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9.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0.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1.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81" r:id="rId3"/>
    <p:sldMasterId id="2147483793" r:id="rId4"/>
    <p:sldMasterId id="2147483807" r:id="rId5"/>
    <p:sldMasterId id="2147483821" r:id="rId6"/>
    <p:sldMasterId id="2147483845" r:id="rId7"/>
    <p:sldMasterId id="2147483858" r:id="rId8"/>
    <p:sldMasterId id="2147483946" r:id="rId9"/>
    <p:sldMasterId id="2147483971" r:id="rId10"/>
    <p:sldMasterId id="2147483997" r:id="rId11"/>
    <p:sldMasterId id="2147484009" r:id="rId12"/>
    <p:sldMasterId id="2147484118" r:id="rId13"/>
    <p:sldMasterId id="2147484130" r:id="rId14"/>
    <p:sldMasterId id="2147484142" r:id="rId15"/>
    <p:sldMasterId id="2147484154" r:id="rId16"/>
    <p:sldMasterId id="2147484166" r:id="rId17"/>
    <p:sldMasterId id="2147484178" r:id="rId18"/>
    <p:sldMasterId id="2147484190" r:id="rId19"/>
    <p:sldMasterId id="2147484202" r:id="rId20"/>
    <p:sldMasterId id="2147484214" r:id="rId21"/>
    <p:sldMasterId id="2147484226" r:id="rId22"/>
  </p:sldMasterIdLst>
  <p:notesMasterIdLst>
    <p:notesMasterId r:id="rId81"/>
  </p:notesMasterIdLst>
  <p:sldIdLst>
    <p:sldId id="435" r:id="rId23"/>
    <p:sldId id="283" r:id="rId24"/>
    <p:sldId id="520" r:id="rId25"/>
    <p:sldId id="501" r:id="rId26"/>
    <p:sldId id="481" r:id="rId27"/>
    <p:sldId id="270" r:id="rId28"/>
    <p:sldId id="271" r:id="rId29"/>
    <p:sldId id="261" r:id="rId30"/>
    <p:sldId id="273" r:id="rId31"/>
    <p:sldId id="325" r:id="rId32"/>
    <p:sldId id="356" r:id="rId33"/>
    <p:sldId id="327" r:id="rId34"/>
    <p:sldId id="267" r:id="rId35"/>
    <p:sldId id="393" r:id="rId36"/>
    <p:sldId id="290" r:id="rId37"/>
    <p:sldId id="314" r:id="rId38"/>
    <p:sldId id="291" r:id="rId39"/>
    <p:sldId id="282" r:id="rId40"/>
    <p:sldId id="437" r:id="rId41"/>
    <p:sldId id="441" r:id="rId42"/>
    <p:sldId id="438" r:id="rId43"/>
    <p:sldId id="514" r:id="rId44"/>
    <p:sldId id="513" r:id="rId45"/>
    <p:sldId id="326" r:id="rId46"/>
    <p:sldId id="443" r:id="rId47"/>
    <p:sldId id="499" r:id="rId48"/>
    <p:sldId id="519" r:id="rId49"/>
    <p:sldId id="483" r:id="rId50"/>
    <p:sldId id="256" r:id="rId51"/>
    <p:sldId id="257" r:id="rId52"/>
    <p:sldId id="258" r:id="rId53"/>
    <p:sldId id="495" r:id="rId54"/>
    <p:sldId id="259" r:id="rId55"/>
    <p:sldId id="473" r:id="rId56"/>
    <p:sldId id="263" r:id="rId57"/>
    <p:sldId id="265" r:id="rId58"/>
    <p:sldId id="477" r:id="rId59"/>
    <p:sldId id="476" r:id="rId60"/>
    <p:sldId id="269" r:id="rId61"/>
    <p:sldId id="498" r:id="rId62"/>
    <p:sldId id="529" r:id="rId63"/>
    <p:sldId id="530" r:id="rId64"/>
    <p:sldId id="531" r:id="rId65"/>
    <p:sldId id="532" r:id="rId66"/>
    <p:sldId id="533" r:id="rId67"/>
    <p:sldId id="534" r:id="rId68"/>
    <p:sldId id="535" r:id="rId69"/>
    <p:sldId id="536" r:id="rId70"/>
    <p:sldId id="537" r:id="rId71"/>
    <p:sldId id="538" r:id="rId72"/>
    <p:sldId id="563" r:id="rId73"/>
    <p:sldId id="540" r:id="rId74"/>
    <p:sldId id="562" r:id="rId75"/>
    <p:sldId id="542" r:id="rId76"/>
    <p:sldId id="543" r:id="rId77"/>
    <p:sldId id="544" r:id="rId78"/>
    <p:sldId id="497" r:id="rId79"/>
    <p:sldId id="479"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a:srgbClr val="00CC00"/>
    <a:srgbClr val="339933"/>
    <a:srgbClr val="33CCCC"/>
    <a:srgbClr val="CC9900"/>
    <a:srgbClr val="CC99FF"/>
    <a:srgbClr val="5F5F5F"/>
    <a:srgbClr val="0066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7483" autoAdjust="0"/>
  </p:normalViewPr>
  <p:slideViewPr>
    <p:cSldViewPr snapToGrid="0">
      <p:cViewPr varScale="1">
        <p:scale>
          <a:sx n="52" d="100"/>
          <a:sy n="52" d="100"/>
        </p:scale>
        <p:origin x="1080" y="56"/>
      </p:cViewPr>
      <p:guideLst/>
    </p:cSldViewPr>
  </p:slideViewPr>
  <p:outlineViewPr>
    <p:cViewPr>
      <p:scale>
        <a:sx n="33" d="100"/>
        <a:sy n="33" d="100"/>
      </p:scale>
      <p:origin x="0" y="-18864"/>
    </p:cViewPr>
  </p:outlineViewPr>
  <p:notesTextViewPr>
    <p:cViewPr>
      <p:scale>
        <a:sx n="1" d="1"/>
        <a:sy n="1" d="1"/>
      </p:scale>
      <p:origin x="0" y="0"/>
    </p:cViewPr>
  </p:notesTextViewPr>
  <p:sorterViewPr>
    <p:cViewPr varScale="1">
      <p:scale>
        <a:sx n="1" d="1"/>
        <a:sy n="1" d="1"/>
      </p:scale>
      <p:origin x="0" y="-22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b="1" dirty="0">
              <a:solidFill>
                <a:schemeClr val="tx1"/>
              </a:solidFill>
            </a:rPr>
            <a:t>College and Career Readiness Standards</a:t>
          </a: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a:solidFill>
                <a:schemeClr val="tx1"/>
              </a:solidFill>
            </a:rPr>
            <a:t>English Language Arts </a:t>
          </a: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a:solidFill>
                <a:schemeClr val="tx1"/>
              </a:solidFill>
              <a:latin typeface="Georgia" pitchFamily="18" charset="0"/>
            </a:rPr>
            <a:t>Literacy</a:t>
          </a:r>
          <a:r>
            <a:rPr lang="fr-CA" sz="1800" dirty="0">
              <a:solidFill>
                <a:schemeClr val="tx1"/>
              </a:solidFill>
              <a:latin typeface="Georgia" pitchFamily="18" charset="0"/>
            </a:rPr>
            <a:t> in </a:t>
          </a:r>
          <a:r>
            <a:rPr lang="fr-CA" sz="1800" dirty="0" err="1">
              <a:solidFill>
                <a:schemeClr val="tx1"/>
              </a:solidFill>
              <a:latin typeface="Georgia" pitchFamily="18" charset="0"/>
            </a:rPr>
            <a:t>History</a:t>
          </a:r>
          <a:r>
            <a:rPr lang="fr-CA" sz="1800" dirty="0">
              <a:solidFill>
                <a:schemeClr val="tx1"/>
              </a:solidFill>
              <a:latin typeface="Georgia" pitchFamily="18" charset="0"/>
            </a:rPr>
            <a:t>/Social </a:t>
          </a:r>
          <a:r>
            <a:rPr lang="fr-CA" sz="1800" dirty="0" err="1">
              <a:solidFill>
                <a:schemeClr val="tx1"/>
              </a:solidFill>
              <a:latin typeface="Georgia" pitchFamily="18" charset="0"/>
            </a:rPr>
            <a:t>Studies</a:t>
          </a:r>
          <a:r>
            <a:rPr lang="fr-CA" sz="1800" dirty="0">
              <a:solidFill>
                <a:schemeClr val="tx1"/>
              </a:solidFill>
              <a:latin typeface="Georgia" pitchFamily="18" charset="0"/>
            </a:rPr>
            <a:t>, Science, and </a:t>
          </a:r>
          <a:r>
            <a:rPr lang="fr-CA" sz="1800" dirty="0" err="1">
              <a:solidFill>
                <a:schemeClr val="tx1"/>
              </a:solidFill>
              <a:latin typeface="Georgia" pitchFamily="18" charset="0"/>
            </a:rPr>
            <a:t>Technical</a:t>
          </a:r>
          <a:r>
            <a:rPr lang="fr-CA" sz="1800" dirty="0">
              <a:solidFill>
                <a:schemeClr val="tx1"/>
              </a:solidFill>
              <a:latin typeface="Georgia" pitchFamily="18" charset="0"/>
            </a:rPr>
            <a:t> </a:t>
          </a:r>
          <a:r>
            <a:rPr lang="fr-CA" sz="1800" dirty="0" err="1">
              <a:solidFill>
                <a:schemeClr val="tx1"/>
              </a:solidFill>
              <a:latin typeface="Georgia" pitchFamily="18" charset="0"/>
            </a:rPr>
            <a:t>Subjects</a:t>
          </a:r>
          <a:r>
            <a:rPr lang="fr-CA" sz="1800" dirty="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a:solidFill>
                <a:schemeClr val="tx1"/>
              </a:solidFill>
            </a:rPr>
            <a:t>Reading (20)</a:t>
          </a:r>
        </a:p>
        <a:p>
          <a:r>
            <a:rPr lang="en-US" b="1" baseline="0" dirty="0">
              <a:solidFill>
                <a:schemeClr val="tx1"/>
              </a:solidFill>
            </a:rPr>
            <a:t>1)Informational (10)</a:t>
          </a:r>
        </a:p>
        <a:p>
          <a:r>
            <a:rPr lang="en-US" b="1" baseline="0" dirty="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a:solidFill>
                <a:schemeClr val="tx1"/>
              </a:solidFill>
            </a:rPr>
            <a:t>Writing (10)</a:t>
          </a: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a:solidFill>
                <a:schemeClr val="tx1"/>
              </a:solidFill>
            </a:rPr>
            <a:t>Speaking &amp; Listening (6)</a:t>
          </a: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a:solidFill>
                <a:schemeClr val="tx1"/>
              </a:solidFill>
            </a:rPr>
            <a:t>Language</a:t>
          </a:r>
          <a:r>
            <a:rPr lang="en-US" b="1" baseline="0" dirty="0">
              <a:solidFill>
                <a:schemeClr val="bg1"/>
              </a:solidFill>
            </a:rPr>
            <a:t> </a:t>
          </a:r>
          <a:r>
            <a:rPr lang="en-US" b="1" baseline="0" dirty="0">
              <a:solidFill>
                <a:schemeClr val="tx1"/>
              </a:solidFill>
            </a:rPr>
            <a:t>(6)</a:t>
          </a: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a:solidFill>
                <a:schemeClr val="tx1"/>
              </a:solidFill>
            </a:rPr>
            <a:t>Reading</a:t>
          </a:r>
          <a:r>
            <a:rPr lang="en-US" b="1" baseline="0" dirty="0">
              <a:solidFill>
                <a:schemeClr val="bg1"/>
              </a:solidFill>
            </a:rPr>
            <a:t> </a:t>
          </a:r>
          <a:r>
            <a:rPr lang="en-US" b="1" baseline="0" dirty="0">
              <a:solidFill>
                <a:schemeClr val="tx1"/>
              </a:solidFill>
            </a:rPr>
            <a:t>(10) </a:t>
          </a: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a:solidFill>
                <a:schemeClr val="tx1"/>
              </a:solidFill>
            </a:rPr>
            <a:t>Writing (10) </a:t>
          </a: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Ang="0" custScaleX="711574" custScaleY="122477" custLinFactNeighborX="8793" custLinFactNeighborY="-11784">
        <dgm:presLayoutVars>
          <dgm:chPref val="3"/>
        </dgm:presLayoutVars>
      </dgm:prSet>
      <dgm:spPr/>
    </dgm:pt>
    <dgm:pt modelId="{CCB91A8A-589D-4A44-9474-070A23F00752}" type="pres">
      <dgm:prSet presAssocID="{77BACE2F-70F7-4F9E-A09F-A9BAB9977F20}" presName="rootConnector1" presStyleLbl="node1" presStyleIdx="0" presStyleCnt="0"/>
      <dgm:spPr/>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pt>
    <dgm:pt modelId="{8C0D3EDA-969B-4E36-9CD9-6CB7470D3E5B}" type="pres">
      <dgm:prSet presAssocID="{C69CEC8C-F125-4AC7-BA27-E2A141BD5577}" presName="rootConnector" presStyleLbl="node2" presStyleIdx="0" presStyleCnt="2"/>
      <dgm:spPr/>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pt>
    <dgm:pt modelId="{C38363B4-7A62-4443-ADE5-B39B35C39693}" type="pres">
      <dgm:prSet presAssocID="{68C3A048-366E-4CD9-809C-9F33FFE36F2D}" presName="rootConnector" presStyleLbl="node3" presStyleIdx="0" presStyleCnt="6"/>
      <dgm:spPr/>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pt>
    <dgm:pt modelId="{BDD3D28B-931A-4932-9A6D-DFA189E1E1DC}" type="pres">
      <dgm:prSet presAssocID="{EF3FF069-A19D-4923-ABC3-3B415CD0F9E4}" presName="rootConnector" presStyleLbl="node3" presStyleIdx="1" presStyleCnt="6"/>
      <dgm:spPr/>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pt>
    <dgm:pt modelId="{99CEC222-6A04-4524-9D8B-B21239AE6203}" type="pres">
      <dgm:prSet presAssocID="{5FBF184B-5AFC-47F0-82D8-E35BDCDF78CB}" presName="rootConnector" presStyleLbl="node3" presStyleIdx="2" presStyleCnt="6"/>
      <dgm:spPr/>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pt>
    <dgm:pt modelId="{2E6699B5-197D-440A-986B-FBF5C5662C15}" type="pres">
      <dgm:prSet presAssocID="{1D475FC2-1157-4DF7-A332-EB0E0335F462}" presName="rootConnector" presStyleLbl="node3" presStyleIdx="3" presStyleCnt="6"/>
      <dgm:spPr/>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pt>
    <dgm:pt modelId="{01A3C0FB-7F6D-4416-B53A-6F4DAF05778D}" type="pres">
      <dgm:prSet presAssocID="{454ACE40-C73C-4C14-A6D9-6CBFEF5CBA19}" presName="rootConnector" presStyleLbl="node2" presStyleIdx="1" presStyleCnt="2"/>
      <dgm:spPr/>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pt>
    <dgm:pt modelId="{C27028FC-367B-43D2-961B-A9C964BAB543}" type="pres">
      <dgm:prSet presAssocID="{436B2085-AA77-4D09-960B-2D9E5C13F88C}" presName="rootConnector" presStyleLbl="node3" presStyleIdx="4" presStyleCnt="6"/>
      <dgm:spPr/>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pt>
    <dgm:pt modelId="{20A4AF14-006D-4E40-926C-153870679D00}" type="pres">
      <dgm:prSet presAssocID="{E26B64FE-2DCA-4891-ABA5-5CCEE91BA581}" presName="rootConnector" presStyleLbl="node3" presStyleIdx="5" presStyleCnt="6"/>
      <dgm:spPr/>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B7082704-A6A8-4C48-AC5F-7451CA2E65E2}" type="presOf" srcId="{454ACE40-C73C-4C14-A6D9-6CBFEF5CBA19}" destId="{01A3C0FB-7F6D-4416-B53A-6F4DAF05778D}" srcOrd="1" destOrd="0" presId="urn:microsoft.com/office/officeart/2005/8/layout/orgChart1"/>
    <dgm:cxn modelId="{1F969006-5AA6-40B8-920E-71A3A77AFEF3}" type="presOf" srcId="{5FBF184B-5AFC-47F0-82D8-E35BDCDF78CB}" destId="{A33345CC-CCF2-450D-A9D7-9AF26EE7741A}" srcOrd="0"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59790817-9998-4E93-AB64-129716C80465}" type="presOf" srcId="{EF3FF069-A19D-4923-ABC3-3B415CD0F9E4}" destId="{8C9F3B3F-BB9A-42F9-A845-2FA8F0BADFEB}" srcOrd="0" destOrd="0" presId="urn:microsoft.com/office/officeart/2005/8/layout/orgChart1"/>
    <dgm:cxn modelId="{AF8E5818-A62E-416C-9EB7-95A0FD007FAF}" type="presOf" srcId="{04768416-BD19-4225-A9FC-78A344FDA77F}" destId="{5C60BD5A-62A9-4D4C-84BE-7070189DDEFF}" srcOrd="0" destOrd="0" presId="urn:microsoft.com/office/officeart/2005/8/layout/orgChart1"/>
    <dgm:cxn modelId="{A821681A-0D6D-4FCF-BB89-C5C1C755FBD1}" type="presOf" srcId="{C69CEC8C-F125-4AC7-BA27-E2A141BD5577}" destId="{1C6BF5A2-525C-459F-9F90-9B4D34D655D8}" srcOrd="0" destOrd="0" presId="urn:microsoft.com/office/officeart/2005/8/layout/orgChart1"/>
    <dgm:cxn modelId="{D85C2F1E-F0D8-4129-ABBE-35E4C0783013}" type="presOf" srcId="{436B2085-AA77-4D09-960B-2D9E5C13F88C}" destId="{C27028FC-367B-43D2-961B-A9C964BAB543}" srcOrd="1" destOrd="0" presId="urn:microsoft.com/office/officeart/2005/8/layout/orgChart1"/>
    <dgm:cxn modelId="{3C490324-2313-4075-8DF9-BB8C5B254771}" type="presOf" srcId="{413A1E8B-5476-41D0-9272-660E88A24A73}" destId="{9683D709-6304-4703-9864-5B41DC6A4663}" srcOrd="0" destOrd="0" presId="urn:microsoft.com/office/officeart/2005/8/layout/orgChart1"/>
    <dgm:cxn modelId="{9075B830-80C0-4380-ACB2-345922F3C2B8}" type="presOf" srcId="{EF3FF069-A19D-4923-ABC3-3B415CD0F9E4}" destId="{BDD3D28B-931A-4932-9A6D-DFA189E1E1DC}" srcOrd="1" destOrd="0" presId="urn:microsoft.com/office/officeart/2005/8/layout/orgChart1"/>
    <dgm:cxn modelId="{B0B9EC35-8785-4B58-BDC5-3C1852ED3D14}" type="presOf" srcId="{5FBF184B-5AFC-47F0-82D8-E35BDCDF78CB}" destId="{99CEC222-6A04-4524-9D8B-B21239AE6203}" srcOrd="1" destOrd="0" presId="urn:microsoft.com/office/officeart/2005/8/layout/orgChart1"/>
    <dgm:cxn modelId="{3A471A36-7C3E-4050-A776-F0589B43938A}" srcId="{C69CEC8C-F125-4AC7-BA27-E2A141BD5577}" destId="{1D475FC2-1157-4DF7-A332-EB0E0335F462}" srcOrd="3" destOrd="0" parTransId="{98EAE393-F3A6-4896-A509-E8D868BE85CC}" sibTransId="{7C85D721-F750-471F-B252-F606067F31FA}"/>
    <dgm:cxn modelId="{52BE0367-6881-4982-AEE2-3D41625F3F47}" srcId="{77BACE2F-70F7-4F9E-A09F-A9BAB9977F20}" destId="{454ACE40-C73C-4C14-A6D9-6CBFEF5CBA19}" srcOrd="1" destOrd="0" parTransId="{2BA3BEC0-407F-48D1-86D0-03BFFB178374}" sibTransId="{3B096AF9-B818-4F18-B60C-F1B6F3719418}"/>
    <dgm:cxn modelId="{9373186C-2B21-4621-A34A-40221662CDB7}" type="presOf" srcId="{77BACE2F-70F7-4F9E-A09F-A9BAB9977F20}" destId="{CCB91A8A-589D-4A44-9474-070A23F00752}" srcOrd="1" destOrd="0" presId="urn:microsoft.com/office/officeart/2005/8/layout/orgChart1"/>
    <dgm:cxn modelId="{1C05D34C-9DFA-42EA-9ABE-19C7FCA8C07A}" type="presOf" srcId="{68C3A048-366E-4CD9-809C-9F33FFE36F2D}" destId="{09137075-9EE0-4452-B079-D7B9827A5A28}"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8FC49652-31A3-4A41-9BC9-DEF2A645E723}" type="presOf" srcId="{436B2085-AA77-4D09-960B-2D9E5C13F88C}" destId="{06E6FFFA-4EB5-4F8B-AB8D-C9346F13FE75}"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A2676F78-8014-463A-BFDD-273265CBF4C3}" type="presOf" srcId="{1D475FC2-1157-4DF7-A332-EB0E0335F462}" destId="{2E6699B5-197D-440A-986B-FBF5C5662C15}" srcOrd="1" destOrd="0" presId="urn:microsoft.com/office/officeart/2005/8/layout/orgChart1"/>
    <dgm:cxn modelId="{F5D34A8B-024C-4732-89A1-B3CA82A5776B}" type="presOf" srcId="{49629E75-F69C-4A1A-9D71-20C28CE0CC09}" destId="{FD9D4309-5D0C-451B-BE90-5CBCE8820E5B}"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AD5AD3A6-B099-4EF5-B4E0-723D053489DD}" type="presOf" srcId="{1D475FC2-1157-4DF7-A332-EB0E0335F462}" destId="{F0472C60-21E1-455A-9415-39D1F101F70C}" srcOrd="0"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9DED17A9-5DBB-4215-8331-5D6FC5DF8A30}" type="presOf" srcId="{4A3022FA-624E-49A7-BBDB-96873358CD9C}" destId="{875E74B0-617E-43BA-ACAC-20C6BFBF00FF}" srcOrd="0" destOrd="0" presId="urn:microsoft.com/office/officeart/2005/8/layout/orgChart1"/>
    <dgm:cxn modelId="{A211D6B1-769F-4749-B9FF-890AE64A36B1}" type="presOf" srcId="{E26B64FE-2DCA-4891-ABA5-5CCEE91BA581}" destId="{20A4AF14-006D-4E40-926C-153870679D00}" srcOrd="1" destOrd="0" presId="urn:microsoft.com/office/officeart/2005/8/layout/orgChart1"/>
    <dgm:cxn modelId="{0B5B99B4-42B5-4395-AA0D-51615759458C}" type="presOf" srcId="{454ACE40-C73C-4C14-A6D9-6CBFEF5CBA19}" destId="{0FC3AB55-C710-4BCB-BEF7-BA8B82575096}" srcOrd="0" destOrd="0" presId="urn:microsoft.com/office/officeart/2005/8/layout/orgChart1"/>
    <dgm:cxn modelId="{C147E3BD-25B3-4AF6-B366-A880838FA151}" type="presOf" srcId="{C573CBE8-25DA-4AFE-B5DE-D8E224FD2FFC}" destId="{FD6A0C05-8B94-42DA-8FD7-84D4445AFD5B}"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71D144C5-7251-4DF4-ACB8-FFE90790F7E4}" type="presOf" srcId="{7667DCE4-4CA8-4884-B191-2AE5DEA4AEA5}" destId="{C05F10EC-6B33-42A8-BE63-18E6651CD7B3}" srcOrd="0" destOrd="0" presId="urn:microsoft.com/office/officeart/2005/8/layout/orgChart1"/>
    <dgm:cxn modelId="{85FFA5CD-C73D-425F-91B8-C1E5B2B21E59}" type="presOf" srcId="{68C3A048-366E-4CD9-809C-9F33FFE36F2D}" destId="{C38363B4-7A62-4443-ADE5-B39B35C39693}" srcOrd="1" destOrd="0" presId="urn:microsoft.com/office/officeart/2005/8/layout/orgChart1"/>
    <dgm:cxn modelId="{912AA5D2-C8D0-4F2A-B88F-891CDA415D40}" type="presOf" srcId="{2BA3BEC0-407F-48D1-86D0-03BFFB178374}" destId="{653D1DBB-3B34-47E3-BF03-D5FA3385F98B}"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3564DCDE-CBF6-495D-9564-E7C138EEEFFC}" type="presOf" srcId="{77BACE2F-70F7-4F9E-A09F-A9BAB9977F20}" destId="{C092914D-FFFD-470D-9B2D-E8413C8D8A94}" srcOrd="0" destOrd="0" presId="urn:microsoft.com/office/officeart/2005/8/layout/orgChart1"/>
    <dgm:cxn modelId="{E03D65E8-410F-4DA6-B497-E7D3DA24F924}" type="presOf" srcId="{792FE22D-0395-4C6B-91A6-677D3CB17F90}" destId="{6B4CD99D-9BFA-4E58-9E8D-DA60051534C5}" srcOrd="0" destOrd="0" presId="urn:microsoft.com/office/officeart/2005/8/layout/orgChart1"/>
    <dgm:cxn modelId="{901BABE8-13A1-4B83-BBCA-C2CA8A0D873D}" type="presOf" srcId="{C69CEC8C-F125-4AC7-BA27-E2A141BD5577}" destId="{8C0D3EDA-969B-4E36-9CD9-6CB7470D3E5B}" srcOrd="1" destOrd="0" presId="urn:microsoft.com/office/officeart/2005/8/layout/orgChart1"/>
    <dgm:cxn modelId="{08492CEF-B405-446B-8D46-DC6C5B335F63}" type="presOf" srcId="{E26B64FE-2DCA-4891-ABA5-5CCEE91BA581}" destId="{6313C5EA-7416-482E-A9A1-7F296A103F60}" srcOrd="0" destOrd="0" presId="urn:microsoft.com/office/officeart/2005/8/layout/orgChart1"/>
    <dgm:cxn modelId="{2A0E3EF0-9A4A-4CDA-8A01-10F2CB46F3E8}" type="presOf" srcId="{98EAE393-F3A6-4896-A509-E8D868BE85CC}" destId="{4627386C-C611-4CF4-A638-154F0C7628C3}" srcOrd="0" destOrd="0" presId="urn:microsoft.com/office/officeart/2005/8/layout/orgChart1"/>
    <dgm:cxn modelId="{6D4BDF6B-46AD-466F-BBFD-000B95212A5B}" type="presParOf" srcId="{5C60BD5A-62A9-4D4C-84BE-7070189DDEFF}" destId="{27ADA0C7-316C-467B-AA18-95786CA39A84}" srcOrd="0" destOrd="0" presId="urn:microsoft.com/office/officeart/2005/8/layout/orgChart1"/>
    <dgm:cxn modelId="{C2248A12-A962-4B6D-911F-C6CB1703F22B}" type="presParOf" srcId="{27ADA0C7-316C-467B-AA18-95786CA39A84}" destId="{5F05D503-BABE-4119-8A82-0DF61191C565}" srcOrd="0" destOrd="0" presId="urn:microsoft.com/office/officeart/2005/8/layout/orgChart1"/>
    <dgm:cxn modelId="{90ABE7BA-401A-43D7-87C8-FA4A8C673AB2}" type="presParOf" srcId="{5F05D503-BABE-4119-8A82-0DF61191C565}" destId="{C092914D-FFFD-470D-9B2D-E8413C8D8A94}" srcOrd="0" destOrd="0" presId="urn:microsoft.com/office/officeart/2005/8/layout/orgChart1"/>
    <dgm:cxn modelId="{50240A14-03BE-41F5-ABEB-9BE6F09D03C6}" type="presParOf" srcId="{5F05D503-BABE-4119-8A82-0DF61191C565}" destId="{CCB91A8A-589D-4A44-9474-070A23F00752}" srcOrd="1" destOrd="0" presId="urn:microsoft.com/office/officeart/2005/8/layout/orgChart1"/>
    <dgm:cxn modelId="{8FB0AC9C-6A11-4931-852B-164A6E1B86B1}" type="presParOf" srcId="{27ADA0C7-316C-467B-AA18-95786CA39A84}" destId="{5234C779-BCA1-4E98-8960-05610D80DFE7}" srcOrd="1" destOrd="0" presId="urn:microsoft.com/office/officeart/2005/8/layout/orgChart1"/>
    <dgm:cxn modelId="{12881D88-1B69-40B3-B08B-8A6B28CA47D9}" type="presParOf" srcId="{5234C779-BCA1-4E98-8960-05610D80DFE7}" destId="{875E74B0-617E-43BA-ACAC-20C6BFBF00FF}" srcOrd="0" destOrd="0" presId="urn:microsoft.com/office/officeart/2005/8/layout/orgChart1"/>
    <dgm:cxn modelId="{141B173F-0DFA-40F6-8C36-6C83A348F475}" type="presParOf" srcId="{5234C779-BCA1-4E98-8960-05610D80DFE7}" destId="{9CE34034-274C-42FF-B2B1-E3C7BA8814BE}" srcOrd="1" destOrd="0" presId="urn:microsoft.com/office/officeart/2005/8/layout/orgChart1"/>
    <dgm:cxn modelId="{412129C9-FBF4-496A-8226-045F654B6B86}" type="presParOf" srcId="{9CE34034-274C-42FF-B2B1-E3C7BA8814BE}" destId="{7B337B95-762E-4E92-842F-CE16B42EBE8E}" srcOrd="0" destOrd="0" presId="urn:microsoft.com/office/officeart/2005/8/layout/orgChart1"/>
    <dgm:cxn modelId="{566558B9-AA1D-4534-B7CF-272A83D005E0}" type="presParOf" srcId="{7B337B95-762E-4E92-842F-CE16B42EBE8E}" destId="{1C6BF5A2-525C-459F-9F90-9B4D34D655D8}" srcOrd="0" destOrd="0" presId="urn:microsoft.com/office/officeart/2005/8/layout/orgChart1"/>
    <dgm:cxn modelId="{D4DDA039-499B-4D39-BDAB-4945ED9C9C41}" type="presParOf" srcId="{7B337B95-762E-4E92-842F-CE16B42EBE8E}" destId="{8C0D3EDA-969B-4E36-9CD9-6CB7470D3E5B}" srcOrd="1" destOrd="0" presId="urn:microsoft.com/office/officeart/2005/8/layout/orgChart1"/>
    <dgm:cxn modelId="{EB69E448-1B3C-44BD-ADB4-6ED9C3EE428D}" type="presParOf" srcId="{9CE34034-274C-42FF-B2B1-E3C7BA8814BE}" destId="{DD2C7B35-6B06-414B-8DA8-102EC9980CB9}" srcOrd="1" destOrd="0" presId="urn:microsoft.com/office/officeart/2005/8/layout/orgChart1"/>
    <dgm:cxn modelId="{16E18B2E-2444-4C33-A06A-2529039357C0}" type="presParOf" srcId="{DD2C7B35-6B06-414B-8DA8-102EC9980CB9}" destId="{6B4CD99D-9BFA-4E58-9E8D-DA60051534C5}" srcOrd="0" destOrd="0" presId="urn:microsoft.com/office/officeart/2005/8/layout/orgChart1"/>
    <dgm:cxn modelId="{D89B8A4B-33A5-43B6-9BB6-54DB2664C30A}" type="presParOf" srcId="{DD2C7B35-6B06-414B-8DA8-102EC9980CB9}" destId="{1820E030-24AA-42FC-B322-F43A13D06F49}" srcOrd="1" destOrd="0" presId="urn:microsoft.com/office/officeart/2005/8/layout/orgChart1"/>
    <dgm:cxn modelId="{5E7C01BF-1B52-4438-8552-544B61FC7BBC}" type="presParOf" srcId="{1820E030-24AA-42FC-B322-F43A13D06F49}" destId="{26AC8286-4B87-43E9-8453-D83B559D6408}" srcOrd="0" destOrd="0" presId="urn:microsoft.com/office/officeart/2005/8/layout/orgChart1"/>
    <dgm:cxn modelId="{4605C3BE-9ECB-4211-B7FF-98B132093D43}" type="presParOf" srcId="{26AC8286-4B87-43E9-8453-D83B559D6408}" destId="{09137075-9EE0-4452-B079-D7B9827A5A28}" srcOrd="0" destOrd="0" presId="urn:microsoft.com/office/officeart/2005/8/layout/orgChart1"/>
    <dgm:cxn modelId="{4D5C99E0-E940-4363-9B1F-A320339C25AC}" type="presParOf" srcId="{26AC8286-4B87-43E9-8453-D83B559D6408}" destId="{C38363B4-7A62-4443-ADE5-B39B35C39693}" srcOrd="1" destOrd="0" presId="urn:microsoft.com/office/officeart/2005/8/layout/orgChart1"/>
    <dgm:cxn modelId="{7487183D-49E3-4253-86BD-3C6CCF53CB38}" type="presParOf" srcId="{1820E030-24AA-42FC-B322-F43A13D06F49}" destId="{6898B69B-6395-4018-B99C-2D1E978A9793}" srcOrd="1" destOrd="0" presId="urn:microsoft.com/office/officeart/2005/8/layout/orgChart1"/>
    <dgm:cxn modelId="{5C977A2D-EA3A-4AB0-85BE-356E4C06F516}" type="presParOf" srcId="{1820E030-24AA-42FC-B322-F43A13D06F49}" destId="{6C0665C6-0C97-4351-A7C4-FC2C38EF4A84}" srcOrd="2" destOrd="0" presId="urn:microsoft.com/office/officeart/2005/8/layout/orgChart1"/>
    <dgm:cxn modelId="{F879DA46-B0F8-47ED-B772-EF80E5932D83}" type="presParOf" srcId="{DD2C7B35-6B06-414B-8DA8-102EC9980CB9}" destId="{C05F10EC-6B33-42A8-BE63-18E6651CD7B3}" srcOrd="2" destOrd="0" presId="urn:microsoft.com/office/officeart/2005/8/layout/orgChart1"/>
    <dgm:cxn modelId="{8C1B9FA9-8CF0-43F8-BD89-D824058D7EA6}" type="presParOf" srcId="{DD2C7B35-6B06-414B-8DA8-102EC9980CB9}" destId="{FBF30CA6-920F-4F3A-AC51-0E3661158EC1}" srcOrd="3" destOrd="0" presId="urn:microsoft.com/office/officeart/2005/8/layout/orgChart1"/>
    <dgm:cxn modelId="{8171EF8C-1AB0-46EC-AFBB-525B2C7D8A2E}" type="presParOf" srcId="{FBF30CA6-920F-4F3A-AC51-0E3661158EC1}" destId="{2A959934-118F-45CE-AB65-5FD3CA8F9502}" srcOrd="0" destOrd="0" presId="urn:microsoft.com/office/officeart/2005/8/layout/orgChart1"/>
    <dgm:cxn modelId="{29E98895-527B-4BD6-8491-294BFEE009A8}" type="presParOf" srcId="{2A959934-118F-45CE-AB65-5FD3CA8F9502}" destId="{8C9F3B3F-BB9A-42F9-A845-2FA8F0BADFEB}" srcOrd="0" destOrd="0" presId="urn:microsoft.com/office/officeart/2005/8/layout/orgChart1"/>
    <dgm:cxn modelId="{8DF00819-0725-4013-8A75-97923FA400D9}" type="presParOf" srcId="{2A959934-118F-45CE-AB65-5FD3CA8F9502}" destId="{BDD3D28B-931A-4932-9A6D-DFA189E1E1DC}" srcOrd="1" destOrd="0" presId="urn:microsoft.com/office/officeart/2005/8/layout/orgChart1"/>
    <dgm:cxn modelId="{54DEC4EA-BDDC-4A7F-B6A1-7A87BC9DC3FA}" type="presParOf" srcId="{FBF30CA6-920F-4F3A-AC51-0E3661158EC1}" destId="{FADC3161-B34E-4C69-98BA-7C7358F4DE6E}" srcOrd="1" destOrd="0" presId="urn:microsoft.com/office/officeart/2005/8/layout/orgChart1"/>
    <dgm:cxn modelId="{31C73070-280E-4000-8051-3DF88D7DB16C}" type="presParOf" srcId="{FBF30CA6-920F-4F3A-AC51-0E3661158EC1}" destId="{6A24CF19-27B5-4036-863F-D432F95B3B9F}" srcOrd="2" destOrd="0" presId="urn:microsoft.com/office/officeart/2005/8/layout/orgChart1"/>
    <dgm:cxn modelId="{1BDF3974-E64C-4F0B-A340-344F1B2D05AB}" type="presParOf" srcId="{DD2C7B35-6B06-414B-8DA8-102EC9980CB9}" destId="{9683D709-6304-4703-9864-5B41DC6A4663}" srcOrd="4" destOrd="0" presId="urn:microsoft.com/office/officeart/2005/8/layout/orgChart1"/>
    <dgm:cxn modelId="{5445C1CE-0D9F-4E8A-8299-6D9C6AADA4B9}" type="presParOf" srcId="{DD2C7B35-6B06-414B-8DA8-102EC9980CB9}" destId="{DDCD16E1-FD56-4E1E-9456-74D35AF96E6F}" srcOrd="5" destOrd="0" presId="urn:microsoft.com/office/officeart/2005/8/layout/orgChart1"/>
    <dgm:cxn modelId="{AA637995-BDBF-4606-A499-89E60AB5A4D1}" type="presParOf" srcId="{DDCD16E1-FD56-4E1E-9456-74D35AF96E6F}" destId="{1BFA53E8-7E6F-4FE7-BA95-FC15A0CDA001}" srcOrd="0" destOrd="0" presId="urn:microsoft.com/office/officeart/2005/8/layout/orgChart1"/>
    <dgm:cxn modelId="{3F837632-8A1A-40EF-AA31-0D70C123887C}" type="presParOf" srcId="{1BFA53E8-7E6F-4FE7-BA95-FC15A0CDA001}" destId="{A33345CC-CCF2-450D-A9D7-9AF26EE7741A}" srcOrd="0" destOrd="0" presId="urn:microsoft.com/office/officeart/2005/8/layout/orgChart1"/>
    <dgm:cxn modelId="{4CE41AC8-EF13-4DE2-9EFD-47971D41B206}" type="presParOf" srcId="{1BFA53E8-7E6F-4FE7-BA95-FC15A0CDA001}" destId="{99CEC222-6A04-4524-9D8B-B21239AE6203}" srcOrd="1" destOrd="0" presId="urn:microsoft.com/office/officeart/2005/8/layout/orgChart1"/>
    <dgm:cxn modelId="{974BB840-FF48-4425-8778-FDABEC137254}" type="presParOf" srcId="{DDCD16E1-FD56-4E1E-9456-74D35AF96E6F}" destId="{3B26D1F8-EC4F-4B11-8B94-03A324DCC4EF}" srcOrd="1" destOrd="0" presId="urn:microsoft.com/office/officeart/2005/8/layout/orgChart1"/>
    <dgm:cxn modelId="{0AD74A7A-47F8-4FE4-953E-B57107BF9DFC}" type="presParOf" srcId="{DDCD16E1-FD56-4E1E-9456-74D35AF96E6F}" destId="{2A2B3FBC-4530-4429-BF4C-7D46723FE719}" srcOrd="2" destOrd="0" presId="urn:microsoft.com/office/officeart/2005/8/layout/orgChart1"/>
    <dgm:cxn modelId="{3A11D78A-F348-4324-8BBE-ED41B7F943BF}" type="presParOf" srcId="{DD2C7B35-6B06-414B-8DA8-102EC9980CB9}" destId="{4627386C-C611-4CF4-A638-154F0C7628C3}" srcOrd="6" destOrd="0" presId="urn:microsoft.com/office/officeart/2005/8/layout/orgChart1"/>
    <dgm:cxn modelId="{DB5F650D-C169-437B-AA99-F088A3ECB237}" type="presParOf" srcId="{DD2C7B35-6B06-414B-8DA8-102EC9980CB9}" destId="{BD20FE06-B205-482E-A308-BB23C407DC96}" srcOrd="7" destOrd="0" presId="urn:microsoft.com/office/officeart/2005/8/layout/orgChart1"/>
    <dgm:cxn modelId="{FD294A50-8002-416E-971B-E7BD7D023D69}" type="presParOf" srcId="{BD20FE06-B205-482E-A308-BB23C407DC96}" destId="{11F63FFC-1EFA-4107-89C8-0CE03706BBB2}" srcOrd="0" destOrd="0" presId="urn:microsoft.com/office/officeart/2005/8/layout/orgChart1"/>
    <dgm:cxn modelId="{8B2278A7-1514-49F1-8E87-2DBC0317360C}" type="presParOf" srcId="{11F63FFC-1EFA-4107-89C8-0CE03706BBB2}" destId="{F0472C60-21E1-455A-9415-39D1F101F70C}" srcOrd="0" destOrd="0" presId="urn:microsoft.com/office/officeart/2005/8/layout/orgChart1"/>
    <dgm:cxn modelId="{3D053E9D-7E5B-44D8-838E-F83D2A7EDCB7}" type="presParOf" srcId="{11F63FFC-1EFA-4107-89C8-0CE03706BBB2}" destId="{2E6699B5-197D-440A-986B-FBF5C5662C15}" srcOrd="1" destOrd="0" presId="urn:microsoft.com/office/officeart/2005/8/layout/orgChart1"/>
    <dgm:cxn modelId="{B9D1BC51-3F6F-4D9B-815C-489E7C6CD85C}" type="presParOf" srcId="{BD20FE06-B205-482E-A308-BB23C407DC96}" destId="{19E6E91A-E00B-456C-B526-A7557CF9A684}" srcOrd="1" destOrd="0" presId="urn:microsoft.com/office/officeart/2005/8/layout/orgChart1"/>
    <dgm:cxn modelId="{928ABE42-C60C-4E0B-8FF0-27D69FE45959}" type="presParOf" srcId="{BD20FE06-B205-482E-A308-BB23C407DC96}" destId="{77B2B2F9-5ACC-4AD0-B0F1-E42F87537CD5}" srcOrd="2" destOrd="0" presId="urn:microsoft.com/office/officeart/2005/8/layout/orgChart1"/>
    <dgm:cxn modelId="{2A1DC7CE-B9F8-46A2-98D2-38298D741F41}" type="presParOf" srcId="{9CE34034-274C-42FF-B2B1-E3C7BA8814BE}" destId="{6C9EF24D-6360-4B2F-B91A-097C7AD76A36}" srcOrd="2" destOrd="0" presId="urn:microsoft.com/office/officeart/2005/8/layout/orgChart1"/>
    <dgm:cxn modelId="{AE5230F7-4CC3-4697-BDD2-95A72B1E5651}" type="presParOf" srcId="{5234C779-BCA1-4E98-8960-05610D80DFE7}" destId="{653D1DBB-3B34-47E3-BF03-D5FA3385F98B}" srcOrd="2" destOrd="0" presId="urn:microsoft.com/office/officeart/2005/8/layout/orgChart1"/>
    <dgm:cxn modelId="{6A620985-FE2B-4667-91AA-E2281DD62A34}" type="presParOf" srcId="{5234C779-BCA1-4E98-8960-05610D80DFE7}" destId="{D3DD0BBB-B2EE-4E62-BE35-0CF422F1E502}" srcOrd="3" destOrd="0" presId="urn:microsoft.com/office/officeart/2005/8/layout/orgChart1"/>
    <dgm:cxn modelId="{BDC7B6CB-DF2F-475C-8A3D-C979BCA35072}" type="presParOf" srcId="{D3DD0BBB-B2EE-4E62-BE35-0CF422F1E502}" destId="{D3AFFBB4-43C6-43B8-BA00-8F61189703F1}" srcOrd="0" destOrd="0" presId="urn:microsoft.com/office/officeart/2005/8/layout/orgChart1"/>
    <dgm:cxn modelId="{CE6B3C75-DDF3-44A1-B0FD-97212F777EF4}" type="presParOf" srcId="{D3AFFBB4-43C6-43B8-BA00-8F61189703F1}" destId="{0FC3AB55-C710-4BCB-BEF7-BA8B82575096}" srcOrd="0" destOrd="0" presId="urn:microsoft.com/office/officeart/2005/8/layout/orgChart1"/>
    <dgm:cxn modelId="{FF972F96-21EB-478E-91D5-00B788D06E0E}" type="presParOf" srcId="{D3AFFBB4-43C6-43B8-BA00-8F61189703F1}" destId="{01A3C0FB-7F6D-4416-B53A-6F4DAF05778D}" srcOrd="1" destOrd="0" presId="urn:microsoft.com/office/officeart/2005/8/layout/orgChart1"/>
    <dgm:cxn modelId="{BFDED0DD-19B0-45E7-A0F2-9BB8FC2600FB}" type="presParOf" srcId="{D3DD0BBB-B2EE-4E62-BE35-0CF422F1E502}" destId="{B63D1E68-4659-4C49-B2F0-7ED5727C60E3}" srcOrd="1" destOrd="0" presId="urn:microsoft.com/office/officeart/2005/8/layout/orgChart1"/>
    <dgm:cxn modelId="{FCEC67D6-237E-45C3-9EEC-784B7CFF2A71}" type="presParOf" srcId="{B63D1E68-4659-4C49-B2F0-7ED5727C60E3}" destId="{FD6A0C05-8B94-42DA-8FD7-84D4445AFD5B}" srcOrd="0" destOrd="0" presId="urn:microsoft.com/office/officeart/2005/8/layout/orgChart1"/>
    <dgm:cxn modelId="{AE9A6E9D-647E-4CE9-9EEA-FC923D42F8C1}" type="presParOf" srcId="{B63D1E68-4659-4C49-B2F0-7ED5727C60E3}" destId="{4D0D44EF-65CD-41DB-969A-0053859FC3AE}" srcOrd="1" destOrd="0" presId="urn:microsoft.com/office/officeart/2005/8/layout/orgChart1"/>
    <dgm:cxn modelId="{DF1807DC-3666-4747-9DA3-2B73F762E367}" type="presParOf" srcId="{4D0D44EF-65CD-41DB-969A-0053859FC3AE}" destId="{2EC77FDF-729D-4ACF-BF03-F9EF0449770F}" srcOrd="0" destOrd="0" presId="urn:microsoft.com/office/officeart/2005/8/layout/orgChart1"/>
    <dgm:cxn modelId="{3DB653C9-D66D-423B-85A5-D4A298822B0A}" type="presParOf" srcId="{2EC77FDF-729D-4ACF-BF03-F9EF0449770F}" destId="{06E6FFFA-4EB5-4F8B-AB8D-C9346F13FE75}" srcOrd="0" destOrd="0" presId="urn:microsoft.com/office/officeart/2005/8/layout/orgChart1"/>
    <dgm:cxn modelId="{5D7F6632-767A-440C-A3CB-D375E39D70FA}" type="presParOf" srcId="{2EC77FDF-729D-4ACF-BF03-F9EF0449770F}" destId="{C27028FC-367B-43D2-961B-A9C964BAB543}" srcOrd="1" destOrd="0" presId="urn:microsoft.com/office/officeart/2005/8/layout/orgChart1"/>
    <dgm:cxn modelId="{793E279E-8881-4620-88BE-B85F7B21B64B}" type="presParOf" srcId="{4D0D44EF-65CD-41DB-969A-0053859FC3AE}" destId="{5BBB914B-BEB0-4A33-BEDC-33584F4D72FB}" srcOrd="1" destOrd="0" presId="urn:microsoft.com/office/officeart/2005/8/layout/orgChart1"/>
    <dgm:cxn modelId="{2F4614E6-4572-4DAA-8772-E393B800C15B}" type="presParOf" srcId="{4D0D44EF-65CD-41DB-969A-0053859FC3AE}" destId="{45EB434F-29FC-419A-915A-7E080E7D71DA}" srcOrd="2" destOrd="0" presId="urn:microsoft.com/office/officeart/2005/8/layout/orgChart1"/>
    <dgm:cxn modelId="{2DEDF96B-425D-4F02-ABD9-C66211972819}" type="presParOf" srcId="{B63D1E68-4659-4C49-B2F0-7ED5727C60E3}" destId="{FD9D4309-5D0C-451B-BE90-5CBCE8820E5B}" srcOrd="2" destOrd="0" presId="urn:microsoft.com/office/officeart/2005/8/layout/orgChart1"/>
    <dgm:cxn modelId="{83DAB35F-9C9E-45E8-BEB0-BFFA0A95EC7C}" type="presParOf" srcId="{B63D1E68-4659-4C49-B2F0-7ED5727C60E3}" destId="{B00FEBDB-438E-4EAF-989E-A78EF8985DFE}" srcOrd="3" destOrd="0" presId="urn:microsoft.com/office/officeart/2005/8/layout/orgChart1"/>
    <dgm:cxn modelId="{27BA7E82-40B5-4AF2-9994-4B0911476183}" type="presParOf" srcId="{B00FEBDB-438E-4EAF-989E-A78EF8985DFE}" destId="{078D34B1-5916-4C3E-8402-05B1652A0440}" srcOrd="0" destOrd="0" presId="urn:microsoft.com/office/officeart/2005/8/layout/orgChart1"/>
    <dgm:cxn modelId="{83C402CB-6271-4668-8210-65A8D788BB8D}" type="presParOf" srcId="{078D34B1-5916-4C3E-8402-05B1652A0440}" destId="{6313C5EA-7416-482E-A9A1-7F296A103F60}" srcOrd="0" destOrd="0" presId="urn:microsoft.com/office/officeart/2005/8/layout/orgChart1"/>
    <dgm:cxn modelId="{38F7A28E-2F54-41BF-9085-86486F2B3E54}" type="presParOf" srcId="{078D34B1-5916-4C3E-8402-05B1652A0440}" destId="{20A4AF14-006D-4E40-926C-153870679D00}" srcOrd="1" destOrd="0" presId="urn:microsoft.com/office/officeart/2005/8/layout/orgChart1"/>
    <dgm:cxn modelId="{A619528A-6200-4782-B68F-F256274E5E45}" type="presParOf" srcId="{B00FEBDB-438E-4EAF-989E-A78EF8985DFE}" destId="{06A7D8BA-B749-46F1-9337-78AC1EB935F0}" srcOrd="1" destOrd="0" presId="urn:microsoft.com/office/officeart/2005/8/layout/orgChart1"/>
    <dgm:cxn modelId="{5084DE88-3003-4B93-B72C-C15DF4FEB38C}" type="presParOf" srcId="{B00FEBDB-438E-4EAF-989E-A78EF8985DFE}" destId="{1A9D17C2-28CA-496C-BEDC-11E4F99171ED}" srcOrd="2" destOrd="0" presId="urn:microsoft.com/office/officeart/2005/8/layout/orgChart1"/>
    <dgm:cxn modelId="{36A25335-7E3E-4D78-9BA5-7D9D7A02A075}" type="presParOf" srcId="{D3DD0BBB-B2EE-4E62-BE35-0CF422F1E502}" destId="{273DCE9C-F09B-4054-82BB-8034165769AB}" srcOrd="2" destOrd="0" presId="urn:microsoft.com/office/officeart/2005/8/layout/orgChart1"/>
    <dgm:cxn modelId="{AAF90528-D8F2-4345-90BC-1CC4901E8D17}"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a:t>Opinions/Arguments,</a:t>
          </a:r>
        </a:p>
        <a:p>
          <a:r>
            <a:rPr lang="en-US" sz="2000" b="1" dirty="0"/>
            <a:t> </a:t>
          </a:r>
          <a:r>
            <a:rPr lang="en-US" sz="2000" b="1" dirty="0" err="1"/>
            <a:t>Intertextual</a:t>
          </a:r>
          <a:r>
            <a:rPr lang="en-US" sz="2000" b="1"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a:t>Author’s Craft and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a:ln w="1905"/>
              <a:solidFill>
                <a:schemeClr val="tx1"/>
              </a:solidFill>
              <a:effectLst>
                <a:innerShdw blurRad="69850" dist="43180" dir="5400000">
                  <a:srgbClr val="000000">
                    <a:alpha val="65000"/>
                  </a:srgbClr>
                </a:innerShdw>
              </a:effectLst>
            </a:rPr>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a:ln w="1905"/>
              <a:solidFill>
                <a:srgbClr val="000000"/>
              </a:solidFill>
              <a:effectLst>
                <a:innerShdw blurRad="69850" dist="43180" dir="5400000">
                  <a:srgbClr val="000000">
                    <a:alpha val="65000"/>
                  </a:srgbClr>
                </a:innerShdw>
              </a:effectLst>
            </a:rPr>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a:t>Vocab &amp; Text Structure</a:t>
          </a:r>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063EA909-4845-A14E-9ED4-52B80291A8D6}" srcId="{024A373D-023B-C748-861A-5A0718DA7175}" destId="{759DBB84-B0DB-F043-84E9-BAB973251979}" srcOrd="3" destOrd="0" parTransId="{DC6FD921-8F8C-F14E-9E88-B1649A9B3D84}" sibTransId="{1416D7EF-8C6D-C54C-A777-4CE1FD25BBAB}"/>
    <dgm:cxn modelId="{32C25A1B-01CC-4978-9CA1-296168A20709}" type="presOf" srcId="{759DBB84-B0DB-F043-84E9-BAB973251979}" destId="{37174BD3-A389-C347-8926-861C96041F9D}" srcOrd="0" destOrd="0" presId="urn:microsoft.com/office/officeart/2005/8/layout/pyramid2"/>
    <dgm:cxn modelId="{DD33A754-D83C-4B4A-B280-B3DBA1ADA9E7}" type="presOf" srcId="{0D165663-183F-7E4E-AF6D-FC34E38BEF4A}" destId="{15BE54F6-B140-184E-8234-33BEAACB49A5}"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950C948C-F093-413D-915D-F364D9438F00}"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B7585EB7-CDA0-4476-B62D-BA2D6675FB93}" type="presOf" srcId="{0CFCF5B2-7F49-074A-A7B9-C19C233D5593}" destId="{20ED39E7-6F07-7D4C-AF11-3983FAD7FBB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46503DF-F9F4-46D0-B4CF-EA7131E263FF}" type="presOf" srcId="{C71FD838-BC21-C84F-ABB8-12AE4E3A6DA0}" destId="{8B71AC00-B6FC-1D4D-9D98-F5204AF18890}" srcOrd="0" destOrd="0" presId="urn:microsoft.com/office/officeart/2005/8/layout/pyramid2"/>
    <dgm:cxn modelId="{695F05ED-19BC-4903-873E-3535382AA3BC}" type="presOf" srcId="{1DB75B60-E6FF-F443-9EF8-CE35C693AF6B}" destId="{42C19DFF-2D9A-5643-AE58-D80A9A14D2EC}" srcOrd="0" destOrd="0" presId="urn:microsoft.com/office/officeart/2005/8/layout/pyramid2"/>
    <dgm:cxn modelId="{447F80ED-212E-4FE2-934D-6A4F493D67F6}" type="presOf" srcId="{B13DBECD-B83A-3B45-9C98-9AA575F7C240}" destId="{A378ED57-D1B6-DC40-800B-F48E0FAE9B34}" srcOrd="0" destOrd="0" presId="urn:microsoft.com/office/officeart/2005/8/layout/pyramid2"/>
    <dgm:cxn modelId="{B810E1DE-2F92-45D1-BB99-D923D8F7B3F7}" type="presParOf" srcId="{3E424F75-8C38-1448-BD00-1DEFFB6F2558}" destId="{1495163C-DFF8-3C49-A33A-D8EAE30AA542}" srcOrd="0" destOrd="0" presId="urn:microsoft.com/office/officeart/2005/8/layout/pyramid2"/>
    <dgm:cxn modelId="{DBB19CF6-F988-41A6-9FC9-61DCD7C1602F}" type="presParOf" srcId="{3E424F75-8C38-1448-BD00-1DEFFB6F2558}" destId="{A3662652-3A20-4844-B402-271765084CA0}" srcOrd="1" destOrd="0" presId="urn:microsoft.com/office/officeart/2005/8/layout/pyramid2"/>
    <dgm:cxn modelId="{3A185DA6-D2F7-4961-9235-11CA787D9BC3}" type="presParOf" srcId="{A3662652-3A20-4844-B402-271765084CA0}" destId="{8B71AC00-B6FC-1D4D-9D98-F5204AF18890}" srcOrd="0" destOrd="0" presId="urn:microsoft.com/office/officeart/2005/8/layout/pyramid2"/>
    <dgm:cxn modelId="{F9350F2C-3D13-4A09-925B-E429631231BC}" type="presParOf" srcId="{A3662652-3A20-4844-B402-271765084CA0}" destId="{7C401003-738D-7940-9CB7-7BF6D37C0299}" srcOrd="1" destOrd="0" presId="urn:microsoft.com/office/officeart/2005/8/layout/pyramid2"/>
    <dgm:cxn modelId="{531B1878-181D-4C98-AC39-DCCDC26C7B0A}" type="presParOf" srcId="{A3662652-3A20-4844-B402-271765084CA0}" destId="{15BE54F6-B140-184E-8234-33BEAACB49A5}" srcOrd="2" destOrd="0" presId="urn:microsoft.com/office/officeart/2005/8/layout/pyramid2"/>
    <dgm:cxn modelId="{521A7969-2560-4219-8FEE-EC042A24E8A3}" type="presParOf" srcId="{A3662652-3A20-4844-B402-271765084CA0}" destId="{543B393B-2D92-AC40-BC05-00C1EA03CA6D}" srcOrd="3" destOrd="0" presId="urn:microsoft.com/office/officeart/2005/8/layout/pyramid2"/>
    <dgm:cxn modelId="{50552058-D376-438D-8F2B-FFB05F57403A}" type="presParOf" srcId="{A3662652-3A20-4844-B402-271765084CA0}" destId="{42C19DFF-2D9A-5643-AE58-D80A9A14D2EC}" srcOrd="4" destOrd="0" presId="urn:microsoft.com/office/officeart/2005/8/layout/pyramid2"/>
    <dgm:cxn modelId="{FEC5A8D7-A08C-4559-8647-DAA13BBBB37C}" type="presParOf" srcId="{A3662652-3A20-4844-B402-271765084CA0}" destId="{28471C83-1A82-5D4A-9565-8F1B8DAD69CC}" srcOrd="5" destOrd="0" presId="urn:microsoft.com/office/officeart/2005/8/layout/pyramid2"/>
    <dgm:cxn modelId="{FF9CB943-0753-4046-B441-3AE3E542DB83}" type="presParOf" srcId="{A3662652-3A20-4844-B402-271765084CA0}" destId="{37174BD3-A389-C347-8926-861C96041F9D}" srcOrd="6" destOrd="0" presId="urn:microsoft.com/office/officeart/2005/8/layout/pyramid2"/>
    <dgm:cxn modelId="{937061DE-A35E-4BE3-AE9D-55D0BFB15BB9}" type="presParOf" srcId="{A3662652-3A20-4844-B402-271765084CA0}" destId="{E2635C50-016B-8346-A4FE-872774A3646E}" srcOrd="7" destOrd="0" presId="urn:microsoft.com/office/officeart/2005/8/layout/pyramid2"/>
    <dgm:cxn modelId="{FDA00185-AE16-45D9-ABE9-30044556B976}" type="presParOf" srcId="{A3662652-3A20-4844-B402-271765084CA0}" destId="{A378ED57-D1B6-DC40-800B-F48E0FAE9B34}" srcOrd="8" destOrd="0" presId="urn:microsoft.com/office/officeart/2005/8/layout/pyramid2"/>
    <dgm:cxn modelId="{9BE07549-1E6A-480D-BF1C-DEEF814629EC}" type="presParOf" srcId="{A3662652-3A20-4844-B402-271765084CA0}" destId="{A915E300-F0AC-6A4A-BBE1-BAE7ACF59C62}" srcOrd="9" destOrd="0" presId="urn:microsoft.com/office/officeart/2005/8/layout/pyramid2"/>
    <dgm:cxn modelId="{4950118D-0AF9-49F6-BFE3-0E80DDB82070}" type="presParOf" srcId="{A3662652-3A20-4844-B402-271765084CA0}" destId="{20ED39E7-6F07-7D4C-AF11-3983FAD7FBB0}" srcOrd="10" destOrd="0" presId="urn:microsoft.com/office/officeart/2005/8/layout/pyramid2"/>
    <dgm:cxn modelId="{11F0C061-0B28-4A16-833E-EBE2082E49C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2469306A-71FE-4351-8766-10DEB62A87DB}" type="presOf" srcId="{1DB75B60-E6FF-F443-9EF8-CE35C693AF6B}" destId="{42C19DFF-2D9A-5643-AE58-D80A9A14D2EC}" srcOrd="0" destOrd="0" presId="urn:microsoft.com/office/officeart/2005/8/layout/pyramid2"/>
    <dgm:cxn modelId="{3F37436D-D85F-4EF4-A5BF-EEC55B2FA040}" type="presOf" srcId="{C71FD838-BC21-C84F-ABB8-12AE4E3A6DA0}" destId="{8B71AC00-B6FC-1D4D-9D98-F5204AF18890}" srcOrd="0" destOrd="0" presId="urn:microsoft.com/office/officeart/2005/8/layout/pyramid2"/>
    <dgm:cxn modelId="{87027372-463D-4127-8276-6FC8CFDCAE87}" type="presOf" srcId="{B13DBECD-B83A-3B45-9C98-9AA575F7C240}" destId="{A378ED57-D1B6-DC40-800B-F48E0FAE9B34}" srcOrd="0" destOrd="0" presId="urn:microsoft.com/office/officeart/2005/8/layout/pyramid2"/>
    <dgm:cxn modelId="{5B510155-B963-4899-B484-9822BD5B2344}" type="presOf" srcId="{465BF1E9-415F-E841-8619-936DAE0296B5}" destId="{D6C73D77-FCED-8343-81C1-A17ACA67F260}"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FC23C07D-E0EA-485C-AD68-485BAC41E55D}" type="presOf" srcId="{0CFCF5B2-7F49-074A-A7B9-C19C233D5593}" destId="{20ED39E7-6F07-7D4C-AF11-3983FAD7FBB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C8DA2592-E4B6-428A-BB0D-F52151688E90}" type="presOf" srcId="{024A373D-023B-C748-861A-5A0718DA7175}" destId="{3E424F75-8C38-1448-BD00-1DEFFB6F2558}"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ECA24AE5-AD7C-4795-BEE1-BDD4042AA8E1}" type="presOf" srcId="{0D165663-183F-7E4E-AF6D-FC34E38BEF4A}" destId="{15BE54F6-B140-184E-8234-33BEAACB49A5}" srcOrd="0" destOrd="0" presId="urn:microsoft.com/office/officeart/2005/8/layout/pyramid2"/>
    <dgm:cxn modelId="{FDA19C31-D712-4EDC-8FB0-F1645198CFEC}" type="presParOf" srcId="{3E424F75-8C38-1448-BD00-1DEFFB6F2558}" destId="{1495163C-DFF8-3C49-A33A-D8EAE30AA542}" srcOrd="0" destOrd="0" presId="urn:microsoft.com/office/officeart/2005/8/layout/pyramid2"/>
    <dgm:cxn modelId="{1CD461D5-70EC-491C-84DA-2AC42CB50E2D}" type="presParOf" srcId="{3E424F75-8C38-1448-BD00-1DEFFB6F2558}" destId="{A3662652-3A20-4844-B402-271765084CA0}" srcOrd="1" destOrd="0" presId="urn:microsoft.com/office/officeart/2005/8/layout/pyramid2"/>
    <dgm:cxn modelId="{3DDCE562-EFB4-475E-A9AE-85BFD7671028}" type="presParOf" srcId="{A3662652-3A20-4844-B402-271765084CA0}" destId="{8B71AC00-B6FC-1D4D-9D98-F5204AF18890}" srcOrd="0" destOrd="0" presId="urn:microsoft.com/office/officeart/2005/8/layout/pyramid2"/>
    <dgm:cxn modelId="{EFA34E8F-84C1-41AA-90CD-BD0D7D4E42AA}" type="presParOf" srcId="{A3662652-3A20-4844-B402-271765084CA0}" destId="{7C401003-738D-7940-9CB7-7BF6D37C0299}" srcOrd="1" destOrd="0" presId="urn:microsoft.com/office/officeart/2005/8/layout/pyramid2"/>
    <dgm:cxn modelId="{B94BFB7A-29DF-4B95-B84C-2AA1A086471A}" type="presParOf" srcId="{A3662652-3A20-4844-B402-271765084CA0}" destId="{15BE54F6-B140-184E-8234-33BEAACB49A5}" srcOrd="2" destOrd="0" presId="urn:microsoft.com/office/officeart/2005/8/layout/pyramid2"/>
    <dgm:cxn modelId="{F5FEBB2B-C2A2-4D25-B7C4-FF22555E467C}" type="presParOf" srcId="{A3662652-3A20-4844-B402-271765084CA0}" destId="{543B393B-2D92-AC40-BC05-00C1EA03CA6D}" srcOrd="3" destOrd="0" presId="urn:microsoft.com/office/officeart/2005/8/layout/pyramid2"/>
    <dgm:cxn modelId="{184FE026-53F8-4BF4-AC07-31480C6F4695}" type="presParOf" srcId="{A3662652-3A20-4844-B402-271765084CA0}" destId="{42C19DFF-2D9A-5643-AE58-D80A9A14D2EC}" srcOrd="4" destOrd="0" presId="urn:microsoft.com/office/officeart/2005/8/layout/pyramid2"/>
    <dgm:cxn modelId="{A47B500B-5F6B-4941-A79C-16B13C720E2B}" type="presParOf" srcId="{A3662652-3A20-4844-B402-271765084CA0}" destId="{28471C83-1A82-5D4A-9565-8F1B8DAD69CC}" srcOrd="5" destOrd="0" presId="urn:microsoft.com/office/officeart/2005/8/layout/pyramid2"/>
    <dgm:cxn modelId="{0ED0DE8B-6297-48F9-BBC9-280A9FA59329}" type="presParOf" srcId="{A3662652-3A20-4844-B402-271765084CA0}" destId="{D6C73D77-FCED-8343-81C1-A17ACA67F260}" srcOrd="6" destOrd="0" presId="urn:microsoft.com/office/officeart/2005/8/layout/pyramid2"/>
    <dgm:cxn modelId="{FE9FAEE5-F82A-4B7B-B38F-3154A8EB25E9}" type="presParOf" srcId="{A3662652-3A20-4844-B402-271765084CA0}" destId="{540156E5-97C5-8141-9DBF-B56E45B57CF6}" srcOrd="7" destOrd="0" presId="urn:microsoft.com/office/officeart/2005/8/layout/pyramid2"/>
    <dgm:cxn modelId="{3B84824F-8A75-4AAA-892D-770F0B42D6DF}" type="presParOf" srcId="{A3662652-3A20-4844-B402-271765084CA0}" destId="{A378ED57-D1B6-DC40-800B-F48E0FAE9B34}" srcOrd="8" destOrd="0" presId="urn:microsoft.com/office/officeart/2005/8/layout/pyramid2"/>
    <dgm:cxn modelId="{8E91F60A-C3D6-4F93-96A2-7BE6F1447B60}" type="presParOf" srcId="{A3662652-3A20-4844-B402-271765084CA0}" destId="{A915E300-F0AC-6A4A-BBE1-BAE7ACF59C62}" srcOrd="9" destOrd="0" presId="urn:microsoft.com/office/officeart/2005/8/layout/pyramid2"/>
    <dgm:cxn modelId="{EF39506B-95E4-4507-A328-E3364F337DC0}" type="presParOf" srcId="{A3662652-3A20-4844-B402-271765084CA0}" destId="{20ED39E7-6F07-7D4C-AF11-3983FAD7FBB0}" srcOrd="10" destOrd="0" presId="urn:microsoft.com/office/officeart/2005/8/layout/pyramid2"/>
    <dgm:cxn modelId="{4162EB03-1D50-471F-8046-38CA368D1E54}"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4309-5D0C-451B-BE90-5CBCE8820E5B}">
      <dsp:nvSpPr>
        <dsp:cNvPr id="0" name=""/>
        <dsp:cNvSpPr/>
      </dsp:nvSpPr>
      <dsp:spPr>
        <a:xfrm>
          <a:off x="4267470" y="2007127"/>
          <a:ext cx="794544" cy="1421454"/>
        </a:xfrm>
        <a:custGeom>
          <a:avLst/>
          <a:gdLst/>
          <a:ahLst/>
          <a:cxnLst/>
          <a:rect l="0" t="0" r="0" b="0"/>
          <a:pathLst>
            <a:path>
              <a:moveTo>
                <a:pt x="0" y="0"/>
              </a:moveTo>
              <a:lnTo>
                <a:pt x="0" y="1421454"/>
              </a:lnTo>
              <a:lnTo>
                <a:pt x="794544" y="14214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A0C05-8B94-42DA-8FD7-84D4445AFD5B}">
      <dsp:nvSpPr>
        <dsp:cNvPr id="0" name=""/>
        <dsp:cNvSpPr/>
      </dsp:nvSpPr>
      <dsp:spPr>
        <a:xfrm>
          <a:off x="4267470" y="2007127"/>
          <a:ext cx="658447" cy="511350"/>
        </a:xfrm>
        <a:custGeom>
          <a:avLst/>
          <a:gdLst/>
          <a:ahLst/>
          <a:cxnLst/>
          <a:rect l="0" t="0" r="0" b="0"/>
          <a:pathLst>
            <a:path>
              <a:moveTo>
                <a:pt x="0" y="0"/>
              </a:moveTo>
              <a:lnTo>
                <a:pt x="0" y="511350"/>
              </a:lnTo>
              <a:lnTo>
                <a:pt x="658447" y="51135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D1DBB-3B34-47E3-BF03-D5FA3385F98B}">
      <dsp:nvSpPr>
        <dsp:cNvPr id="0" name=""/>
        <dsp:cNvSpPr/>
      </dsp:nvSpPr>
      <dsp:spPr>
        <a:xfrm>
          <a:off x="4279257" y="696682"/>
          <a:ext cx="1753689" cy="261703"/>
        </a:xfrm>
        <a:custGeom>
          <a:avLst/>
          <a:gdLst/>
          <a:ahLst/>
          <a:cxnLst/>
          <a:rect l="0" t="0" r="0" b="0"/>
          <a:pathLst>
            <a:path>
              <a:moveTo>
                <a:pt x="0" y="0"/>
              </a:moveTo>
              <a:lnTo>
                <a:pt x="0" y="142249"/>
              </a:lnTo>
              <a:lnTo>
                <a:pt x="1753689" y="142249"/>
              </a:lnTo>
              <a:lnTo>
                <a:pt x="1753689" y="2617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386C-C611-4CF4-A638-154F0C7628C3}">
      <dsp:nvSpPr>
        <dsp:cNvPr id="0" name=""/>
        <dsp:cNvSpPr/>
      </dsp:nvSpPr>
      <dsp:spPr>
        <a:xfrm>
          <a:off x="468393" y="1913896"/>
          <a:ext cx="532771" cy="3869016"/>
        </a:xfrm>
        <a:custGeom>
          <a:avLst/>
          <a:gdLst/>
          <a:ahLst/>
          <a:cxnLst/>
          <a:rect l="0" t="0" r="0" b="0"/>
          <a:pathLst>
            <a:path>
              <a:moveTo>
                <a:pt x="0" y="0"/>
              </a:moveTo>
              <a:lnTo>
                <a:pt x="0" y="3869016"/>
              </a:lnTo>
              <a:lnTo>
                <a:pt x="532771" y="386901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3D709-6304-4703-9864-5B41DC6A4663}">
      <dsp:nvSpPr>
        <dsp:cNvPr id="0" name=""/>
        <dsp:cNvSpPr/>
      </dsp:nvSpPr>
      <dsp:spPr>
        <a:xfrm>
          <a:off x="468393" y="1913896"/>
          <a:ext cx="499369" cy="3047549"/>
        </a:xfrm>
        <a:custGeom>
          <a:avLst/>
          <a:gdLst/>
          <a:ahLst/>
          <a:cxnLst/>
          <a:rect l="0" t="0" r="0" b="0"/>
          <a:pathLst>
            <a:path>
              <a:moveTo>
                <a:pt x="0" y="0"/>
              </a:moveTo>
              <a:lnTo>
                <a:pt x="0" y="3047549"/>
              </a:lnTo>
              <a:lnTo>
                <a:pt x="499369" y="30475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10EC-6B33-42A8-BE63-18E6651CD7B3}">
      <dsp:nvSpPr>
        <dsp:cNvPr id="0" name=""/>
        <dsp:cNvSpPr/>
      </dsp:nvSpPr>
      <dsp:spPr>
        <a:xfrm>
          <a:off x="468393" y="1913896"/>
          <a:ext cx="532771" cy="1945102"/>
        </a:xfrm>
        <a:custGeom>
          <a:avLst/>
          <a:gdLst/>
          <a:ahLst/>
          <a:cxnLst/>
          <a:rect l="0" t="0" r="0" b="0"/>
          <a:pathLst>
            <a:path>
              <a:moveTo>
                <a:pt x="0" y="0"/>
              </a:moveTo>
              <a:lnTo>
                <a:pt x="0" y="1945102"/>
              </a:lnTo>
              <a:lnTo>
                <a:pt x="532771" y="194510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99D-9BFA-4E58-9E8D-DA60051534C5}">
      <dsp:nvSpPr>
        <dsp:cNvPr id="0" name=""/>
        <dsp:cNvSpPr/>
      </dsp:nvSpPr>
      <dsp:spPr>
        <a:xfrm>
          <a:off x="468393" y="1913896"/>
          <a:ext cx="519198" cy="781429"/>
        </a:xfrm>
        <a:custGeom>
          <a:avLst/>
          <a:gdLst/>
          <a:ahLst/>
          <a:cxnLst/>
          <a:rect l="0" t="0" r="0" b="0"/>
          <a:pathLst>
            <a:path>
              <a:moveTo>
                <a:pt x="0" y="0"/>
              </a:moveTo>
              <a:lnTo>
                <a:pt x="0" y="781429"/>
              </a:lnTo>
              <a:lnTo>
                <a:pt x="519198" y="7814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E74B0-617E-43BA-ACAC-20C6BFBF00FF}">
      <dsp:nvSpPr>
        <dsp:cNvPr id="0" name=""/>
        <dsp:cNvSpPr/>
      </dsp:nvSpPr>
      <dsp:spPr>
        <a:xfrm>
          <a:off x="1852924" y="696682"/>
          <a:ext cx="2426333" cy="241742"/>
        </a:xfrm>
        <a:custGeom>
          <a:avLst/>
          <a:gdLst/>
          <a:ahLst/>
          <a:cxnLst/>
          <a:rect l="0" t="0" r="0" b="0"/>
          <a:pathLst>
            <a:path>
              <a:moveTo>
                <a:pt x="2426333" y="0"/>
              </a:moveTo>
              <a:lnTo>
                <a:pt x="2426333" y="122289"/>
              </a:lnTo>
              <a:lnTo>
                <a:pt x="0" y="122289"/>
              </a:lnTo>
              <a:lnTo>
                <a:pt x="0" y="2417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2914D-FFFD-470D-9B2D-E8413C8D8A94}">
      <dsp:nvSpPr>
        <dsp:cNvPr id="0" name=""/>
        <dsp:cNvSpPr/>
      </dsp:nvSpPr>
      <dsp:spPr>
        <a:xfrm>
          <a:off x="231629" y="0"/>
          <a:ext cx="8095256" cy="696682"/>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College and Career Readiness Standards</a:t>
          </a:r>
        </a:p>
      </dsp:txBody>
      <dsp:txXfrm>
        <a:off x="231629" y="0"/>
        <a:ext cx="8095256" cy="696682"/>
      </dsp:txXfrm>
    </dsp:sp>
    <dsp:sp modelId="{1C6BF5A2-525C-459F-9F90-9B4D34D655D8}">
      <dsp:nvSpPr>
        <dsp:cNvPr id="0" name=""/>
        <dsp:cNvSpPr/>
      </dsp:nvSpPr>
      <dsp:spPr>
        <a:xfrm>
          <a:off x="122261" y="938425"/>
          <a:ext cx="3461326" cy="975470"/>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English Language Arts </a:t>
          </a:r>
        </a:p>
      </dsp:txBody>
      <dsp:txXfrm>
        <a:off x="122261" y="938425"/>
        <a:ext cx="3461326" cy="975470"/>
      </dsp:txXfrm>
    </dsp:sp>
    <dsp:sp modelId="{09137075-9EE0-4452-B079-D7B9827A5A28}">
      <dsp:nvSpPr>
        <dsp:cNvPr id="0" name=""/>
        <dsp:cNvSpPr/>
      </dsp:nvSpPr>
      <dsp:spPr>
        <a:xfrm>
          <a:off x="987592" y="2136996"/>
          <a:ext cx="2369541" cy="11166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 (20)</a:t>
          </a:r>
        </a:p>
        <a:p>
          <a:pPr marL="0" lvl="0" indent="0" algn="ctr" defTabSz="933450">
            <a:lnSpc>
              <a:spcPct val="90000"/>
            </a:lnSpc>
            <a:spcBef>
              <a:spcPct val="0"/>
            </a:spcBef>
            <a:spcAft>
              <a:spcPct val="35000"/>
            </a:spcAft>
            <a:buNone/>
          </a:pPr>
          <a:r>
            <a:rPr lang="en-US" sz="2100" b="1" kern="1200" baseline="0" dirty="0">
              <a:solidFill>
                <a:schemeClr val="tx1"/>
              </a:solidFill>
            </a:rPr>
            <a:t>1)Informational (10)</a:t>
          </a:r>
        </a:p>
        <a:p>
          <a:pPr marL="0" lvl="0" indent="0" algn="ctr" defTabSz="933450">
            <a:lnSpc>
              <a:spcPct val="90000"/>
            </a:lnSpc>
            <a:spcBef>
              <a:spcPct val="0"/>
            </a:spcBef>
            <a:spcAft>
              <a:spcPct val="35000"/>
            </a:spcAft>
            <a:buNone/>
          </a:pPr>
          <a:r>
            <a:rPr lang="en-US" sz="2100" b="1" kern="1200" baseline="0" dirty="0">
              <a:solidFill>
                <a:schemeClr val="tx1"/>
              </a:solidFill>
            </a:rPr>
            <a:t>2)Literary (10)</a:t>
          </a:r>
        </a:p>
      </dsp:txBody>
      <dsp:txXfrm>
        <a:off x="987592" y="2136996"/>
        <a:ext cx="2369541" cy="1116659"/>
      </dsp:txXfrm>
    </dsp:sp>
    <dsp:sp modelId="{8C9F3B3F-BB9A-42F9-A845-2FA8F0BADFEB}">
      <dsp:nvSpPr>
        <dsp:cNvPr id="0" name=""/>
        <dsp:cNvSpPr/>
      </dsp:nvSpPr>
      <dsp:spPr>
        <a:xfrm>
          <a:off x="1001164" y="3430214"/>
          <a:ext cx="2369541" cy="85756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a:t>
          </a:r>
        </a:p>
      </dsp:txBody>
      <dsp:txXfrm>
        <a:off x="1001164" y="3430214"/>
        <a:ext cx="2369541" cy="857569"/>
      </dsp:txXfrm>
    </dsp:sp>
    <dsp:sp modelId="{A33345CC-CCF2-450D-A9D7-9AF26EE7741A}">
      <dsp:nvSpPr>
        <dsp:cNvPr id="0" name=""/>
        <dsp:cNvSpPr/>
      </dsp:nvSpPr>
      <dsp:spPr>
        <a:xfrm>
          <a:off x="967763" y="4629916"/>
          <a:ext cx="2369541" cy="6630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Speaking &amp; Listening (6)</a:t>
          </a:r>
        </a:p>
      </dsp:txBody>
      <dsp:txXfrm>
        <a:off x="967763" y="4629916"/>
        <a:ext cx="2369541" cy="663059"/>
      </dsp:txXfrm>
    </dsp:sp>
    <dsp:sp modelId="{F0472C60-21E1-455A-9415-39D1F101F70C}">
      <dsp:nvSpPr>
        <dsp:cNvPr id="0" name=""/>
        <dsp:cNvSpPr/>
      </dsp:nvSpPr>
      <dsp:spPr>
        <a:xfrm>
          <a:off x="1001164" y="5460643"/>
          <a:ext cx="2248176" cy="644538"/>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Language</a:t>
          </a:r>
          <a:r>
            <a:rPr lang="en-US" sz="2100" b="1" kern="1200" baseline="0" dirty="0">
              <a:solidFill>
                <a:schemeClr val="bg1"/>
              </a:solidFill>
            </a:rPr>
            <a:t> </a:t>
          </a:r>
          <a:r>
            <a:rPr lang="en-US" sz="2100" b="1" kern="1200" baseline="0" dirty="0">
              <a:solidFill>
                <a:schemeClr val="tx1"/>
              </a:solidFill>
            </a:rPr>
            <a:t>(6)</a:t>
          </a:r>
        </a:p>
      </dsp:txBody>
      <dsp:txXfrm>
        <a:off x="1001164" y="5460643"/>
        <a:ext cx="2248176" cy="644538"/>
      </dsp:txXfrm>
    </dsp:sp>
    <dsp:sp modelId="{0FC3AB55-C710-4BCB-BEF7-BA8B82575096}">
      <dsp:nvSpPr>
        <dsp:cNvPr id="0" name=""/>
        <dsp:cNvSpPr/>
      </dsp:nvSpPr>
      <dsp:spPr>
        <a:xfrm>
          <a:off x="3826101" y="958385"/>
          <a:ext cx="4413691" cy="1048741"/>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latin typeface="Georgia" pitchFamily="18" charset="0"/>
            </a:rPr>
            <a:t>Literacy</a:t>
          </a:r>
          <a:r>
            <a:rPr lang="fr-CA" sz="1800" kern="1200" dirty="0">
              <a:solidFill>
                <a:schemeClr val="tx1"/>
              </a:solidFill>
              <a:latin typeface="Georgia" pitchFamily="18" charset="0"/>
            </a:rPr>
            <a:t> in </a:t>
          </a:r>
          <a:r>
            <a:rPr lang="fr-CA" sz="1800" kern="1200" dirty="0" err="1">
              <a:solidFill>
                <a:schemeClr val="tx1"/>
              </a:solidFill>
              <a:latin typeface="Georgia" pitchFamily="18" charset="0"/>
            </a:rPr>
            <a:t>History</a:t>
          </a:r>
          <a:r>
            <a:rPr lang="fr-CA" sz="1800" kern="1200" dirty="0">
              <a:solidFill>
                <a:schemeClr val="tx1"/>
              </a:solidFill>
              <a:latin typeface="Georgia" pitchFamily="18" charset="0"/>
            </a:rPr>
            <a:t>/Social </a:t>
          </a:r>
          <a:r>
            <a:rPr lang="fr-CA" sz="1800" kern="1200" dirty="0" err="1">
              <a:solidFill>
                <a:schemeClr val="tx1"/>
              </a:solidFill>
              <a:latin typeface="Georgia" pitchFamily="18" charset="0"/>
            </a:rPr>
            <a:t>Studies</a:t>
          </a:r>
          <a:r>
            <a:rPr lang="fr-CA" sz="1800" kern="1200" dirty="0">
              <a:solidFill>
                <a:schemeClr val="tx1"/>
              </a:solidFill>
              <a:latin typeface="Georgia" pitchFamily="18" charset="0"/>
            </a:rPr>
            <a:t>, Science, and </a:t>
          </a:r>
          <a:r>
            <a:rPr lang="fr-CA" sz="1800" kern="1200" dirty="0" err="1">
              <a:solidFill>
                <a:schemeClr val="tx1"/>
              </a:solidFill>
              <a:latin typeface="Georgia" pitchFamily="18" charset="0"/>
            </a:rPr>
            <a:t>Technical</a:t>
          </a:r>
          <a:r>
            <a:rPr lang="fr-CA" sz="1800" kern="1200" dirty="0">
              <a:solidFill>
                <a:schemeClr val="tx1"/>
              </a:solidFill>
              <a:latin typeface="Georgia" pitchFamily="18" charset="0"/>
            </a:rPr>
            <a:t> </a:t>
          </a:r>
          <a:r>
            <a:rPr lang="fr-CA" sz="1800" kern="1200" dirty="0" err="1">
              <a:solidFill>
                <a:schemeClr val="tx1"/>
              </a:solidFill>
              <a:latin typeface="Georgia" pitchFamily="18" charset="0"/>
            </a:rPr>
            <a:t>Subjects</a:t>
          </a:r>
          <a:r>
            <a:rPr lang="fr-CA" sz="1800" kern="1200" dirty="0">
              <a:solidFill>
                <a:schemeClr val="tx1"/>
              </a:solidFill>
              <a:latin typeface="Georgia" pitchFamily="18" charset="0"/>
            </a:rPr>
            <a:t> </a:t>
          </a:r>
          <a:endParaRPr lang="en-US" sz="1800" kern="1200" dirty="0">
            <a:solidFill>
              <a:schemeClr val="tx1"/>
            </a:solidFill>
          </a:endParaRPr>
        </a:p>
      </dsp:txBody>
      <dsp:txXfrm>
        <a:off x="3826101" y="958385"/>
        <a:ext cx="4413691" cy="1048741"/>
      </dsp:txXfrm>
    </dsp:sp>
    <dsp:sp modelId="{06E6FFFA-4EB5-4F8B-AB8D-C9346F13FE75}">
      <dsp:nvSpPr>
        <dsp:cNvPr id="0" name=""/>
        <dsp:cNvSpPr/>
      </dsp:nvSpPr>
      <dsp:spPr>
        <a:xfrm>
          <a:off x="4925917" y="2226074"/>
          <a:ext cx="2550121" cy="58480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a:t>
          </a:r>
          <a:r>
            <a:rPr lang="en-US" sz="2100" b="1" kern="1200" baseline="0" dirty="0">
              <a:solidFill>
                <a:schemeClr val="bg1"/>
              </a:solidFill>
            </a:rPr>
            <a:t> </a:t>
          </a:r>
          <a:r>
            <a:rPr lang="en-US" sz="2100" b="1" kern="1200" baseline="0" dirty="0">
              <a:solidFill>
                <a:schemeClr val="tx1"/>
              </a:solidFill>
            </a:rPr>
            <a:t>(10) </a:t>
          </a:r>
        </a:p>
      </dsp:txBody>
      <dsp:txXfrm>
        <a:off x="4925917" y="2226074"/>
        <a:ext cx="2550121" cy="584805"/>
      </dsp:txXfrm>
    </dsp:sp>
    <dsp:sp modelId="{6313C5EA-7416-482E-A9A1-7F296A103F60}">
      <dsp:nvSpPr>
        <dsp:cNvPr id="0" name=""/>
        <dsp:cNvSpPr/>
      </dsp:nvSpPr>
      <dsp:spPr>
        <a:xfrm>
          <a:off x="5062015" y="3165373"/>
          <a:ext cx="2489177" cy="52641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 </a:t>
          </a:r>
        </a:p>
      </dsp:txBody>
      <dsp:txXfrm>
        <a:off x="5062015" y="3165373"/>
        <a:ext cx="2489177" cy="526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Opinions/Arguments,</a:t>
          </a:r>
        </a:p>
        <a:p>
          <a:pPr marL="0" lvl="0" indent="0" algn="ctr" defTabSz="889000">
            <a:lnSpc>
              <a:spcPct val="90000"/>
            </a:lnSpc>
            <a:spcBef>
              <a:spcPct val="0"/>
            </a:spcBef>
            <a:spcAft>
              <a:spcPct val="35000"/>
            </a:spcAft>
            <a:buNone/>
          </a:pPr>
          <a:r>
            <a:rPr lang="en-US" sz="2000" b="1" kern="1200" dirty="0"/>
            <a:t> </a:t>
          </a:r>
          <a:r>
            <a:rPr lang="en-US" sz="2000" b="1" kern="1200" dirty="0" err="1"/>
            <a:t>Intertextual</a:t>
          </a:r>
          <a:r>
            <a:rPr lang="en-US" sz="2000" b="1"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Author’s Craft and Purpose</a:t>
          </a:r>
        </a:p>
      </dsp:txBody>
      <dsp:txXfrm>
        <a:off x="2781060" y="2037587"/>
        <a:ext cx="2892681" cy="454672"/>
      </dsp:txXfrm>
    </dsp:sp>
    <dsp:sp modelId="{37174BD3-A389-C347-8926-861C96041F9D}">
      <dsp:nvSpPr>
        <dsp:cNvPr id="0" name=""/>
        <dsp:cNvSpPr/>
      </dsp:nvSpPr>
      <dsp:spPr>
        <a:xfrm>
          <a:off x="2743372" y="2635029"/>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Vocab &amp; Text Structure</a:t>
          </a:r>
        </a:p>
      </dsp:txBody>
      <dsp:txXfrm>
        <a:off x="2767969" y="2659626"/>
        <a:ext cx="2892681" cy="454672"/>
      </dsp:txXfrm>
    </dsp:sp>
    <dsp:sp modelId="{A378ED57-D1B6-DC40-800B-F48E0FAE9B34}">
      <dsp:nvSpPr>
        <dsp:cNvPr id="0" name=""/>
        <dsp:cNvSpPr/>
      </dsp:nvSpPr>
      <dsp:spPr>
        <a:xfrm>
          <a:off x="2741695" y="325319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cap="none" spc="0" dirty="0">
              <a:ln w="1905"/>
              <a:solidFill>
                <a:schemeClr val="tx1"/>
              </a:solidFill>
              <a:effectLst>
                <a:innerShdw blurRad="69850" dist="43180" dir="5400000">
                  <a:srgbClr val="000000">
                    <a:alpha val="65000"/>
                  </a:srgbClr>
                </a:innerShdw>
              </a:effectLst>
            </a:rPr>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ctr" defTabSz="889000">
            <a:lnSpc>
              <a:spcPct val="90000"/>
            </a:lnSpc>
            <a:spcBef>
              <a:spcPct val="0"/>
            </a:spcBef>
            <a:spcAft>
              <a:spcPct val="35000"/>
            </a:spcAft>
            <a:buNone/>
          </a:pPr>
          <a:r>
            <a:rPr lang="en-US" sz="2000" b="1" kern="1200" cap="none" spc="0" dirty="0">
              <a:ln w="1905"/>
              <a:solidFill>
                <a:srgbClr val="000000"/>
              </a:solidFill>
              <a:effectLst>
                <a:innerShdw blurRad="69850" dist="43180" dir="5400000">
                  <a:srgbClr val="000000">
                    <a:alpha val="65000"/>
                  </a:srgbClr>
                </a:innerShdw>
              </a:effectLst>
            </a:rPr>
            <a:t>General Understandings</a:t>
          </a:r>
        </a:p>
      </dsp:txBody>
      <dsp:txXfrm>
        <a:off x="2781089" y="3930660"/>
        <a:ext cx="2892681" cy="454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General Understandings</a:t>
          </a:r>
        </a:p>
      </dsp:txBody>
      <dsp:txXfrm>
        <a:off x="2781089" y="3930660"/>
        <a:ext cx="2892681" cy="4546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7" tIns="46585" rIns="93167" bIns="46585" rtlCol="0"/>
          <a:lstStyle>
            <a:lvl1pPr algn="r">
              <a:defRPr sz="1200"/>
            </a:lvl1pPr>
          </a:lstStyle>
          <a:p>
            <a:fld id="{E88D82FD-839C-484C-865F-74BBEB569A4B}" type="datetimeFigureOut">
              <a:rPr lang="en-US" smtClean="0"/>
              <a:t>9/19/2018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7" tIns="46585" rIns="93167"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5" rIns="93167" bIns="46585"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p>
          <a:p>
            <a:endParaRPr lang="en-US" b="1" dirty="0"/>
          </a:p>
          <a:p>
            <a:r>
              <a:rPr lang="en-US" b="1" dirty="0"/>
              <a:t>Welcome and Introductions: Take count of teachers by grade level</a:t>
            </a:r>
          </a:p>
          <a:p>
            <a:endParaRPr lang="en-US" b="1" dirty="0"/>
          </a:p>
          <a:p>
            <a:r>
              <a:rPr lang="en-US" b="1" dirty="0"/>
              <a:t>Post this slide as participants have breakfast, meet and greet</a:t>
            </a:r>
          </a:p>
        </p:txBody>
      </p:sp>
      <p:sp>
        <p:nvSpPr>
          <p:cNvPr id="4" name="Slide Number Placeholder 3"/>
          <p:cNvSpPr>
            <a:spLocks noGrp="1"/>
          </p:cNvSpPr>
          <p:nvPr>
            <p:ph type="sldNum" sz="quarter" idx="10"/>
          </p:nvPr>
        </p:nvSpPr>
        <p:spPr/>
        <p:txBody>
          <a:bodyPr/>
          <a:lstStyle/>
          <a:p>
            <a:pPr defTabSz="914306">
              <a:defRPr/>
            </a:pPr>
            <a:fld id="{49176B19-0699-1E44-9D65-9B40DD4D73E6}" type="slidenum">
              <a:rPr lang="en-US">
                <a:solidFill>
                  <a:prstClr val="black"/>
                </a:solidFill>
                <a:latin typeface="Calibri" panose="020F0502020204030204"/>
              </a:rPr>
              <a:pPr defTabSz="914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836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none" dirty="0"/>
              <a:t>Carole</a:t>
            </a:r>
          </a:p>
          <a:p>
            <a:pPr defTabSz="914306">
              <a:spcBef>
                <a:spcPct val="0"/>
              </a:spcBef>
              <a:defRPr/>
            </a:pPr>
            <a:r>
              <a:rPr lang="en-US" altLang="en-US" b="1" baseline="0" dirty="0"/>
              <a:t>Students who were successful on NAEP were found to spend a high percentage of time reading informational passages. </a:t>
            </a:r>
          </a:p>
          <a:p>
            <a:pPr defTabSz="914306">
              <a:spcBef>
                <a:spcPct val="0"/>
              </a:spcBef>
              <a:defRPr/>
            </a:pPr>
            <a:endParaRPr lang="en-US" altLang="en-US" b="1" baseline="0" dirty="0"/>
          </a:p>
          <a:p>
            <a:pPr defTabSz="914306">
              <a:spcBef>
                <a:spcPct val="0"/>
              </a:spcBef>
              <a:defRPr/>
            </a:pPr>
            <a:r>
              <a:rPr lang="en-US" altLang="en-US" b="1" dirty="0"/>
              <a:t>The percentages on the table reflect the sum of student reading, not just reading in ELA settings. </a:t>
            </a:r>
          </a:p>
          <a:p>
            <a:endParaRPr lang="en-US" altLang="en-US" b="1" dirty="0"/>
          </a:p>
          <a:p>
            <a:r>
              <a:rPr lang="en-US" altLang="en-US" b="1" dirty="0"/>
              <a:t>At the HS level: Because the ELA classroom must focus on literature (stories, drama, and poetry) as well as literary nonfiction, </a:t>
            </a:r>
            <a:r>
              <a:rPr lang="en-US" altLang="en-US" b="1" u="sng" dirty="0"/>
              <a:t>a great deal of informational reading in grades 6–12 must take place in other classes if the NAEP assessment framework is to be matched instructionally.</a:t>
            </a:r>
          </a:p>
          <a:p>
            <a:endParaRPr lang="en-US" altLang="en-US" b="1" u="sng" dirty="0"/>
          </a:p>
          <a:p>
            <a:pPr defTabSz="914306">
              <a:defRPr/>
            </a:pPr>
            <a:r>
              <a:rPr lang="en-US" altLang="en-US" b="1" baseline="0" dirty="0"/>
              <a:t>It is a shared responsibility!!</a:t>
            </a:r>
          </a:p>
          <a:p>
            <a:endParaRPr lang="en-US" altLang="en-US" b="1" u="sng" dirty="0"/>
          </a:p>
          <a:p>
            <a:endParaRPr lang="en-US"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988" indent="-291149">
              <a:spcBef>
                <a:spcPct val="30000"/>
              </a:spcBef>
              <a:defRPr sz="1200">
                <a:solidFill>
                  <a:schemeClr val="tx1"/>
                </a:solidFill>
                <a:latin typeface="Calibri" panose="020F0502020204030204" pitchFamily="34" charset="0"/>
              </a:defRPr>
            </a:lvl2pPr>
            <a:lvl3pPr marL="1164599" indent="-232920">
              <a:spcBef>
                <a:spcPct val="30000"/>
              </a:spcBef>
              <a:defRPr sz="1200">
                <a:solidFill>
                  <a:schemeClr val="tx1"/>
                </a:solidFill>
                <a:latin typeface="Calibri" panose="020F0502020204030204" pitchFamily="34" charset="0"/>
              </a:defRPr>
            </a:lvl3pPr>
            <a:lvl4pPr marL="1630438" indent="-232920">
              <a:spcBef>
                <a:spcPct val="30000"/>
              </a:spcBef>
              <a:defRPr sz="1200">
                <a:solidFill>
                  <a:schemeClr val="tx1"/>
                </a:solidFill>
                <a:latin typeface="Calibri" panose="020F0502020204030204" pitchFamily="34" charset="0"/>
              </a:defRPr>
            </a:lvl4pPr>
            <a:lvl5pPr marL="2096278" indent="-232920">
              <a:spcBef>
                <a:spcPct val="30000"/>
              </a:spcBef>
              <a:defRPr sz="1200">
                <a:solidFill>
                  <a:schemeClr val="tx1"/>
                </a:solidFill>
                <a:latin typeface="Calibri" panose="020F0502020204030204" pitchFamily="34" charset="0"/>
              </a:defRPr>
            </a:lvl5pPr>
            <a:lvl6pPr marL="2562116" indent="-232920" eaLnBrk="0" fontAlgn="base" hangingPunct="0">
              <a:spcBef>
                <a:spcPct val="30000"/>
              </a:spcBef>
              <a:spcAft>
                <a:spcPct val="0"/>
              </a:spcAft>
              <a:defRPr sz="1200">
                <a:solidFill>
                  <a:schemeClr val="tx1"/>
                </a:solidFill>
                <a:latin typeface="Calibri" panose="020F0502020204030204" pitchFamily="34" charset="0"/>
              </a:defRPr>
            </a:lvl6pPr>
            <a:lvl7pPr marL="3027955" indent="-232920" eaLnBrk="0" fontAlgn="base" hangingPunct="0">
              <a:spcBef>
                <a:spcPct val="30000"/>
              </a:spcBef>
              <a:spcAft>
                <a:spcPct val="0"/>
              </a:spcAft>
              <a:defRPr sz="1200">
                <a:solidFill>
                  <a:schemeClr val="tx1"/>
                </a:solidFill>
                <a:latin typeface="Calibri" panose="020F0502020204030204" pitchFamily="34" charset="0"/>
              </a:defRPr>
            </a:lvl7pPr>
            <a:lvl8pPr marL="3493795" indent="-232920" eaLnBrk="0" fontAlgn="base" hangingPunct="0">
              <a:spcBef>
                <a:spcPct val="30000"/>
              </a:spcBef>
              <a:spcAft>
                <a:spcPct val="0"/>
              </a:spcAft>
              <a:defRPr sz="1200">
                <a:solidFill>
                  <a:schemeClr val="tx1"/>
                </a:solidFill>
                <a:latin typeface="Calibri" panose="020F0502020204030204" pitchFamily="34" charset="0"/>
              </a:defRPr>
            </a:lvl8pPr>
            <a:lvl9pPr marL="3959634" indent="-23292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59CA-F062-40AB-8A7D-82B2FE574A6C}"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03236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A10FBF1-EA77-44FA-8A15-D966D91AD6E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53997EA1-4721-4805-952C-9F3C03F61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165">
              <a:defRPr/>
            </a:pPr>
            <a:r>
              <a:rPr lang="en-US" altLang="en-US" b="1" u="none" dirty="0"/>
              <a:t>Carole</a:t>
            </a:r>
          </a:p>
          <a:p>
            <a:r>
              <a:rPr lang="en-US" altLang="en-US" b="1" dirty="0">
                <a:latin typeface="Arial" panose="020B0604020202020204" pitchFamily="34" charset="0"/>
              </a:rPr>
              <a:t>Explain</a:t>
            </a:r>
            <a:r>
              <a:rPr lang="en-US" altLang="en-US" dirty="0">
                <a:latin typeface="Arial" panose="020B0604020202020204" pitchFamily="34" charset="0"/>
              </a:rPr>
              <a:t> that in addition to the need for students to read college and career level text by the time they graduate, </a:t>
            </a:r>
          </a:p>
          <a:p>
            <a:r>
              <a:rPr lang="en-US" altLang="en-US" dirty="0">
                <a:latin typeface="Arial" panose="020B0604020202020204" pitchFamily="34" charset="0"/>
              </a:rPr>
              <a:t>informational text increases students’ access to text that will help them increase their vocabularies, general knowledge, language and reasoning abilities.</a:t>
            </a:r>
          </a:p>
        </p:txBody>
      </p:sp>
      <p:sp>
        <p:nvSpPr>
          <p:cNvPr id="38916" name="Slide Number Placeholder 3">
            <a:extLst>
              <a:ext uri="{FF2B5EF4-FFF2-40B4-BE49-F238E27FC236}">
                <a16:creationId xmlns:a16="http://schemas.microsoft.com/office/drawing/2014/main" id="{B487EBC8-581D-4771-8CD0-702CA0328D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5446" indent="-282864" eaLnBrk="0" hangingPunct="0">
              <a:defRPr>
                <a:solidFill>
                  <a:schemeClr val="tx1"/>
                </a:solidFill>
                <a:latin typeface="Arial" panose="020B0604020202020204" pitchFamily="34" charset="0"/>
              </a:defRPr>
            </a:lvl2pPr>
            <a:lvl3pPr marL="1131456" indent="-226291" eaLnBrk="0" hangingPunct="0">
              <a:defRPr>
                <a:solidFill>
                  <a:schemeClr val="tx1"/>
                </a:solidFill>
                <a:latin typeface="Arial" panose="020B0604020202020204" pitchFamily="34" charset="0"/>
              </a:defRPr>
            </a:lvl3pPr>
            <a:lvl4pPr marL="1584038" indent="-226291" eaLnBrk="0" hangingPunct="0">
              <a:defRPr>
                <a:solidFill>
                  <a:schemeClr val="tx1"/>
                </a:solidFill>
                <a:latin typeface="Arial" panose="020B0604020202020204" pitchFamily="34" charset="0"/>
              </a:defRPr>
            </a:lvl4pPr>
            <a:lvl5pPr marL="2036620" indent="-226291" eaLnBrk="0" hangingPunct="0">
              <a:defRPr>
                <a:solidFill>
                  <a:schemeClr val="tx1"/>
                </a:solidFill>
                <a:latin typeface="Arial" panose="020B0604020202020204" pitchFamily="34" charset="0"/>
              </a:defRPr>
            </a:lvl5pPr>
            <a:lvl6pPr marL="2489203" indent="-226291" eaLnBrk="0" fontAlgn="base" hangingPunct="0">
              <a:spcBef>
                <a:spcPct val="0"/>
              </a:spcBef>
              <a:spcAft>
                <a:spcPct val="0"/>
              </a:spcAft>
              <a:defRPr>
                <a:solidFill>
                  <a:schemeClr val="tx1"/>
                </a:solidFill>
                <a:latin typeface="Arial" panose="020B0604020202020204" pitchFamily="34" charset="0"/>
              </a:defRPr>
            </a:lvl6pPr>
            <a:lvl7pPr marL="2941785" indent="-226291" eaLnBrk="0" fontAlgn="base" hangingPunct="0">
              <a:spcBef>
                <a:spcPct val="0"/>
              </a:spcBef>
              <a:spcAft>
                <a:spcPct val="0"/>
              </a:spcAft>
              <a:defRPr>
                <a:solidFill>
                  <a:schemeClr val="tx1"/>
                </a:solidFill>
                <a:latin typeface="Arial" panose="020B0604020202020204" pitchFamily="34" charset="0"/>
              </a:defRPr>
            </a:lvl7pPr>
            <a:lvl8pPr marL="3394367" indent="-226291" eaLnBrk="0" fontAlgn="base" hangingPunct="0">
              <a:spcBef>
                <a:spcPct val="0"/>
              </a:spcBef>
              <a:spcAft>
                <a:spcPct val="0"/>
              </a:spcAft>
              <a:defRPr>
                <a:solidFill>
                  <a:schemeClr val="tx1"/>
                </a:solidFill>
                <a:latin typeface="Arial" panose="020B0604020202020204" pitchFamily="34" charset="0"/>
              </a:defRPr>
            </a:lvl8pPr>
            <a:lvl9pPr marL="3846949" indent="-22629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A43D6-323C-4F62-88CC-295735CE05CA}" type="slidenum">
              <a:rPr lang="en-US" altLang="en-US"/>
              <a:pPr eaLnBrk="1" hangingPunct="1"/>
              <a:t>11</a:t>
            </a:fld>
            <a:endParaRPr lang="en-US" altLang="en-US"/>
          </a:p>
        </p:txBody>
      </p:sp>
    </p:spTree>
    <p:extLst>
      <p:ext uri="{BB962C8B-B14F-4D97-AF65-F5344CB8AC3E}">
        <p14:creationId xmlns:p14="http://schemas.microsoft.com/office/powerpoint/2010/main" val="13706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Carole Let’s now look at Writing</a:t>
            </a:r>
          </a:p>
          <a:p>
            <a:endParaRPr lang="en-US" altLang="en-US" b="1" dirty="0"/>
          </a:p>
          <a:p>
            <a:r>
              <a:rPr lang="en-US" altLang="en-US" b="1" dirty="0"/>
              <a:t>As with reading, the percentages in the table reflect the sum of student writing</a:t>
            </a:r>
            <a:r>
              <a:rPr lang="en-US" altLang="en-US" b="1" u="sng" dirty="0"/>
              <a:t>, not just writing in ELA settings.</a:t>
            </a:r>
          </a:p>
          <a:p>
            <a:endParaRPr lang="en-US" altLang="en-US" b="1" u="sng" dirty="0"/>
          </a:p>
          <a:p>
            <a:r>
              <a:rPr lang="en-US" altLang="en-US" b="1" u="sng" dirty="0"/>
              <a:t>ONE REASON FOR THIS SHIFT IN THE ORGANIZATION OF WRITING STANDARDS IS TO BETTER PREPARE STUDENTS COLLEGE AND CAREER WRITING</a:t>
            </a:r>
          </a:p>
          <a:p>
            <a:endParaRPr lang="en-US" altLang="en-US" b="1" dirty="0"/>
          </a:p>
          <a:p>
            <a:r>
              <a:rPr lang="en-US" altLang="en-US" b="1" dirty="0"/>
              <a:t>Notice the decreasing emphasis on narrative writing that students do in school.  THOSE PERCENTAGES DO NOT REPRESENT AN ELA CLASSROOM IN ISOLATION.</a:t>
            </a:r>
          </a:p>
          <a:p>
            <a:endParaRPr lang="en-US" altLang="en-US" b="1" dirty="0"/>
          </a:p>
          <a:p>
            <a:endParaRPr lang="en-US" altLang="en-US" b="1" dirty="0"/>
          </a:p>
          <a:p>
            <a:pPr marL="171433" indent="-171433">
              <a:buFont typeface="Arial" panose="020B0604020202020204" pitchFamily="34" charset="0"/>
              <a:buChar char="•"/>
            </a:pPr>
            <a:endParaRPr lang="en-US" altLang="en-US" baseline="0" dirty="0"/>
          </a:p>
          <a:p>
            <a:pPr marL="171433" indent="-171433">
              <a:buFont typeface="Arial" panose="020B0604020202020204" pitchFamily="34" charset="0"/>
              <a:buChar char="•"/>
            </a:pP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988" indent="-291149">
              <a:spcBef>
                <a:spcPct val="30000"/>
              </a:spcBef>
              <a:defRPr sz="1200">
                <a:solidFill>
                  <a:schemeClr val="tx1"/>
                </a:solidFill>
                <a:latin typeface="Calibri" panose="020F0502020204030204" pitchFamily="34" charset="0"/>
              </a:defRPr>
            </a:lvl2pPr>
            <a:lvl3pPr marL="1164599" indent="-232920">
              <a:spcBef>
                <a:spcPct val="30000"/>
              </a:spcBef>
              <a:defRPr sz="1200">
                <a:solidFill>
                  <a:schemeClr val="tx1"/>
                </a:solidFill>
                <a:latin typeface="Calibri" panose="020F0502020204030204" pitchFamily="34" charset="0"/>
              </a:defRPr>
            </a:lvl3pPr>
            <a:lvl4pPr marL="1630438" indent="-232920">
              <a:spcBef>
                <a:spcPct val="30000"/>
              </a:spcBef>
              <a:defRPr sz="1200">
                <a:solidFill>
                  <a:schemeClr val="tx1"/>
                </a:solidFill>
                <a:latin typeface="Calibri" panose="020F0502020204030204" pitchFamily="34" charset="0"/>
              </a:defRPr>
            </a:lvl4pPr>
            <a:lvl5pPr marL="2096278" indent="-232920">
              <a:spcBef>
                <a:spcPct val="30000"/>
              </a:spcBef>
              <a:defRPr sz="1200">
                <a:solidFill>
                  <a:schemeClr val="tx1"/>
                </a:solidFill>
                <a:latin typeface="Calibri" panose="020F0502020204030204" pitchFamily="34" charset="0"/>
              </a:defRPr>
            </a:lvl5pPr>
            <a:lvl6pPr marL="2562116" indent="-232920" eaLnBrk="0" fontAlgn="base" hangingPunct="0">
              <a:spcBef>
                <a:spcPct val="30000"/>
              </a:spcBef>
              <a:spcAft>
                <a:spcPct val="0"/>
              </a:spcAft>
              <a:defRPr sz="1200">
                <a:solidFill>
                  <a:schemeClr val="tx1"/>
                </a:solidFill>
                <a:latin typeface="Calibri" panose="020F0502020204030204" pitchFamily="34" charset="0"/>
              </a:defRPr>
            </a:lvl6pPr>
            <a:lvl7pPr marL="3027955" indent="-232920" eaLnBrk="0" fontAlgn="base" hangingPunct="0">
              <a:spcBef>
                <a:spcPct val="30000"/>
              </a:spcBef>
              <a:spcAft>
                <a:spcPct val="0"/>
              </a:spcAft>
              <a:defRPr sz="1200">
                <a:solidFill>
                  <a:schemeClr val="tx1"/>
                </a:solidFill>
                <a:latin typeface="Calibri" panose="020F0502020204030204" pitchFamily="34" charset="0"/>
              </a:defRPr>
            </a:lvl7pPr>
            <a:lvl8pPr marL="3493795" indent="-232920" eaLnBrk="0" fontAlgn="base" hangingPunct="0">
              <a:spcBef>
                <a:spcPct val="30000"/>
              </a:spcBef>
              <a:spcAft>
                <a:spcPct val="0"/>
              </a:spcAft>
              <a:defRPr sz="1200">
                <a:solidFill>
                  <a:schemeClr val="tx1"/>
                </a:solidFill>
                <a:latin typeface="Calibri" panose="020F0502020204030204" pitchFamily="34" charset="0"/>
              </a:defRPr>
            </a:lvl8pPr>
            <a:lvl9pPr marL="3959634" indent="-23292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5F71A-65EE-4AD1-A901-537EA0DDDE66}"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96263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9">
              <a:defRPr/>
            </a:pPr>
            <a:r>
              <a:rPr lang="en-US" b="1" dirty="0"/>
              <a:t>Carole</a:t>
            </a:r>
          </a:p>
          <a:p>
            <a:pPr defTabSz="931679">
              <a:defRPr/>
            </a:pPr>
            <a:r>
              <a:rPr lang="en-US" b="1" u="sng" dirty="0"/>
              <a:t>3 Appendices</a:t>
            </a:r>
            <a:r>
              <a:rPr lang="en-US" b="1" dirty="0"/>
              <a:t>: </a:t>
            </a:r>
          </a:p>
          <a:p>
            <a:pPr defTabSz="931679">
              <a:defRPr/>
            </a:pPr>
            <a:r>
              <a:rPr lang="en-US" b="1" dirty="0"/>
              <a:t>A: Supplementary materials and a glossary (43 pages) </a:t>
            </a:r>
          </a:p>
          <a:p>
            <a:pPr defTabSz="931679">
              <a:defRPr/>
            </a:pPr>
            <a:endParaRPr lang="en-US" b="1" dirty="0"/>
          </a:p>
          <a:p>
            <a:pPr defTabSz="931679">
              <a:defRPr/>
            </a:pPr>
            <a:r>
              <a:rPr lang="en-US" b="1" dirty="0"/>
              <a:t>B: Text exemplars illustrating complexity. text complexity is measured by 3 factors </a:t>
            </a:r>
          </a:p>
          <a:p>
            <a:pPr marL="698759" lvl="1" indent="-232920" defTabSz="931679">
              <a:buFontTx/>
              <a:buAutoNum type="arabicPeriod"/>
              <a:defRPr/>
            </a:pPr>
            <a:r>
              <a:rPr lang="en-US" b="1" u="sng" dirty="0"/>
              <a:t>qualitative evaluation </a:t>
            </a:r>
            <a:r>
              <a:rPr lang="en-US" b="1" dirty="0"/>
              <a:t>(levels of meaning, structure, language conventionality, and clarity, and knowledge demands) </a:t>
            </a:r>
          </a:p>
          <a:p>
            <a:pPr marL="698759" lvl="1" indent="-232920" defTabSz="931679">
              <a:buFontTx/>
              <a:buAutoNum type="arabicPeriod"/>
              <a:defRPr/>
            </a:pPr>
            <a:r>
              <a:rPr lang="en-US" b="1" u="sng" dirty="0"/>
              <a:t>quantitative evaluation </a:t>
            </a:r>
            <a:r>
              <a:rPr lang="en-US" b="1" dirty="0"/>
              <a:t>(readability, and other scores of text complexity), and matching reader to text and task (reader variables such as motivation, knowledge and experience, and task variables such as purpose and complexity generated by task assigned or question posed) </a:t>
            </a:r>
          </a:p>
          <a:p>
            <a:pPr marL="698759" lvl="1" indent="-232920" defTabSz="931679">
              <a:buFontTx/>
              <a:buAutoNum type="arabicPeriod"/>
              <a:defRPr/>
            </a:pPr>
            <a:r>
              <a:rPr lang="en-US" b="1" u="sng" dirty="0"/>
              <a:t>quality and range of reading for grade levels </a:t>
            </a:r>
            <a:r>
              <a:rPr lang="en-US" b="1" dirty="0"/>
              <a:t>(includes text types for K-5 and 6-12 bands in these broad categories: stories, dramas, poetry and literary nonfiction/(historical, scientific and technical texts for K-5 only)</a:t>
            </a:r>
          </a:p>
          <a:p>
            <a:pPr marL="232920" indent="-232920" defTabSz="931679">
              <a:defRPr/>
            </a:pPr>
            <a:r>
              <a:rPr lang="en-US" b="1" dirty="0"/>
              <a:t>    Accompanying Sample Performance Tasks (183 pages)</a:t>
            </a:r>
          </a:p>
          <a:p>
            <a:pPr defTabSz="931679">
              <a:defRPr/>
            </a:pPr>
            <a:endParaRPr lang="en-US" b="1" dirty="0"/>
          </a:p>
          <a:p>
            <a:pPr defTabSz="931679">
              <a:defRPr/>
            </a:pPr>
            <a:r>
              <a:rPr lang="en-US" b="1" dirty="0"/>
              <a:t>C: Annotated samples demonstrating at least adequate performance in writing at various grade levels (106 pages)</a:t>
            </a:r>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13</a:t>
            </a:fld>
            <a:endParaRPr lang="en-US"/>
          </a:p>
        </p:txBody>
      </p:sp>
    </p:spTree>
    <p:extLst>
      <p:ext uri="{BB962C8B-B14F-4D97-AF65-F5344CB8AC3E}">
        <p14:creationId xmlns:p14="http://schemas.microsoft.com/office/powerpoint/2010/main" val="89348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rgbClr val="000000"/>
              </a:buClr>
              <a:buSzPct val="153000"/>
            </a:pPr>
            <a:r>
              <a:rPr lang="en-US" b="1" dirty="0"/>
              <a:t>Carole:  6 Major Shifts… </a:t>
            </a:r>
          </a:p>
          <a:p>
            <a:pPr>
              <a:spcBef>
                <a:spcPct val="0"/>
              </a:spcBef>
              <a:buClr>
                <a:srgbClr val="000000"/>
              </a:buClr>
              <a:buSzPct val="153000"/>
            </a:pPr>
            <a:r>
              <a:rPr lang="en-US" b="1" dirty="0"/>
              <a:t>This is a high-level summary of the biggest changes signified by the adoption of the CCSS. </a:t>
            </a:r>
          </a:p>
          <a:p>
            <a:pPr>
              <a:spcBef>
                <a:spcPct val="0"/>
              </a:spcBef>
              <a:buClr>
                <a:srgbClr val="000000"/>
              </a:buClr>
              <a:buSzPct val="153000"/>
            </a:pPr>
            <a:endParaRPr lang="en-US" b="1" dirty="0"/>
          </a:p>
          <a:p>
            <a:pPr marL="171433" indent="-171433">
              <a:spcBef>
                <a:spcPct val="0"/>
              </a:spcBef>
              <a:buClr>
                <a:srgbClr val="000000"/>
              </a:buClr>
              <a:buSzPct val="153000"/>
              <a:buFontTx/>
              <a:buChar char="•"/>
            </a:pPr>
            <a:r>
              <a:rPr lang="en-US" altLang="en-US" dirty="0"/>
              <a:t>The shifts are a high-level summary of the biggest changes signified by the adoption of the CCSS.  </a:t>
            </a:r>
          </a:p>
          <a:p>
            <a:pPr marL="171433" indent="-171433">
              <a:spcBef>
                <a:spcPct val="0"/>
              </a:spcBef>
              <a:buClr>
                <a:srgbClr val="000000"/>
              </a:buClr>
              <a:buSzPct val="153000"/>
              <a:buFontTx/>
              <a:buChar char="•"/>
            </a:pPr>
            <a:r>
              <a:rPr lang="en-US" altLang="en-US" dirty="0"/>
              <a:t>They represent the most significant shifts for curriculum materials, instruction, student learning, and thinking about assessment. Taken all together, they should lead to desired student outcomes. Communicate the shifts to everyone who will listen! Everyone working in your school and district should have a solid understanding of the shifts required in both ELA/Literacy and Mathematics. They are a great starting point for learning about and understanding the CCSS.</a:t>
            </a:r>
          </a:p>
          <a:p>
            <a:pPr marL="171433" indent="-171433">
              <a:spcBef>
                <a:spcPct val="0"/>
              </a:spcBef>
              <a:buClr>
                <a:srgbClr val="000000"/>
              </a:buClr>
              <a:buSzPct val="153000"/>
              <a:buFontTx/>
              <a:buChar char="•"/>
            </a:pPr>
            <a:r>
              <a:rPr lang="en-US" altLang="en-US" dirty="0"/>
              <a:t>You can test any message or effort regarding the CCSS against these touchstones. From state, district, school, or classroom – how does X support the ideas of the shifts?</a:t>
            </a:r>
          </a:p>
          <a:p>
            <a:pPr marL="171433" indent="-171433">
              <a:spcBef>
                <a:spcPct val="0"/>
              </a:spcBef>
              <a:buClr>
                <a:srgbClr val="000000"/>
              </a:buClr>
              <a:buSzPct val="97000"/>
              <a:buFontTx/>
              <a:buChar char="•"/>
            </a:pPr>
            <a:r>
              <a:rPr lang="en-US" altLang="en-US" dirty="0">
                <a:solidFill>
                  <a:srgbClr val="000000"/>
                </a:solidFill>
                <a:cs typeface="Arial" panose="020B0604020202020204" pitchFamily="34" charset="0"/>
                <a:sym typeface="Arial" panose="020B0604020202020204" pitchFamily="34" charset="0"/>
              </a:rPr>
              <a:t>They are meant to be succinct and easy to remember.</a:t>
            </a:r>
          </a:p>
          <a:p>
            <a:pPr marL="171433" indent="-171433">
              <a:spcBef>
                <a:spcPct val="0"/>
              </a:spcBef>
              <a:buClr>
                <a:srgbClr val="000000"/>
              </a:buClr>
              <a:buSzPct val="97000"/>
              <a:buFontTx/>
              <a:buChar char="•"/>
            </a:pPr>
            <a:r>
              <a:rPr lang="en-US" altLang="en-US" dirty="0">
                <a:solidFill>
                  <a:srgbClr val="000000"/>
                </a:solidFill>
                <a:cs typeface="Arial" panose="020B0604020202020204" pitchFamily="34" charset="0"/>
                <a:sym typeface="Arial" panose="020B0604020202020204" pitchFamily="34" charset="0"/>
              </a:rPr>
              <a:t>We’ll discuss them each in turn. </a:t>
            </a:r>
            <a:endParaRPr lang="en-US" b="1" dirty="0"/>
          </a:p>
          <a:p>
            <a:pPr>
              <a:spcBef>
                <a:spcPct val="0"/>
              </a:spcBef>
              <a:buClr>
                <a:srgbClr val="000000"/>
              </a:buClr>
              <a:buSzPct val="153000"/>
            </a:pPr>
            <a:r>
              <a:rPr lang="en-US" b="1" dirty="0"/>
              <a:t> </a:t>
            </a:r>
          </a:p>
          <a:p>
            <a:pPr marL="171433" indent="-171433">
              <a:spcBef>
                <a:spcPct val="0"/>
              </a:spcBef>
              <a:buClr>
                <a:srgbClr val="000000"/>
              </a:buClr>
              <a:buSzPct val="153000"/>
              <a:buFontTx/>
              <a:buChar char="•"/>
            </a:pPr>
            <a:r>
              <a:rPr lang="en-US" b="1" dirty="0"/>
              <a:t>They represent the most significant shifts for </a:t>
            </a:r>
            <a:r>
              <a:rPr lang="en-US" b="1" u="sng" dirty="0"/>
              <a:t>curriculum materials</a:t>
            </a:r>
            <a:r>
              <a:rPr lang="en-US" b="1" dirty="0"/>
              <a:t>, </a:t>
            </a:r>
            <a:r>
              <a:rPr lang="en-US" b="1" u="sng" dirty="0"/>
              <a:t>instruction</a:t>
            </a:r>
            <a:r>
              <a:rPr lang="en-US" b="1" dirty="0"/>
              <a:t>, </a:t>
            </a:r>
            <a:r>
              <a:rPr lang="en-US" b="1" u="sng" dirty="0"/>
              <a:t>student learning</a:t>
            </a:r>
            <a:r>
              <a:rPr lang="en-US" b="1" dirty="0"/>
              <a:t>, and thinking about </a:t>
            </a:r>
            <a:r>
              <a:rPr lang="en-US" b="1" u="sng" dirty="0"/>
              <a:t>assessment</a:t>
            </a:r>
            <a:r>
              <a:rPr lang="en-US" b="1" dirty="0"/>
              <a:t>. Taken all together, they should lead to desired student outcomes. </a:t>
            </a:r>
          </a:p>
          <a:p>
            <a:pPr>
              <a:spcBef>
                <a:spcPct val="0"/>
              </a:spcBef>
              <a:buClr>
                <a:srgbClr val="000000"/>
              </a:buClr>
              <a:buSzPct val="153000"/>
            </a:pPr>
            <a:endParaRPr lang="en-US" b="1" dirty="0"/>
          </a:p>
          <a:p>
            <a:pPr defTabSz="914306">
              <a:spcBef>
                <a:spcPct val="0"/>
              </a:spcBef>
              <a:buClr>
                <a:srgbClr val="000000"/>
              </a:buClr>
              <a:buSzPct val="153000"/>
              <a:defRPr/>
            </a:pPr>
            <a:r>
              <a:rPr lang="en-US" b="1" dirty="0">
                <a:solidFill>
                  <a:srgbClr val="000000"/>
                </a:solidFill>
                <a:cs typeface="Arial" charset="0"/>
                <a:sym typeface="Arial" charset="0"/>
              </a:rPr>
              <a:t>SHIFT #2:</a:t>
            </a:r>
            <a:endParaRPr lang="en-US" b="1" dirty="0"/>
          </a:p>
          <a:p>
            <a:pPr marL="342865" indent="-342865">
              <a:lnSpc>
                <a:spcPct val="114000"/>
              </a:lnSpc>
              <a:spcBef>
                <a:spcPts val="1200"/>
              </a:spcBef>
              <a:buClr>
                <a:srgbClr val="000000"/>
              </a:buClr>
              <a:buSzPct val="132000"/>
              <a:buFont typeface="Arial" charset="0"/>
              <a:buChar char="•"/>
            </a:pPr>
            <a:r>
              <a:rPr lang="en-US" altLang="en-US" dirty="0">
                <a:latin typeface="Calibri" panose="020F0502020204030204" pitchFamily="34" charset="0"/>
                <a:sym typeface="Arial" charset="0"/>
              </a:rPr>
              <a:t>Most college and workplace writing requires evidence.</a:t>
            </a:r>
          </a:p>
          <a:p>
            <a:pPr marL="342865" indent="-342865">
              <a:lnSpc>
                <a:spcPct val="114000"/>
              </a:lnSpc>
              <a:spcBef>
                <a:spcPts val="1200"/>
              </a:spcBef>
              <a:buClr>
                <a:srgbClr val="000000"/>
              </a:buClr>
              <a:buSzPct val="132000"/>
              <a:buFont typeface="Arial" charset="0"/>
              <a:buChar char="•"/>
            </a:pPr>
            <a:r>
              <a:rPr lang="en-US" altLang="en-US" b="1" dirty="0">
                <a:latin typeface="Calibri" panose="020F0502020204030204" pitchFamily="34" charset="0"/>
                <a:sym typeface="Arial" charset="0"/>
              </a:rPr>
              <a:t>Evidence </a:t>
            </a:r>
            <a:r>
              <a:rPr lang="en-US" altLang="en-US" dirty="0">
                <a:latin typeface="Calibri" panose="020F0502020204030204" pitchFamily="34" charset="0"/>
                <a:sym typeface="Arial" charset="0"/>
              </a:rPr>
              <a:t>is a major emphasis of the ELA Standards: Reading Standard 1, Writing Standard 9, Speaking and Listening standards 2, 3 and 4, all focus on </a:t>
            </a:r>
            <a:r>
              <a:rPr lang="en-US" altLang="en-US" u="sng" dirty="0">
                <a:latin typeface="Calibri" panose="020F0502020204030204" pitchFamily="34" charset="0"/>
                <a:sym typeface="Arial" charset="0"/>
              </a:rPr>
              <a:t>the gathering, evaluating and presenting of evidence from text.</a:t>
            </a:r>
            <a:r>
              <a:rPr lang="en-US" altLang="en-US" dirty="0">
                <a:latin typeface="Calibri" panose="020F0502020204030204" pitchFamily="34" charset="0"/>
                <a:sym typeface="Arial" charset="0"/>
              </a:rPr>
              <a:t> </a:t>
            </a:r>
          </a:p>
          <a:p>
            <a:pPr>
              <a:spcBef>
                <a:spcPct val="0"/>
              </a:spcBef>
              <a:buClr>
                <a:srgbClr val="000000"/>
              </a:buClr>
              <a:buSzPct val="97000"/>
            </a:pPr>
            <a:endParaRPr lang="en-US" b="1" dirty="0">
              <a:solidFill>
                <a:srgbClr val="000000"/>
              </a:solidFill>
              <a:cs typeface="Arial" charset="0"/>
              <a:sym typeface="Arial" charset="0"/>
            </a:endParaRPr>
          </a:p>
          <a:p>
            <a:pPr>
              <a:spcBef>
                <a:spcPct val="0"/>
              </a:spcBef>
              <a:buClr>
                <a:srgbClr val="000000"/>
              </a:buClr>
              <a:buSzPct val="97000"/>
            </a:pPr>
            <a:r>
              <a:rPr lang="en-US" b="1" dirty="0">
                <a:solidFill>
                  <a:srgbClr val="000000"/>
                </a:solidFill>
                <a:cs typeface="Arial" charset="0"/>
                <a:sym typeface="Arial" charset="0"/>
              </a:rPr>
              <a:t>SHIFT #3:</a:t>
            </a:r>
          </a:p>
          <a:p>
            <a:pPr marL="342865" indent="-342865">
              <a:lnSpc>
                <a:spcPct val="114000"/>
              </a:lnSpc>
              <a:spcBef>
                <a:spcPts val="1200"/>
              </a:spcBef>
              <a:buClr>
                <a:srgbClr val="000000"/>
              </a:buClr>
              <a:buSzPct val="132000"/>
              <a:buFont typeface="Arial" charset="0"/>
              <a:buChar char="•"/>
              <a:defRPr/>
            </a:pPr>
            <a:r>
              <a:rPr lang="en-US" dirty="0">
                <a:latin typeface="Calibri" panose="020F0502020204030204" pitchFamily="34" charset="0"/>
                <a:sym typeface="Arial"/>
              </a:rPr>
              <a:t>Literary/Informational Reading: </a:t>
            </a:r>
            <a:r>
              <a:rPr lang="x-none" dirty="0">
                <a:latin typeface="Calibri" panose="020F0502020204030204" pitchFamily="34" charset="0"/>
                <a:sym typeface="Arial"/>
              </a:rPr>
              <a:t>50/50 balance K-5</a:t>
            </a:r>
            <a:r>
              <a:rPr lang="en-US" dirty="0">
                <a:latin typeface="Calibri" panose="020F0502020204030204" pitchFamily="34" charset="0"/>
                <a:sym typeface="Arial"/>
              </a:rPr>
              <a:t> </a:t>
            </a:r>
            <a:endParaRPr lang="en-US" dirty="0">
              <a:latin typeface="Calibri" panose="020F0502020204030204" pitchFamily="34" charset="0"/>
            </a:endParaRPr>
          </a:p>
          <a:p>
            <a:pPr marL="342865" indent="-342865">
              <a:lnSpc>
                <a:spcPct val="114000"/>
              </a:lnSpc>
              <a:spcBef>
                <a:spcPts val="1200"/>
              </a:spcBef>
              <a:buClr>
                <a:srgbClr val="000000"/>
              </a:buClr>
              <a:buSzPct val="132000"/>
              <a:buFont typeface="Arial" charset="0"/>
              <a:buChar char="•"/>
              <a:defRPr/>
            </a:pPr>
            <a:r>
              <a:rPr lang="en-US" altLang="en-US" b="1" dirty="0">
                <a:latin typeface="Calibri" panose="020F0502020204030204" pitchFamily="34" charset="0"/>
                <a:sym typeface="Arial" charset="0"/>
              </a:rPr>
              <a:t>ASSESSMENTS</a:t>
            </a:r>
            <a:r>
              <a:rPr lang="en-US" altLang="en-US" dirty="0">
                <a:latin typeface="Calibri" panose="020F0502020204030204" pitchFamily="34" charset="0"/>
                <a:sym typeface="Arial" charset="0"/>
              </a:rPr>
              <a:t> will require a high and increasing proportion of informational text as students advance through the grades.</a:t>
            </a:r>
            <a:endParaRPr lang="x-none" dirty="0">
              <a:latin typeface="Calibri" panose="020F0502020204030204" pitchFamily="34" charset="0"/>
            </a:endParaRPr>
          </a:p>
          <a:p>
            <a:pPr marL="342865" indent="-342865">
              <a:lnSpc>
                <a:spcPct val="114000"/>
              </a:lnSpc>
              <a:spcBef>
                <a:spcPts val="1200"/>
              </a:spcBef>
              <a:buClr>
                <a:srgbClr val="000000"/>
              </a:buClr>
              <a:buSzPct val="132000"/>
              <a:buFont typeface="Arial" charset="0"/>
              <a:buChar char="•"/>
              <a:defRPr/>
            </a:pPr>
            <a:r>
              <a:rPr lang="x-none" dirty="0">
                <a:latin typeface="Calibri" panose="020F0502020204030204" pitchFamily="34" charset="0"/>
              </a:rPr>
              <a:t>S</a:t>
            </a:r>
            <a:r>
              <a:rPr lang="x-none" dirty="0">
                <a:latin typeface="Calibri" panose="020F0502020204030204" pitchFamily="34" charset="0"/>
                <a:sym typeface="Arial"/>
              </a:rPr>
              <a:t>tudents</a:t>
            </a:r>
            <a:r>
              <a:rPr lang="x-none" dirty="0">
                <a:latin typeface="Calibri" panose="020F0502020204030204" pitchFamily="34" charset="0"/>
              </a:rPr>
              <a:t> </a:t>
            </a:r>
            <a:r>
              <a:rPr lang="x-none" dirty="0">
                <a:latin typeface="Calibri" panose="020F0502020204030204" pitchFamily="34" charset="0"/>
                <a:sym typeface="Arial"/>
              </a:rPr>
              <a:t>learning to read should exercise their ability to </a:t>
            </a:r>
            <a:r>
              <a:rPr lang="x-none" b="1" u="sng" dirty="0">
                <a:solidFill>
                  <a:srgbClr val="FF0000"/>
                </a:solidFill>
                <a:latin typeface="Calibri" panose="020F0502020204030204" pitchFamily="34" charset="0"/>
                <a:sym typeface="Arial"/>
              </a:rPr>
              <a:t>comprehend complex text </a:t>
            </a:r>
            <a:r>
              <a:rPr lang="x-none" dirty="0">
                <a:latin typeface="Calibri" panose="020F0502020204030204" pitchFamily="34" charset="0"/>
                <a:sym typeface="Arial"/>
              </a:rPr>
              <a:t>through </a:t>
            </a:r>
            <a:r>
              <a:rPr lang="x-none" u="sng" dirty="0">
                <a:latin typeface="Calibri" panose="020F0502020204030204" pitchFamily="34" charset="0"/>
                <a:sym typeface="Arial"/>
              </a:rPr>
              <a:t>read-aloud texts</a:t>
            </a:r>
            <a:endParaRPr lang="en-US" u="sng" dirty="0">
              <a:latin typeface="Calibri" panose="020F0502020204030204" pitchFamily="34" charset="0"/>
              <a:sym typeface="Arial"/>
            </a:endParaRPr>
          </a:p>
          <a:p>
            <a:pPr marL="342865" indent="-342865" defTabSz="914306">
              <a:lnSpc>
                <a:spcPct val="114000"/>
              </a:lnSpc>
              <a:spcBef>
                <a:spcPts val="1200"/>
              </a:spcBef>
              <a:buClr>
                <a:srgbClr val="000000"/>
              </a:buClr>
              <a:buSzPct val="132000"/>
              <a:buFont typeface="Arial" charset="0"/>
              <a:buChar char="•"/>
              <a:defRPr/>
            </a:pPr>
            <a:r>
              <a:rPr lang="x-none" b="1" u="sng" dirty="0">
                <a:latin typeface="Calibri" panose="020F0502020204030204" pitchFamily="34" charset="0"/>
                <a:sym typeface="Arial"/>
              </a:rPr>
              <a:t>Reading aloud texts that are well-above grade level should be done throughout K-5 and beyond</a:t>
            </a:r>
            <a:r>
              <a:rPr lang="en-US" b="1" u="sng" dirty="0">
                <a:latin typeface="Calibri" panose="020F0502020204030204" pitchFamily="34" charset="0"/>
                <a:sym typeface="Arial"/>
              </a:rPr>
              <a:t>!</a:t>
            </a:r>
            <a:endParaRPr lang="x-none" u="sng" dirty="0">
              <a:latin typeface="Calibri" panose="020F0502020204030204" pitchFamily="34" charset="0"/>
              <a:sym typeface="Arial"/>
            </a:endParaRPr>
          </a:p>
          <a:p>
            <a:pPr marL="342865" indent="-342865">
              <a:lnSpc>
                <a:spcPct val="114000"/>
              </a:lnSpc>
              <a:spcBef>
                <a:spcPts val="1200"/>
              </a:spcBef>
              <a:buClr>
                <a:srgbClr val="000000"/>
              </a:buClr>
              <a:buSzPct val="132000"/>
              <a:buFont typeface="Arial" charset="0"/>
              <a:buChar char="•"/>
              <a:defRPr/>
            </a:pPr>
            <a:r>
              <a:rPr lang="x-none" dirty="0">
                <a:latin typeface="Calibri" panose="020F0502020204030204" pitchFamily="34" charset="0"/>
                <a:sym typeface="Arial"/>
              </a:rPr>
              <a:t>In </a:t>
            </a:r>
            <a:r>
              <a:rPr lang="x-none" b="1" u="sng" dirty="0">
                <a:solidFill>
                  <a:srgbClr val="FF0000"/>
                </a:solidFill>
                <a:latin typeface="Calibri" panose="020F0502020204030204" pitchFamily="34" charset="0"/>
                <a:sym typeface="Arial"/>
              </a:rPr>
              <a:t>grades 2+</a:t>
            </a:r>
            <a:r>
              <a:rPr lang="x-none" dirty="0">
                <a:latin typeface="Calibri" panose="020F0502020204030204" pitchFamily="34" charset="0"/>
                <a:sym typeface="Arial"/>
              </a:rPr>
              <a:t>, students begin reading more complex texts, consolidating the foundational skills with reading comprehension</a:t>
            </a:r>
          </a:p>
          <a:p>
            <a:pPr marL="171433" indent="-171433">
              <a:spcBef>
                <a:spcPct val="0"/>
              </a:spcBef>
              <a:buClr>
                <a:srgbClr val="000000"/>
              </a:buClr>
              <a:buSzPct val="97000"/>
              <a:buFontTx/>
              <a:buChar char="•"/>
            </a:pPr>
            <a:endParaRPr lang="en-US" b="1" dirty="0">
              <a:solidFill>
                <a:srgbClr val="000000"/>
              </a:solidFill>
              <a:cs typeface="Arial" charset="0"/>
              <a:sym typeface="Arial" charset="0"/>
            </a:endParaRPr>
          </a:p>
        </p:txBody>
      </p:sp>
      <p:sp>
        <p:nvSpPr>
          <p:cNvPr id="4" name="Slide Number Placeholder 3"/>
          <p:cNvSpPr>
            <a:spLocks noGrp="1"/>
          </p:cNvSpPr>
          <p:nvPr>
            <p:ph type="sldNum" sz="quarter" idx="10"/>
          </p:nvPr>
        </p:nvSpPr>
        <p:spPr/>
        <p:txBody>
          <a:bodyPr/>
          <a:lstStyle/>
          <a:p>
            <a:fld id="{189F1D7C-9429-4832-A906-187A4077121E}" type="slidenum">
              <a:rPr lang="en-US" smtClean="0"/>
              <a:t>14</a:t>
            </a:fld>
            <a:endParaRPr lang="en-US"/>
          </a:p>
        </p:txBody>
      </p:sp>
    </p:spTree>
    <p:extLst>
      <p:ext uri="{BB962C8B-B14F-4D97-AF65-F5344CB8AC3E}">
        <p14:creationId xmlns:p14="http://schemas.microsoft.com/office/powerpoint/2010/main" val="29713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244">
            <a:extLst>
              <a:ext uri="{FF2B5EF4-FFF2-40B4-BE49-F238E27FC236}">
                <a16:creationId xmlns:a16="http://schemas.microsoft.com/office/drawing/2014/main" id="{1B975439-264F-47BA-8C1C-8F7124336896}"/>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Shape 245">
            <a:extLst>
              <a:ext uri="{FF2B5EF4-FFF2-40B4-BE49-F238E27FC236}">
                <a16:creationId xmlns:a16="http://schemas.microsoft.com/office/drawing/2014/main" id="{038B9619-2CD8-49B1-A71D-4CC106EAA18B}"/>
              </a:ext>
            </a:extLst>
          </p:cNvPr>
          <p:cNvSpPr>
            <a:spLocks noGrp="1"/>
          </p:cNvSpPr>
          <p:nvPr>
            <p:ph type="body" idx="1"/>
          </p:nvPr>
        </p:nvSpPr>
        <p:spPr bwMode="auto">
          <a:xfrm>
            <a:off x="701675" y="4416426"/>
            <a:ext cx="5607050" cy="9696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3" bIns="46563" numCol="1" anchor="t" anchorCtr="0" compatLnSpc="1">
            <a:prstTxWarp prst="textNoShape">
              <a:avLst/>
            </a:prstTxWarp>
            <a:spAutoFit/>
          </a:bodyPr>
          <a:lstStyle/>
          <a:p>
            <a:pPr>
              <a:defRPr/>
            </a:pPr>
            <a:r>
              <a:rPr lang="en-US" altLang="en-US" sz="1600" b="1" dirty="0"/>
              <a:t>Carole HANDOUT</a:t>
            </a:r>
          </a:p>
          <a:p>
            <a:pPr>
              <a:defRPr/>
            </a:pPr>
            <a:r>
              <a:rPr lang="x-none" sz="1600" b="1" dirty="0"/>
              <a:t>Complex text contains any and all combinations of these features in many combinations. </a:t>
            </a:r>
          </a:p>
          <a:p>
            <a:pPr>
              <a:defRPr/>
            </a:pPr>
            <a:endParaRPr lang="x-none" sz="1600" dirty="0"/>
          </a:p>
          <a:p>
            <a:pPr>
              <a:defRPr/>
            </a:pPr>
            <a:r>
              <a:rPr lang="x-none" sz="1600" b="1" dirty="0"/>
              <a:t>The complexity level is determined by both quantitative and qualitative measures.  </a:t>
            </a:r>
            <a:endParaRPr lang="en-US" sz="1600" b="1" dirty="0"/>
          </a:p>
          <a:p>
            <a:pPr>
              <a:defRPr/>
            </a:pPr>
            <a:endParaRPr lang="en-US" sz="1600" b="1" dirty="0"/>
          </a:p>
          <a:p>
            <a:pPr>
              <a:defRPr/>
            </a:pPr>
            <a:r>
              <a:rPr lang="x-none" sz="1600" b="1" dirty="0"/>
              <a:t>The details of text complexity are well described in Appendix A of the Standards, one of the supplemental readings offered with this module. </a:t>
            </a:r>
            <a:endParaRPr lang="en-US" sz="1600" b="1" dirty="0"/>
          </a:p>
          <a:p>
            <a:pPr>
              <a:defRPr/>
            </a:pPr>
            <a:endParaRPr lang="en-US" sz="1600" b="1" dirty="0"/>
          </a:p>
          <a:p>
            <a:pPr>
              <a:defRPr/>
            </a:pPr>
            <a:r>
              <a:rPr lang="x-none" sz="1600" b="1" dirty="0"/>
              <a:t>New tools have been developed since the Standards were developed to help determine qualitative text complexity. Those materials are available on </a:t>
            </a:r>
            <a:r>
              <a:rPr lang="x-none" sz="1600" b="1" u="sng" dirty="0">
                <a:solidFill>
                  <a:schemeClr val="hlink"/>
                </a:solidFill>
                <a:hlinkClick r:id="rId3"/>
              </a:rPr>
              <a:t>www.achievethecore.org</a:t>
            </a:r>
          </a:p>
          <a:p>
            <a:pPr>
              <a:defRPr/>
            </a:pPr>
            <a:endParaRPr lang="x-none" sz="1600" b="1" u="sng" dirty="0">
              <a:solidFill>
                <a:schemeClr val="hlink"/>
              </a:solidFill>
              <a:hlinkClick r:id="rId3"/>
            </a:endParaRPr>
          </a:p>
          <a:p>
            <a:pPr>
              <a:defRPr/>
            </a:pPr>
            <a:r>
              <a:rPr lang="x-none" sz="1600" b="1" dirty="0"/>
              <a:t>Students who struggle with reading almost always have gaps in their vocabulary and their ability to deal with more complex sentence structures. This too is well documented in research. </a:t>
            </a:r>
          </a:p>
          <a:p>
            <a:pPr>
              <a:defRPr/>
            </a:pPr>
            <a:endParaRPr lang="x-none" sz="1600" b="1" dirty="0"/>
          </a:p>
          <a:p>
            <a:pPr>
              <a:defRPr/>
            </a:pPr>
            <a:r>
              <a:rPr lang="x-none" sz="1600" b="1" dirty="0"/>
              <a:t>Too often, less proficient students are given texts at their level where they do not see these features, where the demands of vocabulary and sentence structure are lowered. Though this is done for the kindest of reasons, it has disastrous consequences. Day by day, differentiating by level of text during instructional time increases the achievement gap between high performers and those who struggle.  </a:t>
            </a:r>
          </a:p>
          <a:p>
            <a:pPr>
              <a:defRPr/>
            </a:pPr>
            <a:endParaRPr lang="x-none" sz="1600" b="1" dirty="0"/>
          </a:p>
          <a:p>
            <a:pPr>
              <a:defRPr/>
            </a:pPr>
            <a:r>
              <a:rPr lang="x-none" sz="1600" b="1" dirty="0"/>
              <a:t>Students cannot address gaps in their vocabulary and develop skill with unpacking complex syntax text when they are not given the opportunity to work with material that provides these opportunities.  </a:t>
            </a:r>
          </a:p>
          <a:p>
            <a:pPr>
              <a:defRPr/>
            </a:pPr>
            <a:endParaRPr lang="x-none" sz="1600" b="1" dirty="0"/>
          </a:p>
          <a:p>
            <a:pPr>
              <a:defRPr/>
            </a:pPr>
            <a:r>
              <a:rPr lang="x-none" sz="1600" b="1" dirty="0"/>
              <a:t>With that said, there is a place for providing students with text more appropriately matched to their individual reading abilities to build fluency and provide opportunity for increasing the volume of reading.  But those texts cannot be the primary texts for instruction.</a:t>
            </a:r>
          </a:p>
          <a:p>
            <a:pPr>
              <a:defRPr/>
            </a:pPr>
            <a:endParaRPr lang="x-none" sz="1600" b="1" dirty="0"/>
          </a:p>
          <a:p>
            <a:pPr eaLnBrk="1" hangingPunct="1">
              <a:spcBef>
                <a:spcPct val="0"/>
              </a:spcBef>
            </a:pPr>
            <a:endParaRPr lang="en-US" altLang="en-US" sz="1600" dirty="0"/>
          </a:p>
        </p:txBody>
      </p:sp>
      <p:sp>
        <p:nvSpPr>
          <p:cNvPr id="268292" name="Shape 246">
            <a:extLst>
              <a:ext uri="{FF2B5EF4-FFF2-40B4-BE49-F238E27FC236}">
                <a16:creationId xmlns:a16="http://schemas.microsoft.com/office/drawing/2014/main" id="{76045154-B6AB-476C-88DF-A4D15BB893E1}"/>
              </a:ext>
            </a:extLst>
          </p:cNvPr>
          <p:cNvSpPr>
            <a:spLocks noGrp="1"/>
          </p:cNvSpPr>
          <p:nvPr>
            <p:ph type="sldNum" sz="quarter" idx="5"/>
          </p:nvPr>
        </p:nvSpPr>
        <p:spPr bwMode="auto">
          <a:xfrm>
            <a:off x="3970339"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3" bIns="46563">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874" indent="-285721">
              <a:spcBef>
                <a:spcPct val="30000"/>
              </a:spcBef>
              <a:defRPr sz="1200">
                <a:solidFill>
                  <a:schemeClr val="tx1"/>
                </a:solidFill>
                <a:latin typeface="Calibri" panose="020F0502020204030204" pitchFamily="34" charset="0"/>
                <a:ea typeface="MS PGothic" panose="020B0600070205080204" pitchFamily="34" charset="-128"/>
              </a:defRPr>
            </a:lvl2pPr>
            <a:lvl3pPr marL="1142883" indent="-228577">
              <a:spcBef>
                <a:spcPct val="30000"/>
              </a:spcBef>
              <a:defRPr sz="1200">
                <a:solidFill>
                  <a:schemeClr val="tx1"/>
                </a:solidFill>
                <a:latin typeface="Calibri" panose="020F0502020204030204" pitchFamily="34" charset="0"/>
                <a:ea typeface="MS PGothic" panose="020B0600070205080204" pitchFamily="34" charset="-128"/>
              </a:defRPr>
            </a:lvl3pPr>
            <a:lvl4pPr marL="1600037" indent="-228577">
              <a:spcBef>
                <a:spcPct val="30000"/>
              </a:spcBef>
              <a:defRPr sz="1200">
                <a:solidFill>
                  <a:schemeClr val="tx1"/>
                </a:solidFill>
                <a:latin typeface="Calibri" panose="020F0502020204030204" pitchFamily="34" charset="0"/>
                <a:ea typeface="MS PGothic" panose="020B0600070205080204" pitchFamily="34" charset="-128"/>
              </a:defRPr>
            </a:lvl4pPr>
            <a:lvl5pPr marL="2057190" indent="-228577">
              <a:spcBef>
                <a:spcPct val="30000"/>
              </a:spcBef>
              <a:defRPr sz="1200">
                <a:solidFill>
                  <a:schemeClr val="tx1"/>
                </a:solidFill>
                <a:latin typeface="Calibri" panose="020F0502020204030204" pitchFamily="34" charset="0"/>
                <a:ea typeface="MS PGothic" panose="020B0600070205080204" pitchFamily="34" charset="-128"/>
              </a:defRPr>
            </a:lvl5pPr>
            <a:lvl6pPr marL="2514343"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497"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650"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804"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buSzPct val="25000"/>
            </a:pPr>
            <a:r>
              <a:rPr lang="en-US" altLang="en-US">
                <a:solidFill>
                  <a:srgbClr val="000000"/>
                </a:solidFill>
                <a:latin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1444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251">
            <a:extLst>
              <a:ext uri="{FF2B5EF4-FFF2-40B4-BE49-F238E27FC236}">
                <a16:creationId xmlns:a16="http://schemas.microsoft.com/office/drawing/2014/main" id="{428E3BAC-965A-4C00-8054-875E2AB44EC4}"/>
              </a:ext>
            </a:extLst>
          </p:cNvPr>
          <p:cNvSpPr>
            <a:spLocks noGrp="1" noRot="1" noChangeAspect="1" noTextEdit="1"/>
          </p:cNvSpPr>
          <p:nvPr>
            <p:ph type="sldImg" idx="2"/>
          </p:nvPr>
        </p:nvSpPr>
        <p:spPr>
          <a:noFill/>
          <a:ln>
            <a:headEnd/>
            <a:tailEnd/>
          </a:ln>
        </p:spPr>
      </p:sp>
      <p:sp>
        <p:nvSpPr>
          <p:cNvPr id="252" name="Shape 252">
            <a:extLst>
              <a:ext uri="{FF2B5EF4-FFF2-40B4-BE49-F238E27FC236}">
                <a16:creationId xmlns:a16="http://schemas.microsoft.com/office/drawing/2014/main" id="{F95D3451-1804-42B8-8987-6A730333647E}"/>
              </a:ext>
            </a:extLst>
          </p:cNvPr>
          <p:cNvSpPr txBox="1">
            <a:spLocks noGrp="1"/>
          </p:cNvSpPr>
          <p:nvPr>
            <p:ph type="body" idx="1"/>
          </p:nvPr>
        </p:nvSpPr>
        <p:spPr>
          <a:xfrm>
            <a:off x="685800" y="4416426"/>
            <a:ext cx="5486400" cy="13049678"/>
          </a:xfrm>
          <a:ln/>
        </p:spPr>
        <p:txBody>
          <a:bodyPr tIns="45696" bIns="45696" anchor="t">
            <a:spAutoFit/>
          </a:bodyPr>
          <a:lstStyle/>
          <a:p>
            <a:pPr>
              <a:defRPr/>
            </a:pPr>
            <a:r>
              <a:rPr lang="en-US" altLang="en-US" sz="1400" b="1" dirty="0"/>
              <a:t>Carole</a:t>
            </a:r>
          </a:p>
          <a:p>
            <a:pPr>
              <a:defRPr/>
            </a:pPr>
            <a:r>
              <a:rPr lang="x-none" sz="1400" b="1" dirty="0"/>
              <a:t>This does not mean students do this without any support! It is essential that teachers and instructional material provide scaffolds to support ALL students in comprehending complex text. </a:t>
            </a:r>
          </a:p>
          <a:p>
            <a:pPr>
              <a:defRPr/>
            </a:pPr>
            <a:endParaRPr lang="x-none" sz="1400" dirty="0"/>
          </a:p>
          <a:p>
            <a:pPr>
              <a:defRPr/>
            </a:pPr>
            <a:r>
              <a:rPr lang="x-none" sz="1400" b="1" dirty="0"/>
              <a:t>These scaffolding types will reliably support many students and a has a strong research base:</a:t>
            </a:r>
          </a:p>
          <a:p>
            <a:pPr marL="171433" indent="-171433">
              <a:buClr>
                <a:srgbClr val="000000"/>
              </a:buClr>
              <a:buSzPct val="130952"/>
              <a:buFont typeface="Arial"/>
              <a:buChar char="•"/>
              <a:defRPr/>
            </a:pPr>
            <a:r>
              <a:rPr lang="x-none" sz="1400" b="1" dirty="0"/>
              <a:t>Multiple readings. Complex text takes multiple reads to fully understand the layers of meaning provided by the author. Because of this, the text selected for close reading should be excellent or they will not be worthy of the time commitment they require to read fully. Re-reading assists fluency and is the primary way readers make sense of challenges encountered when reading.</a:t>
            </a:r>
          </a:p>
          <a:p>
            <a:pPr marL="171433" indent="-171433">
              <a:buClr>
                <a:srgbClr val="000000"/>
              </a:buClr>
              <a:buSzPct val="130952"/>
              <a:buFont typeface="Arial"/>
              <a:buChar char="•"/>
              <a:defRPr/>
            </a:pPr>
            <a:r>
              <a:rPr lang="x-none" sz="1400" b="1" dirty="0"/>
              <a:t>Reading the text aloud </a:t>
            </a:r>
            <a:r>
              <a:rPr lang="x-none" sz="1400" b="1" i="1" dirty="0"/>
              <a:t>while students follow along </a:t>
            </a:r>
            <a:r>
              <a:rPr lang="x-none" sz="1400" b="1" dirty="0"/>
              <a:t>. Fluency challenges are rampant when students encounter grade level appropriate text. All teachers must be aware of this and reach in to help. The two best ways to help are having the students follow along while the text is read aloud and by reading text multiple times. </a:t>
            </a:r>
            <a:r>
              <a:rPr lang="en-US" sz="1400" b="1" dirty="0"/>
              <a:t>(</a:t>
            </a:r>
            <a:r>
              <a:rPr lang="x-none" sz="1400" b="1" dirty="0"/>
              <a:t>These two methods are systematically built into the close reading </a:t>
            </a:r>
            <a:r>
              <a:rPr lang="en-US" sz="1400" b="1" dirty="0"/>
              <a:t>model included in this module</a:t>
            </a:r>
            <a:r>
              <a:rPr lang="x-none" sz="1400" b="1" dirty="0"/>
              <a:t>.</a:t>
            </a:r>
            <a:r>
              <a:rPr lang="en-US" sz="1400" b="1" dirty="0"/>
              <a:t>)</a:t>
            </a:r>
            <a:r>
              <a:rPr lang="x-none" sz="1400" b="1" dirty="0"/>
              <a:t> </a:t>
            </a:r>
          </a:p>
          <a:p>
            <a:pPr marL="171433" indent="-171433">
              <a:buClr>
                <a:srgbClr val="000000"/>
              </a:buClr>
              <a:buSzPct val="130952"/>
              <a:buFont typeface="Arial"/>
              <a:buChar char="•"/>
              <a:defRPr/>
            </a:pPr>
            <a:r>
              <a:rPr lang="x-none" b="1" dirty="0"/>
              <a:t>Read aloud </a:t>
            </a:r>
            <a:r>
              <a:rPr lang="en-US" b="1" dirty="0"/>
              <a:t>of complex text </a:t>
            </a:r>
            <a:r>
              <a:rPr lang="x-none" b="1" dirty="0"/>
              <a:t>is especially important for early readers K-2 because the</a:t>
            </a:r>
            <a:r>
              <a:rPr lang="en-US" b="1" dirty="0"/>
              <a:t> work of the</a:t>
            </a:r>
            <a:r>
              <a:rPr lang="x-none" b="1" dirty="0"/>
              <a:t> standards </a:t>
            </a:r>
            <a:r>
              <a:rPr lang="en-US" b="1" dirty="0"/>
              <a:t>is </a:t>
            </a:r>
            <a:r>
              <a:rPr lang="x-none" b="1" dirty="0"/>
              <a:t>too complex to </a:t>
            </a:r>
            <a:r>
              <a:rPr lang="en-US" b="1" dirty="0"/>
              <a:t>apply to </a:t>
            </a:r>
            <a:r>
              <a:rPr lang="x-none" b="1" dirty="0"/>
              <a:t>the texts students can read on their own</a:t>
            </a:r>
            <a:r>
              <a:rPr lang="en-US" b="1" dirty="0"/>
              <a:t>,</a:t>
            </a:r>
            <a:r>
              <a:rPr lang="x-none" b="1" dirty="0"/>
              <a:t> and students cannot develop academic language through </a:t>
            </a:r>
            <a:r>
              <a:rPr lang="en-US" b="1" dirty="0"/>
              <a:t>the texts </a:t>
            </a:r>
            <a:r>
              <a:rPr lang="x-none" b="1" dirty="0"/>
              <a:t>students </a:t>
            </a:r>
            <a:r>
              <a:rPr lang="en-US" b="1" dirty="0"/>
              <a:t>can </a:t>
            </a:r>
            <a:r>
              <a:rPr lang="x-none" b="1" dirty="0"/>
              <a:t>read on their own at these grades (levels); for all practical purposes </a:t>
            </a:r>
            <a:r>
              <a:rPr lang="en-US" b="1" dirty="0"/>
              <a:t>read aloud </a:t>
            </a:r>
            <a:r>
              <a:rPr lang="x-none" b="1" dirty="0"/>
              <a:t>provides students who come to kindergarten with less developed academic language with a way to catch up</a:t>
            </a:r>
            <a:r>
              <a:rPr lang="en-US" b="1" dirty="0"/>
              <a:t>.</a:t>
            </a:r>
            <a:endParaRPr lang="x-none" b="1" dirty="0"/>
          </a:p>
          <a:p>
            <a:pPr marL="171433" indent="-171433">
              <a:buClr>
                <a:srgbClr val="000000"/>
              </a:buClr>
              <a:buSzPct val="130952"/>
              <a:buFont typeface="Arial"/>
              <a:buChar char="•"/>
              <a:defRPr/>
            </a:pPr>
            <a:r>
              <a:rPr lang="x-none" sz="1400" b="1" dirty="0"/>
              <a:t>“Chunking” longer text into smaller and logical sections makes the text more manageable and helps demonstrate how the author structured the text. </a:t>
            </a:r>
          </a:p>
          <a:p>
            <a:pPr marL="171433" indent="-171433">
              <a:buClr>
                <a:srgbClr val="000000"/>
              </a:buClr>
              <a:buSzPct val="130952"/>
              <a:buFont typeface="Arial"/>
              <a:buChar char="•"/>
              <a:defRPr/>
            </a:pPr>
            <a:r>
              <a:rPr lang="x-none" sz="1400" b="1" dirty="0"/>
              <a:t>Careful, text-specific questions point readers to challenging sentences and ask for special attention to be paid to them. They direct students to what matters most and asks them to examine those parts. They also pay particularly close attention to vocabulary that can be figured out in the context of the text. Because they require text evidence, they demand re-reading.</a:t>
            </a:r>
          </a:p>
          <a:p>
            <a:pPr marL="171433" indent="-171433">
              <a:buClr>
                <a:srgbClr val="000000"/>
              </a:buClr>
              <a:buSzPct val="130952"/>
              <a:buFont typeface="Arial"/>
              <a:buChar char="•"/>
              <a:defRPr/>
            </a:pPr>
            <a:r>
              <a:rPr lang="x-none" sz="1400" b="1" dirty="0"/>
              <a:t>Pointing out text structures or features that will either provide comprehension support (like section headers) or challenges (like long paragraphs or sentences).</a:t>
            </a:r>
          </a:p>
          <a:p>
            <a:pPr>
              <a:defRPr/>
            </a:pPr>
            <a:endParaRPr lang="x-none" sz="1400" b="1" dirty="0"/>
          </a:p>
          <a:p>
            <a:pPr>
              <a:defRPr/>
            </a:pPr>
            <a:r>
              <a:rPr lang="x-none" sz="1400" b="1" dirty="0"/>
              <a:t>Supports that do not promote improved reading incomes and do </a:t>
            </a:r>
            <a:r>
              <a:rPr lang="x-none" sz="1400" b="1" i="1" dirty="0"/>
              <a:t>not </a:t>
            </a:r>
            <a:r>
              <a:rPr lang="x-none" sz="1400" b="1" dirty="0"/>
              <a:t>have research support behind them:</a:t>
            </a:r>
          </a:p>
          <a:p>
            <a:pPr marL="171433" indent="-171433">
              <a:buClr>
                <a:srgbClr val="000000"/>
              </a:buClr>
              <a:buSzPct val="130952"/>
              <a:buFont typeface="Arial"/>
              <a:buChar char="•"/>
              <a:defRPr/>
            </a:pPr>
            <a:r>
              <a:rPr lang="x-none" sz="1400" b="1" dirty="0"/>
              <a:t>Previewing the topic of the reading in a text-free way (just “teacher talk”). A careful examination of the text is solid practice. But telling students what they will be reading </a:t>
            </a:r>
            <a:r>
              <a:rPr lang="en-US" sz="1400" b="1" dirty="0"/>
              <a:t>before they read </a:t>
            </a:r>
            <a:r>
              <a:rPr lang="x-none" sz="1400" b="1" dirty="0"/>
              <a:t>will remove any motivation for discovering </a:t>
            </a:r>
            <a:r>
              <a:rPr lang="en-US" sz="1400" b="1" dirty="0"/>
              <a:t>it </a:t>
            </a:r>
            <a:r>
              <a:rPr lang="x-none" sz="1400" b="1" dirty="0"/>
              <a:t>for themselves and </a:t>
            </a:r>
            <a:r>
              <a:rPr lang="en-US" sz="1400" b="1" dirty="0"/>
              <a:t>it will </a:t>
            </a:r>
            <a:r>
              <a:rPr lang="x-none" sz="1400" b="1" dirty="0"/>
              <a:t>teach students that learning from reading is not a central activity in that classroom.</a:t>
            </a:r>
          </a:p>
          <a:p>
            <a:pPr marL="171433" indent="-171433">
              <a:buClr>
                <a:srgbClr val="000000"/>
              </a:buClr>
              <a:buSzPct val="130952"/>
              <a:buFont typeface="Arial"/>
              <a:buChar char="•"/>
              <a:defRPr/>
            </a:pPr>
            <a:r>
              <a:rPr lang="x-none" sz="1400" b="1" dirty="0"/>
              <a:t>Providing simple text to weak readers and complex texts to strong readers. Differentiation by text type, as opposed to providing a variety of supports for the same complex text</a:t>
            </a:r>
            <a:r>
              <a:rPr lang="en-US" sz="1400" b="1" dirty="0"/>
              <a:t>,</a:t>
            </a:r>
            <a:r>
              <a:rPr lang="x-none" sz="1400" b="1" dirty="0"/>
              <a:t> leads to the “Matthew Effect” – “to those who have, more will be given. To those who have little, even that little will be taken away</a:t>
            </a:r>
            <a:r>
              <a:rPr lang="en-US" sz="1400" b="1" dirty="0"/>
              <a:t>,</a:t>
            </a:r>
            <a:r>
              <a:rPr lang="x-none" sz="1400" b="1" dirty="0"/>
              <a:t>” a well-researched finding. This is particularly true because of the differences in vocabulary that students will see from simpler to more complex text. Words create much of the differences in texts. </a:t>
            </a:r>
          </a:p>
          <a:p>
            <a:pPr>
              <a:defRPr/>
            </a:pPr>
            <a:endParaRPr lang="x-none" sz="1400" b="1" dirty="0"/>
          </a:p>
          <a:p>
            <a:pPr>
              <a:defRPr/>
            </a:pPr>
            <a:endParaRPr lang="x-none" sz="1400" b="1" dirty="0"/>
          </a:p>
          <a:p>
            <a:pPr>
              <a:defRPr/>
            </a:pPr>
            <a:r>
              <a:rPr lang="x-none" sz="1400" b="1" dirty="0"/>
              <a:t>The goal is growing independence with increasingly complex text.  The strategies implemented should all aim at getting students stronger and more skilled – like exercises and scrimmages in a sports practice.  </a:t>
            </a:r>
          </a:p>
          <a:p>
            <a:pPr>
              <a:defRPr/>
            </a:pPr>
            <a:endParaRPr lang="x-none" sz="1400" b="1" dirty="0"/>
          </a:p>
          <a:p>
            <a:pPr>
              <a:defRPr/>
            </a:pPr>
            <a:endParaRPr lang="x-none" sz="1400" dirty="0"/>
          </a:p>
        </p:txBody>
      </p:sp>
      <p:sp>
        <p:nvSpPr>
          <p:cNvPr id="40964" name="Shape 253">
            <a:extLst>
              <a:ext uri="{FF2B5EF4-FFF2-40B4-BE49-F238E27FC236}">
                <a16:creationId xmlns:a16="http://schemas.microsoft.com/office/drawing/2014/main" id="{0FC87CF4-04E5-43DE-A566-6E3E5BA2C770}"/>
              </a:ext>
            </a:extLst>
          </p:cNvPr>
          <p:cNvSpPr>
            <a:spLocks noGrp="1"/>
          </p:cNvSpPr>
          <p:nvPr>
            <p:ph type="sldNum" sz="quarter" idx="12"/>
          </p:nvPr>
        </p:nvSpPr>
        <p:spPr>
          <a:xfrm>
            <a:off x="3884613" y="9018589"/>
            <a:ext cx="2971800" cy="276225"/>
          </a:xfrm>
          <a:noFill/>
        </p:spPr>
        <p:txBody>
          <a:bodyPr tIns="45696" bIns="45696">
            <a:spAutoFit/>
          </a:bodyPr>
          <a:lstStyle>
            <a:lvl1pPr>
              <a:spcBef>
                <a:spcPct val="30000"/>
              </a:spcBef>
              <a:defRPr sz="1200">
                <a:solidFill>
                  <a:schemeClr val="tx1"/>
                </a:solidFill>
                <a:latin typeface="Arial" panose="020B0604020202020204" pitchFamily="34" charset="0"/>
              </a:defRPr>
            </a:lvl1pPr>
            <a:lvl2pPr marL="742874" indent="-285721">
              <a:spcBef>
                <a:spcPct val="30000"/>
              </a:spcBef>
              <a:defRPr sz="1200">
                <a:solidFill>
                  <a:schemeClr val="tx1"/>
                </a:solidFill>
                <a:latin typeface="Arial" panose="020B0604020202020204" pitchFamily="34" charset="0"/>
              </a:defRPr>
            </a:lvl2pPr>
            <a:lvl3pPr marL="1142883" indent="-228577">
              <a:spcBef>
                <a:spcPct val="30000"/>
              </a:spcBef>
              <a:defRPr sz="1200">
                <a:solidFill>
                  <a:schemeClr val="tx1"/>
                </a:solidFill>
                <a:latin typeface="Arial" panose="020B0604020202020204" pitchFamily="34" charset="0"/>
              </a:defRPr>
            </a:lvl3pPr>
            <a:lvl4pPr marL="1600037" indent="-228577">
              <a:spcBef>
                <a:spcPct val="30000"/>
              </a:spcBef>
              <a:defRPr sz="1200">
                <a:solidFill>
                  <a:schemeClr val="tx1"/>
                </a:solidFill>
                <a:latin typeface="Arial" panose="020B0604020202020204" pitchFamily="34" charset="0"/>
              </a:defRPr>
            </a:lvl4pPr>
            <a:lvl5pPr marL="2057190" indent="-228577">
              <a:spcBef>
                <a:spcPct val="30000"/>
              </a:spcBef>
              <a:defRPr sz="1200">
                <a:solidFill>
                  <a:schemeClr val="tx1"/>
                </a:solidFill>
                <a:latin typeface="Arial" panose="020B0604020202020204" pitchFamily="34" charset="0"/>
              </a:defRPr>
            </a:lvl5pPr>
            <a:lvl6pPr marL="2514343" indent="-228577" eaLnBrk="0" fontAlgn="base" hangingPunct="0">
              <a:spcBef>
                <a:spcPct val="30000"/>
              </a:spcBef>
              <a:spcAft>
                <a:spcPct val="0"/>
              </a:spcAft>
              <a:defRPr sz="1200">
                <a:solidFill>
                  <a:schemeClr val="tx1"/>
                </a:solidFill>
                <a:latin typeface="Arial" panose="020B0604020202020204" pitchFamily="34" charset="0"/>
              </a:defRPr>
            </a:lvl6pPr>
            <a:lvl7pPr marL="2971497" indent="-228577" eaLnBrk="0" fontAlgn="base" hangingPunct="0">
              <a:spcBef>
                <a:spcPct val="30000"/>
              </a:spcBef>
              <a:spcAft>
                <a:spcPct val="0"/>
              </a:spcAft>
              <a:defRPr sz="1200">
                <a:solidFill>
                  <a:schemeClr val="tx1"/>
                </a:solidFill>
                <a:latin typeface="Arial" panose="020B0604020202020204" pitchFamily="34" charset="0"/>
              </a:defRPr>
            </a:lvl7pPr>
            <a:lvl8pPr marL="3428650" indent="-228577" eaLnBrk="0" fontAlgn="base" hangingPunct="0">
              <a:spcBef>
                <a:spcPct val="30000"/>
              </a:spcBef>
              <a:spcAft>
                <a:spcPct val="0"/>
              </a:spcAft>
              <a:defRPr sz="1200">
                <a:solidFill>
                  <a:schemeClr val="tx1"/>
                </a:solidFill>
                <a:latin typeface="Arial" panose="020B0604020202020204" pitchFamily="34" charset="0"/>
              </a:defRPr>
            </a:lvl8pPr>
            <a:lvl9pPr marL="3885804" indent="-228577" eaLnBrk="0" fontAlgn="base" hangingPunct="0">
              <a:spcBef>
                <a:spcPct val="30000"/>
              </a:spcBef>
              <a:spcAft>
                <a:spcPct val="0"/>
              </a:spcAft>
              <a:defRPr sz="1200">
                <a:solidFill>
                  <a:schemeClr val="tx1"/>
                </a:solidFill>
                <a:latin typeface="Arial" panose="020B0604020202020204" pitchFamily="34" charset="0"/>
              </a:defRPr>
            </a:lvl9pPr>
          </a:lstStyle>
          <a:p>
            <a:pPr defTabSz="914306" fontAlgn="base">
              <a:spcBef>
                <a:spcPct val="0"/>
              </a:spcBef>
              <a:spcAft>
                <a:spcPct val="0"/>
              </a:spcAft>
              <a:buSzPct val="25000"/>
              <a:defRPr/>
            </a:pPr>
            <a:r>
              <a:rPr lang="en-US" altLang="en-US">
                <a:solidFill>
                  <a:srgbClr val="000000"/>
                </a:solidFill>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193389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D79DD93D-8121-4CE1-92D4-581ABA226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330DAB06-CDED-4238-997D-2BEBEE740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6" fontAlgn="base">
              <a:spcBef>
                <a:spcPct val="0"/>
              </a:spcBef>
              <a:spcAft>
                <a:spcPct val="0"/>
              </a:spcAft>
              <a:defRPr/>
            </a:pPr>
            <a:r>
              <a:rPr lang="en-US" altLang="en-US" sz="1800" b="1" dirty="0">
                <a:solidFill>
                  <a:srgbClr val="000000"/>
                </a:solidFill>
                <a:latin typeface="Arial"/>
              </a:rPr>
              <a:t>Carole</a:t>
            </a:r>
            <a:endParaRPr lang="en-US" altLang="en-US" sz="1800" dirty="0">
              <a:solidFill>
                <a:srgbClr val="000000"/>
              </a:solidFill>
              <a:latin typeface="Arial"/>
            </a:endParaRPr>
          </a:p>
          <a:p>
            <a:pPr defTabSz="914306" fontAlgn="base">
              <a:spcBef>
                <a:spcPct val="0"/>
              </a:spcBef>
              <a:spcAft>
                <a:spcPct val="0"/>
              </a:spcAft>
              <a:defRPr/>
            </a:pPr>
            <a:r>
              <a:rPr lang="en-US" altLang="en-US" sz="1800" b="1" dirty="0">
                <a:solidFill>
                  <a:srgbClr val="000000"/>
                </a:solidFill>
                <a:latin typeface="Arial"/>
              </a:rPr>
              <a:t>Close reading hones in on difficult portions of text, and provides students an opportunity to work with those sections</a:t>
            </a:r>
            <a:r>
              <a:rPr lang="en-US" altLang="en-US" sz="1800" dirty="0">
                <a:solidFill>
                  <a:srgbClr val="000000"/>
                </a:solidFill>
                <a:latin typeface="Arial"/>
              </a:rPr>
              <a:t>. </a:t>
            </a:r>
          </a:p>
          <a:p>
            <a:pPr defTabSz="914306" fontAlgn="base">
              <a:spcBef>
                <a:spcPct val="0"/>
              </a:spcBef>
              <a:spcAft>
                <a:spcPct val="0"/>
              </a:spcAft>
              <a:defRPr/>
            </a:pPr>
            <a:r>
              <a:rPr lang="en-US" altLang="en-US" sz="1800" b="1" dirty="0">
                <a:solidFill>
                  <a:srgbClr val="000000"/>
                </a:solidFill>
                <a:latin typeface="Arial"/>
              </a:rPr>
              <a:t>Close reading opposes  "think aloud," where teacher explain these difficult portions before students have had a chance to learn from them on their own</a:t>
            </a:r>
            <a:r>
              <a:rPr lang="en-US" altLang="en-US" sz="1800" dirty="0">
                <a:solidFill>
                  <a:srgbClr val="000000"/>
                </a:solidFill>
                <a:latin typeface="Arial"/>
              </a:rPr>
              <a:t>.</a:t>
            </a:r>
          </a:p>
          <a:p>
            <a:pPr defTabSz="914306" fontAlgn="base">
              <a:spcBef>
                <a:spcPct val="0"/>
              </a:spcBef>
              <a:spcAft>
                <a:spcPct val="0"/>
              </a:spcAft>
              <a:defRPr/>
            </a:pPr>
            <a:endParaRPr lang="en-US" altLang="en-US" sz="1800" dirty="0">
              <a:solidFill>
                <a:srgbClr val="000000"/>
              </a:solidFill>
              <a:latin typeface="Arial"/>
            </a:endParaRPr>
          </a:p>
          <a:p>
            <a:pPr defTabSz="914306" fontAlgn="base">
              <a:spcBef>
                <a:spcPct val="0"/>
              </a:spcBef>
              <a:spcAft>
                <a:spcPct val="0"/>
              </a:spcAft>
              <a:defRPr/>
            </a:pPr>
            <a:r>
              <a:rPr lang="en-US" altLang="en-US" sz="1800" b="1" dirty="0">
                <a:solidFill>
                  <a:srgbClr val="000000"/>
                </a:solidFill>
                <a:latin typeface="Arial"/>
              </a:rPr>
              <a:t>Not only is virtually every standard evident when students close read – the 3 shifts required by the standards are evident as well!  When reading appropriately complex non-fiction or literature, ask students to respond the text-dependent questions about the text.</a:t>
            </a:r>
          </a:p>
          <a:p>
            <a:pPr eaLnBrk="1" hangingPunct="1">
              <a:spcBef>
                <a:spcPct val="0"/>
              </a:spcBef>
            </a:pPr>
            <a:endParaRPr lang="en-US" altLang="en-US" dirty="0"/>
          </a:p>
        </p:txBody>
      </p:sp>
      <p:sp>
        <p:nvSpPr>
          <p:cNvPr id="270340" name="Slide Number Placeholder 3">
            <a:extLst>
              <a:ext uri="{FF2B5EF4-FFF2-40B4-BE49-F238E27FC236}">
                <a16:creationId xmlns:a16="http://schemas.microsoft.com/office/drawing/2014/main" id="{75F34207-E3A4-4942-87B0-3319807B0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874" indent="-285721">
              <a:spcBef>
                <a:spcPct val="30000"/>
              </a:spcBef>
              <a:defRPr sz="1200">
                <a:solidFill>
                  <a:schemeClr val="tx1"/>
                </a:solidFill>
                <a:latin typeface="Calibri" panose="020F0502020204030204" pitchFamily="34" charset="0"/>
                <a:ea typeface="MS PGothic" panose="020B0600070205080204" pitchFamily="34" charset="-128"/>
              </a:defRPr>
            </a:lvl2pPr>
            <a:lvl3pPr marL="1142883" indent="-228577">
              <a:spcBef>
                <a:spcPct val="30000"/>
              </a:spcBef>
              <a:defRPr sz="1200">
                <a:solidFill>
                  <a:schemeClr val="tx1"/>
                </a:solidFill>
                <a:latin typeface="Calibri" panose="020F0502020204030204" pitchFamily="34" charset="0"/>
                <a:ea typeface="MS PGothic" panose="020B0600070205080204" pitchFamily="34" charset="-128"/>
              </a:defRPr>
            </a:lvl3pPr>
            <a:lvl4pPr marL="1600037" indent="-228577">
              <a:spcBef>
                <a:spcPct val="30000"/>
              </a:spcBef>
              <a:defRPr sz="1200">
                <a:solidFill>
                  <a:schemeClr val="tx1"/>
                </a:solidFill>
                <a:latin typeface="Calibri" panose="020F0502020204030204" pitchFamily="34" charset="0"/>
                <a:ea typeface="MS PGothic" panose="020B0600070205080204" pitchFamily="34" charset="-128"/>
              </a:defRPr>
            </a:lvl4pPr>
            <a:lvl5pPr marL="2057190" indent="-228577">
              <a:spcBef>
                <a:spcPct val="30000"/>
              </a:spcBef>
              <a:defRPr sz="1200">
                <a:solidFill>
                  <a:schemeClr val="tx1"/>
                </a:solidFill>
                <a:latin typeface="Calibri" panose="020F0502020204030204" pitchFamily="34" charset="0"/>
                <a:ea typeface="MS PGothic" panose="020B0600070205080204" pitchFamily="34" charset="-128"/>
              </a:defRPr>
            </a:lvl5pPr>
            <a:lvl6pPr marL="2514343"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497"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650"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804"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306" fontAlgn="base">
              <a:spcBef>
                <a:spcPct val="0"/>
              </a:spcBef>
              <a:spcAft>
                <a:spcPct val="0"/>
              </a:spcAft>
              <a:defRPr/>
            </a:pPr>
            <a:fld id="{1CB41FA9-1198-428D-8278-BEB282972BAA}" type="slidenum">
              <a:rPr lang="en-US" altLang="en-US">
                <a:solidFill>
                  <a:srgbClr val="000000"/>
                </a:solidFill>
              </a:rPr>
              <a:pPr defTabSz="914306" fontAlgn="base">
                <a:spcBef>
                  <a:spcPct val="0"/>
                </a:spcBef>
                <a:spcAft>
                  <a:spcPct val="0"/>
                </a:spcAft>
                <a:defRPr/>
              </a:pPr>
              <a:t>17</a:t>
            </a:fld>
            <a:endParaRPr lang="en-US" altLang="en-US">
              <a:solidFill>
                <a:srgbClr val="000000"/>
              </a:solidFill>
            </a:endParaRPr>
          </a:p>
        </p:txBody>
      </p:sp>
    </p:spTree>
    <p:extLst>
      <p:ext uri="{BB962C8B-B14F-4D97-AF65-F5344CB8AC3E}">
        <p14:creationId xmlns:p14="http://schemas.microsoft.com/office/powerpoint/2010/main" val="2080508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CC6E0302-F00C-4E5A-9371-157A834F3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a:extLst>
              <a:ext uri="{FF2B5EF4-FFF2-40B4-BE49-F238E27FC236}">
                <a16:creationId xmlns:a16="http://schemas.microsoft.com/office/drawing/2014/main" id="{C55201D4-EFAA-4991-9D2B-7B3CB09AD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165">
              <a:defRPr/>
            </a:pPr>
            <a:r>
              <a:rPr lang="en-US" altLang="en-US" b="1" dirty="0">
                <a:solidFill>
                  <a:srgbClr val="000000"/>
                </a:solidFill>
                <a:latin typeface="Arial"/>
              </a:rPr>
              <a:t>Carole HANDOUT</a:t>
            </a:r>
            <a:endParaRPr lang="en-US" altLang="en-US" dirty="0">
              <a:solidFill>
                <a:srgbClr val="000000"/>
              </a:solidFill>
              <a:latin typeface="Arial"/>
            </a:endParaRPr>
          </a:p>
          <a:p>
            <a:r>
              <a:rPr lang="en-US" altLang="en-US" dirty="0"/>
              <a:t>Give students “Guidelines” to strategically guide them through the Annotation Process </a:t>
            </a:r>
          </a:p>
        </p:txBody>
      </p:sp>
      <p:sp>
        <p:nvSpPr>
          <p:cNvPr id="296964" name="Slide Number Placeholder 3">
            <a:extLst>
              <a:ext uri="{FF2B5EF4-FFF2-40B4-BE49-F238E27FC236}">
                <a16:creationId xmlns:a16="http://schemas.microsoft.com/office/drawing/2014/main" id="{49788FF1-C866-4975-A9D8-29428C97C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874" indent="-285721">
              <a:spcBef>
                <a:spcPct val="30000"/>
              </a:spcBef>
              <a:defRPr sz="1200">
                <a:solidFill>
                  <a:schemeClr val="tx1"/>
                </a:solidFill>
                <a:latin typeface="Calibri" panose="020F0502020204030204" pitchFamily="34" charset="0"/>
                <a:ea typeface="MS PGothic" panose="020B0600070205080204" pitchFamily="34" charset="-128"/>
              </a:defRPr>
            </a:lvl2pPr>
            <a:lvl3pPr marL="1142883" indent="-228577">
              <a:spcBef>
                <a:spcPct val="30000"/>
              </a:spcBef>
              <a:defRPr sz="1200">
                <a:solidFill>
                  <a:schemeClr val="tx1"/>
                </a:solidFill>
                <a:latin typeface="Calibri" panose="020F0502020204030204" pitchFamily="34" charset="0"/>
                <a:ea typeface="MS PGothic" panose="020B0600070205080204" pitchFamily="34" charset="-128"/>
              </a:defRPr>
            </a:lvl3pPr>
            <a:lvl4pPr marL="1600037" indent="-228577">
              <a:spcBef>
                <a:spcPct val="30000"/>
              </a:spcBef>
              <a:defRPr sz="1200">
                <a:solidFill>
                  <a:schemeClr val="tx1"/>
                </a:solidFill>
                <a:latin typeface="Calibri" panose="020F0502020204030204" pitchFamily="34" charset="0"/>
                <a:ea typeface="MS PGothic" panose="020B0600070205080204" pitchFamily="34" charset="-128"/>
              </a:defRPr>
            </a:lvl4pPr>
            <a:lvl5pPr marL="2057190" indent="-228577">
              <a:spcBef>
                <a:spcPct val="30000"/>
              </a:spcBef>
              <a:defRPr sz="1200">
                <a:solidFill>
                  <a:schemeClr val="tx1"/>
                </a:solidFill>
                <a:latin typeface="Calibri" panose="020F0502020204030204" pitchFamily="34" charset="0"/>
                <a:ea typeface="MS PGothic" panose="020B0600070205080204" pitchFamily="34" charset="-128"/>
              </a:defRPr>
            </a:lvl5pPr>
            <a:lvl6pPr marL="2514343"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497"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650"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804"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306" fontAlgn="base">
              <a:spcBef>
                <a:spcPct val="0"/>
              </a:spcBef>
              <a:spcAft>
                <a:spcPct val="0"/>
              </a:spcAft>
            </a:pPr>
            <a:fld id="{93077CCD-BB93-4B29-AD39-EE8C45AC0226}" type="slidenum">
              <a:rPr lang="en-US" altLang="en-US">
                <a:solidFill>
                  <a:prstClr val="black"/>
                </a:solidFill>
              </a:rPr>
              <a:pPr defTabSz="914306" fontAlgn="base">
                <a:spcBef>
                  <a:spcPct val="0"/>
                </a:spcBef>
                <a:spcAft>
                  <a:spcPct val="0"/>
                </a:spcAft>
              </a:pPr>
              <a:t>18</a:t>
            </a:fld>
            <a:endParaRPr lang="en-US" altLang="en-US">
              <a:solidFill>
                <a:prstClr val="black"/>
              </a:solidFill>
            </a:endParaRPr>
          </a:p>
        </p:txBody>
      </p:sp>
    </p:spTree>
    <p:extLst>
      <p:ext uri="{BB962C8B-B14F-4D97-AF65-F5344CB8AC3E}">
        <p14:creationId xmlns:p14="http://schemas.microsoft.com/office/powerpoint/2010/main" val="1600471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Carole</a:t>
            </a:r>
          </a:p>
          <a:p>
            <a:pPr defTabSz="914306">
              <a:defRPr/>
            </a:pPr>
            <a:r>
              <a:rPr lang="en-US" dirty="0">
                <a:latin typeface="Calibri" panose="020F0502020204030204" pitchFamily="34" charset="0"/>
                <a:ea typeface="Arial"/>
                <a:cs typeface="Arial"/>
                <a:sym typeface="Arial"/>
                <a:rtl val="0"/>
              </a:rPr>
              <a:t>Shift 2 states: Reading, writing and speaking grounded in </a:t>
            </a:r>
            <a:r>
              <a:rPr lang="en-US" b="1" dirty="0">
                <a:latin typeface="Calibri" panose="020F0502020204030204" pitchFamily="34" charset="0"/>
                <a:ea typeface="Arial"/>
                <a:cs typeface="Arial"/>
                <a:sym typeface="Arial"/>
                <a:rtl val="0"/>
              </a:rPr>
              <a:t>evidence from text</a:t>
            </a:r>
            <a:r>
              <a:rPr lang="en-US" dirty="0">
                <a:latin typeface="Calibri" panose="020F0502020204030204" pitchFamily="34" charset="0"/>
                <a:ea typeface="Arial"/>
                <a:cs typeface="Arial"/>
                <a:sym typeface="Arial"/>
                <a:rtl val="0"/>
              </a:rPr>
              <a:t>,  both literary and informational</a:t>
            </a:r>
          </a:p>
          <a:p>
            <a:pPr defTabSz="914306">
              <a:spcBef>
                <a:spcPct val="0"/>
              </a:spcBef>
              <a:defRPr/>
            </a:pPr>
            <a:endParaRPr lang="en-US" altLang="en-US" dirty="0">
              <a:solidFill>
                <a:schemeClr val="tx1"/>
              </a:solidFill>
              <a:sym typeface="Arial" panose="020B0604020202020204" pitchFamily="34" charset="0"/>
            </a:endParaRPr>
          </a:p>
          <a:p>
            <a:pPr defTabSz="914306">
              <a:spcBef>
                <a:spcPct val="0"/>
              </a:spcBef>
              <a:defRPr/>
            </a:pPr>
            <a:r>
              <a:rPr lang="en-US" altLang="en-US" dirty="0">
                <a:solidFill>
                  <a:schemeClr val="tx1"/>
                </a:solidFill>
                <a:sym typeface="Arial" panose="020B0604020202020204" pitchFamily="34" charset="0"/>
              </a:rPr>
              <a:t>Evidence is a major emphasis of the ELA Standards: Reading Standard 1, Writing Standard 9, Speaking and Listening standards 2, 3 and 4, all focus on the gathering, evaluating and presenting of evidence from text. </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defTabSz="457154">
              <a:defRPr/>
            </a:pPr>
            <a:fld id="{4C141314-49FF-D747-9D6C-A6981C25F8B7}" type="slidenum">
              <a:rPr lang="en-US">
                <a:solidFill>
                  <a:prstClr val="black"/>
                </a:solidFill>
                <a:latin typeface="Calibri"/>
              </a:rPr>
              <a:pPr defTabSz="457154">
                <a:defRPr/>
              </a:pPr>
              <a:t>19</a:t>
            </a:fld>
            <a:endParaRPr lang="en-US">
              <a:solidFill>
                <a:prstClr val="black"/>
              </a:solidFill>
              <a:latin typeface="Calibri"/>
            </a:endParaRPr>
          </a:p>
        </p:txBody>
      </p:sp>
    </p:spTree>
    <p:extLst>
      <p:ext uri="{BB962C8B-B14F-4D97-AF65-F5344CB8AC3E}">
        <p14:creationId xmlns:p14="http://schemas.microsoft.com/office/powerpoint/2010/main" val="296015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We owe this to the students we teach and future generations!</a:t>
            </a:r>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20</a:t>
            </a:fld>
            <a:endParaRPr lang="en-US"/>
          </a:p>
        </p:txBody>
      </p:sp>
    </p:spTree>
    <p:extLst>
      <p:ext uri="{BB962C8B-B14F-4D97-AF65-F5344CB8AC3E}">
        <p14:creationId xmlns:p14="http://schemas.microsoft.com/office/powerpoint/2010/main" val="69059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Carole: HANDOUT</a:t>
            </a:r>
          </a:p>
          <a:p>
            <a:r>
              <a:rPr lang="en-US" b="1" baseline="0" dirty="0"/>
              <a:t>CCSS Aligned Question Stems</a:t>
            </a:r>
          </a:p>
          <a:p>
            <a:endParaRPr lang="en-US" b="1" baseline="0" dirty="0"/>
          </a:p>
          <a:p>
            <a:r>
              <a:rPr lang="en-US" b="1" baseline="0" dirty="0"/>
              <a:t>Each type of TDQ in the Progression Process can be directly linked to a Reading Standard…  </a:t>
            </a:r>
            <a:endParaRPr lang="en-US" b="1" dirty="0"/>
          </a:p>
        </p:txBody>
      </p:sp>
      <p:sp>
        <p:nvSpPr>
          <p:cNvPr id="4" name="Slide Number Placeholder 3"/>
          <p:cNvSpPr>
            <a:spLocks noGrp="1"/>
          </p:cNvSpPr>
          <p:nvPr>
            <p:ph type="sldNum" sz="quarter" idx="10"/>
          </p:nvPr>
        </p:nvSpPr>
        <p:spPr/>
        <p:txBody>
          <a:bodyPr/>
          <a:lstStyle/>
          <a:p>
            <a:pPr defTabSz="457154">
              <a:defRPr/>
            </a:pPr>
            <a:fld id="{4C141314-49FF-D747-9D6C-A6981C25F8B7}" type="slidenum">
              <a:rPr lang="en-US">
                <a:solidFill>
                  <a:prstClr val="black"/>
                </a:solidFill>
                <a:latin typeface="Calibri"/>
              </a:rPr>
              <a:pPr defTabSz="457154">
                <a:defRPr/>
              </a:pPr>
              <a:t>21</a:t>
            </a:fld>
            <a:endParaRPr lang="en-US">
              <a:solidFill>
                <a:prstClr val="black"/>
              </a:solidFill>
              <a:latin typeface="Calibri"/>
            </a:endParaRPr>
          </a:p>
        </p:txBody>
      </p:sp>
    </p:spTree>
    <p:extLst>
      <p:ext uri="{BB962C8B-B14F-4D97-AF65-F5344CB8AC3E}">
        <p14:creationId xmlns:p14="http://schemas.microsoft.com/office/powerpoint/2010/main" val="239544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8CF5AA08-D1BA-4F9F-9B44-E565F446BC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a:extLst>
              <a:ext uri="{FF2B5EF4-FFF2-40B4-BE49-F238E27FC236}">
                <a16:creationId xmlns:a16="http://schemas.microsoft.com/office/drawing/2014/main" id="{89B75417-3552-4C9D-868A-A015904FE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Carole</a:t>
            </a:r>
          </a:p>
          <a:p>
            <a:pPr eaLnBrk="1" hangingPunct="1">
              <a:spcBef>
                <a:spcPct val="0"/>
              </a:spcBef>
            </a:pPr>
            <a:endParaRPr lang="en-US" altLang="en-US" dirty="0"/>
          </a:p>
          <a:p>
            <a:pPr marL="282864" indent="-282864">
              <a:spcBef>
                <a:spcPct val="0"/>
              </a:spcBef>
              <a:buFont typeface="Arial" panose="020B0604020202020204" pitchFamily="34" charset="0"/>
              <a:buChar char="•"/>
            </a:pPr>
            <a:r>
              <a:rPr lang="en-US" altLang="en-US" dirty="0">
                <a:solidFill>
                  <a:srgbClr val="000000"/>
                </a:solidFill>
              </a:rPr>
              <a:t>Postsecondary education programs typically provide students with both a </a:t>
            </a:r>
            <a:r>
              <a:rPr lang="en-US" altLang="en-US" b="1" dirty="0">
                <a:solidFill>
                  <a:srgbClr val="000000"/>
                </a:solidFill>
              </a:rPr>
              <a:t>higher volume of such reading </a:t>
            </a:r>
            <a:r>
              <a:rPr lang="en-US" altLang="en-US" dirty="0">
                <a:solidFill>
                  <a:srgbClr val="000000"/>
                </a:solidFill>
              </a:rPr>
              <a:t>than is generally required in K–12 schools and </a:t>
            </a:r>
            <a:r>
              <a:rPr lang="en-US" altLang="en-US" b="1" dirty="0">
                <a:solidFill>
                  <a:srgbClr val="000000"/>
                </a:solidFill>
              </a:rPr>
              <a:t>comparatively little scaffolding</a:t>
            </a:r>
            <a:r>
              <a:rPr lang="en-US" altLang="en-US" dirty="0">
                <a:solidFill>
                  <a:srgbClr val="000000"/>
                </a:solidFill>
              </a:rPr>
              <a:t>.</a:t>
            </a:r>
          </a:p>
          <a:p>
            <a:pPr marL="282864" indent="-282864">
              <a:spcBef>
                <a:spcPct val="0"/>
              </a:spcBef>
              <a:buFont typeface="Arial" panose="020B0604020202020204" pitchFamily="34" charset="0"/>
              <a:buChar char="•"/>
            </a:pPr>
            <a:endParaRPr lang="en-US" altLang="en-US" dirty="0">
              <a:solidFill>
                <a:srgbClr val="000000"/>
              </a:solidFill>
            </a:endParaRPr>
          </a:p>
          <a:p>
            <a:pPr marL="282864" indent="-282864">
              <a:spcBef>
                <a:spcPct val="0"/>
              </a:spcBef>
              <a:buFont typeface="Arial" panose="020B0604020202020204" pitchFamily="34" charset="0"/>
              <a:buChar char="•"/>
            </a:pPr>
            <a:r>
              <a:rPr lang="en-US" altLang="en-US" dirty="0">
                <a:solidFill>
                  <a:srgbClr val="000000"/>
                </a:solidFill>
              </a:rPr>
              <a:t>The reading framework of the National Assessment of Educational Progress (NAEP) requires a high and increasing proportion of informational text on its assessment as students advance through the grades.</a:t>
            </a:r>
          </a:p>
          <a:p>
            <a:pPr marL="282864" indent="-282864">
              <a:spcBef>
                <a:spcPct val="0"/>
              </a:spcBef>
              <a:buFont typeface="Arial" panose="020B0604020202020204" pitchFamily="34" charset="0"/>
              <a:buChar char="•"/>
            </a:pPr>
            <a:endParaRPr lang="en-US" altLang="en-US" dirty="0">
              <a:solidFill>
                <a:srgbClr val="000000"/>
              </a:solidFill>
            </a:endParaRPr>
          </a:p>
          <a:p>
            <a:pPr marL="282864" indent="-282864">
              <a:spcBef>
                <a:spcPct val="0"/>
              </a:spcBef>
              <a:buFont typeface="Arial" panose="020B0604020202020204" pitchFamily="34" charset="0"/>
              <a:buChar char="•"/>
            </a:pPr>
            <a:r>
              <a:rPr lang="en-US" altLang="en-US" dirty="0"/>
              <a:t>The standards have followed the NAEP (National Assessment of Educational Progress) guidelines in establishing how much informational text students should read in school. </a:t>
            </a:r>
          </a:p>
          <a:p>
            <a:endParaRPr lang="en-US" altLang="en-US" dirty="0"/>
          </a:p>
        </p:txBody>
      </p:sp>
      <p:sp>
        <p:nvSpPr>
          <p:cNvPr id="294916" name="Slide Number Placeholder 3">
            <a:extLst>
              <a:ext uri="{FF2B5EF4-FFF2-40B4-BE49-F238E27FC236}">
                <a16:creationId xmlns:a16="http://schemas.microsoft.com/office/drawing/2014/main" id="{6BC39C06-6C93-4774-AB80-1B49F06C7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874" indent="-285721">
              <a:spcBef>
                <a:spcPct val="30000"/>
              </a:spcBef>
              <a:defRPr sz="1200">
                <a:solidFill>
                  <a:schemeClr val="tx1"/>
                </a:solidFill>
                <a:latin typeface="Calibri" panose="020F0502020204030204" pitchFamily="34" charset="0"/>
                <a:ea typeface="MS PGothic" panose="020B0600070205080204" pitchFamily="34" charset="-128"/>
              </a:defRPr>
            </a:lvl2pPr>
            <a:lvl3pPr marL="1142883" indent="-228577">
              <a:spcBef>
                <a:spcPct val="30000"/>
              </a:spcBef>
              <a:defRPr sz="1200">
                <a:solidFill>
                  <a:schemeClr val="tx1"/>
                </a:solidFill>
                <a:latin typeface="Calibri" panose="020F0502020204030204" pitchFamily="34" charset="0"/>
                <a:ea typeface="MS PGothic" panose="020B0600070205080204" pitchFamily="34" charset="-128"/>
              </a:defRPr>
            </a:lvl3pPr>
            <a:lvl4pPr marL="1600037" indent="-228577">
              <a:spcBef>
                <a:spcPct val="30000"/>
              </a:spcBef>
              <a:defRPr sz="1200">
                <a:solidFill>
                  <a:schemeClr val="tx1"/>
                </a:solidFill>
                <a:latin typeface="Calibri" panose="020F0502020204030204" pitchFamily="34" charset="0"/>
                <a:ea typeface="MS PGothic" panose="020B0600070205080204" pitchFamily="34" charset="-128"/>
              </a:defRPr>
            </a:lvl4pPr>
            <a:lvl5pPr marL="2057190" indent="-228577">
              <a:spcBef>
                <a:spcPct val="30000"/>
              </a:spcBef>
              <a:defRPr sz="1200">
                <a:solidFill>
                  <a:schemeClr val="tx1"/>
                </a:solidFill>
                <a:latin typeface="Calibri" panose="020F0502020204030204" pitchFamily="34" charset="0"/>
                <a:ea typeface="MS PGothic" panose="020B0600070205080204" pitchFamily="34" charset="-128"/>
              </a:defRPr>
            </a:lvl5pPr>
            <a:lvl6pPr marL="2514343"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497"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650"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804" indent="-22857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306" fontAlgn="base">
              <a:spcBef>
                <a:spcPct val="0"/>
              </a:spcBef>
              <a:spcAft>
                <a:spcPct val="0"/>
              </a:spcAft>
            </a:pPr>
            <a:fld id="{E4E6C4C7-EB42-4A35-B616-D792421BBF99}" type="slidenum">
              <a:rPr lang="en-US" altLang="en-US">
                <a:solidFill>
                  <a:srgbClr val="000000"/>
                </a:solidFill>
              </a:rPr>
              <a:pPr defTabSz="914306" fontAlgn="base">
                <a:spcBef>
                  <a:spcPct val="0"/>
                </a:spcBef>
                <a:spcAft>
                  <a:spcPct val="0"/>
                </a:spcAft>
              </a:pPr>
              <a:t>22</a:t>
            </a:fld>
            <a:endParaRPr lang="en-US" altLang="en-US">
              <a:solidFill>
                <a:srgbClr val="000000"/>
              </a:solidFill>
            </a:endParaRPr>
          </a:p>
        </p:txBody>
      </p:sp>
    </p:spTree>
    <p:extLst>
      <p:ext uri="{BB962C8B-B14F-4D97-AF65-F5344CB8AC3E}">
        <p14:creationId xmlns:p14="http://schemas.microsoft.com/office/powerpoint/2010/main" val="272243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WRITING AND ASSESSMENT</a:t>
            </a:r>
          </a:p>
          <a:p>
            <a:r>
              <a:rPr lang="en-US" b="1" baseline="0" dirty="0"/>
              <a:t>There are 3 Modes of Writing in the KAS, but for MS/HS these are the most important modes!!</a:t>
            </a:r>
          </a:p>
          <a:p>
            <a:endParaRPr lang="en-US" b="1" baseline="0" dirty="0"/>
          </a:p>
          <a:p>
            <a:pPr marL="305493" indent="-169718">
              <a:buSzPct val="65000"/>
              <a:buFont typeface="Arial" panose="020B0604020202020204" pitchFamily="34" charset="0"/>
              <a:buChar char="•"/>
              <a:defRPr/>
            </a:pPr>
            <a:r>
              <a:rPr lang="en-US" dirty="0">
                <a:latin typeface="Calibri" panose="020F0502020204030204" pitchFamily="34" charset="0"/>
                <a:cs typeface="Calibri" panose="020F0502020204030204" pitchFamily="34" charset="0"/>
              </a:rPr>
              <a:t>With argumentative writing, the aim is to get people to believe that something is true. </a:t>
            </a:r>
          </a:p>
          <a:p>
            <a:pPr marL="135775">
              <a:buSzPct val="65000"/>
              <a:defRPr/>
            </a:pPr>
            <a:endParaRPr lang="en-US" dirty="0">
              <a:latin typeface="Calibri" panose="020F0502020204030204" pitchFamily="34" charset="0"/>
              <a:cs typeface="Calibri" panose="020F0502020204030204" pitchFamily="34" charset="0"/>
            </a:endParaRPr>
          </a:p>
          <a:p>
            <a:pPr marL="305493" indent="-169718">
              <a:buSzPct val="65000"/>
              <a:buFont typeface="Arial" panose="020B0604020202020204" pitchFamily="34" charset="0"/>
              <a:buChar char="•"/>
              <a:defRPr/>
            </a:pPr>
            <a:r>
              <a:rPr lang="en-US" dirty="0">
                <a:latin typeface="Calibri" panose="020F0502020204030204" pitchFamily="34" charset="0"/>
                <a:cs typeface="Calibri" panose="020F0502020204030204" pitchFamily="34" charset="0"/>
              </a:rPr>
              <a:t>With explanations, the aim is to answer questions about why or how because truthfulness is assumed. </a:t>
            </a:r>
          </a:p>
          <a:p>
            <a:pPr marL="305493" indent="-169718">
              <a:buSzPct val="65000"/>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marL="305493" indent="-169718">
              <a:buSzPct val="65000"/>
              <a:buFont typeface="Arial" panose="020B0604020202020204" pitchFamily="34" charset="0"/>
              <a:buChar char="•"/>
              <a:defRPr/>
            </a:pPr>
            <a:r>
              <a:rPr lang="en-US" dirty="0">
                <a:latin typeface="Calibri" panose="020F0502020204030204" pitchFamily="34" charset="0"/>
                <a:cs typeface="Calibri" panose="020F0502020204030204" pitchFamily="34" charset="0"/>
              </a:rPr>
              <a:t>Argument seeks to persuade; explanation seeks to create understanding.</a:t>
            </a:r>
          </a:p>
          <a:p>
            <a:endParaRPr lang="en-US" b="1" baseline="0" dirty="0"/>
          </a:p>
        </p:txBody>
      </p:sp>
      <p:sp>
        <p:nvSpPr>
          <p:cNvPr id="4" name="Slide Number Placeholder 3"/>
          <p:cNvSpPr>
            <a:spLocks noGrp="1"/>
          </p:cNvSpPr>
          <p:nvPr>
            <p:ph type="sldNum" sz="quarter" idx="10"/>
          </p:nvPr>
        </p:nvSpPr>
        <p:spPr/>
        <p:txBody>
          <a:bodyPr/>
          <a:lstStyle/>
          <a:p>
            <a:pPr defTabSz="1218863">
              <a:defRPr/>
            </a:pPr>
            <a:fld id="{189F1D7C-9429-4832-A906-187A4077121E}" type="slidenum">
              <a:rPr lang="en-US">
                <a:solidFill>
                  <a:prstClr val="black"/>
                </a:solidFill>
                <a:latin typeface="Calibri" panose="020F0502020204030204"/>
              </a:rPr>
              <a:pPr defTabSz="1218863">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27742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Carole</a:t>
            </a:r>
            <a:r>
              <a:rPr lang="en-US" b="1" u="sng" dirty="0">
                <a:effectLst/>
              </a:rPr>
              <a:t>:</a:t>
            </a:r>
            <a:r>
              <a:rPr lang="en-US" b="1" u="sng" baseline="0" dirty="0">
                <a:effectLst/>
              </a:rPr>
              <a:t> HANDOUT</a:t>
            </a:r>
          </a:p>
          <a:p>
            <a:endParaRPr lang="en-US" b="1" u="sng" dirty="0">
              <a:effectLst/>
            </a:endParaRPr>
          </a:p>
          <a:p>
            <a:r>
              <a:rPr lang="en-US" b="1" dirty="0">
                <a:effectLst/>
              </a:rPr>
              <a:t>Because Interpreting expectations among the types of argument (e.g., opinion, persuasive, argument, etc.) can be difficult, I want to share this handout with you…</a:t>
            </a:r>
          </a:p>
          <a:p>
            <a:endParaRPr lang="en-US" b="1" dirty="0">
              <a:effectLst/>
            </a:endParaRPr>
          </a:p>
          <a:p>
            <a:r>
              <a:rPr lang="en-US" b="1" dirty="0">
                <a:effectLst/>
              </a:rPr>
              <a:t>Begin first by outlining the subtle, but significant differences among them.</a:t>
            </a:r>
            <a:r>
              <a:rPr lang="en-US" b="1" baseline="0" dirty="0">
                <a:effectLst/>
              </a:rPr>
              <a:t> This chart is</a:t>
            </a:r>
            <a:r>
              <a:rPr lang="en-US" b="1" dirty="0">
                <a:effectLst/>
              </a:rPr>
              <a:t> helpful to compare what students already know about persuasive writing as you introduce them to the new and less familiar concepts of argumentative writing</a:t>
            </a:r>
            <a:r>
              <a:rPr lang="en-US" b="1" baseline="0" dirty="0">
                <a:effectLst/>
              </a:rPr>
              <a:t> </a:t>
            </a:r>
            <a:endParaRPr lang="en-US" b="1" dirty="0">
              <a:effectLst/>
            </a:endParaRPr>
          </a:p>
        </p:txBody>
      </p:sp>
      <p:sp>
        <p:nvSpPr>
          <p:cNvPr id="4" name="Slide Number Placeholder 3"/>
          <p:cNvSpPr>
            <a:spLocks noGrp="1"/>
          </p:cNvSpPr>
          <p:nvPr>
            <p:ph type="sldNum" sz="quarter" idx="10"/>
          </p:nvPr>
        </p:nvSpPr>
        <p:spPr/>
        <p:txBody>
          <a:bodyPr/>
          <a:lstStyle/>
          <a:p>
            <a:pPr defTabSz="1218863">
              <a:defRPr/>
            </a:pPr>
            <a:fld id="{189F1D7C-9429-4832-A906-187A4077121E}" type="slidenum">
              <a:rPr lang="en-US">
                <a:solidFill>
                  <a:prstClr val="black"/>
                </a:solidFill>
                <a:latin typeface="Calibri" panose="020F0502020204030204"/>
              </a:rPr>
              <a:pPr defTabSz="1218863">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4211086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Share LDC rubrics as a resource</a:t>
            </a:r>
          </a:p>
        </p:txBody>
      </p:sp>
      <p:sp>
        <p:nvSpPr>
          <p:cNvPr id="4" name="Slide Number Placeholder 3"/>
          <p:cNvSpPr>
            <a:spLocks noGrp="1"/>
          </p:cNvSpPr>
          <p:nvPr>
            <p:ph type="sldNum" sz="quarter" idx="10"/>
          </p:nvPr>
        </p:nvSpPr>
        <p:spPr/>
        <p:txBody>
          <a:bodyPr/>
          <a:lstStyle/>
          <a:p>
            <a:pPr defTabSz="914306">
              <a:defRPr/>
            </a:pPr>
            <a:fld id="{189F1D7C-9429-4832-A906-187A4077121E}" type="slidenum">
              <a:rPr lang="en-US">
                <a:solidFill>
                  <a:prstClr val="black"/>
                </a:solidFill>
                <a:latin typeface="Calibri" panose="020F0502020204030204"/>
              </a:rPr>
              <a:pPr defTabSz="91430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72505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26</a:t>
            </a:fld>
            <a:endParaRPr lang="en-US"/>
          </a:p>
        </p:txBody>
      </p:sp>
    </p:spTree>
    <p:extLst>
      <p:ext uri="{BB962C8B-B14F-4D97-AF65-F5344CB8AC3E}">
        <p14:creationId xmlns:p14="http://schemas.microsoft.com/office/powerpoint/2010/main" val="4055309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HANDOUTS</a:t>
            </a:r>
          </a:p>
          <a:p>
            <a:endParaRPr lang="en-US" b="1" dirty="0"/>
          </a:p>
          <a:p>
            <a:r>
              <a:rPr lang="en-US" b="1" dirty="0"/>
              <a:t>PLACE TEACHERS IN GROUPS BY SUBJECT. Table tents will indicate which standard each group will analyze and deconstruct.</a:t>
            </a:r>
          </a:p>
          <a:p>
            <a:endParaRPr lang="en-US" b="1" dirty="0"/>
          </a:p>
          <a:p>
            <a:r>
              <a:rPr lang="en-US" b="1" dirty="0"/>
              <a:t>Samples and Standards Documents </a:t>
            </a:r>
          </a:p>
        </p:txBody>
      </p:sp>
      <p:sp>
        <p:nvSpPr>
          <p:cNvPr id="4" name="Slide Number Placeholder 3"/>
          <p:cNvSpPr>
            <a:spLocks noGrp="1"/>
          </p:cNvSpPr>
          <p:nvPr>
            <p:ph type="sldNum" sz="quarter" idx="10"/>
          </p:nvPr>
        </p:nvSpPr>
        <p:spPr/>
        <p:txBody>
          <a:bodyPr/>
          <a:lstStyle/>
          <a:p>
            <a:fld id="{189F1D7C-9429-4832-A906-187A4077121E}" type="slidenum">
              <a:rPr lang="en-US" smtClean="0"/>
              <a:t>27</a:t>
            </a:fld>
            <a:endParaRPr lang="en-US"/>
          </a:p>
        </p:txBody>
      </p:sp>
    </p:spTree>
    <p:extLst>
      <p:ext uri="{BB962C8B-B14F-4D97-AF65-F5344CB8AC3E}">
        <p14:creationId xmlns:p14="http://schemas.microsoft.com/office/powerpoint/2010/main" val="362370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Dionne and Carole HANDOUTS</a:t>
            </a:r>
          </a:p>
          <a:p>
            <a:endParaRPr lang="en-US" b="1" dirty="0"/>
          </a:p>
          <a:p>
            <a:r>
              <a:rPr lang="en-US" b="1" dirty="0"/>
              <a:t>Science teachers get a science standard, SS/ELA get a history/ss standard</a:t>
            </a:r>
          </a:p>
          <a:p>
            <a:endParaRPr lang="en-US" b="1" dirty="0"/>
          </a:p>
          <a:p>
            <a:r>
              <a:rPr lang="en-US" b="1" dirty="0"/>
              <a:t>CCSS Reading Informational Text Standards for SS and Sci handouts</a:t>
            </a:r>
          </a:p>
        </p:txBody>
      </p:sp>
      <p:sp>
        <p:nvSpPr>
          <p:cNvPr id="4" name="Slide Number Placeholder 3"/>
          <p:cNvSpPr>
            <a:spLocks noGrp="1"/>
          </p:cNvSpPr>
          <p:nvPr>
            <p:ph type="sldNum" sz="quarter" idx="10"/>
          </p:nvPr>
        </p:nvSpPr>
        <p:spPr/>
        <p:txBody>
          <a:bodyPr/>
          <a:lstStyle/>
          <a:p>
            <a:fld id="{189F1D7C-9429-4832-A906-187A4077121E}" type="slidenum">
              <a:rPr lang="en-US" smtClean="0"/>
              <a:t>28</a:t>
            </a:fld>
            <a:endParaRPr lang="en-US"/>
          </a:p>
        </p:txBody>
      </p:sp>
    </p:spTree>
    <p:extLst>
      <p:ext uri="{BB962C8B-B14F-4D97-AF65-F5344CB8AC3E}">
        <p14:creationId xmlns:p14="http://schemas.microsoft.com/office/powerpoint/2010/main" val="2712077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cb56aeb8_0_2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cb56aeb8_0_24: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a:t>
            </a:r>
            <a:endParaRPr b="1" dirty="0"/>
          </a:p>
        </p:txBody>
      </p:sp>
    </p:spTree>
    <p:extLst>
      <p:ext uri="{BB962C8B-B14F-4D97-AF65-F5344CB8AC3E}">
        <p14:creationId xmlns:p14="http://schemas.microsoft.com/office/powerpoint/2010/main" val="384018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Take a name tag</a:t>
            </a:r>
            <a:r>
              <a:rPr lang="en-US" b="1" baseline="0" dirty="0"/>
              <a:t> from the box and using a marker, write what you teach on it, NOT your name </a:t>
            </a:r>
          </a:p>
          <a:p>
            <a:endParaRPr lang="en-US" b="1" baseline="0" dirty="0"/>
          </a:p>
          <a:p>
            <a:r>
              <a:rPr lang="en-US" b="1" baseline="0" dirty="0"/>
              <a:t>Must choose one of these three…</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3</a:t>
            </a:fld>
            <a:endParaRPr lang="en-US"/>
          </a:p>
        </p:txBody>
      </p:sp>
    </p:spTree>
    <p:extLst>
      <p:ext uri="{BB962C8B-B14F-4D97-AF65-F5344CB8AC3E}">
        <p14:creationId xmlns:p14="http://schemas.microsoft.com/office/powerpoint/2010/main" val="197631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cb56aeb8_0_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cb56aeb8_0_29: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a:t>
            </a:r>
            <a:endParaRPr b="1" dirty="0"/>
          </a:p>
        </p:txBody>
      </p:sp>
    </p:spTree>
    <p:extLst>
      <p:ext uri="{BB962C8B-B14F-4D97-AF65-F5344CB8AC3E}">
        <p14:creationId xmlns:p14="http://schemas.microsoft.com/office/powerpoint/2010/main" val="346642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658c5fd2_0_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658c5fd2_0_4: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a:t>
            </a:r>
          </a:p>
          <a:p>
            <a:r>
              <a:rPr lang="en" dirty="0"/>
              <a:t>After explaining to students that they must determine the specific question which is being asked in the task. Read the task aloud and have students choose the correct answer from the multiple choice answers provided. Do this on individual cards or paper to help all students make a decision.</a:t>
            </a:r>
            <a:endParaRPr dirty="0"/>
          </a:p>
        </p:txBody>
      </p:sp>
    </p:spTree>
    <p:extLst>
      <p:ext uri="{BB962C8B-B14F-4D97-AF65-F5344CB8AC3E}">
        <p14:creationId xmlns:p14="http://schemas.microsoft.com/office/powerpoint/2010/main" val="1876600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e1ed9bf4_0_0:notes"/>
          <p:cNvSpPr>
            <a:spLocks noGrp="1" noRot="1" noChangeAspect="1"/>
          </p:cNvSpPr>
          <p:nvPr>
            <p:ph type="sldImg" idx="2"/>
          </p:nvPr>
        </p:nvSpPr>
        <p:spPr>
          <a:xfrm>
            <a:off x="361950" y="690563"/>
            <a:ext cx="6134100" cy="345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e1ed9bf4_0_0:notes"/>
          <p:cNvSpPr txBox="1">
            <a:spLocks noGrp="1"/>
          </p:cNvSpPr>
          <p:nvPr>
            <p:ph type="body" idx="1"/>
          </p:nvPr>
        </p:nvSpPr>
        <p:spPr>
          <a:xfrm>
            <a:off x="685800" y="4371769"/>
            <a:ext cx="5486400" cy="4141676"/>
          </a:xfrm>
          <a:prstGeom prst="rect">
            <a:avLst/>
          </a:prstGeom>
        </p:spPr>
        <p:txBody>
          <a:bodyPr spcFirstLastPara="1" wrap="square" lIns="91415" tIns="91415" rIns="91415" bIns="91415" anchor="t" anchorCtr="0">
            <a:noAutofit/>
          </a:bodyPr>
          <a:lstStyle/>
          <a:p>
            <a:r>
              <a:rPr lang="en-US" b="1" dirty="0"/>
              <a:t>Rebecca</a:t>
            </a:r>
          </a:p>
          <a:p>
            <a:r>
              <a:rPr lang="en" dirty="0"/>
              <a:t>While there are many types or forms which writing may take, they all share the structure of an essay: Introduction, Body, Conclusion. These parts may be longer or shorter in various types of writing, but close analysis will show that letters, emails, blogs, articles, and editorials all contain these basic parts.</a:t>
            </a:r>
            <a:endParaRPr dirty="0"/>
          </a:p>
          <a:p>
            <a:r>
              <a:rPr lang="en" dirty="0"/>
              <a:t>Because of this, helping students to master essay writing is the key to success in writing in a timed or untimed situation.</a:t>
            </a:r>
            <a:endParaRPr dirty="0"/>
          </a:p>
          <a:p>
            <a:r>
              <a:rPr lang="en" dirty="0"/>
              <a:t>The next step is to help them recognize and apply the characteristics of different genres of writing. At each grade level, this work is different--but the goal is the same. For example, if K-1 students can learn to write a topic sentence the foundation is laid for 2-3 teachers to help them master a  paragraph structure. In 4-5, students will have the skills needed to develop 3 paragraph essays and recognize and apply the characteristics of different genres of writing.</a:t>
            </a:r>
            <a:endParaRPr dirty="0"/>
          </a:p>
        </p:txBody>
      </p:sp>
    </p:spTree>
    <p:extLst>
      <p:ext uri="{BB962C8B-B14F-4D97-AF65-F5344CB8AC3E}">
        <p14:creationId xmlns:p14="http://schemas.microsoft.com/office/powerpoint/2010/main" val="100637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 b="1" dirty="0"/>
              <a:t>Rebecca</a:t>
            </a:r>
            <a:endParaRPr b="1" dirty="0"/>
          </a:p>
        </p:txBody>
      </p:sp>
    </p:spTree>
    <p:extLst>
      <p:ext uri="{BB962C8B-B14F-4D97-AF65-F5344CB8AC3E}">
        <p14:creationId xmlns:p14="http://schemas.microsoft.com/office/powerpoint/2010/main" val="2221588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cb56aeb8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fcb56aeb8_0_0: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pPr defTabSz="914306">
              <a:defRPr/>
            </a:pPr>
            <a:r>
              <a:rPr lang="en-US" b="1" dirty="0"/>
              <a:t>Rebecca</a:t>
            </a:r>
          </a:p>
          <a:p>
            <a:endParaRPr dirty="0"/>
          </a:p>
        </p:txBody>
      </p:sp>
    </p:spTree>
    <p:extLst>
      <p:ext uri="{BB962C8B-B14F-4D97-AF65-F5344CB8AC3E}">
        <p14:creationId xmlns:p14="http://schemas.microsoft.com/office/powerpoint/2010/main" val="2513209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fcb56aeb8_0_1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fcb56aeb8_0_11: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pPr defTabSz="914306">
              <a:defRPr/>
            </a:pPr>
            <a:r>
              <a:rPr lang="en-US" b="1" dirty="0"/>
              <a:t>Rebecca</a:t>
            </a:r>
          </a:p>
          <a:p>
            <a:endParaRPr dirty="0"/>
          </a:p>
        </p:txBody>
      </p:sp>
    </p:spTree>
    <p:extLst>
      <p:ext uri="{BB962C8B-B14F-4D97-AF65-F5344CB8AC3E}">
        <p14:creationId xmlns:p14="http://schemas.microsoft.com/office/powerpoint/2010/main" val="1604528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fcb56aeb8_0_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fcb56aeb8_0_20: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pPr defTabSz="914306">
              <a:defRPr/>
            </a:pPr>
            <a:r>
              <a:rPr lang="en-US" b="1" dirty="0"/>
              <a:t>Rebecca</a:t>
            </a:r>
          </a:p>
          <a:p>
            <a:endParaRPr dirty="0"/>
          </a:p>
        </p:txBody>
      </p:sp>
    </p:spTree>
    <p:extLst>
      <p:ext uri="{BB962C8B-B14F-4D97-AF65-F5344CB8AC3E}">
        <p14:creationId xmlns:p14="http://schemas.microsoft.com/office/powerpoint/2010/main" val="1672553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0658c5fd2_0_2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0658c5fd2_0_26: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a:t>
            </a:r>
          </a:p>
          <a:p>
            <a:r>
              <a:rPr lang="en" dirty="0"/>
              <a:t>After defining each type of audience ask participants to work together to label each of the audiences on the yellow page as specific or general and be prepared to discuss answers.</a:t>
            </a:r>
            <a:endParaRPr dirty="0"/>
          </a:p>
        </p:txBody>
      </p:sp>
    </p:spTree>
    <p:extLst>
      <p:ext uri="{BB962C8B-B14F-4D97-AF65-F5344CB8AC3E}">
        <p14:creationId xmlns:p14="http://schemas.microsoft.com/office/powerpoint/2010/main" val="206527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658c5fd2_0_3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0658c5fd2_0_33: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 </a:t>
            </a:r>
          </a:p>
          <a:p>
            <a:r>
              <a:rPr lang="en" dirty="0"/>
              <a:t>Discuss answers as whole group.</a:t>
            </a:r>
            <a:endParaRPr dirty="0"/>
          </a:p>
        </p:txBody>
      </p:sp>
    </p:spTree>
    <p:extLst>
      <p:ext uri="{BB962C8B-B14F-4D97-AF65-F5344CB8AC3E}">
        <p14:creationId xmlns:p14="http://schemas.microsoft.com/office/powerpoint/2010/main" val="3975752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658c5fd2_0_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658c5fd2_0_44: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 </a:t>
            </a:r>
          </a:p>
          <a:p>
            <a:r>
              <a:rPr lang="en" dirty="0"/>
              <a:t>Strategy: Give participants a two column index card and ask them to decide which video is primarily informative/explanatory writing and which is persuasive---they should cite evidence from the video to support their choice.</a:t>
            </a:r>
            <a:endParaRPr dirty="0"/>
          </a:p>
          <a:p>
            <a:endParaRPr dirty="0"/>
          </a:p>
        </p:txBody>
      </p:sp>
    </p:spTree>
    <p:extLst>
      <p:ext uri="{BB962C8B-B14F-4D97-AF65-F5344CB8AC3E}">
        <p14:creationId xmlns:p14="http://schemas.microsoft.com/office/powerpoint/2010/main" val="12917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Slide Image Placeholder 1"/>
          <p:cNvSpPr>
            <a:spLocks noGrp="1" noRot="1" noChangeAspect="1"/>
          </p:cNvSpPr>
          <p:nvPr>
            <p:ph type="sldImg"/>
          </p:nvPr>
        </p:nvSpPr>
        <p:spPr/>
      </p:sp>
      <p:sp>
        <p:nvSpPr>
          <p:cNvPr id="1048696" name="Notes Placeholder 2"/>
          <p:cNvSpPr>
            <a:spLocks noGrp="1"/>
          </p:cNvSpPr>
          <p:nvPr>
            <p:ph type="body" idx="1"/>
          </p:nvPr>
        </p:nvSpPr>
        <p:spPr/>
        <p:txBody>
          <a:bodyPr/>
          <a:lstStyle/>
          <a:p>
            <a:r>
              <a:rPr lang="en-US" b="1" dirty="0"/>
              <a:t>Carole </a:t>
            </a:r>
          </a:p>
          <a:p>
            <a:endParaRPr lang="en-US" b="1" dirty="0"/>
          </a:p>
          <a:p>
            <a:r>
              <a:rPr lang="en-US" b="1" dirty="0"/>
              <a:t>Everything we do today addresses the skills students need to become better writers in timed and un-timed situations as well as learn the content!!!</a:t>
            </a:r>
          </a:p>
          <a:p>
            <a:endParaRPr lang="en-US" b="1" dirty="0"/>
          </a:p>
          <a:p>
            <a:pPr marL="173164" indent="-173164" defTabSz="1231173">
              <a:buFont typeface="Arial" panose="020B0604020202020204" pitchFamily="34" charset="0"/>
              <a:buChar char="•"/>
            </a:pPr>
            <a:r>
              <a:rPr lang="en-US" b="1" dirty="0"/>
              <a:t>To some, disciplinary literacy sounds like one more thing to do, but that is not the intention nor the case. </a:t>
            </a:r>
          </a:p>
          <a:p>
            <a:pPr defTabSz="1231173"/>
            <a:endParaRPr lang="en-US" b="1" dirty="0"/>
          </a:p>
          <a:p>
            <a:pPr marL="173164" indent="-173164" defTabSz="1231173">
              <a:buFont typeface="Arial" panose="020B0604020202020204" pitchFamily="34" charset="0"/>
              <a:buChar char="•"/>
            </a:pPr>
            <a:r>
              <a:rPr lang="en-US" b="1" dirty="0"/>
              <a:t>Academic learning for reading, writing, listening, speaking and thinking are not just in the realm of the language arts teachers. It happens in all grades and in all disciplines. </a:t>
            </a:r>
          </a:p>
          <a:p>
            <a:pPr marL="173164" indent="-173164" defTabSz="1231173">
              <a:buFont typeface="Arial" panose="020B0604020202020204" pitchFamily="34" charset="0"/>
              <a:buChar char="•"/>
            </a:pPr>
            <a:endParaRPr lang="en-US" b="1" dirty="0"/>
          </a:p>
          <a:p>
            <a:pPr marL="173164" indent="-173164" defTabSz="1231173">
              <a:buFont typeface="Arial" panose="020B0604020202020204" pitchFamily="34" charset="0"/>
              <a:buChar char="•"/>
            </a:pPr>
            <a:r>
              <a:rPr lang="en-US" b="1" dirty="0"/>
              <a:t>By helping your students become more literate in your discipline, you will strengthen their learning of the content and subject matter.</a:t>
            </a:r>
          </a:p>
          <a:p>
            <a:endParaRPr lang="en-US" b="1" dirty="0"/>
          </a:p>
        </p:txBody>
      </p:sp>
      <p:sp>
        <p:nvSpPr>
          <p:cNvPr id="1048697" name="Slide Number Placeholder 3"/>
          <p:cNvSpPr>
            <a:spLocks noGrp="1"/>
          </p:cNvSpPr>
          <p:nvPr>
            <p:ph type="sldNum" sz="quarter" idx="10"/>
          </p:nvPr>
        </p:nvSpPr>
        <p:spPr/>
        <p:txBody>
          <a:bodyPr/>
          <a:lstStyle/>
          <a:p>
            <a:fld id="{B8796F01-7154-41E0-B48B-A6921757531A}" type="slidenum">
              <a:rPr lang="en-US" smtClean="0"/>
              <a:t>4</a:t>
            </a:fld>
            <a:endParaRPr lang="en-US"/>
          </a:p>
        </p:txBody>
      </p:sp>
    </p:spTree>
    <p:extLst>
      <p:ext uri="{BB962C8B-B14F-4D97-AF65-F5344CB8AC3E}">
        <p14:creationId xmlns:p14="http://schemas.microsoft.com/office/powerpoint/2010/main" val="2276160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a:t>
            </a:r>
          </a:p>
        </p:txBody>
      </p:sp>
      <p:sp>
        <p:nvSpPr>
          <p:cNvPr id="4" name="Slide Number Placeholder 3"/>
          <p:cNvSpPr>
            <a:spLocks noGrp="1"/>
          </p:cNvSpPr>
          <p:nvPr>
            <p:ph type="sldNum" sz="quarter" idx="10"/>
          </p:nvPr>
        </p:nvSpPr>
        <p:spPr/>
        <p:txBody>
          <a:bodyPr/>
          <a:lstStyle/>
          <a:p>
            <a:fld id="{189F1D7C-9429-4832-A906-187A4077121E}" type="slidenum">
              <a:rPr lang="en-US" smtClean="0"/>
              <a:t>40</a:t>
            </a:fld>
            <a:endParaRPr lang="en-US"/>
          </a:p>
        </p:txBody>
      </p:sp>
    </p:spTree>
    <p:extLst>
      <p:ext uri="{BB962C8B-B14F-4D97-AF65-F5344CB8AC3E}">
        <p14:creationId xmlns:p14="http://schemas.microsoft.com/office/powerpoint/2010/main" val="1283376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1f08a6ea0_1_1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1f08a6ea0_1_1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253163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1f08a6ea0_1_6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1f08a6ea0_1_6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2248723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1f08a6ea0_1_11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1f08a6ea0_1_11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2229503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1f08a6ea0_1_16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1f08a6ea0_1_16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2203519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1f08a6ea0_1_21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1f08a6ea0_1_21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4246907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1f08a6ea0_1_26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1f08a6ea0_1_26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r>
              <a:rPr lang="en-US" b="1" dirty="0"/>
              <a:t>Rebecca </a:t>
            </a:r>
          </a:p>
        </p:txBody>
      </p:sp>
    </p:spTree>
    <p:extLst>
      <p:ext uri="{BB962C8B-B14F-4D97-AF65-F5344CB8AC3E}">
        <p14:creationId xmlns:p14="http://schemas.microsoft.com/office/powerpoint/2010/main" val="116843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1f08a6ea0_1_31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1f08a6ea0_1_31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325856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1f08a6ea0_1_36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1f08a6ea0_1_36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3414168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1f08a6ea0_1_41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1f08a6ea0_1_41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404183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5</a:t>
            </a:fld>
            <a:endParaRPr lang="en-US"/>
          </a:p>
        </p:txBody>
      </p:sp>
    </p:spTree>
    <p:extLst>
      <p:ext uri="{BB962C8B-B14F-4D97-AF65-F5344CB8AC3E}">
        <p14:creationId xmlns:p14="http://schemas.microsoft.com/office/powerpoint/2010/main" val="472372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1f08a6ea0_1_466: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1f08a6ea0_1_466: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r>
              <a:rPr lang="en" dirty="0"/>
              <a:t>ACTIVITY: Students will receive a chart and slips of paper with thesis statements on them to consider and sort.</a:t>
            </a:r>
            <a:endParaRPr dirty="0"/>
          </a:p>
        </p:txBody>
      </p:sp>
    </p:spTree>
    <p:extLst>
      <p:ext uri="{BB962C8B-B14F-4D97-AF65-F5344CB8AC3E}">
        <p14:creationId xmlns:p14="http://schemas.microsoft.com/office/powerpoint/2010/main" val="1715117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cb56aeb8_0_2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cb56aeb8_0_24: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a:t>
            </a:r>
            <a:endParaRPr b="1" dirty="0"/>
          </a:p>
        </p:txBody>
      </p:sp>
    </p:spTree>
    <p:extLst>
      <p:ext uri="{BB962C8B-B14F-4D97-AF65-F5344CB8AC3E}">
        <p14:creationId xmlns:p14="http://schemas.microsoft.com/office/powerpoint/2010/main" val="222008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2d71c926c_0_5: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2d71c926c_0_5: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dirty="0"/>
          </a:p>
        </p:txBody>
      </p:sp>
    </p:spTree>
    <p:extLst>
      <p:ext uri="{BB962C8B-B14F-4D97-AF65-F5344CB8AC3E}">
        <p14:creationId xmlns:p14="http://schemas.microsoft.com/office/powerpoint/2010/main" val="935169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a:t>
            </a:r>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31659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2d71c926c_0_20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2d71c926c_0_20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endParaRPr lang="en" dirty="0"/>
          </a:p>
          <a:p>
            <a:r>
              <a:rPr lang="en" dirty="0"/>
              <a:t>blue= topic sentence</a:t>
            </a:r>
            <a:endParaRPr dirty="0"/>
          </a:p>
          <a:p>
            <a:r>
              <a:rPr lang="en" dirty="0"/>
              <a:t>orange=example</a:t>
            </a:r>
            <a:endParaRPr dirty="0"/>
          </a:p>
          <a:p>
            <a:r>
              <a:rPr lang="en" dirty="0"/>
              <a:t>Green = analysis</a:t>
            </a:r>
            <a:endParaRPr dirty="0"/>
          </a:p>
          <a:p>
            <a:r>
              <a:rPr lang="en" dirty="0"/>
              <a:t>yellow=address the question</a:t>
            </a:r>
            <a:endParaRPr dirty="0"/>
          </a:p>
          <a:p>
            <a:endParaRPr dirty="0"/>
          </a:p>
        </p:txBody>
      </p:sp>
    </p:spTree>
    <p:extLst>
      <p:ext uri="{BB962C8B-B14F-4D97-AF65-F5344CB8AC3E}">
        <p14:creationId xmlns:p14="http://schemas.microsoft.com/office/powerpoint/2010/main" val="473284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1f08a6ea0_1_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1f08a6ea0_1_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r>
              <a:rPr lang="en-US" b="1" dirty="0"/>
              <a:t>Rebecca </a:t>
            </a:r>
          </a:p>
          <a:p>
            <a:r>
              <a:rPr lang="en" dirty="0"/>
              <a:t>Handout: Economic sanctions often prolong bad situations rather than end them. Political sanctions usually come about when an international dispute cannot be resolved by discussion and compromise. In order for one nation to get what it wants, it reduces or stops trade with another nation. It may also freeze any assets the “offending” nation has invested in its country. In 1962, for example, Communist leader Fidel Castro too power in Cuba. His government took control of U.S. businesses there. The United States imposed sanctions, cutting trade with Cuba, hoping this would speed the fall of Castro’s government (“United States Sanctions”). More than 40 years later, the sanctions remained in place, and Castro remained in power. Clearly, in this case, economic sanctions prolonged a bad situation which might have been reconciled through stronger efforts at diplomacy. Cuba is one example among many of why economic sanctions should not be a political tool.</a:t>
            </a:r>
            <a:endParaRPr dirty="0"/>
          </a:p>
        </p:txBody>
      </p:sp>
    </p:spTree>
    <p:extLst>
      <p:ext uri="{BB962C8B-B14F-4D97-AF65-F5344CB8AC3E}">
        <p14:creationId xmlns:p14="http://schemas.microsoft.com/office/powerpoint/2010/main" val="908973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1f2121c2f_0_61:notes"/>
          <p:cNvSpPr>
            <a:spLocks noGrp="1" noRot="1" noChangeAspect="1"/>
          </p:cNvSpPr>
          <p:nvPr>
            <p:ph type="sldImg" idx="2"/>
          </p:nvPr>
        </p:nvSpPr>
        <p:spPr>
          <a:xfrm>
            <a:off x="361950" y="681038"/>
            <a:ext cx="6045200"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1f2121c2f_0_61:notes"/>
          <p:cNvSpPr txBox="1">
            <a:spLocks noGrp="1"/>
          </p:cNvSpPr>
          <p:nvPr>
            <p:ph type="body" idx="1"/>
          </p:nvPr>
        </p:nvSpPr>
        <p:spPr>
          <a:xfrm>
            <a:off x="676910" y="4309548"/>
            <a:ext cx="5415275" cy="4082729"/>
          </a:xfrm>
          <a:prstGeom prst="rect">
            <a:avLst/>
          </a:prstGeom>
        </p:spPr>
        <p:txBody>
          <a:bodyPr spcFirstLastPara="1" wrap="square" lIns="90502" tIns="90502" rIns="90502" bIns="90502" anchor="t" anchorCtr="0">
            <a:noAutofit/>
          </a:bodyPr>
          <a:lstStyle/>
          <a:p>
            <a:pPr defTabSz="905165">
              <a:lnSpc>
                <a:spcPct val="115000"/>
              </a:lnSpc>
              <a:spcAft>
                <a:spcPts val="495"/>
              </a:spcAft>
              <a:buClr>
                <a:schemeClr val="dk1"/>
              </a:buClr>
              <a:buSzPts val="1100"/>
            </a:pPr>
            <a:r>
              <a:rPr lang="en-US" b="1" dirty="0"/>
              <a:t>Rebecca </a:t>
            </a:r>
          </a:p>
          <a:p>
            <a:pPr>
              <a:lnSpc>
                <a:spcPct val="115000"/>
              </a:lnSpc>
              <a:spcAft>
                <a:spcPts val="495"/>
              </a:spcAft>
              <a:buClr>
                <a:schemeClr val="dk1"/>
              </a:buClr>
              <a:buSzPts val="1100"/>
            </a:pPr>
            <a:r>
              <a:rPr lang="en" dirty="0">
                <a:latin typeface="Times"/>
                <a:ea typeface="Times"/>
                <a:cs typeface="Times"/>
                <a:sym typeface="Times"/>
              </a:rPr>
              <a:t>Why Templates? Academic writing requires presenting your sources and your ideas effectively to readers. According to Graff and Birkenstein, the first element in the process involves “entering a conversation about ideas” between you—the writer—and your sources to reflect your critical thinking (ix). The templates allow you, the writer, to organize your ideas in relationship to your thesis, supporting evidence, opposing evidence, and the conclusion of the argument.</a:t>
            </a:r>
            <a:endParaRPr dirty="0"/>
          </a:p>
        </p:txBody>
      </p:sp>
    </p:spTree>
    <p:extLst>
      <p:ext uri="{BB962C8B-B14F-4D97-AF65-F5344CB8AC3E}">
        <p14:creationId xmlns:p14="http://schemas.microsoft.com/office/powerpoint/2010/main" val="2684280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57</a:t>
            </a:fld>
            <a:endParaRPr lang="en-US"/>
          </a:p>
        </p:txBody>
      </p:sp>
    </p:spTree>
    <p:extLst>
      <p:ext uri="{BB962C8B-B14F-4D97-AF65-F5344CB8AC3E}">
        <p14:creationId xmlns:p14="http://schemas.microsoft.com/office/powerpoint/2010/main" val="3201395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Carole</a:t>
            </a:r>
          </a:p>
          <a:p>
            <a:endParaRPr lang="en-US" dirty="0"/>
          </a:p>
        </p:txBody>
      </p:sp>
      <p:sp>
        <p:nvSpPr>
          <p:cNvPr id="4" name="Slide Number Placeholder 3"/>
          <p:cNvSpPr>
            <a:spLocks noGrp="1"/>
          </p:cNvSpPr>
          <p:nvPr>
            <p:ph type="sldNum" sz="quarter" idx="10"/>
          </p:nvPr>
        </p:nvSpPr>
        <p:spPr/>
        <p:txBody>
          <a:bodyPr/>
          <a:lstStyle/>
          <a:p>
            <a:pPr defTabSz="914306">
              <a:defRPr/>
            </a:pPr>
            <a:fld id="{189F1D7C-9429-4832-A906-187A4077121E}" type="slidenum">
              <a:rPr lang="en-US">
                <a:solidFill>
                  <a:prstClr val="black"/>
                </a:solidFill>
                <a:latin typeface="Calibri" panose="020F0502020204030204"/>
              </a:rPr>
              <a:pPr defTabSz="914306">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74207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Slide Image Placeholder 1"/>
          <p:cNvSpPr>
            <a:spLocks noGrp="1" noRot="1" noChangeAspect="1"/>
          </p:cNvSpPr>
          <p:nvPr>
            <p:ph type="sldImg"/>
          </p:nvPr>
        </p:nvSpPr>
        <p:spPr/>
      </p:sp>
      <p:sp>
        <p:nvSpPr>
          <p:cNvPr id="1048719" name="Notes Placeholder 2"/>
          <p:cNvSpPr>
            <a:spLocks noGrp="1"/>
          </p:cNvSpPr>
          <p:nvPr>
            <p:ph type="body" idx="1"/>
          </p:nvPr>
        </p:nvSpPr>
        <p:spPr/>
        <p:txBody>
          <a:bodyPr/>
          <a:lstStyle/>
          <a:p>
            <a:r>
              <a:rPr lang="en-US" b="1" dirty="0"/>
              <a:t>Carole</a:t>
            </a:r>
          </a:p>
          <a:p>
            <a:endParaRPr lang="en-US" b="1" dirty="0"/>
          </a:p>
          <a:p>
            <a:r>
              <a:rPr lang="en-US" b="1" dirty="0"/>
              <a:t>Prior</a:t>
            </a:r>
            <a:r>
              <a:rPr lang="en-US" b="1" baseline="0" dirty="0"/>
              <a:t> to and during development of the CCSS…  Here are a few…</a:t>
            </a:r>
          </a:p>
          <a:p>
            <a:endParaRPr lang="en-US" b="1" baseline="0" dirty="0"/>
          </a:p>
          <a:p>
            <a:r>
              <a:rPr lang="en-US" b="1" dirty="0">
                <a:solidFill>
                  <a:schemeClr val="tx1"/>
                </a:solidFill>
                <a:latin typeface="Calibri" panose="020F0502020204030204" pitchFamily="34" charset="0"/>
              </a:rPr>
              <a:t>Avoiding Text</a:t>
            </a:r>
            <a:br>
              <a:rPr lang="en-US" dirty="0">
                <a:solidFill>
                  <a:schemeClr val="tx1"/>
                </a:solidFill>
                <a:latin typeface="Calibri" panose="020F0502020204030204" pitchFamily="34" charset="0"/>
              </a:rPr>
            </a:br>
            <a:endParaRPr lang="en-US" b="1" dirty="0"/>
          </a:p>
        </p:txBody>
      </p:sp>
      <p:sp>
        <p:nvSpPr>
          <p:cNvPr id="1048720" name="Slide Number Placeholder 3"/>
          <p:cNvSpPr>
            <a:spLocks noGrp="1"/>
          </p:cNvSpPr>
          <p:nvPr>
            <p:ph type="sldNum" sz="quarter" idx="10"/>
          </p:nvPr>
        </p:nvSpPr>
        <p:spPr/>
        <p:txBody>
          <a:bodyPr/>
          <a:lstStyle/>
          <a:p>
            <a:fld id="{189F1D7C-9429-4832-A906-187A4077121E}" type="slidenum">
              <a:rPr lang="en-US" smtClean="0"/>
              <a:t>6</a:t>
            </a:fld>
            <a:endParaRPr lang="en-US" dirty="0"/>
          </a:p>
        </p:txBody>
      </p:sp>
    </p:spTree>
    <p:extLst>
      <p:ext uri="{BB962C8B-B14F-4D97-AF65-F5344CB8AC3E}">
        <p14:creationId xmlns:p14="http://schemas.microsoft.com/office/powerpoint/2010/main" val="382347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Slide Image Placeholder 1"/>
          <p:cNvSpPr>
            <a:spLocks noGrp="1" noRot="1" noChangeAspect="1"/>
          </p:cNvSpPr>
          <p:nvPr>
            <p:ph type="sldImg"/>
          </p:nvPr>
        </p:nvSpPr>
        <p:spPr/>
      </p:sp>
      <p:sp>
        <p:nvSpPr>
          <p:cNvPr id="1048724" name="Notes Placeholder 2"/>
          <p:cNvSpPr>
            <a:spLocks noGrp="1"/>
          </p:cNvSpPr>
          <p:nvPr>
            <p:ph type="body" idx="1"/>
          </p:nvPr>
        </p:nvSpPr>
        <p:spPr/>
        <p:txBody>
          <a:bodyPr/>
          <a:lstStyle/>
          <a:p>
            <a:pPr defTabSz="941089"/>
            <a:r>
              <a:rPr lang="en-US" b="1" dirty="0"/>
              <a:t>Carole</a:t>
            </a:r>
          </a:p>
          <a:p>
            <a:pPr defTabSz="941089"/>
            <a:endParaRPr lang="en-US" b="1" dirty="0"/>
          </a:p>
          <a:p>
            <a:pPr defTabSz="941089"/>
            <a:r>
              <a:rPr lang="en-US" b="1" dirty="0"/>
              <a:t>Intent of the Literacy Standards</a:t>
            </a:r>
          </a:p>
          <a:p>
            <a:pPr defTabSz="941089"/>
            <a:endParaRPr lang="en-US" b="1" dirty="0"/>
          </a:p>
          <a:p>
            <a:pPr>
              <a:defRPr/>
            </a:pPr>
            <a:r>
              <a:rPr lang="x-none" dirty="0"/>
              <a:t>To have more students meet the requirements for post-secondary success, there need</a:t>
            </a:r>
            <a:r>
              <a:rPr lang="en-US" dirty="0"/>
              <a:t>s to be</a:t>
            </a:r>
            <a:r>
              <a:rPr lang="x-none" dirty="0"/>
              <a:t> greater clarity in what </a:t>
            </a:r>
            <a:r>
              <a:rPr lang="en-US" dirty="0"/>
              <a:t>is </a:t>
            </a:r>
            <a:r>
              <a:rPr lang="x-none" dirty="0"/>
              <a:t>expected of students each year during </a:t>
            </a:r>
            <a:r>
              <a:rPr lang="en-US" dirty="0"/>
              <a:t>K</a:t>
            </a:r>
            <a:r>
              <a:rPr lang="x-none" dirty="0"/>
              <a:t>-12 education.</a:t>
            </a:r>
          </a:p>
          <a:p>
            <a:pPr>
              <a:defRPr/>
            </a:pPr>
            <a:endParaRPr lang="x-none" dirty="0"/>
          </a:p>
          <a:p>
            <a:pPr>
              <a:defRPr/>
            </a:pPr>
            <a:r>
              <a:rPr lang="x-none" dirty="0"/>
              <a:t>Typical state standards that preceded the Common Core were too vague and too long to realistically inform instruction.  </a:t>
            </a:r>
          </a:p>
          <a:p>
            <a:pPr>
              <a:defRPr/>
            </a:pPr>
            <a:endParaRPr lang="x-none" dirty="0"/>
          </a:p>
          <a:p>
            <a:pPr>
              <a:defRPr/>
            </a:pPr>
            <a:r>
              <a:rPr lang="x-none" dirty="0"/>
              <a:t>So the Common Core was designed to be a set of standards that are </a:t>
            </a:r>
            <a:r>
              <a:rPr lang="x-none" i="1" dirty="0"/>
              <a:t>fewer</a:t>
            </a:r>
            <a:r>
              <a:rPr lang="x-none" dirty="0"/>
              <a:t> in number, </a:t>
            </a:r>
            <a:r>
              <a:rPr lang="x-none" i="1" dirty="0"/>
              <a:t>clearer</a:t>
            </a:r>
            <a:r>
              <a:rPr lang="x-none" dirty="0"/>
              <a:t> in describing outcomes, and </a:t>
            </a:r>
            <a:r>
              <a:rPr lang="x-none" i="1" dirty="0"/>
              <a:t>higher</a:t>
            </a:r>
            <a:r>
              <a:rPr lang="x-none" dirty="0"/>
              <a:t>. What is included is what is expected for ALL students.</a:t>
            </a:r>
          </a:p>
          <a:p>
            <a:pPr>
              <a:defRPr/>
            </a:pPr>
            <a:endParaRPr lang="x-none" dirty="0"/>
          </a:p>
          <a:p>
            <a:pPr>
              <a:defRPr/>
            </a:pPr>
            <a:r>
              <a:rPr lang="x-none" dirty="0"/>
              <a:t>To help students achieve these standards, all practitioners must be honest about the time they require. Teaching less at a much deeper level really is the key to Common Core success.</a:t>
            </a:r>
          </a:p>
          <a:p>
            <a:pPr>
              <a:defRPr/>
            </a:pPr>
            <a:endParaRPr lang="x-none" dirty="0"/>
          </a:p>
          <a:p>
            <a:pPr>
              <a:defRPr/>
            </a:pPr>
            <a:r>
              <a:rPr lang="x-none" dirty="0"/>
              <a:t>The decisions surrounding how to focus the standards had to be grounded in evidence regarding what students in fact need in order to have a solid base of education and to be well prepared for career or college demands. </a:t>
            </a:r>
          </a:p>
          <a:p>
            <a:pPr>
              <a:defRPr/>
            </a:pPr>
            <a:endParaRPr lang="x-none" dirty="0"/>
          </a:p>
          <a:p>
            <a:pPr>
              <a:defRPr/>
            </a:pPr>
            <a:r>
              <a:rPr lang="x-none" dirty="0"/>
              <a:t>There had to be many decisions about what </a:t>
            </a:r>
            <a:r>
              <a:rPr lang="x-none" i="1" dirty="0"/>
              <a:t>not </a:t>
            </a:r>
            <a:r>
              <a:rPr lang="x-none" dirty="0"/>
              <a:t>to include. The focus was narrowed to what mattered most. You can look at the anchor standards and probably agree that all of them are skills you would really want every student you know and care about to leave school able to exercise.</a:t>
            </a:r>
          </a:p>
          <a:p>
            <a:pPr>
              <a:defRPr/>
            </a:pPr>
            <a:endParaRPr lang="x-none" dirty="0"/>
          </a:p>
          <a:p>
            <a:pPr>
              <a:defRPr/>
            </a:pPr>
            <a:r>
              <a:rPr lang="x-none" dirty="0"/>
              <a:t>So the CCSS represent that rarest of moments in education when an effort starts by communicating that we must </a:t>
            </a:r>
            <a:r>
              <a:rPr lang="x-none" u="sng" dirty="0"/>
              <a:t>stop</a:t>
            </a:r>
            <a:r>
              <a:rPr lang="x-none" dirty="0"/>
              <a:t> doing certain things, rather than telling educators about </a:t>
            </a:r>
            <a:r>
              <a:rPr lang="x-none" i="1" dirty="0"/>
              <a:t>one more thing</a:t>
            </a:r>
            <a:r>
              <a:rPr lang="x-none" dirty="0"/>
              <a:t> they can add to their already overbooked agenda to help support their students.  You can think of the standards and this focus on the shifts that really are at the center of what is different about them as the “power of the eraser” over the power of the pen.  </a:t>
            </a:r>
          </a:p>
          <a:p>
            <a:pPr defTabSz="941089"/>
            <a:endParaRPr lang="en-US" b="1" dirty="0"/>
          </a:p>
          <a:p>
            <a:pPr defTabSz="941089"/>
            <a:endParaRPr lang="en-US" b="1" dirty="0"/>
          </a:p>
          <a:p>
            <a:r>
              <a:rPr lang="en-US" b="1" dirty="0">
                <a:solidFill>
                  <a:srgbClr val="444444"/>
                </a:solidFill>
                <a:latin typeface="Verdana" panose="020B0604030504040204" pitchFamily="34" charset="0"/>
              </a:rPr>
              <a:t>Introduction Section of the KY Academic Standards:</a:t>
            </a:r>
          </a:p>
          <a:p>
            <a:pPr marL="904192" lvl="1" indent="-288606">
              <a:buFont typeface="Arial" panose="020B0604020202020204" pitchFamily="34" charset="0"/>
              <a:buChar char="•"/>
            </a:pPr>
            <a:r>
              <a:rPr lang="en-US" b="1" dirty="0">
                <a:solidFill>
                  <a:srgbClr val="444444"/>
                </a:solidFill>
                <a:latin typeface="Calibri" panose="020F0502020204030204" pitchFamily="34" charset="0"/>
                <a:cs typeface="Calibri" panose="020F0502020204030204" pitchFamily="34" charset="0"/>
              </a:rPr>
              <a:t>Standards set requirements not only for ELA, but also for literacy in </a:t>
            </a:r>
            <a:r>
              <a:rPr lang="en-US" b="1" dirty="0">
                <a:solidFill>
                  <a:srgbClr val="7030A0"/>
                </a:solidFill>
                <a:latin typeface="Calibri" panose="020F0502020204030204" pitchFamily="34" charset="0"/>
                <a:cs typeface="Calibri" panose="020F0502020204030204" pitchFamily="34" charset="0"/>
              </a:rPr>
              <a:t>history/social studies</a:t>
            </a:r>
            <a:r>
              <a:rPr lang="en-US" b="1" dirty="0">
                <a:solidFill>
                  <a:srgbClr val="444444"/>
                </a:solidFill>
                <a:latin typeface="Calibri" panose="020F0502020204030204" pitchFamily="34" charset="0"/>
                <a:cs typeface="Calibri" panose="020F0502020204030204" pitchFamily="34" charset="0"/>
              </a:rPr>
              <a:t>, </a:t>
            </a:r>
            <a:r>
              <a:rPr lang="en-US" b="1" dirty="0">
                <a:solidFill>
                  <a:srgbClr val="FF3300"/>
                </a:solidFill>
                <a:latin typeface="Calibri" panose="020F0502020204030204" pitchFamily="34" charset="0"/>
                <a:cs typeface="Calibri" panose="020F0502020204030204" pitchFamily="34" charset="0"/>
              </a:rPr>
              <a:t>science</a:t>
            </a:r>
            <a:r>
              <a:rPr lang="en-US" b="1" dirty="0">
                <a:solidFill>
                  <a:srgbClr val="444444"/>
                </a:solidFill>
                <a:latin typeface="Calibri" panose="020F0502020204030204" pitchFamily="34" charset="0"/>
                <a:cs typeface="Calibri" panose="020F0502020204030204" pitchFamily="34" charset="0"/>
              </a:rPr>
              <a:t>, and </a:t>
            </a:r>
            <a:r>
              <a:rPr lang="en-US" b="1" dirty="0">
                <a:solidFill>
                  <a:srgbClr val="00B050"/>
                </a:solidFill>
                <a:latin typeface="Calibri" panose="020F0502020204030204" pitchFamily="34" charset="0"/>
                <a:cs typeface="Calibri" panose="020F0502020204030204" pitchFamily="34" charset="0"/>
              </a:rPr>
              <a:t>technical subjects</a:t>
            </a:r>
            <a:r>
              <a:rPr lang="en-US" b="1" dirty="0">
                <a:solidFill>
                  <a:srgbClr val="444444"/>
                </a:solidFill>
                <a:latin typeface="Calibri" panose="020F0502020204030204" pitchFamily="34" charset="0"/>
                <a:cs typeface="Calibri" panose="020F0502020204030204" pitchFamily="34" charset="0"/>
              </a:rPr>
              <a:t>. </a:t>
            </a:r>
          </a:p>
          <a:p>
            <a:pPr marL="904192" lvl="1" indent="-288606">
              <a:buFont typeface="Arial" panose="020B0604020202020204" pitchFamily="34" charset="0"/>
              <a:buChar char="•"/>
            </a:pPr>
            <a:r>
              <a:rPr lang="en-US" b="1" dirty="0">
                <a:solidFill>
                  <a:srgbClr val="444444"/>
                </a:solidFill>
                <a:latin typeface="Calibri" panose="020F0502020204030204" pitchFamily="34" charset="0"/>
                <a:cs typeface="Calibri" panose="020F0502020204030204" pitchFamily="34" charset="0"/>
              </a:rPr>
              <a:t>“Just as students must learn to read, write, speak, listen, and use language effectively in a variety of content areas, so too must the </a:t>
            </a:r>
            <a:r>
              <a:rPr lang="en-US" b="1" u="sng" dirty="0">
                <a:solidFill>
                  <a:srgbClr val="444444"/>
                </a:solidFill>
                <a:latin typeface="Calibri" panose="020F0502020204030204" pitchFamily="34" charset="0"/>
                <a:cs typeface="Calibri" panose="020F0502020204030204" pitchFamily="34" charset="0"/>
              </a:rPr>
              <a:t>Standards specify the literacy skills and understandings required for college and career readiness in multiple disciplines.”</a:t>
            </a:r>
            <a:endParaRPr lang="en-US" b="1" u="sng" dirty="0">
              <a:latin typeface="Calibri" panose="020F0502020204030204" pitchFamily="34" charset="0"/>
              <a:cs typeface="Calibri" panose="020F0502020204030204" pitchFamily="34" charset="0"/>
            </a:endParaRPr>
          </a:p>
          <a:p>
            <a:endParaRPr lang="en-US" b="1" dirty="0">
              <a:solidFill>
                <a:srgbClr val="444444"/>
              </a:solidFill>
              <a:latin typeface="Verdana" panose="020B0604030504040204" pitchFamily="34" charset="0"/>
            </a:endParaRPr>
          </a:p>
        </p:txBody>
      </p:sp>
      <p:sp>
        <p:nvSpPr>
          <p:cNvPr id="1048725" name="Slide Number Placeholder 3"/>
          <p:cNvSpPr>
            <a:spLocks noGrp="1"/>
          </p:cNvSpPr>
          <p:nvPr>
            <p:ph type="sldNum" sz="quarter" idx="10"/>
          </p:nvPr>
        </p:nvSpPr>
        <p:spPr/>
        <p:txBody>
          <a:bodyPr/>
          <a:lstStyle/>
          <a:p>
            <a:fld id="{1BFB87A4-34F1-4CC9-91A9-35C7497B8F81}" type="slidenum">
              <a:rPr lang="en-US" smtClean="0"/>
              <a:t>7</a:t>
            </a:fld>
            <a:endParaRPr lang="en-US" dirty="0"/>
          </a:p>
        </p:txBody>
      </p:sp>
    </p:spTree>
    <p:extLst>
      <p:ext uri="{BB962C8B-B14F-4D97-AF65-F5344CB8AC3E}">
        <p14:creationId xmlns:p14="http://schemas.microsoft.com/office/powerpoint/2010/main" val="410107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1" dirty="0"/>
              <a:t>Carole</a:t>
            </a:r>
          </a:p>
          <a:p>
            <a:pPr eaLnBrk="1" hangingPunct="1">
              <a:spcBef>
                <a:spcPct val="0"/>
              </a:spcBef>
              <a:buFontTx/>
              <a:buNone/>
            </a:pPr>
            <a:r>
              <a:rPr lang="en-US" b="1" dirty="0"/>
              <a:t>Visual Chart of the key design…</a:t>
            </a:r>
          </a:p>
          <a:p>
            <a:pPr eaLnBrk="1" hangingPunct="1">
              <a:spcBef>
                <a:spcPct val="0"/>
              </a:spcBef>
              <a:buFontTx/>
              <a:buNone/>
            </a:pPr>
            <a:endParaRPr lang="en-US" b="1" dirty="0"/>
          </a:p>
          <a:p>
            <a:pPr eaLnBrk="1" hangingPunct="1">
              <a:spcBef>
                <a:spcPct val="0"/>
              </a:spcBef>
              <a:buFontTx/>
              <a:buNone/>
            </a:pPr>
            <a:r>
              <a:rPr lang="en-US" b="1" dirty="0"/>
              <a:t>Fewer and Broader… This means that teachers must design more rigorous tasks to help  students achieve learning at a higher level… By themselves, the standards  WILL NOT improve student learning!!!</a:t>
            </a:r>
          </a:p>
          <a:p>
            <a:pPr eaLnBrk="1" hangingPunct="1">
              <a:spcBef>
                <a:spcPct val="0"/>
              </a:spcBef>
              <a:buFontTx/>
              <a:buNone/>
            </a:pPr>
            <a:endParaRPr lang="en-US" b="1" dirty="0"/>
          </a:p>
          <a:p>
            <a:pPr eaLnBrk="1" hangingPunct="1">
              <a:spcBef>
                <a:spcPct val="0"/>
              </a:spcBef>
              <a:buFontTx/>
              <a:buNone/>
            </a:pPr>
            <a:r>
              <a:rPr lang="en-US" b="1" dirty="0"/>
              <a:t>The </a:t>
            </a:r>
            <a:r>
              <a:rPr lang="en-US" b="1" u="sng" dirty="0"/>
              <a:t>overarching skill emphasized in the ELA standards is COMPREHENSION at its highest level: ANALYSIS, CLASSIFICATION, ABILITY TO COMPARE/CONTRAST, SYNTHESIZE</a:t>
            </a:r>
          </a:p>
          <a:p>
            <a:pPr eaLnBrk="1" hangingPunct="1">
              <a:spcBef>
                <a:spcPct val="0"/>
              </a:spcBef>
              <a:buFontTx/>
              <a:buNone/>
            </a:pPr>
            <a:endParaRPr lang="en-US" b="1" dirty="0"/>
          </a:p>
          <a:p>
            <a:pPr eaLnBrk="1" hangingPunct="1">
              <a:spcBef>
                <a:spcPct val="0"/>
              </a:spcBef>
              <a:buFontTx/>
              <a:buNone/>
            </a:pPr>
            <a:r>
              <a:rPr lang="en-US" b="1" dirty="0"/>
              <a:t>Reading has 20 standards that are sub-divided into informational and literary text and each has10 standards (each connects back to its corresponding CCR anchor)</a:t>
            </a:r>
          </a:p>
          <a:p>
            <a:pPr eaLnBrk="1" hangingPunct="1">
              <a:spcBef>
                <a:spcPct val="0"/>
              </a:spcBef>
              <a:buFontTx/>
              <a:buChar char="•"/>
            </a:pPr>
            <a:r>
              <a:rPr lang="en-US" b="1" dirty="0"/>
              <a:t>10 standards for writing</a:t>
            </a:r>
          </a:p>
          <a:p>
            <a:pPr eaLnBrk="1" hangingPunct="1">
              <a:spcBef>
                <a:spcPct val="0"/>
              </a:spcBef>
              <a:buFontTx/>
              <a:buChar char="•"/>
            </a:pPr>
            <a:r>
              <a:rPr lang="en-US" b="1" dirty="0"/>
              <a:t>6 Standards for Speaking and Listening</a:t>
            </a:r>
          </a:p>
          <a:p>
            <a:pPr eaLnBrk="1" hangingPunct="1">
              <a:spcBef>
                <a:spcPct val="0"/>
              </a:spcBef>
              <a:buFontTx/>
              <a:buChar char="•"/>
            </a:pPr>
            <a:r>
              <a:rPr lang="en-US" b="1" dirty="0"/>
              <a:t>6 Standards for Language</a:t>
            </a:r>
          </a:p>
          <a:p>
            <a:pPr eaLnBrk="1" hangingPunct="1">
              <a:spcBef>
                <a:spcPct val="0"/>
              </a:spcBef>
              <a:buFontTx/>
              <a:buChar char="•"/>
            </a:pPr>
            <a:r>
              <a:rPr lang="en-US" b="1" dirty="0"/>
              <a:t>4 Reading Foundational Skills</a:t>
            </a:r>
          </a:p>
          <a:p>
            <a:pPr defTabSz="914306">
              <a:spcBef>
                <a:spcPct val="0"/>
              </a:spcBef>
              <a:buFontTx/>
              <a:buChar char="•"/>
              <a:defRPr/>
            </a:pPr>
            <a:r>
              <a:rPr lang="en-US" b="1" dirty="0"/>
              <a:t>10 standards for reading and 10 for writing: Content Specific Literacy Standards</a:t>
            </a:r>
          </a:p>
          <a:p>
            <a:pPr eaLnBrk="1" hangingPunct="1">
              <a:spcBef>
                <a:spcPct val="0"/>
              </a:spcBef>
              <a:buFontTx/>
              <a:buChar char="•"/>
            </a:pPr>
            <a:br>
              <a:rPr lang="en-US" b="1" dirty="0"/>
            </a:br>
            <a:endParaRPr lang="en-US" b="1" dirty="0"/>
          </a:p>
          <a:p>
            <a:pPr eaLnBrk="1" hangingPunct="1">
              <a:spcBef>
                <a:spcPct val="0"/>
              </a:spcBef>
              <a:buFontTx/>
              <a:buNone/>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solidFill>
                  <a:prstClr val="black"/>
                </a:solidFill>
              </a:rPr>
              <a:pPr fontAlgn="base">
                <a:spcBef>
                  <a:spcPct val="0"/>
                </a:spcBef>
                <a:spcAft>
                  <a:spcPct val="0"/>
                </a:spcAft>
                <a:defRPr/>
              </a:pPr>
              <a:t>8</a:t>
            </a:fld>
            <a:endParaRPr lang="en-US">
              <a:solidFill>
                <a:prstClr val="black"/>
              </a:solidFill>
            </a:endParaRPr>
          </a:p>
        </p:txBody>
      </p:sp>
    </p:spTree>
    <p:extLst>
      <p:ext uri="{BB962C8B-B14F-4D97-AF65-F5344CB8AC3E}">
        <p14:creationId xmlns:p14="http://schemas.microsoft.com/office/powerpoint/2010/main" val="96514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Slide Image Placeholder 1"/>
          <p:cNvSpPr>
            <a:spLocks noGrp="1" noRot="1" noChangeAspect="1"/>
          </p:cNvSpPr>
          <p:nvPr>
            <p:ph type="sldImg"/>
          </p:nvPr>
        </p:nvSpPr>
        <p:spPr/>
      </p:sp>
      <p:sp>
        <p:nvSpPr>
          <p:cNvPr id="1048743" name="Notes Placeholder 2"/>
          <p:cNvSpPr>
            <a:spLocks noGrp="1"/>
          </p:cNvSpPr>
          <p:nvPr>
            <p:ph type="body" idx="1"/>
          </p:nvPr>
        </p:nvSpPr>
        <p:spPr/>
        <p:txBody>
          <a:bodyPr/>
          <a:lstStyle/>
          <a:p>
            <a:pPr defTabSz="1231173"/>
            <a:r>
              <a:rPr lang="en-US" b="1" dirty="0"/>
              <a:t>Carole    </a:t>
            </a:r>
            <a:r>
              <a:rPr lang="en-US" b="1" u="sng" dirty="0"/>
              <a:t>HANDOUTS </a:t>
            </a:r>
          </a:p>
          <a:p>
            <a:r>
              <a:rPr lang="en-US" b="1" dirty="0"/>
              <a:t>ELA Reading and Writing Standard #1 and Reading Standard #10</a:t>
            </a:r>
          </a:p>
          <a:p>
            <a:endParaRPr lang="en-US" b="1" dirty="0"/>
          </a:p>
          <a:p>
            <a:r>
              <a:rPr lang="en-US" b="1" dirty="0"/>
              <a:t>Full Progressions Document is posted on HOLLER </a:t>
            </a:r>
          </a:p>
          <a:p>
            <a:endParaRPr lang="en-US" b="1" dirty="0"/>
          </a:p>
        </p:txBody>
      </p:sp>
      <p:sp>
        <p:nvSpPr>
          <p:cNvPr id="104874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9</a:t>
            </a:fld>
            <a:endParaRPr lang="en-US">
              <a:solidFill>
                <a:srgbClr val="000000"/>
              </a:solidFill>
              <a:latin typeface="Century Gothic"/>
            </a:endParaRPr>
          </a:p>
        </p:txBody>
      </p:sp>
    </p:spTree>
    <p:extLst>
      <p:ext uri="{BB962C8B-B14F-4D97-AF65-F5344CB8AC3E}">
        <p14:creationId xmlns:p14="http://schemas.microsoft.com/office/powerpoint/2010/main" val="314626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9/19/2018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64D440F-461B-44C8-BDEB-3887A25F3E1B}"/>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54D926B6-04FE-4FBB-9E08-E3942B5E1DA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F155825F-221E-438A-95EB-EE7D8455F6C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F8066AB1-7083-4D7C-81E4-082A0631C0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BCF49D6-2254-4C19-B6EB-EB6EB573E0B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2F86B00-BA23-4CA2-8E6E-C9C734D4C16B}" type="slidenum">
              <a:rPr lang="en-US" altLang="en-US"/>
              <a:pPr>
                <a:defRPr/>
              </a:pPr>
              <a:t>‹#›</a:t>
            </a:fld>
            <a:endParaRPr lang="en-US" altLang="en-US"/>
          </a:p>
        </p:txBody>
      </p:sp>
    </p:spTree>
    <p:extLst>
      <p:ext uri="{BB962C8B-B14F-4D97-AF65-F5344CB8AC3E}">
        <p14:creationId xmlns:p14="http://schemas.microsoft.com/office/powerpoint/2010/main" val="4087715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3C74EF-3A95-4D18-A415-76F41F6C7CBE}"/>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18A8E89D-0AF7-4C69-917F-DCC3ACC34AE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48510B27-B044-4F58-9E05-C7B9DC6B2D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F9AB866B-2964-4CFF-9C50-C360249F9CC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5CF179F-7FB2-464C-9358-6C4BB88AAC6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574642D-A1AD-432E-A509-2C00956D2E82}" type="slidenum">
              <a:rPr lang="en-US" altLang="en-US"/>
              <a:pPr>
                <a:defRPr/>
              </a:pPr>
              <a:t>‹#›</a:t>
            </a:fld>
            <a:endParaRPr lang="en-US" altLang="en-US"/>
          </a:p>
        </p:txBody>
      </p:sp>
    </p:spTree>
    <p:extLst>
      <p:ext uri="{BB962C8B-B14F-4D97-AF65-F5344CB8AC3E}">
        <p14:creationId xmlns:p14="http://schemas.microsoft.com/office/powerpoint/2010/main" val="30729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18C1A8-50CA-4DEF-B9CF-A47E7C32596F}"/>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ADE3FC20-317D-4B34-9A52-CC09F68D650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220BB27E-0ABF-48CA-A29A-B0F0D8FE5E3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B66CB052-7F03-4CBA-890B-2911459DEAF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C374793-EB89-4F07-BFBF-0353372739A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9EC6187-52E1-4F20-BE54-CD2C0EE4FFA8}" type="slidenum">
              <a:rPr lang="en-US" altLang="en-US"/>
              <a:pPr>
                <a:defRPr/>
              </a:pPr>
              <a:t>‹#›</a:t>
            </a:fld>
            <a:endParaRPr lang="en-US" altLang="en-US"/>
          </a:p>
        </p:txBody>
      </p:sp>
    </p:spTree>
    <p:extLst>
      <p:ext uri="{BB962C8B-B14F-4D97-AF65-F5344CB8AC3E}">
        <p14:creationId xmlns:p14="http://schemas.microsoft.com/office/powerpoint/2010/main" val="1141992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7A391F3-9C3F-4050-879C-C4B98392987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2A7EE37-3493-4DD7-BC89-347909ED30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4215B534-1EE5-4CC1-9B01-3908F9072744}"/>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2AE8B0D-0381-4EE0-A3FE-D4674B59D12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651413-38D1-48D0-9DFF-306A635CA68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13C532-F6DE-4BFD-B4AB-D745515AE84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10BEDD1-4814-4D56-BF39-3C6F582AF07A}" type="slidenum">
              <a:rPr lang="en-US" altLang="en-US"/>
              <a:pPr>
                <a:defRPr/>
              </a:pPr>
              <a:t>‹#›</a:t>
            </a:fld>
            <a:endParaRPr lang="en-US" altLang="en-US"/>
          </a:p>
        </p:txBody>
      </p:sp>
    </p:spTree>
    <p:extLst>
      <p:ext uri="{BB962C8B-B14F-4D97-AF65-F5344CB8AC3E}">
        <p14:creationId xmlns:p14="http://schemas.microsoft.com/office/powerpoint/2010/main" val="33917148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34746E3-2C98-44E1-8C91-33AFECAAE8D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49571A69-0C44-4D80-8B1A-9EC62F2C516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D5044CE1-994D-4EB8-B9DE-42062BD10C0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8EEEA935-6417-421B-826C-C3A9AFA671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1365A14-BED8-4A1B-BF14-799216948B5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3669B5F-5DFF-4456-9DB1-6CE1333FAB18}" type="slidenum">
              <a:rPr lang="en-US" altLang="en-US"/>
              <a:pPr>
                <a:defRPr/>
              </a:pPr>
              <a:t>‹#›</a:t>
            </a:fld>
            <a:endParaRPr lang="en-US" altLang="en-US"/>
          </a:p>
        </p:txBody>
      </p:sp>
    </p:spTree>
    <p:extLst>
      <p:ext uri="{BB962C8B-B14F-4D97-AF65-F5344CB8AC3E}">
        <p14:creationId xmlns:p14="http://schemas.microsoft.com/office/powerpoint/2010/main" val="34170722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F3D561F5-C9D1-4D22-8164-5553A47CD49F}"/>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79C7D3D-F63D-4197-AF51-4C5157B2394D}"/>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A49CD20B-093D-4CB2-9356-BC696EB1E903}"/>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78349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FF50B-ABB3-4A4A-8839-AE47431C147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1361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FD37C8-C00D-4C47-9BCA-742E4B8E72E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F81BD"/>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1342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1BB09D6-2FD6-45AC-AA25-3FFDB6CB6A1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D1DF985A-B1D4-4D83-B931-ADDE3A57010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81A11C9-7A6E-4DB6-AE6A-F709D3B2060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A9B1017B-0A20-4763-AD11-3B71FD5BCDF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19B9AA-07C8-4A90-B22A-6B01D842A67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9C9F87D-0BF4-4CF2-B9D5-8D6970FDAA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3F74A21-99A6-4ACD-A1A5-F0F0A193C13D}" type="slidenum">
              <a:rPr lang="en-US" altLang="en-US"/>
              <a:pPr>
                <a:defRPr/>
              </a:pPr>
              <a:t>‹#›</a:t>
            </a:fld>
            <a:endParaRPr lang="en-US" altLang="en-US"/>
          </a:p>
        </p:txBody>
      </p:sp>
    </p:spTree>
    <p:extLst>
      <p:ext uri="{BB962C8B-B14F-4D97-AF65-F5344CB8AC3E}">
        <p14:creationId xmlns:p14="http://schemas.microsoft.com/office/powerpoint/2010/main" val="1483081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1C4BBC-2D71-4E5C-9348-0C6304968DD9}"/>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B5EA86D0-8BE3-4528-BA7A-4DEE10653632}" type="slidenum">
              <a:rPr lang="en-US" altLang="en-US" sz="1400" smtClean="0">
                <a:solidFill>
                  <a:srgbClr val="FFFFFF"/>
                </a:solidFill>
                <a:latin typeface="Calibri" panose="020F0502020204030204" pitchFamily="34" charset="0"/>
              </a:rPr>
              <a:pPr algn="r" eaLnBrk="1" hangingPunct="1">
                <a:defRPr/>
              </a:pPr>
              <a:t>‹#›</a:t>
            </a:fld>
            <a:endParaRPr lang="en-US" altLang="en-US" sz="1400">
              <a:solidFill>
                <a:srgbClr val="FFFFFF"/>
              </a:solidFill>
              <a:latin typeface="Calibri" panose="020F0502020204030204" pitchFamily="34" charset="0"/>
            </a:endParaRPr>
          </a:p>
        </p:txBody>
      </p:sp>
      <p:grpSp>
        <p:nvGrpSpPr>
          <p:cNvPr id="4" name="Group 6">
            <a:extLst>
              <a:ext uri="{FF2B5EF4-FFF2-40B4-BE49-F238E27FC236}">
                <a16:creationId xmlns:a16="http://schemas.microsoft.com/office/drawing/2014/main" id="{0635E6FD-E382-4BC9-A1E2-B31B61AE815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7C70F74-7CEA-455C-831F-19A288B16E0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02CE056-B4FE-4C4B-AEB5-FEBC7EFB8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CEFFF4F2-06A6-4E2B-8F19-119AA45F6C4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62562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BCCAA-607E-4C92-84A6-A1C25AA25D96}"/>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5D1E6B7C-A80E-4D7C-9CE5-B2FBADED5DBC}"/>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8EE09F3-31BB-4304-A2A7-BF9B2EA4DF0A}"/>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A0A4A1FA-3B26-4601-928D-3B6021EFE0C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5EDEDE7F-A9AC-4863-9B8F-A31EEF2F6FC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00F2AB9-CC33-45B3-B5D0-24F534944DB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4CDE834-CA31-4CD2-9B7E-13188E174D56}" type="slidenum">
              <a:rPr lang="en-US" altLang="en-US"/>
              <a:pPr>
                <a:defRPr/>
              </a:pPr>
              <a:t>‹#›</a:t>
            </a:fld>
            <a:endParaRPr lang="en-US" altLang="en-US"/>
          </a:p>
        </p:txBody>
      </p:sp>
    </p:spTree>
    <p:extLst>
      <p:ext uri="{BB962C8B-B14F-4D97-AF65-F5344CB8AC3E}">
        <p14:creationId xmlns:p14="http://schemas.microsoft.com/office/powerpoint/2010/main" val="2279755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444CCB-5CC8-446E-9BB7-EE36E2FE179E}"/>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A180FAAA-DB70-4194-BE3B-933A042BF5A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4B832D02-D232-40EE-BA07-B612BECC9E30}"/>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C7732314-4C3F-4320-8A73-0F4959E7B3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D84055E6-FEED-4EE6-AD24-A8467B2424F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7CAE041-2134-46AD-B412-208D9C0741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EC20F938-12D4-4572-993F-3A573198834C}" type="slidenum">
              <a:rPr lang="en-US" altLang="en-US"/>
              <a:pPr>
                <a:defRPr/>
              </a:pPr>
              <a:t>‹#›</a:t>
            </a:fld>
            <a:endParaRPr lang="en-US" altLang="en-US"/>
          </a:p>
        </p:txBody>
      </p:sp>
    </p:spTree>
    <p:extLst>
      <p:ext uri="{BB962C8B-B14F-4D97-AF65-F5344CB8AC3E}">
        <p14:creationId xmlns:p14="http://schemas.microsoft.com/office/powerpoint/2010/main" val="2758388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D393146-5F37-41F9-8462-11A7B017AC80}"/>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A0AE1CA-7470-438E-B61C-F93952A45884}"/>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7B0CF211-5440-49D7-BBFA-93A0024DFCD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FB66069-B7E5-4991-8DCB-377091A54EE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13AEA363-385A-487C-8DCE-6806243B6CB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65D8C85C-373D-436B-8110-5715128A3BB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BDC57C88-DFCD-4576-85E3-86B948F08EE1}" type="slidenum">
              <a:rPr lang="en-US" altLang="en-US"/>
              <a:pPr>
                <a:defRPr/>
              </a:pPr>
              <a:t>‹#›</a:t>
            </a:fld>
            <a:endParaRPr lang="en-US" altLang="en-US"/>
          </a:p>
        </p:txBody>
      </p:sp>
    </p:spTree>
    <p:extLst>
      <p:ext uri="{BB962C8B-B14F-4D97-AF65-F5344CB8AC3E}">
        <p14:creationId xmlns:p14="http://schemas.microsoft.com/office/powerpoint/2010/main" val="29920190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5EB09FC-C62C-44E5-9A0B-D942DB211ED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3F3C42E1-C52F-4E15-B957-CE9F549B1AF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B6C79F8E-EF15-428C-941F-0BB8D8DCAE8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0EE5B5A1-7C2F-4849-8DB4-AAF28CF29A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0666123B-F4FD-41FF-AE9C-82223BA4CD2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1FB7A1D-01F1-4731-AA39-3CE40A5D7A99}" type="slidenum">
              <a:rPr lang="en-US" altLang="en-US"/>
              <a:pPr>
                <a:defRPr/>
              </a:pPr>
              <a:t>‹#›</a:t>
            </a:fld>
            <a:endParaRPr lang="en-US" altLang="en-US"/>
          </a:p>
        </p:txBody>
      </p:sp>
    </p:spTree>
    <p:extLst>
      <p:ext uri="{BB962C8B-B14F-4D97-AF65-F5344CB8AC3E}">
        <p14:creationId xmlns:p14="http://schemas.microsoft.com/office/powerpoint/2010/main" val="190834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5E09B-410E-4CED-8131-9ED84B9F329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CDE87FB-F6B8-4294-B984-2C8D3D1E2BC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23A0063E-587C-4376-81EC-B4BE65E3D89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8EFECEB9-DDE1-43E3-99D0-5540AEEE0D7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3CB039D-B665-424C-9E70-B8B306EC324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7C5F058E-3417-4414-8D71-A208009E6C10}" type="slidenum">
              <a:rPr lang="en-US" altLang="en-US"/>
              <a:pPr>
                <a:defRPr/>
              </a:pPr>
              <a:t>‹#›</a:t>
            </a:fld>
            <a:endParaRPr lang="en-US" altLang="en-US"/>
          </a:p>
        </p:txBody>
      </p:sp>
    </p:spTree>
    <p:extLst>
      <p:ext uri="{BB962C8B-B14F-4D97-AF65-F5344CB8AC3E}">
        <p14:creationId xmlns:p14="http://schemas.microsoft.com/office/powerpoint/2010/main" val="28171240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7A0543-032A-49A3-85A1-F0CC8F58BF6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BF3B3DB9-10FA-4ADF-96E9-157156F84E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5FF143CD-A737-4925-8099-EC00F1E84A9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5903104-7F5B-472F-ACBA-8181C0D5055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7049711-3EB1-4CFB-93AF-781B108E80D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E027FC0-2279-4D28-94A3-7647E45950A8}" type="slidenum">
              <a:rPr lang="en-US" altLang="en-US"/>
              <a:pPr>
                <a:defRPr/>
              </a:pPr>
              <a:t>‹#›</a:t>
            </a:fld>
            <a:endParaRPr lang="en-US" altLang="en-US"/>
          </a:p>
        </p:txBody>
      </p:sp>
    </p:spTree>
    <p:extLst>
      <p:ext uri="{BB962C8B-B14F-4D97-AF65-F5344CB8AC3E}">
        <p14:creationId xmlns:p14="http://schemas.microsoft.com/office/powerpoint/2010/main" val="1299585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6AF29143-2F4E-4779-A83C-4B1827967070}"/>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C56C72F-17BA-46E4-8F40-663D285446EB}"/>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4F6E774-A35F-415E-A6AC-7789A8B5026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866F3E29-70F6-41D3-88BD-201A3D027B4E}"/>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9E6996-F1E2-4E62-9156-25916671DF3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C1E3429-2C6C-4D9E-8783-A89A62B5F5A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3EE666B5-ECA4-4E1B-A7D0-6C227CEAF918}" type="slidenum">
              <a:rPr lang="en-US" altLang="en-US"/>
              <a:pPr>
                <a:defRPr/>
              </a:pPr>
              <a:t>‹#›</a:t>
            </a:fld>
            <a:endParaRPr lang="en-US" altLang="en-US"/>
          </a:p>
        </p:txBody>
      </p:sp>
    </p:spTree>
    <p:extLst>
      <p:ext uri="{BB962C8B-B14F-4D97-AF65-F5344CB8AC3E}">
        <p14:creationId xmlns:p14="http://schemas.microsoft.com/office/powerpoint/2010/main" val="2719280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20D32B4-B940-4BC2-988D-8C41335F21DA}"/>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AC5C23C5-2ADA-48D4-AB94-ED118EF074B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372B0313-4B4E-4615-8E73-ED1B57D9E4C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40145B22-6D0C-434B-8708-3FD3DC7699A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9083340-9F73-4FBE-8FED-35F1F784BDE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2140AECB-AC5E-4079-93C0-BB15C8FEBCFF}" type="slidenum">
              <a:rPr lang="en-US" altLang="en-US"/>
              <a:pPr>
                <a:defRPr/>
              </a:pPr>
              <a:t>‹#›</a:t>
            </a:fld>
            <a:endParaRPr lang="en-US" altLang="en-US"/>
          </a:p>
        </p:txBody>
      </p:sp>
    </p:spTree>
    <p:extLst>
      <p:ext uri="{BB962C8B-B14F-4D97-AF65-F5344CB8AC3E}">
        <p14:creationId xmlns:p14="http://schemas.microsoft.com/office/powerpoint/2010/main" val="35228438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F5AB34-4AF9-4BEF-A998-4FAE8DB050D6}"/>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40051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3CE26AF-8BA4-46CD-B40C-EEDA51EF5F25}"/>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91B4B7B4-E910-4FDD-840B-AE9AE476CAB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7510D1C8-6A9A-4787-BD0A-49D2A33D668F}"/>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35F05C82-7772-42C3-B5B1-052F32BFB1C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669699-92B6-4F14-9DBC-C701853D08A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96F6ED0-5E9A-4466-8801-CC5778F01D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AD2908F-5409-4CDB-8344-D3DB3ED9F159}" type="slidenum">
              <a:rPr lang="en-US" altLang="en-US"/>
              <a:pPr>
                <a:defRPr/>
              </a:pPr>
              <a:t>‹#›</a:t>
            </a:fld>
            <a:endParaRPr lang="en-US" altLang="en-US"/>
          </a:p>
        </p:txBody>
      </p:sp>
    </p:spTree>
    <p:extLst>
      <p:ext uri="{BB962C8B-B14F-4D97-AF65-F5344CB8AC3E}">
        <p14:creationId xmlns:p14="http://schemas.microsoft.com/office/powerpoint/2010/main" val="296508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F099E8-D263-43AF-A549-BD4AA46AABFB}"/>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6CF14766-1423-44B6-88C3-B1EDAEFE72EA}" type="slidenum">
              <a:rPr lang="en-US" altLang="en-US" sz="1400" smtClean="0">
                <a:solidFill>
                  <a:schemeClr val="bg1"/>
                </a:solidFill>
                <a:latin typeface="Calibri" panose="020F0502020204030204" pitchFamily="34" charset="0"/>
              </a:rPr>
              <a:pPr algn="r" eaLnBrk="1" hangingPunct="1">
                <a:defRPr/>
              </a:pPr>
              <a:t>‹#›</a:t>
            </a:fld>
            <a:endParaRPr lang="en-US" altLang="en-US" sz="1400">
              <a:solidFill>
                <a:schemeClr val="bg1"/>
              </a:solidFill>
              <a:latin typeface="Calibri" panose="020F0502020204030204" pitchFamily="34" charset="0"/>
            </a:endParaRPr>
          </a:p>
        </p:txBody>
      </p:sp>
      <p:grpSp>
        <p:nvGrpSpPr>
          <p:cNvPr id="4" name="Group 6">
            <a:extLst>
              <a:ext uri="{FF2B5EF4-FFF2-40B4-BE49-F238E27FC236}">
                <a16:creationId xmlns:a16="http://schemas.microsoft.com/office/drawing/2014/main" id="{947E0078-4319-4483-9370-8A179A346FB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52D7590-F1EC-430F-9A0F-50D32F4A4572}"/>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3A5FC285-CC8C-4427-A07B-590133DBA87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6">
            <a:extLst>
              <a:ext uri="{FF2B5EF4-FFF2-40B4-BE49-F238E27FC236}">
                <a16:creationId xmlns:a16="http://schemas.microsoft.com/office/drawing/2014/main" id="{5A1C7EF3-5284-4EA4-A0EC-9392886B8EF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243473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D36F41F-877D-4164-9EDF-FCE831EDFB4B}"/>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141FF2D-B145-48E6-9026-3F22F599B8A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E94435E-B442-49E3-B306-7264AE751CF5}"/>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8" name="Straight Connector 7">
            <a:extLst>
              <a:ext uri="{FF2B5EF4-FFF2-40B4-BE49-F238E27FC236}">
                <a16:creationId xmlns:a16="http://schemas.microsoft.com/office/drawing/2014/main" id="{FB05E68B-EB90-4477-8A72-75F4F5D29AB9}"/>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8F72EBBE-F8CB-45AA-91C9-232A4181722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06E7312-0288-4FA5-9524-C728F344C8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DA3D31C-BD62-41D3-9996-8A818BCDA416}" type="slidenum">
              <a:rPr lang="en-US" altLang="en-US"/>
              <a:pPr>
                <a:defRPr/>
              </a:pPr>
              <a:t>‹#›</a:t>
            </a:fld>
            <a:endParaRPr lang="en-US" altLang="en-US"/>
          </a:p>
        </p:txBody>
      </p:sp>
    </p:spTree>
    <p:extLst>
      <p:ext uri="{BB962C8B-B14F-4D97-AF65-F5344CB8AC3E}">
        <p14:creationId xmlns:p14="http://schemas.microsoft.com/office/powerpoint/2010/main" val="23117310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33F30744-8963-4A5E-8FE0-E94F28A82FEB}"/>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603B008D-D840-47B7-A123-F47D4E31DD6A}"/>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9" name="Right Triangle 8">
              <a:extLst>
                <a:ext uri="{FF2B5EF4-FFF2-40B4-BE49-F238E27FC236}">
                  <a16:creationId xmlns:a16="http://schemas.microsoft.com/office/drawing/2014/main" id="{6C56BCD8-BE0D-4437-909F-C6F2B49C6147}"/>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10" name="Straight Connector 9">
            <a:extLst>
              <a:ext uri="{FF2B5EF4-FFF2-40B4-BE49-F238E27FC236}">
                <a16:creationId xmlns:a16="http://schemas.microsoft.com/office/drawing/2014/main" id="{98C9E0EC-B0FA-42DB-A667-6C7DC054F317}"/>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321583F-0645-4AE0-978E-2E62D393E36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24F7DB0-25B5-478A-8BF1-3DDC893989B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B1B5D09-1791-4B14-850D-C5D21194B742}" type="slidenum">
              <a:rPr lang="en-US" altLang="en-US"/>
              <a:pPr>
                <a:defRPr/>
              </a:pPr>
              <a:t>‹#›</a:t>
            </a:fld>
            <a:endParaRPr lang="en-US" altLang="en-US"/>
          </a:p>
        </p:txBody>
      </p:sp>
    </p:spTree>
    <p:extLst>
      <p:ext uri="{BB962C8B-B14F-4D97-AF65-F5344CB8AC3E}">
        <p14:creationId xmlns:p14="http://schemas.microsoft.com/office/powerpoint/2010/main" val="21561017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4BF037D-CA09-4C77-9068-891D313172A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F8149F9A-9F89-4690-A3D2-E04882CDE78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5" name="Right Triangle 4">
              <a:extLst>
                <a:ext uri="{FF2B5EF4-FFF2-40B4-BE49-F238E27FC236}">
                  <a16:creationId xmlns:a16="http://schemas.microsoft.com/office/drawing/2014/main" id="{08D2E9A8-6524-4A44-B262-21BE0D48BC3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6" name="Straight Connector 5">
            <a:extLst>
              <a:ext uri="{FF2B5EF4-FFF2-40B4-BE49-F238E27FC236}">
                <a16:creationId xmlns:a16="http://schemas.microsoft.com/office/drawing/2014/main" id="{6B2F2217-D84A-447C-BCE6-A5A612F876E8}"/>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E3C5FE6B-7B02-46F4-A6D4-C5B8F4E29F2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AEEA4D26-2C4D-4288-BEDD-70D195E799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7C8E8379-9E18-4702-8A9D-4EA07D9195FC}" type="slidenum">
              <a:rPr lang="en-US" altLang="en-US"/>
              <a:pPr>
                <a:defRPr/>
              </a:pPr>
              <a:t>‹#›</a:t>
            </a:fld>
            <a:endParaRPr lang="en-US" altLang="en-US"/>
          </a:p>
        </p:txBody>
      </p:sp>
    </p:spTree>
    <p:extLst>
      <p:ext uri="{BB962C8B-B14F-4D97-AF65-F5344CB8AC3E}">
        <p14:creationId xmlns:p14="http://schemas.microsoft.com/office/powerpoint/2010/main" val="23413649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62FC554-9521-4C7C-9FEC-F78A85CBB10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D2902FB0-32D2-4324-85CE-8ECBFBE6F23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4" name="Right Triangle 3">
              <a:extLst>
                <a:ext uri="{FF2B5EF4-FFF2-40B4-BE49-F238E27FC236}">
                  <a16:creationId xmlns:a16="http://schemas.microsoft.com/office/drawing/2014/main" id="{7581E997-DC92-4409-A13F-EE94C785D5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5" name="TextBox 7">
            <a:extLst>
              <a:ext uri="{FF2B5EF4-FFF2-40B4-BE49-F238E27FC236}">
                <a16:creationId xmlns:a16="http://schemas.microsoft.com/office/drawing/2014/main" id="{E0C3D25A-9CD7-45A0-928F-3CE9A394D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D7737F38-09D3-45B3-9C5B-8BE2C2E04DE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96CBF4A-676B-44DF-8AC9-F370A6DD4E71}" type="slidenum">
              <a:rPr lang="en-US" altLang="en-US"/>
              <a:pPr>
                <a:defRPr/>
              </a:pPr>
              <a:t>‹#›</a:t>
            </a:fld>
            <a:endParaRPr lang="en-US" altLang="en-US"/>
          </a:p>
        </p:txBody>
      </p:sp>
    </p:spTree>
    <p:extLst>
      <p:ext uri="{BB962C8B-B14F-4D97-AF65-F5344CB8AC3E}">
        <p14:creationId xmlns:p14="http://schemas.microsoft.com/office/powerpoint/2010/main" val="3709932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5B4B1B-36EF-43BB-A8BF-F9D145456F1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3A7B3C2-9C2E-4D61-9AA1-5112D15645B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12E8B258-B9E5-410D-9F8D-8C850F93062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6DE619A5-A01A-4EE0-B722-7955D1D3351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3C0C7AD8-190F-4650-88E4-5148C7CEE90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FD286D2A-E0E4-4143-BC5E-A9B95F844387}" type="slidenum">
              <a:rPr lang="en-US" altLang="en-US"/>
              <a:pPr>
                <a:defRPr/>
              </a:pPr>
              <a:t>‹#›</a:t>
            </a:fld>
            <a:endParaRPr lang="en-US" altLang="en-US"/>
          </a:p>
        </p:txBody>
      </p:sp>
    </p:spTree>
    <p:extLst>
      <p:ext uri="{BB962C8B-B14F-4D97-AF65-F5344CB8AC3E}">
        <p14:creationId xmlns:p14="http://schemas.microsoft.com/office/powerpoint/2010/main" val="3605525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3A43AE-6070-44CE-8E56-613BCA28B8AC}"/>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470C868E-96F4-43BF-9770-4E30C1A78C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DB79AD8-9A26-461F-8D9C-4C524E3F2D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F2359574-F22E-459D-9A8B-7A935395073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DFFA254-F1FD-4325-8D4D-9DED005799D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13EFAA3E-28B1-40AE-B27D-A8EA6B6B254B}" type="slidenum">
              <a:rPr lang="en-US" altLang="en-US"/>
              <a:pPr>
                <a:defRPr/>
              </a:pPr>
              <a:t>‹#›</a:t>
            </a:fld>
            <a:endParaRPr lang="en-US" altLang="en-US"/>
          </a:p>
        </p:txBody>
      </p:sp>
    </p:spTree>
    <p:extLst>
      <p:ext uri="{BB962C8B-B14F-4D97-AF65-F5344CB8AC3E}">
        <p14:creationId xmlns:p14="http://schemas.microsoft.com/office/powerpoint/2010/main" val="28286740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6F84ED2-7DA6-4D2E-90DE-84BDE5DFE4D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D719354-5C0A-4669-ACB0-23ECC6B23B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F1DD9D7B-42FE-4265-8FEC-FB2C13E437D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2DBA287E-170F-4B26-8F7F-B96F78D157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141AD-E8AE-4A02-B383-FE1B5D2D37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D2E086E-69DA-4FB6-9DCF-498A53EE92F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2ACCE7B-C38F-45DC-8CF5-248E14F7E5EC}" type="slidenum">
              <a:rPr lang="en-US" altLang="en-US"/>
              <a:pPr>
                <a:defRPr/>
              </a:pPr>
              <a:t>‹#›</a:t>
            </a:fld>
            <a:endParaRPr lang="en-US" altLang="en-US"/>
          </a:p>
        </p:txBody>
      </p:sp>
    </p:spTree>
    <p:extLst>
      <p:ext uri="{BB962C8B-B14F-4D97-AF65-F5344CB8AC3E}">
        <p14:creationId xmlns:p14="http://schemas.microsoft.com/office/powerpoint/2010/main" val="38735570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2432CD9-A103-4109-83D1-0EDD6736089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AC17210-BA27-4680-80B0-39674B9C566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25BB8F99-015C-4E94-A5AA-0373726015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7">
            <a:extLst>
              <a:ext uri="{FF2B5EF4-FFF2-40B4-BE49-F238E27FC236}">
                <a16:creationId xmlns:a16="http://schemas.microsoft.com/office/drawing/2014/main" id="{24B13C91-BE96-431C-85E5-56BD0DBAD87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66786B-CE40-4EDF-AC73-2F99243B821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A3B73F1-13C4-4F28-94A6-92F531AF1A1F}" type="slidenum">
              <a:rPr lang="en-US" altLang="en-US"/>
              <a:pPr>
                <a:defRPr/>
              </a:pPr>
              <a:t>‹#›</a:t>
            </a:fld>
            <a:endParaRPr lang="en-US" altLang="en-US"/>
          </a:p>
        </p:txBody>
      </p:sp>
    </p:spTree>
    <p:extLst>
      <p:ext uri="{BB962C8B-B14F-4D97-AF65-F5344CB8AC3E}">
        <p14:creationId xmlns:p14="http://schemas.microsoft.com/office/powerpoint/2010/main" val="5018049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1D310AB4-575F-4CE2-9D0C-2D483015F3C0}"/>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4C7EFB63-2AEF-45F2-866E-14D88DD6352B}"/>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5FA749AD-44EC-422E-B9AD-5A6AE9586F0A}"/>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334258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9B1A4-CFA1-4C19-B7D3-4E2FEA54835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9324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1"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Title 7"/>
          <p:cNvSpPr>
            <a:spLocks noGrp="1"/>
          </p:cNvSpPr>
          <p:nvPr>
            <p:ph type="ctrTitle"/>
          </p:nvPr>
        </p:nvSpPr>
        <p:spPr>
          <a:xfrm>
            <a:off x="3149601"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599">
                <a:solidFill>
                  <a:srgbClr val="FFFFFF"/>
                </a:solidFill>
              </a:defRPr>
            </a:lvl1pPr>
            <a:lvl2pPr marL="457063" indent="0" algn="ctr">
              <a:buNone/>
            </a:lvl2pPr>
            <a:lvl3pPr marL="914126" indent="0" algn="ctr">
              <a:buNone/>
            </a:lvl3pPr>
            <a:lvl4pPr marL="1371189" indent="0" algn="ctr">
              <a:buNone/>
            </a:lvl4pPr>
            <a:lvl5pPr marL="1828251" indent="0" algn="ctr">
              <a:buNone/>
            </a:lvl5pPr>
            <a:lvl6pPr marL="2285314" indent="0" algn="ctr">
              <a:buNone/>
            </a:lvl6pPr>
            <a:lvl7pPr marL="2742377" indent="0" algn="ctr">
              <a:buNone/>
            </a:lvl7pPr>
            <a:lvl8pPr marL="3199440" indent="0" algn="ctr">
              <a:buNone/>
            </a:lvl8pPr>
            <a:lvl9pPr marL="3656503"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1999">
                <a:solidFill>
                  <a:srgbClr val="FFFFFF"/>
                </a:solidFill>
              </a:defRPr>
            </a:lvl1pPr>
          </a:lstStyle>
          <a:p>
            <a:fld id="{F88EE718-5ECF-47CF-8294-322380B4F605}" type="datetimeFigureOut">
              <a:rPr lang="en-US" smtClean="0"/>
              <a:pPr/>
              <a:t>9/19/2018</a:t>
            </a:fld>
            <a:endParaRPr lang="en-US"/>
          </a:p>
        </p:txBody>
      </p:sp>
      <p:sp>
        <p:nvSpPr>
          <p:cNvPr id="17" name="Footer Placeholder 16"/>
          <p:cNvSpPr>
            <a:spLocks noGrp="1"/>
          </p:cNvSpPr>
          <p:nvPr>
            <p:ph type="ftr" sz="quarter" idx="11"/>
          </p:nvPr>
        </p:nvSpPr>
        <p:spPr>
          <a:xfrm>
            <a:off x="2780525" y="236541"/>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1"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318990134"/>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156590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799">
                <a:solidFill>
                  <a:schemeClr val="tx2"/>
                </a:solidFill>
              </a:defRPr>
            </a:lvl1pPr>
            <a:lvl2pPr>
              <a:buNone/>
              <a:defRPr sz="1799">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1"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1828801"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399"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399">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2345034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9"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5870149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1"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999"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1" y="1752600"/>
            <a:ext cx="5181600" cy="640080"/>
          </a:xfrm>
          <a:solidFill>
            <a:schemeClr val="accent4"/>
          </a:solidFill>
        </p:spPr>
        <p:txBody>
          <a:bodyPr rtlCol="0" anchor="ctr"/>
          <a:lstStyle>
            <a:lvl1pPr marL="0" indent="0">
              <a:buFontTx/>
              <a:buNone/>
              <a:defRPr sz="1999"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376718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5917920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1"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3049385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273050"/>
            <a:ext cx="10769600" cy="869950"/>
          </a:xfrm>
        </p:spPr>
        <p:txBody>
          <a:bodyPr anchor="ctr"/>
          <a:lstStyle>
            <a:lvl1pPr algn="l">
              <a:buNone/>
              <a:defRPr sz="4399"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799"/>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1"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27029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699"/>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799"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2" name="Date Placeholder 11"/>
          <p:cNvSpPr>
            <a:spLocks noGrp="1"/>
          </p:cNvSpPr>
          <p:nvPr>
            <p:ph type="dt" sz="half" idx="10"/>
          </p:nvPr>
        </p:nvSpPr>
        <p:spPr>
          <a:xfrm>
            <a:off x="8331200" y="6248403"/>
            <a:ext cx="3556000" cy="365125"/>
          </a:xfrm>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799"/>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9"/>
            <a:ext cx="6096001"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199"/>
            </a:lvl1pPr>
          </a:lstStyle>
          <a:p>
            <a:r>
              <a:rPr kumimoji="0" lang="en-US"/>
              <a:t>Click icon to add picture</a:t>
            </a:r>
            <a:endParaRPr kumimoji="0" lang="en-US" dirty="0"/>
          </a:p>
        </p:txBody>
      </p:sp>
    </p:spTree>
    <p:extLst>
      <p:ext uri="{BB962C8B-B14F-4D97-AF65-F5344CB8AC3E}">
        <p14:creationId xmlns:p14="http://schemas.microsoft.com/office/powerpoint/2010/main" val="193634116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9/19/2018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541699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a:xfrm>
            <a:off x="609603" y="6248210"/>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6" name="Slide Number Placeholder 5"/>
          <p:cNvSpPr>
            <a:spLocks noGrp="1"/>
          </p:cNvSpPr>
          <p:nvPr>
            <p:ph type="sldNum" sz="quarter" idx="12"/>
          </p:nvPr>
        </p:nvSpPr>
        <p:spPr>
          <a:xfrm rot="5400000">
            <a:off x="8075084" y="103717"/>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34523058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defTabSz="914126">
                <a:defRPr/>
              </a:pPr>
              <a:endParaRPr lang="en-US" sz="1799"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defTabSz="914126">
                <a:defRPr/>
              </a:pPr>
              <a:endParaRPr lang="en-US" sz="1799"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2202541069"/>
      </p:ext>
    </p:extLst>
  </p:cSld>
  <p:clrMapOvr>
    <a:masterClrMapping/>
  </p:clrMapOvr>
  <p:transition spd="med" advClick="0">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3759200" y="0"/>
            <a:ext cx="8432800" cy="1219200"/>
          </a:xfrm>
          <a:prstGeom prst="rect">
            <a:avLst/>
          </a:prstGeom>
        </p:spPr>
        <p:txBody>
          <a:bodyPr lIns="89879" tIns="44940" rIns="89879" bIns="44940" anchor="ctr"/>
          <a:lstStyle>
            <a:lvl1pPr marL="168473" indent="0" algn="l">
              <a:defRPr sz="2799"/>
            </a:lvl1pPr>
          </a:lstStyle>
          <a:p>
            <a:r>
              <a:rPr lang="en-US" dirty="0"/>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1016003" y="6553200"/>
            <a:ext cx="5080000" cy="304800"/>
          </a:xfrm>
          <a:prstGeom prst="rect">
            <a:avLst/>
          </a:prstGeom>
        </p:spPr>
        <p:txBody>
          <a:bodyPr lIns="89879" tIns="44940" rIns="89879" bIns="44940"/>
          <a:lstStyle>
            <a:lvl1pPr>
              <a:buNone/>
              <a:defRPr sz="1200" b="1" i="1"/>
            </a:lvl1pPr>
          </a:lstStyle>
          <a:p>
            <a:pPr lvl="0"/>
            <a:r>
              <a:rPr lang="en-US" dirty="0"/>
              <a:t>Source:</a:t>
            </a:r>
          </a:p>
        </p:txBody>
      </p:sp>
    </p:spTree>
    <p:extLst>
      <p:ext uri="{BB962C8B-B14F-4D97-AF65-F5344CB8AC3E}">
        <p14:creationId xmlns:p14="http://schemas.microsoft.com/office/powerpoint/2010/main" val="23747590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DC7261-0315-4B7A-8C6B-3437E93C00A5}"/>
              </a:ext>
            </a:extLst>
          </p:cNvPr>
          <p:cNvSpPr>
            <a:spLocks noChangeArrowheads="1"/>
          </p:cNvSpPr>
          <p:nvPr userDrawn="1"/>
        </p:nvSpPr>
        <p:spPr bwMode="auto">
          <a:xfrm>
            <a:off x="0" y="4032250"/>
            <a:ext cx="12192000" cy="158750"/>
          </a:xfrm>
          <a:prstGeom prst="rect">
            <a:avLst/>
          </a:prstGeom>
          <a:solidFill>
            <a:schemeClr val="accent1">
              <a:lumMod val="75000"/>
            </a:schemeClr>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289659"/>
              </a:solidFill>
              <a:latin typeface="Calibri"/>
              <a:ea typeface="+mn-ea"/>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5308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D0BF015-3BF6-4866-AD5A-19FCFF4FC80D}"/>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32D59258-752F-468A-969F-F215845666DE}"/>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05D19C22-65D7-4565-941A-4C41BC9D9F24}"/>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7" name="Straight Connector 6">
            <a:extLst>
              <a:ext uri="{FF2B5EF4-FFF2-40B4-BE49-F238E27FC236}">
                <a16:creationId xmlns:a16="http://schemas.microsoft.com/office/drawing/2014/main" id="{BC5308B5-EF90-4E9B-B391-09659F6D5CF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808559-8A31-4283-B747-0694433D6DF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D3E6CBB8-8B1C-4267-A1F9-2FBF173EB4F7}"/>
              </a:ext>
            </a:extLst>
          </p:cNvPr>
          <p:cNvSpPr>
            <a:spLocks noGrp="1"/>
          </p:cNvSpPr>
          <p:nvPr>
            <p:ph type="sldNum" sz="quarter" idx="10"/>
          </p:nvPr>
        </p:nvSpPr>
        <p:spPr>
          <a:xfrm>
            <a:off x="9239251" y="6550026"/>
            <a:ext cx="2844800" cy="320675"/>
          </a:xfrm>
        </p:spPr>
        <p:txBody>
          <a:bodyPr/>
          <a:lstStyle>
            <a:lvl1pPr>
              <a:defRPr smtClean="0"/>
            </a:lvl1pPr>
          </a:lstStyle>
          <a:p>
            <a:pPr>
              <a:defRPr/>
            </a:pPr>
            <a:fld id="{EAEC9850-113A-4463-B6B2-C740BE5D3C9D}" type="slidenum">
              <a:rPr lang="en-US" altLang="en-US"/>
              <a:pPr>
                <a:defRPr/>
              </a:pPr>
              <a:t>‹#›</a:t>
            </a:fld>
            <a:endParaRPr lang="en-US" altLang="en-US"/>
          </a:p>
        </p:txBody>
      </p:sp>
    </p:spTree>
    <p:extLst>
      <p:ext uri="{BB962C8B-B14F-4D97-AF65-F5344CB8AC3E}">
        <p14:creationId xmlns:p14="http://schemas.microsoft.com/office/powerpoint/2010/main" val="37866408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CAF4D1-FD61-49DB-A782-2EA02FBF5AF7}"/>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577CC73-9E39-4044-95B4-6A706F2A3EA8}" type="slidenum">
              <a:rPr lang="en-US" altLang="en-US" sz="1400" smtClean="0">
                <a:solidFill>
                  <a:srgbClr val="FFFFFF"/>
                </a:solidFill>
              </a:rPr>
              <a:pPr algn="r" eaLnBrk="1" hangingPunct="1">
                <a:defRPr/>
              </a:pPr>
              <a:t>‹#›</a:t>
            </a:fld>
            <a:endParaRPr lang="en-US" altLang="en-US" sz="1400">
              <a:solidFill>
                <a:srgbClr val="FFFFFF"/>
              </a:solidFill>
            </a:endParaRPr>
          </a:p>
        </p:txBody>
      </p:sp>
      <p:grpSp>
        <p:nvGrpSpPr>
          <p:cNvPr id="4" name="Group 6">
            <a:extLst>
              <a:ext uri="{FF2B5EF4-FFF2-40B4-BE49-F238E27FC236}">
                <a16:creationId xmlns:a16="http://schemas.microsoft.com/office/drawing/2014/main" id="{8D82DE5B-40D3-4796-A5ED-5532FF991A6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C804486-91B1-42CC-9222-1DF2762FAA9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9A937972-26C3-4A5E-B42C-77C75F3FDDD8}"/>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7" name="TextBox 6">
            <a:extLst>
              <a:ext uri="{FF2B5EF4-FFF2-40B4-BE49-F238E27FC236}">
                <a16:creationId xmlns:a16="http://schemas.microsoft.com/office/drawing/2014/main" id="{87E7E84C-AFB4-42B9-97D7-D501EF2DB63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963083" y="3048000"/>
            <a:ext cx="9875520" cy="1362075"/>
          </a:xfrm>
        </p:spPr>
        <p:txBody>
          <a:bodyPr anchor="t"/>
          <a:lstStyle>
            <a:lvl1pPr algn="l">
              <a:defRPr sz="4000" b="1" cap="none" baseline="0">
                <a:solidFill>
                  <a:schemeClr val="tx2">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258620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88F3553-57B9-4DF7-9929-DB8A04A27047}"/>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C01C97AA-B129-4D33-BC78-0392657266C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34BBE92F-5FEB-4C5F-AEF8-5247EBE6040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8" name="Straight Connector 7">
            <a:extLst>
              <a:ext uri="{FF2B5EF4-FFF2-40B4-BE49-F238E27FC236}">
                <a16:creationId xmlns:a16="http://schemas.microsoft.com/office/drawing/2014/main" id="{2E34BB8B-9FB8-40B5-B8A1-2B492B1F7CE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3A62AAB0-3FED-47FF-9C31-C250E03C3BA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626CA16-4675-45EA-9465-6BFC873BF5EB}"/>
              </a:ext>
            </a:extLst>
          </p:cNvPr>
          <p:cNvSpPr>
            <a:spLocks noGrp="1"/>
          </p:cNvSpPr>
          <p:nvPr>
            <p:ph type="sldNum" sz="quarter" idx="10"/>
          </p:nvPr>
        </p:nvSpPr>
        <p:spPr>
          <a:xfrm>
            <a:off x="9239251" y="6542089"/>
            <a:ext cx="2844800" cy="320675"/>
          </a:xfrm>
        </p:spPr>
        <p:txBody>
          <a:bodyPr/>
          <a:lstStyle>
            <a:lvl1pPr>
              <a:defRPr smtClean="0"/>
            </a:lvl1pPr>
          </a:lstStyle>
          <a:p>
            <a:pPr>
              <a:defRPr/>
            </a:pPr>
            <a:fld id="{FE2FD118-D291-4203-8694-72D7A14F826D}" type="slidenum">
              <a:rPr lang="en-US" altLang="en-US"/>
              <a:pPr>
                <a:defRPr/>
              </a:pPr>
              <a:t>‹#›</a:t>
            </a:fld>
            <a:endParaRPr lang="en-US" altLang="en-US"/>
          </a:p>
        </p:txBody>
      </p:sp>
    </p:spTree>
    <p:extLst>
      <p:ext uri="{BB962C8B-B14F-4D97-AF65-F5344CB8AC3E}">
        <p14:creationId xmlns:p14="http://schemas.microsoft.com/office/powerpoint/2010/main" val="40121042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7FD81CC-6852-4376-ABF1-23DEAF8F1D74}"/>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00B2439B-8C6D-4157-9DF8-F87E7C215B7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9" name="Right Triangle 8">
              <a:extLst>
                <a:ext uri="{FF2B5EF4-FFF2-40B4-BE49-F238E27FC236}">
                  <a16:creationId xmlns:a16="http://schemas.microsoft.com/office/drawing/2014/main" id="{61B15F53-D54A-470D-8AC0-4CD9EAAFAF61}"/>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10" name="Straight Connector 9">
            <a:extLst>
              <a:ext uri="{FF2B5EF4-FFF2-40B4-BE49-F238E27FC236}">
                <a16:creationId xmlns:a16="http://schemas.microsoft.com/office/drawing/2014/main" id="{E54DB53C-A22F-4C1F-92E2-CB4581C08651}"/>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43FF0EAB-6526-4FE4-BC52-FB27112893E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0FFD6EA-B06B-4D4C-84B4-78784037B751}"/>
              </a:ext>
            </a:extLst>
          </p:cNvPr>
          <p:cNvSpPr>
            <a:spLocks noGrp="1"/>
          </p:cNvSpPr>
          <p:nvPr>
            <p:ph type="sldNum" sz="quarter" idx="10"/>
          </p:nvPr>
        </p:nvSpPr>
        <p:spPr>
          <a:xfrm>
            <a:off x="9239251" y="6542089"/>
            <a:ext cx="2844800" cy="320675"/>
          </a:xfrm>
        </p:spPr>
        <p:txBody>
          <a:bodyPr/>
          <a:lstStyle>
            <a:lvl1pPr>
              <a:defRPr smtClean="0"/>
            </a:lvl1pPr>
          </a:lstStyle>
          <a:p>
            <a:pPr>
              <a:defRPr/>
            </a:pPr>
            <a:fld id="{D3E6A6C3-C607-4348-8161-1EFF5294D791}" type="slidenum">
              <a:rPr lang="en-US" altLang="en-US"/>
              <a:pPr>
                <a:defRPr/>
              </a:pPr>
              <a:t>‹#›</a:t>
            </a:fld>
            <a:endParaRPr lang="en-US" altLang="en-US"/>
          </a:p>
        </p:txBody>
      </p:sp>
    </p:spTree>
    <p:extLst>
      <p:ext uri="{BB962C8B-B14F-4D97-AF65-F5344CB8AC3E}">
        <p14:creationId xmlns:p14="http://schemas.microsoft.com/office/powerpoint/2010/main" val="2914034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C8390EA-9A27-493A-89AC-CB89033A927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BE23614C-B687-4EA7-8963-F5722EC56C6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ight Triangle 4">
              <a:extLst>
                <a:ext uri="{FF2B5EF4-FFF2-40B4-BE49-F238E27FC236}">
                  <a16:creationId xmlns:a16="http://schemas.microsoft.com/office/drawing/2014/main" id="{1D741E7A-D025-4AC9-B24E-297692C0F9BB}"/>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6" name="Straight Connector 5">
            <a:extLst>
              <a:ext uri="{FF2B5EF4-FFF2-40B4-BE49-F238E27FC236}">
                <a16:creationId xmlns:a16="http://schemas.microsoft.com/office/drawing/2014/main" id="{9A1EF57C-0E9C-42C2-B279-F1F6172D0DA2}"/>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DF044C20-E327-4AF7-B720-82FC853F505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19051C78-193F-4880-8698-614E6E5728CB}"/>
              </a:ext>
            </a:extLst>
          </p:cNvPr>
          <p:cNvSpPr>
            <a:spLocks noGrp="1"/>
          </p:cNvSpPr>
          <p:nvPr>
            <p:ph type="sldNum" sz="quarter" idx="10"/>
          </p:nvPr>
        </p:nvSpPr>
        <p:spPr>
          <a:xfrm>
            <a:off x="9239251" y="6542089"/>
            <a:ext cx="2844800" cy="320675"/>
          </a:xfrm>
        </p:spPr>
        <p:txBody>
          <a:bodyPr/>
          <a:lstStyle>
            <a:lvl1pPr>
              <a:defRPr smtClean="0"/>
            </a:lvl1pPr>
          </a:lstStyle>
          <a:p>
            <a:pPr>
              <a:defRPr/>
            </a:pPr>
            <a:fld id="{53A1D6AB-1579-4530-A50F-A919832A0C5B}" type="slidenum">
              <a:rPr lang="en-US" altLang="en-US"/>
              <a:pPr>
                <a:defRPr/>
              </a:pPr>
              <a:t>‹#›</a:t>
            </a:fld>
            <a:endParaRPr lang="en-US" altLang="en-US"/>
          </a:p>
        </p:txBody>
      </p:sp>
    </p:spTree>
    <p:extLst>
      <p:ext uri="{BB962C8B-B14F-4D97-AF65-F5344CB8AC3E}">
        <p14:creationId xmlns:p14="http://schemas.microsoft.com/office/powerpoint/2010/main" val="300220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E314D5A-EB5D-403B-A99A-342B49B549EF}"/>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E89B8569-B422-435B-BE4A-807648EE3E2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 name="Right Triangle 3">
              <a:extLst>
                <a:ext uri="{FF2B5EF4-FFF2-40B4-BE49-F238E27FC236}">
                  <a16:creationId xmlns:a16="http://schemas.microsoft.com/office/drawing/2014/main" id="{51E1AE56-0CCC-494C-B2E9-7018FBEFB9D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5" name="TextBox 7">
            <a:extLst>
              <a:ext uri="{FF2B5EF4-FFF2-40B4-BE49-F238E27FC236}">
                <a16:creationId xmlns:a16="http://schemas.microsoft.com/office/drawing/2014/main" id="{45388314-6638-4CB3-86FA-091690F4774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6" name="Slide Number Placeholder 5">
            <a:extLst>
              <a:ext uri="{FF2B5EF4-FFF2-40B4-BE49-F238E27FC236}">
                <a16:creationId xmlns:a16="http://schemas.microsoft.com/office/drawing/2014/main" id="{A17605DA-04D2-4A04-A5A3-95025DAB6007}"/>
              </a:ext>
            </a:extLst>
          </p:cNvPr>
          <p:cNvSpPr>
            <a:spLocks noGrp="1"/>
          </p:cNvSpPr>
          <p:nvPr>
            <p:ph type="sldNum" sz="quarter" idx="10"/>
          </p:nvPr>
        </p:nvSpPr>
        <p:spPr>
          <a:xfrm>
            <a:off x="9239251" y="6542089"/>
            <a:ext cx="2844800" cy="320675"/>
          </a:xfrm>
        </p:spPr>
        <p:txBody>
          <a:bodyPr/>
          <a:lstStyle>
            <a:lvl1pPr>
              <a:defRPr smtClean="0"/>
            </a:lvl1pPr>
          </a:lstStyle>
          <a:p>
            <a:pPr>
              <a:defRPr/>
            </a:pPr>
            <a:fld id="{02EA053A-5E24-4229-86AA-045EB9BDBC50}" type="slidenum">
              <a:rPr lang="en-US" altLang="en-US"/>
              <a:pPr>
                <a:defRPr/>
              </a:pPr>
              <a:t>‹#›</a:t>
            </a:fld>
            <a:endParaRPr lang="en-US" altLang="en-US"/>
          </a:p>
        </p:txBody>
      </p:sp>
    </p:spTree>
    <p:extLst>
      <p:ext uri="{BB962C8B-B14F-4D97-AF65-F5344CB8AC3E}">
        <p14:creationId xmlns:p14="http://schemas.microsoft.com/office/powerpoint/2010/main" val="3210883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742847-30E4-4D70-9E7E-9A18D66A0B2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9005BAF7-F8E4-43EC-9714-3995961B87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D3E12F39-E56F-4555-866C-9D10988338B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8" name="TextBox 7">
            <a:extLst>
              <a:ext uri="{FF2B5EF4-FFF2-40B4-BE49-F238E27FC236}">
                <a16:creationId xmlns:a16="http://schemas.microsoft.com/office/drawing/2014/main" id="{380B1C43-1CD9-40EB-B416-D2A83751FD6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6D46369-B9FA-4A6A-A0FD-C5C9ED6B492D}"/>
              </a:ext>
            </a:extLst>
          </p:cNvPr>
          <p:cNvSpPr>
            <a:spLocks noGrp="1"/>
          </p:cNvSpPr>
          <p:nvPr>
            <p:ph type="sldNum" sz="quarter" idx="10"/>
          </p:nvPr>
        </p:nvSpPr>
        <p:spPr>
          <a:xfrm>
            <a:off x="9239251" y="6542089"/>
            <a:ext cx="2844800" cy="320675"/>
          </a:xfrm>
        </p:spPr>
        <p:txBody>
          <a:bodyPr/>
          <a:lstStyle>
            <a:lvl1pPr>
              <a:defRPr smtClean="0"/>
            </a:lvl1pPr>
          </a:lstStyle>
          <a:p>
            <a:pPr>
              <a:defRPr/>
            </a:pPr>
            <a:fld id="{532E2995-E8A4-44EF-A73F-AA12C4D9847C}" type="slidenum">
              <a:rPr lang="en-US" altLang="en-US"/>
              <a:pPr>
                <a:defRPr/>
              </a:pPr>
              <a:t>‹#›</a:t>
            </a:fld>
            <a:endParaRPr lang="en-US" altLang="en-US"/>
          </a:p>
        </p:txBody>
      </p:sp>
    </p:spTree>
    <p:extLst>
      <p:ext uri="{BB962C8B-B14F-4D97-AF65-F5344CB8AC3E}">
        <p14:creationId xmlns:p14="http://schemas.microsoft.com/office/powerpoint/2010/main" val="26614046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074A2C-4B97-4070-96F5-C3CCD1DE6C85}"/>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4581CC3-9441-48C3-BFF2-8D8AD324EE1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FC86D00C-B8D3-4A7C-BE3E-3F781DD7808B}"/>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8" name="TextBox 7">
            <a:extLst>
              <a:ext uri="{FF2B5EF4-FFF2-40B4-BE49-F238E27FC236}">
                <a16:creationId xmlns:a16="http://schemas.microsoft.com/office/drawing/2014/main" id="{8FD7410C-9FC4-478F-8C67-5BC0C315FB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A121595F-D224-4AE2-B490-1EC8946D6B48}"/>
              </a:ext>
            </a:extLst>
          </p:cNvPr>
          <p:cNvSpPr>
            <a:spLocks noGrp="1"/>
          </p:cNvSpPr>
          <p:nvPr>
            <p:ph type="sldNum" sz="quarter" idx="10"/>
          </p:nvPr>
        </p:nvSpPr>
        <p:spPr>
          <a:xfrm>
            <a:off x="9239251" y="6542089"/>
            <a:ext cx="2844800" cy="320675"/>
          </a:xfrm>
        </p:spPr>
        <p:txBody>
          <a:bodyPr/>
          <a:lstStyle>
            <a:lvl1pPr>
              <a:defRPr smtClean="0"/>
            </a:lvl1pPr>
          </a:lstStyle>
          <a:p>
            <a:pPr>
              <a:defRPr/>
            </a:pPr>
            <a:fld id="{45CDEF04-3F6B-4350-B9E3-23CC7F99E9AE}" type="slidenum">
              <a:rPr lang="en-US" altLang="en-US"/>
              <a:pPr>
                <a:defRPr/>
              </a:pPr>
              <a:t>‹#›</a:t>
            </a:fld>
            <a:endParaRPr lang="en-US" altLang="en-US"/>
          </a:p>
        </p:txBody>
      </p:sp>
    </p:spTree>
    <p:extLst>
      <p:ext uri="{BB962C8B-B14F-4D97-AF65-F5344CB8AC3E}">
        <p14:creationId xmlns:p14="http://schemas.microsoft.com/office/powerpoint/2010/main" val="331575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46AD68C-4ADC-4B92-B474-2969E2B1A92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D6083F4A-2CB1-4E25-89FC-643A6232827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B42A946F-0F63-4896-BBB9-E70B1369098A}"/>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7" name="Straight Connector 6">
            <a:extLst>
              <a:ext uri="{FF2B5EF4-FFF2-40B4-BE49-F238E27FC236}">
                <a16:creationId xmlns:a16="http://schemas.microsoft.com/office/drawing/2014/main" id="{0E51C1DC-0DC3-4543-A2CA-3CED3B058C9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A2C12C-7E4B-4E30-9DCD-BF05F5C1C16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7A2541A-1015-41C2-AE02-1CEA9A02CD4A}"/>
              </a:ext>
            </a:extLst>
          </p:cNvPr>
          <p:cNvSpPr>
            <a:spLocks noGrp="1"/>
          </p:cNvSpPr>
          <p:nvPr>
            <p:ph type="sldNum" sz="quarter" idx="10"/>
          </p:nvPr>
        </p:nvSpPr>
        <p:spPr>
          <a:xfrm>
            <a:off x="9239251" y="6542089"/>
            <a:ext cx="2844800" cy="320675"/>
          </a:xfrm>
        </p:spPr>
        <p:txBody>
          <a:bodyPr/>
          <a:lstStyle>
            <a:lvl1pPr>
              <a:defRPr smtClean="0"/>
            </a:lvl1pPr>
          </a:lstStyle>
          <a:p>
            <a:pPr>
              <a:defRPr/>
            </a:pPr>
            <a:fld id="{0AEB9F1C-C249-44C6-8C44-BF9BCB58A2C0}" type="slidenum">
              <a:rPr lang="en-US" altLang="en-US"/>
              <a:pPr>
                <a:defRPr/>
              </a:pPr>
              <a:t>‹#›</a:t>
            </a:fld>
            <a:endParaRPr lang="en-US" altLang="en-US"/>
          </a:p>
        </p:txBody>
      </p:sp>
    </p:spTree>
    <p:extLst>
      <p:ext uri="{BB962C8B-B14F-4D97-AF65-F5344CB8AC3E}">
        <p14:creationId xmlns:p14="http://schemas.microsoft.com/office/powerpoint/2010/main" val="42360347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7240CFB-8686-48D0-A6A5-5CA7D779328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8D2531E8-1E27-4AC1-AE42-86F5A4B3BAC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12CDD3CD-3384-433F-B7CC-E85EFBFD7E5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7" name="TextBox 7">
            <a:extLst>
              <a:ext uri="{FF2B5EF4-FFF2-40B4-BE49-F238E27FC236}">
                <a16:creationId xmlns:a16="http://schemas.microsoft.com/office/drawing/2014/main" id="{C41D217A-FAD3-4DCA-B926-C1BDBB1654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DA2146D-7698-457B-AE7B-75A47BEAFBEB}"/>
              </a:ext>
            </a:extLst>
          </p:cNvPr>
          <p:cNvSpPr>
            <a:spLocks noGrp="1"/>
          </p:cNvSpPr>
          <p:nvPr>
            <p:ph type="sldNum" sz="quarter" idx="10"/>
          </p:nvPr>
        </p:nvSpPr>
        <p:spPr>
          <a:xfrm>
            <a:off x="9239251" y="6542089"/>
            <a:ext cx="2844800" cy="320675"/>
          </a:xfrm>
        </p:spPr>
        <p:txBody>
          <a:bodyPr/>
          <a:lstStyle>
            <a:lvl1pPr>
              <a:defRPr smtClean="0"/>
            </a:lvl1pPr>
          </a:lstStyle>
          <a:p>
            <a:pPr>
              <a:defRPr/>
            </a:pPr>
            <a:fld id="{253CCDEA-56F8-479F-B5A6-A00A331A15BE}" type="slidenum">
              <a:rPr lang="en-US" altLang="en-US"/>
              <a:pPr>
                <a:defRPr/>
              </a:pPr>
              <a:t>‹#›</a:t>
            </a:fld>
            <a:endParaRPr lang="en-US" altLang="en-US"/>
          </a:p>
        </p:txBody>
      </p:sp>
    </p:spTree>
    <p:extLst>
      <p:ext uri="{BB962C8B-B14F-4D97-AF65-F5344CB8AC3E}">
        <p14:creationId xmlns:p14="http://schemas.microsoft.com/office/powerpoint/2010/main" val="39389438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01AABC-22C9-41D0-A3EC-1F7049830C2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453102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060060E-4AD8-4524-A33E-7AF1DA10150B}"/>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22C30BC0-DCB3-491D-A476-A6DD29EC3FAF}"/>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6739730-1BD0-473E-AC52-AF1CE9893AD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2B64072D-4A78-478D-88C1-93FEBC272FC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0F4C3E-E906-4A14-BB94-FA33E47300D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D07A03E8-A8C2-4FA5-9352-95206AE7EA33}"/>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270B7C6-6E90-412A-87CD-7F0A82AB750F}" type="slidenum">
              <a:rPr lang="en-US" altLang="en-US"/>
              <a:pPr>
                <a:defRPr/>
              </a:pPr>
              <a:t>‹#›</a:t>
            </a:fld>
            <a:endParaRPr lang="en-US" altLang="en-US"/>
          </a:p>
        </p:txBody>
      </p:sp>
    </p:spTree>
    <p:extLst>
      <p:ext uri="{BB962C8B-B14F-4D97-AF65-F5344CB8AC3E}">
        <p14:creationId xmlns:p14="http://schemas.microsoft.com/office/powerpoint/2010/main" val="30912848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5A289E-8969-487F-BCB2-E70D77681E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3960CBB0-6526-4CC0-B72C-E3CB1AB5469A}"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B0125AFF-2889-40B8-9FAE-08C490AE77D8}"/>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5318EE4-1401-4037-BC17-7E77853680F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A3F7BC8-ABA2-4D3D-A37C-566962C9F94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BC4C0E87-345E-4592-A222-40C1C1F77A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540177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BE3375-1354-4529-B8BA-70E47E65669D}"/>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C040F6D-85D0-46C1-B0DF-0D05B68CF7D1}"/>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C3C3923-5167-4300-930C-22791DA3458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0203A9AA-B7D2-4270-A392-F2C9A820CB7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6BA97D0-BBBB-483A-B1BF-538216525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F86060-1CC9-461C-9650-0E5C9CBF77A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0D8815-FC82-47EE-ADF0-896AF4C5B9A8}" type="slidenum">
              <a:rPr lang="en-US" altLang="en-US"/>
              <a:pPr>
                <a:defRPr/>
              </a:pPr>
              <a:t>‹#›</a:t>
            </a:fld>
            <a:endParaRPr lang="en-US" altLang="en-US"/>
          </a:p>
        </p:txBody>
      </p:sp>
    </p:spTree>
    <p:extLst>
      <p:ext uri="{BB962C8B-B14F-4D97-AF65-F5344CB8AC3E}">
        <p14:creationId xmlns:p14="http://schemas.microsoft.com/office/powerpoint/2010/main" val="40315934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EBE699-8654-442D-B60C-35787D848239}"/>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E9593E12-42BE-4181-B6DA-39123B9CA0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02AA14C2-E1E5-498A-935C-0B513F8D30C5}"/>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F18539F2-2356-46FA-AE79-3AEF8769084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9CB3EA41-9B79-4B72-93B8-932D564365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498E055-228C-41BA-85A0-D412DD090A0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7CB1D38-746B-494E-BA3A-E5CAC97959E7}" type="slidenum">
              <a:rPr lang="en-US" altLang="en-US"/>
              <a:pPr>
                <a:defRPr/>
              </a:pPr>
              <a:t>‹#›</a:t>
            </a:fld>
            <a:endParaRPr lang="en-US" altLang="en-US"/>
          </a:p>
        </p:txBody>
      </p:sp>
    </p:spTree>
    <p:extLst>
      <p:ext uri="{BB962C8B-B14F-4D97-AF65-F5344CB8AC3E}">
        <p14:creationId xmlns:p14="http://schemas.microsoft.com/office/powerpoint/2010/main" val="20847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36EDFED-F7B3-436F-BF6D-8D5A0D4CA70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2344EF27-0AA2-4C98-AEE5-6CFA10A044F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C1363B3B-4FF9-4014-9CA3-7C5A4E2E5F2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C61BB83B-2A90-403C-A610-D4780977C85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CE7BDF73-A1FD-4B1A-8869-63E4381D27C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732F17E7-F590-4BAE-89FF-1BB0E92477F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95A417-B99F-46DE-BC3A-2C02EFDD7D08}" type="slidenum">
              <a:rPr lang="en-US" altLang="en-US"/>
              <a:pPr>
                <a:defRPr/>
              </a:pPr>
              <a:t>‹#›</a:t>
            </a:fld>
            <a:endParaRPr lang="en-US" altLang="en-US"/>
          </a:p>
        </p:txBody>
      </p:sp>
    </p:spTree>
    <p:extLst>
      <p:ext uri="{BB962C8B-B14F-4D97-AF65-F5344CB8AC3E}">
        <p14:creationId xmlns:p14="http://schemas.microsoft.com/office/powerpoint/2010/main" val="16721906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DF69262-9EF9-47F3-AD6F-56890272DAB7}"/>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F76A1C21-A292-4058-8C2E-1113014A941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0927B98-A564-4A14-9E73-AEED34AC840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7F801A28-CDF8-4C75-A771-28643045BCF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94BEB8C5-408F-473F-95AE-50F9A74C580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B99B4BD-262C-4F72-87DB-CAA6D5FACBF1}" type="slidenum">
              <a:rPr lang="en-US" altLang="en-US"/>
              <a:pPr>
                <a:defRPr/>
              </a:pPr>
              <a:t>‹#›</a:t>
            </a:fld>
            <a:endParaRPr lang="en-US" altLang="en-US"/>
          </a:p>
        </p:txBody>
      </p:sp>
    </p:spTree>
    <p:extLst>
      <p:ext uri="{BB962C8B-B14F-4D97-AF65-F5344CB8AC3E}">
        <p14:creationId xmlns:p14="http://schemas.microsoft.com/office/powerpoint/2010/main" val="39145431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78250A-8D8E-4883-A30F-F13DD2F8A96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9299C0A-11CE-4102-B5EE-32BA9E67A72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C7E93851-8991-4EA5-B60F-528C500B9840}"/>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C9B3377F-AA00-4D60-9BB2-8FAB5D201B2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906A95D-BA33-4EAB-BD7F-96B10076DBF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368ADC4-DC2C-471B-B2C0-5003FB54B68C}" type="slidenum">
              <a:rPr lang="en-US" altLang="en-US"/>
              <a:pPr>
                <a:defRPr/>
              </a:pPr>
              <a:t>‹#›</a:t>
            </a:fld>
            <a:endParaRPr lang="en-US" altLang="en-US"/>
          </a:p>
        </p:txBody>
      </p:sp>
    </p:spTree>
    <p:extLst>
      <p:ext uri="{BB962C8B-B14F-4D97-AF65-F5344CB8AC3E}">
        <p14:creationId xmlns:p14="http://schemas.microsoft.com/office/powerpoint/2010/main" val="36536654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944E4-9621-434E-8ECB-A3561D5B4DDD}"/>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09D7581D-1346-4835-9D33-FB8C7F86FA1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EB58FEE6-C45B-4370-A7DD-976DB94320E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51EDB433-FECA-4A86-B50B-8634E553B2C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050356-B60A-4CEF-B840-05E9045BA50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4A41A41-D240-4315-A0E0-4A0B014395B9}" type="slidenum">
              <a:rPr lang="en-US" altLang="en-US"/>
              <a:pPr>
                <a:defRPr/>
              </a:pPr>
              <a:t>‹#›</a:t>
            </a:fld>
            <a:endParaRPr lang="en-US" altLang="en-US"/>
          </a:p>
        </p:txBody>
      </p:sp>
    </p:spTree>
    <p:extLst>
      <p:ext uri="{BB962C8B-B14F-4D97-AF65-F5344CB8AC3E}">
        <p14:creationId xmlns:p14="http://schemas.microsoft.com/office/powerpoint/2010/main" val="26533378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D4BA420-8983-4DEE-9D81-E90AB1BC578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32A86F37-8248-4727-80AF-4166E40AD71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DB6F783F-5438-4A9B-84A4-0AA44A2B01A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D57FA86A-94B8-41E2-9B92-2BB9503E920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F787FB-5F8D-4BEA-9552-BE15225BF2D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27253A-FDCC-45B4-BFD9-68857B6763C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05D0E8D-4678-421C-91B5-B20AD2EC0D3A}" type="slidenum">
              <a:rPr lang="en-US" altLang="en-US"/>
              <a:pPr>
                <a:defRPr/>
              </a:pPr>
              <a:t>‹#›</a:t>
            </a:fld>
            <a:endParaRPr lang="en-US" altLang="en-US"/>
          </a:p>
        </p:txBody>
      </p:sp>
    </p:spTree>
    <p:extLst>
      <p:ext uri="{BB962C8B-B14F-4D97-AF65-F5344CB8AC3E}">
        <p14:creationId xmlns:p14="http://schemas.microsoft.com/office/powerpoint/2010/main" val="36150823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396A589-67CD-4158-8FCD-6BA61DB48208}"/>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2C7D685E-7A34-4CA4-AE5A-BC4E0DDC5F5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4640B7FB-7EDE-48BD-8C91-384B25CD322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EBAD8E2E-3BDB-4C1D-8A28-EBABAD34954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BCD4E01-7DD9-49AF-8F38-C46C86AC8CB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F103D67-2916-435E-993E-A2ABE58853FD}" type="slidenum">
              <a:rPr lang="en-US" altLang="en-US"/>
              <a:pPr>
                <a:defRPr/>
              </a:pPr>
              <a:t>‹#›</a:t>
            </a:fld>
            <a:endParaRPr lang="en-US" altLang="en-US"/>
          </a:p>
        </p:txBody>
      </p:sp>
    </p:spTree>
    <p:extLst>
      <p:ext uri="{BB962C8B-B14F-4D97-AF65-F5344CB8AC3E}">
        <p14:creationId xmlns:p14="http://schemas.microsoft.com/office/powerpoint/2010/main" val="41494341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98EBF-915D-4661-AC09-238AC75C3DCE}"/>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56815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EDEC405-70F4-48DE-B603-EA9998DCBA6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659F5AA-BFE3-4FAF-B77A-F8A191179D8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BA9B1380-8B73-494F-8D53-BEB7BB3B1F3C}"/>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0591E566-F75D-4FE3-AF8E-3CD54F35F0E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2E5E94-B6DC-4217-B14D-C94B5D29AFB5}"/>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71202C5-7503-4609-8394-9CE5DCEB2BB1}"/>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689DCFE0-36AA-44B5-9C2A-C0B9AB624581}" type="slidenum">
              <a:rPr lang="en-US" altLang="en-US"/>
              <a:pPr>
                <a:defRPr/>
              </a:pPr>
              <a:t>‹#›</a:t>
            </a:fld>
            <a:endParaRPr lang="en-US" altLang="en-US"/>
          </a:p>
        </p:txBody>
      </p:sp>
    </p:spTree>
    <p:extLst>
      <p:ext uri="{BB962C8B-B14F-4D97-AF65-F5344CB8AC3E}">
        <p14:creationId xmlns:p14="http://schemas.microsoft.com/office/powerpoint/2010/main" val="6520840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0BFF4C-621E-4BD4-9B2A-CB5B7BA5E2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6E855A93-4435-46E4-B849-12858A379F8F}"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FD5C49FF-D8CB-4E43-B741-72AE3AB29799}"/>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8F60221C-0CFD-451F-816F-6F589A7E1B13}"/>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A2BF8984-8241-45C0-A61C-521F0FE929F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89D10D6D-CFDC-4FF6-A683-701D6BD1D31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245684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2B00D3-0EE3-48B3-8B09-C606C3CD5AB9}"/>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8A696E56-14A2-4EDF-AE6B-C0A71C60EAA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B06B2A48-F01B-4E30-B9E8-2E66ABF1FC7D}"/>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7BADD06-1E26-4BF7-B438-1BF7464A541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69FE34D-9BB8-47CC-B72D-997FCC829CD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61CBAA-8991-4321-9409-E1C97BB0B95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64C0448-6A06-48D1-9E76-DF9A0A450CB0}" type="slidenum">
              <a:rPr lang="en-US" altLang="en-US"/>
              <a:pPr>
                <a:defRPr/>
              </a:pPr>
              <a:t>‹#›</a:t>
            </a:fld>
            <a:endParaRPr lang="en-US" altLang="en-US"/>
          </a:p>
        </p:txBody>
      </p:sp>
    </p:spTree>
    <p:extLst>
      <p:ext uri="{BB962C8B-B14F-4D97-AF65-F5344CB8AC3E}">
        <p14:creationId xmlns:p14="http://schemas.microsoft.com/office/powerpoint/2010/main" val="76399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F97E84A4-DA01-4423-9EF2-C46F3CEB1B75}"/>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4BB816A-C075-4872-8EC8-7A0B51D8FC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136F8E4C-DC06-4BC3-83BC-80206A35E848}"/>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0D6FDE90-1A9E-4056-A409-42F45EC55AD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555F91A-44CA-48B8-91E6-5D405E1EBE1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3370305-0A32-47E6-94F4-DB1E57A615D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F026D50-D6D5-412D-B437-64D51B45DEAE}" type="slidenum">
              <a:rPr lang="en-US" altLang="en-US"/>
              <a:pPr>
                <a:defRPr/>
              </a:pPr>
              <a:t>‹#›</a:t>
            </a:fld>
            <a:endParaRPr lang="en-US" altLang="en-US"/>
          </a:p>
        </p:txBody>
      </p:sp>
    </p:spTree>
    <p:extLst>
      <p:ext uri="{BB962C8B-B14F-4D97-AF65-F5344CB8AC3E}">
        <p14:creationId xmlns:p14="http://schemas.microsoft.com/office/powerpoint/2010/main" val="42558843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086567A-68F7-4A8C-8C89-F659AD8B29F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C98501BC-CB3B-4E34-B701-D3F4404C2C6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BDF8ED21-AB04-494B-83BF-8D5970D0825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12C1FED-106C-4E03-BF4A-6C8CA434A54A}"/>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AE0BD074-B4E9-478B-96D6-B3DE9D84C6D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E6BE131-9F6C-4CF2-A1FD-6828B738308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7803407-BEDB-4A0B-B56E-9757DEBBAA42}" type="slidenum">
              <a:rPr lang="en-US" altLang="en-US"/>
              <a:pPr>
                <a:defRPr/>
              </a:pPr>
              <a:t>‹#›</a:t>
            </a:fld>
            <a:endParaRPr lang="en-US" altLang="en-US"/>
          </a:p>
        </p:txBody>
      </p:sp>
    </p:spTree>
    <p:extLst>
      <p:ext uri="{BB962C8B-B14F-4D97-AF65-F5344CB8AC3E}">
        <p14:creationId xmlns:p14="http://schemas.microsoft.com/office/powerpoint/2010/main" val="33380535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6D3E407-C634-49E7-AB1E-DB554BB80003}"/>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4106D79B-F5AF-4303-A84B-DC06AE9B250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62D6A0CB-79C7-4FA8-B37B-A4B93303541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920DC3E4-B137-4FB3-98BC-1E44A3B2AC0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DA99059-A184-4C2B-ABC4-35DF1D298AB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E05B038-5501-4278-B214-04D540CB2A0C}" type="slidenum">
              <a:rPr lang="en-US" altLang="en-US"/>
              <a:pPr>
                <a:defRPr/>
              </a:pPr>
              <a:t>‹#›</a:t>
            </a:fld>
            <a:endParaRPr lang="en-US" altLang="en-US"/>
          </a:p>
        </p:txBody>
      </p:sp>
    </p:spTree>
    <p:extLst>
      <p:ext uri="{BB962C8B-B14F-4D97-AF65-F5344CB8AC3E}">
        <p14:creationId xmlns:p14="http://schemas.microsoft.com/office/powerpoint/2010/main" val="12370066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301D2-7295-4508-902D-C1DE35CB4843}"/>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51B3AB2C-B65E-4247-BDA8-3673F393E59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938C8570-B2C0-4DDF-9E92-0D67CAF2F87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2F29CDBE-6751-410E-B0D1-FD872B06512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DAEBB19-7437-4EC5-A369-1A4A9C5492B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0BE665C-0AA4-4BF3-A070-4E2B079C9A93}" type="slidenum">
              <a:rPr lang="en-US" altLang="en-US"/>
              <a:pPr>
                <a:defRPr/>
              </a:pPr>
              <a:t>‹#›</a:t>
            </a:fld>
            <a:endParaRPr lang="en-US" altLang="en-US"/>
          </a:p>
        </p:txBody>
      </p:sp>
    </p:spTree>
    <p:extLst>
      <p:ext uri="{BB962C8B-B14F-4D97-AF65-F5344CB8AC3E}">
        <p14:creationId xmlns:p14="http://schemas.microsoft.com/office/powerpoint/2010/main" val="15739281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55B273-DCAD-4040-94D1-6B50A0C07A67}"/>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DF89448-8004-4842-A677-91B27918389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172CA992-B864-46DF-8921-339D8CBE986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7178D35B-CB1D-437F-823C-F1E7656FE60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F58884-CD11-4436-907F-32647EF816A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4516D1A-40F3-4E27-881C-7A1500040211}" type="slidenum">
              <a:rPr lang="en-US" altLang="en-US"/>
              <a:pPr>
                <a:defRPr/>
              </a:pPr>
              <a:t>‹#›</a:t>
            </a:fld>
            <a:endParaRPr lang="en-US" altLang="en-US"/>
          </a:p>
        </p:txBody>
      </p:sp>
    </p:spTree>
    <p:extLst>
      <p:ext uri="{BB962C8B-B14F-4D97-AF65-F5344CB8AC3E}">
        <p14:creationId xmlns:p14="http://schemas.microsoft.com/office/powerpoint/2010/main" val="1924770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AEA76CF-B0C0-4485-96F0-6C58E0A85D6E}"/>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252E714-9E17-4A4C-B591-3DBCB725EF3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83C5A5DC-1329-4D3A-9983-81DD66E2662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EDA75250-F0F6-4B3C-A1F6-A3BA05BA795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621F9-0CCD-4FDF-9567-C91DF71791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EA92347-54D3-4744-8CBF-2E37B227AB5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16384EA-2195-40AF-A63E-7793C53F1A30}" type="slidenum">
              <a:rPr lang="en-US" altLang="en-US"/>
              <a:pPr>
                <a:defRPr/>
              </a:pPr>
              <a:t>‹#›</a:t>
            </a:fld>
            <a:endParaRPr lang="en-US" altLang="en-US"/>
          </a:p>
        </p:txBody>
      </p:sp>
    </p:spTree>
    <p:extLst>
      <p:ext uri="{BB962C8B-B14F-4D97-AF65-F5344CB8AC3E}">
        <p14:creationId xmlns:p14="http://schemas.microsoft.com/office/powerpoint/2010/main" val="41329636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4566751-906C-45AD-99B8-33F739E7CB3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5E18798-59D4-4E60-AF4F-991B26B9779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1261DADB-A149-44B9-8E59-2BBAE1745FE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747188C4-40FB-40C9-880E-E9A380CC8E9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FC31104-551A-4AD0-B029-E5726661E1C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FCB7BF2-FA48-4C82-92DF-6E3E5A7AC40D}" type="slidenum">
              <a:rPr lang="en-US" altLang="en-US"/>
              <a:pPr>
                <a:defRPr/>
              </a:pPr>
              <a:t>‹#›</a:t>
            </a:fld>
            <a:endParaRPr lang="en-US" altLang="en-US"/>
          </a:p>
        </p:txBody>
      </p:sp>
    </p:spTree>
    <p:extLst>
      <p:ext uri="{BB962C8B-B14F-4D97-AF65-F5344CB8AC3E}">
        <p14:creationId xmlns:p14="http://schemas.microsoft.com/office/powerpoint/2010/main" val="21708476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9797C2F6-1945-476F-BB32-25FE0AE42FAA}"/>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A2156D6-A6CF-49E5-94FF-DC86A9D3D400}"/>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9C84DA94-EA6A-4C7B-87D0-20E84D89710D}"/>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624107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AC315-BFFD-4436-9032-8217F6FEDC9F}"/>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44517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5337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321264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22510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6896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236494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75910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490979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211904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485399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897842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69061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119428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805421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547617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4046969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187617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89971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244115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62948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427445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5926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851234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830781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290633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215030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236604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05696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511736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96724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882448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5447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161524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98212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228904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658264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07080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50434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0621569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655368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14702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4743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107033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49076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981233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23641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471114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991141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172863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818860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237261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0500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394944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759383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486585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556456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922043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938239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054648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474013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37296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748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480144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45065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57666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453173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916287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105949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153428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289823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48998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09761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246512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337811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150262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5126284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506451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296457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677168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7693767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83452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053399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0859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38845759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793136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9309443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563216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6650276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1162721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398100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5556130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97469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532293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76287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6473775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073909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734421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168723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087345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6829450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929885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28147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603767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928156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1041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7470867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521657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754441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457497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035475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689151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795853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726189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8787080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43793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9041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6B08E-F972-D249-9E80-4C1FF6613AE0}"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42478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36B08E-F972-D249-9E80-4C1FF6613AE0}"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13368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B08E-F972-D249-9E80-4C1FF6613AE0}"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36785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227986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76977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916717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5262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415A13-8930-7F40-AD56-D956347317D6}"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50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1FFEB-1948-6249-B5B9-A11DFA10E4DF}"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67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0C748-F887-2248-9A72-6737E34946DF}"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1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13650-3ED1-1A41-B0F8-8E36A3E6F1CE}" type="datetime1">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33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96AA0-E99B-C64C-992E-75BBC220910A}" type="datetime1">
              <a:rPr lang="en-US" smtClean="0">
                <a:solidFill>
                  <a:prstClr val="black">
                    <a:tint val="75000"/>
                  </a:prstClr>
                </a:solidFill>
              </a:rPr>
              <a:p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89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3CF3B-A4D9-CD4B-BA5E-BFBD40C234C9}" type="datetime1">
              <a:rPr lang="en-US" smtClean="0">
                <a:solidFill>
                  <a:prstClr val="black">
                    <a:tint val="75000"/>
                  </a:prstClr>
                </a:solidFill>
              </a:rPr>
              <a:p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42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AD5-5E41-3E46-A225-385EEA9CBF0B}" type="datetime1">
              <a:rPr lang="en-US" smtClean="0">
                <a:solidFill>
                  <a:prstClr val="black">
                    <a:tint val="75000"/>
                  </a:prstClr>
                </a:solidFill>
              </a:rPr>
              <a:p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419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B3709-D08B-0E4C-8F8E-22FBF6914F21}" type="datetime1">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2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6AFBB-41C5-CB44-97D0-384CD4304B4C}" type="datetime1">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66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B949D-88B3-014F-B369-A7ECB94C0ACC}"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73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4CBB0-0184-624B-BEB7-AE7862D8811A}"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46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BD91957-71AA-5C4B-BC7A-686E99933204}" type="datetime1">
              <a:rPr lang="en-US" smtClean="0">
                <a:solidFill>
                  <a:prstClr val="black">
                    <a:tint val="75000"/>
                  </a:prstClr>
                </a:solidFill>
              </a:rPr>
              <a:pPr>
                <a:defRPr/>
              </a:pPr>
              <a:t>9/19/2018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8D1E3F-285E-F04A-A351-566A342A7A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977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10662B4-F6D2-1445-816E-E258F4288DC1}" type="datetime1">
              <a:rPr lang="en-US" smtClean="0">
                <a:solidFill>
                  <a:prstClr val="black">
                    <a:tint val="75000"/>
                  </a:prstClr>
                </a:solidFill>
              </a:rPr>
              <a:pPr>
                <a:defRPr/>
              </a:pPr>
              <a:t>9/19/2018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0F3A1-9962-CB45-AED2-FE25ED846F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419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301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73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93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22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55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59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16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778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74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6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43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5503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84521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62123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57094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7198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30141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8171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8038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429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48885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57321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p>
        </p:txBody>
      </p:sp>
      <p:sp>
        <p:nvSpPr>
          <p:cNvPr id="104858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453451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p>
        </p:txBody>
      </p:sp>
      <p:sp>
        <p:nvSpPr>
          <p:cNvPr id="1048690" name="Content Placeholder 2"/>
          <p:cNvSpPr>
            <a:spLocks noGrp="1"/>
          </p:cNvSpPr>
          <p:nvPr>
            <p:ph idx="1"/>
          </p:nvPr>
        </p:nvSpPr>
        <p:spPr/>
        <p:txBody>
          <a:bodyPr/>
          <a:lstStyle>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1" name="Date Placeholder 3"/>
          <p:cNvSpPr>
            <a:spLocks noGrp="1"/>
          </p:cNvSpPr>
          <p:nvPr>
            <p:ph type="dt" sz="half" idx="10"/>
          </p:nvPr>
        </p:nvSpPr>
        <p:spPr/>
        <p:txBody>
          <a:bodyPr/>
          <a:lstStyle/>
          <a:p>
            <a:fld id="{8B5A30F4-0B4E-4E4B-BC36-C30CD13F4E17}" type="datetimeFigureOut">
              <a:rPr lang="en-US"/>
              <a:t>9/19/2018</a:t>
            </a:fld>
            <a:endParaRPr dirty="0"/>
          </a:p>
        </p:txBody>
      </p:sp>
      <p:sp>
        <p:nvSpPr>
          <p:cNvPr id="1048692" name="Footer Placeholder 4"/>
          <p:cNvSpPr>
            <a:spLocks noGrp="1"/>
          </p:cNvSpPr>
          <p:nvPr>
            <p:ph type="ftr" sz="quarter" idx="11"/>
          </p:nvPr>
        </p:nvSpPr>
        <p:spPr/>
        <p:txBody>
          <a:bodyPr/>
          <a:lstStyle/>
          <a:p>
            <a:endParaRPr/>
          </a:p>
        </p:txBody>
      </p:sp>
      <p:sp>
        <p:nvSpPr>
          <p:cNvPr id="1048693" name="Slide Number Placeholder 5"/>
          <p:cNvSpPr>
            <a:spLocks noGrp="1"/>
          </p:cNvSpPr>
          <p:nvPr>
            <p:ph type="sldNum" sz="quarter" idx="12"/>
          </p:nvPr>
        </p:nvSpPr>
        <p:spPr/>
        <p:txBody>
          <a:bodyPr/>
          <a:lstStyle/>
          <a:p>
            <a:fld id="{DA60BA0E-20D0-4E7C-B286-26C960A6788F}" type="slidenum">
              <a:t>‹#›</a:t>
            </a:fld>
            <a:endParaRPr/>
          </a:p>
        </p:txBody>
      </p:sp>
    </p:spTree>
    <p:extLst>
      <p:ext uri="{BB962C8B-B14F-4D97-AF65-F5344CB8AC3E}">
        <p14:creationId xmlns:p14="http://schemas.microsoft.com/office/powerpoint/2010/main" val="575545834"/>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38"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1048739"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61255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66" name="Title 1"/>
          <p:cNvSpPr>
            <a:spLocks noGrp="1"/>
          </p:cNvSpPr>
          <p:nvPr>
            <p:ph type="title"/>
          </p:nvPr>
        </p:nvSpPr>
        <p:spPr/>
        <p:txBody>
          <a:bodyPr/>
          <a:lstStyle/>
          <a:p>
            <a:r>
              <a:rPr lang="en-US"/>
              <a:t>Click to edit Master title style</a:t>
            </a:r>
          </a:p>
        </p:txBody>
      </p:sp>
      <p:sp>
        <p:nvSpPr>
          <p:cNvPr id="1049167"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68"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9" name="Date Placeholder 4"/>
          <p:cNvSpPr>
            <a:spLocks noGrp="1"/>
          </p:cNvSpPr>
          <p:nvPr>
            <p:ph type="dt" sz="half" idx="10"/>
          </p:nvPr>
        </p:nvSpPr>
        <p:spPr/>
        <p:txBody>
          <a:bodyPr/>
          <a:lstStyle/>
          <a:p>
            <a:fld id="{2DD204D1-F9BD-4643-8480-6EA41EB484F1}" type="datetimeFigureOut">
              <a:rPr lang="en-US"/>
              <a:t>9/19/2018</a:t>
            </a:fld>
            <a:endParaRPr lang="en-US"/>
          </a:p>
        </p:txBody>
      </p:sp>
      <p:sp>
        <p:nvSpPr>
          <p:cNvPr id="1049170" name="Footer Placeholder 5"/>
          <p:cNvSpPr>
            <a:spLocks noGrp="1"/>
          </p:cNvSpPr>
          <p:nvPr>
            <p:ph type="ftr" sz="quarter" idx="11"/>
          </p:nvPr>
        </p:nvSpPr>
        <p:spPr/>
        <p:txBody>
          <a:bodyPr/>
          <a:lstStyle/>
          <a:p>
            <a:endParaRPr/>
          </a:p>
        </p:txBody>
      </p:sp>
      <p:sp>
        <p:nvSpPr>
          <p:cNvPr id="1049171" name="Slide Number Placeholder 6"/>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2195084315"/>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295" name="Title 1"/>
          <p:cNvSpPr>
            <a:spLocks noGrp="1"/>
          </p:cNvSpPr>
          <p:nvPr>
            <p:ph type="title"/>
          </p:nvPr>
        </p:nvSpPr>
        <p:spPr/>
        <p:txBody>
          <a:bodyPr/>
          <a:lstStyle/>
          <a:p>
            <a:r>
              <a:rPr lang="en-US"/>
              <a:t>Click to edit Master title style</a:t>
            </a:r>
          </a:p>
        </p:txBody>
      </p:sp>
      <p:sp>
        <p:nvSpPr>
          <p:cNvPr id="1050296"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7"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298"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9"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0" name="Date Placeholder 6"/>
          <p:cNvSpPr>
            <a:spLocks noGrp="1"/>
          </p:cNvSpPr>
          <p:nvPr>
            <p:ph type="dt" sz="half" idx="10"/>
          </p:nvPr>
        </p:nvSpPr>
        <p:spPr/>
        <p:txBody>
          <a:bodyPr/>
          <a:lstStyle/>
          <a:p>
            <a:fld id="{2DD204D1-F9BD-4643-8480-6EA41EB484F1}" type="datetimeFigureOut">
              <a:rPr lang="en-US"/>
              <a:t>9/19/2018</a:t>
            </a:fld>
            <a:endParaRPr lang="en-US"/>
          </a:p>
        </p:txBody>
      </p:sp>
      <p:sp>
        <p:nvSpPr>
          <p:cNvPr id="1050301" name="Footer Placeholder 7"/>
          <p:cNvSpPr>
            <a:spLocks noGrp="1"/>
          </p:cNvSpPr>
          <p:nvPr>
            <p:ph type="ftr" sz="quarter" idx="11"/>
          </p:nvPr>
        </p:nvSpPr>
        <p:spPr/>
        <p:txBody>
          <a:bodyPr/>
          <a:lstStyle/>
          <a:p>
            <a:endParaRPr/>
          </a:p>
        </p:txBody>
      </p:sp>
      <p:sp>
        <p:nvSpPr>
          <p:cNvPr id="1050302" name="Slide Number Placeholder 8"/>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3379722766"/>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303" name="Title 1"/>
          <p:cNvSpPr>
            <a:spLocks noGrp="1"/>
          </p:cNvSpPr>
          <p:nvPr>
            <p:ph type="title"/>
          </p:nvPr>
        </p:nvSpPr>
        <p:spPr/>
        <p:txBody>
          <a:bodyPr/>
          <a:lstStyle/>
          <a:p>
            <a:r>
              <a:rPr lang="en-US"/>
              <a:t>Click to edit Master title style</a:t>
            </a:r>
          </a:p>
        </p:txBody>
      </p:sp>
      <p:sp>
        <p:nvSpPr>
          <p:cNvPr id="1050304" name="Date Placeholder 2"/>
          <p:cNvSpPr>
            <a:spLocks noGrp="1"/>
          </p:cNvSpPr>
          <p:nvPr>
            <p:ph type="dt" sz="half" idx="10"/>
          </p:nvPr>
        </p:nvSpPr>
        <p:spPr/>
        <p:txBody>
          <a:bodyPr/>
          <a:lstStyle/>
          <a:p>
            <a:fld id="{2DD204D1-F9BD-4643-8480-6EA41EB484F1}" type="datetimeFigureOut">
              <a:rPr lang="en-US"/>
              <a:t>9/19/2018</a:t>
            </a:fld>
            <a:endParaRPr lang="en-US"/>
          </a:p>
        </p:txBody>
      </p:sp>
      <p:sp>
        <p:nvSpPr>
          <p:cNvPr id="1050305" name="Footer Placeholder 3"/>
          <p:cNvSpPr>
            <a:spLocks noGrp="1"/>
          </p:cNvSpPr>
          <p:nvPr>
            <p:ph type="ftr" sz="quarter" idx="11"/>
          </p:nvPr>
        </p:nvSpPr>
        <p:spPr/>
        <p:txBody>
          <a:bodyPr/>
          <a:lstStyle/>
          <a:p>
            <a:endParaRPr/>
          </a:p>
        </p:txBody>
      </p:sp>
      <p:sp>
        <p:nvSpPr>
          <p:cNvPr id="1050306" name="Slide Number Placeholder 4"/>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727263899"/>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92" name="Date Placeholder 1"/>
          <p:cNvSpPr>
            <a:spLocks noGrp="1"/>
          </p:cNvSpPr>
          <p:nvPr>
            <p:ph type="dt" sz="half" idx="10"/>
          </p:nvPr>
        </p:nvSpPr>
        <p:spPr/>
        <p:txBody>
          <a:bodyPr/>
          <a:lstStyle/>
          <a:p>
            <a:fld id="{2DD204D1-F9BD-4643-8480-6EA41EB484F1}" type="datetimeFigureOut">
              <a:rPr lang="en-US"/>
              <a:t>9/19/2018</a:t>
            </a:fld>
            <a:endParaRPr lang="en-US"/>
          </a:p>
        </p:txBody>
      </p:sp>
      <p:sp>
        <p:nvSpPr>
          <p:cNvPr id="1048793" name="Footer Placeholder 2"/>
          <p:cNvSpPr>
            <a:spLocks noGrp="1"/>
          </p:cNvSpPr>
          <p:nvPr>
            <p:ph type="ftr" sz="quarter" idx="11"/>
          </p:nvPr>
        </p:nvSpPr>
        <p:spPr/>
        <p:txBody>
          <a:bodyPr/>
          <a:lstStyle/>
          <a:p>
            <a:endParaRPr/>
          </a:p>
        </p:txBody>
      </p:sp>
      <p:sp>
        <p:nvSpPr>
          <p:cNvPr id="1048794" name="Slide Number Placeholder 3"/>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462268193"/>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50317"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50318"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p>
        </p:txBody>
      </p:sp>
      <p:sp>
        <p:nvSpPr>
          <p:cNvPr id="1050319"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50320"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21" name="Date Placeholder 4"/>
          <p:cNvSpPr>
            <a:spLocks noGrp="1"/>
          </p:cNvSpPr>
          <p:nvPr>
            <p:ph type="dt" sz="half" idx="10"/>
          </p:nvPr>
        </p:nvSpPr>
        <p:spPr/>
        <p:txBody>
          <a:bodyPr/>
          <a:lstStyle/>
          <a:p>
            <a:fld id="{126BF754-515F-40B9-8D24-D54D5825B3D0}" type="datetimeFigureOut">
              <a:rPr lang="en-US"/>
              <a:t>9/19/2018</a:t>
            </a:fld>
            <a:endParaRPr lang="en-US"/>
          </a:p>
        </p:txBody>
      </p:sp>
      <p:sp>
        <p:nvSpPr>
          <p:cNvPr id="1050322" name="Footer Placeholder 5"/>
          <p:cNvSpPr>
            <a:spLocks noGrp="1"/>
          </p:cNvSpPr>
          <p:nvPr>
            <p:ph type="ftr" sz="quarter" idx="11"/>
          </p:nvPr>
        </p:nvSpPr>
        <p:spPr/>
        <p:txBody>
          <a:bodyPr/>
          <a:lstStyle/>
          <a:p>
            <a:endParaRPr/>
          </a:p>
        </p:txBody>
      </p:sp>
      <p:sp>
        <p:nvSpPr>
          <p:cNvPr id="1050323"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188428074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5"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776"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p>
        </p:txBody>
      </p:sp>
      <p:sp>
        <p:nvSpPr>
          <p:cNvPr id="1048777"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1048778"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48779" name="Date Placeholder 4"/>
          <p:cNvSpPr>
            <a:spLocks noGrp="1"/>
          </p:cNvSpPr>
          <p:nvPr>
            <p:ph type="dt" sz="half" idx="10"/>
          </p:nvPr>
        </p:nvSpPr>
        <p:spPr/>
        <p:txBody>
          <a:bodyPr/>
          <a:lstStyle/>
          <a:p>
            <a:fld id="{126BF754-515F-40B9-8D24-D54D5825B3D0}" type="datetimeFigureOut">
              <a:rPr lang="en-US"/>
              <a:t>9/19/2018</a:t>
            </a:fld>
            <a:endParaRPr lang="en-US"/>
          </a:p>
        </p:txBody>
      </p:sp>
      <p:sp>
        <p:nvSpPr>
          <p:cNvPr id="1048780" name="Footer Placeholder 5"/>
          <p:cNvSpPr>
            <a:spLocks noGrp="1"/>
          </p:cNvSpPr>
          <p:nvPr>
            <p:ph type="ftr" sz="quarter" idx="11"/>
          </p:nvPr>
        </p:nvSpPr>
        <p:spPr/>
        <p:txBody>
          <a:bodyPr/>
          <a:lstStyle/>
          <a:p>
            <a:endParaRPr/>
          </a:p>
        </p:txBody>
      </p:sp>
      <p:sp>
        <p:nvSpPr>
          <p:cNvPr id="1048781"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3192048875"/>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312" name="Title 1"/>
          <p:cNvSpPr>
            <a:spLocks noGrp="1"/>
          </p:cNvSpPr>
          <p:nvPr>
            <p:ph type="title"/>
          </p:nvPr>
        </p:nvSpPr>
        <p:spPr/>
        <p:txBody>
          <a:bodyPr/>
          <a:lstStyle/>
          <a:p>
            <a:r>
              <a:rPr lang="en-US"/>
              <a:t>Click to edit Master title style</a:t>
            </a:r>
          </a:p>
        </p:txBody>
      </p:sp>
      <p:sp>
        <p:nvSpPr>
          <p:cNvPr id="105031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14" name="Date Placeholder 3"/>
          <p:cNvSpPr>
            <a:spLocks noGrp="1"/>
          </p:cNvSpPr>
          <p:nvPr>
            <p:ph type="dt" sz="half" idx="10"/>
          </p:nvPr>
        </p:nvSpPr>
        <p:spPr/>
        <p:txBody>
          <a:bodyPr/>
          <a:lstStyle/>
          <a:p>
            <a:fld id="{7AECB6C2-1084-4AED-A74A-DF028B0094EA}" type="datetimeFigureOut">
              <a:rPr lang="en-US"/>
              <a:t>9/19/2018</a:t>
            </a:fld>
            <a:endParaRPr lang="en-US"/>
          </a:p>
        </p:txBody>
      </p:sp>
      <p:sp>
        <p:nvSpPr>
          <p:cNvPr id="1050315" name="Footer Placeholder 4"/>
          <p:cNvSpPr>
            <a:spLocks noGrp="1"/>
          </p:cNvSpPr>
          <p:nvPr>
            <p:ph type="ftr" sz="quarter" idx="11"/>
          </p:nvPr>
        </p:nvSpPr>
        <p:spPr/>
        <p:txBody>
          <a:bodyPr/>
          <a:lstStyle/>
          <a:p>
            <a:endParaRPr/>
          </a:p>
        </p:txBody>
      </p:sp>
      <p:sp>
        <p:nvSpPr>
          <p:cNvPr id="1050316"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710280433"/>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307" name="Vertical Title 1"/>
          <p:cNvSpPr>
            <a:spLocks noGrp="1"/>
          </p:cNvSpPr>
          <p:nvPr>
            <p:ph type="title" orient="vert"/>
          </p:nvPr>
        </p:nvSpPr>
        <p:spPr>
          <a:xfrm>
            <a:off x="9855200" y="274639"/>
            <a:ext cx="1422400" cy="5897561"/>
          </a:xfrm>
        </p:spPr>
        <p:txBody>
          <a:bodyPr vert="eaVert"/>
          <a:lstStyle/>
          <a:p>
            <a:r>
              <a:rPr lang="en-US"/>
              <a:t>Click to edit Master title style</a:t>
            </a:r>
          </a:p>
        </p:txBody>
      </p:sp>
      <p:sp>
        <p:nvSpPr>
          <p:cNvPr id="1050308" name="Vertical Text Placeholder 2"/>
          <p:cNvSpPr>
            <a:spLocks noGrp="1"/>
          </p:cNvSpPr>
          <p:nvPr>
            <p:ph type="body" orient="vert" idx="1"/>
          </p:nvPr>
        </p:nvSpPr>
        <p:spPr>
          <a:xfrm>
            <a:off x="1117600" y="274639"/>
            <a:ext cx="8534401"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9" name="Date Placeholder 3"/>
          <p:cNvSpPr>
            <a:spLocks noGrp="1"/>
          </p:cNvSpPr>
          <p:nvPr>
            <p:ph type="dt" sz="half" idx="10"/>
          </p:nvPr>
        </p:nvSpPr>
        <p:spPr/>
        <p:txBody>
          <a:bodyPr/>
          <a:lstStyle/>
          <a:p>
            <a:fld id="{7AECB6C2-1084-4AED-A74A-DF028B0094EA}" type="datetimeFigureOut">
              <a:rPr lang="en-US"/>
              <a:t>9/19/2018</a:t>
            </a:fld>
            <a:endParaRPr lang="en-US"/>
          </a:p>
        </p:txBody>
      </p:sp>
      <p:sp>
        <p:nvSpPr>
          <p:cNvPr id="1050310" name="Footer Placeholder 4"/>
          <p:cNvSpPr>
            <a:spLocks noGrp="1"/>
          </p:cNvSpPr>
          <p:nvPr>
            <p:ph type="ftr" sz="quarter" idx="11"/>
          </p:nvPr>
        </p:nvSpPr>
        <p:spPr/>
        <p:txBody>
          <a:bodyPr/>
          <a:lstStyle/>
          <a:p>
            <a:endParaRPr/>
          </a:p>
        </p:txBody>
      </p:sp>
      <p:sp>
        <p:nvSpPr>
          <p:cNvPr id="1050311"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370061266"/>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F497B4-1BD8-4C29-B507-77085CCC1D31}"/>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111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0D9D823-D5B6-47BC-A30F-0A011F07571F}"/>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B642B8E2-A00E-4033-B933-253F07CE46D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88BCE508-2AE9-43D5-824C-DDD4912ED132}"/>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FE3CD2C2-1ABF-4E25-A6F0-53C1C034AD1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65F3EC-D0AC-4432-B287-17A7606D33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5A83947-4B93-4027-83DD-6EF467990322}"/>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AF4B564-F8CA-4C24-8718-9E622C116001}" type="slidenum">
              <a:rPr lang="en-US" altLang="en-US"/>
              <a:pPr>
                <a:defRPr/>
              </a:pPr>
              <a:t>‹#›</a:t>
            </a:fld>
            <a:endParaRPr lang="en-US" altLang="en-US"/>
          </a:p>
        </p:txBody>
      </p:sp>
    </p:spTree>
    <p:extLst>
      <p:ext uri="{BB962C8B-B14F-4D97-AF65-F5344CB8AC3E}">
        <p14:creationId xmlns:p14="http://schemas.microsoft.com/office/powerpoint/2010/main" val="22353546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3D0DC4-7305-4CDB-A89D-A593D0296050}"/>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A6128A3-31F0-45F5-AE74-C4E943A3939D}"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C65AFAE5-6EC4-476F-BC7E-61C0D00EEBA1}"/>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FDB451F3-AFB4-46EC-8E30-E041CDEF426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C6654C9C-F441-4CC0-B6BD-7EAADFA3162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F48E61D3-58AC-4925-90BF-AC63E0674B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076280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340076-CB3C-4E24-B076-56F8E89FE995}"/>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4C3B74D6-D014-495D-B2FA-F03CBE1C04E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4E08227A-B6C0-4986-9178-53B0294CB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F165062-0188-4F44-984F-6FD3036433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D34C438D-CFC8-4990-A6F0-A103ED9834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FC5AD56-DE4B-48D5-8639-74F8345F18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82AB3B2-3E21-458B-9860-CB00E3D79A85}" type="slidenum">
              <a:rPr lang="en-US" altLang="en-US"/>
              <a:pPr>
                <a:defRPr/>
              </a:pPr>
              <a:t>‹#›</a:t>
            </a:fld>
            <a:endParaRPr lang="en-US" altLang="en-US"/>
          </a:p>
        </p:txBody>
      </p:sp>
    </p:spTree>
    <p:extLst>
      <p:ext uri="{BB962C8B-B14F-4D97-AF65-F5344CB8AC3E}">
        <p14:creationId xmlns:p14="http://schemas.microsoft.com/office/powerpoint/2010/main" val="166538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F8ACA1C-8625-4567-9AAC-F59434EB6D1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74C3FF35-874E-42F8-8A18-85CEF8A7DA7F}"/>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F47F0E29-7C2D-433E-990C-4EB81FBC5603}"/>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23BC2A85-DDED-49D6-89AC-492432D61B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7F458720-2899-431A-AF50-7673B8FFDD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7F27B91-778E-45A1-A26D-5A055C5A3BB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C2EECDE-C114-4DF6-A0F6-E2987C097EF4}" type="slidenum">
              <a:rPr lang="en-US" altLang="en-US"/>
              <a:pPr>
                <a:defRPr/>
              </a:pPr>
              <a:t>‹#›</a:t>
            </a:fld>
            <a:endParaRPr lang="en-US" altLang="en-US"/>
          </a:p>
        </p:txBody>
      </p:sp>
    </p:spTree>
    <p:extLst>
      <p:ext uri="{BB962C8B-B14F-4D97-AF65-F5344CB8AC3E}">
        <p14:creationId xmlns:p14="http://schemas.microsoft.com/office/powerpoint/2010/main" val="1141487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DAA66B7-FD84-4777-B71F-B858BB670146}"/>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7C63C59-D1C1-49CC-9975-6A234D059BB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41247AB6-A5A9-4FA2-AA37-274C3E84C51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E1E376D8-390B-4B8A-992E-C68D6A95070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F511E5E2-AC3A-423B-B34B-110A6D535A9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90A4A4A-5666-4D21-8B17-DC5C1643BF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C3945FE-EAF7-4513-8D29-A3D25C58B79C}" type="slidenum">
              <a:rPr lang="en-US" altLang="en-US"/>
              <a:pPr>
                <a:defRPr/>
              </a:pPr>
              <a:t>‹#›</a:t>
            </a:fld>
            <a:endParaRPr lang="en-US" altLang="en-US"/>
          </a:p>
        </p:txBody>
      </p:sp>
    </p:spTree>
    <p:extLst>
      <p:ext uri="{BB962C8B-B14F-4D97-AF65-F5344CB8AC3E}">
        <p14:creationId xmlns:p14="http://schemas.microsoft.com/office/powerpoint/2010/main" val="1075827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CC28A03-8D56-4A93-921E-5CF83F6CD6A6}"/>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C60CC196-0E57-4F43-90DE-50FDE78B2F8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A326858-1476-425C-A959-D8F2C7C8B38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4C7498E5-47E6-4CBC-B79A-5974DBB710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17FDFC11-857A-4D3D-AE51-D62D2F5EFE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007661A-A649-432A-AE75-0ED28168C861}" type="slidenum">
              <a:rPr lang="en-US" altLang="en-US"/>
              <a:pPr>
                <a:defRPr/>
              </a:pPr>
              <a:t>‹#›</a:t>
            </a:fld>
            <a:endParaRPr lang="en-US" altLang="en-US"/>
          </a:p>
        </p:txBody>
      </p:sp>
    </p:spTree>
    <p:extLst>
      <p:ext uri="{BB962C8B-B14F-4D97-AF65-F5344CB8AC3E}">
        <p14:creationId xmlns:p14="http://schemas.microsoft.com/office/powerpoint/2010/main" val="40400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421A2C-ABAE-472A-9362-FB24DB68E8A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6CDE7C8-26F4-492F-9559-0B952CDAD05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099D0D7-793C-4F42-89C9-D4A8007235C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0B681B25-CAFE-4037-B1F2-F2AD4388C98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5645083-CAD5-4044-9C02-4C1D5F092E7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93AB1DC-A930-436D-B3C4-4E1C3208C423}" type="slidenum">
              <a:rPr lang="en-US" altLang="en-US"/>
              <a:pPr>
                <a:defRPr/>
              </a:pPr>
              <a:t>‹#›</a:t>
            </a:fld>
            <a:endParaRPr lang="en-US" altLang="en-US"/>
          </a:p>
        </p:txBody>
      </p:sp>
    </p:spTree>
    <p:extLst>
      <p:ext uri="{BB962C8B-B14F-4D97-AF65-F5344CB8AC3E}">
        <p14:creationId xmlns:p14="http://schemas.microsoft.com/office/powerpoint/2010/main" val="922440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08FE91-7B4F-45C3-B916-1DCF83FD7E0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6CE7DF7F-41FE-4D5E-A1C2-B7C638C9C4C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CA1C5EE-995C-44B9-BF0A-EF724DA84F7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91E85CE-6937-43A5-9CBD-F63438DABDC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FD61DB3-306F-4C15-8673-11DC19E142A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9F30604-AE4E-46C3-B4CA-A98E145DBF78}" type="slidenum">
              <a:rPr lang="en-US" altLang="en-US"/>
              <a:pPr>
                <a:defRPr/>
              </a:pPr>
              <a:t>‹#›</a:t>
            </a:fld>
            <a:endParaRPr lang="en-US" altLang="en-US"/>
          </a:p>
        </p:txBody>
      </p:sp>
    </p:spTree>
    <p:extLst>
      <p:ext uri="{BB962C8B-B14F-4D97-AF65-F5344CB8AC3E}">
        <p14:creationId xmlns:p14="http://schemas.microsoft.com/office/powerpoint/2010/main" val="467427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0A14EBB-15A9-486C-B895-861E422D6239}"/>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680F696-5C0D-4CC5-8088-59DB703F65B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9D3CCED-3273-4E75-9B43-AA81AB6D35B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456968C3-AD37-40BC-A4E0-352D422B73C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505501-FA5A-491D-A807-646E7DBB437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38603-C2E4-4122-B815-5926A401588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749A0C0-E8C8-4ED8-88EC-06ABDFFA0480}" type="slidenum">
              <a:rPr lang="en-US" altLang="en-US"/>
              <a:pPr>
                <a:defRPr/>
              </a:pPr>
              <a:t>‹#›</a:t>
            </a:fld>
            <a:endParaRPr lang="en-US" altLang="en-US"/>
          </a:p>
        </p:txBody>
      </p:sp>
    </p:spTree>
    <p:extLst>
      <p:ext uri="{BB962C8B-B14F-4D97-AF65-F5344CB8AC3E}">
        <p14:creationId xmlns:p14="http://schemas.microsoft.com/office/powerpoint/2010/main" val="1789576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B338887-E678-4627-8E8E-5584EE147D46}"/>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C3740FEF-5273-4FDA-BB4A-D555F472E27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2D52801-069E-4DCA-B0FB-65DAF3DD43C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BFF8C253-C60F-4791-BAD1-E9AFD4B14E8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D5E00CB-DB71-496A-BA21-29367A61287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B98DEE66-0DAE-4DB3-A12C-3C4206246029}" type="slidenum">
              <a:rPr lang="en-US" altLang="en-US"/>
              <a:pPr>
                <a:defRPr/>
              </a:pPr>
              <a:t>‹#›</a:t>
            </a:fld>
            <a:endParaRPr lang="en-US" altLang="en-US"/>
          </a:p>
        </p:txBody>
      </p:sp>
    </p:spTree>
    <p:extLst>
      <p:ext uri="{BB962C8B-B14F-4D97-AF65-F5344CB8AC3E}">
        <p14:creationId xmlns:p14="http://schemas.microsoft.com/office/powerpoint/2010/main" val="3739149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2EA3A-9D79-40E7-83D3-F5B8B2C78B65}"/>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50184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E122F9-8EFA-4D0A-ACB9-0FDEE6D5491C}"/>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1E2E119-F5CA-45CE-96DC-5FFB651595C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7A0A09EE-5747-4B31-81BD-DF1E583E2CA6}"/>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3B2054E-0E74-475F-8280-14966D93CA2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289B31-867A-4DFD-8413-E5CD37E1D58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69A3FF5-03C5-434F-B787-DAAA594CC615}"/>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0FA8D08-66D4-46E0-9019-7E11836DACD3}" type="slidenum">
              <a:rPr lang="en-US" altLang="en-US"/>
              <a:pPr>
                <a:defRPr/>
              </a:pPr>
              <a:t>‹#›</a:t>
            </a:fld>
            <a:endParaRPr lang="en-US" altLang="en-US"/>
          </a:p>
        </p:txBody>
      </p:sp>
    </p:spTree>
    <p:extLst>
      <p:ext uri="{BB962C8B-B14F-4D97-AF65-F5344CB8AC3E}">
        <p14:creationId xmlns:p14="http://schemas.microsoft.com/office/powerpoint/2010/main" val="4185596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939BD09-5186-4BD4-859D-12EA544BD962}"/>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72F10C90-AB2B-4F5F-BAE0-01642A91C7C6}"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EEC5D59A-896C-4491-85F0-C93A8F20501A}"/>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1D887D5B-2F79-4B41-89C3-F7B75BECEED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37E86A84-5B98-4F19-82B9-953DB960839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0EAD0123-D193-4F2E-9E66-37E1B919FE2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215573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57CB4C-1772-41A2-90B3-C12E0706C860}"/>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3441ECB3-7D70-4F4E-AECD-8340F76D8D1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A3D1691B-3790-4F89-9CC1-901A716856C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70652703-9A79-473D-A65E-A3BDD2743B6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29168D6-B6C4-4CA6-8E8F-9BF9B0DDAEE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9DD344F-8397-4262-BDC9-6250005532C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1E27DB9-6A83-4B18-BE92-735CD4D7EB1A}" type="slidenum">
              <a:rPr lang="en-US" altLang="en-US"/>
              <a:pPr>
                <a:defRPr/>
              </a:pPr>
              <a:t>‹#›</a:t>
            </a:fld>
            <a:endParaRPr lang="en-US" altLang="en-US"/>
          </a:p>
        </p:txBody>
      </p:sp>
    </p:spTree>
    <p:extLst>
      <p:ext uri="{BB962C8B-B14F-4D97-AF65-F5344CB8AC3E}">
        <p14:creationId xmlns:p14="http://schemas.microsoft.com/office/powerpoint/2010/main" val="253317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277C08-EF18-4028-B1D8-5908FA578ED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63822C2-3FB1-4677-8961-0140B6CC68A9}"/>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286E77E6-7AFA-41C3-B79A-287D5199829A}"/>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A6BDB071-D2FF-4136-A752-4435B32E092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1BAD62F-19FE-4061-B733-8DE6C895A94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70ADFE5-6F92-4F1A-BDDF-43E00772B1C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F32FBD4-D826-4247-A429-D4A127D68BDB}" type="slidenum">
              <a:rPr lang="en-US" altLang="en-US"/>
              <a:pPr>
                <a:defRPr/>
              </a:pPr>
              <a:t>‹#›</a:t>
            </a:fld>
            <a:endParaRPr lang="en-US" altLang="en-US"/>
          </a:p>
        </p:txBody>
      </p:sp>
    </p:spTree>
    <p:extLst>
      <p:ext uri="{BB962C8B-B14F-4D97-AF65-F5344CB8AC3E}">
        <p14:creationId xmlns:p14="http://schemas.microsoft.com/office/powerpoint/2010/main" val="3133724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34C46B2-348C-49D5-81FA-7F84063F8344}"/>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464784E0-08EE-4DC5-A30C-AB0AD6F4A49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877B5859-1D7D-4E01-8883-80EDA6470C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9A2483D4-DD91-48AB-88FF-9100955725A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5D825D5C-9553-43C2-8A51-3771972124E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151216A-7678-4FBA-9725-C8C21D9140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94CF04C-396F-4BEA-BCD0-08C125A4C1C1}" type="slidenum">
              <a:rPr lang="en-US" altLang="en-US"/>
              <a:pPr>
                <a:defRPr/>
              </a:pPr>
              <a:t>‹#›</a:t>
            </a:fld>
            <a:endParaRPr lang="en-US" altLang="en-US"/>
          </a:p>
        </p:txBody>
      </p:sp>
    </p:spTree>
    <p:extLst>
      <p:ext uri="{BB962C8B-B14F-4D97-AF65-F5344CB8AC3E}">
        <p14:creationId xmlns:p14="http://schemas.microsoft.com/office/powerpoint/2010/main" val="300111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1.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theme" Target="../theme/theme12.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3.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4.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5.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6.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17.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18.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19.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0.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1.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2.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4.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theme" Target="../theme/theme8.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theme" Target="../theme/theme9.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126"/>
            <a:fld id="{F88EE718-5ECF-47CF-8294-322380B4F605}" type="datetimeFigureOut">
              <a:rPr lang="en-US" smtClean="0">
                <a:solidFill>
                  <a:srgbClr val="4E5B6F"/>
                </a:solidFill>
              </a:rPr>
              <a:pPr defTabSz="914126"/>
              <a:t>9/19/2018</a:t>
            </a:fld>
            <a:endParaRPr lang="en-US">
              <a:solidFill>
                <a:srgbClr val="4E5B6F"/>
              </a:solidFill>
            </a:endParaRPr>
          </a:p>
        </p:txBody>
      </p:sp>
      <p:sp>
        <p:nvSpPr>
          <p:cNvPr id="3" name="Footer Placeholder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pPr defTabSz="914126"/>
            <a:endParaRPr lang="en-US">
              <a:solidFill>
                <a:srgbClr val="4E5B6F"/>
              </a:solidFill>
            </a:endParaRPr>
          </a:p>
        </p:txBody>
      </p:sp>
      <p:sp>
        <p:nvSpPr>
          <p:cNvPr id="7" name="Rectangle 6"/>
          <p:cNvSpPr/>
          <p:nvPr/>
        </p:nvSpPr>
        <p:spPr bwMode="white">
          <a:xfrm>
            <a:off x="1"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Rectangle 7"/>
          <p:cNvSpPr/>
          <p:nvPr/>
        </p:nvSpPr>
        <p:spPr>
          <a:xfrm>
            <a:off x="1"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3" name="Slide Number Placeholder 22"/>
          <p:cNvSpPr>
            <a:spLocks noGrp="1"/>
          </p:cNvSpPr>
          <p:nvPr>
            <p:ph type="sldNum" sz="quarter" idx="4"/>
          </p:nvPr>
        </p:nvSpPr>
        <p:spPr>
          <a:xfrm>
            <a:off x="1"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126"/>
            <a:fld id="{41CEB8D2-81AA-44ED-A9B7-D85E24D6B680}" type="slidenum">
              <a:rPr lang="en-US" smtClean="0"/>
              <a:pPr defTabSz="914126"/>
              <a:t>‹#›</a:t>
            </a:fld>
            <a:endParaRPr lang="en-US"/>
          </a:p>
        </p:txBody>
      </p:sp>
    </p:spTree>
    <p:extLst>
      <p:ext uri="{BB962C8B-B14F-4D97-AF65-F5344CB8AC3E}">
        <p14:creationId xmlns:p14="http://schemas.microsoft.com/office/powerpoint/2010/main" val="196353075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Lst>
  <p:txStyles>
    <p:titleStyle>
      <a:lvl1pPr algn="l" rtl="0" eaLnBrk="1" latinLnBrk="0" hangingPunct="1">
        <a:spcBef>
          <a:spcPct val="0"/>
        </a:spcBef>
        <a:buNone/>
        <a:defRPr kumimoji="0" sz="4399" kern="1200">
          <a:solidFill>
            <a:schemeClr val="tx2"/>
          </a:solidFill>
          <a:latin typeface="+mj-lt"/>
          <a:ea typeface="+mj-ea"/>
          <a:cs typeface="+mj-cs"/>
        </a:defRPr>
      </a:lvl1pPr>
    </p:titleStyle>
    <p:bodyStyle>
      <a:lvl1pPr marL="319944" indent="-319944" algn="l" rtl="0" eaLnBrk="1" latinLnBrk="0" hangingPunct="1">
        <a:spcBef>
          <a:spcPts val="700"/>
        </a:spcBef>
        <a:buClr>
          <a:schemeClr val="accent2"/>
        </a:buClr>
        <a:buSzPct val="60000"/>
        <a:buFont typeface="Wingdings"/>
        <a:buChar char=""/>
        <a:defRPr kumimoji="0" sz="2899" kern="1200">
          <a:solidFill>
            <a:schemeClr val="tx1"/>
          </a:solidFill>
          <a:latin typeface="+mn-lt"/>
          <a:ea typeface="+mn-ea"/>
          <a:cs typeface="+mn-cs"/>
        </a:defRPr>
      </a:lvl1pPr>
      <a:lvl2pPr marL="639888" indent="-274238" algn="l" rtl="0" eaLnBrk="1" latinLnBrk="0" hangingPunct="1">
        <a:spcBef>
          <a:spcPts val="550"/>
        </a:spcBef>
        <a:buClr>
          <a:schemeClr val="accent1"/>
        </a:buClr>
        <a:buSzPct val="70000"/>
        <a:buFont typeface="Wingdings 2"/>
        <a:buChar char=""/>
        <a:defRPr kumimoji="0" sz="2599" kern="1200">
          <a:solidFill>
            <a:schemeClr val="tx1"/>
          </a:solidFill>
          <a:latin typeface="+mn-lt"/>
          <a:ea typeface="+mn-ea"/>
          <a:cs typeface="+mn-cs"/>
        </a:defRPr>
      </a:lvl2pPr>
      <a:lvl3pPr marL="914126" indent="-228531" algn="l" rtl="0" eaLnBrk="1" latinLnBrk="0" hangingPunct="1">
        <a:spcBef>
          <a:spcPts val="500"/>
        </a:spcBef>
        <a:buClr>
          <a:schemeClr val="accent2"/>
        </a:buClr>
        <a:buSzPct val="75000"/>
        <a:buFont typeface="Wingdings"/>
        <a:buChar char=""/>
        <a:defRPr kumimoji="0" sz="2299" kern="1200">
          <a:solidFill>
            <a:schemeClr val="tx1"/>
          </a:solidFill>
          <a:latin typeface="+mn-lt"/>
          <a:ea typeface="+mn-ea"/>
          <a:cs typeface="+mn-cs"/>
        </a:defRPr>
      </a:lvl3pPr>
      <a:lvl4pPr marL="1371189" indent="-228531" algn="l" rtl="0" eaLnBrk="1" latinLnBrk="0" hangingPunct="1">
        <a:spcBef>
          <a:spcPts val="400"/>
        </a:spcBef>
        <a:buClr>
          <a:schemeClr val="accent3"/>
        </a:buClr>
        <a:buSzPct val="75000"/>
        <a:buFont typeface="Wingdings"/>
        <a:buChar char=""/>
        <a:defRPr kumimoji="0" sz="1999" kern="1200">
          <a:solidFill>
            <a:schemeClr val="tx1"/>
          </a:solidFill>
          <a:latin typeface="+mn-lt"/>
          <a:ea typeface="+mn-ea"/>
          <a:cs typeface="+mn-cs"/>
        </a:defRPr>
      </a:lvl4pPr>
      <a:lvl5pPr marL="1828251" indent="-228531" algn="l" rtl="0" eaLnBrk="1" latinLnBrk="0" hangingPunct="1">
        <a:spcBef>
          <a:spcPts val="400"/>
        </a:spcBef>
        <a:buClr>
          <a:schemeClr val="accent4"/>
        </a:buClr>
        <a:buSzPct val="65000"/>
        <a:buFont typeface="Wingdings"/>
        <a:buChar char=""/>
        <a:defRPr kumimoji="0" sz="1999" kern="1200">
          <a:solidFill>
            <a:schemeClr val="tx1"/>
          </a:solidFill>
          <a:latin typeface="+mn-lt"/>
          <a:ea typeface="+mn-ea"/>
          <a:cs typeface="+mn-cs"/>
        </a:defRPr>
      </a:lvl5pPr>
      <a:lvl6pPr marL="2102489" indent="-228531" algn="l" rtl="0" eaLnBrk="1" latinLnBrk="0" hangingPunct="1">
        <a:spcBef>
          <a:spcPct val="20000"/>
        </a:spcBef>
        <a:buClr>
          <a:schemeClr val="accent1"/>
        </a:buClr>
        <a:buFont typeface="Wingdings"/>
        <a:buChar char="§"/>
        <a:defRPr kumimoji="0" sz="1799" kern="1200" baseline="0">
          <a:solidFill>
            <a:schemeClr val="tx1"/>
          </a:solidFill>
          <a:latin typeface="+mn-lt"/>
          <a:ea typeface="+mn-ea"/>
          <a:cs typeface="+mn-cs"/>
        </a:defRPr>
      </a:lvl6pPr>
      <a:lvl7pPr marL="2376727" indent="-228531" algn="l" rtl="0" eaLnBrk="1" latinLnBrk="0" hangingPunct="1">
        <a:spcBef>
          <a:spcPct val="20000"/>
        </a:spcBef>
        <a:buClr>
          <a:schemeClr val="accent2"/>
        </a:buClr>
        <a:buFont typeface="Wingdings"/>
        <a:buChar char="§"/>
        <a:defRPr kumimoji="0" sz="1799" kern="1200" baseline="0">
          <a:solidFill>
            <a:schemeClr val="tx1"/>
          </a:solidFill>
          <a:latin typeface="+mn-lt"/>
          <a:ea typeface="+mn-ea"/>
          <a:cs typeface="+mn-cs"/>
        </a:defRPr>
      </a:lvl7pPr>
      <a:lvl8pPr marL="2650964" indent="-228531" algn="l" rtl="0" eaLnBrk="1" latinLnBrk="0" hangingPunct="1">
        <a:spcBef>
          <a:spcPct val="20000"/>
        </a:spcBef>
        <a:buClr>
          <a:schemeClr val="accent3"/>
        </a:buClr>
        <a:buFont typeface="Wingdings"/>
        <a:buChar char="§"/>
        <a:defRPr kumimoji="0" sz="1799" kern="1200" baseline="0">
          <a:solidFill>
            <a:schemeClr val="tx1"/>
          </a:solidFill>
          <a:latin typeface="+mn-lt"/>
          <a:ea typeface="+mn-ea"/>
          <a:cs typeface="+mn-cs"/>
        </a:defRPr>
      </a:lvl8pPr>
      <a:lvl9pPr marL="2925202" indent="-228531" algn="l" rtl="0" eaLnBrk="1" latinLnBrk="0" hangingPunct="1">
        <a:spcBef>
          <a:spcPct val="20000"/>
        </a:spcBef>
        <a:buClr>
          <a:schemeClr val="accent4"/>
        </a:buClr>
        <a:buFont typeface="Wingdings"/>
        <a:buChar char="§"/>
        <a:defRPr kumimoji="0" sz="1799"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63" algn="l" rtl="0" eaLnBrk="1" latinLnBrk="0" hangingPunct="1">
        <a:defRPr kumimoji="0" kern="1200">
          <a:solidFill>
            <a:schemeClr val="tx1"/>
          </a:solidFill>
          <a:latin typeface="+mn-lt"/>
          <a:ea typeface="+mn-ea"/>
          <a:cs typeface="+mn-cs"/>
        </a:defRPr>
      </a:lvl2pPr>
      <a:lvl3pPr marL="914126" algn="l" rtl="0" eaLnBrk="1" latinLnBrk="0" hangingPunct="1">
        <a:defRPr kumimoji="0" kern="1200">
          <a:solidFill>
            <a:schemeClr val="tx1"/>
          </a:solidFill>
          <a:latin typeface="+mn-lt"/>
          <a:ea typeface="+mn-ea"/>
          <a:cs typeface="+mn-cs"/>
        </a:defRPr>
      </a:lvl3pPr>
      <a:lvl4pPr marL="1371189" algn="l" rtl="0" eaLnBrk="1" latinLnBrk="0" hangingPunct="1">
        <a:defRPr kumimoji="0" kern="1200">
          <a:solidFill>
            <a:schemeClr val="tx1"/>
          </a:solidFill>
          <a:latin typeface="+mn-lt"/>
          <a:ea typeface="+mn-ea"/>
          <a:cs typeface="+mn-cs"/>
        </a:defRPr>
      </a:lvl4pPr>
      <a:lvl5pPr marL="1828251" algn="l" rtl="0" eaLnBrk="1" latinLnBrk="0" hangingPunct="1">
        <a:defRPr kumimoji="0" kern="1200">
          <a:solidFill>
            <a:schemeClr val="tx1"/>
          </a:solidFill>
          <a:latin typeface="+mn-lt"/>
          <a:ea typeface="+mn-ea"/>
          <a:cs typeface="+mn-cs"/>
        </a:defRPr>
      </a:lvl5pPr>
      <a:lvl6pPr marL="2285314" algn="l" rtl="0" eaLnBrk="1" latinLnBrk="0" hangingPunct="1">
        <a:defRPr kumimoji="0" kern="1200">
          <a:solidFill>
            <a:schemeClr val="tx1"/>
          </a:solidFill>
          <a:latin typeface="+mn-lt"/>
          <a:ea typeface="+mn-ea"/>
          <a:cs typeface="+mn-cs"/>
        </a:defRPr>
      </a:lvl6pPr>
      <a:lvl7pPr marL="2742377" algn="l" rtl="0" eaLnBrk="1" latinLnBrk="0" hangingPunct="1">
        <a:defRPr kumimoji="0" kern="1200">
          <a:solidFill>
            <a:schemeClr val="tx1"/>
          </a:solidFill>
          <a:latin typeface="+mn-lt"/>
          <a:ea typeface="+mn-ea"/>
          <a:cs typeface="+mn-cs"/>
        </a:defRPr>
      </a:lvl7pPr>
      <a:lvl8pPr marL="3199440" algn="l" rtl="0" eaLnBrk="1" latinLnBrk="0" hangingPunct="1">
        <a:defRPr kumimoji="0" kern="1200">
          <a:solidFill>
            <a:schemeClr val="tx1"/>
          </a:solidFill>
          <a:latin typeface="+mn-lt"/>
          <a:ea typeface="+mn-ea"/>
          <a:cs typeface="+mn-cs"/>
        </a:defRPr>
      </a:lvl8pPr>
      <a:lvl9pPr marL="3656503"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A4B986A6-1D65-4167-A8BF-5D89CAB24320}"/>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AEFA9C4B-9D53-494B-AEDC-B613F09DD85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2D85785-9E42-4976-9B15-40D95DCFD58C}"/>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defRPr>
            </a:lvl1pPr>
          </a:lstStyle>
          <a:p>
            <a:pPr>
              <a:defRPr/>
            </a:pPr>
            <a:fld id="{C0C13C2B-4DDE-45A9-8B9A-DA26F1862D5A}" type="slidenum">
              <a:rPr lang="en-US" altLang="en-US"/>
              <a:pPr>
                <a:defRPr/>
              </a:pPr>
              <a:t>‹#›</a:t>
            </a:fld>
            <a:endParaRPr lang="en-US" altLang="en-US"/>
          </a:p>
        </p:txBody>
      </p:sp>
    </p:spTree>
    <p:extLst>
      <p:ext uri="{BB962C8B-B14F-4D97-AF65-F5344CB8AC3E}">
        <p14:creationId xmlns:p14="http://schemas.microsoft.com/office/powerpoint/2010/main" val="362716021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86EA1B94-126D-4AAE-828A-4C19295A61F9}"/>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FC0C474D-BAF2-4B73-B31E-2413CD00547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46FA765-61F3-4824-AFDE-91A4C7CEF916}"/>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05217DBF-787E-49D0-A115-227E6B1A54EF}" type="slidenum">
              <a:rPr lang="en-US" altLang="en-US"/>
              <a:pPr>
                <a:defRPr/>
              </a:pPr>
              <a:t>‹#›</a:t>
            </a:fld>
            <a:endParaRPr lang="en-US" altLang="en-US"/>
          </a:p>
        </p:txBody>
      </p:sp>
    </p:spTree>
    <p:extLst>
      <p:ext uri="{BB962C8B-B14F-4D97-AF65-F5344CB8AC3E}">
        <p14:creationId xmlns:p14="http://schemas.microsoft.com/office/powerpoint/2010/main" val="233495819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200128980"/>
      </p:ext>
    </p:extLst>
  </p:cSld>
  <p:clrMap bg1="lt1" tx1="dk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988431842"/>
      </p:ext>
    </p:extLst>
  </p:cSld>
  <p:clrMap bg1="lt1" tx1="dk1" bg2="dk2"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452999895"/>
      </p:ext>
    </p:extLst>
  </p:cSld>
  <p:clrMap bg1="lt1" tx1="dk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197860762"/>
      </p:ext>
    </p:extLst>
  </p:cSld>
  <p:clrMap bg1="lt1" tx1="dk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787322087"/>
      </p:ext>
    </p:extLst>
  </p:cSld>
  <p:clrMap bg1="lt1" tx1="dk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07087443"/>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831369518"/>
      </p:ext>
    </p:extLst>
  </p:cSld>
  <p:clrMap bg1="lt1" tx1="dk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819"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4050721860"/>
      </p:ext>
    </p:extLst>
  </p:cSld>
  <p:clrMap bg1="lt1" tx1="dk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964458697"/>
      </p:ext>
    </p:extLst>
  </p:cSld>
  <p:clrMap bg1="lt1" tx1="dk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536553777"/>
      </p:ext>
    </p:extLst>
  </p:cSld>
  <p:clrMap bg1="lt1" tx1="dk1" bg2="dk2" tx2="lt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B08E-F972-D249-9E80-4C1FF6613AE0}"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F5178-39F1-D843-B4B2-172C69F55C77}" type="slidenum">
              <a:rPr lang="en-US" smtClean="0"/>
              <a:t>‹#›</a:t>
            </a:fld>
            <a:endParaRPr lang="en-US"/>
          </a:p>
        </p:txBody>
      </p:sp>
    </p:spTree>
    <p:extLst>
      <p:ext uri="{BB962C8B-B14F-4D97-AF65-F5344CB8AC3E}">
        <p14:creationId xmlns:p14="http://schemas.microsoft.com/office/powerpoint/2010/main" val="747234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F87C-8235-A549-BE99-11DD04B20189}" type="datetime1">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3576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21F1-0BDB-1B48-8B1A-F6E723C62ECE}"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594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537908627"/>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577"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1048578"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48579"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t>9/19/2018</a:t>
            </a:fld>
            <a:endParaRPr lang="en-US"/>
          </a:p>
        </p:txBody>
      </p:sp>
      <p:sp>
        <p:nvSpPr>
          <p:cNvPr id="1048580"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1048581"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t>‹#›</a:t>
            </a:fld>
            <a:endParaRPr lang="en-US"/>
          </a:p>
        </p:txBody>
      </p:sp>
    </p:spTree>
    <p:extLst>
      <p:ext uri="{BB962C8B-B14F-4D97-AF65-F5344CB8AC3E}">
        <p14:creationId xmlns:p14="http://schemas.microsoft.com/office/powerpoint/2010/main" val="295845914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med">
    <p:fade/>
  </p:transition>
  <p:txStyles>
    <p:titleStyle>
      <a:lvl1pPr algn="l" defTabSz="1218987" rtl="0" eaLnBrk="1" latinLnBrk="0" hangingPunct="1">
        <a:lnSpc>
          <a:spcPct val="85000"/>
        </a:lnSpc>
        <a:spcBef>
          <a:spcPct val="0"/>
        </a:spcBef>
        <a:buNone/>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E160108-4EC1-44AB-A30A-CF541A53DB9B}"/>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AADFBBA-A832-430E-A119-39BB0C9B109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A169619-1EC8-4E42-A9D8-5AD40904F727}"/>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BC4AA4E0-BA74-431E-9DA5-2BD145A75FA9}" type="slidenum">
              <a:rPr lang="en-US" altLang="en-US"/>
              <a:pPr>
                <a:defRPr/>
              </a:pPr>
              <a:t>‹#›</a:t>
            </a:fld>
            <a:endParaRPr lang="en-US" altLang="en-US"/>
          </a:p>
        </p:txBody>
      </p:sp>
    </p:spTree>
    <p:extLst>
      <p:ext uri="{BB962C8B-B14F-4D97-AF65-F5344CB8AC3E}">
        <p14:creationId xmlns:p14="http://schemas.microsoft.com/office/powerpoint/2010/main" val="34985989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9B3E77-CD3A-4D78-84A1-3E8F45C26755}"/>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62B50A-9A1E-460D-B142-8213AD7FCAB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64F88DB-1FCD-445F-AC5F-D3F09B4B62CA}"/>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FFFFFF"/>
                </a:solidFill>
                <a:latin typeface="Calibri" panose="020F0502020204030204" pitchFamily="34" charset="0"/>
              </a:defRPr>
            </a:lvl1pPr>
          </a:lstStyle>
          <a:p>
            <a:pPr>
              <a:defRPr/>
            </a:pPr>
            <a:fld id="{FDCAD975-6CDE-48D1-B5BE-10B52824AD44}" type="slidenum">
              <a:rPr lang="en-US" altLang="en-US"/>
              <a:pPr>
                <a:defRPr/>
              </a:pPr>
              <a:t>‹#›</a:t>
            </a:fld>
            <a:endParaRPr lang="en-US" altLang="en-US"/>
          </a:p>
        </p:txBody>
      </p:sp>
    </p:spTree>
    <p:extLst>
      <p:ext uri="{BB962C8B-B14F-4D97-AF65-F5344CB8AC3E}">
        <p14:creationId xmlns:p14="http://schemas.microsoft.com/office/powerpoint/2010/main" val="409662403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j-ea"/>
          <a:cs typeface="+mj-cs"/>
        </a:defRPr>
      </a:lvl1pPr>
      <a:lvl2pPr algn="l" rtl="0" eaLnBrk="0" fontAlgn="base" hangingPunct="0">
        <a:spcBef>
          <a:spcPct val="0"/>
        </a:spcBef>
        <a:spcAft>
          <a:spcPct val="0"/>
        </a:spcAft>
        <a:defRPr sz="2800" b="1">
          <a:solidFill>
            <a:srgbClr val="17375E"/>
          </a:solidFill>
          <a:latin typeface="Century Gothic" pitchFamily="34" charset="0"/>
        </a:defRPr>
      </a:lvl2pPr>
      <a:lvl3pPr algn="l" rtl="0" eaLnBrk="0" fontAlgn="base" hangingPunct="0">
        <a:spcBef>
          <a:spcPct val="0"/>
        </a:spcBef>
        <a:spcAft>
          <a:spcPct val="0"/>
        </a:spcAft>
        <a:defRPr sz="2800" b="1">
          <a:solidFill>
            <a:srgbClr val="17375E"/>
          </a:solidFill>
          <a:latin typeface="Century Gothic" pitchFamily="34" charset="0"/>
        </a:defRPr>
      </a:lvl3pPr>
      <a:lvl4pPr algn="l" rtl="0" eaLnBrk="0" fontAlgn="base" hangingPunct="0">
        <a:spcBef>
          <a:spcPct val="0"/>
        </a:spcBef>
        <a:spcAft>
          <a:spcPct val="0"/>
        </a:spcAft>
        <a:defRPr sz="2800" b="1">
          <a:solidFill>
            <a:srgbClr val="17375E"/>
          </a:solidFill>
          <a:latin typeface="Century Gothic" pitchFamily="34" charset="0"/>
        </a:defRPr>
      </a:lvl4pPr>
      <a:lvl5pPr algn="l" rtl="0" eaLnBrk="0" fontAlgn="base" hangingPunct="0">
        <a:spcBef>
          <a:spcPct val="0"/>
        </a:spcBef>
        <a:spcAft>
          <a:spcPct val="0"/>
        </a:spcAft>
        <a:defRPr sz="2800" b="1">
          <a:solidFill>
            <a:srgbClr val="17375E"/>
          </a:solidFill>
          <a:latin typeface="Century Gothic" pitchFamily="34"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1.gif"/><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5.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79.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2.xml"/><Relationship Id="rId1" Type="http://schemas.openxmlformats.org/officeDocument/2006/relationships/slideLayout" Target="../slideLayouts/slideLayout19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0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1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225.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36.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24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58.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80.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63.jpg"/></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41" y="828726"/>
            <a:ext cx="4266610" cy="3306623"/>
          </a:xfrm>
          <a:prstGeom prst="rect">
            <a:avLst/>
          </a:prstGeom>
        </p:spPr>
      </p:pic>
      <p:sp>
        <p:nvSpPr>
          <p:cNvPr id="4" name="Title 3"/>
          <p:cNvSpPr>
            <a:spLocks noGrp="1"/>
          </p:cNvSpPr>
          <p:nvPr>
            <p:ph type="title"/>
          </p:nvPr>
        </p:nvSpPr>
        <p:spPr>
          <a:xfrm>
            <a:off x="191539" y="4849376"/>
            <a:ext cx="11808922" cy="1101128"/>
          </a:xfrm>
        </p:spPr>
        <p:txBody>
          <a:bodyPr vert="horz" lIns="91440" tIns="45720" rIns="91440" bIns="45720" rtlCol="0" anchor="b">
            <a:noAutofit/>
          </a:bodyPr>
          <a:lstStyle/>
          <a:p>
            <a:pPr algn="ctr"/>
            <a:r>
              <a:rPr lang="en-US" sz="2800" b="1" dirty="0">
                <a:solidFill>
                  <a:schemeClr val="bg1"/>
                </a:solidFill>
                <a:latin typeface="+mn-lt"/>
              </a:rPr>
              <a:t>Reaching for Proficiency Across the Curriculum:</a:t>
            </a:r>
            <a:br>
              <a:rPr lang="en-US" sz="2800" b="1" dirty="0">
                <a:solidFill>
                  <a:schemeClr val="bg1"/>
                </a:solidFill>
                <a:latin typeface="+mn-lt"/>
              </a:rPr>
            </a:br>
            <a:r>
              <a:rPr lang="en-US" sz="2800" b="1" dirty="0">
                <a:solidFill>
                  <a:schemeClr val="bg1"/>
                </a:solidFill>
                <a:latin typeface="+mn-lt"/>
              </a:rPr>
              <a:t> Grades 6-8 High-Impact Literacy Instruction in All Subject Areas</a:t>
            </a:r>
            <a:br>
              <a:rPr lang="en-US" sz="2800" dirty="0">
                <a:solidFill>
                  <a:schemeClr val="bg1"/>
                </a:solidFill>
                <a:latin typeface="+mn-lt"/>
              </a:rPr>
            </a:br>
            <a:endParaRPr lang="en-US" sz="2800" dirty="0">
              <a:solidFill>
                <a:schemeClr val="bg1"/>
              </a:solidFill>
              <a:latin typeface="+mn-lt"/>
            </a:endParaRPr>
          </a:p>
        </p:txBody>
      </p:sp>
      <p:sp>
        <p:nvSpPr>
          <p:cNvPr id="2" name="Rectangle 1">
            <a:extLst>
              <a:ext uri="{FF2B5EF4-FFF2-40B4-BE49-F238E27FC236}">
                <a16:creationId xmlns:a16="http://schemas.microsoft.com/office/drawing/2014/main" id="{0CD18119-9F52-4F16-9CCA-2256E3899A0E}"/>
              </a:ext>
            </a:extLst>
          </p:cNvPr>
          <p:cNvSpPr/>
          <p:nvPr/>
        </p:nvSpPr>
        <p:spPr>
          <a:xfrm>
            <a:off x="4508549" y="5772360"/>
            <a:ext cx="3174908" cy="523220"/>
          </a:xfrm>
          <a:prstGeom prst="rect">
            <a:avLst/>
          </a:prstGeom>
        </p:spPr>
        <p:txBody>
          <a:bodyPr wrap="none">
            <a:spAutoFit/>
          </a:bodyPr>
          <a:lstStyle/>
          <a:p>
            <a:pPr marL="320040" lvl="0" indent="-320040" algn="ctr">
              <a:spcBef>
                <a:spcPts val="700"/>
              </a:spcBef>
              <a:buClr>
                <a:srgbClr val="EA157A"/>
              </a:buClr>
              <a:buSzPct val="60000"/>
            </a:pPr>
            <a:r>
              <a:rPr lang="en-US" sz="2800" b="1" dirty="0">
                <a:solidFill>
                  <a:schemeClr val="bg1"/>
                </a:solidFill>
                <a:latin typeface="Calibri" panose="020F0502020204030204" pitchFamily="34" charset="0"/>
              </a:rPr>
              <a:t>September 18, 2018</a:t>
            </a:r>
          </a:p>
        </p:txBody>
      </p:sp>
      <p:pic>
        <p:nvPicPr>
          <p:cNvPr id="3" name="Picture 2">
            <a:extLst>
              <a:ext uri="{FF2B5EF4-FFF2-40B4-BE49-F238E27FC236}">
                <a16:creationId xmlns:a16="http://schemas.microsoft.com/office/drawing/2014/main" id="{E17716C4-39F7-445D-AD23-51461911FE4F}"/>
              </a:ext>
            </a:extLst>
          </p:cNvPr>
          <p:cNvPicPr>
            <a:picLocks noChangeAspect="1"/>
          </p:cNvPicPr>
          <p:nvPr/>
        </p:nvPicPr>
        <p:blipFill>
          <a:blip r:embed="rId4"/>
          <a:stretch>
            <a:fillRect/>
          </a:stretch>
        </p:blipFill>
        <p:spPr>
          <a:xfrm>
            <a:off x="75967" y="741405"/>
            <a:ext cx="5836325" cy="3393943"/>
          </a:xfrm>
          <a:prstGeom prst="rect">
            <a:avLst/>
          </a:prstGeom>
        </p:spPr>
      </p:pic>
    </p:spTree>
    <p:extLst>
      <p:ext uri="{BB962C8B-B14F-4D97-AF65-F5344CB8AC3E}">
        <p14:creationId xmlns:p14="http://schemas.microsoft.com/office/powerpoint/2010/main" val="17422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1"/>
            <a:ext cx="12191999" cy="1447800"/>
          </a:xfrm>
        </p:spPr>
        <p:txBody>
          <a:bodyPr wrap="square" numCol="1" compatLnSpc="1">
            <a:prstTxWarp prst="textNoShape">
              <a:avLst/>
            </a:prstTxWarp>
            <a:noAutofit/>
          </a:bodyPr>
          <a:lstStyle/>
          <a:p>
            <a:pPr algn="ctr" eaLnBrk="1" hangingPunct="1"/>
            <a:r>
              <a:rPr lang="en-US" altLang="en-US" sz="3200" b="1" dirty="0">
                <a:solidFill>
                  <a:schemeClr val="bg2">
                    <a:lumMod val="25000"/>
                  </a:schemeClr>
                </a:solidFill>
                <a:latin typeface="Calibri" panose="020F0502020204030204" pitchFamily="34" charset="0"/>
                <a:cs typeface="Arial" panose="020B0604020202020204" pitchFamily="34" charset="0"/>
              </a:rPr>
              <a:t>Distribution of Literary and Informational Passages </a:t>
            </a:r>
            <a:br>
              <a:rPr lang="en-US" altLang="en-US" sz="3200" b="1" dirty="0">
                <a:solidFill>
                  <a:schemeClr val="bg2">
                    <a:lumMod val="25000"/>
                  </a:schemeClr>
                </a:solidFill>
                <a:latin typeface="Calibri" panose="020F0502020204030204" pitchFamily="34" charset="0"/>
                <a:cs typeface="Arial" panose="020B0604020202020204" pitchFamily="34" charset="0"/>
              </a:rPr>
            </a:br>
            <a:r>
              <a:rPr lang="en-US" altLang="en-US" sz="3200" b="1" dirty="0">
                <a:solidFill>
                  <a:schemeClr val="bg2">
                    <a:lumMod val="25000"/>
                  </a:schemeClr>
                </a:solidFill>
                <a:latin typeface="Calibri" panose="020F0502020204030204" pitchFamily="34" charset="0"/>
                <a:cs typeface="Arial" panose="020B0604020202020204" pitchFamily="34" charset="0"/>
              </a:rPr>
              <a:t>by Grade in the NAEP Reading Framework</a:t>
            </a:r>
            <a:br>
              <a:rPr lang="en-US" altLang="en-US" sz="3200" b="1" dirty="0">
                <a:solidFill>
                  <a:schemeClr val="bg2">
                    <a:lumMod val="25000"/>
                  </a:schemeClr>
                </a:solidFill>
                <a:latin typeface="Calibri" panose="020F0502020204030204" pitchFamily="34" charset="0"/>
              </a:rPr>
            </a:br>
            <a:endParaRPr lang="en-US" altLang="en-US" sz="3200" b="1" dirty="0">
              <a:solidFill>
                <a:schemeClr val="bg2">
                  <a:lumMod val="25000"/>
                </a:schemeClr>
              </a:solidFill>
              <a:latin typeface="Calibri" panose="020F050202020403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956947686"/>
              </p:ext>
            </p:extLst>
          </p:nvPr>
        </p:nvGraphicFramePr>
        <p:xfrm>
          <a:off x="1446414" y="1828798"/>
          <a:ext cx="9692640" cy="2793080"/>
        </p:xfrm>
        <a:graphic>
          <a:graphicData uri="http://schemas.openxmlformats.org/drawingml/2006/table">
            <a:tbl>
              <a:tblPr firstRow="1" bandRow="1">
                <a:tableStyleId>{93296810-A885-4BE3-A3E7-6D5BEEA58F35}</a:tableStyleId>
              </a:tblPr>
              <a:tblGrid>
                <a:gridCol w="3230880">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3230880">
                  <a:extLst>
                    <a:ext uri="{9D8B030D-6E8A-4147-A177-3AD203B41FA5}">
                      <a16:colId xmlns:a16="http://schemas.microsoft.com/office/drawing/2014/main" val="20002"/>
                    </a:ext>
                  </a:extLst>
                </a:gridCol>
              </a:tblGrid>
              <a:tr h="698270">
                <a:tc>
                  <a:txBody>
                    <a:bodyPr/>
                    <a:lstStyle/>
                    <a:p>
                      <a:r>
                        <a:rPr lang="en-US" sz="2400" dirty="0">
                          <a:solidFill>
                            <a:schemeClr val="bg1"/>
                          </a:solidFill>
                        </a:rPr>
                        <a:t>GRADE</a:t>
                      </a:r>
                    </a:p>
                  </a:txBody>
                  <a:tcPr marT="45731" marB="45731"/>
                </a:tc>
                <a:tc>
                  <a:txBody>
                    <a:bodyPr/>
                    <a:lstStyle/>
                    <a:p>
                      <a:r>
                        <a:rPr lang="en-US" sz="2400" dirty="0">
                          <a:solidFill>
                            <a:schemeClr val="bg1"/>
                          </a:solidFill>
                        </a:rPr>
                        <a:t>LITERARY</a:t>
                      </a:r>
                    </a:p>
                  </a:txBody>
                  <a:tcPr marT="45731" marB="45731"/>
                </a:tc>
                <a:tc>
                  <a:txBody>
                    <a:bodyPr/>
                    <a:lstStyle/>
                    <a:p>
                      <a:r>
                        <a:rPr lang="en-US" sz="2400" dirty="0">
                          <a:solidFill>
                            <a:schemeClr val="bg1"/>
                          </a:solidFill>
                        </a:rPr>
                        <a:t>INFORMATION</a:t>
                      </a:r>
                    </a:p>
                  </a:txBody>
                  <a:tcPr marT="45731" marB="45731"/>
                </a:tc>
                <a:extLst>
                  <a:ext uri="{0D108BD9-81ED-4DB2-BD59-A6C34878D82A}">
                    <a16:rowId xmlns:a16="http://schemas.microsoft.com/office/drawing/2014/main" val="10000"/>
                  </a:ext>
                </a:extLst>
              </a:tr>
              <a:tr h="698270">
                <a:tc>
                  <a:txBody>
                    <a:bodyPr/>
                    <a:lstStyle/>
                    <a:p>
                      <a:r>
                        <a:rPr lang="en-US" sz="2800" dirty="0"/>
                        <a:t>4</a:t>
                      </a:r>
                    </a:p>
                  </a:txBody>
                  <a:tcPr marT="45731" marB="45731"/>
                </a:tc>
                <a:tc>
                  <a:txBody>
                    <a:bodyPr/>
                    <a:lstStyle/>
                    <a:p>
                      <a:r>
                        <a:rPr lang="en-US" sz="2800" dirty="0"/>
                        <a:t>50%</a:t>
                      </a:r>
                    </a:p>
                  </a:txBody>
                  <a:tcPr marT="45731" marB="45731"/>
                </a:tc>
                <a:tc>
                  <a:txBody>
                    <a:bodyPr/>
                    <a:lstStyle/>
                    <a:p>
                      <a:r>
                        <a:rPr lang="en-US" sz="2800" dirty="0"/>
                        <a:t>50%</a:t>
                      </a:r>
                    </a:p>
                  </a:txBody>
                  <a:tcPr marT="45731" marB="45731"/>
                </a:tc>
                <a:extLst>
                  <a:ext uri="{0D108BD9-81ED-4DB2-BD59-A6C34878D82A}">
                    <a16:rowId xmlns:a16="http://schemas.microsoft.com/office/drawing/2014/main" val="10001"/>
                  </a:ext>
                </a:extLst>
              </a:tr>
              <a:tr h="698270">
                <a:tc>
                  <a:txBody>
                    <a:bodyPr/>
                    <a:lstStyle/>
                    <a:p>
                      <a:r>
                        <a:rPr lang="en-US" sz="2800" dirty="0"/>
                        <a:t>8</a:t>
                      </a:r>
                    </a:p>
                  </a:txBody>
                  <a:tcPr marT="45731" marB="45731"/>
                </a:tc>
                <a:tc>
                  <a:txBody>
                    <a:bodyPr/>
                    <a:lstStyle/>
                    <a:p>
                      <a:r>
                        <a:rPr lang="en-US" sz="2800" dirty="0"/>
                        <a:t>45%</a:t>
                      </a:r>
                    </a:p>
                  </a:txBody>
                  <a:tcPr marT="45731" marB="45731"/>
                </a:tc>
                <a:tc>
                  <a:txBody>
                    <a:bodyPr/>
                    <a:lstStyle/>
                    <a:p>
                      <a:r>
                        <a:rPr lang="en-US" sz="2800" dirty="0"/>
                        <a:t>55%</a:t>
                      </a:r>
                    </a:p>
                  </a:txBody>
                  <a:tcPr marT="45731" marB="45731"/>
                </a:tc>
                <a:extLst>
                  <a:ext uri="{0D108BD9-81ED-4DB2-BD59-A6C34878D82A}">
                    <a16:rowId xmlns:a16="http://schemas.microsoft.com/office/drawing/2014/main" val="10002"/>
                  </a:ext>
                </a:extLst>
              </a:tr>
              <a:tr h="698270">
                <a:tc>
                  <a:txBody>
                    <a:bodyPr/>
                    <a:lstStyle/>
                    <a:p>
                      <a:r>
                        <a:rPr lang="en-US" sz="2800" dirty="0"/>
                        <a:t>12</a:t>
                      </a:r>
                    </a:p>
                  </a:txBody>
                  <a:tcPr marT="45731" marB="45731"/>
                </a:tc>
                <a:tc>
                  <a:txBody>
                    <a:bodyPr/>
                    <a:lstStyle/>
                    <a:p>
                      <a:r>
                        <a:rPr lang="en-US" sz="2800" dirty="0"/>
                        <a:t>30%</a:t>
                      </a:r>
                    </a:p>
                  </a:txBody>
                  <a:tcPr marT="45731" marB="45731"/>
                </a:tc>
                <a:tc>
                  <a:txBody>
                    <a:bodyPr/>
                    <a:lstStyle/>
                    <a:p>
                      <a:r>
                        <a:rPr lang="en-US" sz="2800" dirty="0"/>
                        <a:t>70%</a:t>
                      </a:r>
                    </a:p>
                  </a:txBody>
                  <a:tcPr marT="45731" marB="45731"/>
                </a:tc>
                <a:extLst>
                  <a:ext uri="{0D108BD9-81ED-4DB2-BD59-A6C34878D82A}">
                    <a16:rowId xmlns:a16="http://schemas.microsoft.com/office/drawing/2014/main" val="10003"/>
                  </a:ext>
                </a:extLst>
              </a:tr>
            </a:tbl>
          </a:graphicData>
        </a:graphic>
      </p:graphicFrame>
      <p:sp>
        <p:nvSpPr>
          <p:cNvPr id="21529" name="Rectangle 8"/>
          <p:cNvSpPr>
            <a:spLocks noChangeArrowheads="1"/>
          </p:cNvSpPr>
          <p:nvPr/>
        </p:nvSpPr>
        <p:spPr bwMode="auto">
          <a:xfrm>
            <a:off x="282634" y="5018117"/>
            <a:ext cx="11909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The Standards aim to align instruction with this framework so that many more students than at present can meet the requirements of college and career readiness.</a:t>
            </a:r>
          </a:p>
        </p:txBody>
      </p:sp>
      <p:sp>
        <p:nvSpPr>
          <p:cNvPr id="21530" name="TextBox 9"/>
          <p:cNvSpPr txBox="1">
            <a:spLocks noChangeArrowheads="1"/>
          </p:cNvSpPr>
          <p:nvPr/>
        </p:nvSpPr>
        <p:spPr bwMode="auto">
          <a:xfrm>
            <a:off x="9587345" y="6203057"/>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75276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4F27F083-357B-4567-B436-BDE4BD0F9F4A}"/>
              </a:ext>
            </a:extLst>
          </p:cNvPr>
          <p:cNvSpPr>
            <a:spLocks noGrp="1"/>
          </p:cNvSpPr>
          <p:nvPr>
            <p:ph idx="1"/>
          </p:nvPr>
        </p:nvSpPr>
        <p:spPr>
          <a:xfrm>
            <a:off x="0" y="1729945"/>
            <a:ext cx="9176950" cy="4899455"/>
          </a:xfrm>
        </p:spPr>
        <p:txBody>
          <a:bodyPr>
            <a:normAutofit lnSpcReduction="10000"/>
          </a:bodyPr>
          <a:lstStyle/>
          <a:p>
            <a:pPr eaLnBrk="1" hangingPunct="1"/>
            <a:r>
              <a:rPr lang="en-US" altLang="en-US" sz="3200" dirty="0">
                <a:latin typeface="Calibri" panose="020F0502020204030204" pitchFamily="34" charset="0"/>
                <a:cs typeface="Calibri" panose="020F0502020204030204" pitchFamily="34" charset="0"/>
              </a:rPr>
              <a:t>Increases students’ access to text that will help them increase their vocabulary, general knowledge, language and reasoning abilities</a:t>
            </a:r>
          </a:p>
          <a:p>
            <a:pPr eaLnBrk="1" hangingPunct="1"/>
            <a:r>
              <a:rPr lang="en-US" altLang="en-US" sz="3200" dirty="0">
                <a:latin typeface="Calibri" panose="020F0502020204030204" pitchFamily="34" charset="0"/>
                <a:cs typeface="Calibri" panose="020F0502020204030204" pitchFamily="34" charset="0"/>
              </a:rPr>
              <a:t>Student’s build knowledge of the world and the disciplines. </a:t>
            </a:r>
          </a:p>
          <a:p>
            <a:pPr eaLnBrk="1" hangingPunct="1"/>
            <a:r>
              <a:rPr lang="en-US" altLang="en-US" sz="3200" dirty="0">
                <a:latin typeface="Calibri" panose="020F0502020204030204" pitchFamily="34" charset="0"/>
                <a:cs typeface="Calibri" panose="020F0502020204030204" pitchFamily="34" charset="0"/>
              </a:rPr>
              <a:t>Is an opportunity for students to learn how to engage, interact, and have “conversations” with the text in ways that prepare them for the type of experiences they will encounter in college and careers and real life.</a:t>
            </a:r>
          </a:p>
        </p:txBody>
      </p:sp>
      <p:sp>
        <p:nvSpPr>
          <p:cNvPr id="4" name="Title 3">
            <a:extLst>
              <a:ext uri="{FF2B5EF4-FFF2-40B4-BE49-F238E27FC236}">
                <a16:creationId xmlns:a16="http://schemas.microsoft.com/office/drawing/2014/main" id="{4B544912-EBC6-4D73-B4FA-BA919AC3011A}"/>
              </a:ext>
            </a:extLst>
          </p:cNvPr>
          <p:cNvSpPr>
            <a:spLocks noGrp="1"/>
          </p:cNvSpPr>
          <p:nvPr>
            <p:ph type="title"/>
          </p:nvPr>
        </p:nvSpPr>
        <p:spPr>
          <a:xfrm>
            <a:off x="362465" y="228600"/>
            <a:ext cx="11325599" cy="990600"/>
          </a:xfrm>
        </p:spPr>
        <p:txBody>
          <a:bodyPr/>
          <a:lstStyle/>
          <a:p>
            <a:pPr>
              <a:defRPr/>
            </a:pPr>
            <a:r>
              <a:rPr b="1" dirty="0">
                <a:solidFill>
                  <a:schemeClr val="tx1"/>
                </a:solidFill>
                <a:latin typeface="Calibri" panose="020F0502020204030204" pitchFamily="34" charset="0"/>
                <a:cs typeface="Calibri" panose="020F0502020204030204" pitchFamily="34" charset="0"/>
              </a:rPr>
              <a:t>Why more informational text?</a:t>
            </a:r>
          </a:p>
        </p:txBody>
      </p:sp>
      <p:pic>
        <p:nvPicPr>
          <p:cNvPr id="8" name="Picture 7">
            <a:extLst>
              <a:ext uri="{FF2B5EF4-FFF2-40B4-BE49-F238E27FC236}">
                <a16:creationId xmlns:a16="http://schemas.microsoft.com/office/drawing/2014/main" id="{9E67F618-1C33-48FA-8851-B1657AA61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280" y="1729945"/>
            <a:ext cx="3142735" cy="3142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9629" y="152400"/>
            <a:ext cx="11847683" cy="1143000"/>
          </a:xfrm>
        </p:spPr>
        <p:txBody>
          <a:bodyPr wrap="square" numCol="1" compatLnSpc="1">
            <a:prstTxWarp prst="textNoShape">
              <a:avLst/>
            </a:prstTxWarp>
            <a:noAutofit/>
          </a:bodyPr>
          <a:lstStyle/>
          <a:p>
            <a:pPr algn="ctr" eaLnBrk="1" hangingPunct="1"/>
            <a:r>
              <a:rPr lang="en-US" altLang="en-US" sz="3200" b="1" dirty="0">
                <a:solidFill>
                  <a:schemeClr val="tx1"/>
                </a:solidFill>
                <a:latin typeface="Calibri" panose="020F0502020204030204" pitchFamily="34" charset="0"/>
                <a:cs typeface="Arial" panose="020B0604020202020204" pitchFamily="34" charset="0"/>
              </a:rPr>
              <a:t>Distribution of Communicative Purposes </a:t>
            </a:r>
            <a:br>
              <a:rPr lang="en-US" altLang="en-US" sz="3200" b="1" dirty="0">
                <a:solidFill>
                  <a:schemeClr val="tx1"/>
                </a:solidFill>
                <a:latin typeface="Calibri" panose="020F0502020204030204" pitchFamily="34" charset="0"/>
                <a:cs typeface="Arial" panose="020B0604020202020204" pitchFamily="34" charset="0"/>
              </a:rPr>
            </a:br>
            <a:r>
              <a:rPr lang="en-US" altLang="en-US" sz="3200" b="1" dirty="0">
                <a:solidFill>
                  <a:schemeClr val="tx1"/>
                </a:solidFill>
                <a:latin typeface="Calibri" panose="020F0502020204030204" pitchFamily="34" charset="0"/>
                <a:cs typeface="Arial" panose="020B0604020202020204" pitchFamily="34" charset="0"/>
              </a:rPr>
              <a:t>by Grade in the NAEP Writing Framework</a:t>
            </a:r>
            <a:br>
              <a:rPr lang="en-US" altLang="en-US" sz="3200" b="1" dirty="0">
                <a:solidFill>
                  <a:schemeClr val="tx1"/>
                </a:solidFill>
                <a:latin typeface="Calibri" panose="020F0502020204030204" pitchFamily="34" charset="0"/>
                <a:cs typeface="Arial" panose="020B0604020202020204" pitchFamily="34" charset="0"/>
              </a:rPr>
            </a:br>
            <a:endParaRPr lang="en-US" altLang="en-US" sz="3200" b="1" dirty="0">
              <a:solidFill>
                <a:schemeClr val="tx1"/>
              </a:solidFill>
              <a:latin typeface="Calibri" panose="020F0502020204030204" pitchFamily="34" charset="0"/>
              <a:cs typeface="Arial" panose="020B0604020202020204" pitchFamily="34" charset="0"/>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849376372"/>
              </p:ext>
            </p:extLst>
          </p:nvPr>
        </p:nvGraphicFramePr>
        <p:xfrm>
          <a:off x="1047404" y="1660642"/>
          <a:ext cx="10008523" cy="3146137"/>
        </p:xfrm>
        <a:graphic>
          <a:graphicData uri="http://schemas.openxmlformats.org/drawingml/2006/table">
            <a:tbl>
              <a:tblPr firstRow="1" bandRow="1">
                <a:tableStyleId>{21E4AEA4-8DFA-4A89-87EB-49C32662AFE0}</a:tableStyleId>
              </a:tblPr>
              <a:tblGrid>
                <a:gridCol w="1637758">
                  <a:extLst>
                    <a:ext uri="{9D8B030D-6E8A-4147-A177-3AD203B41FA5}">
                      <a16:colId xmlns:a16="http://schemas.microsoft.com/office/drawing/2014/main" val="20000"/>
                    </a:ext>
                  </a:extLst>
                </a:gridCol>
                <a:gridCol w="3366504">
                  <a:extLst>
                    <a:ext uri="{9D8B030D-6E8A-4147-A177-3AD203B41FA5}">
                      <a16:colId xmlns:a16="http://schemas.microsoft.com/office/drawing/2014/main" val="20001"/>
                    </a:ext>
                  </a:extLst>
                </a:gridCol>
                <a:gridCol w="2209088">
                  <a:extLst>
                    <a:ext uri="{9D8B030D-6E8A-4147-A177-3AD203B41FA5}">
                      <a16:colId xmlns:a16="http://schemas.microsoft.com/office/drawing/2014/main" val="20002"/>
                    </a:ext>
                  </a:extLst>
                </a:gridCol>
                <a:gridCol w="2795173">
                  <a:extLst>
                    <a:ext uri="{9D8B030D-6E8A-4147-A177-3AD203B41FA5}">
                      <a16:colId xmlns:a16="http://schemas.microsoft.com/office/drawing/2014/main" val="20003"/>
                    </a:ext>
                  </a:extLst>
                </a:gridCol>
              </a:tblGrid>
              <a:tr h="1301968">
                <a:tc>
                  <a:txBody>
                    <a:bodyPr/>
                    <a:lstStyle/>
                    <a:p>
                      <a:r>
                        <a:rPr lang="en-US" sz="2400" dirty="0">
                          <a:solidFill>
                            <a:schemeClr val="bg1"/>
                          </a:solidFill>
                        </a:rPr>
                        <a:t>GRADE</a:t>
                      </a:r>
                    </a:p>
                  </a:txBody>
                  <a:tcPr marT="45644" marB="45644"/>
                </a:tc>
                <a:tc>
                  <a:txBody>
                    <a:bodyPr/>
                    <a:lstStyle/>
                    <a:p>
                      <a:r>
                        <a:rPr lang="en-US" sz="2400" dirty="0">
                          <a:solidFill>
                            <a:schemeClr val="bg1"/>
                          </a:solidFill>
                        </a:rPr>
                        <a:t>TO PERSUADE</a:t>
                      </a:r>
                    </a:p>
                    <a:p>
                      <a:r>
                        <a:rPr lang="en-US" sz="1800" dirty="0">
                          <a:solidFill>
                            <a:schemeClr val="bg1"/>
                          </a:solidFill>
                        </a:rPr>
                        <a:t>Opinion/Argumentation</a:t>
                      </a:r>
                    </a:p>
                  </a:txBody>
                  <a:tcPr marT="45644" marB="45644"/>
                </a:tc>
                <a:tc>
                  <a:txBody>
                    <a:bodyPr/>
                    <a:lstStyle/>
                    <a:p>
                      <a:r>
                        <a:rPr lang="en-US" sz="2400" dirty="0">
                          <a:solidFill>
                            <a:schemeClr val="bg1"/>
                          </a:solidFill>
                        </a:rPr>
                        <a:t>TO EXPLAIN</a:t>
                      </a:r>
                    </a:p>
                    <a:p>
                      <a:pPr algn="l"/>
                      <a:r>
                        <a:rPr lang="en-US" sz="1800" dirty="0">
                          <a:solidFill>
                            <a:schemeClr val="bg1"/>
                          </a:solidFill>
                        </a:rPr>
                        <a:t>Info./Exp.</a:t>
                      </a:r>
                    </a:p>
                  </a:txBody>
                  <a:tcPr marT="45644" marB="45644"/>
                </a:tc>
                <a:tc>
                  <a:txBody>
                    <a:bodyPr/>
                    <a:lstStyle/>
                    <a:p>
                      <a:r>
                        <a:rPr lang="en-US" sz="2400" dirty="0">
                          <a:solidFill>
                            <a:schemeClr val="bg1"/>
                          </a:solidFill>
                        </a:rPr>
                        <a:t>TO CONVEY EXPERIENCE</a:t>
                      </a:r>
                    </a:p>
                    <a:p>
                      <a:pPr algn="l"/>
                      <a:r>
                        <a:rPr lang="en-US" sz="1800" dirty="0">
                          <a:solidFill>
                            <a:schemeClr val="bg1"/>
                          </a:solidFill>
                        </a:rPr>
                        <a:t>Narrative</a:t>
                      </a:r>
                    </a:p>
                  </a:txBody>
                  <a:tcPr marT="45644" marB="45644"/>
                </a:tc>
                <a:extLst>
                  <a:ext uri="{0D108BD9-81ED-4DB2-BD59-A6C34878D82A}">
                    <a16:rowId xmlns:a16="http://schemas.microsoft.com/office/drawing/2014/main" val="10000"/>
                  </a:ext>
                </a:extLst>
              </a:tr>
              <a:tr h="614723">
                <a:tc>
                  <a:txBody>
                    <a:bodyPr/>
                    <a:lstStyle/>
                    <a:p>
                      <a:r>
                        <a:rPr lang="en-US" sz="2800" dirty="0"/>
                        <a:t>4</a:t>
                      </a:r>
                    </a:p>
                  </a:txBody>
                  <a:tcPr marT="45644" marB="45644"/>
                </a:tc>
                <a:tc>
                  <a:txBody>
                    <a:bodyPr/>
                    <a:lstStyle/>
                    <a:p>
                      <a:r>
                        <a:rPr lang="en-US" sz="2800" dirty="0"/>
                        <a:t>30%</a:t>
                      </a:r>
                    </a:p>
                  </a:txBody>
                  <a:tcPr marT="45644" marB="45644"/>
                </a:tc>
                <a:tc>
                  <a:txBody>
                    <a:bodyPr/>
                    <a:lstStyle/>
                    <a:p>
                      <a:r>
                        <a:rPr lang="en-US" sz="2800" dirty="0"/>
                        <a:t>35%</a:t>
                      </a:r>
                    </a:p>
                  </a:txBody>
                  <a:tcPr marT="45644" marB="45644"/>
                </a:tc>
                <a:tc>
                  <a:txBody>
                    <a:bodyPr/>
                    <a:lstStyle/>
                    <a:p>
                      <a:r>
                        <a:rPr lang="en-US" sz="2800" dirty="0"/>
                        <a:t>35%</a:t>
                      </a:r>
                    </a:p>
                  </a:txBody>
                  <a:tcPr marT="45644" marB="45644"/>
                </a:tc>
                <a:extLst>
                  <a:ext uri="{0D108BD9-81ED-4DB2-BD59-A6C34878D82A}">
                    <a16:rowId xmlns:a16="http://schemas.microsoft.com/office/drawing/2014/main" val="10001"/>
                  </a:ext>
                </a:extLst>
              </a:tr>
              <a:tr h="614723">
                <a:tc>
                  <a:txBody>
                    <a:bodyPr/>
                    <a:lstStyle/>
                    <a:p>
                      <a:r>
                        <a:rPr lang="en-US" sz="2800" dirty="0"/>
                        <a:t>8</a:t>
                      </a:r>
                    </a:p>
                  </a:txBody>
                  <a:tcPr marT="45644" marB="45644"/>
                </a:tc>
                <a:tc>
                  <a:txBody>
                    <a:bodyPr/>
                    <a:lstStyle/>
                    <a:p>
                      <a:r>
                        <a:rPr lang="en-US" sz="2800" dirty="0"/>
                        <a:t>35%</a:t>
                      </a:r>
                    </a:p>
                  </a:txBody>
                  <a:tcPr marT="45644" marB="45644"/>
                </a:tc>
                <a:tc>
                  <a:txBody>
                    <a:bodyPr/>
                    <a:lstStyle/>
                    <a:p>
                      <a:r>
                        <a:rPr lang="en-US" sz="2800" dirty="0"/>
                        <a:t>35%</a:t>
                      </a:r>
                    </a:p>
                  </a:txBody>
                  <a:tcPr marT="45644" marB="45644"/>
                </a:tc>
                <a:tc>
                  <a:txBody>
                    <a:bodyPr/>
                    <a:lstStyle/>
                    <a:p>
                      <a:r>
                        <a:rPr lang="en-US" sz="2800" dirty="0"/>
                        <a:t>30%</a:t>
                      </a:r>
                    </a:p>
                  </a:txBody>
                  <a:tcPr marT="45644" marB="45644"/>
                </a:tc>
                <a:extLst>
                  <a:ext uri="{0D108BD9-81ED-4DB2-BD59-A6C34878D82A}">
                    <a16:rowId xmlns:a16="http://schemas.microsoft.com/office/drawing/2014/main" val="10002"/>
                  </a:ext>
                </a:extLst>
              </a:tr>
              <a:tr h="614723">
                <a:tc>
                  <a:txBody>
                    <a:bodyPr/>
                    <a:lstStyle/>
                    <a:p>
                      <a:r>
                        <a:rPr lang="en-US" sz="2800" dirty="0"/>
                        <a:t>12</a:t>
                      </a:r>
                    </a:p>
                  </a:txBody>
                  <a:tcPr marT="45644" marB="45644"/>
                </a:tc>
                <a:tc>
                  <a:txBody>
                    <a:bodyPr/>
                    <a:lstStyle/>
                    <a:p>
                      <a:r>
                        <a:rPr lang="en-US" sz="2800" dirty="0"/>
                        <a:t>40%</a:t>
                      </a:r>
                    </a:p>
                  </a:txBody>
                  <a:tcPr marT="45644" marB="45644"/>
                </a:tc>
                <a:tc>
                  <a:txBody>
                    <a:bodyPr/>
                    <a:lstStyle/>
                    <a:p>
                      <a:r>
                        <a:rPr lang="en-US" sz="2800" dirty="0"/>
                        <a:t>40%</a:t>
                      </a:r>
                    </a:p>
                  </a:txBody>
                  <a:tcPr marT="45644" marB="45644"/>
                </a:tc>
                <a:tc>
                  <a:txBody>
                    <a:bodyPr/>
                    <a:lstStyle/>
                    <a:p>
                      <a:r>
                        <a:rPr lang="en-US" sz="2800" dirty="0"/>
                        <a:t>20%</a:t>
                      </a:r>
                    </a:p>
                  </a:txBody>
                  <a:tcPr marT="45644" marB="45644"/>
                </a:tc>
                <a:extLst>
                  <a:ext uri="{0D108BD9-81ED-4DB2-BD59-A6C34878D82A}">
                    <a16:rowId xmlns:a16="http://schemas.microsoft.com/office/drawing/2014/main" val="10003"/>
                  </a:ext>
                </a:extLst>
              </a:tr>
            </a:tbl>
          </a:graphicData>
        </a:graphic>
      </p:graphicFrame>
      <p:sp>
        <p:nvSpPr>
          <p:cNvPr id="25630" name="Rectangle 6"/>
          <p:cNvSpPr>
            <a:spLocks noChangeArrowheads="1"/>
          </p:cNvSpPr>
          <p:nvPr/>
        </p:nvSpPr>
        <p:spPr bwMode="auto">
          <a:xfrm>
            <a:off x="465513" y="5195168"/>
            <a:ext cx="115317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It follows that writing assessments aligned with the Standards should adhere to the distribution of writing purposes across grades outlined by NAEP.</a:t>
            </a:r>
          </a:p>
        </p:txBody>
      </p:sp>
      <p:sp>
        <p:nvSpPr>
          <p:cNvPr id="25631" name="TextBox 7"/>
          <p:cNvSpPr txBox="1">
            <a:spLocks noChangeArrowheads="1"/>
          </p:cNvSpPr>
          <p:nvPr/>
        </p:nvSpPr>
        <p:spPr bwMode="auto">
          <a:xfrm>
            <a:off x="9667701" y="622867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03061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lumMod val="85000"/>
                    <a:lumOff val="15000"/>
                  </a:schemeClr>
                </a:solidFill>
                <a:latin typeface="Calibri" panose="020F0502020204030204" pitchFamily="34" charset="0"/>
              </a:rPr>
              <a:t>Appendices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981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4953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7924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33600" y="4495801"/>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A:</a:t>
            </a:r>
          </a:p>
          <a:p>
            <a:pPr algn="ctr"/>
            <a:r>
              <a:rPr lang="en-US" sz="2400" dirty="0"/>
              <a:t>Supplementary Materials and Glossary</a:t>
            </a:r>
          </a:p>
          <a:p>
            <a:r>
              <a:rPr lang="en-US" dirty="0"/>
              <a:t> </a:t>
            </a:r>
          </a:p>
        </p:txBody>
      </p:sp>
      <p:sp>
        <p:nvSpPr>
          <p:cNvPr id="11" name="TextBox 10"/>
          <p:cNvSpPr txBox="1"/>
          <p:nvPr/>
        </p:nvSpPr>
        <p:spPr>
          <a:xfrm>
            <a:off x="5029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B:</a:t>
            </a:r>
          </a:p>
          <a:p>
            <a:pPr algn="ctr"/>
            <a:r>
              <a:rPr lang="en-US" sz="2400" dirty="0"/>
              <a:t>Text Exemplars and Sample Performance Tasks </a:t>
            </a:r>
          </a:p>
        </p:txBody>
      </p:sp>
      <p:sp>
        <p:nvSpPr>
          <p:cNvPr id="13" name="TextBox 12"/>
          <p:cNvSpPr txBox="1"/>
          <p:nvPr/>
        </p:nvSpPr>
        <p:spPr>
          <a:xfrm>
            <a:off x="8077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C:</a:t>
            </a:r>
          </a:p>
          <a:p>
            <a:pPr algn="ctr"/>
            <a:r>
              <a:rPr lang="en-US" sz="2400" dirty="0"/>
              <a:t>Annotated Writing Samples at Various Grade Levels  </a:t>
            </a:r>
          </a:p>
        </p:txBody>
      </p:sp>
      <p:sp>
        <p:nvSpPr>
          <p:cNvPr id="9" name="TextBox 11"/>
          <p:cNvSpPr txBox="1">
            <a:spLocks noChangeArrowheads="1"/>
          </p:cNvSpPr>
          <p:nvPr/>
        </p:nvSpPr>
        <p:spPr bwMode="auto">
          <a:xfrm>
            <a:off x="278476" y="6417124"/>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www.corestandards.org</a:t>
            </a:r>
          </a:p>
        </p:txBody>
      </p:sp>
    </p:spTree>
    <p:extLst>
      <p:ext uri="{BB962C8B-B14F-4D97-AF65-F5344CB8AC3E}">
        <p14:creationId xmlns:p14="http://schemas.microsoft.com/office/powerpoint/2010/main" val="45909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77" y="188843"/>
            <a:ext cx="11696446" cy="990600"/>
          </a:xfrm>
        </p:spPr>
        <p:txBody>
          <a:bodyPr>
            <a:normAutofit/>
          </a:bodyPr>
          <a:lstStyle/>
          <a:p>
            <a:pPr algn="ctr"/>
            <a:r>
              <a:rPr lang="en-US" b="1" dirty="0">
                <a:solidFill>
                  <a:schemeClr val="tx1"/>
                </a:solidFill>
                <a:latin typeface="Calibri" panose="020F0502020204030204" pitchFamily="34" charset="0"/>
              </a:rPr>
              <a:t>Summary of the “Biggest” Instructional Shifts</a:t>
            </a:r>
          </a:p>
        </p:txBody>
      </p:sp>
      <p:sp>
        <p:nvSpPr>
          <p:cNvPr id="3" name="Content Placeholder 2"/>
          <p:cNvSpPr>
            <a:spLocks noGrp="1"/>
          </p:cNvSpPr>
          <p:nvPr>
            <p:ph sz="quarter" idx="1"/>
          </p:nvPr>
        </p:nvSpPr>
        <p:spPr>
          <a:xfrm>
            <a:off x="247777" y="1752600"/>
            <a:ext cx="11421364" cy="4495800"/>
          </a:xfrm>
        </p:spPr>
        <p:txBody>
          <a:bodyPr>
            <a:normAutofit/>
          </a:bodyPr>
          <a:lstStyle/>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Regular practice with </a:t>
            </a:r>
            <a:r>
              <a:rPr lang="en-US" sz="3600" b="1" dirty="0">
                <a:latin typeface="Calibri" panose="020F0502020204030204" pitchFamily="34" charset="0"/>
                <a:ea typeface="Arial"/>
                <a:cs typeface="Arial"/>
                <a:sym typeface="Arial"/>
                <a:rtl val="0"/>
              </a:rPr>
              <a:t>complex text</a:t>
            </a:r>
            <a:r>
              <a:rPr lang="en-US" sz="3600" dirty="0">
                <a:latin typeface="Calibri" panose="020F0502020204030204" pitchFamily="34" charset="0"/>
                <a:ea typeface="Arial"/>
                <a:cs typeface="Arial"/>
                <a:sym typeface="Arial"/>
                <a:rtl val="0"/>
              </a:rPr>
              <a:t> and its </a:t>
            </a:r>
            <a:r>
              <a:rPr lang="en-US" sz="3600" b="1" dirty="0">
                <a:latin typeface="Calibri" panose="020F0502020204030204" pitchFamily="34" charset="0"/>
                <a:ea typeface="Arial"/>
                <a:cs typeface="Arial"/>
                <a:sym typeface="Arial"/>
                <a:rtl val="0"/>
              </a:rPr>
              <a:t>academic language</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dirty="0">
                <a:latin typeface="Calibri" panose="020F0502020204030204" pitchFamily="34" charset="0"/>
                <a:ea typeface="Arial"/>
                <a:cs typeface="Arial"/>
                <a:sym typeface="Arial"/>
                <a:rtl val="0"/>
              </a:rPr>
              <a:t>Reading, writing and speaking grounded in </a:t>
            </a:r>
            <a:r>
              <a:rPr lang="en-US" sz="3600" b="1" dirty="0">
                <a:latin typeface="Calibri" panose="020F0502020204030204" pitchFamily="34" charset="0"/>
                <a:ea typeface="Arial"/>
                <a:cs typeface="Arial"/>
                <a:sym typeface="Arial"/>
                <a:rtl val="0"/>
              </a:rPr>
              <a:t>evidence from text</a:t>
            </a:r>
            <a:r>
              <a:rPr lang="en-US" sz="3600" dirty="0">
                <a:latin typeface="Calibri" panose="020F0502020204030204" pitchFamily="34" charset="0"/>
                <a:ea typeface="Arial"/>
                <a:cs typeface="Arial"/>
                <a:sym typeface="Arial"/>
                <a:rtl val="0"/>
              </a:rPr>
              <a:t>,  both literary and informational</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b="1" dirty="0">
                <a:latin typeface="Calibri" panose="020F0502020204030204" pitchFamily="34" charset="0"/>
                <a:ea typeface="Arial"/>
                <a:cs typeface="Arial"/>
                <a:sym typeface="Arial"/>
                <a:rtl val="0"/>
              </a:rPr>
              <a:t>Building knowledge </a:t>
            </a:r>
            <a:r>
              <a:rPr lang="en-US" sz="3600" dirty="0">
                <a:latin typeface="Calibri" panose="020F0502020204030204" pitchFamily="34" charset="0"/>
                <a:ea typeface="Arial"/>
                <a:cs typeface="Arial"/>
                <a:sym typeface="Arial"/>
                <a:rtl val="0"/>
              </a:rPr>
              <a:t>through </a:t>
            </a:r>
            <a:r>
              <a:rPr lang="en-US" sz="3600" b="1" dirty="0">
                <a:latin typeface="Calibri" panose="020F0502020204030204" pitchFamily="34" charset="0"/>
                <a:ea typeface="Arial"/>
                <a:cs typeface="Arial"/>
                <a:sym typeface="Arial"/>
                <a:rtl val="0"/>
              </a:rPr>
              <a:t>content-rich nonfiction</a:t>
            </a:r>
            <a:endParaRPr lang="x-none"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endParaRPr lang="en-US" sz="3600" dirty="0">
              <a:latin typeface="Calibri" panose="020F0502020204030204" pitchFamily="34" charset="0"/>
            </a:endParaRPr>
          </a:p>
        </p:txBody>
      </p:sp>
      <p:pic>
        <p:nvPicPr>
          <p:cNvPr id="4" name="Picture 4" descr="C:\Users\SAP\Desktop\SAP_iTunesCover_square_01.jpg">
            <a:extLst>
              <a:ext uri="{FF2B5EF4-FFF2-40B4-BE49-F238E27FC236}">
                <a16:creationId xmlns:a16="http://schemas.microsoft.com/office/drawing/2014/main" id="{6E676AE6-204B-40F3-97F6-F57D42F775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9959" y="5647038"/>
            <a:ext cx="1219200" cy="121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39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hape 241">
            <a:extLst>
              <a:ext uri="{FF2B5EF4-FFF2-40B4-BE49-F238E27FC236}">
                <a16:creationId xmlns:a16="http://schemas.microsoft.com/office/drawing/2014/main" id="{5FFCEF1B-6ED3-4872-BDDF-2B0A0AA85628}"/>
              </a:ext>
            </a:extLst>
          </p:cNvPr>
          <p:cNvSpPr>
            <a:spLocks noGrp="1"/>
          </p:cNvSpPr>
          <p:nvPr>
            <p:ph type="title"/>
          </p:nvPr>
        </p:nvSpPr>
        <p:spPr>
          <a:xfrm>
            <a:off x="170936" y="271375"/>
            <a:ext cx="11850128" cy="646290"/>
          </a:xfrm>
        </p:spPr>
        <p:txBody>
          <a:bodyPr vert="horz" wrap="square" lIns="91425" tIns="45700" rIns="91425" bIns="45700" numCol="1" anchor="ctr" anchorCtr="0" compatLnSpc="1">
            <a:prstTxWarp prst="textNoShape">
              <a:avLst/>
            </a:prstTxWarp>
            <a:spAutoFit/>
          </a:bodyPr>
          <a:lstStyle/>
          <a:p>
            <a:pPr eaLnBrk="1" hangingPunct="1">
              <a:buClr>
                <a:srgbClr val="000000"/>
              </a:buClr>
              <a:buSzPct val="25000"/>
            </a:pPr>
            <a:r>
              <a:rPr lang="en-US" altLang="en-US" sz="3600" dirty="0">
                <a:solidFill>
                  <a:srgbClr val="17375E"/>
                </a:solidFill>
                <a:sym typeface="Arial" panose="020B0604020202020204" pitchFamily="34" charset="0"/>
              </a:rPr>
              <a:t>What are the Qualitative Features of Complex Text?</a:t>
            </a:r>
          </a:p>
        </p:txBody>
      </p:sp>
      <p:sp>
        <p:nvSpPr>
          <p:cNvPr id="234499" name="Shape 242">
            <a:extLst>
              <a:ext uri="{FF2B5EF4-FFF2-40B4-BE49-F238E27FC236}">
                <a16:creationId xmlns:a16="http://schemas.microsoft.com/office/drawing/2014/main" id="{CCA2E75B-45A8-4376-82CB-7D74E4DE1BD6}"/>
              </a:ext>
            </a:extLst>
          </p:cNvPr>
          <p:cNvSpPr>
            <a:spLocks noGrp="1"/>
          </p:cNvSpPr>
          <p:nvPr>
            <p:ph type="body" idx="1"/>
          </p:nvPr>
        </p:nvSpPr>
        <p:spPr>
          <a:xfrm>
            <a:off x="506628" y="1222376"/>
            <a:ext cx="11182864" cy="5364249"/>
          </a:xfrm>
        </p:spPr>
        <p:txBody>
          <a:bodyPr vert="horz" wrap="square" lIns="91425" tIns="45700" rIns="91425" bIns="45700" numCol="1" anchor="t" anchorCtr="0" compatLnSpc="1">
            <a:prstTxWarp prst="textNoShape">
              <a:avLst/>
            </a:prstTxWarp>
            <a:spAutoFit/>
          </a:bodyPr>
          <a:lstStyle/>
          <a:p>
            <a:pPr marL="342900" indent="-342900">
              <a:lnSpc>
                <a:spcPct val="114000"/>
              </a:lnSpc>
              <a:buClr>
                <a:srgbClr val="000000"/>
              </a:buClr>
              <a:buSzPct val="132000"/>
              <a:buFont typeface="Arial"/>
              <a:buChar char="•"/>
              <a:defRPr/>
            </a:pPr>
            <a:r>
              <a:rPr lang="en-US" dirty="0">
                <a:ea typeface="ＭＳ Ｐゴシック" charset="0"/>
                <a:sym typeface="Arial" charset="0"/>
              </a:rPr>
              <a:t>Subtle and/or frequent transitions</a:t>
            </a:r>
          </a:p>
          <a:p>
            <a:pPr marL="342900" indent="-342900">
              <a:lnSpc>
                <a:spcPct val="114000"/>
              </a:lnSpc>
              <a:buClr>
                <a:srgbClr val="000000"/>
              </a:buClr>
              <a:buSzPct val="132000"/>
              <a:buFont typeface="Arial"/>
              <a:buChar char="•"/>
              <a:defRPr/>
            </a:pPr>
            <a:r>
              <a:rPr lang="en-US" dirty="0">
                <a:ea typeface="ＭＳ Ｐゴシック" charset="0"/>
                <a:sym typeface="Arial" charset="0"/>
              </a:rPr>
              <a:t>Multiple and/or subtle themes and purposes</a:t>
            </a:r>
          </a:p>
          <a:p>
            <a:pPr marL="342900" indent="-342900">
              <a:lnSpc>
                <a:spcPct val="114000"/>
              </a:lnSpc>
              <a:buClr>
                <a:srgbClr val="000000"/>
              </a:buClr>
              <a:buSzPct val="132000"/>
              <a:buFont typeface="Arial"/>
              <a:buChar char="•"/>
              <a:defRPr/>
            </a:pPr>
            <a:r>
              <a:rPr lang="en-US" dirty="0">
                <a:ea typeface="ＭＳ Ｐゴシック" charset="0"/>
                <a:sym typeface="Arial" charset="0"/>
              </a:rPr>
              <a:t>Density of information</a:t>
            </a:r>
          </a:p>
          <a:p>
            <a:pPr marL="342900" indent="-342900">
              <a:lnSpc>
                <a:spcPct val="114000"/>
              </a:lnSpc>
              <a:buClr>
                <a:srgbClr val="000000"/>
              </a:buClr>
              <a:buSzPct val="132000"/>
              <a:buFont typeface="Arial"/>
              <a:buChar char="•"/>
              <a:defRPr/>
            </a:pPr>
            <a:r>
              <a:rPr lang="en-US" dirty="0">
                <a:ea typeface="ＭＳ Ｐゴシック" charset="0"/>
                <a:sym typeface="Arial" charset="0"/>
              </a:rPr>
              <a:t>Unfamiliar settings, topics or events</a:t>
            </a:r>
          </a:p>
          <a:p>
            <a:pPr marL="342900" indent="-342900">
              <a:lnSpc>
                <a:spcPct val="114000"/>
              </a:lnSpc>
              <a:buClr>
                <a:srgbClr val="000000"/>
              </a:buClr>
              <a:buSzPct val="132000"/>
              <a:buFont typeface="Arial"/>
              <a:buChar char="•"/>
              <a:defRPr/>
            </a:pPr>
            <a:r>
              <a:rPr lang="en-US" dirty="0">
                <a:ea typeface="ＭＳ Ｐゴシック" charset="0"/>
                <a:sym typeface="Arial" charset="0"/>
              </a:rPr>
              <a:t>Lack of repetition, overlap or similarity in words and sentences</a:t>
            </a:r>
          </a:p>
          <a:p>
            <a:pPr marL="342900" indent="-342900">
              <a:lnSpc>
                <a:spcPct val="114000"/>
              </a:lnSpc>
              <a:buClr>
                <a:srgbClr val="000000"/>
              </a:buClr>
              <a:buSzPct val="132000"/>
              <a:buFont typeface="Arial"/>
              <a:buChar char="•"/>
              <a:defRPr/>
            </a:pPr>
            <a:r>
              <a:rPr lang="en-US" dirty="0">
                <a:ea typeface="ＭＳ Ｐゴシック" charset="0"/>
                <a:sym typeface="Arial" charset="0"/>
              </a:rPr>
              <a:t>Complex sentences</a:t>
            </a:r>
          </a:p>
          <a:p>
            <a:pPr marL="342900" indent="-342900">
              <a:lnSpc>
                <a:spcPct val="114000"/>
              </a:lnSpc>
              <a:buClr>
                <a:srgbClr val="000000"/>
              </a:buClr>
              <a:buSzPct val="132000"/>
              <a:buFont typeface="Arial"/>
              <a:buChar char="•"/>
              <a:defRPr/>
            </a:pPr>
            <a:r>
              <a:rPr lang="en-US" dirty="0">
                <a:ea typeface="ＭＳ Ｐゴシック" charset="0"/>
                <a:sym typeface="Arial" charset="0"/>
              </a:rPr>
              <a:t>Uncommon vocabulary</a:t>
            </a:r>
          </a:p>
          <a:p>
            <a:pPr marL="342900" indent="-342900">
              <a:lnSpc>
                <a:spcPct val="114000"/>
              </a:lnSpc>
              <a:buClr>
                <a:srgbClr val="000000"/>
              </a:buClr>
              <a:buSzPct val="132000"/>
              <a:buFont typeface="Arial"/>
              <a:buChar char="•"/>
              <a:defRPr/>
            </a:pPr>
            <a:r>
              <a:rPr lang="en-US" dirty="0">
                <a:ea typeface="ＭＳ Ｐゴシック" charset="0"/>
                <a:sym typeface="Arial" charset="0"/>
              </a:rPr>
              <a:t>Lack of words, sentences or paragraphs that review or pull things together for the student</a:t>
            </a:r>
          </a:p>
          <a:p>
            <a:pPr marL="342900" indent="-342900">
              <a:lnSpc>
                <a:spcPct val="114000"/>
              </a:lnSpc>
              <a:buClr>
                <a:srgbClr val="000000"/>
              </a:buClr>
              <a:buSzPct val="132000"/>
              <a:buFont typeface="Arial"/>
              <a:buChar char="•"/>
              <a:defRPr/>
            </a:pPr>
            <a:r>
              <a:rPr lang="en-US" dirty="0">
                <a:ea typeface="ＭＳ Ｐゴシック" charset="0"/>
                <a:sym typeface="Arial" charset="0"/>
              </a:rPr>
              <a:t>Longer paragraphs</a:t>
            </a:r>
          </a:p>
          <a:p>
            <a:pPr marL="342900" indent="-342900">
              <a:lnSpc>
                <a:spcPct val="114000"/>
              </a:lnSpc>
              <a:buClr>
                <a:srgbClr val="000000"/>
              </a:buClr>
              <a:buSzPct val="132000"/>
              <a:buFont typeface="Arial"/>
              <a:buChar char="•"/>
              <a:defRPr/>
            </a:pPr>
            <a:r>
              <a:rPr lang="en-US" dirty="0">
                <a:ea typeface="ＭＳ Ｐゴシック" charset="0"/>
                <a:sym typeface="Arial" charset="0"/>
              </a:rPr>
              <a:t>Any text structure which is less narrative and/or mixes structures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248">
            <a:extLst>
              <a:ext uri="{FF2B5EF4-FFF2-40B4-BE49-F238E27FC236}">
                <a16:creationId xmlns:a16="http://schemas.microsoft.com/office/drawing/2014/main" id="{63498628-91D0-4FC3-9C37-7183E5AD8B21}"/>
              </a:ext>
            </a:extLst>
          </p:cNvPr>
          <p:cNvSpPr>
            <a:spLocks noGrp="1"/>
          </p:cNvSpPr>
          <p:nvPr>
            <p:ph type="title"/>
          </p:nvPr>
        </p:nvSpPr>
        <p:spPr>
          <a:xfrm>
            <a:off x="510747" y="201329"/>
            <a:ext cx="8229600" cy="646290"/>
          </a:xfrm>
        </p:spPr>
        <p:txBody>
          <a:bodyPr vert="horz" wrap="square" lIns="91425" tIns="45700" rIns="91425" bIns="45700" numCol="1" anchor="ctr" anchorCtr="0" compatLnSpc="1">
            <a:prstTxWarp prst="textNoShape">
              <a:avLst/>
            </a:prstTxWarp>
            <a:spAutoFit/>
          </a:bodyPr>
          <a:lstStyle/>
          <a:p>
            <a:pPr eaLnBrk="1" hangingPunct="1">
              <a:buClr>
                <a:srgbClr val="000000"/>
              </a:buClr>
              <a:buSzPct val="25000"/>
            </a:pPr>
            <a:r>
              <a:rPr lang="en-US" altLang="en-US" sz="3600" dirty="0">
                <a:solidFill>
                  <a:srgbClr val="17375E"/>
                </a:solidFill>
                <a:sym typeface="Arial" panose="020B0604020202020204" pitchFamily="34" charset="0"/>
              </a:rPr>
              <a:t>Scaffolding Complex Text</a:t>
            </a:r>
          </a:p>
        </p:txBody>
      </p:sp>
      <p:sp>
        <p:nvSpPr>
          <p:cNvPr id="249" name="Shape 249">
            <a:extLst>
              <a:ext uri="{FF2B5EF4-FFF2-40B4-BE49-F238E27FC236}">
                <a16:creationId xmlns:a16="http://schemas.microsoft.com/office/drawing/2014/main" id="{A79E473E-2451-4B20-8C24-235D9C624E41}"/>
              </a:ext>
            </a:extLst>
          </p:cNvPr>
          <p:cNvSpPr txBox="1">
            <a:spLocks noGrp="1"/>
          </p:cNvSpPr>
          <p:nvPr>
            <p:ph type="body" idx="1"/>
          </p:nvPr>
        </p:nvSpPr>
        <p:spPr>
          <a:xfrm>
            <a:off x="333632" y="1171576"/>
            <a:ext cx="11355859" cy="5161950"/>
          </a:xfrm>
        </p:spPr>
        <p:txBody>
          <a:bodyPr vert="horz" wrap="square" lIns="91425" tIns="45700" rIns="91425" bIns="45700" numCol="1" rtlCol="0" anchor="t" anchorCtr="0" compatLnSpc="1">
            <a:prstTxWarp prst="textNoShape">
              <a:avLst/>
            </a:prstTxWarp>
            <a:spAutoFit/>
          </a:bodyPr>
          <a:lstStyle/>
          <a:p>
            <a:pPr eaLnBrk="1" fontAlgn="auto" hangingPunct="1">
              <a:spcBef>
                <a:spcPts val="640"/>
              </a:spcBef>
              <a:spcAft>
                <a:spcPts val="0"/>
              </a:spcAft>
              <a:buClr>
                <a:schemeClr val="dk1"/>
              </a:buClr>
              <a:buSzPct val="25000"/>
              <a:defRPr/>
            </a:pPr>
            <a:r>
              <a:rPr lang="x-none" sz="3200" dirty="0">
                <a:solidFill>
                  <a:schemeClr val="dk1"/>
                </a:solidFill>
                <a:latin typeface="+mj-lt"/>
                <a:ea typeface="Arial"/>
                <a:cs typeface="Arial"/>
                <a:sym typeface="Arial"/>
              </a:rPr>
              <a:t>The standards require that students read appropriately complex text at each grade level – independently (</a:t>
            </a:r>
            <a:r>
              <a:rPr lang="x-none" sz="3200" b="1" dirty="0">
                <a:solidFill>
                  <a:srgbClr val="FF0000"/>
                </a:solidFill>
                <a:latin typeface="+mj-lt"/>
                <a:ea typeface="Arial"/>
                <a:cs typeface="Arial"/>
                <a:sym typeface="Arial"/>
              </a:rPr>
              <a:t>Standard 10</a:t>
            </a:r>
            <a:r>
              <a:rPr lang="x-none" sz="3200" dirty="0">
                <a:solidFill>
                  <a:schemeClr val="dk1"/>
                </a:solidFill>
                <a:latin typeface="+mj-lt"/>
                <a:ea typeface="Arial"/>
                <a:cs typeface="Arial"/>
                <a:sym typeface="Arial"/>
              </a:rPr>
              <a:t>)</a:t>
            </a:r>
            <a:r>
              <a:rPr lang="en-US" sz="3200" dirty="0">
                <a:solidFill>
                  <a:schemeClr val="dk1"/>
                </a:solidFill>
                <a:latin typeface="+mj-lt"/>
                <a:ea typeface="Arial"/>
                <a:cs typeface="Arial"/>
                <a:sym typeface="Arial"/>
              </a:rPr>
              <a:t>.</a:t>
            </a:r>
            <a:endParaRPr lang="x-none" sz="3200" dirty="0">
              <a:solidFill>
                <a:schemeClr val="dk1"/>
              </a:solidFill>
              <a:latin typeface="+mj-lt"/>
              <a:ea typeface="Arial"/>
              <a:cs typeface="Arial"/>
              <a:sym typeface="Arial"/>
            </a:endParaRPr>
          </a:p>
          <a:p>
            <a:pPr eaLnBrk="1" fontAlgn="auto" hangingPunct="1">
              <a:spcBef>
                <a:spcPts val="1800"/>
              </a:spcBef>
              <a:spcAft>
                <a:spcPts val="0"/>
              </a:spcAft>
              <a:buClr>
                <a:schemeClr val="dk1"/>
              </a:buClr>
              <a:buSzPct val="25000"/>
              <a:defRPr/>
            </a:pPr>
            <a:r>
              <a:rPr lang="x-none" sz="3200" dirty="0">
                <a:solidFill>
                  <a:schemeClr val="dk1"/>
                </a:solidFill>
                <a:latin typeface="+mj-lt"/>
                <a:ea typeface="Arial"/>
                <a:cs typeface="Arial"/>
                <a:sym typeface="Arial"/>
              </a:rPr>
              <a:t>However there are many ways to scaffold student learning as they meet the standard:</a:t>
            </a: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Multiple readings</a:t>
            </a: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Read Aloud</a:t>
            </a: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Chunking text (a little at a time)</a:t>
            </a:r>
          </a:p>
          <a:p>
            <a:pPr eaLnBrk="1" fontAlgn="auto" hangingPunct="1">
              <a:spcBef>
                <a:spcPts val="1800"/>
              </a:spcBef>
              <a:spcAft>
                <a:spcPts val="0"/>
              </a:spcAft>
              <a:buClr>
                <a:schemeClr val="dk1"/>
              </a:buClr>
              <a:buSzPct val="25000"/>
              <a:defRPr/>
            </a:pPr>
            <a:r>
              <a:rPr lang="x-none" sz="3200" dirty="0">
                <a:solidFill>
                  <a:schemeClr val="tx1"/>
                </a:solidFill>
                <a:latin typeface="+mj-lt"/>
                <a:ea typeface="Arial"/>
                <a:cs typeface="Arial"/>
                <a:sym typeface="Arial"/>
              </a:rPr>
              <a:t>Provide support </a:t>
            </a:r>
            <a:r>
              <a:rPr lang="x-none" sz="3200" b="1" dirty="0">
                <a:solidFill>
                  <a:schemeClr val="tx1"/>
                </a:solidFill>
                <a:latin typeface="+mj-lt"/>
                <a:ea typeface="Arial"/>
                <a:cs typeface="Arial"/>
                <a:sym typeface="Arial"/>
              </a:rPr>
              <a:t>while</a:t>
            </a:r>
            <a:r>
              <a:rPr lang="x-none" sz="3200" dirty="0">
                <a:solidFill>
                  <a:schemeClr val="tx1"/>
                </a:solidFill>
                <a:latin typeface="+mj-lt"/>
                <a:ea typeface="Arial"/>
                <a:cs typeface="Arial"/>
                <a:sym typeface="Arial"/>
              </a:rPr>
              <a:t> reading, rather than before.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E6CA-7C93-4BD9-9DF9-206A84DFA902}"/>
              </a:ext>
            </a:extLst>
          </p:cNvPr>
          <p:cNvSpPr>
            <a:spLocks noGrp="1"/>
          </p:cNvSpPr>
          <p:nvPr>
            <p:ph type="title"/>
          </p:nvPr>
        </p:nvSpPr>
        <p:spPr/>
        <p:txBody>
          <a:bodyPr/>
          <a:lstStyle/>
          <a:p>
            <a:pPr>
              <a:defRPr/>
            </a:pPr>
            <a:r>
              <a:rPr lang="en-US" sz="3600" dirty="0">
                <a:ea typeface="+mj-ea"/>
              </a:rPr>
              <a:t>Close Analytic Reading</a:t>
            </a:r>
          </a:p>
        </p:txBody>
      </p:sp>
      <p:sp>
        <p:nvSpPr>
          <p:cNvPr id="235524" name="Shape 256">
            <a:extLst>
              <a:ext uri="{FF2B5EF4-FFF2-40B4-BE49-F238E27FC236}">
                <a16:creationId xmlns:a16="http://schemas.microsoft.com/office/drawing/2014/main" id="{BCB6856B-242B-4D8C-A455-77DC28B9492A}"/>
              </a:ext>
            </a:extLst>
          </p:cNvPr>
          <p:cNvSpPr>
            <a:spLocks noGrp="1"/>
          </p:cNvSpPr>
          <p:nvPr>
            <p:ph idx="1"/>
          </p:nvPr>
        </p:nvSpPr>
        <p:spPr>
          <a:xfrm>
            <a:off x="395415" y="1252539"/>
            <a:ext cx="11343503" cy="4338776"/>
          </a:xfrm>
        </p:spPr>
        <p:txBody>
          <a:bodyPr vert="horz" wrap="square" lIns="91425" tIns="45700" rIns="91425" bIns="45700" numCol="1" anchor="t" anchorCtr="0" compatLnSpc="1">
            <a:prstTxWarp prst="textNoShape">
              <a:avLst/>
            </a:prstTxWarp>
            <a:spAutoFit/>
          </a:bodyPr>
          <a:lstStyle/>
          <a:p>
            <a:pPr marL="342900" indent="-342900">
              <a:lnSpc>
                <a:spcPct val="114000"/>
              </a:lnSpc>
              <a:buClr>
                <a:srgbClr val="000000"/>
              </a:buClr>
              <a:buSzPct val="132000"/>
              <a:buFont typeface="Arial"/>
              <a:buChar char="•"/>
              <a:defRPr/>
            </a:pPr>
            <a:r>
              <a:rPr lang="en-US" sz="2800" dirty="0">
                <a:ea typeface="ＭＳ Ｐゴシック" charset="0"/>
              </a:rPr>
              <a:t>R</a:t>
            </a:r>
            <a:r>
              <a:rPr lang="en-US" sz="2800" dirty="0">
                <a:ea typeface="ＭＳ Ｐゴシック" charset="0"/>
                <a:sym typeface="Arial" charset="0"/>
              </a:rPr>
              <a:t>equires prompting students with text-dependent questions to unpack complex text and gain knowledge.</a:t>
            </a:r>
          </a:p>
          <a:p>
            <a:pPr marL="342900" indent="-342900">
              <a:lnSpc>
                <a:spcPct val="114000"/>
              </a:lnSpc>
              <a:buClr>
                <a:srgbClr val="000000"/>
              </a:buClr>
              <a:buSzPct val="132000"/>
              <a:buFont typeface="Arial"/>
              <a:buChar char="•"/>
              <a:defRPr/>
            </a:pPr>
            <a:r>
              <a:rPr lang="en-US" sz="2800" dirty="0">
                <a:ea typeface="ＭＳ Ｐゴシック" charset="0"/>
                <a:sym typeface="Arial" charset="0"/>
              </a:rPr>
              <a:t>Text dependent questions require text-based answers – evidence.</a:t>
            </a:r>
          </a:p>
          <a:p>
            <a:pPr marL="342900" indent="-342900">
              <a:lnSpc>
                <a:spcPct val="114000"/>
              </a:lnSpc>
              <a:buClr>
                <a:srgbClr val="000000"/>
              </a:buClr>
              <a:buSzPct val="132000"/>
              <a:buFont typeface="Arial"/>
              <a:buChar char="•"/>
              <a:defRPr/>
            </a:pPr>
            <a:r>
              <a:rPr lang="en-US" sz="2800" dirty="0">
                <a:ea typeface="ＭＳ Ｐゴシック" charset="0"/>
              </a:rPr>
              <a:t>Not teacher summarizing text, but guiding students through the text for information.</a:t>
            </a:r>
          </a:p>
          <a:p>
            <a:pPr marL="342900" indent="-342900">
              <a:lnSpc>
                <a:spcPct val="114000"/>
              </a:lnSpc>
              <a:buClr>
                <a:srgbClr val="000000"/>
              </a:buClr>
              <a:buSzPct val="132000"/>
              <a:buFont typeface="Arial"/>
              <a:buChar char="•"/>
              <a:defRPr/>
            </a:pPr>
            <a:r>
              <a:rPr lang="en-US" sz="2800" dirty="0">
                <a:ea typeface="ＭＳ Ｐゴシック" charset="0"/>
                <a:sym typeface="Arial" charset="0"/>
              </a:rPr>
              <a:t>Virtually every standard is activated during the course of every close analytic reading exemplar through the use of text dependent questions.</a:t>
            </a:r>
          </a:p>
          <a:p>
            <a:pPr marL="342900" indent="-342900">
              <a:lnSpc>
                <a:spcPct val="114000"/>
              </a:lnSpc>
              <a:buClr>
                <a:srgbClr val="000000"/>
              </a:buClr>
              <a:buSzPct val="132000"/>
              <a:buFont typeface="Arial"/>
              <a:buChar char="•"/>
              <a:defRPr/>
            </a:pPr>
            <a:r>
              <a:rPr lang="en-US" sz="2800" dirty="0">
                <a:ea typeface="ＭＳ Ｐゴシック" charset="0"/>
                <a:sym typeface="Arial" charset="0"/>
              </a:rPr>
              <a:t>Supports fluency</a:t>
            </a:r>
          </a:p>
        </p:txBody>
      </p:sp>
      <p:sp>
        <p:nvSpPr>
          <p:cNvPr id="269317" name="TextBox 2">
            <a:extLst>
              <a:ext uri="{FF2B5EF4-FFF2-40B4-BE49-F238E27FC236}">
                <a16:creationId xmlns:a16="http://schemas.microsoft.com/office/drawing/2014/main" id="{8DE0A50C-F714-4B94-ABD1-609630F21520}"/>
              </a:ext>
            </a:extLst>
          </p:cNvPr>
          <p:cNvSpPr txBox="1">
            <a:spLocks noChangeArrowheads="1"/>
          </p:cNvSpPr>
          <p:nvPr/>
        </p:nvSpPr>
        <p:spPr bwMode="auto">
          <a:xfrm>
            <a:off x="-1270000" y="2597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defRPr sz="2800">
                <a:solidFill>
                  <a:srgbClr val="26262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spcBef>
                <a:spcPct val="20000"/>
              </a:spcBef>
              <a:buFont typeface="Calibri" panose="020F050202020403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
              <a:defRPr>
                <a:solidFill>
                  <a:srgbClr val="262626"/>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9pPr>
          </a:lstStyle>
          <a:p>
            <a:pPr fontAlgn="base">
              <a:spcBef>
                <a:spcPct val="0"/>
              </a:spcBef>
              <a:spcAft>
                <a:spcPct val="0"/>
              </a:spcAft>
            </a:pPr>
            <a:endParaRPr lang="en-US" altLang="en-US">
              <a:solidFill>
                <a:srgbClr val="7F7F7F"/>
              </a:solidFill>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A345-838A-450D-BBB0-2B32115DD386}"/>
              </a:ext>
            </a:extLst>
          </p:cNvPr>
          <p:cNvSpPr>
            <a:spLocks noGrp="1"/>
          </p:cNvSpPr>
          <p:nvPr>
            <p:ph type="title"/>
          </p:nvPr>
        </p:nvSpPr>
        <p:spPr>
          <a:xfrm>
            <a:off x="609600" y="31750"/>
            <a:ext cx="10972800" cy="868362"/>
          </a:xfrm>
        </p:spPr>
        <p:txBody>
          <a:bodyPr/>
          <a:lstStyle/>
          <a:p>
            <a:pPr>
              <a:defRPr/>
            </a:pPr>
            <a:r>
              <a:rPr lang="en-US" sz="3600" dirty="0">
                <a:ea typeface="ＭＳ Ｐゴシック" charset="0"/>
              </a:rPr>
              <a:t>Sample: Quick Annotation Strategy</a:t>
            </a:r>
          </a:p>
        </p:txBody>
      </p:sp>
      <p:sp>
        <p:nvSpPr>
          <p:cNvPr id="295939" name="Content Placeholder 2">
            <a:extLst>
              <a:ext uri="{FF2B5EF4-FFF2-40B4-BE49-F238E27FC236}">
                <a16:creationId xmlns:a16="http://schemas.microsoft.com/office/drawing/2014/main" id="{8CD191B0-BBD3-42FA-A5B5-D0B66B0F0112}"/>
              </a:ext>
            </a:extLst>
          </p:cNvPr>
          <p:cNvSpPr>
            <a:spLocks noGrp="1"/>
          </p:cNvSpPr>
          <p:nvPr>
            <p:ph idx="1"/>
          </p:nvPr>
        </p:nvSpPr>
        <p:spPr>
          <a:xfrm>
            <a:off x="1285103" y="1075038"/>
            <a:ext cx="10565027" cy="5113037"/>
          </a:xfrm>
        </p:spPr>
        <p:txBody>
          <a:bodyPr/>
          <a:lstStyle/>
          <a:p>
            <a:pPr>
              <a:lnSpc>
                <a:spcPct val="80000"/>
              </a:lnSpc>
            </a:pPr>
            <a:r>
              <a:rPr lang="en-US" altLang="en-US" sz="1800" b="1" dirty="0">
                <a:solidFill>
                  <a:srgbClr val="262626"/>
                </a:solidFill>
              </a:rPr>
              <a:t>? = Ask a question</a:t>
            </a:r>
            <a:endParaRPr lang="en-US" altLang="en-US" sz="1800" dirty="0">
              <a:solidFill>
                <a:srgbClr val="262626"/>
              </a:solidFill>
            </a:endParaRPr>
          </a:p>
          <a:p>
            <a:pPr>
              <a:lnSpc>
                <a:spcPct val="80000"/>
              </a:lnSpc>
            </a:pPr>
            <a:r>
              <a:rPr lang="en-US" altLang="en-US" sz="1800" dirty="0">
                <a:solidFill>
                  <a:srgbClr val="262626"/>
                </a:solidFill>
              </a:rPr>
              <a:t>“The text mentions a DNA study. What does DNA stand for?”</a:t>
            </a:r>
          </a:p>
          <a:p>
            <a:pPr>
              <a:lnSpc>
                <a:spcPct val="80000"/>
              </a:lnSpc>
            </a:pPr>
            <a:br>
              <a:rPr lang="en-US" altLang="en-US" sz="1800" dirty="0">
                <a:solidFill>
                  <a:srgbClr val="262626"/>
                </a:solidFill>
              </a:rPr>
            </a:br>
            <a:r>
              <a:rPr lang="en-US" altLang="en-US" sz="1800" b="1" dirty="0">
                <a:solidFill>
                  <a:srgbClr val="262626"/>
                </a:solidFill>
              </a:rPr>
              <a:t>!!! = Note an interesting passage</a:t>
            </a:r>
            <a:endParaRPr lang="en-US" altLang="en-US" sz="1800" dirty="0">
              <a:solidFill>
                <a:srgbClr val="262626"/>
              </a:solidFill>
            </a:endParaRPr>
          </a:p>
          <a:p>
            <a:pPr>
              <a:lnSpc>
                <a:spcPct val="80000"/>
              </a:lnSpc>
            </a:pPr>
            <a:r>
              <a:rPr lang="en-US" altLang="en-US" sz="1800" dirty="0">
                <a:solidFill>
                  <a:srgbClr val="262626"/>
                </a:solidFill>
              </a:rPr>
              <a:t>“I didn’t realize that tapeworms can grow to 23 meters!”</a:t>
            </a:r>
          </a:p>
          <a:p>
            <a:pPr>
              <a:lnSpc>
                <a:spcPct val="80000"/>
              </a:lnSpc>
            </a:pPr>
            <a:br>
              <a:rPr lang="en-US" altLang="en-US" sz="1800" dirty="0">
                <a:solidFill>
                  <a:srgbClr val="262626"/>
                </a:solidFill>
              </a:rPr>
            </a:br>
            <a:r>
              <a:rPr lang="en-US" altLang="en-US" sz="1800" b="1" dirty="0">
                <a:solidFill>
                  <a:srgbClr val="262626"/>
                </a:solidFill>
              </a:rPr>
              <a:t>C = connection to another text or piece of evidence</a:t>
            </a:r>
            <a:endParaRPr lang="en-US" altLang="en-US" sz="1800" dirty="0">
              <a:solidFill>
                <a:srgbClr val="262626"/>
              </a:solidFill>
            </a:endParaRPr>
          </a:p>
          <a:p>
            <a:pPr>
              <a:lnSpc>
                <a:spcPct val="80000"/>
              </a:lnSpc>
            </a:pPr>
            <a:r>
              <a:rPr lang="en-US" altLang="en-US" sz="1800" dirty="0">
                <a:solidFill>
                  <a:srgbClr val="262626"/>
                </a:solidFill>
              </a:rPr>
              <a:t>“The Ebola virus is like the AIDS virus we read about yesterday because….”</a:t>
            </a:r>
          </a:p>
          <a:p>
            <a:pPr>
              <a:lnSpc>
                <a:spcPct val="80000"/>
              </a:lnSpc>
            </a:pPr>
            <a:endParaRPr lang="en-US" altLang="en-US" sz="1800" dirty="0">
              <a:solidFill>
                <a:srgbClr val="262626"/>
              </a:solidFill>
            </a:endParaRPr>
          </a:p>
          <a:p>
            <a:pPr>
              <a:lnSpc>
                <a:spcPct val="80000"/>
              </a:lnSpc>
            </a:pPr>
            <a:r>
              <a:rPr lang="en-US" altLang="en-US" sz="1800" b="1" dirty="0">
                <a:solidFill>
                  <a:srgbClr val="262626"/>
                </a:solidFill>
              </a:rPr>
              <a:t>(check)= Access prior knowledge; I already knew that!</a:t>
            </a:r>
            <a:endParaRPr lang="en-US" altLang="en-US" sz="1800" dirty="0">
              <a:solidFill>
                <a:srgbClr val="262626"/>
              </a:solidFill>
            </a:endParaRPr>
          </a:p>
          <a:p>
            <a:pPr>
              <a:lnSpc>
                <a:spcPct val="80000"/>
              </a:lnSpc>
            </a:pPr>
            <a:r>
              <a:rPr lang="en-US" altLang="en-US" sz="1800" dirty="0">
                <a:solidFill>
                  <a:srgbClr val="262626"/>
                </a:solidFill>
              </a:rPr>
              <a:t>“I knew that photosynthesis required water.”</a:t>
            </a:r>
          </a:p>
          <a:p>
            <a:pPr>
              <a:lnSpc>
                <a:spcPct val="80000"/>
              </a:lnSpc>
            </a:pPr>
            <a:br>
              <a:rPr lang="en-US" altLang="en-US" sz="1800" dirty="0">
                <a:solidFill>
                  <a:srgbClr val="262626"/>
                </a:solidFill>
              </a:rPr>
            </a:br>
            <a:r>
              <a:rPr lang="en-US" altLang="en-US" sz="1800" b="1" dirty="0">
                <a:solidFill>
                  <a:srgbClr val="262626"/>
                </a:solidFill>
              </a:rPr>
              <a:t>X = Challenge your own thinking, new information</a:t>
            </a:r>
            <a:endParaRPr lang="en-US" altLang="en-US" sz="1800" dirty="0">
              <a:solidFill>
                <a:srgbClr val="262626"/>
              </a:solidFill>
            </a:endParaRPr>
          </a:p>
          <a:p>
            <a:pPr>
              <a:lnSpc>
                <a:spcPct val="80000"/>
              </a:lnSpc>
            </a:pPr>
            <a:r>
              <a:rPr lang="en-US" altLang="en-US" sz="1800" dirty="0">
                <a:solidFill>
                  <a:srgbClr val="262626"/>
                </a:solidFill>
              </a:rPr>
              <a:t>“I had no idea that Nobel invented dynamite.”</a:t>
            </a:r>
          </a:p>
          <a:p>
            <a:pPr>
              <a:lnSpc>
                <a:spcPct val="80000"/>
              </a:lnSpc>
            </a:pPr>
            <a:br>
              <a:rPr lang="en-US" altLang="en-US" sz="1800" dirty="0">
                <a:solidFill>
                  <a:srgbClr val="262626"/>
                </a:solidFill>
              </a:rPr>
            </a:br>
            <a:r>
              <a:rPr lang="en-US" altLang="en-US" sz="1800" b="1" dirty="0">
                <a:solidFill>
                  <a:srgbClr val="262626"/>
                </a:solidFill>
              </a:rPr>
              <a:t>* = Reason that looks important</a:t>
            </a:r>
            <a:endParaRPr lang="en-US" altLang="en-US" sz="1800" dirty="0">
              <a:solidFill>
                <a:srgbClr val="262626"/>
              </a:solidFill>
            </a:endParaRPr>
          </a:p>
          <a:p>
            <a:pPr>
              <a:lnSpc>
                <a:spcPct val="80000"/>
              </a:lnSpc>
            </a:pPr>
            <a:r>
              <a:rPr lang="en-US" altLang="en-US" sz="1800" dirty="0">
                <a:solidFill>
                  <a:srgbClr val="262626"/>
                </a:solidFill>
              </a:rPr>
              <a:t>“I’ll need this piece of evidence about Triceratops to support my thesis.”</a:t>
            </a:r>
          </a:p>
          <a:p>
            <a:pPr>
              <a:lnSpc>
                <a:spcPct val="80000"/>
              </a:lnSpc>
            </a:pPr>
            <a:endParaRPr lang="en-US" altLang="en-US" sz="1800" dirty="0">
              <a:solidFill>
                <a:srgbClr val="262626"/>
              </a:solidFill>
            </a:endParaRPr>
          </a:p>
          <a:p>
            <a:pPr>
              <a:lnSpc>
                <a:spcPct val="80000"/>
              </a:lnSpc>
            </a:pPr>
            <a:r>
              <a:rPr lang="en-US" altLang="en-US" sz="1800" b="1" dirty="0">
                <a:solidFill>
                  <a:srgbClr val="262626"/>
                </a:solidFill>
              </a:rPr>
              <a:t>"Box it"</a:t>
            </a:r>
            <a:r>
              <a:rPr lang="en-US" altLang="en-US" sz="1800" dirty="0">
                <a:solidFill>
                  <a:srgbClr val="262626"/>
                </a:solidFill>
              </a:rPr>
              <a:t> = </a:t>
            </a:r>
            <a:r>
              <a:rPr lang="en-US" altLang="en-US" sz="1800" b="1" dirty="0">
                <a:solidFill>
                  <a:srgbClr val="262626"/>
                </a:solidFill>
              </a:rPr>
              <a:t>Remember words you don't know, are repeated, or you just like</a:t>
            </a:r>
            <a:endParaRPr lang="en-US" altLang="en-US" sz="1800" dirty="0">
              <a:solidFill>
                <a:srgbClr val="262626"/>
              </a:solidFill>
            </a:endParaRPr>
          </a:p>
          <a:p>
            <a:pPr>
              <a:lnSpc>
                <a:spcPct val="80000"/>
              </a:lnSpc>
            </a:pPr>
            <a:r>
              <a:rPr lang="en-US" altLang="en-US" sz="1800" dirty="0">
                <a:solidFill>
                  <a:srgbClr val="262626"/>
                </a:solidFill>
              </a:rPr>
              <a:t>“I’ve seen the word ignominious several times, and I need to look it up.”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401684"/>
            <a:ext cx="11639006" cy="954151"/>
          </a:xfrm>
        </p:spPr>
        <p:txBody>
          <a:bodyPr>
            <a:noAutofit/>
          </a:bodyPr>
          <a:lstStyle/>
          <a:p>
            <a:r>
              <a:rPr lang="en-US" sz="4000" b="1" dirty="0">
                <a:latin typeface="Century Gothic"/>
                <a:cs typeface="Century Gothic"/>
              </a:rPr>
              <a:t>Shift #2 Requires a Good Progression of </a:t>
            </a:r>
            <a:br>
              <a:rPr lang="en-US" sz="4000" b="1" dirty="0">
                <a:latin typeface="Century Gothic"/>
                <a:cs typeface="Century Gothic"/>
              </a:rPr>
            </a:br>
            <a:r>
              <a:rPr lang="en-US" sz="4000" b="1" dirty="0">
                <a:latin typeface="Century Gothic"/>
                <a:cs typeface="Century Gothic"/>
              </a:rPr>
              <a:t>Text-Dependent Questions &amp; Answers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131066" y="4990385"/>
            <a:ext cx="1939783" cy="892552"/>
          </a:xfrm>
          <a:prstGeom prst="rect">
            <a:avLst/>
          </a:prstGeom>
          <a:solidFill>
            <a:schemeClr val="accent6">
              <a:lumMod val="20000"/>
              <a:lumOff val="80000"/>
            </a:schemeClr>
          </a:solidFill>
        </p:spPr>
        <p:txBody>
          <a:bodyPr wrap="square" rtlCol="0">
            <a:spAutoFit/>
          </a:bodyPr>
          <a:lstStyle/>
          <a:p>
            <a:pPr algn="ctr" defTabSz="457200"/>
            <a:r>
              <a:rPr lang="en-US" sz="2600" b="1" dirty="0">
                <a:ln w="1905"/>
                <a:solidFill>
                  <a:prstClr val="black"/>
                </a:solidFill>
                <a:effectLst>
                  <a:innerShdw blurRad="69850" dist="43180" dir="5400000">
                    <a:srgbClr val="000000">
                      <a:alpha val="65000"/>
                    </a:srgbClr>
                  </a:innerShdw>
                </a:effectLst>
                <a:latin typeface="Calibri"/>
              </a:rPr>
              <a:t>What does the text say?</a:t>
            </a:r>
          </a:p>
        </p:txBody>
      </p:sp>
      <p:sp>
        <p:nvSpPr>
          <p:cNvPr id="9" name="TextBox 8"/>
          <p:cNvSpPr txBox="1"/>
          <p:nvPr/>
        </p:nvSpPr>
        <p:spPr>
          <a:xfrm>
            <a:off x="2131066" y="2130214"/>
            <a:ext cx="1939783" cy="1292662"/>
          </a:xfrm>
          <a:prstGeom prst="rect">
            <a:avLst/>
          </a:prstGeom>
          <a:solidFill>
            <a:schemeClr val="accent4">
              <a:lumMod val="40000"/>
              <a:lumOff val="60000"/>
            </a:schemeClr>
          </a:solidFill>
        </p:spPr>
        <p:txBody>
          <a:bodyPr wrap="square" rtlCol="0">
            <a:spAutoFit/>
          </a:bodyPr>
          <a:lstStyle/>
          <a:p>
            <a:pPr algn="ctr" defTabSz="457200"/>
            <a:r>
              <a:rPr lang="en-US" sz="2600" b="1" dirty="0">
                <a:solidFill>
                  <a:prstClr val="black"/>
                </a:solidFill>
                <a:latin typeface="Calibri"/>
              </a:rPr>
              <a:t>What does the text mean? </a:t>
            </a:r>
          </a:p>
        </p:txBody>
      </p:sp>
      <p:sp>
        <p:nvSpPr>
          <p:cNvPr id="10" name="TextBox 9"/>
          <p:cNvSpPr txBox="1"/>
          <p:nvPr/>
        </p:nvSpPr>
        <p:spPr>
          <a:xfrm>
            <a:off x="2131066" y="3515210"/>
            <a:ext cx="1939783" cy="1384995"/>
          </a:xfrm>
          <a:prstGeom prst="rect">
            <a:avLst/>
          </a:prstGeom>
          <a:solidFill>
            <a:schemeClr val="accent2">
              <a:lumMod val="40000"/>
              <a:lumOff val="60000"/>
            </a:schemeClr>
          </a:solidFill>
        </p:spPr>
        <p:txBody>
          <a:bodyPr wrap="square" rtlCol="0">
            <a:spAutoFit/>
          </a:bodyPr>
          <a:lstStyle/>
          <a:p>
            <a:pPr algn="ctr" defTabSz="457200"/>
            <a:r>
              <a:rPr lang="en-US" sz="2800" b="1" dirty="0">
                <a:solidFill>
                  <a:prstClr val="black"/>
                </a:solidFill>
                <a:latin typeface="Calibri"/>
              </a:rPr>
              <a:t>How does the text work? </a:t>
            </a:r>
          </a:p>
        </p:txBody>
      </p:sp>
      <p:sp>
        <p:nvSpPr>
          <p:cNvPr id="3" name="TextBox 2"/>
          <p:cNvSpPr txBox="1"/>
          <p:nvPr/>
        </p:nvSpPr>
        <p:spPr>
          <a:xfrm>
            <a:off x="7956938" y="2342683"/>
            <a:ext cx="2490672" cy="2677656"/>
          </a:xfrm>
          <a:prstGeom prst="rect">
            <a:avLst/>
          </a:prstGeom>
          <a:solidFill>
            <a:schemeClr val="accent4">
              <a:lumMod val="20000"/>
              <a:lumOff val="80000"/>
            </a:schemeClr>
          </a:solidFill>
        </p:spPr>
        <p:txBody>
          <a:bodyPr wrap="square" rtlCol="0">
            <a:spAutoFit/>
          </a:bodyPr>
          <a:lstStyle/>
          <a:p>
            <a:pPr algn="ctr" defTabSz="457200"/>
            <a:r>
              <a:rPr lang="en-US" sz="2800" b="1" dirty="0">
                <a:solidFill>
                  <a:srgbClr val="FF0000"/>
                </a:solidFill>
                <a:latin typeface="Franklin Gothic Demi" panose="020B0703020102020204" pitchFamily="34" charset="0"/>
              </a:rPr>
              <a:t>TDQs are designed to cause students to return to the text.</a:t>
            </a:r>
          </a:p>
        </p:txBody>
      </p:sp>
    </p:spTree>
    <p:extLst>
      <p:ext uri="{BB962C8B-B14F-4D97-AF65-F5344CB8AC3E}">
        <p14:creationId xmlns:p14="http://schemas.microsoft.com/office/powerpoint/2010/main" val="258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0077-A54B-483E-AB87-DB54A8D02D26}"/>
              </a:ext>
            </a:extLst>
          </p:cNvPr>
          <p:cNvSpPr>
            <a:spLocks noGrp="1"/>
          </p:cNvSpPr>
          <p:nvPr>
            <p:ph type="title"/>
          </p:nvPr>
        </p:nvSpPr>
        <p:spPr>
          <a:xfrm>
            <a:off x="209861" y="274637"/>
            <a:ext cx="11767279" cy="1883947"/>
          </a:xfrm>
        </p:spPr>
        <p:txBody>
          <a:bodyPr>
            <a:normAutofit fontScale="90000"/>
          </a:bodyPr>
          <a:lstStyle/>
          <a:p>
            <a:r>
              <a:rPr lang="en-US" b="1" dirty="0"/>
              <a:t>Characteristics/Intent  of Text-Dependent Questions</a:t>
            </a:r>
            <a:br>
              <a:rPr lang="en-US" sz="4000" b="1" dirty="0"/>
            </a:br>
            <a:br>
              <a:rPr lang="en-US" b="1" dirty="0">
                <a:solidFill>
                  <a:srgbClr val="FF0000"/>
                </a:solidFill>
              </a:rPr>
            </a:br>
            <a:endParaRPr lang="en-US" dirty="0"/>
          </a:p>
        </p:txBody>
      </p:sp>
      <p:sp>
        <p:nvSpPr>
          <p:cNvPr id="4" name="Content Placeholder 2">
            <a:extLst>
              <a:ext uri="{FF2B5EF4-FFF2-40B4-BE49-F238E27FC236}">
                <a16:creationId xmlns:a16="http://schemas.microsoft.com/office/drawing/2014/main" id="{798DB529-34EE-4B4C-9407-820827D53257}"/>
              </a:ext>
            </a:extLst>
          </p:cNvPr>
          <p:cNvSpPr txBox="1">
            <a:spLocks noGrp="1"/>
          </p:cNvSpPr>
          <p:nvPr>
            <p:ph idx="1"/>
          </p:nvPr>
        </p:nvSpPr>
        <p:spPr>
          <a:xfrm>
            <a:off x="444275" y="1607915"/>
            <a:ext cx="7965207" cy="4755148"/>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US" sz="3600" b="1" dirty="0">
                <a:latin typeface="Calibri"/>
              </a:rPr>
              <a:t>Questions that can </a:t>
            </a:r>
            <a:r>
              <a:rPr lang="en-US" sz="3600" b="1" i="1" dirty="0">
                <a:latin typeface="Calibri"/>
              </a:rPr>
              <a:t>only </a:t>
            </a:r>
            <a:r>
              <a:rPr lang="en-US" sz="3600" b="1" dirty="0">
                <a:latin typeface="Calibri"/>
              </a:rPr>
              <a:t>be answered with evidence from the text.</a:t>
            </a:r>
          </a:p>
          <a:p>
            <a:pPr>
              <a:spcBef>
                <a:spcPts val="900"/>
              </a:spcBef>
            </a:pPr>
            <a:r>
              <a:rPr lang="en-US" sz="3600" b="1" dirty="0">
                <a:latin typeface="Calibri"/>
              </a:rPr>
              <a:t>Focus on difficult portions of text in order to enhance reading proficiency.</a:t>
            </a:r>
          </a:p>
          <a:p>
            <a:pPr>
              <a:spcBef>
                <a:spcPts val="900"/>
              </a:spcBef>
            </a:pPr>
            <a:r>
              <a:rPr lang="en-US" sz="3600" b="1" dirty="0">
                <a:latin typeface="Calibri"/>
              </a:rPr>
              <a:t>Frame inquiries in ways that </a:t>
            </a:r>
            <a:r>
              <a:rPr lang="en-US" sz="3600" b="1" u="sng" dirty="0">
                <a:solidFill>
                  <a:srgbClr val="FF0000"/>
                </a:solidFill>
                <a:latin typeface="Calibri"/>
              </a:rPr>
              <a:t>do not rely </a:t>
            </a:r>
            <a:r>
              <a:rPr lang="en-US" sz="3600" b="1" dirty="0">
                <a:latin typeface="Calibri"/>
              </a:rPr>
              <a:t>on a mix of</a:t>
            </a:r>
            <a:r>
              <a:rPr lang="en-US" sz="3600" b="1" dirty="0">
                <a:solidFill>
                  <a:prstClr val="black">
                    <a:lumMod val="65000"/>
                    <a:lumOff val="35000"/>
                  </a:prstClr>
                </a:solidFill>
                <a:latin typeface="Calibri"/>
              </a:rPr>
              <a:t> </a:t>
            </a:r>
            <a:r>
              <a:rPr lang="en-US" sz="3600" b="1" dirty="0">
                <a:solidFill>
                  <a:srgbClr val="FF0000"/>
                </a:solidFill>
                <a:latin typeface="Calibri"/>
              </a:rPr>
              <a:t>personal opinion, background information, and imaginative speculation.</a:t>
            </a:r>
          </a:p>
        </p:txBody>
      </p:sp>
      <p:pic>
        <p:nvPicPr>
          <p:cNvPr id="8" name="Picture 7">
            <a:extLst>
              <a:ext uri="{FF2B5EF4-FFF2-40B4-BE49-F238E27FC236}">
                <a16:creationId xmlns:a16="http://schemas.microsoft.com/office/drawing/2014/main" id="{34642224-B1D1-4757-8C65-7E810DD40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3739" y="1313134"/>
            <a:ext cx="3374444" cy="4499259"/>
          </a:xfrm>
          <a:prstGeom prst="rect">
            <a:avLst/>
          </a:prstGeom>
        </p:spPr>
      </p:pic>
    </p:spTree>
    <p:extLst>
      <p:ext uri="{BB962C8B-B14F-4D97-AF65-F5344CB8AC3E}">
        <p14:creationId xmlns:p14="http://schemas.microsoft.com/office/powerpoint/2010/main" val="31355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Text-dependent Questions and the Standards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456919" y="2286380"/>
            <a:ext cx="915335" cy="461665"/>
          </a:xfrm>
          <a:prstGeom prst="rect">
            <a:avLst/>
          </a:prstGeom>
          <a:noFill/>
        </p:spPr>
        <p:txBody>
          <a:bodyPr wrap="none" rtlCol="0">
            <a:spAutoFit/>
          </a:bodyPr>
          <a:lstStyle/>
          <a:p>
            <a:pPr defTabSz="457200"/>
            <a:r>
              <a:rPr lang="en-US" sz="2400" dirty="0">
                <a:solidFill>
                  <a:prstClr val="black"/>
                </a:solidFill>
                <a:latin typeface="Calibri"/>
              </a:rPr>
              <a:t> 8 &amp; 9</a:t>
            </a:r>
          </a:p>
        </p:txBody>
      </p:sp>
      <p:cxnSp>
        <p:nvCxnSpPr>
          <p:cNvPr id="17" name="Straight Arrow Connector 16"/>
          <p:cNvCxnSpPr/>
          <p:nvPr/>
        </p:nvCxnSpPr>
        <p:spPr>
          <a:xfrm>
            <a:off x="7666436"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666976"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666976"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666436"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920481"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282786"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457459" y="2988770"/>
            <a:ext cx="1191661" cy="461665"/>
          </a:xfrm>
          <a:prstGeom prst="rect">
            <a:avLst/>
          </a:prstGeom>
          <a:noFill/>
        </p:spPr>
        <p:txBody>
          <a:bodyPr wrap="square" rtlCol="0">
            <a:spAutoFit/>
          </a:bodyPr>
          <a:lstStyle/>
          <a:p>
            <a:pPr defTabSz="457200"/>
            <a:r>
              <a:rPr lang="en-US" sz="2400" dirty="0">
                <a:solidFill>
                  <a:prstClr val="black"/>
                </a:solidFill>
                <a:latin typeface="Calibri"/>
              </a:rPr>
              <a:t>3 &amp; 7</a:t>
            </a:r>
          </a:p>
        </p:txBody>
      </p:sp>
      <p:sp>
        <p:nvSpPr>
          <p:cNvPr id="27" name="TextBox 26"/>
          <p:cNvSpPr txBox="1"/>
          <p:nvPr/>
        </p:nvSpPr>
        <p:spPr>
          <a:xfrm>
            <a:off x="8710963" y="3550483"/>
            <a:ext cx="661290" cy="461665"/>
          </a:xfrm>
          <a:prstGeom prst="rect">
            <a:avLst/>
          </a:prstGeom>
          <a:noFill/>
        </p:spPr>
        <p:txBody>
          <a:bodyPr wrap="square" rtlCol="0">
            <a:spAutoFit/>
          </a:bodyPr>
          <a:lstStyle/>
          <a:p>
            <a:pPr defTabSz="457200"/>
            <a:r>
              <a:rPr lang="en-US" sz="2400" dirty="0">
                <a:solidFill>
                  <a:prstClr val="black"/>
                </a:solidFill>
                <a:latin typeface="Calibri"/>
              </a:rPr>
              <a:t>6</a:t>
            </a:r>
          </a:p>
        </p:txBody>
      </p:sp>
      <p:sp>
        <p:nvSpPr>
          <p:cNvPr id="28" name="TextBox 27"/>
          <p:cNvSpPr txBox="1"/>
          <p:nvPr/>
        </p:nvSpPr>
        <p:spPr>
          <a:xfrm>
            <a:off x="8650391" y="4207708"/>
            <a:ext cx="845754" cy="461665"/>
          </a:xfrm>
          <a:prstGeom prst="rect">
            <a:avLst/>
          </a:prstGeom>
          <a:noFill/>
        </p:spPr>
        <p:txBody>
          <a:bodyPr wrap="none" rtlCol="0">
            <a:spAutoFit/>
          </a:bodyPr>
          <a:lstStyle/>
          <a:p>
            <a:pPr defTabSz="457200"/>
            <a:r>
              <a:rPr lang="en-US" sz="2400" dirty="0">
                <a:solidFill>
                  <a:prstClr val="black"/>
                </a:solidFill>
                <a:latin typeface="Calibri"/>
              </a:rPr>
              <a:t>4 &amp; 5</a:t>
            </a:r>
          </a:p>
        </p:txBody>
      </p:sp>
      <p:sp>
        <p:nvSpPr>
          <p:cNvPr id="29" name="TextBox 28"/>
          <p:cNvSpPr txBox="1"/>
          <p:nvPr/>
        </p:nvSpPr>
        <p:spPr>
          <a:xfrm>
            <a:off x="8803365" y="4799805"/>
            <a:ext cx="744316" cy="461665"/>
          </a:xfrm>
          <a:prstGeom prst="rect">
            <a:avLst/>
          </a:prstGeom>
          <a:noFill/>
        </p:spPr>
        <p:txBody>
          <a:bodyPr wrap="square" rtlCol="0">
            <a:spAutoFit/>
          </a:bodyPr>
          <a:lstStyle/>
          <a:p>
            <a:pPr defTabSz="457200"/>
            <a:r>
              <a:rPr lang="en-US" sz="2400" dirty="0">
                <a:solidFill>
                  <a:prstClr val="black"/>
                </a:solidFill>
                <a:latin typeface="Calibri"/>
              </a:rPr>
              <a:t>2</a:t>
            </a:r>
          </a:p>
        </p:txBody>
      </p:sp>
      <p:sp>
        <p:nvSpPr>
          <p:cNvPr id="30" name="TextBox 29"/>
          <p:cNvSpPr txBox="1"/>
          <p:nvPr/>
        </p:nvSpPr>
        <p:spPr>
          <a:xfrm flipH="1">
            <a:off x="9138783" y="5558318"/>
            <a:ext cx="645548" cy="461665"/>
          </a:xfrm>
          <a:prstGeom prst="rect">
            <a:avLst/>
          </a:prstGeom>
          <a:noFill/>
        </p:spPr>
        <p:txBody>
          <a:bodyPr wrap="square" rtlCol="0">
            <a:spAutoFit/>
          </a:bodyPr>
          <a:lstStyle/>
          <a:p>
            <a:pPr defTabSz="457200"/>
            <a:r>
              <a:rPr lang="en-US" sz="2400" dirty="0">
                <a:solidFill>
                  <a:prstClr val="black"/>
                </a:solidFill>
                <a:latin typeface="Calibri"/>
              </a:rPr>
              <a:t>1</a:t>
            </a:r>
          </a:p>
        </p:txBody>
      </p:sp>
      <p:sp>
        <p:nvSpPr>
          <p:cNvPr id="33" name="TextBox 32"/>
          <p:cNvSpPr txBox="1"/>
          <p:nvPr/>
        </p:nvSpPr>
        <p:spPr>
          <a:xfrm>
            <a:off x="8290076" y="1764694"/>
            <a:ext cx="1468371" cy="461665"/>
          </a:xfrm>
          <a:prstGeom prst="rect">
            <a:avLst/>
          </a:prstGeom>
          <a:noFill/>
        </p:spPr>
        <p:txBody>
          <a:bodyPr wrap="none" rtlCol="0">
            <a:spAutoFit/>
          </a:bodyPr>
          <a:lstStyle/>
          <a:p>
            <a:pPr defTabSz="457200"/>
            <a:r>
              <a:rPr lang="en-US" sz="2400" b="1" dirty="0">
                <a:solidFill>
                  <a:srgbClr val="F79646"/>
                </a:solidFill>
                <a:latin typeface="Calibri"/>
              </a:rPr>
              <a:t>Standards</a:t>
            </a:r>
          </a:p>
        </p:txBody>
      </p:sp>
      <p:sp>
        <p:nvSpPr>
          <p:cNvPr id="3" name="Oval 2"/>
          <p:cNvSpPr/>
          <p:nvPr/>
        </p:nvSpPr>
        <p:spPr>
          <a:xfrm>
            <a:off x="7920481" y="1295401"/>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0000"/>
              </a:solidFill>
              <a:latin typeface="Calibri"/>
            </a:endParaRPr>
          </a:p>
        </p:txBody>
      </p:sp>
      <p:pic>
        <p:nvPicPr>
          <p:cNvPr id="6" name="Picture 5">
            <a:extLst>
              <a:ext uri="{FF2B5EF4-FFF2-40B4-BE49-F238E27FC236}">
                <a16:creationId xmlns:a16="http://schemas.microsoft.com/office/drawing/2014/main" id="{20AC9FF7-DBCF-41BE-B49D-3A1843BF51C2}"/>
              </a:ext>
            </a:extLst>
          </p:cNvPr>
          <p:cNvPicPr>
            <a:picLocks noChangeAspect="1"/>
          </p:cNvPicPr>
          <p:nvPr/>
        </p:nvPicPr>
        <p:blipFill>
          <a:blip r:embed="rId8"/>
          <a:stretch>
            <a:fillRect/>
          </a:stretch>
        </p:blipFill>
        <p:spPr>
          <a:xfrm>
            <a:off x="932497" y="2830133"/>
            <a:ext cx="2828925" cy="1885950"/>
          </a:xfrm>
          <a:prstGeom prst="rect">
            <a:avLst/>
          </a:prstGeom>
        </p:spPr>
      </p:pic>
    </p:spTree>
    <p:extLst>
      <p:ext uri="{BB962C8B-B14F-4D97-AF65-F5344CB8AC3E}">
        <p14:creationId xmlns:p14="http://schemas.microsoft.com/office/powerpoint/2010/main" val="415484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6024-4A95-4F72-8C9D-D1E9DF1BF96F}"/>
              </a:ext>
            </a:extLst>
          </p:cNvPr>
          <p:cNvSpPr>
            <a:spLocks noGrp="1"/>
          </p:cNvSpPr>
          <p:nvPr>
            <p:ph type="title"/>
          </p:nvPr>
        </p:nvSpPr>
        <p:spPr/>
        <p:txBody>
          <a:bodyPr/>
          <a:lstStyle/>
          <a:p>
            <a:pPr algn="ctr">
              <a:defRPr/>
            </a:pPr>
            <a:r>
              <a:rPr lang="en-US" sz="3600" dirty="0">
                <a:ea typeface="+mj-ea"/>
              </a:rPr>
              <a:t>Summing Up the 3 “Biggest” Instructional Shifts</a:t>
            </a:r>
          </a:p>
        </p:txBody>
      </p:sp>
      <p:sp>
        <p:nvSpPr>
          <p:cNvPr id="293891" name="Content Placeholder 2">
            <a:extLst>
              <a:ext uri="{FF2B5EF4-FFF2-40B4-BE49-F238E27FC236}">
                <a16:creationId xmlns:a16="http://schemas.microsoft.com/office/drawing/2014/main" id="{B7C08B8C-7419-4DF5-B4FE-DB957FB89ACA}"/>
              </a:ext>
            </a:extLst>
          </p:cNvPr>
          <p:cNvSpPr>
            <a:spLocks noGrp="1"/>
          </p:cNvSpPr>
          <p:nvPr>
            <p:ph sz="half" idx="1"/>
          </p:nvPr>
        </p:nvSpPr>
        <p:spPr>
          <a:xfrm>
            <a:off x="609600" y="1866900"/>
            <a:ext cx="10972800" cy="4213654"/>
          </a:xfrm>
        </p:spPr>
        <p:txBody>
          <a:bodyPr/>
          <a:lstStyle/>
          <a:p>
            <a:pPr marL="285750" indent="-285750" eaLnBrk="1" hangingPunct="1">
              <a:spcBef>
                <a:spcPct val="0"/>
              </a:spcBef>
              <a:buFont typeface="Arial" panose="020B0604020202020204" pitchFamily="34" charset="0"/>
              <a:buChar char="•"/>
            </a:pPr>
            <a:r>
              <a:rPr lang="en-US" altLang="en-US" sz="3200" dirty="0">
                <a:solidFill>
                  <a:srgbClr val="000000"/>
                </a:solidFill>
              </a:rPr>
              <a:t>This interdisciplinary approach to literacy stems from extensive research establishing the need for college and career ready students to be proficient in reading complex informational texts, independently, </a:t>
            </a:r>
            <a:r>
              <a:rPr lang="en-US" altLang="en-US" sz="3200" b="1" dirty="0">
                <a:solidFill>
                  <a:srgbClr val="000000"/>
                </a:solidFill>
              </a:rPr>
              <a:t>in a variety of content areas. </a:t>
            </a:r>
          </a:p>
          <a:p>
            <a:pPr marL="285750" indent="-285750" eaLnBrk="1" hangingPunct="1">
              <a:spcBef>
                <a:spcPct val="0"/>
              </a:spcBef>
              <a:buFont typeface="Arial" panose="020B0604020202020204" pitchFamily="34" charset="0"/>
              <a:buChar char="•"/>
            </a:pPr>
            <a:endParaRPr lang="en-US" altLang="en-US" sz="3200" dirty="0">
              <a:solidFill>
                <a:srgbClr val="000000"/>
              </a:solidFill>
            </a:endParaRPr>
          </a:p>
          <a:p>
            <a:pPr marL="285750" indent="-285750" eaLnBrk="1" hangingPunct="1">
              <a:spcBef>
                <a:spcPct val="0"/>
              </a:spcBef>
              <a:buFont typeface="Arial" panose="020B0604020202020204" pitchFamily="34" charset="0"/>
              <a:buChar char="•"/>
            </a:pPr>
            <a:r>
              <a:rPr lang="en-US" altLang="en-US" sz="3200" dirty="0">
                <a:solidFill>
                  <a:srgbClr val="000000"/>
                </a:solidFill>
              </a:rPr>
              <a:t>Most of the </a:t>
            </a:r>
            <a:r>
              <a:rPr lang="en-US" altLang="en-US" sz="3200" b="1" dirty="0">
                <a:solidFill>
                  <a:srgbClr val="000000"/>
                </a:solidFill>
              </a:rPr>
              <a:t>required reading </a:t>
            </a:r>
            <a:r>
              <a:rPr lang="en-US" altLang="en-US" sz="3200" dirty="0">
                <a:solidFill>
                  <a:srgbClr val="000000"/>
                </a:solidFill>
              </a:rPr>
              <a:t>in college and workforce training programs is </a:t>
            </a:r>
            <a:r>
              <a:rPr lang="en-US" altLang="en-US" sz="3200" b="1" dirty="0">
                <a:solidFill>
                  <a:srgbClr val="000000"/>
                </a:solidFill>
              </a:rPr>
              <a:t>informational in structure </a:t>
            </a:r>
            <a:r>
              <a:rPr lang="en-US" altLang="en-US" sz="3200" dirty="0">
                <a:solidFill>
                  <a:srgbClr val="000000"/>
                </a:solidFill>
              </a:rPr>
              <a:t>and </a:t>
            </a:r>
            <a:r>
              <a:rPr lang="en-US" altLang="en-US" sz="3200" b="1" dirty="0">
                <a:solidFill>
                  <a:srgbClr val="000000"/>
                </a:solidFill>
              </a:rPr>
              <a:t>challenging in content.</a:t>
            </a:r>
          </a:p>
          <a:p>
            <a:pPr marL="285750" indent="-285750" eaLnBrk="1" hangingPunct="1">
              <a:spcBef>
                <a:spcPct val="0"/>
              </a:spcBef>
              <a:buFont typeface="Arial" panose="020B0604020202020204" pitchFamily="34" charset="0"/>
              <a:buChar char="•"/>
            </a:pPr>
            <a:endParaRPr lang="en-US" altLang="en-US" sz="2400" dirty="0">
              <a:solidFill>
                <a:srgbClr val="000000"/>
              </a:solidFill>
            </a:endParaRPr>
          </a:p>
          <a:p>
            <a:pPr marL="285750" indent="-285750">
              <a:buFont typeface="Arial" panose="020B0604020202020204" pitchFamily="34" charset="0"/>
              <a:buChar char="•"/>
            </a:pPr>
            <a:endParaRPr lang="en-US" altLang="en-US" sz="2000" dirty="0">
              <a:solidFill>
                <a:srgbClr val="262626"/>
              </a:solidFill>
            </a:endParaRPr>
          </a:p>
        </p:txBody>
      </p:sp>
      <p:sp>
        <p:nvSpPr>
          <p:cNvPr id="293892" name="Slide Number Placeholder 4">
            <a:extLst>
              <a:ext uri="{FF2B5EF4-FFF2-40B4-BE49-F238E27FC236}">
                <a16:creationId xmlns:a16="http://schemas.microsoft.com/office/drawing/2014/main" id="{07B73E21-FFA9-4FCD-BCF8-892C84A5A4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rgbClr val="26262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spcBef>
                <a:spcPct val="20000"/>
              </a:spcBef>
              <a:buFont typeface="Calibri" panose="020F050202020403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
              <a:defRPr>
                <a:solidFill>
                  <a:srgbClr val="262626"/>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9pPr>
          </a:lstStyle>
          <a:p>
            <a:pPr fontAlgn="base">
              <a:spcBef>
                <a:spcPct val="0"/>
              </a:spcBef>
              <a:spcAft>
                <a:spcPct val="0"/>
              </a:spcAft>
            </a:pPr>
            <a:fld id="{7FD85E9A-E6B9-47BE-A6B7-64D436D8B0BD}" type="slidenum">
              <a:rPr lang="en-US" altLang="en-US" sz="1400">
                <a:solidFill>
                  <a:srgbClr val="FFFFFF"/>
                </a:solidFill>
              </a:rPr>
              <a:pPr fontAlgn="base">
                <a:spcBef>
                  <a:spcPct val="0"/>
                </a:spcBef>
                <a:spcAft>
                  <a:spcPct val="0"/>
                </a:spcAft>
              </a:pPr>
              <a:t>22</a:t>
            </a:fld>
            <a:endParaRPr lang="en-US" altLang="en-US" sz="1400">
              <a:solidFill>
                <a:srgbClr val="FFFFFF"/>
              </a:solidFill>
            </a:endParaRPr>
          </a:p>
        </p:txBody>
      </p:sp>
      <p:sp>
        <p:nvSpPr>
          <p:cNvPr id="3" name="Rectangle 2">
            <a:extLst>
              <a:ext uri="{FF2B5EF4-FFF2-40B4-BE49-F238E27FC236}">
                <a16:creationId xmlns:a16="http://schemas.microsoft.com/office/drawing/2014/main" id="{3F35C249-ECE9-4A3D-9A92-03422EE6D16E}"/>
              </a:ext>
            </a:extLst>
          </p:cNvPr>
          <p:cNvSpPr/>
          <p:nvPr/>
        </p:nvSpPr>
        <p:spPr>
          <a:xfrm>
            <a:off x="2644346" y="1220569"/>
            <a:ext cx="6981568" cy="646331"/>
          </a:xfrm>
          <a:prstGeom prst="rect">
            <a:avLst/>
          </a:prstGeom>
        </p:spPr>
        <p:txBody>
          <a:bodyPr wrap="square">
            <a:spAutoFit/>
          </a:bodyPr>
          <a:lstStyle/>
          <a:p>
            <a:pPr algn="ctr"/>
            <a:r>
              <a:rPr lang="en-US" sz="3600" b="1" dirty="0">
                <a:solidFill>
                  <a:srgbClr val="0070C0"/>
                </a:solidFill>
              </a:rPr>
              <a:t>All Teachers Support Literacy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999" dirty="0">
              <a:solidFill>
                <a:schemeClr val="tx1"/>
              </a:solidFill>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E4F59861-F561-4AF3-95FF-B31116690F65}"/>
              </a:ext>
            </a:extLst>
          </p:cNvPr>
          <p:cNvGraphicFramePr>
            <a:graphicFrameLocks noGrp="1"/>
          </p:cNvGraphicFramePr>
          <p:nvPr>
            <p:ph sz="quarter" idx="1"/>
            <p:extLst>
              <p:ext uri="{D42A27DB-BD31-4B8C-83A1-F6EECF244321}">
                <p14:modId xmlns:p14="http://schemas.microsoft.com/office/powerpoint/2010/main" val="3701040856"/>
              </p:ext>
            </p:extLst>
          </p:nvPr>
        </p:nvGraphicFramePr>
        <p:xfrm>
          <a:off x="314040" y="182422"/>
          <a:ext cx="11555578" cy="6674796"/>
        </p:xfrm>
        <a:graphic>
          <a:graphicData uri="http://schemas.openxmlformats.org/drawingml/2006/table">
            <a:tbl>
              <a:tblPr firstRow="1" bandRow="1">
                <a:tableStyleId>{5C22544A-7EE6-4342-B048-85BDC9FD1C3A}</a:tableStyleId>
              </a:tblPr>
              <a:tblGrid>
                <a:gridCol w="5777789">
                  <a:extLst>
                    <a:ext uri="{9D8B030D-6E8A-4147-A177-3AD203B41FA5}">
                      <a16:colId xmlns:a16="http://schemas.microsoft.com/office/drawing/2014/main" val="685050273"/>
                    </a:ext>
                  </a:extLst>
                </a:gridCol>
                <a:gridCol w="5777789">
                  <a:extLst>
                    <a:ext uri="{9D8B030D-6E8A-4147-A177-3AD203B41FA5}">
                      <a16:colId xmlns:a16="http://schemas.microsoft.com/office/drawing/2014/main" val="621666059"/>
                    </a:ext>
                  </a:extLst>
                </a:gridCol>
              </a:tblGrid>
              <a:tr h="518025">
                <a:tc>
                  <a:txBody>
                    <a:bodyPr/>
                    <a:lstStyle/>
                    <a:p>
                      <a:pPr algn="ctr"/>
                      <a:r>
                        <a:rPr lang="en-US" sz="2800" dirty="0">
                          <a:solidFill>
                            <a:schemeClr val="tx1"/>
                          </a:solidFill>
                          <a:latin typeface="Calibri" panose="020F0502020204030204" pitchFamily="34" charset="0"/>
                          <a:cs typeface="Calibri" panose="020F0502020204030204" pitchFamily="34" charset="0"/>
                        </a:rPr>
                        <a:t>Argumentative Writing…</a:t>
                      </a:r>
                    </a:p>
                  </a:txBody>
                  <a:tcPr marL="91416" marR="91416" marT="45708" marB="45708"/>
                </a:tc>
                <a:tc>
                  <a:txBody>
                    <a:bodyPr/>
                    <a:lstStyle/>
                    <a:p>
                      <a:pPr algn="ctr"/>
                      <a:r>
                        <a:rPr lang="en-US" sz="2800" dirty="0">
                          <a:solidFill>
                            <a:schemeClr val="tx1"/>
                          </a:solidFill>
                          <a:latin typeface="Calibri" panose="020F0502020204030204" pitchFamily="34" charset="0"/>
                          <a:cs typeface="Calibri" panose="020F0502020204030204" pitchFamily="34" charset="0"/>
                        </a:rPr>
                        <a:t>Informational/Explanatory Writing…</a:t>
                      </a:r>
                    </a:p>
                  </a:txBody>
                  <a:tcPr marL="91416" marR="91416" marT="45708" marB="45708"/>
                </a:tc>
                <a:extLst>
                  <a:ext uri="{0D108BD9-81ED-4DB2-BD59-A6C34878D82A}">
                    <a16:rowId xmlns:a16="http://schemas.microsoft.com/office/drawing/2014/main" val="3566585611"/>
                  </a:ext>
                </a:extLst>
              </a:tr>
              <a:tr h="615666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uses FACTS and OPINIONS to convince the reader that the author 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includes a </a:t>
                      </a:r>
                      <a:r>
                        <a:rPr lang="en-US" sz="2400" u="sng" dirty="0">
                          <a:solidFill>
                            <a:schemeClr val="tx1">
                              <a:lumMod val="75000"/>
                              <a:lumOff val="25000"/>
                            </a:schemeClr>
                          </a:solidFill>
                          <a:latin typeface="Calibri" panose="020F0502020204030204" pitchFamily="34" charset="0"/>
                        </a:rPr>
                        <a:t>type of thesis</a:t>
                      </a:r>
                      <a:r>
                        <a:rPr lang="en-US" sz="2400" dirty="0">
                          <a:solidFill>
                            <a:schemeClr val="tx1">
                              <a:lumMod val="75000"/>
                              <a:lumOff val="25000"/>
                            </a:schemeClr>
                          </a:solidFill>
                          <a:latin typeface="Calibri" panose="020F0502020204030204" pitchFamily="34" charset="0"/>
                        </a:rPr>
                        <a:t>; the difference is that the thesis of argumentative writing is called a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seeks to persuade by convincing the reader to perform an action or convince the reader of their point of 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the student’s job is to give reasons for believing or doing something with supporting evidence.</a:t>
                      </a:r>
                    </a:p>
                    <a:p>
                      <a:pPr algn="l"/>
                      <a:endParaRPr lang="en-US" sz="1800" dirty="0"/>
                    </a:p>
                    <a:p>
                      <a:pPr algn="l"/>
                      <a:endParaRPr lang="en-US" sz="1800" dirty="0"/>
                    </a:p>
                  </a:txBody>
                  <a:tcPr marL="91416" marR="91416" marT="45708" marB="45708"/>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uses FACTS to explain to an audience a given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will include a THESIS STATEMENT; the  author will explain the thesis to the reader in the body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does not allow for your own view about the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the student’s job is to EXPLAIN. That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txBody>
                  <a:tcPr marL="91416" marR="91416" marT="45708" marB="45708"/>
                </a:tc>
                <a:extLst>
                  <a:ext uri="{0D108BD9-81ED-4DB2-BD59-A6C34878D82A}">
                    <a16:rowId xmlns:a16="http://schemas.microsoft.com/office/drawing/2014/main" val="3611513764"/>
                  </a:ext>
                </a:extLst>
              </a:tr>
            </a:tbl>
          </a:graphicData>
        </a:graphic>
      </p:graphicFrame>
      <p:sp>
        <p:nvSpPr>
          <p:cNvPr id="7" name="Rectangle 6">
            <a:extLst>
              <a:ext uri="{FF2B5EF4-FFF2-40B4-BE49-F238E27FC236}">
                <a16:creationId xmlns:a16="http://schemas.microsoft.com/office/drawing/2014/main" id="{6BE5B245-4DAB-45C3-9888-35F6AD0DE252}"/>
              </a:ext>
            </a:extLst>
          </p:cNvPr>
          <p:cNvSpPr/>
          <p:nvPr/>
        </p:nvSpPr>
        <p:spPr>
          <a:xfrm>
            <a:off x="623217" y="6236590"/>
            <a:ext cx="11134492" cy="400006"/>
          </a:xfrm>
          <a:prstGeom prst="rect">
            <a:avLst/>
          </a:prstGeom>
        </p:spPr>
        <p:txBody>
          <a:bodyPr wrap="square">
            <a:spAutoFit/>
          </a:bodyPr>
          <a:lstStyle/>
          <a:p>
            <a:pPr algn="ctr" defTabSz="914126"/>
            <a:r>
              <a:rPr lang="en-US" sz="1999" b="1" dirty="0">
                <a:solidFill>
                  <a:srgbClr val="0070C0"/>
                </a:solidFill>
                <a:latin typeface="Calibri" panose="020F0502020204030204" pitchFamily="34" charset="0"/>
                <a:cs typeface="Calibri" panose="020F0502020204030204" pitchFamily="34" charset="0"/>
              </a:rPr>
              <a:t>Adapted from: https://prezi.com/f9xymf6sfrki/informative-vs-argumentative/</a:t>
            </a:r>
          </a:p>
        </p:txBody>
      </p:sp>
      <p:sp>
        <p:nvSpPr>
          <p:cNvPr id="8" name="TextBox 7">
            <a:extLst>
              <a:ext uri="{FF2B5EF4-FFF2-40B4-BE49-F238E27FC236}">
                <a16:creationId xmlns:a16="http://schemas.microsoft.com/office/drawing/2014/main" id="{ECC2B31D-CA0D-49C1-8AE2-0AF794138654}"/>
              </a:ext>
            </a:extLst>
          </p:cNvPr>
          <p:cNvSpPr txBox="1"/>
          <p:nvPr/>
        </p:nvSpPr>
        <p:spPr>
          <a:xfrm>
            <a:off x="3829338" y="5623850"/>
            <a:ext cx="4497368" cy="400006"/>
          </a:xfrm>
          <a:prstGeom prst="rect">
            <a:avLst/>
          </a:prstGeom>
          <a:solidFill>
            <a:schemeClr val="accent1"/>
          </a:solidFill>
          <a:ln w="25400">
            <a:solidFill>
              <a:schemeClr val="tx1"/>
            </a:solidFill>
          </a:ln>
        </p:spPr>
        <p:txBody>
          <a:bodyPr wrap="none" rtlCol="0">
            <a:spAutoFit/>
          </a:bodyPr>
          <a:lstStyle/>
          <a:p>
            <a:pPr defTabSz="914126"/>
            <a:r>
              <a:rPr lang="en-US" sz="1999" b="1" dirty="0">
                <a:solidFill>
                  <a:prstClr val="black"/>
                </a:solidFill>
                <a:latin typeface="Calibri" panose="020F0502020204030204" pitchFamily="34" charset="0"/>
                <a:cs typeface="Calibri" panose="020F0502020204030204" pitchFamily="34" charset="0"/>
              </a:rPr>
              <a:t>Narrative Writing is Embedded into Both</a:t>
            </a:r>
          </a:p>
        </p:txBody>
      </p:sp>
    </p:spTree>
    <p:extLst>
      <p:ext uri="{BB962C8B-B14F-4D97-AF65-F5344CB8AC3E}">
        <p14:creationId xmlns:p14="http://schemas.microsoft.com/office/powerpoint/2010/main" val="363578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1588" y="893"/>
            <a:ext cx="12188825" cy="6303908"/>
          </a:xfrm>
          <a:prstGeom prst="rect">
            <a:avLst/>
          </a:prstGeom>
        </p:spPr>
      </p:pic>
      <p:sp>
        <p:nvSpPr>
          <p:cNvPr id="6" name="Rectangle 5"/>
          <p:cNvSpPr/>
          <p:nvPr/>
        </p:nvSpPr>
        <p:spPr>
          <a:xfrm>
            <a:off x="458669" y="6120184"/>
            <a:ext cx="11446068" cy="461545"/>
          </a:xfrm>
          <a:prstGeom prst="rect">
            <a:avLst/>
          </a:prstGeom>
        </p:spPr>
        <p:txBody>
          <a:bodyPr wrap="square">
            <a:spAutoFit/>
          </a:bodyPr>
          <a:lstStyle/>
          <a:p>
            <a:pPr algn="ctr" defTabSz="914126"/>
            <a:r>
              <a:rPr lang="en-US" sz="2399" b="1" dirty="0">
                <a:solidFill>
                  <a:srgbClr val="0070C0"/>
                </a:solidFill>
                <a:latin typeface="Calibri" panose="020F0502020204030204" pitchFamily="34" charset="0"/>
              </a:rPr>
              <a:t>http://www.smekenseducation.com/Argumentative-v-Persuasive-Writ.html</a:t>
            </a:r>
          </a:p>
        </p:txBody>
      </p:sp>
    </p:spTree>
    <p:extLst>
      <p:ext uri="{BB962C8B-B14F-4D97-AF65-F5344CB8AC3E}">
        <p14:creationId xmlns:p14="http://schemas.microsoft.com/office/powerpoint/2010/main" val="336427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3170-DE44-4336-82B1-CFBECBA39E0F}"/>
              </a:ext>
            </a:extLst>
          </p:cNvPr>
          <p:cNvSpPr>
            <a:spLocks noGrp="1"/>
          </p:cNvSpPr>
          <p:nvPr>
            <p:ph type="title"/>
          </p:nvPr>
        </p:nvSpPr>
        <p:spPr>
          <a:xfrm>
            <a:off x="592577" y="194094"/>
            <a:ext cx="10871200" cy="990600"/>
          </a:xfrm>
        </p:spPr>
        <p:txBody>
          <a:bodyPr/>
          <a:lstStyle/>
          <a:p>
            <a:pPr algn="ctr"/>
            <a:r>
              <a:rPr lang="en-US" dirty="0">
                <a:solidFill>
                  <a:schemeClr val="tx1"/>
                </a:solidFill>
                <a:latin typeface="Calibri" panose="020F0502020204030204" pitchFamily="34" charset="0"/>
                <a:cs typeface="Calibri" panose="020F0502020204030204" pitchFamily="34" charset="0"/>
              </a:rPr>
              <a:t>Literacy Design Collaborative (LDC) Rubrics</a:t>
            </a:r>
          </a:p>
        </p:txBody>
      </p:sp>
      <p:sp>
        <p:nvSpPr>
          <p:cNvPr id="6" name="Rectangle 5">
            <a:extLst>
              <a:ext uri="{FF2B5EF4-FFF2-40B4-BE49-F238E27FC236}">
                <a16:creationId xmlns:a16="http://schemas.microsoft.com/office/drawing/2014/main" id="{37D6B437-1780-4726-B6F6-03B52CDA46CD}"/>
              </a:ext>
            </a:extLst>
          </p:cNvPr>
          <p:cNvSpPr/>
          <p:nvPr/>
        </p:nvSpPr>
        <p:spPr>
          <a:xfrm>
            <a:off x="3519577" y="5485142"/>
            <a:ext cx="5083045" cy="1200329"/>
          </a:xfrm>
          <a:prstGeom prst="rect">
            <a:avLst/>
          </a:prstGeom>
          <a:solidFill>
            <a:schemeClr val="accent1">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 Free 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www.ldc.org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Join Core Tools</a:t>
            </a:r>
          </a:p>
        </p:txBody>
      </p:sp>
      <p:pic>
        <p:nvPicPr>
          <p:cNvPr id="3" name="Picture 2">
            <a:extLst>
              <a:ext uri="{FF2B5EF4-FFF2-40B4-BE49-F238E27FC236}">
                <a16:creationId xmlns:a16="http://schemas.microsoft.com/office/drawing/2014/main" id="{AF49CF8A-03B9-4B5A-9270-A691B663CAC2}"/>
              </a:ext>
            </a:extLst>
          </p:cNvPr>
          <p:cNvPicPr>
            <a:picLocks noChangeAspect="1"/>
          </p:cNvPicPr>
          <p:nvPr/>
        </p:nvPicPr>
        <p:blipFill>
          <a:blip r:embed="rId3"/>
          <a:stretch>
            <a:fillRect/>
          </a:stretch>
        </p:blipFill>
        <p:spPr>
          <a:xfrm>
            <a:off x="6174114" y="1581564"/>
            <a:ext cx="5913601" cy="3829067"/>
          </a:xfrm>
          <a:prstGeom prst="rect">
            <a:avLst/>
          </a:prstGeom>
          <a:ln w="12700">
            <a:solidFill>
              <a:schemeClr val="tx1"/>
            </a:solidFill>
          </a:ln>
        </p:spPr>
      </p:pic>
      <p:pic>
        <p:nvPicPr>
          <p:cNvPr id="8" name="Content Placeholder 7">
            <a:extLst>
              <a:ext uri="{FF2B5EF4-FFF2-40B4-BE49-F238E27FC236}">
                <a16:creationId xmlns:a16="http://schemas.microsoft.com/office/drawing/2014/main" id="{38A7FB2D-2349-443C-9427-6D3496BDB0C7}"/>
              </a:ext>
            </a:extLst>
          </p:cNvPr>
          <p:cNvPicPr>
            <a:picLocks noGrp="1" noChangeAspect="1"/>
          </p:cNvPicPr>
          <p:nvPr>
            <p:ph sz="quarter" idx="1"/>
          </p:nvPr>
        </p:nvPicPr>
        <p:blipFill>
          <a:blip r:embed="rId4"/>
          <a:stretch>
            <a:fillRect/>
          </a:stretch>
        </p:blipFill>
        <p:spPr>
          <a:xfrm>
            <a:off x="104285" y="1581564"/>
            <a:ext cx="5798101" cy="3852133"/>
          </a:xfrm>
          <a:prstGeom prst="rect">
            <a:avLst/>
          </a:prstGeom>
          <a:ln w="12700">
            <a:solidFill>
              <a:schemeClr val="tx1"/>
            </a:solidFill>
          </a:ln>
        </p:spPr>
      </p:pic>
    </p:spTree>
    <p:extLst>
      <p:ext uri="{BB962C8B-B14F-4D97-AF65-F5344CB8AC3E}">
        <p14:creationId xmlns:p14="http://schemas.microsoft.com/office/powerpoint/2010/main" val="126954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878"/>
            <a:ext cx="12192000" cy="6802244"/>
          </a:xfrm>
          <a:prstGeom prst="rect">
            <a:avLst/>
          </a:prstGeom>
        </p:spPr>
      </p:pic>
    </p:spTree>
    <p:extLst>
      <p:ext uri="{BB962C8B-B14F-4D97-AF65-F5344CB8AC3E}">
        <p14:creationId xmlns:p14="http://schemas.microsoft.com/office/powerpoint/2010/main" val="355409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66E4-CFBA-4DDD-BB3F-B7039D339510}"/>
              </a:ext>
            </a:extLst>
          </p:cNvPr>
          <p:cNvSpPr>
            <a:spLocks noGrp="1"/>
          </p:cNvSpPr>
          <p:nvPr>
            <p:ph type="title"/>
          </p:nvPr>
        </p:nvSpPr>
        <p:spPr>
          <a:xfrm>
            <a:off x="816864" y="416859"/>
            <a:ext cx="10871200" cy="990600"/>
          </a:xfrm>
        </p:spPr>
        <p:txBody>
          <a:bodyPr>
            <a:normAutofit fontScale="90000"/>
          </a:bodyPr>
          <a:lstStyle/>
          <a:p>
            <a:pPr algn="ctr"/>
            <a:r>
              <a:rPr lang="en-US" sz="4000" dirty="0">
                <a:solidFill>
                  <a:schemeClr val="tx1"/>
                </a:solidFill>
                <a:latin typeface="Arial Rounded MT Bold" panose="020F0704030504030204" pitchFamily="34" charset="0"/>
              </a:rPr>
              <a:t>KAS for Literacy in History/Social Studies, </a:t>
            </a:r>
            <a:br>
              <a:rPr lang="en-US" sz="4000" dirty="0">
                <a:solidFill>
                  <a:schemeClr val="tx1"/>
                </a:solidFill>
                <a:latin typeface="Arial Rounded MT Bold" panose="020F0704030504030204" pitchFamily="34" charset="0"/>
              </a:rPr>
            </a:br>
            <a:r>
              <a:rPr lang="en-US" sz="4000" dirty="0">
                <a:solidFill>
                  <a:schemeClr val="tx1"/>
                </a:solidFill>
                <a:latin typeface="Arial Rounded MT Bold" panose="020F0704030504030204" pitchFamily="34" charset="0"/>
              </a:rPr>
              <a:t>Science and Technical Subjects</a:t>
            </a:r>
            <a:br>
              <a:rPr lang="en-US" sz="4000" dirty="0">
                <a:solidFill>
                  <a:schemeClr val="tx1"/>
                </a:solidFill>
                <a:latin typeface="Arial Rounded MT Bold" panose="020F0704030504030204" pitchFamily="34" charset="0"/>
              </a:rPr>
            </a:br>
            <a:endParaRPr lang="en-US" sz="4000" dirty="0">
              <a:solidFill>
                <a:schemeClr val="tx1"/>
              </a:solidFill>
              <a:latin typeface="Arial Rounded MT Bold" panose="020F0704030504030204" pitchFamily="34" charset="0"/>
            </a:endParaRPr>
          </a:p>
        </p:txBody>
      </p:sp>
      <p:pic>
        <p:nvPicPr>
          <p:cNvPr id="4" name="Content Placeholder 3"/>
          <p:cNvPicPr>
            <a:picLocks noGrp="1" noChangeAspect="1"/>
          </p:cNvPicPr>
          <p:nvPr>
            <p:ph sz="quarter" idx="1"/>
          </p:nvPr>
        </p:nvPicPr>
        <p:blipFill>
          <a:blip r:embed="rId3"/>
          <a:stretch>
            <a:fillRect/>
          </a:stretch>
        </p:blipFill>
        <p:spPr>
          <a:xfrm>
            <a:off x="1543005" y="1637149"/>
            <a:ext cx="4009995" cy="5143442"/>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6884894" y="1637149"/>
            <a:ext cx="3966883" cy="5123329"/>
          </a:xfrm>
          <a:prstGeom prst="rect">
            <a:avLst/>
          </a:prstGeom>
          <a:ln w="12700">
            <a:solidFill>
              <a:schemeClr val="tx1"/>
            </a:solidFill>
          </a:ln>
        </p:spPr>
      </p:pic>
    </p:spTree>
    <p:extLst>
      <p:ext uri="{BB962C8B-B14F-4D97-AF65-F5344CB8AC3E}">
        <p14:creationId xmlns:p14="http://schemas.microsoft.com/office/powerpoint/2010/main" val="345745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384015"/>
            <a:ext cx="12192000" cy="1012297"/>
          </a:xfrm>
        </p:spPr>
        <p:txBody>
          <a:bodyPr>
            <a:normAutofit fontScale="90000"/>
          </a:bodyPr>
          <a:lstStyle/>
          <a:p>
            <a:pPr algn="ctr"/>
            <a:r>
              <a:rPr lang="en-US" b="1" dirty="0">
                <a:solidFill>
                  <a:schemeClr val="tx1"/>
                </a:solidFill>
                <a:latin typeface="Arial Rounded MT Bold" panose="020F0704030504030204" pitchFamily="34" charset="0"/>
              </a:rPr>
              <a:t>Kentucky Academic Standards: </a:t>
            </a:r>
            <a:br>
              <a:rPr lang="en-US" b="1" dirty="0">
                <a:solidFill>
                  <a:schemeClr val="tx1"/>
                </a:solidFill>
                <a:latin typeface="Arial Rounded MT Bold" panose="020F0704030504030204" pitchFamily="34" charset="0"/>
              </a:rPr>
            </a:br>
            <a:r>
              <a:rPr lang="en-US" sz="3100" b="1" dirty="0">
                <a:solidFill>
                  <a:srgbClr val="0070C0"/>
                </a:solidFill>
                <a:latin typeface="Calibri" panose="020F0502020204030204" pitchFamily="34" charset="0"/>
              </a:rPr>
              <a:t>for Literacy in History/Social Studies, Science and Technical Subjects </a:t>
            </a:r>
            <a:br>
              <a:rPr lang="en-US" b="1" dirty="0">
                <a:solidFill>
                  <a:srgbClr val="FF0000"/>
                </a:solidFill>
                <a:latin typeface="Calibri" panose="020F0502020204030204" pitchFamily="34" charset="0"/>
              </a:rPr>
            </a:br>
            <a:endParaRPr lang="en-US" dirty="0"/>
          </a:p>
        </p:txBody>
      </p:sp>
      <p:sp>
        <p:nvSpPr>
          <p:cNvPr id="3" name="Content Placeholder 2"/>
          <p:cNvSpPr>
            <a:spLocks noGrp="1"/>
          </p:cNvSpPr>
          <p:nvPr>
            <p:ph sz="quarter" idx="1"/>
          </p:nvPr>
        </p:nvSpPr>
        <p:spPr>
          <a:xfrm>
            <a:off x="193183" y="1600199"/>
            <a:ext cx="11835685" cy="5058177"/>
          </a:xfrm>
          <a:solidFill>
            <a:schemeClr val="accent1">
              <a:lumMod val="40000"/>
              <a:lumOff val="60000"/>
            </a:schemeClr>
          </a:solidFill>
        </p:spPr>
        <p:txBody>
          <a:bodyPr>
            <a:normAutofit fontScale="92500"/>
          </a:bodyPr>
          <a:lstStyle/>
          <a:p>
            <a:pPr marL="0" indent="0" algn="ctr">
              <a:buNone/>
            </a:pPr>
            <a:r>
              <a:rPr lang="en-US" b="1" dirty="0"/>
              <a:t>Activity Instructions: </a:t>
            </a:r>
            <a:endParaRPr lang="en-US" dirty="0"/>
          </a:p>
          <a:p>
            <a:pPr marL="0" indent="0">
              <a:buNone/>
            </a:pPr>
            <a:r>
              <a:rPr lang="en-US" dirty="0">
                <a:latin typeface="Calibri" panose="020F0502020204030204" pitchFamily="34" charset="0"/>
                <a:cs typeface="Calibri" panose="020F0502020204030204" pitchFamily="34" charset="0"/>
              </a:rPr>
              <a:t>Read through the grades 6-12</a:t>
            </a:r>
            <a:r>
              <a:rPr lang="en-US" baseline="30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continuum of the Content Literacy Reading standard assigned to your group from the </a:t>
            </a:r>
            <a:r>
              <a:rPr lang="en-US" i="1" dirty="0">
                <a:latin typeface="Calibri" panose="020F0502020204030204" pitchFamily="34" charset="0"/>
                <a:cs typeface="Calibri" panose="020F0502020204030204" pitchFamily="34" charset="0"/>
              </a:rPr>
              <a:t>CCSS Reading Informational Text Standards for History/Social Studies or for Science &amp; Technical Subjects Handouts</a:t>
            </a:r>
            <a:r>
              <a:rPr lang="en-US" dirty="0">
                <a:latin typeface="Calibri" panose="020F0502020204030204" pitchFamily="34" charset="0"/>
                <a:cs typeface="Calibri" panose="020F0502020204030204" pitchFamily="34" charset="0"/>
              </a:rPr>
              <a:t>. </a:t>
            </a:r>
          </a:p>
          <a:p>
            <a:pPr marL="0" indent="0">
              <a:spcBef>
                <a:spcPts val="0"/>
              </a:spcBef>
              <a:buNone/>
            </a:pPr>
            <a:r>
              <a:rPr lang="en-US" dirty="0">
                <a:latin typeface="Calibri" panose="020F0502020204030204" pitchFamily="34" charset="0"/>
                <a:cs typeface="Calibri" panose="020F0502020204030204" pitchFamily="34" charset="0"/>
              </a:rPr>
              <a:t>Follow the steps below and when finished, chart your results, including the subject and standard #:</a:t>
            </a:r>
          </a:p>
          <a:p>
            <a:pPr marL="514350" lvl="0" indent="-514350">
              <a:buClr>
                <a:schemeClr val="tx1"/>
              </a:buClr>
              <a:buSzPct val="80000"/>
              <a:buFont typeface="+mj-lt"/>
              <a:buAutoNum type="arabicPeriod"/>
            </a:pPr>
            <a:r>
              <a:rPr lang="en-US" dirty="0">
                <a:latin typeface="Calibri" panose="020F0502020204030204" pitchFamily="34" charset="0"/>
                <a:cs typeface="Calibri" panose="020F0502020204030204" pitchFamily="34" charset="0"/>
              </a:rPr>
              <a:t>Identify the </a:t>
            </a:r>
            <a:r>
              <a:rPr lang="en-US" b="1" dirty="0">
                <a:latin typeface="Calibri" panose="020F0502020204030204" pitchFamily="34" charset="0"/>
                <a:cs typeface="Calibri" panose="020F0502020204030204" pitchFamily="34" charset="0"/>
              </a:rPr>
              <a:t>increase in cognitive demand </a:t>
            </a:r>
            <a:r>
              <a:rPr lang="en-US" dirty="0">
                <a:latin typeface="Calibri" panose="020F0502020204030204" pitchFamily="34" charset="0"/>
                <a:cs typeface="Calibri" panose="020F0502020204030204" pitchFamily="34" charset="0"/>
              </a:rPr>
              <a:t>within each grade band level.</a:t>
            </a:r>
          </a:p>
          <a:p>
            <a:pPr marL="514350" lvl="0" indent="-514350">
              <a:buClr>
                <a:schemeClr val="tx1"/>
              </a:buClr>
              <a:buSzPct val="80000"/>
              <a:buFont typeface="+mj-lt"/>
              <a:buAutoNum type="arabicPeriod"/>
            </a:pPr>
            <a:r>
              <a:rPr lang="en-US" dirty="0">
                <a:latin typeface="Calibri" panose="020F0502020204030204" pitchFamily="34" charset="0"/>
                <a:cs typeface="Calibri" panose="020F0502020204030204" pitchFamily="34" charset="0"/>
              </a:rPr>
              <a:t>Identify the </a:t>
            </a:r>
            <a:r>
              <a:rPr lang="en-US" b="1" dirty="0">
                <a:latin typeface="Calibri" panose="020F0502020204030204" pitchFamily="34" charset="0"/>
                <a:cs typeface="Calibri" panose="020F0502020204030204" pitchFamily="34" charset="0"/>
              </a:rPr>
              <a:t>essential skills and/or concepts</a:t>
            </a:r>
            <a:r>
              <a:rPr lang="en-US" dirty="0">
                <a:latin typeface="Calibri" panose="020F0502020204030204" pitchFamily="34" charset="0"/>
                <a:cs typeface="Calibri" panose="020F0502020204030204" pitchFamily="34" charset="0"/>
              </a:rPr>
              <a:t> that students need to know and be able to do in order to demonstrate mastery of the standard at each grade level.</a:t>
            </a:r>
          </a:p>
          <a:p>
            <a:pPr marL="514350" lvl="0" indent="-514350">
              <a:buClr>
                <a:schemeClr val="tx1"/>
              </a:buClr>
              <a:buSzPct val="80000"/>
              <a:buFont typeface="+mj-lt"/>
              <a:buAutoNum type="arabicPeriod"/>
            </a:pPr>
            <a:r>
              <a:rPr lang="en-US" dirty="0">
                <a:latin typeface="Calibri" panose="020F0502020204030204" pitchFamily="34" charset="0"/>
                <a:cs typeface="Calibri" panose="020F0502020204030204" pitchFamily="34" charset="0"/>
              </a:rPr>
              <a:t>Identify any </a:t>
            </a:r>
            <a:r>
              <a:rPr lang="en-US" b="1" dirty="0">
                <a:latin typeface="Calibri" panose="020F0502020204030204" pitchFamily="34" charset="0"/>
                <a:cs typeface="Calibri" panose="020F0502020204030204" pitchFamily="34" charset="0"/>
              </a:rPr>
              <a:t>academic vocabulary</a:t>
            </a:r>
            <a:r>
              <a:rPr lang="en-US" dirty="0">
                <a:latin typeface="Calibri" panose="020F0502020204030204" pitchFamily="34" charset="0"/>
                <a:cs typeface="Calibri" panose="020F0502020204030204" pitchFamily="34" charset="0"/>
              </a:rPr>
              <a:t> essential to student’s comprehension of an instructional task </a:t>
            </a:r>
          </a:p>
          <a:p>
            <a:pPr marL="0" indent="0">
              <a:buNone/>
            </a:pPr>
            <a:endParaRPr lang="en-US" alt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350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anchor="t" anchorCtr="0">
            <a:noAutofit/>
          </a:bodyPr>
          <a:lstStyle/>
          <a:p>
            <a:pPr>
              <a:spcBef>
                <a:spcPts val="0"/>
              </a:spcBef>
            </a:pPr>
            <a:r>
              <a:rPr lang="en" sz="4000" b="1" dirty="0"/>
              <a:t>What essential WRITING SKILLS do students need in order to effectively respond to a timed/untimed writing task </a:t>
            </a:r>
            <a:r>
              <a:rPr lang="en-US" sz="4000" b="1" dirty="0"/>
              <a:t>in any subject area</a:t>
            </a:r>
            <a:r>
              <a:rPr lang="en" sz="4000" b="1" dirty="0"/>
              <a:t>?</a:t>
            </a:r>
            <a:endParaRPr sz="4000" b="1" dirty="0"/>
          </a:p>
        </p:txBody>
      </p:sp>
      <p:sp>
        <p:nvSpPr>
          <p:cNvPr id="3" name="Rectangle 2"/>
          <p:cNvSpPr/>
          <p:nvPr/>
        </p:nvSpPr>
        <p:spPr>
          <a:xfrm>
            <a:off x="7506268" y="1869743"/>
            <a:ext cx="3903260" cy="923330"/>
          </a:xfrm>
          <a:prstGeom prst="rect">
            <a:avLst/>
          </a:prstGeom>
          <a:solidFill>
            <a:schemeClr val="accent2">
              <a:lumMod val="75000"/>
            </a:schemeClr>
          </a:solidFill>
        </p:spPr>
        <p:txBody>
          <a:bodyPr wrap="square" lIns="91440" tIns="45720" rIns="91440" bIns="45720">
            <a:spAutoFit/>
          </a:bodyPr>
          <a:lstStyle/>
          <a:p>
            <a:pPr algn="ctr"/>
            <a:r>
              <a:rPr lang="e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 T. R. A. 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384" y="823253"/>
            <a:ext cx="4886325" cy="26842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0"/>
            <a:ext cx="12192000" cy="697198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6700">
            <a:off x="1168973" y="797245"/>
            <a:ext cx="1555597" cy="1141384"/>
          </a:xfrm>
          <a:prstGeom prst="rect">
            <a:avLst/>
          </a:prstGeom>
        </p:spPr>
      </p:pic>
      <p:sp>
        <p:nvSpPr>
          <p:cNvPr id="7" name="TextBox 6"/>
          <p:cNvSpPr txBox="1"/>
          <p:nvPr/>
        </p:nvSpPr>
        <p:spPr>
          <a:xfrm>
            <a:off x="2272146" y="6473109"/>
            <a:ext cx="2810435" cy="498876"/>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4675" y="1150772"/>
            <a:ext cx="1385376" cy="907091"/>
          </a:xfrm>
          <a:prstGeom prst="rect">
            <a:avLst/>
          </a:prstGeom>
        </p:spPr>
      </p:pic>
      <p:sp>
        <p:nvSpPr>
          <p:cNvPr id="11" name="Rectangle 10"/>
          <p:cNvSpPr/>
          <p:nvPr/>
        </p:nvSpPr>
        <p:spPr>
          <a:xfrm>
            <a:off x="6187405" y="499535"/>
            <a:ext cx="4314748" cy="923330"/>
          </a:xfrm>
          <a:prstGeom prst="rect">
            <a:avLst/>
          </a:prstGeom>
          <a:noFill/>
        </p:spPr>
        <p:txBody>
          <a:bodyPr wrap="squar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Social Studies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2" name="Rectangle 11"/>
          <p:cNvSpPr/>
          <p:nvPr/>
        </p:nvSpPr>
        <p:spPr>
          <a:xfrm>
            <a:off x="9247094" y="3121256"/>
            <a:ext cx="2944906"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rPr>
              <a:t>Science</a:t>
            </a:r>
          </a:p>
        </p:txBody>
      </p:sp>
      <p:sp>
        <p:nvSpPr>
          <p:cNvPr id="14" name="Rectangle 13"/>
          <p:cNvSpPr/>
          <p:nvPr/>
        </p:nvSpPr>
        <p:spPr>
          <a:xfrm>
            <a:off x="7772273" y="1772740"/>
            <a:ext cx="359049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English/LA</a:t>
            </a:r>
          </a:p>
        </p:txBody>
      </p:sp>
    </p:spTree>
    <p:extLst>
      <p:ext uri="{BB962C8B-B14F-4D97-AF65-F5344CB8AC3E}">
        <p14:creationId xmlns:p14="http://schemas.microsoft.com/office/powerpoint/2010/main" val="56276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631371" y="3219562"/>
            <a:ext cx="11360150" cy="1662986"/>
          </a:xfrm>
          <a:prstGeom prst="rect">
            <a:avLst/>
          </a:prstGeom>
          <a:ln w="63500">
            <a:solidFill>
              <a:srgbClr val="FF0000"/>
            </a:solidFill>
          </a:ln>
        </p:spPr>
        <p:txBody>
          <a:bodyPr spcFirstLastPara="1" vert="horz" wrap="square" lIns="121900" tIns="121900" rIns="121900" bIns="121900" anchor="t" anchorCtr="0">
            <a:noAutofit/>
          </a:bodyPr>
          <a:lstStyle/>
          <a:p>
            <a:pPr algn="ctr">
              <a:spcBef>
                <a:spcPts val="0"/>
              </a:spcBef>
            </a:pPr>
            <a:r>
              <a:rPr lang="en" dirty="0">
                <a:latin typeface="Arial Rounded MT Bold" panose="020F0704030504030204" pitchFamily="34" charset="0"/>
              </a:rPr>
              <a:t>Determine the exact/specific question you need to answer.</a:t>
            </a:r>
            <a:endParaRPr dirty="0">
              <a:latin typeface="Arial Rounded MT Bold" panose="020F0704030504030204" pitchFamily="34" charset="0"/>
            </a:endParaRPr>
          </a:p>
        </p:txBody>
      </p:sp>
      <p:pic>
        <p:nvPicPr>
          <p:cNvPr id="3" name="Picture 2">
            <a:extLst>
              <a:ext uri="{FF2B5EF4-FFF2-40B4-BE49-F238E27FC236}">
                <a16:creationId xmlns:a16="http://schemas.microsoft.com/office/drawing/2014/main" id="{AAE4ECFE-DE75-4086-86E3-58B761DB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43" y="421325"/>
            <a:ext cx="4231408" cy="2510636"/>
          </a:xfrm>
          <a:prstGeom prst="rect">
            <a:avLst/>
          </a:prstGeom>
        </p:spPr>
      </p:pic>
      <p:sp>
        <p:nvSpPr>
          <p:cNvPr id="4" name="Rectangle 3">
            <a:extLst>
              <a:ext uri="{FF2B5EF4-FFF2-40B4-BE49-F238E27FC236}">
                <a16:creationId xmlns:a16="http://schemas.microsoft.com/office/drawing/2014/main" id="{ADA3B034-0237-4BD7-82E8-D163C91661BD}"/>
              </a:ext>
            </a:extLst>
          </p:cNvPr>
          <p:cNvSpPr/>
          <p:nvPr/>
        </p:nvSpPr>
        <p:spPr>
          <a:xfrm>
            <a:off x="3026229" y="891813"/>
            <a:ext cx="1883228"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600" b="1" kern="0" dirty="0">
                <a:ln w="22225">
                  <a:solidFill>
                    <a:srgbClr val="9F2936"/>
                  </a:solidFill>
                  <a:prstDash val="solid"/>
                </a:ln>
                <a:solidFill>
                  <a:srgbClr val="FF0000"/>
                </a:solidFill>
                <a:latin typeface="Palatino Linotype" panose="02040502050505030304"/>
              </a:rPr>
              <a:t>S=</a:t>
            </a:r>
            <a:endParaRPr kumimoji="0" lang="en-US" sz="96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F68DB643-ADCC-4399-8C74-6B008704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089" y="5093930"/>
            <a:ext cx="1691822" cy="16089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326572" y="1804949"/>
            <a:ext cx="11560628" cy="3104800"/>
          </a:xfrm>
          <a:prstGeom prst="rect">
            <a:avLst/>
          </a:prstGeom>
          <a:noFill/>
          <a:ln w="34925">
            <a:solidFill>
              <a:srgbClr val="FF0000"/>
            </a:solid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Recent studies show that plastic straws are the 11th most found ocean trash and have a significant negative impact on marine life. Our city council is considering a measure to ban the use of straws in restaurants within the city limits. The local newspaper invites members of the community to agree or disagree with this measure in letters to the editor which will be printed in next week’s issue.</a:t>
            </a:r>
            <a:endParaRPr sz="3200" dirty="0">
              <a:latin typeface="Calibri" panose="020F0502020204030204" pitchFamily="34" charset="0"/>
              <a:cs typeface="Calibri" panose="020F0502020204030204" pitchFamily="34" charset="0"/>
            </a:endParaRPr>
          </a:p>
          <a:p>
            <a:endParaRPr sz="2800" dirty="0">
              <a:latin typeface="Calibri" panose="020F0502020204030204" pitchFamily="34" charset="0"/>
              <a:cs typeface="Calibri" panose="020F0502020204030204" pitchFamily="34" charset="0"/>
            </a:endParaRPr>
          </a:p>
          <a:p>
            <a:endParaRPr sz="2400" dirty="0"/>
          </a:p>
        </p:txBody>
      </p:sp>
      <p:sp>
        <p:nvSpPr>
          <p:cNvPr id="66" name="Google Shape;66;p15"/>
          <p:cNvSpPr txBox="1"/>
          <p:nvPr/>
        </p:nvSpPr>
        <p:spPr>
          <a:xfrm>
            <a:off x="326572" y="4894445"/>
            <a:ext cx="2068285" cy="750400"/>
          </a:xfrm>
          <a:prstGeom prst="rect">
            <a:avLst/>
          </a:prstGeom>
          <a:noFill/>
          <a:ln>
            <a:noFill/>
          </a:ln>
        </p:spPr>
        <p:txBody>
          <a:bodyPr spcFirstLastPara="1" wrap="square" lIns="121900" tIns="121900" rIns="121900" bIns="121900" anchor="t" anchorCtr="0">
            <a:noAutofit/>
          </a:bodyPr>
          <a:lstStyle/>
          <a:p>
            <a:pPr marL="152396">
              <a:buSzPts val="1800"/>
            </a:pPr>
            <a:r>
              <a:rPr lang="en-US" sz="3200" dirty="0">
                <a:latin typeface="Calibri" panose="020F0502020204030204" pitchFamily="34" charset="0"/>
                <a:cs typeface="Calibri" panose="020F0502020204030204" pitchFamily="34" charset="0"/>
              </a:rPr>
              <a:t>A. </a:t>
            </a:r>
            <a:r>
              <a:rPr lang="en" sz="3200" dirty="0">
                <a:latin typeface="Calibri" panose="020F0502020204030204" pitchFamily="34" charset="0"/>
                <a:cs typeface="Calibri" panose="020F0502020204030204" pitchFamily="34" charset="0"/>
              </a:rPr>
              <a:t>Straws</a:t>
            </a:r>
            <a:endParaRPr sz="3200" dirty="0">
              <a:latin typeface="Calibri" panose="020F0502020204030204" pitchFamily="34" charset="0"/>
              <a:cs typeface="Calibri" panose="020F0502020204030204" pitchFamily="34" charset="0"/>
            </a:endParaRPr>
          </a:p>
        </p:txBody>
      </p:sp>
      <p:sp>
        <p:nvSpPr>
          <p:cNvPr id="67" name="Google Shape;67;p15"/>
          <p:cNvSpPr txBox="1"/>
          <p:nvPr/>
        </p:nvSpPr>
        <p:spPr>
          <a:xfrm>
            <a:off x="2558089" y="4925863"/>
            <a:ext cx="3007046" cy="5740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B. Plastic Straws</a:t>
            </a:r>
            <a:endParaRPr sz="3200" dirty="0">
              <a:latin typeface="Calibri" panose="020F0502020204030204" pitchFamily="34" charset="0"/>
              <a:cs typeface="Calibri" panose="020F0502020204030204" pitchFamily="34" charset="0"/>
            </a:endParaRPr>
          </a:p>
        </p:txBody>
      </p:sp>
      <p:sp>
        <p:nvSpPr>
          <p:cNvPr id="68" name="Google Shape;68;p15"/>
          <p:cNvSpPr txBox="1"/>
          <p:nvPr/>
        </p:nvSpPr>
        <p:spPr>
          <a:xfrm>
            <a:off x="5728367" y="4940875"/>
            <a:ext cx="6463633" cy="15352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C. The city should or should not ban</a:t>
            </a:r>
          </a:p>
          <a:p>
            <a:r>
              <a:rPr lang="en" sz="3200" dirty="0">
                <a:latin typeface="Calibri" panose="020F0502020204030204" pitchFamily="34" charset="0"/>
                <a:cs typeface="Calibri" panose="020F0502020204030204" pitchFamily="34" charset="0"/>
              </a:rPr>
              <a:t>     plastic straws from restaurants</a:t>
            </a:r>
          </a:p>
          <a:p>
            <a:r>
              <a:rPr lang="en" sz="3200" dirty="0">
                <a:latin typeface="Calibri" panose="020F0502020204030204" pitchFamily="34" charset="0"/>
                <a:cs typeface="Calibri" panose="020F0502020204030204" pitchFamily="34" charset="0"/>
              </a:rPr>
              <a:t>     within the city limits. </a:t>
            </a:r>
            <a:endParaRPr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470FB6A-A9A2-4557-85D9-64340DDB1843}"/>
              </a:ext>
            </a:extLst>
          </p:cNvPr>
          <p:cNvSpPr txBox="1"/>
          <p:nvPr/>
        </p:nvSpPr>
        <p:spPr>
          <a:xfrm>
            <a:off x="3184071" y="240803"/>
            <a:ext cx="5823858" cy="923330"/>
          </a:xfrm>
          <a:prstGeom prst="rect">
            <a:avLst/>
          </a:prstGeom>
          <a:noFill/>
        </p:spPr>
        <p:txBody>
          <a:bodyPr wrap="square" rtlCol="0">
            <a:spAutoFit/>
          </a:bodyPr>
          <a:lstStyle/>
          <a:p>
            <a:pPr algn="ctr"/>
            <a:r>
              <a:rPr lang="en-US" sz="5400" b="1" kern="0" dirty="0">
                <a:ln w="22225">
                  <a:solidFill>
                    <a:srgbClr val="9F2936"/>
                  </a:solidFill>
                  <a:prstDash val="solid"/>
                </a:ln>
                <a:solidFill>
                  <a:srgbClr val="FF0000"/>
                </a:solidFill>
                <a:latin typeface="Palatino Linotype" panose="02040502050505030304"/>
              </a:rPr>
              <a:t>Writing Task </a:t>
            </a:r>
            <a:r>
              <a:rPr lang="en-US" sz="5400" dirty="0"/>
              <a:t> </a:t>
            </a:r>
          </a:p>
        </p:txBody>
      </p:sp>
      <p:pic>
        <p:nvPicPr>
          <p:cNvPr id="4" name="Picture 3">
            <a:extLst>
              <a:ext uri="{FF2B5EF4-FFF2-40B4-BE49-F238E27FC236}">
                <a16:creationId xmlns:a16="http://schemas.microsoft.com/office/drawing/2014/main" id="{15D7EB12-5626-423F-89DA-BA1CB9983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6243">
            <a:off x="1055229" y="197614"/>
            <a:ext cx="2679256" cy="15871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72"/>
        <p:cNvGrpSpPr/>
        <p:nvPr/>
      </p:nvGrpSpPr>
      <p:grpSpPr>
        <a:xfrm>
          <a:off x="0" y="0"/>
          <a:ext cx="0" cy="0"/>
          <a:chOff x="0" y="0"/>
          <a:chExt cx="0" cy="0"/>
        </a:xfrm>
      </p:grpSpPr>
      <p:pic>
        <p:nvPicPr>
          <p:cNvPr id="74" name="Google Shape;74;p16" descr="outline"/>
          <p:cNvPicPr preferRelativeResize="0">
            <a:picLocks noGrp="1"/>
          </p:cNvPicPr>
          <p:nvPr>
            <p:ph type="body" idx="4294967295"/>
          </p:nvPr>
        </p:nvPicPr>
        <p:blipFill rotWithShape="1">
          <a:blip r:embed="rId3">
            <a:alphaModFix/>
          </a:blip>
          <a:srcRect/>
          <a:stretch/>
        </p:blipFill>
        <p:spPr>
          <a:xfrm>
            <a:off x="570878" y="1402458"/>
            <a:ext cx="11131266" cy="5194286"/>
          </a:xfrm>
          <a:prstGeom prst="rect">
            <a:avLst/>
          </a:prstGeom>
          <a:noFill/>
          <a:ln>
            <a:noFill/>
          </a:ln>
        </p:spPr>
      </p:pic>
      <p:pic>
        <p:nvPicPr>
          <p:cNvPr id="3" name="Picture 2">
            <a:extLst>
              <a:ext uri="{FF2B5EF4-FFF2-40B4-BE49-F238E27FC236}">
                <a16:creationId xmlns:a16="http://schemas.microsoft.com/office/drawing/2014/main" id="{C123A9ED-EBC8-4100-B721-D0DF30E71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287" y="199"/>
            <a:ext cx="3026228" cy="1489144"/>
          </a:xfrm>
          <a:prstGeom prst="rect">
            <a:avLst/>
          </a:prstGeom>
        </p:spPr>
      </p:pic>
      <p:sp>
        <p:nvSpPr>
          <p:cNvPr id="4" name="Rectangle 3">
            <a:extLst>
              <a:ext uri="{FF2B5EF4-FFF2-40B4-BE49-F238E27FC236}">
                <a16:creationId xmlns:a16="http://schemas.microsoft.com/office/drawing/2014/main" id="{BDA26C19-F5F7-4B33-B4D3-1D20B5AF0E3E}"/>
              </a:ext>
            </a:extLst>
          </p:cNvPr>
          <p:cNvSpPr/>
          <p:nvPr/>
        </p:nvSpPr>
        <p:spPr>
          <a:xfrm>
            <a:off x="570877" y="-167203"/>
            <a:ext cx="1987267" cy="1569660"/>
          </a:xfrm>
          <a:prstGeom prst="rect">
            <a:avLst/>
          </a:prstGeom>
          <a:noFill/>
        </p:spPr>
        <p:txBody>
          <a:bodyPr wrap="square" lIns="91440" tIns="45720" rIns="91440" bIns="45720">
            <a:spAutoFit/>
          </a:bodyPr>
          <a:lstStyle/>
          <a:p>
            <a:pPr algn="ctr"/>
            <a:r>
              <a:rPr lang="en-US" sz="9600" b="1" dirty="0">
                <a:ln w="9525">
                  <a:solidFill>
                    <a:schemeClr val="bg1"/>
                  </a:solidFill>
                  <a:prstDash val="solid"/>
                </a:ln>
                <a:effectLst>
                  <a:outerShdw blurRad="12700" dist="38100" dir="2700000" algn="tl" rotWithShape="0">
                    <a:schemeClr val="bg1">
                      <a:lumMod val="50000"/>
                    </a:schemeClr>
                  </a:outerShdw>
                </a:effectLst>
                <a:latin typeface="Broadway" panose="04040905080B02020502" pitchFamily="82" charset="0"/>
              </a:rPr>
              <a:t>T=</a:t>
            </a:r>
            <a:endPar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oadway" panose="04040905080B02020502" pitchFamily="82" charset="0"/>
            </a:endParaRPr>
          </a:p>
        </p:txBody>
      </p:sp>
    </p:spTree>
    <p:extLst>
      <p:ext uri="{BB962C8B-B14F-4D97-AF65-F5344CB8AC3E}">
        <p14:creationId xmlns:p14="http://schemas.microsoft.com/office/powerpoint/2010/main" val="1889651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Google Shape;74;p16"/>
          <p:cNvSpPr txBox="1">
            <a:spLocks noGrp="1"/>
          </p:cNvSpPr>
          <p:nvPr>
            <p:ph sz="quarter" idx="4294967295"/>
          </p:nvPr>
        </p:nvSpPr>
        <p:spPr>
          <a:xfrm>
            <a:off x="1012373" y="2923948"/>
            <a:ext cx="10417628" cy="2616879"/>
          </a:xfrm>
          <a:prstGeom prst="rect">
            <a:avLst/>
          </a:prstGeom>
          <a:solidFill>
            <a:schemeClr val="tx1"/>
          </a:solidFill>
        </p:spPr>
        <p:txBody>
          <a:bodyPr spcFirstLastPara="1" vert="horz" wrap="square" lIns="121900" tIns="121900" rIns="121900" bIns="121900" anchor="t" anchorCtr="0">
            <a:noAutofit/>
          </a:bodyPr>
          <a:lstStyle/>
          <a:p>
            <a:pPr marL="0" indent="0" algn="ctr">
              <a:spcBef>
                <a:spcPts val="0"/>
              </a:spcBef>
              <a:buNone/>
            </a:pPr>
            <a:endParaRPr lang="en" dirty="0">
              <a:solidFill>
                <a:schemeClr val="bg1"/>
              </a:solidFill>
              <a:latin typeface="Broadway" panose="04040905080B02020502" pitchFamily="82" charset="0"/>
            </a:endParaRPr>
          </a:p>
          <a:p>
            <a:pPr marL="0" indent="0" algn="ctr">
              <a:spcBef>
                <a:spcPts val="0"/>
              </a:spcBef>
              <a:buNone/>
            </a:pPr>
            <a:r>
              <a:rPr lang="en" dirty="0">
                <a:solidFill>
                  <a:schemeClr val="bg1"/>
                </a:solidFill>
                <a:latin typeface="Broadway" panose="04040905080B02020502" pitchFamily="82" charset="0"/>
              </a:rPr>
              <a:t>   </a:t>
            </a:r>
            <a:r>
              <a:rPr lang="en" sz="5400" dirty="0">
                <a:solidFill>
                  <a:schemeClr val="bg1"/>
                </a:solidFill>
                <a:latin typeface="Bernard MT Condensed" panose="02050806060905020404" pitchFamily="18" charset="0"/>
              </a:rPr>
              <a:t>The different roles </a:t>
            </a:r>
          </a:p>
          <a:p>
            <a:pPr marL="0" indent="0" algn="ctr">
              <a:spcBef>
                <a:spcPts val="0"/>
              </a:spcBef>
              <a:buNone/>
            </a:pPr>
            <a:r>
              <a:rPr lang="en" sz="5400" dirty="0">
                <a:solidFill>
                  <a:schemeClr val="bg1"/>
                </a:solidFill>
                <a:latin typeface="Bernard MT Condensed" panose="02050806060905020404" pitchFamily="18" charset="0"/>
              </a:rPr>
              <a:t>we play.</a:t>
            </a:r>
          </a:p>
          <a:p>
            <a:pPr marL="0" indent="0" algn="ctr">
              <a:spcBef>
                <a:spcPts val="0"/>
              </a:spcBef>
              <a:buNone/>
            </a:pPr>
            <a:endParaRPr sz="5400" dirty="0">
              <a:solidFill>
                <a:schemeClr val="bg1"/>
              </a:solidFill>
              <a:latin typeface="Bernard MT Condensed" panose="02050806060905020404" pitchFamily="18" charset="0"/>
            </a:endParaRPr>
          </a:p>
        </p:txBody>
      </p:sp>
      <p:pic>
        <p:nvPicPr>
          <p:cNvPr id="3" name="Picture 2">
            <a:extLst>
              <a:ext uri="{FF2B5EF4-FFF2-40B4-BE49-F238E27FC236}">
                <a16:creationId xmlns:a16="http://schemas.microsoft.com/office/drawing/2014/main" id="{5017C03B-FDA7-4739-A15B-4EA0E67FD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061" y="581390"/>
            <a:ext cx="3843425" cy="1521356"/>
          </a:xfrm>
          <a:prstGeom prst="rect">
            <a:avLst/>
          </a:prstGeom>
        </p:spPr>
      </p:pic>
      <p:sp>
        <p:nvSpPr>
          <p:cNvPr id="4" name="Rectangle 3">
            <a:extLst>
              <a:ext uri="{FF2B5EF4-FFF2-40B4-BE49-F238E27FC236}">
                <a16:creationId xmlns:a16="http://schemas.microsoft.com/office/drawing/2014/main" id="{2DB0F177-E291-4916-9237-5DB37C4683A8}"/>
              </a:ext>
            </a:extLst>
          </p:cNvPr>
          <p:cNvSpPr/>
          <p:nvPr/>
        </p:nvSpPr>
        <p:spPr>
          <a:xfrm>
            <a:off x="3069770" y="779307"/>
            <a:ext cx="2028936" cy="1323439"/>
          </a:xfrm>
          <a:prstGeom prst="rect">
            <a:avLst/>
          </a:prstGeom>
          <a:noFill/>
        </p:spPr>
        <p:txBody>
          <a:bodyPr wrap="square" lIns="91440" tIns="45720" rIns="91440" bIns="45720">
            <a:spAutoFit/>
          </a:bodyPr>
          <a:lstStyle/>
          <a:p>
            <a:pPr algn="ctr"/>
            <a:r>
              <a:rPr lang="en-US" sz="8000" b="1" cap="none" spc="0" dirty="0">
                <a:ln w="13462">
                  <a:solidFill>
                    <a:schemeClr val="bg1"/>
                  </a:solidFill>
                  <a:prstDash val="solid"/>
                </a:ln>
                <a:solidFill>
                  <a:srgbClr val="006600"/>
                </a:solidFill>
                <a:effectLst>
                  <a:outerShdw dist="38100" dir="2700000" algn="bl" rotWithShape="0">
                    <a:schemeClr val="accent5"/>
                  </a:outerShdw>
                </a:effectLst>
              </a:rPr>
              <a:t>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077963" y="380181"/>
            <a:ext cx="8906935" cy="5923467"/>
          </a:xfrm>
          <a:prstGeom prst="rect">
            <a:avLst/>
          </a:prstGeom>
          <a:noFill/>
          <a:ln>
            <a:noFill/>
          </a:ln>
        </p:spPr>
      </p:pic>
      <p:sp>
        <p:nvSpPr>
          <p:cNvPr id="4" name="Rectangle 3">
            <a:extLst>
              <a:ext uri="{FF2B5EF4-FFF2-40B4-BE49-F238E27FC236}">
                <a16:creationId xmlns:a16="http://schemas.microsoft.com/office/drawing/2014/main" id="{8F73203C-4B61-42C6-B105-509707401675}"/>
              </a:ext>
            </a:extLst>
          </p:cNvPr>
          <p:cNvSpPr/>
          <p:nvPr/>
        </p:nvSpPr>
        <p:spPr>
          <a:xfrm>
            <a:off x="390825" y="746650"/>
            <a:ext cx="1436612" cy="1323439"/>
          </a:xfrm>
          <a:prstGeom prst="rect">
            <a:avLst/>
          </a:prstGeom>
          <a:noFill/>
        </p:spPr>
        <p:txBody>
          <a:bodyPr wrap="non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203200" y="203201"/>
            <a:ext cx="9719733" cy="6468033"/>
          </a:xfrm>
          <a:prstGeom prst="rect">
            <a:avLst/>
          </a:prstGeom>
          <a:noFill/>
          <a:ln>
            <a:noFill/>
          </a:ln>
        </p:spPr>
      </p:pic>
      <p:sp>
        <p:nvSpPr>
          <p:cNvPr id="5" name="Rectangle 4">
            <a:extLst>
              <a:ext uri="{FF2B5EF4-FFF2-40B4-BE49-F238E27FC236}">
                <a16:creationId xmlns:a16="http://schemas.microsoft.com/office/drawing/2014/main" id="{0D487FFD-45A4-40BE-8BE1-D1E46921C54B}"/>
              </a:ext>
            </a:extLst>
          </p:cNvPr>
          <p:cNvSpPr/>
          <p:nvPr/>
        </p:nvSpPr>
        <p:spPr>
          <a:xfrm>
            <a:off x="10337602" y="736628"/>
            <a:ext cx="1436612" cy="1323439"/>
          </a:xfrm>
          <a:prstGeom prst="rect">
            <a:avLst/>
          </a:prstGeom>
          <a:noFill/>
        </p:spPr>
        <p:txBody>
          <a:bodyPr wrap="non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304801" y="331901"/>
            <a:ext cx="9181433" cy="6526100"/>
          </a:xfrm>
          <a:prstGeom prst="rect">
            <a:avLst/>
          </a:prstGeom>
          <a:noFill/>
          <a:ln>
            <a:noFill/>
          </a:ln>
        </p:spPr>
      </p:pic>
      <p:sp>
        <p:nvSpPr>
          <p:cNvPr id="4" name="Rectangle 3">
            <a:extLst>
              <a:ext uri="{FF2B5EF4-FFF2-40B4-BE49-F238E27FC236}">
                <a16:creationId xmlns:a16="http://schemas.microsoft.com/office/drawing/2014/main" id="{3E9CDC73-C3C8-45D7-9B7A-1A8143C3F5EA}"/>
              </a:ext>
            </a:extLst>
          </p:cNvPr>
          <p:cNvSpPr/>
          <p:nvPr/>
        </p:nvSpPr>
        <p:spPr>
          <a:xfrm>
            <a:off x="10130350" y="783299"/>
            <a:ext cx="1436612" cy="1323439"/>
          </a:xfrm>
          <a:prstGeom prst="rect">
            <a:avLst/>
          </a:prstGeom>
          <a:noFill/>
        </p:spPr>
        <p:txBody>
          <a:bodyPr wrap="square" lIns="91440" tIns="45720" rIns="91440" bIns="45720">
            <a:spAutoFit/>
          </a:bodyPr>
          <a:lstStyle/>
          <a:p>
            <a:pPr algn="ctr"/>
            <a:r>
              <a:rPr lang="en-US" sz="8000" b="0" cap="none" spc="0" dirty="0">
                <a:ln w="0"/>
                <a:solidFill>
                  <a:srgbClr val="0070C0"/>
                </a:solidFill>
                <a:effectLst>
                  <a:reflection blurRad="6350" stA="53000" endA="300" endPos="35500" dir="5400000" sy="-90000" algn="bl" rotWithShape="0"/>
                </a:effectLst>
              </a:rPr>
              <a:t>#3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4"/>
          <p:cNvSpPr txBox="1">
            <a:spLocks noGrp="1"/>
          </p:cNvSpPr>
          <p:nvPr>
            <p:ph type="body" idx="4294967295"/>
          </p:nvPr>
        </p:nvSpPr>
        <p:spPr>
          <a:xfrm>
            <a:off x="304801" y="1978621"/>
            <a:ext cx="4792662" cy="4554536"/>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specific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who share a common background or who have a common knowledge level.</a:t>
            </a:r>
            <a:endParaRPr sz="4000" dirty="0">
              <a:latin typeface="Calibri" panose="020F0502020204030204" pitchFamily="34" charset="0"/>
              <a:cs typeface="Calibri" panose="020F0502020204030204" pitchFamily="34" charset="0"/>
            </a:endParaRPr>
          </a:p>
        </p:txBody>
      </p:sp>
      <p:sp>
        <p:nvSpPr>
          <p:cNvPr id="126" name="Google Shape;126;p24"/>
          <p:cNvSpPr txBox="1">
            <a:spLocks noGrp="1"/>
          </p:cNvSpPr>
          <p:nvPr>
            <p:ph type="body" idx="4294967295"/>
          </p:nvPr>
        </p:nvSpPr>
        <p:spPr>
          <a:xfrm>
            <a:off x="7094538" y="1978620"/>
            <a:ext cx="4879976" cy="4554537"/>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general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from different backgrounds and with different knowledge levels.</a:t>
            </a:r>
            <a:endParaRPr sz="4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0DA3513-6A1D-4431-BEAF-E27DEB2B0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20" y="139360"/>
            <a:ext cx="4634366" cy="1676854"/>
          </a:xfrm>
          <a:prstGeom prst="rect">
            <a:avLst/>
          </a:prstGeom>
        </p:spPr>
      </p:pic>
      <p:sp>
        <p:nvSpPr>
          <p:cNvPr id="6" name="Rectangle 5">
            <a:extLst>
              <a:ext uri="{FF2B5EF4-FFF2-40B4-BE49-F238E27FC236}">
                <a16:creationId xmlns:a16="http://schemas.microsoft.com/office/drawing/2014/main" id="{ACC6A1D4-A763-438A-A0CB-D3BD7C1F6DE3}"/>
              </a:ext>
            </a:extLst>
          </p:cNvPr>
          <p:cNvSpPr/>
          <p:nvPr/>
        </p:nvSpPr>
        <p:spPr>
          <a:xfrm>
            <a:off x="2815431" y="192957"/>
            <a:ext cx="1851789" cy="1569660"/>
          </a:xfrm>
          <a:prstGeom prst="rect">
            <a:avLst/>
          </a:prstGeom>
          <a:noFill/>
        </p:spPr>
        <p:txBody>
          <a:bodyPr wrap="none" lIns="91440" tIns="45720" rIns="91440" bIns="45720">
            <a:spAutoFit/>
          </a:bodyPr>
          <a:lstStyle/>
          <a:p>
            <a:pPr algn="ctr"/>
            <a:r>
              <a:rPr lang="en-US" sz="9600" b="1" dirty="0">
                <a:ln w="12700" cmpd="sng">
                  <a:solidFill>
                    <a:schemeClr val="accent4"/>
                  </a:solidFill>
                  <a:prstDash val="solid"/>
                </a:ln>
                <a:solidFill>
                  <a:schemeClr val="accent4">
                    <a:lumMod val="75000"/>
                  </a:schemeClr>
                </a:solidFill>
              </a:rPr>
              <a:t>A=</a:t>
            </a:r>
            <a:endParaRPr lang="en-US" sz="9600" b="1" cap="none" spc="0" dirty="0">
              <a:ln w="12700" cmpd="sng">
                <a:solidFill>
                  <a:schemeClr val="accent4"/>
                </a:solidFill>
                <a:prstDash val="solid"/>
              </a:ln>
              <a:solidFill>
                <a:schemeClr val="accent4">
                  <a:lumMod val="75000"/>
                </a:schemeClr>
              </a:solidFill>
              <a:effectLst/>
            </a:endParaRPr>
          </a:p>
        </p:txBody>
      </p:sp>
      <p:pic>
        <p:nvPicPr>
          <p:cNvPr id="8" name="Picture 7">
            <a:extLst>
              <a:ext uri="{FF2B5EF4-FFF2-40B4-BE49-F238E27FC236}">
                <a16:creationId xmlns:a16="http://schemas.microsoft.com/office/drawing/2014/main" id="{E2D28ABA-D0A7-445C-8A34-5529498E1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407" y="3429000"/>
            <a:ext cx="1101186" cy="11011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15600" y="211567"/>
            <a:ext cx="11360800" cy="763600"/>
          </a:xfrm>
          <a:prstGeom prst="rect">
            <a:avLst/>
          </a:prstGeom>
        </p:spPr>
        <p:txBody>
          <a:bodyPr spcFirstLastPara="1" vert="horz" wrap="square" lIns="121900" tIns="121900" rIns="121900" bIns="121900" anchor="t" anchorCtr="0">
            <a:noAutofit/>
          </a:bodyPr>
          <a:lstStyle/>
          <a:p>
            <a:pPr algn="ctr"/>
            <a:r>
              <a:rPr lang="en" sz="5400" dirty="0">
                <a:solidFill>
                  <a:schemeClr val="tx1"/>
                </a:solidFill>
                <a:latin typeface="Arial Black" panose="020B0A04020102020204" pitchFamily="34" charset="0"/>
              </a:rPr>
              <a:t>General</a:t>
            </a:r>
            <a:r>
              <a:rPr lang="en" dirty="0">
                <a:latin typeface="Arial Black" panose="020B0A04020102020204" pitchFamily="34" charset="0"/>
              </a:rPr>
              <a:t>      </a:t>
            </a:r>
            <a:r>
              <a:rPr lang="en" sz="5400" dirty="0">
                <a:solidFill>
                  <a:schemeClr val="tx1"/>
                </a:solidFill>
                <a:latin typeface="Arial Black" panose="020B0A04020102020204" pitchFamily="34" charset="0"/>
              </a:rPr>
              <a:t>Specific Audience</a:t>
            </a:r>
            <a:endParaRPr sz="5400" dirty="0">
              <a:solidFill>
                <a:schemeClr val="tx1"/>
              </a:solidFill>
              <a:latin typeface="Arial Black" panose="020B0A04020102020204" pitchFamily="34" charset="0"/>
            </a:endParaRPr>
          </a:p>
        </p:txBody>
      </p:sp>
      <p:sp>
        <p:nvSpPr>
          <p:cNvPr id="133" name="Google Shape;133;p25"/>
          <p:cNvSpPr txBox="1">
            <a:spLocks noGrp="1"/>
          </p:cNvSpPr>
          <p:nvPr>
            <p:ph type="body" idx="1"/>
          </p:nvPr>
        </p:nvSpPr>
        <p:spPr>
          <a:xfrm>
            <a:off x="76200" y="1548633"/>
            <a:ext cx="11854543" cy="4716000"/>
          </a:xfrm>
          <a:prstGeom prst="rect">
            <a:avLst/>
          </a:prstGeom>
        </p:spPr>
        <p:txBody>
          <a:bodyPr spcFirstLastPara="1" vert="horz" wrap="square" lIns="121900" tIns="121900" rIns="121900" bIns="121900" anchor="t" anchorCtr="0">
            <a:noAutofit/>
          </a:bodyPr>
          <a:lstStyle/>
          <a:p>
            <a:pPr marL="0" indent="0">
              <a:buNone/>
            </a:pPr>
            <a:r>
              <a:rPr lang="en" sz="4000" dirty="0">
                <a:latin typeface="Calibri" panose="020F0502020204030204" pitchFamily="34" charset="0"/>
                <a:cs typeface="Calibri" panose="020F0502020204030204" pitchFamily="34" charset="0"/>
              </a:rPr>
              <a:t>Answers</a:t>
            </a:r>
            <a:endParaRPr sz="4000" dirty="0">
              <a:latin typeface="Calibri" panose="020F0502020204030204" pitchFamily="34" charset="0"/>
              <a:cs typeface="Calibri" panose="020F0502020204030204" pitchFamily="34" charset="0"/>
            </a:endParaRPr>
          </a:p>
          <a:p>
            <a:pPr indent="-507987">
              <a:spcBef>
                <a:spcPts val="2133"/>
              </a:spcBef>
              <a:buSzPct val="95000"/>
              <a:buAutoNum type="arabicPeriod"/>
            </a:pPr>
            <a:r>
              <a:rPr lang="en" sz="4000" dirty="0">
                <a:latin typeface="Calibri" panose="020F0502020204030204" pitchFamily="34" charset="0"/>
                <a:cs typeface="Calibri" panose="020F0502020204030204" pitchFamily="34" charset="0"/>
              </a:rPr>
              <a:t>A conference of English professors.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listeners of a Top 40 radio show.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attendees at a 4th of July fireworks display.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developers for a particular website.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readers of a newspaper. </a:t>
            </a:r>
            <a:endParaRPr sz="4000" dirty="0">
              <a:latin typeface="Calibri" panose="020F0502020204030204" pitchFamily="34" charset="0"/>
              <a:cs typeface="Calibri" panose="020F0502020204030204" pitchFamily="34" charset="0"/>
            </a:endParaRPr>
          </a:p>
        </p:txBody>
      </p:sp>
      <p:sp>
        <p:nvSpPr>
          <p:cNvPr id="134" name="Google Shape;134;p25"/>
          <p:cNvSpPr txBox="1"/>
          <p:nvPr/>
        </p:nvSpPr>
        <p:spPr>
          <a:xfrm>
            <a:off x="7982714" y="2599134"/>
            <a:ext cx="1579786" cy="594800"/>
          </a:xfrm>
          <a:prstGeom prst="rect">
            <a:avLst/>
          </a:prstGeom>
          <a:noFill/>
          <a:ln>
            <a:noFill/>
          </a:ln>
        </p:spPr>
        <p:txBody>
          <a:bodyPr spcFirstLastPara="1" wrap="square" lIns="121900" tIns="121900" rIns="121900" bIns="121900" anchor="t" anchorCtr="0">
            <a:noAutofit/>
          </a:bodyPr>
          <a:lstStyle/>
          <a:p>
            <a:pPr marL="152396">
              <a:buSzPts val="1800"/>
            </a:pPr>
            <a:r>
              <a:rPr lang="en-US" sz="2400" b="1" dirty="0">
                <a:highlight>
                  <a:srgbClr val="FFFF00"/>
                </a:highlight>
                <a:latin typeface="Calibri" panose="020F0502020204030204" pitchFamily="34" charset="0"/>
                <a:cs typeface="Calibri" panose="020F0502020204030204" pitchFamily="34" charset="0"/>
              </a:rPr>
              <a:t>SPECIFIC</a:t>
            </a:r>
          </a:p>
        </p:txBody>
      </p:sp>
      <p:sp>
        <p:nvSpPr>
          <p:cNvPr id="135" name="Google Shape;135;p25"/>
          <p:cNvSpPr txBox="1"/>
          <p:nvPr/>
        </p:nvSpPr>
        <p:spPr>
          <a:xfrm>
            <a:off x="8488300" y="3170084"/>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6" name="Google Shape;136;p25"/>
          <p:cNvSpPr txBox="1"/>
          <p:nvPr/>
        </p:nvSpPr>
        <p:spPr>
          <a:xfrm>
            <a:off x="10586729" y="3811833"/>
            <a:ext cx="1420214"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7" name="Google Shape;137;p25"/>
          <p:cNvSpPr txBox="1"/>
          <p:nvPr/>
        </p:nvSpPr>
        <p:spPr>
          <a:xfrm>
            <a:off x="9077424" y="4443433"/>
            <a:ext cx="1372862"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SPECIFIC</a:t>
            </a:r>
          </a:p>
        </p:txBody>
      </p:sp>
      <p:sp>
        <p:nvSpPr>
          <p:cNvPr id="138" name="Google Shape;138;p25"/>
          <p:cNvSpPr txBox="1"/>
          <p:nvPr/>
        </p:nvSpPr>
        <p:spPr>
          <a:xfrm>
            <a:off x="6672167" y="5011967"/>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pic>
        <p:nvPicPr>
          <p:cNvPr id="3" name="Picture 2">
            <a:extLst>
              <a:ext uri="{FF2B5EF4-FFF2-40B4-BE49-F238E27FC236}">
                <a16:creationId xmlns:a16="http://schemas.microsoft.com/office/drawing/2014/main" id="{1CB5BEFE-4F1A-4777-8AD3-44B9F0ED2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361" y="403288"/>
            <a:ext cx="858612" cy="858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10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10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a:spLocks noGrp="1"/>
          </p:cNvSpPr>
          <p:nvPr>
            <p:ph type="body" idx="4294967295"/>
          </p:nvPr>
        </p:nvSpPr>
        <p:spPr>
          <a:xfrm>
            <a:off x="697433" y="2103402"/>
            <a:ext cx="4373667" cy="744537"/>
          </a:xfrm>
          <a:prstGeom prst="rect">
            <a:avLst/>
          </a:prstGeom>
          <a:ln w="38100">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b="1" dirty="0">
                <a:latin typeface="Arial Black" panose="020B0A04020102020204" pitchFamily="34" charset="0"/>
              </a:rPr>
              <a:t>To inform or explain</a:t>
            </a:r>
            <a:endParaRPr sz="2800" b="1" dirty="0">
              <a:latin typeface="Arial Black" panose="020B0A04020102020204" pitchFamily="34" charset="0"/>
            </a:endParaRPr>
          </a:p>
        </p:txBody>
      </p:sp>
      <p:sp>
        <p:nvSpPr>
          <p:cNvPr id="145" name="Google Shape;145;p26"/>
          <p:cNvSpPr txBox="1">
            <a:spLocks noGrp="1"/>
          </p:cNvSpPr>
          <p:nvPr>
            <p:ph type="body" idx="4294967295"/>
          </p:nvPr>
        </p:nvSpPr>
        <p:spPr>
          <a:xfrm>
            <a:off x="6270171" y="2123358"/>
            <a:ext cx="5429174" cy="744536"/>
          </a:xfrm>
          <a:prstGeom prst="rect">
            <a:avLst/>
          </a:prstGeom>
          <a:ln w="34925">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dirty="0">
                <a:latin typeface="Arial Black" panose="020B0A04020102020204" pitchFamily="34" charset="0"/>
                <a:cs typeface="Calibri" panose="020F0502020204030204" pitchFamily="34" charset="0"/>
              </a:rPr>
              <a:t>To support a point of view</a:t>
            </a:r>
            <a:endParaRPr sz="2800" dirty="0">
              <a:latin typeface="Arial Black" panose="020B0A04020102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4C78E6F-578E-4CEE-86F3-B3AB6C402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500" y="0"/>
            <a:ext cx="4160999" cy="1735104"/>
          </a:xfrm>
          <a:prstGeom prst="rect">
            <a:avLst/>
          </a:prstGeom>
        </p:spPr>
      </p:pic>
      <p:sp>
        <p:nvSpPr>
          <p:cNvPr id="7" name="Rectangle 6">
            <a:extLst>
              <a:ext uri="{FF2B5EF4-FFF2-40B4-BE49-F238E27FC236}">
                <a16:creationId xmlns:a16="http://schemas.microsoft.com/office/drawing/2014/main" id="{6BF6475C-CD10-4501-BC5A-E41CCDB8AAA4}"/>
              </a:ext>
            </a:extLst>
          </p:cNvPr>
          <p:cNvSpPr/>
          <p:nvPr/>
        </p:nvSpPr>
        <p:spPr>
          <a:xfrm>
            <a:off x="2661031" y="82722"/>
            <a:ext cx="1900083" cy="1569660"/>
          </a:xfrm>
          <a:prstGeom prst="rect">
            <a:avLst/>
          </a:prstGeom>
          <a:noFill/>
        </p:spPr>
        <p:txBody>
          <a:bodyPr wrap="square" lIns="91440" tIns="45720" rIns="91440" bIns="45720">
            <a:spAutoFit/>
          </a:bodyPr>
          <a:lstStyle/>
          <a:p>
            <a:pPr algn="ctr"/>
            <a:r>
              <a:rPr lang="en-US" sz="9600" b="1"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rPr>
              <a:t>P=</a:t>
            </a:r>
            <a:endParaRPr lang="en-US" sz="9600" b="1" cap="none" spc="0"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D44D45C-A384-4573-B207-645C727E8875}"/>
              </a:ext>
            </a:extLst>
          </p:cNvPr>
          <p:cNvSpPr/>
          <p:nvPr/>
        </p:nvSpPr>
        <p:spPr>
          <a:xfrm>
            <a:off x="697433" y="3136612"/>
            <a:ext cx="4282340" cy="2062103"/>
          </a:xfrm>
          <a:prstGeom prst="rect">
            <a:avLst/>
          </a:prstGeom>
          <a:solidFill>
            <a:srgbClr val="FFFF00"/>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https://www.youtube.com/watch?v=JKFu-2gjjo0</a:t>
            </a:r>
          </a:p>
          <a:p>
            <a:endParaRPr lang="en-US" sz="32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E1D9B8B-B4BC-45D9-8FA2-C6720E0C9D7A}"/>
              </a:ext>
            </a:extLst>
          </p:cNvPr>
          <p:cNvSpPr/>
          <p:nvPr/>
        </p:nvSpPr>
        <p:spPr>
          <a:xfrm>
            <a:off x="6399870" y="3136612"/>
            <a:ext cx="5169776" cy="1077218"/>
          </a:xfrm>
          <a:prstGeom prst="rect">
            <a:avLst/>
          </a:prstGeom>
          <a:solidFill>
            <a:schemeClr val="accent6">
              <a:lumMod val="40000"/>
              <a:lumOff val="60000"/>
            </a:schemeClr>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https://www.youtube.com/watch?v=ThIrw_LpuRA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13"/>
          <p:cNvSpPr>
            <a:spLocks noGrp="1"/>
          </p:cNvSpPr>
          <p:nvPr>
            <p:ph idx="1"/>
          </p:nvPr>
        </p:nvSpPr>
        <p:spPr>
          <a:xfrm>
            <a:off x="0" y="2082175"/>
            <a:ext cx="12010767" cy="5080000"/>
          </a:xfrm>
        </p:spPr>
        <p:txBody>
          <a:bodyPr>
            <a:normAutofit/>
          </a:bodyPr>
          <a:lstStyle/>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Work within the </a:t>
            </a:r>
            <a:r>
              <a:rPr lang="en-US" sz="3600" i="1" dirty="0">
                <a:solidFill>
                  <a:srgbClr val="000000"/>
                </a:solidFill>
                <a:latin typeface="Calibri" panose="020F0502020204030204" pitchFamily="34" charset="0"/>
              </a:rPr>
              <a:t>Kentucky Academic Standards for English/LA and Literacy in History/Social Studies</a:t>
            </a:r>
            <a:r>
              <a:rPr lang="en-US" sz="3600" dirty="0">
                <a:solidFill>
                  <a:prstClr val="black"/>
                </a:solidFill>
                <a:latin typeface="Calibri" panose="020F0502020204030204" pitchFamily="34" charset="0"/>
              </a:rPr>
              <a:t>, </a:t>
            </a:r>
            <a:r>
              <a:rPr lang="en-US" sz="3600" i="1" dirty="0">
                <a:solidFill>
                  <a:prstClr val="black"/>
                </a:solidFill>
                <a:latin typeface="Calibri" panose="020F0502020204030204" pitchFamily="34" charset="0"/>
              </a:rPr>
              <a:t>Science &amp; Technical Subjects</a:t>
            </a:r>
          </a:p>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Essential Writing Skills for passage-based writing in all subject areas in both timed/untimed tasks</a:t>
            </a:r>
          </a:p>
          <a:p>
            <a:pPr marL="480060" indent="-342900">
              <a:spcBef>
                <a:spcPts val="0"/>
              </a:spcBef>
              <a:buSzTx/>
              <a:buFont typeface="Arial" panose="020B0604020202020204" pitchFamily="34" charset="0"/>
              <a:buChar char="•"/>
            </a:pPr>
            <a:r>
              <a:rPr lang="en-US" sz="3600" dirty="0">
                <a:latin typeface="Calibri" panose="020F0502020204030204" pitchFamily="34" charset="0"/>
              </a:rPr>
              <a:t>Share High-Impact/Rigorous strategies and ideas for engaging students in the application of the standards in all subject areas</a:t>
            </a:r>
          </a:p>
        </p:txBody>
      </p:sp>
      <p:pic>
        <p:nvPicPr>
          <p:cNvPr id="2097164" name="Picture 7"/>
          <p:cNvPicPr>
            <a:picLocks noChangeAspect="1"/>
          </p:cNvPicPr>
          <p:nvPr/>
        </p:nvPicPr>
        <p:blipFill>
          <a:blip r:embed="rId3"/>
          <a:stretch>
            <a:fillRect/>
          </a:stretch>
        </p:blipFill>
        <p:spPr>
          <a:xfrm>
            <a:off x="3886200" y="0"/>
            <a:ext cx="4267200" cy="2097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6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4123D7-B4F8-492D-815D-2D52F12D8DDF}"/>
              </a:ext>
            </a:extLst>
          </p:cNvPr>
          <p:cNvGraphicFramePr>
            <a:graphicFrameLocks noGrp="1"/>
          </p:cNvGraphicFramePr>
          <p:nvPr>
            <p:extLst>
              <p:ext uri="{D42A27DB-BD31-4B8C-83A1-F6EECF244321}">
                <p14:modId xmlns:p14="http://schemas.microsoft.com/office/powerpoint/2010/main" val="941618890"/>
              </p:ext>
            </p:extLst>
          </p:nvPr>
        </p:nvGraphicFramePr>
        <p:xfrm>
          <a:off x="221061" y="138449"/>
          <a:ext cx="11524624" cy="6276301"/>
        </p:xfrm>
        <a:graphic>
          <a:graphicData uri="http://schemas.openxmlformats.org/drawingml/2006/table">
            <a:tbl>
              <a:tblPr firstRow="1" bandRow="1">
                <a:tableStyleId>{5C22544A-7EE6-4342-B048-85BDC9FD1C3A}</a:tableStyleId>
              </a:tblPr>
              <a:tblGrid>
                <a:gridCol w="2060318">
                  <a:extLst>
                    <a:ext uri="{9D8B030D-6E8A-4147-A177-3AD203B41FA5}">
                      <a16:colId xmlns:a16="http://schemas.microsoft.com/office/drawing/2014/main" val="2265301887"/>
                    </a:ext>
                  </a:extLst>
                </a:gridCol>
                <a:gridCol w="9464306">
                  <a:extLst>
                    <a:ext uri="{9D8B030D-6E8A-4147-A177-3AD203B41FA5}">
                      <a16:colId xmlns:a16="http://schemas.microsoft.com/office/drawing/2014/main" val="1898958776"/>
                    </a:ext>
                  </a:extLst>
                </a:gridCol>
              </a:tblGrid>
              <a:tr h="226583">
                <a:tc>
                  <a:txBody>
                    <a:bodyPr/>
                    <a:lstStyle/>
                    <a:p>
                      <a:pPr algn="ctr"/>
                      <a:r>
                        <a:rPr lang="en-US" sz="3600" dirty="0">
                          <a:solidFill>
                            <a:schemeClr val="tx1"/>
                          </a:solidFill>
                          <a:latin typeface="Calibri" panose="020F0502020204030204" pitchFamily="34" charset="0"/>
                          <a:cs typeface="Calibri" panose="020F0502020204030204" pitchFamily="34" charset="0"/>
                        </a:rPr>
                        <a:t>STRAP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cs typeface="Calibri" panose="020F0502020204030204" pitchFamily="34" charset="0"/>
                        </a:rPr>
                        <a:t>When c</a:t>
                      </a:r>
                      <a:r>
                        <a:rPr lang="en-US" sz="2800" dirty="0">
                          <a:solidFill>
                            <a:schemeClr val="tx1"/>
                          </a:solidFill>
                          <a:latin typeface="Calibri" panose="020F0502020204030204" pitchFamily="34" charset="0"/>
                          <a:ea typeface="Arial" panose="020B0604020202020204" pitchFamily="34" charset="0"/>
                          <a:cs typeface="Calibri" panose="020F0502020204030204" pitchFamily="34" charset="0"/>
                        </a:rPr>
                        <a:t>onsidering a Writing Situation and Task, determine each of the following:</a:t>
                      </a:r>
                    </a:p>
                  </a:txBody>
                  <a:tcPr/>
                </a:tc>
                <a:extLst>
                  <a:ext uri="{0D108BD9-81ED-4DB2-BD59-A6C34878D82A}">
                    <a16:rowId xmlns:a16="http://schemas.microsoft.com/office/drawing/2014/main" val="268659145"/>
                  </a:ext>
                </a:extLst>
              </a:tr>
              <a:tr h="635246">
                <a:tc>
                  <a:txBody>
                    <a:bodyPr/>
                    <a:lstStyle/>
                    <a:p>
                      <a:r>
                        <a:rPr lang="en-US" sz="2800" b="1" u="sng" dirty="0">
                          <a:solidFill>
                            <a:srgbClr val="3C78D8"/>
                          </a:solidFill>
                          <a:latin typeface="Arial" panose="020B0604020202020204" pitchFamily="34" charset="0"/>
                          <a:ea typeface="Arial" panose="020B0604020202020204" pitchFamily="34" charset="0"/>
                        </a:rPr>
                        <a:t>S</a:t>
                      </a:r>
                      <a:r>
                        <a:rPr lang="en-US" sz="2800" b="1" dirty="0">
                          <a:latin typeface="Arial" panose="020B0604020202020204" pitchFamily="34" charset="0"/>
                          <a:ea typeface="Arial" panose="020B0604020202020204" pitchFamily="34" charset="0"/>
                        </a:rPr>
                        <a:t>UBJECT</a:t>
                      </a:r>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topic are you to address?</a:t>
                      </a:r>
                    </a:p>
                  </a:txBody>
                  <a:tcPr/>
                </a:tc>
                <a:extLst>
                  <a:ext uri="{0D108BD9-81ED-4DB2-BD59-A6C34878D82A}">
                    <a16:rowId xmlns:a16="http://schemas.microsoft.com/office/drawing/2014/main" val="1806858201"/>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T</a:t>
                      </a:r>
                      <a:r>
                        <a:rPr lang="en-US" sz="2800" b="1" dirty="0">
                          <a:latin typeface="Arial" panose="020B0604020202020204" pitchFamily="34" charset="0"/>
                          <a:ea typeface="Arial" panose="020B0604020202020204" pitchFamily="34" charset="0"/>
                        </a:rPr>
                        <a:t>YPE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format should your writing take?--- essay, email, letter, article,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3026488664"/>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R</a:t>
                      </a:r>
                      <a:r>
                        <a:rPr lang="en-US" sz="2800" b="1" dirty="0">
                          <a:latin typeface="Arial" panose="020B0604020202020204" pitchFamily="34" charset="0"/>
                          <a:ea typeface="Arial" panose="020B0604020202020204" pitchFamily="34" charset="0"/>
                        </a:rPr>
                        <a:t>OLE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From what role will you write? student, son, daughter, volunteer, citizen, athlete,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2760952482"/>
                  </a:ext>
                </a:extLst>
              </a:tr>
              <a:tr h="1247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3C78D8"/>
                          </a:solidFill>
                          <a:latin typeface="Arial" panose="020B0604020202020204" pitchFamily="34" charset="0"/>
                          <a:ea typeface="Arial" panose="020B0604020202020204" pitchFamily="34" charset="0"/>
                        </a:rPr>
                        <a:t>A</a:t>
                      </a:r>
                      <a:r>
                        <a:rPr lang="en-US" sz="2800" b="1" dirty="0">
                          <a:latin typeface="Arial" panose="020B0604020202020204" pitchFamily="34" charset="0"/>
                          <a:ea typeface="Arial" panose="020B0604020202020204" pitchFamily="34" charset="0"/>
                        </a:rPr>
                        <a:t>UDIENCE</a:t>
                      </a:r>
                      <a:endParaRPr lang="en-US" sz="2800" dirty="0"/>
                    </a:p>
                  </a:txBody>
                  <a:tcPr/>
                </a:tc>
                <a:tc>
                  <a:txBody>
                    <a:bodyPr/>
                    <a:lstStyle/>
                    <a:p>
                      <a:pPr>
                        <a:lnSpc>
                          <a:spcPct val="115000"/>
                        </a:lnSpc>
                      </a:pPr>
                      <a:r>
                        <a:rPr lang="en-US" sz="2800" dirty="0">
                          <a:latin typeface="Arial" panose="020B0604020202020204" pitchFamily="34" charset="0"/>
                          <a:ea typeface="Arial" panose="020B0604020202020204" pitchFamily="34" charset="0"/>
                        </a:rPr>
                        <a:t>To whom are you writing? HINT: The writing situation will GIVE you this information.</a:t>
                      </a:r>
                    </a:p>
                  </a:txBody>
                  <a:tcPr/>
                </a:tc>
                <a:extLst>
                  <a:ext uri="{0D108BD9-81ED-4DB2-BD59-A6C34878D82A}">
                    <a16:rowId xmlns:a16="http://schemas.microsoft.com/office/drawing/2014/main" val="11048027"/>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P</a:t>
                      </a:r>
                      <a:r>
                        <a:rPr lang="en-US" sz="2800" b="1" dirty="0">
                          <a:latin typeface="Arial" panose="020B0604020202020204" pitchFamily="34" charset="0"/>
                          <a:ea typeface="Arial" panose="020B0604020202020204" pitchFamily="34" charset="0"/>
                        </a:rPr>
                        <a:t>URPOSE</a:t>
                      </a:r>
                      <a:endParaRPr lang="en-US" sz="2800" dirty="0"/>
                    </a:p>
                  </a:txBody>
                  <a:tcPr/>
                </a:tc>
                <a:tc>
                  <a:txBody>
                    <a:bodyPr/>
                    <a:lstStyle/>
                    <a:p>
                      <a:r>
                        <a:rPr lang="en-US" sz="2800" dirty="0">
                          <a:latin typeface="Arial" panose="020B0604020202020204" pitchFamily="34" charset="0"/>
                          <a:ea typeface="Arial" panose="020B0604020202020204" pitchFamily="34" charset="0"/>
                        </a:rPr>
                        <a:t>For what purpose do you write? To inform or explain or to support a point of view.</a:t>
                      </a:r>
                      <a:endParaRPr lang="en-US" sz="2800" dirty="0"/>
                    </a:p>
                  </a:txBody>
                  <a:tcPr/>
                </a:tc>
                <a:extLst>
                  <a:ext uri="{0D108BD9-81ED-4DB2-BD59-A6C34878D82A}">
                    <a16:rowId xmlns:a16="http://schemas.microsoft.com/office/drawing/2014/main" val="2965847279"/>
                  </a:ext>
                </a:extLst>
              </a:tr>
            </a:tbl>
          </a:graphicData>
        </a:graphic>
      </p:graphicFrame>
      <p:sp>
        <p:nvSpPr>
          <p:cNvPr id="5" name="Rectangle 4">
            <a:extLst>
              <a:ext uri="{FF2B5EF4-FFF2-40B4-BE49-F238E27FC236}">
                <a16:creationId xmlns:a16="http://schemas.microsoft.com/office/drawing/2014/main" id="{6ED204CF-CD9E-4CBB-A323-AD04009BB0B9}"/>
              </a:ext>
            </a:extLst>
          </p:cNvPr>
          <p:cNvSpPr/>
          <p:nvPr/>
        </p:nvSpPr>
        <p:spPr>
          <a:xfrm>
            <a:off x="6705074" y="6247512"/>
            <a:ext cx="5265865" cy="610488"/>
          </a:xfrm>
          <a:prstGeom prst="rect">
            <a:avLst/>
          </a:prstGeom>
        </p:spPr>
        <p:txBody>
          <a:bodyPr wrap="none">
            <a:spAutoFit/>
          </a:bodyPr>
          <a:lstStyle/>
          <a:p>
            <a:pPr>
              <a:lnSpc>
                <a:spcPct val="115000"/>
              </a:lnSpc>
            </a:pPr>
            <a:r>
              <a:rPr lang="en-US" b="1" dirty="0">
                <a:latin typeface="Arial" panose="020B0604020202020204" pitchFamily="34" charset="0"/>
                <a:ea typeface="Arial" panose="020B0604020202020204" pitchFamily="34" charset="0"/>
              </a:rPr>
              <a:t>STRAP adapted from </a:t>
            </a:r>
            <a:r>
              <a:rPr lang="en-US" b="1" i="1" dirty="0">
                <a:latin typeface="Arial" panose="020B0604020202020204" pitchFamily="34" charset="0"/>
                <a:ea typeface="Arial" panose="020B0604020202020204" pitchFamily="34" charset="0"/>
              </a:rPr>
              <a:t>The Write Source.</a:t>
            </a:r>
            <a:r>
              <a:rPr lang="en-US" b="1" dirty="0">
                <a:latin typeface="Arial" panose="020B0604020202020204" pitchFamily="34" charset="0"/>
                <a:ea typeface="Arial" panose="020B0604020202020204" pitchFamily="34" charset="0"/>
              </a:rPr>
              <a:t> 2007 </a:t>
            </a:r>
            <a:r>
              <a:rPr lang="en-US" sz="3200" b="1" dirty="0">
                <a:latin typeface="Arial" panose="020B0604020202020204" pitchFamily="34" charset="0"/>
                <a:ea typeface="Arial" panose="020B0604020202020204" pitchFamily="34" charset="0"/>
              </a:rPr>
              <a:t> </a:t>
            </a:r>
            <a:endParaRPr lang="en-US" sz="32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06358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ctrTitle"/>
          </p:nvPr>
        </p:nvSpPr>
        <p:spPr>
          <a:xfrm>
            <a:off x="524278" y="815703"/>
            <a:ext cx="11360800" cy="2736800"/>
          </a:xfrm>
          <a:prstGeom prst="rect">
            <a:avLst/>
          </a:prstGeom>
        </p:spPr>
        <p:txBody>
          <a:bodyPr spcFirstLastPara="1" wrap="square" lIns="121900" tIns="121900" rIns="121900" bIns="121900" anchor="b" anchorCtr="0">
            <a:noAutofit/>
          </a:bodyPr>
          <a:lstStyle/>
          <a:p>
            <a:r>
              <a:rPr lang="en" dirty="0"/>
              <a:t>Composing a Strong Thesis!</a:t>
            </a:r>
            <a:endParaRPr dirty="0"/>
          </a:p>
        </p:txBody>
      </p:sp>
      <p:sp>
        <p:nvSpPr>
          <p:cNvPr id="209" name="Google Shape;209;p37"/>
          <p:cNvSpPr txBox="1">
            <a:spLocks noGrp="1"/>
          </p:cNvSpPr>
          <p:nvPr>
            <p:ph type="subTitle" idx="1"/>
          </p:nvPr>
        </p:nvSpPr>
        <p:spPr>
          <a:xfrm>
            <a:off x="625545" y="3726239"/>
            <a:ext cx="11360800" cy="1056800"/>
          </a:xfrm>
          <a:prstGeom prst="rect">
            <a:avLst/>
          </a:prstGeom>
        </p:spPr>
        <p:txBody>
          <a:bodyPr spcFirstLastPara="1" wrap="square" lIns="121900" tIns="121900" rIns="121900" bIns="121900" anchor="t" anchorCtr="0">
            <a:noAutofit/>
          </a:bodyPr>
          <a:lstStyle/>
          <a:p>
            <a:pPr marL="0" indent="0"/>
            <a:r>
              <a:rPr lang="en" b="1" dirty="0">
                <a:solidFill>
                  <a:schemeClr val="accent4">
                    <a:lumMod val="50000"/>
                  </a:schemeClr>
                </a:solidFill>
              </a:rPr>
              <a:t>Provide a road map for your essay...</a:t>
            </a:r>
            <a:endParaRPr b="1" dirty="0">
              <a:solidFill>
                <a:schemeClr val="accent4">
                  <a:lumMod val="50000"/>
                </a:schemeClr>
              </a:solidFill>
            </a:endParaRPr>
          </a:p>
        </p:txBody>
      </p:sp>
      <p:pic>
        <p:nvPicPr>
          <p:cNvPr id="2" name="Picture 1"/>
          <p:cNvPicPr>
            <a:picLocks noChangeAspect="1"/>
          </p:cNvPicPr>
          <p:nvPr/>
        </p:nvPicPr>
        <p:blipFill>
          <a:blip r:embed="rId3"/>
          <a:stretch>
            <a:fillRect/>
          </a:stretch>
        </p:blipFill>
        <p:spPr>
          <a:xfrm>
            <a:off x="4085726" y="4475670"/>
            <a:ext cx="4440438" cy="2284059"/>
          </a:xfrm>
          <a:prstGeom prst="rect">
            <a:avLst/>
          </a:prstGeom>
        </p:spPr>
      </p:pic>
      <p:pic>
        <p:nvPicPr>
          <p:cNvPr id="6" name="Picture 5">
            <a:extLst>
              <a:ext uri="{FF2B5EF4-FFF2-40B4-BE49-F238E27FC236}">
                <a16:creationId xmlns:a16="http://schemas.microsoft.com/office/drawing/2014/main" id="{CF4C2F59-4CF6-4B68-9BEB-316673C03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6574">
            <a:off x="4720598" y="439188"/>
            <a:ext cx="2330671" cy="1647857"/>
          </a:xfrm>
          <a:prstGeom prst="rect">
            <a:avLst/>
          </a:prstGeom>
        </p:spPr>
      </p:pic>
    </p:spTree>
    <p:extLst>
      <p:ext uri="{BB962C8B-B14F-4D97-AF65-F5344CB8AC3E}">
        <p14:creationId xmlns:p14="http://schemas.microsoft.com/office/powerpoint/2010/main" val="3509540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8"/>
          <p:cNvSpPr txBox="1">
            <a:spLocks noGrp="1"/>
          </p:cNvSpPr>
          <p:nvPr>
            <p:ph type="body" idx="1"/>
          </p:nvPr>
        </p:nvSpPr>
        <p:spPr>
          <a:xfrm>
            <a:off x="415600" y="2155384"/>
            <a:ext cx="11360800" cy="4555200"/>
          </a:xfrm>
          <a:prstGeom prst="rect">
            <a:avLst/>
          </a:prstGeom>
          <a:solidFill>
            <a:schemeClr val="accent3">
              <a:lumMod val="40000"/>
              <a:lumOff val="60000"/>
            </a:schemeClr>
          </a:solidFill>
        </p:spPr>
        <p:txBody>
          <a:bodyPr spcFirstLastPara="1" wrap="square" lIns="121900" tIns="121900" rIns="121900" bIns="121900" anchor="t" anchorCtr="0">
            <a:noAutofit/>
          </a:bodyPr>
          <a:lstStyle/>
          <a:p>
            <a:pPr marL="0" indent="0">
              <a:lnSpc>
                <a:spcPct val="107916"/>
              </a:lnSpc>
              <a:buClr>
                <a:schemeClr val="dk1"/>
              </a:buClr>
              <a:buSzPts val="1100"/>
              <a:buNone/>
            </a:pPr>
            <a:r>
              <a:rPr lang="en" sz="3200" dirty="0">
                <a:solidFill>
                  <a:srgbClr val="FF0000"/>
                </a:solidFill>
                <a:highlight>
                  <a:srgbClr val="F2F2F2"/>
                </a:highlight>
                <a:latin typeface="Calibri"/>
                <a:ea typeface="Calibri"/>
                <a:cs typeface="Calibri"/>
                <a:sym typeface="Calibri"/>
              </a:rPr>
              <a:t>Although I grew up working on a tobacco farm</a:t>
            </a:r>
            <a:r>
              <a:rPr lang="en" sz="3200" dirty="0">
                <a:solidFill>
                  <a:srgbClr val="70AD47"/>
                </a:solidFill>
                <a:highlight>
                  <a:srgbClr val="F2F2F2"/>
                </a:highlight>
                <a:latin typeface="Calibri"/>
                <a:ea typeface="Calibri"/>
                <a:cs typeface="Calibri"/>
                <a:sym typeface="Calibri"/>
              </a:rPr>
              <a:t>, I knew from an early age farming was not for me </a:t>
            </a:r>
            <a:r>
              <a:rPr lang="en" sz="3200" dirty="0">
                <a:solidFill>
                  <a:srgbClr val="C55911"/>
                </a:solidFill>
                <a:highlight>
                  <a:srgbClr val="F2F2F2"/>
                </a:highlight>
                <a:latin typeface="Calibri"/>
                <a:ea typeface="Calibri"/>
                <a:cs typeface="Calibri"/>
                <a:sym typeface="Calibri"/>
              </a:rPr>
              <a:t>because I loved reading and writing much more than cultivating tobacco</a:t>
            </a:r>
            <a:r>
              <a:rPr lang="en" sz="3200" dirty="0">
                <a:solidFill>
                  <a:srgbClr val="333333"/>
                </a:solidFill>
                <a:highlight>
                  <a:srgbClr val="F2F2F2"/>
                </a:highlight>
                <a:latin typeface="Calibri"/>
                <a:ea typeface="Calibri"/>
                <a:cs typeface="Calibri"/>
                <a:sym typeface="Calibri"/>
              </a:rPr>
              <a:t>.</a:t>
            </a:r>
            <a:endParaRPr sz="3200" dirty="0">
              <a:solidFill>
                <a:srgbClr val="333333"/>
              </a:solidFill>
              <a:highlight>
                <a:srgbClr val="F2F2F2"/>
              </a:highlight>
              <a:latin typeface="Calibri"/>
              <a:ea typeface="Calibri"/>
              <a:cs typeface="Calibri"/>
              <a:sym typeface="Calibri"/>
            </a:endParaRPr>
          </a:p>
          <a:p>
            <a:pPr marL="0" indent="0" algn="ctr">
              <a:lnSpc>
                <a:spcPct val="107916"/>
              </a:lnSpc>
              <a:spcBef>
                <a:spcPts val="1067"/>
              </a:spcBef>
              <a:buClr>
                <a:schemeClr val="dk1"/>
              </a:buClr>
              <a:buSzPts val="1100"/>
              <a:buNone/>
            </a:pPr>
            <a:r>
              <a:rPr lang="en" sz="3200" dirty="0">
                <a:solidFill>
                  <a:srgbClr val="333333"/>
                </a:solidFill>
                <a:highlight>
                  <a:srgbClr val="F2F2F2"/>
                </a:highlight>
                <a:latin typeface="Calibri"/>
                <a:ea typeface="Calibri"/>
                <a:cs typeface="Calibri"/>
                <a:sym typeface="Calibri"/>
              </a:rPr>
              <a:t>OR</a:t>
            </a:r>
            <a:endParaRPr sz="3200" dirty="0">
              <a:solidFill>
                <a:srgbClr val="333333"/>
              </a:solidFill>
              <a:highlight>
                <a:srgbClr val="F2F2F2"/>
              </a:highlight>
              <a:latin typeface="Calibri"/>
              <a:ea typeface="Calibri"/>
              <a:cs typeface="Calibri"/>
              <a:sym typeface="Calibri"/>
            </a:endParaRPr>
          </a:p>
          <a:p>
            <a:pPr marL="0" indent="0">
              <a:spcBef>
                <a:spcPts val="1067"/>
              </a:spcBef>
              <a:buClr>
                <a:schemeClr val="dk1"/>
              </a:buClr>
              <a:buSzPts val="1100"/>
              <a:buNone/>
            </a:pPr>
            <a:r>
              <a:rPr lang="en" sz="3200" dirty="0">
                <a:solidFill>
                  <a:srgbClr val="FF0000"/>
                </a:solidFill>
              </a:rPr>
              <a:t>While many argue against the use of cellphones in school</a:t>
            </a:r>
            <a:r>
              <a:rPr lang="en" sz="3200" dirty="0"/>
              <a:t>, </a:t>
            </a:r>
            <a:r>
              <a:rPr lang="en" sz="3200" dirty="0">
                <a:solidFill>
                  <a:srgbClr val="93C47D"/>
                </a:solidFill>
              </a:rPr>
              <a:t>they are useful classroom tools</a:t>
            </a:r>
            <a:r>
              <a:rPr lang="en" sz="3200" dirty="0"/>
              <a:t> </a:t>
            </a:r>
            <a:r>
              <a:rPr lang="en" sz="3200" dirty="0">
                <a:solidFill>
                  <a:srgbClr val="E69138"/>
                </a:solidFill>
              </a:rPr>
              <a:t>because they provide access to the Internet, to 911, and to online learning tools.</a:t>
            </a:r>
            <a:r>
              <a:rPr lang="en" sz="4000" dirty="0">
                <a:solidFill>
                  <a:srgbClr val="E69138"/>
                </a:solidFill>
              </a:rPr>
              <a:t> </a:t>
            </a:r>
            <a:endParaRPr dirty="0"/>
          </a:p>
          <a:p>
            <a:pPr marL="0" indent="0">
              <a:lnSpc>
                <a:spcPct val="107916"/>
              </a:lnSpc>
              <a:spcBef>
                <a:spcPts val="2133"/>
              </a:spcBef>
              <a:buClr>
                <a:schemeClr val="dk1"/>
              </a:buClr>
              <a:buSzPts val="1100"/>
              <a:buNone/>
            </a:pPr>
            <a:endParaRPr sz="32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FABCA17B-3DEA-42B6-9DE4-571FBDC0D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633" y="235076"/>
            <a:ext cx="2931512" cy="1832647"/>
          </a:xfrm>
          <a:prstGeom prst="rect">
            <a:avLst/>
          </a:prstGeom>
        </p:spPr>
      </p:pic>
      <p:sp>
        <p:nvSpPr>
          <p:cNvPr id="4" name="Rectangle 3">
            <a:extLst>
              <a:ext uri="{FF2B5EF4-FFF2-40B4-BE49-F238E27FC236}">
                <a16:creationId xmlns:a16="http://schemas.microsoft.com/office/drawing/2014/main" id="{63917162-9890-432D-9E70-B51D625F6DBE}"/>
              </a:ext>
            </a:extLst>
          </p:cNvPr>
          <p:cNvSpPr/>
          <p:nvPr/>
        </p:nvSpPr>
        <p:spPr>
          <a:xfrm>
            <a:off x="-342448" y="689734"/>
            <a:ext cx="9058081" cy="923330"/>
          </a:xfrm>
          <a:prstGeom prst="rect">
            <a:avLst/>
          </a:prstGeom>
          <a:noFill/>
        </p:spPr>
        <p:txBody>
          <a:bodyPr wrap="square" lIns="91440" tIns="45720" rIns="91440" bIns="45720">
            <a:spAutoFit/>
          </a:bodyPr>
          <a:lstStyle/>
          <a:p>
            <a:pPr algn="ctr"/>
            <a:r>
              <a:rPr lang="en" sz="5400" b="1" dirty="0">
                <a:ln w="9525">
                  <a:solidFill>
                    <a:schemeClr val="bg1"/>
                  </a:solidFill>
                  <a:prstDash val="solid"/>
                </a:ln>
                <a:solidFill>
                  <a:srgbClr val="339933"/>
                </a:solidFill>
                <a:effectLst>
                  <a:outerShdw blurRad="12700" dist="38100" dir="2700000" algn="tl" rotWithShape="0">
                    <a:schemeClr val="bg1">
                      <a:lumMod val="50000"/>
                    </a:schemeClr>
                  </a:outerShdw>
                </a:effectLst>
              </a:rPr>
              <a:t>3-Part </a:t>
            </a:r>
            <a:r>
              <a:rPr lang="en-US" sz="5400" b="1" dirty="0">
                <a:ln w="9525">
                  <a:solidFill>
                    <a:schemeClr val="bg1"/>
                  </a:solidFill>
                  <a:prstDash val="solid"/>
                </a:ln>
                <a:solidFill>
                  <a:srgbClr val="339933"/>
                </a:solidFill>
                <a:effectLst>
                  <a:outerShdw blurRad="12700" dist="38100" dir="2700000" algn="tl" rotWithShape="0">
                    <a:schemeClr val="bg1">
                      <a:lumMod val="50000"/>
                    </a:schemeClr>
                  </a:outerShdw>
                </a:effectLst>
              </a:rPr>
              <a:t>Thesis Statement</a:t>
            </a:r>
          </a:p>
        </p:txBody>
      </p:sp>
    </p:spTree>
    <p:extLst>
      <p:ext uri="{BB962C8B-B14F-4D97-AF65-F5344CB8AC3E}">
        <p14:creationId xmlns:p14="http://schemas.microsoft.com/office/powerpoint/2010/main" val="2669984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0" y="109659"/>
            <a:ext cx="12097265" cy="1589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Condition Phrase: </a:t>
            </a:r>
            <a:br>
              <a:rPr lang="en" sz="3600" b="1" dirty="0">
                <a:effectLst>
                  <a:outerShdw blurRad="38100" dist="38100" dir="2700000" algn="tl">
                    <a:srgbClr val="000000">
                      <a:alpha val="43137"/>
                    </a:srgbClr>
                  </a:outerShdw>
                </a:effectLst>
              </a:rPr>
            </a:br>
            <a:r>
              <a:rPr lang="en" dirty="0"/>
              <a:t>Acknowledges the opposing claim or creates a context for your main idea</a:t>
            </a:r>
            <a:endParaRPr dirty="0"/>
          </a:p>
        </p:txBody>
      </p:sp>
      <p:sp>
        <p:nvSpPr>
          <p:cNvPr id="221" name="Google Shape;221;p39"/>
          <p:cNvSpPr txBox="1">
            <a:spLocks noGrp="1"/>
          </p:cNvSpPr>
          <p:nvPr>
            <p:ph type="body" idx="1"/>
          </p:nvPr>
        </p:nvSpPr>
        <p:spPr>
          <a:xfrm>
            <a:off x="415600" y="2931903"/>
            <a:ext cx="11360800" cy="3909200"/>
          </a:xfrm>
          <a:prstGeom prst="rect">
            <a:avLst/>
          </a:prstGeom>
        </p:spPr>
        <p:txBody>
          <a:bodyPr spcFirstLastPara="1" wrap="square" lIns="121900" tIns="121900" rIns="121900" bIns="121900" anchor="t" anchorCtr="0">
            <a:noAutofit/>
          </a:bodyPr>
          <a:lstStyle/>
          <a:p>
            <a:pPr marL="0" indent="0">
              <a:lnSpc>
                <a:spcPct val="107916"/>
              </a:lnSpc>
              <a:buClr>
                <a:schemeClr val="dk1"/>
              </a:buClr>
              <a:buSzPts val="1100"/>
              <a:buNone/>
            </a:pPr>
            <a:r>
              <a:rPr lang="en" sz="4800" u="sng" dirty="0">
                <a:solidFill>
                  <a:srgbClr val="FF0000"/>
                </a:solidFill>
                <a:highlight>
                  <a:srgbClr val="F2F2F2"/>
                </a:highlight>
                <a:latin typeface="Calibri"/>
                <a:ea typeface="Calibri"/>
                <a:cs typeface="Calibri"/>
                <a:sym typeface="Calibri"/>
              </a:rPr>
              <a:t>Although I grew up working on a tobacco farm</a:t>
            </a:r>
            <a:r>
              <a:rPr lang="en" sz="4800" dirty="0">
                <a:solidFill>
                  <a:srgbClr val="70AD47"/>
                </a:solidFill>
                <a:highlight>
                  <a:srgbClr val="F2F2F2"/>
                </a:highlight>
                <a:latin typeface="Calibri"/>
                <a:ea typeface="Calibri"/>
                <a:cs typeface="Calibri"/>
                <a:sym typeface="Calibri"/>
              </a:rPr>
              <a:t>, I knew from an early age farming was not for me </a:t>
            </a:r>
            <a:r>
              <a:rPr lang="en" sz="4800" dirty="0">
                <a:solidFill>
                  <a:srgbClr val="C55911"/>
                </a:solidFill>
                <a:highlight>
                  <a:srgbClr val="F2F2F2"/>
                </a:highlight>
                <a:latin typeface="Calibri"/>
                <a:ea typeface="Calibri"/>
                <a:cs typeface="Calibri"/>
                <a:sym typeface="Calibri"/>
              </a:rPr>
              <a:t>because I loved reading and writing much more than cultivating tobacco</a:t>
            </a:r>
            <a:r>
              <a:rPr lang="en" sz="4800" dirty="0">
                <a:solidFill>
                  <a:srgbClr val="333333"/>
                </a:solidFill>
                <a:highlight>
                  <a:srgbClr val="F2F2F2"/>
                </a:highlight>
                <a:latin typeface="Calibri"/>
                <a:ea typeface="Calibri"/>
                <a:cs typeface="Calibri"/>
                <a:sym typeface="Calibri"/>
              </a:rPr>
              <a:t>.</a:t>
            </a:r>
            <a:endParaRPr sz="48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F36806F8-AF08-42F6-864B-4F25DF24A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599" y="1198487"/>
            <a:ext cx="3278066" cy="1880790"/>
          </a:xfrm>
          <a:prstGeom prst="rect">
            <a:avLst/>
          </a:prstGeom>
        </p:spPr>
      </p:pic>
    </p:spTree>
    <p:extLst>
      <p:ext uri="{BB962C8B-B14F-4D97-AF65-F5344CB8AC3E}">
        <p14:creationId xmlns:p14="http://schemas.microsoft.com/office/powerpoint/2010/main" val="3308146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25"/>
        <p:cNvGrpSpPr/>
        <p:nvPr/>
      </p:nvGrpSpPr>
      <p:grpSpPr>
        <a:xfrm>
          <a:off x="0" y="0"/>
          <a:ext cx="0" cy="0"/>
          <a:chOff x="0" y="0"/>
          <a:chExt cx="0" cy="0"/>
        </a:xfrm>
      </p:grpSpPr>
      <p:sp>
        <p:nvSpPr>
          <p:cNvPr id="227" name="Google Shape;227;p40"/>
          <p:cNvSpPr txBox="1">
            <a:spLocks noGrp="1"/>
          </p:cNvSpPr>
          <p:nvPr>
            <p:ph type="body" idx="1"/>
          </p:nvPr>
        </p:nvSpPr>
        <p:spPr>
          <a:xfrm>
            <a:off x="415600" y="2807429"/>
            <a:ext cx="11360800" cy="3854800"/>
          </a:xfrm>
          <a:prstGeom prst="rect">
            <a:avLst/>
          </a:prstGeom>
          <a:solidFill>
            <a:schemeClr val="bg1"/>
          </a:solidFill>
        </p:spPr>
        <p:txBody>
          <a:bodyPr spcFirstLastPara="1" wrap="square" lIns="121900" tIns="121900" rIns="121900" bIns="121900" anchor="t" anchorCtr="0">
            <a:noAutofit/>
          </a:bodyPr>
          <a:lstStyle/>
          <a:p>
            <a:pPr marL="0" indent="0">
              <a:spcAft>
                <a:spcPts val="2133"/>
              </a:spcAft>
              <a:buNone/>
            </a:pPr>
            <a:r>
              <a:rPr lang="en" sz="4000" u="sng" dirty="0">
                <a:solidFill>
                  <a:srgbClr val="FF0000"/>
                </a:solidFill>
              </a:rPr>
              <a:t>While many argue against the use of cellphones in school</a:t>
            </a:r>
            <a:r>
              <a:rPr lang="en" sz="4000" dirty="0"/>
              <a:t>, </a:t>
            </a:r>
            <a:r>
              <a:rPr lang="en" sz="4000" dirty="0">
                <a:solidFill>
                  <a:srgbClr val="93C47D"/>
                </a:solidFill>
              </a:rPr>
              <a:t>they are useful classroom tools</a:t>
            </a:r>
            <a:r>
              <a:rPr lang="en" sz="4000" dirty="0"/>
              <a:t> </a:t>
            </a:r>
            <a:r>
              <a:rPr lang="en" sz="4000" dirty="0">
                <a:solidFill>
                  <a:srgbClr val="E69138"/>
                </a:solidFill>
              </a:rPr>
              <a:t>because they provide access to the Internet, to 911, and to online learning tools. </a:t>
            </a:r>
            <a:endParaRPr dirty="0"/>
          </a:p>
        </p:txBody>
      </p:sp>
      <p:pic>
        <p:nvPicPr>
          <p:cNvPr id="6" name="Picture 5">
            <a:extLst>
              <a:ext uri="{FF2B5EF4-FFF2-40B4-BE49-F238E27FC236}">
                <a16:creationId xmlns:a16="http://schemas.microsoft.com/office/drawing/2014/main" id="{60A6B66E-4140-4723-828D-BA4749BDA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719" y="1025494"/>
            <a:ext cx="3278066" cy="1880790"/>
          </a:xfrm>
          <a:prstGeom prst="rect">
            <a:avLst/>
          </a:prstGeom>
        </p:spPr>
      </p:pic>
      <p:sp>
        <p:nvSpPr>
          <p:cNvPr id="7" name="Google Shape;220;p39">
            <a:extLst>
              <a:ext uri="{FF2B5EF4-FFF2-40B4-BE49-F238E27FC236}">
                <a16:creationId xmlns:a16="http://schemas.microsoft.com/office/drawing/2014/main" id="{2AB9973B-FD98-40DD-AD0F-2BE4C2027632}"/>
              </a:ext>
            </a:extLst>
          </p:cNvPr>
          <p:cNvSpPr txBox="1">
            <a:spLocks noGrp="1"/>
          </p:cNvSpPr>
          <p:nvPr>
            <p:ph type="title"/>
          </p:nvPr>
        </p:nvSpPr>
        <p:spPr>
          <a:xfrm>
            <a:off x="47367" y="59847"/>
            <a:ext cx="12097265" cy="1589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Condition Phrase: </a:t>
            </a:r>
            <a:br>
              <a:rPr lang="en" b="1" dirty="0">
                <a:effectLst>
                  <a:outerShdw blurRad="38100" dist="38100" dir="2700000" algn="tl">
                    <a:srgbClr val="000000">
                      <a:alpha val="43137"/>
                    </a:srgbClr>
                  </a:outerShdw>
                </a:effectLst>
              </a:rPr>
            </a:br>
            <a:r>
              <a:rPr lang="en" dirty="0"/>
              <a:t>Acknowledges the opposing claim or creates a context for your main idea</a:t>
            </a:r>
            <a:endParaRPr dirty="0"/>
          </a:p>
        </p:txBody>
      </p:sp>
    </p:spTree>
    <p:extLst>
      <p:ext uri="{BB962C8B-B14F-4D97-AF65-F5344CB8AC3E}">
        <p14:creationId xmlns:p14="http://schemas.microsoft.com/office/powerpoint/2010/main" val="420186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1277275" y="581011"/>
            <a:ext cx="11360800" cy="763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Claim: </a:t>
            </a:r>
            <a:br>
              <a:rPr lang="en" dirty="0"/>
            </a:br>
            <a:r>
              <a:rPr lang="en" sz="3600" dirty="0"/>
              <a:t>a statement of your position or main idea</a:t>
            </a:r>
            <a:endParaRPr sz="3600" dirty="0"/>
          </a:p>
        </p:txBody>
      </p:sp>
      <p:sp>
        <p:nvSpPr>
          <p:cNvPr id="233" name="Google Shape;233;p41"/>
          <p:cNvSpPr txBox="1">
            <a:spLocks noGrp="1"/>
          </p:cNvSpPr>
          <p:nvPr>
            <p:ph type="body" idx="1"/>
          </p:nvPr>
        </p:nvSpPr>
        <p:spPr>
          <a:xfrm>
            <a:off x="502098" y="2883519"/>
            <a:ext cx="11360800" cy="4555200"/>
          </a:xfrm>
          <a:prstGeom prst="rect">
            <a:avLst/>
          </a:prstGeom>
        </p:spPr>
        <p:txBody>
          <a:bodyPr spcFirstLastPara="1" wrap="square" lIns="121900" tIns="121900" rIns="121900" bIns="121900" anchor="t" anchorCtr="0">
            <a:noAutofit/>
          </a:bodyPr>
          <a:lstStyle/>
          <a:p>
            <a:pPr marL="0" indent="0">
              <a:lnSpc>
                <a:spcPct val="107916"/>
              </a:lnSpc>
              <a:buClr>
                <a:schemeClr val="dk1"/>
              </a:buClr>
              <a:buSzPts val="1100"/>
              <a:buNone/>
            </a:pPr>
            <a:r>
              <a:rPr lang="en" sz="4800" dirty="0">
                <a:solidFill>
                  <a:srgbClr val="FF0000"/>
                </a:solidFill>
                <a:highlight>
                  <a:srgbClr val="F2F2F2"/>
                </a:highlight>
                <a:latin typeface="Calibri"/>
                <a:ea typeface="Calibri"/>
                <a:cs typeface="Calibri"/>
                <a:sym typeface="Calibri"/>
              </a:rPr>
              <a:t>Although I grew up working on a tobacco farm</a:t>
            </a:r>
            <a:r>
              <a:rPr lang="en" sz="4800" dirty="0">
                <a:solidFill>
                  <a:srgbClr val="70AD47"/>
                </a:solidFill>
                <a:highlight>
                  <a:srgbClr val="F2F2F2"/>
                </a:highlight>
                <a:latin typeface="Calibri"/>
                <a:ea typeface="Calibri"/>
                <a:cs typeface="Calibri"/>
                <a:sym typeface="Calibri"/>
              </a:rPr>
              <a:t>, </a:t>
            </a:r>
            <a:r>
              <a:rPr lang="en" sz="4800" u="sng" dirty="0">
                <a:solidFill>
                  <a:srgbClr val="70AD47"/>
                </a:solidFill>
                <a:highlight>
                  <a:srgbClr val="F2F2F2"/>
                </a:highlight>
                <a:latin typeface="Calibri"/>
                <a:ea typeface="Calibri"/>
                <a:cs typeface="Calibri"/>
                <a:sym typeface="Calibri"/>
              </a:rPr>
              <a:t>I knew from an early age farming was not for me</a:t>
            </a:r>
            <a:r>
              <a:rPr lang="en" sz="4800" dirty="0">
                <a:solidFill>
                  <a:srgbClr val="70AD47"/>
                </a:solidFill>
                <a:highlight>
                  <a:srgbClr val="F2F2F2"/>
                </a:highlight>
                <a:latin typeface="Calibri"/>
                <a:ea typeface="Calibri"/>
                <a:cs typeface="Calibri"/>
                <a:sym typeface="Calibri"/>
              </a:rPr>
              <a:t> </a:t>
            </a:r>
            <a:r>
              <a:rPr lang="en" sz="4800" dirty="0">
                <a:solidFill>
                  <a:srgbClr val="C55911"/>
                </a:solidFill>
                <a:highlight>
                  <a:srgbClr val="F2F2F2"/>
                </a:highlight>
                <a:latin typeface="Calibri"/>
                <a:ea typeface="Calibri"/>
                <a:cs typeface="Calibri"/>
                <a:sym typeface="Calibri"/>
              </a:rPr>
              <a:t>because I loved reading and writing much more than cultivating tobacco</a:t>
            </a:r>
            <a:r>
              <a:rPr lang="en" sz="4800" dirty="0">
                <a:solidFill>
                  <a:srgbClr val="333333"/>
                </a:solidFill>
                <a:highlight>
                  <a:srgbClr val="F2F2F2"/>
                </a:highlight>
                <a:latin typeface="Calibri"/>
                <a:ea typeface="Calibri"/>
                <a:cs typeface="Calibri"/>
                <a:sym typeface="Calibri"/>
              </a:rPr>
              <a:t>.</a:t>
            </a:r>
            <a:endParaRPr sz="48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E7D00226-3241-40CF-8BBF-527F3CC18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704" y="451748"/>
            <a:ext cx="2945284" cy="2205856"/>
          </a:xfrm>
          <a:prstGeom prst="rect">
            <a:avLst/>
          </a:prstGeom>
        </p:spPr>
      </p:pic>
    </p:spTree>
    <p:extLst>
      <p:ext uri="{BB962C8B-B14F-4D97-AF65-F5344CB8AC3E}">
        <p14:creationId xmlns:p14="http://schemas.microsoft.com/office/powerpoint/2010/main" val="1241260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37"/>
        <p:cNvGrpSpPr/>
        <p:nvPr/>
      </p:nvGrpSpPr>
      <p:grpSpPr>
        <a:xfrm>
          <a:off x="0" y="0"/>
          <a:ext cx="0" cy="0"/>
          <a:chOff x="0" y="0"/>
          <a:chExt cx="0" cy="0"/>
        </a:xfrm>
      </p:grpSpPr>
      <p:sp>
        <p:nvSpPr>
          <p:cNvPr id="239" name="Google Shape;239;p42"/>
          <p:cNvSpPr txBox="1">
            <a:spLocks noGrp="1"/>
          </p:cNvSpPr>
          <p:nvPr>
            <p:ph type="body" idx="1"/>
          </p:nvPr>
        </p:nvSpPr>
        <p:spPr>
          <a:xfrm>
            <a:off x="415600" y="2857547"/>
            <a:ext cx="11360800" cy="3739654"/>
          </a:xfrm>
          <a:prstGeom prst="rect">
            <a:avLst/>
          </a:prstGeom>
          <a:solidFill>
            <a:schemeClr val="lt1"/>
          </a:solidFill>
        </p:spPr>
        <p:txBody>
          <a:bodyPr spcFirstLastPara="1" wrap="square" lIns="121900" tIns="121900" rIns="121900" bIns="121900" anchor="t" anchorCtr="0">
            <a:noAutofit/>
          </a:bodyPr>
          <a:lstStyle/>
          <a:p>
            <a:pPr marL="0" indent="0">
              <a:buNone/>
            </a:pPr>
            <a:br>
              <a:rPr lang="en" dirty="0"/>
            </a:br>
            <a:r>
              <a:rPr lang="en" sz="4000" dirty="0">
                <a:solidFill>
                  <a:srgbClr val="FF0000"/>
                </a:solidFill>
              </a:rPr>
              <a:t>While many argue against the use of cellphones in school</a:t>
            </a:r>
            <a:r>
              <a:rPr lang="en" sz="4000" dirty="0"/>
              <a:t>, </a:t>
            </a:r>
            <a:r>
              <a:rPr lang="en" sz="4000" u="sng" dirty="0">
                <a:solidFill>
                  <a:srgbClr val="93C47D"/>
                </a:solidFill>
              </a:rPr>
              <a:t>they are useful classroom tools</a:t>
            </a:r>
            <a:r>
              <a:rPr lang="en" sz="4000" u="sng" dirty="0"/>
              <a:t> </a:t>
            </a:r>
            <a:r>
              <a:rPr lang="en" sz="4000" dirty="0">
                <a:solidFill>
                  <a:srgbClr val="E69138"/>
                </a:solidFill>
              </a:rPr>
              <a:t>because they provide access to the Internet, to 911, and to online learning tools. </a:t>
            </a:r>
            <a:endParaRPr dirty="0"/>
          </a:p>
          <a:p>
            <a:pPr marL="0" indent="0">
              <a:spcBef>
                <a:spcPts val="2133"/>
              </a:spcBef>
              <a:spcAft>
                <a:spcPts val="2133"/>
              </a:spcAft>
              <a:buNone/>
            </a:pPr>
            <a:endParaRPr dirty="0"/>
          </a:p>
        </p:txBody>
      </p:sp>
      <p:sp>
        <p:nvSpPr>
          <p:cNvPr id="4" name="Google Shape;232;p41">
            <a:extLst>
              <a:ext uri="{FF2B5EF4-FFF2-40B4-BE49-F238E27FC236}">
                <a16:creationId xmlns:a16="http://schemas.microsoft.com/office/drawing/2014/main" id="{17D087EA-AE4C-4767-95CE-C2A993324686}"/>
              </a:ext>
            </a:extLst>
          </p:cNvPr>
          <p:cNvSpPr txBox="1">
            <a:spLocks/>
          </p:cNvSpPr>
          <p:nvPr/>
        </p:nvSpPr>
        <p:spPr>
          <a:xfrm>
            <a:off x="2071406" y="248442"/>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kern="0" dirty="0">
                <a:effectLst>
                  <a:outerShdw blurRad="38100" dist="38100" dir="2700000" algn="tl">
                    <a:srgbClr val="000000">
                      <a:alpha val="43137"/>
                    </a:srgbClr>
                  </a:outerShdw>
                </a:effectLst>
              </a:rPr>
              <a:t>Claim: </a:t>
            </a:r>
            <a:br>
              <a:rPr lang="en-US" kern="0" dirty="0"/>
            </a:br>
            <a:r>
              <a:rPr lang="en-US" sz="3600" kern="0" dirty="0"/>
              <a:t>a statement of your position or main idea</a:t>
            </a:r>
          </a:p>
        </p:txBody>
      </p:sp>
      <p:pic>
        <p:nvPicPr>
          <p:cNvPr id="5" name="Picture 4">
            <a:extLst>
              <a:ext uri="{FF2B5EF4-FFF2-40B4-BE49-F238E27FC236}">
                <a16:creationId xmlns:a16="http://schemas.microsoft.com/office/drawing/2014/main" id="{B3D72246-160F-4371-8524-9F3F9DE76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7355">
            <a:off x="416822" y="697060"/>
            <a:ext cx="2938463" cy="1271588"/>
          </a:xfrm>
          <a:prstGeom prst="rect">
            <a:avLst/>
          </a:prstGeom>
        </p:spPr>
      </p:pic>
    </p:spTree>
    <p:extLst>
      <p:ext uri="{BB962C8B-B14F-4D97-AF65-F5344CB8AC3E}">
        <p14:creationId xmlns:p14="http://schemas.microsoft.com/office/powerpoint/2010/main" val="2502448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0" y="102233"/>
            <a:ext cx="12192000" cy="1327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Support: </a:t>
            </a:r>
            <a:br>
              <a:rPr lang="en" dirty="0"/>
            </a:br>
            <a:r>
              <a:rPr lang="en" dirty="0"/>
              <a:t>1-3 reasons, pieces of evidence, or examples to support your claim</a:t>
            </a:r>
            <a:endParaRPr dirty="0"/>
          </a:p>
        </p:txBody>
      </p:sp>
      <p:sp>
        <p:nvSpPr>
          <p:cNvPr id="245" name="Google Shape;245;p43"/>
          <p:cNvSpPr txBox="1">
            <a:spLocks noGrp="1"/>
          </p:cNvSpPr>
          <p:nvPr>
            <p:ph type="body" idx="1"/>
          </p:nvPr>
        </p:nvSpPr>
        <p:spPr>
          <a:xfrm>
            <a:off x="514454" y="3199675"/>
            <a:ext cx="11360800" cy="4004400"/>
          </a:xfrm>
          <a:prstGeom prst="rect">
            <a:avLst/>
          </a:prstGeom>
          <a:noFill/>
        </p:spPr>
        <p:txBody>
          <a:bodyPr spcFirstLastPara="1" wrap="square" lIns="121900" tIns="121900" rIns="121900" bIns="121900" anchor="t" anchorCtr="0">
            <a:noAutofit/>
          </a:bodyPr>
          <a:lstStyle/>
          <a:p>
            <a:pPr marL="0" indent="0">
              <a:lnSpc>
                <a:spcPct val="107916"/>
              </a:lnSpc>
              <a:buClr>
                <a:schemeClr val="dk1"/>
              </a:buClr>
              <a:buSzPts val="1100"/>
              <a:buNone/>
            </a:pPr>
            <a:r>
              <a:rPr lang="en" sz="4800" dirty="0">
                <a:solidFill>
                  <a:srgbClr val="FF0000"/>
                </a:solidFill>
                <a:highlight>
                  <a:srgbClr val="F2F2F2"/>
                </a:highlight>
                <a:latin typeface="Calibri"/>
                <a:ea typeface="Calibri"/>
                <a:cs typeface="Calibri"/>
                <a:sym typeface="Calibri"/>
              </a:rPr>
              <a:t>Although I grew up working on a tobacco farm</a:t>
            </a:r>
            <a:r>
              <a:rPr lang="en" sz="4800" dirty="0">
                <a:solidFill>
                  <a:srgbClr val="70AD47"/>
                </a:solidFill>
                <a:highlight>
                  <a:srgbClr val="F2F2F2"/>
                </a:highlight>
                <a:latin typeface="Calibri"/>
                <a:ea typeface="Calibri"/>
                <a:cs typeface="Calibri"/>
                <a:sym typeface="Calibri"/>
              </a:rPr>
              <a:t>, I knew from an early age farming was not for me </a:t>
            </a:r>
            <a:r>
              <a:rPr lang="en" sz="4800" u="sng" dirty="0">
                <a:solidFill>
                  <a:srgbClr val="C55911"/>
                </a:solidFill>
                <a:highlight>
                  <a:srgbClr val="F2F2F2"/>
                </a:highlight>
                <a:latin typeface="Calibri"/>
                <a:ea typeface="Calibri"/>
                <a:cs typeface="Calibri"/>
                <a:sym typeface="Calibri"/>
              </a:rPr>
              <a:t>because I loved reading and writing much more than cultivating tobacco</a:t>
            </a:r>
            <a:r>
              <a:rPr lang="en" sz="4800" dirty="0">
                <a:solidFill>
                  <a:srgbClr val="333333"/>
                </a:solidFill>
                <a:highlight>
                  <a:srgbClr val="F2F2F2"/>
                </a:highlight>
                <a:latin typeface="Calibri"/>
                <a:ea typeface="Calibri"/>
                <a:cs typeface="Calibri"/>
                <a:sym typeface="Calibri"/>
              </a:rPr>
              <a:t>.</a:t>
            </a:r>
            <a:endParaRPr sz="48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7" name="Picture 6">
            <a:extLst>
              <a:ext uri="{FF2B5EF4-FFF2-40B4-BE49-F238E27FC236}">
                <a16:creationId xmlns:a16="http://schemas.microsoft.com/office/drawing/2014/main" id="{749997B5-B79E-4643-979E-223A6092F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820" y="1429833"/>
            <a:ext cx="3164359" cy="1669508"/>
          </a:xfrm>
          <a:prstGeom prst="rect">
            <a:avLst/>
          </a:prstGeom>
        </p:spPr>
      </p:pic>
    </p:spTree>
    <p:extLst>
      <p:ext uri="{BB962C8B-B14F-4D97-AF65-F5344CB8AC3E}">
        <p14:creationId xmlns:p14="http://schemas.microsoft.com/office/powerpoint/2010/main" val="2329168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49"/>
        <p:cNvGrpSpPr/>
        <p:nvPr/>
      </p:nvGrpSpPr>
      <p:grpSpPr>
        <a:xfrm>
          <a:off x="0" y="0"/>
          <a:ext cx="0" cy="0"/>
          <a:chOff x="0" y="0"/>
          <a:chExt cx="0" cy="0"/>
        </a:xfrm>
      </p:grpSpPr>
      <p:sp>
        <p:nvSpPr>
          <p:cNvPr id="251" name="Google Shape;251;p44"/>
          <p:cNvSpPr txBox="1">
            <a:spLocks noGrp="1"/>
          </p:cNvSpPr>
          <p:nvPr>
            <p:ph type="body" idx="1"/>
          </p:nvPr>
        </p:nvSpPr>
        <p:spPr>
          <a:xfrm>
            <a:off x="415600" y="3429000"/>
            <a:ext cx="11360800" cy="3189862"/>
          </a:xfrm>
          <a:prstGeom prst="rect">
            <a:avLst/>
          </a:prstGeom>
          <a:solidFill>
            <a:schemeClr val="bg1"/>
          </a:solidFill>
        </p:spPr>
        <p:txBody>
          <a:bodyPr spcFirstLastPara="1" wrap="square" lIns="121900" tIns="121900" rIns="121900" bIns="121900" anchor="t" anchorCtr="0">
            <a:noAutofit/>
          </a:bodyPr>
          <a:lstStyle/>
          <a:p>
            <a:pPr marL="0" indent="0">
              <a:buNone/>
            </a:pPr>
            <a:r>
              <a:rPr lang="en" sz="4000" dirty="0">
                <a:solidFill>
                  <a:srgbClr val="FF0000"/>
                </a:solidFill>
              </a:rPr>
              <a:t>While many argue against the use of cellphones in school</a:t>
            </a:r>
            <a:r>
              <a:rPr lang="en" sz="4000" dirty="0"/>
              <a:t>, </a:t>
            </a:r>
            <a:r>
              <a:rPr lang="en" sz="4000" dirty="0">
                <a:solidFill>
                  <a:srgbClr val="93C47D"/>
                </a:solidFill>
              </a:rPr>
              <a:t>they are useful classroom tools</a:t>
            </a:r>
            <a:r>
              <a:rPr lang="en" sz="4000" dirty="0"/>
              <a:t> </a:t>
            </a:r>
            <a:r>
              <a:rPr lang="en" sz="4000" u="sng" dirty="0">
                <a:solidFill>
                  <a:srgbClr val="E69138"/>
                </a:solidFill>
              </a:rPr>
              <a:t>because they provide access to the Internet, to 911, and to online learning tools.</a:t>
            </a:r>
            <a:r>
              <a:rPr lang="en" sz="4000" dirty="0">
                <a:solidFill>
                  <a:srgbClr val="E69138"/>
                </a:solidFill>
              </a:rPr>
              <a:t> </a:t>
            </a:r>
            <a:endParaRPr dirty="0"/>
          </a:p>
          <a:p>
            <a:pPr marL="0" indent="0">
              <a:spcBef>
                <a:spcPts val="2133"/>
              </a:spcBef>
              <a:spcAft>
                <a:spcPts val="2133"/>
              </a:spcAft>
              <a:buNone/>
            </a:pPr>
            <a:endParaRPr dirty="0"/>
          </a:p>
        </p:txBody>
      </p:sp>
      <p:pic>
        <p:nvPicPr>
          <p:cNvPr id="2" name="Picture 1">
            <a:extLst>
              <a:ext uri="{FF2B5EF4-FFF2-40B4-BE49-F238E27FC236}">
                <a16:creationId xmlns:a16="http://schemas.microsoft.com/office/drawing/2014/main" id="{BA3A450C-FE72-4CE0-84B3-108995EF90D2}"/>
              </a:ext>
            </a:extLst>
          </p:cNvPr>
          <p:cNvPicPr>
            <a:picLocks noChangeAspect="1"/>
          </p:cNvPicPr>
          <p:nvPr/>
        </p:nvPicPr>
        <p:blipFill>
          <a:blip r:embed="rId3"/>
          <a:stretch>
            <a:fillRect/>
          </a:stretch>
        </p:blipFill>
        <p:spPr>
          <a:xfrm>
            <a:off x="593883" y="265365"/>
            <a:ext cx="11004234" cy="1335140"/>
          </a:xfrm>
          <a:prstGeom prst="rect">
            <a:avLst/>
          </a:prstGeom>
        </p:spPr>
      </p:pic>
      <p:pic>
        <p:nvPicPr>
          <p:cNvPr id="6" name="Picture 5">
            <a:extLst>
              <a:ext uri="{FF2B5EF4-FFF2-40B4-BE49-F238E27FC236}">
                <a16:creationId xmlns:a16="http://schemas.microsoft.com/office/drawing/2014/main" id="{BF4954F5-B4E3-4C8C-B6CC-947B4C9E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77" y="1774546"/>
            <a:ext cx="2773646" cy="1480412"/>
          </a:xfrm>
          <a:prstGeom prst="rect">
            <a:avLst/>
          </a:prstGeom>
        </p:spPr>
      </p:pic>
    </p:spTree>
    <p:extLst>
      <p:ext uri="{BB962C8B-B14F-4D97-AF65-F5344CB8AC3E}">
        <p14:creationId xmlns:p14="http://schemas.microsoft.com/office/powerpoint/2010/main" val="1741108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415600" y="166001"/>
            <a:ext cx="11360800" cy="763600"/>
          </a:xfrm>
          <a:prstGeom prst="rect">
            <a:avLst/>
          </a:prstGeom>
        </p:spPr>
        <p:txBody>
          <a:bodyPr spcFirstLastPara="1" wrap="square" lIns="121900" tIns="121900" rIns="121900" bIns="121900" anchor="t" anchorCtr="0">
            <a:noAutofit/>
          </a:bodyPr>
          <a:lstStyle/>
          <a:p>
            <a:pPr algn="ctr"/>
            <a:r>
              <a:rPr lang="en" b="1" dirty="0">
                <a:effectLst>
                  <a:outerShdw blurRad="38100" dist="38100" dir="2700000" algn="tl">
                    <a:srgbClr val="000000">
                      <a:alpha val="43137"/>
                    </a:srgbClr>
                  </a:outerShdw>
                </a:effectLst>
              </a:rPr>
              <a:t>Grammatical Structure of the Thesis Statement</a:t>
            </a:r>
            <a:endParaRPr b="1" dirty="0">
              <a:effectLst>
                <a:outerShdw blurRad="38100" dist="38100" dir="2700000" algn="tl">
                  <a:srgbClr val="000000">
                    <a:alpha val="43137"/>
                  </a:srgbClr>
                </a:outerShdw>
              </a:effectLst>
            </a:endParaRPr>
          </a:p>
        </p:txBody>
      </p:sp>
      <p:sp>
        <p:nvSpPr>
          <p:cNvPr id="257" name="Google Shape;257;p45"/>
          <p:cNvSpPr txBox="1">
            <a:spLocks noGrp="1"/>
          </p:cNvSpPr>
          <p:nvPr>
            <p:ph type="body" idx="1"/>
          </p:nvPr>
        </p:nvSpPr>
        <p:spPr>
          <a:xfrm>
            <a:off x="242605" y="929601"/>
            <a:ext cx="11360800" cy="4555200"/>
          </a:xfrm>
          <a:prstGeom prst="rect">
            <a:avLst/>
          </a:prstGeom>
        </p:spPr>
        <p:txBody>
          <a:bodyPr spcFirstLastPara="1" wrap="square" lIns="121900" tIns="121900" rIns="121900" bIns="121900" anchor="t" anchorCtr="0">
            <a:noAutofit/>
          </a:bodyPr>
          <a:lstStyle/>
          <a:p>
            <a:pPr marL="0" indent="0">
              <a:lnSpc>
                <a:spcPct val="107916"/>
              </a:lnSpc>
              <a:buNone/>
            </a:pPr>
            <a:r>
              <a:rPr lang="en" sz="3200" dirty="0">
                <a:solidFill>
                  <a:srgbClr val="FF0000"/>
                </a:solidFill>
                <a:highlight>
                  <a:srgbClr val="F2F2F2"/>
                </a:highlight>
                <a:latin typeface="Calibri"/>
                <a:ea typeface="Calibri"/>
                <a:cs typeface="Calibri"/>
                <a:sym typeface="Calibri"/>
              </a:rPr>
              <a:t>Dependent Clause: Although I grew up working on a tobacco farm</a:t>
            </a:r>
            <a:r>
              <a:rPr lang="en" sz="3200" dirty="0">
                <a:solidFill>
                  <a:srgbClr val="70AD47"/>
                </a:solidFill>
                <a:highlight>
                  <a:srgbClr val="F2F2F2"/>
                </a:highlight>
                <a:latin typeface="Calibri"/>
                <a:ea typeface="Calibri"/>
                <a:cs typeface="Calibri"/>
                <a:sym typeface="Calibri"/>
              </a:rPr>
              <a:t>,</a:t>
            </a:r>
            <a:endParaRPr sz="3200" dirty="0">
              <a:solidFill>
                <a:srgbClr val="70AD47"/>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000000"/>
                </a:solidFill>
                <a:highlight>
                  <a:srgbClr val="F2F2F2"/>
                </a:highlight>
                <a:latin typeface="Calibri"/>
                <a:ea typeface="Calibri"/>
                <a:cs typeface="Calibri"/>
                <a:sym typeface="Calibri"/>
              </a:rPr>
              <a:t>                          Subordinating Conjunction				comma</a:t>
            </a:r>
            <a:endParaRPr sz="3200" dirty="0">
              <a:solidFill>
                <a:srgbClr val="000000"/>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70AD47"/>
                </a:solidFill>
                <a:highlight>
                  <a:srgbClr val="F2F2F2"/>
                </a:highlight>
                <a:latin typeface="Calibri"/>
                <a:ea typeface="Calibri"/>
                <a:cs typeface="Calibri"/>
                <a:sym typeface="Calibri"/>
              </a:rPr>
              <a:t> Independent Clause: I knew from an early age farming was not for me</a:t>
            </a:r>
            <a:endParaRPr sz="3200" dirty="0">
              <a:solidFill>
                <a:srgbClr val="70AD47"/>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70AD47"/>
                </a:solidFill>
                <a:highlight>
                  <a:srgbClr val="F2F2F2"/>
                </a:highlight>
                <a:latin typeface="Calibri"/>
                <a:ea typeface="Calibri"/>
                <a:cs typeface="Calibri"/>
                <a:sym typeface="Calibri"/>
              </a:rPr>
              <a:t> Dependent Clause: </a:t>
            </a:r>
            <a:r>
              <a:rPr lang="en" sz="3200" dirty="0">
                <a:solidFill>
                  <a:srgbClr val="C55911"/>
                </a:solidFill>
                <a:highlight>
                  <a:srgbClr val="F2F2F2"/>
                </a:highlight>
                <a:latin typeface="Calibri"/>
                <a:ea typeface="Calibri"/>
                <a:cs typeface="Calibri"/>
                <a:sym typeface="Calibri"/>
              </a:rPr>
              <a:t>because I loved reading and writing much </a:t>
            </a:r>
            <a:endParaRPr sz="3200" dirty="0">
              <a:solidFill>
                <a:srgbClr val="C55911"/>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chemeClr val="dk1"/>
                </a:solidFill>
                <a:highlight>
                  <a:srgbClr val="F2F2F2"/>
                </a:highlight>
                <a:latin typeface="Calibri"/>
                <a:ea typeface="Calibri"/>
                <a:cs typeface="Calibri"/>
                <a:sym typeface="Calibri"/>
              </a:rPr>
              <a:t>                              Subordinating Conjunction</a:t>
            </a:r>
            <a:endParaRPr sz="3200" dirty="0">
              <a:solidFill>
                <a:srgbClr val="C55911"/>
              </a:solidFill>
              <a:highlight>
                <a:srgbClr val="F2F2F2"/>
              </a:highlight>
              <a:latin typeface="Calibri"/>
              <a:ea typeface="Calibri"/>
              <a:cs typeface="Calibri"/>
              <a:sym typeface="Calibri"/>
            </a:endParaRPr>
          </a:p>
          <a:p>
            <a:pPr marL="0" indent="0">
              <a:lnSpc>
                <a:spcPct val="107916"/>
              </a:lnSpc>
              <a:spcBef>
                <a:spcPts val="1067"/>
              </a:spcBef>
              <a:buClr>
                <a:schemeClr val="dk1"/>
              </a:buClr>
              <a:buSzPts val="1100"/>
              <a:buNone/>
            </a:pPr>
            <a:r>
              <a:rPr lang="en" sz="3200" dirty="0">
                <a:solidFill>
                  <a:srgbClr val="C55911"/>
                </a:solidFill>
                <a:highlight>
                  <a:srgbClr val="F2F2F2"/>
                </a:highlight>
                <a:latin typeface="Calibri"/>
                <a:ea typeface="Calibri"/>
                <a:cs typeface="Calibri"/>
                <a:sym typeface="Calibri"/>
              </a:rPr>
              <a:t>more than cultivating tobacco</a:t>
            </a:r>
            <a:r>
              <a:rPr lang="en" sz="3200" dirty="0">
                <a:solidFill>
                  <a:srgbClr val="333333"/>
                </a:solidFill>
                <a:highlight>
                  <a:srgbClr val="F2F2F2"/>
                </a:highlight>
                <a:latin typeface="Calibri"/>
                <a:ea typeface="Calibri"/>
                <a:cs typeface="Calibri"/>
                <a:sym typeface="Calibri"/>
              </a:rPr>
              <a:t>.      Period</a:t>
            </a:r>
            <a:endParaRPr sz="32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sz="3200" dirty="0"/>
          </a:p>
        </p:txBody>
      </p:sp>
      <p:cxnSp>
        <p:nvCxnSpPr>
          <p:cNvPr id="258" name="Google Shape;258;p45"/>
          <p:cNvCxnSpPr/>
          <p:nvPr/>
        </p:nvCxnSpPr>
        <p:spPr>
          <a:xfrm rot="10800000" flipH="1">
            <a:off x="10668000" y="2159167"/>
            <a:ext cx="690400" cy="333200"/>
          </a:xfrm>
          <a:prstGeom prst="straightConnector1">
            <a:avLst/>
          </a:prstGeom>
          <a:noFill/>
          <a:ln w="9525" cap="flat" cmpd="sng">
            <a:solidFill>
              <a:schemeClr val="dk2"/>
            </a:solidFill>
            <a:prstDash val="solid"/>
            <a:round/>
            <a:headEnd type="none" w="med" len="med"/>
            <a:tailEnd type="triangle" w="med" len="med"/>
          </a:ln>
        </p:spPr>
      </p:cxnSp>
      <p:cxnSp>
        <p:nvCxnSpPr>
          <p:cNvPr id="259" name="Google Shape;259;p45"/>
          <p:cNvCxnSpPr/>
          <p:nvPr/>
        </p:nvCxnSpPr>
        <p:spPr>
          <a:xfrm rot="10800000">
            <a:off x="4762600" y="2158933"/>
            <a:ext cx="547600" cy="26200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45"/>
          <p:cNvCxnSpPr/>
          <p:nvPr/>
        </p:nvCxnSpPr>
        <p:spPr>
          <a:xfrm rot="10800000">
            <a:off x="4762600" y="4600500"/>
            <a:ext cx="547600" cy="26200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45"/>
          <p:cNvCxnSpPr>
            <a:stCxn id="257" idx="2"/>
          </p:cNvCxnSpPr>
          <p:nvPr/>
        </p:nvCxnSpPr>
        <p:spPr>
          <a:xfrm>
            <a:off x="5923005" y="5484801"/>
            <a:ext cx="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45"/>
          <p:cNvCxnSpPr/>
          <p:nvPr/>
        </p:nvCxnSpPr>
        <p:spPr>
          <a:xfrm flipH="1">
            <a:off x="5643400" y="5588000"/>
            <a:ext cx="428800" cy="238000"/>
          </a:xfrm>
          <a:prstGeom prst="straightConnector1">
            <a:avLst/>
          </a:prstGeom>
          <a:noFill/>
          <a:ln w="9525" cap="flat" cmpd="sng">
            <a:solidFill>
              <a:schemeClr val="dk2"/>
            </a:solidFill>
            <a:prstDash val="solid"/>
            <a:round/>
            <a:headEnd type="none" w="med" len="med"/>
            <a:tailEnd type="triangle" w="med" len="med"/>
          </a:ln>
        </p:spPr>
      </p:cxnSp>
      <p:pic>
        <p:nvPicPr>
          <p:cNvPr id="3" name="Picture 2">
            <a:extLst>
              <a:ext uri="{FF2B5EF4-FFF2-40B4-BE49-F238E27FC236}">
                <a16:creationId xmlns:a16="http://schemas.microsoft.com/office/drawing/2014/main" id="{7E6ED8B7-2B75-4016-8FA5-C28FF154F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7275" y="5045156"/>
            <a:ext cx="2879125" cy="1561688"/>
          </a:xfrm>
          <a:prstGeom prst="rect">
            <a:avLst/>
          </a:prstGeom>
          <a:ln w="25400">
            <a:solidFill>
              <a:srgbClr val="002060"/>
            </a:solidFill>
          </a:ln>
        </p:spPr>
      </p:pic>
    </p:spTree>
    <p:extLst>
      <p:ext uri="{BB962C8B-B14F-4D97-AF65-F5344CB8AC3E}">
        <p14:creationId xmlns:p14="http://schemas.microsoft.com/office/powerpoint/2010/main" val="396510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196E-B1AA-4964-BB66-D3C4DCFF5376}"/>
              </a:ext>
            </a:extLst>
          </p:cNvPr>
          <p:cNvSpPr>
            <a:spLocks noGrp="1"/>
          </p:cNvSpPr>
          <p:nvPr>
            <p:ph type="title"/>
          </p:nvPr>
        </p:nvSpPr>
        <p:spPr>
          <a:xfrm>
            <a:off x="212651" y="228600"/>
            <a:ext cx="11475413" cy="990600"/>
          </a:xfrm>
        </p:spPr>
        <p:txBody>
          <a:bodyPr>
            <a:normAutofit fontScale="90000"/>
          </a:bodyPr>
          <a:lstStyle/>
          <a:p>
            <a:pPr algn="ctr"/>
            <a:r>
              <a:rPr lang="en-US" b="1" dirty="0">
                <a:latin typeface="Calibri" panose="020F0502020204030204" pitchFamily="34" charset="0"/>
                <a:cs typeface="Calibri" panose="020F0502020204030204" pitchFamily="34" charset="0"/>
              </a:rPr>
              <a:t>What Does It Mean to be College &amp; Career Ready?</a:t>
            </a:r>
          </a:p>
        </p:txBody>
      </p:sp>
      <p:sp>
        <p:nvSpPr>
          <p:cNvPr id="3" name="Content Placeholder 2">
            <a:extLst>
              <a:ext uri="{FF2B5EF4-FFF2-40B4-BE49-F238E27FC236}">
                <a16:creationId xmlns:a16="http://schemas.microsoft.com/office/drawing/2014/main" id="{9CC16473-408F-411D-9405-7BAC2971EF1E}"/>
              </a:ext>
            </a:extLst>
          </p:cNvPr>
          <p:cNvSpPr>
            <a:spLocks noGrp="1"/>
          </p:cNvSpPr>
          <p:nvPr>
            <p:ph sz="quarter" idx="1"/>
          </p:nvPr>
        </p:nvSpPr>
        <p:spPr>
          <a:xfrm>
            <a:off x="212652" y="1669312"/>
            <a:ext cx="11706446" cy="4960087"/>
          </a:xfrm>
        </p:spPr>
        <p:txBody>
          <a:bodyPr>
            <a:normAutofit lnSpcReduction="10000"/>
          </a:bodyPr>
          <a:lstStyle/>
          <a:p>
            <a:pPr marL="0" indent="0">
              <a:buNone/>
            </a:pPr>
            <a:r>
              <a:rPr lang="en-US" sz="3200" dirty="0">
                <a:latin typeface="Calibri" panose="020F0502020204030204" pitchFamily="34" charset="0"/>
                <a:cs typeface="Calibri" panose="020F0502020204030204" pitchFamily="34" charset="0"/>
              </a:rPr>
              <a:t>The larger goal of college and career readiness requires schools to enable </a:t>
            </a:r>
            <a:r>
              <a:rPr lang="en-US" sz="3200" i="1" dirty="0">
                <a:latin typeface="Calibri" panose="020F0502020204030204" pitchFamily="34" charset="0"/>
                <a:cs typeface="Calibri" panose="020F0502020204030204" pitchFamily="34" charset="0"/>
              </a:rPr>
              <a:t>all students </a:t>
            </a:r>
            <a:r>
              <a:rPr lang="en-US" sz="3200" dirty="0">
                <a:latin typeface="Calibri" panose="020F0502020204030204" pitchFamily="34" charset="0"/>
                <a:cs typeface="Calibri" panose="020F0502020204030204" pitchFamily="34" charset="0"/>
              </a:rPr>
              <a:t>to:</a:t>
            </a:r>
          </a:p>
          <a:p>
            <a:pPr lvl="1"/>
            <a:r>
              <a:rPr lang="en-US" sz="2900" dirty="0">
                <a:latin typeface="Calibri" panose="020F0502020204030204" pitchFamily="34" charset="0"/>
                <a:cs typeface="Calibri" panose="020F0502020204030204" pitchFamily="34" charset="0"/>
              </a:rPr>
              <a:t>master core content</a:t>
            </a:r>
          </a:p>
          <a:p>
            <a:pPr lvl="1"/>
            <a:r>
              <a:rPr lang="en-US" sz="2900" dirty="0">
                <a:latin typeface="Calibri" panose="020F0502020204030204" pitchFamily="34" charset="0"/>
                <a:cs typeface="Calibri" panose="020F0502020204030204" pitchFamily="34" charset="0"/>
              </a:rPr>
              <a:t>develop key cognitive strategies</a:t>
            </a:r>
          </a:p>
          <a:p>
            <a:pPr lvl="1"/>
            <a:r>
              <a:rPr lang="en-US" sz="2900" dirty="0">
                <a:latin typeface="Calibri" panose="020F0502020204030204" pitchFamily="34" charset="0"/>
                <a:cs typeface="Calibri" panose="020F0502020204030204" pitchFamily="34" charset="0"/>
              </a:rPr>
              <a:t>take ownership of their learning and become proficient with a range of learning strategies</a:t>
            </a:r>
          </a:p>
          <a:p>
            <a:pPr lvl="1"/>
            <a:r>
              <a:rPr lang="en-US" sz="2900" dirty="0">
                <a:latin typeface="Calibri" panose="020F0502020204030204" pitchFamily="34" charset="0"/>
                <a:cs typeface="Calibri" panose="020F0502020204030204" pitchFamily="34" charset="0"/>
              </a:rPr>
              <a:t>acquire the privileged knowledge necessary to make a successful transition from secondary to postsecondary education</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David T Conley, PhD</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CEO, Educational Policy Improvement Center (EPIC)</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Professor, University of Oregon</a:t>
            </a:r>
          </a:p>
        </p:txBody>
      </p:sp>
    </p:spTree>
    <p:extLst>
      <p:ext uri="{BB962C8B-B14F-4D97-AF65-F5344CB8AC3E}">
        <p14:creationId xmlns:p14="http://schemas.microsoft.com/office/powerpoint/2010/main" val="3044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266"/>
        <p:cNvGrpSpPr/>
        <p:nvPr/>
      </p:nvGrpSpPr>
      <p:grpSpPr>
        <a:xfrm>
          <a:off x="0" y="0"/>
          <a:ext cx="0" cy="0"/>
          <a:chOff x="0" y="0"/>
          <a:chExt cx="0" cy="0"/>
        </a:xfrm>
      </p:grpSpPr>
      <p:sp>
        <p:nvSpPr>
          <p:cNvPr id="268" name="Google Shape;268;p46"/>
          <p:cNvSpPr txBox="1">
            <a:spLocks noGrp="1"/>
          </p:cNvSpPr>
          <p:nvPr>
            <p:ph type="body" idx="1"/>
          </p:nvPr>
        </p:nvSpPr>
        <p:spPr>
          <a:xfrm>
            <a:off x="3589570" y="152676"/>
            <a:ext cx="8881830" cy="2015200"/>
          </a:xfrm>
          <a:prstGeom prst="rect">
            <a:avLst/>
          </a:prstGeom>
        </p:spPr>
        <p:txBody>
          <a:bodyPr spcFirstLastPara="1" wrap="square" lIns="121900" tIns="121900" rIns="121900" bIns="121900" anchor="t" anchorCtr="0">
            <a:noAutofit/>
          </a:bodyPr>
          <a:lstStyle/>
          <a:p>
            <a:pPr marL="0" indent="0">
              <a:spcAft>
                <a:spcPts val="2133"/>
              </a:spcAft>
              <a:buNone/>
            </a:pPr>
            <a:r>
              <a:rPr lang="en" sz="2800" dirty="0">
                <a:solidFill>
                  <a:schemeClr val="tx1"/>
                </a:solidFill>
              </a:rPr>
              <a:t>With the people at your table, read each thesis statement and decide if it is structured correctly according to Condition Phrase, Claim, and Support. Place those which are correct under the YES column and those that are incorrect under the NO column. </a:t>
            </a:r>
            <a:endParaRPr sz="2800" dirty="0">
              <a:solidFill>
                <a:schemeClr val="tx1"/>
              </a:solidFill>
            </a:endParaRPr>
          </a:p>
        </p:txBody>
      </p:sp>
      <p:graphicFrame>
        <p:nvGraphicFramePr>
          <p:cNvPr id="269" name="Google Shape;269;p46"/>
          <p:cNvGraphicFramePr/>
          <p:nvPr>
            <p:extLst>
              <p:ext uri="{D42A27DB-BD31-4B8C-83A1-F6EECF244321}">
                <p14:modId xmlns:p14="http://schemas.microsoft.com/office/powerpoint/2010/main" val="1518707302"/>
              </p:ext>
            </p:extLst>
          </p:nvPr>
        </p:nvGraphicFramePr>
        <p:xfrm>
          <a:off x="912855" y="3049258"/>
          <a:ext cx="10366290" cy="3656066"/>
        </p:xfrm>
        <a:graphic>
          <a:graphicData uri="http://schemas.openxmlformats.org/drawingml/2006/table">
            <a:tbl>
              <a:tblPr>
                <a:noFill/>
              </a:tblPr>
              <a:tblGrid>
                <a:gridCol w="5183145">
                  <a:extLst>
                    <a:ext uri="{9D8B030D-6E8A-4147-A177-3AD203B41FA5}">
                      <a16:colId xmlns:a16="http://schemas.microsoft.com/office/drawing/2014/main" val="20000"/>
                    </a:ext>
                  </a:extLst>
                </a:gridCol>
                <a:gridCol w="5183145">
                  <a:extLst>
                    <a:ext uri="{9D8B030D-6E8A-4147-A177-3AD203B41FA5}">
                      <a16:colId xmlns:a16="http://schemas.microsoft.com/office/drawing/2014/main" val="20001"/>
                    </a:ext>
                  </a:extLst>
                </a:gridCol>
              </a:tblGrid>
              <a:tr h="3656066">
                <a:tc>
                  <a:txBody>
                    <a:bodyPr/>
                    <a:lstStyle/>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p>
                      <a:pPr marL="0" lvl="0" indent="0" algn="ctr" rtl="0">
                        <a:spcBef>
                          <a:spcPts val="0"/>
                        </a:spcBef>
                        <a:spcAft>
                          <a:spcPts val="0"/>
                        </a:spcAft>
                        <a:buNone/>
                      </a:pPr>
                      <a:endParaRPr sz="2500" dirty="0">
                        <a:solidFill>
                          <a:srgbClr val="1155CC"/>
                        </a:solidFill>
                      </a:endParaRPr>
                    </a:p>
                  </a:txBody>
                  <a:tcPr marL="121900" marR="121900" marT="121900" marB="121900">
                    <a:lnT w="762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3600" b="1" dirty="0">
                        <a:solidFill>
                          <a:srgbClr val="1155CC"/>
                        </a:solidFill>
                        <a:effectLst>
                          <a:outerShdw blurRad="38100" dist="38100" dir="2700000" algn="tl">
                            <a:srgbClr val="000000">
                              <a:alpha val="43137"/>
                            </a:srgbClr>
                          </a:outerShdw>
                        </a:effectLst>
                      </a:endParaRPr>
                    </a:p>
                  </a:txBody>
                  <a:tcPr marL="121900" marR="121900" marT="121900" marB="121900">
                    <a:lnT w="76200" cap="flat" cmpd="sng">
                      <a:solidFill>
                        <a:srgbClr val="9E9E9E"/>
                      </a:solidFill>
                      <a:prstDash val="solid"/>
                      <a:round/>
                      <a:headEnd type="none" w="sm" len="sm"/>
                      <a:tailEnd type="none" w="sm" len="sm"/>
                    </a:lnT>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DC313468-273A-4E44-A586-109568407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07" y="665645"/>
            <a:ext cx="3459163" cy="1502231"/>
          </a:xfrm>
          <a:prstGeom prst="rect">
            <a:avLst/>
          </a:prstGeom>
        </p:spPr>
      </p:pic>
      <p:sp>
        <p:nvSpPr>
          <p:cNvPr id="13" name="Rectangle 12">
            <a:extLst>
              <a:ext uri="{FF2B5EF4-FFF2-40B4-BE49-F238E27FC236}">
                <a16:creationId xmlns:a16="http://schemas.microsoft.com/office/drawing/2014/main" id="{C677069D-A455-4A49-9152-C65CCFEE5587}"/>
              </a:ext>
            </a:extLst>
          </p:cNvPr>
          <p:cNvSpPr/>
          <p:nvPr/>
        </p:nvSpPr>
        <p:spPr>
          <a:xfrm>
            <a:off x="2961670" y="3139414"/>
            <a:ext cx="1569660" cy="923330"/>
          </a:xfrm>
          <a:prstGeom prst="rect">
            <a:avLst/>
          </a:prstGeom>
          <a:noFill/>
        </p:spPr>
        <p:txBody>
          <a:bodyPr wrap="none" lIns="91440" tIns="45720" rIns="91440" bIns="45720">
            <a:spAutoFit/>
          </a:bodyPr>
          <a:lstStyle/>
          <a:p>
            <a:pPr algn="ctr"/>
            <a:r>
              <a:rPr lang="en" sz="5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rPr>
              <a:t>YES</a:t>
            </a:r>
            <a:endParaRPr lang="en-US" sz="5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endParaRPr>
          </a:p>
        </p:txBody>
      </p:sp>
      <p:sp>
        <p:nvSpPr>
          <p:cNvPr id="14" name="Rectangle 13">
            <a:extLst>
              <a:ext uri="{FF2B5EF4-FFF2-40B4-BE49-F238E27FC236}">
                <a16:creationId xmlns:a16="http://schemas.microsoft.com/office/drawing/2014/main" id="{5E15F857-E519-4306-BDCE-0A80E338673B}"/>
              </a:ext>
            </a:extLst>
          </p:cNvPr>
          <p:cNvSpPr/>
          <p:nvPr/>
        </p:nvSpPr>
        <p:spPr>
          <a:xfrm>
            <a:off x="8006918" y="3139414"/>
            <a:ext cx="1223412" cy="923330"/>
          </a:xfrm>
          <a:prstGeom prst="rect">
            <a:avLst/>
          </a:prstGeom>
          <a:noFill/>
        </p:spPr>
        <p:txBody>
          <a:bodyPr wrap="none" lIns="91440" tIns="45720" rIns="91440" bIns="45720">
            <a:spAutoFit/>
          </a:bodyPr>
          <a:lstStyle/>
          <a:p>
            <a:pPr algn="ctr"/>
            <a:r>
              <a:rPr lang="en" sz="5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rPr>
              <a:t>NO</a:t>
            </a:r>
            <a:endParaRPr lang="en-US" sz="5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endParaRPr>
          </a:p>
        </p:txBody>
      </p:sp>
    </p:spTree>
    <p:extLst>
      <p:ext uri="{BB962C8B-B14F-4D97-AF65-F5344CB8AC3E}">
        <p14:creationId xmlns:p14="http://schemas.microsoft.com/office/powerpoint/2010/main" val="2680342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53"/>
        <p:cNvGrpSpPr/>
        <p:nvPr/>
      </p:nvGrpSpPr>
      <p:grpSpPr>
        <a:xfrm>
          <a:off x="0" y="0"/>
          <a:ext cx="0" cy="0"/>
          <a:chOff x="0" y="0"/>
          <a:chExt cx="0" cy="0"/>
        </a:xfrm>
      </p:grpSpPr>
      <p:sp>
        <p:nvSpPr>
          <p:cNvPr id="3" name="Rectangle 2"/>
          <p:cNvSpPr/>
          <p:nvPr/>
        </p:nvSpPr>
        <p:spPr>
          <a:xfrm>
            <a:off x="2926009" y="2092324"/>
            <a:ext cx="7148918" cy="1569660"/>
          </a:xfrm>
          <a:prstGeom prst="rect">
            <a:avLst/>
          </a:prstGeom>
          <a:solidFill>
            <a:schemeClr val="accent2"/>
          </a:solidFill>
        </p:spPr>
        <p:txBody>
          <a:bodyPr wrap="square" lIns="91440" tIns="45720" rIns="91440" bIns="45720">
            <a:spAutoFit/>
          </a:bodyPr>
          <a:lstStyle/>
          <a:p>
            <a:pPr algn="ctr"/>
            <a:r>
              <a:rPr lang="en" sz="9600" b="1" dirty="0">
                <a:ln w="13462">
                  <a:solidFill>
                    <a:prstClr val="black"/>
                  </a:solidFill>
                  <a:prstDash val="solid"/>
                </a:ln>
                <a:solidFill>
                  <a:prstClr val="white">
                    <a:lumMod val="85000"/>
                    <a:lumOff val="15000"/>
                  </a:prstClr>
                </a:solidFill>
                <a:effectLst>
                  <a:outerShdw dist="38100" dir="2700000" algn="bl" rotWithShape="0">
                    <a:srgbClr val="738AC8"/>
                  </a:outerShdw>
                </a:effectLst>
              </a:rPr>
              <a:t>T. E. A. A.</a:t>
            </a:r>
            <a:endParaRPr lang="en-US" sz="9600" b="1" dirty="0">
              <a:ln w="13462">
                <a:solidFill>
                  <a:prstClr val="black"/>
                </a:solidFill>
                <a:prstDash val="solid"/>
              </a:ln>
              <a:solidFill>
                <a:prstClr val="white">
                  <a:lumMod val="85000"/>
                  <a:lumOff val="15000"/>
                </a:prstClr>
              </a:solidFill>
              <a:effectLst>
                <a:outerShdw dist="38100" dir="2700000" algn="bl" rotWithShape="0">
                  <a:srgbClr val="738AC8"/>
                </a:outerShdw>
              </a:effectLst>
            </a:endParaRPr>
          </a:p>
        </p:txBody>
      </p:sp>
      <p:pic>
        <p:nvPicPr>
          <p:cNvPr id="6" name="Picture 5"/>
          <p:cNvPicPr>
            <a:picLocks noChangeAspect="1"/>
          </p:cNvPicPr>
          <p:nvPr/>
        </p:nvPicPr>
        <p:blipFill>
          <a:blip r:embed="rId3"/>
          <a:stretch>
            <a:fillRect/>
          </a:stretch>
        </p:blipFill>
        <p:spPr>
          <a:xfrm>
            <a:off x="1038345" y="863315"/>
            <a:ext cx="2609850" cy="175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8772" y="815791"/>
            <a:ext cx="2503957" cy="175259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225" y="3254181"/>
            <a:ext cx="2688970" cy="2202887"/>
          </a:xfrm>
          <a:prstGeom prst="rect">
            <a:avLst/>
          </a:prstGeom>
        </p:spPr>
      </p:pic>
      <p:sp>
        <p:nvSpPr>
          <p:cNvPr id="4" name="TextBox 3"/>
          <p:cNvSpPr txBox="1"/>
          <p:nvPr/>
        </p:nvSpPr>
        <p:spPr>
          <a:xfrm>
            <a:off x="1003565" y="5045252"/>
            <a:ext cx="2600290" cy="369332"/>
          </a:xfrm>
          <a:prstGeom prst="rect">
            <a:avLst/>
          </a:prstGeom>
          <a:solidFill>
            <a:schemeClr val="tx1"/>
          </a:solidFill>
        </p:spPr>
        <p:txBody>
          <a:bodyPr wrap="square" rtlCol="0">
            <a:spAutoFit/>
          </a:bodyPr>
          <a:lstStyle/>
          <a:p>
            <a:r>
              <a:rPr lang="en-US" dirty="0"/>
              <a:t>KKK</a:t>
            </a:r>
          </a:p>
        </p:txBody>
      </p:sp>
      <p:pic>
        <p:nvPicPr>
          <p:cNvPr id="10" name="Picture 9"/>
          <p:cNvPicPr>
            <a:picLocks noChangeAspect="1"/>
          </p:cNvPicPr>
          <p:nvPr/>
        </p:nvPicPr>
        <p:blipFill>
          <a:blip r:embed="rId6"/>
          <a:stretch>
            <a:fillRect/>
          </a:stretch>
        </p:blipFill>
        <p:spPr>
          <a:xfrm>
            <a:off x="9143159" y="3230715"/>
            <a:ext cx="2379570" cy="2226353"/>
          </a:xfrm>
          <a:prstGeom prst="rect">
            <a:avLst/>
          </a:prstGeom>
        </p:spPr>
      </p:pic>
    </p:spTree>
    <p:extLst>
      <p:ext uri="{BB962C8B-B14F-4D97-AF65-F5344CB8AC3E}">
        <p14:creationId xmlns:p14="http://schemas.microsoft.com/office/powerpoint/2010/main" val="485760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48"/>
          <p:cNvSpPr txBox="1">
            <a:spLocks noGrp="1"/>
          </p:cNvSpPr>
          <p:nvPr>
            <p:ph type="title"/>
          </p:nvPr>
        </p:nvSpPr>
        <p:spPr>
          <a:prstGeom prst="rect">
            <a:avLst/>
          </a:prstGeom>
        </p:spPr>
        <p:txBody>
          <a:bodyPr spcFirstLastPara="1" wrap="square" lIns="121900" tIns="121900" rIns="121900" bIns="121900" anchor="b" anchorCtr="0">
            <a:noAutofit/>
          </a:bodyPr>
          <a:lstStyle/>
          <a:p>
            <a:pPr algn="ctr"/>
            <a:r>
              <a:rPr lang="en"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Your Thesis </a:t>
            </a:r>
            <a:endParaRP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0" name="Google Shape;280;p48"/>
          <p:cNvSpPr txBox="1">
            <a:spLocks noGrp="1"/>
          </p:cNvSpPr>
          <p:nvPr>
            <p:ph type="body" idx="4294967295"/>
          </p:nvPr>
        </p:nvSpPr>
        <p:spPr>
          <a:xfrm>
            <a:off x="222422" y="3198456"/>
            <a:ext cx="11862486" cy="3128203"/>
          </a:xfrm>
          <a:prstGeom prst="rect">
            <a:avLst/>
          </a:prstGeom>
          <a:solidFill>
            <a:schemeClr val="accent6">
              <a:lumMod val="20000"/>
              <a:lumOff val="80000"/>
            </a:schemeClr>
          </a:solidFill>
        </p:spPr>
        <p:txBody>
          <a:bodyPr spcFirstLastPara="1" wrap="square" lIns="121900" tIns="121900" rIns="121900" bIns="121900" anchor="t" anchorCtr="0">
            <a:noAutofit/>
          </a:bodyPr>
          <a:lstStyle/>
          <a:p>
            <a:pPr marL="0" indent="0">
              <a:buNone/>
            </a:pPr>
            <a:r>
              <a:rPr lang="en" sz="3600" dirty="0">
                <a:latin typeface="Arial" panose="020B0604020202020204" pitchFamily="34" charset="0"/>
                <a:cs typeface="Arial" panose="020B0604020202020204" pitchFamily="34" charset="0"/>
              </a:rPr>
              <a:t>Although many argue against the use of cellphones in school, they are useful classroom tools because they provide access to the Internet, to 911, and to online learning tools which improve the overall learning environment.</a:t>
            </a:r>
            <a:endParaRPr sz="3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F03483-B8DF-4AE5-9DAB-CAE913B81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386" y="1636758"/>
            <a:ext cx="1428461" cy="1366560"/>
          </a:xfrm>
          <a:prstGeom prst="rect">
            <a:avLst/>
          </a:prstGeom>
        </p:spPr>
      </p:pic>
    </p:spTree>
    <p:extLst>
      <p:ext uri="{BB962C8B-B14F-4D97-AF65-F5344CB8AC3E}">
        <p14:creationId xmlns:p14="http://schemas.microsoft.com/office/powerpoint/2010/main" val="770317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4123D7-B4F8-492D-815D-2D52F12D8DDF}"/>
              </a:ext>
            </a:extLst>
          </p:cNvPr>
          <p:cNvGraphicFramePr>
            <a:graphicFrameLocks noGrp="1"/>
          </p:cNvGraphicFramePr>
          <p:nvPr>
            <p:extLst>
              <p:ext uri="{D42A27DB-BD31-4B8C-83A1-F6EECF244321}">
                <p14:modId xmlns:p14="http://schemas.microsoft.com/office/powerpoint/2010/main" val="3824986018"/>
              </p:ext>
            </p:extLst>
          </p:nvPr>
        </p:nvGraphicFramePr>
        <p:xfrm>
          <a:off x="221061" y="138448"/>
          <a:ext cx="11760268" cy="6544739"/>
        </p:xfrm>
        <a:graphic>
          <a:graphicData uri="http://schemas.openxmlformats.org/drawingml/2006/table">
            <a:tbl>
              <a:tblPr firstRow="1" bandRow="1">
                <a:tableStyleId>{5C22544A-7EE6-4342-B048-85BDC9FD1C3A}</a:tableStyleId>
              </a:tblPr>
              <a:tblGrid>
                <a:gridCol w="2102445">
                  <a:extLst>
                    <a:ext uri="{9D8B030D-6E8A-4147-A177-3AD203B41FA5}">
                      <a16:colId xmlns:a16="http://schemas.microsoft.com/office/drawing/2014/main" val="2265301887"/>
                    </a:ext>
                  </a:extLst>
                </a:gridCol>
                <a:gridCol w="9657823">
                  <a:extLst>
                    <a:ext uri="{9D8B030D-6E8A-4147-A177-3AD203B41FA5}">
                      <a16:colId xmlns:a16="http://schemas.microsoft.com/office/drawing/2014/main" val="1898958776"/>
                    </a:ext>
                  </a:extLst>
                </a:gridCol>
              </a:tblGrid>
              <a:tr h="704818">
                <a:tc>
                  <a:txBody>
                    <a:bodyPr/>
                    <a:lstStyle/>
                    <a:p>
                      <a:pPr algn="ctr"/>
                      <a:r>
                        <a:rPr lang="en-US" sz="3600" dirty="0">
                          <a:solidFill>
                            <a:schemeClr val="tx1"/>
                          </a:solidFill>
                          <a:latin typeface="Calibri" panose="020F0502020204030204" pitchFamily="34" charset="0"/>
                          <a:cs typeface="Calibri" panose="020F0502020204030204" pitchFamily="34" charset="0"/>
                        </a:rPr>
                        <a:t>TEAA</a:t>
                      </a: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ea typeface="+mn-ea"/>
                          <a:cs typeface="Calibri" panose="020F0502020204030204" pitchFamily="34" charset="0"/>
                        </a:rPr>
                        <a:t>Develop</a:t>
                      </a:r>
                      <a:r>
                        <a:rPr lang="en-US" sz="2800" baseline="0" dirty="0">
                          <a:solidFill>
                            <a:schemeClr val="tx1"/>
                          </a:solidFill>
                          <a:latin typeface="Calibri" panose="020F0502020204030204" pitchFamily="34" charset="0"/>
                          <a:ea typeface="+mn-ea"/>
                          <a:cs typeface="Calibri" panose="020F0502020204030204" pitchFamily="34" charset="0"/>
                        </a:rPr>
                        <a:t> Your Ideas! All Body Paragraphs Should include:</a:t>
                      </a:r>
                      <a:endParaRPr lang="en-US" sz="2800" dirty="0">
                        <a:solidFill>
                          <a:schemeClr val="tx1"/>
                        </a:solidFill>
                        <a:latin typeface="Calibri" panose="020F0502020204030204" pitchFamily="34" charset="0"/>
                        <a:ea typeface="Arial" panose="020B0604020202020204" pitchFamily="34" charset="0"/>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268659145"/>
                  </a:ext>
                </a:extLst>
              </a:tr>
              <a:tr h="1308948">
                <a:tc>
                  <a:txBody>
                    <a:bodyPr/>
                    <a:lstStyle/>
                    <a:p>
                      <a:r>
                        <a:rPr lang="en-US" sz="2800" b="1" u="sng" dirty="0">
                          <a:solidFill>
                            <a:schemeClr val="accent2">
                              <a:lumMod val="75000"/>
                            </a:schemeClr>
                          </a:solidFill>
                          <a:latin typeface="Arial" panose="020B0604020202020204" pitchFamily="34" charset="0"/>
                          <a:ea typeface="Arial" panose="020B0604020202020204" pitchFamily="34" charset="0"/>
                        </a:rPr>
                        <a:t>T</a:t>
                      </a:r>
                      <a:r>
                        <a:rPr lang="en-US" sz="2800" b="1" u="none" dirty="0">
                          <a:solidFill>
                            <a:schemeClr val="tx1"/>
                          </a:solidFill>
                          <a:latin typeface="Arial" panose="020B0604020202020204" pitchFamily="34" charset="0"/>
                          <a:ea typeface="Arial" panose="020B0604020202020204" pitchFamily="34" charset="0"/>
                        </a:rPr>
                        <a:t>opic</a:t>
                      </a:r>
                      <a:r>
                        <a:rPr lang="en-US" sz="2800" b="1" u="none" baseline="0" dirty="0">
                          <a:solidFill>
                            <a:schemeClr val="tx1"/>
                          </a:solidFill>
                          <a:latin typeface="Arial" panose="020B0604020202020204" pitchFamily="34" charset="0"/>
                          <a:ea typeface="Arial" panose="020B0604020202020204" pitchFamily="34" charset="0"/>
                        </a:rPr>
                        <a:t> Sentence</a:t>
                      </a:r>
                      <a:endParaRPr lang="en-US" sz="2800" b="1" dirty="0">
                        <a:latin typeface="Arial" panose="020B0604020202020204" pitchFamily="34" charset="0"/>
                        <a:ea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A sentence that expresses the main idea of the paragraph in which it occurs. Generally, a topic sentence will focus on one point established in the thesis statement. This helps create a cohesive essay.</a:t>
                      </a:r>
                    </a:p>
                  </a:txBody>
                  <a:tcPr>
                    <a:solidFill>
                      <a:schemeClr val="bg2"/>
                    </a:solidFill>
                  </a:tcPr>
                </a:tc>
                <a:extLst>
                  <a:ext uri="{0D108BD9-81ED-4DB2-BD59-A6C34878D82A}">
                    <a16:rowId xmlns:a16="http://schemas.microsoft.com/office/drawing/2014/main" val="1806858201"/>
                  </a:ext>
                </a:extLst>
              </a:tr>
              <a:tr h="1308948">
                <a:tc>
                  <a:txBody>
                    <a:bodyPr/>
                    <a:lstStyle/>
                    <a:p>
                      <a:r>
                        <a:rPr lang="en-US" sz="2800" b="1" u="sng" dirty="0">
                          <a:solidFill>
                            <a:schemeClr val="accent2"/>
                          </a:solidFill>
                          <a:latin typeface="Arial" panose="020B0604020202020204" pitchFamily="34" charset="0"/>
                        </a:rPr>
                        <a:t>E</a:t>
                      </a:r>
                      <a:r>
                        <a:rPr lang="en-US" sz="2800" b="1" u="none" dirty="0">
                          <a:solidFill>
                            <a:schemeClr val="tx1"/>
                          </a:solidFill>
                          <a:latin typeface="Arial" panose="020B0604020202020204" pitchFamily="34" charset="0"/>
                        </a:rPr>
                        <a:t>xample</a:t>
                      </a:r>
                      <a:endParaRPr lang="en-US" sz="2800" dirty="0"/>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A direct quote from the text provided for the task, or a direct quote from an outside source, or a specific relevant example. Providing a direct quote helps establish authority of the author.</a:t>
                      </a:r>
                    </a:p>
                  </a:txBody>
                  <a:tcPr>
                    <a:solidFill>
                      <a:schemeClr val="bg2">
                        <a:lumMod val="90000"/>
                      </a:schemeClr>
                    </a:solidFill>
                  </a:tcPr>
                </a:tc>
                <a:extLst>
                  <a:ext uri="{0D108BD9-81ED-4DB2-BD59-A6C34878D82A}">
                    <a16:rowId xmlns:a16="http://schemas.microsoft.com/office/drawing/2014/main" val="3026488664"/>
                  </a:ext>
                </a:extLst>
              </a:tr>
              <a:tr h="1711701">
                <a:tc>
                  <a:txBody>
                    <a:bodyPr/>
                    <a:lstStyle/>
                    <a:p>
                      <a:r>
                        <a:rPr lang="en-US" sz="2800" b="1" u="sng" dirty="0">
                          <a:solidFill>
                            <a:schemeClr val="accent2">
                              <a:lumMod val="75000"/>
                            </a:schemeClr>
                          </a:solidFill>
                          <a:latin typeface="Arial" panose="020B0604020202020204" pitchFamily="34" charset="0"/>
                          <a:ea typeface="Arial" panose="020B0604020202020204" pitchFamily="34" charset="0"/>
                        </a:rPr>
                        <a:t>A</a:t>
                      </a:r>
                      <a:r>
                        <a:rPr lang="en-US" sz="2800" b="1" u="none" dirty="0">
                          <a:solidFill>
                            <a:schemeClr val="tx1"/>
                          </a:solidFill>
                          <a:latin typeface="Arial" panose="020B0604020202020204" pitchFamily="34" charset="0"/>
                          <a:ea typeface="Arial" panose="020B0604020202020204" pitchFamily="34" charset="0"/>
                        </a:rPr>
                        <a:t>nalyze</a:t>
                      </a:r>
                      <a:r>
                        <a:rPr lang="en-US" sz="2800" dirty="0">
                          <a:latin typeface="Arial" panose="020B0604020202020204" pitchFamily="34" charset="0"/>
                          <a:ea typeface="Arial" panose="020B0604020202020204" pitchFamily="34" charset="0"/>
                        </a:rPr>
                        <a:t> </a:t>
                      </a:r>
                      <a:endParaRPr lang="en-US" sz="28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To Analyze means to examine methodically and in detail the constitution or structure of (something, especially information), typically for purposes of explanation and interpretation. So, when we analyze the example provided, we must EXPLAIN how it proves the thesis statement.</a:t>
                      </a:r>
                    </a:p>
                  </a:txBody>
                  <a:tcPr>
                    <a:solidFill>
                      <a:schemeClr val="bg2"/>
                    </a:solidFill>
                  </a:tcPr>
                </a:tc>
                <a:extLst>
                  <a:ext uri="{0D108BD9-81ED-4DB2-BD59-A6C34878D82A}">
                    <a16:rowId xmlns:a16="http://schemas.microsoft.com/office/drawing/2014/main" val="2760952482"/>
                  </a:ext>
                </a:extLst>
              </a:tr>
              <a:tr h="1510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chemeClr val="accent2"/>
                          </a:solidFill>
                          <a:latin typeface="Arial" panose="020B0604020202020204" pitchFamily="34" charset="0"/>
                          <a:ea typeface="Arial" panose="020B0604020202020204" pitchFamily="34" charset="0"/>
                        </a:rPr>
                        <a:t>A</a:t>
                      </a:r>
                      <a:r>
                        <a:rPr lang="en-US" sz="2800" b="1" u="none" dirty="0">
                          <a:solidFill>
                            <a:schemeClr val="dk1"/>
                          </a:solidFill>
                          <a:latin typeface="Arial" panose="020B0604020202020204" pitchFamily="34" charset="0"/>
                          <a:ea typeface="Arial" panose="020B0604020202020204" pitchFamily="34" charset="0"/>
                        </a:rPr>
                        <a:t>ddress</a:t>
                      </a:r>
                      <a:r>
                        <a:rPr lang="en-US" sz="2800" b="1" u="none" baseline="0" dirty="0">
                          <a:solidFill>
                            <a:schemeClr val="dk1"/>
                          </a:solidFill>
                          <a:latin typeface="Arial" panose="020B0604020202020204" pitchFamily="34" charset="0"/>
                          <a:ea typeface="Arial" panose="020B0604020202020204" pitchFamily="34" charset="0"/>
                        </a:rPr>
                        <a:t> the Question</a:t>
                      </a:r>
                      <a:endParaRPr lang="en-US" sz="2800" dirty="0"/>
                    </a:p>
                  </a:txBody>
                  <a:tcPr>
                    <a:solidFill>
                      <a:schemeClr val="bg2">
                        <a:lumMod val="90000"/>
                      </a:schemeClr>
                    </a:solidFill>
                  </a:tcPr>
                </a:tc>
                <a:tc>
                  <a:txBody>
                    <a:bodyPr/>
                    <a:lstStyle/>
                    <a:p>
                      <a:pPr>
                        <a:lnSpc>
                          <a:spcPct val="100000"/>
                        </a:lnSpc>
                      </a:pPr>
                      <a:r>
                        <a:rPr lang="en-US" sz="2400" dirty="0">
                          <a:latin typeface="Calibri" panose="020F0502020204030204" pitchFamily="34" charset="0"/>
                          <a:ea typeface="Arial" panose="020B0604020202020204" pitchFamily="34" charset="0"/>
                        </a:rPr>
                        <a:t>A sentence or two that make it clear that you have answered the question posed by the task---this will clearly tie back to the thesis statement.</a:t>
                      </a:r>
                    </a:p>
                    <a:p>
                      <a:pPr>
                        <a:lnSpc>
                          <a:spcPct val="115000"/>
                        </a:lnSpc>
                      </a:pPr>
                      <a:endParaRPr lang="en-US" sz="2400" dirty="0">
                        <a:latin typeface="Calibri" panose="020F0502020204030204" pitchFamily="34" charset="0"/>
                        <a:ea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1048027"/>
                  </a:ext>
                </a:extLst>
              </a:tr>
            </a:tbl>
          </a:graphicData>
        </a:graphic>
      </p:graphicFrame>
    </p:spTree>
    <p:extLst>
      <p:ext uri="{BB962C8B-B14F-4D97-AF65-F5344CB8AC3E}">
        <p14:creationId xmlns:p14="http://schemas.microsoft.com/office/powerpoint/2010/main" val="2642925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1"/>
        <p:cNvGrpSpPr/>
        <p:nvPr/>
      </p:nvGrpSpPr>
      <p:grpSpPr>
        <a:xfrm>
          <a:off x="0" y="0"/>
          <a:ext cx="0" cy="0"/>
          <a:chOff x="0" y="0"/>
          <a:chExt cx="0" cy="0"/>
        </a:xfrm>
      </p:grpSpPr>
      <p:sp>
        <p:nvSpPr>
          <p:cNvPr id="292" name="Google Shape;292;p50"/>
          <p:cNvSpPr txBox="1">
            <a:spLocks noGrp="1"/>
          </p:cNvSpPr>
          <p:nvPr>
            <p:ph type="body" idx="4294967295"/>
          </p:nvPr>
        </p:nvSpPr>
        <p:spPr>
          <a:xfrm>
            <a:off x="300681" y="890589"/>
            <a:ext cx="11586519" cy="5436070"/>
          </a:xfrm>
          <a:prstGeom prst="rect">
            <a:avLst/>
          </a:prstGeom>
          <a:solidFill>
            <a:schemeClr val="bg1">
              <a:lumMod val="85000"/>
            </a:schemeClr>
          </a:solidFill>
          <a:ln w="9525" cap="flat" cmpd="sng">
            <a:solidFill>
              <a:schemeClr val="bg1">
                <a:lumMod val="85000"/>
              </a:schemeClr>
            </a:solidFill>
            <a:prstDash val="solid"/>
            <a:round/>
            <a:headEnd type="none" w="sm" len="sm"/>
            <a:tailEnd type="none" w="sm" len="sm"/>
          </a:ln>
        </p:spPr>
        <p:txBody>
          <a:bodyPr spcFirstLastPara="1" wrap="square" lIns="121900" tIns="121900" rIns="121900" bIns="121900" anchor="t" anchorCtr="0">
            <a:noAutofit/>
          </a:bodyPr>
          <a:lstStyle/>
          <a:p>
            <a:pPr marL="0" indent="0">
              <a:lnSpc>
                <a:spcPct val="115000"/>
              </a:lnSpc>
              <a:spcBef>
                <a:spcPts val="0"/>
              </a:spcBef>
              <a:spcAft>
                <a:spcPts val="1333"/>
              </a:spcAft>
              <a:buClr>
                <a:schemeClr val="dk1"/>
              </a:buClr>
              <a:buSzPts val="1100"/>
              <a:buNone/>
            </a:pPr>
            <a:r>
              <a:rPr lang="en" b="1" dirty="0">
                <a:solidFill>
                  <a:srgbClr val="0000FF"/>
                </a:solidFill>
                <a:latin typeface="Calibri"/>
                <a:ea typeface="Calibri"/>
                <a:cs typeface="Calibri"/>
                <a:sym typeface="Calibri"/>
              </a:rPr>
              <a:t>Cell phones provide access to the Internet which has much information and many resources.</a:t>
            </a:r>
            <a:r>
              <a:rPr lang="en" b="1" dirty="0">
                <a:solidFill>
                  <a:schemeClr val="dk1"/>
                </a:solidFill>
                <a:latin typeface="Calibri"/>
                <a:ea typeface="Calibri"/>
                <a:cs typeface="Calibri"/>
                <a:sym typeface="Calibri"/>
              </a:rPr>
              <a:t> </a:t>
            </a:r>
            <a:r>
              <a:rPr lang="en" b="1" dirty="0">
                <a:solidFill>
                  <a:srgbClr val="FF9900"/>
                </a:solidFill>
                <a:latin typeface="Calibri"/>
                <a:ea typeface="Calibri"/>
                <a:cs typeface="Calibri"/>
                <a:sym typeface="Calibri"/>
              </a:rPr>
              <a:t>According to “Cell Phones in School--Yes?,” “ With research capabilities, students may more quickly access information they need for the task they are completing.” </a:t>
            </a:r>
            <a:r>
              <a:rPr lang="en" b="1" dirty="0">
                <a:solidFill>
                  <a:srgbClr val="6AA84F"/>
                </a:solidFill>
                <a:latin typeface="Calibri"/>
                <a:ea typeface="Calibri"/>
                <a:cs typeface="Calibri"/>
                <a:sym typeface="Calibri"/>
              </a:rPr>
              <a:t>As this article points out, research on the Internet is quick and easy. Students are able to use online dictionaries, databases, and library resources from their cellular devices. As well, Google and other search engines yield quick results. </a:t>
            </a:r>
            <a:r>
              <a:rPr lang="en" b="1" dirty="0">
                <a:solidFill>
                  <a:srgbClr val="FFFF00"/>
                </a:solidFill>
                <a:latin typeface="Calibri"/>
                <a:ea typeface="Calibri"/>
                <a:cs typeface="Calibri"/>
                <a:sym typeface="Calibri"/>
              </a:rPr>
              <a:t>While students need to be taught to properly vet sources found online, there is little question that online research via cell phones is useful in a classroom setting.</a:t>
            </a:r>
            <a:endParaRPr dirty="0">
              <a:solidFill>
                <a:srgbClr val="0000FF"/>
              </a:solidFill>
            </a:endParaRPr>
          </a:p>
        </p:txBody>
      </p:sp>
      <p:sp>
        <p:nvSpPr>
          <p:cNvPr id="293" name="Google Shape;293;p50"/>
          <p:cNvSpPr txBox="1">
            <a:spLocks noGrp="1"/>
          </p:cNvSpPr>
          <p:nvPr>
            <p:ph type="title" idx="4294967295"/>
          </p:nvPr>
        </p:nvSpPr>
        <p:spPr>
          <a:xfrm>
            <a:off x="0" y="228600"/>
            <a:ext cx="12192000" cy="661988"/>
          </a:xfrm>
          <a:prstGeom prst="rect">
            <a:avLst/>
          </a:prstGeom>
        </p:spPr>
        <p:txBody>
          <a:bodyPr spcFirstLastPara="1" wrap="square" lIns="121900" tIns="121900" rIns="121900" bIns="121900" anchor="b" anchorCtr="0">
            <a:noAutofit/>
          </a:bodyPr>
          <a:lstStyle/>
          <a:p>
            <a:pPr algn="ctr"/>
            <a:r>
              <a:rPr lang="en" b="1" dirty="0">
                <a:solidFill>
                  <a:schemeClr val="tx1"/>
                </a:solidFill>
                <a:effectLst>
                  <a:outerShdw blurRad="38100" dist="38100" dir="2700000" algn="tl">
                    <a:srgbClr val="000000">
                      <a:alpha val="43137"/>
                    </a:srgbClr>
                  </a:outerShdw>
                </a:effectLst>
              </a:rPr>
              <a:t>Body Paragraph</a:t>
            </a:r>
            <a:endParaRPr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435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1"/>
          <p:cNvSpPr txBox="1">
            <a:spLocks noGrp="1"/>
          </p:cNvSpPr>
          <p:nvPr>
            <p:ph type="body" idx="4294967295"/>
          </p:nvPr>
        </p:nvSpPr>
        <p:spPr>
          <a:xfrm>
            <a:off x="284205" y="1463675"/>
            <a:ext cx="11907795" cy="5184260"/>
          </a:xfrm>
          <a:prstGeom prst="rect">
            <a:avLst/>
          </a:prstGeom>
        </p:spPr>
        <p:txBody>
          <a:bodyPr spcFirstLastPara="1" wrap="square" lIns="121900" tIns="121900" rIns="121900" bIns="121900" anchor="t" anchorCtr="0">
            <a:noAutofit/>
          </a:bodyPr>
          <a:lstStyle/>
          <a:p>
            <a:pPr marL="0" indent="0" algn="ctr">
              <a:buNone/>
            </a:pPr>
            <a:r>
              <a:rPr lang="en" b="1" dirty="0">
                <a:latin typeface="Arial" panose="020B0604020202020204" pitchFamily="34" charset="0"/>
                <a:cs typeface="Arial" panose="020B0604020202020204" pitchFamily="34" charset="0"/>
              </a:rPr>
              <a:t>Use the highlighters provided to color code the body paragraph which develops this thesis statement to determine if it meets the criteria outlined by TEAA:</a:t>
            </a:r>
            <a:endParaRPr b="1" dirty="0">
              <a:latin typeface="Arial" panose="020B0604020202020204" pitchFamily="34" charset="0"/>
              <a:cs typeface="Arial" panose="020B0604020202020204" pitchFamily="34" charset="0"/>
            </a:endParaRPr>
          </a:p>
          <a:p>
            <a:pPr marL="0" indent="0">
              <a:buNone/>
            </a:pPr>
            <a:endParaRPr lang="en" sz="1050" dirty="0">
              <a:latin typeface="Arial" panose="020B0604020202020204" pitchFamily="34" charset="0"/>
              <a:cs typeface="Arial" panose="020B0604020202020204" pitchFamily="34" charset="0"/>
            </a:endParaRPr>
          </a:p>
          <a:p>
            <a:pPr marL="0" indent="0">
              <a:buNone/>
            </a:pPr>
            <a:r>
              <a:rPr lang="en" dirty="0">
                <a:latin typeface="Arial" panose="020B0604020202020204" pitchFamily="34" charset="0"/>
                <a:cs typeface="Arial" panose="020B0604020202020204" pitchFamily="34" charset="0"/>
              </a:rPr>
              <a:t>TASK: Should nations use economic sanctions as a political tool?</a:t>
            </a:r>
            <a:endParaRPr dirty="0">
              <a:latin typeface="Arial" panose="020B0604020202020204" pitchFamily="34" charset="0"/>
              <a:cs typeface="Arial" panose="020B0604020202020204" pitchFamily="34" charset="0"/>
            </a:endParaRPr>
          </a:p>
          <a:p>
            <a:pPr marL="0" indent="0">
              <a:buNone/>
            </a:pPr>
            <a:endParaRPr sz="1050" dirty="0">
              <a:latin typeface="Arial" panose="020B0604020202020204" pitchFamily="34" charset="0"/>
              <a:cs typeface="Arial" panose="020B0604020202020204" pitchFamily="34" charset="0"/>
            </a:endParaRPr>
          </a:p>
          <a:p>
            <a:pPr marL="0" indent="0">
              <a:buNone/>
            </a:pPr>
            <a:r>
              <a:rPr lang="en" dirty="0">
                <a:latin typeface="Arial" panose="020B0604020202020204" pitchFamily="34" charset="0"/>
                <a:cs typeface="Arial" panose="020B0604020202020204" pitchFamily="34" charset="0"/>
              </a:rPr>
              <a:t>THESIS STATEMENT: Though economic sanctions appear to be a powerful peacetime weapon, they actually do more harm than good because they often prolong bad situations, reduce dialogue between disputing nations, and harm innocent victims with little impact on those in power.</a:t>
            </a:r>
            <a:endParaRPr dirty="0">
              <a:latin typeface="Arial" panose="020B0604020202020204" pitchFamily="34" charset="0"/>
              <a:cs typeface="Arial" panose="020B0604020202020204" pitchFamily="34" charset="0"/>
            </a:endParaRPr>
          </a:p>
          <a:p>
            <a:pPr marL="0" indent="0">
              <a:buNone/>
            </a:pPr>
            <a:endParaRPr dirty="0"/>
          </a:p>
          <a:p>
            <a:pPr marL="0" indent="0">
              <a:buNone/>
            </a:pPr>
            <a:r>
              <a:rPr lang="en" dirty="0"/>
              <a:t>	</a:t>
            </a:r>
            <a:endParaRPr dirty="0"/>
          </a:p>
        </p:txBody>
      </p:sp>
      <p:pic>
        <p:nvPicPr>
          <p:cNvPr id="3" name="Picture 2">
            <a:extLst>
              <a:ext uri="{FF2B5EF4-FFF2-40B4-BE49-F238E27FC236}">
                <a16:creationId xmlns:a16="http://schemas.microsoft.com/office/drawing/2014/main" id="{44390058-B7BD-497C-8B35-16B1138C5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613"/>
            <a:ext cx="3098801" cy="1743076"/>
          </a:xfrm>
          <a:prstGeom prst="rect">
            <a:avLst/>
          </a:prstGeom>
        </p:spPr>
      </p:pic>
    </p:spTree>
    <p:extLst>
      <p:ext uri="{BB962C8B-B14F-4D97-AF65-F5344CB8AC3E}">
        <p14:creationId xmlns:p14="http://schemas.microsoft.com/office/powerpoint/2010/main" val="4127721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03"/>
        <p:cNvGrpSpPr/>
        <p:nvPr/>
      </p:nvGrpSpPr>
      <p:grpSpPr>
        <a:xfrm>
          <a:off x="0" y="0"/>
          <a:ext cx="0" cy="0"/>
          <a:chOff x="0" y="0"/>
          <a:chExt cx="0" cy="0"/>
        </a:xfrm>
      </p:grpSpPr>
      <p:sp>
        <p:nvSpPr>
          <p:cNvPr id="305" name="Google Shape;305;p52"/>
          <p:cNvSpPr txBox="1">
            <a:spLocks noGrp="1"/>
          </p:cNvSpPr>
          <p:nvPr>
            <p:ph type="title"/>
          </p:nvPr>
        </p:nvSpPr>
        <p:spPr>
          <a:xfrm>
            <a:off x="960437" y="735227"/>
            <a:ext cx="10871200" cy="990600"/>
          </a:xfrm>
          <a:prstGeom prst="rect">
            <a:avLst/>
          </a:prstGeom>
        </p:spPr>
        <p:txBody>
          <a:bodyPr spcFirstLastPara="1" wrap="square" lIns="121900" tIns="121900" rIns="121900" bIns="121900" anchor="b" anchorCtr="0">
            <a:noAutofit/>
          </a:bodyPr>
          <a:lstStyle/>
          <a:p>
            <a:pPr algn="ct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says what? Make it clear for your reader!</a:t>
            </a: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i="1" dirty="0">
                <a:solidFill>
                  <a:schemeClr val="bg2">
                    <a:lumMod val="25000"/>
                  </a:schemeClr>
                </a:solidFill>
                <a:latin typeface="Arial" panose="020B0604020202020204" pitchFamily="34" charset="0"/>
                <a:ea typeface="Times"/>
                <a:cs typeface="Arial" panose="020B0604020202020204" pitchFamily="34" charset="0"/>
                <a:sym typeface="Times"/>
              </a:rPr>
              <a:t>They Say/I Say Templates</a:t>
            </a:r>
            <a:br>
              <a:rPr lang="en-US" sz="3200" b="1" i="1" dirty="0">
                <a:latin typeface="Arial" panose="020B0604020202020204" pitchFamily="34" charset="0"/>
                <a:ea typeface="Times"/>
                <a:cs typeface="Arial" panose="020B0604020202020204" pitchFamily="34" charset="0"/>
                <a:sym typeface="Times"/>
              </a:rPr>
            </a:br>
            <a:endParaRP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4" name="Google Shape;304;p52"/>
          <p:cNvSpPr txBox="1">
            <a:spLocks noGrp="1"/>
          </p:cNvSpPr>
          <p:nvPr>
            <p:ph type="body" idx="4294967295"/>
          </p:nvPr>
        </p:nvSpPr>
        <p:spPr>
          <a:xfrm>
            <a:off x="0" y="1230527"/>
            <a:ext cx="12192000" cy="5627473"/>
          </a:xfrm>
          <a:prstGeom prst="rect">
            <a:avLst/>
          </a:prstGeom>
          <a:solidFill>
            <a:srgbClr val="FFFF99"/>
          </a:solidFill>
        </p:spPr>
        <p:txBody>
          <a:bodyPr spcFirstLastPara="1" wrap="square" lIns="121900" tIns="121900" rIns="121900" bIns="121900" anchor="t" anchorCtr="0">
            <a:noAutofit/>
          </a:bodyPr>
          <a:lstStyle/>
          <a:p>
            <a:pPr marL="0" indent="0">
              <a:lnSpc>
                <a:spcPct val="115000"/>
              </a:lnSpc>
              <a:spcBef>
                <a:spcPts val="667"/>
              </a:spcBef>
              <a:buNone/>
            </a:pPr>
            <a:r>
              <a:rPr lang="en" b="1" dirty="0">
                <a:latin typeface="Calibri" panose="020F0502020204030204" pitchFamily="34" charset="0"/>
                <a:ea typeface="Times"/>
                <a:cs typeface="Calibri" panose="020F0502020204030204" pitchFamily="34" charset="0"/>
                <a:sym typeface="Times"/>
              </a:rPr>
              <a:t>The Most Important Templates: </a:t>
            </a:r>
            <a:endParaRPr b="1"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On the one hand, __________. On the other hand, __________. Author X contradicts herself.</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At the same time that she argues __________, she also implies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I agree that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She argues __________, and I agree because __________. Her argument that __________ is supported by new research showing that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Clr>
                <a:schemeClr val="dk1"/>
              </a:buClr>
              <a:buSzPts val="1100"/>
              <a:buNone/>
            </a:pPr>
            <a:r>
              <a:rPr lang="en" sz="2800" dirty="0">
                <a:latin typeface="Calibri" panose="020F0502020204030204" pitchFamily="34" charset="0"/>
                <a:ea typeface="Times"/>
                <a:cs typeface="Calibri" panose="020F0502020204030204" pitchFamily="34" charset="0"/>
                <a:sym typeface="Times"/>
              </a:rPr>
              <a:t>In recent discussions of __________, a controversial issue has been whether __________. On the one hand, some argue that __________. On the other hand, however, others argue that __________.</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spcAft>
                <a:spcPts val="667"/>
              </a:spcAft>
            </a:pPr>
            <a:endParaRPr sz="1600" dirty="0">
              <a:solidFill>
                <a:srgbClr val="FFFFFF"/>
              </a:solidFill>
            </a:endParaRPr>
          </a:p>
        </p:txBody>
      </p:sp>
      <p:pic>
        <p:nvPicPr>
          <p:cNvPr id="2" name="Picture 1">
            <a:extLst>
              <a:ext uri="{FF2B5EF4-FFF2-40B4-BE49-F238E27FC236}">
                <a16:creationId xmlns:a16="http://schemas.microsoft.com/office/drawing/2014/main" id="{F670392D-82C1-4174-BE7E-10FE1D3975EC}"/>
              </a:ext>
            </a:extLst>
          </p:cNvPr>
          <p:cNvPicPr>
            <a:picLocks noChangeAspect="1"/>
          </p:cNvPicPr>
          <p:nvPr/>
        </p:nvPicPr>
        <p:blipFill>
          <a:blip r:embed="rId3"/>
          <a:stretch>
            <a:fillRect/>
          </a:stretch>
        </p:blipFill>
        <p:spPr>
          <a:xfrm>
            <a:off x="6309540" y="6540840"/>
            <a:ext cx="5659501" cy="201833"/>
          </a:xfrm>
          <a:prstGeom prst="rect">
            <a:avLst/>
          </a:prstGeom>
        </p:spPr>
      </p:pic>
    </p:spTree>
    <p:extLst>
      <p:ext uri="{BB962C8B-B14F-4D97-AF65-F5344CB8AC3E}">
        <p14:creationId xmlns:p14="http://schemas.microsoft.com/office/powerpoint/2010/main" val="661587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70325" y="564695"/>
            <a:ext cx="7317017" cy="5487763"/>
          </a:xfrm>
        </p:spPr>
      </p:pic>
      <p:pic>
        <p:nvPicPr>
          <p:cNvPr id="7" name="Picture 6">
            <a:extLst>
              <a:ext uri="{FF2B5EF4-FFF2-40B4-BE49-F238E27FC236}">
                <a16:creationId xmlns:a16="http://schemas.microsoft.com/office/drawing/2014/main" id="{DA520997-349C-40FB-970F-B60AC158B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628" y="1973036"/>
            <a:ext cx="3135086" cy="1714500"/>
          </a:xfrm>
          <a:prstGeom prst="rect">
            <a:avLst/>
          </a:prstGeom>
          <a:ln w="25400">
            <a:solidFill>
              <a:schemeClr val="tx1">
                <a:lumMod val="50000"/>
                <a:lumOff val="50000"/>
              </a:schemeClr>
            </a:solidFill>
          </a:ln>
        </p:spPr>
      </p:pic>
      <p:sp>
        <p:nvSpPr>
          <p:cNvPr id="8" name="TextBox 7">
            <a:extLst>
              <a:ext uri="{FF2B5EF4-FFF2-40B4-BE49-F238E27FC236}">
                <a16:creationId xmlns:a16="http://schemas.microsoft.com/office/drawing/2014/main" id="{168B2436-487D-48DF-A33E-3BD77C4FCCD2}"/>
              </a:ext>
            </a:extLst>
          </p:cNvPr>
          <p:cNvSpPr txBox="1"/>
          <p:nvPr/>
        </p:nvSpPr>
        <p:spPr>
          <a:xfrm>
            <a:off x="8131627" y="3722913"/>
            <a:ext cx="3135087" cy="461665"/>
          </a:xfrm>
          <a:prstGeom prst="rect">
            <a:avLst/>
          </a:prstGeom>
          <a:noFill/>
          <a:ln w="31750">
            <a:solidFill>
              <a:schemeClr val="tx1">
                <a:lumMod val="50000"/>
                <a:lumOff val="50000"/>
              </a:schemeClr>
            </a:solidFill>
          </a:ln>
        </p:spPr>
        <p:txBody>
          <a:bodyPr wrap="square" rtlCol="0">
            <a:spAutoFit/>
          </a:bodyPr>
          <a:lstStyle/>
          <a:p>
            <a:pPr algn="ctr"/>
            <a:r>
              <a:rPr lang="en-US" sz="2400" b="1" dirty="0">
                <a:latin typeface="Arial Black" panose="020B0A04020102020204" pitchFamily="34" charset="0"/>
              </a:rPr>
              <a:t>12:00 – 12:45 pm.</a:t>
            </a:r>
          </a:p>
        </p:txBody>
      </p:sp>
    </p:spTree>
    <p:extLst>
      <p:ext uri="{BB962C8B-B14F-4D97-AF65-F5344CB8AC3E}">
        <p14:creationId xmlns:p14="http://schemas.microsoft.com/office/powerpoint/2010/main" val="3396826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EB90DE-A561-4DA6-B9EA-F158076F5EB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4159" y="2436353"/>
            <a:ext cx="5424407" cy="3548793"/>
          </a:xfrm>
        </p:spPr>
      </p:pic>
      <p:sp>
        <p:nvSpPr>
          <p:cNvPr id="6" name="TextBox 5">
            <a:extLst>
              <a:ext uri="{FF2B5EF4-FFF2-40B4-BE49-F238E27FC236}">
                <a16:creationId xmlns:a16="http://schemas.microsoft.com/office/drawing/2014/main" id="{47D2B0B1-C153-4008-82F0-52F5FABA7936}"/>
              </a:ext>
            </a:extLst>
          </p:cNvPr>
          <p:cNvSpPr txBox="1"/>
          <p:nvPr/>
        </p:nvSpPr>
        <p:spPr>
          <a:xfrm>
            <a:off x="6137331" y="382772"/>
            <a:ext cx="5923533" cy="62478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Carole Mullins, NBCT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Literacy Instructional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carole.mullins2@hazard.kyschools.us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Dionne Bates, Ed.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Achievement Gap Specialist,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dionne.bates@hazard.kyschools.us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0C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Kim </a:t>
            </a:r>
            <a:r>
              <a:rPr lang="en-US" sz="2400" dirty="0" err="1">
                <a:solidFill>
                  <a:prstClr val="black"/>
                </a:solidFill>
                <a:latin typeface="Tw Cen MT"/>
              </a:rPr>
              <a:t>Sergent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Social </a:t>
            </a:r>
            <a:r>
              <a:rPr lang="en-US" sz="2400" dirty="0">
                <a:solidFill>
                  <a:prstClr val="black"/>
                </a:solidFill>
                <a:latin typeface="Tw Cen MT"/>
              </a:rPr>
              <a:t>Studies Instructional Specialist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D6ECFF">
                    <a:lumMod val="50000"/>
                  </a:srgbClr>
                </a:solidFill>
                <a:latin typeface="Tw Cen MT"/>
              </a:rPr>
              <a:t>kimberly.sergent</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@letcher.kyschools.us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Katrina Slone, Ed. D</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Science Instructional Specialist </a:t>
            </a:r>
            <a:r>
              <a:rPr lang="en-US" sz="2400" dirty="0">
                <a:solidFill>
                  <a:prstClr val="black"/>
                </a:solidFill>
                <a:latin typeface="Tw Cen MT"/>
              </a:rPr>
              <a:t>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D6ECFF">
                    <a:lumMod val="50000"/>
                  </a:srgbClr>
                </a:solidFill>
                <a:latin typeface="Tw Cen MT"/>
              </a:rPr>
              <a:t>katrina.slone@hazard</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Rebecca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Teacher, Pikeville Independent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rebecca.king@pikeville.kyschools.us </a:t>
            </a:r>
          </a:p>
        </p:txBody>
      </p:sp>
      <p:pic>
        <p:nvPicPr>
          <p:cNvPr id="8" name="Picture 7">
            <a:extLst>
              <a:ext uri="{FF2B5EF4-FFF2-40B4-BE49-F238E27FC236}">
                <a16:creationId xmlns:a16="http://schemas.microsoft.com/office/drawing/2014/main" id="{B93A8B32-098A-43C4-B95A-04BDA41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098" y="81063"/>
            <a:ext cx="2593296" cy="2294575"/>
          </a:xfrm>
          <a:prstGeom prst="rect">
            <a:avLst/>
          </a:prstGeom>
        </p:spPr>
      </p:pic>
      <p:sp>
        <p:nvSpPr>
          <p:cNvPr id="2" name="TextBox 1">
            <a:extLst>
              <a:ext uri="{FF2B5EF4-FFF2-40B4-BE49-F238E27FC236}">
                <a16:creationId xmlns:a16="http://schemas.microsoft.com/office/drawing/2014/main" id="{BC7514F0-6529-4A08-A8A8-E4B116D736B1}"/>
              </a:ext>
            </a:extLst>
          </p:cNvPr>
          <p:cNvSpPr txBox="1"/>
          <p:nvPr/>
        </p:nvSpPr>
        <p:spPr>
          <a:xfrm>
            <a:off x="156726" y="6045861"/>
            <a:ext cx="5939274" cy="584775"/>
          </a:xfrm>
          <a:prstGeom prst="rect">
            <a:avLst/>
          </a:prstGeom>
          <a:noFill/>
        </p:spPr>
        <p:txBody>
          <a:bodyPr wrap="square" rtlCol="0">
            <a:spAutoFit/>
          </a:bodyPr>
          <a:lstStyle/>
          <a:p>
            <a:pPr algn="ctr"/>
            <a:r>
              <a:rPr lang="en-US" sz="3200" b="1" dirty="0" err="1">
                <a:solidFill>
                  <a:srgbClr val="0070C0"/>
                </a:solidFill>
              </a:rPr>
              <a:t>www,kvecelatln.weebly.com</a:t>
            </a:r>
            <a:r>
              <a:rPr lang="en-US" sz="3200" b="1" dirty="0"/>
              <a:t> </a:t>
            </a:r>
          </a:p>
        </p:txBody>
      </p:sp>
    </p:spTree>
    <p:extLst>
      <p:ext uri="{BB962C8B-B14F-4D97-AF65-F5344CB8AC3E}">
        <p14:creationId xmlns:p14="http://schemas.microsoft.com/office/powerpoint/2010/main" val="105480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a:xfrm>
            <a:off x="578845" y="0"/>
            <a:ext cx="10157354" cy="1397000"/>
          </a:xfrm>
        </p:spPr>
        <p:txBody>
          <a:bodyPr>
            <a:normAutofit fontScale="90000"/>
          </a:bodyPr>
          <a:lstStyle/>
          <a:p>
            <a:br>
              <a:rPr lang="en-US" b="1" dirty="0"/>
            </a:br>
            <a:br>
              <a:rPr lang="en-US" b="1" dirty="0"/>
            </a:br>
            <a:r>
              <a:rPr lang="en-US" b="1" dirty="0">
                <a:solidFill>
                  <a:schemeClr val="tx1"/>
                </a:solidFill>
                <a:latin typeface="Calibri" panose="020F0502020204030204" pitchFamily="34" charset="0"/>
              </a:rPr>
              <a:t>Prior to development of Standards, specific problems were identified…</a:t>
            </a:r>
            <a:br>
              <a:rPr lang="en-US" b="1" dirty="0">
                <a:solidFill>
                  <a:schemeClr val="tx1"/>
                </a:solidFill>
                <a:latin typeface="Calibri" panose="020F0502020204030204" pitchFamily="34" charset="0"/>
              </a:rPr>
            </a:br>
            <a:br>
              <a:rPr lang="en-US" b="1" dirty="0">
                <a:solidFill>
                  <a:schemeClr val="tx1"/>
                </a:solidFill>
                <a:latin typeface="Calibri" panose="020F0502020204030204" pitchFamily="34" charset="0"/>
              </a:rPr>
            </a:br>
            <a:endParaRPr lang="en-US" b="1" dirty="0">
              <a:solidFill>
                <a:schemeClr val="tx1"/>
              </a:solidFill>
              <a:latin typeface="Calibri" panose="020F0502020204030204" pitchFamily="34" charset="0"/>
            </a:endParaRPr>
          </a:p>
        </p:txBody>
      </p:sp>
      <p:sp>
        <p:nvSpPr>
          <p:cNvPr id="1048717" name="Content Placeholder 2"/>
          <p:cNvSpPr>
            <a:spLocks noGrp="1"/>
          </p:cNvSpPr>
          <p:nvPr>
            <p:ph sz="quarter" idx="1"/>
          </p:nvPr>
        </p:nvSpPr>
        <p:spPr>
          <a:xfrm>
            <a:off x="188151" y="1696624"/>
            <a:ext cx="11792766" cy="5637907"/>
          </a:xfrm>
        </p:spPr>
        <p:txBody>
          <a:bodyPr>
            <a:normAutofit fontScale="41667" lnSpcReduction="20000"/>
          </a:bodyPr>
          <a:lstStyle/>
          <a:p>
            <a:pPr marL="0" indent="0">
              <a:lnSpc>
                <a:spcPct val="120000"/>
              </a:lnSpc>
              <a:spcBef>
                <a:spcPts val="0"/>
              </a:spcBef>
              <a:buNone/>
            </a:pPr>
            <a:endParaRPr lang="en-US" sz="4399"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Significant numbers of students who are deemed literate are not sufficiently literate to succeed in college or career</a:t>
            </a:r>
          </a:p>
          <a:p>
            <a:pPr>
              <a:lnSpc>
                <a:spcPct val="120000"/>
              </a:lnSpc>
              <a:spcBef>
                <a:spcPts val="0"/>
              </a:spcBef>
            </a:pPr>
            <a:endParaRPr lang="en-US" sz="5900" b="1"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According to NAEP, there have been clear reading improvements among fourth-graders since 1992. And yet, middle school students are reading no better than 4</a:t>
            </a:r>
            <a:r>
              <a:rPr lang="en-US" sz="5900" b="1" baseline="30000" dirty="0">
                <a:latin typeface="Calibri" panose="020F0502020204030204" pitchFamily="34" charset="0"/>
              </a:rPr>
              <a:t>th</a:t>
            </a:r>
            <a:r>
              <a:rPr lang="en-US" sz="5900" b="1" dirty="0">
                <a:latin typeface="Calibri" panose="020F0502020204030204" pitchFamily="34" charset="0"/>
              </a:rPr>
              <a:t> graders and high school students appear to have fallen</a:t>
            </a:r>
          </a:p>
          <a:p>
            <a:pPr marL="0" indent="0">
              <a:lnSpc>
                <a:spcPct val="120000"/>
              </a:lnSpc>
              <a:spcBef>
                <a:spcPts val="0"/>
              </a:spcBef>
              <a:buNone/>
            </a:pPr>
            <a:endParaRPr lang="en-US" sz="5900" b="1"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Many instructional strategies include ways of getting info to students without texts (e.g., lecture only, </a:t>
            </a:r>
            <a:r>
              <a:rPr lang="en-US" sz="5900" b="1" dirty="0" err="1">
                <a:latin typeface="Calibri" panose="020F0502020204030204" pitchFamily="34" charset="0"/>
              </a:rPr>
              <a:t>powerpoint</a:t>
            </a:r>
            <a:r>
              <a:rPr lang="en-US" sz="5900" b="1" dirty="0">
                <a:latin typeface="Calibri" panose="020F0502020204030204" pitchFamily="34" charset="0"/>
              </a:rPr>
              <a:t>, video) and omitting the reading of text</a:t>
            </a:r>
          </a:p>
          <a:p>
            <a:pPr>
              <a:spcBef>
                <a:spcPts val="0"/>
              </a:spcBef>
            </a:pPr>
            <a:endParaRPr lang="en-US" sz="5900" dirty="0">
              <a:latin typeface="Calibri" panose="020F0502020204030204" pitchFamily="34" charset="0"/>
            </a:endParaRPr>
          </a:p>
          <a:p>
            <a:pPr>
              <a:lnSpc>
                <a:spcPct val="120000"/>
              </a:lnSpc>
              <a:spcBef>
                <a:spcPts val="0"/>
              </a:spcBef>
            </a:pPr>
            <a:r>
              <a:rPr lang="en-US" sz="5900" b="1" dirty="0">
                <a:solidFill>
                  <a:srgbClr val="FF0000"/>
                </a:solidFill>
                <a:latin typeface="Calibri" panose="020F0502020204030204" pitchFamily="34" charset="0"/>
              </a:rPr>
              <a:t>But, ACT research has found that the </a:t>
            </a:r>
            <a:r>
              <a:rPr lang="en-US" sz="5900" b="1" u="sng" dirty="0">
                <a:solidFill>
                  <a:srgbClr val="FF0000"/>
                </a:solidFill>
                <a:latin typeface="Calibri" panose="020F0502020204030204" pitchFamily="34" charset="0"/>
              </a:rPr>
              <a:t>amount of text reading</a:t>
            </a:r>
            <a:r>
              <a:rPr lang="en-US" sz="5900" b="1" dirty="0">
                <a:solidFill>
                  <a:srgbClr val="FF0000"/>
                </a:solidFill>
                <a:latin typeface="Calibri" panose="020F0502020204030204" pitchFamily="34" charset="0"/>
              </a:rPr>
              <a:t> between 7</a:t>
            </a:r>
            <a:r>
              <a:rPr lang="en-US" sz="5900" b="1" baseline="30000" dirty="0">
                <a:solidFill>
                  <a:srgbClr val="FF0000"/>
                </a:solidFill>
                <a:latin typeface="Calibri" panose="020F0502020204030204" pitchFamily="34" charset="0"/>
              </a:rPr>
              <a:t>th</a:t>
            </a:r>
            <a:r>
              <a:rPr lang="en-US" sz="5900" b="1" dirty="0">
                <a:solidFill>
                  <a:srgbClr val="FF0000"/>
                </a:solidFill>
                <a:latin typeface="Calibri" panose="020F0502020204030204" pitchFamily="34" charset="0"/>
              </a:rPr>
              <a:t> and 12</a:t>
            </a:r>
            <a:r>
              <a:rPr lang="en-US" sz="5900" b="1" baseline="30000" dirty="0">
                <a:solidFill>
                  <a:srgbClr val="FF0000"/>
                </a:solidFill>
                <a:latin typeface="Calibri" panose="020F0502020204030204" pitchFamily="34" charset="0"/>
              </a:rPr>
              <a:t>th</a:t>
            </a:r>
            <a:r>
              <a:rPr lang="en-US" sz="5900" b="1" dirty="0">
                <a:solidFill>
                  <a:srgbClr val="FF0000"/>
                </a:solidFill>
                <a:latin typeface="Calibri" panose="020F0502020204030204" pitchFamily="34" charset="0"/>
              </a:rPr>
              <a:t> grades was the best preparation of later success </a:t>
            </a:r>
          </a:p>
          <a:p>
            <a:pPr marL="0" indent="0">
              <a:lnSpc>
                <a:spcPct val="120000"/>
              </a:lnSpc>
              <a:spcBef>
                <a:spcPts val="0"/>
              </a:spcBef>
              <a:buNone/>
            </a:pPr>
            <a:r>
              <a:rPr lang="en-US" sz="5900" dirty="0">
                <a:solidFill>
                  <a:srgbClr val="FF0000"/>
                </a:solidFill>
                <a:latin typeface="Calibri" panose="020F0502020204030204" pitchFamily="34" charset="0"/>
              </a:rPr>
              <a:t>	</a:t>
            </a:r>
          </a:p>
          <a:p>
            <a:pPr>
              <a:spcBef>
                <a:spcPts val="0"/>
              </a:spcBef>
            </a:pPr>
            <a:endParaRPr lang="en-US" sz="2799" dirty="0">
              <a:latin typeface="Calibri" panose="020F0502020204030204" pitchFamily="34" charset="0"/>
            </a:endParaRPr>
          </a:p>
          <a:p>
            <a:pPr>
              <a:spcBef>
                <a:spcPts val="0"/>
              </a:spcBef>
            </a:pPr>
            <a:endParaRPr lang="en-US" sz="2799" dirty="0">
              <a:latin typeface="Calibri" panose="020F0502020204030204" pitchFamily="34" charset="0"/>
            </a:endParaRPr>
          </a:p>
          <a:p>
            <a:pPr>
              <a:spcBef>
                <a:spcPts val="0"/>
              </a:spcBef>
            </a:pPr>
            <a:endParaRPr lang="en-US" sz="2799" dirty="0">
              <a:latin typeface="Calibri" panose="020F0502020204030204" pitchFamily="34" charset="0"/>
            </a:endParaRPr>
          </a:p>
          <a:p>
            <a:endParaRPr lang="en-US" dirty="0"/>
          </a:p>
        </p:txBody>
      </p:sp>
      <p:pic>
        <p:nvPicPr>
          <p:cNvPr id="2097165" name="Picture 7"/>
          <p:cNvPicPr>
            <a:picLocks noChangeAspect="1"/>
          </p:cNvPicPr>
          <p:nvPr/>
        </p:nvPicPr>
        <p:blipFill>
          <a:blip r:embed="rId3"/>
          <a:stretch>
            <a:fillRect/>
          </a:stretch>
        </p:blipFill>
        <p:spPr>
          <a:xfrm>
            <a:off x="9655725" y="152400"/>
            <a:ext cx="195743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7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p:cNvSpPr>
          <p:nvPr>
            <p:ph type="title"/>
          </p:nvPr>
        </p:nvSpPr>
        <p:spPr>
          <a:xfrm>
            <a:off x="201042" y="146327"/>
            <a:ext cx="11734514" cy="990342"/>
          </a:xfrm>
        </p:spPr>
        <p:txBody>
          <a:bodyPr>
            <a:normAutofit fontScale="90000"/>
          </a:bodyPr>
          <a:lstStyle/>
          <a:p>
            <a:pPr algn="ctr"/>
            <a:br>
              <a:rPr lang="en-US" dirty="0">
                <a:latin typeface="Calibri" panose="020F0502020204030204" pitchFamily="34" charset="0"/>
              </a:rPr>
            </a:br>
            <a:r>
              <a:rPr lang="en-US" b="1" dirty="0">
                <a:solidFill>
                  <a:schemeClr val="tx1"/>
                </a:solidFill>
                <a:latin typeface="Calibri" panose="020F0502020204030204" pitchFamily="34" charset="0"/>
              </a:rPr>
              <a:t>Elevating Literacy And Literacy Instruction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Up Through The Grade Levels</a:t>
            </a:r>
            <a:br>
              <a:rPr lang="en-US" b="1" dirty="0">
                <a:solidFill>
                  <a:schemeClr val="tx1"/>
                </a:solidFill>
                <a:latin typeface="Calibri" panose="020F0502020204030204" pitchFamily="34" charset="0"/>
              </a:rPr>
            </a:br>
            <a:endParaRPr lang="en-US" b="1" dirty="0">
              <a:solidFill>
                <a:schemeClr val="tx1"/>
              </a:solidFill>
              <a:latin typeface="Calibri" panose="020F0502020204030204" pitchFamily="34" charset="0"/>
            </a:endParaRPr>
          </a:p>
        </p:txBody>
      </p:sp>
      <p:sp>
        <p:nvSpPr>
          <p:cNvPr id="1048722" name="Content Placeholder 2"/>
          <p:cNvSpPr>
            <a:spLocks noGrp="1"/>
          </p:cNvSpPr>
          <p:nvPr>
            <p:ph idx="1"/>
          </p:nvPr>
        </p:nvSpPr>
        <p:spPr>
          <a:xfrm>
            <a:off x="201042" y="1668162"/>
            <a:ext cx="11734514" cy="5327717"/>
          </a:xfrm>
        </p:spPr>
        <p:txBody>
          <a:bodyPr>
            <a:normAutofit fontScale="72727" lnSpcReduction="20000"/>
          </a:bodyPr>
          <a:lstStyle/>
          <a:p>
            <a:pPr marL="0" indent="0" algn="ctr">
              <a:spcBef>
                <a:spcPts val="0"/>
              </a:spcBef>
              <a:buNone/>
            </a:pPr>
            <a:r>
              <a:rPr lang="en-US" sz="3599" dirty="0">
                <a:solidFill>
                  <a:srgbClr val="0070C0"/>
                </a:solidFill>
                <a:latin typeface="Calibri" panose="020F0502020204030204" pitchFamily="34" charset="0"/>
              </a:rPr>
              <a:t> </a:t>
            </a:r>
            <a:r>
              <a:rPr lang="en-US" sz="4400" b="1" dirty="0">
                <a:solidFill>
                  <a:srgbClr val="0070C0"/>
                </a:solidFill>
                <a:latin typeface="Calibri" panose="020F0502020204030204" pitchFamily="34" charset="0"/>
              </a:rPr>
              <a:t>ACT found that state standards did not take specific </a:t>
            </a:r>
          </a:p>
          <a:p>
            <a:pPr marL="0" indent="0" algn="ctr">
              <a:spcBef>
                <a:spcPts val="0"/>
              </a:spcBef>
              <a:buNone/>
            </a:pPr>
            <a:r>
              <a:rPr lang="en-US" sz="4400" b="1" dirty="0">
                <a:solidFill>
                  <a:srgbClr val="0070C0"/>
                </a:solidFill>
                <a:latin typeface="Calibri" panose="020F0502020204030204" pitchFamily="34" charset="0"/>
              </a:rPr>
              <a:t>Reading standards through high school.</a:t>
            </a:r>
          </a:p>
          <a:p>
            <a:pPr marL="0" indent="0" algn="ctr">
              <a:spcBef>
                <a:spcPts val="0"/>
              </a:spcBef>
              <a:buNone/>
            </a:pPr>
            <a:endParaRPr lang="en-US" sz="1100" b="1" dirty="0">
              <a:latin typeface="Calibri" panose="020F0502020204030204" pitchFamily="34" charset="0"/>
            </a:endParaRPr>
          </a:p>
          <a:p>
            <a:pPr marL="0" indent="0" algn="ctr">
              <a:spcBef>
                <a:spcPts val="0"/>
              </a:spcBef>
              <a:buNone/>
            </a:pPr>
            <a:r>
              <a:rPr lang="en-US" sz="3599" b="1" dirty="0">
                <a:latin typeface="Calibri" panose="020F0502020204030204" pitchFamily="34" charset="0"/>
              </a:rPr>
              <a:t> </a:t>
            </a:r>
          </a:p>
          <a:p>
            <a:pPr marL="0" indent="0">
              <a:spcBef>
                <a:spcPts val="0"/>
              </a:spcBef>
              <a:buNone/>
            </a:pPr>
            <a:r>
              <a:rPr lang="en-US" sz="3599" b="1" dirty="0">
                <a:latin typeface="Calibri" panose="020F0502020204030204" pitchFamily="34" charset="0"/>
              </a:rPr>
              <a:t>The Kentucky Academic Standards (KAS) for English/LA and Literacy in the Content Areas changed this fact. </a:t>
            </a:r>
          </a:p>
          <a:p>
            <a:pPr marL="365760" lvl="1" indent="0" algn="ctr">
              <a:spcBef>
                <a:spcPts val="600"/>
              </a:spcBef>
              <a:buSzPct val="80000"/>
              <a:buNone/>
            </a:pPr>
            <a:r>
              <a:rPr lang="en-US" sz="3799" b="1" dirty="0">
                <a:solidFill>
                  <a:srgbClr val="FF0000"/>
                </a:solidFill>
                <a:latin typeface="Calibri" panose="020F0502020204030204" pitchFamily="34" charset="0"/>
              </a:rPr>
              <a:t>Grades 6-12: </a:t>
            </a:r>
          </a:p>
          <a:p>
            <a:pPr marL="365760" lvl="1" indent="0" algn="ctr">
              <a:spcBef>
                <a:spcPts val="600"/>
              </a:spcBef>
              <a:buSzPct val="80000"/>
              <a:buNone/>
            </a:pPr>
            <a:r>
              <a:rPr lang="en-US" sz="3799" b="1" dirty="0">
                <a:solidFill>
                  <a:srgbClr val="FF0000"/>
                </a:solidFill>
                <a:latin typeface="Calibri" panose="020F0502020204030204" pitchFamily="34" charset="0"/>
              </a:rPr>
              <a:t>10 Reading and 10 Writing Standards specific to </a:t>
            </a:r>
          </a:p>
          <a:p>
            <a:pPr marL="365760" lvl="1" indent="0" algn="ctr">
              <a:spcBef>
                <a:spcPts val="600"/>
              </a:spcBef>
              <a:buSzPct val="80000"/>
              <a:buNone/>
            </a:pPr>
            <a:r>
              <a:rPr lang="en-US" sz="3799" b="1" dirty="0">
                <a:solidFill>
                  <a:srgbClr val="FF0000"/>
                </a:solidFill>
                <a:latin typeface="Calibri" panose="020F0502020204030204" pitchFamily="34" charset="0"/>
              </a:rPr>
              <a:t>History/Social Studies, Science and Technical Subjects </a:t>
            </a:r>
          </a:p>
          <a:p>
            <a:pPr marL="0" indent="0">
              <a:spcBef>
                <a:spcPts val="600"/>
              </a:spcBef>
              <a:buNone/>
            </a:pPr>
            <a:endParaRPr lang="en-US" sz="2800" b="1" dirty="0">
              <a:solidFill>
                <a:srgbClr val="FF0000"/>
              </a:solidFill>
              <a:latin typeface="Verdana" panose="020B0604030504040204" pitchFamily="34" charset="0"/>
              <a:ea typeface="+mj-ea"/>
              <a:cs typeface="+mj-cs"/>
            </a:endParaRPr>
          </a:p>
          <a:p>
            <a:pPr marL="0" indent="0">
              <a:spcBef>
                <a:spcPts val="600"/>
              </a:spcBef>
              <a:buNone/>
            </a:pPr>
            <a:endParaRPr lang="en-US" sz="2800" b="1" dirty="0">
              <a:solidFill>
                <a:srgbClr val="FF0000"/>
              </a:solidFill>
              <a:latin typeface="Verdana" panose="020B0604030504040204" pitchFamily="34" charset="0"/>
              <a:ea typeface="+mj-ea"/>
              <a:cs typeface="+mj-cs"/>
            </a:endParaRPr>
          </a:p>
          <a:p>
            <a:pPr marL="0" indent="0" algn="ctr">
              <a:lnSpc>
                <a:spcPct val="120000"/>
              </a:lnSpc>
              <a:spcBef>
                <a:spcPts val="0"/>
              </a:spcBef>
              <a:buNone/>
            </a:pPr>
            <a:r>
              <a:rPr lang="en-US" sz="4500" b="1" dirty="0">
                <a:solidFill>
                  <a:schemeClr val="tx1">
                    <a:lumMod val="75000"/>
                  </a:schemeClr>
                </a:solidFill>
                <a:latin typeface="Calibri" panose="020F0502020204030204" pitchFamily="34" charset="0"/>
                <a:ea typeface="+mj-ea"/>
                <a:cs typeface="Calibri" panose="020F0502020204030204" pitchFamily="34" charset="0"/>
              </a:rPr>
              <a:t>Reading/Writing Standards are meant to complement the specific content demands of the disciplines, not replace them!</a:t>
            </a:r>
            <a:br>
              <a:rPr lang="en-US" sz="4500" b="1" dirty="0">
                <a:solidFill>
                  <a:schemeClr val="tx1">
                    <a:lumMod val="75000"/>
                  </a:schemeClr>
                </a:solidFill>
                <a:latin typeface="Calibri" panose="020F0502020204030204" pitchFamily="34" charset="0"/>
                <a:ea typeface="+mj-ea"/>
                <a:cs typeface="Calibri" panose="020F0502020204030204" pitchFamily="34" charset="0"/>
              </a:rPr>
            </a:br>
            <a:r>
              <a:rPr lang="en-US" sz="4500"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7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7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72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824125522"/>
              </p:ext>
            </p:extLst>
          </p:nvPr>
        </p:nvGraphicFramePr>
        <p:xfrm>
          <a:off x="2182090" y="332508"/>
          <a:ext cx="8358447" cy="61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18910" y="4397124"/>
            <a:ext cx="6168044" cy="1754326"/>
          </a:xfrm>
          <a:prstGeom prst="rect">
            <a:avLst/>
          </a:prstGeom>
          <a:solidFill>
            <a:schemeClr val="accent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bg2">
                    <a:lumMod val="25000"/>
                  </a:schemeClr>
                </a:solidFill>
                <a:effectLst/>
              </a:rPr>
              <a:t>Same Skills, Different Approach !</a:t>
            </a:r>
          </a:p>
        </p:txBody>
      </p:sp>
      <p:grpSp>
        <p:nvGrpSpPr>
          <p:cNvPr id="4" name="Group 3">
            <a:extLst>
              <a:ext uri="{FF2B5EF4-FFF2-40B4-BE49-F238E27FC236}">
                <a16:creationId xmlns:a16="http://schemas.microsoft.com/office/drawing/2014/main" id="{C42751E3-7DD1-4490-BED3-3D11D15F87ED}"/>
              </a:ext>
            </a:extLst>
          </p:cNvPr>
          <p:cNvGrpSpPr/>
          <p:nvPr/>
        </p:nvGrpSpPr>
        <p:grpSpPr>
          <a:xfrm>
            <a:off x="205045" y="2395005"/>
            <a:ext cx="2369541" cy="2405595"/>
            <a:chOff x="1069976" y="2046342"/>
            <a:chExt cx="2369541" cy="2772976"/>
          </a:xfrm>
        </p:grpSpPr>
        <p:sp>
          <p:nvSpPr>
            <p:cNvPr id="6" name="Rectangle 5">
              <a:extLst>
                <a:ext uri="{FF2B5EF4-FFF2-40B4-BE49-F238E27FC236}">
                  <a16:creationId xmlns:a16="http://schemas.microsoft.com/office/drawing/2014/main" id="{E6239C7D-A221-478D-BFE5-22D7D8B4BF40}"/>
                </a:ext>
              </a:extLst>
            </p:cNvPr>
            <p:cNvSpPr/>
            <p:nvPr/>
          </p:nvSpPr>
          <p:spPr>
            <a:xfrm>
              <a:off x="1069976" y="2197154"/>
              <a:ext cx="2369541" cy="2622164"/>
            </a:xfrm>
            <a:prstGeom prst="rect">
              <a:avLst/>
            </a:prstGeom>
            <a:solidFill>
              <a:schemeClr val="bg2"/>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9388702D-9649-488D-A7BF-628439CA0ED4}"/>
                </a:ext>
              </a:extLst>
            </p:cNvPr>
            <p:cNvSpPr txBox="1"/>
            <p:nvPr/>
          </p:nvSpPr>
          <p:spPr>
            <a:xfrm flipH="1">
              <a:off x="1255871" y="2046342"/>
              <a:ext cx="1997749" cy="2622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b="1" kern="1200" baseline="0" dirty="0">
                <a:solidFill>
                  <a:schemeClr val="tx1"/>
                </a:solidFill>
              </a:endParaRPr>
            </a:p>
            <a:p>
              <a:pPr marL="0" lvl="0" indent="0" algn="ctr" defTabSz="933450">
                <a:lnSpc>
                  <a:spcPct val="90000"/>
                </a:lnSpc>
                <a:spcBef>
                  <a:spcPct val="0"/>
                </a:spcBef>
                <a:spcAft>
                  <a:spcPct val="35000"/>
                </a:spcAft>
                <a:buNone/>
              </a:pPr>
              <a:r>
                <a:rPr lang="en-US" sz="2100" b="1" kern="1200" baseline="0" dirty="0">
                  <a:solidFill>
                    <a:schemeClr val="tx1"/>
                  </a:solidFill>
                </a:rPr>
                <a:t>K-5 Reading Foundational Skills (4) </a:t>
              </a:r>
              <a:r>
                <a:rPr lang="en-US" sz="2100" b="1" kern="1200" baseline="0" dirty="0">
                  <a:solidFill>
                    <a:srgbClr val="FF0000"/>
                  </a:solidFill>
                </a:rPr>
                <a:t>(Encompass the 5 Essential Components of Reading)</a:t>
              </a:r>
            </a:p>
            <a:p>
              <a:pPr marL="0" lvl="0" indent="0" algn="ctr" defTabSz="933450">
                <a:lnSpc>
                  <a:spcPct val="90000"/>
                </a:lnSpc>
                <a:spcBef>
                  <a:spcPct val="0"/>
                </a:spcBef>
                <a:spcAft>
                  <a:spcPct val="35000"/>
                </a:spcAft>
                <a:buNone/>
              </a:pPr>
              <a:endParaRPr lang="en-US" sz="2100" b="1" kern="1200" baseline="0" dirty="0">
                <a:solidFill>
                  <a:schemeClr val="tx1"/>
                </a:solidFill>
              </a:endParaRPr>
            </a:p>
          </p:txBody>
        </p:sp>
      </p:grpSp>
    </p:spTree>
    <p:extLst>
      <p:ext uri="{BB962C8B-B14F-4D97-AF65-F5344CB8AC3E}">
        <p14:creationId xmlns:p14="http://schemas.microsoft.com/office/powerpoint/2010/main" val="2888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a:xfrm>
            <a:off x="1003524" y="3868351"/>
            <a:ext cx="7008574" cy="1498600"/>
          </a:xfrm>
          <a:solidFill>
            <a:schemeClr val="bg1"/>
          </a:solidFill>
        </p:spPr>
        <p:txBody>
          <a:bodyPr>
            <a:normAutofit fontScale="90000"/>
          </a:bodyPr>
          <a:lstStyle/>
          <a:p>
            <a:pPr algn="ctr"/>
            <a:r>
              <a:rPr lang="en-US" dirty="0"/>
              <a:t>Reading and Writing Standard #1</a:t>
            </a:r>
          </a:p>
        </p:txBody>
      </p:sp>
      <p:sp>
        <p:nvSpPr>
          <p:cNvPr id="1048741" name="Text Placeholder 2"/>
          <p:cNvSpPr>
            <a:spLocks noGrp="1"/>
          </p:cNvSpPr>
          <p:nvPr>
            <p:ph type="body" idx="1"/>
          </p:nvPr>
        </p:nvSpPr>
        <p:spPr>
          <a:xfrm>
            <a:off x="533401" y="1447801"/>
            <a:ext cx="7948823" cy="1296987"/>
          </a:xfrm>
        </p:spPr>
        <p:txBody>
          <a:bodyPr>
            <a:noAutofit/>
          </a:bodyPr>
          <a:lstStyle/>
          <a:p>
            <a:pPr algn="ctr"/>
            <a:r>
              <a:rPr lang="en-US" sz="4400" b="1" dirty="0"/>
              <a:t>KY Academic Standards for English/LA and Literacy in the Content Areas</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Literacy in the Content Areas Presentation">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12.xml><?xml version="1.0" encoding="utf-8"?>
<a:theme xmlns:a="http://schemas.openxmlformats.org/drawingml/2006/main" name="8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1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8.xml><?xml version="1.0" encoding="utf-8"?>
<a:theme xmlns:a="http://schemas.openxmlformats.org/drawingml/2006/main" name="4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9.xml><?xml version="1.0" encoding="utf-8"?>
<a:theme xmlns:a="http://schemas.openxmlformats.org/drawingml/2006/main" name="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7038</TotalTime>
  <Words>6278</Words>
  <Application>Microsoft Office PowerPoint</Application>
  <PresentationFormat>Widescreen</PresentationFormat>
  <Paragraphs>643</Paragraphs>
  <Slides>58</Slides>
  <Notes>58</Notes>
  <HiddenSlides>0</HiddenSlides>
  <MMClips>0</MMClips>
  <ScaleCrop>false</ScaleCrop>
  <HeadingPairs>
    <vt:vector size="6" baseType="variant">
      <vt:variant>
        <vt:lpstr>Fonts Used</vt:lpstr>
      </vt:variant>
      <vt:variant>
        <vt:i4>18</vt:i4>
      </vt:variant>
      <vt:variant>
        <vt:lpstr>Theme</vt:lpstr>
      </vt:variant>
      <vt:variant>
        <vt:i4>22</vt:i4>
      </vt:variant>
      <vt:variant>
        <vt:lpstr>Slide Titles</vt:lpstr>
      </vt:variant>
      <vt:variant>
        <vt:i4>58</vt:i4>
      </vt:variant>
    </vt:vector>
  </HeadingPairs>
  <TitlesOfParts>
    <vt:vector size="98" baseType="lpstr">
      <vt:lpstr>ＭＳ Ｐゴシック</vt:lpstr>
      <vt:lpstr>ＭＳ Ｐゴシック</vt:lpstr>
      <vt:lpstr>Arial</vt:lpstr>
      <vt:lpstr>Arial Black</vt:lpstr>
      <vt:lpstr>Arial Rounded MT Bold</vt:lpstr>
      <vt:lpstr>Bernard MT Condensed</vt:lpstr>
      <vt:lpstr>Broadway</vt:lpstr>
      <vt:lpstr>Calibri</vt:lpstr>
      <vt:lpstr>Calibri Light</vt:lpstr>
      <vt:lpstr>Century Gothic</vt:lpstr>
      <vt:lpstr>Franklin Gothic Demi</vt:lpstr>
      <vt:lpstr>Georgia</vt:lpstr>
      <vt:lpstr>Palatino Linotype</vt:lpstr>
      <vt:lpstr>Times</vt:lpstr>
      <vt:lpstr>Tw Cen MT</vt:lpstr>
      <vt:lpstr>Verdana</vt:lpstr>
      <vt:lpstr>Wingdings</vt:lpstr>
      <vt:lpstr>Wingdings 2</vt:lpstr>
      <vt:lpstr>Median</vt:lpstr>
      <vt:lpstr>1_Median</vt:lpstr>
      <vt:lpstr>3_Office Theme</vt:lpstr>
      <vt:lpstr>24_Office Theme</vt:lpstr>
      <vt:lpstr>21_Office Theme</vt:lpstr>
      <vt:lpstr>Simple Light</vt:lpstr>
      <vt:lpstr>Books 16x9</vt:lpstr>
      <vt:lpstr>4_Office Theme</vt:lpstr>
      <vt:lpstr>Office Theme</vt:lpstr>
      <vt:lpstr>2_Median</vt:lpstr>
      <vt:lpstr>3_Literacy in the Content Areas Presentation</vt:lpstr>
      <vt:lpstr>8_Office Theme</vt:lpstr>
      <vt:lpstr>1_Simple Light</vt:lpstr>
      <vt:lpstr>2_Simple Light</vt:lpstr>
      <vt:lpstr>3_Simple Light</vt:lpstr>
      <vt:lpstr>4_Simple Light</vt:lpstr>
      <vt:lpstr>5_Simple Light</vt:lpstr>
      <vt:lpstr>6_Simple Light</vt:lpstr>
      <vt:lpstr>7_Simple Light</vt:lpstr>
      <vt:lpstr>8_Simple Light</vt:lpstr>
      <vt:lpstr>9_Simple Light</vt:lpstr>
      <vt:lpstr>10_Simple Light</vt:lpstr>
      <vt:lpstr>Reaching for Proficiency Across the Curriculum:  Grades 6-8 High-Impact Literacy Instruction in All Subject Areas </vt:lpstr>
      <vt:lpstr>PowerPoint Presentation</vt:lpstr>
      <vt:lpstr>PowerPoint Presentation</vt:lpstr>
      <vt:lpstr>PowerPoint Presentation</vt:lpstr>
      <vt:lpstr>What Does It Mean to be College &amp; Career Ready?</vt:lpstr>
      <vt:lpstr>  Prior to development of Standards, specific problems were identified…  </vt:lpstr>
      <vt:lpstr> Elevating Literacy And Literacy Instruction  Up Through The Grade Levels </vt:lpstr>
      <vt:lpstr>PowerPoint Presentation</vt:lpstr>
      <vt:lpstr>Reading and Writing Standard #1</vt:lpstr>
      <vt:lpstr>Distribution of Literary and Informational Passages  by Grade in the NAEP Reading Framework </vt:lpstr>
      <vt:lpstr>Why more informational text?</vt:lpstr>
      <vt:lpstr>Distribution of Communicative Purposes  by Grade in the NAEP Writing Framework </vt:lpstr>
      <vt:lpstr>Appendices</vt:lpstr>
      <vt:lpstr>Summary of the “Biggest” Instructional Shifts</vt:lpstr>
      <vt:lpstr>What are the Qualitative Features of Complex Text?</vt:lpstr>
      <vt:lpstr>Scaffolding Complex Text</vt:lpstr>
      <vt:lpstr>Close Analytic Reading</vt:lpstr>
      <vt:lpstr>Sample: Quick Annotation Strategy</vt:lpstr>
      <vt:lpstr>Shift #2 Requires a Good Progression of  Text-Dependent Questions &amp; Answers</vt:lpstr>
      <vt:lpstr>Characteristics/Intent  of Text-Dependent Questions  </vt:lpstr>
      <vt:lpstr>Text-dependent Questions and the Standards</vt:lpstr>
      <vt:lpstr>Summing Up the 3 “Biggest” Instructional Shifts</vt:lpstr>
      <vt:lpstr>PowerPoint Presentation</vt:lpstr>
      <vt:lpstr>PowerPoint Presentation</vt:lpstr>
      <vt:lpstr>Literacy Design Collaborative (LDC) Rubrics</vt:lpstr>
      <vt:lpstr>PowerPoint Presentation</vt:lpstr>
      <vt:lpstr>KAS for Literacy in History/Social Studies,  Science and Technical Subjects </vt:lpstr>
      <vt:lpstr>Kentucky Academic Standards:  for Literacy in History/Social Studies, Science and Technical Subjects  </vt:lpstr>
      <vt:lpstr>PowerPoint Presentation</vt:lpstr>
      <vt:lpstr>Determine the exact/specific question you need to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Specific Audience</vt:lpstr>
      <vt:lpstr>PowerPoint Presentation</vt:lpstr>
      <vt:lpstr>PowerPoint Presentation</vt:lpstr>
      <vt:lpstr>Composing a Strong Thesis!</vt:lpstr>
      <vt:lpstr>PowerPoint Presentation</vt:lpstr>
      <vt:lpstr>Condition Phrase:  Acknowledges the opposing claim or creates a context for your main idea</vt:lpstr>
      <vt:lpstr>Condition Phrase:  Acknowledges the opposing claim or creates a context for your main idea</vt:lpstr>
      <vt:lpstr>Claim:  a statement of your position or main idea</vt:lpstr>
      <vt:lpstr>PowerPoint Presentation</vt:lpstr>
      <vt:lpstr>Support:  1-3 reasons, pieces of evidence, or examples to support your claim</vt:lpstr>
      <vt:lpstr>PowerPoint Presentation</vt:lpstr>
      <vt:lpstr>Grammatical Structure of the Thesis Statement</vt:lpstr>
      <vt:lpstr>PowerPoint Presentation</vt:lpstr>
      <vt:lpstr>PowerPoint Presentation</vt:lpstr>
      <vt:lpstr>Develop Your Thesis </vt:lpstr>
      <vt:lpstr>PowerPoint Presentation</vt:lpstr>
      <vt:lpstr>Body Paragraph</vt:lpstr>
      <vt:lpstr>PowerPoint Presentation</vt:lpstr>
      <vt:lpstr>   Who says what? Make it clear for your reader! They Say/I Say Templates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Mullins, Carole</cp:lastModifiedBy>
  <cp:revision>536</cp:revision>
  <cp:lastPrinted>2018-09-17T20:19:44Z</cp:lastPrinted>
  <dcterms:created xsi:type="dcterms:W3CDTF">2017-10-29T16:10:40Z</dcterms:created>
  <dcterms:modified xsi:type="dcterms:W3CDTF">2018-09-19T18:48:25Z</dcterms:modified>
</cp:coreProperties>
</file>