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8" r:id="rId3"/>
    <p:sldId id="271" r:id="rId4"/>
    <p:sldId id="259" r:id="rId5"/>
    <p:sldId id="260" r:id="rId6"/>
    <p:sldId id="265" r:id="rId7"/>
    <p:sldId id="266" r:id="rId8"/>
    <p:sldId id="267" r:id="rId9"/>
    <p:sldId id="269" r:id="rId10"/>
    <p:sldId id="268" r:id="rId11"/>
    <p:sldId id="270" r:id="rId12"/>
    <p:sldId id="27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2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5BB61A-D3F3-4D34-BAF7-E63D1197E51A}" type="datetimeFigureOut">
              <a:rPr lang="en-US" smtClean="0"/>
              <a:t>3/28/2012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834F12-71C4-4CC4-ADB5-FA4E98ED8740}" type="slidenum">
              <a:rPr lang="en-US" smtClean="0"/>
              <a:t>‹#›</a:t>
            </a:fld>
            <a:endParaRPr lang="en-US"/>
          </a:p>
        </p:txBody>
      </p:sp>
    </p:spTree>
    <p:extLst>
      <p:ext uri="{BB962C8B-B14F-4D97-AF65-F5344CB8AC3E}">
        <p14:creationId xmlns:p14="http://schemas.microsoft.com/office/powerpoint/2010/main" val="3530749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txBox="1">
            <a:spLocks noGrp="1" noChangeArrowheads="1"/>
          </p:cNvSpPr>
          <p:nvPr/>
        </p:nvSpPr>
        <p:spPr bwMode="auto">
          <a:xfrm>
            <a:off x="3886200" y="0"/>
            <a:ext cx="29718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78" tIns="45888" rIns="91778" bIns="45888"/>
          <a:lstStyle>
            <a:lvl1pPr defTabSz="915988" eaLnBrk="0" hangingPunct="0">
              <a:defRPr>
                <a:solidFill>
                  <a:schemeClr val="tx1"/>
                </a:solidFill>
                <a:latin typeface="Calibri" pitchFamily="34" charset="0"/>
                <a:cs typeface="Arial" charset="0"/>
              </a:defRPr>
            </a:lvl1pPr>
            <a:lvl2pPr marL="742950" indent="-285750" defTabSz="915988" eaLnBrk="0" hangingPunct="0">
              <a:defRPr>
                <a:solidFill>
                  <a:schemeClr val="tx1"/>
                </a:solidFill>
                <a:latin typeface="Calibri" pitchFamily="34" charset="0"/>
                <a:cs typeface="Arial" charset="0"/>
              </a:defRPr>
            </a:lvl2pPr>
            <a:lvl3pPr marL="1143000" indent="-228600" defTabSz="915988" eaLnBrk="0" hangingPunct="0">
              <a:defRPr>
                <a:solidFill>
                  <a:schemeClr val="tx1"/>
                </a:solidFill>
                <a:latin typeface="Calibri" pitchFamily="34" charset="0"/>
                <a:cs typeface="Arial" charset="0"/>
              </a:defRPr>
            </a:lvl3pPr>
            <a:lvl4pPr marL="1600200" indent="-228600" defTabSz="915988" eaLnBrk="0" hangingPunct="0">
              <a:defRPr>
                <a:solidFill>
                  <a:schemeClr val="tx1"/>
                </a:solidFill>
                <a:latin typeface="Calibri" pitchFamily="34" charset="0"/>
                <a:cs typeface="Arial" charset="0"/>
              </a:defRPr>
            </a:lvl4pPr>
            <a:lvl5pPr marL="2057400" indent="-228600" defTabSz="915988" eaLnBrk="0" hangingPunct="0">
              <a:defRPr>
                <a:solidFill>
                  <a:schemeClr val="tx1"/>
                </a:solidFill>
                <a:latin typeface="Calibri" pitchFamily="34" charset="0"/>
                <a:cs typeface="Arial" charset="0"/>
              </a:defRPr>
            </a:lvl5pPr>
            <a:lvl6pPr marL="2514600" indent="-228600" defTabSz="915988" eaLnBrk="0" fontAlgn="base" hangingPunct="0">
              <a:spcBef>
                <a:spcPct val="0"/>
              </a:spcBef>
              <a:spcAft>
                <a:spcPct val="0"/>
              </a:spcAft>
              <a:defRPr>
                <a:solidFill>
                  <a:schemeClr val="tx1"/>
                </a:solidFill>
                <a:latin typeface="Calibri" pitchFamily="34" charset="0"/>
                <a:cs typeface="Arial" charset="0"/>
              </a:defRPr>
            </a:lvl6pPr>
            <a:lvl7pPr marL="2971800" indent="-228600" defTabSz="915988" eaLnBrk="0" fontAlgn="base" hangingPunct="0">
              <a:spcBef>
                <a:spcPct val="0"/>
              </a:spcBef>
              <a:spcAft>
                <a:spcPct val="0"/>
              </a:spcAft>
              <a:defRPr>
                <a:solidFill>
                  <a:schemeClr val="tx1"/>
                </a:solidFill>
                <a:latin typeface="Calibri" pitchFamily="34" charset="0"/>
                <a:cs typeface="Arial" charset="0"/>
              </a:defRPr>
            </a:lvl7pPr>
            <a:lvl8pPr marL="3429000" indent="-228600" defTabSz="915988" eaLnBrk="0" fontAlgn="base" hangingPunct="0">
              <a:spcBef>
                <a:spcPct val="0"/>
              </a:spcBef>
              <a:spcAft>
                <a:spcPct val="0"/>
              </a:spcAft>
              <a:defRPr>
                <a:solidFill>
                  <a:schemeClr val="tx1"/>
                </a:solidFill>
                <a:latin typeface="Calibri" pitchFamily="34" charset="0"/>
                <a:cs typeface="Arial" charset="0"/>
              </a:defRPr>
            </a:lvl8pPr>
            <a:lvl9pPr marL="3886200" indent="-228600" defTabSz="915988" eaLnBrk="0" fontAlgn="base" hangingPunct="0">
              <a:spcBef>
                <a:spcPct val="0"/>
              </a:spcBef>
              <a:spcAft>
                <a:spcPct val="0"/>
              </a:spcAft>
              <a:defRPr>
                <a:solidFill>
                  <a:schemeClr val="tx1"/>
                </a:solidFill>
                <a:latin typeface="Calibri" pitchFamily="34" charset="0"/>
                <a:cs typeface="Arial" charset="0"/>
              </a:defRPr>
            </a:lvl9pPr>
          </a:lstStyle>
          <a:p>
            <a:pPr algn="r"/>
            <a:fld id="{5CD525FE-EC0E-485C-B038-F5A3998F19A9}" type="datetime1">
              <a:rPr lang="en-US" sz="1200">
                <a:latin typeface="Times New Roman" pitchFamily="18" charset="0"/>
                <a:ea typeface="ＭＳ Ｐゴシック" pitchFamily="34" charset="-128"/>
              </a:rPr>
              <a:pPr algn="r"/>
              <a:t>3/28/2012</a:t>
            </a:fld>
            <a:endParaRPr lang="en-US" sz="1200">
              <a:latin typeface="Times New Roman" pitchFamily="18" charset="0"/>
              <a:ea typeface="ＭＳ Ｐゴシック" pitchFamily="34" charset="-128"/>
            </a:endParaRPr>
          </a:p>
        </p:txBody>
      </p:sp>
      <p:sp>
        <p:nvSpPr>
          <p:cNvPr id="36867" name="Rectangle 7"/>
          <p:cNvSpPr txBox="1">
            <a:spLocks noGrp="1" noChangeArrowheads="1"/>
          </p:cNvSpPr>
          <p:nvPr/>
        </p:nvSpPr>
        <p:spPr bwMode="auto">
          <a:xfrm>
            <a:off x="3886200" y="871220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78" tIns="45888" rIns="91778" bIns="45888" anchor="b"/>
          <a:lstStyle>
            <a:lvl1pPr defTabSz="915988" eaLnBrk="0" hangingPunct="0">
              <a:defRPr>
                <a:solidFill>
                  <a:schemeClr val="tx1"/>
                </a:solidFill>
                <a:latin typeface="Calibri" pitchFamily="34" charset="0"/>
                <a:cs typeface="Arial" charset="0"/>
              </a:defRPr>
            </a:lvl1pPr>
            <a:lvl2pPr marL="742950" indent="-285750" defTabSz="915988" eaLnBrk="0" hangingPunct="0">
              <a:defRPr>
                <a:solidFill>
                  <a:schemeClr val="tx1"/>
                </a:solidFill>
                <a:latin typeface="Calibri" pitchFamily="34" charset="0"/>
                <a:cs typeface="Arial" charset="0"/>
              </a:defRPr>
            </a:lvl2pPr>
            <a:lvl3pPr marL="1143000" indent="-228600" defTabSz="915988" eaLnBrk="0" hangingPunct="0">
              <a:defRPr>
                <a:solidFill>
                  <a:schemeClr val="tx1"/>
                </a:solidFill>
                <a:latin typeface="Calibri" pitchFamily="34" charset="0"/>
                <a:cs typeface="Arial" charset="0"/>
              </a:defRPr>
            </a:lvl3pPr>
            <a:lvl4pPr marL="1600200" indent="-228600" defTabSz="915988" eaLnBrk="0" hangingPunct="0">
              <a:defRPr>
                <a:solidFill>
                  <a:schemeClr val="tx1"/>
                </a:solidFill>
                <a:latin typeface="Calibri" pitchFamily="34" charset="0"/>
                <a:cs typeface="Arial" charset="0"/>
              </a:defRPr>
            </a:lvl4pPr>
            <a:lvl5pPr marL="2057400" indent="-228600" defTabSz="915988" eaLnBrk="0" hangingPunct="0">
              <a:defRPr>
                <a:solidFill>
                  <a:schemeClr val="tx1"/>
                </a:solidFill>
                <a:latin typeface="Calibri" pitchFamily="34" charset="0"/>
                <a:cs typeface="Arial" charset="0"/>
              </a:defRPr>
            </a:lvl5pPr>
            <a:lvl6pPr marL="2514600" indent="-228600" defTabSz="915988" eaLnBrk="0" fontAlgn="base" hangingPunct="0">
              <a:spcBef>
                <a:spcPct val="0"/>
              </a:spcBef>
              <a:spcAft>
                <a:spcPct val="0"/>
              </a:spcAft>
              <a:defRPr>
                <a:solidFill>
                  <a:schemeClr val="tx1"/>
                </a:solidFill>
                <a:latin typeface="Calibri" pitchFamily="34" charset="0"/>
                <a:cs typeface="Arial" charset="0"/>
              </a:defRPr>
            </a:lvl6pPr>
            <a:lvl7pPr marL="2971800" indent="-228600" defTabSz="915988" eaLnBrk="0" fontAlgn="base" hangingPunct="0">
              <a:spcBef>
                <a:spcPct val="0"/>
              </a:spcBef>
              <a:spcAft>
                <a:spcPct val="0"/>
              </a:spcAft>
              <a:defRPr>
                <a:solidFill>
                  <a:schemeClr val="tx1"/>
                </a:solidFill>
                <a:latin typeface="Calibri" pitchFamily="34" charset="0"/>
                <a:cs typeface="Arial" charset="0"/>
              </a:defRPr>
            </a:lvl7pPr>
            <a:lvl8pPr marL="3429000" indent="-228600" defTabSz="915988" eaLnBrk="0" fontAlgn="base" hangingPunct="0">
              <a:spcBef>
                <a:spcPct val="0"/>
              </a:spcBef>
              <a:spcAft>
                <a:spcPct val="0"/>
              </a:spcAft>
              <a:defRPr>
                <a:solidFill>
                  <a:schemeClr val="tx1"/>
                </a:solidFill>
                <a:latin typeface="Calibri" pitchFamily="34" charset="0"/>
                <a:cs typeface="Arial" charset="0"/>
              </a:defRPr>
            </a:lvl8pPr>
            <a:lvl9pPr marL="3886200" indent="-228600" defTabSz="915988" eaLnBrk="0" fontAlgn="base" hangingPunct="0">
              <a:spcBef>
                <a:spcPct val="0"/>
              </a:spcBef>
              <a:spcAft>
                <a:spcPct val="0"/>
              </a:spcAft>
              <a:defRPr>
                <a:solidFill>
                  <a:schemeClr val="tx1"/>
                </a:solidFill>
                <a:latin typeface="Calibri" pitchFamily="34" charset="0"/>
                <a:cs typeface="Arial" charset="0"/>
              </a:defRPr>
            </a:lvl9pPr>
          </a:lstStyle>
          <a:p>
            <a:pPr algn="r"/>
            <a:fld id="{AFCE2CF9-99C3-4B1A-9074-DCB4EF0888BD}" type="slidenum">
              <a:rPr lang="en-US" sz="1200">
                <a:latin typeface="Times New Roman" pitchFamily="18" charset="0"/>
                <a:ea typeface="ＭＳ Ｐゴシック" pitchFamily="34" charset="-128"/>
              </a:rPr>
              <a:pPr algn="r"/>
              <a:t>2</a:t>
            </a:fld>
            <a:endParaRPr lang="en-US" sz="1200">
              <a:latin typeface="Times New Roman" pitchFamily="18" charset="0"/>
              <a:ea typeface="ＭＳ Ｐゴシック" pitchFamily="34" charset="-128"/>
            </a:endParaRPr>
          </a:p>
        </p:txBody>
      </p:sp>
      <p:sp>
        <p:nvSpPr>
          <p:cNvPr id="36868" name="Rectangle 2"/>
          <p:cNvSpPr>
            <a:spLocks noGrp="1" noRot="1" noChangeAspect="1" noChangeArrowheads="1" noTextEdit="1"/>
          </p:cNvSpPr>
          <p:nvPr>
            <p:ph type="sldImg"/>
          </p:nvPr>
        </p:nvSpPr>
        <p:spPr bwMode="auto">
          <a:xfrm>
            <a:off x="1138238" y="687388"/>
            <a:ext cx="4581525" cy="34369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9" name="Rectangle 3"/>
          <p:cNvSpPr>
            <a:spLocks noGrp="1" noChangeArrowheads="1"/>
          </p:cNvSpPr>
          <p:nvPr>
            <p:ph type="body" idx="1"/>
          </p:nvPr>
        </p:nvSpPr>
        <p:spPr bwMode="auto">
          <a:xfrm>
            <a:off x="915988" y="4356100"/>
            <a:ext cx="5026025" cy="41243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778" tIns="45888" rIns="91778" bIns="45888" numCol="1" anchor="t" anchorCtr="0" compatLnSpc="1">
            <a:prstTxWarp prst="textNoShape">
              <a:avLst/>
            </a:prstTxWarp>
          </a:bodyPr>
          <a:lstStyle/>
          <a:p>
            <a:pPr eaLnBrk="1" hangingPunct="1">
              <a:spcBef>
                <a:spcPct val="0"/>
              </a:spcBef>
            </a:pPr>
            <a:r>
              <a:rPr lang="en-US" sz="1100" b="1" dirty="0" smtClean="0">
                <a:latin typeface="Arial" charset="0"/>
                <a:cs typeface="Arial" charset="0"/>
              </a:rPr>
              <a:t>Quick revisit</a:t>
            </a:r>
            <a:endParaRPr lang="en-US" sz="1100" b="1" dirty="0"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As</a:t>
            </a:r>
            <a:r>
              <a:rPr lang="en-US" baseline="0" dirty="0" smtClean="0"/>
              <a:t> we go through, you will see aspects of these as we incorporate strategies 5 and 6.</a:t>
            </a:r>
            <a:endParaRPr lang="en-US" dirty="0" smtClean="0"/>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06F2D13-43F8-4820-A4B4-BFB01B59664A}"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a:t>
            </a:r>
            <a:r>
              <a:rPr lang="en-US" baseline="0" dirty="0" smtClean="0"/>
              <a:t> aloud to participants badly!  Have them talk about what it is like when someone reads aloud well.  Make a list, then sort it.  Experts use the idea of accuracy, rate, and expression to talk about how someone reads out loud.  Accuracy is about how well they say the words.  Are any of your ideas about accuracy?  Rate is about how fast or slow the reader goes.  Are any of your ideas about rate?  Expression is about how the reader says the words that make them interesting or set the mood of the story.  Are any of your ideas about expression? Make rubric with students.  Discuss what students can do next.</a:t>
            </a:r>
            <a:endParaRPr lang="en-US" dirty="0"/>
          </a:p>
        </p:txBody>
      </p:sp>
      <p:sp>
        <p:nvSpPr>
          <p:cNvPr id="4" name="Slide Number Placeholder 3"/>
          <p:cNvSpPr>
            <a:spLocks noGrp="1"/>
          </p:cNvSpPr>
          <p:nvPr>
            <p:ph type="sldNum" sz="quarter" idx="10"/>
          </p:nvPr>
        </p:nvSpPr>
        <p:spPr/>
        <p:txBody>
          <a:bodyPr/>
          <a:lstStyle/>
          <a:p>
            <a:fld id="{E9834F12-71C4-4CC4-ADB5-FA4E98ED8740}" type="slidenum">
              <a:rPr lang="en-US" smtClean="0"/>
              <a:t>6</a:t>
            </a:fld>
            <a:endParaRPr lang="en-US"/>
          </a:p>
        </p:txBody>
      </p:sp>
    </p:spTree>
    <p:extLst>
      <p:ext uri="{BB962C8B-B14F-4D97-AF65-F5344CB8AC3E}">
        <p14:creationId xmlns:p14="http://schemas.microsoft.com/office/powerpoint/2010/main" val="2273715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 can help determine the success criteria based on their rubric</a:t>
            </a:r>
            <a:r>
              <a:rPr lang="en-US" baseline="0" dirty="0" smtClean="0"/>
              <a:t>, or the targets can be attached to the rubric.  </a:t>
            </a:r>
            <a:endParaRPr lang="en-US" dirty="0"/>
          </a:p>
        </p:txBody>
      </p:sp>
      <p:sp>
        <p:nvSpPr>
          <p:cNvPr id="4" name="Slide Number Placeholder 3"/>
          <p:cNvSpPr>
            <a:spLocks noGrp="1"/>
          </p:cNvSpPr>
          <p:nvPr>
            <p:ph type="sldNum" sz="quarter" idx="10"/>
          </p:nvPr>
        </p:nvSpPr>
        <p:spPr/>
        <p:txBody>
          <a:bodyPr/>
          <a:lstStyle/>
          <a:p>
            <a:fld id="{E9834F12-71C4-4CC4-ADB5-FA4E98ED8740}" type="slidenum">
              <a:rPr lang="en-US" smtClean="0"/>
              <a:t>7</a:t>
            </a:fld>
            <a:endParaRPr lang="en-US"/>
          </a:p>
        </p:txBody>
      </p:sp>
    </p:spTree>
    <p:extLst>
      <p:ext uri="{BB962C8B-B14F-4D97-AF65-F5344CB8AC3E}">
        <p14:creationId xmlns:p14="http://schemas.microsoft.com/office/powerpoint/2010/main" val="33474600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834F12-71C4-4CC4-ADB5-FA4E98ED8740}" type="slidenum">
              <a:rPr lang="en-US" smtClean="0"/>
              <a:t>8</a:t>
            </a:fld>
            <a:endParaRPr lang="en-US"/>
          </a:p>
        </p:txBody>
      </p:sp>
    </p:spTree>
    <p:extLst>
      <p:ext uri="{BB962C8B-B14F-4D97-AF65-F5344CB8AC3E}">
        <p14:creationId xmlns:p14="http://schemas.microsoft.com/office/powerpoint/2010/main" val="6612355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key is to determine what particular quality you</a:t>
            </a:r>
            <a:r>
              <a:rPr lang="en-US" baseline="0" dirty="0" smtClean="0"/>
              <a:t> are focusing on, and write a question that gets at that quality in a way that helps us to see the issues/misconceptions students really have.  Page 136 has examples.  </a:t>
            </a:r>
          </a:p>
          <a:p>
            <a:r>
              <a:rPr lang="en-US" baseline="0" dirty="0" smtClean="0"/>
              <a:t>Then we determine the best course of action for the students to teach them to focus on that aspect of quality, in this case, identifying supporting details.  We might have them match details to a statement, etc.</a:t>
            </a:r>
            <a:endParaRPr lang="en-US" dirty="0"/>
          </a:p>
        </p:txBody>
      </p:sp>
      <p:sp>
        <p:nvSpPr>
          <p:cNvPr id="4" name="Slide Number Placeholder 3"/>
          <p:cNvSpPr>
            <a:spLocks noGrp="1"/>
          </p:cNvSpPr>
          <p:nvPr>
            <p:ph type="sldNum" sz="quarter" idx="10"/>
          </p:nvPr>
        </p:nvSpPr>
        <p:spPr/>
        <p:txBody>
          <a:bodyPr/>
          <a:lstStyle/>
          <a:p>
            <a:fld id="{E9834F12-71C4-4CC4-ADB5-FA4E98ED8740}" type="slidenum">
              <a:rPr lang="en-US" smtClean="0"/>
              <a:t>10</a:t>
            </a:fld>
            <a:endParaRPr lang="en-US"/>
          </a:p>
        </p:txBody>
      </p:sp>
    </p:spTree>
    <p:extLst>
      <p:ext uri="{BB962C8B-B14F-4D97-AF65-F5344CB8AC3E}">
        <p14:creationId xmlns:p14="http://schemas.microsoft.com/office/powerpoint/2010/main" val="2398072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17625F-D484-4EA2-A283-4653A1325B16}" type="datetimeFigureOut">
              <a:rPr lang="en-US" smtClean="0"/>
              <a:t>3/28/2012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E01801-5F04-4FAF-8429-40154F6A4DAE}" type="slidenum">
              <a:rPr lang="en-US" smtClean="0"/>
              <a:t>‹#›</a:t>
            </a:fld>
            <a:endParaRPr lang="en-US"/>
          </a:p>
        </p:txBody>
      </p:sp>
    </p:spTree>
    <p:extLst>
      <p:ext uri="{BB962C8B-B14F-4D97-AF65-F5344CB8AC3E}">
        <p14:creationId xmlns:p14="http://schemas.microsoft.com/office/powerpoint/2010/main" val="1418789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17625F-D484-4EA2-A283-4653A1325B16}" type="datetimeFigureOut">
              <a:rPr lang="en-US" smtClean="0"/>
              <a:t>3/28/2012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E01801-5F04-4FAF-8429-40154F6A4DAE}" type="slidenum">
              <a:rPr lang="en-US" smtClean="0"/>
              <a:t>‹#›</a:t>
            </a:fld>
            <a:endParaRPr lang="en-US"/>
          </a:p>
        </p:txBody>
      </p:sp>
    </p:spTree>
    <p:extLst>
      <p:ext uri="{BB962C8B-B14F-4D97-AF65-F5344CB8AC3E}">
        <p14:creationId xmlns:p14="http://schemas.microsoft.com/office/powerpoint/2010/main" val="2519402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17625F-D484-4EA2-A283-4653A1325B16}" type="datetimeFigureOut">
              <a:rPr lang="en-US" smtClean="0"/>
              <a:t>3/28/2012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E01801-5F04-4FAF-8429-40154F6A4DAE}" type="slidenum">
              <a:rPr lang="en-US" smtClean="0"/>
              <a:t>‹#›</a:t>
            </a:fld>
            <a:endParaRPr lang="en-US"/>
          </a:p>
        </p:txBody>
      </p:sp>
    </p:spTree>
    <p:extLst>
      <p:ext uri="{BB962C8B-B14F-4D97-AF65-F5344CB8AC3E}">
        <p14:creationId xmlns:p14="http://schemas.microsoft.com/office/powerpoint/2010/main" val="776808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17625F-D484-4EA2-A283-4653A1325B16}" type="datetimeFigureOut">
              <a:rPr lang="en-US" smtClean="0"/>
              <a:t>3/28/2012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E01801-5F04-4FAF-8429-40154F6A4DAE}" type="slidenum">
              <a:rPr lang="en-US" smtClean="0"/>
              <a:t>‹#›</a:t>
            </a:fld>
            <a:endParaRPr lang="en-US"/>
          </a:p>
        </p:txBody>
      </p:sp>
    </p:spTree>
    <p:extLst>
      <p:ext uri="{BB962C8B-B14F-4D97-AF65-F5344CB8AC3E}">
        <p14:creationId xmlns:p14="http://schemas.microsoft.com/office/powerpoint/2010/main" val="631714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17625F-D484-4EA2-A283-4653A1325B16}" type="datetimeFigureOut">
              <a:rPr lang="en-US" smtClean="0"/>
              <a:t>3/28/2012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E01801-5F04-4FAF-8429-40154F6A4DAE}" type="slidenum">
              <a:rPr lang="en-US" smtClean="0"/>
              <a:t>‹#›</a:t>
            </a:fld>
            <a:endParaRPr lang="en-US"/>
          </a:p>
        </p:txBody>
      </p:sp>
    </p:spTree>
    <p:extLst>
      <p:ext uri="{BB962C8B-B14F-4D97-AF65-F5344CB8AC3E}">
        <p14:creationId xmlns:p14="http://schemas.microsoft.com/office/powerpoint/2010/main" val="3278937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17625F-D484-4EA2-A283-4653A1325B16}" type="datetimeFigureOut">
              <a:rPr lang="en-US" smtClean="0"/>
              <a:t>3/28/2012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E01801-5F04-4FAF-8429-40154F6A4DAE}" type="slidenum">
              <a:rPr lang="en-US" smtClean="0"/>
              <a:t>‹#›</a:t>
            </a:fld>
            <a:endParaRPr lang="en-US"/>
          </a:p>
        </p:txBody>
      </p:sp>
    </p:spTree>
    <p:extLst>
      <p:ext uri="{BB962C8B-B14F-4D97-AF65-F5344CB8AC3E}">
        <p14:creationId xmlns:p14="http://schemas.microsoft.com/office/powerpoint/2010/main" val="2191935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17625F-D484-4EA2-A283-4653A1325B16}" type="datetimeFigureOut">
              <a:rPr lang="en-US" smtClean="0"/>
              <a:t>3/28/2012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E01801-5F04-4FAF-8429-40154F6A4DAE}" type="slidenum">
              <a:rPr lang="en-US" smtClean="0"/>
              <a:t>‹#›</a:t>
            </a:fld>
            <a:endParaRPr lang="en-US"/>
          </a:p>
        </p:txBody>
      </p:sp>
    </p:spTree>
    <p:extLst>
      <p:ext uri="{BB962C8B-B14F-4D97-AF65-F5344CB8AC3E}">
        <p14:creationId xmlns:p14="http://schemas.microsoft.com/office/powerpoint/2010/main" val="2272236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17625F-D484-4EA2-A283-4653A1325B16}" type="datetimeFigureOut">
              <a:rPr lang="en-US" smtClean="0"/>
              <a:t>3/28/2012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E01801-5F04-4FAF-8429-40154F6A4DAE}" type="slidenum">
              <a:rPr lang="en-US" smtClean="0"/>
              <a:t>‹#›</a:t>
            </a:fld>
            <a:endParaRPr lang="en-US"/>
          </a:p>
        </p:txBody>
      </p:sp>
    </p:spTree>
    <p:extLst>
      <p:ext uri="{BB962C8B-B14F-4D97-AF65-F5344CB8AC3E}">
        <p14:creationId xmlns:p14="http://schemas.microsoft.com/office/powerpoint/2010/main" val="2583743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17625F-D484-4EA2-A283-4653A1325B16}" type="datetimeFigureOut">
              <a:rPr lang="en-US" smtClean="0"/>
              <a:t>3/28/2012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E01801-5F04-4FAF-8429-40154F6A4DAE}" type="slidenum">
              <a:rPr lang="en-US" smtClean="0"/>
              <a:t>‹#›</a:t>
            </a:fld>
            <a:endParaRPr lang="en-US"/>
          </a:p>
        </p:txBody>
      </p:sp>
    </p:spTree>
    <p:extLst>
      <p:ext uri="{BB962C8B-B14F-4D97-AF65-F5344CB8AC3E}">
        <p14:creationId xmlns:p14="http://schemas.microsoft.com/office/powerpoint/2010/main" val="2253284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17625F-D484-4EA2-A283-4653A1325B16}" type="datetimeFigureOut">
              <a:rPr lang="en-US" smtClean="0"/>
              <a:t>3/28/2012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E01801-5F04-4FAF-8429-40154F6A4DAE}" type="slidenum">
              <a:rPr lang="en-US" smtClean="0"/>
              <a:t>‹#›</a:t>
            </a:fld>
            <a:endParaRPr lang="en-US"/>
          </a:p>
        </p:txBody>
      </p:sp>
    </p:spTree>
    <p:extLst>
      <p:ext uri="{BB962C8B-B14F-4D97-AF65-F5344CB8AC3E}">
        <p14:creationId xmlns:p14="http://schemas.microsoft.com/office/powerpoint/2010/main" val="2292353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17625F-D484-4EA2-A283-4653A1325B16}" type="datetimeFigureOut">
              <a:rPr lang="en-US" smtClean="0"/>
              <a:t>3/28/2012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E01801-5F04-4FAF-8429-40154F6A4DAE}" type="slidenum">
              <a:rPr lang="en-US" smtClean="0"/>
              <a:t>‹#›</a:t>
            </a:fld>
            <a:endParaRPr lang="en-US"/>
          </a:p>
        </p:txBody>
      </p:sp>
    </p:spTree>
    <p:extLst>
      <p:ext uri="{BB962C8B-B14F-4D97-AF65-F5344CB8AC3E}">
        <p14:creationId xmlns:p14="http://schemas.microsoft.com/office/powerpoint/2010/main" val="1847626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17625F-D484-4EA2-A283-4653A1325B16}" type="datetimeFigureOut">
              <a:rPr lang="en-US" smtClean="0"/>
              <a:t>3/28/2012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E01801-5F04-4FAF-8429-40154F6A4DAE}" type="slidenum">
              <a:rPr lang="en-US" smtClean="0"/>
              <a:t>‹#›</a:t>
            </a:fld>
            <a:endParaRPr lang="en-US"/>
          </a:p>
        </p:txBody>
      </p:sp>
    </p:spTree>
    <p:extLst>
      <p:ext uri="{BB962C8B-B14F-4D97-AF65-F5344CB8AC3E}">
        <p14:creationId xmlns:p14="http://schemas.microsoft.com/office/powerpoint/2010/main" val="2463763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solidFill>
                  <a:srgbClr val="FF0000"/>
                </a:solidFill>
              </a:rPr>
              <a:t>Enabling Student Learning One Bite at a Time</a:t>
            </a:r>
            <a:endParaRPr lang="en-US" sz="5400" dirty="0">
              <a:solidFill>
                <a:srgbClr val="FF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1676400"/>
            <a:ext cx="6074508" cy="4441983"/>
          </a:xfrm>
          <a:prstGeom prst="rect">
            <a:avLst/>
          </a:prstGeom>
          <a:noFill/>
          <a:ln>
            <a:noFill/>
          </a:ln>
        </p:spPr>
      </p:pic>
      <p:sp>
        <p:nvSpPr>
          <p:cNvPr id="3" name="TextBox 2"/>
          <p:cNvSpPr txBox="1"/>
          <p:nvPr/>
        </p:nvSpPr>
        <p:spPr>
          <a:xfrm>
            <a:off x="1752600" y="6248400"/>
            <a:ext cx="5715000" cy="381000"/>
          </a:xfrm>
          <a:prstGeom prst="rect">
            <a:avLst/>
          </a:prstGeom>
          <a:noFill/>
        </p:spPr>
        <p:txBody>
          <a:bodyPr wrap="square" rtlCol="0">
            <a:spAutoFit/>
          </a:bodyPr>
          <a:lstStyle/>
          <a:p>
            <a:pPr algn="ctr"/>
            <a:r>
              <a:rPr lang="en-US" b="1" dirty="0" smtClean="0"/>
              <a:t>Katrina.slone@education.ky.gov</a:t>
            </a:r>
            <a:endParaRPr lang="en-US" b="1" dirty="0"/>
          </a:p>
        </p:txBody>
      </p:sp>
    </p:spTree>
    <p:extLst>
      <p:ext uri="{BB962C8B-B14F-4D97-AF65-F5344CB8AC3E}">
        <p14:creationId xmlns:p14="http://schemas.microsoft.com/office/powerpoint/2010/main" val="6388658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09600"/>
            <a:ext cx="8153400" cy="2062103"/>
          </a:xfrm>
          <a:prstGeom prst="rect">
            <a:avLst/>
          </a:prstGeom>
          <a:noFill/>
        </p:spPr>
        <p:txBody>
          <a:bodyPr wrap="square" rtlCol="0">
            <a:spAutoFit/>
          </a:bodyPr>
          <a:lstStyle/>
          <a:p>
            <a:r>
              <a:rPr lang="en-US" sz="3600" dirty="0" smtClean="0"/>
              <a:t>Reading: Integration of Knowledge and Ideas, Grade 1</a:t>
            </a:r>
          </a:p>
          <a:p>
            <a:r>
              <a:rPr lang="en-US" sz="2800" dirty="0" smtClean="0"/>
              <a:t>8.  Identify reasons an author gives to support points in a text.</a:t>
            </a:r>
            <a:endParaRPr lang="en-US" sz="2800" dirty="0"/>
          </a:p>
        </p:txBody>
      </p:sp>
      <p:sp>
        <p:nvSpPr>
          <p:cNvPr id="5" name="TextBox 4"/>
          <p:cNvSpPr txBox="1"/>
          <p:nvPr/>
        </p:nvSpPr>
        <p:spPr>
          <a:xfrm>
            <a:off x="495300" y="3200400"/>
            <a:ext cx="8077200" cy="2677656"/>
          </a:xfrm>
          <a:prstGeom prst="rect">
            <a:avLst/>
          </a:prstGeom>
          <a:solidFill>
            <a:schemeClr val="accent3">
              <a:lumMod val="60000"/>
              <a:lumOff val="40000"/>
            </a:schemeClr>
          </a:solidFill>
        </p:spPr>
        <p:txBody>
          <a:bodyPr wrap="square" rtlCol="0">
            <a:spAutoFit/>
          </a:bodyPr>
          <a:lstStyle/>
          <a:p>
            <a:pPr marL="342900" indent="-342900">
              <a:buFont typeface="+mj-lt"/>
              <a:buAutoNum type="arabicPeriod"/>
            </a:pPr>
            <a:r>
              <a:rPr lang="en-US" sz="2800" dirty="0" smtClean="0"/>
              <a:t>What are the likely answers students will give to this question?</a:t>
            </a:r>
          </a:p>
          <a:p>
            <a:pPr marL="342900" indent="-342900">
              <a:buFont typeface="+mj-lt"/>
              <a:buAutoNum type="arabicPeriod"/>
            </a:pPr>
            <a:r>
              <a:rPr lang="en-US" sz="2800" dirty="0" smtClean="0"/>
              <a:t>What issues/misconceptions would cause them to give those answers?</a:t>
            </a:r>
          </a:p>
          <a:p>
            <a:pPr marL="342900" indent="-342900">
              <a:buFont typeface="+mj-lt"/>
              <a:buAutoNum type="arabicPeriod"/>
            </a:pPr>
            <a:r>
              <a:rPr lang="en-US" sz="2800" dirty="0" smtClean="0"/>
              <a:t>What would my next steps be with students who have each of those issues/misconceptions?</a:t>
            </a:r>
            <a:endParaRPr lang="en-US" sz="2800" dirty="0"/>
          </a:p>
        </p:txBody>
      </p:sp>
    </p:spTree>
    <p:extLst>
      <p:ext uri="{BB962C8B-B14F-4D97-AF65-F5344CB8AC3E}">
        <p14:creationId xmlns:p14="http://schemas.microsoft.com/office/powerpoint/2010/main" val="1221572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Ideas:</a:t>
            </a:r>
            <a:endParaRPr lang="en-US" dirty="0"/>
          </a:p>
        </p:txBody>
      </p:sp>
      <p:sp>
        <p:nvSpPr>
          <p:cNvPr id="3" name="Content Placeholder 2"/>
          <p:cNvSpPr>
            <a:spLocks noGrp="1"/>
          </p:cNvSpPr>
          <p:nvPr>
            <p:ph idx="1"/>
          </p:nvPr>
        </p:nvSpPr>
        <p:spPr/>
        <p:txBody>
          <a:bodyPr/>
          <a:lstStyle/>
          <a:p>
            <a:r>
              <a:rPr lang="en-US" dirty="0" smtClean="0"/>
              <a:t>Mostly for reasoning, skill, or product targets.</a:t>
            </a:r>
          </a:p>
          <a:p>
            <a:r>
              <a:rPr lang="en-US" dirty="0" smtClean="0"/>
              <a:t>Strategies 1-3 are part of and foundational to these activities/strategies.</a:t>
            </a:r>
          </a:p>
          <a:p>
            <a:r>
              <a:rPr lang="en-US" dirty="0" smtClean="0"/>
              <a:t>When you do these, it is critical for students to be involved in making the rubrics.</a:t>
            </a:r>
          </a:p>
          <a:p>
            <a:r>
              <a:rPr lang="en-US" dirty="0" smtClean="0"/>
              <a:t>Students need time to practice using what they have learned in various ways </a:t>
            </a:r>
            <a:r>
              <a:rPr lang="en-US" dirty="0"/>
              <a:t>with </a:t>
            </a:r>
            <a:r>
              <a:rPr lang="en-US" dirty="0" smtClean="0"/>
              <a:t>models and with their own work.</a:t>
            </a:r>
            <a:endParaRPr lang="en-US" dirty="0"/>
          </a:p>
        </p:txBody>
      </p:sp>
    </p:spTree>
    <p:extLst>
      <p:ext uri="{BB962C8B-B14F-4D97-AF65-F5344CB8AC3E}">
        <p14:creationId xmlns:p14="http://schemas.microsoft.com/office/powerpoint/2010/main" val="2421548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Targets</a:t>
            </a:r>
            <a:endParaRPr lang="en-US" dirty="0"/>
          </a:p>
        </p:txBody>
      </p:sp>
      <p:sp>
        <p:nvSpPr>
          <p:cNvPr id="3" name="Content Placeholder 2"/>
          <p:cNvSpPr>
            <a:spLocks noGrp="1"/>
          </p:cNvSpPr>
          <p:nvPr>
            <p:ph idx="1"/>
          </p:nvPr>
        </p:nvSpPr>
        <p:spPr/>
        <p:txBody>
          <a:bodyPr/>
          <a:lstStyle/>
          <a:p>
            <a:pPr marL="285750">
              <a:lnSpc>
                <a:spcPct val="90000"/>
              </a:lnSpc>
              <a:spcBef>
                <a:spcPct val="0"/>
              </a:spcBef>
              <a:tabLst>
                <a:tab pos="685800" algn="l"/>
              </a:tabLst>
            </a:pPr>
            <a:r>
              <a:rPr lang="en-US" b="1" dirty="0" smtClean="0">
                <a:solidFill>
                  <a:srgbClr val="00CC00"/>
                </a:solidFill>
              </a:rPr>
              <a:t>I can describe how to design </a:t>
            </a:r>
            <a:r>
              <a:rPr lang="en-US" b="1" dirty="0">
                <a:solidFill>
                  <a:srgbClr val="00CC00"/>
                </a:solidFill>
              </a:rPr>
              <a:t>lessons to focus on one learning </a:t>
            </a:r>
            <a:r>
              <a:rPr lang="en-US" b="1" dirty="0" smtClean="0">
                <a:solidFill>
                  <a:srgbClr val="00CC00"/>
                </a:solidFill>
              </a:rPr>
              <a:t> target </a:t>
            </a:r>
            <a:r>
              <a:rPr lang="en-US" b="1" dirty="0">
                <a:solidFill>
                  <a:srgbClr val="00CC00"/>
                </a:solidFill>
              </a:rPr>
              <a:t>or aspect of quality at a time.</a:t>
            </a:r>
          </a:p>
          <a:p>
            <a:pPr marL="285750">
              <a:lnSpc>
                <a:spcPct val="90000"/>
              </a:lnSpc>
              <a:spcBef>
                <a:spcPct val="0"/>
              </a:spcBef>
              <a:tabLst>
                <a:tab pos="685800" algn="l"/>
              </a:tabLst>
            </a:pPr>
            <a:r>
              <a:rPr lang="en-US" b="1" dirty="0" smtClean="0">
                <a:solidFill>
                  <a:srgbClr val="00CC00"/>
                </a:solidFill>
              </a:rPr>
              <a:t>I can describe ways to teach </a:t>
            </a:r>
            <a:r>
              <a:rPr lang="en-US" b="1" dirty="0">
                <a:solidFill>
                  <a:srgbClr val="00CC00"/>
                </a:solidFill>
              </a:rPr>
              <a:t>students focused revision.</a:t>
            </a:r>
          </a:p>
          <a:p>
            <a:endParaRPr lang="en-US" dirty="0"/>
          </a:p>
        </p:txBody>
      </p:sp>
      <p:pic>
        <p:nvPicPr>
          <p:cNvPr id="3074" name="Picture 2" descr="C:\Users\kslone\AppData\Local\Microsoft\Windows\Temporary Internet Files\Content.IE5\92H1INQE\MC90038975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38600" y="3810000"/>
            <a:ext cx="2743200" cy="27059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8465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xfrm>
            <a:off x="0" y="-9525"/>
            <a:ext cx="9144000" cy="1038225"/>
          </a:xfrm>
        </p:spPr>
        <p:txBody>
          <a:bodyPr lIns="182880" rtlCol="0">
            <a:normAutofit fontScale="90000"/>
          </a:bodyPr>
          <a:lstStyle/>
          <a:p>
            <a:pPr eaLnBrk="1" fontAlgn="auto" hangingPunct="1">
              <a:spcAft>
                <a:spcPts val="0"/>
              </a:spcAft>
              <a:defRPr/>
            </a:pPr>
            <a:r>
              <a:rPr lang="en-US" b="1" dirty="0" smtClean="0">
                <a:solidFill>
                  <a:schemeClr val="accent3">
                    <a:lumMod val="25000"/>
                  </a:schemeClr>
                </a:solidFill>
                <a:effectLst>
                  <a:outerShdw blurRad="38100" dist="38100" dir="2700000" algn="tl">
                    <a:srgbClr val="000000">
                      <a:alpha val="43137"/>
                    </a:srgbClr>
                  </a:outerShdw>
                </a:effectLst>
              </a:rPr>
              <a:t>Seven Strategies of Assessment for Learning</a:t>
            </a:r>
          </a:p>
        </p:txBody>
      </p:sp>
      <p:sp>
        <p:nvSpPr>
          <p:cNvPr id="14339" name="Rectangle 3"/>
          <p:cNvSpPr>
            <a:spLocks noGrp="1" noChangeArrowheads="1"/>
          </p:cNvSpPr>
          <p:nvPr>
            <p:ph type="body" idx="4294967295"/>
          </p:nvPr>
        </p:nvSpPr>
        <p:spPr>
          <a:xfrm>
            <a:off x="501650" y="1092200"/>
            <a:ext cx="8382000" cy="5410200"/>
          </a:xfrm>
        </p:spPr>
        <p:txBody>
          <a:bodyPr/>
          <a:lstStyle/>
          <a:p>
            <a:pPr marL="0" indent="0" eaLnBrk="1" hangingPunct="1">
              <a:lnSpc>
                <a:spcPct val="90000"/>
              </a:lnSpc>
              <a:buFontTx/>
              <a:buNone/>
              <a:tabLst>
                <a:tab pos="685800" algn="l"/>
              </a:tabLst>
            </a:pPr>
            <a:r>
              <a:rPr lang="en-US" b="1" dirty="0" smtClean="0"/>
              <a:t>Where am I going?</a:t>
            </a:r>
          </a:p>
          <a:p>
            <a:pPr marL="685800" lvl="1" indent="-342900" eaLnBrk="1" hangingPunct="1">
              <a:lnSpc>
                <a:spcPct val="90000"/>
              </a:lnSpc>
              <a:spcBef>
                <a:spcPct val="0"/>
              </a:spcBef>
              <a:buFontTx/>
              <a:buAutoNum type="arabicPeriod"/>
              <a:tabLst>
                <a:tab pos="685800" algn="l"/>
              </a:tabLst>
            </a:pPr>
            <a:r>
              <a:rPr lang="en-US" sz="2400" b="1" dirty="0" smtClean="0">
                <a:solidFill>
                  <a:srgbClr val="D60093"/>
                </a:solidFill>
              </a:rPr>
              <a:t>Provide students with a clear and understandable statement of the learning target.</a:t>
            </a:r>
          </a:p>
          <a:p>
            <a:pPr marL="685800" lvl="1" indent="-342900" eaLnBrk="1" hangingPunct="1">
              <a:lnSpc>
                <a:spcPct val="90000"/>
              </a:lnSpc>
              <a:spcBef>
                <a:spcPct val="0"/>
              </a:spcBef>
              <a:spcAft>
                <a:spcPts val="1000"/>
              </a:spcAft>
              <a:buFontTx/>
              <a:buAutoNum type="arabicPeriod"/>
              <a:tabLst>
                <a:tab pos="685800" algn="l"/>
              </a:tabLst>
            </a:pPr>
            <a:r>
              <a:rPr lang="en-US" sz="2400" b="1" dirty="0" smtClean="0">
                <a:solidFill>
                  <a:srgbClr val="D60093"/>
                </a:solidFill>
              </a:rPr>
              <a:t>Use examples and models of strong and weak work.</a:t>
            </a:r>
          </a:p>
          <a:p>
            <a:pPr marL="0" indent="0" eaLnBrk="1" hangingPunct="1">
              <a:lnSpc>
                <a:spcPct val="90000"/>
              </a:lnSpc>
              <a:buFontTx/>
              <a:buNone/>
              <a:tabLst>
                <a:tab pos="685800" algn="l"/>
              </a:tabLst>
            </a:pPr>
            <a:r>
              <a:rPr lang="en-US" b="1" dirty="0" smtClean="0"/>
              <a:t>Where am I now?</a:t>
            </a:r>
          </a:p>
          <a:p>
            <a:pPr marL="685800" lvl="1" indent="-342900" eaLnBrk="1" hangingPunct="1">
              <a:lnSpc>
                <a:spcPct val="90000"/>
              </a:lnSpc>
              <a:spcBef>
                <a:spcPct val="0"/>
              </a:spcBef>
              <a:buFontTx/>
              <a:buNone/>
              <a:tabLst>
                <a:tab pos="685800" algn="l"/>
              </a:tabLst>
            </a:pPr>
            <a:r>
              <a:rPr lang="en-US" sz="2400" b="1" dirty="0" smtClean="0">
                <a:solidFill>
                  <a:srgbClr val="D60093"/>
                </a:solidFill>
              </a:rPr>
              <a:t>3.	Offer regular descriptive feedback.</a:t>
            </a:r>
          </a:p>
          <a:p>
            <a:pPr marL="685800" lvl="1" indent="-342900" eaLnBrk="1" hangingPunct="1">
              <a:lnSpc>
                <a:spcPct val="90000"/>
              </a:lnSpc>
              <a:spcBef>
                <a:spcPct val="0"/>
              </a:spcBef>
              <a:spcAft>
                <a:spcPts val="1000"/>
              </a:spcAft>
              <a:buFontTx/>
              <a:buNone/>
              <a:tabLst>
                <a:tab pos="685800" algn="l"/>
              </a:tabLst>
            </a:pPr>
            <a:r>
              <a:rPr lang="en-US" sz="2400" b="1" dirty="0" smtClean="0">
                <a:solidFill>
                  <a:srgbClr val="00B0F0"/>
                </a:solidFill>
              </a:rPr>
              <a:t>4.	Teach students to self-assess and set goals.</a:t>
            </a:r>
          </a:p>
          <a:p>
            <a:pPr marL="0" indent="0" eaLnBrk="1" hangingPunct="1">
              <a:lnSpc>
                <a:spcPct val="90000"/>
              </a:lnSpc>
              <a:buFontTx/>
              <a:buNone/>
              <a:tabLst>
                <a:tab pos="685800" algn="l"/>
              </a:tabLst>
            </a:pPr>
            <a:r>
              <a:rPr lang="en-US" b="1" dirty="0" smtClean="0"/>
              <a:t>How can I close the gap?</a:t>
            </a:r>
          </a:p>
          <a:p>
            <a:pPr marL="685800" lvl="1" indent="-342900" eaLnBrk="1" hangingPunct="1">
              <a:lnSpc>
                <a:spcPct val="90000"/>
              </a:lnSpc>
              <a:spcBef>
                <a:spcPct val="0"/>
              </a:spcBef>
              <a:buFontTx/>
              <a:buAutoNum type="arabicPeriod" startAt="5"/>
              <a:tabLst>
                <a:tab pos="685800" algn="l"/>
              </a:tabLst>
            </a:pPr>
            <a:r>
              <a:rPr lang="en-US" sz="2400" b="1" dirty="0" smtClean="0">
                <a:solidFill>
                  <a:srgbClr val="00CC00"/>
                </a:solidFill>
              </a:rPr>
              <a:t>Design lessons to focus on one learning target or aspect of quality at a time.</a:t>
            </a:r>
          </a:p>
          <a:p>
            <a:pPr marL="685800" lvl="1" indent="-342900" eaLnBrk="1" hangingPunct="1">
              <a:lnSpc>
                <a:spcPct val="90000"/>
              </a:lnSpc>
              <a:spcBef>
                <a:spcPct val="0"/>
              </a:spcBef>
              <a:buFontTx/>
              <a:buAutoNum type="arabicPeriod" startAt="5"/>
              <a:tabLst>
                <a:tab pos="685800" algn="l"/>
              </a:tabLst>
            </a:pPr>
            <a:r>
              <a:rPr lang="en-US" sz="2400" b="1" dirty="0" smtClean="0">
                <a:solidFill>
                  <a:srgbClr val="00CC00"/>
                </a:solidFill>
              </a:rPr>
              <a:t>Teach students focused revision.</a:t>
            </a:r>
          </a:p>
          <a:p>
            <a:pPr marL="685800" lvl="1" indent="-342900" eaLnBrk="1" hangingPunct="1">
              <a:lnSpc>
                <a:spcPct val="90000"/>
              </a:lnSpc>
              <a:spcBef>
                <a:spcPct val="0"/>
              </a:spcBef>
              <a:buFontTx/>
              <a:buNone/>
              <a:tabLst>
                <a:tab pos="685800" algn="l"/>
              </a:tabLst>
            </a:pPr>
            <a:r>
              <a:rPr lang="en-US" sz="2400" b="1" dirty="0" smtClean="0">
                <a:solidFill>
                  <a:srgbClr val="00B0F0"/>
                </a:solidFill>
              </a:rPr>
              <a:t>7.</a:t>
            </a:r>
            <a:r>
              <a:rPr lang="en-US" sz="2400" b="1" dirty="0" smtClean="0"/>
              <a:t>	</a:t>
            </a:r>
            <a:r>
              <a:rPr lang="en-US" sz="2400" b="1" dirty="0" smtClean="0">
                <a:solidFill>
                  <a:srgbClr val="00B0F0"/>
                </a:solidFill>
              </a:rPr>
              <a:t>Engage students in self-reflection, and let them keep track of and share their learning.</a:t>
            </a:r>
            <a:endParaRPr lang="en-US" b="1" dirty="0" smtClean="0">
              <a:solidFill>
                <a:srgbClr val="00B0F0"/>
              </a:solidFill>
            </a:endParaRPr>
          </a:p>
        </p:txBody>
      </p:sp>
      <p:sp>
        <p:nvSpPr>
          <p:cNvPr id="3" name="Right Arrow 2"/>
          <p:cNvSpPr/>
          <p:nvPr/>
        </p:nvSpPr>
        <p:spPr>
          <a:xfrm>
            <a:off x="241300" y="3619500"/>
            <a:ext cx="520700" cy="355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Arrow 5"/>
          <p:cNvSpPr/>
          <p:nvPr/>
        </p:nvSpPr>
        <p:spPr>
          <a:xfrm>
            <a:off x="241300" y="5435600"/>
            <a:ext cx="520700" cy="355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Smiley Face 3"/>
          <p:cNvSpPr/>
          <p:nvPr/>
        </p:nvSpPr>
        <p:spPr>
          <a:xfrm>
            <a:off x="393700" y="1473200"/>
            <a:ext cx="368300" cy="3175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Smiley Face 7"/>
          <p:cNvSpPr/>
          <p:nvPr/>
        </p:nvSpPr>
        <p:spPr>
          <a:xfrm>
            <a:off x="393700" y="2120900"/>
            <a:ext cx="368300" cy="3175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miley Face 8"/>
          <p:cNvSpPr/>
          <p:nvPr/>
        </p:nvSpPr>
        <p:spPr>
          <a:xfrm>
            <a:off x="393700" y="3302000"/>
            <a:ext cx="368300" cy="3175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5-Point Star 4"/>
          <p:cNvSpPr/>
          <p:nvPr/>
        </p:nvSpPr>
        <p:spPr>
          <a:xfrm>
            <a:off x="342900" y="4483100"/>
            <a:ext cx="425450" cy="406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5-Point Star 10"/>
          <p:cNvSpPr/>
          <p:nvPr/>
        </p:nvSpPr>
        <p:spPr>
          <a:xfrm>
            <a:off x="393700" y="5016500"/>
            <a:ext cx="425450" cy="406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extLst>
      <p:ext uri="{BB962C8B-B14F-4D97-AF65-F5344CB8AC3E}">
        <p14:creationId xmlns:p14="http://schemas.microsoft.com/office/powerpoint/2010/main" val="333078263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096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1000" fill="hold"/>
                                        <p:tgtEl>
                                          <p:spTgt spid="6"/>
                                        </p:tgtEl>
                                        <p:attrNameLst>
                                          <p:attrName>ppt_w</p:attrName>
                                        </p:attrNameLst>
                                      </p:cBhvr>
                                      <p:tavLst>
                                        <p:tav tm="0">
                                          <p:val>
                                            <p:fltVal val="0"/>
                                          </p:val>
                                        </p:tav>
                                        <p:tav tm="100000">
                                          <p:val>
                                            <p:strVal val="#ppt_w"/>
                                          </p:val>
                                        </p:tav>
                                      </p:tavLst>
                                    </p:anim>
                                    <p:anim calcmode="lin" valueType="num">
                                      <p:cBhvr>
                                        <p:cTn id="12" dur="1000" fill="hold"/>
                                        <p:tgtEl>
                                          <p:spTgt spid="6"/>
                                        </p:tgtEl>
                                        <p:attrNameLst>
                                          <p:attrName>ppt_h</p:attrName>
                                        </p:attrNameLst>
                                      </p:cBhvr>
                                      <p:tavLst>
                                        <p:tav tm="0">
                                          <p:val>
                                            <p:fltVal val="0"/>
                                          </p:val>
                                        </p:tav>
                                        <p:tav tm="100000">
                                          <p:val>
                                            <p:strVal val="#ppt_h"/>
                                          </p:val>
                                        </p:tav>
                                      </p:tavLst>
                                    </p:anim>
                                    <p:anim calcmode="lin" valueType="num">
                                      <p:cBhvr>
                                        <p:cTn id="13" dur="1000" fill="hold"/>
                                        <p:tgtEl>
                                          <p:spTgt spid="6"/>
                                        </p:tgtEl>
                                        <p:attrNameLst>
                                          <p:attrName>style.rotation</p:attrName>
                                        </p:attrNameLst>
                                      </p:cBhvr>
                                      <p:tavLst>
                                        <p:tav tm="0">
                                          <p:val>
                                            <p:fltVal val="90"/>
                                          </p:val>
                                        </p:tav>
                                        <p:tav tm="100000">
                                          <p:val>
                                            <p:fltVal val="0"/>
                                          </p:val>
                                        </p:tav>
                                      </p:tavLst>
                                    </p:anim>
                                    <p:animEffect transition="in" filter="fade">
                                      <p:cBhvr>
                                        <p:cTn id="14" dur="1000"/>
                                        <p:tgtEl>
                                          <p:spTgt spid="6"/>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1000" fill="hold"/>
                                        <p:tgtEl>
                                          <p:spTgt spid="3"/>
                                        </p:tgtEl>
                                        <p:attrNameLst>
                                          <p:attrName>ppt_w</p:attrName>
                                        </p:attrNameLst>
                                      </p:cBhvr>
                                      <p:tavLst>
                                        <p:tav tm="0">
                                          <p:val>
                                            <p:fltVal val="0"/>
                                          </p:val>
                                        </p:tav>
                                        <p:tav tm="100000">
                                          <p:val>
                                            <p:strVal val="#ppt_w"/>
                                          </p:val>
                                        </p:tav>
                                      </p:tavLst>
                                    </p:anim>
                                    <p:anim calcmode="lin" valueType="num">
                                      <p:cBhvr>
                                        <p:cTn id="18" dur="1000" fill="hold"/>
                                        <p:tgtEl>
                                          <p:spTgt spid="3"/>
                                        </p:tgtEl>
                                        <p:attrNameLst>
                                          <p:attrName>ppt_h</p:attrName>
                                        </p:attrNameLst>
                                      </p:cBhvr>
                                      <p:tavLst>
                                        <p:tav tm="0">
                                          <p:val>
                                            <p:fltVal val="0"/>
                                          </p:val>
                                        </p:tav>
                                        <p:tav tm="100000">
                                          <p:val>
                                            <p:strVal val="#ppt_h"/>
                                          </p:val>
                                        </p:tav>
                                      </p:tavLst>
                                    </p:anim>
                                    <p:anim calcmode="lin" valueType="num">
                                      <p:cBhvr>
                                        <p:cTn id="19" dur="1000" fill="hold"/>
                                        <p:tgtEl>
                                          <p:spTgt spid="3"/>
                                        </p:tgtEl>
                                        <p:attrNameLst>
                                          <p:attrName>style.rotation</p:attrName>
                                        </p:attrNameLst>
                                      </p:cBhvr>
                                      <p:tavLst>
                                        <p:tav tm="0">
                                          <p:val>
                                            <p:fltVal val="90"/>
                                          </p:val>
                                        </p:tav>
                                        <p:tav tm="100000">
                                          <p:val>
                                            <p:fltVal val="0"/>
                                          </p:val>
                                        </p:tav>
                                      </p:tavLst>
                                    </p:anim>
                                    <p:animEffect transition="in" filter="fade">
                                      <p:cBhvr>
                                        <p:cTn id="20" dur="1000"/>
                                        <p:tgtEl>
                                          <p:spTgt spid="3"/>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1000" fill="hold"/>
                                        <p:tgtEl>
                                          <p:spTgt spid="4"/>
                                        </p:tgtEl>
                                        <p:attrNameLst>
                                          <p:attrName>ppt_w</p:attrName>
                                        </p:attrNameLst>
                                      </p:cBhvr>
                                      <p:tavLst>
                                        <p:tav tm="0">
                                          <p:val>
                                            <p:fltVal val="0"/>
                                          </p:val>
                                        </p:tav>
                                        <p:tav tm="100000">
                                          <p:val>
                                            <p:strVal val="#ppt_w"/>
                                          </p:val>
                                        </p:tav>
                                      </p:tavLst>
                                    </p:anim>
                                    <p:anim calcmode="lin" valueType="num">
                                      <p:cBhvr>
                                        <p:cTn id="26" dur="1000" fill="hold"/>
                                        <p:tgtEl>
                                          <p:spTgt spid="4"/>
                                        </p:tgtEl>
                                        <p:attrNameLst>
                                          <p:attrName>ppt_h</p:attrName>
                                        </p:attrNameLst>
                                      </p:cBhvr>
                                      <p:tavLst>
                                        <p:tav tm="0">
                                          <p:val>
                                            <p:fltVal val="0"/>
                                          </p:val>
                                        </p:tav>
                                        <p:tav tm="100000">
                                          <p:val>
                                            <p:strVal val="#ppt_h"/>
                                          </p:val>
                                        </p:tav>
                                      </p:tavLst>
                                    </p:anim>
                                    <p:anim calcmode="lin" valueType="num">
                                      <p:cBhvr>
                                        <p:cTn id="27" dur="1000" fill="hold"/>
                                        <p:tgtEl>
                                          <p:spTgt spid="4"/>
                                        </p:tgtEl>
                                        <p:attrNameLst>
                                          <p:attrName>style.rotation</p:attrName>
                                        </p:attrNameLst>
                                      </p:cBhvr>
                                      <p:tavLst>
                                        <p:tav tm="0">
                                          <p:val>
                                            <p:fltVal val="90"/>
                                          </p:val>
                                        </p:tav>
                                        <p:tav tm="100000">
                                          <p:val>
                                            <p:fltVal val="0"/>
                                          </p:val>
                                        </p:tav>
                                      </p:tavLst>
                                    </p:anim>
                                    <p:animEffect transition="in" filter="fade">
                                      <p:cBhvr>
                                        <p:cTn id="28" dur="1000"/>
                                        <p:tgtEl>
                                          <p:spTgt spid="4"/>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1000" fill="hold"/>
                                        <p:tgtEl>
                                          <p:spTgt spid="8"/>
                                        </p:tgtEl>
                                        <p:attrNameLst>
                                          <p:attrName>ppt_w</p:attrName>
                                        </p:attrNameLst>
                                      </p:cBhvr>
                                      <p:tavLst>
                                        <p:tav tm="0">
                                          <p:val>
                                            <p:fltVal val="0"/>
                                          </p:val>
                                        </p:tav>
                                        <p:tav tm="100000">
                                          <p:val>
                                            <p:strVal val="#ppt_w"/>
                                          </p:val>
                                        </p:tav>
                                      </p:tavLst>
                                    </p:anim>
                                    <p:anim calcmode="lin" valueType="num">
                                      <p:cBhvr>
                                        <p:cTn id="32" dur="1000" fill="hold"/>
                                        <p:tgtEl>
                                          <p:spTgt spid="8"/>
                                        </p:tgtEl>
                                        <p:attrNameLst>
                                          <p:attrName>ppt_h</p:attrName>
                                        </p:attrNameLst>
                                      </p:cBhvr>
                                      <p:tavLst>
                                        <p:tav tm="0">
                                          <p:val>
                                            <p:fltVal val="0"/>
                                          </p:val>
                                        </p:tav>
                                        <p:tav tm="100000">
                                          <p:val>
                                            <p:strVal val="#ppt_h"/>
                                          </p:val>
                                        </p:tav>
                                      </p:tavLst>
                                    </p:anim>
                                    <p:anim calcmode="lin" valueType="num">
                                      <p:cBhvr>
                                        <p:cTn id="33" dur="1000" fill="hold"/>
                                        <p:tgtEl>
                                          <p:spTgt spid="8"/>
                                        </p:tgtEl>
                                        <p:attrNameLst>
                                          <p:attrName>style.rotation</p:attrName>
                                        </p:attrNameLst>
                                      </p:cBhvr>
                                      <p:tavLst>
                                        <p:tav tm="0">
                                          <p:val>
                                            <p:fltVal val="90"/>
                                          </p:val>
                                        </p:tav>
                                        <p:tav tm="100000">
                                          <p:val>
                                            <p:fltVal val="0"/>
                                          </p:val>
                                        </p:tav>
                                      </p:tavLst>
                                    </p:anim>
                                    <p:animEffect transition="in" filter="fade">
                                      <p:cBhvr>
                                        <p:cTn id="34" dur="1000"/>
                                        <p:tgtEl>
                                          <p:spTgt spid="8"/>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1000" fill="hold"/>
                                        <p:tgtEl>
                                          <p:spTgt spid="9"/>
                                        </p:tgtEl>
                                        <p:attrNameLst>
                                          <p:attrName>ppt_w</p:attrName>
                                        </p:attrNameLst>
                                      </p:cBhvr>
                                      <p:tavLst>
                                        <p:tav tm="0">
                                          <p:val>
                                            <p:fltVal val="0"/>
                                          </p:val>
                                        </p:tav>
                                        <p:tav tm="100000">
                                          <p:val>
                                            <p:strVal val="#ppt_w"/>
                                          </p:val>
                                        </p:tav>
                                      </p:tavLst>
                                    </p:anim>
                                    <p:anim calcmode="lin" valueType="num">
                                      <p:cBhvr>
                                        <p:cTn id="38" dur="1000" fill="hold"/>
                                        <p:tgtEl>
                                          <p:spTgt spid="9"/>
                                        </p:tgtEl>
                                        <p:attrNameLst>
                                          <p:attrName>ppt_h</p:attrName>
                                        </p:attrNameLst>
                                      </p:cBhvr>
                                      <p:tavLst>
                                        <p:tav tm="0">
                                          <p:val>
                                            <p:fltVal val="0"/>
                                          </p:val>
                                        </p:tav>
                                        <p:tav tm="100000">
                                          <p:val>
                                            <p:strVal val="#ppt_h"/>
                                          </p:val>
                                        </p:tav>
                                      </p:tavLst>
                                    </p:anim>
                                    <p:anim calcmode="lin" valueType="num">
                                      <p:cBhvr>
                                        <p:cTn id="39" dur="1000" fill="hold"/>
                                        <p:tgtEl>
                                          <p:spTgt spid="9"/>
                                        </p:tgtEl>
                                        <p:attrNameLst>
                                          <p:attrName>style.rotation</p:attrName>
                                        </p:attrNameLst>
                                      </p:cBhvr>
                                      <p:tavLst>
                                        <p:tav tm="0">
                                          <p:val>
                                            <p:fltVal val="90"/>
                                          </p:val>
                                        </p:tav>
                                        <p:tav tm="100000">
                                          <p:val>
                                            <p:fltVal val="0"/>
                                          </p:val>
                                        </p:tav>
                                      </p:tavLst>
                                    </p:anim>
                                    <p:animEffect transition="in" filter="fade">
                                      <p:cBhvr>
                                        <p:cTn id="40" dur="1000"/>
                                        <p:tgtEl>
                                          <p:spTgt spid="9"/>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31" presetClass="entr" presetSubtype="0" fill="hold" nodeType="clickEffect">
                                  <p:stCondLst>
                                    <p:cond delay="0"/>
                                  </p:stCondLst>
                                  <p:childTnLst>
                                    <p:set>
                                      <p:cBhvr>
                                        <p:cTn id="44" dur="1" fill="hold">
                                          <p:stCondLst>
                                            <p:cond delay="0"/>
                                          </p:stCondLst>
                                        </p:cTn>
                                        <p:tgtEl>
                                          <p:spTgt spid="5"/>
                                        </p:tgtEl>
                                        <p:attrNameLst>
                                          <p:attrName>style.visibility</p:attrName>
                                        </p:attrNameLst>
                                      </p:cBhvr>
                                      <p:to>
                                        <p:strVal val="visible"/>
                                      </p:to>
                                    </p:set>
                                    <p:anim calcmode="lin" valueType="num">
                                      <p:cBhvr>
                                        <p:cTn id="45" dur="1000" fill="hold"/>
                                        <p:tgtEl>
                                          <p:spTgt spid="5"/>
                                        </p:tgtEl>
                                        <p:attrNameLst>
                                          <p:attrName>ppt_w</p:attrName>
                                        </p:attrNameLst>
                                      </p:cBhvr>
                                      <p:tavLst>
                                        <p:tav tm="0">
                                          <p:val>
                                            <p:fltVal val="0"/>
                                          </p:val>
                                        </p:tav>
                                        <p:tav tm="100000">
                                          <p:val>
                                            <p:strVal val="#ppt_w"/>
                                          </p:val>
                                        </p:tav>
                                      </p:tavLst>
                                    </p:anim>
                                    <p:anim calcmode="lin" valueType="num">
                                      <p:cBhvr>
                                        <p:cTn id="46" dur="1000" fill="hold"/>
                                        <p:tgtEl>
                                          <p:spTgt spid="5"/>
                                        </p:tgtEl>
                                        <p:attrNameLst>
                                          <p:attrName>ppt_h</p:attrName>
                                        </p:attrNameLst>
                                      </p:cBhvr>
                                      <p:tavLst>
                                        <p:tav tm="0">
                                          <p:val>
                                            <p:fltVal val="0"/>
                                          </p:val>
                                        </p:tav>
                                        <p:tav tm="100000">
                                          <p:val>
                                            <p:strVal val="#ppt_h"/>
                                          </p:val>
                                        </p:tav>
                                      </p:tavLst>
                                    </p:anim>
                                    <p:anim calcmode="lin" valueType="num">
                                      <p:cBhvr>
                                        <p:cTn id="47" dur="1000" fill="hold"/>
                                        <p:tgtEl>
                                          <p:spTgt spid="5"/>
                                        </p:tgtEl>
                                        <p:attrNameLst>
                                          <p:attrName>style.rotation</p:attrName>
                                        </p:attrNameLst>
                                      </p:cBhvr>
                                      <p:tavLst>
                                        <p:tav tm="0">
                                          <p:val>
                                            <p:fltVal val="90"/>
                                          </p:val>
                                        </p:tav>
                                        <p:tav tm="100000">
                                          <p:val>
                                            <p:fltVal val="0"/>
                                          </p:val>
                                        </p:tav>
                                      </p:tavLst>
                                    </p:anim>
                                    <p:animEffect transition="in" filter="fade">
                                      <p:cBhvr>
                                        <p:cTn id="48" dur="1000"/>
                                        <p:tgtEl>
                                          <p:spTgt spid="5"/>
                                        </p:tgtEl>
                                      </p:cBhvr>
                                    </p:animEffect>
                                  </p:childTnLst>
                                </p:cTn>
                              </p:par>
                              <p:par>
                                <p:cTn id="49" presetID="31" presetClass="entr" presetSubtype="0" fill="hold" nodeType="with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p:cTn id="51" dur="1000" fill="hold"/>
                                        <p:tgtEl>
                                          <p:spTgt spid="11"/>
                                        </p:tgtEl>
                                        <p:attrNameLst>
                                          <p:attrName>ppt_w</p:attrName>
                                        </p:attrNameLst>
                                      </p:cBhvr>
                                      <p:tavLst>
                                        <p:tav tm="0">
                                          <p:val>
                                            <p:fltVal val="0"/>
                                          </p:val>
                                        </p:tav>
                                        <p:tav tm="100000">
                                          <p:val>
                                            <p:strVal val="#ppt_w"/>
                                          </p:val>
                                        </p:tav>
                                      </p:tavLst>
                                    </p:anim>
                                    <p:anim calcmode="lin" valueType="num">
                                      <p:cBhvr>
                                        <p:cTn id="52" dur="1000" fill="hold"/>
                                        <p:tgtEl>
                                          <p:spTgt spid="11"/>
                                        </p:tgtEl>
                                        <p:attrNameLst>
                                          <p:attrName>ppt_h</p:attrName>
                                        </p:attrNameLst>
                                      </p:cBhvr>
                                      <p:tavLst>
                                        <p:tav tm="0">
                                          <p:val>
                                            <p:fltVal val="0"/>
                                          </p:val>
                                        </p:tav>
                                        <p:tav tm="100000">
                                          <p:val>
                                            <p:strVal val="#ppt_h"/>
                                          </p:val>
                                        </p:tav>
                                      </p:tavLst>
                                    </p:anim>
                                    <p:anim calcmode="lin" valueType="num">
                                      <p:cBhvr>
                                        <p:cTn id="53" dur="1000" fill="hold"/>
                                        <p:tgtEl>
                                          <p:spTgt spid="11"/>
                                        </p:tgtEl>
                                        <p:attrNameLst>
                                          <p:attrName>style.rotation</p:attrName>
                                        </p:attrNameLst>
                                      </p:cBhvr>
                                      <p:tavLst>
                                        <p:tav tm="0">
                                          <p:val>
                                            <p:fltVal val="90"/>
                                          </p:val>
                                        </p:tav>
                                        <p:tav tm="100000">
                                          <p:val>
                                            <p:fltVal val="0"/>
                                          </p:val>
                                        </p:tav>
                                      </p:tavLst>
                                    </p:anim>
                                    <p:animEffect transition="in" filter="fade">
                                      <p:cBhvr>
                                        <p:cTn id="54"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P spid="3" grpId="0" animBg="1"/>
      <p:bldP spid="6" grpId="0" animBg="1"/>
      <p:bldP spid="4" grpId="0" animBg="1"/>
      <p:bldP spid="8"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Targets</a:t>
            </a:r>
            <a:endParaRPr lang="en-US" dirty="0"/>
          </a:p>
        </p:txBody>
      </p:sp>
      <p:sp>
        <p:nvSpPr>
          <p:cNvPr id="3" name="Content Placeholder 2"/>
          <p:cNvSpPr>
            <a:spLocks noGrp="1"/>
          </p:cNvSpPr>
          <p:nvPr>
            <p:ph idx="1"/>
          </p:nvPr>
        </p:nvSpPr>
        <p:spPr/>
        <p:txBody>
          <a:bodyPr/>
          <a:lstStyle/>
          <a:p>
            <a:pPr marL="285750">
              <a:lnSpc>
                <a:spcPct val="90000"/>
              </a:lnSpc>
              <a:spcBef>
                <a:spcPct val="0"/>
              </a:spcBef>
              <a:tabLst>
                <a:tab pos="685800" algn="l"/>
              </a:tabLst>
            </a:pPr>
            <a:r>
              <a:rPr lang="en-US" b="1" dirty="0" smtClean="0">
                <a:solidFill>
                  <a:srgbClr val="00CC00"/>
                </a:solidFill>
              </a:rPr>
              <a:t>I can describe how to design </a:t>
            </a:r>
            <a:r>
              <a:rPr lang="en-US" b="1" dirty="0">
                <a:solidFill>
                  <a:srgbClr val="00CC00"/>
                </a:solidFill>
              </a:rPr>
              <a:t>lessons to focus on one learning </a:t>
            </a:r>
            <a:r>
              <a:rPr lang="en-US" b="1" dirty="0" smtClean="0">
                <a:solidFill>
                  <a:srgbClr val="00CC00"/>
                </a:solidFill>
              </a:rPr>
              <a:t> target </a:t>
            </a:r>
            <a:r>
              <a:rPr lang="en-US" b="1" dirty="0">
                <a:solidFill>
                  <a:srgbClr val="00CC00"/>
                </a:solidFill>
              </a:rPr>
              <a:t>or aspect of quality at a time.</a:t>
            </a:r>
          </a:p>
          <a:p>
            <a:pPr marL="285750">
              <a:lnSpc>
                <a:spcPct val="90000"/>
              </a:lnSpc>
              <a:spcBef>
                <a:spcPct val="0"/>
              </a:spcBef>
              <a:tabLst>
                <a:tab pos="685800" algn="l"/>
              </a:tabLst>
            </a:pPr>
            <a:r>
              <a:rPr lang="en-US" b="1" dirty="0" smtClean="0">
                <a:solidFill>
                  <a:srgbClr val="00CC00"/>
                </a:solidFill>
              </a:rPr>
              <a:t>I can describe ways to teach </a:t>
            </a:r>
            <a:r>
              <a:rPr lang="en-US" b="1" dirty="0">
                <a:solidFill>
                  <a:srgbClr val="00CC00"/>
                </a:solidFill>
              </a:rPr>
              <a:t>students focused revision.</a:t>
            </a:r>
          </a:p>
          <a:p>
            <a:endParaRPr lang="en-US" dirty="0"/>
          </a:p>
        </p:txBody>
      </p:sp>
      <p:pic>
        <p:nvPicPr>
          <p:cNvPr id="3074" name="Picture 2" descr="C:\Users\kslone\AppData\Local\Microsoft\Windows\Temporary Internet Files\Content.IE5\92H1INQE\MC90038975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38600" y="3810000"/>
            <a:ext cx="2743200" cy="27059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49353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sz="4800" b="1" dirty="0" smtClean="0">
                <a:solidFill>
                  <a:schemeClr val="accent2">
                    <a:lumMod val="25000"/>
                  </a:schemeClr>
                </a:solidFill>
                <a:effectLst>
                  <a:outerShdw blurRad="38100" dist="38100" dir="2700000" algn="tl">
                    <a:srgbClr val="000000">
                      <a:alpha val="43137"/>
                    </a:srgbClr>
                  </a:outerShdw>
                </a:effectLst>
              </a:rPr>
              <a:t>Are these in place?</a:t>
            </a:r>
            <a:endParaRPr lang="en-US" sz="4800" b="1" dirty="0">
              <a:solidFill>
                <a:schemeClr val="accent2">
                  <a:lumMod val="25000"/>
                </a:schemeClr>
              </a:solidFill>
              <a:effectLst>
                <a:outerShdw blurRad="38100" dist="38100" dir="2700000" algn="tl">
                  <a:srgbClr val="000000">
                    <a:alpha val="43137"/>
                  </a:srgbClr>
                </a:outerShdw>
              </a:effectLst>
            </a:endParaRPr>
          </a:p>
        </p:txBody>
      </p:sp>
      <p:sp>
        <p:nvSpPr>
          <p:cNvPr id="15363" name="Content Placeholder 2"/>
          <p:cNvSpPr>
            <a:spLocks noGrp="1"/>
          </p:cNvSpPr>
          <p:nvPr>
            <p:ph idx="1"/>
          </p:nvPr>
        </p:nvSpPr>
        <p:spPr/>
        <p:txBody>
          <a:bodyPr/>
          <a:lstStyle/>
          <a:p>
            <a:pPr marL="685800" lvl="1" indent="-342900" eaLnBrk="1" hangingPunct="1">
              <a:lnSpc>
                <a:spcPct val="90000"/>
              </a:lnSpc>
              <a:spcBef>
                <a:spcPct val="0"/>
              </a:spcBef>
              <a:buFontTx/>
              <a:buAutoNum type="arabicPeriod"/>
              <a:tabLst>
                <a:tab pos="685800" algn="l"/>
              </a:tabLst>
            </a:pPr>
            <a:r>
              <a:rPr lang="en-US" sz="4000" b="1" smtClean="0">
                <a:solidFill>
                  <a:srgbClr val="D60093"/>
                </a:solidFill>
              </a:rPr>
              <a:t>Provide students with a clear and understandable statement of the learning target.</a:t>
            </a:r>
          </a:p>
          <a:p>
            <a:pPr marL="685800" lvl="1" indent="-342900" eaLnBrk="1" hangingPunct="1">
              <a:lnSpc>
                <a:spcPct val="90000"/>
              </a:lnSpc>
              <a:spcBef>
                <a:spcPct val="0"/>
              </a:spcBef>
              <a:spcAft>
                <a:spcPts val="1000"/>
              </a:spcAft>
              <a:buFontTx/>
              <a:buAutoNum type="arabicPeriod"/>
              <a:tabLst>
                <a:tab pos="685800" algn="l"/>
              </a:tabLst>
            </a:pPr>
            <a:r>
              <a:rPr lang="en-US" sz="4000" b="1" smtClean="0">
                <a:solidFill>
                  <a:srgbClr val="D60093"/>
                </a:solidFill>
              </a:rPr>
              <a:t>Use examples and models of strong and weak work.</a:t>
            </a:r>
          </a:p>
          <a:p>
            <a:pPr marL="685800" lvl="1" indent="-342900" eaLnBrk="1" hangingPunct="1">
              <a:lnSpc>
                <a:spcPct val="90000"/>
              </a:lnSpc>
              <a:spcBef>
                <a:spcPct val="0"/>
              </a:spcBef>
              <a:buFontTx/>
              <a:buNone/>
              <a:tabLst>
                <a:tab pos="685800" algn="l"/>
              </a:tabLst>
            </a:pPr>
            <a:r>
              <a:rPr lang="en-US" sz="4000" b="1" smtClean="0">
                <a:solidFill>
                  <a:srgbClr val="D60093"/>
                </a:solidFill>
              </a:rPr>
              <a:t>3.	Offer regular descriptive feedback.</a:t>
            </a:r>
          </a:p>
          <a:p>
            <a:pPr eaLnBrk="1" hangingPunct="1">
              <a:tabLst>
                <a:tab pos="685800" algn="l"/>
              </a:tabLst>
            </a:pPr>
            <a:endParaRPr lang="en-US" smtClean="0"/>
          </a:p>
        </p:txBody>
      </p:sp>
      <p:pic>
        <p:nvPicPr>
          <p:cNvPr id="15364" name="Picture 2" descr="C:\Users\kslone\AppData\Local\Microsoft\Windows\Temporary Internet Files\Content.IE5\TYKT25RZ\MC90023806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48400" y="4522788"/>
            <a:ext cx="2487613" cy="218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4737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Use them to do these:</a:t>
            </a:r>
            <a:endParaRPr lang="en-US" sz="6000" dirty="0"/>
          </a:p>
        </p:txBody>
      </p:sp>
      <p:sp>
        <p:nvSpPr>
          <p:cNvPr id="3" name="Content Placeholder 2"/>
          <p:cNvSpPr>
            <a:spLocks noGrp="1"/>
          </p:cNvSpPr>
          <p:nvPr>
            <p:ph idx="1"/>
          </p:nvPr>
        </p:nvSpPr>
        <p:spPr/>
        <p:txBody>
          <a:bodyPr>
            <a:noAutofit/>
          </a:bodyPr>
          <a:lstStyle/>
          <a:p>
            <a:pPr marL="285750">
              <a:lnSpc>
                <a:spcPct val="90000"/>
              </a:lnSpc>
              <a:spcBef>
                <a:spcPct val="0"/>
              </a:spcBef>
              <a:buFontTx/>
              <a:buAutoNum type="arabicPeriod" startAt="5"/>
              <a:tabLst>
                <a:tab pos="685800" algn="l"/>
              </a:tabLst>
            </a:pPr>
            <a:r>
              <a:rPr lang="en-US" sz="5400" b="1" dirty="0" smtClean="0">
                <a:solidFill>
                  <a:srgbClr val="00CC00"/>
                </a:solidFill>
              </a:rPr>
              <a:t>Design lessons to focus on one learning target or aspect of quality at a time.</a:t>
            </a:r>
          </a:p>
          <a:p>
            <a:pPr marL="285750">
              <a:lnSpc>
                <a:spcPct val="90000"/>
              </a:lnSpc>
              <a:spcBef>
                <a:spcPct val="0"/>
              </a:spcBef>
              <a:buFontTx/>
              <a:buAutoNum type="arabicPeriod" startAt="5"/>
              <a:tabLst>
                <a:tab pos="685800" algn="l"/>
              </a:tabLst>
            </a:pPr>
            <a:r>
              <a:rPr lang="en-US" sz="5400" b="1" dirty="0" smtClean="0">
                <a:solidFill>
                  <a:srgbClr val="00CC00"/>
                </a:solidFill>
              </a:rPr>
              <a:t>Teach students focused revision.</a:t>
            </a:r>
          </a:p>
        </p:txBody>
      </p:sp>
      <p:pic>
        <p:nvPicPr>
          <p:cNvPr id="1026" name="Picture 2" descr="C:\Users\kslone\AppData\Local\Microsoft\Windows\Temporary Internet Files\Content.IE5\92H1INQE\MP900438755[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6052915" y="4537365"/>
            <a:ext cx="3091085" cy="232063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981200" y="5334000"/>
            <a:ext cx="4452715" cy="1323439"/>
          </a:xfrm>
          <a:prstGeom prst="rect">
            <a:avLst/>
          </a:prstGeom>
          <a:solidFill>
            <a:schemeClr val="accent6">
              <a:lumMod val="60000"/>
              <a:lumOff val="40000"/>
            </a:schemeClr>
          </a:solidFill>
        </p:spPr>
        <p:txBody>
          <a:bodyPr wrap="square" rtlCol="0">
            <a:spAutoFit/>
          </a:bodyPr>
          <a:lstStyle/>
          <a:p>
            <a:r>
              <a:rPr lang="en-US" sz="8000" dirty="0" smtClean="0"/>
              <a:t>But how?</a:t>
            </a:r>
            <a:endParaRPr lang="en-US" sz="8000" dirty="0"/>
          </a:p>
        </p:txBody>
      </p:sp>
    </p:spTree>
    <p:extLst>
      <p:ext uri="{BB962C8B-B14F-4D97-AF65-F5344CB8AC3E}">
        <p14:creationId xmlns:p14="http://schemas.microsoft.com/office/powerpoint/2010/main" val="124638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533400"/>
            <a:ext cx="8534400" cy="1200329"/>
          </a:xfrm>
          <a:prstGeom prst="rect">
            <a:avLst/>
          </a:prstGeom>
          <a:noFill/>
        </p:spPr>
        <p:txBody>
          <a:bodyPr wrap="square" rtlCol="0">
            <a:spAutoFit/>
          </a:bodyPr>
          <a:lstStyle/>
          <a:p>
            <a:r>
              <a:rPr lang="en-US" sz="3600" dirty="0" smtClean="0"/>
              <a:t>Reading Standards for Second Grade: Fluency</a:t>
            </a:r>
            <a:endParaRPr lang="en-US" sz="3600" dirty="0"/>
          </a:p>
        </p:txBody>
      </p:sp>
      <p:sp>
        <p:nvSpPr>
          <p:cNvPr id="6" name="TextBox 5"/>
          <p:cNvSpPr txBox="1"/>
          <p:nvPr/>
        </p:nvSpPr>
        <p:spPr>
          <a:xfrm>
            <a:off x="447675" y="1905000"/>
            <a:ext cx="8153400" cy="4401205"/>
          </a:xfrm>
          <a:prstGeom prst="rect">
            <a:avLst/>
          </a:prstGeom>
          <a:noFill/>
        </p:spPr>
        <p:txBody>
          <a:bodyPr wrap="square" rtlCol="0">
            <a:spAutoFit/>
          </a:bodyPr>
          <a:lstStyle/>
          <a:p>
            <a:pPr marL="342900" indent="-342900">
              <a:buAutoNum type="arabicPeriod" startAt="4"/>
            </a:pPr>
            <a:r>
              <a:rPr lang="en-US" sz="2800" dirty="0" smtClean="0"/>
              <a:t>Read with sufficient accuracy and fluency to support comprehension.</a:t>
            </a:r>
          </a:p>
          <a:p>
            <a:pPr marL="800100" lvl="1" indent="-342900">
              <a:buAutoNum type="alphaLcPeriod"/>
            </a:pPr>
            <a:r>
              <a:rPr lang="en-US" sz="2800" dirty="0" smtClean="0"/>
              <a:t>Read on-level text with purpose and understanding.</a:t>
            </a:r>
          </a:p>
          <a:p>
            <a:pPr marL="800100" lvl="1" indent="-342900">
              <a:buAutoNum type="alphaLcPeriod"/>
            </a:pPr>
            <a:r>
              <a:rPr lang="en-US" sz="2800" dirty="0" smtClean="0"/>
              <a:t>Read on-level text orally with accuracy, appropriate rate, and expression on successive readings.</a:t>
            </a:r>
          </a:p>
          <a:p>
            <a:pPr marL="800100" lvl="1" indent="-342900">
              <a:buAutoNum type="alphaLcPeriod"/>
            </a:pPr>
            <a:r>
              <a:rPr lang="en-US" sz="2800" dirty="0" smtClean="0"/>
              <a:t>Use context to confirm or self-correct word recognition and understanding, rereading as necessary.</a:t>
            </a:r>
            <a:endParaRPr lang="en-US" sz="2800" dirty="0"/>
          </a:p>
        </p:txBody>
      </p:sp>
      <p:sp>
        <p:nvSpPr>
          <p:cNvPr id="8" name="TextBox 7"/>
          <p:cNvSpPr txBox="1"/>
          <p:nvPr/>
        </p:nvSpPr>
        <p:spPr>
          <a:xfrm>
            <a:off x="930565" y="3736270"/>
            <a:ext cx="7670510" cy="1216730"/>
          </a:xfrm>
          <a:prstGeom prst="rect">
            <a:avLst/>
          </a:prstGeom>
          <a:solidFill>
            <a:schemeClr val="accent5">
              <a:lumMod val="40000"/>
              <a:lumOff val="60000"/>
              <a:alpha val="35000"/>
            </a:schemeClr>
          </a:solidFill>
        </p:spPr>
        <p:txBody>
          <a:bodyPr wrap="square" rtlCol="0">
            <a:spAutoFit/>
          </a:bodyPr>
          <a:lstStyle/>
          <a:p>
            <a:endParaRPr lang="en-US" dirty="0"/>
          </a:p>
        </p:txBody>
      </p:sp>
    </p:spTree>
    <p:extLst>
      <p:ext uri="{BB962C8B-B14F-4D97-AF65-F5344CB8AC3E}">
        <p14:creationId xmlns:p14="http://schemas.microsoft.com/office/powerpoint/2010/main" val="1580081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can read aloud well.</a:t>
            </a:r>
            <a:endParaRPr lang="en-US" dirty="0"/>
          </a:p>
        </p:txBody>
      </p:sp>
      <p:sp>
        <p:nvSpPr>
          <p:cNvPr id="3" name="Content Placeholder 2"/>
          <p:cNvSpPr>
            <a:spLocks noGrp="1"/>
          </p:cNvSpPr>
          <p:nvPr>
            <p:ph idx="1"/>
          </p:nvPr>
        </p:nvSpPr>
        <p:spPr/>
        <p:txBody>
          <a:bodyPr/>
          <a:lstStyle/>
          <a:p>
            <a:r>
              <a:rPr lang="en-US" dirty="0" smtClean="0"/>
              <a:t>I can read aloud with accuracy.  This means….</a:t>
            </a:r>
          </a:p>
          <a:p>
            <a:r>
              <a:rPr lang="en-US" dirty="0" smtClean="0"/>
              <a:t>I can read aloud at an appropriate rate.  This means….</a:t>
            </a:r>
          </a:p>
          <a:p>
            <a:r>
              <a:rPr lang="en-US" dirty="0" smtClean="0"/>
              <a:t>I can read aloud with expression.  This means….</a:t>
            </a:r>
            <a:endParaRPr lang="en-US" dirty="0"/>
          </a:p>
        </p:txBody>
      </p:sp>
    </p:spTree>
    <p:extLst>
      <p:ext uri="{BB962C8B-B14F-4D97-AF65-F5344CB8AC3E}">
        <p14:creationId xmlns:p14="http://schemas.microsoft.com/office/powerpoint/2010/main" val="2528885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Using the Rubric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Focus on one aspect of quality at a time.</a:t>
            </a:r>
          </a:p>
          <a:p>
            <a:r>
              <a:rPr lang="en-US" dirty="0" smtClean="0"/>
              <a:t>Model and have students use rubric to critique you (emphasizing one aspect at a time)</a:t>
            </a:r>
          </a:p>
          <a:p>
            <a:r>
              <a:rPr lang="en-US" dirty="0" smtClean="0"/>
              <a:t>Have students pair up, read a selection of their choice and use rubric to give one another feedback on </a:t>
            </a:r>
            <a:r>
              <a:rPr lang="en-US" u="sng" dirty="0" smtClean="0"/>
              <a:t>one</a:t>
            </a:r>
            <a:r>
              <a:rPr lang="en-US" dirty="0" smtClean="0"/>
              <a:t> aspect of quality.</a:t>
            </a:r>
          </a:p>
          <a:p>
            <a:r>
              <a:rPr lang="en-US" dirty="0" smtClean="0"/>
              <a:t>Have students discuss how they used rubric and language of rubric to help one another read aloud well.</a:t>
            </a:r>
          </a:p>
          <a:p>
            <a:r>
              <a:rPr lang="en-US" dirty="0" smtClean="0"/>
              <a:t>Have students talk about </a:t>
            </a:r>
            <a:r>
              <a:rPr lang="en-US" u="sng" dirty="0" smtClean="0"/>
              <a:t>one thing </a:t>
            </a:r>
            <a:r>
              <a:rPr lang="en-US" dirty="0" smtClean="0"/>
              <a:t>they would work on now to improve their reading aloud.</a:t>
            </a:r>
            <a:endParaRPr lang="en-US" dirty="0"/>
          </a:p>
        </p:txBody>
      </p:sp>
    </p:spTree>
    <p:extLst>
      <p:ext uri="{BB962C8B-B14F-4D97-AF65-F5344CB8AC3E}">
        <p14:creationId xmlns:p14="http://schemas.microsoft.com/office/powerpoint/2010/main" val="499006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Does everything need a rubric?</a:t>
            </a:r>
            <a:endParaRPr lang="en-US" dirty="0"/>
          </a:p>
        </p:txBody>
      </p:sp>
      <p:pic>
        <p:nvPicPr>
          <p:cNvPr id="2050" name="Picture 2" descr="C:\Users\kslone\AppData\Local\Microsoft\Windows\Temporary Internet Files\Content.IE5\0MCSN6S0\MP900178845[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666875"/>
            <a:ext cx="5715000" cy="38100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kslone\AppData\Local\Microsoft\Windows\Temporary Internet Files\Content.IE5\PTQCU5LM\MP90042439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2017" y="1524000"/>
            <a:ext cx="4916165" cy="496954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334000" y="5334000"/>
            <a:ext cx="3200400" cy="1569660"/>
          </a:xfrm>
          <a:prstGeom prst="rect">
            <a:avLst/>
          </a:prstGeom>
          <a:noFill/>
        </p:spPr>
        <p:txBody>
          <a:bodyPr wrap="square" rtlCol="0">
            <a:spAutoFit/>
          </a:bodyPr>
          <a:lstStyle/>
          <a:p>
            <a:r>
              <a:rPr lang="en-US" sz="9600" dirty="0" smtClean="0">
                <a:solidFill>
                  <a:srgbClr val="FF0000"/>
                </a:solidFill>
              </a:rPr>
              <a:t>No!</a:t>
            </a:r>
            <a:endParaRPr lang="en-US" sz="9600" dirty="0">
              <a:solidFill>
                <a:srgbClr val="FF0000"/>
              </a:solidFill>
            </a:endParaRPr>
          </a:p>
        </p:txBody>
      </p:sp>
    </p:spTree>
    <p:extLst>
      <p:ext uri="{BB962C8B-B14F-4D97-AF65-F5344CB8AC3E}">
        <p14:creationId xmlns:p14="http://schemas.microsoft.com/office/powerpoint/2010/main" val="1263298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wipe(down)">
                                      <p:cBhvr>
                                        <p:cTn id="7" dur="580">
                                          <p:stCondLst>
                                            <p:cond delay="0"/>
                                          </p:stCondLst>
                                        </p:cTn>
                                        <p:tgtEl>
                                          <p:spTgt spid="2051"/>
                                        </p:tgtEl>
                                      </p:cBhvr>
                                    </p:animEffect>
                                    <p:anim calcmode="lin" valueType="num">
                                      <p:cBhvr>
                                        <p:cTn id="8" dur="1822" tmFilter="0,0; 0.14,0.36; 0.43,0.73; 0.71,0.91; 1.0,1.0">
                                          <p:stCondLst>
                                            <p:cond delay="0"/>
                                          </p:stCondLst>
                                        </p:cTn>
                                        <p:tgtEl>
                                          <p:spTgt spid="205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05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05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05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051"/>
                                        </p:tgtEl>
                                        <p:attrNameLst>
                                          <p:attrName>ppt_y</p:attrName>
                                        </p:attrNameLst>
                                      </p:cBhvr>
                                      <p:tavLst>
                                        <p:tav tm="0" fmla="#ppt_y-sin(pi*$)/81">
                                          <p:val>
                                            <p:fltVal val="0"/>
                                          </p:val>
                                        </p:tav>
                                        <p:tav tm="100000">
                                          <p:val>
                                            <p:fltVal val="1"/>
                                          </p:val>
                                        </p:tav>
                                      </p:tavLst>
                                    </p:anim>
                                    <p:animScale>
                                      <p:cBhvr>
                                        <p:cTn id="13" dur="26">
                                          <p:stCondLst>
                                            <p:cond delay="650"/>
                                          </p:stCondLst>
                                        </p:cTn>
                                        <p:tgtEl>
                                          <p:spTgt spid="2051"/>
                                        </p:tgtEl>
                                      </p:cBhvr>
                                      <p:to x="100000" y="60000"/>
                                    </p:animScale>
                                    <p:animScale>
                                      <p:cBhvr>
                                        <p:cTn id="14" dur="166" decel="50000">
                                          <p:stCondLst>
                                            <p:cond delay="676"/>
                                          </p:stCondLst>
                                        </p:cTn>
                                        <p:tgtEl>
                                          <p:spTgt spid="2051"/>
                                        </p:tgtEl>
                                      </p:cBhvr>
                                      <p:to x="100000" y="100000"/>
                                    </p:animScale>
                                    <p:animScale>
                                      <p:cBhvr>
                                        <p:cTn id="15" dur="26">
                                          <p:stCondLst>
                                            <p:cond delay="1312"/>
                                          </p:stCondLst>
                                        </p:cTn>
                                        <p:tgtEl>
                                          <p:spTgt spid="2051"/>
                                        </p:tgtEl>
                                      </p:cBhvr>
                                      <p:to x="100000" y="80000"/>
                                    </p:animScale>
                                    <p:animScale>
                                      <p:cBhvr>
                                        <p:cTn id="16" dur="166" decel="50000">
                                          <p:stCondLst>
                                            <p:cond delay="1338"/>
                                          </p:stCondLst>
                                        </p:cTn>
                                        <p:tgtEl>
                                          <p:spTgt spid="2051"/>
                                        </p:tgtEl>
                                      </p:cBhvr>
                                      <p:to x="100000" y="100000"/>
                                    </p:animScale>
                                    <p:animScale>
                                      <p:cBhvr>
                                        <p:cTn id="17" dur="26">
                                          <p:stCondLst>
                                            <p:cond delay="1642"/>
                                          </p:stCondLst>
                                        </p:cTn>
                                        <p:tgtEl>
                                          <p:spTgt spid="2051"/>
                                        </p:tgtEl>
                                      </p:cBhvr>
                                      <p:to x="100000" y="90000"/>
                                    </p:animScale>
                                    <p:animScale>
                                      <p:cBhvr>
                                        <p:cTn id="18" dur="166" decel="50000">
                                          <p:stCondLst>
                                            <p:cond delay="1668"/>
                                          </p:stCondLst>
                                        </p:cTn>
                                        <p:tgtEl>
                                          <p:spTgt spid="2051"/>
                                        </p:tgtEl>
                                      </p:cBhvr>
                                      <p:to x="100000" y="100000"/>
                                    </p:animScale>
                                    <p:animScale>
                                      <p:cBhvr>
                                        <p:cTn id="19" dur="26">
                                          <p:stCondLst>
                                            <p:cond delay="1808"/>
                                          </p:stCondLst>
                                        </p:cTn>
                                        <p:tgtEl>
                                          <p:spTgt spid="2051"/>
                                        </p:tgtEl>
                                      </p:cBhvr>
                                      <p:to x="100000" y="95000"/>
                                    </p:animScale>
                                    <p:animScale>
                                      <p:cBhvr>
                                        <p:cTn id="20" dur="166" decel="50000">
                                          <p:stCondLst>
                                            <p:cond delay="1834"/>
                                          </p:stCondLst>
                                        </p:cTn>
                                        <p:tgtEl>
                                          <p:spTgt spid="2051"/>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animEffect transition="in" filter="wipe(down)">
                                      <p:cBhvr>
                                        <p:cTn id="23" dur="580">
                                          <p:stCondLst>
                                            <p:cond delay="0"/>
                                          </p:stCondLst>
                                        </p:cTn>
                                        <p:tgtEl>
                                          <p:spTgt spid="5">
                                            <p:txEl>
                                              <p:pRg st="0" end="0"/>
                                            </p:txEl>
                                          </p:spTgt>
                                        </p:tgtEl>
                                      </p:cBhvr>
                                    </p:animEffect>
                                    <p:anim calcmode="lin" valueType="num">
                                      <p:cBhvr>
                                        <p:cTn id="24"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5">
                                            <p:txEl>
                                              <p:pRg st="0" end="0"/>
                                            </p:txEl>
                                          </p:spTgt>
                                        </p:tgtEl>
                                      </p:cBhvr>
                                      <p:to x="100000" y="60000"/>
                                    </p:animScale>
                                    <p:animScale>
                                      <p:cBhvr>
                                        <p:cTn id="30" dur="166" decel="50000">
                                          <p:stCondLst>
                                            <p:cond delay="676"/>
                                          </p:stCondLst>
                                        </p:cTn>
                                        <p:tgtEl>
                                          <p:spTgt spid="5">
                                            <p:txEl>
                                              <p:pRg st="0" end="0"/>
                                            </p:txEl>
                                          </p:spTgt>
                                        </p:tgtEl>
                                      </p:cBhvr>
                                      <p:to x="100000" y="100000"/>
                                    </p:animScale>
                                    <p:animScale>
                                      <p:cBhvr>
                                        <p:cTn id="31" dur="26">
                                          <p:stCondLst>
                                            <p:cond delay="1312"/>
                                          </p:stCondLst>
                                        </p:cTn>
                                        <p:tgtEl>
                                          <p:spTgt spid="5">
                                            <p:txEl>
                                              <p:pRg st="0" end="0"/>
                                            </p:txEl>
                                          </p:spTgt>
                                        </p:tgtEl>
                                      </p:cBhvr>
                                      <p:to x="100000" y="80000"/>
                                    </p:animScale>
                                    <p:animScale>
                                      <p:cBhvr>
                                        <p:cTn id="32" dur="166" decel="50000">
                                          <p:stCondLst>
                                            <p:cond delay="1338"/>
                                          </p:stCondLst>
                                        </p:cTn>
                                        <p:tgtEl>
                                          <p:spTgt spid="5">
                                            <p:txEl>
                                              <p:pRg st="0" end="0"/>
                                            </p:txEl>
                                          </p:spTgt>
                                        </p:tgtEl>
                                      </p:cBhvr>
                                      <p:to x="100000" y="100000"/>
                                    </p:animScale>
                                    <p:animScale>
                                      <p:cBhvr>
                                        <p:cTn id="33" dur="26">
                                          <p:stCondLst>
                                            <p:cond delay="1642"/>
                                          </p:stCondLst>
                                        </p:cTn>
                                        <p:tgtEl>
                                          <p:spTgt spid="5">
                                            <p:txEl>
                                              <p:pRg st="0" end="0"/>
                                            </p:txEl>
                                          </p:spTgt>
                                        </p:tgtEl>
                                      </p:cBhvr>
                                      <p:to x="100000" y="90000"/>
                                    </p:animScale>
                                    <p:animScale>
                                      <p:cBhvr>
                                        <p:cTn id="34" dur="166" decel="50000">
                                          <p:stCondLst>
                                            <p:cond delay="1668"/>
                                          </p:stCondLst>
                                        </p:cTn>
                                        <p:tgtEl>
                                          <p:spTgt spid="5">
                                            <p:txEl>
                                              <p:pRg st="0" end="0"/>
                                            </p:txEl>
                                          </p:spTgt>
                                        </p:tgtEl>
                                      </p:cBhvr>
                                      <p:to x="100000" y="100000"/>
                                    </p:animScale>
                                    <p:animScale>
                                      <p:cBhvr>
                                        <p:cTn id="35" dur="26">
                                          <p:stCondLst>
                                            <p:cond delay="1808"/>
                                          </p:stCondLst>
                                        </p:cTn>
                                        <p:tgtEl>
                                          <p:spTgt spid="5">
                                            <p:txEl>
                                              <p:pRg st="0" end="0"/>
                                            </p:txEl>
                                          </p:spTgt>
                                        </p:tgtEl>
                                      </p:cBhvr>
                                      <p:to x="100000" y="95000"/>
                                    </p:animScale>
                                    <p:animScale>
                                      <p:cBhvr>
                                        <p:cTn id="36" dur="166" decel="50000">
                                          <p:stCondLst>
                                            <p:cond delay="1834"/>
                                          </p:stCondLst>
                                        </p:cTn>
                                        <p:tgtEl>
                                          <p:spTgt spid="5">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TotalTime>
  <Words>753</Words>
  <Application>Microsoft Office PowerPoint</Application>
  <PresentationFormat>On-screen Show (4:3)</PresentationFormat>
  <Paragraphs>67</Paragraphs>
  <Slides>12</Slides>
  <Notes>6</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Enabling Student Learning One Bite at a Time</vt:lpstr>
      <vt:lpstr>Seven Strategies of Assessment for Learning</vt:lpstr>
      <vt:lpstr>Learning Targets</vt:lpstr>
      <vt:lpstr>Are these in place?</vt:lpstr>
      <vt:lpstr>Use them to do these:</vt:lpstr>
      <vt:lpstr>PowerPoint Presentation</vt:lpstr>
      <vt:lpstr>I can read aloud well.</vt:lpstr>
      <vt:lpstr>Practice Using the Rubric </vt:lpstr>
      <vt:lpstr>Does everything need a rubric?</vt:lpstr>
      <vt:lpstr>PowerPoint Presentation</vt:lpstr>
      <vt:lpstr>Big Ideas:</vt:lpstr>
      <vt:lpstr>Learning Targets</vt:lpstr>
    </vt:vector>
  </TitlesOfParts>
  <Company>Kentucky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Enabling Student Learning One Bite at a Time</dc:title>
  <dc:creator>Slone, Katrina - Office of Next Generation Learners</dc:creator>
  <cp:lastModifiedBy>Slone, Katrina - Office of Next Generation Learners</cp:lastModifiedBy>
  <cp:revision>79</cp:revision>
  <dcterms:created xsi:type="dcterms:W3CDTF">2012-03-16T00:17:06Z</dcterms:created>
  <dcterms:modified xsi:type="dcterms:W3CDTF">2012-03-28T17:48:23Z</dcterms:modified>
</cp:coreProperties>
</file>