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71" r:id="rId4"/>
    <p:sldId id="259" r:id="rId5"/>
    <p:sldId id="260" r:id="rId6"/>
    <p:sldId id="273" r:id="rId7"/>
    <p:sldId id="274" r:id="rId8"/>
    <p:sldId id="267" r:id="rId9"/>
    <p:sldId id="269" r:id="rId10"/>
    <p:sldId id="268" r:id="rId11"/>
    <p:sldId id="270"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7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5BB61A-D3F3-4D34-BAF7-E63D1197E51A}" type="datetimeFigureOut">
              <a:rPr lang="en-US" smtClean="0"/>
              <a:t>3/29/2012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834F12-71C4-4CC4-ADB5-FA4E98ED8740}" type="slidenum">
              <a:rPr lang="en-US" smtClean="0"/>
              <a:t>‹#›</a:t>
            </a:fld>
            <a:endParaRPr lang="en-US"/>
          </a:p>
        </p:txBody>
      </p:sp>
    </p:spTree>
    <p:extLst>
      <p:ext uri="{BB962C8B-B14F-4D97-AF65-F5344CB8AC3E}">
        <p14:creationId xmlns:p14="http://schemas.microsoft.com/office/powerpoint/2010/main" val="3530749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txBox="1">
            <a:spLocks noGrp="1" noChangeArrowheads="1"/>
          </p:cNvSpPr>
          <p:nvPr/>
        </p:nvSpPr>
        <p:spPr bwMode="auto">
          <a:xfrm>
            <a:off x="3886200" y="0"/>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78" tIns="45888" rIns="91778" bIns="45888"/>
          <a:lstStyle>
            <a:lvl1pPr defTabSz="915988" eaLnBrk="0" hangingPunct="0">
              <a:defRPr>
                <a:solidFill>
                  <a:schemeClr val="tx1"/>
                </a:solidFill>
                <a:latin typeface="Calibri" pitchFamily="34" charset="0"/>
                <a:cs typeface="Arial" charset="0"/>
              </a:defRPr>
            </a:lvl1pPr>
            <a:lvl2pPr marL="742950" indent="-285750" defTabSz="915988" eaLnBrk="0" hangingPunct="0">
              <a:defRPr>
                <a:solidFill>
                  <a:schemeClr val="tx1"/>
                </a:solidFill>
                <a:latin typeface="Calibri" pitchFamily="34" charset="0"/>
                <a:cs typeface="Arial" charset="0"/>
              </a:defRPr>
            </a:lvl2pPr>
            <a:lvl3pPr marL="1143000" indent="-228600" defTabSz="915988" eaLnBrk="0" hangingPunct="0">
              <a:defRPr>
                <a:solidFill>
                  <a:schemeClr val="tx1"/>
                </a:solidFill>
                <a:latin typeface="Calibri" pitchFamily="34" charset="0"/>
                <a:cs typeface="Arial" charset="0"/>
              </a:defRPr>
            </a:lvl3pPr>
            <a:lvl4pPr marL="1600200" indent="-228600" defTabSz="915988" eaLnBrk="0" hangingPunct="0">
              <a:defRPr>
                <a:solidFill>
                  <a:schemeClr val="tx1"/>
                </a:solidFill>
                <a:latin typeface="Calibri" pitchFamily="34" charset="0"/>
                <a:cs typeface="Arial" charset="0"/>
              </a:defRPr>
            </a:lvl4pPr>
            <a:lvl5pPr marL="2057400" indent="-228600" defTabSz="915988" eaLnBrk="0" hangingPunct="0">
              <a:defRPr>
                <a:solidFill>
                  <a:schemeClr val="tx1"/>
                </a:solidFill>
                <a:latin typeface="Calibri" pitchFamily="34" charset="0"/>
                <a:cs typeface="Arial" charset="0"/>
              </a:defRPr>
            </a:lvl5pPr>
            <a:lvl6pPr marL="2514600" indent="-228600" defTabSz="915988" eaLnBrk="0" fontAlgn="base" hangingPunct="0">
              <a:spcBef>
                <a:spcPct val="0"/>
              </a:spcBef>
              <a:spcAft>
                <a:spcPct val="0"/>
              </a:spcAft>
              <a:defRPr>
                <a:solidFill>
                  <a:schemeClr val="tx1"/>
                </a:solidFill>
                <a:latin typeface="Calibri" pitchFamily="34" charset="0"/>
                <a:cs typeface="Arial" charset="0"/>
              </a:defRPr>
            </a:lvl6pPr>
            <a:lvl7pPr marL="2971800" indent="-228600" defTabSz="915988" eaLnBrk="0" fontAlgn="base" hangingPunct="0">
              <a:spcBef>
                <a:spcPct val="0"/>
              </a:spcBef>
              <a:spcAft>
                <a:spcPct val="0"/>
              </a:spcAft>
              <a:defRPr>
                <a:solidFill>
                  <a:schemeClr val="tx1"/>
                </a:solidFill>
                <a:latin typeface="Calibri" pitchFamily="34" charset="0"/>
                <a:cs typeface="Arial" charset="0"/>
              </a:defRPr>
            </a:lvl7pPr>
            <a:lvl8pPr marL="3429000" indent="-228600" defTabSz="915988" eaLnBrk="0" fontAlgn="base" hangingPunct="0">
              <a:spcBef>
                <a:spcPct val="0"/>
              </a:spcBef>
              <a:spcAft>
                <a:spcPct val="0"/>
              </a:spcAft>
              <a:defRPr>
                <a:solidFill>
                  <a:schemeClr val="tx1"/>
                </a:solidFill>
                <a:latin typeface="Calibri" pitchFamily="34" charset="0"/>
                <a:cs typeface="Arial" charset="0"/>
              </a:defRPr>
            </a:lvl8pPr>
            <a:lvl9pPr marL="3886200" indent="-228600" defTabSz="915988" eaLnBrk="0" fontAlgn="base" hangingPunct="0">
              <a:spcBef>
                <a:spcPct val="0"/>
              </a:spcBef>
              <a:spcAft>
                <a:spcPct val="0"/>
              </a:spcAft>
              <a:defRPr>
                <a:solidFill>
                  <a:schemeClr val="tx1"/>
                </a:solidFill>
                <a:latin typeface="Calibri" pitchFamily="34" charset="0"/>
                <a:cs typeface="Arial" charset="0"/>
              </a:defRPr>
            </a:lvl9pPr>
          </a:lstStyle>
          <a:p>
            <a:pPr algn="r"/>
            <a:fld id="{5CD525FE-EC0E-485C-B038-F5A3998F19A9}" type="datetime1">
              <a:rPr lang="en-US" sz="1200">
                <a:latin typeface="Times New Roman" pitchFamily="18" charset="0"/>
                <a:ea typeface="ＭＳ Ｐゴシック" pitchFamily="34" charset="-128"/>
              </a:rPr>
              <a:pPr algn="r"/>
              <a:t>3/29/2012</a:t>
            </a:fld>
            <a:endParaRPr lang="en-US" sz="1200">
              <a:latin typeface="Times New Roman" pitchFamily="18" charset="0"/>
              <a:ea typeface="ＭＳ Ｐゴシック" pitchFamily="34" charset="-128"/>
            </a:endParaRPr>
          </a:p>
        </p:txBody>
      </p:sp>
      <p:sp>
        <p:nvSpPr>
          <p:cNvPr id="36867" name="Rectangle 7"/>
          <p:cNvSpPr txBox="1">
            <a:spLocks noGrp="1" noChangeArrowheads="1"/>
          </p:cNvSpPr>
          <p:nvPr/>
        </p:nvSpPr>
        <p:spPr bwMode="auto">
          <a:xfrm>
            <a:off x="3886200" y="871220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78" tIns="45888" rIns="91778" bIns="45888" anchor="b"/>
          <a:lstStyle>
            <a:lvl1pPr defTabSz="915988" eaLnBrk="0" hangingPunct="0">
              <a:defRPr>
                <a:solidFill>
                  <a:schemeClr val="tx1"/>
                </a:solidFill>
                <a:latin typeface="Calibri" pitchFamily="34" charset="0"/>
                <a:cs typeface="Arial" charset="0"/>
              </a:defRPr>
            </a:lvl1pPr>
            <a:lvl2pPr marL="742950" indent="-285750" defTabSz="915988" eaLnBrk="0" hangingPunct="0">
              <a:defRPr>
                <a:solidFill>
                  <a:schemeClr val="tx1"/>
                </a:solidFill>
                <a:latin typeface="Calibri" pitchFamily="34" charset="0"/>
                <a:cs typeface="Arial" charset="0"/>
              </a:defRPr>
            </a:lvl2pPr>
            <a:lvl3pPr marL="1143000" indent="-228600" defTabSz="915988" eaLnBrk="0" hangingPunct="0">
              <a:defRPr>
                <a:solidFill>
                  <a:schemeClr val="tx1"/>
                </a:solidFill>
                <a:latin typeface="Calibri" pitchFamily="34" charset="0"/>
                <a:cs typeface="Arial" charset="0"/>
              </a:defRPr>
            </a:lvl3pPr>
            <a:lvl4pPr marL="1600200" indent="-228600" defTabSz="915988" eaLnBrk="0" hangingPunct="0">
              <a:defRPr>
                <a:solidFill>
                  <a:schemeClr val="tx1"/>
                </a:solidFill>
                <a:latin typeface="Calibri" pitchFamily="34" charset="0"/>
                <a:cs typeface="Arial" charset="0"/>
              </a:defRPr>
            </a:lvl4pPr>
            <a:lvl5pPr marL="2057400" indent="-228600" defTabSz="915988" eaLnBrk="0" hangingPunct="0">
              <a:defRPr>
                <a:solidFill>
                  <a:schemeClr val="tx1"/>
                </a:solidFill>
                <a:latin typeface="Calibri" pitchFamily="34" charset="0"/>
                <a:cs typeface="Arial" charset="0"/>
              </a:defRPr>
            </a:lvl5pPr>
            <a:lvl6pPr marL="2514600" indent="-228600" defTabSz="915988" eaLnBrk="0" fontAlgn="base" hangingPunct="0">
              <a:spcBef>
                <a:spcPct val="0"/>
              </a:spcBef>
              <a:spcAft>
                <a:spcPct val="0"/>
              </a:spcAft>
              <a:defRPr>
                <a:solidFill>
                  <a:schemeClr val="tx1"/>
                </a:solidFill>
                <a:latin typeface="Calibri" pitchFamily="34" charset="0"/>
                <a:cs typeface="Arial" charset="0"/>
              </a:defRPr>
            </a:lvl6pPr>
            <a:lvl7pPr marL="2971800" indent="-228600" defTabSz="915988" eaLnBrk="0" fontAlgn="base" hangingPunct="0">
              <a:spcBef>
                <a:spcPct val="0"/>
              </a:spcBef>
              <a:spcAft>
                <a:spcPct val="0"/>
              </a:spcAft>
              <a:defRPr>
                <a:solidFill>
                  <a:schemeClr val="tx1"/>
                </a:solidFill>
                <a:latin typeface="Calibri" pitchFamily="34" charset="0"/>
                <a:cs typeface="Arial" charset="0"/>
              </a:defRPr>
            </a:lvl7pPr>
            <a:lvl8pPr marL="3429000" indent="-228600" defTabSz="915988" eaLnBrk="0" fontAlgn="base" hangingPunct="0">
              <a:spcBef>
                <a:spcPct val="0"/>
              </a:spcBef>
              <a:spcAft>
                <a:spcPct val="0"/>
              </a:spcAft>
              <a:defRPr>
                <a:solidFill>
                  <a:schemeClr val="tx1"/>
                </a:solidFill>
                <a:latin typeface="Calibri" pitchFamily="34" charset="0"/>
                <a:cs typeface="Arial" charset="0"/>
              </a:defRPr>
            </a:lvl8pPr>
            <a:lvl9pPr marL="3886200" indent="-228600" defTabSz="915988" eaLnBrk="0" fontAlgn="base" hangingPunct="0">
              <a:spcBef>
                <a:spcPct val="0"/>
              </a:spcBef>
              <a:spcAft>
                <a:spcPct val="0"/>
              </a:spcAft>
              <a:defRPr>
                <a:solidFill>
                  <a:schemeClr val="tx1"/>
                </a:solidFill>
                <a:latin typeface="Calibri" pitchFamily="34" charset="0"/>
                <a:cs typeface="Arial" charset="0"/>
              </a:defRPr>
            </a:lvl9pPr>
          </a:lstStyle>
          <a:p>
            <a:pPr algn="r"/>
            <a:fld id="{AFCE2CF9-99C3-4B1A-9074-DCB4EF0888BD}" type="slidenum">
              <a:rPr lang="en-US" sz="1200">
                <a:latin typeface="Times New Roman" pitchFamily="18" charset="0"/>
                <a:ea typeface="ＭＳ Ｐゴシック" pitchFamily="34" charset="-128"/>
              </a:rPr>
              <a:pPr algn="r"/>
              <a:t>2</a:t>
            </a:fld>
            <a:endParaRPr lang="en-US" sz="1200">
              <a:latin typeface="Times New Roman" pitchFamily="18" charset="0"/>
              <a:ea typeface="ＭＳ Ｐゴシック" pitchFamily="34" charset="-128"/>
            </a:endParaRPr>
          </a:p>
        </p:txBody>
      </p:sp>
      <p:sp>
        <p:nvSpPr>
          <p:cNvPr id="36868" name="Rectangle 2"/>
          <p:cNvSpPr>
            <a:spLocks noGrp="1" noRot="1" noChangeAspect="1" noChangeArrowheads="1" noTextEdit="1"/>
          </p:cNvSpPr>
          <p:nvPr>
            <p:ph type="sldImg"/>
          </p:nvPr>
        </p:nvSpPr>
        <p:spPr bwMode="auto">
          <a:xfrm>
            <a:off x="1138238" y="687388"/>
            <a:ext cx="4581525" cy="34369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3"/>
          <p:cNvSpPr>
            <a:spLocks noGrp="1" noChangeArrowheads="1"/>
          </p:cNvSpPr>
          <p:nvPr>
            <p:ph type="body" idx="1"/>
          </p:nvPr>
        </p:nvSpPr>
        <p:spPr bwMode="auto">
          <a:xfrm>
            <a:off x="915988" y="4356100"/>
            <a:ext cx="5026025" cy="4124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778" tIns="45888" rIns="91778" bIns="45888" numCol="1" anchor="t" anchorCtr="0" compatLnSpc="1">
            <a:prstTxWarp prst="textNoShape">
              <a:avLst/>
            </a:prstTxWarp>
          </a:bodyPr>
          <a:lstStyle/>
          <a:p>
            <a:pPr eaLnBrk="1" hangingPunct="1">
              <a:spcBef>
                <a:spcPct val="0"/>
              </a:spcBef>
            </a:pPr>
            <a:r>
              <a:rPr lang="en-US" sz="1100" b="1" dirty="0" smtClean="0">
                <a:latin typeface="Arial" charset="0"/>
                <a:cs typeface="Arial" charset="0"/>
              </a:rPr>
              <a:t>Quick revisit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As</a:t>
            </a:r>
            <a:r>
              <a:rPr lang="en-US" baseline="0" dirty="0" smtClean="0"/>
              <a:t> we go through, you will see aspects of these as we incorporate strategies 5 and 6.</a:t>
            </a: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06F2D13-43F8-4820-A4B4-BFB01B59664A}"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834F12-71C4-4CC4-ADB5-FA4E98ED8740}" type="slidenum">
              <a:rPr lang="en-US" smtClean="0"/>
              <a:t>8</a:t>
            </a:fld>
            <a:endParaRPr lang="en-US"/>
          </a:p>
        </p:txBody>
      </p:sp>
    </p:spTree>
    <p:extLst>
      <p:ext uri="{BB962C8B-B14F-4D97-AF65-F5344CB8AC3E}">
        <p14:creationId xmlns:p14="http://schemas.microsoft.com/office/powerpoint/2010/main" val="661235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 is to determine what particular quality you</a:t>
            </a:r>
            <a:r>
              <a:rPr lang="en-US" baseline="0" dirty="0" smtClean="0"/>
              <a:t> are focusing on, and write a question that gets at that quality in a way that helps us to see the issues/misconceptions students really have.  Page 136 has examples.  </a:t>
            </a:r>
          </a:p>
          <a:p>
            <a:r>
              <a:rPr lang="en-US" baseline="0" dirty="0" smtClean="0"/>
              <a:t>Then we determine the best course of action for the students to teach them to focus on that aspect of quality, in this case, identifying supporting details.  We might have them match details to a statement, etc.</a:t>
            </a:r>
            <a:endParaRPr lang="en-US" dirty="0"/>
          </a:p>
        </p:txBody>
      </p:sp>
      <p:sp>
        <p:nvSpPr>
          <p:cNvPr id="4" name="Slide Number Placeholder 3"/>
          <p:cNvSpPr>
            <a:spLocks noGrp="1"/>
          </p:cNvSpPr>
          <p:nvPr>
            <p:ph type="sldNum" sz="quarter" idx="10"/>
          </p:nvPr>
        </p:nvSpPr>
        <p:spPr/>
        <p:txBody>
          <a:bodyPr/>
          <a:lstStyle/>
          <a:p>
            <a:fld id="{E9834F12-71C4-4CC4-ADB5-FA4E98ED8740}" type="slidenum">
              <a:rPr lang="en-US" smtClean="0"/>
              <a:t>10</a:t>
            </a:fld>
            <a:endParaRPr lang="en-US"/>
          </a:p>
        </p:txBody>
      </p:sp>
    </p:spTree>
    <p:extLst>
      <p:ext uri="{BB962C8B-B14F-4D97-AF65-F5344CB8AC3E}">
        <p14:creationId xmlns:p14="http://schemas.microsoft.com/office/powerpoint/2010/main" val="2398072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1418789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51940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77680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63171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17625F-D484-4EA2-A283-4653A1325B16}" type="datetimeFigureOut">
              <a:rPr lang="en-US" smtClean="0"/>
              <a:t>3/29/2012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327893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17625F-D484-4EA2-A283-4653A1325B16}" type="datetimeFigureOut">
              <a:rPr lang="en-US" smtClean="0"/>
              <a:t>3/29/2012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191935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17625F-D484-4EA2-A283-4653A1325B16}" type="datetimeFigureOut">
              <a:rPr lang="en-US" smtClean="0"/>
              <a:t>3/29/2012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27223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17625F-D484-4EA2-A283-4653A1325B16}" type="datetimeFigureOut">
              <a:rPr lang="en-US" smtClean="0"/>
              <a:t>3/29/2012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583743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17625F-D484-4EA2-A283-4653A1325B16}" type="datetimeFigureOut">
              <a:rPr lang="en-US" smtClean="0"/>
              <a:t>3/29/2012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25328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7625F-D484-4EA2-A283-4653A1325B16}" type="datetimeFigureOut">
              <a:rPr lang="en-US" smtClean="0"/>
              <a:t>3/29/2012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29235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7625F-D484-4EA2-A283-4653A1325B16}" type="datetimeFigureOut">
              <a:rPr lang="en-US" smtClean="0"/>
              <a:t>3/29/2012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184762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17625F-D484-4EA2-A283-4653A1325B16}" type="datetimeFigureOut">
              <a:rPr lang="en-US" smtClean="0"/>
              <a:t>3/29/2012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01801-5F04-4FAF-8429-40154F6A4DAE}" type="slidenum">
              <a:rPr lang="en-US" smtClean="0"/>
              <a:t>‹#›</a:t>
            </a:fld>
            <a:endParaRPr lang="en-US"/>
          </a:p>
        </p:txBody>
      </p:sp>
    </p:spTree>
    <p:extLst>
      <p:ext uri="{BB962C8B-B14F-4D97-AF65-F5344CB8AC3E}">
        <p14:creationId xmlns:p14="http://schemas.microsoft.com/office/powerpoint/2010/main" val="2463763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rgbClr val="FF0000"/>
                </a:solidFill>
              </a:rPr>
              <a:t>Enabling Student Learning One Bite at a Time</a:t>
            </a:r>
            <a:endParaRPr lang="en-US" sz="5400"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676400"/>
            <a:ext cx="6074508" cy="4441983"/>
          </a:xfrm>
          <a:prstGeom prst="rect">
            <a:avLst/>
          </a:prstGeom>
          <a:noFill/>
          <a:ln>
            <a:noFill/>
          </a:ln>
        </p:spPr>
      </p:pic>
      <p:sp>
        <p:nvSpPr>
          <p:cNvPr id="3" name="TextBox 2"/>
          <p:cNvSpPr txBox="1"/>
          <p:nvPr/>
        </p:nvSpPr>
        <p:spPr>
          <a:xfrm>
            <a:off x="1752600" y="6248400"/>
            <a:ext cx="5715000" cy="381000"/>
          </a:xfrm>
          <a:prstGeom prst="rect">
            <a:avLst/>
          </a:prstGeom>
          <a:noFill/>
        </p:spPr>
        <p:txBody>
          <a:bodyPr wrap="square" rtlCol="0">
            <a:spAutoFit/>
          </a:bodyPr>
          <a:lstStyle/>
          <a:p>
            <a:pPr algn="ctr"/>
            <a:r>
              <a:rPr lang="en-US" b="1" dirty="0" smtClean="0"/>
              <a:t>Katrina.slone@education.ky.gov</a:t>
            </a:r>
            <a:endParaRPr lang="en-US" b="1" dirty="0"/>
          </a:p>
        </p:txBody>
      </p:sp>
    </p:spTree>
    <p:extLst>
      <p:ext uri="{BB962C8B-B14F-4D97-AF65-F5344CB8AC3E}">
        <p14:creationId xmlns:p14="http://schemas.microsoft.com/office/powerpoint/2010/main" val="638865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153400" cy="2800767"/>
          </a:xfrm>
          <a:prstGeom prst="rect">
            <a:avLst/>
          </a:prstGeom>
          <a:noFill/>
        </p:spPr>
        <p:txBody>
          <a:bodyPr wrap="square" rtlCol="0">
            <a:spAutoFit/>
          </a:bodyPr>
          <a:lstStyle/>
          <a:p>
            <a:r>
              <a:rPr lang="en-US" sz="3600" dirty="0" smtClean="0"/>
              <a:t>Writing: Grades 11-12</a:t>
            </a:r>
          </a:p>
          <a:p>
            <a:r>
              <a:rPr lang="en-US" sz="2800" dirty="0" smtClean="0"/>
              <a:t>Develop </a:t>
            </a:r>
            <a:r>
              <a:rPr lang="en-US" sz="2800" dirty="0"/>
              <a:t>claim(s) and counterclaims fairly </a:t>
            </a:r>
            <a:r>
              <a:rPr lang="en-US" sz="2800" dirty="0" smtClean="0"/>
              <a:t>and thoroughly</a:t>
            </a:r>
            <a:r>
              <a:rPr lang="en-US" sz="2800" dirty="0"/>
              <a:t>, supplying </a:t>
            </a:r>
            <a:r>
              <a:rPr lang="en-US" sz="2800" dirty="0" smtClean="0"/>
              <a:t>the most </a:t>
            </a:r>
            <a:r>
              <a:rPr lang="en-US" sz="2800" dirty="0"/>
              <a:t>relevant evidence for each while pointing out the strengths </a:t>
            </a:r>
            <a:r>
              <a:rPr lang="en-US" sz="2800" dirty="0" smtClean="0"/>
              <a:t>and limitations </a:t>
            </a:r>
            <a:r>
              <a:rPr lang="en-US" sz="2800" dirty="0"/>
              <a:t>of both in a manner that anticipates the audience’s </a:t>
            </a:r>
            <a:r>
              <a:rPr lang="en-US" sz="2800" dirty="0" smtClean="0"/>
              <a:t>knowledge level</a:t>
            </a:r>
            <a:r>
              <a:rPr lang="en-US" sz="2800" dirty="0"/>
              <a:t>, concerns, values, and possible biases.</a:t>
            </a:r>
            <a:endParaRPr lang="en-US" sz="2800" dirty="0"/>
          </a:p>
        </p:txBody>
      </p:sp>
      <p:sp>
        <p:nvSpPr>
          <p:cNvPr id="5" name="TextBox 4"/>
          <p:cNvSpPr txBox="1"/>
          <p:nvPr/>
        </p:nvSpPr>
        <p:spPr>
          <a:xfrm>
            <a:off x="457200" y="3505200"/>
            <a:ext cx="8077200" cy="2677656"/>
          </a:xfrm>
          <a:prstGeom prst="rect">
            <a:avLst/>
          </a:prstGeom>
          <a:solidFill>
            <a:schemeClr val="accent3">
              <a:lumMod val="60000"/>
              <a:lumOff val="40000"/>
            </a:schemeClr>
          </a:solidFill>
        </p:spPr>
        <p:txBody>
          <a:bodyPr wrap="square" rtlCol="0">
            <a:spAutoFit/>
          </a:bodyPr>
          <a:lstStyle/>
          <a:p>
            <a:pPr marL="342900" indent="-342900">
              <a:buFont typeface="+mj-lt"/>
              <a:buAutoNum type="arabicPeriod"/>
            </a:pPr>
            <a:r>
              <a:rPr lang="en-US" sz="2800" dirty="0" smtClean="0"/>
              <a:t>What are the likely answers students will give to this question?</a:t>
            </a:r>
          </a:p>
          <a:p>
            <a:pPr marL="342900" indent="-342900">
              <a:buFont typeface="+mj-lt"/>
              <a:buAutoNum type="arabicPeriod"/>
            </a:pPr>
            <a:r>
              <a:rPr lang="en-US" sz="2800" dirty="0" smtClean="0"/>
              <a:t>What issues/misconceptions would cause them to give those answers?</a:t>
            </a:r>
          </a:p>
          <a:p>
            <a:pPr marL="342900" indent="-342900">
              <a:buFont typeface="+mj-lt"/>
              <a:buAutoNum type="arabicPeriod"/>
            </a:pPr>
            <a:r>
              <a:rPr lang="en-US" sz="2800" dirty="0" smtClean="0"/>
              <a:t>What would my next steps be with students who have each of those issues/misconceptions?</a:t>
            </a:r>
            <a:endParaRPr lang="en-US" sz="2800" dirty="0"/>
          </a:p>
        </p:txBody>
      </p:sp>
    </p:spTree>
    <p:extLst>
      <p:ext uri="{BB962C8B-B14F-4D97-AF65-F5344CB8AC3E}">
        <p14:creationId xmlns:p14="http://schemas.microsoft.com/office/powerpoint/2010/main" val="122157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Ideas:</a:t>
            </a:r>
            <a:endParaRPr lang="en-US" dirty="0"/>
          </a:p>
        </p:txBody>
      </p:sp>
      <p:sp>
        <p:nvSpPr>
          <p:cNvPr id="3" name="Content Placeholder 2"/>
          <p:cNvSpPr>
            <a:spLocks noGrp="1"/>
          </p:cNvSpPr>
          <p:nvPr>
            <p:ph idx="1"/>
          </p:nvPr>
        </p:nvSpPr>
        <p:spPr>
          <a:ln w="38100">
            <a:solidFill>
              <a:schemeClr val="accent2">
                <a:lumMod val="75000"/>
              </a:schemeClr>
            </a:solidFill>
          </a:ln>
        </p:spPr>
        <p:txBody>
          <a:bodyPr/>
          <a:lstStyle/>
          <a:p>
            <a:r>
              <a:rPr lang="en-US" dirty="0" smtClean="0"/>
              <a:t>Mostly for reasoning, skill, or product targets.</a:t>
            </a:r>
          </a:p>
          <a:p>
            <a:r>
              <a:rPr lang="en-US" dirty="0" smtClean="0"/>
              <a:t>Strategies 1-3 are part of and foundational to these activities/strategies.</a:t>
            </a:r>
          </a:p>
          <a:p>
            <a:r>
              <a:rPr lang="en-US" dirty="0" smtClean="0"/>
              <a:t>When you do these, it is critical for students to be involved in making the rubrics.</a:t>
            </a:r>
          </a:p>
          <a:p>
            <a:r>
              <a:rPr lang="en-US" dirty="0" smtClean="0"/>
              <a:t>Students need time to practice using what they have learned in various ways </a:t>
            </a:r>
            <a:r>
              <a:rPr lang="en-US" dirty="0"/>
              <a:t>with </a:t>
            </a:r>
            <a:r>
              <a:rPr lang="en-US" dirty="0" smtClean="0"/>
              <a:t>models and with their own work.</a:t>
            </a:r>
            <a:endParaRPr lang="en-US" dirty="0"/>
          </a:p>
        </p:txBody>
      </p:sp>
      <p:pic>
        <p:nvPicPr>
          <p:cNvPr id="1026" name="Picture 2" descr="C:\Program Files (x86)\Microsoft Office\MEDIA\CAGCAT10\j029770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80059" y="152400"/>
            <a:ext cx="111464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Program Files (x86)\Microsoft Office\MEDIA\CAGCAT10\j029770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
            <a:ext cx="111464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54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Content Placeholder 2"/>
          <p:cNvSpPr>
            <a:spLocks noGrp="1"/>
          </p:cNvSpPr>
          <p:nvPr>
            <p:ph idx="1"/>
          </p:nvPr>
        </p:nvSpPr>
        <p:spPr/>
        <p:txBody>
          <a:bodyPr/>
          <a:lstStyle/>
          <a:p>
            <a:pPr marL="285750">
              <a:lnSpc>
                <a:spcPct val="90000"/>
              </a:lnSpc>
              <a:spcBef>
                <a:spcPct val="0"/>
              </a:spcBef>
              <a:tabLst>
                <a:tab pos="685800" algn="l"/>
              </a:tabLst>
            </a:pPr>
            <a:r>
              <a:rPr lang="en-US" b="1" dirty="0" smtClean="0">
                <a:solidFill>
                  <a:srgbClr val="00CC00"/>
                </a:solidFill>
              </a:rPr>
              <a:t>I can describe how to design </a:t>
            </a:r>
            <a:r>
              <a:rPr lang="en-US" b="1" dirty="0">
                <a:solidFill>
                  <a:srgbClr val="00CC00"/>
                </a:solidFill>
              </a:rPr>
              <a:t>lessons to focus on one learning </a:t>
            </a:r>
            <a:r>
              <a:rPr lang="en-US" b="1" dirty="0" smtClean="0">
                <a:solidFill>
                  <a:srgbClr val="00CC00"/>
                </a:solidFill>
              </a:rPr>
              <a:t> target </a:t>
            </a:r>
            <a:r>
              <a:rPr lang="en-US" b="1" dirty="0">
                <a:solidFill>
                  <a:srgbClr val="00CC00"/>
                </a:solidFill>
              </a:rPr>
              <a:t>or aspect of quality at a time.</a:t>
            </a:r>
          </a:p>
          <a:p>
            <a:pPr marL="285750">
              <a:lnSpc>
                <a:spcPct val="90000"/>
              </a:lnSpc>
              <a:spcBef>
                <a:spcPct val="0"/>
              </a:spcBef>
              <a:tabLst>
                <a:tab pos="685800" algn="l"/>
              </a:tabLst>
            </a:pPr>
            <a:r>
              <a:rPr lang="en-US" b="1" dirty="0" smtClean="0">
                <a:solidFill>
                  <a:srgbClr val="00CC00"/>
                </a:solidFill>
              </a:rPr>
              <a:t>I can describe ways to teach </a:t>
            </a:r>
            <a:r>
              <a:rPr lang="en-US" b="1" dirty="0">
                <a:solidFill>
                  <a:srgbClr val="00CC00"/>
                </a:solidFill>
              </a:rPr>
              <a:t>students focused revision.</a:t>
            </a:r>
          </a:p>
          <a:p>
            <a:endParaRPr lang="en-US" dirty="0"/>
          </a:p>
        </p:txBody>
      </p:sp>
      <p:pic>
        <p:nvPicPr>
          <p:cNvPr id="3074" name="Picture 2" descr="C:\Users\kslone\AppData\Local\Microsoft\Windows\Temporary Internet Files\Content.IE5\92H1INQE\MC9003897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3810000"/>
            <a:ext cx="2743200" cy="2705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465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9525"/>
            <a:ext cx="9144000" cy="1038225"/>
          </a:xfrm>
        </p:spPr>
        <p:txBody>
          <a:bodyPr lIns="182880" rtlCol="0">
            <a:normAutofit fontScale="90000"/>
          </a:bodyPr>
          <a:lstStyle/>
          <a:p>
            <a:pPr eaLnBrk="1" fontAlgn="auto" hangingPunct="1">
              <a:spcAft>
                <a:spcPts val="0"/>
              </a:spcAft>
              <a:defRPr/>
            </a:pPr>
            <a:r>
              <a:rPr lang="en-US" b="1" dirty="0" smtClean="0">
                <a:solidFill>
                  <a:schemeClr val="accent3">
                    <a:lumMod val="25000"/>
                  </a:schemeClr>
                </a:solidFill>
                <a:effectLst>
                  <a:outerShdw blurRad="38100" dist="38100" dir="2700000" algn="tl">
                    <a:srgbClr val="000000">
                      <a:alpha val="43137"/>
                    </a:srgbClr>
                  </a:outerShdw>
                </a:effectLst>
              </a:rPr>
              <a:t>Seven Strategies of Assessment for Learning</a:t>
            </a:r>
          </a:p>
        </p:txBody>
      </p:sp>
      <p:sp>
        <p:nvSpPr>
          <p:cNvPr id="14339" name="Rectangle 3"/>
          <p:cNvSpPr>
            <a:spLocks noGrp="1" noChangeArrowheads="1"/>
          </p:cNvSpPr>
          <p:nvPr>
            <p:ph type="body" idx="4294967295"/>
          </p:nvPr>
        </p:nvSpPr>
        <p:spPr>
          <a:xfrm>
            <a:off x="501650" y="1092200"/>
            <a:ext cx="8382000" cy="5410200"/>
          </a:xfrm>
        </p:spPr>
        <p:txBody>
          <a:bodyPr/>
          <a:lstStyle/>
          <a:p>
            <a:pPr marL="0" indent="0" eaLnBrk="1" hangingPunct="1">
              <a:lnSpc>
                <a:spcPct val="90000"/>
              </a:lnSpc>
              <a:buFontTx/>
              <a:buNone/>
              <a:tabLst>
                <a:tab pos="685800" algn="l"/>
              </a:tabLst>
            </a:pPr>
            <a:r>
              <a:rPr lang="en-US" b="1" dirty="0" smtClean="0"/>
              <a:t>Where am I going?</a:t>
            </a:r>
          </a:p>
          <a:p>
            <a:pPr marL="685800" lvl="1" indent="-342900" eaLnBrk="1" hangingPunct="1">
              <a:lnSpc>
                <a:spcPct val="90000"/>
              </a:lnSpc>
              <a:spcBef>
                <a:spcPct val="0"/>
              </a:spcBef>
              <a:buFontTx/>
              <a:buAutoNum type="arabicPeriod"/>
              <a:tabLst>
                <a:tab pos="685800" algn="l"/>
              </a:tabLst>
            </a:pPr>
            <a:r>
              <a:rPr lang="en-US" sz="2400" b="1" dirty="0" smtClean="0">
                <a:solidFill>
                  <a:srgbClr val="D60093"/>
                </a:solidFill>
              </a:rPr>
              <a:t>Provide students with a clear and understandable statement of the learning target.</a:t>
            </a:r>
          </a:p>
          <a:p>
            <a:pPr marL="685800" lvl="1" indent="-342900" eaLnBrk="1" hangingPunct="1">
              <a:lnSpc>
                <a:spcPct val="90000"/>
              </a:lnSpc>
              <a:spcBef>
                <a:spcPct val="0"/>
              </a:spcBef>
              <a:spcAft>
                <a:spcPts val="1000"/>
              </a:spcAft>
              <a:buFontTx/>
              <a:buAutoNum type="arabicPeriod"/>
              <a:tabLst>
                <a:tab pos="685800" algn="l"/>
              </a:tabLst>
            </a:pPr>
            <a:r>
              <a:rPr lang="en-US" sz="2400" b="1" dirty="0" smtClean="0">
                <a:solidFill>
                  <a:srgbClr val="D60093"/>
                </a:solidFill>
              </a:rPr>
              <a:t>Use examples and models of strong and weak work.</a:t>
            </a:r>
          </a:p>
          <a:p>
            <a:pPr marL="0" indent="0" eaLnBrk="1" hangingPunct="1">
              <a:lnSpc>
                <a:spcPct val="90000"/>
              </a:lnSpc>
              <a:buFontTx/>
              <a:buNone/>
              <a:tabLst>
                <a:tab pos="685800" algn="l"/>
              </a:tabLst>
            </a:pPr>
            <a:r>
              <a:rPr lang="en-US" b="1" dirty="0" smtClean="0"/>
              <a:t>Where am I now?</a:t>
            </a:r>
          </a:p>
          <a:p>
            <a:pPr marL="685800" lvl="1" indent="-342900" eaLnBrk="1" hangingPunct="1">
              <a:lnSpc>
                <a:spcPct val="90000"/>
              </a:lnSpc>
              <a:spcBef>
                <a:spcPct val="0"/>
              </a:spcBef>
              <a:buFontTx/>
              <a:buNone/>
              <a:tabLst>
                <a:tab pos="685800" algn="l"/>
              </a:tabLst>
            </a:pPr>
            <a:r>
              <a:rPr lang="en-US" sz="2400" b="1" dirty="0" smtClean="0">
                <a:solidFill>
                  <a:srgbClr val="D60093"/>
                </a:solidFill>
              </a:rPr>
              <a:t>3.	Offer regular descriptive feedback.</a:t>
            </a:r>
          </a:p>
          <a:p>
            <a:pPr marL="685800" lvl="1" indent="-342900" eaLnBrk="1" hangingPunct="1">
              <a:lnSpc>
                <a:spcPct val="90000"/>
              </a:lnSpc>
              <a:spcBef>
                <a:spcPct val="0"/>
              </a:spcBef>
              <a:spcAft>
                <a:spcPts val="1000"/>
              </a:spcAft>
              <a:buFontTx/>
              <a:buNone/>
              <a:tabLst>
                <a:tab pos="685800" algn="l"/>
              </a:tabLst>
            </a:pPr>
            <a:r>
              <a:rPr lang="en-US" sz="2400" b="1" dirty="0" smtClean="0">
                <a:solidFill>
                  <a:srgbClr val="00B0F0"/>
                </a:solidFill>
              </a:rPr>
              <a:t>4.	Teach students to self-assess and set goals.</a:t>
            </a:r>
          </a:p>
          <a:p>
            <a:pPr marL="0" indent="0" eaLnBrk="1" hangingPunct="1">
              <a:lnSpc>
                <a:spcPct val="90000"/>
              </a:lnSpc>
              <a:buFontTx/>
              <a:buNone/>
              <a:tabLst>
                <a:tab pos="685800" algn="l"/>
              </a:tabLst>
            </a:pPr>
            <a:r>
              <a:rPr lang="en-US" b="1" dirty="0" smtClean="0"/>
              <a:t>How can I close the gap?</a:t>
            </a:r>
          </a:p>
          <a:p>
            <a:pPr marL="685800" lvl="1" indent="-342900" eaLnBrk="1" hangingPunct="1">
              <a:lnSpc>
                <a:spcPct val="90000"/>
              </a:lnSpc>
              <a:spcBef>
                <a:spcPct val="0"/>
              </a:spcBef>
              <a:buFontTx/>
              <a:buAutoNum type="arabicPeriod" startAt="5"/>
              <a:tabLst>
                <a:tab pos="685800" algn="l"/>
              </a:tabLst>
            </a:pPr>
            <a:r>
              <a:rPr lang="en-US" sz="2400" b="1" dirty="0" smtClean="0">
                <a:solidFill>
                  <a:srgbClr val="00CC00"/>
                </a:solidFill>
              </a:rPr>
              <a:t>Design lessons to focus on one learning target or aspect of quality at a time.</a:t>
            </a:r>
          </a:p>
          <a:p>
            <a:pPr marL="685800" lvl="1" indent="-342900" eaLnBrk="1" hangingPunct="1">
              <a:lnSpc>
                <a:spcPct val="90000"/>
              </a:lnSpc>
              <a:spcBef>
                <a:spcPct val="0"/>
              </a:spcBef>
              <a:buFontTx/>
              <a:buAutoNum type="arabicPeriod" startAt="5"/>
              <a:tabLst>
                <a:tab pos="685800" algn="l"/>
              </a:tabLst>
            </a:pPr>
            <a:r>
              <a:rPr lang="en-US" sz="2400" b="1" dirty="0" smtClean="0">
                <a:solidFill>
                  <a:srgbClr val="00CC00"/>
                </a:solidFill>
              </a:rPr>
              <a:t>Teach students focused revision.</a:t>
            </a:r>
          </a:p>
          <a:p>
            <a:pPr marL="685800" lvl="1" indent="-342900" eaLnBrk="1" hangingPunct="1">
              <a:lnSpc>
                <a:spcPct val="90000"/>
              </a:lnSpc>
              <a:spcBef>
                <a:spcPct val="0"/>
              </a:spcBef>
              <a:buFontTx/>
              <a:buNone/>
              <a:tabLst>
                <a:tab pos="685800" algn="l"/>
              </a:tabLst>
            </a:pPr>
            <a:r>
              <a:rPr lang="en-US" sz="2400" b="1" dirty="0" smtClean="0">
                <a:solidFill>
                  <a:srgbClr val="00B0F0"/>
                </a:solidFill>
              </a:rPr>
              <a:t>7.</a:t>
            </a:r>
            <a:r>
              <a:rPr lang="en-US" sz="2400" b="1" dirty="0" smtClean="0"/>
              <a:t>	</a:t>
            </a:r>
            <a:r>
              <a:rPr lang="en-US" sz="2400" b="1" dirty="0" smtClean="0">
                <a:solidFill>
                  <a:srgbClr val="00B0F0"/>
                </a:solidFill>
              </a:rPr>
              <a:t>Engage students in self-reflection, and let them keep track of and share their learning.</a:t>
            </a:r>
            <a:endParaRPr lang="en-US" b="1" dirty="0" smtClean="0">
              <a:solidFill>
                <a:srgbClr val="00B0F0"/>
              </a:solidFill>
            </a:endParaRPr>
          </a:p>
        </p:txBody>
      </p:sp>
      <p:sp>
        <p:nvSpPr>
          <p:cNvPr id="3" name="Right Arrow 2"/>
          <p:cNvSpPr/>
          <p:nvPr/>
        </p:nvSpPr>
        <p:spPr>
          <a:xfrm>
            <a:off x="241300" y="3619500"/>
            <a:ext cx="520700" cy="355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Arrow 5"/>
          <p:cNvSpPr/>
          <p:nvPr/>
        </p:nvSpPr>
        <p:spPr>
          <a:xfrm>
            <a:off x="241300" y="5435600"/>
            <a:ext cx="520700" cy="355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Smiley Face 3"/>
          <p:cNvSpPr/>
          <p:nvPr/>
        </p:nvSpPr>
        <p:spPr>
          <a:xfrm>
            <a:off x="393700" y="1473200"/>
            <a:ext cx="368300" cy="317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miley Face 7"/>
          <p:cNvSpPr/>
          <p:nvPr/>
        </p:nvSpPr>
        <p:spPr>
          <a:xfrm>
            <a:off x="393700" y="2120900"/>
            <a:ext cx="368300" cy="317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miley Face 8"/>
          <p:cNvSpPr/>
          <p:nvPr/>
        </p:nvSpPr>
        <p:spPr>
          <a:xfrm>
            <a:off x="393700" y="3302000"/>
            <a:ext cx="368300" cy="317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5-Point Star 4"/>
          <p:cNvSpPr/>
          <p:nvPr/>
        </p:nvSpPr>
        <p:spPr>
          <a:xfrm>
            <a:off x="342900" y="4483100"/>
            <a:ext cx="425450" cy="406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5-Point Star 10"/>
          <p:cNvSpPr/>
          <p:nvPr/>
        </p:nvSpPr>
        <p:spPr>
          <a:xfrm>
            <a:off x="393700" y="5016500"/>
            <a:ext cx="425450" cy="406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33307826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ppt_w</p:attrName>
                                        </p:attrNameLst>
                                      </p:cBhvr>
                                      <p:tavLst>
                                        <p:tav tm="0">
                                          <p:val>
                                            <p:fltVal val="0"/>
                                          </p:val>
                                        </p:tav>
                                        <p:tav tm="100000">
                                          <p:val>
                                            <p:strVal val="#ppt_w"/>
                                          </p:val>
                                        </p:tav>
                                      </p:tavLst>
                                    </p:anim>
                                    <p:anim calcmode="lin" valueType="num">
                                      <p:cBhvr>
                                        <p:cTn id="38" dur="1000" fill="hold"/>
                                        <p:tgtEl>
                                          <p:spTgt spid="9"/>
                                        </p:tgtEl>
                                        <p:attrNameLst>
                                          <p:attrName>ppt_h</p:attrName>
                                        </p:attrNameLst>
                                      </p:cBhvr>
                                      <p:tavLst>
                                        <p:tav tm="0">
                                          <p:val>
                                            <p:fltVal val="0"/>
                                          </p:val>
                                        </p:tav>
                                        <p:tav tm="100000">
                                          <p:val>
                                            <p:strVal val="#ppt_h"/>
                                          </p:val>
                                        </p:tav>
                                      </p:tavLst>
                                    </p:anim>
                                    <p:anim calcmode="lin" valueType="num">
                                      <p:cBhvr>
                                        <p:cTn id="39" dur="1000" fill="hold"/>
                                        <p:tgtEl>
                                          <p:spTgt spid="9"/>
                                        </p:tgtEl>
                                        <p:attrNameLst>
                                          <p:attrName>style.rotation</p:attrName>
                                        </p:attrNameLst>
                                      </p:cBhvr>
                                      <p:tavLst>
                                        <p:tav tm="0">
                                          <p:val>
                                            <p:fltVal val="90"/>
                                          </p:val>
                                        </p:tav>
                                        <p:tav tm="100000">
                                          <p:val>
                                            <p:fltVal val="0"/>
                                          </p:val>
                                        </p:tav>
                                      </p:tavLst>
                                    </p:anim>
                                    <p:animEffect transition="in" filter="fade">
                                      <p:cBhvr>
                                        <p:cTn id="40" dur="1000"/>
                                        <p:tgtEl>
                                          <p:spTgt spid="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1" presetClass="entr" presetSubtype="0"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1000" fill="hold"/>
                                        <p:tgtEl>
                                          <p:spTgt spid="5"/>
                                        </p:tgtEl>
                                        <p:attrNameLst>
                                          <p:attrName>ppt_w</p:attrName>
                                        </p:attrNameLst>
                                      </p:cBhvr>
                                      <p:tavLst>
                                        <p:tav tm="0">
                                          <p:val>
                                            <p:fltVal val="0"/>
                                          </p:val>
                                        </p:tav>
                                        <p:tav tm="100000">
                                          <p:val>
                                            <p:strVal val="#ppt_w"/>
                                          </p:val>
                                        </p:tav>
                                      </p:tavLst>
                                    </p:anim>
                                    <p:anim calcmode="lin" valueType="num">
                                      <p:cBhvr>
                                        <p:cTn id="46" dur="1000" fill="hold"/>
                                        <p:tgtEl>
                                          <p:spTgt spid="5"/>
                                        </p:tgtEl>
                                        <p:attrNameLst>
                                          <p:attrName>ppt_h</p:attrName>
                                        </p:attrNameLst>
                                      </p:cBhvr>
                                      <p:tavLst>
                                        <p:tav tm="0">
                                          <p:val>
                                            <p:fltVal val="0"/>
                                          </p:val>
                                        </p:tav>
                                        <p:tav tm="100000">
                                          <p:val>
                                            <p:strVal val="#ppt_h"/>
                                          </p:val>
                                        </p:tav>
                                      </p:tavLst>
                                    </p:anim>
                                    <p:anim calcmode="lin" valueType="num">
                                      <p:cBhvr>
                                        <p:cTn id="47" dur="1000" fill="hold"/>
                                        <p:tgtEl>
                                          <p:spTgt spid="5"/>
                                        </p:tgtEl>
                                        <p:attrNameLst>
                                          <p:attrName>style.rotation</p:attrName>
                                        </p:attrNameLst>
                                      </p:cBhvr>
                                      <p:tavLst>
                                        <p:tav tm="0">
                                          <p:val>
                                            <p:fltVal val="90"/>
                                          </p:val>
                                        </p:tav>
                                        <p:tav tm="100000">
                                          <p:val>
                                            <p:fltVal val="0"/>
                                          </p:val>
                                        </p:tav>
                                      </p:tavLst>
                                    </p:anim>
                                    <p:animEffect transition="in" filter="fade">
                                      <p:cBhvr>
                                        <p:cTn id="48" dur="1000"/>
                                        <p:tgtEl>
                                          <p:spTgt spid="5"/>
                                        </p:tgtEl>
                                      </p:cBhvr>
                                    </p:animEffect>
                                  </p:childTnLst>
                                </p:cTn>
                              </p:par>
                              <p:par>
                                <p:cTn id="49" presetID="3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1000" fill="hold"/>
                                        <p:tgtEl>
                                          <p:spTgt spid="11"/>
                                        </p:tgtEl>
                                        <p:attrNameLst>
                                          <p:attrName>ppt_w</p:attrName>
                                        </p:attrNameLst>
                                      </p:cBhvr>
                                      <p:tavLst>
                                        <p:tav tm="0">
                                          <p:val>
                                            <p:fltVal val="0"/>
                                          </p:val>
                                        </p:tav>
                                        <p:tav tm="100000">
                                          <p:val>
                                            <p:strVal val="#ppt_w"/>
                                          </p:val>
                                        </p:tav>
                                      </p:tavLst>
                                    </p:anim>
                                    <p:anim calcmode="lin" valueType="num">
                                      <p:cBhvr>
                                        <p:cTn id="52" dur="1000" fill="hold"/>
                                        <p:tgtEl>
                                          <p:spTgt spid="11"/>
                                        </p:tgtEl>
                                        <p:attrNameLst>
                                          <p:attrName>ppt_h</p:attrName>
                                        </p:attrNameLst>
                                      </p:cBhvr>
                                      <p:tavLst>
                                        <p:tav tm="0">
                                          <p:val>
                                            <p:fltVal val="0"/>
                                          </p:val>
                                        </p:tav>
                                        <p:tav tm="100000">
                                          <p:val>
                                            <p:strVal val="#ppt_h"/>
                                          </p:val>
                                        </p:tav>
                                      </p:tavLst>
                                    </p:anim>
                                    <p:anim calcmode="lin" valueType="num">
                                      <p:cBhvr>
                                        <p:cTn id="53" dur="1000" fill="hold"/>
                                        <p:tgtEl>
                                          <p:spTgt spid="11"/>
                                        </p:tgtEl>
                                        <p:attrNameLst>
                                          <p:attrName>style.rotation</p:attrName>
                                        </p:attrNameLst>
                                      </p:cBhvr>
                                      <p:tavLst>
                                        <p:tav tm="0">
                                          <p:val>
                                            <p:fltVal val="90"/>
                                          </p:val>
                                        </p:tav>
                                        <p:tav tm="100000">
                                          <p:val>
                                            <p:fltVal val="0"/>
                                          </p:val>
                                        </p:tav>
                                      </p:tavLst>
                                    </p:anim>
                                    <p:animEffect transition="in" filter="fade">
                                      <p:cBhvr>
                                        <p:cTn id="5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3" grpId="0" animBg="1"/>
      <p:bldP spid="6" grpId="0" animBg="1"/>
      <p:bldP spid="4"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Content Placeholder 2"/>
          <p:cNvSpPr>
            <a:spLocks noGrp="1"/>
          </p:cNvSpPr>
          <p:nvPr>
            <p:ph idx="1"/>
          </p:nvPr>
        </p:nvSpPr>
        <p:spPr/>
        <p:txBody>
          <a:bodyPr/>
          <a:lstStyle/>
          <a:p>
            <a:pPr marL="285750">
              <a:lnSpc>
                <a:spcPct val="90000"/>
              </a:lnSpc>
              <a:spcBef>
                <a:spcPct val="0"/>
              </a:spcBef>
              <a:tabLst>
                <a:tab pos="685800" algn="l"/>
              </a:tabLst>
            </a:pPr>
            <a:r>
              <a:rPr lang="en-US" b="1" dirty="0" smtClean="0">
                <a:solidFill>
                  <a:srgbClr val="00CC00"/>
                </a:solidFill>
              </a:rPr>
              <a:t>I can describe how to design </a:t>
            </a:r>
            <a:r>
              <a:rPr lang="en-US" b="1" dirty="0">
                <a:solidFill>
                  <a:srgbClr val="00CC00"/>
                </a:solidFill>
              </a:rPr>
              <a:t>lessons to focus on one learning </a:t>
            </a:r>
            <a:r>
              <a:rPr lang="en-US" b="1" dirty="0" smtClean="0">
                <a:solidFill>
                  <a:srgbClr val="00CC00"/>
                </a:solidFill>
              </a:rPr>
              <a:t> target </a:t>
            </a:r>
            <a:r>
              <a:rPr lang="en-US" b="1" dirty="0">
                <a:solidFill>
                  <a:srgbClr val="00CC00"/>
                </a:solidFill>
              </a:rPr>
              <a:t>or aspect of quality at a time.</a:t>
            </a:r>
          </a:p>
          <a:p>
            <a:pPr marL="285750">
              <a:lnSpc>
                <a:spcPct val="90000"/>
              </a:lnSpc>
              <a:spcBef>
                <a:spcPct val="0"/>
              </a:spcBef>
              <a:tabLst>
                <a:tab pos="685800" algn="l"/>
              </a:tabLst>
            </a:pPr>
            <a:r>
              <a:rPr lang="en-US" b="1" dirty="0" smtClean="0">
                <a:solidFill>
                  <a:srgbClr val="00CC00"/>
                </a:solidFill>
              </a:rPr>
              <a:t>I can describe ways to teach </a:t>
            </a:r>
            <a:r>
              <a:rPr lang="en-US" b="1" dirty="0">
                <a:solidFill>
                  <a:srgbClr val="00CC00"/>
                </a:solidFill>
              </a:rPr>
              <a:t>students focused revision.</a:t>
            </a:r>
          </a:p>
          <a:p>
            <a:endParaRPr lang="en-US" dirty="0"/>
          </a:p>
        </p:txBody>
      </p:sp>
      <p:pic>
        <p:nvPicPr>
          <p:cNvPr id="3074" name="Picture 2" descr="C:\Users\kslone\AppData\Local\Microsoft\Windows\Temporary Internet Files\Content.IE5\92H1INQE\MC9003897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3810000"/>
            <a:ext cx="2743200" cy="2705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935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800" b="1" dirty="0" smtClean="0">
                <a:solidFill>
                  <a:schemeClr val="accent2">
                    <a:lumMod val="25000"/>
                  </a:schemeClr>
                </a:solidFill>
                <a:effectLst>
                  <a:outerShdw blurRad="38100" dist="38100" dir="2700000" algn="tl">
                    <a:srgbClr val="000000">
                      <a:alpha val="43137"/>
                    </a:srgbClr>
                  </a:outerShdw>
                </a:effectLst>
              </a:rPr>
              <a:t>Are these in place?</a:t>
            </a:r>
            <a:endParaRPr lang="en-US" sz="4800" b="1" dirty="0">
              <a:solidFill>
                <a:schemeClr val="accent2">
                  <a:lumMod val="25000"/>
                </a:schemeClr>
              </a:solidFill>
              <a:effectLst>
                <a:outerShdw blurRad="38100" dist="38100" dir="2700000" algn="tl">
                  <a:srgbClr val="000000">
                    <a:alpha val="43137"/>
                  </a:srgbClr>
                </a:outerShdw>
              </a:effectLst>
            </a:endParaRPr>
          </a:p>
        </p:txBody>
      </p:sp>
      <p:sp>
        <p:nvSpPr>
          <p:cNvPr id="15363" name="Content Placeholder 2"/>
          <p:cNvSpPr>
            <a:spLocks noGrp="1"/>
          </p:cNvSpPr>
          <p:nvPr>
            <p:ph idx="1"/>
          </p:nvPr>
        </p:nvSpPr>
        <p:spPr/>
        <p:txBody>
          <a:bodyPr/>
          <a:lstStyle/>
          <a:p>
            <a:pPr marL="685800" lvl="1" indent="-342900" eaLnBrk="1" hangingPunct="1">
              <a:lnSpc>
                <a:spcPct val="90000"/>
              </a:lnSpc>
              <a:spcBef>
                <a:spcPct val="0"/>
              </a:spcBef>
              <a:buFontTx/>
              <a:buAutoNum type="arabicPeriod"/>
              <a:tabLst>
                <a:tab pos="685800" algn="l"/>
              </a:tabLst>
            </a:pPr>
            <a:r>
              <a:rPr lang="en-US" sz="4000" b="1" smtClean="0">
                <a:solidFill>
                  <a:srgbClr val="D60093"/>
                </a:solidFill>
              </a:rPr>
              <a:t>Provide students with a clear and understandable statement of the learning target.</a:t>
            </a:r>
          </a:p>
          <a:p>
            <a:pPr marL="685800" lvl="1" indent="-342900" eaLnBrk="1" hangingPunct="1">
              <a:lnSpc>
                <a:spcPct val="90000"/>
              </a:lnSpc>
              <a:spcBef>
                <a:spcPct val="0"/>
              </a:spcBef>
              <a:spcAft>
                <a:spcPts val="1000"/>
              </a:spcAft>
              <a:buFontTx/>
              <a:buAutoNum type="arabicPeriod"/>
              <a:tabLst>
                <a:tab pos="685800" algn="l"/>
              </a:tabLst>
            </a:pPr>
            <a:r>
              <a:rPr lang="en-US" sz="4000" b="1" smtClean="0">
                <a:solidFill>
                  <a:srgbClr val="D60093"/>
                </a:solidFill>
              </a:rPr>
              <a:t>Use examples and models of strong and weak work.</a:t>
            </a:r>
          </a:p>
          <a:p>
            <a:pPr marL="685800" lvl="1" indent="-342900" eaLnBrk="1" hangingPunct="1">
              <a:lnSpc>
                <a:spcPct val="90000"/>
              </a:lnSpc>
              <a:spcBef>
                <a:spcPct val="0"/>
              </a:spcBef>
              <a:buFontTx/>
              <a:buNone/>
              <a:tabLst>
                <a:tab pos="685800" algn="l"/>
              </a:tabLst>
            </a:pPr>
            <a:r>
              <a:rPr lang="en-US" sz="4000" b="1" smtClean="0">
                <a:solidFill>
                  <a:srgbClr val="D60093"/>
                </a:solidFill>
              </a:rPr>
              <a:t>3.	Offer regular descriptive feedback.</a:t>
            </a:r>
          </a:p>
          <a:p>
            <a:pPr eaLnBrk="1" hangingPunct="1">
              <a:tabLst>
                <a:tab pos="685800" algn="l"/>
              </a:tabLst>
            </a:pPr>
            <a:endParaRPr lang="en-US" smtClean="0"/>
          </a:p>
        </p:txBody>
      </p:sp>
      <p:pic>
        <p:nvPicPr>
          <p:cNvPr id="15364" name="Picture 2" descr="C:\Users\kslone\AppData\Local\Microsoft\Windows\Temporary Internet Files\Content.IE5\TYKT25RZ\MC90023806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4522788"/>
            <a:ext cx="2487613"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4737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Use them to do these:</a:t>
            </a:r>
            <a:endParaRPr lang="en-US" sz="6000" dirty="0"/>
          </a:p>
        </p:txBody>
      </p:sp>
      <p:sp>
        <p:nvSpPr>
          <p:cNvPr id="3" name="Content Placeholder 2"/>
          <p:cNvSpPr>
            <a:spLocks noGrp="1"/>
          </p:cNvSpPr>
          <p:nvPr>
            <p:ph idx="1"/>
          </p:nvPr>
        </p:nvSpPr>
        <p:spPr/>
        <p:txBody>
          <a:bodyPr>
            <a:noAutofit/>
          </a:bodyPr>
          <a:lstStyle/>
          <a:p>
            <a:pPr marL="285750">
              <a:lnSpc>
                <a:spcPct val="90000"/>
              </a:lnSpc>
              <a:spcBef>
                <a:spcPct val="0"/>
              </a:spcBef>
              <a:buFontTx/>
              <a:buAutoNum type="arabicPeriod" startAt="5"/>
              <a:tabLst>
                <a:tab pos="685800" algn="l"/>
              </a:tabLst>
            </a:pPr>
            <a:r>
              <a:rPr lang="en-US" sz="5400" b="1" dirty="0" smtClean="0">
                <a:solidFill>
                  <a:srgbClr val="00CC00"/>
                </a:solidFill>
              </a:rPr>
              <a:t>Design lessons to focus on one learning target or aspect of quality at a time.</a:t>
            </a:r>
          </a:p>
          <a:p>
            <a:pPr marL="285750">
              <a:lnSpc>
                <a:spcPct val="90000"/>
              </a:lnSpc>
              <a:spcBef>
                <a:spcPct val="0"/>
              </a:spcBef>
              <a:buFontTx/>
              <a:buAutoNum type="arabicPeriod" startAt="5"/>
              <a:tabLst>
                <a:tab pos="685800" algn="l"/>
              </a:tabLst>
            </a:pPr>
            <a:r>
              <a:rPr lang="en-US" sz="5400" b="1" dirty="0" smtClean="0">
                <a:solidFill>
                  <a:srgbClr val="00CC00"/>
                </a:solidFill>
              </a:rPr>
              <a:t>Teach students focused revision.</a:t>
            </a:r>
          </a:p>
        </p:txBody>
      </p:sp>
      <p:pic>
        <p:nvPicPr>
          <p:cNvPr id="1026" name="Picture 2" descr="C:\Users\kslone\AppData\Local\Microsoft\Windows\Temporary Internet Files\Content.IE5\92H1INQE\MP90043875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052915" y="4537365"/>
            <a:ext cx="3091085" cy="23206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81200" y="5334000"/>
            <a:ext cx="4452715" cy="1323439"/>
          </a:xfrm>
          <a:prstGeom prst="rect">
            <a:avLst/>
          </a:prstGeom>
          <a:solidFill>
            <a:schemeClr val="accent6">
              <a:lumMod val="60000"/>
              <a:lumOff val="40000"/>
            </a:schemeClr>
          </a:solidFill>
        </p:spPr>
        <p:txBody>
          <a:bodyPr wrap="square" rtlCol="0">
            <a:spAutoFit/>
          </a:bodyPr>
          <a:lstStyle/>
          <a:p>
            <a:r>
              <a:rPr lang="en-US" sz="8000" dirty="0" smtClean="0"/>
              <a:t>But how?</a:t>
            </a:r>
            <a:endParaRPr lang="en-US" sz="8000" dirty="0"/>
          </a:p>
        </p:txBody>
      </p:sp>
    </p:spTree>
    <p:extLst>
      <p:ext uri="{BB962C8B-B14F-4D97-AF65-F5344CB8AC3E}">
        <p14:creationId xmlns:p14="http://schemas.microsoft.com/office/powerpoint/2010/main" val="12463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986528"/>
          </a:xfrm>
          <a:prstGeom prst="rect">
            <a:avLst/>
          </a:prstGeom>
        </p:spPr>
        <p:txBody>
          <a:bodyPr wrap="square">
            <a:spAutoFit/>
          </a:bodyPr>
          <a:lstStyle/>
          <a:p>
            <a:r>
              <a:rPr lang="en-US" sz="2000" dirty="0"/>
              <a:t>W.9-10.1. Write arguments to support claims in an analysis of substantive topics or texts, using valid reasoning and relevant and sufficient evidence. </a:t>
            </a:r>
          </a:p>
          <a:p>
            <a:pPr marL="800100" lvl="1" indent="-342900">
              <a:buFont typeface="Arial" pitchFamily="34" charset="0"/>
              <a:buChar char="•"/>
            </a:pPr>
            <a:r>
              <a:rPr lang="en-US" sz="2400" dirty="0"/>
              <a:t>Introduce precise claim(s), distinguish the claim(s) from alternate or opposing claims, and create an organization that establishes clear relationships among claim(s), counterclaims, reasons, and evidence. </a:t>
            </a:r>
          </a:p>
          <a:p>
            <a:pPr marL="800100" lvl="1" indent="-342900">
              <a:buFont typeface="Arial" pitchFamily="34" charset="0"/>
              <a:buChar char="•"/>
            </a:pPr>
            <a:r>
              <a:rPr lang="en-US" sz="2400" dirty="0"/>
              <a:t>Develop claim(s) and counterclaims fairly, supplying evidence for each while pointing out the strengths and limitations of both in a manner that anticipates the audience’s knowledge level and concerns. </a:t>
            </a:r>
          </a:p>
          <a:p>
            <a:pPr marL="800100" lvl="1" indent="-342900">
              <a:buFont typeface="Arial" pitchFamily="34" charset="0"/>
              <a:buChar char="•"/>
            </a:pPr>
            <a:r>
              <a:rPr lang="en-US" sz="2400" dirty="0"/>
              <a:t>Use words, phrases, and clauses to link the major sections of the text, create cohesion, and clarify the relationships between claim(s) and reasons, between reasons and evidence, and between claim(s) and counterclaims. </a:t>
            </a:r>
          </a:p>
          <a:p>
            <a:pPr marL="800100" lvl="1" indent="-342900">
              <a:buFont typeface="Arial" pitchFamily="34" charset="0"/>
              <a:buChar char="•"/>
            </a:pPr>
            <a:r>
              <a:rPr lang="en-US" sz="2400" dirty="0"/>
              <a:t>Establish and maintain a formal style and objective tone while attending to the norms and conventions of the discipline in which they are writing. </a:t>
            </a:r>
          </a:p>
          <a:p>
            <a:pPr marL="800100" lvl="1" indent="-342900">
              <a:buFont typeface="Arial" pitchFamily="34" charset="0"/>
              <a:buChar char="•"/>
            </a:pPr>
            <a:r>
              <a:rPr lang="en-US" sz="2400" dirty="0"/>
              <a:t>Provide a concluding statement or section that follows from and supports the argument presented. </a:t>
            </a:r>
          </a:p>
        </p:txBody>
      </p:sp>
    </p:spTree>
    <p:extLst>
      <p:ext uri="{BB962C8B-B14F-4D97-AF65-F5344CB8AC3E}">
        <p14:creationId xmlns:p14="http://schemas.microsoft.com/office/powerpoint/2010/main" val="1124111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685800"/>
            <a:ext cx="7315200" cy="1569660"/>
          </a:xfrm>
          <a:prstGeom prst="rect">
            <a:avLst/>
          </a:prstGeom>
          <a:noFill/>
          <a:ln w="57150">
            <a:solidFill>
              <a:schemeClr val="accent1"/>
            </a:solidFill>
          </a:ln>
        </p:spPr>
        <p:txBody>
          <a:bodyPr wrap="square" rtlCol="0">
            <a:spAutoFit/>
          </a:bodyPr>
          <a:lstStyle/>
          <a:p>
            <a:r>
              <a:rPr lang="en-US" sz="3200" b="1" dirty="0" smtClean="0"/>
              <a:t>I can write an argument  to support a claim using valid reasoning and relevant and sufficient evidence.</a:t>
            </a:r>
            <a:endParaRPr lang="en-US" sz="3200" b="1" dirty="0"/>
          </a:p>
        </p:txBody>
      </p:sp>
      <p:sp>
        <p:nvSpPr>
          <p:cNvPr id="4" name="TextBox 3"/>
          <p:cNvSpPr txBox="1"/>
          <p:nvPr/>
        </p:nvSpPr>
        <p:spPr>
          <a:xfrm>
            <a:off x="533400" y="2438400"/>
            <a:ext cx="8153400" cy="4401205"/>
          </a:xfrm>
          <a:prstGeom prst="rect">
            <a:avLst/>
          </a:prstGeom>
          <a:noFill/>
          <a:ln w="28575">
            <a:solidFill>
              <a:schemeClr val="tx2">
                <a:lumMod val="60000"/>
                <a:lumOff val="40000"/>
              </a:schemeClr>
            </a:solidFill>
          </a:ln>
        </p:spPr>
        <p:txBody>
          <a:bodyPr wrap="square" rtlCol="0">
            <a:spAutoFit/>
          </a:bodyPr>
          <a:lstStyle/>
          <a:p>
            <a:pPr marL="285750" indent="-285750">
              <a:buFont typeface="Arial" pitchFamily="34" charset="0"/>
              <a:buChar char="•"/>
            </a:pPr>
            <a:r>
              <a:rPr lang="en-US" sz="2800" b="1" dirty="0" smtClean="0"/>
              <a:t>Read the two arguments.</a:t>
            </a:r>
          </a:p>
          <a:p>
            <a:pPr marL="285750" indent="-285750">
              <a:buFont typeface="Arial" pitchFamily="34" charset="0"/>
              <a:buChar char="•"/>
            </a:pPr>
            <a:r>
              <a:rPr lang="en-US" sz="2800" b="1" dirty="0" smtClean="0"/>
              <a:t>Think about what each author did to make </a:t>
            </a:r>
            <a:r>
              <a:rPr lang="en-US" sz="2800" b="1" dirty="0" smtClean="0"/>
              <a:t>you agree with their argument.</a:t>
            </a:r>
            <a:endParaRPr lang="en-US" sz="2800" b="1" dirty="0" smtClean="0"/>
          </a:p>
          <a:p>
            <a:pPr marL="285750" indent="-285750">
              <a:buFont typeface="Arial" pitchFamily="34" charset="0"/>
              <a:buChar char="•"/>
            </a:pPr>
            <a:r>
              <a:rPr lang="en-US" sz="2800" b="1" dirty="0" smtClean="0"/>
              <a:t>With a partner or group of three, make a list  of what the authors did to make their arguments strong.</a:t>
            </a:r>
          </a:p>
          <a:p>
            <a:pPr marL="285750" indent="-285750">
              <a:buFont typeface="Arial" pitchFamily="34" charset="0"/>
              <a:buChar char="•"/>
            </a:pPr>
            <a:r>
              <a:rPr lang="en-US" sz="2800" b="1" dirty="0" smtClean="0"/>
              <a:t>Sort your list in some way and give each group a label.  </a:t>
            </a:r>
          </a:p>
          <a:p>
            <a:pPr marL="285750" indent="-285750">
              <a:buFont typeface="Arial" pitchFamily="34" charset="0"/>
              <a:buChar char="•"/>
            </a:pPr>
            <a:r>
              <a:rPr lang="en-US" sz="2800" b="1" dirty="0" smtClean="0"/>
              <a:t>Discuss similarities and differences.</a:t>
            </a:r>
          </a:p>
          <a:p>
            <a:pPr marL="285750" indent="-285750">
              <a:buFont typeface="Arial" pitchFamily="34" charset="0"/>
              <a:buChar char="•"/>
            </a:pPr>
            <a:r>
              <a:rPr lang="en-US" sz="2800" b="1" dirty="0" smtClean="0"/>
              <a:t>Compare our groups and ideas to experts.</a:t>
            </a:r>
            <a:endParaRPr lang="en-US" sz="2800" b="1" dirty="0"/>
          </a:p>
        </p:txBody>
      </p:sp>
    </p:spTree>
    <p:extLst>
      <p:ext uri="{BB962C8B-B14F-4D97-AF65-F5344CB8AC3E}">
        <p14:creationId xmlns:p14="http://schemas.microsoft.com/office/powerpoint/2010/main" val="257374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3">
                <a:lumMod val="75000"/>
              </a:schemeClr>
            </a:solidFill>
          </a:ln>
        </p:spPr>
        <p:txBody>
          <a:bodyPr/>
          <a:lstStyle/>
          <a:p>
            <a:pPr algn="l"/>
            <a:r>
              <a:rPr lang="en-US" dirty="0" smtClean="0"/>
              <a:t>Practice Using the Rubric </a:t>
            </a:r>
            <a:endParaRPr lang="en-US" dirty="0"/>
          </a:p>
        </p:txBody>
      </p:sp>
      <p:sp>
        <p:nvSpPr>
          <p:cNvPr id="3" name="Content Placeholder 2"/>
          <p:cNvSpPr>
            <a:spLocks noGrp="1"/>
          </p:cNvSpPr>
          <p:nvPr>
            <p:ph idx="1"/>
          </p:nvPr>
        </p:nvSpPr>
        <p:spPr/>
        <p:txBody>
          <a:bodyPr>
            <a:normAutofit/>
          </a:bodyPr>
          <a:lstStyle/>
          <a:p>
            <a:r>
              <a:rPr lang="en-US" sz="2400" b="1" dirty="0" smtClean="0"/>
              <a:t>Focus on one aspect of quality at a time.</a:t>
            </a:r>
          </a:p>
          <a:p>
            <a:r>
              <a:rPr lang="en-US" sz="2400" b="1" dirty="0" smtClean="0"/>
              <a:t>Have students work in pairs to analyze another argument using the rubric (</a:t>
            </a:r>
            <a:r>
              <a:rPr lang="en-US" sz="2400" b="1" u="sng" dirty="0" smtClean="0"/>
              <a:t>emphasizing one aspect at a time</a:t>
            </a:r>
            <a:r>
              <a:rPr lang="en-US" sz="2400" b="1" dirty="0" smtClean="0"/>
              <a:t>)</a:t>
            </a:r>
          </a:p>
          <a:p>
            <a:r>
              <a:rPr lang="en-US" sz="2400" b="1" dirty="0" smtClean="0"/>
              <a:t>Have them compare their analysis to that of another pair.</a:t>
            </a:r>
          </a:p>
          <a:p>
            <a:r>
              <a:rPr lang="en-US" sz="2400" b="1" dirty="0" smtClean="0"/>
              <a:t>Have students write an argument and use rubric to give one another feedback on </a:t>
            </a:r>
            <a:r>
              <a:rPr lang="en-US" sz="2400" b="1" u="sng" dirty="0" smtClean="0"/>
              <a:t>one</a:t>
            </a:r>
            <a:r>
              <a:rPr lang="en-US" sz="2400" b="1" dirty="0" smtClean="0"/>
              <a:t> aspect of quality.</a:t>
            </a:r>
          </a:p>
          <a:p>
            <a:r>
              <a:rPr lang="en-US" sz="2400" b="1" dirty="0" smtClean="0"/>
              <a:t>Have students discuss how they used rubric and language of rubric to help one another improve their arguments.</a:t>
            </a:r>
          </a:p>
          <a:p>
            <a:r>
              <a:rPr lang="en-US" sz="2400" b="1" dirty="0" smtClean="0"/>
              <a:t>Have students talk about </a:t>
            </a:r>
            <a:r>
              <a:rPr lang="en-US" sz="2400" b="1" u="sng" dirty="0" smtClean="0"/>
              <a:t>one thing </a:t>
            </a:r>
            <a:r>
              <a:rPr lang="en-US" sz="2400" b="1" dirty="0" smtClean="0"/>
              <a:t>they would work on now to improve their argument.</a:t>
            </a:r>
            <a:endParaRPr lang="en-US" sz="2400" b="1" dirty="0"/>
          </a:p>
        </p:txBody>
      </p:sp>
      <p:pic>
        <p:nvPicPr>
          <p:cNvPr id="2050" name="Picture 2" descr="C:\Users\work station\AppData\Local\Microsoft\Windows\Temporary Internet Files\Content.IE5\UR3QROTH\MC90005613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52400"/>
            <a:ext cx="1769364" cy="1758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900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Does everything need a rubric?</a:t>
            </a:r>
            <a:endParaRPr lang="en-US" dirty="0"/>
          </a:p>
        </p:txBody>
      </p:sp>
      <p:pic>
        <p:nvPicPr>
          <p:cNvPr id="2050" name="Picture 2" descr="C:\Users\kslone\AppData\Local\Microsoft\Windows\Temporary Internet Files\Content.IE5\0MCSN6S0\MP90017884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666875"/>
            <a:ext cx="57150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kslone\AppData\Local\Microsoft\Windows\Temporary Internet Files\Content.IE5\PTQCU5LM\MP90042439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2017" y="1524000"/>
            <a:ext cx="4916165" cy="496954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34000" y="5334000"/>
            <a:ext cx="3200400" cy="1569660"/>
          </a:xfrm>
          <a:prstGeom prst="rect">
            <a:avLst/>
          </a:prstGeom>
          <a:noFill/>
        </p:spPr>
        <p:txBody>
          <a:bodyPr wrap="square" rtlCol="0">
            <a:spAutoFit/>
          </a:bodyPr>
          <a:lstStyle/>
          <a:p>
            <a:r>
              <a:rPr lang="en-US" sz="9600" dirty="0" smtClean="0">
                <a:solidFill>
                  <a:srgbClr val="FF0000"/>
                </a:solidFill>
              </a:rPr>
              <a:t>No!</a:t>
            </a:r>
            <a:endParaRPr lang="en-US" sz="9600" dirty="0">
              <a:solidFill>
                <a:srgbClr val="FF0000"/>
              </a:solidFill>
            </a:endParaRPr>
          </a:p>
        </p:txBody>
      </p:sp>
    </p:spTree>
    <p:extLst>
      <p:ext uri="{BB962C8B-B14F-4D97-AF65-F5344CB8AC3E}">
        <p14:creationId xmlns:p14="http://schemas.microsoft.com/office/powerpoint/2010/main" val="126329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down)">
                                      <p:cBhvr>
                                        <p:cTn id="7" dur="580">
                                          <p:stCondLst>
                                            <p:cond delay="0"/>
                                          </p:stCondLst>
                                        </p:cTn>
                                        <p:tgtEl>
                                          <p:spTgt spid="2051"/>
                                        </p:tgtEl>
                                      </p:cBhvr>
                                    </p:animEffect>
                                    <p:anim calcmode="lin" valueType="num">
                                      <p:cBhvr>
                                        <p:cTn id="8"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1"/>
                                        </p:tgtEl>
                                      </p:cBhvr>
                                      <p:to x="100000" y="60000"/>
                                    </p:animScale>
                                    <p:animScale>
                                      <p:cBhvr>
                                        <p:cTn id="14" dur="166" decel="50000">
                                          <p:stCondLst>
                                            <p:cond delay="676"/>
                                          </p:stCondLst>
                                        </p:cTn>
                                        <p:tgtEl>
                                          <p:spTgt spid="2051"/>
                                        </p:tgtEl>
                                      </p:cBhvr>
                                      <p:to x="100000" y="100000"/>
                                    </p:animScale>
                                    <p:animScale>
                                      <p:cBhvr>
                                        <p:cTn id="15" dur="26">
                                          <p:stCondLst>
                                            <p:cond delay="1312"/>
                                          </p:stCondLst>
                                        </p:cTn>
                                        <p:tgtEl>
                                          <p:spTgt spid="2051"/>
                                        </p:tgtEl>
                                      </p:cBhvr>
                                      <p:to x="100000" y="80000"/>
                                    </p:animScale>
                                    <p:animScale>
                                      <p:cBhvr>
                                        <p:cTn id="16" dur="166" decel="50000">
                                          <p:stCondLst>
                                            <p:cond delay="1338"/>
                                          </p:stCondLst>
                                        </p:cTn>
                                        <p:tgtEl>
                                          <p:spTgt spid="2051"/>
                                        </p:tgtEl>
                                      </p:cBhvr>
                                      <p:to x="100000" y="100000"/>
                                    </p:animScale>
                                    <p:animScale>
                                      <p:cBhvr>
                                        <p:cTn id="17" dur="26">
                                          <p:stCondLst>
                                            <p:cond delay="1642"/>
                                          </p:stCondLst>
                                        </p:cTn>
                                        <p:tgtEl>
                                          <p:spTgt spid="2051"/>
                                        </p:tgtEl>
                                      </p:cBhvr>
                                      <p:to x="100000" y="90000"/>
                                    </p:animScale>
                                    <p:animScale>
                                      <p:cBhvr>
                                        <p:cTn id="18" dur="166" decel="50000">
                                          <p:stCondLst>
                                            <p:cond delay="1668"/>
                                          </p:stCondLst>
                                        </p:cTn>
                                        <p:tgtEl>
                                          <p:spTgt spid="2051"/>
                                        </p:tgtEl>
                                      </p:cBhvr>
                                      <p:to x="100000" y="100000"/>
                                    </p:animScale>
                                    <p:animScale>
                                      <p:cBhvr>
                                        <p:cTn id="19" dur="26">
                                          <p:stCondLst>
                                            <p:cond delay="1808"/>
                                          </p:stCondLst>
                                        </p:cTn>
                                        <p:tgtEl>
                                          <p:spTgt spid="2051"/>
                                        </p:tgtEl>
                                      </p:cBhvr>
                                      <p:to x="100000" y="95000"/>
                                    </p:animScale>
                                    <p:animScale>
                                      <p:cBhvr>
                                        <p:cTn id="20" dur="166" decel="50000">
                                          <p:stCondLst>
                                            <p:cond delay="1834"/>
                                          </p:stCondLst>
                                        </p:cTn>
                                        <p:tgtEl>
                                          <p:spTgt spid="2051"/>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wipe(down)">
                                      <p:cBhvr>
                                        <p:cTn id="23" dur="580">
                                          <p:stCondLst>
                                            <p:cond delay="0"/>
                                          </p:stCondLst>
                                        </p:cTn>
                                        <p:tgtEl>
                                          <p:spTgt spid="5">
                                            <p:txEl>
                                              <p:pRg st="0" end="0"/>
                                            </p:txEl>
                                          </p:spTgt>
                                        </p:tgtEl>
                                      </p:cBhvr>
                                    </p:animEffect>
                                    <p:anim calcmode="lin" valueType="num">
                                      <p:cBhvr>
                                        <p:cTn id="24"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xEl>
                                              <p:pRg st="0" end="0"/>
                                            </p:txEl>
                                          </p:spTgt>
                                        </p:tgtEl>
                                      </p:cBhvr>
                                      <p:to x="100000" y="60000"/>
                                    </p:animScale>
                                    <p:animScale>
                                      <p:cBhvr>
                                        <p:cTn id="30" dur="166" decel="50000">
                                          <p:stCondLst>
                                            <p:cond delay="676"/>
                                          </p:stCondLst>
                                        </p:cTn>
                                        <p:tgtEl>
                                          <p:spTgt spid="5">
                                            <p:txEl>
                                              <p:pRg st="0" end="0"/>
                                            </p:txEl>
                                          </p:spTgt>
                                        </p:tgtEl>
                                      </p:cBhvr>
                                      <p:to x="100000" y="100000"/>
                                    </p:animScale>
                                    <p:animScale>
                                      <p:cBhvr>
                                        <p:cTn id="31" dur="26">
                                          <p:stCondLst>
                                            <p:cond delay="1312"/>
                                          </p:stCondLst>
                                        </p:cTn>
                                        <p:tgtEl>
                                          <p:spTgt spid="5">
                                            <p:txEl>
                                              <p:pRg st="0" end="0"/>
                                            </p:txEl>
                                          </p:spTgt>
                                        </p:tgtEl>
                                      </p:cBhvr>
                                      <p:to x="100000" y="80000"/>
                                    </p:animScale>
                                    <p:animScale>
                                      <p:cBhvr>
                                        <p:cTn id="32" dur="166" decel="50000">
                                          <p:stCondLst>
                                            <p:cond delay="1338"/>
                                          </p:stCondLst>
                                        </p:cTn>
                                        <p:tgtEl>
                                          <p:spTgt spid="5">
                                            <p:txEl>
                                              <p:pRg st="0" end="0"/>
                                            </p:txEl>
                                          </p:spTgt>
                                        </p:tgtEl>
                                      </p:cBhvr>
                                      <p:to x="100000" y="100000"/>
                                    </p:animScale>
                                    <p:animScale>
                                      <p:cBhvr>
                                        <p:cTn id="33" dur="26">
                                          <p:stCondLst>
                                            <p:cond delay="1642"/>
                                          </p:stCondLst>
                                        </p:cTn>
                                        <p:tgtEl>
                                          <p:spTgt spid="5">
                                            <p:txEl>
                                              <p:pRg st="0" end="0"/>
                                            </p:txEl>
                                          </p:spTgt>
                                        </p:tgtEl>
                                      </p:cBhvr>
                                      <p:to x="100000" y="90000"/>
                                    </p:animScale>
                                    <p:animScale>
                                      <p:cBhvr>
                                        <p:cTn id="34" dur="166" decel="50000">
                                          <p:stCondLst>
                                            <p:cond delay="1668"/>
                                          </p:stCondLst>
                                        </p:cTn>
                                        <p:tgtEl>
                                          <p:spTgt spid="5">
                                            <p:txEl>
                                              <p:pRg st="0" end="0"/>
                                            </p:txEl>
                                          </p:spTgt>
                                        </p:tgtEl>
                                      </p:cBhvr>
                                      <p:to x="100000" y="100000"/>
                                    </p:animScale>
                                    <p:animScale>
                                      <p:cBhvr>
                                        <p:cTn id="35" dur="26">
                                          <p:stCondLst>
                                            <p:cond delay="1808"/>
                                          </p:stCondLst>
                                        </p:cTn>
                                        <p:tgtEl>
                                          <p:spTgt spid="5">
                                            <p:txEl>
                                              <p:pRg st="0" end="0"/>
                                            </p:txEl>
                                          </p:spTgt>
                                        </p:tgtEl>
                                      </p:cBhvr>
                                      <p:to x="100000" y="95000"/>
                                    </p:animScale>
                                    <p:animScale>
                                      <p:cBhvr>
                                        <p:cTn id="36"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794</Words>
  <Application>Microsoft Office PowerPoint</Application>
  <PresentationFormat>On-screen Show (4:3)</PresentationFormat>
  <Paragraphs>68</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Enabling Student Learning One Bite at a Time</vt:lpstr>
      <vt:lpstr>Seven Strategies of Assessment for Learning</vt:lpstr>
      <vt:lpstr>Learning Targets</vt:lpstr>
      <vt:lpstr>Are these in place?</vt:lpstr>
      <vt:lpstr>Use them to do these:</vt:lpstr>
      <vt:lpstr>PowerPoint Presentation</vt:lpstr>
      <vt:lpstr>PowerPoint Presentation</vt:lpstr>
      <vt:lpstr>Practice Using the Rubric </vt:lpstr>
      <vt:lpstr>Does everything need a rubric?</vt:lpstr>
      <vt:lpstr>PowerPoint Presentation</vt:lpstr>
      <vt:lpstr>Big Ideas:</vt:lpstr>
      <vt:lpstr>Learning Targets</vt:lpstr>
    </vt:vector>
  </TitlesOfParts>
  <Company>Kentucky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Student Learning One Bite at a Time</dc:title>
  <dc:creator>Slone, Katrina - Office of Next Generation Learners</dc:creator>
  <cp:lastModifiedBy>work station</cp:lastModifiedBy>
  <cp:revision>95</cp:revision>
  <dcterms:created xsi:type="dcterms:W3CDTF">2012-03-16T00:17:06Z</dcterms:created>
  <dcterms:modified xsi:type="dcterms:W3CDTF">2012-03-29T15:22:17Z</dcterms:modified>
</cp:coreProperties>
</file>