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71" r:id="rId4"/>
    <p:sldId id="259" r:id="rId5"/>
    <p:sldId id="260" r:id="rId6"/>
    <p:sldId id="275" r:id="rId7"/>
    <p:sldId id="277" r:id="rId8"/>
    <p:sldId id="273" r:id="rId9"/>
    <p:sldId id="276" r:id="rId10"/>
    <p:sldId id="267" r:id="rId11"/>
    <p:sldId id="269" r:id="rId12"/>
    <p:sldId id="268"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1833" autoAdjust="0"/>
  </p:normalViewPr>
  <p:slideViewPr>
    <p:cSldViewPr>
      <p:cViewPr varScale="1">
        <p:scale>
          <a:sx n="43" d="100"/>
          <a:sy n="43" d="100"/>
        </p:scale>
        <p:origin x="-858" y="-90"/>
      </p:cViewPr>
      <p:guideLst>
        <p:guide orient="horz" pos="2160"/>
        <p:guide pos="2880"/>
      </p:guideLst>
    </p:cSldViewPr>
  </p:slideViewPr>
  <p:notesTextViewPr>
    <p:cViewPr>
      <p:scale>
        <a:sx n="1" d="1"/>
        <a:sy n="1" d="1"/>
      </p:scale>
      <p:origin x="0" y="48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BB61A-D3F3-4D34-BAF7-E63D1197E51A}" type="datetimeFigureOut">
              <a:rPr lang="en-US" smtClean="0"/>
              <a:t>3/28/2012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834F12-71C4-4CC4-ADB5-FA4E98ED8740}" type="slidenum">
              <a:rPr lang="en-US" smtClean="0"/>
              <a:t>‹#›</a:t>
            </a:fld>
            <a:endParaRPr lang="en-US"/>
          </a:p>
        </p:txBody>
      </p:sp>
    </p:spTree>
    <p:extLst>
      <p:ext uri="{BB962C8B-B14F-4D97-AF65-F5344CB8AC3E}">
        <p14:creationId xmlns:p14="http://schemas.microsoft.com/office/powerpoint/2010/main" val="3530749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txBox="1">
            <a:spLocks noGrp="1" noChangeArrowheads="1"/>
          </p:cNvSpPr>
          <p:nvPr/>
        </p:nvSpPr>
        <p:spPr bwMode="auto">
          <a:xfrm>
            <a:off x="3886200" y="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78" tIns="45888" rIns="91778" bIns="45888"/>
          <a:lstStyle>
            <a:lvl1pPr defTabSz="915988" eaLnBrk="0" hangingPunct="0">
              <a:defRPr>
                <a:solidFill>
                  <a:schemeClr val="tx1"/>
                </a:solidFill>
                <a:latin typeface="Calibri" pitchFamily="34" charset="0"/>
                <a:cs typeface="Arial" charset="0"/>
              </a:defRPr>
            </a:lvl1pPr>
            <a:lvl2pPr marL="742950" indent="-285750" defTabSz="915988" eaLnBrk="0" hangingPunct="0">
              <a:defRPr>
                <a:solidFill>
                  <a:schemeClr val="tx1"/>
                </a:solidFill>
                <a:latin typeface="Calibri" pitchFamily="34" charset="0"/>
                <a:cs typeface="Arial" charset="0"/>
              </a:defRPr>
            </a:lvl2pPr>
            <a:lvl3pPr marL="1143000" indent="-228600" defTabSz="915988" eaLnBrk="0" hangingPunct="0">
              <a:defRPr>
                <a:solidFill>
                  <a:schemeClr val="tx1"/>
                </a:solidFill>
                <a:latin typeface="Calibri" pitchFamily="34" charset="0"/>
                <a:cs typeface="Arial" charset="0"/>
              </a:defRPr>
            </a:lvl3pPr>
            <a:lvl4pPr marL="1600200" indent="-228600" defTabSz="915988" eaLnBrk="0" hangingPunct="0">
              <a:defRPr>
                <a:solidFill>
                  <a:schemeClr val="tx1"/>
                </a:solidFill>
                <a:latin typeface="Calibri" pitchFamily="34" charset="0"/>
                <a:cs typeface="Arial" charset="0"/>
              </a:defRPr>
            </a:lvl4pPr>
            <a:lvl5pPr marL="2057400" indent="-228600" defTabSz="915988" eaLnBrk="0" hangingPunct="0">
              <a:defRPr>
                <a:solidFill>
                  <a:schemeClr val="tx1"/>
                </a:solidFill>
                <a:latin typeface="Calibri" pitchFamily="34" charset="0"/>
                <a:cs typeface="Arial" charset="0"/>
              </a:defRPr>
            </a:lvl5pPr>
            <a:lvl6pPr marL="2514600" indent="-228600" defTabSz="915988" eaLnBrk="0" fontAlgn="base" hangingPunct="0">
              <a:spcBef>
                <a:spcPct val="0"/>
              </a:spcBef>
              <a:spcAft>
                <a:spcPct val="0"/>
              </a:spcAft>
              <a:defRPr>
                <a:solidFill>
                  <a:schemeClr val="tx1"/>
                </a:solidFill>
                <a:latin typeface="Calibri" pitchFamily="34" charset="0"/>
                <a:cs typeface="Arial" charset="0"/>
              </a:defRPr>
            </a:lvl6pPr>
            <a:lvl7pPr marL="2971800" indent="-228600" defTabSz="915988" eaLnBrk="0" fontAlgn="base" hangingPunct="0">
              <a:spcBef>
                <a:spcPct val="0"/>
              </a:spcBef>
              <a:spcAft>
                <a:spcPct val="0"/>
              </a:spcAft>
              <a:defRPr>
                <a:solidFill>
                  <a:schemeClr val="tx1"/>
                </a:solidFill>
                <a:latin typeface="Calibri" pitchFamily="34" charset="0"/>
                <a:cs typeface="Arial" charset="0"/>
              </a:defRPr>
            </a:lvl7pPr>
            <a:lvl8pPr marL="3429000" indent="-228600" defTabSz="915988" eaLnBrk="0" fontAlgn="base" hangingPunct="0">
              <a:spcBef>
                <a:spcPct val="0"/>
              </a:spcBef>
              <a:spcAft>
                <a:spcPct val="0"/>
              </a:spcAft>
              <a:defRPr>
                <a:solidFill>
                  <a:schemeClr val="tx1"/>
                </a:solidFill>
                <a:latin typeface="Calibri" pitchFamily="34" charset="0"/>
                <a:cs typeface="Arial" charset="0"/>
              </a:defRPr>
            </a:lvl8pPr>
            <a:lvl9pPr marL="3886200" indent="-228600" defTabSz="915988" eaLnBrk="0" fontAlgn="base" hangingPunct="0">
              <a:spcBef>
                <a:spcPct val="0"/>
              </a:spcBef>
              <a:spcAft>
                <a:spcPct val="0"/>
              </a:spcAft>
              <a:defRPr>
                <a:solidFill>
                  <a:schemeClr val="tx1"/>
                </a:solidFill>
                <a:latin typeface="Calibri" pitchFamily="34" charset="0"/>
                <a:cs typeface="Arial" charset="0"/>
              </a:defRPr>
            </a:lvl9pPr>
          </a:lstStyle>
          <a:p>
            <a:pPr algn="r"/>
            <a:fld id="{5CD525FE-EC0E-485C-B038-F5A3998F19A9}" type="datetime1">
              <a:rPr lang="en-US" sz="1200">
                <a:latin typeface="Times New Roman" pitchFamily="18" charset="0"/>
                <a:ea typeface="ＭＳ Ｐゴシック" pitchFamily="34" charset="-128"/>
              </a:rPr>
              <a:pPr algn="r"/>
              <a:t>3/28/2012</a:t>
            </a:fld>
            <a:endParaRPr lang="en-US" sz="1200">
              <a:latin typeface="Times New Roman" pitchFamily="18" charset="0"/>
              <a:ea typeface="ＭＳ Ｐゴシック" pitchFamily="34" charset="-128"/>
            </a:endParaRPr>
          </a:p>
        </p:txBody>
      </p:sp>
      <p:sp>
        <p:nvSpPr>
          <p:cNvPr id="36867" name="Rectangle 7"/>
          <p:cNvSpPr txBox="1">
            <a:spLocks noGrp="1" noChangeArrowheads="1"/>
          </p:cNvSpPr>
          <p:nvPr/>
        </p:nvSpPr>
        <p:spPr bwMode="auto">
          <a:xfrm>
            <a:off x="3886200" y="871220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78" tIns="45888" rIns="91778" bIns="45888" anchor="b"/>
          <a:lstStyle>
            <a:lvl1pPr defTabSz="915988" eaLnBrk="0" hangingPunct="0">
              <a:defRPr>
                <a:solidFill>
                  <a:schemeClr val="tx1"/>
                </a:solidFill>
                <a:latin typeface="Calibri" pitchFamily="34" charset="0"/>
                <a:cs typeface="Arial" charset="0"/>
              </a:defRPr>
            </a:lvl1pPr>
            <a:lvl2pPr marL="742950" indent="-285750" defTabSz="915988" eaLnBrk="0" hangingPunct="0">
              <a:defRPr>
                <a:solidFill>
                  <a:schemeClr val="tx1"/>
                </a:solidFill>
                <a:latin typeface="Calibri" pitchFamily="34" charset="0"/>
                <a:cs typeface="Arial" charset="0"/>
              </a:defRPr>
            </a:lvl2pPr>
            <a:lvl3pPr marL="1143000" indent="-228600" defTabSz="915988" eaLnBrk="0" hangingPunct="0">
              <a:defRPr>
                <a:solidFill>
                  <a:schemeClr val="tx1"/>
                </a:solidFill>
                <a:latin typeface="Calibri" pitchFamily="34" charset="0"/>
                <a:cs typeface="Arial" charset="0"/>
              </a:defRPr>
            </a:lvl3pPr>
            <a:lvl4pPr marL="1600200" indent="-228600" defTabSz="915988" eaLnBrk="0" hangingPunct="0">
              <a:defRPr>
                <a:solidFill>
                  <a:schemeClr val="tx1"/>
                </a:solidFill>
                <a:latin typeface="Calibri" pitchFamily="34" charset="0"/>
                <a:cs typeface="Arial" charset="0"/>
              </a:defRPr>
            </a:lvl4pPr>
            <a:lvl5pPr marL="2057400" indent="-228600" defTabSz="915988" eaLnBrk="0" hangingPunct="0">
              <a:defRPr>
                <a:solidFill>
                  <a:schemeClr val="tx1"/>
                </a:solidFill>
                <a:latin typeface="Calibri" pitchFamily="34" charset="0"/>
                <a:cs typeface="Arial" charset="0"/>
              </a:defRPr>
            </a:lvl5pPr>
            <a:lvl6pPr marL="2514600" indent="-228600" defTabSz="915988" eaLnBrk="0" fontAlgn="base" hangingPunct="0">
              <a:spcBef>
                <a:spcPct val="0"/>
              </a:spcBef>
              <a:spcAft>
                <a:spcPct val="0"/>
              </a:spcAft>
              <a:defRPr>
                <a:solidFill>
                  <a:schemeClr val="tx1"/>
                </a:solidFill>
                <a:latin typeface="Calibri" pitchFamily="34" charset="0"/>
                <a:cs typeface="Arial" charset="0"/>
              </a:defRPr>
            </a:lvl6pPr>
            <a:lvl7pPr marL="2971800" indent="-228600" defTabSz="915988" eaLnBrk="0" fontAlgn="base" hangingPunct="0">
              <a:spcBef>
                <a:spcPct val="0"/>
              </a:spcBef>
              <a:spcAft>
                <a:spcPct val="0"/>
              </a:spcAft>
              <a:defRPr>
                <a:solidFill>
                  <a:schemeClr val="tx1"/>
                </a:solidFill>
                <a:latin typeface="Calibri" pitchFamily="34" charset="0"/>
                <a:cs typeface="Arial" charset="0"/>
              </a:defRPr>
            </a:lvl7pPr>
            <a:lvl8pPr marL="3429000" indent="-228600" defTabSz="915988" eaLnBrk="0" fontAlgn="base" hangingPunct="0">
              <a:spcBef>
                <a:spcPct val="0"/>
              </a:spcBef>
              <a:spcAft>
                <a:spcPct val="0"/>
              </a:spcAft>
              <a:defRPr>
                <a:solidFill>
                  <a:schemeClr val="tx1"/>
                </a:solidFill>
                <a:latin typeface="Calibri" pitchFamily="34" charset="0"/>
                <a:cs typeface="Arial" charset="0"/>
              </a:defRPr>
            </a:lvl8pPr>
            <a:lvl9pPr marL="3886200" indent="-228600" defTabSz="915988" eaLnBrk="0" fontAlgn="base" hangingPunct="0">
              <a:spcBef>
                <a:spcPct val="0"/>
              </a:spcBef>
              <a:spcAft>
                <a:spcPct val="0"/>
              </a:spcAft>
              <a:defRPr>
                <a:solidFill>
                  <a:schemeClr val="tx1"/>
                </a:solidFill>
                <a:latin typeface="Calibri" pitchFamily="34" charset="0"/>
                <a:cs typeface="Arial" charset="0"/>
              </a:defRPr>
            </a:lvl9pPr>
          </a:lstStyle>
          <a:p>
            <a:pPr algn="r"/>
            <a:fld id="{AFCE2CF9-99C3-4B1A-9074-DCB4EF0888BD}" type="slidenum">
              <a:rPr lang="en-US" sz="1200">
                <a:latin typeface="Times New Roman" pitchFamily="18" charset="0"/>
                <a:ea typeface="ＭＳ Ｐゴシック" pitchFamily="34" charset="-128"/>
              </a:rPr>
              <a:pPr algn="r"/>
              <a:t>2</a:t>
            </a:fld>
            <a:endParaRPr lang="en-US" sz="1200">
              <a:latin typeface="Times New Roman" pitchFamily="18" charset="0"/>
              <a:ea typeface="ＭＳ Ｐゴシック" pitchFamily="34" charset="-128"/>
            </a:endParaRPr>
          </a:p>
        </p:txBody>
      </p:sp>
      <p:sp>
        <p:nvSpPr>
          <p:cNvPr id="36868" name="Rectangle 2"/>
          <p:cNvSpPr>
            <a:spLocks noGrp="1" noRot="1" noChangeAspect="1" noChangeArrowheads="1" noTextEdit="1"/>
          </p:cNvSpPr>
          <p:nvPr>
            <p:ph type="sldImg"/>
          </p:nvPr>
        </p:nvSpPr>
        <p:spPr bwMode="auto">
          <a:xfrm>
            <a:off x="1138238" y="687388"/>
            <a:ext cx="4581525" cy="3436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3"/>
          <p:cNvSpPr>
            <a:spLocks noGrp="1" noChangeArrowheads="1"/>
          </p:cNvSpPr>
          <p:nvPr>
            <p:ph type="body" idx="1"/>
          </p:nvPr>
        </p:nvSpPr>
        <p:spPr bwMode="auto">
          <a:xfrm>
            <a:off x="915988" y="4356100"/>
            <a:ext cx="5026025" cy="412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778" tIns="45888" rIns="91778" bIns="45888" numCol="1" anchor="t" anchorCtr="0" compatLnSpc="1">
            <a:prstTxWarp prst="textNoShape">
              <a:avLst/>
            </a:prstTxWarp>
          </a:bodyPr>
          <a:lstStyle/>
          <a:p>
            <a:pPr eaLnBrk="1" hangingPunct="1">
              <a:spcBef>
                <a:spcPct val="0"/>
              </a:spcBef>
            </a:pPr>
            <a:r>
              <a:rPr lang="en-US" sz="1100" b="1" dirty="0" smtClean="0">
                <a:latin typeface="Arial" charset="0"/>
                <a:cs typeface="Arial" charset="0"/>
              </a:rPr>
              <a:t>Quick revisit</a:t>
            </a:r>
            <a:endParaRPr lang="en-US" sz="1100" b="1" dirty="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As</a:t>
            </a:r>
            <a:r>
              <a:rPr lang="en-US" baseline="0" dirty="0" smtClean="0"/>
              <a:t> we go through, you will see aspects of these as we incorporate strategies 5 and 6.</a:t>
            </a: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06F2D13-43F8-4820-A4B4-BFB01B59664A}"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10</a:t>
            </a:fld>
            <a:endParaRPr lang="en-US"/>
          </a:p>
        </p:txBody>
      </p:sp>
    </p:spTree>
    <p:extLst>
      <p:ext uri="{BB962C8B-B14F-4D97-AF65-F5344CB8AC3E}">
        <p14:creationId xmlns:p14="http://schemas.microsoft.com/office/powerpoint/2010/main" val="661235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is to determine what particular quality you</a:t>
            </a:r>
            <a:r>
              <a:rPr lang="en-US" baseline="0" dirty="0" smtClean="0"/>
              <a:t> are focusing on, and write a question that gets at that quality in a way that helps us to see the issues/misconceptions students really have.  Page 136 has examples.  </a:t>
            </a:r>
          </a:p>
          <a:p>
            <a:r>
              <a:rPr lang="en-US" baseline="0" dirty="0" smtClean="0"/>
              <a:t>Then we determine the best course of action for the students to teach them to focus on that aspect of quality, in this case, identifying inferences from text</a:t>
            </a:r>
            <a:r>
              <a:rPr lang="en-US" baseline="0" smtClean="0"/>
              <a:t>.  </a:t>
            </a:r>
            <a:endParaRPr lang="en-US" dirty="0"/>
          </a:p>
        </p:txBody>
      </p:sp>
      <p:sp>
        <p:nvSpPr>
          <p:cNvPr id="4" name="Slide Number Placeholder 3"/>
          <p:cNvSpPr>
            <a:spLocks noGrp="1"/>
          </p:cNvSpPr>
          <p:nvPr>
            <p:ph type="sldNum" sz="quarter" idx="10"/>
          </p:nvPr>
        </p:nvSpPr>
        <p:spPr/>
        <p:txBody>
          <a:bodyPr/>
          <a:lstStyle/>
          <a:p>
            <a:fld id="{E9834F12-71C4-4CC4-ADB5-FA4E98ED8740}" type="slidenum">
              <a:rPr lang="en-US" smtClean="0"/>
              <a:t>12</a:t>
            </a:fld>
            <a:endParaRPr lang="en-US"/>
          </a:p>
        </p:txBody>
      </p:sp>
    </p:spTree>
    <p:extLst>
      <p:ext uri="{BB962C8B-B14F-4D97-AF65-F5344CB8AC3E}">
        <p14:creationId xmlns:p14="http://schemas.microsoft.com/office/powerpoint/2010/main" val="239807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141878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5194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77680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63171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7625F-D484-4EA2-A283-4653A1325B16}"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327893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17625F-D484-4EA2-A283-4653A1325B16}"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19193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17625F-D484-4EA2-A283-4653A1325B16}" type="datetimeFigureOut">
              <a:rPr lang="en-US" smtClean="0"/>
              <a:t>3/28/2012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7223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17625F-D484-4EA2-A283-4653A1325B16}" type="datetimeFigureOut">
              <a:rPr lang="en-US" smtClean="0"/>
              <a:t>3/28/2012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58374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7625F-D484-4EA2-A283-4653A1325B16}" type="datetimeFigureOut">
              <a:rPr lang="en-US" smtClean="0"/>
              <a:t>3/28/2012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5328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7625F-D484-4EA2-A283-4653A1325B16}"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229235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7625F-D484-4EA2-A283-4653A1325B16}"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01801-5F04-4FAF-8429-40154F6A4DAE}" type="slidenum">
              <a:rPr lang="en-US" smtClean="0"/>
              <a:t>‹#›</a:t>
            </a:fld>
            <a:endParaRPr lang="en-US"/>
          </a:p>
        </p:txBody>
      </p:sp>
    </p:spTree>
    <p:extLst>
      <p:ext uri="{BB962C8B-B14F-4D97-AF65-F5344CB8AC3E}">
        <p14:creationId xmlns:p14="http://schemas.microsoft.com/office/powerpoint/2010/main" val="184762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7625F-D484-4EA2-A283-4653A1325B16}" type="datetimeFigureOut">
              <a:rPr lang="en-US" smtClean="0"/>
              <a:t>3/28/2012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01801-5F04-4FAF-8429-40154F6A4DAE}" type="slidenum">
              <a:rPr lang="en-US" smtClean="0"/>
              <a:t>‹#›</a:t>
            </a:fld>
            <a:endParaRPr lang="en-US"/>
          </a:p>
        </p:txBody>
      </p:sp>
    </p:spTree>
    <p:extLst>
      <p:ext uri="{BB962C8B-B14F-4D97-AF65-F5344CB8AC3E}">
        <p14:creationId xmlns:p14="http://schemas.microsoft.com/office/powerpoint/2010/main" val="2463763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video.search.yahoo.com/search/video;_ylt=A2KLqIPoVXNPingAcJD7w8QF?p=aesop%27s+fables&amp;fr=yfp-t-701-s&amp;fr2=piv-web&amp;tnr=20&amp;b=6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rgbClr val="FF0000"/>
                </a:solidFill>
              </a:rPr>
              <a:t>Enabling Student Learning One Bite at a Time</a:t>
            </a:r>
            <a:endParaRPr lang="en-US" sz="5400"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676400"/>
            <a:ext cx="6074508" cy="4441983"/>
          </a:xfrm>
          <a:prstGeom prst="rect">
            <a:avLst/>
          </a:prstGeom>
          <a:noFill/>
          <a:ln>
            <a:noFill/>
          </a:ln>
        </p:spPr>
      </p:pic>
      <p:sp>
        <p:nvSpPr>
          <p:cNvPr id="3" name="TextBox 2"/>
          <p:cNvSpPr txBox="1"/>
          <p:nvPr/>
        </p:nvSpPr>
        <p:spPr>
          <a:xfrm>
            <a:off x="1752600" y="6248400"/>
            <a:ext cx="5715000" cy="381000"/>
          </a:xfrm>
          <a:prstGeom prst="rect">
            <a:avLst/>
          </a:prstGeom>
          <a:noFill/>
        </p:spPr>
        <p:txBody>
          <a:bodyPr wrap="square" rtlCol="0">
            <a:spAutoFit/>
          </a:bodyPr>
          <a:lstStyle/>
          <a:p>
            <a:pPr algn="ctr"/>
            <a:r>
              <a:rPr lang="en-US" b="1" dirty="0" smtClean="0"/>
              <a:t>Katrina.slone@education.ky.gov</a:t>
            </a:r>
            <a:endParaRPr lang="en-US" b="1" dirty="0"/>
          </a:p>
        </p:txBody>
      </p:sp>
    </p:spTree>
    <p:extLst>
      <p:ext uri="{BB962C8B-B14F-4D97-AF65-F5344CB8AC3E}">
        <p14:creationId xmlns:p14="http://schemas.microsoft.com/office/powerpoint/2010/main" val="638865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Using the Rubric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Focus on one aspect of quality at a time.</a:t>
            </a:r>
          </a:p>
          <a:p>
            <a:r>
              <a:rPr lang="en-US" dirty="0" smtClean="0"/>
              <a:t>Model and have students use rubric to critique your example (emphasizing one aspect at a time).</a:t>
            </a:r>
          </a:p>
          <a:p>
            <a:r>
              <a:rPr lang="en-US" dirty="0" smtClean="0"/>
              <a:t>Have students pair up, read and watch a video together and work together to write a comparison/analysis. </a:t>
            </a:r>
          </a:p>
          <a:p>
            <a:r>
              <a:rPr lang="en-US" dirty="0" smtClean="0"/>
              <a:t>Have them match up with another pair to use the rubric to give one another feedback on </a:t>
            </a:r>
            <a:r>
              <a:rPr lang="en-US" u="sng" dirty="0" smtClean="0"/>
              <a:t>one</a:t>
            </a:r>
            <a:r>
              <a:rPr lang="en-US" dirty="0" smtClean="0"/>
              <a:t> aspect of quality.</a:t>
            </a:r>
          </a:p>
          <a:p>
            <a:r>
              <a:rPr lang="en-US" dirty="0" smtClean="0"/>
              <a:t>Have students discuss how they used rubric and language of rubric to help one another improve their comparisons/analyses.</a:t>
            </a:r>
          </a:p>
          <a:p>
            <a:r>
              <a:rPr lang="en-US" dirty="0" smtClean="0"/>
              <a:t>Have students talk about </a:t>
            </a:r>
            <a:r>
              <a:rPr lang="en-US" u="sng" dirty="0" smtClean="0"/>
              <a:t>one thing </a:t>
            </a:r>
            <a:r>
              <a:rPr lang="en-US" dirty="0" smtClean="0"/>
              <a:t>they would work on now to improve their </a:t>
            </a:r>
            <a:r>
              <a:rPr lang="en-US" dirty="0"/>
              <a:t>comparisons/analyses</a:t>
            </a:r>
            <a:r>
              <a:rPr lang="en-US" dirty="0" smtClean="0"/>
              <a:t>.</a:t>
            </a:r>
            <a:endParaRPr lang="en-US" dirty="0"/>
          </a:p>
        </p:txBody>
      </p:sp>
    </p:spTree>
    <p:extLst>
      <p:ext uri="{BB962C8B-B14F-4D97-AF65-F5344CB8AC3E}">
        <p14:creationId xmlns:p14="http://schemas.microsoft.com/office/powerpoint/2010/main" val="49900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Does everything need a rubric?</a:t>
            </a:r>
            <a:endParaRPr lang="en-US" dirty="0"/>
          </a:p>
        </p:txBody>
      </p:sp>
      <p:pic>
        <p:nvPicPr>
          <p:cNvPr id="2050" name="Picture 2" descr="C:\Users\kslone\AppData\Local\Microsoft\Windows\Temporary Internet Files\Content.IE5\0MCSN6S0\MP90017884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66875"/>
            <a:ext cx="5715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slone\AppData\Local\Microsoft\Windows\Temporary Internet Files\Content.IE5\PTQCU5LM\MP9004243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017" y="1524000"/>
            <a:ext cx="4916165" cy="49695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0" y="5334000"/>
            <a:ext cx="3200400" cy="1569660"/>
          </a:xfrm>
          <a:prstGeom prst="rect">
            <a:avLst/>
          </a:prstGeom>
          <a:noFill/>
        </p:spPr>
        <p:txBody>
          <a:bodyPr wrap="square" rtlCol="0">
            <a:spAutoFit/>
          </a:bodyPr>
          <a:lstStyle/>
          <a:p>
            <a:r>
              <a:rPr lang="en-US" sz="9600" dirty="0" smtClean="0">
                <a:solidFill>
                  <a:srgbClr val="FF0000"/>
                </a:solidFill>
              </a:rPr>
              <a:t>No!</a:t>
            </a:r>
            <a:endParaRPr lang="en-US" sz="9600" dirty="0">
              <a:solidFill>
                <a:srgbClr val="FF0000"/>
              </a:solidFill>
            </a:endParaRPr>
          </a:p>
        </p:txBody>
      </p:sp>
    </p:spTree>
    <p:extLst>
      <p:ext uri="{BB962C8B-B14F-4D97-AF65-F5344CB8AC3E}">
        <p14:creationId xmlns:p14="http://schemas.microsoft.com/office/powerpoint/2010/main" val="126329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down)">
                                      <p:cBhvr>
                                        <p:cTn id="7" dur="580">
                                          <p:stCondLst>
                                            <p:cond delay="0"/>
                                          </p:stCondLst>
                                        </p:cTn>
                                        <p:tgtEl>
                                          <p:spTgt spid="2051"/>
                                        </p:tgtEl>
                                      </p:cBhvr>
                                    </p:animEffect>
                                    <p:anim calcmode="lin" valueType="num">
                                      <p:cBhvr>
                                        <p:cTn id="8"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1"/>
                                        </p:tgtEl>
                                      </p:cBhvr>
                                      <p:to x="100000" y="60000"/>
                                    </p:animScale>
                                    <p:animScale>
                                      <p:cBhvr>
                                        <p:cTn id="14" dur="166" decel="50000">
                                          <p:stCondLst>
                                            <p:cond delay="676"/>
                                          </p:stCondLst>
                                        </p:cTn>
                                        <p:tgtEl>
                                          <p:spTgt spid="2051"/>
                                        </p:tgtEl>
                                      </p:cBhvr>
                                      <p:to x="100000" y="100000"/>
                                    </p:animScale>
                                    <p:animScale>
                                      <p:cBhvr>
                                        <p:cTn id="15" dur="26">
                                          <p:stCondLst>
                                            <p:cond delay="1312"/>
                                          </p:stCondLst>
                                        </p:cTn>
                                        <p:tgtEl>
                                          <p:spTgt spid="2051"/>
                                        </p:tgtEl>
                                      </p:cBhvr>
                                      <p:to x="100000" y="80000"/>
                                    </p:animScale>
                                    <p:animScale>
                                      <p:cBhvr>
                                        <p:cTn id="16" dur="166" decel="50000">
                                          <p:stCondLst>
                                            <p:cond delay="1338"/>
                                          </p:stCondLst>
                                        </p:cTn>
                                        <p:tgtEl>
                                          <p:spTgt spid="2051"/>
                                        </p:tgtEl>
                                      </p:cBhvr>
                                      <p:to x="100000" y="100000"/>
                                    </p:animScale>
                                    <p:animScale>
                                      <p:cBhvr>
                                        <p:cTn id="17" dur="26">
                                          <p:stCondLst>
                                            <p:cond delay="1642"/>
                                          </p:stCondLst>
                                        </p:cTn>
                                        <p:tgtEl>
                                          <p:spTgt spid="2051"/>
                                        </p:tgtEl>
                                      </p:cBhvr>
                                      <p:to x="100000" y="90000"/>
                                    </p:animScale>
                                    <p:animScale>
                                      <p:cBhvr>
                                        <p:cTn id="18" dur="166" decel="50000">
                                          <p:stCondLst>
                                            <p:cond delay="1668"/>
                                          </p:stCondLst>
                                        </p:cTn>
                                        <p:tgtEl>
                                          <p:spTgt spid="2051"/>
                                        </p:tgtEl>
                                      </p:cBhvr>
                                      <p:to x="100000" y="100000"/>
                                    </p:animScale>
                                    <p:animScale>
                                      <p:cBhvr>
                                        <p:cTn id="19" dur="26">
                                          <p:stCondLst>
                                            <p:cond delay="1808"/>
                                          </p:stCondLst>
                                        </p:cTn>
                                        <p:tgtEl>
                                          <p:spTgt spid="2051"/>
                                        </p:tgtEl>
                                      </p:cBhvr>
                                      <p:to x="100000" y="95000"/>
                                    </p:animScale>
                                    <p:animScale>
                                      <p:cBhvr>
                                        <p:cTn id="20" dur="166" decel="50000">
                                          <p:stCondLst>
                                            <p:cond delay="1834"/>
                                          </p:stCondLst>
                                        </p:cTn>
                                        <p:tgtEl>
                                          <p:spTgt spid="2051"/>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down)">
                                      <p:cBhvr>
                                        <p:cTn id="23" dur="580">
                                          <p:stCondLst>
                                            <p:cond delay="0"/>
                                          </p:stCondLst>
                                        </p:cTn>
                                        <p:tgtEl>
                                          <p:spTgt spid="5">
                                            <p:txEl>
                                              <p:pRg st="0" end="0"/>
                                            </p:txEl>
                                          </p:spTgt>
                                        </p:tgtEl>
                                      </p:cBhvr>
                                    </p:animEffect>
                                    <p:anim calcmode="lin" valueType="num">
                                      <p:cBhvr>
                                        <p:cTn id="2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xEl>
                                              <p:pRg st="0" end="0"/>
                                            </p:txEl>
                                          </p:spTgt>
                                        </p:tgtEl>
                                      </p:cBhvr>
                                      <p:to x="100000" y="60000"/>
                                    </p:animScale>
                                    <p:animScale>
                                      <p:cBhvr>
                                        <p:cTn id="30" dur="166" decel="50000">
                                          <p:stCondLst>
                                            <p:cond delay="676"/>
                                          </p:stCondLst>
                                        </p:cTn>
                                        <p:tgtEl>
                                          <p:spTgt spid="5">
                                            <p:txEl>
                                              <p:pRg st="0" end="0"/>
                                            </p:txEl>
                                          </p:spTgt>
                                        </p:tgtEl>
                                      </p:cBhvr>
                                      <p:to x="100000" y="100000"/>
                                    </p:animScale>
                                    <p:animScale>
                                      <p:cBhvr>
                                        <p:cTn id="31" dur="26">
                                          <p:stCondLst>
                                            <p:cond delay="1312"/>
                                          </p:stCondLst>
                                        </p:cTn>
                                        <p:tgtEl>
                                          <p:spTgt spid="5">
                                            <p:txEl>
                                              <p:pRg st="0" end="0"/>
                                            </p:txEl>
                                          </p:spTgt>
                                        </p:tgtEl>
                                      </p:cBhvr>
                                      <p:to x="100000" y="80000"/>
                                    </p:animScale>
                                    <p:animScale>
                                      <p:cBhvr>
                                        <p:cTn id="32" dur="166" decel="50000">
                                          <p:stCondLst>
                                            <p:cond delay="1338"/>
                                          </p:stCondLst>
                                        </p:cTn>
                                        <p:tgtEl>
                                          <p:spTgt spid="5">
                                            <p:txEl>
                                              <p:pRg st="0" end="0"/>
                                            </p:txEl>
                                          </p:spTgt>
                                        </p:tgtEl>
                                      </p:cBhvr>
                                      <p:to x="100000" y="100000"/>
                                    </p:animScale>
                                    <p:animScale>
                                      <p:cBhvr>
                                        <p:cTn id="33" dur="26">
                                          <p:stCondLst>
                                            <p:cond delay="1642"/>
                                          </p:stCondLst>
                                        </p:cTn>
                                        <p:tgtEl>
                                          <p:spTgt spid="5">
                                            <p:txEl>
                                              <p:pRg st="0" end="0"/>
                                            </p:txEl>
                                          </p:spTgt>
                                        </p:tgtEl>
                                      </p:cBhvr>
                                      <p:to x="100000" y="90000"/>
                                    </p:animScale>
                                    <p:animScale>
                                      <p:cBhvr>
                                        <p:cTn id="34" dur="166" decel="50000">
                                          <p:stCondLst>
                                            <p:cond delay="1668"/>
                                          </p:stCondLst>
                                        </p:cTn>
                                        <p:tgtEl>
                                          <p:spTgt spid="5">
                                            <p:txEl>
                                              <p:pRg st="0" end="0"/>
                                            </p:txEl>
                                          </p:spTgt>
                                        </p:tgtEl>
                                      </p:cBhvr>
                                      <p:to x="100000" y="100000"/>
                                    </p:animScale>
                                    <p:animScale>
                                      <p:cBhvr>
                                        <p:cTn id="35" dur="26">
                                          <p:stCondLst>
                                            <p:cond delay="1808"/>
                                          </p:stCondLst>
                                        </p:cTn>
                                        <p:tgtEl>
                                          <p:spTgt spid="5">
                                            <p:txEl>
                                              <p:pRg st="0" end="0"/>
                                            </p:txEl>
                                          </p:spTgt>
                                        </p:tgtEl>
                                      </p:cBhvr>
                                      <p:to x="100000" y="95000"/>
                                    </p:animScale>
                                    <p:animScale>
                                      <p:cBhvr>
                                        <p:cTn id="36"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09600"/>
            <a:ext cx="8153400" cy="1938992"/>
          </a:xfrm>
          <a:prstGeom prst="rect">
            <a:avLst/>
          </a:prstGeom>
          <a:noFill/>
        </p:spPr>
        <p:txBody>
          <a:bodyPr wrap="square" rtlCol="0">
            <a:spAutoFit/>
          </a:bodyPr>
          <a:lstStyle/>
          <a:p>
            <a:r>
              <a:rPr lang="en-US" sz="3600" dirty="0" smtClean="0"/>
              <a:t>Reading: Key Ideas and Details Grade 6</a:t>
            </a:r>
          </a:p>
          <a:p>
            <a:r>
              <a:rPr lang="en-US" sz="2800" dirty="0" smtClean="0"/>
              <a:t>1.  </a:t>
            </a:r>
            <a:r>
              <a:rPr lang="en-US" sz="2800" b="1" u="sng" dirty="0" smtClean="0">
                <a:solidFill>
                  <a:schemeClr val="accent3">
                    <a:lumMod val="75000"/>
                  </a:schemeClr>
                </a:solidFill>
              </a:rPr>
              <a:t>Cite textual evidence to support analysis of </a:t>
            </a:r>
            <a:r>
              <a:rPr lang="en-US" sz="2800" dirty="0" smtClean="0"/>
              <a:t>what the text says explicitly as well as </a:t>
            </a:r>
            <a:r>
              <a:rPr lang="en-US" sz="2800" b="1" u="sng" dirty="0" smtClean="0">
                <a:solidFill>
                  <a:schemeClr val="accent3">
                    <a:lumMod val="75000"/>
                  </a:schemeClr>
                </a:solidFill>
              </a:rPr>
              <a:t>inferences drawn from the text.</a:t>
            </a:r>
            <a:endParaRPr lang="en-US" sz="2800" b="1" u="sng" dirty="0">
              <a:solidFill>
                <a:schemeClr val="accent3">
                  <a:lumMod val="75000"/>
                </a:schemeClr>
              </a:solidFill>
            </a:endParaRPr>
          </a:p>
        </p:txBody>
      </p:sp>
      <p:sp>
        <p:nvSpPr>
          <p:cNvPr id="5" name="TextBox 4"/>
          <p:cNvSpPr txBox="1"/>
          <p:nvPr/>
        </p:nvSpPr>
        <p:spPr>
          <a:xfrm>
            <a:off x="495300" y="3200400"/>
            <a:ext cx="8077200" cy="2677656"/>
          </a:xfrm>
          <a:prstGeom prst="rect">
            <a:avLst/>
          </a:prstGeom>
          <a:solidFill>
            <a:schemeClr val="accent3">
              <a:lumMod val="60000"/>
              <a:lumOff val="40000"/>
            </a:schemeClr>
          </a:solidFill>
        </p:spPr>
        <p:txBody>
          <a:bodyPr wrap="square" rtlCol="0">
            <a:spAutoFit/>
          </a:bodyPr>
          <a:lstStyle/>
          <a:p>
            <a:pPr marL="342900" indent="-342900">
              <a:buFont typeface="+mj-lt"/>
              <a:buAutoNum type="arabicPeriod"/>
            </a:pPr>
            <a:r>
              <a:rPr lang="en-US" sz="2800" dirty="0" smtClean="0"/>
              <a:t>What are the likely answers students will give to this question?</a:t>
            </a:r>
          </a:p>
          <a:p>
            <a:pPr marL="342900" indent="-342900">
              <a:buFont typeface="+mj-lt"/>
              <a:buAutoNum type="arabicPeriod"/>
            </a:pPr>
            <a:r>
              <a:rPr lang="en-US" sz="2800" dirty="0" smtClean="0"/>
              <a:t>What issues/misconceptions would cause them to give those answers?</a:t>
            </a:r>
          </a:p>
          <a:p>
            <a:pPr marL="342900" indent="-342900">
              <a:buFont typeface="+mj-lt"/>
              <a:buAutoNum type="arabicPeriod"/>
            </a:pPr>
            <a:r>
              <a:rPr lang="en-US" sz="2800" dirty="0" smtClean="0"/>
              <a:t>What would my next steps be with students who have each of those issues/misconceptions?</a:t>
            </a:r>
            <a:endParaRPr lang="en-US" sz="2800" dirty="0"/>
          </a:p>
        </p:txBody>
      </p:sp>
    </p:spTree>
    <p:extLst>
      <p:ext uri="{BB962C8B-B14F-4D97-AF65-F5344CB8AC3E}">
        <p14:creationId xmlns:p14="http://schemas.microsoft.com/office/powerpoint/2010/main" val="122157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a:t>
            </a:r>
            <a:endParaRPr lang="en-US" dirty="0"/>
          </a:p>
        </p:txBody>
      </p:sp>
      <p:sp>
        <p:nvSpPr>
          <p:cNvPr id="3" name="Content Placeholder 2"/>
          <p:cNvSpPr>
            <a:spLocks noGrp="1"/>
          </p:cNvSpPr>
          <p:nvPr>
            <p:ph idx="1"/>
          </p:nvPr>
        </p:nvSpPr>
        <p:spPr/>
        <p:txBody>
          <a:bodyPr/>
          <a:lstStyle/>
          <a:p>
            <a:r>
              <a:rPr lang="en-US" dirty="0" smtClean="0"/>
              <a:t>Mostly for reasoning, skill, or product targets.</a:t>
            </a:r>
          </a:p>
          <a:p>
            <a:r>
              <a:rPr lang="en-US" dirty="0" smtClean="0"/>
              <a:t>Strategies 1-3 are part of and foundational to these activities/strategies.</a:t>
            </a:r>
          </a:p>
          <a:p>
            <a:r>
              <a:rPr lang="en-US" dirty="0" smtClean="0"/>
              <a:t>When you do these, it is critical for students to be involved in making the rubrics.</a:t>
            </a:r>
          </a:p>
          <a:p>
            <a:r>
              <a:rPr lang="en-US" dirty="0" smtClean="0"/>
              <a:t>Students need time to practice using what they have learned in various ways </a:t>
            </a:r>
            <a:r>
              <a:rPr lang="en-US" dirty="0"/>
              <a:t>with </a:t>
            </a:r>
            <a:r>
              <a:rPr lang="en-US" dirty="0" smtClean="0"/>
              <a:t>models and with their own work.</a:t>
            </a:r>
            <a:endParaRPr lang="en-US" dirty="0"/>
          </a:p>
        </p:txBody>
      </p:sp>
    </p:spTree>
    <p:extLst>
      <p:ext uri="{BB962C8B-B14F-4D97-AF65-F5344CB8AC3E}">
        <p14:creationId xmlns:p14="http://schemas.microsoft.com/office/powerpoint/2010/main" val="242154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lstStyle/>
          <a:p>
            <a:pPr marL="285750">
              <a:lnSpc>
                <a:spcPct val="90000"/>
              </a:lnSpc>
              <a:spcBef>
                <a:spcPct val="0"/>
              </a:spcBef>
              <a:tabLst>
                <a:tab pos="685800" algn="l"/>
              </a:tabLst>
            </a:pPr>
            <a:r>
              <a:rPr lang="en-US" b="1" dirty="0" smtClean="0">
                <a:solidFill>
                  <a:srgbClr val="00CC00"/>
                </a:solidFill>
              </a:rPr>
              <a:t>I can describe how to design </a:t>
            </a:r>
            <a:r>
              <a:rPr lang="en-US" b="1" dirty="0">
                <a:solidFill>
                  <a:srgbClr val="00CC00"/>
                </a:solidFill>
              </a:rPr>
              <a:t>lessons to focus on one learning </a:t>
            </a:r>
            <a:r>
              <a:rPr lang="en-US" b="1" dirty="0" smtClean="0">
                <a:solidFill>
                  <a:srgbClr val="00CC00"/>
                </a:solidFill>
              </a:rPr>
              <a:t> target </a:t>
            </a:r>
            <a:r>
              <a:rPr lang="en-US" b="1" dirty="0">
                <a:solidFill>
                  <a:srgbClr val="00CC00"/>
                </a:solidFill>
              </a:rPr>
              <a:t>or aspect of quality at a time.</a:t>
            </a:r>
          </a:p>
          <a:p>
            <a:pPr marL="285750">
              <a:lnSpc>
                <a:spcPct val="90000"/>
              </a:lnSpc>
              <a:spcBef>
                <a:spcPct val="0"/>
              </a:spcBef>
              <a:tabLst>
                <a:tab pos="685800" algn="l"/>
              </a:tabLst>
            </a:pPr>
            <a:r>
              <a:rPr lang="en-US" b="1" dirty="0" smtClean="0">
                <a:solidFill>
                  <a:srgbClr val="00CC00"/>
                </a:solidFill>
              </a:rPr>
              <a:t>I can describe ways to teach </a:t>
            </a:r>
            <a:r>
              <a:rPr lang="en-US" b="1" dirty="0">
                <a:solidFill>
                  <a:srgbClr val="00CC00"/>
                </a:solidFill>
              </a:rPr>
              <a:t>students focused revision.</a:t>
            </a:r>
          </a:p>
          <a:p>
            <a:endParaRPr lang="en-US" dirty="0"/>
          </a:p>
        </p:txBody>
      </p:sp>
      <p:pic>
        <p:nvPicPr>
          <p:cNvPr id="3074" name="Picture 2" descr="C:\Users\kslone\AppData\Local\Microsoft\Windows\Temporary Internet Files\Content.IE5\92H1INQE\MC9003897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3810000"/>
            <a:ext cx="2743200" cy="270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46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9525"/>
            <a:ext cx="9144000" cy="1038225"/>
          </a:xfrm>
        </p:spPr>
        <p:txBody>
          <a:bodyPr lIns="182880" rtlCol="0">
            <a:normAutofit fontScale="90000"/>
          </a:bodyPr>
          <a:lstStyle/>
          <a:p>
            <a:pPr eaLnBrk="1" fontAlgn="auto" hangingPunct="1">
              <a:spcAft>
                <a:spcPts val="0"/>
              </a:spcAft>
              <a:defRPr/>
            </a:pPr>
            <a:r>
              <a:rPr lang="en-US" b="1" dirty="0" smtClean="0">
                <a:solidFill>
                  <a:schemeClr val="accent3">
                    <a:lumMod val="25000"/>
                  </a:schemeClr>
                </a:solidFill>
                <a:effectLst>
                  <a:outerShdw blurRad="38100" dist="38100" dir="2700000" algn="tl">
                    <a:srgbClr val="000000">
                      <a:alpha val="43137"/>
                    </a:srgbClr>
                  </a:outerShdw>
                </a:effectLst>
              </a:rPr>
              <a:t>Seven Strategies of Assessment for Learning</a:t>
            </a:r>
          </a:p>
        </p:txBody>
      </p:sp>
      <p:sp>
        <p:nvSpPr>
          <p:cNvPr id="14339" name="Rectangle 3"/>
          <p:cNvSpPr>
            <a:spLocks noGrp="1" noChangeArrowheads="1"/>
          </p:cNvSpPr>
          <p:nvPr>
            <p:ph type="body" idx="4294967295"/>
          </p:nvPr>
        </p:nvSpPr>
        <p:spPr>
          <a:xfrm>
            <a:off x="501650" y="1092200"/>
            <a:ext cx="8382000" cy="5410200"/>
          </a:xfrm>
        </p:spPr>
        <p:txBody>
          <a:bodyPr/>
          <a:lstStyle/>
          <a:p>
            <a:pPr marL="0" indent="0" eaLnBrk="1" hangingPunct="1">
              <a:lnSpc>
                <a:spcPct val="90000"/>
              </a:lnSpc>
              <a:buFontTx/>
              <a:buNone/>
              <a:tabLst>
                <a:tab pos="685800" algn="l"/>
              </a:tabLst>
            </a:pPr>
            <a:r>
              <a:rPr lang="en-US" b="1" dirty="0" smtClean="0"/>
              <a:t>Where am I going?</a:t>
            </a:r>
          </a:p>
          <a:p>
            <a:pPr marL="685800" lvl="1" indent="-342900" eaLnBrk="1" hangingPunct="1">
              <a:lnSpc>
                <a:spcPct val="90000"/>
              </a:lnSpc>
              <a:spcBef>
                <a:spcPct val="0"/>
              </a:spcBef>
              <a:buFontTx/>
              <a:buAutoNum type="arabicPeriod"/>
              <a:tabLst>
                <a:tab pos="685800" algn="l"/>
              </a:tabLst>
            </a:pPr>
            <a:r>
              <a:rPr lang="en-US" sz="2400" b="1" dirty="0" smtClean="0">
                <a:solidFill>
                  <a:srgbClr val="D60093"/>
                </a:solidFill>
              </a:rPr>
              <a:t>Provide students with a clear and understandable statement of the learning target.</a:t>
            </a:r>
          </a:p>
          <a:p>
            <a:pPr marL="685800" lvl="1" indent="-342900" eaLnBrk="1" hangingPunct="1">
              <a:lnSpc>
                <a:spcPct val="90000"/>
              </a:lnSpc>
              <a:spcBef>
                <a:spcPct val="0"/>
              </a:spcBef>
              <a:spcAft>
                <a:spcPts val="1000"/>
              </a:spcAft>
              <a:buFontTx/>
              <a:buAutoNum type="arabicPeriod"/>
              <a:tabLst>
                <a:tab pos="685800" algn="l"/>
              </a:tabLst>
            </a:pPr>
            <a:r>
              <a:rPr lang="en-US" sz="2400" b="1" dirty="0" smtClean="0">
                <a:solidFill>
                  <a:srgbClr val="D60093"/>
                </a:solidFill>
              </a:rPr>
              <a:t>Use examples and models of strong and weak work.</a:t>
            </a:r>
          </a:p>
          <a:p>
            <a:pPr marL="0" indent="0" eaLnBrk="1" hangingPunct="1">
              <a:lnSpc>
                <a:spcPct val="90000"/>
              </a:lnSpc>
              <a:buFontTx/>
              <a:buNone/>
              <a:tabLst>
                <a:tab pos="685800" algn="l"/>
              </a:tabLst>
            </a:pPr>
            <a:r>
              <a:rPr lang="en-US" b="1" dirty="0" smtClean="0"/>
              <a:t>Where am I now?</a:t>
            </a:r>
          </a:p>
          <a:p>
            <a:pPr marL="685800" lvl="1" indent="-342900" eaLnBrk="1" hangingPunct="1">
              <a:lnSpc>
                <a:spcPct val="90000"/>
              </a:lnSpc>
              <a:spcBef>
                <a:spcPct val="0"/>
              </a:spcBef>
              <a:buFontTx/>
              <a:buNone/>
              <a:tabLst>
                <a:tab pos="685800" algn="l"/>
              </a:tabLst>
            </a:pPr>
            <a:r>
              <a:rPr lang="en-US" sz="2400" b="1" dirty="0" smtClean="0">
                <a:solidFill>
                  <a:srgbClr val="D60093"/>
                </a:solidFill>
              </a:rPr>
              <a:t>3.	Offer regular descriptive feedback.</a:t>
            </a:r>
          </a:p>
          <a:p>
            <a:pPr marL="685800" lvl="1" indent="-342900" eaLnBrk="1" hangingPunct="1">
              <a:lnSpc>
                <a:spcPct val="90000"/>
              </a:lnSpc>
              <a:spcBef>
                <a:spcPct val="0"/>
              </a:spcBef>
              <a:spcAft>
                <a:spcPts val="1000"/>
              </a:spcAft>
              <a:buFontTx/>
              <a:buNone/>
              <a:tabLst>
                <a:tab pos="685800" algn="l"/>
              </a:tabLst>
            </a:pPr>
            <a:r>
              <a:rPr lang="en-US" sz="2400" b="1" dirty="0" smtClean="0">
                <a:solidFill>
                  <a:srgbClr val="00B0F0"/>
                </a:solidFill>
              </a:rPr>
              <a:t>4.	Teach students to self-assess and set goals.</a:t>
            </a:r>
          </a:p>
          <a:p>
            <a:pPr marL="0" indent="0" eaLnBrk="1" hangingPunct="1">
              <a:lnSpc>
                <a:spcPct val="90000"/>
              </a:lnSpc>
              <a:buFontTx/>
              <a:buNone/>
              <a:tabLst>
                <a:tab pos="685800" algn="l"/>
              </a:tabLst>
            </a:pPr>
            <a:r>
              <a:rPr lang="en-US" b="1" dirty="0" smtClean="0"/>
              <a:t>How can I close the gap?</a:t>
            </a:r>
          </a:p>
          <a:p>
            <a:pPr marL="685800" lvl="1" indent="-342900" eaLnBrk="1" hangingPunct="1">
              <a:lnSpc>
                <a:spcPct val="90000"/>
              </a:lnSpc>
              <a:spcBef>
                <a:spcPct val="0"/>
              </a:spcBef>
              <a:buFontTx/>
              <a:buAutoNum type="arabicPeriod" startAt="5"/>
              <a:tabLst>
                <a:tab pos="685800" algn="l"/>
              </a:tabLst>
            </a:pPr>
            <a:r>
              <a:rPr lang="en-US" sz="2400" b="1" dirty="0" smtClean="0">
                <a:solidFill>
                  <a:srgbClr val="00CC00"/>
                </a:solidFill>
              </a:rPr>
              <a:t>Design lessons to focus on one learning target or aspect of quality at a time.</a:t>
            </a:r>
          </a:p>
          <a:p>
            <a:pPr marL="685800" lvl="1" indent="-342900" eaLnBrk="1" hangingPunct="1">
              <a:lnSpc>
                <a:spcPct val="90000"/>
              </a:lnSpc>
              <a:spcBef>
                <a:spcPct val="0"/>
              </a:spcBef>
              <a:buFontTx/>
              <a:buAutoNum type="arabicPeriod" startAt="5"/>
              <a:tabLst>
                <a:tab pos="685800" algn="l"/>
              </a:tabLst>
            </a:pPr>
            <a:r>
              <a:rPr lang="en-US" sz="2400" b="1" dirty="0" smtClean="0">
                <a:solidFill>
                  <a:srgbClr val="00CC00"/>
                </a:solidFill>
              </a:rPr>
              <a:t>Teach students focused revision.</a:t>
            </a:r>
          </a:p>
          <a:p>
            <a:pPr marL="685800" lvl="1" indent="-342900" eaLnBrk="1" hangingPunct="1">
              <a:lnSpc>
                <a:spcPct val="90000"/>
              </a:lnSpc>
              <a:spcBef>
                <a:spcPct val="0"/>
              </a:spcBef>
              <a:buFontTx/>
              <a:buNone/>
              <a:tabLst>
                <a:tab pos="685800" algn="l"/>
              </a:tabLst>
            </a:pPr>
            <a:r>
              <a:rPr lang="en-US" sz="2400" b="1" dirty="0" smtClean="0">
                <a:solidFill>
                  <a:srgbClr val="00B0F0"/>
                </a:solidFill>
              </a:rPr>
              <a:t>7.</a:t>
            </a:r>
            <a:r>
              <a:rPr lang="en-US" sz="2400" b="1" dirty="0" smtClean="0"/>
              <a:t>	</a:t>
            </a:r>
            <a:r>
              <a:rPr lang="en-US" sz="2400" b="1" dirty="0" smtClean="0">
                <a:solidFill>
                  <a:srgbClr val="00B0F0"/>
                </a:solidFill>
              </a:rPr>
              <a:t>Engage students in self-reflection, and let them keep track of and share their learning.</a:t>
            </a:r>
            <a:endParaRPr lang="en-US" b="1" dirty="0" smtClean="0">
              <a:solidFill>
                <a:srgbClr val="00B0F0"/>
              </a:solidFill>
            </a:endParaRPr>
          </a:p>
        </p:txBody>
      </p:sp>
      <p:sp>
        <p:nvSpPr>
          <p:cNvPr id="3" name="Right Arrow 2"/>
          <p:cNvSpPr/>
          <p:nvPr/>
        </p:nvSpPr>
        <p:spPr>
          <a:xfrm>
            <a:off x="241300" y="3619500"/>
            <a:ext cx="520700"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Arrow 5"/>
          <p:cNvSpPr/>
          <p:nvPr/>
        </p:nvSpPr>
        <p:spPr>
          <a:xfrm>
            <a:off x="241300" y="5435600"/>
            <a:ext cx="520700" cy="355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miley Face 3"/>
          <p:cNvSpPr/>
          <p:nvPr/>
        </p:nvSpPr>
        <p:spPr>
          <a:xfrm>
            <a:off x="393700" y="14732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miley Face 7"/>
          <p:cNvSpPr/>
          <p:nvPr/>
        </p:nvSpPr>
        <p:spPr>
          <a:xfrm>
            <a:off x="393700" y="21209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miley Face 8"/>
          <p:cNvSpPr/>
          <p:nvPr/>
        </p:nvSpPr>
        <p:spPr>
          <a:xfrm>
            <a:off x="393700" y="3302000"/>
            <a:ext cx="368300" cy="317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5-Point Star 4"/>
          <p:cNvSpPr/>
          <p:nvPr/>
        </p:nvSpPr>
        <p:spPr>
          <a:xfrm>
            <a:off x="342900" y="4483100"/>
            <a:ext cx="425450" cy="406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5-Point Star 10"/>
          <p:cNvSpPr/>
          <p:nvPr/>
        </p:nvSpPr>
        <p:spPr>
          <a:xfrm>
            <a:off x="393700" y="5016500"/>
            <a:ext cx="425450" cy="406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3307826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1"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fltVal val="0"/>
                                          </p:val>
                                        </p:tav>
                                        <p:tav tm="100000">
                                          <p:val>
                                            <p:strVal val="#ppt_w"/>
                                          </p:val>
                                        </p:tav>
                                      </p:tavLst>
                                    </p:anim>
                                    <p:anim calcmode="lin" valueType="num">
                                      <p:cBhvr>
                                        <p:cTn id="46" dur="1000" fill="hold"/>
                                        <p:tgtEl>
                                          <p:spTgt spid="5"/>
                                        </p:tgtEl>
                                        <p:attrNameLst>
                                          <p:attrName>ppt_h</p:attrName>
                                        </p:attrNameLst>
                                      </p:cBhvr>
                                      <p:tavLst>
                                        <p:tav tm="0">
                                          <p:val>
                                            <p:fltVal val="0"/>
                                          </p:val>
                                        </p:tav>
                                        <p:tav tm="100000">
                                          <p:val>
                                            <p:strVal val="#ppt_h"/>
                                          </p:val>
                                        </p:tav>
                                      </p:tavLst>
                                    </p:anim>
                                    <p:anim calcmode="lin" valueType="num">
                                      <p:cBhvr>
                                        <p:cTn id="47" dur="1000" fill="hold"/>
                                        <p:tgtEl>
                                          <p:spTgt spid="5"/>
                                        </p:tgtEl>
                                        <p:attrNameLst>
                                          <p:attrName>style.rotation</p:attrName>
                                        </p:attrNameLst>
                                      </p:cBhvr>
                                      <p:tavLst>
                                        <p:tav tm="0">
                                          <p:val>
                                            <p:fltVal val="90"/>
                                          </p:val>
                                        </p:tav>
                                        <p:tav tm="100000">
                                          <p:val>
                                            <p:fltVal val="0"/>
                                          </p:val>
                                        </p:tav>
                                      </p:tavLst>
                                    </p:anim>
                                    <p:animEffect transition="in" filter="fade">
                                      <p:cBhvr>
                                        <p:cTn id="48" dur="1000"/>
                                        <p:tgtEl>
                                          <p:spTgt spid="5"/>
                                        </p:tgtEl>
                                      </p:cBhvr>
                                    </p:animEffect>
                                  </p:childTnLst>
                                </p:cTn>
                              </p:par>
                              <p:par>
                                <p:cTn id="49" presetID="3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1000" fill="hold"/>
                                        <p:tgtEl>
                                          <p:spTgt spid="11"/>
                                        </p:tgtEl>
                                        <p:attrNameLst>
                                          <p:attrName>ppt_w</p:attrName>
                                        </p:attrNameLst>
                                      </p:cBhvr>
                                      <p:tavLst>
                                        <p:tav tm="0">
                                          <p:val>
                                            <p:fltVal val="0"/>
                                          </p:val>
                                        </p:tav>
                                        <p:tav tm="100000">
                                          <p:val>
                                            <p:strVal val="#ppt_w"/>
                                          </p:val>
                                        </p:tav>
                                      </p:tavLst>
                                    </p:anim>
                                    <p:anim calcmode="lin" valueType="num">
                                      <p:cBhvr>
                                        <p:cTn id="52" dur="1000" fill="hold"/>
                                        <p:tgtEl>
                                          <p:spTgt spid="11"/>
                                        </p:tgtEl>
                                        <p:attrNameLst>
                                          <p:attrName>ppt_h</p:attrName>
                                        </p:attrNameLst>
                                      </p:cBhvr>
                                      <p:tavLst>
                                        <p:tav tm="0">
                                          <p:val>
                                            <p:fltVal val="0"/>
                                          </p:val>
                                        </p:tav>
                                        <p:tav tm="100000">
                                          <p:val>
                                            <p:strVal val="#ppt_h"/>
                                          </p:val>
                                        </p:tav>
                                      </p:tavLst>
                                    </p:anim>
                                    <p:anim calcmode="lin" valueType="num">
                                      <p:cBhvr>
                                        <p:cTn id="53" dur="1000" fill="hold"/>
                                        <p:tgtEl>
                                          <p:spTgt spid="11"/>
                                        </p:tgtEl>
                                        <p:attrNameLst>
                                          <p:attrName>style.rotation</p:attrName>
                                        </p:attrNameLst>
                                      </p:cBhvr>
                                      <p:tavLst>
                                        <p:tav tm="0">
                                          <p:val>
                                            <p:fltVal val="90"/>
                                          </p:val>
                                        </p:tav>
                                        <p:tav tm="100000">
                                          <p:val>
                                            <p:fltVal val="0"/>
                                          </p:val>
                                        </p:tav>
                                      </p:tavLst>
                                    </p:anim>
                                    <p:animEffect transition="in" filter="fade">
                                      <p:cBhvr>
                                        <p:cTn id="5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3" grpId="0" animBg="1"/>
      <p:bldP spid="6" grpId="0" animBg="1"/>
      <p:bldP spid="4"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lstStyle/>
          <a:p>
            <a:pPr marL="285750">
              <a:lnSpc>
                <a:spcPct val="90000"/>
              </a:lnSpc>
              <a:spcBef>
                <a:spcPct val="0"/>
              </a:spcBef>
              <a:tabLst>
                <a:tab pos="685800" algn="l"/>
              </a:tabLst>
            </a:pPr>
            <a:r>
              <a:rPr lang="en-US" b="1" dirty="0" smtClean="0">
                <a:solidFill>
                  <a:srgbClr val="00CC00"/>
                </a:solidFill>
              </a:rPr>
              <a:t>I can describe how to design </a:t>
            </a:r>
            <a:r>
              <a:rPr lang="en-US" b="1" dirty="0">
                <a:solidFill>
                  <a:srgbClr val="00CC00"/>
                </a:solidFill>
              </a:rPr>
              <a:t>lessons to focus on one learning </a:t>
            </a:r>
            <a:r>
              <a:rPr lang="en-US" b="1" dirty="0" smtClean="0">
                <a:solidFill>
                  <a:srgbClr val="00CC00"/>
                </a:solidFill>
              </a:rPr>
              <a:t> target </a:t>
            </a:r>
            <a:r>
              <a:rPr lang="en-US" b="1" dirty="0">
                <a:solidFill>
                  <a:srgbClr val="00CC00"/>
                </a:solidFill>
              </a:rPr>
              <a:t>or aspect of quality at a time.</a:t>
            </a:r>
          </a:p>
          <a:p>
            <a:pPr marL="285750">
              <a:lnSpc>
                <a:spcPct val="90000"/>
              </a:lnSpc>
              <a:spcBef>
                <a:spcPct val="0"/>
              </a:spcBef>
              <a:tabLst>
                <a:tab pos="685800" algn="l"/>
              </a:tabLst>
            </a:pPr>
            <a:r>
              <a:rPr lang="en-US" b="1" dirty="0" smtClean="0">
                <a:solidFill>
                  <a:srgbClr val="00CC00"/>
                </a:solidFill>
              </a:rPr>
              <a:t>I can describe ways to teach </a:t>
            </a:r>
            <a:r>
              <a:rPr lang="en-US" b="1" dirty="0">
                <a:solidFill>
                  <a:srgbClr val="00CC00"/>
                </a:solidFill>
              </a:rPr>
              <a:t>students focused revision.</a:t>
            </a:r>
          </a:p>
          <a:p>
            <a:endParaRPr lang="en-US" dirty="0"/>
          </a:p>
        </p:txBody>
      </p:sp>
      <p:pic>
        <p:nvPicPr>
          <p:cNvPr id="3074" name="Picture 2" descr="C:\Users\kslone\AppData\Local\Microsoft\Windows\Temporary Internet Files\Content.IE5\92H1INQE\MC9003897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3810000"/>
            <a:ext cx="2743200" cy="270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935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800" b="1" dirty="0" smtClean="0">
                <a:solidFill>
                  <a:schemeClr val="accent2">
                    <a:lumMod val="25000"/>
                  </a:schemeClr>
                </a:solidFill>
                <a:effectLst>
                  <a:outerShdw blurRad="38100" dist="38100" dir="2700000" algn="tl">
                    <a:srgbClr val="000000">
                      <a:alpha val="43137"/>
                    </a:srgbClr>
                  </a:outerShdw>
                </a:effectLst>
              </a:rPr>
              <a:t>Are these in place?</a:t>
            </a:r>
            <a:endParaRPr lang="en-US" sz="4800" b="1" dirty="0">
              <a:solidFill>
                <a:schemeClr val="accent2">
                  <a:lumMod val="25000"/>
                </a:schemeClr>
              </a:solidFill>
              <a:effectLst>
                <a:outerShdw blurRad="38100" dist="38100" dir="2700000" algn="tl">
                  <a:srgbClr val="000000">
                    <a:alpha val="43137"/>
                  </a:srgbClr>
                </a:outerShdw>
              </a:effectLst>
            </a:endParaRPr>
          </a:p>
        </p:txBody>
      </p:sp>
      <p:sp>
        <p:nvSpPr>
          <p:cNvPr id="15363" name="Content Placeholder 2"/>
          <p:cNvSpPr>
            <a:spLocks noGrp="1"/>
          </p:cNvSpPr>
          <p:nvPr>
            <p:ph idx="1"/>
          </p:nvPr>
        </p:nvSpPr>
        <p:spPr/>
        <p:txBody>
          <a:bodyPr/>
          <a:lstStyle/>
          <a:p>
            <a:pPr marL="685800" lvl="1" indent="-342900" eaLnBrk="1" hangingPunct="1">
              <a:lnSpc>
                <a:spcPct val="90000"/>
              </a:lnSpc>
              <a:spcBef>
                <a:spcPct val="0"/>
              </a:spcBef>
              <a:buFontTx/>
              <a:buAutoNum type="arabicPeriod"/>
              <a:tabLst>
                <a:tab pos="685800" algn="l"/>
              </a:tabLst>
            </a:pPr>
            <a:r>
              <a:rPr lang="en-US" sz="4000" b="1" smtClean="0">
                <a:solidFill>
                  <a:srgbClr val="D60093"/>
                </a:solidFill>
              </a:rPr>
              <a:t>Provide students with a clear and understandable statement of the learning target.</a:t>
            </a:r>
          </a:p>
          <a:p>
            <a:pPr marL="685800" lvl="1" indent="-342900" eaLnBrk="1" hangingPunct="1">
              <a:lnSpc>
                <a:spcPct val="90000"/>
              </a:lnSpc>
              <a:spcBef>
                <a:spcPct val="0"/>
              </a:spcBef>
              <a:spcAft>
                <a:spcPts val="1000"/>
              </a:spcAft>
              <a:buFontTx/>
              <a:buAutoNum type="arabicPeriod"/>
              <a:tabLst>
                <a:tab pos="685800" algn="l"/>
              </a:tabLst>
            </a:pPr>
            <a:r>
              <a:rPr lang="en-US" sz="4000" b="1" smtClean="0">
                <a:solidFill>
                  <a:srgbClr val="D60093"/>
                </a:solidFill>
              </a:rPr>
              <a:t>Use examples and models of strong and weak work.</a:t>
            </a:r>
          </a:p>
          <a:p>
            <a:pPr marL="685800" lvl="1" indent="-342900" eaLnBrk="1" hangingPunct="1">
              <a:lnSpc>
                <a:spcPct val="90000"/>
              </a:lnSpc>
              <a:spcBef>
                <a:spcPct val="0"/>
              </a:spcBef>
              <a:buFontTx/>
              <a:buNone/>
              <a:tabLst>
                <a:tab pos="685800" algn="l"/>
              </a:tabLst>
            </a:pPr>
            <a:r>
              <a:rPr lang="en-US" sz="4000" b="1" smtClean="0">
                <a:solidFill>
                  <a:srgbClr val="D60093"/>
                </a:solidFill>
              </a:rPr>
              <a:t>3.	Offer regular descriptive feedback.</a:t>
            </a:r>
          </a:p>
          <a:p>
            <a:pPr eaLnBrk="1" hangingPunct="1">
              <a:tabLst>
                <a:tab pos="685800" algn="l"/>
              </a:tabLst>
            </a:pPr>
            <a:endParaRPr lang="en-US" smtClean="0"/>
          </a:p>
        </p:txBody>
      </p:sp>
      <p:pic>
        <p:nvPicPr>
          <p:cNvPr id="15364" name="Picture 2" descr="C:\Users\kslone\AppData\Local\Microsoft\Windows\Temporary Internet Files\Content.IE5\TYKT25RZ\MC90023806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522788"/>
            <a:ext cx="2487613"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73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Use them to do these:</a:t>
            </a:r>
            <a:endParaRPr lang="en-US" sz="6000" dirty="0"/>
          </a:p>
        </p:txBody>
      </p:sp>
      <p:sp>
        <p:nvSpPr>
          <p:cNvPr id="3" name="Content Placeholder 2"/>
          <p:cNvSpPr>
            <a:spLocks noGrp="1"/>
          </p:cNvSpPr>
          <p:nvPr>
            <p:ph idx="1"/>
          </p:nvPr>
        </p:nvSpPr>
        <p:spPr/>
        <p:txBody>
          <a:bodyPr>
            <a:noAutofit/>
          </a:bodyPr>
          <a:lstStyle/>
          <a:p>
            <a:pPr marL="285750">
              <a:lnSpc>
                <a:spcPct val="90000"/>
              </a:lnSpc>
              <a:spcBef>
                <a:spcPct val="0"/>
              </a:spcBef>
              <a:buFontTx/>
              <a:buAutoNum type="arabicPeriod" startAt="5"/>
              <a:tabLst>
                <a:tab pos="685800" algn="l"/>
              </a:tabLst>
            </a:pPr>
            <a:r>
              <a:rPr lang="en-US" sz="5400" b="1" dirty="0" smtClean="0">
                <a:solidFill>
                  <a:srgbClr val="00CC00"/>
                </a:solidFill>
              </a:rPr>
              <a:t>Design lessons to focus on one learning target or aspect of quality at a time.</a:t>
            </a:r>
          </a:p>
          <a:p>
            <a:pPr marL="285750">
              <a:lnSpc>
                <a:spcPct val="90000"/>
              </a:lnSpc>
              <a:spcBef>
                <a:spcPct val="0"/>
              </a:spcBef>
              <a:buFontTx/>
              <a:buAutoNum type="arabicPeriod" startAt="5"/>
              <a:tabLst>
                <a:tab pos="685800" algn="l"/>
              </a:tabLst>
            </a:pPr>
            <a:r>
              <a:rPr lang="en-US" sz="5400" b="1" dirty="0" smtClean="0">
                <a:solidFill>
                  <a:srgbClr val="00CC00"/>
                </a:solidFill>
              </a:rPr>
              <a:t>Teach students focused revision.</a:t>
            </a:r>
          </a:p>
        </p:txBody>
      </p:sp>
      <p:pic>
        <p:nvPicPr>
          <p:cNvPr id="1026" name="Picture 2" descr="C:\Users\kslone\AppData\Local\Microsoft\Windows\Temporary Internet Files\Content.IE5\92H1INQE\MP90043875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052915" y="4537365"/>
            <a:ext cx="3091085" cy="23206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1200" y="5334000"/>
            <a:ext cx="4452715" cy="1323439"/>
          </a:xfrm>
          <a:prstGeom prst="rect">
            <a:avLst/>
          </a:prstGeom>
          <a:solidFill>
            <a:schemeClr val="accent6">
              <a:lumMod val="60000"/>
              <a:lumOff val="40000"/>
            </a:schemeClr>
          </a:solidFill>
        </p:spPr>
        <p:txBody>
          <a:bodyPr wrap="square" rtlCol="0">
            <a:spAutoFit/>
          </a:bodyPr>
          <a:lstStyle/>
          <a:p>
            <a:r>
              <a:rPr lang="en-US" sz="8000" dirty="0" smtClean="0"/>
              <a:t>But how?</a:t>
            </a:r>
            <a:endParaRPr lang="en-US" sz="8000" dirty="0"/>
          </a:p>
        </p:txBody>
      </p:sp>
    </p:spTree>
    <p:extLst>
      <p:ext uri="{BB962C8B-B14F-4D97-AF65-F5344CB8AC3E}">
        <p14:creationId xmlns:p14="http://schemas.microsoft.com/office/powerpoint/2010/main" val="12463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686800" cy="6247864"/>
          </a:xfrm>
          <a:prstGeom prst="rect">
            <a:avLst/>
          </a:prstGeom>
          <a:noFill/>
        </p:spPr>
        <p:txBody>
          <a:bodyPr wrap="square" rtlCol="0">
            <a:spAutoFit/>
          </a:bodyPr>
          <a:lstStyle/>
          <a:p>
            <a:r>
              <a:rPr lang="en-US" sz="3600" dirty="0" smtClean="0"/>
              <a:t>Integration of Knowledge and Ideas</a:t>
            </a:r>
          </a:p>
          <a:p>
            <a:r>
              <a:rPr lang="en-US" sz="2800" dirty="0" smtClean="0">
                <a:solidFill>
                  <a:srgbClr val="7030A0"/>
                </a:solidFill>
              </a:rPr>
              <a:t>6</a:t>
            </a:r>
            <a:r>
              <a:rPr lang="en-US" sz="2800" baseline="30000" dirty="0" smtClean="0">
                <a:solidFill>
                  <a:srgbClr val="7030A0"/>
                </a:solidFill>
              </a:rPr>
              <a:t>th</a:t>
            </a:r>
            <a:r>
              <a:rPr lang="en-US" sz="2800" dirty="0" smtClean="0">
                <a:solidFill>
                  <a:srgbClr val="7030A0"/>
                </a:solidFill>
              </a:rPr>
              <a:t>:  Compare and contrast the experience of reading a story, drama, or poem to listening to or viewing and audio or live version of the text.  Including contrasting what they “see” and “hear” when reading the text to what they perceive when they listen or watch.  </a:t>
            </a:r>
          </a:p>
          <a:p>
            <a:r>
              <a:rPr lang="en-US" sz="2800" dirty="0" smtClean="0">
                <a:solidFill>
                  <a:srgbClr val="00B050"/>
                </a:solidFill>
              </a:rPr>
              <a:t>7</a:t>
            </a:r>
            <a:r>
              <a:rPr lang="en-US" sz="2800" baseline="30000" dirty="0" smtClean="0">
                <a:solidFill>
                  <a:srgbClr val="00B050"/>
                </a:solidFill>
              </a:rPr>
              <a:t>th</a:t>
            </a:r>
            <a:r>
              <a:rPr lang="en-US" sz="2800" dirty="0" smtClean="0">
                <a:solidFill>
                  <a:srgbClr val="00B050"/>
                </a:solidFill>
              </a:rPr>
              <a:t>:  Compare and contrast a written story, drama, or poem to its audio, filmed, staged, or multimedia version, analyzing the effects of techniques unique to each medium (lighting, sound, color, camera focus, angles)</a:t>
            </a:r>
          </a:p>
          <a:p>
            <a:r>
              <a:rPr lang="en-US" sz="2800" dirty="0" smtClean="0">
                <a:solidFill>
                  <a:schemeClr val="accent2">
                    <a:lumMod val="75000"/>
                  </a:schemeClr>
                </a:solidFill>
              </a:rPr>
              <a:t>8</a:t>
            </a:r>
            <a:r>
              <a:rPr lang="en-US" sz="2800" baseline="30000" dirty="0" smtClean="0">
                <a:solidFill>
                  <a:schemeClr val="accent2">
                    <a:lumMod val="75000"/>
                  </a:schemeClr>
                </a:solidFill>
              </a:rPr>
              <a:t>th</a:t>
            </a:r>
            <a:r>
              <a:rPr lang="en-US" sz="2800" dirty="0" smtClean="0">
                <a:solidFill>
                  <a:schemeClr val="accent2">
                    <a:lumMod val="75000"/>
                  </a:schemeClr>
                </a:solidFill>
              </a:rPr>
              <a:t>:  Analyze the extent to which a filmed or live production of a story or drama stays faithful to or departs from the text or script, evaluating the choices made by the directors or actors.</a:t>
            </a:r>
            <a:endParaRPr lang="en-US" sz="2800" dirty="0">
              <a:solidFill>
                <a:schemeClr val="accent2">
                  <a:lumMod val="75000"/>
                </a:schemeClr>
              </a:solidFill>
            </a:endParaRPr>
          </a:p>
        </p:txBody>
      </p:sp>
    </p:spTree>
    <p:extLst>
      <p:ext uri="{BB962C8B-B14F-4D97-AF65-F5344CB8AC3E}">
        <p14:creationId xmlns:p14="http://schemas.microsoft.com/office/powerpoint/2010/main" val="2948557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possible learning targets:</a:t>
            </a:r>
            <a:endParaRPr lang="en-US" dirty="0"/>
          </a:p>
        </p:txBody>
      </p:sp>
      <p:sp>
        <p:nvSpPr>
          <p:cNvPr id="3" name="Content Placeholder 2"/>
          <p:cNvSpPr>
            <a:spLocks noGrp="1"/>
          </p:cNvSpPr>
          <p:nvPr>
            <p:ph idx="1"/>
          </p:nvPr>
        </p:nvSpPr>
        <p:spPr/>
        <p:txBody>
          <a:bodyPr>
            <a:normAutofit fontScale="92500"/>
          </a:bodyPr>
          <a:lstStyle/>
          <a:p>
            <a:r>
              <a:rPr lang="en-US" dirty="0" smtClean="0"/>
              <a:t>I can compare and contrast reading a story to viewing that story.</a:t>
            </a:r>
          </a:p>
          <a:p>
            <a:r>
              <a:rPr lang="en-US" dirty="0" smtClean="0"/>
              <a:t>I can compare and contrast a written version of a story to a multimedia version by analyzing the effects of techniques unique to each medium.</a:t>
            </a:r>
          </a:p>
          <a:p>
            <a:r>
              <a:rPr lang="en-US" dirty="0" smtClean="0"/>
              <a:t>I can analyze how faithful a multimedia version of a story stays to the text by evaluating the choices made by the directors or actors.</a:t>
            </a:r>
            <a:endParaRPr lang="en-US" dirty="0"/>
          </a:p>
        </p:txBody>
      </p:sp>
    </p:spTree>
    <p:extLst>
      <p:ext uri="{BB962C8B-B14F-4D97-AF65-F5344CB8AC3E}">
        <p14:creationId xmlns:p14="http://schemas.microsoft.com/office/powerpoint/2010/main" val="3399315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a:hlinkClick r:id="rId2"/>
              </a:rPr>
              <a:t>http://video.search.yahoo.com/search/video;_</a:t>
            </a:r>
            <a:r>
              <a:rPr lang="en-US" dirty="0" smtClean="0">
                <a:hlinkClick r:id="rId2"/>
              </a:rPr>
              <a:t>ylt=A2KLqIPoVXNPingAcJD7w8QF?p=aesop%27s+fables&amp;fr=yfp-t-701-s&amp;fr2=piv-web&amp;tnr=20&amp;b=61</a:t>
            </a:r>
            <a:endParaRPr lang="en-US" dirty="0" smtClean="0"/>
          </a:p>
          <a:p>
            <a:r>
              <a:rPr lang="en-US" dirty="0">
                <a:hlinkClick r:id="rId2"/>
              </a:rPr>
              <a:t>http://video.search.yahoo.com/search/video;_</a:t>
            </a:r>
            <a:r>
              <a:rPr lang="en-US" dirty="0" smtClean="0">
                <a:hlinkClick r:id="rId2"/>
              </a:rPr>
              <a:t>ylt=A2KLqIPoVXNPingAcJD7w8QF?p=aesop%27s+fables&amp;fr=yfp-t-701-s&amp;fr2=piv-web&amp;tnr=20&amp;b=61</a:t>
            </a:r>
            <a:endParaRPr lang="en-US" dirty="0" smtClean="0"/>
          </a:p>
          <a:p>
            <a:pPr marL="0" indent="0">
              <a:buNone/>
            </a:pPr>
            <a:endParaRPr lang="en-US" dirty="0"/>
          </a:p>
        </p:txBody>
      </p:sp>
    </p:spTree>
    <p:extLst>
      <p:ext uri="{BB962C8B-B14F-4D97-AF65-F5344CB8AC3E}">
        <p14:creationId xmlns:p14="http://schemas.microsoft.com/office/powerpoint/2010/main" val="1305466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an Understanding</a:t>
            </a:r>
            <a:endParaRPr lang="en-US" dirty="0"/>
          </a:p>
        </p:txBody>
      </p:sp>
      <p:sp>
        <p:nvSpPr>
          <p:cNvPr id="3" name="Content Placeholder 2"/>
          <p:cNvSpPr>
            <a:spLocks noGrp="1"/>
          </p:cNvSpPr>
          <p:nvPr>
            <p:ph idx="1"/>
          </p:nvPr>
        </p:nvSpPr>
        <p:spPr/>
        <p:txBody>
          <a:bodyPr/>
          <a:lstStyle/>
          <a:p>
            <a:r>
              <a:rPr lang="en-US" dirty="0" smtClean="0"/>
              <a:t>Discuss with a partner or groups of three ways the examples were the same and different.</a:t>
            </a:r>
          </a:p>
          <a:p>
            <a:r>
              <a:rPr lang="en-US" dirty="0" smtClean="0"/>
              <a:t>Sort your examples in some way.  Give each group a title or label.</a:t>
            </a:r>
          </a:p>
          <a:p>
            <a:r>
              <a:rPr lang="en-US" dirty="0" smtClean="0"/>
              <a:t>Share labels and some examples of each.  Discuss similarities/differences.</a:t>
            </a:r>
          </a:p>
          <a:p>
            <a:r>
              <a:rPr lang="en-US" dirty="0" smtClean="0"/>
              <a:t>Introduce labels of the “experts.”</a:t>
            </a:r>
          </a:p>
          <a:p>
            <a:r>
              <a:rPr lang="en-US" dirty="0" smtClean="0"/>
              <a:t>Determine where our examples fit.</a:t>
            </a:r>
            <a:endParaRPr lang="en-US" dirty="0"/>
          </a:p>
        </p:txBody>
      </p:sp>
    </p:spTree>
    <p:extLst>
      <p:ext uri="{BB962C8B-B14F-4D97-AF65-F5344CB8AC3E}">
        <p14:creationId xmlns:p14="http://schemas.microsoft.com/office/powerpoint/2010/main" val="360109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804</Words>
  <Application>Microsoft Office PowerPoint</Application>
  <PresentationFormat>On-screen Show (4:3)</PresentationFormat>
  <Paragraphs>71</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Enabling Student Learning One Bite at a Time</vt:lpstr>
      <vt:lpstr>Seven Strategies of Assessment for Learning</vt:lpstr>
      <vt:lpstr>Learning Targets</vt:lpstr>
      <vt:lpstr>Are these in place?</vt:lpstr>
      <vt:lpstr>Use them to do these:</vt:lpstr>
      <vt:lpstr>PowerPoint Presentation</vt:lpstr>
      <vt:lpstr>Some possible learning targets:</vt:lpstr>
      <vt:lpstr>PowerPoint Presentation</vt:lpstr>
      <vt:lpstr>Building an Understanding</vt:lpstr>
      <vt:lpstr>Practice Using the Rubric </vt:lpstr>
      <vt:lpstr>Does everything need a rubric?</vt:lpstr>
      <vt:lpstr>PowerPoint Presentation</vt:lpstr>
      <vt:lpstr>Big Ideas:</vt:lpstr>
      <vt:lpstr>Learning Targets</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Student Learning One Bite at a Time</dc:title>
  <dc:creator>Slone, Katrina - Office of Next Generation Learners</dc:creator>
  <cp:lastModifiedBy>Slone, Katrina - Office of Next Generation Learners</cp:lastModifiedBy>
  <cp:revision>108</cp:revision>
  <dcterms:created xsi:type="dcterms:W3CDTF">2012-03-16T00:17:06Z</dcterms:created>
  <dcterms:modified xsi:type="dcterms:W3CDTF">2012-03-28T19:26:17Z</dcterms:modified>
</cp:coreProperties>
</file>