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2.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3.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4.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5.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6.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7.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8.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9.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0.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1.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2.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81" r:id="rId3"/>
    <p:sldMasterId id="2147483793" r:id="rId4"/>
    <p:sldMasterId id="2147483807" r:id="rId5"/>
    <p:sldMasterId id="2147483821" r:id="rId6"/>
    <p:sldMasterId id="2147483845" r:id="rId7"/>
    <p:sldMasterId id="2147483858" r:id="rId8"/>
    <p:sldMasterId id="2147483946" r:id="rId9"/>
    <p:sldMasterId id="2147483971" r:id="rId10"/>
    <p:sldMasterId id="2147483997" r:id="rId11"/>
    <p:sldMasterId id="2147484009" r:id="rId12"/>
    <p:sldMasterId id="2147484118" r:id="rId13"/>
    <p:sldMasterId id="2147484130" r:id="rId14"/>
    <p:sldMasterId id="2147484142" r:id="rId15"/>
    <p:sldMasterId id="2147484154" r:id="rId16"/>
    <p:sldMasterId id="2147484166" r:id="rId17"/>
    <p:sldMasterId id="2147484178" r:id="rId18"/>
    <p:sldMasterId id="2147484190" r:id="rId19"/>
    <p:sldMasterId id="2147484202" r:id="rId20"/>
    <p:sldMasterId id="2147484214" r:id="rId21"/>
    <p:sldMasterId id="2147484240" r:id="rId22"/>
    <p:sldMasterId id="2147484254" r:id="rId23"/>
  </p:sldMasterIdLst>
  <p:notesMasterIdLst>
    <p:notesMasterId r:id="rId92"/>
  </p:notesMasterIdLst>
  <p:sldIdLst>
    <p:sldId id="435" r:id="rId24"/>
    <p:sldId id="283" r:id="rId25"/>
    <p:sldId id="501" r:id="rId26"/>
    <p:sldId id="481" r:id="rId27"/>
    <p:sldId id="270" r:id="rId28"/>
    <p:sldId id="271" r:id="rId29"/>
    <p:sldId id="261" r:id="rId30"/>
    <p:sldId id="273" r:id="rId31"/>
    <p:sldId id="325" r:id="rId32"/>
    <p:sldId id="356" r:id="rId33"/>
    <p:sldId id="327" r:id="rId34"/>
    <p:sldId id="326" r:id="rId35"/>
    <p:sldId id="572" r:id="rId36"/>
    <p:sldId id="513" r:id="rId37"/>
    <p:sldId id="443" r:id="rId38"/>
    <p:sldId id="571" r:id="rId39"/>
    <p:sldId id="267" r:id="rId40"/>
    <p:sldId id="393" r:id="rId41"/>
    <p:sldId id="290" r:id="rId42"/>
    <p:sldId id="314" r:id="rId43"/>
    <p:sldId id="291" r:id="rId44"/>
    <p:sldId id="339" r:id="rId45"/>
    <p:sldId id="353" r:id="rId46"/>
    <p:sldId id="282" r:id="rId47"/>
    <p:sldId id="564" r:id="rId48"/>
    <p:sldId id="437" r:id="rId49"/>
    <p:sldId id="565" r:id="rId50"/>
    <p:sldId id="514" r:id="rId51"/>
    <p:sldId id="499" r:id="rId52"/>
    <p:sldId id="483" r:id="rId53"/>
    <p:sldId id="519" r:id="rId54"/>
    <p:sldId id="566" r:id="rId55"/>
    <p:sldId id="256" r:id="rId56"/>
    <p:sldId id="257" r:id="rId57"/>
    <p:sldId id="258" r:id="rId58"/>
    <p:sldId id="495" r:id="rId59"/>
    <p:sldId id="567" r:id="rId60"/>
    <p:sldId id="259" r:id="rId61"/>
    <p:sldId id="477" r:id="rId62"/>
    <p:sldId id="476" r:id="rId63"/>
    <p:sldId id="594" r:id="rId64"/>
    <p:sldId id="498" r:id="rId65"/>
    <p:sldId id="529" r:id="rId66"/>
    <p:sldId id="530" r:id="rId67"/>
    <p:sldId id="531" r:id="rId68"/>
    <p:sldId id="532" r:id="rId69"/>
    <p:sldId id="568" r:id="rId70"/>
    <p:sldId id="533" r:id="rId71"/>
    <p:sldId id="534" r:id="rId72"/>
    <p:sldId id="591" r:id="rId73"/>
    <p:sldId id="535" r:id="rId74"/>
    <p:sldId id="569" r:id="rId75"/>
    <p:sldId id="592" r:id="rId76"/>
    <p:sldId id="278" r:id="rId77"/>
    <p:sldId id="279" r:id="rId78"/>
    <p:sldId id="563" r:id="rId79"/>
    <p:sldId id="540" r:id="rId80"/>
    <p:sldId id="562" r:id="rId81"/>
    <p:sldId id="542" r:id="rId82"/>
    <p:sldId id="543" r:id="rId83"/>
    <p:sldId id="593" r:id="rId84"/>
    <p:sldId id="544" r:id="rId85"/>
    <p:sldId id="287" r:id="rId86"/>
    <p:sldId id="288" r:id="rId87"/>
    <p:sldId id="289" r:id="rId88"/>
    <p:sldId id="570" r:id="rId89"/>
    <p:sldId id="497" r:id="rId90"/>
    <p:sldId id="479" r:id="rId9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FFFF"/>
    <a:srgbClr val="FF9900"/>
    <a:srgbClr val="33CCCC"/>
    <a:srgbClr val="CC9900"/>
    <a:srgbClr val="CC99FF"/>
    <a:srgbClr val="00CC00"/>
    <a:srgbClr val="CC00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69880" autoAdjust="0"/>
  </p:normalViewPr>
  <p:slideViewPr>
    <p:cSldViewPr snapToGrid="0">
      <p:cViewPr varScale="1">
        <p:scale>
          <a:sx n="47" d="100"/>
          <a:sy n="47" d="100"/>
        </p:scale>
        <p:origin x="1268" y="40"/>
      </p:cViewPr>
      <p:guideLst/>
    </p:cSldViewPr>
  </p:slideViewPr>
  <p:outlineViewPr>
    <p:cViewPr>
      <p:scale>
        <a:sx n="33" d="100"/>
        <a:sy n="33" d="100"/>
      </p:scale>
      <p:origin x="0" y="-18864"/>
    </p:cViewPr>
  </p:outlineViewPr>
  <p:notesTextViewPr>
    <p:cViewPr>
      <p:scale>
        <a:sx n="1" d="1"/>
        <a:sy n="1" d="1"/>
      </p:scale>
      <p:origin x="0" y="0"/>
    </p:cViewPr>
  </p:notesTextViewPr>
  <p:sorterViewPr>
    <p:cViewPr varScale="1">
      <p:scale>
        <a:sx n="1" d="1"/>
        <a:sy n="1" d="1"/>
      </p:scale>
      <p:origin x="0" y="-208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68416-BD19-4225-A9FC-78A344FDA7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7BACE2F-70F7-4F9E-A09F-A9BAB9977F20}">
      <dgm:prSet phldrT="[Text]" custT="1"/>
      <dgm:spPr>
        <a:solidFill>
          <a:schemeClr val="bg2">
            <a:lumMod val="75000"/>
          </a:schemeClr>
        </a:solidFill>
      </dgm:spPr>
      <dgm:t>
        <a:bodyPr/>
        <a:lstStyle/>
        <a:p>
          <a:r>
            <a:rPr lang="en-US" sz="2600" b="1" dirty="0">
              <a:solidFill>
                <a:schemeClr val="tx1"/>
              </a:solidFill>
            </a:rPr>
            <a:t>College and Career Readiness Standards</a:t>
          </a:r>
        </a:p>
      </dgm:t>
    </dgm:pt>
    <dgm:pt modelId="{63137DDE-2C93-4A80-A6E1-A08834D3750D}" type="parTrans" cxnId="{AD633191-1855-49A0-BEEE-A26D6CA5C3D2}">
      <dgm:prSet/>
      <dgm:spPr/>
      <dgm:t>
        <a:bodyPr/>
        <a:lstStyle/>
        <a:p>
          <a:endParaRPr lang="en-US"/>
        </a:p>
      </dgm:t>
    </dgm:pt>
    <dgm:pt modelId="{C09546A4-25ED-4786-933E-1E2A20D1AAEA}" type="sibTrans" cxnId="{AD633191-1855-49A0-BEEE-A26D6CA5C3D2}">
      <dgm:prSet/>
      <dgm:spPr/>
      <dgm:t>
        <a:bodyPr/>
        <a:lstStyle/>
        <a:p>
          <a:endParaRPr lang="en-US"/>
        </a:p>
      </dgm:t>
    </dgm:pt>
    <dgm:pt modelId="{C69CEC8C-F125-4AC7-BA27-E2A141BD5577}">
      <dgm:prSet phldrT="[Text]" custT="1"/>
      <dgm:spPr>
        <a:solidFill>
          <a:schemeClr val="bg2">
            <a:lumMod val="75000"/>
          </a:schemeClr>
        </a:solidFill>
      </dgm:spPr>
      <dgm:t>
        <a:bodyPr/>
        <a:lstStyle/>
        <a:p>
          <a:r>
            <a:rPr lang="en-US" sz="2500" dirty="0">
              <a:solidFill>
                <a:schemeClr val="tx1"/>
              </a:solidFill>
            </a:rPr>
            <a:t>English Language Arts </a:t>
          </a:r>
        </a:p>
      </dgm:t>
    </dgm:pt>
    <dgm:pt modelId="{4A3022FA-624E-49A7-BBDB-96873358CD9C}" type="parTrans" cxnId="{22351D78-DE30-4155-8243-94DE0E36D488}">
      <dgm:prSet/>
      <dgm:spPr/>
      <dgm:t>
        <a:bodyPr/>
        <a:lstStyle/>
        <a:p>
          <a:endParaRPr lang="en-US">
            <a:solidFill>
              <a:schemeClr val="tx1"/>
            </a:solidFill>
          </a:endParaRPr>
        </a:p>
      </dgm:t>
    </dgm:pt>
    <dgm:pt modelId="{C2619CA8-0A5E-443C-AE41-B1165C3B2AFF}" type="sibTrans" cxnId="{22351D78-DE30-4155-8243-94DE0E36D488}">
      <dgm:prSet/>
      <dgm:spPr/>
      <dgm:t>
        <a:bodyPr/>
        <a:lstStyle/>
        <a:p>
          <a:endParaRPr lang="en-US"/>
        </a:p>
      </dgm:t>
    </dgm:pt>
    <dgm:pt modelId="{454ACE40-C73C-4C14-A6D9-6CBFEF5CBA19}">
      <dgm:prSet custT="1"/>
      <dgm:spPr>
        <a:solidFill>
          <a:schemeClr val="bg2">
            <a:lumMod val="75000"/>
          </a:schemeClr>
        </a:solidFill>
      </dgm:spPr>
      <dgm:t>
        <a:bodyPr/>
        <a:lstStyle/>
        <a:p>
          <a:r>
            <a:rPr lang="fr-CA" sz="1800" dirty="0" err="1">
              <a:solidFill>
                <a:schemeClr val="tx1"/>
              </a:solidFill>
              <a:latin typeface="Georgia" pitchFamily="18" charset="0"/>
            </a:rPr>
            <a:t>Literacy</a:t>
          </a:r>
          <a:r>
            <a:rPr lang="fr-CA" sz="1800" dirty="0">
              <a:solidFill>
                <a:schemeClr val="tx1"/>
              </a:solidFill>
              <a:latin typeface="Georgia" pitchFamily="18" charset="0"/>
            </a:rPr>
            <a:t> in </a:t>
          </a:r>
          <a:r>
            <a:rPr lang="fr-CA" sz="1800" dirty="0" err="1">
              <a:solidFill>
                <a:schemeClr val="tx1"/>
              </a:solidFill>
              <a:latin typeface="Georgia" pitchFamily="18" charset="0"/>
            </a:rPr>
            <a:t>History</a:t>
          </a:r>
          <a:r>
            <a:rPr lang="fr-CA" sz="1800" dirty="0">
              <a:solidFill>
                <a:schemeClr val="tx1"/>
              </a:solidFill>
              <a:latin typeface="Georgia" pitchFamily="18" charset="0"/>
            </a:rPr>
            <a:t>/Social </a:t>
          </a:r>
          <a:r>
            <a:rPr lang="fr-CA" sz="1800" dirty="0" err="1">
              <a:solidFill>
                <a:schemeClr val="tx1"/>
              </a:solidFill>
              <a:latin typeface="Georgia" pitchFamily="18" charset="0"/>
            </a:rPr>
            <a:t>Studies</a:t>
          </a:r>
          <a:r>
            <a:rPr lang="fr-CA" sz="1800" dirty="0">
              <a:solidFill>
                <a:schemeClr val="tx1"/>
              </a:solidFill>
              <a:latin typeface="Georgia" pitchFamily="18" charset="0"/>
            </a:rPr>
            <a:t>, Science, and </a:t>
          </a:r>
          <a:r>
            <a:rPr lang="fr-CA" sz="1800" dirty="0" err="1">
              <a:solidFill>
                <a:schemeClr val="tx1"/>
              </a:solidFill>
              <a:latin typeface="Georgia" pitchFamily="18" charset="0"/>
            </a:rPr>
            <a:t>Technical</a:t>
          </a:r>
          <a:r>
            <a:rPr lang="fr-CA" sz="1800" dirty="0">
              <a:solidFill>
                <a:schemeClr val="tx1"/>
              </a:solidFill>
              <a:latin typeface="Georgia" pitchFamily="18" charset="0"/>
            </a:rPr>
            <a:t> </a:t>
          </a:r>
          <a:r>
            <a:rPr lang="fr-CA" sz="1800" dirty="0" err="1">
              <a:solidFill>
                <a:schemeClr val="tx1"/>
              </a:solidFill>
              <a:latin typeface="Georgia" pitchFamily="18" charset="0"/>
            </a:rPr>
            <a:t>Subjects</a:t>
          </a:r>
          <a:r>
            <a:rPr lang="fr-CA" sz="1800" dirty="0">
              <a:solidFill>
                <a:schemeClr val="tx1"/>
              </a:solidFill>
              <a:latin typeface="Georgia" pitchFamily="18" charset="0"/>
            </a:rPr>
            <a:t> </a:t>
          </a:r>
          <a:endParaRPr lang="en-US" sz="1800" dirty="0">
            <a:solidFill>
              <a:schemeClr val="tx1"/>
            </a:solidFill>
          </a:endParaRPr>
        </a:p>
      </dgm:t>
    </dgm:pt>
    <dgm:pt modelId="{2BA3BEC0-407F-48D1-86D0-03BFFB178374}" type="parTrans" cxnId="{52BE0367-6881-4982-AEE2-3D41625F3F47}">
      <dgm:prSet/>
      <dgm:spPr/>
      <dgm:t>
        <a:bodyPr/>
        <a:lstStyle/>
        <a:p>
          <a:endParaRPr lang="en-US"/>
        </a:p>
      </dgm:t>
    </dgm:pt>
    <dgm:pt modelId="{3B096AF9-B818-4F18-B60C-F1B6F3719418}" type="sibTrans" cxnId="{52BE0367-6881-4982-AEE2-3D41625F3F47}">
      <dgm:prSet/>
      <dgm:spPr/>
      <dgm:t>
        <a:bodyPr/>
        <a:lstStyle/>
        <a:p>
          <a:endParaRPr lang="en-US"/>
        </a:p>
      </dgm:t>
    </dgm:pt>
    <dgm:pt modelId="{68C3A048-366E-4CD9-809C-9F33FFE36F2D}">
      <dgm:prSet/>
      <dgm:spPr>
        <a:solidFill>
          <a:schemeClr val="bg2"/>
        </a:solidFill>
        <a:ln>
          <a:solidFill>
            <a:schemeClr val="tx1"/>
          </a:solidFill>
        </a:ln>
      </dgm:spPr>
      <dgm:t>
        <a:bodyPr/>
        <a:lstStyle/>
        <a:p>
          <a:r>
            <a:rPr lang="en-US" b="1" baseline="0" dirty="0">
              <a:solidFill>
                <a:schemeClr val="tx1"/>
              </a:solidFill>
            </a:rPr>
            <a:t>Reading (20)</a:t>
          </a:r>
        </a:p>
        <a:p>
          <a:r>
            <a:rPr lang="en-US" b="1" baseline="0" dirty="0">
              <a:solidFill>
                <a:schemeClr val="tx1"/>
              </a:solidFill>
            </a:rPr>
            <a:t>1)Informational (10)</a:t>
          </a:r>
        </a:p>
        <a:p>
          <a:r>
            <a:rPr lang="en-US" b="1" baseline="0" dirty="0">
              <a:solidFill>
                <a:schemeClr val="tx1"/>
              </a:solidFill>
            </a:rPr>
            <a:t>2)Literary (10)</a:t>
          </a:r>
        </a:p>
      </dgm:t>
    </dgm:pt>
    <dgm:pt modelId="{792FE22D-0395-4C6B-91A6-677D3CB17F90}" type="parTrans" cxnId="{B01F68D5-F032-436B-BC9D-4327D3F5FF9B}">
      <dgm:prSet/>
      <dgm:spPr/>
      <dgm:t>
        <a:bodyPr/>
        <a:lstStyle/>
        <a:p>
          <a:endParaRPr lang="en-US"/>
        </a:p>
      </dgm:t>
    </dgm:pt>
    <dgm:pt modelId="{33E0664D-F940-4581-8C40-A2555AC7C858}" type="sibTrans" cxnId="{B01F68D5-F032-436B-BC9D-4327D3F5FF9B}">
      <dgm:prSet/>
      <dgm:spPr/>
      <dgm:t>
        <a:bodyPr/>
        <a:lstStyle/>
        <a:p>
          <a:endParaRPr lang="en-US"/>
        </a:p>
      </dgm:t>
    </dgm:pt>
    <dgm:pt modelId="{EF3FF069-A19D-4923-ABC3-3B415CD0F9E4}">
      <dgm:prSet/>
      <dgm:spPr>
        <a:solidFill>
          <a:schemeClr val="bg2"/>
        </a:solidFill>
        <a:ln>
          <a:solidFill>
            <a:schemeClr val="tx1"/>
          </a:solidFill>
        </a:ln>
      </dgm:spPr>
      <dgm:t>
        <a:bodyPr/>
        <a:lstStyle/>
        <a:p>
          <a:r>
            <a:rPr lang="en-US" b="1" baseline="0" dirty="0">
              <a:solidFill>
                <a:schemeClr val="tx1"/>
              </a:solidFill>
            </a:rPr>
            <a:t>Writing (10)</a:t>
          </a:r>
        </a:p>
      </dgm:t>
    </dgm:pt>
    <dgm:pt modelId="{7667DCE4-4CA8-4884-B191-2AE5DEA4AEA5}" type="parTrans" cxnId="{DA9B42A7-7B19-4985-868E-FC3464B25F9B}">
      <dgm:prSet/>
      <dgm:spPr/>
      <dgm:t>
        <a:bodyPr/>
        <a:lstStyle/>
        <a:p>
          <a:endParaRPr lang="en-US"/>
        </a:p>
      </dgm:t>
    </dgm:pt>
    <dgm:pt modelId="{1C77C7FB-D575-4E19-8170-1E0AF298669F}" type="sibTrans" cxnId="{DA9B42A7-7B19-4985-868E-FC3464B25F9B}">
      <dgm:prSet/>
      <dgm:spPr/>
      <dgm:t>
        <a:bodyPr/>
        <a:lstStyle/>
        <a:p>
          <a:endParaRPr lang="en-US"/>
        </a:p>
      </dgm:t>
    </dgm:pt>
    <dgm:pt modelId="{5FBF184B-5AFC-47F0-82D8-E35BDCDF78CB}">
      <dgm:prSet/>
      <dgm:spPr>
        <a:solidFill>
          <a:schemeClr val="bg2"/>
        </a:solidFill>
        <a:ln>
          <a:solidFill>
            <a:schemeClr val="tx1"/>
          </a:solidFill>
        </a:ln>
      </dgm:spPr>
      <dgm:t>
        <a:bodyPr/>
        <a:lstStyle/>
        <a:p>
          <a:r>
            <a:rPr lang="en-US" b="1" baseline="0" dirty="0">
              <a:solidFill>
                <a:schemeClr val="tx1"/>
              </a:solidFill>
            </a:rPr>
            <a:t>Speaking &amp; Listening (6)</a:t>
          </a:r>
        </a:p>
      </dgm:t>
    </dgm:pt>
    <dgm:pt modelId="{413A1E8B-5476-41D0-9272-660E88A24A73}" type="parTrans" cxnId="{F9C01EC2-83BD-499D-9F91-28793014AFF3}">
      <dgm:prSet/>
      <dgm:spPr/>
      <dgm:t>
        <a:bodyPr/>
        <a:lstStyle/>
        <a:p>
          <a:endParaRPr lang="en-US"/>
        </a:p>
      </dgm:t>
    </dgm:pt>
    <dgm:pt modelId="{9F07C8A7-1377-48B0-AF42-AA9CA7F8601F}" type="sibTrans" cxnId="{F9C01EC2-83BD-499D-9F91-28793014AFF3}">
      <dgm:prSet/>
      <dgm:spPr/>
      <dgm:t>
        <a:bodyPr/>
        <a:lstStyle/>
        <a:p>
          <a:endParaRPr lang="en-US"/>
        </a:p>
      </dgm:t>
    </dgm:pt>
    <dgm:pt modelId="{1D475FC2-1157-4DF7-A332-EB0E0335F462}">
      <dgm:prSet/>
      <dgm:spPr>
        <a:solidFill>
          <a:schemeClr val="bg2"/>
        </a:solidFill>
        <a:ln>
          <a:solidFill>
            <a:schemeClr val="tx1"/>
          </a:solidFill>
        </a:ln>
      </dgm:spPr>
      <dgm:t>
        <a:bodyPr/>
        <a:lstStyle/>
        <a:p>
          <a:r>
            <a:rPr lang="en-US" b="1" baseline="0" dirty="0">
              <a:solidFill>
                <a:schemeClr val="tx1"/>
              </a:solidFill>
            </a:rPr>
            <a:t>Language</a:t>
          </a:r>
          <a:r>
            <a:rPr lang="en-US" b="1" baseline="0" dirty="0">
              <a:solidFill>
                <a:schemeClr val="bg1"/>
              </a:solidFill>
            </a:rPr>
            <a:t> </a:t>
          </a:r>
          <a:r>
            <a:rPr lang="en-US" b="1" baseline="0" dirty="0">
              <a:solidFill>
                <a:schemeClr val="tx1"/>
              </a:solidFill>
            </a:rPr>
            <a:t>(6)</a:t>
          </a:r>
        </a:p>
      </dgm:t>
    </dgm:pt>
    <dgm:pt modelId="{98EAE393-F3A6-4896-A509-E8D868BE85CC}" type="parTrans" cxnId="{3A471A36-7C3E-4050-A776-F0589B43938A}">
      <dgm:prSet/>
      <dgm:spPr/>
      <dgm:t>
        <a:bodyPr/>
        <a:lstStyle/>
        <a:p>
          <a:endParaRPr lang="en-US"/>
        </a:p>
      </dgm:t>
    </dgm:pt>
    <dgm:pt modelId="{7C85D721-F750-471F-B252-F606067F31FA}" type="sibTrans" cxnId="{3A471A36-7C3E-4050-A776-F0589B43938A}">
      <dgm:prSet/>
      <dgm:spPr/>
      <dgm:t>
        <a:bodyPr/>
        <a:lstStyle/>
        <a:p>
          <a:endParaRPr lang="en-US"/>
        </a:p>
      </dgm:t>
    </dgm:pt>
    <dgm:pt modelId="{436B2085-AA77-4D09-960B-2D9E5C13F88C}">
      <dgm:prSet/>
      <dgm:spPr>
        <a:solidFill>
          <a:schemeClr val="bg2"/>
        </a:solidFill>
        <a:ln>
          <a:solidFill>
            <a:schemeClr val="tx1"/>
          </a:solidFill>
        </a:ln>
      </dgm:spPr>
      <dgm:t>
        <a:bodyPr/>
        <a:lstStyle/>
        <a:p>
          <a:r>
            <a:rPr lang="en-US" b="1" baseline="0" dirty="0">
              <a:solidFill>
                <a:schemeClr val="tx1"/>
              </a:solidFill>
            </a:rPr>
            <a:t>Reading</a:t>
          </a:r>
          <a:r>
            <a:rPr lang="en-US" b="1" baseline="0" dirty="0">
              <a:solidFill>
                <a:schemeClr val="bg1"/>
              </a:solidFill>
            </a:rPr>
            <a:t> </a:t>
          </a:r>
          <a:r>
            <a:rPr lang="en-US" b="1" baseline="0" dirty="0">
              <a:solidFill>
                <a:schemeClr val="tx1"/>
              </a:solidFill>
            </a:rPr>
            <a:t>(10) </a:t>
          </a:r>
        </a:p>
      </dgm:t>
    </dgm:pt>
    <dgm:pt modelId="{C573CBE8-25DA-4AFE-B5DE-D8E224FD2FFC}" type="parTrans" cxnId="{5446466E-42D2-4746-A7FF-681C2D6204CE}">
      <dgm:prSet/>
      <dgm:spPr/>
      <dgm:t>
        <a:bodyPr/>
        <a:lstStyle/>
        <a:p>
          <a:endParaRPr lang="en-US"/>
        </a:p>
      </dgm:t>
    </dgm:pt>
    <dgm:pt modelId="{20805BB3-2626-4DEA-8CD9-6C20456A5718}" type="sibTrans" cxnId="{5446466E-42D2-4746-A7FF-681C2D6204CE}">
      <dgm:prSet/>
      <dgm:spPr/>
      <dgm:t>
        <a:bodyPr/>
        <a:lstStyle/>
        <a:p>
          <a:endParaRPr lang="en-US"/>
        </a:p>
      </dgm:t>
    </dgm:pt>
    <dgm:pt modelId="{E26B64FE-2DCA-4891-ABA5-5CCEE91BA581}">
      <dgm:prSet/>
      <dgm:spPr>
        <a:solidFill>
          <a:schemeClr val="bg2"/>
        </a:solidFill>
        <a:ln>
          <a:solidFill>
            <a:schemeClr val="tx1"/>
          </a:solidFill>
        </a:ln>
      </dgm:spPr>
      <dgm:t>
        <a:bodyPr/>
        <a:lstStyle/>
        <a:p>
          <a:r>
            <a:rPr lang="en-US" b="1" baseline="0" dirty="0">
              <a:solidFill>
                <a:schemeClr val="tx1"/>
              </a:solidFill>
            </a:rPr>
            <a:t>Writing (10) </a:t>
          </a:r>
        </a:p>
      </dgm:t>
    </dgm:pt>
    <dgm:pt modelId="{49629E75-F69C-4A1A-9D71-20C28CE0CC09}" type="parTrans" cxnId="{F4459312-247F-4481-BDFE-15CFC0A9FEE2}">
      <dgm:prSet/>
      <dgm:spPr/>
      <dgm:t>
        <a:bodyPr/>
        <a:lstStyle/>
        <a:p>
          <a:endParaRPr lang="en-US"/>
        </a:p>
      </dgm:t>
    </dgm:pt>
    <dgm:pt modelId="{74691AFD-6C9A-4B38-9B95-A91BF2B9BE37}" type="sibTrans" cxnId="{F4459312-247F-4481-BDFE-15CFC0A9FEE2}">
      <dgm:prSet/>
      <dgm:spPr/>
      <dgm:t>
        <a:bodyPr/>
        <a:lstStyle/>
        <a:p>
          <a:endParaRPr lang="en-US"/>
        </a:p>
      </dgm:t>
    </dgm:pt>
    <dgm:pt modelId="{5C60BD5A-62A9-4D4C-84BE-7070189DDEFF}" type="pres">
      <dgm:prSet presAssocID="{04768416-BD19-4225-A9FC-78A344FDA77F}" presName="hierChild1" presStyleCnt="0">
        <dgm:presLayoutVars>
          <dgm:orgChart val="1"/>
          <dgm:chPref val="1"/>
          <dgm:dir/>
          <dgm:animOne val="branch"/>
          <dgm:animLvl val="lvl"/>
          <dgm:resizeHandles/>
        </dgm:presLayoutVars>
      </dgm:prSet>
      <dgm:spPr/>
    </dgm:pt>
    <dgm:pt modelId="{27ADA0C7-316C-467B-AA18-95786CA39A84}" type="pres">
      <dgm:prSet presAssocID="{77BACE2F-70F7-4F9E-A09F-A9BAB9977F20}" presName="hierRoot1" presStyleCnt="0">
        <dgm:presLayoutVars>
          <dgm:hierBranch val="init"/>
        </dgm:presLayoutVars>
      </dgm:prSet>
      <dgm:spPr/>
    </dgm:pt>
    <dgm:pt modelId="{5F05D503-BABE-4119-8A82-0DF61191C565}" type="pres">
      <dgm:prSet presAssocID="{77BACE2F-70F7-4F9E-A09F-A9BAB9977F20}" presName="rootComposite1" presStyleCnt="0"/>
      <dgm:spPr/>
    </dgm:pt>
    <dgm:pt modelId="{C092914D-FFFD-470D-9B2D-E8413C8D8A94}" type="pres">
      <dgm:prSet presAssocID="{77BACE2F-70F7-4F9E-A09F-A9BAB9977F20}" presName="rootText1" presStyleLbl="node0" presStyleIdx="0" presStyleCnt="1" custAng="0" custScaleX="711574" custScaleY="122477" custLinFactNeighborX="8793" custLinFactNeighborY="-11784">
        <dgm:presLayoutVars>
          <dgm:chPref val="3"/>
        </dgm:presLayoutVars>
      </dgm:prSet>
      <dgm:spPr/>
    </dgm:pt>
    <dgm:pt modelId="{CCB91A8A-589D-4A44-9474-070A23F00752}" type="pres">
      <dgm:prSet presAssocID="{77BACE2F-70F7-4F9E-A09F-A9BAB9977F20}" presName="rootConnector1" presStyleLbl="node1" presStyleIdx="0" presStyleCnt="0"/>
      <dgm:spPr/>
    </dgm:pt>
    <dgm:pt modelId="{5234C779-BCA1-4E98-8960-05610D80DFE7}" type="pres">
      <dgm:prSet presAssocID="{77BACE2F-70F7-4F9E-A09F-A9BAB9977F20}" presName="hierChild2" presStyleCnt="0"/>
      <dgm:spPr/>
    </dgm:pt>
    <dgm:pt modelId="{875E74B0-617E-43BA-ACAC-20C6BFBF00FF}" type="pres">
      <dgm:prSet presAssocID="{4A3022FA-624E-49A7-BBDB-96873358CD9C}" presName="Name37" presStyleLbl="parChTrans1D2" presStyleIdx="0" presStyleCnt="2"/>
      <dgm:spPr/>
    </dgm:pt>
    <dgm:pt modelId="{9CE34034-274C-42FF-B2B1-E3C7BA8814BE}" type="pres">
      <dgm:prSet presAssocID="{C69CEC8C-F125-4AC7-BA27-E2A141BD5577}" presName="hierRoot2" presStyleCnt="0">
        <dgm:presLayoutVars>
          <dgm:hierBranch val="init"/>
        </dgm:presLayoutVars>
      </dgm:prSet>
      <dgm:spPr/>
    </dgm:pt>
    <dgm:pt modelId="{7B337B95-762E-4E92-842F-CE16B42EBE8E}" type="pres">
      <dgm:prSet presAssocID="{C69CEC8C-F125-4AC7-BA27-E2A141BD5577}" presName="rootComposite" presStyleCnt="0"/>
      <dgm:spPr/>
    </dgm:pt>
    <dgm:pt modelId="{1C6BF5A2-525C-459F-9F90-9B4D34D655D8}" type="pres">
      <dgm:prSet presAssocID="{C69CEC8C-F125-4AC7-BA27-E2A141BD5577}" presName="rootText" presStyleLbl="node2" presStyleIdx="0" presStyleCnt="2" custScaleX="304251" custScaleY="171488">
        <dgm:presLayoutVars>
          <dgm:chPref val="3"/>
        </dgm:presLayoutVars>
      </dgm:prSet>
      <dgm:spPr/>
    </dgm:pt>
    <dgm:pt modelId="{8C0D3EDA-969B-4E36-9CD9-6CB7470D3E5B}" type="pres">
      <dgm:prSet presAssocID="{C69CEC8C-F125-4AC7-BA27-E2A141BD5577}" presName="rootConnector" presStyleLbl="node2" presStyleIdx="0" presStyleCnt="2"/>
      <dgm:spPr/>
    </dgm:pt>
    <dgm:pt modelId="{DD2C7B35-6B06-414B-8DA8-102EC9980CB9}" type="pres">
      <dgm:prSet presAssocID="{C69CEC8C-F125-4AC7-BA27-E2A141BD5577}" presName="hierChild4" presStyleCnt="0"/>
      <dgm:spPr/>
    </dgm:pt>
    <dgm:pt modelId="{6B4CD99D-9BFA-4E58-9E8D-DA60051534C5}" type="pres">
      <dgm:prSet presAssocID="{792FE22D-0395-4C6B-91A6-677D3CB17F90}" presName="Name37" presStyleLbl="parChTrans1D3" presStyleIdx="0" presStyleCnt="6"/>
      <dgm:spPr/>
    </dgm:pt>
    <dgm:pt modelId="{1820E030-24AA-42FC-B322-F43A13D06F49}" type="pres">
      <dgm:prSet presAssocID="{68C3A048-366E-4CD9-809C-9F33FFE36F2D}" presName="hierRoot2" presStyleCnt="0">
        <dgm:presLayoutVars>
          <dgm:hierBranch val="init"/>
        </dgm:presLayoutVars>
      </dgm:prSet>
      <dgm:spPr/>
    </dgm:pt>
    <dgm:pt modelId="{26AC8286-4B87-43E9-8453-D83B559D6408}" type="pres">
      <dgm:prSet presAssocID="{68C3A048-366E-4CD9-809C-9F33FFE36F2D}" presName="rootComposite" presStyleCnt="0"/>
      <dgm:spPr/>
    </dgm:pt>
    <dgm:pt modelId="{09137075-9EE0-4452-B079-D7B9827A5A28}" type="pres">
      <dgm:prSet presAssocID="{68C3A048-366E-4CD9-809C-9F33FFE36F2D}" presName="rootText" presStyleLbl="node3" presStyleIdx="0" presStyleCnt="6" custScaleX="208283" custScaleY="196309" custLinFactNeighborY="-2779">
        <dgm:presLayoutVars>
          <dgm:chPref val="3"/>
        </dgm:presLayoutVars>
      </dgm:prSet>
      <dgm:spPr/>
    </dgm:pt>
    <dgm:pt modelId="{C38363B4-7A62-4443-ADE5-B39B35C39693}" type="pres">
      <dgm:prSet presAssocID="{68C3A048-366E-4CD9-809C-9F33FFE36F2D}" presName="rootConnector" presStyleLbl="node3" presStyleIdx="0" presStyleCnt="6"/>
      <dgm:spPr/>
    </dgm:pt>
    <dgm:pt modelId="{6898B69B-6395-4018-B99C-2D1E978A9793}" type="pres">
      <dgm:prSet presAssocID="{68C3A048-366E-4CD9-809C-9F33FFE36F2D}" presName="hierChild4" presStyleCnt="0"/>
      <dgm:spPr/>
    </dgm:pt>
    <dgm:pt modelId="{6C0665C6-0C97-4351-A7C4-FC2C38EF4A84}" type="pres">
      <dgm:prSet presAssocID="{68C3A048-366E-4CD9-809C-9F33FFE36F2D}" presName="hierChild5" presStyleCnt="0"/>
      <dgm:spPr/>
    </dgm:pt>
    <dgm:pt modelId="{C05F10EC-6B33-42A8-BE63-18E6651CD7B3}" type="pres">
      <dgm:prSet presAssocID="{7667DCE4-4CA8-4884-B191-2AE5DEA4AEA5}" presName="Name37" presStyleLbl="parChTrans1D3" presStyleIdx="1" presStyleCnt="6"/>
      <dgm:spPr/>
    </dgm:pt>
    <dgm:pt modelId="{FBF30CA6-920F-4F3A-AC51-0E3661158EC1}" type="pres">
      <dgm:prSet presAssocID="{EF3FF069-A19D-4923-ABC3-3B415CD0F9E4}" presName="hierRoot2" presStyleCnt="0">
        <dgm:presLayoutVars>
          <dgm:hierBranch val="init"/>
        </dgm:presLayoutVars>
      </dgm:prSet>
      <dgm:spPr/>
    </dgm:pt>
    <dgm:pt modelId="{2A959934-118F-45CE-AB65-5FD3CA8F9502}" type="pres">
      <dgm:prSet presAssocID="{EF3FF069-A19D-4923-ABC3-3B415CD0F9E4}" presName="rootComposite" presStyleCnt="0"/>
      <dgm:spPr/>
    </dgm:pt>
    <dgm:pt modelId="{8C9F3B3F-BB9A-42F9-A845-2FA8F0BADFEB}" type="pres">
      <dgm:prSet presAssocID="{EF3FF069-A19D-4923-ABC3-3B415CD0F9E4}" presName="rootText" presStyleLbl="node3" presStyleIdx="1" presStyleCnt="6" custScaleX="208283" custScaleY="150761" custLinFactNeighborX="1193" custLinFactNeighborY="-13740">
        <dgm:presLayoutVars>
          <dgm:chPref val="3"/>
        </dgm:presLayoutVars>
      </dgm:prSet>
      <dgm:spPr/>
    </dgm:pt>
    <dgm:pt modelId="{BDD3D28B-931A-4932-9A6D-DFA189E1E1DC}" type="pres">
      <dgm:prSet presAssocID="{EF3FF069-A19D-4923-ABC3-3B415CD0F9E4}" presName="rootConnector" presStyleLbl="node3" presStyleIdx="1" presStyleCnt="6"/>
      <dgm:spPr/>
    </dgm:pt>
    <dgm:pt modelId="{FADC3161-B34E-4C69-98BA-7C7358F4DE6E}" type="pres">
      <dgm:prSet presAssocID="{EF3FF069-A19D-4923-ABC3-3B415CD0F9E4}" presName="hierChild4" presStyleCnt="0"/>
      <dgm:spPr/>
    </dgm:pt>
    <dgm:pt modelId="{6A24CF19-27B5-4036-863F-D432F95B3B9F}" type="pres">
      <dgm:prSet presAssocID="{EF3FF069-A19D-4923-ABC3-3B415CD0F9E4}" presName="hierChild5" presStyleCnt="0"/>
      <dgm:spPr/>
    </dgm:pt>
    <dgm:pt modelId="{9683D709-6304-4703-9864-5B41DC6A4663}" type="pres">
      <dgm:prSet presAssocID="{413A1E8B-5476-41D0-9272-660E88A24A73}" presName="Name37" presStyleLbl="parChTrans1D3" presStyleIdx="2" presStyleCnt="6"/>
      <dgm:spPr/>
    </dgm:pt>
    <dgm:pt modelId="{DDCD16E1-FD56-4E1E-9456-74D35AF96E6F}" type="pres">
      <dgm:prSet presAssocID="{5FBF184B-5AFC-47F0-82D8-E35BDCDF78CB}" presName="hierRoot2" presStyleCnt="0">
        <dgm:presLayoutVars>
          <dgm:hierBranch val="init"/>
        </dgm:presLayoutVars>
      </dgm:prSet>
      <dgm:spPr/>
    </dgm:pt>
    <dgm:pt modelId="{1BFA53E8-7E6F-4FE7-BA95-FC15A0CDA001}" type="pres">
      <dgm:prSet presAssocID="{5FBF184B-5AFC-47F0-82D8-E35BDCDF78CB}" presName="rootComposite" presStyleCnt="0"/>
      <dgm:spPr/>
    </dgm:pt>
    <dgm:pt modelId="{A33345CC-CCF2-450D-A9D7-9AF26EE7741A}" type="pres">
      <dgm:prSet presAssocID="{5FBF184B-5AFC-47F0-82D8-E35BDCDF78CB}" presName="rootText" presStyleLbl="node3" presStyleIdx="2" presStyleCnt="6" custScaleX="208283" custScaleY="116566" custLinFactNeighborX="-1743" custLinFactNeighborY="4407">
        <dgm:presLayoutVars>
          <dgm:chPref val="3"/>
        </dgm:presLayoutVars>
      </dgm:prSet>
      <dgm:spPr/>
    </dgm:pt>
    <dgm:pt modelId="{99CEC222-6A04-4524-9D8B-B21239AE6203}" type="pres">
      <dgm:prSet presAssocID="{5FBF184B-5AFC-47F0-82D8-E35BDCDF78CB}" presName="rootConnector" presStyleLbl="node3" presStyleIdx="2" presStyleCnt="6"/>
      <dgm:spPr/>
    </dgm:pt>
    <dgm:pt modelId="{3B26D1F8-EC4F-4B11-8B94-03A324DCC4EF}" type="pres">
      <dgm:prSet presAssocID="{5FBF184B-5AFC-47F0-82D8-E35BDCDF78CB}" presName="hierChild4" presStyleCnt="0"/>
      <dgm:spPr/>
    </dgm:pt>
    <dgm:pt modelId="{2A2B3FBC-4530-4429-BF4C-7D46723FE719}" type="pres">
      <dgm:prSet presAssocID="{5FBF184B-5AFC-47F0-82D8-E35BDCDF78CB}" presName="hierChild5" presStyleCnt="0"/>
      <dgm:spPr/>
    </dgm:pt>
    <dgm:pt modelId="{4627386C-C611-4CF4-A638-154F0C7628C3}" type="pres">
      <dgm:prSet presAssocID="{98EAE393-F3A6-4896-A509-E8D868BE85CC}" presName="Name37" presStyleLbl="parChTrans1D3" presStyleIdx="3" presStyleCnt="6"/>
      <dgm:spPr/>
    </dgm:pt>
    <dgm:pt modelId="{BD20FE06-B205-482E-A308-BB23C407DC96}" type="pres">
      <dgm:prSet presAssocID="{1D475FC2-1157-4DF7-A332-EB0E0335F462}" presName="hierRoot2" presStyleCnt="0">
        <dgm:presLayoutVars>
          <dgm:hierBranch val="init"/>
        </dgm:presLayoutVars>
      </dgm:prSet>
      <dgm:spPr/>
    </dgm:pt>
    <dgm:pt modelId="{11F63FFC-1EFA-4107-89C8-0CE03706BBB2}" type="pres">
      <dgm:prSet presAssocID="{1D475FC2-1157-4DF7-A332-EB0E0335F462}" presName="rootComposite" presStyleCnt="0"/>
      <dgm:spPr/>
    </dgm:pt>
    <dgm:pt modelId="{F0472C60-21E1-455A-9415-39D1F101F70C}" type="pres">
      <dgm:prSet presAssocID="{1D475FC2-1157-4DF7-A332-EB0E0335F462}" presName="rootText" presStyleLbl="node3" presStyleIdx="3" presStyleCnt="6" custScaleX="197615" custScaleY="113310" custLinFactNeighborX="1193" custLinFactNeighborY="-8117">
        <dgm:presLayoutVars>
          <dgm:chPref val="3"/>
        </dgm:presLayoutVars>
      </dgm:prSet>
      <dgm:spPr/>
    </dgm:pt>
    <dgm:pt modelId="{2E6699B5-197D-440A-986B-FBF5C5662C15}" type="pres">
      <dgm:prSet presAssocID="{1D475FC2-1157-4DF7-A332-EB0E0335F462}" presName="rootConnector" presStyleLbl="node3" presStyleIdx="3" presStyleCnt="6"/>
      <dgm:spPr/>
    </dgm:pt>
    <dgm:pt modelId="{19E6E91A-E00B-456C-B526-A7557CF9A684}" type="pres">
      <dgm:prSet presAssocID="{1D475FC2-1157-4DF7-A332-EB0E0335F462}" presName="hierChild4" presStyleCnt="0"/>
      <dgm:spPr/>
    </dgm:pt>
    <dgm:pt modelId="{77B2B2F9-5ACC-4AD0-B0F1-E42F87537CD5}" type="pres">
      <dgm:prSet presAssocID="{1D475FC2-1157-4DF7-A332-EB0E0335F462}" presName="hierChild5" presStyleCnt="0"/>
      <dgm:spPr/>
    </dgm:pt>
    <dgm:pt modelId="{6C9EF24D-6360-4B2F-B91A-097C7AD76A36}" type="pres">
      <dgm:prSet presAssocID="{C69CEC8C-F125-4AC7-BA27-E2A141BD5577}" presName="hierChild5" presStyleCnt="0"/>
      <dgm:spPr/>
    </dgm:pt>
    <dgm:pt modelId="{653D1DBB-3B34-47E3-BF03-D5FA3385F98B}" type="pres">
      <dgm:prSet presAssocID="{2BA3BEC0-407F-48D1-86D0-03BFFB178374}" presName="Name37" presStyleLbl="parChTrans1D2" presStyleIdx="1" presStyleCnt="2"/>
      <dgm:spPr/>
    </dgm:pt>
    <dgm:pt modelId="{D3DD0BBB-B2EE-4E62-BE35-0CF422F1E502}" type="pres">
      <dgm:prSet presAssocID="{454ACE40-C73C-4C14-A6D9-6CBFEF5CBA19}" presName="hierRoot2" presStyleCnt="0">
        <dgm:presLayoutVars>
          <dgm:hierBranch val="init"/>
        </dgm:presLayoutVars>
      </dgm:prSet>
      <dgm:spPr/>
    </dgm:pt>
    <dgm:pt modelId="{D3AFFBB4-43C6-43B8-BA00-8F61189703F1}" type="pres">
      <dgm:prSet presAssocID="{454ACE40-C73C-4C14-A6D9-6CBFEF5CBA19}" presName="rootComposite" presStyleCnt="0"/>
      <dgm:spPr/>
    </dgm:pt>
    <dgm:pt modelId="{0FC3AB55-C710-4BCB-BEF7-BA8B82575096}" type="pres">
      <dgm:prSet presAssocID="{454ACE40-C73C-4C14-A6D9-6CBFEF5CBA19}" presName="rootText" presStyleLbl="node2" presStyleIdx="1" presStyleCnt="2" custScaleX="387964" custScaleY="184369" custLinFactNeighborX="317" custLinFactNeighborY="3509">
        <dgm:presLayoutVars>
          <dgm:chPref val="3"/>
        </dgm:presLayoutVars>
      </dgm:prSet>
      <dgm:spPr/>
    </dgm:pt>
    <dgm:pt modelId="{01A3C0FB-7F6D-4416-B53A-6F4DAF05778D}" type="pres">
      <dgm:prSet presAssocID="{454ACE40-C73C-4C14-A6D9-6CBFEF5CBA19}" presName="rootConnector" presStyleLbl="node2" presStyleIdx="1" presStyleCnt="2"/>
      <dgm:spPr/>
    </dgm:pt>
    <dgm:pt modelId="{B63D1E68-4659-4C49-B2F0-7ED5727C60E3}" type="pres">
      <dgm:prSet presAssocID="{454ACE40-C73C-4C14-A6D9-6CBFEF5CBA19}" presName="hierChild4" presStyleCnt="0"/>
      <dgm:spPr/>
    </dgm:pt>
    <dgm:pt modelId="{FD6A0C05-8B94-42DA-8FD7-84D4445AFD5B}" type="pres">
      <dgm:prSet presAssocID="{C573CBE8-25DA-4AFE-B5DE-D8E224FD2FFC}" presName="Name37" presStyleLbl="parChTrans1D3" presStyleIdx="4" presStyleCnt="6"/>
      <dgm:spPr/>
    </dgm:pt>
    <dgm:pt modelId="{4D0D44EF-65CD-41DB-969A-0053859FC3AE}" type="pres">
      <dgm:prSet presAssocID="{436B2085-AA77-4D09-960B-2D9E5C13F88C}" presName="hierRoot2" presStyleCnt="0">
        <dgm:presLayoutVars>
          <dgm:hierBranch val="init"/>
        </dgm:presLayoutVars>
      </dgm:prSet>
      <dgm:spPr/>
    </dgm:pt>
    <dgm:pt modelId="{2EC77FDF-729D-4ACF-BF03-F9EF0449770F}" type="pres">
      <dgm:prSet presAssocID="{436B2085-AA77-4D09-960B-2D9E5C13F88C}" presName="rootComposite" presStyleCnt="0"/>
      <dgm:spPr/>
    </dgm:pt>
    <dgm:pt modelId="{06E6FFFA-4EB5-4F8B-AB8D-C9346F13FE75}" type="pres">
      <dgm:prSet presAssocID="{436B2085-AA77-4D09-960B-2D9E5C13F88C}" presName="rootText" presStyleLbl="node3" presStyleIdx="4" presStyleCnt="6" custScaleX="224156" custScaleY="102809">
        <dgm:presLayoutVars>
          <dgm:chPref val="3"/>
        </dgm:presLayoutVars>
      </dgm:prSet>
      <dgm:spPr/>
    </dgm:pt>
    <dgm:pt modelId="{C27028FC-367B-43D2-961B-A9C964BAB543}" type="pres">
      <dgm:prSet presAssocID="{436B2085-AA77-4D09-960B-2D9E5C13F88C}" presName="rootConnector" presStyleLbl="node3" presStyleIdx="4" presStyleCnt="6"/>
      <dgm:spPr/>
    </dgm:pt>
    <dgm:pt modelId="{5BBB914B-BEB0-4A33-BEDC-33584F4D72FB}" type="pres">
      <dgm:prSet presAssocID="{436B2085-AA77-4D09-960B-2D9E5C13F88C}" presName="hierChild4" presStyleCnt="0"/>
      <dgm:spPr/>
    </dgm:pt>
    <dgm:pt modelId="{45EB434F-29FC-419A-915A-7E080E7D71DA}" type="pres">
      <dgm:prSet presAssocID="{436B2085-AA77-4D09-960B-2D9E5C13F88C}" presName="hierChild5" presStyleCnt="0"/>
      <dgm:spPr/>
    </dgm:pt>
    <dgm:pt modelId="{FD9D4309-5D0C-451B-BE90-5CBCE8820E5B}" type="pres">
      <dgm:prSet presAssocID="{49629E75-F69C-4A1A-9D71-20C28CE0CC09}" presName="Name37" presStyleLbl="parChTrans1D3" presStyleIdx="5" presStyleCnt="6"/>
      <dgm:spPr/>
    </dgm:pt>
    <dgm:pt modelId="{B00FEBDB-438E-4EAF-989E-A78EF8985DFE}" type="pres">
      <dgm:prSet presAssocID="{E26B64FE-2DCA-4891-ABA5-5CCEE91BA581}" presName="hierRoot2" presStyleCnt="0">
        <dgm:presLayoutVars>
          <dgm:hierBranch val="init"/>
        </dgm:presLayoutVars>
      </dgm:prSet>
      <dgm:spPr/>
    </dgm:pt>
    <dgm:pt modelId="{078D34B1-5916-4C3E-8402-05B1652A0440}" type="pres">
      <dgm:prSet presAssocID="{E26B64FE-2DCA-4891-ABA5-5CCEE91BA581}" presName="rootComposite" presStyleCnt="0"/>
      <dgm:spPr/>
    </dgm:pt>
    <dgm:pt modelId="{6313C5EA-7416-482E-A9A1-7F296A103F60}" type="pres">
      <dgm:prSet presAssocID="{E26B64FE-2DCA-4891-ABA5-5CCEE91BA581}" presName="rootText" presStyleLbl="node3" presStyleIdx="5" presStyleCnt="6" custScaleX="218799" custScaleY="92544" custLinFactNeighborX="11963" custLinFactNeighborY="20320">
        <dgm:presLayoutVars>
          <dgm:chPref val="3"/>
        </dgm:presLayoutVars>
      </dgm:prSet>
      <dgm:spPr/>
    </dgm:pt>
    <dgm:pt modelId="{20A4AF14-006D-4E40-926C-153870679D00}" type="pres">
      <dgm:prSet presAssocID="{E26B64FE-2DCA-4891-ABA5-5CCEE91BA581}" presName="rootConnector" presStyleLbl="node3" presStyleIdx="5" presStyleCnt="6"/>
      <dgm:spPr/>
    </dgm:pt>
    <dgm:pt modelId="{06A7D8BA-B749-46F1-9337-78AC1EB935F0}" type="pres">
      <dgm:prSet presAssocID="{E26B64FE-2DCA-4891-ABA5-5CCEE91BA581}" presName="hierChild4" presStyleCnt="0"/>
      <dgm:spPr/>
    </dgm:pt>
    <dgm:pt modelId="{1A9D17C2-28CA-496C-BEDC-11E4F99171ED}" type="pres">
      <dgm:prSet presAssocID="{E26B64FE-2DCA-4891-ABA5-5CCEE91BA581}" presName="hierChild5" presStyleCnt="0"/>
      <dgm:spPr/>
    </dgm:pt>
    <dgm:pt modelId="{273DCE9C-F09B-4054-82BB-8034165769AB}" type="pres">
      <dgm:prSet presAssocID="{454ACE40-C73C-4C14-A6D9-6CBFEF5CBA19}" presName="hierChild5" presStyleCnt="0"/>
      <dgm:spPr/>
    </dgm:pt>
    <dgm:pt modelId="{DE2E5D47-CAA7-4AED-9449-21F4BC012D54}" type="pres">
      <dgm:prSet presAssocID="{77BACE2F-70F7-4F9E-A09F-A9BAB9977F20}" presName="hierChild3" presStyleCnt="0"/>
      <dgm:spPr/>
    </dgm:pt>
  </dgm:ptLst>
  <dgm:cxnLst>
    <dgm:cxn modelId="{B7082704-A6A8-4C48-AC5F-7451CA2E65E2}" type="presOf" srcId="{454ACE40-C73C-4C14-A6D9-6CBFEF5CBA19}" destId="{01A3C0FB-7F6D-4416-B53A-6F4DAF05778D}" srcOrd="1" destOrd="0" presId="urn:microsoft.com/office/officeart/2005/8/layout/orgChart1"/>
    <dgm:cxn modelId="{1F969006-5AA6-40B8-920E-71A3A77AFEF3}" type="presOf" srcId="{5FBF184B-5AFC-47F0-82D8-E35BDCDF78CB}" destId="{A33345CC-CCF2-450D-A9D7-9AF26EE7741A}" srcOrd="0" destOrd="0" presId="urn:microsoft.com/office/officeart/2005/8/layout/orgChart1"/>
    <dgm:cxn modelId="{F4459312-247F-4481-BDFE-15CFC0A9FEE2}" srcId="{454ACE40-C73C-4C14-A6D9-6CBFEF5CBA19}" destId="{E26B64FE-2DCA-4891-ABA5-5CCEE91BA581}" srcOrd="1" destOrd="0" parTransId="{49629E75-F69C-4A1A-9D71-20C28CE0CC09}" sibTransId="{74691AFD-6C9A-4B38-9B95-A91BF2B9BE37}"/>
    <dgm:cxn modelId="{59790817-9998-4E93-AB64-129716C80465}" type="presOf" srcId="{EF3FF069-A19D-4923-ABC3-3B415CD0F9E4}" destId="{8C9F3B3F-BB9A-42F9-A845-2FA8F0BADFEB}" srcOrd="0" destOrd="0" presId="urn:microsoft.com/office/officeart/2005/8/layout/orgChart1"/>
    <dgm:cxn modelId="{AF8E5818-A62E-416C-9EB7-95A0FD007FAF}" type="presOf" srcId="{04768416-BD19-4225-A9FC-78A344FDA77F}" destId="{5C60BD5A-62A9-4D4C-84BE-7070189DDEFF}" srcOrd="0" destOrd="0" presId="urn:microsoft.com/office/officeart/2005/8/layout/orgChart1"/>
    <dgm:cxn modelId="{A821681A-0D6D-4FCF-BB89-C5C1C755FBD1}" type="presOf" srcId="{C69CEC8C-F125-4AC7-BA27-E2A141BD5577}" destId="{1C6BF5A2-525C-459F-9F90-9B4D34D655D8}" srcOrd="0" destOrd="0" presId="urn:microsoft.com/office/officeart/2005/8/layout/orgChart1"/>
    <dgm:cxn modelId="{D85C2F1E-F0D8-4129-ABBE-35E4C0783013}" type="presOf" srcId="{436B2085-AA77-4D09-960B-2D9E5C13F88C}" destId="{C27028FC-367B-43D2-961B-A9C964BAB543}" srcOrd="1" destOrd="0" presId="urn:microsoft.com/office/officeart/2005/8/layout/orgChart1"/>
    <dgm:cxn modelId="{3C490324-2313-4075-8DF9-BB8C5B254771}" type="presOf" srcId="{413A1E8B-5476-41D0-9272-660E88A24A73}" destId="{9683D709-6304-4703-9864-5B41DC6A4663}" srcOrd="0" destOrd="0" presId="urn:microsoft.com/office/officeart/2005/8/layout/orgChart1"/>
    <dgm:cxn modelId="{9075B830-80C0-4380-ACB2-345922F3C2B8}" type="presOf" srcId="{EF3FF069-A19D-4923-ABC3-3B415CD0F9E4}" destId="{BDD3D28B-931A-4932-9A6D-DFA189E1E1DC}" srcOrd="1" destOrd="0" presId="urn:microsoft.com/office/officeart/2005/8/layout/orgChart1"/>
    <dgm:cxn modelId="{B0B9EC35-8785-4B58-BDC5-3C1852ED3D14}" type="presOf" srcId="{5FBF184B-5AFC-47F0-82D8-E35BDCDF78CB}" destId="{99CEC222-6A04-4524-9D8B-B21239AE6203}" srcOrd="1" destOrd="0" presId="urn:microsoft.com/office/officeart/2005/8/layout/orgChart1"/>
    <dgm:cxn modelId="{3A471A36-7C3E-4050-A776-F0589B43938A}" srcId="{C69CEC8C-F125-4AC7-BA27-E2A141BD5577}" destId="{1D475FC2-1157-4DF7-A332-EB0E0335F462}" srcOrd="3" destOrd="0" parTransId="{98EAE393-F3A6-4896-A509-E8D868BE85CC}" sibTransId="{7C85D721-F750-471F-B252-F606067F31FA}"/>
    <dgm:cxn modelId="{52BE0367-6881-4982-AEE2-3D41625F3F47}" srcId="{77BACE2F-70F7-4F9E-A09F-A9BAB9977F20}" destId="{454ACE40-C73C-4C14-A6D9-6CBFEF5CBA19}" srcOrd="1" destOrd="0" parTransId="{2BA3BEC0-407F-48D1-86D0-03BFFB178374}" sibTransId="{3B096AF9-B818-4F18-B60C-F1B6F3719418}"/>
    <dgm:cxn modelId="{9373186C-2B21-4621-A34A-40221662CDB7}" type="presOf" srcId="{77BACE2F-70F7-4F9E-A09F-A9BAB9977F20}" destId="{CCB91A8A-589D-4A44-9474-070A23F00752}" srcOrd="1" destOrd="0" presId="urn:microsoft.com/office/officeart/2005/8/layout/orgChart1"/>
    <dgm:cxn modelId="{1C05D34C-9DFA-42EA-9ABE-19C7FCA8C07A}" type="presOf" srcId="{68C3A048-366E-4CD9-809C-9F33FFE36F2D}" destId="{09137075-9EE0-4452-B079-D7B9827A5A28}" srcOrd="0" destOrd="0" presId="urn:microsoft.com/office/officeart/2005/8/layout/orgChart1"/>
    <dgm:cxn modelId="{5446466E-42D2-4746-A7FF-681C2D6204CE}" srcId="{454ACE40-C73C-4C14-A6D9-6CBFEF5CBA19}" destId="{436B2085-AA77-4D09-960B-2D9E5C13F88C}" srcOrd="0" destOrd="0" parTransId="{C573CBE8-25DA-4AFE-B5DE-D8E224FD2FFC}" sibTransId="{20805BB3-2626-4DEA-8CD9-6C20456A5718}"/>
    <dgm:cxn modelId="{8FC49652-31A3-4A41-9BC9-DEF2A645E723}" type="presOf" srcId="{436B2085-AA77-4D09-960B-2D9E5C13F88C}" destId="{06E6FFFA-4EB5-4F8B-AB8D-C9346F13FE75}" srcOrd="0" destOrd="0" presId="urn:microsoft.com/office/officeart/2005/8/layout/orgChart1"/>
    <dgm:cxn modelId="{22351D78-DE30-4155-8243-94DE0E36D488}" srcId="{77BACE2F-70F7-4F9E-A09F-A9BAB9977F20}" destId="{C69CEC8C-F125-4AC7-BA27-E2A141BD5577}" srcOrd="0" destOrd="0" parTransId="{4A3022FA-624E-49A7-BBDB-96873358CD9C}" sibTransId="{C2619CA8-0A5E-443C-AE41-B1165C3B2AFF}"/>
    <dgm:cxn modelId="{A2676F78-8014-463A-BFDD-273265CBF4C3}" type="presOf" srcId="{1D475FC2-1157-4DF7-A332-EB0E0335F462}" destId="{2E6699B5-197D-440A-986B-FBF5C5662C15}" srcOrd="1" destOrd="0" presId="urn:microsoft.com/office/officeart/2005/8/layout/orgChart1"/>
    <dgm:cxn modelId="{F5D34A8B-024C-4732-89A1-B3CA82A5776B}" type="presOf" srcId="{49629E75-F69C-4A1A-9D71-20C28CE0CC09}" destId="{FD9D4309-5D0C-451B-BE90-5CBCE8820E5B}" srcOrd="0" destOrd="0" presId="urn:microsoft.com/office/officeart/2005/8/layout/orgChart1"/>
    <dgm:cxn modelId="{AD633191-1855-49A0-BEEE-A26D6CA5C3D2}" srcId="{04768416-BD19-4225-A9FC-78A344FDA77F}" destId="{77BACE2F-70F7-4F9E-A09F-A9BAB9977F20}" srcOrd="0" destOrd="0" parTransId="{63137DDE-2C93-4A80-A6E1-A08834D3750D}" sibTransId="{C09546A4-25ED-4786-933E-1E2A20D1AAEA}"/>
    <dgm:cxn modelId="{AD5AD3A6-B099-4EF5-B4E0-723D053489DD}" type="presOf" srcId="{1D475FC2-1157-4DF7-A332-EB0E0335F462}" destId="{F0472C60-21E1-455A-9415-39D1F101F70C}" srcOrd="0" destOrd="0" presId="urn:microsoft.com/office/officeart/2005/8/layout/orgChart1"/>
    <dgm:cxn modelId="{DA9B42A7-7B19-4985-868E-FC3464B25F9B}" srcId="{C69CEC8C-F125-4AC7-BA27-E2A141BD5577}" destId="{EF3FF069-A19D-4923-ABC3-3B415CD0F9E4}" srcOrd="1" destOrd="0" parTransId="{7667DCE4-4CA8-4884-B191-2AE5DEA4AEA5}" sibTransId="{1C77C7FB-D575-4E19-8170-1E0AF298669F}"/>
    <dgm:cxn modelId="{9DED17A9-5DBB-4215-8331-5D6FC5DF8A30}" type="presOf" srcId="{4A3022FA-624E-49A7-BBDB-96873358CD9C}" destId="{875E74B0-617E-43BA-ACAC-20C6BFBF00FF}" srcOrd="0" destOrd="0" presId="urn:microsoft.com/office/officeart/2005/8/layout/orgChart1"/>
    <dgm:cxn modelId="{A211D6B1-769F-4749-B9FF-890AE64A36B1}" type="presOf" srcId="{E26B64FE-2DCA-4891-ABA5-5CCEE91BA581}" destId="{20A4AF14-006D-4E40-926C-153870679D00}" srcOrd="1" destOrd="0" presId="urn:microsoft.com/office/officeart/2005/8/layout/orgChart1"/>
    <dgm:cxn modelId="{0B5B99B4-42B5-4395-AA0D-51615759458C}" type="presOf" srcId="{454ACE40-C73C-4C14-A6D9-6CBFEF5CBA19}" destId="{0FC3AB55-C710-4BCB-BEF7-BA8B82575096}" srcOrd="0" destOrd="0" presId="urn:microsoft.com/office/officeart/2005/8/layout/orgChart1"/>
    <dgm:cxn modelId="{C147E3BD-25B3-4AF6-B366-A880838FA151}" type="presOf" srcId="{C573CBE8-25DA-4AFE-B5DE-D8E224FD2FFC}" destId="{FD6A0C05-8B94-42DA-8FD7-84D4445AFD5B}" srcOrd="0" destOrd="0" presId="urn:microsoft.com/office/officeart/2005/8/layout/orgChart1"/>
    <dgm:cxn modelId="{F9C01EC2-83BD-499D-9F91-28793014AFF3}" srcId="{C69CEC8C-F125-4AC7-BA27-E2A141BD5577}" destId="{5FBF184B-5AFC-47F0-82D8-E35BDCDF78CB}" srcOrd="2" destOrd="0" parTransId="{413A1E8B-5476-41D0-9272-660E88A24A73}" sibTransId="{9F07C8A7-1377-48B0-AF42-AA9CA7F8601F}"/>
    <dgm:cxn modelId="{71D144C5-7251-4DF4-ACB8-FFE90790F7E4}" type="presOf" srcId="{7667DCE4-4CA8-4884-B191-2AE5DEA4AEA5}" destId="{C05F10EC-6B33-42A8-BE63-18E6651CD7B3}" srcOrd="0" destOrd="0" presId="urn:microsoft.com/office/officeart/2005/8/layout/orgChart1"/>
    <dgm:cxn modelId="{85FFA5CD-C73D-425F-91B8-C1E5B2B21E59}" type="presOf" srcId="{68C3A048-366E-4CD9-809C-9F33FFE36F2D}" destId="{C38363B4-7A62-4443-ADE5-B39B35C39693}" srcOrd="1" destOrd="0" presId="urn:microsoft.com/office/officeart/2005/8/layout/orgChart1"/>
    <dgm:cxn modelId="{912AA5D2-C8D0-4F2A-B88F-891CDA415D40}" type="presOf" srcId="{2BA3BEC0-407F-48D1-86D0-03BFFB178374}" destId="{653D1DBB-3B34-47E3-BF03-D5FA3385F98B}" srcOrd="0" destOrd="0" presId="urn:microsoft.com/office/officeart/2005/8/layout/orgChart1"/>
    <dgm:cxn modelId="{B01F68D5-F032-436B-BC9D-4327D3F5FF9B}" srcId="{C69CEC8C-F125-4AC7-BA27-E2A141BD5577}" destId="{68C3A048-366E-4CD9-809C-9F33FFE36F2D}" srcOrd="0" destOrd="0" parTransId="{792FE22D-0395-4C6B-91A6-677D3CB17F90}" sibTransId="{33E0664D-F940-4581-8C40-A2555AC7C858}"/>
    <dgm:cxn modelId="{3564DCDE-CBF6-495D-9564-E7C138EEEFFC}" type="presOf" srcId="{77BACE2F-70F7-4F9E-A09F-A9BAB9977F20}" destId="{C092914D-FFFD-470D-9B2D-E8413C8D8A94}" srcOrd="0" destOrd="0" presId="urn:microsoft.com/office/officeart/2005/8/layout/orgChart1"/>
    <dgm:cxn modelId="{E03D65E8-410F-4DA6-B497-E7D3DA24F924}" type="presOf" srcId="{792FE22D-0395-4C6B-91A6-677D3CB17F90}" destId="{6B4CD99D-9BFA-4E58-9E8D-DA60051534C5}" srcOrd="0" destOrd="0" presId="urn:microsoft.com/office/officeart/2005/8/layout/orgChart1"/>
    <dgm:cxn modelId="{901BABE8-13A1-4B83-BBCA-C2CA8A0D873D}" type="presOf" srcId="{C69CEC8C-F125-4AC7-BA27-E2A141BD5577}" destId="{8C0D3EDA-969B-4E36-9CD9-6CB7470D3E5B}" srcOrd="1" destOrd="0" presId="urn:microsoft.com/office/officeart/2005/8/layout/orgChart1"/>
    <dgm:cxn modelId="{08492CEF-B405-446B-8D46-DC6C5B335F63}" type="presOf" srcId="{E26B64FE-2DCA-4891-ABA5-5CCEE91BA581}" destId="{6313C5EA-7416-482E-A9A1-7F296A103F60}" srcOrd="0" destOrd="0" presId="urn:microsoft.com/office/officeart/2005/8/layout/orgChart1"/>
    <dgm:cxn modelId="{2A0E3EF0-9A4A-4CDA-8A01-10F2CB46F3E8}" type="presOf" srcId="{98EAE393-F3A6-4896-A509-E8D868BE85CC}" destId="{4627386C-C611-4CF4-A638-154F0C7628C3}" srcOrd="0" destOrd="0" presId="urn:microsoft.com/office/officeart/2005/8/layout/orgChart1"/>
    <dgm:cxn modelId="{6D4BDF6B-46AD-466F-BBFD-000B95212A5B}" type="presParOf" srcId="{5C60BD5A-62A9-4D4C-84BE-7070189DDEFF}" destId="{27ADA0C7-316C-467B-AA18-95786CA39A84}" srcOrd="0" destOrd="0" presId="urn:microsoft.com/office/officeart/2005/8/layout/orgChart1"/>
    <dgm:cxn modelId="{C2248A12-A962-4B6D-911F-C6CB1703F22B}" type="presParOf" srcId="{27ADA0C7-316C-467B-AA18-95786CA39A84}" destId="{5F05D503-BABE-4119-8A82-0DF61191C565}" srcOrd="0" destOrd="0" presId="urn:microsoft.com/office/officeart/2005/8/layout/orgChart1"/>
    <dgm:cxn modelId="{90ABE7BA-401A-43D7-87C8-FA4A8C673AB2}" type="presParOf" srcId="{5F05D503-BABE-4119-8A82-0DF61191C565}" destId="{C092914D-FFFD-470D-9B2D-E8413C8D8A94}" srcOrd="0" destOrd="0" presId="urn:microsoft.com/office/officeart/2005/8/layout/orgChart1"/>
    <dgm:cxn modelId="{50240A14-03BE-41F5-ABEB-9BE6F09D03C6}" type="presParOf" srcId="{5F05D503-BABE-4119-8A82-0DF61191C565}" destId="{CCB91A8A-589D-4A44-9474-070A23F00752}" srcOrd="1" destOrd="0" presId="urn:microsoft.com/office/officeart/2005/8/layout/orgChart1"/>
    <dgm:cxn modelId="{8FB0AC9C-6A11-4931-852B-164A6E1B86B1}" type="presParOf" srcId="{27ADA0C7-316C-467B-AA18-95786CA39A84}" destId="{5234C779-BCA1-4E98-8960-05610D80DFE7}" srcOrd="1" destOrd="0" presId="urn:microsoft.com/office/officeart/2005/8/layout/orgChart1"/>
    <dgm:cxn modelId="{12881D88-1B69-40B3-B08B-8A6B28CA47D9}" type="presParOf" srcId="{5234C779-BCA1-4E98-8960-05610D80DFE7}" destId="{875E74B0-617E-43BA-ACAC-20C6BFBF00FF}" srcOrd="0" destOrd="0" presId="urn:microsoft.com/office/officeart/2005/8/layout/orgChart1"/>
    <dgm:cxn modelId="{141B173F-0DFA-40F6-8C36-6C83A348F475}" type="presParOf" srcId="{5234C779-BCA1-4E98-8960-05610D80DFE7}" destId="{9CE34034-274C-42FF-B2B1-E3C7BA8814BE}" srcOrd="1" destOrd="0" presId="urn:microsoft.com/office/officeart/2005/8/layout/orgChart1"/>
    <dgm:cxn modelId="{412129C9-FBF4-496A-8226-045F654B6B86}" type="presParOf" srcId="{9CE34034-274C-42FF-B2B1-E3C7BA8814BE}" destId="{7B337B95-762E-4E92-842F-CE16B42EBE8E}" srcOrd="0" destOrd="0" presId="urn:microsoft.com/office/officeart/2005/8/layout/orgChart1"/>
    <dgm:cxn modelId="{566558B9-AA1D-4534-B7CF-272A83D005E0}" type="presParOf" srcId="{7B337B95-762E-4E92-842F-CE16B42EBE8E}" destId="{1C6BF5A2-525C-459F-9F90-9B4D34D655D8}" srcOrd="0" destOrd="0" presId="urn:microsoft.com/office/officeart/2005/8/layout/orgChart1"/>
    <dgm:cxn modelId="{D4DDA039-499B-4D39-BDAB-4945ED9C9C41}" type="presParOf" srcId="{7B337B95-762E-4E92-842F-CE16B42EBE8E}" destId="{8C0D3EDA-969B-4E36-9CD9-6CB7470D3E5B}" srcOrd="1" destOrd="0" presId="urn:microsoft.com/office/officeart/2005/8/layout/orgChart1"/>
    <dgm:cxn modelId="{EB69E448-1B3C-44BD-ADB4-6ED9C3EE428D}" type="presParOf" srcId="{9CE34034-274C-42FF-B2B1-E3C7BA8814BE}" destId="{DD2C7B35-6B06-414B-8DA8-102EC9980CB9}" srcOrd="1" destOrd="0" presId="urn:microsoft.com/office/officeart/2005/8/layout/orgChart1"/>
    <dgm:cxn modelId="{16E18B2E-2444-4C33-A06A-2529039357C0}" type="presParOf" srcId="{DD2C7B35-6B06-414B-8DA8-102EC9980CB9}" destId="{6B4CD99D-9BFA-4E58-9E8D-DA60051534C5}" srcOrd="0" destOrd="0" presId="urn:microsoft.com/office/officeart/2005/8/layout/orgChart1"/>
    <dgm:cxn modelId="{D89B8A4B-33A5-43B6-9BB6-54DB2664C30A}" type="presParOf" srcId="{DD2C7B35-6B06-414B-8DA8-102EC9980CB9}" destId="{1820E030-24AA-42FC-B322-F43A13D06F49}" srcOrd="1" destOrd="0" presId="urn:microsoft.com/office/officeart/2005/8/layout/orgChart1"/>
    <dgm:cxn modelId="{5E7C01BF-1B52-4438-8552-544B61FC7BBC}" type="presParOf" srcId="{1820E030-24AA-42FC-B322-F43A13D06F49}" destId="{26AC8286-4B87-43E9-8453-D83B559D6408}" srcOrd="0" destOrd="0" presId="urn:microsoft.com/office/officeart/2005/8/layout/orgChart1"/>
    <dgm:cxn modelId="{4605C3BE-9ECB-4211-B7FF-98B132093D43}" type="presParOf" srcId="{26AC8286-4B87-43E9-8453-D83B559D6408}" destId="{09137075-9EE0-4452-B079-D7B9827A5A28}" srcOrd="0" destOrd="0" presId="urn:microsoft.com/office/officeart/2005/8/layout/orgChart1"/>
    <dgm:cxn modelId="{4D5C99E0-E940-4363-9B1F-A320339C25AC}" type="presParOf" srcId="{26AC8286-4B87-43E9-8453-D83B559D6408}" destId="{C38363B4-7A62-4443-ADE5-B39B35C39693}" srcOrd="1" destOrd="0" presId="urn:microsoft.com/office/officeart/2005/8/layout/orgChart1"/>
    <dgm:cxn modelId="{7487183D-49E3-4253-86BD-3C6CCF53CB38}" type="presParOf" srcId="{1820E030-24AA-42FC-B322-F43A13D06F49}" destId="{6898B69B-6395-4018-B99C-2D1E978A9793}" srcOrd="1" destOrd="0" presId="urn:microsoft.com/office/officeart/2005/8/layout/orgChart1"/>
    <dgm:cxn modelId="{5C977A2D-EA3A-4AB0-85BE-356E4C06F516}" type="presParOf" srcId="{1820E030-24AA-42FC-B322-F43A13D06F49}" destId="{6C0665C6-0C97-4351-A7C4-FC2C38EF4A84}" srcOrd="2" destOrd="0" presId="urn:microsoft.com/office/officeart/2005/8/layout/orgChart1"/>
    <dgm:cxn modelId="{F879DA46-B0F8-47ED-B772-EF80E5932D83}" type="presParOf" srcId="{DD2C7B35-6B06-414B-8DA8-102EC9980CB9}" destId="{C05F10EC-6B33-42A8-BE63-18E6651CD7B3}" srcOrd="2" destOrd="0" presId="urn:microsoft.com/office/officeart/2005/8/layout/orgChart1"/>
    <dgm:cxn modelId="{8C1B9FA9-8CF0-43F8-BD89-D824058D7EA6}" type="presParOf" srcId="{DD2C7B35-6B06-414B-8DA8-102EC9980CB9}" destId="{FBF30CA6-920F-4F3A-AC51-0E3661158EC1}" srcOrd="3" destOrd="0" presId="urn:microsoft.com/office/officeart/2005/8/layout/orgChart1"/>
    <dgm:cxn modelId="{8171EF8C-1AB0-46EC-AFBB-525B2C7D8A2E}" type="presParOf" srcId="{FBF30CA6-920F-4F3A-AC51-0E3661158EC1}" destId="{2A959934-118F-45CE-AB65-5FD3CA8F9502}" srcOrd="0" destOrd="0" presId="urn:microsoft.com/office/officeart/2005/8/layout/orgChart1"/>
    <dgm:cxn modelId="{29E98895-527B-4BD6-8491-294BFEE009A8}" type="presParOf" srcId="{2A959934-118F-45CE-AB65-5FD3CA8F9502}" destId="{8C9F3B3F-BB9A-42F9-A845-2FA8F0BADFEB}" srcOrd="0" destOrd="0" presId="urn:microsoft.com/office/officeart/2005/8/layout/orgChart1"/>
    <dgm:cxn modelId="{8DF00819-0725-4013-8A75-97923FA400D9}" type="presParOf" srcId="{2A959934-118F-45CE-AB65-5FD3CA8F9502}" destId="{BDD3D28B-931A-4932-9A6D-DFA189E1E1DC}" srcOrd="1" destOrd="0" presId="urn:microsoft.com/office/officeart/2005/8/layout/orgChart1"/>
    <dgm:cxn modelId="{54DEC4EA-BDDC-4A7F-B6A1-7A87BC9DC3FA}" type="presParOf" srcId="{FBF30CA6-920F-4F3A-AC51-0E3661158EC1}" destId="{FADC3161-B34E-4C69-98BA-7C7358F4DE6E}" srcOrd="1" destOrd="0" presId="urn:microsoft.com/office/officeart/2005/8/layout/orgChart1"/>
    <dgm:cxn modelId="{31C73070-280E-4000-8051-3DF88D7DB16C}" type="presParOf" srcId="{FBF30CA6-920F-4F3A-AC51-0E3661158EC1}" destId="{6A24CF19-27B5-4036-863F-D432F95B3B9F}" srcOrd="2" destOrd="0" presId="urn:microsoft.com/office/officeart/2005/8/layout/orgChart1"/>
    <dgm:cxn modelId="{1BDF3974-E64C-4F0B-A340-344F1B2D05AB}" type="presParOf" srcId="{DD2C7B35-6B06-414B-8DA8-102EC9980CB9}" destId="{9683D709-6304-4703-9864-5B41DC6A4663}" srcOrd="4" destOrd="0" presId="urn:microsoft.com/office/officeart/2005/8/layout/orgChart1"/>
    <dgm:cxn modelId="{5445C1CE-0D9F-4E8A-8299-6D9C6AADA4B9}" type="presParOf" srcId="{DD2C7B35-6B06-414B-8DA8-102EC9980CB9}" destId="{DDCD16E1-FD56-4E1E-9456-74D35AF96E6F}" srcOrd="5" destOrd="0" presId="urn:microsoft.com/office/officeart/2005/8/layout/orgChart1"/>
    <dgm:cxn modelId="{AA637995-BDBF-4606-A499-89E60AB5A4D1}" type="presParOf" srcId="{DDCD16E1-FD56-4E1E-9456-74D35AF96E6F}" destId="{1BFA53E8-7E6F-4FE7-BA95-FC15A0CDA001}" srcOrd="0" destOrd="0" presId="urn:microsoft.com/office/officeart/2005/8/layout/orgChart1"/>
    <dgm:cxn modelId="{3F837632-8A1A-40EF-AA31-0D70C123887C}" type="presParOf" srcId="{1BFA53E8-7E6F-4FE7-BA95-FC15A0CDA001}" destId="{A33345CC-CCF2-450D-A9D7-9AF26EE7741A}" srcOrd="0" destOrd="0" presId="urn:microsoft.com/office/officeart/2005/8/layout/orgChart1"/>
    <dgm:cxn modelId="{4CE41AC8-EF13-4DE2-9EFD-47971D41B206}" type="presParOf" srcId="{1BFA53E8-7E6F-4FE7-BA95-FC15A0CDA001}" destId="{99CEC222-6A04-4524-9D8B-B21239AE6203}" srcOrd="1" destOrd="0" presId="urn:microsoft.com/office/officeart/2005/8/layout/orgChart1"/>
    <dgm:cxn modelId="{974BB840-FF48-4425-8778-FDABEC137254}" type="presParOf" srcId="{DDCD16E1-FD56-4E1E-9456-74D35AF96E6F}" destId="{3B26D1F8-EC4F-4B11-8B94-03A324DCC4EF}" srcOrd="1" destOrd="0" presId="urn:microsoft.com/office/officeart/2005/8/layout/orgChart1"/>
    <dgm:cxn modelId="{0AD74A7A-47F8-4FE4-953E-B57107BF9DFC}" type="presParOf" srcId="{DDCD16E1-FD56-4E1E-9456-74D35AF96E6F}" destId="{2A2B3FBC-4530-4429-BF4C-7D46723FE719}" srcOrd="2" destOrd="0" presId="urn:microsoft.com/office/officeart/2005/8/layout/orgChart1"/>
    <dgm:cxn modelId="{3A11D78A-F348-4324-8BBE-ED41B7F943BF}" type="presParOf" srcId="{DD2C7B35-6B06-414B-8DA8-102EC9980CB9}" destId="{4627386C-C611-4CF4-A638-154F0C7628C3}" srcOrd="6" destOrd="0" presId="urn:microsoft.com/office/officeart/2005/8/layout/orgChart1"/>
    <dgm:cxn modelId="{DB5F650D-C169-437B-AA99-F088A3ECB237}" type="presParOf" srcId="{DD2C7B35-6B06-414B-8DA8-102EC9980CB9}" destId="{BD20FE06-B205-482E-A308-BB23C407DC96}" srcOrd="7" destOrd="0" presId="urn:microsoft.com/office/officeart/2005/8/layout/orgChart1"/>
    <dgm:cxn modelId="{FD294A50-8002-416E-971B-E7BD7D023D69}" type="presParOf" srcId="{BD20FE06-B205-482E-A308-BB23C407DC96}" destId="{11F63FFC-1EFA-4107-89C8-0CE03706BBB2}" srcOrd="0" destOrd="0" presId="urn:microsoft.com/office/officeart/2005/8/layout/orgChart1"/>
    <dgm:cxn modelId="{8B2278A7-1514-49F1-8E87-2DBC0317360C}" type="presParOf" srcId="{11F63FFC-1EFA-4107-89C8-0CE03706BBB2}" destId="{F0472C60-21E1-455A-9415-39D1F101F70C}" srcOrd="0" destOrd="0" presId="urn:microsoft.com/office/officeart/2005/8/layout/orgChart1"/>
    <dgm:cxn modelId="{3D053E9D-7E5B-44D8-838E-F83D2A7EDCB7}" type="presParOf" srcId="{11F63FFC-1EFA-4107-89C8-0CE03706BBB2}" destId="{2E6699B5-197D-440A-986B-FBF5C5662C15}" srcOrd="1" destOrd="0" presId="urn:microsoft.com/office/officeart/2005/8/layout/orgChart1"/>
    <dgm:cxn modelId="{B9D1BC51-3F6F-4D9B-815C-489E7C6CD85C}" type="presParOf" srcId="{BD20FE06-B205-482E-A308-BB23C407DC96}" destId="{19E6E91A-E00B-456C-B526-A7557CF9A684}" srcOrd="1" destOrd="0" presId="urn:microsoft.com/office/officeart/2005/8/layout/orgChart1"/>
    <dgm:cxn modelId="{928ABE42-C60C-4E0B-8FF0-27D69FE45959}" type="presParOf" srcId="{BD20FE06-B205-482E-A308-BB23C407DC96}" destId="{77B2B2F9-5ACC-4AD0-B0F1-E42F87537CD5}" srcOrd="2" destOrd="0" presId="urn:microsoft.com/office/officeart/2005/8/layout/orgChart1"/>
    <dgm:cxn modelId="{2A1DC7CE-B9F8-46A2-98D2-38298D741F41}" type="presParOf" srcId="{9CE34034-274C-42FF-B2B1-E3C7BA8814BE}" destId="{6C9EF24D-6360-4B2F-B91A-097C7AD76A36}" srcOrd="2" destOrd="0" presId="urn:microsoft.com/office/officeart/2005/8/layout/orgChart1"/>
    <dgm:cxn modelId="{AE5230F7-4CC3-4697-BDD2-95A72B1E5651}" type="presParOf" srcId="{5234C779-BCA1-4E98-8960-05610D80DFE7}" destId="{653D1DBB-3B34-47E3-BF03-D5FA3385F98B}" srcOrd="2" destOrd="0" presId="urn:microsoft.com/office/officeart/2005/8/layout/orgChart1"/>
    <dgm:cxn modelId="{6A620985-FE2B-4667-91AA-E2281DD62A34}" type="presParOf" srcId="{5234C779-BCA1-4E98-8960-05610D80DFE7}" destId="{D3DD0BBB-B2EE-4E62-BE35-0CF422F1E502}" srcOrd="3" destOrd="0" presId="urn:microsoft.com/office/officeart/2005/8/layout/orgChart1"/>
    <dgm:cxn modelId="{BDC7B6CB-DF2F-475C-8A3D-C979BCA35072}" type="presParOf" srcId="{D3DD0BBB-B2EE-4E62-BE35-0CF422F1E502}" destId="{D3AFFBB4-43C6-43B8-BA00-8F61189703F1}" srcOrd="0" destOrd="0" presId="urn:microsoft.com/office/officeart/2005/8/layout/orgChart1"/>
    <dgm:cxn modelId="{CE6B3C75-DDF3-44A1-B0FD-97212F777EF4}" type="presParOf" srcId="{D3AFFBB4-43C6-43B8-BA00-8F61189703F1}" destId="{0FC3AB55-C710-4BCB-BEF7-BA8B82575096}" srcOrd="0" destOrd="0" presId="urn:microsoft.com/office/officeart/2005/8/layout/orgChart1"/>
    <dgm:cxn modelId="{FF972F96-21EB-478E-91D5-00B788D06E0E}" type="presParOf" srcId="{D3AFFBB4-43C6-43B8-BA00-8F61189703F1}" destId="{01A3C0FB-7F6D-4416-B53A-6F4DAF05778D}" srcOrd="1" destOrd="0" presId="urn:microsoft.com/office/officeart/2005/8/layout/orgChart1"/>
    <dgm:cxn modelId="{BFDED0DD-19B0-45E7-A0F2-9BB8FC2600FB}" type="presParOf" srcId="{D3DD0BBB-B2EE-4E62-BE35-0CF422F1E502}" destId="{B63D1E68-4659-4C49-B2F0-7ED5727C60E3}" srcOrd="1" destOrd="0" presId="urn:microsoft.com/office/officeart/2005/8/layout/orgChart1"/>
    <dgm:cxn modelId="{FCEC67D6-237E-45C3-9EEC-784B7CFF2A71}" type="presParOf" srcId="{B63D1E68-4659-4C49-B2F0-7ED5727C60E3}" destId="{FD6A0C05-8B94-42DA-8FD7-84D4445AFD5B}" srcOrd="0" destOrd="0" presId="urn:microsoft.com/office/officeart/2005/8/layout/orgChart1"/>
    <dgm:cxn modelId="{AE9A6E9D-647E-4CE9-9EEA-FC923D42F8C1}" type="presParOf" srcId="{B63D1E68-4659-4C49-B2F0-7ED5727C60E3}" destId="{4D0D44EF-65CD-41DB-969A-0053859FC3AE}" srcOrd="1" destOrd="0" presId="urn:microsoft.com/office/officeart/2005/8/layout/orgChart1"/>
    <dgm:cxn modelId="{DF1807DC-3666-4747-9DA3-2B73F762E367}" type="presParOf" srcId="{4D0D44EF-65CD-41DB-969A-0053859FC3AE}" destId="{2EC77FDF-729D-4ACF-BF03-F9EF0449770F}" srcOrd="0" destOrd="0" presId="urn:microsoft.com/office/officeart/2005/8/layout/orgChart1"/>
    <dgm:cxn modelId="{3DB653C9-D66D-423B-85A5-D4A298822B0A}" type="presParOf" srcId="{2EC77FDF-729D-4ACF-BF03-F9EF0449770F}" destId="{06E6FFFA-4EB5-4F8B-AB8D-C9346F13FE75}" srcOrd="0" destOrd="0" presId="urn:microsoft.com/office/officeart/2005/8/layout/orgChart1"/>
    <dgm:cxn modelId="{5D7F6632-767A-440C-A3CB-D375E39D70FA}" type="presParOf" srcId="{2EC77FDF-729D-4ACF-BF03-F9EF0449770F}" destId="{C27028FC-367B-43D2-961B-A9C964BAB543}" srcOrd="1" destOrd="0" presId="urn:microsoft.com/office/officeart/2005/8/layout/orgChart1"/>
    <dgm:cxn modelId="{793E279E-8881-4620-88BE-B85F7B21B64B}" type="presParOf" srcId="{4D0D44EF-65CD-41DB-969A-0053859FC3AE}" destId="{5BBB914B-BEB0-4A33-BEDC-33584F4D72FB}" srcOrd="1" destOrd="0" presId="urn:microsoft.com/office/officeart/2005/8/layout/orgChart1"/>
    <dgm:cxn modelId="{2F4614E6-4572-4DAA-8772-E393B800C15B}" type="presParOf" srcId="{4D0D44EF-65CD-41DB-969A-0053859FC3AE}" destId="{45EB434F-29FC-419A-915A-7E080E7D71DA}" srcOrd="2" destOrd="0" presId="urn:microsoft.com/office/officeart/2005/8/layout/orgChart1"/>
    <dgm:cxn modelId="{2DEDF96B-425D-4F02-ABD9-C66211972819}" type="presParOf" srcId="{B63D1E68-4659-4C49-B2F0-7ED5727C60E3}" destId="{FD9D4309-5D0C-451B-BE90-5CBCE8820E5B}" srcOrd="2" destOrd="0" presId="urn:microsoft.com/office/officeart/2005/8/layout/orgChart1"/>
    <dgm:cxn modelId="{83DAB35F-9C9E-45E8-BEB0-BFFA0A95EC7C}" type="presParOf" srcId="{B63D1E68-4659-4C49-B2F0-7ED5727C60E3}" destId="{B00FEBDB-438E-4EAF-989E-A78EF8985DFE}" srcOrd="3" destOrd="0" presId="urn:microsoft.com/office/officeart/2005/8/layout/orgChart1"/>
    <dgm:cxn modelId="{27BA7E82-40B5-4AF2-9994-4B0911476183}" type="presParOf" srcId="{B00FEBDB-438E-4EAF-989E-A78EF8985DFE}" destId="{078D34B1-5916-4C3E-8402-05B1652A0440}" srcOrd="0" destOrd="0" presId="urn:microsoft.com/office/officeart/2005/8/layout/orgChart1"/>
    <dgm:cxn modelId="{83C402CB-6271-4668-8210-65A8D788BB8D}" type="presParOf" srcId="{078D34B1-5916-4C3E-8402-05B1652A0440}" destId="{6313C5EA-7416-482E-A9A1-7F296A103F60}" srcOrd="0" destOrd="0" presId="urn:microsoft.com/office/officeart/2005/8/layout/orgChart1"/>
    <dgm:cxn modelId="{38F7A28E-2F54-41BF-9085-86486F2B3E54}" type="presParOf" srcId="{078D34B1-5916-4C3E-8402-05B1652A0440}" destId="{20A4AF14-006D-4E40-926C-153870679D00}" srcOrd="1" destOrd="0" presId="urn:microsoft.com/office/officeart/2005/8/layout/orgChart1"/>
    <dgm:cxn modelId="{A619528A-6200-4782-B68F-F256274E5E45}" type="presParOf" srcId="{B00FEBDB-438E-4EAF-989E-A78EF8985DFE}" destId="{06A7D8BA-B749-46F1-9337-78AC1EB935F0}" srcOrd="1" destOrd="0" presId="urn:microsoft.com/office/officeart/2005/8/layout/orgChart1"/>
    <dgm:cxn modelId="{5084DE88-3003-4B93-B72C-C15DF4FEB38C}" type="presParOf" srcId="{B00FEBDB-438E-4EAF-989E-A78EF8985DFE}" destId="{1A9D17C2-28CA-496C-BEDC-11E4F99171ED}" srcOrd="2" destOrd="0" presId="urn:microsoft.com/office/officeart/2005/8/layout/orgChart1"/>
    <dgm:cxn modelId="{36A25335-7E3E-4D78-9BA5-7D9D7A02A075}" type="presParOf" srcId="{D3DD0BBB-B2EE-4E62-BE35-0CF422F1E502}" destId="{273DCE9C-F09B-4054-82BB-8034165769AB}" srcOrd="2" destOrd="0" presId="urn:microsoft.com/office/officeart/2005/8/layout/orgChart1"/>
    <dgm:cxn modelId="{AAF90528-D8F2-4345-90BC-1CC4901E8D17}" type="presParOf" srcId="{27ADA0C7-316C-467B-AA18-95786CA39A84}" destId="{DE2E5D47-CAA7-4AED-9449-21F4BC012D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a:solidFill>
          <a:schemeClr val="accent1">
            <a:lumMod val="20000"/>
            <a:lumOff val="80000"/>
            <a:alpha val="90000"/>
          </a:schemeClr>
        </a:solidFill>
      </dgm:spPr>
      <dgm:t>
        <a:bodyPr/>
        <a:lstStyle/>
        <a:p>
          <a:endParaRPr lang="en-US" sz="2400" b="1" dirty="0"/>
        </a:p>
        <a:p>
          <a:r>
            <a:rPr lang="en-US" sz="2000" b="1" dirty="0"/>
            <a:t>Opinions/Arguments</a:t>
          </a:r>
          <a:r>
            <a:rPr lang="en-US" sz="2400" b="1" dirty="0"/>
            <a:t>; </a:t>
          </a:r>
          <a:r>
            <a:rPr lang="en-US" sz="2000" b="1" dirty="0"/>
            <a:t>intertextual Connections</a:t>
          </a:r>
        </a:p>
        <a:p>
          <a:r>
            <a:rPr lang="en-US" sz="2000" b="1" dirty="0"/>
            <a:t> </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custT="1"/>
      <dgm:spPr>
        <a:solidFill>
          <a:schemeClr val="accent4">
            <a:lumMod val="40000"/>
            <a:lumOff val="60000"/>
            <a:alpha val="90000"/>
          </a:schemeClr>
        </a:solidFill>
      </dgm:spPr>
      <dgm:t>
        <a:bodyPr/>
        <a:lstStyle/>
        <a:p>
          <a:r>
            <a:rPr lang="en-US" sz="2200" b="1" dirty="0"/>
            <a:t>Inferences </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a:solidFill>
          <a:schemeClr val="accent2">
            <a:lumMod val="40000"/>
            <a:lumOff val="60000"/>
            <a:alpha val="90000"/>
          </a:schemeClr>
        </a:solidFill>
      </dgm:spPr>
      <dgm:t>
        <a:bodyPr/>
        <a:lstStyle/>
        <a:p>
          <a:r>
            <a:rPr lang="en-US" b="1"/>
            <a:t>Author’s Craft and Purpose</a:t>
          </a:r>
          <a:endParaRPr lang="en-US" b="1" dirty="0"/>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B13DBECD-B83A-3B45-9C98-9AA575F7C240}">
      <dgm:prSet custT="1"/>
      <dgm:spPr>
        <a:solidFill>
          <a:schemeClr val="accent6">
            <a:lumMod val="20000"/>
            <a:lumOff val="80000"/>
            <a:alpha val="90000"/>
          </a:schemeClr>
        </a:solidFill>
      </dgm:spPr>
      <dgm:t>
        <a:bodyPr/>
        <a:lstStyle/>
        <a:p>
          <a:r>
            <a:rPr lang="en-US" sz="2200" b="1" cap="none" spc="0" dirty="0">
              <a:ln w="1905"/>
              <a:solidFill>
                <a:schemeClr val="tx1"/>
              </a:solidFill>
              <a:effectLst>
                <a:innerShdw blurRad="69850" dist="43180" dir="5400000">
                  <a:srgbClr val="000000">
                    <a:alpha val="65000"/>
                  </a:srgbClr>
                </a:innerShdw>
              </a:effectLst>
            </a:rPr>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custT="1"/>
      <dgm:spPr>
        <a:solidFill>
          <a:schemeClr val="accent6">
            <a:lumMod val="20000"/>
            <a:lumOff val="80000"/>
            <a:alpha val="90000"/>
          </a:schemeClr>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2000" b="1" cap="none" spc="0" dirty="0">
              <a:ln w="1905"/>
              <a:solidFill>
                <a:schemeClr val="tx1"/>
              </a:solidFill>
              <a:effectLst>
                <a:innerShdw blurRad="69850" dist="43180" dir="5400000">
                  <a:srgbClr val="000000">
                    <a:alpha val="65000"/>
                  </a:srgbClr>
                </a:innerShdw>
              </a:effectLst>
            </a:rPr>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759DBB84-B0DB-F043-84E9-BAB973251979}">
      <dgm:prSet custT="1"/>
      <dgm:spPr>
        <a:solidFill>
          <a:schemeClr val="accent2">
            <a:lumMod val="40000"/>
            <a:lumOff val="60000"/>
            <a:alpha val="90000"/>
          </a:schemeClr>
        </a:solidFill>
      </dgm:spPr>
      <dgm:t>
        <a:bodyPr/>
        <a:lstStyle/>
        <a:p>
          <a:r>
            <a:rPr lang="en-US" sz="2200" b="1" dirty="0"/>
            <a:t>Vocab &amp; Text Structure</a:t>
          </a:r>
        </a:p>
      </dgm:t>
    </dgm:pt>
    <dgm:pt modelId="{DC6FD921-8F8C-F14E-9E88-B1649A9B3D84}" type="parTrans" cxnId="{063EA909-4845-A14E-9ED4-52B80291A8D6}">
      <dgm:prSet/>
      <dgm:spPr/>
      <dgm:t>
        <a:bodyPr/>
        <a:lstStyle/>
        <a:p>
          <a:endParaRPr lang="en-US"/>
        </a:p>
      </dgm:t>
    </dgm:pt>
    <dgm:pt modelId="{1416D7EF-8C6D-C54C-A777-4CE1FD25BBAB}" type="sibTrans" cxnId="{063EA909-4845-A14E-9ED4-52B80291A8D6}">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37174BD3-A389-C347-8926-861C96041F9D}" type="pres">
      <dgm:prSet presAssocID="{759DBB84-B0DB-F043-84E9-BAB973251979}" presName="aNode" presStyleLbl="fgAcc1" presStyleIdx="3" presStyleCnt="6" custLinFactY="39660" custLinFactNeighborX="-35079" custLinFactNeighborY="100000">
        <dgm:presLayoutVars>
          <dgm:bulletEnabled val="1"/>
        </dgm:presLayoutVars>
      </dgm:prSet>
      <dgm:spPr/>
    </dgm:pt>
    <dgm:pt modelId="{E2635C50-016B-8346-A4FE-872774A3646E}" type="pres">
      <dgm:prSet presAssocID="{759DBB84-B0DB-F043-84E9-BAB973251979}"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063EA909-4845-A14E-9ED4-52B80291A8D6}" srcId="{024A373D-023B-C748-861A-5A0718DA7175}" destId="{759DBB84-B0DB-F043-84E9-BAB973251979}" srcOrd="3" destOrd="0" parTransId="{DC6FD921-8F8C-F14E-9E88-B1649A9B3D84}" sibTransId="{1416D7EF-8C6D-C54C-A777-4CE1FD25BBAB}"/>
    <dgm:cxn modelId="{32C25A1B-01CC-4978-9CA1-296168A20709}" type="presOf" srcId="{759DBB84-B0DB-F043-84E9-BAB973251979}" destId="{37174BD3-A389-C347-8926-861C96041F9D}" srcOrd="0" destOrd="0" presId="urn:microsoft.com/office/officeart/2005/8/layout/pyramid2"/>
    <dgm:cxn modelId="{DD33A754-D83C-4B4A-B280-B3DBA1ADA9E7}" type="presOf" srcId="{0D165663-183F-7E4E-AF6D-FC34E38BEF4A}" destId="{15BE54F6-B140-184E-8234-33BEAACB49A5}"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950C948C-F093-413D-915D-F364D9438F00}" type="presOf" srcId="{024A373D-023B-C748-861A-5A0718DA7175}" destId="{3E424F75-8C38-1448-BD00-1DEFFB6F2558}"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B7585EB7-CDA0-4476-B62D-BA2D6675FB93}" type="presOf" srcId="{0CFCF5B2-7F49-074A-A7B9-C19C233D5593}" destId="{20ED39E7-6F07-7D4C-AF11-3983FAD7FBB0}"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846503DF-F9F4-46D0-B4CF-EA7131E263FF}" type="presOf" srcId="{C71FD838-BC21-C84F-ABB8-12AE4E3A6DA0}" destId="{8B71AC00-B6FC-1D4D-9D98-F5204AF18890}" srcOrd="0" destOrd="0" presId="urn:microsoft.com/office/officeart/2005/8/layout/pyramid2"/>
    <dgm:cxn modelId="{695F05ED-19BC-4903-873E-3535382AA3BC}" type="presOf" srcId="{1DB75B60-E6FF-F443-9EF8-CE35C693AF6B}" destId="{42C19DFF-2D9A-5643-AE58-D80A9A14D2EC}" srcOrd="0" destOrd="0" presId="urn:microsoft.com/office/officeart/2005/8/layout/pyramid2"/>
    <dgm:cxn modelId="{447F80ED-212E-4FE2-934D-6A4F493D67F6}" type="presOf" srcId="{B13DBECD-B83A-3B45-9C98-9AA575F7C240}" destId="{A378ED57-D1B6-DC40-800B-F48E0FAE9B34}" srcOrd="0" destOrd="0" presId="urn:microsoft.com/office/officeart/2005/8/layout/pyramid2"/>
    <dgm:cxn modelId="{B810E1DE-2F92-45D1-BB99-D923D8F7B3F7}" type="presParOf" srcId="{3E424F75-8C38-1448-BD00-1DEFFB6F2558}" destId="{1495163C-DFF8-3C49-A33A-D8EAE30AA542}" srcOrd="0" destOrd="0" presId="urn:microsoft.com/office/officeart/2005/8/layout/pyramid2"/>
    <dgm:cxn modelId="{DBB19CF6-F988-41A6-9FC9-61DCD7C1602F}" type="presParOf" srcId="{3E424F75-8C38-1448-BD00-1DEFFB6F2558}" destId="{A3662652-3A20-4844-B402-271765084CA0}" srcOrd="1" destOrd="0" presId="urn:microsoft.com/office/officeart/2005/8/layout/pyramid2"/>
    <dgm:cxn modelId="{3A185DA6-D2F7-4961-9235-11CA787D9BC3}" type="presParOf" srcId="{A3662652-3A20-4844-B402-271765084CA0}" destId="{8B71AC00-B6FC-1D4D-9D98-F5204AF18890}" srcOrd="0" destOrd="0" presId="urn:microsoft.com/office/officeart/2005/8/layout/pyramid2"/>
    <dgm:cxn modelId="{F9350F2C-3D13-4A09-925B-E429631231BC}" type="presParOf" srcId="{A3662652-3A20-4844-B402-271765084CA0}" destId="{7C401003-738D-7940-9CB7-7BF6D37C0299}" srcOrd="1" destOrd="0" presId="urn:microsoft.com/office/officeart/2005/8/layout/pyramid2"/>
    <dgm:cxn modelId="{531B1878-181D-4C98-AC39-DCCDC26C7B0A}" type="presParOf" srcId="{A3662652-3A20-4844-B402-271765084CA0}" destId="{15BE54F6-B140-184E-8234-33BEAACB49A5}" srcOrd="2" destOrd="0" presId="urn:microsoft.com/office/officeart/2005/8/layout/pyramid2"/>
    <dgm:cxn modelId="{521A7969-2560-4219-8FEE-EC042A24E8A3}" type="presParOf" srcId="{A3662652-3A20-4844-B402-271765084CA0}" destId="{543B393B-2D92-AC40-BC05-00C1EA03CA6D}" srcOrd="3" destOrd="0" presId="urn:microsoft.com/office/officeart/2005/8/layout/pyramid2"/>
    <dgm:cxn modelId="{50552058-D376-438D-8F2B-FFB05F57403A}" type="presParOf" srcId="{A3662652-3A20-4844-B402-271765084CA0}" destId="{42C19DFF-2D9A-5643-AE58-D80A9A14D2EC}" srcOrd="4" destOrd="0" presId="urn:microsoft.com/office/officeart/2005/8/layout/pyramid2"/>
    <dgm:cxn modelId="{FEC5A8D7-A08C-4559-8647-DAA13BBBB37C}" type="presParOf" srcId="{A3662652-3A20-4844-B402-271765084CA0}" destId="{28471C83-1A82-5D4A-9565-8F1B8DAD69CC}" srcOrd="5" destOrd="0" presId="urn:microsoft.com/office/officeart/2005/8/layout/pyramid2"/>
    <dgm:cxn modelId="{FF9CB943-0753-4046-B441-3AE3E542DB83}" type="presParOf" srcId="{A3662652-3A20-4844-B402-271765084CA0}" destId="{37174BD3-A389-C347-8926-861C96041F9D}" srcOrd="6" destOrd="0" presId="urn:microsoft.com/office/officeart/2005/8/layout/pyramid2"/>
    <dgm:cxn modelId="{937061DE-A35E-4BE3-AE9D-55D0BFB15BB9}" type="presParOf" srcId="{A3662652-3A20-4844-B402-271765084CA0}" destId="{E2635C50-016B-8346-A4FE-872774A3646E}" srcOrd="7" destOrd="0" presId="urn:microsoft.com/office/officeart/2005/8/layout/pyramid2"/>
    <dgm:cxn modelId="{FDA00185-AE16-45D9-ABE9-30044556B976}" type="presParOf" srcId="{A3662652-3A20-4844-B402-271765084CA0}" destId="{A378ED57-D1B6-DC40-800B-F48E0FAE9B34}" srcOrd="8" destOrd="0" presId="urn:microsoft.com/office/officeart/2005/8/layout/pyramid2"/>
    <dgm:cxn modelId="{9BE07549-1E6A-480D-BF1C-DEEF814629EC}" type="presParOf" srcId="{A3662652-3A20-4844-B402-271765084CA0}" destId="{A915E300-F0AC-6A4A-BBE1-BAE7ACF59C62}" srcOrd="9" destOrd="0" presId="urn:microsoft.com/office/officeart/2005/8/layout/pyramid2"/>
    <dgm:cxn modelId="{4950118D-0AF9-49F6-BFE3-0E80DDB82070}" type="presParOf" srcId="{A3662652-3A20-4844-B402-271765084CA0}" destId="{20ED39E7-6F07-7D4C-AF11-3983FAD7FBB0}" srcOrd="10" destOrd="0" presId="urn:microsoft.com/office/officeart/2005/8/layout/pyramid2"/>
    <dgm:cxn modelId="{11F0C061-0B28-4A16-833E-EBE2082E49CD}"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D4309-5D0C-451B-BE90-5CBCE8820E5B}">
      <dsp:nvSpPr>
        <dsp:cNvPr id="0" name=""/>
        <dsp:cNvSpPr/>
      </dsp:nvSpPr>
      <dsp:spPr>
        <a:xfrm>
          <a:off x="4267470" y="2007127"/>
          <a:ext cx="794544" cy="1421454"/>
        </a:xfrm>
        <a:custGeom>
          <a:avLst/>
          <a:gdLst/>
          <a:ahLst/>
          <a:cxnLst/>
          <a:rect l="0" t="0" r="0" b="0"/>
          <a:pathLst>
            <a:path>
              <a:moveTo>
                <a:pt x="0" y="0"/>
              </a:moveTo>
              <a:lnTo>
                <a:pt x="0" y="1421454"/>
              </a:lnTo>
              <a:lnTo>
                <a:pt x="794544" y="14214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A0C05-8B94-42DA-8FD7-84D4445AFD5B}">
      <dsp:nvSpPr>
        <dsp:cNvPr id="0" name=""/>
        <dsp:cNvSpPr/>
      </dsp:nvSpPr>
      <dsp:spPr>
        <a:xfrm>
          <a:off x="4267470" y="2007127"/>
          <a:ext cx="658447" cy="511350"/>
        </a:xfrm>
        <a:custGeom>
          <a:avLst/>
          <a:gdLst/>
          <a:ahLst/>
          <a:cxnLst/>
          <a:rect l="0" t="0" r="0" b="0"/>
          <a:pathLst>
            <a:path>
              <a:moveTo>
                <a:pt x="0" y="0"/>
              </a:moveTo>
              <a:lnTo>
                <a:pt x="0" y="511350"/>
              </a:lnTo>
              <a:lnTo>
                <a:pt x="658447" y="51135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D1DBB-3B34-47E3-BF03-D5FA3385F98B}">
      <dsp:nvSpPr>
        <dsp:cNvPr id="0" name=""/>
        <dsp:cNvSpPr/>
      </dsp:nvSpPr>
      <dsp:spPr>
        <a:xfrm>
          <a:off x="4279257" y="696682"/>
          <a:ext cx="1753689" cy="261703"/>
        </a:xfrm>
        <a:custGeom>
          <a:avLst/>
          <a:gdLst/>
          <a:ahLst/>
          <a:cxnLst/>
          <a:rect l="0" t="0" r="0" b="0"/>
          <a:pathLst>
            <a:path>
              <a:moveTo>
                <a:pt x="0" y="0"/>
              </a:moveTo>
              <a:lnTo>
                <a:pt x="0" y="142249"/>
              </a:lnTo>
              <a:lnTo>
                <a:pt x="1753689" y="142249"/>
              </a:lnTo>
              <a:lnTo>
                <a:pt x="1753689" y="2617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7386C-C611-4CF4-A638-154F0C7628C3}">
      <dsp:nvSpPr>
        <dsp:cNvPr id="0" name=""/>
        <dsp:cNvSpPr/>
      </dsp:nvSpPr>
      <dsp:spPr>
        <a:xfrm>
          <a:off x="468393" y="1913896"/>
          <a:ext cx="532771" cy="3869016"/>
        </a:xfrm>
        <a:custGeom>
          <a:avLst/>
          <a:gdLst/>
          <a:ahLst/>
          <a:cxnLst/>
          <a:rect l="0" t="0" r="0" b="0"/>
          <a:pathLst>
            <a:path>
              <a:moveTo>
                <a:pt x="0" y="0"/>
              </a:moveTo>
              <a:lnTo>
                <a:pt x="0" y="3869016"/>
              </a:lnTo>
              <a:lnTo>
                <a:pt x="532771" y="386901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3D709-6304-4703-9864-5B41DC6A4663}">
      <dsp:nvSpPr>
        <dsp:cNvPr id="0" name=""/>
        <dsp:cNvSpPr/>
      </dsp:nvSpPr>
      <dsp:spPr>
        <a:xfrm>
          <a:off x="468393" y="1913896"/>
          <a:ext cx="499369" cy="3047549"/>
        </a:xfrm>
        <a:custGeom>
          <a:avLst/>
          <a:gdLst/>
          <a:ahLst/>
          <a:cxnLst/>
          <a:rect l="0" t="0" r="0" b="0"/>
          <a:pathLst>
            <a:path>
              <a:moveTo>
                <a:pt x="0" y="0"/>
              </a:moveTo>
              <a:lnTo>
                <a:pt x="0" y="3047549"/>
              </a:lnTo>
              <a:lnTo>
                <a:pt x="499369" y="304754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F10EC-6B33-42A8-BE63-18E6651CD7B3}">
      <dsp:nvSpPr>
        <dsp:cNvPr id="0" name=""/>
        <dsp:cNvSpPr/>
      </dsp:nvSpPr>
      <dsp:spPr>
        <a:xfrm>
          <a:off x="468393" y="1913896"/>
          <a:ext cx="532771" cy="1945102"/>
        </a:xfrm>
        <a:custGeom>
          <a:avLst/>
          <a:gdLst/>
          <a:ahLst/>
          <a:cxnLst/>
          <a:rect l="0" t="0" r="0" b="0"/>
          <a:pathLst>
            <a:path>
              <a:moveTo>
                <a:pt x="0" y="0"/>
              </a:moveTo>
              <a:lnTo>
                <a:pt x="0" y="1945102"/>
              </a:lnTo>
              <a:lnTo>
                <a:pt x="532771" y="194510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CD99D-9BFA-4E58-9E8D-DA60051534C5}">
      <dsp:nvSpPr>
        <dsp:cNvPr id="0" name=""/>
        <dsp:cNvSpPr/>
      </dsp:nvSpPr>
      <dsp:spPr>
        <a:xfrm>
          <a:off x="468393" y="1913896"/>
          <a:ext cx="519198" cy="781429"/>
        </a:xfrm>
        <a:custGeom>
          <a:avLst/>
          <a:gdLst/>
          <a:ahLst/>
          <a:cxnLst/>
          <a:rect l="0" t="0" r="0" b="0"/>
          <a:pathLst>
            <a:path>
              <a:moveTo>
                <a:pt x="0" y="0"/>
              </a:moveTo>
              <a:lnTo>
                <a:pt x="0" y="781429"/>
              </a:lnTo>
              <a:lnTo>
                <a:pt x="519198" y="78142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E74B0-617E-43BA-ACAC-20C6BFBF00FF}">
      <dsp:nvSpPr>
        <dsp:cNvPr id="0" name=""/>
        <dsp:cNvSpPr/>
      </dsp:nvSpPr>
      <dsp:spPr>
        <a:xfrm>
          <a:off x="1852924" y="696682"/>
          <a:ext cx="2426333" cy="241742"/>
        </a:xfrm>
        <a:custGeom>
          <a:avLst/>
          <a:gdLst/>
          <a:ahLst/>
          <a:cxnLst/>
          <a:rect l="0" t="0" r="0" b="0"/>
          <a:pathLst>
            <a:path>
              <a:moveTo>
                <a:pt x="2426333" y="0"/>
              </a:moveTo>
              <a:lnTo>
                <a:pt x="2426333" y="122289"/>
              </a:lnTo>
              <a:lnTo>
                <a:pt x="0" y="122289"/>
              </a:lnTo>
              <a:lnTo>
                <a:pt x="0" y="2417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2914D-FFFD-470D-9B2D-E8413C8D8A94}">
      <dsp:nvSpPr>
        <dsp:cNvPr id="0" name=""/>
        <dsp:cNvSpPr/>
      </dsp:nvSpPr>
      <dsp:spPr>
        <a:xfrm>
          <a:off x="231629" y="0"/>
          <a:ext cx="8095256" cy="696682"/>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College and Career Readiness Standards</a:t>
          </a:r>
        </a:p>
      </dsp:txBody>
      <dsp:txXfrm>
        <a:off x="231629" y="0"/>
        <a:ext cx="8095256" cy="696682"/>
      </dsp:txXfrm>
    </dsp:sp>
    <dsp:sp modelId="{1C6BF5A2-525C-459F-9F90-9B4D34D655D8}">
      <dsp:nvSpPr>
        <dsp:cNvPr id="0" name=""/>
        <dsp:cNvSpPr/>
      </dsp:nvSpPr>
      <dsp:spPr>
        <a:xfrm>
          <a:off x="122261" y="938425"/>
          <a:ext cx="3461326" cy="975470"/>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English Language Arts </a:t>
          </a:r>
        </a:p>
      </dsp:txBody>
      <dsp:txXfrm>
        <a:off x="122261" y="938425"/>
        <a:ext cx="3461326" cy="975470"/>
      </dsp:txXfrm>
    </dsp:sp>
    <dsp:sp modelId="{09137075-9EE0-4452-B079-D7B9827A5A28}">
      <dsp:nvSpPr>
        <dsp:cNvPr id="0" name=""/>
        <dsp:cNvSpPr/>
      </dsp:nvSpPr>
      <dsp:spPr>
        <a:xfrm>
          <a:off x="987592" y="2136996"/>
          <a:ext cx="2369541" cy="111665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Reading (20)</a:t>
          </a:r>
        </a:p>
        <a:p>
          <a:pPr marL="0" lvl="0" indent="0" algn="ctr" defTabSz="933450">
            <a:lnSpc>
              <a:spcPct val="90000"/>
            </a:lnSpc>
            <a:spcBef>
              <a:spcPct val="0"/>
            </a:spcBef>
            <a:spcAft>
              <a:spcPct val="35000"/>
            </a:spcAft>
            <a:buNone/>
          </a:pPr>
          <a:r>
            <a:rPr lang="en-US" sz="2100" b="1" kern="1200" baseline="0" dirty="0">
              <a:solidFill>
                <a:schemeClr val="tx1"/>
              </a:solidFill>
            </a:rPr>
            <a:t>1)Informational (10)</a:t>
          </a:r>
        </a:p>
        <a:p>
          <a:pPr marL="0" lvl="0" indent="0" algn="ctr" defTabSz="933450">
            <a:lnSpc>
              <a:spcPct val="90000"/>
            </a:lnSpc>
            <a:spcBef>
              <a:spcPct val="0"/>
            </a:spcBef>
            <a:spcAft>
              <a:spcPct val="35000"/>
            </a:spcAft>
            <a:buNone/>
          </a:pPr>
          <a:r>
            <a:rPr lang="en-US" sz="2100" b="1" kern="1200" baseline="0" dirty="0">
              <a:solidFill>
                <a:schemeClr val="tx1"/>
              </a:solidFill>
            </a:rPr>
            <a:t>2)Literary (10)</a:t>
          </a:r>
        </a:p>
      </dsp:txBody>
      <dsp:txXfrm>
        <a:off x="987592" y="2136996"/>
        <a:ext cx="2369541" cy="1116659"/>
      </dsp:txXfrm>
    </dsp:sp>
    <dsp:sp modelId="{8C9F3B3F-BB9A-42F9-A845-2FA8F0BADFEB}">
      <dsp:nvSpPr>
        <dsp:cNvPr id="0" name=""/>
        <dsp:cNvSpPr/>
      </dsp:nvSpPr>
      <dsp:spPr>
        <a:xfrm>
          <a:off x="1001164" y="3430214"/>
          <a:ext cx="2369541" cy="85756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Writing (10)</a:t>
          </a:r>
        </a:p>
      </dsp:txBody>
      <dsp:txXfrm>
        <a:off x="1001164" y="3430214"/>
        <a:ext cx="2369541" cy="857569"/>
      </dsp:txXfrm>
    </dsp:sp>
    <dsp:sp modelId="{A33345CC-CCF2-450D-A9D7-9AF26EE7741A}">
      <dsp:nvSpPr>
        <dsp:cNvPr id="0" name=""/>
        <dsp:cNvSpPr/>
      </dsp:nvSpPr>
      <dsp:spPr>
        <a:xfrm>
          <a:off x="967763" y="4629916"/>
          <a:ext cx="2369541" cy="663059"/>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Speaking &amp; Listening (6)</a:t>
          </a:r>
        </a:p>
      </dsp:txBody>
      <dsp:txXfrm>
        <a:off x="967763" y="4629916"/>
        <a:ext cx="2369541" cy="663059"/>
      </dsp:txXfrm>
    </dsp:sp>
    <dsp:sp modelId="{F0472C60-21E1-455A-9415-39D1F101F70C}">
      <dsp:nvSpPr>
        <dsp:cNvPr id="0" name=""/>
        <dsp:cNvSpPr/>
      </dsp:nvSpPr>
      <dsp:spPr>
        <a:xfrm>
          <a:off x="1001164" y="5460643"/>
          <a:ext cx="2248176" cy="644538"/>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Language</a:t>
          </a:r>
          <a:r>
            <a:rPr lang="en-US" sz="2100" b="1" kern="1200" baseline="0" dirty="0">
              <a:solidFill>
                <a:schemeClr val="bg1"/>
              </a:solidFill>
            </a:rPr>
            <a:t> </a:t>
          </a:r>
          <a:r>
            <a:rPr lang="en-US" sz="2100" b="1" kern="1200" baseline="0" dirty="0">
              <a:solidFill>
                <a:schemeClr val="tx1"/>
              </a:solidFill>
            </a:rPr>
            <a:t>(6)</a:t>
          </a:r>
        </a:p>
      </dsp:txBody>
      <dsp:txXfrm>
        <a:off x="1001164" y="5460643"/>
        <a:ext cx="2248176" cy="644538"/>
      </dsp:txXfrm>
    </dsp:sp>
    <dsp:sp modelId="{0FC3AB55-C710-4BCB-BEF7-BA8B82575096}">
      <dsp:nvSpPr>
        <dsp:cNvPr id="0" name=""/>
        <dsp:cNvSpPr/>
      </dsp:nvSpPr>
      <dsp:spPr>
        <a:xfrm>
          <a:off x="3826101" y="958385"/>
          <a:ext cx="4413691" cy="1048741"/>
        </a:xfrm>
        <a:prstGeom prst="rect">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dirty="0" err="1">
              <a:solidFill>
                <a:schemeClr val="tx1"/>
              </a:solidFill>
              <a:latin typeface="Georgia" pitchFamily="18" charset="0"/>
            </a:rPr>
            <a:t>Literacy</a:t>
          </a:r>
          <a:r>
            <a:rPr lang="fr-CA" sz="1800" kern="1200" dirty="0">
              <a:solidFill>
                <a:schemeClr val="tx1"/>
              </a:solidFill>
              <a:latin typeface="Georgia" pitchFamily="18" charset="0"/>
            </a:rPr>
            <a:t> in </a:t>
          </a:r>
          <a:r>
            <a:rPr lang="fr-CA" sz="1800" kern="1200" dirty="0" err="1">
              <a:solidFill>
                <a:schemeClr val="tx1"/>
              </a:solidFill>
              <a:latin typeface="Georgia" pitchFamily="18" charset="0"/>
            </a:rPr>
            <a:t>History</a:t>
          </a:r>
          <a:r>
            <a:rPr lang="fr-CA" sz="1800" kern="1200" dirty="0">
              <a:solidFill>
                <a:schemeClr val="tx1"/>
              </a:solidFill>
              <a:latin typeface="Georgia" pitchFamily="18" charset="0"/>
            </a:rPr>
            <a:t>/Social </a:t>
          </a:r>
          <a:r>
            <a:rPr lang="fr-CA" sz="1800" kern="1200" dirty="0" err="1">
              <a:solidFill>
                <a:schemeClr val="tx1"/>
              </a:solidFill>
              <a:latin typeface="Georgia" pitchFamily="18" charset="0"/>
            </a:rPr>
            <a:t>Studies</a:t>
          </a:r>
          <a:r>
            <a:rPr lang="fr-CA" sz="1800" kern="1200" dirty="0">
              <a:solidFill>
                <a:schemeClr val="tx1"/>
              </a:solidFill>
              <a:latin typeface="Georgia" pitchFamily="18" charset="0"/>
            </a:rPr>
            <a:t>, Science, and </a:t>
          </a:r>
          <a:r>
            <a:rPr lang="fr-CA" sz="1800" kern="1200" dirty="0" err="1">
              <a:solidFill>
                <a:schemeClr val="tx1"/>
              </a:solidFill>
              <a:latin typeface="Georgia" pitchFamily="18" charset="0"/>
            </a:rPr>
            <a:t>Technical</a:t>
          </a:r>
          <a:r>
            <a:rPr lang="fr-CA" sz="1800" kern="1200" dirty="0">
              <a:solidFill>
                <a:schemeClr val="tx1"/>
              </a:solidFill>
              <a:latin typeface="Georgia" pitchFamily="18" charset="0"/>
            </a:rPr>
            <a:t> </a:t>
          </a:r>
          <a:r>
            <a:rPr lang="fr-CA" sz="1800" kern="1200" dirty="0" err="1">
              <a:solidFill>
                <a:schemeClr val="tx1"/>
              </a:solidFill>
              <a:latin typeface="Georgia" pitchFamily="18" charset="0"/>
            </a:rPr>
            <a:t>Subjects</a:t>
          </a:r>
          <a:r>
            <a:rPr lang="fr-CA" sz="1800" kern="1200" dirty="0">
              <a:solidFill>
                <a:schemeClr val="tx1"/>
              </a:solidFill>
              <a:latin typeface="Georgia" pitchFamily="18" charset="0"/>
            </a:rPr>
            <a:t> </a:t>
          </a:r>
          <a:endParaRPr lang="en-US" sz="1800" kern="1200" dirty="0">
            <a:solidFill>
              <a:schemeClr val="tx1"/>
            </a:solidFill>
          </a:endParaRPr>
        </a:p>
      </dsp:txBody>
      <dsp:txXfrm>
        <a:off x="3826101" y="958385"/>
        <a:ext cx="4413691" cy="1048741"/>
      </dsp:txXfrm>
    </dsp:sp>
    <dsp:sp modelId="{06E6FFFA-4EB5-4F8B-AB8D-C9346F13FE75}">
      <dsp:nvSpPr>
        <dsp:cNvPr id="0" name=""/>
        <dsp:cNvSpPr/>
      </dsp:nvSpPr>
      <dsp:spPr>
        <a:xfrm>
          <a:off x="4925917" y="2226074"/>
          <a:ext cx="2550121" cy="584805"/>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Reading</a:t>
          </a:r>
          <a:r>
            <a:rPr lang="en-US" sz="2100" b="1" kern="1200" baseline="0" dirty="0">
              <a:solidFill>
                <a:schemeClr val="bg1"/>
              </a:solidFill>
            </a:rPr>
            <a:t> </a:t>
          </a:r>
          <a:r>
            <a:rPr lang="en-US" sz="2100" b="1" kern="1200" baseline="0" dirty="0">
              <a:solidFill>
                <a:schemeClr val="tx1"/>
              </a:solidFill>
            </a:rPr>
            <a:t>(10) </a:t>
          </a:r>
        </a:p>
      </dsp:txBody>
      <dsp:txXfrm>
        <a:off x="4925917" y="2226074"/>
        <a:ext cx="2550121" cy="584805"/>
      </dsp:txXfrm>
    </dsp:sp>
    <dsp:sp modelId="{6313C5EA-7416-482E-A9A1-7F296A103F60}">
      <dsp:nvSpPr>
        <dsp:cNvPr id="0" name=""/>
        <dsp:cNvSpPr/>
      </dsp:nvSpPr>
      <dsp:spPr>
        <a:xfrm>
          <a:off x="5062015" y="3165373"/>
          <a:ext cx="2489177" cy="526415"/>
        </a:xfrm>
        <a:prstGeom prst="rect">
          <a:avLst/>
        </a:prstGeom>
        <a:solidFill>
          <a:schemeClr val="bg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solidFill>
                <a:schemeClr val="tx1"/>
              </a:solidFill>
            </a:rPr>
            <a:t>Writing (10) </a:t>
          </a:r>
        </a:p>
      </dsp:txBody>
      <dsp:txXfrm>
        <a:off x="5062015" y="3165373"/>
        <a:ext cx="2489177" cy="526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accent1">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000" b="1" kern="1200" dirty="0"/>
            <a:t>Opinions/Arguments</a:t>
          </a:r>
          <a:r>
            <a:rPr lang="en-US" sz="2400" b="1" kern="1200" dirty="0"/>
            <a:t>; </a:t>
          </a:r>
          <a:r>
            <a:rPr lang="en-US" sz="2000" b="1" kern="1200" dirty="0"/>
            <a:t>intertextual Connections</a:t>
          </a:r>
        </a:p>
        <a:p>
          <a:pPr marL="0" lvl="0" indent="0" algn="ctr" defTabSz="1066800">
            <a:lnSpc>
              <a:spcPct val="90000"/>
            </a:lnSpc>
            <a:spcBef>
              <a:spcPct val="0"/>
            </a:spcBef>
            <a:spcAft>
              <a:spcPct val="35000"/>
            </a:spcAft>
            <a:buNone/>
          </a:pPr>
          <a:r>
            <a:rPr lang="en-US" sz="2000" b="1" kern="1200" dirty="0"/>
            <a:t> </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accent4">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Inferences </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Author’s Craft and Purpose</a:t>
          </a:r>
          <a:endParaRPr lang="en-US" sz="1900" b="1" kern="1200" dirty="0"/>
        </a:p>
      </dsp:txBody>
      <dsp:txXfrm>
        <a:off x="2781060" y="2037587"/>
        <a:ext cx="2892681" cy="454672"/>
      </dsp:txXfrm>
    </dsp:sp>
    <dsp:sp modelId="{37174BD3-A389-C347-8926-861C96041F9D}">
      <dsp:nvSpPr>
        <dsp:cNvPr id="0" name=""/>
        <dsp:cNvSpPr/>
      </dsp:nvSpPr>
      <dsp:spPr>
        <a:xfrm>
          <a:off x="2743372" y="2635029"/>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Vocab &amp; Text Structure</a:t>
          </a:r>
        </a:p>
      </dsp:txBody>
      <dsp:txXfrm>
        <a:off x="2767969" y="2659626"/>
        <a:ext cx="2892681" cy="454672"/>
      </dsp:txXfrm>
    </dsp:sp>
    <dsp:sp modelId="{A378ED57-D1B6-DC40-800B-F48E0FAE9B34}">
      <dsp:nvSpPr>
        <dsp:cNvPr id="0" name=""/>
        <dsp:cNvSpPr/>
      </dsp:nvSpPr>
      <dsp:spPr>
        <a:xfrm>
          <a:off x="2741695" y="325319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cap="none" spc="0" dirty="0">
              <a:ln w="1905"/>
              <a:solidFill>
                <a:schemeClr val="tx1"/>
              </a:solidFill>
              <a:effectLst>
                <a:innerShdw blurRad="69850" dist="43180" dir="5400000">
                  <a:srgbClr val="000000">
                    <a:alpha val="65000"/>
                  </a:srgbClr>
                </a:innerShdw>
              </a:effectLst>
            </a:rPr>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marL="0" lvl="0" indent="0" algn="ctr" defTabSz="889000">
            <a:lnSpc>
              <a:spcPct val="90000"/>
            </a:lnSpc>
            <a:spcBef>
              <a:spcPct val="0"/>
            </a:spcBef>
            <a:spcAft>
              <a:spcPct val="35000"/>
            </a:spcAft>
            <a:buNone/>
          </a:pPr>
          <a:r>
            <a:rPr lang="en-US" sz="2000" b="1" kern="1200" cap="none" spc="0" dirty="0">
              <a:ln w="1905"/>
              <a:solidFill>
                <a:schemeClr val="tx1"/>
              </a:solidFill>
              <a:effectLst>
                <a:innerShdw blurRad="69850" dist="43180" dir="5400000">
                  <a:srgbClr val="000000">
                    <a:alpha val="65000"/>
                  </a:srgbClr>
                </a:innerShdw>
              </a:effectLst>
            </a:rPr>
            <a:t>General Understandings</a:t>
          </a:r>
        </a:p>
      </dsp:txBody>
      <dsp:txXfrm>
        <a:off x="2781089" y="3930660"/>
        <a:ext cx="2892681" cy="4546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2292" tIns="46148" rIns="92292" bIns="46148" rtlCol="0"/>
          <a:lstStyle>
            <a:lvl1pPr algn="l">
              <a:defRPr sz="1200"/>
            </a:lvl1pPr>
          </a:lstStyle>
          <a:p>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2292" tIns="46148" rIns="92292" bIns="46148" rtlCol="0"/>
          <a:lstStyle>
            <a:lvl1pPr algn="r">
              <a:defRPr sz="1200"/>
            </a:lvl1pPr>
          </a:lstStyle>
          <a:p>
            <a:fld id="{E88D82FD-839C-484C-865F-74BBEB569A4B}" type="datetimeFigureOut">
              <a:rPr lang="en-US" smtClean="0"/>
              <a:t>11/2/2018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292" tIns="46148" rIns="92292" bIns="46148"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292" tIns="46148" rIns="92292"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2292" tIns="46148" rIns="92292"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2292" tIns="46148" rIns="92292" bIns="46148" rtlCol="0" anchor="b"/>
          <a:lstStyle>
            <a:lvl1pPr algn="r">
              <a:defRPr sz="1200"/>
            </a:lvl1pPr>
          </a:lstStyle>
          <a:p>
            <a:fld id="{189F1D7C-9429-4832-A906-187A4077121E}" type="slidenum">
              <a:rPr lang="en-US" smtClean="0"/>
              <a:t>‹#›</a:t>
            </a:fld>
            <a:endParaRPr lang="en-US"/>
          </a:p>
        </p:txBody>
      </p:sp>
    </p:spTree>
    <p:extLst>
      <p:ext uri="{BB962C8B-B14F-4D97-AF65-F5344CB8AC3E}">
        <p14:creationId xmlns:p14="http://schemas.microsoft.com/office/powerpoint/2010/main" val="357137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a:t>
            </a:r>
          </a:p>
          <a:p>
            <a:endParaRPr lang="en-US" b="1" dirty="0"/>
          </a:p>
          <a:p>
            <a:r>
              <a:rPr lang="en-US" b="1" dirty="0"/>
              <a:t>Table Tents for Participant Seating: English/LA, Science and Social Studies </a:t>
            </a:r>
          </a:p>
          <a:p>
            <a:endParaRPr lang="en-US" b="1" dirty="0"/>
          </a:p>
          <a:p>
            <a:r>
              <a:rPr lang="en-US" b="1" dirty="0"/>
              <a:t>Welcome and Introductions:</a:t>
            </a:r>
          </a:p>
        </p:txBody>
      </p:sp>
      <p:sp>
        <p:nvSpPr>
          <p:cNvPr id="4" name="Slide Number Placeholder 3"/>
          <p:cNvSpPr>
            <a:spLocks noGrp="1"/>
          </p:cNvSpPr>
          <p:nvPr>
            <p:ph type="sldNum" sz="quarter" idx="10"/>
          </p:nvPr>
        </p:nvSpPr>
        <p:spPr/>
        <p:txBody>
          <a:bodyPr/>
          <a:lstStyle/>
          <a:p>
            <a:pPr defTabSz="905716">
              <a:defRPr/>
            </a:pPr>
            <a:fld id="{49176B19-0699-1E44-9D65-9B40DD4D73E6}" type="slidenum">
              <a:rPr lang="en-US">
                <a:solidFill>
                  <a:prstClr val="black"/>
                </a:solidFill>
                <a:latin typeface="Calibri" panose="020F0502020204030204"/>
              </a:rPr>
              <a:pPr defTabSz="90571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8362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A10FBF1-EA77-44FA-8A15-D966D91AD6E5}"/>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53997EA1-4721-4805-952C-9F3C03F61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6661">
              <a:defRPr/>
            </a:pPr>
            <a:r>
              <a:rPr lang="en-US" altLang="en-US" b="1" u="none" dirty="0"/>
              <a:t>Carole</a:t>
            </a:r>
          </a:p>
          <a:p>
            <a:endParaRPr lang="en-US" altLang="en-US" b="1" dirty="0">
              <a:latin typeface="Arial" panose="020B0604020202020204" pitchFamily="34" charset="0"/>
            </a:endParaRPr>
          </a:p>
          <a:p>
            <a:r>
              <a:rPr lang="en-US" altLang="en-US" b="1" dirty="0">
                <a:latin typeface="Arial" panose="020B0604020202020204" pitchFamily="34" charset="0"/>
              </a:rPr>
              <a:t>In addition to the need for students to read college and career level text by the time they graduate, </a:t>
            </a:r>
          </a:p>
          <a:p>
            <a:r>
              <a:rPr lang="en-US" altLang="en-US" b="1" dirty="0">
                <a:latin typeface="Arial" panose="020B0604020202020204" pitchFamily="34" charset="0"/>
              </a:rPr>
              <a:t>informational text increases students’ access to text that will help them increase their vocabularies, general knowledge, language and reasoning abilities.</a:t>
            </a:r>
          </a:p>
        </p:txBody>
      </p:sp>
      <p:sp>
        <p:nvSpPr>
          <p:cNvPr id="38916" name="Slide Number Placeholder 3">
            <a:extLst>
              <a:ext uri="{FF2B5EF4-FFF2-40B4-BE49-F238E27FC236}">
                <a16:creationId xmlns:a16="http://schemas.microsoft.com/office/drawing/2014/main" id="{B487EBC8-581D-4771-8CD0-702CA0328D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28537" indent="-280207" eaLnBrk="0" hangingPunct="0">
              <a:defRPr>
                <a:solidFill>
                  <a:schemeClr val="tx1"/>
                </a:solidFill>
                <a:latin typeface="Arial" panose="020B0604020202020204" pitchFamily="34" charset="0"/>
              </a:defRPr>
            </a:lvl2pPr>
            <a:lvl3pPr marL="1120826" indent="-224165" eaLnBrk="0" hangingPunct="0">
              <a:defRPr>
                <a:solidFill>
                  <a:schemeClr val="tx1"/>
                </a:solidFill>
                <a:latin typeface="Arial" panose="020B0604020202020204" pitchFamily="34" charset="0"/>
              </a:defRPr>
            </a:lvl3pPr>
            <a:lvl4pPr marL="1569156" indent="-224165" eaLnBrk="0" hangingPunct="0">
              <a:defRPr>
                <a:solidFill>
                  <a:schemeClr val="tx1"/>
                </a:solidFill>
                <a:latin typeface="Arial" panose="020B0604020202020204" pitchFamily="34" charset="0"/>
              </a:defRPr>
            </a:lvl4pPr>
            <a:lvl5pPr marL="2017486" indent="-224165" eaLnBrk="0" hangingPunct="0">
              <a:defRPr>
                <a:solidFill>
                  <a:schemeClr val="tx1"/>
                </a:solidFill>
                <a:latin typeface="Arial" panose="020B0604020202020204" pitchFamily="34" charset="0"/>
              </a:defRPr>
            </a:lvl5pPr>
            <a:lvl6pPr marL="2465817" indent="-224165" eaLnBrk="0" fontAlgn="base" hangingPunct="0">
              <a:spcBef>
                <a:spcPct val="0"/>
              </a:spcBef>
              <a:spcAft>
                <a:spcPct val="0"/>
              </a:spcAft>
              <a:defRPr>
                <a:solidFill>
                  <a:schemeClr val="tx1"/>
                </a:solidFill>
                <a:latin typeface="Arial" panose="020B0604020202020204" pitchFamily="34" charset="0"/>
              </a:defRPr>
            </a:lvl6pPr>
            <a:lvl7pPr marL="2914147" indent="-224165" eaLnBrk="0" fontAlgn="base" hangingPunct="0">
              <a:spcBef>
                <a:spcPct val="0"/>
              </a:spcBef>
              <a:spcAft>
                <a:spcPct val="0"/>
              </a:spcAft>
              <a:defRPr>
                <a:solidFill>
                  <a:schemeClr val="tx1"/>
                </a:solidFill>
                <a:latin typeface="Arial" panose="020B0604020202020204" pitchFamily="34" charset="0"/>
              </a:defRPr>
            </a:lvl7pPr>
            <a:lvl8pPr marL="3362477" indent="-224165" eaLnBrk="0" fontAlgn="base" hangingPunct="0">
              <a:spcBef>
                <a:spcPct val="0"/>
              </a:spcBef>
              <a:spcAft>
                <a:spcPct val="0"/>
              </a:spcAft>
              <a:defRPr>
                <a:solidFill>
                  <a:schemeClr val="tx1"/>
                </a:solidFill>
                <a:latin typeface="Arial" panose="020B0604020202020204" pitchFamily="34" charset="0"/>
              </a:defRPr>
            </a:lvl8pPr>
            <a:lvl9pPr marL="3810807" indent="-22416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FA43D6-323C-4F62-88CC-295735CE05CA}" type="slidenum">
              <a:rPr lang="en-US" altLang="en-US"/>
              <a:pPr eaLnBrk="1" hangingPunct="1"/>
              <a:t>10</a:t>
            </a:fld>
            <a:endParaRPr lang="en-US" altLang="en-US"/>
          </a:p>
        </p:txBody>
      </p:sp>
    </p:spTree>
    <p:extLst>
      <p:ext uri="{BB962C8B-B14F-4D97-AF65-F5344CB8AC3E}">
        <p14:creationId xmlns:p14="http://schemas.microsoft.com/office/powerpoint/2010/main" val="13706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Carole Let’s now look at Writing</a:t>
            </a:r>
          </a:p>
          <a:p>
            <a:endParaRPr lang="en-US" altLang="en-US" b="1" dirty="0"/>
          </a:p>
          <a:p>
            <a:r>
              <a:rPr lang="en-US" altLang="en-US" b="1" dirty="0"/>
              <a:t>As with reading, the percentages in the table reflect the sum of student writing</a:t>
            </a:r>
            <a:r>
              <a:rPr lang="en-US" altLang="en-US" b="1" u="sng" dirty="0"/>
              <a:t>, not just writing in ELA settings.</a:t>
            </a:r>
          </a:p>
          <a:p>
            <a:endParaRPr lang="en-US" altLang="en-US" b="1" u="sng" dirty="0"/>
          </a:p>
          <a:p>
            <a:r>
              <a:rPr lang="en-US" altLang="en-US" b="1" u="sng" dirty="0"/>
              <a:t>ONE REASON FOR THIS SHIFT IN THE ORGANIZATION OF WRITING STANDARDS IS TO BETTER PREPARE STUDENTS COLLEGE AND CAREER WRITING</a:t>
            </a:r>
          </a:p>
          <a:p>
            <a:endParaRPr lang="en-US" altLang="en-US" b="1" dirty="0"/>
          </a:p>
          <a:p>
            <a:r>
              <a:rPr lang="en-US" altLang="en-US" b="1" dirty="0"/>
              <a:t>Notice the decreasing emphasis on narrative writing that students do in school.  THOSE PERCENTAGES DO NOT REPRESENT AN ELA CLASSROOM IN ISOLATION.</a:t>
            </a:r>
          </a:p>
          <a:p>
            <a:endParaRPr lang="en-US" altLang="en-US" b="1" dirty="0"/>
          </a:p>
          <a:p>
            <a:endParaRPr lang="en-US" altLang="en-US" b="1" dirty="0"/>
          </a:p>
          <a:p>
            <a:pPr marL="169822" indent="-169822">
              <a:buFont typeface="Arial" panose="020B0604020202020204" pitchFamily="34" charset="0"/>
              <a:buChar char="•"/>
            </a:pPr>
            <a:endParaRPr lang="en-US" altLang="en-US" baseline="0" dirty="0"/>
          </a:p>
          <a:p>
            <a:pPr marL="169822" indent="-169822">
              <a:buFont typeface="Arial" panose="020B0604020202020204" pitchFamily="34" charset="0"/>
              <a:buChar char="•"/>
            </a:pPr>
            <a:endParaRPr lang="en-US" altLang="en-US" baseline="0" dirty="0"/>
          </a:p>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877" indent="-288414">
              <a:spcBef>
                <a:spcPct val="30000"/>
              </a:spcBef>
              <a:defRPr sz="1200">
                <a:solidFill>
                  <a:schemeClr val="tx1"/>
                </a:solidFill>
                <a:latin typeface="Calibri" panose="020F0502020204030204" pitchFamily="34" charset="0"/>
              </a:defRPr>
            </a:lvl2pPr>
            <a:lvl3pPr marL="1153657" indent="-230731">
              <a:spcBef>
                <a:spcPct val="30000"/>
              </a:spcBef>
              <a:defRPr sz="1200">
                <a:solidFill>
                  <a:schemeClr val="tx1"/>
                </a:solidFill>
                <a:latin typeface="Calibri" panose="020F0502020204030204" pitchFamily="34" charset="0"/>
              </a:defRPr>
            </a:lvl3pPr>
            <a:lvl4pPr marL="1615120" indent="-230731">
              <a:spcBef>
                <a:spcPct val="30000"/>
              </a:spcBef>
              <a:defRPr sz="1200">
                <a:solidFill>
                  <a:schemeClr val="tx1"/>
                </a:solidFill>
                <a:latin typeface="Calibri" panose="020F0502020204030204" pitchFamily="34" charset="0"/>
              </a:defRPr>
            </a:lvl4pPr>
            <a:lvl5pPr marL="2076583" indent="-230731">
              <a:spcBef>
                <a:spcPct val="30000"/>
              </a:spcBef>
              <a:defRPr sz="1200">
                <a:solidFill>
                  <a:schemeClr val="tx1"/>
                </a:solidFill>
                <a:latin typeface="Calibri" panose="020F0502020204030204" pitchFamily="34" charset="0"/>
              </a:defRPr>
            </a:lvl5pPr>
            <a:lvl6pPr marL="2538045" indent="-230731" eaLnBrk="0" fontAlgn="base" hangingPunct="0">
              <a:spcBef>
                <a:spcPct val="30000"/>
              </a:spcBef>
              <a:spcAft>
                <a:spcPct val="0"/>
              </a:spcAft>
              <a:defRPr sz="1200">
                <a:solidFill>
                  <a:schemeClr val="tx1"/>
                </a:solidFill>
                <a:latin typeface="Calibri" panose="020F0502020204030204" pitchFamily="34" charset="0"/>
              </a:defRPr>
            </a:lvl6pPr>
            <a:lvl7pPr marL="2999507" indent="-230731" eaLnBrk="0" fontAlgn="base" hangingPunct="0">
              <a:spcBef>
                <a:spcPct val="30000"/>
              </a:spcBef>
              <a:spcAft>
                <a:spcPct val="0"/>
              </a:spcAft>
              <a:defRPr sz="1200">
                <a:solidFill>
                  <a:schemeClr val="tx1"/>
                </a:solidFill>
                <a:latin typeface="Calibri" panose="020F0502020204030204" pitchFamily="34" charset="0"/>
              </a:defRPr>
            </a:lvl7pPr>
            <a:lvl8pPr marL="3460971" indent="-230731" eaLnBrk="0" fontAlgn="base" hangingPunct="0">
              <a:spcBef>
                <a:spcPct val="30000"/>
              </a:spcBef>
              <a:spcAft>
                <a:spcPct val="0"/>
              </a:spcAft>
              <a:defRPr sz="1200">
                <a:solidFill>
                  <a:schemeClr val="tx1"/>
                </a:solidFill>
                <a:latin typeface="Calibri" panose="020F0502020204030204" pitchFamily="34" charset="0"/>
              </a:defRPr>
            </a:lvl8pPr>
            <a:lvl9pPr marL="3922433" indent="-23073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05F71A-65EE-4AD1-A901-537EA0DDDE66}"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96263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Carole</a:t>
            </a:r>
            <a:r>
              <a:rPr lang="en-US" b="1" u="sng" dirty="0">
                <a:effectLst/>
              </a:rPr>
              <a:t>:</a:t>
            </a:r>
            <a:r>
              <a:rPr lang="en-US" b="1" u="sng" baseline="0" dirty="0">
                <a:effectLst/>
              </a:rPr>
              <a:t> HANDOUT</a:t>
            </a:r>
          </a:p>
          <a:p>
            <a:endParaRPr lang="en-US" b="1" u="sng" dirty="0">
              <a:effectLst/>
            </a:endParaRPr>
          </a:p>
          <a:p>
            <a:r>
              <a:rPr lang="en-US" b="1" dirty="0">
                <a:effectLst/>
              </a:rPr>
              <a:t>Because Interpreting expectations among the types of argument (e.g., opinion, persuasive, argument, etc.) can be difficult, I want to share this handout with you…</a:t>
            </a:r>
          </a:p>
          <a:p>
            <a:endParaRPr lang="en-US" b="1" dirty="0">
              <a:effectLst/>
            </a:endParaRPr>
          </a:p>
          <a:p>
            <a:r>
              <a:rPr lang="en-US" b="1" dirty="0">
                <a:effectLst/>
              </a:rPr>
              <a:t>Begin first by outlining the subtle, but significant differences among them.</a:t>
            </a:r>
            <a:r>
              <a:rPr lang="en-US" b="1" baseline="0" dirty="0">
                <a:effectLst/>
              </a:rPr>
              <a:t> </a:t>
            </a:r>
          </a:p>
          <a:p>
            <a:endParaRPr lang="en-US" b="1" baseline="0" dirty="0">
              <a:effectLst/>
            </a:endParaRPr>
          </a:p>
          <a:p>
            <a:r>
              <a:rPr lang="en-US" b="1" baseline="0" dirty="0">
                <a:effectLst/>
              </a:rPr>
              <a:t>This chart is</a:t>
            </a:r>
            <a:r>
              <a:rPr lang="en-US" b="1" dirty="0">
                <a:effectLst/>
              </a:rPr>
              <a:t> helpful to compare what students already know about persuasive writing as you introduce them to the new and less familiar concepts of argumentative writing</a:t>
            </a:r>
            <a:r>
              <a:rPr lang="en-US" b="1" baseline="0" dirty="0">
                <a:effectLst/>
              </a:rPr>
              <a:t> </a:t>
            </a:r>
            <a:endParaRPr lang="en-US" b="1" dirty="0">
              <a:effectLst/>
            </a:endParaRPr>
          </a:p>
        </p:txBody>
      </p:sp>
      <p:sp>
        <p:nvSpPr>
          <p:cNvPr id="4" name="Slide Number Placeholder 3"/>
          <p:cNvSpPr>
            <a:spLocks noGrp="1"/>
          </p:cNvSpPr>
          <p:nvPr>
            <p:ph type="sldNum" sz="quarter" idx="10"/>
          </p:nvPr>
        </p:nvSpPr>
        <p:spPr/>
        <p:txBody>
          <a:bodyPr/>
          <a:lstStyle/>
          <a:p>
            <a:pPr defTabSz="1207412">
              <a:defRPr/>
            </a:pPr>
            <a:fld id="{189F1D7C-9429-4832-A906-187A4077121E}" type="slidenum">
              <a:rPr lang="en-US">
                <a:solidFill>
                  <a:prstClr val="black"/>
                </a:solidFill>
                <a:latin typeface="Calibri" panose="020F0502020204030204"/>
              </a:rPr>
              <a:pPr defTabSz="120741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421108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Carole</a:t>
            </a:r>
          </a:p>
          <a:p>
            <a:r>
              <a:rPr lang="en-US" b="1" i="0" dirty="0"/>
              <a:t>In</a:t>
            </a:r>
            <a:r>
              <a:rPr lang="en-US" b="1" i="0" baseline="0" dirty="0"/>
              <a:t> the standards…</a:t>
            </a:r>
            <a:endParaRPr lang="en-US" b="1" i="0" dirty="0"/>
          </a:p>
        </p:txBody>
      </p:sp>
      <p:sp>
        <p:nvSpPr>
          <p:cNvPr id="4" name="Slide Number Placeholder 3"/>
          <p:cNvSpPr>
            <a:spLocks noGrp="1"/>
          </p:cNvSpPr>
          <p:nvPr>
            <p:ph type="sldNum" sz="quarter" idx="10"/>
          </p:nvPr>
        </p:nvSpPr>
        <p:spPr/>
        <p:txBody>
          <a:bodyPr/>
          <a:lstStyle/>
          <a:p>
            <a:fld id="{189F1D7C-9429-4832-A906-187A4077121E}" type="slidenum">
              <a:rPr lang="en-US" smtClean="0"/>
              <a:t>13</a:t>
            </a:fld>
            <a:endParaRPr lang="en-US"/>
          </a:p>
        </p:txBody>
      </p:sp>
    </p:spTree>
    <p:extLst>
      <p:ext uri="{BB962C8B-B14F-4D97-AF65-F5344CB8AC3E}">
        <p14:creationId xmlns:p14="http://schemas.microsoft.com/office/powerpoint/2010/main" val="392827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WRITING AND ASSESSMENT</a:t>
            </a:r>
          </a:p>
          <a:p>
            <a:r>
              <a:rPr lang="en-US" b="1" baseline="0" dirty="0"/>
              <a:t>There are 3 Modes of Writing in the KAS, but for MS/HS these are the most important modes!!</a:t>
            </a:r>
          </a:p>
          <a:p>
            <a:endParaRPr lang="en-US" b="1" baseline="0" dirty="0"/>
          </a:p>
          <a:p>
            <a:pPr marL="302622" indent="-168123">
              <a:buSzPct val="65000"/>
              <a:buFont typeface="Arial" panose="020B0604020202020204" pitchFamily="34" charset="0"/>
              <a:buChar char="•"/>
              <a:defRPr/>
            </a:pPr>
            <a:r>
              <a:rPr lang="en-US" b="1" dirty="0">
                <a:latin typeface="Calibri" panose="020F0502020204030204" pitchFamily="34" charset="0"/>
                <a:cs typeface="Calibri" panose="020F0502020204030204" pitchFamily="34" charset="0"/>
              </a:rPr>
              <a:t>With argumentative writing, the aim is to get people to believe that something is true. </a:t>
            </a:r>
          </a:p>
          <a:p>
            <a:pPr marL="134499">
              <a:buSzPct val="65000"/>
              <a:defRPr/>
            </a:pPr>
            <a:endParaRPr lang="en-US" b="1" dirty="0">
              <a:latin typeface="Calibri" panose="020F0502020204030204" pitchFamily="34" charset="0"/>
              <a:cs typeface="Calibri" panose="020F0502020204030204" pitchFamily="34" charset="0"/>
            </a:endParaRPr>
          </a:p>
          <a:p>
            <a:pPr marL="302622" indent="-168123">
              <a:buSzPct val="65000"/>
              <a:buFont typeface="Arial" panose="020B0604020202020204" pitchFamily="34" charset="0"/>
              <a:buChar char="•"/>
              <a:defRPr/>
            </a:pPr>
            <a:r>
              <a:rPr lang="en-US" b="1" dirty="0">
                <a:latin typeface="Calibri" panose="020F0502020204030204" pitchFamily="34" charset="0"/>
                <a:cs typeface="Calibri" panose="020F0502020204030204" pitchFamily="34" charset="0"/>
              </a:rPr>
              <a:t>With explanations, the aim is to answer questions about why or how because truthfulness is assumed. </a:t>
            </a:r>
          </a:p>
          <a:p>
            <a:pPr marL="302622" indent="-168123">
              <a:buSzPct val="65000"/>
              <a:buFont typeface="Arial" panose="020B0604020202020204" pitchFamily="34" charset="0"/>
              <a:buChar char="•"/>
              <a:defRPr/>
            </a:pPr>
            <a:endParaRPr lang="en-US" b="1" dirty="0">
              <a:latin typeface="Calibri" panose="020F0502020204030204" pitchFamily="34" charset="0"/>
              <a:cs typeface="Calibri" panose="020F0502020204030204" pitchFamily="34" charset="0"/>
            </a:endParaRPr>
          </a:p>
          <a:p>
            <a:pPr marL="302622" indent="-168123">
              <a:buSzPct val="65000"/>
              <a:buFont typeface="Arial" panose="020B0604020202020204" pitchFamily="34" charset="0"/>
              <a:buChar char="•"/>
              <a:defRPr/>
            </a:pPr>
            <a:r>
              <a:rPr lang="en-US" b="1" dirty="0">
                <a:latin typeface="Calibri" panose="020F0502020204030204" pitchFamily="34" charset="0"/>
                <a:cs typeface="Calibri" panose="020F0502020204030204" pitchFamily="34" charset="0"/>
              </a:rPr>
              <a:t>Argument seeks to persuade; explanation seeks to create understanding.</a:t>
            </a:r>
          </a:p>
          <a:p>
            <a:endParaRPr lang="en-US" b="1" baseline="0" dirty="0"/>
          </a:p>
        </p:txBody>
      </p:sp>
      <p:sp>
        <p:nvSpPr>
          <p:cNvPr id="4" name="Slide Number Placeholder 3"/>
          <p:cNvSpPr>
            <a:spLocks noGrp="1"/>
          </p:cNvSpPr>
          <p:nvPr>
            <p:ph type="sldNum" sz="quarter" idx="10"/>
          </p:nvPr>
        </p:nvSpPr>
        <p:spPr/>
        <p:txBody>
          <a:bodyPr/>
          <a:lstStyle/>
          <a:p>
            <a:pPr defTabSz="1207412">
              <a:defRPr/>
            </a:pPr>
            <a:fld id="{189F1D7C-9429-4832-A906-187A4077121E}" type="slidenum">
              <a:rPr lang="en-US">
                <a:solidFill>
                  <a:prstClr val="black"/>
                </a:solidFill>
                <a:latin typeface="Calibri" panose="020F0502020204030204"/>
              </a:rPr>
              <a:pPr defTabSz="120741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277428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endParaRPr lang="en-US" b="1" dirty="0"/>
          </a:p>
          <a:p>
            <a:r>
              <a:rPr lang="en-US" b="1" dirty="0"/>
              <a:t>We have the KDE ODW Rubric…</a:t>
            </a:r>
          </a:p>
          <a:p>
            <a:endParaRPr lang="en-US" b="1" dirty="0"/>
          </a:p>
          <a:p>
            <a:r>
              <a:rPr lang="en-US" b="1" dirty="0"/>
              <a:t>LDC rubrics as a resource: These rubrics are more aligned for use as a formative assessment tool during instruction of writing… </a:t>
            </a:r>
          </a:p>
        </p:txBody>
      </p:sp>
      <p:sp>
        <p:nvSpPr>
          <p:cNvPr id="4" name="Slide Number Placeholder 3"/>
          <p:cNvSpPr>
            <a:spLocks noGrp="1"/>
          </p:cNvSpPr>
          <p:nvPr>
            <p:ph type="sldNum" sz="quarter" idx="10"/>
          </p:nvPr>
        </p:nvSpPr>
        <p:spPr/>
        <p:txBody>
          <a:bodyPr/>
          <a:lstStyle/>
          <a:p>
            <a:pPr defTabSz="905716">
              <a:defRPr/>
            </a:pPr>
            <a:fld id="{189F1D7C-9429-4832-A906-187A4077121E}" type="slidenum">
              <a:rPr lang="en-US">
                <a:solidFill>
                  <a:prstClr val="black"/>
                </a:solidFill>
                <a:latin typeface="Calibri" panose="020F0502020204030204"/>
              </a:rPr>
              <a:pPr defTabSz="90571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725051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16</a:t>
            </a:fld>
            <a:endParaRPr lang="en-US"/>
          </a:p>
        </p:txBody>
      </p:sp>
    </p:spTree>
    <p:extLst>
      <p:ext uri="{BB962C8B-B14F-4D97-AF65-F5344CB8AC3E}">
        <p14:creationId xmlns:p14="http://schemas.microsoft.com/office/powerpoint/2010/main" val="95305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926">
              <a:defRPr/>
            </a:pPr>
            <a:r>
              <a:rPr lang="en-US" b="1" dirty="0"/>
              <a:t>Carole</a:t>
            </a:r>
          </a:p>
          <a:p>
            <a:pPr defTabSz="922926">
              <a:defRPr/>
            </a:pPr>
            <a:r>
              <a:rPr lang="en-US" b="1" u="sng" dirty="0"/>
              <a:t>3 Appendices</a:t>
            </a:r>
            <a:r>
              <a:rPr lang="en-US" b="1" dirty="0"/>
              <a:t>: </a:t>
            </a:r>
          </a:p>
          <a:p>
            <a:pPr defTabSz="922926">
              <a:defRPr/>
            </a:pPr>
            <a:r>
              <a:rPr lang="en-US" b="1" dirty="0"/>
              <a:t>A: Supplementary materials and a glossary (43 pages) </a:t>
            </a:r>
          </a:p>
          <a:p>
            <a:pPr defTabSz="922926">
              <a:defRPr/>
            </a:pPr>
            <a:endParaRPr lang="en-US" b="1" dirty="0"/>
          </a:p>
          <a:p>
            <a:pPr defTabSz="922926">
              <a:defRPr/>
            </a:pPr>
            <a:r>
              <a:rPr lang="en-US" b="1" dirty="0"/>
              <a:t>B: Text exemplars illustrating complexity. text complexity is measured by 3 factors </a:t>
            </a:r>
          </a:p>
          <a:p>
            <a:pPr marL="692194" lvl="1" indent="-230731" defTabSz="922926">
              <a:buFontTx/>
              <a:buAutoNum type="arabicPeriod"/>
              <a:defRPr/>
            </a:pPr>
            <a:r>
              <a:rPr lang="en-US" b="1" u="sng" dirty="0"/>
              <a:t>qualitative evaluation </a:t>
            </a:r>
            <a:r>
              <a:rPr lang="en-US" b="1" dirty="0"/>
              <a:t>(levels of meaning, structure, language conventionality, and clarity, and knowledge demands) </a:t>
            </a:r>
          </a:p>
          <a:p>
            <a:pPr marL="692194" lvl="1" indent="-230731" defTabSz="922926">
              <a:buFontTx/>
              <a:buAutoNum type="arabicPeriod"/>
              <a:defRPr/>
            </a:pPr>
            <a:r>
              <a:rPr lang="en-US" b="1" u="sng" dirty="0"/>
              <a:t>quantitative evaluation </a:t>
            </a:r>
            <a:r>
              <a:rPr lang="en-US" b="1" dirty="0"/>
              <a:t>(readability, and other scores of text complexity), and matching reader to text and task (reader variables such as motivation, knowledge and experience, and task variables such as purpose and complexity generated by task assigned or question posed) </a:t>
            </a:r>
          </a:p>
          <a:p>
            <a:pPr marL="692194" lvl="1" indent="-230731" defTabSz="922926">
              <a:buFontTx/>
              <a:buAutoNum type="arabicPeriod"/>
              <a:defRPr/>
            </a:pPr>
            <a:r>
              <a:rPr lang="en-US" b="1" u="sng" dirty="0"/>
              <a:t>quality and range of reading for grade levels </a:t>
            </a:r>
            <a:r>
              <a:rPr lang="en-US" b="1" dirty="0"/>
              <a:t>(includes text types for K-5 and 6-12 bands in these broad categories: stories, dramas, poetry and literary nonfiction/(historical, scientific and technical texts for K-5 only)</a:t>
            </a:r>
          </a:p>
          <a:p>
            <a:pPr marL="230731" indent="-230731" defTabSz="922926">
              <a:defRPr/>
            </a:pPr>
            <a:r>
              <a:rPr lang="en-US" b="1" dirty="0"/>
              <a:t>    Accompanying Sample Performance Tasks (183 pages)</a:t>
            </a:r>
          </a:p>
          <a:p>
            <a:pPr defTabSz="922926">
              <a:defRPr/>
            </a:pPr>
            <a:endParaRPr lang="en-US" b="1" dirty="0"/>
          </a:p>
          <a:p>
            <a:pPr defTabSz="922926">
              <a:defRPr/>
            </a:pPr>
            <a:r>
              <a:rPr lang="en-US" b="1" dirty="0"/>
              <a:t>C: Annotated samples demonstrating at least adequate performance in writing at various grade levels (106 pages)</a:t>
            </a:r>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17</a:t>
            </a:fld>
            <a:endParaRPr lang="en-US"/>
          </a:p>
        </p:txBody>
      </p:sp>
    </p:spTree>
    <p:extLst>
      <p:ext uri="{BB962C8B-B14F-4D97-AF65-F5344CB8AC3E}">
        <p14:creationId xmlns:p14="http://schemas.microsoft.com/office/powerpoint/2010/main" val="893487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Clr>
                <a:srgbClr val="000000"/>
              </a:buClr>
              <a:buSzPct val="153000"/>
            </a:pPr>
            <a:r>
              <a:rPr lang="en-US" b="1" dirty="0"/>
              <a:t>Carole:  6 Major Shifts… </a:t>
            </a:r>
          </a:p>
          <a:p>
            <a:pPr>
              <a:spcBef>
                <a:spcPct val="0"/>
              </a:spcBef>
              <a:buClr>
                <a:srgbClr val="000000"/>
              </a:buClr>
              <a:buSzPct val="153000"/>
            </a:pPr>
            <a:r>
              <a:rPr lang="en-US" b="1" dirty="0"/>
              <a:t>The shifts are a high-level summary of the biggest changes signified by the standards </a:t>
            </a:r>
          </a:p>
          <a:p>
            <a:pPr>
              <a:spcBef>
                <a:spcPct val="0"/>
              </a:spcBef>
              <a:buClr>
                <a:srgbClr val="000000"/>
              </a:buClr>
              <a:buSzPct val="153000"/>
            </a:pPr>
            <a:endParaRPr lang="en-US" b="1" dirty="0"/>
          </a:p>
          <a:p>
            <a:pPr marL="169822" indent="-169822">
              <a:spcBef>
                <a:spcPct val="0"/>
              </a:spcBef>
              <a:buClr>
                <a:srgbClr val="000000"/>
              </a:buClr>
              <a:buSzPct val="153000"/>
              <a:buFontTx/>
              <a:buChar char="•"/>
            </a:pPr>
            <a:r>
              <a:rPr lang="en-US" altLang="en-US" b="1" dirty="0"/>
              <a:t>They represent the most significant shifts for curriculum materials, instruction, student learning, and thinking about assessment. </a:t>
            </a:r>
          </a:p>
          <a:p>
            <a:pPr marL="169822" indent="-169822">
              <a:spcBef>
                <a:spcPct val="0"/>
              </a:spcBef>
              <a:buClr>
                <a:srgbClr val="000000"/>
              </a:buClr>
              <a:buSzPct val="153000"/>
              <a:buFontTx/>
              <a:buChar char="•"/>
            </a:pPr>
            <a:r>
              <a:rPr lang="en-US" altLang="en-US" b="1" dirty="0"/>
              <a:t>Taken all together, they should lead to desired student outcomes. </a:t>
            </a:r>
          </a:p>
          <a:p>
            <a:pPr marL="169822" indent="-169822">
              <a:spcBef>
                <a:spcPct val="0"/>
              </a:spcBef>
              <a:buClr>
                <a:srgbClr val="000000"/>
              </a:buClr>
              <a:buSzPct val="153000"/>
              <a:buFontTx/>
              <a:buChar char="•"/>
            </a:pPr>
            <a:r>
              <a:rPr lang="en-US" altLang="en-US" b="1" dirty="0"/>
              <a:t>Communicate the shifts to everyone who will listen! Everyone working in your school and district should have a solid understanding of the shifts required in ALL content areas.</a:t>
            </a:r>
          </a:p>
          <a:p>
            <a:pPr marL="169822" indent="-169822">
              <a:spcBef>
                <a:spcPct val="0"/>
              </a:spcBef>
              <a:buClr>
                <a:srgbClr val="000000"/>
              </a:buClr>
              <a:buSzPct val="153000"/>
              <a:buFontTx/>
              <a:buChar char="•"/>
            </a:pPr>
            <a:endParaRPr lang="en-US" altLang="en-US" dirty="0"/>
          </a:p>
          <a:p>
            <a:pPr defTabSz="905809">
              <a:spcBef>
                <a:spcPct val="0"/>
              </a:spcBef>
              <a:buClr>
                <a:srgbClr val="000000"/>
              </a:buClr>
              <a:buSzPct val="153000"/>
              <a:defRPr/>
            </a:pPr>
            <a:endParaRPr lang="en-US" b="1" dirty="0">
              <a:solidFill>
                <a:srgbClr val="000000"/>
              </a:solidFill>
              <a:cs typeface="Arial" charset="0"/>
              <a:sym typeface="Arial" charset="0"/>
            </a:endParaRPr>
          </a:p>
          <a:p>
            <a:pPr defTabSz="905809">
              <a:spcBef>
                <a:spcPct val="0"/>
              </a:spcBef>
              <a:buClr>
                <a:srgbClr val="000000"/>
              </a:buClr>
              <a:buSzPct val="153000"/>
              <a:defRPr/>
            </a:pPr>
            <a:r>
              <a:rPr lang="en-US" b="1" dirty="0">
                <a:solidFill>
                  <a:srgbClr val="000000"/>
                </a:solidFill>
                <a:cs typeface="Arial" charset="0"/>
                <a:sym typeface="Arial" charset="0"/>
              </a:rPr>
              <a:t>SHIFT #1:</a:t>
            </a:r>
            <a:endParaRPr lang="en-US" b="1" dirty="0"/>
          </a:p>
          <a:p>
            <a:pPr marL="169840" indent="-169840">
              <a:spcBef>
                <a:spcPct val="0"/>
              </a:spcBef>
              <a:buClr>
                <a:srgbClr val="000000"/>
              </a:buClr>
              <a:buSzPct val="153000"/>
              <a:buFont typeface="Arial" panose="020B0604020202020204" pitchFamily="34" charset="0"/>
              <a:buChar char="•"/>
            </a:pPr>
            <a:r>
              <a:rPr lang="en-US" altLang="en-US" dirty="0">
                <a:latin typeface="Arial" panose="020B0604020202020204" pitchFamily="34" charset="0"/>
              </a:rPr>
              <a:t>Increased emphasis on reading informational text and an </a:t>
            </a:r>
            <a:r>
              <a:rPr lang="en-US" altLang="en-US" b="1" u="sng" dirty="0">
                <a:latin typeface="Arial" panose="020B0604020202020204" pitchFamily="34" charset="0"/>
              </a:rPr>
              <a:t>increase in the level of text complexity</a:t>
            </a:r>
            <a:endParaRPr lang="en-US" b="1" u="sng" dirty="0"/>
          </a:p>
          <a:p>
            <a:pPr>
              <a:spcBef>
                <a:spcPct val="0"/>
              </a:spcBef>
              <a:buClr>
                <a:srgbClr val="000000"/>
              </a:buClr>
              <a:buSzPct val="153000"/>
            </a:pPr>
            <a:endParaRPr lang="en-US" b="1" dirty="0"/>
          </a:p>
          <a:p>
            <a:pPr defTabSz="905716">
              <a:spcBef>
                <a:spcPct val="0"/>
              </a:spcBef>
              <a:buClr>
                <a:srgbClr val="000000"/>
              </a:buClr>
              <a:buSzPct val="153000"/>
              <a:defRPr/>
            </a:pPr>
            <a:r>
              <a:rPr lang="en-US" b="1" dirty="0">
                <a:solidFill>
                  <a:srgbClr val="000000"/>
                </a:solidFill>
                <a:cs typeface="Arial" charset="0"/>
                <a:sym typeface="Arial" charset="0"/>
              </a:rPr>
              <a:t>SHIFT #2:</a:t>
            </a:r>
            <a:endParaRPr lang="en-US" b="1" dirty="0"/>
          </a:p>
          <a:p>
            <a:pPr marL="339644" indent="-339644">
              <a:lnSpc>
                <a:spcPct val="114000"/>
              </a:lnSpc>
              <a:spcBef>
                <a:spcPts val="1189"/>
              </a:spcBef>
              <a:buClr>
                <a:srgbClr val="000000"/>
              </a:buClr>
              <a:buSzPct val="132000"/>
              <a:buFont typeface="Arial" charset="0"/>
              <a:buChar char="•"/>
            </a:pPr>
            <a:r>
              <a:rPr lang="en-US" altLang="en-US" dirty="0">
                <a:latin typeface="Calibri" panose="020F0502020204030204" pitchFamily="34" charset="0"/>
                <a:sym typeface="Arial" charset="0"/>
              </a:rPr>
              <a:t>Most college and workplace writing requires evidence.</a:t>
            </a:r>
          </a:p>
          <a:p>
            <a:pPr marL="339644" indent="-339644" defTabSz="905809">
              <a:lnSpc>
                <a:spcPct val="114000"/>
              </a:lnSpc>
              <a:spcBef>
                <a:spcPts val="1189"/>
              </a:spcBef>
              <a:buClr>
                <a:srgbClr val="000000"/>
              </a:buClr>
              <a:buSzPct val="132000"/>
              <a:buFont typeface="Arial" charset="0"/>
              <a:buChar char="•"/>
              <a:defRPr/>
            </a:pPr>
            <a:r>
              <a:rPr lang="en-US" altLang="en-US" dirty="0"/>
              <a:t>Understand the importance of </a:t>
            </a:r>
            <a:r>
              <a:rPr lang="en-US" altLang="en-US" b="1" i="1" dirty="0"/>
              <a:t>argument </a:t>
            </a:r>
            <a:r>
              <a:rPr lang="en-US" altLang="en-US" dirty="0"/>
              <a:t> and </a:t>
            </a:r>
            <a:r>
              <a:rPr lang="en-US" altLang="en-US" b="1" i="1" dirty="0"/>
              <a:t>evidence</a:t>
            </a:r>
            <a:r>
              <a:rPr lang="en-US" altLang="en-US" i="1" dirty="0"/>
              <a:t> </a:t>
            </a:r>
            <a:r>
              <a:rPr lang="en-US" altLang="en-US" dirty="0"/>
              <a:t>in the standards.</a:t>
            </a:r>
          </a:p>
          <a:p>
            <a:pPr marL="339644" indent="-339644">
              <a:lnSpc>
                <a:spcPct val="114000"/>
              </a:lnSpc>
              <a:spcBef>
                <a:spcPts val="1189"/>
              </a:spcBef>
              <a:buClr>
                <a:srgbClr val="000000"/>
              </a:buClr>
              <a:buSzPct val="132000"/>
              <a:buFont typeface="Arial" charset="0"/>
              <a:buChar char="•"/>
            </a:pPr>
            <a:r>
              <a:rPr lang="en-US" altLang="en-US" b="1" dirty="0">
                <a:latin typeface="Calibri" panose="020F0502020204030204" pitchFamily="34" charset="0"/>
                <a:sym typeface="Arial" charset="0"/>
              </a:rPr>
              <a:t>Evidence: </a:t>
            </a:r>
            <a:r>
              <a:rPr lang="en-US" altLang="en-US" b="0" dirty="0">
                <a:latin typeface="Calibri" panose="020F0502020204030204" pitchFamily="34" charset="0"/>
                <a:sym typeface="Arial" charset="0"/>
              </a:rPr>
              <a:t>Most of the Standards </a:t>
            </a:r>
            <a:r>
              <a:rPr lang="en-US" altLang="en-US" dirty="0">
                <a:latin typeface="Calibri" panose="020F0502020204030204" pitchFamily="34" charset="0"/>
                <a:sym typeface="Arial" charset="0"/>
              </a:rPr>
              <a:t>focus on </a:t>
            </a:r>
            <a:r>
              <a:rPr lang="en-US" altLang="en-US" u="sng" dirty="0">
                <a:latin typeface="Calibri" panose="020F0502020204030204" pitchFamily="34" charset="0"/>
                <a:sym typeface="Arial" charset="0"/>
              </a:rPr>
              <a:t>the gathering, evaluating and presenting of evidence from text.</a:t>
            </a:r>
            <a:r>
              <a:rPr lang="en-US" altLang="en-US" dirty="0">
                <a:latin typeface="Calibri" panose="020F0502020204030204" pitchFamily="34" charset="0"/>
                <a:sym typeface="Arial" charset="0"/>
              </a:rPr>
              <a:t> </a:t>
            </a:r>
          </a:p>
          <a:p>
            <a:pPr>
              <a:spcBef>
                <a:spcPct val="0"/>
              </a:spcBef>
              <a:buClr>
                <a:srgbClr val="000000"/>
              </a:buClr>
              <a:buSzPct val="97000"/>
            </a:pPr>
            <a:endParaRPr lang="en-US" b="1" dirty="0">
              <a:solidFill>
                <a:srgbClr val="000000"/>
              </a:solidFill>
              <a:cs typeface="Arial" charset="0"/>
              <a:sym typeface="Arial" charset="0"/>
            </a:endParaRPr>
          </a:p>
          <a:p>
            <a:pPr>
              <a:spcBef>
                <a:spcPct val="0"/>
              </a:spcBef>
              <a:buClr>
                <a:srgbClr val="000000"/>
              </a:buClr>
              <a:buSzPct val="97000"/>
            </a:pPr>
            <a:r>
              <a:rPr lang="en-US" b="1" dirty="0">
                <a:solidFill>
                  <a:srgbClr val="000000"/>
                </a:solidFill>
                <a:cs typeface="Arial" charset="0"/>
                <a:sym typeface="Arial" charset="0"/>
              </a:rPr>
              <a:t>SHIFT #3:</a:t>
            </a:r>
          </a:p>
          <a:p>
            <a:pPr marL="339644" indent="-339644">
              <a:lnSpc>
                <a:spcPct val="114000"/>
              </a:lnSpc>
              <a:spcBef>
                <a:spcPts val="1189"/>
              </a:spcBef>
              <a:buClr>
                <a:srgbClr val="000000"/>
              </a:buClr>
              <a:buSzPct val="132000"/>
              <a:buFont typeface="Arial" charset="0"/>
              <a:buChar char="•"/>
              <a:defRPr/>
            </a:pPr>
            <a:r>
              <a:rPr lang="en-US" altLang="en-US" b="1" dirty="0">
                <a:latin typeface="Calibri" panose="020F0502020204030204" pitchFamily="34" charset="0"/>
                <a:sym typeface="Arial" charset="0"/>
              </a:rPr>
              <a:t>ASSESSMENTS</a:t>
            </a:r>
            <a:r>
              <a:rPr lang="en-US" altLang="en-US" dirty="0">
                <a:latin typeface="Calibri" panose="020F0502020204030204" pitchFamily="34" charset="0"/>
                <a:sym typeface="Arial" charset="0"/>
              </a:rPr>
              <a:t> will require a high and increasing proportion of informational text as students </a:t>
            </a:r>
            <a:r>
              <a:rPr lang="en-US" altLang="en-US" u="sng" dirty="0">
                <a:latin typeface="Calibri" panose="020F0502020204030204" pitchFamily="34" charset="0"/>
                <a:sym typeface="Arial" charset="0"/>
              </a:rPr>
              <a:t>advance through the grades</a:t>
            </a:r>
            <a:r>
              <a:rPr lang="en-US" altLang="en-US" dirty="0">
                <a:latin typeface="Calibri" panose="020F0502020204030204" pitchFamily="34" charset="0"/>
                <a:sym typeface="Arial" charset="0"/>
              </a:rPr>
              <a:t>.</a:t>
            </a:r>
            <a:endParaRPr lang="x-none" dirty="0">
              <a:latin typeface="Calibri" panose="020F0502020204030204" pitchFamily="34" charset="0"/>
            </a:endParaRPr>
          </a:p>
          <a:p>
            <a:pPr marL="339644" indent="-339644">
              <a:lnSpc>
                <a:spcPct val="114000"/>
              </a:lnSpc>
              <a:spcBef>
                <a:spcPts val="1189"/>
              </a:spcBef>
              <a:buClr>
                <a:srgbClr val="000000"/>
              </a:buClr>
              <a:buSzPct val="132000"/>
              <a:buFont typeface="Arial" charset="0"/>
              <a:buChar char="•"/>
              <a:defRPr/>
            </a:pPr>
            <a:r>
              <a:rPr lang="x-none" dirty="0">
                <a:latin typeface="Calibri" panose="020F0502020204030204" pitchFamily="34" charset="0"/>
              </a:rPr>
              <a:t>S</a:t>
            </a:r>
            <a:r>
              <a:rPr lang="x-none" dirty="0">
                <a:latin typeface="Calibri" panose="020F0502020204030204" pitchFamily="34" charset="0"/>
                <a:sym typeface="Arial"/>
              </a:rPr>
              <a:t>tudents</a:t>
            </a:r>
            <a:r>
              <a:rPr lang="x-none" dirty="0">
                <a:latin typeface="Calibri" panose="020F0502020204030204" pitchFamily="34" charset="0"/>
              </a:rPr>
              <a:t> </a:t>
            </a:r>
            <a:r>
              <a:rPr lang="x-none" dirty="0">
                <a:latin typeface="Calibri" panose="020F0502020204030204" pitchFamily="34" charset="0"/>
                <a:sym typeface="Arial"/>
              </a:rPr>
              <a:t>learning to read should exercise their ability to </a:t>
            </a:r>
            <a:r>
              <a:rPr lang="x-none" b="1" u="sng" dirty="0">
                <a:solidFill>
                  <a:srgbClr val="FF0000"/>
                </a:solidFill>
                <a:latin typeface="Calibri" panose="020F0502020204030204" pitchFamily="34" charset="0"/>
                <a:sym typeface="Arial"/>
              </a:rPr>
              <a:t>comprehend complex text </a:t>
            </a:r>
            <a:r>
              <a:rPr lang="x-none" dirty="0">
                <a:latin typeface="Calibri" panose="020F0502020204030204" pitchFamily="34" charset="0"/>
                <a:sym typeface="Arial"/>
              </a:rPr>
              <a:t>through </a:t>
            </a:r>
            <a:r>
              <a:rPr lang="x-none" u="sng" dirty="0">
                <a:latin typeface="Calibri" panose="020F0502020204030204" pitchFamily="34" charset="0"/>
                <a:sym typeface="Arial"/>
              </a:rPr>
              <a:t>read-aloud texts</a:t>
            </a:r>
            <a:endParaRPr lang="en-US" u="sng" dirty="0">
              <a:latin typeface="Calibri" panose="020F0502020204030204" pitchFamily="34" charset="0"/>
              <a:sym typeface="Arial"/>
            </a:endParaRPr>
          </a:p>
          <a:p>
            <a:pPr marL="339644" indent="-339644" defTabSz="905716">
              <a:lnSpc>
                <a:spcPct val="114000"/>
              </a:lnSpc>
              <a:spcBef>
                <a:spcPts val="1189"/>
              </a:spcBef>
              <a:buClr>
                <a:srgbClr val="000000"/>
              </a:buClr>
              <a:buSzPct val="132000"/>
              <a:buFont typeface="Arial" charset="0"/>
              <a:buChar char="•"/>
              <a:defRPr/>
            </a:pPr>
            <a:r>
              <a:rPr lang="x-none" b="1" u="sng" dirty="0">
                <a:latin typeface="Calibri" panose="020F0502020204030204" pitchFamily="34" charset="0"/>
                <a:sym typeface="Arial"/>
              </a:rPr>
              <a:t>Reading aloud texts that are well-above grade level should be done throughout K-5 and beyond</a:t>
            </a:r>
            <a:r>
              <a:rPr lang="en-US" b="1" u="sng" dirty="0">
                <a:latin typeface="Calibri" panose="020F0502020204030204" pitchFamily="34" charset="0"/>
                <a:sym typeface="Arial"/>
              </a:rPr>
              <a:t>!</a:t>
            </a:r>
            <a:endParaRPr lang="x-none" u="sng" dirty="0">
              <a:latin typeface="Calibri" panose="020F0502020204030204" pitchFamily="34" charset="0"/>
              <a:sym typeface="Arial"/>
            </a:endParaRPr>
          </a:p>
          <a:p>
            <a:pPr marL="169822" indent="-169822">
              <a:spcBef>
                <a:spcPct val="0"/>
              </a:spcBef>
              <a:buClr>
                <a:srgbClr val="000000"/>
              </a:buClr>
              <a:buSzPct val="97000"/>
              <a:buFontTx/>
              <a:buChar char="•"/>
            </a:pPr>
            <a:endParaRPr lang="en-US" b="1" dirty="0">
              <a:solidFill>
                <a:srgbClr val="000000"/>
              </a:solidFill>
              <a:cs typeface="Arial" charset="0"/>
              <a:sym typeface="Arial" charset="0"/>
            </a:endParaRPr>
          </a:p>
        </p:txBody>
      </p:sp>
      <p:sp>
        <p:nvSpPr>
          <p:cNvPr id="4" name="Slide Number Placeholder 3"/>
          <p:cNvSpPr>
            <a:spLocks noGrp="1"/>
          </p:cNvSpPr>
          <p:nvPr>
            <p:ph type="sldNum" sz="quarter" idx="10"/>
          </p:nvPr>
        </p:nvSpPr>
        <p:spPr/>
        <p:txBody>
          <a:bodyPr/>
          <a:lstStyle/>
          <a:p>
            <a:fld id="{189F1D7C-9429-4832-A906-187A4077121E}" type="slidenum">
              <a:rPr lang="en-US" smtClean="0"/>
              <a:t>18</a:t>
            </a:fld>
            <a:endParaRPr lang="en-US"/>
          </a:p>
        </p:txBody>
      </p:sp>
    </p:spTree>
    <p:extLst>
      <p:ext uri="{BB962C8B-B14F-4D97-AF65-F5344CB8AC3E}">
        <p14:creationId xmlns:p14="http://schemas.microsoft.com/office/powerpoint/2010/main" val="297133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0" name="Shape 244">
            <a:extLst>
              <a:ext uri="{FF2B5EF4-FFF2-40B4-BE49-F238E27FC236}">
                <a16:creationId xmlns:a16="http://schemas.microsoft.com/office/drawing/2014/main" id="{1B975439-264F-47BA-8C1C-8F7124336896}"/>
              </a:ext>
            </a:extLst>
          </p:cNvPr>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Shape 245">
            <a:extLst>
              <a:ext uri="{FF2B5EF4-FFF2-40B4-BE49-F238E27FC236}">
                <a16:creationId xmlns:a16="http://schemas.microsoft.com/office/drawing/2014/main" id="{038B9619-2CD8-49B1-A71D-4CC106EAA18B}"/>
              </a:ext>
            </a:extLst>
          </p:cNvPr>
          <p:cNvSpPr>
            <a:spLocks noGrp="1"/>
          </p:cNvSpPr>
          <p:nvPr>
            <p:ph type="body" idx="1"/>
          </p:nvPr>
        </p:nvSpPr>
        <p:spPr bwMode="auto">
          <a:xfrm>
            <a:off x="701677" y="4416427"/>
            <a:ext cx="5607049" cy="9696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125" bIns="46125" numCol="1" anchor="t" anchorCtr="0" compatLnSpc="1">
            <a:prstTxWarp prst="textNoShape">
              <a:avLst/>
            </a:prstTxWarp>
            <a:spAutoFit/>
          </a:bodyPr>
          <a:lstStyle/>
          <a:p>
            <a:pPr>
              <a:defRPr/>
            </a:pPr>
            <a:r>
              <a:rPr lang="en-US" altLang="en-US" sz="1600" b="1" dirty="0"/>
              <a:t>Carole HANDOUT</a:t>
            </a:r>
          </a:p>
          <a:p>
            <a:pPr>
              <a:defRPr/>
            </a:pPr>
            <a:r>
              <a:rPr lang="x-none" sz="1600" b="1" dirty="0"/>
              <a:t>Complex text contains any and all combinations of these features in many </a:t>
            </a:r>
            <a:r>
              <a:rPr lang="en-US" sz="1600" b="1" dirty="0"/>
              <a:t>different </a:t>
            </a:r>
            <a:r>
              <a:rPr lang="x-none" sz="1600" b="1" dirty="0"/>
              <a:t>combinations. </a:t>
            </a:r>
          </a:p>
          <a:p>
            <a:pPr>
              <a:defRPr/>
            </a:pPr>
            <a:endParaRPr lang="x-none" sz="1600" dirty="0"/>
          </a:p>
          <a:p>
            <a:pPr>
              <a:defRPr/>
            </a:pPr>
            <a:r>
              <a:rPr lang="x-none" sz="1600" b="1" dirty="0"/>
              <a:t>The complexity level is determined by both quantitative and qualitative measures.  </a:t>
            </a:r>
            <a:endParaRPr lang="en-US" sz="1600" b="1" dirty="0"/>
          </a:p>
          <a:p>
            <a:pPr>
              <a:defRPr/>
            </a:pPr>
            <a:endParaRPr lang="en-US" sz="1600" b="1" dirty="0"/>
          </a:p>
          <a:p>
            <a:pPr>
              <a:defRPr/>
            </a:pPr>
            <a:r>
              <a:rPr lang="x-none" sz="1600" b="1" dirty="0"/>
              <a:t>The details of text complexity are well described in Appendix A of the Standards, one of the supplemental readings offered with this module. </a:t>
            </a:r>
            <a:endParaRPr lang="en-US" sz="1600" b="1" dirty="0"/>
          </a:p>
          <a:p>
            <a:pPr>
              <a:defRPr/>
            </a:pPr>
            <a:endParaRPr lang="en-US" sz="1600" b="1" dirty="0"/>
          </a:p>
          <a:p>
            <a:pPr>
              <a:defRPr/>
            </a:pPr>
            <a:r>
              <a:rPr lang="x-none" sz="1600" b="1" dirty="0"/>
              <a:t>New tools have been developed since the Standards were developed to help determine qualitative text complexity. Those materials are available on </a:t>
            </a:r>
            <a:r>
              <a:rPr lang="x-none" sz="1600" b="1" u="sng" dirty="0">
                <a:solidFill>
                  <a:schemeClr val="hlink"/>
                </a:solidFill>
                <a:hlinkClick r:id="rId3"/>
              </a:rPr>
              <a:t>www.achievethecore.org</a:t>
            </a:r>
          </a:p>
          <a:p>
            <a:pPr>
              <a:defRPr/>
            </a:pPr>
            <a:endParaRPr lang="x-none" sz="1600" b="1" u="sng" dirty="0">
              <a:solidFill>
                <a:schemeClr val="hlink"/>
              </a:solidFill>
              <a:hlinkClick r:id="rId3"/>
            </a:endParaRPr>
          </a:p>
          <a:p>
            <a:pPr defTabSz="905809">
              <a:defRPr/>
            </a:pPr>
            <a:r>
              <a:rPr lang="x-none" sz="1600" b="1" dirty="0"/>
              <a:t>Students who struggle with reading almost always have gaps in their vocabulary and their ability to deal with more complex sentence structures. This is well documented in research. </a:t>
            </a:r>
            <a:r>
              <a:rPr lang="en-US" sz="1600" b="1" dirty="0"/>
              <a:t>Please remember that they</a:t>
            </a:r>
            <a:r>
              <a:rPr lang="x-none" sz="1600" b="1" dirty="0"/>
              <a:t> cannot address gaps in their vocabulary and develop skill with unpacking complex syntax text when they are not given the opportunity to work with material that provides these opportunities.  </a:t>
            </a:r>
          </a:p>
          <a:p>
            <a:pPr>
              <a:defRPr/>
            </a:pPr>
            <a:endParaRPr lang="x-none" sz="1600" b="1" dirty="0"/>
          </a:p>
          <a:p>
            <a:pPr>
              <a:defRPr/>
            </a:pPr>
            <a:r>
              <a:rPr lang="x-none" sz="1600" b="1" dirty="0"/>
              <a:t>Too often, less proficient students are given texts at their level where they do not see these features, where the demands of vocabulary and sentence structure are lowered. Though this is done for the kindest of reasons, it has disastrous consequences. Day by day, differentiating by level of text during instructional time increases the achievement gap between high performers and those who struggle.  </a:t>
            </a:r>
          </a:p>
          <a:p>
            <a:pPr>
              <a:defRPr/>
            </a:pPr>
            <a:endParaRPr lang="x-none" sz="1600" b="1" dirty="0"/>
          </a:p>
          <a:p>
            <a:pPr>
              <a:defRPr/>
            </a:pPr>
            <a:r>
              <a:rPr lang="x-none" sz="1600" b="1" dirty="0"/>
              <a:t>With that said, there is a place for providing students with text more appropriately matched to their individual reading abilities to build fluency and provide opportunity for increasing the volume of reading.  But those texts cannot be the primary texts for instruction.</a:t>
            </a:r>
          </a:p>
          <a:p>
            <a:pPr>
              <a:defRPr/>
            </a:pPr>
            <a:endParaRPr lang="x-none" sz="1600" b="1" dirty="0"/>
          </a:p>
          <a:p>
            <a:pPr eaLnBrk="1" hangingPunct="1">
              <a:spcBef>
                <a:spcPct val="0"/>
              </a:spcBef>
            </a:pPr>
            <a:endParaRPr lang="en-US" altLang="en-US" sz="1600" dirty="0"/>
          </a:p>
        </p:txBody>
      </p:sp>
      <p:sp>
        <p:nvSpPr>
          <p:cNvPr id="268292" name="Shape 246">
            <a:extLst>
              <a:ext uri="{FF2B5EF4-FFF2-40B4-BE49-F238E27FC236}">
                <a16:creationId xmlns:a16="http://schemas.microsoft.com/office/drawing/2014/main" id="{76045154-B6AB-476C-88DF-A4D15BB893E1}"/>
              </a:ext>
            </a:extLst>
          </p:cNvPr>
          <p:cNvSpPr>
            <a:spLocks noGrp="1"/>
          </p:cNvSpPr>
          <p:nvPr>
            <p:ph type="sldNum" sz="quarter" idx="5"/>
          </p:nvPr>
        </p:nvSpPr>
        <p:spPr bwMode="auto">
          <a:xfrm>
            <a:off x="3970340" y="9013825"/>
            <a:ext cx="3038476"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125" bIns="46125">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5895" indent="-283037">
              <a:spcBef>
                <a:spcPct val="30000"/>
              </a:spcBef>
              <a:defRPr sz="1200">
                <a:solidFill>
                  <a:schemeClr val="tx1"/>
                </a:solidFill>
                <a:latin typeface="Calibri" panose="020F0502020204030204" pitchFamily="34" charset="0"/>
                <a:ea typeface="MS PGothic" panose="020B0600070205080204" pitchFamily="34" charset="-128"/>
              </a:defRPr>
            </a:lvl2pPr>
            <a:lvl3pPr marL="1132146" indent="-226430">
              <a:spcBef>
                <a:spcPct val="30000"/>
              </a:spcBef>
              <a:defRPr sz="1200">
                <a:solidFill>
                  <a:schemeClr val="tx1"/>
                </a:solidFill>
                <a:latin typeface="Calibri" panose="020F0502020204030204" pitchFamily="34" charset="0"/>
                <a:ea typeface="MS PGothic" panose="020B0600070205080204" pitchFamily="34" charset="-128"/>
              </a:defRPr>
            </a:lvl3pPr>
            <a:lvl4pPr marL="1585004" indent="-226430">
              <a:spcBef>
                <a:spcPct val="30000"/>
              </a:spcBef>
              <a:defRPr sz="1200">
                <a:solidFill>
                  <a:schemeClr val="tx1"/>
                </a:solidFill>
                <a:latin typeface="Calibri" panose="020F0502020204030204" pitchFamily="34" charset="0"/>
                <a:ea typeface="MS PGothic" panose="020B0600070205080204" pitchFamily="34" charset="-128"/>
              </a:defRPr>
            </a:lvl4pPr>
            <a:lvl5pPr marL="2037863" indent="-226430">
              <a:spcBef>
                <a:spcPct val="30000"/>
              </a:spcBef>
              <a:defRPr sz="1200">
                <a:solidFill>
                  <a:schemeClr val="tx1"/>
                </a:solidFill>
                <a:latin typeface="Calibri" panose="020F0502020204030204" pitchFamily="34" charset="0"/>
                <a:ea typeface="MS PGothic" panose="020B0600070205080204" pitchFamily="34" charset="-128"/>
              </a:defRPr>
            </a:lvl5pPr>
            <a:lvl6pPr marL="2490721"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43580"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96438"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49298"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buSzPct val="25000"/>
            </a:pPr>
            <a:r>
              <a:rPr lang="en-US" altLang="en-US">
                <a:solidFill>
                  <a:srgbClr val="000000"/>
                </a:solidFill>
                <a:latin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val="1444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dirty="0"/>
              <a:t>We owe this to the students we teach and future generations!</a:t>
            </a:r>
          </a:p>
        </p:txBody>
      </p:sp>
      <p:sp>
        <p:nvSpPr>
          <p:cNvPr id="4" name="Slide Number Placeholder 3"/>
          <p:cNvSpPr>
            <a:spLocks noGrp="1"/>
          </p:cNvSpPr>
          <p:nvPr>
            <p:ph type="sldNum" sz="quarter" idx="10"/>
          </p:nvPr>
        </p:nvSpPr>
        <p:spPr/>
        <p:txBody>
          <a:bodyPr/>
          <a:lstStyle/>
          <a:p>
            <a:fld id="{189F1D7C-9429-4832-A906-187A4077121E}" type="slidenum">
              <a:rPr lang="en-US" smtClean="0"/>
              <a:t>2</a:t>
            </a:fld>
            <a:endParaRPr lang="en-US"/>
          </a:p>
        </p:txBody>
      </p:sp>
    </p:spTree>
    <p:extLst>
      <p:ext uri="{BB962C8B-B14F-4D97-AF65-F5344CB8AC3E}">
        <p14:creationId xmlns:p14="http://schemas.microsoft.com/office/powerpoint/2010/main" val="73093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251">
            <a:extLst>
              <a:ext uri="{FF2B5EF4-FFF2-40B4-BE49-F238E27FC236}">
                <a16:creationId xmlns:a16="http://schemas.microsoft.com/office/drawing/2014/main" id="{428E3BAC-965A-4C00-8054-875E2AB44EC4}"/>
              </a:ext>
            </a:extLst>
          </p:cNvPr>
          <p:cNvSpPr>
            <a:spLocks noGrp="1" noRot="1" noChangeAspect="1" noTextEdit="1"/>
          </p:cNvSpPr>
          <p:nvPr>
            <p:ph type="sldImg" idx="2"/>
          </p:nvPr>
        </p:nvSpPr>
        <p:spPr>
          <a:noFill/>
          <a:ln>
            <a:headEnd/>
            <a:tailEnd/>
          </a:ln>
        </p:spPr>
      </p:sp>
      <p:sp>
        <p:nvSpPr>
          <p:cNvPr id="252" name="Shape 252">
            <a:extLst>
              <a:ext uri="{FF2B5EF4-FFF2-40B4-BE49-F238E27FC236}">
                <a16:creationId xmlns:a16="http://schemas.microsoft.com/office/drawing/2014/main" id="{F95D3451-1804-42B8-8987-6A730333647E}"/>
              </a:ext>
            </a:extLst>
          </p:cNvPr>
          <p:cNvSpPr txBox="1">
            <a:spLocks noGrp="1"/>
          </p:cNvSpPr>
          <p:nvPr>
            <p:ph type="body" idx="1"/>
          </p:nvPr>
        </p:nvSpPr>
        <p:spPr>
          <a:xfrm>
            <a:off x="685800" y="4416427"/>
            <a:ext cx="5486401" cy="11202152"/>
          </a:xfrm>
          <a:ln/>
        </p:spPr>
        <p:txBody>
          <a:bodyPr tIns="45267" bIns="45267" anchor="t">
            <a:spAutoFit/>
          </a:bodyPr>
          <a:lstStyle/>
          <a:p>
            <a:pPr>
              <a:defRPr/>
            </a:pPr>
            <a:r>
              <a:rPr lang="en-US" altLang="en-US" b="1" dirty="0"/>
              <a:t>Carole</a:t>
            </a:r>
          </a:p>
          <a:p>
            <a:pPr>
              <a:defRPr/>
            </a:pPr>
            <a:r>
              <a:rPr lang="x-none" b="1" dirty="0"/>
              <a:t>This does not mean students do this without any support! It is essential that teachers and instructional material provide scaffolds to support ALL students in comprehending complex text. </a:t>
            </a:r>
          </a:p>
          <a:p>
            <a:pPr>
              <a:defRPr/>
            </a:pPr>
            <a:endParaRPr lang="x-none" dirty="0"/>
          </a:p>
          <a:p>
            <a:pPr>
              <a:defRPr/>
            </a:pPr>
            <a:r>
              <a:rPr lang="x-none" b="1" dirty="0"/>
              <a:t>These scaffolding types will reliably support many students and a has a strong research base:</a:t>
            </a:r>
          </a:p>
          <a:p>
            <a:pPr marL="169822" indent="-169822">
              <a:buClr>
                <a:srgbClr val="000000"/>
              </a:buClr>
              <a:buSzPct val="130952"/>
              <a:buFont typeface="Arial"/>
              <a:buChar char="•"/>
              <a:defRPr/>
            </a:pPr>
            <a:r>
              <a:rPr lang="x-none" b="1" dirty="0"/>
              <a:t>Multiple readings. Complex text takes multiple reads to fully understand the layers of meaning provided by the author. Because of this, the text selected for close reading should be excellent or they will not be worthy of the time commitment they require to read fully. Re-reading assists fluency and is the primary way readers make sense of challenges encountered when reading.</a:t>
            </a:r>
            <a:endParaRPr lang="en-US" b="1" dirty="0"/>
          </a:p>
          <a:p>
            <a:pPr>
              <a:buClr>
                <a:srgbClr val="000000"/>
              </a:buClr>
              <a:buSzPct val="130952"/>
              <a:defRPr/>
            </a:pPr>
            <a:endParaRPr lang="x-none" b="1" dirty="0"/>
          </a:p>
          <a:p>
            <a:pPr marL="169822" indent="-169822">
              <a:buClr>
                <a:srgbClr val="000000"/>
              </a:buClr>
              <a:buSzPct val="130952"/>
              <a:buFont typeface="Arial"/>
              <a:buChar char="•"/>
              <a:defRPr/>
            </a:pPr>
            <a:r>
              <a:rPr lang="x-none" b="1" dirty="0"/>
              <a:t>Reading the text aloud </a:t>
            </a:r>
            <a:r>
              <a:rPr lang="x-none" b="1" i="1" dirty="0"/>
              <a:t>while students follow along </a:t>
            </a:r>
            <a:r>
              <a:rPr lang="x-none" b="1" dirty="0"/>
              <a:t>. Fluency challenges are rampant when students encounter grade level appropriate text. All teachers must be aware of this and reach in to help. The two best ways to help are having the students follow along while the text is read aloud and by reading text multiple times. </a:t>
            </a:r>
            <a:r>
              <a:rPr lang="en-US" b="1" dirty="0"/>
              <a:t>(</a:t>
            </a:r>
            <a:r>
              <a:rPr lang="x-none" b="1" dirty="0"/>
              <a:t>These two methods are systematically built into the close reading </a:t>
            </a:r>
            <a:r>
              <a:rPr lang="en-US" b="1" dirty="0"/>
              <a:t>model included in this module</a:t>
            </a:r>
            <a:r>
              <a:rPr lang="x-none" b="1" dirty="0"/>
              <a:t>.</a:t>
            </a:r>
            <a:r>
              <a:rPr lang="en-US" b="1" dirty="0"/>
              <a:t>)</a:t>
            </a:r>
          </a:p>
          <a:p>
            <a:pPr>
              <a:buClr>
                <a:srgbClr val="000000"/>
              </a:buClr>
              <a:buSzPct val="130952"/>
              <a:defRPr/>
            </a:pPr>
            <a:r>
              <a:rPr lang="x-none" b="1" dirty="0"/>
              <a:t> </a:t>
            </a:r>
          </a:p>
          <a:p>
            <a:pPr marL="169822" indent="-169822">
              <a:buClr>
                <a:srgbClr val="000000"/>
              </a:buClr>
              <a:buSzPct val="130952"/>
              <a:buFont typeface="Arial"/>
              <a:buChar char="•"/>
              <a:defRPr/>
            </a:pPr>
            <a:r>
              <a:rPr lang="x-none" b="1" dirty="0"/>
              <a:t>Read aloud </a:t>
            </a:r>
            <a:r>
              <a:rPr lang="en-US" b="1" dirty="0"/>
              <a:t>of complex text </a:t>
            </a:r>
            <a:r>
              <a:rPr lang="x-none" b="1" dirty="0"/>
              <a:t>is especially important for early readers K-2 because the</a:t>
            </a:r>
            <a:r>
              <a:rPr lang="en-US" b="1" dirty="0"/>
              <a:t> work of the</a:t>
            </a:r>
            <a:r>
              <a:rPr lang="x-none" b="1" dirty="0"/>
              <a:t> standards </a:t>
            </a:r>
            <a:r>
              <a:rPr lang="en-US" b="1" dirty="0"/>
              <a:t>is </a:t>
            </a:r>
            <a:r>
              <a:rPr lang="x-none" b="1" dirty="0"/>
              <a:t>too complex to </a:t>
            </a:r>
            <a:r>
              <a:rPr lang="en-US" b="1" dirty="0"/>
              <a:t>apply to </a:t>
            </a:r>
            <a:r>
              <a:rPr lang="x-none" b="1" dirty="0"/>
              <a:t>the texts students can read on their own</a:t>
            </a:r>
            <a:r>
              <a:rPr lang="en-US" b="1" dirty="0"/>
              <a:t>,</a:t>
            </a:r>
            <a:r>
              <a:rPr lang="x-none" b="1" dirty="0"/>
              <a:t> and students cannot develop academic language through </a:t>
            </a:r>
            <a:r>
              <a:rPr lang="en-US" b="1" dirty="0"/>
              <a:t>the texts </a:t>
            </a:r>
            <a:r>
              <a:rPr lang="x-none" b="1" dirty="0"/>
              <a:t>students </a:t>
            </a:r>
            <a:r>
              <a:rPr lang="en-US" b="1" dirty="0"/>
              <a:t>can </a:t>
            </a:r>
            <a:r>
              <a:rPr lang="x-none" b="1" dirty="0"/>
              <a:t>read on their own at these grades (levels); for all practical purposes </a:t>
            </a:r>
            <a:r>
              <a:rPr lang="en-US" b="1" dirty="0"/>
              <a:t>read aloud </a:t>
            </a:r>
            <a:r>
              <a:rPr lang="x-none" b="1" dirty="0"/>
              <a:t>provides students who come to kindergarten with less developed academic language with a way to catch up</a:t>
            </a:r>
            <a:r>
              <a:rPr lang="en-US" b="1" dirty="0"/>
              <a:t>.</a:t>
            </a:r>
          </a:p>
          <a:p>
            <a:pPr>
              <a:buClr>
                <a:srgbClr val="000000"/>
              </a:buClr>
              <a:buSzPct val="130952"/>
              <a:defRPr/>
            </a:pPr>
            <a:endParaRPr lang="x-none" b="1" dirty="0"/>
          </a:p>
          <a:p>
            <a:pPr marL="169822" indent="-169822">
              <a:buClr>
                <a:srgbClr val="000000"/>
              </a:buClr>
              <a:buSzPct val="130952"/>
              <a:buFont typeface="Arial"/>
              <a:buChar char="•"/>
              <a:defRPr/>
            </a:pPr>
            <a:r>
              <a:rPr lang="x-none" b="1" dirty="0"/>
              <a:t>“Chunking” longer text into smaller and logical sections makes the text more manageable and helps demonstrate how the author structured the text. </a:t>
            </a:r>
            <a:endParaRPr lang="en-US" b="1" dirty="0"/>
          </a:p>
          <a:p>
            <a:pPr>
              <a:buClr>
                <a:srgbClr val="000000"/>
              </a:buClr>
              <a:buSzPct val="130952"/>
              <a:defRPr/>
            </a:pPr>
            <a:endParaRPr lang="x-none" b="1" dirty="0"/>
          </a:p>
          <a:p>
            <a:pPr marL="169822" indent="-169822">
              <a:buClr>
                <a:srgbClr val="000000"/>
              </a:buClr>
              <a:buSzPct val="130952"/>
              <a:buFont typeface="Arial"/>
              <a:buChar char="•"/>
              <a:defRPr/>
            </a:pPr>
            <a:r>
              <a:rPr lang="x-none" b="1" dirty="0"/>
              <a:t>Careful, text-specific questions point readers to challenging sentences and ask for special attention to be paid to them. They direct students to what matters most and asks them to examine those parts. They also pay particularly close attention to vocabulary that can be figured out in the context of the text. Because they require text evidence, they demand re-reading.</a:t>
            </a:r>
            <a:endParaRPr lang="en-US" b="1" dirty="0"/>
          </a:p>
          <a:p>
            <a:pPr>
              <a:buClr>
                <a:srgbClr val="000000"/>
              </a:buClr>
              <a:buSzPct val="130952"/>
              <a:defRPr/>
            </a:pPr>
            <a:endParaRPr lang="x-none" b="1" dirty="0"/>
          </a:p>
          <a:p>
            <a:pPr marL="169822" indent="-169822">
              <a:buClr>
                <a:srgbClr val="000000"/>
              </a:buClr>
              <a:buSzPct val="130952"/>
              <a:buFont typeface="Arial"/>
              <a:buChar char="•"/>
              <a:defRPr/>
            </a:pPr>
            <a:r>
              <a:rPr lang="x-none" b="1" dirty="0"/>
              <a:t>Pointing out text structures or features that will either provide comprehension support (like section headers) or challenges (like long paragraphs or sentences).</a:t>
            </a:r>
          </a:p>
          <a:p>
            <a:pPr>
              <a:defRPr/>
            </a:pPr>
            <a:endParaRPr lang="x-none" b="1" dirty="0"/>
          </a:p>
          <a:p>
            <a:pPr>
              <a:defRPr/>
            </a:pPr>
            <a:r>
              <a:rPr lang="x-none" b="1" dirty="0"/>
              <a:t>Supports that do not promote improved reading incomes and do </a:t>
            </a:r>
            <a:r>
              <a:rPr lang="x-none" b="1" i="1" dirty="0"/>
              <a:t>not </a:t>
            </a:r>
            <a:r>
              <a:rPr lang="x-none" b="1" dirty="0"/>
              <a:t>have research support behind them:</a:t>
            </a:r>
          </a:p>
          <a:p>
            <a:pPr marL="169822" indent="-169822">
              <a:buClr>
                <a:srgbClr val="000000"/>
              </a:buClr>
              <a:buSzPct val="130952"/>
              <a:buFont typeface="Arial"/>
              <a:buChar char="•"/>
              <a:defRPr/>
            </a:pPr>
            <a:r>
              <a:rPr lang="x-none" b="1" dirty="0"/>
              <a:t>Previewing the topic of the reading in a text-free way (just “teacher talk”). A careful examination of the text is solid practice. But telling students what they will be reading </a:t>
            </a:r>
            <a:r>
              <a:rPr lang="en-US" b="1" dirty="0"/>
              <a:t>before they read </a:t>
            </a:r>
            <a:r>
              <a:rPr lang="x-none" b="1" dirty="0"/>
              <a:t>will remove any motivation for discovering </a:t>
            </a:r>
            <a:r>
              <a:rPr lang="en-US" b="1" dirty="0"/>
              <a:t>it </a:t>
            </a:r>
            <a:r>
              <a:rPr lang="x-none" b="1" dirty="0"/>
              <a:t>for themselves and </a:t>
            </a:r>
            <a:r>
              <a:rPr lang="en-US" b="1" dirty="0"/>
              <a:t>it will </a:t>
            </a:r>
            <a:r>
              <a:rPr lang="x-none" b="1" dirty="0"/>
              <a:t>teach students that learning from reading is not a central activity in that classroom.</a:t>
            </a:r>
          </a:p>
          <a:p>
            <a:pPr marL="169822" indent="-169822">
              <a:buClr>
                <a:srgbClr val="000000"/>
              </a:buClr>
              <a:buSzPct val="130952"/>
              <a:buFont typeface="Arial"/>
              <a:buChar char="•"/>
              <a:defRPr/>
            </a:pPr>
            <a:r>
              <a:rPr lang="x-none" b="1" dirty="0"/>
              <a:t>Providing simple text to weak readers and complex texts to strong readers. Differentiation by text type, as opposed to providing a variety of supports for the same complex text</a:t>
            </a:r>
            <a:r>
              <a:rPr lang="en-US" b="1" dirty="0"/>
              <a:t>,</a:t>
            </a:r>
            <a:r>
              <a:rPr lang="x-none" b="1" dirty="0"/>
              <a:t> leads to the “Matthew Effect” – “to those who have, more will be given. To those who have little, even that little will be taken away</a:t>
            </a:r>
            <a:r>
              <a:rPr lang="en-US" b="1" dirty="0"/>
              <a:t>,</a:t>
            </a:r>
            <a:r>
              <a:rPr lang="x-none" b="1" dirty="0"/>
              <a:t>” a well-researched finding. This is particularly true because of the differences in vocabulary that students will see from simpler to more complex text. Words create much of the differences in texts. </a:t>
            </a:r>
          </a:p>
          <a:p>
            <a:pPr>
              <a:defRPr/>
            </a:pPr>
            <a:endParaRPr lang="x-none" b="1" dirty="0"/>
          </a:p>
          <a:p>
            <a:pPr>
              <a:defRPr/>
            </a:pPr>
            <a:r>
              <a:rPr lang="x-none" b="1" dirty="0"/>
              <a:t>The goal is growing independence with increasingly complex text.  The strategies implemented should all aim at getting students stronger and more skilled – like exercises and scrimmages in a sports practice.  </a:t>
            </a:r>
          </a:p>
          <a:p>
            <a:pPr>
              <a:defRPr/>
            </a:pPr>
            <a:endParaRPr lang="x-none" b="1" dirty="0"/>
          </a:p>
          <a:p>
            <a:pPr>
              <a:defRPr/>
            </a:pPr>
            <a:endParaRPr lang="x-none" sz="1400" dirty="0"/>
          </a:p>
        </p:txBody>
      </p:sp>
      <p:sp>
        <p:nvSpPr>
          <p:cNvPr id="40964" name="Shape 253">
            <a:extLst>
              <a:ext uri="{FF2B5EF4-FFF2-40B4-BE49-F238E27FC236}">
                <a16:creationId xmlns:a16="http://schemas.microsoft.com/office/drawing/2014/main" id="{0FC87CF4-04E5-43DE-A566-6E3E5BA2C770}"/>
              </a:ext>
            </a:extLst>
          </p:cNvPr>
          <p:cNvSpPr>
            <a:spLocks noGrp="1"/>
          </p:cNvSpPr>
          <p:nvPr>
            <p:ph type="sldNum" sz="quarter" idx="12"/>
          </p:nvPr>
        </p:nvSpPr>
        <p:spPr>
          <a:xfrm>
            <a:off x="3884613" y="9018591"/>
            <a:ext cx="2971800" cy="276225"/>
          </a:xfrm>
          <a:noFill/>
        </p:spPr>
        <p:txBody>
          <a:bodyPr tIns="45267" bIns="45267">
            <a:spAutoFit/>
          </a:bodyPr>
          <a:lstStyle>
            <a:lvl1pPr>
              <a:spcBef>
                <a:spcPct val="30000"/>
              </a:spcBef>
              <a:defRPr sz="1200">
                <a:solidFill>
                  <a:schemeClr val="tx1"/>
                </a:solidFill>
                <a:latin typeface="Arial" panose="020B0604020202020204" pitchFamily="34" charset="0"/>
              </a:defRPr>
            </a:lvl1pPr>
            <a:lvl2pPr marL="735895" indent="-283037">
              <a:spcBef>
                <a:spcPct val="30000"/>
              </a:spcBef>
              <a:defRPr sz="1200">
                <a:solidFill>
                  <a:schemeClr val="tx1"/>
                </a:solidFill>
                <a:latin typeface="Arial" panose="020B0604020202020204" pitchFamily="34" charset="0"/>
              </a:defRPr>
            </a:lvl2pPr>
            <a:lvl3pPr marL="1132146" indent="-226430">
              <a:spcBef>
                <a:spcPct val="30000"/>
              </a:spcBef>
              <a:defRPr sz="1200">
                <a:solidFill>
                  <a:schemeClr val="tx1"/>
                </a:solidFill>
                <a:latin typeface="Arial" panose="020B0604020202020204" pitchFamily="34" charset="0"/>
              </a:defRPr>
            </a:lvl3pPr>
            <a:lvl4pPr marL="1585004" indent="-226430">
              <a:spcBef>
                <a:spcPct val="30000"/>
              </a:spcBef>
              <a:defRPr sz="1200">
                <a:solidFill>
                  <a:schemeClr val="tx1"/>
                </a:solidFill>
                <a:latin typeface="Arial" panose="020B0604020202020204" pitchFamily="34" charset="0"/>
              </a:defRPr>
            </a:lvl4pPr>
            <a:lvl5pPr marL="2037863" indent="-226430">
              <a:spcBef>
                <a:spcPct val="30000"/>
              </a:spcBef>
              <a:defRPr sz="1200">
                <a:solidFill>
                  <a:schemeClr val="tx1"/>
                </a:solidFill>
                <a:latin typeface="Arial" panose="020B0604020202020204" pitchFamily="34" charset="0"/>
              </a:defRPr>
            </a:lvl5pPr>
            <a:lvl6pPr marL="2490721" indent="-226430" eaLnBrk="0" fontAlgn="base" hangingPunct="0">
              <a:spcBef>
                <a:spcPct val="30000"/>
              </a:spcBef>
              <a:spcAft>
                <a:spcPct val="0"/>
              </a:spcAft>
              <a:defRPr sz="1200">
                <a:solidFill>
                  <a:schemeClr val="tx1"/>
                </a:solidFill>
                <a:latin typeface="Arial" panose="020B0604020202020204" pitchFamily="34" charset="0"/>
              </a:defRPr>
            </a:lvl6pPr>
            <a:lvl7pPr marL="2943580" indent="-226430" eaLnBrk="0" fontAlgn="base" hangingPunct="0">
              <a:spcBef>
                <a:spcPct val="30000"/>
              </a:spcBef>
              <a:spcAft>
                <a:spcPct val="0"/>
              </a:spcAft>
              <a:defRPr sz="1200">
                <a:solidFill>
                  <a:schemeClr val="tx1"/>
                </a:solidFill>
                <a:latin typeface="Arial" panose="020B0604020202020204" pitchFamily="34" charset="0"/>
              </a:defRPr>
            </a:lvl7pPr>
            <a:lvl8pPr marL="3396438" indent="-226430" eaLnBrk="0" fontAlgn="base" hangingPunct="0">
              <a:spcBef>
                <a:spcPct val="30000"/>
              </a:spcBef>
              <a:spcAft>
                <a:spcPct val="0"/>
              </a:spcAft>
              <a:defRPr sz="1200">
                <a:solidFill>
                  <a:schemeClr val="tx1"/>
                </a:solidFill>
                <a:latin typeface="Arial" panose="020B0604020202020204" pitchFamily="34" charset="0"/>
              </a:defRPr>
            </a:lvl8pPr>
            <a:lvl9pPr marL="3849298" indent="-226430" eaLnBrk="0" fontAlgn="base" hangingPunct="0">
              <a:spcBef>
                <a:spcPct val="30000"/>
              </a:spcBef>
              <a:spcAft>
                <a:spcPct val="0"/>
              </a:spcAft>
              <a:defRPr sz="1200">
                <a:solidFill>
                  <a:schemeClr val="tx1"/>
                </a:solidFill>
                <a:latin typeface="Arial" panose="020B0604020202020204" pitchFamily="34" charset="0"/>
              </a:defRPr>
            </a:lvl9pPr>
          </a:lstStyle>
          <a:p>
            <a:pPr defTabSz="905716" fontAlgn="base">
              <a:spcBef>
                <a:spcPct val="0"/>
              </a:spcBef>
              <a:spcAft>
                <a:spcPct val="0"/>
              </a:spcAft>
              <a:buSzPct val="25000"/>
              <a:defRPr/>
            </a:pPr>
            <a:r>
              <a:rPr lang="en-US" altLang="en-US">
                <a:solidFill>
                  <a:srgbClr val="000000"/>
                </a:solidFill>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val="1933897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D79DD93D-8121-4CE1-92D4-581ABA226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330DAB06-CDED-4238-997D-2BEBEE7407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16" fontAlgn="base">
              <a:spcBef>
                <a:spcPct val="0"/>
              </a:spcBef>
              <a:spcAft>
                <a:spcPct val="0"/>
              </a:spcAft>
              <a:defRPr/>
            </a:pPr>
            <a:r>
              <a:rPr lang="en-US" altLang="en-US" sz="1800" b="1" dirty="0">
                <a:solidFill>
                  <a:srgbClr val="000000"/>
                </a:solidFill>
                <a:latin typeface="Arial"/>
              </a:rPr>
              <a:t>Carole</a:t>
            </a:r>
          </a:p>
          <a:p>
            <a:pPr defTabSz="905716" fontAlgn="base">
              <a:spcBef>
                <a:spcPct val="0"/>
              </a:spcBef>
              <a:spcAft>
                <a:spcPct val="0"/>
              </a:spcAft>
              <a:defRPr/>
            </a:pPr>
            <a:endParaRPr lang="en-US" altLang="en-US" sz="1800" dirty="0">
              <a:solidFill>
                <a:srgbClr val="000000"/>
              </a:solidFill>
              <a:latin typeface="Arial"/>
            </a:endParaRPr>
          </a:p>
          <a:p>
            <a:pPr marL="283065" indent="-283065" defTabSz="905716" fontAlgn="base">
              <a:spcBef>
                <a:spcPct val="0"/>
              </a:spcBef>
              <a:spcAft>
                <a:spcPct val="0"/>
              </a:spcAft>
              <a:buFont typeface="Arial" panose="020B0604020202020204" pitchFamily="34" charset="0"/>
              <a:buChar char="•"/>
              <a:defRPr/>
            </a:pPr>
            <a:r>
              <a:rPr lang="en-US" altLang="en-US" sz="1800" b="1" dirty="0">
                <a:solidFill>
                  <a:srgbClr val="000000"/>
                </a:solidFill>
                <a:latin typeface="Arial"/>
              </a:rPr>
              <a:t>Close reading hones in on difficult portions of text, and provides students an opportunity to work with those sections</a:t>
            </a:r>
            <a:r>
              <a:rPr lang="en-US" altLang="en-US" sz="1800" dirty="0">
                <a:solidFill>
                  <a:srgbClr val="000000"/>
                </a:solidFill>
                <a:latin typeface="Arial"/>
              </a:rPr>
              <a:t>. </a:t>
            </a:r>
          </a:p>
          <a:p>
            <a:pPr marL="283065" indent="-283065" defTabSz="905716" fontAlgn="base">
              <a:spcBef>
                <a:spcPct val="0"/>
              </a:spcBef>
              <a:spcAft>
                <a:spcPct val="0"/>
              </a:spcAft>
              <a:buFont typeface="Arial" panose="020B0604020202020204" pitchFamily="34" charset="0"/>
              <a:buChar char="•"/>
              <a:defRPr/>
            </a:pPr>
            <a:r>
              <a:rPr lang="en-US" altLang="en-US" sz="1800" b="1" dirty="0">
                <a:solidFill>
                  <a:srgbClr val="000000"/>
                </a:solidFill>
                <a:latin typeface="Arial"/>
              </a:rPr>
              <a:t>Close reading opposes  "think aloud," where teacher explain these difficult portions before students have had a chance to learn from them on their own</a:t>
            </a:r>
            <a:r>
              <a:rPr lang="en-US" altLang="en-US" sz="1800" dirty="0">
                <a:solidFill>
                  <a:srgbClr val="000000"/>
                </a:solidFill>
                <a:latin typeface="Arial"/>
              </a:rPr>
              <a:t>.</a:t>
            </a:r>
          </a:p>
          <a:p>
            <a:pPr defTabSz="905716" fontAlgn="base">
              <a:spcBef>
                <a:spcPct val="0"/>
              </a:spcBef>
              <a:spcAft>
                <a:spcPct val="0"/>
              </a:spcAft>
              <a:defRPr/>
            </a:pPr>
            <a:endParaRPr lang="en-US" altLang="en-US" sz="1800" dirty="0">
              <a:solidFill>
                <a:srgbClr val="000000"/>
              </a:solidFill>
              <a:latin typeface="Arial"/>
            </a:endParaRPr>
          </a:p>
          <a:p>
            <a:pPr defTabSz="905716" fontAlgn="base">
              <a:spcBef>
                <a:spcPct val="0"/>
              </a:spcBef>
              <a:spcAft>
                <a:spcPct val="0"/>
              </a:spcAft>
              <a:defRPr/>
            </a:pPr>
            <a:r>
              <a:rPr lang="en-US" altLang="en-US" sz="1800" b="1" u="sng" dirty="0">
                <a:solidFill>
                  <a:srgbClr val="000000"/>
                </a:solidFill>
                <a:latin typeface="Arial"/>
              </a:rPr>
              <a:t>Not only is virtually every standard evident when students close read – the 3 shifts required by the standards are evident as well</a:t>
            </a:r>
            <a:r>
              <a:rPr lang="en-US" altLang="en-US" sz="1800" b="1" dirty="0">
                <a:solidFill>
                  <a:srgbClr val="000000"/>
                </a:solidFill>
                <a:latin typeface="Arial"/>
              </a:rPr>
              <a:t>!  </a:t>
            </a:r>
          </a:p>
          <a:p>
            <a:pPr defTabSz="905716" fontAlgn="base">
              <a:spcBef>
                <a:spcPct val="0"/>
              </a:spcBef>
              <a:spcAft>
                <a:spcPct val="0"/>
              </a:spcAft>
              <a:defRPr/>
            </a:pPr>
            <a:endParaRPr lang="en-US" altLang="en-US" sz="1800" b="1" dirty="0">
              <a:solidFill>
                <a:srgbClr val="000000"/>
              </a:solidFill>
              <a:latin typeface="Arial"/>
            </a:endParaRPr>
          </a:p>
          <a:p>
            <a:pPr defTabSz="905716" fontAlgn="base">
              <a:spcBef>
                <a:spcPct val="0"/>
              </a:spcBef>
              <a:spcAft>
                <a:spcPct val="0"/>
              </a:spcAft>
              <a:defRPr/>
            </a:pPr>
            <a:r>
              <a:rPr lang="en-US" altLang="en-US" sz="1800" b="1" dirty="0">
                <a:solidFill>
                  <a:srgbClr val="000000"/>
                </a:solidFill>
                <a:latin typeface="Arial"/>
              </a:rPr>
              <a:t>When reading appropriately complex non-fiction or literature, ask students to respond the text-dependent questions about the text.</a:t>
            </a:r>
          </a:p>
          <a:p>
            <a:pPr eaLnBrk="1" hangingPunct="1">
              <a:spcBef>
                <a:spcPct val="0"/>
              </a:spcBef>
            </a:pPr>
            <a:endParaRPr lang="en-US" altLang="en-US" dirty="0"/>
          </a:p>
        </p:txBody>
      </p:sp>
      <p:sp>
        <p:nvSpPr>
          <p:cNvPr id="270340" name="Slide Number Placeholder 3">
            <a:extLst>
              <a:ext uri="{FF2B5EF4-FFF2-40B4-BE49-F238E27FC236}">
                <a16:creationId xmlns:a16="http://schemas.microsoft.com/office/drawing/2014/main" id="{75F34207-E3A4-4942-87B0-3319807B0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5895" indent="-283037">
              <a:spcBef>
                <a:spcPct val="30000"/>
              </a:spcBef>
              <a:defRPr sz="1200">
                <a:solidFill>
                  <a:schemeClr val="tx1"/>
                </a:solidFill>
                <a:latin typeface="Calibri" panose="020F0502020204030204" pitchFamily="34" charset="0"/>
                <a:ea typeface="MS PGothic" panose="020B0600070205080204" pitchFamily="34" charset="-128"/>
              </a:defRPr>
            </a:lvl2pPr>
            <a:lvl3pPr marL="1132146" indent="-226430">
              <a:spcBef>
                <a:spcPct val="30000"/>
              </a:spcBef>
              <a:defRPr sz="1200">
                <a:solidFill>
                  <a:schemeClr val="tx1"/>
                </a:solidFill>
                <a:latin typeface="Calibri" panose="020F0502020204030204" pitchFamily="34" charset="0"/>
                <a:ea typeface="MS PGothic" panose="020B0600070205080204" pitchFamily="34" charset="-128"/>
              </a:defRPr>
            </a:lvl3pPr>
            <a:lvl4pPr marL="1585004" indent="-226430">
              <a:spcBef>
                <a:spcPct val="30000"/>
              </a:spcBef>
              <a:defRPr sz="1200">
                <a:solidFill>
                  <a:schemeClr val="tx1"/>
                </a:solidFill>
                <a:latin typeface="Calibri" panose="020F0502020204030204" pitchFamily="34" charset="0"/>
                <a:ea typeface="MS PGothic" panose="020B0600070205080204" pitchFamily="34" charset="-128"/>
              </a:defRPr>
            </a:lvl4pPr>
            <a:lvl5pPr marL="2037863" indent="-226430">
              <a:spcBef>
                <a:spcPct val="30000"/>
              </a:spcBef>
              <a:defRPr sz="1200">
                <a:solidFill>
                  <a:schemeClr val="tx1"/>
                </a:solidFill>
                <a:latin typeface="Calibri" panose="020F0502020204030204" pitchFamily="34" charset="0"/>
                <a:ea typeface="MS PGothic" panose="020B0600070205080204" pitchFamily="34" charset="-128"/>
              </a:defRPr>
            </a:lvl5pPr>
            <a:lvl6pPr marL="2490721"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43580"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96438"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49298"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05716" fontAlgn="base">
              <a:spcBef>
                <a:spcPct val="0"/>
              </a:spcBef>
              <a:spcAft>
                <a:spcPct val="0"/>
              </a:spcAft>
              <a:defRPr/>
            </a:pPr>
            <a:fld id="{1CB41FA9-1198-428D-8278-BEB282972BAA}" type="slidenum">
              <a:rPr lang="en-US" altLang="en-US">
                <a:solidFill>
                  <a:srgbClr val="000000"/>
                </a:solidFill>
              </a:rPr>
              <a:pPr defTabSz="905716" fontAlgn="base">
                <a:spcBef>
                  <a:spcPct val="0"/>
                </a:spcBef>
                <a:spcAft>
                  <a:spcPct val="0"/>
                </a:spcAft>
                <a:defRPr/>
              </a:pPr>
              <a:t>21</a:t>
            </a:fld>
            <a:endParaRPr lang="en-US" altLang="en-US">
              <a:solidFill>
                <a:srgbClr val="000000"/>
              </a:solidFill>
            </a:endParaRPr>
          </a:p>
        </p:txBody>
      </p:sp>
    </p:spTree>
    <p:extLst>
      <p:ext uri="{BB962C8B-B14F-4D97-AF65-F5344CB8AC3E}">
        <p14:creationId xmlns:p14="http://schemas.microsoft.com/office/powerpoint/2010/main" val="2080508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8C8FA92-5840-4723-BD7F-41ED8FFC4FD1}"/>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8B874895-F248-4E78-B70C-D6FBEE234A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Carole</a:t>
            </a:r>
          </a:p>
          <a:p>
            <a:pPr defTabSz="905809">
              <a:defRPr/>
            </a:pPr>
            <a:r>
              <a:rPr lang="en-US" b="1" dirty="0"/>
              <a:t>FYIs for PLCs, etc.</a:t>
            </a:r>
          </a:p>
          <a:p>
            <a:pPr defTabSz="905809">
              <a:defRPr/>
            </a:pPr>
            <a:r>
              <a:rPr lang="en-US" b="1" dirty="0"/>
              <a:t>*Not a part of the 6-12 standards in H/SS, Sci and Tech Subjs., but still important for CCR!</a:t>
            </a:r>
          </a:p>
          <a:p>
            <a:endParaRPr lang="en-US" altLang="en-US" b="1"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93A3F0EE-A858-4AA6-9EAA-FBDDA63181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5970" indent="-283065">
              <a:spcBef>
                <a:spcPct val="30000"/>
              </a:spcBef>
              <a:defRPr sz="1200">
                <a:solidFill>
                  <a:schemeClr val="tx1"/>
                </a:solidFill>
                <a:latin typeface="Arial" panose="020B0604020202020204" pitchFamily="34" charset="0"/>
              </a:defRPr>
            </a:lvl2pPr>
            <a:lvl3pPr marL="1132261" indent="-226452">
              <a:spcBef>
                <a:spcPct val="30000"/>
              </a:spcBef>
              <a:defRPr sz="1200">
                <a:solidFill>
                  <a:schemeClr val="tx1"/>
                </a:solidFill>
                <a:latin typeface="Arial" panose="020B0604020202020204" pitchFamily="34" charset="0"/>
              </a:defRPr>
            </a:lvl3pPr>
            <a:lvl4pPr marL="1585166" indent="-226452">
              <a:spcBef>
                <a:spcPct val="30000"/>
              </a:spcBef>
              <a:defRPr sz="1200">
                <a:solidFill>
                  <a:schemeClr val="tx1"/>
                </a:solidFill>
                <a:latin typeface="Arial" panose="020B0604020202020204" pitchFamily="34" charset="0"/>
              </a:defRPr>
            </a:lvl4pPr>
            <a:lvl5pPr marL="2038071" indent="-226452">
              <a:spcBef>
                <a:spcPct val="30000"/>
              </a:spcBef>
              <a:defRPr sz="1200">
                <a:solidFill>
                  <a:schemeClr val="tx1"/>
                </a:solidFill>
                <a:latin typeface="Arial" panose="020B0604020202020204" pitchFamily="34" charset="0"/>
              </a:defRPr>
            </a:lvl5pPr>
            <a:lvl6pPr marL="2490975" indent="-226452" eaLnBrk="0" fontAlgn="base" hangingPunct="0">
              <a:spcBef>
                <a:spcPct val="30000"/>
              </a:spcBef>
              <a:spcAft>
                <a:spcPct val="0"/>
              </a:spcAft>
              <a:defRPr sz="1200">
                <a:solidFill>
                  <a:schemeClr val="tx1"/>
                </a:solidFill>
                <a:latin typeface="Arial" panose="020B0604020202020204" pitchFamily="34" charset="0"/>
              </a:defRPr>
            </a:lvl6pPr>
            <a:lvl7pPr marL="2943880" indent="-226452" eaLnBrk="0" fontAlgn="base" hangingPunct="0">
              <a:spcBef>
                <a:spcPct val="30000"/>
              </a:spcBef>
              <a:spcAft>
                <a:spcPct val="0"/>
              </a:spcAft>
              <a:defRPr sz="1200">
                <a:solidFill>
                  <a:schemeClr val="tx1"/>
                </a:solidFill>
                <a:latin typeface="Arial" panose="020B0604020202020204" pitchFamily="34" charset="0"/>
              </a:defRPr>
            </a:lvl7pPr>
            <a:lvl8pPr marL="3396785" indent="-226452" eaLnBrk="0" fontAlgn="base" hangingPunct="0">
              <a:spcBef>
                <a:spcPct val="30000"/>
              </a:spcBef>
              <a:spcAft>
                <a:spcPct val="0"/>
              </a:spcAft>
              <a:defRPr sz="1200">
                <a:solidFill>
                  <a:schemeClr val="tx1"/>
                </a:solidFill>
                <a:latin typeface="Arial" panose="020B0604020202020204" pitchFamily="34" charset="0"/>
              </a:defRPr>
            </a:lvl8pPr>
            <a:lvl9pPr marL="3849690" indent="-2264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6ACE42-9038-4FEA-B8AE-1621002C5BF6}" type="slidenum">
              <a:rPr lang="en-US" altLang="en-US"/>
              <a:pPr>
                <a:spcBef>
                  <a:spcPct val="0"/>
                </a:spcBef>
              </a:pPr>
              <a:t>22</a:t>
            </a:fld>
            <a:endParaRPr lang="en-US" altLang="en-US"/>
          </a:p>
        </p:txBody>
      </p:sp>
    </p:spTree>
    <p:extLst>
      <p:ext uri="{BB962C8B-B14F-4D97-AF65-F5344CB8AC3E}">
        <p14:creationId xmlns:p14="http://schemas.microsoft.com/office/powerpoint/2010/main" val="23883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6952EE6-44EB-440E-BBF8-727B2170AFC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4063E77-65A0-4952-AF55-1BCA47160775}"/>
              </a:ext>
            </a:extLst>
          </p:cNvPr>
          <p:cNvSpPr>
            <a:spLocks noGrp="1"/>
          </p:cNvSpPr>
          <p:nvPr>
            <p:ph type="body" idx="1"/>
          </p:nvPr>
        </p:nvSpPr>
        <p:spPr/>
        <p:txBody>
          <a:bodyPr>
            <a:normAutofit fontScale="92500" lnSpcReduction="20000"/>
          </a:bodyPr>
          <a:lstStyle/>
          <a:p>
            <a:pPr>
              <a:defRPr/>
            </a:pPr>
            <a:r>
              <a:rPr lang="en-US" b="1" dirty="0"/>
              <a:t>Carole</a:t>
            </a:r>
          </a:p>
          <a:p>
            <a:pPr>
              <a:defRPr/>
            </a:pPr>
            <a:r>
              <a:rPr lang="en-US" b="1" dirty="0"/>
              <a:t>FYIs for PLCs, etc.</a:t>
            </a:r>
          </a:p>
          <a:p>
            <a:pPr>
              <a:defRPr/>
            </a:pPr>
            <a:r>
              <a:rPr lang="en-US" b="1" dirty="0"/>
              <a:t>These are several classroom practices that keep reading instruction closely connected to the text and allow students to generate their own judgments, supporting them with text-based answers.</a:t>
            </a:r>
          </a:p>
          <a:p>
            <a:pPr>
              <a:defRPr/>
            </a:pPr>
            <a:endParaRPr lang="en-US" b="1" dirty="0"/>
          </a:p>
          <a:p>
            <a:pPr marL="169840" indent="-169840">
              <a:buFont typeface="Arial" panose="020B0604020202020204" pitchFamily="34" charset="0"/>
              <a:buChar char="•"/>
              <a:defRPr/>
            </a:pPr>
            <a:r>
              <a:rPr lang="en-US" b="1" dirty="0"/>
              <a:t>Teacher modeling demonstrates what a “close read” might entail. </a:t>
            </a:r>
          </a:p>
          <a:p>
            <a:pPr marL="169840" indent="-169840">
              <a:buFont typeface="Arial" panose="020B0604020202020204" pitchFamily="34" charset="0"/>
              <a:buChar char="•"/>
              <a:defRPr/>
            </a:pPr>
            <a:r>
              <a:rPr lang="en-US" b="1" dirty="0"/>
              <a:t>The literary and informational texts, or passages from longer works, merit the close attention and time devoted to them, and questions relating to them are ones worth consideration.</a:t>
            </a:r>
          </a:p>
          <a:p>
            <a:pPr marL="169840" indent="-169840">
              <a:buFont typeface="Arial" panose="020B0604020202020204" pitchFamily="34" charset="0"/>
              <a:buChar char="•"/>
              <a:defRPr/>
            </a:pPr>
            <a:r>
              <a:rPr lang="en-US" b="1" dirty="0"/>
              <a:t>Pre-reading activities that activate prior knowledge and create a connection (or a “hook”) for students derive from the texts themselves rather than focus outward on external connections, experiences, etc.</a:t>
            </a:r>
          </a:p>
          <a:p>
            <a:pPr marL="169840" indent="-169840">
              <a:buFont typeface="Arial" panose="020B0604020202020204" pitchFamily="34" charset="0"/>
              <a:buChar char="•"/>
              <a:defRPr/>
            </a:pPr>
            <a:r>
              <a:rPr lang="en-US" b="1" dirty="0"/>
              <a:t>Scaffolding and pre-teaching vocabulary and essential background make the text accessible to students; they do NOT pre-teach the </a:t>
            </a:r>
            <a:r>
              <a:rPr lang="en-US" b="1" i="1" dirty="0"/>
              <a:t>content</a:t>
            </a:r>
            <a:r>
              <a:rPr lang="en-US" b="1" dirty="0"/>
              <a:t> of the text.</a:t>
            </a:r>
          </a:p>
          <a:p>
            <a:pPr marL="169840" indent="-169840">
              <a:buFont typeface="Arial" panose="020B0604020202020204" pitchFamily="34" charset="0"/>
              <a:buChar char="•"/>
              <a:defRPr/>
            </a:pPr>
            <a:r>
              <a:rPr lang="en-US" b="1" dirty="0"/>
              <a:t>Sufficient time is allotted for students to access, consider, and respond to texts.</a:t>
            </a:r>
          </a:p>
          <a:p>
            <a:pPr marL="169840" indent="-169840">
              <a:buFont typeface="Arial" panose="020B0604020202020204" pitchFamily="34" charset="0"/>
              <a:buChar char="•"/>
              <a:defRPr/>
            </a:pPr>
            <a:r>
              <a:rPr lang="en-US" b="1" dirty="0"/>
              <a:t>Students have rich and rigorous conversations which are dependent on students reading a central text.</a:t>
            </a:r>
          </a:p>
          <a:p>
            <a:pPr marL="169840" indent="-169840">
              <a:buFont typeface="Arial" panose="020B0604020202020204" pitchFamily="34" charset="0"/>
              <a:buChar char="•"/>
              <a:defRPr/>
            </a:pPr>
            <a:r>
              <a:rPr lang="en-US" b="1" dirty="0"/>
              <a:t>Among the myriad related activities possible, the teacher chooses ones that stay closely related to the texts.</a:t>
            </a:r>
          </a:p>
          <a:p>
            <a:pPr>
              <a:defRPr/>
            </a:pPr>
            <a:endParaRPr lang="en-US" b="1" dirty="0"/>
          </a:p>
          <a:p>
            <a:pPr>
              <a:defRPr/>
            </a:pPr>
            <a:r>
              <a:rPr lang="en-US" b="1" dirty="0"/>
              <a:t>“Finally, all students should have the opportunity to formulate and support with textual evidence their own conclusions – not just ones they have heard from the teacher or other students.” </a:t>
            </a:r>
          </a:p>
        </p:txBody>
      </p:sp>
      <p:sp>
        <p:nvSpPr>
          <p:cNvPr id="24580" name="Slide Number Placeholder 3">
            <a:extLst>
              <a:ext uri="{FF2B5EF4-FFF2-40B4-BE49-F238E27FC236}">
                <a16:creationId xmlns:a16="http://schemas.microsoft.com/office/drawing/2014/main" id="{D70DE1B3-3102-40A4-9D94-D83C6EE81C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5970" indent="-283065">
              <a:spcBef>
                <a:spcPct val="30000"/>
              </a:spcBef>
              <a:defRPr sz="1200">
                <a:solidFill>
                  <a:schemeClr val="tx1"/>
                </a:solidFill>
                <a:latin typeface="Arial" panose="020B0604020202020204" pitchFamily="34" charset="0"/>
              </a:defRPr>
            </a:lvl2pPr>
            <a:lvl3pPr marL="1132261" indent="-226452">
              <a:spcBef>
                <a:spcPct val="30000"/>
              </a:spcBef>
              <a:defRPr sz="1200">
                <a:solidFill>
                  <a:schemeClr val="tx1"/>
                </a:solidFill>
                <a:latin typeface="Arial" panose="020B0604020202020204" pitchFamily="34" charset="0"/>
              </a:defRPr>
            </a:lvl3pPr>
            <a:lvl4pPr marL="1585166" indent="-226452">
              <a:spcBef>
                <a:spcPct val="30000"/>
              </a:spcBef>
              <a:defRPr sz="1200">
                <a:solidFill>
                  <a:schemeClr val="tx1"/>
                </a:solidFill>
                <a:latin typeface="Arial" panose="020B0604020202020204" pitchFamily="34" charset="0"/>
              </a:defRPr>
            </a:lvl4pPr>
            <a:lvl5pPr marL="2038071" indent="-226452">
              <a:spcBef>
                <a:spcPct val="30000"/>
              </a:spcBef>
              <a:defRPr sz="1200">
                <a:solidFill>
                  <a:schemeClr val="tx1"/>
                </a:solidFill>
                <a:latin typeface="Arial" panose="020B0604020202020204" pitchFamily="34" charset="0"/>
              </a:defRPr>
            </a:lvl5pPr>
            <a:lvl6pPr marL="2490975" indent="-226452" eaLnBrk="0" fontAlgn="base" hangingPunct="0">
              <a:spcBef>
                <a:spcPct val="30000"/>
              </a:spcBef>
              <a:spcAft>
                <a:spcPct val="0"/>
              </a:spcAft>
              <a:defRPr sz="1200">
                <a:solidFill>
                  <a:schemeClr val="tx1"/>
                </a:solidFill>
                <a:latin typeface="Arial" panose="020B0604020202020204" pitchFamily="34" charset="0"/>
              </a:defRPr>
            </a:lvl6pPr>
            <a:lvl7pPr marL="2943880" indent="-226452" eaLnBrk="0" fontAlgn="base" hangingPunct="0">
              <a:spcBef>
                <a:spcPct val="30000"/>
              </a:spcBef>
              <a:spcAft>
                <a:spcPct val="0"/>
              </a:spcAft>
              <a:defRPr sz="1200">
                <a:solidFill>
                  <a:schemeClr val="tx1"/>
                </a:solidFill>
                <a:latin typeface="Arial" panose="020B0604020202020204" pitchFamily="34" charset="0"/>
              </a:defRPr>
            </a:lvl7pPr>
            <a:lvl8pPr marL="3396785" indent="-226452" eaLnBrk="0" fontAlgn="base" hangingPunct="0">
              <a:spcBef>
                <a:spcPct val="30000"/>
              </a:spcBef>
              <a:spcAft>
                <a:spcPct val="0"/>
              </a:spcAft>
              <a:defRPr sz="1200">
                <a:solidFill>
                  <a:schemeClr val="tx1"/>
                </a:solidFill>
                <a:latin typeface="Arial" panose="020B0604020202020204" pitchFamily="34" charset="0"/>
              </a:defRPr>
            </a:lvl8pPr>
            <a:lvl9pPr marL="3849690" indent="-2264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DBF18A-2490-44A6-9D50-2E60C8D62F3E}" type="slidenum">
              <a:rPr lang="en-US" altLang="en-US"/>
              <a:pPr>
                <a:spcBef>
                  <a:spcPct val="0"/>
                </a:spcBef>
              </a:pPr>
              <a:t>23</a:t>
            </a:fld>
            <a:endParaRPr lang="en-US" altLang="en-US"/>
          </a:p>
        </p:txBody>
      </p:sp>
    </p:spTree>
    <p:extLst>
      <p:ext uri="{BB962C8B-B14F-4D97-AF65-F5344CB8AC3E}">
        <p14:creationId xmlns:p14="http://schemas.microsoft.com/office/powerpoint/2010/main" val="2089136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a:extLst>
              <a:ext uri="{FF2B5EF4-FFF2-40B4-BE49-F238E27FC236}">
                <a16:creationId xmlns:a16="http://schemas.microsoft.com/office/drawing/2014/main" id="{CC6E0302-F00C-4E5A-9371-157A834F3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a:extLst>
              <a:ext uri="{FF2B5EF4-FFF2-40B4-BE49-F238E27FC236}">
                <a16:creationId xmlns:a16="http://schemas.microsoft.com/office/drawing/2014/main" id="{C55201D4-EFAA-4991-9D2B-7B3CB09AD4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661">
              <a:defRPr/>
            </a:pPr>
            <a:r>
              <a:rPr lang="en-US" altLang="en-US" b="1" dirty="0">
                <a:solidFill>
                  <a:srgbClr val="000000"/>
                </a:solidFill>
                <a:latin typeface="Arial"/>
              </a:rPr>
              <a:t>Carole HANDOUT</a:t>
            </a:r>
            <a:endParaRPr lang="en-US" altLang="en-US" dirty="0">
              <a:solidFill>
                <a:srgbClr val="000000"/>
              </a:solidFill>
              <a:latin typeface="Arial"/>
            </a:endParaRPr>
          </a:p>
          <a:p>
            <a:endParaRPr lang="en-US" altLang="en-US" b="1" dirty="0"/>
          </a:p>
          <a:p>
            <a:r>
              <a:rPr lang="en-US" altLang="en-US" b="1" dirty="0"/>
              <a:t>Give students “Guidelines” to strategically guide them through the Annotation Process </a:t>
            </a:r>
          </a:p>
        </p:txBody>
      </p:sp>
      <p:sp>
        <p:nvSpPr>
          <p:cNvPr id="296964" name="Slide Number Placeholder 3">
            <a:extLst>
              <a:ext uri="{FF2B5EF4-FFF2-40B4-BE49-F238E27FC236}">
                <a16:creationId xmlns:a16="http://schemas.microsoft.com/office/drawing/2014/main" id="{49788FF1-C866-4975-A9D8-29428C97CA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5895" indent="-283037">
              <a:spcBef>
                <a:spcPct val="30000"/>
              </a:spcBef>
              <a:defRPr sz="1200">
                <a:solidFill>
                  <a:schemeClr val="tx1"/>
                </a:solidFill>
                <a:latin typeface="Calibri" panose="020F0502020204030204" pitchFamily="34" charset="0"/>
                <a:ea typeface="MS PGothic" panose="020B0600070205080204" pitchFamily="34" charset="-128"/>
              </a:defRPr>
            </a:lvl2pPr>
            <a:lvl3pPr marL="1132146" indent="-226430">
              <a:spcBef>
                <a:spcPct val="30000"/>
              </a:spcBef>
              <a:defRPr sz="1200">
                <a:solidFill>
                  <a:schemeClr val="tx1"/>
                </a:solidFill>
                <a:latin typeface="Calibri" panose="020F0502020204030204" pitchFamily="34" charset="0"/>
                <a:ea typeface="MS PGothic" panose="020B0600070205080204" pitchFamily="34" charset="-128"/>
              </a:defRPr>
            </a:lvl3pPr>
            <a:lvl4pPr marL="1585004" indent="-226430">
              <a:spcBef>
                <a:spcPct val="30000"/>
              </a:spcBef>
              <a:defRPr sz="1200">
                <a:solidFill>
                  <a:schemeClr val="tx1"/>
                </a:solidFill>
                <a:latin typeface="Calibri" panose="020F0502020204030204" pitchFamily="34" charset="0"/>
                <a:ea typeface="MS PGothic" panose="020B0600070205080204" pitchFamily="34" charset="-128"/>
              </a:defRPr>
            </a:lvl4pPr>
            <a:lvl5pPr marL="2037863" indent="-226430">
              <a:spcBef>
                <a:spcPct val="30000"/>
              </a:spcBef>
              <a:defRPr sz="1200">
                <a:solidFill>
                  <a:schemeClr val="tx1"/>
                </a:solidFill>
                <a:latin typeface="Calibri" panose="020F0502020204030204" pitchFamily="34" charset="0"/>
                <a:ea typeface="MS PGothic" panose="020B0600070205080204" pitchFamily="34" charset="-128"/>
              </a:defRPr>
            </a:lvl5pPr>
            <a:lvl6pPr marL="2490721"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43580"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96438"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49298"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05716" fontAlgn="base">
              <a:spcBef>
                <a:spcPct val="0"/>
              </a:spcBef>
              <a:spcAft>
                <a:spcPct val="0"/>
              </a:spcAft>
            </a:pPr>
            <a:fld id="{93077CCD-BB93-4B29-AD39-EE8C45AC0226}" type="slidenum">
              <a:rPr lang="en-US" altLang="en-US">
                <a:solidFill>
                  <a:prstClr val="black"/>
                </a:solidFill>
              </a:rPr>
              <a:pPr defTabSz="905716" fontAlgn="base">
                <a:spcBef>
                  <a:spcPct val="0"/>
                </a:spcBef>
                <a:spcAft>
                  <a:spcPct val="0"/>
                </a:spcAft>
              </a:pPr>
              <a:t>24</a:t>
            </a:fld>
            <a:endParaRPr lang="en-US" altLang="en-US">
              <a:solidFill>
                <a:prstClr val="black"/>
              </a:solidFill>
            </a:endParaRPr>
          </a:p>
        </p:txBody>
      </p:sp>
    </p:spTree>
    <p:extLst>
      <p:ext uri="{BB962C8B-B14F-4D97-AF65-F5344CB8AC3E}">
        <p14:creationId xmlns:p14="http://schemas.microsoft.com/office/powerpoint/2010/main" val="1600471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a:t>
            </a:r>
          </a:p>
          <a:p>
            <a:endParaRPr lang="en-US" b="1" dirty="0"/>
          </a:p>
          <a:p>
            <a:r>
              <a:rPr lang="en-US" b="1" dirty="0">
                <a:latin typeface="Calibri" panose="020F0502020204030204" pitchFamily="34" charset="0"/>
                <a:cs typeface="Calibri" panose="020F0502020204030204" pitchFamily="34" charset="0"/>
              </a:rPr>
              <a:t>Shift #2 Requires a Good Progression/Sequence of Text-Dependent Questions &amp; Answers</a:t>
            </a:r>
            <a:endParaRPr lang="en-US" b="1" dirty="0"/>
          </a:p>
          <a:p>
            <a:endParaRPr lang="en-US" b="1" dirty="0"/>
          </a:p>
          <a:p>
            <a:r>
              <a:rPr lang="en-US" b="1" dirty="0"/>
              <a:t>This</a:t>
            </a:r>
            <a:r>
              <a:rPr lang="en-US" b="1" baseline="0" dirty="0"/>
              <a:t> slide came directly from a </a:t>
            </a:r>
            <a:r>
              <a:rPr lang="en-US" b="1" baseline="0" dirty="0" err="1"/>
              <a:t>CollegeBoard</a:t>
            </a:r>
            <a:r>
              <a:rPr lang="en-US" b="1" baseline="0" dirty="0"/>
              <a:t> training power point</a:t>
            </a:r>
            <a:endParaRPr lang="en-US" b="1" dirty="0"/>
          </a:p>
          <a:p>
            <a:pPr>
              <a:spcBef>
                <a:spcPts val="891"/>
              </a:spcBef>
            </a:pPr>
            <a:endParaRPr lang="en-US" b="1" dirty="0"/>
          </a:p>
          <a:p>
            <a:pPr marL="169840" indent="-169840">
              <a:spcBef>
                <a:spcPts val="891"/>
              </a:spcBef>
              <a:buFont typeface="Arial" panose="020B0604020202020204" pitchFamily="34" charset="0"/>
              <a:buChar char="•"/>
            </a:pP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25</a:t>
            </a:fld>
            <a:endParaRPr lang="en-US"/>
          </a:p>
        </p:txBody>
      </p:sp>
    </p:spTree>
    <p:extLst>
      <p:ext uri="{BB962C8B-B14F-4D97-AF65-F5344CB8AC3E}">
        <p14:creationId xmlns:p14="http://schemas.microsoft.com/office/powerpoint/2010/main" val="1927763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9">
              <a:defRPr/>
            </a:pPr>
            <a:r>
              <a:rPr lang="en-US" b="1" baseline="0" dirty="0"/>
              <a:t>Carole (</a:t>
            </a:r>
            <a:r>
              <a:rPr lang="en-US" b="1" dirty="0"/>
              <a:t>This</a:t>
            </a:r>
            <a:r>
              <a:rPr lang="en-US" b="1" baseline="0" dirty="0"/>
              <a:t> info came from a </a:t>
            </a:r>
            <a:r>
              <a:rPr lang="en-US" b="1" baseline="0" dirty="0" err="1"/>
              <a:t>CollegeBoard</a:t>
            </a:r>
            <a:r>
              <a:rPr lang="en-US" b="1" baseline="0" dirty="0"/>
              <a:t> training power point that includes the work of Fisher/Frey) </a:t>
            </a:r>
          </a:p>
          <a:p>
            <a:pPr defTabSz="905809">
              <a:defRPr/>
            </a:pPr>
            <a:endParaRPr lang="en-US" b="1" u="sng" baseline="0" dirty="0">
              <a:latin typeface="+mn-lt"/>
              <a:ea typeface="Arial"/>
              <a:cs typeface="Arial"/>
              <a:sym typeface="Arial"/>
              <a:rtl val="0"/>
            </a:endParaRPr>
          </a:p>
          <a:p>
            <a:pPr defTabSz="905809">
              <a:defRPr/>
            </a:pPr>
            <a:r>
              <a:rPr lang="en-US" b="1" u="sng" dirty="0">
                <a:latin typeface="+mn-lt"/>
                <a:ea typeface="Arial"/>
                <a:cs typeface="Arial"/>
                <a:sym typeface="Arial"/>
                <a:rtl val="0"/>
              </a:rPr>
              <a:t>Shift 2 states: Reading, writing and speaking grounded in evidence from text,  both literary and informational</a:t>
            </a:r>
          </a:p>
          <a:p>
            <a:pPr defTabSz="905809">
              <a:defRPr/>
            </a:pPr>
            <a:endParaRPr lang="en-US" b="1" dirty="0"/>
          </a:p>
          <a:p>
            <a:r>
              <a:rPr lang="en-US" b="1" baseline="0" dirty="0"/>
              <a:t>HANDOUTS : Creating TDQs and Types of TDQs and </a:t>
            </a:r>
            <a:r>
              <a:rPr lang="en-US" b="1" dirty="0"/>
              <a:t>CCSS Aligned Text Dependent Questions</a:t>
            </a:r>
          </a:p>
          <a:p>
            <a:endParaRPr lang="en-US" b="1" dirty="0"/>
          </a:p>
          <a:p>
            <a:pPr indent="-452905">
              <a:spcBef>
                <a:spcPct val="0"/>
              </a:spcBef>
              <a:buSzPct val="80000"/>
              <a:defRPr/>
            </a:pPr>
            <a:r>
              <a:rPr lang="en-US" sz="2000" b="1" dirty="0">
                <a:solidFill>
                  <a:prstClr val="black"/>
                </a:solidFill>
                <a:latin typeface="Arial" pitchFamily="34" charset="0"/>
                <a:ea typeface="ＭＳ Ｐゴシック" pitchFamily="34" charset="-128"/>
              </a:rPr>
              <a:t>WHEN SEQUENCING QUESTIONS, LET THE TEXT BE THE GUIDE, START WITH WHAT’S EXPLICIT, MOVE TO WHAT’S IMPLICIT:</a:t>
            </a:r>
          </a:p>
          <a:p>
            <a:pPr marL="509518" lvl="2" indent="-283065">
              <a:lnSpc>
                <a:spcPct val="120000"/>
              </a:lnSpc>
              <a:buSzPct val="80000"/>
              <a:buFont typeface="Arial" panose="020B0604020202020204" pitchFamily="34" charset="0"/>
              <a:buChar char="•"/>
              <a:defRPr/>
            </a:pPr>
            <a:r>
              <a:rPr lang="en-US" sz="1500" b="1" dirty="0">
                <a:solidFill>
                  <a:prstClr val="black"/>
                </a:solidFill>
                <a:latin typeface="Arial" pitchFamily="34" charset="0"/>
                <a:ea typeface="ＭＳ Ｐゴシック" pitchFamily="34" charset="-128"/>
              </a:rPr>
              <a:t>General understandings. </a:t>
            </a:r>
            <a:r>
              <a:rPr lang="en-US" sz="1500" dirty="0">
                <a:solidFill>
                  <a:prstClr val="black"/>
                </a:solidFill>
                <a:latin typeface="Arial" pitchFamily="34" charset="0"/>
                <a:ea typeface="ＭＳ Ｐゴシック" pitchFamily="34" charset="-128"/>
              </a:rPr>
              <a:t>These questions ensure that students grasp the overall view of the text.</a:t>
            </a:r>
          </a:p>
          <a:p>
            <a:pPr marL="509518" lvl="2" indent="-283065">
              <a:lnSpc>
                <a:spcPct val="120000"/>
              </a:lnSpc>
              <a:buSzPct val="80000"/>
              <a:buFont typeface="Arial" panose="020B0604020202020204" pitchFamily="34" charset="0"/>
              <a:buChar char="•"/>
              <a:defRPr/>
            </a:pPr>
            <a:r>
              <a:rPr lang="en-US" sz="1500" b="1" dirty="0">
                <a:solidFill>
                  <a:prstClr val="black"/>
                </a:solidFill>
                <a:latin typeface="Arial" pitchFamily="34" charset="0"/>
                <a:ea typeface="ＭＳ Ｐゴシック" pitchFamily="34" charset="-128"/>
              </a:rPr>
              <a:t>Key details. </a:t>
            </a:r>
            <a:r>
              <a:rPr lang="en-US" sz="1500" dirty="0">
                <a:solidFill>
                  <a:prstClr val="black"/>
                </a:solidFill>
                <a:latin typeface="Arial" pitchFamily="34" charset="0"/>
                <a:ea typeface="ＭＳ Ｐゴシック" pitchFamily="34" charset="-128"/>
              </a:rPr>
              <a:t>These text-dependent questions require that readers pay attention to the details. </a:t>
            </a:r>
          </a:p>
          <a:p>
            <a:pPr marL="509518" lvl="2" indent="-283065">
              <a:lnSpc>
                <a:spcPct val="120000"/>
              </a:lnSpc>
              <a:buSzPct val="80000"/>
              <a:buFont typeface="Arial" panose="020B0604020202020204" pitchFamily="34" charset="0"/>
              <a:buChar char="•"/>
              <a:defRPr/>
            </a:pPr>
            <a:r>
              <a:rPr lang="en-US" sz="1500" b="1" dirty="0">
                <a:solidFill>
                  <a:prstClr val="black"/>
                </a:solidFill>
                <a:latin typeface="Arial" pitchFamily="34" charset="0"/>
                <a:ea typeface="ＭＳ Ｐゴシック" pitchFamily="34" charset="-128"/>
              </a:rPr>
              <a:t>Vocabulary and text structure. </a:t>
            </a:r>
            <a:r>
              <a:rPr lang="en-US" sz="1500" dirty="0">
                <a:solidFill>
                  <a:prstClr val="black"/>
                </a:solidFill>
                <a:latin typeface="Arial" pitchFamily="34" charset="0"/>
                <a:ea typeface="ＭＳ Ｐゴシック" pitchFamily="34" charset="-128"/>
              </a:rPr>
              <a:t>These text-dependent questions focus on the specific words and phrases the author uses as well as the structure of the text. </a:t>
            </a:r>
          </a:p>
          <a:p>
            <a:pPr marL="509518" lvl="2" indent="-283065">
              <a:lnSpc>
                <a:spcPct val="120000"/>
              </a:lnSpc>
              <a:buSzPct val="80000"/>
              <a:buFont typeface="Arial" panose="020B0604020202020204" pitchFamily="34" charset="0"/>
              <a:buChar char="•"/>
              <a:defRPr/>
            </a:pPr>
            <a:r>
              <a:rPr lang="en-US" sz="1500" b="1" dirty="0">
                <a:solidFill>
                  <a:prstClr val="black"/>
                </a:solidFill>
                <a:latin typeface="Arial" pitchFamily="34" charset="0"/>
                <a:ea typeface="ＭＳ Ｐゴシック" pitchFamily="34" charset="-128"/>
              </a:rPr>
              <a:t>Author’s purpose. </a:t>
            </a:r>
            <a:r>
              <a:rPr lang="en-US" sz="1500" dirty="0">
                <a:solidFill>
                  <a:prstClr val="black"/>
                </a:solidFill>
                <a:latin typeface="Arial" pitchFamily="34" charset="0"/>
                <a:ea typeface="ＭＳ Ｐゴシック" pitchFamily="34" charset="-128"/>
              </a:rPr>
              <a:t>Although often not specifically stated, there is a purpose for each text. </a:t>
            </a:r>
          </a:p>
          <a:p>
            <a:pPr marL="509518" lvl="2" indent="-283065">
              <a:lnSpc>
                <a:spcPct val="120000"/>
              </a:lnSpc>
              <a:buSzPct val="80000"/>
              <a:buFont typeface="Arial" panose="020B0604020202020204" pitchFamily="34" charset="0"/>
              <a:buChar char="•"/>
              <a:defRPr/>
            </a:pPr>
            <a:r>
              <a:rPr lang="en-US" sz="1500" b="1" dirty="0">
                <a:solidFill>
                  <a:prstClr val="black"/>
                </a:solidFill>
                <a:latin typeface="Arial" pitchFamily="34" charset="0"/>
                <a:ea typeface="ＭＳ Ｐゴシック" pitchFamily="34" charset="-128"/>
              </a:rPr>
              <a:t>Inferences</a:t>
            </a:r>
            <a:r>
              <a:rPr lang="en-US" sz="1500" dirty="0">
                <a:solidFill>
                  <a:prstClr val="black"/>
                </a:solidFill>
                <a:latin typeface="Arial" pitchFamily="34" charset="0"/>
                <a:ea typeface="ＭＳ Ｐゴシック" pitchFamily="34" charset="-128"/>
              </a:rPr>
              <a:t>. Inferences are more than guesses or simply telling students to “read between the lines.” Text-dependent questions should allow students to consider the information that is provided and then make informed extrapolations from the information provided.</a:t>
            </a:r>
          </a:p>
          <a:p>
            <a:pPr marL="509518" lvl="2" indent="-283065">
              <a:lnSpc>
                <a:spcPct val="120000"/>
              </a:lnSpc>
              <a:buSzPct val="80000"/>
              <a:buFont typeface="Arial" panose="020B0604020202020204" pitchFamily="34" charset="0"/>
              <a:buChar char="•"/>
              <a:defRPr/>
            </a:pPr>
            <a:r>
              <a:rPr lang="en-US" sz="1500" b="1" dirty="0">
                <a:solidFill>
                  <a:prstClr val="black"/>
                </a:solidFill>
                <a:latin typeface="Arial" pitchFamily="34" charset="0"/>
                <a:ea typeface="ＭＳ Ｐゴシック" pitchFamily="34" charset="-128"/>
              </a:rPr>
              <a:t>Opinions, arguments, and intertextual connections. </a:t>
            </a:r>
            <a:r>
              <a:rPr lang="en-US" sz="1500" dirty="0">
                <a:solidFill>
                  <a:prstClr val="black"/>
                </a:solidFill>
                <a:latin typeface="Arial" pitchFamily="34" charset="0"/>
                <a:ea typeface="ＭＳ Ｐゴシック" pitchFamily="34" charset="-128"/>
              </a:rPr>
              <a:t>The final category of text-dependent questions are often the questions that teachers like to ask because these questions tend to generate a lot of discussion and personal connections. When they follow a discussion built on text-dependent questions, they work well for this purpose. If they are used in place of text-dependent questions, the risk is that students will answer and not need to read the text.	</a:t>
            </a:r>
          </a:p>
          <a:p>
            <a:pPr marL="169840" indent="-169840" defTabSz="905716">
              <a:spcBef>
                <a:spcPct val="0"/>
              </a:spcBef>
              <a:buFont typeface="Arial" panose="020B0604020202020204" pitchFamily="34" charset="0"/>
              <a:buChar char="•"/>
              <a:defRPr/>
            </a:pPr>
            <a:endParaRPr lang="en-US" altLang="en-US" b="1" dirty="0">
              <a:solidFill>
                <a:schemeClr val="tx1"/>
              </a:solidFill>
              <a:latin typeface="+mn-lt"/>
              <a:sym typeface="Arial" panose="020B0604020202020204" pitchFamily="34" charset="0"/>
            </a:endParaRPr>
          </a:p>
          <a:p>
            <a:pPr marL="169840" indent="-169840" defTabSz="905716">
              <a:spcBef>
                <a:spcPct val="0"/>
              </a:spcBef>
              <a:buFont typeface="Arial" panose="020B0604020202020204" pitchFamily="34" charset="0"/>
              <a:buChar char="•"/>
              <a:defRPr/>
            </a:pPr>
            <a:endParaRPr lang="en-US" altLang="en-US" b="1" dirty="0">
              <a:solidFill>
                <a:schemeClr val="tx1"/>
              </a:solidFill>
              <a:latin typeface="+mn-lt"/>
              <a:sym typeface="Arial" panose="020B0604020202020204" pitchFamily="34" charset="0"/>
            </a:endParaRPr>
          </a:p>
          <a:p>
            <a:pPr marL="169840" indent="-169840" defTabSz="905716">
              <a:spcBef>
                <a:spcPct val="0"/>
              </a:spcBef>
              <a:buFont typeface="Arial" panose="020B0604020202020204" pitchFamily="34" charset="0"/>
              <a:buChar char="•"/>
              <a:defRPr/>
            </a:pPr>
            <a:endParaRPr lang="en-US" altLang="en-US" b="1" dirty="0">
              <a:solidFill>
                <a:schemeClr val="tx1"/>
              </a:solidFill>
              <a:latin typeface="+mn-lt"/>
              <a:sym typeface="Arial" panose="020B0604020202020204" pitchFamily="34" charset="0"/>
            </a:endParaRPr>
          </a:p>
          <a:p>
            <a:pPr marL="169840" indent="-169840" defTabSz="905716">
              <a:spcBef>
                <a:spcPct val="0"/>
              </a:spcBef>
              <a:buFont typeface="Arial" panose="020B0604020202020204" pitchFamily="34" charset="0"/>
              <a:buChar char="•"/>
              <a:defRPr/>
            </a:pPr>
            <a:endParaRPr lang="en-US" altLang="en-US" b="1" dirty="0">
              <a:solidFill>
                <a:schemeClr val="tx1"/>
              </a:solidFill>
              <a:latin typeface="+mn-lt"/>
              <a:sym typeface="Arial" panose="020B0604020202020204" pitchFamily="34" charset="0"/>
            </a:endParaRPr>
          </a:p>
          <a:p>
            <a:pPr marL="169840" indent="-169840" defTabSz="905716">
              <a:spcBef>
                <a:spcPct val="0"/>
              </a:spcBef>
              <a:buFont typeface="Arial" panose="020B0604020202020204" pitchFamily="34" charset="0"/>
              <a:buChar char="•"/>
              <a:defRPr/>
            </a:pPr>
            <a:endParaRPr lang="en-US" altLang="en-US" b="1" dirty="0">
              <a:solidFill>
                <a:schemeClr val="tx1"/>
              </a:solidFill>
              <a:latin typeface="+mn-lt"/>
              <a:sym typeface="Arial" panose="020B0604020202020204" pitchFamily="34" charset="0"/>
            </a:endParaRPr>
          </a:p>
          <a:p>
            <a:pPr marL="169840" indent="-169840" defTabSz="905716">
              <a:spcBef>
                <a:spcPct val="0"/>
              </a:spcBef>
              <a:buFont typeface="Arial" panose="020B0604020202020204" pitchFamily="34" charset="0"/>
              <a:buChar char="•"/>
              <a:defRPr/>
            </a:pPr>
            <a:endParaRPr lang="en-US" altLang="en-US" b="1"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52859">
              <a:defRPr/>
            </a:pPr>
            <a:fld id="{4C141314-49FF-D747-9D6C-A6981C25F8B7}" type="slidenum">
              <a:rPr lang="en-US">
                <a:solidFill>
                  <a:prstClr val="black"/>
                </a:solidFill>
                <a:latin typeface="Calibri"/>
              </a:rPr>
              <a:pPr defTabSz="452859">
                <a:defRPr/>
              </a:pPr>
              <a:t>26</a:t>
            </a:fld>
            <a:endParaRPr lang="en-US">
              <a:solidFill>
                <a:prstClr val="black"/>
              </a:solidFill>
              <a:latin typeface="Calibri"/>
            </a:endParaRPr>
          </a:p>
        </p:txBody>
      </p:sp>
    </p:spTree>
    <p:extLst>
      <p:ext uri="{BB962C8B-B14F-4D97-AF65-F5344CB8AC3E}">
        <p14:creationId xmlns:p14="http://schemas.microsoft.com/office/powerpoint/2010/main" val="2960159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This</a:t>
            </a:r>
            <a:r>
              <a:rPr lang="en-US" b="1" baseline="0" dirty="0"/>
              <a:t> slide also came directly from a </a:t>
            </a:r>
            <a:r>
              <a:rPr lang="en-US" b="1" baseline="0" dirty="0" err="1"/>
              <a:t>CollegeBoard</a:t>
            </a:r>
            <a:r>
              <a:rPr lang="en-US" b="1" baseline="0" dirty="0"/>
              <a:t> training power point</a:t>
            </a:r>
            <a:endParaRPr lang="en-US" b="1" dirty="0"/>
          </a:p>
          <a:p>
            <a:pPr>
              <a:spcBef>
                <a:spcPts val="891"/>
              </a:spcBef>
            </a:pPr>
            <a:endParaRPr lang="en-US" b="1" dirty="0"/>
          </a:p>
          <a:p>
            <a:r>
              <a:rPr lang="en-US" b="1" dirty="0"/>
              <a:t>Evaluating a teacher-developed TDQ…</a:t>
            </a:r>
          </a:p>
          <a:p>
            <a:endParaRPr lang="en-US" b="1" dirty="0"/>
          </a:p>
          <a:p>
            <a:endParaRPr lang="en-US" b="1" dirty="0"/>
          </a:p>
          <a:p>
            <a:pPr marL="169840" indent="-169840">
              <a:spcBef>
                <a:spcPts val="891"/>
              </a:spcBef>
              <a:buFont typeface="Arial" panose="020B0604020202020204" pitchFamily="34" charset="0"/>
              <a:buChar char="•"/>
            </a:pPr>
            <a:endParaRPr lang="en-US" b="1"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27</a:t>
            </a:fld>
            <a:endParaRPr lang="en-US"/>
          </a:p>
        </p:txBody>
      </p:sp>
    </p:spTree>
    <p:extLst>
      <p:ext uri="{BB962C8B-B14F-4D97-AF65-F5344CB8AC3E}">
        <p14:creationId xmlns:p14="http://schemas.microsoft.com/office/powerpoint/2010/main" val="1593733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a:extLst>
              <a:ext uri="{FF2B5EF4-FFF2-40B4-BE49-F238E27FC236}">
                <a16:creationId xmlns:a16="http://schemas.microsoft.com/office/drawing/2014/main" id="{8CF5AA08-D1BA-4F9F-9B44-E565F446BC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a:extLst>
              <a:ext uri="{FF2B5EF4-FFF2-40B4-BE49-F238E27FC236}">
                <a16:creationId xmlns:a16="http://schemas.microsoft.com/office/drawing/2014/main" id="{89B75417-3552-4C9D-868A-A015904FE9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Carole</a:t>
            </a:r>
          </a:p>
          <a:p>
            <a:pPr eaLnBrk="1" hangingPunct="1">
              <a:spcBef>
                <a:spcPct val="0"/>
              </a:spcBef>
            </a:pPr>
            <a:endParaRPr lang="en-US" altLang="en-US" dirty="0"/>
          </a:p>
          <a:p>
            <a:pPr marL="280207" indent="-280207">
              <a:spcBef>
                <a:spcPct val="0"/>
              </a:spcBef>
              <a:buFont typeface="Arial" panose="020B0604020202020204" pitchFamily="34" charset="0"/>
              <a:buChar char="•"/>
            </a:pPr>
            <a:r>
              <a:rPr lang="en-US" altLang="en-US" b="1" dirty="0">
                <a:solidFill>
                  <a:srgbClr val="000000"/>
                </a:solidFill>
              </a:rPr>
              <a:t>Postsecondary education programs typically provide students with both a </a:t>
            </a:r>
            <a:r>
              <a:rPr lang="en-US" altLang="en-US" b="1" u="sng" dirty="0">
                <a:solidFill>
                  <a:srgbClr val="000000"/>
                </a:solidFill>
              </a:rPr>
              <a:t>higher volume of such reading </a:t>
            </a:r>
            <a:r>
              <a:rPr lang="en-US" altLang="en-US" b="1" dirty="0">
                <a:solidFill>
                  <a:srgbClr val="000000"/>
                </a:solidFill>
              </a:rPr>
              <a:t>than is generally required in K–12 schools and </a:t>
            </a:r>
            <a:r>
              <a:rPr lang="en-US" altLang="en-US" b="1" u="sng" dirty="0">
                <a:solidFill>
                  <a:srgbClr val="000000"/>
                </a:solidFill>
              </a:rPr>
              <a:t>comparatively little scaffolding</a:t>
            </a:r>
            <a:r>
              <a:rPr lang="en-US" altLang="en-US" b="1" dirty="0">
                <a:solidFill>
                  <a:srgbClr val="000000"/>
                </a:solidFill>
              </a:rPr>
              <a:t>.</a:t>
            </a:r>
          </a:p>
          <a:p>
            <a:pPr marL="280207" indent="-280207">
              <a:spcBef>
                <a:spcPct val="0"/>
              </a:spcBef>
              <a:buFont typeface="Arial" panose="020B0604020202020204" pitchFamily="34" charset="0"/>
              <a:buChar char="•"/>
            </a:pPr>
            <a:endParaRPr lang="en-US" altLang="en-US" b="1" dirty="0">
              <a:solidFill>
                <a:srgbClr val="000000"/>
              </a:solidFill>
            </a:endParaRPr>
          </a:p>
          <a:p>
            <a:pPr marL="280207" indent="-280207">
              <a:spcBef>
                <a:spcPct val="0"/>
              </a:spcBef>
              <a:buFont typeface="Arial" panose="020B0604020202020204" pitchFamily="34" charset="0"/>
              <a:buChar char="•"/>
            </a:pPr>
            <a:r>
              <a:rPr lang="en-US" altLang="en-US" b="1" dirty="0">
                <a:solidFill>
                  <a:srgbClr val="000000"/>
                </a:solidFill>
              </a:rPr>
              <a:t>The reading framework of the National Assessment of Educational Progress (NAEP) requires a high and increasing proportion of informational text on its assessment as students advance through the grades.</a:t>
            </a:r>
          </a:p>
          <a:p>
            <a:pPr marL="280207" indent="-280207">
              <a:spcBef>
                <a:spcPct val="0"/>
              </a:spcBef>
              <a:buFont typeface="Arial" panose="020B0604020202020204" pitchFamily="34" charset="0"/>
              <a:buChar char="•"/>
            </a:pPr>
            <a:endParaRPr lang="en-US" altLang="en-US" b="1" dirty="0">
              <a:solidFill>
                <a:srgbClr val="000000"/>
              </a:solidFill>
            </a:endParaRPr>
          </a:p>
          <a:p>
            <a:pPr marL="280207" indent="-280207">
              <a:spcBef>
                <a:spcPct val="0"/>
              </a:spcBef>
              <a:buFont typeface="Arial" panose="020B0604020202020204" pitchFamily="34" charset="0"/>
              <a:buChar char="•"/>
            </a:pPr>
            <a:r>
              <a:rPr lang="en-US" altLang="en-US" b="1" dirty="0"/>
              <a:t>The standards have followed the NAEP (National Assessment of Educational Progress) guidelines in establishing how much informational text students should read in school. </a:t>
            </a:r>
          </a:p>
          <a:p>
            <a:pPr marL="280207" indent="-280207">
              <a:spcBef>
                <a:spcPct val="0"/>
              </a:spcBef>
              <a:buFont typeface="Arial" panose="020B0604020202020204" pitchFamily="34" charset="0"/>
              <a:buChar char="•"/>
            </a:pPr>
            <a:endParaRPr lang="en-US" altLang="en-US" b="1" dirty="0"/>
          </a:p>
          <a:p>
            <a:pPr marL="280207" indent="-280207">
              <a:spcBef>
                <a:spcPct val="0"/>
              </a:spcBef>
              <a:buFont typeface="Arial" panose="020B0604020202020204" pitchFamily="34" charset="0"/>
              <a:buChar char="•"/>
            </a:pPr>
            <a:r>
              <a:rPr lang="en-US" altLang="en-US" b="1" dirty="0"/>
              <a:t>ACT and K-PREP</a:t>
            </a:r>
          </a:p>
          <a:p>
            <a:endParaRPr lang="en-US" altLang="en-US" dirty="0"/>
          </a:p>
        </p:txBody>
      </p:sp>
      <p:sp>
        <p:nvSpPr>
          <p:cNvPr id="294916" name="Slide Number Placeholder 3">
            <a:extLst>
              <a:ext uri="{FF2B5EF4-FFF2-40B4-BE49-F238E27FC236}">
                <a16:creationId xmlns:a16="http://schemas.microsoft.com/office/drawing/2014/main" id="{6BC39C06-6C93-4774-AB80-1B49F06C71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5895" indent="-283037">
              <a:spcBef>
                <a:spcPct val="30000"/>
              </a:spcBef>
              <a:defRPr sz="1200">
                <a:solidFill>
                  <a:schemeClr val="tx1"/>
                </a:solidFill>
                <a:latin typeface="Calibri" panose="020F0502020204030204" pitchFamily="34" charset="0"/>
                <a:ea typeface="MS PGothic" panose="020B0600070205080204" pitchFamily="34" charset="-128"/>
              </a:defRPr>
            </a:lvl2pPr>
            <a:lvl3pPr marL="1132146" indent="-226430">
              <a:spcBef>
                <a:spcPct val="30000"/>
              </a:spcBef>
              <a:defRPr sz="1200">
                <a:solidFill>
                  <a:schemeClr val="tx1"/>
                </a:solidFill>
                <a:latin typeface="Calibri" panose="020F0502020204030204" pitchFamily="34" charset="0"/>
                <a:ea typeface="MS PGothic" panose="020B0600070205080204" pitchFamily="34" charset="-128"/>
              </a:defRPr>
            </a:lvl3pPr>
            <a:lvl4pPr marL="1585004" indent="-226430">
              <a:spcBef>
                <a:spcPct val="30000"/>
              </a:spcBef>
              <a:defRPr sz="1200">
                <a:solidFill>
                  <a:schemeClr val="tx1"/>
                </a:solidFill>
                <a:latin typeface="Calibri" panose="020F0502020204030204" pitchFamily="34" charset="0"/>
                <a:ea typeface="MS PGothic" panose="020B0600070205080204" pitchFamily="34" charset="-128"/>
              </a:defRPr>
            </a:lvl4pPr>
            <a:lvl5pPr marL="2037863" indent="-226430">
              <a:spcBef>
                <a:spcPct val="30000"/>
              </a:spcBef>
              <a:defRPr sz="1200">
                <a:solidFill>
                  <a:schemeClr val="tx1"/>
                </a:solidFill>
                <a:latin typeface="Calibri" panose="020F0502020204030204" pitchFamily="34" charset="0"/>
                <a:ea typeface="MS PGothic" panose="020B0600070205080204" pitchFamily="34" charset="-128"/>
              </a:defRPr>
            </a:lvl5pPr>
            <a:lvl6pPr marL="2490721"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43580"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96438"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49298" indent="-22643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05716" fontAlgn="base">
              <a:spcBef>
                <a:spcPct val="0"/>
              </a:spcBef>
              <a:spcAft>
                <a:spcPct val="0"/>
              </a:spcAft>
            </a:pPr>
            <a:fld id="{E4E6C4C7-EB42-4A35-B616-D792421BBF99}" type="slidenum">
              <a:rPr lang="en-US" altLang="en-US">
                <a:solidFill>
                  <a:srgbClr val="000000"/>
                </a:solidFill>
              </a:rPr>
              <a:pPr defTabSz="905716" fontAlgn="base">
                <a:spcBef>
                  <a:spcPct val="0"/>
                </a:spcBef>
                <a:spcAft>
                  <a:spcPct val="0"/>
                </a:spcAft>
              </a:pPr>
              <a:t>28</a:t>
            </a:fld>
            <a:endParaRPr lang="en-US" altLang="en-US">
              <a:solidFill>
                <a:srgbClr val="000000"/>
              </a:solidFill>
            </a:endParaRPr>
          </a:p>
        </p:txBody>
      </p:sp>
    </p:spTree>
    <p:extLst>
      <p:ext uri="{BB962C8B-B14F-4D97-AF65-F5344CB8AC3E}">
        <p14:creationId xmlns:p14="http://schemas.microsoft.com/office/powerpoint/2010/main" val="2722435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dirty="0"/>
              <a:t>Article Link: Jensen Learning Guide To Brain-Based Teaching: </a:t>
            </a:r>
            <a:r>
              <a:rPr lang="en-US" b="1" u="sng" dirty="0"/>
              <a:t>TOP 10 Brain-Based Teaching Strategies</a:t>
            </a:r>
          </a:p>
          <a:p>
            <a:endParaRPr lang="en-US" b="1" dirty="0"/>
          </a:p>
          <a:p>
            <a:r>
              <a:rPr lang="en-US" b="1" dirty="0"/>
              <a:t>#6:</a:t>
            </a:r>
          </a:p>
          <a:p>
            <a:r>
              <a:rPr lang="en-US" b="1" dirty="0"/>
              <a:t>New evidence: value of teaching content in even smaller chunk sizes</a:t>
            </a:r>
          </a:p>
          <a:p>
            <a:pPr marL="169840" indent="-169840">
              <a:buFont typeface="Arial" panose="020B0604020202020204" pitchFamily="34" charset="0"/>
              <a:buChar char="•"/>
            </a:pPr>
            <a:r>
              <a:rPr lang="en-US" b="1" dirty="0"/>
              <a:t>Outdated science of thinking that brain can hold 7+ chunks of info in the head as capacity for working memory </a:t>
            </a:r>
          </a:p>
          <a:p>
            <a:pPr marL="169840" indent="-169840">
              <a:buFont typeface="Arial" panose="020B0604020202020204" pitchFamily="34" charset="0"/>
              <a:buChar char="•"/>
            </a:pPr>
            <a:r>
              <a:rPr lang="en-US" b="1" dirty="0"/>
              <a:t>New research says 2-4 chunks are more realistic</a:t>
            </a:r>
          </a:p>
          <a:p>
            <a:pPr marL="169840" indent="-169840">
              <a:buFont typeface="Arial" panose="020B0604020202020204" pitchFamily="34" charset="0"/>
              <a:buChar char="•"/>
            </a:pPr>
            <a:r>
              <a:rPr lang="en-US" b="1" dirty="0"/>
              <a:t>Here’s the guideline: </a:t>
            </a:r>
          </a:p>
          <a:p>
            <a:pPr marL="622744" lvl="1" indent="-169840">
              <a:buFont typeface="Arial" panose="020B0604020202020204" pitchFamily="34" charset="0"/>
              <a:buChar char="•"/>
            </a:pPr>
            <a:r>
              <a:rPr lang="en-US" b="1" dirty="0"/>
              <a:t>the less background the learner has and the greater the complexity of the content, make the time chunk of content shorter (use 4-8 minutes). </a:t>
            </a:r>
          </a:p>
          <a:p>
            <a:pPr marL="622744" lvl="1" indent="-169840">
              <a:buFont typeface="Arial" panose="020B0604020202020204" pitchFamily="34" charset="0"/>
              <a:buChar char="•"/>
            </a:pPr>
            <a:r>
              <a:rPr lang="en-US" b="1" dirty="0"/>
              <a:t>the greater the background knowledge, the less the complexity, the longer you can make the “input” stage (8-15 min. is acceptable). </a:t>
            </a:r>
          </a:p>
          <a:p>
            <a:pPr marL="622744" lvl="1" indent="-169840">
              <a:buFont typeface="Arial" panose="020B0604020202020204" pitchFamily="34" charset="0"/>
              <a:buChar char="•"/>
            </a:pPr>
            <a:endParaRPr lang="en-US" b="1" dirty="0"/>
          </a:p>
          <a:p>
            <a:r>
              <a:rPr lang="en-US" b="1" dirty="0"/>
              <a:t>“Under no condition, should there be more than 15 consecutive minutes of content input. Share this with your teachers. But share it in a small chunk, and then allow time for processing it.”</a:t>
            </a:r>
          </a:p>
          <a:p>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29</a:t>
            </a:fld>
            <a:endParaRPr lang="en-US"/>
          </a:p>
        </p:txBody>
      </p:sp>
    </p:spTree>
    <p:extLst>
      <p:ext uri="{BB962C8B-B14F-4D97-AF65-F5344CB8AC3E}">
        <p14:creationId xmlns:p14="http://schemas.microsoft.com/office/powerpoint/2010/main" val="405530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Slide Image Placeholder 1"/>
          <p:cNvSpPr>
            <a:spLocks noGrp="1" noRot="1" noChangeAspect="1"/>
          </p:cNvSpPr>
          <p:nvPr>
            <p:ph type="sldImg"/>
          </p:nvPr>
        </p:nvSpPr>
        <p:spPr/>
      </p:sp>
      <p:sp>
        <p:nvSpPr>
          <p:cNvPr id="1048696" name="Notes Placeholder 2"/>
          <p:cNvSpPr>
            <a:spLocks noGrp="1"/>
          </p:cNvSpPr>
          <p:nvPr>
            <p:ph type="body" idx="1"/>
          </p:nvPr>
        </p:nvSpPr>
        <p:spPr/>
        <p:txBody>
          <a:bodyPr/>
          <a:lstStyle/>
          <a:p>
            <a:r>
              <a:rPr lang="en-US" b="1" dirty="0"/>
              <a:t>Carole </a:t>
            </a:r>
          </a:p>
          <a:p>
            <a:endParaRPr lang="en-US" b="1" dirty="0"/>
          </a:p>
          <a:p>
            <a:r>
              <a:rPr lang="en-US" b="1" dirty="0"/>
              <a:t>Everything we do today addresses the skills students need to become better writers in timed and un-timed situations as well as learn the content!!!</a:t>
            </a:r>
          </a:p>
          <a:p>
            <a:endParaRPr lang="en-US" b="1" dirty="0"/>
          </a:p>
          <a:p>
            <a:pPr marL="171537" indent="-171537" defTabSz="1219606">
              <a:buFont typeface="Arial" panose="020B0604020202020204" pitchFamily="34" charset="0"/>
              <a:buChar char="•"/>
            </a:pPr>
            <a:r>
              <a:rPr lang="en-US" b="1" dirty="0"/>
              <a:t>To some, disciplinary literacy sounds like one more thing to do, but that is not the intention nor the case. </a:t>
            </a:r>
          </a:p>
          <a:p>
            <a:pPr defTabSz="1219606"/>
            <a:endParaRPr lang="en-US" b="1" dirty="0"/>
          </a:p>
          <a:p>
            <a:pPr marL="171537" indent="-171537" defTabSz="1219606">
              <a:buFont typeface="Arial" panose="020B0604020202020204" pitchFamily="34" charset="0"/>
              <a:buChar char="•"/>
            </a:pPr>
            <a:r>
              <a:rPr lang="en-US" b="1" dirty="0"/>
              <a:t>Academic learning for reading, writing, listening, speaking and thinking are not just in the realm of the language arts teachers. It happens in all grades and in all disciplines. </a:t>
            </a:r>
          </a:p>
          <a:p>
            <a:pPr marL="171537" indent="-171537" defTabSz="1219606">
              <a:buFont typeface="Arial" panose="020B0604020202020204" pitchFamily="34" charset="0"/>
              <a:buChar char="•"/>
            </a:pPr>
            <a:endParaRPr lang="en-US" b="1" dirty="0"/>
          </a:p>
          <a:p>
            <a:pPr marL="171537" indent="-171537" defTabSz="1219606">
              <a:buFont typeface="Arial" panose="020B0604020202020204" pitchFamily="34" charset="0"/>
              <a:buChar char="•"/>
            </a:pPr>
            <a:r>
              <a:rPr lang="en-US" b="1" dirty="0"/>
              <a:t>By helping your students become more literate in your discipline, you will strengthen their learning of the content and subject matter.</a:t>
            </a:r>
          </a:p>
          <a:p>
            <a:endParaRPr lang="en-US" b="1" dirty="0"/>
          </a:p>
        </p:txBody>
      </p:sp>
      <p:sp>
        <p:nvSpPr>
          <p:cNvPr id="1048697" name="Slide Number Placeholder 3"/>
          <p:cNvSpPr>
            <a:spLocks noGrp="1"/>
          </p:cNvSpPr>
          <p:nvPr>
            <p:ph type="sldNum" sz="quarter" idx="10"/>
          </p:nvPr>
        </p:nvSpPr>
        <p:spPr/>
        <p:txBody>
          <a:bodyPr/>
          <a:lstStyle/>
          <a:p>
            <a:fld id="{B8796F01-7154-41E0-B48B-A6921757531A}" type="slidenum">
              <a:rPr lang="en-US" smtClean="0"/>
              <a:t>3</a:t>
            </a:fld>
            <a:endParaRPr lang="en-US"/>
          </a:p>
        </p:txBody>
      </p:sp>
    </p:spTree>
    <p:extLst>
      <p:ext uri="{BB962C8B-B14F-4D97-AF65-F5344CB8AC3E}">
        <p14:creationId xmlns:p14="http://schemas.microsoft.com/office/powerpoint/2010/main" val="2276160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HANDOUTS: Packet of Standards 1-10 </a:t>
            </a:r>
          </a:p>
          <a:p>
            <a:endParaRPr lang="en-US" b="1" dirty="0"/>
          </a:p>
          <a:p>
            <a:r>
              <a:rPr lang="en-US" b="1" dirty="0"/>
              <a:t>Refer participants to Handout:</a:t>
            </a:r>
          </a:p>
          <a:p>
            <a:pPr marL="169840" indent="-169840" defTabSz="905809">
              <a:buFont typeface="Arial" panose="020B0604020202020204" pitchFamily="34" charset="0"/>
              <a:buChar char="•"/>
              <a:defRPr/>
            </a:pPr>
            <a:r>
              <a:rPr lang="en-US" b="1" dirty="0"/>
              <a:t>“Think Time” Activity:</a:t>
            </a:r>
          </a:p>
          <a:p>
            <a:pPr marL="622744" lvl="1" indent="-169840">
              <a:buFont typeface="Arial" panose="020B0604020202020204" pitchFamily="34" charset="0"/>
              <a:buChar char="•"/>
            </a:pPr>
            <a:r>
              <a:rPr lang="en-US" b="1" dirty="0"/>
              <a:t>Have participants read the Multidimensional Explanation at bottom of page… </a:t>
            </a:r>
          </a:p>
          <a:p>
            <a:pPr marL="622744" lvl="1" indent="-169840">
              <a:buFont typeface="Arial" panose="020B0604020202020204" pitchFamily="34" charset="0"/>
              <a:buChar char="•"/>
            </a:pPr>
            <a:r>
              <a:rPr lang="en-US" b="1" dirty="0"/>
              <a:t>Share thoughts with others at table</a:t>
            </a:r>
          </a:p>
          <a:p>
            <a:pPr marL="169840" indent="-169840">
              <a:buFont typeface="Arial" panose="020B0604020202020204" pitchFamily="34" charset="0"/>
              <a:buChar char="•"/>
            </a:pPr>
            <a:r>
              <a:rPr lang="en-US" b="1" dirty="0"/>
              <a:t>Walk-through sample Sci/SS Standard #1 to explain multidimensionality</a:t>
            </a:r>
          </a:p>
          <a:p>
            <a:endParaRPr lang="en-US" b="1" dirty="0"/>
          </a:p>
          <a:p>
            <a:endParaRPr lang="en-US" b="1" dirty="0"/>
          </a:p>
          <a:p>
            <a:endParaRPr lang="en-US" b="1" dirty="0"/>
          </a:p>
          <a:p>
            <a:r>
              <a:rPr lang="en-US" b="1" dirty="0"/>
              <a:t> </a:t>
            </a:r>
          </a:p>
          <a:p>
            <a:endParaRPr lang="en-US" b="1" dirty="0"/>
          </a:p>
          <a:p>
            <a:endParaRPr lang="en-US" b="1" dirty="0"/>
          </a:p>
        </p:txBody>
      </p:sp>
      <p:sp>
        <p:nvSpPr>
          <p:cNvPr id="4" name="Slide Number Placeholder 3"/>
          <p:cNvSpPr>
            <a:spLocks noGrp="1"/>
          </p:cNvSpPr>
          <p:nvPr>
            <p:ph type="sldNum" sz="quarter" idx="10"/>
          </p:nvPr>
        </p:nvSpPr>
        <p:spPr/>
        <p:txBody>
          <a:bodyPr/>
          <a:lstStyle/>
          <a:p>
            <a:fld id="{189F1D7C-9429-4832-A906-187A4077121E}" type="slidenum">
              <a:rPr lang="en-US" smtClean="0"/>
              <a:t>30</a:t>
            </a:fld>
            <a:endParaRPr lang="en-US"/>
          </a:p>
        </p:txBody>
      </p:sp>
    </p:spTree>
    <p:extLst>
      <p:ext uri="{BB962C8B-B14F-4D97-AF65-F5344CB8AC3E}">
        <p14:creationId xmlns:p14="http://schemas.microsoft.com/office/powerpoint/2010/main" val="2712077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Packet Handout</a:t>
            </a:r>
          </a:p>
          <a:p>
            <a:endParaRPr lang="en-US" b="1" dirty="0"/>
          </a:p>
          <a:p>
            <a:pPr marL="169840" indent="-169840">
              <a:buFont typeface="Arial" panose="020B0604020202020204" pitchFamily="34" charset="0"/>
              <a:buChar char="•"/>
            </a:pPr>
            <a:r>
              <a:rPr lang="en-US" b="1" dirty="0"/>
              <a:t>ELA teachers will be divided to work with SS or Sci teachers</a:t>
            </a:r>
          </a:p>
          <a:p>
            <a:pPr marL="169840" indent="-169840">
              <a:buFont typeface="Arial" panose="020B0604020202020204" pitchFamily="34" charset="0"/>
              <a:buChar char="•"/>
            </a:pPr>
            <a:r>
              <a:rPr lang="en-US" b="1" dirty="0"/>
              <a:t>Standards #2-9 will be divided among each of the content groups</a:t>
            </a:r>
          </a:p>
          <a:p>
            <a:pPr marL="169840" indent="-169840">
              <a:buFont typeface="Arial" panose="020B0604020202020204" pitchFamily="34" charset="0"/>
              <a:buChar char="•"/>
            </a:pPr>
            <a:r>
              <a:rPr lang="en-US" b="1" dirty="0"/>
              <a:t>Using the assigned standard, teachers will follow directions on the screen and analyze one standard (Posters containing the grade 6-8 analysis will be available if a group chooses to review it…</a:t>
            </a:r>
          </a:p>
          <a:p>
            <a:pPr marL="169840" indent="-169840">
              <a:buFont typeface="Arial" panose="020B0604020202020204" pitchFamily="34" charset="0"/>
              <a:buChar char="•"/>
            </a:pPr>
            <a:r>
              <a:rPr lang="en-US" b="1" dirty="0"/>
              <a:t>Groups will chart their work and post on wall</a:t>
            </a:r>
          </a:p>
          <a:p>
            <a:pPr marL="169840" indent="-169840">
              <a:buFont typeface="Arial" panose="020B0604020202020204" pitchFamily="34" charset="0"/>
              <a:buChar char="•"/>
            </a:pPr>
            <a:r>
              <a:rPr lang="en-US" b="1" dirty="0"/>
              <a:t>Participants are encouraged to continue this work at their individual schools (PLCs, etc.)</a:t>
            </a:r>
          </a:p>
          <a:p>
            <a:endParaRPr lang="en-US" b="1" dirty="0"/>
          </a:p>
          <a:p>
            <a:endParaRPr lang="en-US" b="1" dirty="0"/>
          </a:p>
          <a:p>
            <a:endParaRPr lang="en-US" b="1" dirty="0"/>
          </a:p>
          <a:p>
            <a:r>
              <a:rPr lang="en-US" b="1" dirty="0"/>
              <a:t>Samples and Standards Documents </a:t>
            </a:r>
          </a:p>
        </p:txBody>
      </p:sp>
      <p:sp>
        <p:nvSpPr>
          <p:cNvPr id="4" name="Slide Number Placeholder 3"/>
          <p:cNvSpPr>
            <a:spLocks noGrp="1"/>
          </p:cNvSpPr>
          <p:nvPr>
            <p:ph type="sldNum" sz="quarter" idx="10"/>
          </p:nvPr>
        </p:nvSpPr>
        <p:spPr/>
        <p:txBody>
          <a:bodyPr/>
          <a:lstStyle/>
          <a:p>
            <a:fld id="{189F1D7C-9429-4832-A906-187A4077121E}" type="slidenum">
              <a:rPr lang="en-US" smtClean="0"/>
              <a:t>31</a:t>
            </a:fld>
            <a:endParaRPr lang="en-US"/>
          </a:p>
        </p:txBody>
      </p:sp>
    </p:spTree>
    <p:extLst>
      <p:ext uri="{BB962C8B-B14F-4D97-AF65-F5344CB8AC3E}">
        <p14:creationId xmlns:p14="http://schemas.microsoft.com/office/powerpoint/2010/main" val="3623709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673c288fe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673c288fe_0_247: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r>
              <a:rPr lang="en-US" b="1" dirty="0"/>
              <a:t>Rebecca: HANDOUT</a:t>
            </a:r>
            <a:endParaRPr b="1" dirty="0"/>
          </a:p>
        </p:txBody>
      </p:sp>
    </p:spTree>
    <p:extLst>
      <p:ext uri="{BB962C8B-B14F-4D97-AF65-F5344CB8AC3E}">
        <p14:creationId xmlns:p14="http://schemas.microsoft.com/office/powerpoint/2010/main" val="3600726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cb56aeb8_0_2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cb56aeb8_0_24:notes"/>
          <p:cNvSpPr txBox="1">
            <a:spLocks noGrp="1"/>
          </p:cNvSpPr>
          <p:nvPr>
            <p:ph type="body" idx="1"/>
          </p:nvPr>
        </p:nvSpPr>
        <p:spPr>
          <a:xfrm>
            <a:off x="685800" y="4343400"/>
            <a:ext cx="5486401" cy="4114800"/>
          </a:xfrm>
          <a:prstGeom prst="rect">
            <a:avLst/>
          </a:prstGeom>
        </p:spPr>
        <p:txBody>
          <a:bodyPr spcFirstLastPara="1" wrap="square" lIns="90556" tIns="90556" rIns="90556" bIns="90556" anchor="t" anchorCtr="0">
            <a:noAutofit/>
          </a:bodyPr>
          <a:lstStyle/>
          <a:p>
            <a:r>
              <a:rPr lang="en-US" b="1" dirty="0"/>
              <a:t>Rebecca</a:t>
            </a:r>
            <a:endParaRPr b="1" dirty="0"/>
          </a:p>
        </p:txBody>
      </p:sp>
    </p:spTree>
    <p:extLst>
      <p:ext uri="{BB962C8B-B14F-4D97-AF65-F5344CB8AC3E}">
        <p14:creationId xmlns:p14="http://schemas.microsoft.com/office/powerpoint/2010/main" val="3840187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fcb56aeb8_0_2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fcb56aeb8_0_29:notes"/>
          <p:cNvSpPr txBox="1">
            <a:spLocks noGrp="1"/>
          </p:cNvSpPr>
          <p:nvPr>
            <p:ph type="body" idx="1"/>
          </p:nvPr>
        </p:nvSpPr>
        <p:spPr>
          <a:xfrm>
            <a:off x="685800" y="4343400"/>
            <a:ext cx="5486401" cy="4114800"/>
          </a:xfrm>
          <a:prstGeom prst="rect">
            <a:avLst/>
          </a:prstGeom>
        </p:spPr>
        <p:txBody>
          <a:bodyPr spcFirstLastPara="1" wrap="square" lIns="90556" tIns="90556" rIns="90556" bIns="90556" anchor="t" anchorCtr="0">
            <a:noAutofit/>
          </a:bodyPr>
          <a:lstStyle/>
          <a:p>
            <a:r>
              <a:rPr lang="en-US" b="1" dirty="0"/>
              <a:t>Rebecca</a:t>
            </a:r>
            <a:endParaRPr b="1" dirty="0"/>
          </a:p>
        </p:txBody>
      </p:sp>
    </p:spTree>
    <p:extLst>
      <p:ext uri="{BB962C8B-B14F-4D97-AF65-F5344CB8AC3E}">
        <p14:creationId xmlns:p14="http://schemas.microsoft.com/office/powerpoint/2010/main" val="346642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0658c5fd2_0_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0658c5fd2_0_4:notes"/>
          <p:cNvSpPr txBox="1">
            <a:spLocks noGrp="1"/>
          </p:cNvSpPr>
          <p:nvPr>
            <p:ph type="body" idx="1"/>
          </p:nvPr>
        </p:nvSpPr>
        <p:spPr>
          <a:xfrm>
            <a:off x="685800" y="4343400"/>
            <a:ext cx="5486401" cy="4114800"/>
          </a:xfrm>
          <a:prstGeom prst="rect">
            <a:avLst/>
          </a:prstGeom>
        </p:spPr>
        <p:txBody>
          <a:bodyPr spcFirstLastPara="1" wrap="square" lIns="90556" tIns="90556" rIns="90556" bIns="90556" anchor="t" anchorCtr="0">
            <a:noAutofit/>
          </a:bodyPr>
          <a:lstStyle/>
          <a:p>
            <a:r>
              <a:rPr lang="en-US" b="1" dirty="0"/>
              <a:t>Rebecca</a:t>
            </a:r>
          </a:p>
          <a:p>
            <a:r>
              <a:rPr lang="en" dirty="0"/>
              <a:t>After explaining to students that they must determine the specific question which is being asked in the task. Read the task aloud and have students choose the correct answer from the multiple choice answers provided. Do this on individual cards or paper to help all students make a decision.</a:t>
            </a:r>
            <a:endParaRPr dirty="0"/>
          </a:p>
        </p:txBody>
      </p:sp>
    </p:spTree>
    <p:extLst>
      <p:ext uri="{BB962C8B-B14F-4D97-AF65-F5344CB8AC3E}">
        <p14:creationId xmlns:p14="http://schemas.microsoft.com/office/powerpoint/2010/main" val="1876600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fe1ed9bf4_0_0:notes"/>
          <p:cNvSpPr>
            <a:spLocks noGrp="1" noRot="1" noChangeAspect="1"/>
          </p:cNvSpPr>
          <p:nvPr>
            <p:ph type="sldImg" idx="2"/>
          </p:nvPr>
        </p:nvSpPr>
        <p:spPr>
          <a:xfrm>
            <a:off x="361950" y="690563"/>
            <a:ext cx="6135688" cy="345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fe1ed9bf4_0_0:notes"/>
          <p:cNvSpPr txBox="1">
            <a:spLocks noGrp="1"/>
          </p:cNvSpPr>
          <p:nvPr>
            <p:ph type="body" idx="1"/>
          </p:nvPr>
        </p:nvSpPr>
        <p:spPr>
          <a:xfrm>
            <a:off x="685800" y="4371769"/>
            <a:ext cx="5486401" cy="4141676"/>
          </a:xfrm>
          <a:prstGeom prst="rect">
            <a:avLst/>
          </a:prstGeom>
        </p:spPr>
        <p:txBody>
          <a:bodyPr spcFirstLastPara="1" wrap="square" lIns="90556" tIns="90556" rIns="90556" bIns="90556" anchor="t" anchorCtr="0">
            <a:noAutofit/>
          </a:bodyPr>
          <a:lstStyle/>
          <a:p>
            <a:r>
              <a:rPr lang="en-US" b="1" dirty="0"/>
              <a:t>Rebecca</a:t>
            </a:r>
          </a:p>
          <a:p>
            <a:r>
              <a:rPr lang="en" dirty="0"/>
              <a:t>While there are many types or forms which writing may take, they all share the structure of an essay: Introduction, Body, Conclusion. These parts may be longer or shorter in various types of writing, but close analysis will show that letters, emails, blogs, articles, and editorials all contain these basic parts.</a:t>
            </a:r>
            <a:endParaRPr dirty="0"/>
          </a:p>
          <a:p>
            <a:r>
              <a:rPr lang="en" dirty="0"/>
              <a:t>Because of this, helping students to master essay writing is the key to success in writing in a timed or untimed situation.</a:t>
            </a:r>
            <a:endParaRPr dirty="0"/>
          </a:p>
          <a:p>
            <a:r>
              <a:rPr lang="en" dirty="0"/>
              <a:t>The next step is to help them recognize and apply the characteristics of different genres of writing. At each grade level, this work is different--but the goal is the same. For example, if K-1 students can learn to write a topic sentence the foundation is laid for 2-3 teachers to help them master a  paragraph structure. In 4-5, students will have the skills needed to develop 3 paragraph essays and recognize and apply the characteristics of different genres of writing.</a:t>
            </a:r>
            <a:endParaRPr dirty="0"/>
          </a:p>
        </p:txBody>
      </p:sp>
    </p:spTree>
    <p:extLst>
      <p:ext uri="{BB962C8B-B14F-4D97-AF65-F5344CB8AC3E}">
        <p14:creationId xmlns:p14="http://schemas.microsoft.com/office/powerpoint/2010/main" val="1006373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673c288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673c288fe_0_0: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r>
              <a:rPr lang="en-US" b="1" dirty="0"/>
              <a:t>Rebecca</a:t>
            </a:r>
            <a:endParaRPr b="1" dirty="0"/>
          </a:p>
        </p:txBody>
      </p:sp>
    </p:spTree>
    <p:extLst>
      <p:ext uri="{BB962C8B-B14F-4D97-AF65-F5344CB8AC3E}">
        <p14:creationId xmlns:p14="http://schemas.microsoft.com/office/powerpoint/2010/main" val="2866137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1" cy="4114800"/>
          </a:xfrm>
          <a:prstGeom prst="rect">
            <a:avLst/>
          </a:prstGeom>
        </p:spPr>
        <p:txBody>
          <a:bodyPr spcFirstLastPara="1" wrap="square" lIns="90556" tIns="90556" rIns="90556" bIns="90556" anchor="t" anchorCtr="0">
            <a:noAutofit/>
          </a:bodyPr>
          <a:lstStyle/>
          <a:p>
            <a:r>
              <a:rPr lang="en" b="1" dirty="0"/>
              <a:t>Rebecca</a:t>
            </a:r>
          </a:p>
          <a:p>
            <a:pPr defTabSz="896752">
              <a:defRPr/>
            </a:pPr>
            <a:r>
              <a:rPr lang="en-US" b="1" dirty="0"/>
              <a:t>HANDOUT (Activity)</a:t>
            </a:r>
          </a:p>
          <a:p>
            <a:endParaRPr b="1" dirty="0"/>
          </a:p>
        </p:txBody>
      </p:sp>
    </p:spTree>
    <p:extLst>
      <p:ext uri="{BB962C8B-B14F-4D97-AF65-F5344CB8AC3E}">
        <p14:creationId xmlns:p14="http://schemas.microsoft.com/office/powerpoint/2010/main" val="2221588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0658c5fd2_0_2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0658c5fd2_0_26:notes"/>
          <p:cNvSpPr txBox="1">
            <a:spLocks noGrp="1"/>
          </p:cNvSpPr>
          <p:nvPr>
            <p:ph type="body" idx="1"/>
          </p:nvPr>
        </p:nvSpPr>
        <p:spPr>
          <a:xfrm>
            <a:off x="685800" y="4343400"/>
            <a:ext cx="5486401" cy="4114800"/>
          </a:xfrm>
          <a:prstGeom prst="rect">
            <a:avLst/>
          </a:prstGeom>
        </p:spPr>
        <p:txBody>
          <a:bodyPr spcFirstLastPara="1" wrap="square" lIns="90556" tIns="90556" rIns="90556" bIns="90556" anchor="t" anchorCtr="0">
            <a:noAutofit/>
          </a:bodyPr>
          <a:lstStyle/>
          <a:p>
            <a:r>
              <a:rPr lang="en-US" b="1" dirty="0"/>
              <a:t>Rebecca </a:t>
            </a:r>
            <a:r>
              <a:rPr lang="en" dirty="0"/>
              <a:t>After defining each type of audience ask participants to work together to label each of the audiences on the yellow page as specific or general and be prepared to discuss answers.</a:t>
            </a:r>
            <a:endParaRPr dirty="0"/>
          </a:p>
        </p:txBody>
      </p:sp>
    </p:spTree>
    <p:extLst>
      <p:ext uri="{BB962C8B-B14F-4D97-AF65-F5344CB8AC3E}">
        <p14:creationId xmlns:p14="http://schemas.microsoft.com/office/powerpoint/2010/main" val="20652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4</a:t>
            </a:fld>
            <a:endParaRPr lang="en-US"/>
          </a:p>
        </p:txBody>
      </p:sp>
    </p:spTree>
    <p:extLst>
      <p:ext uri="{BB962C8B-B14F-4D97-AF65-F5344CB8AC3E}">
        <p14:creationId xmlns:p14="http://schemas.microsoft.com/office/powerpoint/2010/main" val="472372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0658c5fd2_0_3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0658c5fd2_0_33:notes"/>
          <p:cNvSpPr txBox="1">
            <a:spLocks noGrp="1"/>
          </p:cNvSpPr>
          <p:nvPr>
            <p:ph type="body" idx="1"/>
          </p:nvPr>
        </p:nvSpPr>
        <p:spPr>
          <a:xfrm>
            <a:off x="685800" y="4343400"/>
            <a:ext cx="5486401" cy="4114800"/>
          </a:xfrm>
          <a:prstGeom prst="rect">
            <a:avLst/>
          </a:prstGeom>
        </p:spPr>
        <p:txBody>
          <a:bodyPr spcFirstLastPara="1" wrap="square" lIns="90556" tIns="90556" rIns="90556" bIns="90556" anchor="t" anchorCtr="0">
            <a:noAutofit/>
          </a:bodyPr>
          <a:lstStyle/>
          <a:p>
            <a:r>
              <a:rPr lang="en-US" b="1" dirty="0"/>
              <a:t>Rebecca </a:t>
            </a:r>
          </a:p>
          <a:p>
            <a:r>
              <a:rPr lang="en" dirty="0"/>
              <a:t>Discuss answers as whole group.</a:t>
            </a:r>
            <a:endParaRPr dirty="0"/>
          </a:p>
        </p:txBody>
      </p:sp>
    </p:spTree>
    <p:extLst>
      <p:ext uri="{BB962C8B-B14F-4D97-AF65-F5344CB8AC3E}">
        <p14:creationId xmlns:p14="http://schemas.microsoft.com/office/powerpoint/2010/main" val="3975752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0658c5fd2_0_4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0658c5fd2_0_44:notes"/>
          <p:cNvSpPr txBox="1">
            <a:spLocks noGrp="1"/>
          </p:cNvSpPr>
          <p:nvPr>
            <p:ph type="body" idx="1"/>
          </p:nvPr>
        </p:nvSpPr>
        <p:spPr>
          <a:xfrm>
            <a:off x="685800" y="4343400"/>
            <a:ext cx="5486400" cy="4114800"/>
          </a:xfrm>
          <a:prstGeom prst="rect">
            <a:avLst/>
          </a:prstGeom>
        </p:spPr>
        <p:txBody>
          <a:bodyPr spcFirstLastPara="1" wrap="square" lIns="91415" tIns="91415" rIns="91415" bIns="91415" anchor="t" anchorCtr="0">
            <a:noAutofit/>
          </a:bodyPr>
          <a:lstStyle/>
          <a:p>
            <a:r>
              <a:rPr lang="en-US" b="1" dirty="0"/>
              <a:t>Rebecca </a:t>
            </a:r>
          </a:p>
          <a:p>
            <a:r>
              <a:rPr lang="en" dirty="0"/>
              <a:t>Strategy: Give participants a two column index card and ask them to decide which video is primarily informative/explanatory writing and which is persuasive---they should cite evidence from the video to support their choice.</a:t>
            </a:r>
            <a:endParaRPr dirty="0"/>
          </a:p>
          <a:p>
            <a:endParaRPr dirty="0"/>
          </a:p>
        </p:txBody>
      </p:sp>
    </p:spTree>
    <p:extLst>
      <p:ext uri="{BB962C8B-B14F-4D97-AF65-F5344CB8AC3E}">
        <p14:creationId xmlns:p14="http://schemas.microsoft.com/office/powerpoint/2010/main" val="1291781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Rebecca</a:t>
            </a:r>
          </a:p>
        </p:txBody>
      </p:sp>
      <p:sp>
        <p:nvSpPr>
          <p:cNvPr id="4" name="Slide Number Placeholder 3"/>
          <p:cNvSpPr>
            <a:spLocks noGrp="1"/>
          </p:cNvSpPr>
          <p:nvPr>
            <p:ph type="sldNum" sz="quarter" idx="10"/>
          </p:nvPr>
        </p:nvSpPr>
        <p:spPr/>
        <p:txBody>
          <a:bodyPr/>
          <a:lstStyle/>
          <a:p>
            <a:fld id="{189F1D7C-9429-4832-A906-187A4077121E}" type="slidenum">
              <a:rPr lang="en-US" smtClean="0"/>
              <a:t>42</a:t>
            </a:fld>
            <a:endParaRPr lang="en-US"/>
          </a:p>
        </p:txBody>
      </p:sp>
    </p:spTree>
    <p:extLst>
      <p:ext uri="{BB962C8B-B14F-4D97-AF65-F5344CB8AC3E}">
        <p14:creationId xmlns:p14="http://schemas.microsoft.com/office/powerpoint/2010/main" val="1283376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1f08a6ea0_1_1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1f08a6ea0_1_1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r>
              <a:rPr lang="en-US" b="1" dirty="0"/>
              <a:t>Rebecca </a:t>
            </a:r>
          </a:p>
          <a:p>
            <a:endParaRPr dirty="0"/>
          </a:p>
        </p:txBody>
      </p:sp>
    </p:spTree>
    <p:extLst>
      <p:ext uri="{BB962C8B-B14F-4D97-AF65-F5344CB8AC3E}">
        <p14:creationId xmlns:p14="http://schemas.microsoft.com/office/powerpoint/2010/main" val="2531634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1f08a6ea0_1_6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1f08a6ea0_1_6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r>
              <a:rPr lang="en-US" b="1" dirty="0"/>
              <a:t>Rebecca </a:t>
            </a:r>
          </a:p>
          <a:p>
            <a:endParaRPr dirty="0"/>
          </a:p>
        </p:txBody>
      </p:sp>
    </p:spTree>
    <p:extLst>
      <p:ext uri="{BB962C8B-B14F-4D97-AF65-F5344CB8AC3E}">
        <p14:creationId xmlns:p14="http://schemas.microsoft.com/office/powerpoint/2010/main" val="2248723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1f08a6ea0_1_11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1f08a6ea0_1_11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r>
              <a:rPr lang="en-US" b="1" dirty="0"/>
              <a:t>Rebecca </a:t>
            </a:r>
          </a:p>
          <a:p>
            <a:endParaRPr dirty="0"/>
          </a:p>
        </p:txBody>
      </p:sp>
    </p:spTree>
    <p:extLst>
      <p:ext uri="{BB962C8B-B14F-4D97-AF65-F5344CB8AC3E}">
        <p14:creationId xmlns:p14="http://schemas.microsoft.com/office/powerpoint/2010/main" val="2229503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1f08a6ea0_1_16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1f08a6ea0_1_16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r>
              <a:rPr lang="en-US" b="1" dirty="0"/>
              <a:t>Rebecca </a:t>
            </a:r>
          </a:p>
          <a:p>
            <a:endParaRPr dirty="0"/>
          </a:p>
        </p:txBody>
      </p:sp>
    </p:spTree>
    <p:extLst>
      <p:ext uri="{BB962C8B-B14F-4D97-AF65-F5344CB8AC3E}">
        <p14:creationId xmlns:p14="http://schemas.microsoft.com/office/powerpoint/2010/main" val="2203519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1f08a6ea0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1f08a6ea0_1_161: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endParaRPr/>
          </a:p>
        </p:txBody>
      </p:sp>
    </p:spTree>
    <p:extLst>
      <p:ext uri="{BB962C8B-B14F-4D97-AF65-F5344CB8AC3E}">
        <p14:creationId xmlns:p14="http://schemas.microsoft.com/office/powerpoint/2010/main" val="2351834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1f08a6ea0_1_21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1f08a6ea0_1_21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r>
              <a:rPr lang="en-US" b="1" dirty="0"/>
              <a:t>Rebecca </a:t>
            </a:r>
          </a:p>
          <a:p>
            <a:endParaRPr dirty="0"/>
          </a:p>
        </p:txBody>
      </p:sp>
    </p:spTree>
    <p:extLst>
      <p:ext uri="{BB962C8B-B14F-4D97-AF65-F5344CB8AC3E}">
        <p14:creationId xmlns:p14="http://schemas.microsoft.com/office/powerpoint/2010/main" val="4246907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1f08a6ea0_1_26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1f08a6ea0_1_26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r>
              <a:rPr lang="en-US" b="1" dirty="0"/>
              <a:t>Rebecca </a:t>
            </a:r>
          </a:p>
        </p:txBody>
      </p:sp>
    </p:spTree>
    <p:extLst>
      <p:ext uri="{BB962C8B-B14F-4D97-AF65-F5344CB8AC3E}">
        <p14:creationId xmlns:p14="http://schemas.microsoft.com/office/powerpoint/2010/main" val="11684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Slide Image Placeholder 1"/>
          <p:cNvSpPr>
            <a:spLocks noGrp="1" noRot="1" noChangeAspect="1"/>
          </p:cNvSpPr>
          <p:nvPr>
            <p:ph type="sldImg"/>
          </p:nvPr>
        </p:nvSpPr>
        <p:spPr/>
      </p:sp>
      <p:sp>
        <p:nvSpPr>
          <p:cNvPr id="1048719" name="Notes Placeholder 2"/>
          <p:cNvSpPr>
            <a:spLocks noGrp="1"/>
          </p:cNvSpPr>
          <p:nvPr>
            <p:ph type="body" idx="1"/>
          </p:nvPr>
        </p:nvSpPr>
        <p:spPr/>
        <p:txBody>
          <a:bodyPr/>
          <a:lstStyle/>
          <a:p>
            <a:r>
              <a:rPr lang="en-US" b="1" dirty="0"/>
              <a:t>Carole</a:t>
            </a:r>
          </a:p>
          <a:p>
            <a:endParaRPr lang="en-US" b="1" dirty="0"/>
          </a:p>
          <a:p>
            <a:r>
              <a:rPr lang="en-US" b="1" dirty="0"/>
              <a:t>Prior</a:t>
            </a:r>
            <a:r>
              <a:rPr lang="en-US" b="1" baseline="0" dirty="0"/>
              <a:t> to and during development of the CCSS…  Here are a few…</a:t>
            </a:r>
          </a:p>
          <a:p>
            <a:endParaRPr lang="en-US" b="1" baseline="0" dirty="0"/>
          </a:p>
          <a:p>
            <a:r>
              <a:rPr lang="en-US" b="1" dirty="0">
                <a:solidFill>
                  <a:schemeClr val="tx1"/>
                </a:solidFill>
                <a:latin typeface="Calibri" panose="020F0502020204030204" pitchFamily="34" charset="0"/>
              </a:rPr>
              <a:t>Avoiding Text</a:t>
            </a:r>
            <a:br>
              <a:rPr lang="en-US" dirty="0">
                <a:solidFill>
                  <a:schemeClr val="tx1"/>
                </a:solidFill>
                <a:latin typeface="Calibri" panose="020F0502020204030204" pitchFamily="34" charset="0"/>
              </a:rPr>
            </a:br>
            <a:endParaRPr lang="en-US" b="1" dirty="0"/>
          </a:p>
        </p:txBody>
      </p:sp>
      <p:sp>
        <p:nvSpPr>
          <p:cNvPr id="1048720" name="Slide Number Placeholder 3"/>
          <p:cNvSpPr>
            <a:spLocks noGrp="1"/>
          </p:cNvSpPr>
          <p:nvPr>
            <p:ph type="sldNum" sz="quarter" idx="10"/>
          </p:nvPr>
        </p:nvSpPr>
        <p:spPr/>
        <p:txBody>
          <a:bodyPr/>
          <a:lstStyle/>
          <a:p>
            <a:fld id="{189F1D7C-9429-4832-A906-187A4077121E}" type="slidenum">
              <a:rPr lang="en-US" smtClean="0"/>
              <a:t>5</a:t>
            </a:fld>
            <a:endParaRPr lang="en-US" dirty="0"/>
          </a:p>
        </p:txBody>
      </p:sp>
    </p:spTree>
    <p:extLst>
      <p:ext uri="{BB962C8B-B14F-4D97-AF65-F5344CB8AC3E}">
        <p14:creationId xmlns:p14="http://schemas.microsoft.com/office/powerpoint/2010/main" val="38234770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1f08a6ea0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1f08a6ea0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402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1f08a6ea0_1_31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1f08a6ea0_1_31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r>
              <a:rPr lang="en-US" b="1" dirty="0"/>
              <a:t>Rebecca </a:t>
            </a:r>
          </a:p>
          <a:p>
            <a:endParaRPr dirty="0"/>
          </a:p>
        </p:txBody>
      </p:sp>
    </p:spTree>
    <p:extLst>
      <p:ext uri="{BB962C8B-B14F-4D97-AF65-F5344CB8AC3E}">
        <p14:creationId xmlns:p14="http://schemas.microsoft.com/office/powerpoint/2010/main" val="325856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1f08a6ea0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1f08a6ea0_1_361: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endParaRPr/>
          </a:p>
        </p:txBody>
      </p:sp>
    </p:spTree>
    <p:extLst>
      <p:ext uri="{BB962C8B-B14F-4D97-AF65-F5344CB8AC3E}">
        <p14:creationId xmlns:p14="http://schemas.microsoft.com/office/powerpoint/2010/main" val="11005490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1f08a6ea0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1f08a6ea0_1_361: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endParaRPr/>
          </a:p>
        </p:txBody>
      </p:sp>
    </p:spTree>
    <p:extLst>
      <p:ext uri="{BB962C8B-B14F-4D97-AF65-F5344CB8AC3E}">
        <p14:creationId xmlns:p14="http://schemas.microsoft.com/office/powerpoint/2010/main" val="42234914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1f08a6ea0_1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1f08a6ea0_1_411: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r>
              <a:rPr lang="en-US" b="1" dirty="0"/>
              <a:t>Rebecca</a:t>
            </a:r>
            <a:endParaRPr b="1" dirty="0"/>
          </a:p>
        </p:txBody>
      </p:sp>
    </p:spTree>
    <p:extLst>
      <p:ext uri="{BB962C8B-B14F-4D97-AF65-F5344CB8AC3E}">
        <p14:creationId xmlns:p14="http://schemas.microsoft.com/office/powerpoint/2010/main" val="1983215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673c288f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673c288fe_0_74: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r>
              <a:rPr lang="en-US" b="1" dirty="0"/>
              <a:t>Rebecca: </a:t>
            </a:r>
            <a:r>
              <a:rPr lang="en" b="1" dirty="0"/>
              <a:t>Handout for this activity---</a:t>
            </a:r>
            <a:endParaRPr b="1" dirty="0"/>
          </a:p>
        </p:txBody>
      </p:sp>
    </p:spTree>
    <p:extLst>
      <p:ext uri="{BB962C8B-B14F-4D97-AF65-F5344CB8AC3E}">
        <p14:creationId xmlns:p14="http://schemas.microsoft.com/office/powerpoint/2010/main" val="22802753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cb56aeb8_0_2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cb56aeb8_0_24:notes"/>
          <p:cNvSpPr txBox="1">
            <a:spLocks noGrp="1"/>
          </p:cNvSpPr>
          <p:nvPr>
            <p:ph type="body" idx="1"/>
          </p:nvPr>
        </p:nvSpPr>
        <p:spPr>
          <a:xfrm>
            <a:off x="685800" y="4343400"/>
            <a:ext cx="5486401" cy="4114800"/>
          </a:xfrm>
          <a:prstGeom prst="rect">
            <a:avLst/>
          </a:prstGeom>
        </p:spPr>
        <p:txBody>
          <a:bodyPr spcFirstLastPara="1" wrap="square" lIns="90556" tIns="90556" rIns="90556" bIns="90556" anchor="t" anchorCtr="0">
            <a:noAutofit/>
          </a:bodyPr>
          <a:lstStyle/>
          <a:p>
            <a:r>
              <a:rPr lang="en-US" b="1" dirty="0"/>
              <a:t>Rebecca</a:t>
            </a:r>
            <a:endParaRPr b="1" dirty="0"/>
          </a:p>
        </p:txBody>
      </p:sp>
    </p:spTree>
    <p:extLst>
      <p:ext uri="{BB962C8B-B14F-4D97-AF65-F5344CB8AC3E}">
        <p14:creationId xmlns:p14="http://schemas.microsoft.com/office/powerpoint/2010/main" val="2220082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2d71c926c_0_5: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2d71c926c_0_5: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r>
              <a:rPr lang="en-US" b="1" dirty="0"/>
              <a:t>Rebecca </a:t>
            </a:r>
          </a:p>
          <a:p>
            <a:endParaRPr dirty="0"/>
          </a:p>
        </p:txBody>
      </p:sp>
    </p:spTree>
    <p:extLst>
      <p:ext uri="{BB962C8B-B14F-4D97-AF65-F5344CB8AC3E}">
        <p14:creationId xmlns:p14="http://schemas.microsoft.com/office/powerpoint/2010/main" val="935169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Rebecca HANDOUTS</a:t>
            </a:r>
          </a:p>
          <a:p>
            <a:r>
              <a:rPr lang="en-US" b="1" dirty="0"/>
              <a:t>TEAA and STUDENT ORGANIZER </a:t>
            </a:r>
          </a:p>
        </p:txBody>
      </p:sp>
      <p:sp>
        <p:nvSpPr>
          <p:cNvPr id="4" name="Slide Number Placeholder 3"/>
          <p:cNvSpPr>
            <a:spLocks noGrp="1"/>
          </p:cNvSpPr>
          <p:nvPr>
            <p:ph type="sldNum" sz="quarter" idx="10"/>
          </p:nvPr>
        </p:nvSpPr>
        <p:spPr/>
        <p:txBody>
          <a:bodyPr/>
          <a:lstStyle/>
          <a:p>
            <a:fld id="{189F1D7C-9429-4832-A906-187A4077121E}"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316592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2d71c926c_0_20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2d71c926c_0_20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r>
              <a:rPr lang="en-US" b="1" dirty="0"/>
              <a:t>Rebecca </a:t>
            </a:r>
          </a:p>
          <a:p>
            <a:endParaRPr lang="en" dirty="0"/>
          </a:p>
          <a:p>
            <a:r>
              <a:rPr lang="en" dirty="0"/>
              <a:t>blue= topic sentence</a:t>
            </a:r>
            <a:endParaRPr dirty="0"/>
          </a:p>
          <a:p>
            <a:r>
              <a:rPr lang="en" dirty="0"/>
              <a:t>orange=example</a:t>
            </a:r>
            <a:endParaRPr dirty="0"/>
          </a:p>
          <a:p>
            <a:r>
              <a:rPr lang="en" dirty="0"/>
              <a:t>Green = analysis</a:t>
            </a:r>
            <a:endParaRPr dirty="0"/>
          </a:p>
          <a:p>
            <a:r>
              <a:rPr lang="en" dirty="0"/>
              <a:t>yellow=address the question</a:t>
            </a:r>
            <a:endParaRPr dirty="0"/>
          </a:p>
          <a:p>
            <a:endParaRPr dirty="0"/>
          </a:p>
        </p:txBody>
      </p:sp>
    </p:spTree>
    <p:extLst>
      <p:ext uri="{BB962C8B-B14F-4D97-AF65-F5344CB8AC3E}">
        <p14:creationId xmlns:p14="http://schemas.microsoft.com/office/powerpoint/2010/main" val="47328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Slide Image Placeholder 1"/>
          <p:cNvSpPr>
            <a:spLocks noGrp="1" noRot="1" noChangeAspect="1"/>
          </p:cNvSpPr>
          <p:nvPr>
            <p:ph type="sldImg"/>
          </p:nvPr>
        </p:nvSpPr>
        <p:spPr/>
      </p:sp>
      <p:sp>
        <p:nvSpPr>
          <p:cNvPr id="1048724" name="Notes Placeholder 2"/>
          <p:cNvSpPr>
            <a:spLocks noGrp="1"/>
          </p:cNvSpPr>
          <p:nvPr>
            <p:ph type="body" idx="1"/>
          </p:nvPr>
        </p:nvSpPr>
        <p:spPr/>
        <p:txBody>
          <a:bodyPr/>
          <a:lstStyle/>
          <a:p>
            <a:pPr defTabSz="932248"/>
            <a:r>
              <a:rPr lang="en-US" b="1" dirty="0"/>
              <a:t>Carole</a:t>
            </a:r>
          </a:p>
          <a:p>
            <a:pPr defTabSz="932248"/>
            <a:endParaRPr lang="en-US" b="1" dirty="0"/>
          </a:p>
          <a:p>
            <a:r>
              <a:rPr lang="en-US" b="1" dirty="0"/>
              <a:t>Intent of the </a:t>
            </a:r>
            <a:r>
              <a:rPr lang="en-US" b="1" dirty="0">
                <a:solidFill>
                  <a:srgbClr val="444444"/>
                </a:solidFill>
                <a:latin typeface="Verdana" panose="020B0604030504040204" pitchFamily="34" charset="0"/>
              </a:rPr>
              <a:t>KY Academic Standards for ELA and Literacy in the Content Areas:</a:t>
            </a:r>
          </a:p>
          <a:p>
            <a:pPr marL="895697" lvl="1" indent="-285895">
              <a:buFont typeface="Arial" panose="020B0604020202020204" pitchFamily="34" charset="0"/>
              <a:buChar char="•"/>
            </a:pPr>
            <a:r>
              <a:rPr lang="en-US" b="1" dirty="0">
                <a:solidFill>
                  <a:srgbClr val="444444"/>
                </a:solidFill>
                <a:latin typeface="Calibri" panose="020F0502020204030204" pitchFamily="34" charset="0"/>
                <a:cs typeface="Calibri" panose="020F0502020204030204" pitchFamily="34" charset="0"/>
              </a:rPr>
              <a:t>Standards set requirements not only for ELA, but also for literacy in </a:t>
            </a:r>
            <a:r>
              <a:rPr lang="en-US" b="1" dirty="0">
                <a:solidFill>
                  <a:srgbClr val="7030A0"/>
                </a:solidFill>
                <a:latin typeface="Calibri" panose="020F0502020204030204" pitchFamily="34" charset="0"/>
                <a:cs typeface="Calibri" panose="020F0502020204030204" pitchFamily="34" charset="0"/>
              </a:rPr>
              <a:t>history/social studies</a:t>
            </a:r>
            <a:r>
              <a:rPr lang="en-US" b="1" dirty="0">
                <a:solidFill>
                  <a:srgbClr val="444444"/>
                </a:solidFill>
                <a:latin typeface="Calibri" panose="020F0502020204030204" pitchFamily="34" charset="0"/>
                <a:cs typeface="Calibri" panose="020F0502020204030204" pitchFamily="34" charset="0"/>
              </a:rPr>
              <a:t>, </a:t>
            </a:r>
            <a:r>
              <a:rPr lang="en-US" b="1" dirty="0">
                <a:solidFill>
                  <a:srgbClr val="FF3300"/>
                </a:solidFill>
                <a:latin typeface="Calibri" panose="020F0502020204030204" pitchFamily="34" charset="0"/>
                <a:cs typeface="Calibri" panose="020F0502020204030204" pitchFamily="34" charset="0"/>
              </a:rPr>
              <a:t>science</a:t>
            </a:r>
            <a:r>
              <a:rPr lang="en-US" b="1" dirty="0">
                <a:solidFill>
                  <a:srgbClr val="444444"/>
                </a:solidFill>
                <a:latin typeface="Calibri" panose="020F0502020204030204" pitchFamily="34" charset="0"/>
                <a:cs typeface="Calibri" panose="020F0502020204030204" pitchFamily="34" charset="0"/>
              </a:rPr>
              <a:t>, and </a:t>
            </a:r>
            <a:r>
              <a:rPr lang="en-US" b="1" dirty="0">
                <a:solidFill>
                  <a:srgbClr val="00B050"/>
                </a:solidFill>
                <a:latin typeface="Calibri" panose="020F0502020204030204" pitchFamily="34" charset="0"/>
                <a:cs typeface="Calibri" panose="020F0502020204030204" pitchFamily="34" charset="0"/>
              </a:rPr>
              <a:t>technical subjects</a:t>
            </a:r>
            <a:r>
              <a:rPr lang="en-US" b="1" dirty="0">
                <a:solidFill>
                  <a:srgbClr val="444444"/>
                </a:solidFill>
                <a:latin typeface="Calibri" panose="020F0502020204030204" pitchFamily="34" charset="0"/>
                <a:cs typeface="Calibri" panose="020F0502020204030204" pitchFamily="34" charset="0"/>
              </a:rPr>
              <a:t>. </a:t>
            </a:r>
          </a:p>
          <a:p>
            <a:pPr marL="895697" lvl="1" indent="-285895">
              <a:buFont typeface="Arial" panose="020B0604020202020204" pitchFamily="34" charset="0"/>
              <a:buChar char="•"/>
            </a:pPr>
            <a:r>
              <a:rPr lang="en-US" b="1" dirty="0">
                <a:solidFill>
                  <a:srgbClr val="444444"/>
                </a:solidFill>
                <a:latin typeface="Calibri" panose="020F0502020204030204" pitchFamily="34" charset="0"/>
                <a:cs typeface="Calibri" panose="020F0502020204030204" pitchFamily="34" charset="0"/>
              </a:rPr>
              <a:t>“Just as students must learn to read, write, speak, listen, and use language effectively in a variety of content areas, so too must the </a:t>
            </a:r>
            <a:r>
              <a:rPr lang="en-US" b="1" u="sng" dirty="0">
                <a:solidFill>
                  <a:srgbClr val="444444"/>
                </a:solidFill>
                <a:latin typeface="Calibri" panose="020F0502020204030204" pitchFamily="34" charset="0"/>
                <a:cs typeface="Calibri" panose="020F0502020204030204" pitchFamily="34" charset="0"/>
              </a:rPr>
              <a:t>Standards specify the literacy skills and understandings required for college and career readiness in multiple disciplines.”</a:t>
            </a:r>
            <a:endParaRPr lang="en-US" b="1" u="sng" dirty="0">
              <a:latin typeface="Calibri" panose="020F0502020204030204" pitchFamily="34" charset="0"/>
              <a:cs typeface="Calibri" panose="020F0502020204030204" pitchFamily="34" charset="0"/>
            </a:endParaRPr>
          </a:p>
          <a:p>
            <a:pPr defTabSz="932248"/>
            <a:endParaRPr lang="en-US" b="1" dirty="0"/>
          </a:p>
          <a:p>
            <a:pPr defTabSz="932248"/>
            <a:endParaRPr lang="en-US" b="1" dirty="0"/>
          </a:p>
          <a:p>
            <a:endParaRPr lang="en-US" b="1" dirty="0">
              <a:solidFill>
                <a:srgbClr val="444444"/>
              </a:solidFill>
              <a:latin typeface="Verdana" panose="020B0604030504040204" pitchFamily="34" charset="0"/>
            </a:endParaRPr>
          </a:p>
        </p:txBody>
      </p:sp>
      <p:sp>
        <p:nvSpPr>
          <p:cNvPr id="1048725" name="Slide Number Placeholder 3"/>
          <p:cNvSpPr>
            <a:spLocks noGrp="1"/>
          </p:cNvSpPr>
          <p:nvPr>
            <p:ph type="sldNum" sz="quarter" idx="10"/>
          </p:nvPr>
        </p:nvSpPr>
        <p:spPr/>
        <p:txBody>
          <a:bodyPr/>
          <a:lstStyle/>
          <a:p>
            <a:fld id="{1BFB87A4-34F1-4CC9-91A9-35C7497B8F81}" type="slidenum">
              <a:rPr lang="en-US" smtClean="0"/>
              <a:t>6</a:t>
            </a:fld>
            <a:endParaRPr lang="en-US" dirty="0"/>
          </a:p>
        </p:txBody>
      </p:sp>
    </p:spTree>
    <p:extLst>
      <p:ext uri="{BB962C8B-B14F-4D97-AF65-F5344CB8AC3E}">
        <p14:creationId xmlns:p14="http://schemas.microsoft.com/office/powerpoint/2010/main" val="41010734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1f08a6ea0_1_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1f08a6ea0_1_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r>
              <a:rPr lang="en-US" b="1" dirty="0"/>
              <a:t>Rebecca </a:t>
            </a:r>
          </a:p>
          <a:p>
            <a:r>
              <a:rPr lang="en" dirty="0"/>
              <a:t>Handout:</a:t>
            </a:r>
            <a:endParaRPr dirty="0"/>
          </a:p>
        </p:txBody>
      </p:sp>
    </p:spTree>
    <p:extLst>
      <p:ext uri="{BB962C8B-B14F-4D97-AF65-F5344CB8AC3E}">
        <p14:creationId xmlns:p14="http://schemas.microsoft.com/office/powerpoint/2010/main" val="908973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Rebecca</a:t>
            </a:r>
          </a:p>
        </p:txBody>
      </p:sp>
      <p:sp>
        <p:nvSpPr>
          <p:cNvPr id="4" name="Slide Number Placeholder 3"/>
          <p:cNvSpPr>
            <a:spLocks noGrp="1"/>
          </p:cNvSpPr>
          <p:nvPr>
            <p:ph type="sldNum" sz="quarter" idx="5"/>
          </p:nvPr>
        </p:nvSpPr>
        <p:spPr/>
        <p:txBody>
          <a:bodyPr/>
          <a:lstStyle/>
          <a:p>
            <a:fld id="{189F1D7C-9429-4832-A906-187A4077121E}" type="slidenum">
              <a:rPr lang="en-US" smtClean="0"/>
              <a:t>61</a:t>
            </a:fld>
            <a:endParaRPr lang="en-US"/>
          </a:p>
        </p:txBody>
      </p:sp>
    </p:spTree>
    <p:extLst>
      <p:ext uri="{BB962C8B-B14F-4D97-AF65-F5344CB8AC3E}">
        <p14:creationId xmlns:p14="http://schemas.microsoft.com/office/powerpoint/2010/main" val="160430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1f2121c2f_0_61:notes"/>
          <p:cNvSpPr>
            <a:spLocks noGrp="1" noRot="1" noChangeAspect="1"/>
          </p:cNvSpPr>
          <p:nvPr>
            <p:ph type="sldImg" idx="2"/>
          </p:nvPr>
        </p:nvSpPr>
        <p:spPr>
          <a:xfrm>
            <a:off x="361950" y="681038"/>
            <a:ext cx="6046788" cy="34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1f2121c2f_0_61:notes"/>
          <p:cNvSpPr txBox="1">
            <a:spLocks noGrp="1"/>
          </p:cNvSpPr>
          <p:nvPr>
            <p:ph type="body" idx="1"/>
          </p:nvPr>
        </p:nvSpPr>
        <p:spPr>
          <a:xfrm>
            <a:off x="676911" y="4309550"/>
            <a:ext cx="5415275" cy="4082729"/>
          </a:xfrm>
          <a:prstGeom prst="rect">
            <a:avLst/>
          </a:prstGeom>
        </p:spPr>
        <p:txBody>
          <a:bodyPr spcFirstLastPara="1" wrap="square" lIns="89652" tIns="89652" rIns="89652" bIns="89652" anchor="t" anchorCtr="0">
            <a:noAutofit/>
          </a:bodyPr>
          <a:lstStyle/>
          <a:p>
            <a:pPr defTabSz="896661">
              <a:lnSpc>
                <a:spcPct val="115000"/>
              </a:lnSpc>
              <a:spcAft>
                <a:spcPts val="490"/>
              </a:spcAft>
              <a:buClr>
                <a:schemeClr val="dk1"/>
              </a:buClr>
              <a:buSzPts val="1100"/>
            </a:pPr>
            <a:r>
              <a:rPr lang="en-US" b="1" dirty="0"/>
              <a:t>Rebecca </a:t>
            </a:r>
          </a:p>
          <a:p>
            <a:pPr>
              <a:lnSpc>
                <a:spcPct val="115000"/>
              </a:lnSpc>
              <a:spcAft>
                <a:spcPts val="490"/>
              </a:spcAft>
              <a:buClr>
                <a:schemeClr val="dk1"/>
              </a:buClr>
              <a:buSzPts val="1100"/>
            </a:pPr>
            <a:r>
              <a:rPr lang="en" dirty="0">
                <a:latin typeface="Times"/>
                <a:ea typeface="Times"/>
                <a:cs typeface="Times"/>
                <a:sym typeface="Times"/>
              </a:rPr>
              <a:t>Why Templates? Academic writing requires presenting your sources and your ideas effectively to readers. According to Graff and Birkenstein, the first element in the process involves “entering a conversation about ideas” between you—the writer—and your sources to reflect your critical thinking (ix). The templates allow you, the writer, to organize your ideas in relationship to your thesis, supporting evidence, opposing evidence, and the conclusion of the argument.</a:t>
            </a:r>
            <a:endParaRPr dirty="0"/>
          </a:p>
        </p:txBody>
      </p:sp>
    </p:spTree>
    <p:extLst>
      <p:ext uri="{BB962C8B-B14F-4D97-AF65-F5344CB8AC3E}">
        <p14:creationId xmlns:p14="http://schemas.microsoft.com/office/powerpoint/2010/main" val="2684280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673c288f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673c288fe_0_84: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endParaRPr dirty="0"/>
          </a:p>
        </p:txBody>
      </p:sp>
    </p:spTree>
    <p:extLst>
      <p:ext uri="{BB962C8B-B14F-4D97-AF65-F5344CB8AC3E}">
        <p14:creationId xmlns:p14="http://schemas.microsoft.com/office/powerpoint/2010/main" val="9945113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673c288fe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673c288fe_0_139: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endParaRPr dirty="0"/>
          </a:p>
        </p:txBody>
      </p:sp>
    </p:spTree>
    <p:extLst>
      <p:ext uri="{BB962C8B-B14F-4D97-AF65-F5344CB8AC3E}">
        <p14:creationId xmlns:p14="http://schemas.microsoft.com/office/powerpoint/2010/main" val="3723484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4673c288f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4673c288fe_0_189: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r>
              <a:rPr lang="en"/>
              <a:t>Conclusion Activity---Handout with thesis and Conclusion---Identify technique.</a:t>
            </a:r>
            <a:endParaRPr/>
          </a:p>
        </p:txBody>
      </p:sp>
    </p:spTree>
    <p:extLst>
      <p:ext uri="{BB962C8B-B14F-4D97-AF65-F5344CB8AC3E}">
        <p14:creationId xmlns:p14="http://schemas.microsoft.com/office/powerpoint/2010/main" val="9269848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4673c288fe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4673c288fe_0_241:notes"/>
          <p:cNvSpPr txBox="1">
            <a:spLocks noGrp="1"/>
          </p:cNvSpPr>
          <p:nvPr>
            <p:ph type="body" idx="1"/>
          </p:nvPr>
        </p:nvSpPr>
        <p:spPr>
          <a:xfrm>
            <a:off x="685800" y="4343400"/>
            <a:ext cx="5486401" cy="4114800"/>
          </a:xfrm>
          <a:prstGeom prst="rect">
            <a:avLst/>
          </a:prstGeom>
        </p:spPr>
        <p:txBody>
          <a:bodyPr spcFirstLastPara="1" wrap="square" lIns="90566" tIns="90566" rIns="90566" bIns="90566" anchor="t" anchorCtr="0">
            <a:noAutofit/>
          </a:bodyPr>
          <a:lstStyle/>
          <a:p>
            <a:endParaRPr/>
          </a:p>
        </p:txBody>
      </p:sp>
    </p:spTree>
    <p:extLst>
      <p:ext uri="{BB962C8B-B14F-4D97-AF65-F5344CB8AC3E}">
        <p14:creationId xmlns:p14="http://schemas.microsoft.com/office/powerpoint/2010/main" val="506726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p:txBody>
      </p:sp>
      <p:sp>
        <p:nvSpPr>
          <p:cNvPr id="4" name="Slide Number Placeholder 3"/>
          <p:cNvSpPr>
            <a:spLocks noGrp="1"/>
          </p:cNvSpPr>
          <p:nvPr>
            <p:ph type="sldNum" sz="quarter" idx="10"/>
          </p:nvPr>
        </p:nvSpPr>
        <p:spPr/>
        <p:txBody>
          <a:bodyPr/>
          <a:lstStyle/>
          <a:p>
            <a:fld id="{189F1D7C-9429-4832-A906-187A4077121E}" type="slidenum">
              <a:rPr lang="en-US" smtClean="0"/>
              <a:t>67</a:t>
            </a:fld>
            <a:endParaRPr lang="en-US"/>
          </a:p>
        </p:txBody>
      </p:sp>
    </p:spTree>
    <p:extLst>
      <p:ext uri="{BB962C8B-B14F-4D97-AF65-F5344CB8AC3E}">
        <p14:creationId xmlns:p14="http://schemas.microsoft.com/office/powerpoint/2010/main" val="32013955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716">
              <a:defRPr/>
            </a:pPr>
            <a:r>
              <a:rPr lang="en-US" b="1" dirty="0"/>
              <a:t>Carole</a:t>
            </a:r>
          </a:p>
          <a:p>
            <a:pPr defTabSz="905716">
              <a:defRPr/>
            </a:pPr>
            <a:endParaRPr lang="en-US" b="1" dirty="0"/>
          </a:p>
          <a:p>
            <a:pPr defTabSz="905716">
              <a:defRPr/>
            </a:pPr>
            <a:r>
              <a:rPr lang="en-US" b="1" dirty="0"/>
              <a:t>Distribute Participation Certificates</a:t>
            </a:r>
          </a:p>
          <a:p>
            <a:endParaRPr lang="en-US" dirty="0"/>
          </a:p>
        </p:txBody>
      </p:sp>
      <p:sp>
        <p:nvSpPr>
          <p:cNvPr id="4" name="Slide Number Placeholder 3"/>
          <p:cNvSpPr>
            <a:spLocks noGrp="1"/>
          </p:cNvSpPr>
          <p:nvPr>
            <p:ph type="sldNum" sz="quarter" idx="10"/>
          </p:nvPr>
        </p:nvSpPr>
        <p:spPr/>
        <p:txBody>
          <a:bodyPr/>
          <a:lstStyle/>
          <a:p>
            <a:pPr defTabSz="905716">
              <a:defRPr/>
            </a:pPr>
            <a:fld id="{189F1D7C-9429-4832-A906-187A4077121E}" type="slidenum">
              <a:rPr lang="en-US">
                <a:solidFill>
                  <a:prstClr val="black"/>
                </a:solidFill>
                <a:latin typeface="Calibri" panose="020F0502020204030204"/>
              </a:rPr>
              <a:pPr defTabSz="905716">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742071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b="1" dirty="0"/>
              <a:t>Carole</a:t>
            </a:r>
          </a:p>
          <a:p>
            <a:pPr eaLnBrk="1" hangingPunct="1">
              <a:spcBef>
                <a:spcPct val="0"/>
              </a:spcBef>
              <a:buFontTx/>
              <a:buNone/>
            </a:pPr>
            <a:r>
              <a:rPr lang="en-US" b="1" dirty="0"/>
              <a:t>Visual Chart of the key design…</a:t>
            </a:r>
          </a:p>
          <a:p>
            <a:pPr eaLnBrk="1" hangingPunct="1">
              <a:spcBef>
                <a:spcPct val="0"/>
              </a:spcBef>
              <a:buFontTx/>
              <a:buNone/>
            </a:pPr>
            <a:endParaRPr lang="en-US" b="1" dirty="0"/>
          </a:p>
          <a:p>
            <a:pPr eaLnBrk="1" hangingPunct="1">
              <a:spcBef>
                <a:spcPct val="0"/>
              </a:spcBef>
              <a:buFontTx/>
              <a:buNone/>
            </a:pPr>
            <a:r>
              <a:rPr lang="en-US" b="1" dirty="0"/>
              <a:t>Fewer and Broader… This means that teachers must design more rigorous tasks to help  students achieve learning at a higher level… By themselves, the standards  WILL NOT improve student learning!!!</a:t>
            </a:r>
          </a:p>
          <a:p>
            <a:pPr eaLnBrk="1" hangingPunct="1">
              <a:spcBef>
                <a:spcPct val="0"/>
              </a:spcBef>
              <a:buFontTx/>
              <a:buNone/>
            </a:pPr>
            <a:endParaRPr lang="en-US" b="1" dirty="0"/>
          </a:p>
          <a:p>
            <a:pPr eaLnBrk="1" hangingPunct="1">
              <a:spcBef>
                <a:spcPct val="0"/>
              </a:spcBef>
              <a:buFontTx/>
              <a:buNone/>
            </a:pPr>
            <a:r>
              <a:rPr lang="en-US" b="1" dirty="0"/>
              <a:t>The </a:t>
            </a:r>
            <a:r>
              <a:rPr lang="en-US" b="1" u="sng" dirty="0"/>
              <a:t>overarching skill emphasized in the ELA standards is COMPREHENSION at its highest level: ANALYSIS, CLASSIFICATION, ABILITY TO COMPARE/CONTRAST, SYNTHESIZE</a:t>
            </a:r>
          </a:p>
          <a:p>
            <a:pPr eaLnBrk="1" hangingPunct="1">
              <a:spcBef>
                <a:spcPct val="0"/>
              </a:spcBef>
              <a:buFontTx/>
              <a:buNone/>
            </a:pPr>
            <a:endParaRPr lang="en-US" b="1" dirty="0"/>
          </a:p>
          <a:p>
            <a:pPr eaLnBrk="1" hangingPunct="1">
              <a:spcBef>
                <a:spcPct val="0"/>
              </a:spcBef>
              <a:buFontTx/>
              <a:buNone/>
            </a:pPr>
            <a:r>
              <a:rPr lang="en-US" b="1" dirty="0"/>
              <a:t>Reading has 20 standards that are sub-divided into informational and literary text and each has10 standards (each connects back to its corresponding CCR anchor)</a:t>
            </a:r>
          </a:p>
          <a:p>
            <a:pPr eaLnBrk="1" hangingPunct="1">
              <a:spcBef>
                <a:spcPct val="0"/>
              </a:spcBef>
              <a:buFontTx/>
              <a:buChar char="•"/>
            </a:pPr>
            <a:r>
              <a:rPr lang="en-US" b="1" dirty="0"/>
              <a:t>10 standards for writing</a:t>
            </a:r>
          </a:p>
          <a:p>
            <a:pPr eaLnBrk="1" hangingPunct="1">
              <a:spcBef>
                <a:spcPct val="0"/>
              </a:spcBef>
              <a:buFontTx/>
              <a:buChar char="•"/>
            </a:pPr>
            <a:r>
              <a:rPr lang="en-US" b="1" dirty="0"/>
              <a:t>6 Standards for Speaking and Listening</a:t>
            </a:r>
          </a:p>
          <a:p>
            <a:pPr eaLnBrk="1" hangingPunct="1">
              <a:spcBef>
                <a:spcPct val="0"/>
              </a:spcBef>
              <a:buFontTx/>
              <a:buChar char="•"/>
            </a:pPr>
            <a:r>
              <a:rPr lang="en-US" b="1" dirty="0"/>
              <a:t>6 Standards for Language</a:t>
            </a:r>
          </a:p>
          <a:p>
            <a:pPr eaLnBrk="1" hangingPunct="1">
              <a:spcBef>
                <a:spcPct val="0"/>
              </a:spcBef>
              <a:buFontTx/>
              <a:buChar char="•"/>
            </a:pPr>
            <a:r>
              <a:rPr lang="en-US" b="1" dirty="0"/>
              <a:t>4 Reading Foundational Skills</a:t>
            </a:r>
          </a:p>
          <a:p>
            <a:pPr defTabSz="905716">
              <a:spcBef>
                <a:spcPct val="0"/>
              </a:spcBef>
              <a:buFontTx/>
              <a:buChar char="•"/>
              <a:defRPr/>
            </a:pPr>
            <a:r>
              <a:rPr lang="en-US" b="1" dirty="0"/>
              <a:t>10 standards for reading and 10 for writing: Content Specific Literacy Standards</a:t>
            </a:r>
          </a:p>
          <a:p>
            <a:pPr eaLnBrk="1" hangingPunct="1">
              <a:spcBef>
                <a:spcPct val="0"/>
              </a:spcBef>
              <a:buFontTx/>
              <a:buNone/>
            </a:pPr>
            <a:br>
              <a:rPr lang="en-US" b="1" dirty="0"/>
            </a:br>
            <a:endParaRPr lang="en-US" b="1" dirty="0"/>
          </a:p>
          <a:p>
            <a:pPr eaLnBrk="1" hangingPunct="1">
              <a:spcBef>
                <a:spcPct val="0"/>
              </a:spcBef>
              <a:buFontTx/>
              <a:buNone/>
            </a:pPr>
            <a:endParaRPr 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DF399-2768-4BAE-BD65-EF928FF09502}" type="slidenum">
              <a:rPr lang="en-US" smtClean="0">
                <a:solidFill>
                  <a:prstClr val="black"/>
                </a:solidFill>
              </a:rPr>
              <a:pPr fontAlgn="base">
                <a:spcBef>
                  <a:spcPct val="0"/>
                </a:spcBef>
                <a:spcAft>
                  <a:spcPct val="0"/>
                </a:spcAft>
                <a:defRPr/>
              </a:pPr>
              <a:t>7</a:t>
            </a:fld>
            <a:endParaRPr lang="en-US">
              <a:solidFill>
                <a:prstClr val="black"/>
              </a:solidFill>
            </a:endParaRPr>
          </a:p>
        </p:txBody>
      </p:sp>
    </p:spTree>
    <p:extLst>
      <p:ext uri="{BB962C8B-B14F-4D97-AF65-F5344CB8AC3E}">
        <p14:creationId xmlns:p14="http://schemas.microsoft.com/office/powerpoint/2010/main" val="96514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Slide Image Placeholder 1"/>
          <p:cNvSpPr>
            <a:spLocks noGrp="1" noRot="1" noChangeAspect="1"/>
          </p:cNvSpPr>
          <p:nvPr>
            <p:ph type="sldImg"/>
          </p:nvPr>
        </p:nvSpPr>
        <p:spPr/>
      </p:sp>
      <p:sp>
        <p:nvSpPr>
          <p:cNvPr id="1048743" name="Notes Placeholder 2"/>
          <p:cNvSpPr>
            <a:spLocks noGrp="1"/>
          </p:cNvSpPr>
          <p:nvPr>
            <p:ph type="body" idx="1"/>
          </p:nvPr>
        </p:nvSpPr>
        <p:spPr/>
        <p:txBody>
          <a:bodyPr/>
          <a:lstStyle/>
          <a:p>
            <a:pPr defTabSz="1219606"/>
            <a:r>
              <a:rPr lang="en-US" b="1" dirty="0"/>
              <a:t>Carole    </a:t>
            </a:r>
            <a:r>
              <a:rPr lang="en-US" b="1" u="sng" dirty="0"/>
              <a:t>HANDOUTS </a:t>
            </a:r>
          </a:p>
          <a:p>
            <a:r>
              <a:rPr lang="en-US" b="1" dirty="0"/>
              <a:t>ELA Reading and Writing Standard #1 and Reading Standard #10</a:t>
            </a:r>
          </a:p>
          <a:p>
            <a:endParaRPr lang="en-US" b="1" dirty="0"/>
          </a:p>
          <a:p>
            <a:r>
              <a:rPr lang="en-US" b="1" dirty="0"/>
              <a:t>Full Progressions Document is posted on www.kvecelatln.weebly.com under the “Standards” tab</a:t>
            </a:r>
          </a:p>
          <a:p>
            <a:endParaRPr lang="en-US" b="1" dirty="0"/>
          </a:p>
        </p:txBody>
      </p:sp>
      <p:sp>
        <p:nvSpPr>
          <p:cNvPr id="1048744" name="Slide Number Placeholder 3"/>
          <p:cNvSpPr>
            <a:spLocks noGrp="1"/>
          </p:cNvSpPr>
          <p:nvPr>
            <p:ph type="sldNum" sz="quarter" idx="10"/>
          </p:nvPr>
        </p:nvSpPr>
        <p:spPr/>
        <p:txBody>
          <a:bodyPr/>
          <a:lstStyle/>
          <a:p>
            <a:pPr defTabSz="1207412">
              <a:defRPr/>
            </a:pPr>
            <a:fld id="{B8796F01-7154-41E0-B48B-A6921757531A}" type="slidenum">
              <a:rPr lang="en-US">
                <a:solidFill>
                  <a:srgbClr val="000000"/>
                </a:solidFill>
                <a:latin typeface="Century Gothic"/>
              </a:rPr>
              <a:pPr defTabSz="1207412">
                <a:defRPr/>
              </a:pPr>
              <a:t>8</a:t>
            </a:fld>
            <a:endParaRPr lang="en-US">
              <a:solidFill>
                <a:srgbClr val="000000"/>
              </a:solidFill>
              <a:latin typeface="Century Gothic"/>
            </a:endParaRPr>
          </a:p>
        </p:txBody>
      </p:sp>
    </p:spTree>
    <p:extLst>
      <p:ext uri="{BB962C8B-B14F-4D97-AF65-F5344CB8AC3E}">
        <p14:creationId xmlns:p14="http://schemas.microsoft.com/office/powerpoint/2010/main" val="314626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none" dirty="0"/>
              <a:t>Carole</a:t>
            </a:r>
          </a:p>
          <a:p>
            <a:pPr defTabSz="905716">
              <a:spcBef>
                <a:spcPct val="0"/>
              </a:spcBef>
              <a:defRPr/>
            </a:pPr>
            <a:r>
              <a:rPr lang="en-US" altLang="en-US" b="1" baseline="0" dirty="0"/>
              <a:t>Students who were successful on NAEP were found to spend a high percentage of time reading informational passages. </a:t>
            </a:r>
          </a:p>
          <a:p>
            <a:pPr defTabSz="905716">
              <a:spcBef>
                <a:spcPct val="0"/>
              </a:spcBef>
              <a:defRPr/>
            </a:pPr>
            <a:endParaRPr lang="en-US" altLang="en-US" b="1" baseline="0" dirty="0"/>
          </a:p>
          <a:p>
            <a:pPr defTabSz="905716">
              <a:spcBef>
                <a:spcPct val="0"/>
              </a:spcBef>
              <a:defRPr/>
            </a:pPr>
            <a:r>
              <a:rPr lang="en-US" altLang="en-US" b="1" dirty="0"/>
              <a:t>The percentages on the table reflect the sum of student reading, not just reading in ELA settings. </a:t>
            </a:r>
          </a:p>
          <a:p>
            <a:endParaRPr lang="en-US" altLang="en-US" b="1" dirty="0"/>
          </a:p>
          <a:p>
            <a:r>
              <a:rPr lang="en-US" altLang="en-US" b="1" dirty="0"/>
              <a:t>At the HS level: </a:t>
            </a:r>
          </a:p>
          <a:p>
            <a:pPr marL="169840" indent="-169840">
              <a:buFont typeface="Arial" panose="020B0604020202020204" pitchFamily="34" charset="0"/>
              <a:buChar char="•"/>
            </a:pPr>
            <a:r>
              <a:rPr lang="en-US" altLang="en-US" b="1" dirty="0"/>
              <a:t>Because the ELA classroom must focus on literature (stories, drama, and poetry) as well as literary nonfiction, </a:t>
            </a:r>
            <a:r>
              <a:rPr lang="en-US" altLang="en-US" b="1" u="sng" dirty="0"/>
              <a:t>a great deal of informational reading in grades 6–12 must take place in other classes if the NAEP assessment framework is to be matched instructionally.</a:t>
            </a:r>
          </a:p>
          <a:p>
            <a:endParaRPr lang="en-US" altLang="en-US" b="1" u="sng" dirty="0"/>
          </a:p>
          <a:p>
            <a:pPr defTabSz="905716">
              <a:defRPr/>
            </a:pPr>
            <a:r>
              <a:rPr lang="en-US" altLang="en-US" b="1" baseline="0" dirty="0"/>
              <a:t>It is a shared responsibility!!</a:t>
            </a:r>
          </a:p>
          <a:p>
            <a:endParaRPr lang="en-US" altLang="en-US" b="1" u="sng" dirty="0"/>
          </a:p>
          <a:p>
            <a:endParaRPr lang="en-US" altLang="en-US" b="1"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877" indent="-288414">
              <a:spcBef>
                <a:spcPct val="30000"/>
              </a:spcBef>
              <a:defRPr sz="1200">
                <a:solidFill>
                  <a:schemeClr val="tx1"/>
                </a:solidFill>
                <a:latin typeface="Calibri" panose="020F0502020204030204" pitchFamily="34" charset="0"/>
              </a:defRPr>
            </a:lvl2pPr>
            <a:lvl3pPr marL="1153657" indent="-230731">
              <a:spcBef>
                <a:spcPct val="30000"/>
              </a:spcBef>
              <a:defRPr sz="1200">
                <a:solidFill>
                  <a:schemeClr val="tx1"/>
                </a:solidFill>
                <a:latin typeface="Calibri" panose="020F0502020204030204" pitchFamily="34" charset="0"/>
              </a:defRPr>
            </a:lvl3pPr>
            <a:lvl4pPr marL="1615120" indent="-230731">
              <a:spcBef>
                <a:spcPct val="30000"/>
              </a:spcBef>
              <a:defRPr sz="1200">
                <a:solidFill>
                  <a:schemeClr val="tx1"/>
                </a:solidFill>
                <a:latin typeface="Calibri" panose="020F0502020204030204" pitchFamily="34" charset="0"/>
              </a:defRPr>
            </a:lvl4pPr>
            <a:lvl5pPr marL="2076583" indent="-230731">
              <a:spcBef>
                <a:spcPct val="30000"/>
              </a:spcBef>
              <a:defRPr sz="1200">
                <a:solidFill>
                  <a:schemeClr val="tx1"/>
                </a:solidFill>
                <a:latin typeface="Calibri" panose="020F0502020204030204" pitchFamily="34" charset="0"/>
              </a:defRPr>
            </a:lvl5pPr>
            <a:lvl6pPr marL="2538045" indent="-230731" eaLnBrk="0" fontAlgn="base" hangingPunct="0">
              <a:spcBef>
                <a:spcPct val="30000"/>
              </a:spcBef>
              <a:spcAft>
                <a:spcPct val="0"/>
              </a:spcAft>
              <a:defRPr sz="1200">
                <a:solidFill>
                  <a:schemeClr val="tx1"/>
                </a:solidFill>
                <a:latin typeface="Calibri" panose="020F0502020204030204" pitchFamily="34" charset="0"/>
              </a:defRPr>
            </a:lvl6pPr>
            <a:lvl7pPr marL="2999507" indent="-230731" eaLnBrk="0" fontAlgn="base" hangingPunct="0">
              <a:spcBef>
                <a:spcPct val="30000"/>
              </a:spcBef>
              <a:spcAft>
                <a:spcPct val="0"/>
              </a:spcAft>
              <a:defRPr sz="1200">
                <a:solidFill>
                  <a:schemeClr val="tx1"/>
                </a:solidFill>
                <a:latin typeface="Calibri" panose="020F0502020204030204" pitchFamily="34" charset="0"/>
              </a:defRPr>
            </a:lvl7pPr>
            <a:lvl8pPr marL="3460971" indent="-230731" eaLnBrk="0" fontAlgn="base" hangingPunct="0">
              <a:spcBef>
                <a:spcPct val="30000"/>
              </a:spcBef>
              <a:spcAft>
                <a:spcPct val="0"/>
              </a:spcAft>
              <a:defRPr sz="1200">
                <a:solidFill>
                  <a:schemeClr val="tx1"/>
                </a:solidFill>
                <a:latin typeface="Calibri" panose="020F0502020204030204" pitchFamily="34" charset="0"/>
              </a:defRPr>
            </a:lvl8pPr>
            <a:lvl9pPr marL="3922433" indent="-23073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F459CA-F062-40AB-8A7D-82B2FE574A6C}"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203236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11/2/2018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2141801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8816107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939BD09-5186-4BD4-859D-12EA544BD962}"/>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72F10C90-AB2B-4F5F-BAE0-01642A91C7C6}"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EEC5D59A-896C-4491-85F0-C93A8F20501A}"/>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1D887D5B-2F79-4B41-89C3-F7B75BECEED5}"/>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37E86A84-5B98-4F19-82B9-953DB960839B}"/>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6">
            <a:extLst>
              <a:ext uri="{FF2B5EF4-FFF2-40B4-BE49-F238E27FC236}">
                <a16:creationId xmlns:a16="http://schemas.microsoft.com/office/drawing/2014/main" id="{0EAD0123-D193-4F2E-9E66-37E1B919FE2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215573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157CB4C-1772-41A2-90B3-C12E0706C860}"/>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3441ECB3-7D70-4F4E-AECD-8340F76D8D19}"/>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A3D1691B-3790-4F89-9CC1-901A716856C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70652703-9A79-473D-A65E-A3BDD2743B6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729168D6-B6C4-4CA6-8E8F-9BF9B0DDAEE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9DD344F-8397-4262-BDC9-6250005532C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1E27DB9-6A83-4B18-BE92-735CD4D7EB1A}" type="slidenum">
              <a:rPr lang="en-US" altLang="en-US"/>
              <a:pPr>
                <a:defRPr/>
              </a:pPr>
              <a:t>‹#›</a:t>
            </a:fld>
            <a:endParaRPr lang="en-US" altLang="en-US"/>
          </a:p>
        </p:txBody>
      </p:sp>
    </p:spTree>
    <p:extLst>
      <p:ext uri="{BB962C8B-B14F-4D97-AF65-F5344CB8AC3E}">
        <p14:creationId xmlns:p14="http://schemas.microsoft.com/office/powerpoint/2010/main" val="25331702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B277C08-EF18-4028-B1D8-5908FA578ED2}"/>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463822C2-3FB1-4677-8961-0140B6CC68A9}"/>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9" name="Right Triangle 8">
              <a:extLst>
                <a:ext uri="{FF2B5EF4-FFF2-40B4-BE49-F238E27FC236}">
                  <a16:creationId xmlns:a16="http://schemas.microsoft.com/office/drawing/2014/main" id="{286E77E6-7AFA-41C3-B79A-287D5199829A}"/>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A6BDB071-D2FF-4136-A752-4435B32E092B}"/>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F1BAD62F-19FE-4061-B733-8DE6C895A94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870ADFE5-6F92-4F1A-BDDF-43E00772B1CA}"/>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F32FBD4-D826-4247-A429-D4A127D68BDB}" type="slidenum">
              <a:rPr lang="en-US" altLang="en-US"/>
              <a:pPr>
                <a:defRPr/>
              </a:pPr>
              <a:t>‹#›</a:t>
            </a:fld>
            <a:endParaRPr lang="en-US" altLang="en-US"/>
          </a:p>
        </p:txBody>
      </p:sp>
    </p:spTree>
    <p:extLst>
      <p:ext uri="{BB962C8B-B14F-4D97-AF65-F5344CB8AC3E}">
        <p14:creationId xmlns:p14="http://schemas.microsoft.com/office/powerpoint/2010/main" val="3133724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34C46B2-348C-49D5-81FA-7F84063F8344}"/>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464784E0-08EE-4DC5-A30C-AB0AD6F4A491}"/>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5" name="Right Triangle 4">
              <a:extLst>
                <a:ext uri="{FF2B5EF4-FFF2-40B4-BE49-F238E27FC236}">
                  <a16:creationId xmlns:a16="http://schemas.microsoft.com/office/drawing/2014/main" id="{877B5859-1D7D-4E01-8883-80EDA6470C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9A2483D4-DD91-48AB-88FF-9100955725A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5D825D5C-9553-43C2-8A51-3771972124E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4151216A-7678-4FBA-9725-C8C21D91405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94CF04C-396F-4BEA-BCD0-08C125A4C1C1}" type="slidenum">
              <a:rPr lang="en-US" altLang="en-US"/>
              <a:pPr>
                <a:defRPr/>
              </a:pPr>
              <a:t>‹#›</a:t>
            </a:fld>
            <a:endParaRPr lang="en-US" altLang="en-US"/>
          </a:p>
        </p:txBody>
      </p:sp>
    </p:spTree>
    <p:extLst>
      <p:ext uri="{BB962C8B-B14F-4D97-AF65-F5344CB8AC3E}">
        <p14:creationId xmlns:p14="http://schemas.microsoft.com/office/powerpoint/2010/main" val="30011171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64D440F-461B-44C8-BDEB-3887A25F3E1B}"/>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54D926B6-04FE-4FBB-9E08-E3942B5E1DA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4" name="Right Triangle 3">
              <a:extLst>
                <a:ext uri="{FF2B5EF4-FFF2-40B4-BE49-F238E27FC236}">
                  <a16:creationId xmlns:a16="http://schemas.microsoft.com/office/drawing/2014/main" id="{F155825F-221E-438A-95EB-EE7D8455F6C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5" name="TextBox 7">
            <a:extLst>
              <a:ext uri="{FF2B5EF4-FFF2-40B4-BE49-F238E27FC236}">
                <a16:creationId xmlns:a16="http://schemas.microsoft.com/office/drawing/2014/main" id="{F8066AB1-7083-4D7C-81E4-082A0631C00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3BCF49D6-2254-4C19-B6EB-EB6EB573E0BF}"/>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52F86B00-BA23-4CA2-8E6E-C9C734D4C16B}" type="slidenum">
              <a:rPr lang="en-US" altLang="en-US"/>
              <a:pPr>
                <a:defRPr/>
              </a:pPr>
              <a:t>‹#›</a:t>
            </a:fld>
            <a:endParaRPr lang="en-US" altLang="en-US"/>
          </a:p>
        </p:txBody>
      </p:sp>
    </p:spTree>
    <p:extLst>
      <p:ext uri="{BB962C8B-B14F-4D97-AF65-F5344CB8AC3E}">
        <p14:creationId xmlns:p14="http://schemas.microsoft.com/office/powerpoint/2010/main" val="4087715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03C74EF-3A95-4D18-A415-76F41F6C7CBE}"/>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18A8E89D-0AF7-4C69-917F-DCC3ACC34AE1}"/>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48510B27-B044-4F58-9E05-C7B9DC6B2D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F9AB866B-2964-4CFF-9C50-C360249F9CC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E5CF179F-7FB2-464C-9358-6C4BB88AAC6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C574642D-A1AD-432E-A509-2C00956D2E82}" type="slidenum">
              <a:rPr lang="en-US" altLang="en-US"/>
              <a:pPr>
                <a:defRPr/>
              </a:pPr>
              <a:t>‹#›</a:t>
            </a:fld>
            <a:endParaRPr lang="en-US" altLang="en-US"/>
          </a:p>
        </p:txBody>
      </p:sp>
    </p:spTree>
    <p:extLst>
      <p:ext uri="{BB962C8B-B14F-4D97-AF65-F5344CB8AC3E}">
        <p14:creationId xmlns:p14="http://schemas.microsoft.com/office/powerpoint/2010/main" val="307294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B18C1A8-50CA-4DEF-B9CF-A47E7C32596F}"/>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ADE3FC20-317D-4B34-9A52-CC09F68D650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220BB27E-0ABF-48CA-A29A-B0F0D8FE5E3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B66CB052-7F03-4CBA-890B-2911459DEAF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C374793-EB89-4F07-BFBF-0353372739A2}"/>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C9EC6187-52E1-4F20-BE54-CD2C0EE4FFA8}" type="slidenum">
              <a:rPr lang="en-US" altLang="en-US"/>
              <a:pPr>
                <a:defRPr/>
              </a:pPr>
              <a:t>‹#›</a:t>
            </a:fld>
            <a:endParaRPr lang="en-US" altLang="en-US"/>
          </a:p>
        </p:txBody>
      </p:sp>
    </p:spTree>
    <p:extLst>
      <p:ext uri="{BB962C8B-B14F-4D97-AF65-F5344CB8AC3E}">
        <p14:creationId xmlns:p14="http://schemas.microsoft.com/office/powerpoint/2010/main" val="11419925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D7A391F3-9C3F-4050-879C-C4B98392987C}"/>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92A7EE37-3493-4DD7-BC89-347909ED30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4215B534-1EE5-4CC1-9B01-3908F9072744}"/>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C2AE8B0D-0381-4EE0-A3FE-D4674B59D12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651413-38D1-48D0-9DFF-306A635CA68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B13C532-F6DE-4BFD-B4AB-D745515AE848}"/>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10BEDD1-4814-4D56-BF39-3C6F582AF07A}" type="slidenum">
              <a:rPr lang="en-US" altLang="en-US"/>
              <a:pPr>
                <a:defRPr/>
              </a:pPr>
              <a:t>‹#›</a:t>
            </a:fld>
            <a:endParaRPr lang="en-US" altLang="en-US"/>
          </a:p>
        </p:txBody>
      </p:sp>
    </p:spTree>
    <p:extLst>
      <p:ext uri="{BB962C8B-B14F-4D97-AF65-F5344CB8AC3E}">
        <p14:creationId xmlns:p14="http://schemas.microsoft.com/office/powerpoint/2010/main" val="33917148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34746E3-2C98-44E1-8C91-33AFECAAE8DB}"/>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49571A69-0C44-4D80-8B1A-9EC62F2C516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D5044CE1-994D-4EB8-B9DE-42062BD10C0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7">
            <a:extLst>
              <a:ext uri="{FF2B5EF4-FFF2-40B4-BE49-F238E27FC236}">
                <a16:creationId xmlns:a16="http://schemas.microsoft.com/office/drawing/2014/main" id="{8EEEA935-6417-421B-826C-C3A9AFA6716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F1365A14-BED8-4A1B-BF14-799216948B5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3669B5F-5DFF-4456-9DB1-6CE1333FAB18}" type="slidenum">
              <a:rPr lang="en-US" altLang="en-US"/>
              <a:pPr>
                <a:defRPr/>
              </a:pPr>
              <a:t>‹#›</a:t>
            </a:fld>
            <a:endParaRPr lang="en-US" altLang="en-US"/>
          </a:p>
        </p:txBody>
      </p:sp>
    </p:spTree>
    <p:extLst>
      <p:ext uri="{BB962C8B-B14F-4D97-AF65-F5344CB8AC3E}">
        <p14:creationId xmlns:p14="http://schemas.microsoft.com/office/powerpoint/2010/main" val="34170722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F3D561F5-C9D1-4D22-8164-5553A47CD49F}"/>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279C7D3D-F63D-4197-AF51-4C5157B2394D}"/>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A49CD20B-093D-4CB2-9356-BC696EB1E903}"/>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ea typeface="+mn-ea"/>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257834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35699801"/>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8FF50B-ABB3-4A4A-8839-AE47431C147D}"/>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71361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FD37C8-C00D-4C47-9BCA-742E4B8E72E8}"/>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4F81BD"/>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11342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1BB09D6-2FD6-45AC-AA25-3FFDB6CB6A16}"/>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D1DF985A-B1D4-4D83-B931-ADDE3A57010B}"/>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A81A11C9-7A6E-4DB6-AE6A-F709D3B2060E}"/>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A9B1017B-0A20-4763-AD11-3B71FD5BCDF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19B9AA-07C8-4A90-B22A-6B01D842A67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19C9F87D-0BF4-4CF2-B9D5-8D6970FDAA38}"/>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13F74A21-99A6-4ACD-A1A5-F0F0A193C13D}" type="slidenum">
              <a:rPr lang="en-US" altLang="en-US"/>
              <a:pPr>
                <a:defRPr/>
              </a:pPr>
              <a:t>‹#›</a:t>
            </a:fld>
            <a:endParaRPr lang="en-US" altLang="en-US"/>
          </a:p>
        </p:txBody>
      </p:sp>
    </p:spTree>
    <p:extLst>
      <p:ext uri="{BB962C8B-B14F-4D97-AF65-F5344CB8AC3E}">
        <p14:creationId xmlns:p14="http://schemas.microsoft.com/office/powerpoint/2010/main" val="14830819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1C4BBC-2D71-4E5C-9348-0C6304968DD9}"/>
              </a:ext>
            </a:extLst>
          </p:cNvPr>
          <p:cNvSpPr txBox="1">
            <a:spLocks/>
          </p:cNvSpPr>
          <p:nvPr userDrawn="1"/>
        </p:nvSpPr>
        <p:spPr>
          <a:xfrm>
            <a:off x="9311217" y="6502401"/>
            <a:ext cx="2844800" cy="365125"/>
          </a:xfrm>
          <a:prstGeom prst="rect">
            <a:avLst/>
          </a:prstGeom>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fld id="{B5EA86D0-8BE3-4528-BA7A-4DEE10653632}" type="slidenum">
              <a:rPr lang="en-US" altLang="en-US" sz="1400" smtClean="0">
                <a:solidFill>
                  <a:srgbClr val="FFFFFF"/>
                </a:solidFill>
                <a:latin typeface="Calibri" panose="020F0502020204030204" pitchFamily="34" charset="0"/>
              </a:rPr>
              <a:pPr algn="r" eaLnBrk="1" hangingPunct="1">
                <a:defRPr/>
              </a:pPr>
              <a:t>‹#›</a:t>
            </a:fld>
            <a:endParaRPr lang="en-US" altLang="en-US" sz="1400">
              <a:solidFill>
                <a:srgbClr val="FFFFFF"/>
              </a:solidFill>
              <a:latin typeface="Calibri" panose="020F0502020204030204" pitchFamily="34" charset="0"/>
            </a:endParaRPr>
          </a:p>
        </p:txBody>
      </p:sp>
      <p:grpSp>
        <p:nvGrpSpPr>
          <p:cNvPr id="4" name="Group 6">
            <a:extLst>
              <a:ext uri="{FF2B5EF4-FFF2-40B4-BE49-F238E27FC236}">
                <a16:creationId xmlns:a16="http://schemas.microsoft.com/office/drawing/2014/main" id="{0635E6FD-E382-4BC9-A1E2-B31B61AE815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A7C70F74-7CEA-455C-831F-19A288B16E09}"/>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A02CE056-B4FE-4C4B-AEB5-FEBC7EFB85A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CEFFF4F2-06A6-4E2B-8F19-119AA45F6C4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6256262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FBCCAA-607E-4C92-84A6-A1C25AA25D96}"/>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5D1E6B7C-A80E-4D7C-9CE5-B2FBADED5DBC}"/>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18EE09F3-31BB-4304-A2A7-BF9B2EA4DF0A}"/>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A0A4A1FA-3B26-4601-928D-3B6021EFE0C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5EDEDE7F-A9AC-4863-9B8F-A31EEF2F6FC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00F2AB9-CC33-45B3-B5D0-24F534944DB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14CDE834-CA31-4CD2-9B7E-13188E174D56}" type="slidenum">
              <a:rPr lang="en-US" altLang="en-US"/>
              <a:pPr>
                <a:defRPr/>
              </a:pPr>
              <a:t>‹#›</a:t>
            </a:fld>
            <a:endParaRPr lang="en-US" altLang="en-US"/>
          </a:p>
        </p:txBody>
      </p:sp>
    </p:spTree>
    <p:extLst>
      <p:ext uri="{BB962C8B-B14F-4D97-AF65-F5344CB8AC3E}">
        <p14:creationId xmlns:p14="http://schemas.microsoft.com/office/powerpoint/2010/main" val="22797551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8444CCB-5CC8-446E-9BB7-EE36E2FE179E}"/>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A180FAAA-DB70-4194-BE3B-933A042BF5AB}"/>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4B832D02-D232-40EE-BA07-B612BECC9E30}"/>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C7732314-4C3F-4320-8A73-0F4959E7B30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D84055E6-FEED-4EE6-AD24-A8467B2424F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D7CAE041-2134-46AD-B412-208D9C0741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EC20F938-12D4-4572-993F-3A573198834C}" type="slidenum">
              <a:rPr lang="en-US" altLang="en-US"/>
              <a:pPr>
                <a:defRPr/>
              </a:pPr>
              <a:t>‹#›</a:t>
            </a:fld>
            <a:endParaRPr lang="en-US" altLang="en-US"/>
          </a:p>
        </p:txBody>
      </p:sp>
    </p:spTree>
    <p:extLst>
      <p:ext uri="{BB962C8B-B14F-4D97-AF65-F5344CB8AC3E}">
        <p14:creationId xmlns:p14="http://schemas.microsoft.com/office/powerpoint/2010/main" val="27583883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D393146-5F37-41F9-8462-11A7B017AC80}"/>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AA0AE1CA-7470-438E-B61C-F93952A45884}"/>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7B0CF211-5440-49D7-BBFA-93A0024DFCDC}"/>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AFB66069-B7E5-4991-8DCB-377091A54EE3}"/>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13AEA363-385A-487C-8DCE-6806243B6CB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65D8C85C-373D-436B-8110-5715128A3BB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BDC57C88-DFCD-4576-85E3-86B948F08EE1}" type="slidenum">
              <a:rPr lang="en-US" altLang="en-US"/>
              <a:pPr>
                <a:defRPr/>
              </a:pPr>
              <a:t>‹#›</a:t>
            </a:fld>
            <a:endParaRPr lang="en-US" altLang="en-US"/>
          </a:p>
        </p:txBody>
      </p:sp>
    </p:spTree>
    <p:extLst>
      <p:ext uri="{BB962C8B-B14F-4D97-AF65-F5344CB8AC3E}">
        <p14:creationId xmlns:p14="http://schemas.microsoft.com/office/powerpoint/2010/main" val="29920190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B5EB09FC-C62C-44E5-9A0B-D942DB211ED0}"/>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3F3C42E1-C52F-4E15-B957-CE9F549B1AF6}"/>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B6C79F8E-EF15-428C-941F-0BB8D8DCAE86}"/>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0EE5B5A1-7C2F-4849-8DB4-AAF28CF29A7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6" name="Slide Number Placeholder 5">
            <a:extLst>
              <a:ext uri="{FF2B5EF4-FFF2-40B4-BE49-F238E27FC236}">
                <a16:creationId xmlns:a16="http://schemas.microsoft.com/office/drawing/2014/main" id="{0666123B-F4FD-41FF-AE9C-82223BA4CD2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A1FB7A1D-01F1-4731-AA39-3CE40A5D7A99}" type="slidenum">
              <a:rPr lang="en-US" altLang="en-US"/>
              <a:pPr>
                <a:defRPr/>
              </a:pPr>
              <a:t>‹#›</a:t>
            </a:fld>
            <a:endParaRPr lang="en-US" altLang="en-US"/>
          </a:p>
        </p:txBody>
      </p:sp>
    </p:spTree>
    <p:extLst>
      <p:ext uri="{BB962C8B-B14F-4D97-AF65-F5344CB8AC3E}">
        <p14:creationId xmlns:p14="http://schemas.microsoft.com/office/powerpoint/2010/main" val="19083487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A5E09B-410E-4CED-8131-9ED84B9F3291}"/>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ECDE87FB-F6B8-4294-B984-2C8D3D1E2BC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23A0063E-587C-4376-81EC-B4BE65E3D895}"/>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8EFECEB9-DDE1-43E3-99D0-5540AEEE0D7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F3CB039D-B665-424C-9E70-B8B306EC324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7C5F058E-3417-4414-8D71-A208009E6C10}" type="slidenum">
              <a:rPr lang="en-US" altLang="en-US"/>
              <a:pPr>
                <a:defRPr/>
              </a:pPr>
              <a:t>‹#›</a:t>
            </a:fld>
            <a:endParaRPr lang="en-US" altLang="en-US"/>
          </a:p>
        </p:txBody>
      </p:sp>
    </p:spTree>
    <p:extLst>
      <p:ext uri="{BB962C8B-B14F-4D97-AF65-F5344CB8AC3E}">
        <p14:creationId xmlns:p14="http://schemas.microsoft.com/office/powerpoint/2010/main" val="28171240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67A0543-032A-49A3-85A1-F0CC8F58BF61}"/>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BF3B3DB9-10FA-4ADF-96E9-157156F84E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5FF143CD-A737-4925-8099-EC00F1E84A93}"/>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A5903104-7F5B-472F-ACBA-8181C0D5055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F7049711-3EB1-4CFB-93AF-781B108E80D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AE027FC0-2279-4D28-94A3-7647E45950A8}" type="slidenum">
              <a:rPr lang="en-US" altLang="en-US"/>
              <a:pPr>
                <a:defRPr/>
              </a:pPr>
              <a:t>‹#›</a:t>
            </a:fld>
            <a:endParaRPr lang="en-US" altLang="en-US"/>
          </a:p>
        </p:txBody>
      </p:sp>
    </p:spTree>
    <p:extLst>
      <p:ext uri="{BB962C8B-B14F-4D97-AF65-F5344CB8AC3E}">
        <p14:creationId xmlns:p14="http://schemas.microsoft.com/office/powerpoint/2010/main" val="129958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sz="1800"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3574887194"/>
      </p:ext>
    </p:extLst>
  </p:cSld>
  <p:clrMapOvr>
    <a:masterClrMapping/>
  </p:clrMapOvr>
  <p:transition spd="med" advClick="0">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6AF29143-2F4E-4779-A83C-4B1827967070}"/>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C56C72F-17BA-46E4-8F40-663D285446EB}"/>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4F6E774-A35F-415E-A6AC-7789A8B5026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866F3E29-70F6-41D3-88BD-201A3D027B4E}"/>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9E6996-F1E2-4E62-9156-25916671DF3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C1E3429-2C6C-4D9E-8783-A89A62B5F5A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3EE666B5-ECA4-4E1B-A7D0-6C227CEAF918}" type="slidenum">
              <a:rPr lang="en-US" altLang="en-US"/>
              <a:pPr>
                <a:defRPr/>
              </a:pPr>
              <a:t>‹#›</a:t>
            </a:fld>
            <a:endParaRPr lang="en-US" altLang="en-US"/>
          </a:p>
        </p:txBody>
      </p:sp>
    </p:spTree>
    <p:extLst>
      <p:ext uri="{BB962C8B-B14F-4D97-AF65-F5344CB8AC3E}">
        <p14:creationId xmlns:p14="http://schemas.microsoft.com/office/powerpoint/2010/main" val="2719280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20D32B4-B940-4BC2-988D-8C41335F21DA}"/>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AC5C23C5-2ADA-48D4-AB94-ED118EF074B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372B0313-4B4E-4615-8E73-ED1B57D9E4C3}"/>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40145B22-6D0C-434B-8708-3FD3DC7699A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9083340-9F73-4FBE-8FED-35F1F784BDE8}"/>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2140AECB-AC5E-4079-93C0-BB15C8FEBCFF}" type="slidenum">
              <a:rPr lang="en-US" altLang="en-US"/>
              <a:pPr>
                <a:defRPr/>
              </a:pPr>
              <a:t>‹#›</a:t>
            </a:fld>
            <a:endParaRPr lang="en-US" altLang="en-US"/>
          </a:p>
        </p:txBody>
      </p:sp>
    </p:spTree>
    <p:extLst>
      <p:ext uri="{BB962C8B-B14F-4D97-AF65-F5344CB8AC3E}">
        <p14:creationId xmlns:p14="http://schemas.microsoft.com/office/powerpoint/2010/main" val="35228438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F5AB34-4AF9-4BEF-A998-4FAE8DB050D6}"/>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accent1"/>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640051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3CE26AF-8BA4-46CD-B40C-EEDA51EF5F25}"/>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91B4B7B4-E910-4FDD-840B-AE9AE476CABD}"/>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7510D1C8-6A9A-4787-BD0A-49D2A33D668F}"/>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7" name="Straight Connector 6">
            <a:extLst>
              <a:ext uri="{FF2B5EF4-FFF2-40B4-BE49-F238E27FC236}">
                <a16:creationId xmlns:a16="http://schemas.microsoft.com/office/drawing/2014/main" id="{35F05C82-7772-42C3-B5B1-052F32BFB1C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669699-92B6-4F14-9DBC-C701853D08A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96F6ED0-5E9A-4466-8801-CC5778F01D38}"/>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0AD2908F-5409-4CDB-8344-D3DB3ED9F159}" type="slidenum">
              <a:rPr lang="en-US" altLang="en-US"/>
              <a:pPr>
                <a:defRPr/>
              </a:pPr>
              <a:t>‹#›</a:t>
            </a:fld>
            <a:endParaRPr lang="en-US" altLang="en-US"/>
          </a:p>
        </p:txBody>
      </p:sp>
    </p:spTree>
    <p:extLst>
      <p:ext uri="{BB962C8B-B14F-4D97-AF65-F5344CB8AC3E}">
        <p14:creationId xmlns:p14="http://schemas.microsoft.com/office/powerpoint/2010/main" val="29650875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2F099E8-D263-43AF-A549-BD4AA46AABFB}"/>
              </a:ext>
            </a:extLst>
          </p:cNvPr>
          <p:cNvSpPr txBox="1">
            <a:spLocks/>
          </p:cNvSpPr>
          <p:nvPr userDrawn="1"/>
        </p:nvSpPr>
        <p:spPr>
          <a:xfrm>
            <a:off x="9311217" y="6502401"/>
            <a:ext cx="2844800" cy="365125"/>
          </a:xfrm>
          <a:prstGeom prst="rect">
            <a:avLst/>
          </a:prstGeom>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fld id="{6CF14766-1423-44B6-88C3-B1EDAEFE72EA}" type="slidenum">
              <a:rPr lang="en-US" altLang="en-US" sz="1400" smtClean="0">
                <a:solidFill>
                  <a:schemeClr val="bg1"/>
                </a:solidFill>
                <a:latin typeface="Calibri" panose="020F0502020204030204" pitchFamily="34" charset="0"/>
              </a:rPr>
              <a:pPr algn="r" eaLnBrk="1" hangingPunct="1">
                <a:defRPr/>
              </a:pPr>
              <a:t>‹#›</a:t>
            </a:fld>
            <a:endParaRPr lang="en-US" altLang="en-US" sz="1400">
              <a:solidFill>
                <a:schemeClr val="bg1"/>
              </a:solidFill>
              <a:latin typeface="Calibri" panose="020F0502020204030204" pitchFamily="34" charset="0"/>
            </a:endParaRPr>
          </a:p>
        </p:txBody>
      </p:sp>
      <p:grpSp>
        <p:nvGrpSpPr>
          <p:cNvPr id="4" name="Group 6">
            <a:extLst>
              <a:ext uri="{FF2B5EF4-FFF2-40B4-BE49-F238E27FC236}">
                <a16:creationId xmlns:a16="http://schemas.microsoft.com/office/drawing/2014/main" id="{947E0078-4319-4483-9370-8A179A346FB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C52D7590-F1EC-430F-9A0F-50D32F4A4572}"/>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3A5FC285-CC8C-4427-A07B-590133DBA87E}"/>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7" name="TextBox 6">
            <a:extLst>
              <a:ext uri="{FF2B5EF4-FFF2-40B4-BE49-F238E27FC236}">
                <a16:creationId xmlns:a16="http://schemas.microsoft.com/office/drawing/2014/main" id="{5A1C7EF3-5284-4EA4-A0EC-9392886B8EF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243473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D36F41F-877D-4164-9EDF-FCE831EDFB4B}"/>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A141FF2D-B145-48E6-9026-3F22F599B8AD}"/>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FE94435E-B442-49E3-B306-7264AE751CF5}"/>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8" name="Straight Connector 7">
            <a:extLst>
              <a:ext uri="{FF2B5EF4-FFF2-40B4-BE49-F238E27FC236}">
                <a16:creationId xmlns:a16="http://schemas.microsoft.com/office/drawing/2014/main" id="{FB05E68B-EB90-4477-8A72-75F4F5D29AB9}"/>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8F72EBBE-F8CB-45AA-91C9-232A4181722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06E7312-0288-4FA5-9524-C728F344C8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3DA3D31C-BD62-41D3-9996-8A818BCDA416}" type="slidenum">
              <a:rPr lang="en-US" altLang="en-US"/>
              <a:pPr>
                <a:defRPr/>
              </a:pPr>
              <a:t>‹#›</a:t>
            </a:fld>
            <a:endParaRPr lang="en-US" altLang="en-US"/>
          </a:p>
        </p:txBody>
      </p:sp>
    </p:spTree>
    <p:extLst>
      <p:ext uri="{BB962C8B-B14F-4D97-AF65-F5344CB8AC3E}">
        <p14:creationId xmlns:p14="http://schemas.microsoft.com/office/powerpoint/2010/main" val="23117310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33F30744-8963-4A5E-8FE0-E94F28A82FEB}"/>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603B008D-D840-47B7-A123-F47D4E31DD6A}"/>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9" name="Right Triangle 8">
              <a:extLst>
                <a:ext uri="{FF2B5EF4-FFF2-40B4-BE49-F238E27FC236}">
                  <a16:creationId xmlns:a16="http://schemas.microsoft.com/office/drawing/2014/main" id="{6C56BCD8-BE0D-4437-909F-C6F2B49C6147}"/>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10" name="Straight Connector 9">
            <a:extLst>
              <a:ext uri="{FF2B5EF4-FFF2-40B4-BE49-F238E27FC236}">
                <a16:creationId xmlns:a16="http://schemas.microsoft.com/office/drawing/2014/main" id="{98C9E0EC-B0FA-42DB-A667-6C7DC054F317}"/>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3321583F-0645-4AE0-978E-2E62D393E36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824F7DB0-25B5-478A-8BF1-3DDC893989B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0B1B5D09-1791-4B14-850D-C5D21194B742}" type="slidenum">
              <a:rPr lang="en-US" altLang="en-US"/>
              <a:pPr>
                <a:defRPr/>
              </a:pPr>
              <a:t>‹#›</a:t>
            </a:fld>
            <a:endParaRPr lang="en-US" altLang="en-US"/>
          </a:p>
        </p:txBody>
      </p:sp>
    </p:spTree>
    <p:extLst>
      <p:ext uri="{BB962C8B-B14F-4D97-AF65-F5344CB8AC3E}">
        <p14:creationId xmlns:p14="http://schemas.microsoft.com/office/powerpoint/2010/main" val="21561017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44BF037D-CA09-4C77-9068-891D313172AD}"/>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F8149F9A-9F89-4690-A3D2-E04882CDE786}"/>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5" name="Right Triangle 4">
              <a:extLst>
                <a:ext uri="{FF2B5EF4-FFF2-40B4-BE49-F238E27FC236}">
                  <a16:creationId xmlns:a16="http://schemas.microsoft.com/office/drawing/2014/main" id="{08D2E9A8-6524-4A44-B262-21BE0D48BC3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6" name="Straight Connector 5">
            <a:extLst>
              <a:ext uri="{FF2B5EF4-FFF2-40B4-BE49-F238E27FC236}">
                <a16:creationId xmlns:a16="http://schemas.microsoft.com/office/drawing/2014/main" id="{6B2F2217-D84A-447C-BCE6-A5A612F876E8}"/>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E3C5FE6B-7B02-46F4-A6D4-C5B8F4E29F2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AEEA4D26-2C4D-4288-BEDD-70D195E7995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7C8E8379-9E18-4702-8A9D-4EA07D9195FC}" type="slidenum">
              <a:rPr lang="en-US" altLang="en-US"/>
              <a:pPr>
                <a:defRPr/>
              </a:pPr>
              <a:t>‹#›</a:t>
            </a:fld>
            <a:endParaRPr lang="en-US" altLang="en-US"/>
          </a:p>
        </p:txBody>
      </p:sp>
    </p:spTree>
    <p:extLst>
      <p:ext uri="{BB962C8B-B14F-4D97-AF65-F5344CB8AC3E}">
        <p14:creationId xmlns:p14="http://schemas.microsoft.com/office/powerpoint/2010/main" val="23413649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62FC554-9521-4C7C-9FEC-F78A85CBB100}"/>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D2902FB0-32D2-4324-85CE-8ECBFBE6F23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4" name="Right Triangle 3">
              <a:extLst>
                <a:ext uri="{FF2B5EF4-FFF2-40B4-BE49-F238E27FC236}">
                  <a16:creationId xmlns:a16="http://schemas.microsoft.com/office/drawing/2014/main" id="{7581E997-DC92-4409-A13F-EE94C785D57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5" name="TextBox 7">
            <a:extLst>
              <a:ext uri="{FF2B5EF4-FFF2-40B4-BE49-F238E27FC236}">
                <a16:creationId xmlns:a16="http://schemas.microsoft.com/office/drawing/2014/main" id="{E0C3D25A-9CD7-45A0-928F-3CE9A394D42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6" name="Slide Number Placeholder 5">
            <a:extLst>
              <a:ext uri="{FF2B5EF4-FFF2-40B4-BE49-F238E27FC236}">
                <a16:creationId xmlns:a16="http://schemas.microsoft.com/office/drawing/2014/main" id="{D7737F38-09D3-45B3-9C5B-8BE2C2E04DE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B96CBF4A-676B-44DF-8AC9-F370A6DD4E71}" type="slidenum">
              <a:rPr lang="en-US" altLang="en-US"/>
              <a:pPr>
                <a:defRPr/>
              </a:pPr>
              <a:t>‹#›</a:t>
            </a:fld>
            <a:endParaRPr lang="en-US" altLang="en-US"/>
          </a:p>
        </p:txBody>
      </p:sp>
    </p:spTree>
    <p:extLst>
      <p:ext uri="{BB962C8B-B14F-4D97-AF65-F5344CB8AC3E}">
        <p14:creationId xmlns:p14="http://schemas.microsoft.com/office/powerpoint/2010/main" val="37099325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5B4B1B-36EF-43BB-A8BF-F9D145456F1A}"/>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C3A7B3C2-9C2E-4D61-9AA1-5112D15645B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12E8B258-B9E5-410D-9F8D-8C850F93062E}"/>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8" name="TextBox 7">
            <a:extLst>
              <a:ext uri="{FF2B5EF4-FFF2-40B4-BE49-F238E27FC236}">
                <a16:creationId xmlns:a16="http://schemas.microsoft.com/office/drawing/2014/main" id="{6DE619A5-A01A-4EE0-B722-7955D1D3351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3C0C7AD8-190F-4650-88E4-5148C7CEE900}"/>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FD286D2A-E0E4-4143-BC5E-A9B95F844387}" type="slidenum">
              <a:rPr lang="en-US" altLang="en-US"/>
              <a:pPr>
                <a:defRPr/>
              </a:pPr>
              <a:t>‹#›</a:t>
            </a:fld>
            <a:endParaRPr lang="en-US" altLang="en-US"/>
          </a:p>
        </p:txBody>
      </p:sp>
    </p:spTree>
    <p:extLst>
      <p:ext uri="{BB962C8B-B14F-4D97-AF65-F5344CB8AC3E}">
        <p14:creationId xmlns:p14="http://schemas.microsoft.com/office/powerpoint/2010/main" val="3605525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62051" y="192088"/>
            <a:ext cx="10883900" cy="590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solidFill>
                <a:srgbClr val="4E5B6F"/>
              </a:solidFill>
            </a:endParaRPr>
          </a:p>
        </p:txBody>
      </p:sp>
      <p:sp>
        <p:nvSpPr>
          <p:cNvPr id="4" name="Rectangle 68"/>
          <p:cNvSpPr>
            <a:spLocks noGrp="1" noChangeArrowheads="1"/>
          </p:cNvSpPr>
          <p:nvPr>
            <p:ph type="ftr" sz="quarter" idx="11"/>
          </p:nvPr>
        </p:nvSpPr>
        <p:spPr>
          <a:ln/>
        </p:spPr>
        <p:txBody>
          <a:bodyPr/>
          <a:lstStyle>
            <a:lvl1pPr>
              <a:defRPr/>
            </a:lvl1pPr>
          </a:lstStyle>
          <a:p>
            <a:pPr>
              <a:defRPr/>
            </a:pPr>
            <a:endParaRPr lang="en-US">
              <a:solidFill>
                <a:srgbClr val="4E5B6F"/>
              </a:solidFill>
            </a:endParaRPr>
          </a:p>
        </p:txBody>
      </p:sp>
      <p:sp>
        <p:nvSpPr>
          <p:cNvPr id="5" name="Rectangle 69"/>
          <p:cNvSpPr>
            <a:spLocks noGrp="1" noChangeArrowheads="1"/>
          </p:cNvSpPr>
          <p:nvPr>
            <p:ph type="sldNum" sz="quarter" idx="12"/>
          </p:nvPr>
        </p:nvSpPr>
        <p:spPr>
          <a:ln/>
        </p:spPr>
        <p:txBody>
          <a:bodyPr/>
          <a:lstStyle>
            <a:lvl1pPr>
              <a:defRPr/>
            </a:lvl1pPr>
          </a:lstStyle>
          <a:p>
            <a:pPr>
              <a:defRPr/>
            </a:pPr>
            <a:fld id="{786C6865-246D-47AF-A618-F4ABEA913A5D}" type="slidenum">
              <a:rPr lang="en-US"/>
              <a:pPr>
                <a:defRPr/>
              </a:pPr>
              <a:t>‹#›</a:t>
            </a:fld>
            <a:endParaRPr lang="en-US"/>
          </a:p>
        </p:txBody>
      </p:sp>
    </p:spTree>
    <p:extLst>
      <p:ext uri="{BB962C8B-B14F-4D97-AF65-F5344CB8AC3E}">
        <p14:creationId xmlns:p14="http://schemas.microsoft.com/office/powerpoint/2010/main" val="1046256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E3A43AE-6070-44CE-8E56-613BCA28B8AC}"/>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470C868E-96F4-43BF-9770-4E30C1A78CE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FDB79AD8-9A26-461F-8D9C-4C524E3F2D7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8" name="TextBox 7">
            <a:extLst>
              <a:ext uri="{FF2B5EF4-FFF2-40B4-BE49-F238E27FC236}">
                <a16:creationId xmlns:a16="http://schemas.microsoft.com/office/drawing/2014/main" id="{F2359574-F22E-459D-9A8B-7A935395073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DFFA254-F1FD-4325-8D4D-9DED005799D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13EFAA3E-28B1-40AE-B27D-A8EA6B6B254B}" type="slidenum">
              <a:rPr lang="en-US" altLang="en-US"/>
              <a:pPr>
                <a:defRPr/>
              </a:pPr>
              <a:t>‹#›</a:t>
            </a:fld>
            <a:endParaRPr lang="en-US" altLang="en-US"/>
          </a:p>
        </p:txBody>
      </p:sp>
    </p:spTree>
    <p:extLst>
      <p:ext uri="{BB962C8B-B14F-4D97-AF65-F5344CB8AC3E}">
        <p14:creationId xmlns:p14="http://schemas.microsoft.com/office/powerpoint/2010/main" val="28286740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6F84ED2-7DA6-4D2E-90DE-84BDE5DFE4DD}"/>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D719354-5C0A-4669-ACB0-23ECC6B23BE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F1DD9D7B-42FE-4265-8FEC-FB2C13E437D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7" name="Straight Connector 6">
            <a:extLst>
              <a:ext uri="{FF2B5EF4-FFF2-40B4-BE49-F238E27FC236}">
                <a16:creationId xmlns:a16="http://schemas.microsoft.com/office/drawing/2014/main" id="{2DBA287E-170F-4B26-8F7F-B96F78D1570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F141AD-E8AE-4A02-B383-FE1B5D2D376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D2E086E-69DA-4FB6-9DCF-498A53EE92F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32ACCE7B-C38F-45DC-8CF5-248E14F7E5EC}" type="slidenum">
              <a:rPr lang="en-US" altLang="en-US"/>
              <a:pPr>
                <a:defRPr/>
              </a:pPr>
              <a:t>‹#›</a:t>
            </a:fld>
            <a:endParaRPr lang="en-US" altLang="en-US"/>
          </a:p>
        </p:txBody>
      </p:sp>
    </p:spTree>
    <p:extLst>
      <p:ext uri="{BB962C8B-B14F-4D97-AF65-F5344CB8AC3E}">
        <p14:creationId xmlns:p14="http://schemas.microsoft.com/office/powerpoint/2010/main" val="38735570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2432CD9-A103-4109-83D1-0EDD6736089B}"/>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5AC17210-BA27-4680-80B0-39674B9C566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25BB8F99-015C-4E94-A5AA-0373726015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7" name="TextBox 7">
            <a:extLst>
              <a:ext uri="{FF2B5EF4-FFF2-40B4-BE49-F238E27FC236}">
                <a16:creationId xmlns:a16="http://schemas.microsoft.com/office/drawing/2014/main" id="{24B13C91-BE96-431C-85E5-56BD0DBAD87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066786B-CE40-4EDF-AC73-2F99243B821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BA3B73F1-13C4-4F28-94A6-92F531AF1A1F}" type="slidenum">
              <a:rPr lang="en-US" altLang="en-US"/>
              <a:pPr>
                <a:defRPr/>
              </a:pPr>
              <a:t>‹#›</a:t>
            </a:fld>
            <a:endParaRPr lang="en-US" altLang="en-US"/>
          </a:p>
        </p:txBody>
      </p:sp>
    </p:spTree>
    <p:extLst>
      <p:ext uri="{BB962C8B-B14F-4D97-AF65-F5344CB8AC3E}">
        <p14:creationId xmlns:p14="http://schemas.microsoft.com/office/powerpoint/2010/main" val="5018049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1D310AB4-575F-4CE2-9D0C-2D483015F3C0}"/>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4C7EFB63-2AEF-45F2-866E-14D88DD6352B}"/>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5FA749AD-44EC-422E-B9AD-5A6AE9586F0A}"/>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33425882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39B1A4-CFA1-4C19-B7D3-4E2FEA548358}"/>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accent1"/>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993248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1"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8" name="Title 7"/>
          <p:cNvSpPr>
            <a:spLocks noGrp="1"/>
          </p:cNvSpPr>
          <p:nvPr>
            <p:ph type="ctrTitle"/>
          </p:nvPr>
        </p:nvSpPr>
        <p:spPr>
          <a:xfrm>
            <a:off x="3149601"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599">
                <a:solidFill>
                  <a:srgbClr val="FFFFFF"/>
                </a:solidFill>
              </a:defRPr>
            </a:lvl1pPr>
            <a:lvl2pPr marL="457063" indent="0" algn="ctr">
              <a:buNone/>
            </a:lvl2pPr>
            <a:lvl3pPr marL="914126" indent="0" algn="ctr">
              <a:buNone/>
            </a:lvl3pPr>
            <a:lvl4pPr marL="1371189" indent="0" algn="ctr">
              <a:buNone/>
            </a:lvl4pPr>
            <a:lvl5pPr marL="1828251" indent="0" algn="ctr">
              <a:buNone/>
            </a:lvl5pPr>
            <a:lvl6pPr marL="2285314" indent="0" algn="ctr">
              <a:buNone/>
            </a:lvl6pPr>
            <a:lvl7pPr marL="2742377" indent="0" algn="ctr">
              <a:buNone/>
            </a:lvl7pPr>
            <a:lvl8pPr marL="3199440" indent="0" algn="ctr">
              <a:buNone/>
            </a:lvl8pPr>
            <a:lvl9pPr marL="3656503"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1999">
                <a:solidFill>
                  <a:srgbClr val="FFFFFF"/>
                </a:solidFill>
              </a:defRPr>
            </a:lvl1pPr>
          </a:lstStyle>
          <a:p>
            <a:fld id="{F88EE718-5ECF-47CF-8294-322380B4F605}" type="datetimeFigureOut">
              <a:rPr lang="en-US" smtClean="0"/>
              <a:pPr/>
              <a:t>11/2/2018</a:t>
            </a:fld>
            <a:endParaRPr lang="en-US"/>
          </a:p>
        </p:txBody>
      </p:sp>
      <p:sp>
        <p:nvSpPr>
          <p:cNvPr id="17" name="Footer Placeholder 16"/>
          <p:cNvSpPr>
            <a:spLocks noGrp="1"/>
          </p:cNvSpPr>
          <p:nvPr>
            <p:ph type="ftr" sz="quarter" idx="11"/>
          </p:nvPr>
        </p:nvSpPr>
        <p:spPr>
          <a:xfrm>
            <a:off x="2780525" y="236541"/>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1"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318990134"/>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156590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0"/>
            <a:ext cx="9497484" cy="1673225"/>
          </a:xfrm>
        </p:spPr>
        <p:txBody>
          <a:bodyPr anchor="t"/>
          <a:lstStyle>
            <a:lvl1pPr marL="0" indent="0">
              <a:buNone/>
              <a:defRPr sz="2799">
                <a:solidFill>
                  <a:schemeClr val="tx2"/>
                </a:solidFill>
              </a:defRPr>
            </a:lvl1pPr>
            <a:lvl2pPr>
              <a:buNone/>
              <a:defRPr sz="1799">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1"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9" name="Rectangle 8"/>
          <p:cNvSpPr/>
          <p:nvPr/>
        </p:nvSpPr>
        <p:spPr>
          <a:xfrm>
            <a:off x="1828801"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399"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399">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3723450345"/>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9"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15870149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1"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999"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1" y="1752600"/>
            <a:ext cx="5181600" cy="640080"/>
          </a:xfrm>
          <a:solidFill>
            <a:schemeClr val="accent4"/>
          </a:solidFill>
        </p:spPr>
        <p:txBody>
          <a:bodyPr rtlCol="0" anchor="ctr"/>
          <a:lstStyle>
            <a:lvl1pPr marL="0" indent="0">
              <a:buFontTx/>
              <a:buNone/>
              <a:defRPr sz="1999"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37671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0392580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5917920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1"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3049385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273050"/>
            <a:ext cx="10769600" cy="869950"/>
          </a:xfrm>
        </p:spPr>
        <p:txBody>
          <a:bodyPr anchor="ctr"/>
          <a:lstStyle>
            <a:lvl1pPr algn="l">
              <a:buNone/>
              <a:defRPr sz="4399"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799"/>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1"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527029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699"/>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799"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12" name="Date Placeholder 11"/>
          <p:cNvSpPr>
            <a:spLocks noGrp="1"/>
          </p:cNvSpPr>
          <p:nvPr>
            <p:ph type="dt" sz="half" idx="10"/>
          </p:nvPr>
        </p:nvSpPr>
        <p:spPr>
          <a:xfrm>
            <a:off x="8331200" y="6248403"/>
            <a:ext cx="3556000" cy="365125"/>
          </a:xfrm>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799"/>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9"/>
            <a:ext cx="6096001"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199"/>
            </a:lvl1pPr>
          </a:lstStyle>
          <a:p>
            <a:r>
              <a:rPr kumimoji="0" lang="en-US"/>
              <a:t>Click icon to add picture</a:t>
            </a:r>
            <a:endParaRPr kumimoji="0" lang="en-US" dirty="0"/>
          </a:p>
        </p:txBody>
      </p:sp>
    </p:spTree>
    <p:extLst>
      <p:ext uri="{BB962C8B-B14F-4D97-AF65-F5344CB8AC3E}">
        <p14:creationId xmlns:p14="http://schemas.microsoft.com/office/powerpoint/2010/main" val="1936341160"/>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8541699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5"/>
            <a:ext cx="2946400" cy="365125"/>
          </a:xfrm>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a:xfrm>
            <a:off x="609603" y="6248210"/>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6" name="Slide Number Placeholder 5"/>
          <p:cNvSpPr>
            <a:spLocks noGrp="1"/>
          </p:cNvSpPr>
          <p:nvPr>
            <p:ph type="sldNum" sz="quarter" idx="12"/>
          </p:nvPr>
        </p:nvSpPr>
        <p:spPr>
          <a:xfrm rot="5400000">
            <a:off x="8075084" y="103717"/>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345230584"/>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1" y="0"/>
            <a:ext cx="12192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defTabSz="914126">
                <a:defRPr/>
              </a:pPr>
              <a:endParaRPr lang="en-US" sz="1799" dirty="0">
                <a:solidFill>
                  <a:prstClr val="black"/>
                </a:solidFill>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defTabSz="914126">
                <a:defRPr/>
              </a:pPr>
              <a:endParaRPr lang="en-US" sz="1799" dirty="0">
                <a:solidFill>
                  <a:prstClr val="black"/>
                </a:solidFill>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solidFill>
                  <a:prstClr val="white">
                    <a:lumMod val="65000"/>
                  </a:prstClr>
                </a:solidFill>
              </a:rPr>
              <a:pPr>
                <a:defRPr/>
              </a:pPr>
              <a:t>‹#›</a:t>
            </a:fld>
            <a:endParaRPr lang="en-US" dirty="0">
              <a:solidFill>
                <a:prstClr val="white">
                  <a:lumMod val="65000"/>
                </a:prstClr>
              </a:solidFill>
            </a:endParaRPr>
          </a:p>
        </p:txBody>
      </p:sp>
      <p:sp>
        <p:nvSpPr>
          <p:cNvPr id="7" name="Footer Placeholder 3"/>
          <p:cNvSpPr>
            <a:spLocks noGrp="1"/>
          </p:cNvSpPr>
          <p:nvPr>
            <p:ph type="ftr" sz="quarter" idx="11"/>
          </p:nvPr>
        </p:nvSpPr>
        <p:spPr/>
        <p:txBody>
          <a:bodyPr/>
          <a:lstStyle>
            <a:lvl1pPr>
              <a:defRPr/>
            </a:lvl1pPr>
          </a:lstStyle>
          <a:p>
            <a:pPr>
              <a:defRPr/>
            </a:pPr>
            <a:r>
              <a:rPr lang="en-US">
                <a:solidFill>
                  <a:srgbClr val="4E5B6F"/>
                </a:solidFill>
              </a:rPr>
              <a:t>Source:</a:t>
            </a:r>
          </a:p>
        </p:txBody>
      </p:sp>
    </p:spTree>
    <p:extLst>
      <p:ext uri="{BB962C8B-B14F-4D97-AF65-F5344CB8AC3E}">
        <p14:creationId xmlns:p14="http://schemas.microsoft.com/office/powerpoint/2010/main" val="2202541069"/>
      </p:ext>
    </p:extLst>
  </p:cSld>
  <p:clrMapOvr>
    <a:masterClrMapping/>
  </p:clrMapOvr>
  <p:transition spd="med" advClick="0">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752600"/>
            <a:ext cx="11176000" cy="3810000"/>
          </a:xfrm>
          <a:prstGeom prst="rect">
            <a:avLst/>
          </a:prstGeom>
        </p:spPr>
        <p:txBody>
          <a:bodyPr lIns="89879" tIns="44940" rIns="89879" bIns="449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6"/>
          <p:cNvSpPr>
            <a:spLocks noGrp="1"/>
          </p:cNvSpPr>
          <p:nvPr>
            <p:ph type="title"/>
          </p:nvPr>
        </p:nvSpPr>
        <p:spPr>
          <a:xfrm>
            <a:off x="3759200" y="0"/>
            <a:ext cx="8432800" cy="1219200"/>
          </a:xfrm>
          <a:prstGeom prst="rect">
            <a:avLst/>
          </a:prstGeom>
        </p:spPr>
        <p:txBody>
          <a:bodyPr lIns="89879" tIns="44940" rIns="89879" bIns="44940" anchor="ctr"/>
          <a:lstStyle>
            <a:lvl1pPr marL="168473" indent="0" algn="l">
              <a:defRPr sz="2799"/>
            </a:lvl1pPr>
          </a:lstStyle>
          <a:p>
            <a:r>
              <a:rPr lang="en-US" dirty="0"/>
              <a:t>Click to edit Master title style</a:t>
            </a:r>
          </a:p>
        </p:txBody>
      </p:sp>
      <p:sp>
        <p:nvSpPr>
          <p:cNvPr id="12" name="Slide Number Placeholder 4"/>
          <p:cNvSpPr>
            <a:spLocks noGrp="1"/>
          </p:cNvSpPr>
          <p:nvPr>
            <p:ph type="sldNum" sz="quarter" idx="12"/>
          </p:nvPr>
        </p:nvSpPr>
        <p:spPr>
          <a:xfrm>
            <a:off x="3" y="6569081"/>
            <a:ext cx="8128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1016003" y="6553200"/>
            <a:ext cx="5080000" cy="304800"/>
          </a:xfrm>
          <a:prstGeom prst="rect">
            <a:avLst/>
          </a:prstGeom>
        </p:spPr>
        <p:txBody>
          <a:bodyPr lIns="89879" tIns="44940" rIns="89879" bIns="44940"/>
          <a:lstStyle>
            <a:lvl1pPr>
              <a:buNone/>
              <a:defRPr sz="1200" b="1" i="1"/>
            </a:lvl1pPr>
          </a:lstStyle>
          <a:p>
            <a:pPr lvl="0"/>
            <a:r>
              <a:rPr lang="en-US" dirty="0"/>
              <a:t>Source:</a:t>
            </a:r>
          </a:p>
        </p:txBody>
      </p:sp>
    </p:spTree>
    <p:extLst>
      <p:ext uri="{BB962C8B-B14F-4D97-AF65-F5344CB8AC3E}">
        <p14:creationId xmlns:p14="http://schemas.microsoft.com/office/powerpoint/2010/main" val="23747590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DC7261-0315-4B7A-8C6B-3437E93C00A5}"/>
              </a:ext>
            </a:extLst>
          </p:cNvPr>
          <p:cNvSpPr>
            <a:spLocks noChangeArrowheads="1"/>
          </p:cNvSpPr>
          <p:nvPr userDrawn="1"/>
        </p:nvSpPr>
        <p:spPr bwMode="auto">
          <a:xfrm>
            <a:off x="0" y="4032250"/>
            <a:ext cx="12192000" cy="158750"/>
          </a:xfrm>
          <a:prstGeom prst="rect">
            <a:avLst/>
          </a:prstGeom>
          <a:solidFill>
            <a:schemeClr val="accent1">
              <a:lumMod val="75000"/>
            </a:schemeClr>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289659"/>
              </a:solidFill>
              <a:latin typeface="Calibri"/>
              <a:ea typeface="+mn-ea"/>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853088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D0BF015-3BF6-4866-AD5A-19FCFF4FC80D}"/>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32D59258-752F-468A-969F-F215845666DE}"/>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ight Triangle 5">
              <a:extLst>
                <a:ext uri="{FF2B5EF4-FFF2-40B4-BE49-F238E27FC236}">
                  <a16:creationId xmlns:a16="http://schemas.microsoft.com/office/drawing/2014/main" id="{05D19C22-65D7-4565-941A-4C41BC9D9F24}"/>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7" name="Straight Connector 6">
            <a:extLst>
              <a:ext uri="{FF2B5EF4-FFF2-40B4-BE49-F238E27FC236}">
                <a16:creationId xmlns:a16="http://schemas.microsoft.com/office/drawing/2014/main" id="{BC5308B5-EF90-4E9B-B391-09659F6D5CFB}"/>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B808559-8A31-4283-B747-0694433D6DF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D3E6CBB8-8B1C-4267-A1F9-2FBF173EB4F7}"/>
              </a:ext>
            </a:extLst>
          </p:cNvPr>
          <p:cNvSpPr>
            <a:spLocks noGrp="1"/>
          </p:cNvSpPr>
          <p:nvPr>
            <p:ph type="sldNum" sz="quarter" idx="10"/>
          </p:nvPr>
        </p:nvSpPr>
        <p:spPr>
          <a:xfrm>
            <a:off x="9239251" y="6550026"/>
            <a:ext cx="2844800" cy="320675"/>
          </a:xfrm>
        </p:spPr>
        <p:txBody>
          <a:bodyPr/>
          <a:lstStyle>
            <a:lvl1pPr>
              <a:defRPr smtClean="0"/>
            </a:lvl1pPr>
          </a:lstStyle>
          <a:p>
            <a:pPr>
              <a:defRPr/>
            </a:pPr>
            <a:fld id="{EAEC9850-113A-4463-B6B2-C740BE5D3C9D}" type="slidenum">
              <a:rPr lang="en-US" altLang="en-US"/>
              <a:pPr>
                <a:defRPr/>
              </a:pPr>
              <a:t>‹#›</a:t>
            </a:fld>
            <a:endParaRPr lang="en-US" altLang="en-US"/>
          </a:p>
        </p:txBody>
      </p:sp>
    </p:spTree>
    <p:extLst>
      <p:ext uri="{BB962C8B-B14F-4D97-AF65-F5344CB8AC3E}">
        <p14:creationId xmlns:p14="http://schemas.microsoft.com/office/powerpoint/2010/main" val="3786640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917321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3CAF4D1-FD61-49DB-A782-2EA02FBF5AF7}"/>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8577CC73-9E39-4044-95B4-6A706F2A3EA8}" type="slidenum">
              <a:rPr lang="en-US" altLang="en-US" sz="1400" smtClean="0">
                <a:solidFill>
                  <a:srgbClr val="FFFFFF"/>
                </a:solidFill>
              </a:rPr>
              <a:pPr algn="r" eaLnBrk="1" hangingPunct="1">
                <a:defRPr/>
              </a:pPr>
              <a:t>‹#›</a:t>
            </a:fld>
            <a:endParaRPr lang="en-US" altLang="en-US" sz="1400">
              <a:solidFill>
                <a:srgbClr val="FFFFFF"/>
              </a:solidFill>
            </a:endParaRPr>
          </a:p>
        </p:txBody>
      </p:sp>
      <p:grpSp>
        <p:nvGrpSpPr>
          <p:cNvPr id="4" name="Group 6">
            <a:extLst>
              <a:ext uri="{FF2B5EF4-FFF2-40B4-BE49-F238E27FC236}">
                <a16:creationId xmlns:a16="http://schemas.microsoft.com/office/drawing/2014/main" id="{8D82DE5B-40D3-4796-A5ED-5532FF991A6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AC804486-91B1-42CC-9222-1DF2762FAA97}"/>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ight Triangle 5">
              <a:extLst>
                <a:ext uri="{FF2B5EF4-FFF2-40B4-BE49-F238E27FC236}">
                  <a16:creationId xmlns:a16="http://schemas.microsoft.com/office/drawing/2014/main" id="{9A937972-26C3-4A5E-B42C-77C75F3FDDD8}"/>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7" name="TextBox 6">
            <a:extLst>
              <a:ext uri="{FF2B5EF4-FFF2-40B4-BE49-F238E27FC236}">
                <a16:creationId xmlns:a16="http://schemas.microsoft.com/office/drawing/2014/main" id="{87E7E84C-AFB4-42B9-97D7-D501EF2DB63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a:xfrm>
            <a:off x="963083" y="3048000"/>
            <a:ext cx="9875520" cy="1362075"/>
          </a:xfrm>
        </p:spPr>
        <p:txBody>
          <a:bodyPr anchor="t"/>
          <a:lstStyle>
            <a:lvl1pPr algn="l">
              <a:defRPr sz="4000" b="1" cap="none" baseline="0">
                <a:solidFill>
                  <a:schemeClr val="tx2">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7258620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88F3553-57B9-4DF7-9929-DB8A04A27047}"/>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C01C97AA-B129-4D33-BC78-0392657266C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7" name="Right Triangle 6">
              <a:extLst>
                <a:ext uri="{FF2B5EF4-FFF2-40B4-BE49-F238E27FC236}">
                  <a16:creationId xmlns:a16="http://schemas.microsoft.com/office/drawing/2014/main" id="{34BBE92F-5FEB-4C5F-AEF8-5247EBE6040B}"/>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8" name="Straight Connector 7">
            <a:extLst>
              <a:ext uri="{FF2B5EF4-FFF2-40B4-BE49-F238E27FC236}">
                <a16:creationId xmlns:a16="http://schemas.microsoft.com/office/drawing/2014/main" id="{2E34BB8B-9FB8-40B5-B8A1-2B492B1F7CE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3A62AAB0-3FED-47FF-9C31-C250E03C3BAA}"/>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626CA16-4675-45EA-9465-6BFC873BF5EB}"/>
              </a:ext>
            </a:extLst>
          </p:cNvPr>
          <p:cNvSpPr>
            <a:spLocks noGrp="1"/>
          </p:cNvSpPr>
          <p:nvPr>
            <p:ph type="sldNum" sz="quarter" idx="10"/>
          </p:nvPr>
        </p:nvSpPr>
        <p:spPr>
          <a:xfrm>
            <a:off x="9239251" y="6542089"/>
            <a:ext cx="2844800" cy="320675"/>
          </a:xfrm>
        </p:spPr>
        <p:txBody>
          <a:bodyPr/>
          <a:lstStyle>
            <a:lvl1pPr>
              <a:defRPr smtClean="0"/>
            </a:lvl1pPr>
          </a:lstStyle>
          <a:p>
            <a:pPr>
              <a:defRPr/>
            </a:pPr>
            <a:fld id="{FE2FD118-D291-4203-8694-72D7A14F826D}" type="slidenum">
              <a:rPr lang="en-US" altLang="en-US"/>
              <a:pPr>
                <a:defRPr/>
              </a:pPr>
              <a:t>‹#›</a:t>
            </a:fld>
            <a:endParaRPr lang="en-US" altLang="en-US"/>
          </a:p>
        </p:txBody>
      </p:sp>
    </p:spTree>
    <p:extLst>
      <p:ext uri="{BB962C8B-B14F-4D97-AF65-F5344CB8AC3E}">
        <p14:creationId xmlns:p14="http://schemas.microsoft.com/office/powerpoint/2010/main" val="40121042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7FD81CC-6852-4376-ABF1-23DEAF8F1D74}"/>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00B2439B-8C6D-4157-9DF8-F87E7C215B7B}"/>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9" name="Right Triangle 8">
              <a:extLst>
                <a:ext uri="{FF2B5EF4-FFF2-40B4-BE49-F238E27FC236}">
                  <a16:creationId xmlns:a16="http://schemas.microsoft.com/office/drawing/2014/main" id="{61B15F53-D54A-470D-8AC0-4CD9EAAFAF61}"/>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10" name="Straight Connector 9">
            <a:extLst>
              <a:ext uri="{FF2B5EF4-FFF2-40B4-BE49-F238E27FC236}">
                <a16:creationId xmlns:a16="http://schemas.microsoft.com/office/drawing/2014/main" id="{E54DB53C-A22F-4C1F-92E2-CB4581C08651}"/>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43FF0EAB-6526-4FE4-BC52-FB27112893EA}"/>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30FFD6EA-B06B-4D4C-84B4-78784037B751}"/>
              </a:ext>
            </a:extLst>
          </p:cNvPr>
          <p:cNvSpPr>
            <a:spLocks noGrp="1"/>
          </p:cNvSpPr>
          <p:nvPr>
            <p:ph type="sldNum" sz="quarter" idx="10"/>
          </p:nvPr>
        </p:nvSpPr>
        <p:spPr>
          <a:xfrm>
            <a:off x="9239251" y="6542089"/>
            <a:ext cx="2844800" cy="320675"/>
          </a:xfrm>
        </p:spPr>
        <p:txBody>
          <a:bodyPr/>
          <a:lstStyle>
            <a:lvl1pPr>
              <a:defRPr smtClean="0"/>
            </a:lvl1pPr>
          </a:lstStyle>
          <a:p>
            <a:pPr>
              <a:defRPr/>
            </a:pPr>
            <a:fld id="{D3E6A6C3-C607-4348-8161-1EFF5294D791}" type="slidenum">
              <a:rPr lang="en-US" altLang="en-US"/>
              <a:pPr>
                <a:defRPr/>
              </a:pPr>
              <a:t>‹#›</a:t>
            </a:fld>
            <a:endParaRPr lang="en-US" altLang="en-US"/>
          </a:p>
        </p:txBody>
      </p:sp>
    </p:spTree>
    <p:extLst>
      <p:ext uri="{BB962C8B-B14F-4D97-AF65-F5344CB8AC3E}">
        <p14:creationId xmlns:p14="http://schemas.microsoft.com/office/powerpoint/2010/main" val="2914034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C8390EA-9A27-493A-89AC-CB89033A9279}"/>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BE23614C-B687-4EA7-8963-F5722EC56C6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5" name="Right Triangle 4">
              <a:extLst>
                <a:ext uri="{FF2B5EF4-FFF2-40B4-BE49-F238E27FC236}">
                  <a16:creationId xmlns:a16="http://schemas.microsoft.com/office/drawing/2014/main" id="{1D741E7A-D025-4AC9-B24E-297692C0F9BB}"/>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6" name="Straight Connector 5">
            <a:extLst>
              <a:ext uri="{FF2B5EF4-FFF2-40B4-BE49-F238E27FC236}">
                <a16:creationId xmlns:a16="http://schemas.microsoft.com/office/drawing/2014/main" id="{9A1EF57C-0E9C-42C2-B279-F1F6172D0DA2}"/>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DF044C20-E327-4AF7-B720-82FC853F505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19051C78-193F-4880-8698-614E6E5728CB}"/>
              </a:ext>
            </a:extLst>
          </p:cNvPr>
          <p:cNvSpPr>
            <a:spLocks noGrp="1"/>
          </p:cNvSpPr>
          <p:nvPr>
            <p:ph type="sldNum" sz="quarter" idx="10"/>
          </p:nvPr>
        </p:nvSpPr>
        <p:spPr>
          <a:xfrm>
            <a:off x="9239251" y="6542089"/>
            <a:ext cx="2844800" cy="320675"/>
          </a:xfrm>
        </p:spPr>
        <p:txBody>
          <a:bodyPr/>
          <a:lstStyle>
            <a:lvl1pPr>
              <a:defRPr smtClean="0"/>
            </a:lvl1pPr>
          </a:lstStyle>
          <a:p>
            <a:pPr>
              <a:defRPr/>
            </a:pPr>
            <a:fld id="{53A1D6AB-1579-4530-A50F-A919832A0C5B}" type="slidenum">
              <a:rPr lang="en-US" altLang="en-US"/>
              <a:pPr>
                <a:defRPr/>
              </a:pPr>
              <a:t>‹#›</a:t>
            </a:fld>
            <a:endParaRPr lang="en-US" altLang="en-US"/>
          </a:p>
        </p:txBody>
      </p:sp>
    </p:spTree>
    <p:extLst>
      <p:ext uri="{BB962C8B-B14F-4D97-AF65-F5344CB8AC3E}">
        <p14:creationId xmlns:p14="http://schemas.microsoft.com/office/powerpoint/2010/main" val="300220735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4E314D5A-EB5D-403B-A99A-342B49B549EF}"/>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E89B8569-B422-435B-BE4A-807648EE3E2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4" name="Right Triangle 3">
              <a:extLst>
                <a:ext uri="{FF2B5EF4-FFF2-40B4-BE49-F238E27FC236}">
                  <a16:creationId xmlns:a16="http://schemas.microsoft.com/office/drawing/2014/main" id="{51E1AE56-0CCC-494C-B2E9-7018FBEFB9D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5" name="TextBox 7">
            <a:extLst>
              <a:ext uri="{FF2B5EF4-FFF2-40B4-BE49-F238E27FC236}">
                <a16:creationId xmlns:a16="http://schemas.microsoft.com/office/drawing/2014/main" id="{45388314-6638-4CB3-86FA-091690F4774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6" name="Slide Number Placeholder 5">
            <a:extLst>
              <a:ext uri="{FF2B5EF4-FFF2-40B4-BE49-F238E27FC236}">
                <a16:creationId xmlns:a16="http://schemas.microsoft.com/office/drawing/2014/main" id="{A17605DA-04D2-4A04-A5A3-95025DAB6007}"/>
              </a:ext>
            </a:extLst>
          </p:cNvPr>
          <p:cNvSpPr>
            <a:spLocks noGrp="1"/>
          </p:cNvSpPr>
          <p:nvPr>
            <p:ph type="sldNum" sz="quarter" idx="10"/>
          </p:nvPr>
        </p:nvSpPr>
        <p:spPr>
          <a:xfrm>
            <a:off x="9239251" y="6542089"/>
            <a:ext cx="2844800" cy="320675"/>
          </a:xfrm>
        </p:spPr>
        <p:txBody>
          <a:bodyPr/>
          <a:lstStyle>
            <a:lvl1pPr>
              <a:defRPr smtClean="0"/>
            </a:lvl1pPr>
          </a:lstStyle>
          <a:p>
            <a:pPr>
              <a:defRPr/>
            </a:pPr>
            <a:fld id="{02EA053A-5E24-4229-86AA-045EB9BDBC50}" type="slidenum">
              <a:rPr lang="en-US" altLang="en-US"/>
              <a:pPr>
                <a:defRPr/>
              </a:pPr>
              <a:t>‹#›</a:t>
            </a:fld>
            <a:endParaRPr lang="en-US" altLang="en-US"/>
          </a:p>
        </p:txBody>
      </p:sp>
    </p:spTree>
    <p:extLst>
      <p:ext uri="{BB962C8B-B14F-4D97-AF65-F5344CB8AC3E}">
        <p14:creationId xmlns:p14="http://schemas.microsoft.com/office/powerpoint/2010/main" val="3210883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742847-30E4-4D70-9E7E-9A18D66A0B2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9005BAF7-F8E4-43EC-9714-3995961B87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7" name="Right Triangle 6">
              <a:extLst>
                <a:ext uri="{FF2B5EF4-FFF2-40B4-BE49-F238E27FC236}">
                  <a16:creationId xmlns:a16="http://schemas.microsoft.com/office/drawing/2014/main" id="{D3E12F39-E56F-4555-866C-9D10988338B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8" name="TextBox 7">
            <a:extLst>
              <a:ext uri="{FF2B5EF4-FFF2-40B4-BE49-F238E27FC236}">
                <a16:creationId xmlns:a16="http://schemas.microsoft.com/office/drawing/2014/main" id="{380B1C43-1CD9-40EB-B416-D2A83751FD6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6D46369-B9FA-4A6A-A0FD-C5C9ED6B492D}"/>
              </a:ext>
            </a:extLst>
          </p:cNvPr>
          <p:cNvSpPr>
            <a:spLocks noGrp="1"/>
          </p:cNvSpPr>
          <p:nvPr>
            <p:ph type="sldNum" sz="quarter" idx="10"/>
          </p:nvPr>
        </p:nvSpPr>
        <p:spPr>
          <a:xfrm>
            <a:off x="9239251" y="6542089"/>
            <a:ext cx="2844800" cy="320675"/>
          </a:xfrm>
        </p:spPr>
        <p:txBody>
          <a:bodyPr/>
          <a:lstStyle>
            <a:lvl1pPr>
              <a:defRPr smtClean="0"/>
            </a:lvl1pPr>
          </a:lstStyle>
          <a:p>
            <a:pPr>
              <a:defRPr/>
            </a:pPr>
            <a:fld id="{532E2995-E8A4-44EF-A73F-AA12C4D9847C}" type="slidenum">
              <a:rPr lang="en-US" altLang="en-US"/>
              <a:pPr>
                <a:defRPr/>
              </a:pPr>
              <a:t>‹#›</a:t>
            </a:fld>
            <a:endParaRPr lang="en-US" altLang="en-US"/>
          </a:p>
        </p:txBody>
      </p:sp>
    </p:spTree>
    <p:extLst>
      <p:ext uri="{BB962C8B-B14F-4D97-AF65-F5344CB8AC3E}">
        <p14:creationId xmlns:p14="http://schemas.microsoft.com/office/powerpoint/2010/main" val="26614046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0074A2C-4B97-4070-96F5-C3CCD1DE6C85}"/>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34581CC3-9441-48C3-BFF2-8D8AD324EE1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7" name="Right Triangle 6">
              <a:extLst>
                <a:ext uri="{FF2B5EF4-FFF2-40B4-BE49-F238E27FC236}">
                  <a16:creationId xmlns:a16="http://schemas.microsoft.com/office/drawing/2014/main" id="{FC86D00C-B8D3-4A7C-BE3E-3F781DD7808B}"/>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8" name="TextBox 7">
            <a:extLst>
              <a:ext uri="{FF2B5EF4-FFF2-40B4-BE49-F238E27FC236}">
                <a16:creationId xmlns:a16="http://schemas.microsoft.com/office/drawing/2014/main" id="{8FD7410C-9FC4-478F-8C67-5BC0C315FB0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A121595F-D224-4AE2-B490-1EC8946D6B48}"/>
              </a:ext>
            </a:extLst>
          </p:cNvPr>
          <p:cNvSpPr>
            <a:spLocks noGrp="1"/>
          </p:cNvSpPr>
          <p:nvPr>
            <p:ph type="sldNum" sz="quarter" idx="10"/>
          </p:nvPr>
        </p:nvSpPr>
        <p:spPr>
          <a:xfrm>
            <a:off x="9239251" y="6542089"/>
            <a:ext cx="2844800" cy="320675"/>
          </a:xfrm>
        </p:spPr>
        <p:txBody>
          <a:bodyPr/>
          <a:lstStyle>
            <a:lvl1pPr>
              <a:defRPr smtClean="0"/>
            </a:lvl1pPr>
          </a:lstStyle>
          <a:p>
            <a:pPr>
              <a:defRPr/>
            </a:pPr>
            <a:fld id="{45CDEF04-3F6B-4350-B9E3-23CC7F99E9AE}" type="slidenum">
              <a:rPr lang="en-US" altLang="en-US"/>
              <a:pPr>
                <a:defRPr/>
              </a:pPr>
              <a:t>‹#›</a:t>
            </a:fld>
            <a:endParaRPr lang="en-US" altLang="en-US"/>
          </a:p>
        </p:txBody>
      </p:sp>
    </p:spTree>
    <p:extLst>
      <p:ext uri="{BB962C8B-B14F-4D97-AF65-F5344CB8AC3E}">
        <p14:creationId xmlns:p14="http://schemas.microsoft.com/office/powerpoint/2010/main" val="3315754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46AD68C-4ADC-4B92-B474-2969E2B1A92C}"/>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D6083F4A-2CB1-4E25-89FC-643A6232827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ight Triangle 5">
              <a:extLst>
                <a:ext uri="{FF2B5EF4-FFF2-40B4-BE49-F238E27FC236}">
                  <a16:creationId xmlns:a16="http://schemas.microsoft.com/office/drawing/2014/main" id="{B42A946F-0F63-4896-BBB9-E70B1369098A}"/>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cxnSp>
        <p:nvCxnSpPr>
          <p:cNvPr id="7" name="Straight Connector 6">
            <a:extLst>
              <a:ext uri="{FF2B5EF4-FFF2-40B4-BE49-F238E27FC236}">
                <a16:creationId xmlns:a16="http://schemas.microsoft.com/office/drawing/2014/main" id="{0E51C1DC-0DC3-4543-A2CA-3CED3B058C9B}"/>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A2C12C-7E4B-4E30-9DCD-BF05F5C1C16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7A2541A-1015-41C2-AE02-1CEA9A02CD4A}"/>
              </a:ext>
            </a:extLst>
          </p:cNvPr>
          <p:cNvSpPr>
            <a:spLocks noGrp="1"/>
          </p:cNvSpPr>
          <p:nvPr>
            <p:ph type="sldNum" sz="quarter" idx="10"/>
          </p:nvPr>
        </p:nvSpPr>
        <p:spPr>
          <a:xfrm>
            <a:off x="9239251" y="6542089"/>
            <a:ext cx="2844800" cy="320675"/>
          </a:xfrm>
        </p:spPr>
        <p:txBody>
          <a:bodyPr/>
          <a:lstStyle>
            <a:lvl1pPr>
              <a:defRPr smtClean="0"/>
            </a:lvl1pPr>
          </a:lstStyle>
          <a:p>
            <a:pPr>
              <a:defRPr/>
            </a:pPr>
            <a:fld id="{0AEB9F1C-C249-44C6-8C44-BF9BCB58A2C0}" type="slidenum">
              <a:rPr lang="en-US" altLang="en-US"/>
              <a:pPr>
                <a:defRPr/>
              </a:pPr>
              <a:t>‹#›</a:t>
            </a:fld>
            <a:endParaRPr lang="en-US" altLang="en-US"/>
          </a:p>
        </p:txBody>
      </p:sp>
    </p:spTree>
    <p:extLst>
      <p:ext uri="{BB962C8B-B14F-4D97-AF65-F5344CB8AC3E}">
        <p14:creationId xmlns:p14="http://schemas.microsoft.com/office/powerpoint/2010/main" val="42360347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7240CFB-8686-48D0-A6A5-5CA7D779328F}"/>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8D2531E8-1E27-4AC1-AE42-86F5A4B3BAC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ight Triangle 5">
              <a:extLst>
                <a:ext uri="{FF2B5EF4-FFF2-40B4-BE49-F238E27FC236}">
                  <a16:creationId xmlns:a16="http://schemas.microsoft.com/office/drawing/2014/main" id="{12CDD3CD-3384-433F-B7CC-E85EFBFD7E5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grpSp>
      <p:sp>
        <p:nvSpPr>
          <p:cNvPr id="7" name="TextBox 7">
            <a:extLst>
              <a:ext uri="{FF2B5EF4-FFF2-40B4-BE49-F238E27FC236}">
                <a16:creationId xmlns:a16="http://schemas.microsoft.com/office/drawing/2014/main" id="{C41D217A-FAD3-4DCA-B926-C1BDBB16548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prstClr val="white"/>
                </a:solidFill>
                <a:latin typeface="Calibri"/>
                <a:cs typeface="+mn-cs"/>
              </a:rPr>
              <a:t>      </a:t>
            </a:r>
            <a:r>
              <a:rPr lang="en-US" sz="2600" dirty="0">
                <a:solidFill>
                  <a:prstClr val="white"/>
                </a:solidFill>
                <a:latin typeface="Calibri"/>
                <a:cs typeface="+mn-cs"/>
              </a:rPr>
              <a:t>achievethecore.org</a:t>
            </a:r>
            <a:endParaRPr lang="en-US" sz="2800" dirty="0">
              <a:solidFill>
                <a:prstClr val="white"/>
              </a:solidFill>
              <a:latin typeface="Calibri"/>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DA2146D-7698-457B-AE7B-75A47BEAFBEB}"/>
              </a:ext>
            </a:extLst>
          </p:cNvPr>
          <p:cNvSpPr>
            <a:spLocks noGrp="1"/>
          </p:cNvSpPr>
          <p:nvPr>
            <p:ph type="sldNum" sz="quarter" idx="10"/>
          </p:nvPr>
        </p:nvSpPr>
        <p:spPr>
          <a:xfrm>
            <a:off x="9239251" y="6542089"/>
            <a:ext cx="2844800" cy="320675"/>
          </a:xfrm>
        </p:spPr>
        <p:txBody>
          <a:bodyPr/>
          <a:lstStyle>
            <a:lvl1pPr>
              <a:defRPr smtClean="0"/>
            </a:lvl1pPr>
          </a:lstStyle>
          <a:p>
            <a:pPr>
              <a:defRPr/>
            </a:pPr>
            <a:fld id="{253CCDEA-56F8-479F-B5A6-A00A331A15BE}" type="slidenum">
              <a:rPr lang="en-US" altLang="en-US"/>
              <a:pPr>
                <a:defRPr/>
              </a:pPr>
              <a:t>‹#›</a:t>
            </a:fld>
            <a:endParaRPr lang="en-US" altLang="en-US"/>
          </a:p>
        </p:txBody>
      </p:sp>
    </p:spTree>
    <p:extLst>
      <p:ext uri="{BB962C8B-B14F-4D97-AF65-F5344CB8AC3E}">
        <p14:creationId xmlns:p14="http://schemas.microsoft.com/office/powerpoint/2010/main" val="39389438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01AABC-22C9-41D0-A3EC-1F7049830C2D}"/>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4531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11/2/2018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127702920"/>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060060E-4AD8-4524-A33E-7AF1DA10150B}"/>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22C30BC0-DCB3-491D-A476-A6DD29EC3FAF}"/>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16739730-1BD0-473E-AC52-AF1CE9893AD0}"/>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2B64072D-4A78-478D-88C1-93FEBC272FC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90F4C3E-E906-4A14-BB94-FA33E47300D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D07A03E8-A8C2-4FA5-9352-95206AE7EA33}"/>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8270B7C6-6E90-412A-87CD-7F0A82AB750F}" type="slidenum">
              <a:rPr lang="en-US" altLang="en-US"/>
              <a:pPr>
                <a:defRPr/>
              </a:pPr>
              <a:t>‹#›</a:t>
            </a:fld>
            <a:endParaRPr lang="en-US" altLang="en-US"/>
          </a:p>
        </p:txBody>
      </p:sp>
    </p:spTree>
    <p:extLst>
      <p:ext uri="{BB962C8B-B14F-4D97-AF65-F5344CB8AC3E}">
        <p14:creationId xmlns:p14="http://schemas.microsoft.com/office/powerpoint/2010/main" val="30912848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25A289E-8969-487F-BCB2-E70D77681EDD}"/>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3960CBB0-6526-4CC0-B72C-E3CB1AB5469A}"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B0125AFF-2889-40B8-9FAE-08C490AE77D8}"/>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75318EE4-1401-4037-BC17-7E77853680F8}"/>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A3F7BC8-ABA2-4D3D-A37C-566962C9F940}"/>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BC4C0E87-345E-4592-A222-40C1C1F77A8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540177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BE3375-1354-4529-B8BA-70E47E65669D}"/>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AC040F6D-85D0-46C1-B0DF-0D05B68CF7D1}"/>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1C3C3923-5167-4300-930C-22791DA3458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0203A9AA-B7D2-4270-A392-F2C9A820CB7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76BA97D0-BBBB-483A-B1BF-53821652542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4F86060-1CC9-461C-9650-0E5C9CBF77A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370D8815-FC82-47EE-ADF0-896AF4C5B9A8}" type="slidenum">
              <a:rPr lang="en-US" altLang="en-US"/>
              <a:pPr>
                <a:defRPr/>
              </a:pPr>
              <a:t>‹#›</a:t>
            </a:fld>
            <a:endParaRPr lang="en-US" altLang="en-US"/>
          </a:p>
        </p:txBody>
      </p:sp>
    </p:spTree>
    <p:extLst>
      <p:ext uri="{BB962C8B-B14F-4D97-AF65-F5344CB8AC3E}">
        <p14:creationId xmlns:p14="http://schemas.microsoft.com/office/powerpoint/2010/main" val="40315934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BEBE699-8654-442D-B60C-35787D848239}"/>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E9593E12-42BE-4181-B6DA-39123B9CA0BC}"/>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02AA14C2-E1E5-498A-935C-0B513F8D30C5}"/>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F18539F2-2356-46FA-AE79-3AEF8769084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9CB3EA41-9B79-4B72-93B8-932D5643657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498E055-228C-41BA-85A0-D412DD090A0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7CB1D38-746B-494E-BA3A-E5CAC97959E7}" type="slidenum">
              <a:rPr lang="en-US" altLang="en-US"/>
              <a:pPr>
                <a:defRPr/>
              </a:pPr>
              <a:t>‹#›</a:t>
            </a:fld>
            <a:endParaRPr lang="en-US" altLang="en-US"/>
          </a:p>
        </p:txBody>
      </p:sp>
    </p:spTree>
    <p:extLst>
      <p:ext uri="{BB962C8B-B14F-4D97-AF65-F5344CB8AC3E}">
        <p14:creationId xmlns:p14="http://schemas.microsoft.com/office/powerpoint/2010/main" val="2084761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36EDFED-F7B3-436F-BF6D-8D5A0D4CA709}"/>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2344EF27-0AA2-4C98-AEE5-6CFA10A044F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C1363B3B-4FF9-4014-9CA3-7C5A4E2E5F2D}"/>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C61BB83B-2A90-403C-A610-D4780977C85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CE7BDF73-A1FD-4B1A-8869-63E4381D27C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732F17E7-F590-4BAE-89FF-1BB0E92477F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3795A417-B99F-46DE-BC3A-2C02EFDD7D08}" type="slidenum">
              <a:rPr lang="en-US" altLang="en-US"/>
              <a:pPr>
                <a:defRPr/>
              </a:pPr>
              <a:t>‹#›</a:t>
            </a:fld>
            <a:endParaRPr lang="en-US" altLang="en-US"/>
          </a:p>
        </p:txBody>
      </p:sp>
    </p:spTree>
    <p:extLst>
      <p:ext uri="{BB962C8B-B14F-4D97-AF65-F5344CB8AC3E}">
        <p14:creationId xmlns:p14="http://schemas.microsoft.com/office/powerpoint/2010/main" val="16721906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DF69262-9EF9-47F3-AD6F-56890272DAB7}"/>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F76A1C21-A292-4058-8C2E-1113014A941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90927B98-A564-4A14-9E73-AEED34AC840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7F801A28-CDF8-4C75-A771-28643045BCF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94BEB8C5-408F-473F-95AE-50F9A74C580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8B99B4BD-262C-4F72-87DB-CAA6D5FACBF1}" type="slidenum">
              <a:rPr lang="en-US" altLang="en-US"/>
              <a:pPr>
                <a:defRPr/>
              </a:pPr>
              <a:t>‹#›</a:t>
            </a:fld>
            <a:endParaRPr lang="en-US" altLang="en-US"/>
          </a:p>
        </p:txBody>
      </p:sp>
    </p:spTree>
    <p:extLst>
      <p:ext uri="{BB962C8B-B14F-4D97-AF65-F5344CB8AC3E}">
        <p14:creationId xmlns:p14="http://schemas.microsoft.com/office/powerpoint/2010/main" val="39145431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78250A-8D8E-4883-A30F-F13DD2F8A96A}"/>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C9299C0A-11CE-4102-B5EE-32BA9E67A72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C7E93851-8991-4EA5-B60F-528C500B9840}"/>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C9B3377F-AA00-4D60-9BB2-8FAB5D201B2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906A95D-BA33-4EAB-BD7F-96B10076DBF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368ADC4-DC2C-471B-B2C0-5003FB54B68C}" type="slidenum">
              <a:rPr lang="en-US" altLang="en-US"/>
              <a:pPr>
                <a:defRPr/>
              </a:pPr>
              <a:t>‹#›</a:t>
            </a:fld>
            <a:endParaRPr lang="en-US" altLang="en-US"/>
          </a:p>
        </p:txBody>
      </p:sp>
    </p:spTree>
    <p:extLst>
      <p:ext uri="{BB962C8B-B14F-4D97-AF65-F5344CB8AC3E}">
        <p14:creationId xmlns:p14="http://schemas.microsoft.com/office/powerpoint/2010/main" val="36536654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8944E4-9621-434E-8ECB-A3561D5B4DDD}"/>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09D7581D-1346-4835-9D33-FB8C7F86FA1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EB58FEE6-C45B-4370-A7DD-976DB94320E6}"/>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51EDB433-FECA-4A86-B50B-8634E553B2C4}"/>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DA050356-B60A-4CEF-B840-05E9045BA50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74A41A41-D240-4315-A0E0-4A0B014395B9}" type="slidenum">
              <a:rPr lang="en-US" altLang="en-US"/>
              <a:pPr>
                <a:defRPr/>
              </a:pPr>
              <a:t>‹#›</a:t>
            </a:fld>
            <a:endParaRPr lang="en-US" altLang="en-US"/>
          </a:p>
        </p:txBody>
      </p:sp>
    </p:spTree>
    <p:extLst>
      <p:ext uri="{BB962C8B-B14F-4D97-AF65-F5344CB8AC3E}">
        <p14:creationId xmlns:p14="http://schemas.microsoft.com/office/powerpoint/2010/main" val="26533378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D4BA420-8983-4DEE-9D81-E90AB1BC578D}"/>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32A86F37-8248-4727-80AF-4166E40AD71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DB6F783F-5438-4A9B-84A4-0AA44A2B01A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D57FA86A-94B8-41E2-9B92-2BB9503E920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F787FB-5F8D-4BEA-9552-BE15225BF2D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827253A-FDCC-45B4-BFD9-68857B6763C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05D0E8D-4678-421C-91B5-B20AD2EC0D3A}" type="slidenum">
              <a:rPr lang="en-US" altLang="en-US"/>
              <a:pPr>
                <a:defRPr/>
              </a:pPr>
              <a:t>‹#›</a:t>
            </a:fld>
            <a:endParaRPr lang="en-US" altLang="en-US"/>
          </a:p>
        </p:txBody>
      </p:sp>
    </p:spTree>
    <p:extLst>
      <p:ext uri="{BB962C8B-B14F-4D97-AF65-F5344CB8AC3E}">
        <p14:creationId xmlns:p14="http://schemas.microsoft.com/office/powerpoint/2010/main" val="36150823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396A589-67CD-4158-8FCD-6BA61DB48208}"/>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2C7D685E-7A34-4CA4-AE5A-BC4E0DDC5F5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4640B7FB-7EDE-48BD-8C91-384B25CD322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EBAD8E2E-3BDB-4C1D-8A28-EBABAD349544}"/>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BCD4E01-7DD9-49AF-8F38-C46C86AC8CB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5F103D67-2916-435E-993E-A2ABE58853FD}" type="slidenum">
              <a:rPr lang="en-US" altLang="en-US"/>
              <a:pPr>
                <a:defRPr/>
              </a:pPr>
              <a:t>‹#›</a:t>
            </a:fld>
            <a:endParaRPr lang="en-US" altLang="en-US"/>
          </a:p>
        </p:txBody>
      </p:sp>
    </p:spTree>
    <p:extLst>
      <p:ext uri="{BB962C8B-B14F-4D97-AF65-F5344CB8AC3E}">
        <p14:creationId xmlns:p14="http://schemas.microsoft.com/office/powerpoint/2010/main" val="414943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272199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98EBF-915D-4661-AC09-238AC75C3DCE}"/>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056815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EDEC405-70F4-48DE-B603-EA9998DCBA66}"/>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C659F5AA-BFE3-4FAF-B77A-F8A191179D8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BA9B1380-8B73-494F-8D53-BEB7BB3B1F3C}"/>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0591E566-F75D-4FE3-AF8E-3CD54F35F0E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2E5E94-B6DC-4217-B14D-C94B5D29AFB5}"/>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71202C5-7503-4609-8394-9CE5DCEB2BB1}"/>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689DCFE0-36AA-44B5-9C2A-C0B9AB624581}" type="slidenum">
              <a:rPr lang="en-US" altLang="en-US"/>
              <a:pPr>
                <a:defRPr/>
              </a:pPr>
              <a:t>‹#›</a:t>
            </a:fld>
            <a:endParaRPr lang="en-US" altLang="en-US"/>
          </a:p>
        </p:txBody>
      </p:sp>
    </p:spTree>
    <p:extLst>
      <p:ext uri="{BB962C8B-B14F-4D97-AF65-F5344CB8AC3E}">
        <p14:creationId xmlns:p14="http://schemas.microsoft.com/office/powerpoint/2010/main" val="6520840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00BFF4C-621E-4BD4-9B2A-CB5B7BA5E2DD}"/>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6E855A93-4435-46E4-B849-12858A379F8F}"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FD5C49FF-D8CB-4E43-B741-72AE3AB29799}"/>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8F60221C-0CFD-451F-816F-6F589A7E1B13}"/>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A2BF8984-8241-45C0-A61C-521F0FE929F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6">
            <a:extLst>
              <a:ext uri="{FF2B5EF4-FFF2-40B4-BE49-F238E27FC236}">
                <a16:creationId xmlns:a16="http://schemas.microsoft.com/office/drawing/2014/main" id="{89D10D6D-CFDC-4FF6-A683-701D6BD1D31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245684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2B00D3-0EE3-48B3-8B09-C606C3CD5AB9}"/>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8A696E56-14A2-4EDF-AE6B-C0A71C60EAA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B06B2A48-F01B-4E30-B9E8-2E66ABF1FC7D}"/>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17BADD06-1E26-4BF7-B438-1BF7464A541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E69FE34D-9BB8-47CC-B72D-997FCC829CD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61CBAA-8991-4321-9409-E1C97BB0B950}"/>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64C0448-6A06-48D1-9E76-DF9A0A450CB0}" type="slidenum">
              <a:rPr lang="en-US" altLang="en-US"/>
              <a:pPr>
                <a:defRPr/>
              </a:pPr>
              <a:t>‹#›</a:t>
            </a:fld>
            <a:endParaRPr lang="en-US" altLang="en-US"/>
          </a:p>
        </p:txBody>
      </p:sp>
    </p:spTree>
    <p:extLst>
      <p:ext uri="{BB962C8B-B14F-4D97-AF65-F5344CB8AC3E}">
        <p14:creationId xmlns:p14="http://schemas.microsoft.com/office/powerpoint/2010/main" val="7639910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F97E84A4-DA01-4423-9EF2-C46F3CEB1B75}"/>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44BB816A-C075-4872-8EC8-7A0B51D8FCBC}"/>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9" name="Right Triangle 8">
              <a:extLst>
                <a:ext uri="{FF2B5EF4-FFF2-40B4-BE49-F238E27FC236}">
                  <a16:creationId xmlns:a16="http://schemas.microsoft.com/office/drawing/2014/main" id="{136F8E4C-DC06-4BC3-83BC-80206A35E848}"/>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0D6FDE90-1A9E-4056-A409-42F45EC55AD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C555F91A-44CA-48B8-91E6-5D405E1EBE1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3370305-0A32-47E6-94F4-DB1E57A615D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F026D50-D6D5-412D-B437-64D51B45DEAE}" type="slidenum">
              <a:rPr lang="en-US" altLang="en-US"/>
              <a:pPr>
                <a:defRPr/>
              </a:pPr>
              <a:t>‹#›</a:t>
            </a:fld>
            <a:endParaRPr lang="en-US" altLang="en-US"/>
          </a:p>
        </p:txBody>
      </p:sp>
    </p:spTree>
    <p:extLst>
      <p:ext uri="{BB962C8B-B14F-4D97-AF65-F5344CB8AC3E}">
        <p14:creationId xmlns:p14="http://schemas.microsoft.com/office/powerpoint/2010/main" val="42558843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086567A-68F7-4A8C-8C89-F659AD8B29FD}"/>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C98501BC-CB3B-4E34-B701-D3F4404C2C6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5" name="Right Triangle 4">
              <a:extLst>
                <a:ext uri="{FF2B5EF4-FFF2-40B4-BE49-F238E27FC236}">
                  <a16:creationId xmlns:a16="http://schemas.microsoft.com/office/drawing/2014/main" id="{BDF8ED21-AB04-494B-83BF-8D5970D0825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A12C1FED-106C-4E03-BF4A-6C8CA434A54A}"/>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AE0BD074-B4E9-478B-96D6-B3DE9D84C6D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8E6BE131-9F6C-4CF2-A1FD-6828B738308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7803407-BEDB-4A0B-B56E-9757DEBBAA42}" type="slidenum">
              <a:rPr lang="en-US" altLang="en-US"/>
              <a:pPr>
                <a:defRPr/>
              </a:pPr>
              <a:t>‹#›</a:t>
            </a:fld>
            <a:endParaRPr lang="en-US" altLang="en-US"/>
          </a:p>
        </p:txBody>
      </p:sp>
    </p:spTree>
    <p:extLst>
      <p:ext uri="{BB962C8B-B14F-4D97-AF65-F5344CB8AC3E}">
        <p14:creationId xmlns:p14="http://schemas.microsoft.com/office/powerpoint/2010/main" val="33380535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6D3E407-C634-49E7-AB1E-DB554BB80003}"/>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4106D79B-F5AF-4303-A84B-DC06AE9B250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4" name="Right Triangle 3">
              <a:extLst>
                <a:ext uri="{FF2B5EF4-FFF2-40B4-BE49-F238E27FC236}">
                  <a16:creationId xmlns:a16="http://schemas.microsoft.com/office/drawing/2014/main" id="{62D6A0CB-79C7-4FA8-B37B-A4B93303541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5" name="TextBox 7">
            <a:extLst>
              <a:ext uri="{FF2B5EF4-FFF2-40B4-BE49-F238E27FC236}">
                <a16:creationId xmlns:a16="http://schemas.microsoft.com/office/drawing/2014/main" id="{920DC3E4-B137-4FB3-98BC-1E44A3B2AC0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3DA99059-A184-4C2B-ABC4-35DF1D298AB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7E05B038-5501-4278-B214-04D540CB2A0C}" type="slidenum">
              <a:rPr lang="en-US" altLang="en-US"/>
              <a:pPr>
                <a:defRPr/>
              </a:pPr>
              <a:t>‹#›</a:t>
            </a:fld>
            <a:endParaRPr lang="en-US" altLang="en-US"/>
          </a:p>
        </p:txBody>
      </p:sp>
    </p:spTree>
    <p:extLst>
      <p:ext uri="{BB962C8B-B14F-4D97-AF65-F5344CB8AC3E}">
        <p14:creationId xmlns:p14="http://schemas.microsoft.com/office/powerpoint/2010/main" val="12370066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E301D2-7295-4508-902D-C1DE35CB4843}"/>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51B3AB2C-B65E-4247-BDA8-3673F393E59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938C8570-B2C0-4DDF-9E92-0D67CAF2F87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2F29CDBE-6751-410E-B0D1-FD872B06512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1DAEBB19-7437-4EC5-A369-1A4A9C5492BA}"/>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0BE665C-0AA4-4BF3-A070-4E2B079C9A93}" type="slidenum">
              <a:rPr lang="en-US" altLang="en-US"/>
              <a:pPr>
                <a:defRPr/>
              </a:pPr>
              <a:t>‹#›</a:t>
            </a:fld>
            <a:endParaRPr lang="en-US" altLang="en-US"/>
          </a:p>
        </p:txBody>
      </p:sp>
    </p:spTree>
    <p:extLst>
      <p:ext uri="{BB962C8B-B14F-4D97-AF65-F5344CB8AC3E}">
        <p14:creationId xmlns:p14="http://schemas.microsoft.com/office/powerpoint/2010/main" val="15739281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C55B273-DCAD-4040-94D1-6B50A0C07A67}"/>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EDF89448-8004-4842-A677-91B27918389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172CA992-B864-46DF-8921-339D8CBE986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7178D35B-CB1D-437F-823C-F1E7656FE60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DAF58884-CD11-4436-907F-32647EF816A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4516D1A-40F3-4E27-881C-7A1500040211}" type="slidenum">
              <a:rPr lang="en-US" altLang="en-US"/>
              <a:pPr>
                <a:defRPr/>
              </a:pPr>
              <a:t>‹#›</a:t>
            </a:fld>
            <a:endParaRPr lang="en-US" altLang="en-US"/>
          </a:p>
        </p:txBody>
      </p:sp>
    </p:spTree>
    <p:extLst>
      <p:ext uri="{BB962C8B-B14F-4D97-AF65-F5344CB8AC3E}">
        <p14:creationId xmlns:p14="http://schemas.microsoft.com/office/powerpoint/2010/main" val="1924770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AEA76CF-B0C0-4485-96F0-6C58E0A85D6E}"/>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5252E714-9E17-4A4C-B591-3DBCB725EF3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83C5A5DC-1329-4D3A-9983-81DD66E2662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EDA75250-F0F6-4B3C-A1F6-A3BA05BA7953}"/>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0621F9-0CCD-4FDF-9567-C91DF717910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EA92347-54D3-4744-8CBF-2E37B227AB5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16384EA-2195-40AF-A63E-7793C53F1A30}" type="slidenum">
              <a:rPr lang="en-US" altLang="en-US"/>
              <a:pPr>
                <a:defRPr/>
              </a:pPr>
              <a:t>‹#›</a:t>
            </a:fld>
            <a:endParaRPr lang="en-US" altLang="en-US"/>
          </a:p>
        </p:txBody>
      </p:sp>
    </p:spTree>
    <p:extLst>
      <p:ext uri="{BB962C8B-B14F-4D97-AF65-F5344CB8AC3E}">
        <p14:creationId xmlns:p14="http://schemas.microsoft.com/office/powerpoint/2010/main" val="413296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1696360472"/>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4566751-906C-45AD-99B8-33F739E7CB3F}"/>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95E18798-59D4-4E60-AF4F-991B26B9779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1261DADB-A149-44B9-8E59-2BBAE1745FEE}"/>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7">
            <a:extLst>
              <a:ext uri="{FF2B5EF4-FFF2-40B4-BE49-F238E27FC236}">
                <a16:creationId xmlns:a16="http://schemas.microsoft.com/office/drawing/2014/main" id="{747188C4-40FB-40C9-880E-E9A380CC8E9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FC31104-551A-4AD0-B029-E5726661E1C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FCB7BF2-FA48-4C82-92DF-6E3E5A7AC40D}" type="slidenum">
              <a:rPr lang="en-US" altLang="en-US"/>
              <a:pPr>
                <a:defRPr/>
              </a:pPr>
              <a:t>‹#›</a:t>
            </a:fld>
            <a:endParaRPr lang="en-US" altLang="en-US"/>
          </a:p>
        </p:txBody>
      </p:sp>
    </p:spTree>
    <p:extLst>
      <p:ext uri="{BB962C8B-B14F-4D97-AF65-F5344CB8AC3E}">
        <p14:creationId xmlns:p14="http://schemas.microsoft.com/office/powerpoint/2010/main" val="21708476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9797C2F6-1945-476F-BB32-25FE0AE42FAA}"/>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2A2156D6-A6CF-49E5-94FF-DC86A9D3D400}"/>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9C84DA94-EA6A-4C7B-87D0-20E84D89710D}"/>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ea typeface="+mn-ea"/>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25624107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2AC315-BFFD-4436-9032-8217F6FEDC9F}"/>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44517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533712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321264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225100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868964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236494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275910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49097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28152781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211904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4853991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897842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6906114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119428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805421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547617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404696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187617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0899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30800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906035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2441158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062948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427445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592682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8512346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830781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290633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7215030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2366047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0569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16062659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5117367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096724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8824487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5447339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161524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298212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228904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658264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070805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35043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24696792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062156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655368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14702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4743632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107033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0490769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9812335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823641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471114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99114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211254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172863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8188606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2372614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05003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394944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759383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4865852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5564567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9220434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93823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664694671"/>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0546482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4740135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237296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2748870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480144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450659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576669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4531731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916287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10594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74089623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153428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2898230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48998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0976133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3378116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1502627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5126284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5064516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296457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67716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065642723"/>
      </p:ext>
    </p:extLst>
  </p:cSld>
  <p:clrMapOvr>
    <a:overrideClrMapping bg1="lt1" tx1="dk1" bg2="lt2" tx2="dk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7693767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0834528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0533994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0859339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7793136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9309443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5632164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6650276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116272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39810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246512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5556130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9746949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5322932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762876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0739092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7344211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1687231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0873452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6829450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92988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38845759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28147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6037676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567346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63072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731115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569484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511888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736241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063041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7102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6473775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111230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636730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8801356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764218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763109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1415887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6727874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9636480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5241498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05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377243845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74708673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0364021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5255782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4798446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19318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36B08E-F972-D249-9E80-4C1FF6613AE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90414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36B08E-F972-D249-9E80-4C1FF6613AE0}"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42478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36B08E-F972-D249-9E80-4C1FF6613AE0}"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13368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6B08E-F972-D249-9E80-4C1FF6613AE0}"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36785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227986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76977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916717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5262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415A13-8930-7F40-AD56-D956347317D6}" type="datetime1">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75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1016109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1FFEB-1948-6249-B5B9-A11DFA10E4DF}" type="datetime1">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67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0C748-F887-2248-9A72-6737E34946DF}" type="datetime1">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151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13650-3ED1-1A41-B0F8-8E36A3E6F1CE}" type="datetime1">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33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596AA0-E99B-C64C-992E-75BBC220910A}" type="datetime1">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89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63CF3B-A4D9-CD4B-BA5E-BFBD40C234C9}" type="datetime1">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42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3BAD5-5E41-3E46-A225-385EEA9CBF0B}" type="datetime1">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419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B3709-D08B-0E4C-8F8E-22FBF6914F21}" type="datetime1">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22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6AFBB-41C5-CB44-97D0-384CD4304B4C}" type="datetime1">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166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CB949D-88B3-014F-B369-A7ECB94C0ACC}" type="datetime1">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173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4CBB0-0184-624B-BEB7-AE7862D8811A}" type="datetime1">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14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63622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BD91957-71AA-5C4B-BC7A-686E99933204}" type="datetime1">
              <a:rPr lang="en-US" smtClean="0">
                <a:solidFill>
                  <a:prstClr val="black">
                    <a:tint val="75000"/>
                  </a:prstClr>
                </a:solidFill>
              </a:rPr>
              <a:pPr>
                <a:defRPr/>
              </a:pPr>
              <a:t>11/2/2018</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8D1E3F-285E-F04A-A351-566A342A7A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3977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510662B4-F6D2-1445-816E-E258F4288DC1}" type="datetime1">
              <a:rPr lang="en-US" smtClean="0">
                <a:solidFill>
                  <a:prstClr val="black">
                    <a:tint val="75000"/>
                  </a:prstClr>
                </a:solidFill>
              </a:rPr>
              <a:pPr>
                <a:defRPr/>
              </a:pPr>
              <a:t>11/2/2018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0F3A1-9962-CB45-AED2-FE25ED846F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4192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sp>
        <p:nvSpPr>
          <p:cNvPr id="19" name="Content Placeholder 3"/>
          <p:cNvSpPr>
            <a:spLocks noGrp="1"/>
          </p:cNvSpPr>
          <p:nvPr>
            <p:ph sz="half" idx="2"/>
          </p:nvPr>
        </p:nvSpPr>
        <p:spPr>
          <a:xfrm>
            <a:off x="804226" y="1939568"/>
            <a:ext cx="10354841" cy="4132946"/>
          </a:xfrm>
          <a:prstGeom prst="rect">
            <a:avLst/>
          </a:prstGeom>
        </p:spPr>
        <p:txBody>
          <a:bodyPr>
            <a:normAutofit/>
          </a:bodyPr>
          <a:lstStyle>
            <a:lvl1pPr marL="285750" indent="-285750">
              <a:spcBef>
                <a:spcPts val="1600"/>
              </a:spcBef>
              <a:buClr>
                <a:srgbClr val="003366"/>
              </a:buClr>
              <a:buSzPct val="80000"/>
              <a:buFont typeface="Lucida Grande"/>
              <a:buChar char="►"/>
              <a:defRPr sz="1600">
                <a:solidFill>
                  <a:schemeClr val="tx1"/>
                </a:solidFill>
                <a:latin typeface="Arial"/>
                <a:cs typeface="Arial"/>
              </a:defRPr>
            </a:lvl1pPr>
            <a:lvl2pPr marL="571500" indent="-279400">
              <a:spcBef>
                <a:spcPts val="1600"/>
              </a:spcBef>
              <a:buClr>
                <a:srgbClr val="003366"/>
              </a:buClr>
              <a:buSzPct val="60000"/>
              <a:buFont typeface="Lucida Grande"/>
              <a:buChar char="►"/>
              <a:defRPr sz="1600">
                <a:solidFill>
                  <a:schemeClr val="tx1"/>
                </a:solidFill>
                <a:latin typeface="Arial"/>
                <a:cs typeface="Arial"/>
              </a:defRPr>
            </a:lvl2pPr>
            <a:lvl3pPr marL="800100" indent="-228600">
              <a:spcBef>
                <a:spcPts val="1600"/>
              </a:spcBef>
              <a:buClr>
                <a:srgbClr val="003366"/>
              </a:buClr>
              <a:buSzPct val="60000"/>
              <a:buFont typeface="Lucida Grande"/>
              <a:buChar char="►"/>
              <a:defRPr sz="1600">
                <a:solidFill>
                  <a:schemeClr val="tx1"/>
                </a:solidFill>
                <a:latin typeface="Arial"/>
                <a:cs typeface="Arial"/>
              </a:defRPr>
            </a:lvl3pPr>
            <a:lvl4pPr marL="1092200" indent="-292100">
              <a:spcBef>
                <a:spcPts val="1600"/>
              </a:spcBef>
              <a:buClr>
                <a:srgbClr val="003366"/>
              </a:buClr>
              <a:buSzPct val="60000"/>
              <a:buFont typeface="Lucida Grande"/>
              <a:buChar char="►"/>
              <a:defRPr sz="1600">
                <a:solidFill>
                  <a:schemeClr val="tx1"/>
                </a:solidFill>
                <a:latin typeface="Arial"/>
                <a:cs typeface="Arial"/>
              </a:defRPr>
            </a:lvl4pPr>
            <a:lvl5pPr marL="1371600" indent="-279400">
              <a:spcBef>
                <a:spcPts val="1600"/>
              </a:spcBef>
              <a:buClr>
                <a:srgbClr val="003366"/>
              </a:buClr>
              <a:buSzPct val="60000"/>
              <a:buFont typeface="Lucida Grande"/>
              <a:buChar char="►"/>
              <a:defRPr sz="1600">
                <a:solidFill>
                  <a:schemeClr val="tx1"/>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lide Number Placeholder 6"/>
          <p:cNvSpPr>
            <a:spLocks noGrp="1"/>
          </p:cNvSpPr>
          <p:nvPr>
            <p:ph type="sldNum" sz="quarter" idx="12"/>
          </p:nvPr>
        </p:nvSpPr>
        <p:spPr>
          <a:xfrm>
            <a:off x="804224" y="6218622"/>
            <a:ext cx="2844800" cy="365125"/>
          </a:xfrm>
          <a:prstGeom prst="rect">
            <a:avLst/>
          </a:prstGeom>
        </p:spPr>
        <p:txBody>
          <a:bodyPr anchor="b" anchorCtr="0"/>
          <a:lstStyle>
            <a:lvl1pPr>
              <a:defRPr sz="1200">
                <a:solidFill>
                  <a:srgbClr val="005480"/>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hasCustomPrompt="1"/>
          </p:nvPr>
        </p:nvSpPr>
        <p:spPr>
          <a:xfrm>
            <a:off x="804224" y="277681"/>
            <a:ext cx="10354843" cy="1352413"/>
          </a:xfrm>
          <a:prstGeom prst="rect">
            <a:avLst/>
          </a:prstGeom>
          <a:ln>
            <a:noFill/>
          </a:ln>
        </p:spPr>
        <p:txBody>
          <a:bodyPr bIns="182880" anchor="b" anchorCtr="0">
            <a:normAutofit/>
          </a:bodyPr>
          <a:lstStyle>
            <a:lvl1pPr algn="l">
              <a:lnSpc>
                <a:spcPts val="4000"/>
              </a:lnSpc>
              <a:defRPr lang="en-US" sz="3800" b="1" kern="1200" dirty="0">
                <a:solidFill>
                  <a:srgbClr val="104B86"/>
                </a:solidFill>
                <a:latin typeface="Serifa Std 45 Light" pitchFamily="18" charset="0"/>
                <a:ea typeface="Arial Unicode MS" pitchFamily="34" charset="-128"/>
                <a:cs typeface="Arial" pitchFamily="34" charset="0"/>
              </a:defRPr>
            </a:lvl1pPr>
          </a:lstStyle>
          <a:p>
            <a:r>
              <a:rPr lang="en-US" dirty="0" err="1"/>
              <a:t>hsjdfhj</a:t>
            </a:r>
            <a:endParaRPr lang="en-US" dirty="0"/>
          </a:p>
        </p:txBody>
      </p:sp>
      <p:cxnSp>
        <p:nvCxnSpPr>
          <p:cNvPr id="12" name="Straight Connector 11"/>
          <p:cNvCxnSpPr/>
          <p:nvPr userDrawn="1"/>
        </p:nvCxnSpPr>
        <p:spPr>
          <a:xfrm>
            <a:off x="804224" y="1646158"/>
            <a:ext cx="10155053" cy="0"/>
          </a:xfrm>
          <a:prstGeom prst="line">
            <a:avLst/>
          </a:prstGeom>
          <a:ln>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cbnew_blue_spo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44844" y="6272387"/>
            <a:ext cx="2246824" cy="289380"/>
          </a:xfrm>
          <a:prstGeom prst="rect">
            <a:avLst/>
          </a:prstGeom>
        </p:spPr>
      </p:pic>
    </p:spTree>
    <p:extLst>
      <p:ext uri="{BB962C8B-B14F-4D97-AF65-F5344CB8AC3E}">
        <p14:creationId xmlns:p14="http://schemas.microsoft.com/office/powerpoint/2010/main" val="3365101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301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073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936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22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55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8591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41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9023380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778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74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5606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543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sp>
        <p:nvSpPr>
          <p:cNvPr id="19" name="Content Placeholder 3"/>
          <p:cNvSpPr>
            <a:spLocks noGrp="1"/>
          </p:cNvSpPr>
          <p:nvPr>
            <p:ph sz="half" idx="2"/>
          </p:nvPr>
        </p:nvSpPr>
        <p:spPr>
          <a:xfrm>
            <a:off x="804226" y="1939568"/>
            <a:ext cx="10354841" cy="4132946"/>
          </a:xfrm>
          <a:prstGeom prst="rect">
            <a:avLst/>
          </a:prstGeom>
        </p:spPr>
        <p:txBody>
          <a:bodyPr>
            <a:normAutofit/>
          </a:bodyPr>
          <a:lstStyle>
            <a:lvl1pPr marL="285750" indent="-285750">
              <a:spcBef>
                <a:spcPts val="1600"/>
              </a:spcBef>
              <a:buClr>
                <a:srgbClr val="003366"/>
              </a:buClr>
              <a:buSzPct val="80000"/>
              <a:buFont typeface="Lucida Grande"/>
              <a:buChar char="►"/>
              <a:defRPr sz="1600">
                <a:solidFill>
                  <a:schemeClr val="tx1"/>
                </a:solidFill>
                <a:latin typeface="Arial"/>
                <a:cs typeface="Arial"/>
              </a:defRPr>
            </a:lvl1pPr>
            <a:lvl2pPr marL="571500" indent="-279400">
              <a:spcBef>
                <a:spcPts val="1600"/>
              </a:spcBef>
              <a:buClr>
                <a:srgbClr val="003366"/>
              </a:buClr>
              <a:buSzPct val="60000"/>
              <a:buFont typeface="Lucida Grande"/>
              <a:buChar char="►"/>
              <a:defRPr sz="1600">
                <a:solidFill>
                  <a:schemeClr val="tx1"/>
                </a:solidFill>
                <a:latin typeface="Arial"/>
                <a:cs typeface="Arial"/>
              </a:defRPr>
            </a:lvl2pPr>
            <a:lvl3pPr marL="800100" indent="-228600">
              <a:spcBef>
                <a:spcPts val="1600"/>
              </a:spcBef>
              <a:buClr>
                <a:srgbClr val="003366"/>
              </a:buClr>
              <a:buSzPct val="60000"/>
              <a:buFont typeface="Lucida Grande"/>
              <a:buChar char="►"/>
              <a:defRPr sz="1600">
                <a:solidFill>
                  <a:schemeClr val="tx1"/>
                </a:solidFill>
                <a:latin typeface="Arial"/>
                <a:cs typeface="Arial"/>
              </a:defRPr>
            </a:lvl3pPr>
            <a:lvl4pPr marL="1092200" indent="-292100">
              <a:spcBef>
                <a:spcPts val="1600"/>
              </a:spcBef>
              <a:buClr>
                <a:srgbClr val="003366"/>
              </a:buClr>
              <a:buSzPct val="60000"/>
              <a:buFont typeface="Lucida Grande"/>
              <a:buChar char="►"/>
              <a:defRPr sz="1600">
                <a:solidFill>
                  <a:schemeClr val="tx1"/>
                </a:solidFill>
                <a:latin typeface="Arial"/>
                <a:cs typeface="Arial"/>
              </a:defRPr>
            </a:lvl4pPr>
            <a:lvl5pPr marL="1371600" indent="-279400">
              <a:spcBef>
                <a:spcPts val="1600"/>
              </a:spcBef>
              <a:buClr>
                <a:srgbClr val="003366"/>
              </a:buClr>
              <a:buSzPct val="60000"/>
              <a:buFont typeface="Lucida Grande"/>
              <a:buChar char="►"/>
              <a:defRPr sz="1600">
                <a:solidFill>
                  <a:schemeClr val="tx1"/>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lide Number Placeholder 6"/>
          <p:cNvSpPr>
            <a:spLocks noGrp="1"/>
          </p:cNvSpPr>
          <p:nvPr>
            <p:ph type="sldNum" sz="quarter" idx="12"/>
          </p:nvPr>
        </p:nvSpPr>
        <p:spPr>
          <a:xfrm>
            <a:off x="804224" y="6218622"/>
            <a:ext cx="2844800" cy="365125"/>
          </a:xfrm>
          <a:prstGeom prst="rect">
            <a:avLst/>
          </a:prstGeom>
        </p:spPr>
        <p:txBody>
          <a:bodyPr anchor="b" anchorCtr="0"/>
          <a:lstStyle>
            <a:lvl1pPr>
              <a:defRPr sz="1200">
                <a:solidFill>
                  <a:srgbClr val="005480"/>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hasCustomPrompt="1"/>
          </p:nvPr>
        </p:nvSpPr>
        <p:spPr>
          <a:xfrm>
            <a:off x="804224" y="277681"/>
            <a:ext cx="10354843" cy="1352413"/>
          </a:xfrm>
          <a:prstGeom prst="rect">
            <a:avLst/>
          </a:prstGeom>
          <a:ln>
            <a:noFill/>
          </a:ln>
        </p:spPr>
        <p:txBody>
          <a:bodyPr bIns="182880" anchor="b" anchorCtr="0">
            <a:normAutofit/>
          </a:bodyPr>
          <a:lstStyle>
            <a:lvl1pPr algn="l">
              <a:lnSpc>
                <a:spcPts val="4000"/>
              </a:lnSpc>
              <a:defRPr lang="en-US" sz="3800" b="1" kern="1200" dirty="0">
                <a:solidFill>
                  <a:srgbClr val="104B86"/>
                </a:solidFill>
                <a:latin typeface="Serifa Std 45 Light" pitchFamily="18" charset="0"/>
                <a:ea typeface="Arial Unicode MS" pitchFamily="34" charset="-128"/>
                <a:cs typeface="Arial" pitchFamily="34" charset="0"/>
              </a:defRPr>
            </a:lvl1pPr>
          </a:lstStyle>
          <a:p>
            <a:r>
              <a:rPr lang="en-US" dirty="0" err="1"/>
              <a:t>hsjdfhj</a:t>
            </a:r>
            <a:endParaRPr lang="en-US" dirty="0"/>
          </a:p>
        </p:txBody>
      </p:sp>
      <p:cxnSp>
        <p:nvCxnSpPr>
          <p:cNvPr id="12" name="Straight Connector 11"/>
          <p:cNvCxnSpPr/>
          <p:nvPr userDrawn="1"/>
        </p:nvCxnSpPr>
        <p:spPr>
          <a:xfrm>
            <a:off x="804224" y="1646158"/>
            <a:ext cx="10155053" cy="0"/>
          </a:xfrm>
          <a:prstGeom prst="line">
            <a:avLst/>
          </a:prstGeom>
          <a:ln>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cbnew_blue_spo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44844" y="6272387"/>
            <a:ext cx="2246824" cy="289380"/>
          </a:xfrm>
          <a:prstGeom prst="rect">
            <a:avLst/>
          </a:prstGeom>
        </p:spPr>
      </p:pic>
    </p:spTree>
    <p:extLst>
      <p:ext uri="{BB962C8B-B14F-4D97-AF65-F5344CB8AC3E}">
        <p14:creationId xmlns:p14="http://schemas.microsoft.com/office/powerpoint/2010/main" val="2671615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355039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84521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62123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57094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719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1061741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301413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28171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803892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34290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488853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57321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82" name="Title 1"/>
          <p:cNvSpPr>
            <a:spLocks noGrp="1"/>
          </p:cNvSpPr>
          <p:nvPr>
            <p:ph type="ctrTitle"/>
          </p:nvPr>
        </p:nvSpPr>
        <p:spPr>
          <a:xfrm>
            <a:off x="4673600" y="1498602"/>
            <a:ext cx="7010400" cy="3298825"/>
          </a:xfrm>
        </p:spPr>
        <p:txBody>
          <a:bodyPr>
            <a:normAutofit/>
          </a:bodyPr>
          <a:lstStyle>
            <a:lvl1pPr>
              <a:lnSpc>
                <a:spcPct val="90000"/>
              </a:lnSpc>
              <a:defRPr sz="5400" cap="none" baseline="0"/>
            </a:lvl1pPr>
          </a:lstStyle>
          <a:p>
            <a:r>
              <a:rPr lang="en-US"/>
              <a:t>Click to edit Master title style</a:t>
            </a:r>
          </a:p>
        </p:txBody>
      </p:sp>
      <p:sp>
        <p:nvSpPr>
          <p:cNvPr id="104858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1453451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a:t>Click to edit Master title style</a:t>
            </a:r>
          </a:p>
        </p:txBody>
      </p:sp>
      <p:sp>
        <p:nvSpPr>
          <p:cNvPr id="1048690" name="Content Placeholder 2"/>
          <p:cNvSpPr>
            <a:spLocks noGrp="1"/>
          </p:cNvSpPr>
          <p:nvPr>
            <p:ph idx="1"/>
          </p:nvPr>
        </p:nvSpPr>
        <p:spPr/>
        <p:txBody>
          <a:bodyPr/>
          <a:lstStyle>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1" name="Date Placeholder 3"/>
          <p:cNvSpPr>
            <a:spLocks noGrp="1"/>
          </p:cNvSpPr>
          <p:nvPr>
            <p:ph type="dt" sz="half" idx="10"/>
          </p:nvPr>
        </p:nvSpPr>
        <p:spPr/>
        <p:txBody>
          <a:bodyPr/>
          <a:lstStyle/>
          <a:p>
            <a:fld id="{8B5A30F4-0B4E-4E4B-BC36-C30CD13F4E17}" type="datetimeFigureOut">
              <a:rPr lang="en-US"/>
              <a:t>11/2/2018</a:t>
            </a:fld>
            <a:endParaRPr dirty="0"/>
          </a:p>
        </p:txBody>
      </p:sp>
      <p:sp>
        <p:nvSpPr>
          <p:cNvPr id="1048692" name="Footer Placeholder 4"/>
          <p:cNvSpPr>
            <a:spLocks noGrp="1"/>
          </p:cNvSpPr>
          <p:nvPr>
            <p:ph type="ftr" sz="quarter" idx="11"/>
          </p:nvPr>
        </p:nvSpPr>
        <p:spPr/>
        <p:txBody>
          <a:bodyPr/>
          <a:lstStyle/>
          <a:p>
            <a:endParaRPr/>
          </a:p>
        </p:txBody>
      </p:sp>
      <p:sp>
        <p:nvSpPr>
          <p:cNvPr id="1048693" name="Slide Number Placeholder 5"/>
          <p:cNvSpPr>
            <a:spLocks noGrp="1"/>
          </p:cNvSpPr>
          <p:nvPr>
            <p:ph type="sldNum" sz="quarter" idx="12"/>
          </p:nvPr>
        </p:nvSpPr>
        <p:spPr/>
        <p:txBody>
          <a:bodyPr/>
          <a:lstStyle/>
          <a:p>
            <a:fld id="{DA60BA0E-20D0-4E7C-B286-26C960A6788F}" type="slidenum">
              <a:t>‹#›</a:t>
            </a:fld>
            <a:endParaRPr/>
          </a:p>
        </p:txBody>
      </p:sp>
    </p:spTree>
    <p:extLst>
      <p:ext uri="{BB962C8B-B14F-4D97-AF65-F5344CB8AC3E}">
        <p14:creationId xmlns:p14="http://schemas.microsoft.com/office/powerpoint/2010/main" val="575545834"/>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738"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en-US"/>
              <a:t>Click to edit Master title style</a:t>
            </a:r>
            <a:endParaRPr dirty="0"/>
          </a:p>
        </p:txBody>
      </p:sp>
      <p:sp>
        <p:nvSpPr>
          <p:cNvPr id="1048739"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061255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166" name="Title 1"/>
          <p:cNvSpPr>
            <a:spLocks noGrp="1"/>
          </p:cNvSpPr>
          <p:nvPr>
            <p:ph type="title"/>
          </p:nvPr>
        </p:nvSpPr>
        <p:spPr/>
        <p:txBody>
          <a:bodyPr/>
          <a:lstStyle/>
          <a:p>
            <a:r>
              <a:rPr lang="en-US"/>
              <a:t>Click to edit Master title style</a:t>
            </a:r>
          </a:p>
        </p:txBody>
      </p:sp>
      <p:sp>
        <p:nvSpPr>
          <p:cNvPr id="1049167"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68"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69" name="Date Placeholder 4"/>
          <p:cNvSpPr>
            <a:spLocks noGrp="1"/>
          </p:cNvSpPr>
          <p:nvPr>
            <p:ph type="dt" sz="half" idx="10"/>
          </p:nvPr>
        </p:nvSpPr>
        <p:spPr/>
        <p:txBody>
          <a:bodyPr/>
          <a:lstStyle/>
          <a:p>
            <a:fld id="{2DD204D1-F9BD-4643-8480-6EA41EB484F1}" type="datetimeFigureOut">
              <a:rPr lang="en-US"/>
              <a:t>11/2/2018</a:t>
            </a:fld>
            <a:endParaRPr lang="en-US"/>
          </a:p>
        </p:txBody>
      </p:sp>
      <p:sp>
        <p:nvSpPr>
          <p:cNvPr id="1049170" name="Footer Placeholder 5"/>
          <p:cNvSpPr>
            <a:spLocks noGrp="1"/>
          </p:cNvSpPr>
          <p:nvPr>
            <p:ph type="ftr" sz="quarter" idx="11"/>
          </p:nvPr>
        </p:nvSpPr>
        <p:spPr/>
        <p:txBody>
          <a:bodyPr/>
          <a:lstStyle/>
          <a:p>
            <a:endParaRPr/>
          </a:p>
        </p:txBody>
      </p:sp>
      <p:sp>
        <p:nvSpPr>
          <p:cNvPr id="1049171" name="Slide Number Placeholder 6"/>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219508431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08353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0295" name="Title 1"/>
          <p:cNvSpPr>
            <a:spLocks noGrp="1"/>
          </p:cNvSpPr>
          <p:nvPr>
            <p:ph type="title"/>
          </p:nvPr>
        </p:nvSpPr>
        <p:spPr/>
        <p:txBody>
          <a:bodyPr/>
          <a:lstStyle/>
          <a:p>
            <a:r>
              <a:rPr lang="en-US"/>
              <a:t>Click to edit Master title style</a:t>
            </a:r>
          </a:p>
        </p:txBody>
      </p:sp>
      <p:sp>
        <p:nvSpPr>
          <p:cNvPr id="1050296"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050297"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298"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050299"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00" name="Date Placeholder 6"/>
          <p:cNvSpPr>
            <a:spLocks noGrp="1"/>
          </p:cNvSpPr>
          <p:nvPr>
            <p:ph type="dt" sz="half" idx="10"/>
          </p:nvPr>
        </p:nvSpPr>
        <p:spPr/>
        <p:txBody>
          <a:bodyPr/>
          <a:lstStyle/>
          <a:p>
            <a:fld id="{2DD204D1-F9BD-4643-8480-6EA41EB484F1}" type="datetimeFigureOut">
              <a:rPr lang="en-US"/>
              <a:t>11/2/2018</a:t>
            </a:fld>
            <a:endParaRPr lang="en-US"/>
          </a:p>
        </p:txBody>
      </p:sp>
      <p:sp>
        <p:nvSpPr>
          <p:cNvPr id="1050301" name="Footer Placeholder 7"/>
          <p:cNvSpPr>
            <a:spLocks noGrp="1"/>
          </p:cNvSpPr>
          <p:nvPr>
            <p:ph type="ftr" sz="quarter" idx="11"/>
          </p:nvPr>
        </p:nvSpPr>
        <p:spPr/>
        <p:txBody>
          <a:bodyPr/>
          <a:lstStyle/>
          <a:p>
            <a:endParaRPr/>
          </a:p>
        </p:txBody>
      </p:sp>
      <p:sp>
        <p:nvSpPr>
          <p:cNvPr id="1050302" name="Slide Number Placeholder 8"/>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3379722766"/>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0303" name="Title 1"/>
          <p:cNvSpPr>
            <a:spLocks noGrp="1"/>
          </p:cNvSpPr>
          <p:nvPr>
            <p:ph type="title"/>
          </p:nvPr>
        </p:nvSpPr>
        <p:spPr/>
        <p:txBody>
          <a:bodyPr/>
          <a:lstStyle/>
          <a:p>
            <a:r>
              <a:rPr lang="en-US"/>
              <a:t>Click to edit Master title style</a:t>
            </a:r>
          </a:p>
        </p:txBody>
      </p:sp>
      <p:sp>
        <p:nvSpPr>
          <p:cNvPr id="1050304" name="Date Placeholder 2"/>
          <p:cNvSpPr>
            <a:spLocks noGrp="1"/>
          </p:cNvSpPr>
          <p:nvPr>
            <p:ph type="dt" sz="half" idx="10"/>
          </p:nvPr>
        </p:nvSpPr>
        <p:spPr/>
        <p:txBody>
          <a:bodyPr/>
          <a:lstStyle/>
          <a:p>
            <a:fld id="{2DD204D1-F9BD-4643-8480-6EA41EB484F1}" type="datetimeFigureOut">
              <a:rPr lang="en-US"/>
              <a:t>11/2/2018</a:t>
            </a:fld>
            <a:endParaRPr lang="en-US"/>
          </a:p>
        </p:txBody>
      </p:sp>
      <p:sp>
        <p:nvSpPr>
          <p:cNvPr id="1050305" name="Footer Placeholder 3"/>
          <p:cNvSpPr>
            <a:spLocks noGrp="1"/>
          </p:cNvSpPr>
          <p:nvPr>
            <p:ph type="ftr" sz="quarter" idx="11"/>
          </p:nvPr>
        </p:nvSpPr>
        <p:spPr/>
        <p:txBody>
          <a:bodyPr/>
          <a:lstStyle/>
          <a:p>
            <a:endParaRPr/>
          </a:p>
        </p:txBody>
      </p:sp>
      <p:sp>
        <p:nvSpPr>
          <p:cNvPr id="1050306" name="Slide Number Placeholder 4"/>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1727263899"/>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792" name="Date Placeholder 1"/>
          <p:cNvSpPr>
            <a:spLocks noGrp="1"/>
          </p:cNvSpPr>
          <p:nvPr>
            <p:ph type="dt" sz="half" idx="10"/>
          </p:nvPr>
        </p:nvSpPr>
        <p:spPr/>
        <p:txBody>
          <a:bodyPr/>
          <a:lstStyle/>
          <a:p>
            <a:fld id="{2DD204D1-F9BD-4643-8480-6EA41EB484F1}" type="datetimeFigureOut">
              <a:rPr lang="en-US"/>
              <a:t>11/2/2018</a:t>
            </a:fld>
            <a:endParaRPr lang="en-US"/>
          </a:p>
        </p:txBody>
      </p:sp>
      <p:sp>
        <p:nvSpPr>
          <p:cNvPr id="1048793" name="Footer Placeholder 2"/>
          <p:cNvSpPr>
            <a:spLocks noGrp="1"/>
          </p:cNvSpPr>
          <p:nvPr>
            <p:ph type="ftr" sz="quarter" idx="11"/>
          </p:nvPr>
        </p:nvSpPr>
        <p:spPr/>
        <p:txBody>
          <a:bodyPr/>
          <a:lstStyle/>
          <a:p>
            <a:endParaRPr/>
          </a:p>
        </p:txBody>
      </p:sp>
      <p:sp>
        <p:nvSpPr>
          <p:cNvPr id="1048794" name="Slide Number Placeholder 3"/>
          <p:cNvSpPr>
            <a:spLocks noGrp="1"/>
          </p:cNvSpPr>
          <p:nvPr>
            <p:ph type="sldNum" sz="quarter" idx="12"/>
          </p:nvPr>
        </p:nvSpPr>
        <p:spPr/>
        <p:txBody>
          <a:bodyPr/>
          <a:lstStyle/>
          <a:p>
            <a:fld id="{EB37DED6-D4C7-42EE-AB49-D2E39E64FDE4}" type="slidenum">
              <a:t>‹#›</a:t>
            </a:fld>
            <a:endParaRPr/>
          </a:p>
        </p:txBody>
      </p:sp>
    </p:spTree>
    <p:extLst>
      <p:ext uri="{BB962C8B-B14F-4D97-AF65-F5344CB8AC3E}">
        <p14:creationId xmlns:p14="http://schemas.microsoft.com/office/powerpoint/2010/main" val="1462268193"/>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50317"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50318" name="Title 1"/>
          <p:cNvSpPr>
            <a:spLocks noGrp="1"/>
          </p:cNvSpPr>
          <p:nvPr>
            <p:ph type="title"/>
          </p:nvPr>
        </p:nvSpPr>
        <p:spPr>
          <a:xfrm>
            <a:off x="304801" y="1701800"/>
            <a:ext cx="3352800" cy="2844800"/>
          </a:xfrm>
        </p:spPr>
        <p:txBody>
          <a:bodyPr anchor="b">
            <a:normAutofit/>
          </a:bodyPr>
          <a:lstStyle>
            <a:lvl1pPr algn="l">
              <a:defRPr sz="2000" b="1"/>
            </a:lvl1pPr>
          </a:lstStyle>
          <a:p>
            <a:r>
              <a:rPr lang="en-US"/>
              <a:t>Click to edit Master title style</a:t>
            </a:r>
          </a:p>
        </p:txBody>
      </p:sp>
      <p:sp>
        <p:nvSpPr>
          <p:cNvPr id="1050319"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1050320"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21" name="Date Placeholder 4"/>
          <p:cNvSpPr>
            <a:spLocks noGrp="1"/>
          </p:cNvSpPr>
          <p:nvPr>
            <p:ph type="dt" sz="half" idx="10"/>
          </p:nvPr>
        </p:nvSpPr>
        <p:spPr/>
        <p:txBody>
          <a:bodyPr/>
          <a:lstStyle/>
          <a:p>
            <a:fld id="{126BF754-515F-40B9-8D24-D54D5825B3D0}" type="datetimeFigureOut">
              <a:rPr lang="en-US"/>
              <a:t>11/2/2018</a:t>
            </a:fld>
            <a:endParaRPr lang="en-US"/>
          </a:p>
        </p:txBody>
      </p:sp>
      <p:sp>
        <p:nvSpPr>
          <p:cNvPr id="1050322" name="Footer Placeholder 5"/>
          <p:cNvSpPr>
            <a:spLocks noGrp="1"/>
          </p:cNvSpPr>
          <p:nvPr>
            <p:ph type="ftr" sz="quarter" idx="11"/>
          </p:nvPr>
        </p:nvSpPr>
        <p:spPr/>
        <p:txBody>
          <a:bodyPr/>
          <a:lstStyle/>
          <a:p>
            <a:endParaRPr/>
          </a:p>
        </p:txBody>
      </p:sp>
      <p:sp>
        <p:nvSpPr>
          <p:cNvPr id="1050323" name="Slide Number Placeholder 6"/>
          <p:cNvSpPr>
            <a:spLocks noGrp="1"/>
          </p:cNvSpPr>
          <p:nvPr>
            <p:ph type="sldNum" sz="quarter" idx="12"/>
          </p:nvPr>
        </p:nvSpPr>
        <p:spPr/>
        <p:txBody>
          <a:bodyPr/>
          <a:lstStyle/>
          <a:p>
            <a:fld id="{2DFBB78A-01B4-41F2-96B0-677A4A282832}" type="slidenum">
              <a:t>‹#›</a:t>
            </a:fld>
            <a:endParaRPr/>
          </a:p>
        </p:txBody>
      </p:sp>
    </p:spTree>
    <p:extLst>
      <p:ext uri="{BB962C8B-B14F-4D97-AF65-F5344CB8AC3E}">
        <p14:creationId xmlns:p14="http://schemas.microsoft.com/office/powerpoint/2010/main" val="1884280741"/>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75"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48776" name="Title 1"/>
          <p:cNvSpPr>
            <a:spLocks noGrp="1"/>
          </p:cNvSpPr>
          <p:nvPr>
            <p:ph type="title"/>
          </p:nvPr>
        </p:nvSpPr>
        <p:spPr>
          <a:xfrm>
            <a:off x="2438401" y="4800600"/>
            <a:ext cx="7315200" cy="762000"/>
          </a:xfrm>
        </p:spPr>
        <p:txBody>
          <a:bodyPr anchor="b">
            <a:normAutofit/>
          </a:bodyPr>
          <a:lstStyle>
            <a:lvl1pPr algn="l">
              <a:defRPr sz="2000" b="1"/>
            </a:lvl1pPr>
          </a:lstStyle>
          <a:p>
            <a:r>
              <a:rPr lang="en-US"/>
              <a:t>Click to edit Master title style</a:t>
            </a:r>
          </a:p>
        </p:txBody>
      </p:sp>
      <p:sp>
        <p:nvSpPr>
          <p:cNvPr id="1048777"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p>
        </p:txBody>
      </p:sp>
      <p:sp>
        <p:nvSpPr>
          <p:cNvPr id="1048778"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1048779" name="Date Placeholder 4"/>
          <p:cNvSpPr>
            <a:spLocks noGrp="1"/>
          </p:cNvSpPr>
          <p:nvPr>
            <p:ph type="dt" sz="half" idx="10"/>
          </p:nvPr>
        </p:nvSpPr>
        <p:spPr/>
        <p:txBody>
          <a:bodyPr/>
          <a:lstStyle/>
          <a:p>
            <a:fld id="{126BF754-515F-40B9-8D24-D54D5825B3D0}" type="datetimeFigureOut">
              <a:rPr lang="en-US"/>
              <a:t>11/2/2018</a:t>
            </a:fld>
            <a:endParaRPr lang="en-US"/>
          </a:p>
        </p:txBody>
      </p:sp>
      <p:sp>
        <p:nvSpPr>
          <p:cNvPr id="1048780" name="Footer Placeholder 5"/>
          <p:cNvSpPr>
            <a:spLocks noGrp="1"/>
          </p:cNvSpPr>
          <p:nvPr>
            <p:ph type="ftr" sz="quarter" idx="11"/>
          </p:nvPr>
        </p:nvSpPr>
        <p:spPr/>
        <p:txBody>
          <a:bodyPr/>
          <a:lstStyle/>
          <a:p>
            <a:endParaRPr/>
          </a:p>
        </p:txBody>
      </p:sp>
      <p:sp>
        <p:nvSpPr>
          <p:cNvPr id="1048781" name="Slide Number Placeholder 6"/>
          <p:cNvSpPr>
            <a:spLocks noGrp="1"/>
          </p:cNvSpPr>
          <p:nvPr>
            <p:ph type="sldNum" sz="quarter" idx="12"/>
          </p:nvPr>
        </p:nvSpPr>
        <p:spPr/>
        <p:txBody>
          <a:bodyPr/>
          <a:lstStyle/>
          <a:p>
            <a:fld id="{2DFBB78A-01B4-41F2-96B0-677A4A282832}" type="slidenum">
              <a:t>‹#›</a:t>
            </a:fld>
            <a:endParaRPr/>
          </a:p>
        </p:txBody>
      </p:sp>
    </p:spTree>
    <p:extLst>
      <p:ext uri="{BB962C8B-B14F-4D97-AF65-F5344CB8AC3E}">
        <p14:creationId xmlns:p14="http://schemas.microsoft.com/office/powerpoint/2010/main" val="3192048875"/>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50312" name="Title 1"/>
          <p:cNvSpPr>
            <a:spLocks noGrp="1"/>
          </p:cNvSpPr>
          <p:nvPr>
            <p:ph type="title"/>
          </p:nvPr>
        </p:nvSpPr>
        <p:spPr/>
        <p:txBody>
          <a:bodyPr/>
          <a:lstStyle/>
          <a:p>
            <a:r>
              <a:rPr lang="en-US"/>
              <a:t>Click to edit Master title style</a:t>
            </a:r>
          </a:p>
        </p:txBody>
      </p:sp>
      <p:sp>
        <p:nvSpPr>
          <p:cNvPr id="105031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14" name="Date Placeholder 3"/>
          <p:cNvSpPr>
            <a:spLocks noGrp="1"/>
          </p:cNvSpPr>
          <p:nvPr>
            <p:ph type="dt" sz="half" idx="10"/>
          </p:nvPr>
        </p:nvSpPr>
        <p:spPr/>
        <p:txBody>
          <a:bodyPr/>
          <a:lstStyle/>
          <a:p>
            <a:fld id="{7AECB6C2-1084-4AED-A74A-DF028B0094EA}" type="datetimeFigureOut">
              <a:rPr lang="en-US"/>
              <a:t>11/2/2018</a:t>
            </a:fld>
            <a:endParaRPr lang="en-US"/>
          </a:p>
        </p:txBody>
      </p:sp>
      <p:sp>
        <p:nvSpPr>
          <p:cNvPr id="1050315" name="Footer Placeholder 4"/>
          <p:cNvSpPr>
            <a:spLocks noGrp="1"/>
          </p:cNvSpPr>
          <p:nvPr>
            <p:ph type="ftr" sz="quarter" idx="11"/>
          </p:nvPr>
        </p:nvSpPr>
        <p:spPr/>
        <p:txBody>
          <a:bodyPr/>
          <a:lstStyle/>
          <a:p>
            <a:endParaRPr/>
          </a:p>
        </p:txBody>
      </p:sp>
      <p:sp>
        <p:nvSpPr>
          <p:cNvPr id="1050316" name="Slide Number Placeholder 5"/>
          <p:cNvSpPr>
            <a:spLocks noGrp="1"/>
          </p:cNvSpPr>
          <p:nvPr>
            <p:ph type="sldNum" sz="quarter" idx="12"/>
          </p:nvPr>
        </p:nvSpPr>
        <p:spPr/>
        <p:txBody>
          <a:bodyPr/>
          <a:lstStyle/>
          <a:p>
            <a:fld id="{591C5AD9-787D-40FA-8A4D-16A055B9AF81}" type="slidenum">
              <a:t>‹#›</a:t>
            </a:fld>
            <a:endParaRPr/>
          </a:p>
        </p:txBody>
      </p:sp>
    </p:spTree>
    <p:extLst>
      <p:ext uri="{BB962C8B-B14F-4D97-AF65-F5344CB8AC3E}">
        <p14:creationId xmlns:p14="http://schemas.microsoft.com/office/powerpoint/2010/main" val="2710280433"/>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50307" name="Vertical Title 1"/>
          <p:cNvSpPr>
            <a:spLocks noGrp="1"/>
          </p:cNvSpPr>
          <p:nvPr>
            <p:ph type="title" orient="vert"/>
          </p:nvPr>
        </p:nvSpPr>
        <p:spPr>
          <a:xfrm>
            <a:off x="9855200" y="274639"/>
            <a:ext cx="1422400" cy="5897561"/>
          </a:xfrm>
        </p:spPr>
        <p:txBody>
          <a:bodyPr vert="eaVert"/>
          <a:lstStyle/>
          <a:p>
            <a:r>
              <a:rPr lang="en-US"/>
              <a:t>Click to edit Master title style</a:t>
            </a:r>
          </a:p>
        </p:txBody>
      </p:sp>
      <p:sp>
        <p:nvSpPr>
          <p:cNvPr id="1050308" name="Vertical Text Placeholder 2"/>
          <p:cNvSpPr>
            <a:spLocks noGrp="1"/>
          </p:cNvSpPr>
          <p:nvPr>
            <p:ph type="body" orient="vert" idx="1"/>
          </p:nvPr>
        </p:nvSpPr>
        <p:spPr>
          <a:xfrm>
            <a:off x="1117600" y="274639"/>
            <a:ext cx="8534401"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50309" name="Date Placeholder 3"/>
          <p:cNvSpPr>
            <a:spLocks noGrp="1"/>
          </p:cNvSpPr>
          <p:nvPr>
            <p:ph type="dt" sz="half" idx="10"/>
          </p:nvPr>
        </p:nvSpPr>
        <p:spPr/>
        <p:txBody>
          <a:bodyPr/>
          <a:lstStyle/>
          <a:p>
            <a:fld id="{7AECB6C2-1084-4AED-A74A-DF028B0094EA}" type="datetimeFigureOut">
              <a:rPr lang="en-US"/>
              <a:t>11/2/2018</a:t>
            </a:fld>
            <a:endParaRPr lang="en-US"/>
          </a:p>
        </p:txBody>
      </p:sp>
      <p:sp>
        <p:nvSpPr>
          <p:cNvPr id="1050310" name="Footer Placeholder 4"/>
          <p:cNvSpPr>
            <a:spLocks noGrp="1"/>
          </p:cNvSpPr>
          <p:nvPr>
            <p:ph type="ftr" sz="quarter" idx="11"/>
          </p:nvPr>
        </p:nvSpPr>
        <p:spPr/>
        <p:txBody>
          <a:bodyPr/>
          <a:lstStyle/>
          <a:p>
            <a:endParaRPr/>
          </a:p>
        </p:txBody>
      </p:sp>
      <p:sp>
        <p:nvSpPr>
          <p:cNvPr id="1050311" name="Slide Number Placeholder 5"/>
          <p:cNvSpPr>
            <a:spLocks noGrp="1"/>
          </p:cNvSpPr>
          <p:nvPr>
            <p:ph type="sldNum" sz="quarter" idx="12"/>
          </p:nvPr>
        </p:nvSpPr>
        <p:spPr/>
        <p:txBody>
          <a:bodyPr/>
          <a:lstStyle/>
          <a:p>
            <a:fld id="{591C5AD9-787D-40FA-8A4D-16A055B9AF81}" type="slidenum">
              <a:t>‹#›</a:t>
            </a:fld>
            <a:endParaRPr/>
          </a:p>
        </p:txBody>
      </p:sp>
    </p:spTree>
    <p:extLst>
      <p:ext uri="{BB962C8B-B14F-4D97-AF65-F5344CB8AC3E}">
        <p14:creationId xmlns:p14="http://schemas.microsoft.com/office/powerpoint/2010/main" val="2370061266"/>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F497B4-1BD8-4C29-B507-77085CCC1D31}"/>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181118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10D9D823-D5B6-47BC-A30F-0A011F07571F}"/>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B642B8E2-A00E-4033-B933-253F07CE46DB}"/>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88BCE508-2AE9-43D5-824C-DDD4912ED132}"/>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FE3CD2C2-1ABF-4E25-A6F0-53C1C034AD1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65F3EC-D0AC-4432-B287-17A7606D33E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5A83947-4B93-4027-83DD-6EF467990322}"/>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AF4B564-F8CA-4C24-8718-9E622C116001}" type="slidenum">
              <a:rPr lang="en-US" altLang="en-US"/>
              <a:pPr>
                <a:defRPr/>
              </a:pPr>
              <a:t>‹#›</a:t>
            </a:fld>
            <a:endParaRPr lang="en-US" altLang="en-US"/>
          </a:p>
        </p:txBody>
      </p:sp>
    </p:spTree>
    <p:extLst>
      <p:ext uri="{BB962C8B-B14F-4D97-AF65-F5344CB8AC3E}">
        <p14:creationId xmlns:p14="http://schemas.microsoft.com/office/powerpoint/2010/main" val="22353546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D3D0DC4-7305-4CDB-A89D-A593D0296050}"/>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8A6128A3-31F0-45F5-AE74-C4E943A3939D}"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C65AFAE5-6EC4-476F-BC7E-61C0D00EEBA1}"/>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FDB451F3-AFB4-46EC-8E30-E041CDEF4265}"/>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C6654C9C-F441-4CC0-B6BD-7EAADFA3162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F48E61D3-58AC-4925-90BF-AC63E0674B7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07628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11/2/2018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160848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340076-CB3C-4E24-B076-56F8E89FE995}"/>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4C3B74D6-D014-495D-B2FA-F03CBE1C04E8}"/>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4E08227A-B6C0-4986-9178-53B0294CB5A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1F165062-0188-4F44-984F-6FD30364331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D34C438D-CFC8-4990-A6F0-A103ED9834E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FC5AD56-DE4B-48D5-8639-74F8345F184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82AB3B2-3E21-458B-9860-CB00E3D79A85}" type="slidenum">
              <a:rPr lang="en-US" altLang="en-US"/>
              <a:pPr>
                <a:defRPr/>
              </a:pPr>
              <a:t>‹#›</a:t>
            </a:fld>
            <a:endParaRPr lang="en-US" altLang="en-US"/>
          </a:p>
        </p:txBody>
      </p:sp>
    </p:spTree>
    <p:extLst>
      <p:ext uri="{BB962C8B-B14F-4D97-AF65-F5344CB8AC3E}">
        <p14:creationId xmlns:p14="http://schemas.microsoft.com/office/powerpoint/2010/main" val="1665389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9F8ACA1C-8625-4567-9AAC-F59434EB6D12}"/>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74C3FF35-874E-42F8-8A18-85CEF8A7DA7F}"/>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F47F0E29-7C2D-433E-990C-4EB81FBC5603}"/>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23BC2A85-DDED-49D6-89AC-492432D61B1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7F458720-2899-431A-AF50-7673B8FFDD0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27F27B91-778E-45A1-A26D-5A055C5A3BB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C2EECDE-C114-4DF6-A0F6-E2987C097EF4}" type="slidenum">
              <a:rPr lang="en-US" altLang="en-US"/>
              <a:pPr>
                <a:defRPr/>
              </a:pPr>
              <a:t>‹#›</a:t>
            </a:fld>
            <a:endParaRPr lang="en-US" altLang="en-US"/>
          </a:p>
        </p:txBody>
      </p:sp>
    </p:spTree>
    <p:extLst>
      <p:ext uri="{BB962C8B-B14F-4D97-AF65-F5344CB8AC3E}">
        <p14:creationId xmlns:p14="http://schemas.microsoft.com/office/powerpoint/2010/main" val="11414871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DAA66B7-FD84-4777-B71F-B858BB670146}"/>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A7C63C59-D1C1-49CC-9975-6A234D059BB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41247AB6-A5A9-4FA2-AA37-274C3E84C51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E1E376D8-390B-4B8A-992E-C68D6A95070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F511E5E2-AC3A-423B-B34B-110A6D535A9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490A4A4A-5666-4D21-8B17-DC5C1643BF4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C3945FE-EAF7-4513-8D29-A3D25C58B79C}" type="slidenum">
              <a:rPr lang="en-US" altLang="en-US"/>
              <a:pPr>
                <a:defRPr/>
              </a:pPr>
              <a:t>‹#›</a:t>
            </a:fld>
            <a:endParaRPr lang="en-US" altLang="en-US"/>
          </a:p>
        </p:txBody>
      </p:sp>
    </p:spTree>
    <p:extLst>
      <p:ext uri="{BB962C8B-B14F-4D97-AF65-F5344CB8AC3E}">
        <p14:creationId xmlns:p14="http://schemas.microsoft.com/office/powerpoint/2010/main" val="10758274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CC28A03-8D56-4A93-921E-5CF83F6CD6A6}"/>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C60CC196-0E57-4F43-90DE-50FDE78B2F85}"/>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9A326858-1476-425C-A959-D8F2C7C8B38D}"/>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4C7498E5-47E6-4CBC-B79A-5974DBB7107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17FDFC11-857A-4D3D-AE51-D62D2F5EFE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007661A-A649-432A-AE75-0ED28168C861}" type="slidenum">
              <a:rPr lang="en-US" altLang="en-US"/>
              <a:pPr>
                <a:defRPr/>
              </a:pPr>
              <a:t>‹#›</a:t>
            </a:fld>
            <a:endParaRPr lang="en-US" altLang="en-US"/>
          </a:p>
        </p:txBody>
      </p:sp>
    </p:spTree>
    <p:extLst>
      <p:ext uri="{BB962C8B-B14F-4D97-AF65-F5344CB8AC3E}">
        <p14:creationId xmlns:p14="http://schemas.microsoft.com/office/powerpoint/2010/main" val="4040090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4421A2C-ABAE-472A-9362-FB24DB68E8A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36CDE7C8-26F4-492F-9559-0B952CDAD055}"/>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6099D0D7-793C-4F42-89C9-D4A8007235CC}"/>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0B681B25-CAFE-4037-B1F2-F2AD4388C98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5645083-CAD5-4044-9C02-4C1D5F092E7F}"/>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93AB1DC-A930-436D-B3C4-4E1C3208C423}" type="slidenum">
              <a:rPr lang="en-US" altLang="en-US"/>
              <a:pPr>
                <a:defRPr/>
              </a:pPr>
              <a:t>‹#›</a:t>
            </a:fld>
            <a:endParaRPr lang="en-US" altLang="en-US"/>
          </a:p>
        </p:txBody>
      </p:sp>
    </p:spTree>
    <p:extLst>
      <p:ext uri="{BB962C8B-B14F-4D97-AF65-F5344CB8AC3E}">
        <p14:creationId xmlns:p14="http://schemas.microsoft.com/office/powerpoint/2010/main" val="9224401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408FE91-7B4F-45C3-B916-1DCF83FD7E0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6CE7DF7F-41FE-4D5E-A1C2-B7C638C9C4C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6CA1C5EE-995C-44B9-BF0A-EF724DA84F75}"/>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A91E85CE-6937-43A5-9CBD-F63438DABDC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FD61DB3-306F-4C15-8673-11DC19E142A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9F30604-AE4E-46C3-B4CA-A98E145DBF78}" type="slidenum">
              <a:rPr lang="en-US" altLang="en-US"/>
              <a:pPr>
                <a:defRPr/>
              </a:pPr>
              <a:t>‹#›</a:t>
            </a:fld>
            <a:endParaRPr lang="en-US" altLang="en-US"/>
          </a:p>
        </p:txBody>
      </p:sp>
    </p:spTree>
    <p:extLst>
      <p:ext uri="{BB962C8B-B14F-4D97-AF65-F5344CB8AC3E}">
        <p14:creationId xmlns:p14="http://schemas.microsoft.com/office/powerpoint/2010/main" val="4674278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D0A14EBB-15A9-486C-B895-861E422D6239}"/>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680F696-5C0D-4CC5-8088-59DB703F65B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9D3CCED-3273-4E75-9B43-AA81AB6D35B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456968C3-AD37-40BC-A4E0-352D422B73C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505501-FA5A-491D-A807-646E7DBB437A}"/>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38603-C2E4-4122-B815-5926A4015882}"/>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749A0C0-E8C8-4ED8-88EC-06ABDFFA0480}" type="slidenum">
              <a:rPr lang="en-US" altLang="en-US"/>
              <a:pPr>
                <a:defRPr/>
              </a:pPr>
              <a:t>‹#›</a:t>
            </a:fld>
            <a:endParaRPr lang="en-US" altLang="en-US"/>
          </a:p>
        </p:txBody>
      </p:sp>
    </p:spTree>
    <p:extLst>
      <p:ext uri="{BB962C8B-B14F-4D97-AF65-F5344CB8AC3E}">
        <p14:creationId xmlns:p14="http://schemas.microsoft.com/office/powerpoint/2010/main" val="17895761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B338887-E678-4627-8E8E-5584EE147D46}"/>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C3740FEF-5273-4FDA-BB4A-D555F472E27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12D52801-069E-4DCA-B0FB-65DAF3DD43C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BFF8C253-C60F-4791-BAD1-E9AFD4B14E8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D5E00CB-DB71-496A-BA21-29367A61287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B98DEE66-0DAE-4DB3-A12C-3C4206246029}" type="slidenum">
              <a:rPr lang="en-US" altLang="en-US"/>
              <a:pPr>
                <a:defRPr/>
              </a:pPr>
              <a:t>‹#›</a:t>
            </a:fld>
            <a:endParaRPr lang="en-US" altLang="en-US"/>
          </a:p>
        </p:txBody>
      </p:sp>
    </p:spTree>
    <p:extLst>
      <p:ext uri="{BB962C8B-B14F-4D97-AF65-F5344CB8AC3E}">
        <p14:creationId xmlns:p14="http://schemas.microsoft.com/office/powerpoint/2010/main" val="3739149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2EA3A-9D79-40E7-83D3-F5B8B2C78B65}"/>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350184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6E122F9-8EFA-4D0A-ACB9-0FDEE6D5491C}"/>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71E2E119-F5CA-45CE-96DC-5FFB651595C7}"/>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7A0A09EE-5747-4B31-81BD-DF1E583E2CA6}"/>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C3B2054E-0E74-475F-8280-14966D93CA2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289B31-867A-4DFD-8413-E5CD37E1D58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69A3FF5-03C5-434F-B787-DAAA594CC615}"/>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0FA8D08-66D4-46E0-9019-7E11836DACD3}" type="slidenum">
              <a:rPr lang="en-US" altLang="en-US"/>
              <a:pPr>
                <a:defRPr/>
              </a:pPr>
              <a:t>‹#›</a:t>
            </a:fld>
            <a:endParaRPr lang="en-US" altLang="en-US"/>
          </a:p>
        </p:txBody>
      </p:sp>
    </p:spTree>
    <p:extLst>
      <p:ext uri="{BB962C8B-B14F-4D97-AF65-F5344CB8AC3E}">
        <p14:creationId xmlns:p14="http://schemas.microsoft.com/office/powerpoint/2010/main" val="418559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1.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theme" Target="../theme/theme12.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3.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4.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5.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16.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17.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18.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19.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7.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20.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8.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1.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9.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theme" Target="../theme/theme22.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00.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3.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5.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theme" Target="../theme/theme8.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theme" Target="../theme/theme9.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384517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4252" r:id="rId14"/>
    <p:sldLayoutId id="2147484253" r:id="rId15"/>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pPr defTabSz="914126"/>
            <a:fld id="{F88EE718-5ECF-47CF-8294-322380B4F605}" type="datetimeFigureOut">
              <a:rPr lang="en-US" smtClean="0">
                <a:solidFill>
                  <a:srgbClr val="4E5B6F"/>
                </a:solidFill>
              </a:rPr>
              <a:pPr defTabSz="914126"/>
              <a:t>11/2/2018</a:t>
            </a:fld>
            <a:endParaRPr lang="en-US">
              <a:solidFill>
                <a:srgbClr val="4E5B6F"/>
              </a:solidFill>
            </a:endParaRPr>
          </a:p>
        </p:txBody>
      </p:sp>
      <p:sp>
        <p:nvSpPr>
          <p:cNvPr id="3" name="Footer Placeholder 2"/>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400">
                <a:solidFill>
                  <a:schemeClr val="tx2"/>
                </a:solidFill>
              </a:defRPr>
            </a:lvl1pPr>
          </a:lstStyle>
          <a:p>
            <a:pPr defTabSz="914126"/>
            <a:endParaRPr lang="en-US">
              <a:solidFill>
                <a:srgbClr val="4E5B6F"/>
              </a:solidFill>
            </a:endParaRPr>
          </a:p>
        </p:txBody>
      </p:sp>
      <p:sp>
        <p:nvSpPr>
          <p:cNvPr id="7" name="Rectangle 6"/>
          <p:cNvSpPr/>
          <p:nvPr/>
        </p:nvSpPr>
        <p:spPr bwMode="white">
          <a:xfrm>
            <a:off x="1"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8" name="Rectangle 7"/>
          <p:cNvSpPr/>
          <p:nvPr/>
        </p:nvSpPr>
        <p:spPr>
          <a:xfrm>
            <a:off x="1"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126"/>
            <a:endParaRPr lang="en-US" sz="1799">
              <a:solidFill>
                <a:prstClr val="white"/>
              </a:solidFill>
            </a:endParaRPr>
          </a:p>
        </p:txBody>
      </p:sp>
      <p:sp>
        <p:nvSpPr>
          <p:cNvPr id="23" name="Slide Number Placeholder 22"/>
          <p:cNvSpPr>
            <a:spLocks noGrp="1"/>
          </p:cNvSpPr>
          <p:nvPr>
            <p:ph type="sldNum" sz="quarter" idx="4"/>
          </p:nvPr>
        </p:nvSpPr>
        <p:spPr>
          <a:xfrm>
            <a:off x="1"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126"/>
            <a:fld id="{41CEB8D2-81AA-44ED-A9B7-D85E24D6B680}" type="slidenum">
              <a:rPr lang="en-US" smtClean="0"/>
              <a:pPr defTabSz="914126"/>
              <a:t>‹#›</a:t>
            </a:fld>
            <a:endParaRPr lang="en-US"/>
          </a:p>
        </p:txBody>
      </p:sp>
    </p:spTree>
    <p:extLst>
      <p:ext uri="{BB962C8B-B14F-4D97-AF65-F5344CB8AC3E}">
        <p14:creationId xmlns:p14="http://schemas.microsoft.com/office/powerpoint/2010/main" val="196353075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Lst>
  <p:txStyles>
    <p:titleStyle>
      <a:lvl1pPr algn="l" rtl="0" eaLnBrk="1" latinLnBrk="0" hangingPunct="1">
        <a:spcBef>
          <a:spcPct val="0"/>
        </a:spcBef>
        <a:buNone/>
        <a:defRPr kumimoji="0" sz="4399" kern="1200">
          <a:solidFill>
            <a:schemeClr val="tx2"/>
          </a:solidFill>
          <a:latin typeface="+mj-lt"/>
          <a:ea typeface="+mj-ea"/>
          <a:cs typeface="+mj-cs"/>
        </a:defRPr>
      </a:lvl1pPr>
    </p:titleStyle>
    <p:bodyStyle>
      <a:lvl1pPr marL="319944" indent="-319944" algn="l" rtl="0" eaLnBrk="1" latinLnBrk="0" hangingPunct="1">
        <a:spcBef>
          <a:spcPts val="700"/>
        </a:spcBef>
        <a:buClr>
          <a:schemeClr val="accent2"/>
        </a:buClr>
        <a:buSzPct val="60000"/>
        <a:buFont typeface="Wingdings"/>
        <a:buChar char=""/>
        <a:defRPr kumimoji="0" sz="2899" kern="1200">
          <a:solidFill>
            <a:schemeClr val="tx1"/>
          </a:solidFill>
          <a:latin typeface="+mn-lt"/>
          <a:ea typeface="+mn-ea"/>
          <a:cs typeface="+mn-cs"/>
        </a:defRPr>
      </a:lvl1pPr>
      <a:lvl2pPr marL="639888" indent="-274238" algn="l" rtl="0" eaLnBrk="1" latinLnBrk="0" hangingPunct="1">
        <a:spcBef>
          <a:spcPts val="550"/>
        </a:spcBef>
        <a:buClr>
          <a:schemeClr val="accent1"/>
        </a:buClr>
        <a:buSzPct val="70000"/>
        <a:buFont typeface="Wingdings 2"/>
        <a:buChar char=""/>
        <a:defRPr kumimoji="0" sz="2599" kern="1200">
          <a:solidFill>
            <a:schemeClr val="tx1"/>
          </a:solidFill>
          <a:latin typeface="+mn-lt"/>
          <a:ea typeface="+mn-ea"/>
          <a:cs typeface="+mn-cs"/>
        </a:defRPr>
      </a:lvl2pPr>
      <a:lvl3pPr marL="914126" indent="-228531" algn="l" rtl="0" eaLnBrk="1" latinLnBrk="0" hangingPunct="1">
        <a:spcBef>
          <a:spcPts val="500"/>
        </a:spcBef>
        <a:buClr>
          <a:schemeClr val="accent2"/>
        </a:buClr>
        <a:buSzPct val="75000"/>
        <a:buFont typeface="Wingdings"/>
        <a:buChar char=""/>
        <a:defRPr kumimoji="0" sz="2299" kern="1200">
          <a:solidFill>
            <a:schemeClr val="tx1"/>
          </a:solidFill>
          <a:latin typeface="+mn-lt"/>
          <a:ea typeface="+mn-ea"/>
          <a:cs typeface="+mn-cs"/>
        </a:defRPr>
      </a:lvl3pPr>
      <a:lvl4pPr marL="1371189" indent="-228531" algn="l" rtl="0" eaLnBrk="1" latinLnBrk="0" hangingPunct="1">
        <a:spcBef>
          <a:spcPts val="400"/>
        </a:spcBef>
        <a:buClr>
          <a:schemeClr val="accent3"/>
        </a:buClr>
        <a:buSzPct val="75000"/>
        <a:buFont typeface="Wingdings"/>
        <a:buChar char=""/>
        <a:defRPr kumimoji="0" sz="1999" kern="1200">
          <a:solidFill>
            <a:schemeClr val="tx1"/>
          </a:solidFill>
          <a:latin typeface="+mn-lt"/>
          <a:ea typeface="+mn-ea"/>
          <a:cs typeface="+mn-cs"/>
        </a:defRPr>
      </a:lvl4pPr>
      <a:lvl5pPr marL="1828251" indent="-228531" algn="l" rtl="0" eaLnBrk="1" latinLnBrk="0" hangingPunct="1">
        <a:spcBef>
          <a:spcPts val="400"/>
        </a:spcBef>
        <a:buClr>
          <a:schemeClr val="accent4"/>
        </a:buClr>
        <a:buSzPct val="65000"/>
        <a:buFont typeface="Wingdings"/>
        <a:buChar char=""/>
        <a:defRPr kumimoji="0" sz="1999" kern="1200">
          <a:solidFill>
            <a:schemeClr val="tx1"/>
          </a:solidFill>
          <a:latin typeface="+mn-lt"/>
          <a:ea typeface="+mn-ea"/>
          <a:cs typeface="+mn-cs"/>
        </a:defRPr>
      </a:lvl5pPr>
      <a:lvl6pPr marL="2102489" indent="-228531" algn="l" rtl="0" eaLnBrk="1" latinLnBrk="0" hangingPunct="1">
        <a:spcBef>
          <a:spcPct val="20000"/>
        </a:spcBef>
        <a:buClr>
          <a:schemeClr val="accent1"/>
        </a:buClr>
        <a:buFont typeface="Wingdings"/>
        <a:buChar char="§"/>
        <a:defRPr kumimoji="0" sz="1799" kern="1200" baseline="0">
          <a:solidFill>
            <a:schemeClr val="tx1"/>
          </a:solidFill>
          <a:latin typeface="+mn-lt"/>
          <a:ea typeface="+mn-ea"/>
          <a:cs typeface="+mn-cs"/>
        </a:defRPr>
      </a:lvl6pPr>
      <a:lvl7pPr marL="2376727" indent="-228531" algn="l" rtl="0" eaLnBrk="1" latinLnBrk="0" hangingPunct="1">
        <a:spcBef>
          <a:spcPct val="20000"/>
        </a:spcBef>
        <a:buClr>
          <a:schemeClr val="accent2"/>
        </a:buClr>
        <a:buFont typeface="Wingdings"/>
        <a:buChar char="§"/>
        <a:defRPr kumimoji="0" sz="1799" kern="1200" baseline="0">
          <a:solidFill>
            <a:schemeClr val="tx1"/>
          </a:solidFill>
          <a:latin typeface="+mn-lt"/>
          <a:ea typeface="+mn-ea"/>
          <a:cs typeface="+mn-cs"/>
        </a:defRPr>
      </a:lvl7pPr>
      <a:lvl8pPr marL="2650964" indent="-228531" algn="l" rtl="0" eaLnBrk="1" latinLnBrk="0" hangingPunct="1">
        <a:spcBef>
          <a:spcPct val="20000"/>
        </a:spcBef>
        <a:buClr>
          <a:schemeClr val="accent3"/>
        </a:buClr>
        <a:buFont typeface="Wingdings"/>
        <a:buChar char="§"/>
        <a:defRPr kumimoji="0" sz="1799" kern="1200" baseline="0">
          <a:solidFill>
            <a:schemeClr val="tx1"/>
          </a:solidFill>
          <a:latin typeface="+mn-lt"/>
          <a:ea typeface="+mn-ea"/>
          <a:cs typeface="+mn-cs"/>
        </a:defRPr>
      </a:lvl8pPr>
      <a:lvl9pPr marL="2925202" indent="-228531" algn="l" rtl="0" eaLnBrk="1" latinLnBrk="0" hangingPunct="1">
        <a:spcBef>
          <a:spcPct val="20000"/>
        </a:spcBef>
        <a:buClr>
          <a:schemeClr val="accent4"/>
        </a:buClr>
        <a:buFont typeface="Wingdings"/>
        <a:buChar char="§"/>
        <a:defRPr kumimoji="0" sz="1799"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63" algn="l" rtl="0" eaLnBrk="1" latinLnBrk="0" hangingPunct="1">
        <a:defRPr kumimoji="0" kern="1200">
          <a:solidFill>
            <a:schemeClr val="tx1"/>
          </a:solidFill>
          <a:latin typeface="+mn-lt"/>
          <a:ea typeface="+mn-ea"/>
          <a:cs typeface="+mn-cs"/>
        </a:defRPr>
      </a:lvl2pPr>
      <a:lvl3pPr marL="914126" algn="l" rtl="0" eaLnBrk="1" latinLnBrk="0" hangingPunct="1">
        <a:defRPr kumimoji="0" kern="1200">
          <a:solidFill>
            <a:schemeClr val="tx1"/>
          </a:solidFill>
          <a:latin typeface="+mn-lt"/>
          <a:ea typeface="+mn-ea"/>
          <a:cs typeface="+mn-cs"/>
        </a:defRPr>
      </a:lvl3pPr>
      <a:lvl4pPr marL="1371189" algn="l" rtl="0" eaLnBrk="1" latinLnBrk="0" hangingPunct="1">
        <a:defRPr kumimoji="0" kern="1200">
          <a:solidFill>
            <a:schemeClr val="tx1"/>
          </a:solidFill>
          <a:latin typeface="+mn-lt"/>
          <a:ea typeface="+mn-ea"/>
          <a:cs typeface="+mn-cs"/>
        </a:defRPr>
      </a:lvl4pPr>
      <a:lvl5pPr marL="1828251" algn="l" rtl="0" eaLnBrk="1" latinLnBrk="0" hangingPunct="1">
        <a:defRPr kumimoji="0" kern="1200">
          <a:solidFill>
            <a:schemeClr val="tx1"/>
          </a:solidFill>
          <a:latin typeface="+mn-lt"/>
          <a:ea typeface="+mn-ea"/>
          <a:cs typeface="+mn-cs"/>
        </a:defRPr>
      </a:lvl5pPr>
      <a:lvl6pPr marL="2285314" algn="l" rtl="0" eaLnBrk="1" latinLnBrk="0" hangingPunct="1">
        <a:defRPr kumimoji="0" kern="1200">
          <a:solidFill>
            <a:schemeClr val="tx1"/>
          </a:solidFill>
          <a:latin typeface="+mn-lt"/>
          <a:ea typeface="+mn-ea"/>
          <a:cs typeface="+mn-cs"/>
        </a:defRPr>
      </a:lvl6pPr>
      <a:lvl7pPr marL="2742377" algn="l" rtl="0" eaLnBrk="1" latinLnBrk="0" hangingPunct="1">
        <a:defRPr kumimoji="0" kern="1200">
          <a:solidFill>
            <a:schemeClr val="tx1"/>
          </a:solidFill>
          <a:latin typeface="+mn-lt"/>
          <a:ea typeface="+mn-ea"/>
          <a:cs typeface="+mn-cs"/>
        </a:defRPr>
      </a:lvl7pPr>
      <a:lvl8pPr marL="3199440" algn="l" rtl="0" eaLnBrk="1" latinLnBrk="0" hangingPunct="1">
        <a:defRPr kumimoji="0" kern="1200">
          <a:solidFill>
            <a:schemeClr val="tx1"/>
          </a:solidFill>
          <a:latin typeface="+mn-lt"/>
          <a:ea typeface="+mn-ea"/>
          <a:cs typeface="+mn-cs"/>
        </a:defRPr>
      </a:lvl8pPr>
      <a:lvl9pPr marL="3656503"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A4B986A6-1D65-4167-A8BF-5D89CAB24320}"/>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a:extLst>
              <a:ext uri="{FF2B5EF4-FFF2-40B4-BE49-F238E27FC236}">
                <a16:creationId xmlns:a16="http://schemas.microsoft.com/office/drawing/2014/main" id="{AEFA9C4B-9D53-494B-AEDC-B613F09DD85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82D85785-9E42-4976-9B15-40D95DCFD58C}"/>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defRPr>
            </a:lvl1pPr>
          </a:lstStyle>
          <a:p>
            <a:pPr>
              <a:defRPr/>
            </a:pPr>
            <a:fld id="{C0C13C2B-4DDE-45A9-8B9A-DA26F1862D5A}" type="slidenum">
              <a:rPr lang="en-US" altLang="en-US"/>
              <a:pPr>
                <a:defRPr/>
              </a:pPr>
              <a:t>‹#›</a:t>
            </a:fld>
            <a:endParaRPr lang="en-US" altLang="en-US"/>
          </a:p>
        </p:txBody>
      </p:sp>
    </p:spTree>
    <p:extLst>
      <p:ext uri="{BB962C8B-B14F-4D97-AF65-F5344CB8AC3E}">
        <p14:creationId xmlns:p14="http://schemas.microsoft.com/office/powerpoint/2010/main" val="3627160216"/>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86EA1B94-126D-4AAE-828A-4C19295A61F9}"/>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FC0C474D-BAF2-4B73-B31E-2413CD00547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46FA765-61F3-4824-AFDE-91A4C7CEF916}"/>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sym typeface="Arial" panose="020B0604020202020204" pitchFamily="34" charset="0"/>
              </a:defRPr>
            </a:lvl1pPr>
          </a:lstStyle>
          <a:p>
            <a:pPr>
              <a:defRPr/>
            </a:pPr>
            <a:fld id="{05217DBF-787E-49D0-A115-227E6B1A54EF}" type="slidenum">
              <a:rPr lang="en-US" altLang="en-US"/>
              <a:pPr>
                <a:defRPr/>
              </a:pPr>
              <a:t>‹#›</a:t>
            </a:fld>
            <a:endParaRPr lang="en-US" altLang="en-US"/>
          </a:p>
        </p:txBody>
      </p:sp>
    </p:spTree>
    <p:extLst>
      <p:ext uri="{BB962C8B-B14F-4D97-AF65-F5344CB8AC3E}">
        <p14:creationId xmlns:p14="http://schemas.microsoft.com/office/powerpoint/2010/main" val="233495819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3200128980"/>
      </p:ext>
    </p:extLst>
  </p:cSld>
  <p:clrMap bg1="lt1" tx1="dk1" bg2="dk2" tx2="lt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2988431842"/>
      </p:ext>
    </p:extLst>
  </p:cSld>
  <p:clrMap bg1="lt1" tx1="dk1" bg2="dk2" tx2="lt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452999895"/>
      </p:ext>
    </p:extLst>
  </p:cSld>
  <p:clrMap bg1="lt1" tx1="dk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2197860762"/>
      </p:ext>
    </p:extLst>
  </p:cSld>
  <p:clrMap bg1="lt1" tx1="dk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787322087"/>
      </p:ext>
    </p:extLst>
  </p:cSld>
  <p:clrMap bg1="lt1" tx1="dk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307087443"/>
      </p:ext>
    </p:extLst>
  </p:cSld>
  <p:clrMap bg1="lt1" tx1="dk1" bg2="dk2"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2831369518"/>
      </p:ext>
    </p:extLst>
  </p:cSld>
  <p:clrMap bg1="lt1" tx1="dk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11/2/2018</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22653790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819"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4050721860"/>
      </p:ext>
    </p:extLst>
  </p:cSld>
  <p:clrMap bg1="lt1" tx1="dk1" bg2="dk2" tx2="lt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964458697"/>
      </p:ext>
    </p:extLst>
  </p:cSld>
  <p:clrMap bg1="lt1" tx1="dk1" bg2="dk2"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0914812"/>
      </p:ext>
    </p:extLst>
  </p:cSld>
  <p:clrMap bg1="lt1" tx1="dk1" bg2="dk2" tx2="lt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676622966"/>
      </p:ext>
    </p:extLst>
  </p:cSld>
  <p:clrMap bg1="lt1" tx1="dk1" bg2="dk2" tx2="lt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B08E-F972-D249-9E80-4C1FF6613AE0}"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F5178-39F1-D843-B4B2-172C69F55C77}" type="slidenum">
              <a:rPr lang="en-US" smtClean="0"/>
              <a:t>‹#›</a:t>
            </a:fld>
            <a:endParaRPr lang="en-US"/>
          </a:p>
        </p:txBody>
      </p:sp>
    </p:spTree>
    <p:extLst>
      <p:ext uri="{BB962C8B-B14F-4D97-AF65-F5344CB8AC3E}">
        <p14:creationId xmlns:p14="http://schemas.microsoft.com/office/powerpoint/2010/main" val="7472347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3F87C-8235-A549-BE99-11DD04B20189}" type="datetime1">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33576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4239" r:id="rId1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E21F1-0BDB-1B48-8B1A-F6E723C62E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55947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423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537908627"/>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48576" name="Rectangle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48577"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1048578"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48579"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t>11/2/2018</a:t>
            </a:fld>
            <a:endParaRPr lang="en-US"/>
          </a:p>
        </p:txBody>
      </p:sp>
      <p:sp>
        <p:nvSpPr>
          <p:cNvPr id="1048580"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1048581"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t>‹#›</a:t>
            </a:fld>
            <a:endParaRPr lang="en-US"/>
          </a:p>
        </p:txBody>
      </p:sp>
    </p:spTree>
    <p:extLst>
      <p:ext uri="{BB962C8B-B14F-4D97-AF65-F5344CB8AC3E}">
        <p14:creationId xmlns:p14="http://schemas.microsoft.com/office/powerpoint/2010/main" val="295845914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spd="med">
    <p:fade/>
  </p:transition>
  <p:txStyles>
    <p:titleStyle>
      <a:lvl1pPr algn="l" defTabSz="1218987" rtl="0" eaLnBrk="1" latinLnBrk="0" hangingPunct="1">
        <a:lnSpc>
          <a:spcPct val="85000"/>
        </a:lnSpc>
        <a:spcBef>
          <a:spcPct val="0"/>
        </a:spcBef>
        <a:buNone/>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DE160108-4EC1-44AB-A30A-CF541A53DB9B}"/>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AADFBBA-A832-430E-A119-39BB0C9B109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5A169619-1EC8-4E42-A9D8-5AD40904F727}"/>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sym typeface="Arial" panose="020B0604020202020204" pitchFamily="34" charset="0"/>
              </a:defRPr>
            </a:lvl1pPr>
          </a:lstStyle>
          <a:p>
            <a:pPr>
              <a:defRPr/>
            </a:pPr>
            <a:fld id="{BC4AA4E0-BA74-431E-9DA5-2BD145A75FA9}" type="slidenum">
              <a:rPr lang="en-US" altLang="en-US"/>
              <a:pPr>
                <a:defRPr/>
              </a:pPr>
              <a:t>‹#›</a:t>
            </a:fld>
            <a:endParaRPr lang="en-US" altLang="en-US"/>
          </a:p>
        </p:txBody>
      </p:sp>
    </p:spTree>
    <p:extLst>
      <p:ext uri="{BB962C8B-B14F-4D97-AF65-F5344CB8AC3E}">
        <p14:creationId xmlns:p14="http://schemas.microsoft.com/office/powerpoint/2010/main" val="349859897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9B3E77-CD3A-4D78-84A1-3E8F45C26755}"/>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62B50A-9A1E-460D-B142-8213AD7FCAB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B64F88DB-1FCD-445F-AC5F-D3F09B4B62CA}"/>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FFFFFF"/>
                </a:solidFill>
                <a:latin typeface="Calibri" panose="020F0502020204030204" pitchFamily="34" charset="0"/>
              </a:defRPr>
            </a:lvl1pPr>
          </a:lstStyle>
          <a:p>
            <a:pPr>
              <a:defRPr/>
            </a:pPr>
            <a:fld id="{FDCAD975-6CDE-48D1-B5BE-10B52824AD44}" type="slidenum">
              <a:rPr lang="en-US" altLang="en-US"/>
              <a:pPr>
                <a:defRPr/>
              </a:pPr>
              <a:t>‹#›</a:t>
            </a:fld>
            <a:endParaRPr lang="en-US" altLang="en-US"/>
          </a:p>
        </p:txBody>
      </p:sp>
    </p:spTree>
    <p:extLst>
      <p:ext uri="{BB962C8B-B14F-4D97-AF65-F5344CB8AC3E}">
        <p14:creationId xmlns:p14="http://schemas.microsoft.com/office/powerpoint/2010/main" val="409662403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 id="2147483968" r:id="rId22"/>
    <p:sldLayoutId id="2147483969" r:id="rId23"/>
    <p:sldLayoutId id="2147483970"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j-ea"/>
          <a:cs typeface="+mj-cs"/>
        </a:defRPr>
      </a:lvl1pPr>
      <a:lvl2pPr algn="l" rtl="0" eaLnBrk="0" fontAlgn="base" hangingPunct="0">
        <a:spcBef>
          <a:spcPct val="0"/>
        </a:spcBef>
        <a:spcAft>
          <a:spcPct val="0"/>
        </a:spcAft>
        <a:defRPr sz="2800" b="1">
          <a:solidFill>
            <a:srgbClr val="17375E"/>
          </a:solidFill>
          <a:latin typeface="Century Gothic" pitchFamily="34" charset="0"/>
        </a:defRPr>
      </a:lvl2pPr>
      <a:lvl3pPr algn="l" rtl="0" eaLnBrk="0" fontAlgn="base" hangingPunct="0">
        <a:spcBef>
          <a:spcPct val="0"/>
        </a:spcBef>
        <a:spcAft>
          <a:spcPct val="0"/>
        </a:spcAft>
        <a:defRPr sz="2800" b="1">
          <a:solidFill>
            <a:srgbClr val="17375E"/>
          </a:solidFill>
          <a:latin typeface="Century Gothic" pitchFamily="34" charset="0"/>
        </a:defRPr>
      </a:lvl3pPr>
      <a:lvl4pPr algn="l" rtl="0" eaLnBrk="0" fontAlgn="base" hangingPunct="0">
        <a:spcBef>
          <a:spcPct val="0"/>
        </a:spcBef>
        <a:spcAft>
          <a:spcPct val="0"/>
        </a:spcAft>
        <a:defRPr sz="2800" b="1">
          <a:solidFill>
            <a:srgbClr val="17375E"/>
          </a:solidFill>
          <a:latin typeface="Century Gothic" pitchFamily="34" charset="0"/>
        </a:defRPr>
      </a:lvl4pPr>
      <a:lvl5pPr algn="l" rtl="0" eaLnBrk="0" fontAlgn="base" hangingPunct="0">
        <a:spcBef>
          <a:spcPct val="0"/>
        </a:spcBef>
        <a:spcAft>
          <a:spcPct val="0"/>
        </a:spcAft>
        <a:defRPr sz="2800" b="1">
          <a:solidFill>
            <a:srgbClr val="17375E"/>
          </a:solidFill>
          <a:latin typeface="Century Gothic" pitchFamily="34" charset="0"/>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60.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psczYpIveAhWKq1MKHWoMDZQQjRx6BAgBEAU&amp;url=http://nixalnw.blogspot.com/2015/05/text-dependent-question-examples-for.html&amp;psig=AOvVaw2GxsOAnaQ0qjcmVpBkmBSb&amp;ust=1539790457162580" TargetMode="External"/><Relationship Id="rId2" Type="http://schemas.openxmlformats.org/officeDocument/2006/relationships/notesSlide" Target="../notesSlides/notesSlide27.xml"/><Relationship Id="rId1" Type="http://schemas.openxmlformats.org/officeDocument/2006/relationships/slideLayout" Target="../slideLayouts/slideLayout5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5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2.xml"/><Relationship Id="rId1" Type="http://schemas.openxmlformats.org/officeDocument/2006/relationships/slideLayout" Target="../slideLayouts/slideLayout28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9.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7.xml"/><Relationship Id="rId1" Type="http://schemas.openxmlformats.org/officeDocument/2006/relationships/slideLayout" Target="../slideLayouts/slideLayout29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83.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196.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0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18.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18.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8.xml"/><Relationship Id="rId1" Type="http://schemas.openxmlformats.org/officeDocument/2006/relationships/slideLayout" Target="../slideLayouts/slideLayout229.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4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295.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51.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62.xml"/><Relationship Id="rId4" Type="http://schemas.openxmlformats.org/officeDocument/2006/relationships/image" Target="../media/image57.jp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62.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273.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273.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22.xml"/><Relationship Id="rId4" Type="http://schemas.openxmlformats.org/officeDocument/2006/relationships/image" Target="../media/image74.jpg"/></Relationships>
</file>

<file path=ppt/slides/_rels/slide6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68.xml"/><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41" y="828726"/>
            <a:ext cx="4266610" cy="3306623"/>
          </a:xfrm>
          <a:prstGeom prst="rect">
            <a:avLst/>
          </a:prstGeom>
        </p:spPr>
      </p:pic>
      <p:sp>
        <p:nvSpPr>
          <p:cNvPr id="4" name="Title 3"/>
          <p:cNvSpPr>
            <a:spLocks noGrp="1"/>
          </p:cNvSpPr>
          <p:nvPr>
            <p:ph type="title"/>
          </p:nvPr>
        </p:nvSpPr>
        <p:spPr>
          <a:xfrm>
            <a:off x="191539" y="4849376"/>
            <a:ext cx="11808922" cy="1353716"/>
          </a:xfrm>
        </p:spPr>
        <p:txBody>
          <a:bodyPr vert="horz" lIns="91440" tIns="45720" rIns="91440" bIns="45720" rtlCol="0" anchor="b">
            <a:noAutofit/>
          </a:bodyPr>
          <a:lstStyle/>
          <a:p>
            <a:pPr algn="ctr"/>
            <a:r>
              <a:rPr lang="en-US" sz="2800" b="1" dirty="0">
                <a:solidFill>
                  <a:schemeClr val="bg1"/>
                </a:solidFill>
                <a:latin typeface="+mn-lt"/>
              </a:rPr>
              <a:t>Reaching for Proficiency Across the Curriculum:</a:t>
            </a:r>
            <a:br>
              <a:rPr lang="en-US" sz="2800" b="1" dirty="0">
                <a:solidFill>
                  <a:schemeClr val="bg1"/>
                </a:solidFill>
                <a:latin typeface="+mn-lt"/>
              </a:rPr>
            </a:br>
            <a:r>
              <a:rPr lang="en-US" sz="2800" b="1" dirty="0">
                <a:solidFill>
                  <a:schemeClr val="bg1"/>
                </a:solidFill>
                <a:latin typeface="+mn-lt"/>
              </a:rPr>
              <a:t> Grades 9-12 High-Impact Literacy Instruction in English/LA, </a:t>
            </a:r>
            <a:br>
              <a:rPr lang="en-US" sz="2800" b="1" dirty="0">
                <a:solidFill>
                  <a:schemeClr val="bg1"/>
                </a:solidFill>
                <a:latin typeface="+mn-lt"/>
              </a:rPr>
            </a:br>
            <a:r>
              <a:rPr lang="en-US" sz="2800" b="1" dirty="0">
                <a:solidFill>
                  <a:schemeClr val="bg1"/>
                </a:solidFill>
                <a:latin typeface="+mn-lt"/>
              </a:rPr>
              <a:t>Science and Social Studies </a:t>
            </a:r>
            <a:br>
              <a:rPr lang="en-US" sz="2800" dirty="0">
                <a:solidFill>
                  <a:schemeClr val="bg1"/>
                </a:solidFill>
                <a:latin typeface="+mn-lt"/>
              </a:rPr>
            </a:br>
            <a:endParaRPr lang="en-US" sz="2800" dirty="0">
              <a:solidFill>
                <a:schemeClr val="bg1"/>
              </a:solidFill>
              <a:latin typeface="+mn-lt"/>
            </a:endParaRPr>
          </a:p>
        </p:txBody>
      </p:sp>
      <p:sp>
        <p:nvSpPr>
          <p:cNvPr id="2" name="Rectangle 1">
            <a:extLst>
              <a:ext uri="{FF2B5EF4-FFF2-40B4-BE49-F238E27FC236}">
                <a16:creationId xmlns:a16="http://schemas.microsoft.com/office/drawing/2014/main" id="{0CD18119-9F52-4F16-9CCA-2256E3899A0E}"/>
              </a:ext>
            </a:extLst>
          </p:cNvPr>
          <p:cNvSpPr/>
          <p:nvPr/>
        </p:nvSpPr>
        <p:spPr>
          <a:xfrm>
            <a:off x="4723027" y="5895702"/>
            <a:ext cx="2745945" cy="523220"/>
          </a:xfrm>
          <a:prstGeom prst="rect">
            <a:avLst/>
          </a:prstGeom>
        </p:spPr>
        <p:txBody>
          <a:bodyPr wrap="none">
            <a:spAutoFit/>
          </a:bodyPr>
          <a:lstStyle/>
          <a:p>
            <a:pPr marL="320040" lvl="0" indent="-320040" algn="ctr">
              <a:spcBef>
                <a:spcPts val="700"/>
              </a:spcBef>
              <a:buClr>
                <a:srgbClr val="EA157A"/>
              </a:buClr>
              <a:buSzPct val="60000"/>
            </a:pPr>
            <a:r>
              <a:rPr lang="en-US" sz="2800" b="1" dirty="0">
                <a:solidFill>
                  <a:schemeClr val="bg1"/>
                </a:solidFill>
                <a:latin typeface="Calibri" panose="020F0502020204030204" pitchFamily="34" charset="0"/>
              </a:rPr>
              <a:t>October 30, 2018</a:t>
            </a:r>
          </a:p>
        </p:txBody>
      </p:sp>
      <p:pic>
        <p:nvPicPr>
          <p:cNvPr id="10" name="Picture 9" descr="See the source image">
            <a:extLst>
              <a:ext uri="{FF2B5EF4-FFF2-40B4-BE49-F238E27FC236}">
                <a16:creationId xmlns:a16="http://schemas.microsoft.com/office/drawing/2014/main" id="{F5248F48-8864-49A4-9415-FFCDED6428B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831" y="1175436"/>
            <a:ext cx="4324850" cy="2613202"/>
          </a:xfrm>
          <a:prstGeom prst="rect">
            <a:avLst/>
          </a:prstGeom>
          <a:noFill/>
          <a:ln w="19050">
            <a:solidFill>
              <a:schemeClr val="tx2"/>
            </a:solidFill>
          </a:ln>
        </p:spPr>
      </p:pic>
    </p:spTree>
    <p:extLst>
      <p:ext uri="{BB962C8B-B14F-4D97-AF65-F5344CB8AC3E}">
        <p14:creationId xmlns:p14="http://schemas.microsoft.com/office/powerpoint/2010/main" val="174228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4F27F083-357B-4567-B436-BDE4BD0F9F4A}"/>
              </a:ext>
            </a:extLst>
          </p:cNvPr>
          <p:cNvSpPr>
            <a:spLocks noGrp="1"/>
          </p:cNvSpPr>
          <p:nvPr>
            <p:ph idx="1"/>
          </p:nvPr>
        </p:nvSpPr>
        <p:spPr>
          <a:xfrm>
            <a:off x="0" y="1729945"/>
            <a:ext cx="9176950" cy="4899455"/>
          </a:xfrm>
        </p:spPr>
        <p:txBody>
          <a:bodyPr>
            <a:normAutofit lnSpcReduction="10000"/>
          </a:bodyPr>
          <a:lstStyle/>
          <a:p>
            <a:pPr eaLnBrk="1" hangingPunct="1"/>
            <a:r>
              <a:rPr lang="en-US" altLang="en-US" sz="3200" dirty="0">
                <a:latin typeface="Calibri" panose="020F0502020204030204" pitchFamily="34" charset="0"/>
                <a:cs typeface="Calibri" panose="020F0502020204030204" pitchFamily="34" charset="0"/>
              </a:rPr>
              <a:t>Increases students’ access to text that will help them increase their vocabulary, general knowledge, language and reasoning abilities</a:t>
            </a:r>
          </a:p>
          <a:p>
            <a:pPr eaLnBrk="1" hangingPunct="1"/>
            <a:r>
              <a:rPr lang="en-US" altLang="en-US" sz="3200" dirty="0">
                <a:latin typeface="Calibri" panose="020F0502020204030204" pitchFamily="34" charset="0"/>
                <a:cs typeface="Calibri" panose="020F0502020204030204" pitchFamily="34" charset="0"/>
              </a:rPr>
              <a:t>Student’s build knowledge of the world and the disciplines. </a:t>
            </a:r>
          </a:p>
          <a:p>
            <a:pPr eaLnBrk="1" hangingPunct="1"/>
            <a:r>
              <a:rPr lang="en-US" altLang="en-US" sz="3200" dirty="0">
                <a:latin typeface="Calibri" panose="020F0502020204030204" pitchFamily="34" charset="0"/>
                <a:cs typeface="Calibri" panose="020F0502020204030204" pitchFamily="34" charset="0"/>
              </a:rPr>
              <a:t>Is an opportunity for students to learn how to engage, interact, and have “conversations” with the text in ways that prepare them for the type of experiences they will encounter in college and careers and real life.</a:t>
            </a:r>
          </a:p>
        </p:txBody>
      </p:sp>
      <p:sp>
        <p:nvSpPr>
          <p:cNvPr id="4" name="Title 3">
            <a:extLst>
              <a:ext uri="{FF2B5EF4-FFF2-40B4-BE49-F238E27FC236}">
                <a16:creationId xmlns:a16="http://schemas.microsoft.com/office/drawing/2014/main" id="{4B544912-EBC6-4D73-B4FA-BA919AC3011A}"/>
              </a:ext>
            </a:extLst>
          </p:cNvPr>
          <p:cNvSpPr>
            <a:spLocks noGrp="1"/>
          </p:cNvSpPr>
          <p:nvPr>
            <p:ph type="title"/>
          </p:nvPr>
        </p:nvSpPr>
        <p:spPr>
          <a:xfrm>
            <a:off x="362465" y="228600"/>
            <a:ext cx="11325599" cy="990600"/>
          </a:xfrm>
        </p:spPr>
        <p:txBody>
          <a:bodyPr/>
          <a:lstStyle/>
          <a:p>
            <a:pPr>
              <a:defRPr/>
            </a:pPr>
            <a:r>
              <a:rPr b="1" dirty="0">
                <a:solidFill>
                  <a:schemeClr val="tx1"/>
                </a:solidFill>
                <a:latin typeface="Calibri" panose="020F0502020204030204" pitchFamily="34" charset="0"/>
                <a:cs typeface="Calibri" panose="020F0502020204030204" pitchFamily="34" charset="0"/>
              </a:rPr>
              <a:t>Why more informational text?</a:t>
            </a:r>
          </a:p>
        </p:txBody>
      </p:sp>
      <p:pic>
        <p:nvPicPr>
          <p:cNvPr id="8" name="Picture 7">
            <a:extLst>
              <a:ext uri="{FF2B5EF4-FFF2-40B4-BE49-F238E27FC236}">
                <a16:creationId xmlns:a16="http://schemas.microsoft.com/office/drawing/2014/main" id="{9E67F618-1C33-48FA-8851-B1657AA61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280" y="1729945"/>
            <a:ext cx="3142735" cy="3142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49629" y="152400"/>
            <a:ext cx="11847683" cy="1143000"/>
          </a:xfrm>
        </p:spPr>
        <p:txBody>
          <a:bodyPr wrap="square" numCol="1" compatLnSpc="1">
            <a:prstTxWarp prst="textNoShape">
              <a:avLst/>
            </a:prstTxWarp>
            <a:noAutofit/>
          </a:bodyPr>
          <a:lstStyle/>
          <a:p>
            <a:pPr algn="ctr" eaLnBrk="1" hangingPunct="1"/>
            <a:r>
              <a:rPr lang="en-US" altLang="en-US" sz="3200" b="1" dirty="0">
                <a:solidFill>
                  <a:schemeClr val="tx1"/>
                </a:solidFill>
                <a:latin typeface="Calibri" panose="020F0502020204030204" pitchFamily="34" charset="0"/>
                <a:cs typeface="Arial" panose="020B0604020202020204" pitchFamily="34" charset="0"/>
              </a:rPr>
              <a:t>Distribution of Communicative Purposes </a:t>
            </a:r>
            <a:br>
              <a:rPr lang="en-US" altLang="en-US" sz="3200" b="1" dirty="0">
                <a:solidFill>
                  <a:schemeClr val="tx1"/>
                </a:solidFill>
                <a:latin typeface="Calibri" panose="020F0502020204030204" pitchFamily="34" charset="0"/>
                <a:cs typeface="Arial" panose="020B0604020202020204" pitchFamily="34" charset="0"/>
              </a:rPr>
            </a:br>
            <a:r>
              <a:rPr lang="en-US" altLang="en-US" sz="3200" b="1" dirty="0">
                <a:solidFill>
                  <a:schemeClr val="tx1"/>
                </a:solidFill>
                <a:latin typeface="Calibri" panose="020F0502020204030204" pitchFamily="34" charset="0"/>
                <a:cs typeface="Arial" panose="020B0604020202020204" pitchFamily="34" charset="0"/>
              </a:rPr>
              <a:t>by Grade in the NAEP Writing Framework</a:t>
            </a:r>
            <a:br>
              <a:rPr lang="en-US" altLang="en-US" sz="3200" b="1" dirty="0">
                <a:solidFill>
                  <a:schemeClr val="tx1"/>
                </a:solidFill>
                <a:latin typeface="Calibri" panose="020F0502020204030204" pitchFamily="34" charset="0"/>
                <a:cs typeface="Arial" panose="020B0604020202020204" pitchFamily="34" charset="0"/>
              </a:rPr>
            </a:br>
            <a:endParaRPr lang="en-US" altLang="en-US" sz="3200" b="1" dirty="0">
              <a:solidFill>
                <a:schemeClr val="tx1"/>
              </a:solidFill>
              <a:latin typeface="Calibri" panose="020F0502020204030204" pitchFamily="34" charset="0"/>
              <a:cs typeface="Arial" panose="020B0604020202020204" pitchFamily="34" charset="0"/>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849376372"/>
              </p:ext>
            </p:extLst>
          </p:nvPr>
        </p:nvGraphicFramePr>
        <p:xfrm>
          <a:off x="1047404" y="1660642"/>
          <a:ext cx="10008523" cy="3146137"/>
        </p:xfrm>
        <a:graphic>
          <a:graphicData uri="http://schemas.openxmlformats.org/drawingml/2006/table">
            <a:tbl>
              <a:tblPr firstRow="1" bandRow="1">
                <a:tableStyleId>{21E4AEA4-8DFA-4A89-87EB-49C32662AFE0}</a:tableStyleId>
              </a:tblPr>
              <a:tblGrid>
                <a:gridCol w="1637758">
                  <a:extLst>
                    <a:ext uri="{9D8B030D-6E8A-4147-A177-3AD203B41FA5}">
                      <a16:colId xmlns:a16="http://schemas.microsoft.com/office/drawing/2014/main" val="20000"/>
                    </a:ext>
                  </a:extLst>
                </a:gridCol>
                <a:gridCol w="3366504">
                  <a:extLst>
                    <a:ext uri="{9D8B030D-6E8A-4147-A177-3AD203B41FA5}">
                      <a16:colId xmlns:a16="http://schemas.microsoft.com/office/drawing/2014/main" val="20001"/>
                    </a:ext>
                  </a:extLst>
                </a:gridCol>
                <a:gridCol w="2209088">
                  <a:extLst>
                    <a:ext uri="{9D8B030D-6E8A-4147-A177-3AD203B41FA5}">
                      <a16:colId xmlns:a16="http://schemas.microsoft.com/office/drawing/2014/main" val="20002"/>
                    </a:ext>
                  </a:extLst>
                </a:gridCol>
                <a:gridCol w="2795173">
                  <a:extLst>
                    <a:ext uri="{9D8B030D-6E8A-4147-A177-3AD203B41FA5}">
                      <a16:colId xmlns:a16="http://schemas.microsoft.com/office/drawing/2014/main" val="20003"/>
                    </a:ext>
                  </a:extLst>
                </a:gridCol>
              </a:tblGrid>
              <a:tr h="1301968">
                <a:tc>
                  <a:txBody>
                    <a:bodyPr/>
                    <a:lstStyle/>
                    <a:p>
                      <a:r>
                        <a:rPr lang="en-US" sz="2400" dirty="0">
                          <a:solidFill>
                            <a:schemeClr val="bg1"/>
                          </a:solidFill>
                        </a:rPr>
                        <a:t>GRADE</a:t>
                      </a:r>
                    </a:p>
                  </a:txBody>
                  <a:tcPr marT="45644" marB="45644"/>
                </a:tc>
                <a:tc>
                  <a:txBody>
                    <a:bodyPr/>
                    <a:lstStyle/>
                    <a:p>
                      <a:r>
                        <a:rPr lang="en-US" sz="2400" dirty="0">
                          <a:solidFill>
                            <a:schemeClr val="bg1"/>
                          </a:solidFill>
                        </a:rPr>
                        <a:t>TO PERSUADE</a:t>
                      </a:r>
                    </a:p>
                    <a:p>
                      <a:r>
                        <a:rPr lang="en-US" sz="1800" dirty="0">
                          <a:solidFill>
                            <a:schemeClr val="bg1"/>
                          </a:solidFill>
                        </a:rPr>
                        <a:t>Opinion/Argumentation</a:t>
                      </a:r>
                    </a:p>
                  </a:txBody>
                  <a:tcPr marT="45644" marB="45644"/>
                </a:tc>
                <a:tc>
                  <a:txBody>
                    <a:bodyPr/>
                    <a:lstStyle/>
                    <a:p>
                      <a:r>
                        <a:rPr lang="en-US" sz="2400" dirty="0">
                          <a:solidFill>
                            <a:schemeClr val="bg1"/>
                          </a:solidFill>
                        </a:rPr>
                        <a:t>TO EXPLAIN</a:t>
                      </a:r>
                    </a:p>
                    <a:p>
                      <a:pPr algn="l"/>
                      <a:r>
                        <a:rPr lang="en-US" sz="1800" dirty="0">
                          <a:solidFill>
                            <a:schemeClr val="bg1"/>
                          </a:solidFill>
                        </a:rPr>
                        <a:t>Info./Exp.</a:t>
                      </a:r>
                    </a:p>
                  </a:txBody>
                  <a:tcPr marT="45644" marB="45644"/>
                </a:tc>
                <a:tc>
                  <a:txBody>
                    <a:bodyPr/>
                    <a:lstStyle/>
                    <a:p>
                      <a:r>
                        <a:rPr lang="en-US" sz="2400" dirty="0">
                          <a:solidFill>
                            <a:schemeClr val="bg1"/>
                          </a:solidFill>
                        </a:rPr>
                        <a:t>TO CONVEY EXPERIENCE</a:t>
                      </a:r>
                    </a:p>
                    <a:p>
                      <a:pPr algn="l"/>
                      <a:r>
                        <a:rPr lang="en-US" sz="1800" dirty="0">
                          <a:solidFill>
                            <a:schemeClr val="bg1"/>
                          </a:solidFill>
                        </a:rPr>
                        <a:t>Narrative</a:t>
                      </a:r>
                    </a:p>
                  </a:txBody>
                  <a:tcPr marT="45644" marB="45644"/>
                </a:tc>
                <a:extLst>
                  <a:ext uri="{0D108BD9-81ED-4DB2-BD59-A6C34878D82A}">
                    <a16:rowId xmlns:a16="http://schemas.microsoft.com/office/drawing/2014/main" val="10000"/>
                  </a:ext>
                </a:extLst>
              </a:tr>
              <a:tr h="614723">
                <a:tc>
                  <a:txBody>
                    <a:bodyPr/>
                    <a:lstStyle/>
                    <a:p>
                      <a:r>
                        <a:rPr lang="en-US" sz="2800" dirty="0"/>
                        <a:t>4</a:t>
                      </a:r>
                    </a:p>
                  </a:txBody>
                  <a:tcPr marT="45644" marB="45644"/>
                </a:tc>
                <a:tc>
                  <a:txBody>
                    <a:bodyPr/>
                    <a:lstStyle/>
                    <a:p>
                      <a:r>
                        <a:rPr lang="en-US" sz="2800" dirty="0"/>
                        <a:t>30%</a:t>
                      </a:r>
                    </a:p>
                  </a:txBody>
                  <a:tcPr marT="45644" marB="45644"/>
                </a:tc>
                <a:tc>
                  <a:txBody>
                    <a:bodyPr/>
                    <a:lstStyle/>
                    <a:p>
                      <a:r>
                        <a:rPr lang="en-US" sz="2800" dirty="0"/>
                        <a:t>35%</a:t>
                      </a:r>
                    </a:p>
                  </a:txBody>
                  <a:tcPr marT="45644" marB="45644"/>
                </a:tc>
                <a:tc>
                  <a:txBody>
                    <a:bodyPr/>
                    <a:lstStyle/>
                    <a:p>
                      <a:r>
                        <a:rPr lang="en-US" sz="2800" dirty="0"/>
                        <a:t>35%</a:t>
                      </a:r>
                    </a:p>
                  </a:txBody>
                  <a:tcPr marT="45644" marB="45644"/>
                </a:tc>
                <a:extLst>
                  <a:ext uri="{0D108BD9-81ED-4DB2-BD59-A6C34878D82A}">
                    <a16:rowId xmlns:a16="http://schemas.microsoft.com/office/drawing/2014/main" val="10001"/>
                  </a:ext>
                </a:extLst>
              </a:tr>
              <a:tr h="614723">
                <a:tc>
                  <a:txBody>
                    <a:bodyPr/>
                    <a:lstStyle/>
                    <a:p>
                      <a:r>
                        <a:rPr lang="en-US" sz="2800" dirty="0"/>
                        <a:t>8</a:t>
                      </a:r>
                    </a:p>
                  </a:txBody>
                  <a:tcPr marT="45644" marB="45644"/>
                </a:tc>
                <a:tc>
                  <a:txBody>
                    <a:bodyPr/>
                    <a:lstStyle/>
                    <a:p>
                      <a:r>
                        <a:rPr lang="en-US" sz="2800" dirty="0"/>
                        <a:t>35%</a:t>
                      </a:r>
                    </a:p>
                  </a:txBody>
                  <a:tcPr marT="45644" marB="45644"/>
                </a:tc>
                <a:tc>
                  <a:txBody>
                    <a:bodyPr/>
                    <a:lstStyle/>
                    <a:p>
                      <a:r>
                        <a:rPr lang="en-US" sz="2800" dirty="0"/>
                        <a:t>35%</a:t>
                      </a:r>
                    </a:p>
                  </a:txBody>
                  <a:tcPr marT="45644" marB="45644"/>
                </a:tc>
                <a:tc>
                  <a:txBody>
                    <a:bodyPr/>
                    <a:lstStyle/>
                    <a:p>
                      <a:r>
                        <a:rPr lang="en-US" sz="2800" dirty="0"/>
                        <a:t>30%</a:t>
                      </a:r>
                    </a:p>
                  </a:txBody>
                  <a:tcPr marT="45644" marB="45644"/>
                </a:tc>
                <a:extLst>
                  <a:ext uri="{0D108BD9-81ED-4DB2-BD59-A6C34878D82A}">
                    <a16:rowId xmlns:a16="http://schemas.microsoft.com/office/drawing/2014/main" val="10002"/>
                  </a:ext>
                </a:extLst>
              </a:tr>
              <a:tr h="614723">
                <a:tc>
                  <a:txBody>
                    <a:bodyPr/>
                    <a:lstStyle/>
                    <a:p>
                      <a:r>
                        <a:rPr lang="en-US" sz="2800" dirty="0"/>
                        <a:t>12</a:t>
                      </a:r>
                    </a:p>
                  </a:txBody>
                  <a:tcPr marT="45644" marB="45644"/>
                </a:tc>
                <a:tc>
                  <a:txBody>
                    <a:bodyPr/>
                    <a:lstStyle/>
                    <a:p>
                      <a:r>
                        <a:rPr lang="en-US" sz="2800" dirty="0"/>
                        <a:t>40%</a:t>
                      </a:r>
                    </a:p>
                  </a:txBody>
                  <a:tcPr marT="45644" marB="45644"/>
                </a:tc>
                <a:tc>
                  <a:txBody>
                    <a:bodyPr/>
                    <a:lstStyle/>
                    <a:p>
                      <a:r>
                        <a:rPr lang="en-US" sz="2800" dirty="0"/>
                        <a:t>40%</a:t>
                      </a:r>
                    </a:p>
                  </a:txBody>
                  <a:tcPr marT="45644" marB="45644"/>
                </a:tc>
                <a:tc>
                  <a:txBody>
                    <a:bodyPr/>
                    <a:lstStyle/>
                    <a:p>
                      <a:r>
                        <a:rPr lang="en-US" sz="2800" dirty="0"/>
                        <a:t>20%</a:t>
                      </a:r>
                    </a:p>
                  </a:txBody>
                  <a:tcPr marT="45644" marB="45644"/>
                </a:tc>
                <a:extLst>
                  <a:ext uri="{0D108BD9-81ED-4DB2-BD59-A6C34878D82A}">
                    <a16:rowId xmlns:a16="http://schemas.microsoft.com/office/drawing/2014/main" val="10003"/>
                  </a:ext>
                </a:extLst>
              </a:tr>
            </a:tbl>
          </a:graphicData>
        </a:graphic>
      </p:graphicFrame>
      <p:sp>
        <p:nvSpPr>
          <p:cNvPr id="25630" name="Rectangle 6"/>
          <p:cNvSpPr>
            <a:spLocks noChangeArrowheads="1"/>
          </p:cNvSpPr>
          <p:nvPr/>
        </p:nvSpPr>
        <p:spPr bwMode="auto">
          <a:xfrm>
            <a:off x="465513" y="5195168"/>
            <a:ext cx="1153179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It follows that writing assessments aligned with the Standards should adhere to the distribution of writing purposes across grades outlined by NAEP.</a:t>
            </a:r>
          </a:p>
        </p:txBody>
      </p:sp>
      <p:sp>
        <p:nvSpPr>
          <p:cNvPr id="25631" name="TextBox 7"/>
          <p:cNvSpPr txBox="1">
            <a:spLocks noChangeArrowheads="1"/>
          </p:cNvSpPr>
          <p:nvPr/>
        </p:nvSpPr>
        <p:spPr bwMode="auto">
          <a:xfrm>
            <a:off x="9667701" y="6228670"/>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03061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3" name="Content Placeholder 2"/>
          <p:cNvSpPr>
            <a:spLocks noGrp="1"/>
          </p:cNvSpPr>
          <p:nvPr>
            <p:ph sz="quarter" idx="1"/>
          </p:nvPr>
        </p:nvSpPr>
        <p:spPr/>
        <p:txBody>
          <a:bodyPr/>
          <a:lstStyle/>
          <a:p>
            <a:endParaRPr lang="en-US"/>
          </a:p>
        </p:txBody>
      </p:sp>
      <p:pic>
        <p:nvPicPr>
          <p:cNvPr id="5" name="Picture 4"/>
          <p:cNvPicPr>
            <a:picLocks noChangeAspect="1"/>
          </p:cNvPicPr>
          <p:nvPr/>
        </p:nvPicPr>
        <p:blipFill>
          <a:blip r:embed="rId3"/>
          <a:stretch>
            <a:fillRect/>
          </a:stretch>
        </p:blipFill>
        <p:spPr>
          <a:xfrm>
            <a:off x="1588" y="893"/>
            <a:ext cx="12188825" cy="6303908"/>
          </a:xfrm>
          <a:prstGeom prst="rect">
            <a:avLst/>
          </a:prstGeom>
        </p:spPr>
      </p:pic>
      <p:sp>
        <p:nvSpPr>
          <p:cNvPr id="6" name="Rectangle 5"/>
          <p:cNvSpPr/>
          <p:nvPr/>
        </p:nvSpPr>
        <p:spPr>
          <a:xfrm>
            <a:off x="458669" y="6120184"/>
            <a:ext cx="11446068" cy="461545"/>
          </a:xfrm>
          <a:prstGeom prst="rect">
            <a:avLst/>
          </a:prstGeom>
        </p:spPr>
        <p:txBody>
          <a:bodyPr wrap="square">
            <a:spAutoFit/>
          </a:bodyPr>
          <a:lstStyle/>
          <a:p>
            <a:pPr algn="ctr" defTabSz="914126"/>
            <a:r>
              <a:rPr lang="en-US" sz="2399" b="1" dirty="0">
                <a:solidFill>
                  <a:srgbClr val="0070C0"/>
                </a:solidFill>
                <a:latin typeface="Calibri" panose="020F0502020204030204" pitchFamily="34" charset="0"/>
              </a:rPr>
              <a:t>http://www.smekenseducation.com/Argumentative-v-Persuasive-Writ.html</a:t>
            </a:r>
          </a:p>
        </p:txBody>
      </p:sp>
    </p:spTree>
    <p:extLst>
      <p:ext uri="{BB962C8B-B14F-4D97-AF65-F5344CB8AC3E}">
        <p14:creationId xmlns:p14="http://schemas.microsoft.com/office/powerpoint/2010/main" val="336427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166"/>
            <a:ext cx="12357100" cy="1059934"/>
          </a:xfrm>
        </p:spPr>
        <p:txBody>
          <a:bodyPr>
            <a:noAutofit/>
          </a:bodyPr>
          <a:lstStyle/>
          <a:p>
            <a:pPr algn="ctr"/>
            <a:r>
              <a:rPr lang="en-US" sz="3600" b="1" dirty="0">
                <a:solidFill>
                  <a:schemeClr val="tx1"/>
                </a:solidFill>
                <a:latin typeface="Calibri" panose="020F0502020204030204" pitchFamily="34" charset="0"/>
              </a:rPr>
              <a:t>Argumentative Writing has a Distinct Purpose in the standards: </a:t>
            </a:r>
            <a:r>
              <a:rPr lang="en-US" sz="2400" b="1" dirty="0">
                <a:solidFill>
                  <a:schemeClr val="accent2"/>
                </a:solidFill>
                <a:effectLst>
                  <a:outerShdw blurRad="38100" dist="38100" dir="2700000" algn="tl">
                    <a:srgbClr val="000000">
                      <a:alpha val="43137"/>
                    </a:srgbClr>
                  </a:outerShdw>
                </a:effectLst>
                <a:latin typeface="Calibri" panose="020F0502020204030204" pitchFamily="34" charset="0"/>
              </a:rPr>
              <a:t>It forces a writer to evaluate the strengths and weaknesses of multiple perspectives.</a:t>
            </a:r>
          </a:p>
        </p:txBody>
      </p:sp>
      <p:sp>
        <p:nvSpPr>
          <p:cNvPr id="3" name="Content Placeholder 2"/>
          <p:cNvSpPr>
            <a:spLocks noGrp="1"/>
          </p:cNvSpPr>
          <p:nvPr>
            <p:ph sz="quarter" idx="1"/>
          </p:nvPr>
        </p:nvSpPr>
        <p:spPr>
          <a:xfrm>
            <a:off x="177800" y="1600200"/>
            <a:ext cx="11807874" cy="4495800"/>
          </a:xfrm>
        </p:spPr>
        <p:txBody>
          <a:bodyPr>
            <a:noAutofit/>
          </a:bodyPr>
          <a:lstStyle/>
          <a:p>
            <a:r>
              <a:rPr lang="en-US" sz="3200" dirty="0">
                <a:latin typeface="Calibri" panose="020F0502020204030204" pitchFamily="34" charset="0"/>
                <a:cs typeface="Calibri" panose="020F0502020204030204" pitchFamily="34" charset="0"/>
              </a:rPr>
              <a:t>When teachers ask students to consider two or more perspective on a topic/issue, </a:t>
            </a:r>
            <a:r>
              <a:rPr lang="en-US" sz="3200" b="1" i="1" u="sng" dirty="0">
                <a:latin typeface="Calibri" panose="020F0502020204030204" pitchFamily="34" charset="0"/>
                <a:cs typeface="Calibri" panose="020F0502020204030204" pitchFamily="34" charset="0"/>
              </a:rPr>
              <a:t>something far beyond surface knowledge is required</a:t>
            </a:r>
            <a:r>
              <a:rPr lang="en-US" sz="3200" i="1" dirty="0">
                <a:latin typeface="Calibri" panose="020F0502020204030204" pitchFamily="34" charset="0"/>
                <a:cs typeface="Calibri" panose="020F0502020204030204" pitchFamily="34" charset="0"/>
              </a:rPr>
              <a:t>: students must </a:t>
            </a:r>
            <a:r>
              <a:rPr lang="en-US" sz="3200" b="1" i="1" dirty="0">
                <a:latin typeface="Calibri" panose="020F0502020204030204" pitchFamily="34" charset="0"/>
                <a:cs typeface="Calibri" panose="020F0502020204030204" pitchFamily="34" charset="0"/>
              </a:rPr>
              <a:t>think critically and deeply</a:t>
            </a:r>
            <a:r>
              <a:rPr lang="en-US" sz="3200" i="1" dirty="0">
                <a:latin typeface="Calibri" panose="020F0502020204030204" pitchFamily="34" charset="0"/>
                <a:cs typeface="Calibri" panose="020F0502020204030204" pitchFamily="34" charset="0"/>
              </a:rPr>
              <a:t>, </a:t>
            </a:r>
            <a:r>
              <a:rPr lang="en-US" sz="3200" b="1" i="1" dirty="0">
                <a:latin typeface="Calibri" panose="020F0502020204030204" pitchFamily="34" charset="0"/>
                <a:cs typeface="Calibri" panose="020F0502020204030204" pitchFamily="34" charset="0"/>
              </a:rPr>
              <a:t>assess the validity of their own thinking</a:t>
            </a:r>
            <a:r>
              <a:rPr lang="en-US" sz="3200" i="1" dirty="0">
                <a:latin typeface="Calibri" panose="020F0502020204030204" pitchFamily="34" charset="0"/>
                <a:cs typeface="Calibri" panose="020F0502020204030204" pitchFamily="34" charset="0"/>
              </a:rPr>
              <a:t>, and </a:t>
            </a:r>
            <a:r>
              <a:rPr lang="en-US" sz="3200" b="1" i="1" dirty="0">
                <a:latin typeface="Calibri" panose="020F0502020204030204" pitchFamily="34" charset="0"/>
                <a:cs typeface="Calibri" panose="020F0502020204030204" pitchFamily="34" charset="0"/>
              </a:rPr>
              <a:t>anticipate counterclaims </a:t>
            </a:r>
            <a:r>
              <a:rPr lang="en-US" sz="3200" i="1" dirty="0">
                <a:latin typeface="Calibri" panose="020F0502020204030204" pitchFamily="34" charset="0"/>
                <a:cs typeface="Calibri" panose="020F0502020204030204" pitchFamily="34" charset="0"/>
              </a:rPr>
              <a:t>in opposition to their own assertions” </a:t>
            </a:r>
          </a:p>
          <a:p>
            <a:r>
              <a:rPr lang="en-US" sz="3200" dirty="0">
                <a:latin typeface="Calibri" panose="020F0502020204030204" pitchFamily="34" charset="0"/>
                <a:cs typeface="Calibri" panose="020F0502020204030204" pitchFamily="34" charset="0"/>
              </a:rPr>
              <a:t>“…the proper context for thinking about argument is one in which the </a:t>
            </a:r>
            <a:r>
              <a:rPr lang="en-US" sz="3200" u="sng" dirty="0">
                <a:latin typeface="Calibri" panose="020F0502020204030204" pitchFamily="34" charset="0"/>
                <a:cs typeface="Calibri" panose="020F0502020204030204" pitchFamily="34" charset="0"/>
              </a:rPr>
              <a:t>goal is not victory, but a good decision</a:t>
            </a:r>
            <a:r>
              <a:rPr lang="en-US" sz="3200" dirty="0">
                <a:latin typeface="Calibri" panose="020F0502020204030204" pitchFamily="34" charset="0"/>
                <a:cs typeface="Calibri" panose="020F0502020204030204" pitchFamily="34" charset="0"/>
              </a:rPr>
              <a:t>. One in which all arguers are at risk of needing to alter their views, one in which a participant takes seriously and fairly the views different from his or her own” </a:t>
            </a:r>
          </a:p>
        </p:txBody>
      </p:sp>
      <p:sp>
        <p:nvSpPr>
          <p:cNvPr id="4" name="TextBox 3"/>
          <p:cNvSpPr txBox="1"/>
          <p:nvPr/>
        </p:nvSpPr>
        <p:spPr>
          <a:xfrm flipH="1">
            <a:off x="7416800" y="6275169"/>
            <a:ext cx="5305474"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CCSS Appendix A; Pages 24 and 26</a:t>
            </a:r>
          </a:p>
        </p:txBody>
      </p:sp>
    </p:spTree>
    <p:extLst>
      <p:ext uri="{BB962C8B-B14F-4D97-AF65-F5344CB8AC3E}">
        <p14:creationId xmlns:p14="http://schemas.microsoft.com/office/powerpoint/2010/main" val="12212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999" dirty="0">
              <a:solidFill>
                <a:schemeClr val="tx1"/>
              </a:solidFill>
              <a:latin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E4F59861-F561-4AF3-95FF-B31116690F65}"/>
              </a:ext>
            </a:extLst>
          </p:cNvPr>
          <p:cNvGraphicFramePr>
            <a:graphicFrameLocks noGrp="1"/>
          </p:cNvGraphicFramePr>
          <p:nvPr>
            <p:ph sz="quarter" idx="1"/>
            <p:extLst>
              <p:ext uri="{D42A27DB-BD31-4B8C-83A1-F6EECF244321}">
                <p14:modId xmlns:p14="http://schemas.microsoft.com/office/powerpoint/2010/main" val="1246100809"/>
              </p:ext>
            </p:extLst>
          </p:nvPr>
        </p:nvGraphicFramePr>
        <p:xfrm>
          <a:off x="314040" y="182422"/>
          <a:ext cx="11555578" cy="6674796"/>
        </p:xfrm>
        <a:graphic>
          <a:graphicData uri="http://schemas.openxmlformats.org/drawingml/2006/table">
            <a:tbl>
              <a:tblPr firstRow="1" bandRow="1">
                <a:tableStyleId>{5C22544A-7EE6-4342-B048-85BDC9FD1C3A}</a:tableStyleId>
              </a:tblPr>
              <a:tblGrid>
                <a:gridCol w="5777789">
                  <a:extLst>
                    <a:ext uri="{9D8B030D-6E8A-4147-A177-3AD203B41FA5}">
                      <a16:colId xmlns:a16="http://schemas.microsoft.com/office/drawing/2014/main" val="685050273"/>
                    </a:ext>
                  </a:extLst>
                </a:gridCol>
                <a:gridCol w="5777789">
                  <a:extLst>
                    <a:ext uri="{9D8B030D-6E8A-4147-A177-3AD203B41FA5}">
                      <a16:colId xmlns:a16="http://schemas.microsoft.com/office/drawing/2014/main" val="621666059"/>
                    </a:ext>
                  </a:extLst>
                </a:gridCol>
              </a:tblGrid>
              <a:tr h="518025">
                <a:tc>
                  <a:txBody>
                    <a:bodyPr/>
                    <a:lstStyle/>
                    <a:p>
                      <a:pPr algn="ctr"/>
                      <a:r>
                        <a:rPr lang="en-US" sz="2800" dirty="0">
                          <a:solidFill>
                            <a:schemeClr val="tx1"/>
                          </a:solidFill>
                          <a:latin typeface="Calibri" panose="020F0502020204030204" pitchFamily="34" charset="0"/>
                          <a:cs typeface="Calibri" panose="020F0502020204030204" pitchFamily="34" charset="0"/>
                        </a:rPr>
                        <a:t>Argumentative Writing…</a:t>
                      </a:r>
                    </a:p>
                  </a:txBody>
                  <a:tcPr marL="91416" marR="91416" marT="45708" marB="45708"/>
                </a:tc>
                <a:tc>
                  <a:txBody>
                    <a:bodyPr/>
                    <a:lstStyle/>
                    <a:p>
                      <a:pPr algn="ctr"/>
                      <a:r>
                        <a:rPr lang="en-US" sz="2800" dirty="0">
                          <a:solidFill>
                            <a:schemeClr val="tx1"/>
                          </a:solidFill>
                          <a:latin typeface="Calibri" panose="020F0502020204030204" pitchFamily="34" charset="0"/>
                          <a:cs typeface="Calibri" panose="020F0502020204030204" pitchFamily="34" charset="0"/>
                        </a:rPr>
                        <a:t>Informational/Explanatory Writing…</a:t>
                      </a:r>
                    </a:p>
                  </a:txBody>
                  <a:tcPr marL="91416" marR="91416" marT="45708" marB="45708"/>
                </a:tc>
                <a:extLst>
                  <a:ext uri="{0D108BD9-81ED-4DB2-BD59-A6C34878D82A}">
                    <a16:rowId xmlns:a16="http://schemas.microsoft.com/office/drawing/2014/main" val="3566585611"/>
                  </a:ext>
                </a:extLst>
              </a:tr>
              <a:tr h="615666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uses FACTS and OPINIONS to convince the reader that the author is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includes a </a:t>
                      </a:r>
                      <a:r>
                        <a:rPr lang="en-US" sz="2400" b="1" u="sng" dirty="0">
                          <a:solidFill>
                            <a:schemeClr val="tx1">
                              <a:lumMod val="75000"/>
                              <a:lumOff val="25000"/>
                            </a:schemeClr>
                          </a:solidFill>
                          <a:latin typeface="Calibri" panose="020F0502020204030204" pitchFamily="34" charset="0"/>
                        </a:rPr>
                        <a:t>TYPE OF THESIS</a:t>
                      </a:r>
                      <a:r>
                        <a:rPr lang="en-US" sz="2400" dirty="0">
                          <a:solidFill>
                            <a:schemeClr val="tx1">
                              <a:lumMod val="75000"/>
                              <a:lumOff val="25000"/>
                            </a:schemeClr>
                          </a:solidFill>
                          <a:latin typeface="Calibri" panose="020F0502020204030204" pitchFamily="34" charset="0"/>
                        </a:rPr>
                        <a:t>; the difference is that the thesis of argumentative writing is called a </a:t>
                      </a:r>
                      <a:r>
                        <a:rPr lang="en-US" sz="2400" b="1" u="sng" dirty="0">
                          <a:solidFill>
                            <a:schemeClr val="tx1">
                              <a:lumMod val="75000"/>
                              <a:lumOff val="25000"/>
                            </a:schemeClr>
                          </a:solidFill>
                          <a:latin typeface="Calibri" panose="020F0502020204030204" pitchFamily="34" charset="0"/>
                        </a:rPr>
                        <a:t>CLAIM</a:t>
                      </a:r>
                      <a:r>
                        <a:rPr lang="en-US" sz="2400" dirty="0">
                          <a:solidFill>
                            <a:schemeClr val="tx1">
                              <a:lumMod val="75000"/>
                              <a:lumOff val="25000"/>
                            </a:schemeClr>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seeks to persuade by convincing the reader to perform an action or convince the reader of their point of 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rPr>
                        <a:t>the student’s job is to give reasons for believing or doing something with supporting evidence.</a:t>
                      </a:r>
                    </a:p>
                    <a:p>
                      <a:pPr algn="l"/>
                      <a:endParaRPr lang="en-US" sz="1800" dirty="0"/>
                    </a:p>
                    <a:p>
                      <a:pPr algn="l"/>
                      <a:endParaRPr lang="en-US" sz="1800" dirty="0"/>
                    </a:p>
                  </a:txBody>
                  <a:tcPr marL="91416" marR="91416" marT="45708" marB="45708"/>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uses FACTS to explain to an audience a given topic/issue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will include a </a:t>
                      </a:r>
                      <a:r>
                        <a:rPr lang="en-US" sz="2400" b="1" dirty="0">
                          <a:solidFill>
                            <a:schemeClr val="tx1">
                              <a:lumMod val="75000"/>
                              <a:lumOff val="25000"/>
                            </a:schemeClr>
                          </a:solidFill>
                          <a:latin typeface="Calibri" panose="020F0502020204030204" pitchFamily="34" charset="0"/>
                          <a:cs typeface="Calibri" panose="020F0502020204030204" pitchFamily="34" charset="0"/>
                        </a:rPr>
                        <a:t>THESIS STATEMENT</a:t>
                      </a:r>
                      <a:r>
                        <a:rPr lang="en-US" sz="2400" dirty="0">
                          <a:solidFill>
                            <a:schemeClr val="tx1">
                              <a:lumMod val="75000"/>
                              <a:lumOff val="25000"/>
                            </a:schemeClr>
                          </a:solidFill>
                          <a:latin typeface="Calibri" panose="020F0502020204030204" pitchFamily="34" charset="0"/>
                          <a:cs typeface="Calibri" panose="020F0502020204030204" pitchFamily="34" charset="0"/>
                        </a:rPr>
                        <a:t>; the  author will explain the thesis to the reader in the body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does not allow for your own view about the topic/issue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lumMod val="75000"/>
                              <a:lumOff val="25000"/>
                            </a:schemeClr>
                          </a:solidFill>
                          <a:latin typeface="Calibri" panose="020F0502020204030204" pitchFamily="34" charset="0"/>
                          <a:cs typeface="Calibri" panose="020F0502020204030204" pitchFamily="34" charset="0"/>
                        </a:rPr>
                        <a:t>the student’s job is to EXPLAIN. That is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txBody>
                  <a:tcPr marL="91416" marR="91416" marT="45708" marB="45708"/>
                </a:tc>
                <a:extLst>
                  <a:ext uri="{0D108BD9-81ED-4DB2-BD59-A6C34878D82A}">
                    <a16:rowId xmlns:a16="http://schemas.microsoft.com/office/drawing/2014/main" val="3611513764"/>
                  </a:ext>
                </a:extLst>
              </a:tr>
            </a:tbl>
          </a:graphicData>
        </a:graphic>
      </p:graphicFrame>
      <p:sp>
        <p:nvSpPr>
          <p:cNvPr id="7" name="Rectangle 6">
            <a:extLst>
              <a:ext uri="{FF2B5EF4-FFF2-40B4-BE49-F238E27FC236}">
                <a16:creationId xmlns:a16="http://schemas.microsoft.com/office/drawing/2014/main" id="{6BE5B245-4DAB-45C3-9888-35F6AD0DE252}"/>
              </a:ext>
            </a:extLst>
          </p:cNvPr>
          <p:cNvSpPr/>
          <p:nvPr/>
        </p:nvSpPr>
        <p:spPr>
          <a:xfrm>
            <a:off x="623217" y="6236590"/>
            <a:ext cx="11134492" cy="400006"/>
          </a:xfrm>
          <a:prstGeom prst="rect">
            <a:avLst/>
          </a:prstGeom>
        </p:spPr>
        <p:txBody>
          <a:bodyPr wrap="square">
            <a:spAutoFit/>
          </a:bodyPr>
          <a:lstStyle/>
          <a:p>
            <a:pPr algn="ctr" defTabSz="914126"/>
            <a:r>
              <a:rPr lang="en-US" sz="1999" b="1" dirty="0">
                <a:solidFill>
                  <a:srgbClr val="0070C0"/>
                </a:solidFill>
                <a:latin typeface="Calibri" panose="020F0502020204030204" pitchFamily="34" charset="0"/>
                <a:cs typeface="Calibri" panose="020F0502020204030204" pitchFamily="34" charset="0"/>
              </a:rPr>
              <a:t>Adapted from: https://prezi.com/f9xymf6sfrki/informative-vs-argumentative/</a:t>
            </a:r>
          </a:p>
        </p:txBody>
      </p:sp>
      <p:sp>
        <p:nvSpPr>
          <p:cNvPr id="8" name="TextBox 7">
            <a:extLst>
              <a:ext uri="{FF2B5EF4-FFF2-40B4-BE49-F238E27FC236}">
                <a16:creationId xmlns:a16="http://schemas.microsoft.com/office/drawing/2014/main" id="{ECC2B31D-CA0D-49C1-8AE2-0AF794138654}"/>
              </a:ext>
            </a:extLst>
          </p:cNvPr>
          <p:cNvSpPr txBox="1"/>
          <p:nvPr/>
        </p:nvSpPr>
        <p:spPr>
          <a:xfrm>
            <a:off x="3829338" y="5623850"/>
            <a:ext cx="4497368" cy="400006"/>
          </a:xfrm>
          <a:prstGeom prst="rect">
            <a:avLst/>
          </a:prstGeom>
          <a:solidFill>
            <a:schemeClr val="accent1"/>
          </a:solidFill>
          <a:ln w="25400">
            <a:solidFill>
              <a:schemeClr val="tx1"/>
            </a:solidFill>
          </a:ln>
        </p:spPr>
        <p:txBody>
          <a:bodyPr wrap="none" rtlCol="0">
            <a:spAutoFit/>
          </a:bodyPr>
          <a:lstStyle/>
          <a:p>
            <a:pPr defTabSz="914126"/>
            <a:r>
              <a:rPr lang="en-US" sz="1999" b="1" dirty="0">
                <a:solidFill>
                  <a:prstClr val="black"/>
                </a:solidFill>
                <a:latin typeface="Calibri" panose="020F0502020204030204" pitchFamily="34" charset="0"/>
                <a:cs typeface="Calibri" panose="020F0502020204030204" pitchFamily="34" charset="0"/>
              </a:rPr>
              <a:t>Narrative Writing is Embedded into Both</a:t>
            </a:r>
          </a:p>
        </p:txBody>
      </p:sp>
    </p:spTree>
    <p:extLst>
      <p:ext uri="{BB962C8B-B14F-4D97-AF65-F5344CB8AC3E}">
        <p14:creationId xmlns:p14="http://schemas.microsoft.com/office/powerpoint/2010/main" val="363578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3170-DE44-4336-82B1-CFBECBA39E0F}"/>
              </a:ext>
            </a:extLst>
          </p:cNvPr>
          <p:cNvSpPr>
            <a:spLocks noGrp="1"/>
          </p:cNvSpPr>
          <p:nvPr>
            <p:ph type="title"/>
          </p:nvPr>
        </p:nvSpPr>
        <p:spPr>
          <a:xfrm>
            <a:off x="592577" y="194094"/>
            <a:ext cx="10871200" cy="990600"/>
          </a:xfrm>
        </p:spPr>
        <p:txBody>
          <a:bodyPr/>
          <a:lstStyle/>
          <a:p>
            <a:pPr algn="ctr"/>
            <a:r>
              <a:rPr lang="en-US" dirty="0">
                <a:solidFill>
                  <a:schemeClr val="tx1"/>
                </a:solidFill>
                <a:latin typeface="Calibri" panose="020F0502020204030204" pitchFamily="34" charset="0"/>
                <a:cs typeface="Calibri" panose="020F0502020204030204" pitchFamily="34" charset="0"/>
              </a:rPr>
              <a:t>Literacy Design Collaborative (LDC) Rubrics</a:t>
            </a:r>
          </a:p>
        </p:txBody>
      </p:sp>
      <p:sp>
        <p:nvSpPr>
          <p:cNvPr id="6" name="Rectangle 5">
            <a:extLst>
              <a:ext uri="{FF2B5EF4-FFF2-40B4-BE49-F238E27FC236}">
                <a16:creationId xmlns:a16="http://schemas.microsoft.com/office/drawing/2014/main" id="{37D6B437-1780-4726-B6F6-03B52CDA46CD}"/>
              </a:ext>
            </a:extLst>
          </p:cNvPr>
          <p:cNvSpPr/>
          <p:nvPr/>
        </p:nvSpPr>
        <p:spPr>
          <a:xfrm>
            <a:off x="1612931" y="5798129"/>
            <a:ext cx="8830492" cy="830997"/>
          </a:xfrm>
          <a:prstGeom prst="rect">
            <a:avLst/>
          </a:prstGeom>
          <a:solidFill>
            <a:schemeClr val="accent1">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Create a Free Account and Join Core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www.ldc.org</a:t>
            </a:r>
          </a:p>
        </p:txBody>
      </p:sp>
      <p:pic>
        <p:nvPicPr>
          <p:cNvPr id="5" name="Picture 4">
            <a:extLst>
              <a:ext uri="{FF2B5EF4-FFF2-40B4-BE49-F238E27FC236}">
                <a16:creationId xmlns:a16="http://schemas.microsoft.com/office/drawing/2014/main" id="{01AC2C9B-2EA4-47B1-9493-FC5B9FCFF145}"/>
              </a:ext>
            </a:extLst>
          </p:cNvPr>
          <p:cNvPicPr>
            <a:picLocks noChangeAspect="1"/>
          </p:cNvPicPr>
          <p:nvPr/>
        </p:nvPicPr>
        <p:blipFill>
          <a:blip r:embed="rId3"/>
          <a:stretch>
            <a:fillRect/>
          </a:stretch>
        </p:blipFill>
        <p:spPr>
          <a:xfrm>
            <a:off x="348287" y="1575772"/>
            <a:ext cx="5529999" cy="3831279"/>
          </a:xfrm>
          <a:prstGeom prst="rect">
            <a:avLst/>
          </a:prstGeom>
        </p:spPr>
      </p:pic>
      <p:pic>
        <p:nvPicPr>
          <p:cNvPr id="7" name="Picture 6">
            <a:extLst>
              <a:ext uri="{FF2B5EF4-FFF2-40B4-BE49-F238E27FC236}">
                <a16:creationId xmlns:a16="http://schemas.microsoft.com/office/drawing/2014/main" id="{F1E0B954-82BF-4669-B1B5-9F250760ADD5}"/>
              </a:ext>
            </a:extLst>
          </p:cNvPr>
          <p:cNvPicPr>
            <a:picLocks noChangeAspect="1"/>
          </p:cNvPicPr>
          <p:nvPr/>
        </p:nvPicPr>
        <p:blipFill>
          <a:blip r:embed="rId4"/>
          <a:stretch>
            <a:fillRect/>
          </a:stretch>
        </p:blipFill>
        <p:spPr>
          <a:xfrm>
            <a:off x="6313716" y="1575772"/>
            <a:ext cx="5309787" cy="4041257"/>
          </a:xfrm>
          <a:prstGeom prst="rect">
            <a:avLst/>
          </a:prstGeom>
        </p:spPr>
      </p:pic>
    </p:spTree>
    <p:extLst>
      <p:ext uri="{BB962C8B-B14F-4D97-AF65-F5344CB8AC3E}">
        <p14:creationId xmlns:p14="http://schemas.microsoft.com/office/powerpoint/2010/main" val="126954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FB6E-8442-4D3E-B459-BBA79B86280D}"/>
              </a:ext>
            </a:extLst>
          </p:cNvPr>
          <p:cNvSpPr>
            <a:spLocks noGrp="1"/>
          </p:cNvSpPr>
          <p:nvPr>
            <p:ph type="title"/>
          </p:nvPr>
        </p:nvSpPr>
        <p:spPr>
          <a:xfrm>
            <a:off x="196947" y="503391"/>
            <a:ext cx="11893453" cy="990600"/>
          </a:xfrm>
        </p:spPr>
        <p:txBody>
          <a:bodyPr>
            <a:normAutofit fontScale="90000"/>
          </a:bodyPr>
          <a:lstStyle/>
          <a:p>
            <a:pPr lvl="0" algn="ctr">
              <a:spcBef>
                <a:spcPts val="0"/>
              </a:spcBef>
            </a:pPr>
            <a:r>
              <a:rPr lang="en-US" sz="3600" b="1" dirty="0">
                <a:solidFill>
                  <a:schemeClr val="tx1"/>
                </a:solidFill>
                <a:latin typeface="Calibri" panose="020F0502020204030204" pitchFamily="34" charset="0"/>
                <a:cs typeface="Calibri" panose="020F0502020204030204" pitchFamily="34" charset="0"/>
              </a:rPr>
              <a:t>KY On Demand Writing Rubric  </a:t>
            </a:r>
            <a:br>
              <a:rPr lang="en-US" sz="3600" b="1" dirty="0">
                <a:solidFill>
                  <a:schemeClr val="tx1"/>
                </a:solidFill>
                <a:latin typeface="Calibri" panose="020F0502020204030204" pitchFamily="34" charset="0"/>
                <a:cs typeface="Calibri" panose="020F0502020204030204" pitchFamily="34" charset="0"/>
              </a:rPr>
            </a:br>
            <a:r>
              <a:rPr lang="en-US" sz="2700" dirty="0">
                <a:solidFill>
                  <a:prstClr val="black"/>
                </a:solidFill>
                <a:latin typeface="Calibri" panose="020F0502020204030204" pitchFamily="34" charset="0"/>
                <a:ea typeface="+mn-ea"/>
                <a:cs typeface="Calibri" panose="020F0502020204030204" pitchFamily="34" charset="0"/>
              </a:rPr>
              <a:t>A student written response CANNOT score a 3 or 4 without a thesis/claim</a:t>
            </a:r>
            <a:br>
              <a:rPr lang="en-US" sz="2700" dirty="0">
                <a:solidFill>
                  <a:prstClr val="black"/>
                </a:solidFill>
                <a:latin typeface="Calibri" panose="020F0502020204030204" pitchFamily="34" charset="0"/>
                <a:ea typeface="+mn-ea"/>
                <a:cs typeface="Calibri" panose="020F0502020204030204" pitchFamily="34" charset="0"/>
              </a:rPr>
            </a:br>
            <a:r>
              <a:rPr lang="en-US" sz="2700" dirty="0">
                <a:solidFill>
                  <a:prstClr val="black"/>
                </a:solidFill>
                <a:latin typeface="Calibri" panose="020F0502020204030204" pitchFamily="34" charset="0"/>
                <a:ea typeface="+mn-ea"/>
                <a:cs typeface="Calibri" panose="020F0502020204030204" pitchFamily="34" charset="0"/>
              </a:rPr>
              <a:t> and appropriate supporting evidence from the text/task.</a:t>
            </a:r>
            <a:br>
              <a:rPr lang="en-US" sz="2700" dirty="0">
                <a:solidFill>
                  <a:prstClr val="black"/>
                </a:solidFill>
                <a:latin typeface="Calibri" panose="020F0502020204030204" pitchFamily="34" charset="0"/>
                <a:ea typeface="+mn-ea"/>
                <a:cs typeface="Calibri" panose="020F0502020204030204" pitchFamily="34" charset="0"/>
              </a:rPr>
            </a:br>
            <a:br>
              <a:rPr lang="en-US" sz="2700" dirty="0">
                <a:solidFill>
                  <a:prstClr val="black"/>
                </a:solidFill>
                <a:latin typeface="Calibri" panose="020F0502020204030204" pitchFamily="34" charset="0"/>
                <a:ea typeface="+mn-ea"/>
                <a:cs typeface="Calibri" panose="020F0502020204030204" pitchFamily="34" charset="0"/>
              </a:rPr>
            </a:br>
            <a:endParaRPr lang="en-US" sz="2700" b="1" dirty="0">
              <a:solidFill>
                <a:schemeClr val="tx1"/>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sz="quarter" idx="1"/>
          </p:nvPr>
        </p:nvPicPr>
        <p:blipFill>
          <a:blip r:embed="rId3"/>
          <a:stretch>
            <a:fillRect/>
          </a:stretch>
        </p:blipFill>
        <p:spPr>
          <a:xfrm>
            <a:off x="196947" y="1561513"/>
            <a:ext cx="4288459" cy="5296487"/>
          </a:xfrm>
          <a:prstGeom prst="rect">
            <a:avLst/>
          </a:prstGeom>
        </p:spPr>
      </p:pic>
      <p:sp>
        <p:nvSpPr>
          <p:cNvPr id="5" name="TextBox 4"/>
          <p:cNvSpPr txBox="1"/>
          <p:nvPr/>
        </p:nvSpPr>
        <p:spPr>
          <a:xfrm>
            <a:off x="4485405" y="1830294"/>
            <a:ext cx="7509647" cy="4524315"/>
          </a:xfrm>
          <a:prstGeom prst="rect">
            <a:avLst/>
          </a:prstGeom>
          <a:noFill/>
          <a:ln w="25400">
            <a:solidFill>
              <a:schemeClr val="accent2"/>
            </a:solidFill>
          </a:ln>
        </p:spPr>
        <p:txBody>
          <a:bodyPr wrap="square" rtlCol="0">
            <a:spAutoFit/>
          </a:bodyPr>
          <a:lstStyle/>
          <a:p>
            <a:r>
              <a:rPr lang="en-US" sz="2400" dirty="0">
                <a:latin typeface="Calibri" panose="020F0502020204030204" pitchFamily="34" charset="0"/>
                <a:cs typeface="Calibri" panose="020F0502020204030204" pitchFamily="34" charset="0"/>
              </a:rPr>
              <a:t>In to meet the criteria of a 3 or 4 the student MUST: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Establish and maintain a </a:t>
            </a:r>
            <a:r>
              <a:rPr lang="en-US" sz="2400" b="1" dirty="0">
                <a:latin typeface="Calibri" panose="020F0502020204030204" pitchFamily="34" charset="0"/>
                <a:cs typeface="Calibri" panose="020F0502020204030204" pitchFamily="34" charset="0"/>
              </a:rPr>
              <a:t>focus</a:t>
            </a:r>
            <a:r>
              <a:rPr lang="en-US" sz="2400" dirty="0">
                <a:latin typeface="Calibri" panose="020F0502020204030204" pitchFamily="34" charset="0"/>
                <a:cs typeface="Calibri" panose="020F0502020204030204" pitchFamily="34" charset="0"/>
              </a:rPr>
              <a:t> on the intended </a:t>
            </a:r>
            <a:r>
              <a:rPr lang="en-US" sz="2400" b="1" dirty="0">
                <a:latin typeface="Calibri" panose="020F0502020204030204" pitchFamily="34" charset="0"/>
                <a:cs typeface="Calibri" panose="020F0502020204030204" pitchFamily="34" charset="0"/>
              </a:rPr>
              <a:t>audience</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purpose</a:t>
            </a:r>
            <a:r>
              <a:rPr lang="en-US" sz="2400" dirty="0">
                <a:latin typeface="Calibri" panose="020F0502020204030204" pitchFamily="34" charset="0"/>
                <a:cs typeface="Calibri" panose="020F0502020204030204" pitchFamily="34" charset="0"/>
              </a:rPr>
              <a:t>. Without a </a:t>
            </a:r>
            <a:r>
              <a:rPr lang="en-US" sz="2400" b="1" dirty="0">
                <a:latin typeface="Calibri" panose="020F0502020204030204" pitchFamily="34" charset="0"/>
                <a:cs typeface="Calibri" panose="020F0502020204030204" pitchFamily="34" charset="0"/>
              </a:rPr>
              <a:t>thesis statement/claim</a:t>
            </a:r>
            <a:r>
              <a:rPr lang="en-US" sz="2400" dirty="0">
                <a:latin typeface="Calibri" panose="020F0502020204030204" pitchFamily="34" charset="0"/>
                <a:cs typeface="Calibri" panose="020F0502020204030204" pitchFamily="34" charset="0"/>
              </a:rPr>
              <a:t> there is no focus!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Develop ideas with </a:t>
            </a:r>
            <a:r>
              <a:rPr lang="en-US" sz="2400" b="1" dirty="0">
                <a:latin typeface="Calibri" panose="020F0502020204030204" pitchFamily="34" charset="0"/>
                <a:cs typeface="Calibri" panose="020F0502020204030204" pitchFamily="34" charset="0"/>
              </a:rPr>
              <a:t>depth</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complexity</a:t>
            </a:r>
            <a:r>
              <a:rPr lang="en-US" sz="2400" dirty="0">
                <a:latin typeface="Calibri" panose="020F0502020204030204" pitchFamily="34" charset="0"/>
                <a:cs typeface="Calibri" panose="020F0502020204030204" pitchFamily="34" charset="0"/>
              </a:rPr>
              <a:t>; Show evidence of deep analysis and insight; Something they learned/gleaned from the text/task.</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Higher level vocabulary: Chooses words that are appropriate to the audience</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Include logical progressions of ideas which includes transitional words and phrases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Demonstrates correct grammar, usage and mechanics </a:t>
            </a:r>
          </a:p>
        </p:txBody>
      </p:sp>
    </p:spTree>
    <p:extLst>
      <p:ext uri="{BB962C8B-B14F-4D97-AF65-F5344CB8AC3E}">
        <p14:creationId xmlns:p14="http://schemas.microsoft.com/office/powerpoint/2010/main" val="110029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tx1">
                    <a:lumMod val="85000"/>
                    <a:lumOff val="15000"/>
                  </a:schemeClr>
                </a:solidFill>
                <a:latin typeface="Calibri" panose="020F0502020204030204" pitchFamily="34" charset="0"/>
              </a:rPr>
              <a:t>Appendices of the Standards</a:t>
            </a:r>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981200" y="1676400"/>
            <a:ext cx="2438400" cy="26670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4953000" y="1600200"/>
            <a:ext cx="2438400" cy="274320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5" cstate="print"/>
          <a:srcRect/>
          <a:stretch>
            <a:fillRect/>
          </a:stretch>
        </p:blipFill>
        <p:spPr bwMode="auto">
          <a:xfrm>
            <a:off x="7924800" y="1524000"/>
            <a:ext cx="2362200" cy="2667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133600" y="4495801"/>
            <a:ext cx="2133600" cy="1846659"/>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A:</a:t>
            </a:r>
          </a:p>
          <a:p>
            <a:pPr algn="ctr"/>
            <a:r>
              <a:rPr lang="en-US" sz="2400" dirty="0"/>
              <a:t>Supplementary Materials and Glossary</a:t>
            </a:r>
          </a:p>
          <a:p>
            <a:r>
              <a:rPr lang="en-US" dirty="0"/>
              <a:t> </a:t>
            </a:r>
          </a:p>
        </p:txBody>
      </p:sp>
      <p:sp>
        <p:nvSpPr>
          <p:cNvPr id="11" name="TextBox 10"/>
          <p:cNvSpPr txBox="1"/>
          <p:nvPr/>
        </p:nvSpPr>
        <p:spPr>
          <a:xfrm>
            <a:off x="5029200" y="4572000"/>
            <a:ext cx="2362200" cy="1938992"/>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B:</a:t>
            </a:r>
          </a:p>
          <a:p>
            <a:pPr algn="ctr"/>
            <a:r>
              <a:rPr lang="en-US" sz="2400" dirty="0"/>
              <a:t>Text Exemplars and Sample Performance Tasks </a:t>
            </a:r>
          </a:p>
        </p:txBody>
      </p:sp>
      <p:sp>
        <p:nvSpPr>
          <p:cNvPr id="13" name="TextBox 12"/>
          <p:cNvSpPr txBox="1"/>
          <p:nvPr/>
        </p:nvSpPr>
        <p:spPr>
          <a:xfrm>
            <a:off x="8077200" y="4267200"/>
            <a:ext cx="2133600" cy="2308324"/>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Appendix C:</a:t>
            </a:r>
          </a:p>
          <a:p>
            <a:pPr algn="ctr"/>
            <a:r>
              <a:rPr lang="en-US" sz="2400" dirty="0"/>
              <a:t>Annotated Writing Samples at Various Grade Levels  </a:t>
            </a:r>
          </a:p>
        </p:txBody>
      </p:sp>
      <p:sp>
        <p:nvSpPr>
          <p:cNvPr id="9" name="TextBox 11"/>
          <p:cNvSpPr txBox="1">
            <a:spLocks noChangeArrowheads="1"/>
          </p:cNvSpPr>
          <p:nvPr/>
        </p:nvSpPr>
        <p:spPr bwMode="auto">
          <a:xfrm>
            <a:off x="278476" y="6417124"/>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www.corestandards.org</a:t>
            </a:r>
          </a:p>
        </p:txBody>
      </p:sp>
    </p:spTree>
    <p:extLst>
      <p:ext uri="{BB962C8B-B14F-4D97-AF65-F5344CB8AC3E}">
        <p14:creationId xmlns:p14="http://schemas.microsoft.com/office/powerpoint/2010/main" val="45909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77" y="188843"/>
            <a:ext cx="11696446" cy="990600"/>
          </a:xfrm>
        </p:spPr>
        <p:txBody>
          <a:bodyPr>
            <a:normAutofit/>
          </a:bodyPr>
          <a:lstStyle/>
          <a:p>
            <a:r>
              <a:rPr lang="en-US" sz="4000" b="1" dirty="0">
                <a:solidFill>
                  <a:schemeClr val="tx1"/>
                </a:solidFill>
                <a:latin typeface="Calibri" panose="020F0502020204030204" pitchFamily="34" charset="0"/>
              </a:rPr>
              <a:t>Summary of the “Biggest” Instructional Shifts</a:t>
            </a:r>
          </a:p>
        </p:txBody>
      </p:sp>
      <p:sp>
        <p:nvSpPr>
          <p:cNvPr id="3" name="Content Placeholder 2"/>
          <p:cNvSpPr>
            <a:spLocks noGrp="1"/>
          </p:cNvSpPr>
          <p:nvPr>
            <p:ph sz="quarter" idx="1"/>
          </p:nvPr>
        </p:nvSpPr>
        <p:spPr>
          <a:xfrm>
            <a:off x="247777" y="1752600"/>
            <a:ext cx="11421364" cy="4495800"/>
          </a:xfrm>
        </p:spPr>
        <p:txBody>
          <a:bodyPr>
            <a:normAutofit/>
          </a:bodyPr>
          <a:lstStyle/>
          <a:p>
            <a:pPr marL="742950" indent="-742950">
              <a:spcBef>
                <a:spcPts val="0"/>
              </a:spcBef>
              <a:buClr>
                <a:schemeClr val="accent2">
                  <a:lumMod val="75000"/>
                </a:schemeClr>
              </a:buClr>
              <a:buSzPct val="95000"/>
              <a:buFont typeface="+mj-lt"/>
              <a:buAutoNum type="arabicPeriod"/>
            </a:pPr>
            <a:r>
              <a:rPr lang="en-US" sz="3600" dirty="0">
                <a:latin typeface="Calibri" panose="020F0502020204030204" pitchFamily="34" charset="0"/>
                <a:ea typeface="Arial"/>
                <a:cs typeface="Arial"/>
                <a:sym typeface="Arial"/>
                <a:rtl val="0"/>
              </a:rPr>
              <a:t>Regular practice with </a:t>
            </a:r>
            <a:r>
              <a:rPr lang="en-US" sz="3600" b="1" dirty="0">
                <a:latin typeface="Calibri" panose="020F0502020204030204" pitchFamily="34" charset="0"/>
                <a:ea typeface="Arial"/>
                <a:cs typeface="Arial"/>
                <a:sym typeface="Arial"/>
                <a:rtl val="0"/>
              </a:rPr>
              <a:t>complex text</a:t>
            </a:r>
            <a:r>
              <a:rPr lang="en-US" sz="3600" dirty="0">
                <a:latin typeface="Calibri" panose="020F0502020204030204" pitchFamily="34" charset="0"/>
                <a:ea typeface="Arial"/>
                <a:cs typeface="Arial"/>
                <a:sym typeface="Arial"/>
                <a:rtl val="0"/>
              </a:rPr>
              <a:t> and its </a:t>
            </a:r>
            <a:r>
              <a:rPr lang="en-US" sz="3600" b="1" dirty="0">
                <a:latin typeface="Calibri" panose="020F0502020204030204" pitchFamily="34" charset="0"/>
                <a:ea typeface="Arial"/>
                <a:cs typeface="Arial"/>
                <a:sym typeface="Arial"/>
                <a:rtl val="0"/>
              </a:rPr>
              <a:t>academic language</a:t>
            </a:r>
          </a:p>
          <a:p>
            <a:pPr marL="228600" indent="-228600">
              <a:spcBef>
                <a:spcPts val="0"/>
              </a:spcBef>
              <a:buClr>
                <a:schemeClr val="accent2">
                  <a:lumMod val="75000"/>
                </a:schemeClr>
              </a:buClr>
              <a:buSzPct val="95000"/>
              <a:buFont typeface="+mj-lt"/>
              <a:buAutoNum type="arabicPeriod"/>
              <a:tabLst>
                <a:tab pos="465138" algn="l"/>
                <a:tab pos="623888" algn="l"/>
                <a:tab pos="682625" algn="l"/>
              </a:tabLst>
              <a:defRPr/>
            </a:pPr>
            <a:endParaRPr lang="en-US" sz="1200"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r>
              <a:rPr lang="en-US" sz="3600" dirty="0">
                <a:latin typeface="Calibri" panose="020F0502020204030204" pitchFamily="34" charset="0"/>
                <a:ea typeface="Arial"/>
                <a:cs typeface="Arial"/>
                <a:sym typeface="Arial"/>
                <a:rtl val="0"/>
              </a:rPr>
              <a:t>Reading, writing and speaking grounded in </a:t>
            </a:r>
            <a:r>
              <a:rPr lang="en-US" sz="3600" b="1" dirty="0">
                <a:latin typeface="Calibri" panose="020F0502020204030204" pitchFamily="34" charset="0"/>
                <a:ea typeface="Arial"/>
                <a:cs typeface="Arial"/>
                <a:sym typeface="Arial"/>
                <a:rtl val="0"/>
              </a:rPr>
              <a:t>evidence from text</a:t>
            </a:r>
            <a:r>
              <a:rPr lang="en-US" sz="3600" dirty="0">
                <a:latin typeface="Calibri" panose="020F0502020204030204" pitchFamily="34" charset="0"/>
                <a:ea typeface="Arial"/>
                <a:cs typeface="Arial"/>
                <a:sym typeface="Arial"/>
                <a:rtl val="0"/>
              </a:rPr>
              <a:t>, both literary and </a:t>
            </a:r>
            <a:r>
              <a:rPr lang="en-US" sz="3600" b="1" dirty="0">
                <a:latin typeface="Calibri" panose="020F0502020204030204" pitchFamily="34" charset="0"/>
                <a:ea typeface="Arial"/>
                <a:cs typeface="Arial"/>
                <a:sym typeface="Arial"/>
                <a:rtl val="0"/>
              </a:rPr>
              <a:t>informational</a:t>
            </a:r>
          </a:p>
          <a:p>
            <a:pPr marL="228600" indent="-228600">
              <a:spcBef>
                <a:spcPts val="0"/>
              </a:spcBef>
              <a:buClr>
                <a:schemeClr val="accent2">
                  <a:lumMod val="75000"/>
                </a:schemeClr>
              </a:buClr>
              <a:buSzPct val="95000"/>
              <a:buFont typeface="+mj-lt"/>
              <a:buAutoNum type="arabicPeriod"/>
              <a:tabLst>
                <a:tab pos="465138" algn="l"/>
                <a:tab pos="623888" algn="l"/>
                <a:tab pos="682625" algn="l"/>
              </a:tabLst>
              <a:defRPr/>
            </a:pPr>
            <a:endParaRPr lang="en-US" sz="1200" b="1" dirty="0">
              <a:latin typeface="Calibri" panose="020F0502020204030204" pitchFamily="34" charset="0"/>
              <a:ea typeface="Arial"/>
              <a:cs typeface="Arial"/>
              <a:sym typeface="Arial"/>
              <a:rtl val="0"/>
            </a:endParaRPr>
          </a:p>
          <a:p>
            <a:pPr marL="742950" indent="-742950">
              <a:spcBef>
                <a:spcPts val="0"/>
              </a:spcBef>
              <a:buClr>
                <a:schemeClr val="accent2">
                  <a:lumMod val="75000"/>
                </a:schemeClr>
              </a:buClr>
              <a:buSzPct val="95000"/>
              <a:buFont typeface="+mj-lt"/>
              <a:buAutoNum type="arabicPeriod"/>
              <a:tabLst>
                <a:tab pos="465138" algn="l"/>
                <a:tab pos="623888" algn="l"/>
                <a:tab pos="682625" algn="l"/>
              </a:tabLst>
              <a:defRPr/>
            </a:pPr>
            <a:r>
              <a:rPr lang="en-US" sz="3600" b="1" dirty="0">
                <a:latin typeface="Calibri" panose="020F0502020204030204" pitchFamily="34" charset="0"/>
                <a:ea typeface="Arial"/>
                <a:cs typeface="Arial"/>
                <a:sym typeface="Arial"/>
                <a:rtl val="0"/>
              </a:rPr>
              <a:t>Building knowledge </a:t>
            </a:r>
            <a:r>
              <a:rPr lang="en-US" sz="3600" dirty="0">
                <a:latin typeface="Calibri" panose="020F0502020204030204" pitchFamily="34" charset="0"/>
                <a:ea typeface="Arial"/>
                <a:cs typeface="Arial"/>
                <a:sym typeface="Arial"/>
                <a:rtl val="0"/>
              </a:rPr>
              <a:t>through </a:t>
            </a:r>
            <a:r>
              <a:rPr lang="en-US" sz="3600" b="1" dirty="0">
                <a:latin typeface="Calibri" panose="020F0502020204030204" pitchFamily="34" charset="0"/>
                <a:ea typeface="Arial"/>
                <a:cs typeface="Arial"/>
                <a:sym typeface="Arial"/>
                <a:rtl val="0"/>
              </a:rPr>
              <a:t>content-rich nonfiction</a:t>
            </a:r>
            <a:endParaRPr lang="x-none" sz="3600" dirty="0">
              <a:latin typeface="Calibri" panose="020F0502020204030204" pitchFamily="34" charset="0"/>
              <a:ea typeface="Arial"/>
              <a:cs typeface="Arial"/>
              <a:sym typeface="Arial"/>
              <a:rtl val="0"/>
            </a:endParaRPr>
          </a:p>
          <a:p>
            <a:pPr marL="0" indent="0">
              <a:spcBef>
                <a:spcPts val="0"/>
              </a:spcBef>
              <a:buClr>
                <a:schemeClr val="accent2">
                  <a:lumMod val="75000"/>
                </a:schemeClr>
              </a:buClr>
              <a:buSzPct val="95000"/>
              <a:buNone/>
            </a:pPr>
            <a:endParaRPr lang="en-US" sz="3600" dirty="0">
              <a:latin typeface="Calibri" panose="020F0502020204030204" pitchFamily="34" charset="0"/>
            </a:endParaRPr>
          </a:p>
        </p:txBody>
      </p:sp>
      <p:pic>
        <p:nvPicPr>
          <p:cNvPr id="4" name="Picture 4" descr="C:\Users\SAP\Desktop\SAP_iTunesCover_square_01.jpg">
            <a:extLst>
              <a:ext uri="{FF2B5EF4-FFF2-40B4-BE49-F238E27FC236}">
                <a16:creationId xmlns:a16="http://schemas.microsoft.com/office/drawing/2014/main" id="{6E676AE6-204B-40F3-97F6-F57D42F775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935" y="1143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CBA7D58-5E7B-4B5F-9C8E-92DA013322A7}"/>
              </a:ext>
            </a:extLst>
          </p:cNvPr>
          <p:cNvSpPr/>
          <p:nvPr/>
        </p:nvSpPr>
        <p:spPr>
          <a:xfrm>
            <a:off x="0" y="5144062"/>
            <a:ext cx="12192000" cy="1338828"/>
          </a:xfrm>
          <a:prstGeom prst="rect">
            <a:avLst/>
          </a:prstGeom>
          <a:solidFill>
            <a:schemeClr val="accent1">
              <a:lumMod val="40000"/>
              <a:lumOff val="60000"/>
            </a:schemeClr>
          </a:solidFill>
        </p:spPr>
        <p:txBody>
          <a:bodyPr wrap="square">
            <a:spAutoFit/>
          </a:bodyPr>
          <a:lstStyle/>
          <a:p>
            <a:pPr algn="ctr">
              <a:spcBef>
                <a:spcPct val="0"/>
              </a:spcBef>
              <a:buClr>
                <a:srgbClr val="000000"/>
              </a:buClr>
              <a:buSzPct val="153000"/>
            </a:pPr>
            <a:r>
              <a:rPr lang="en-US" altLang="en-US" sz="3600" b="1" dirty="0"/>
              <a:t>Always ask yourself this question! </a:t>
            </a:r>
          </a:p>
          <a:p>
            <a:pPr algn="ctr">
              <a:spcBef>
                <a:spcPct val="0"/>
              </a:spcBef>
              <a:buClr>
                <a:srgbClr val="000000"/>
              </a:buClr>
              <a:buSzPct val="153000"/>
            </a:pPr>
            <a:endParaRPr lang="en-US" altLang="en-US" sz="900" b="1" dirty="0"/>
          </a:p>
          <a:p>
            <a:pPr algn="ctr">
              <a:spcBef>
                <a:spcPct val="0"/>
              </a:spcBef>
              <a:buClr>
                <a:srgbClr val="000000"/>
              </a:buClr>
              <a:buSzPct val="153000"/>
            </a:pPr>
            <a:r>
              <a:rPr lang="en-US" altLang="en-US" sz="3600" b="1" dirty="0">
                <a:solidFill>
                  <a:schemeClr val="accent2"/>
                </a:solidFill>
              </a:rPr>
              <a:t>HOW does </a:t>
            </a:r>
            <a:r>
              <a:rPr lang="en-US" altLang="en-US" sz="3600" b="1" cap="all" dirty="0">
                <a:solidFill>
                  <a:schemeClr val="accent2"/>
                </a:solidFill>
              </a:rPr>
              <a:t>my</a:t>
            </a:r>
            <a:r>
              <a:rPr lang="en-US" altLang="en-US" sz="3600" b="1" dirty="0">
                <a:solidFill>
                  <a:schemeClr val="accent2"/>
                </a:solidFill>
              </a:rPr>
              <a:t> INSTRUCTION support the ideas of these shifts?</a:t>
            </a:r>
          </a:p>
        </p:txBody>
      </p:sp>
    </p:spTree>
    <p:extLst>
      <p:ext uri="{BB962C8B-B14F-4D97-AF65-F5344CB8AC3E}">
        <p14:creationId xmlns:p14="http://schemas.microsoft.com/office/powerpoint/2010/main" val="221039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hape 241">
            <a:extLst>
              <a:ext uri="{FF2B5EF4-FFF2-40B4-BE49-F238E27FC236}">
                <a16:creationId xmlns:a16="http://schemas.microsoft.com/office/drawing/2014/main" id="{5FFCEF1B-6ED3-4872-BDDF-2B0A0AA85628}"/>
              </a:ext>
            </a:extLst>
          </p:cNvPr>
          <p:cNvSpPr>
            <a:spLocks noGrp="1"/>
          </p:cNvSpPr>
          <p:nvPr>
            <p:ph type="title"/>
          </p:nvPr>
        </p:nvSpPr>
        <p:spPr>
          <a:xfrm>
            <a:off x="170936" y="271375"/>
            <a:ext cx="11850128" cy="646290"/>
          </a:xfrm>
        </p:spPr>
        <p:txBody>
          <a:bodyPr vert="horz" wrap="square" lIns="91425" tIns="45700" rIns="91425" bIns="45700" numCol="1" anchor="ctr" anchorCtr="0" compatLnSpc="1">
            <a:prstTxWarp prst="textNoShape">
              <a:avLst/>
            </a:prstTxWarp>
            <a:spAutoFit/>
          </a:bodyPr>
          <a:lstStyle/>
          <a:p>
            <a:pPr algn="ctr" eaLnBrk="1" hangingPunct="1">
              <a:buClr>
                <a:srgbClr val="000000"/>
              </a:buClr>
              <a:buSzPct val="25000"/>
            </a:pPr>
            <a:r>
              <a:rPr lang="en-US" altLang="en-US" sz="3600" dirty="0">
                <a:solidFill>
                  <a:srgbClr val="17375E"/>
                </a:solidFill>
                <a:sym typeface="Arial" panose="020B0604020202020204" pitchFamily="34" charset="0"/>
              </a:rPr>
              <a:t>What are the Qualitative Features of Complex Text?</a:t>
            </a:r>
          </a:p>
        </p:txBody>
      </p:sp>
      <p:sp>
        <p:nvSpPr>
          <p:cNvPr id="234499" name="Shape 242">
            <a:extLst>
              <a:ext uri="{FF2B5EF4-FFF2-40B4-BE49-F238E27FC236}">
                <a16:creationId xmlns:a16="http://schemas.microsoft.com/office/drawing/2014/main" id="{CCA2E75B-45A8-4376-82CB-7D74E4DE1BD6}"/>
              </a:ext>
            </a:extLst>
          </p:cNvPr>
          <p:cNvSpPr>
            <a:spLocks noGrp="1"/>
          </p:cNvSpPr>
          <p:nvPr>
            <p:ph type="body" idx="1"/>
          </p:nvPr>
        </p:nvSpPr>
        <p:spPr>
          <a:xfrm>
            <a:off x="640080" y="1222376"/>
            <a:ext cx="10998925" cy="5364249"/>
          </a:xfrm>
          <a:solidFill>
            <a:schemeClr val="accent4">
              <a:lumMod val="10000"/>
              <a:lumOff val="90000"/>
            </a:schemeClr>
          </a:solidFill>
        </p:spPr>
        <p:txBody>
          <a:bodyPr vert="horz" wrap="square" lIns="91425" tIns="45700" rIns="91425" bIns="45700" numCol="1" anchor="t" anchorCtr="0" compatLnSpc="1">
            <a:prstTxWarp prst="textNoShape">
              <a:avLst/>
            </a:prstTxWarp>
            <a:spAutoFit/>
          </a:bodyPr>
          <a:lstStyle/>
          <a:p>
            <a:pPr marL="342900" indent="-342900">
              <a:lnSpc>
                <a:spcPct val="114000"/>
              </a:lnSpc>
              <a:buClr>
                <a:srgbClr val="000000"/>
              </a:buClr>
              <a:buSzPct val="132000"/>
              <a:buFont typeface="Arial"/>
              <a:buChar char="•"/>
              <a:defRPr/>
            </a:pPr>
            <a:r>
              <a:rPr lang="en-US" dirty="0">
                <a:ea typeface="ＭＳ Ｐゴシック" charset="0"/>
                <a:sym typeface="Arial" charset="0"/>
              </a:rPr>
              <a:t>Subtle and/or frequent transitions</a:t>
            </a:r>
          </a:p>
          <a:p>
            <a:pPr marL="342900" indent="-342900">
              <a:lnSpc>
                <a:spcPct val="114000"/>
              </a:lnSpc>
              <a:buClr>
                <a:srgbClr val="000000"/>
              </a:buClr>
              <a:buSzPct val="132000"/>
              <a:buFont typeface="Arial"/>
              <a:buChar char="•"/>
              <a:defRPr/>
            </a:pPr>
            <a:r>
              <a:rPr lang="en-US" dirty="0">
                <a:ea typeface="ＭＳ Ｐゴシック" charset="0"/>
                <a:sym typeface="Arial" charset="0"/>
              </a:rPr>
              <a:t>Multiple and/or subtle themes and purposes</a:t>
            </a:r>
          </a:p>
          <a:p>
            <a:pPr marL="342900" indent="-342900">
              <a:lnSpc>
                <a:spcPct val="114000"/>
              </a:lnSpc>
              <a:buClr>
                <a:srgbClr val="000000"/>
              </a:buClr>
              <a:buSzPct val="132000"/>
              <a:buFont typeface="Arial"/>
              <a:buChar char="•"/>
              <a:defRPr/>
            </a:pPr>
            <a:r>
              <a:rPr lang="en-US" dirty="0">
                <a:ea typeface="ＭＳ Ｐゴシック" charset="0"/>
                <a:sym typeface="Arial" charset="0"/>
              </a:rPr>
              <a:t>Density of information</a:t>
            </a:r>
          </a:p>
          <a:p>
            <a:pPr marL="342900" indent="-342900">
              <a:lnSpc>
                <a:spcPct val="114000"/>
              </a:lnSpc>
              <a:buClr>
                <a:srgbClr val="000000"/>
              </a:buClr>
              <a:buSzPct val="132000"/>
              <a:buFont typeface="Arial"/>
              <a:buChar char="•"/>
              <a:defRPr/>
            </a:pPr>
            <a:r>
              <a:rPr lang="en-US" dirty="0">
                <a:ea typeface="ＭＳ Ｐゴシック" charset="0"/>
                <a:sym typeface="Arial" charset="0"/>
              </a:rPr>
              <a:t>Unfamiliar settings, topics or events</a:t>
            </a:r>
          </a:p>
          <a:p>
            <a:pPr marL="342900" indent="-342900">
              <a:lnSpc>
                <a:spcPct val="114000"/>
              </a:lnSpc>
              <a:buClr>
                <a:srgbClr val="000000"/>
              </a:buClr>
              <a:buSzPct val="132000"/>
              <a:buFont typeface="Arial"/>
              <a:buChar char="•"/>
              <a:defRPr/>
            </a:pPr>
            <a:r>
              <a:rPr lang="en-US" dirty="0">
                <a:ea typeface="ＭＳ Ｐゴシック" charset="0"/>
                <a:sym typeface="Arial" charset="0"/>
              </a:rPr>
              <a:t>Lack of repetition, overlap or similarity in words and sentences</a:t>
            </a:r>
          </a:p>
          <a:p>
            <a:pPr marL="342900" indent="-342900">
              <a:lnSpc>
                <a:spcPct val="114000"/>
              </a:lnSpc>
              <a:buClr>
                <a:srgbClr val="000000"/>
              </a:buClr>
              <a:buSzPct val="132000"/>
              <a:buFont typeface="Arial"/>
              <a:buChar char="•"/>
              <a:defRPr/>
            </a:pPr>
            <a:r>
              <a:rPr lang="en-US" dirty="0">
                <a:ea typeface="ＭＳ Ｐゴシック" charset="0"/>
                <a:sym typeface="Arial" charset="0"/>
              </a:rPr>
              <a:t>Complex sentences</a:t>
            </a:r>
          </a:p>
          <a:p>
            <a:pPr marL="342900" indent="-342900">
              <a:lnSpc>
                <a:spcPct val="114000"/>
              </a:lnSpc>
              <a:buClr>
                <a:srgbClr val="000000"/>
              </a:buClr>
              <a:buSzPct val="132000"/>
              <a:buFont typeface="Arial"/>
              <a:buChar char="•"/>
              <a:defRPr/>
            </a:pPr>
            <a:r>
              <a:rPr lang="en-US" dirty="0">
                <a:ea typeface="ＭＳ Ｐゴシック" charset="0"/>
                <a:sym typeface="Arial" charset="0"/>
              </a:rPr>
              <a:t>Uncommon vocabulary</a:t>
            </a:r>
          </a:p>
          <a:p>
            <a:pPr marL="342900" indent="-342900">
              <a:lnSpc>
                <a:spcPct val="114000"/>
              </a:lnSpc>
              <a:buClr>
                <a:srgbClr val="000000"/>
              </a:buClr>
              <a:buSzPct val="132000"/>
              <a:buFont typeface="Arial"/>
              <a:buChar char="•"/>
              <a:defRPr/>
            </a:pPr>
            <a:r>
              <a:rPr lang="en-US" dirty="0">
                <a:ea typeface="ＭＳ Ｐゴシック" charset="0"/>
                <a:sym typeface="Arial" charset="0"/>
              </a:rPr>
              <a:t>Lack of words, sentences or paragraphs that review or pull things together for the student</a:t>
            </a:r>
          </a:p>
          <a:p>
            <a:pPr marL="342900" indent="-342900">
              <a:lnSpc>
                <a:spcPct val="114000"/>
              </a:lnSpc>
              <a:buClr>
                <a:srgbClr val="000000"/>
              </a:buClr>
              <a:buSzPct val="132000"/>
              <a:buFont typeface="Arial"/>
              <a:buChar char="•"/>
              <a:defRPr/>
            </a:pPr>
            <a:r>
              <a:rPr lang="en-US" dirty="0">
                <a:ea typeface="ＭＳ Ｐゴシック" charset="0"/>
                <a:sym typeface="Arial" charset="0"/>
              </a:rPr>
              <a:t>Longer paragraphs</a:t>
            </a:r>
          </a:p>
          <a:p>
            <a:pPr marL="342900" indent="-342900">
              <a:lnSpc>
                <a:spcPct val="114000"/>
              </a:lnSpc>
              <a:buClr>
                <a:srgbClr val="000000"/>
              </a:buClr>
              <a:buSzPct val="132000"/>
              <a:buFont typeface="Arial"/>
              <a:buChar char="•"/>
              <a:defRPr/>
            </a:pPr>
            <a:r>
              <a:rPr lang="en-US" dirty="0">
                <a:ea typeface="ＭＳ Ｐゴシック" charset="0"/>
                <a:sym typeface="Arial" charset="0"/>
              </a:rPr>
              <a:t>Any text structure which is less narrative and/or mixes structures</a:t>
            </a:r>
          </a:p>
        </p:txBody>
      </p:sp>
      <p:pic>
        <p:nvPicPr>
          <p:cNvPr id="3" name="Picture 2">
            <a:extLst>
              <a:ext uri="{FF2B5EF4-FFF2-40B4-BE49-F238E27FC236}">
                <a16:creationId xmlns:a16="http://schemas.microsoft.com/office/drawing/2014/main" id="{14771E66-91FB-41D4-A4FD-B2986B5AA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542" y="2246026"/>
            <a:ext cx="4986858" cy="889060"/>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3965" y="1671919"/>
            <a:ext cx="8413376" cy="5440363"/>
          </a:xfrm>
        </p:spPr>
        <p:txBody>
          <a:bodyPr rtlCol="0">
            <a:normAutofit/>
          </a:bodyPr>
          <a:lstStyle/>
          <a:p>
            <a:pPr>
              <a:buNone/>
              <a:defRPr/>
            </a:pPr>
            <a:r>
              <a:rPr lang="en-US" sz="7200" b="1" dirty="0">
                <a:solidFill>
                  <a:schemeClr val="accent6">
                    <a:lumMod val="75000"/>
                  </a:schemeClr>
                </a:solidFill>
                <a:effectLst>
                  <a:outerShdw blurRad="38100" dist="38100" dir="2700000" algn="tl">
                    <a:srgbClr val="000000">
                      <a:alpha val="43137"/>
                    </a:srgbClr>
                  </a:outerShdw>
                </a:effectLst>
              </a:rPr>
              <a:t>“He who dares to teach, must never cease to learn. ” </a:t>
            </a:r>
            <a:br>
              <a:rPr lang="en-US" sz="5400" dirty="0"/>
            </a:br>
            <a:r>
              <a:rPr lang="en-US" sz="5400" dirty="0"/>
              <a:t>             </a:t>
            </a:r>
            <a:r>
              <a:rPr lang="en-US" sz="4000" b="1" dirty="0">
                <a:solidFill>
                  <a:schemeClr val="accent6">
                    <a:lumMod val="75000"/>
                  </a:schemeClr>
                </a:solidFill>
                <a:effectLst>
                  <a:outerShdw blurRad="38100" dist="38100" dir="2700000" algn="tl">
                    <a:srgbClr val="000000">
                      <a:alpha val="43137"/>
                    </a:srgbClr>
                  </a:outerShdw>
                </a:effectLst>
              </a:rPr>
              <a:t>~John Cotton Dana</a:t>
            </a:r>
            <a:endParaRPr lang="fr-CA" sz="4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0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248">
            <a:extLst>
              <a:ext uri="{FF2B5EF4-FFF2-40B4-BE49-F238E27FC236}">
                <a16:creationId xmlns:a16="http://schemas.microsoft.com/office/drawing/2014/main" id="{63498628-91D0-4FC3-9C37-7183E5AD8B21}"/>
              </a:ext>
            </a:extLst>
          </p:cNvPr>
          <p:cNvSpPr>
            <a:spLocks noGrp="1"/>
          </p:cNvSpPr>
          <p:nvPr>
            <p:ph type="title"/>
          </p:nvPr>
        </p:nvSpPr>
        <p:spPr>
          <a:xfrm>
            <a:off x="1790907" y="235865"/>
            <a:ext cx="8229600" cy="707846"/>
          </a:xfrm>
        </p:spPr>
        <p:txBody>
          <a:bodyPr vert="horz" wrap="square" lIns="91425" tIns="45700" rIns="91425" bIns="45700" numCol="1" anchor="ctr" anchorCtr="0" compatLnSpc="1">
            <a:prstTxWarp prst="textNoShape">
              <a:avLst/>
            </a:prstTxWarp>
            <a:spAutoFit/>
          </a:bodyPr>
          <a:lstStyle/>
          <a:p>
            <a:pPr algn="ctr" eaLnBrk="1" hangingPunct="1">
              <a:buClr>
                <a:srgbClr val="000000"/>
              </a:buClr>
              <a:buSzPct val="25000"/>
            </a:pPr>
            <a:r>
              <a:rPr lang="en-US" altLang="en-US" sz="4000" dirty="0">
                <a:solidFill>
                  <a:schemeClr val="tx1"/>
                </a:solidFill>
                <a:latin typeface="Calibri" panose="020F0502020204030204" pitchFamily="34" charset="0"/>
                <a:cs typeface="Calibri" panose="020F0502020204030204" pitchFamily="34" charset="0"/>
                <a:sym typeface="Arial" panose="020B0604020202020204" pitchFamily="34" charset="0"/>
              </a:rPr>
              <a:t>Scaffolding Complex Text</a:t>
            </a:r>
          </a:p>
        </p:txBody>
      </p:sp>
      <p:sp>
        <p:nvSpPr>
          <p:cNvPr id="249" name="Shape 249">
            <a:extLst>
              <a:ext uri="{FF2B5EF4-FFF2-40B4-BE49-F238E27FC236}">
                <a16:creationId xmlns:a16="http://schemas.microsoft.com/office/drawing/2014/main" id="{A79E473E-2451-4B20-8C24-235D9C624E41}"/>
              </a:ext>
            </a:extLst>
          </p:cNvPr>
          <p:cNvSpPr txBox="1">
            <a:spLocks noGrp="1"/>
          </p:cNvSpPr>
          <p:nvPr>
            <p:ph type="body" idx="1"/>
          </p:nvPr>
        </p:nvSpPr>
        <p:spPr>
          <a:xfrm>
            <a:off x="333632" y="1171576"/>
            <a:ext cx="9920711" cy="5012422"/>
          </a:xfrm>
        </p:spPr>
        <p:txBody>
          <a:bodyPr vert="horz" wrap="square" lIns="91425" tIns="45700" rIns="91425" bIns="45700" numCol="1" rtlCol="0" anchor="t" anchorCtr="0" compatLnSpc="1">
            <a:prstTxWarp prst="textNoShape">
              <a:avLst/>
            </a:prstTxWarp>
            <a:spAutoFit/>
          </a:bodyPr>
          <a:lstStyle/>
          <a:p>
            <a:pPr algn="ctr" eaLnBrk="1" fontAlgn="auto" hangingPunct="1">
              <a:spcBef>
                <a:spcPts val="0"/>
              </a:spcBef>
              <a:spcAft>
                <a:spcPts val="0"/>
              </a:spcAft>
              <a:buClr>
                <a:schemeClr val="dk1"/>
              </a:buClr>
              <a:buSzPct val="25000"/>
              <a:defRPr/>
            </a:pPr>
            <a:r>
              <a:rPr lang="en-US" sz="3200" b="1" dirty="0">
                <a:solidFill>
                  <a:srgbClr val="0070C0"/>
                </a:solidFill>
                <a:latin typeface="+mj-lt"/>
                <a:ea typeface="Arial"/>
                <a:cs typeface="Arial"/>
                <a:sym typeface="Arial"/>
              </a:rPr>
              <a:t>S</a:t>
            </a:r>
            <a:r>
              <a:rPr lang="x-none" sz="3200" b="1" dirty="0">
                <a:solidFill>
                  <a:srgbClr val="0070C0"/>
                </a:solidFill>
                <a:latin typeface="+mj-lt"/>
                <a:ea typeface="Arial"/>
                <a:cs typeface="Arial"/>
                <a:sym typeface="Arial"/>
              </a:rPr>
              <a:t>tandard</a:t>
            </a:r>
            <a:r>
              <a:rPr lang="en-US" sz="3200" b="1" dirty="0">
                <a:solidFill>
                  <a:srgbClr val="0070C0"/>
                </a:solidFill>
                <a:latin typeface="+mj-lt"/>
                <a:ea typeface="Arial"/>
                <a:cs typeface="Arial"/>
                <a:sym typeface="Arial"/>
              </a:rPr>
              <a:t> #10 </a:t>
            </a:r>
            <a:r>
              <a:rPr lang="x-none" sz="3200" b="1" dirty="0">
                <a:solidFill>
                  <a:srgbClr val="0070C0"/>
                </a:solidFill>
                <a:latin typeface="+mj-lt"/>
                <a:ea typeface="Arial"/>
                <a:cs typeface="Arial"/>
                <a:sym typeface="Arial"/>
              </a:rPr>
              <a:t>require</a:t>
            </a:r>
            <a:r>
              <a:rPr lang="en-US" sz="3200" b="1" dirty="0">
                <a:solidFill>
                  <a:srgbClr val="0070C0"/>
                </a:solidFill>
                <a:latin typeface="+mj-lt"/>
                <a:ea typeface="Arial"/>
                <a:cs typeface="Arial"/>
                <a:sym typeface="Arial"/>
              </a:rPr>
              <a:t>s</a:t>
            </a:r>
            <a:r>
              <a:rPr lang="x-none" sz="3200" b="1" dirty="0">
                <a:solidFill>
                  <a:srgbClr val="0070C0"/>
                </a:solidFill>
                <a:latin typeface="+mj-lt"/>
                <a:ea typeface="Arial"/>
                <a:cs typeface="Arial"/>
                <a:sym typeface="Arial"/>
              </a:rPr>
              <a:t> that students read appropriately </a:t>
            </a:r>
            <a:endParaRPr lang="en-US" sz="3200" b="1" dirty="0">
              <a:solidFill>
                <a:srgbClr val="0070C0"/>
              </a:solidFill>
              <a:latin typeface="+mj-lt"/>
              <a:ea typeface="Arial"/>
              <a:cs typeface="Arial"/>
              <a:sym typeface="Arial"/>
            </a:endParaRPr>
          </a:p>
          <a:p>
            <a:pPr algn="ctr" eaLnBrk="1" fontAlgn="auto" hangingPunct="1">
              <a:spcBef>
                <a:spcPts val="0"/>
              </a:spcBef>
              <a:spcAft>
                <a:spcPts val="0"/>
              </a:spcAft>
              <a:buClr>
                <a:schemeClr val="dk1"/>
              </a:buClr>
              <a:buSzPct val="25000"/>
              <a:defRPr/>
            </a:pPr>
            <a:r>
              <a:rPr lang="x-none" sz="3200" b="1" dirty="0">
                <a:solidFill>
                  <a:srgbClr val="0070C0"/>
                </a:solidFill>
                <a:latin typeface="+mj-lt"/>
                <a:ea typeface="Arial"/>
                <a:cs typeface="Arial"/>
                <a:sym typeface="Arial"/>
              </a:rPr>
              <a:t>complex text at each grade level – independentl</a:t>
            </a:r>
            <a:r>
              <a:rPr lang="en-US" sz="3200" b="1" dirty="0">
                <a:solidFill>
                  <a:srgbClr val="0070C0"/>
                </a:solidFill>
                <a:latin typeface="+mj-lt"/>
                <a:ea typeface="Arial"/>
                <a:cs typeface="Arial"/>
                <a:sym typeface="Arial"/>
              </a:rPr>
              <a:t>y.</a:t>
            </a:r>
          </a:p>
          <a:p>
            <a:pPr algn="ctr" eaLnBrk="1" fontAlgn="auto" hangingPunct="1">
              <a:spcBef>
                <a:spcPts val="0"/>
              </a:spcBef>
              <a:spcAft>
                <a:spcPts val="0"/>
              </a:spcAft>
              <a:buClr>
                <a:schemeClr val="dk1"/>
              </a:buClr>
              <a:buSzPct val="25000"/>
              <a:defRPr/>
            </a:pPr>
            <a:endParaRPr lang="x-none" sz="1200" dirty="0">
              <a:solidFill>
                <a:schemeClr val="dk1"/>
              </a:solidFill>
              <a:latin typeface="+mj-lt"/>
              <a:ea typeface="Arial"/>
              <a:cs typeface="Arial"/>
              <a:sym typeface="Arial"/>
            </a:endParaRPr>
          </a:p>
          <a:p>
            <a:pPr eaLnBrk="1" fontAlgn="auto" hangingPunct="1">
              <a:spcBef>
                <a:spcPts val="1800"/>
              </a:spcBef>
              <a:spcAft>
                <a:spcPts val="0"/>
              </a:spcAft>
              <a:buClr>
                <a:schemeClr val="dk1"/>
              </a:buClr>
              <a:buSzPct val="25000"/>
              <a:defRPr/>
            </a:pPr>
            <a:r>
              <a:rPr lang="en-US" sz="3200" dirty="0">
                <a:solidFill>
                  <a:schemeClr val="dk1"/>
                </a:solidFill>
                <a:latin typeface="+mj-lt"/>
                <a:ea typeface="Arial"/>
                <a:cs typeface="Arial"/>
                <a:sym typeface="Arial"/>
              </a:rPr>
              <a:t>Instructional Practices that have a strong research base for effectively supporting student learning </a:t>
            </a:r>
            <a:r>
              <a:rPr lang="en-US" sz="3200" b="1" dirty="0">
                <a:solidFill>
                  <a:schemeClr val="dk1"/>
                </a:solidFill>
                <a:latin typeface="+mj-lt"/>
                <a:ea typeface="Arial"/>
                <a:cs typeface="Arial"/>
                <a:sym typeface="Arial"/>
              </a:rPr>
              <a:t>WHILE</a:t>
            </a:r>
            <a:r>
              <a:rPr lang="en-US" sz="3200" dirty="0">
                <a:solidFill>
                  <a:schemeClr val="dk1"/>
                </a:solidFill>
                <a:latin typeface="+mj-lt"/>
                <a:ea typeface="Arial"/>
                <a:cs typeface="Arial"/>
                <a:sym typeface="Arial"/>
              </a:rPr>
              <a:t> they read:</a:t>
            </a:r>
            <a:endParaRPr lang="x-none" sz="3200" dirty="0">
              <a:solidFill>
                <a:schemeClr val="dk1"/>
              </a:solidFill>
              <a:latin typeface="+mj-lt"/>
              <a:ea typeface="Arial"/>
              <a:cs typeface="Arial"/>
              <a:sym typeface="Arial"/>
            </a:endParaRPr>
          </a:p>
          <a:p>
            <a:pPr marL="342900" indent="-342900" eaLnBrk="1" hangingPunct="1">
              <a:lnSpc>
                <a:spcPct val="114000"/>
              </a:lnSpc>
              <a:spcBef>
                <a:spcPts val="1200"/>
              </a:spcBef>
              <a:buClr>
                <a:srgbClr val="000000"/>
              </a:buClr>
              <a:buSzPct val="132000"/>
              <a:buFont typeface="Arial" charset="0"/>
              <a:buChar char="•"/>
              <a:defRPr/>
            </a:pPr>
            <a:r>
              <a:rPr lang="x-none" sz="3200" dirty="0">
                <a:solidFill>
                  <a:schemeClr val="tx1"/>
                </a:solidFill>
                <a:latin typeface="+mj-lt"/>
                <a:sym typeface="Arial"/>
              </a:rPr>
              <a:t>Multiple readings</a:t>
            </a:r>
            <a:r>
              <a:rPr lang="en-US" sz="3200" dirty="0">
                <a:solidFill>
                  <a:schemeClr val="tx1"/>
                </a:solidFill>
                <a:latin typeface="+mj-lt"/>
                <a:sym typeface="Arial"/>
              </a:rPr>
              <a:t> = Close Analytical Reading                    </a:t>
            </a:r>
            <a:r>
              <a:rPr lang="en-US" i="1" dirty="0">
                <a:solidFill>
                  <a:schemeClr val="tx1"/>
                </a:solidFill>
                <a:latin typeface="+mj-lt"/>
                <a:sym typeface="Arial"/>
              </a:rPr>
              <a:t>(Close Reading Strategy)</a:t>
            </a:r>
            <a:endParaRPr lang="x-none" i="1" dirty="0">
              <a:solidFill>
                <a:schemeClr val="tx1"/>
              </a:solidFill>
              <a:latin typeface="+mj-lt"/>
              <a:sym typeface="Arial"/>
            </a:endParaRPr>
          </a:p>
          <a:p>
            <a:pPr marL="342900" indent="-342900" eaLnBrk="1" hangingPunct="1">
              <a:lnSpc>
                <a:spcPct val="114000"/>
              </a:lnSpc>
              <a:spcBef>
                <a:spcPts val="1200"/>
              </a:spcBef>
              <a:buClr>
                <a:srgbClr val="000000"/>
              </a:buClr>
              <a:buSzPct val="132000"/>
              <a:buFont typeface="Arial" charset="0"/>
              <a:buChar char="•"/>
              <a:defRPr/>
            </a:pPr>
            <a:r>
              <a:rPr lang="x-none" sz="3200" dirty="0">
                <a:solidFill>
                  <a:schemeClr val="tx1"/>
                </a:solidFill>
                <a:latin typeface="+mj-lt"/>
                <a:sym typeface="Arial"/>
              </a:rPr>
              <a:t>Read Aloud</a:t>
            </a:r>
          </a:p>
          <a:p>
            <a:pPr marL="342900" indent="-342900" eaLnBrk="1" hangingPunct="1">
              <a:lnSpc>
                <a:spcPct val="114000"/>
              </a:lnSpc>
              <a:spcBef>
                <a:spcPts val="1200"/>
              </a:spcBef>
              <a:buClr>
                <a:srgbClr val="000000"/>
              </a:buClr>
              <a:buSzPct val="132000"/>
              <a:buFont typeface="Arial" charset="0"/>
              <a:buChar char="•"/>
              <a:defRPr/>
            </a:pPr>
            <a:r>
              <a:rPr lang="x-none" sz="3200" dirty="0">
                <a:solidFill>
                  <a:schemeClr val="tx1"/>
                </a:solidFill>
                <a:latin typeface="+mj-lt"/>
                <a:sym typeface="Arial"/>
              </a:rPr>
              <a:t>Chunking text (a little at a time)</a:t>
            </a:r>
          </a:p>
        </p:txBody>
      </p:sp>
      <p:pic>
        <p:nvPicPr>
          <p:cNvPr id="3" name="Picture 2">
            <a:extLst>
              <a:ext uri="{FF2B5EF4-FFF2-40B4-BE49-F238E27FC236}">
                <a16:creationId xmlns:a16="http://schemas.microsoft.com/office/drawing/2014/main" id="{4BC77B3D-A66E-4E4B-99A1-C3171510F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373" y="2249037"/>
            <a:ext cx="1758996" cy="3198174"/>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E6CA-7C93-4BD9-9DF9-206A84DFA902}"/>
              </a:ext>
            </a:extLst>
          </p:cNvPr>
          <p:cNvSpPr>
            <a:spLocks noGrp="1"/>
          </p:cNvSpPr>
          <p:nvPr>
            <p:ph type="title"/>
          </p:nvPr>
        </p:nvSpPr>
        <p:spPr/>
        <p:txBody>
          <a:bodyPr/>
          <a:lstStyle/>
          <a:p>
            <a:pPr algn="ctr">
              <a:defRPr/>
            </a:pPr>
            <a:r>
              <a:rPr lang="en-US" sz="3600" dirty="0">
                <a:ea typeface="+mj-ea"/>
              </a:rPr>
              <a:t>      Close Analytic Reading</a:t>
            </a:r>
          </a:p>
        </p:txBody>
      </p:sp>
      <p:sp>
        <p:nvSpPr>
          <p:cNvPr id="235524" name="Shape 256">
            <a:extLst>
              <a:ext uri="{FF2B5EF4-FFF2-40B4-BE49-F238E27FC236}">
                <a16:creationId xmlns:a16="http://schemas.microsoft.com/office/drawing/2014/main" id="{BCB6856B-242B-4D8C-A455-77DC28B9492A}"/>
              </a:ext>
            </a:extLst>
          </p:cNvPr>
          <p:cNvSpPr>
            <a:spLocks noGrp="1"/>
          </p:cNvSpPr>
          <p:nvPr>
            <p:ph idx="1"/>
          </p:nvPr>
        </p:nvSpPr>
        <p:spPr>
          <a:xfrm>
            <a:off x="424248" y="1853431"/>
            <a:ext cx="11343503" cy="4662133"/>
          </a:xfrm>
        </p:spPr>
        <p:txBody>
          <a:bodyPr vert="horz" wrap="square" lIns="91425" tIns="45700" rIns="91425" bIns="45700" numCol="1" anchor="t" anchorCtr="0" compatLnSpc="1">
            <a:prstTxWarp prst="textNoShape">
              <a:avLst/>
            </a:prstTxWarp>
            <a:spAutoFit/>
          </a:bodyPr>
          <a:lstStyle/>
          <a:p>
            <a:pPr marL="342900" indent="-342900">
              <a:spcBef>
                <a:spcPts val="0"/>
              </a:spcBef>
              <a:buClr>
                <a:srgbClr val="000000"/>
              </a:buClr>
              <a:buSzPct val="132000"/>
              <a:buFont typeface="Arial"/>
              <a:buChar char="•"/>
              <a:defRPr/>
            </a:pPr>
            <a:r>
              <a:rPr lang="en-US" sz="3200" dirty="0">
                <a:ea typeface="ＭＳ Ｐゴシック" charset="0"/>
              </a:rPr>
              <a:t>R</a:t>
            </a:r>
            <a:r>
              <a:rPr lang="en-US" sz="3200" dirty="0">
                <a:ea typeface="ＭＳ Ｐゴシック" charset="0"/>
                <a:sym typeface="Arial" charset="0"/>
              </a:rPr>
              <a:t>equires prompting students with </a:t>
            </a:r>
            <a:r>
              <a:rPr lang="en-US" sz="3200" b="1" dirty="0">
                <a:ea typeface="ＭＳ Ｐゴシック" charset="0"/>
                <a:sym typeface="Arial" charset="0"/>
              </a:rPr>
              <a:t>text-dependent questions </a:t>
            </a:r>
            <a:r>
              <a:rPr lang="en-US" sz="3200" dirty="0">
                <a:ea typeface="ＭＳ Ｐゴシック" charset="0"/>
                <a:sym typeface="Arial" charset="0"/>
              </a:rPr>
              <a:t>to unpack complex text and gain knowledge</a:t>
            </a:r>
          </a:p>
          <a:p>
            <a:pPr marL="342900" indent="-342900">
              <a:spcBef>
                <a:spcPts val="0"/>
              </a:spcBef>
              <a:buClr>
                <a:srgbClr val="000000"/>
              </a:buClr>
              <a:buSzPct val="132000"/>
              <a:buFont typeface="Arial"/>
              <a:buChar char="•"/>
              <a:defRPr/>
            </a:pPr>
            <a:r>
              <a:rPr lang="en-US" sz="3200" b="1" u="sng" dirty="0">
                <a:ea typeface="ＭＳ Ｐゴシック" charset="0"/>
                <a:sym typeface="Arial" charset="0"/>
              </a:rPr>
              <a:t>Rigorous</a:t>
            </a:r>
            <a:r>
              <a:rPr lang="en-US" sz="3200" b="1" dirty="0">
                <a:ea typeface="ＭＳ Ｐゴシック" charset="0"/>
                <a:sym typeface="Arial" charset="0"/>
              </a:rPr>
              <a:t> text-dependent questions </a:t>
            </a:r>
            <a:r>
              <a:rPr lang="en-US" sz="3200" dirty="0">
                <a:ea typeface="ＭＳ Ｐゴシック" charset="0"/>
                <a:sym typeface="Arial" charset="0"/>
              </a:rPr>
              <a:t>require </a:t>
            </a:r>
            <a:r>
              <a:rPr lang="en-US" sz="3200" b="1" dirty="0">
                <a:ea typeface="ＭＳ Ｐゴシック" charset="0"/>
                <a:sym typeface="Arial" charset="0"/>
              </a:rPr>
              <a:t>high-level </a:t>
            </a:r>
            <a:r>
              <a:rPr lang="en-US" sz="3200" dirty="0">
                <a:ea typeface="ＭＳ Ｐゴシック" charset="0"/>
                <a:sym typeface="Arial" charset="0"/>
              </a:rPr>
              <a:t>text-based answers </a:t>
            </a:r>
          </a:p>
          <a:p>
            <a:pPr marL="342900" indent="-342900">
              <a:spcBef>
                <a:spcPts val="0"/>
              </a:spcBef>
              <a:buClr>
                <a:srgbClr val="000000"/>
              </a:buClr>
              <a:buSzPct val="132000"/>
              <a:buFont typeface="Arial"/>
              <a:buChar char="•"/>
              <a:defRPr/>
            </a:pPr>
            <a:r>
              <a:rPr lang="en-US" sz="3200" dirty="0">
                <a:ea typeface="ＭＳ Ｐゴシック" charset="0"/>
              </a:rPr>
              <a:t>Not teacher summarizing text, but guiding students through the text </a:t>
            </a:r>
          </a:p>
          <a:p>
            <a:pPr marL="342900" indent="-342900">
              <a:spcBef>
                <a:spcPts val="0"/>
              </a:spcBef>
              <a:buClr>
                <a:srgbClr val="000000"/>
              </a:buClr>
              <a:buSzPct val="132000"/>
              <a:buFont typeface="Arial"/>
              <a:buChar char="•"/>
              <a:defRPr/>
            </a:pPr>
            <a:r>
              <a:rPr lang="en-US" sz="3200" dirty="0">
                <a:ea typeface="ＭＳ Ｐゴシック" charset="0"/>
                <a:sym typeface="Arial" charset="0"/>
              </a:rPr>
              <a:t>Virtually every standard is activated during the course of every close analytic reading exemplar through the use of text dependent questions.</a:t>
            </a:r>
          </a:p>
        </p:txBody>
      </p:sp>
      <p:sp>
        <p:nvSpPr>
          <p:cNvPr id="269317" name="TextBox 2">
            <a:extLst>
              <a:ext uri="{FF2B5EF4-FFF2-40B4-BE49-F238E27FC236}">
                <a16:creationId xmlns:a16="http://schemas.microsoft.com/office/drawing/2014/main" id="{8DE0A50C-F714-4B94-ABD1-609630F21520}"/>
              </a:ext>
            </a:extLst>
          </p:cNvPr>
          <p:cNvSpPr txBox="1">
            <a:spLocks noChangeArrowheads="1"/>
          </p:cNvSpPr>
          <p:nvPr/>
        </p:nvSpPr>
        <p:spPr bwMode="auto">
          <a:xfrm>
            <a:off x="-1270000" y="25971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defRPr sz="2800">
                <a:solidFill>
                  <a:srgbClr val="262626"/>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a:spcBef>
                <a:spcPct val="20000"/>
              </a:spcBef>
              <a:buFont typeface="Calibri" panose="020F050202020403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a:spcBef>
                <a:spcPct val="20000"/>
              </a:spcBef>
              <a:buFont typeface="Wingdings" panose="05000000000000000000" pitchFamily="2" charset="2"/>
              <a:buChar char="§"/>
              <a:defRPr>
                <a:solidFill>
                  <a:srgbClr val="262626"/>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9pPr>
          </a:lstStyle>
          <a:p>
            <a:pPr fontAlgn="base">
              <a:spcBef>
                <a:spcPct val="0"/>
              </a:spcBef>
              <a:spcAft>
                <a:spcPct val="0"/>
              </a:spcAft>
            </a:pPr>
            <a:endParaRPr lang="en-US" altLang="en-US">
              <a:solidFill>
                <a:srgbClr val="7F7F7F"/>
              </a:solidFill>
              <a:cs typeface="Arial" panose="020B0604020202020204" pitchFamily="34" charset="0"/>
            </a:endParaRPr>
          </a:p>
        </p:txBody>
      </p:sp>
      <p:pic>
        <p:nvPicPr>
          <p:cNvPr id="4" name="Picture 3">
            <a:extLst>
              <a:ext uri="{FF2B5EF4-FFF2-40B4-BE49-F238E27FC236}">
                <a16:creationId xmlns:a16="http://schemas.microsoft.com/office/drawing/2014/main" id="{48E968D3-70A9-4274-847E-7F897E64F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846" y="198438"/>
            <a:ext cx="2259874" cy="17602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2287FD5-CDE1-4076-83E9-7EDF5944ABC1}"/>
              </a:ext>
            </a:extLst>
          </p:cNvPr>
          <p:cNvSpPr>
            <a:spLocks noGrp="1"/>
          </p:cNvSpPr>
          <p:nvPr>
            <p:ph type="title"/>
          </p:nvPr>
        </p:nvSpPr>
        <p:spPr>
          <a:xfrm>
            <a:off x="104503" y="228600"/>
            <a:ext cx="11848011" cy="990600"/>
          </a:xfrm>
        </p:spPr>
        <p:txBody>
          <a:bodyPr>
            <a:noAutofit/>
          </a:bodyPr>
          <a:lstStyle/>
          <a:p>
            <a:pPr algn="ctr" eaLnBrk="1" fontAlgn="auto" hangingPunct="1">
              <a:spcAft>
                <a:spcPts val="0"/>
              </a:spcAft>
              <a:defRPr/>
            </a:pPr>
            <a:r>
              <a:rPr lang="en-US" sz="3600" b="1" dirty="0">
                <a:solidFill>
                  <a:schemeClr val="tx1"/>
                </a:solidFill>
                <a:latin typeface="Calibri" panose="020F0502020204030204" pitchFamily="34" charset="0"/>
                <a:cs typeface="Calibri" panose="020F0502020204030204" pitchFamily="34" charset="0"/>
              </a:rPr>
              <a:t>Standards that Directly E</a:t>
            </a:r>
            <a:r>
              <a:rPr sz="3600" b="1" dirty="0">
                <a:solidFill>
                  <a:schemeClr val="tx1"/>
                </a:solidFill>
                <a:latin typeface="Calibri" panose="020F0502020204030204" pitchFamily="34" charset="0"/>
                <a:cs typeface="Calibri" panose="020F0502020204030204" pitchFamily="34" charset="0"/>
              </a:rPr>
              <a:t>mphasi</a:t>
            </a:r>
            <a:r>
              <a:rPr lang="en-US" sz="3600" b="1" dirty="0">
                <a:solidFill>
                  <a:schemeClr val="tx1"/>
                </a:solidFill>
                <a:latin typeface="Calibri" panose="020F0502020204030204" pitchFamily="34" charset="0"/>
                <a:cs typeface="Calibri" panose="020F0502020204030204" pitchFamily="34" charset="0"/>
              </a:rPr>
              <a:t>ze</a:t>
            </a:r>
            <a:r>
              <a:rPr sz="3600" b="1" dirty="0">
                <a:solidFill>
                  <a:schemeClr val="tx1"/>
                </a:solidFill>
                <a:latin typeface="Calibri" panose="020F0502020204030204" pitchFamily="34" charset="0"/>
                <a:cs typeface="Calibri" panose="020F0502020204030204" pitchFamily="34" charset="0"/>
              </a:rPr>
              <a:t> </a:t>
            </a:r>
            <a:br>
              <a:rPr lang="en-US" sz="3600" b="1" dirty="0">
                <a:solidFill>
                  <a:schemeClr val="tx1"/>
                </a:solidFill>
                <a:latin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Argument and C</a:t>
            </a:r>
            <a:r>
              <a:rPr sz="3600" b="1" dirty="0">
                <a:solidFill>
                  <a:schemeClr val="tx1"/>
                </a:solidFill>
                <a:latin typeface="Calibri" panose="020F0502020204030204" pitchFamily="34" charset="0"/>
                <a:cs typeface="Calibri" panose="020F0502020204030204" pitchFamily="34" charset="0"/>
              </a:rPr>
              <a:t>iting </a:t>
            </a:r>
            <a:r>
              <a:rPr lang="en-US" sz="3600" b="1" dirty="0">
                <a:solidFill>
                  <a:schemeClr val="tx1"/>
                </a:solidFill>
                <a:latin typeface="Calibri" panose="020F0502020204030204" pitchFamily="34" charset="0"/>
                <a:cs typeface="Calibri" panose="020F0502020204030204" pitchFamily="34" charset="0"/>
              </a:rPr>
              <a:t>T</a:t>
            </a:r>
            <a:r>
              <a:rPr sz="3600" b="1" dirty="0">
                <a:solidFill>
                  <a:schemeClr val="tx1"/>
                </a:solidFill>
                <a:latin typeface="Calibri" panose="020F0502020204030204" pitchFamily="34" charset="0"/>
                <a:cs typeface="Calibri" panose="020F0502020204030204" pitchFamily="34" charset="0"/>
              </a:rPr>
              <a:t>extual </a:t>
            </a:r>
            <a:r>
              <a:rPr lang="en-US" sz="3600" b="1" dirty="0">
                <a:solidFill>
                  <a:schemeClr val="tx1"/>
                </a:solidFill>
                <a:latin typeface="Calibri" panose="020F0502020204030204" pitchFamily="34" charset="0"/>
                <a:cs typeface="Calibri" panose="020F0502020204030204" pitchFamily="34" charset="0"/>
              </a:rPr>
              <a:t>E</a:t>
            </a:r>
            <a:r>
              <a:rPr sz="3600" b="1" dirty="0">
                <a:solidFill>
                  <a:schemeClr val="tx1"/>
                </a:solidFill>
                <a:latin typeface="Calibri" panose="020F0502020204030204" pitchFamily="34" charset="0"/>
                <a:cs typeface="Calibri" panose="020F0502020204030204" pitchFamily="34" charset="0"/>
              </a:rPr>
              <a:t>vidence</a:t>
            </a:r>
          </a:p>
        </p:txBody>
      </p:sp>
      <p:sp>
        <p:nvSpPr>
          <p:cNvPr id="19459" name="Slide Number Placeholder 2">
            <a:extLst>
              <a:ext uri="{FF2B5EF4-FFF2-40B4-BE49-F238E27FC236}">
                <a16:creationId xmlns:a16="http://schemas.microsoft.com/office/drawing/2014/main" id="{905FE6F2-AD21-42BA-99C8-2E91269289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Calibri" panose="020F050202020403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Calibri" panose="020F050202020403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Calibri" panose="020F050202020403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9pPr>
          </a:lstStyle>
          <a:p>
            <a:pPr>
              <a:spcBef>
                <a:spcPct val="0"/>
              </a:spcBef>
              <a:buClrTx/>
              <a:buSzTx/>
              <a:buFontTx/>
              <a:buNone/>
            </a:pPr>
            <a:fld id="{AECF3C8C-DF00-4243-BE1D-4071AACA1110}" type="slidenum">
              <a:rPr lang="en-US" altLang="en-US" sz="1000">
                <a:latin typeface="Arial" panose="020B0604020202020204" pitchFamily="34" charset="0"/>
              </a:rPr>
              <a:pPr>
                <a:spcBef>
                  <a:spcPct val="0"/>
                </a:spcBef>
                <a:buClrTx/>
                <a:buSzTx/>
                <a:buFontTx/>
                <a:buNone/>
              </a:pPr>
              <a:t>22</a:t>
            </a:fld>
            <a:endParaRPr lang="en-US" altLang="en-US" sz="1000">
              <a:latin typeface="Arial" panose="020B0604020202020204" pitchFamily="34" charset="0"/>
            </a:endParaRPr>
          </a:p>
        </p:txBody>
      </p:sp>
      <p:sp>
        <p:nvSpPr>
          <p:cNvPr id="2" name="Content Placeholder 1">
            <a:extLst>
              <a:ext uri="{FF2B5EF4-FFF2-40B4-BE49-F238E27FC236}">
                <a16:creationId xmlns:a16="http://schemas.microsoft.com/office/drawing/2014/main" id="{B0CFEBA3-A426-4394-848A-20FB27E9DAC7}"/>
              </a:ext>
            </a:extLst>
          </p:cNvPr>
          <p:cNvSpPr>
            <a:spLocks noGrp="1"/>
          </p:cNvSpPr>
          <p:nvPr>
            <p:ph idx="4294967295"/>
          </p:nvPr>
        </p:nvSpPr>
        <p:spPr>
          <a:xfrm>
            <a:off x="0" y="1516697"/>
            <a:ext cx="12043954" cy="5210673"/>
          </a:xfrm>
          <a:solidFill>
            <a:schemeClr val="bg1"/>
          </a:solidFill>
        </p:spPr>
        <p:txBody>
          <a:bodyPr>
            <a:normAutofit/>
          </a:bodyPr>
          <a:lstStyle/>
          <a:p>
            <a:pPr marL="566928" indent="-457200">
              <a:lnSpc>
                <a:spcPct val="110000"/>
              </a:lnSpc>
              <a:spcBef>
                <a:spcPts val="0"/>
              </a:spcBef>
              <a:defRPr/>
            </a:pPr>
            <a:r>
              <a:rPr lang="en-US" sz="2600" b="1" u="sng" dirty="0">
                <a:solidFill>
                  <a:schemeClr val="accent2"/>
                </a:solidFill>
                <a:latin typeface="Calibri" panose="020F0502020204030204" pitchFamily="34" charset="0"/>
                <a:ea typeface="+mj-ea"/>
                <a:cs typeface="Calibri" panose="020F0502020204030204" pitchFamily="34" charset="0"/>
              </a:rPr>
              <a:t>Reading Literary and Informational Standard 1</a:t>
            </a:r>
          </a:p>
          <a:p>
            <a:pPr marL="109728" lvl="0" indent="0" eaLnBrk="1" fontAlgn="auto" hangingPunct="1">
              <a:lnSpc>
                <a:spcPct val="110000"/>
              </a:lnSpc>
              <a:spcBef>
                <a:spcPts val="0"/>
              </a:spcBef>
              <a:buClr>
                <a:srgbClr val="2DA2BF"/>
              </a:buClr>
              <a:buSzPct val="68000"/>
              <a:buNone/>
              <a:defRPr/>
            </a:pPr>
            <a:r>
              <a:rPr lang="en-US" sz="2400" dirty="0">
                <a:solidFill>
                  <a:prstClr val="black"/>
                </a:solidFill>
                <a:latin typeface="Calibri" panose="020F0502020204030204" pitchFamily="34" charset="0"/>
                <a:cs typeface="Calibri" panose="020F0502020204030204" pitchFamily="34" charset="0"/>
              </a:rPr>
              <a:t>Read closely to determine what the text says explicitly-to make logical inferences from it; cite specific textual evidence when writing or speaking to support conclusions drawn from the text.</a:t>
            </a:r>
          </a:p>
          <a:p>
            <a:pPr marL="566928" indent="-457200">
              <a:lnSpc>
                <a:spcPct val="110000"/>
              </a:lnSpc>
              <a:spcBef>
                <a:spcPts val="0"/>
              </a:spcBef>
              <a:defRPr/>
            </a:pPr>
            <a:r>
              <a:rPr lang="en-US" sz="2600" b="1" u="sng" dirty="0">
                <a:solidFill>
                  <a:schemeClr val="accent1">
                    <a:lumMod val="75000"/>
                  </a:schemeClr>
                </a:solidFill>
                <a:latin typeface="Calibri" panose="020F0502020204030204" pitchFamily="34" charset="0"/>
                <a:cs typeface="Calibri" panose="020F0502020204030204" pitchFamily="34" charset="0"/>
              </a:rPr>
              <a:t>Writing Standard 1</a:t>
            </a:r>
          </a:p>
          <a:p>
            <a:pPr marL="109728" indent="0">
              <a:lnSpc>
                <a:spcPct val="110000"/>
              </a:lnSpc>
              <a:spcBef>
                <a:spcPts val="0"/>
              </a:spcBef>
              <a:buNone/>
              <a:defRPr/>
            </a:pPr>
            <a:r>
              <a:rPr lang="en-US" sz="2400" dirty="0">
                <a:latin typeface="Calibri" panose="020F0502020204030204" pitchFamily="34" charset="0"/>
                <a:cs typeface="Calibri" panose="020F0502020204030204" pitchFamily="34" charset="0"/>
              </a:rPr>
              <a:t>Write arguments to support claims in an analysis of substantive topics or texts,  using valid reasoning and relevant and sufficient evidence.</a:t>
            </a:r>
          </a:p>
          <a:p>
            <a:pPr marL="566928" indent="-457200">
              <a:lnSpc>
                <a:spcPct val="110000"/>
              </a:lnSpc>
              <a:spcBef>
                <a:spcPts val="0"/>
              </a:spcBef>
              <a:defRPr/>
            </a:pPr>
            <a:r>
              <a:rPr lang="en-US" sz="2600" b="1" u="sng" dirty="0">
                <a:solidFill>
                  <a:schemeClr val="accent2"/>
                </a:solidFill>
                <a:latin typeface="Calibri" panose="020F0502020204030204" pitchFamily="34" charset="0"/>
                <a:ea typeface="+mj-ea"/>
                <a:cs typeface="Calibri" panose="020F0502020204030204" pitchFamily="34" charset="0"/>
              </a:rPr>
              <a:t>Writing Standard 9</a:t>
            </a:r>
          </a:p>
          <a:p>
            <a:pPr marL="109728" indent="0" eaLnBrk="1" fontAlgn="auto" hangingPunct="1">
              <a:lnSpc>
                <a:spcPct val="110000"/>
              </a:lnSpc>
              <a:spcBef>
                <a:spcPts val="0"/>
              </a:spcBef>
              <a:buNone/>
              <a:defRPr/>
            </a:pPr>
            <a:r>
              <a:rPr lang="en-US" sz="2400" dirty="0">
                <a:latin typeface="Calibri" panose="020F0502020204030204" pitchFamily="34" charset="0"/>
                <a:cs typeface="Calibri" panose="020F0502020204030204" pitchFamily="34" charset="0"/>
              </a:rPr>
              <a:t>Draw evidence from literary or informational texts to support analysis, reflection, and research.</a:t>
            </a:r>
          </a:p>
          <a:p>
            <a:pPr marL="566928" indent="-457200">
              <a:lnSpc>
                <a:spcPct val="110000"/>
              </a:lnSpc>
              <a:spcBef>
                <a:spcPts val="0"/>
              </a:spcBef>
              <a:defRPr/>
            </a:pPr>
            <a:r>
              <a:rPr lang="en-US" sz="2600" b="1" u="sng" dirty="0">
                <a:solidFill>
                  <a:schemeClr val="accent1">
                    <a:lumMod val="75000"/>
                  </a:schemeClr>
                </a:solidFill>
                <a:latin typeface="Calibri" panose="020F0502020204030204" pitchFamily="34" charset="0"/>
                <a:cs typeface="Calibri" panose="020F0502020204030204" pitchFamily="34" charset="0"/>
              </a:rPr>
              <a:t>*Speaking &amp; Listening Standard 3</a:t>
            </a:r>
          </a:p>
          <a:p>
            <a:pPr marL="27432" indent="0">
              <a:lnSpc>
                <a:spcPct val="110000"/>
              </a:lnSpc>
              <a:spcBef>
                <a:spcPts val="0"/>
              </a:spcBef>
              <a:buNone/>
              <a:defRPr/>
            </a:pPr>
            <a:r>
              <a:rPr lang="en-US" sz="2400" dirty="0">
                <a:latin typeface="Calibri" panose="020F0502020204030204" pitchFamily="34" charset="0"/>
                <a:cs typeface="Calibri" panose="020F0502020204030204" pitchFamily="34" charset="0"/>
              </a:rPr>
              <a:t> Evaluate a speaker’s point of view, reasoning, use of evidence and rhetoric.</a:t>
            </a:r>
          </a:p>
          <a:p>
            <a:pPr marL="566928" indent="-457200">
              <a:lnSpc>
                <a:spcPct val="110000"/>
              </a:lnSpc>
              <a:spcBef>
                <a:spcPts val="0"/>
              </a:spcBef>
              <a:defRPr/>
            </a:pPr>
            <a:r>
              <a:rPr lang="en-US" sz="2600" b="1" u="sng" dirty="0">
                <a:solidFill>
                  <a:schemeClr val="accent2"/>
                </a:solidFill>
                <a:latin typeface="Calibri" panose="020F0502020204030204" pitchFamily="34" charset="0"/>
                <a:cs typeface="Calibri" panose="020F0502020204030204" pitchFamily="34" charset="0"/>
              </a:rPr>
              <a:t>*Speaking &amp; Listening Standard 5</a:t>
            </a:r>
          </a:p>
          <a:p>
            <a:pPr marL="27432" indent="0">
              <a:lnSpc>
                <a:spcPct val="110000"/>
              </a:lnSpc>
              <a:spcBef>
                <a:spcPts val="0"/>
              </a:spcBef>
              <a:buNone/>
              <a:defRPr/>
            </a:pPr>
            <a:r>
              <a:rPr lang="en-US" sz="2400" dirty="0">
                <a:latin typeface="Calibri" panose="020F0502020204030204" pitchFamily="34" charset="0"/>
                <a:cs typeface="Calibri" panose="020F0502020204030204" pitchFamily="34" charset="0"/>
              </a:rPr>
              <a:t> Present information, findings, and supporting evidence….</a:t>
            </a:r>
          </a:p>
          <a:p>
            <a:pPr marL="109728" indent="0" eaLnBrk="1" fontAlgn="auto" hangingPunct="1">
              <a:spcBef>
                <a:spcPts val="0"/>
              </a:spcBef>
              <a:buNone/>
              <a:defRPr/>
            </a:pPr>
            <a:endParaRPr lang="en-US" sz="2400" dirty="0">
              <a:latin typeface="Calibri" panose="020F0502020204030204" pitchFamily="34" charset="0"/>
              <a:cs typeface="Calibri" panose="020F0502020204030204" pitchFamily="34" charset="0"/>
            </a:endParaRPr>
          </a:p>
          <a:p>
            <a:pPr marL="365760" indent="-256032" eaLnBrk="1" fontAlgn="auto" hangingPunct="1">
              <a:spcAft>
                <a:spcPts val="0"/>
              </a:spcAft>
              <a:buFont typeface="Wingdings 3"/>
              <a:buChar char=""/>
              <a:defRPr/>
            </a:pPr>
            <a:endParaRPr lang="en-US" sz="2800" dirty="0"/>
          </a:p>
          <a:p>
            <a:pPr marL="365760" indent="-256032" eaLnBrk="1" fontAlgn="auto" hangingPunct="1">
              <a:spcAft>
                <a:spcPts val="0"/>
              </a:spcAft>
              <a:buFont typeface="Wingdings 3"/>
              <a:buChar char=""/>
              <a:defRPr/>
            </a:pPr>
            <a:endParaRPr lang="en-US" sz="2800" dirty="0"/>
          </a:p>
          <a:p>
            <a:pPr marL="365760" indent="-256032" eaLnBrk="1" fontAlgn="auto" hangingPunct="1">
              <a:spcAft>
                <a:spcPts val="0"/>
              </a:spcAft>
              <a:buFont typeface="Wingdings 3"/>
              <a:buChar char=""/>
              <a:defRPr/>
            </a:pPr>
            <a:endParaRPr lang="en-US" sz="2800" dirty="0"/>
          </a:p>
          <a:p>
            <a:pPr marL="365760" indent="-256032" eaLnBrk="1" fontAlgn="auto" hangingPunct="1">
              <a:spcAft>
                <a:spcPts val="0"/>
              </a:spcAft>
              <a:buFont typeface="Wingdings 3"/>
              <a:buChar char=""/>
              <a:defRPr/>
            </a:pPr>
            <a:endParaRPr lang="en-US" sz="2800" dirty="0"/>
          </a:p>
          <a:p>
            <a:pPr marL="365760" indent="-256032" eaLnBrk="1" fontAlgn="auto" hangingPunct="1">
              <a:spcAft>
                <a:spcPts val="0"/>
              </a:spcAft>
              <a:buFont typeface="Wingdings 3"/>
              <a:buChar char=""/>
              <a:defRPr/>
            </a:pPr>
            <a:endParaRPr lang="en-US" sz="2800" dirty="0"/>
          </a:p>
          <a:p>
            <a:pPr marL="365760" indent="-256032" eaLnBrk="1" fontAlgn="auto" hangingPunct="1">
              <a:spcAft>
                <a:spcPts val="0"/>
              </a:spcAft>
              <a:buFont typeface="Wingdings 3"/>
              <a:buChar char=""/>
              <a:defRPr/>
            </a:pPr>
            <a:endParaRPr lang="en-US" sz="2800" dirty="0"/>
          </a:p>
          <a:p>
            <a:pPr marL="365760" indent="-256032" eaLnBrk="1" fontAlgn="auto" hangingPunct="1">
              <a:spcAft>
                <a:spcPts val="0"/>
              </a:spcAft>
              <a:buFont typeface="Wingdings 3"/>
              <a:buChar char=""/>
              <a:defRPr/>
            </a:pPr>
            <a:endParaRPr lang="en-US" dirty="0"/>
          </a:p>
        </p:txBody>
      </p:sp>
      <p:pic>
        <p:nvPicPr>
          <p:cNvPr id="4" name="Picture 3">
            <a:extLst>
              <a:ext uri="{FF2B5EF4-FFF2-40B4-BE49-F238E27FC236}">
                <a16:creationId xmlns:a16="http://schemas.microsoft.com/office/drawing/2014/main" id="{7EB16A65-4219-490A-9503-11F7EA67A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0469" y="-35607"/>
            <a:ext cx="1911531" cy="191153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C265C8-C474-426E-A49B-A2C316B47669}"/>
              </a:ext>
            </a:extLst>
          </p:cNvPr>
          <p:cNvSpPr>
            <a:spLocks noGrp="1"/>
          </p:cNvSpPr>
          <p:nvPr>
            <p:ph type="title"/>
          </p:nvPr>
        </p:nvSpPr>
        <p:spPr>
          <a:xfrm>
            <a:off x="104503" y="228600"/>
            <a:ext cx="11809413" cy="990600"/>
          </a:xfrm>
        </p:spPr>
        <p:txBody>
          <a:bodyPr>
            <a:noAutofit/>
          </a:bodyPr>
          <a:lstStyle/>
          <a:p>
            <a:pPr algn="ctr" eaLnBrk="1" fontAlgn="auto" hangingPunct="1">
              <a:spcAft>
                <a:spcPts val="0"/>
              </a:spcAft>
              <a:defRPr/>
            </a:pPr>
            <a:r>
              <a:rPr lang="en-US" sz="3600" b="1" dirty="0">
                <a:solidFill>
                  <a:schemeClr val="tx1"/>
                </a:solidFill>
                <a:latin typeface="Calibri" panose="020F0502020204030204" pitchFamily="34" charset="0"/>
                <a:cs typeface="Calibri" panose="020F0502020204030204" pitchFamily="34" charset="0"/>
              </a:rPr>
              <a:t>Classroom Instructional Practices that Support Text-Based Reading Instruction and Student Written Responses</a:t>
            </a:r>
            <a:endParaRPr sz="3600" b="1" dirty="0">
              <a:solidFill>
                <a:schemeClr val="tx1"/>
              </a:solidFill>
              <a:latin typeface="Calibri" panose="020F0502020204030204" pitchFamily="34" charset="0"/>
              <a:cs typeface="Calibri" panose="020F0502020204030204" pitchFamily="34" charset="0"/>
            </a:endParaRPr>
          </a:p>
        </p:txBody>
      </p:sp>
      <p:sp>
        <p:nvSpPr>
          <p:cNvPr id="23555" name="Slide Number Placeholder 2">
            <a:extLst>
              <a:ext uri="{FF2B5EF4-FFF2-40B4-BE49-F238E27FC236}">
                <a16:creationId xmlns:a16="http://schemas.microsoft.com/office/drawing/2014/main" id="{B55DAC13-50FD-4657-9239-2D08B15A0D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Calibri" panose="020F050202020403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Calibri" panose="020F050202020403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Calibri" panose="020F050202020403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9pPr>
          </a:lstStyle>
          <a:p>
            <a:pPr>
              <a:spcBef>
                <a:spcPct val="0"/>
              </a:spcBef>
              <a:buClrTx/>
              <a:buSzTx/>
              <a:buFontTx/>
              <a:buNone/>
            </a:pPr>
            <a:fld id="{0F5C9471-DDED-4855-BB75-96A5E8D026D7}" type="slidenum">
              <a:rPr lang="en-US" altLang="en-US" sz="1000">
                <a:latin typeface="Arial" panose="020B0604020202020204" pitchFamily="34" charset="0"/>
              </a:rPr>
              <a:pPr>
                <a:spcBef>
                  <a:spcPct val="0"/>
                </a:spcBef>
                <a:buClrTx/>
                <a:buSzTx/>
                <a:buFontTx/>
                <a:buNone/>
              </a:pPr>
              <a:t>23</a:t>
            </a:fld>
            <a:endParaRPr lang="en-US" altLang="en-US" sz="1000">
              <a:latin typeface="Arial" panose="020B0604020202020204" pitchFamily="34" charset="0"/>
            </a:endParaRPr>
          </a:p>
        </p:txBody>
      </p:sp>
      <p:sp>
        <p:nvSpPr>
          <p:cNvPr id="2" name="Content Placeholder 1">
            <a:extLst>
              <a:ext uri="{FF2B5EF4-FFF2-40B4-BE49-F238E27FC236}">
                <a16:creationId xmlns:a16="http://schemas.microsoft.com/office/drawing/2014/main" id="{C73A4273-7C81-46CB-A668-F26ED08075DE}"/>
              </a:ext>
            </a:extLst>
          </p:cNvPr>
          <p:cNvSpPr>
            <a:spLocks noGrp="1"/>
          </p:cNvSpPr>
          <p:nvPr>
            <p:ph idx="4294967295"/>
          </p:nvPr>
        </p:nvSpPr>
        <p:spPr>
          <a:xfrm>
            <a:off x="104503" y="1569720"/>
            <a:ext cx="11809413" cy="5471160"/>
          </a:xfrm>
        </p:spPr>
        <p:txBody>
          <a:bodyPr>
            <a:noAutofit/>
          </a:bodyPr>
          <a:lstStyle/>
          <a:p>
            <a:pPr marL="365760" indent="-256032" eaLnBrk="1" fontAlgn="auto" hangingPunct="1">
              <a:spcAft>
                <a:spcPts val="0"/>
              </a:spcAft>
              <a:buSzPct val="85000"/>
              <a:buFont typeface="Wingdings 3"/>
              <a:buChar char=""/>
              <a:defRPr/>
            </a:pPr>
            <a:r>
              <a:rPr lang="en-US" sz="2800" dirty="0">
                <a:latin typeface="Calibri" panose="020F0502020204030204" pitchFamily="34" charset="0"/>
                <a:cs typeface="Calibri" panose="020F0502020204030204" pitchFamily="34" charset="0"/>
              </a:rPr>
              <a:t>Close reading</a:t>
            </a:r>
          </a:p>
          <a:p>
            <a:pPr marL="365760" indent="-256032" eaLnBrk="1" fontAlgn="auto" hangingPunct="1">
              <a:spcAft>
                <a:spcPts val="0"/>
              </a:spcAft>
              <a:buSzPct val="85000"/>
              <a:buFont typeface="Wingdings 3"/>
              <a:buChar char=""/>
              <a:defRPr/>
            </a:pPr>
            <a:r>
              <a:rPr lang="en-US" sz="2800" dirty="0">
                <a:latin typeface="Calibri" panose="020F0502020204030204" pitchFamily="34" charset="0"/>
                <a:cs typeface="Calibri" panose="020F0502020204030204" pitchFamily="34" charset="0"/>
              </a:rPr>
              <a:t>Select works that are worth teaching in depth</a:t>
            </a:r>
          </a:p>
          <a:p>
            <a:pPr marL="365760" indent="-256032" eaLnBrk="1" fontAlgn="auto" hangingPunct="1">
              <a:spcAft>
                <a:spcPts val="0"/>
              </a:spcAft>
              <a:buSzPct val="85000"/>
              <a:buFont typeface="Wingdings 3"/>
              <a:buChar char=""/>
              <a:defRPr/>
            </a:pPr>
            <a:r>
              <a:rPr lang="en-US" sz="2800" dirty="0">
                <a:latin typeface="Calibri" panose="020F0502020204030204" pitchFamily="34" charset="0"/>
                <a:cs typeface="Calibri" panose="020F0502020204030204" pitchFamily="34" charset="0"/>
              </a:rPr>
              <a:t>Create interesting sequences that draw students into the texts</a:t>
            </a:r>
          </a:p>
          <a:p>
            <a:pPr marL="365760" indent="-256032" eaLnBrk="1" fontAlgn="auto" hangingPunct="1">
              <a:spcAft>
                <a:spcPts val="0"/>
              </a:spcAft>
              <a:buSzPct val="85000"/>
              <a:buFont typeface="Wingdings 3"/>
              <a:buChar char=""/>
              <a:defRPr/>
            </a:pPr>
            <a:r>
              <a:rPr lang="en-US" sz="2800" dirty="0">
                <a:latin typeface="Calibri" panose="020F0502020204030204" pitchFamily="34" charset="0"/>
                <a:cs typeface="Calibri" panose="020F0502020204030204" pitchFamily="34" charset="0"/>
              </a:rPr>
              <a:t>Pre-teach vocabulary and/or background and scaffold the texts to make them accessible to students </a:t>
            </a:r>
            <a:r>
              <a:rPr lang="en-US" sz="2800" b="1" u="sng" dirty="0">
                <a:latin typeface="Calibri" panose="020F0502020204030204" pitchFamily="34" charset="0"/>
                <a:cs typeface="Calibri" panose="020F0502020204030204" pitchFamily="34" charset="0"/>
              </a:rPr>
              <a:t>without pre-teaching the </a:t>
            </a:r>
            <a:r>
              <a:rPr lang="en-US" sz="2800" b="1" i="1" u="sng" dirty="0">
                <a:latin typeface="Calibri" panose="020F0502020204030204" pitchFamily="34" charset="0"/>
                <a:cs typeface="Calibri" panose="020F0502020204030204" pitchFamily="34" charset="0"/>
              </a:rPr>
              <a:t>content</a:t>
            </a:r>
            <a:r>
              <a:rPr lang="en-US" sz="2800" b="1" u="sng"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of the texts</a:t>
            </a:r>
          </a:p>
          <a:p>
            <a:pPr marL="365760" indent="-256032" eaLnBrk="1" fontAlgn="auto" hangingPunct="1">
              <a:spcAft>
                <a:spcPts val="0"/>
              </a:spcAft>
              <a:buSzPct val="85000"/>
              <a:buFont typeface="Wingdings 3"/>
              <a:buChar char=""/>
              <a:defRPr/>
            </a:pPr>
            <a:r>
              <a:rPr lang="en-US" sz="2800" dirty="0">
                <a:latin typeface="Calibri" panose="020F0502020204030204" pitchFamily="34" charset="0"/>
                <a:cs typeface="Calibri" panose="020F0502020204030204" pitchFamily="34" charset="0"/>
              </a:rPr>
              <a:t>“Step back” and allow the readers space and time to experience the texts </a:t>
            </a:r>
          </a:p>
          <a:p>
            <a:pPr marL="365760" indent="-256032" eaLnBrk="1" fontAlgn="auto" hangingPunct="1">
              <a:spcAft>
                <a:spcPts val="0"/>
              </a:spcAft>
              <a:buSzPct val="85000"/>
              <a:buFont typeface="Wingdings 3"/>
              <a:buChar char=""/>
              <a:defRPr/>
            </a:pPr>
            <a:r>
              <a:rPr lang="en-US" sz="2800" dirty="0">
                <a:latin typeface="Calibri" panose="020F0502020204030204" pitchFamily="34" charset="0"/>
                <a:cs typeface="Calibri" panose="020F0502020204030204" pitchFamily="34" charset="0"/>
              </a:rPr>
              <a:t>Students have rich and rigorous conversations which are dependent on students reading a central text</a:t>
            </a:r>
          </a:p>
          <a:p>
            <a:pPr marL="365760" indent="-256032" eaLnBrk="1" fontAlgn="auto" hangingPunct="1">
              <a:spcAft>
                <a:spcPts val="0"/>
              </a:spcAft>
              <a:buSzPct val="85000"/>
              <a:buFont typeface="Wingdings 3"/>
              <a:buChar char=""/>
              <a:defRPr/>
            </a:pPr>
            <a:r>
              <a:rPr lang="en-US" sz="2800" b="1" dirty="0">
                <a:latin typeface="Calibri" panose="020F0502020204030204" pitchFamily="34" charset="0"/>
                <a:cs typeface="Calibri" panose="020F0502020204030204" pitchFamily="34" charset="0"/>
              </a:rPr>
              <a:t>Set up questions so students make their own judgments and back them up with evidence from the text </a:t>
            </a:r>
          </a:p>
        </p:txBody>
      </p:sp>
      <p:pic>
        <p:nvPicPr>
          <p:cNvPr id="7" name="Picture 6">
            <a:extLst>
              <a:ext uri="{FF2B5EF4-FFF2-40B4-BE49-F238E27FC236}">
                <a16:creationId xmlns:a16="http://schemas.microsoft.com/office/drawing/2014/main" id="{727C850A-A7F2-4B21-A3C2-5612D67CD8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757" y="1569720"/>
            <a:ext cx="1640431" cy="16207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A345-838A-450D-BBB0-2B32115DD386}"/>
              </a:ext>
            </a:extLst>
          </p:cNvPr>
          <p:cNvSpPr>
            <a:spLocks noGrp="1"/>
          </p:cNvSpPr>
          <p:nvPr>
            <p:ph type="title"/>
          </p:nvPr>
        </p:nvSpPr>
        <p:spPr>
          <a:xfrm>
            <a:off x="609600" y="31750"/>
            <a:ext cx="10972800" cy="868362"/>
          </a:xfrm>
        </p:spPr>
        <p:txBody>
          <a:bodyPr/>
          <a:lstStyle/>
          <a:p>
            <a:pPr algn="ctr">
              <a:defRPr/>
            </a:pPr>
            <a:r>
              <a:rPr lang="en-US" sz="3600" dirty="0">
                <a:ea typeface="ＭＳ Ｐゴシック" charset="0"/>
              </a:rPr>
              <a:t>Sample: Quick Annotation Strategy</a:t>
            </a:r>
          </a:p>
        </p:txBody>
      </p:sp>
      <p:sp>
        <p:nvSpPr>
          <p:cNvPr id="295939" name="Content Placeholder 2">
            <a:extLst>
              <a:ext uri="{FF2B5EF4-FFF2-40B4-BE49-F238E27FC236}">
                <a16:creationId xmlns:a16="http://schemas.microsoft.com/office/drawing/2014/main" id="{8CD191B0-BBD3-42FA-A5B5-D0B66B0F0112}"/>
              </a:ext>
            </a:extLst>
          </p:cNvPr>
          <p:cNvSpPr>
            <a:spLocks noGrp="1"/>
          </p:cNvSpPr>
          <p:nvPr>
            <p:ph idx="1"/>
          </p:nvPr>
        </p:nvSpPr>
        <p:spPr>
          <a:xfrm>
            <a:off x="4188823" y="1114227"/>
            <a:ext cx="7393577" cy="5338825"/>
          </a:xfrm>
          <a:solidFill>
            <a:schemeClr val="accent4">
              <a:lumMod val="10000"/>
              <a:lumOff val="90000"/>
            </a:schemeClr>
          </a:solidFill>
        </p:spPr>
        <p:txBody>
          <a:bodyPr/>
          <a:lstStyle/>
          <a:p>
            <a:pPr>
              <a:lnSpc>
                <a:spcPct val="80000"/>
              </a:lnSpc>
            </a:pPr>
            <a:r>
              <a:rPr lang="en-US" altLang="en-US" sz="1800" b="1" u="sng" dirty="0">
                <a:solidFill>
                  <a:srgbClr val="262626"/>
                </a:solidFill>
              </a:rPr>
              <a:t>? = Ask a question</a:t>
            </a:r>
            <a:endParaRPr lang="en-US" altLang="en-US" sz="1800" u="sng" dirty="0">
              <a:solidFill>
                <a:srgbClr val="262626"/>
              </a:solidFill>
            </a:endParaRPr>
          </a:p>
          <a:p>
            <a:pPr>
              <a:lnSpc>
                <a:spcPct val="80000"/>
              </a:lnSpc>
            </a:pPr>
            <a:r>
              <a:rPr lang="en-US" altLang="en-US" sz="1800" u="sng" dirty="0">
                <a:solidFill>
                  <a:srgbClr val="262626"/>
                </a:solidFill>
              </a:rPr>
              <a:t>“The text mentions a DNA study. What does DNA stand for?”</a:t>
            </a:r>
          </a:p>
          <a:p>
            <a:pPr>
              <a:lnSpc>
                <a:spcPct val="80000"/>
              </a:lnSpc>
            </a:pPr>
            <a:br>
              <a:rPr lang="en-US" altLang="en-US" sz="1800" u="sng" dirty="0">
                <a:solidFill>
                  <a:srgbClr val="262626"/>
                </a:solidFill>
              </a:rPr>
            </a:br>
            <a:r>
              <a:rPr lang="en-US" altLang="en-US" sz="1800" b="1" u="sng" dirty="0">
                <a:solidFill>
                  <a:srgbClr val="262626"/>
                </a:solidFill>
              </a:rPr>
              <a:t>!!! = Note an interesting passage</a:t>
            </a:r>
            <a:endParaRPr lang="en-US" altLang="en-US" sz="1800" u="sng" dirty="0">
              <a:solidFill>
                <a:srgbClr val="262626"/>
              </a:solidFill>
            </a:endParaRPr>
          </a:p>
          <a:p>
            <a:pPr>
              <a:lnSpc>
                <a:spcPct val="80000"/>
              </a:lnSpc>
            </a:pPr>
            <a:r>
              <a:rPr lang="en-US" altLang="en-US" sz="1800" u="sng" dirty="0">
                <a:solidFill>
                  <a:srgbClr val="262626"/>
                </a:solidFill>
              </a:rPr>
              <a:t>“I didn’t realize that tapeworms can grow to 23 meters!”</a:t>
            </a:r>
          </a:p>
          <a:p>
            <a:pPr>
              <a:lnSpc>
                <a:spcPct val="80000"/>
              </a:lnSpc>
            </a:pPr>
            <a:br>
              <a:rPr lang="en-US" altLang="en-US" sz="1800" u="sng" dirty="0">
                <a:solidFill>
                  <a:srgbClr val="262626"/>
                </a:solidFill>
              </a:rPr>
            </a:br>
            <a:r>
              <a:rPr lang="en-US" altLang="en-US" sz="1800" b="1" u="sng" dirty="0">
                <a:solidFill>
                  <a:srgbClr val="262626"/>
                </a:solidFill>
              </a:rPr>
              <a:t>C = Connection to another text or piece of evidence</a:t>
            </a:r>
            <a:endParaRPr lang="en-US" altLang="en-US" sz="1800" u="sng" dirty="0">
              <a:solidFill>
                <a:srgbClr val="262626"/>
              </a:solidFill>
            </a:endParaRPr>
          </a:p>
          <a:p>
            <a:pPr>
              <a:lnSpc>
                <a:spcPct val="80000"/>
              </a:lnSpc>
            </a:pPr>
            <a:r>
              <a:rPr lang="en-US" altLang="en-US" sz="1800" u="sng" dirty="0">
                <a:solidFill>
                  <a:srgbClr val="262626"/>
                </a:solidFill>
              </a:rPr>
              <a:t>“The Ebola virus is like the AIDS virus we read about yesterday because….”</a:t>
            </a:r>
          </a:p>
          <a:p>
            <a:pPr>
              <a:lnSpc>
                <a:spcPct val="80000"/>
              </a:lnSpc>
            </a:pPr>
            <a:endParaRPr lang="en-US" altLang="en-US" sz="1800" u="sng" dirty="0">
              <a:solidFill>
                <a:srgbClr val="262626"/>
              </a:solidFill>
            </a:endParaRPr>
          </a:p>
          <a:p>
            <a:pPr>
              <a:lnSpc>
                <a:spcPct val="80000"/>
              </a:lnSpc>
            </a:pPr>
            <a:r>
              <a:rPr lang="en-US" altLang="en-US" sz="1800" b="1" u="sng" dirty="0">
                <a:solidFill>
                  <a:srgbClr val="262626"/>
                </a:solidFill>
              </a:rPr>
              <a:t>(check)= Access prior knowledge; I already knew that!</a:t>
            </a:r>
            <a:endParaRPr lang="en-US" altLang="en-US" sz="1800" u="sng" dirty="0">
              <a:solidFill>
                <a:srgbClr val="262626"/>
              </a:solidFill>
            </a:endParaRPr>
          </a:p>
          <a:p>
            <a:pPr>
              <a:lnSpc>
                <a:spcPct val="80000"/>
              </a:lnSpc>
            </a:pPr>
            <a:r>
              <a:rPr lang="en-US" altLang="en-US" sz="1800" u="sng" dirty="0">
                <a:solidFill>
                  <a:srgbClr val="262626"/>
                </a:solidFill>
              </a:rPr>
              <a:t>“I knew that photosynthesis required water.”</a:t>
            </a:r>
          </a:p>
          <a:p>
            <a:pPr>
              <a:lnSpc>
                <a:spcPct val="80000"/>
              </a:lnSpc>
            </a:pPr>
            <a:br>
              <a:rPr lang="en-US" altLang="en-US" sz="1800" u="sng" dirty="0">
                <a:solidFill>
                  <a:srgbClr val="262626"/>
                </a:solidFill>
              </a:rPr>
            </a:br>
            <a:r>
              <a:rPr lang="en-US" altLang="en-US" sz="1800" b="1" u="sng" dirty="0">
                <a:solidFill>
                  <a:srgbClr val="262626"/>
                </a:solidFill>
              </a:rPr>
              <a:t>X = Challenge your own thinking, new information</a:t>
            </a:r>
            <a:endParaRPr lang="en-US" altLang="en-US" sz="1800" u="sng" dirty="0">
              <a:solidFill>
                <a:srgbClr val="262626"/>
              </a:solidFill>
            </a:endParaRPr>
          </a:p>
          <a:p>
            <a:pPr>
              <a:lnSpc>
                <a:spcPct val="80000"/>
              </a:lnSpc>
            </a:pPr>
            <a:r>
              <a:rPr lang="en-US" altLang="en-US" sz="1800" u="sng" dirty="0">
                <a:solidFill>
                  <a:srgbClr val="262626"/>
                </a:solidFill>
              </a:rPr>
              <a:t>“I had no idea that Nobel invented dynamite.”</a:t>
            </a:r>
          </a:p>
          <a:p>
            <a:pPr>
              <a:lnSpc>
                <a:spcPct val="80000"/>
              </a:lnSpc>
            </a:pPr>
            <a:br>
              <a:rPr lang="en-US" altLang="en-US" sz="1800" u="sng" dirty="0">
                <a:solidFill>
                  <a:srgbClr val="262626"/>
                </a:solidFill>
              </a:rPr>
            </a:br>
            <a:r>
              <a:rPr lang="en-US" altLang="en-US" sz="1800" b="1" dirty="0">
                <a:solidFill>
                  <a:srgbClr val="262626"/>
                </a:solidFill>
              </a:rPr>
              <a:t>* = Reason that looks important</a:t>
            </a:r>
            <a:endParaRPr lang="en-US" altLang="en-US" sz="1800" dirty="0">
              <a:solidFill>
                <a:srgbClr val="262626"/>
              </a:solidFill>
            </a:endParaRPr>
          </a:p>
          <a:p>
            <a:pPr>
              <a:lnSpc>
                <a:spcPct val="80000"/>
              </a:lnSpc>
            </a:pPr>
            <a:r>
              <a:rPr lang="en-US" altLang="en-US" sz="1800" dirty="0">
                <a:solidFill>
                  <a:srgbClr val="262626"/>
                </a:solidFill>
              </a:rPr>
              <a:t>“I’ll need this piece of evidence about Triceratops to support my thesis.”</a:t>
            </a:r>
          </a:p>
          <a:p>
            <a:pPr>
              <a:lnSpc>
                <a:spcPct val="80000"/>
              </a:lnSpc>
            </a:pPr>
            <a:endParaRPr lang="en-US" altLang="en-US" sz="1800" dirty="0">
              <a:solidFill>
                <a:srgbClr val="262626"/>
              </a:solidFill>
            </a:endParaRPr>
          </a:p>
          <a:p>
            <a:pPr>
              <a:lnSpc>
                <a:spcPct val="80000"/>
              </a:lnSpc>
            </a:pPr>
            <a:r>
              <a:rPr lang="en-US" altLang="en-US" sz="1800" b="1" dirty="0">
                <a:solidFill>
                  <a:srgbClr val="262626"/>
                </a:solidFill>
              </a:rPr>
              <a:t>"Box it"</a:t>
            </a:r>
            <a:r>
              <a:rPr lang="en-US" altLang="en-US" sz="1800" dirty="0">
                <a:solidFill>
                  <a:srgbClr val="262626"/>
                </a:solidFill>
              </a:rPr>
              <a:t> = </a:t>
            </a:r>
            <a:r>
              <a:rPr lang="en-US" altLang="en-US" sz="1800" b="1" dirty="0">
                <a:solidFill>
                  <a:srgbClr val="262626"/>
                </a:solidFill>
              </a:rPr>
              <a:t>Remember words you don't know, are repeated, or you just like</a:t>
            </a:r>
            <a:endParaRPr lang="en-US" altLang="en-US" sz="1800" dirty="0">
              <a:solidFill>
                <a:srgbClr val="262626"/>
              </a:solidFill>
            </a:endParaRPr>
          </a:p>
          <a:p>
            <a:pPr>
              <a:lnSpc>
                <a:spcPct val="80000"/>
              </a:lnSpc>
            </a:pPr>
            <a:r>
              <a:rPr lang="en-US" altLang="en-US" sz="1800" dirty="0">
                <a:solidFill>
                  <a:srgbClr val="262626"/>
                </a:solidFill>
              </a:rPr>
              <a:t>“I’ve seen the word ignominious several times, and I need to look it up.”</a:t>
            </a:r>
          </a:p>
        </p:txBody>
      </p:sp>
      <p:pic>
        <p:nvPicPr>
          <p:cNvPr id="4" name="Picture 3">
            <a:extLst>
              <a:ext uri="{FF2B5EF4-FFF2-40B4-BE49-F238E27FC236}">
                <a16:creationId xmlns:a16="http://schemas.microsoft.com/office/drawing/2014/main" id="{72558B5D-8640-4ECD-90A9-29E703CA1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34" y="1750422"/>
            <a:ext cx="3357155" cy="33571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804225" y="1798476"/>
            <a:ext cx="8874348" cy="4043524"/>
          </a:xfrm>
        </p:spPr>
        <p:txBody>
          <a:bodyPr>
            <a:normAutofit lnSpcReduction="10000"/>
          </a:bodyPr>
          <a:lstStyle/>
          <a:p>
            <a:pPr marL="0" indent="0">
              <a:buNone/>
            </a:pPr>
            <a:r>
              <a:rPr lang="en-US" altLang="en-US" sz="2400" b="1" dirty="0">
                <a:latin typeface="Arial" pitchFamily="34" charset="0"/>
                <a:ea typeface="ＭＳ Ｐゴシック" pitchFamily="34" charset="-128"/>
                <a:cs typeface="Arial" pitchFamily="34" charset="0"/>
              </a:rPr>
              <a:t>Students make meaning:</a:t>
            </a:r>
          </a:p>
          <a:p>
            <a:pPr marL="0" indent="0"/>
            <a:r>
              <a:rPr lang="en-US" altLang="en-US" sz="2200" dirty="0">
                <a:latin typeface="Arial" pitchFamily="34" charset="0"/>
                <a:ea typeface="ＭＳ Ｐゴシック" pitchFamily="34" charset="-128"/>
                <a:cs typeface="Arial" pitchFamily="34" charset="0"/>
              </a:rPr>
              <a:t>T</a:t>
            </a:r>
            <a:r>
              <a:rPr lang="en-US" sz="2200" dirty="0"/>
              <a:t>ext dependent questions ensure that discussions and writing prompts </a:t>
            </a:r>
            <a:r>
              <a:rPr lang="en-US" sz="2200" b="1" dirty="0">
                <a:solidFill>
                  <a:srgbClr val="0070C0"/>
                </a:solidFill>
              </a:rPr>
              <a:t>focus on the text itself </a:t>
            </a:r>
            <a:r>
              <a:rPr lang="en-US" sz="2200" dirty="0"/>
              <a:t>to build a strong foundation of knowledge.</a:t>
            </a:r>
            <a:endParaRPr lang="en-US" altLang="en-US" sz="2200" dirty="0">
              <a:latin typeface="Arial" pitchFamily="34" charset="0"/>
              <a:ea typeface="ＭＳ Ｐゴシック" pitchFamily="34" charset="-128"/>
              <a:cs typeface="Arial" pitchFamily="34" charset="0"/>
            </a:endParaRPr>
          </a:p>
          <a:p>
            <a:pPr marL="0" indent="0"/>
            <a:r>
              <a:rPr lang="en-US" altLang="en-US" sz="2200" dirty="0">
                <a:latin typeface="Arial" pitchFamily="34" charset="0"/>
                <a:ea typeface="ＭＳ Ｐゴシック" pitchFamily="34" charset="-128"/>
                <a:cs typeface="Arial" pitchFamily="34" charset="0"/>
              </a:rPr>
              <a:t>Text dependent questioning keep students </a:t>
            </a:r>
            <a:r>
              <a:rPr lang="en-US" altLang="en-US" sz="2200" b="1" dirty="0">
                <a:solidFill>
                  <a:srgbClr val="0070C0"/>
                </a:solidFill>
                <a:latin typeface="Arial" pitchFamily="34" charset="0"/>
                <a:ea typeface="ＭＳ Ｐゴシック" pitchFamily="34" charset="-128"/>
                <a:cs typeface="Arial" pitchFamily="34" charset="0"/>
              </a:rPr>
              <a:t>in the text longer</a:t>
            </a:r>
            <a:r>
              <a:rPr lang="en-US" altLang="en-US" sz="2200" b="1" dirty="0">
                <a:latin typeface="Arial" pitchFamily="34" charset="0"/>
                <a:ea typeface="ＭＳ Ｐゴシック" pitchFamily="34" charset="-128"/>
                <a:cs typeface="Arial" pitchFamily="34" charset="0"/>
              </a:rPr>
              <a:t> </a:t>
            </a:r>
            <a:r>
              <a:rPr lang="en-US" altLang="en-US" sz="2200" dirty="0">
                <a:latin typeface="Arial" pitchFamily="34" charset="0"/>
                <a:ea typeface="ＭＳ Ｐゴシック" pitchFamily="34" charset="-128"/>
                <a:cs typeface="Arial" pitchFamily="34" charset="0"/>
              </a:rPr>
              <a:t>for deeper understanding of authors’ purpose, meaning and craft. </a:t>
            </a:r>
          </a:p>
          <a:p>
            <a:pPr marL="0" indent="0"/>
            <a:r>
              <a:rPr lang="en-US" sz="2200" dirty="0"/>
              <a:t>Text dependent questions move students from </a:t>
            </a:r>
            <a:r>
              <a:rPr lang="en-US" sz="2200" b="1" dirty="0">
                <a:solidFill>
                  <a:srgbClr val="0070C0"/>
                </a:solidFill>
              </a:rPr>
              <a:t>literal to inferential and critical levels of meaning</a:t>
            </a:r>
          </a:p>
          <a:p>
            <a:pPr marL="0" indent="0"/>
            <a:r>
              <a:rPr lang="en-US" sz="2200" dirty="0"/>
              <a:t>Text Dependent Questions moves students systematically across a </a:t>
            </a:r>
            <a:r>
              <a:rPr lang="en-US" sz="2200" b="1" dirty="0">
                <a:solidFill>
                  <a:srgbClr val="0070C0"/>
                </a:solidFill>
              </a:rPr>
              <a:t>continuum of increasingly complex cognition</a:t>
            </a:r>
            <a:r>
              <a:rPr lang="en-US" sz="2200" dirty="0"/>
              <a:t>.  </a:t>
            </a:r>
            <a:endParaRPr lang="en-US" altLang="en-US" sz="2200" dirty="0">
              <a:latin typeface="Arial" pitchFamily="34" charset="0"/>
              <a:ea typeface="ＭＳ Ｐゴシック" pitchFamily="34" charset="-128"/>
              <a:cs typeface="Arial" pitchFamily="34" charset="0"/>
            </a:endParaRPr>
          </a:p>
          <a:p>
            <a:endParaRPr lang="en-US" b="1" dirty="0"/>
          </a:p>
        </p:txBody>
      </p:sp>
      <p:sp>
        <p:nvSpPr>
          <p:cNvPr id="3" name="Slide Number Placeholder 2"/>
          <p:cNvSpPr>
            <a:spLocks noGrp="1"/>
          </p:cNvSpPr>
          <p:nvPr>
            <p:ph type="sldNum" sz="quarter" idx="12"/>
          </p:nvPr>
        </p:nvSpPr>
        <p:spPr/>
        <p:txBody>
          <a:bodyPr/>
          <a:lstStyle/>
          <a:p>
            <a:fld id="{DF625FB1-CAA2-1745-BF48-B99B069FDFDF}" type="slidenum">
              <a:rPr lang="en-US" smtClean="0"/>
              <a:pPr/>
              <a:t>25</a:t>
            </a:fld>
            <a:endParaRPr lang="en-US" dirty="0"/>
          </a:p>
        </p:txBody>
      </p:sp>
      <p:sp>
        <p:nvSpPr>
          <p:cNvPr id="4" name="Title 3"/>
          <p:cNvSpPr>
            <a:spLocks noGrp="1"/>
          </p:cNvSpPr>
          <p:nvPr>
            <p:ph type="title"/>
          </p:nvPr>
        </p:nvSpPr>
        <p:spPr/>
        <p:txBody>
          <a:bodyPr/>
          <a:lstStyle/>
          <a:p>
            <a:r>
              <a:rPr lang="en-US" dirty="0"/>
              <a:t>Why is Text-Dependent Questioning Important? </a:t>
            </a:r>
          </a:p>
        </p:txBody>
      </p:sp>
      <p:pic>
        <p:nvPicPr>
          <p:cNvPr id="5" name="Picture 4"/>
          <p:cNvPicPr>
            <a:picLocks noChangeAspect="1"/>
          </p:cNvPicPr>
          <p:nvPr/>
        </p:nvPicPr>
        <p:blipFill>
          <a:blip r:embed="rId3"/>
          <a:stretch>
            <a:fillRect/>
          </a:stretch>
        </p:blipFill>
        <p:spPr>
          <a:xfrm>
            <a:off x="9826838" y="2457444"/>
            <a:ext cx="1961888" cy="2613490"/>
          </a:xfrm>
          <a:prstGeom prst="rect">
            <a:avLst/>
          </a:prstGeom>
        </p:spPr>
      </p:pic>
    </p:spTree>
    <p:extLst>
      <p:ext uri="{BB962C8B-B14F-4D97-AF65-F5344CB8AC3E}">
        <p14:creationId xmlns:p14="http://schemas.microsoft.com/office/powerpoint/2010/main" val="2677485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150158"/>
            <a:ext cx="11899258" cy="954151"/>
          </a:xfrm>
        </p:spPr>
        <p:txBody>
          <a:bodyPr>
            <a:noAutofit/>
          </a:bodyPr>
          <a:lstStyle/>
          <a:p>
            <a:r>
              <a:rPr lang="en-US" sz="3200" b="1" dirty="0">
                <a:latin typeface="Calibri" panose="020F0502020204030204" pitchFamily="34" charset="0"/>
                <a:cs typeface="Calibri" panose="020F0502020204030204" pitchFamily="34" charset="0"/>
              </a:rPr>
              <a:t>Shift #2 Requires a Good Progression/Sequence of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Text-Dependent Questions &amp; Answers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483892"/>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36980" y="5042366"/>
            <a:ext cx="3884853" cy="769441"/>
          </a:xfrm>
          <a:prstGeom prst="rect">
            <a:avLst/>
          </a:prstGeom>
          <a:solidFill>
            <a:schemeClr val="accent6">
              <a:lumMod val="20000"/>
              <a:lumOff val="80000"/>
            </a:schemeClr>
          </a:solidFill>
          <a:ln>
            <a:solidFill>
              <a:srgbClr val="CC99FF"/>
            </a:solidFill>
          </a:ln>
        </p:spPr>
        <p:txBody>
          <a:bodyPr wrap="square" rtlCol="0">
            <a:spAutoFit/>
          </a:bodyPr>
          <a:lstStyle/>
          <a:p>
            <a:pPr algn="ctr" defTabSz="457200"/>
            <a:r>
              <a:rPr lang="en-US" sz="2400" b="1" dirty="0">
                <a:ln w="1905"/>
                <a:solidFill>
                  <a:prstClr val="black"/>
                </a:solidFill>
                <a:effectLst>
                  <a:innerShdw blurRad="69850" dist="43180" dir="5400000">
                    <a:srgbClr val="000000">
                      <a:alpha val="65000"/>
                    </a:srgbClr>
                  </a:innerShdw>
                </a:effectLst>
                <a:latin typeface="Calibri"/>
              </a:rPr>
              <a:t>What does the text say?</a:t>
            </a:r>
          </a:p>
          <a:p>
            <a:pPr algn="ctr" defTabSz="457200"/>
            <a:r>
              <a:rPr lang="en-US" sz="2000" b="1" dirty="0">
                <a:ln w="1905"/>
                <a:solidFill>
                  <a:prstClr val="black"/>
                </a:solidFill>
                <a:effectLst>
                  <a:innerShdw blurRad="69850" dist="43180" dir="5400000">
                    <a:srgbClr val="000000">
                      <a:alpha val="65000"/>
                    </a:srgbClr>
                  </a:innerShdw>
                </a:effectLst>
                <a:latin typeface="Calibri"/>
              </a:rPr>
              <a:t>“INSPECTION”</a:t>
            </a:r>
          </a:p>
        </p:txBody>
      </p:sp>
      <p:sp>
        <p:nvSpPr>
          <p:cNvPr id="9" name="TextBox 8"/>
          <p:cNvSpPr txBox="1"/>
          <p:nvPr/>
        </p:nvSpPr>
        <p:spPr>
          <a:xfrm>
            <a:off x="173929" y="2905284"/>
            <a:ext cx="4154174" cy="892552"/>
          </a:xfrm>
          <a:prstGeom prst="rect">
            <a:avLst/>
          </a:prstGeom>
          <a:solidFill>
            <a:schemeClr val="accent4">
              <a:lumMod val="40000"/>
              <a:lumOff val="60000"/>
            </a:schemeClr>
          </a:solidFill>
          <a:ln>
            <a:solidFill>
              <a:srgbClr val="CC99FF"/>
            </a:solidFill>
          </a:ln>
        </p:spPr>
        <p:txBody>
          <a:bodyPr wrap="square" rtlCol="0">
            <a:spAutoFit/>
          </a:bodyPr>
          <a:lstStyle/>
          <a:p>
            <a:pPr algn="ctr" defTabSz="457200"/>
            <a:r>
              <a:rPr lang="en-US" sz="2400" b="1" dirty="0">
                <a:solidFill>
                  <a:prstClr val="black"/>
                </a:solidFill>
                <a:latin typeface="Calibri"/>
              </a:rPr>
              <a:t>What does the text mean?  </a:t>
            </a:r>
            <a:r>
              <a:rPr lang="en-US" sz="2600" b="1" dirty="0">
                <a:solidFill>
                  <a:prstClr val="black"/>
                </a:solidFill>
                <a:latin typeface="Calibri"/>
              </a:rPr>
              <a:t>“</a:t>
            </a:r>
            <a:r>
              <a:rPr lang="en-US" sz="2000" b="1" cap="all" dirty="0">
                <a:solidFill>
                  <a:prstClr val="black"/>
                </a:solidFill>
                <a:latin typeface="Calibri"/>
              </a:rPr>
              <a:t>Interpretation”</a:t>
            </a:r>
          </a:p>
        </p:txBody>
      </p:sp>
      <p:sp>
        <p:nvSpPr>
          <p:cNvPr id="10" name="TextBox 9"/>
          <p:cNvSpPr txBox="1"/>
          <p:nvPr/>
        </p:nvSpPr>
        <p:spPr>
          <a:xfrm>
            <a:off x="208279" y="4020015"/>
            <a:ext cx="4119824" cy="769441"/>
          </a:xfrm>
          <a:prstGeom prst="rect">
            <a:avLst/>
          </a:prstGeom>
          <a:solidFill>
            <a:schemeClr val="accent2">
              <a:lumMod val="40000"/>
              <a:lumOff val="60000"/>
            </a:schemeClr>
          </a:solidFill>
          <a:ln>
            <a:solidFill>
              <a:srgbClr val="CC99FF"/>
            </a:solidFill>
          </a:ln>
        </p:spPr>
        <p:txBody>
          <a:bodyPr wrap="square" rtlCol="0">
            <a:spAutoFit/>
          </a:bodyPr>
          <a:lstStyle/>
          <a:p>
            <a:pPr algn="ctr" defTabSz="457200"/>
            <a:r>
              <a:rPr lang="en-US" sz="2400" b="1" dirty="0">
                <a:solidFill>
                  <a:prstClr val="black"/>
                </a:solidFill>
                <a:latin typeface="Calibri"/>
              </a:rPr>
              <a:t>How does the text work? </a:t>
            </a:r>
            <a:r>
              <a:rPr lang="en-US" sz="2000" b="1" dirty="0">
                <a:solidFill>
                  <a:prstClr val="black"/>
                </a:solidFill>
                <a:latin typeface="Calibri"/>
              </a:rPr>
              <a:t>“</a:t>
            </a:r>
            <a:r>
              <a:rPr lang="en-US" sz="2000" b="1" cap="all" dirty="0">
                <a:solidFill>
                  <a:prstClr val="black"/>
                </a:solidFill>
                <a:latin typeface="Calibri"/>
              </a:rPr>
              <a:t>Investigation”</a:t>
            </a:r>
          </a:p>
        </p:txBody>
      </p:sp>
      <p:sp>
        <p:nvSpPr>
          <p:cNvPr id="11" name="TextBox 10">
            <a:extLst>
              <a:ext uri="{FF2B5EF4-FFF2-40B4-BE49-F238E27FC236}">
                <a16:creationId xmlns:a16="http://schemas.microsoft.com/office/drawing/2014/main" id="{CEC03028-D76B-45C5-AF96-BED8D8148F3F}"/>
              </a:ext>
            </a:extLst>
          </p:cNvPr>
          <p:cNvSpPr txBox="1"/>
          <p:nvPr/>
        </p:nvSpPr>
        <p:spPr>
          <a:xfrm>
            <a:off x="3932266" y="6258713"/>
            <a:ext cx="4662045" cy="461665"/>
          </a:xfrm>
          <a:prstGeom prst="rect">
            <a:avLst/>
          </a:prstGeom>
          <a:solidFill>
            <a:srgbClr val="00B0F0"/>
          </a:solidFill>
        </p:spPr>
        <p:txBody>
          <a:bodyPr wrap="none" rtlCol="0">
            <a:spAutoFit/>
          </a:bodyPr>
          <a:lstStyle/>
          <a:p>
            <a:r>
              <a:rPr lang="en-US" sz="2400" b="1" dirty="0">
                <a:latin typeface="Calibri"/>
              </a:rPr>
              <a:t>Basic, surface-level comprehension</a:t>
            </a:r>
          </a:p>
        </p:txBody>
      </p:sp>
      <p:sp>
        <p:nvSpPr>
          <p:cNvPr id="12" name="TextBox 11">
            <a:extLst>
              <a:ext uri="{FF2B5EF4-FFF2-40B4-BE49-F238E27FC236}">
                <a16:creationId xmlns:a16="http://schemas.microsoft.com/office/drawing/2014/main" id="{3A7BD94F-9AE0-4BAC-919D-1B437D1BE63B}"/>
              </a:ext>
            </a:extLst>
          </p:cNvPr>
          <p:cNvSpPr txBox="1"/>
          <p:nvPr/>
        </p:nvSpPr>
        <p:spPr>
          <a:xfrm>
            <a:off x="5295875" y="1124401"/>
            <a:ext cx="1934825" cy="461665"/>
          </a:xfrm>
          <a:prstGeom prst="rect">
            <a:avLst/>
          </a:prstGeom>
          <a:solidFill>
            <a:srgbClr val="00B0F0"/>
          </a:solidFill>
        </p:spPr>
        <p:txBody>
          <a:bodyPr wrap="none" rtlCol="0">
            <a:spAutoFit/>
          </a:bodyPr>
          <a:lstStyle/>
          <a:p>
            <a:r>
              <a:rPr lang="en-US" sz="2400" b="1" dirty="0">
                <a:latin typeface="Calibri"/>
              </a:rPr>
              <a:t>Deep analysis</a:t>
            </a:r>
          </a:p>
        </p:txBody>
      </p:sp>
      <p:sp>
        <p:nvSpPr>
          <p:cNvPr id="13" name="Oval 12">
            <a:extLst>
              <a:ext uri="{FF2B5EF4-FFF2-40B4-BE49-F238E27FC236}">
                <a16:creationId xmlns:a16="http://schemas.microsoft.com/office/drawing/2014/main" id="{66B60D6C-81AD-44AD-9959-4FE2CE0D5081}"/>
              </a:ext>
            </a:extLst>
          </p:cNvPr>
          <p:cNvSpPr/>
          <p:nvPr/>
        </p:nvSpPr>
        <p:spPr>
          <a:xfrm>
            <a:off x="8312367" y="1355233"/>
            <a:ext cx="2290319" cy="495541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4" name="TextBox 13">
            <a:extLst>
              <a:ext uri="{FF2B5EF4-FFF2-40B4-BE49-F238E27FC236}">
                <a16:creationId xmlns:a16="http://schemas.microsoft.com/office/drawing/2014/main" id="{ABB30FF2-9797-4871-924F-D21E92E4282E}"/>
              </a:ext>
            </a:extLst>
          </p:cNvPr>
          <p:cNvSpPr txBox="1"/>
          <p:nvPr/>
        </p:nvSpPr>
        <p:spPr>
          <a:xfrm>
            <a:off x="8742429" y="1668549"/>
            <a:ext cx="1468371" cy="461665"/>
          </a:xfrm>
          <a:prstGeom prst="rect">
            <a:avLst/>
          </a:prstGeom>
          <a:noFill/>
        </p:spPr>
        <p:txBody>
          <a:bodyPr wrap="none" rtlCol="0">
            <a:spAutoFit/>
          </a:bodyPr>
          <a:lstStyle/>
          <a:p>
            <a:r>
              <a:rPr lang="en-US" sz="2400" b="1" dirty="0"/>
              <a:t>Standards</a:t>
            </a:r>
          </a:p>
        </p:txBody>
      </p:sp>
      <p:cxnSp>
        <p:nvCxnSpPr>
          <p:cNvPr id="15" name="Straight Arrow Connector 14">
            <a:extLst>
              <a:ext uri="{FF2B5EF4-FFF2-40B4-BE49-F238E27FC236}">
                <a16:creationId xmlns:a16="http://schemas.microsoft.com/office/drawing/2014/main" id="{78BA2E2C-E668-4AAA-B095-0A84078FC4BC}"/>
              </a:ext>
            </a:extLst>
          </p:cNvPr>
          <p:cNvCxnSpPr>
            <a:cxnSpLocks/>
          </p:cNvCxnSpPr>
          <p:nvPr/>
        </p:nvCxnSpPr>
        <p:spPr>
          <a:xfrm>
            <a:off x="7803828" y="2487614"/>
            <a:ext cx="107695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4691AC8-EDA1-4F2B-B4F7-663EF3C068DB}"/>
              </a:ext>
            </a:extLst>
          </p:cNvPr>
          <p:cNvCxnSpPr>
            <a:cxnSpLocks/>
          </p:cNvCxnSpPr>
          <p:nvPr/>
        </p:nvCxnSpPr>
        <p:spPr>
          <a:xfrm>
            <a:off x="7803828" y="3121486"/>
            <a:ext cx="11426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B0F7652-D90F-45CA-8403-C51646D11497}"/>
              </a:ext>
            </a:extLst>
          </p:cNvPr>
          <p:cNvCxnSpPr>
            <a:cxnSpLocks/>
          </p:cNvCxnSpPr>
          <p:nvPr/>
        </p:nvCxnSpPr>
        <p:spPr>
          <a:xfrm>
            <a:off x="7803828" y="3832294"/>
            <a:ext cx="1131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CD57E8B-5265-4BAD-A23B-D65A7DDE31AD}"/>
              </a:ext>
            </a:extLst>
          </p:cNvPr>
          <p:cNvCxnSpPr>
            <a:cxnSpLocks/>
          </p:cNvCxnSpPr>
          <p:nvPr/>
        </p:nvCxnSpPr>
        <p:spPr>
          <a:xfrm flipV="1">
            <a:off x="7803828" y="4408432"/>
            <a:ext cx="1076954"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278111B-3810-4C5E-ACA1-A69E701D8F2D}"/>
              </a:ext>
            </a:extLst>
          </p:cNvPr>
          <p:cNvCxnSpPr>
            <a:cxnSpLocks/>
          </p:cNvCxnSpPr>
          <p:nvPr/>
        </p:nvCxnSpPr>
        <p:spPr>
          <a:xfrm>
            <a:off x="8090299" y="5158263"/>
            <a:ext cx="9622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262FFE1-8D77-4784-A2FE-E8046E2461EB}"/>
              </a:ext>
            </a:extLst>
          </p:cNvPr>
          <p:cNvCxnSpPr>
            <a:cxnSpLocks/>
          </p:cNvCxnSpPr>
          <p:nvPr/>
        </p:nvCxnSpPr>
        <p:spPr>
          <a:xfrm>
            <a:off x="8377604" y="5749961"/>
            <a:ext cx="81517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78B2323-AA18-439A-A128-76785A653E0E}"/>
              </a:ext>
            </a:extLst>
          </p:cNvPr>
          <p:cNvSpPr txBox="1"/>
          <p:nvPr/>
        </p:nvSpPr>
        <p:spPr>
          <a:xfrm>
            <a:off x="8935203" y="2221685"/>
            <a:ext cx="915335" cy="461665"/>
          </a:xfrm>
          <a:prstGeom prst="rect">
            <a:avLst/>
          </a:prstGeom>
          <a:noFill/>
        </p:spPr>
        <p:txBody>
          <a:bodyPr wrap="none" rtlCol="0">
            <a:spAutoFit/>
          </a:bodyPr>
          <a:lstStyle/>
          <a:p>
            <a:r>
              <a:rPr lang="en-US" sz="2400" dirty="0">
                <a:solidFill>
                  <a:prstClr val="black"/>
                </a:solidFill>
              </a:rPr>
              <a:t> 8 &amp; 9</a:t>
            </a:r>
          </a:p>
        </p:txBody>
      </p:sp>
      <p:sp>
        <p:nvSpPr>
          <p:cNvPr id="22" name="TextBox 21">
            <a:extLst>
              <a:ext uri="{FF2B5EF4-FFF2-40B4-BE49-F238E27FC236}">
                <a16:creationId xmlns:a16="http://schemas.microsoft.com/office/drawing/2014/main" id="{34268AC1-9DCD-47CE-947B-5004F0E0CDCB}"/>
              </a:ext>
            </a:extLst>
          </p:cNvPr>
          <p:cNvSpPr txBox="1"/>
          <p:nvPr/>
        </p:nvSpPr>
        <p:spPr>
          <a:xfrm>
            <a:off x="8816379" y="2871451"/>
            <a:ext cx="1191661" cy="461665"/>
          </a:xfrm>
          <a:prstGeom prst="rect">
            <a:avLst/>
          </a:prstGeom>
          <a:noFill/>
        </p:spPr>
        <p:txBody>
          <a:bodyPr wrap="square" rtlCol="0">
            <a:spAutoFit/>
          </a:bodyPr>
          <a:lstStyle/>
          <a:p>
            <a:pPr algn="ctr"/>
            <a:r>
              <a:rPr lang="en-US" sz="2400" dirty="0">
                <a:solidFill>
                  <a:prstClr val="black"/>
                </a:solidFill>
              </a:rPr>
              <a:t>3 &amp; 7</a:t>
            </a:r>
          </a:p>
        </p:txBody>
      </p:sp>
      <p:sp>
        <p:nvSpPr>
          <p:cNvPr id="23" name="TextBox 22">
            <a:extLst>
              <a:ext uri="{FF2B5EF4-FFF2-40B4-BE49-F238E27FC236}">
                <a16:creationId xmlns:a16="http://schemas.microsoft.com/office/drawing/2014/main" id="{10AEEEB2-9D62-4860-85E5-3D42B0DC1364}"/>
              </a:ext>
            </a:extLst>
          </p:cNvPr>
          <p:cNvSpPr txBox="1"/>
          <p:nvPr/>
        </p:nvSpPr>
        <p:spPr>
          <a:xfrm>
            <a:off x="9145969" y="3558350"/>
            <a:ext cx="661290" cy="461665"/>
          </a:xfrm>
          <a:prstGeom prst="rect">
            <a:avLst/>
          </a:prstGeom>
          <a:noFill/>
        </p:spPr>
        <p:txBody>
          <a:bodyPr wrap="square" rtlCol="0">
            <a:spAutoFit/>
          </a:bodyPr>
          <a:lstStyle/>
          <a:p>
            <a:r>
              <a:rPr lang="en-US" sz="2400" dirty="0">
                <a:solidFill>
                  <a:prstClr val="black"/>
                </a:solidFill>
              </a:rPr>
              <a:t>6</a:t>
            </a:r>
          </a:p>
        </p:txBody>
      </p:sp>
      <p:sp>
        <p:nvSpPr>
          <p:cNvPr id="24" name="TextBox 23">
            <a:extLst>
              <a:ext uri="{FF2B5EF4-FFF2-40B4-BE49-F238E27FC236}">
                <a16:creationId xmlns:a16="http://schemas.microsoft.com/office/drawing/2014/main" id="{42FF2BE2-41F9-4485-89B9-BCBA511FAC50}"/>
              </a:ext>
            </a:extLst>
          </p:cNvPr>
          <p:cNvSpPr txBox="1"/>
          <p:nvPr/>
        </p:nvSpPr>
        <p:spPr>
          <a:xfrm>
            <a:off x="8946481" y="4177600"/>
            <a:ext cx="845754" cy="461665"/>
          </a:xfrm>
          <a:prstGeom prst="rect">
            <a:avLst/>
          </a:prstGeom>
          <a:noFill/>
        </p:spPr>
        <p:txBody>
          <a:bodyPr wrap="none" rtlCol="0">
            <a:spAutoFit/>
          </a:bodyPr>
          <a:lstStyle/>
          <a:p>
            <a:r>
              <a:rPr lang="en-US" sz="2400" dirty="0">
                <a:solidFill>
                  <a:prstClr val="black"/>
                </a:solidFill>
              </a:rPr>
              <a:t>4 &amp; 5</a:t>
            </a:r>
          </a:p>
        </p:txBody>
      </p:sp>
      <p:sp>
        <p:nvSpPr>
          <p:cNvPr id="25" name="TextBox 24">
            <a:extLst>
              <a:ext uri="{FF2B5EF4-FFF2-40B4-BE49-F238E27FC236}">
                <a16:creationId xmlns:a16="http://schemas.microsoft.com/office/drawing/2014/main" id="{7890B5AC-B8E8-472F-B8BA-AD5DC570659D}"/>
              </a:ext>
            </a:extLst>
          </p:cNvPr>
          <p:cNvSpPr txBox="1"/>
          <p:nvPr/>
        </p:nvSpPr>
        <p:spPr>
          <a:xfrm>
            <a:off x="9192777" y="4874079"/>
            <a:ext cx="340158" cy="461665"/>
          </a:xfrm>
          <a:prstGeom prst="rect">
            <a:avLst/>
          </a:prstGeom>
          <a:noFill/>
        </p:spPr>
        <p:txBody>
          <a:bodyPr wrap="none" rtlCol="0">
            <a:spAutoFit/>
          </a:bodyPr>
          <a:lstStyle/>
          <a:p>
            <a:r>
              <a:rPr lang="en-US" sz="2400" dirty="0">
                <a:solidFill>
                  <a:prstClr val="black"/>
                </a:solidFill>
              </a:rPr>
              <a:t>2</a:t>
            </a:r>
          </a:p>
        </p:txBody>
      </p:sp>
      <p:sp>
        <p:nvSpPr>
          <p:cNvPr id="26" name="TextBox 25">
            <a:extLst>
              <a:ext uri="{FF2B5EF4-FFF2-40B4-BE49-F238E27FC236}">
                <a16:creationId xmlns:a16="http://schemas.microsoft.com/office/drawing/2014/main" id="{128F073C-2C3A-4D35-95CE-F0713A158E3B}"/>
              </a:ext>
            </a:extLst>
          </p:cNvPr>
          <p:cNvSpPr txBox="1"/>
          <p:nvPr/>
        </p:nvSpPr>
        <p:spPr>
          <a:xfrm>
            <a:off x="9287447" y="5499941"/>
            <a:ext cx="340158" cy="461665"/>
          </a:xfrm>
          <a:prstGeom prst="rect">
            <a:avLst/>
          </a:prstGeom>
          <a:noFill/>
        </p:spPr>
        <p:txBody>
          <a:bodyPr wrap="none" rtlCol="0">
            <a:spAutoFit/>
          </a:bodyPr>
          <a:lstStyle/>
          <a:p>
            <a:r>
              <a:rPr lang="en-US" sz="2400" dirty="0">
                <a:solidFill>
                  <a:prstClr val="black"/>
                </a:solidFill>
              </a:rPr>
              <a:t>1</a:t>
            </a:r>
          </a:p>
        </p:txBody>
      </p:sp>
      <p:sp>
        <p:nvSpPr>
          <p:cNvPr id="27" name="TextBox 26"/>
          <p:cNvSpPr txBox="1"/>
          <p:nvPr/>
        </p:nvSpPr>
        <p:spPr>
          <a:xfrm>
            <a:off x="173929" y="1844826"/>
            <a:ext cx="4154174" cy="892552"/>
          </a:xfrm>
          <a:prstGeom prst="rect">
            <a:avLst/>
          </a:prstGeom>
          <a:solidFill>
            <a:schemeClr val="accent1">
              <a:lumMod val="20000"/>
              <a:lumOff val="80000"/>
            </a:schemeClr>
          </a:solidFill>
          <a:ln>
            <a:solidFill>
              <a:srgbClr val="CC99FF"/>
            </a:solidFill>
          </a:ln>
        </p:spPr>
        <p:txBody>
          <a:bodyPr wrap="square" rtlCol="0">
            <a:spAutoFit/>
          </a:bodyPr>
          <a:lstStyle/>
          <a:p>
            <a:pPr algn="ctr" defTabSz="457200"/>
            <a:r>
              <a:rPr lang="en-US" sz="2400" b="1" dirty="0">
                <a:solidFill>
                  <a:prstClr val="black"/>
                </a:solidFill>
                <a:latin typeface="Calibri"/>
              </a:rPr>
              <a:t>What does the text inspire you</a:t>
            </a:r>
            <a:r>
              <a:rPr lang="en-US" sz="2600" b="1" dirty="0">
                <a:solidFill>
                  <a:prstClr val="black"/>
                </a:solidFill>
                <a:latin typeface="Calibri"/>
              </a:rPr>
              <a:t> </a:t>
            </a:r>
            <a:r>
              <a:rPr lang="en-US" sz="2400" b="1" dirty="0">
                <a:solidFill>
                  <a:prstClr val="black"/>
                </a:solidFill>
                <a:latin typeface="Calibri"/>
              </a:rPr>
              <a:t>to do?  </a:t>
            </a:r>
            <a:r>
              <a:rPr lang="en-US" sz="2600" b="1" dirty="0">
                <a:solidFill>
                  <a:prstClr val="black"/>
                </a:solidFill>
                <a:latin typeface="Calibri"/>
              </a:rPr>
              <a:t>“</a:t>
            </a:r>
            <a:r>
              <a:rPr lang="en-US" sz="2000" b="1" cap="all" dirty="0">
                <a:solidFill>
                  <a:prstClr val="black"/>
                </a:solidFill>
                <a:latin typeface="Calibri"/>
              </a:rPr>
              <a:t>APPLICATION”</a:t>
            </a:r>
          </a:p>
        </p:txBody>
      </p:sp>
      <p:sp>
        <p:nvSpPr>
          <p:cNvPr id="3" name="TextBox 2"/>
          <p:cNvSpPr txBox="1"/>
          <p:nvPr/>
        </p:nvSpPr>
        <p:spPr>
          <a:xfrm>
            <a:off x="141440" y="6211669"/>
            <a:ext cx="2904553" cy="646331"/>
          </a:xfrm>
          <a:prstGeom prst="rect">
            <a:avLst/>
          </a:prstGeom>
          <a:noFill/>
        </p:spPr>
        <p:txBody>
          <a:bodyPr wrap="square" rtlCol="0">
            <a:spAutoFit/>
          </a:bodyPr>
          <a:lstStyle/>
          <a:p>
            <a:r>
              <a:rPr lang="en-US" dirty="0"/>
              <a:t>Fisher, D and Frey, N. Text-Dependent Questions. 2015</a:t>
            </a:r>
          </a:p>
        </p:txBody>
      </p:sp>
    </p:spTree>
    <p:extLst>
      <p:ext uri="{BB962C8B-B14F-4D97-AF65-F5344CB8AC3E}">
        <p14:creationId xmlns:p14="http://schemas.microsoft.com/office/powerpoint/2010/main" val="25886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F625FB1-CAA2-1745-BF48-B99B069FDFDF}" type="slidenum">
              <a:rPr lang="en-US" smtClean="0"/>
              <a:pPr/>
              <a:t>27</a:t>
            </a:fld>
            <a:endParaRPr lang="en-US" dirty="0"/>
          </a:p>
        </p:txBody>
      </p:sp>
      <p:sp>
        <p:nvSpPr>
          <p:cNvPr id="4" name="Title 3"/>
          <p:cNvSpPr>
            <a:spLocks noGrp="1"/>
          </p:cNvSpPr>
          <p:nvPr>
            <p:ph type="title"/>
          </p:nvPr>
        </p:nvSpPr>
        <p:spPr/>
        <p:txBody>
          <a:bodyPr/>
          <a:lstStyle/>
          <a:p>
            <a:r>
              <a:rPr lang="en-US" dirty="0"/>
              <a:t>A Brief Evaluation of a TDQ</a:t>
            </a:r>
          </a:p>
        </p:txBody>
      </p:sp>
      <p:sp>
        <p:nvSpPr>
          <p:cNvPr id="5" name="Content Placeholder 1"/>
          <p:cNvSpPr>
            <a:spLocks noGrp="1"/>
          </p:cNvSpPr>
          <p:nvPr>
            <p:ph sz="half" idx="2"/>
          </p:nvPr>
        </p:nvSpPr>
        <p:spPr bwMode="auto">
          <a:xfrm>
            <a:off x="351692" y="1939568"/>
            <a:ext cx="11493305" cy="42790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457200" indent="-457200">
              <a:buSzPct val="95000"/>
              <a:buFont typeface="+mj-lt"/>
              <a:buAutoNum type="arabicPeriod"/>
            </a:pPr>
            <a:r>
              <a:rPr altLang="en-US" sz="2000" dirty="0">
                <a:latin typeface="Arial" pitchFamily="34" charset="0"/>
                <a:ea typeface="ＭＳ Ｐゴシック" pitchFamily="34" charset="-128"/>
                <a:cs typeface="Arial" pitchFamily="34" charset="0"/>
              </a:rPr>
              <a:t>Does the question take the student back to the text? </a:t>
            </a:r>
          </a:p>
          <a:p>
            <a:pPr marL="457200" indent="-457200">
              <a:buSzPct val="95000"/>
              <a:buFont typeface="+mj-lt"/>
              <a:buAutoNum type="arabicPeriod"/>
            </a:pPr>
            <a:r>
              <a:rPr altLang="en-US" sz="2000" dirty="0">
                <a:latin typeface="Arial" pitchFamily="34" charset="0"/>
                <a:ea typeface="ＭＳ Ｐゴシック" pitchFamily="34" charset="-128"/>
                <a:cs typeface="Arial" pitchFamily="34" charset="0"/>
              </a:rPr>
              <a:t>Does the student have to read the text to answer each question? </a:t>
            </a:r>
          </a:p>
          <a:p>
            <a:pPr marL="457200" indent="-457200">
              <a:buSzPct val="95000"/>
              <a:buFont typeface="+mj-lt"/>
              <a:buAutoNum type="arabicPeriod"/>
            </a:pPr>
            <a:r>
              <a:rPr altLang="en-US" sz="2000" dirty="0">
                <a:latin typeface="Arial" pitchFamily="34" charset="0"/>
                <a:ea typeface="ＭＳ Ｐゴシック" pitchFamily="34" charset="-128"/>
                <a:cs typeface="Arial" pitchFamily="34" charset="0"/>
              </a:rPr>
              <a:t>Is it clear to students that answering each question requires that they must use evidence from the text to support their claims?</a:t>
            </a:r>
          </a:p>
          <a:p>
            <a:pPr marL="457200" indent="-457200">
              <a:buSzPct val="95000"/>
              <a:buFont typeface="+mj-lt"/>
              <a:buAutoNum type="arabicPeriod"/>
            </a:pPr>
            <a:r>
              <a:rPr altLang="en-US" sz="2000" dirty="0">
                <a:latin typeface="Arial" pitchFamily="34" charset="0"/>
                <a:ea typeface="ＭＳ Ｐゴシック" pitchFamily="34" charset="-128"/>
                <a:cs typeface="Arial" pitchFamily="34" charset="0"/>
              </a:rPr>
              <a:t>Are the inferences students are asked to make grounded logically in the text (Can they be answered with careful reading rather than background knowledge)? </a:t>
            </a:r>
          </a:p>
          <a:p>
            <a:pPr marL="457200" indent="-457200">
              <a:buSzPct val="95000"/>
              <a:buFont typeface="+mj-lt"/>
              <a:buAutoNum type="arabicPeriod"/>
            </a:pPr>
            <a:r>
              <a:rPr altLang="en-US" sz="2000" dirty="0">
                <a:latin typeface="Arial" pitchFamily="34" charset="0"/>
                <a:ea typeface="ＭＳ Ｐゴシック" pitchFamily="34" charset="-128"/>
                <a:cs typeface="Arial" pitchFamily="34" charset="0"/>
              </a:rPr>
              <a:t>Do questions provide an opportunity for students to determine the meaning of academic vocabulary in context? When possible, do some of these questions explore some aspect of the text as well as important vocabulary? </a:t>
            </a:r>
          </a:p>
          <a:p>
            <a:pPr marL="457200" indent="-457200">
              <a:buSzPct val="95000"/>
              <a:buFont typeface="+mj-lt"/>
              <a:buAutoNum type="arabicPeriod"/>
            </a:pPr>
            <a:r>
              <a:rPr altLang="en-US" sz="2000" dirty="0">
                <a:latin typeface="Arial" pitchFamily="34" charset="0"/>
                <a:ea typeface="ＭＳ Ｐゴシック" pitchFamily="34" charset="-128"/>
                <a:cs typeface="Arial" pitchFamily="34" charset="0"/>
              </a:rPr>
              <a:t>Are the questions coherently sequenced? Do they build toward gradual understanding of the text’s meaning? </a:t>
            </a:r>
          </a:p>
        </p:txBody>
      </p:sp>
      <p:pic>
        <p:nvPicPr>
          <p:cNvPr id="1026" name="Picture 2" descr="Image result for text dependent question imag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777" y="360314"/>
            <a:ext cx="3562074"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27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6024-4A95-4F72-8C9D-D1E9DF1BF96F}"/>
              </a:ext>
            </a:extLst>
          </p:cNvPr>
          <p:cNvSpPr>
            <a:spLocks noGrp="1"/>
          </p:cNvSpPr>
          <p:nvPr>
            <p:ph type="title"/>
          </p:nvPr>
        </p:nvSpPr>
        <p:spPr>
          <a:xfrm>
            <a:off x="609600" y="121439"/>
            <a:ext cx="10972800" cy="868362"/>
          </a:xfrm>
        </p:spPr>
        <p:txBody>
          <a:bodyPr/>
          <a:lstStyle/>
          <a:p>
            <a:pPr>
              <a:defRPr/>
            </a:pPr>
            <a:r>
              <a:rPr lang="en-US" sz="3600" dirty="0">
                <a:ea typeface="+mj-ea"/>
              </a:rPr>
              <a:t>                     Summing Up Importance of the </a:t>
            </a:r>
            <a:br>
              <a:rPr lang="en-US" sz="3600" dirty="0">
                <a:ea typeface="+mj-ea"/>
              </a:rPr>
            </a:br>
            <a:r>
              <a:rPr lang="en-US" sz="3600" dirty="0">
                <a:ea typeface="+mj-ea"/>
              </a:rPr>
              <a:t>                     3 “Biggest” Instructional Shifts</a:t>
            </a:r>
          </a:p>
        </p:txBody>
      </p:sp>
      <p:sp>
        <p:nvSpPr>
          <p:cNvPr id="293891" name="Content Placeholder 2">
            <a:extLst>
              <a:ext uri="{FF2B5EF4-FFF2-40B4-BE49-F238E27FC236}">
                <a16:creationId xmlns:a16="http://schemas.microsoft.com/office/drawing/2014/main" id="{B7C08B8C-7419-4DF5-B4FE-DB957FB89ACA}"/>
              </a:ext>
            </a:extLst>
          </p:cNvPr>
          <p:cNvSpPr>
            <a:spLocks noGrp="1"/>
          </p:cNvSpPr>
          <p:nvPr>
            <p:ph sz="half" idx="1"/>
          </p:nvPr>
        </p:nvSpPr>
        <p:spPr>
          <a:xfrm>
            <a:off x="178526" y="2097667"/>
            <a:ext cx="11834948" cy="4213654"/>
          </a:xfrm>
        </p:spPr>
        <p:txBody>
          <a:bodyPr/>
          <a:lstStyle/>
          <a:p>
            <a:pPr marL="285750" indent="-285750" eaLnBrk="1" hangingPunct="1">
              <a:spcBef>
                <a:spcPct val="0"/>
              </a:spcBef>
              <a:buFont typeface="Arial" panose="020B0604020202020204" pitchFamily="34" charset="0"/>
              <a:buChar char="•"/>
            </a:pPr>
            <a:r>
              <a:rPr lang="en-US" altLang="en-US" sz="3200" dirty="0">
                <a:solidFill>
                  <a:srgbClr val="000000"/>
                </a:solidFill>
              </a:rPr>
              <a:t>This interdisciplinary approach to literacy stems from extensive research establishing the need for college and career ready students to be proficient in reading complex informational texts, independently, </a:t>
            </a:r>
            <a:r>
              <a:rPr lang="en-US" altLang="en-US" sz="3200" b="1" dirty="0">
                <a:solidFill>
                  <a:srgbClr val="000000"/>
                </a:solidFill>
              </a:rPr>
              <a:t>in a variety of content areas. </a:t>
            </a:r>
          </a:p>
          <a:p>
            <a:pPr marL="285750" indent="-285750" eaLnBrk="1" hangingPunct="1">
              <a:spcBef>
                <a:spcPct val="0"/>
              </a:spcBef>
              <a:buFont typeface="Arial" panose="020B0604020202020204" pitchFamily="34" charset="0"/>
              <a:buChar char="•"/>
            </a:pPr>
            <a:endParaRPr lang="en-US" altLang="en-US" sz="3200" dirty="0">
              <a:solidFill>
                <a:srgbClr val="000000"/>
              </a:solidFill>
            </a:endParaRPr>
          </a:p>
          <a:p>
            <a:pPr marL="285750" indent="-285750" eaLnBrk="1" hangingPunct="1">
              <a:spcBef>
                <a:spcPct val="0"/>
              </a:spcBef>
              <a:buFont typeface="Arial" panose="020B0604020202020204" pitchFamily="34" charset="0"/>
              <a:buChar char="•"/>
            </a:pPr>
            <a:r>
              <a:rPr lang="en-US" altLang="en-US" sz="3200" dirty="0">
                <a:solidFill>
                  <a:srgbClr val="000000"/>
                </a:solidFill>
              </a:rPr>
              <a:t>Most of the </a:t>
            </a:r>
            <a:r>
              <a:rPr lang="en-US" altLang="en-US" sz="3200" b="1" dirty="0">
                <a:solidFill>
                  <a:srgbClr val="000000"/>
                </a:solidFill>
              </a:rPr>
              <a:t>required reading </a:t>
            </a:r>
            <a:r>
              <a:rPr lang="en-US" altLang="en-US" sz="3200" dirty="0">
                <a:solidFill>
                  <a:srgbClr val="000000"/>
                </a:solidFill>
              </a:rPr>
              <a:t>in college and workforce training programs is </a:t>
            </a:r>
            <a:r>
              <a:rPr lang="en-US" altLang="en-US" sz="3200" b="1" dirty="0">
                <a:solidFill>
                  <a:srgbClr val="000000"/>
                </a:solidFill>
              </a:rPr>
              <a:t>informational in structure </a:t>
            </a:r>
            <a:r>
              <a:rPr lang="en-US" altLang="en-US" sz="3200" dirty="0">
                <a:solidFill>
                  <a:srgbClr val="000000"/>
                </a:solidFill>
              </a:rPr>
              <a:t>and </a:t>
            </a:r>
            <a:r>
              <a:rPr lang="en-US" altLang="en-US" sz="3200" b="1" dirty="0">
                <a:solidFill>
                  <a:srgbClr val="000000"/>
                </a:solidFill>
              </a:rPr>
              <a:t>challenging in content.</a:t>
            </a:r>
          </a:p>
          <a:p>
            <a:pPr marL="0" indent="0" eaLnBrk="1" hangingPunct="1">
              <a:spcBef>
                <a:spcPct val="0"/>
              </a:spcBef>
            </a:pPr>
            <a:endParaRPr lang="en-US" altLang="en-US" sz="3200" b="1" dirty="0">
              <a:solidFill>
                <a:srgbClr val="000000"/>
              </a:solidFill>
            </a:endParaRPr>
          </a:p>
          <a:p>
            <a:pPr marL="285750" indent="-285750" eaLnBrk="1" hangingPunct="1">
              <a:spcBef>
                <a:spcPct val="0"/>
              </a:spcBef>
              <a:buFont typeface="Arial" panose="020B0604020202020204" pitchFamily="34" charset="0"/>
              <a:buChar char="•"/>
            </a:pPr>
            <a:endParaRPr lang="en-US" altLang="en-US" sz="2400" dirty="0">
              <a:solidFill>
                <a:srgbClr val="000000"/>
              </a:solidFill>
            </a:endParaRPr>
          </a:p>
          <a:p>
            <a:pPr marL="285750" indent="-285750">
              <a:buFont typeface="Arial" panose="020B0604020202020204" pitchFamily="34" charset="0"/>
              <a:buChar char="•"/>
            </a:pPr>
            <a:endParaRPr lang="en-US" altLang="en-US" sz="2000" dirty="0">
              <a:solidFill>
                <a:srgbClr val="262626"/>
              </a:solidFill>
            </a:endParaRPr>
          </a:p>
        </p:txBody>
      </p:sp>
      <p:sp>
        <p:nvSpPr>
          <p:cNvPr id="293892" name="Slide Number Placeholder 4">
            <a:extLst>
              <a:ext uri="{FF2B5EF4-FFF2-40B4-BE49-F238E27FC236}">
                <a16:creationId xmlns:a16="http://schemas.microsoft.com/office/drawing/2014/main" id="{07B73E21-FFA9-4FCD-BCF8-892C84A5A4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800">
                <a:solidFill>
                  <a:srgbClr val="262626"/>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262626"/>
                </a:solidFill>
                <a:latin typeface="Calibri" panose="020F0502020204030204" pitchFamily="34" charset="0"/>
                <a:ea typeface="MS PGothic" panose="020B0600070205080204" pitchFamily="34" charset="-128"/>
              </a:defRPr>
            </a:lvl2pPr>
            <a:lvl3pPr marL="1143000" indent="-228600">
              <a:spcBef>
                <a:spcPct val="20000"/>
              </a:spcBef>
              <a:buFont typeface="Calibri" panose="020F0502020204030204" pitchFamily="34" charset="0"/>
              <a:buChar char="‒"/>
              <a:defRPr sz="2000">
                <a:solidFill>
                  <a:srgbClr val="262626"/>
                </a:solidFill>
                <a:latin typeface="Calibri" panose="020F0502020204030204" pitchFamily="34" charset="0"/>
                <a:ea typeface="MS PGothic" panose="020B0600070205080204" pitchFamily="34" charset="-128"/>
              </a:defRPr>
            </a:lvl3pPr>
            <a:lvl4pPr marL="1600200" indent="-228600">
              <a:spcBef>
                <a:spcPct val="20000"/>
              </a:spcBef>
              <a:buFont typeface="Wingdings" panose="05000000000000000000" pitchFamily="2" charset="2"/>
              <a:buChar char="§"/>
              <a:defRPr>
                <a:solidFill>
                  <a:srgbClr val="262626"/>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ea typeface="MS PGothic" panose="020B0600070205080204" pitchFamily="34" charset="-128"/>
              </a:defRPr>
            </a:lvl9pPr>
          </a:lstStyle>
          <a:p>
            <a:pPr fontAlgn="base">
              <a:spcBef>
                <a:spcPct val="0"/>
              </a:spcBef>
              <a:spcAft>
                <a:spcPct val="0"/>
              </a:spcAft>
            </a:pPr>
            <a:fld id="{7FD85E9A-E6B9-47BE-A6B7-64D436D8B0BD}" type="slidenum">
              <a:rPr lang="en-US" altLang="en-US" sz="1400">
                <a:solidFill>
                  <a:srgbClr val="FFFFFF"/>
                </a:solidFill>
              </a:rPr>
              <a:pPr fontAlgn="base">
                <a:spcBef>
                  <a:spcPct val="0"/>
                </a:spcBef>
                <a:spcAft>
                  <a:spcPct val="0"/>
                </a:spcAft>
              </a:pPr>
              <a:t>28</a:t>
            </a:fld>
            <a:endParaRPr lang="en-US" altLang="en-US" sz="1400">
              <a:solidFill>
                <a:srgbClr val="FFFFFF"/>
              </a:solidFill>
            </a:endParaRPr>
          </a:p>
        </p:txBody>
      </p:sp>
      <p:sp>
        <p:nvSpPr>
          <p:cNvPr id="3" name="Rectangle 2">
            <a:extLst>
              <a:ext uri="{FF2B5EF4-FFF2-40B4-BE49-F238E27FC236}">
                <a16:creationId xmlns:a16="http://schemas.microsoft.com/office/drawing/2014/main" id="{3F35C249-ECE9-4A3D-9A92-03422EE6D16E}"/>
              </a:ext>
            </a:extLst>
          </p:cNvPr>
          <p:cNvSpPr/>
          <p:nvPr/>
        </p:nvSpPr>
        <p:spPr>
          <a:xfrm>
            <a:off x="2644346" y="1220569"/>
            <a:ext cx="6981568" cy="646331"/>
          </a:xfrm>
          <a:prstGeom prst="rect">
            <a:avLst/>
          </a:prstGeom>
        </p:spPr>
        <p:txBody>
          <a:bodyPr wrap="square">
            <a:spAutoFit/>
          </a:bodyPr>
          <a:lstStyle/>
          <a:p>
            <a:pPr algn="ctr"/>
            <a:r>
              <a:rPr lang="en-US" sz="3600" b="1" dirty="0">
                <a:solidFill>
                  <a:srgbClr val="0070C0"/>
                </a:solidFill>
              </a:rPr>
              <a:t>All Teachers Support Literacy</a:t>
            </a:r>
          </a:p>
        </p:txBody>
      </p:sp>
      <p:pic>
        <p:nvPicPr>
          <p:cNvPr id="11" name="Picture 10">
            <a:extLst>
              <a:ext uri="{FF2B5EF4-FFF2-40B4-BE49-F238E27FC236}">
                <a16:creationId xmlns:a16="http://schemas.microsoft.com/office/drawing/2014/main" id="{17AD1B5B-304B-439F-B451-234596F9E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6" y="102923"/>
            <a:ext cx="2834351" cy="194338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a:solidFill>
            <a:schemeClr val="bg1"/>
          </a:solidFill>
          <a:ln>
            <a:solidFill>
              <a:schemeClr val="tx1"/>
            </a:solidFill>
          </a:ln>
        </p:spPr>
      </p:pic>
      <p:sp>
        <p:nvSpPr>
          <p:cNvPr id="3" name="Rectangle 2">
            <a:extLst>
              <a:ext uri="{FF2B5EF4-FFF2-40B4-BE49-F238E27FC236}">
                <a16:creationId xmlns:a16="http://schemas.microsoft.com/office/drawing/2014/main" id="{9337CB3E-8D6C-4D02-8D42-1EA1FC4B1918}"/>
              </a:ext>
            </a:extLst>
          </p:cNvPr>
          <p:cNvSpPr/>
          <p:nvPr/>
        </p:nvSpPr>
        <p:spPr>
          <a:xfrm>
            <a:off x="4062153" y="555340"/>
            <a:ext cx="7703127" cy="707886"/>
          </a:xfrm>
          <a:prstGeom prst="rect">
            <a:avLst/>
          </a:prstGeom>
          <a:ln w="25400">
            <a:solidFill>
              <a:schemeClr val="tx1"/>
            </a:solidFill>
          </a:ln>
        </p:spPr>
        <p:txBody>
          <a:bodyPr wrap="square">
            <a:spAutoFit/>
          </a:bodyPr>
          <a:lstStyle/>
          <a:p>
            <a:pPr algn="ctr"/>
            <a:r>
              <a:rPr lang="en-US" sz="2000" b="1" dirty="0">
                <a:solidFill>
                  <a:srgbClr val="0070C0"/>
                </a:solidFill>
                <a:latin typeface="Calibri" panose="020F0502020204030204" pitchFamily="34" charset="0"/>
                <a:cs typeface="Calibri" panose="020F0502020204030204" pitchFamily="34" charset="0"/>
              </a:rPr>
              <a:t>http://www.jensenlearning.com/wp-content/uploads/</a:t>
            </a:r>
          </a:p>
          <a:p>
            <a:pPr algn="ctr"/>
            <a:r>
              <a:rPr lang="en-US" sz="2000" b="1" dirty="0">
                <a:solidFill>
                  <a:srgbClr val="0070C0"/>
                </a:solidFill>
                <a:latin typeface="Calibri" panose="020F0502020204030204" pitchFamily="34" charset="0"/>
                <a:cs typeface="Calibri" panose="020F0502020204030204" pitchFamily="34" charset="0"/>
              </a:rPr>
              <a:t>2016/07/10MostEffectiveTips.pdf</a:t>
            </a:r>
          </a:p>
        </p:txBody>
      </p:sp>
    </p:spTree>
    <p:extLst>
      <p:ext uri="{BB962C8B-B14F-4D97-AF65-F5344CB8AC3E}">
        <p14:creationId xmlns:p14="http://schemas.microsoft.com/office/powerpoint/2010/main" val="355409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Content Placeholder 13"/>
          <p:cNvSpPr>
            <a:spLocks noGrp="1"/>
          </p:cNvSpPr>
          <p:nvPr>
            <p:ph idx="1"/>
          </p:nvPr>
        </p:nvSpPr>
        <p:spPr>
          <a:xfrm>
            <a:off x="0" y="2082175"/>
            <a:ext cx="12010767" cy="5080000"/>
          </a:xfrm>
        </p:spPr>
        <p:txBody>
          <a:bodyPr>
            <a:normAutofit/>
          </a:bodyPr>
          <a:lstStyle/>
          <a:p>
            <a:pPr marL="480060" indent="-342900">
              <a:spcBef>
                <a:spcPts val="0"/>
              </a:spcBef>
              <a:buSzTx/>
              <a:buFont typeface="Arial" panose="020B0604020202020204" pitchFamily="34" charset="0"/>
              <a:buChar char="•"/>
            </a:pPr>
            <a:r>
              <a:rPr lang="en-US" sz="3600" dirty="0">
                <a:solidFill>
                  <a:prstClr val="black"/>
                </a:solidFill>
                <a:latin typeface="Calibri" panose="020F0502020204030204" pitchFamily="34" charset="0"/>
              </a:rPr>
              <a:t>Work within the </a:t>
            </a:r>
            <a:r>
              <a:rPr lang="en-US" sz="3600" i="1" dirty="0">
                <a:solidFill>
                  <a:srgbClr val="000000"/>
                </a:solidFill>
                <a:latin typeface="Calibri" panose="020F0502020204030204" pitchFamily="34" charset="0"/>
              </a:rPr>
              <a:t>Kentucky Academic Standards for English/LA and Literacy in History/Social Studies</a:t>
            </a:r>
            <a:r>
              <a:rPr lang="en-US" sz="3600" dirty="0">
                <a:solidFill>
                  <a:prstClr val="black"/>
                </a:solidFill>
                <a:latin typeface="Calibri" panose="020F0502020204030204" pitchFamily="34" charset="0"/>
              </a:rPr>
              <a:t>, </a:t>
            </a:r>
            <a:r>
              <a:rPr lang="en-US" sz="3600" i="1" dirty="0">
                <a:solidFill>
                  <a:prstClr val="black"/>
                </a:solidFill>
                <a:latin typeface="Calibri" panose="020F0502020204030204" pitchFamily="34" charset="0"/>
              </a:rPr>
              <a:t>Science &amp; Technical Subjects</a:t>
            </a:r>
          </a:p>
          <a:p>
            <a:pPr marL="480060" indent="-342900">
              <a:spcBef>
                <a:spcPts val="0"/>
              </a:spcBef>
              <a:buSzTx/>
              <a:buFont typeface="Arial" panose="020B0604020202020204" pitchFamily="34" charset="0"/>
              <a:buChar char="•"/>
            </a:pPr>
            <a:r>
              <a:rPr lang="en-US" sz="3600" dirty="0">
                <a:solidFill>
                  <a:prstClr val="black"/>
                </a:solidFill>
                <a:latin typeface="Calibri" panose="020F0502020204030204" pitchFamily="34" charset="0"/>
              </a:rPr>
              <a:t>Essential Writing Skills for passage-based writing in all subject areas in both timed/untimed tasks</a:t>
            </a:r>
          </a:p>
          <a:p>
            <a:pPr marL="480060" indent="-342900">
              <a:spcBef>
                <a:spcPts val="0"/>
              </a:spcBef>
              <a:buSzTx/>
              <a:buFont typeface="Arial" panose="020B0604020202020204" pitchFamily="34" charset="0"/>
              <a:buChar char="•"/>
            </a:pPr>
            <a:r>
              <a:rPr lang="en-US" sz="3600" dirty="0">
                <a:latin typeface="Calibri" panose="020F0502020204030204" pitchFamily="34" charset="0"/>
              </a:rPr>
              <a:t>Share High-Impact/Rigorous strategies and ideas for engaging students in the application of the standards in all subject areas</a:t>
            </a:r>
          </a:p>
        </p:txBody>
      </p:sp>
      <p:pic>
        <p:nvPicPr>
          <p:cNvPr id="2097164" name="Picture 7"/>
          <p:cNvPicPr>
            <a:picLocks noChangeAspect="1"/>
          </p:cNvPicPr>
          <p:nvPr/>
        </p:nvPicPr>
        <p:blipFill>
          <a:blip r:embed="rId3"/>
          <a:stretch>
            <a:fillRect/>
          </a:stretch>
        </p:blipFill>
        <p:spPr>
          <a:xfrm>
            <a:off x="3886200" y="0"/>
            <a:ext cx="4267200" cy="2097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6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6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384015"/>
            <a:ext cx="12192000" cy="1012297"/>
          </a:xfrm>
        </p:spPr>
        <p:txBody>
          <a:bodyPr>
            <a:normAutofit fontScale="90000"/>
          </a:bodyPr>
          <a:lstStyle/>
          <a:p>
            <a:pPr algn="ctr"/>
            <a:r>
              <a:rPr lang="en-US" b="1" dirty="0">
                <a:solidFill>
                  <a:schemeClr val="tx1"/>
                </a:solidFill>
                <a:latin typeface="Arial Rounded MT Bold" panose="020F0704030504030204" pitchFamily="34" charset="0"/>
              </a:rPr>
              <a:t>Kentucky Academic Standards </a:t>
            </a:r>
            <a:br>
              <a:rPr lang="en-US" b="1" dirty="0">
                <a:solidFill>
                  <a:schemeClr val="tx1"/>
                </a:solidFill>
                <a:latin typeface="Arial Rounded MT Bold" panose="020F0704030504030204" pitchFamily="34" charset="0"/>
              </a:rPr>
            </a:br>
            <a:r>
              <a:rPr lang="en-US" b="1" dirty="0">
                <a:solidFill>
                  <a:srgbClr val="0070C0"/>
                </a:solidFill>
                <a:latin typeface="Calibri" panose="020F0502020204030204" pitchFamily="34" charset="0"/>
                <a:cs typeface="Calibri" panose="020F0502020204030204" pitchFamily="34" charset="0"/>
              </a:rPr>
              <a:t>The standards consist of multiple dimensions or layers</a:t>
            </a:r>
            <a:br>
              <a:rPr lang="en-US" b="1" dirty="0">
                <a:solidFill>
                  <a:srgbClr val="FF0000"/>
                </a:solidFill>
                <a:latin typeface="Calibri" panose="020F0502020204030204" pitchFamily="34" charset="0"/>
              </a:rPr>
            </a:br>
            <a:endParaRPr lang="en-US" dirty="0"/>
          </a:p>
        </p:txBody>
      </p:sp>
      <p:sp>
        <p:nvSpPr>
          <p:cNvPr id="3" name="Content Placeholder 2"/>
          <p:cNvSpPr>
            <a:spLocks noGrp="1"/>
          </p:cNvSpPr>
          <p:nvPr>
            <p:ph sz="quarter" idx="1"/>
          </p:nvPr>
        </p:nvSpPr>
        <p:spPr>
          <a:xfrm>
            <a:off x="178158" y="3526971"/>
            <a:ext cx="11656792" cy="4705393"/>
          </a:xfrm>
          <a:noFill/>
        </p:spPr>
        <p:txBody>
          <a:bodyPr>
            <a:normAutofit/>
          </a:bodyPr>
          <a:lstStyle/>
          <a:p>
            <a:pPr marL="0" marR="0" indent="0">
              <a:spcBef>
                <a:spcPts val="0"/>
              </a:spcBef>
              <a:spcAft>
                <a:spcPts val="0"/>
              </a:spcAft>
              <a:buNone/>
            </a:pPr>
            <a:endParaRPr lang="en-US" sz="3200" dirty="0">
              <a:solidFill>
                <a:srgbClr val="990000"/>
              </a:solidFill>
              <a:latin typeface="Calibri" panose="020F0502020204030204" pitchFamily="34" charset="0"/>
              <a:ea typeface="Calibri" panose="020F0502020204030204" pitchFamily="34" charset="0"/>
            </a:endParaRPr>
          </a:p>
          <a:p>
            <a:pPr marL="320040" lvl="1" indent="0">
              <a:spcBef>
                <a:spcPts val="0"/>
              </a:spcBef>
              <a:buNone/>
            </a:pPr>
            <a:r>
              <a:rPr lang="en-US" sz="2900" dirty="0">
                <a:solidFill>
                  <a:srgbClr val="990000"/>
                </a:solidFill>
                <a:latin typeface="Calibri" panose="020F0502020204030204" pitchFamily="34" charset="0"/>
                <a:ea typeface="Calibri" panose="020F0502020204030204" pitchFamily="34" charset="0"/>
              </a:rPr>
              <a:t>CITE RELEVANT AND THOROUGH TEXTUAL EVIDENCE</a:t>
            </a:r>
            <a:r>
              <a:rPr lang="en-US" sz="2900" dirty="0">
                <a:solidFill>
                  <a:srgbClr val="000000"/>
                </a:solidFill>
                <a:latin typeface="Calibri" panose="020F0502020204030204" pitchFamily="34" charset="0"/>
                <a:ea typeface="Calibri" panose="020F0502020204030204" pitchFamily="34" charset="0"/>
              </a:rPr>
              <a:t> </a:t>
            </a:r>
            <a:r>
              <a:rPr lang="en-US" sz="2900" b="1" dirty="0">
                <a:solidFill>
                  <a:srgbClr val="7030A0"/>
                </a:solidFill>
                <a:latin typeface="Calibri" panose="020F0502020204030204" pitchFamily="34" charset="0"/>
                <a:ea typeface="Calibri" panose="020F0502020204030204" pitchFamily="34" charset="0"/>
              </a:rPr>
              <a:t>to support analysis </a:t>
            </a:r>
            <a:r>
              <a:rPr lang="en-US" sz="2900" dirty="0">
                <a:solidFill>
                  <a:srgbClr val="000000"/>
                </a:solidFill>
                <a:latin typeface="Calibri" panose="020F0502020204030204" pitchFamily="34" charset="0"/>
                <a:ea typeface="Calibri" panose="020F0502020204030204" pitchFamily="34" charset="0"/>
              </a:rPr>
              <a:t>of </a:t>
            </a:r>
            <a:r>
              <a:rPr lang="en-US" sz="2900" i="1" dirty="0">
                <a:solidFill>
                  <a:srgbClr val="00CC00"/>
                </a:solidFill>
                <a:latin typeface="Calibri" panose="020F0502020204030204" pitchFamily="34" charset="0"/>
                <a:ea typeface="Calibri" panose="020F0502020204030204" pitchFamily="34" charset="0"/>
              </a:rPr>
              <a:t>what the text says explicitly</a:t>
            </a:r>
            <a:r>
              <a:rPr lang="en-US" sz="2900" i="1" dirty="0">
                <a:solidFill>
                  <a:srgbClr val="000000"/>
                </a:solidFill>
                <a:latin typeface="Calibri" panose="020F0502020204030204" pitchFamily="34" charset="0"/>
                <a:ea typeface="Calibri" panose="020F0502020204030204" pitchFamily="34" charset="0"/>
              </a:rPr>
              <a:t> </a:t>
            </a:r>
            <a:r>
              <a:rPr lang="en-US" sz="2900" dirty="0">
                <a:solidFill>
                  <a:srgbClr val="000000"/>
                </a:solidFill>
                <a:latin typeface="Calibri" panose="020F0502020204030204" pitchFamily="34" charset="0"/>
                <a:ea typeface="Calibri" panose="020F0502020204030204" pitchFamily="34" charset="0"/>
              </a:rPr>
              <a:t>as well as </a:t>
            </a:r>
            <a:r>
              <a:rPr lang="en-US" sz="2900" b="1" dirty="0">
                <a:solidFill>
                  <a:srgbClr val="7030A0"/>
                </a:solidFill>
                <a:latin typeface="Calibri" panose="020F0502020204030204" pitchFamily="34" charset="0"/>
                <a:ea typeface="Calibri" panose="020F0502020204030204" pitchFamily="34" charset="0"/>
              </a:rPr>
              <a:t>inferences drawn </a:t>
            </a:r>
            <a:r>
              <a:rPr lang="en-US" sz="2900" dirty="0">
                <a:solidFill>
                  <a:srgbClr val="000000"/>
                </a:solidFill>
                <a:latin typeface="Calibri" panose="020F0502020204030204" pitchFamily="34" charset="0"/>
                <a:ea typeface="Calibri" panose="020F0502020204030204" pitchFamily="34" charset="0"/>
              </a:rPr>
              <a:t>from the text. </a:t>
            </a:r>
          </a:p>
          <a:p>
            <a:pPr marL="0" indent="0">
              <a:buNone/>
            </a:pPr>
            <a:endParaRPr lang="en-US" altLang="en-US" sz="32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42F8ED3-3E6A-4B50-8D14-951FDDBDD19C}"/>
              </a:ext>
            </a:extLst>
          </p:cNvPr>
          <p:cNvSpPr/>
          <p:nvPr/>
        </p:nvSpPr>
        <p:spPr>
          <a:xfrm>
            <a:off x="193183" y="1717248"/>
            <a:ext cx="11656792" cy="1908215"/>
          </a:xfrm>
          <a:prstGeom prst="rect">
            <a:avLst/>
          </a:prstGeom>
          <a:ln w="25400">
            <a:solidFill>
              <a:schemeClr val="accent2">
                <a:alpha val="95000"/>
              </a:schemeClr>
            </a:solidFill>
          </a:ln>
        </p:spPr>
        <p:txBody>
          <a:bodyPr wrap="square">
            <a:spAutoFit/>
          </a:bodyPr>
          <a:lstStyle/>
          <a:p>
            <a:pPr algn="ctr"/>
            <a:r>
              <a:rPr lang="en-US" sz="3600" b="1" dirty="0">
                <a:latin typeface="Calibri" panose="020F0502020204030204" pitchFamily="34" charset="0"/>
                <a:cs typeface="Calibri" panose="020F0502020204030204" pitchFamily="34" charset="0"/>
              </a:rPr>
              <a:t>MULTIDIMENSIONALITY </a:t>
            </a:r>
          </a:p>
          <a:p>
            <a:pPr algn="ctr"/>
            <a:endParaRPr lang="en-US" sz="1000" i="1" dirty="0">
              <a:solidFill>
                <a:srgbClr val="00CC00"/>
              </a:solidFill>
              <a:latin typeface="Calibri" panose="020F0502020204030204" pitchFamily="34" charset="0"/>
              <a:ea typeface="Calibri" panose="020F0502020204030204" pitchFamily="34" charset="0"/>
            </a:endParaRPr>
          </a:p>
          <a:p>
            <a:pPr algn="ctr"/>
            <a:r>
              <a:rPr lang="en-US" sz="3600" i="1" dirty="0">
                <a:solidFill>
                  <a:srgbClr val="00CC00"/>
                </a:solidFill>
                <a:latin typeface="Calibri" panose="020F0502020204030204" pitchFamily="34" charset="0"/>
                <a:ea typeface="Calibri" panose="020F0502020204030204" pitchFamily="34" charset="0"/>
              </a:rPr>
              <a:t>Green (italic) = Comprehension </a:t>
            </a:r>
            <a:r>
              <a:rPr lang="en-US" sz="3600" b="1" dirty="0">
                <a:solidFill>
                  <a:srgbClr val="7030A0"/>
                </a:solidFill>
                <a:latin typeface="Calibri" panose="020F0502020204030204" pitchFamily="34" charset="0"/>
                <a:ea typeface="Calibri" panose="020F0502020204030204" pitchFamily="34" charset="0"/>
              </a:rPr>
              <a:t>Purple (bold) = Analysis </a:t>
            </a:r>
          </a:p>
          <a:p>
            <a:pPr algn="ctr"/>
            <a:r>
              <a:rPr lang="en-US" sz="3600" dirty="0">
                <a:solidFill>
                  <a:srgbClr val="990000"/>
                </a:solidFill>
                <a:latin typeface="Calibri" panose="020F0502020204030204" pitchFamily="34" charset="0"/>
                <a:ea typeface="Calibri" panose="020F0502020204030204" pitchFamily="34" charset="0"/>
              </a:rPr>
              <a:t>MAROON (CAPS) = CONTENT</a:t>
            </a:r>
            <a:endParaRPr lang="en-US" sz="3600" dirty="0">
              <a:solidFill>
                <a:srgbClr val="000000"/>
              </a:solidFill>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5BE82B3-6012-4095-BC26-C3B6709DA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25" y="5314134"/>
            <a:ext cx="1428750" cy="1428750"/>
          </a:xfrm>
          <a:prstGeom prst="rect">
            <a:avLst/>
          </a:prstGeom>
        </p:spPr>
      </p:pic>
    </p:spTree>
    <p:extLst>
      <p:ext uri="{BB962C8B-B14F-4D97-AF65-F5344CB8AC3E}">
        <p14:creationId xmlns:p14="http://schemas.microsoft.com/office/powerpoint/2010/main" val="18635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66E4-CFBA-4DDD-BB3F-B7039D339510}"/>
              </a:ext>
            </a:extLst>
          </p:cNvPr>
          <p:cNvSpPr>
            <a:spLocks noGrp="1"/>
          </p:cNvSpPr>
          <p:nvPr>
            <p:ph type="title"/>
          </p:nvPr>
        </p:nvSpPr>
        <p:spPr>
          <a:xfrm>
            <a:off x="816864" y="398417"/>
            <a:ext cx="10871200" cy="777240"/>
          </a:xfrm>
          <a:solidFill>
            <a:schemeClr val="bg1"/>
          </a:solidFill>
        </p:spPr>
        <p:txBody>
          <a:bodyPr>
            <a:normAutofit fontScale="90000"/>
          </a:bodyPr>
          <a:lstStyle/>
          <a:p>
            <a:pPr algn="ctr"/>
            <a:r>
              <a:rPr lang="en-US" sz="4000" b="1" dirty="0">
                <a:solidFill>
                  <a:schemeClr val="tx1"/>
                </a:solidFill>
                <a:latin typeface="Calibri" panose="020F0502020204030204" pitchFamily="34" charset="0"/>
                <a:cs typeface="Calibri" panose="020F0502020204030204" pitchFamily="34" charset="0"/>
              </a:rPr>
              <a:t>Analyzing the KAS for Literacy in History/Social Studies, Science and Technical Subjects</a:t>
            </a:r>
            <a:br>
              <a:rPr lang="en-US" sz="4000" dirty="0">
                <a:solidFill>
                  <a:schemeClr val="tx1"/>
                </a:solidFill>
                <a:latin typeface="Arial Rounded MT Bold" panose="020F0704030504030204" pitchFamily="34" charset="0"/>
              </a:rPr>
            </a:br>
            <a:endParaRPr lang="en-US" sz="4000" dirty="0">
              <a:solidFill>
                <a:schemeClr val="tx1"/>
              </a:solidFill>
              <a:latin typeface="Arial Rounded MT Bold" panose="020F0704030504030204" pitchFamily="34" charset="0"/>
            </a:endParaRPr>
          </a:p>
        </p:txBody>
      </p:sp>
      <p:sp>
        <p:nvSpPr>
          <p:cNvPr id="6" name="Content Placeholder 5">
            <a:extLst>
              <a:ext uri="{FF2B5EF4-FFF2-40B4-BE49-F238E27FC236}">
                <a16:creationId xmlns:a16="http://schemas.microsoft.com/office/drawing/2014/main" id="{D748346B-15C6-46F7-8583-B6F7750FB14B}"/>
              </a:ext>
            </a:extLst>
          </p:cNvPr>
          <p:cNvSpPr>
            <a:spLocks noGrp="1"/>
          </p:cNvSpPr>
          <p:nvPr>
            <p:ph sz="quarter" idx="1"/>
          </p:nvPr>
        </p:nvSpPr>
        <p:spPr>
          <a:xfrm>
            <a:off x="235131" y="2031274"/>
            <a:ext cx="8676544" cy="4095206"/>
          </a:xfrm>
          <a:solidFill>
            <a:schemeClr val="bg1"/>
          </a:solidFill>
          <a:ln w="60325">
            <a:solidFill>
              <a:schemeClr val="accent2"/>
            </a:solidFill>
          </a:ln>
        </p:spPr>
        <p:txBody>
          <a:bodyPr/>
          <a:lstStyle/>
          <a:p>
            <a:pPr marL="0" indent="0" algn="ctr">
              <a:buNone/>
            </a:pPr>
            <a:r>
              <a:rPr lang="en-US" sz="4000" b="1" dirty="0">
                <a:solidFill>
                  <a:schemeClr val="accent1">
                    <a:lumMod val="75000"/>
                  </a:schemeClr>
                </a:solidFill>
                <a:latin typeface="Calibri" panose="020F0502020204030204" pitchFamily="34" charset="0"/>
                <a:cs typeface="Calibri" panose="020F0502020204030204" pitchFamily="34" charset="0"/>
              </a:rPr>
              <a:t>Instructions</a:t>
            </a:r>
          </a:p>
          <a:p>
            <a:r>
              <a:rPr lang="en-US" sz="3200" b="1" dirty="0">
                <a:latin typeface="Calibri" panose="020F0502020204030204" pitchFamily="34" charset="0"/>
                <a:cs typeface="Calibri" panose="020F0502020204030204" pitchFamily="34" charset="0"/>
              </a:rPr>
              <a:t>Highlight the INCREASE IN COGNITIVE DEMAND (Progression of Difficulty)</a:t>
            </a:r>
          </a:p>
          <a:p>
            <a:r>
              <a:rPr lang="en-US" sz="3200" b="1" dirty="0">
                <a:latin typeface="Calibri" panose="020F0502020204030204" pitchFamily="34" charset="0"/>
                <a:cs typeface="Calibri" panose="020F0502020204030204" pitchFamily="34" charset="0"/>
              </a:rPr>
              <a:t>Identify the ESSENTIAL SKILLS and CONCEPTS needed to master this standard</a:t>
            </a:r>
            <a:endParaRPr lang="en-US" sz="3200"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Identify the ACADEMIC VOCABULARY that must be taught by the teacher </a:t>
            </a:r>
            <a:endParaRPr lang="en-US" sz="3200" dirty="0">
              <a:latin typeface="Calibri" panose="020F0502020204030204" pitchFamily="34" charset="0"/>
              <a:cs typeface="Calibri" panose="020F0502020204030204" pitchFamily="34" charset="0"/>
            </a:endParaRPr>
          </a:p>
          <a:p>
            <a:endParaRPr lang="en-US" b="1" dirty="0"/>
          </a:p>
          <a:p>
            <a:endParaRPr lang="en-US" dirty="0"/>
          </a:p>
          <a:p>
            <a:endParaRPr lang="en-US" dirty="0"/>
          </a:p>
        </p:txBody>
      </p:sp>
      <p:pic>
        <p:nvPicPr>
          <p:cNvPr id="9" name="Picture 8">
            <a:extLst>
              <a:ext uri="{FF2B5EF4-FFF2-40B4-BE49-F238E27FC236}">
                <a16:creationId xmlns:a16="http://schemas.microsoft.com/office/drawing/2014/main" id="{D250DD09-5FBF-43C0-BAA8-B2B8D0820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184" y="2808239"/>
            <a:ext cx="2574931" cy="1973041"/>
          </a:xfrm>
          <a:prstGeom prst="rect">
            <a:avLst/>
          </a:prstGeom>
        </p:spPr>
      </p:pic>
    </p:spTree>
    <p:extLst>
      <p:ext uri="{BB962C8B-B14F-4D97-AF65-F5344CB8AC3E}">
        <p14:creationId xmlns:p14="http://schemas.microsoft.com/office/powerpoint/2010/main" val="3457455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481333" y="456066"/>
            <a:ext cx="4109100" cy="796400"/>
          </a:xfrm>
          <a:prstGeom prst="rect">
            <a:avLst/>
          </a:prstGeom>
          <a:solidFill>
            <a:schemeClr val="accent5">
              <a:lumMod val="20000"/>
              <a:lumOff val="80000"/>
            </a:schemeClr>
          </a:solidFill>
        </p:spPr>
        <p:txBody>
          <a:bodyPr spcFirstLastPara="1" wrap="square" lIns="121900" tIns="121900" rIns="121900" bIns="121900" anchor="b" anchorCtr="0">
            <a:noAutofit/>
          </a:bodyPr>
          <a:lstStyle/>
          <a:p>
            <a:pPr algn="ctr"/>
            <a:r>
              <a:rPr lang="en" dirty="0"/>
              <a:t>Ready.Set.Write.</a:t>
            </a:r>
            <a:endParaRPr dirty="0"/>
          </a:p>
        </p:txBody>
      </p:sp>
      <p:sp>
        <p:nvSpPr>
          <p:cNvPr id="148" name="Google Shape;148;p25"/>
          <p:cNvSpPr txBox="1">
            <a:spLocks noGrp="1"/>
          </p:cNvSpPr>
          <p:nvPr>
            <p:ph type="body" idx="1"/>
          </p:nvPr>
        </p:nvSpPr>
        <p:spPr>
          <a:xfrm>
            <a:off x="247933" y="1176200"/>
            <a:ext cx="4874800" cy="4730067"/>
          </a:xfrm>
          <a:prstGeom prst="rect">
            <a:avLst/>
          </a:prstGeom>
          <a:solidFill>
            <a:srgbClr val="FFF2CC"/>
          </a:solidFill>
        </p:spPr>
        <p:txBody>
          <a:bodyPr spcFirstLastPara="1" wrap="square" lIns="121900" tIns="121900" rIns="121900" bIns="121900" anchor="t" anchorCtr="0">
            <a:noAutofit/>
          </a:bodyPr>
          <a:lstStyle/>
          <a:p>
            <a:pPr marL="0" indent="0">
              <a:buClr>
                <a:schemeClr val="dk1"/>
              </a:buClr>
              <a:buSzPts val="1100"/>
              <a:buNone/>
            </a:pPr>
            <a:r>
              <a:rPr lang="en" sz="1333" b="1" i="1" dirty="0">
                <a:solidFill>
                  <a:schemeClr val="dk1"/>
                </a:solidFill>
              </a:rPr>
              <a:t>Consider the Writing Situation and Task. Determine each of the following:</a:t>
            </a:r>
            <a:endParaRPr sz="1333" b="1" i="1" dirty="0">
              <a:solidFill>
                <a:schemeClr val="dk1"/>
              </a:solidFill>
            </a:endParaRPr>
          </a:p>
          <a:p>
            <a:pPr marL="0" indent="0">
              <a:buClr>
                <a:schemeClr val="dk1"/>
              </a:buClr>
              <a:buSzPts val="1100"/>
              <a:buNone/>
            </a:pPr>
            <a:r>
              <a:rPr lang="en" sz="2000" b="1" dirty="0">
                <a:solidFill>
                  <a:srgbClr val="3C78D8"/>
                </a:solidFill>
                <a:latin typeface="Calibri" panose="020F0502020204030204" pitchFamily="34" charset="0"/>
                <a:cs typeface="Calibri" panose="020F0502020204030204" pitchFamily="34" charset="0"/>
              </a:rPr>
              <a:t>S</a:t>
            </a:r>
            <a:r>
              <a:rPr lang="en" sz="2000" b="1" dirty="0">
                <a:solidFill>
                  <a:schemeClr val="dk1"/>
                </a:solidFill>
                <a:latin typeface="Calibri" panose="020F0502020204030204" pitchFamily="34" charset="0"/>
                <a:cs typeface="Calibri" panose="020F0502020204030204" pitchFamily="34" charset="0"/>
              </a:rPr>
              <a:t>ubject</a:t>
            </a:r>
            <a:r>
              <a:rPr lang="en" sz="2000" dirty="0">
                <a:solidFill>
                  <a:schemeClr val="dk1"/>
                </a:solidFill>
                <a:latin typeface="Calibri" panose="020F0502020204030204" pitchFamily="34" charset="0"/>
                <a:cs typeface="Calibri" panose="020F0502020204030204" pitchFamily="34" charset="0"/>
              </a:rPr>
              <a:t>-</a:t>
            </a:r>
            <a:r>
              <a:rPr lang="en" sz="1800" dirty="0">
                <a:solidFill>
                  <a:schemeClr val="dk1"/>
                </a:solidFill>
                <a:latin typeface="Calibri" panose="020F0502020204030204" pitchFamily="34" charset="0"/>
                <a:cs typeface="Calibri" panose="020F0502020204030204" pitchFamily="34" charset="0"/>
              </a:rPr>
              <a:t> (What is the question you are asked to explain?  </a:t>
            </a:r>
            <a:r>
              <a:rPr lang="en" sz="1800" b="1" dirty="0">
                <a:solidFill>
                  <a:schemeClr val="dk1"/>
                </a:solidFill>
                <a:latin typeface="Calibri" panose="020F0502020204030204" pitchFamily="34" charset="0"/>
                <a:cs typeface="Calibri" panose="020F0502020204030204" pitchFamily="34" charset="0"/>
              </a:rPr>
              <a:t>Form this answer as a question</a:t>
            </a:r>
            <a:r>
              <a:rPr lang="en" sz="1800" dirty="0">
                <a:solidFill>
                  <a:schemeClr val="dk1"/>
                </a:solidFill>
                <a:latin typeface="Calibri" panose="020F0502020204030204" pitchFamily="34" charset="0"/>
                <a:cs typeface="Calibri" panose="020F0502020204030204" pitchFamily="34" charset="0"/>
              </a:rPr>
              <a:t>!)</a:t>
            </a:r>
            <a:endParaRPr sz="1800" dirty="0">
              <a:solidFill>
                <a:schemeClr val="dk1"/>
              </a:solidFill>
              <a:latin typeface="Calibri" panose="020F0502020204030204" pitchFamily="34" charset="0"/>
              <a:cs typeface="Calibri" panose="020F0502020204030204" pitchFamily="34" charset="0"/>
            </a:endParaRPr>
          </a:p>
          <a:p>
            <a:pPr marL="0" indent="0">
              <a:buClr>
                <a:schemeClr val="dk1"/>
              </a:buClr>
              <a:buSzPts val="1100"/>
              <a:buNone/>
            </a:pPr>
            <a:r>
              <a:rPr lang="en" sz="2000" b="1" dirty="0">
                <a:solidFill>
                  <a:srgbClr val="3C78D8"/>
                </a:solidFill>
                <a:latin typeface="Calibri" panose="020F0502020204030204" pitchFamily="34" charset="0"/>
                <a:cs typeface="Calibri" panose="020F0502020204030204" pitchFamily="34" charset="0"/>
              </a:rPr>
              <a:t>T</a:t>
            </a:r>
            <a:r>
              <a:rPr lang="en" sz="2000" b="1" dirty="0">
                <a:solidFill>
                  <a:schemeClr val="dk1"/>
                </a:solidFill>
                <a:latin typeface="Calibri" panose="020F0502020204030204" pitchFamily="34" charset="0"/>
                <a:cs typeface="Calibri" panose="020F0502020204030204" pitchFamily="34" charset="0"/>
              </a:rPr>
              <a:t>ype</a:t>
            </a:r>
            <a:r>
              <a:rPr lang="en" sz="2000" dirty="0">
                <a:solidFill>
                  <a:schemeClr val="dk1"/>
                </a:solidFill>
                <a:latin typeface="Calibri" panose="020F0502020204030204" pitchFamily="34" charset="0"/>
                <a:cs typeface="Calibri" panose="020F0502020204030204" pitchFamily="34" charset="0"/>
              </a:rPr>
              <a:t>- </a:t>
            </a:r>
            <a:r>
              <a:rPr lang="en" sz="1800" dirty="0">
                <a:solidFill>
                  <a:schemeClr val="dk1"/>
                </a:solidFill>
                <a:latin typeface="Calibri" panose="020F0502020204030204" pitchFamily="34" charset="0"/>
                <a:cs typeface="Calibri" panose="020F0502020204030204" pitchFamily="34" charset="0"/>
              </a:rPr>
              <a:t>(What type of writing will you do? Essay, speech, email, letter, article,blog?)</a:t>
            </a:r>
            <a:endParaRPr sz="1800" dirty="0">
              <a:solidFill>
                <a:schemeClr val="dk1"/>
              </a:solidFill>
              <a:latin typeface="Calibri" panose="020F0502020204030204" pitchFamily="34" charset="0"/>
              <a:cs typeface="Calibri" panose="020F0502020204030204" pitchFamily="34" charset="0"/>
            </a:endParaRPr>
          </a:p>
          <a:p>
            <a:pPr marL="0" indent="0">
              <a:buClr>
                <a:schemeClr val="dk1"/>
              </a:buClr>
              <a:buSzPts val="1100"/>
              <a:buNone/>
            </a:pPr>
            <a:r>
              <a:rPr lang="en" sz="2000" b="1" dirty="0">
                <a:solidFill>
                  <a:srgbClr val="3C78D8"/>
                </a:solidFill>
                <a:latin typeface="Calibri" panose="020F0502020204030204" pitchFamily="34" charset="0"/>
                <a:cs typeface="Calibri" panose="020F0502020204030204" pitchFamily="34" charset="0"/>
              </a:rPr>
              <a:t>R</a:t>
            </a:r>
            <a:r>
              <a:rPr lang="en" sz="2000" b="1" dirty="0">
                <a:solidFill>
                  <a:schemeClr val="dk1"/>
                </a:solidFill>
                <a:latin typeface="Calibri" panose="020F0502020204030204" pitchFamily="34" charset="0"/>
                <a:cs typeface="Calibri" panose="020F0502020204030204" pitchFamily="34" charset="0"/>
              </a:rPr>
              <a:t>ole</a:t>
            </a:r>
            <a:r>
              <a:rPr lang="en" sz="2000" dirty="0">
                <a:solidFill>
                  <a:schemeClr val="dk1"/>
                </a:solidFill>
                <a:latin typeface="Calibri" panose="020F0502020204030204" pitchFamily="34" charset="0"/>
                <a:cs typeface="Calibri" panose="020F0502020204030204" pitchFamily="34" charset="0"/>
              </a:rPr>
              <a:t>-</a:t>
            </a:r>
            <a:r>
              <a:rPr lang="en" sz="1800" dirty="0">
                <a:solidFill>
                  <a:schemeClr val="dk1"/>
                </a:solidFill>
                <a:latin typeface="Calibri" panose="020F0502020204030204" pitchFamily="34" charset="0"/>
                <a:cs typeface="Calibri" panose="020F0502020204030204" pitchFamily="34" charset="0"/>
              </a:rPr>
              <a:t>(What is your role as the writer? Student, son, daughter, volunteer, citizen, athlete, friend, or employee)</a:t>
            </a:r>
            <a:endParaRPr sz="1800" dirty="0">
              <a:solidFill>
                <a:schemeClr val="dk1"/>
              </a:solidFill>
              <a:latin typeface="Calibri" panose="020F0502020204030204" pitchFamily="34" charset="0"/>
              <a:cs typeface="Calibri" panose="020F0502020204030204" pitchFamily="34" charset="0"/>
            </a:endParaRPr>
          </a:p>
          <a:p>
            <a:pPr marL="0" indent="0">
              <a:buClr>
                <a:schemeClr val="dk1"/>
              </a:buClr>
              <a:buSzPts val="1100"/>
              <a:buNone/>
            </a:pPr>
            <a:r>
              <a:rPr lang="en" sz="2000" b="1" dirty="0">
                <a:solidFill>
                  <a:srgbClr val="3C78D8"/>
                </a:solidFill>
                <a:latin typeface="Calibri" panose="020F0502020204030204" pitchFamily="34" charset="0"/>
                <a:cs typeface="Calibri" panose="020F0502020204030204" pitchFamily="34" charset="0"/>
              </a:rPr>
              <a:t>A</a:t>
            </a:r>
            <a:r>
              <a:rPr lang="en" sz="2000" b="1" dirty="0">
                <a:solidFill>
                  <a:schemeClr val="dk1"/>
                </a:solidFill>
                <a:latin typeface="Calibri" panose="020F0502020204030204" pitchFamily="34" charset="0"/>
                <a:cs typeface="Calibri" panose="020F0502020204030204" pitchFamily="34" charset="0"/>
              </a:rPr>
              <a:t>udience</a:t>
            </a:r>
            <a:r>
              <a:rPr lang="en" sz="2000" dirty="0">
                <a:solidFill>
                  <a:schemeClr val="dk1"/>
                </a:solidFill>
                <a:latin typeface="Calibri" panose="020F0502020204030204" pitchFamily="34" charset="0"/>
                <a:cs typeface="Calibri" panose="020F0502020204030204" pitchFamily="34" charset="0"/>
              </a:rPr>
              <a:t>-</a:t>
            </a:r>
            <a:r>
              <a:rPr lang="en" sz="1800" dirty="0">
                <a:solidFill>
                  <a:schemeClr val="dk1"/>
                </a:solidFill>
                <a:latin typeface="Calibri" panose="020F0502020204030204" pitchFamily="34" charset="0"/>
                <a:cs typeface="Calibri" panose="020F0502020204030204" pitchFamily="34" charset="0"/>
              </a:rPr>
              <a:t>-(To whom are you writing? Hint: The writing situation will </a:t>
            </a:r>
            <a:r>
              <a:rPr lang="en-US" sz="1800" dirty="0">
                <a:solidFill>
                  <a:schemeClr val="dk1"/>
                </a:solidFill>
                <a:latin typeface="Calibri" panose="020F0502020204030204" pitchFamily="34" charset="0"/>
                <a:cs typeface="Calibri" panose="020F0502020204030204" pitchFamily="34" charset="0"/>
              </a:rPr>
              <a:t>g</a:t>
            </a:r>
            <a:r>
              <a:rPr lang="en" sz="1800" dirty="0">
                <a:solidFill>
                  <a:schemeClr val="dk1"/>
                </a:solidFill>
                <a:latin typeface="Calibri" panose="020F0502020204030204" pitchFamily="34" charset="0"/>
                <a:cs typeface="Calibri" panose="020F0502020204030204" pitchFamily="34" charset="0"/>
              </a:rPr>
              <a:t>ive you enough information to infer this.)</a:t>
            </a:r>
            <a:endParaRPr sz="1800" dirty="0">
              <a:solidFill>
                <a:schemeClr val="dk1"/>
              </a:solidFill>
              <a:latin typeface="Calibri" panose="020F0502020204030204" pitchFamily="34" charset="0"/>
              <a:cs typeface="Calibri" panose="020F0502020204030204" pitchFamily="34" charset="0"/>
            </a:endParaRPr>
          </a:p>
          <a:p>
            <a:pPr marL="0" indent="0">
              <a:buClr>
                <a:schemeClr val="dk1"/>
              </a:buClr>
              <a:buSzPts val="1100"/>
              <a:buNone/>
            </a:pPr>
            <a:r>
              <a:rPr lang="en" sz="2000" b="1" dirty="0">
                <a:solidFill>
                  <a:srgbClr val="3C78D8"/>
                </a:solidFill>
                <a:latin typeface="Calibri" panose="020F0502020204030204" pitchFamily="34" charset="0"/>
                <a:cs typeface="Calibri" panose="020F0502020204030204" pitchFamily="34" charset="0"/>
              </a:rPr>
              <a:t>P</a:t>
            </a:r>
            <a:r>
              <a:rPr lang="en" sz="2000" b="1" dirty="0">
                <a:solidFill>
                  <a:schemeClr val="dk1"/>
                </a:solidFill>
                <a:latin typeface="Calibri" panose="020F0502020204030204" pitchFamily="34" charset="0"/>
                <a:cs typeface="Calibri" panose="020F0502020204030204" pitchFamily="34" charset="0"/>
              </a:rPr>
              <a:t>urpose</a:t>
            </a:r>
            <a:r>
              <a:rPr lang="en" sz="2000" dirty="0">
                <a:solidFill>
                  <a:schemeClr val="dk1"/>
                </a:solidFill>
                <a:latin typeface="Calibri" panose="020F0502020204030204" pitchFamily="34" charset="0"/>
                <a:cs typeface="Calibri" panose="020F0502020204030204" pitchFamily="34" charset="0"/>
              </a:rPr>
              <a:t>-</a:t>
            </a:r>
            <a:r>
              <a:rPr lang="en" sz="1800" dirty="0">
                <a:solidFill>
                  <a:schemeClr val="dk1"/>
                </a:solidFill>
                <a:latin typeface="Calibri" panose="020F0502020204030204" pitchFamily="34" charset="0"/>
                <a:cs typeface="Calibri" panose="020F0502020204030204" pitchFamily="34" charset="0"/>
              </a:rPr>
              <a:t>-(For what purpose will you write? To inform, to explain, to defend a position?)</a:t>
            </a:r>
            <a:endParaRPr sz="1800" dirty="0">
              <a:latin typeface="Calibri" panose="020F0502020204030204" pitchFamily="34" charset="0"/>
              <a:cs typeface="Calibri" panose="020F0502020204030204" pitchFamily="34" charset="0"/>
            </a:endParaRPr>
          </a:p>
        </p:txBody>
      </p:sp>
      <p:sp>
        <p:nvSpPr>
          <p:cNvPr id="149" name="Google Shape;149;p25"/>
          <p:cNvSpPr txBox="1"/>
          <p:nvPr/>
        </p:nvSpPr>
        <p:spPr>
          <a:xfrm>
            <a:off x="4590433" y="951733"/>
            <a:ext cx="6984800" cy="55548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84F72137-95F0-46D9-A5D3-38186EDEBB5C}"/>
              </a:ext>
            </a:extLst>
          </p:cNvPr>
          <p:cNvPicPr>
            <a:picLocks noChangeAspect="1"/>
          </p:cNvPicPr>
          <p:nvPr/>
        </p:nvPicPr>
        <p:blipFill>
          <a:blip r:embed="rId3"/>
          <a:stretch>
            <a:fillRect/>
          </a:stretch>
        </p:blipFill>
        <p:spPr>
          <a:xfrm>
            <a:off x="5655033" y="204667"/>
            <a:ext cx="6295667" cy="6448666"/>
          </a:xfrm>
          <a:prstGeom prst="rect">
            <a:avLst/>
          </a:prstGeom>
          <a:ln w="25400">
            <a:solidFill>
              <a:schemeClr val="accent2"/>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anchor="t" anchorCtr="0">
            <a:noAutofit/>
          </a:bodyPr>
          <a:lstStyle/>
          <a:p>
            <a:pPr>
              <a:spcBef>
                <a:spcPts val="0"/>
              </a:spcBef>
            </a:pPr>
            <a:r>
              <a:rPr lang="en" sz="4000" b="1" dirty="0"/>
              <a:t>What essential WRITING SKILLS do students need in order to effectively respond to a timed/untimed writing task </a:t>
            </a:r>
            <a:r>
              <a:rPr lang="en-US" sz="4000" b="1" dirty="0"/>
              <a:t>in any subject area</a:t>
            </a:r>
            <a:r>
              <a:rPr lang="en" sz="4000" b="1" dirty="0"/>
              <a:t>?</a:t>
            </a:r>
            <a:endParaRPr sz="4000" b="1" dirty="0"/>
          </a:p>
        </p:txBody>
      </p:sp>
      <p:sp>
        <p:nvSpPr>
          <p:cNvPr id="3" name="Rectangle 2"/>
          <p:cNvSpPr/>
          <p:nvPr/>
        </p:nvSpPr>
        <p:spPr>
          <a:xfrm>
            <a:off x="7506268" y="1869743"/>
            <a:ext cx="3903260" cy="923330"/>
          </a:xfrm>
          <a:prstGeom prst="rect">
            <a:avLst/>
          </a:prstGeom>
          <a:solidFill>
            <a:schemeClr val="accent2">
              <a:lumMod val="75000"/>
            </a:schemeClr>
          </a:solidFill>
        </p:spPr>
        <p:txBody>
          <a:bodyPr wrap="square" lIns="91440" tIns="45720" rIns="91440" bIns="45720">
            <a:spAutoFit/>
          </a:bodyPr>
          <a:lstStyle/>
          <a:p>
            <a:pPr algn="ctr"/>
            <a:r>
              <a:rPr lang="e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 T. R. A. 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384" y="823253"/>
            <a:ext cx="4886325" cy="268422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idx="4294967295"/>
          </p:nvPr>
        </p:nvSpPr>
        <p:spPr>
          <a:xfrm>
            <a:off x="631371" y="3219562"/>
            <a:ext cx="11360150" cy="1662986"/>
          </a:xfrm>
          <a:prstGeom prst="rect">
            <a:avLst/>
          </a:prstGeom>
          <a:ln w="63500">
            <a:solidFill>
              <a:srgbClr val="FF0000"/>
            </a:solidFill>
          </a:ln>
        </p:spPr>
        <p:txBody>
          <a:bodyPr spcFirstLastPara="1" vert="horz" wrap="square" lIns="121900" tIns="121900" rIns="121900" bIns="121900" anchor="t" anchorCtr="0">
            <a:noAutofit/>
          </a:bodyPr>
          <a:lstStyle/>
          <a:p>
            <a:pPr algn="ctr">
              <a:spcBef>
                <a:spcPts val="0"/>
              </a:spcBef>
            </a:pPr>
            <a:r>
              <a:rPr lang="en" dirty="0">
                <a:latin typeface="Arial Rounded MT Bold" panose="020F0704030504030204" pitchFamily="34" charset="0"/>
              </a:rPr>
              <a:t>Determine the exact/specific question you need to answer.</a:t>
            </a:r>
            <a:endParaRPr dirty="0">
              <a:latin typeface="Arial Rounded MT Bold" panose="020F0704030504030204" pitchFamily="34" charset="0"/>
            </a:endParaRPr>
          </a:p>
        </p:txBody>
      </p:sp>
      <p:pic>
        <p:nvPicPr>
          <p:cNvPr id="3" name="Picture 2">
            <a:extLst>
              <a:ext uri="{FF2B5EF4-FFF2-40B4-BE49-F238E27FC236}">
                <a16:creationId xmlns:a16="http://schemas.microsoft.com/office/drawing/2014/main" id="{AAE4ECFE-DE75-4086-86E3-58B761DB9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743" y="421325"/>
            <a:ext cx="4231408" cy="2510636"/>
          </a:xfrm>
          <a:prstGeom prst="rect">
            <a:avLst/>
          </a:prstGeom>
        </p:spPr>
      </p:pic>
      <p:sp>
        <p:nvSpPr>
          <p:cNvPr id="4" name="Rectangle 3">
            <a:extLst>
              <a:ext uri="{FF2B5EF4-FFF2-40B4-BE49-F238E27FC236}">
                <a16:creationId xmlns:a16="http://schemas.microsoft.com/office/drawing/2014/main" id="{ADA3B034-0237-4BD7-82E8-D163C91661BD}"/>
              </a:ext>
            </a:extLst>
          </p:cNvPr>
          <p:cNvSpPr/>
          <p:nvPr/>
        </p:nvSpPr>
        <p:spPr>
          <a:xfrm>
            <a:off x="3026229" y="891813"/>
            <a:ext cx="1883228"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600" b="1" kern="0" dirty="0">
                <a:ln w="22225">
                  <a:solidFill>
                    <a:srgbClr val="9F2936"/>
                  </a:solidFill>
                  <a:prstDash val="solid"/>
                </a:ln>
                <a:solidFill>
                  <a:srgbClr val="FF0000"/>
                </a:solidFill>
                <a:latin typeface="Palatino Linotype" panose="02040502050505030304"/>
              </a:rPr>
              <a:t>S=</a:t>
            </a:r>
            <a:endParaRPr kumimoji="0" lang="en-US" sz="9600" b="0" i="0" u="none" strike="noStrike" kern="0" cap="none" spc="0" normalizeH="0" baseline="0" noProof="0" dirty="0">
              <a:ln>
                <a:noFill/>
              </a:ln>
              <a:solidFill>
                <a:sysClr val="windowText" lastClr="000000"/>
              </a:solidFill>
              <a:effectLst/>
              <a:uLnTx/>
              <a:uFillTx/>
            </a:endParaRPr>
          </a:p>
        </p:txBody>
      </p:sp>
      <p:pic>
        <p:nvPicPr>
          <p:cNvPr id="6" name="Picture 5">
            <a:extLst>
              <a:ext uri="{FF2B5EF4-FFF2-40B4-BE49-F238E27FC236}">
                <a16:creationId xmlns:a16="http://schemas.microsoft.com/office/drawing/2014/main" id="{F68DB643-ADCC-4399-8C74-6B008704D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089" y="5093930"/>
            <a:ext cx="1691822" cy="160893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326572" y="1804949"/>
            <a:ext cx="11560628" cy="3104800"/>
          </a:xfrm>
          <a:prstGeom prst="rect">
            <a:avLst/>
          </a:prstGeom>
          <a:noFill/>
          <a:ln w="34925">
            <a:solidFill>
              <a:srgbClr val="FF0000"/>
            </a:solidFill>
          </a:ln>
        </p:spPr>
        <p:txBody>
          <a:bodyPr spcFirstLastPara="1" wrap="square" lIns="121900" tIns="121900" rIns="121900" bIns="121900" anchor="t" anchorCtr="0">
            <a:noAutofit/>
          </a:bodyPr>
          <a:lstStyle/>
          <a:p>
            <a:r>
              <a:rPr lang="en" sz="3200" dirty="0">
                <a:latin typeface="Calibri" panose="020F0502020204030204" pitchFamily="34" charset="0"/>
                <a:cs typeface="Calibri" panose="020F0502020204030204" pitchFamily="34" charset="0"/>
              </a:rPr>
              <a:t>Recent studies show that plastic straws are the 11th most found ocean trash and have a significant negative impact on marine life. Our city council is considering a measure to ban the use of straws in restaurants within the city limits. The local newspaper invites members of the community to agree or disagree with this measure in letters to the editor which will be printed in next week’s issue.</a:t>
            </a:r>
            <a:endParaRPr sz="3200" dirty="0">
              <a:latin typeface="Calibri" panose="020F0502020204030204" pitchFamily="34" charset="0"/>
              <a:cs typeface="Calibri" panose="020F0502020204030204" pitchFamily="34" charset="0"/>
            </a:endParaRPr>
          </a:p>
          <a:p>
            <a:endParaRPr sz="2800" dirty="0">
              <a:latin typeface="Calibri" panose="020F0502020204030204" pitchFamily="34" charset="0"/>
              <a:cs typeface="Calibri" panose="020F0502020204030204" pitchFamily="34" charset="0"/>
            </a:endParaRPr>
          </a:p>
          <a:p>
            <a:endParaRPr sz="2400" dirty="0"/>
          </a:p>
        </p:txBody>
      </p:sp>
      <p:sp>
        <p:nvSpPr>
          <p:cNvPr id="66" name="Google Shape;66;p15"/>
          <p:cNvSpPr txBox="1"/>
          <p:nvPr/>
        </p:nvSpPr>
        <p:spPr>
          <a:xfrm>
            <a:off x="326572" y="4894445"/>
            <a:ext cx="2068285" cy="750400"/>
          </a:xfrm>
          <a:prstGeom prst="rect">
            <a:avLst/>
          </a:prstGeom>
          <a:noFill/>
          <a:ln>
            <a:noFill/>
          </a:ln>
        </p:spPr>
        <p:txBody>
          <a:bodyPr spcFirstLastPara="1" wrap="square" lIns="121900" tIns="121900" rIns="121900" bIns="121900" anchor="t" anchorCtr="0">
            <a:noAutofit/>
          </a:bodyPr>
          <a:lstStyle/>
          <a:p>
            <a:pPr marL="152396">
              <a:buSzPts val="1800"/>
            </a:pPr>
            <a:r>
              <a:rPr lang="en-US" sz="3200" dirty="0">
                <a:latin typeface="Calibri" panose="020F0502020204030204" pitchFamily="34" charset="0"/>
                <a:cs typeface="Calibri" panose="020F0502020204030204" pitchFamily="34" charset="0"/>
              </a:rPr>
              <a:t>A. </a:t>
            </a:r>
            <a:r>
              <a:rPr lang="en" sz="3200" dirty="0">
                <a:latin typeface="Calibri" panose="020F0502020204030204" pitchFamily="34" charset="0"/>
                <a:cs typeface="Calibri" panose="020F0502020204030204" pitchFamily="34" charset="0"/>
              </a:rPr>
              <a:t>Straws</a:t>
            </a:r>
            <a:endParaRPr sz="3200" dirty="0">
              <a:latin typeface="Calibri" panose="020F0502020204030204" pitchFamily="34" charset="0"/>
              <a:cs typeface="Calibri" panose="020F0502020204030204" pitchFamily="34" charset="0"/>
            </a:endParaRPr>
          </a:p>
        </p:txBody>
      </p:sp>
      <p:sp>
        <p:nvSpPr>
          <p:cNvPr id="67" name="Google Shape;67;p15"/>
          <p:cNvSpPr txBox="1"/>
          <p:nvPr/>
        </p:nvSpPr>
        <p:spPr>
          <a:xfrm>
            <a:off x="2558089" y="4925863"/>
            <a:ext cx="3007046" cy="574000"/>
          </a:xfrm>
          <a:prstGeom prst="rect">
            <a:avLst/>
          </a:prstGeom>
          <a:noFill/>
          <a:ln>
            <a:noFill/>
          </a:ln>
        </p:spPr>
        <p:txBody>
          <a:bodyPr spcFirstLastPara="1" wrap="square" lIns="121900" tIns="121900" rIns="121900" bIns="121900" anchor="t" anchorCtr="0">
            <a:noAutofit/>
          </a:bodyPr>
          <a:lstStyle/>
          <a:p>
            <a:r>
              <a:rPr lang="en" sz="3200" dirty="0">
                <a:latin typeface="Calibri" panose="020F0502020204030204" pitchFamily="34" charset="0"/>
                <a:cs typeface="Calibri" panose="020F0502020204030204" pitchFamily="34" charset="0"/>
              </a:rPr>
              <a:t>B. Plastic Straws</a:t>
            </a:r>
            <a:endParaRPr sz="3200" dirty="0">
              <a:latin typeface="Calibri" panose="020F0502020204030204" pitchFamily="34" charset="0"/>
              <a:cs typeface="Calibri" panose="020F0502020204030204" pitchFamily="34" charset="0"/>
            </a:endParaRPr>
          </a:p>
        </p:txBody>
      </p:sp>
      <p:sp>
        <p:nvSpPr>
          <p:cNvPr id="68" name="Google Shape;68;p15"/>
          <p:cNvSpPr txBox="1"/>
          <p:nvPr/>
        </p:nvSpPr>
        <p:spPr>
          <a:xfrm>
            <a:off x="5728367" y="4940875"/>
            <a:ext cx="6463633" cy="1535200"/>
          </a:xfrm>
          <a:prstGeom prst="rect">
            <a:avLst/>
          </a:prstGeom>
          <a:noFill/>
          <a:ln>
            <a:noFill/>
          </a:ln>
        </p:spPr>
        <p:txBody>
          <a:bodyPr spcFirstLastPara="1" wrap="square" lIns="121900" tIns="121900" rIns="121900" bIns="121900" anchor="t" anchorCtr="0">
            <a:noAutofit/>
          </a:bodyPr>
          <a:lstStyle/>
          <a:p>
            <a:r>
              <a:rPr lang="en" sz="3200" dirty="0">
                <a:latin typeface="Calibri" panose="020F0502020204030204" pitchFamily="34" charset="0"/>
                <a:cs typeface="Calibri" panose="020F0502020204030204" pitchFamily="34" charset="0"/>
              </a:rPr>
              <a:t>C. The city should or should not ban</a:t>
            </a:r>
          </a:p>
          <a:p>
            <a:r>
              <a:rPr lang="en" sz="3200" dirty="0">
                <a:latin typeface="Calibri" panose="020F0502020204030204" pitchFamily="34" charset="0"/>
                <a:cs typeface="Calibri" panose="020F0502020204030204" pitchFamily="34" charset="0"/>
              </a:rPr>
              <a:t>     plastic straws from restaurants</a:t>
            </a:r>
          </a:p>
          <a:p>
            <a:r>
              <a:rPr lang="en" sz="3200" dirty="0">
                <a:latin typeface="Calibri" panose="020F0502020204030204" pitchFamily="34" charset="0"/>
                <a:cs typeface="Calibri" panose="020F0502020204030204" pitchFamily="34" charset="0"/>
              </a:rPr>
              <a:t>     within the city limits. </a:t>
            </a:r>
            <a:endParaRPr sz="3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470FB6A-A9A2-4557-85D9-64340DDB1843}"/>
              </a:ext>
            </a:extLst>
          </p:cNvPr>
          <p:cNvSpPr txBox="1"/>
          <p:nvPr/>
        </p:nvSpPr>
        <p:spPr>
          <a:xfrm>
            <a:off x="3184071" y="240803"/>
            <a:ext cx="5823858" cy="923330"/>
          </a:xfrm>
          <a:prstGeom prst="rect">
            <a:avLst/>
          </a:prstGeom>
          <a:noFill/>
        </p:spPr>
        <p:txBody>
          <a:bodyPr wrap="square" rtlCol="0">
            <a:spAutoFit/>
          </a:bodyPr>
          <a:lstStyle/>
          <a:p>
            <a:pPr algn="ctr"/>
            <a:r>
              <a:rPr lang="en-US" sz="5400" b="1" kern="0" dirty="0">
                <a:ln w="22225">
                  <a:solidFill>
                    <a:srgbClr val="9F2936"/>
                  </a:solidFill>
                  <a:prstDash val="solid"/>
                </a:ln>
                <a:solidFill>
                  <a:srgbClr val="FF0000"/>
                </a:solidFill>
                <a:latin typeface="Palatino Linotype" panose="02040502050505030304"/>
              </a:rPr>
              <a:t>Writing Task </a:t>
            </a:r>
            <a:r>
              <a:rPr lang="en-US" sz="5400" dirty="0"/>
              <a:t> </a:t>
            </a:r>
          </a:p>
        </p:txBody>
      </p:sp>
      <p:pic>
        <p:nvPicPr>
          <p:cNvPr id="4" name="Picture 3">
            <a:extLst>
              <a:ext uri="{FF2B5EF4-FFF2-40B4-BE49-F238E27FC236}">
                <a16:creationId xmlns:a16="http://schemas.microsoft.com/office/drawing/2014/main" id="{15D7EB12-5626-423F-89DA-BA1CB9983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6243">
            <a:off x="1055229" y="197614"/>
            <a:ext cx="2679256" cy="158714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72"/>
        <p:cNvGrpSpPr/>
        <p:nvPr/>
      </p:nvGrpSpPr>
      <p:grpSpPr>
        <a:xfrm>
          <a:off x="0" y="0"/>
          <a:ext cx="0" cy="0"/>
          <a:chOff x="0" y="0"/>
          <a:chExt cx="0" cy="0"/>
        </a:xfrm>
      </p:grpSpPr>
      <p:pic>
        <p:nvPicPr>
          <p:cNvPr id="74" name="Google Shape;74;p16" descr="outline"/>
          <p:cNvPicPr preferRelativeResize="0">
            <a:picLocks noGrp="1"/>
          </p:cNvPicPr>
          <p:nvPr>
            <p:ph type="body" idx="4294967295"/>
          </p:nvPr>
        </p:nvPicPr>
        <p:blipFill rotWithShape="1">
          <a:blip r:embed="rId3">
            <a:alphaModFix/>
          </a:blip>
          <a:srcRect/>
          <a:stretch/>
        </p:blipFill>
        <p:spPr>
          <a:xfrm>
            <a:off x="570878" y="1402458"/>
            <a:ext cx="11131266" cy="5194286"/>
          </a:xfrm>
          <a:prstGeom prst="rect">
            <a:avLst/>
          </a:prstGeom>
          <a:noFill/>
          <a:ln>
            <a:noFill/>
          </a:ln>
        </p:spPr>
      </p:pic>
      <p:pic>
        <p:nvPicPr>
          <p:cNvPr id="3" name="Picture 2">
            <a:extLst>
              <a:ext uri="{FF2B5EF4-FFF2-40B4-BE49-F238E27FC236}">
                <a16:creationId xmlns:a16="http://schemas.microsoft.com/office/drawing/2014/main" id="{C123A9ED-EBC8-4100-B721-D0DF30E71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287" y="199"/>
            <a:ext cx="3026228" cy="1489144"/>
          </a:xfrm>
          <a:prstGeom prst="rect">
            <a:avLst/>
          </a:prstGeom>
        </p:spPr>
      </p:pic>
      <p:sp>
        <p:nvSpPr>
          <p:cNvPr id="4" name="Rectangle 3">
            <a:extLst>
              <a:ext uri="{FF2B5EF4-FFF2-40B4-BE49-F238E27FC236}">
                <a16:creationId xmlns:a16="http://schemas.microsoft.com/office/drawing/2014/main" id="{BDA26C19-F5F7-4B33-B4D3-1D20B5AF0E3E}"/>
              </a:ext>
            </a:extLst>
          </p:cNvPr>
          <p:cNvSpPr/>
          <p:nvPr/>
        </p:nvSpPr>
        <p:spPr>
          <a:xfrm>
            <a:off x="570877" y="-167203"/>
            <a:ext cx="1987267" cy="1569660"/>
          </a:xfrm>
          <a:prstGeom prst="rect">
            <a:avLst/>
          </a:prstGeom>
          <a:noFill/>
        </p:spPr>
        <p:txBody>
          <a:bodyPr wrap="square" lIns="91440" tIns="45720" rIns="91440" bIns="45720">
            <a:spAutoFit/>
          </a:bodyPr>
          <a:lstStyle/>
          <a:p>
            <a:pPr algn="ctr"/>
            <a:r>
              <a:rPr lang="en-US" sz="9600" b="1" dirty="0">
                <a:ln w="9525">
                  <a:solidFill>
                    <a:schemeClr val="bg1"/>
                  </a:solidFill>
                  <a:prstDash val="solid"/>
                </a:ln>
                <a:effectLst>
                  <a:outerShdw blurRad="12700" dist="38100" dir="2700000" algn="tl" rotWithShape="0">
                    <a:schemeClr val="bg1">
                      <a:lumMod val="50000"/>
                    </a:schemeClr>
                  </a:outerShdw>
                </a:effectLst>
                <a:latin typeface="Broadway" panose="04040905080B02020502" pitchFamily="82" charset="0"/>
              </a:rPr>
              <a:t>T=</a:t>
            </a:r>
            <a:endPar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roadway" panose="04040905080B02020502" pitchFamily="82" charset="0"/>
            </a:endParaRPr>
          </a:p>
        </p:txBody>
      </p:sp>
    </p:spTree>
    <p:extLst>
      <p:ext uri="{BB962C8B-B14F-4D97-AF65-F5344CB8AC3E}">
        <p14:creationId xmlns:p14="http://schemas.microsoft.com/office/powerpoint/2010/main" val="1889651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177"/>
        <p:cNvGrpSpPr/>
        <p:nvPr/>
      </p:nvGrpSpPr>
      <p:grpSpPr>
        <a:xfrm>
          <a:off x="0" y="0"/>
          <a:ext cx="0" cy="0"/>
          <a:chOff x="0" y="0"/>
          <a:chExt cx="0" cy="0"/>
        </a:xfrm>
      </p:grpSpPr>
      <p:sp>
        <p:nvSpPr>
          <p:cNvPr id="178" name="Google Shape;178;p30"/>
          <p:cNvSpPr txBox="1"/>
          <p:nvPr/>
        </p:nvSpPr>
        <p:spPr>
          <a:xfrm>
            <a:off x="850467" y="2186933"/>
            <a:ext cx="10205600" cy="43424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dirty="0">
              <a:solidFill>
                <a:srgbClr val="000000"/>
              </a:solidFill>
              <a:latin typeface="Arial"/>
              <a:cs typeface="Arial"/>
              <a:sym typeface="Arial"/>
            </a:endParaRPr>
          </a:p>
          <a:p>
            <a:pPr defTabSz="1219170">
              <a:buClr>
                <a:srgbClr val="000000"/>
              </a:buClr>
            </a:pPr>
            <a:r>
              <a:rPr lang="en" sz="1600" b="1" kern="0" dirty="0">
                <a:solidFill>
                  <a:srgbClr val="000000"/>
                </a:solidFill>
                <a:latin typeface="Arial"/>
                <a:cs typeface="Arial"/>
                <a:sym typeface="Arial"/>
              </a:rPr>
              <a:t>As a result of our meeting yesterday, I have decided to accept your offer to purchase my house because yours is the most reasonable and you seemed to genuinely love my house. </a:t>
            </a:r>
            <a:endParaRPr sz="1600" b="1" kern="0" dirty="0">
              <a:solidFill>
                <a:srgbClr val="000000"/>
              </a:solidFill>
              <a:latin typeface="Arial"/>
              <a:cs typeface="Arial"/>
              <a:sym typeface="Arial"/>
            </a:endParaRPr>
          </a:p>
          <a:p>
            <a:pPr defTabSz="1219170">
              <a:buClr>
                <a:srgbClr val="000000"/>
              </a:buClr>
            </a:pPr>
            <a:endParaRPr sz="1600" b="1" kern="0" dirty="0">
              <a:solidFill>
                <a:srgbClr val="000000"/>
              </a:solidFill>
              <a:latin typeface="Arial"/>
              <a:cs typeface="Arial"/>
              <a:sym typeface="Arial"/>
            </a:endParaRPr>
          </a:p>
          <a:p>
            <a:pPr defTabSz="1219170">
              <a:buClr>
                <a:srgbClr val="000000"/>
              </a:buClr>
              <a:buSzPts val="1100"/>
            </a:pPr>
            <a:r>
              <a:rPr lang="en" sz="1600" b="1" kern="0" dirty="0">
                <a:solidFill>
                  <a:srgbClr val="000000"/>
                </a:solidFill>
                <a:latin typeface="Arial"/>
                <a:cs typeface="Arial"/>
                <a:sym typeface="Arial"/>
              </a:rPr>
              <a:t>I have enjoyed many years of happiness in this home, and I feel that you recognized its charm immediately. It makes it easier for me to accept an offer from someone who appreciates the special qualities of this house.</a:t>
            </a:r>
            <a:endParaRPr sz="1600" b="1" kern="0" dirty="0">
              <a:solidFill>
                <a:srgbClr val="000000"/>
              </a:solidFill>
              <a:latin typeface="Arial"/>
              <a:cs typeface="Arial"/>
              <a:sym typeface="Arial"/>
            </a:endParaRPr>
          </a:p>
          <a:p>
            <a:pPr defTabSz="1219170">
              <a:buClr>
                <a:srgbClr val="000000"/>
              </a:buClr>
            </a:pPr>
            <a:endParaRPr sz="1600" b="1" kern="0" dirty="0">
              <a:solidFill>
                <a:srgbClr val="000000"/>
              </a:solidFill>
              <a:latin typeface="Arial"/>
              <a:cs typeface="Arial"/>
              <a:sym typeface="Arial"/>
            </a:endParaRPr>
          </a:p>
          <a:p>
            <a:pPr defTabSz="1219170">
              <a:buClr>
                <a:srgbClr val="000000"/>
              </a:buClr>
            </a:pPr>
            <a:r>
              <a:rPr lang="en" sz="1600" b="1" kern="0" dirty="0">
                <a:solidFill>
                  <a:srgbClr val="000000"/>
                </a:solidFill>
                <a:latin typeface="Arial"/>
                <a:cs typeface="Arial"/>
                <a:sym typeface="Arial"/>
              </a:rPr>
              <a:t>As we discussed, I will expect 275,000.00 for my property. I am enclosing the contract which my lawyer has prepared. Please read it over, and if it meets your approval, sign and return it to me. </a:t>
            </a:r>
            <a:endParaRPr sz="1600" b="1" kern="0" dirty="0">
              <a:solidFill>
                <a:srgbClr val="000000"/>
              </a:solidFill>
              <a:latin typeface="Arial"/>
              <a:cs typeface="Arial"/>
              <a:sym typeface="Arial"/>
            </a:endParaRPr>
          </a:p>
          <a:p>
            <a:pPr defTabSz="1219170">
              <a:buClr>
                <a:srgbClr val="000000"/>
              </a:buClr>
            </a:pPr>
            <a:endParaRPr sz="1600" b="1" kern="0" dirty="0">
              <a:solidFill>
                <a:srgbClr val="000000"/>
              </a:solidFill>
              <a:latin typeface="Arial"/>
              <a:cs typeface="Arial"/>
              <a:sym typeface="Arial"/>
            </a:endParaRPr>
          </a:p>
          <a:p>
            <a:pPr defTabSz="1219170">
              <a:buClr>
                <a:srgbClr val="000000"/>
              </a:buClr>
            </a:pPr>
            <a:r>
              <a:rPr lang="en" sz="1600" b="1" kern="0" dirty="0">
                <a:solidFill>
                  <a:srgbClr val="000000"/>
                </a:solidFill>
                <a:latin typeface="Arial"/>
                <a:cs typeface="Arial"/>
                <a:sym typeface="Arial"/>
              </a:rPr>
              <a:t>I look forward to hearing from you soon. Your purchase of this home will mark a new beginning for each of us.</a:t>
            </a:r>
            <a:endParaRPr sz="1600" b="1" kern="0" dirty="0">
              <a:solidFill>
                <a:srgbClr val="000000"/>
              </a:solidFill>
              <a:latin typeface="Arial"/>
              <a:cs typeface="Arial"/>
              <a:sym typeface="Arial"/>
            </a:endParaRPr>
          </a:p>
          <a:p>
            <a:pPr defTabSz="1219170">
              <a:buClr>
                <a:srgbClr val="000000"/>
              </a:buClr>
            </a:pPr>
            <a:r>
              <a:rPr lang="en" sz="1600" b="1" kern="0" dirty="0">
                <a:solidFill>
                  <a:srgbClr val="000000"/>
                </a:solidFill>
                <a:latin typeface="Arial"/>
                <a:cs typeface="Arial"/>
                <a:sym typeface="Arial"/>
              </a:rPr>
              <a:t>.</a:t>
            </a:r>
            <a:endParaRPr sz="1600" b="1" kern="0" dirty="0">
              <a:solidFill>
                <a:srgbClr val="000000"/>
              </a:solidFill>
              <a:latin typeface="Arial"/>
              <a:cs typeface="Arial"/>
              <a:sym typeface="Arial"/>
            </a:endParaRPr>
          </a:p>
        </p:txBody>
      </p:sp>
      <p:sp>
        <p:nvSpPr>
          <p:cNvPr id="179" name="Google Shape;179;p30"/>
          <p:cNvSpPr txBox="1"/>
          <p:nvPr/>
        </p:nvSpPr>
        <p:spPr>
          <a:xfrm>
            <a:off x="850467" y="2073433"/>
            <a:ext cx="3510400" cy="452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b="1" kern="0" dirty="0">
                <a:solidFill>
                  <a:srgbClr val="000000"/>
                </a:solidFill>
                <a:latin typeface="Arial"/>
                <a:cs typeface="Arial"/>
                <a:sym typeface="Arial"/>
              </a:rPr>
              <a:t>Dear Mr. Brown:</a:t>
            </a:r>
            <a:endParaRPr sz="1867" b="1" kern="0" dirty="0">
              <a:solidFill>
                <a:srgbClr val="000000"/>
              </a:solidFill>
              <a:latin typeface="Arial"/>
              <a:cs typeface="Arial"/>
              <a:sym typeface="Arial"/>
            </a:endParaRPr>
          </a:p>
        </p:txBody>
      </p:sp>
      <p:sp>
        <p:nvSpPr>
          <p:cNvPr id="180" name="Google Shape;180;p30"/>
          <p:cNvSpPr txBox="1"/>
          <p:nvPr/>
        </p:nvSpPr>
        <p:spPr>
          <a:xfrm>
            <a:off x="850467" y="173433"/>
            <a:ext cx="4542000" cy="85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600" b="1" kern="0" dirty="0">
                <a:solidFill>
                  <a:srgbClr val="000000"/>
                </a:solidFill>
                <a:latin typeface="Arial"/>
                <a:cs typeface="Arial"/>
                <a:sym typeface="Arial"/>
              </a:rPr>
              <a:t>Becky King</a:t>
            </a:r>
            <a:endParaRPr sz="1600" b="1" kern="0" dirty="0">
              <a:solidFill>
                <a:srgbClr val="000000"/>
              </a:solidFill>
              <a:latin typeface="Arial"/>
              <a:cs typeface="Arial"/>
              <a:sym typeface="Arial"/>
            </a:endParaRPr>
          </a:p>
          <a:p>
            <a:pPr defTabSz="1219170">
              <a:buClr>
                <a:srgbClr val="000000"/>
              </a:buClr>
            </a:pPr>
            <a:r>
              <a:rPr lang="en" sz="1600" b="1" kern="0" dirty="0">
                <a:solidFill>
                  <a:srgbClr val="000000"/>
                </a:solidFill>
                <a:latin typeface="Arial"/>
                <a:cs typeface="Arial"/>
                <a:sym typeface="Arial"/>
              </a:rPr>
              <a:t>3666 Millers Creek</a:t>
            </a:r>
            <a:endParaRPr sz="1600" b="1" kern="0" dirty="0">
              <a:solidFill>
                <a:srgbClr val="000000"/>
              </a:solidFill>
              <a:latin typeface="Arial"/>
              <a:cs typeface="Arial"/>
              <a:sym typeface="Arial"/>
            </a:endParaRPr>
          </a:p>
          <a:p>
            <a:pPr defTabSz="1219170">
              <a:buClr>
                <a:srgbClr val="000000"/>
              </a:buClr>
            </a:pPr>
            <a:r>
              <a:rPr lang="en" sz="1600" b="1" kern="0" dirty="0">
                <a:solidFill>
                  <a:srgbClr val="000000"/>
                </a:solidFill>
                <a:latin typeface="Arial"/>
                <a:cs typeface="Arial"/>
                <a:sym typeface="Arial"/>
              </a:rPr>
              <a:t>Pikeville, Kentucky 41501</a:t>
            </a:r>
            <a:endParaRPr sz="1600" b="1" kern="0" dirty="0">
              <a:solidFill>
                <a:srgbClr val="000000"/>
              </a:solidFill>
              <a:latin typeface="Arial"/>
              <a:cs typeface="Arial"/>
              <a:sym typeface="Arial"/>
            </a:endParaRPr>
          </a:p>
        </p:txBody>
      </p:sp>
      <p:sp>
        <p:nvSpPr>
          <p:cNvPr id="181" name="Google Shape;181;p30"/>
          <p:cNvSpPr txBox="1"/>
          <p:nvPr/>
        </p:nvSpPr>
        <p:spPr>
          <a:xfrm>
            <a:off x="850467" y="1132500"/>
            <a:ext cx="4903600" cy="57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600" b="1" kern="0" dirty="0">
                <a:solidFill>
                  <a:srgbClr val="000000"/>
                </a:solidFill>
                <a:latin typeface="Arial"/>
                <a:cs typeface="Arial"/>
                <a:sym typeface="Arial"/>
              </a:rPr>
              <a:t>Rick Brown</a:t>
            </a:r>
            <a:endParaRPr sz="1600" b="1" kern="0" dirty="0">
              <a:solidFill>
                <a:srgbClr val="000000"/>
              </a:solidFill>
              <a:latin typeface="Arial"/>
              <a:cs typeface="Arial"/>
              <a:sym typeface="Arial"/>
            </a:endParaRPr>
          </a:p>
          <a:p>
            <a:pPr defTabSz="1219170">
              <a:buClr>
                <a:srgbClr val="000000"/>
              </a:buClr>
            </a:pPr>
            <a:r>
              <a:rPr lang="en" sz="1600" b="1" kern="0" dirty="0">
                <a:solidFill>
                  <a:srgbClr val="000000"/>
                </a:solidFill>
                <a:latin typeface="Arial"/>
                <a:cs typeface="Arial"/>
                <a:sym typeface="Arial"/>
              </a:rPr>
              <a:t>26 May Street</a:t>
            </a:r>
            <a:endParaRPr sz="1600" b="1" kern="0" dirty="0">
              <a:solidFill>
                <a:srgbClr val="000000"/>
              </a:solidFill>
              <a:latin typeface="Arial"/>
              <a:cs typeface="Arial"/>
              <a:sym typeface="Arial"/>
            </a:endParaRPr>
          </a:p>
          <a:p>
            <a:pPr defTabSz="1219170">
              <a:buClr>
                <a:srgbClr val="000000"/>
              </a:buClr>
            </a:pPr>
            <a:r>
              <a:rPr lang="en" sz="1600" b="1" kern="0" dirty="0">
                <a:solidFill>
                  <a:srgbClr val="000000"/>
                </a:solidFill>
                <a:latin typeface="Arial"/>
                <a:cs typeface="Arial"/>
                <a:sym typeface="Arial"/>
              </a:rPr>
              <a:t>Cambridge, NH. 5433</a:t>
            </a:r>
            <a:endParaRPr sz="1600" b="1" kern="0" dirty="0">
              <a:solidFill>
                <a:srgbClr val="000000"/>
              </a:solidFill>
              <a:latin typeface="Arial"/>
              <a:cs typeface="Arial"/>
              <a:sym typeface="Arial"/>
            </a:endParaRPr>
          </a:p>
        </p:txBody>
      </p:sp>
      <p:sp>
        <p:nvSpPr>
          <p:cNvPr id="182" name="Google Shape;182;p30"/>
          <p:cNvSpPr txBox="1"/>
          <p:nvPr/>
        </p:nvSpPr>
        <p:spPr>
          <a:xfrm>
            <a:off x="850467" y="5484632"/>
            <a:ext cx="1827600" cy="57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600" b="1" kern="0" dirty="0">
                <a:solidFill>
                  <a:srgbClr val="000000"/>
                </a:solidFill>
                <a:latin typeface="Arial"/>
                <a:cs typeface="Arial"/>
                <a:sym typeface="Arial"/>
              </a:rPr>
              <a:t>Sincerely</a:t>
            </a:r>
            <a:r>
              <a:rPr lang="en" sz="1867" b="1" kern="0" dirty="0">
                <a:solidFill>
                  <a:srgbClr val="000000"/>
                </a:solidFill>
                <a:latin typeface="Arial"/>
                <a:cs typeface="Arial"/>
                <a:sym typeface="Arial"/>
              </a:rPr>
              <a:t>,</a:t>
            </a:r>
            <a:endParaRPr sz="1867" b="1" kern="0" dirty="0">
              <a:solidFill>
                <a:srgbClr val="000000"/>
              </a:solidFill>
              <a:latin typeface="Arial"/>
              <a:cs typeface="Arial"/>
              <a:sym typeface="Arial"/>
            </a:endParaRPr>
          </a:p>
        </p:txBody>
      </p:sp>
      <p:sp>
        <p:nvSpPr>
          <p:cNvPr id="183" name="Google Shape;183;p30"/>
          <p:cNvSpPr txBox="1"/>
          <p:nvPr/>
        </p:nvSpPr>
        <p:spPr>
          <a:xfrm>
            <a:off x="1899967" y="7031433"/>
            <a:ext cx="9785600" cy="11416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84;p30"/>
          <p:cNvSpPr txBox="1"/>
          <p:nvPr/>
        </p:nvSpPr>
        <p:spPr>
          <a:xfrm>
            <a:off x="850467" y="5812816"/>
            <a:ext cx="3092400" cy="452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i="1" kern="0" dirty="0">
                <a:solidFill>
                  <a:srgbClr val="000000"/>
                </a:solidFill>
                <a:latin typeface="Lobster"/>
                <a:ea typeface="Lobster"/>
                <a:cs typeface="Lobster"/>
                <a:sym typeface="Lobster"/>
              </a:rPr>
              <a:t>Becky King</a:t>
            </a:r>
            <a:endParaRPr sz="1867" i="1" kern="0" dirty="0">
              <a:solidFill>
                <a:srgbClr val="000000"/>
              </a:solidFill>
              <a:latin typeface="Lobster"/>
              <a:ea typeface="Lobster"/>
              <a:cs typeface="Lobster"/>
              <a:sym typeface="Lobster"/>
            </a:endParaRPr>
          </a:p>
          <a:p>
            <a:pPr defTabSz="1219170">
              <a:buClr>
                <a:srgbClr val="000000"/>
              </a:buClr>
            </a:pPr>
            <a:endParaRPr sz="1867" kern="0" dirty="0">
              <a:solidFill>
                <a:srgbClr val="000000"/>
              </a:solidFill>
              <a:latin typeface="Arial"/>
              <a:cs typeface="Arial"/>
              <a:sym typeface="Arial"/>
            </a:endParaRPr>
          </a:p>
          <a:p>
            <a:pPr defTabSz="1219170">
              <a:buClr>
                <a:srgbClr val="000000"/>
              </a:buClr>
            </a:pPr>
            <a:r>
              <a:rPr lang="en" sz="1867" kern="0" dirty="0">
                <a:solidFill>
                  <a:srgbClr val="000000"/>
                </a:solidFill>
                <a:latin typeface="Arial"/>
                <a:cs typeface="Arial"/>
                <a:sym typeface="Arial"/>
              </a:rPr>
              <a:t>Becky King</a:t>
            </a:r>
            <a:endParaRPr sz="1867" kern="0" dirty="0">
              <a:solidFill>
                <a:srgbClr val="000000"/>
              </a:solidFill>
              <a:latin typeface="Arial"/>
              <a:cs typeface="Arial"/>
              <a:sym typeface="Arial"/>
            </a:endParaRPr>
          </a:p>
        </p:txBody>
      </p:sp>
      <p:pic>
        <p:nvPicPr>
          <p:cNvPr id="5" name="Picture 4">
            <a:extLst>
              <a:ext uri="{FF2B5EF4-FFF2-40B4-BE49-F238E27FC236}">
                <a16:creationId xmlns:a16="http://schemas.microsoft.com/office/drawing/2014/main" id="{BE417A12-60AB-4DD9-A1A3-FD9A83A8D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794" y="62865"/>
            <a:ext cx="2326273" cy="23528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p:cTn id="13" dur="1000"/>
                                        <p:tgtEl>
                                          <p:spTgt spid="180"/>
                                        </p:tgtEl>
                                      </p:cBhvr>
                                    </p:animEffect>
                                  </p:childTnLst>
                                </p:cTn>
                              </p:par>
                              <p:par>
                                <p:cTn id="14" presetID="10" presetClass="entr" presetSubtype="0" fill="hold" nodeType="with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1000"/>
                                        <p:tgtEl>
                                          <p:spTgt spid="181"/>
                                        </p:tgtEl>
                                      </p:cBhvr>
                                    </p:animEffect>
                                  </p:childTnLst>
                                </p:cTn>
                              </p:par>
                              <p:par>
                                <p:cTn id="17" presetID="1" presetClass="entr" presetSubtype="0" fill="hold" nodeType="with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84"/>
                                        </p:tgtEl>
                                        <p:attrNameLst>
                                          <p:attrName>style.visibility</p:attrName>
                                        </p:attrNameLst>
                                      </p:cBhvr>
                                      <p:to>
                                        <p:strVal val="visible"/>
                                      </p:to>
                                    </p:set>
                                    <p:animEffect transition="in" filter="fade">
                                      <p:cBhvr>
                                        <p:cTn id="21"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2"/>
        <p:cNvGrpSpPr/>
        <p:nvPr/>
      </p:nvGrpSpPr>
      <p:grpSpPr>
        <a:xfrm>
          <a:off x="0" y="0"/>
          <a:ext cx="0" cy="0"/>
          <a:chOff x="0" y="0"/>
          <a:chExt cx="0" cy="0"/>
        </a:xfrm>
      </p:grpSpPr>
      <p:sp>
        <p:nvSpPr>
          <p:cNvPr id="74" name="Google Shape;74;p16"/>
          <p:cNvSpPr txBox="1">
            <a:spLocks noGrp="1"/>
          </p:cNvSpPr>
          <p:nvPr>
            <p:ph sz="quarter" idx="4294967295"/>
          </p:nvPr>
        </p:nvSpPr>
        <p:spPr>
          <a:xfrm>
            <a:off x="1012373" y="2923948"/>
            <a:ext cx="10417628" cy="2616879"/>
          </a:xfrm>
          <a:prstGeom prst="rect">
            <a:avLst/>
          </a:prstGeom>
          <a:solidFill>
            <a:schemeClr val="tx1"/>
          </a:solidFill>
        </p:spPr>
        <p:txBody>
          <a:bodyPr spcFirstLastPara="1" vert="horz" wrap="square" lIns="121900" tIns="121900" rIns="121900" bIns="121900" anchor="t" anchorCtr="0">
            <a:noAutofit/>
          </a:bodyPr>
          <a:lstStyle/>
          <a:p>
            <a:pPr marL="0" indent="0" algn="ctr">
              <a:spcBef>
                <a:spcPts val="0"/>
              </a:spcBef>
              <a:buNone/>
            </a:pPr>
            <a:endParaRPr lang="en" dirty="0">
              <a:solidFill>
                <a:schemeClr val="bg1"/>
              </a:solidFill>
              <a:latin typeface="Broadway" panose="04040905080B02020502" pitchFamily="82" charset="0"/>
            </a:endParaRPr>
          </a:p>
          <a:p>
            <a:pPr marL="0" indent="0" algn="ctr">
              <a:spcBef>
                <a:spcPts val="0"/>
              </a:spcBef>
              <a:buNone/>
            </a:pPr>
            <a:r>
              <a:rPr lang="en" dirty="0">
                <a:solidFill>
                  <a:schemeClr val="bg1"/>
                </a:solidFill>
                <a:latin typeface="Broadway" panose="04040905080B02020502" pitchFamily="82" charset="0"/>
              </a:rPr>
              <a:t>   </a:t>
            </a:r>
            <a:r>
              <a:rPr lang="en" sz="5400" dirty="0">
                <a:solidFill>
                  <a:schemeClr val="bg1"/>
                </a:solidFill>
                <a:latin typeface="Bernard MT Condensed" panose="02050806060905020404" pitchFamily="18" charset="0"/>
              </a:rPr>
              <a:t>The different roles </a:t>
            </a:r>
          </a:p>
          <a:p>
            <a:pPr marL="0" indent="0" algn="ctr">
              <a:spcBef>
                <a:spcPts val="0"/>
              </a:spcBef>
              <a:buNone/>
            </a:pPr>
            <a:r>
              <a:rPr lang="en" sz="5400" dirty="0">
                <a:solidFill>
                  <a:schemeClr val="bg1"/>
                </a:solidFill>
                <a:latin typeface="Bernard MT Condensed" panose="02050806060905020404" pitchFamily="18" charset="0"/>
              </a:rPr>
              <a:t>we play.</a:t>
            </a:r>
          </a:p>
          <a:p>
            <a:pPr marL="0" indent="0" algn="ctr">
              <a:spcBef>
                <a:spcPts val="0"/>
              </a:spcBef>
              <a:buNone/>
            </a:pPr>
            <a:endParaRPr sz="5400" dirty="0">
              <a:solidFill>
                <a:schemeClr val="bg1"/>
              </a:solidFill>
              <a:latin typeface="Bernard MT Condensed" panose="02050806060905020404" pitchFamily="18" charset="0"/>
            </a:endParaRPr>
          </a:p>
        </p:txBody>
      </p:sp>
      <p:pic>
        <p:nvPicPr>
          <p:cNvPr id="3" name="Picture 2">
            <a:extLst>
              <a:ext uri="{FF2B5EF4-FFF2-40B4-BE49-F238E27FC236}">
                <a16:creationId xmlns:a16="http://schemas.microsoft.com/office/drawing/2014/main" id="{5017C03B-FDA7-4739-A15B-4EA0E67FD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061" y="581390"/>
            <a:ext cx="3843425" cy="1521356"/>
          </a:xfrm>
          <a:prstGeom prst="rect">
            <a:avLst/>
          </a:prstGeom>
        </p:spPr>
      </p:pic>
      <p:sp>
        <p:nvSpPr>
          <p:cNvPr id="4" name="Rectangle 3">
            <a:extLst>
              <a:ext uri="{FF2B5EF4-FFF2-40B4-BE49-F238E27FC236}">
                <a16:creationId xmlns:a16="http://schemas.microsoft.com/office/drawing/2014/main" id="{2DB0F177-E291-4916-9237-5DB37C4683A8}"/>
              </a:ext>
            </a:extLst>
          </p:cNvPr>
          <p:cNvSpPr/>
          <p:nvPr/>
        </p:nvSpPr>
        <p:spPr>
          <a:xfrm>
            <a:off x="3069770" y="779307"/>
            <a:ext cx="2028936" cy="1323439"/>
          </a:xfrm>
          <a:prstGeom prst="rect">
            <a:avLst/>
          </a:prstGeom>
          <a:noFill/>
        </p:spPr>
        <p:txBody>
          <a:bodyPr wrap="square" lIns="91440" tIns="45720" rIns="91440" bIns="45720">
            <a:spAutoFit/>
          </a:bodyPr>
          <a:lstStyle/>
          <a:p>
            <a:pPr algn="ctr"/>
            <a:r>
              <a:rPr lang="en-US" sz="8000" b="1" cap="none" spc="0" dirty="0">
                <a:ln w="13462">
                  <a:solidFill>
                    <a:schemeClr val="bg1"/>
                  </a:solidFill>
                  <a:prstDash val="solid"/>
                </a:ln>
                <a:solidFill>
                  <a:srgbClr val="006600"/>
                </a:solidFill>
                <a:effectLst>
                  <a:outerShdw dist="38100" dir="2700000" algn="bl" rotWithShape="0">
                    <a:schemeClr val="accent5"/>
                  </a:outerShdw>
                </a:effectLst>
              </a:rPr>
              <a:t>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4"/>
          <p:cNvSpPr txBox="1">
            <a:spLocks noGrp="1"/>
          </p:cNvSpPr>
          <p:nvPr>
            <p:ph type="body" idx="4294967295"/>
          </p:nvPr>
        </p:nvSpPr>
        <p:spPr>
          <a:xfrm>
            <a:off x="304801" y="1978621"/>
            <a:ext cx="4792662" cy="4554536"/>
          </a:xfrm>
          <a:prstGeom prst="rect">
            <a:avLst/>
          </a:prstGeom>
          <a:solidFill>
            <a:schemeClr val="accent5">
              <a:lumMod val="20000"/>
              <a:lumOff val="80000"/>
            </a:schemeClr>
          </a:solidFill>
        </p:spPr>
        <p:txBody>
          <a:bodyPr spcFirstLastPara="1" vert="horz" wrap="square" lIns="121900" tIns="121900" rIns="121900" bIns="121900" anchor="t" anchorCtr="0">
            <a:noAutofit/>
          </a:bodyPr>
          <a:lstStyle/>
          <a:p>
            <a:pPr marL="0" indent="0">
              <a:spcAft>
                <a:spcPts val="2133"/>
              </a:spcAft>
              <a:buNone/>
            </a:pPr>
            <a:r>
              <a:rPr lang="en" sz="4000" dirty="0">
                <a:latin typeface="Calibri" panose="020F0502020204030204" pitchFamily="34" charset="0"/>
                <a:cs typeface="Calibri" panose="020F0502020204030204" pitchFamily="34" charset="0"/>
              </a:rPr>
              <a:t>A </a:t>
            </a:r>
            <a:r>
              <a:rPr lang="en" sz="4000" b="1" u="sng" dirty="0">
                <a:latin typeface="Calibri" panose="020F0502020204030204" pitchFamily="34" charset="0"/>
                <a:cs typeface="Calibri" panose="020F0502020204030204" pitchFamily="34" charset="0"/>
              </a:rPr>
              <a:t>specific audience</a:t>
            </a:r>
            <a:r>
              <a:rPr lang="en" sz="4000" b="1" dirty="0">
                <a:latin typeface="Calibri" panose="020F0502020204030204" pitchFamily="34" charset="0"/>
                <a:cs typeface="Calibri" panose="020F0502020204030204" pitchFamily="34" charset="0"/>
              </a:rPr>
              <a:t> </a:t>
            </a:r>
            <a:r>
              <a:rPr lang="en" sz="4000" dirty="0">
                <a:latin typeface="Calibri" panose="020F0502020204030204" pitchFamily="34" charset="0"/>
                <a:cs typeface="Calibri" panose="020F0502020204030204" pitchFamily="34" charset="0"/>
              </a:rPr>
              <a:t>is one composed of people who share a common background or who have a common knowledge level.</a:t>
            </a:r>
            <a:endParaRPr sz="4000" dirty="0">
              <a:latin typeface="Calibri" panose="020F0502020204030204" pitchFamily="34" charset="0"/>
              <a:cs typeface="Calibri" panose="020F0502020204030204" pitchFamily="34" charset="0"/>
            </a:endParaRPr>
          </a:p>
        </p:txBody>
      </p:sp>
      <p:sp>
        <p:nvSpPr>
          <p:cNvPr id="126" name="Google Shape;126;p24"/>
          <p:cNvSpPr txBox="1">
            <a:spLocks noGrp="1"/>
          </p:cNvSpPr>
          <p:nvPr>
            <p:ph type="body" idx="4294967295"/>
          </p:nvPr>
        </p:nvSpPr>
        <p:spPr>
          <a:xfrm>
            <a:off x="7094538" y="1978620"/>
            <a:ext cx="4879976" cy="4554537"/>
          </a:xfrm>
          <a:prstGeom prst="rect">
            <a:avLst/>
          </a:prstGeom>
          <a:solidFill>
            <a:schemeClr val="accent5">
              <a:lumMod val="20000"/>
              <a:lumOff val="80000"/>
            </a:schemeClr>
          </a:solidFill>
        </p:spPr>
        <p:txBody>
          <a:bodyPr spcFirstLastPara="1" vert="horz" wrap="square" lIns="121900" tIns="121900" rIns="121900" bIns="121900" anchor="t" anchorCtr="0">
            <a:noAutofit/>
          </a:bodyPr>
          <a:lstStyle/>
          <a:p>
            <a:pPr marL="0" indent="0">
              <a:spcAft>
                <a:spcPts val="2133"/>
              </a:spcAft>
              <a:buNone/>
            </a:pPr>
            <a:r>
              <a:rPr lang="en" sz="4000" dirty="0">
                <a:latin typeface="Calibri" panose="020F0502020204030204" pitchFamily="34" charset="0"/>
                <a:cs typeface="Calibri" panose="020F0502020204030204" pitchFamily="34" charset="0"/>
              </a:rPr>
              <a:t>A </a:t>
            </a:r>
            <a:r>
              <a:rPr lang="en" sz="4000" b="1" u="sng" dirty="0">
                <a:latin typeface="Calibri" panose="020F0502020204030204" pitchFamily="34" charset="0"/>
                <a:cs typeface="Calibri" panose="020F0502020204030204" pitchFamily="34" charset="0"/>
              </a:rPr>
              <a:t>general audience</a:t>
            </a:r>
            <a:r>
              <a:rPr lang="en" sz="4000" b="1" dirty="0">
                <a:latin typeface="Calibri" panose="020F0502020204030204" pitchFamily="34" charset="0"/>
                <a:cs typeface="Calibri" panose="020F0502020204030204" pitchFamily="34" charset="0"/>
              </a:rPr>
              <a:t> </a:t>
            </a:r>
            <a:r>
              <a:rPr lang="en" sz="4000" dirty="0">
                <a:latin typeface="Calibri" panose="020F0502020204030204" pitchFamily="34" charset="0"/>
                <a:cs typeface="Calibri" panose="020F0502020204030204" pitchFamily="34" charset="0"/>
              </a:rPr>
              <a:t>is one composed of people from different backgrounds and with different knowledge levels.</a:t>
            </a:r>
            <a:endParaRPr sz="4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0DA3513-6A1D-4431-BEAF-E27DEB2B0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20" y="139360"/>
            <a:ext cx="4634366" cy="1676854"/>
          </a:xfrm>
          <a:prstGeom prst="rect">
            <a:avLst/>
          </a:prstGeom>
        </p:spPr>
      </p:pic>
      <p:sp>
        <p:nvSpPr>
          <p:cNvPr id="6" name="Rectangle 5">
            <a:extLst>
              <a:ext uri="{FF2B5EF4-FFF2-40B4-BE49-F238E27FC236}">
                <a16:creationId xmlns:a16="http://schemas.microsoft.com/office/drawing/2014/main" id="{ACC6A1D4-A763-438A-A0CB-D3BD7C1F6DE3}"/>
              </a:ext>
            </a:extLst>
          </p:cNvPr>
          <p:cNvSpPr/>
          <p:nvPr/>
        </p:nvSpPr>
        <p:spPr>
          <a:xfrm>
            <a:off x="2815431" y="192957"/>
            <a:ext cx="1851789" cy="1569660"/>
          </a:xfrm>
          <a:prstGeom prst="rect">
            <a:avLst/>
          </a:prstGeom>
          <a:noFill/>
        </p:spPr>
        <p:txBody>
          <a:bodyPr wrap="none" lIns="91440" tIns="45720" rIns="91440" bIns="45720">
            <a:spAutoFit/>
          </a:bodyPr>
          <a:lstStyle/>
          <a:p>
            <a:pPr algn="ctr"/>
            <a:r>
              <a:rPr lang="en-US" sz="9600" b="1" dirty="0">
                <a:ln w="12700" cmpd="sng">
                  <a:solidFill>
                    <a:schemeClr val="accent4"/>
                  </a:solidFill>
                  <a:prstDash val="solid"/>
                </a:ln>
                <a:solidFill>
                  <a:schemeClr val="accent4">
                    <a:lumMod val="75000"/>
                  </a:schemeClr>
                </a:solidFill>
              </a:rPr>
              <a:t>A=</a:t>
            </a:r>
            <a:endParaRPr lang="en-US" sz="9600" b="1" cap="none" spc="0" dirty="0">
              <a:ln w="12700" cmpd="sng">
                <a:solidFill>
                  <a:schemeClr val="accent4"/>
                </a:solidFill>
                <a:prstDash val="solid"/>
              </a:ln>
              <a:solidFill>
                <a:schemeClr val="accent4">
                  <a:lumMod val="75000"/>
                </a:schemeClr>
              </a:solidFill>
              <a:effectLst/>
            </a:endParaRPr>
          </a:p>
        </p:txBody>
      </p:sp>
      <p:pic>
        <p:nvPicPr>
          <p:cNvPr id="8" name="Picture 7">
            <a:extLst>
              <a:ext uri="{FF2B5EF4-FFF2-40B4-BE49-F238E27FC236}">
                <a16:creationId xmlns:a16="http://schemas.microsoft.com/office/drawing/2014/main" id="{E2D28ABA-D0A7-445C-8A34-5529498E12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5407" y="3429000"/>
            <a:ext cx="1101186" cy="11011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196E-B1AA-4964-BB66-D3C4DCFF5376}"/>
              </a:ext>
            </a:extLst>
          </p:cNvPr>
          <p:cNvSpPr>
            <a:spLocks noGrp="1"/>
          </p:cNvSpPr>
          <p:nvPr>
            <p:ph type="title"/>
          </p:nvPr>
        </p:nvSpPr>
        <p:spPr>
          <a:xfrm>
            <a:off x="212651" y="228600"/>
            <a:ext cx="11475413" cy="990600"/>
          </a:xfrm>
        </p:spPr>
        <p:txBody>
          <a:bodyPr>
            <a:normAutofit fontScale="90000"/>
          </a:bodyPr>
          <a:lstStyle/>
          <a:p>
            <a:pPr algn="ctr"/>
            <a:r>
              <a:rPr lang="en-US" b="1" dirty="0">
                <a:latin typeface="Calibri" panose="020F0502020204030204" pitchFamily="34" charset="0"/>
                <a:cs typeface="Calibri" panose="020F0502020204030204" pitchFamily="34" charset="0"/>
              </a:rPr>
              <a:t>What Does It Mean to be College &amp; Career Ready?</a:t>
            </a:r>
          </a:p>
        </p:txBody>
      </p:sp>
      <p:sp>
        <p:nvSpPr>
          <p:cNvPr id="3" name="Content Placeholder 2">
            <a:extLst>
              <a:ext uri="{FF2B5EF4-FFF2-40B4-BE49-F238E27FC236}">
                <a16:creationId xmlns:a16="http://schemas.microsoft.com/office/drawing/2014/main" id="{9CC16473-408F-411D-9405-7BAC2971EF1E}"/>
              </a:ext>
            </a:extLst>
          </p:cNvPr>
          <p:cNvSpPr>
            <a:spLocks noGrp="1"/>
          </p:cNvSpPr>
          <p:nvPr>
            <p:ph sz="quarter" idx="1"/>
          </p:nvPr>
        </p:nvSpPr>
        <p:spPr>
          <a:xfrm>
            <a:off x="212652" y="1669312"/>
            <a:ext cx="11706446" cy="4960087"/>
          </a:xfrm>
        </p:spPr>
        <p:txBody>
          <a:bodyPr>
            <a:normAutofit lnSpcReduction="10000"/>
          </a:bodyPr>
          <a:lstStyle/>
          <a:p>
            <a:pPr marL="0" indent="0">
              <a:buNone/>
            </a:pPr>
            <a:r>
              <a:rPr lang="en-US" sz="3200" dirty="0">
                <a:latin typeface="Calibri" panose="020F0502020204030204" pitchFamily="34" charset="0"/>
                <a:cs typeface="Calibri" panose="020F0502020204030204" pitchFamily="34" charset="0"/>
              </a:rPr>
              <a:t>The larger goal of college and career readiness requires schools to enable </a:t>
            </a:r>
            <a:r>
              <a:rPr lang="en-US" sz="3200" i="1" dirty="0">
                <a:latin typeface="Calibri" panose="020F0502020204030204" pitchFamily="34" charset="0"/>
                <a:cs typeface="Calibri" panose="020F0502020204030204" pitchFamily="34" charset="0"/>
              </a:rPr>
              <a:t>all students </a:t>
            </a:r>
            <a:r>
              <a:rPr lang="en-US" sz="3200" dirty="0">
                <a:latin typeface="Calibri" panose="020F0502020204030204" pitchFamily="34" charset="0"/>
                <a:cs typeface="Calibri" panose="020F0502020204030204" pitchFamily="34" charset="0"/>
              </a:rPr>
              <a:t>to:</a:t>
            </a:r>
          </a:p>
          <a:p>
            <a:pPr lvl="1"/>
            <a:r>
              <a:rPr lang="en-US" sz="2900" dirty="0">
                <a:latin typeface="Calibri" panose="020F0502020204030204" pitchFamily="34" charset="0"/>
                <a:cs typeface="Calibri" panose="020F0502020204030204" pitchFamily="34" charset="0"/>
              </a:rPr>
              <a:t>master core content</a:t>
            </a:r>
          </a:p>
          <a:p>
            <a:pPr lvl="1"/>
            <a:r>
              <a:rPr lang="en-US" sz="2900" dirty="0">
                <a:latin typeface="Calibri" panose="020F0502020204030204" pitchFamily="34" charset="0"/>
                <a:cs typeface="Calibri" panose="020F0502020204030204" pitchFamily="34" charset="0"/>
              </a:rPr>
              <a:t>develop key cognitive strategies</a:t>
            </a:r>
          </a:p>
          <a:p>
            <a:pPr lvl="1"/>
            <a:r>
              <a:rPr lang="en-US" sz="2900" dirty="0">
                <a:latin typeface="Calibri" panose="020F0502020204030204" pitchFamily="34" charset="0"/>
                <a:cs typeface="Calibri" panose="020F0502020204030204" pitchFamily="34" charset="0"/>
              </a:rPr>
              <a:t>take ownership of their learning and become proficient with a range of learning strategies</a:t>
            </a:r>
          </a:p>
          <a:p>
            <a:pPr lvl="1"/>
            <a:r>
              <a:rPr lang="en-US" sz="2900" dirty="0">
                <a:latin typeface="Calibri" panose="020F0502020204030204" pitchFamily="34" charset="0"/>
                <a:cs typeface="Calibri" panose="020F0502020204030204" pitchFamily="34" charset="0"/>
              </a:rPr>
              <a:t>acquire the privileged knowledge necessary to make a successful transition from secondary to postsecondary education</a:t>
            </a:r>
          </a:p>
          <a:p>
            <a:pPr marL="0" indent="0" algn="r">
              <a:lnSpc>
                <a:spcPct val="110000"/>
              </a:lnSpc>
              <a:spcBef>
                <a:spcPts val="0"/>
              </a:spcBef>
              <a:buNone/>
            </a:pPr>
            <a:r>
              <a:rPr lang="en-US" sz="1900" dirty="0">
                <a:latin typeface="Calibri" panose="020F0502020204030204" pitchFamily="34" charset="0"/>
                <a:cs typeface="Calibri" panose="020F0502020204030204" pitchFamily="34" charset="0"/>
              </a:rPr>
              <a:t>David T Conley, PhD</a:t>
            </a:r>
          </a:p>
          <a:p>
            <a:pPr marL="0" indent="0" algn="r">
              <a:lnSpc>
                <a:spcPct val="110000"/>
              </a:lnSpc>
              <a:spcBef>
                <a:spcPts val="0"/>
              </a:spcBef>
              <a:buNone/>
            </a:pPr>
            <a:r>
              <a:rPr lang="en-US" sz="1900" dirty="0">
                <a:latin typeface="Calibri" panose="020F0502020204030204" pitchFamily="34" charset="0"/>
                <a:cs typeface="Calibri" panose="020F0502020204030204" pitchFamily="34" charset="0"/>
              </a:rPr>
              <a:t>CEO, Educational Policy Improvement Center (EPIC)</a:t>
            </a:r>
          </a:p>
          <a:p>
            <a:pPr marL="0" indent="0" algn="r">
              <a:lnSpc>
                <a:spcPct val="110000"/>
              </a:lnSpc>
              <a:spcBef>
                <a:spcPts val="0"/>
              </a:spcBef>
              <a:buNone/>
            </a:pPr>
            <a:r>
              <a:rPr lang="en-US" sz="1900" dirty="0">
                <a:latin typeface="Calibri" panose="020F0502020204030204" pitchFamily="34" charset="0"/>
                <a:cs typeface="Calibri" panose="020F0502020204030204" pitchFamily="34" charset="0"/>
              </a:rPr>
              <a:t>Professor, University of Oregon</a:t>
            </a:r>
          </a:p>
        </p:txBody>
      </p:sp>
      <p:pic>
        <p:nvPicPr>
          <p:cNvPr id="7" name="Picture 6">
            <a:extLst>
              <a:ext uri="{FF2B5EF4-FFF2-40B4-BE49-F238E27FC236}">
                <a16:creationId xmlns:a16="http://schemas.microsoft.com/office/drawing/2014/main" id="{48BC4082-E3D0-4191-BE38-7CC915826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569" y="2148840"/>
            <a:ext cx="1986027" cy="1463040"/>
          </a:xfrm>
          <a:prstGeom prst="rect">
            <a:avLst/>
          </a:prstGeom>
        </p:spPr>
      </p:pic>
    </p:spTree>
    <p:extLst>
      <p:ext uri="{BB962C8B-B14F-4D97-AF65-F5344CB8AC3E}">
        <p14:creationId xmlns:p14="http://schemas.microsoft.com/office/powerpoint/2010/main" val="3044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415600" y="211567"/>
            <a:ext cx="11360800" cy="763600"/>
          </a:xfrm>
          <a:prstGeom prst="rect">
            <a:avLst/>
          </a:prstGeom>
        </p:spPr>
        <p:txBody>
          <a:bodyPr spcFirstLastPara="1" vert="horz" wrap="square" lIns="121900" tIns="121900" rIns="121900" bIns="121900" anchor="t" anchorCtr="0">
            <a:noAutofit/>
          </a:bodyPr>
          <a:lstStyle/>
          <a:p>
            <a:pPr algn="ctr"/>
            <a:r>
              <a:rPr lang="en" sz="5400" dirty="0">
                <a:solidFill>
                  <a:schemeClr val="tx1"/>
                </a:solidFill>
                <a:latin typeface="Arial Black" panose="020B0A04020102020204" pitchFamily="34" charset="0"/>
              </a:rPr>
              <a:t>General</a:t>
            </a:r>
            <a:r>
              <a:rPr lang="en" dirty="0">
                <a:latin typeface="Arial Black" panose="020B0A04020102020204" pitchFamily="34" charset="0"/>
              </a:rPr>
              <a:t>      </a:t>
            </a:r>
            <a:r>
              <a:rPr lang="en" sz="5400" dirty="0">
                <a:solidFill>
                  <a:schemeClr val="tx1"/>
                </a:solidFill>
                <a:latin typeface="Arial Black" panose="020B0A04020102020204" pitchFamily="34" charset="0"/>
              </a:rPr>
              <a:t>Specific Audience</a:t>
            </a:r>
            <a:endParaRPr sz="5400" dirty="0">
              <a:solidFill>
                <a:schemeClr val="tx1"/>
              </a:solidFill>
              <a:latin typeface="Arial Black" panose="020B0A04020102020204" pitchFamily="34" charset="0"/>
            </a:endParaRPr>
          </a:p>
        </p:txBody>
      </p:sp>
      <p:sp>
        <p:nvSpPr>
          <p:cNvPr id="133" name="Google Shape;133;p25"/>
          <p:cNvSpPr txBox="1">
            <a:spLocks noGrp="1"/>
          </p:cNvSpPr>
          <p:nvPr>
            <p:ph type="body" idx="1"/>
          </p:nvPr>
        </p:nvSpPr>
        <p:spPr>
          <a:xfrm>
            <a:off x="76200" y="1548633"/>
            <a:ext cx="11854543" cy="4716000"/>
          </a:xfrm>
          <a:prstGeom prst="rect">
            <a:avLst/>
          </a:prstGeom>
        </p:spPr>
        <p:txBody>
          <a:bodyPr spcFirstLastPara="1" vert="horz" wrap="square" lIns="121900" tIns="121900" rIns="121900" bIns="121900" anchor="t" anchorCtr="0">
            <a:noAutofit/>
          </a:bodyPr>
          <a:lstStyle/>
          <a:p>
            <a:pPr marL="0" indent="0">
              <a:buNone/>
            </a:pPr>
            <a:r>
              <a:rPr lang="en" sz="4000" dirty="0">
                <a:latin typeface="Calibri" panose="020F0502020204030204" pitchFamily="34" charset="0"/>
                <a:cs typeface="Calibri" panose="020F0502020204030204" pitchFamily="34" charset="0"/>
              </a:rPr>
              <a:t>Answers</a:t>
            </a:r>
            <a:endParaRPr sz="4000" dirty="0">
              <a:latin typeface="Calibri" panose="020F0502020204030204" pitchFamily="34" charset="0"/>
              <a:cs typeface="Calibri" panose="020F0502020204030204" pitchFamily="34" charset="0"/>
            </a:endParaRPr>
          </a:p>
          <a:p>
            <a:pPr indent="-507987">
              <a:spcBef>
                <a:spcPts val="2133"/>
              </a:spcBef>
              <a:buSzPct val="95000"/>
              <a:buAutoNum type="arabicPeriod"/>
            </a:pPr>
            <a:r>
              <a:rPr lang="en" sz="4000" dirty="0">
                <a:latin typeface="Calibri" panose="020F0502020204030204" pitchFamily="34" charset="0"/>
                <a:cs typeface="Calibri" panose="020F0502020204030204" pitchFamily="34" charset="0"/>
              </a:rPr>
              <a:t>A conference of English professors.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listeners of a Top 40 radio show.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attendees at a 4th of July fireworks display.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developers for a particular website. </a:t>
            </a:r>
            <a:endParaRPr sz="4000" dirty="0">
              <a:latin typeface="Calibri" panose="020F0502020204030204" pitchFamily="34" charset="0"/>
              <a:cs typeface="Calibri" panose="020F0502020204030204" pitchFamily="34" charset="0"/>
            </a:endParaRPr>
          </a:p>
          <a:p>
            <a:pPr indent="-507987">
              <a:buSzPct val="95000"/>
              <a:buAutoNum type="arabicPeriod"/>
            </a:pPr>
            <a:r>
              <a:rPr lang="en" sz="4000" dirty="0">
                <a:latin typeface="Calibri" panose="020F0502020204030204" pitchFamily="34" charset="0"/>
                <a:cs typeface="Calibri" panose="020F0502020204030204" pitchFamily="34" charset="0"/>
              </a:rPr>
              <a:t>The readers of a newspaper. </a:t>
            </a:r>
            <a:endParaRPr sz="4000" dirty="0">
              <a:latin typeface="Calibri" panose="020F0502020204030204" pitchFamily="34" charset="0"/>
              <a:cs typeface="Calibri" panose="020F0502020204030204" pitchFamily="34" charset="0"/>
            </a:endParaRPr>
          </a:p>
        </p:txBody>
      </p:sp>
      <p:sp>
        <p:nvSpPr>
          <p:cNvPr id="134" name="Google Shape;134;p25"/>
          <p:cNvSpPr txBox="1"/>
          <p:nvPr/>
        </p:nvSpPr>
        <p:spPr>
          <a:xfrm>
            <a:off x="7982714" y="2599134"/>
            <a:ext cx="1579786" cy="594800"/>
          </a:xfrm>
          <a:prstGeom prst="rect">
            <a:avLst/>
          </a:prstGeom>
          <a:noFill/>
          <a:ln>
            <a:noFill/>
          </a:ln>
        </p:spPr>
        <p:txBody>
          <a:bodyPr spcFirstLastPara="1" wrap="square" lIns="121900" tIns="121900" rIns="121900" bIns="121900" anchor="t" anchorCtr="0">
            <a:noAutofit/>
          </a:bodyPr>
          <a:lstStyle/>
          <a:p>
            <a:pPr marL="152396">
              <a:buSzPts val="1800"/>
            </a:pPr>
            <a:r>
              <a:rPr lang="en-US" sz="2400" b="1" dirty="0">
                <a:highlight>
                  <a:srgbClr val="FFFF00"/>
                </a:highlight>
                <a:latin typeface="Calibri" panose="020F0502020204030204" pitchFamily="34" charset="0"/>
                <a:cs typeface="Calibri" panose="020F0502020204030204" pitchFamily="34" charset="0"/>
              </a:rPr>
              <a:t>SPECIFIC</a:t>
            </a:r>
          </a:p>
        </p:txBody>
      </p:sp>
      <p:sp>
        <p:nvSpPr>
          <p:cNvPr id="135" name="Google Shape;135;p25"/>
          <p:cNvSpPr txBox="1"/>
          <p:nvPr/>
        </p:nvSpPr>
        <p:spPr>
          <a:xfrm>
            <a:off x="8488300" y="3170084"/>
            <a:ext cx="1579786"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GENERAL</a:t>
            </a:r>
          </a:p>
        </p:txBody>
      </p:sp>
      <p:sp>
        <p:nvSpPr>
          <p:cNvPr id="136" name="Google Shape;136;p25"/>
          <p:cNvSpPr txBox="1"/>
          <p:nvPr/>
        </p:nvSpPr>
        <p:spPr>
          <a:xfrm>
            <a:off x="10586729" y="3811833"/>
            <a:ext cx="1420214"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GENERAL</a:t>
            </a:r>
          </a:p>
        </p:txBody>
      </p:sp>
      <p:sp>
        <p:nvSpPr>
          <p:cNvPr id="137" name="Google Shape;137;p25"/>
          <p:cNvSpPr txBox="1"/>
          <p:nvPr/>
        </p:nvSpPr>
        <p:spPr>
          <a:xfrm>
            <a:off x="9077424" y="4443433"/>
            <a:ext cx="1372862"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SPECIFIC</a:t>
            </a:r>
          </a:p>
        </p:txBody>
      </p:sp>
      <p:sp>
        <p:nvSpPr>
          <p:cNvPr id="138" name="Google Shape;138;p25"/>
          <p:cNvSpPr txBox="1"/>
          <p:nvPr/>
        </p:nvSpPr>
        <p:spPr>
          <a:xfrm>
            <a:off x="6672167" y="5011967"/>
            <a:ext cx="1579786" cy="594800"/>
          </a:xfrm>
          <a:prstGeom prst="rect">
            <a:avLst/>
          </a:prstGeom>
          <a:noFill/>
          <a:ln>
            <a:noFill/>
          </a:ln>
        </p:spPr>
        <p:txBody>
          <a:bodyPr spcFirstLastPara="1" wrap="square" lIns="121900" tIns="121900" rIns="121900" bIns="121900" anchor="t" anchorCtr="0">
            <a:noAutofit/>
          </a:bodyPr>
          <a:lstStyle/>
          <a:p>
            <a:r>
              <a:rPr lang="en-US" sz="2400" b="1" dirty="0">
                <a:highlight>
                  <a:srgbClr val="FFFF00"/>
                </a:highlight>
                <a:latin typeface="Calibri" panose="020F0502020204030204" pitchFamily="34" charset="0"/>
                <a:cs typeface="Calibri" panose="020F0502020204030204" pitchFamily="34" charset="0"/>
              </a:rPr>
              <a:t>GENERAL</a:t>
            </a:r>
          </a:p>
        </p:txBody>
      </p:sp>
      <p:pic>
        <p:nvPicPr>
          <p:cNvPr id="3" name="Picture 2">
            <a:extLst>
              <a:ext uri="{FF2B5EF4-FFF2-40B4-BE49-F238E27FC236}">
                <a16:creationId xmlns:a16="http://schemas.microsoft.com/office/drawing/2014/main" id="{1CB5BEFE-4F1A-4777-8AD3-44B9F0ED2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361" y="403288"/>
            <a:ext cx="858612" cy="858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10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1000"/>
                                        <p:tgtEl>
                                          <p:spTgt spid="1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1000"/>
                                        <p:tgtEl>
                                          <p:spTgt spid="1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10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6"/>
          <p:cNvSpPr txBox="1">
            <a:spLocks noGrp="1"/>
          </p:cNvSpPr>
          <p:nvPr>
            <p:ph type="body" idx="4294967295"/>
          </p:nvPr>
        </p:nvSpPr>
        <p:spPr>
          <a:xfrm>
            <a:off x="697433" y="2103402"/>
            <a:ext cx="4373667" cy="744537"/>
          </a:xfrm>
          <a:prstGeom prst="rect">
            <a:avLst/>
          </a:prstGeom>
          <a:ln w="38100">
            <a:solidFill>
              <a:schemeClr val="tx1">
                <a:lumMod val="50000"/>
                <a:lumOff val="50000"/>
              </a:schemeClr>
            </a:solidFill>
          </a:ln>
        </p:spPr>
        <p:txBody>
          <a:bodyPr spcFirstLastPara="1" vert="horz" wrap="square" lIns="121900" tIns="121900" rIns="121900" bIns="121900" anchor="t" anchorCtr="0">
            <a:noAutofit/>
          </a:bodyPr>
          <a:lstStyle/>
          <a:p>
            <a:pPr marL="0" indent="0">
              <a:spcAft>
                <a:spcPts val="2133"/>
              </a:spcAft>
              <a:buNone/>
            </a:pPr>
            <a:r>
              <a:rPr lang="en" sz="2800" b="1" dirty="0">
                <a:latin typeface="Arial Black" panose="020B0A04020102020204" pitchFamily="34" charset="0"/>
              </a:rPr>
              <a:t>To inform or explain</a:t>
            </a:r>
            <a:endParaRPr sz="2800" b="1" dirty="0">
              <a:latin typeface="Arial Black" panose="020B0A04020102020204" pitchFamily="34" charset="0"/>
            </a:endParaRPr>
          </a:p>
        </p:txBody>
      </p:sp>
      <p:sp>
        <p:nvSpPr>
          <p:cNvPr id="145" name="Google Shape;145;p26"/>
          <p:cNvSpPr txBox="1">
            <a:spLocks noGrp="1"/>
          </p:cNvSpPr>
          <p:nvPr>
            <p:ph type="body" idx="4294967295"/>
          </p:nvPr>
        </p:nvSpPr>
        <p:spPr>
          <a:xfrm>
            <a:off x="6270171" y="2123358"/>
            <a:ext cx="5429174" cy="744536"/>
          </a:xfrm>
          <a:prstGeom prst="rect">
            <a:avLst/>
          </a:prstGeom>
          <a:ln w="34925">
            <a:solidFill>
              <a:schemeClr val="tx1">
                <a:lumMod val="50000"/>
                <a:lumOff val="50000"/>
              </a:schemeClr>
            </a:solidFill>
          </a:ln>
        </p:spPr>
        <p:txBody>
          <a:bodyPr spcFirstLastPara="1" vert="horz" wrap="square" lIns="121900" tIns="121900" rIns="121900" bIns="121900" anchor="t" anchorCtr="0">
            <a:noAutofit/>
          </a:bodyPr>
          <a:lstStyle/>
          <a:p>
            <a:pPr marL="0" indent="0">
              <a:spcAft>
                <a:spcPts val="2133"/>
              </a:spcAft>
              <a:buNone/>
            </a:pPr>
            <a:r>
              <a:rPr lang="en" sz="2800" dirty="0">
                <a:latin typeface="Arial Black" panose="020B0A04020102020204" pitchFamily="34" charset="0"/>
                <a:cs typeface="Calibri" panose="020F0502020204030204" pitchFamily="34" charset="0"/>
              </a:rPr>
              <a:t>To support a point of view</a:t>
            </a:r>
            <a:endParaRPr sz="2800" dirty="0">
              <a:latin typeface="Arial Black" panose="020B0A0402010202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4C78E6F-578E-4CEE-86F3-B3AB6C402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500" y="0"/>
            <a:ext cx="4160999" cy="1735104"/>
          </a:xfrm>
          <a:prstGeom prst="rect">
            <a:avLst/>
          </a:prstGeom>
        </p:spPr>
      </p:pic>
      <p:sp>
        <p:nvSpPr>
          <p:cNvPr id="7" name="Rectangle 6">
            <a:extLst>
              <a:ext uri="{FF2B5EF4-FFF2-40B4-BE49-F238E27FC236}">
                <a16:creationId xmlns:a16="http://schemas.microsoft.com/office/drawing/2014/main" id="{6BF6475C-CD10-4501-BC5A-E41CCDB8AAA4}"/>
              </a:ext>
            </a:extLst>
          </p:cNvPr>
          <p:cNvSpPr/>
          <p:nvPr/>
        </p:nvSpPr>
        <p:spPr>
          <a:xfrm>
            <a:off x="2661031" y="82722"/>
            <a:ext cx="1900083" cy="1569660"/>
          </a:xfrm>
          <a:prstGeom prst="rect">
            <a:avLst/>
          </a:prstGeom>
          <a:noFill/>
        </p:spPr>
        <p:txBody>
          <a:bodyPr wrap="square" lIns="91440" tIns="45720" rIns="91440" bIns="45720">
            <a:spAutoFit/>
          </a:bodyPr>
          <a:lstStyle/>
          <a:p>
            <a:pPr algn="ctr"/>
            <a:r>
              <a:rPr lang="en-US" sz="9600" b="1" dirty="0">
                <a:ln w="13462">
                  <a:solidFill>
                    <a:schemeClr val="bg1"/>
                  </a:solidFill>
                  <a:prstDash val="solid"/>
                </a:ln>
                <a:solidFill>
                  <a:srgbClr val="5F5F5F"/>
                </a:solidFill>
                <a:effectLst>
                  <a:outerShdw dist="38100" dir="2700000" algn="bl" rotWithShape="0">
                    <a:schemeClr val="accent5"/>
                  </a:outerShdw>
                </a:effectLst>
                <a:latin typeface="Calibri" panose="020F0502020204030204" pitchFamily="34" charset="0"/>
                <a:cs typeface="Calibri" panose="020F0502020204030204" pitchFamily="34" charset="0"/>
              </a:rPr>
              <a:t>P=</a:t>
            </a:r>
            <a:endParaRPr lang="en-US" sz="9600" b="1" cap="none" spc="0" dirty="0">
              <a:ln w="13462">
                <a:solidFill>
                  <a:schemeClr val="bg1"/>
                </a:solidFill>
                <a:prstDash val="solid"/>
              </a:ln>
              <a:solidFill>
                <a:srgbClr val="5F5F5F"/>
              </a:solidFill>
              <a:effectLst>
                <a:outerShdw dist="38100" dir="2700000" algn="bl" rotWithShape="0">
                  <a:schemeClr val="accent5"/>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D44D45C-A384-4573-B207-645C727E8875}"/>
              </a:ext>
            </a:extLst>
          </p:cNvPr>
          <p:cNvSpPr/>
          <p:nvPr/>
        </p:nvSpPr>
        <p:spPr>
          <a:xfrm>
            <a:off x="697433" y="3136612"/>
            <a:ext cx="4282340" cy="2062103"/>
          </a:xfrm>
          <a:prstGeom prst="rect">
            <a:avLst/>
          </a:prstGeom>
          <a:solidFill>
            <a:srgbClr val="FFFF00"/>
          </a:solidFill>
        </p:spPr>
        <p:txBody>
          <a:bodyPr wrap="square">
            <a:spAutoFit/>
          </a:bodyPr>
          <a:lstStyle/>
          <a:p>
            <a:r>
              <a:rPr lang="en-US" sz="3200" b="1" dirty="0">
                <a:latin typeface="Calibri" panose="020F0502020204030204" pitchFamily="34" charset="0"/>
                <a:cs typeface="Calibri" panose="020F0502020204030204" pitchFamily="34" charset="0"/>
              </a:rPr>
              <a:t>https://www.youtube.com/watch?v=JKFu-2gjjo0</a:t>
            </a:r>
          </a:p>
          <a:p>
            <a:endParaRPr lang="en-US" sz="3200" b="1"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E1D9B8B-B4BC-45D9-8FA2-C6720E0C9D7A}"/>
              </a:ext>
            </a:extLst>
          </p:cNvPr>
          <p:cNvSpPr/>
          <p:nvPr/>
        </p:nvSpPr>
        <p:spPr>
          <a:xfrm>
            <a:off x="6399870" y="3136612"/>
            <a:ext cx="5169776" cy="1077218"/>
          </a:xfrm>
          <a:prstGeom prst="rect">
            <a:avLst/>
          </a:prstGeom>
          <a:solidFill>
            <a:schemeClr val="accent6">
              <a:lumMod val="40000"/>
              <a:lumOff val="60000"/>
            </a:schemeClr>
          </a:solidFill>
        </p:spPr>
        <p:txBody>
          <a:bodyPr wrap="square">
            <a:spAutoFit/>
          </a:bodyPr>
          <a:lstStyle/>
          <a:p>
            <a:r>
              <a:rPr lang="en-US" sz="3200" b="1" dirty="0">
                <a:latin typeface="Calibri" panose="020F0502020204030204" pitchFamily="34" charset="0"/>
                <a:cs typeface="Calibri" panose="020F0502020204030204" pitchFamily="34" charset="0"/>
              </a:rPr>
              <a:t>https://www.youtube.com/watch?v=ThIrw_LpuRA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C4123D7-B4F8-492D-815D-2D52F12D8DDF}"/>
              </a:ext>
            </a:extLst>
          </p:cNvPr>
          <p:cNvGraphicFramePr>
            <a:graphicFrameLocks noGrp="1"/>
          </p:cNvGraphicFramePr>
          <p:nvPr>
            <p:extLst>
              <p:ext uri="{D42A27DB-BD31-4B8C-83A1-F6EECF244321}">
                <p14:modId xmlns:p14="http://schemas.microsoft.com/office/powerpoint/2010/main" val="107598178"/>
              </p:ext>
            </p:extLst>
          </p:nvPr>
        </p:nvGraphicFramePr>
        <p:xfrm>
          <a:off x="221061" y="138449"/>
          <a:ext cx="11524624" cy="6276301"/>
        </p:xfrm>
        <a:graphic>
          <a:graphicData uri="http://schemas.openxmlformats.org/drawingml/2006/table">
            <a:tbl>
              <a:tblPr firstRow="1" bandRow="1">
                <a:tableStyleId>{5C22544A-7EE6-4342-B048-85BDC9FD1C3A}</a:tableStyleId>
              </a:tblPr>
              <a:tblGrid>
                <a:gridCol w="2060318">
                  <a:extLst>
                    <a:ext uri="{9D8B030D-6E8A-4147-A177-3AD203B41FA5}">
                      <a16:colId xmlns:a16="http://schemas.microsoft.com/office/drawing/2014/main" val="2265301887"/>
                    </a:ext>
                  </a:extLst>
                </a:gridCol>
                <a:gridCol w="9464306">
                  <a:extLst>
                    <a:ext uri="{9D8B030D-6E8A-4147-A177-3AD203B41FA5}">
                      <a16:colId xmlns:a16="http://schemas.microsoft.com/office/drawing/2014/main" val="1898958776"/>
                    </a:ext>
                  </a:extLst>
                </a:gridCol>
              </a:tblGrid>
              <a:tr h="226583">
                <a:tc>
                  <a:txBody>
                    <a:bodyPr/>
                    <a:lstStyle/>
                    <a:p>
                      <a:pPr algn="ctr"/>
                      <a:r>
                        <a:rPr lang="en-US" sz="3600" dirty="0">
                          <a:solidFill>
                            <a:schemeClr val="tx1"/>
                          </a:solidFill>
                          <a:latin typeface="Calibri" panose="020F0502020204030204" pitchFamily="34" charset="0"/>
                          <a:cs typeface="Calibri" panose="020F0502020204030204" pitchFamily="34" charset="0"/>
                        </a:rPr>
                        <a:t>STRAP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Calibri" panose="020F0502020204030204" pitchFamily="34" charset="0"/>
                          <a:cs typeface="Calibri" panose="020F0502020204030204" pitchFamily="34" charset="0"/>
                        </a:rPr>
                        <a:t>When c</a:t>
                      </a:r>
                      <a:r>
                        <a:rPr lang="en-US" sz="2800" dirty="0">
                          <a:solidFill>
                            <a:schemeClr val="tx1"/>
                          </a:solidFill>
                          <a:latin typeface="Calibri" panose="020F0502020204030204" pitchFamily="34" charset="0"/>
                          <a:ea typeface="Arial" panose="020B0604020202020204" pitchFamily="34" charset="0"/>
                          <a:cs typeface="Calibri" panose="020F0502020204030204" pitchFamily="34" charset="0"/>
                        </a:rPr>
                        <a:t>onsidering a Writing Situation and Task, determine each of the following:</a:t>
                      </a:r>
                    </a:p>
                  </a:txBody>
                  <a:tcPr/>
                </a:tc>
                <a:extLst>
                  <a:ext uri="{0D108BD9-81ED-4DB2-BD59-A6C34878D82A}">
                    <a16:rowId xmlns:a16="http://schemas.microsoft.com/office/drawing/2014/main" val="268659145"/>
                  </a:ext>
                </a:extLst>
              </a:tr>
              <a:tr h="635246">
                <a:tc>
                  <a:txBody>
                    <a:bodyPr/>
                    <a:lstStyle/>
                    <a:p>
                      <a:r>
                        <a:rPr lang="en-US" sz="2800" b="1" u="sng" dirty="0">
                          <a:solidFill>
                            <a:srgbClr val="3C78D8"/>
                          </a:solidFill>
                          <a:latin typeface="Arial" panose="020B0604020202020204" pitchFamily="34" charset="0"/>
                          <a:ea typeface="Arial" panose="020B0604020202020204" pitchFamily="34" charset="0"/>
                        </a:rPr>
                        <a:t>S</a:t>
                      </a:r>
                      <a:r>
                        <a:rPr lang="en-US" sz="2800" b="1" dirty="0">
                          <a:latin typeface="Arial" panose="020B0604020202020204" pitchFamily="34" charset="0"/>
                          <a:ea typeface="Arial" panose="020B0604020202020204" pitchFamily="34" charset="0"/>
                        </a:rPr>
                        <a:t>UBJECT</a:t>
                      </a:r>
                    </a:p>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ea typeface="Arial" panose="020B0604020202020204" pitchFamily="34" charset="0"/>
                        </a:rPr>
                        <a:t>What topic are you to address?</a:t>
                      </a:r>
                    </a:p>
                  </a:txBody>
                  <a:tcPr/>
                </a:tc>
                <a:extLst>
                  <a:ext uri="{0D108BD9-81ED-4DB2-BD59-A6C34878D82A}">
                    <a16:rowId xmlns:a16="http://schemas.microsoft.com/office/drawing/2014/main" val="1806858201"/>
                  </a:ext>
                </a:extLst>
              </a:tr>
              <a:tr h="889345">
                <a:tc>
                  <a:txBody>
                    <a:bodyPr/>
                    <a:lstStyle/>
                    <a:p>
                      <a:r>
                        <a:rPr lang="en-US" sz="2800" b="1" u="sng" dirty="0">
                          <a:solidFill>
                            <a:srgbClr val="3C78D8"/>
                          </a:solidFill>
                          <a:latin typeface="Arial" panose="020B0604020202020204" pitchFamily="34" charset="0"/>
                          <a:ea typeface="Arial" panose="020B0604020202020204" pitchFamily="34" charset="0"/>
                        </a:rPr>
                        <a:t>T</a:t>
                      </a:r>
                      <a:r>
                        <a:rPr lang="en-US" sz="2800" b="1" dirty="0">
                          <a:latin typeface="Arial" panose="020B0604020202020204" pitchFamily="34" charset="0"/>
                          <a:ea typeface="Arial" panose="020B0604020202020204" pitchFamily="34" charset="0"/>
                        </a:rPr>
                        <a:t>YPE</a:t>
                      </a:r>
                      <a:r>
                        <a:rPr lang="en-US" sz="2800" dirty="0">
                          <a:latin typeface="Arial" panose="020B0604020202020204" pitchFamily="34" charset="0"/>
                          <a:ea typeface="Arial" panose="020B0604020202020204" pitchFamily="34" charset="0"/>
                        </a:rPr>
                        <a:t> </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ea typeface="Arial" panose="020B0604020202020204" pitchFamily="34" charset="0"/>
                        </a:rPr>
                        <a:t>What format should your writing take?--- essay, email, letter, article,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3026488664"/>
                  </a:ext>
                </a:extLst>
              </a:tr>
              <a:tr h="889345">
                <a:tc>
                  <a:txBody>
                    <a:bodyPr/>
                    <a:lstStyle/>
                    <a:p>
                      <a:r>
                        <a:rPr lang="en-US" sz="2800" b="1" u="sng" dirty="0">
                          <a:solidFill>
                            <a:srgbClr val="3C78D8"/>
                          </a:solidFill>
                          <a:latin typeface="Arial" panose="020B0604020202020204" pitchFamily="34" charset="0"/>
                          <a:ea typeface="Arial" panose="020B0604020202020204" pitchFamily="34" charset="0"/>
                        </a:rPr>
                        <a:t>R</a:t>
                      </a:r>
                      <a:r>
                        <a:rPr lang="en-US" sz="2800" b="1" dirty="0">
                          <a:latin typeface="Arial" panose="020B0604020202020204" pitchFamily="34" charset="0"/>
                          <a:ea typeface="Arial" panose="020B0604020202020204" pitchFamily="34" charset="0"/>
                        </a:rPr>
                        <a:t>OLE</a:t>
                      </a:r>
                      <a:r>
                        <a:rPr lang="en-US" sz="2800" dirty="0">
                          <a:latin typeface="Arial" panose="020B0604020202020204" pitchFamily="34" charset="0"/>
                          <a:ea typeface="Arial" panose="020B0604020202020204" pitchFamily="34" charset="0"/>
                        </a:rPr>
                        <a:t> </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ea typeface="Arial" panose="020B0604020202020204" pitchFamily="34" charset="0"/>
                        </a:rPr>
                        <a:t>From what role will you write? student, son, daughter, volunteer, citizen, athlete, employee,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ea typeface="Arial" panose="020B0604020202020204" pitchFamily="34" charset="0"/>
                      </a:endParaRPr>
                    </a:p>
                  </a:txBody>
                  <a:tcPr/>
                </a:tc>
                <a:extLst>
                  <a:ext uri="{0D108BD9-81ED-4DB2-BD59-A6C34878D82A}">
                    <a16:rowId xmlns:a16="http://schemas.microsoft.com/office/drawing/2014/main" val="2760952482"/>
                  </a:ext>
                </a:extLst>
              </a:tr>
              <a:tr h="1247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3C78D8"/>
                          </a:solidFill>
                          <a:latin typeface="Arial" panose="020B0604020202020204" pitchFamily="34" charset="0"/>
                          <a:ea typeface="Arial" panose="020B0604020202020204" pitchFamily="34" charset="0"/>
                        </a:rPr>
                        <a:t>A</a:t>
                      </a:r>
                      <a:r>
                        <a:rPr lang="en-US" sz="2800" b="1" dirty="0">
                          <a:latin typeface="Arial" panose="020B0604020202020204" pitchFamily="34" charset="0"/>
                          <a:ea typeface="Arial" panose="020B0604020202020204" pitchFamily="34" charset="0"/>
                        </a:rPr>
                        <a:t>UDIENCE</a:t>
                      </a:r>
                      <a:endParaRPr lang="en-US" sz="2800" dirty="0"/>
                    </a:p>
                  </a:txBody>
                  <a:tcPr/>
                </a:tc>
                <a:tc>
                  <a:txBody>
                    <a:bodyPr/>
                    <a:lstStyle/>
                    <a:p>
                      <a:pPr>
                        <a:lnSpc>
                          <a:spcPct val="115000"/>
                        </a:lnSpc>
                      </a:pPr>
                      <a:r>
                        <a:rPr lang="en-US" sz="2800" dirty="0">
                          <a:latin typeface="Arial" panose="020B0604020202020204" pitchFamily="34" charset="0"/>
                          <a:ea typeface="Arial" panose="020B0604020202020204" pitchFamily="34" charset="0"/>
                        </a:rPr>
                        <a:t>To whom are you writing? HINT: The writing situation will GIVE you this information.</a:t>
                      </a:r>
                    </a:p>
                  </a:txBody>
                  <a:tcPr/>
                </a:tc>
                <a:extLst>
                  <a:ext uri="{0D108BD9-81ED-4DB2-BD59-A6C34878D82A}">
                    <a16:rowId xmlns:a16="http://schemas.microsoft.com/office/drawing/2014/main" val="11048027"/>
                  </a:ext>
                </a:extLst>
              </a:tr>
              <a:tr h="889345">
                <a:tc>
                  <a:txBody>
                    <a:bodyPr/>
                    <a:lstStyle/>
                    <a:p>
                      <a:r>
                        <a:rPr lang="en-US" sz="2800" b="1" u="sng" dirty="0">
                          <a:solidFill>
                            <a:srgbClr val="3C78D8"/>
                          </a:solidFill>
                          <a:latin typeface="Arial" panose="020B0604020202020204" pitchFamily="34" charset="0"/>
                          <a:ea typeface="Arial" panose="020B0604020202020204" pitchFamily="34" charset="0"/>
                        </a:rPr>
                        <a:t>P</a:t>
                      </a:r>
                      <a:r>
                        <a:rPr lang="en-US" sz="2800" b="1" dirty="0">
                          <a:latin typeface="Arial" panose="020B0604020202020204" pitchFamily="34" charset="0"/>
                          <a:ea typeface="Arial" panose="020B0604020202020204" pitchFamily="34" charset="0"/>
                        </a:rPr>
                        <a:t>URPOSE</a:t>
                      </a:r>
                      <a:endParaRPr lang="en-US" sz="2800" dirty="0"/>
                    </a:p>
                  </a:txBody>
                  <a:tcPr/>
                </a:tc>
                <a:tc>
                  <a:txBody>
                    <a:bodyPr/>
                    <a:lstStyle/>
                    <a:p>
                      <a:r>
                        <a:rPr lang="en-US" sz="2800" dirty="0">
                          <a:latin typeface="Arial" panose="020B0604020202020204" pitchFamily="34" charset="0"/>
                          <a:ea typeface="Arial" panose="020B0604020202020204" pitchFamily="34" charset="0"/>
                        </a:rPr>
                        <a:t>For what purpose do you write? To inform or explain or to support a point of view.</a:t>
                      </a:r>
                      <a:endParaRPr lang="en-US" sz="2800" dirty="0"/>
                    </a:p>
                  </a:txBody>
                  <a:tcPr/>
                </a:tc>
                <a:extLst>
                  <a:ext uri="{0D108BD9-81ED-4DB2-BD59-A6C34878D82A}">
                    <a16:rowId xmlns:a16="http://schemas.microsoft.com/office/drawing/2014/main" val="2965847279"/>
                  </a:ext>
                </a:extLst>
              </a:tr>
            </a:tbl>
          </a:graphicData>
        </a:graphic>
      </p:graphicFrame>
      <p:sp>
        <p:nvSpPr>
          <p:cNvPr id="5" name="Rectangle 4">
            <a:extLst>
              <a:ext uri="{FF2B5EF4-FFF2-40B4-BE49-F238E27FC236}">
                <a16:creationId xmlns:a16="http://schemas.microsoft.com/office/drawing/2014/main" id="{6ED204CF-CD9E-4CBB-A323-AD04009BB0B9}"/>
              </a:ext>
            </a:extLst>
          </p:cNvPr>
          <p:cNvSpPr/>
          <p:nvPr/>
        </p:nvSpPr>
        <p:spPr>
          <a:xfrm>
            <a:off x="6705074" y="6247512"/>
            <a:ext cx="5265865" cy="610488"/>
          </a:xfrm>
          <a:prstGeom prst="rect">
            <a:avLst/>
          </a:prstGeom>
        </p:spPr>
        <p:txBody>
          <a:bodyPr wrap="none">
            <a:spAutoFit/>
          </a:bodyPr>
          <a:lstStyle/>
          <a:p>
            <a:pPr>
              <a:lnSpc>
                <a:spcPct val="115000"/>
              </a:lnSpc>
            </a:pPr>
            <a:r>
              <a:rPr lang="en-US" b="1" dirty="0">
                <a:latin typeface="Arial" panose="020B0604020202020204" pitchFamily="34" charset="0"/>
                <a:ea typeface="Arial" panose="020B0604020202020204" pitchFamily="34" charset="0"/>
              </a:rPr>
              <a:t>STRAP adapted from </a:t>
            </a:r>
            <a:r>
              <a:rPr lang="en-US" b="1" i="1" dirty="0">
                <a:latin typeface="Arial" panose="020B0604020202020204" pitchFamily="34" charset="0"/>
                <a:ea typeface="Arial" panose="020B0604020202020204" pitchFamily="34" charset="0"/>
              </a:rPr>
              <a:t>The Write Source.</a:t>
            </a:r>
            <a:r>
              <a:rPr lang="en-US" b="1" dirty="0">
                <a:latin typeface="Arial" panose="020B0604020202020204" pitchFamily="34" charset="0"/>
                <a:ea typeface="Arial" panose="020B0604020202020204" pitchFamily="34" charset="0"/>
              </a:rPr>
              <a:t> 2007 </a:t>
            </a:r>
            <a:r>
              <a:rPr lang="en-US" sz="3200" b="1" dirty="0">
                <a:latin typeface="Arial" panose="020B0604020202020204" pitchFamily="34" charset="0"/>
                <a:ea typeface="Arial" panose="020B0604020202020204" pitchFamily="34" charset="0"/>
              </a:rPr>
              <a:t> </a:t>
            </a:r>
            <a:endParaRPr lang="en-US" sz="3200" b="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06358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ctrTitle"/>
          </p:nvPr>
        </p:nvSpPr>
        <p:spPr>
          <a:xfrm>
            <a:off x="524278" y="815703"/>
            <a:ext cx="11360800" cy="2736800"/>
          </a:xfrm>
          <a:prstGeom prst="rect">
            <a:avLst/>
          </a:prstGeom>
        </p:spPr>
        <p:txBody>
          <a:bodyPr spcFirstLastPara="1" wrap="square" lIns="121900" tIns="121900" rIns="121900" bIns="121900" anchor="b" anchorCtr="0">
            <a:noAutofit/>
          </a:bodyPr>
          <a:lstStyle/>
          <a:p>
            <a:r>
              <a:rPr lang="en" dirty="0"/>
              <a:t>Composing a Strong Thesis!</a:t>
            </a:r>
            <a:endParaRPr dirty="0"/>
          </a:p>
        </p:txBody>
      </p:sp>
      <p:sp>
        <p:nvSpPr>
          <p:cNvPr id="209" name="Google Shape;209;p37"/>
          <p:cNvSpPr txBox="1">
            <a:spLocks noGrp="1"/>
          </p:cNvSpPr>
          <p:nvPr>
            <p:ph type="subTitle" idx="1"/>
          </p:nvPr>
        </p:nvSpPr>
        <p:spPr>
          <a:xfrm>
            <a:off x="625545" y="3726239"/>
            <a:ext cx="11360800" cy="1056800"/>
          </a:xfrm>
          <a:prstGeom prst="rect">
            <a:avLst/>
          </a:prstGeom>
        </p:spPr>
        <p:txBody>
          <a:bodyPr spcFirstLastPara="1" wrap="square" lIns="121900" tIns="121900" rIns="121900" bIns="121900" anchor="t" anchorCtr="0">
            <a:noAutofit/>
          </a:bodyPr>
          <a:lstStyle/>
          <a:p>
            <a:pPr marL="0" indent="0"/>
            <a:r>
              <a:rPr lang="en" b="1" dirty="0">
                <a:solidFill>
                  <a:schemeClr val="accent4">
                    <a:lumMod val="50000"/>
                  </a:schemeClr>
                </a:solidFill>
              </a:rPr>
              <a:t>Provide a road map for your essay...</a:t>
            </a:r>
            <a:endParaRPr b="1" dirty="0">
              <a:solidFill>
                <a:schemeClr val="accent4">
                  <a:lumMod val="50000"/>
                </a:schemeClr>
              </a:solidFill>
            </a:endParaRPr>
          </a:p>
        </p:txBody>
      </p:sp>
      <p:pic>
        <p:nvPicPr>
          <p:cNvPr id="2" name="Picture 1"/>
          <p:cNvPicPr>
            <a:picLocks noChangeAspect="1"/>
          </p:cNvPicPr>
          <p:nvPr/>
        </p:nvPicPr>
        <p:blipFill>
          <a:blip r:embed="rId3"/>
          <a:stretch>
            <a:fillRect/>
          </a:stretch>
        </p:blipFill>
        <p:spPr>
          <a:xfrm>
            <a:off x="4085726" y="4475670"/>
            <a:ext cx="4440438" cy="2284059"/>
          </a:xfrm>
          <a:prstGeom prst="rect">
            <a:avLst/>
          </a:prstGeom>
        </p:spPr>
      </p:pic>
      <p:pic>
        <p:nvPicPr>
          <p:cNvPr id="6" name="Picture 5">
            <a:extLst>
              <a:ext uri="{FF2B5EF4-FFF2-40B4-BE49-F238E27FC236}">
                <a16:creationId xmlns:a16="http://schemas.microsoft.com/office/drawing/2014/main" id="{CF4C2F59-4CF6-4B68-9BEB-316673C036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6574">
            <a:off x="4720598" y="439188"/>
            <a:ext cx="2330671" cy="1647857"/>
          </a:xfrm>
          <a:prstGeom prst="rect">
            <a:avLst/>
          </a:prstGeom>
        </p:spPr>
      </p:pic>
    </p:spTree>
    <p:extLst>
      <p:ext uri="{BB962C8B-B14F-4D97-AF65-F5344CB8AC3E}">
        <p14:creationId xmlns:p14="http://schemas.microsoft.com/office/powerpoint/2010/main" val="3509540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38"/>
          <p:cNvSpPr txBox="1">
            <a:spLocks noGrp="1"/>
          </p:cNvSpPr>
          <p:nvPr>
            <p:ph type="body" idx="1"/>
          </p:nvPr>
        </p:nvSpPr>
        <p:spPr>
          <a:xfrm>
            <a:off x="304800" y="1358900"/>
            <a:ext cx="11684000" cy="5351684"/>
          </a:xfrm>
          <a:prstGeom prst="rect">
            <a:avLst/>
          </a:prstGeom>
          <a:solidFill>
            <a:schemeClr val="accent3">
              <a:lumMod val="40000"/>
              <a:lumOff val="60000"/>
            </a:schemeClr>
          </a:solidFill>
        </p:spPr>
        <p:txBody>
          <a:bodyPr spcFirstLastPara="1" wrap="square" lIns="121900" tIns="121900" rIns="121900" bIns="121900" anchor="t" anchorCtr="0">
            <a:noAutofit/>
          </a:bodyPr>
          <a:lstStyle/>
          <a:p>
            <a:pPr marL="0" lvl="0" indent="0">
              <a:lnSpc>
                <a:spcPct val="107916"/>
              </a:lnSpc>
              <a:buClr>
                <a:schemeClr val="dk1"/>
              </a:buClr>
              <a:buSzPts val="1100"/>
              <a:buNone/>
            </a:pPr>
            <a:r>
              <a:rPr lang="en-US" sz="2400" dirty="0">
                <a:solidFill>
                  <a:srgbClr val="FF0000"/>
                </a:solidFill>
                <a:highlight>
                  <a:srgbClr val="F2F2F2"/>
                </a:highlight>
                <a:latin typeface="Calibri"/>
                <a:ea typeface="Calibri"/>
                <a:cs typeface="Calibri"/>
                <a:sym typeface="Calibri"/>
              </a:rPr>
              <a:t>In Stephen King’s “Strawberry Spring”, </a:t>
            </a:r>
            <a:r>
              <a:rPr lang="en-US" sz="2400" dirty="0">
                <a:solidFill>
                  <a:srgbClr val="6AA84F"/>
                </a:solidFill>
                <a:highlight>
                  <a:srgbClr val="F2F2F2"/>
                </a:highlight>
                <a:latin typeface="Calibri"/>
                <a:ea typeface="Calibri"/>
                <a:cs typeface="Calibri"/>
                <a:sym typeface="Calibri"/>
              </a:rPr>
              <a:t>the narrator is unreliable</a:t>
            </a:r>
            <a:r>
              <a:rPr lang="en-US" sz="2400" dirty="0">
                <a:solidFill>
                  <a:srgbClr val="FF0000"/>
                </a:solidFill>
                <a:highlight>
                  <a:srgbClr val="F2F2F2"/>
                </a:highlight>
                <a:latin typeface="Calibri"/>
                <a:ea typeface="Calibri"/>
                <a:cs typeface="Calibri"/>
                <a:sym typeface="Calibri"/>
              </a:rPr>
              <a:t> </a:t>
            </a:r>
            <a:r>
              <a:rPr lang="en-US" sz="2400" dirty="0">
                <a:solidFill>
                  <a:schemeClr val="accent1"/>
                </a:solidFill>
                <a:highlight>
                  <a:srgbClr val="F2F2F2"/>
                </a:highlight>
                <a:latin typeface="Calibri"/>
                <a:ea typeface="Calibri"/>
                <a:cs typeface="Calibri"/>
                <a:sym typeface="Calibri"/>
              </a:rPr>
              <a:t>because he is an insane murderer.</a:t>
            </a:r>
          </a:p>
          <a:p>
            <a:pPr marL="0" lvl="0" indent="0" algn="ctr">
              <a:lnSpc>
                <a:spcPct val="107916"/>
              </a:lnSpc>
              <a:spcBef>
                <a:spcPts val="800"/>
              </a:spcBef>
              <a:buClr>
                <a:schemeClr val="dk1"/>
              </a:buClr>
              <a:buSzPts val="1100"/>
              <a:buNone/>
            </a:pPr>
            <a:r>
              <a:rPr lang="en-US" sz="2400" dirty="0">
                <a:solidFill>
                  <a:srgbClr val="333333"/>
                </a:solidFill>
                <a:highlight>
                  <a:srgbClr val="F2F2F2"/>
                </a:highlight>
                <a:latin typeface="Calibri"/>
                <a:ea typeface="Calibri"/>
                <a:cs typeface="Calibri"/>
                <a:sym typeface="Calibri"/>
              </a:rPr>
              <a:t>OR</a:t>
            </a:r>
          </a:p>
          <a:p>
            <a:pPr marL="0" lvl="0" indent="0">
              <a:spcBef>
                <a:spcPts val="800"/>
              </a:spcBef>
              <a:buClr>
                <a:schemeClr val="dk1"/>
              </a:buClr>
              <a:buSzPts val="1100"/>
              <a:buNone/>
            </a:pPr>
            <a:r>
              <a:rPr lang="en-US" sz="2400" dirty="0">
                <a:solidFill>
                  <a:srgbClr val="FF0000"/>
                </a:solidFill>
                <a:highlight>
                  <a:srgbClr val="F2F2F2"/>
                </a:highlight>
              </a:rPr>
              <a:t>While many argue against the use of cellphones in school</a:t>
            </a:r>
            <a:r>
              <a:rPr lang="en-US" sz="2400" dirty="0">
                <a:highlight>
                  <a:srgbClr val="F2F2F2"/>
                </a:highlight>
              </a:rPr>
              <a:t>, </a:t>
            </a:r>
            <a:r>
              <a:rPr lang="en-US" sz="2400" dirty="0">
                <a:solidFill>
                  <a:srgbClr val="93C47D"/>
                </a:solidFill>
                <a:highlight>
                  <a:srgbClr val="F2F2F2"/>
                </a:highlight>
              </a:rPr>
              <a:t>they are useful classroom tools</a:t>
            </a:r>
            <a:r>
              <a:rPr lang="en-US" sz="2400" dirty="0">
                <a:highlight>
                  <a:srgbClr val="F2F2F2"/>
                </a:highlight>
              </a:rPr>
              <a:t> </a:t>
            </a:r>
            <a:r>
              <a:rPr lang="en-US" sz="2400" dirty="0">
                <a:solidFill>
                  <a:srgbClr val="E69138"/>
                </a:solidFill>
                <a:highlight>
                  <a:srgbClr val="F2F2F2"/>
                </a:highlight>
              </a:rPr>
              <a:t>because they provide access to the Internet, to 911, and to online learning tools. </a:t>
            </a:r>
          </a:p>
          <a:p>
            <a:pPr marL="0" lvl="0" indent="0" algn="ctr">
              <a:spcBef>
                <a:spcPts val="1600"/>
              </a:spcBef>
              <a:buClr>
                <a:schemeClr val="dk1"/>
              </a:buClr>
              <a:buSzPts val="1100"/>
              <a:buNone/>
            </a:pPr>
            <a:r>
              <a:rPr lang="en-US" sz="2400" dirty="0">
                <a:solidFill>
                  <a:srgbClr val="000000"/>
                </a:solidFill>
                <a:highlight>
                  <a:srgbClr val="F2F2F2"/>
                </a:highlight>
              </a:rPr>
              <a:t>OR</a:t>
            </a:r>
          </a:p>
          <a:p>
            <a:pPr marL="0" lvl="0" indent="0">
              <a:lnSpc>
                <a:spcPct val="107916"/>
              </a:lnSpc>
              <a:spcBef>
                <a:spcPts val="1600"/>
              </a:spcBef>
              <a:buClr>
                <a:schemeClr val="dk1"/>
              </a:buClr>
              <a:buSzPts val="1100"/>
              <a:buNone/>
            </a:pPr>
            <a:r>
              <a:rPr lang="en-US" sz="2400" u="sng" dirty="0">
                <a:solidFill>
                  <a:srgbClr val="FF0000"/>
                </a:solidFill>
                <a:highlight>
                  <a:srgbClr val="F2F2F2"/>
                </a:highlight>
                <a:latin typeface="Calibri"/>
                <a:ea typeface="Calibri"/>
                <a:cs typeface="Calibri"/>
                <a:sym typeface="Calibri"/>
              </a:rPr>
              <a:t>Although I grew up working on a tobacco farm</a:t>
            </a:r>
            <a:r>
              <a:rPr lang="en-US" sz="2400" dirty="0">
                <a:solidFill>
                  <a:srgbClr val="70AD47"/>
                </a:solidFill>
                <a:highlight>
                  <a:srgbClr val="F2F2F2"/>
                </a:highlight>
                <a:latin typeface="Calibri"/>
                <a:ea typeface="Calibri"/>
                <a:cs typeface="Calibri"/>
                <a:sym typeface="Calibri"/>
              </a:rPr>
              <a:t>, I knew from an early age farming was not for me </a:t>
            </a:r>
            <a:r>
              <a:rPr lang="en-US" sz="2400" dirty="0">
                <a:solidFill>
                  <a:srgbClr val="C55911"/>
                </a:solidFill>
                <a:highlight>
                  <a:srgbClr val="F2F2F2"/>
                </a:highlight>
                <a:latin typeface="Calibri"/>
                <a:ea typeface="Calibri"/>
                <a:cs typeface="Calibri"/>
                <a:sym typeface="Calibri"/>
              </a:rPr>
              <a:t>because I loved rea</a:t>
            </a:r>
            <a:r>
              <a:rPr lang="en-US" sz="3200" dirty="0">
                <a:solidFill>
                  <a:srgbClr val="C55911"/>
                </a:solidFill>
                <a:highlight>
                  <a:srgbClr val="F2F2F2"/>
                </a:highlight>
                <a:latin typeface="Calibri"/>
                <a:ea typeface="Calibri"/>
                <a:cs typeface="Calibri"/>
                <a:sym typeface="Calibri"/>
              </a:rPr>
              <a:t>ding and writing much more than cultivating tobacco</a:t>
            </a:r>
            <a:r>
              <a:rPr lang="en-US" sz="3200" dirty="0">
                <a:solidFill>
                  <a:srgbClr val="333333"/>
                </a:solidFill>
                <a:highlight>
                  <a:srgbClr val="F2F2F2"/>
                </a:highlight>
                <a:latin typeface="Calibri"/>
                <a:ea typeface="Calibri"/>
                <a:cs typeface="Calibri"/>
                <a:sym typeface="Calibri"/>
              </a:rPr>
              <a:t>.</a:t>
            </a:r>
            <a:endParaRPr lang="en-US" sz="3200" dirty="0">
              <a:solidFill>
                <a:srgbClr val="FF0000"/>
              </a:solidFill>
              <a:highlight>
                <a:srgbClr val="F2F2F2"/>
              </a:highlight>
            </a:endParaRPr>
          </a:p>
          <a:p>
            <a:pPr marL="0" indent="0">
              <a:lnSpc>
                <a:spcPct val="107916"/>
              </a:lnSpc>
              <a:spcBef>
                <a:spcPts val="2133"/>
              </a:spcBef>
              <a:buClr>
                <a:schemeClr val="dk1"/>
              </a:buClr>
              <a:buSzPts val="1100"/>
              <a:buNone/>
            </a:pPr>
            <a:endParaRPr sz="32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dirty="0"/>
          </a:p>
        </p:txBody>
      </p:sp>
      <p:pic>
        <p:nvPicPr>
          <p:cNvPr id="3" name="Picture 2">
            <a:extLst>
              <a:ext uri="{FF2B5EF4-FFF2-40B4-BE49-F238E27FC236}">
                <a16:creationId xmlns:a16="http://schemas.microsoft.com/office/drawing/2014/main" id="{FABCA17B-3DEA-42B6-9DE4-571FBDC0D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3133" y="0"/>
            <a:ext cx="2028567" cy="1268167"/>
          </a:xfrm>
          <a:prstGeom prst="rect">
            <a:avLst/>
          </a:prstGeom>
        </p:spPr>
      </p:pic>
      <p:sp>
        <p:nvSpPr>
          <p:cNvPr id="4" name="Rectangle 3">
            <a:extLst>
              <a:ext uri="{FF2B5EF4-FFF2-40B4-BE49-F238E27FC236}">
                <a16:creationId xmlns:a16="http://schemas.microsoft.com/office/drawing/2014/main" id="{63917162-9890-432D-9E70-B51D625F6DBE}"/>
              </a:ext>
            </a:extLst>
          </p:cNvPr>
          <p:cNvSpPr/>
          <p:nvPr/>
        </p:nvSpPr>
        <p:spPr>
          <a:xfrm>
            <a:off x="-342448" y="0"/>
            <a:ext cx="9058081" cy="923330"/>
          </a:xfrm>
          <a:prstGeom prst="rect">
            <a:avLst/>
          </a:prstGeom>
          <a:noFill/>
        </p:spPr>
        <p:txBody>
          <a:bodyPr wrap="square" lIns="91440" tIns="45720" rIns="91440" bIns="45720">
            <a:spAutoFit/>
          </a:bodyPr>
          <a:lstStyle/>
          <a:p>
            <a:pPr algn="ctr"/>
            <a:r>
              <a:rPr lang="en" sz="5400" b="1" dirty="0">
                <a:ln w="9525">
                  <a:solidFill>
                    <a:schemeClr val="bg1"/>
                  </a:solidFill>
                  <a:prstDash val="solid"/>
                </a:ln>
                <a:solidFill>
                  <a:srgbClr val="339933"/>
                </a:solidFill>
                <a:effectLst>
                  <a:outerShdw blurRad="12700" dist="38100" dir="2700000" algn="tl" rotWithShape="0">
                    <a:schemeClr val="bg1">
                      <a:lumMod val="50000"/>
                    </a:schemeClr>
                  </a:outerShdw>
                </a:effectLst>
              </a:rPr>
              <a:t>3-Part </a:t>
            </a:r>
            <a:r>
              <a:rPr lang="en-US" sz="5400" b="1" dirty="0">
                <a:ln w="9525">
                  <a:solidFill>
                    <a:schemeClr val="bg1"/>
                  </a:solidFill>
                  <a:prstDash val="solid"/>
                </a:ln>
                <a:solidFill>
                  <a:srgbClr val="339933"/>
                </a:solidFill>
                <a:effectLst>
                  <a:outerShdw blurRad="12700" dist="38100" dir="2700000" algn="tl" rotWithShape="0">
                    <a:schemeClr val="bg1">
                      <a:lumMod val="50000"/>
                    </a:schemeClr>
                  </a:outerShdw>
                </a:effectLst>
              </a:rPr>
              <a:t>Thesis Statement</a:t>
            </a:r>
          </a:p>
        </p:txBody>
      </p:sp>
    </p:spTree>
    <p:extLst>
      <p:ext uri="{BB962C8B-B14F-4D97-AF65-F5344CB8AC3E}">
        <p14:creationId xmlns:p14="http://schemas.microsoft.com/office/powerpoint/2010/main" val="2669984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0" y="109659"/>
            <a:ext cx="12097265" cy="1589600"/>
          </a:xfrm>
          <a:prstGeom prst="rect">
            <a:avLst/>
          </a:prstGeom>
        </p:spPr>
        <p:txBody>
          <a:bodyPr spcFirstLastPara="1" wrap="square" lIns="121900" tIns="121900" rIns="121900" bIns="121900" anchor="t" anchorCtr="0">
            <a:noAutofit/>
          </a:bodyPr>
          <a:lstStyle/>
          <a:p>
            <a:pPr algn="ctr"/>
            <a:r>
              <a:rPr lang="en" sz="3600" b="1" dirty="0">
                <a:effectLst>
                  <a:outerShdw blurRad="38100" dist="38100" dir="2700000" algn="tl">
                    <a:srgbClr val="000000">
                      <a:alpha val="43137"/>
                    </a:srgbClr>
                  </a:outerShdw>
                </a:effectLst>
              </a:rPr>
              <a:t>Condition Phrase: </a:t>
            </a:r>
            <a:br>
              <a:rPr lang="en" sz="3600" b="1" dirty="0">
                <a:effectLst>
                  <a:outerShdw blurRad="38100" dist="38100" dir="2700000" algn="tl">
                    <a:srgbClr val="000000">
                      <a:alpha val="43137"/>
                    </a:srgbClr>
                  </a:outerShdw>
                </a:effectLst>
              </a:rPr>
            </a:br>
            <a:r>
              <a:rPr lang="en" dirty="0"/>
              <a:t>Acknowledges the opposing claim, creates a context for your main idea </a:t>
            </a:r>
            <a:r>
              <a:rPr lang="en-US" dirty="0"/>
              <a:t>or gives the title and author of the text to which you will refer</a:t>
            </a:r>
            <a:endParaRPr dirty="0"/>
          </a:p>
        </p:txBody>
      </p:sp>
      <p:sp>
        <p:nvSpPr>
          <p:cNvPr id="221" name="Google Shape;221;p39"/>
          <p:cNvSpPr txBox="1">
            <a:spLocks noGrp="1"/>
          </p:cNvSpPr>
          <p:nvPr>
            <p:ph type="body" idx="1"/>
          </p:nvPr>
        </p:nvSpPr>
        <p:spPr>
          <a:xfrm>
            <a:off x="415600" y="3287503"/>
            <a:ext cx="11360800" cy="3909200"/>
          </a:xfrm>
          <a:prstGeom prst="rect">
            <a:avLst/>
          </a:prstGeom>
        </p:spPr>
        <p:txBody>
          <a:bodyPr spcFirstLastPara="1" wrap="square" lIns="121900" tIns="121900" rIns="121900" bIns="121900" anchor="t" anchorCtr="0">
            <a:noAutofit/>
          </a:bodyPr>
          <a:lstStyle/>
          <a:p>
            <a:pPr marL="0" indent="0">
              <a:lnSpc>
                <a:spcPct val="107916"/>
              </a:lnSpc>
              <a:buClr>
                <a:schemeClr val="dk1"/>
              </a:buClr>
              <a:buSzPts val="1100"/>
              <a:buNone/>
            </a:pPr>
            <a:r>
              <a:rPr lang="en" sz="4800" u="sng" dirty="0">
                <a:solidFill>
                  <a:srgbClr val="FF0000"/>
                </a:solidFill>
                <a:highlight>
                  <a:srgbClr val="F2F2F2"/>
                </a:highlight>
                <a:latin typeface="Calibri"/>
                <a:ea typeface="Calibri"/>
                <a:cs typeface="Calibri"/>
                <a:sym typeface="Calibri"/>
              </a:rPr>
              <a:t>Although I grew up working on a tobacco farm</a:t>
            </a:r>
            <a:r>
              <a:rPr lang="en" sz="4800" dirty="0">
                <a:solidFill>
                  <a:srgbClr val="70AD47"/>
                </a:solidFill>
                <a:highlight>
                  <a:srgbClr val="F2F2F2"/>
                </a:highlight>
                <a:latin typeface="Calibri"/>
                <a:ea typeface="Calibri"/>
                <a:cs typeface="Calibri"/>
                <a:sym typeface="Calibri"/>
              </a:rPr>
              <a:t>, I knew from an early age farming was not for me </a:t>
            </a:r>
            <a:r>
              <a:rPr lang="en" sz="4800" dirty="0">
                <a:solidFill>
                  <a:srgbClr val="C55911"/>
                </a:solidFill>
                <a:highlight>
                  <a:srgbClr val="F2F2F2"/>
                </a:highlight>
                <a:latin typeface="Calibri"/>
                <a:ea typeface="Calibri"/>
                <a:cs typeface="Calibri"/>
                <a:sym typeface="Calibri"/>
              </a:rPr>
              <a:t>because I loved reading and writing much more than cultivating tobacco</a:t>
            </a:r>
            <a:r>
              <a:rPr lang="en" sz="4800" dirty="0">
                <a:solidFill>
                  <a:srgbClr val="333333"/>
                </a:solidFill>
                <a:highlight>
                  <a:srgbClr val="F2F2F2"/>
                </a:highlight>
                <a:latin typeface="Calibri"/>
                <a:ea typeface="Calibri"/>
                <a:cs typeface="Calibri"/>
                <a:sym typeface="Calibri"/>
              </a:rPr>
              <a:t>.</a:t>
            </a:r>
            <a:endParaRPr sz="48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dirty="0"/>
          </a:p>
        </p:txBody>
      </p:sp>
      <p:pic>
        <p:nvPicPr>
          <p:cNvPr id="3" name="Picture 2">
            <a:extLst>
              <a:ext uri="{FF2B5EF4-FFF2-40B4-BE49-F238E27FC236}">
                <a16:creationId xmlns:a16="http://schemas.microsoft.com/office/drawing/2014/main" id="{F36806F8-AF08-42F6-864B-4F25DF24A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1909" y="1699259"/>
            <a:ext cx="2768181" cy="1588244"/>
          </a:xfrm>
          <a:prstGeom prst="rect">
            <a:avLst/>
          </a:prstGeom>
        </p:spPr>
      </p:pic>
    </p:spTree>
    <p:extLst>
      <p:ext uri="{BB962C8B-B14F-4D97-AF65-F5344CB8AC3E}">
        <p14:creationId xmlns:p14="http://schemas.microsoft.com/office/powerpoint/2010/main" val="3308146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25"/>
        <p:cNvGrpSpPr/>
        <p:nvPr/>
      </p:nvGrpSpPr>
      <p:grpSpPr>
        <a:xfrm>
          <a:off x="0" y="0"/>
          <a:ext cx="0" cy="0"/>
          <a:chOff x="0" y="0"/>
          <a:chExt cx="0" cy="0"/>
        </a:xfrm>
      </p:grpSpPr>
      <p:sp>
        <p:nvSpPr>
          <p:cNvPr id="227" name="Google Shape;227;p40"/>
          <p:cNvSpPr txBox="1">
            <a:spLocks noGrp="1"/>
          </p:cNvSpPr>
          <p:nvPr>
            <p:ph type="body" idx="1"/>
          </p:nvPr>
        </p:nvSpPr>
        <p:spPr>
          <a:xfrm>
            <a:off x="415599" y="3530600"/>
            <a:ext cx="11360800" cy="2666999"/>
          </a:xfrm>
          <a:prstGeom prst="rect">
            <a:avLst/>
          </a:prstGeom>
          <a:solidFill>
            <a:schemeClr val="bg1"/>
          </a:solidFill>
        </p:spPr>
        <p:txBody>
          <a:bodyPr spcFirstLastPara="1" wrap="square" lIns="121900" tIns="121900" rIns="121900" bIns="121900" anchor="t" anchorCtr="0">
            <a:noAutofit/>
          </a:bodyPr>
          <a:lstStyle/>
          <a:p>
            <a:pPr marL="0" lvl="0" indent="0">
              <a:lnSpc>
                <a:spcPct val="107916"/>
              </a:lnSpc>
              <a:spcAft>
                <a:spcPts val="800"/>
              </a:spcAft>
              <a:buClr>
                <a:srgbClr val="000000"/>
              </a:buClr>
              <a:buSzPts val="1100"/>
              <a:buNone/>
            </a:pPr>
            <a:endParaRPr lang="en-US" sz="3600" dirty="0">
              <a:solidFill>
                <a:srgbClr val="FF0000"/>
              </a:solidFill>
              <a:highlight>
                <a:srgbClr val="F2F2F2"/>
              </a:highlight>
              <a:latin typeface="Calibri"/>
              <a:ea typeface="Calibri"/>
              <a:cs typeface="Calibri"/>
              <a:sym typeface="Calibri"/>
            </a:endParaRPr>
          </a:p>
          <a:p>
            <a:pPr marL="0" lvl="0" indent="0">
              <a:lnSpc>
                <a:spcPct val="107916"/>
              </a:lnSpc>
              <a:spcAft>
                <a:spcPts val="800"/>
              </a:spcAft>
              <a:buClr>
                <a:srgbClr val="000000"/>
              </a:buClr>
              <a:buSzPts val="1100"/>
              <a:buNone/>
            </a:pPr>
            <a:r>
              <a:rPr lang="en-US" sz="3600" dirty="0">
                <a:solidFill>
                  <a:srgbClr val="FF0000"/>
                </a:solidFill>
                <a:highlight>
                  <a:srgbClr val="F2F2F2"/>
                </a:highlight>
                <a:latin typeface="Calibri"/>
                <a:ea typeface="Calibri"/>
                <a:cs typeface="Calibri"/>
                <a:sym typeface="Calibri"/>
              </a:rPr>
              <a:t>In Stephen King’s “Strawberry Spring”, </a:t>
            </a:r>
            <a:r>
              <a:rPr lang="en-US" sz="3600" dirty="0">
                <a:solidFill>
                  <a:srgbClr val="6AA84F"/>
                </a:solidFill>
                <a:highlight>
                  <a:srgbClr val="F2F2F2"/>
                </a:highlight>
                <a:latin typeface="Calibri"/>
                <a:ea typeface="Calibri"/>
                <a:cs typeface="Calibri"/>
                <a:sym typeface="Calibri"/>
              </a:rPr>
              <a:t>the narrator is unreliable</a:t>
            </a:r>
            <a:r>
              <a:rPr lang="en-US" sz="3600" dirty="0">
                <a:solidFill>
                  <a:srgbClr val="FF0000"/>
                </a:solidFill>
                <a:highlight>
                  <a:srgbClr val="F2F2F2"/>
                </a:highlight>
                <a:latin typeface="Calibri"/>
                <a:ea typeface="Calibri"/>
                <a:cs typeface="Calibri"/>
                <a:sym typeface="Calibri"/>
              </a:rPr>
              <a:t> </a:t>
            </a:r>
            <a:r>
              <a:rPr lang="en-US" sz="3600" dirty="0">
                <a:solidFill>
                  <a:srgbClr val="FFAB40"/>
                </a:solidFill>
                <a:highlight>
                  <a:srgbClr val="F2F2F2"/>
                </a:highlight>
                <a:latin typeface="Calibri"/>
                <a:ea typeface="Calibri"/>
                <a:cs typeface="Calibri"/>
                <a:sym typeface="Calibri"/>
              </a:rPr>
              <a:t>because he is an insane murderer.</a:t>
            </a:r>
            <a:endParaRPr lang="en-US" sz="3600" dirty="0">
              <a:solidFill>
                <a:srgbClr val="595959"/>
              </a:solidFill>
            </a:endParaRPr>
          </a:p>
          <a:p>
            <a:pPr marL="0" indent="0">
              <a:spcAft>
                <a:spcPts val="2133"/>
              </a:spcAft>
              <a:buNone/>
            </a:pPr>
            <a:endParaRPr dirty="0"/>
          </a:p>
        </p:txBody>
      </p:sp>
      <p:pic>
        <p:nvPicPr>
          <p:cNvPr id="6" name="Picture 5">
            <a:extLst>
              <a:ext uri="{FF2B5EF4-FFF2-40B4-BE49-F238E27FC236}">
                <a16:creationId xmlns:a16="http://schemas.microsoft.com/office/drawing/2014/main" id="{60A6B66E-4140-4723-828D-BA4749BDA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619" y="1649810"/>
            <a:ext cx="3278066" cy="1880790"/>
          </a:xfrm>
          <a:prstGeom prst="rect">
            <a:avLst/>
          </a:prstGeom>
        </p:spPr>
      </p:pic>
      <p:sp>
        <p:nvSpPr>
          <p:cNvPr id="7" name="Google Shape;220;p39">
            <a:extLst>
              <a:ext uri="{FF2B5EF4-FFF2-40B4-BE49-F238E27FC236}">
                <a16:creationId xmlns:a16="http://schemas.microsoft.com/office/drawing/2014/main" id="{2AB9973B-FD98-40DD-AD0F-2BE4C2027632}"/>
              </a:ext>
            </a:extLst>
          </p:cNvPr>
          <p:cNvSpPr txBox="1">
            <a:spLocks noGrp="1"/>
          </p:cNvSpPr>
          <p:nvPr>
            <p:ph type="title"/>
          </p:nvPr>
        </p:nvSpPr>
        <p:spPr>
          <a:xfrm>
            <a:off x="47367" y="59847"/>
            <a:ext cx="12097265" cy="1589600"/>
          </a:xfrm>
          <a:prstGeom prst="rect">
            <a:avLst/>
          </a:prstGeom>
        </p:spPr>
        <p:txBody>
          <a:bodyPr spcFirstLastPara="1" wrap="square" lIns="121900" tIns="121900" rIns="121900" bIns="121900" anchor="t" anchorCtr="0">
            <a:noAutofit/>
          </a:bodyPr>
          <a:lstStyle/>
          <a:p>
            <a:pPr algn="ctr"/>
            <a:r>
              <a:rPr lang="en" sz="3600" b="1" dirty="0">
                <a:effectLst>
                  <a:outerShdw blurRad="38100" dist="38100" dir="2700000" algn="tl">
                    <a:srgbClr val="000000">
                      <a:alpha val="43137"/>
                    </a:srgbClr>
                  </a:outerShdw>
                </a:effectLst>
              </a:rPr>
              <a:t>Condition Phrase: </a:t>
            </a:r>
            <a:br>
              <a:rPr lang="en" b="1" dirty="0">
                <a:effectLst>
                  <a:outerShdw blurRad="38100" dist="38100" dir="2700000" algn="tl">
                    <a:srgbClr val="000000">
                      <a:alpha val="43137"/>
                    </a:srgbClr>
                  </a:outerShdw>
                </a:effectLst>
              </a:rPr>
            </a:br>
            <a:r>
              <a:rPr lang="en" dirty="0"/>
              <a:t>Acknowledges the opposing claim, creates a context for your main idea </a:t>
            </a:r>
            <a:r>
              <a:rPr lang="en-US" dirty="0"/>
              <a:t>or gives the title and author of the text to which you will refer.</a:t>
            </a:r>
            <a:endParaRPr dirty="0"/>
          </a:p>
        </p:txBody>
      </p:sp>
    </p:spTree>
    <p:extLst>
      <p:ext uri="{BB962C8B-B14F-4D97-AF65-F5344CB8AC3E}">
        <p14:creationId xmlns:p14="http://schemas.microsoft.com/office/powerpoint/2010/main" val="4201865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37"/>
        <p:cNvGrpSpPr/>
        <p:nvPr/>
      </p:nvGrpSpPr>
      <p:grpSpPr>
        <a:xfrm>
          <a:off x="0" y="0"/>
          <a:ext cx="0" cy="0"/>
          <a:chOff x="0" y="0"/>
          <a:chExt cx="0" cy="0"/>
        </a:xfrm>
      </p:grpSpPr>
      <p:sp>
        <p:nvSpPr>
          <p:cNvPr id="239" name="Google Shape;239;p40"/>
          <p:cNvSpPr txBox="1">
            <a:spLocks noGrp="1"/>
          </p:cNvSpPr>
          <p:nvPr>
            <p:ph type="body" idx="1"/>
          </p:nvPr>
        </p:nvSpPr>
        <p:spPr>
          <a:xfrm>
            <a:off x="415600" y="3353805"/>
            <a:ext cx="11360800" cy="3257702"/>
          </a:xfrm>
          <a:prstGeom prst="rect">
            <a:avLst/>
          </a:prstGeom>
          <a:solidFill>
            <a:schemeClr val="bg1"/>
          </a:solidFill>
        </p:spPr>
        <p:txBody>
          <a:bodyPr spcFirstLastPara="1" wrap="square" lIns="121900" tIns="121900" rIns="121900" bIns="121900" anchor="t" anchorCtr="0">
            <a:noAutofit/>
          </a:bodyPr>
          <a:lstStyle/>
          <a:p>
            <a:pPr marL="0" indent="0">
              <a:spcAft>
                <a:spcPts val="2133"/>
              </a:spcAft>
              <a:buNone/>
            </a:pPr>
            <a:r>
              <a:rPr lang="en" sz="4000" u="sng" dirty="0">
                <a:solidFill>
                  <a:srgbClr val="FF0000"/>
                </a:solidFill>
              </a:rPr>
              <a:t>While many argue against the use of cellphones in school</a:t>
            </a:r>
            <a:r>
              <a:rPr lang="en" sz="4000" dirty="0"/>
              <a:t>, </a:t>
            </a:r>
            <a:r>
              <a:rPr lang="en" sz="4000" dirty="0">
                <a:solidFill>
                  <a:srgbClr val="93C47D"/>
                </a:solidFill>
              </a:rPr>
              <a:t>they are useful classroom tools</a:t>
            </a:r>
            <a:r>
              <a:rPr lang="en" sz="4000" dirty="0"/>
              <a:t> </a:t>
            </a:r>
            <a:r>
              <a:rPr lang="en" sz="4000" dirty="0">
                <a:solidFill>
                  <a:srgbClr val="E69138"/>
                </a:solidFill>
              </a:rPr>
              <a:t>because they provide access to the Internet, to 911, and to online learning tools. </a:t>
            </a:r>
            <a:endParaRPr dirty="0"/>
          </a:p>
        </p:txBody>
      </p:sp>
      <p:pic>
        <p:nvPicPr>
          <p:cNvPr id="4" name="Picture 3">
            <a:extLst>
              <a:ext uri="{FF2B5EF4-FFF2-40B4-BE49-F238E27FC236}">
                <a16:creationId xmlns:a16="http://schemas.microsoft.com/office/drawing/2014/main" id="{A1128F64-6634-4246-8762-E3B54C271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967" y="1548210"/>
            <a:ext cx="3278066" cy="1880790"/>
          </a:xfrm>
          <a:prstGeom prst="rect">
            <a:avLst/>
          </a:prstGeom>
        </p:spPr>
      </p:pic>
      <p:sp>
        <p:nvSpPr>
          <p:cNvPr id="5" name="Google Shape;220;p39">
            <a:extLst>
              <a:ext uri="{FF2B5EF4-FFF2-40B4-BE49-F238E27FC236}">
                <a16:creationId xmlns:a16="http://schemas.microsoft.com/office/drawing/2014/main" id="{E7892586-9669-44D3-9EB4-6AB4A7AF7E6B}"/>
              </a:ext>
            </a:extLst>
          </p:cNvPr>
          <p:cNvSpPr txBox="1">
            <a:spLocks/>
          </p:cNvSpPr>
          <p:nvPr/>
        </p:nvSpPr>
        <p:spPr>
          <a:xfrm>
            <a:off x="0" y="-41390"/>
            <a:ext cx="12097265" cy="158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600" b="1" kern="0" dirty="0">
                <a:effectLst>
                  <a:outerShdw blurRad="38100" dist="38100" dir="2700000" algn="tl">
                    <a:srgbClr val="000000">
                      <a:alpha val="43137"/>
                    </a:srgbClr>
                  </a:outerShdw>
                </a:effectLst>
              </a:rPr>
              <a:t>Condition Phrase: </a:t>
            </a:r>
            <a:br>
              <a:rPr lang="en-US" b="1" kern="0" dirty="0">
                <a:effectLst>
                  <a:outerShdw blurRad="38100" dist="38100" dir="2700000" algn="tl">
                    <a:srgbClr val="000000">
                      <a:alpha val="43137"/>
                    </a:srgbClr>
                  </a:outerShdw>
                </a:effectLst>
              </a:rPr>
            </a:br>
            <a:r>
              <a:rPr lang="en-US" kern="0" dirty="0"/>
              <a:t>Acknowledges the opposing claim, creates a context for your main idea or gives the title and author of the text to which you will refer.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1277275" y="581011"/>
            <a:ext cx="11360800" cy="763600"/>
          </a:xfrm>
          <a:prstGeom prst="rect">
            <a:avLst/>
          </a:prstGeom>
        </p:spPr>
        <p:txBody>
          <a:bodyPr spcFirstLastPara="1" wrap="square" lIns="121900" tIns="121900" rIns="121900" bIns="121900" anchor="t" anchorCtr="0">
            <a:noAutofit/>
          </a:bodyPr>
          <a:lstStyle/>
          <a:p>
            <a:pPr algn="ctr"/>
            <a:r>
              <a:rPr lang="en" sz="3600" b="1" dirty="0">
                <a:effectLst>
                  <a:outerShdw blurRad="38100" dist="38100" dir="2700000" algn="tl">
                    <a:srgbClr val="000000">
                      <a:alpha val="43137"/>
                    </a:srgbClr>
                  </a:outerShdw>
                </a:effectLst>
              </a:rPr>
              <a:t>Claim: </a:t>
            </a:r>
            <a:br>
              <a:rPr lang="en" dirty="0"/>
            </a:br>
            <a:r>
              <a:rPr lang="en" sz="3600" dirty="0"/>
              <a:t>a statement of your position or main idea</a:t>
            </a:r>
            <a:endParaRPr sz="3600" dirty="0"/>
          </a:p>
        </p:txBody>
      </p:sp>
      <p:sp>
        <p:nvSpPr>
          <p:cNvPr id="233" name="Google Shape;233;p41"/>
          <p:cNvSpPr txBox="1">
            <a:spLocks noGrp="1"/>
          </p:cNvSpPr>
          <p:nvPr>
            <p:ph type="body" idx="1"/>
          </p:nvPr>
        </p:nvSpPr>
        <p:spPr>
          <a:xfrm>
            <a:off x="502098" y="2883519"/>
            <a:ext cx="11360800" cy="4555200"/>
          </a:xfrm>
          <a:prstGeom prst="rect">
            <a:avLst/>
          </a:prstGeom>
        </p:spPr>
        <p:txBody>
          <a:bodyPr spcFirstLastPara="1" wrap="square" lIns="121900" tIns="121900" rIns="121900" bIns="121900" anchor="t" anchorCtr="0">
            <a:noAutofit/>
          </a:bodyPr>
          <a:lstStyle/>
          <a:p>
            <a:pPr marL="0" indent="0">
              <a:lnSpc>
                <a:spcPct val="107916"/>
              </a:lnSpc>
              <a:buClr>
                <a:schemeClr val="dk1"/>
              </a:buClr>
              <a:buSzPts val="1100"/>
              <a:buNone/>
            </a:pPr>
            <a:r>
              <a:rPr lang="en" sz="4800" dirty="0">
                <a:solidFill>
                  <a:srgbClr val="FF0000"/>
                </a:solidFill>
                <a:highlight>
                  <a:srgbClr val="F2F2F2"/>
                </a:highlight>
                <a:latin typeface="Calibri"/>
                <a:ea typeface="Calibri"/>
                <a:cs typeface="Calibri"/>
                <a:sym typeface="Calibri"/>
              </a:rPr>
              <a:t>Although I grew up working on a tobacco farm</a:t>
            </a:r>
            <a:r>
              <a:rPr lang="en" sz="4800" dirty="0">
                <a:solidFill>
                  <a:srgbClr val="70AD47"/>
                </a:solidFill>
                <a:highlight>
                  <a:srgbClr val="F2F2F2"/>
                </a:highlight>
                <a:latin typeface="Calibri"/>
                <a:ea typeface="Calibri"/>
                <a:cs typeface="Calibri"/>
                <a:sym typeface="Calibri"/>
              </a:rPr>
              <a:t>, </a:t>
            </a:r>
            <a:r>
              <a:rPr lang="en" sz="4800" u="sng" dirty="0">
                <a:solidFill>
                  <a:srgbClr val="70AD47"/>
                </a:solidFill>
                <a:highlight>
                  <a:srgbClr val="F2F2F2"/>
                </a:highlight>
                <a:latin typeface="Calibri"/>
                <a:ea typeface="Calibri"/>
                <a:cs typeface="Calibri"/>
                <a:sym typeface="Calibri"/>
              </a:rPr>
              <a:t>I knew from an early age farming was not for me</a:t>
            </a:r>
            <a:r>
              <a:rPr lang="en" sz="4800" dirty="0">
                <a:solidFill>
                  <a:srgbClr val="70AD47"/>
                </a:solidFill>
                <a:highlight>
                  <a:srgbClr val="F2F2F2"/>
                </a:highlight>
                <a:latin typeface="Calibri"/>
                <a:ea typeface="Calibri"/>
                <a:cs typeface="Calibri"/>
                <a:sym typeface="Calibri"/>
              </a:rPr>
              <a:t> </a:t>
            </a:r>
            <a:r>
              <a:rPr lang="en" sz="4800" dirty="0">
                <a:solidFill>
                  <a:srgbClr val="C55911"/>
                </a:solidFill>
                <a:highlight>
                  <a:srgbClr val="F2F2F2"/>
                </a:highlight>
                <a:latin typeface="Calibri"/>
                <a:ea typeface="Calibri"/>
                <a:cs typeface="Calibri"/>
                <a:sym typeface="Calibri"/>
              </a:rPr>
              <a:t>because I loved reading and writing much more than cultivating tobacco</a:t>
            </a:r>
            <a:r>
              <a:rPr lang="en" sz="4800" dirty="0">
                <a:solidFill>
                  <a:srgbClr val="333333"/>
                </a:solidFill>
                <a:highlight>
                  <a:srgbClr val="F2F2F2"/>
                </a:highlight>
                <a:latin typeface="Calibri"/>
                <a:ea typeface="Calibri"/>
                <a:cs typeface="Calibri"/>
                <a:sym typeface="Calibri"/>
              </a:rPr>
              <a:t>.</a:t>
            </a:r>
            <a:endParaRPr sz="48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dirty="0"/>
          </a:p>
        </p:txBody>
      </p:sp>
      <p:pic>
        <p:nvPicPr>
          <p:cNvPr id="3" name="Picture 2">
            <a:extLst>
              <a:ext uri="{FF2B5EF4-FFF2-40B4-BE49-F238E27FC236}">
                <a16:creationId xmlns:a16="http://schemas.microsoft.com/office/drawing/2014/main" id="{E7D00226-3241-40CF-8BBF-527F3CC18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704" y="451748"/>
            <a:ext cx="2945284" cy="2205856"/>
          </a:xfrm>
          <a:prstGeom prst="rect">
            <a:avLst/>
          </a:prstGeom>
        </p:spPr>
      </p:pic>
    </p:spTree>
    <p:extLst>
      <p:ext uri="{BB962C8B-B14F-4D97-AF65-F5344CB8AC3E}">
        <p14:creationId xmlns:p14="http://schemas.microsoft.com/office/powerpoint/2010/main" val="1241260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37"/>
        <p:cNvGrpSpPr/>
        <p:nvPr/>
      </p:nvGrpSpPr>
      <p:grpSpPr>
        <a:xfrm>
          <a:off x="0" y="0"/>
          <a:ext cx="0" cy="0"/>
          <a:chOff x="0" y="0"/>
          <a:chExt cx="0" cy="0"/>
        </a:xfrm>
      </p:grpSpPr>
      <p:sp>
        <p:nvSpPr>
          <p:cNvPr id="239" name="Google Shape;239;p42"/>
          <p:cNvSpPr txBox="1">
            <a:spLocks noGrp="1"/>
          </p:cNvSpPr>
          <p:nvPr>
            <p:ph type="body" idx="1"/>
          </p:nvPr>
        </p:nvSpPr>
        <p:spPr>
          <a:xfrm>
            <a:off x="415600" y="3073565"/>
            <a:ext cx="11360800" cy="3099908"/>
          </a:xfrm>
          <a:prstGeom prst="rect">
            <a:avLst/>
          </a:prstGeom>
          <a:solidFill>
            <a:schemeClr val="lt1"/>
          </a:solidFill>
        </p:spPr>
        <p:txBody>
          <a:bodyPr spcFirstLastPara="1" wrap="square" lIns="121900" tIns="121900" rIns="121900" bIns="121900" anchor="t" anchorCtr="0">
            <a:noAutofit/>
          </a:bodyPr>
          <a:lstStyle/>
          <a:p>
            <a:pPr marL="0" lvl="0" indent="0">
              <a:lnSpc>
                <a:spcPct val="107916"/>
              </a:lnSpc>
              <a:spcAft>
                <a:spcPts val="800"/>
              </a:spcAft>
              <a:buClr>
                <a:srgbClr val="000000"/>
              </a:buClr>
              <a:buSzTx/>
              <a:buNone/>
            </a:pPr>
            <a:br>
              <a:rPr lang="en" sz="4000" dirty="0"/>
            </a:br>
            <a:r>
              <a:rPr lang="en-US" sz="4000" dirty="0">
                <a:solidFill>
                  <a:srgbClr val="FF0000"/>
                </a:solidFill>
                <a:highlight>
                  <a:srgbClr val="F2F2F2"/>
                </a:highlight>
                <a:latin typeface="Calibri"/>
                <a:ea typeface="Calibri"/>
                <a:cs typeface="Calibri"/>
                <a:sym typeface="Calibri"/>
              </a:rPr>
              <a:t>In Stephen King’s “Strawberry Spring”, </a:t>
            </a:r>
            <a:r>
              <a:rPr lang="en-US" sz="4000" u="sng" dirty="0">
                <a:solidFill>
                  <a:srgbClr val="6AA84F"/>
                </a:solidFill>
                <a:highlight>
                  <a:srgbClr val="F2F2F2"/>
                </a:highlight>
                <a:latin typeface="Calibri"/>
                <a:ea typeface="Calibri"/>
                <a:cs typeface="Calibri"/>
                <a:sym typeface="Calibri"/>
              </a:rPr>
              <a:t>the narrator is unreliable</a:t>
            </a:r>
            <a:r>
              <a:rPr lang="en-US" sz="4000" dirty="0">
                <a:solidFill>
                  <a:srgbClr val="FF0000"/>
                </a:solidFill>
                <a:highlight>
                  <a:srgbClr val="F2F2F2"/>
                </a:highlight>
                <a:latin typeface="Calibri"/>
                <a:ea typeface="Calibri"/>
                <a:cs typeface="Calibri"/>
                <a:sym typeface="Calibri"/>
              </a:rPr>
              <a:t> </a:t>
            </a:r>
            <a:r>
              <a:rPr lang="en-US" sz="4000" dirty="0">
                <a:solidFill>
                  <a:srgbClr val="FFAB40"/>
                </a:solidFill>
                <a:highlight>
                  <a:srgbClr val="F2F2F2"/>
                </a:highlight>
                <a:latin typeface="Calibri"/>
                <a:ea typeface="Calibri"/>
                <a:cs typeface="Calibri"/>
                <a:sym typeface="Calibri"/>
              </a:rPr>
              <a:t>because he is an insane murderer.</a:t>
            </a:r>
            <a:endParaRPr lang="en-US" sz="4000" dirty="0">
              <a:solidFill>
                <a:srgbClr val="595959"/>
              </a:solidFill>
            </a:endParaRPr>
          </a:p>
          <a:p>
            <a:pPr marL="0" indent="0">
              <a:buNone/>
            </a:pPr>
            <a:endParaRPr dirty="0"/>
          </a:p>
        </p:txBody>
      </p:sp>
      <p:sp>
        <p:nvSpPr>
          <p:cNvPr id="4" name="Google Shape;232;p41">
            <a:extLst>
              <a:ext uri="{FF2B5EF4-FFF2-40B4-BE49-F238E27FC236}">
                <a16:creationId xmlns:a16="http://schemas.microsoft.com/office/drawing/2014/main" id="{17D087EA-AE4C-4767-95CE-C2A993324686}"/>
              </a:ext>
            </a:extLst>
          </p:cNvPr>
          <p:cNvSpPr txBox="1">
            <a:spLocks/>
          </p:cNvSpPr>
          <p:nvPr/>
        </p:nvSpPr>
        <p:spPr>
          <a:xfrm>
            <a:off x="2071406" y="248442"/>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600" b="1" kern="0" dirty="0">
                <a:effectLst>
                  <a:outerShdw blurRad="38100" dist="38100" dir="2700000" algn="tl">
                    <a:srgbClr val="000000">
                      <a:alpha val="43137"/>
                    </a:srgbClr>
                  </a:outerShdw>
                </a:effectLst>
              </a:rPr>
              <a:t>Claim: </a:t>
            </a:r>
            <a:br>
              <a:rPr lang="en-US" kern="0" dirty="0"/>
            </a:br>
            <a:r>
              <a:rPr lang="en-US" sz="3600" kern="0" dirty="0"/>
              <a:t>a statement of your position or main idea</a:t>
            </a:r>
          </a:p>
        </p:txBody>
      </p:sp>
      <p:pic>
        <p:nvPicPr>
          <p:cNvPr id="5" name="Picture 4">
            <a:extLst>
              <a:ext uri="{FF2B5EF4-FFF2-40B4-BE49-F238E27FC236}">
                <a16:creationId xmlns:a16="http://schemas.microsoft.com/office/drawing/2014/main" id="{B3D72246-160F-4371-8524-9F3F9DE76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7355">
            <a:off x="416822" y="697060"/>
            <a:ext cx="2938463" cy="1271588"/>
          </a:xfrm>
          <a:prstGeom prst="rect">
            <a:avLst/>
          </a:prstGeom>
        </p:spPr>
      </p:pic>
    </p:spTree>
    <p:extLst>
      <p:ext uri="{BB962C8B-B14F-4D97-AF65-F5344CB8AC3E}">
        <p14:creationId xmlns:p14="http://schemas.microsoft.com/office/powerpoint/2010/main" val="250244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1"/>
          <p:cNvSpPr>
            <a:spLocks noGrp="1"/>
          </p:cNvSpPr>
          <p:nvPr>
            <p:ph type="title"/>
          </p:nvPr>
        </p:nvSpPr>
        <p:spPr>
          <a:xfrm>
            <a:off x="578845" y="0"/>
            <a:ext cx="10157354" cy="1397000"/>
          </a:xfrm>
        </p:spPr>
        <p:txBody>
          <a:bodyPr>
            <a:normAutofit fontScale="90000"/>
          </a:bodyPr>
          <a:lstStyle/>
          <a:p>
            <a:br>
              <a:rPr lang="en-US" b="1" dirty="0"/>
            </a:br>
            <a:br>
              <a:rPr lang="en-US" b="1" dirty="0"/>
            </a:br>
            <a:r>
              <a:rPr lang="en-US" b="1" dirty="0">
                <a:solidFill>
                  <a:schemeClr val="tx1"/>
                </a:solidFill>
                <a:latin typeface="Calibri" panose="020F0502020204030204" pitchFamily="34" charset="0"/>
              </a:rPr>
              <a:t>Prior to development of Standards, specific problems were identified…</a:t>
            </a:r>
            <a:br>
              <a:rPr lang="en-US" b="1" dirty="0">
                <a:solidFill>
                  <a:schemeClr val="tx1"/>
                </a:solidFill>
                <a:latin typeface="Calibri" panose="020F0502020204030204" pitchFamily="34" charset="0"/>
              </a:rPr>
            </a:br>
            <a:br>
              <a:rPr lang="en-US" b="1" dirty="0">
                <a:solidFill>
                  <a:schemeClr val="tx1"/>
                </a:solidFill>
                <a:latin typeface="Calibri" panose="020F0502020204030204" pitchFamily="34" charset="0"/>
              </a:rPr>
            </a:br>
            <a:endParaRPr lang="en-US" b="1" dirty="0">
              <a:solidFill>
                <a:schemeClr val="tx1"/>
              </a:solidFill>
              <a:latin typeface="Calibri" panose="020F0502020204030204" pitchFamily="34" charset="0"/>
            </a:endParaRPr>
          </a:p>
        </p:txBody>
      </p:sp>
      <p:sp>
        <p:nvSpPr>
          <p:cNvPr id="1048717" name="Content Placeholder 2"/>
          <p:cNvSpPr>
            <a:spLocks noGrp="1"/>
          </p:cNvSpPr>
          <p:nvPr>
            <p:ph sz="quarter" idx="1"/>
          </p:nvPr>
        </p:nvSpPr>
        <p:spPr>
          <a:xfrm>
            <a:off x="188151" y="1696624"/>
            <a:ext cx="11792766" cy="5637907"/>
          </a:xfrm>
        </p:spPr>
        <p:txBody>
          <a:bodyPr>
            <a:normAutofit fontScale="41667" lnSpcReduction="20000"/>
          </a:bodyPr>
          <a:lstStyle/>
          <a:p>
            <a:pPr marL="0" indent="0">
              <a:lnSpc>
                <a:spcPct val="120000"/>
              </a:lnSpc>
              <a:spcBef>
                <a:spcPts val="0"/>
              </a:spcBef>
              <a:buNone/>
            </a:pPr>
            <a:endParaRPr lang="en-US" sz="4399" dirty="0">
              <a:latin typeface="Calibri" panose="020F0502020204030204" pitchFamily="34" charset="0"/>
            </a:endParaRPr>
          </a:p>
          <a:p>
            <a:pPr>
              <a:lnSpc>
                <a:spcPct val="120000"/>
              </a:lnSpc>
              <a:spcBef>
                <a:spcPts val="0"/>
              </a:spcBef>
            </a:pPr>
            <a:r>
              <a:rPr lang="en-US" sz="5900" b="1" dirty="0">
                <a:latin typeface="Calibri" panose="020F0502020204030204" pitchFamily="34" charset="0"/>
              </a:rPr>
              <a:t>Significant numbers of students who are deemed literate are not sufficiently literate to succeed in college or career</a:t>
            </a:r>
          </a:p>
          <a:p>
            <a:pPr>
              <a:lnSpc>
                <a:spcPct val="120000"/>
              </a:lnSpc>
              <a:spcBef>
                <a:spcPts val="0"/>
              </a:spcBef>
            </a:pPr>
            <a:endParaRPr lang="en-US" sz="5900" b="1" dirty="0">
              <a:latin typeface="Calibri" panose="020F0502020204030204" pitchFamily="34" charset="0"/>
            </a:endParaRPr>
          </a:p>
          <a:p>
            <a:pPr>
              <a:lnSpc>
                <a:spcPct val="120000"/>
              </a:lnSpc>
              <a:spcBef>
                <a:spcPts val="0"/>
              </a:spcBef>
            </a:pPr>
            <a:r>
              <a:rPr lang="en-US" sz="5900" b="1" dirty="0">
                <a:latin typeface="Calibri" panose="020F0502020204030204" pitchFamily="34" charset="0"/>
              </a:rPr>
              <a:t>According to NAEP, there have been clear reading improvements among fourth-graders since 1992. And yet, middle school students are reading no better than 4</a:t>
            </a:r>
            <a:r>
              <a:rPr lang="en-US" sz="5900" b="1" baseline="30000" dirty="0">
                <a:latin typeface="Calibri" panose="020F0502020204030204" pitchFamily="34" charset="0"/>
              </a:rPr>
              <a:t>th</a:t>
            </a:r>
            <a:r>
              <a:rPr lang="en-US" sz="5900" b="1" dirty="0">
                <a:latin typeface="Calibri" panose="020F0502020204030204" pitchFamily="34" charset="0"/>
              </a:rPr>
              <a:t> graders and high school students appear to have fallen</a:t>
            </a:r>
          </a:p>
          <a:p>
            <a:pPr marL="0" indent="0">
              <a:lnSpc>
                <a:spcPct val="120000"/>
              </a:lnSpc>
              <a:spcBef>
                <a:spcPts val="0"/>
              </a:spcBef>
              <a:buNone/>
            </a:pPr>
            <a:endParaRPr lang="en-US" sz="5900" b="1" dirty="0">
              <a:latin typeface="Calibri" panose="020F0502020204030204" pitchFamily="34" charset="0"/>
            </a:endParaRPr>
          </a:p>
          <a:p>
            <a:pPr>
              <a:lnSpc>
                <a:spcPct val="120000"/>
              </a:lnSpc>
              <a:spcBef>
                <a:spcPts val="0"/>
              </a:spcBef>
            </a:pPr>
            <a:r>
              <a:rPr lang="en-US" sz="5900" b="1" dirty="0">
                <a:latin typeface="Calibri" panose="020F0502020204030204" pitchFamily="34" charset="0"/>
              </a:rPr>
              <a:t>Many instructional strategies include ways of getting info to students without texts (e.g., lecture only, </a:t>
            </a:r>
            <a:r>
              <a:rPr lang="en-US" sz="5900" b="1" dirty="0" err="1">
                <a:latin typeface="Calibri" panose="020F0502020204030204" pitchFamily="34" charset="0"/>
              </a:rPr>
              <a:t>powerpoint</a:t>
            </a:r>
            <a:r>
              <a:rPr lang="en-US" sz="5900" b="1" dirty="0">
                <a:latin typeface="Calibri" panose="020F0502020204030204" pitchFamily="34" charset="0"/>
              </a:rPr>
              <a:t>, video) and omitting the reading of text</a:t>
            </a:r>
          </a:p>
          <a:p>
            <a:pPr>
              <a:spcBef>
                <a:spcPts val="0"/>
              </a:spcBef>
            </a:pPr>
            <a:endParaRPr lang="en-US" sz="5900" dirty="0">
              <a:latin typeface="Calibri" panose="020F0502020204030204" pitchFamily="34" charset="0"/>
            </a:endParaRPr>
          </a:p>
          <a:p>
            <a:pPr>
              <a:lnSpc>
                <a:spcPct val="120000"/>
              </a:lnSpc>
              <a:spcBef>
                <a:spcPts val="0"/>
              </a:spcBef>
            </a:pPr>
            <a:r>
              <a:rPr lang="en-US" sz="5900" b="1" dirty="0">
                <a:solidFill>
                  <a:srgbClr val="FF0000"/>
                </a:solidFill>
                <a:latin typeface="Calibri" panose="020F0502020204030204" pitchFamily="34" charset="0"/>
              </a:rPr>
              <a:t>But, ACT research has found that the </a:t>
            </a:r>
            <a:r>
              <a:rPr lang="en-US" sz="5900" b="1" u="sng" dirty="0">
                <a:solidFill>
                  <a:srgbClr val="FF0000"/>
                </a:solidFill>
                <a:latin typeface="Calibri" panose="020F0502020204030204" pitchFamily="34" charset="0"/>
              </a:rPr>
              <a:t>amount of text reading</a:t>
            </a:r>
            <a:r>
              <a:rPr lang="en-US" sz="5900" b="1" dirty="0">
                <a:solidFill>
                  <a:srgbClr val="FF0000"/>
                </a:solidFill>
                <a:latin typeface="Calibri" panose="020F0502020204030204" pitchFamily="34" charset="0"/>
              </a:rPr>
              <a:t> between 7</a:t>
            </a:r>
            <a:r>
              <a:rPr lang="en-US" sz="5900" b="1" baseline="30000" dirty="0">
                <a:solidFill>
                  <a:srgbClr val="FF0000"/>
                </a:solidFill>
                <a:latin typeface="Calibri" panose="020F0502020204030204" pitchFamily="34" charset="0"/>
              </a:rPr>
              <a:t>th</a:t>
            </a:r>
            <a:r>
              <a:rPr lang="en-US" sz="5900" b="1" dirty="0">
                <a:solidFill>
                  <a:srgbClr val="FF0000"/>
                </a:solidFill>
                <a:latin typeface="Calibri" panose="020F0502020204030204" pitchFamily="34" charset="0"/>
              </a:rPr>
              <a:t> and 12</a:t>
            </a:r>
            <a:r>
              <a:rPr lang="en-US" sz="5900" b="1" baseline="30000" dirty="0">
                <a:solidFill>
                  <a:srgbClr val="FF0000"/>
                </a:solidFill>
                <a:latin typeface="Calibri" panose="020F0502020204030204" pitchFamily="34" charset="0"/>
              </a:rPr>
              <a:t>th</a:t>
            </a:r>
            <a:r>
              <a:rPr lang="en-US" sz="5900" b="1" dirty="0">
                <a:solidFill>
                  <a:srgbClr val="FF0000"/>
                </a:solidFill>
                <a:latin typeface="Calibri" panose="020F0502020204030204" pitchFamily="34" charset="0"/>
              </a:rPr>
              <a:t> grades was the best preparation of later success </a:t>
            </a:r>
          </a:p>
          <a:p>
            <a:pPr marL="0" indent="0">
              <a:lnSpc>
                <a:spcPct val="120000"/>
              </a:lnSpc>
              <a:spcBef>
                <a:spcPts val="0"/>
              </a:spcBef>
              <a:buNone/>
            </a:pPr>
            <a:r>
              <a:rPr lang="en-US" sz="5900" dirty="0">
                <a:solidFill>
                  <a:srgbClr val="FF0000"/>
                </a:solidFill>
                <a:latin typeface="Calibri" panose="020F0502020204030204" pitchFamily="34" charset="0"/>
              </a:rPr>
              <a:t>	</a:t>
            </a:r>
          </a:p>
          <a:p>
            <a:pPr>
              <a:spcBef>
                <a:spcPts val="0"/>
              </a:spcBef>
            </a:pPr>
            <a:endParaRPr lang="en-US" sz="2799" dirty="0">
              <a:latin typeface="Calibri" panose="020F0502020204030204" pitchFamily="34" charset="0"/>
            </a:endParaRPr>
          </a:p>
          <a:p>
            <a:pPr>
              <a:spcBef>
                <a:spcPts val="0"/>
              </a:spcBef>
            </a:pPr>
            <a:endParaRPr lang="en-US" sz="2799" dirty="0">
              <a:latin typeface="Calibri" panose="020F0502020204030204" pitchFamily="34" charset="0"/>
            </a:endParaRPr>
          </a:p>
          <a:p>
            <a:pPr>
              <a:spcBef>
                <a:spcPts val="0"/>
              </a:spcBef>
            </a:pPr>
            <a:endParaRPr lang="en-US" sz="2799" dirty="0">
              <a:latin typeface="Calibri" panose="020F0502020204030204" pitchFamily="34" charset="0"/>
            </a:endParaRPr>
          </a:p>
          <a:p>
            <a:endParaRPr lang="en-US" dirty="0"/>
          </a:p>
        </p:txBody>
      </p:sp>
      <p:pic>
        <p:nvPicPr>
          <p:cNvPr id="2097165" name="Picture 7"/>
          <p:cNvPicPr>
            <a:picLocks noChangeAspect="1"/>
          </p:cNvPicPr>
          <p:nvPr/>
        </p:nvPicPr>
        <p:blipFill>
          <a:blip r:embed="rId3"/>
          <a:stretch>
            <a:fillRect/>
          </a:stretch>
        </p:blipFill>
        <p:spPr>
          <a:xfrm>
            <a:off x="9655725" y="152400"/>
            <a:ext cx="195743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71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56"/>
        <p:cNvGrpSpPr/>
        <p:nvPr/>
      </p:nvGrpSpPr>
      <p:grpSpPr>
        <a:xfrm>
          <a:off x="0" y="0"/>
          <a:ext cx="0" cy="0"/>
          <a:chOff x="0" y="0"/>
          <a:chExt cx="0" cy="0"/>
        </a:xfrm>
      </p:grpSpPr>
      <p:sp>
        <p:nvSpPr>
          <p:cNvPr id="258" name="Google Shape;258;p43"/>
          <p:cNvSpPr txBox="1">
            <a:spLocks noGrp="1"/>
          </p:cNvSpPr>
          <p:nvPr>
            <p:ph type="body" idx="1"/>
          </p:nvPr>
        </p:nvSpPr>
        <p:spPr>
          <a:xfrm>
            <a:off x="415600" y="2984433"/>
            <a:ext cx="11360800" cy="3492567"/>
          </a:xfrm>
          <a:prstGeom prst="rect">
            <a:avLst/>
          </a:prstGeom>
          <a:solidFill>
            <a:schemeClr val="bg1"/>
          </a:solidFill>
        </p:spPr>
        <p:txBody>
          <a:bodyPr spcFirstLastPara="1" wrap="square" lIns="121900" tIns="121900" rIns="121900" bIns="121900" anchor="t" anchorCtr="0">
            <a:noAutofit/>
          </a:bodyPr>
          <a:lstStyle/>
          <a:p>
            <a:pPr marL="0" indent="0">
              <a:buNone/>
            </a:pPr>
            <a:br>
              <a:rPr lang="en" dirty="0"/>
            </a:br>
            <a:r>
              <a:rPr lang="en" sz="4000" dirty="0">
                <a:solidFill>
                  <a:srgbClr val="FF0000"/>
                </a:solidFill>
              </a:rPr>
              <a:t>While many argue against the use of cellphones in school</a:t>
            </a:r>
            <a:r>
              <a:rPr lang="en" sz="4000" dirty="0"/>
              <a:t>, </a:t>
            </a:r>
            <a:r>
              <a:rPr lang="en" sz="4000" u="sng" dirty="0">
                <a:solidFill>
                  <a:srgbClr val="93C47D"/>
                </a:solidFill>
              </a:rPr>
              <a:t>they are useful classroom tools</a:t>
            </a:r>
            <a:r>
              <a:rPr lang="en" sz="4000" u="sng" dirty="0"/>
              <a:t> </a:t>
            </a:r>
            <a:r>
              <a:rPr lang="en" sz="4000" dirty="0">
                <a:solidFill>
                  <a:srgbClr val="E69138"/>
                </a:solidFill>
              </a:rPr>
              <a:t>because they provide access to the Internet, to 911, and to online learning tools. </a:t>
            </a:r>
            <a:endParaRPr dirty="0"/>
          </a:p>
          <a:p>
            <a:pPr marL="0" indent="0">
              <a:spcBef>
                <a:spcPts val="2133"/>
              </a:spcBef>
              <a:spcAft>
                <a:spcPts val="2133"/>
              </a:spcAft>
              <a:buNone/>
            </a:pPr>
            <a:endParaRPr dirty="0"/>
          </a:p>
        </p:txBody>
      </p:sp>
      <p:sp>
        <p:nvSpPr>
          <p:cNvPr id="4" name="Google Shape;232;p41">
            <a:extLst>
              <a:ext uri="{FF2B5EF4-FFF2-40B4-BE49-F238E27FC236}">
                <a16:creationId xmlns:a16="http://schemas.microsoft.com/office/drawing/2014/main" id="{5331431B-0007-4FEC-9A96-3A4F120BEE79}"/>
              </a:ext>
            </a:extLst>
          </p:cNvPr>
          <p:cNvSpPr txBox="1">
            <a:spLocks/>
          </p:cNvSpPr>
          <p:nvPr/>
        </p:nvSpPr>
        <p:spPr>
          <a:xfrm>
            <a:off x="522006" y="136300"/>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600" b="1" kern="0" dirty="0">
                <a:effectLst>
                  <a:outerShdw blurRad="38100" dist="38100" dir="2700000" algn="tl">
                    <a:srgbClr val="000000">
                      <a:alpha val="43137"/>
                    </a:srgbClr>
                  </a:outerShdw>
                </a:effectLst>
              </a:rPr>
              <a:t>Claim: </a:t>
            </a:r>
            <a:br>
              <a:rPr lang="en-US" kern="0" dirty="0"/>
            </a:br>
            <a:r>
              <a:rPr lang="en-US" sz="3600" kern="0" dirty="0"/>
              <a:t>a statement of your position or main idea</a:t>
            </a:r>
          </a:p>
        </p:txBody>
      </p:sp>
      <p:pic>
        <p:nvPicPr>
          <p:cNvPr id="5" name="Picture 4">
            <a:extLst>
              <a:ext uri="{FF2B5EF4-FFF2-40B4-BE49-F238E27FC236}">
                <a16:creationId xmlns:a16="http://schemas.microsoft.com/office/drawing/2014/main" id="{5F909563-A573-4F5B-B3F5-090FB9095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54854">
            <a:off x="4933200" y="1626661"/>
            <a:ext cx="2538409" cy="1381620"/>
          </a:xfrm>
          <a:prstGeom prst="rect">
            <a:avLst/>
          </a:prstGeom>
        </p:spPr>
      </p:pic>
    </p:spTree>
    <p:extLst>
      <p:ext uri="{BB962C8B-B14F-4D97-AF65-F5344CB8AC3E}">
        <p14:creationId xmlns:p14="http://schemas.microsoft.com/office/powerpoint/2010/main" val="2949194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0" y="102233"/>
            <a:ext cx="12192000" cy="1327600"/>
          </a:xfrm>
          <a:prstGeom prst="rect">
            <a:avLst/>
          </a:prstGeom>
        </p:spPr>
        <p:txBody>
          <a:bodyPr spcFirstLastPara="1" wrap="square" lIns="121900" tIns="121900" rIns="121900" bIns="121900" anchor="t" anchorCtr="0">
            <a:noAutofit/>
          </a:bodyPr>
          <a:lstStyle/>
          <a:p>
            <a:pPr algn="ctr"/>
            <a:r>
              <a:rPr lang="en" sz="3600" b="1" dirty="0">
                <a:effectLst>
                  <a:outerShdw blurRad="38100" dist="38100" dir="2700000" algn="tl">
                    <a:srgbClr val="000000">
                      <a:alpha val="43137"/>
                    </a:srgbClr>
                  </a:outerShdw>
                </a:effectLst>
              </a:rPr>
              <a:t>Support: </a:t>
            </a:r>
            <a:br>
              <a:rPr lang="en" dirty="0"/>
            </a:br>
            <a:r>
              <a:rPr lang="en" b="1" dirty="0"/>
              <a:t>1-3 reasons, pieces of evidence, or examples to support your claim</a:t>
            </a:r>
            <a:endParaRPr b="1" dirty="0"/>
          </a:p>
        </p:txBody>
      </p:sp>
      <p:sp>
        <p:nvSpPr>
          <p:cNvPr id="245" name="Google Shape;245;p43"/>
          <p:cNvSpPr txBox="1">
            <a:spLocks noGrp="1"/>
          </p:cNvSpPr>
          <p:nvPr>
            <p:ph type="body" idx="1"/>
          </p:nvPr>
        </p:nvSpPr>
        <p:spPr>
          <a:xfrm>
            <a:off x="291723" y="3548347"/>
            <a:ext cx="11608554" cy="3018707"/>
          </a:xfrm>
          <a:prstGeom prst="rect">
            <a:avLst/>
          </a:prstGeom>
          <a:solidFill>
            <a:schemeClr val="bg1"/>
          </a:solidFill>
        </p:spPr>
        <p:txBody>
          <a:bodyPr spcFirstLastPara="1" wrap="square" lIns="121900" tIns="121900" rIns="121900" bIns="121900" anchor="t" anchorCtr="0">
            <a:noAutofit/>
          </a:bodyPr>
          <a:lstStyle/>
          <a:p>
            <a:pPr marL="0" indent="0">
              <a:lnSpc>
                <a:spcPct val="107916"/>
              </a:lnSpc>
              <a:buClr>
                <a:schemeClr val="dk1"/>
              </a:buClr>
              <a:buSzPts val="1100"/>
              <a:buNone/>
            </a:pPr>
            <a:r>
              <a:rPr lang="en" sz="4000" dirty="0">
                <a:solidFill>
                  <a:srgbClr val="FF0000"/>
                </a:solidFill>
                <a:highlight>
                  <a:srgbClr val="F2F2F2"/>
                </a:highlight>
                <a:latin typeface="Calibri"/>
                <a:ea typeface="Calibri"/>
                <a:cs typeface="Calibri"/>
                <a:sym typeface="Calibri"/>
              </a:rPr>
              <a:t>Although I grew up working on a tobacco farm</a:t>
            </a:r>
            <a:r>
              <a:rPr lang="en" sz="4000" dirty="0">
                <a:solidFill>
                  <a:srgbClr val="70AD47"/>
                </a:solidFill>
                <a:highlight>
                  <a:srgbClr val="F2F2F2"/>
                </a:highlight>
                <a:latin typeface="Calibri"/>
                <a:ea typeface="Calibri"/>
                <a:cs typeface="Calibri"/>
                <a:sym typeface="Calibri"/>
              </a:rPr>
              <a:t>, I knew from an early age farming was not for me </a:t>
            </a:r>
            <a:r>
              <a:rPr lang="en" sz="4000" u="sng" dirty="0">
                <a:solidFill>
                  <a:srgbClr val="C55911"/>
                </a:solidFill>
                <a:highlight>
                  <a:srgbClr val="F2F2F2"/>
                </a:highlight>
                <a:latin typeface="Calibri"/>
                <a:ea typeface="Calibri"/>
                <a:cs typeface="Calibri"/>
                <a:sym typeface="Calibri"/>
              </a:rPr>
              <a:t>because I loved reading and writing much more than cultivating tobacco</a:t>
            </a:r>
            <a:r>
              <a:rPr lang="en" sz="4000" dirty="0">
                <a:solidFill>
                  <a:srgbClr val="333333"/>
                </a:solidFill>
                <a:highlight>
                  <a:srgbClr val="F2F2F2"/>
                </a:highlight>
                <a:latin typeface="Calibri"/>
                <a:ea typeface="Calibri"/>
                <a:cs typeface="Calibri"/>
                <a:sym typeface="Calibri"/>
              </a:rPr>
              <a:t>.</a:t>
            </a:r>
            <a:endParaRPr sz="40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dirty="0"/>
          </a:p>
        </p:txBody>
      </p:sp>
      <p:pic>
        <p:nvPicPr>
          <p:cNvPr id="7" name="Picture 6">
            <a:extLst>
              <a:ext uri="{FF2B5EF4-FFF2-40B4-BE49-F238E27FC236}">
                <a16:creationId xmlns:a16="http://schemas.microsoft.com/office/drawing/2014/main" id="{749997B5-B79E-4643-979E-223A6092F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310" y="1639650"/>
            <a:ext cx="2801380" cy="1478001"/>
          </a:xfrm>
          <a:prstGeom prst="rect">
            <a:avLst/>
          </a:prstGeom>
        </p:spPr>
      </p:pic>
    </p:spTree>
    <p:extLst>
      <p:ext uri="{BB962C8B-B14F-4D97-AF65-F5344CB8AC3E}">
        <p14:creationId xmlns:p14="http://schemas.microsoft.com/office/powerpoint/2010/main" val="2329168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74"/>
        <p:cNvGrpSpPr/>
        <p:nvPr/>
      </p:nvGrpSpPr>
      <p:grpSpPr>
        <a:xfrm>
          <a:off x="0" y="0"/>
          <a:ext cx="0" cy="0"/>
          <a:chOff x="0" y="0"/>
          <a:chExt cx="0" cy="0"/>
        </a:xfrm>
      </p:grpSpPr>
      <p:sp>
        <p:nvSpPr>
          <p:cNvPr id="5" name="Google Shape;270;p45"/>
          <p:cNvSpPr txBox="1">
            <a:spLocks noGrp="1"/>
          </p:cNvSpPr>
          <p:nvPr>
            <p:ph type="body" idx="1"/>
          </p:nvPr>
        </p:nvSpPr>
        <p:spPr>
          <a:xfrm>
            <a:off x="415600" y="3681868"/>
            <a:ext cx="11360800" cy="1866010"/>
          </a:xfrm>
          <a:prstGeom prst="rect">
            <a:avLst/>
          </a:prstGeom>
          <a:solidFill>
            <a:schemeClr val="bg1"/>
          </a:solidFill>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 sz="4000" dirty="0">
                <a:solidFill>
                  <a:srgbClr val="FF0000"/>
                </a:solidFill>
                <a:highlight>
                  <a:srgbClr val="F2F2F2"/>
                </a:highlight>
                <a:latin typeface="Calibri"/>
                <a:ea typeface="Calibri"/>
                <a:cs typeface="Calibri"/>
                <a:sym typeface="Calibri"/>
              </a:rPr>
              <a:t>In Stephen King’s “Strawberry Spring”, </a:t>
            </a:r>
            <a:r>
              <a:rPr lang="en" sz="4000" dirty="0">
                <a:solidFill>
                  <a:srgbClr val="6AA84F"/>
                </a:solidFill>
                <a:highlight>
                  <a:srgbClr val="F2F2F2"/>
                </a:highlight>
                <a:latin typeface="Calibri"/>
                <a:ea typeface="Calibri"/>
                <a:cs typeface="Calibri"/>
                <a:sym typeface="Calibri"/>
              </a:rPr>
              <a:t>the narrator is unreliable</a:t>
            </a:r>
            <a:r>
              <a:rPr lang="en" sz="4000" dirty="0">
                <a:solidFill>
                  <a:srgbClr val="FF0000"/>
                </a:solidFill>
                <a:highlight>
                  <a:srgbClr val="F2F2F2"/>
                </a:highlight>
                <a:latin typeface="Calibri"/>
                <a:ea typeface="Calibri"/>
                <a:cs typeface="Calibri"/>
                <a:sym typeface="Calibri"/>
              </a:rPr>
              <a:t> </a:t>
            </a:r>
            <a:r>
              <a:rPr lang="en" sz="4000" u="sng" dirty="0">
                <a:solidFill>
                  <a:schemeClr val="accent1"/>
                </a:solidFill>
                <a:highlight>
                  <a:srgbClr val="F2F2F2"/>
                </a:highlight>
                <a:latin typeface="Calibri"/>
                <a:ea typeface="Calibri"/>
                <a:cs typeface="Calibri"/>
                <a:sym typeface="Calibri"/>
              </a:rPr>
              <a:t>because he is an insane murderer.</a:t>
            </a:r>
            <a:endParaRPr sz="4000" u="sng" dirty="0"/>
          </a:p>
          <a:p>
            <a:pPr marL="0" lvl="0" indent="0" algn="l" rtl="0">
              <a:spcBef>
                <a:spcPts val="800"/>
              </a:spcBef>
              <a:spcAft>
                <a:spcPts val="1600"/>
              </a:spcAft>
              <a:buNone/>
            </a:pPr>
            <a:endParaRPr dirty="0"/>
          </a:p>
        </p:txBody>
      </p:sp>
      <p:pic>
        <p:nvPicPr>
          <p:cNvPr id="4" name="Picture 3">
            <a:extLst>
              <a:ext uri="{FF2B5EF4-FFF2-40B4-BE49-F238E27FC236}">
                <a16:creationId xmlns:a16="http://schemas.microsoft.com/office/drawing/2014/main" id="{78AB5E33-14BA-4B60-BBB9-3FA21B16CBA0}"/>
              </a:ext>
            </a:extLst>
          </p:cNvPr>
          <p:cNvPicPr>
            <a:picLocks noChangeAspect="1"/>
          </p:cNvPicPr>
          <p:nvPr/>
        </p:nvPicPr>
        <p:blipFill>
          <a:blip r:embed="rId3"/>
          <a:stretch>
            <a:fillRect/>
          </a:stretch>
        </p:blipFill>
        <p:spPr>
          <a:xfrm>
            <a:off x="593883" y="1840993"/>
            <a:ext cx="11004234" cy="1335140"/>
          </a:xfrm>
          <a:prstGeom prst="rect">
            <a:avLst/>
          </a:prstGeom>
        </p:spPr>
      </p:pic>
      <p:pic>
        <p:nvPicPr>
          <p:cNvPr id="6" name="Picture 5">
            <a:extLst>
              <a:ext uri="{FF2B5EF4-FFF2-40B4-BE49-F238E27FC236}">
                <a16:creationId xmlns:a16="http://schemas.microsoft.com/office/drawing/2014/main" id="{3160E564-B658-4D4E-8111-A7825B212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878" y="316721"/>
            <a:ext cx="2926572" cy="219184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74"/>
        <p:cNvGrpSpPr/>
        <p:nvPr/>
      </p:nvGrpSpPr>
      <p:grpSpPr>
        <a:xfrm>
          <a:off x="0" y="0"/>
          <a:ext cx="0" cy="0"/>
          <a:chOff x="0" y="0"/>
          <a:chExt cx="0" cy="0"/>
        </a:xfrm>
      </p:grpSpPr>
      <p:sp>
        <p:nvSpPr>
          <p:cNvPr id="7" name="Google Shape;276;p46"/>
          <p:cNvSpPr txBox="1">
            <a:spLocks noGrp="1"/>
          </p:cNvSpPr>
          <p:nvPr>
            <p:ph type="body" idx="1"/>
          </p:nvPr>
        </p:nvSpPr>
        <p:spPr>
          <a:xfrm>
            <a:off x="363650" y="3486030"/>
            <a:ext cx="11464700" cy="3086128"/>
          </a:xfrm>
          <a:prstGeom prst="rect">
            <a:avLst/>
          </a:prstGeom>
          <a:solidFill>
            <a:schemeClr val="bg1"/>
          </a:solidFill>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FF0000"/>
                </a:solidFill>
              </a:rPr>
              <a:t>While many argue against the use of cellphones in school</a:t>
            </a:r>
            <a:r>
              <a:rPr lang="en" sz="4000" dirty="0"/>
              <a:t>, </a:t>
            </a:r>
            <a:r>
              <a:rPr lang="en" sz="4000" dirty="0">
                <a:solidFill>
                  <a:srgbClr val="93C47D"/>
                </a:solidFill>
              </a:rPr>
              <a:t>they are useful classroom tools</a:t>
            </a:r>
            <a:r>
              <a:rPr lang="en" sz="4000" dirty="0"/>
              <a:t> </a:t>
            </a:r>
            <a:r>
              <a:rPr lang="en" sz="4000" u="sng" dirty="0">
                <a:solidFill>
                  <a:srgbClr val="E69138"/>
                </a:solidFill>
              </a:rPr>
              <a:t>because they provide access to the Internet, to 911, and to online learning tools.</a:t>
            </a:r>
            <a:r>
              <a:rPr lang="en" sz="4000" dirty="0">
                <a:solidFill>
                  <a:srgbClr val="E69138"/>
                </a:solidFill>
              </a:rPr>
              <a:t> </a:t>
            </a:r>
            <a:endParaRPr sz="4000" dirty="0"/>
          </a:p>
          <a:p>
            <a:pPr marL="0" lvl="0" indent="0" algn="l" rtl="0">
              <a:spcBef>
                <a:spcPts val="1600"/>
              </a:spcBef>
              <a:spcAft>
                <a:spcPts val="1600"/>
              </a:spcAft>
              <a:buNone/>
            </a:pPr>
            <a:endParaRPr dirty="0"/>
          </a:p>
        </p:txBody>
      </p:sp>
      <p:pic>
        <p:nvPicPr>
          <p:cNvPr id="4" name="Picture 3">
            <a:extLst>
              <a:ext uri="{FF2B5EF4-FFF2-40B4-BE49-F238E27FC236}">
                <a16:creationId xmlns:a16="http://schemas.microsoft.com/office/drawing/2014/main" id="{2E9F4C31-7DC7-4640-A945-FDA3369C87F2}"/>
              </a:ext>
            </a:extLst>
          </p:cNvPr>
          <p:cNvPicPr>
            <a:picLocks noChangeAspect="1"/>
          </p:cNvPicPr>
          <p:nvPr/>
        </p:nvPicPr>
        <p:blipFill>
          <a:blip r:embed="rId3"/>
          <a:stretch>
            <a:fillRect/>
          </a:stretch>
        </p:blipFill>
        <p:spPr>
          <a:xfrm>
            <a:off x="593883" y="1729923"/>
            <a:ext cx="11004234" cy="1335140"/>
          </a:xfrm>
          <a:prstGeom prst="rect">
            <a:avLst/>
          </a:prstGeom>
        </p:spPr>
      </p:pic>
      <p:pic>
        <p:nvPicPr>
          <p:cNvPr id="5" name="Picture 4">
            <a:extLst>
              <a:ext uri="{FF2B5EF4-FFF2-40B4-BE49-F238E27FC236}">
                <a16:creationId xmlns:a16="http://schemas.microsoft.com/office/drawing/2014/main" id="{863122D5-1253-4DBC-8BB6-6D1383810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554" y="285842"/>
            <a:ext cx="3790892" cy="2132377"/>
          </a:xfrm>
          <a:prstGeom prst="rect">
            <a:avLst/>
          </a:prstGeom>
        </p:spPr>
      </p:pic>
    </p:spTree>
    <p:extLst>
      <p:ext uri="{BB962C8B-B14F-4D97-AF65-F5344CB8AC3E}">
        <p14:creationId xmlns:p14="http://schemas.microsoft.com/office/powerpoint/2010/main" val="1654636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Shape 280"/>
        <p:cNvGrpSpPr/>
        <p:nvPr/>
      </p:nvGrpSpPr>
      <p:grpSpPr>
        <a:xfrm>
          <a:off x="0" y="0"/>
          <a:ext cx="0" cy="0"/>
          <a:chOff x="0" y="0"/>
          <a:chExt cx="0" cy="0"/>
        </a:xfrm>
      </p:grpSpPr>
      <p:sp>
        <p:nvSpPr>
          <p:cNvPr id="281" name="Google Shape;281;p47"/>
          <p:cNvSpPr txBox="1">
            <a:spLocks noGrp="1"/>
          </p:cNvSpPr>
          <p:nvPr>
            <p:ph type="title"/>
          </p:nvPr>
        </p:nvSpPr>
        <p:spPr>
          <a:xfrm>
            <a:off x="384699" y="240609"/>
            <a:ext cx="11360800" cy="763600"/>
          </a:xfrm>
          <a:prstGeom prst="rect">
            <a:avLst/>
          </a:prstGeom>
        </p:spPr>
        <p:txBody>
          <a:bodyPr spcFirstLastPara="1" wrap="square" lIns="121900" tIns="121900" rIns="121900" bIns="121900" anchor="t" anchorCtr="0">
            <a:noAutofit/>
          </a:bodyPr>
          <a:lstStyle/>
          <a:p>
            <a:pPr algn="ctr"/>
            <a:r>
              <a:rPr lang="en" sz="3600" b="1" dirty="0">
                <a:effectLst>
                  <a:outerShdw blurRad="38100" dist="38100" dir="2700000" algn="tl">
                    <a:srgbClr val="000000">
                      <a:alpha val="43137"/>
                    </a:srgbClr>
                  </a:outerShdw>
                </a:effectLst>
              </a:rPr>
              <a:t>Grammatical Structure of the Thesis Statement</a:t>
            </a:r>
            <a:endParaRPr sz="3600" b="1" dirty="0">
              <a:effectLst>
                <a:outerShdw blurRad="38100" dist="38100" dir="2700000" algn="tl">
                  <a:srgbClr val="000000">
                    <a:alpha val="43137"/>
                  </a:srgbClr>
                </a:outerShdw>
              </a:effectLst>
            </a:endParaRPr>
          </a:p>
        </p:txBody>
      </p:sp>
      <p:sp>
        <p:nvSpPr>
          <p:cNvPr id="282" name="Google Shape;282;p47"/>
          <p:cNvSpPr txBox="1">
            <a:spLocks noGrp="1"/>
          </p:cNvSpPr>
          <p:nvPr>
            <p:ph type="body" idx="1"/>
          </p:nvPr>
        </p:nvSpPr>
        <p:spPr>
          <a:xfrm>
            <a:off x="415600" y="1265506"/>
            <a:ext cx="11360800" cy="4555200"/>
          </a:xfrm>
          <a:prstGeom prst="rect">
            <a:avLst/>
          </a:prstGeom>
        </p:spPr>
        <p:txBody>
          <a:bodyPr spcFirstLastPara="1" wrap="square" lIns="121900" tIns="121900" rIns="121900" bIns="121900" anchor="t" anchorCtr="0">
            <a:noAutofit/>
          </a:bodyPr>
          <a:lstStyle/>
          <a:p>
            <a:pPr marL="0" indent="0">
              <a:lnSpc>
                <a:spcPct val="107916"/>
              </a:lnSpc>
              <a:buNone/>
            </a:pPr>
            <a:r>
              <a:rPr lang="en" sz="3200" dirty="0">
                <a:solidFill>
                  <a:srgbClr val="FF0000"/>
                </a:solidFill>
                <a:highlight>
                  <a:srgbClr val="F2F2F2"/>
                </a:highlight>
                <a:latin typeface="Calibri"/>
                <a:ea typeface="Calibri"/>
                <a:cs typeface="Calibri"/>
                <a:sym typeface="Calibri"/>
              </a:rPr>
              <a:t>Dependent Clause: While some argue against the use of seatbelts</a:t>
            </a:r>
            <a:r>
              <a:rPr lang="en" sz="3200" dirty="0">
                <a:solidFill>
                  <a:srgbClr val="70AD47"/>
                </a:solidFill>
                <a:highlight>
                  <a:srgbClr val="F2F2F2"/>
                </a:highlight>
                <a:latin typeface="Calibri"/>
                <a:ea typeface="Calibri"/>
                <a:cs typeface="Calibri"/>
                <a:sym typeface="Calibri"/>
              </a:rPr>
              <a:t>,</a:t>
            </a:r>
            <a:endParaRPr sz="3200" dirty="0">
              <a:solidFill>
                <a:srgbClr val="70AD47"/>
              </a:solidFill>
              <a:highlight>
                <a:srgbClr val="F2F2F2"/>
              </a:highlight>
              <a:latin typeface="Calibri"/>
              <a:ea typeface="Calibri"/>
              <a:cs typeface="Calibri"/>
              <a:sym typeface="Calibri"/>
            </a:endParaRPr>
          </a:p>
          <a:p>
            <a:pPr marL="0" indent="0">
              <a:lnSpc>
                <a:spcPct val="107916"/>
              </a:lnSpc>
              <a:spcBef>
                <a:spcPts val="1067"/>
              </a:spcBef>
              <a:buNone/>
            </a:pPr>
            <a:r>
              <a:rPr lang="en" sz="3200" dirty="0">
                <a:solidFill>
                  <a:srgbClr val="000000"/>
                </a:solidFill>
                <a:highlight>
                  <a:srgbClr val="F2F2F2"/>
                </a:highlight>
                <a:latin typeface="Calibri"/>
                <a:ea typeface="Calibri"/>
                <a:cs typeface="Calibri"/>
                <a:sym typeface="Calibri"/>
              </a:rPr>
              <a:t>                          Subordinating Conjunction				comma</a:t>
            </a:r>
            <a:endParaRPr sz="3200" dirty="0">
              <a:solidFill>
                <a:srgbClr val="000000"/>
              </a:solidFill>
              <a:highlight>
                <a:srgbClr val="F2F2F2"/>
              </a:highlight>
              <a:latin typeface="Calibri"/>
              <a:ea typeface="Calibri"/>
              <a:cs typeface="Calibri"/>
              <a:sym typeface="Calibri"/>
            </a:endParaRPr>
          </a:p>
          <a:p>
            <a:pPr marL="0" indent="0">
              <a:lnSpc>
                <a:spcPct val="107916"/>
              </a:lnSpc>
              <a:spcBef>
                <a:spcPts val="1067"/>
              </a:spcBef>
              <a:buNone/>
            </a:pPr>
            <a:r>
              <a:rPr lang="en" sz="3200" dirty="0">
                <a:solidFill>
                  <a:srgbClr val="70AD47"/>
                </a:solidFill>
                <a:highlight>
                  <a:srgbClr val="F2F2F2"/>
                </a:highlight>
                <a:latin typeface="Calibri"/>
                <a:ea typeface="Calibri"/>
                <a:cs typeface="Calibri"/>
                <a:sym typeface="Calibri"/>
              </a:rPr>
              <a:t> Independent Clause: seatbelts save lives</a:t>
            </a:r>
            <a:endParaRPr sz="3200" dirty="0">
              <a:solidFill>
                <a:srgbClr val="70AD47"/>
              </a:solidFill>
              <a:highlight>
                <a:srgbClr val="F2F2F2"/>
              </a:highlight>
              <a:latin typeface="Calibri"/>
              <a:ea typeface="Calibri"/>
              <a:cs typeface="Calibri"/>
              <a:sym typeface="Calibri"/>
            </a:endParaRPr>
          </a:p>
          <a:p>
            <a:pPr marL="0" indent="0">
              <a:lnSpc>
                <a:spcPct val="107916"/>
              </a:lnSpc>
              <a:spcBef>
                <a:spcPts val="1067"/>
              </a:spcBef>
              <a:buNone/>
            </a:pPr>
            <a:r>
              <a:rPr lang="en" sz="3200" dirty="0">
                <a:solidFill>
                  <a:srgbClr val="70AD47"/>
                </a:solidFill>
                <a:highlight>
                  <a:srgbClr val="F2F2F2"/>
                </a:highlight>
                <a:latin typeface="Calibri"/>
                <a:ea typeface="Calibri"/>
                <a:cs typeface="Calibri"/>
                <a:sym typeface="Calibri"/>
              </a:rPr>
              <a:t> Dependent Clause: </a:t>
            </a:r>
            <a:r>
              <a:rPr lang="en" sz="3200" dirty="0">
                <a:solidFill>
                  <a:srgbClr val="C55911"/>
                </a:solidFill>
                <a:highlight>
                  <a:srgbClr val="F2F2F2"/>
                </a:highlight>
                <a:latin typeface="Calibri"/>
                <a:ea typeface="Calibri"/>
                <a:cs typeface="Calibri"/>
                <a:sym typeface="Calibri"/>
              </a:rPr>
              <a:t>because they cut the risk of injury in a crash in </a:t>
            </a:r>
            <a:endParaRPr sz="3200" dirty="0">
              <a:solidFill>
                <a:srgbClr val="C55911"/>
              </a:solidFill>
              <a:highlight>
                <a:srgbClr val="F2F2F2"/>
              </a:highlight>
              <a:latin typeface="Calibri"/>
              <a:ea typeface="Calibri"/>
              <a:cs typeface="Calibri"/>
              <a:sym typeface="Calibri"/>
            </a:endParaRPr>
          </a:p>
          <a:p>
            <a:pPr marL="0" indent="0">
              <a:lnSpc>
                <a:spcPct val="107916"/>
              </a:lnSpc>
              <a:spcBef>
                <a:spcPts val="1067"/>
              </a:spcBef>
              <a:buNone/>
            </a:pPr>
            <a:endParaRPr sz="3200" dirty="0">
              <a:solidFill>
                <a:srgbClr val="C55911"/>
              </a:solidFill>
              <a:highlight>
                <a:srgbClr val="F2F2F2"/>
              </a:highlight>
              <a:latin typeface="Calibri"/>
              <a:ea typeface="Calibri"/>
              <a:cs typeface="Calibri"/>
              <a:sym typeface="Calibri"/>
            </a:endParaRPr>
          </a:p>
          <a:p>
            <a:pPr marL="0" indent="0">
              <a:lnSpc>
                <a:spcPct val="107916"/>
              </a:lnSpc>
              <a:spcBef>
                <a:spcPts val="1067"/>
              </a:spcBef>
              <a:buNone/>
            </a:pPr>
            <a:r>
              <a:rPr lang="en" sz="3200" dirty="0">
                <a:solidFill>
                  <a:srgbClr val="C55911"/>
                </a:solidFill>
                <a:highlight>
                  <a:srgbClr val="F2F2F2"/>
                </a:highlight>
                <a:latin typeface="Calibri"/>
                <a:ea typeface="Calibri"/>
                <a:cs typeface="Calibri"/>
                <a:sym typeface="Calibri"/>
              </a:rPr>
              <a:t>half and reduce the risk of ejection significantly.</a:t>
            </a:r>
            <a:r>
              <a:rPr lang="en" sz="3200" dirty="0">
                <a:solidFill>
                  <a:srgbClr val="333333"/>
                </a:solidFill>
                <a:highlight>
                  <a:srgbClr val="F2F2F2"/>
                </a:highlight>
                <a:latin typeface="Calibri"/>
                <a:ea typeface="Calibri"/>
                <a:cs typeface="Calibri"/>
                <a:sym typeface="Calibri"/>
              </a:rPr>
              <a:t>      Period</a:t>
            </a:r>
            <a:endParaRPr sz="3200" dirty="0">
              <a:solidFill>
                <a:srgbClr val="333333"/>
              </a:solidFill>
              <a:highlight>
                <a:srgbClr val="F2F2F2"/>
              </a:highlight>
              <a:latin typeface="Calibri"/>
              <a:ea typeface="Calibri"/>
              <a:cs typeface="Calibri"/>
              <a:sym typeface="Calibri"/>
            </a:endParaRPr>
          </a:p>
          <a:p>
            <a:pPr marL="0" indent="0">
              <a:spcBef>
                <a:spcPts val="1067"/>
              </a:spcBef>
              <a:spcAft>
                <a:spcPts val="2133"/>
              </a:spcAft>
              <a:buNone/>
            </a:pPr>
            <a:endParaRPr sz="3200" dirty="0"/>
          </a:p>
        </p:txBody>
      </p:sp>
      <p:cxnSp>
        <p:nvCxnSpPr>
          <p:cNvPr id="283" name="Google Shape;283;p47"/>
          <p:cNvCxnSpPr/>
          <p:nvPr/>
        </p:nvCxnSpPr>
        <p:spPr>
          <a:xfrm rot="10800000" flipH="1">
            <a:off x="10668000" y="2159167"/>
            <a:ext cx="690400" cy="333200"/>
          </a:xfrm>
          <a:prstGeom prst="straightConnector1">
            <a:avLst/>
          </a:prstGeom>
          <a:noFill/>
          <a:ln w="9525" cap="flat" cmpd="sng">
            <a:solidFill>
              <a:schemeClr val="dk2"/>
            </a:solidFill>
            <a:prstDash val="solid"/>
            <a:round/>
            <a:headEnd type="none" w="med" len="med"/>
            <a:tailEnd type="triangle" w="med" len="med"/>
          </a:ln>
        </p:spPr>
      </p:cxnSp>
      <p:cxnSp>
        <p:nvCxnSpPr>
          <p:cNvPr id="284" name="Google Shape;284;p47"/>
          <p:cNvCxnSpPr/>
          <p:nvPr/>
        </p:nvCxnSpPr>
        <p:spPr>
          <a:xfrm rot="10800000">
            <a:off x="4762600" y="2158933"/>
            <a:ext cx="547600" cy="262000"/>
          </a:xfrm>
          <a:prstGeom prst="straightConnector1">
            <a:avLst/>
          </a:prstGeom>
          <a:noFill/>
          <a:ln w="9525" cap="flat" cmpd="sng">
            <a:solidFill>
              <a:schemeClr val="dk2"/>
            </a:solidFill>
            <a:prstDash val="solid"/>
            <a:round/>
            <a:headEnd type="none" w="med" len="med"/>
            <a:tailEnd type="triangle" w="med" len="med"/>
          </a:ln>
        </p:spPr>
      </p:cxnSp>
      <p:cxnSp>
        <p:nvCxnSpPr>
          <p:cNvPr id="285" name="Google Shape;285;p47"/>
          <p:cNvCxnSpPr/>
          <p:nvPr/>
        </p:nvCxnSpPr>
        <p:spPr>
          <a:xfrm rot="10800000">
            <a:off x="6065099" y="4670815"/>
            <a:ext cx="547600" cy="262000"/>
          </a:xfrm>
          <a:prstGeom prst="straightConnector1">
            <a:avLst/>
          </a:prstGeom>
          <a:noFill/>
          <a:ln w="9525" cap="flat" cmpd="sng">
            <a:solidFill>
              <a:schemeClr val="dk2"/>
            </a:solidFill>
            <a:prstDash val="solid"/>
            <a:round/>
            <a:headEnd type="none" w="med" len="med"/>
            <a:tailEnd type="triangle" w="med" len="med"/>
          </a:ln>
        </p:spPr>
      </p:cxnSp>
      <p:cxnSp>
        <p:nvCxnSpPr>
          <p:cNvPr id="286" name="Google Shape;286;p47"/>
          <p:cNvCxnSpPr>
            <a:stCxn id="282" idx="2"/>
          </p:cNvCxnSpPr>
          <p:nvPr/>
        </p:nvCxnSpPr>
        <p:spPr>
          <a:xfrm>
            <a:off x="6096000" y="5820706"/>
            <a:ext cx="0" cy="0"/>
          </a:xfrm>
          <a:prstGeom prst="straightConnector1">
            <a:avLst/>
          </a:prstGeom>
          <a:noFill/>
          <a:ln w="9525" cap="flat" cmpd="sng">
            <a:solidFill>
              <a:schemeClr val="dk2"/>
            </a:solidFill>
            <a:prstDash val="solid"/>
            <a:round/>
            <a:headEnd type="none" w="med" len="med"/>
            <a:tailEnd type="triangle" w="med" len="med"/>
          </a:ln>
        </p:spPr>
      </p:cxnSp>
      <p:cxnSp>
        <p:nvCxnSpPr>
          <p:cNvPr id="287" name="Google Shape;287;p47"/>
          <p:cNvCxnSpPr/>
          <p:nvPr/>
        </p:nvCxnSpPr>
        <p:spPr>
          <a:xfrm rot="10800000">
            <a:off x="8548333" y="5564731"/>
            <a:ext cx="452800" cy="53200"/>
          </a:xfrm>
          <a:prstGeom prst="straightConnector1">
            <a:avLst/>
          </a:prstGeom>
          <a:noFill/>
          <a:ln w="9525" cap="flat" cmpd="sng">
            <a:solidFill>
              <a:schemeClr val="dk2"/>
            </a:solidFill>
            <a:prstDash val="solid"/>
            <a:round/>
            <a:headEnd type="none" w="med" len="med"/>
            <a:tailEnd type="triangle" w="med" len="med"/>
          </a:ln>
        </p:spPr>
      </p:cxnSp>
      <p:sp>
        <p:nvSpPr>
          <p:cNvPr id="288" name="Google Shape;288;p47"/>
          <p:cNvSpPr txBox="1"/>
          <p:nvPr/>
        </p:nvSpPr>
        <p:spPr>
          <a:xfrm>
            <a:off x="6816333" y="4507615"/>
            <a:ext cx="4369600" cy="588400"/>
          </a:xfrm>
          <a:prstGeom prst="rect">
            <a:avLst/>
          </a:prstGeom>
          <a:noFill/>
          <a:ln>
            <a:noFill/>
          </a:ln>
        </p:spPr>
        <p:txBody>
          <a:bodyPr spcFirstLastPara="1" wrap="square" lIns="121900" tIns="121900" rIns="121900" bIns="121900" anchor="t" anchorCtr="0">
            <a:noAutofit/>
          </a:bodyPr>
          <a:lstStyle/>
          <a:p>
            <a:r>
              <a:rPr lang="en" sz="2400" dirty="0"/>
              <a:t>Subordinating Conjunction</a:t>
            </a:r>
            <a:endParaRPr sz="2400" dirty="0"/>
          </a:p>
        </p:txBody>
      </p:sp>
      <p:pic>
        <p:nvPicPr>
          <p:cNvPr id="10" name="Picture 9">
            <a:extLst>
              <a:ext uri="{FF2B5EF4-FFF2-40B4-BE49-F238E27FC236}">
                <a16:creationId xmlns:a16="http://schemas.microsoft.com/office/drawing/2014/main" id="{D9715BC1-1848-491B-BBC2-B78154DB4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2612" y="5862182"/>
            <a:ext cx="1835888" cy="995818"/>
          </a:xfrm>
          <a:prstGeom prst="rect">
            <a:avLst/>
          </a:prstGeom>
          <a:ln w="25400">
            <a:solidFill>
              <a:srgbClr val="002060"/>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p48"/>
          <p:cNvSpPr txBox="1">
            <a:spLocks noGrp="1"/>
          </p:cNvSpPr>
          <p:nvPr>
            <p:ph type="body" idx="1"/>
          </p:nvPr>
        </p:nvSpPr>
        <p:spPr>
          <a:xfrm>
            <a:off x="4031673" y="1350818"/>
            <a:ext cx="7661600" cy="5049982"/>
          </a:xfrm>
          <a:prstGeom prst="rect">
            <a:avLst/>
          </a:prstGeom>
          <a:ln w="41275">
            <a:solidFill>
              <a:srgbClr val="00FFFF"/>
            </a:solidFill>
          </a:ln>
        </p:spPr>
        <p:txBody>
          <a:bodyPr spcFirstLastPara="1" wrap="square" lIns="121900" tIns="121900" rIns="121900" bIns="121900" anchor="t" anchorCtr="0">
            <a:noAutofit/>
          </a:bodyPr>
          <a:lstStyle/>
          <a:p>
            <a:pPr marL="457200" indent="-457200">
              <a:buClr>
                <a:schemeClr val="dk1"/>
              </a:buClr>
              <a:buSzPct val="80000"/>
              <a:buFont typeface="Arial" panose="020B0604020202020204" pitchFamily="34" charset="0"/>
              <a:buChar char="•"/>
            </a:pPr>
            <a:r>
              <a:rPr lang="en" sz="3200" b="1" dirty="0">
                <a:solidFill>
                  <a:schemeClr val="dk1"/>
                </a:solidFill>
                <a:latin typeface="Calibri" panose="020F0502020204030204" pitchFamily="34" charset="0"/>
                <a:cs typeface="Calibri" panose="020F0502020204030204" pitchFamily="34" charset="0"/>
              </a:rPr>
              <a:t>Read each thesis statement and label its parts.</a:t>
            </a:r>
          </a:p>
          <a:p>
            <a:pPr marL="457200" indent="-457200">
              <a:buClr>
                <a:schemeClr val="dk1"/>
              </a:buClr>
              <a:buSzPct val="80000"/>
              <a:buFont typeface="Arial" panose="020B0604020202020204" pitchFamily="34" charset="0"/>
              <a:buChar char="•"/>
            </a:pPr>
            <a:r>
              <a:rPr lang="en" sz="3200" b="1" dirty="0">
                <a:solidFill>
                  <a:schemeClr val="dk1"/>
                </a:solidFill>
                <a:latin typeface="Calibri" panose="020F0502020204030204" pitchFamily="34" charset="0"/>
                <a:cs typeface="Calibri" panose="020F0502020204030204" pitchFamily="34" charset="0"/>
              </a:rPr>
              <a:t>If a statement is missing one of the 3 parts needed, as a group restructure the sentence so that is is correct. </a:t>
            </a:r>
          </a:p>
          <a:p>
            <a:pPr marL="457200" indent="-457200">
              <a:buClr>
                <a:schemeClr val="dk1"/>
              </a:buClr>
              <a:buSzPct val="80000"/>
              <a:buFont typeface="Arial" panose="020B0604020202020204" pitchFamily="34" charset="0"/>
              <a:buChar char="•"/>
            </a:pPr>
            <a:r>
              <a:rPr lang="en" sz="3200" b="1" dirty="0">
                <a:solidFill>
                  <a:schemeClr val="dk1"/>
                </a:solidFill>
                <a:latin typeface="Calibri" panose="020F0502020204030204" pitchFamily="34" charset="0"/>
                <a:cs typeface="Calibri" panose="020F0502020204030204" pitchFamily="34" charset="0"/>
              </a:rPr>
              <a:t>Rank each thesis 1-10 with 10 being the STRONGEST thesis. </a:t>
            </a:r>
          </a:p>
          <a:p>
            <a:pPr marL="457200" indent="-457200">
              <a:buClr>
                <a:schemeClr val="dk1"/>
              </a:buClr>
              <a:buSzPct val="80000"/>
              <a:buFont typeface="Arial" panose="020B0604020202020204" pitchFamily="34" charset="0"/>
              <a:buChar char="•"/>
            </a:pPr>
            <a:r>
              <a:rPr lang="en" sz="3200" b="1" dirty="0">
                <a:solidFill>
                  <a:schemeClr val="dk1"/>
                </a:solidFill>
                <a:latin typeface="Calibri" panose="020F0502020204030204" pitchFamily="34" charset="0"/>
                <a:cs typeface="Calibri" panose="020F0502020204030204" pitchFamily="34" charset="0"/>
              </a:rPr>
              <a:t>Be prepared to support your ranking.</a:t>
            </a:r>
            <a:endParaRPr sz="3200" b="1" dirty="0">
              <a:solidFill>
                <a:schemeClr val="dk1"/>
              </a:solidFill>
              <a:latin typeface="Calibri" panose="020F0502020204030204" pitchFamily="34" charset="0"/>
              <a:cs typeface="Calibri" panose="020F0502020204030204" pitchFamily="34" charset="0"/>
            </a:endParaRPr>
          </a:p>
          <a:p>
            <a:pPr marL="0" indent="0">
              <a:spcAft>
                <a:spcPts val="2133"/>
              </a:spcAft>
              <a:buNone/>
            </a:pPr>
            <a:endParaRPr dirty="0"/>
          </a:p>
        </p:txBody>
      </p:sp>
      <p:pic>
        <p:nvPicPr>
          <p:cNvPr id="3" name="Picture 2">
            <a:extLst>
              <a:ext uri="{FF2B5EF4-FFF2-40B4-BE49-F238E27FC236}">
                <a16:creationId xmlns:a16="http://schemas.microsoft.com/office/drawing/2014/main" id="{04EDC089-353D-4EC2-9D04-48C5D7BA4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90" y="1627909"/>
            <a:ext cx="3648560" cy="3602182"/>
          </a:xfrm>
          <a:prstGeom prst="rect">
            <a:avLst/>
          </a:prstGeom>
          <a:ln w="25400">
            <a:noFill/>
          </a:ln>
        </p:spPr>
      </p:pic>
      <p:sp>
        <p:nvSpPr>
          <p:cNvPr id="4" name="Rectangle 3">
            <a:extLst>
              <a:ext uri="{FF2B5EF4-FFF2-40B4-BE49-F238E27FC236}">
                <a16:creationId xmlns:a16="http://schemas.microsoft.com/office/drawing/2014/main" id="{52233897-AB00-4F26-A434-906E4A411D15}"/>
              </a:ext>
            </a:extLst>
          </p:cNvPr>
          <p:cNvSpPr/>
          <p:nvPr/>
        </p:nvSpPr>
        <p:spPr>
          <a:xfrm>
            <a:off x="3717812" y="315651"/>
            <a:ext cx="8289322" cy="923330"/>
          </a:xfrm>
          <a:prstGeom prst="rect">
            <a:avLst/>
          </a:prstGeom>
          <a:noFill/>
        </p:spPr>
        <p:txBody>
          <a:bodyPr wrap="none" lIns="91440" tIns="45720" rIns="91440" bIns="45720">
            <a:spAutoFit/>
          </a:bodyPr>
          <a:lstStyle/>
          <a:p>
            <a:pPr algn="ctr"/>
            <a:r>
              <a:rPr lang="e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Thesis Analysis Activity: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53"/>
        <p:cNvGrpSpPr/>
        <p:nvPr/>
      </p:nvGrpSpPr>
      <p:grpSpPr>
        <a:xfrm>
          <a:off x="0" y="0"/>
          <a:ext cx="0" cy="0"/>
          <a:chOff x="0" y="0"/>
          <a:chExt cx="0" cy="0"/>
        </a:xfrm>
      </p:grpSpPr>
      <p:sp>
        <p:nvSpPr>
          <p:cNvPr id="3" name="Rectangle 2"/>
          <p:cNvSpPr/>
          <p:nvPr/>
        </p:nvSpPr>
        <p:spPr>
          <a:xfrm>
            <a:off x="2926009" y="2092324"/>
            <a:ext cx="7148918" cy="1569660"/>
          </a:xfrm>
          <a:prstGeom prst="rect">
            <a:avLst/>
          </a:prstGeom>
          <a:solidFill>
            <a:schemeClr val="accent2"/>
          </a:solidFill>
        </p:spPr>
        <p:txBody>
          <a:bodyPr wrap="square" lIns="91440" tIns="45720" rIns="91440" bIns="45720">
            <a:spAutoFit/>
          </a:bodyPr>
          <a:lstStyle/>
          <a:p>
            <a:pPr algn="ctr"/>
            <a:r>
              <a:rPr lang="en" sz="9600" b="1" dirty="0">
                <a:ln w="13462">
                  <a:solidFill>
                    <a:prstClr val="black"/>
                  </a:solidFill>
                  <a:prstDash val="solid"/>
                </a:ln>
                <a:solidFill>
                  <a:prstClr val="white">
                    <a:lumMod val="85000"/>
                    <a:lumOff val="15000"/>
                  </a:prstClr>
                </a:solidFill>
                <a:effectLst>
                  <a:outerShdw dist="38100" dir="2700000" algn="bl" rotWithShape="0">
                    <a:srgbClr val="738AC8"/>
                  </a:outerShdw>
                </a:effectLst>
              </a:rPr>
              <a:t>T. E. A. A.</a:t>
            </a:r>
            <a:endParaRPr lang="en-US" sz="9600" b="1" dirty="0">
              <a:ln w="13462">
                <a:solidFill>
                  <a:prstClr val="black"/>
                </a:solidFill>
                <a:prstDash val="solid"/>
              </a:ln>
              <a:solidFill>
                <a:prstClr val="white">
                  <a:lumMod val="85000"/>
                  <a:lumOff val="15000"/>
                </a:prstClr>
              </a:solidFill>
              <a:effectLst>
                <a:outerShdw dist="38100" dir="2700000" algn="bl" rotWithShape="0">
                  <a:srgbClr val="738AC8"/>
                </a:outerShdw>
              </a:effectLst>
            </a:endParaRPr>
          </a:p>
        </p:txBody>
      </p:sp>
      <p:pic>
        <p:nvPicPr>
          <p:cNvPr id="6" name="Picture 5"/>
          <p:cNvPicPr>
            <a:picLocks noChangeAspect="1"/>
          </p:cNvPicPr>
          <p:nvPr/>
        </p:nvPicPr>
        <p:blipFill>
          <a:blip r:embed="rId3"/>
          <a:stretch>
            <a:fillRect/>
          </a:stretch>
        </p:blipFill>
        <p:spPr>
          <a:xfrm>
            <a:off x="1038345" y="863315"/>
            <a:ext cx="2609850" cy="1752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8772" y="815791"/>
            <a:ext cx="2503957" cy="175259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225" y="3254181"/>
            <a:ext cx="2688970" cy="2202887"/>
          </a:xfrm>
          <a:prstGeom prst="rect">
            <a:avLst/>
          </a:prstGeom>
        </p:spPr>
      </p:pic>
      <p:sp>
        <p:nvSpPr>
          <p:cNvPr id="4" name="TextBox 3"/>
          <p:cNvSpPr txBox="1"/>
          <p:nvPr/>
        </p:nvSpPr>
        <p:spPr>
          <a:xfrm>
            <a:off x="1003565" y="5045252"/>
            <a:ext cx="2600290" cy="369332"/>
          </a:xfrm>
          <a:prstGeom prst="rect">
            <a:avLst/>
          </a:prstGeom>
          <a:solidFill>
            <a:schemeClr val="tx1"/>
          </a:solidFill>
        </p:spPr>
        <p:txBody>
          <a:bodyPr wrap="square" rtlCol="0">
            <a:spAutoFit/>
          </a:bodyPr>
          <a:lstStyle/>
          <a:p>
            <a:r>
              <a:rPr lang="en-US" dirty="0"/>
              <a:t>KKK</a:t>
            </a:r>
          </a:p>
        </p:txBody>
      </p:sp>
      <p:pic>
        <p:nvPicPr>
          <p:cNvPr id="10" name="Picture 9"/>
          <p:cNvPicPr>
            <a:picLocks noChangeAspect="1"/>
          </p:cNvPicPr>
          <p:nvPr/>
        </p:nvPicPr>
        <p:blipFill>
          <a:blip r:embed="rId6"/>
          <a:stretch>
            <a:fillRect/>
          </a:stretch>
        </p:blipFill>
        <p:spPr>
          <a:xfrm>
            <a:off x="9143159" y="3230715"/>
            <a:ext cx="2379570" cy="2226353"/>
          </a:xfrm>
          <a:prstGeom prst="rect">
            <a:avLst/>
          </a:prstGeom>
        </p:spPr>
      </p:pic>
    </p:spTree>
    <p:extLst>
      <p:ext uri="{BB962C8B-B14F-4D97-AF65-F5344CB8AC3E}">
        <p14:creationId xmlns:p14="http://schemas.microsoft.com/office/powerpoint/2010/main" val="485760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48"/>
          <p:cNvSpPr txBox="1">
            <a:spLocks noGrp="1"/>
          </p:cNvSpPr>
          <p:nvPr>
            <p:ph type="title"/>
          </p:nvPr>
        </p:nvSpPr>
        <p:spPr>
          <a:prstGeom prst="rect">
            <a:avLst/>
          </a:prstGeom>
        </p:spPr>
        <p:txBody>
          <a:bodyPr spcFirstLastPara="1" wrap="square" lIns="121900" tIns="121900" rIns="121900" bIns="121900" anchor="b" anchorCtr="0">
            <a:noAutofit/>
          </a:bodyPr>
          <a:lstStyle/>
          <a:p>
            <a:pPr algn="ctr"/>
            <a:r>
              <a:rPr lang="en"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 Your Thesis </a:t>
            </a:r>
            <a:endParaRP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0" name="Google Shape;280;p48"/>
          <p:cNvSpPr txBox="1">
            <a:spLocks noGrp="1"/>
          </p:cNvSpPr>
          <p:nvPr>
            <p:ph type="body" idx="4294967295"/>
          </p:nvPr>
        </p:nvSpPr>
        <p:spPr>
          <a:xfrm>
            <a:off x="164757" y="2741256"/>
            <a:ext cx="11862486" cy="4116744"/>
          </a:xfrm>
          <a:prstGeom prst="rect">
            <a:avLst/>
          </a:prstGeom>
          <a:solidFill>
            <a:schemeClr val="accent6">
              <a:lumMod val="20000"/>
              <a:lumOff val="80000"/>
            </a:schemeClr>
          </a:solidFill>
        </p:spPr>
        <p:txBody>
          <a:bodyPr spcFirstLastPara="1" wrap="square" lIns="121900" tIns="121900" rIns="121900" bIns="121900" anchor="t" anchorCtr="0">
            <a:noAutofit/>
          </a:bodyPr>
          <a:lstStyle/>
          <a:p>
            <a:pPr marL="0" indent="0">
              <a:buNone/>
            </a:pPr>
            <a:r>
              <a:rPr lang="en-US" sz="3600" dirty="0">
                <a:solidFill>
                  <a:srgbClr val="FF0000"/>
                </a:solidFill>
                <a:latin typeface="Arial"/>
                <a:ea typeface="Arial"/>
                <a:cs typeface="Arial"/>
                <a:sym typeface="Arial"/>
              </a:rPr>
              <a:t>While both William J. Brennan  in his court opinion “from Texas vs. Johnson Majority Opinion” and Robert J. Allen in his editorial “American Flag Stands for Tolerance” agree that peaceful protest is protected by the First Amendment,</a:t>
            </a:r>
            <a:r>
              <a:rPr lang="en-US" sz="3600" dirty="0">
                <a:solidFill>
                  <a:srgbClr val="F3F3F3"/>
                </a:solidFill>
                <a:latin typeface="Arial"/>
                <a:ea typeface="Arial"/>
                <a:cs typeface="Arial"/>
                <a:sym typeface="Arial"/>
              </a:rPr>
              <a:t> </a:t>
            </a:r>
            <a:r>
              <a:rPr lang="en-US" sz="3600" dirty="0">
                <a:solidFill>
                  <a:srgbClr val="38761D"/>
                </a:solidFill>
                <a:latin typeface="Arial"/>
                <a:ea typeface="Arial"/>
                <a:cs typeface="Arial"/>
                <a:sym typeface="Arial"/>
              </a:rPr>
              <a:t>the tone of each piece is different</a:t>
            </a:r>
            <a:r>
              <a:rPr lang="en-US" sz="3600" dirty="0">
                <a:solidFill>
                  <a:srgbClr val="F3F3F3"/>
                </a:solidFill>
                <a:latin typeface="Arial"/>
                <a:ea typeface="Arial"/>
                <a:cs typeface="Arial"/>
                <a:sym typeface="Arial"/>
              </a:rPr>
              <a:t> </a:t>
            </a:r>
            <a:r>
              <a:rPr lang="en-US" sz="3600" dirty="0">
                <a:solidFill>
                  <a:srgbClr val="FF9900"/>
                </a:solidFill>
                <a:latin typeface="Arial"/>
                <a:ea typeface="Arial"/>
                <a:cs typeface="Arial"/>
                <a:sym typeface="Arial"/>
              </a:rPr>
              <a:t>because Brennan uses formal language and Allen uses informal language.</a:t>
            </a:r>
            <a:endParaRPr lang="en-US" sz="3600" dirty="0">
              <a:solidFill>
                <a:srgbClr val="FF9900"/>
              </a:solidFill>
            </a:endParaRPr>
          </a:p>
          <a:p>
            <a:pPr marL="0" indent="0">
              <a:buNone/>
            </a:pPr>
            <a:endParaRPr sz="3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5F03483-B8DF-4AE5-9DAB-CAE913B81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387" y="1636758"/>
            <a:ext cx="1055414" cy="1009679"/>
          </a:xfrm>
          <a:prstGeom prst="rect">
            <a:avLst/>
          </a:prstGeom>
        </p:spPr>
      </p:pic>
    </p:spTree>
    <p:extLst>
      <p:ext uri="{BB962C8B-B14F-4D97-AF65-F5344CB8AC3E}">
        <p14:creationId xmlns:p14="http://schemas.microsoft.com/office/powerpoint/2010/main" val="770317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C4123D7-B4F8-492D-815D-2D52F12D8DDF}"/>
              </a:ext>
            </a:extLst>
          </p:cNvPr>
          <p:cNvGraphicFramePr>
            <a:graphicFrameLocks noGrp="1"/>
          </p:cNvGraphicFramePr>
          <p:nvPr>
            <p:extLst>
              <p:ext uri="{D42A27DB-BD31-4B8C-83A1-F6EECF244321}">
                <p14:modId xmlns:p14="http://schemas.microsoft.com/office/powerpoint/2010/main" val="59667656"/>
              </p:ext>
            </p:extLst>
          </p:nvPr>
        </p:nvGraphicFramePr>
        <p:xfrm>
          <a:off x="221061" y="138448"/>
          <a:ext cx="11760268" cy="6544739"/>
        </p:xfrm>
        <a:graphic>
          <a:graphicData uri="http://schemas.openxmlformats.org/drawingml/2006/table">
            <a:tbl>
              <a:tblPr firstRow="1" bandRow="1">
                <a:tableStyleId>{5C22544A-7EE6-4342-B048-85BDC9FD1C3A}</a:tableStyleId>
              </a:tblPr>
              <a:tblGrid>
                <a:gridCol w="2102445">
                  <a:extLst>
                    <a:ext uri="{9D8B030D-6E8A-4147-A177-3AD203B41FA5}">
                      <a16:colId xmlns:a16="http://schemas.microsoft.com/office/drawing/2014/main" val="2265301887"/>
                    </a:ext>
                  </a:extLst>
                </a:gridCol>
                <a:gridCol w="9657823">
                  <a:extLst>
                    <a:ext uri="{9D8B030D-6E8A-4147-A177-3AD203B41FA5}">
                      <a16:colId xmlns:a16="http://schemas.microsoft.com/office/drawing/2014/main" val="1898958776"/>
                    </a:ext>
                  </a:extLst>
                </a:gridCol>
              </a:tblGrid>
              <a:tr h="704818">
                <a:tc>
                  <a:txBody>
                    <a:bodyPr/>
                    <a:lstStyle/>
                    <a:p>
                      <a:pPr algn="ctr"/>
                      <a:r>
                        <a:rPr lang="en-US" sz="3600" dirty="0">
                          <a:solidFill>
                            <a:schemeClr val="tx1"/>
                          </a:solidFill>
                          <a:latin typeface="Calibri" panose="020F0502020204030204" pitchFamily="34" charset="0"/>
                          <a:cs typeface="Calibri" panose="020F0502020204030204" pitchFamily="34" charset="0"/>
                        </a:rPr>
                        <a:t>TEAA</a:t>
                      </a: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Calibri" panose="020F0502020204030204" pitchFamily="34" charset="0"/>
                          <a:ea typeface="+mn-ea"/>
                          <a:cs typeface="Calibri" panose="020F0502020204030204" pitchFamily="34" charset="0"/>
                        </a:rPr>
                        <a:t>Develop</a:t>
                      </a:r>
                      <a:r>
                        <a:rPr lang="en-US" sz="2800" baseline="0" dirty="0">
                          <a:solidFill>
                            <a:schemeClr val="tx1"/>
                          </a:solidFill>
                          <a:latin typeface="Calibri" panose="020F0502020204030204" pitchFamily="34" charset="0"/>
                          <a:ea typeface="+mn-ea"/>
                          <a:cs typeface="Calibri" panose="020F0502020204030204" pitchFamily="34" charset="0"/>
                        </a:rPr>
                        <a:t> Your Ideas! All Body Paragraphs Should include:</a:t>
                      </a:r>
                      <a:endParaRPr lang="en-US" sz="2800" dirty="0">
                        <a:solidFill>
                          <a:schemeClr val="tx1"/>
                        </a:solidFill>
                        <a:latin typeface="Calibri" panose="020F0502020204030204" pitchFamily="34" charset="0"/>
                        <a:ea typeface="Arial" panose="020B0604020202020204" pitchFamily="34" charset="0"/>
                        <a:cs typeface="Calibri" panose="020F0502020204030204" pitchFamily="34" charset="0"/>
                      </a:endParaRPr>
                    </a:p>
                  </a:txBody>
                  <a:tcPr>
                    <a:solidFill>
                      <a:schemeClr val="bg2">
                        <a:lumMod val="75000"/>
                      </a:schemeClr>
                    </a:solidFill>
                  </a:tcPr>
                </a:tc>
                <a:extLst>
                  <a:ext uri="{0D108BD9-81ED-4DB2-BD59-A6C34878D82A}">
                    <a16:rowId xmlns:a16="http://schemas.microsoft.com/office/drawing/2014/main" val="268659145"/>
                  </a:ext>
                </a:extLst>
              </a:tr>
              <a:tr h="1308948">
                <a:tc>
                  <a:txBody>
                    <a:bodyPr/>
                    <a:lstStyle/>
                    <a:p>
                      <a:r>
                        <a:rPr lang="en-US" sz="2800" b="1" u="sng" dirty="0">
                          <a:solidFill>
                            <a:schemeClr val="accent2">
                              <a:lumMod val="75000"/>
                            </a:schemeClr>
                          </a:solidFill>
                          <a:latin typeface="Arial" panose="020B0604020202020204" pitchFamily="34" charset="0"/>
                          <a:ea typeface="Arial" panose="020B0604020202020204" pitchFamily="34" charset="0"/>
                        </a:rPr>
                        <a:t>T</a:t>
                      </a:r>
                      <a:r>
                        <a:rPr lang="en-US" sz="2800" b="1" u="none" dirty="0">
                          <a:solidFill>
                            <a:schemeClr val="tx1"/>
                          </a:solidFill>
                          <a:latin typeface="Arial" panose="020B0604020202020204" pitchFamily="34" charset="0"/>
                          <a:ea typeface="Arial" panose="020B0604020202020204" pitchFamily="34" charset="0"/>
                        </a:rPr>
                        <a:t>opic</a:t>
                      </a:r>
                      <a:r>
                        <a:rPr lang="en-US" sz="2800" b="1" u="none" baseline="0" dirty="0">
                          <a:solidFill>
                            <a:schemeClr val="tx1"/>
                          </a:solidFill>
                          <a:latin typeface="Arial" panose="020B0604020202020204" pitchFamily="34" charset="0"/>
                          <a:ea typeface="Arial" panose="020B0604020202020204" pitchFamily="34" charset="0"/>
                        </a:rPr>
                        <a:t> Sentence</a:t>
                      </a:r>
                      <a:endParaRPr lang="en-US" sz="2800" b="1" dirty="0">
                        <a:latin typeface="Arial" panose="020B0604020202020204" pitchFamily="34" charset="0"/>
                        <a:ea typeface="Arial" panose="020B0604020202020204"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Arial" panose="020B0604020202020204" pitchFamily="34" charset="0"/>
                        </a:rPr>
                        <a:t>A sentence that expresses the main idea of the paragraph in which it occurs. Generally, a topic sentence will focus on one point established in the thesis statement. This helps create a cohesive essay.</a:t>
                      </a:r>
                    </a:p>
                  </a:txBody>
                  <a:tcPr>
                    <a:solidFill>
                      <a:schemeClr val="bg2"/>
                    </a:solidFill>
                  </a:tcPr>
                </a:tc>
                <a:extLst>
                  <a:ext uri="{0D108BD9-81ED-4DB2-BD59-A6C34878D82A}">
                    <a16:rowId xmlns:a16="http://schemas.microsoft.com/office/drawing/2014/main" val="1806858201"/>
                  </a:ext>
                </a:extLst>
              </a:tr>
              <a:tr h="1308948">
                <a:tc>
                  <a:txBody>
                    <a:bodyPr/>
                    <a:lstStyle/>
                    <a:p>
                      <a:r>
                        <a:rPr lang="en-US" sz="2800" b="1" u="sng" dirty="0">
                          <a:solidFill>
                            <a:schemeClr val="accent2"/>
                          </a:solidFill>
                          <a:latin typeface="Arial" panose="020B0604020202020204" pitchFamily="34" charset="0"/>
                        </a:rPr>
                        <a:t>E</a:t>
                      </a:r>
                      <a:r>
                        <a:rPr lang="en-US" sz="2800" b="1" u="none" dirty="0">
                          <a:solidFill>
                            <a:schemeClr val="tx1"/>
                          </a:solidFill>
                          <a:latin typeface="Arial" panose="020B0604020202020204" pitchFamily="34" charset="0"/>
                        </a:rPr>
                        <a:t>xample</a:t>
                      </a:r>
                      <a:endParaRPr lang="en-US" sz="2800" dirty="0"/>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Arial" panose="020B0604020202020204" pitchFamily="34" charset="0"/>
                        </a:rPr>
                        <a:t>A direct quote from the text provided for the task, a direct quote from an outside source, or a specific relevant example. Providing a direct quote helps establish authority of the author. Can also include statistics, facts, etc. </a:t>
                      </a:r>
                    </a:p>
                  </a:txBody>
                  <a:tcPr>
                    <a:solidFill>
                      <a:schemeClr val="bg2">
                        <a:lumMod val="90000"/>
                      </a:schemeClr>
                    </a:solidFill>
                  </a:tcPr>
                </a:tc>
                <a:extLst>
                  <a:ext uri="{0D108BD9-81ED-4DB2-BD59-A6C34878D82A}">
                    <a16:rowId xmlns:a16="http://schemas.microsoft.com/office/drawing/2014/main" val="3026488664"/>
                  </a:ext>
                </a:extLst>
              </a:tr>
              <a:tr h="1711701">
                <a:tc>
                  <a:txBody>
                    <a:bodyPr/>
                    <a:lstStyle/>
                    <a:p>
                      <a:r>
                        <a:rPr lang="en-US" sz="2800" b="1" u="sng" dirty="0">
                          <a:solidFill>
                            <a:schemeClr val="accent2">
                              <a:lumMod val="75000"/>
                            </a:schemeClr>
                          </a:solidFill>
                          <a:latin typeface="Arial" panose="020B0604020202020204" pitchFamily="34" charset="0"/>
                          <a:ea typeface="Arial" panose="020B0604020202020204" pitchFamily="34" charset="0"/>
                        </a:rPr>
                        <a:t>A</a:t>
                      </a:r>
                      <a:r>
                        <a:rPr lang="en-US" sz="2800" b="1" u="none" dirty="0">
                          <a:solidFill>
                            <a:schemeClr val="tx1"/>
                          </a:solidFill>
                          <a:latin typeface="Arial" panose="020B0604020202020204" pitchFamily="34" charset="0"/>
                          <a:ea typeface="Arial" panose="020B0604020202020204" pitchFamily="34" charset="0"/>
                        </a:rPr>
                        <a:t>nalyze</a:t>
                      </a:r>
                      <a:r>
                        <a:rPr lang="en-US" sz="2800" dirty="0">
                          <a:latin typeface="Arial" panose="020B0604020202020204" pitchFamily="34" charset="0"/>
                          <a:ea typeface="Arial" panose="020B0604020202020204" pitchFamily="34" charset="0"/>
                        </a:rPr>
                        <a:t> </a:t>
                      </a:r>
                      <a:endParaRPr lang="en-US" sz="28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Arial" panose="020B0604020202020204" pitchFamily="34" charset="0"/>
                        </a:rPr>
                        <a:t>To Analyze means to examine methodically and in detail the constitution or structure of (something, especially information), typically for purposes of explanation and interpretation. The analysis must answer this question: </a:t>
                      </a:r>
                      <a:r>
                        <a:rPr lang="en-US" sz="2400" u="sng" dirty="0">
                          <a:latin typeface="Calibri" panose="020F0502020204030204" pitchFamily="34" charset="0"/>
                          <a:ea typeface="Arial" panose="020B0604020202020204" pitchFamily="34" charset="0"/>
                        </a:rPr>
                        <a:t>How do we know this supports/proves the thesis?</a:t>
                      </a:r>
                    </a:p>
                  </a:txBody>
                  <a:tcPr>
                    <a:solidFill>
                      <a:schemeClr val="bg2"/>
                    </a:solidFill>
                  </a:tcPr>
                </a:tc>
                <a:extLst>
                  <a:ext uri="{0D108BD9-81ED-4DB2-BD59-A6C34878D82A}">
                    <a16:rowId xmlns:a16="http://schemas.microsoft.com/office/drawing/2014/main" val="2760952482"/>
                  </a:ext>
                </a:extLst>
              </a:tr>
              <a:tr h="1510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chemeClr val="accent2"/>
                          </a:solidFill>
                          <a:latin typeface="Arial" panose="020B0604020202020204" pitchFamily="34" charset="0"/>
                          <a:ea typeface="Arial" panose="020B0604020202020204" pitchFamily="34" charset="0"/>
                        </a:rPr>
                        <a:t>A</a:t>
                      </a:r>
                      <a:r>
                        <a:rPr lang="en-US" sz="2800" b="1" u="none" dirty="0">
                          <a:solidFill>
                            <a:schemeClr val="dk1"/>
                          </a:solidFill>
                          <a:latin typeface="Arial" panose="020B0604020202020204" pitchFamily="34" charset="0"/>
                          <a:ea typeface="Arial" panose="020B0604020202020204" pitchFamily="34" charset="0"/>
                        </a:rPr>
                        <a:t>ddress</a:t>
                      </a:r>
                      <a:r>
                        <a:rPr lang="en-US" sz="2800" b="1" u="none" baseline="0" dirty="0">
                          <a:solidFill>
                            <a:schemeClr val="dk1"/>
                          </a:solidFill>
                          <a:latin typeface="Arial" panose="020B0604020202020204" pitchFamily="34" charset="0"/>
                          <a:ea typeface="Arial" panose="020B0604020202020204" pitchFamily="34" charset="0"/>
                        </a:rPr>
                        <a:t> the Question</a:t>
                      </a:r>
                      <a:endParaRPr lang="en-US" sz="2800" dirty="0"/>
                    </a:p>
                  </a:txBody>
                  <a:tcPr>
                    <a:solidFill>
                      <a:schemeClr val="bg2">
                        <a:lumMod val="90000"/>
                      </a:schemeClr>
                    </a:solidFill>
                  </a:tcPr>
                </a:tc>
                <a:tc>
                  <a:txBody>
                    <a:bodyPr/>
                    <a:lstStyle/>
                    <a:p>
                      <a:pPr>
                        <a:lnSpc>
                          <a:spcPct val="100000"/>
                        </a:lnSpc>
                      </a:pPr>
                      <a:r>
                        <a:rPr lang="en-US" sz="2400" dirty="0">
                          <a:latin typeface="Calibri" panose="020F0502020204030204" pitchFamily="34" charset="0"/>
                          <a:ea typeface="Arial" panose="020B0604020202020204" pitchFamily="34" charset="0"/>
                        </a:rPr>
                        <a:t>A sentence or two that make it clear that you have answered the question posed by the task---this will clearly tie back to the thesis statement.</a:t>
                      </a:r>
                    </a:p>
                    <a:p>
                      <a:pPr>
                        <a:lnSpc>
                          <a:spcPct val="115000"/>
                        </a:lnSpc>
                      </a:pPr>
                      <a:endParaRPr lang="en-US" sz="2400" dirty="0">
                        <a:latin typeface="Calibri" panose="020F0502020204030204" pitchFamily="34" charset="0"/>
                        <a:ea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11048027"/>
                  </a:ext>
                </a:extLst>
              </a:tr>
            </a:tbl>
          </a:graphicData>
        </a:graphic>
      </p:graphicFrame>
    </p:spTree>
    <p:extLst>
      <p:ext uri="{BB962C8B-B14F-4D97-AF65-F5344CB8AC3E}">
        <p14:creationId xmlns:p14="http://schemas.microsoft.com/office/powerpoint/2010/main" val="2642925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1"/>
        <p:cNvGrpSpPr/>
        <p:nvPr/>
      </p:nvGrpSpPr>
      <p:grpSpPr>
        <a:xfrm>
          <a:off x="0" y="0"/>
          <a:ext cx="0" cy="0"/>
          <a:chOff x="0" y="0"/>
          <a:chExt cx="0" cy="0"/>
        </a:xfrm>
      </p:grpSpPr>
      <p:sp>
        <p:nvSpPr>
          <p:cNvPr id="292" name="Google Shape;292;p50"/>
          <p:cNvSpPr txBox="1">
            <a:spLocks noGrp="1"/>
          </p:cNvSpPr>
          <p:nvPr>
            <p:ph type="body" idx="4294967295"/>
          </p:nvPr>
        </p:nvSpPr>
        <p:spPr>
          <a:xfrm>
            <a:off x="300681" y="890589"/>
            <a:ext cx="11586519" cy="5436070"/>
          </a:xfrm>
          <a:prstGeom prst="rect">
            <a:avLst/>
          </a:prstGeom>
          <a:solidFill>
            <a:schemeClr val="bg1">
              <a:lumMod val="85000"/>
            </a:schemeClr>
          </a:solidFill>
          <a:ln w="9525" cap="flat" cmpd="sng">
            <a:solidFill>
              <a:schemeClr val="bg1">
                <a:lumMod val="85000"/>
              </a:schemeClr>
            </a:solidFill>
            <a:prstDash val="solid"/>
            <a:round/>
            <a:headEnd type="none" w="sm" len="sm"/>
            <a:tailEnd type="none" w="sm" len="sm"/>
          </a:ln>
        </p:spPr>
        <p:txBody>
          <a:bodyPr spcFirstLastPara="1" wrap="square" lIns="121900" tIns="121900" rIns="121900" bIns="121900" anchor="t" anchorCtr="0">
            <a:noAutofit/>
          </a:bodyPr>
          <a:lstStyle/>
          <a:p>
            <a:pPr marL="0" indent="0">
              <a:lnSpc>
                <a:spcPct val="115000"/>
              </a:lnSpc>
              <a:spcBef>
                <a:spcPts val="0"/>
              </a:spcBef>
              <a:spcAft>
                <a:spcPts val="1333"/>
              </a:spcAft>
              <a:buClr>
                <a:schemeClr val="dk1"/>
              </a:buClr>
              <a:buSzPts val="1100"/>
              <a:buNone/>
            </a:pPr>
            <a:r>
              <a:rPr lang="en-US" b="1" dirty="0">
                <a:solidFill>
                  <a:srgbClr val="0000FF"/>
                </a:solidFill>
                <a:latin typeface="Calibri"/>
                <a:ea typeface="Calibri"/>
                <a:cs typeface="Calibri"/>
                <a:sym typeface="Calibri"/>
              </a:rPr>
              <a:t>Judge Brennan’s majority opinion is a legal document, and as such, it is written using formal language.</a:t>
            </a:r>
            <a:r>
              <a:rPr lang="en-US" b="1" dirty="0">
                <a:solidFill>
                  <a:srgbClr val="FF9900"/>
                </a:solidFill>
                <a:latin typeface="Calibri"/>
                <a:ea typeface="Calibri"/>
                <a:cs typeface="Calibri"/>
                <a:sym typeface="Calibri"/>
              </a:rPr>
              <a:t> For example, he uses words like, “conceded,” “constituted,” and “invoke.”</a:t>
            </a:r>
            <a:r>
              <a:rPr lang="en-US" b="1" dirty="0">
                <a:solidFill>
                  <a:srgbClr val="0000FF"/>
                </a:solidFill>
                <a:latin typeface="Calibri"/>
                <a:ea typeface="Calibri"/>
                <a:cs typeface="Calibri"/>
                <a:sym typeface="Calibri"/>
              </a:rPr>
              <a:t> </a:t>
            </a:r>
            <a:r>
              <a:rPr lang="en-US" b="1" dirty="0">
                <a:solidFill>
                  <a:srgbClr val="38761D"/>
                </a:solidFill>
                <a:latin typeface="Calibri"/>
                <a:ea typeface="Calibri"/>
                <a:cs typeface="Calibri"/>
                <a:sym typeface="Calibri"/>
              </a:rPr>
              <a:t>While these words could easily have been substituted by simpler terms such as “gave in,” “made it,” and “appeal to,” respectively, he does not. The use of higher level word choice helps to reinforce the credibility of Brennan as a Supreme Court Judge, and it helps him to achieve his purpose of establishing a precedent for the issue of flag burning. </a:t>
            </a:r>
            <a:r>
              <a:rPr lang="en-US" b="1" dirty="0">
                <a:solidFill>
                  <a:srgbClr val="FFFF00"/>
                </a:solidFill>
                <a:latin typeface="Calibri"/>
                <a:ea typeface="Calibri"/>
                <a:cs typeface="Calibri"/>
                <a:sym typeface="Calibri"/>
              </a:rPr>
              <a:t>Although Brennan’s diction is completely appropriate for his purpose, it creates a tone which is in stark contrast to that of Allen’s editorial.  </a:t>
            </a:r>
            <a:endParaRPr lang="en-US" dirty="0">
              <a:solidFill>
                <a:srgbClr val="FFFF00"/>
              </a:solidFill>
            </a:endParaRPr>
          </a:p>
          <a:p>
            <a:pPr marL="0" indent="0">
              <a:lnSpc>
                <a:spcPct val="115000"/>
              </a:lnSpc>
              <a:spcBef>
                <a:spcPts val="0"/>
              </a:spcBef>
              <a:spcAft>
                <a:spcPts val="1333"/>
              </a:spcAft>
              <a:buClr>
                <a:schemeClr val="dk1"/>
              </a:buClr>
              <a:buSzPts val="1100"/>
              <a:buNone/>
            </a:pPr>
            <a:endParaRPr dirty="0">
              <a:solidFill>
                <a:srgbClr val="0000FF"/>
              </a:solidFill>
            </a:endParaRPr>
          </a:p>
        </p:txBody>
      </p:sp>
      <p:sp>
        <p:nvSpPr>
          <p:cNvPr id="293" name="Google Shape;293;p50"/>
          <p:cNvSpPr txBox="1">
            <a:spLocks noGrp="1"/>
          </p:cNvSpPr>
          <p:nvPr>
            <p:ph type="title" idx="4294967295"/>
          </p:nvPr>
        </p:nvSpPr>
        <p:spPr>
          <a:xfrm>
            <a:off x="0" y="228600"/>
            <a:ext cx="12192000" cy="661988"/>
          </a:xfrm>
          <a:prstGeom prst="rect">
            <a:avLst/>
          </a:prstGeom>
        </p:spPr>
        <p:txBody>
          <a:bodyPr spcFirstLastPara="1" wrap="square" lIns="121900" tIns="121900" rIns="121900" bIns="121900" anchor="b" anchorCtr="0">
            <a:noAutofit/>
          </a:bodyPr>
          <a:lstStyle/>
          <a:p>
            <a:pPr algn="ctr"/>
            <a:r>
              <a:rPr lang="en" b="1" dirty="0">
                <a:solidFill>
                  <a:schemeClr val="tx1"/>
                </a:solidFill>
                <a:effectLst>
                  <a:outerShdw blurRad="38100" dist="38100" dir="2700000" algn="tl">
                    <a:srgbClr val="000000">
                      <a:alpha val="43137"/>
                    </a:srgbClr>
                  </a:outerShdw>
                </a:effectLst>
              </a:rPr>
              <a:t>Body Paragraph</a:t>
            </a:r>
            <a:endParaRPr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643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Title 1"/>
          <p:cNvSpPr>
            <a:spLocks noGrp="1"/>
          </p:cNvSpPr>
          <p:nvPr>
            <p:ph type="title"/>
          </p:nvPr>
        </p:nvSpPr>
        <p:spPr>
          <a:xfrm>
            <a:off x="201042" y="146327"/>
            <a:ext cx="11734514" cy="990342"/>
          </a:xfrm>
        </p:spPr>
        <p:txBody>
          <a:bodyPr>
            <a:normAutofit fontScale="90000"/>
          </a:bodyPr>
          <a:lstStyle/>
          <a:p>
            <a:pPr algn="ctr"/>
            <a:br>
              <a:rPr lang="en-US" dirty="0">
                <a:latin typeface="Calibri" panose="020F0502020204030204" pitchFamily="34" charset="0"/>
              </a:rPr>
            </a:br>
            <a:r>
              <a:rPr lang="en-US" b="1" dirty="0">
                <a:solidFill>
                  <a:schemeClr val="tx1"/>
                </a:solidFill>
                <a:latin typeface="Calibri" panose="020F0502020204030204" pitchFamily="34" charset="0"/>
              </a:rPr>
              <a:t>Elevating Literacy And Literacy Instruction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Up Through The Grade Levels</a:t>
            </a:r>
            <a:br>
              <a:rPr lang="en-US" b="1" dirty="0">
                <a:solidFill>
                  <a:schemeClr val="tx1"/>
                </a:solidFill>
                <a:latin typeface="Calibri" panose="020F0502020204030204" pitchFamily="34" charset="0"/>
              </a:rPr>
            </a:br>
            <a:endParaRPr lang="en-US" b="1" dirty="0">
              <a:solidFill>
                <a:schemeClr val="tx1"/>
              </a:solidFill>
              <a:latin typeface="Calibri" panose="020F0502020204030204" pitchFamily="34" charset="0"/>
            </a:endParaRPr>
          </a:p>
        </p:txBody>
      </p:sp>
      <p:sp>
        <p:nvSpPr>
          <p:cNvPr id="1048722" name="Content Placeholder 2"/>
          <p:cNvSpPr>
            <a:spLocks noGrp="1"/>
          </p:cNvSpPr>
          <p:nvPr>
            <p:ph idx="1"/>
          </p:nvPr>
        </p:nvSpPr>
        <p:spPr>
          <a:xfrm>
            <a:off x="3192437" y="1694287"/>
            <a:ext cx="8864581" cy="5327717"/>
          </a:xfrm>
        </p:spPr>
        <p:txBody>
          <a:bodyPr>
            <a:normAutofit fontScale="65227" lnSpcReduction="20000"/>
          </a:bodyPr>
          <a:lstStyle/>
          <a:p>
            <a:pPr marL="0" indent="0" algn="ctr">
              <a:spcBef>
                <a:spcPts val="0"/>
              </a:spcBef>
              <a:buNone/>
            </a:pPr>
            <a:r>
              <a:rPr lang="en-US" sz="3599" dirty="0">
                <a:solidFill>
                  <a:srgbClr val="0070C0"/>
                </a:solidFill>
                <a:latin typeface="Calibri" panose="020F0502020204030204" pitchFamily="34" charset="0"/>
              </a:rPr>
              <a:t> </a:t>
            </a:r>
            <a:r>
              <a:rPr lang="en-US" sz="4400" b="1" dirty="0">
                <a:solidFill>
                  <a:srgbClr val="0070C0"/>
                </a:solidFill>
                <a:latin typeface="Calibri" panose="020F0502020204030204" pitchFamily="34" charset="0"/>
              </a:rPr>
              <a:t>ACT found that state standards did not take specific </a:t>
            </a:r>
          </a:p>
          <a:p>
            <a:pPr marL="0" indent="0" algn="ctr">
              <a:spcBef>
                <a:spcPts val="0"/>
              </a:spcBef>
              <a:buNone/>
            </a:pPr>
            <a:r>
              <a:rPr lang="en-US" sz="4400" b="1" dirty="0">
                <a:solidFill>
                  <a:srgbClr val="0070C0"/>
                </a:solidFill>
                <a:latin typeface="Calibri" panose="020F0502020204030204" pitchFamily="34" charset="0"/>
              </a:rPr>
              <a:t>Reading standards through high school.</a:t>
            </a:r>
          </a:p>
          <a:p>
            <a:pPr marL="0" indent="0" algn="ctr">
              <a:spcBef>
                <a:spcPts val="0"/>
              </a:spcBef>
              <a:buNone/>
            </a:pPr>
            <a:endParaRPr lang="en-US" sz="1100" b="1" dirty="0">
              <a:latin typeface="Calibri" panose="020F0502020204030204" pitchFamily="34" charset="0"/>
            </a:endParaRPr>
          </a:p>
          <a:p>
            <a:pPr marL="0" indent="0" algn="ctr">
              <a:spcBef>
                <a:spcPts val="0"/>
              </a:spcBef>
              <a:buNone/>
            </a:pPr>
            <a:r>
              <a:rPr lang="en-US" sz="3599" b="1" dirty="0">
                <a:latin typeface="Calibri" panose="020F0502020204030204" pitchFamily="34" charset="0"/>
              </a:rPr>
              <a:t> </a:t>
            </a:r>
          </a:p>
          <a:p>
            <a:pPr marL="0" indent="0">
              <a:spcBef>
                <a:spcPts val="0"/>
              </a:spcBef>
              <a:buNone/>
            </a:pPr>
            <a:r>
              <a:rPr lang="en-US" sz="3599" b="1" dirty="0">
                <a:latin typeface="Calibri" panose="020F0502020204030204" pitchFamily="34" charset="0"/>
              </a:rPr>
              <a:t>The Kentucky Academic Standards (KAS) for English/LA and Literacy in the Content Areas changed this fact. We now have…</a:t>
            </a:r>
          </a:p>
          <a:p>
            <a:pPr marL="365760" lvl="1" indent="0" algn="ctr">
              <a:spcBef>
                <a:spcPts val="600"/>
              </a:spcBef>
              <a:buSzPct val="80000"/>
              <a:buNone/>
            </a:pPr>
            <a:r>
              <a:rPr lang="en-US" sz="3799" b="1" dirty="0">
                <a:solidFill>
                  <a:srgbClr val="FF0000"/>
                </a:solidFill>
                <a:latin typeface="Calibri" panose="020F0502020204030204" pitchFamily="34" charset="0"/>
              </a:rPr>
              <a:t>Grades 6-12: </a:t>
            </a:r>
          </a:p>
          <a:p>
            <a:pPr marL="365760" lvl="1" indent="0" algn="ctr">
              <a:spcBef>
                <a:spcPts val="600"/>
              </a:spcBef>
              <a:buSzPct val="80000"/>
              <a:buNone/>
            </a:pPr>
            <a:r>
              <a:rPr lang="en-US" sz="3799" b="1" dirty="0">
                <a:solidFill>
                  <a:srgbClr val="FF0000"/>
                </a:solidFill>
                <a:latin typeface="Calibri" panose="020F0502020204030204" pitchFamily="34" charset="0"/>
              </a:rPr>
              <a:t>10 Reading and 10 Writing Standards specific to </a:t>
            </a:r>
          </a:p>
          <a:p>
            <a:pPr marL="365760" lvl="1" indent="0" algn="ctr">
              <a:spcBef>
                <a:spcPts val="600"/>
              </a:spcBef>
              <a:buSzPct val="80000"/>
              <a:buNone/>
            </a:pPr>
            <a:r>
              <a:rPr lang="en-US" sz="3799" b="1" dirty="0">
                <a:solidFill>
                  <a:srgbClr val="FF0000"/>
                </a:solidFill>
                <a:latin typeface="Calibri" panose="020F0502020204030204" pitchFamily="34" charset="0"/>
              </a:rPr>
              <a:t>History/Social Studies, Science and Technical Subjects </a:t>
            </a:r>
          </a:p>
          <a:p>
            <a:pPr marL="0" indent="0">
              <a:spcBef>
                <a:spcPts val="600"/>
              </a:spcBef>
              <a:buNone/>
            </a:pPr>
            <a:endParaRPr lang="en-US" sz="2800" b="1" dirty="0">
              <a:solidFill>
                <a:srgbClr val="FF0000"/>
              </a:solidFill>
              <a:latin typeface="Verdana" panose="020B0604030504040204" pitchFamily="34" charset="0"/>
              <a:ea typeface="+mj-ea"/>
              <a:cs typeface="+mj-cs"/>
            </a:endParaRPr>
          </a:p>
          <a:p>
            <a:pPr marL="0" indent="0">
              <a:spcBef>
                <a:spcPts val="600"/>
              </a:spcBef>
              <a:buNone/>
            </a:pPr>
            <a:endParaRPr lang="en-US" sz="2800" b="1" dirty="0">
              <a:solidFill>
                <a:srgbClr val="FF0000"/>
              </a:solidFill>
              <a:latin typeface="Verdana" panose="020B0604030504040204" pitchFamily="34" charset="0"/>
              <a:ea typeface="+mj-ea"/>
              <a:cs typeface="+mj-cs"/>
            </a:endParaRPr>
          </a:p>
          <a:p>
            <a:pPr marL="0" indent="0" algn="ctr">
              <a:lnSpc>
                <a:spcPct val="120000"/>
              </a:lnSpc>
              <a:spcBef>
                <a:spcPts val="0"/>
              </a:spcBef>
              <a:buNone/>
            </a:pPr>
            <a:r>
              <a:rPr lang="en-US" sz="4500" b="1" dirty="0">
                <a:solidFill>
                  <a:schemeClr val="tx1">
                    <a:lumMod val="75000"/>
                  </a:schemeClr>
                </a:solidFill>
                <a:latin typeface="Calibri" panose="020F0502020204030204" pitchFamily="34" charset="0"/>
                <a:ea typeface="+mj-ea"/>
                <a:cs typeface="Calibri" panose="020F0502020204030204" pitchFamily="34" charset="0"/>
              </a:rPr>
              <a:t>These standards are meant to complement the specific content demands of the disciplines, not replace them!</a:t>
            </a:r>
            <a:br>
              <a:rPr lang="en-US" sz="4500" b="1" dirty="0">
                <a:solidFill>
                  <a:schemeClr val="tx1">
                    <a:lumMod val="75000"/>
                  </a:schemeClr>
                </a:solidFill>
                <a:latin typeface="Calibri" panose="020F0502020204030204" pitchFamily="34" charset="0"/>
                <a:ea typeface="+mj-ea"/>
                <a:cs typeface="Calibri" panose="020F0502020204030204" pitchFamily="34" charset="0"/>
              </a:rPr>
            </a:br>
            <a:r>
              <a:rPr lang="en-US" sz="4500" dirty="0">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8F529B0A-43AF-4909-8646-1F65AC52F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82" y="1966249"/>
            <a:ext cx="3030201" cy="4447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72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872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872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1"/>
          <p:cNvSpPr txBox="1">
            <a:spLocks noGrp="1"/>
          </p:cNvSpPr>
          <p:nvPr>
            <p:ph type="body" idx="4294967295"/>
          </p:nvPr>
        </p:nvSpPr>
        <p:spPr>
          <a:xfrm>
            <a:off x="284205" y="1463675"/>
            <a:ext cx="11907795" cy="5184260"/>
          </a:xfrm>
          <a:prstGeom prst="rect">
            <a:avLst/>
          </a:prstGeom>
        </p:spPr>
        <p:txBody>
          <a:bodyPr spcFirstLastPara="1" wrap="square" lIns="121900" tIns="121900" rIns="121900" bIns="121900" anchor="t" anchorCtr="0">
            <a:noAutofit/>
          </a:bodyPr>
          <a:lstStyle/>
          <a:p>
            <a:pPr marL="0" lvl="0" indent="0">
              <a:lnSpc>
                <a:spcPct val="115000"/>
              </a:lnSpc>
              <a:spcBef>
                <a:spcPts val="0"/>
              </a:spcBef>
              <a:buClr>
                <a:schemeClr val="dk1"/>
              </a:buClr>
              <a:buSzPts val="1100"/>
              <a:buNone/>
            </a:pPr>
            <a:r>
              <a:rPr lang="en-US" sz="2400" b="1" dirty="0">
                <a:latin typeface="Arial"/>
                <a:ea typeface="Arial"/>
                <a:cs typeface="Arial"/>
                <a:sym typeface="Arial"/>
              </a:rPr>
              <a:t>Writing Task:</a:t>
            </a:r>
            <a:r>
              <a:rPr lang="en-US" sz="2400" dirty="0">
                <a:latin typeface="Arial"/>
                <a:ea typeface="Arial"/>
                <a:cs typeface="Arial"/>
                <a:sym typeface="Arial"/>
              </a:rPr>
              <a:t> Write an essay and analyze the difference in tone between the two texts. Please use specific, relevant evidence from the text to explain and support your thinking.</a:t>
            </a:r>
          </a:p>
          <a:p>
            <a:pPr marL="0" lvl="0" indent="0">
              <a:spcBef>
                <a:spcPts val="1200"/>
              </a:spcBef>
              <a:buNone/>
            </a:pPr>
            <a:r>
              <a:rPr lang="en-US" dirty="0"/>
              <a:t>Thesis statement: </a:t>
            </a:r>
          </a:p>
          <a:p>
            <a:pPr marL="0" lvl="0" indent="0">
              <a:spcBef>
                <a:spcPts val="1200"/>
              </a:spcBef>
              <a:buNone/>
            </a:pPr>
            <a:r>
              <a:rPr lang="en-US" dirty="0"/>
              <a:t>	</a:t>
            </a:r>
            <a:r>
              <a:rPr lang="en-US" dirty="0">
                <a:solidFill>
                  <a:srgbClr val="FF0000"/>
                </a:solidFill>
                <a:latin typeface="Arial"/>
                <a:ea typeface="Arial"/>
                <a:cs typeface="Arial"/>
                <a:sym typeface="Arial"/>
              </a:rPr>
              <a:t>While both William J. Brennan  in his court opinion “from Texas vs. Johnson Majority Opinion” and Robert J. Allen in his editorial “American Flag Stands for Tolerance” agree that peaceful protest is protected by the First Amendment,</a:t>
            </a:r>
            <a:r>
              <a:rPr lang="en-US" dirty="0">
                <a:solidFill>
                  <a:srgbClr val="F3F3F3"/>
                </a:solidFill>
                <a:latin typeface="Arial"/>
                <a:ea typeface="Arial"/>
                <a:cs typeface="Arial"/>
                <a:sym typeface="Arial"/>
              </a:rPr>
              <a:t> </a:t>
            </a:r>
            <a:r>
              <a:rPr lang="en-US" dirty="0">
                <a:solidFill>
                  <a:srgbClr val="38761D"/>
                </a:solidFill>
                <a:latin typeface="Arial"/>
                <a:ea typeface="Arial"/>
                <a:cs typeface="Arial"/>
                <a:sym typeface="Arial"/>
              </a:rPr>
              <a:t>the tone of each piece is different</a:t>
            </a:r>
            <a:r>
              <a:rPr lang="en-US" dirty="0">
                <a:solidFill>
                  <a:srgbClr val="F3F3F3"/>
                </a:solidFill>
                <a:latin typeface="Arial"/>
                <a:ea typeface="Arial"/>
                <a:cs typeface="Arial"/>
                <a:sym typeface="Arial"/>
              </a:rPr>
              <a:t> </a:t>
            </a:r>
            <a:r>
              <a:rPr lang="en-US" dirty="0">
                <a:solidFill>
                  <a:srgbClr val="FF9900"/>
                </a:solidFill>
                <a:latin typeface="Arial"/>
                <a:ea typeface="Arial"/>
                <a:cs typeface="Arial"/>
                <a:sym typeface="Arial"/>
              </a:rPr>
              <a:t>because Brennan uses formal language and Allen uses informal language.</a:t>
            </a:r>
            <a:endParaRPr lang="en-US" dirty="0">
              <a:solidFill>
                <a:srgbClr val="FF9900"/>
              </a:solidFill>
            </a:endParaRPr>
          </a:p>
          <a:p>
            <a:pPr marL="0" indent="0">
              <a:buNone/>
            </a:pPr>
            <a:endParaRPr dirty="0"/>
          </a:p>
          <a:p>
            <a:pPr marL="0" indent="0">
              <a:buNone/>
            </a:pPr>
            <a:r>
              <a:rPr lang="en" dirty="0"/>
              <a:t>	</a:t>
            </a:r>
            <a:endParaRPr dirty="0"/>
          </a:p>
        </p:txBody>
      </p:sp>
      <p:pic>
        <p:nvPicPr>
          <p:cNvPr id="3" name="Picture 2">
            <a:extLst>
              <a:ext uri="{FF2B5EF4-FFF2-40B4-BE49-F238E27FC236}">
                <a16:creationId xmlns:a16="http://schemas.microsoft.com/office/drawing/2014/main" id="{44390058-B7BD-497C-8B35-16B1138C5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1613"/>
            <a:ext cx="3098801" cy="1743076"/>
          </a:xfrm>
          <a:prstGeom prst="rect">
            <a:avLst/>
          </a:prstGeom>
        </p:spPr>
      </p:pic>
      <p:sp>
        <p:nvSpPr>
          <p:cNvPr id="2" name="TextBox 1">
            <a:extLst>
              <a:ext uri="{FF2B5EF4-FFF2-40B4-BE49-F238E27FC236}">
                <a16:creationId xmlns:a16="http://schemas.microsoft.com/office/drawing/2014/main" id="{37A6FC50-285F-4C31-8E65-D9A2E8015F1D}"/>
              </a:ext>
            </a:extLst>
          </p:cNvPr>
          <p:cNvSpPr txBox="1"/>
          <p:nvPr/>
        </p:nvSpPr>
        <p:spPr>
          <a:xfrm>
            <a:off x="3556001" y="69760"/>
            <a:ext cx="8889999" cy="1200329"/>
          </a:xfrm>
          <a:prstGeom prst="rect">
            <a:avLst/>
          </a:prstGeom>
          <a:noFill/>
        </p:spPr>
        <p:txBody>
          <a:bodyPr wrap="square" rtlCol="0">
            <a:spAutoFit/>
          </a:bodyPr>
          <a:lstStyle/>
          <a:p>
            <a:pPr lvl="0">
              <a:spcBef>
                <a:spcPts val="1200"/>
              </a:spcBef>
            </a:pPr>
            <a:r>
              <a:rPr lang="en-US" sz="2400" b="1" dirty="0">
                <a:latin typeface="Calibri" panose="020F0502020204030204" pitchFamily="34" charset="0"/>
                <a:cs typeface="Calibri" panose="020F0502020204030204" pitchFamily="34" charset="0"/>
              </a:rPr>
              <a:t>Use the highlighters provided to color code the body paragraph which develops this thesis statement to determine if it meets the criteria outlined by TEAA:</a:t>
            </a:r>
          </a:p>
        </p:txBody>
      </p:sp>
    </p:spTree>
    <p:extLst>
      <p:ext uri="{BB962C8B-B14F-4D97-AF65-F5344CB8AC3E}">
        <p14:creationId xmlns:p14="http://schemas.microsoft.com/office/powerpoint/2010/main" val="4127721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DDCA82-0DAE-461C-8A07-EF01DC9B49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692" y="2620370"/>
            <a:ext cx="4530500" cy="2866030"/>
          </a:xfrm>
          <a:prstGeom prst="rect">
            <a:avLst/>
          </a:prstGeom>
          <a:ln w="25400">
            <a:solidFill>
              <a:srgbClr val="FF0000"/>
            </a:solidFill>
          </a:ln>
        </p:spPr>
      </p:pic>
      <p:sp>
        <p:nvSpPr>
          <p:cNvPr id="7" name="Rectangle 6">
            <a:extLst>
              <a:ext uri="{FF2B5EF4-FFF2-40B4-BE49-F238E27FC236}">
                <a16:creationId xmlns:a16="http://schemas.microsoft.com/office/drawing/2014/main" id="{F8A40EB5-EEF0-4AB6-8885-8CE9E53DDEBB}"/>
              </a:ext>
            </a:extLst>
          </p:cNvPr>
          <p:cNvSpPr/>
          <p:nvPr/>
        </p:nvSpPr>
        <p:spPr>
          <a:xfrm rot="20800171">
            <a:off x="144004" y="523793"/>
            <a:ext cx="4881657" cy="923330"/>
          </a:xfrm>
          <a:prstGeom prst="rect">
            <a:avLst/>
          </a:prstGeom>
          <a:noFill/>
          <a:ln>
            <a:solidFill>
              <a:schemeClr val="tx1"/>
            </a:solidFill>
          </a:ln>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In my opinion…</a:t>
            </a:r>
          </a:p>
        </p:txBody>
      </p:sp>
      <p:sp>
        <p:nvSpPr>
          <p:cNvPr id="8" name="Rectangle 7">
            <a:extLst>
              <a:ext uri="{FF2B5EF4-FFF2-40B4-BE49-F238E27FC236}">
                <a16:creationId xmlns:a16="http://schemas.microsoft.com/office/drawing/2014/main" id="{12F20E4D-AEAC-49E9-A5B9-8879803E5F40}"/>
              </a:ext>
            </a:extLst>
          </p:cNvPr>
          <p:cNvSpPr/>
          <p:nvPr/>
        </p:nvSpPr>
        <p:spPr>
          <a:xfrm rot="450510">
            <a:off x="459309" y="4063689"/>
            <a:ext cx="2565126" cy="923330"/>
          </a:xfrm>
          <a:prstGeom prst="rect">
            <a:avLst/>
          </a:prstGeom>
          <a:noFill/>
          <a:ln>
            <a:solidFill>
              <a:schemeClr val="accent2"/>
            </a:solidFill>
          </a:ln>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think…</a:t>
            </a:r>
            <a:endParaRPr lang="en-US" sz="54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B3752DC4-751D-4D6D-822B-396A4CF5EDF7}"/>
              </a:ext>
            </a:extLst>
          </p:cNvPr>
          <p:cNvSpPr/>
          <p:nvPr/>
        </p:nvSpPr>
        <p:spPr>
          <a:xfrm rot="610597">
            <a:off x="9074371" y="592442"/>
            <a:ext cx="2416047" cy="923330"/>
          </a:xfrm>
          <a:prstGeom prst="rect">
            <a:avLst/>
          </a:prstGeom>
          <a:noFill/>
          <a:ln>
            <a:solidFill>
              <a:srgbClr val="33CCCC"/>
            </a:solidFill>
          </a:ln>
        </p:spPr>
        <p:txBody>
          <a:bodyPr wrap="none" lIns="91440" tIns="45720" rIns="91440" bIns="45720">
            <a:spAutoFit/>
          </a:bodyPr>
          <a:lstStyle/>
          <a:p>
            <a:pPr algn="ctr"/>
            <a:r>
              <a:rPr lang="en-US" sz="5400" b="1" cap="none" spc="0" dirty="0">
                <a:ln w="12700" cmpd="sng">
                  <a:solidFill>
                    <a:schemeClr val="accent4"/>
                  </a:solidFill>
                  <a:prstDash val="solid"/>
                </a:ln>
                <a:solidFill>
                  <a:schemeClr val="accent6"/>
                </a:solidFill>
                <a:effectLst/>
              </a:rPr>
              <a:t>I Feel…</a:t>
            </a:r>
          </a:p>
        </p:txBody>
      </p:sp>
      <p:sp>
        <p:nvSpPr>
          <p:cNvPr id="10" name="Rectangle 9">
            <a:extLst>
              <a:ext uri="{FF2B5EF4-FFF2-40B4-BE49-F238E27FC236}">
                <a16:creationId xmlns:a16="http://schemas.microsoft.com/office/drawing/2014/main" id="{B2EAFB14-75D0-48A2-BD82-4446B46F1E58}"/>
              </a:ext>
            </a:extLst>
          </p:cNvPr>
          <p:cNvSpPr/>
          <p:nvPr/>
        </p:nvSpPr>
        <p:spPr>
          <a:xfrm rot="20852120">
            <a:off x="8498955" y="3637936"/>
            <a:ext cx="3309176" cy="923330"/>
          </a:xfrm>
          <a:prstGeom prst="rect">
            <a:avLst/>
          </a:prstGeom>
          <a:noFill/>
          <a:ln>
            <a:solidFill>
              <a:schemeClr val="bg1">
                <a:lumMod val="50000"/>
              </a:schemeClr>
            </a:solidFill>
          </a:ln>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 believe…</a:t>
            </a:r>
          </a:p>
        </p:txBody>
      </p:sp>
      <p:sp>
        <p:nvSpPr>
          <p:cNvPr id="11" name="Rectangle 10">
            <a:extLst>
              <a:ext uri="{FF2B5EF4-FFF2-40B4-BE49-F238E27FC236}">
                <a16:creationId xmlns:a16="http://schemas.microsoft.com/office/drawing/2014/main" id="{ADD99405-147B-4D8E-A178-D63DE6EB40FB}"/>
              </a:ext>
            </a:extLst>
          </p:cNvPr>
          <p:cNvSpPr/>
          <p:nvPr/>
        </p:nvSpPr>
        <p:spPr>
          <a:xfrm>
            <a:off x="2743414" y="5628131"/>
            <a:ext cx="6705169" cy="923330"/>
          </a:xfrm>
          <a:prstGeom prst="rect">
            <a:avLst/>
          </a:prstGeom>
          <a:noFill/>
          <a:ln>
            <a:solidFill>
              <a:schemeClr val="bg2">
                <a:lumMod val="50000"/>
              </a:schemeClr>
            </a:solidFill>
          </a:ln>
        </p:spPr>
        <p:txBody>
          <a:bodyPr wrap="none" lIns="91440" tIns="45720" rIns="91440" bIns="45720">
            <a:spAutoFit/>
          </a:bodyPr>
          <a:lstStyle/>
          <a:p>
            <a:pPr algn="ctr"/>
            <a:r>
              <a:rPr lang="en-US" sz="5400" b="1" cap="none" spc="0" dirty="0">
                <a:ln w="0"/>
                <a:solidFill>
                  <a:schemeClr val="bg2">
                    <a:lumMod val="50000"/>
                  </a:schemeClr>
                </a:solidFill>
                <a:effectLst>
                  <a:outerShdw blurRad="38100" dist="38100" dir="2700000" algn="tl">
                    <a:srgbClr val="000000">
                      <a:alpha val="43137"/>
                    </a:srgbClr>
                  </a:outerShdw>
                  <a:reflection blurRad="6350" stA="53000" endA="300" endPos="35500" dir="5400000" sy="-90000" algn="bl" rotWithShape="0"/>
                </a:effectLst>
                <a:latin typeface="Calibri" panose="020F0502020204030204" pitchFamily="34" charset="0"/>
                <a:cs typeface="Calibri" panose="020F0502020204030204" pitchFamily="34" charset="0"/>
              </a:rPr>
              <a:t>I am going to tell you…</a:t>
            </a:r>
            <a:endParaRPr lang="en-US" sz="5400" b="1" cap="none" spc="0" dirty="0">
              <a:ln w="0"/>
              <a:solidFill>
                <a:schemeClr val="bg2">
                  <a:lumMod val="50000"/>
                </a:schemeClr>
              </a:solidFill>
              <a:effectLst>
                <a:outerShdw blurRad="38100" dist="38100" dir="2700000" algn="tl">
                  <a:srgbClr val="000000">
                    <a:alpha val="43137"/>
                  </a:srgbClr>
                </a:outerShdw>
                <a:reflection blurRad="6350" stA="53000" endA="300" endPos="35500" dir="5400000" sy="-90000" algn="bl" rotWithShape="0"/>
              </a:effectLst>
            </a:endParaRPr>
          </a:p>
        </p:txBody>
      </p:sp>
      <p:sp>
        <p:nvSpPr>
          <p:cNvPr id="12" name="Rectangle 11">
            <a:extLst>
              <a:ext uri="{FF2B5EF4-FFF2-40B4-BE49-F238E27FC236}">
                <a16:creationId xmlns:a16="http://schemas.microsoft.com/office/drawing/2014/main" id="{491B608F-38C3-478A-B691-183F4F1CAAFB}"/>
              </a:ext>
            </a:extLst>
          </p:cNvPr>
          <p:cNvSpPr/>
          <p:nvPr/>
        </p:nvSpPr>
        <p:spPr>
          <a:xfrm>
            <a:off x="2712030" y="1519241"/>
            <a:ext cx="7261924" cy="923330"/>
          </a:xfrm>
          <a:prstGeom prst="rect">
            <a:avLst/>
          </a:prstGeom>
          <a:noFill/>
          <a:ln w="12700">
            <a:solidFill>
              <a:srgbClr val="CC9900"/>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outerShdw blurRad="38100" dist="38100" dir="2700000" algn="tl">
                    <a:srgbClr val="000000">
                      <a:alpha val="43137"/>
                    </a:srgbClr>
                  </a:outerShdw>
                </a:effectLst>
              </a:rPr>
              <a:t>I will be writing about…</a:t>
            </a:r>
          </a:p>
        </p:txBody>
      </p:sp>
    </p:spTree>
    <p:extLst>
      <p:ext uri="{BB962C8B-B14F-4D97-AF65-F5344CB8AC3E}">
        <p14:creationId xmlns:p14="http://schemas.microsoft.com/office/powerpoint/2010/main" val="3397107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303"/>
        <p:cNvGrpSpPr/>
        <p:nvPr/>
      </p:nvGrpSpPr>
      <p:grpSpPr>
        <a:xfrm>
          <a:off x="0" y="0"/>
          <a:ext cx="0" cy="0"/>
          <a:chOff x="0" y="0"/>
          <a:chExt cx="0" cy="0"/>
        </a:xfrm>
      </p:grpSpPr>
      <p:sp>
        <p:nvSpPr>
          <p:cNvPr id="305" name="Google Shape;305;p52"/>
          <p:cNvSpPr txBox="1">
            <a:spLocks noGrp="1"/>
          </p:cNvSpPr>
          <p:nvPr>
            <p:ph type="title"/>
          </p:nvPr>
        </p:nvSpPr>
        <p:spPr>
          <a:xfrm>
            <a:off x="960437" y="735227"/>
            <a:ext cx="10871200" cy="990600"/>
          </a:xfrm>
          <a:prstGeom prst="rect">
            <a:avLst/>
          </a:prstGeom>
        </p:spPr>
        <p:txBody>
          <a:bodyPr spcFirstLastPara="1" wrap="square" lIns="121900" tIns="121900" rIns="121900" bIns="121900" anchor="b" anchorCtr="0">
            <a:noAutofit/>
          </a:bodyPr>
          <a:lstStyle/>
          <a:p>
            <a:pPr algn="ctr"/>
            <a:b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says what? Make it clear for your reader!</a:t>
            </a:r>
            <a:br>
              <a:rPr lang="en"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1" i="1" dirty="0">
                <a:solidFill>
                  <a:schemeClr val="bg2">
                    <a:lumMod val="25000"/>
                  </a:schemeClr>
                </a:solidFill>
                <a:latin typeface="Arial" panose="020B0604020202020204" pitchFamily="34" charset="0"/>
                <a:ea typeface="Times"/>
                <a:cs typeface="Arial" panose="020B0604020202020204" pitchFamily="34" charset="0"/>
                <a:sym typeface="Times"/>
              </a:rPr>
              <a:t>They Say/I Say Templates</a:t>
            </a:r>
            <a:br>
              <a:rPr lang="en-US" sz="3200" b="1" i="1" dirty="0">
                <a:latin typeface="Arial" panose="020B0604020202020204" pitchFamily="34" charset="0"/>
                <a:ea typeface="Times"/>
                <a:cs typeface="Arial" panose="020B0604020202020204" pitchFamily="34" charset="0"/>
                <a:sym typeface="Times"/>
              </a:rPr>
            </a:br>
            <a:endParaRPr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4" name="Google Shape;304;p52"/>
          <p:cNvSpPr txBox="1">
            <a:spLocks noGrp="1"/>
          </p:cNvSpPr>
          <p:nvPr>
            <p:ph type="body" idx="4294967295"/>
          </p:nvPr>
        </p:nvSpPr>
        <p:spPr>
          <a:xfrm>
            <a:off x="0" y="1230527"/>
            <a:ext cx="12192000" cy="5627473"/>
          </a:xfrm>
          <a:prstGeom prst="rect">
            <a:avLst/>
          </a:prstGeom>
          <a:solidFill>
            <a:srgbClr val="FFFF99"/>
          </a:solidFill>
        </p:spPr>
        <p:txBody>
          <a:bodyPr spcFirstLastPara="1" wrap="square" lIns="121900" tIns="121900" rIns="121900" bIns="121900" anchor="t" anchorCtr="0">
            <a:noAutofit/>
          </a:bodyPr>
          <a:lstStyle/>
          <a:p>
            <a:pPr marL="0" indent="0">
              <a:lnSpc>
                <a:spcPct val="115000"/>
              </a:lnSpc>
              <a:spcBef>
                <a:spcPts val="667"/>
              </a:spcBef>
              <a:buNone/>
            </a:pPr>
            <a:r>
              <a:rPr lang="en" b="1" dirty="0">
                <a:latin typeface="Calibri" panose="020F0502020204030204" pitchFamily="34" charset="0"/>
                <a:ea typeface="Times"/>
                <a:cs typeface="Calibri" panose="020F0502020204030204" pitchFamily="34" charset="0"/>
                <a:sym typeface="Times"/>
              </a:rPr>
              <a:t>The Most Important Templates: </a:t>
            </a:r>
            <a:endParaRPr b="1"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None/>
            </a:pPr>
            <a:r>
              <a:rPr lang="en" sz="2800" dirty="0">
                <a:latin typeface="Calibri" panose="020F0502020204030204" pitchFamily="34" charset="0"/>
                <a:ea typeface="Times"/>
                <a:cs typeface="Calibri" panose="020F0502020204030204" pitchFamily="34" charset="0"/>
                <a:sym typeface="Times"/>
              </a:rPr>
              <a:t>On the one hand, __________. On the other hand, __________. Author X contradicts herself.</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None/>
            </a:pPr>
            <a:r>
              <a:rPr lang="en" sz="2800" dirty="0">
                <a:latin typeface="Calibri" panose="020F0502020204030204" pitchFamily="34" charset="0"/>
                <a:ea typeface="Times"/>
                <a:cs typeface="Calibri" panose="020F0502020204030204" pitchFamily="34" charset="0"/>
                <a:sym typeface="Times"/>
              </a:rPr>
              <a:t>At the same time that she argues __________, she also implies __________. </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None/>
            </a:pPr>
            <a:r>
              <a:rPr lang="en" sz="2800" dirty="0">
                <a:latin typeface="Calibri" panose="020F0502020204030204" pitchFamily="34" charset="0"/>
                <a:ea typeface="Times"/>
                <a:cs typeface="Calibri" panose="020F0502020204030204" pitchFamily="34" charset="0"/>
                <a:sym typeface="Times"/>
              </a:rPr>
              <a:t>I agree that __________. </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None/>
            </a:pPr>
            <a:r>
              <a:rPr lang="en" sz="2800" dirty="0">
                <a:latin typeface="Calibri" panose="020F0502020204030204" pitchFamily="34" charset="0"/>
                <a:ea typeface="Times"/>
                <a:cs typeface="Calibri" panose="020F0502020204030204" pitchFamily="34" charset="0"/>
                <a:sym typeface="Times"/>
              </a:rPr>
              <a:t>She argues __________, and I agree because __________. Her argument that __________ is supported by new research showing that __________. </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buClr>
                <a:schemeClr val="dk1"/>
              </a:buClr>
              <a:buSzPts val="1100"/>
              <a:buNone/>
            </a:pPr>
            <a:r>
              <a:rPr lang="en" sz="2800" dirty="0">
                <a:latin typeface="Calibri" panose="020F0502020204030204" pitchFamily="34" charset="0"/>
                <a:ea typeface="Times"/>
                <a:cs typeface="Calibri" panose="020F0502020204030204" pitchFamily="34" charset="0"/>
                <a:sym typeface="Times"/>
              </a:rPr>
              <a:t>In recent discussions of __________, a controversial issue has been whether __________. On the one hand, some argue that __________. On the other hand, however, others argue that __________.</a:t>
            </a:r>
            <a:endParaRPr sz="2800" dirty="0">
              <a:latin typeface="Calibri" panose="020F0502020204030204" pitchFamily="34" charset="0"/>
              <a:ea typeface="Times"/>
              <a:cs typeface="Calibri" panose="020F0502020204030204" pitchFamily="34" charset="0"/>
              <a:sym typeface="Times"/>
            </a:endParaRPr>
          </a:p>
          <a:p>
            <a:pPr marL="0" indent="0">
              <a:lnSpc>
                <a:spcPct val="115000"/>
              </a:lnSpc>
              <a:spcBef>
                <a:spcPts val="667"/>
              </a:spcBef>
              <a:spcAft>
                <a:spcPts val="667"/>
              </a:spcAft>
            </a:pPr>
            <a:endParaRPr sz="1600" dirty="0">
              <a:solidFill>
                <a:srgbClr val="FFFFFF"/>
              </a:solidFill>
            </a:endParaRPr>
          </a:p>
        </p:txBody>
      </p:sp>
      <p:pic>
        <p:nvPicPr>
          <p:cNvPr id="2" name="Picture 1">
            <a:extLst>
              <a:ext uri="{FF2B5EF4-FFF2-40B4-BE49-F238E27FC236}">
                <a16:creationId xmlns:a16="http://schemas.microsoft.com/office/drawing/2014/main" id="{F670392D-82C1-4174-BE7E-10FE1D3975EC}"/>
              </a:ext>
            </a:extLst>
          </p:cNvPr>
          <p:cNvPicPr>
            <a:picLocks noChangeAspect="1"/>
          </p:cNvPicPr>
          <p:nvPr/>
        </p:nvPicPr>
        <p:blipFill>
          <a:blip r:embed="rId3"/>
          <a:stretch>
            <a:fillRect/>
          </a:stretch>
        </p:blipFill>
        <p:spPr>
          <a:xfrm>
            <a:off x="6309540" y="6540840"/>
            <a:ext cx="5659501" cy="201833"/>
          </a:xfrm>
          <a:prstGeom prst="rect">
            <a:avLst/>
          </a:prstGeom>
        </p:spPr>
      </p:pic>
    </p:spTree>
    <p:extLst>
      <p:ext uri="{BB962C8B-B14F-4D97-AF65-F5344CB8AC3E}">
        <p14:creationId xmlns:p14="http://schemas.microsoft.com/office/powerpoint/2010/main" val="661587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 name="Picture 2">
            <a:extLst>
              <a:ext uri="{FF2B5EF4-FFF2-40B4-BE49-F238E27FC236}">
                <a16:creationId xmlns:a16="http://schemas.microsoft.com/office/drawing/2014/main" id="{63993E11-A639-4D64-AA69-8017BDDCD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627" y="471055"/>
            <a:ext cx="6035501" cy="3617166"/>
          </a:xfrm>
          <a:prstGeom prst="rect">
            <a:avLst/>
          </a:prstGeom>
        </p:spPr>
      </p:pic>
      <p:sp>
        <p:nvSpPr>
          <p:cNvPr id="4" name="Rectangle 3">
            <a:extLst>
              <a:ext uri="{FF2B5EF4-FFF2-40B4-BE49-F238E27FC236}">
                <a16:creationId xmlns:a16="http://schemas.microsoft.com/office/drawing/2014/main" id="{738EB037-0C3C-438D-85DE-D4557BA32B22}"/>
              </a:ext>
            </a:extLst>
          </p:cNvPr>
          <p:cNvSpPr/>
          <p:nvPr/>
        </p:nvSpPr>
        <p:spPr>
          <a:xfrm>
            <a:off x="3740727" y="4380499"/>
            <a:ext cx="4971612" cy="1202883"/>
          </a:xfrm>
          <a:prstGeom prst="rect">
            <a:avLst/>
          </a:prstGeom>
          <a:noFill/>
        </p:spPr>
        <p:txBody>
          <a:bodyPr wrap="square" lIns="91440" tIns="45720" rIns="91440" bIns="45720">
            <a:spAutoFit/>
          </a:bodyPr>
          <a:lstStyle/>
          <a:p>
            <a:pPr algn="ctr"/>
            <a:r>
              <a:rPr lang="en" sz="7200" b="1" cap="none" spc="0" dirty="0">
                <a:ln w="22225">
                  <a:solidFill>
                    <a:schemeClr val="accent2"/>
                  </a:solidFill>
                  <a:prstDash val="solid"/>
                </a:ln>
                <a:solidFill>
                  <a:srgbClr val="FFFF99"/>
                </a:solidFill>
                <a:effectLst/>
              </a:rPr>
              <a:t>So What?</a:t>
            </a:r>
            <a:endParaRPr lang="en-US" sz="7200" b="1" cap="none" spc="0" dirty="0">
              <a:ln w="22225">
                <a:solidFill>
                  <a:schemeClr val="accent2"/>
                </a:solidFill>
                <a:prstDash val="solid"/>
              </a:ln>
              <a:solidFill>
                <a:srgbClr val="FFFF99"/>
              </a:solidFill>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57"/>
          <p:cNvSpPr txBox="1">
            <a:spLocks noGrp="1"/>
          </p:cNvSpPr>
          <p:nvPr>
            <p:ph type="body" idx="4294967295"/>
          </p:nvPr>
        </p:nvSpPr>
        <p:spPr>
          <a:xfrm>
            <a:off x="3859712" y="429499"/>
            <a:ext cx="7985924" cy="4503949"/>
          </a:xfrm>
          <a:prstGeom prst="rect">
            <a:avLst/>
          </a:prstGeom>
          <a:solidFill>
            <a:srgbClr val="FFFF99"/>
          </a:solidFill>
          <a:ln w="12700">
            <a:solidFill>
              <a:schemeClr val="accent2"/>
            </a:solidFill>
          </a:ln>
        </p:spPr>
        <p:txBody>
          <a:bodyPr spcFirstLastPara="1" vert="horz" wrap="square" lIns="121900" tIns="121900" rIns="121900" bIns="121900" anchor="t" anchorCtr="0">
            <a:noAutofit/>
          </a:bodyPr>
          <a:lstStyle/>
          <a:p>
            <a:pPr marL="0" indent="0">
              <a:spcBef>
                <a:spcPts val="1467"/>
              </a:spcBef>
              <a:buNone/>
            </a:pPr>
            <a:r>
              <a:rPr lang="en" sz="3600" dirty="0">
                <a:solidFill>
                  <a:srgbClr val="1E1E1E"/>
                </a:solidFill>
                <a:latin typeface="Trebuchet MS"/>
                <a:ea typeface="Trebuchet MS"/>
                <a:cs typeface="Trebuchet MS"/>
                <a:sym typeface="Trebuchet MS"/>
              </a:rPr>
              <a:t>The end of an essay should therefore convey a sense of completeness and closure as well as a sense of the lingering possibilities of the topic, its larger meaning, its implications: the final paragraph should close the discussion without closing it off.</a:t>
            </a:r>
            <a:endParaRPr sz="3600" b="1" dirty="0">
              <a:solidFill>
                <a:schemeClr val="dk1"/>
              </a:solidFill>
              <a:latin typeface="Calibri"/>
              <a:ea typeface="Calibri"/>
              <a:cs typeface="Calibri"/>
              <a:sym typeface="Calibri"/>
            </a:endParaRPr>
          </a:p>
          <a:p>
            <a:pPr marL="0" indent="0">
              <a:spcBef>
                <a:spcPts val="8666"/>
              </a:spcBef>
              <a:buNone/>
            </a:pPr>
            <a:endParaRPr lang="en" sz="1867" b="1" dirty="0">
              <a:solidFill>
                <a:schemeClr val="dk1"/>
              </a:solidFill>
              <a:latin typeface="Calibri"/>
              <a:ea typeface="Calibri"/>
              <a:cs typeface="Calibri"/>
              <a:sym typeface="Calibri"/>
            </a:endParaRPr>
          </a:p>
          <a:p>
            <a:pPr marL="1828754" indent="0">
              <a:spcBef>
                <a:spcPts val="8666"/>
              </a:spcBef>
              <a:buNone/>
            </a:pPr>
            <a:endParaRPr sz="4000" b="1" dirty="0">
              <a:solidFill>
                <a:schemeClr val="dk1"/>
              </a:solidFill>
              <a:latin typeface="Calibri"/>
              <a:ea typeface="Calibri"/>
              <a:cs typeface="Calibri"/>
              <a:sym typeface="Calibri"/>
            </a:endParaRPr>
          </a:p>
          <a:p>
            <a:pPr marL="0" indent="0">
              <a:spcAft>
                <a:spcPts val="2133"/>
              </a:spcAft>
              <a:buNone/>
            </a:pPr>
            <a:endParaRPr sz="4000" dirty="0"/>
          </a:p>
        </p:txBody>
      </p:sp>
      <p:pic>
        <p:nvPicPr>
          <p:cNvPr id="3" name="Picture 2">
            <a:extLst>
              <a:ext uri="{FF2B5EF4-FFF2-40B4-BE49-F238E27FC236}">
                <a16:creationId xmlns:a16="http://schemas.microsoft.com/office/drawing/2014/main" id="{73696A55-4C0B-48D4-998A-B4C05056E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079432"/>
            <a:ext cx="3561838" cy="3451003"/>
          </a:xfrm>
          <a:prstGeom prst="rect">
            <a:avLst/>
          </a:prstGeom>
        </p:spPr>
      </p:pic>
      <p:sp>
        <p:nvSpPr>
          <p:cNvPr id="6" name="Rectangle 5">
            <a:extLst>
              <a:ext uri="{FF2B5EF4-FFF2-40B4-BE49-F238E27FC236}">
                <a16:creationId xmlns:a16="http://schemas.microsoft.com/office/drawing/2014/main" id="{929FBCFA-EEB1-4D38-A074-5778A43B5550}"/>
              </a:ext>
            </a:extLst>
          </p:cNvPr>
          <p:cNvSpPr/>
          <p:nvPr/>
        </p:nvSpPr>
        <p:spPr>
          <a:xfrm>
            <a:off x="277091" y="5228260"/>
            <a:ext cx="11568545" cy="1323439"/>
          </a:xfrm>
          <a:prstGeom prst="rect">
            <a:avLst/>
          </a:prstGeom>
          <a:noFill/>
        </p:spPr>
        <p:txBody>
          <a:bodyPr wrap="squar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rPr>
              <a:t>Why does what you said matter? </a:t>
            </a:r>
          </a:p>
          <a:p>
            <a:pPr algn="ctr"/>
            <a:r>
              <a:rPr lang="en-US" sz="4000" b="1" cap="none" spc="0" dirty="0">
                <a:ln w="0"/>
                <a:solidFill>
                  <a:schemeClr val="tx1"/>
                </a:solidFill>
                <a:effectLst>
                  <a:outerShdw blurRad="38100" dist="19050" dir="2700000" algn="tl" rotWithShape="0">
                    <a:schemeClr val="dk1">
                      <a:alpha val="40000"/>
                    </a:schemeClr>
                  </a:outerShdw>
                </a:effectLst>
              </a:rPr>
              <a:t>How does what you said address the question?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52"/>
        <p:cNvGrpSpPr/>
        <p:nvPr/>
      </p:nvGrpSpPr>
      <p:grpSpPr>
        <a:xfrm>
          <a:off x="0" y="0"/>
          <a:ext cx="0" cy="0"/>
          <a:chOff x="0" y="0"/>
          <a:chExt cx="0" cy="0"/>
        </a:xfrm>
      </p:grpSpPr>
      <p:sp>
        <p:nvSpPr>
          <p:cNvPr id="354" name="Google Shape;354;p58"/>
          <p:cNvSpPr txBox="1">
            <a:spLocks noGrp="1"/>
          </p:cNvSpPr>
          <p:nvPr>
            <p:ph type="body" idx="4294967295"/>
          </p:nvPr>
        </p:nvSpPr>
        <p:spPr>
          <a:xfrm>
            <a:off x="292532" y="1555609"/>
            <a:ext cx="5332413" cy="4568100"/>
          </a:xfrm>
          <a:prstGeom prst="rect">
            <a:avLst/>
          </a:prstGeom>
        </p:spPr>
        <p:txBody>
          <a:bodyPr spcFirstLastPara="1" vert="horz" wrap="square" lIns="121900" tIns="121900" rIns="121900" bIns="121900" anchor="t" anchorCtr="0">
            <a:noAutofit/>
          </a:bodyPr>
          <a:lstStyle/>
          <a:p>
            <a:pPr>
              <a:buSzPts val="1800"/>
              <a:buFont typeface="Wingdings" panose="05000000000000000000" pitchFamily="2" charset="2"/>
              <a:buChar char="q"/>
            </a:pPr>
            <a:r>
              <a:rPr lang="en" sz="2800" dirty="0">
                <a:latin typeface="Comic Sans MS"/>
                <a:ea typeface="Comic Sans MS"/>
                <a:cs typeface="Comic Sans MS"/>
                <a:sym typeface="Comic Sans MS"/>
              </a:rPr>
              <a:t>Summarize the main point</a:t>
            </a:r>
            <a:endParaRPr sz="2800" dirty="0">
              <a:latin typeface="Comic Sans MS"/>
              <a:ea typeface="Comic Sans MS"/>
              <a:cs typeface="Comic Sans MS"/>
              <a:sym typeface="Comic Sans MS"/>
            </a:endParaRPr>
          </a:p>
          <a:p>
            <a:pPr>
              <a:buSzPts val="1800"/>
              <a:buFont typeface="Wingdings" panose="05000000000000000000" pitchFamily="2" charset="2"/>
              <a:buChar char="q"/>
            </a:pPr>
            <a:r>
              <a:rPr lang="en" sz="2800" dirty="0">
                <a:latin typeface="Comic Sans MS"/>
                <a:ea typeface="Comic Sans MS"/>
                <a:cs typeface="Comic Sans MS"/>
                <a:sym typeface="Comic Sans MS"/>
              </a:rPr>
              <a:t>Leave the reader with something to think about</a:t>
            </a:r>
            <a:endParaRPr sz="2800" dirty="0">
              <a:latin typeface="Comic Sans MS"/>
              <a:ea typeface="Comic Sans MS"/>
              <a:cs typeface="Comic Sans MS"/>
              <a:sym typeface="Comic Sans MS"/>
            </a:endParaRPr>
          </a:p>
          <a:p>
            <a:pPr>
              <a:buSzPts val="1800"/>
              <a:buFont typeface="Wingdings" panose="05000000000000000000" pitchFamily="2" charset="2"/>
              <a:buChar char="q"/>
            </a:pPr>
            <a:r>
              <a:rPr lang="en" sz="2800" dirty="0">
                <a:latin typeface="Comic Sans MS"/>
                <a:ea typeface="Comic Sans MS"/>
                <a:cs typeface="Comic Sans MS"/>
                <a:sym typeface="Comic Sans MS"/>
              </a:rPr>
              <a:t>Emphasize the main idea---circle back to thesis statement,</a:t>
            </a:r>
            <a:r>
              <a:rPr lang="en" sz="2800" dirty="0">
                <a:solidFill>
                  <a:srgbClr val="1E1E1E"/>
                </a:solidFill>
                <a:latin typeface="Comic Sans MS"/>
                <a:ea typeface="Comic Sans MS"/>
                <a:cs typeface="Comic Sans MS"/>
                <a:sym typeface="Comic Sans MS"/>
              </a:rPr>
              <a:t> perhaps by reiterating a word or phrase</a:t>
            </a:r>
          </a:p>
          <a:p>
            <a:pPr>
              <a:buSzPts val="1800"/>
              <a:buFont typeface="Wingdings" panose="05000000000000000000" pitchFamily="2" charset="2"/>
              <a:buChar char="q"/>
            </a:pPr>
            <a:r>
              <a:rPr lang="en" sz="2800" dirty="0">
                <a:solidFill>
                  <a:srgbClr val="1E1E1E"/>
                </a:solidFill>
                <a:latin typeface="Comic Sans MS"/>
                <a:ea typeface="Comic Sans MS"/>
                <a:cs typeface="Comic Sans MS"/>
                <a:sym typeface="Comic Sans MS"/>
              </a:rPr>
              <a:t>Place your topic in </a:t>
            </a:r>
            <a:r>
              <a:rPr lang="en-US" sz="2800" dirty="0">
                <a:solidFill>
                  <a:srgbClr val="1E1E1E"/>
                </a:solidFill>
                <a:latin typeface="Comic Sans MS"/>
                <a:ea typeface="Comic Sans MS"/>
                <a:cs typeface="Comic Sans MS"/>
                <a:sym typeface="Comic Sans MS"/>
              </a:rPr>
              <a:t>history</a:t>
            </a:r>
          </a:p>
          <a:p>
            <a:pPr marL="0" indent="0">
              <a:buSzPts val="1800"/>
              <a:buNone/>
            </a:pPr>
            <a:endParaRPr sz="2800" dirty="0">
              <a:solidFill>
                <a:srgbClr val="1E1E1E"/>
              </a:solidFill>
              <a:latin typeface="Comic Sans MS"/>
              <a:ea typeface="Comic Sans MS"/>
              <a:cs typeface="Comic Sans MS"/>
              <a:sym typeface="Comic Sans MS"/>
            </a:endParaRPr>
          </a:p>
          <a:p>
            <a:pPr indent="0">
              <a:spcBef>
                <a:spcPts val="2133"/>
              </a:spcBef>
              <a:spcAft>
                <a:spcPts val="2133"/>
              </a:spcAft>
              <a:buNone/>
            </a:pPr>
            <a:endParaRPr sz="2400" dirty="0"/>
          </a:p>
        </p:txBody>
      </p:sp>
      <p:sp>
        <p:nvSpPr>
          <p:cNvPr id="355" name="Google Shape;355;p58"/>
          <p:cNvSpPr txBox="1">
            <a:spLocks noGrp="1"/>
          </p:cNvSpPr>
          <p:nvPr>
            <p:ph type="body" idx="4294967295"/>
          </p:nvPr>
        </p:nvSpPr>
        <p:spPr>
          <a:xfrm>
            <a:off x="6061663" y="3096704"/>
            <a:ext cx="5555673" cy="3027005"/>
          </a:xfrm>
          <a:prstGeom prst="rect">
            <a:avLst/>
          </a:prstGeom>
        </p:spPr>
        <p:txBody>
          <a:bodyPr spcFirstLastPara="1" vert="horz" wrap="square" lIns="121900" tIns="121900" rIns="121900" bIns="121900" anchor="t" anchorCtr="0">
            <a:noAutofit/>
          </a:bodyPr>
          <a:lstStyle/>
          <a:p>
            <a:pPr>
              <a:buSzPts val="1800"/>
              <a:buFont typeface="Wingdings" panose="05000000000000000000" pitchFamily="2" charset="2"/>
              <a:buChar char="q"/>
            </a:pPr>
            <a:r>
              <a:rPr lang="en" sz="2800" dirty="0">
                <a:latin typeface="Comic Sans MS"/>
                <a:ea typeface="Comic Sans MS"/>
                <a:cs typeface="Comic Sans MS"/>
                <a:sym typeface="Comic Sans MS"/>
              </a:rPr>
              <a:t>Discuss the relevance of your topic to the world today</a:t>
            </a:r>
            <a:endParaRPr sz="2800" dirty="0">
              <a:latin typeface="Comic Sans MS"/>
              <a:ea typeface="Comic Sans MS"/>
              <a:cs typeface="Comic Sans MS"/>
              <a:sym typeface="Comic Sans MS"/>
            </a:endParaRPr>
          </a:p>
          <a:p>
            <a:pPr>
              <a:buFont typeface="Wingdings" panose="05000000000000000000" pitchFamily="2" charset="2"/>
              <a:buChar char="q"/>
            </a:pPr>
            <a:r>
              <a:rPr lang="en" sz="2800" dirty="0">
                <a:latin typeface="Comic Sans MS" panose="030F0702030302020204" pitchFamily="66" charset="0"/>
              </a:rPr>
              <a:t>Use imagery and quotations to tug at reader’s emotions </a:t>
            </a:r>
            <a:endParaRPr sz="2800" dirty="0">
              <a:latin typeface="Comic Sans MS" panose="030F0702030302020204" pitchFamily="66" charset="0"/>
            </a:endParaRPr>
          </a:p>
          <a:p>
            <a:pPr>
              <a:buSzPts val="1800"/>
              <a:buFont typeface="Wingdings" panose="05000000000000000000" pitchFamily="2" charset="2"/>
              <a:buChar char="q"/>
            </a:pPr>
            <a:r>
              <a:rPr lang="en" sz="2800" dirty="0">
                <a:latin typeface="Comic Sans MS"/>
                <a:ea typeface="Comic Sans MS"/>
                <a:cs typeface="Comic Sans MS"/>
                <a:sym typeface="Comic Sans MS"/>
              </a:rPr>
              <a:t>A Call to Action</a:t>
            </a:r>
            <a:endParaRPr sz="2800" dirty="0">
              <a:latin typeface="Comic Sans MS"/>
              <a:ea typeface="Comic Sans MS"/>
              <a:cs typeface="Comic Sans MS"/>
              <a:sym typeface="Comic Sans MS"/>
            </a:endParaRPr>
          </a:p>
        </p:txBody>
      </p:sp>
      <p:pic>
        <p:nvPicPr>
          <p:cNvPr id="3" name="Picture 2">
            <a:extLst>
              <a:ext uri="{FF2B5EF4-FFF2-40B4-BE49-F238E27FC236}">
                <a16:creationId xmlns:a16="http://schemas.microsoft.com/office/drawing/2014/main" id="{6256A331-E300-4365-9BD9-8A0752FF0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944" y="-145261"/>
            <a:ext cx="3027005" cy="3027005"/>
          </a:xfrm>
          <a:prstGeom prst="rect">
            <a:avLst/>
          </a:prstGeom>
        </p:spPr>
      </p:pic>
      <p:sp>
        <p:nvSpPr>
          <p:cNvPr id="4" name="Rectangle 3">
            <a:extLst>
              <a:ext uri="{FF2B5EF4-FFF2-40B4-BE49-F238E27FC236}">
                <a16:creationId xmlns:a16="http://schemas.microsoft.com/office/drawing/2014/main" id="{3FADCADC-C6B9-4AA8-BD31-BFE1B7ECFE5A}"/>
              </a:ext>
            </a:extLst>
          </p:cNvPr>
          <p:cNvSpPr/>
          <p:nvPr/>
        </p:nvSpPr>
        <p:spPr>
          <a:xfrm>
            <a:off x="605003" y="369043"/>
            <a:ext cx="82344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 sz="5400" b="1" cap="none" spc="0" dirty="0">
                <a:ln/>
                <a:solidFill>
                  <a:schemeClr val="accent4"/>
                </a:solidFill>
                <a:effectLst/>
              </a:rPr>
              <a:t>Different ways to get to the </a:t>
            </a:r>
            <a:endParaRPr lang="en-US" sz="5400" b="1" cap="none" spc="0" dirty="0">
              <a:ln/>
              <a:solidFill>
                <a:schemeClr val="accent4"/>
              </a:solidFill>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 name="Rectangle 2">
            <a:extLst>
              <a:ext uri="{FF2B5EF4-FFF2-40B4-BE49-F238E27FC236}">
                <a16:creationId xmlns:a16="http://schemas.microsoft.com/office/drawing/2014/main" id="{E7FF06F7-3D94-40DC-B133-161BA6906727}"/>
              </a:ext>
            </a:extLst>
          </p:cNvPr>
          <p:cNvSpPr/>
          <p:nvPr/>
        </p:nvSpPr>
        <p:spPr>
          <a:xfrm>
            <a:off x="158173" y="4012592"/>
            <a:ext cx="11875654" cy="1569660"/>
          </a:xfrm>
          <a:prstGeom prst="rect">
            <a:avLst/>
          </a:prstGeom>
          <a:noFill/>
        </p:spPr>
        <p:txBody>
          <a:bodyPr wrap="square" lIns="91440" tIns="45720" rIns="91440" bIns="45720">
            <a:spAutoFit/>
          </a:bodyPr>
          <a:lstStyle/>
          <a:p>
            <a:pPr algn="ctr"/>
            <a:r>
              <a:rPr lang="en" sz="4800" b="1" cap="none" spc="0" dirty="0">
                <a:ln/>
                <a:solidFill>
                  <a:srgbClr val="C00000"/>
                </a:solidFill>
                <a:effectLst>
                  <a:outerShdw blurRad="38100" dist="19050" dir="2700000" algn="tl" rotWithShape="0">
                    <a:schemeClr val="dk1">
                      <a:lumMod val="50000"/>
                      <a:alpha val="40000"/>
                    </a:schemeClr>
                  </a:outerShdw>
                </a:effectLst>
              </a:rPr>
              <a:t>The Key to Successful On-Demand Writing is INSTRUCTION AND PRACTICE.</a:t>
            </a:r>
            <a:endParaRPr lang="en-US" sz="4800" b="1" cap="none" spc="0" dirty="0">
              <a:ln/>
              <a:solidFill>
                <a:srgbClr val="C00000"/>
              </a:solidFill>
              <a:effectLst>
                <a:outerShdw blurRad="38100" dist="19050" dir="2700000" algn="tl" rotWithShape="0">
                  <a:schemeClr val="dk1">
                    <a:lumMod val="50000"/>
                    <a:alpha val="40000"/>
                  </a:schemeClr>
                </a:outerShdw>
              </a:effectLst>
            </a:endParaRPr>
          </a:p>
        </p:txBody>
      </p:sp>
      <p:pic>
        <p:nvPicPr>
          <p:cNvPr id="26" name="Picture 25">
            <a:extLst>
              <a:ext uri="{FF2B5EF4-FFF2-40B4-BE49-F238E27FC236}">
                <a16:creationId xmlns:a16="http://schemas.microsoft.com/office/drawing/2014/main" id="{EE04BBEA-1878-4953-9861-69C371C8A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55921">
            <a:off x="3868361" y="-289821"/>
            <a:ext cx="4743110" cy="474311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70325" y="564695"/>
            <a:ext cx="7317017" cy="5487763"/>
          </a:xfrm>
        </p:spPr>
      </p:pic>
      <p:pic>
        <p:nvPicPr>
          <p:cNvPr id="7" name="Picture 6">
            <a:extLst>
              <a:ext uri="{FF2B5EF4-FFF2-40B4-BE49-F238E27FC236}">
                <a16:creationId xmlns:a16="http://schemas.microsoft.com/office/drawing/2014/main" id="{DA520997-349C-40FB-970F-B60AC158B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628" y="1973036"/>
            <a:ext cx="3135086" cy="1714500"/>
          </a:xfrm>
          <a:prstGeom prst="rect">
            <a:avLst/>
          </a:prstGeom>
          <a:ln w="25400">
            <a:solidFill>
              <a:schemeClr val="tx1">
                <a:lumMod val="50000"/>
                <a:lumOff val="50000"/>
              </a:schemeClr>
            </a:solidFill>
          </a:ln>
        </p:spPr>
      </p:pic>
      <p:sp>
        <p:nvSpPr>
          <p:cNvPr id="8" name="TextBox 7">
            <a:extLst>
              <a:ext uri="{FF2B5EF4-FFF2-40B4-BE49-F238E27FC236}">
                <a16:creationId xmlns:a16="http://schemas.microsoft.com/office/drawing/2014/main" id="{168B2436-487D-48DF-A33E-3BD77C4FCCD2}"/>
              </a:ext>
            </a:extLst>
          </p:cNvPr>
          <p:cNvSpPr txBox="1"/>
          <p:nvPr/>
        </p:nvSpPr>
        <p:spPr>
          <a:xfrm>
            <a:off x="8131627" y="3722913"/>
            <a:ext cx="3135087" cy="461665"/>
          </a:xfrm>
          <a:prstGeom prst="rect">
            <a:avLst/>
          </a:prstGeom>
          <a:noFill/>
          <a:ln w="31750">
            <a:solidFill>
              <a:schemeClr val="tx1">
                <a:lumMod val="50000"/>
                <a:lumOff val="50000"/>
              </a:schemeClr>
            </a:solidFill>
          </a:ln>
        </p:spPr>
        <p:txBody>
          <a:bodyPr wrap="square" rtlCol="0">
            <a:spAutoFit/>
          </a:bodyPr>
          <a:lstStyle/>
          <a:p>
            <a:pPr algn="ctr"/>
            <a:r>
              <a:rPr lang="en-US" sz="2400" b="1" dirty="0">
                <a:latin typeface="Arial Black" panose="020B0A04020102020204" pitchFamily="34" charset="0"/>
              </a:rPr>
              <a:t>12:00 – 12:45 pm.</a:t>
            </a:r>
          </a:p>
        </p:txBody>
      </p:sp>
    </p:spTree>
    <p:extLst>
      <p:ext uri="{BB962C8B-B14F-4D97-AF65-F5344CB8AC3E}">
        <p14:creationId xmlns:p14="http://schemas.microsoft.com/office/powerpoint/2010/main" val="3396826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EB90DE-A561-4DA6-B9EA-F158076F5EB6}"/>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14159" y="2436353"/>
            <a:ext cx="5424407" cy="3548793"/>
          </a:xfrm>
        </p:spPr>
      </p:pic>
      <p:sp>
        <p:nvSpPr>
          <p:cNvPr id="6" name="TextBox 5">
            <a:extLst>
              <a:ext uri="{FF2B5EF4-FFF2-40B4-BE49-F238E27FC236}">
                <a16:creationId xmlns:a16="http://schemas.microsoft.com/office/drawing/2014/main" id="{47D2B0B1-C153-4008-82F0-52F5FABA7936}"/>
              </a:ext>
            </a:extLst>
          </p:cNvPr>
          <p:cNvSpPr txBox="1"/>
          <p:nvPr/>
        </p:nvSpPr>
        <p:spPr>
          <a:xfrm>
            <a:off x="6137331" y="382772"/>
            <a:ext cx="5923533" cy="624786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Carole Mullins, NBCT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Literacy Instructional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carole.mullins2@hazard.kyschools.us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Dionne Bates, Ed.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Achievement Gap Specialist, Literacy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dionne.bates@hazard.kyschools.us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70C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w Cen MT"/>
              </a:rPr>
              <a:t>Kim </a:t>
            </a:r>
            <a:r>
              <a:rPr lang="en-US" sz="2400" dirty="0" err="1">
                <a:solidFill>
                  <a:prstClr val="black"/>
                </a:solidFill>
                <a:latin typeface="Tw Cen MT"/>
              </a:rPr>
              <a:t>Sergent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Social </a:t>
            </a:r>
            <a:r>
              <a:rPr lang="en-US" sz="2400" dirty="0">
                <a:solidFill>
                  <a:prstClr val="black"/>
                </a:solidFill>
                <a:latin typeface="Tw Cen MT"/>
              </a:rPr>
              <a:t>Studies Instructional Specialist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D6ECFF">
                    <a:lumMod val="50000"/>
                  </a:srgbClr>
                </a:solidFill>
                <a:latin typeface="Tw Cen MT"/>
              </a:rPr>
              <a:t>kimberly.sergent</a:t>
            </a: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@letcher.kyschools.us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w Cen MT"/>
              </a:rPr>
              <a:t>Katrina Slone, Ed. D</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Science Instructional Specialist </a:t>
            </a:r>
            <a:r>
              <a:rPr lang="en-US" sz="2400" dirty="0">
                <a:solidFill>
                  <a:prstClr val="black"/>
                </a:solidFill>
                <a:latin typeface="Tw Cen MT"/>
              </a:rPr>
              <a:t> </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D6ECFF">
                    <a:lumMod val="50000"/>
                  </a:srgbClr>
                </a:solidFill>
                <a:latin typeface="Tw Cen MT"/>
              </a:rPr>
              <a:t>katrina.slone@hazard</a:t>
            </a: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Rebecca 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Teacher, Pikeville Independent Schools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rebecca.king@pikeville.kyschools.us </a:t>
            </a:r>
          </a:p>
        </p:txBody>
      </p:sp>
      <p:pic>
        <p:nvPicPr>
          <p:cNvPr id="8" name="Picture 7">
            <a:extLst>
              <a:ext uri="{FF2B5EF4-FFF2-40B4-BE49-F238E27FC236}">
                <a16:creationId xmlns:a16="http://schemas.microsoft.com/office/drawing/2014/main" id="{B93A8B32-098A-43C4-B95A-04BDA417D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098" y="81063"/>
            <a:ext cx="2593296" cy="2294575"/>
          </a:xfrm>
          <a:prstGeom prst="rect">
            <a:avLst/>
          </a:prstGeom>
        </p:spPr>
      </p:pic>
      <p:sp>
        <p:nvSpPr>
          <p:cNvPr id="2" name="TextBox 1">
            <a:extLst>
              <a:ext uri="{FF2B5EF4-FFF2-40B4-BE49-F238E27FC236}">
                <a16:creationId xmlns:a16="http://schemas.microsoft.com/office/drawing/2014/main" id="{BC7514F0-6529-4A08-A8A8-E4B116D736B1}"/>
              </a:ext>
            </a:extLst>
          </p:cNvPr>
          <p:cNvSpPr txBox="1"/>
          <p:nvPr/>
        </p:nvSpPr>
        <p:spPr>
          <a:xfrm>
            <a:off x="156726" y="6045861"/>
            <a:ext cx="5939274" cy="584775"/>
          </a:xfrm>
          <a:prstGeom prst="rect">
            <a:avLst/>
          </a:prstGeom>
          <a:noFill/>
        </p:spPr>
        <p:txBody>
          <a:bodyPr wrap="square" rtlCol="0">
            <a:spAutoFit/>
          </a:bodyPr>
          <a:lstStyle/>
          <a:p>
            <a:pPr algn="ctr"/>
            <a:r>
              <a:rPr lang="en-US" sz="3200" b="1" dirty="0" err="1">
                <a:solidFill>
                  <a:srgbClr val="0070C0"/>
                </a:solidFill>
              </a:rPr>
              <a:t>www,kvecelatln.weebly.com</a:t>
            </a:r>
            <a:r>
              <a:rPr lang="en-US" sz="3200" b="1" dirty="0"/>
              <a:t> </a:t>
            </a:r>
          </a:p>
        </p:txBody>
      </p:sp>
    </p:spTree>
    <p:extLst>
      <p:ext uri="{BB962C8B-B14F-4D97-AF65-F5344CB8AC3E}">
        <p14:creationId xmlns:p14="http://schemas.microsoft.com/office/powerpoint/2010/main" val="105480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824125522"/>
              </p:ext>
            </p:extLst>
          </p:nvPr>
        </p:nvGraphicFramePr>
        <p:xfrm>
          <a:off x="2182090" y="332508"/>
          <a:ext cx="8358447" cy="615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818910" y="4397124"/>
            <a:ext cx="6168044" cy="1754326"/>
          </a:xfrm>
          <a:prstGeom prst="rect">
            <a:avLst/>
          </a:prstGeom>
          <a:solidFill>
            <a:schemeClr val="accent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bg2">
                    <a:lumMod val="25000"/>
                  </a:schemeClr>
                </a:solidFill>
                <a:effectLst/>
              </a:rPr>
              <a:t>Same Skills, Different Approach !</a:t>
            </a:r>
          </a:p>
        </p:txBody>
      </p:sp>
      <p:grpSp>
        <p:nvGrpSpPr>
          <p:cNvPr id="4" name="Group 3">
            <a:extLst>
              <a:ext uri="{FF2B5EF4-FFF2-40B4-BE49-F238E27FC236}">
                <a16:creationId xmlns:a16="http://schemas.microsoft.com/office/drawing/2014/main" id="{C42751E3-7DD1-4490-BED3-3D11D15F87ED}"/>
              </a:ext>
            </a:extLst>
          </p:cNvPr>
          <p:cNvGrpSpPr/>
          <p:nvPr/>
        </p:nvGrpSpPr>
        <p:grpSpPr>
          <a:xfrm>
            <a:off x="205045" y="2395005"/>
            <a:ext cx="2369541" cy="2405595"/>
            <a:chOff x="1069976" y="2046342"/>
            <a:chExt cx="2369541" cy="2772976"/>
          </a:xfrm>
        </p:grpSpPr>
        <p:sp>
          <p:nvSpPr>
            <p:cNvPr id="6" name="Rectangle 5">
              <a:extLst>
                <a:ext uri="{FF2B5EF4-FFF2-40B4-BE49-F238E27FC236}">
                  <a16:creationId xmlns:a16="http://schemas.microsoft.com/office/drawing/2014/main" id="{E6239C7D-A221-478D-BFE5-22D7D8B4BF40}"/>
                </a:ext>
              </a:extLst>
            </p:cNvPr>
            <p:cNvSpPr/>
            <p:nvPr/>
          </p:nvSpPr>
          <p:spPr>
            <a:xfrm>
              <a:off x="1069976" y="2197154"/>
              <a:ext cx="2369541" cy="2622164"/>
            </a:xfrm>
            <a:prstGeom prst="rect">
              <a:avLst/>
            </a:prstGeom>
            <a:solidFill>
              <a:schemeClr val="bg2"/>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9388702D-9649-488D-A7BF-628439CA0ED4}"/>
                </a:ext>
              </a:extLst>
            </p:cNvPr>
            <p:cNvSpPr txBox="1"/>
            <p:nvPr/>
          </p:nvSpPr>
          <p:spPr>
            <a:xfrm flipH="1">
              <a:off x="1255871" y="2046342"/>
              <a:ext cx="1997749" cy="26221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b="1" kern="1200" baseline="0" dirty="0">
                <a:solidFill>
                  <a:schemeClr val="tx1"/>
                </a:solidFill>
              </a:endParaRPr>
            </a:p>
            <a:p>
              <a:pPr marL="0" lvl="0" indent="0" algn="ctr" defTabSz="933450">
                <a:lnSpc>
                  <a:spcPct val="90000"/>
                </a:lnSpc>
                <a:spcBef>
                  <a:spcPct val="0"/>
                </a:spcBef>
                <a:spcAft>
                  <a:spcPct val="35000"/>
                </a:spcAft>
                <a:buNone/>
              </a:pPr>
              <a:r>
                <a:rPr lang="en-US" sz="2100" b="1" kern="1200" baseline="0" dirty="0">
                  <a:solidFill>
                    <a:schemeClr val="tx1"/>
                  </a:solidFill>
                </a:rPr>
                <a:t>K-5 Reading Foundational Skills (4) </a:t>
              </a:r>
              <a:r>
                <a:rPr lang="en-US" sz="2100" b="1" kern="1200" baseline="0" dirty="0">
                  <a:solidFill>
                    <a:srgbClr val="FF0000"/>
                  </a:solidFill>
                </a:rPr>
                <a:t>(Encompass the 5 Essential Components of Reading)</a:t>
              </a:r>
            </a:p>
            <a:p>
              <a:pPr marL="0" lvl="0" indent="0" algn="ctr" defTabSz="933450">
                <a:lnSpc>
                  <a:spcPct val="90000"/>
                </a:lnSpc>
                <a:spcBef>
                  <a:spcPct val="0"/>
                </a:spcBef>
                <a:spcAft>
                  <a:spcPct val="35000"/>
                </a:spcAft>
                <a:buNone/>
              </a:pPr>
              <a:endParaRPr lang="en-US" sz="2100" b="1" kern="1200" baseline="0" dirty="0">
                <a:solidFill>
                  <a:schemeClr val="tx1"/>
                </a:solidFill>
              </a:endParaRPr>
            </a:p>
          </p:txBody>
        </p:sp>
      </p:grpSp>
    </p:spTree>
    <p:extLst>
      <p:ext uri="{BB962C8B-B14F-4D97-AF65-F5344CB8AC3E}">
        <p14:creationId xmlns:p14="http://schemas.microsoft.com/office/powerpoint/2010/main" val="28883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
          <p:cNvSpPr>
            <a:spLocks noGrp="1"/>
          </p:cNvSpPr>
          <p:nvPr>
            <p:ph type="title"/>
          </p:nvPr>
        </p:nvSpPr>
        <p:spPr>
          <a:xfrm>
            <a:off x="1003524" y="3868351"/>
            <a:ext cx="7008574" cy="1498600"/>
          </a:xfrm>
          <a:solidFill>
            <a:schemeClr val="bg1"/>
          </a:solidFill>
        </p:spPr>
        <p:txBody>
          <a:bodyPr>
            <a:normAutofit fontScale="90000"/>
          </a:bodyPr>
          <a:lstStyle/>
          <a:p>
            <a:pPr algn="ctr"/>
            <a:r>
              <a:rPr lang="en-US" dirty="0"/>
              <a:t>Reading and Writing Standard #1</a:t>
            </a:r>
          </a:p>
        </p:txBody>
      </p:sp>
      <p:sp>
        <p:nvSpPr>
          <p:cNvPr id="1048741" name="Text Placeholder 2"/>
          <p:cNvSpPr>
            <a:spLocks noGrp="1"/>
          </p:cNvSpPr>
          <p:nvPr>
            <p:ph type="body" idx="1"/>
          </p:nvPr>
        </p:nvSpPr>
        <p:spPr>
          <a:xfrm>
            <a:off x="533401" y="1447801"/>
            <a:ext cx="7948823" cy="1296987"/>
          </a:xfrm>
        </p:spPr>
        <p:txBody>
          <a:bodyPr>
            <a:noAutofit/>
          </a:bodyPr>
          <a:lstStyle/>
          <a:p>
            <a:pPr algn="ctr"/>
            <a:r>
              <a:rPr lang="en-US" sz="4400" b="1" dirty="0"/>
              <a:t>KY Academic Standards for English/LA and Literacy in the Content Areas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0" y="228601"/>
            <a:ext cx="12191999" cy="1447800"/>
          </a:xfrm>
        </p:spPr>
        <p:txBody>
          <a:bodyPr wrap="square" numCol="1" compatLnSpc="1">
            <a:prstTxWarp prst="textNoShape">
              <a:avLst/>
            </a:prstTxWarp>
            <a:noAutofit/>
          </a:bodyPr>
          <a:lstStyle/>
          <a:p>
            <a:pPr algn="ctr" eaLnBrk="1" hangingPunct="1"/>
            <a:r>
              <a:rPr lang="en-US" altLang="en-US" sz="3200" b="1" dirty="0">
                <a:solidFill>
                  <a:schemeClr val="bg2">
                    <a:lumMod val="25000"/>
                  </a:schemeClr>
                </a:solidFill>
                <a:latin typeface="Calibri" panose="020F0502020204030204" pitchFamily="34" charset="0"/>
                <a:cs typeface="Arial" panose="020B0604020202020204" pitchFamily="34" charset="0"/>
              </a:rPr>
              <a:t>Distribution of Literary and Informational Passages </a:t>
            </a:r>
            <a:br>
              <a:rPr lang="en-US" altLang="en-US" sz="3200" b="1" dirty="0">
                <a:solidFill>
                  <a:schemeClr val="bg2">
                    <a:lumMod val="25000"/>
                  </a:schemeClr>
                </a:solidFill>
                <a:latin typeface="Calibri" panose="020F0502020204030204" pitchFamily="34" charset="0"/>
                <a:cs typeface="Arial" panose="020B0604020202020204" pitchFamily="34" charset="0"/>
              </a:rPr>
            </a:br>
            <a:r>
              <a:rPr lang="en-US" altLang="en-US" sz="3200" b="1" dirty="0">
                <a:solidFill>
                  <a:schemeClr val="bg2">
                    <a:lumMod val="25000"/>
                  </a:schemeClr>
                </a:solidFill>
                <a:latin typeface="Calibri" panose="020F0502020204030204" pitchFamily="34" charset="0"/>
                <a:cs typeface="Arial" panose="020B0604020202020204" pitchFamily="34" charset="0"/>
              </a:rPr>
              <a:t>by Grade in the NAEP Reading Framework</a:t>
            </a:r>
            <a:br>
              <a:rPr lang="en-US" altLang="en-US" sz="3200" b="1" dirty="0">
                <a:solidFill>
                  <a:schemeClr val="bg2">
                    <a:lumMod val="25000"/>
                  </a:schemeClr>
                </a:solidFill>
                <a:latin typeface="Calibri" panose="020F0502020204030204" pitchFamily="34" charset="0"/>
              </a:rPr>
            </a:br>
            <a:endParaRPr lang="en-US" altLang="en-US" sz="3200" b="1" dirty="0">
              <a:solidFill>
                <a:schemeClr val="bg2">
                  <a:lumMod val="25000"/>
                </a:schemeClr>
              </a:solidFill>
              <a:latin typeface="Calibri" panose="020F0502020204030204" pitchFamily="34" charset="0"/>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956947686"/>
              </p:ext>
            </p:extLst>
          </p:nvPr>
        </p:nvGraphicFramePr>
        <p:xfrm>
          <a:off x="1446414" y="1828798"/>
          <a:ext cx="9692640" cy="2793080"/>
        </p:xfrm>
        <a:graphic>
          <a:graphicData uri="http://schemas.openxmlformats.org/drawingml/2006/table">
            <a:tbl>
              <a:tblPr firstRow="1" bandRow="1">
                <a:tableStyleId>{93296810-A885-4BE3-A3E7-6D5BEEA58F35}</a:tableStyleId>
              </a:tblPr>
              <a:tblGrid>
                <a:gridCol w="3230880">
                  <a:extLst>
                    <a:ext uri="{9D8B030D-6E8A-4147-A177-3AD203B41FA5}">
                      <a16:colId xmlns:a16="http://schemas.microsoft.com/office/drawing/2014/main" val="20000"/>
                    </a:ext>
                  </a:extLst>
                </a:gridCol>
                <a:gridCol w="3230880">
                  <a:extLst>
                    <a:ext uri="{9D8B030D-6E8A-4147-A177-3AD203B41FA5}">
                      <a16:colId xmlns:a16="http://schemas.microsoft.com/office/drawing/2014/main" val="20001"/>
                    </a:ext>
                  </a:extLst>
                </a:gridCol>
                <a:gridCol w="3230880">
                  <a:extLst>
                    <a:ext uri="{9D8B030D-6E8A-4147-A177-3AD203B41FA5}">
                      <a16:colId xmlns:a16="http://schemas.microsoft.com/office/drawing/2014/main" val="20002"/>
                    </a:ext>
                  </a:extLst>
                </a:gridCol>
              </a:tblGrid>
              <a:tr h="698270">
                <a:tc>
                  <a:txBody>
                    <a:bodyPr/>
                    <a:lstStyle/>
                    <a:p>
                      <a:r>
                        <a:rPr lang="en-US" sz="2400" dirty="0">
                          <a:solidFill>
                            <a:schemeClr val="bg1"/>
                          </a:solidFill>
                        </a:rPr>
                        <a:t>GRADE</a:t>
                      </a:r>
                    </a:p>
                  </a:txBody>
                  <a:tcPr marT="45731" marB="45731"/>
                </a:tc>
                <a:tc>
                  <a:txBody>
                    <a:bodyPr/>
                    <a:lstStyle/>
                    <a:p>
                      <a:r>
                        <a:rPr lang="en-US" sz="2400" dirty="0">
                          <a:solidFill>
                            <a:schemeClr val="bg1"/>
                          </a:solidFill>
                        </a:rPr>
                        <a:t>LITERARY</a:t>
                      </a:r>
                    </a:p>
                  </a:txBody>
                  <a:tcPr marT="45731" marB="45731"/>
                </a:tc>
                <a:tc>
                  <a:txBody>
                    <a:bodyPr/>
                    <a:lstStyle/>
                    <a:p>
                      <a:r>
                        <a:rPr lang="en-US" sz="2400" dirty="0">
                          <a:solidFill>
                            <a:schemeClr val="bg1"/>
                          </a:solidFill>
                        </a:rPr>
                        <a:t>INFORMATION</a:t>
                      </a:r>
                    </a:p>
                  </a:txBody>
                  <a:tcPr marT="45731" marB="45731"/>
                </a:tc>
                <a:extLst>
                  <a:ext uri="{0D108BD9-81ED-4DB2-BD59-A6C34878D82A}">
                    <a16:rowId xmlns:a16="http://schemas.microsoft.com/office/drawing/2014/main" val="10000"/>
                  </a:ext>
                </a:extLst>
              </a:tr>
              <a:tr h="698270">
                <a:tc>
                  <a:txBody>
                    <a:bodyPr/>
                    <a:lstStyle/>
                    <a:p>
                      <a:r>
                        <a:rPr lang="en-US" sz="2800" dirty="0"/>
                        <a:t>4</a:t>
                      </a:r>
                    </a:p>
                  </a:txBody>
                  <a:tcPr marT="45731" marB="45731"/>
                </a:tc>
                <a:tc>
                  <a:txBody>
                    <a:bodyPr/>
                    <a:lstStyle/>
                    <a:p>
                      <a:r>
                        <a:rPr lang="en-US" sz="2800" dirty="0"/>
                        <a:t>50%</a:t>
                      </a:r>
                    </a:p>
                  </a:txBody>
                  <a:tcPr marT="45731" marB="45731"/>
                </a:tc>
                <a:tc>
                  <a:txBody>
                    <a:bodyPr/>
                    <a:lstStyle/>
                    <a:p>
                      <a:r>
                        <a:rPr lang="en-US" sz="2800" dirty="0"/>
                        <a:t>50%</a:t>
                      </a:r>
                    </a:p>
                  </a:txBody>
                  <a:tcPr marT="45731" marB="45731"/>
                </a:tc>
                <a:extLst>
                  <a:ext uri="{0D108BD9-81ED-4DB2-BD59-A6C34878D82A}">
                    <a16:rowId xmlns:a16="http://schemas.microsoft.com/office/drawing/2014/main" val="10001"/>
                  </a:ext>
                </a:extLst>
              </a:tr>
              <a:tr h="698270">
                <a:tc>
                  <a:txBody>
                    <a:bodyPr/>
                    <a:lstStyle/>
                    <a:p>
                      <a:r>
                        <a:rPr lang="en-US" sz="2800" dirty="0"/>
                        <a:t>8</a:t>
                      </a:r>
                    </a:p>
                  </a:txBody>
                  <a:tcPr marT="45731" marB="45731"/>
                </a:tc>
                <a:tc>
                  <a:txBody>
                    <a:bodyPr/>
                    <a:lstStyle/>
                    <a:p>
                      <a:r>
                        <a:rPr lang="en-US" sz="2800" dirty="0"/>
                        <a:t>45%</a:t>
                      </a:r>
                    </a:p>
                  </a:txBody>
                  <a:tcPr marT="45731" marB="45731"/>
                </a:tc>
                <a:tc>
                  <a:txBody>
                    <a:bodyPr/>
                    <a:lstStyle/>
                    <a:p>
                      <a:r>
                        <a:rPr lang="en-US" sz="2800" dirty="0"/>
                        <a:t>55%</a:t>
                      </a:r>
                    </a:p>
                  </a:txBody>
                  <a:tcPr marT="45731" marB="45731"/>
                </a:tc>
                <a:extLst>
                  <a:ext uri="{0D108BD9-81ED-4DB2-BD59-A6C34878D82A}">
                    <a16:rowId xmlns:a16="http://schemas.microsoft.com/office/drawing/2014/main" val="10002"/>
                  </a:ext>
                </a:extLst>
              </a:tr>
              <a:tr h="698270">
                <a:tc>
                  <a:txBody>
                    <a:bodyPr/>
                    <a:lstStyle/>
                    <a:p>
                      <a:r>
                        <a:rPr lang="en-US" sz="2800" dirty="0"/>
                        <a:t>12</a:t>
                      </a:r>
                    </a:p>
                  </a:txBody>
                  <a:tcPr marT="45731" marB="45731"/>
                </a:tc>
                <a:tc>
                  <a:txBody>
                    <a:bodyPr/>
                    <a:lstStyle/>
                    <a:p>
                      <a:r>
                        <a:rPr lang="en-US" sz="2800" dirty="0"/>
                        <a:t>30%</a:t>
                      </a:r>
                    </a:p>
                  </a:txBody>
                  <a:tcPr marT="45731" marB="45731"/>
                </a:tc>
                <a:tc>
                  <a:txBody>
                    <a:bodyPr/>
                    <a:lstStyle/>
                    <a:p>
                      <a:r>
                        <a:rPr lang="en-US" sz="2800" dirty="0"/>
                        <a:t>70%</a:t>
                      </a:r>
                    </a:p>
                  </a:txBody>
                  <a:tcPr marT="45731" marB="45731"/>
                </a:tc>
                <a:extLst>
                  <a:ext uri="{0D108BD9-81ED-4DB2-BD59-A6C34878D82A}">
                    <a16:rowId xmlns:a16="http://schemas.microsoft.com/office/drawing/2014/main" val="10003"/>
                  </a:ext>
                </a:extLst>
              </a:tr>
            </a:tbl>
          </a:graphicData>
        </a:graphic>
      </p:graphicFrame>
      <p:sp>
        <p:nvSpPr>
          <p:cNvPr id="21529" name="Rectangle 8"/>
          <p:cNvSpPr>
            <a:spLocks noChangeArrowheads="1"/>
          </p:cNvSpPr>
          <p:nvPr/>
        </p:nvSpPr>
        <p:spPr bwMode="auto">
          <a:xfrm>
            <a:off x="282634" y="5018117"/>
            <a:ext cx="11909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800" dirty="0">
                <a:solidFill>
                  <a:schemeClr val="tx1"/>
                </a:solidFill>
                <a:latin typeface="Arial" panose="020B0604020202020204" pitchFamily="34" charset="0"/>
              </a:rPr>
              <a:t>The Standards aim to align instruction with this framework so that many more students than at present can meet the requirements of college and career readiness.</a:t>
            </a:r>
          </a:p>
        </p:txBody>
      </p:sp>
      <p:sp>
        <p:nvSpPr>
          <p:cNvPr id="21530" name="TextBox 9"/>
          <p:cNvSpPr txBox="1">
            <a:spLocks noChangeArrowheads="1"/>
          </p:cNvSpPr>
          <p:nvPr/>
        </p:nvSpPr>
        <p:spPr bwMode="auto">
          <a:xfrm>
            <a:off x="9587345" y="6203057"/>
            <a:ext cx="232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2000" i="1" dirty="0">
                <a:solidFill>
                  <a:schemeClr val="tx1"/>
                </a:solidFill>
                <a:latin typeface="Arial" panose="020B0604020202020204" pitchFamily="34" charset="0"/>
              </a:rPr>
              <a:t>ELA CCSS Page 5</a:t>
            </a:r>
          </a:p>
        </p:txBody>
      </p:sp>
    </p:spTree>
    <p:extLst>
      <p:ext uri="{BB962C8B-B14F-4D97-AF65-F5344CB8AC3E}">
        <p14:creationId xmlns:p14="http://schemas.microsoft.com/office/powerpoint/2010/main" val="17527630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2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3_Literacy in the Content Areas Presentation">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12.xml><?xml version="1.0" encoding="utf-8"?>
<a:theme xmlns:a="http://schemas.openxmlformats.org/drawingml/2006/main" name="8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1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8.xml><?xml version="1.0" encoding="utf-8"?>
<a:theme xmlns:a="http://schemas.openxmlformats.org/drawingml/2006/main" name="4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9.xml><?xml version="1.0" encoding="utf-8"?>
<a:theme xmlns:a="http://schemas.openxmlformats.org/drawingml/2006/main" name="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8321</TotalTime>
  <Words>7588</Words>
  <Application>Microsoft Office PowerPoint</Application>
  <PresentationFormat>Widescreen</PresentationFormat>
  <Paragraphs>805</Paragraphs>
  <Slides>68</Slides>
  <Notes>68</Notes>
  <HiddenSlides>0</HiddenSlides>
  <MMClips>0</MMClips>
  <ScaleCrop>false</ScaleCrop>
  <HeadingPairs>
    <vt:vector size="6" baseType="variant">
      <vt:variant>
        <vt:lpstr>Fonts Used</vt:lpstr>
      </vt:variant>
      <vt:variant>
        <vt:i4>24</vt:i4>
      </vt:variant>
      <vt:variant>
        <vt:lpstr>Theme</vt:lpstr>
      </vt:variant>
      <vt:variant>
        <vt:i4>23</vt:i4>
      </vt:variant>
      <vt:variant>
        <vt:lpstr>Slide Titles</vt:lpstr>
      </vt:variant>
      <vt:variant>
        <vt:i4>68</vt:i4>
      </vt:variant>
    </vt:vector>
  </HeadingPairs>
  <TitlesOfParts>
    <vt:vector size="115" baseType="lpstr">
      <vt:lpstr>MS PGothic</vt:lpstr>
      <vt:lpstr>MS PGothic</vt:lpstr>
      <vt:lpstr>Arial</vt:lpstr>
      <vt:lpstr>Arial Black</vt:lpstr>
      <vt:lpstr>Arial Rounded MT Bold</vt:lpstr>
      <vt:lpstr>Arial Unicode MS</vt:lpstr>
      <vt:lpstr>Bernard MT Condensed</vt:lpstr>
      <vt:lpstr>Broadway</vt:lpstr>
      <vt:lpstr>Calibri</vt:lpstr>
      <vt:lpstr>Calibri Light</vt:lpstr>
      <vt:lpstr>Century Gothic</vt:lpstr>
      <vt:lpstr>Comic Sans MS</vt:lpstr>
      <vt:lpstr>Georgia</vt:lpstr>
      <vt:lpstr>Lobster</vt:lpstr>
      <vt:lpstr>Lucida Grande</vt:lpstr>
      <vt:lpstr>Palatino Linotype</vt:lpstr>
      <vt:lpstr>Serifa Std 45 Light</vt:lpstr>
      <vt:lpstr>Times</vt:lpstr>
      <vt:lpstr>Trebuchet MS</vt:lpstr>
      <vt:lpstr>Tw Cen MT</vt:lpstr>
      <vt:lpstr>Verdana</vt:lpstr>
      <vt:lpstr>Wingdings</vt:lpstr>
      <vt:lpstr>Wingdings 2</vt:lpstr>
      <vt:lpstr>Wingdings 3</vt:lpstr>
      <vt:lpstr>Median</vt:lpstr>
      <vt:lpstr>1_Median</vt:lpstr>
      <vt:lpstr>3_Office Theme</vt:lpstr>
      <vt:lpstr>24_Office Theme</vt:lpstr>
      <vt:lpstr>21_Office Theme</vt:lpstr>
      <vt:lpstr>Simple Light</vt:lpstr>
      <vt:lpstr>Books 16x9</vt:lpstr>
      <vt:lpstr>4_Office Theme</vt:lpstr>
      <vt:lpstr>Office Theme</vt:lpstr>
      <vt:lpstr>2_Median</vt:lpstr>
      <vt:lpstr>3_Literacy in the Content Areas Presentation</vt:lpstr>
      <vt:lpstr>8_Office Theme</vt:lpstr>
      <vt:lpstr>1_Simple Light</vt:lpstr>
      <vt:lpstr>2_Simple Light</vt:lpstr>
      <vt:lpstr>3_Simple Light</vt:lpstr>
      <vt:lpstr>4_Simple Light</vt:lpstr>
      <vt:lpstr>5_Simple Light</vt:lpstr>
      <vt:lpstr>6_Simple Light</vt:lpstr>
      <vt:lpstr>7_Simple Light</vt:lpstr>
      <vt:lpstr>8_Simple Light</vt:lpstr>
      <vt:lpstr>9_Simple Light</vt:lpstr>
      <vt:lpstr>11_Simple Light</vt:lpstr>
      <vt:lpstr>10_Simple Light</vt:lpstr>
      <vt:lpstr>Reaching for Proficiency Across the Curriculum:  Grades 9-12 High-Impact Literacy Instruction in English/LA,  Science and Social Studies  </vt:lpstr>
      <vt:lpstr>PowerPoint Presentation</vt:lpstr>
      <vt:lpstr>PowerPoint Presentation</vt:lpstr>
      <vt:lpstr>What Does It Mean to be College &amp; Career Ready?</vt:lpstr>
      <vt:lpstr>  Prior to development of Standards, specific problems were identified…  </vt:lpstr>
      <vt:lpstr> Elevating Literacy And Literacy Instruction  Up Through The Grade Levels </vt:lpstr>
      <vt:lpstr>PowerPoint Presentation</vt:lpstr>
      <vt:lpstr>Reading and Writing Standard #1</vt:lpstr>
      <vt:lpstr>Distribution of Literary and Informational Passages  by Grade in the NAEP Reading Framework </vt:lpstr>
      <vt:lpstr>Why more informational text?</vt:lpstr>
      <vt:lpstr>Distribution of Communicative Purposes  by Grade in the NAEP Writing Framework </vt:lpstr>
      <vt:lpstr>PowerPoint Presentation</vt:lpstr>
      <vt:lpstr>Argumentative Writing has a Distinct Purpose in the standards: It forces a writer to evaluate the strengths and weaknesses of multiple perspectives.</vt:lpstr>
      <vt:lpstr>PowerPoint Presentation</vt:lpstr>
      <vt:lpstr>Literacy Design Collaborative (LDC) Rubrics</vt:lpstr>
      <vt:lpstr>KY On Demand Writing Rubric   A student written response CANNOT score a 3 or 4 without a thesis/claim  and appropriate supporting evidence from the text/task.  </vt:lpstr>
      <vt:lpstr>Appendices of the Standards</vt:lpstr>
      <vt:lpstr>Summary of the “Biggest” Instructional Shifts</vt:lpstr>
      <vt:lpstr>What are the Qualitative Features of Complex Text?</vt:lpstr>
      <vt:lpstr>Scaffolding Complex Text</vt:lpstr>
      <vt:lpstr>      Close Analytic Reading</vt:lpstr>
      <vt:lpstr>Standards that Directly Emphasize  Argument and Citing Textual Evidence</vt:lpstr>
      <vt:lpstr>Classroom Instructional Practices that Support Text-Based Reading Instruction and Student Written Responses</vt:lpstr>
      <vt:lpstr>Sample: Quick Annotation Strategy</vt:lpstr>
      <vt:lpstr>Why is Text-Dependent Questioning Important? </vt:lpstr>
      <vt:lpstr>Shift #2 Requires a Good Progression/Sequence of  Text-Dependent Questions &amp; Answers</vt:lpstr>
      <vt:lpstr>A Brief Evaluation of a TDQ</vt:lpstr>
      <vt:lpstr>                     Summing Up Importance of the                       3 “Biggest” Instructional Shifts</vt:lpstr>
      <vt:lpstr>PowerPoint Presentation</vt:lpstr>
      <vt:lpstr>Kentucky Academic Standards  The standards consist of multiple dimensions or layers </vt:lpstr>
      <vt:lpstr>Analyzing the KAS for Literacy in History/Social Studies, Science and Technical Subjects </vt:lpstr>
      <vt:lpstr>Ready.Set.Write.</vt:lpstr>
      <vt:lpstr>PowerPoint Presentation</vt:lpstr>
      <vt:lpstr>Determine the exact/specific question you need to answer.</vt:lpstr>
      <vt:lpstr>PowerPoint Presentation</vt:lpstr>
      <vt:lpstr>PowerPoint Presentation</vt:lpstr>
      <vt:lpstr>PowerPoint Presentation</vt:lpstr>
      <vt:lpstr>PowerPoint Presentation</vt:lpstr>
      <vt:lpstr>PowerPoint Presentation</vt:lpstr>
      <vt:lpstr>General      Specific Audience</vt:lpstr>
      <vt:lpstr>PowerPoint Presentation</vt:lpstr>
      <vt:lpstr>PowerPoint Presentation</vt:lpstr>
      <vt:lpstr>Composing a Strong Thesis!</vt:lpstr>
      <vt:lpstr>PowerPoint Presentation</vt:lpstr>
      <vt:lpstr>Condition Phrase:  Acknowledges the opposing claim, creates a context for your main idea or gives the title and author of the text to which you will refer</vt:lpstr>
      <vt:lpstr>Condition Phrase:  Acknowledges the opposing claim, creates a context for your main idea or gives the title and author of the text to which you will refer.</vt:lpstr>
      <vt:lpstr>PowerPoint Presentation</vt:lpstr>
      <vt:lpstr>Claim:  a statement of your position or main idea</vt:lpstr>
      <vt:lpstr>PowerPoint Presentation</vt:lpstr>
      <vt:lpstr>PowerPoint Presentation</vt:lpstr>
      <vt:lpstr>Support:  1-3 reasons, pieces of evidence, or examples to support your claim</vt:lpstr>
      <vt:lpstr>PowerPoint Presentation</vt:lpstr>
      <vt:lpstr>PowerPoint Presentation</vt:lpstr>
      <vt:lpstr>Grammatical Structure of the Thesis Statement</vt:lpstr>
      <vt:lpstr>PowerPoint Presentation</vt:lpstr>
      <vt:lpstr>PowerPoint Presentation</vt:lpstr>
      <vt:lpstr>Develop Your Thesis </vt:lpstr>
      <vt:lpstr>PowerPoint Presentation</vt:lpstr>
      <vt:lpstr>Body Paragraph</vt:lpstr>
      <vt:lpstr>PowerPoint Presentation</vt:lpstr>
      <vt:lpstr>PowerPoint Presentation</vt:lpstr>
      <vt:lpstr>   Who says what? Make it clear for your reader! They Say/I Say Templates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Carole</dc:creator>
  <cp:lastModifiedBy>Mullins, Carole</cp:lastModifiedBy>
  <cp:revision>657</cp:revision>
  <cp:lastPrinted>2018-10-29T19:11:47Z</cp:lastPrinted>
  <dcterms:created xsi:type="dcterms:W3CDTF">2017-10-29T16:10:40Z</dcterms:created>
  <dcterms:modified xsi:type="dcterms:W3CDTF">2018-11-02T17:36:39Z</dcterms:modified>
</cp:coreProperties>
</file>