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817" r:id="rId2"/>
    <p:sldMasterId id="2147483973" r:id="rId3"/>
  </p:sldMasterIdLst>
  <p:notesMasterIdLst>
    <p:notesMasterId r:id="rId16"/>
  </p:notesMasterIdLst>
  <p:sldIdLst>
    <p:sldId id="266" r:id="rId4"/>
    <p:sldId id="467" r:id="rId5"/>
    <p:sldId id="466" r:id="rId6"/>
    <p:sldId id="470" r:id="rId7"/>
    <p:sldId id="465" r:id="rId8"/>
    <p:sldId id="468" r:id="rId9"/>
    <p:sldId id="448" r:id="rId10"/>
    <p:sldId id="462" r:id="rId11"/>
    <p:sldId id="463" r:id="rId12"/>
    <p:sldId id="469" r:id="rId13"/>
    <p:sldId id="461" r:id="rId14"/>
    <p:sldId id="47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66"/>
    <a:srgbClr val="CC9900"/>
    <a:srgbClr val="000066"/>
    <a:srgbClr val="CC0000"/>
    <a:srgbClr val="FFFF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69209" autoAdjust="0"/>
  </p:normalViewPr>
  <p:slideViewPr>
    <p:cSldViewPr>
      <p:cViewPr>
        <p:scale>
          <a:sx n="60" d="100"/>
          <a:sy n="60" d="100"/>
        </p:scale>
        <p:origin x="-189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BF996-0568-4FEF-A666-BC8F04A1BB0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4DCB91D-182A-4749-9D30-449089C821A5}">
      <dgm:prSet phldrT="[Text]"/>
      <dgm:spPr/>
      <dgm:t>
        <a:bodyPr/>
        <a:lstStyle/>
        <a:p>
          <a:r>
            <a:rPr lang="en-US" b="1" dirty="0" smtClean="0"/>
            <a:t>Close Reading</a:t>
          </a:r>
          <a:endParaRPr lang="en-US" b="1" dirty="0"/>
        </a:p>
      </dgm:t>
    </dgm:pt>
    <dgm:pt modelId="{707D2E7F-8381-451B-A8D7-C8CFAECD0722}" type="parTrans" cxnId="{753BB857-91A9-46B1-9B1E-40706F641421}">
      <dgm:prSet/>
      <dgm:spPr/>
      <dgm:t>
        <a:bodyPr/>
        <a:lstStyle/>
        <a:p>
          <a:endParaRPr lang="en-US"/>
        </a:p>
      </dgm:t>
    </dgm:pt>
    <dgm:pt modelId="{7C6E103C-7294-4A66-9900-D0319D7D8649}" type="sibTrans" cxnId="{753BB857-91A9-46B1-9B1E-40706F641421}">
      <dgm:prSet/>
      <dgm:spPr/>
      <dgm:t>
        <a:bodyPr/>
        <a:lstStyle/>
        <a:p>
          <a:endParaRPr lang="en-US"/>
        </a:p>
      </dgm:t>
    </dgm:pt>
    <dgm:pt modelId="{94AC8CAE-B61D-4E42-8738-31DE79B821E6}">
      <dgm:prSet phldrT="[Text]"/>
      <dgm:spPr/>
      <dgm:t>
        <a:bodyPr/>
        <a:lstStyle/>
        <a:p>
          <a:r>
            <a:rPr lang="en-US" b="1" dirty="0" smtClean="0"/>
            <a:t>Text Dependent Questions</a:t>
          </a:r>
          <a:endParaRPr lang="en-US" b="1" dirty="0"/>
        </a:p>
      </dgm:t>
    </dgm:pt>
    <dgm:pt modelId="{2F1142CF-2485-48AF-A70A-E78209E7C990}" type="parTrans" cxnId="{4CF088D0-AA8F-4B8E-8CFA-7847085B915B}">
      <dgm:prSet/>
      <dgm:spPr/>
      <dgm:t>
        <a:bodyPr/>
        <a:lstStyle/>
        <a:p>
          <a:endParaRPr lang="en-US"/>
        </a:p>
      </dgm:t>
    </dgm:pt>
    <dgm:pt modelId="{E141F493-489D-4620-9D78-E45E2527176A}" type="sibTrans" cxnId="{4CF088D0-AA8F-4B8E-8CFA-7847085B915B}">
      <dgm:prSet/>
      <dgm:spPr/>
      <dgm:t>
        <a:bodyPr/>
        <a:lstStyle/>
        <a:p>
          <a:endParaRPr lang="en-US"/>
        </a:p>
      </dgm:t>
    </dgm:pt>
    <dgm:pt modelId="{A1F60128-9818-4510-926F-3E1A999BAED8}">
      <dgm:prSet phldrT="[Text]"/>
      <dgm:spPr/>
      <dgm:t>
        <a:bodyPr/>
        <a:lstStyle/>
        <a:p>
          <a:r>
            <a:rPr lang="en-US" b="1" dirty="0" smtClean="0"/>
            <a:t>Congruent Assessments </a:t>
          </a:r>
          <a:endParaRPr lang="en-US" b="1" dirty="0"/>
        </a:p>
      </dgm:t>
    </dgm:pt>
    <dgm:pt modelId="{3E91C94B-363F-4517-B3EE-357D625A90B1}" type="parTrans" cxnId="{1690DC14-9509-4B25-BB4E-6772A744C71C}">
      <dgm:prSet/>
      <dgm:spPr/>
      <dgm:t>
        <a:bodyPr/>
        <a:lstStyle/>
        <a:p>
          <a:endParaRPr lang="en-US"/>
        </a:p>
      </dgm:t>
    </dgm:pt>
    <dgm:pt modelId="{768B2E98-71E7-4A10-9099-A75BA49BD4B4}" type="sibTrans" cxnId="{1690DC14-9509-4B25-BB4E-6772A744C71C}">
      <dgm:prSet/>
      <dgm:spPr/>
      <dgm:t>
        <a:bodyPr/>
        <a:lstStyle/>
        <a:p>
          <a:endParaRPr lang="en-US"/>
        </a:p>
      </dgm:t>
    </dgm:pt>
    <dgm:pt modelId="{23DA7996-FCC7-4F18-A7BF-9CBF95CBCA82}" type="pres">
      <dgm:prSet presAssocID="{9DABF996-0568-4FEF-A666-BC8F04A1BB0C}" presName="Name0" presStyleCnt="0">
        <dgm:presLayoutVars>
          <dgm:chMax val="7"/>
          <dgm:chPref val="7"/>
          <dgm:dir/>
          <dgm:animLvl val="lvl"/>
        </dgm:presLayoutVars>
      </dgm:prSet>
      <dgm:spPr/>
      <dgm:t>
        <a:bodyPr/>
        <a:lstStyle/>
        <a:p>
          <a:endParaRPr lang="en-US"/>
        </a:p>
      </dgm:t>
    </dgm:pt>
    <dgm:pt modelId="{256D312E-3B38-433F-8DD0-30F77B97E44B}" type="pres">
      <dgm:prSet presAssocID="{74DCB91D-182A-4749-9D30-449089C821A5}" presName="Accent1" presStyleCnt="0"/>
      <dgm:spPr/>
    </dgm:pt>
    <dgm:pt modelId="{FA2D068D-0D17-4D06-8257-385D7F3E0E2F}" type="pres">
      <dgm:prSet presAssocID="{74DCB91D-182A-4749-9D30-449089C821A5}" presName="Accent" presStyleLbl="node1" presStyleIdx="0" presStyleCnt="3"/>
      <dgm:spPr/>
    </dgm:pt>
    <dgm:pt modelId="{E7E3BA36-4E1E-45E0-83CF-ECDBA187F3D8}" type="pres">
      <dgm:prSet presAssocID="{74DCB91D-182A-4749-9D30-449089C821A5}" presName="Parent1" presStyleLbl="revTx" presStyleIdx="0" presStyleCnt="3">
        <dgm:presLayoutVars>
          <dgm:chMax val="1"/>
          <dgm:chPref val="1"/>
          <dgm:bulletEnabled val="1"/>
        </dgm:presLayoutVars>
      </dgm:prSet>
      <dgm:spPr/>
      <dgm:t>
        <a:bodyPr/>
        <a:lstStyle/>
        <a:p>
          <a:endParaRPr lang="en-US"/>
        </a:p>
      </dgm:t>
    </dgm:pt>
    <dgm:pt modelId="{F32E298C-EBDB-4C5B-9F7F-E94FAAFC90D1}" type="pres">
      <dgm:prSet presAssocID="{94AC8CAE-B61D-4E42-8738-31DE79B821E6}" presName="Accent2" presStyleCnt="0"/>
      <dgm:spPr/>
    </dgm:pt>
    <dgm:pt modelId="{31ACCE8F-1F66-4B52-AB9C-95A467076384}" type="pres">
      <dgm:prSet presAssocID="{94AC8CAE-B61D-4E42-8738-31DE79B821E6}" presName="Accent" presStyleLbl="node1" presStyleIdx="1" presStyleCnt="3"/>
      <dgm:spPr/>
    </dgm:pt>
    <dgm:pt modelId="{25A80D1B-6B78-425B-A9BD-E0A05ECC7569}" type="pres">
      <dgm:prSet presAssocID="{94AC8CAE-B61D-4E42-8738-31DE79B821E6}" presName="Parent2" presStyleLbl="revTx" presStyleIdx="1" presStyleCnt="3">
        <dgm:presLayoutVars>
          <dgm:chMax val="1"/>
          <dgm:chPref val="1"/>
          <dgm:bulletEnabled val="1"/>
        </dgm:presLayoutVars>
      </dgm:prSet>
      <dgm:spPr/>
      <dgm:t>
        <a:bodyPr/>
        <a:lstStyle/>
        <a:p>
          <a:endParaRPr lang="en-US"/>
        </a:p>
      </dgm:t>
    </dgm:pt>
    <dgm:pt modelId="{923450D0-74D2-4704-BF9E-465E8B7579FE}" type="pres">
      <dgm:prSet presAssocID="{A1F60128-9818-4510-926F-3E1A999BAED8}" presName="Accent3" presStyleCnt="0"/>
      <dgm:spPr/>
    </dgm:pt>
    <dgm:pt modelId="{9A7AA080-FCB1-44E0-A4C3-76F7B8D9A6BF}" type="pres">
      <dgm:prSet presAssocID="{A1F60128-9818-4510-926F-3E1A999BAED8}" presName="Accent" presStyleLbl="node1" presStyleIdx="2" presStyleCnt="3"/>
      <dgm:spPr/>
    </dgm:pt>
    <dgm:pt modelId="{1DD34778-5F9E-4A7E-B2D9-10940A65C2FC}" type="pres">
      <dgm:prSet presAssocID="{A1F60128-9818-4510-926F-3E1A999BAED8}" presName="Parent3" presStyleLbl="revTx" presStyleIdx="2" presStyleCnt="3">
        <dgm:presLayoutVars>
          <dgm:chMax val="1"/>
          <dgm:chPref val="1"/>
          <dgm:bulletEnabled val="1"/>
        </dgm:presLayoutVars>
      </dgm:prSet>
      <dgm:spPr/>
      <dgm:t>
        <a:bodyPr/>
        <a:lstStyle/>
        <a:p>
          <a:endParaRPr lang="en-US"/>
        </a:p>
      </dgm:t>
    </dgm:pt>
  </dgm:ptLst>
  <dgm:cxnLst>
    <dgm:cxn modelId="{753BB857-91A9-46B1-9B1E-40706F641421}" srcId="{9DABF996-0568-4FEF-A666-BC8F04A1BB0C}" destId="{74DCB91D-182A-4749-9D30-449089C821A5}" srcOrd="0" destOrd="0" parTransId="{707D2E7F-8381-451B-A8D7-C8CFAECD0722}" sibTransId="{7C6E103C-7294-4A66-9900-D0319D7D8649}"/>
    <dgm:cxn modelId="{1690DC14-9509-4B25-BB4E-6772A744C71C}" srcId="{9DABF996-0568-4FEF-A666-BC8F04A1BB0C}" destId="{A1F60128-9818-4510-926F-3E1A999BAED8}" srcOrd="2" destOrd="0" parTransId="{3E91C94B-363F-4517-B3EE-357D625A90B1}" sibTransId="{768B2E98-71E7-4A10-9099-A75BA49BD4B4}"/>
    <dgm:cxn modelId="{4576B4A3-97C3-4E1A-B2E1-36C864EFE1A5}" type="presOf" srcId="{74DCB91D-182A-4749-9D30-449089C821A5}" destId="{E7E3BA36-4E1E-45E0-83CF-ECDBA187F3D8}" srcOrd="0" destOrd="0" presId="urn:microsoft.com/office/officeart/2009/layout/CircleArrowProcess"/>
    <dgm:cxn modelId="{4CF088D0-AA8F-4B8E-8CFA-7847085B915B}" srcId="{9DABF996-0568-4FEF-A666-BC8F04A1BB0C}" destId="{94AC8CAE-B61D-4E42-8738-31DE79B821E6}" srcOrd="1" destOrd="0" parTransId="{2F1142CF-2485-48AF-A70A-E78209E7C990}" sibTransId="{E141F493-489D-4620-9D78-E45E2527176A}"/>
    <dgm:cxn modelId="{5D7F1B94-3124-4B05-AE90-4545E073D7F4}" type="presOf" srcId="{A1F60128-9818-4510-926F-3E1A999BAED8}" destId="{1DD34778-5F9E-4A7E-B2D9-10940A65C2FC}" srcOrd="0" destOrd="0" presId="urn:microsoft.com/office/officeart/2009/layout/CircleArrowProcess"/>
    <dgm:cxn modelId="{E2E08C13-D3DA-4D83-9F98-87E67BD1CA84}" type="presOf" srcId="{9DABF996-0568-4FEF-A666-BC8F04A1BB0C}" destId="{23DA7996-FCC7-4F18-A7BF-9CBF95CBCA82}" srcOrd="0" destOrd="0" presId="urn:microsoft.com/office/officeart/2009/layout/CircleArrowProcess"/>
    <dgm:cxn modelId="{B766E7E3-F2AD-4464-B730-3FE866E950A3}" type="presOf" srcId="{94AC8CAE-B61D-4E42-8738-31DE79B821E6}" destId="{25A80D1B-6B78-425B-A9BD-E0A05ECC7569}" srcOrd="0" destOrd="0" presId="urn:microsoft.com/office/officeart/2009/layout/CircleArrowProcess"/>
    <dgm:cxn modelId="{6357511E-E8B5-4D3B-9C8C-D599B9C452A4}" type="presParOf" srcId="{23DA7996-FCC7-4F18-A7BF-9CBF95CBCA82}" destId="{256D312E-3B38-433F-8DD0-30F77B97E44B}" srcOrd="0" destOrd="0" presId="urn:microsoft.com/office/officeart/2009/layout/CircleArrowProcess"/>
    <dgm:cxn modelId="{D3945567-A89E-4EA3-AF6E-4D36F6C602E9}" type="presParOf" srcId="{256D312E-3B38-433F-8DD0-30F77B97E44B}" destId="{FA2D068D-0D17-4D06-8257-385D7F3E0E2F}" srcOrd="0" destOrd="0" presId="urn:microsoft.com/office/officeart/2009/layout/CircleArrowProcess"/>
    <dgm:cxn modelId="{50314F01-FD97-4D00-B19D-9DD42B5112E5}" type="presParOf" srcId="{23DA7996-FCC7-4F18-A7BF-9CBF95CBCA82}" destId="{E7E3BA36-4E1E-45E0-83CF-ECDBA187F3D8}" srcOrd="1" destOrd="0" presId="urn:microsoft.com/office/officeart/2009/layout/CircleArrowProcess"/>
    <dgm:cxn modelId="{858B58FA-4CE4-4212-AC6C-5D2B76564B01}" type="presParOf" srcId="{23DA7996-FCC7-4F18-A7BF-9CBF95CBCA82}" destId="{F32E298C-EBDB-4C5B-9F7F-E94FAAFC90D1}" srcOrd="2" destOrd="0" presId="urn:microsoft.com/office/officeart/2009/layout/CircleArrowProcess"/>
    <dgm:cxn modelId="{1246F055-0517-4FE8-B1D7-ED6CBB08B441}" type="presParOf" srcId="{F32E298C-EBDB-4C5B-9F7F-E94FAAFC90D1}" destId="{31ACCE8F-1F66-4B52-AB9C-95A467076384}" srcOrd="0" destOrd="0" presId="urn:microsoft.com/office/officeart/2009/layout/CircleArrowProcess"/>
    <dgm:cxn modelId="{886342BE-23CD-44AF-B499-AC05C86B8501}" type="presParOf" srcId="{23DA7996-FCC7-4F18-A7BF-9CBF95CBCA82}" destId="{25A80D1B-6B78-425B-A9BD-E0A05ECC7569}" srcOrd="3" destOrd="0" presId="urn:microsoft.com/office/officeart/2009/layout/CircleArrowProcess"/>
    <dgm:cxn modelId="{8748211B-ADE5-404F-BBAD-53CEA68B2D8D}" type="presParOf" srcId="{23DA7996-FCC7-4F18-A7BF-9CBF95CBCA82}" destId="{923450D0-74D2-4704-BF9E-465E8B7579FE}" srcOrd="4" destOrd="0" presId="urn:microsoft.com/office/officeart/2009/layout/CircleArrowProcess"/>
    <dgm:cxn modelId="{7DD2C592-7364-4F7C-8C8E-D4E59918EBA1}" type="presParOf" srcId="{923450D0-74D2-4704-BF9E-465E8B7579FE}" destId="{9A7AA080-FCB1-44E0-A4C3-76F7B8D9A6BF}" srcOrd="0" destOrd="0" presId="urn:microsoft.com/office/officeart/2009/layout/CircleArrowProcess"/>
    <dgm:cxn modelId="{ED41B473-57FB-4653-B563-4287C870762E}" type="presParOf" srcId="{23DA7996-FCC7-4F18-A7BF-9CBF95CBCA82}" destId="{1DD34778-5F9E-4A7E-B2D9-10940A65C2F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D068D-0D17-4D06-8257-385D7F3E0E2F}">
      <dsp:nvSpPr>
        <dsp:cNvPr id="0" name=""/>
        <dsp:cNvSpPr/>
      </dsp:nvSpPr>
      <dsp:spPr>
        <a:xfrm>
          <a:off x="1617825" y="330103"/>
          <a:ext cx="2799778" cy="280020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3BA36-4E1E-45E0-83CF-ECDBA187F3D8}">
      <dsp:nvSpPr>
        <dsp:cNvPr id="0" name=""/>
        <dsp:cNvSpPr/>
      </dsp:nvSpPr>
      <dsp:spPr>
        <a:xfrm>
          <a:off x="2236668" y="1341061"/>
          <a:ext cx="1555783" cy="77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Close Reading</a:t>
          </a:r>
          <a:endParaRPr lang="en-US" sz="1800" b="1" kern="1200" dirty="0"/>
        </a:p>
      </dsp:txBody>
      <dsp:txXfrm>
        <a:off x="2236668" y="1341061"/>
        <a:ext cx="1555783" cy="777705"/>
      </dsp:txXfrm>
    </dsp:sp>
    <dsp:sp modelId="{31ACCE8F-1F66-4B52-AB9C-95A467076384}">
      <dsp:nvSpPr>
        <dsp:cNvPr id="0" name=""/>
        <dsp:cNvSpPr/>
      </dsp:nvSpPr>
      <dsp:spPr>
        <a:xfrm>
          <a:off x="840196" y="1939028"/>
          <a:ext cx="2799778" cy="28002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80D1B-6B78-425B-A9BD-E0A05ECC7569}">
      <dsp:nvSpPr>
        <dsp:cNvPr id="0" name=""/>
        <dsp:cNvSpPr/>
      </dsp:nvSpPr>
      <dsp:spPr>
        <a:xfrm>
          <a:off x="1462194" y="2959293"/>
          <a:ext cx="1555783" cy="77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Text Dependent Questions</a:t>
          </a:r>
          <a:endParaRPr lang="en-US" sz="1800" b="1" kern="1200" dirty="0"/>
        </a:p>
      </dsp:txBody>
      <dsp:txXfrm>
        <a:off x="1462194" y="2959293"/>
        <a:ext cx="1555783" cy="777705"/>
      </dsp:txXfrm>
    </dsp:sp>
    <dsp:sp modelId="{9A7AA080-FCB1-44E0-A4C3-76F7B8D9A6BF}">
      <dsp:nvSpPr>
        <dsp:cNvPr id="0" name=""/>
        <dsp:cNvSpPr/>
      </dsp:nvSpPr>
      <dsp:spPr>
        <a:xfrm>
          <a:off x="1817095" y="3740489"/>
          <a:ext cx="2405443" cy="240640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34778-5F9E-4A7E-B2D9-10940A65C2FC}">
      <dsp:nvSpPr>
        <dsp:cNvPr id="0" name=""/>
        <dsp:cNvSpPr/>
      </dsp:nvSpPr>
      <dsp:spPr>
        <a:xfrm>
          <a:off x="2240348" y="4579852"/>
          <a:ext cx="1555783" cy="77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Congruent Assessments </a:t>
          </a:r>
          <a:endParaRPr lang="en-US" sz="1800" b="1" kern="1200" dirty="0"/>
        </a:p>
      </dsp:txBody>
      <dsp:txXfrm>
        <a:off x="2240348" y="4579852"/>
        <a:ext cx="1555783" cy="77770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D1A0442-F80F-42FD-B798-1BF93AD5DD0D}" type="datetimeFigureOut">
              <a:rPr lang="en-US"/>
              <a:pPr>
                <a:defRPr/>
              </a:pPr>
              <a:t>3/27/2013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1D0E4B25-83FA-47B1-8873-606403E7DFD1}" type="slidenum">
              <a:rPr lang="en-US"/>
              <a:pPr>
                <a:defRPr/>
              </a:pPr>
              <a:t>‹#›</a:t>
            </a:fld>
            <a:endParaRPr lang="en-US"/>
          </a:p>
        </p:txBody>
      </p:sp>
    </p:spTree>
    <p:extLst>
      <p:ext uri="{BB962C8B-B14F-4D97-AF65-F5344CB8AC3E}">
        <p14:creationId xmlns:p14="http://schemas.microsoft.com/office/powerpoint/2010/main" val="2847158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dirty="0"/>
          </a:p>
        </p:txBody>
      </p:sp>
    </p:spTree>
    <p:extLst>
      <p:ext uri="{BB962C8B-B14F-4D97-AF65-F5344CB8AC3E}">
        <p14:creationId xmlns:p14="http://schemas.microsoft.com/office/powerpoint/2010/main" val="1150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1453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12</a:t>
            </a:fld>
            <a:endParaRPr lang="en-US"/>
          </a:p>
        </p:txBody>
      </p:sp>
    </p:spTree>
    <p:extLst>
      <p:ext uri="{BB962C8B-B14F-4D97-AF65-F5344CB8AC3E}">
        <p14:creationId xmlns:p14="http://schemas.microsoft.com/office/powerpoint/2010/main" val="23189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dirty="0" smtClean="0"/>
              <a:t>Read and decide which is consider</a:t>
            </a:r>
            <a:r>
              <a:rPr lang="en-US" baseline="0" dirty="0" smtClean="0"/>
              <a:t> Complex and which is considered Simple.</a:t>
            </a:r>
            <a:endParaRPr lang="en-US" dirty="0" smtClean="0"/>
          </a:p>
          <a:p>
            <a:pPr defTabSz="912813" eaLnBrk="1" hangingPunct="1">
              <a:spcBef>
                <a:spcPct val="0"/>
              </a:spcBef>
            </a:pPr>
            <a:endParaRPr lang="en-US" dirty="0" smtClean="0"/>
          </a:p>
          <a:p>
            <a:pPr defTabSz="912813" eaLnBrk="1" hangingPunct="1">
              <a:spcBef>
                <a:spcPct val="0"/>
              </a:spcBef>
            </a:pPr>
            <a:r>
              <a:rPr lang="en-US" dirty="0" smtClean="0"/>
              <a:t>This </a:t>
            </a:r>
            <a:r>
              <a:rPr lang="en-US" dirty="0" smtClean="0"/>
              <a:t>slide provides a sample of complex and simple text based on the same social studies passage. The vocabulary and sentence structure have been simplified. The facilitator may wish to discuss distinct differences in vocabulary and sentence structure.</a:t>
            </a:r>
          </a:p>
          <a:p>
            <a:pPr defTabSz="912813"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D7A238-A4D4-4FC7-815D-C70358218D0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79"/>
            <a:endParaRPr lang="en-US" dirty="0" smtClean="0">
              <a:latin typeface="Arial"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itchFamily="34" charset="0"/>
                <a:ea typeface="MS PGothic" pitchFamily="34" charset="-128"/>
              </a:defRPr>
            </a:lvl1pPr>
            <a:lvl2pPr marL="729057" indent="-280406" eaLnBrk="0" hangingPunct="0">
              <a:defRPr sz="2400">
                <a:solidFill>
                  <a:schemeClr val="tx1"/>
                </a:solidFill>
                <a:latin typeface="Gill Sans MT" pitchFamily="34" charset="0"/>
                <a:ea typeface="MS PGothic" pitchFamily="34" charset="-128"/>
              </a:defRPr>
            </a:lvl2pPr>
            <a:lvl3pPr marL="1121626" indent="-224325" eaLnBrk="0" hangingPunct="0">
              <a:defRPr sz="2400">
                <a:solidFill>
                  <a:schemeClr val="tx1"/>
                </a:solidFill>
                <a:latin typeface="Gill Sans MT" pitchFamily="34" charset="0"/>
                <a:ea typeface="MS PGothic" pitchFamily="34" charset="-128"/>
              </a:defRPr>
            </a:lvl3pPr>
            <a:lvl4pPr marL="1570276" indent="-224325" eaLnBrk="0" hangingPunct="0">
              <a:defRPr sz="2400">
                <a:solidFill>
                  <a:schemeClr val="tx1"/>
                </a:solidFill>
                <a:latin typeface="Gill Sans MT" pitchFamily="34" charset="0"/>
                <a:ea typeface="MS PGothic" pitchFamily="34" charset="-128"/>
              </a:defRPr>
            </a:lvl4pPr>
            <a:lvl5pPr marL="2018927" indent="-224325" eaLnBrk="0" hangingPunct="0">
              <a:defRPr sz="2400">
                <a:solidFill>
                  <a:schemeClr val="tx1"/>
                </a:solidFill>
                <a:latin typeface="Gill Sans MT" pitchFamily="34" charset="0"/>
                <a:ea typeface="MS PGothic" pitchFamily="34" charset="-128"/>
              </a:defRPr>
            </a:lvl5pPr>
            <a:lvl6pPr marL="2467577" indent="-224325" eaLnBrk="0" fontAlgn="base" hangingPunct="0">
              <a:spcBef>
                <a:spcPct val="20000"/>
              </a:spcBef>
              <a:spcAft>
                <a:spcPct val="0"/>
              </a:spcAft>
              <a:defRPr sz="2400">
                <a:solidFill>
                  <a:schemeClr val="tx1"/>
                </a:solidFill>
                <a:latin typeface="Gill Sans MT" pitchFamily="34" charset="0"/>
                <a:ea typeface="MS PGothic" pitchFamily="34" charset="-128"/>
              </a:defRPr>
            </a:lvl6pPr>
            <a:lvl7pPr marL="2916227" indent="-224325" eaLnBrk="0" fontAlgn="base" hangingPunct="0">
              <a:spcBef>
                <a:spcPct val="20000"/>
              </a:spcBef>
              <a:spcAft>
                <a:spcPct val="0"/>
              </a:spcAft>
              <a:defRPr sz="2400">
                <a:solidFill>
                  <a:schemeClr val="tx1"/>
                </a:solidFill>
                <a:latin typeface="Gill Sans MT" pitchFamily="34" charset="0"/>
                <a:ea typeface="MS PGothic" pitchFamily="34" charset="-128"/>
              </a:defRPr>
            </a:lvl7pPr>
            <a:lvl8pPr marL="3364878" indent="-224325" eaLnBrk="0" fontAlgn="base" hangingPunct="0">
              <a:spcBef>
                <a:spcPct val="20000"/>
              </a:spcBef>
              <a:spcAft>
                <a:spcPct val="0"/>
              </a:spcAft>
              <a:defRPr sz="2400">
                <a:solidFill>
                  <a:schemeClr val="tx1"/>
                </a:solidFill>
                <a:latin typeface="Gill Sans MT" pitchFamily="34" charset="0"/>
                <a:ea typeface="MS PGothic" pitchFamily="34" charset="-128"/>
              </a:defRPr>
            </a:lvl8pPr>
            <a:lvl9pPr marL="3813528" indent="-224325" eaLnBrk="0" fontAlgn="base" hangingPunct="0">
              <a:spcBef>
                <a:spcPct val="20000"/>
              </a:spcBef>
              <a:spcAft>
                <a:spcPct val="0"/>
              </a:spcAft>
              <a:defRPr sz="2400">
                <a:solidFill>
                  <a:schemeClr val="tx1"/>
                </a:solidFill>
                <a:latin typeface="Gill Sans MT" pitchFamily="34" charset="0"/>
                <a:ea typeface="MS PGothic" pitchFamily="34" charset="-128"/>
              </a:defRPr>
            </a:lvl9pPr>
          </a:lstStyle>
          <a:p>
            <a:fld id="{C5074418-C5B3-450B-ABFD-4F094043795A}" type="slidenum">
              <a:rPr lang="en-US" sz="1200">
                <a:latin typeface="Arial" pitchFamily="34" charset="0"/>
              </a:rPr>
              <a:pPr/>
              <a:t>4</a:t>
            </a:fld>
            <a:endParaRPr lang="en-US" sz="12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D38E8F-32D4-4FCD-B7D6-3671C58071DE}" type="slidenum">
              <a:rPr lang="en-US" smtClean="0"/>
              <a:pPr fontAlgn="base">
                <a:spcBef>
                  <a:spcPct val="0"/>
                </a:spcBef>
                <a:spcAft>
                  <a:spcPct val="0"/>
                </a:spcAft>
                <a:defRPr/>
              </a:pPr>
              <a:t>5</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Mark </a:t>
            </a:r>
            <a:r>
              <a:rPr lang="en-US" dirty="0" err="1" smtClean="0"/>
              <a:t>Bauerlein</a:t>
            </a:r>
            <a:r>
              <a:rPr lang="en-US" dirty="0" smtClean="0"/>
              <a:t> is a professor of English at Emory University in Atlanta.  </a:t>
            </a:r>
          </a:p>
          <a:p>
            <a:pPr eaLnBrk="1" hangingPunct="1">
              <a:spcBef>
                <a:spcPct val="0"/>
              </a:spcBef>
            </a:pPr>
            <a:endParaRPr lang="en-US" dirty="0" smtClean="0"/>
          </a:p>
          <a:p>
            <a:pPr eaLnBrk="1" hangingPunct="1">
              <a:spcBef>
                <a:spcPct val="0"/>
              </a:spcBef>
            </a:pPr>
            <a:r>
              <a:rPr lang="en-US" dirty="0" smtClean="0"/>
              <a:t>His article in Educational Leadership “Too Dumb for Complex Texts? </a:t>
            </a:r>
            <a:r>
              <a:rPr lang="en-US" b="1" dirty="0" smtClean="0"/>
              <a:t>emphasizes that students that are so used to multi-tasking and hopping from link to link have difficulty tackling complex texts and college level reading. </a:t>
            </a:r>
          </a:p>
          <a:p>
            <a:pPr eaLnBrk="1" hangingPunct="1">
              <a:spcBef>
                <a:spcPct val="0"/>
              </a:spcBef>
            </a:pPr>
            <a:endParaRPr lang="en-US" dirty="0" smtClean="0"/>
          </a:p>
          <a:p>
            <a:pPr eaLnBrk="1" hangingPunct="1">
              <a:spcBef>
                <a:spcPct val="0"/>
              </a:spcBef>
            </a:pPr>
            <a:r>
              <a:rPr lang="en-US" b="1" dirty="0" smtClean="0"/>
              <a:t>We need to use print copies to help students develop the habits of reading they will need to negotiate texts they will use in college.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28A175-D102-4CCF-844A-DA5C3E54257C}" type="slidenum">
              <a:rPr lang="en-US" smtClean="0"/>
              <a:pPr fontAlgn="base">
                <a:spcBef>
                  <a:spcPct val="0"/>
                </a:spcBef>
                <a:spcAft>
                  <a:spcPct val="0"/>
                </a:spcAft>
                <a:defRPr/>
              </a:pPr>
              <a:t>6</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Text Complexity Activity</a:t>
            </a:r>
            <a:r>
              <a:rPr lang="en-US" b="1" baseline="0" dirty="0" smtClean="0">
                <a:latin typeface="Arial" pitchFamily="34" charset="0"/>
                <a:cs typeface="Arial" pitchFamily="34" charset="0"/>
              </a:rPr>
              <a:t> for I Have A Dream:  HANDOUT</a:t>
            </a:r>
          </a:p>
          <a:p>
            <a:endParaRPr lang="en-US" b="1" baseline="0" dirty="0" smtClean="0">
              <a:latin typeface="Arial" pitchFamily="34" charset="0"/>
              <a:cs typeface="Arial" pitchFamily="34" charset="0"/>
            </a:endParaRPr>
          </a:p>
          <a:p>
            <a:r>
              <a:rPr lang="en-US" b="1" baseline="0" dirty="0" smtClean="0">
                <a:latin typeface="Arial" pitchFamily="34" charset="0"/>
                <a:cs typeface="Arial" pitchFamily="34" charset="0"/>
              </a:rPr>
              <a:t>QUANTITATIVE:</a:t>
            </a:r>
          </a:p>
          <a:p>
            <a:r>
              <a:rPr lang="en-US" b="1" baseline="0" dirty="0" smtClean="0">
                <a:latin typeface="Arial" pitchFamily="34" charset="0"/>
                <a:cs typeface="Arial" pitchFamily="34" charset="0"/>
              </a:rPr>
              <a:t>LEXILE: 1070 (Grade Band: 6-8) </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QUALITATIVE</a:t>
            </a:r>
            <a:r>
              <a:rPr lang="en-US" b="1" baseline="0" dirty="0" smtClean="0">
                <a:latin typeface="Arial" pitchFamily="34" charset="0"/>
                <a:cs typeface="Arial" pitchFamily="34" charset="0"/>
              </a:rPr>
              <a:t>:</a:t>
            </a:r>
          </a:p>
          <a:p>
            <a:r>
              <a:rPr lang="en-US" b="1" dirty="0" smtClean="0">
                <a:latin typeface="Arial" pitchFamily="34" charset="0"/>
                <a:cs typeface="Arial" pitchFamily="34" charset="0"/>
              </a:rPr>
              <a:t>Use the Text Complexity Resource and 1 Page adapted from CCSS Appendix A </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READER AND TASK</a:t>
            </a:r>
            <a:r>
              <a:rPr lang="en-US" b="1" baseline="0" dirty="0" smtClean="0">
                <a:latin typeface="Arial" pitchFamily="34" charset="0"/>
                <a:cs typeface="Arial" pitchFamily="34" charset="0"/>
              </a:rPr>
              <a:t> CONSIDERATIONS:</a:t>
            </a:r>
            <a:endParaRPr lang="en-US" b="1" dirty="0" smtClean="0">
              <a:latin typeface="Arial" pitchFamily="34" charset="0"/>
              <a:cs typeface="Arial" pitchFamily="34" charset="0"/>
            </a:endParaRPr>
          </a:p>
          <a:p>
            <a:r>
              <a:rPr lang="en-US" b="1" dirty="0" smtClean="0">
                <a:latin typeface="Arial" pitchFamily="34" charset="0"/>
                <a:cs typeface="Arial" pitchFamily="34" charset="0"/>
              </a:rPr>
              <a:t>Review</a:t>
            </a:r>
            <a:r>
              <a:rPr lang="en-US" b="1" baseline="0" dirty="0" smtClean="0">
                <a:latin typeface="Arial" pitchFamily="34" charset="0"/>
                <a:cs typeface="Arial" pitchFamily="34" charset="0"/>
              </a:rPr>
              <a:t> and Use with I Have a Dream</a:t>
            </a:r>
            <a:endParaRPr lang="en-US" b="1" dirty="0" smtClean="0">
              <a:latin typeface="Arial" pitchFamily="34" charset="0"/>
              <a:cs typeface="Arial" pitchFamily="34" charset="0"/>
            </a:endParaRPr>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42E1E4-6A1A-40E2-BB1A-8B87775B002D}" type="slidenum">
              <a:rPr lang="en-US" altLang="zh-CN" smtClean="0"/>
              <a:pPr eaLnBrk="1" hangingPunct="1"/>
              <a:t>7</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1B96-1F4B-4A68-8833-D22035885A19}" type="slidenum">
              <a:rPr lang="en-US" smtClean="0"/>
              <a:t>8</a:t>
            </a:fld>
            <a:endParaRPr lang="en-US"/>
          </a:p>
        </p:txBody>
      </p:sp>
    </p:spTree>
    <p:extLst>
      <p:ext uri="{BB962C8B-B14F-4D97-AF65-F5344CB8AC3E}">
        <p14:creationId xmlns:p14="http://schemas.microsoft.com/office/powerpoint/2010/main" val="218211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Modeling and Guided Practice </a:t>
            </a:r>
          </a:p>
          <a:p>
            <a:endParaRPr lang="en-US" b="1" dirty="0" smtClean="0"/>
          </a:p>
          <a:p>
            <a:r>
              <a:rPr lang="en-US" b="1" dirty="0" smtClean="0"/>
              <a:t>HANDOUTS:</a:t>
            </a:r>
          </a:p>
          <a:p>
            <a:pPr marL="628650" lvl="1" indent="-171450">
              <a:buFont typeface="Arial" pitchFamily="34" charset="0"/>
              <a:buChar char="•"/>
            </a:pPr>
            <a:r>
              <a:rPr lang="en-US" b="1" dirty="0" smtClean="0"/>
              <a:t>I</a:t>
            </a:r>
            <a:r>
              <a:rPr lang="en-US" b="1" baseline="0" dirty="0" smtClean="0"/>
              <a:t> Have A Dream Text (</a:t>
            </a:r>
            <a:r>
              <a:rPr lang="en-US" b="1" baseline="0" dirty="0" err="1" smtClean="0"/>
              <a:t>Lexile</a:t>
            </a:r>
            <a:r>
              <a:rPr lang="en-US" b="1" baseline="0" dirty="0" smtClean="0"/>
              <a:t> 1070)</a:t>
            </a:r>
          </a:p>
          <a:p>
            <a:pPr marL="628650" lvl="1" indent="-171450">
              <a:buFont typeface="Arial" pitchFamily="34" charset="0"/>
              <a:buChar char="•"/>
            </a:pPr>
            <a:r>
              <a:rPr lang="en-US" b="1" baseline="0" dirty="0" smtClean="0"/>
              <a:t>Close Reading Graphic Organizer</a:t>
            </a:r>
          </a:p>
          <a:p>
            <a:endParaRPr lang="en-US" b="1" baseline="0" dirty="0" smtClean="0"/>
          </a:p>
          <a:p>
            <a:r>
              <a:rPr lang="en-US" b="1" baseline="0" dirty="0" smtClean="0"/>
              <a:t>Read the text and complete GO </a:t>
            </a:r>
          </a:p>
          <a:p>
            <a:endParaRPr lang="en-US" b="1" baseline="0" dirty="0" smtClean="0"/>
          </a:p>
          <a:p>
            <a:r>
              <a:rPr lang="en-US" b="1" baseline="0" dirty="0" smtClean="0"/>
              <a:t>Stress CR is NOT something you do with students every time they read!</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9</a:t>
            </a:fld>
            <a:endParaRPr lang="en-US"/>
          </a:p>
        </p:txBody>
      </p:sp>
    </p:spTree>
    <p:extLst>
      <p:ext uri="{BB962C8B-B14F-4D97-AF65-F5344CB8AC3E}">
        <p14:creationId xmlns:p14="http://schemas.microsoft.com/office/powerpoint/2010/main" val="200923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HANDOUTS and link to other resources</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10</a:t>
            </a:fld>
            <a:endParaRPr lang="en-US"/>
          </a:p>
        </p:txBody>
      </p:sp>
    </p:spTree>
    <p:extLst>
      <p:ext uri="{BB962C8B-B14F-4D97-AF65-F5344CB8AC3E}">
        <p14:creationId xmlns:p14="http://schemas.microsoft.com/office/powerpoint/2010/main" val="79560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BC6EF5D-F75A-4221-8F00-D52EDD446E85}" type="datetimeFigureOut">
              <a:rPr lang="en-US"/>
              <a:pPr>
                <a:defRPr/>
              </a:pPr>
              <a:t>3/27/2013</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FAAF089-40CE-4B51-B402-0F9ABD2FED9E}" type="slidenum">
              <a:rPr lang="en-US"/>
              <a:pPr>
                <a:defRPr/>
              </a:pPr>
              <a:t>‹#›</a:t>
            </a:fld>
            <a:endParaRPr lang="en-US"/>
          </a:p>
        </p:txBody>
      </p:sp>
    </p:spTree>
    <p:extLst>
      <p:ext uri="{BB962C8B-B14F-4D97-AF65-F5344CB8AC3E}">
        <p14:creationId xmlns:p14="http://schemas.microsoft.com/office/powerpoint/2010/main" val="38109738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9C6348-60D4-4BBD-8421-3B6A9C5BE1AB}" type="datetimeFigureOut">
              <a:rPr lang="en-US"/>
              <a:pPr>
                <a:defRPr/>
              </a:pPr>
              <a:t>3/27/2013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C978D2-9AA1-4856-A2F0-8D44DE1AB5CC}" type="slidenum">
              <a:rPr lang="en-US"/>
              <a:pPr>
                <a:defRPr/>
              </a:pPr>
              <a:t>‹#›</a:t>
            </a:fld>
            <a:endParaRPr lang="en-US"/>
          </a:p>
        </p:txBody>
      </p:sp>
    </p:spTree>
    <p:extLst>
      <p:ext uri="{BB962C8B-B14F-4D97-AF65-F5344CB8AC3E}">
        <p14:creationId xmlns:p14="http://schemas.microsoft.com/office/powerpoint/2010/main" val="189373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E465F3D-3491-40DD-9F58-A4832D0D8BEA}" type="datetimeFigureOut">
              <a:rPr lang="en-US"/>
              <a:pPr>
                <a:defRPr/>
              </a:pPr>
              <a:t>3/27/2013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E90ECB-5CE3-4031-A2CB-5C88C30F5C04}" type="slidenum">
              <a:rPr lang="en-US"/>
              <a:pPr>
                <a:defRPr/>
              </a:pPr>
              <a:t>‹#›</a:t>
            </a:fld>
            <a:endParaRPr lang="en-US"/>
          </a:p>
        </p:txBody>
      </p:sp>
    </p:spTree>
    <p:extLst>
      <p:ext uri="{BB962C8B-B14F-4D97-AF65-F5344CB8AC3E}">
        <p14:creationId xmlns:p14="http://schemas.microsoft.com/office/powerpoint/2010/main" val="33931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82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4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6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685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19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00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34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B816CF-5E25-4D5C-9A36-C7BCD7365AA0}" type="datetimeFigureOut">
              <a:rPr lang="en-US"/>
              <a:pPr>
                <a:defRPr/>
              </a:pPr>
              <a:t>3/27/2013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3CA2A8-655D-4EAC-9803-DBD244ACE90F}" type="slidenum">
              <a:rPr lang="en-US"/>
              <a:pPr>
                <a:defRPr/>
              </a:pPr>
              <a:t>‹#›</a:t>
            </a:fld>
            <a:endParaRPr lang="en-US"/>
          </a:p>
        </p:txBody>
      </p:sp>
    </p:spTree>
    <p:extLst>
      <p:ext uri="{BB962C8B-B14F-4D97-AF65-F5344CB8AC3E}">
        <p14:creationId xmlns:p14="http://schemas.microsoft.com/office/powerpoint/2010/main" val="376328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07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370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7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91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110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967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22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954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49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D1FAC3C-C7A0-4685-A72D-4380EB3E4BC4}" type="datetimeFigureOut">
              <a:rPr lang="en-US"/>
              <a:pPr>
                <a:defRPr/>
              </a:pPr>
              <a:t>3/27/2013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CB73413-8786-4AFD-9C98-69DA60D73E26}" type="slidenum">
              <a:rPr lang="en-US"/>
              <a:pPr>
                <a:defRPr/>
              </a:pPr>
              <a:t>‹#›</a:t>
            </a:fld>
            <a:endParaRPr lang="en-US"/>
          </a:p>
        </p:txBody>
      </p:sp>
    </p:spTree>
    <p:extLst>
      <p:ext uri="{BB962C8B-B14F-4D97-AF65-F5344CB8AC3E}">
        <p14:creationId xmlns:p14="http://schemas.microsoft.com/office/powerpoint/2010/main" val="72841489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860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08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803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68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8D6676-27F5-4046-AA35-40B1A650A548}" type="datetimeFigureOut">
              <a:rPr lang="en-US"/>
              <a:pPr>
                <a:defRPr/>
              </a:pPr>
              <a:t>3/27/2013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051DFC1-6A3F-4551-BBCD-B3FD4F11603E}" type="slidenum">
              <a:rPr lang="en-US"/>
              <a:pPr>
                <a:defRPr/>
              </a:pPr>
              <a:t>‹#›</a:t>
            </a:fld>
            <a:endParaRPr lang="en-US"/>
          </a:p>
        </p:txBody>
      </p:sp>
    </p:spTree>
    <p:extLst>
      <p:ext uri="{BB962C8B-B14F-4D97-AF65-F5344CB8AC3E}">
        <p14:creationId xmlns:p14="http://schemas.microsoft.com/office/powerpoint/2010/main" val="406961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0E909A-6FDD-47FF-9EAA-26475E2C6097}" type="datetimeFigureOut">
              <a:rPr lang="en-US"/>
              <a:pPr>
                <a:defRPr/>
              </a:pPr>
              <a:t>3/27/2013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31E6B82-6832-41F4-A052-BA3D05CED037}" type="slidenum">
              <a:rPr lang="en-US"/>
              <a:pPr>
                <a:defRPr/>
              </a:pPr>
              <a:t>‹#›</a:t>
            </a:fld>
            <a:endParaRPr lang="en-US"/>
          </a:p>
        </p:txBody>
      </p:sp>
    </p:spTree>
    <p:extLst>
      <p:ext uri="{BB962C8B-B14F-4D97-AF65-F5344CB8AC3E}">
        <p14:creationId xmlns:p14="http://schemas.microsoft.com/office/powerpoint/2010/main" val="136622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46F87DC-75DF-4BF5-82A3-BCE09A919075}" type="datetimeFigureOut">
              <a:rPr lang="en-US"/>
              <a:pPr>
                <a:defRPr/>
              </a:pPr>
              <a:t>3/27/2013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1D5AA86-C7F4-4218-AD44-489484949D28}" type="slidenum">
              <a:rPr lang="en-US"/>
              <a:pPr>
                <a:defRPr/>
              </a:pPr>
              <a:t>‹#›</a:t>
            </a:fld>
            <a:endParaRPr lang="en-US"/>
          </a:p>
        </p:txBody>
      </p:sp>
    </p:spTree>
    <p:extLst>
      <p:ext uri="{BB962C8B-B14F-4D97-AF65-F5344CB8AC3E}">
        <p14:creationId xmlns:p14="http://schemas.microsoft.com/office/powerpoint/2010/main" val="5852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EFA765B-28F1-4B95-AFED-F9718843D276}" type="datetimeFigureOut">
              <a:rPr lang="en-US"/>
              <a:pPr>
                <a:defRPr/>
              </a:pPr>
              <a:t>3/27/2013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014672-C155-4660-80E5-00DA30C1DC22}" type="slidenum">
              <a:rPr lang="en-US"/>
              <a:pPr>
                <a:defRPr/>
              </a:pPr>
              <a:t>‹#›</a:t>
            </a:fld>
            <a:endParaRPr lang="en-US"/>
          </a:p>
        </p:txBody>
      </p:sp>
    </p:spTree>
    <p:extLst>
      <p:ext uri="{BB962C8B-B14F-4D97-AF65-F5344CB8AC3E}">
        <p14:creationId xmlns:p14="http://schemas.microsoft.com/office/powerpoint/2010/main" val="65114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DCD5D76-6117-4BBA-8987-DDD6294B0A32}" type="datetimeFigureOut">
              <a:rPr lang="en-US"/>
              <a:pPr>
                <a:defRPr/>
              </a:pPr>
              <a:t>3/27/2013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B3BCE2F-2308-4E20-948D-255571761707}" type="slidenum">
              <a:rPr lang="en-US"/>
              <a:pPr>
                <a:defRPr/>
              </a:pPr>
              <a:t>‹#›</a:t>
            </a:fld>
            <a:endParaRPr lang="en-US"/>
          </a:p>
        </p:txBody>
      </p:sp>
    </p:spTree>
    <p:extLst>
      <p:ext uri="{BB962C8B-B14F-4D97-AF65-F5344CB8AC3E}">
        <p14:creationId xmlns:p14="http://schemas.microsoft.com/office/powerpoint/2010/main" val="382956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5839866-4EE0-4015-952A-BDD824E660BA}" type="datetimeFigureOut">
              <a:rPr lang="en-US"/>
              <a:pPr>
                <a:defRPr/>
              </a:pPr>
              <a:t>3/27/2013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B342ACC-A27C-40EF-A91F-F244116CB6FA}" type="slidenum">
              <a:rPr lang="en-US"/>
              <a:pPr>
                <a:defRPr/>
              </a:pPr>
              <a:t>‹#›</a:t>
            </a:fld>
            <a:endParaRPr lang="en-US"/>
          </a:p>
        </p:txBody>
      </p:sp>
    </p:spTree>
    <p:extLst>
      <p:ext uri="{BB962C8B-B14F-4D97-AF65-F5344CB8AC3E}">
        <p14:creationId xmlns:p14="http://schemas.microsoft.com/office/powerpoint/2010/main" val="172955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fld id="{D34522A7-99D1-4A61-9340-0C92042D1016}" type="datetimeFigureOut">
              <a:rPr lang="en-US"/>
              <a:pPr>
                <a:defRPr/>
              </a:pPr>
              <a:t>3/27/2013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FEBF70D-F051-4918-B7F3-D1C66B8535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57" r:id="rId2"/>
    <p:sldLayoutId id="2147483765" r:id="rId3"/>
    <p:sldLayoutId id="2147483758" r:id="rId4"/>
    <p:sldLayoutId id="2147483759" r:id="rId5"/>
    <p:sldLayoutId id="2147483760" r:id="rId6"/>
    <p:sldLayoutId id="2147483761" r:id="rId7"/>
    <p:sldLayoutId id="2147483766" r:id="rId8"/>
    <p:sldLayoutId id="2147483767" r:id="rId9"/>
    <p:sldLayoutId id="2147483762" r:id="rId10"/>
    <p:sldLayoutId id="214748376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3/27/2013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9104117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3/27/2013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0561563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hyperlink" Target="http://www.kvecelatln.weebly.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800" y="3187923"/>
            <a:ext cx="8538695" cy="2438400"/>
          </a:xfrm>
        </p:spPr>
        <p:txBody>
          <a:bodyPr/>
          <a:lstStyle/>
          <a:p>
            <a:pPr eaLnBrk="1" hangingPunct="1">
              <a:spcBef>
                <a:spcPts val="0"/>
              </a:spcBef>
              <a:buFont typeface="Arial" pitchFamily="34" charset="0"/>
              <a:buNone/>
            </a:pPr>
            <a:endParaRPr lang="en-US" sz="3200" b="1" dirty="0" smtClean="0">
              <a:solidFill>
                <a:srgbClr val="000066"/>
              </a:solidFill>
            </a:endParaRPr>
          </a:p>
          <a:p>
            <a:pPr eaLnBrk="1" hangingPunct="1">
              <a:spcBef>
                <a:spcPts val="0"/>
              </a:spcBef>
              <a:buFont typeface="Arial" pitchFamily="34" charset="0"/>
              <a:buNone/>
            </a:pPr>
            <a:r>
              <a:rPr lang="en-US" sz="3200" b="1" dirty="0" smtClean="0">
                <a:solidFill>
                  <a:srgbClr val="000066"/>
                </a:solidFill>
              </a:rPr>
              <a:t>KVEC Teacher Leader Network</a:t>
            </a:r>
          </a:p>
          <a:p>
            <a:pPr eaLnBrk="1" hangingPunct="1">
              <a:spcBef>
                <a:spcPts val="0"/>
              </a:spcBef>
              <a:buFont typeface="Arial" pitchFamily="34" charset="0"/>
              <a:buNone/>
            </a:pPr>
            <a:r>
              <a:rPr lang="en-US" sz="3200" b="1" dirty="0" smtClean="0">
                <a:solidFill>
                  <a:srgbClr val="000066"/>
                </a:solidFill>
              </a:rPr>
              <a:t>Breakout Session</a:t>
            </a:r>
          </a:p>
          <a:p>
            <a:pPr eaLnBrk="1" hangingPunct="1">
              <a:spcBef>
                <a:spcPts val="0"/>
              </a:spcBef>
              <a:buFont typeface="Arial" pitchFamily="34" charset="0"/>
              <a:buNone/>
            </a:pPr>
            <a:r>
              <a:rPr lang="en-US" sz="3200" b="1" dirty="0" smtClean="0">
                <a:solidFill>
                  <a:srgbClr val="000066"/>
                </a:solidFill>
              </a:rPr>
              <a:t>March 28, 2013</a:t>
            </a:r>
          </a:p>
          <a:p>
            <a:pPr eaLnBrk="1" hangingPunct="1">
              <a:spcBef>
                <a:spcPts val="0"/>
              </a:spcBef>
              <a:buFont typeface="Arial" pitchFamily="34" charset="0"/>
              <a:buNone/>
            </a:pPr>
            <a:endParaRPr lang="en-US" dirty="0">
              <a:solidFill>
                <a:srgbClr val="000066"/>
              </a:solidFill>
            </a:endParaRPr>
          </a:p>
          <a:p>
            <a:pPr eaLnBrk="1" hangingPunct="1">
              <a:spcBef>
                <a:spcPts val="0"/>
              </a:spcBef>
              <a:buFont typeface="Arial" pitchFamily="34" charset="0"/>
              <a:buNone/>
            </a:pPr>
            <a:r>
              <a:rPr lang="en-US" sz="2000" b="1" dirty="0" smtClean="0">
                <a:solidFill>
                  <a:srgbClr val="0070C0"/>
                </a:solidFill>
              </a:rPr>
              <a:t>Carole Mullins, NBCT</a:t>
            </a:r>
          </a:p>
          <a:p>
            <a:pPr eaLnBrk="1" hangingPunct="1">
              <a:spcBef>
                <a:spcPts val="0"/>
              </a:spcBef>
              <a:buFont typeface="Arial" pitchFamily="34" charset="0"/>
              <a:buNone/>
            </a:pPr>
            <a:r>
              <a:rPr lang="en-US" sz="2000" b="1" dirty="0" smtClean="0">
                <a:solidFill>
                  <a:srgbClr val="0070C0"/>
                </a:solidFill>
              </a:rPr>
              <a:t>KDE </a:t>
            </a:r>
            <a:r>
              <a:rPr lang="en-US" sz="2000" b="1" dirty="0" err="1" smtClean="0">
                <a:solidFill>
                  <a:srgbClr val="0070C0"/>
                </a:solidFill>
              </a:rPr>
              <a:t>Eng</a:t>
            </a:r>
            <a:r>
              <a:rPr lang="en-US" sz="2000" b="1" dirty="0" smtClean="0">
                <a:solidFill>
                  <a:srgbClr val="0070C0"/>
                </a:solidFill>
              </a:rPr>
              <a:t>/LA Content Specialist</a:t>
            </a:r>
          </a:p>
          <a:p>
            <a:pPr eaLnBrk="1" hangingPunct="1">
              <a:spcBef>
                <a:spcPts val="0"/>
              </a:spcBef>
              <a:buFont typeface="Arial" pitchFamily="34" charset="0"/>
              <a:buNone/>
            </a:pPr>
            <a:r>
              <a:rPr lang="en-US" sz="2000" b="1" u="sng" dirty="0">
                <a:solidFill>
                  <a:srgbClr val="0070C0"/>
                </a:solidFill>
              </a:rPr>
              <a:t>c</a:t>
            </a:r>
            <a:r>
              <a:rPr lang="en-US" sz="2000" b="1" u="sng" dirty="0" smtClean="0">
                <a:solidFill>
                  <a:srgbClr val="0070C0"/>
                </a:solidFill>
              </a:rPr>
              <a:t>arole.mullins@education.ky.gov </a:t>
            </a:r>
          </a:p>
        </p:txBody>
      </p:sp>
      <p:sp>
        <p:nvSpPr>
          <p:cNvPr id="7171" name="Title 1"/>
          <p:cNvSpPr>
            <a:spLocks noGrp="1"/>
          </p:cNvSpPr>
          <p:nvPr>
            <p:ph type="ctrTitle"/>
          </p:nvPr>
        </p:nvSpPr>
        <p:spPr>
          <a:xfrm>
            <a:off x="0" y="1385268"/>
            <a:ext cx="9144000" cy="1738932"/>
          </a:xfrm>
          <a:solidFill>
            <a:srgbClr val="0070C0"/>
          </a:solidFill>
        </p:spPr>
        <p:txBody>
          <a:bodyPr/>
          <a:lstStyle/>
          <a:p>
            <a:pPr eaLnBrk="1" hangingPunct="1"/>
            <a:r>
              <a:rPr lang="en-US" sz="48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a:r>
            <a:br>
              <a:rPr lang="en-US" sz="48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br>
            <a:r>
              <a:rPr lang="en-US" sz="48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Close </a:t>
            </a:r>
            <a:r>
              <a:rPr lang="en-US" sz="4800" b="1" dirty="0">
                <a:solidFill>
                  <a:schemeClr val="bg1"/>
                </a:solidFill>
                <a:effectLst>
                  <a:outerShdw blurRad="38100" dist="38100" dir="2700000" algn="tl">
                    <a:srgbClr val="000000">
                      <a:alpha val="43137"/>
                    </a:srgbClr>
                  </a:outerShdw>
                </a:effectLst>
                <a:latin typeface="Aharoni" pitchFamily="2" charset="-79"/>
                <a:cs typeface="Aharoni" pitchFamily="2" charset="-79"/>
              </a:rPr>
              <a:t>Reading </a:t>
            </a:r>
            <a:r>
              <a:rPr lang="en-US" sz="48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Strategies</a:t>
            </a:r>
            <a:r>
              <a:rPr lang="en-US" sz="4800" b="1" dirty="0" smtClean="0">
                <a:solidFill>
                  <a:schemeClr val="bg1"/>
                </a:solidFill>
                <a:latin typeface="Aharoni" pitchFamily="2" charset="-79"/>
                <a:cs typeface="Aharoni" pitchFamily="2" charset="-79"/>
              </a:rPr>
              <a:t> </a:t>
            </a:r>
            <a:r>
              <a:rPr lang="en-US" sz="4800" b="1" dirty="0">
                <a:solidFill>
                  <a:schemeClr val="bg1"/>
                </a:solidFill>
              </a:rPr>
              <a:t/>
            </a:r>
            <a:br>
              <a:rPr lang="en-US" sz="4800" b="1" dirty="0">
                <a:solidFill>
                  <a:schemeClr val="bg1"/>
                </a:solidFill>
              </a:rPr>
            </a:br>
            <a:endParaRPr sz="4800" b="1" dirty="0" smtClean="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20710"/>
            <a:ext cx="1371600" cy="10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81834" y="6184112"/>
            <a:ext cx="184731" cy="1138773"/>
          </a:xfrm>
          <a:prstGeom prst="rect">
            <a:avLst/>
          </a:prstGeom>
        </p:spPr>
        <p:txBody>
          <a:bodyPr wrap="none">
            <a:spAutoFit/>
          </a:bodyPr>
          <a:lstStyle/>
          <a:p>
            <a:endParaRPr lang="en-US" sz="2800" u="sng" dirty="0" smtClean="0">
              <a:solidFill>
                <a:srgbClr val="FF0000"/>
              </a:solidFill>
              <a:latin typeface="Cambria" pitchFamily="18" charset="0"/>
            </a:endParaRPr>
          </a:p>
          <a:p>
            <a:endParaRPr lang="en-US" sz="4000" dirty="0"/>
          </a:p>
        </p:txBody>
      </p:sp>
      <p:pic>
        <p:nvPicPr>
          <p:cNvPr id="28" name="Picture 6" descr="C:\Documents and Settings\cmullin\My Documents\ULlogoCCR4Af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876" y="228600"/>
            <a:ext cx="1657035" cy="10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Resources</a:t>
            </a:r>
            <a:endParaRPr lang="en-US" b="1" dirty="0"/>
          </a:p>
        </p:txBody>
      </p:sp>
      <p:sp>
        <p:nvSpPr>
          <p:cNvPr id="3" name="Content Placeholder 2"/>
          <p:cNvSpPr>
            <a:spLocks noGrp="1"/>
          </p:cNvSpPr>
          <p:nvPr>
            <p:ph idx="1"/>
          </p:nvPr>
        </p:nvSpPr>
        <p:spPr>
          <a:xfrm>
            <a:off x="381000" y="1371600"/>
            <a:ext cx="8229600" cy="5029200"/>
          </a:xfrm>
        </p:spPr>
        <p:txBody>
          <a:bodyPr>
            <a:normAutofit/>
          </a:bodyPr>
          <a:lstStyle/>
          <a:p>
            <a:r>
              <a:rPr lang="en-US" dirty="0" smtClean="0"/>
              <a:t>The Road Not Taken, by Robert Frost</a:t>
            </a:r>
          </a:p>
          <a:p>
            <a:r>
              <a:rPr lang="en-US" dirty="0" smtClean="0"/>
              <a:t>Weather, by Eve Merriam</a:t>
            </a:r>
          </a:p>
          <a:p>
            <a:r>
              <a:rPr lang="en-US" dirty="0" smtClean="0"/>
              <a:t>The Voice That Challenged a Nation, by Russell Freedman</a:t>
            </a:r>
          </a:p>
          <a:p>
            <a:pPr marL="400050" lvl="1" indent="0" algn="ctr">
              <a:buNone/>
            </a:pPr>
            <a:r>
              <a:rPr lang="en-US" dirty="0" smtClean="0">
                <a:hlinkClick r:id="rId3"/>
              </a:rPr>
              <a:t>www.kvecelatln.weebly.com</a:t>
            </a:r>
            <a:endParaRPr lang="en-US" dirty="0" smtClean="0"/>
          </a:p>
          <a:p>
            <a:pPr marL="742950" lvl="2" indent="-342900"/>
            <a:r>
              <a:rPr lang="en-US" sz="2800" dirty="0"/>
              <a:t>CCSS ELA Text Exemplars: 21 Pages</a:t>
            </a:r>
          </a:p>
          <a:p>
            <a:pPr marL="742950" lvl="2" indent="-342900"/>
            <a:r>
              <a:rPr lang="en-US" sz="2800" dirty="0" smtClean="0"/>
              <a:t>Close Reading Exemplars and the CCSS Article </a:t>
            </a:r>
          </a:p>
          <a:p>
            <a:pPr marL="742950" lvl="2" indent="-342900"/>
            <a:r>
              <a:rPr lang="en-US" sz="2800" dirty="0" smtClean="0"/>
              <a:t>Videos and Resources for Close Reading</a:t>
            </a:r>
          </a:p>
          <a:p>
            <a:pPr marL="0" lvl="1" indent="0">
              <a:buNone/>
            </a:pPr>
            <a:endParaRPr lang="en-US" dirty="0" smtClean="0"/>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509895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0562147"/>
              </p:ext>
            </p:extLst>
          </p:nvPr>
        </p:nvGraphicFramePr>
        <p:xfrm>
          <a:off x="4507283" y="381000"/>
          <a:ext cx="5257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 y="2209800"/>
            <a:ext cx="5105400" cy="1938992"/>
          </a:xfrm>
          <a:prstGeom prst="rect">
            <a:avLst/>
          </a:prstGeom>
          <a:ln w="25400">
            <a:solidFill>
              <a:srgbClr val="0070C0"/>
            </a:solidFill>
          </a:ln>
        </p:spPr>
        <p:txBody>
          <a:bodyPr wrap="square">
            <a:spAutoFit/>
          </a:bodyPr>
          <a:lstStyle/>
          <a:p>
            <a:pPr fontAlgn="auto">
              <a:spcBef>
                <a:spcPts val="0"/>
              </a:spcBef>
              <a:spcAft>
                <a:spcPts val="0"/>
              </a:spcAft>
            </a:pPr>
            <a:r>
              <a:rPr lang="en-US" sz="2000" b="1" dirty="0" smtClean="0">
                <a:latin typeface="Calibri"/>
                <a:cs typeface="+mn-cs"/>
              </a:rPr>
              <a:t>Close Reading:</a:t>
            </a:r>
          </a:p>
          <a:p>
            <a:pPr fontAlgn="auto">
              <a:spcBef>
                <a:spcPts val="0"/>
              </a:spcBef>
              <a:spcAft>
                <a:spcPts val="0"/>
              </a:spcAft>
            </a:pPr>
            <a:r>
              <a:rPr lang="en-US" sz="2000" b="1" dirty="0" smtClean="0">
                <a:solidFill>
                  <a:srgbClr val="FF0000"/>
                </a:solidFill>
                <a:latin typeface="Calibri"/>
                <a:cs typeface="+mn-cs"/>
              </a:rPr>
              <a:t>Despite </a:t>
            </a:r>
            <a:r>
              <a:rPr lang="en-US" sz="2000" b="1" dirty="0">
                <a:solidFill>
                  <a:srgbClr val="FF0000"/>
                </a:solidFill>
                <a:latin typeface="Calibri"/>
                <a:cs typeface="+mn-cs"/>
              </a:rPr>
              <a:t>its name, close reading has a lot more to do with writing than reading</a:t>
            </a:r>
            <a:r>
              <a:rPr lang="en-US" sz="2000" b="1" dirty="0" smtClean="0">
                <a:solidFill>
                  <a:srgbClr val="FF0000"/>
                </a:solidFill>
                <a:latin typeface="Calibri"/>
                <a:cs typeface="+mn-cs"/>
              </a:rPr>
              <a:t>!</a:t>
            </a:r>
          </a:p>
          <a:p>
            <a:pPr fontAlgn="auto">
              <a:spcBef>
                <a:spcPts val="0"/>
              </a:spcBef>
              <a:spcAft>
                <a:spcPts val="0"/>
              </a:spcAft>
            </a:pPr>
            <a:r>
              <a:rPr lang="en-US" sz="2000" b="1" dirty="0">
                <a:solidFill>
                  <a:prstClr val="black"/>
                </a:solidFill>
                <a:latin typeface="Calibri"/>
                <a:cs typeface="+mn-cs"/>
              </a:rPr>
              <a:t>Why is it important?</a:t>
            </a:r>
            <a:endParaRPr lang="en-US" sz="2000" dirty="0">
              <a:solidFill>
                <a:prstClr val="black"/>
              </a:solidFill>
              <a:latin typeface="Calibri"/>
              <a:cs typeface="+mn-cs"/>
            </a:endParaRPr>
          </a:p>
          <a:p>
            <a:pPr fontAlgn="auto">
              <a:spcBef>
                <a:spcPts val="0"/>
              </a:spcBef>
              <a:spcAft>
                <a:spcPts val="0"/>
              </a:spcAft>
            </a:pPr>
            <a:r>
              <a:rPr lang="en-US" sz="2000" b="1" dirty="0">
                <a:solidFill>
                  <a:srgbClr val="FF0000"/>
                </a:solidFill>
                <a:latin typeface="Calibri"/>
                <a:cs typeface="+mn-cs"/>
              </a:rPr>
              <a:t>“Close reading” is an essential college skill, regardless of a writer’s discipline.  </a:t>
            </a:r>
          </a:p>
        </p:txBody>
      </p:sp>
      <p:sp>
        <p:nvSpPr>
          <p:cNvPr id="8" name="Content Placeholder 2"/>
          <p:cNvSpPr txBox="1">
            <a:spLocks/>
          </p:cNvSpPr>
          <p:nvPr/>
        </p:nvSpPr>
        <p:spPr>
          <a:xfrm>
            <a:off x="228600" y="4343400"/>
            <a:ext cx="5105400" cy="2246769"/>
          </a:xfrm>
          <a:prstGeom prst="rect">
            <a:avLst/>
          </a:prstGeom>
          <a:ln w="25400">
            <a:solidFill>
              <a:srgbClr val="0070C0"/>
            </a:solidFill>
          </a:ln>
        </p:spPr>
        <p:txBody>
          <a:bodyPr wrap="square">
            <a:spAutoFit/>
          </a:bodyPr>
          <a:lstStyle>
            <a:lvl1pPr marL="463550" indent="-463550" algn="l" defTabSz="914400" rtl="0" eaLnBrk="1" latinLnBrk="0" hangingPunct="1">
              <a:spcBef>
                <a:spcPts val="2000"/>
              </a:spcBef>
              <a:buSzPct val="90000"/>
              <a:buFontTx/>
              <a:buBlip>
                <a:blip r:embed="rId8"/>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9"/>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10"/>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10"/>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10"/>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sz="2000" b="1" dirty="0" smtClean="0">
                <a:solidFill>
                  <a:prstClr val="black"/>
                </a:solidFill>
              </a:rPr>
              <a:t>Text-dependent questions:</a:t>
            </a:r>
          </a:p>
          <a:p>
            <a:pPr fontAlgn="auto">
              <a:spcBef>
                <a:spcPts val="0"/>
              </a:spcBef>
              <a:spcAft>
                <a:spcPts val="0"/>
              </a:spcAft>
            </a:pPr>
            <a:r>
              <a:rPr lang="en-US" sz="2000" b="1" dirty="0" smtClean="0">
                <a:solidFill>
                  <a:srgbClr val="FF0000"/>
                </a:solidFill>
              </a:rPr>
              <a:t>Draw the reader back to the text to discover what it says.</a:t>
            </a:r>
          </a:p>
          <a:p>
            <a:pPr fontAlgn="auto">
              <a:spcBef>
                <a:spcPts val="0"/>
              </a:spcBef>
              <a:spcAft>
                <a:spcPts val="0"/>
              </a:spcAft>
            </a:pPr>
            <a:r>
              <a:rPr lang="en-US" sz="2000" b="1" dirty="0" smtClean="0">
                <a:solidFill>
                  <a:srgbClr val="FF0000"/>
                </a:solidFill>
              </a:rPr>
              <a:t>Teachers frame questions in ways that do not rely on a mix of personal opinion, background information, and imaginative speculation.</a:t>
            </a:r>
          </a:p>
        </p:txBody>
      </p:sp>
      <p:sp>
        <p:nvSpPr>
          <p:cNvPr id="2" name="TextBox 1"/>
          <p:cNvSpPr txBox="1"/>
          <p:nvPr/>
        </p:nvSpPr>
        <p:spPr>
          <a:xfrm>
            <a:off x="457200" y="152400"/>
            <a:ext cx="8100166" cy="523220"/>
          </a:xfrm>
          <a:prstGeom prst="rect">
            <a:avLst/>
          </a:prstGeom>
          <a:noFill/>
        </p:spPr>
        <p:txBody>
          <a:bodyPr wrap="none" rtlCol="0">
            <a:spAutoFit/>
          </a:bodyPr>
          <a:lstStyle/>
          <a:p>
            <a:r>
              <a:rPr lang="en-US" sz="2800" b="1" dirty="0" smtClean="0"/>
              <a:t>Answering the Dilemma of Increasing Writing Scores!</a:t>
            </a:r>
            <a:endParaRPr lang="en-US" sz="2800" b="1" dirty="0"/>
          </a:p>
        </p:txBody>
      </p:sp>
      <p:sp>
        <p:nvSpPr>
          <p:cNvPr id="6" name="Rectangle 5"/>
          <p:cNvSpPr/>
          <p:nvPr/>
        </p:nvSpPr>
        <p:spPr>
          <a:xfrm>
            <a:off x="228600" y="990600"/>
            <a:ext cx="5105400" cy="1015663"/>
          </a:xfrm>
          <a:prstGeom prst="rect">
            <a:avLst/>
          </a:prstGeom>
          <a:ln w="25400">
            <a:solidFill>
              <a:srgbClr val="0070C0"/>
            </a:solidFill>
          </a:ln>
        </p:spPr>
        <p:txBody>
          <a:bodyPr wrap="square">
            <a:spAutoFit/>
          </a:bodyPr>
          <a:lstStyle/>
          <a:p>
            <a:pPr fontAlgn="auto">
              <a:spcBef>
                <a:spcPts val="0"/>
              </a:spcBef>
              <a:spcAft>
                <a:spcPts val="0"/>
              </a:spcAft>
            </a:pPr>
            <a:r>
              <a:rPr lang="en-US" sz="2000" b="1" dirty="0" smtClean="0">
                <a:ea typeface="Arial"/>
                <a:cs typeface="Arial"/>
                <a:sym typeface="Arial"/>
                <a:rtl val="0"/>
              </a:rPr>
              <a:t>Text Complexity:</a:t>
            </a:r>
          </a:p>
          <a:p>
            <a:pPr fontAlgn="auto">
              <a:spcBef>
                <a:spcPts val="0"/>
              </a:spcBef>
              <a:spcAft>
                <a:spcPts val="0"/>
              </a:spcAft>
            </a:pPr>
            <a:r>
              <a:rPr lang="x-none" sz="2000" b="1" smtClean="0">
                <a:solidFill>
                  <a:srgbClr val="FF0000"/>
                </a:solidFill>
                <a:ea typeface="Arial"/>
                <a:cs typeface="Arial"/>
                <a:sym typeface="Arial"/>
                <a:rtl val="0"/>
              </a:rPr>
              <a:t>Regular </a:t>
            </a:r>
            <a:r>
              <a:rPr lang="x-none" sz="2000" b="1">
                <a:solidFill>
                  <a:srgbClr val="FF0000"/>
                </a:solidFill>
                <a:ea typeface="Arial"/>
                <a:cs typeface="Arial"/>
                <a:sym typeface="Arial"/>
                <a:rtl val="0"/>
              </a:rPr>
              <a:t>practice with complex text and its academic </a:t>
            </a:r>
            <a:r>
              <a:rPr lang="x-none" sz="2000" b="1" smtClean="0">
                <a:solidFill>
                  <a:srgbClr val="FF0000"/>
                </a:solidFill>
                <a:ea typeface="Arial"/>
                <a:cs typeface="Arial"/>
                <a:sym typeface="Arial"/>
                <a:rtl val="0"/>
              </a:rPr>
              <a:t>language</a:t>
            </a:r>
            <a:r>
              <a:rPr lang="en-US" sz="2000" b="1" dirty="0" smtClean="0">
                <a:solidFill>
                  <a:srgbClr val="FF0000"/>
                </a:solidFill>
                <a:ea typeface="Arial"/>
                <a:cs typeface="Arial"/>
                <a:sym typeface="Arial"/>
                <a:rtl val="0"/>
              </a:rPr>
              <a:t>.</a:t>
            </a:r>
            <a:endParaRPr lang="x-none" sz="2000" b="1">
              <a:solidFill>
                <a:srgbClr val="FF0000"/>
              </a:solidFill>
              <a:ea typeface="Arial"/>
              <a:cs typeface="Arial"/>
              <a:sym typeface="Arial"/>
              <a:rtl val="0"/>
            </a:endParaRPr>
          </a:p>
        </p:txBody>
      </p:sp>
    </p:spTree>
    <p:extLst>
      <p:ext uri="{BB962C8B-B14F-4D97-AF65-F5344CB8AC3E}">
        <p14:creationId xmlns:p14="http://schemas.microsoft.com/office/powerpoint/2010/main" val="1348893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Lagging Literacy to College and Career Readiness:</a:t>
            </a:r>
          </a:p>
        </p:txBody>
      </p:sp>
      <p:sp>
        <p:nvSpPr>
          <p:cNvPr id="3" name="Content Placeholder 2"/>
          <p:cNvSpPr>
            <a:spLocks noGrp="1"/>
          </p:cNvSpPr>
          <p:nvPr>
            <p:ph idx="1"/>
          </p:nvPr>
        </p:nvSpPr>
        <p:spPr>
          <a:xfrm>
            <a:off x="228600" y="1524000"/>
            <a:ext cx="8458200" cy="4525963"/>
          </a:xfrm>
        </p:spPr>
        <p:txBody>
          <a:bodyPr/>
          <a:lstStyle/>
          <a:p>
            <a:pPr marL="0" indent="0">
              <a:buNone/>
            </a:pPr>
            <a:endParaRPr lang="en-US" b="1" i="1" dirty="0" smtClean="0"/>
          </a:p>
          <a:p>
            <a:pPr marL="0" indent="0">
              <a:buNone/>
            </a:pPr>
            <a:r>
              <a:rPr lang="en-US" b="1" i="1" dirty="0" smtClean="0"/>
              <a:t>Navigating the CCSS Shifts in Literacy Instruction</a:t>
            </a:r>
          </a:p>
          <a:p>
            <a:pPr marL="0" indent="0">
              <a:buNone/>
            </a:pPr>
            <a:endParaRPr lang="en-US" dirty="0"/>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3886200" cy="3680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73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90675" y="0"/>
            <a:ext cx="6096000" cy="1285875"/>
          </a:xfrm>
        </p:spPr>
        <p:txBody>
          <a:bodyPr/>
          <a:lstStyle/>
          <a:p>
            <a:r>
              <a:rPr lang="en-US" b="1" dirty="0" smtClean="0">
                <a:ea typeface="Geneva"/>
                <a:cs typeface="Geneva"/>
              </a:rPr>
              <a:t>	</a:t>
            </a:r>
            <a:r>
              <a:rPr lang="en-US" b="1" dirty="0" smtClean="0">
                <a:solidFill>
                  <a:schemeClr val="tx1"/>
                </a:solidFill>
                <a:latin typeface="Calibri" pitchFamily="34" charset="0"/>
                <a:ea typeface="Geneva"/>
                <a:cs typeface="Geneva"/>
              </a:rPr>
              <a:t>Text Complexity</a:t>
            </a:r>
          </a:p>
        </p:txBody>
      </p:sp>
      <p:sp>
        <p:nvSpPr>
          <p:cNvPr id="21507" name="Content Placeholder 2"/>
          <p:cNvSpPr>
            <a:spLocks noGrp="1"/>
          </p:cNvSpPr>
          <p:nvPr>
            <p:ph idx="1"/>
          </p:nvPr>
        </p:nvSpPr>
        <p:spPr>
          <a:xfrm>
            <a:off x="409575" y="1447800"/>
            <a:ext cx="8458200" cy="5116513"/>
          </a:xfrm>
        </p:spPr>
        <p:txBody>
          <a:bodyPr/>
          <a:lstStyle/>
          <a:p>
            <a:pPr marL="0" indent="0">
              <a:buNone/>
            </a:pPr>
            <a:r>
              <a:rPr lang="en-US" sz="3200" dirty="0" smtClean="0">
                <a:latin typeface="+mj-lt"/>
                <a:ea typeface="Geneva"/>
                <a:cs typeface="Geneva"/>
              </a:rPr>
              <a:t>“</a:t>
            </a:r>
            <a:r>
              <a:rPr lang="en-US" sz="3200" i="1" dirty="0" smtClean="0">
                <a:latin typeface="+mj-lt"/>
                <a:ea typeface="Geneva"/>
                <a:cs typeface="Geneva"/>
              </a:rPr>
              <a:t>The Common Core Standards hinge on students encountering appropriately complex texts at each grade level in order to develop the mature language skills and the conceptual knowledge they need for success in school and life</a:t>
            </a:r>
            <a:r>
              <a:rPr lang="en-US" sz="3200" dirty="0" smtClean="0">
                <a:latin typeface="+mj-lt"/>
                <a:ea typeface="Geneva"/>
                <a:cs typeface="Geneva"/>
              </a:rPr>
              <a:t>” (p. 3).</a:t>
            </a:r>
          </a:p>
        </p:txBody>
      </p:sp>
      <p:pic>
        <p:nvPicPr>
          <p:cNvPr id="215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572000"/>
            <a:ext cx="4095750" cy="139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543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sz="half" idx="1"/>
          </p:nvPr>
        </p:nvSpPr>
        <p:spPr>
          <a:xfrm>
            <a:off x="304800" y="304800"/>
            <a:ext cx="4191000" cy="6248400"/>
          </a:xfrm>
          <a:ln w="12700">
            <a:solidFill>
              <a:schemeClr val="tx1"/>
            </a:solidFill>
            <a:miter lim="800000"/>
            <a:headEnd/>
            <a:tailEnd/>
          </a:ln>
        </p:spPr>
        <p:txBody>
          <a:bodyPr/>
          <a:lstStyle/>
          <a:p>
            <a:pPr eaLnBrk="1" hangingPunct="1">
              <a:buFont typeface="Arial" pitchFamily="34" charset="0"/>
              <a:buNone/>
            </a:pPr>
            <a:r>
              <a:rPr lang="en-US" sz="2900" b="1" dirty="0" smtClean="0"/>
              <a:t>   </a:t>
            </a:r>
            <a:r>
              <a:rPr lang="en-US" sz="3200" b="1" dirty="0" smtClean="0"/>
              <a:t>Let every nation know, whether it wishes us well or ill, that we shall pay any price, bear any burden, meet any hardship, support any friend, oppose any foe to assure the survival and the success of liberty.</a:t>
            </a:r>
          </a:p>
          <a:p>
            <a:pPr eaLnBrk="1" hangingPunct="1">
              <a:buFont typeface="Arial" pitchFamily="34" charset="0"/>
              <a:buNone/>
            </a:pPr>
            <a:r>
              <a:rPr lang="en-US" sz="2900" b="1" dirty="0" smtClean="0"/>
              <a:t>    </a:t>
            </a:r>
            <a:endParaRPr lang="en-US" dirty="0" smtClean="0"/>
          </a:p>
        </p:txBody>
      </p:sp>
      <p:sp>
        <p:nvSpPr>
          <p:cNvPr id="7171" name="Content Placeholder 3"/>
          <p:cNvSpPr>
            <a:spLocks noGrp="1"/>
          </p:cNvSpPr>
          <p:nvPr>
            <p:ph sz="half" idx="2"/>
          </p:nvPr>
        </p:nvSpPr>
        <p:spPr>
          <a:xfrm>
            <a:off x="4648200" y="304800"/>
            <a:ext cx="4267200" cy="6248400"/>
          </a:xfrm>
          <a:ln w="12700">
            <a:solidFill>
              <a:schemeClr val="tx1"/>
            </a:solidFill>
            <a:miter lim="800000"/>
            <a:headEnd/>
            <a:tailEnd/>
          </a:ln>
        </p:spPr>
        <p:txBody>
          <a:bodyPr/>
          <a:lstStyle/>
          <a:p>
            <a:pPr eaLnBrk="1" hangingPunct="1">
              <a:buFont typeface="Arial" pitchFamily="34" charset="0"/>
              <a:buNone/>
            </a:pPr>
            <a:r>
              <a:rPr lang="en-US" b="1" dirty="0" smtClean="0"/>
              <a:t>    </a:t>
            </a:r>
            <a:r>
              <a:rPr lang="en-US" sz="3200" b="1" dirty="0" smtClean="0"/>
              <a:t>We want every country in the world, whether it is our friend or our enemy, to know that we will do whatever is necessary to make sure that freedom survives in the United States and around the world.</a:t>
            </a:r>
          </a:p>
          <a:p>
            <a:pPr eaLnBrk="1" hangingPunct="1">
              <a:buFont typeface="Arial" pitchFamily="34" charset="0"/>
              <a:buNone/>
            </a:pPr>
            <a:r>
              <a:rPr lang="en-US" sz="2500" b="1" dirty="0" smtClean="0"/>
              <a:t>     </a:t>
            </a:r>
          </a:p>
          <a:p>
            <a:pPr eaLnBrk="1" hangingPunct="1">
              <a:buFont typeface="Arial" pitchFamily="34" charset="0"/>
              <a:buNone/>
            </a:pPr>
            <a:endParaRPr lang="en-US" sz="2000" b="1" dirty="0" smtClean="0"/>
          </a:p>
          <a:p>
            <a:pPr eaLnBrk="1" hangingPunct="1">
              <a:buFont typeface="Arial" pitchFamily="34" charset="0"/>
              <a:buNone/>
            </a:pPr>
            <a:endParaRPr lang="en-US" sz="2000" dirty="0" smtClean="0"/>
          </a:p>
        </p:txBody>
      </p:sp>
      <p:sp>
        <p:nvSpPr>
          <p:cNvPr id="4" name="Rectangle 3"/>
          <p:cNvSpPr/>
          <p:nvPr/>
        </p:nvSpPr>
        <p:spPr>
          <a:xfrm>
            <a:off x="1371600" y="5562600"/>
            <a:ext cx="3124201"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latin typeface="+mn-lt"/>
              </a:rPr>
              <a:t>Complex</a:t>
            </a:r>
          </a:p>
        </p:txBody>
      </p:sp>
      <p:sp>
        <p:nvSpPr>
          <p:cNvPr id="5" name="Rectangle 4"/>
          <p:cNvSpPr/>
          <p:nvPr/>
        </p:nvSpPr>
        <p:spPr>
          <a:xfrm>
            <a:off x="6553200" y="5486400"/>
            <a:ext cx="2133919"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latin typeface="+mn-lt"/>
              </a:rPr>
              <a:t>Simple</a:t>
            </a:r>
          </a:p>
        </p:txBody>
      </p:sp>
    </p:spTree>
    <p:extLst>
      <p:ext uri="{BB962C8B-B14F-4D97-AF65-F5344CB8AC3E}">
        <p14:creationId xmlns:p14="http://schemas.microsoft.com/office/powerpoint/2010/main" val="32715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153400" cy="1143000"/>
          </a:xfrm>
        </p:spPr>
        <p:txBody>
          <a:bodyPr/>
          <a:lstStyle/>
          <a:p>
            <a:r>
              <a:rPr lang="en-US" b="1" dirty="0" smtClean="0">
                <a:solidFill>
                  <a:schemeClr val="tx1"/>
                </a:solidFill>
                <a:latin typeface="Calibri" pitchFamily="34" charset="0"/>
              </a:rPr>
              <a:t>What constitutes a complex text?</a:t>
            </a:r>
          </a:p>
        </p:txBody>
      </p:sp>
      <p:sp>
        <p:nvSpPr>
          <p:cNvPr id="5123" name="Content Placeholder 2"/>
          <p:cNvSpPr>
            <a:spLocks noGrp="1"/>
          </p:cNvSpPr>
          <p:nvPr>
            <p:ph idx="1"/>
          </p:nvPr>
        </p:nvSpPr>
        <p:spPr>
          <a:xfrm>
            <a:off x="762000" y="1905000"/>
            <a:ext cx="7772400" cy="4572000"/>
          </a:xfrm>
        </p:spPr>
        <p:txBody>
          <a:bodyPr/>
          <a:lstStyle/>
          <a:p>
            <a:pPr>
              <a:buFontTx/>
              <a:buNone/>
            </a:pPr>
            <a:r>
              <a:rPr lang="en-US" sz="3600" dirty="0" smtClean="0"/>
              <a:t> “Complex text is typified by a combination of longer sentences, a higher proportion of less-frequent words, and a greater number and variety of words with multiple meanings.”</a:t>
            </a:r>
          </a:p>
          <a:p>
            <a:pPr>
              <a:buFontTx/>
              <a:buNone/>
            </a:pPr>
            <a:r>
              <a:rPr lang="en-US" sz="3600" i="1" dirty="0" smtClean="0"/>
              <a:t>			</a:t>
            </a:r>
          </a:p>
          <a:p>
            <a:pPr algn="r">
              <a:buFontTx/>
              <a:buNone/>
            </a:pPr>
            <a:r>
              <a:rPr lang="en-US" sz="3600" i="1" dirty="0" smtClean="0"/>
              <a:t>PARCC Model Content Frameworks</a:t>
            </a:r>
          </a:p>
        </p:txBody>
      </p:sp>
    </p:spTree>
    <p:extLst>
      <p:ext uri="{BB962C8B-B14F-4D97-AF65-F5344CB8AC3E}">
        <p14:creationId xmlns:p14="http://schemas.microsoft.com/office/powerpoint/2010/main" val="48765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dirty="0">
                <a:latin typeface="Calibri" pitchFamily="34" charset="0"/>
              </a:rPr>
              <a:t>What Complex Text Demands of Readers</a:t>
            </a:r>
          </a:p>
        </p:txBody>
      </p:sp>
      <p:sp>
        <p:nvSpPr>
          <p:cNvPr id="49156" name="TextBox 5"/>
          <p:cNvSpPr txBox="1">
            <a:spLocks noChangeArrowheads="1"/>
          </p:cNvSpPr>
          <p:nvPr/>
        </p:nvSpPr>
        <p:spPr bwMode="auto">
          <a:xfrm>
            <a:off x="609600" y="1271752"/>
            <a:ext cx="7924800" cy="5139869"/>
          </a:xfrm>
          <a:prstGeom prst="rect">
            <a:avLst/>
          </a:prstGeom>
          <a:noFill/>
          <a:ln w="9525">
            <a:noFill/>
            <a:miter lim="800000"/>
            <a:headEnd/>
            <a:tailEnd/>
          </a:ln>
        </p:spPr>
        <p:txBody>
          <a:bodyPr>
            <a:spAutoFit/>
          </a:bodyPr>
          <a:lstStyle/>
          <a:p>
            <a:pPr fontAlgn="auto">
              <a:spcBef>
                <a:spcPts val="0"/>
              </a:spcBef>
              <a:spcAft>
                <a:spcPts val="0"/>
              </a:spcAft>
              <a:buFont typeface="Arial" pitchFamily="34" charset="0"/>
              <a:buChar char="•"/>
              <a:defRPr/>
            </a:pPr>
            <a:r>
              <a:rPr lang="en-US" sz="2800" b="1" dirty="0">
                <a:latin typeface="+mn-lt"/>
              </a:rPr>
              <a:t> A Willingness to Pause and Probe</a:t>
            </a:r>
          </a:p>
          <a:p>
            <a:pPr marL="688975" lvl="1" indent="-231775" fontAlgn="auto">
              <a:spcBef>
                <a:spcPts val="0"/>
              </a:spcBef>
              <a:spcAft>
                <a:spcPts val="0"/>
              </a:spcAft>
              <a:buFont typeface="Arial" pitchFamily="34" charset="0"/>
              <a:buChar char="•"/>
              <a:defRPr/>
            </a:pPr>
            <a:r>
              <a:rPr lang="en-US" sz="2400" dirty="0">
                <a:latin typeface="+mn-lt"/>
              </a:rPr>
              <a:t> Students must be patient as they read complex texts and be willing to devote time to contemplation of the text</a:t>
            </a:r>
          </a:p>
          <a:p>
            <a:pPr lvl="1" fontAlgn="auto">
              <a:spcBef>
                <a:spcPts val="0"/>
              </a:spcBef>
              <a:spcAft>
                <a:spcPts val="0"/>
              </a:spcAft>
              <a:defRPr/>
            </a:pPr>
            <a:endParaRPr lang="en-US" dirty="0">
              <a:latin typeface="+mn-lt"/>
            </a:endParaRPr>
          </a:p>
          <a:p>
            <a:pPr fontAlgn="auto">
              <a:spcBef>
                <a:spcPts val="0"/>
              </a:spcBef>
              <a:spcAft>
                <a:spcPts val="0"/>
              </a:spcAft>
              <a:buFont typeface="Arial" pitchFamily="34" charset="0"/>
              <a:buChar char="•"/>
              <a:defRPr/>
            </a:pPr>
            <a:r>
              <a:rPr lang="en-US" sz="2800" b="1" dirty="0">
                <a:latin typeface="+mn-lt"/>
              </a:rPr>
              <a:t> The Capacity for Uninterrupted Thinking</a:t>
            </a:r>
          </a:p>
          <a:p>
            <a:pPr marL="688975" lvl="1" indent="-231775" fontAlgn="auto">
              <a:spcBef>
                <a:spcPts val="0"/>
              </a:spcBef>
              <a:spcAft>
                <a:spcPts val="0"/>
              </a:spcAft>
              <a:buFont typeface="Arial" pitchFamily="34" charset="0"/>
              <a:buChar char="•"/>
              <a:defRPr/>
            </a:pPr>
            <a:r>
              <a:rPr lang="en-US" sz="2400" dirty="0">
                <a:latin typeface="+mn-lt"/>
              </a:rPr>
              <a:t> Time devoted to the text and thinking about the text exclusively - single-tasking rather than multi-tasking</a:t>
            </a:r>
          </a:p>
          <a:p>
            <a:pPr lvl="1" fontAlgn="auto">
              <a:spcBef>
                <a:spcPts val="0"/>
              </a:spcBef>
              <a:spcAft>
                <a:spcPts val="0"/>
              </a:spcAft>
              <a:defRPr/>
            </a:pPr>
            <a:endParaRPr lang="en-US" dirty="0">
              <a:latin typeface="+mn-lt"/>
            </a:endParaRPr>
          </a:p>
          <a:p>
            <a:pPr fontAlgn="auto">
              <a:spcBef>
                <a:spcPts val="0"/>
              </a:spcBef>
              <a:spcAft>
                <a:spcPts val="0"/>
              </a:spcAft>
              <a:buFont typeface="Arial" pitchFamily="34" charset="0"/>
              <a:buChar char="•"/>
              <a:defRPr/>
            </a:pPr>
            <a:r>
              <a:rPr lang="en-US" sz="2800" b="1" dirty="0">
                <a:latin typeface="+mn-lt"/>
              </a:rPr>
              <a:t> A Receptivity to Deep Thinking</a:t>
            </a:r>
          </a:p>
          <a:p>
            <a:pPr marL="688975" lvl="1" indent="-231775" fontAlgn="auto">
              <a:spcBef>
                <a:spcPts val="0"/>
              </a:spcBef>
              <a:spcAft>
                <a:spcPts val="0"/>
              </a:spcAft>
              <a:buFont typeface="Arial" pitchFamily="34" charset="0"/>
              <a:buChar char="•"/>
              <a:defRPr/>
            </a:pPr>
            <a:r>
              <a:rPr lang="en-US" sz="2400" dirty="0">
                <a:latin typeface="+mn-lt"/>
              </a:rPr>
              <a:t> Contemplation of the meaning of the text and not a quick response voicing an opinion based on a shallow interpretation</a:t>
            </a:r>
          </a:p>
          <a:p>
            <a:pPr fontAlgn="auto">
              <a:spcBef>
                <a:spcPts val="0"/>
              </a:spcBef>
              <a:spcAft>
                <a:spcPts val="0"/>
              </a:spcAft>
              <a:defRPr/>
            </a:pPr>
            <a:endParaRPr lang="en-US" sz="1000" dirty="0">
              <a:latin typeface="+mn-lt"/>
            </a:endParaRPr>
          </a:p>
          <a:p>
            <a:pPr algn="r" fontAlgn="auto">
              <a:spcBef>
                <a:spcPts val="0"/>
              </a:spcBef>
              <a:spcAft>
                <a:spcPts val="0"/>
              </a:spcAft>
              <a:defRPr/>
            </a:pPr>
            <a:endParaRPr lang="en-US" dirty="0" smtClean="0">
              <a:latin typeface="+mn-lt"/>
            </a:endParaRPr>
          </a:p>
          <a:p>
            <a:pPr algn="r" fontAlgn="auto">
              <a:spcBef>
                <a:spcPts val="0"/>
              </a:spcBef>
              <a:spcAft>
                <a:spcPts val="0"/>
              </a:spcAft>
              <a:defRPr/>
            </a:pPr>
            <a:r>
              <a:rPr lang="en-US" dirty="0" smtClean="0">
                <a:latin typeface="+mn-lt"/>
              </a:rPr>
              <a:t>Mark </a:t>
            </a:r>
            <a:r>
              <a:rPr lang="en-US" dirty="0" err="1">
                <a:latin typeface="+mn-lt"/>
              </a:rPr>
              <a:t>Bauerlein</a:t>
            </a:r>
            <a:r>
              <a:rPr lang="en-US" dirty="0">
                <a:latin typeface="+mn-lt"/>
              </a:rPr>
              <a:t>, </a:t>
            </a:r>
            <a:r>
              <a:rPr lang="en-US" dirty="0" smtClean="0">
                <a:latin typeface="+mn-lt"/>
              </a:rPr>
              <a:t>2011</a:t>
            </a:r>
            <a:endParaRPr lang="en-US" dirty="0">
              <a:latin typeface="+mn-lt"/>
            </a:endParaRPr>
          </a:p>
          <a:p>
            <a:pPr algn="r" fontAlgn="auto">
              <a:spcBef>
                <a:spcPts val="0"/>
              </a:spcBef>
              <a:spcAft>
                <a:spcPts val="0"/>
              </a:spcAft>
              <a:buFont typeface="Wingdings" pitchFamily="2" charset="2"/>
              <a:buChar char="ü"/>
              <a:defRPr/>
            </a:pPr>
            <a:endParaRPr lang="en-US" b="1" dirty="0">
              <a:latin typeface="+mn-lt"/>
            </a:endParaRPr>
          </a:p>
        </p:txBody>
      </p:sp>
    </p:spTree>
    <p:extLst>
      <p:ext uri="{BB962C8B-B14F-4D97-AF65-F5344CB8AC3E}">
        <p14:creationId xmlns:p14="http://schemas.microsoft.com/office/powerpoint/2010/main" val="169557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3048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a:latin typeface="Calibri" pitchFamily="34" charset="0"/>
              </a:rPr>
              <a:t>Shorter, Challenging Texts  </a:t>
            </a:r>
          </a:p>
        </p:txBody>
      </p:sp>
      <p:sp>
        <p:nvSpPr>
          <p:cNvPr id="51204" name="TextBox 5"/>
          <p:cNvSpPr txBox="1">
            <a:spLocks noChangeArrowheads="1"/>
          </p:cNvSpPr>
          <p:nvPr/>
        </p:nvSpPr>
        <p:spPr bwMode="auto">
          <a:xfrm>
            <a:off x="609600" y="1143000"/>
            <a:ext cx="7924800" cy="5447645"/>
          </a:xfrm>
          <a:prstGeom prst="rect">
            <a:avLst/>
          </a:prstGeom>
          <a:noFill/>
          <a:ln w="9525">
            <a:noFill/>
            <a:miter lim="800000"/>
            <a:headEnd/>
            <a:tailEnd/>
          </a:ln>
        </p:spPr>
        <p:txBody>
          <a:bodyPr>
            <a:spAutoFit/>
          </a:bodyPr>
          <a:lstStyle/>
          <a:p>
            <a:pPr marL="393700" indent="-393700" fontAlgn="auto">
              <a:spcBef>
                <a:spcPts val="0"/>
              </a:spcBef>
              <a:spcAft>
                <a:spcPts val="0"/>
              </a:spcAft>
              <a:buFont typeface="Arial" pitchFamily="34" charset="0"/>
              <a:buChar char="•"/>
              <a:defRPr/>
            </a:pPr>
            <a:r>
              <a:rPr lang="en-US" sz="2400" dirty="0">
                <a:latin typeface="+mn-lt"/>
              </a:rPr>
              <a:t>The </a:t>
            </a:r>
            <a:r>
              <a:rPr lang="en-US" sz="2400" u="sng" dirty="0">
                <a:latin typeface="+mn-lt"/>
              </a:rPr>
              <a:t>study of short texts</a:t>
            </a:r>
            <a:r>
              <a:rPr lang="en-US" sz="2400" dirty="0">
                <a:latin typeface="+mn-lt"/>
              </a:rPr>
              <a:t> is useful to enable students at a wide range of reading levels to participate in </a:t>
            </a:r>
            <a:r>
              <a:rPr lang="en-US" sz="2400" u="sng" dirty="0">
                <a:latin typeface="+mn-lt"/>
              </a:rPr>
              <a:t>the close analysis </a:t>
            </a:r>
            <a:r>
              <a:rPr lang="en-US" sz="2400" dirty="0">
                <a:latin typeface="+mn-lt"/>
              </a:rPr>
              <a:t>of more demanding text. </a:t>
            </a:r>
          </a:p>
          <a:p>
            <a:pPr fontAlgn="auto">
              <a:spcBef>
                <a:spcPts val="0"/>
              </a:spcBef>
              <a:spcAft>
                <a:spcPts val="0"/>
              </a:spcAft>
              <a:buFont typeface="Arial" pitchFamily="34" charset="0"/>
              <a:buChar char="•"/>
              <a:defRPr/>
            </a:pPr>
            <a:endParaRPr lang="en-US" sz="2400" dirty="0">
              <a:latin typeface="+mn-lt"/>
            </a:endParaRPr>
          </a:p>
          <a:p>
            <a:pPr marL="393700" indent="-393700" fontAlgn="auto">
              <a:spcBef>
                <a:spcPts val="0"/>
              </a:spcBef>
              <a:spcAft>
                <a:spcPts val="0"/>
              </a:spcAft>
              <a:buFont typeface="Arial" pitchFamily="34" charset="0"/>
              <a:buChar char="•"/>
              <a:defRPr/>
            </a:pPr>
            <a:r>
              <a:rPr lang="en-US" sz="2400" dirty="0">
                <a:latin typeface="+mn-lt"/>
              </a:rPr>
              <a:t>Place a </a:t>
            </a:r>
            <a:r>
              <a:rPr lang="en-US" sz="2400" u="sng" dirty="0">
                <a:latin typeface="+mn-lt"/>
              </a:rPr>
              <a:t>high priority on the close, sustained reading of complex text. </a:t>
            </a:r>
            <a:r>
              <a:rPr lang="en-US" sz="2400" dirty="0">
                <a:latin typeface="+mn-lt"/>
              </a:rPr>
              <a:t>Such reading </a:t>
            </a:r>
            <a:r>
              <a:rPr lang="en-US" sz="2400" u="sng" dirty="0">
                <a:latin typeface="+mn-lt"/>
              </a:rPr>
              <a:t>emphasizes the particular over the general </a:t>
            </a:r>
            <a:r>
              <a:rPr lang="en-US" sz="2400" dirty="0">
                <a:latin typeface="+mn-lt"/>
              </a:rPr>
              <a:t>and strives to focus on what lies within the four corners of the text. </a:t>
            </a:r>
          </a:p>
          <a:p>
            <a:pPr fontAlgn="auto">
              <a:spcBef>
                <a:spcPts val="0"/>
              </a:spcBef>
              <a:spcAft>
                <a:spcPts val="0"/>
              </a:spcAft>
              <a:buFont typeface="Arial" pitchFamily="34" charset="0"/>
              <a:buChar char="•"/>
              <a:defRPr/>
            </a:pPr>
            <a:endParaRPr lang="en-US" sz="2400" dirty="0">
              <a:latin typeface="+mn-lt"/>
            </a:endParaRPr>
          </a:p>
          <a:p>
            <a:pPr marL="393700" indent="-393700" fontAlgn="auto">
              <a:spcBef>
                <a:spcPts val="0"/>
              </a:spcBef>
              <a:spcAft>
                <a:spcPts val="0"/>
              </a:spcAft>
              <a:buFont typeface="Arial" pitchFamily="34" charset="0"/>
              <a:buChar char="•"/>
              <a:defRPr/>
            </a:pPr>
            <a:r>
              <a:rPr lang="en-US" sz="2400" dirty="0">
                <a:latin typeface="+mn-lt"/>
              </a:rPr>
              <a:t>Close reading often requires compact, short, self-contained texts that students can </a:t>
            </a:r>
            <a:r>
              <a:rPr lang="en-US" sz="2400" u="sng" dirty="0">
                <a:latin typeface="+mn-lt"/>
              </a:rPr>
              <a:t>read and re-read deliberately and slowly </a:t>
            </a:r>
            <a:r>
              <a:rPr lang="en-US" sz="2400" dirty="0">
                <a:latin typeface="+mn-lt"/>
              </a:rPr>
              <a:t>to probe and ponder the meanings of individual words, the order in which sentences unfold, and the development of ideas over the course of the text.  </a:t>
            </a:r>
          </a:p>
          <a:p>
            <a:pPr fontAlgn="auto">
              <a:spcBef>
                <a:spcPts val="0"/>
              </a:spcBef>
              <a:spcAft>
                <a:spcPts val="0"/>
              </a:spcAft>
              <a:defRPr/>
            </a:pPr>
            <a:endParaRPr lang="en-US" dirty="0">
              <a:latin typeface="+mn-lt"/>
            </a:endParaRPr>
          </a:p>
          <a:p>
            <a:pPr fontAlgn="auto">
              <a:spcBef>
                <a:spcPts val="0"/>
              </a:spcBef>
              <a:spcAft>
                <a:spcPts val="0"/>
              </a:spcAft>
              <a:buFont typeface="Wingdings" pitchFamily="2" charset="2"/>
              <a:buChar char="ü"/>
              <a:defRPr/>
            </a:pPr>
            <a:endParaRPr lang="en-US" b="1" dirty="0">
              <a:latin typeface="+mn-lt"/>
            </a:endParaRPr>
          </a:p>
        </p:txBody>
      </p:sp>
    </p:spTree>
    <p:extLst>
      <p:ext uri="{BB962C8B-B14F-4D97-AF65-F5344CB8AC3E}">
        <p14:creationId xmlns:p14="http://schemas.microsoft.com/office/powerpoint/2010/main" val="19731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0"/>
            <a:ext cx="59769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5" name="TextBox 3"/>
          <p:cNvSpPr txBox="1">
            <a:spLocks noChangeArrowheads="1"/>
          </p:cNvSpPr>
          <p:nvPr/>
        </p:nvSpPr>
        <p:spPr bwMode="auto">
          <a:xfrm>
            <a:off x="300038" y="2170113"/>
            <a:ext cx="2716212" cy="175432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smtClean="0">
                <a:solidFill>
                  <a:srgbClr val="0070C0"/>
                </a:solidFill>
              </a:rPr>
              <a:t>Text Complexity</a:t>
            </a:r>
          </a:p>
          <a:p>
            <a:pPr algn="ctr" eaLnBrk="1" hangingPunct="1"/>
            <a:r>
              <a:rPr lang="en-US" sz="3600" b="1" dirty="0" smtClean="0">
                <a:solidFill>
                  <a:srgbClr val="0070C0"/>
                </a:solidFill>
              </a:rPr>
              <a:t>Resource</a:t>
            </a:r>
            <a:endParaRPr lang="en-US" sz="3600" b="1" dirty="0">
              <a:solidFill>
                <a:srgbClr val="0070C0"/>
              </a:solidFill>
            </a:endParaRPr>
          </a:p>
        </p:txBody>
      </p:sp>
    </p:spTree>
    <p:extLst>
      <p:ext uri="{BB962C8B-B14F-4D97-AF65-F5344CB8AC3E}">
        <p14:creationId xmlns:p14="http://schemas.microsoft.com/office/powerpoint/2010/main" val="1951007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077200" cy="4182533"/>
          </a:xfrm>
        </p:spPr>
        <p:txBody>
          <a:bodyPr>
            <a:normAutofit fontScale="70000" lnSpcReduction="20000"/>
          </a:bodyPr>
          <a:lstStyle/>
          <a:p>
            <a:pPr marL="0" indent="0">
              <a:buNone/>
            </a:pPr>
            <a:r>
              <a:rPr lang="en-US" sz="5100" dirty="0" smtClean="0"/>
              <a:t>Attributes of Close Reading lessons:</a:t>
            </a:r>
          </a:p>
          <a:p>
            <a:pPr marL="0" indent="0">
              <a:buNone/>
            </a:pPr>
            <a:endParaRPr lang="en-US" sz="2800" dirty="0" smtClean="0"/>
          </a:p>
          <a:p>
            <a:pPr marL="1211263" indent="-571500">
              <a:spcAft>
                <a:spcPts val="600"/>
              </a:spcAft>
              <a:buFont typeface="Wingdings" pitchFamily="2" charset="2"/>
              <a:buChar char="§"/>
            </a:pPr>
            <a:r>
              <a:rPr lang="en-US" sz="3600" dirty="0" smtClean="0"/>
              <a:t>Selection of a (brief), high quality, complex text</a:t>
            </a:r>
          </a:p>
          <a:p>
            <a:pPr marL="1211263" indent="-571500">
              <a:spcAft>
                <a:spcPts val="600"/>
              </a:spcAft>
              <a:buFont typeface="Wingdings" pitchFamily="2" charset="2"/>
              <a:buChar char="§"/>
            </a:pPr>
            <a:r>
              <a:rPr lang="en-US" sz="3600" dirty="0" smtClean="0"/>
              <a:t>Individual reading of the text</a:t>
            </a:r>
          </a:p>
          <a:p>
            <a:pPr marL="1211263" indent="-571500">
              <a:spcAft>
                <a:spcPts val="600"/>
              </a:spcAft>
              <a:buFont typeface="Wingdings" pitchFamily="2" charset="2"/>
              <a:buChar char="§"/>
            </a:pPr>
            <a:r>
              <a:rPr lang="en-US" sz="3600" dirty="0" smtClean="0"/>
              <a:t>Rereading the text</a:t>
            </a:r>
          </a:p>
          <a:p>
            <a:pPr marL="1211263" indent="-571500">
              <a:spcAft>
                <a:spcPts val="600"/>
              </a:spcAft>
              <a:buFont typeface="Wingdings" pitchFamily="2" charset="2"/>
              <a:buChar char="§"/>
            </a:pPr>
            <a:r>
              <a:rPr lang="en-US" sz="3600" dirty="0" smtClean="0"/>
              <a:t>Text-based questions and discussion that focus on discrete elements of the text</a:t>
            </a:r>
          </a:p>
          <a:p>
            <a:pPr marL="1211263" indent="-571500">
              <a:spcAft>
                <a:spcPts val="600"/>
              </a:spcAft>
              <a:buFont typeface="Wingdings" pitchFamily="2" charset="2"/>
              <a:buChar char="§"/>
            </a:pPr>
            <a:r>
              <a:rPr lang="en-US" sz="3600" dirty="0" smtClean="0"/>
              <a:t>Discussion among students</a:t>
            </a:r>
          </a:p>
          <a:p>
            <a:pPr marL="1211263" indent="-571500">
              <a:spcAft>
                <a:spcPts val="600"/>
              </a:spcAft>
              <a:buFont typeface="Wingdings" pitchFamily="2" charset="2"/>
              <a:buChar char="§"/>
            </a:pPr>
            <a:r>
              <a:rPr lang="en-US" sz="3600" dirty="0" smtClean="0"/>
              <a:t>Writing about the text</a:t>
            </a:r>
            <a:endParaRPr lang="en-US" dirty="0"/>
          </a:p>
          <a:p>
            <a:pPr marL="912813" indent="-273050">
              <a:buFont typeface="Wingdings" pitchFamily="2" charset="2"/>
              <a:buChar char="Ø"/>
            </a:pPr>
            <a:endParaRPr lang="en-US" sz="2800" dirty="0" smtClean="0"/>
          </a:p>
          <a:p>
            <a:pPr marL="0" indent="0">
              <a:buNone/>
            </a:pPr>
            <a:endParaRPr lang="en-US" dirty="0" smtClean="0"/>
          </a:p>
        </p:txBody>
      </p:sp>
      <p:sp>
        <p:nvSpPr>
          <p:cNvPr id="3" name="Title 2"/>
          <p:cNvSpPr>
            <a:spLocks noGrp="1"/>
          </p:cNvSpPr>
          <p:nvPr>
            <p:ph type="title"/>
          </p:nvPr>
        </p:nvSpPr>
        <p:spPr>
          <a:xfrm>
            <a:off x="457200" y="34159"/>
            <a:ext cx="8229600" cy="1719072"/>
          </a:xfrm>
        </p:spPr>
        <p:txBody>
          <a:bodyPr>
            <a:normAutofit fontScale="90000"/>
          </a:bodyPr>
          <a:lstStyle/>
          <a:p>
            <a:r>
              <a:rPr lang="en-US" b="1" dirty="0"/>
              <a:t>Focus on Instruction – Close Reading and Text</a:t>
            </a:r>
            <a:r>
              <a:rPr lang="en-US" b="1" dirty="0" smtClean="0"/>
              <a:t>-Dependent </a:t>
            </a:r>
            <a:r>
              <a:rPr lang="en-US" b="1" dirty="0"/>
              <a:t>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44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pPr marL="0" indent="0" algn="ctr">
              <a:buNone/>
            </a:pPr>
            <a:r>
              <a:rPr lang="en-US" b="1" dirty="0">
                <a:solidFill>
                  <a:srgbClr val="CC6600"/>
                </a:solidFill>
              </a:rPr>
              <a:t>Excerpt (1963)</a:t>
            </a:r>
          </a:p>
          <a:p>
            <a:pPr marL="0" indent="0" algn="ctr">
              <a:buNone/>
            </a:pPr>
            <a:r>
              <a:rPr lang="en-US" b="1" dirty="0">
                <a:solidFill>
                  <a:srgbClr val="CC6600"/>
                </a:solidFill>
              </a:rPr>
              <a:t>By Martin Luther King, Jr</a:t>
            </a:r>
            <a:r>
              <a:rPr lang="en-US" b="1" dirty="0" smtClean="0">
                <a:solidFill>
                  <a:srgbClr val="CC6600"/>
                </a:solidFill>
              </a:rPr>
              <a:t>.</a:t>
            </a:r>
          </a:p>
          <a:p>
            <a:pPr marL="0" indent="0" algn="ctr">
              <a:buNone/>
            </a:pPr>
            <a:endParaRPr lang="en-US" dirty="0"/>
          </a:p>
          <a:p>
            <a:pPr marL="0" indent="0" algn="ctr">
              <a:buNone/>
            </a:pPr>
            <a:endParaRPr lang="en-US" dirty="0" smtClean="0"/>
          </a:p>
          <a:p>
            <a:pPr marL="0" indent="0" algn="ctr">
              <a:buNone/>
            </a:pP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55"/>
            <a:ext cx="3996559" cy="201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579" y="3352800"/>
            <a:ext cx="1600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07580" y="5257800"/>
            <a:ext cx="652884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Close Reading Activity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0633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2212</TotalTime>
  <Words>787</Words>
  <Application>Microsoft Office PowerPoint</Application>
  <PresentationFormat>On-screen Show (4:3)</PresentationFormat>
  <Paragraphs>121</Paragraphs>
  <Slides>12</Slides>
  <Notes>11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Equity</vt:lpstr>
      <vt:lpstr>2_Office Theme</vt:lpstr>
      <vt:lpstr>15_Office Theme</vt:lpstr>
      <vt:lpstr> Close Reading Strategies  </vt:lpstr>
      <vt:lpstr> Text Complexity</vt:lpstr>
      <vt:lpstr>PowerPoint Presentation</vt:lpstr>
      <vt:lpstr>What constitutes a complex text?</vt:lpstr>
      <vt:lpstr>PowerPoint Presentation</vt:lpstr>
      <vt:lpstr>PowerPoint Presentation</vt:lpstr>
      <vt:lpstr>PowerPoint Presentation</vt:lpstr>
      <vt:lpstr>Focus on Instruction – Close Reading and Text-Dependent Questions</vt:lpstr>
      <vt:lpstr>PowerPoint Presentation</vt:lpstr>
      <vt:lpstr>Additional Resources</vt:lpstr>
      <vt:lpstr>PowerPoint Presentation</vt:lpstr>
      <vt:lpstr>From Lagging Literacy to College and Career Readiness:</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ELA Network</dc:title>
  <dc:creator>damos</dc:creator>
  <cp:lastModifiedBy>Mullins, Carole - Office of Next Generation Learners</cp:lastModifiedBy>
  <cp:revision>920</cp:revision>
  <cp:lastPrinted>2012-11-26T23:19:16Z</cp:lastPrinted>
  <dcterms:created xsi:type="dcterms:W3CDTF">2012-10-25T18:44:14Z</dcterms:created>
  <dcterms:modified xsi:type="dcterms:W3CDTF">2013-03-27T19:29:47Z</dcterms:modified>
</cp:coreProperties>
</file>