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handoutMasterIdLst>
    <p:handoutMasterId r:id="rId44"/>
  </p:handoutMasterIdLst>
  <p:sldIdLst>
    <p:sldId id="264" r:id="rId5"/>
    <p:sldId id="276" r:id="rId6"/>
    <p:sldId id="266" r:id="rId7"/>
    <p:sldId id="280" r:id="rId8"/>
    <p:sldId id="268" r:id="rId9"/>
    <p:sldId id="274" r:id="rId10"/>
    <p:sldId id="301" r:id="rId11"/>
    <p:sldId id="302" r:id="rId12"/>
    <p:sldId id="303" r:id="rId13"/>
    <p:sldId id="304" r:id="rId14"/>
    <p:sldId id="305" r:id="rId15"/>
    <p:sldId id="297" r:id="rId16"/>
    <p:sldId id="269" r:id="rId17"/>
    <p:sldId id="306" r:id="rId18"/>
    <p:sldId id="282" r:id="rId19"/>
    <p:sldId id="284" r:id="rId20"/>
    <p:sldId id="308" r:id="rId21"/>
    <p:sldId id="309" r:id="rId22"/>
    <p:sldId id="310" r:id="rId23"/>
    <p:sldId id="287" r:id="rId24"/>
    <p:sldId id="289" r:id="rId25"/>
    <p:sldId id="293" r:id="rId26"/>
    <p:sldId id="300" r:id="rId27"/>
    <p:sldId id="290" r:id="rId28"/>
    <p:sldId id="291" r:id="rId29"/>
    <p:sldId id="292" r:id="rId30"/>
    <p:sldId id="283" r:id="rId31"/>
    <p:sldId id="294" r:id="rId32"/>
    <p:sldId id="285" r:id="rId33"/>
    <p:sldId id="286" r:id="rId34"/>
    <p:sldId id="316" r:id="rId35"/>
    <p:sldId id="311" r:id="rId36"/>
    <p:sldId id="312" r:id="rId37"/>
    <p:sldId id="313" r:id="rId38"/>
    <p:sldId id="314" r:id="rId39"/>
    <p:sldId id="295" r:id="rId40"/>
    <p:sldId id="296" r:id="rId41"/>
    <p:sldId id="281" r:id="rId42"/>
  </p:sldIdLst>
  <p:sldSz cx="12188825" cy="6858000"/>
  <p:notesSz cx="68580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99FF99"/>
    <a:srgbClr val="66FF33"/>
    <a:srgbClr val="FFCC00"/>
    <a:srgbClr val="FFFFCC"/>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280" autoAdjust="0"/>
  </p:normalViewPr>
  <p:slideViewPr>
    <p:cSldViewPr showGuides="1">
      <p:cViewPr varScale="1">
        <p:scale>
          <a:sx n="86" d="100"/>
          <a:sy n="86" d="100"/>
        </p:scale>
        <p:origin x="51" y="153"/>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8/7/2017</a:t>
            </a:fld>
            <a:endParaRPr>
              <a:solidFill>
                <a:schemeClr val="tx2"/>
              </a:solidFill>
            </a:endParaRPr>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8/6/2017</a:t>
            </a:fld>
            <a:endParaRPr/>
          </a:p>
        </p:txBody>
      </p:sp>
      <p:sp>
        <p:nvSpPr>
          <p:cNvPr id="4" name="Slide Image Placeholder 3"/>
          <p:cNvSpPr>
            <a:spLocks noGrp="1" noRot="1" noChangeAspect="1"/>
          </p:cNvSpPr>
          <p:nvPr>
            <p:ph type="sldImg" idx="2"/>
          </p:nvPr>
        </p:nvSpPr>
        <p:spPr>
          <a:xfrm>
            <a:off x="331788" y="696913"/>
            <a:ext cx="6194425" cy="34861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8/6/2017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8/6/2017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8/6/2017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8/6/2017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8/6/2017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8/6/2017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8/6/2017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8/6/2017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8/6/2017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heg.stanford.edu/"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loc.gov/teachers" TargetMode="External"/><Relationship Id="rId3" Type="http://schemas.openxmlformats.org/officeDocument/2006/relationships/hyperlink" Target="http://collections.si.edu/search/" TargetMode="External"/><Relationship Id="rId7" Type="http://schemas.openxmlformats.org/officeDocument/2006/relationships/hyperlink" Target="http://www.c3teachers.org/" TargetMode="External"/><Relationship Id="rId2" Type="http://schemas.openxmlformats.org/officeDocument/2006/relationships/hyperlink" Target="http://memory.loc.gov/ammem/index.html" TargetMode="External"/><Relationship Id="rId1" Type="http://schemas.openxmlformats.org/officeDocument/2006/relationships/slideLayout" Target="../slideLayouts/slideLayout2.xml"/><Relationship Id="rId6" Type="http://schemas.openxmlformats.org/officeDocument/2006/relationships/hyperlink" Target="http://www.history.com/speeches" TargetMode="External"/><Relationship Id="rId5" Type="http://schemas.openxmlformats.org/officeDocument/2006/relationships/hyperlink" Target="http://www.digitalhistory.uh.edu/index.cfm" TargetMode="External"/><Relationship Id="rId4" Type="http://schemas.openxmlformats.org/officeDocument/2006/relationships/hyperlink" Target="http://www.archieves.gov/research/search/" TargetMode="External"/><Relationship Id="rId9" Type="http://schemas.openxmlformats.org/officeDocument/2006/relationships/hyperlink" Target="https://dp.la/"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entury Schoolbook" panose="02040604050505020304" pitchFamily="18" charset="0"/>
              </a:rPr>
              <a:t>Disciplinary Literacy</a:t>
            </a:r>
          </a:p>
        </p:txBody>
      </p:sp>
      <p:sp>
        <p:nvSpPr>
          <p:cNvPr id="3" name="Subtitle 2"/>
          <p:cNvSpPr>
            <a:spLocks noGrp="1"/>
          </p:cNvSpPr>
          <p:nvPr>
            <p:ph type="subTitle" idx="1"/>
          </p:nvPr>
        </p:nvSpPr>
        <p:spPr/>
        <p:txBody>
          <a:bodyPr>
            <a:normAutofit/>
          </a:bodyPr>
          <a:lstStyle/>
          <a:p>
            <a:r>
              <a:rPr lang="en-US" dirty="0">
                <a:latin typeface="Bookman Old Style" panose="02050604050505020204" pitchFamily="18" charset="0"/>
              </a:rPr>
              <a:t>Thinking, Reading, and Writing like a Historian</a:t>
            </a: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DF12-F044-4B6A-BFBD-BB4FE36986B9}"/>
              </a:ext>
            </a:extLst>
          </p:cNvPr>
          <p:cNvSpPr>
            <a:spLocks noGrp="1"/>
          </p:cNvSpPr>
          <p:nvPr>
            <p:ph type="title"/>
          </p:nvPr>
        </p:nvSpPr>
        <p:spPr/>
        <p:txBody>
          <a:bodyPr/>
          <a:lstStyle/>
          <a:p>
            <a:r>
              <a:rPr lang="en-US" b="1" dirty="0">
                <a:latin typeface="Bookman Old Style" panose="02050604050505020204" pitchFamily="18" charset="0"/>
              </a:rPr>
              <a:t>When historians think, they…</a:t>
            </a:r>
          </a:p>
        </p:txBody>
      </p:sp>
      <p:sp>
        <p:nvSpPr>
          <p:cNvPr id="3" name="Content Placeholder 2">
            <a:extLst>
              <a:ext uri="{FF2B5EF4-FFF2-40B4-BE49-F238E27FC236}">
                <a16:creationId xmlns:a16="http://schemas.microsoft.com/office/drawing/2014/main" id="{5E05A063-161D-4C15-85C6-5ACE537AF995}"/>
              </a:ext>
            </a:extLst>
          </p:cNvPr>
          <p:cNvSpPr>
            <a:spLocks noGrp="1"/>
          </p:cNvSpPr>
          <p:nvPr>
            <p:ph idx="1"/>
          </p:nvPr>
        </p:nvSpPr>
        <p:spPr/>
        <p:txBody>
          <a:bodyPr>
            <a:normAutofit lnSpcReduction="10000"/>
          </a:bodyPr>
          <a:lstStyle/>
          <a:p>
            <a:pPr lvl="0"/>
            <a:r>
              <a:rPr lang="en-US" sz="3200" dirty="0">
                <a:latin typeface="Bookman Old Style" panose="02050604050505020204" pitchFamily="18" charset="0"/>
              </a:rPr>
              <a:t>Create narratives</a:t>
            </a:r>
          </a:p>
          <a:p>
            <a:pPr lvl="0"/>
            <a:r>
              <a:rPr lang="en-US" sz="3200" dirty="0">
                <a:latin typeface="Bookman Old Style" panose="02050604050505020204" pitchFamily="18" charset="0"/>
              </a:rPr>
              <a:t>Rely on valid primary and secondary sources to guide their thinking</a:t>
            </a:r>
          </a:p>
          <a:p>
            <a:pPr lvl="0"/>
            <a:r>
              <a:rPr lang="en-US" sz="3200" dirty="0">
                <a:latin typeface="Bookman Old Style" panose="02050604050505020204" pitchFamily="18" charset="0"/>
              </a:rPr>
              <a:t>Compare and contrast or ponder causes and effects</a:t>
            </a:r>
          </a:p>
          <a:p>
            <a:pPr lvl="0"/>
            <a:r>
              <a:rPr lang="en-US" sz="3200" dirty="0">
                <a:latin typeface="Bookman Old Style" panose="02050604050505020204" pitchFamily="18" charset="0"/>
              </a:rPr>
              <a:t>Consider big ideas or inquiries across long periods of time</a:t>
            </a:r>
          </a:p>
          <a:p>
            <a:pPr lvl="0"/>
            <a:r>
              <a:rPr lang="en-US" sz="3200" dirty="0">
                <a:latin typeface="Bookman Old Style" panose="02050604050505020204" pitchFamily="18" charset="0"/>
              </a:rPr>
              <a:t>Recognize bias</a:t>
            </a:r>
          </a:p>
          <a:p>
            <a:endParaRPr lang="en-US" dirty="0"/>
          </a:p>
        </p:txBody>
      </p:sp>
    </p:spTree>
    <p:extLst>
      <p:ext uri="{BB962C8B-B14F-4D97-AF65-F5344CB8AC3E}">
        <p14:creationId xmlns:p14="http://schemas.microsoft.com/office/powerpoint/2010/main" val="330028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9647B3-1097-45F5-A580-6F625803DC78}"/>
              </a:ext>
            </a:extLst>
          </p:cNvPr>
          <p:cNvSpPr>
            <a:spLocks noGrp="1"/>
          </p:cNvSpPr>
          <p:nvPr>
            <p:ph type="title"/>
          </p:nvPr>
        </p:nvSpPr>
        <p:spPr/>
        <p:txBody>
          <a:bodyPr/>
          <a:lstStyle/>
          <a:p>
            <a:r>
              <a:rPr lang="en-US" b="1" dirty="0">
                <a:latin typeface="Bookman Old Style" panose="02050604050505020204" pitchFamily="18" charset="0"/>
              </a:rPr>
              <a:t>Stand up, Hand up, Pair up</a:t>
            </a:r>
          </a:p>
        </p:txBody>
      </p:sp>
      <p:sp>
        <p:nvSpPr>
          <p:cNvPr id="5" name="Content Placeholder 4">
            <a:extLst>
              <a:ext uri="{FF2B5EF4-FFF2-40B4-BE49-F238E27FC236}">
                <a16:creationId xmlns:a16="http://schemas.microsoft.com/office/drawing/2014/main" id="{20562192-F23E-490C-B705-EAED33334333}"/>
              </a:ext>
            </a:extLst>
          </p:cNvPr>
          <p:cNvSpPr>
            <a:spLocks noGrp="1"/>
          </p:cNvSpPr>
          <p:nvPr>
            <p:ph sz="half" idx="1"/>
          </p:nvPr>
        </p:nvSpPr>
        <p:spPr/>
        <p:txBody>
          <a:bodyPr>
            <a:normAutofit/>
          </a:bodyPr>
          <a:lstStyle/>
          <a:p>
            <a:pPr marL="0" indent="0">
              <a:buNone/>
            </a:pPr>
            <a:r>
              <a:rPr lang="en-US" sz="2800" dirty="0">
                <a:latin typeface="Bookman Old Style" panose="02050604050505020204" pitchFamily="18" charset="0"/>
              </a:rPr>
              <a:t>Individually, write down on your index card what learning looks like in our Social Studies classrooms today.</a:t>
            </a:r>
          </a:p>
          <a:p>
            <a:pPr marL="0" indent="0">
              <a:buNone/>
            </a:pPr>
            <a:r>
              <a:rPr lang="en-US" sz="2800" dirty="0">
                <a:latin typeface="Bookman Old Style" panose="02050604050505020204" pitchFamily="18" charset="0"/>
              </a:rPr>
              <a:t>How do your students show their thinking?</a:t>
            </a:r>
          </a:p>
          <a:p>
            <a:pPr marL="0" indent="0">
              <a:buNone/>
            </a:pPr>
            <a:r>
              <a:rPr lang="en-US" sz="2800" dirty="0">
                <a:latin typeface="Bookman Old Style" panose="02050604050505020204" pitchFamily="18" charset="0"/>
              </a:rPr>
              <a:t>How do you know they have learned the material?</a:t>
            </a:r>
          </a:p>
        </p:txBody>
      </p:sp>
      <p:sp>
        <p:nvSpPr>
          <p:cNvPr id="6" name="Content Placeholder 5">
            <a:extLst>
              <a:ext uri="{FF2B5EF4-FFF2-40B4-BE49-F238E27FC236}">
                <a16:creationId xmlns:a16="http://schemas.microsoft.com/office/drawing/2014/main" id="{BE11281A-9E66-43A7-A0FF-18C824F4817C}"/>
              </a:ext>
            </a:extLst>
          </p:cNvPr>
          <p:cNvSpPr>
            <a:spLocks noGrp="1"/>
          </p:cNvSpPr>
          <p:nvPr>
            <p:ph sz="half" idx="2"/>
          </p:nvPr>
        </p:nvSpPr>
        <p:spPr/>
        <p:txBody>
          <a:bodyPr>
            <a:normAutofit/>
          </a:bodyPr>
          <a:lstStyle/>
          <a:p>
            <a:pPr marL="0" indent="0">
              <a:buNone/>
            </a:pPr>
            <a:r>
              <a:rPr lang="en-US" sz="2800" dirty="0">
                <a:latin typeface="Bookman Old Style" panose="02050604050505020204" pitchFamily="18" charset="0"/>
              </a:rPr>
              <a:t>Now – on my signal,</a:t>
            </a:r>
          </a:p>
          <a:p>
            <a:pPr marL="0" indent="0">
              <a:buNone/>
            </a:pPr>
            <a:r>
              <a:rPr lang="en-US" sz="2800" dirty="0">
                <a:latin typeface="Bookman Old Style" panose="02050604050505020204" pitchFamily="18" charset="0"/>
              </a:rPr>
              <a:t>Stand up </a:t>
            </a:r>
          </a:p>
          <a:p>
            <a:pPr marL="0" indent="0">
              <a:buNone/>
            </a:pPr>
            <a:r>
              <a:rPr lang="en-US" sz="2800" dirty="0">
                <a:latin typeface="Bookman Old Style" panose="02050604050505020204" pitchFamily="18" charset="0"/>
              </a:rPr>
              <a:t>Put your hand up</a:t>
            </a:r>
          </a:p>
          <a:p>
            <a:pPr marL="0" indent="0">
              <a:buNone/>
            </a:pPr>
            <a:r>
              <a:rPr lang="en-US" sz="2800" dirty="0">
                <a:latin typeface="Bookman Old Style" panose="02050604050505020204" pitchFamily="18" charset="0"/>
              </a:rPr>
              <a:t>And find a partner.</a:t>
            </a:r>
          </a:p>
          <a:p>
            <a:pPr marL="0" indent="0">
              <a:buNone/>
            </a:pPr>
            <a:r>
              <a:rPr lang="en-US" sz="2800" dirty="0">
                <a:latin typeface="Bookman Old Style" panose="02050604050505020204" pitchFamily="18" charset="0"/>
              </a:rPr>
              <a:t>Give that partner a high five and SHARE YOUR REFLECTIONS!</a:t>
            </a:r>
          </a:p>
        </p:txBody>
      </p:sp>
    </p:spTree>
    <p:extLst>
      <p:ext uri="{BB962C8B-B14F-4D97-AF65-F5344CB8AC3E}">
        <p14:creationId xmlns:p14="http://schemas.microsoft.com/office/powerpoint/2010/main" val="173543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wipe(down)">
                                      <p:cBhvr>
                                        <p:cTn id="26" dur="500"/>
                                        <p:tgtEl>
                                          <p:spTgt spid="6">
                                            <p:txEl>
                                              <p:pRg st="1" end="1"/>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down)">
                                      <p:cBhvr>
                                        <p:cTn id="29" dur="500"/>
                                        <p:tgtEl>
                                          <p:spTgt spid="6">
                                            <p:txEl>
                                              <p:pRg st="2" end="2"/>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wipe(down)">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51D475-D3F0-401C-AB5D-3274AE1C7C4E}"/>
              </a:ext>
            </a:extLst>
          </p:cNvPr>
          <p:cNvSpPr>
            <a:spLocks noGrp="1"/>
          </p:cNvSpPr>
          <p:nvPr>
            <p:ph type="title"/>
          </p:nvPr>
        </p:nvSpPr>
        <p:spPr/>
        <p:txBody>
          <a:bodyPr/>
          <a:lstStyle/>
          <a:p>
            <a:r>
              <a:rPr lang="en-US" dirty="0">
                <a:latin typeface="Book Antiqua" panose="02040602050305030304" pitchFamily="18" charset="0"/>
              </a:rPr>
              <a:t>The WHAT we teach</a:t>
            </a:r>
          </a:p>
        </p:txBody>
      </p:sp>
      <p:sp>
        <p:nvSpPr>
          <p:cNvPr id="4" name="Text Placeholder 3">
            <a:extLst>
              <a:ext uri="{FF2B5EF4-FFF2-40B4-BE49-F238E27FC236}">
                <a16:creationId xmlns:a16="http://schemas.microsoft.com/office/drawing/2014/main" id="{45737AE8-9F1F-4F3E-B46E-8AECE51A0F0F}"/>
              </a:ext>
            </a:extLst>
          </p:cNvPr>
          <p:cNvSpPr>
            <a:spLocks noGrp="1"/>
          </p:cNvSpPr>
          <p:nvPr>
            <p:ph type="body" idx="1"/>
          </p:nvPr>
        </p:nvSpPr>
        <p:spPr/>
        <p:txBody>
          <a:bodyPr/>
          <a:lstStyle/>
          <a:p>
            <a:r>
              <a:rPr lang="en-US" dirty="0">
                <a:latin typeface="Book Antiqua" panose="02040602050305030304" pitchFamily="18" charset="0"/>
              </a:rPr>
              <a:t>Diving into the Standards</a:t>
            </a:r>
          </a:p>
        </p:txBody>
      </p:sp>
    </p:spTree>
    <p:extLst>
      <p:ext uri="{BB962C8B-B14F-4D97-AF65-F5344CB8AC3E}">
        <p14:creationId xmlns:p14="http://schemas.microsoft.com/office/powerpoint/2010/main" val="129124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9798" y="304800"/>
            <a:ext cx="10157354" cy="1016000"/>
          </a:xfrm>
        </p:spPr>
        <p:txBody>
          <a:bodyPr>
            <a:normAutofit fontScale="90000"/>
          </a:bodyPr>
          <a:lstStyle/>
          <a:p>
            <a:r>
              <a:rPr lang="en-US" dirty="0">
                <a:latin typeface="Bookman Old Style" panose="02050604050505020204" pitchFamily="18" charset="0"/>
              </a:rPr>
              <a:t>Kentucky Academic Standards for History/Social Studies</a:t>
            </a:r>
          </a:p>
        </p:txBody>
      </p:sp>
      <p:sp>
        <p:nvSpPr>
          <p:cNvPr id="4" name="Content Placeholder 3"/>
          <p:cNvSpPr>
            <a:spLocks noGrp="1"/>
          </p:cNvSpPr>
          <p:nvPr>
            <p:ph sz="half" idx="1"/>
          </p:nvPr>
        </p:nvSpPr>
        <p:spPr>
          <a:xfrm>
            <a:off x="1903412" y="1371600"/>
            <a:ext cx="4977104" cy="5029200"/>
          </a:xfrm>
        </p:spPr>
        <p:txBody>
          <a:bodyPr>
            <a:noAutofit/>
          </a:bodyPr>
          <a:lstStyle/>
          <a:p>
            <a:pPr marL="457200" indent="-457200">
              <a:buAutoNum type="arabicPeriod"/>
            </a:pPr>
            <a:r>
              <a:rPr lang="en-US" sz="2000" dirty="0">
                <a:latin typeface="Bookman Old Style" panose="02050604050505020204" pitchFamily="18" charset="0"/>
              </a:rPr>
              <a:t>Group by grade level(s) taught.</a:t>
            </a:r>
          </a:p>
          <a:p>
            <a:pPr marL="457200" indent="-457200">
              <a:buAutoNum type="arabicPeriod"/>
            </a:pPr>
            <a:r>
              <a:rPr lang="en-US" sz="2000" dirty="0">
                <a:latin typeface="Bookman Old Style" panose="02050604050505020204" pitchFamily="18" charset="0"/>
              </a:rPr>
              <a:t>For that standard, summarize each grade (6-8, 9-10, 11-12) progression, highlighting the demands of that standard for your grade.</a:t>
            </a:r>
          </a:p>
          <a:p>
            <a:pPr marL="457200" indent="-457200">
              <a:buAutoNum type="arabicPeriod"/>
            </a:pPr>
            <a:r>
              <a:rPr lang="en-US" sz="2000" dirty="0">
                <a:latin typeface="Bookman Old Style" panose="02050604050505020204" pitchFamily="18" charset="0"/>
              </a:rPr>
              <a:t>Identify curriculum markers you would use to teach that standard.</a:t>
            </a:r>
          </a:p>
          <a:p>
            <a:pPr marL="457200" indent="-457200">
              <a:buAutoNum type="arabicPeriod"/>
            </a:pPr>
            <a:r>
              <a:rPr lang="en-US" sz="2000" dirty="0">
                <a:latin typeface="Bookman Old Style" panose="02050604050505020204" pitchFamily="18" charset="0"/>
              </a:rPr>
              <a:t>At the bottom of your group’s chart paper, identify what you will need to work within that standard.</a:t>
            </a:r>
          </a:p>
        </p:txBody>
      </p:sp>
      <p:pic>
        <p:nvPicPr>
          <p:cNvPr id="7" name="Content Placeholder 6"/>
          <p:cNvPicPr>
            <a:picLocks noGrp="1" noChangeAspect="1"/>
          </p:cNvPicPr>
          <p:nvPr>
            <p:ph sz="half" idx="2"/>
          </p:nvPr>
        </p:nvPicPr>
        <p:blipFill>
          <a:blip r:embed="rId2"/>
          <a:stretch>
            <a:fillRect/>
          </a:stretch>
        </p:blipFill>
        <p:spPr>
          <a:xfrm>
            <a:off x="7770812" y="1647305"/>
            <a:ext cx="3256340" cy="4193771"/>
          </a:xfrm>
          <a:prstGeom prst="rect">
            <a:avLst/>
          </a:prstGeom>
        </p:spPr>
      </p:pic>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4843EC-DC58-425D-AE21-4748B6F6EDA5}"/>
              </a:ext>
            </a:extLst>
          </p:cNvPr>
          <p:cNvSpPr>
            <a:spLocks noGrp="1"/>
          </p:cNvSpPr>
          <p:nvPr>
            <p:ph type="title"/>
          </p:nvPr>
        </p:nvSpPr>
        <p:spPr>
          <a:xfrm>
            <a:off x="912812" y="2667000"/>
            <a:ext cx="10157354" cy="1397000"/>
          </a:xfrm>
        </p:spPr>
        <p:txBody>
          <a:bodyPr>
            <a:normAutofit fontScale="90000"/>
          </a:bodyPr>
          <a:lstStyle/>
          <a:p>
            <a:pPr algn="ctr"/>
            <a:r>
              <a:rPr lang="en-US" dirty="0">
                <a:latin typeface="Bookman Old Style" panose="02050604050505020204" pitchFamily="18" charset="0"/>
              </a:rPr>
              <a:t>How do we encourage our students to think, read, and write like historians?</a:t>
            </a:r>
          </a:p>
        </p:txBody>
      </p:sp>
    </p:spTree>
    <p:extLst>
      <p:ext uri="{BB962C8B-B14F-4D97-AF65-F5344CB8AC3E}">
        <p14:creationId xmlns:p14="http://schemas.microsoft.com/office/powerpoint/2010/main" val="54960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latin typeface="Bookman Old Style" panose="02050604050505020204" pitchFamily="18" charset="0"/>
              </a:rPr>
              <a:t>The HOW we teach</a:t>
            </a:r>
          </a:p>
        </p:txBody>
      </p:sp>
      <p:sp>
        <p:nvSpPr>
          <p:cNvPr id="6" name="Text Placeholder 5"/>
          <p:cNvSpPr>
            <a:spLocks noGrp="1"/>
          </p:cNvSpPr>
          <p:nvPr>
            <p:ph type="body" idx="1"/>
          </p:nvPr>
        </p:nvSpPr>
        <p:spPr/>
        <p:txBody>
          <a:bodyPr/>
          <a:lstStyle/>
          <a:p>
            <a:r>
              <a:rPr lang="en-US" dirty="0">
                <a:latin typeface="Bookman Old Style" panose="02050604050505020204" pitchFamily="18" charset="0"/>
              </a:rPr>
              <a:t>Thinking like a Historian</a:t>
            </a:r>
          </a:p>
        </p:txBody>
      </p:sp>
    </p:spTree>
    <p:extLst>
      <p:ext uri="{BB962C8B-B14F-4D97-AF65-F5344CB8AC3E}">
        <p14:creationId xmlns:p14="http://schemas.microsoft.com/office/powerpoint/2010/main" val="33684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Bookman Old Style" panose="02050604050505020204" pitchFamily="18" charset="0"/>
              </a:rPr>
              <a:t>Visual Literacy</a:t>
            </a:r>
          </a:p>
        </p:txBody>
      </p:sp>
      <p:sp>
        <p:nvSpPr>
          <p:cNvPr id="7" name="Content Placeholder 6"/>
          <p:cNvSpPr>
            <a:spLocks noGrp="1"/>
          </p:cNvSpPr>
          <p:nvPr>
            <p:ph sz="half" idx="1"/>
          </p:nvPr>
        </p:nvSpPr>
        <p:spPr/>
        <p:txBody>
          <a:bodyPr>
            <a:normAutofit/>
          </a:bodyPr>
          <a:lstStyle/>
          <a:p>
            <a:pPr marL="0" indent="0">
              <a:buNone/>
            </a:pPr>
            <a:endParaRPr lang="en-US" dirty="0">
              <a:latin typeface="Bookman Old Style" panose="02050604050505020204" pitchFamily="18" charset="0"/>
            </a:endParaRPr>
          </a:p>
          <a:p>
            <a:endParaRPr lang="en-US" dirty="0">
              <a:latin typeface="Bookman Old Style" panose="02050604050505020204" pitchFamily="18" charset="0"/>
            </a:endParaRPr>
          </a:p>
        </p:txBody>
      </p:sp>
      <p:sp>
        <p:nvSpPr>
          <p:cNvPr id="8" name="Content Placeholder 7"/>
          <p:cNvSpPr>
            <a:spLocks noGrp="1"/>
          </p:cNvSpPr>
          <p:nvPr>
            <p:ph sz="half" idx="2"/>
          </p:nvPr>
        </p:nvSpPr>
        <p:spPr/>
        <p:txBody>
          <a:bodyPr>
            <a:normAutofit fontScale="92500" lnSpcReduction="20000"/>
          </a:bodyPr>
          <a:lstStyle/>
          <a:p>
            <a:r>
              <a:rPr lang="en-US" dirty="0">
                <a:latin typeface="Bookman Old Style" panose="02050604050505020204" pitchFamily="18" charset="0"/>
              </a:rPr>
              <a:t>‘</a:t>
            </a:r>
            <a:r>
              <a:rPr lang="en-US" u="sng" dirty="0">
                <a:latin typeface="Bookman Old Style" panose="02050604050505020204" pitchFamily="18" charset="0"/>
              </a:rPr>
              <a:t>Foundational</a:t>
            </a:r>
            <a:r>
              <a:rPr lang="en-US" dirty="0">
                <a:latin typeface="Bookman Old Style" panose="02050604050505020204" pitchFamily="18" charset="0"/>
              </a:rPr>
              <a:t>’ form of literacy, for primary and elementary grades</a:t>
            </a:r>
          </a:p>
          <a:p>
            <a:r>
              <a:rPr lang="en-US" dirty="0">
                <a:latin typeface="Bookman Old Style" panose="02050604050505020204" pitchFamily="18" charset="0"/>
              </a:rPr>
              <a:t>Can be done with artifacts and photographs, or the occasional painting (depending on grade/subject)</a:t>
            </a:r>
          </a:p>
          <a:p>
            <a:r>
              <a:rPr lang="en-US" dirty="0">
                <a:latin typeface="Bookman Old Style" panose="02050604050505020204" pitchFamily="18" charset="0"/>
              </a:rPr>
              <a:t>Visually connecting to the source</a:t>
            </a:r>
          </a:p>
          <a:p>
            <a:r>
              <a:rPr lang="en-US" dirty="0">
                <a:latin typeface="Bookman Old Style" panose="02050604050505020204" pitchFamily="18" charset="0"/>
              </a:rPr>
              <a:t>Sourcing with pictures, identifying what they see and inferring or making educated guesses.</a:t>
            </a:r>
          </a:p>
        </p:txBody>
      </p:sp>
      <p:pic>
        <p:nvPicPr>
          <p:cNvPr id="3" name="Picture 2" descr="A picture containing ground, outdoor, pressure suit, clothing&#10;&#10;Description generated with very high confidence">
            <a:extLst>
              <a:ext uri="{FF2B5EF4-FFF2-40B4-BE49-F238E27FC236}">
                <a16:creationId xmlns:a16="http://schemas.microsoft.com/office/drawing/2014/main" id="{F204A1EE-78A7-4881-8C84-3B8425C6D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412" y="1676400"/>
            <a:ext cx="5225703" cy="5036127"/>
          </a:xfrm>
          <a:prstGeom prst="rect">
            <a:avLst/>
          </a:prstGeom>
        </p:spPr>
      </p:pic>
    </p:spTree>
    <p:extLst>
      <p:ext uri="{BB962C8B-B14F-4D97-AF65-F5344CB8AC3E}">
        <p14:creationId xmlns:p14="http://schemas.microsoft.com/office/powerpoint/2010/main" val="331406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A0EB-E098-4400-B604-C154517814E3}"/>
              </a:ext>
            </a:extLst>
          </p:cNvPr>
          <p:cNvSpPr>
            <a:spLocks noGrp="1"/>
          </p:cNvSpPr>
          <p:nvPr>
            <p:ph type="title"/>
          </p:nvPr>
        </p:nvSpPr>
        <p:spPr>
          <a:ln w="12700">
            <a:solidFill>
              <a:schemeClr val="tx1"/>
            </a:solidFill>
          </a:ln>
        </p:spPr>
        <p:txBody>
          <a:bodyPr/>
          <a:lstStyle/>
          <a:p>
            <a:r>
              <a:rPr lang="en-US" u="sng" dirty="0">
                <a:latin typeface="Bookman Old Style" panose="02050604050505020204" pitchFamily="18" charset="0"/>
              </a:rPr>
              <a:t>Library of Congress</a:t>
            </a:r>
            <a:r>
              <a:rPr lang="en-US" dirty="0">
                <a:latin typeface="Bookman Old Style" panose="02050604050505020204" pitchFamily="18" charset="0"/>
              </a:rPr>
              <a:t>: </a:t>
            </a:r>
            <a:br>
              <a:rPr lang="en-US" dirty="0">
                <a:latin typeface="Bookman Old Style" panose="02050604050505020204" pitchFamily="18" charset="0"/>
              </a:rPr>
            </a:br>
            <a:r>
              <a:rPr lang="en-US" i="1" dirty="0">
                <a:latin typeface="Bookman Old Style" panose="02050604050505020204" pitchFamily="18" charset="0"/>
              </a:rPr>
              <a:t>Washington, Jefferson, and Lincoln</a:t>
            </a:r>
          </a:p>
        </p:txBody>
      </p:sp>
      <p:sp>
        <p:nvSpPr>
          <p:cNvPr id="3" name="Content Placeholder 2">
            <a:extLst>
              <a:ext uri="{FF2B5EF4-FFF2-40B4-BE49-F238E27FC236}">
                <a16:creationId xmlns:a16="http://schemas.microsoft.com/office/drawing/2014/main" id="{A472251E-93EF-4DFC-A0F0-6509B5FB8E5F}"/>
              </a:ext>
            </a:extLst>
          </p:cNvPr>
          <p:cNvSpPr>
            <a:spLocks noGrp="1"/>
          </p:cNvSpPr>
          <p:nvPr>
            <p:ph idx="1"/>
          </p:nvPr>
        </p:nvSpPr>
        <p:spPr>
          <a:xfrm>
            <a:off x="1117308" y="1701800"/>
            <a:ext cx="10463503" cy="4470400"/>
          </a:xfrm>
        </p:spPr>
        <p:txBody>
          <a:bodyPr>
            <a:normAutofit/>
          </a:bodyPr>
          <a:lstStyle/>
          <a:p>
            <a:endParaRPr lang="en-US" sz="2800" dirty="0">
              <a:latin typeface="Bookman Old Style" panose="02050604050505020204" pitchFamily="18" charset="0"/>
            </a:endParaRPr>
          </a:p>
          <a:p>
            <a:r>
              <a:rPr lang="en-US" sz="2800" dirty="0">
                <a:latin typeface="Bookman Old Style" panose="02050604050505020204" pitchFamily="18" charset="0"/>
              </a:rPr>
              <a:t>Students will compare and contrast the lives of these three presidents by visually analyzing their portraits.</a:t>
            </a:r>
          </a:p>
          <a:p>
            <a:r>
              <a:rPr lang="en-US" sz="2800" dirty="0">
                <a:latin typeface="Bookman Old Style" panose="02050604050505020204" pitchFamily="18" charset="0"/>
              </a:rPr>
              <a:t>Facilitation:  </a:t>
            </a:r>
          </a:p>
          <a:p>
            <a:pPr marL="0" indent="0">
              <a:buNone/>
            </a:pPr>
            <a:r>
              <a:rPr lang="en-US" sz="2800" dirty="0">
                <a:latin typeface="Bookman Old Style" panose="02050604050505020204" pitchFamily="18" charset="0"/>
              </a:rPr>
              <a:t>a.  K-2: Teacher facilitates the conversation, taking notes </a:t>
            </a:r>
          </a:p>
          <a:p>
            <a:pPr marL="0" indent="0">
              <a:buNone/>
            </a:pPr>
            <a:r>
              <a:rPr lang="en-US" sz="2800" dirty="0">
                <a:latin typeface="Bookman Old Style" panose="02050604050505020204" pitchFamily="18" charset="0"/>
              </a:rPr>
              <a:t>b.  3-5: Small groups with designated scribe, reporting out</a:t>
            </a:r>
          </a:p>
        </p:txBody>
      </p:sp>
    </p:spTree>
    <p:extLst>
      <p:ext uri="{BB962C8B-B14F-4D97-AF65-F5344CB8AC3E}">
        <p14:creationId xmlns:p14="http://schemas.microsoft.com/office/powerpoint/2010/main" val="271832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E04F5E-873D-4BD8-AEFD-FC3B567FAE7B}"/>
              </a:ext>
            </a:extLst>
          </p:cNvPr>
          <p:cNvSpPr>
            <a:spLocks noGrp="1"/>
          </p:cNvSpPr>
          <p:nvPr>
            <p:ph type="title"/>
          </p:nvPr>
        </p:nvSpPr>
        <p:spPr/>
        <p:txBody>
          <a:bodyPr/>
          <a:lstStyle/>
          <a:p>
            <a:r>
              <a:rPr lang="en-US" dirty="0">
                <a:latin typeface="Bookman Old Style" panose="02050604050505020204" pitchFamily="18" charset="0"/>
              </a:rPr>
              <a:t>Student-driven Inquiry: QFT</a:t>
            </a:r>
          </a:p>
        </p:txBody>
      </p:sp>
      <p:pic>
        <p:nvPicPr>
          <p:cNvPr id="7" name="Content Placeholder 6">
            <a:extLst>
              <a:ext uri="{FF2B5EF4-FFF2-40B4-BE49-F238E27FC236}">
                <a16:creationId xmlns:a16="http://schemas.microsoft.com/office/drawing/2014/main" id="{1EA596EA-AA1E-416C-8CA3-A281573A6B33}"/>
              </a:ext>
            </a:extLst>
          </p:cNvPr>
          <p:cNvPicPr>
            <a:picLocks noGrp="1" noChangeAspect="1"/>
          </p:cNvPicPr>
          <p:nvPr>
            <p:ph sz="half" idx="1"/>
          </p:nvPr>
        </p:nvPicPr>
        <p:blipFill>
          <a:blip r:embed="rId2"/>
          <a:stretch>
            <a:fillRect/>
          </a:stretch>
        </p:blipFill>
        <p:spPr>
          <a:xfrm>
            <a:off x="1674812" y="1524000"/>
            <a:ext cx="3886199" cy="5085369"/>
          </a:xfrm>
          <a:prstGeom prst="rect">
            <a:avLst/>
          </a:prstGeom>
        </p:spPr>
      </p:pic>
      <p:sp>
        <p:nvSpPr>
          <p:cNvPr id="6" name="Content Placeholder 5">
            <a:extLst>
              <a:ext uri="{FF2B5EF4-FFF2-40B4-BE49-F238E27FC236}">
                <a16:creationId xmlns:a16="http://schemas.microsoft.com/office/drawing/2014/main" id="{9D8217BC-EBDE-48EE-BE4F-8F6D2F2C3B21}"/>
              </a:ext>
            </a:extLst>
          </p:cNvPr>
          <p:cNvSpPr>
            <a:spLocks noGrp="1"/>
          </p:cNvSpPr>
          <p:nvPr>
            <p:ph sz="half" idx="2"/>
          </p:nvPr>
        </p:nvSpPr>
        <p:spPr>
          <a:xfrm>
            <a:off x="5789612" y="1752600"/>
            <a:ext cx="4977104" cy="4470400"/>
          </a:xfrm>
        </p:spPr>
        <p:txBody>
          <a:bodyPr>
            <a:normAutofit fontScale="85000" lnSpcReduction="10000"/>
          </a:bodyPr>
          <a:lstStyle/>
          <a:p>
            <a:r>
              <a:rPr lang="en-US" sz="3200" dirty="0">
                <a:latin typeface="Bookman Old Style" panose="02050604050505020204" pitchFamily="18" charset="0"/>
              </a:rPr>
              <a:t>Students will identify questions about a topic, based on a brief Qfocus (Question Focus)</a:t>
            </a:r>
          </a:p>
          <a:p>
            <a:r>
              <a:rPr lang="en-US" sz="3200" dirty="0">
                <a:latin typeface="Bookman Old Style" panose="02050604050505020204" pitchFamily="18" charset="0"/>
              </a:rPr>
              <a:t>For younger grades (K-2), the teacher directs the discussion, serving as scribe. </a:t>
            </a:r>
          </a:p>
          <a:p>
            <a:r>
              <a:rPr lang="en-US" sz="3200" dirty="0">
                <a:latin typeface="Bookman Old Style" panose="02050604050505020204" pitchFamily="18" charset="0"/>
              </a:rPr>
              <a:t>For grades 3-12, students are more autonomous within the activity.</a:t>
            </a:r>
          </a:p>
        </p:txBody>
      </p:sp>
    </p:spTree>
    <p:extLst>
      <p:ext uri="{BB962C8B-B14F-4D97-AF65-F5344CB8AC3E}">
        <p14:creationId xmlns:p14="http://schemas.microsoft.com/office/powerpoint/2010/main" val="383977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E6D1-3302-4D0A-8D61-A5E7F671D76D}"/>
              </a:ext>
            </a:extLst>
          </p:cNvPr>
          <p:cNvSpPr>
            <a:spLocks noGrp="1"/>
          </p:cNvSpPr>
          <p:nvPr>
            <p:ph type="title"/>
          </p:nvPr>
        </p:nvSpPr>
        <p:spPr/>
        <p:txBody>
          <a:bodyPr/>
          <a:lstStyle/>
          <a:p>
            <a:r>
              <a:rPr lang="en-US" dirty="0">
                <a:latin typeface="Bookman Old Style" panose="02050604050505020204" pitchFamily="18" charset="0"/>
              </a:rPr>
              <a:t>QFT: Student inquiry, agency, and  </a:t>
            </a:r>
            <a:br>
              <a:rPr lang="en-US" dirty="0">
                <a:latin typeface="Bookman Old Style" panose="02050604050505020204" pitchFamily="18" charset="0"/>
              </a:rPr>
            </a:br>
            <a:r>
              <a:rPr lang="en-US" dirty="0">
                <a:latin typeface="Bookman Old Style" panose="02050604050505020204" pitchFamily="18" charset="0"/>
              </a:rPr>
              <a:t>              voice</a:t>
            </a:r>
          </a:p>
        </p:txBody>
      </p:sp>
      <p:sp>
        <p:nvSpPr>
          <p:cNvPr id="3" name="Content Placeholder 2">
            <a:extLst>
              <a:ext uri="{FF2B5EF4-FFF2-40B4-BE49-F238E27FC236}">
                <a16:creationId xmlns:a16="http://schemas.microsoft.com/office/drawing/2014/main" id="{7AF7E0D4-F126-4FA2-B453-B2772EA59614}"/>
              </a:ext>
            </a:extLst>
          </p:cNvPr>
          <p:cNvSpPr>
            <a:spLocks noGrp="1"/>
          </p:cNvSpPr>
          <p:nvPr>
            <p:ph sz="half" idx="1"/>
          </p:nvPr>
        </p:nvSpPr>
        <p:spPr>
          <a:xfrm>
            <a:off x="1117309" y="1600200"/>
            <a:ext cx="4977104" cy="4572000"/>
          </a:xfrm>
        </p:spPr>
        <p:txBody>
          <a:bodyPr>
            <a:normAutofit/>
          </a:bodyPr>
          <a:lstStyle/>
          <a:p>
            <a:pPr marL="0" indent="0">
              <a:buNone/>
            </a:pPr>
            <a:r>
              <a:rPr lang="en-US" dirty="0">
                <a:latin typeface="Bookman Old Style" panose="02050604050505020204" pitchFamily="18" charset="0"/>
              </a:rPr>
              <a:t>     </a:t>
            </a:r>
          </a:p>
        </p:txBody>
      </p:sp>
      <p:sp>
        <p:nvSpPr>
          <p:cNvPr id="4" name="Content Placeholder 3">
            <a:extLst>
              <a:ext uri="{FF2B5EF4-FFF2-40B4-BE49-F238E27FC236}">
                <a16:creationId xmlns:a16="http://schemas.microsoft.com/office/drawing/2014/main" id="{E388EE3F-997F-454D-AEC5-81B1F4157C1F}"/>
              </a:ext>
            </a:extLst>
          </p:cNvPr>
          <p:cNvSpPr>
            <a:spLocks noGrp="1"/>
          </p:cNvSpPr>
          <p:nvPr>
            <p:ph sz="half" idx="2"/>
          </p:nvPr>
        </p:nvSpPr>
        <p:spPr>
          <a:xfrm>
            <a:off x="760412" y="1524000"/>
            <a:ext cx="4977104" cy="4470400"/>
          </a:xfrm>
        </p:spPr>
        <p:txBody>
          <a:bodyPr/>
          <a:lstStyle/>
          <a:p>
            <a:pPr marL="0" indent="0">
              <a:buNone/>
            </a:pPr>
            <a:r>
              <a:rPr lang="en-US" dirty="0">
                <a:latin typeface="Bookman Old Style" panose="02050604050505020204" pitchFamily="18" charset="0"/>
              </a:rPr>
              <a:t>Components of the Protocol:</a:t>
            </a:r>
          </a:p>
          <a:p>
            <a:r>
              <a:rPr lang="en-US" dirty="0">
                <a:latin typeface="Bookman Old Style" panose="02050604050505020204" pitchFamily="18" charset="0"/>
              </a:rPr>
              <a:t>Question Focus</a:t>
            </a:r>
          </a:p>
          <a:p>
            <a:r>
              <a:rPr lang="en-US" dirty="0">
                <a:latin typeface="Bookman Old Style" panose="02050604050505020204" pitchFamily="18" charset="0"/>
              </a:rPr>
              <a:t>Producing questions</a:t>
            </a:r>
          </a:p>
          <a:p>
            <a:r>
              <a:rPr lang="en-US" dirty="0">
                <a:latin typeface="Bookman Old Style" panose="02050604050505020204" pitchFamily="18" charset="0"/>
              </a:rPr>
              <a:t>Improving questions</a:t>
            </a:r>
          </a:p>
          <a:p>
            <a:r>
              <a:rPr lang="en-US" dirty="0">
                <a:latin typeface="Bookman Old Style" panose="02050604050505020204" pitchFamily="18" charset="0"/>
              </a:rPr>
              <a:t>Prioritizing questions</a:t>
            </a:r>
          </a:p>
          <a:p>
            <a:r>
              <a:rPr lang="en-US" dirty="0">
                <a:latin typeface="Bookman Old Style" panose="02050604050505020204" pitchFamily="18" charset="0"/>
              </a:rPr>
              <a:t>Discussing next steps</a:t>
            </a:r>
          </a:p>
          <a:p>
            <a:r>
              <a:rPr lang="en-US" dirty="0">
                <a:latin typeface="Bookman Old Style" panose="02050604050505020204" pitchFamily="18" charset="0"/>
              </a:rPr>
              <a:t>Reflecting</a:t>
            </a:r>
          </a:p>
        </p:txBody>
      </p:sp>
      <p:pic>
        <p:nvPicPr>
          <p:cNvPr id="6" name="Picture 5">
            <a:extLst>
              <a:ext uri="{FF2B5EF4-FFF2-40B4-BE49-F238E27FC236}">
                <a16:creationId xmlns:a16="http://schemas.microsoft.com/office/drawing/2014/main" id="{FBDBE95D-22DA-4B2D-A70B-0934AD06534C}"/>
              </a:ext>
            </a:extLst>
          </p:cNvPr>
          <p:cNvPicPr>
            <a:picLocks noChangeAspect="1"/>
          </p:cNvPicPr>
          <p:nvPr/>
        </p:nvPicPr>
        <p:blipFill>
          <a:blip r:embed="rId2"/>
          <a:stretch>
            <a:fillRect/>
          </a:stretch>
        </p:blipFill>
        <p:spPr>
          <a:xfrm>
            <a:off x="4722812" y="2133600"/>
            <a:ext cx="2465027" cy="3433179"/>
          </a:xfrm>
          <a:prstGeom prst="rect">
            <a:avLst/>
          </a:prstGeom>
        </p:spPr>
      </p:pic>
      <p:sp>
        <p:nvSpPr>
          <p:cNvPr id="7" name="TextBox 6">
            <a:extLst>
              <a:ext uri="{FF2B5EF4-FFF2-40B4-BE49-F238E27FC236}">
                <a16:creationId xmlns:a16="http://schemas.microsoft.com/office/drawing/2014/main" id="{9D57A732-830F-49EB-A27E-5BCE4B0A57E0}"/>
              </a:ext>
            </a:extLst>
          </p:cNvPr>
          <p:cNvSpPr txBox="1"/>
          <p:nvPr/>
        </p:nvSpPr>
        <p:spPr>
          <a:xfrm>
            <a:off x="7466012" y="1371600"/>
            <a:ext cx="3581400" cy="4524315"/>
          </a:xfrm>
          <a:prstGeom prst="rect">
            <a:avLst/>
          </a:prstGeom>
          <a:solidFill>
            <a:srgbClr val="FFFF99"/>
          </a:solidFill>
          <a:ln w="19050">
            <a:solidFill>
              <a:schemeClr val="tx1"/>
            </a:solidFill>
          </a:ln>
        </p:spPr>
        <p:txBody>
          <a:bodyPr wrap="square" rtlCol="0">
            <a:spAutoFit/>
          </a:bodyPr>
          <a:lstStyle/>
          <a:p>
            <a:r>
              <a:rPr lang="en-US" dirty="0">
                <a:latin typeface="Bookman Old Style" panose="02050604050505020204" pitchFamily="18" charset="0"/>
              </a:rPr>
              <a:t>This protocol creates an </a:t>
            </a:r>
            <a:r>
              <a:rPr lang="en-US" dirty="0" err="1">
                <a:latin typeface="Bookman Old Style" panose="02050604050505020204" pitchFamily="18" charset="0"/>
              </a:rPr>
              <a:t>atomosphere</a:t>
            </a:r>
            <a:r>
              <a:rPr lang="en-US" dirty="0">
                <a:latin typeface="Bookman Old Style" panose="02050604050505020204" pitchFamily="18" charset="0"/>
              </a:rPr>
              <a:t> free of judgment, an opportunity for every voice to be heard, and through prioritization, students take ownership of the inquiry, increasing rigor through increased relevance for the student.</a:t>
            </a:r>
          </a:p>
        </p:txBody>
      </p:sp>
    </p:spTree>
    <p:extLst>
      <p:ext uri="{BB962C8B-B14F-4D97-AF65-F5344CB8AC3E}">
        <p14:creationId xmlns:p14="http://schemas.microsoft.com/office/powerpoint/2010/main" val="37778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down)">
                                      <p:cBhvr>
                                        <p:cTn id="21" dur="500"/>
                                        <p:tgtEl>
                                          <p:spTgt spid="4">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wipe(down)">
                                      <p:cBhvr>
                                        <p:cTn id="3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Bookman Old Style" panose="02050604050505020204" pitchFamily="18" charset="0"/>
              </a:rPr>
              <a:t>Agenda</a:t>
            </a:r>
          </a:p>
        </p:txBody>
      </p:sp>
      <p:sp>
        <p:nvSpPr>
          <p:cNvPr id="14" name="Content Placeholder 13"/>
          <p:cNvSpPr>
            <a:spLocks noGrp="1"/>
          </p:cNvSpPr>
          <p:nvPr>
            <p:ph idx="1"/>
          </p:nvPr>
        </p:nvSpPr>
        <p:spPr/>
        <p:txBody>
          <a:bodyPr>
            <a:normAutofit/>
          </a:bodyPr>
          <a:lstStyle/>
          <a:p>
            <a:pPr marL="800100" lvl="1" indent="-342900" defTabSz="914400">
              <a:lnSpc>
                <a:spcPct val="150000"/>
              </a:lnSpc>
              <a:spcBef>
                <a:spcPts val="0"/>
              </a:spcBef>
              <a:buSzTx/>
              <a:buFont typeface="Arial" panose="020B0604020202020204" pitchFamily="34" charset="0"/>
              <a:buChar char="•"/>
            </a:pPr>
            <a:r>
              <a:rPr lang="en-US" dirty="0">
                <a:solidFill>
                  <a:prstClr val="black"/>
                </a:solidFill>
                <a:latin typeface="Bookman Old Style" panose="02050604050505020204" pitchFamily="18" charset="0"/>
              </a:rPr>
              <a:t>Work within the </a:t>
            </a:r>
            <a:r>
              <a:rPr lang="en-US" i="1" dirty="0">
                <a:solidFill>
                  <a:srgbClr val="000000"/>
                </a:solidFill>
                <a:latin typeface="Bookman Old Style" panose="02050604050505020204" pitchFamily="18" charset="0"/>
              </a:rPr>
              <a:t>Kentucky Academic Standards for Literacy in History/Social Studies.</a:t>
            </a:r>
            <a:r>
              <a:rPr lang="en-US" dirty="0">
                <a:solidFill>
                  <a:prstClr val="black"/>
                </a:solidFill>
                <a:latin typeface="Bookman Old Style" panose="02050604050505020204" pitchFamily="18" charset="0"/>
              </a:rPr>
              <a:t> </a:t>
            </a:r>
            <a:endParaRPr lang="en-US" sz="600" dirty="0">
              <a:solidFill>
                <a:prstClr val="black"/>
              </a:solidFill>
              <a:latin typeface="Bookman Old Style" panose="02050604050505020204" pitchFamily="18" charset="0"/>
            </a:endParaRPr>
          </a:p>
          <a:p>
            <a:pPr marL="800100" lvl="1" indent="-342900" defTabSz="914400">
              <a:lnSpc>
                <a:spcPct val="150000"/>
              </a:lnSpc>
              <a:spcBef>
                <a:spcPts val="0"/>
              </a:spcBef>
              <a:buSzTx/>
              <a:buFont typeface="Arial" panose="020B0604020202020204" pitchFamily="34" charset="0"/>
              <a:buChar char="•"/>
            </a:pPr>
            <a:r>
              <a:rPr lang="en-US" dirty="0">
                <a:solidFill>
                  <a:prstClr val="black"/>
                </a:solidFill>
                <a:latin typeface="Bookman Old Style" panose="02050604050505020204" pitchFamily="18" charset="0"/>
              </a:rPr>
              <a:t>Define the meaning  and establish the intent of disciplinary literacy.</a:t>
            </a:r>
            <a:endParaRPr lang="en-US" sz="600" dirty="0">
              <a:solidFill>
                <a:prstClr val="black"/>
              </a:solidFill>
              <a:latin typeface="Bookman Old Style" panose="02050604050505020204" pitchFamily="18" charset="0"/>
            </a:endParaRPr>
          </a:p>
          <a:p>
            <a:pPr marL="800100" lvl="1" indent="-342900" defTabSz="914400">
              <a:lnSpc>
                <a:spcPct val="150000"/>
              </a:lnSpc>
              <a:spcBef>
                <a:spcPts val="0"/>
              </a:spcBef>
              <a:buSzTx/>
              <a:buFont typeface="Arial" panose="020B0604020202020204" pitchFamily="34" charset="0"/>
              <a:buChar char="•"/>
            </a:pPr>
            <a:r>
              <a:rPr lang="en-US" dirty="0">
                <a:solidFill>
                  <a:prstClr val="black"/>
                </a:solidFill>
                <a:latin typeface="Bookman Old Style" panose="02050604050505020204" pitchFamily="18" charset="0"/>
              </a:rPr>
              <a:t>Demonstrate strategies and ideas for engaging students in the application of the </a:t>
            </a:r>
            <a:r>
              <a:rPr lang="en-US" i="1" dirty="0">
                <a:solidFill>
                  <a:srgbClr val="000000"/>
                </a:solidFill>
                <a:latin typeface="Bookman Old Style" panose="02050604050505020204" pitchFamily="18" charset="0"/>
              </a:rPr>
              <a:t>Kentucky Academic Standards for Literacy in History/Social Studies.</a:t>
            </a:r>
            <a:endParaRPr lang="en-US" sz="2000" dirty="0">
              <a:solidFill>
                <a:prstClr val="black"/>
              </a:solidFill>
              <a:latin typeface="Bookman Old Style" panose="02050604050505020204" pitchFamily="18" charset="0"/>
            </a:endParaRPr>
          </a:p>
          <a:p>
            <a:pPr marL="800100" lvl="1" indent="-342900" defTabSz="914400">
              <a:lnSpc>
                <a:spcPct val="150000"/>
              </a:lnSpc>
              <a:spcBef>
                <a:spcPts val="0"/>
              </a:spcBef>
              <a:buSzTx/>
              <a:buFont typeface="Arial" panose="020B0604020202020204" pitchFamily="34" charset="0"/>
              <a:buChar char="•"/>
            </a:pPr>
            <a:r>
              <a:rPr lang="en-US" dirty="0">
                <a:solidFill>
                  <a:prstClr val="black"/>
                </a:solidFill>
                <a:latin typeface="Bookman Old Style" panose="02050604050505020204" pitchFamily="18" charset="0"/>
              </a:rPr>
              <a:t>Planning instruction around disciplinary literacy and inquiry through the use of the </a:t>
            </a:r>
            <a:r>
              <a:rPr lang="en-US" i="1" dirty="0">
                <a:solidFill>
                  <a:srgbClr val="000000"/>
                </a:solidFill>
                <a:latin typeface="Bookman Old Style" panose="02050604050505020204" pitchFamily="18" charset="0"/>
              </a:rPr>
              <a:t>Kentucky Academic Standards for Literacy in History/Social Studies.</a:t>
            </a:r>
            <a:endParaRPr lang="en-US" dirty="0">
              <a:solidFill>
                <a:prstClr val="black"/>
              </a:solidFill>
              <a:latin typeface="Bookman Old Style" panose="02050604050505020204" pitchFamily="18" charset="0"/>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latin typeface="Rockwell" charset="0"/>
              </a:rPr>
              <a:t>Rules for Producing Questions</a:t>
            </a:r>
            <a:endParaRPr lang="en-US" dirty="0">
              <a:latin typeface="Bookman Old Style" panose="02050604050505020204" pitchFamily="18" charset="0"/>
            </a:endParaRPr>
          </a:p>
        </p:txBody>
      </p:sp>
      <p:pic>
        <p:nvPicPr>
          <p:cNvPr id="7" name="Content Placeholder 6"/>
          <p:cNvPicPr>
            <a:picLocks noGrp="1" noChangeAspect="1"/>
          </p:cNvPicPr>
          <p:nvPr>
            <p:ph idx="1"/>
          </p:nvPr>
        </p:nvPicPr>
        <p:blipFill>
          <a:blip r:embed="rId2"/>
          <a:stretch>
            <a:fillRect/>
          </a:stretch>
        </p:blipFill>
        <p:spPr>
          <a:xfrm>
            <a:off x="1446212" y="2133600"/>
            <a:ext cx="9243995" cy="3678069"/>
          </a:xfrm>
          <a:prstGeom prst="rect">
            <a:avLst/>
          </a:prstGeom>
          <a:solidFill>
            <a:schemeClr val="tx1">
              <a:lumMod val="20000"/>
              <a:lumOff val="80000"/>
            </a:schemeClr>
          </a:solidFill>
          <a:ln w="12700">
            <a:solidFill>
              <a:schemeClr val="tx1"/>
            </a:solidFill>
          </a:ln>
        </p:spPr>
      </p:pic>
    </p:spTree>
    <p:extLst>
      <p:ext uri="{BB962C8B-B14F-4D97-AF65-F5344CB8AC3E}">
        <p14:creationId xmlns:p14="http://schemas.microsoft.com/office/powerpoint/2010/main" val="66601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err="1">
                <a:latin typeface="Bookman Old Style" panose="02050604050505020204" pitchFamily="18" charset="0"/>
              </a:rPr>
              <a:t>Qfocus</a:t>
            </a:r>
            <a:r>
              <a:rPr lang="en-US" sz="4000" dirty="0">
                <a:latin typeface="Bookman Old Style" panose="02050604050505020204" pitchFamily="18" charset="0"/>
              </a:rPr>
              <a:t> – 3 minutes</a:t>
            </a:r>
          </a:p>
        </p:txBody>
      </p:sp>
      <p:pic>
        <p:nvPicPr>
          <p:cNvPr id="8" name="Picture Placeholder 7"/>
          <p:cNvPicPr>
            <a:picLocks noGrp="1" noChangeAspect="1"/>
          </p:cNvPicPr>
          <p:nvPr>
            <p:ph type="pic" idx="1"/>
          </p:nvPr>
        </p:nvPicPr>
        <p:blipFill>
          <a:blip r:embed="rId2"/>
          <a:srcRect t="4234" b="4234"/>
          <a:stretch>
            <a:fillRect/>
          </a:stretch>
        </p:blipFill>
        <p:spPr>
          <a:xfrm>
            <a:off x="1522412" y="152400"/>
            <a:ext cx="8001000" cy="4800600"/>
          </a:xfrm>
          <a:prstGeom prst="rect">
            <a:avLst/>
          </a:prstGeom>
        </p:spPr>
      </p:pic>
      <p:sp>
        <p:nvSpPr>
          <p:cNvPr id="7" name="Text Placeholder 6"/>
          <p:cNvSpPr>
            <a:spLocks noGrp="1"/>
          </p:cNvSpPr>
          <p:nvPr>
            <p:ph type="body" sz="half" idx="2"/>
          </p:nvPr>
        </p:nvSpPr>
        <p:spPr/>
        <p:txBody>
          <a:bodyPr>
            <a:normAutofit fontScale="92500" lnSpcReduction="20000"/>
          </a:bodyPr>
          <a:lstStyle/>
          <a:p>
            <a:r>
              <a:rPr lang="en-US" sz="3200" dirty="0">
                <a:latin typeface="Bookman Old Style" panose="02050604050505020204" pitchFamily="18" charset="0"/>
              </a:rPr>
              <a:t>Ask as many questions as you can.</a:t>
            </a:r>
          </a:p>
          <a:p>
            <a:r>
              <a:rPr lang="en-US" sz="3200" dirty="0">
                <a:latin typeface="Bookman Old Style" panose="02050604050505020204" pitchFamily="18" charset="0"/>
              </a:rPr>
              <a:t>Don’t forget the rules!</a:t>
            </a:r>
          </a:p>
        </p:txBody>
      </p:sp>
    </p:spTree>
    <p:extLst>
      <p:ext uri="{BB962C8B-B14F-4D97-AF65-F5344CB8AC3E}">
        <p14:creationId xmlns:p14="http://schemas.microsoft.com/office/powerpoint/2010/main" val="3807123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latin typeface="Bookman Old Style" panose="02050604050505020204" pitchFamily="18" charset="0"/>
              </a:rPr>
              <a:t>Use of Student Questions in QFT</a:t>
            </a:r>
          </a:p>
        </p:txBody>
      </p:sp>
      <p:sp>
        <p:nvSpPr>
          <p:cNvPr id="6" name="Content Placeholder 5"/>
          <p:cNvSpPr>
            <a:spLocks noGrp="1"/>
          </p:cNvSpPr>
          <p:nvPr>
            <p:ph idx="1"/>
          </p:nvPr>
        </p:nvSpPr>
        <p:spPr/>
        <p:txBody>
          <a:bodyPr>
            <a:normAutofit/>
          </a:bodyPr>
          <a:lstStyle/>
          <a:p>
            <a:r>
              <a:rPr lang="en-US" sz="2800" dirty="0">
                <a:latin typeface="Bookman Old Style" panose="02050604050505020204" pitchFamily="18" charset="0"/>
              </a:rPr>
              <a:t>Engage students in the lesson</a:t>
            </a:r>
          </a:p>
          <a:p>
            <a:r>
              <a:rPr lang="en-US" sz="2800" dirty="0">
                <a:latin typeface="Bookman Old Style" panose="02050604050505020204" pitchFamily="18" charset="0"/>
              </a:rPr>
              <a:t>Student-driven inquiry</a:t>
            </a:r>
          </a:p>
          <a:p>
            <a:r>
              <a:rPr lang="en-US" sz="2800" dirty="0">
                <a:latin typeface="Bookman Old Style" panose="02050604050505020204" pitchFamily="18" charset="0"/>
              </a:rPr>
              <a:t>Increases rigor and relevance</a:t>
            </a:r>
          </a:p>
          <a:p>
            <a:r>
              <a:rPr lang="en-US" sz="2800" dirty="0">
                <a:latin typeface="Bookman Old Style" panose="02050604050505020204" pitchFamily="18" charset="0"/>
              </a:rPr>
              <a:t>Can be used to:</a:t>
            </a:r>
          </a:p>
          <a:p>
            <a:pPr marL="0" indent="0">
              <a:buNone/>
            </a:pPr>
            <a:r>
              <a:rPr lang="en-US" sz="2800" dirty="0">
                <a:latin typeface="Bookman Old Style" panose="02050604050505020204" pitchFamily="18" charset="0"/>
              </a:rPr>
              <a:t>	-Direct later learning in content</a:t>
            </a:r>
          </a:p>
          <a:p>
            <a:pPr marL="0" indent="0">
              <a:buNone/>
            </a:pPr>
            <a:r>
              <a:rPr lang="en-US" sz="2800" dirty="0">
                <a:latin typeface="Bookman Old Style" panose="02050604050505020204" pitchFamily="18" charset="0"/>
              </a:rPr>
              <a:t>	-Use questions to preview, review learning</a:t>
            </a:r>
          </a:p>
          <a:p>
            <a:pPr marL="0" indent="0">
              <a:buNone/>
            </a:pPr>
            <a:r>
              <a:rPr lang="en-US" sz="2800" dirty="0">
                <a:latin typeface="Bookman Old Style" panose="02050604050505020204" pitchFamily="18" charset="0"/>
              </a:rPr>
              <a:t>	-Create homework assignment, discussion</a:t>
            </a:r>
          </a:p>
        </p:txBody>
      </p:sp>
    </p:spTree>
    <p:extLst>
      <p:ext uri="{BB962C8B-B14F-4D97-AF65-F5344CB8AC3E}">
        <p14:creationId xmlns:p14="http://schemas.microsoft.com/office/powerpoint/2010/main" val="176278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BC7E0D-280E-4398-B637-7219763F77A2}"/>
              </a:ext>
            </a:extLst>
          </p:cNvPr>
          <p:cNvGraphicFramePr>
            <a:graphicFrameLocks noGrp="1"/>
          </p:cNvGraphicFramePr>
          <p:nvPr>
            <p:extLst>
              <p:ext uri="{D42A27DB-BD31-4B8C-83A1-F6EECF244321}">
                <p14:modId xmlns:p14="http://schemas.microsoft.com/office/powerpoint/2010/main" val="1698869268"/>
              </p:ext>
            </p:extLst>
          </p:nvPr>
        </p:nvGraphicFramePr>
        <p:xfrm>
          <a:off x="1897628" y="1492865"/>
          <a:ext cx="3581400" cy="4711186"/>
        </p:xfrm>
        <a:graphic>
          <a:graphicData uri="http://schemas.openxmlformats.org/drawingml/2006/table">
            <a:tbl>
              <a:tblPr/>
              <a:tblGrid>
                <a:gridCol w="895350">
                  <a:extLst>
                    <a:ext uri="{9D8B030D-6E8A-4147-A177-3AD203B41FA5}">
                      <a16:colId xmlns:a16="http://schemas.microsoft.com/office/drawing/2014/main" val="1667780368"/>
                    </a:ext>
                  </a:extLst>
                </a:gridCol>
                <a:gridCol w="895350">
                  <a:extLst>
                    <a:ext uri="{9D8B030D-6E8A-4147-A177-3AD203B41FA5}">
                      <a16:colId xmlns:a16="http://schemas.microsoft.com/office/drawing/2014/main" val="1650514472"/>
                    </a:ext>
                  </a:extLst>
                </a:gridCol>
                <a:gridCol w="895350">
                  <a:extLst>
                    <a:ext uri="{9D8B030D-6E8A-4147-A177-3AD203B41FA5}">
                      <a16:colId xmlns:a16="http://schemas.microsoft.com/office/drawing/2014/main" val="219486180"/>
                    </a:ext>
                  </a:extLst>
                </a:gridCol>
                <a:gridCol w="895350">
                  <a:extLst>
                    <a:ext uri="{9D8B030D-6E8A-4147-A177-3AD203B41FA5}">
                      <a16:colId xmlns:a16="http://schemas.microsoft.com/office/drawing/2014/main" val="1334349956"/>
                    </a:ext>
                  </a:extLst>
                </a:gridCol>
              </a:tblGrid>
              <a:tr h="829998">
                <a:tc>
                  <a:txBody>
                    <a:bodyPr/>
                    <a:lstStyle/>
                    <a:p>
                      <a:pPr algn="l"/>
                      <a:r>
                        <a:rPr lang="en-US" sz="800"/>
                        <a:t>Student's name</a:t>
                      </a:r>
                    </a:p>
                  </a:txBody>
                  <a:tcPr marL="30619" marR="30619" marT="15310" marB="15310">
                    <a:lnL>
                      <a:noFill/>
                    </a:lnL>
                    <a:lnR>
                      <a:noFill/>
                    </a:lnR>
                    <a:lnT>
                      <a:noFill/>
                    </a:lnT>
                    <a:lnB>
                      <a:noFill/>
                    </a:lnB>
                  </a:tcPr>
                </a:tc>
                <a:tc>
                  <a:txBody>
                    <a:bodyPr/>
                    <a:lstStyle/>
                    <a:p>
                      <a:pPr algn="l"/>
                      <a:r>
                        <a:rPr lang="en-US" sz="800"/>
                        <a:t>Question #1</a:t>
                      </a:r>
                    </a:p>
                    <a:p>
                      <a:pPr algn="l"/>
                      <a:r>
                        <a:rPr lang="en-US" sz="800"/>
                        <a:t>What is an ecosystem?</a:t>
                      </a:r>
                    </a:p>
                  </a:txBody>
                  <a:tcPr marL="30619" marR="30619" marT="15310" marB="15310">
                    <a:lnL>
                      <a:noFill/>
                    </a:lnL>
                    <a:lnR>
                      <a:noFill/>
                    </a:lnR>
                    <a:lnT>
                      <a:noFill/>
                    </a:lnT>
                    <a:lnB>
                      <a:noFill/>
                    </a:lnB>
                  </a:tcPr>
                </a:tc>
                <a:tc>
                  <a:txBody>
                    <a:bodyPr/>
                    <a:lstStyle/>
                    <a:p>
                      <a:pPr algn="l"/>
                      <a:r>
                        <a:rPr lang="en-US" sz="800"/>
                        <a:t>Question #2</a:t>
                      </a:r>
                    </a:p>
                    <a:p>
                      <a:pPr algn="l"/>
                      <a:r>
                        <a:rPr lang="en-US" sz="800"/>
                        <a:t>What are the critical elements of an ecosystem? Why?</a:t>
                      </a:r>
                    </a:p>
                  </a:txBody>
                  <a:tcPr marL="30619" marR="30619" marT="15310" marB="15310">
                    <a:lnL>
                      <a:noFill/>
                    </a:lnL>
                    <a:lnR>
                      <a:noFill/>
                    </a:lnR>
                    <a:lnT>
                      <a:noFill/>
                    </a:lnT>
                    <a:lnB>
                      <a:noFill/>
                    </a:lnB>
                  </a:tcPr>
                </a:tc>
                <a:tc>
                  <a:txBody>
                    <a:bodyPr/>
                    <a:lstStyle/>
                    <a:p>
                      <a:pPr algn="l"/>
                      <a:r>
                        <a:rPr lang="en-US" sz="800" dirty="0"/>
                        <a:t>Question #3</a:t>
                      </a:r>
                    </a:p>
                    <a:p>
                      <a:pPr algn="l"/>
                      <a:r>
                        <a:rPr lang="en-US" sz="800" dirty="0"/>
                        <a:t>What are examples of ecosystems?</a:t>
                      </a:r>
                    </a:p>
                  </a:txBody>
                  <a:tcPr marL="30619" marR="30619" marT="15310" marB="15310">
                    <a:lnL>
                      <a:noFill/>
                    </a:lnL>
                    <a:lnR>
                      <a:noFill/>
                    </a:lnR>
                    <a:lnT>
                      <a:noFill/>
                    </a:lnT>
                    <a:lnB>
                      <a:noFill/>
                    </a:lnB>
                  </a:tcPr>
                </a:tc>
                <a:extLst>
                  <a:ext uri="{0D108BD9-81ED-4DB2-BD59-A6C34878D82A}">
                    <a16:rowId xmlns:a16="http://schemas.microsoft.com/office/drawing/2014/main" val="2032622941"/>
                  </a:ext>
                </a:extLst>
              </a:tr>
              <a:tr h="758458">
                <a:tc>
                  <a:txBody>
                    <a:bodyPr/>
                    <a:lstStyle/>
                    <a:p>
                      <a:pPr algn="l"/>
                      <a:r>
                        <a:rPr lang="en-US" sz="800" dirty="0"/>
                        <a:t>What I already know about the topic</a:t>
                      </a:r>
                    </a:p>
                  </a:txBody>
                  <a:tcPr marL="30619" marR="30619" marT="15310" marB="15310">
                    <a:lnL>
                      <a:noFill/>
                    </a:lnL>
                    <a:lnR>
                      <a:noFill/>
                    </a:lnR>
                    <a:lnT>
                      <a:noFill/>
                    </a:lnT>
                    <a:lnB>
                      <a:noFill/>
                    </a:lnB>
                  </a:tcPr>
                </a:tc>
                <a:tc>
                  <a:txBody>
                    <a:bodyPr/>
                    <a:lstStyle/>
                    <a:p>
                      <a:pPr algn="l"/>
                      <a:r>
                        <a:rPr lang="en-US" sz="800" dirty="0"/>
                        <a:t>•  I think it's an area in a park or in the woods and all the animals that live there</a:t>
                      </a:r>
                    </a:p>
                  </a:txBody>
                  <a:tcPr marL="30619" marR="30619" marT="15310" marB="15310">
                    <a:lnL>
                      <a:noFill/>
                    </a:lnL>
                    <a:lnR>
                      <a:noFill/>
                    </a:lnR>
                    <a:lnT>
                      <a:noFill/>
                    </a:lnT>
                    <a:lnB>
                      <a:noFill/>
                    </a:lnB>
                  </a:tcPr>
                </a:tc>
                <a:tc>
                  <a:txBody>
                    <a:bodyPr/>
                    <a:lstStyle/>
                    <a:p>
                      <a:pPr algn="l"/>
                      <a:r>
                        <a:rPr lang="en-US" sz="800" dirty="0"/>
                        <a:t>•  I don't know</a:t>
                      </a:r>
                    </a:p>
                  </a:txBody>
                  <a:tcPr marL="30619" marR="30619" marT="15310" marB="15310">
                    <a:lnL>
                      <a:noFill/>
                    </a:lnL>
                    <a:lnR>
                      <a:noFill/>
                    </a:lnR>
                    <a:lnT>
                      <a:noFill/>
                    </a:lnT>
                    <a:lnB>
                      <a:noFill/>
                    </a:lnB>
                  </a:tcPr>
                </a:tc>
                <a:tc>
                  <a:txBody>
                    <a:bodyPr/>
                    <a:lstStyle/>
                    <a:p>
                      <a:pPr algn="l"/>
                      <a:r>
                        <a:rPr lang="en-US" sz="800"/>
                        <a:t>•  photosynthesis?</a:t>
                      </a:r>
                    </a:p>
                  </a:txBody>
                  <a:tcPr marL="30619" marR="30619" marT="15310" marB="15310">
                    <a:lnL>
                      <a:noFill/>
                    </a:lnL>
                    <a:lnR>
                      <a:noFill/>
                    </a:lnR>
                    <a:lnT>
                      <a:noFill/>
                    </a:lnT>
                    <a:lnB>
                      <a:noFill/>
                    </a:lnB>
                  </a:tcPr>
                </a:tc>
                <a:extLst>
                  <a:ext uri="{0D108BD9-81ED-4DB2-BD59-A6C34878D82A}">
                    <a16:rowId xmlns:a16="http://schemas.microsoft.com/office/drawing/2014/main" val="881051463"/>
                  </a:ext>
                </a:extLst>
              </a:tr>
              <a:tr h="2661428">
                <a:tc>
                  <a:txBody>
                    <a:bodyPr/>
                    <a:lstStyle/>
                    <a:p>
                      <a:pPr algn="l"/>
                      <a:r>
                        <a:rPr lang="en-US" sz="800"/>
                        <a:t>Resource #1</a:t>
                      </a:r>
                    </a:p>
                    <a:p>
                      <a:pPr algn="l"/>
                      <a:r>
                        <a:rPr lang="en-US" sz="800" i="1"/>
                        <a:t>Ecosystems</a:t>
                      </a:r>
                      <a:r>
                        <a:rPr lang="en-US" sz="800"/>
                        <a:t>, by Nancy Finton (National Geographic Learning, 2007), pp. 7–9</a:t>
                      </a:r>
                    </a:p>
                  </a:txBody>
                  <a:tcPr marL="30619" marR="30619" marT="15310" marB="15310">
                    <a:lnL>
                      <a:noFill/>
                    </a:lnL>
                    <a:lnR>
                      <a:noFill/>
                    </a:lnR>
                    <a:lnT>
                      <a:noFill/>
                    </a:lnT>
                    <a:lnB>
                      <a:noFill/>
                    </a:lnB>
                  </a:tcPr>
                </a:tc>
                <a:tc>
                  <a:txBody>
                    <a:bodyPr/>
                    <a:lstStyle/>
                    <a:p>
                      <a:pPr algn="l"/>
                      <a:r>
                        <a:rPr lang="en-US" sz="800" dirty="0"/>
                        <a:t>•  soil, rocks, plants, water, animals, and all the processes that connect these things</a:t>
                      </a:r>
                    </a:p>
                    <a:p>
                      <a:pPr algn="l"/>
                      <a:r>
                        <a:rPr lang="en-US" sz="800" dirty="0"/>
                        <a:t>•  the living things are adapted to the climate and land</a:t>
                      </a:r>
                    </a:p>
                  </a:txBody>
                  <a:tcPr marL="30619" marR="30619" marT="15310" marB="15310">
                    <a:lnL>
                      <a:noFill/>
                    </a:lnL>
                    <a:lnR>
                      <a:noFill/>
                    </a:lnR>
                    <a:lnT>
                      <a:noFill/>
                    </a:lnT>
                    <a:lnB>
                      <a:noFill/>
                    </a:lnB>
                  </a:tcPr>
                </a:tc>
                <a:tc>
                  <a:txBody>
                    <a:bodyPr/>
                    <a:lstStyle/>
                    <a:p>
                      <a:pPr algn="l"/>
                      <a:r>
                        <a:rPr lang="en-US" sz="800"/>
                        <a:t>•  the living things in the ecosystem rely on each other for food</a:t>
                      </a:r>
                    </a:p>
                    <a:p>
                      <a:pPr algn="l"/>
                      <a:r>
                        <a:rPr lang="en-US" sz="800"/>
                        <a:t>•  sometimes they share the same home, like when snakes and lizards live in abandoned prairie dog tunnels</a:t>
                      </a:r>
                    </a:p>
                    <a:p>
                      <a:pPr algn="l"/>
                      <a:r>
                        <a:rPr lang="en-US" sz="800"/>
                        <a:t>•  sometimes they help each other, like when insects spread pollen from flower to flower</a:t>
                      </a:r>
                    </a:p>
                  </a:txBody>
                  <a:tcPr marL="30619" marR="30619" marT="15310" marB="15310">
                    <a:lnL>
                      <a:noFill/>
                    </a:lnL>
                    <a:lnR>
                      <a:noFill/>
                    </a:lnR>
                    <a:lnT>
                      <a:noFill/>
                    </a:lnT>
                    <a:lnB>
                      <a:noFill/>
                    </a:lnB>
                  </a:tcPr>
                </a:tc>
                <a:tc>
                  <a:txBody>
                    <a:bodyPr/>
                    <a:lstStyle/>
                    <a:p>
                      <a:pPr algn="l"/>
                      <a:r>
                        <a:rPr lang="en-US" sz="800" dirty="0"/>
                        <a:t>•  dry grass prairie east of the Rocky Mountains with bison, prairie dogs, short grasses, sunflowers, butterflies, etc.</a:t>
                      </a:r>
                    </a:p>
                  </a:txBody>
                  <a:tcPr marL="30619" marR="30619" marT="15310" marB="15310">
                    <a:lnL>
                      <a:noFill/>
                    </a:lnL>
                    <a:lnR>
                      <a:noFill/>
                    </a:lnR>
                    <a:lnT>
                      <a:noFill/>
                    </a:lnT>
                    <a:lnB>
                      <a:noFill/>
                    </a:lnB>
                  </a:tcPr>
                </a:tc>
                <a:extLst>
                  <a:ext uri="{0D108BD9-81ED-4DB2-BD59-A6C34878D82A}">
                    <a16:rowId xmlns:a16="http://schemas.microsoft.com/office/drawing/2014/main" val="2656032774"/>
                  </a:ext>
                </a:extLst>
              </a:tr>
              <a:tr h="143212">
                <a:tc>
                  <a:txBody>
                    <a:bodyPr/>
                    <a:lstStyle/>
                    <a:p>
                      <a:pPr algn="l"/>
                      <a:r>
                        <a:rPr lang="en-US" sz="800"/>
                        <a:t>Resource #2</a:t>
                      </a:r>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extLst>
                  <a:ext uri="{0D108BD9-81ED-4DB2-BD59-A6C34878D82A}">
                    <a16:rowId xmlns:a16="http://schemas.microsoft.com/office/drawing/2014/main" val="2583292058"/>
                  </a:ext>
                </a:extLst>
              </a:tr>
              <a:tr h="143212">
                <a:tc>
                  <a:txBody>
                    <a:bodyPr/>
                    <a:lstStyle/>
                    <a:p>
                      <a:pPr algn="l"/>
                      <a:r>
                        <a:rPr lang="en-US" sz="800"/>
                        <a:t>Resource #3</a:t>
                      </a:r>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extLst>
                  <a:ext uri="{0D108BD9-81ED-4DB2-BD59-A6C34878D82A}">
                    <a16:rowId xmlns:a16="http://schemas.microsoft.com/office/drawing/2014/main" val="2675157418"/>
                  </a:ext>
                </a:extLst>
              </a:tr>
              <a:tr h="143212">
                <a:tc>
                  <a:txBody>
                    <a:bodyPr/>
                    <a:lstStyle/>
                    <a:p>
                      <a:pPr algn="l"/>
                      <a:r>
                        <a:rPr lang="en-US" sz="800"/>
                        <a:t>Summary</a:t>
                      </a:r>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a:p>
                  </a:txBody>
                  <a:tcPr marL="30619" marR="30619" marT="15310" marB="15310">
                    <a:lnL>
                      <a:noFill/>
                    </a:lnL>
                    <a:lnR>
                      <a:noFill/>
                    </a:lnR>
                    <a:lnT>
                      <a:noFill/>
                    </a:lnT>
                    <a:lnB>
                      <a:noFill/>
                    </a:lnB>
                  </a:tcPr>
                </a:tc>
                <a:tc>
                  <a:txBody>
                    <a:bodyPr/>
                    <a:lstStyle/>
                    <a:p>
                      <a:pPr algn="l"/>
                      <a:endParaRPr lang="en-US" sz="800" dirty="0"/>
                    </a:p>
                  </a:txBody>
                  <a:tcPr marL="30619" marR="30619" marT="15310" marB="15310">
                    <a:lnL>
                      <a:noFill/>
                    </a:lnL>
                    <a:lnR>
                      <a:noFill/>
                    </a:lnR>
                    <a:lnT>
                      <a:noFill/>
                    </a:lnT>
                    <a:lnB>
                      <a:noFill/>
                    </a:lnB>
                  </a:tcPr>
                </a:tc>
                <a:extLst>
                  <a:ext uri="{0D108BD9-81ED-4DB2-BD59-A6C34878D82A}">
                    <a16:rowId xmlns:a16="http://schemas.microsoft.com/office/drawing/2014/main" val="2436894273"/>
                  </a:ext>
                </a:extLst>
              </a:tr>
            </a:tbl>
          </a:graphicData>
        </a:graphic>
      </p:graphicFrame>
      <p:sp>
        <p:nvSpPr>
          <p:cNvPr id="5" name="Rectangle 1">
            <a:extLst>
              <a:ext uri="{FF2B5EF4-FFF2-40B4-BE49-F238E27FC236}">
                <a16:creationId xmlns:a16="http://schemas.microsoft.com/office/drawing/2014/main" id="{C7D9C9B2-5B7F-4315-BDB9-135D8F036F65}"/>
              </a:ext>
            </a:extLst>
          </p:cNvPr>
          <p:cNvSpPr>
            <a:spLocks noChangeArrowheads="1"/>
          </p:cNvSpPr>
          <p:nvPr/>
        </p:nvSpPr>
        <p:spPr bwMode="auto">
          <a:xfrm rot="1774601">
            <a:off x="4495800" y="1499513"/>
            <a:ext cx="1241901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3366"/>
                </a:solidFill>
                <a:effectLst/>
                <a:latin typeface="Arial" panose="020B0604020202020204" pitchFamily="34" charset="0"/>
              </a:rPr>
              <a:t>Figure 1. Sample Inquiry Chart</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500" b="0" i="0" u="none" strike="noStrike" cap="none" normalizeH="0" baseline="0">
                <a:ln>
                  <a:noFill/>
                </a:ln>
                <a:solidFill>
                  <a:schemeClr val="tx1"/>
                </a:solidFill>
                <a:effectLst/>
                <a:latin typeface="Arial" panose="020B0604020202020204" pitchFamily="34" charset="0"/>
              </a:rPr>
            </a:b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itle 7">
            <a:extLst>
              <a:ext uri="{FF2B5EF4-FFF2-40B4-BE49-F238E27FC236}">
                <a16:creationId xmlns:a16="http://schemas.microsoft.com/office/drawing/2014/main" id="{72ED902F-5051-40CA-8D66-20C42840F9CE}"/>
              </a:ext>
            </a:extLst>
          </p:cNvPr>
          <p:cNvSpPr>
            <a:spLocks noGrp="1"/>
          </p:cNvSpPr>
          <p:nvPr>
            <p:ph type="title"/>
          </p:nvPr>
        </p:nvSpPr>
        <p:spPr/>
        <p:txBody>
          <a:bodyPr/>
          <a:lstStyle/>
          <a:p>
            <a:r>
              <a:rPr lang="en-US" dirty="0">
                <a:latin typeface="Bookman Old Style" panose="02050604050505020204" pitchFamily="18" charset="0"/>
              </a:rPr>
              <a:t>Using Student Questions</a:t>
            </a:r>
          </a:p>
        </p:txBody>
      </p:sp>
      <p:sp>
        <p:nvSpPr>
          <p:cNvPr id="9" name="TextBox 8">
            <a:extLst>
              <a:ext uri="{FF2B5EF4-FFF2-40B4-BE49-F238E27FC236}">
                <a16:creationId xmlns:a16="http://schemas.microsoft.com/office/drawing/2014/main" id="{A820D7DC-EAB2-4874-8529-E944DBFBA46F}"/>
              </a:ext>
            </a:extLst>
          </p:cNvPr>
          <p:cNvSpPr txBox="1"/>
          <p:nvPr/>
        </p:nvSpPr>
        <p:spPr>
          <a:xfrm>
            <a:off x="5789612" y="1473200"/>
            <a:ext cx="4648200" cy="2308324"/>
          </a:xfrm>
          <a:prstGeom prst="rect">
            <a:avLst/>
          </a:prstGeom>
          <a:solidFill>
            <a:srgbClr val="FFFF99"/>
          </a:solidFill>
          <a:ln w="12700">
            <a:solidFill>
              <a:schemeClr val="tx1"/>
            </a:solidFill>
          </a:ln>
        </p:spPr>
        <p:txBody>
          <a:bodyPr wrap="square" rtlCol="0">
            <a:spAutoFit/>
          </a:bodyPr>
          <a:lstStyle/>
          <a:p>
            <a:r>
              <a:rPr lang="en-US" dirty="0">
                <a:latin typeface="Bookman Old Style" panose="02050604050505020204" pitchFamily="18" charset="0"/>
              </a:rPr>
              <a:t>Once questions are prioritized, identifying the questions the class wants “answered,” the teacher is able to design instruction around those questions.</a:t>
            </a:r>
          </a:p>
        </p:txBody>
      </p:sp>
      <p:sp>
        <p:nvSpPr>
          <p:cNvPr id="10" name="TextBox 9">
            <a:extLst>
              <a:ext uri="{FF2B5EF4-FFF2-40B4-BE49-F238E27FC236}">
                <a16:creationId xmlns:a16="http://schemas.microsoft.com/office/drawing/2014/main" id="{BC244547-54BC-4607-9DC6-ADD98CF381A1}"/>
              </a:ext>
            </a:extLst>
          </p:cNvPr>
          <p:cNvSpPr txBox="1"/>
          <p:nvPr/>
        </p:nvSpPr>
        <p:spPr>
          <a:xfrm>
            <a:off x="5111437" y="5486400"/>
            <a:ext cx="4572000" cy="1015663"/>
          </a:xfrm>
          <a:prstGeom prst="rect">
            <a:avLst/>
          </a:prstGeom>
          <a:noFill/>
        </p:spPr>
        <p:txBody>
          <a:bodyPr wrap="square" rtlCol="0">
            <a:spAutoFit/>
          </a:bodyPr>
          <a:lstStyle/>
          <a:p>
            <a:r>
              <a:rPr lang="en-US" sz="2000" dirty="0">
                <a:latin typeface="Bookman Old Style" panose="02050604050505020204" pitchFamily="18" charset="0"/>
              </a:rPr>
              <a:t>Source: The Case for Multiple Texts by Sunday Cummins, ASCD Educational Leadership, Feb. 2017</a:t>
            </a:r>
          </a:p>
        </p:txBody>
      </p:sp>
    </p:spTree>
    <p:extLst>
      <p:ext uri="{BB962C8B-B14F-4D97-AF65-F5344CB8AC3E}">
        <p14:creationId xmlns:p14="http://schemas.microsoft.com/office/powerpoint/2010/main" val="4568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89012" y="609600"/>
            <a:ext cx="10157354" cy="1397000"/>
          </a:xfrm>
        </p:spPr>
        <p:txBody>
          <a:bodyPr/>
          <a:lstStyle/>
          <a:p>
            <a:r>
              <a:rPr lang="en-US" dirty="0">
                <a:latin typeface="Bookman Old Style" panose="02050604050505020204" pitchFamily="18" charset="0"/>
              </a:rPr>
              <a:t>QFT in the Primary classroom</a:t>
            </a:r>
          </a:p>
        </p:txBody>
      </p:sp>
      <p:pic>
        <p:nvPicPr>
          <p:cNvPr id="9" name="Content Placeholder 8"/>
          <p:cNvPicPr>
            <a:picLocks noGrp="1" noChangeAspect="1"/>
          </p:cNvPicPr>
          <p:nvPr>
            <p:ph idx="1"/>
          </p:nvPr>
        </p:nvPicPr>
        <p:blipFill>
          <a:blip r:embed="rId2"/>
          <a:stretch>
            <a:fillRect/>
          </a:stretch>
        </p:blipFill>
        <p:spPr>
          <a:xfrm>
            <a:off x="1117600" y="2057400"/>
            <a:ext cx="10156825" cy="3192678"/>
          </a:xfrm>
          <a:prstGeom prst="rect">
            <a:avLst/>
          </a:prstGeom>
        </p:spPr>
      </p:pic>
    </p:spTree>
    <p:extLst>
      <p:ext uri="{BB962C8B-B14F-4D97-AF65-F5344CB8AC3E}">
        <p14:creationId xmlns:p14="http://schemas.microsoft.com/office/powerpoint/2010/main" val="34927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59780" y="652031"/>
            <a:ext cx="8669263" cy="5553937"/>
          </a:xfrm>
          <a:prstGeom prst="rect">
            <a:avLst/>
          </a:prstGeom>
        </p:spPr>
      </p:pic>
    </p:spTree>
    <p:extLst>
      <p:ext uri="{BB962C8B-B14F-4D97-AF65-F5344CB8AC3E}">
        <p14:creationId xmlns:p14="http://schemas.microsoft.com/office/powerpoint/2010/main" val="1920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Student questions: 1</a:t>
            </a:r>
            <a:r>
              <a:rPr lang="en-US" baseline="30000" dirty="0">
                <a:latin typeface="Bookman Old Style" panose="02050604050505020204" pitchFamily="18" charset="0"/>
              </a:rPr>
              <a:t>st</a:t>
            </a:r>
            <a:r>
              <a:rPr lang="en-US" dirty="0">
                <a:latin typeface="Bookman Old Style" panose="02050604050505020204" pitchFamily="18" charset="0"/>
              </a:rPr>
              <a:t> GRADE</a:t>
            </a:r>
          </a:p>
        </p:txBody>
      </p:sp>
      <p:pic>
        <p:nvPicPr>
          <p:cNvPr id="5" name="Content Placeholder 4"/>
          <p:cNvPicPr>
            <a:picLocks noGrp="1" noChangeAspect="1"/>
          </p:cNvPicPr>
          <p:nvPr>
            <p:ph sz="half" idx="1"/>
          </p:nvPr>
        </p:nvPicPr>
        <p:blipFill>
          <a:blip r:embed="rId2"/>
          <a:stretch>
            <a:fillRect/>
          </a:stretch>
        </p:blipFill>
        <p:spPr>
          <a:xfrm>
            <a:off x="760412" y="2286000"/>
            <a:ext cx="4976813" cy="3188380"/>
          </a:xfrm>
          <a:prstGeom prst="rect">
            <a:avLst/>
          </a:prstGeom>
        </p:spPr>
      </p:pic>
      <p:sp>
        <p:nvSpPr>
          <p:cNvPr id="4" name="Content Placeholder 3"/>
          <p:cNvSpPr>
            <a:spLocks noGrp="1"/>
          </p:cNvSpPr>
          <p:nvPr>
            <p:ph sz="half" idx="2"/>
          </p:nvPr>
        </p:nvSpPr>
        <p:spPr>
          <a:xfrm>
            <a:off x="6297559" y="1473200"/>
            <a:ext cx="4977104" cy="4699000"/>
          </a:xfrm>
        </p:spPr>
        <p:txBody>
          <a:bodyPr>
            <a:normAutofit lnSpcReduction="10000"/>
          </a:bodyPr>
          <a:lstStyle/>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Who are they?	</a:t>
            </a:r>
          </a:p>
          <a:p>
            <a:pPr marL="341313" lvl="0" indent="-341313" defTabSz="914400">
              <a:lnSpc>
                <a:spcPct val="110000"/>
              </a:lnSpc>
              <a:spcBef>
                <a:spcPts val="0"/>
              </a:spcBef>
              <a:buSzTx/>
              <a:buFont typeface="Calibri" charset="0"/>
              <a:buAutoNum type="arabicPeriod"/>
              <a:defRPr/>
            </a:pPr>
            <a:r>
              <a:rPr lang="en-US" sz="2000" b="1" dirty="0">
                <a:solidFill>
                  <a:prstClr val="black">
                    <a:lumMod val="85000"/>
                    <a:lumOff val="15000"/>
                  </a:prstClr>
                </a:solidFill>
                <a:latin typeface="Bookman Old Style" panose="02050604050505020204" pitchFamily="18" charset="0"/>
                <a:cs typeface="Gill Sans" charset="0"/>
              </a:rPr>
              <a:t>Where are they</a:t>
            </a:r>
            <a:r>
              <a:rPr lang="en-US" sz="2000" b="1" dirty="0">
                <a:solidFill>
                  <a:prstClr val="black">
                    <a:lumMod val="65000"/>
                    <a:lumOff val="35000"/>
                  </a:prstClr>
                </a:solidFill>
                <a:latin typeface="Bookman Old Style" panose="02050604050505020204" pitchFamily="18" charset="0"/>
                <a:cs typeface="Gill Sans" charset="0"/>
              </a:rPr>
              <a:t>? </a:t>
            </a:r>
          </a:p>
          <a:p>
            <a:pPr marL="341313" lvl="0" indent="-341313" defTabSz="914400">
              <a:lnSpc>
                <a:spcPct val="110000"/>
              </a:lnSpc>
              <a:spcBef>
                <a:spcPts val="0"/>
              </a:spcBef>
              <a:buSzTx/>
              <a:buFont typeface="Calibri" charset="0"/>
              <a:buAutoNum type="arabicPeriod"/>
              <a:defRPr/>
            </a:pPr>
            <a:r>
              <a:rPr lang="en-US" sz="2000" b="1" dirty="0">
                <a:solidFill>
                  <a:prstClr val="black">
                    <a:lumMod val="85000"/>
                    <a:lumOff val="15000"/>
                  </a:prstClr>
                </a:solidFill>
                <a:latin typeface="Bookman Old Style" panose="02050604050505020204" pitchFamily="18" charset="0"/>
                <a:cs typeface="Gill Sans" charset="0"/>
              </a:rPr>
              <a:t>Is there an American flag</a:t>
            </a:r>
            <a:r>
              <a:rPr lang="en-US" sz="2000" b="1" dirty="0">
                <a:solidFill>
                  <a:prstClr val="black">
                    <a:lumMod val="65000"/>
                    <a:lumOff val="35000"/>
                  </a:prstClr>
                </a:solidFill>
                <a:latin typeface="Bookman Old Style" panose="02050604050505020204" pitchFamily="18" charset="0"/>
                <a:cs typeface="Gill Sans" charset="0"/>
              </a:rPr>
              <a:t>?</a:t>
            </a:r>
          </a:p>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Why are the people standing?</a:t>
            </a:r>
          </a:p>
          <a:p>
            <a:pPr marL="341313" lvl="0" indent="-341313" defTabSz="914400">
              <a:lnSpc>
                <a:spcPct val="110000"/>
              </a:lnSpc>
              <a:spcBef>
                <a:spcPts val="0"/>
              </a:spcBef>
              <a:buSzTx/>
              <a:buFont typeface="Calibri" charset="0"/>
              <a:buAutoNum type="arabicPeriod"/>
              <a:defRPr/>
            </a:pPr>
            <a:r>
              <a:rPr lang="en-US" sz="2000" b="1" dirty="0">
                <a:solidFill>
                  <a:prstClr val="black">
                    <a:lumMod val="85000"/>
                    <a:lumOff val="15000"/>
                  </a:prstClr>
                </a:solidFill>
                <a:latin typeface="Bookman Old Style" panose="02050604050505020204" pitchFamily="18" charset="0"/>
                <a:cs typeface="Gill Sans" charset="0"/>
              </a:rPr>
              <a:t>Do they live there</a:t>
            </a:r>
            <a:r>
              <a:rPr lang="en-US" sz="2000" b="1" dirty="0">
                <a:solidFill>
                  <a:prstClr val="black">
                    <a:lumMod val="65000"/>
                    <a:lumOff val="35000"/>
                  </a:prstClr>
                </a:solidFill>
                <a:latin typeface="Bookman Old Style" panose="02050604050505020204" pitchFamily="18" charset="0"/>
                <a:cs typeface="Gill Sans" charset="0"/>
              </a:rPr>
              <a:t>?</a:t>
            </a:r>
          </a:p>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Why are they wearing fancy clothes?</a:t>
            </a:r>
          </a:p>
          <a:p>
            <a:pPr marL="341313" lvl="0" indent="-341313" defTabSz="914400">
              <a:lnSpc>
                <a:spcPct val="110000"/>
              </a:lnSpc>
              <a:spcBef>
                <a:spcPts val="0"/>
              </a:spcBef>
              <a:buSzTx/>
              <a:buFont typeface="Calibri" charset="0"/>
              <a:buAutoNum type="arabicPeriod"/>
              <a:defRPr/>
            </a:pPr>
            <a:r>
              <a:rPr lang="en-US" sz="2000" b="1" dirty="0">
                <a:solidFill>
                  <a:prstClr val="black">
                    <a:lumMod val="85000"/>
                    <a:lumOff val="15000"/>
                  </a:prstClr>
                </a:solidFill>
                <a:latin typeface="Bookman Old Style" panose="02050604050505020204" pitchFamily="18" charset="0"/>
                <a:cs typeface="Gill Sans" charset="0"/>
              </a:rPr>
              <a:t>Are they having a feast</a:t>
            </a:r>
            <a:r>
              <a:rPr lang="en-US" sz="2000" b="1" dirty="0">
                <a:solidFill>
                  <a:prstClr val="black">
                    <a:lumMod val="65000"/>
                    <a:lumOff val="35000"/>
                  </a:prstClr>
                </a:solidFill>
                <a:latin typeface="Bookman Old Style" panose="02050604050505020204" pitchFamily="18" charset="0"/>
                <a:cs typeface="Gill Sans" charset="0"/>
              </a:rPr>
              <a:t>?</a:t>
            </a:r>
          </a:p>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Why are they there?</a:t>
            </a:r>
          </a:p>
          <a:p>
            <a:pPr marL="341313" lvl="0" indent="-341313" defTabSz="914400">
              <a:lnSpc>
                <a:spcPct val="110000"/>
              </a:lnSpc>
              <a:spcBef>
                <a:spcPts val="0"/>
              </a:spcBef>
              <a:buSzTx/>
              <a:buFont typeface="Calibri" charset="0"/>
              <a:buAutoNum type="arabicPeriod"/>
              <a:defRPr/>
            </a:pPr>
            <a:r>
              <a:rPr lang="en-US" sz="2000" b="1" dirty="0">
                <a:solidFill>
                  <a:prstClr val="black">
                    <a:lumMod val="85000"/>
                    <a:lumOff val="15000"/>
                  </a:prstClr>
                </a:solidFill>
                <a:latin typeface="Bookman Old Style" panose="02050604050505020204" pitchFamily="18" charset="0"/>
              </a:rPr>
              <a:t>Do they live in the city or the country?</a:t>
            </a:r>
            <a:endParaRPr lang="en-US" sz="2000" b="1" dirty="0">
              <a:solidFill>
                <a:prstClr val="black">
                  <a:lumMod val="65000"/>
                  <a:lumOff val="35000"/>
                </a:prstClr>
              </a:solidFill>
              <a:latin typeface="Bookman Old Style" panose="02050604050505020204" pitchFamily="18" charset="0"/>
            </a:endParaRPr>
          </a:p>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Why are there so many people?</a:t>
            </a:r>
          </a:p>
          <a:p>
            <a:pPr marL="341313" lvl="0" indent="-341313" defTabSz="914400">
              <a:lnSpc>
                <a:spcPct val="110000"/>
              </a:lnSpc>
              <a:spcBef>
                <a:spcPts val="0"/>
              </a:spcBef>
              <a:buSzTx/>
              <a:buFont typeface="Calibri" charset="0"/>
              <a:buAutoNum type="arabicPeriod"/>
              <a:defRPr/>
            </a:pPr>
            <a:r>
              <a:rPr lang="en-US" sz="2000" b="1" dirty="0">
                <a:solidFill>
                  <a:prstClr val="black">
                    <a:lumMod val="65000"/>
                    <a:lumOff val="35000"/>
                  </a:prstClr>
                </a:solidFill>
                <a:latin typeface="Bookman Old Style" panose="02050604050505020204" pitchFamily="18" charset="0"/>
                <a:cs typeface="Gill Sans" charset="0"/>
              </a:rPr>
              <a:t>What are their names?</a:t>
            </a:r>
            <a:r>
              <a:rPr lang="en-US" sz="2000" b="1" dirty="0">
                <a:solidFill>
                  <a:srgbClr val="595959"/>
                </a:solidFill>
                <a:latin typeface="Bookman Old Style" panose="02050604050505020204" pitchFamily="18" charset="0"/>
                <a:cs typeface="Gill Sans" charset="0"/>
              </a:rPr>
              <a:t> </a:t>
            </a:r>
          </a:p>
          <a:p>
            <a:pPr marL="341313" lvl="0" indent="-341313" defTabSz="914400">
              <a:lnSpc>
                <a:spcPct val="110000"/>
              </a:lnSpc>
              <a:spcBef>
                <a:spcPts val="0"/>
              </a:spcBef>
              <a:buSzTx/>
              <a:buFont typeface="Calibri" charset="0"/>
              <a:buAutoNum type="arabicPeriod"/>
              <a:defRPr/>
            </a:pPr>
            <a:r>
              <a:rPr lang="en-US" sz="2000" b="1" dirty="0">
                <a:solidFill>
                  <a:srgbClr val="595959"/>
                </a:solidFill>
                <a:latin typeface="Bookman Old Style" panose="02050604050505020204" pitchFamily="18" charset="0"/>
                <a:cs typeface="Gill Sans" charset="0"/>
              </a:rPr>
              <a:t>Do they work?</a:t>
            </a:r>
          </a:p>
          <a:p>
            <a:pPr marL="341313" lvl="0" indent="-341313" defTabSz="914400">
              <a:lnSpc>
                <a:spcPct val="110000"/>
              </a:lnSpc>
              <a:spcBef>
                <a:spcPts val="0"/>
              </a:spcBef>
              <a:buSzTx/>
              <a:buFont typeface="Calibri" charset="0"/>
              <a:buAutoNum type="arabicPeriod"/>
              <a:defRPr/>
            </a:pPr>
            <a:r>
              <a:rPr lang="en-US" sz="2000" b="1" dirty="0">
                <a:solidFill>
                  <a:srgbClr val="595959"/>
                </a:solidFill>
                <a:latin typeface="Bookman Old Style" panose="02050604050505020204" pitchFamily="18" charset="0"/>
                <a:cs typeface="Gill Sans" charset="0"/>
              </a:rPr>
              <a:t> Why are they all men?</a:t>
            </a:r>
          </a:p>
          <a:p>
            <a:pPr marL="0" indent="0">
              <a:buNone/>
            </a:pPr>
            <a:endParaRPr lang="en-US" dirty="0"/>
          </a:p>
        </p:txBody>
      </p:sp>
    </p:spTree>
    <p:extLst>
      <p:ext uri="{BB962C8B-B14F-4D97-AF65-F5344CB8AC3E}">
        <p14:creationId xmlns:p14="http://schemas.microsoft.com/office/powerpoint/2010/main" val="1260213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wipe(down)">
                                      <p:cBhvr>
                                        <p:cTn id="20" dur="500"/>
                                        <p:tgtEl>
                                          <p:spTgt spid="4">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wipe(down)">
                                      <p:cBhvr>
                                        <p:cTn id="23" dur="500"/>
                                        <p:tgtEl>
                                          <p:spTgt spid="4">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down)">
                                      <p:cBhvr>
                                        <p:cTn id="26" dur="500"/>
                                        <p:tgtEl>
                                          <p:spTgt spid="4">
                                            <p:txEl>
                                              <p:pRg st="3" end="3"/>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down)">
                                      <p:cBhvr>
                                        <p:cTn id="29" dur="500"/>
                                        <p:tgtEl>
                                          <p:spTgt spid="4">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down)">
                                      <p:cBhvr>
                                        <p:cTn id="32" dur="500"/>
                                        <p:tgtEl>
                                          <p:spTgt spid="4">
                                            <p:txEl>
                                              <p:pRg st="5" end="5"/>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wipe(down)">
                                      <p:cBhvr>
                                        <p:cTn id="35" dur="500"/>
                                        <p:tgtEl>
                                          <p:spTgt spid="4">
                                            <p:txEl>
                                              <p:pRg st="6" end="6"/>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down)">
                                      <p:cBhvr>
                                        <p:cTn id="38" dur="500"/>
                                        <p:tgtEl>
                                          <p:spTgt spid="4">
                                            <p:txEl>
                                              <p:pRg st="7" end="7"/>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down)">
                                      <p:cBhvr>
                                        <p:cTn id="41" dur="500"/>
                                        <p:tgtEl>
                                          <p:spTgt spid="4">
                                            <p:txEl>
                                              <p:pRg st="8" end="8"/>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xEl>
                                              <p:pRg st="9" end="9"/>
                                            </p:txEl>
                                          </p:spTgt>
                                        </p:tgtEl>
                                        <p:attrNameLst>
                                          <p:attrName>style.visibility</p:attrName>
                                        </p:attrNameLst>
                                      </p:cBhvr>
                                      <p:to>
                                        <p:strVal val="visible"/>
                                      </p:to>
                                    </p:set>
                                    <p:animEffect transition="in" filter="wipe(down)">
                                      <p:cBhvr>
                                        <p:cTn id="44" dur="500"/>
                                        <p:tgtEl>
                                          <p:spTgt spid="4">
                                            <p:txEl>
                                              <p:pRg st="9" end="9"/>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wipe(down)">
                                      <p:cBhvr>
                                        <p:cTn id="47" dur="500"/>
                                        <p:tgtEl>
                                          <p:spTgt spid="4">
                                            <p:txEl>
                                              <p:pRg st="10" end="10"/>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
                                            <p:txEl>
                                              <p:pRg st="11" end="11"/>
                                            </p:txEl>
                                          </p:spTgt>
                                        </p:tgtEl>
                                        <p:attrNameLst>
                                          <p:attrName>style.visibility</p:attrName>
                                        </p:attrNameLst>
                                      </p:cBhvr>
                                      <p:to>
                                        <p:strVal val="visible"/>
                                      </p:to>
                                    </p:set>
                                    <p:animEffect transition="in" filter="wipe(down)">
                                      <p:cBhvr>
                                        <p:cTn id="50" dur="500"/>
                                        <p:tgtEl>
                                          <p:spTgt spid="4">
                                            <p:txEl>
                                              <p:pRg st="11" end="1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animEffect transition="in" filter="wipe(down)">
                                      <p:cBhvr>
                                        <p:cTn id="55"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Bookman Old Style" panose="02050604050505020204" pitchFamily="18" charset="0"/>
              </a:rPr>
              <a:t>History Reading</a:t>
            </a:r>
          </a:p>
        </p:txBody>
      </p:sp>
      <p:sp>
        <p:nvSpPr>
          <p:cNvPr id="5" name="Content Placeholder 4"/>
          <p:cNvSpPr>
            <a:spLocks noGrp="1"/>
          </p:cNvSpPr>
          <p:nvPr>
            <p:ph sz="half" idx="1"/>
          </p:nvPr>
        </p:nvSpPr>
        <p:spPr/>
        <p:txBody>
          <a:bodyPr>
            <a:normAutofit fontScale="92500" lnSpcReduction="10000"/>
          </a:bodyPr>
          <a:lstStyle/>
          <a:p>
            <a:r>
              <a:rPr lang="en-US" dirty="0">
                <a:latin typeface="Bookman Old Style" panose="02050604050505020204" pitchFamily="18" charset="0"/>
              </a:rPr>
              <a:t>History is interpretative, and authors and sourcing are central in interpretation (consideration of bias and perspective)</a:t>
            </a:r>
          </a:p>
          <a:p>
            <a:r>
              <a:rPr lang="en-US" dirty="0">
                <a:latin typeface="Bookman Old Style" panose="02050604050505020204" pitchFamily="18" charset="0"/>
              </a:rPr>
              <a:t>Often seems narrative without purpose and argument without explicit claims (need to see history as argument based on partial evidence; narratives are more than facts)</a:t>
            </a:r>
          </a:p>
          <a:p>
            <a:r>
              <a:rPr lang="en-US" dirty="0">
                <a:latin typeface="Bookman Old Style" panose="02050604050505020204" pitchFamily="18" charset="0"/>
              </a:rPr>
              <a:t>Single texts are problematic (no corroboration)</a:t>
            </a:r>
          </a:p>
          <a:p>
            <a:pPr marL="0" indent="0">
              <a:buNone/>
            </a:pPr>
            <a:endParaRPr lang="en-US" dirty="0"/>
          </a:p>
        </p:txBody>
      </p:sp>
      <p:pic>
        <p:nvPicPr>
          <p:cNvPr id="7" name="Content Placeholder 6"/>
          <p:cNvPicPr>
            <a:picLocks noGrp="1" noChangeAspect="1"/>
          </p:cNvPicPr>
          <p:nvPr>
            <p:ph sz="half" idx="2"/>
          </p:nvPr>
        </p:nvPicPr>
        <p:blipFill>
          <a:blip r:embed="rId2"/>
          <a:stretch>
            <a:fillRect/>
          </a:stretch>
        </p:blipFill>
        <p:spPr>
          <a:xfrm>
            <a:off x="6437783" y="1142039"/>
            <a:ext cx="2855209" cy="2130425"/>
          </a:xfrm>
          <a:prstGeom prst="rect">
            <a:avLst/>
          </a:prstGeom>
        </p:spPr>
      </p:pic>
      <p:pic>
        <p:nvPicPr>
          <p:cNvPr id="8" name="Picture 7"/>
          <p:cNvPicPr>
            <a:picLocks noChangeAspect="1"/>
          </p:cNvPicPr>
          <p:nvPr/>
        </p:nvPicPr>
        <p:blipFill>
          <a:blip r:embed="rId3"/>
          <a:stretch>
            <a:fillRect/>
          </a:stretch>
        </p:blipFill>
        <p:spPr>
          <a:xfrm>
            <a:off x="9471787" y="1981910"/>
            <a:ext cx="1943100" cy="2352675"/>
          </a:xfrm>
          <a:prstGeom prst="rect">
            <a:avLst/>
          </a:prstGeom>
        </p:spPr>
      </p:pic>
      <p:pic>
        <p:nvPicPr>
          <p:cNvPr id="9" name="Picture 8"/>
          <p:cNvPicPr>
            <a:picLocks noChangeAspect="1"/>
          </p:cNvPicPr>
          <p:nvPr/>
        </p:nvPicPr>
        <p:blipFill>
          <a:blip r:embed="rId4"/>
          <a:stretch>
            <a:fillRect/>
          </a:stretch>
        </p:blipFill>
        <p:spPr>
          <a:xfrm>
            <a:off x="6490402" y="3774908"/>
            <a:ext cx="2466975" cy="1847850"/>
          </a:xfrm>
          <a:prstGeom prst="rect">
            <a:avLst/>
          </a:prstGeom>
        </p:spPr>
      </p:pic>
      <p:pic>
        <p:nvPicPr>
          <p:cNvPr id="10" name="Picture 9"/>
          <p:cNvPicPr>
            <a:picLocks noChangeAspect="1"/>
          </p:cNvPicPr>
          <p:nvPr/>
        </p:nvPicPr>
        <p:blipFill>
          <a:blip r:embed="rId5"/>
          <a:stretch>
            <a:fillRect/>
          </a:stretch>
        </p:blipFill>
        <p:spPr>
          <a:xfrm>
            <a:off x="8864838" y="4779796"/>
            <a:ext cx="2714625" cy="1685925"/>
          </a:xfrm>
          <a:prstGeom prst="rect">
            <a:avLst/>
          </a:prstGeom>
        </p:spPr>
      </p:pic>
      <p:sp>
        <p:nvSpPr>
          <p:cNvPr id="11" name="TextBox 10"/>
          <p:cNvSpPr txBox="1"/>
          <p:nvPr/>
        </p:nvSpPr>
        <p:spPr>
          <a:xfrm>
            <a:off x="1117309" y="6096000"/>
            <a:ext cx="2951449" cy="714042"/>
          </a:xfrm>
          <a:prstGeom prst="rect">
            <a:avLst/>
          </a:prstGeom>
          <a:noFill/>
        </p:spPr>
        <p:txBody>
          <a:bodyPr wrap="none" rtlCol="0">
            <a:spAutoFit/>
          </a:bodyPr>
          <a:lstStyle/>
          <a:p>
            <a:pPr lvl="0">
              <a:lnSpc>
                <a:spcPct val="95000"/>
              </a:lnSpc>
              <a:spcBef>
                <a:spcPts val="1200"/>
              </a:spcBef>
              <a:buSzPct val="100000"/>
            </a:pPr>
            <a:r>
              <a:rPr lang="en-US" sz="1600">
                <a:solidFill>
                  <a:srgbClr val="374C81"/>
                </a:solidFill>
              </a:rPr>
              <a:t>Shanahan, Shanahan</a:t>
            </a:r>
          </a:p>
          <a:p>
            <a:pPr lvl="0">
              <a:lnSpc>
                <a:spcPct val="95000"/>
              </a:lnSpc>
              <a:spcBef>
                <a:spcPts val="1200"/>
              </a:spcBef>
              <a:buSzPct val="100000"/>
            </a:pPr>
            <a:r>
              <a:rPr lang="en-US" sz="1600">
                <a:solidFill>
                  <a:srgbClr val="374C81"/>
                </a:solidFill>
              </a:rPr>
              <a:t>University of Illinois, Chicago</a:t>
            </a:r>
            <a:endParaRPr lang="en-US" sz="1600" dirty="0">
              <a:solidFill>
                <a:srgbClr val="374C81"/>
              </a:solidFill>
            </a:endParaRPr>
          </a:p>
        </p:txBody>
      </p:sp>
    </p:spTree>
    <p:extLst>
      <p:ext uri="{BB962C8B-B14F-4D97-AF65-F5344CB8AC3E}">
        <p14:creationId xmlns:p14="http://schemas.microsoft.com/office/powerpoint/2010/main" val="246722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609600"/>
            <a:ext cx="10157354" cy="1016000"/>
          </a:xfrm>
          <a:ln w="19050">
            <a:solidFill>
              <a:schemeClr val="tx1"/>
            </a:solidFill>
          </a:ln>
        </p:spPr>
        <p:txBody>
          <a:bodyPr/>
          <a:lstStyle/>
          <a:p>
            <a:r>
              <a:rPr lang="en-US" dirty="0">
                <a:latin typeface="Bookman Old Style" panose="02050604050505020204" pitchFamily="18" charset="0"/>
              </a:rPr>
              <a:t>Literacy in History</a:t>
            </a:r>
          </a:p>
        </p:txBody>
      </p:sp>
      <p:sp>
        <p:nvSpPr>
          <p:cNvPr id="5" name="Content Placeholder 4"/>
          <p:cNvSpPr>
            <a:spLocks noGrp="1"/>
          </p:cNvSpPr>
          <p:nvPr>
            <p:ph idx="1"/>
          </p:nvPr>
        </p:nvSpPr>
        <p:spPr/>
        <p:txBody>
          <a:bodyPr>
            <a:normAutofit fontScale="92500"/>
          </a:bodyPr>
          <a:lstStyle/>
          <a:p>
            <a:pPr marL="0" indent="0">
              <a:buNone/>
            </a:pPr>
            <a:r>
              <a:rPr lang="en-US" sz="2800" b="1" dirty="0">
                <a:latin typeface="Bookman Old Style" panose="02050604050505020204" pitchFamily="18" charset="0"/>
              </a:rPr>
              <a:t>History Reading (Fang &amp; </a:t>
            </a:r>
            <a:r>
              <a:rPr lang="en-US" sz="2800" b="1" dirty="0" err="1">
                <a:latin typeface="Bookman Old Style" panose="02050604050505020204" pitchFamily="18" charset="0"/>
              </a:rPr>
              <a:t>Schleppergrell</a:t>
            </a:r>
            <a:r>
              <a:rPr lang="en-US" sz="2800" b="1" dirty="0">
                <a:latin typeface="Bookman Old Style" panose="02050604050505020204" pitchFamily="18" charset="0"/>
              </a:rPr>
              <a:t>)</a:t>
            </a:r>
            <a:endParaRPr lang="en-US" sz="2800" dirty="0">
              <a:latin typeface="Bookman Old Style" panose="02050604050505020204" pitchFamily="18" charset="0"/>
            </a:endParaRPr>
          </a:p>
          <a:p>
            <a:r>
              <a:rPr lang="en-US" sz="2800" dirty="0">
                <a:latin typeface="Bookman Old Style" panose="02050604050505020204" pitchFamily="18" charset="0"/>
              </a:rPr>
              <a:t>History text constructs time and causation</a:t>
            </a:r>
          </a:p>
          <a:p>
            <a:r>
              <a:rPr lang="en-US" sz="2800" dirty="0">
                <a:latin typeface="Bookman Old Style" panose="02050604050505020204" pitchFamily="18" charset="0"/>
              </a:rPr>
              <a:t>Attributes agency (readers need to focus on the reasons for actions and the outcomes of those actions—cause/effect)</a:t>
            </a:r>
          </a:p>
          <a:p>
            <a:r>
              <a:rPr lang="en-US" sz="2800" dirty="0">
                <a:latin typeface="Bookman Old Style" panose="02050604050505020204" pitchFamily="18" charset="0"/>
              </a:rPr>
              <a:t>Presents judgment and interpretation (argument)</a:t>
            </a:r>
          </a:p>
          <a:p>
            <a:r>
              <a:rPr lang="en-US" sz="2800" dirty="0">
                <a:latin typeface="Bookman Old Style" panose="02050604050505020204" pitchFamily="18" charset="0"/>
              </a:rPr>
              <a:t>Often narratives with lack of clear connections to thesis </a:t>
            </a:r>
          </a:p>
          <a:p>
            <a:r>
              <a:rPr lang="en-US" sz="2800" dirty="0">
                <a:latin typeface="Bookman Old Style" panose="02050604050505020204" pitchFamily="18" charset="0"/>
              </a:rPr>
              <a:t>History texts construct meaning about time, place, manner through “grammatical circumstances”</a:t>
            </a:r>
          </a:p>
          <a:p>
            <a:endParaRPr lang="en-US" sz="2800" dirty="0">
              <a:latin typeface="Bookman Old Style" panose="02050604050505020204" pitchFamily="18" charset="0"/>
            </a:endParaRPr>
          </a:p>
        </p:txBody>
      </p:sp>
    </p:spTree>
    <p:extLst>
      <p:ext uri="{BB962C8B-B14F-4D97-AF65-F5344CB8AC3E}">
        <p14:creationId xmlns:p14="http://schemas.microsoft.com/office/powerpoint/2010/main" val="232378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533400"/>
            <a:ext cx="10157354" cy="939800"/>
          </a:xfrm>
          <a:ln w="19050">
            <a:solidFill>
              <a:schemeClr val="tx1"/>
            </a:solidFill>
          </a:ln>
        </p:spPr>
        <p:txBody>
          <a:bodyPr/>
          <a:lstStyle/>
          <a:p>
            <a:r>
              <a:rPr lang="en-US" dirty="0">
                <a:latin typeface="Bookman Old Style" panose="02050604050505020204" pitchFamily="18" charset="0"/>
              </a:rPr>
              <a:t>Reading like a Historian (</a:t>
            </a:r>
            <a:r>
              <a:rPr lang="en-US" dirty="0" err="1">
                <a:latin typeface="Bookman Old Style" panose="02050604050505020204" pitchFamily="18" charset="0"/>
              </a:rPr>
              <a:t>Wineburg</a:t>
            </a:r>
            <a:r>
              <a:rPr lang="en-US" dirty="0">
                <a:latin typeface="Bookman Old Style" panose="02050604050505020204" pitchFamily="18" charset="0"/>
              </a:rPr>
              <a:t>)</a:t>
            </a:r>
          </a:p>
        </p:txBody>
      </p:sp>
      <p:sp>
        <p:nvSpPr>
          <p:cNvPr id="3" name="Content Placeholder 2"/>
          <p:cNvSpPr>
            <a:spLocks noGrp="1"/>
          </p:cNvSpPr>
          <p:nvPr>
            <p:ph sz="half" idx="1"/>
          </p:nvPr>
        </p:nvSpPr>
        <p:spPr/>
        <p:txBody>
          <a:bodyPr/>
          <a:lstStyle/>
          <a:p>
            <a:r>
              <a:rPr lang="en-US" b="1" dirty="0">
                <a:latin typeface="Bookman Old Style" panose="02050604050505020204" pitchFamily="18" charset="0"/>
              </a:rPr>
              <a:t>Sourcing: </a:t>
            </a:r>
            <a:r>
              <a:rPr lang="en-US" dirty="0">
                <a:latin typeface="Bookman Old Style" panose="02050604050505020204" pitchFamily="18" charset="0"/>
              </a:rPr>
              <a:t>considering the author and author perspective</a:t>
            </a:r>
          </a:p>
          <a:p>
            <a:r>
              <a:rPr lang="en-US" b="1" dirty="0">
                <a:latin typeface="Bookman Old Style" panose="02050604050505020204" pitchFamily="18" charset="0"/>
              </a:rPr>
              <a:t>Contextualizing</a:t>
            </a:r>
            <a:r>
              <a:rPr lang="en-US" dirty="0">
                <a:latin typeface="Bookman Old Style" panose="02050604050505020204" pitchFamily="18" charset="0"/>
              </a:rPr>
              <a:t>: placing the document/info within its historical period and place</a:t>
            </a:r>
          </a:p>
          <a:p>
            <a:r>
              <a:rPr lang="en-US" b="1" dirty="0">
                <a:latin typeface="Bookman Old Style" panose="02050604050505020204" pitchFamily="18" charset="0"/>
              </a:rPr>
              <a:t>Corroboration:</a:t>
            </a:r>
            <a:r>
              <a:rPr lang="en-US" dirty="0">
                <a:latin typeface="Bookman Old Style" panose="02050604050505020204" pitchFamily="18" charset="0"/>
              </a:rPr>
              <a:t> evaluating information across sources </a:t>
            </a:r>
          </a:p>
          <a:p>
            <a:r>
              <a:rPr lang="en-US" b="1" dirty="0">
                <a:latin typeface="Bookman Old Style" panose="02050604050505020204" pitchFamily="18" charset="0"/>
              </a:rPr>
              <a:t>Close Reading</a:t>
            </a:r>
            <a:r>
              <a:rPr lang="en-US" dirty="0">
                <a:latin typeface="Bookman Old Style" panose="02050604050505020204" pitchFamily="18" charset="0"/>
              </a:rPr>
              <a:t>: staying connected to the source</a:t>
            </a:r>
            <a:endParaRPr lang="en-US" b="1" dirty="0">
              <a:latin typeface="Bookman Old Style" panose="02050604050505020204" pitchFamily="18" charset="0"/>
            </a:endParaRPr>
          </a:p>
          <a:p>
            <a:endParaRPr lang="en-US" dirty="0"/>
          </a:p>
        </p:txBody>
      </p:sp>
      <p:pic>
        <p:nvPicPr>
          <p:cNvPr id="5" name="Content Placeholder 4"/>
          <p:cNvPicPr>
            <a:picLocks noGrp="1" noChangeAspect="1"/>
          </p:cNvPicPr>
          <p:nvPr>
            <p:ph sz="half" idx="2"/>
          </p:nvPr>
        </p:nvPicPr>
        <p:blipFill>
          <a:blip r:embed="rId2"/>
          <a:stretch>
            <a:fillRect/>
          </a:stretch>
        </p:blipFill>
        <p:spPr>
          <a:xfrm>
            <a:off x="6704012" y="1700610"/>
            <a:ext cx="3962400" cy="4712563"/>
          </a:xfrm>
          <a:prstGeom prst="rect">
            <a:avLst/>
          </a:prstGeom>
        </p:spPr>
      </p:pic>
    </p:spTree>
    <p:extLst>
      <p:ext uri="{BB962C8B-B14F-4D97-AF65-F5344CB8AC3E}">
        <p14:creationId xmlns:p14="http://schemas.microsoft.com/office/powerpoint/2010/main" val="419090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Disciplinary Literacy</a:t>
            </a:r>
          </a:p>
        </p:txBody>
      </p:sp>
      <p:sp>
        <p:nvSpPr>
          <p:cNvPr id="3" name="Text Placeholder 2"/>
          <p:cNvSpPr>
            <a:spLocks noGrp="1"/>
          </p:cNvSpPr>
          <p:nvPr>
            <p:ph type="body" idx="1"/>
          </p:nvPr>
        </p:nvSpPr>
        <p:spPr/>
        <p:txBody>
          <a:bodyPr/>
          <a:lstStyle/>
          <a:p>
            <a:r>
              <a:rPr lang="en-US" dirty="0">
                <a:latin typeface="Bookman Old Style" panose="02050604050505020204" pitchFamily="18" charset="0"/>
              </a:rPr>
              <a:t>Defining and Designing</a:t>
            </a:r>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17309" y="304800"/>
            <a:ext cx="10157354" cy="1168400"/>
          </a:xfrm>
        </p:spPr>
        <p:txBody>
          <a:bodyPr/>
          <a:lstStyle/>
          <a:p>
            <a:r>
              <a:rPr lang="en-US" b="1" u="sng" dirty="0">
                <a:latin typeface="Bookman Old Style" panose="02050604050505020204" pitchFamily="18" charset="0"/>
              </a:rPr>
              <a:t>Reading like a Historian</a:t>
            </a:r>
          </a:p>
        </p:txBody>
      </p:sp>
      <p:sp>
        <p:nvSpPr>
          <p:cNvPr id="6" name="Content Placeholder 5"/>
          <p:cNvSpPr>
            <a:spLocks noGrp="1"/>
          </p:cNvSpPr>
          <p:nvPr>
            <p:ph idx="1"/>
          </p:nvPr>
        </p:nvSpPr>
        <p:spPr>
          <a:ln w="19050">
            <a:solidFill>
              <a:schemeClr val="tx1"/>
            </a:solidFill>
          </a:ln>
        </p:spPr>
        <p:txBody>
          <a:bodyPr/>
          <a:lstStyle/>
          <a:p>
            <a:pPr marL="0" indent="0">
              <a:buNone/>
            </a:pPr>
            <a:r>
              <a:rPr lang="en-US" dirty="0">
                <a:latin typeface="Bookman Old Style" panose="02050604050505020204" pitchFamily="18" charset="0"/>
                <a:hlinkClick r:id="rId2"/>
              </a:rPr>
              <a:t>http://sheg.stanford.edu/</a:t>
            </a:r>
            <a:endParaRPr lang="en-US" dirty="0">
              <a:latin typeface="Bookman Old Style" panose="02050604050505020204" pitchFamily="18" charset="0"/>
            </a:endParaRPr>
          </a:p>
          <a:p>
            <a:pPr marL="0" indent="0">
              <a:buNone/>
            </a:pPr>
            <a:r>
              <a:rPr lang="en-US" sz="3200" dirty="0">
                <a:latin typeface="Bookman Old Style" panose="02050604050505020204" pitchFamily="18" charset="0"/>
              </a:rPr>
              <a:t>We are going to experience a lesson from the Stanford History Education Group (SHEG)</a:t>
            </a:r>
          </a:p>
          <a:p>
            <a:pPr marL="0" indent="0">
              <a:buNone/>
            </a:pPr>
            <a:r>
              <a:rPr lang="en-US" sz="3600" b="1" i="1" dirty="0">
                <a:latin typeface="Bookman Old Style" panose="02050604050505020204" pitchFamily="18" charset="0"/>
              </a:rPr>
              <a:t>Montgomery Bus Boycott</a:t>
            </a:r>
          </a:p>
          <a:p>
            <a:pPr marL="0" indent="0">
              <a:buNone/>
            </a:pPr>
            <a:r>
              <a:rPr lang="en-US" sz="3600" b="1" dirty="0">
                <a:latin typeface="Bookman Old Style" panose="02050604050505020204" pitchFamily="18" charset="0"/>
              </a:rPr>
              <a:t>Central </a:t>
            </a:r>
            <a:r>
              <a:rPr lang="en-US" sz="3600" b="1" dirty="0" err="1">
                <a:latin typeface="Bookman Old Style" panose="02050604050505020204" pitchFamily="18" charset="0"/>
              </a:rPr>
              <a:t>Question:</a:t>
            </a:r>
            <a:r>
              <a:rPr lang="en-US" sz="3600" i="1" dirty="0" err="1">
                <a:latin typeface="Bookman Old Style" panose="02050604050505020204" pitchFamily="18" charset="0"/>
              </a:rPr>
              <a:t>“</a:t>
            </a:r>
            <a:r>
              <a:rPr lang="en-US" sz="4000" i="1" dirty="0" err="1">
                <a:latin typeface="Bookman Old Style" panose="02050604050505020204" pitchFamily="18" charset="0"/>
              </a:rPr>
              <a:t>Why</a:t>
            </a:r>
            <a:r>
              <a:rPr lang="en-US" sz="4000" i="1" dirty="0">
                <a:latin typeface="Bookman Old Style" panose="02050604050505020204" pitchFamily="18" charset="0"/>
              </a:rPr>
              <a:t> did the Montgomery Bus Boycott succeed?”</a:t>
            </a:r>
          </a:p>
          <a:p>
            <a:pPr marL="0" indent="0">
              <a:buNone/>
            </a:pPr>
            <a:endParaRPr lang="en-US" sz="3200" dirty="0">
              <a:latin typeface="Bookman Old Style" panose="02050604050505020204" pitchFamily="18" charset="0"/>
            </a:endParaRPr>
          </a:p>
          <a:p>
            <a:endParaRPr lang="en-US" dirty="0"/>
          </a:p>
          <a:p>
            <a:endParaRPr lang="en-US" dirty="0"/>
          </a:p>
          <a:p>
            <a:endParaRPr lang="en-US" dirty="0"/>
          </a:p>
        </p:txBody>
      </p:sp>
    </p:spTree>
    <p:extLst>
      <p:ext uri="{BB962C8B-B14F-4D97-AF65-F5344CB8AC3E}">
        <p14:creationId xmlns:p14="http://schemas.microsoft.com/office/powerpoint/2010/main" val="323388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38FF2-66D7-4796-AA05-6F68D1E0F4AA}"/>
              </a:ext>
            </a:extLst>
          </p:cNvPr>
          <p:cNvSpPr>
            <a:spLocks noGrp="1"/>
          </p:cNvSpPr>
          <p:nvPr>
            <p:ph type="title"/>
          </p:nvPr>
        </p:nvSpPr>
        <p:spPr/>
        <p:txBody>
          <a:bodyPr/>
          <a:lstStyle/>
          <a:p>
            <a:r>
              <a:rPr lang="en-US" b="1" dirty="0">
                <a:latin typeface="Bookman Old Style" panose="02050604050505020204" pitchFamily="18" charset="0"/>
              </a:rPr>
              <a:t>Why use multiple texts?</a:t>
            </a:r>
          </a:p>
        </p:txBody>
      </p:sp>
      <p:sp>
        <p:nvSpPr>
          <p:cNvPr id="3" name="Content Placeholder 2">
            <a:extLst>
              <a:ext uri="{FF2B5EF4-FFF2-40B4-BE49-F238E27FC236}">
                <a16:creationId xmlns:a16="http://schemas.microsoft.com/office/drawing/2014/main" id="{5CA5214B-7C31-4EBA-8259-4BC77B9D122B}"/>
              </a:ext>
            </a:extLst>
          </p:cNvPr>
          <p:cNvSpPr>
            <a:spLocks noGrp="1"/>
          </p:cNvSpPr>
          <p:nvPr>
            <p:ph idx="1"/>
          </p:nvPr>
        </p:nvSpPr>
        <p:spPr>
          <a:ln w="9525">
            <a:solidFill>
              <a:schemeClr val="tx1"/>
            </a:solidFill>
          </a:ln>
        </p:spPr>
        <p:txBody>
          <a:bodyPr>
            <a:normAutofit fontScale="92500"/>
          </a:bodyPr>
          <a:lstStyle/>
          <a:p>
            <a:pPr marL="0" indent="0">
              <a:buNone/>
            </a:pPr>
            <a:r>
              <a:rPr lang="en-US" sz="2800" dirty="0">
                <a:latin typeface="Bookman Old Style" panose="02050604050505020204" pitchFamily="18" charset="0"/>
              </a:rPr>
              <a:t>Students will:</a:t>
            </a:r>
          </a:p>
          <a:p>
            <a:r>
              <a:rPr lang="en-US" sz="2800" dirty="0">
                <a:latin typeface="Bookman Old Style" panose="02050604050505020204" pitchFamily="18" charset="0"/>
              </a:rPr>
              <a:t>Grasp more information being exposed to more sources.</a:t>
            </a:r>
          </a:p>
          <a:p>
            <a:r>
              <a:rPr lang="en-US" sz="2800" dirty="0">
                <a:latin typeface="Bookman Old Style" panose="02050604050505020204" pitchFamily="18" charset="0"/>
              </a:rPr>
              <a:t>Think more critically.</a:t>
            </a:r>
          </a:p>
          <a:p>
            <a:r>
              <a:rPr lang="en-US" sz="2800" dirty="0">
                <a:latin typeface="Bookman Old Style" panose="02050604050505020204" pitchFamily="18" charset="0"/>
              </a:rPr>
              <a:t>Learn to synthesize when they read many texts on one topic.</a:t>
            </a:r>
          </a:p>
          <a:p>
            <a:r>
              <a:rPr lang="en-US" sz="2800" dirty="0">
                <a:latin typeface="Bookman Old Style" panose="02050604050505020204" pitchFamily="18" charset="0"/>
              </a:rPr>
              <a:t>Contribute on a richer, deeper level in class discussions.</a:t>
            </a:r>
          </a:p>
          <a:p>
            <a:pPr marL="0" indent="0">
              <a:buNone/>
            </a:pPr>
            <a:r>
              <a:rPr lang="en-US" sz="2800" dirty="0">
                <a:latin typeface="Bookman Old Style" panose="02050604050505020204" pitchFamily="18" charset="0"/>
              </a:rPr>
              <a:t>Source: The Case for Multiple Texts by </a:t>
            </a:r>
            <a:r>
              <a:rPr lang="en-US" sz="2800" b="1" dirty="0">
                <a:latin typeface="Bookman Old Style" panose="02050604050505020204" pitchFamily="18" charset="0"/>
              </a:rPr>
              <a:t>Sunday Cummins</a:t>
            </a:r>
            <a:r>
              <a:rPr lang="en-US" sz="2800" dirty="0">
                <a:latin typeface="Bookman Old Style" panose="02050604050505020204" pitchFamily="18" charset="0"/>
              </a:rPr>
              <a:t>, ASCD Educational Leadership, Feb. 2017</a:t>
            </a:r>
          </a:p>
          <a:p>
            <a:pPr marL="0" indent="0">
              <a:buNone/>
            </a:pPr>
            <a:endParaRPr lang="en-US" sz="2800" dirty="0">
              <a:latin typeface="Bookman Old Style" panose="02050604050505020204" pitchFamily="18" charset="0"/>
            </a:endParaRPr>
          </a:p>
        </p:txBody>
      </p:sp>
    </p:spTree>
    <p:extLst>
      <p:ext uri="{BB962C8B-B14F-4D97-AF65-F5344CB8AC3E}">
        <p14:creationId xmlns:p14="http://schemas.microsoft.com/office/powerpoint/2010/main" val="151817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E3777-06E3-4ACD-ABB0-835A4DFB7F3D}"/>
              </a:ext>
            </a:extLst>
          </p:cNvPr>
          <p:cNvSpPr>
            <a:spLocks noGrp="1"/>
          </p:cNvSpPr>
          <p:nvPr>
            <p:ph type="title"/>
          </p:nvPr>
        </p:nvSpPr>
        <p:spPr/>
        <p:txBody>
          <a:bodyPr/>
          <a:lstStyle/>
          <a:p>
            <a:r>
              <a:rPr lang="en-US" b="1" u="sng" dirty="0">
                <a:latin typeface="Bookman Old Style" panose="02050604050505020204" pitchFamily="18" charset="0"/>
              </a:rPr>
              <a:t>Inquiry Circles</a:t>
            </a:r>
          </a:p>
        </p:txBody>
      </p:sp>
      <p:sp>
        <p:nvSpPr>
          <p:cNvPr id="3" name="Content Placeholder 2">
            <a:extLst>
              <a:ext uri="{FF2B5EF4-FFF2-40B4-BE49-F238E27FC236}">
                <a16:creationId xmlns:a16="http://schemas.microsoft.com/office/drawing/2014/main" id="{7A7C1731-4C53-4D67-94FB-CEFCEF08BBFD}"/>
              </a:ext>
            </a:extLst>
          </p:cNvPr>
          <p:cNvSpPr>
            <a:spLocks noGrp="1"/>
          </p:cNvSpPr>
          <p:nvPr>
            <p:ph idx="1"/>
          </p:nvPr>
        </p:nvSpPr>
        <p:spPr>
          <a:ln w="12700">
            <a:solidFill>
              <a:schemeClr val="tx1"/>
            </a:solidFill>
          </a:ln>
        </p:spPr>
        <p:txBody>
          <a:bodyPr>
            <a:normAutofit lnSpcReduction="10000"/>
          </a:bodyPr>
          <a:lstStyle/>
          <a:p>
            <a:r>
              <a:rPr lang="en-US" sz="3200" dirty="0">
                <a:latin typeface="Bookman Old Style" panose="02050604050505020204" pitchFamily="18" charset="0"/>
              </a:rPr>
              <a:t>Students are given specific roles in regards to a source, or sources.</a:t>
            </a:r>
          </a:p>
          <a:p>
            <a:r>
              <a:rPr lang="en-US" sz="3200" dirty="0">
                <a:latin typeface="Bookman Old Style" panose="02050604050505020204" pitchFamily="18" charset="0"/>
              </a:rPr>
              <a:t>Each role addresses the content or curricular needs for the teacher.</a:t>
            </a:r>
          </a:p>
          <a:p>
            <a:r>
              <a:rPr lang="en-US" sz="3200" dirty="0">
                <a:latin typeface="Bookman Old Style" panose="02050604050505020204" pitchFamily="18" charset="0"/>
              </a:rPr>
              <a:t>This model is inspired by and adapted from: </a:t>
            </a:r>
            <a:r>
              <a:rPr lang="en-US" sz="3200" u="sng" dirty="0">
                <a:latin typeface="Bookman Old Style" panose="02050604050505020204" pitchFamily="18" charset="0"/>
              </a:rPr>
              <a:t>Literature Circles: Voice and Choice in Book Clubs and Reading Groups</a:t>
            </a:r>
            <a:r>
              <a:rPr lang="en-US" sz="3200" dirty="0">
                <a:latin typeface="Bookman Old Style" panose="02050604050505020204" pitchFamily="18" charset="0"/>
              </a:rPr>
              <a:t> by Harvey Daniels, 2002, Stenhouse Publishers (Nonfiction Literature Circle model)</a:t>
            </a:r>
          </a:p>
        </p:txBody>
      </p:sp>
    </p:spTree>
    <p:extLst>
      <p:ext uri="{BB962C8B-B14F-4D97-AF65-F5344CB8AC3E}">
        <p14:creationId xmlns:p14="http://schemas.microsoft.com/office/powerpoint/2010/main" val="231902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360F52-C57C-4837-96AF-455C82BA360B}"/>
              </a:ext>
            </a:extLst>
          </p:cNvPr>
          <p:cNvSpPr>
            <a:spLocks noGrp="1"/>
          </p:cNvSpPr>
          <p:nvPr>
            <p:ph type="title"/>
          </p:nvPr>
        </p:nvSpPr>
        <p:spPr>
          <a:xfrm>
            <a:off x="531812" y="304800"/>
            <a:ext cx="10157354" cy="863600"/>
          </a:xfrm>
        </p:spPr>
        <p:txBody>
          <a:bodyPr>
            <a:normAutofit/>
          </a:bodyPr>
          <a:lstStyle/>
          <a:p>
            <a:r>
              <a:rPr lang="en-US" sz="3600" b="1" dirty="0">
                <a:latin typeface="Bookman Old Style" panose="02050604050505020204" pitchFamily="18" charset="0"/>
              </a:rPr>
              <a:t>Roles for today’s activity</a:t>
            </a:r>
          </a:p>
        </p:txBody>
      </p:sp>
      <p:sp>
        <p:nvSpPr>
          <p:cNvPr id="5" name="Content Placeholder 4">
            <a:extLst>
              <a:ext uri="{FF2B5EF4-FFF2-40B4-BE49-F238E27FC236}">
                <a16:creationId xmlns:a16="http://schemas.microsoft.com/office/drawing/2014/main" id="{ADBC7435-7D37-4FB7-9B8D-216BABBDD47B}"/>
              </a:ext>
            </a:extLst>
          </p:cNvPr>
          <p:cNvSpPr>
            <a:spLocks noGrp="1"/>
          </p:cNvSpPr>
          <p:nvPr>
            <p:ph sz="half" idx="1"/>
          </p:nvPr>
        </p:nvSpPr>
        <p:spPr>
          <a:xfrm>
            <a:off x="1141412" y="1295400"/>
            <a:ext cx="4977104" cy="4470400"/>
          </a:xfrm>
          <a:solidFill>
            <a:srgbClr val="FFFFCC"/>
          </a:solidFill>
          <a:ln w="12700">
            <a:solidFill>
              <a:schemeClr val="tx1"/>
            </a:solidFill>
          </a:ln>
        </p:spPr>
        <p:txBody>
          <a:bodyPr>
            <a:normAutofit/>
          </a:bodyPr>
          <a:lstStyle/>
          <a:p>
            <a:pPr marL="0" indent="0">
              <a:buNone/>
            </a:pPr>
            <a:r>
              <a:rPr lang="en-US" sz="3200" b="1" dirty="0">
                <a:latin typeface="Bookman Old Style" panose="02050604050505020204" pitchFamily="18" charset="0"/>
              </a:rPr>
              <a:t>Roles</a:t>
            </a:r>
            <a:r>
              <a:rPr lang="en-US" sz="3200" dirty="0">
                <a:latin typeface="Bookman Old Style" panose="02050604050505020204" pitchFamily="18" charset="0"/>
              </a:rPr>
              <a:t>:</a:t>
            </a:r>
          </a:p>
          <a:p>
            <a:pPr marL="0" indent="0">
              <a:buNone/>
            </a:pPr>
            <a:r>
              <a:rPr lang="en-US" sz="3200" dirty="0">
                <a:latin typeface="Bookman Old Style" panose="02050604050505020204" pitchFamily="18" charset="0"/>
              </a:rPr>
              <a:t>    Context Connections</a:t>
            </a:r>
          </a:p>
          <a:p>
            <a:pPr marL="0" indent="0">
              <a:buNone/>
            </a:pPr>
            <a:r>
              <a:rPr lang="en-US" sz="3200" dirty="0">
                <a:latin typeface="Bookman Old Style" panose="02050604050505020204" pitchFamily="18" charset="0"/>
              </a:rPr>
              <a:t>    Sourcing</a:t>
            </a:r>
          </a:p>
          <a:p>
            <a:pPr marL="0" indent="0">
              <a:buNone/>
            </a:pPr>
            <a:r>
              <a:rPr lang="en-US" sz="3200" dirty="0">
                <a:latin typeface="Bookman Old Style" panose="02050604050505020204" pitchFamily="18" charset="0"/>
              </a:rPr>
              <a:t>    Past Connections</a:t>
            </a:r>
          </a:p>
          <a:p>
            <a:pPr marL="0" indent="0">
              <a:buNone/>
            </a:pPr>
            <a:r>
              <a:rPr lang="en-US" sz="3200" dirty="0">
                <a:latin typeface="Bookman Old Style" panose="02050604050505020204" pitchFamily="18" charset="0"/>
              </a:rPr>
              <a:t>    Vocabulary</a:t>
            </a:r>
          </a:p>
        </p:txBody>
      </p:sp>
      <p:sp>
        <p:nvSpPr>
          <p:cNvPr id="6" name="Content Placeholder 5">
            <a:extLst>
              <a:ext uri="{FF2B5EF4-FFF2-40B4-BE49-F238E27FC236}">
                <a16:creationId xmlns:a16="http://schemas.microsoft.com/office/drawing/2014/main" id="{4E62B685-7B35-4B93-A2E5-53282BEAA05E}"/>
              </a:ext>
            </a:extLst>
          </p:cNvPr>
          <p:cNvSpPr>
            <a:spLocks noGrp="1"/>
          </p:cNvSpPr>
          <p:nvPr>
            <p:ph sz="half" idx="2"/>
          </p:nvPr>
        </p:nvSpPr>
        <p:spPr>
          <a:xfrm>
            <a:off x="6780212" y="228600"/>
            <a:ext cx="5053304" cy="6400800"/>
          </a:xfrm>
          <a:solidFill>
            <a:srgbClr val="99FF99"/>
          </a:solidFill>
          <a:ln w="12700">
            <a:solidFill>
              <a:schemeClr val="tx1"/>
            </a:solidFill>
          </a:ln>
        </p:spPr>
        <p:txBody>
          <a:bodyPr>
            <a:normAutofit/>
          </a:bodyPr>
          <a:lstStyle/>
          <a:p>
            <a:pPr marL="0" indent="0" algn="ctr">
              <a:buNone/>
            </a:pPr>
            <a:r>
              <a:rPr lang="en-US" b="1" u="sng" dirty="0">
                <a:latin typeface="Bookman Old Style" panose="02050604050505020204" pitchFamily="18" charset="0"/>
              </a:rPr>
              <a:t>Instructions</a:t>
            </a:r>
            <a:endParaRPr lang="en-US" b="1" dirty="0">
              <a:latin typeface="Bookman Old Style" panose="02050604050505020204" pitchFamily="18" charset="0"/>
            </a:endParaRPr>
          </a:p>
          <a:p>
            <a:pPr marL="0" indent="0">
              <a:buNone/>
            </a:pPr>
            <a:r>
              <a:rPr lang="en-US" b="1" dirty="0">
                <a:latin typeface="Bookman Old Style" panose="02050604050505020204" pitchFamily="18" charset="0"/>
              </a:rPr>
              <a:t>Round One</a:t>
            </a:r>
            <a:r>
              <a:rPr lang="en-US" dirty="0">
                <a:latin typeface="Bookman Old Style" panose="02050604050505020204" pitchFamily="18" charset="0"/>
              </a:rPr>
              <a:t>: Selected member of the group will read the selection aloud.</a:t>
            </a:r>
          </a:p>
          <a:p>
            <a:pPr marL="0" indent="0">
              <a:buNone/>
            </a:pPr>
            <a:r>
              <a:rPr lang="en-US" b="1" dirty="0">
                <a:latin typeface="Bookman Old Style" panose="02050604050505020204" pitchFamily="18" charset="0"/>
              </a:rPr>
              <a:t>Round Two</a:t>
            </a:r>
            <a:r>
              <a:rPr lang="en-US" dirty="0">
                <a:latin typeface="Bookman Old Style" panose="02050604050505020204" pitchFamily="18" charset="0"/>
              </a:rPr>
              <a:t>: Each team member will re-read the selection, focusing on the demands of the role.</a:t>
            </a:r>
          </a:p>
          <a:p>
            <a:pPr marL="0" indent="0">
              <a:buNone/>
            </a:pPr>
            <a:r>
              <a:rPr lang="en-US" b="1" dirty="0">
                <a:latin typeface="Bookman Old Style" panose="02050604050505020204" pitchFamily="18" charset="0"/>
              </a:rPr>
              <a:t>Round Three</a:t>
            </a:r>
            <a:r>
              <a:rPr lang="en-US" dirty="0">
                <a:latin typeface="Bookman Old Style" panose="02050604050505020204" pitchFamily="18" charset="0"/>
              </a:rPr>
              <a:t>: Share out within group</a:t>
            </a:r>
          </a:p>
          <a:p>
            <a:pPr marL="0" indent="0">
              <a:buNone/>
            </a:pPr>
            <a:r>
              <a:rPr lang="en-US" b="1" dirty="0">
                <a:latin typeface="Bookman Old Style" panose="02050604050505020204" pitchFamily="18" charset="0"/>
              </a:rPr>
              <a:t>Round Four</a:t>
            </a:r>
            <a:r>
              <a:rPr lang="en-US" dirty="0">
                <a:latin typeface="Bookman Old Style" panose="02050604050505020204" pitchFamily="18" charset="0"/>
              </a:rPr>
              <a:t>: Share out with Large group</a:t>
            </a:r>
          </a:p>
        </p:txBody>
      </p:sp>
    </p:spTree>
    <p:extLst>
      <p:ext uri="{BB962C8B-B14F-4D97-AF65-F5344CB8AC3E}">
        <p14:creationId xmlns:p14="http://schemas.microsoft.com/office/powerpoint/2010/main" val="65929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175FFFC-8AE3-4C37-B2E0-91ADF0D5775B}"/>
              </a:ext>
            </a:extLst>
          </p:cNvPr>
          <p:cNvSpPr txBox="1"/>
          <p:nvPr/>
        </p:nvSpPr>
        <p:spPr>
          <a:xfrm>
            <a:off x="641162" y="381000"/>
            <a:ext cx="5181600" cy="2554545"/>
          </a:xfrm>
          <a:prstGeom prst="rect">
            <a:avLst/>
          </a:prstGeom>
          <a:solidFill>
            <a:srgbClr val="FFFF99"/>
          </a:solidFill>
          <a:ln w="9525">
            <a:solidFill>
              <a:schemeClr val="tx1"/>
            </a:solidFill>
          </a:ln>
        </p:spPr>
        <p:txBody>
          <a:bodyPr wrap="square" rtlCol="0">
            <a:spAutoFit/>
          </a:bodyPr>
          <a:lstStyle/>
          <a:p>
            <a:pPr algn="ctr"/>
            <a:r>
              <a:rPr lang="en-US" sz="2000" b="1" u="sng" dirty="0">
                <a:latin typeface="Bookman Old Style" panose="02050604050505020204" pitchFamily="18" charset="0"/>
              </a:rPr>
              <a:t>Context Connector</a:t>
            </a:r>
            <a:endParaRPr lang="en-US" sz="2000" dirty="0">
              <a:latin typeface="Bookman Old Style" panose="02050604050505020204" pitchFamily="18" charset="0"/>
            </a:endParaRPr>
          </a:p>
          <a:p>
            <a:r>
              <a:rPr lang="en-US" sz="2000" dirty="0">
                <a:latin typeface="Bookman Old Style" panose="02050604050505020204" pitchFamily="18" charset="0"/>
              </a:rPr>
              <a:t>Read this source to connect this source to the time period we are studying, connecting to events, news stories, people, or movements from the time. You are not limited to the U.S. – does this source connect to world events or people?</a:t>
            </a:r>
          </a:p>
        </p:txBody>
      </p:sp>
      <p:sp>
        <p:nvSpPr>
          <p:cNvPr id="6" name="TextBox 5">
            <a:extLst>
              <a:ext uri="{FF2B5EF4-FFF2-40B4-BE49-F238E27FC236}">
                <a16:creationId xmlns:a16="http://schemas.microsoft.com/office/drawing/2014/main" id="{3BCF42EF-991F-47CD-9E38-241D88D6FFC5}"/>
              </a:ext>
            </a:extLst>
          </p:cNvPr>
          <p:cNvSpPr txBox="1"/>
          <p:nvPr/>
        </p:nvSpPr>
        <p:spPr>
          <a:xfrm>
            <a:off x="6246812" y="403167"/>
            <a:ext cx="5486400" cy="3477875"/>
          </a:xfrm>
          <a:prstGeom prst="rect">
            <a:avLst/>
          </a:prstGeom>
          <a:solidFill>
            <a:schemeClr val="accent3">
              <a:lumMod val="40000"/>
              <a:lumOff val="60000"/>
            </a:schemeClr>
          </a:solidFill>
          <a:ln w="12700">
            <a:solidFill>
              <a:schemeClr val="tx1"/>
            </a:solidFill>
          </a:ln>
        </p:spPr>
        <p:txBody>
          <a:bodyPr wrap="square" rtlCol="0">
            <a:spAutoFit/>
          </a:bodyPr>
          <a:lstStyle/>
          <a:p>
            <a:pPr algn="ctr"/>
            <a:r>
              <a:rPr lang="en-US" sz="2000" b="1" u="sng" dirty="0">
                <a:latin typeface="Bookman Old Style" panose="02050604050505020204" pitchFamily="18" charset="0"/>
              </a:rPr>
              <a:t>Sourcing</a:t>
            </a:r>
          </a:p>
          <a:p>
            <a:r>
              <a:rPr lang="en-US" sz="2000" dirty="0">
                <a:latin typeface="Bookman Old Style" panose="02050604050505020204" pitchFamily="18" charset="0"/>
              </a:rPr>
              <a:t>You will study this source using SOAPST(one):</a:t>
            </a:r>
          </a:p>
          <a:p>
            <a:r>
              <a:rPr lang="en-US" sz="2000" dirty="0">
                <a:latin typeface="Bookman Old Style" panose="02050604050505020204" pitchFamily="18" charset="0"/>
              </a:rPr>
              <a:t>S-Who is the author?</a:t>
            </a:r>
          </a:p>
          <a:p>
            <a:r>
              <a:rPr lang="en-US" sz="2000" dirty="0">
                <a:latin typeface="Bookman Old Style" panose="02050604050505020204" pitchFamily="18" charset="0"/>
              </a:rPr>
              <a:t>O-Occasion of the text</a:t>
            </a:r>
          </a:p>
          <a:p>
            <a:r>
              <a:rPr lang="en-US" sz="2000" dirty="0">
                <a:latin typeface="Bookman Old Style" panose="02050604050505020204" pitchFamily="18" charset="0"/>
              </a:rPr>
              <a:t>A-Who is the audience?</a:t>
            </a:r>
          </a:p>
          <a:p>
            <a:r>
              <a:rPr lang="en-US" sz="2000" dirty="0">
                <a:latin typeface="Bookman Old Style" panose="02050604050505020204" pitchFamily="18" charset="0"/>
              </a:rPr>
              <a:t>P-Purpose What does the author hope to achieve by writing/delivering this source</a:t>
            </a:r>
          </a:p>
          <a:p>
            <a:r>
              <a:rPr lang="en-US" sz="2000" dirty="0">
                <a:latin typeface="Bookman Old Style" panose="02050604050505020204" pitchFamily="18" charset="0"/>
              </a:rPr>
              <a:t>S-Subject What is the text about?</a:t>
            </a:r>
          </a:p>
          <a:p>
            <a:r>
              <a:rPr lang="en-US" sz="2000" dirty="0">
                <a:latin typeface="Bookman Old Style" panose="02050604050505020204" pitchFamily="18" charset="0"/>
              </a:rPr>
              <a:t>T(one)-How does the author feel about the</a:t>
            </a:r>
          </a:p>
          <a:p>
            <a:r>
              <a:rPr lang="en-US" sz="2000" dirty="0">
                <a:latin typeface="Bookman Old Style" panose="02050604050505020204" pitchFamily="18" charset="0"/>
              </a:rPr>
              <a:t>    subject he/she has written about here?</a:t>
            </a:r>
          </a:p>
        </p:txBody>
      </p:sp>
      <p:sp>
        <p:nvSpPr>
          <p:cNvPr id="7" name="TextBox 6">
            <a:extLst>
              <a:ext uri="{FF2B5EF4-FFF2-40B4-BE49-F238E27FC236}">
                <a16:creationId xmlns:a16="http://schemas.microsoft.com/office/drawing/2014/main" id="{8F1C387B-D102-4A0B-BF8A-D12CA8476BBD}"/>
              </a:ext>
            </a:extLst>
          </p:cNvPr>
          <p:cNvSpPr txBox="1"/>
          <p:nvPr/>
        </p:nvSpPr>
        <p:spPr>
          <a:xfrm>
            <a:off x="6246812" y="4038600"/>
            <a:ext cx="5486400" cy="2015192"/>
          </a:xfrm>
          <a:prstGeom prst="rect">
            <a:avLst/>
          </a:prstGeom>
          <a:solidFill>
            <a:schemeClr val="accent2">
              <a:lumMod val="60000"/>
              <a:lumOff val="40000"/>
            </a:schemeClr>
          </a:solidFill>
          <a:ln w="12700">
            <a:solidFill>
              <a:schemeClr val="tx1"/>
            </a:solidFill>
          </a:ln>
        </p:spPr>
        <p:txBody>
          <a:bodyPr wrap="square" rtlCol="0">
            <a:spAutoFit/>
          </a:bodyPr>
          <a:lstStyle/>
          <a:p>
            <a:pPr algn="ctr"/>
            <a:r>
              <a:rPr lang="en-US" b="1" u="sng" dirty="0">
                <a:latin typeface="Bookman Old Style" panose="02050604050505020204" pitchFamily="18" charset="0"/>
              </a:rPr>
              <a:t>Past Connections</a:t>
            </a:r>
          </a:p>
          <a:p>
            <a:r>
              <a:rPr lang="en-US" dirty="0">
                <a:latin typeface="Bookman Old Style" panose="02050604050505020204" pitchFamily="18" charset="0"/>
              </a:rPr>
              <a:t>You will look deeper into the source, linking it to an event, person, or movement previously studied.</a:t>
            </a:r>
          </a:p>
        </p:txBody>
      </p:sp>
      <p:sp>
        <p:nvSpPr>
          <p:cNvPr id="9" name="TextBox 8">
            <a:extLst>
              <a:ext uri="{FF2B5EF4-FFF2-40B4-BE49-F238E27FC236}">
                <a16:creationId xmlns:a16="http://schemas.microsoft.com/office/drawing/2014/main" id="{2B874FEC-63B8-42B6-A96D-78D26A716139}"/>
              </a:ext>
            </a:extLst>
          </p:cNvPr>
          <p:cNvSpPr txBox="1"/>
          <p:nvPr/>
        </p:nvSpPr>
        <p:spPr>
          <a:xfrm>
            <a:off x="472187" y="3124200"/>
            <a:ext cx="5562600" cy="2554545"/>
          </a:xfrm>
          <a:prstGeom prst="rect">
            <a:avLst/>
          </a:prstGeom>
          <a:solidFill>
            <a:schemeClr val="bg1">
              <a:lumMod val="75000"/>
            </a:schemeClr>
          </a:solidFill>
          <a:ln w="9525">
            <a:solidFill>
              <a:schemeClr val="tx1"/>
            </a:solidFill>
          </a:ln>
        </p:spPr>
        <p:txBody>
          <a:bodyPr wrap="square" rtlCol="0">
            <a:spAutoFit/>
          </a:bodyPr>
          <a:lstStyle/>
          <a:p>
            <a:pPr algn="ctr"/>
            <a:r>
              <a:rPr lang="en-US" sz="2000" b="1" u="sng" dirty="0">
                <a:latin typeface="Bookman Old Style" panose="02050604050505020204" pitchFamily="18" charset="0"/>
              </a:rPr>
              <a:t>Vocabulary Enricher</a:t>
            </a:r>
          </a:p>
          <a:p>
            <a:r>
              <a:rPr lang="en-US" sz="2000" dirty="0">
                <a:latin typeface="Bookman Old Style" panose="02050604050505020204" pitchFamily="18" charset="0"/>
              </a:rPr>
              <a:t>You will be on the lookout for important words in the source that connect to the content we are studying, or words you need defined as you read the passage. Write these words down, using your textbook or a dictionary to define the words.</a:t>
            </a:r>
          </a:p>
        </p:txBody>
      </p:sp>
      <p:sp>
        <p:nvSpPr>
          <p:cNvPr id="10" name="TextBox 9">
            <a:extLst>
              <a:ext uri="{FF2B5EF4-FFF2-40B4-BE49-F238E27FC236}">
                <a16:creationId xmlns:a16="http://schemas.microsoft.com/office/drawing/2014/main" id="{8AFF6D8B-4D8B-4CFF-94A0-71A748927203}"/>
              </a:ext>
            </a:extLst>
          </p:cNvPr>
          <p:cNvSpPr txBox="1"/>
          <p:nvPr/>
        </p:nvSpPr>
        <p:spPr>
          <a:xfrm>
            <a:off x="798512" y="6211350"/>
            <a:ext cx="10896600" cy="584775"/>
          </a:xfrm>
          <a:prstGeom prst="rect">
            <a:avLst/>
          </a:prstGeom>
          <a:noFill/>
        </p:spPr>
        <p:txBody>
          <a:bodyPr wrap="square" rtlCol="0">
            <a:spAutoFit/>
          </a:bodyPr>
          <a:lstStyle/>
          <a:p>
            <a:r>
              <a:rPr lang="en-US" sz="1600" i="1" dirty="0">
                <a:latin typeface="Bookman Old Style" panose="02050604050505020204" pitchFamily="18" charset="0"/>
              </a:rPr>
              <a:t>Inspired by and adapted from Literature Circles: Voice and Choice in Book Blubs and Reading Groups, 2</a:t>
            </a:r>
            <a:r>
              <a:rPr lang="en-US" sz="1600" i="1" baseline="30000" dirty="0">
                <a:latin typeface="Bookman Old Style" panose="02050604050505020204" pitchFamily="18" charset="0"/>
              </a:rPr>
              <a:t>nd</a:t>
            </a:r>
            <a:r>
              <a:rPr lang="en-US" sz="1600" i="1" dirty="0">
                <a:latin typeface="Bookman Old Style" panose="02050604050505020204" pitchFamily="18" charset="0"/>
              </a:rPr>
              <a:t> ed., by Harvey Daniels, 2002, Stenhouse Publishers. Adapted from Nonfiction Literature Circle Model</a:t>
            </a:r>
          </a:p>
        </p:txBody>
      </p:sp>
    </p:spTree>
    <p:extLst>
      <p:ext uri="{BB962C8B-B14F-4D97-AF65-F5344CB8AC3E}">
        <p14:creationId xmlns:p14="http://schemas.microsoft.com/office/powerpoint/2010/main" val="1706431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B149D-72A7-4B66-9B9C-DCD72CBBF541}"/>
              </a:ext>
            </a:extLst>
          </p:cNvPr>
          <p:cNvSpPr>
            <a:spLocks noGrp="1"/>
          </p:cNvSpPr>
          <p:nvPr>
            <p:ph type="title"/>
          </p:nvPr>
        </p:nvSpPr>
        <p:spPr/>
        <p:txBody>
          <a:bodyPr/>
          <a:lstStyle/>
          <a:p>
            <a:r>
              <a:rPr lang="en-US" dirty="0">
                <a:latin typeface="Bookman Old Style" panose="02050604050505020204" pitchFamily="18" charset="0"/>
              </a:rPr>
              <a:t>Instructional shifts</a:t>
            </a:r>
          </a:p>
        </p:txBody>
      </p:sp>
      <p:sp>
        <p:nvSpPr>
          <p:cNvPr id="3" name="Text Placeholder 2">
            <a:extLst>
              <a:ext uri="{FF2B5EF4-FFF2-40B4-BE49-F238E27FC236}">
                <a16:creationId xmlns:a16="http://schemas.microsoft.com/office/drawing/2014/main" id="{A7627F55-4631-4AC6-B1DA-B0622947C4FD}"/>
              </a:ext>
            </a:extLst>
          </p:cNvPr>
          <p:cNvSpPr>
            <a:spLocks noGrp="1"/>
          </p:cNvSpPr>
          <p:nvPr>
            <p:ph type="body" idx="1"/>
          </p:nvPr>
        </p:nvSpPr>
        <p:spPr/>
        <p:txBody>
          <a:bodyPr/>
          <a:lstStyle/>
          <a:p>
            <a:r>
              <a:rPr lang="en-US" dirty="0">
                <a:latin typeface="Bookman Old Style" panose="02050604050505020204" pitchFamily="18" charset="0"/>
              </a:rPr>
              <a:t>Disciplinary Literacy</a:t>
            </a:r>
          </a:p>
        </p:txBody>
      </p:sp>
    </p:spTree>
    <p:extLst>
      <p:ext uri="{BB962C8B-B14F-4D97-AF65-F5344CB8AC3E}">
        <p14:creationId xmlns:p14="http://schemas.microsoft.com/office/powerpoint/2010/main" val="2824791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Meeting the Standards</a:t>
            </a:r>
          </a:p>
        </p:txBody>
      </p:sp>
      <p:sp>
        <p:nvSpPr>
          <p:cNvPr id="3" name="Content Placeholder 2"/>
          <p:cNvSpPr>
            <a:spLocks noGrp="1"/>
          </p:cNvSpPr>
          <p:nvPr>
            <p:ph idx="1"/>
          </p:nvPr>
        </p:nvSpPr>
        <p:spPr/>
        <p:txBody>
          <a:bodyPr>
            <a:normAutofit fontScale="92500" lnSpcReduction="20000"/>
          </a:bodyPr>
          <a:lstStyle/>
          <a:p>
            <a:r>
              <a:rPr lang="en-US" sz="3200" dirty="0">
                <a:latin typeface="Bookman Old Style" panose="02050604050505020204" pitchFamily="18" charset="0"/>
              </a:rPr>
              <a:t>Common core state standards for the English Language Arts and Literacy in Social Studies/History and Science/Technological Subjects, (</a:t>
            </a:r>
            <a:r>
              <a:rPr lang="en-US" sz="3200" u="sng" dirty="0">
                <a:latin typeface="Bookman Old Style" panose="02050604050505020204" pitchFamily="18" charset="0"/>
              </a:rPr>
              <a:t>or in Kentucky</a:t>
            </a:r>
            <a:r>
              <a:rPr lang="en-US" sz="3200" dirty="0">
                <a:latin typeface="Bookman Old Style" panose="02050604050505020204" pitchFamily="18" charset="0"/>
              </a:rPr>
              <a:t>, the Kentucky Academic Standards for Literacy in History/Social Studies)</a:t>
            </a:r>
          </a:p>
          <a:p>
            <a:r>
              <a:rPr lang="en-US" sz="3200" dirty="0">
                <a:latin typeface="Bookman Old Style" panose="02050604050505020204" pitchFamily="18" charset="0"/>
              </a:rPr>
              <a:t>Includes a specific focus on what literacy abilities to foster in history/social studies, literature, and science/technical subjects </a:t>
            </a:r>
          </a:p>
          <a:p>
            <a:r>
              <a:rPr lang="en-US" sz="3200" dirty="0">
                <a:latin typeface="Bookman Old Style" panose="02050604050505020204" pitchFamily="18" charset="0"/>
              </a:rPr>
              <a:t>Other states joining in, too</a:t>
            </a:r>
          </a:p>
          <a:p>
            <a:pPr marL="0" indent="0">
              <a:buNone/>
            </a:pPr>
            <a:r>
              <a:rPr lang="en-US" dirty="0">
                <a:latin typeface="Bookman Old Style" panose="02050604050505020204" pitchFamily="18" charset="0"/>
              </a:rPr>
              <a:t>Shanahan, Shanahan, University of Illinois, Chicago</a:t>
            </a:r>
          </a:p>
        </p:txBody>
      </p:sp>
    </p:spTree>
    <p:extLst>
      <p:ext uri="{BB962C8B-B14F-4D97-AF65-F5344CB8AC3E}">
        <p14:creationId xmlns:p14="http://schemas.microsoft.com/office/powerpoint/2010/main" val="180731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ookman Old Style" panose="02050604050505020204" pitchFamily="18" charset="0"/>
              </a:rPr>
              <a:t>Educational Implications</a:t>
            </a:r>
          </a:p>
        </p:txBody>
      </p:sp>
      <p:sp>
        <p:nvSpPr>
          <p:cNvPr id="3" name="Content Placeholder 2"/>
          <p:cNvSpPr>
            <a:spLocks noGrp="1"/>
          </p:cNvSpPr>
          <p:nvPr>
            <p:ph idx="1"/>
          </p:nvPr>
        </p:nvSpPr>
        <p:spPr/>
        <p:txBody>
          <a:bodyPr>
            <a:normAutofit lnSpcReduction="10000"/>
          </a:bodyPr>
          <a:lstStyle/>
          <a:p>
            <a:r>
              <a:rPr lang="en-US" dirty="0">
                <a:latin typeface="Bookman Old Style" panose="02050604050505020204" pitchFamily="18" charset="0"/>
              </a:rPr>
              <a:t>Shifts in teacher preparation and professional development for existing teachers</a:t>
            </a:r>
          </a:p>
          <a:p>
            <a:r>
              <a:rPr lang="en-US" dirty="0">
                <a:latin typeface="Bookman Old Style" panose="02050604050505020204" pitchFamily="18" charset="0"/>
              </a:rPr>
              <a:t>Need for programs, instructional materials, and other curriculum supports</a:t>
            </a:r>
          </a:p>
          <a:p>
            <a:r>
              <a:rPr lang="en-US" dirty="0">
                <a:latin typeface="Bookman Old Style" panose="02050604050505020204" pitchFamily="18" charset="0"/>
              </a:rPr>
              <a:t>Need for assessments that include science, history, mathematics, and literary texts (with disciplinary specific questions)</a:t>
            </a:r>
          </a:p>
          <a:p>
            <a:r>
              <a:rPr lang="en-US" dirty="0">
                <a:latin typeface="Bookman Old Style" panose="02050604050505020204" pitchFamily="18" charset="0"/>
              </a:rPr>
              <a:t>Remediation alone insufficient to meet needs of remedial readers (so literacy learning opportunities in subject areas is essential)</a:t>
            </a:r>
          </a:p>
          <a:p>
            <a:pPr marL="0" indent="0">
              <a:buNone/>
            </a:pPr>
            <a:r>
              <a:rPr lang="en-US" sz="1400" dirty="0">
                <a:latin typeface="Bookman Old Style" panose="02050604050505020204" pitchFamily="18" charset="0"/>
              </a:rPr>
              <a:t>Shanahan, Shanahan, University of Illinois, Chicago</a:t>
            </a:r>
          </a:p>
          <a:p>
            <a:endParaRPr lang="en-US" dirty="0"/>
          </a:p>
        </p:txBody>
      </p:sp>
    </p:spTree>
    <p:extLst>
      <p:ext uri="{BB962C8B-B14F-4D97-AF65-F5344CB8AC3E}">
        <p14:creationId xmlns:p14="http://schemas.microsoft.com/office/powerpoint/2010/main" val="385526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Bookman Old Style" panose="02050604050505020204" pitchFamily="18" charset="0"/>
              </a:rPr>
              <a:t>Resources for Primary Sources</a:t>
            </a:r>
            <a:r>
              <a:rPr lang="en-US" dirty="0"/>
              <a:t>	</a:t>
            </a:r>
          </a:p>
        </p:txBody>
      </p:sp>
      <p:sp>
        <p:nvSpPr>
          <p:cNvPr id="4" name="Content Placeholder 3"/>
          <p:cNvSpPr>
            <a:spLocks noGrp="1"/>
          </p:cNvSpPr>
          <p:nvPr>
            <p:ph idx="1"/>
          </p:nvPr>
        </p:nvSpPr>
        <p:spPr/>
        <p:txBody>
          <a:bodyPr>
            <a:normAutofit fontScale="85000" lnSpcReduction="10000"/>
          </a:bodyPr>
          <a:lstStyle/>
          <a:p>
            <a:pPr marL="0" indent="0">
              <a:lnSpc>
                <a:spcPct val="100000"/>
              </a:lnSpc>
              <a:buNone/>
            </a:pPr>
            <a:r>
              <a:rPr lang="en-US" dirty="0">
                <a:latin typeface="Bookman Old Style" panose="02050604050505020204" pitchFamily="18" charset="0"/>
              </a:rPr>
              <a:t>American Memory at the Library of Congress – </a:t>
            </a:r>
            <a:r>
              <a:rPr lang="en-US" dirty="0">
                <a:latin typeface="Bookman Old Style" panose="02050604050505020204" pitchFamily="18" charset="0"/>
                <a:hlinkClick r:id="rId2"/>
              </a:rPr>
              <a:t>http://memory.loc.gov/ammem/index.html</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Smithsonian Institute – </a:t>
            </a:r>
            <a:r>
              <a:rPr lang="en-US" dirty="0">
                <a:latin typeface="Bookman Old Style" panose="02050604050505020204" pitchFamily="18" charset="0"/>
                <a:hlinkClick r:id="rId3"/>
              </a:rPr>
              <a:t>http://collections.si.edu/search/</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National Archives – </a:t>
            </a:r>
            <a:r>
              <a:rPr lang="en-US" dirty="0">
                <a:latin typeface="Bookman Old Style" panose="02050604050505020204" pitchFamily="18" charset="0"/>
                <a:hlinkClick r:id="rId4"/>
              </a:rPr>
              <a:t>http://www.archieves.gov/research/search/</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Digital History – </a:t>
            </a:r>
            <a:r>
              <a:rPr lang="en-US" dirty="0">
                <a:latin typeface="Bookman Old Style" panose="02050604050505020204" pitchFamily="18" charset="0"/>
                <a:hlinkClick r:id="rId5"/>
              </a:rPr>
              <a:t>http://www.digitalhistory.uh.edu/index.cfm</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Famous Speeches in History (audio) – </a:t>
            </a:r>
            <a:r>
              <a:rPr lang="en-US" dirty="0">
                <a:latin typeface="Bookman Old Style" panose="02050604050505020204" pitchFamily="18" charset="0"/>
                <a:hlinkClick r:id="rId6"/>
              </a:rPr>
              <a:t>http://www.history.com/speeches</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C3 Teachers (Inquiry-based lessons) – </a:t>
            </a:r>
            <a:r>
              <a:rPr lang="en-US" dirty="0">
                <a:latin typeface="Bookman Old Style" panose="02050604050505020204" pitchFamily="18" charset="0"/>
                <a:hlinkClick r:id="rId7"/>
              </a:rPr>
              <a:t>www.c3teachers.org</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Teaching with Primary Sources – </a:t>
            </a:r>
            <a:r>
              <a:rPr lang="en-US" dirty="0">
                <a:latin typeface="Bookman Old Style" panose="02050604050505020204" pitchFamily="18" charset="0"/>
                <a:hlinkClick r:id="rId8"/>
              </a:rPr>
              <a:t>http://loc.gov/teachers</a:t>
            </a:r>
            <a:endParaRPr lang="en-US" dirty="0">
              <a:latin typeface="Bookman Old Style" panose="02050604050505020204" pitchFamily="18" charset="0"/>
            </a:endParaRPr>
          </a:p>
          <a:p>
            <a:pPr marL="0" indent="0">
              <a:lnSpc>
                <a:spcPct val="100000"/>
              </a:lnSpc>
              <a:buNone/>
            </a:pPr>
            <a:r>
              <a:rPr lang="en-US" dirty="0">
                <a:latin typeface="Bookman Old Style" panose="02050604050505020204" pitchFamily="18" charset="0"/>
              </a:rPr>
              <a:t>Digital Public Library of America – </a:t>
            </a:r>
            <a:r>
              <a:rPr lang="en-US" dirty="0">
                <a:latin typeface="Bookman Old Style" panose="02050604050505020204" pitchFamily="18" charset="0"/>
                <a:hlinkClick r:id="rId9"/>
              </a:rPr>
              <a:t>https://dp.la</a:t>
            </a:r>
            <a:endParaRPr lang="en-US" dirty="0">
              <a:latin typeface="Bookman Old Style" panose="02050604050505020204" pitchFamily="18" charset="0"/>
            </a:endParaRPr>
          </a:p>
          <a:p>
            <a:pPr marL="0" indent="0">
              <a:lnSpc>
                <a:spcPct val="100000"/>
              </a:lnSpc>
              <a:buNone/>
            </a:pPr>
            <a:endParaRPr lang="en-US" dirty="0">
              <a:latin typeface="Bookman Old Style" panose="02050604050505020204" pitchFamily="18" charset="0"/>
            </a:endParaRPr>
          </a:p>
          <a:p>
            <a:pPr marL="0" indent="0">
              <a:lnSpc>
                <a:spcPct val="100000"/>
              </a:lnSpc>
              <a:buNone/>
            </a:pPr>
            <a:endParaRPr lang="en-US" dirty="0">
              <a:latin typeface="Bookman Old Style" panose="02050604050505020204" pitchFamily="18" charset="0"/>
            </a:endParaRPr>
          </a:p>
          <a:p>
            <a:pPr marL="0" indent="0">
              <a:lnSpc>
                <a:spcPct val="100000"/>
              </a:lnSpc>
              <a:buNone/>
            </a:pPr>
            <a:endParaRPr lang="en-US" dirty="0">
              <a:latin typeface="Bookman Old Style" panose="02050604050505020204" pitchFamily="18" charset="0"/>
            </a:endParaRPr>
          </a:p>
          <a:p>
            <a:pPr marL="0" indent="0">
              <a:lnSpc>
                <a:spcPct val="100000"/>
              </a:lnSpc>
              <a:buNone/>
            </a:pPr>
            <a:endParaRPr lang="en-US" dirty="0">
              <a:latin typeface="Bookman Old Style" panose="02050604050505020204" pitchFamily="18" charset="0"/>
            </a:endParaRP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2531699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Bookman Old Style" panose="02050604050505020204" pitchFamily="18" charset="0"/>
              </a:rPr>
              <a:t>Why the shift from Content-Area Reading?</a:t>
            </a:r>
          </a:p>
        </p:txBody>
      </p:sp>
      <p:sp>
        <p:nvSpPr>
          <p:cNvPr id="4" name="Text Placeholder 3"/>
          <p:cNvSpPr>
            <a:spLocks noGrp="1"/>
          </p:cNvSpPr>
          <p:nvPr>
            <p:ph type="body" sz="half" idx="2"/>
          </p:nvPr>
        </p:nvSpPr>
        <p:spPr/>
        <p:txBody>
          <a:bodyPr/>
          <a:lstStyle/>
          <a:p>
            <a:r>
              <a:rPr lang="en-US" dirty="0"/>
              <a:t>Shanahan, Shanahan</a:t>
            </a:r>
          </a:p>
          <a:p>
            <a:r>
              <a:rPr lang="en-US" dirty="0"/>
              <a:t>University of Illinois, Chicago</a:t>
            </a:r>
          </a:p>
        </p:txBody>
      </p:sp>
      <p:sp>
        <p:nvSpPr>
          <p:cNvPr id="3" name="Content Placeholder 2"/>
          <p:cNvSpPr>
            <a:spLocks noGrp="1"/>
          </p:cNvSpPr>
          <p:nvPr>
            <p:ph idx="1"/>
          </p:nvPr>
        </p:nvSpPr>
        <p:spPr/>
        <p:txBody>
          <a:bodyPr>
            <a:normAutofit fontScale="92500" lnSpcReduction="20000"/>
          </a:bodyPr>
          <a:lstStyle/>
          <a:p>
            <a:pPr lvl="0" defTabSz="914400">
              <a:lnSpc>
                <a:spcPct val="100000"/>
              </a:lnSpc>
              <a:spcBef>
                <a:spcPct val="20000"/>
              </a:spcBef>
              <a:spcAft>
                <a:spcPts val="600"/>
              </a:spcAft>
              <a:buSzPct val="160000"/>
            </a:pPr>
            <a:r>
              <a:rPr lang="en-US" sz="3200" dirty="0">
                <a:solidFill>
                  <a:schemeClr val="tx2"/>
                </a:solidFill>
                <a:latin typeface="Rockwell"/>
              </a:rPr>
              <a:t>The shift in emphasis is not to content area reading.</a:t>
            </a:r>
          </a:p>
          <a:p>
            <a:pPr lvl="0" defTabSz="914400">
              <a:lnSpc>
                <a:spcPct val="100000"/>
              </a:lnSpc>
              <a:spcBef>
                <a:spcPct val="20000"/>
              </a:spcBef>
              <a:spcAft>
                <a:spcPts val="600"/>
              </a:spcAft>
              <a:buSzPct val="160000"/>
            </a:pPr>
            <a:r>
              <a:rPr lang="en-US" sz="3200" dirty="0">
                <a:solidFill>
                  <a:schemeClr val="tx2"/>
                </a:solidFill>
                <a:latin typeface="Rockwell"/>
              </a:rPr>
              <a:t>Content area reading is an idea long advanced in education (“every teacher a teacher of reading”).</a:t>
            </a:r>
          </a:p>
          <a:p>
            <a:pPr lvl="0" defTabSz="914400">
              <a:lnSpc>
                <a:spcPct val="100000"/>
              </a:lnSpc>
              <a:spcBef>
                <a:spcPct val="20000"/>
              </a:spcBef>
              <a:spcAft>
                <a:spcPts val="600"/>
              </a:spcAft>
              <a:buSzPct val="160000"/>
            </a:pPr>
            <a:r>
              <a:rPr lang="en-US" sz="3200" dirty="0">
                <a:solidFill>
                  <a:schemeClr val="tx2"/>
                </a:solidFill>
                <a:latin typeface="Rockwell"/>
              </a:rPr>
              <a:t>Focus is teaching general reading and study skills in the different subject matter classes.</a:t>
            </a:r>
          </a:p>
          <a:p>
            <a:pPr lvl="0" defTabSz="914400">
              <a:lnSpc>
                <a:spcPct val="100000"/>
              </a:lnSpc>
              <a:spcBef>
                <a:spcPct val="20000"/>
              </a:spcBef>
              <a:spcAft>
                <a:spcPts val="600"/>
              </a:spcAft>
              <a:buSzPct val="160000"/>
            </a:pPr>
            <a:r>
              <a:rPr lang="en-US" sz="3200" dirty="0">
                <a:solidFill>
                  <a:schemeClr val="tx2"/>
                </a:solidFill>
                <a:latin typeface="Rockwell"/>
              </a:rPr>
              <a:t>However, the underlying idea of this format does not meet all demands or needs of reading in all disciplines.</a:t>
            </a:r>
          </a:p>
          <a:p>
            <a:pPr marL="0" indent="0">
              <a:buNone/>
            </a:pPr>
            <a:endParaRPr lang="en-US" dirty="0">
              <a:latin typeface="Bookman Old Style" panose="02050604050505020204" pitchFamily="18" charset="0"/>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7765" y="4800600"/>
            <a:ext cx="7313295" cy="609600"/>
          </a:xfrm>
        </p:spPr>
        <p:txBody>
          <a:bodyPr>
            <a:normAutofit/>
          </a:bodyPr>
          <a:lstStyle/>
          <a:p>
            <a:r>
              <a:rPr lang="en-US" sz="3200" dirty="0">
                <a:latin typeface="Bookman Old Style" panose="02050604050505020204" pitchFamily="18" charset="0"/>
              </a:rPr>
              <a:t>What is it?</a:t>
            </a:r>
          </a:p>
        </p:txBody>
      </p:sp>
      <p:pic>
        <p:nvPicPr>
          <p:cNvPr id="9" name="Content Placeholder 8"/>
          <p:cNvPicPr>
            <a:picLocks noGrp="1" noChangeAspect="1"/>
          </p:cNvPicPr>
          <p:nvPr>
            <p:ph type="pic" idx="1"/>
          </p:nvPr>
        </p:nvPicPr>
        <p:blipFill>
          <a:blip r:embed="rId2"/>
          <a:srcRect t="236" b="236"/>
          <a:stretch>
            <a:fillRect/>
          </a:stretch>
        </p:blipFill>
        <p:spPr>
          <a:xfrm>
            <a:off x="1598612" y="457200"/>
            <a:ext cx="7313295" cy="4448175"/>
          </a:xfrm>
          <a:prstGeom prst="rect">
            <a:avLst/>
          </a:prstGeom>
        </p:spPr>
      </p:pic>
      <p:sp>
        <p:nvSpPr>
          <p:cNvPr id="10" name="Text Placeholder 9"/>
          <p:cNvSpPr>
            <a:spLocks noGrp="1"/>
          </p:cNvSpPr>
          <p:nvPr>
            <p:ph type="body" sz="half" idx="2"/>
          </p:nvPr>
        </p:nvSpPr>
        <p:spPr>
          <a:xfrm>
            <a:off x="2513012" y="5319910"/>
            <a:ext cx="7313295" cy="1527176"/>
          </a:xfrm>
        </p:spPr>
        <p:txBody>
          <a:bodyPr>
            <a:normAutofit fontScale="92500" lnSpcReduction="10000"/>
          </a:bodyPr>
          <a:lstStyle/>
          <a:p>
            <a:pPr lvl="0" defTabSz="914400">
              <a:lnSpc>
                <a:spcPct val="100000"/>
              </a:lnSpc>
              <a:buSzTx/>
            </a:pPr>
            <a:r>
              <a:rPr lang="en-US" sz="2200" b="1" i="1" dirty="0">
                <a:solidFill>
                  <a:prstClr val="black"/>
                </a:solidFill>
                <a:latin typeface="Bookman Old Style" panose="02050604050505020204" pitchFamily="18" charset="0"/>
              </a:rPr>
              <a:t>Disciplinary literacy </a:t>
            </a:r>
            <a:r>
              <a:rPr lang="en-US" sz="2200" dirty="0">
                <a:solidFill>
                  <a:prstClr val="black"/>
                </a:solidFill>
                <a:latin typeface="Bookman Old Style" panose="02050604050505020204" pitchFamily="18" charset="0"/>
              </a:rPr>
              <a:t>refers to the specialized skills that someone must master to be able to read and write in the various disciplines (science, math, literature, </a:t>
            </a:r>
            <a:r>
              <a:rPr lang="en-US" sz="2200" i="1" dirty="0">
                <a:solidFill>
                  <a:prstClr val="black"/>
                </a:solidFill>
                <a:latin typeface="Bookman Old Style" panose="02050604050505020204" pitchFamily="18" charset="0"/>
              </a:rPr>
              <a:t>history, geography, economics, politics, government, law, sociology, psychology, </a:t>
            </a:r>
            <a:r>
              <a:rPr lang="en-US" sz="2200" dirty="0">
                <a:solidFill>
                  <a:prstClr val="black"/>
                </a:solidFill>
                <a:latin typeface="Bookman Old Style" panose="02050604050505020204" pitchFamily="18" charset="0"/>
              </a:rPr>
              <a:t>etc. ) and technical fields. </a:t>
            </a:r>
          </a:p>
          <a:p>
            <a:endParaRPr lang="en-US" dirty="0"/>
          </a:p>
        </p:txBody>
      </p:sp>
      <p:sp>
        <p:nvSpPr>
          <p:cNvPr id="11" name="TextBox 10"/>
          <p:cNvSpPr txBox="1"/>
          <p:nvPr/>
        </p:nvSpPr>
        <p:spPr>
          <a:xfrm>
            <a:off x="7502208" y="540682"/>
            <a:ext cx="2097404" cy="4093428"/>
          </a:xfrm>
          <a:prstGeom prst="rect">
            <a:avLst/>
          </a:prstGeom>
          <a:solidFill>
            <a:srgbClr val="FFFF00"/>
          </a:solidFill>
          <a:ln w="9525">
            <a:solidFill>
              <a:schemeClr val="tx1"/>
            </a:solidFill>
          </a:ln>
        </p:spPr>
        <p:txBody>
          <a:bodyPr wrap="square" rtlCol="0">
            <a:spAutoFit/>
          </a:bodyPr>
          <a:lstStyle/>
          <a:p>
            <a:pPr lvl="0" defTabSz="914400"/>
            <a:r>
              <a:rPr lang="en-US" sz="2000" b="1" dirty="0">
                <a:solidFill>
                  <a:prstClr val="black"/>
                </a:solidFill>
                <a:latin typeface="Calibri"/>
                <a:ea typeface="ＭＳ Ｐゴシック" charset="0"/>
                <a:cs typeface="Arial"/>
              </a:rPr>
              <a:t>Each content or subject discipline has:</a:t>
            </a:r>
          </a:p>
          <a:p>
            <a:pPr marL="342900" lvl="0" indent="-342900" defTabSz="914400">
              <a:buFont typeface="Wingdings" panose="05000000000000000000" pitchFamily="2" charset="2"/>
              <a:buChar char="§"/>
            </a:pPr>
            <a:r>
              <a:rPr lang="en-US" sz="2000" dirty="0">
                <a:solidFill>
                  <a:prstClr val="black"/>
                </a:solidFill>
                <a:latin typeface="Calibri"/>
                <a:ea typeface="ＭＳ Ｐゴシック" charset="0"/>
                <a:cs typeface="Arial"/>
              </a:rPr>
              <a:t>its own unique knowledge core and …</a:t>
            </a:r>
          </a:p>
          <a:p>
            <a:pPr marL="342900" lvl="0" indent="-342900" defTabSz="914400">
              <a:buFont typeface="Wingdings" panose="05000000000000000000" pitchFamily="2" charset="2"/>
              <a:buChar char="§"/>
            </a:pPr>
            <a:r>
              <a:rPr lang="en-US" sz="2000" dirty="0">
                <a:solidFill>
                  <a:prstClr val="black"/>
                </a:solidFill>
                <a:latin typeface="Calibri"/>
                <a:ea typeface="ＭＳ Ｐゴシック" charset="0"/>
                <a:cs typeface="Arial"/>
              </a:rPr>
              <a:t>its own ways of inquiring, investigating, reasoning, representing, and questioning. </a:t>
            </a:r>
          </a:p>
        </p:txBody>
      </p:sp>
      <p:sp>
        <p:nvSpPr>
          <p:cNvPr id="12" name="Arrow: Left 11"/>
          <p:cNvSpPr/>
          <p:nvPr/>
        </p:nvSpPr>
        <p:spPr>
          <a:xfrm>
            <a:off x="6094412" y="1143000"/>
            <a:ext cx="1371600" cy="3322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50812" y="5319910"/>
            <a:ext cx="2133600" cy="1077218"/>
          </a:xfrm>
          <a:prstGeom prst="rect">
            <a:avLst/>
          </a:prstGeom>
          <a:noFill/>
        </p:spPr>
        <p:txBody>
          <a:bodyPr wrap="square" rtlCol="0">
            <a:spAutoFit/>
          </a:bodyPr>
          <a:lstStyle/>
          <a:p>
            <a:r>
              <a:rPr lang="en-US" sz="1600" dirty="0"/>
              <a:t>Shanahan, Shanahan</a:t>
            </a:r>
          </a:p>
          <a:p>
            <a:r>
              <a:rPr lang="en-US" sz="1600" dirty="0"/>
              <a:t>University of </a:t>
            </a:r>
            <a:r>
              <a:rPr lang="en-US" sz="1600" dirty="0" err="1"/>
              <a:t>Illnois</a:t>
            </a:r>
            <a:r>
              <a:rPr lang="en-US" sz="1600" dirty="0"/>
              <a:t>,</a:t>
            </a:r>
          </a:p>
          <a:p>
            <a:r>
              <a:rPr lang="en-US" sz="1600" dirty="0"/>
              <a:t>Chicago</a:t>
            </a: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200" kern="0" dirty="0">
                <a:solidFill>
                  <a:schemeClr val="tx2"/>
                </a:solidFill>
                <a:latin typeface="Bookman Old Style" panose="02050604050505020204" pitchFamily="18" charset="0"/>
              </a:rPr>
              <a:t>Comparing Content Area Reading and Disciplinary Literacy</a:t>
            </a:r>
            <a:endParaRPr lang="en-US" dirty="0">
              <a:solidFill>
                <a:schemeClr val="tx2"/>
              </a:solidFill>
              <a:latin typeface="Bookman Old Style" panose="0205060405050502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69328865"/>
              </p:ext>
            </p:extLst>
          </p:nvPr>
        </p:nvGraphicFramePr>
        <p:xfrm>
          <a:off x="1903412" y="1567934"/>
          <a:ext cx="8915401" cy="4724399"/>
        </p:xfrm>
        <a:graphic>
          <a:graphicData uri="http://schemas.openxmlformats.org/drawingml/2006/table">
            <a:tbl>
              <a:tblPr firstRow="1" bandRow="1"/>
              <a:tblGrid>
                <a:gridCol w="2146301">
                  <a:extLst>
                    <a:ext uri="{9D8B030D-6E8A-4147-A177-3AD203B41FA5}">
                      <a16:colId xmlns:a16="http://schemas.microsoft.com/office/drawing/2014/main" val="3322915822"/>
                    </a:ext>
                  </a:extLst>
                </a:gridCol>
                <a:gridCol w="3136900">
                  <a:extLst>
                    <a:ext uri="{9D8B030D-6E8A-4147-A177-3AD203B41FA5}">
                      <a16:colId xmlns:a16="http://schemas.microsoft.com/office/drawing/2014/main" val="313468237"/>
                    </a:ext>
                  </a:extLst>
                </a:gridCol>
                <a:gridCol w="3632200">
                  <a:extLst>
                    <a:ext uri="{9D8B030D-6E8A-4147-A177-3AD203B41FA5}">
                      <a16:colId xmlns:a16="http://schemas.microsoft.com/office/drawing/2014/main" val="3409654600"/>
                    </a:ext>
                  </a:extLst>
                </a:gridCol>
              </a:tblGrid>
              <a:tr h="1058006">
                <a:tc>
                  <a:txBody>
                    <a:bodyPr/>
                    <a:lstStyle>
                      <a:lvl1pPr marL="0" algn="l" defTabSz="1218987" rtl="0" eaLnBrk="1" latinLnBrk="0" hangingPunct="1">
                        <a:defRPr sz="2400" b="1" kern="1200">
                          <a:solidFill>
                            <a:schemeClr val="lt1"/>
                          </a:solidFill>
                          <a:latin typeface="Arial"/>
                        </a:defRPr>
                      </a:lvl1pPr>
                      <a:lvl2pPr marL="609493" algn="l" defTabSz="1218987" rtl="0" eaLnBrk="1" latinLnBrk="0" hangingPunct="1">
                        <a:defRPr sz="2400" b="1" kern="1200">
                          <a:solidFill>
                            <a:schemeClr val="lt1"/>
                          </a:solidFill>
                          <a:latin typeface="Arial"/>
                        </a:defRPr>
                      </a:lvl2pPr>
                      <a:lvl3pPr marL="1218987" algn="l" defTabSz="1218987" rtl="0" eaLnBrk="1" latinLnBrk="0" hangingPunct="1">
                        <a:defRPr sz="2400" b="1" kern="1200">
                          <a:solidFill>
                            <a:schemeClr val="lt1"/>
                          </a:solidFill>
                          <a:latin typeface="Arial"/>
                        </a:defRPr>
                      </a:lvl3pPr>
                      <a:lvl4pPr marL="1828480" algn="l" defTabSz="1218987" rtl="0" eaLnBrk="1" latinLnBrk="0" hangingPunct="1">
                        <a:defRPr sz="2400" b="1" kern="1200">
                          <a:solidFill>
                            <a:schemeClr val="lt1"/>
                          </a:solidFill>
                          <a:latin typeface="Arial"/>
                        </a:defRPr>
                      </a:lvl4pPr>
                      <a:lvl5pPr marL="2437973" algn="l" defTabSz="1218987" rtl="0" eaLnBrk="1" latinLnBrk="0" hangingPunct="1">
                        <a:defRPr sz="2400" b="1" kern="1200">
                          <a:solidFill>
                            <a:schemeClr val="lt1"/>
                          </a:solidFill>
                          <a:latin typeface="Arial"/>
                        </a:defRPr>
                      </a:lvl5pPr>
                      <a:lvl6pPr marL="3047467" algn="l" defTabSz="1218987" rtl="0" eaLnBrk="1" latinLnBrk="0" hangingPunct="1">
                        <a:defRPr sz="2400" b="1" kern="1200">
                          <a:solidFill>
                            <a:schemeClr val="lt1"/>
                          </a:solidFill>
                          <a:latin typeface="Arial"/>
                        </a:defRPr>
                      </a:lvl6pPr>
                      <a:lvl7pPr marL="3656960" algn="l" defTabSz="1218987" rtl="0" eaLnBrk="1" latinLnBrk="0" hangingPunct="1">
                        <a:defRPr sz="2400" b="1" kern="1200">
                          <a:solidFill>
                            <a:schemeClr val="lt1"/>
                          </a:solidFill>
                          <a:latin typeface="Arial"/>
                        </a:defRPr>
                      </a:lvl7pPr>
                      <a:lvl8pPr marL="4266453" algn="l" defTabSz="1218987" rtl="0" eaLnBrk="1" latinLnBrk="0" hangingPunct="1">
                        <a:defRPr sz="2400" b="1" kern="1200">
                          <a:solidFill>
                            <a:schemeClr val="lt1"/>
                          </a:solidFill>
                          <a:latin typeface="Arial"/>
                        </a:defRPr>
                      </a:lvl8pPr>
                      <a:lvl9pPr marL="4875947" algn="l" defTabSz="1218987" rtl="0" eaLnBrk="1" latinLnBrk="0" hangingPunct="1">
                        <a:defRPr sz="2400" b="1" kern="1200">
                          <a:solidFill>
                            <a:schemeClr val="lt1"/>
                          </a:solidFill>
                          <a:latin typeface="Arial"/>
                        </a:defRPr>
                      </a:lvl9pPr>
                    </a:lstStyle>
                    <a:p>
                      <a:endParaRPr lang="en-US" sz="1800" dirty="0"/>
                    </a:p>
                  </a:txBody>
                  <a:tcPr marT="45728" marB="4572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b="1" kern="1200">
                          <a:solidFill>
                            <a:schemeClr val="lt1"/>
                          </a:solidFill>
                          <a:latin typeface="Arial"/>
                        </a:defRPr>
                      </a:lvl1pPr>
                      <a:lvl2pPr marL="609493" algn="l" defTabSz="1218987" rtl="0" eaLnBrk="1" latinLnBrk="0" hangingPunct="1">
                        <a:defRPr sz="2400" b="1" kern="1200">
                          <a:solidFill>
                            <a:schemeClr val="lt1"/>
                          </a:solidFill>
                          <a:latin typeface="Arial"/>
                        </a:defRPr>
                      </a:lvl2pPr>
                      <a:lvl3pPr marL="1218987" algn="l" defTabSz="1218987" rtl="0" eaLnBrk="1" latinLnBrk="0" hangingPunct="1">
                        <a:defRPr sz="2400" b="1" kern="1200">
                          <a:solidFill>
                            <a:schemeClr val="lt1"/>
                          </a:solidFill>
                          <a:latin typeface="Arial"/>
                        </a:defRPr>
                      </a:lvl3pPr>
                      <a:lvl4pPr marL="1828480" algn="l" defTabSz="1218987" rtl="0" eaLnBrk="1" latinLnBrk="0" hangingPunct="1">
                        <a:defRPr sz="2400" b="1" kern="1200">
                          <a:solidFill>
                            <a:schemeClr val="lt1"/>
                          </a:solidFill>
                          <a:latin typeface="Arial"/>
                        </a:defRPr>
                      </a:lvl4pPr>
                      <a:lvl5pPr marL="2437973" algn="l" defTabSz="1218987" rtl="0" eaLnBrk="1" latinLnBrk="0" hangingPunct="1">
                        <a:defRPr sz="2400" b="1" kern="1200">
                          <a:solidFill>
                            <a:schemeClr val="lt1"/>
                          </a:solidFill>
                          <a:latin typeface="Arial"/>
                        </a:defRPr>
                      </a:lvl5pPr>
                      <a:lvl6pPr marL="3047467" algn="l" defTabSz="1218987" rtl="0" eaLnBrk="1" latinLnBrk="0" hangingPunct="1">
                        <a:defRPr sz="2400" b="1" kern="1200">
                          <a:solidFill>
                            <a:schemeClr val="lt1"/>
                          </a:solidFill>
                          <a:latin typeface="Arial"/>
                        </a:defRPr>
                      </a:lvl6pPr>
                      <a:lvl7pPr marL="3656960" algn="l" defTabSz="1218987" rtl="0" eaLnBrk="1" latinLnBrk="0" hangingPunct="1">
                        <a:defRPr sz="2400" b="1" kern="1200">
                          <a:solidFill>
                            <a:schemeClr val="lt1"/>
                          </a:solidFill>
                          <a:latin typeface="Arial"/>
                        </a:defRPr>
                      </a:lvl7pPr>
                      <a:lvl8pPr marL="4266453" algn="l" defTabSz="1218987" rtl="0" eaLnBrk="1" latinLnBrk="0" hangingPunct="1">
                        <a:defRPr sz="2400" b="1" kern="1200">
                          <a:solidFill>
                            <a:schemeClr val="lt1"/>
                          </a:solidFill>
                          <a:latin typeface="Arial"/>
                        </a:defRPr>
                      </a:lvl8pPr>
                      <a:lvl9pPr marL="4875947" algn="l" defTabSz="1218987" rtl="0" eaLnBrk="1" latinLnBrk="0" hangingPunct="1">
                        <a:defRPr sz="2400" b="1" kern="1200">
                          <a:solidFill>
                            <a:schemeClr val="lt1"/>
                          </a:solidFill>
                          <a:latin typeface="Arial"/>
                        </a:defRPr>
                      </a:lvl9pPr>
                    </a:lstStyle>
                    <a:p>
                      <a:r>
                        <a:rPr lang="en-US" sz="1800" dirty="0">
                          <a:solidFill>
                            <a:schemeClr val="tx2"/>
                          </a:solidFill>
                        </a:rPr>
                        <a:t>Content Area</a:t>
                      </a:r>
                      <a:r>
                        <a:rPr lang="en-US" sz="1800" baseline="0" dirty="0">
                          <a:solidFill>
                            <a:schemeClr val="tx2"/>
                          </a:solidFill>
                        </a:rPr>
                        <a:t> Reading</a:t>
                      </a:r>
                      <a:endParaRPr lang="en-US" sz="1800" dirty="0">
                        <a:solidFill>
                          <a:schemeClr val="tx2"/>
                        </a:solidFill>
                      </a:endParaRPr>
                    </a:p>
                  </a:txBody>
                  <a:tcPr marT="45728" marB="4572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b="1" kern="1200">
                          <a:solidFill>
                            <a:schemeClr val="lt1"/>
                          </a:solidFill>
                          <a:latin typeface="Arial"/>
                        </a:defRPr>
                      </a:lvl1pPr>
                      <a:lvl2pPr marL="609493" algn="l" defTabSz="1218987" rtl="0" eaLnBrk="1" latinLnBrk="0" hangingPunct="1">
                        <a:defRPr sz="2400" b="1" kern="1200">
                          <a:solidFill>
                            <a:schemeClr val="lt1"/>
                          </a:solidFill>
                          <a:latin typeface="Arial"/>
                        </a:defRPr>
                      </a:lvl2pPr>
                      <a:lvl3pPr marL="1218987" algn="l" defTabSz="1218987" rtl="0" eaLnBrk="1" latinLnBrk="0" hangingPunct="1">
                        <a:defRPr sz="2400" b="1" kern="1200">
                          <a:solidFill>
                            <a:schemeClr val="lt1"/>
                          </a:solidFill>
                          <a:latin typeface="Arial"/>
                        </a:defRPr>
                      </a:lvl3pPr>
                      <a:lvl4pPr marL="1828480" algn="l" defTabSz="1218987" rtl="0" eaLnBrk="1" latinLnBrk="0" hangingPunct="1">
                        <a:defRPr sz="2400" b="1" kern="1200">
                          <a:solidFill>
                            <a:schemeClr val="lt1"/>
                          </a:solidFill>
                          <a:latin typeface="Arial"/>
                        </a:defRPr>
                      </a:lvl4pPr>
                      <a:lvl5pPr marL="2437973" algn="l" defTabSz="1218987" rtl="0" eaLnBrk="1" latinLnBrk="0" hangingPunct="1">
                        <a:defRPr sz="2400" b="1" kern="1200">
                          <a:solidFill>
                            <a:schemeClr val="lt1"/>
                          </a:solidFill>
                          <a:latin typeface="Arial"/>
                        </a:defRPr>
                      </a:lvl5pPr>
                      <a:lvl6pPr marL="3047467" algn="l" defTabSz="1218987" rtl="0" eaLnBrk="1" latinLnBrk="0" hangingPunct="1">
                        <a:defRPr sz="2400" b="1" kern="1200">
                          <a:solidFill>
                            <a:schemeClr val="lt1"/>
                          </a:solidFill>
                          <a:latin typeface="Arial"/>
                        </a:defRPr>
                      </a:lvl6pPr>
                      <a:lvl7pPr marL="3656960" algn="l" defTabSz="1218987" rtl="0" eaLnBrk="1" latinLnBrk="0" hangingPunct="1">
                        <a:defRPr sz="2400" b="1" kern="1200">
                          <a:solidFill>
                            <a:schemeClr val="lt1"/>
                          </a:solidFill>
                          <a:latin typeface="Arial"/>
                        </a:defRPr>
                      </a:lvl7pPr>
                      <a:lvl8pPr marL="4266453" algn="l" defTabSz="1218987" rtl="0" eaLnBrk="1" latinLnBrk="0" hangingPunct="1">
                        <a:defRPr sz="2400" b="1" kern="1200">
                          <a:solidFill>
                            <a:schemeClr val="lt1"/>
                          </a:solidFill>
                          <a:latin typeface="Arial"/>
                        </a:defRPr>
                      </a:lvl8pPr>
                      <a:lvl9pPr marL="4875947" algn="l" defTabSz="1218987" rtl="0" eaLnBrk="1" latinLnBrk="0" hangingPunct="1">
                        <a:defRPr sz="2400" b="1" kern="1200">
                          <a:solidFill>
                            <a:schemeClr val="lt1"/>
                          </a:solidFill>
                          <a:latin typeface="Arial"/>
                        </a:defRPr>
                      </a:lvl9pPr>
                    </a:lstStyle>
                    <a:p>
                      <a:r>
                        <a:rPr lang="en-US" sz="1800" dirty="0">
                          <a:solidFill>
                            <a:schemeClr val="tx2"/>
                          </a:solidFill>
                        </a:rPr>
                        <a:t>Disciplinary Literacy</a:t>
                      </a:r>
                    </a:p>
                  </a:txBody>
                  <a:tcPr marT="45728" marB="45728">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09242237"/>
                  </a:ext>
                </a:extLst>
              </a:tr>
              <a:tr h="658069">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pPr marL="285750" indent="-285750">
                        <a:buFont typeface="Wingdings" panose="05000000000000000000" pitchFamily="2" charset="2"/>
                        <a:buChar char="ü"/>
                      </a:pPr>
                      <a:r>
                        <a:rPr lang="en-US" sz="1800" dirty="0"/>
                        <a:t>Source</a:t>
                      </a:r>
                    </a:p>
                  </a:txBody>
                  <a:tcPr marT="45728" marB="4572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dirty="0"/>
                        <a:t>Reading</a:t>
                      </a:r>
                      <a:r>
                        <a:rPr lang="en-US" sz="1800" baseline="0" dirty="0"/>
                        <a:t> experts since 1920s</a:t>
                      </a:r>
                      <a:endParaRPr lang="en-US" sz="1800" dirty="0"/>
                    </a:p>
                  </a:txBody>
                  <a:tcPr marT="45728" marB="4572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dirty="0"/>
                        <a:t>Wider range of experts since 1990s</a:t>
                      </a:r>
                    </a:p>
                  </a:txBody>
                  <a:tcPr marT="45728" marB="45728">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640284275"/>
                  </a:ext>
                </a:extLst>
              </a:tr>
              <a:tr h="376047">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Nature of skills</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Generalizable</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Specialized</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1715761"/>
                  </a:ext>
                </a:extLst>
              </a:tr>
              <a:tr h="940092">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Focus</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kern="1200" dirty="0">
                          <a:solidFill>
                            <a:schemeClr val="dk1"/>
                          </a:solidFill>
                          <a:latin typeface="+mn-lt"/>
                          <a:ea typeface="+mn-ea"/>
                          <a:cs typeface="+mn-cs"/>
                        </a:rPr>
                        <a:t>Use of reading and writing to study/learn information</a:t>
                      </a:r>
                      <a:endParaRPr lang="en-US" sz="1800" b="0" dirty="0"/>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kern="1200" dirty="0">
                          <a:solidFill>
                            <a:schemeClr val="dk1"/>
                          </a:solidFill>
                          <a:latin typeface="+mn-lt"/>
                          <a:ea typeface="+mn-ea"/>
                          <a:cs typeface="+mn-cs"/>
                        </a:rPr>
                        <a:t>How literacy is used to make meaning within a discipline</a:t>
                      </a:r>
                      <a:endParaRPr lang="en-US" sz="1800" b="0" dirty="0"/>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98972749"/>
                  </a:ext>
                </a:extLst>
              </a:tr>
              <a:tr h="376047">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Students</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Remedial</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Whole</a:t>
                      </a:r>
                      <a:r>
                        <a:rPr lang="en-US" sz="1800" b="0" baseline="0" dirty="0"/>
                        <a:t> distribution</a:t>
                      </a:r>
                      <a:endParaRPr lang="en-US" sz="1800" b="0" dirty="0"/>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063210704"/>
                  </a:ext>
                </a:extLst>
              </a:tr>
              <a:tr h="658069">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Texts</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Often</a:t>
                      </a:r>
                      <a:r>
                        <a:rPr lang="en-US" sz="1800" b="0" baseline="0" dirty="0"/>
                        <a:t> encourages use of literary text</a:t>
                      </a:r>
                      <a:endParaRPr lang="en-US" sz="1800" b="0" dirty="0"/>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Only focuses on disciplinary text</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3334740"/>
                  </a:ext>
                </a:extLst>
              </a:tr>
              <a:tr h="658069">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Role of graphics</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Ignored or taught generally</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tc>
                  <a:txBody>
                    <a:bodyPr/>
                    <a:lstStyle>
                      <a:lvl1pPr marL="0" algn="l" defTabSz="1218987" rtl="0" eaLnBrk="1" latinLnBrk="0" hangingPunct="1">
                        <a:defRPr sz="2400" kern="1200">
                          <a:solidFill>
                            <a:schemeClr val="dk1"/>
                          </a:solidFill>
                          <a:latin typeface="Arial"/>
                        </a:defRPr>
                      </a:lvl1pPr>
                      <a:lvl2pPr marL="609493" algn="l" defTabSz="1218987" rtl="0" eaLnBrk="1" latinLnBrk="0" hangingPunct="1">
                        <a:defRPr sz="2400" kern="1200">
                          <a:solidFill>
                            <a:schemeClr val="dk1"/>
                          </a:solidFill>
                          <a:latin typeface="Arial"/>
                        </a:defRPr>
                      </a:lvl2pPr>
                      <a:lvl3pPr marL="1218987" algn="l" defTabSz="1218987" rtl="0" eaLnBrk="1" latinLnBrk="0" hangingPunct="1">
                        <a:defRPr sz="2400" kern="1200">
                          <a:solidFill>
                            <a:schemeClr val="dk1"/>
                          </a:solidFill>
                          <a:latin typeface="Arial"/>
                        </a:defRPr>
                      </a:lvl3pPr>
                      <a:lvl4pPr marL="1828480" algn="l" defTabSz="1218987" rtl="0" eaLnBrk="1" latinLnBrk="0" hangingPunct="1">
                        <a:defRPr sz="2400" kern="1200">
                          <a:solidFill>
                            <a:schemeClr val="dk1"/>
                          </a:solidFill>
                          <a:latin typeface="Arial"/>
                        </a:defRPr>
                      </a:lvl4pPr>
                      <a:lvl5pPr marL="2437973" algn="l" defTabSz="1218987" rtl="0" eaLnBrk="1" latinLnBrk="0" hangingPunct="1">
                        <a:defRPr sz="2400" kern="1200">
                          <a:solidFill>
                            <a:schemeClr val="dk1"/>
                          </a:solidFill>
                          <a:latin typeface="Arial"/>
                        </a:defRPr>
                      </a:lvl5pPr>
                      <a:lvl6pPr marL="3047467" algn="l" defTabSz="1218987" rtl="0" eaLnBrk="1" latinLnBrk="0" hangingPunct="1">
                        <a:defRPr sz="2400" kern="1200">
                          <a:solidFill>
                            <a:schemeClr val="dk1"/>
                          </a:solidFill>
                          <a:latin typeface="Arial"/>
                        </a:defRPr>
                      </a:lvl6pPr>
                      <a:lvl7pPr marL="3656960" algn="l" defTabSz="1218987" rtl="0" eaLnBrk="1" latinLnBrk="0" hangingPunct="1">
                        <a:defRPr sz="2400" kern="1200">
                          <a:solidFill>
                            <a:schemeClr val="dk1"/>
                          </a:solidFill>
                          <a:latin typeface="Arial"/>
                        </a:defRPr>
                      </a:lvl7pPr>
                      <a:lvl8pPr marL="4266453" algn="l" defTabSz="1218987" rtl="0" eaLnBrk="1" latinLnBrk="0" hangingPunct="1">
                        <a:defRPr sz="2400" kern="1200">
                          <a:solidFill>
                            <a:schemeClr val="dk1"/>
                          </a:solidFill>
                          <a:latin typeface="Arial"/>
                        </a:defRPr>
                      </a:lvl8pPr>
                      <a:lvl9pPr marL="4875947" algn="l" defTabSz="1218987" rtl="0" eaLnBrk="1" latinLnBrk="0" hangingPunct="1">
                        <a:defRPr sz="2400" kern="1200">
                          <a:solidFill>
                            <a:schemeClr val="dk1"/>
                          </a:solidFill>
                          <a:latin typeface="Arial"/>
                        </a:defRPr>
                      </a:lvl9pPr>
                    </a:lstStyle>
                    <a:p>
                      <a:r>
                        <a:rPr lang="en-US" sz="1800" b="0" dirty="0"/>
                        <a:t>Specific to the discipline</a:t>
                      </a:r>
                    </a:p>
                  </a:txBody>
                  <a:tcPr marT="45728" marB="45728">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31069542"/>
                  </a:ext>
                </a:extLst>
              </a:tr>
            </a:tbl>
          </a:graphicData>
        </a:graphic>
      </p:graphicFrame>
      <p:sp>
        <p:nvSpPr>
          <p:cNvPr id="8" name="TextBox 7"/>
          <p:cNvSpPr txBox="1"/>
          <p:nvPr/>
        </p:nvSpPr>
        <p:spPr>
          <a:xfrm>
            <a:off x="150812" y="6387067"/>
            <a:ext cx="5854488" cy="369332"/>
          </a:xfrm>
          <a:prstGeom prst="rect">
            <a:avLst/>
          </a:prstGeom>
          <a:noFill/>
        </p:spPr>
        <p:txBody>
          <a:bodyPr wrap="none" rtlCol="0">
            <a:spAutoFit/>
          </a:bodyPr>
          <a:lstStyle/>
          <a:p>
            <a:r>
              <a:rPr lang="en-US" sz="1800" dirty="0"/>
              <a:t>Shanahan, Shanahan, University of Illinois, Chicago</a:t>
            </a:r>
          </a:p>
        </p:txBody>
      </p:sp>
    </p:spTree>
    <p:extLst>
      <p:ext uri="{BB962C8B-B14F-4D97-AF65-F5344CB8AC3E}">
        <p14:creationId xmlns:p14="http://schemas.microsoft.com/office/powerpoint/2010/main" val="376130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F17DA1-9953-426F-AC2B-E5F88DCE7013}"/>
              </a:ext>
            </a:extLst>
          </p:cNvPr>
          <p:cNvSpPr>
            <a:spLocks noGrp="1"/>
          </p:cNvSpPr>
          <p:nvPr>
            <p:ph type="title"/>
          </p:nvPr>
        </p:nvSpPr>
        <p:spPr/>
        <p:txBody>
          <a:bodyPr>
            <a:normAutofit fontScale="90000"/>
          </a:bodyPr>
          <a:lstStyle/>
          <a:p>
            <a:r>
              <a:rPr lang="en-US" dirty="0">
                <a:latin typeface="Bookman Old Style" panose="02050604050505020204" pitchFamily="18" charset="0"/>
              </a:rPr>
              <a:t>Thinking, Reading, and Writing Like a Historian</a:t>
            </a:r>
          </a:p>
        </p:txBody>
      </p:sp>
      <p:sp>
        <p:nvSpPr>
          <p:cNvPr id="5" name="Text Placeholder 4">
            <a:extLst>
              <a:ext uri="{FF2B5EF4-FFF2-40B4-BE49-F238E27FC236}">
                <a16:creationId xmlns:a16="http://schemas.microsoft.com/office/drawing/2014/main" id="{ECCA6BC0-833D-4FB9-9FEC-DCA2C849155E}"/>
              </a:ext>
            </a:extLst>
          </p:cNvPr>
          <p:cNvSpPr>
            <a:spLocks noGrp="1"/>
          </p:cNvSpPr>
          <p:nvPr>
            <p:ph type="body" idx="1"/>
          </p:nvPr>
        </p:nvSpPr>
        <p:spPr/>
        <p:txBody>
          <a:bodyPr/>
          <a:lstStyle/>
          <a:p>
            <a:r>
              <a:rPr lang="en-US" dirty="0"/>
              <a:t>Disciplinary Literacy for Social Studies</a:t>
            </a:r>
          </a:p>
        </p:txBody>
      </p:sp>
    </p:spTree>
    <p:extLst>
      <p:ext uri="{BB962C8B-B14F-4D97-AF65-F5344CB8AC3E}">
        <p14:creationId xmlns:p14="http://schemas.microsoft.com/office/powerpoint/2010/main" val="429408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B7C2A3-6E0D-4987-837F-0BDC8A202E2E}"/>
              </a:ext>
            </a:extLst>
          </p:cNvPr>
          <p:cNvSpPr>
            <a:spLocks noGrp="1"/>
          </p:cNvSpPr>
          <p:nvPr>
            <p:ph type="title"/>
          </p:nvPr>
        </p:nvSpPr>
        <p:spPr/>
        <p:txBody>
          <a:bodyPr/>
          <a:lstStyle/>
          <a:p>
            <a:r>
              <a:rPr lang="en-US" b="1" dirty="0">
                <a:latin typeface="Bookman Old Style" panose="02050604050505020204" pitchFamily="18" charset="0"/>
              </a:rPr>
              <a:t>When historians read, they…</a:t>
            </a:r>
          </a:p>
        </p:txBody>
      </p:sp>
      <p:sp>
        <p:nvSpPr>
          <p:cNvPr id="5" name="Content Placeholder 4">
            <a:extLst>
              <a:ext uri="{FF2B5EF4-FFF2-40B4-BE49-F238E27FC236}">
                <a16:creationId xmlns:a16="http://schemas.microsoft.com/office/drawing/2014/main" id="{B38EB2CC-410C-49F7-A037-5ADFE28C8DA7}"/>
              </a:ext>
            </a:extLst>
          </p:cNvPr>
          <p:cNvSpPr>
            <a:spLocks noGrp="1"/>
          </p:cNvSpPr>
          <p:nvPr>
            <p:ph idx="1"/>
          </p:nvPr>
        </p:nvSpPr>
        <p:spPr/>
        <p:txBody>
          <a:bodyPr>
            <a:normAutofit fontScale="92500" lnSpcReduction="10000"/>
          </a:bodyPr>
          <a:lstStyle/>
          <a:p>
            <a:pPr lvl="0"/>
            <a:r>
              <a:rPr lang="en-US" sz="3600" dirty="0">
                <a:latin typeface="Bookman Old Style" panose="02050604050505020204" pitchFamily="18" charset="0"/>
              </a:rPr>
              <a:t>Interpret primary and secondary sources</a:t>
            </a:r>
          </a:p>
          <a:p>
            <a:pPr lvl="0"/>
            <a:r>
              <a:rPr lang="en-US" sz="3600" dirty="0">
                <a:latin typeface="Bookman Old Style" panose="02050604050505020204" pitchFamily="18" charset="0"/>
              </a:rPr>
              <a:t>Identify bias</a:t>
            </a:r>
          </a:p>
          <a:p>
            <a:pPr lvl="0"/>
            <a:r>
              <a:rPr lang="en-US" sz="3600" dirty="0">
                <a:latin typeface="Bookman Old Style" panose="02050604050505020204" pitchFamily="18" charset="0"/>
              </a:rPr>
              <a:t>Think sequentially</a:t>
            </a:r>
          </a:p>
          <a:p>
            <a:pPr lvl="0"/>
            <a:r>
              <a:rPr lang="en-US" sz="3600" dirty="0">
                <a:latin typeface="Bookman Old Style" panose="02050604050505020204" pitchFamily="18" charset="0"/>
              </a:rPr>
              <a:t>Compare and contrast events, accounts, documents and visuals</a:t>
            </a:r>
          </a:p>
          <a:p>
            <a:pPr lvl="0"/>
            <a:r>
              <a:rPr lang="en-US" sz="3600" dirty="0">
                <a:latin typeface="Bookman Old Style" panose="02050604050505020204" pitchFamily="18" charset="0"/>
              </a:rPr>
              <a:t>Determine meaning of words within context</a:t>
            </a:r>
          </a:p>
          <a:p>
            <a:pPr marL="0" indent="0">
              <a:buNone/>
            </a:pPr>
            <a:r>
              <a:rPr lang="en-US" dirty="0">
                <a:latin typeface="Bookman Old Style" panose="02050604050505020204" pitchFamily="18" charset="0"/>
              </a:rPr>
              <a:t>    </a:t>
            </a:r>
            <a:r>
              <a:rPr lang="en-US" dirty="0"/>
              <a:t>Disciplinary Literacy: A Shift that Makes Sense. </a:t>
            </a:r>
            <a:r>
              <a:rPr lang="en-US" dirty="0" err="1"/>
              <a:t>ReLeah</a:t>
            </a:r>
            <a:r>
              <a:rPr lang="en-US" dirty="0"/>
              <a:t> Lent (ASCD)</a:t>
            </a:r>
          </a:p>
        </p:txBody>
      </p:sp>
    </p:spTree>
    <p:extLst>
      <p:ext uri="{BB962C8B-B14F-4D97-AF65-F5344CB8AC3E}">
        <p14:creationId xmlns:p14="http://schemas.microsoft.com/office/powerpoint/2010/main" val="314008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down)">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down)">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6E4C-725A-41C3-BCC3-141DD764745E}"/>
              </a:ext>
            </a:extLst>
          </p:cNvPr>
          <p:cNvSpPr>
            <a:spLocks noGrp="1"/>
          </p:cNvSpPr>
          <p:nvPr>
            <p:ph type="title"/>
          </p:nvPr>
        </p:nvSpPr>
        <p:spPr/>
        <p:txBody>
          <a:bodyPr/>
          <a:lstStyle/>
          <a:p>
            <a:r>
              <a:rPr lang="en-US" b="1" dirty="0">
                <a:latin typeface="Bookman Old Style" panose="02050604050505020204" pitchFamily="18" charset="0"/>
              </a:rPr>
              <a:t>When historians write, they…</a:t>
            </a:r>
          </a:p>
        </p:txBody>
      </p:sp>
      <p:sp>
        <p:nvSpPr>
          <p:cNvPr id="3" name="Content Placeholder 2">
            <a:extLst>
              <a:ext uri="{FF2B5EF4-FFF2-40B4-BE49-F238E27FC236}">
                <a16:creationId xmlns:a16="http://schemas.microsoft.com/office/drawing/2014/main" id="{0A791884-041C-445B-900D-10A8279C0684}"/>
              </a:ext>
            </a:extLst>
          </p:cNvPr>
          <p:cNvSpPr>
            <a:spLocks noGrp="1"/>
          </p:cNvSpPr>
          <p:nvPr>
            <p:ph idx="1"/>
          </p:nvPr>
        </p:nvSpPr>
        <p:spPr/>
        <p:txBody>
          <a:bodyPr>
            <a:noAutofit/>
          </a:bodyPr>
          <a:lstStyle/>
          <a:p>
            <a:pPr lvl="0"/>
            <a:r>
              <a:rPr lang="en-US" sz="3200" dirty="0">
                <a:latin typeface="Bookman Old Style" panose="02050604050505020204" pitchFamily="18" charset="0"/>
              </a:rPr>
              <a:t>Create timelines with accompanying narratives</a:t>
            </a:r>
          </a:p>
          <a:p>
            <a:pPr lvl="0"/>
            <a:r>
              <a:rPr lang="en-US" sz="3200" dirty="0">
                <a:latin typeface="Bookman Old Style" panose="02050604050505020204" pitchFamily="18" charset="0"/>
              </a:rPr>
              <a:t>Synthesize information/evidence from multiple sources</a:t>
            </a:r>
          </a:p>
          <a:p>
            <a:pPr lvl="0"/>
            <a:r>
              <a:rPr lang="en-US" sz="3200" dirty="0">
                <a:latin typeface="Bookman Old Style" panose="02050604050505020204" pitchFamily="18" charset="0"/>
              </a:rPr>
              <a:t>Emphasize coherent organization of ideas</a:t>
            </a:r>
          </a:p>
          <a:p>
            <a:pPr lvl="0"/>
            <a:r>
              <a:rPr lang="en-US" sz="3200" dirty="0">
                <a:latin typeface="Bookman Old Style" panose="02050604050505020204" pitchFamily="18" charset="0"/>
              </a:rPr>
              <a:t>Grapple with multiple ideas and large quantities of information</a:t>
            </a:r>
          </a:p>
          <a:p>
            <a:r>
              <a:rPr lang="en-US" sz="3200" dirty="0">
                <a:latin typeface="Bookman Old Style" panose="02050604050505020204" pitchFamily="18" charset="0"/>
              </a:rPr>
              <a:t>Create essays based on argumentative principles</a:t>
            </a:r>
          </a:p>
        </p:txBody>
      </p:sp>
    </p:spTree>
    <p:extLst>
      <p:ext uri="{BB962C8B-B14F-4D97-AF65-F5344CB8AC3E}">
        <p14:creationId xmlns:p14="http://schemas.microsoft.com/office/powerpoint/2010/main" val="416286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purl.org/dc/elements/1.1/"/>
    <ds:schemaRef ds:uri="http://schemas.microsoft.com/office/2006/metadata/properties"/>
    <ds:schemaRef ds:uri="http://schemas.microsoft.com/office/2006/documentManagement/types"/>
    <ds:schemaRef ds:uri="http://purl.org/dc/terms/"/>
    <ds:schemaRef ds:uri="4873beb7-5857-4685-be1f-d57550cc96cc"/>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1778</TotalTime>
  <Words>1970</Words>
  <Application>Microsoft Office PowerPoint</Application>
  <PresentationFormat>Custom</PresentationFormat>
  <Paragraphs>254</Paragraphs>
  <Slides>38</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ＭＳ Ｐゴシック</vt:lpstr>
      <vt:lpstr>Arial</vt:lpstr>
      <vt:lpstr>Book Antiqua</vt:lpstr>
      <vt:lpstr>Bookman Old Style</vt:lpstr>
      <vt:lpstr>Calibri</vt:lpstr>
      <vt:lpstr>Century Gothic</vt:lpstr>
      <vt:lpstr>Century Schoolbook</vt:lpstr>
      <vt:lpstr>Gill Sans</vt:lpstr>
      <vt:lpstr>Rockwell</vt:lpstr>
      <vt:lpstr>Wingdings</vt:lpstr>
      <vt:lpstr>Books 16x9</vt:lpstr>
      <vt:lpstr>Disciplinary Literacy</vt:lpstr>
      <vt:lpstr>Agenda</vt:lpstr>
      <vt:lpstr>Disciplinary Literacy</vt:lpstr>
      <vt:lpstr>Why the shift from Content-Area Reading?</vt:lpstr>
      <vt:lpstr>What is it?</vt:lpstr>
      <vt:lpstr>Comparing Content Area Reading and Disciplinary Literacy</vt:lpstr>
      <vt:lpstr>Thinking, Reading, and Writing Like a Historian</vt:lpstr>
      <vt:lpstr>When historians read, they…</vt:lpstr>
      <vt:lpstr>When historians write, they…</vt:lpstr>
      <vt:lpstr>When historians think, they…</vt:lpstr>
      <vt:lpstr>Stand up, Hand up, Pair up</vt:lpstr>
      <vt:lpstr>The WHAT we teach</vt:lpstr>
      <vt:lpstr>Kentucky Academic Standards for History/Social Studies</vt:lpstr>
      <vt:lpstr>How do we encourage our students to think, read, and write like historians?</vt:lpstr>
      <vt:lpstr>The HOW we teach</vt:lpstr>
      <vt:lpstr>Visual Literacy</vt:lpstr>
      <vt:lpstr>Library of Congress:  Washington, Jefferson, and Lincoln</vt:lpstr>
      <vt:lpstr>Student-driven Inquiry: QFT</vt:lpstr>
      <vt:lpstr>QFT: Student inquiry, agency, and                 voice</vt:lpstr>
      <vt:lpstr>Rules for Producing Questions</vt:lpstr>
      <vt:lpstr>Qfocus – 3 minutes</vt:lpstr>
      <vt:lpstr>Use of Student Questions in QFT</vt:lpstr>
      <vt:lpstr>Using Student Questions</vt:lpstr>
      <vt:lpstr>QFT in the Primary classroom</vt:lpstr>
      <vt:lpstr>PowerPoint Presentation</vt:lpstr>
      <vt:lpstr>Student questions: 1st GRADE</vt:lpstr>
      <vt:lpstr>History Reading</vt:lpstr>
      <vt:lpstr>Literacy in History</vt:lpstr>
      <vt:lpstr>Reading like a Historian (Wineburg)</vt:lpstr>
      <vt:lpstr>Reading like a Historian</vt:lpstr>
      <vt:lpstr>Why use multiple texts?</vt:lpstr>
      <vt:lpstr>Inquiry Circles</vt:lpstr>
      <vt:lpstr>Roles for today’s activity</vt:lpstr>
      <vt:lpstr>PowerPoint Presentation</vt:lpstr>
      <vt:lpstr>Instructional shifts</vt:lpstr>
      <vt:lpstr>Meeting the Standards</vt:lpstr>
      <vt:lpstr>Educational Implications</vt:lpstr>
      <vt:lpstr>Resources for Primary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Disciplinary Literacy</dc:title>
  <dc:creator>Sergent, Kimberly</dc:creator>
  <cp:lastModifiedBy>Kim</cp:lastModifiedBy>
  <cp:revision>159</cp:revision>
  <cp:lastPrinted>2017-07-31T18:20:15Z</cp:lastPrinted>
  <dcterms:created xsi:type="dcterms:W3CDTF">2017-02-06T14:00:14Z</dcterms:created>
  <dcterms:modified xsi:type="dcterms:W3CDTF">2017-08-07T09:44:25Z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