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sldIdLst>
    <p:sldId id="306" r:id="rId2"/>
    <p:sldId id="410" r:id="rId3"/>
    <p:sldId id="414" r:id="rId4"/>
    <p:sldId id="340" r:id="rId5"/>
    <p:sldId id="417" r:id="rId6"/>
    <p:sldId id="418" r:id="rId7"/>
    <p:sldId id="419" r:id="rId8"/>
    <p:sldId id="420" r:id="rId9"/>
    <p:sldId id="421" r:id="rId10"/>
    <p:sldId id="413" r:id="rId11"/>
    <p:sldId id="416" r:id="rId12"/>
    <p:sldId id="426" r:id="rId13"/>
    <p:sldId id="423" r:id="rId14"/>
    <p:sldId id="415" r:id="rId15"/>
    <p:sldId id="424" r:id="rId16"/>
    <p:sldId id="425" r:id="rId17"/>
    <p:sldId id="386" r:id="rId18"/>
    <p:sldId id="321" r:id="rId19"/>
    <p:sldId id="358" r:id="rId20"/>
    <p:sldId id="384" r:id="rId21"/>
    <p:sldId id="397" r:id="rId22"/>
    <p:sldId id="409" r:id="rId23"/>
    <p:sldId id="427" r:id="rId24"/>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15" autoAdjust="0"/>
  </p:normalViewPr>
  <p:slideViewPr>
    <p:cSldViewPr>
      <p:cViewPr>
        <p:scale>
          <a:sx n="60" d="100"/>
          <a:sy n="60" d="100"/>
        </p:scale>
        <p:origin x="-1842" y="-282"/>
      </p:cViewPr>
      <p:guideLst>
        <p:guide orient="horz" pos="2160"/>
        <p:guide pos="2880"/>
      </p:guideLst>
    </p:cSldViewPr>
  </p:slideViewPr>
  <p:notesTextViewPr>
    <p:cViewPr>
      <p:scale>
        <a:sx n="1" d="1"/>
        <a:sy n="1" d="1"/>
      </p:scale>
      <p:origin x="0" y="0"/>
    </p:cViewPr>
  </p:notesTextViewPr>
  <p:sorterViewPr>
    <p:cViewPr>
      <p:scale>
        <a:sx n="80" d="100"/>
        <a:sy n="80" d="100"/>
      </p:scale>
      <p:origin x="0" y="1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3866"/>
          </a:xfrm>
          <a:prstGeom prst="rect">
            <a:avLst/>
          </a:prstGeom>
        </p:spPr>
        <p:txBody>
          <a:bodyPr vert="horz" lIns="91440" tIns="45720" rIns="91440" bIns="45720" rtlCol="0"/>
          <a:lstStyle>
            <a:lvl1pPr algn="r">
              <a:defRPr sz="1200"/>
            </a:lvl1pPr>
          </a:lstStyle>
          <a:p>
            <a:fld id="{68D168E4-AB22-46FF-BC01-5F23DE496AE0}" type="datetimeFigureOut">
              <a:rPr lang="en-US" smtClean="0"/>
              <a:pPr/>
              <a:t>9/1/2012</a:t>
            </a:fld>
            <a:endParaRPr lang="en-US" dirty="0"/>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11730"/>
            <a:ext cx="5486400" cy="408479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4"/>
            <a:ext cx="2971800" cy="45386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1884"/>
            <a:ext cx="2971800" cy="453866"/>
          </a:xfrm>
          <a:prstGeom prst="rect">
            <a:avLst/>
          </a:prstGeom>
        </p:spPr>
        <p:txBody>
          <a:bodyPr vert="horz" lIns="91440" tIns="45720" rIns="91440" bIns="45720" rtlCol="0" anchor="b"/>
          <a:lstStyle>
            <a:lvl1pPr algn="r">
              <a:defRPr sz="1200"/>
            </a:lvl1pPr>
          </a:lstStyle>
          <a:p>
            <a:fld id="{1BFB87A4-34F1-4CC9-91A9-35C7497B8F81}" type="slidenum">
              <a:rPr lang="en-US" smtClean="0"/>
              <a:pPr/>
              <a:t>‹#›</a:t>
            </a:fld>
            <a:endParaRPr lang="en-US" dirty="0"/>
          </a:p>
        </p:txBody>
      </p:sp>
    </p:spTree>
    <p:extLst>
      <p:ext uri="{BB962C8B-B14F-4D97-AF65-F5344CB8AC3E}">
        <p14:creationId xmlns:p14="http://schemas.microsoft.com/office/powerpoint/2010/main" val="352788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Introduction and Agenda</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Disciplinary Literacy is NOT the New Name for Content Area Reading.  It involves much more …</a:t>
            </a:r>
          </a:p>
          <a:p>
            <a:endParaRPr lang="en-US" b="1" dirty="0" smtClean="0"/>
          </a:p>
        </p:txBody>
      </p:sp>
      <p:sp>
        <p:nvSpPr>
          <p:cNvPr id="4" name="Slide Number Placeholder 3"/>
          <p:cNvSpPr>
            <a:spLocks noGrp="1"/>
          </p:cNvSpPr>
          <p:nvPr>
            <p:ph type="sldNum" sz="quarter" idx="10"/>
          </p:nvPr>
        </p:nvSpPr>
        <p:spPr/>
        <p:txBody>
          <a:bodyPr/>
          <a:lstStyle/>
          <a:p>
            <a:fld id="{1BFB87A4-34F1-4CC9-91A9-35C7497B8F8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10</a:t>
            </a:fld>
            <a:endParaRPr lang="en-US" dirty="0"/>
          </a:p>
        </p:txBody>
      </p:sp>
    </p:spTree>
    <p:extLst>
      <p:ext uri="{BB962C8B-B14F-4D97-AF65-F5344CB8AC3E}">
        <p14:creationId xmlns:p14="http://schemas.microsoft.com/office/powerpoint/2010/main" val="99235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All</a:t>
            </a:r>
            <a:r>
              <a:rPr lang="en-US" b="1" baseline="0" dirty="0" smtClean="0"/>
              <a:t> content areas have basic literacy skills that are unique to their subjects….</a:t>
            </a:r>
          </a:p>
          <a:p>
            <a:endParaRPr lang="en-US" b="1" baseline="0" dirty="0" smtClean="0"/>
          </a:p>
          <a:p>
            <a:r>
              <a:rPr lang="en-US" b="1" baseline="0" dirty="0" smtClean="0"/>
              <a:t>School Improvement Conference, Salt Lake City, UT this past summer:  Speaker said that 40% of problems missed by students on ACT were READING errors</a:t>
            </a:r>
          </a:p>
          <a:p>
            <a:endParaRPr lang="en-US" b="1" baseline="0" dirty="0" smtClean="0"/>
          </a:p>
          <a:p>
            <a:r>
              <a:rPr lang="en-US" b="1" baseline="0" dirty="0" smtClean="0"/>
              <a:t>Examples from the Lit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6-8.RSCI.8:  Distinguish among facts, reasoned judgment based on research findings and speculation in a 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r>
              <a:rPr lang="en-US" sz="1200" b="1" dirty="0" smtClean="0"/>
              <a:t>9-10.RH-SS.3:  Analyze in detail a series of events described in a text; determine whether earlier events caused later ones or simply preceded them.</a:t>
            </a:r>
          </a:p>
          <a:p>
            <a:endParaRPr lang="en-US" sz="1200" b="1" dirty="0" smtClean="0"/>
          </a:p>
          <a:p>
            <a:r>
              <a:rPr lang="en-US" sz="1200" b="1" dirty="0" smtClean="0"/>
              <a:t>11-12.RTECH.8:</a:t>
            </a:r>
            <a:r>
              <a:rPr lang="en-US" sz="1200" b="1" baseline="0" dirty="0" smtClean="0"/>
              <a:t> </a:t>
            </a:r>
            <a:r>
              <a:rPr lang="en-US" sz="1200" b="1" dirty="0" smtClean="0"/>
              <a:t>Evaluate the hypotheses, data, analysis ,and conclusions in a technical subject, verifying the data when possible and corroborating or challenging conclusions with other sources of information</a:t>
            </a:r>
          </a:p>
          <a:p>
            <a:endParaRPr lang="en-US" b="1"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11</a:t>
            </a:fld>
            <a:endParaRPr lang="en-US" dirty="0"/>
          </a:p>
        </p:txBody>
      </p:sp>
    </p:spTree>
    <p:extLst>
      <p:ext uri="{BB962C8B-B14F-4D97-AF65-F5344CB8AC3E}">
        <p14:creationId xmlns:p14="http://schemas.microsoft.com/office/powerpoint/2010/main" val="3866811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“Instruction must place a greater emphasis on disciplinary literacy (i.e., the specific skills, dispositions, and strategies that facilitate student learning in the </a:t>
            </a:r>
            <a:r>
              <a:rPr lang="en-US" sz="1200" b="1" i="0" u="none" strike="noStrike" kern="1200" baseline="0" smtClean="0">
                <a:solidFill>
                  <a:schemeClr val="tx1"/>
                </a:solidFill>
                <a:latin typeface="+mn-lt"/>
                <a:ea typeface="+mn-ea"/>
                <a:cs typeface="+mn-cs"/>
              </a:rPr>
              <a:t>discipline).” …National </a:t>
            </a:r>
            <a:r>
              <a:rPr lang="en-US" sz="1200" b="1" i="0" u="none" strike="noStrike" kern="1200" baseline="0" dirty="0" smtClean="0">
                <a:solidFill>
                  <a:schemeClr val="tx1"/>
                </a:solidFill>
                <a:latin typeface="+mn-lt"/>
                <a:ea typeface="+mn-ea"/>
                <a:cs typeface="+mn-cs"/>
              </a:rPr>
              <a:t>Comprehensive Center for Teacher Quality, Washington, D.C. </a:t>
            </a:r>
          </a:p>
          <a:p>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12</a:t>
            </a:fld>
            <a:endParaRPr lang="en-US" dirty="0"/>
          </a:p>
        </p:txBody>
      </p:sp>
    </p:spTree>
    <p:extLst>
      <p:ext uri="{BB962C8B-B14F-4D97-AF65-F5344CB8AC3E}">
        <p14:creationId xmlns:p14="http://schemas.microsoft.com/office/powerpoint/2010/main" val="3048127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u="sng"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3BDBCBC3-E20F-4E67-B79F-460BC95697C2}"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A shared responsibility because… information from slide</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Additional notes from CCSS page 4: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Most of the required reading in college and workforce training programs is informational in structure and challenging in content;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Postsecondary education programs typically provide students with both a higher volume of such reading than is generally required in K–12 schools and comparatively little scaffolding.</a:t>
            </a:r>
          </a:p>
          <a:p>
            <a:endParaRPr lang="en-US" sz="1200" b="1" i="0" u="none" strike="noStrike" kern="1200" baseline="0" dirty="0" smtClean="0">
              <a:solidFill>
                <a:schemeClr val="tx1"/>
              </a:solidFill>
              <a:latin typeface="+mn-lt"/>
              <a:ea typeface="+mn-ea"/>
              <a:cs typeface="+mn-cs"/>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We must remember that…</a:t>
            </a:r>
          </a:p>
          <a:p>
            <a:pPr eaLnBrk="1" hangingPunct="1">
              <a:spcBef>
                <a:spcPct val="0"/>
              </a:spcBef>
            </a:pPr>
            <a:endParaRPr lang="en-US" dirty="0" smtClean="0"/>
          </a:p>
          <a:p>
            <a:pPr marL="628650" lvl="1" indent="-171450" eaLnBrk="1" hangingPunct="1">
              <a:spcBef>
                <a:spcPct val="0"/>
              </a:spcBef>
              <a:buFont typeface="Arial" pitchFamily="34" charset="0"/>
              <a:buChar char="•"/>
            </a:pPr>
            <a:r>
              <a:rPr lang="en-US" dirty="0" smtClean="0"/>
              <a:t>Districts</a:t>
            </a:r>
            <a:r>
              <a:rPr lang="en-US" baseline="0" dirty="0" smtClean="0"/>
              <a:t> and schools must be aware of the shift demands of the ELA and Literacy CCSS adopted by Kentucky and that these shifts must be addressed and implemented within the content areas.</a:t>
            </a:r>
          </a:p>
          <a:p>
            <a:pPr marL="628650" lvl="1" indent="-171450" eaLnBrk="1" hangingPunct="1">
              <a:spcBef>
                <a:spcPct val="0"/>
              </a:spcBef>
              <a:buFont typeface="Arial" pitchFamily="34" charset="0"/>
              <a:buChar char="•"/>
            </a:pPr>
            <a:r>
              <a:rPr lang="en-US" baseline="0" dirty="0" smtClean="0"/>
              <a:t>Classroom teachers will need support in order to effectively make the transition</a:t>
            </a:r>
            <a:endParaRPr 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E68183B-90B9-411D-93CD-A8E434BAA425}" type="slidenum">
              <a:rPr lang="en-US"/>
              <a:pPr eaLnBrk="1" hangingPunct="1"/>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The Standards are not alone in calling for a special emphasis on disciplinary literacy and informational text. The 2009 reading framework of the National Assessment of Educational Progress </a:t>
            </a:r>
            <a:r>
              <a:rPr lang="en-US" sz="1200" b="1" i="0" u="sng" strike="noStrike" kern="1200" baseline="0" dirty="0" smtClean="0">
                <a:solidFill>
                  <a:schemeClr val="tx1"/>
                </a:solidFill>
                <a:latin typeface="+mn-lt"/>
                <a:ea typeface="+mn-ea"/>
                <a:cs typeface="+mn-cs"/>
              </a:rPr>
              <a:t>(NAEP) requires a high and increasing proportion of informational text on its assessment as students advance through the grades.</a:t>
            </a:r>
            <a:endParaRPr lang="en-US" b="1" u="sng"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percentages on the table reflect the sum of student reading, not just reading in ELA settings.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Teachers of senior English classes, for example, are not required to devote 70 percent of reading to informational texts. Rather, 70 percent of student reading across the grade should be informational.</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Because the ELA classroom must focus on literature (stories, drama, and poetry) as well as literary nonfiction, </a:t>
            </a:r>
            <a:r>
              <a:rPr lang="en-US" sz="1200" b="1" i="0" u="sng" strike="noStrike" kern="1200" baseline="0" dirty="0" smtClean="0">
                <a:solidFill>
                  <a:schemeClr val="tx1"/>
                </a:solidFill>
                <a:latin typeface="+mn-lt"/>
                <a:ea typeface="+mn-ea"/>
                <a:cs typeface="+mn-cs"/>
              </a:rPr>
              <a:t>a great deal of informational reading in grades 6–12 must take place in other classes if the NAEP assessment framework is to be matched instructionally.</a:t>
            </a: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FB87A4-34F1-4CC9-91A9-35C7497B8F81}" type="slidenum">
              <a:rPr lang="en-US" smtClean="0"/>
              <a:pPr/>
              <a:t>15</a:t>
            </a:fld>
            <a:endParaRPr lang="en-US" dirty="0"/>
          </a:p>
        </p:txBody>
      </p:sp>
    </p:spTree>
    <p:extLst>
      <p:ext uri="{BB962C8B-B14F-4D97-AF65-F5344CB8AC3E}">
        <p14:creationId xmlns:p14="http://schemas.microsoft.com/office/powerpoint/2010/main" val="1827848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As with reading, the percentages in the table reflect the sum of student writing, not just writing in ELA settings.</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16</a:t>
            </a:fld>
            <a:endParaRPr lang="en-US" dirty="0"/>
          </a:p>
        </p:txBody>
      </p:sp>
    </p:spTree>
    <p:extLst>
      <p:ext uri="{BB962C8B-B14F-4D97-AF65-F5344CB8AC3E}">
        <p14:creationId xmlns:p14="http://schemas.microsoft.com/office/powerpoint/2010/main" val="215023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smtClean="0"/>
              <a:t>Let’s take a closer look</a:t>
            </a:r>
            <a:r>
              <a:rPr lang="en-US" b="0" baseline="0" dirty="0" smtClean="0"/>
              <a:t> at the both the ELA and Literacy Standards</a:t>
            </a:r>
          </a:p>
          <a:p>
            <a:pPr eaLnBrk="1" hangingPunct="1">
              <a:spcBef>
                <a:spcPct val="0"/>
              </a:spcBef>
            </a:pPr>
            <a:endParaRPr lang="en-US" b="1" dirty="0" smtClean="0"/>
          </a:p>
          <a:p>
            <a:pPr eaLnBrk="1" hangingPunct="1">
              <a:spcBef>
                <a:spcPct val="0"/>
              </a:spcBef>
            </a:pPr>
            <a:r>
              <a:rPr lang="en-US" b="1" dirty="0" smtClean="0"/>
              <a:t>Reading</a:t>
            </a:r>
            <a:r>
              <a:rPr lang="en-US" b="1" baseline="0" dirty="0" smtClean="0"/>
              <a:t> Literature , Reading Informational</a:t>
            </a:r>
            <a:r>
              <a:rPr lang="en-US" b="1" dirty="0" smtClean="0"/>
              <a:t> and</a:t>
            </a:r>
            <a:r>
              <a:rPr lang="en-US" b="1" baseline="0" dirty="0" smtClean="0"/>
              <a:t> SS/</a:t>
            </a:r>
            <a:r>
              <a:rPr lang="en-US" b="1" baseline="0" dirty="0" err="1" smtClean="0"/>
              <a:t>Sci</a:t>
            </a:r>
            <a:r>
              <a:rPr lang="en-US" b="1" baseline="0" dirty="0" smtClean="0"/>
              <a:t> Reading Standard </a:t>
            </a:r>
            <a:r>
              <a:rPr lang="en-US" b="1" dirty="0" smtClean="0"/>
              <a:t>#1 Progression </a:t>
            </a:r>
            <a:r>
              <a:rPr lang="en-US" b="1" u="sng" dirty="0" smtClean="0"/>
              <a:t>Handout </a:t>
            </a:r>
          </a:p>
          <a:p>
            <a:pPr eaLnBrk="1" hangingPunct="1">
              <a:spcBef>
                <a:spcPct val="0"/>
              </a:spcBef>
            </a:pPr>
            <a:endParaRPr lang="en-US" b="1" dirty="0" smtClean="0"/>
          </a:p>
          <a:p>
            <a:pPr marL="628650" lvl="1" indent="-171450">
              <a:buFont typeface="Arial" pitchFamily="34" charset="0"/>
              <a:buChar char="•"/>
            </a:pPr>
            <a:r>
              <a:rPr lang="en-US" b="0" dirty="0" smtClean="0"/>
              <a:t>Ask participants to compare the ELA and SS/</a:t>
            </a:r>
            <a:r>
              <a:rPr lang="en-US" b="0" dirty="0" err="1" smtClean="0"/>
              <a:t>Sci</a:t>
            </a:r>
            <a:r>
              <a:rPr lang="en-US" b="0" baseline="0" dirty="0" smtClean="0"/>
              <a:t> Standard #1 </a:t>
            </a:r>
            <a:r>
              <a:rPr lang="en-US" b="0" dirty="0" smtClean="0"/>
              <a:t>by highlighting similar</a:t>
            </a:r>
            <a:r>
              <a:rPr lang="en-US" b="0" baseline="0" dirty="0" smtClean="0"/>
              <a:t> skills needed in both ELA and Content Areas</a:t>
            </a:r>
            <a:endParaRPr lang="en-US" b="0" dirty="0" smtClean="0"/>
          </a:p>
          <a:p>
            <a:endParaRPr lang="en-US" b="1" baseline="0" dirty="0" smtClean="0"/>
          </a:p>
          <a:p>
            <a:endParaRPr lang="en-US" b="1" baseline="0" dirty="0" smtClean="0"/>
          </a:p>
          <a:p>
            <a:pPr eaLnBrk="1" hangingPunct="1">
              <a:spcBef>
                <a:spcPct val="0"/>
              </a:spcBef>
            </a:pPr>
            <a:endParaRPr lang="en-US" b="1" baseline="0" dirty="0" smtClean="0"/>
          </a:p>
          <a:p>
            <a:pPr eaLnBrk="1" hangingPunct="1">
              <a:spcBef>
                <a:spcPct val="0"/>
              </a:spcBef>
            </a:pPr>
            <a:endParaRPr lang="en-US" b="1" baseline="0" dirty="0" smtClean="0"/>
          </a:p>
          <a:p>
            <a:pPr eaLnBrk="1" hangingPunct="1">
              <a:spcBef>
                <a:spcPct val="0"/>
              </a:spcBef>
            </a:pPr>
            <a:endParaRPr lang="en-US" b="0" dirty="0" smtClean="0"/>
          </a:p>
        </p:txBody>
      </p:sp>
      <p:sp>
        <p:nvSpPr>
          <p:cNvPr id="4" name="Slide Number Placeholder 3"/>
          <p:cNvSpPr>
            <a:spLocks noGrp="1"/>
          </p:cNvSpPr>
          <p:nvPr>
            <p:ph type="sldNum" sz="quarter" idx="5"/>
          </p:nvPr>
        </p:nvSpPr>
        <p:spPr/>
        <p:txBody>
          <a:bodyPr/>
          <a:lstStyle/>
          <a:p>
            <a:pPr>
              <a:defRPr/>
            </a:pPr>
            <a:fld id="{E9102A81-A4A6-4E71-A098-E59CF1A1E937}"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smtClean="0"/>
              <a:t>Let’s take a closer look</a:t>
            </a:r>
            <a:r>
              <a:rPr lang="en-US" b="0" baseline="0" dirty="0" smtClean="0"/>
              <a:t> at the both the ELA and Literacy Standards</a:t>
            </a:r>
          </a:p>
          <a:p>
            <a:pPr eaLnBrk="1" hangingPunct="1">
              <a:spcBef>
                <a:spcPct val="0"/>
              </a:spcBef>
            </a:pPr>
            <a:endParaRPr lang="en-US" b="0" baseline="0" dirty="0" smtClean="0"/>
          </a:p>
          <a:p>
            <a:pPr eaLnBrk="1" hangingPunct="1">
              <a:spcBef>
                <a:spcPct val="0"/>
              </a:spcBef>
            </a:pPr>
            <a:r>
              <a:rPr lang="en-US" b="1" dirty="0" smtClean="0"/>
              <a:t>Writing Standard #1 Progression </a:t>
            </a:r>
            <a:r>
              <a:rPr lang="en-US" b="1" u="sng" dirty="0" smtClean="0"/>
              <a:t>Handout</a:t>
            </a:r>
            <a:r>
              <a:rPr lang="en-US" dirty="0" smtClean="0"/>
              <a:t> </a:t>
            </a:r>
            <a:r>
              <a:rPr lang="en-US" b="1" dirty="0" smtClean="0"/>
              <a:t>and Content Literacy Writing</a:t>
            </a:r>
            <a:r>
              <a:rPr lang="en-US" b="1" baseline="0" dirty="0" smtClean="0"/>
              <a:t> Standard 1 Progression </a:t>
            </a:r>
            <a:r>
              <a:rPr lang="en-US" b="1" u="sng" baseline="0" dirty="0" smtClean="0"/>
              <a:t>Handout </a:t>
            </a:r>
            <a:endParaRPr lang="en-US" b="1" u="sng" dirty="0" smtClean="0"/>
          </a:p>
          <a:p>
            <a:pPr eaLnBrk="1" hangingPunct="1">
              <a:spcBef>
                <a:spcPct val="0"/>
              </a:spcBef>
            </a:pPr>
            <a:endParaRPr lang="en-US" dirty="0" smtClean="0"/>
          </a:p>
          <a:p>
            <a:r>
              <a:rPr lang="en-US" b="0" dirty="0" smtClean="0"/>
              <a:t>Ask participants to compare the ELA and SS/</a:t>
            </a:r>
            <a:r>
              <a:rPr lang="en-US" b="0" dirty="0" err="1" smtClean="0"/>
              <a:t>Sci</a:t>
            </a:r>
            <a:r>
              <a:rPr lang="en-US" b="0" baseline="0" dirty="0" smtClean="0"/>
              <a:t> Standard #1 </a:t>
            </a:r>
            <a:r>
              <a:rPr lang="en-US" b="0" dirty="0" smtClean="0"/>
              <a:t>by highlighting similar</a:t>
            </a:r>
            <a:r>
              <a:rPr lang="en-US" b="0" baseline="0" dirty="0" smtClean="0"/>
              <a:t> skills needed in both ELA and Content Areas</a:t>
            </a:r>
          </a:p>
          <a:p>
            <a:endParaRPr lang="en-US" b="0" baseline="0" dirty="0" smtClean="0"/>
          </a:p>
          <a:p>
            <a:pPr eaLnBrk="1" hangingPunct="1">
              <a:spcBef>
                <a:spcPct val="0"/>
              </a:spcBef>
            </a:pPr>
            <a:r>
              <a:rPr lang="en-US" b="0" dirty="0" smtClean="0"/>
              <a:t>REINFORCE</a:t>
            </a:r>
            <a:r>
              <a:rPr lang="en-US" b="0" baseline="0" dirty="0" smtClean="0"/>
              <a:t> TO PARTICIPANTS: </a:t>
            </a:r>
          </a:p>
          <a:p>
            <a:pPr eaLnBrk="1" hangingPunct="1">
              <a:spcBef>
                <a:spcPct val="0"/>
              </a:spcBef>
            </a:pPr>
            <a:r>
              <a:rPr lang="en-US" b="0" baseline="0" dirty="0" smtClean="0"/>
              <a:t>READING AND WRITING STANDARDS ARE “CONNECTED” TO THE SAME OUTCOME FOR STUDENTS. </a:t>
            </a:r>
          </a:p>
          <a:p>
            <a:pPr eaLnBrk="1" hangingPunct="1">
              <a:spcBef>
                <a:spcPct val="0"/>
              </a:spcBef>
            </a:pPr>
            <a:endParaRPr lang="en-US" b="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The reading/writing package produces the</a:t>
            </a:r>
            <a:r>
              <a:rPr lang="en-US" b="1" baseline="0" dirty="0" smtClean="0"/>
              <a:t> </a:t>
            </a:r>
            <a:r>
              <a:rPr lang="en-US" b="1" dirty="0" smtClean="0"/>
              <a:t>critical thinking student’s need to achieve at higher levels</a:t>
            </a:r>
          </a:p>
          <a:p>
            <a:endParaRPr lang="en-US" b="0" baseline="0" dirty="0" smtClean="0"/>
          </a:p>
          <a:p>
            <a:endParaRPr lang="en-US" b="0" dirty="0" smtClean="0"/>
          </a:p>
          <a:p>
            <a:endParaRPr lang="en-US" b="0" baseline="0" dirty="0" smtClean="0"/>
          </a:p>
          <a:p>
            <a:endParaRPr lang="en-US" b="0" dirty="0" smtClean="0"/>
          </a:p>
        </p:txBody>
      </p:sp>
      <p:sp>
        <p:nvSpPr>
          <p:cNvPr id="4" name="Slide Number Placeholder 3"/>
          <p:cNvSpPr>
            <a:spLocks noGrp="1"/>
          </p:cNvSpPr>
          <p:nvPr>
            <p:ph type="sldNum" sz="quarter" idx="5"/>
          </p:nvPr>
        </p:nvSpPr>
        <p:spPr/>
        <p:txBody>
          <a:bodyPr/>
          <a:lstStyle/>
          <a:p>
            <a:pPr>
              <a:defRPr/>
            </a:pPr>
            <a:fld id="{E9102A81-A4A6-4E71-A098-E59CF1A1E937}"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smtClean="0"/>
              <a:t>Let’s get started gathering additional information and addressing the Disciplinary Literacy needs of your school/district.</a:t>
            </a:r>
          </a:p>
          <a:p>
            <a:endParaRPr lang="en-US" b="0" u="none" baseline="0" dirty="0" smtClean="0"/>
          </a:p>
          <a:p>
            <a:r>
              <a:rPr lang="en-US" b="1" dirty="0" smtClean="0"/>
              <a:t>Refer participants to Disciplinary</a:t>
            </a:r>
            <a:r>
              <a:rPr lang="en-US" b="1" baseline="0" dirty="0" smtClean="0"/>
              <a:t> Literacy </a:t>
            </a:r>
            <a:r>
              <a:rPr lang="en-US" b="1" u="sng" baseline="0" dirty="0" smtClean="0"/>
              <a:t>Handout</a:t>
            </a:r>
          </a:p>
          <a:p>
            <a:endParaRPr lang="en-US" b="1" u="sng" baseline="0" dirty="0" smtClean="0"/>
          </a:p>
          <a:p>
            <a:r>
              <a:rPr lang="en-US" b="0" u="none" baseline="0" dirty="0" smtClean="0"/>
              <a:t>Give participants a few minutes to review the format/organization of the handout:  It is divided into </a:t>
            </a:r>
            <a:r>
              <a:rPr lang="en-US" sz="1400" b="0" u="none" baseline="0" dirty="0" smtClean="0"/>
              <a:t>5 SPECIFIC SECTIONS</a:t>
            </a:r>
            <a:r>
              <a:rPr lang="en-US" b="0" u="none" baseline="0" dirty="0" smtClean="0"/>
              <a:t> related to DL.  </a:t>
            </a:r>
          </a:p>
          <a:p>
            <a:pPr marL="628650" lvl="1" indent="-171450">
              <a:buFont typeface="Arial" pitchFamily="34" charset="0"/>
              <a:buChar char="•"/>
            </a:pPr>
            <a:r>
              <a:rPr lang="en-US" b="0" u="none" baseline="0" dirty="0" smtClean="0"/>
              <a:t>We’ve already reviewed some of the first category (DL) information </a:t>
            </a:r>
          </a:p>
          <a:p>
            <a:pPr marL="628650" lvl="1" indent="-171450">
              <a:buFont typeface="Arial" pitchFamily="34" charset="0"/>
              <a:buChar char="•"/>
            </a:pPr>
            <a:r>
              <a:rPr lang="en-US" b="0" u="none" baseline="0" dirty="0" smtClean="0"/>
              <a:t>You will now obtain further important information related to specifics for providing instruction to students through an activity</a:t>
            </a:r>
          </a:p>
          <a:p>
            <a:pPr marL="0" lvl="0" indent="0">
              <a:buFont typeface="Arial" pitchFamily="34" charset="0"/>
              <a:buNone/>
            </a:pPr>
            <a:endParaRPr lang="en-US" b="0" u="none"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Refer participants to Disciplinary Literacy </a:t>
            </a:r>
            <a:r>
              <a:rPr lang="en-US" b="1" u="sng" baseline="0" dirty="0" smtClean="0"/>
              <a:t>Activity Handout</a:t>
            </a:r>
            <a:r>
              <a:rPr lang="en-US" b="1" u="none" baseline="0" dirty="0" smtClean="0"/>
              <a:t> </a:t>
            </a:r>
            <a:r>
              <a:rPr lang="en-US" b="0" u="none" baseline="0" dirty="0" smtClean="0"/>
              <a:t>(It Says, I Think)</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u="none"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u="none" baseline="0" dirty="0" smtClean="0"/>
              <a:t>Move to next slide for instructions</a:t>
            </a:r>
            <a:endParaRPr lang="en-US" b="1" u="sng" baseline="0" dirty="0" smtClean="0"/>
          </a:p>
          <a:p>
            <a:pPr marL="0" lvl="0" indent="0">
              <a:buFont typeface="Arial" pitchFamily="34" charset="0"/>
              <a:buNone/>
            </a:pPr>
            <a:endParaRPr lang="en-US" b="0" u="none" baseline="0" dirty="0" smtClean="0"/>
          </a:p>
          <a:p>
            <a:pPr marL="457200" lvl="1" indent="0">
              <a:buFont typeface="Arial" pitchFamily="34" charset="0"/>
              <a:buNone/>
            </a:pPr>
            <a:endParaRPr lang="en-US" b="0" u="none" baseline="0" dirty="0" smtClean="0"/>
          </a:p>
          <a:p>
            <a:pPr marL="457200" lvl="1" indent="0">
              <a:buFont typeface="Arial" pitchFamily="34" charset="0"/>
              <a:buNone/>
            </a:pPr>
            <a:endParaRPr lang="en-US" b="1" u="sng" baseline="0" dirty="0" smtClean="0"/>
          </a:p>
          <a:p>
            <a:endParaRPr lang="en-US" b="0" u="none" baseline="0" dirty="0" smtClean="0"/>
          </a:p>
          <a:p>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19</a:t>
            </a:fld>
            <a:endParaRPr lang="en-US" dirty="0"/>
          </a:p>
        </p:txBody>
      </p:sp>
    </p:spTree>
    <p:extLst>
      <p:ext uri="{BB962C8B-B14F-4D97-AF65-F5344CB8AC3E}">
        <p14:creationId xmlns:p14="http://schemas.microsoft.com/office/powerpoint/2010/main" val="326944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Provide an introduction to the ‘What’ and ‘Why’ of Disciplinary Literacy</a:t>
            </a:r>
          </a:p>
          <a:p>
            <a:endParaRPr lang="en-US" b="1" dirty="0" smtClean="0"/>
          </a:p>
          <a:p>
            <a:r>
              <a:rPr lang="en-US" b="1" dirty="0" smtClean="0"/>
              <a:t>ELA Kentucky</a:t>
            </a:r>
            <a:r>
              <a:rPr lang="en-US" b="1" baseline="0" dirty="0" smtClean="0"/>
              <a:t> Core Academic Standards (ELA CCSS)</a:t>
            </a:r>
          </a:p>
          <a:p>
            <a:endParaRPr lang="en-US" baseline="0" dirty="0" smtClean="0"/>
          </a:p>
          <a:p>
            <a:r>
              <a:rPr lang="en-US" b="1" baseline="0" dirty="0" smtClean="0"/>
              <a:t>RESOURCES for further assistance embedded into session-will refer to them as we proceed through the presentation </a:t>
            </a:r>
            <a:endParaRPr lang="en-US" b="1"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2</a:t>
            </a:fld>
            <a:endParaRPr lang="en-US" dirty="0"/>
          </a:p>
        </p:txBody>
      </p:sp>
    </p:spTree>
    <p:extLst>
      <p:ext uri="{BB962C8B-B14F-4D97-AF65-F5344CB8AC3E}">
        <p14:creationId xmlns:p14="http://schemas.microsoft.com/office/powerpoint/2010/main" val="3387477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The purpose of this activity to identify areas of need concerning DL within your school/district. Once the needs are identified w</a:t>
            </a:r>
            <a:r>
              <a:rPr lang="en-US" b="1" dirty="0" smtClean="0"/>
              <a:t>hat actions can you take to integrate literacy into disciplinary areas to build deeper understanding?</a:t>
            </a:r>
          </a:p>
          <a:p>
            <a:endParaRPr lang="en-US" b="0" baseline="0" dirty="0" smtClean="0"/>
          </a:p>
          <a:p>
            <a:r>
              <a:rPr lang="en-US" b="1" baseline="0" dirty="0" smtClean="0"/>
              <a:t>Follow Directions on Screen: Modified from the handout instructions!</a:t>
            </a:r>
          </a:p>
          <a:p>
            <a:endParaRPr lang="en-US" b="1" baseline="0" dirty="0" smtClean="0"/>
          </a:p>
          <a:p>
            <a:r>
              <a:rPr lang="en-US" b="1" baseline="0" dirty="0" smtClean="0"/>
              <a:t>Review instructions on handout to clarify how this should/can be done with an entire faculty: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After reading the handout silently, identify one point from each section and complete the columns.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Next, work in small groups (determined by the participants) and come to consensus on at least one important issue that your school could address this year.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Record your group’s ideas on a wall chart created for the entire faculty.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Once all groups have added information to the chart, the entire faculty will come to consensus on what points can be addressed this school year. Share strategies/resources, etc.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This can become a part of your CSIP, Literacy Plan, Writing Plan, Writing program review evidence, etc.</a:t>
            </a:r>
          </a:p>
          <a:p>
            <a:endParaRPr lang="en-US" b="1" baseline="0" dirty="0" smtClean="0"/>
          </a:p>
          <a:p>
            <a:pPr marL="457200" lvl="1" indent="0">
              <a:buFont typeface="Arial" pitchFamily="34" charset="0"/>
              <a:buNone/>
            </a:pPr>
            <a:endParaRPr lang="en-US" b="0" baseline="0" dirty="0" smtClean="0"/>
          </a:p>
          <a:p>
            <a:pPr marL="0" lvl="0" indent="0">
              <a:buFont typeface="Arial" pitchFamily="34" charset="0"/>
              <a:buNone/>
            </a:pPr>
            <a:endParaRPr lang="en-US" b="0" baseline="0" dirty="0" smtClean="0"/>
          </a:p>
          <a:p>
            <a:pPr marL="628650" lvl="1" indent="-171450">
              <a:buFont typeface="Arial" pitchFamily="34" charset="0"/>
              <a:buChar char="•"/>
            </a:pPr>
            <a:endParaRPr lang="en-US" b="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20</a:t>
            </a:fld>
            <a:endParaRPr lang="en-US" dirty="0"/>
          </a:p>
        </p:txBody>
      </p:sp>
    </p:spTree>
    <p:extLst>
      <p:ext uri="{BB962C8B-B14F-4D97-AF65-F5344CB8AC3E}">
        <p14:creationId xmlns:p14="http://schemas.microsoft.com/office/powerpoint/2010/main" val="326944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1" kern="1200" dirty="0" smtClean="0">
                <a:solidFill>
                  <a:schemeClr val="tx1"/>
                </a:solidFill>
                <a:effectLst/>
                <a:latin typeface="+mn-lt"/>
                <a:ea typeface="+mn-ea"/>
                <a:cs typeface="+mn-cs"/>
              </a:rPr>
              <a:t>Resources to gather additional information about the ELA/Literacy Standards.</a:t>
            </a:r>
          </a:p>
          <a:p>
            <a:endParaRPr lang="en-US" sz="1000" b="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12 You</a:t>
            </a:r>
            <a:r>
              <a:rPr lang="en-US" sz="1000" b="1" kern="1200" baseline="0" dirty="0" smtClean="0">
                <a:solidFill>
                  <a:schemeClr val="tx1"/>
                </a:solidFill>
                <a:effectLst/>
                <a:latin typeface="+mn-lt"/>
                <a:ea typeface="+mn-ea"/>
                <a:cs typeface="+mn-cs"/>
              </a:rPr>
              <a:t> Tube Videos – explaining intent of standards, etc. – longest one is about 10 minutes.  Presenters worked on standards development</a:t>
            </a:r>
            <a:endParaRPr lang="en-US" sz="1000" b="1" kern="1200" dirty="0" smtClean="0">
              <a:solidFill>
                <a:schemeClr val="tx1"/>
              </a:solidFill>
              <a:effectLst/>
              <a:latin typeface="+mn-lt"/>
              <a:ea typeface="+mn-ea"/>
              <a:cs typeface="+mn-cs"/>
            </a:endParaRPr>
          </a:p>
          <a:p>
            <a:endParaRPr lang="en-US" sz="10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55B85BCC-07D6-4E33-9C36-E8990B5AA8D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great resource for understanding the difference between</a:t>
            </a:r>
            <a:r>
              <a:rPr lang="en-US" baseline="0" dirty="0" smtClean="0"/>
              <a:t> DL and RICA…</a:t>
            </a:r>
            <a:endParaRPr lang="en-US" dirty="0" smtClean="0"/>
          </a:p>
          <a:p>
            <a:endParaRPr lang="en-US" dirty="0" smtClean="0"/>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…In this paper we focus on one foundational aspect of adolescent literacy that has been relatively ignored by recent reports on the problem. </a:t>
            </a:r>
            <a:r>
              <a:rPr lang="en-US" sz="1200" b="1" i="0" u="sng" strike="noStrike" kern="1200" baseline="0" dirty="0" smtClean="0">
                <a:solidFill>
                  <a:schemeClr val="tx1"/>
                </a:solidFill>
                <a:latin typeface="+mn-lt"/>
                <a:ea typeface="+mn-ea"/>
                <a:cs typeface="+mn-cs"/>
              </a:rPr>
              <a:t>Our starting point is the fact that the major difference between reading in grades K-5 and reading in grades 6-12 is the transition from </a:t>
            </a:r>
            <a:r>
              <a:rPr lang="en-US" sz="1200" b="1" i="1" u="sng" strike="noStrike" kern="1200" baseline="0" dirty="0" smtClean="0">
                <a:solidFill>
                  <a:schemeClr val="tx1"/>
                </a:solidFill>
                <a:latin typeface="+mn-lt"/>
                <a:ea typeface="+mn-ea"/>
                <a:cs typeface="+mn-cs"/>
              </a:rPr>
              <a:t>learning to read </a:t>
            </a:r>
            <a:r>
              <a:rPr lang="en-US" sz="1200" b="1" i="0" u="sng" strike="noStrike" kern="1200" baseline="0" dirty="0" smtClean="0">
                <a:solidFill>
                  <a:schemeClr val="tx1"/>
                </a:solidFill>
                <a:latin typeface="+mn-lt"/>
                <a:ea typeface="+mn-ea"/>
                <a:cs typeface="+mn-cs"/>
              </a:rPr>
              <a:t>to </a:t>
            </a:r>
            <a:r>
              <a:rPr lang="en-US" sz="1200" b="1" i="1" u="sng" strike="noStrike" kern="1200" baseline="0" dirty="0" smtClean="0">
                <a:solidFill>
                  <a:schemeClr val="tx1"/>
                </a:solidFill>
                <a:latin typeface="+mn-lt"/>
                <a:ea typeface="+mn-ea"/>
                <a:cs typeface="+mn-cs"/>
              </a:rPr>
              <a:t>reading to learn</a:t>
            </a:r>
            <a:r>
              <a:rPr lang="en-US" sz="1200" b="1" i="0" u="sng"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…Adolescents often need more sophisticated and specific kinds of literacy support for reading in content-areas, or academic disciplines. </a:t>
            </a:r>
          </a:p>
          <a:p>
            <a:pPr marL="628650" lvl="1" indent="-171450">
              <a:buFont typeface="Arial" pitchFamily="34" charset="0"/>
              <a:buChar char="•"/>
            </a:pPr>
            <a:r>
              <a:rPr lang="en-US" sz="1200" b="1" i="0" u="none" strike="noStrike" kern="1200" baseline="0" dirty="0" smtClean="0">
                <a:solidFill>
                  <a:schemeClr val="tx1"/>
                </a:solidFill>
                <a:latin typeface="+mn-lt"/>
                <a:ea typeface="+mn-ea"/>
                <a:cs typeface="+mn-cs"/>
              </a:rPr>
              <a:t>We call this more advanced form of literacy required of adolescent readers “disciplinary literacy”</a:t>
            </a:r>
            <a:r>
              <a:rPr lang="en-US" sz="1200" b="0" i="0" u="none" strike="noStrike" kern="1200" baseline="0" dirty="0" smtClean="0">
                <a:solidFill>
                  <a:schemeClr val="tx1"/>
                </a:solidFill>
                <a:latin typeface="+mn-lt"/>
                <a:ea typeface="+mn-ea"/>
                <a:cs typeface="+mn-cs"/>
              </a:rPr>
              <a:t> because each academic discipline or content-area presupposes specific kinds of background knowledge about how to read texts in that area, and often also requires a particular type of reading.</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paper, we will address the following: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define and illustrate what is entailed in comprehending texts within and across academic disciplines;</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examine what the empirical research base says about reading comprehension generally and reading in the disciplines specifically;</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briefly discuss the implications of this research base for teaching and assessments.</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We conclude with some recommendations for improving policy and practice in the area </a:t>
            </a:r>
            <a:r>
              <a:rPr lang="en-US" sz="1200" b="0" i="0" u="none" strike="noStrike" kern="1200" baseline="0" dirty="0" err="1" smtClean="0">
                <a:solidFill>
                  <a:schemeClr val="tx1"/>
                </a:solidFill>
                <a:latin typeface="+mn-lt"/>
                <a:ea typeface="+mn-ea"/>
                <a:cs typeface="+mn-cs"/>
              </a:rPr>
              <a:t>odisciplinary</a:t>
            </a:r>
            <a:r>
              <a:rPr lang="en-US" sz="1200" b="0" i="0" u="none" strike="noStrike" kern="1200" baseline="0" dirty="0" smtClean="0">
                <a:solidFill>
                  <a:schemeClr val="tx1"/>
                </a:solidFill>
                <a:latin typeface="+mn-lt"/>
                <a:ea typeface="+mn-ea"/>
                <a:cs typeface="+mn-cs"/>
              </a:rPr>
              <a:t> literacy.</a:t>
            </a:r>
          </a:p>
        </p:txBody>
      </p:sp>
      <p:sp>
        <p:nvSpPr>
          <p:cNvPr id="4" name="Slide Number Placeholder 3"/>
          <p:cNvSpPr>
            <a:spLocks noGrp="1"/>
          </p:cNvSpPr>
          <p:nvPr>
            <p:ph type="sldNum" sz="quarter" idx="10"/>
          </p:nvPr>
        </p:nvSpPr>
        <p:spPr/>
        <p:txBody>
          <a:bodyPr/>
          <a:lstStyle/>
          <a:p>
            <a:fld id="{1BFB87A4-34F1-4CC9-91A9-35C7497B8F81}" type="slidenum">
              <a:rPr lang="en-US" smtClean="0"/>
              <a:pPr/>
              <a:t>22</a:t>
            </a:fld>
            <a:endParaRPr lang="en-US" dirty="0"/>
          </a:p>
        </p:txBody>
      </p:sp>
    </p:spTree>
    <p:extLst>
      <p:ext uri="{BB962C8B-B14F-4D97-AF65-F5344CB8AC3E}">
        <p14:creationId xmlns:p14="http://schemas.microsoft.com/office/powerpoint/2010/main" val="2433436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0428FD-C129-4F8C-B2DF-1A2414300EA5}" type="slidenum">
              <a:rPr lang="en-US" smtClean="0"/>
              <a:pPr eaLnBrk="1" hangingPunct="1"/>
              <a:t>23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latin typeface="Arial" pitchFamily="34" charset="0"/>
                <a:ea typeface="ＭＳ Ｐゴシック"/>
                <a:cs typeface="ＭＳ Ｐゴシック"/>
              </a:rPr>
              <a:t>Let’s begin with the “end in mind”…</a:t>
            </a:r>
          </a:p>
          <a:p>
            <a:pPr>
              <a:spcBef>
                <a:spcPct val="0"/>
              </a:spcBef>
            </a:pPr>
            <a:endParaRPr lang="en-US" b="1" dirty="0" smtClean="0">
              <a:latin typeface="Arial" pitchFamily="34" charset="0"/>
              <a:ea typeface="ＭＳ Ｐゴシック"/>
              <a:cs typeface="ＭＳ Ｐゴシック"/>
            </a:endParaRPr>
          </a:p>
          <a:p>
            <a:pPr>
              <a:spcBef>
                <a:spcPct val="0"/>
              </a:spcBef>
            </a:pPr>
            <a:r>
              <a:rPr lang="en-US" b="1" dirty="0" smtClean="0">
                <a:latin typeface="Arial" pitchFamily="34" charset="0"/>
                <a:ea typeface="ＭＳ Ｐゴシック"/>
                <a:cs typeface="ＭＳ Ｐゴシック"/>
              </a:rPr>
              <a:t>Our goal is to graduate students that are prepared to continue their education without the need for remediation!</a:t>
            </a:r>
          </a:p>
        </p:txBody>
      </p:sp>
      <p:sp>
        <p:nvSpPr>
          <p:cNvPr id="6349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smtClean="0">
              <a:latin typeface="Times" pitchFamily="18" charset="0"/>
            </a:endParaRPr>
          </a:p>
        </p:txBody>
      </p:sp>
      <p:sp>
        <p:nvSpPr>
          <p:cNvPr id="63493"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400F4D-96E6-4008-8FE4-7D67B03661C8}" type="slidenum">
              <a:rPr lang="en-US">
                <a:latin typeface="Times" pitchFamily="18" charset="0"/>
              </a:rPr>
              <a:pPr/>
              <a:t>3</a:t>
            </a:fld>
            <a:endParaRPr lang="en-US">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 looking at the BIG shift</a:t>
            </a:r>
            <a:r>
              <a:rPr lang="en-US" baseline="0" dirty="0" smtClean="0"/>
              <a:t> demands for instruction of the CCSS ELA and Literacy Standards </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Text Complexity: “we should not be so dependent on leveled readers especially with struggling students” (Coleman)</a:t>
            </a:r>
          </a:p>
          <a:p>
            <a:endParaRPr lang="en-US" dirty="0" smtClean="0"/>
          </a:p>
          <a:p>
            <a:r>
              <a:rPr lang="en-US" b="1" dirty="0" smtClean="0"/>
              <a:t>Text</a:t>
            </a:r>
            <a:r>
              <a:rPr lang="en-US" b="1" baseline="0" dirty="0" smtClean="0"/>
              <a:t> dependent questions – This DOES NOT mean read the chapter and answer the questions at the end!!!</a:t>
            </a:r>
            <a:endParaRPr lang="en-US" b="1" dirty="0" smtClean="0"/>
          </a:p>
        </p:txBody>
      </p:sp>
      <p:sp>
        <p:nvSpPr>
          <p:cNvPr id="4" name="Slide Number Placeholder 3"/>
          <p:cNvSpPr>
            <a:spLocks noGrp="1"/>
          </p:cNvSpPr>
          <p:nvPr>
            <p:ph type="sldNum" sz="quarter" idx="10"/>
          </p:nvPr>
        </p:nvSpPr>
        <p:spPr/>
        <p:txBody>
          <a:bodyPr/>
          <a:lstStyle/>
          <a:p>
            <a:fld id="{1BFB87A4-34F1-4CC9-91A9-35C7497B8F81}" type="slidenum">
              <a:rPr lang="en-US" smtClean="0"/>
              <a:pPr/>
              <a:t>4</a:t>
            </a:fld>
            <a:endParaRPr lang="en-US" dirty="0"/>
          </a:p>
        </p:txBody>
      </p:sp>
    </p:spTree>
    <p:extLst>
      <p:ext uri="{BB962C8B-B14F-4D97-AF65-F5344CB8AC3E}">
        <p14:creationId xmlns:p14="http://schemas.microsoft.com/office/powerpoint/2010/main" val="367648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Part of the motivation behind the interdisciplinary approach to literacy promulgated by the Standards is extensive research establishing the need for college and career ready students to be proficient in reading complex informational text independently in a variety of content areas.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Most of the required reading in college and workforce training programs is informational in structure and challenging in content; postsecondary education programs typically provide students with both a higher volume of such reading than is generally required in K–12 schools and comparatively little scaffolding.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Standards are not alone in calling for a special emphasis on informational text. The 2009 reading framework of the National Assessment of Educational Progress (NAEP) requires a high and increasing proportion of informational text on its assessment as students advance through the grades.</a:t>
            </a: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A0FC460-3E8D-4F07-8A57-A5731A2A6B5F}"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80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1E917B1-4FEB-491F-9C68-B378AFAC69DF}"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DC55A24-D076-4E75-B5C9-802EDCFCBBDB}"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3660988-505E-40A9-A93D-2258F01FB4A1}"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9544C43-A971-44FE-9F01-48639CBE2FE8}"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667000"/>
            <a:ext cx="7772400" cy="11430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1371600" y="3657600"/>
            <a:ext cx="6400800" cy="1752600"/>
          </a:xfrm>
        </p:spPr>
        <p:txBody>
          <a:bodyPr/>
          <a:lstStyle>
            <a:lvl1pPr marL="0" indent="0" algn="ctr">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16CF45-91AA-4641-A550-9B34BDD7FE81}" type="datetimeFigureOut">
              <a:rPr lang="en-US" smtClean="0"/>
              <a:pPr/>
              <a:t>9/1/2012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16CF45-91AA-4641-A550-9B34BDD7FE81}" type="datetimeFigureOut">
              <a:rPr lang="en-US" smtClean="0"/>
              <a:pPr/>
              <a:t>9/1/2012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16CF45-91AA-4641-A550-9B34BDD7FE81}" type="datetimeFigureOut">
              <a:rPr lang="en-US" smtClean="0"/>
              <a:pPr/>
              <a:t>9/1/2012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F537F3-CA35-4C29-89D0-B849BC3672BB}" type="slidenum">
              <a:rPr lang="en-US" smtClean="0"/>
              <a:pPr/>
              <a:t>‹#›</a:t>
            </a:fld>
            <a:endParaRPr lang="en-US" dirty="0"/>
          </a:p>
        </p:txBody>
      </p:sp>
    </p:spTree>
    <p:extLst>
      <p:ext uri="{BB962C8B-B14F-4D97-AF65-F5344CB8AC3E}">
        <p14:creationId xmlns:p14="http://schemas.microsoft.com/office/powerpoint/2010/main" val="410980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16CF45-91AA-4641-A550-9B34BDD7FE81}" type="datetimeFigureOut">
              <a:rPr lang="en-US" smtClean="0"/>
              <a:pPr/>
              <a:t>9/1/2012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C16CF45-91AA-4641-A550-9B34BDD7FE81}" type="datetimeFigureOut">
              <a:rPr lang="en-US" smtClean="0"/>
              <a:pPr/>
              <a:t>9/1/2012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C16CF45-91AA-4641-A550-9B34BDD7FE81}" type="datetimeFigureOut">
              <a:rPr lang="en-US" smtClean="0"/>
              <a:pPr/>
              <a:t>9/1/2012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C16CF45-91AA-4641-A550-9B34BDD7FE81}" type="datetimeFigureOut">
              <a:rPr lang="en-US" smtClean="0"/>
              <a:pPr/>
              <a:t>9/1/2012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C16CF45-91AA-4641-A550-9B34BDD7FE81}" type="datetimeFigureOut">
              <a:rPr lang="en-US" smtClean="0"/>
              <a:pPr/>
              <a:t>9/1/2012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16CF45-91AA-4641-A550-9B34BDD7FE81}" type="datetimeFigureOut">
              <a:rPr lang="en-US" smtClean="0"/>
              <a:pPr/>
              <a:t>9/1/2012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C16CF45-91AA-4641-A550-9B34BDD7FE81}" type="datetimeFigureOut">
              <a:rPr lang="en-US" smtClean="0"/>
              <a:pPr/>
              <a:t>9/1/2012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C16CF45-91AA-4641-A550-9B34BDD7FE81}" type="datetimeFigureOut">
              <a:rPr lang="en-US" smtClean="0"/>
              <a:pPr/>
              <a:t>9/1/2012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F537F3-CA35-4C29-89D0-B849BC3672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3042B"/>
                </a:solidFill>
                <a:latin typeface="+mn-lt"/>
              </a:defRPr>
            </a:lvl1pPr>
          </a:lstStyle>
          <a:p>
            <a:fld id="{3C16CF45-91AA-4641-A550-9B34BDD7FE81}" type="datetimeFigureOut">
              <a:rPr lang="en-US" smtClean="0"/>
              <a:pPr/>
              <a:t>9/1/2012</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3042B"/>
                </a:solidFill>
                <a:latin typeface="+mn-lt"/>
              </a:defRPr>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3042B"/>
                </a:solidFill>
                <a:latin typeface="+mn-lt"/>
              </a:defRPr>
            </a:lvl1pPr>
          </a:lstStyle>
          <a:p>
            <a:fld id="{B5F537F3-CA35-4C29-89D0-B849BC3672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Lst>
  <p:txStyles>
    <p:titleStyle>
      <a:lvl1pPr algn="ctr" rtl="0" eaLnBrk="1" fontAlgn="base" hangingPunct="1">
        <a:spcBef>
          <a:spcPct val="0"/>
        </a:spcBef>
        <a:spcAft>
          <a:spcPct val="0"/>
        </a:spcAft>
        <a:defRPr sz="4400">
          <a:solidFill>
            <a:srgbClr val="03042B"/>
          </a:solidFill>
          <a:latin typeface="+mj-lt"/>
          <a:ea typeface="+mj-ea"/>
          <a:cs typeface="+mj-cs"/>
        </a:defRPr>
      </a:lvl1pPr>
      <a:lvl2pPr algn="ctr" rtl="0" eaLnBrk="1" fontAlgn="base" hangingPunct="1">
        <a:spcBef>
          <a:spcPct val="0"/>
        </a:spcBef>
        <a:spcAft>
          <a:spcPct val="0"/>
        </a:spcAft>
        <a:defRPr sz="4400">
          <a:solidFill>
            <a:srgbClr val="03042B"/>
          </a:solidFill>
          <a:latin typeface="Trebuchet MS" charset="0"/>
        </a:defRPr>
      </a:lvl2pPr>
      <a:lvl3pPr algn="ctr" rtl="0" eaLnBrk="1" fontAlgn="base" hangingPunct="1">
        <a:spcBef>
          <a:spcPct val="0"/>
        </a:spcBef>
        <a:spcAft>
          <a:spcPct val="0"/>
        </a:spcAft>
        <a:defRPr sz="4400">
          <a:solidFill>
            <a:srgbClr val="03042B"/>
          </a:solidFill>
          <a:latin typeface="Trebuchet MS" charset="0"/>
        </a:defRPr>
      </a:lvl3pPr>
      <a:lvl4pPr algn="ctr" rtl="0" eaLnBrk="1" fontAlgn="base" hangingPunct="1">
        <a:spcBef>
          <a:spcPct val="0"/>
        </a:spcBef>
        <a:spcAft>
          <a:spcPct val="0"/>
        </a:spcAft>
        <a:defRPr sz="4400">
          <a:solidFill>
            <a:srgbClr val="03042B"/>
          </a:solidFill>
          <a:latin typeface="Trebuchet MS" charset="0"/>
        </a:defRPr>
      </a:lvl4pPr>
      <a:lvl5pPr algn="ctr" rtl="0" eaLnBrk="1" fontAlgn="base" hangingPunct="1">
        <a:spcBef>
          <a:spcPct val="0"/>
        </a:spcBef>
        <a:spcAft>
          <a:spcPct val="0"/>
        </a:spcAft>
        <a:defRPr sz="4400">
          <a:solidFill>
            <a:srgbClr val="03042B"/>
          </a:solidFill>
          <a:latin typeface="Trebuchet MS" charset="0"/>
        </a:defRPr>
      </a:lvl5pPr>
      <a:lvl6pPr marL="457200" algn="ctr" rtl="0" eaLnBrk="1" fontAlgn="base" hangingPunct="1">
        <a:spcBef>
          <a:spcPct val="0"/>
        </a:spcBef>
        <a:spcAft>
          <a:spcPct val="0"/>
        </a:spcAft>
        <a:defRPr sz="4400">
          <a:solidFill>
            <a:srgbClr val="03042B"/>
          </a:solidFill>
          <a:latin typeface="Trebuchet MS" charset="0"/>
        </a:defRPr>
      </a:lvl6pPr>
      <a:lvl7pPr marL="914400" algn="ctr" rtl="0" eaLnBrk="1" fontAlgn="base" hangingPunct="1">
        <a:spcBef>
          <a:spcPct val="0"/>
        </a:spcBef>
        <a:spcAft>
          <a:spcPct val="0"/>
        </a:spcAft>
        <a:defRPr sz="4400">
          <a:solidFill>
            <a:srgbClr val="03042B"/>
          </a:solidFill>
          <a:latin typeface="Trebuchet MS" charset="0"/>
        </a:defRPr>
      </a:lvl7pPr>
      <a:lvl8pPr marL="1371600" algn="ctr" rtl="0" eaLnBrk="1" fontAlgn="base" hangingPunct="1">
        <a:spcBef>
          <a:spcPct val="0"/>
        </a:spcBef>
        <a:spcAft>
          <a:spcPct val="0"/>
        </a:spcAft>
        <a:defRPr sz="4400">
          <a:solidFill>
            <a:srgbClr val="03042B"/>
          </a:solidFill>
          <a:latin typeface="Trebuchet MS" charset="0"/>
        </a:defRPr>
      </a:lvl8pPr>
      <a:lvl9pPr marL="1828800" algn="ctr" rtl="0" eaLnBrk="1" fontAlgn="base" hangingPunct="1">
        <a:spcBef>
          <a:spcPct val="0"/>
        </a:spcBef>
        <a:spcAft>
          <a:spcPct val="0"/>
        </a:spcAft>
        <a:defRPr sz="4400">
          <a:solidFill>
            <a:srgbClr val="03042B"/>
          </a:solidFill>
          <a:latin typeface="Trebuchet MS" charset="0"/>
        </a:defRPr>
      </a:lvl9pPr>
    </p:titleStyle>
    <p:bodyStyle>
      <a:lvl1pPr marL="342900" indent="-342900" algn="l" rtl="0" eaLnBrk="1" fontAlgn="base" hangingPunct="1">
        <a:spcBef>
          <a:spcPct val="20000"/>
        </a:spcBef>
        <a:spcAft>
          <a:spcPct val="0"/>
        </a:spcAft>
        <a:buChar char="•"/>
        <a:defRPr sz="3200">
          <a:solidFill>
            <a:srgbClr val="03042B"/>
          </a:solidFill>
          <a:latin typeface="+mn-lt"/>
          <a:ea typeface="+mn-ea"/>
          <a:cs typeface="+mn-cs"/>
        </a:defRPr>
      </a:lvl1pPr>
      <a:lvl2pPr marL="742950" indent="-285750" algn="l" rtl="0" eaLnBrk="1" fontAlgn="base" hangingPunct="1">
        <a:spcBef>
          <a:spcPct val="20000"/>
        </a:spcBef>
        <a:spcAft>
          <a:spcPct val="0"/>
        </a:spcAft>
        <a:buChar char="–"/>
        <a:defRPr sz="2800">
          <a:solidFill>
            <a:srgbClr val="03042B"/>
          </a:solidFill>
          <a:latin typeface="+mn-lt"/>
        </a:defRPr>
      </a:lvl2pPr>
      <a:lvl3pPr marL="1143000" indent="-228600" algn="l" rtl="0" eaLnBrk="1" fontAlgn="base" hangingPunct="1">
        <a:spcBef>
          <a:spcPct val="20000"/>
        </a:spcBef>
        <a:spcAft>
          <a:spcPct val="0"/>
        </a:spcAft>
        <a:buChar char="•"/>
        <a:defRPr sz="2400">
          <a:solidFill>
            <a:srgbClr val="03042B"/>
          </a:solidFill>
          <a:latin typeface="+mn-lt"/>
        </a:defRPr>
      </a:lvl3pPr>
      <a:lvl4pPr marL="1600200" indent="-228600" algn="l" rtl="0" eaLnBrk="1" fontAlgn="base" hangingPunct="1">
        <a:spcBef>
          <a:spcPct val="20000"/>
        </a:spcBef>
        <a:spcAft>
          <a:spcPct val="0"/>
        </a:spcAft>
        <a:buChar char="–"/>
        <a:defRPr sz="2000">
          <a:solidFill>
            <a:srgbClr val="03042B"/>
          </a:solidFill>
          <a:latin typeface="+mn-lt"/>
        </a:defRPr>
      </a:lvl4pPr>
      <a:lvl5pPr marL="2057400" indent="-228600" algn="l" rtl="0" eaLnBrk="1" fontAlgn="base" hangingPunct="1">
        <a:spcBef>
          <a:spcPct val="20000"/>
        </a:spcBef>
        <a:spcAft>
          <a:spcPct val="0"/>
        </a:spcAft>
        <a:buChar char="»"/>
        <a:defRPr sz="2000">
          <a:solidFill>
            <a:srgbClr val="03042B"/>
          </a:solidFill>
          <a:latin typeface="+mn-lt"/>
        </a:defRPr>
      </a:lvl5pPr>
      <a:lvl6pPr marL="2514600" indent="-228600" algn="l" rtl="0" eaLnBrk="1" fontAlgn="base" hangingPunct="1">
        <a:spcBef>
          <a:spcPct val="20000"/>
        </a:spcBef>
        <a:spcAft>
          <a:spcPct val="0"/>
        </a:spcAft>
        <a:buChar char="»"/>
        <a:defRPr sz="2000">
          <a:solidFill>
            <a:srgbClr val="03042B"/>
          </a:solidFill>
          <a:latin typeface="+mn-lt"/>
        </a:defRPr>
      </a:lvl6pPr>
      <a:lvl7pPr marL="2971800" indent="-228600" algn="l" rtl="0" eaLnBrk="1" fontAlgn="base" hangingPunct="1">
        <a:spcBef>
          <a:spcPct val="20000"/>
        </a:spcBef>
        <a:spcAft>
          <a:spcPct val="0"/>
        </a:spcAft>
        <a:buChar char="»"/>
        <a:defRPr sz="2000">
          <a:solidFill>
            <a:srgbClr val="03042B"/>
          </a:solidFill>
          <a:latin typeface="+mn-lt"/>
        </a:defRPr>
      </a:lvl7pPr>
      <a:lvl8pPr marL="3429000" indent="-228600" algn="l" rtl="0" eaLnBrk="1" fontAlgn="base" hangingPunct="1">
        <a:spcBef>
          <a:spcPct val="20000"/>
        </a:spcBef>
        <a:spcAft>
          <a:spcPct val="0"/>
        </a:spcAft>
        <a:buChar char="»"/>
        <a:defRPr sz="2000">
          <a:solidFill>
            <a:srgbClr val="03042B"/>
          </a:solidFill>
          <a:latin typeface="+mn-lt"/>
        </a:defRPr>
      </a:lvl8pPr>
      <a:lvl9pPr marL="3886200" indent="-228600" algn="l" rtl="0" eaLnBrk="1" fontAlgn="base" hangingPunct="1">
        <a:spcBef>
          <a:spcPct val="20000"/>
        </a:spcBef>
        <a:spcAft>
          <a:spcPct val="0"/>
        </a:spcAft>
        <a:buChar char="»"/>
        <a:defRPr sz="2000">
          <a:solidFill>
            <a:srgbClr val="03042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Documents and Settings\cmullin\My Documents\ULlogoCCR4Afinal.eps"/>
          <p:cNvPicPr>
            <a:picLocks noChangeAspect="1" noChangeArrowheads="1"/>
          </p:cNvPicPr>
          <p:nvPr/>
        </p:nvPicPr>
        <p:blipFill>
          <a:blip r:embed="rId3" cstate="print"/>
          <a:srcRect/>
          <a:stretch>
            <a:fillRect/>
          </a:stretch>
        </p:blipFill>
        <p:spPr bwMode="auto">
          <a:xfrm>
            <a:off x="2514600" y="1828800"/>
            <a:ext cx="4114800" cy="2286000"/>
          </a:xfrm>
          <a:prstGeom prst="rect">
            <a:avLst/>
          </a:prstGeom>
          <a:noFill/>
          <a:ln>
            <a:solidFill>
              <a:schemeClr val="bg1">
                <a:lumMod val="85000"/>
              </a:schemeClr>
            </a:solidFill>
          </a:ln>
        </p:spPr>
      </p:pic>
      <p:sp>
        <p:nvSpPr>
          <p:cNvPr id="9" name="Rectangle 8"/>
          <p:cNvSpPr/>
          <p:nvPr/>
        </p:nvSpPr>
        <p:spPr>
          <a:xfrm>
            <a:off x="0" y="304800"/>
            <a:ext cx="9144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rPr>
              <a:t>Disciplinary Literacy is MORE</a:t>
            </a:r>
            <a:r>
              <a:rPr lang="en-US" sz="3600" b="1" spc="50" dirty="0" smtClean="0">
                <a:ln w="11430"/>
              </a:rPr>
              <a:t> than </a:t>
            </a:r>
            <a:r>
              <a:rPr lang="en-US" sz="3600" b="1" cap="none" spc="50" dirty="0" smtClean="0">
                <a:ln w="11430"/>
              </a:rPr>
              <a:t> </a:t>
            </a:r>
          </a:p>
          <a:p>
            <a:pPr algn="ctr"/>
            <a:r>
              <a:rPr lang="en-US" sz="3600" b="1" spc="50" dirty="0" smtClean="0">
                <a:ln w="11430"/>
              </a:rPr>
              <a:t>Reading in the Content Areas</a:t>
            </a:r>
            <a:endParaRPr lang="en-US" sz="3600" b="1" cap="none" spc="50" dirty="0">
              <a:ln w="11430"/>
            </a:endParaRPr>
          </a:p>
        </p:txBody>
      </p:sp>
      <p:sp>
        <p:nvSpPr>
          <p:cNvPr id="6" name="TextBox 5"/>
          <p:cNvSpPr txBox="1"/>
          <p:nvPr/>
        </p:nvSpPr>
        <p:spPr>
          <a:xfrm>
            <a:off x="1738211" y="4442936"/>
            <a:ext cx="5667577" cy="1477328"/>
          </a:xfrm>
          <a:prstGeom prst="rect">
            <a:avLst/>
          </a:prstGeom>
          <a:noFill/>
        </p:spPr>
        <p:txBody>
          <a:bodyPr wrap="none" rtlCol="0">
            <a:spAutoFit/>
          </a:bodyPr>
          <a:lstStyle/>
          <a:p>
            <a:pPr algn="ctr"/>
            <a:r>
              <a:rPr lang="en-US" sz="2400" b="1" dirty="0" smtClean="0"/>
              <a:t>Carole Mullins, KDE</a:t>
            </a:r>
          </a:p>
          <a:p>
            <a:pPr algn="ctr"/>
            <a:r>
              <a:rPr lang="en-US" sz="2400" b="1" dirty="0" smtClean="0"/>
              <a:t>English/LA Regional Content Specialist</a:t>
            </a:r>
          </a:p>
          <a:p>
            <a:pPr algn="ctr"/>
            <a:r>
              <a:rPr lang="en-US" sz="2400" b="1" dirty="0" smtClean="0"/>
              <a:t>carole.mullins@education.ky.gov</a:t>
            </a:r>
          </a:p>
          <a:p>
            <a:pPr algn="ct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lstStyle/>
          <a:p>
            <a:r>
              <a:rPr lang="en-US" sz="3600" b="1" dirty="0"/>
              <a:t>What </a:t>
            </a:r>
            <a:r>
              <a:rPr lang="en-US" sz="3600" b="1" i="1" dirty="0"/>
              <a:t>IS </a:t>
            </a:r>
            <a:r>
              <a:rPr lang="en-US" sz="3600" b="1" dirty="0" smtClean="0"/>
              <a:t>Disciplinary Literacy</a:t>
            </a:r>
            <a:r>
              <a:rPr lang="en-US" sz="3600" b="1" dirty="0"/>
              <a:t>?</a:t>
            </a:r>
            <a:br>
              <a:rPr lang="en-US" sz="3600" b="1" dirty="0"/>
            </a:br>
            <a:endParaRPr lang="en-US" sz="3600" dirty="0"/>
          </a:p>
        </p:txBody>
      </p:sp>
      <p:sp>
        <p:nvSpPr>
          <p:cNvPr id="3" name="Content Placeholder 2"/>
          <p:cNvSpPr>
            <a:spLocks noGrp="1"/>
          </p:cNvSpPr>
          <p:nvPr>
            <p:ph idx="1"/>
          </p:nvPr>
        </p:nvSpPr>
        <p:spPr>
          <a:xfrm>
            <a:off x="304800" y="1371600"/>
            <a:ext cx="8458200" cy="4114800"/>
          </a:xfrm>
        </p:spPr>
        <p:txBody>
          <a:bodyPr/>
          <a:lstStyle/>
          <a:p>
            <a:r>
              <a:rPr lang="en-US" dirty="0" smtClean="0"/>
              <a:t>Disciplinary </a:t>
            </a:r>
            <a:r>
              <a:rPr lang="en-US" dirty="0"/>
              <a:t>Literacy is defined </a:t>
            </a:r>
            <a:r>
              <a:rPr lang="en-US" dirty="0" smtClean="0"/>
              <a:t>by Shanahan </a:t>
            </a:r>
            <a:r>
              <a:rPr lang="en-US" dirty="0"/>
              <a:t>and Shanahan (</a:t>
            </a:r>
            <a:r>
              <a:rPr lang="en-US" dirty="0" smtClean="0"/>
              <a:t>2008) as </a:t>
            </a:r>
            <a:r>
              <a:rPr lang="en-US" u="sng" dirty="0"/>
              <a:t>advanced literacy </a:t>
            </a:r>
            <a:r>
              <a:rPr lang="en-US" u="sng" dirty="0" smtClean="0"/>
              <a:t>instruction embedded </a:t>
            </a:r>
            <a:r>
              <a:rPr lang="en-US" u="sng" dirty="0"/>
              <a:t>within content-areas</a:t>
            </a:r>
            <a:r>
              <a:rPr lang="en-US" dirty="0"/>
              <a:t>.</a:t>
            </a:r>
          </a:p>
          <a:p>
            <a:r>
              <a:rPr lang="en-US" dirty="0"/>
              <a:t>Disciplinary Literacy </a:t>
            </a:r>
            <a:r>
              <a:rPr lang="en-US" dirty="0" smtClean="0"/>
              <a:t>instruction engages </a:t>
            </a:r>
            <a:r>
              <a:rPr lang="en-US" dirty="0"/>
              <a:t>learners with content </a:t>
            </a:r>
            <a:r>
              <a:rPr lang="en-US" dirty="0" smtClean="0"/>
              <a:t>in ways </a:t>
            </a:r>
            <a:r>
              <a:rPr lang="en-US" dirty="0"/>
              <a:t>that mirror what </a:t>
            </a:r>
            <a:r>
              <a:rPr lang="en-US" dirty="0" smtClean="0"/>
              <a:t>scientists and </a:t>
            </a:r>
            <a:r>
              <a:rPr lang="en-US" dirty="0"/>
              <a:t>mathematicians do to </a:t>
            </a:r>
            <a:r>
              <a:rPr lang="en-US" dirty="0" smtClean="0"/>
              <a:t>inquire and </a:t>
            </a:r>
            <a:r>
              <a:rPr lang="en-US" dirty="0"/>
              <a:t>gain understanding in </a:t>
            </a:r>
            <a:r>
              <a:rPr lang="en-US" dirty="0" smtClean="0"/>
              <a:t>their disciplines.</a:t>
            </a:r>
            <a:endParaRPr lang="en-US" dirty="0"/>
          </a:p>
        </p:txBody>
      </p:sp>
      <p:sp>
        <p:nvSpPr>
          <p:cNvPr id="4" name="Rectangle 3"/>
          <p:cNvSpPr/>
          <p:nvPr/>
        </p:nvSpPr>
        <p:spPr>
          <a:xfrm>
            <a:off x="2186152" y="6122275"/>
            <a:ext cx="6934200" cy="1200329"/>
          </a:xfrm>
          <a:prstGeom prst="rect">
            <a:avLst/>
          </a:prstGeom>
        </p:spPr>
        <p:txBody>
          <a:bodyPr wrap="square">
            <a:spAutoFit/>
          </a:bodyPr>
          <a:lstStyle/>
          <a:p>
            <a:pPr fontAlgn="base"/>
            <a:r>
              <a:rPr lang="en-US" i="1" dirty="0" smtClean="0"/>
              <a:t>  Timothy </a:t>
            </a:r>
            <a:r>
              <a:rPr lang="en-US" i="1" dirty="0"/>
              <a:t>and Cynthia Shanahan, University of Illinois at </a:t>
            </a:r>
            <a:r>
              <a:rPr lang="en-US" i="1" dirty="0" smtClean="0"/>
              <a:t>Chicago</a:t>
            </a:r>
          </a:p>
          <a:p>
            <a:pPr algn="r" fontAlgn="base"/>
            <a:r>
              <a:rPr lang="en-US" i="1" dirty="0" smtClean="0"/>
              <a:t>www.shanahanonliteracy.com</a:t>
            </a:r>
          </a:p>
          <a:p>
            <a:pPr fontAlgn="base"/>
            <a:r>
              <a:rPr lang="en-US" i="1" dirty="0"/>
              <a:t> </a:t>
            </a:r>
          </a:p>
          <a:p>
            <a:r>
              <a:rPr lang="en-US" i="1" dirty="0"/>
              <a:t> </a:t>
            </a:r>
          </a:p>
        </p:txBody>
      </p:sp>
    </p:spTree>
    <p:extLst>
      <p:ext uri="{BB962C8B-B14F-4D97-AF65-F5344CB8AC3E}">
        <p14:creationId xmlns:p14="http://schemas.microsoft.com/office/powerpoint/2010/main" val="4139868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63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 y="6520934"/>
            <a:ext cx="9363075" cy="369332"/>
          </a:xfrm>
          <a:prstGeom prst="rect">
            <a:avLst/>
          </a:prstGeom>
          <a:solidFill>
            <a:srgbClr val="000066"/>
          </a:solidFill>
        </p:spPr>
        <p:txBody>
          <a:bodyPr wrap="square" rtlCol="0">
            <a:spAutoFit/>
          </a:bodyPr>
          <a:lstStyle/>
          <a:p>
            <a:endParaRPr lang="en-US" dirty="0"/>
          </a:p>
        </p:txBody>
      </p:sp>
    </p:spTree>
    <p:extLst>
      <p:ext uri="{BB962C8B-B14F-4D97-AF65-F5344CB8AC3E}">
        <p14:creationId xmlns:p14="http://schemas.microsoft.com/office/powerpoint/2010/main" val="4206299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1143000"/>
          </a:xfrm>
        </p:spPr>
        <p:txBody>
          <a:bodyPr/>
          <a:lstStyle/>
          <a:p>
            <a:pPr lvl="1"/>
            <a:r>
              <a:rPr lang="en-US" sz="3200" b="1" kern="1200" dirty="0">
                <a:solidFill>
                  <a:schemeClr val="tx1"/>
                </a:solidFill>
              </a:rPr>
              <a:t>Disciplinary Literacy is NOT the </a:t>
            </a:r>
            <a:r>
              <a:rPr lang="en-US" sz="3200" b="1" kern="1200" dirty="0" smtClean="0">
                <a:solidFill>
                  <a:schemeClr val="tx1"/>
                </a:solidFill>
              </a:rPr>
              <a:t/>
            </a:r>
            <a:br>
              <a:rPr lang="en-US" sz="3200" b="1" kern="1200" dirty="0" smtClean="0">
                <a:solidFill>
                  <a:schemeClr val="tx1"/>
                </a:solidFill>
              </a:rPr>
            </a:br>
            <a:r>
              <a:rPr lang="en-US" sz="3200" b="1" kern="1200" dirty="0" smtClean="0">
                <a:solidFill>
                  <a:schemeClr val="tx1"/>
                </a:solidFill>
              </a:rPr>
              <a:t>New </a:t>
            </a:r>
            <a:r>
              <a:rPr lang="en-US" sz="3200" b="1" kern="1200" dirty="0">
                <a:solidFill>
                  <a:schemeClr val="tx1"/>
                </a:solidFill>
              </a:rPr>
              <a:t>Name for Content Area Reading!!!</a:t>
            </a:r>
            <a:br>
              <a:rPr lang="en-US" sz="3200" b="1" kern="1200" dirty="0">
                <a:solidFill>
                  <a:schemeClr val="tx1"/>
                </a:solidFill>
              </a:rPr>
            </a:br>
            <a:endParaRPr lang="en-US" sz="3200" dirty="0"/>
          </a:p>
        </p:txBody>
      </p:sp>
      <p:sp>
        <p:nvSpPr>
          <p:cNvPr id="3" name="Content Placeholder 2"/>
          <p:cNvSpPr>
            <a:spLocks noGrp="1"/>
          </p:cNvSpPr>
          <p:nvPr>
            <p:ph idx="1"/>
          </p:nvPr>
        </p:nvSpPr>
        <p:spPr>
          <a:xfrm>
            <a:off x="152400" y="1752600"/>
            <a:ext cx="8763000" cy="4953000"/>
          </a:xfrm>
        </p:spPr>
        <p:txBody>
          <a:bodyPr/>
          <a:lstStyle/>
          <a:p>
            <a:pPr marL="457200" lvl="1" indent="0" algn="ctr">
              <a:buNone/>
            </a:pPr>
            <a:r>
              <a:rPr lang="en-US" b="1" dirty="0" smtClean="0">
                <a:solidFill>
                  <a:srgbClr val="0070C0"/>
                </a:solidFill>
                <a:effectLst>
                  <a:outerShdw blurRad="38100" dist="38100" dir="2700000" algn="tl">
                    <a:srgbClr val="000000">
                      <a:alpha val="43137"/>
                    </a:srgbClr>
                  </a:outerShdw>
                </a:effectLst>
              </a:rPr>
              <a:t>DISTINGUISHING </a:t>
            </a:r>
            <a:r>
              <a:rPr lang="en-US" b="1" dirty="0">
                <a:solidFill>
                  <a:srgbClr val="0070C0"/>
                </a:solidFill>
                <a:effectLst>
                  <a:outerShdw blurRad="38100" dist="38100" dir="2700000" algn="tl">
                    <a:srgbClr val="000000">
                      <a:alpha val="43137"/>
                    </a:srgbClr>
                  </a:outerShdw>
                </a:effectLst>
              </a:rPr>
              <a:t>DISCIPLINARY LITERACY FROM CONTENT AREA </a:t>
            </a:r>
            <a:r>
              <a:rPr lang="en-US" b="1" dirty="0" smtClean="0">
                <a:solidFill>
                  <a:srgbClr val="0070C0"/>
                </a:solidFill>
                <a:effectLst>
                  <a:outerShdw blurRad="38100" dist="38100" dir="2700000" algn="tl">
                    <a:srgbClr val="000000">
                      <a:alpha val="43137"/>
                    </a:srgbClr>
                  </a:outerShdw>
                </a:effectLst>
              </a:rPr>
              <a:t>LITERACY</a:t>
            </a:r>
            <a:r>
              <a:rPr lang="en-US" b="1" dirty="0">
                <a:solidFill>
                  <a:srgbClr val="0070C0"/>
                </a:solidFill>
              </a:rPr>
              <a:t/>
            </a:r>
            <a:br>
              <a:rPr lang="en-US" b="1" dirty="0">
                <a:solidFill>
                  <a:srgbClr val="0070C0"/>
                </a:solidFill>
              </a:rPr>
            </a:br>
            <a:endParaRPr lang="en-US" b="1" dirty="0" smtClean="0">
              <a:solidFill>
                <a:srgbClr val="0070C0"/>
              </a:solidFill>
            </a:endParaRPr>
          </a:p>
          <a:p>
            <a:pPr marL="628650" lvl="1" indent="-171450">
              <a:buFont typeface="Arial" pitchFamily="34" charset="0"/>
              <a:buChar char="•"/>
            </a:pPr>
            <a:endParaRPr lang="en-US" sz="1400" b="1" dirty="0"/>
          </a:p>
          <a:p>
            <a:pPr marL="628650" lvl="1" indent="-171450">
              <a:buFont typeface="Arial" pitchFamily="34" charset="0"/>
              <a:buChar char="•"/>
            </a:pPr>
            <a:r>
              <a:rPr lang="en-US" sz="2400" b="1" dirty="0" smtClean="0">
                <a:solidFill>
                  <a:schemeClr val="tx1"/>
                </a:solidFill>
              </a:rPr>
              <a:t>Content </a:t>
            </a:r>
            <a:r>
              <a:rPr lang="en-US" sz="2400" b="1" dirty="0">
                <a:solidFill>
                  <a:schemeClr val="tx1"/>
                </a:solidFill>
              </a:rPr>
              <a:t>area literacy focuses on study skills that can be used to help students learn from subject matter specific texts.</a:t>
            </a:r>
          </a:p>
          <a:p>
            <a:pPr marL="457200" lvl="1" indent="0">
              <a:buFont typeface="Arial" pitchFamily="34" charset="0"/>
              <a:buNone/>
            </a:pPr>
            <a:r>
              <a:rPr lang="en-US" sz="2400" b="1" dirty="0">
                <a:solidFill>
                  <a:schemeClr val="tx1"/>
                </a:solidFill>
              </a:rPr>
              <a:t> </a:t>
            </a:r>
          </a:p>
          <a:p>
            <a:pPr marL="628650" lvl="1" indent="-171450">
              <a:buFont typeface="Arial" pitchFamily="34" charset="0"/>
              <a:buChar char="•"/>
            </a:pPr>
            <a:r>
              <a:rPr lang="en-US" sz="2400" b="1" dirty="0">
                <a:solidFill>
                  <a:schemeClr val="tx1"/>
                </a:solidFill>
              </a:rPr>
              <a:t>Disciplinary literacy emphasizes the unique tools that the experts in a discipline use to engage in the work of that discipline.</a:t>
            </a:r>
          </a:p>
          <a:p>
            <a:pPr marL="628650" lvl="1" indent="-171450">
              <a:buFont typeface="Arial" pitchFamily="34" charset="0"/>
              <a:buChar char="•"/>
            </a:pPr>
            <a:endParaRPr lang="en-US" sz="1400" b="1" dirty="0"/>
          </a:p>
          <a:p>
            <a:endParaRPr lang="en-US" dirty="0"/>
          </a:p>
        </p:txBody>
      </p:sp>
    </p:spTree>
    <p:extLst>
      <p:ext uri="{BB962C8B-B14F-4D97-AF65-F5344CB8AC3E}">
        <p14:creationId xmlns:p14="http://schemas.microsoft.com/office/powerpoint/2010/main" val="2165743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8090" y="642408"/>
            <a:ext cx="8915400" cy="1143000"/>
          </a:xfrm>
        </p:spPr>
        <p:txBody>
          <a:bodyPr/>
          <a:lstStyle/>
          <a:p>
            <a:pPr algn="r" eaLnBrk="1" hangingPunct="1"/>
            <a:r>
              <a:rPr lang="en-US" sz="4000" dirty="0" smtClean="0"/>
              <a:t>A Shared Responsibility</a:t>
            </a:r>
          </a:p>
        </p:txBody>
      </p:sp>
      <p:sp>
        <p:nvSpPr>
          <p:cNvPr id="12291" name="Content Placeholder 2"/>
          <p:cNvSpPr>
            <a:spLocks noGrp="1"/>
          </p:cNvSpPr>
          <p:nvPr>
            <p:ph idx="1"/>
          </p:nvPr>
        </p:nvSpPr>
        <p:spPr>
          <a:xfrm>
            <a:off x="533400" y="2971800"/>
            <a:ext cx="8382000" cy="4114800"/>
          </a:xfrm>
        </p:spPr>
        <p:txBody>
          <a:bodyPr/>
          <a:lstStyle/>
          <a:p>
            <a:pPr marL="0" indent="0" algn="ctr" eaLnBrk="1" hangingPunct="1">
              <a:buFont typeface="Arial" charset="0"/>
              <a:buNone/>
            </a:pPr>
            <a:r>
              <a:rPr lang="en-US" altLang="en-US" sz="4000" dirty="0" smtClean="0"/>
              <a:t>“</a:t>
            </a:r>
            <a:r>
              <a:rPr lang="en-US" sz="4000" dirty="0" smtClean="0"/>
              <a:t>The Standards insist that instruction in reading, writing, speaking, listening, and language be a shared responsibility within the school.</a:t>
            </a:r>
            <a:r>
              <a:rPr lang="en-US" altLang="en-US" sz="4000" dirty="0" smtClean="0"/>
              <a:t>”</a:t>
            </a:r>
            <a:endParaRPr lang="en-US" dirty="0" smtClean="0"/>
          </a:p>
          <a:p>
            <a:pPr marL="0" indent="0" algn="ctr" eaLnBrk="1" hangingPunct="1">
              <a:buFont typeface="Arial" charset="0"/>
              <a:buNone/>
            </a:pPr>
            <a:r>
              <a:rPr lang="en-US" sz="2000" i="1" dirty="0" smtClean="0"/>
              <a:t>                                                                                 ELA CCSS, </a:t>
            </a:r>
            <a:r>
              <a:rPr lang="en-US" sz="2000" dirty="0" smtClean="0"/>
              <a:t>page 4</a:t>
            </a:r>
            <a:endParaRPr lang="en-US" sz="2000" i="1" dirty="0" smtClean="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3597275" cy="136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2057400"/>
            <a:ext cx="9107214" cy="646331"/>
          </a:xfrm>
          <a:prstGeom prst="rect">
            <a:avLst/>
          </a:prstGeom>
        </p:spPr>
        <p:txBody>
          <a:bodyPr wrap="square">
            <a:spAutoFit/>
          </a:bodyPr>
          <a:lstStyle/>
          <a:p>
            <a:pPr algn="ctr"/>
            <a:r>
              <a:rPr lang="en-US" b="1" dirty="0">
                <a:solidFill>
                  <a:srgbClr val="C00000"/>
                </a:solidFill>
              </a:rPr>
              <a:t>English Language Arts </a:t>
            </a:r>
            <a:r>
              <a:rPr lang="en-US" b="1" dirty="0" smtClean="0">
                <a:solidFill>
                  <a:srgbClr val="C00000"/>
                </a:solidFill>
              </a:rPr>
              <a:t>&amp; Literacy </a:t>
            </a:r>
            <a:r>
              <a:rPr lang="en-US" b="1" dirty="0">
                <a:solidFill>
                  <a:srgbClr val="C00000"/>
                </a:solidFill>
              </a:rPr>
              <a:t>in History/Social </a:t>
            </a:r>
            <a:r>
              <a:rPr lang="en-US" b="1" dirty="0" smtClean="0">
                <a:solidFill>
                  <a:srgbClr val="C00000"/>
                </a:solidFill>
              </a:rPr>
              <a:t>Studies, Science</a:t>
            </a:r>
            <a:r>
              <a:rPr lang="en-US" b="1" dirty="0">
                <a:solidFill>
                  <a:srgbClr val="C00000"/>
                </a:solidFill>
              </a:rPr>
              <a:t>, </a:t>
            </a:r>
            <a:r>
              <a:rPr lang="en-US" b="1" dirty="0" smtClean="0">
                <a:solidFill>
                  <a:srgbClr val="C00000"/>
                </a:solidFill>
              </a:rPr>
              <a:t>                   and </a:t>
            </a:r>
            <a:r>
              <a:rPr lang="en-US" b="1" dirty="0">
                <a:solidFill>
                  <a:srgbClr val="C00000"/>
                </a:solidFill>
              </a:rPr>
              <a:t>Technical Subjects</a:t>
            </a:r>
          </a:p>
        </p:txBody>
      </p:sp>
    </p:spTree>
    <p:extLst>
      <p:ext uri="{BB962C8B-B14F-4D97-AF65-F5344CB8AC3E}">
        <p14:creationId xmlns:p14="http://schemas.microsoft.com/office/powerpoint/2010/main" val="980550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33400" y="1143000"/>
            <a:ext cx="8153400" cy="5105400"/>
          </a:xfrm>
        </p:spPr>
        <p:txBody>
          <a:bodyPr/>
          <a:lstStyle/>
          <a:p>
            <a:pPr marL="0" indent="0" eaLnBrk="1" hangingPunct="1">
              <a:buFont typeface="Arial" charset="0"/>
              <a:buNone/>
            </a:pPr>
            <a:r>
              <a:rPr lang="en-US" altLang="en-US" dirty="0" smtClean="0"/>
              <a:t>“</a:t>
            </a:r>
            <a:r>
              <a:rPr lang="en-US" dirty="0" smtClean="0"/>
              <a:t>…ultimately, our students are expected to develop as competent readers, writers, and thinkers in </a:t>
            </a:r>
            <a:r>
              <a:rPr lang="en-US" i="1" dirty="0" smtClean="0"/>
              <a:t>all</a:t>
            </a:r>
            <a:r>
              <a:rPr lang="en-US" dirty="0" smtClean="0"/>
              <a:t> academic disciplines.</a:t>
            </a:r>
            <a:r>
              <a:rPr lang="en-US" altLang="en-US" dirty="0" smtClean="0"/>
              <a:t>”</a:t>
            </a:r>
          </a:p>
          <a:p>
            <a:pPr marL="0" indent="0" eaLnBrk="1" hangingPunct="1">
              <a:buFont typeface="Arial" charset="0"/>
              <a:buNone/>
            </a:pPr>
            <a:r>
              <a:rPr lang="en-US" dirty="0" smtClean="0"/>
              <a:t> </a:t>
            </a:r>
          </a:p>
          <a:p>
            <a:pPr marL="0" indent="0">
              <a:buNone/>
            </a:pPr>
            <a:r>
              <a:rPr lang="en-US" dirty="0" smtClean="0"/>
              <a:t>“…ability </a:t>
            </a:r>
            <a:r>
              <a:rPr lang="en-US" dirty="0"/>
              <a:t>to “read, write, and think in ways that are characteristic of discrete academic disciplines</a:t>
            </a:r>
            <a:r>
              <a:rPr lang="en-US" dirty="0" smtClean="0"/>
              <a:t>”</a:t>
            </a:r>
          </a:p>
          <a:p>
            <a:pPr marL="0" indent="0" algn="r" eaLnBrk="1" hangingPunct="1">
              <a:buFont typeface="Arial" charset="0"/>
              <a:buNone/>
            </a:pPr>
            <a:endParaRPr lang="en-US" sz="2000" i="1" dirty="0" smtClean="0"/>
          </a:p>
          <a:p>
            <a:pPr marL="0" indent="0" algn="r" eaLnBrk="1" hangingPunct="1">
              <a:buFont typeface="Arial" charset="0"/>
              <a:buNone/>
            </a:pPr>
            <a:endParaRPr lang="en-US" sz="2000" i="1" dirty="0" smtClean="0"/>
          </a:p>
          <a:p>
            <a:pPr marL="0" indent="0" algn="r" eaLnBrk="1" hangingPunct="1">
              <a:buFont typeface="Arial" charset="0"/>
              <a:buNone/>
            </a:pPr>
            <a:endParaRPr lang="en-US" sz="2000" i="1" dirty="0"/>
          </a:p>
          <a:p>
            <a:pPr marL="0" indent="0" algn="r" eaLnBrk="1" hangingPunct="1">
              <a:buFont typeface="Arial" charset="0"/>
              <a:buNone/>
            </a:pPr>
            <a:endParaRPr lang="en-US" sz="2000" i="1" dirty="0" smtClean="0"/>
          </a:p>
          <a:p>
            <a:pPr marL="0" indent="0" algn="r" eaLnBrk="1" hangingPunct="1">
              <a:buFont typeface="Arial" charset="0"/>
              <a:buNone/>
            </a:pPr>
            <a:r>
              <a:rPr lang="en-US" sz="2000" i="1" dirty="0" smtClean="0"/>
              <a:t>Developing Readers in the Academic Disciplines, </a:t>
            </a:r>
            <a:r>
              <a:rPr lang="en-US" sz="2000" dirty="0" smtClean="0"/>
              <a:t>Doug </a:t>
            </a:r>
            <a:r>
              <a:rPr lang="en-US" sz="2000" dirty="0" err="1" smtClean="0"/>
              <a:t>Buehl</a:t>
            </a:r>
            <a:endParaRPr lang="en-US" sz="2000" i="1" dirty="0" smtClean="0"/>
          </a:p>
        </p:txBody>
      </p:sp>
    </p:spTree>
    <p:extLst>
      <p:ext uri="{BB962C8B-B14F-4D97-AF65-F5344CB8AC3E}">
        <p14:creationId xmlns:p14="http://schemas.microsoft.com/office/powerpoint/2010/main" val="721352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 y="609600"/>
            <a:ext cx="8820807" cy="1143000"/>
          </a:xfrm>
        </p:spPr>
        <p:txBody>
          <a:bodyPr/>
          <a:lstStyle/>
          <a:p>
            <a:r>
              <a:rPr lang="en-US" sz="2800" b="1" dirty="0"/>
              <a:t>Distribution of Literary and Informational Passages by Grade in the </a:t>
            </a:r>
            <a:r>
              <a:rPr lang="en-US" sz="2800" b="1" dirty="0" smtClean="0"/>
              <a:t/>
            </a:r>
            <a:br>
              <a:rPr lang="en-US" sz="2800" b="1" dirty="0" smtClean="0"/>
            </a:br>
            <a:r>
              <a:rPr lang="en-US" sz="2800" b="1" dirty="0" smtClean="0"/>
              <a:t>2009 </a:t>
            </a:r>
            <a:r>
              <a:rPr lang="en-US" sz="2800" b="1" dirty="0"/>
              <a:t>NAEP Reading Framework</a:t>
            </a:r>
            <a:br>
              <a:rPr lang="en-US" sz="2800" b="1" dirty="0"/>
            </a:b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04967264"/>
              </p:ext>
            </p:extLst>
          </p:nvPr>
        </p:nvGraphicFramePr>
        <p:xfrm>
          <a:off x="685800" y="1981200"/>
          <a:ext cx="7772400" cy="2072640"/>
        </p:xfrm>
        <a:graphic>
          <a:graphicData uri="http://schemas.openxmlformats.org/drawingml/2006/table">
            <a:tbl>
              <a:tblPr firstRow="1" bandRow="1">
                <a:tableStyleId>{93296810-A885-4BE3-A3E7-6D5BEEA58F35}</a:tableStyleId>
              </a:tblPr>
              <a:tblGrid>
                <a:gridCol w="2590800"/>
                <a:gridCol w="2590800"/>
                <a:gridCol w="2590800"/>
              </a:tblGrid>
              <a:tr h="370840">
                <a:tc>
                  <a:txBody>
                    <a:bodyPr/>
                    <a:lstStyle/>
                    <a:p>
                      <a:r>
                        <a:rPr lang="en-US" sz="2800" dirty="0" smtClean="0">
                          <a:solidFill>
                            <a:schemeClr val="bg1"/>
                          </a:solidFill>
                        </a:rPr>
                        <a:t>GRADE</a:t>
                      </a:r>
                      <a:endParaRPr lang="en-US" sz="2800" dirty="0">
                        <a:solidFill>
                          <a:schemeClr val="bg1"/>
                        </a:solidFill>
                      </a:endParaRPr>
                    </a:p>
                  </a:txBody>
                  <a:tcPr/>
                </a:tc>
                <a:tc>
                  <a:txBody>
                    <a:bodyPr/>
                    <a:lstStyle/>
                    <a:p>
                      <a:r>
                        <a:rPr lang="en-US" sz="2800" dirty="0" smtClean="0">
                          <a:solidFill>
                            <a:schemeClr val="bg1"/>
                          </a:solidFill>
                        </a:rPr>
                        <a:t>LITERARY</a:t>
                      </a:r>
                      <a:endParaRPr lang="en-US" sz="2800" dirty="0">
                        <a:solidFill>
                          <a:schemeClr val="bg1"/>
                        </a:solidFill>
                      </a:endParaRPr>
                    </a:p>
                  </a:txBody>
                  <a:tcPr/>
                </a:tc>
                <a:tc>
                  <a:txBody>
                    <a:bodyPr/>
                    <a:lstStyle/>
                    <a:p>
                      <a:r>
                        <a:rPr lang="en-US" sz="2800" dirty="0" smtClean="0">
                          <a:solidFill>
                            <a:schemeClr val="bg1"/>
                          </a:solidFill>
                        </a:rPr>
                        <a:t>INFORMATION</a:t>
                      </a:r>
                      <a:endParaRPr lang="en-US" sz="2800" dirty="0">
                        <a:solidFill>
                          <a:schemeClr val="bg1"/>
                        </a:solidFill>
                      </a:endParaRPr>
                    </a:p>
                  </a:txBody>
                  <a:tcPr/>
                </a:tc>
              </a:tr>
              <a:tr h="370840">
                <a:tc>
                  <a:txBody>
                    <a:bodyPr/>
                    <a:lstStyle/>
                    <a:p>
                      <a:r>
                        <a:rPr lang="en-US" sz="2800" dirty="0" smtClean="0"/>
                        <a:t>4</a:t>
                      </a:r>
                      <a:endParaRPr lang="en-US" sz="2800" dirty="0"/>
                    </a:p>
                  </a:txBody>
                  <a:tcPr/>
                </a:tc>
                <a:tc>
                  <a:txBody>
                    <a:bodyPr/>
                    <a:lstStyle/>
                    <a:p>
                      <a:r>
                        <a:rPr lang="en-US" sz="2800" dirty="0" smtClean="0"/>
                        <a:t>50%</a:t>
                      </a:r>
                      <a:endParaRPr lang="en-US" sz="2800" dirty="0"/>
                    </a:p>
                  </a:txBody>
                  <a:tcPr/>
                </a:tc>
                <a:tc>
                  <a:txBody>
                    <a:bodyPr/>
                    <a:lstStyle/>
                    <a:p>
                      <a:r>
                        <a:rPr lang="en-US" sz="2800" dirty="0" smtClean="0"/>
                        <a:t>50%</a:t>
                      </a:r>
                      <a:endParaRPr lang="en-US" sz="2800" dirty="0"/>
                    </a:p>
                  </a:txBody>
                  <a:tcPr/>
                </a:tc>
              </a:tr>
              <a:tr h="370840">
                <a:tc>
                  <a:txBody>
                    <a:bodyPr/>
                    <a:lstStyle/>
                    <a:p>
                      <a:r>
                        <a:rPr lang="en-US" sz="2800" dirty="0" smtClean="0"/>
                        <a:t>8</a:t>
                      </a:r>
                      <a:endParaRPr lang="en-US" sz="2800" dirty="0"/>
                    </a:p>
                  </a:txBody>
                  <a:tcPr/>
                </a:tc>
                <a:tc>
                  <a:txBody>
                    <a:bodyPr/>
                    <a:lstStyle/>
                    <a:p>
                      <a:r>
                        <a:rPr lang="en-US" sz="2800" dirty="0" smtClean="0"/>
                        <a:t>45%</a:t>
                      </a:r>
                      <a:endParaRPr lang="en-US" sz="2800" dirty="0"/>
                    </a:p>
                  </a:txBody>
                  <a:tcPr/>
                </a:tc>
                <a:tc>
                  <a:txBody>
                    <a:bodyPr/>
                    <a:lstStyle/>
                    <a:p>
                      <a:r>
                        <a:rPr lang="en-US" sz="2800" dirty="0" smtClean="0"/>
                        <a:t>55%</a:t>
                      </a:r>
                      <a:endParaRPr lang="en-US" sz="2800" dirty="0"/>
                    </a:p>
                  </a:txBody>
                  <a:tcPr/>
                </a:tc>
              </a:tr>
              <a:tr h="370840">
                <a:tc>
                  <a:txBody>
                    <a:bodyPr/>
                    <a:lstStyle/>
                    <a:p>
                      <a:r>
                        <a:rPr lang="en-US" sz="2800" dirty="0" smtClean="0"/>
                        <a:t>12</a:t>
                      </a:r>
                      <a:endParaRPr lang="en-US" sz="2800" dirty="0"/>
                    </a:p>
                  </a:txBody>
                  <a:tcPr/>
                </a:tc>
                <a:tc>
                  <a:txBody>
                    <a:bodyPr/>
                    <a:lstStyle/>
                    <a:p>
                      <a:r>
                        <a:rPr lang="en-US" sz="2800" dirty="0" smtClean="0"/>
                        <a:t>30%</a:t>
                      </a:r>
                      <a:endParaRPr lang="en-US" sz="2800" dirty="0"/>
                    </a:p>
                  </a:txBody>
                  <a:tcPr/>
                </a:tc>
                <a:tc>
                  <a:txBody>
                    <a:bodyPr/>
                    <a:lstStyle/>
                    <a:p>
                      <a:r>
                        <a:rPr lang="en-US" sz="2800" dirty="0" smtClean="0"/>
                        <a:t>70%</a:t>
                      </a:r>
                      <a:endParaRPr lang="en-US" sz="2800" dirty="0"/>
                    </a:p>
                  </a:txBody>
                  <a:tcPr/>
                </a:tc>
              </a:tr>
            </a:tbl>
          </a:graphicData>
        </a:graphic>
      </p:graphicFrame>
      <p:sp>
        <p:nvSpPr>
          <p:cNvPr id="9" name="Rectangle 8"/>
          <p:cNvSpPr/>
          <p:nvPr/>
        </p:nvSpPr>
        <p:spPr>
          <a:xfrm>
            <a:off x="457200" y="4340828"/>
            <a:ext cx="8686800" cy="1815882"/>
          </a:xfrm>
          <a:prstGeom prst="rect">
            <a:avLst/>
          </a:prstGeom>
        </p:spPr>
        <p:txBody>
          <a:bodyPr wrap="square">
            <a:spAutoFit/>
          </a:bodyPr>
          <a:lstStyle/>
          <a:p>
            <a:r>
              <a:rPr lang="en-US" sz="2800" dirty="0"/>
              <a:t>The Standards aim to align instruction with this framework so that many more students than at present can meet the requirements of college and career readiness.</a:t>
            </a:r>
          </a:p>
        </p:txBody>
      </p:sp>
      <p:sp>
        <p:nvSpPr>
          <p:cNvPr id="10" name="TextBox 9"/>
          <p:cNvSpPr txBox="1"/>
          <p:nvPr/>
        </p:nvSpPr>
        <p:spPr>
          <a:xfrm>
            <a:off x="6858000" y="5985476"/>
            <a:ext cx="2060308" cy="400110"/>
          </a:xfrm>
          <a:prstGeom prst="rect">
            <a:avLst/>
          </a:prstGeom>
          <a:noFill/>
        </p:spPr>
        <p:txBody>
          <a:bodyPr wrap="none" rtlCol="0">
            <a:spAutoFit/>
          </a:bodyPr>
          <a:lstStyle/>
          <a:p>
            <a:r>
              <a:rPr lang="en-US" sz="2000" i="1" dirty="0" smtClean="0"/>
              <a:t>ELA CCSS Page 5</a:t>
            </a:r>
            <a:endParaRPr lang="en-US" sz="2000" i="1" dirty="0"/>
          </a:p>
        </p:txBody>
      </p:sp>
    </p:spTree>
    <p:extLst>
      <p:ext uri="{BB962C8B-B14F-4D97-AF65-F5344CB8AC3E}">
        <p14:creationId xmlns:p14="http://schemas.microsoft.com/office/powerpoint/2010/main" val="2294797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1143000"/>
          </a:xfrm>
        </p:spPr>
        <p:txBody>
          <a:bodyPr/>
          <a:lstStyle/>
          <a:p>
            <a:r>
              <a:rPr lang="en-US" sz="2800" b="1" dirty="0"/>
              <a:t>Distribution of Communicative Purposes by Grade in the 2011 NAEP Writing Framework</a:t>
            </a:r>
            <a:br>
              <a:rPr lang="en-US" sz="2800" b="1" dirty="0"/>
            </a:b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92322396"/>
              </p:ext>
            </p:extLst>
          </p:nvPr>
        </p:nvGraphicFramePr>
        <p:xfrm>
          <a:off x="304800" y="1905000"/>
          <a:ext cx="8458200" cy="2499360"/>
        </p:xfrm>
        <a:graphic>
          <a:graphicData uri="http://schemas.openxmlformats.org/drawingml/2006/table">
            <a:tbl>
              <a:tblPr firstRow="1" bandRow="1">
                <a:tableStyleId>{21E4AEA4-8DFA-4A89-87EB-49C32662AFE0}</a:tableStyleId>
              </a:tblPr>
              <a:tblGrid>
                <a:gridCol w="2114550"/>
                <a:gridCol w="2114550"/>
                <a:gridCol w="1866900"/>
                <a:gridCol w="2362200"/>
              </a:tblGrid>
              <a:tr h="370840">
                <a:tc>
                  <a:txBody>
                    <a:bodyPr/>
                    <a:lstStyle/>
                    <a:p>
                      <a:r>
                        <a:rPr lang="en-US" sz="2800" dirty="0" smtClean="0">
                          <a:solidFill>
                            <a:schemeClr val="bg1"/>
                          </a:solidFill>
                        </a:rPr>
                        <a:t>GRADE</a:t>
                      </a:r>
                      <a:endParaRPr lang="en-US" sz="2800" dirty="0">
                        <a:solidFill>
                          <a:schemeClr val="bg1"/>
                        </a:solidFill>
                      </a:endParaRPr>
                    </a:p>
                  </a:txBody>
                  <a:tcPr/>
                </a:tc>
                <a:tc>
                  <a:txBody>
                    <a:bodyPr/>
                    <a:lstStyle/>
                    <a:p>
                      <a:r>
                        <a:rPr lang="en-US" sz="2800" dirty="0" smtClean="0"/>
                        <a:t>TO PERSUADE</a:t>
                      </a:r>
                      <a:endParaRPr lang="en-US" sz="2800" dirty="0"/>
                    </a:p>
                  </a:txBody>
                  <a:tcPr/>
                </a:tc>
                <a:tc>
                  <a:txBody>
                    <a:bodyPr/>
                    <a:lstStyle/>
                    <a:p>
                      <a:r>
                        <a:rPr lang="en-US" sz="2800" dirty="0" smtClean="0"/>
                        <a:t>TO EXPLAIN</a:t>
                      </a:r>
                      <a:endParaRPr lang="en-US" sz="2800" dirty="0"/>
                    </a:p>
                  </a:txBody>
                  <a:tcPr/>
                </a:tc>
                <a:tc>
                  <a:txBody>
                    <a:bodyPr/>
                    <a:lstStyle/>
                    <a:p>
                      <a:r>
                        <a:rPr lang="en-US" sz="2800" dirty="0" smtClean="0"/>
                        <a:t>TO CONVEY EXPERIENCE</a:t>
                      </a:r>
                      <a:endParaRPr lang="en-US" sz="2800" dirty="0"/>
                    </a:p>
                  </a:txBody>
                  <a:tcPr/>
                </a:tc>
              </a:tr>
              <a:tr h="370840">
                <a:tc>
                  <a:txBody>
                    <a:bodyPr/>
                    <a:lstStyle/>
                    <a:p>
                      <a:r>
                        <a:rPr lang="en-US" sz="2800" dirty="0" smtClean="0"/>
                        <a:t>4</a:t>
                      </a:r>
                      <a:endParaRPr lang="en-US" sz="2800" dirty="0"/>
                    </a:p>
                  </a:txBody>
                  <a:tcPr/>
                </a:tc>
                <a:tc>
                  <a:txBody>
                    <a:bodyPr/>
                    <a:lstStyle/>
                    <a:p>
                      <a:r>
                        <a:rPr lang="en-US" sz="2800" dirty="0" smtClean="0"/>
                        <a:t>30%</a:t>
                      </a:r>
                      <a:endParaRPr lang="en-US" sz="2800" dirty="0"/>
                    </a:p>
                  </a:txBody>
                  <a:tcPr/>
                </a:tc>
                <a:tc>
                  <a:txBody>
                    <a:bodyPr/>
                    <a:lstStyle/>
                    <a:p>
                      <a:r>
                        <a:rPr lang="en-US" sz="2800" dirty="0" smtClean="0"/>
                        <a:t>35%</a:t>
                      </a:r>
                      <a:endParaRPr lang="en-US" sz="2800" dirty="0"/>
                    </a:p>
                  </a:txBody>
                  <a:tcPr/>
                </a:tc>
                <a:tc>
                  <a:txBody>
                    <a:bodyPr/>
                    <a:lstStyle/>
                    <a:p>
                      <a:r>
                        <a:rPr lang="en-US" sz="2800" dirty="0" smtClean="0"/>
                        <a:t>35%</a:t>
                      </a:r>
                      <a:endParaRPr lang="en-US" sz="2800" dirty="0"/>
                    </a:p>
                  </a:txBody>
                  <a:tcPr/>
                </a:tc>
              </a:tr>
              <a:tr h="370840">
                <a:tc>
                  <a:txBody>
                    <a:bodyPr/>
                    <a:lstStyle/>
                    <a:p>
                      <a:r>
                        <a:rPr lang="en-US" sz="2800" dirty="0" smtClean="0"/>
                        <a:t>8</a:t>
                      </a:r>
                      <a:endParaRPr lang="en-US" sz="2800" dirty="0"/>
                    </a:p>
                  </a:txBody>
                  <a:tcPr/>
                </a:tc>
                <a:tc>
                  <a:txBody>
                    <a:bodyPr/>
                    <a:lstStyle/>
                    <a:p>
                      <a:r>
                        <a:rPr lang="en-US" sz="2800" dirty="0" smtClean="0"/>
                        <a:t>35%</a:t>
                      </a:r>
                      <a:endParaRPr lang="en-US" sz="2800" dirty="0"/>
                    </a:p>
                  </a:txBody>
                  <a:tcPr/>
                </a:tc>
                <a:tc>
                  <a:txBody>
                    <a:bodyPr/>
                    <a:lstStyle/>
                    <a:p>
                      <a:r>
                        <a:rPr lang="en-US" sz="2800" dirty="0" smtClean="0"/>
                        <a:t>35%</a:t>
                      </a:r>
                      <a:endParaRPr lang="en-US" sz="2800" dirty="0"/>
                    </a:p>
                  </a:txBody>
                  <a:tcPr/>
                </a:tc>
                <a:tc>
                  <a:txBody>
                    <a:bodyPr/>
                    <a:lstStyle/>
                    <a:p>
                      <a:r>
                        <a:rPr lang="en-US" sz="2800" dirty="0" smtClean="0"/>
                        <a:t>30%</a:t>
                      </a:r>
                      <a:endParaRPr lang="en-US" sz="2800" dirty="0"/>
                    </a:p>
                  </a:txBody>
                  <a:tcPr/>
                </a:tc>
              </a:tr>
              <a:tr h="370840">
                <a:tc>
                  <a:txBody>
                    <a:bodyPr/>
                    <a:lstStyle/>
                    <a:p>
                      <a:r>
                        <a:rPr lang="en-US" sz="2800" dirty="0" smtClean="0"/>
                        <a:t>12</a:t>
                      </a:r>
                      <a:endParaRPr lang="en-US" sz="2800" dirty="0"/>
                    </a:p>
                  </a:txBody>
                  <a:tcPr/>
                </a:tc>
                <a:tc>
                  <a:txBody>
                    <a:bodyPr/>
                    <a:lstStyle/>
                    <a:p>
                      <a:r>
                        <a:rPr lang="en-US" sz="2800" dirty="0" smtClean="0"/>
                        <a:t>40%</a:t>
                      </a:r>
                      <a:endParaRPr lang="en-US" sz="2800" dirty="0"/>
                    </a:p>
                  </a:txBody>
                  <a:tcPr/>
                </a:tc>
                <a:tc>
                  <a:txBody>
                    <a:bodyPr/>
                    <a:lstStyle/>
                    <a:p>
                      <a:r>
                        <a:rPr lang="en-US" sz="2800" dirty="0" smtClean="0"/>
                        <a:t>40%</a:t>
                      </a:r>
                      <a:endParaRPr lang="en-US" sz="2800" dirty="0"/>
                    </a:p>
                  </a:txBody>
                  <a:tcPr/>
                </a:tc>
                <a:tc>
                  <a:txBody>
                    <a:bodyPr/>
                    <a:lstStyle/>
                    <a:p>
                      <a:r>
                        <a:rPr lang="en-US" sz="2800" dirty="0" smtClean="0"/>
                        <a:t>20%</a:t>
                      </a:r>
                      <a:endParaRPr lang="en-US" sz="2800" dirty="0"/>
                    </a:p>
                  </a:txBody>
                  <a:tcPr/>
                </a:tc>
              </a:tr>
            </a:tbl>
          </a:graphicData>
        </a:graphic>
      </p:graphicFrame>
      <p:sp>
        <p:nvSpPr>
          <p:cNvPr id="7" name="Rectangle 6"/>
          <p:cNvSpPr/>
          <p:nvPr/>
        </p:nvSpPr>
        <p:spPr>
          <a:xfrm>
            <a:off x="381000" y="4800600"/>
            <a:ext cx="8382000" cy="1384995"/>
          </a:xfrm>
          <a:prstGeom prst="rect">
            <a:avLst/>
          </a:prstGeom>
        </p:spPr>
        <p:txBody>
          <a:bodyPr wrap="square">
            <a:spAutoFit/>
          </a:bodyPr>
          <a:lstStyle/>
          <a:p>
            <a:r>
              <a:rPr lang="en-US" sz="2800" dirty="0"/>
              <a:t>It follows that writing assessments aligned with the Standards should adhere to the distribution of writing purposes across grades outlined by </a:t>
            </a:r>
            <a:r>
              <a:rPr lang="en-US" sz="2800" dirty="0" smtClean="0"/>
              <a:t>NAEP.</a:t>
            </a:r>
            <a:endParaRPr lang="en-US" sz="2800" dirty="0"/>
          </a:p>
        </p:txBody>
      </p:sp>
      <p:sp>
        <p:nvSpPr>
          <p:cNvPr id="8" name="TextBox 7"/>
          <p:cNvSpPr txBox="1"/>
          <p:nvPr/>
        </p:nvSpPr>
        <p:spPr>
          <a:xfrm>
            <a:off x="6843103" y="6191107"/>
            <a:ext cx="2060308" cy="400110"/>
          </a:xfrm>
          <a:prstGeom prst="rect">
            <a:avLst/>
          </a:prstGeom>
          <a:noFill/>
        </p:spPr>
        <p:txBody>
          <a:bodyPr wrap="none" rtlCol="0">
            <a:spAutoFit/>
          </a:bodyPr>
          <a:lstStyle/>
          <a:p>
            <a:r>
              <a:rPr lang="en-US" sz="2000" i="1" dirty="0" smtClean="0"/>
              <a:t>ELA CCSS Page 5</a:t>
            </a:r>
            <a:endParaRPr lang="en-US" sz="2000" i="1" dirty="0"/>
          </a:p>
        </p:txBody>
      </p:sp>
    </p:spTree>
    <p:extLst>
      <p:ext uri="{BB962C8B-B14F-4D97-AF65-F5344CB8AC3E}">
        <p14:creationId xmlns:p14="http://schemas.microsoft.com/office/powerpoint/2010/main" val="3824361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914400"/>
            <a:ext cx="6964363" cy="1143000"/>
          </a:xfrm>
        </p:spPr>
        <p:txBody>
          <a:bodyPr>
            <a:normAutofit fontScale="90000"/>
          </a:bodyPr>
          <a:lstStyle/>
          <a:p>
            <a:pPr>
              <a:defRPr/>
            </a:pPr>
            <a:r>
              <a:rPr lang="en-US" b="1" dirty="0" smtClean="0">
                <a:solidFill>
                  <a:schemeClr val="tx1"/>
                </a:solidFill>
                <a:latin typeface="+mn-lt"/>
              </a:rPr>
              <a:t>Reading Standard #1 </a:t>
            </a:r>
            <a:br>
              <a:rPr lang="en-US" b="1" dirty="0" smtClean="0">
                <a:solidFill>
                  <a:schemeClr val="tx1"/>
                </a:solidFill>
                <a:latin typeface="+mn-lt"/>
              </a:rPr>
            </a:br>
            <a:r>
              <a:rPr lang="en-US" b="1" dirty="0" smtClean="0">
                <a:solidFill>
                  <a:schemeClr val="tx1"/>
                </a:solidFill>
                <a:latin typeface="+mn-lt"/>
              </a:rPr>
              <a:t/>
            </a:r>
            <a:br>
              <a:rPr lang="en-US" b="1" dirty="0" smtClean="0">
                <a:solidFill>
                  <a:schemeClr val="tx1"/>
                </a:solidFill>
                <a:latin typeface="+mn-lt"/>
              </a:rPr>
            </a:br>
            <a:endParaRPr lang="en-US" b="1" dirty="0">
              <a:solidFill>
                <a:schemeClr val="tx1"/>
              </a:solidFill>
              <a:latin typeface="+mn-lt"/>
            </a:endParaRPr>
          </a:p>
        </p:txBody>
      </p:sp>
      <p:sp>
        <p:nvSpPr>
          <p:cNvPr id="2150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8A9068-587B-49EE-81AF-152DD19FB3A3}" type="slidenum">
              <a:rPr lang="en-US" smtClean="0"/>
              <a:pPr fontAlgn="base">
                <a:spcBef>
                  <a:spcPct val="0"/>
                </a:spcBef>
                <a:spcAft>
                  <a:spcPct val="0"/>
                </a:spcAft>
              </a:pPr>
              <a:t>17</a:t>
            </a:fld>
            <a:endParaRPr lang="en-US" smtClean="0"/>
          </a:p>
        </p:txBody>
      </p:sp>
      <p:sp>
        <p:nvSpPr>
          <p:cNvPr id="2" name="Rectangle 1"/>
          <p:cNvSpPr/>
          <p:nvPr/>
        </p:nvSpPr>
        <p:spPr>
          <a:xfrm>
            <a:off x="152400" y="1665441"/>
            <a:ext cx="8839200" cy="4308872"/>
          </a:xfrm>
          <a:prstGeom prst="rect">
            <a:avLst/>
          </a:prstGeom>
        </p:spPr>
        <p:txBody>
          <a:bodyPr wrap="square">
            <a:spAutoFit/>
          </a:bodyPr>
          <a:lstStyle/>
          <a:p>
            <a:pPr>
              <a:buFont typeface="Brush Script MT" pitchFamily="66" charset="0"/>
              <a:buNone/>
            </a:pPr>
            <a:r>
              <a:rPr lang="en-US" sz="3200" b="1" i="1" dirty="0"/>
              <a:t>Anchor Standard: RL &amp; </a:t>
            </a:r>
            <a:r>
              <a:rPr lang="en-US" sz="3200" b="1" i="1" dirty="0" smtClean="0"/>
              <a:t>RI.RH/SS.RS/T.CCR.1</a:t>
            </a:r>
          </a:p>
          <a:p>
            <a:pPr>
              <a:buFont typeface="Brush Script MT" pitchFamily="66" charset="0"/>
              <a:buNone/>
            </a:pPr>
            <a:endParaRPr lang="en-US" b="1" i="1" dirty="0"/>
          </a:p>
          <a:p>
            <a:pPr algn="ctr">
              <a:buFont typeface="Brush Script MT" pitchFamily="66" charset="0"/>
              <a:buNone/>
            </a:pPr>
            <a:r>
              <a:rPr lang="en-US" sz="3200" b="1" i="1" dirty="0"/>
              <a:t>    </a:t>
            </a:r>
            <a:r>
              <a:rPr lang="en-US" sz="3200" dirty="0"/>
              <a:t>Read closely to determine what the text says explicitly and to make logical inferences from it; cite specific textual evidence when writing or </a:t>
            </a:r>
            <a:r>
              <a:rPr lang="en-US" sz="3200" dirty="0" smtClean="0"/>
              <a:t>speaking to </a:t>
            </a:r>
            <a:r>
              <a:rPr lang="en-US" sz="3200" dirty="0"/>
              <a:t>support conclusions </a:t>
            </a:r>
          </a:p>
          <a:p>
            <a:pPr algn="ctr">
              <a:buFont typeface="Brush Script MT" pitchFamily="66" charset="0"/>
              <a:buNone/>
            </a:pPr>
            <a:r>
              <a:rPr lang="en-US" sz="3200" dirty="0"/>
              <a:t>drawn from the text.</a:t>
            </a:r>
          </a:p>
          <a:p>
            <a:pPr>
              <a:buFont typeface="Brush Script MT" pitchFamily="66" charset="0"/>
              <a:buNone/>
            </a:pPr>
            <a:r>
              <a:rPr lang="en-US" sz="3200" dirty="0"/>
              <a:t> </a:t>
            </a:r>
          </a:p>
          <a:p>
            <a:pPr algn="ctr">
              <a:buFont typeface="Brush Script MT" pitchFamily="66" charset="0"/>
              <a:buNone/>
            </a:pPr>
            <a:r>
              <a:rPr lang="en-US" sz="3200" b="1" dirty="0"/>
              <a:t>K-12 Progressions</a:t>
            </a:r>
            <a:endParaRPr lang="en-US" sz="3200" dirty="0"/>
          </a:p>
        </p:txBody>
      </p:sp>
    </p:spTree>
    <p:extLst>
      <p:ext uri="{BB962C8B-B14F-4D97-AF65-F5344CB8AC3E}">
        <p14:creationId xmlns:p14="http://schemas.microsoft.com/office/powerpoint/2010/main" val="1209525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838200"/>
            <a:ext cx="6964363" cy="1143000"/>
          </a:xfrm>
        </p:spPr>
        <p:txBody>
          <a:bodyPr>
            <a:normAutofit fontScale="90000"/>
          </a:bodyPr>
          <a:lstStyle/>
          <a:p>
            <a:pPr>
              <a:defRPr/>
            </a:pPr>
            <a:r>
              <a:rPr lang="en-US" b="1" dirty="0" smtClean="0">
                <a:solidFill>
                  <a:schemeClr val="tx1"/>
                </a:solidFill>
                <a:latin typeface="+mn-lt"/>
              </a:rPr>
              <a:t>Writing Standard #1 </a:t>
            </a:r>
            <a:br>
              <a:rPr lang="en-US" b="1" dirty="0" smtClean="0">
                <a:solidFill>
                  <a:schemeClr val="tx1"/>
                </a:solidFill>
                <a:latin typeface="+mn-lt"/>
              </a:rPr>
            </a:br>
            <a:r>
              <a:rPr lang="en-US" b="1" dirty="0" smtClean="0">
                <a:solidFill>
                  <a:schemeClr val="tx1"/>
                </a:solidFill>
                <a:latin typeface="+mn-lt"/>
              </a:rPr>
              <a:t/>
            </a:r>
            <a:br>
              <a:rPr lang="en-US" b="1" dirty="0" smtClean="0">
                <a:solidFill>
                  <a:schemeClr val="tx1"/>
                </a:solidFill>
                <a:latin typeface="+mn-lt"/>
              </a:rPr>
            </a:br>
            <a:endParaRPr lang="en-US" b="1" dirty="0">
              <a:solidFill>
                <a:schemeClr val="tx1"/>
              </a:solidFill>
              <a:latin typeface="+mn-lt"/>
            </a:endParaRPr>
          </a:p>
        </p:txBody>
      </p:sp>
      <p:sp>
        <p:nvSpPr>
          <p:cNvPr id="2150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8A9068-587B-49EE-81AF-152DD19FB3A3}" type="slidenum">
              <a:rPr lang="en-US" smtClean="0"/>
              <a:pPr fontAlgn="base">
                <a:spcBef>
                  <a:spcPct val="0"/>
                </a:spcBef>
                <a:spcAft>
                  <a:spcPct val="0"/>
                </a:spcAft>
              </a:pPr>
              <a:t>18</a:t>
            </a:fld>
            <a:endParaRPr lang="en-US" smtClean="0"/>
          </a:p>
        </p:txBody>
      </p:sp>
      <p:sp>
        <p:nvSpPr>
          <p:cNvPr id="2" name="Rectangle 1"/>
          <p:cNvSpPr/>
          <p:nvPr/>
        </p:nvSpPr>
        <p:spPr>
          <a:xfrm>
            <a:off x="381000" y="1676400"/>
            <a:ext cx="8382000" cy="3816429"/>
          </a:xfrm>
          <a:prstGeom prst="rect">
            <a:avLst/>
          </a:prstGeom>
        </p:spPr>
        <p:txBody>
          <a:bodyPr wrap="square">
            <a:spAutoFit/>
          </a:bodyPr>
          <a:lstStyle/>
          <a:p>
            <a:pPr>
              <a:buFont typeface="Brush Script MT" pitchFamily="66" charset="0"/>
              <a:buNone/>
            </a:pPr>
            <a:r>
              <a:rPr lang="en-US" sz="3200" b="1" i="1" dirty="0"/>
              <a:t>Anchor Standard: </a:t>
            </a:r>
            <a:r>
              <a:rPr lang="en-US" sz="3200" b="1" i="1" dirty="0" smtClean="0"/>
              <a:t>W.WH/SS.WS/T.CCR.1</a:t>
            </a:r>
          </a:p>
          <a:p>
            <a:pPr>
              <a:buFont typeface="Brush Script MT" pitchFamily="66" charset="0"/>
              <a:buNone/>
            </a:pPr>
            <a:endParaRPr lang="en-US" b="1" i="1" dirty="0"/>
          </a:p>
          <a:p>
            <a:pPr algn="ctr">
              <a:spcBef>
                <a:spcPct val="0"/>
              </a:spcBef>
              <a:buFont typeface="Brush Script MT" pitchFamily="66" charset="0"/>
              <a:buNone/>
            </a:pPr>
            <a:r>
              <a:rPr lang="en-US" sz="3200" b="1" i="1" dirty="0"/>
              <a:t>    </a:t>
            </a:r>
            <a:r>
              <a:rPr lang="en-US" sz="3200" dirty="0"/>
              <a:t>Write arguments to support claims in an analysis of substantive topics or texts, </a:t>
            </a:r>
            <a:r>
              <a:rPr lang="en-US" sz="3200" dirty="0" smtClean="0"/>
              <a:t>   using </a:t>
            </a:r>
            <a:r>
              <a:rPr lang="en-US" sz="3200" dirty="0"/>
              <a:t>valid reasoning and </a:t>
            </a:r>
          </a:p>
          <a:p>
            <a:pPr algn="ctr">
              <a:spcBef>
                <a:spcPct val="0"/>
              </a:spcBef>
              <a:buFont typeface="Brush Script MT" pitchFamily="66" charset="0"/>
              <a:buNone/>
            </a:pPr>
            <a:r>
              <a:rPr lang="en-US" sz="3200" dirty="0"/>
              <a:t>   relevant and sufficient evidence.</a:t>
            </a:r>
          </a:p>
          <a:p>
            <a:pPr>
              <a:buFont typeface="Brush Script MT" pitchFamily="66" charset="0"/>
              <a:buNone/>
            </a:pPr>
            <a:r>
              <a:rPr lang="en-US" sz="3200" dirty="0"/>
              <a:t> </a:t>
            </a:r>
          </a:p>
          <a:p>
            <a:pPr algn="ctr">
              <a:buFont typeface="Brush Script MT" pitchFamily="66" charset="0"/>
              <a:buNone/>
            </a:pPr>
            <a:r>
              <a:rPr lang="en-US" sz="3200" b="1" dirty="0"/>
              <a:t>K-12 Progressions</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9800"/>
            <a:ext cx="8763000" cy="1143000"/>
          </a:xfrm>
        </p:spPr>
        <p:txBody>
          <a:bodyPr>
            <a:normAutofit fontScale="90000"/>
          </a:bodyPr>
          <a:lstStyle/>
          <a:p>
            <a:r>
              <a:rPr lang="en-US" sz="4000" b="1" dirty="0" smtClean="0">
                <a:solidFill>
                  <a:schemeClr val="tx1"/>
                </a:solidFill>
              </a:rPr>
              <a:t>Teaching  Literacy in the Disciplines and </a:t>
            </a:r>
            <a:br>
              <a:rPr lang="en-US" sz="4000" b="1" dirty="0" smtClean="0">
                <a:solidFill>
                  <a:schemeClr val="tx1"/>
                </a:solidFill>
              </a:rPr>
            </a:br>
            <a:r>
              <a:rPr lang="en-US" sz="4000" b="1" dirty="0" smtClean="0">
                <a:solidFill>
                  <a:schemeClr val="tx1"/>
                </a:solidFill>
              </a:rPr>
              <a:t>Teaching Disciplinary Literacy</a:t>
            </a:r>
            <a:br>
              <a:rPr lang="en-US" sz="4000" b="1" dirty="0" smtClean="0">
                <a:solidFill>
                  <a:schemeClr val="tx1"/>
                </a:solidFill>
              </a:rPr>
            </a:br>
            <a:r>
              <a:rPr lang="en-US" sz="2200" dirty="0" smtClean="0">
                <a:solidFill>
                  <a:schemeClr val="tx1"/>
                </a:solidFill>
              </a:rPr>
              <a:t>Timothy and Cynthia Shanahan: University of Illinois at Chicago</a:t>
            </a:r>
            <a:br>
              <a:rPr lang="en-US" sz="2200" dirty="0" smtClean="0">
                <a:solidFill>
                  <a:schemeClr val="tx1"/>
                </a:solidFill>
              </a:rPr>
            </a:br>
            <a:r>
              <a:rPr lang="en-US" sz="2200" dirty="0" smtClean="0">
                <a:solidFill>
                  <a:schemeClr val="tx1"/>
                </a:solidFill>
              </a:rPr>
              <a:t>www.shanahanonliteracy.com</a:t>
            </a:r>
            <a:r>
              <a:rPr lang="en-US" sz="3200" dirty="0">
                <a:solidFill>
                  <a:schemeClr val="tx1"/>
                </a:solidFill>
              </a:rPr>
              <a:t/>
            </a:r>
            <a:br>
              <a:rPr lang="en-US" sz="3200" dirty="0">
                <a:solidFill>
                  <a:schemeClr val="tx1"/>
                </a:solidFill>
              </a:rPr>
            </a:br>
            <a:r>
              <a:rPr lang="en-US" sz="3200" dirty="0">
                <a:solidFill>
                  <a:schemeClr val="tx1"/>
                </a:solidFill>
              </a:rPr>
              <a:t/>
            </a:r>
            <a:br>
              <a:rPr lang="en-US" sz="3200" dirty="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endParaRPr lang="en-US" sz="3200" dirty="0">
              <a:solidFill>
                <a:schemeClr val="tx1"/>
              </a:solidFill>
            </a:endParaRPr>
          </a:p>
        </p:txBody>
      </p:sp>
      <p:sp>
        <p:nvSpPr>
          <p:cNvPr id="3" name="Content Placeholder 2"/>
          <p:cNvSpPr>
            <a:spLocks noGrp="1"/>
          </p:cNvSpPr>
          <p:nvPr>
            <p:ph idx="1"/>
          </p:nvPr>
        </p:nvSpPr>
        <p:spPr>
          <a:xfrm>
            <a:off x="457200" y="2895600"/>
            <a:ext cx="8229600" cy="4343400"/>
          </a:xfrm>
        </p:spPr>
        <p:txBody>
          <a:bodyPr>
            <a:normAutofit/>
          </a:bodyPr>
          <a:lstStyle/>
          <a:p>
            <a:r>
              <a:rPr lang="en-US" sz="3600" dirty="0" smtClean="0">
                <a:solidFill>
                  <a:schemeClr val="tx1"/>
                </a:solidFill>
              </a:rPr>
              <a:t>Disciplinary Literacy</a:t>
            </a:r>
          </a:p>
          <a:p>
            <a:r>
              <a:rPr lang="en-US" sz="3600" dirty="0" smtClean="0">
                <a:solidFill>
                  <a:schemeClr val="tx1"/>
                </a:solidFill>
              </a:rPr>
              <a:t>Disciplinary </a:t>
            </a:r>
            <a:r>
              <a:rPr lang="en-US" sz="3600" dirty="0">
                <a:solidFill>
                  <a:schemeClr val="tx1"/>
                </a:solidFill>
              </a:rPr>
              <a:t>Reading </a:t>
            </a:r>
            <a:r>
              <a:rPr lang="en-US" sz="3600" dirty="0" smtClean="0">
                <a:solidFill>
                  <a:schemeClr val="tx1"/>
                </a:solidFill>
              </a:rPr>
              <a:t>Instruction</a:t>
            </a:r>
          </a:p>
          <a:p>
            <a:r>
              <a:rPr lang="en-US" sz="3600" dirty="0" smtClean="0">
                <a:solidFill>
                  <a:schemeClr val="tx1"/>
                </a:solidFill>
              </a:rPr>
              <a:t>Emphasis </a:t>
            </a:r>
            <a:r>
              <a:rPr lang="en-US" sz="3600" dirty="0">
                <a:solidFill>
                  <a:schemeClr val="tx1"/>
                </a:solidFill>
              </a:rPr>
              <a:t>on Informational </a:t>
            </a:r>
            <a:r>
              <a:rPr lang="en-US" sz="3600" dirty="0" smtClean="0">
                <a:solidFill>
                  <a:schemeClr val="tx1"/>
                </a:solidFill>
              </a:rPr>
              <a:t>Text</a:t>
            </a:r>
          </a:p>
          <a:p>
            <a:r>
              <a:rPr lang="en-US" sz="3600" dirty="0" smtClean="0">
                <a:solidFill>
                  <a:schemeClr val="tx1"/>
                </a:solidFill>
              </a:rPr>
              <a:t>Emphasis </a:t>
            </a:r>
            <a:r>
              <a:rPr lang="en-US" sz="3600" dirty="0">
                <a:solidFill>
                  <a:schemeClr val="tx1"/>
                </a:solidFill>
              </a:rPr>
              <a:t>on Challenging Text </a:t>
            </a:r>
            <a:endParaRPr lang="en-US" sz="3600" dirty="0" smtClean="0">
              <a:solidFill>
                <a:schemeClr val="tx1"/>
              </a:solidFill>
            </a:endParaRPr>
          </a:p>
          <a:p>
            <a:r>
              <a:rPr lang="en-US" sz="3600" dirty="0" smtClean="0">
                <a:solidFill>
                  <a:schemeClr val="tx1"/>
                </a:solidFill>
              </a:rPr>
              <a:t>Close </a:t>
            </a:r>
            <a:r>
              <a:rPr lang="en-US" sz="3600" dirty="0">
                <a:solidFill>
                  <a:schemeClr val="tx1"/>
                </a:solidFill>
              </a:rPr>
              <a:t>Reading </a:t>
            </a:r>
            <a:endParaRPr lang="en-US" sz="3600" dirty="0" smtClean="0">
              <a:solidFill>
                <a:schemeClr val="tx1"/>
              </a:solidFill>
            </a:endParaRPr>
          </a:p>
          <a:p>
            <a:pPr marL="0" indent="0">
              <a:buNone/>
            </a:pPr>
            <a:endParaRPr lang="en-US" sz="6700" b="1" dirty="0">
              <a:solidFill>
                <a:schemeClr val="bg1"/>
              </a:solidFill>
            </a:endParaRPr>
          </a:p>
          <a:p>
            <a:pPr marL="0" indent="0">
              <a:buNone/>
            </a:pPr>
            <a:endParaRPr lang="en-US" sz="6700" b="1" dirty="0" smtClean="0">
              <a:solidFill>
                <a:schemeClr val="bg1"/>
              </a:solidFill>
            </a:endParaRPr>
          </a:p>
          <a:p>
            <a:pPr marL="0" indent="0" algn="r">
              <a:buNone/>
            </a:pPr>
            <a:endParaRPr lang="en-US" sz="67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smtClean="0">
              <a:solidFill>
                <a:schemeClr val="bg1"/>
              </a:solidFill>
            </a:endParaRPr>
          </a:p>
        </p:txBody>
      </p:sp>
    </p:spTree>
    <p:extLst>
      <p:ext uri="{BB962C8B-B14F-4D97-AF65-F5344CB8AC3E}">
        <p14:creationId xmlns:p14="http://schemas.microsoft.com/office/powerpoint/2010/main" val="2027274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z="3600" b="1" dirty="0" smtClean="0"/>
              <a:t>Session Goals</a:t>
            </a:r>
            <a:endParaRPr lang="en-US" sz="3600" b="1" dirty="0"/>
          </a:p>
        </p:txBody>
      </p:sp>
      <p:sp>
        <p:nvSpPr>
          <p:cNvPr id="3" name="Content Placeholder 2"/>
          <p:cNvSpPr>
            <a:spLocks noGrp="1"/>
          </p:cNvSpPr>
          <p:nvPr>
            <p:ph idx="1"/>
          </p:nvPr>
        </p:nvSpPr>
        <p:spPr>
          <a:xfrm>
            <a:off x="685800" y="1524000"/>
            <a:ext cx="7772400" cy="4495800"/>
          </a:xfrm>
        </p:spPr>
        <p:txBody>
          <a:bodyPr/>
          <a:lstStyle/>
          <a:p>
            <a:r>
              <a:rPr lang="en-US" dirty="0"/>
              <a:t>To </a:t>
            </a:r>
            <a:r>
              <a:rPr lang="en-US" dirty="0" smtClean="0"/>
              <a:t>explain </a:t>
            </a:r>
            <a:r>
              <a:rPr lang="en-US" dirty="0"/>
              <a:t>the concept of disciplinary literacy and the Common Core standards</a:t>
            </a:r>
          </a:p>
          <a:p>
            <a:endParaRPr lang="en-US" sz="1200" dirty="0" smtClean="0"/>
          </a:p>
          <a:p>
            <a:r>
              <a:rPr lang="en-US" dirty="0" smtClean="0"/>
              <a:t>Give an </a:t>
            </a:r>
            <a:r>
              <a:rPr lang="en-US" u="sng" dirty="0" smtClean="0"/>
              <a:t>overview</a:t>
            </a:r>
            <a:r>
              <a:rPr lang="en-US" dirty="0" smtClean="0"/>
              <a:t> of the KCAS reading/writing standards in all content areas</a:t>
            </a:r>
          </a:p>
          <a:p>
            <a:endParaRPr lang="en-US" sz="1200" dirty="0"/>
          </a:p>
          <a:p>
            <a:r>
              <a:rPr lang="en-US" dirty="0" smtClean="0"/>
              <a:t>Activate thinking as to how all of this will translate into classroom practice within your district/school </a:t>
            </a:r>
          </a:p>
          <a:p>
            <a:endParaRPr lang="en-US" b="1" u="sng" dirty="0"/>
          </a:p>
        </p:txBody>
      </p:sp>
      <p:sp>
        <p:nvSpPr>
          <p:cNvPr id="4" name="Slide Number Placeholder 3"/>
          <p:cNvSpPr>
            <a:spLocks noGrp="1"/>
          </p:cNvSpPr>
          <p:nvPr>
            <p:ph type="sldNum" sz="quarter" idx="12"/>
          </p:nvPr>
        </p:nvSpPr>
        <p:spPr/>
        <p:txBody>
          <a:bodyPr/>
          <a:lstStyle/>
          <a:p>
            <a:fld id="{81CC0C79-56CA-4E80-AB9F-BBDDCB3FCA51}" type="slidenum">
              <a:rPr lang="en-US" smtClean="0"/>
              <a:pPr/>
              <a:t>2</a:t>
            </a:fld>
            <a:endParaRPr lang="en-US"/>
          </a:p>
        </p:txBody>
      </p:sp>
    </p:spTree>
    <p:extLst>
      <p:ext uri="{BB962C8B-B14F-4D97-AF65-F5344CB8AC3E}">
        <p14:creationId xmlns:p14="http://schemas.microsoft.com/office/powerpoint/2010/main" val="323885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normAutofit fontScale="90000"/>
          </a:bodyPr>
          <a:lstStyle/>
          <a:p>
            <a:r>
              <a:rPr lang="en-US" sz="3200" dirty="0">
                <a:solidFill>
                  <a:schemeClr val="bg1"/>
                </a:solidFill>
              </a:rPr>
              <a:t/>
            </a:r>
            <a:br>
              <a:rPr lang="en-US" sz="3200" dirty="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4900" b="1" dirty="0">
                <a:solidFill>
                  <a:schemeClr val="tx1"/>
                </a:solidFill>
              </a:rPr>
              <a:t>“It Says” – </a:t>
            </a:r>
            <a:r>
              <a:rPr lang="en-US" sz="4900" b="1" dirty="0" smtClean="0">
                <a:solidFill>
                  <a:schemeClr val="tx1"/>
                </a:solidFill>
              </a:rPr>
              <a:t>“</a:t>
            </a:r>
            <a:r>
              <a:rPr lang="en-US" sz="4900" b="1" dirty="0">
                <a:solidFill>
                  <a:schemeClr val="tx1"/>
                </a:solidFill>
              </a:rPr>
              <a:t>I</a:t>
            </a:r>
            <a:r>
              <a:rPr lang="en-US" sz="4900" b="1" dirty="0" smtClean="0">
                <a:solidFill>
                  <a:schemeClr val="tx1"/>
                </a:solidFill>
              </a:rPr>
              <a:t> </a:t>
            </a:r>
            <a:r>
              <a:rPr lang="en-US" sz="4900" b="1" dirty="0">
                <a:solidFill>
                  <a:schemeClr val="tx1"/>
                </a:solidFill>
              </a:rPr>
              <a:t>Think” </a:t>
            </a:r>
            <a:r>
              <a:rPr lang="en-US" sz="4900" b="1" dirty="0" smtClean="0">
                <a:solidFill>
                  <a:schemeClr val="tx1"/>
                </a:solidFill>
              </a:rPr>
              <a:t/>
            </a:r>
            <a:br>
              <a:rPr lang="en-US" sz="4900" b="1" dirty="0" smtClean="0">
                <a:solidFill>
                  <a:schemeClr val="tx1"/>
                </a:solidFill>
              </a:rPr>
            </a:br>
            <a:r>
              <a:rPr lang="en-US" sz="4900" b="1" dirty="0" smtClean="0">
                <a:solidFill>
                  <a:schemeClr val="tx1"/>
                </a:solidFill>
              </a:rPr>
              <a:t>Activity</a:t>
            </a:r>
            <a:r>
              <a:rPr lang="en-US" sz="4900" b="1" dirty="0">
                <a:solidFill>
                  <a:schemeClr val="tx1"/>
                </a:solidFill>
              </a:rPr>
              <a:t/>
            </a:r>
            <a:br>
              <a:rPr lang="en-US" sz="4900" b="1" dirty="0">
                <a:solidFill>
                  <a:schemeClr val="tx1"/>
                </a:solidFill>
              </a:rPr>
            </a:br>
            <a:r>
              <a:rPr lang="en-US" sz="4900" dirty="0" smtClean="0">
                <a:solidFill>
                  <a:schemeClr val="tx1"/>
                </a:solidFill>
              </a:rPr>
              <a:t/>
            </a:r>
            <a:br>
              <a:rPr lang="en-US" sz="4900" dirty="0" smtClean="0">
                <a:solidFill>
                  <a:schemeClr val="tx1"/>
                </a:solidFill>
              </a:rPr>
            </a:br>
            <a:r>
              <a:rPr lang="en-US" sz="4900" dirty="0" smtClean="0">
                <a:solidFill>
                  <a:schemeClr val="bg1"/>
                </a:solidFill>
              </a:rPr>
              <a:t/>
            </a:r>
            <a:br>
              <a:rPr lang="en-US" sz="4900" dirty="0" smtClean="0">
                <a:solidFill>
                  <a:schemeClr val="bg1"/>
                </a:solidFill>
              </a:rPr>
            </a:br>
            <a:endParaRPr lang="en-US" sz="4900" dirty="0">
              <a:solidFill>
                <a:schemeClr val="bg1"/>
              </a:solidFill>
            </a:endParaRPr>
          </a:p>
        </p:txBody>
      </p:sp>
      <p:sp>
        <p:nvSpPr>
          <p:cNvPr id="3" name="Content Placeholder 2"/>
          <p:cNvSpPr>
            <a:spLocks noGrp="1"/>
          </p:cNvSpPr>
          <p:nvPr>
            <p:ph idx="1"/>
          </p:nvPr>
        </p:nvSpPr>
        <p:spPr>
          <a:xfrm>
            <a:off x="304800" y="2133600"/>
            <a:ext cx="8686800" cy="4373563"/>
          </a:xfrm>
        </p:spPr>
        <p:txBody>
          <a:bodyPr>
            <a:normAutofit fontScale="47500" lnSpcReduction="20000"/>
          </a:bodyPr>
          <a:lstStyle/>
          <a:p>
            <a:pPr marL="0" indent="0">
              <a:buNone/>
            </a:pPr>
            <a:endParaRPr lang="en-US" sz="2400" b="1" dirty="0">
              <a:solidFill>
                <a:schemeClr val="bg1"/>
              </a:solidFill>
            </a:endParaRPr>
          </a:p>
          <a:p>
            <a:pPr marL="0" indent="0">
              <a:lnSpc>
                <a:spcPct val="120000"/>
              </a:lnSpc>
              <a:spcBef>
                <a:spcPts val="0"/>
              </a:spcBef>
              <a:buNone/>
            </a:pPr>
            <a:r>
              <a:rPr lang="en-US" sz="7200" dirty="0" smtClean="0">
                <a:solidFill>
                  <a:schemeClr val="tx1"/>
                </a:solidFill>
              </a:rPr>
              <a:t>Read Section 2: Disciplinary Reading Instruction</a:t>
            </a:r>
          </a:p>
          <a:p>
            <a:pPr>
              <a:lnSpc>
                <a:spcPct val="120000"/>
              </a:lnSpc>
              <a:spcBef>
                <a:spcPts val="0"/>
              </a:spcBef>
            </a:pPr>
            <a:r>
              <a:rPr lang="en-US" sz="7200" dirty="0">
                <a:solidFill>
                  <a:schemeClr val="tx1"/>
                </a:solidFill>
              </a:rPr>
              <a:t>I</a:t>
            </a:r>
            <a:r>
              <a:rPr lang="en-US" sz="7200" dirty="0" smtClean="0">
                <a:solidFill>
                  <a:schemeClr val="tx1"/>
                </a:solidFill>
              </a:rPr>
              <a:t>dentify </a:t>
            </a:r>
            <a:r>
              <a:rPr lang="en-US" sz="7200" u="sng" dirty="0" smtClean="0">
                <a:solidFill>
                  <a:schemeClr val="tx1"/>
                </a:solidFill>
              </a:rPr>
              <a:t>ONE</a:t>
            </a:r>
            <a:r>
              <a:rPr lang="en-US" sz="7200" dirty="0" smtClean="0">
                <a:solidFill>
                  <a:schemeClr val="tx1"/>
                </a:solidFill>
              </a:rPr>
              <a:t> </a:t>
            </a:r>
            <a:r>
              <a:rPr lang="en-US" sz="7200" dirty="0">
                <a:solidFill>
                  <a:schemeClr val="tx1"/>
                </a:solidFill>
              </a:rPr>
              <a:t>important point </a:t>
            </a:r>
            <a:r>
              <a:rPr lang="en-US" sz="7200" dirty="0" smtClean="0">
                <a:solidFill>
                  <a:schemeClr val="tx1"/>
                </a:solidFill>
              </a:rPr>
              <a:t>“It Says” and record it </a:t>
            </a:r>
          </a:p>
          <a:p>
            <a:pPr>
              <a:lnSpc>
                <a:spcPct val="120000"/>
              </a:lnSpc>
              <a:spcBef>
                <a:spcPts val="0"/>
              </a:spcBef>
            </a:pPr>
            <a:r>
              <a:rPr lang="en-US" sz="7200" dirty="0" smtClean="0">
                <a:solidFill>
                  <a:schemeClr val="tx1"/>
                </a:solidFill>
              </a:rPr>
              <a:t>Record your thoughts, based on knowledge about your school, in the      “I Think” column  </a:t>
            </a:r>
          </a:p>
          <a:p>
            <a:pPr>
              <a:lnSpc>
                <a:spcPct val="120000"/>
              </a:lnSpc>
              <a:spcBef>
                <a:spcPts val="0"/>
              </a:spcBef>
            </a:pPr>
            <a:r>
              <a:rPr lang="en-US" sz="7200" dirty="0" smtClean="0">
                <a:solidFill>
                  <a:schemeClr val="tx1"/>
                </a:solidFill>
              </a:rPr>
              <a:t>Share your work with an elbow partner </a:t>
            </a:r>
            <a:endParaRPr lang="en-US" sz="7200" dirty="0">
              <a:solidFill>
                <a:schemeClr val="tx1"/>
              </a:solidFill>
            </a:endParaRPr>
          </a:p>
          <a:p>
            <a:pPr marL="0" indent="0">
              <a:lnSpc>
                <a:spcPct val="120000"/>
              </a:lnSpc>
              <a:spcBef>
                <a:spcPts val="0"/>
              </a:spcBef>
              <a:buNone/>
            </a:pPr>
            <a:endParaRPr lang="en-US" sz="6700" b="1" dirty="0" smtClean="0">
              <a:solidFill>
                <a:schemeClr val="tx1"/>
              </a:solidFill>
            </a:endParaRPr>
          </a:p>
          <a:p>
            <a:pPr marL="0" indent="0" algn="r">
              <a:lnSpc>
                <a:spcPct val="120000"/>
              </a:lnSpc>
              <a:spcBef>
                <a:spcPts val="0"/>
              </a:spcBef>
              <a:buNone/>
            </a:pPr>
            <a:endParaRPr lang="en-US" sz="6700" b="1" dirty="0">
              <a:solidFill>
                <a:schemeClr val="tx1"/>
              </a:solidFill>
            </a:endParaRPr>
          </a:p>
          <a:p>
            <a:pPr marL="0" indent="0" algn="r">
              <a:buNone/>
            </a:pPr>
            <a:endParaRPr lang="en-US" sz="1100" b="1" dirty="0" smtClean="0">
              <a:solidFill>
                <a:schemeClr val="tx1"/>
              </a:solidFill>
            </a:endParaRPr>
          </a:p>
          <a:p>
            <a:pPr marL="0" indent="0" algn="r">
              <a:buNone/>
            </a:pPr>
            <a:endParaRPr lang="en-US" sz="1100" b="1" dirty="0">
              <a:solidFill>
                <a:schemeClr val="tx1"/>
              </a:solidFill>
            </a:endParaRPr>
          </a:p>
          <a:p>
            <a:pPr marL="0" indent="0" algn="r">
              <a:buNone/>
            </a:pPr>
            <a:endParaRPr lang="en-US" sz="1100" b="1" dirty="0" smtClean="0">
              <a:solidFill>
                <a:schemeClr val="tx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a:solidFill>
                <a:schemeClr val="bg1"/>
              </a:solidFill>
            </a:endParaRPr>
          </a:p>
          <a:p>
            <a:pPr marL="0" indent="0" algn="r">
              <a:buNone/>
            </a:pPr>
            <a:endParaRPr lang="en-US" sz="1100" b="1" dirty="0" smtClean="0">
              <a:solidFill>
                <a:schemeClr val="bg1"/>
              </a:solidFill>
            </a:endParaRPr>
          </a:p>
          <a:p>
            <a:pPr marL="0" indent="0" algn="r">
              <a:buNone/>
            </a:pPr>
            <a:endParaRPr lang="en-US" sz="1100" b="1" dirty="0" smtClean="0">
              <a:solidFill>
                <a:schemeClr val="bg1"/>
              </a:solidFill>
            </a:endParaRPr>
          </a:p>
        </p:txBody>
      </p:sp>
    </p:spTree>
    <p:extLst>
      <p:ext uri="{BB962C8B-B14F-4D97-AF65-F5344CB8AC3E}">
        <p14:creationId xmlns:p14="http://schemas.microsoft.com/office/powerpoint/2010/main" val="2731940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130066" y="609600"/>
            <a:ext cx="8915400" cy="1143000"/>
          </a:xfrm>
        </p:spPr>
        <p:txBody>
          <a:bodyPr/>
          <a:lstStyle/>
          <a:p>
            <a:pPr eaLnBrk="1" hangingPunct="1"/>
            <a:r>
              <a:rPr lang="en-US" b="1" dirty="0" smtClean="0">
                <a:solidFill>
                  <a:schemeClr val="tx1"/>
                </a:solidFill>
                <a:cs typeface="Tunga" pitchFamily="34" charset="0"/>
              </a:rPr>
              <a:t>Common Core You Tube Videos</a:t>
            </a:r>
          </a:p>
        </p:txBody>
      </p:sp>
      <p:sp>
        <p:nvSpPr>
          <p:cNvPr id="2" name="Rectangle 1"/>
          <p:cNvSpPr/>
          <p:nvPr/>
        </p:nvSpPr>
        <p:spPr>
          <a:xfrm>
            <a:off x="228600" y="1905000"/>
            <a:ext cx="8686800" cy="5724644"/>
          </a:xfrm>
          <a:prstGeom prst="rect">
            <a:avLst/>
          </a:prstGeom>
        </p:spPr>
        <p:txBody>
          <a:bodyPr wrap="square">
            <a:spAutoFit/>
          </a:bodyPr>
          <a:lstStyle/>
          <a:p>
            <a:pPr algn="ctr"/>
            <a:r>
              <a:rPr lang="en-US" sz="2800" b="1" dirty="0"/>
              <a:t>Videos Produced by</a:t>
            </a:r>
            <a:endParaRPr lang="en-US" sz="2800" dirty="0"/>
          </a:p>
          <a:p>
            <a:pPr algn="ctr"/>
            <a:r>
              <a:rPr lang="en-US" sz="2800" b="1" dirty="0"/>
              <a:t>James B. Hunt, Jr. Institute for Educational Leadership and Policy </a:t>
            </a:r>
            <a:endParaRPr lang="en-US" sz="2800" dirty="0"/>
          </a:p>
          <a:p>
            <a:pPr algn="ctr"/>
            <a:r>
              <a:rPr lang="en-US" sz="2800" b="1" dirty="0"/>
              <a:t>And the Council of Chief State School Officers (CCSSO</a:t>
            </a:r>
            <a:r>
              <a:rPr lang="en-US" sz="2800" b="1" dirty="0" smtClean="0"/>
              <a:t>)</a:t>
            </a:r>
          </a:p>
          <a:p>
            <a:pPr algn="ctr"/>
            <a:endParaRPr lang="en-US" sz="1000" b="1" dirty="0"/>
          </a:p>
          <a:p>
            <a:pPr algn="ctr"/>
            <a:r>
              <a:rPr lang="en-US" sz="2800" b="1" u="sng" dirty="0"/>
              <a:t>Example</a:t>
            </a:r>
            <a:r>
              <a:rPr lang="en-US" sz="2800" b="1" dirty="0"/>
              <a:t>: </a:t>
            </a:r>
          </a:p>
          <a:p>
            <a:pPr algn="ctr"/>
            <a:r>
              <a:rPr lang="en-US" sz="2800" b="1" dirty="0" smtClean="0"/>
              <a:t>Literacy </a:t>
            </a:r>
            <a:r>
              <a:rPr lang="en-US" sz="2800" b="1" dirty="0"/>
              <a:t>in Other Disciplines: (</a:t>
            </a:r>
            <a:r>
              <a:rPr lang="en-US" sz="2800" b="1" dirty="0" smtClean="0"/>
              <a:t>3:61)</a:t>
            </a:r>
          </a:p>
          <a:p>
            <a:pPr algn="ctr"/>
            <a:endParaRPr lang="en-US" sz="800" b="1" dirty="0" smtClean="0"/>
          </a:p>
          <a:p>
            <a:pPr algn="ctr"/>
            <a:r>
              <a:rPr lang="en-US" sz="2800" u="sng" dirty="0"/>
              <a:t>http://</a:t>
            </a:r>
            <a:r>
              <a:rPr lang="en-US" sz="2800" u="sng" dirty="0" smtClean="0"/>
              <a:t>www.youtube.com/watch?v=1zHWMfg_8r0&amp;feature=related</a:t>
            </a:r>
            <a:r>
              <a:rPr lang="en-US" sz="2800" dirty="0" smtClean="0"/>
              <a:t> </a:t>
            </a:r>
            <a:endParaRPr lang="en-US" sz="2800" dirty="0"/>
          </a:p>
          <a:p>
            <a:pPr algn="ctr"/>
            <a:endParaRPr lang="en-US" sz="2800" dirty="0"/>
          </a:p>
          <a:p>
            <a:pPr algn="ctr"/>
            <a:endParaRPr lang="en-US" sz="2800" b="1" dirty="0" smtClean="0"/>
          </a:p>
          <a:p>
            <a:pPr algn="ctr"/>
            <a:endParaRPr lang="en-US" sz="2800" dirty="0"/>
          </a:p>
        </p:txBody>
      </p:sp>
    </p:spTree>
    <p:extLst>
      <p:ext uri="{BB962C8B-B14F-4D97-AF65-F5344CB8AC3E}">
        <p14:creationId xmlns:p14="http://schemas.microsoft.com/office/powerpoint/2010/main" val="746566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6362700"/>
            <a:ext cx="8839200" cy="990600"/>
          </a:xfrm>
        </p:spPr>
        <p:txBody>
          <a:bodyPr/>
          <a:lstStyle/>
          <a:p>
            <a:pPr marL="0" indent="0" algn="ctr">
              <a:buNone/>
            </a:pPr>
            <a:r>
              <a:rPr lang="en-US" sz="2000" b="1" dirty="0"/>
              <a:t>http://carnegie.org/fileadmin/Media/Publications/PDF/tta_Lee.pdf</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17" y="228600"/>
            <a:ext cx="4733925"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050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rot="21037296">
            <a:off x="-876272" y="1196285"/>
            <a:ext cx="8229600" cy="1143000"/>
          </a:xfrm>
        </p:spPr>
        <p:txBody>
          <a:bodyPr/>
          <a:lstStyle/>
          <a:p>
            <a:r>
              <a:rPr lang="en-US" sz="6600" dirty="0" smtClean="0"/>
              <a:t>HAVE A GREAT SCHOOL YEAR!</a:t>
            </a:r>
          </a:p>
        </p:txBody>
      </p:sp>
      <p:pic>
        <p:nvPicPr>
          <p:cNvPr id="25603" name="Picture 4" descr="C:\Documents and Settings\cmullin\Local Settings\Temporary Internet Files\Content.IE5\PN8Z8R3H\MP9004278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200400"/>
            <a:ext cx="4800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628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304800" y="609600"/>
            <a:ext cx="8458200" cy="1143000"/>
          </a:xfrm>
        </p:spPr>
        <p:txBody>
          <a:bodyPr/>
          <a:lstStyle/>
          <a:p>
            <a:r>
              <a:rPr lang="en-US" sz="3600" b="1" dirty="0" smtClean="0"/>
              <a:t>What is meant by College and Career Readiness (CCR) Anchor Standards?</a:t>
            </a:r>
          </a:p>
        </p:txBody>
      </p:sp>
      <p:sp>
        <p:nvSpPr>
          <p:cNvPr id="12291" name="Content Placeholder 2"/>
          <p:cNvSpPr>
            <a:spLocks noGrp="1"/>
          </p:cNvSpPr>
          <p:nvPr>
            <p:ph idx="1"/>
          </p:nvPr>
        </p:nvSpPr>
        <p:spPr>
          <a:xfrm>
            <a:off x="762000" y="1828800"/>
            <a:ext cx="7772400" cy="4114800"/>
          </a:xfrm>
        </p:spPr>
        <p:txBody>
          <a:bodyPr/>
          <a:lstStyle/>
          <a:p>
            <a:r>
              <a:rPr lang="en-US" sz="2400" dirty="0" smtClean="0"/>
              <a:t>…the acquisition of the knowledge and skills a student needs to enroll and succeed in credit-bearing, first-year courses at a postsecondary institution (such as a two- or four-year college, trade school, or technical school) without the need for remediation.  (ACT)</a:t>
            </a:r>
          </a:p>
          <a:p>
            <a:endParaRPr lang="en-US" sz="2400" dirty="0" smtClean="0"/>
          </a:p>
          <a:p>
            <a:pPr marL="0" indent="0" algn="ctr">
              <a:buNone/>
            </a:pPr>
            <a:r>
              <a:rPr lang="en-US" sz="2400" b="1" u="sng" dirty="0" smtClean="0"/>
              <a:t>The standards were built on this vision for every single student who graduates from high school.</a:t>
            </a:r>
          </a:p>
          <a:p>
            <a:pPr marL="0" indent="0">
              <a:buNone/>
            </a:pPr>
            <a:endParaRPr lang="en-US" sz="2400" dirty="0" smtClean="0"/>
          </a:p>
        </p:txBody>
      </p:sp>
      <p:sp>
        <p:nvSpPr>
          <p:cNvPr id="17411" name="Slide Number Placeholder 4"/>
          <p:cNvSpPr>
            <a:spLocks noGrp="1"/>
          </p:cNvSpPr>
          <p:nvPr>
            <p:ph type="sldNum" sz="quarter" idx="12"/>
          </p:nvPr>
        </p:nvSpPr>
        <p:spPr/>
        <p:txBody>
          <a:bodyPr/>
          <a:lstStyle/>
          <a:p>
            <a:fld id="{6B3308B7-31CA-4DF8-8DED-940B76D32CCB}" type="slidenum">
              <a:rPr lang="en-US" smtClean="0"/>
              <a:pPr/>
              <a:t>3</a:t>
            </a:fld>
            <a:endParaRPr lang="en-US" smtClean="0"/>
          </a:p>
        </p:txBody>
      </p:sp>
      <p:pic>
        <p:nvPicPr>
          <p:cNvPr id="5" name="Picture 3" descr="Screen shot 2011-10-07 at 11.05.0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97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Autofit/>
          </a:bodyPr>
          <a:lstStyle/>
          <a:p>
            <a:r>
              <a:rPr lang="en-US" sz="3600" b="1" dirty="0" smtClean="0">
                <a:solidFill>
                  <a:schemeClr val="tx1"/>
                </a:solidFill>
              </a:rPr>
              <a:t>Some of the “Big” Shifts Demanded </a:t>
            </a:r>
            <a:br>
              <a:rPr lang="en-US" sz="3600" b="1" dirty="0" smtClean="0">
                <a:solidFill>
                  <a:schemeClr val="tx1"/>
                </a:solidFill>
              </a:rPr>
            </a:br>
            <a:r>
              <a:rPr lang="en-US" sz="3600" b="1" dirty="0" smtClean="0">
                <a:solidFill>
                  <a:schemeClr val="tx1"/>
                </a:solidFill>
              </a:rPr>
              <a:t>in ELA/Literacy Standards</a:t>
            </a:r>
            <a:endParaRPr lang="en-US" sz="3600" b="1" dirty="0">
              <a:solidFill>
                <a:schemeClr val="tx1"/>
              </a:solidFill>
            </a:endParaRPr>
          </a:p>
        </p:txBody>
      </p:sp>
      <p:sp>
        <p:nvSpPr>
          <p:cNvPr id="3" name="Content Placeholder 2"/>
          <p:cNvSpPr>
            <a:spLocks noGrp="1"/>
          </p:cNvSpPr>
          <p:nvPr>
            <p:ph idx="1"/>
          </p:nvPr>
        </p:nvSpPr>
        <p:spPr>
          <a:xfrm>
            <a:off x="21021" y="1676400"/>
            <a:ext cx="9122979" cy="5181600"/>
          </a:xfrm>
          <a:solidFill>
            <a:schemeClr val="bg1"/>
          </a:solidFill>
        </p:spPr>
        <p:txBody>
          <a:bodyPr>
            <a:normAutofit fontScale="55000" lnSpcReduction="20000"/>
          </a:bodyPr>
          <a:lstStyle/>
          <a:p>
            <a:pPr lvl="0"/>
            <a:r>
              <a:rPr lang="en-US" sz="3800" b="1" dirty="0" smtClean="0"/>
              <a:t>Increased reading of </a:t>
            </a:r>
            <a:r>
              <a:rPr lang="en-US" sz="3800" b="1" dirty="0" smtClean="0">
                <a:solidFill>
                  <a:srgbClr val="0070C0"/>
                </a:solidFill>
              </a:rPr>
              <a:t>Informational Texts </a:t>
            </a:r>
            <a:r>
              <a:rPr lang="en-US" sz="3800" b="1" dirty="0" smtClean="0"/>
              <a:t>(in elementary balance </a:t>
            </a:r>
            <a:r>
              <a:rPr lang="en-US" sz="3800" b="1" dirty="0"/>
              <a:t>the reading of info and literary texts and vary the topics, making sure they are </a:t>
            </a:r>
            <a:r>
              <a:rPr lang="en-US" sz="3800" b="1" dirty="0" smtClean="0"/>
              <a:t>developmental)</a:t>
            </a:r>
            <a:endParaRPr lang="en-US" sz="3800" b="1" dirty="0"/>
          </a:p>
          <a:p>
            <a:pPr lvl="0"/>
            <a:r>
              <a:rPr lang="en-US" sz="3800" b="1" dirty="0"/>
              <a:t>Work on </a:t>
            </a:r>
            <a:r>
              <a:rPr lang="en-US" sz="3800" b="1" dirty="0">
                <a:solidFill>
                  <a:srgbClr val="0070C0"/>
                </a:solidFill>
              </a:rPr>
              <a:t>Content Area Literacy</a:t>
            </a:r>
            <a:r>
              <a:rPr lang="en-US" sz="3800" b="1" dirty="0"/>
              <a:t>—sharing it among ALL teachers</a:t>
            </a:r>
          </a:p>
          <a:p>
            <a:pPr lvl="0"/>
            <a:r>
              <a:rPr lang="en-US" sz="3800" b="1" dirty="0"/>
              <a:t>Attend to </a:t>
            </a:r>
            <a:r>
              <a:rPr lang="en-US" sz="3800" b="1" dirty="0">
                <a:solidFill>
                  <a:srgbClr val="0070C0"/>
                </a:solidFill>
              </a:rPr>
              <a:t>TEXT COMPLEXITY</a:t>
            </a:r>
            <a:r>
              <a:rPr lang="en-US" sz="3800" b="1" dirty="0"/>
              <a:t>—discern ideas of more and more complex </a:t>
            </a:r>
            <a:r>
              <a:rPr lang="en-US" sz="3800" b="1" dirty="0" smtClean="0"/>
              <a:t>texts</a:t>
            </a:r>
          </a:p>
          <a:p>
            <a:pPr lvl="0"/>
            <a:r>
              <a:rPr lang="en-US" sz="3800" b="1" dirty="0" smtClean="0"/>
              <a:t>Focus </a:t>
            </a:r>
            <a:r>
              <a:rPr lang="en-US" sz="3800" b="1" dirty="0"/>
              <a:t>on </a:t>
            </a:r>
            <a:r>
              <a:rPr lang="en-US" sz="3800" b="1" dirty="0">
                <a:solidFill>
                  <a:srgbClr val="0070C0"/>
                </a:solidFill>
              </a:rPr>
              <a:t>TEXT DEPENDENT QUESTIONS </a:t>
            </a:r>
            <a:r>
              <a:rPr lang="en-US" sz="3800" b="1" dirty="0"/>
              <a:t>– those that REQUIRE </a:t>
            </a:r>
            <a:r>
              <a:rPr lang="en-US" sz="3800" b="1" u="sng" dirty="0" smtClean="0"/>
              <a:t>close </a:t>
            </a:r>
            <a:r>
              <a:rPr lang="en-US" sz="3800" b="1" u="sng" dirty="0"/>
              <a:t>reading of the text </a:t>
            </a:r>
            <a:r>
              <a:rPr lang="en-US" sz="3800" b="1" dirty="0"/>
              <a:t>(</a:t>
            </a:r>
            <a:r>
              <a:rPr lang="en-US" sz="3800" b="1" dirty="0" err="1"/>
              <a:t>vs</a:t>
            </a:r>
            <a:r>
              <a:rPr lang="en-US" sz="3800" b="1" dirty="0"/>
              <a:t> ‘text-free’—which rely on prior knowledge instead of the actual text)</a:t>
            </a:r>
          </a:p>
          <a:p>
            <a:pPr lvl="0"/>
            <a:r>
              <a:rPr lang="en-US" sz="3800" b="1" dirty="0"/>
              <a:t>Focus on WRITING –</a:t>
            </a:r>
            <a:r>
              <a:rPr lang="en-US" sz="3800" b="1" dirty="0">
                <a:solidFill>
                  <a:srgbClr val="0070C0"/>
                </a:solidFill>
              </a:rPr>
              <a:t>Argumentation with Evidence and Narrative Writing</a:t>
            </a:r>
            <a:r>
              <a:rPr lang="en-US" sz="3800" b="1" dirty="0">
                <a:solidFill>
                  <a:schemeClr val="accent1"/>
                </a:solidFill>
              </a:rPr>
              <a:t> </a:t>
            </a:r>
            <a:r>
              <a:rPr lang="en-US" sz="3800" b="1" dirty="0"/>
              <a:t>(to inform)</a:t>
            </a:r>
          </a:p>
          <a:p>
            <a:pPr lvl="0"/>
            <a:r>
              <a:rPr lang="en-US" sz="3800" b="1" dirty="0"/>
              <a:t>Emphasize </a:t>
            </a:r>
            <a:r>
              <a:rPr lang="en-US" sz="3800" b="1" dirty="0" smtClean="0">
                <a:solidFill>
                  <a:srgbClr val="0070C0"/>
                </a:solidFill>
              </a:rPr>
              <a:t>Domain-Specific Vocabulary</a:t>
            </a:r>
          </a:p>
          <a:p>
            <a:pPr lvl="0"/>
            <a:r>
              <a:rPr lang="en-US" sz="3800" b="1" dirty="0" smtClean="0">
                <a:solidFill>
                  <a:schemeClr val="accent4"/>
                </a:solidFill>
              </a:rPr>
              <a:t>Emphasize</a:t>
            </a:r>
            <a:r>
              <a:rPr lang="en-US" sz="3800" b="1" dirty="0" smtClean="0">
                <a:solidFill>
                  <a:srgbClr val="0070C0"/>
                </a:solidFill>
              </a:rPr>
              <a:t> Short and Sustained Research Projects.</a:t>
            </a:r>
            <a:endParaRPr lang="en-US" sz="3800" b="1" dirty="0">
              <a:solidFill>
                <a:schemeClr val="accent4"/>
              </a:solidFill>
            </a:endParaRPr>
          </a:p>
          <a:p>
            <a:pPr lvl="0"/>
            <a:r>
              <a:rPr lang="en-US" sz="3800" b="1" dirty="0"/>
              <a:t>Mantra—we need students that </a:t>
            </a:r>
            <a:r>
              <a:rPr lang="en-US" sz="3800" b="1" dirty="0">
                <a:solidFill>
                  <a:srgbClr val="0070C0"/>
                </a:solidFill>
              </a:rPr>
              <a:t>“read like </a:t>
            </a:r>
            <a:r>
              <a:rPr lang="en-US" sz="3800" b="1" dirty="0" smtClean="0">
                <a:solidFill>
                  <a:srgbClr val="0070C0"/>
                </a:solidFill>
              </a:rPr>
              <a:t>detectives and write like reporters” </a:t>
            </a:r>
            <a:r>
              <a:rPr lang="en-US" sz="3800" b="1" dirty="0" smtClean="0"/>
              <a:t>(Coleman)</a:t>
            </a:r>
          </a:p>
          <a:p>
            <a:pPr marL="0" lvl="0" indent="0">
              <a:buNone/>
            </a:pPr>
            <a:endParaRPr lang="en-US" b="1" dirty="0" smtClean="0"/>
          </a:p>
          <a:p>
            <a:pPr marL="0" indent="0" algn="r">
              <a:buNone/>
            </a:pPr>
            <a:r>
              <a:rPr lang="en-US" sz="2600" dirty="0" smtClean="0">
                <a:solidFill>
                  <a:schemeClr val="tx1"/>
                </a:solidFill>
              </a:rPr>
              <a:t>Karen Kidwell, </a:t>
            </a:r>
            <a:r>
              <a:rPr lang="en-US" sz="2600" i="1" dirty="0" smtClean="0">
                <a:solidFill>
                  <a:schemeClr val="tx1"/>
                </a:solidFill>
              </a:rPr>
              <a:t>Highly Effective Teaching, Learning and Assessment: 2011 KAAC Presentation</a:t>
            </a:r>
          </a:p>
          <a:p>
            <a:pPr marL="0" indent="0" algn="r">
              <a:buNone/>
            </a:pPr>
            <a:r>
              <a:rPr lang="en-US" sz="2600" i="1" dirty="0" smtClean="0">
                <a:solidFill>
                  <a:schemeClr val="tx1"/>
                </a:solidFill>
              </a:rPr>
              <a:t>English Language Arts Big Shifts Document - http://ideas.aetn.org/commoncore/strategic-plan </a:t>
            </a:r>
            <a:endParaRPr lang="en-US" sz="2600" dirty="0" smtClean="0">
              <a:solidFill>
                <a:schemeClr val="tx1"/>
              </a:solidFill>
            </a:endParaRPr>
          </a:p>
          <a:p>
            <a:endParaRPr lang="en-US" dirty="0"/>
          </a:p>
        </p:txBody>
      </p:sp>
    </p:spTree>
    <p:extLst>
      <p:ext uri="{BB962C8B-B14F-4D97-AF65-F5344CB8AC3E}">
        <p14:creationId xmlns:p14="http://schemas.microsoft.com/office/powerpoint/2010/main" val="38939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228600"/>
            <a:ext cx="8915400" cy="2379133"/>
          </a:xfrm>
        </p:spPr>
        <p:txBody>
          <a:bodyPr/>
          <a:lstStyle/>
          <a:p>
            <a:pPr eaLnBrk="1" hangingPunct="1"/>
            <a:r>
              <a:rPr lang="en-US" sz="3300" b="1" dirty="0" smtClean="0"/>
              <a:t>Why do we need literacy standards for</a:t>
            </a:r>
            <a:r>
              <a:rPr lang="en-US" b="1" dirty="0" smtClean="0"/>
              <a:t> </a:t>
            </a:r>
            <a:r>
              <a:rPr lang="en-US" sz="3300" b="1" dirty="0" smtClean="0"/>
              <a:t>History/ Social Studies, Science, and Technical Subjects?</a:t>
            </a:r>
          </a:p>
        </p:txBody>
      </p:sp>
      <p:sp>
        <p:nvSpPr>
          <p:cNvPr id="3" name="Content Placeholder 2"/>
          <p:cNvSpPr>
            <a:spLocks noGrp="1"/>
          </p:cNvSpPr>
          <p:nvPr>
            <p:ph idx="1"/>
          </p:nvPr>
        </p:nvSpPr>
        <p:spPr>
          <a:xfrm>
            <a:off x="152400" y="2017184"/>
            <a:ext cx="8839200" cy="4840815"/>
          </a:xfrm>
        </p:spPr>
        <p:txBody>
          <a:bodyPr rtlCol="0">
            <a:normAutofit fontScale="92500" lnSpcReduction="10000"/>
          </a:bodyPr>
          <a:lstStyle/>
          <a:p>
            <a:pPr marL="0" indent="0" algn="ctr" eaLnBrk="1" fontAlgn="auto" hangingPunct="1">
              <a:spcAft>
                <a:spcPts val="0"/>
              </a:spcAft>
              <a:buFont typeface="Arial"/>
              <a:buNone/>
              <a:defRPr/>
            </a:pPr>
            <a:r>
              <a:rPr lang="en-US" dirty="0" smtClean="0">
                <a:ea typeface="+mn-ea"/>
                <a:cs typeface="+mn-cs"/>
              </a:rPr>
              <a:t>8</a:t>
            </a:r>
            <a:r>
              <a:rPr lang="en-US" baseline="30000" dirty="0" smtClean="0">
                <a:ea typeface="+mn-ea"/>
                <a:cs typeface="+mn-cs"/>
              </a:rPr>
              <a:t>th</a:t>
            </a:r>
            <a:r>
              <a:rPr lang="en-US" dirty="0" smtClean="0">
                <a:ea typeface="+mn-ea"/>
                <a:cs typeface="+mn-cs"/>
              </a:rPr>
              <a:t> Grade:  </a:t>
            </a:r>
          </a:p>
          <a:p>
            <a:pPr fontAlgn="auto">
              <a:spcAft>
                <a:spcPts val="0"/>
              </a:spcAft>
              <a:defRPr/>
            </a:pPr>
            <a:r>
              <a:rPr lang="en-US" dirty="0" smtClean="0">
                <a:ea typeface="+mn-ea"/>
                <a:cs typeface="+mn-cs"/>
              </a:rPr>
              <a:t>Only one third were able to perform at a proficient level involving more sophisticated disciplinary comprehension expectations. </a:t>
            </a:r>
          </a:p>
          <a:p>
            <a:pPr fontAlgn="auto">
              <a:spcAft>
                <a:spcPts val="0"/>
              </a:spcAft>
              <a:defRPr/>
            </a:pPr>
            <a:r>
              <a:rPr lang="en-US" dirty="0" smtClean="0">
                <a:ea typeface="+mn-ea"/>
                <a:cs typeface="+mn-cs"/>
              </a:rPr>
              <a:t>Only 3% scored advanced.</a:t>
            </a:r>
          </a:p>
          <a:p>
            <a:pPr marL="0" indent="0" algn="ctr" fontAlgn="auto">
              <a:spcAft>
                <a:spcPts val="0"/>
              </a:spcAft>
              <a:buNone/>
              <a:defRPr/>
            </a:pPr>
            <a:endParaRPr lang="en-US" sz="1700" dirty="0" smtClean="0">
              <a:ea typeface="+mn-ea"/>
              <a:cs typeface="+mn-cs"/>
            </a:endParaRPr>
          </a:p>
          <a:p>
            <a:pPr marL="0" indent="0" algn="ctr" eaLnBrk="1" fontAlgn="auto" hangingPunct="1">
              <a:spcAft>
                <a:spcPts val="0"/>
              </a:spcAft>
              <a:buFont typeface="Arial"/>
              <a:buNone/>
              <a:defRPr/>
            </a:pPr>
            <a:r>
              <a:rPr lang="en-US" dirty="0">
                <a:ea typeface="+mn-ea"/>
                <a:cs typeface="+mn-cs"/>
              </a:rPr>
              <a:t>12</a:t>
            </a:r>
            <a:r>
              <a:rPr lang="en-US" baseline="30000" dirty="0">
                <a:ea typeface="+mn-ea"/>
                <a:cs typeface="+mn-cs"/>
              </a:rPr>
              <a:t>th</a:t>
            </a:r>
            <a:r>
              <a:rPr lang="en-US" dirty="0">
                <a:ea typeface="+mn-ea"/>
                <a:cs typeface="+mn-cs"/>
              </a:rPr>
              <a:t> Grade:  </a:t>
            </a:r>
            <a:endParaRPr lang="en-US" dirty="0" smtClean="0">
              <a:ea typeface="+mn-ea"/>
              <a:cs typeface="+mn-cs"/>
            </a:endParaRPr>
          </a:p>
          <a:p>
            <a:pPr fontAlgn="auto">
              <a:spcAft>
                <a:spcPts val="0"/>
              </a:spcAft>
              <a:defRPr/>
            </a:pPr>
            <a:r>
              <a:rPr lang="en-US" dirty="0" smtClean="0">
                <a:ea typeface="+mn-ea"/>
                <a:cs typeface="+mn-cs"/>
              </a:rPr>
              <a:t>Only </a:t>
            </a:r>
            <a:r>
              <a:rPr lang="en-US" dirty="0">
                <a:ea typeface="+mn-ea"/>
                <a:cs typeface="+mn-cs"/>
              </a:rPr>
              <a:t>5% scored at advanced levels, able to read specialized and complex texts. </a:t>
            </a:r>
            <a:endParaRPr lang="en-US" dirty="0" smtClean="0">
              <a:ea typeface="+mn-ea"/>
              <a:cs typeface="+mn-cs"/>
            </a:endParaRPr>
          </a:p>
          <a:p>
            <a:pPr marL="0" indent="0" eaLnBrk="1" fontAlgn="auto" hangingPunct="1">
              <a:spcAft>
                <a:spcPts val="0"/>
              </a:spcAft>
              <a:buFont typeface="Arial"/>
              <a:buNone/>
              <a:defRPr/>
            </a:pPr>
            <a:r>
              <a:rPr lang="en-US" dirty="0" smtClean="0">
                <a:ea typeface="+mn-ea"/>
                <a:cs typeface="+mn-cs"/>
              </a:rPr>
              <a:t>                                                                </a:t>
            </a:r>
            <a:r>
              <a:rPr lang="en-US" sz="2000" i="1" dirty="0" smtClean="0">
                <a:ea typeface="+mn-ea"/>
                <a:cs typeface="+mn-cs"/>
              </a:rPr>
              <a:t>NAEP, 2009</a:t>
            </a:r>
            <a:endParaRPr lang="en-US" sz="2000" i="1" dirty="0">
              <a:ea typeface="+mn-ea"/>
              <a:cs typeface="+mn-cs"/>
            </a:endParaRPr>
          </a:p>
          <a:p>
            <a:pPr marL="0" indent="0" eaLnBrk="1" fontAlgn="auto" hangingPunct="1">
              <a:spcAft>
                <a:spcPts val="0"/>
              </a:spcAft>
              <a:buFont typeface="Arial"/>
              <a:buNone/>
              <a:defRPr/>
            </a:pPr>
            <a:endParaRPr lang="en-US" dirty="0">
              <a:ea typeface="+mn-ea"/>
              <a:cs typeface="+mn-cs"/>
            </a:endParaRPr>
          </a:p>
        </p:txBody>
      </p:sp>
    </p:spTree>
    <p:extLst>
      <p:ext uri="{BB962C8B-B14F-4D97-AF65-F5344CB8AC3E}">
        <p14:creationId xmlns:p14="http://schemas.microsoft.com/office/powerpoint/2010/main" val="290135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457200"/>
            <a:ext cx="7772400" cy="1143000"/>
          </a:xfrm>
        </p:spPr>
        <p:txBody>
          <a:bodyPr/>
          <a:lstStyle/>
          <a:p>
            <a:pPr eaLnBrk="1" hangingPunct="1"/>
            <a:r>
              <a:rPr lang="en-US" b="1" dirty="0" smtClean="0"/>
              <a:t>International Studies</a:t>
            </a:r>
          </a:p>
        </p:txBody>
      </p:sp>
      <p:sp>
        <p:nvSpPr>
          <p:cNvPr id="6147" name="Content Placeholder 2"/>
          <p:cNvSpPr>
            <a:spLocks noGrp="1"/>
          </p:cNvSpPr>
          <p:nvPr>
            <p:ph idx="1"/>
          </p:nvPr>
        </p:nvSpPr>
        <p:spPr>
          <a:xfrm>
            <a:off x="685800" y="1752600"/>
            <a:ext cx="7772400" cy="4114800"/>
          </a:xfrm>
        </p:spPr>
        <p:txBody>
          <a:bodyPr/>
          <a:lstStyle/>
          <a:p>
            <a:pPr eaLnBrk="1" hangingPunct="1"/>
            <a:r>
              <a:rPr lang="en-US" sz="3600" dirty="0" smtClean="0"/>
              <a:t>4</a:t>
            </a:r>
            <a:r>
              <a:rPr lang="en-US" sz="3600" baseline="30000" dirty="0" smtClean="0"/>
              <a:t>th</a:t>
            </a:r>
            <a:r>
              <a:rPr lang="en-US" sz="3600" dirty="0" smtClean="0"/>
              <a:t> grade U.S. students performed among the best in the world</a:t>
            </a:r>
          </a:p>
          <a:p>
            <a:pPr eaLnBrk="1" hangingPunct="1"/>
            <a:r>
              <a:rPr lang="en-US" sz="3600" dirty="0" smtClean="0"/>
              <a:t>8</a:t>
            </a:r>
            <a:r>
              <a:rPr lang="en-US" sz="3600" baseline="30000" dirty="0" smtClean="0"/>
              <a:t>th</a:t>
            </a:r>
            <a:r>
              <a:rPr lang="en-US" sz="3600" dirty="0" smtClean="0"/>
              <a:t> grade U.S. students performed considerably lower</a:t>
            </a:r>
          </a:p>
          <a:p>
            <a:pPr eaLnBrk="1" hangingPunct="1"/>
            <a:r>
              <a:rPr lang="en-US" sz="3600" dirty="0" smtClean="0"/>
              <a:t>10</a:t>
            </a:r>
            <a:r>
              <a:rPr lang="en-US" sz="3600" baseline="30000" dirty="0" smtClean="0"/>
              <a:t>th</a:t>
            </a:r>
            <a:r>
              <a:rPr lang="en-US" sz="3600" dirty="0" smtClean="0"/>
              <a:t> grade U.S. students ranked among the lowest of the nations studied</a:t>
            </a:r>
          </a:p>
        </p:txBody>
      </p:sp>
      <p:sp>
        <p:nvSpPr>
          <p:cNvPr id="6148" name="TextBox 3"/>
          <p:cNvSpPr txBox="1">
            <a:spLocks noChangeArrowheads="1"/>
          </p:cNvSpPr>
          <p:nvPr/>
        </p:nvSpPr>
        <p:spPr bwMode="auto">
          <a:xfrm>
            <a:off x="2209800" y="6125633"/>
            <a:ext cx="67481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000" i="1" dirty="0">
                <a:latin typeface="+mn-lt"/>
              </a:rPr>
              <a:t>Carnegie Council on Advancing Adolescent Literacy, </a:t>
            </a:r>
            <a:r>
              <a:rPr lang="en-US" sz="2000" dirty="0">
                <a:latin typeface="+mn-lt"/>
              </a:rPr>
              <a:t>2010</a:t>
            </a:r>
            <a:endParaRPr lang="en-US" sz="2000" i="1" dirty="0">
              <a:latin typeface="+mn-lt"/>
            </a:endParaRPr>
          </a:p>
        </p:txBody>
      </p:sp>
    </p:spTree>
    <p:extLst>
      <p:ext uri="{BB962C8B-B14F-4D97-AF65-F5344CB8AC3E}">
        <p14:creationId xmlns:p14="http://schemas.microsoft.com/office/powerpoint/2010/main" val="2545511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81000" y="762000"/>
            <a:ext cx="8534400" cy="5867400"/>
          </a:xfrm>
        </p:spPr>
        <p:txBody>
          <a:bodyPr/>
          <a:lstStyle/>
          <a:p>
            <a:pPr marL="0" indent="0" eaLnBrk="1" hangingPunct="1">
              <a:buFont typeface="Arial" charset="0"/>
              <a:buNone/>
            </a:pPr>
            <a:r>
              <a:rPr lang="en-US" altLang="en-US" sz="4000" dirty="0" smtClean="0"/>
              <a:t>“</a:t>
            </a:r>
            <a:r>
              <a:rPr lang="en-US" sz="4000" dirty="0" smtClean="0"/>
              <a:t>Only 51 percent of 2005 ACT-tested high school graduates are ready for college-level reading – AND, </a:t>
            </a:r>
            <a:r>
              <a:rPr lang="en-US" sz="4000" u="sng" dirty="0" smtClean="0"/>
              <a:t>WHAT</a:t>
            </a:r>
            <a:r>
              <a:rPr lang="en-US" altLang="en-US" sz="4000" u="sng" dirty="0" smtClean="0"/>
              <a:t>’</a:t>
            </a:r>
            <a:r>
              <a:rPr lang="en-US" sz="4000" u="sng" dirty="0" smtClean="0"/>
              <a:t>S WORSE</a:t>
            </a:r>
            <a:r>
              <a:rPr lang="en-US" sz="4000" dirty="0" smtClean="0"/>
              <a:t>, more students are on track to being ready for college-level reading in eighth and tenth grade than are actually ready by the time they reach twelfth grade.</a:t>
            </a:r>
            <a:r>
              <a:rPr lang="en-US" altLang="en-US" sz="4000" dirty="0" smtClean="0"/>
              <a:t>”</a:t>
            </a:r>
            <a:r>
              <a:rPr lang="en-US" sz="4000" dirty="0" smtClean="0"/>
              <a:t> </a:t>
            </a:r>
            <a:endParaRPr lang="en-US" dirty="0"/>
          </a:p>
          <a:p>
            <a:pPr marL="0" indent="0" algn="r" eaLnBrk="1" hangingPunct="1">
              <a:buFont typeface="Arial" charset="0"/>
              <a:buNone/>
            </a:pPr>
            <a:r>
              <a:rPr lang="en-US" sz="2000" i="1" dirty="0" smtClean="0"/>
              <a:t>American College Testing Program, 2006</a:t>
            </a:r>
          </a:p>
        </p:txBody>
      </p:sp>
    </p:spTree>
    <p:extLst>
      <p:ext uri="{BB962C8B-B14F-4D97-AF65-F5344CB8AC3E}">
        <p14:creationId xmlns:p14="http://schemas.microsoft.com/office/powerpoint/2010/main" val="1226978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04800" y="1371600"/>
            <a:ext cx="8610600" cy="4267200"/>
          </a:xfrm>
        </p:spPr>
        <p:txBody>
          <a:bodyPr/>
          <a:lstStyle/>
          <a:p>
            <a:pPr marL="0" indent="0" eaLnBrk="1" hangingPunct="1">
              <a:buFont typeface="Arial" charset="0"/>
              <a:buNone/>
            </a:pPr>
            <a:r>
              <a:rPr lang="en-US" sz="4400" dirty="0" smtClean="0"/>
              <a:t>The reading level of documents, technical manuals, and other materials required by entry level positions in most fields far exceed the reading level of many students</a:t>
            </a:r>
            <a:r>
              <a:rPr lang="en-US" sz="4000" dirty="0" smtClean="0"/>
              <a:t>.</a:t>
            </a:r>
            <a:endParaRPr lang="en-US" dirty="0"/>
          </a:p>
          <a:p>
            <a:pPr marL="0" indent="0" eaLnBrk="1" hangingPunct="1">
              <a:buFont typeface="Arial" charset="0"/>
              <a:buNone/>
            </a:pPr>
            <a:endParaRPr lang="en-US" dirty="0" smtClean="0"/>
          </a:p>
          <a:p>
            <a:pPr marL="0" indent="0" algn="r" eaLnBrk="1" hangingPunct="1">
              <a:buFont typeface="Arial" charset="0"/>
              <a:buNone/>
            </a:pPr>
            <a:r>
              <a:rPr lang="en-US" sz="2000" i="1" dirty="0" smtClean="0"/>
              <a:t>Meeting the Challenge of Adolescent Literacy, </a:t>
            </a:r>
            <a:r>
              <a:rPr lang="en-US" sz="2000" dirty="0" smtClean="0"/>
              <a:t>Judith Irvin, et al</a:t>
            </a:r>
            <a:endParaRPr lang="en-US" sz="2000" i="1" dirty="0" smtClean="0"/>
          </a:p>
        </p:txBody>
      </p:sp>
    </p:spTree>
    <p:extLst>
      <p:ext uri="{BB962C8B-B14F-4D97-AF65-F5344CB8AC3E}">
        <p14:creationId xmlns:p14="http://schemas.microsoft.com/office/powerpoint/2010/main" val="410918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838200"/>
            <a:ext cx="8458200" cy="4525433"/>
          </a:xfrm>
        </p:spPr>
        <p:txBody>
          <a:bodyPr/>
          <a:lstStyle/>
          <a:p>
            <a:pPr marL="0" indent="0" eaLnBrk="1" hangingPunct="1">
              <a:buFont typeface="Arial" charset="0"/>
              <a:buNone/>
            </a:pPr>
            <a:r>
              <a:rPr lang="en-US" altLang="en-US" sz="4400" dirty="0" smtClean="0"/>
              <a:t>“</a:t>
            </a:r>
            <a:r>
              <a:rPr lang="en-US" sz="4400" dirty="0" smtClean="0"/>
              <a:t>All courses in high school, not just English and social studies but mathematics and science as well, must challenge students to read and understand complex texts.</a:t>
            </a:r>
            <a:r>
              <a:rPr lang="en-US" altLang="en-US" sz="4400" dirty="0" smtClean="0"/>
              <a:t>”</a:t>
            </a:r>
            <a:r>
              <a:rPr lang="en-US" sz="4400" dirty="0" smtClean="0"/>
              <a:t> </a:t>
            </a:r>
          </a:p>
          <a:p>
            <a:pPr marL="0" indent="0" eaLnBrk="1" hangingPunct="1">
              <a:buFont typeface="Arial" charset="0"/>
              <a:buNone/>
            </a:pPr>
            <a:endParaRPr lang="en-US" dirty="0" smtClean="0"/>
          </a:p>
          <a:p>
            <a:pPr marL="0" indent="0" eaLnBrk="1" hangingPunct="1">
              <a:buFont typeface="Arial" charset="0"/>
              <a:buNone/>
            </a:pPr>
            <a:endParaRPr lang="en-US" dirty="0" smtClean="0"/>
          </a:p>
          <a:p>
            <a:pPr marL="0" indent="0" algn="r" eaLnBrk="1" hangingPunct="1">
              <a:buFont typeface="Arial" charset="0"/>
              <a:buNone/>
            </a:pPr>
            <a:r>
              <a:rPr lang="en-US" sz="2000" i="1" dirty="0" smtClean="0"/>
              <a:t>American College Testing Program </a:t>
            </a:r>
            <a:r>
              <a:rPr lang="en-US" sz="2000" dirty="0" smtClean="0"/>
              <a:t>(2006)</a:t>
            </a:r>
            <a:endParaRPr lang="en-US" sz="2000" i="1" dirty="0" smtClean="0"/>
          </a:p>
          <a:p>
            <a:pPr marL="0" indent="0" eaLnBrk="1" hangingPunct="1">
              <a:buFont typeface="Arial" charset="0"/>
              <a:buNone/>
            </a:pPr>
            <a:endParaRPr lang="en-US" dirty="0" smtClean="0"/>
          </a:p>
        </p:txBody>
      </p:sp>
    </p:spTree>
    <p:extLst>
      <p:ext uri="{BB962C8B-B14F-4D97-AF65-F5344CB8AC3E}">
        <p14:creationId xmlns:p14="http://schemas.microsoft.com/office/powerpoint/2010/main" val="1146004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ncil">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Pencil</Template>
  <TotalTime>3198</TotalTime>
  <Words>2440</Words>
  <Application>Microsoft Office PowerPoint</Application>
  <PresentationFormat>On-screen Show (4:3)</PresentationFormat>
  <Paragraphs>347</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Pencil</vt:lpstr>
      <vt:lpstr>PowerPoint Presentation</vt:lpstr>
      <vt:lpstr>Session Goals</vt:lpstr>
      <vt:lpstr>What is meant by College and Career Readiness (CCR) Anchor Standards?</vt:lpstr>
      <vt:lpstr>Some of the “Big” Shifts Demanded  in ELA/Literacy Standards</vt:lpstr>
      <vt:lpstr>Why do we need literacy standards for History/ Social Studies, Science, and Technical Subjects?</vt:lpstr>
      <vt:lpstr>International Studies</vt:lpstr>
      <vt:lpstr>PowerPoint Presentation</vt:lpstr>
      <vt:lpstr>PowerPoint Presentation</vt:lpstr>
      <vt:lpstr>PowerPoint Presentation</vt:lpstr>
      <vt:lpstr>What IS Disciplinary Literacy? </vt:lpstr>
      <vt:lpstr>PowerPoint Presentation</vt:lpstr>
      <vt:lpstr>Disciplinary Literacy is NOT the  New Name for Content Area Reading!!! </vt:lpstr>
      <vt:lpstr>A Shared Responsibility</vt:lpstr>
      <vt:lpstr>PowerPoint Presentation</vt:lpstr>
      <vt:lpstr>Distribution of Literary and Informational Passages by Grade in the  2009 NAEP Reading Framework </vt:lpstr>
      <vt:lpstr>Distribution of Communicative Purposes by Grade in the 2011 NAEP Writing Framework </vt:lpstr>
      <vt:lpstr>Reading Standard #1   </vt:lpstr>
      <vt:lpstr>Writing Standard #1   </vt:lpstr>
      <vt:lpstr>Teaching  Literacy in the Disciplines and  Teaching Disciplinary Literacy Timothy and Cynthia Shanahan: University of Illinois at Chicago www.shanahanonliteracy.com      </vt:lpstr>
      <vt:lpstr>   “It Says” – “I Think”  Activity   </vt:lpstr>
      <vt:lpstr>Common Core You Tube Videos</vt:lpstr>
      <vt:lpstr>PowerPoint Presentation</vt:lpstr>
      <vt:lpstr>HAVE A GREAT SCHOOL YEAR!</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Hollen, Lori - Office of Next Generation Learners</dc:creator>
  <cp:lastModifiedBy>cmullin</cp:lastModifiedBy>
  <cp:revision>1347</cp:revision>
  <cp:lastPrinted>2012-01-09T19:45:16Z</cp:lastPrinted>
  <dcterms:created xsi:type="dcterms:W3CDTF">2011-09-08T19:28:47Z</dcterms:created>
  <dcterms:modified xsi:type="dcterms:W3CDTF">2012-09-01T19:12:22Z</dcterms:modified>
</cp:coreProperties>
</file>