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60"/>
  </p:notesMasterIdLst>
  <p:sldIdLst>
    <p:sldId id="256" r:id="rId3"/>
    <p:sldId id="331" r:id="rId4"/>
    <p:sldId id="300" r:id="rId5"/>
    <p:sldId id="285" r:id="rId6"/>
    <p:sldId id="301" r:id="rId7"/>
    <p:sldId id="303" r:id="rId8"/>
    <p:sldId id="304" r:id="rId9"/>
    <p:sldId id="305" r:id="rId10"/>
    <p:sldId id="306" r:id="rId11"/>
    <p:sldId id="294" r:id="rId12"/>
    <p:sldId id="296" r:id="rId13"/>
    <p:sldId id="295" r:id="rId14"/>
    <p:sldId id="298" r:id="rId15"/>
    <p:sldId id="309" r:id="rId16"/>
    <p:sldId id="318" r:id="rId17"/>
    <p:sldId id="319" r:id="rId18"/>
    <p:sldId id="269" r:id="rId19"/>
    <p:sldId id="290" r:id="rId20"/>
    <p:sldId id="291" r:id="rId21"/>
    <p:sldId id="286" r:id="rId22"/>
    <p:sldId id="272" r:id="rId23"/>
    <p:sldId id="316" r:id="rId24"/>
    <p:sldId id="293" r:id="rId25"/>
    <p:sldId id="273" r:id="rId26"/>
    <p:sldId id="277" r:id="rId27"/>
    <p:sldId id="278" r:id="rId28"/>
    <p:sldId id="275" r:id="rId29"/>
    <p:sldId id="276" r:id="rId30"/>
    <p:sldId id="257" r:id="rId31"/>
    <p:sldId id="258" r:id="rId32"/>
    <p:sldId id="259" r:id="rId33"/>
    <p:sldId id="261" r:id="rId34"/>
    <p:sldId id="260" r:id="rId35"/>
    <p:sldId id="262" r:id="rId36"/>
    <p:sldId id="263" r:id="rId37"/>
    <p:sldId id="264" r:id="rId38"/>
    <p:sldId id="320" r:id="rId39"/>
    <p:sldId id="321" r:id="rId40"/>
    <p:sldId id="322" r:id="rId41"/>
    <p:sldId id="323" r:id="rId42"/>
    <p:sldId id="324" r:id="rId43"/>
    <p:sldId id="325" r:id="rId44"/>
    <p:sldId id="326" r:id="rId45"/>
    <p:sldId id="327" r:id="rId46"/>
    <p:sldId id="328" r:id="rId47"/>
    <p:sldId id="279" r:id="rId48"/>
    <p:sldId id="282" r:id="rId49"/>
    <p:sldId id="280" r:id="rId50"/>
    <p:sldId id="288" r:id="rId51"/>
    <p:sldId id="287" r:id="rId52"/>
    <p:sldId id="289" r:id="rId53"/>
    <p:sldId id="329" r:id="rId54"/>
    <p:sldId id="283" r:id="rId55"/>
    <p:sldId id="284" r:id="rId56"/>
    <p:sldId id="266" r:id="rId57"/>
    <p:sldId id="332" r:id="rId58"/>
    <p:sldId id="33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CCFF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22" autoAdjust="0"/>
    <p:restoredTop sz="88534" autoAdjust="0"/>
  </p:normalViewPr>
  <p:slideViewPr>
    <p:cSldViewPr snapToGrid="0" snapToObjects="1">
      <p:cViewPr varScale="1">
        <p:scale>
          <a:sx n="81" d="100"/>
          <a:sy n="81" d="100"/>
        </p:scale>
        <p:origin x="20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C907-11D6-C44A-B5C2-988DC258DBD7}" type="datetimeFigureOut">
              <a:rPr lang="en-US" smtClean="0"/>
              <a:pPr/>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618C06-7429-CC4F-AA26-060F1B353D88}" type="slidenum">
              <a:rPr lang="en-US" smtClean="0"/>
              <a:pPr/>
              <a:t>‹#›</a:t>
            </a:fld>
            <a:endParaRPr lang="en-US"/>
          </a:p>
        </p:txBody>
      </p:sp>
    </p:spTree>
    <p:extLst>
      <p:ext uri="{BB962C8B-B14F-4D97-AF65-F5344CB8AC3E}">
        <p14:creationId xmlns:p14="http://schemas.microsoft.com/office/powerpoint/2010/main" val="1274749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Welcome</a:t>
            </a:r>
            <a:r>
              <a:rPr lang="en-US" b="1" baseline="0" dirty="0" smtClean="0"/>
              <a:t> and Introductions</a:t>
            </a:r>
          </a:p>
          <a:p>
            <a:endParaRPr lang="en-US" b="1" baseline="0" dirty="0" smtClean="0"/>
          </a:p>
          <a:p>
            <a:r>
              <a:rPr lang="en-US" b="1" baseline="0" dirty="0" smtClean="0"/>
              <a:t>Ask participants to write down the website </a:t>
            </a:r>
            <a:r>
              <a:rPr lang="en-US" b="1" baseline="0" dirty="0" err="1" smtClean="0"/>
              <a:t>url</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a:t>
            </a:fld>
            <a:endParaRPr lang="en-US"/>
          </a:p>
        </p:txBody>
      </p:sp>
    </p:spTree>
    <p:extLst>
      <p:ext uri="{BB962C8B-B14F-4D97-AF65-F5344CB8AC3E}">
        <p14:creationId xmlns:p14="http://schemas.microsoft.com/office/powerpoint/2010/main" val="70918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Give participants this as a handout</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15</a:t>
            </a:fld>
            <a:endParaRPr lang="en-US"/>
          </a:p>
        </p:txBody>
      </p:sp>
    </p:spTree>
    <p:extLst>
      <p:ext uri="{BB962C8B-B14F-4D97-AF65-F5344CB8AC3E}">
        <p14:creationId xmlns:p14="http://schemas.microsoft.com/office/powerpoint/2010/main" val="109301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a:t>
            </a:r>
            <a:r>
              <a:rPr lang="en-US" baseline="0" dirty="0" smtClean="0"/>
              <a:t> at 5:45</a:t>
            </a:r>
          </a:p>
          <a:p>
            <a:endParaRPr lang="en-US" baseline="0" dirty="0" smtClean="0"/>
          </a:p>
          <a:p>
            <a:r>
              <a:rPr lang="en-US" baseline="0" dirty="0" smtClean="0"/>
              <a:t>Most of her examples are secondary, but elementary can make connections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16</a:t>
            </a:fld>
            <a:endParaRPr lang="en-US"/>
          </a:p>
        </p:txBody>
      </p:sp>
    </p:spTree>
    <p:extLst>
      <p:ext uri="{BB962C8B-B14F-4D97-AF65-F5344CB8AC3E}">
        <p14:creationId xmlns:p14="http://schemas.microsoft.com/office/powerpoint/2010/main" val="1964986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through the</a:t>
            </a:r>
            <a:r>
              <a:rPr lang="en-US" baseline="0" dirty="0" smtClean="0"/>
              <a:t> introduction of The Common Core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http://</a:t>
            </a:r>
            <a:r>
              <a:rPr lang="en-US" baseline="0" dirty="0" err="1" smtClean="0"/>
              <a:t>www.corestandards.org</a:t>
            </a:r>
            <a:r>
              <a:rPr lang="en-US" baseline="0" dirty="0" smtClean="0"/>
              <a:t>/ELA-Literacy/introduction/students-who-are-college-and-career-ready-in-reading-writing-speaking-listening-language/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highlight all the connections you find between reading and writing.  Discuss these connections at your table using a collaborative learning technique called Discussion Roundtable.  Next, using another collaborative learning technique called “Three Stay One Stray” have one of your group members stray to another group to learn how those group members feel they already make the reading writing connection in their classrooms. Return to your group and record this information on chart paper to be hung around the room.  Once all the chart papers are displayed walk around individually and add to you Strategies Collection Chart.  </a:t>
            </a:r>
          </a:p>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17</a:t>
            </a:fld>
            <a:endParaRPr lang="en-US"/>
          </a:p>
        </p:txBody>
      </p:sp>
    </p:spTree>
    <p:extLst>
      <p:ext uri="{BB962C8B-B14F-4D97-AF65-F5344CB8AC3E}">
        <p14:creationId xmlns:p14="http://schemas.microsoft.com/office/powerpoint/2010/main" val="71788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 learning technique called “Three Stay One Stray” have one of your group members stray to another group to learn how those group members feel they already make the reading writing connection in their classrooms. Return to your group and record this information on chart paper to be hung around the room.  Once all the chart papers are displayed walk around individually and add to you Strategies Collection Chart. </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18</a:t>
            </a:fld>
            <a:endParaRPr lang="en-US"/>
          </a:p>
        </p:txBody>
      </p:sp>
    </p:spTree>
    <p:extLst>
      <p:ext uri="{BB962C8B-B14F-4D97-AF65-F5344CB8AC3E}">
        <p14:creationId xmlns:p14="http://schemas.microsoft.com/office/powerpoint/2010/main" val="606716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19</a:t>
            </a:fld>
            <a:endParaRPr lang="en-US"/>
          </a:p>
        </p:txBody>
      </p:sp>
    </p:spTree>
    <p:extLst>
      <p:ext uri="{BB962C8B-B14F-4D97-AF65-F5344CB8AC3E}">
        <p14:creationId xmlns:p14="http://schemas.microsoft.com/office/powerpoint/2010/main" val="174133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with</a:t>
            </a:r>
            <a:r>
              <a:rPr lang="en-US" baseline="0" dirty="0" smtClean="0"/>
              <a:t> the progressions?</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20</a:t>
            </a:fld>
            <a:endParaRPr lang="en-US"/>
          </a:p>
        </p:txBody>
      </p:sp>
    </p:spTree>
    <p:extLst>
      <p:ext uri="{BB962C8B-B14F-4D97-AF65-F5344CB8AC3E}">
        <p14:creationId xmlns:p14="http://schemas.microsoft.com/office/powerpoint/2010/main" val="63855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21</a:t>
            </a:fld>
            <a:endParaRPr lang="en-US"/>
          </a:p>
        </p:txBody>
      </p:sp>
    </p:spTree>
    <p:extLst>
      <p:ext uri="{BB962C8B-B14F-4D97-AF65-F5344CB8AC3E}">
        <p14:creationId xmlns:p14="http://schemas.microsoft.com/office/powerpoint/2010/main" val="1505485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3CBE-02B2-C349-9BFB-22B2C6FE9FB4}" type="slidenum">
              <a:rPr lang="en-US" altLang="en-US"/>
              <a:pPr/>
              <a:t>23</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32052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24</a:t>
            </a:fld>
            <a:endParaRPr lang="en-US"/>
          </a:p>
        </p:txBody>
      </p:sp>
    </p:spTree>
    <p:extLst>
      <p:ext uri="{BB962C8B-B14F-4D97-AF65-F5344CB8AC3E}">
        <p14:creationId xmlns:p14="http://schemas.microsoft.com/office/powerpoint/2010/main" val="445261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video</a:t>
            </a:r>
          </a:p>
          <a:p>
            <a:endParaRPr lang="en-US" dirty="0" smtClean="0"/>
          </a:p>
          <a:p>
            <a:r>
              <a:rPr lang="en-US" dirty="0" smtClean="0"/>
              <a:t>Have teachers turn their attention to the text complexity planning</a:t>
            </a:r>
            <a:r>
              <a:rPr lang="en-US" baseline="0" dirty="0" smtClean="0"/>
              <a:t> sheet and discuss what qualitative measures are </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26</a:t>
            </a:fld>
            <a:endParaRPr lang="en-US"/>
          </a:p>
        </p:txBody>
      </p:sp>
    </p:spTree>
    <p:extLst>
      <p:ext uri="{BB962C8B-B14F-4D97-AF65-F5344CB8AC3E}">
        <p14:creationId xmlns:p14="http://schemas.microsoft.com/office/powerpoint/2010/main" val="377505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Review Information</a:t>
            </a:r>
            <a:r>
              <a:rPr lang="en-US" b="1" baseline="0" dirty="0" smtClean="0"/>
              <a:t> on Slide</a:t>
            </a:r>
            <a:endParaRPr lang="en-US" b="1" dirty="0"/>
          </a:p>
        </p:txBody>
      </p:sp>
      <p:sp>
        <p:nvSpPr>
          <p:cNvPr id="4" name="Slide Number Placeholder 3"/>
          <p:cNvSpPr>
            <a:spLocks noGrp="1"/>
          </p:cNvSpPr>
          <p:nvPr>
            <p:ph type="sldNum" sz="quarter" idx="10"/>
          </p:nvPr>
        </p:nvSpPr>
        <p:spPr/>
        <p:txBody>
          <a:bodyPr/>
          <a:lstStyle/>
          <a:p>
            <a:fld id="{79B68441-A9C3-4D44-8FD5-DC65C01B7F7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7724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dirty="0" smtClean="0"/>
              <a:t>The most powerful way to combine the reading and writing standards into daily instruction is by giving students a meaningful purpose for reading that will ultimately lead to them writing.  </a:t>
            </a:r>
          </a:p>
          <a:p>
            <a:endParaRPr lang="en-US" sz="1200" dirty="0" smtClean="0"/>
          </a:p>
          <a:p>
            <a:r>
              <a:rPr lang="en-US" sz="1200" dirty="0" smtClean="0"/>
              <a:t>Share</a:t>
            </a:r>
            <a:r>
              <a:rPr lang="en-US" sz="1200" baseline="0" dirty="0" smtClean="0"/>
              <a:t> experience of developing LDC modules</a:t>
            </a:r>
            <a:endParaRPr lang="en-US" sz="1200" dirty="0" smtClean="0"/>
          </a:p>
          <a:p>
            <a:endParaRPr lang="en-US" sz="1200" dirty="0" smtClean="0"/>
          </a:p>
          <a:p>
            <a:r>
              <a:rPr lang="en-US" sz="1200" dirty="0" smtClean="0"/>
              <a:t>One of the best ways to see how to combine the reading standards is to analyze LDC Modules</a:t>
            </a:r>
            <a:endParaRPr lang="en-US" dirty="0" smtClean="0"/>
          </a:p>
          <a:p>
            <a:endParaRPr lang="en-US" dirty="0" smtClean="0"/>
          </a:p>
          <a:p>
            <a:r>
              <a:rPr lang="en-US" dirty="0" smtClean="0"/>
              <a:t>Look at blank templates so teachers can</a:t>
            </a:r>
            <a:r>
              <a:rPr lang="en-US" baseline="0" dirty="0" smtClean="0"/>
              <a:t> start seeing how they could create their own module and then let that lead into how </a:t>
            </a:r>
            <a:r>
              <a:rPr lang="en-US" baseline="0" dirty="0" err="1" smtClean="0"/>
              <a:t>icurio</a:t>
            </a:r>
            <a:r>
              <a:rPr lang="en-US" baseline="0" dirty="0" smtClean="0"/>
              <a:t> could be a helpful resource in putting your own module together. </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27</a:t>
            </a:fld>
            <a:endParaRPr lang="en-US"/>
          </a:p>
        </p:txBody>
      </p:sp>
    </p:spTree>
    <p:extLst>
      <p:ext uri="{BB962C8B-B14F-4D97-AF65-F5344CB8AC3E}">
        <p14:creationId xmlns:p14="http://schemas.microsoft.com/office/powerpoint/2010/main" val="3960676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28</a:t>
            </a:fld>
            <a:endParaRPr lang="en-US"/>
          </a:p>
        </p:txBody>
      </p:sp>
    </p:spTree>
    <p:extLst>
      <p:ext uri="{BB962C8B-B14F-4D97-AF65-F5344CB8AC3E}">
        <p14:creationId xmlns:p14="http://schemas.microsoft.com/office/powerpoint/2010/main" val="904600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rethink how you do  the ordering activity</a:t>
            </a:r>
            <a:r>
              <a:rPr lang="mr-IN" dirty="0" smtClean="0"/>
              <a:t>…</a:t>
            </a:r>
            <a:r>
              <a:rPr lang="en-US" dirty="0" smtClean="0"/>
              <a:t>that is a LOT of copying  M</a:t>
            </a:r>
            <a:r>
              <a:rPr lang="en-US" baseline="0" dirty="0" smtClean="0"/>
              <a:t>aybe just include one from each grade level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47</a:t>
            </a:fld>
            <a:endParaRPr lang="en-US"/>
          </a:p>
        </p:txBody>
      </p:sp>
    </p:spTree>
    <p:extLst>
      <p:ext uri="{BB962C8B-B14F-4D97-AF65-F5344CB8AC3E}">
        <p14:creationId xmlns:p14="http://schemas.microsoft.com/office/powerpoint/2010/main" val="373804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type of reading students should be doing during guided reading instruction.  Also, pair up with parents to make sure students are reading the right material at home.  Reading A-Z is a great site that offers leveled readers you could copy and send home. </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48</a:t>
            </a:fld>
            <a:endParaRPr lang="en-US"/>
          </a:p>
        </p:txBody>
      </p:sp>
    </p:spTree>
    <p:extLst>
      <p:ext uri="{BB962C8B-B14F-4D97-AF65-F5344CB8AC3E}">
        <p14:creationId xmlns:p14="http://schemas.microsoft.com/office/powerpoint/2010/main" val="423446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endParaRPr lang="en-US" b="1"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56</a:t>
            </a:fld>
            <a:endParaRPr lang="en-US"/>
          </a:p>
        </p:txBody>
      </p:sp>
    </p:spTree>
    <p:extLst>
      <p:ext uri="{BB962C8B-B14F-4D97-AF65-F5344CB8AC3E}">
        <p14:creationId xmlns:p14="http://schemas.microsoft.com/office/powerpoint/2010/main" val="235208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Renee’ and Laura </a:t>
            </a:r>
            <a:endParaRPr lang="en-US" b="1"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57</a:t>
            </a:fld>
            <a:endParaRPr lang="en-US"/>
          </a:p>
        </p:txBody>
      </p:sp>
    </p:spTree>
    <p:extLst>
      <p:ext uri="{BB962C8B-B14F-4D97-AF65-F5344CB8AC3E}">
        <p14:creationId xmlns:p14="http://schemas.microsoft.com/office/powerpoint/2010/main" val="397382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3</a:t>
            </a:fld>
            <a:endParaRPr lang="en-US"/>
          </a:p>
        </p:txBody>
      </p:sp>
    </p:spTree>
    <p:extLst>
      <p:ext uri="{BB962C8B-B14F-4D97-AF65-F5344CB8AC3E}">
        <p14:creationId xmlns:p14="http://schemas.microsoft.com/office/powerpoint/2010/main" val="164716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a specific article they are going to read?  </a:t>
            </a:r>
          </a:p>
          <a:p>
            <a:endParaRPr lang="en-US" dirty="0" smtClean="0"/>
          </a:p>
          <a:p>
            <a:r>
              <a:rPr lang="en-US" dirty="0" smtClean="0"/>
              <a:t>Might have a discussion question that follows the jigsaw activity </a:t>
            </a:r>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4</a:t>
            </a:fld>
            <a:endParaRPr lang="en-US"/>
          </a:p>
        </p:txBody>
      </p:sp>
    </p:spTree>
    <p:extLst>
      <p:ext uri="{BB962C8B-B14F-4D97-AF65-F5344CB8AC3E}">
        <p14:creationId xmlns:p14="http://schemas.microsoft.com/office/powerpoint/2010/main" val="156303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7</a:t>
            </a:fld>
            <a:endParaRPr lang="en-US"/>
          </a:p>
        </p:txBody>
      </p:sp>
    </p:spTree>
    <p:extLst>
      <p:ext uri="{BB962C8B-B14F-4D97-AF65-F5344CB8AC3E}">
        <p14:creationId xmlns:p14="http://schemas.microsoft.com/office/powerpoint/2010/main" val="10015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8</a:t>
            </a:fld>
            <a:endParaRPr lang="en-US"/>
          </a:p>
        </p:txBody>
      </p:sp>
    </p:spTree>
    <p:extLst>
      <p:ext uri="{BB962C8B-B14F-4D97-AF65-F5344CB8AC3E}">
        <p14:creationId xmlns:p14="http://schemas.microsoft.com/office/powerpoint/2010/main" val="208211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18C06-7429-CC4F-AA26-060F1B353D88}" type="slidenum">
              <a:rPr lang="en-US" smtClean="0"/>
              <a:pPr/>
              <a:t>9</a:t>
            </a:fld>
            <a:endParaRPr lang="en-US"/>
          </a:p>
        </p:txBody>
      </p:sp>
    </p:spTree>
    <p:extLst>
      <p:ext uri="{BB962C8B-B14F-4D97-AF65-F5344CB8AC3E}">
        <p14:creationId xmlns:p14="http://schemas.microsoft.com/office/powerpoint/2010/main" val="85081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FA55CB2-3D6C-1643-9698-93D9D76E2445}" type="slidenum">
              <a:rPr lang="en-US" altLang="en-US">
                <a:latin typeface="Calibri" charset="0"/>
              </a:rPr>
              <a:pPr eaLnBrk="1" hangingPunct="1"/>
              <a:t>10</a:t>
            </a:fld>
            <a:endParaRPr lang="en-US" altLang="en-US">
              <a:latin typeface="Calibri" charset="0"/>
            </a:endParaRPr>
          </a:p>
        </p:txBody>
      </p:sp>
    </p:spTree>
    <p:extLst>
      <p:ext uri="{BB962C8B-B14F-4D97-AF65-F5344CB8AC3E}">
        <p14:creationId xmlns:p14="http://schemas.microsoft.com/office/powerpoint/2010/main" val="187019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501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4076F4CE-0FB4-CF49-8420-9FD3FCED0C94}" type="slidenum">
              <a:rPr lang="en-US" altLang="en-US" sz="1200">
                <a:latin typeface="Calibri" charset="0"/>
              </a:rPr>
              <a:pPr algn="r" eaLnBrk="1" hangingPunct="1"/>
              <a:t>12</a:t>
            </a:fld>
            <a:endParaRPr lang="en-US" altLang="en-US" sz="1200">
              <a:latin typeface="Calibri" charset="0"/>
            </a:endParaRPr>
          </a:p>
        </p:txBody>
      </p:sp>
    </p:spTree>
    <p:extLst>
      <p:ext uri="{BB962C8B-B14F-4D97-AF65-F5344CB8AC3E}">
        <p14:creationId xmlns:p14="http://schemas.microsoft.com/office/powerpoint/2010/main" val="110039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0A9B2-0A8E-6B41-8821-60BF468D1E55}" type="datetime4">
              <a:rPr lang="en-US" smtClean="0"/>
              <a:pPr/>
              <a:t>October 10,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151023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620A7-CBE5-9D47-A49F-6E7D3219E629}" type="datetime4">
              <a:rPr lang="en-US" smtClean="0"/>
              <a:pPr/>
              <a:t>October 10,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55943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DEF01-0415-7944-9D7B-74A1F04D3EFF}" type="datetime4">
              <a:rPr lang="en-US" smtClean="0"/>
              <a:pPr/>
              <a:t>October 10,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72593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7B6E1C-CB79-4006-9874-39B1102CFFCD}" type="datetime1">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70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E5CBF9-B00C-4648-8607-18C4A6971118}" type="datetime1">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11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83974-E604-4180-A3F5-6ADC3550F3AC}" type="datetime1">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66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C1D78E-A5B5-41C3-B995-03604316F121}" type="datetime1">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87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C6113-601E-49D8-A139-98B6A47BCB45}" type="datetime1">
              <a:rPr lang="en-US" smtClean="0">
                <a:solidFill>
                  <a:prstClr val="black">
                    <a:tint val="75000"/>
                  </a:prstClr>
                </a:solidFill>
              </a:rPr>
              <a:pPr/>
              <a:t>10/10/2016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34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864C74-67A8-49FC-92E9-2734775293A3}" type="datetime1">
              <a:rPr lang="en-US" smtClean="0">
                <a:solidFill>
                  <a:prstClr val="black">
                    <a:tint val="75000"/>
                  </a:prstClr>
                </a:solidFill>
              </a:rPr>
              <a:pPr/>
              <a:t>10/10/2016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49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BB2C7-EF8B-4D5F-9735-860C1DEC8A28}" type="datetime1">
              <a:rPr lang="en-US" smtClean="0">
                <a:solidFill>
                  <a:prstClr val="black">
                    <a:tint val="75000"/>
                  </a:prstClr>
                </a:solidFill>
              </a:rPr>
              <a:pPr/>
              <a:t>10/10/2016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38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1BFD99E-951A-4990-AE5E-9BA2E5A7DAB4}" type="datetime1">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98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577F4-873F-3A4D-BE88-F46D1A3885D3}" type="datetime4">
              <a:rPr lang="en-US" smtClean="0"/>
              <a:pPr/>
              <a:t>October 10,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478455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F66A8A6-CF25-404B-9806-C5AF70842E84}" type="datetime1">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260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83922-7EB0-4496-8B7D-724DF5466B54}" type="datetime1">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700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FE695D-2397-497D-BA3E-D9C64BAD6F76}" type="datetime1">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39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40992-F978-C747-A884-820438E592B0}" type="datetime4">
              <a:rPr lang="en-US" smtClean="0"/>
              <a:pPr/>
              <a:t>October 10,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02155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2E4A35-E3B5-434A-8C77-AEDC6897C041}" type="datetime4">
              <a:rPr lang="en-US" smtClean="0"/>
              <a:pPr/>
              <a:t>October 10,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97830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817F4F-0DB4-B348-B0CF-FBAE24EBFEF8}" type="datetime4">
              <a:rPr lang="en-US" smtClean="0"/>
              <a:pPr/>
              <a:t>October 10,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29094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5AD112-DFDD-E742-923C-2C236054B73B}" type="datetime4">
              <a:rPr lang="en-US" smtClean="0"/>
              <a:pPr/>
              <a:t>October 10,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93403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04D2A-E02C-9B46-9025-67489FE9455B}" type="datetime4">
              <a:rPr lang="en-US" smtClean="0"/>
              <a:pPr/>
              <a:t>October 10,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3834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D7688-16EC-B74D-9D4C-C0FFDDB36D08}" type="datetime4">
              <a:rPr lang="en-US" smtClean="0"/>
              <a:pPr/>
              <a:t>October 10,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87035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42908-C78E-DE4F-B62A-396A456492A5}" type="datetime4">
              <a:rPr lang="en-US" smtClean="0"/>
              <a:pPr/>
              <a:t>October 10,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55477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A7DDE1-88F0-324D-A902-2697CC5C3FF2}" type="datetime4">
              <a:rPr lang="en-US" smtClean="0"/>
              <a:pPr/>
              <a:t>October 10, 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70450333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4B9C14-91C3-4D01-957E-294F182C641F}" type="datetime1">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126928-9E01-4E14-BA4D-FAA003718C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11915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vecelatln.weebl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ngageny.org/resource/quick-explanation-of-the-shifts-by-kate-gerso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exile.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Lbg55PNe62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s://ldc.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www.icurio.com/mkt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education.ky.gov/Pages/default.asp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k12reader.com/"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orestandards.org/assets/Appendix_C.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readinga-z.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readinga-z.com/"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mailto:carole.mullins@hazard.kyschools.us" TargetMode="External"/><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kvecelatln.weebly.com/" TargetMode="External"/><Relationship Id="rId5" Type="http://schemas.openxmlformats.org/officeDocument/2006/relationships/hyperlink" Target="mailto:laura.carroll@Paintsville.kyschools.us" TargetMode="External"/><Relationship Id="rId4" Type="http://schemas.openxmlformats.org/officeDocument/2006/relationships/hyperlink" Target="mailto:renee.Buchanan@pike.kyschools.u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632" y="3712665"/>
            <a:ext cx="6858000" cy="1114040"/>
          </a:xfrm>
        </p:spPr>
        <p:txBody>
          <a:bodyPr>
            <a:normAutofit fontScale="90000"/>
          </a:bodyPr>
          <a:lstStyle/>
          <a:p>
            <a:r>
              <a:rPr lang="en-US" sz="2200" b="1" dirty="0" smtClean="0">
                <a:latin typeface="+mn-lt"/>
              </a:rPr>
              <a:t>Presented by:</a:t>
            </a:r>
            <a:r>
              <a:rPr lang="en-US" sz="3200" b="1" dirty="0" smtClean="0">
                <a:latin typeface="+mn-lt"/>
              </a:rPr>
              <a:t/>
            </a:r>
            <a:br>
              <a:rPr lang="en-US" sz="3200" b="1" dirty="0" smtClean="0">
                <a:latin typeface="+mn-lt"/>
              </a:rPr>
            </a:br>
            <a:r>
              <a:rPr lang="en-US" sz="3200" b="1" dirty="0" smtClean="0">
                <a:latin typeface="+mn-lt"/>
              </a:rPr>
              <a:t>The KVEC/ARI English/Language Arts:  Professional Action Network</a:t>
            </a:r>
            <a:br>
              <a:rPr lang="en-US" sz="3200" b="1" dirty="0" smtClean="0">
                <a:latin typeface="+mn-lt"/>
              </a:rPr>
            </a:br>
            <a:r>
              <a:rPr lang="en-US" sz="2200" b="1" dirty="0" smtClean="0">
                <a:latin typeface="+mn-lt"/>
                <a:hlinkClick r:id="rId3"/>
              </a:rPr>
              <a:t>www.kvecelatln.weebly.com</a:t>
            </a:r>
            <a:r>
              <a:rPr lang="en-US" sz="2200" b="1" dirty="0" smtClean="0">
                <a:latin typeface="+mn-lt"/>
              </a:rPr>
              <a:t> </a:t>
            </a:r>
            <a:endParaRPr lang="en-US" sz="2200" b="1" dirty="0">
              <a:latin typeface="+mn-lt"/>
            </a:endParaRPr>
          </a:p>
        </p:txBody>
      </p:sp>
      <p:sp>
        <p:nvSpPr>
          <p:cNvPr id="5" name="Subtitle 4"/>
          <p:cNvSpPr>
            <a:spLocks noGrp="1"/>
          </p:cNvSpPr>
          <p:nvPr>
            <p:ph type="subTitle" idx="1"/>
          </p:nvPr>
        </p:nvSpPr>
        <p:spPr>
          <a:xfrm>
            <a:off x="1218855" y="4970007"/>
            <a:ext cx="6858000" cy="1751713"/>
          </a:xfrm>
          <a:solidFill>
            <a:schemeClr val="accent1">
              <a:lumMod val="60000"/>
              <a:lumOff val="40000"/>
            </a:schemeClr>
          </a:solidFill>
        </p:spPr>
        <p:txBody>
          <a:bodyPr>
            <a:normAutofit/>
          </a:bodyPr>
          <a:lstStyle/>
          <a:p>
            <a:endParaRPr lang="en-US" sz="1200" b="1" dirty="0" smtClean="0">
              <a:solidFill>
                <a:schemeClr val="bg1"/>
              </a:solidFill>
            </a:endParaRPr>
          </a:p>
          <a:p>
            <a:r>
              <a:rPr lang="en-US" sz="2400" b="1" dirty="0" smtClean="0"/>
              <a:t>Conducted by ARI Literacy Fellows:</a:t>
            </a:r>
          </a:p>
          <a:p>
            <a:r>
              <a:rPr lang="en-US" sz="2400" b="1" dirty="0" smtClean="0"/>
              <a:t>Renee’ Buchanan, Pike County</a:t>
            </a:r>
          </a:p>
          <a:p>
            <a:r>
              <a:rPr lang="en-US" sz="2400" b="1" dirty="0" smtClean="0"/>
              <a:t>Laura Carroll, Paintsville Independent</a:t>
            </a:r>
          </a:p>
          <a:p>
            <a:endParaRPr lang="en-US" sz="2600" b="1" dirty="0" smtClean="0">
              <a:solidFill>
                <a:schemeClr val="bg1"/>
              </a:solidFill>
            </a:endParaRPr>
          </a:p>
          <a:p>
            <a:endParaRPr lang="en-US" dirty="0"/>
          </a:p>
        </p:txBody>
      </p:sp>
      <p:sp>
        <p:nvSpPr>
          <p:cNvPr id="4" name="Rectangle 3"/>
          <p:cNvSpPr/>
          <p:nvPr/>
        </p:nvSpPr>
        <p:spPr>
          <a:xfrm>
            <a:off x="467833" y="1279222"/>
            <a:ext cx="8229599" cy="2000548"/>
          </a:xfrm>
          <a:prstGeom prst="rect">
            <a:avLst/>
          </a:prstGeom>
          <a:ln w="25400">
            <a:solidFill>
              <a:schemeClr val="accent1">
                <a:lumMod val="75000"/>
              </a:schemeClr>
            </a:solidFill>
          </a:ln>
        </p:spPr>
        <p:txBody>
          <a:bodyPr wrap="square">
            <a:spAutoFit/>
          </a:bodyPr>
          <a:lstStyle/>
          <a:p>
            <a:pPr algn="ctr"/>
            <a:endParaRPr lang="en-US" b="1" dirty="0" smtClean="0">
              <a:solidFill>
                <a:srgbClr val="0070C0"/>
              </a:solidFill>
              <a:latin typeface="Arial Black" pitchFamily="34" charset="0"/>
            </a:endParaRPr>
          </a:p>
          <a:p>
            <a:pPr algn="ctr"/>
            <a:r>
              <a:rPr lang="en-US" sz="3200" b="1" dirty="0" smtClean="0">
                <a:solidFill>
                  <a:srgbClr val="0070C0"/>
                </a:solidFill>
                <a:latin typeface="Arial Black" pitchFamily="34" charset="0"/>
              </a:rPr>
              <a:t>The Reading Writing Connection: </a:t>
            </a:r>
            <a:r>
              <a:rPr lang="en-US" sz="3200" b="1" i="1" dirty="0" smtClean="0">
                <a:solidFill>
                  <a:srgbClr val="FF0000"/>
                </a:solidFill>
                <a:latin typeface="Arial Black" pitchFamily="34" charset="0"/>
              </a:rPr>
              <a:t>What’s All the Hype?</a:t>
            </a:r>
          </a:p>
          <a:p>
            <a:pPr algn="ctr"/>
            <a:r>
              <a:rPr lang="en-US" sz="2400" b="1" dirty="0" smtClean="0">
                <a:solidFill>
                  <a:srgbClr val="0070C0"/>
                </a:solidFill>
                <a:latin typeface="Arial Black" pitchFamily="34" charset="0"/>
              </a:rPr>
              <a:t>October 11, 2016</a:t>
            </a:r>
          </a:p>
          <a:p>
            <a:r>
              <a:rPr lang="en-US" i="1" dirty="0" smtClean="0"/>
              <a:t> </a:t>
            </a:r>
            <a:endParaRPr lang="en-US" dirty="0"/>
          </a:p>
        </p:txBody>
      </p:sp>
      <p:pic>
        <p:nvPicPr>
          <p:cNvPr id="7" name="Picture 6"/>
          <p:cNvPicPr>
            <a:picLocks noChangeAspect="1"/>
          </p:cNvPicPr>
          <p:nvPr/>
        </p:nvPicPr>
        <p:blipFill>
          <a:blip r:embed="rId4"/>
          <a:stretch>
            <a:fillRect/>
          </a:stretch>
        </p:blipFill>
        <p:spPr>
          <a:xfrm>
            <a:off x="1218854" y="87999"/>
            <a:ext cx="1524345" cy="112153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94523" y="75052"/>
            <a:ext cx="2717109" cy="1077328"/>
          </a:xfrm>
          <a:prstGeom prst="rect">
            <a:avLst/>
          </a:prstGeom>
        </p:spPr>
      </p:pic>
    </p:spTree>
    <p:extLst>
      <p:ext uri="{BB962C8B-B14F-4D97-AF65-F5344CB8AC3E}">
        <p14:creationId xmlns:p14="http://schemas.microsoft.com/office/powerpoint/2010/main" val="3813627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519545"/>
            <a:ext cx="8686800" cy="1143000"/>
          </a:xfrm>
          <a:ln w="25400">
            <a:solidFill>
              <a:schemeClr val="accent1">
                <a:lumMod val="75000"/>
              </a:schemeClr>
            </a:solidFill>
          </a:ln>
        </p:spPr>
        <p:txBody>
          <a:bodyPr wrap="square" numCol="1" anchorCtr="0" compatLnSpc="1">
            <a:prstTxWarp prst="textNoShape">
              <a:avLst/>
            </a:prstTxWarp>
          </a:bodyPr>
          <a:lstStyle/>
          <a:p>
            <a:pPr algn="ctr" eaLnBrk="1" hangingPunct="1"/>
            <a:r>
              <a:rPr lang="en-US" altLang="en-US" sz="3600" b="1" dirty="0">
                <a:effectLst>
                  <a:outerShdw blurRad="38100" dist="38100" dir="2700000" algn="tl">
                    <a:srgbClr val="FFFFFF"/>
                  </a:outerShdw>
                </a:effectLst>
                <a:latin typeface="+mn-lt"/>
                <a:ea typeface="ＭＳ Ｐゴシック" charset="-128"/>
              </a:rPr>
              <a:t>The Reading-Writing Connection:</a:t>
            </a:r>
            <a:r>
              <a:rPr lang="en-US" altLang="en-US" sz="3600" b="1" dirty="0">
                <a:effectLst>
                  <a:outerShdw blurRad="38100" dist="38100" dir="2700000" algn="tl">
                    <a:srgbClr val="0064E2"/>
                  </a:outerShdw>
                </a:effectLst>
                <a:latin typeface="+mn-lt"/>
                <a:ea typeface="ＭＳ Ｐゴシック" charset="-128"/>
              </a:rPr>
              <a:t/>
            </a:r>
            <a:br>
              <a:rPr lang="en-US" altLang="en-US" sz="3600" b="1" dirty="0">
                <a:effectLst>
                  <a:outerShdw blurRad="38100" dist="38100" dir="2700000" algn="tl">
                    <a:srgbClr val="0064E2"/>
                  </a:outerShdw>
                </a:effectLst>
                <a:latin typeface="+mn-lt"/>
                <a:ea typeface="ＭＳ Ｐゴシック" charset="-128"/>
              </a:rPr>
            </a:br>
            <a:r>
              <a:rPr lang="en-US" altLang="en-US" sz="3600" b="1" i="1" dirty="0">
                <a:effectLst>
                  <a:outerShdw blurRad="38100" dist="38100" sx="1000" sy="1000" algn="tl">
                    <a:srgbClr val="0064E2"/>
                  </a:outerShdw>
                </a:effectLst>
                <a:latin typeface="+mn-lt"/>
                <a:ea typeface="ＭＳ Ｐゴシック" charset="-128"/>
              </a:rPr>
              <a:t>What the research says…</a:t>
            </a:r>
          </a:p>
        </p:txBody>
      </p:sp>
      <p:sp>
        <p:nvSpPr>
          <p:cNvPr id="14339" name="Content Placeholder 2"/>
          <p:cNvSpPr>
            <a:spLocks noGrp="1"/>
          </p:cNvSpPr>
          <p:nvPr>
            <p:ph idx="1"/>
          </p:nvPr>
        </p:nvSpPr>
        <p:spPr>
          <a:xfrm>
            <a:off x="381000" y="1662545"/>
            <a:ext cx="8534400" cy="4433455"/>
          </a:xfrm>
        </p:spPr>
        <p:txBody>
          <a:bodyPr wrap="square" numCol="1" anchor="t" anchorCtr="0" compatLnSpc="1">
            <a:prstTxWarp prst="textNoShape">
              <a:avLst/>
            </a:prstTxWarp>
          </a:bodyPr>
          <a:lstStyle/>
          <a:p>
            <a:pPr marL="0" indent="0" eaLnBrk="1" hangingPunct="1">
              <a:buNone/>
              <a:defRPr/>
            </a:pPr>
            <a:endParaRPr lang="en-US" sz="2800" b="1" dirty="0" smtClean="0">
              <a:effectLst>
                <a:outerShdw blurRad="38100" dist="38100" sx="1000" sy="1000" algn="tl">
                  <a:srgbClr val="0064E2"/>
                </a:outerShdw>
              </a:effectLst>
              <a:cs typeface="Arial" charset="0"/>
            </a:endParaRPr>
          </a:p>
          <a:p>
            <a:pPr marL="0" indent="0" eaLnBrk="1" hangingPunct="1">
              <a:buNone/>
              <a:defRPr/>
            </a:pPr>
            <a:r>
              <a:rPr lang="en-US" sz="2800" b="1" dirty="0" smtClean="0">
                <a:effectLst>
                  <a:outerShdw blurRad="38100" dist="38100" sx="1000" sy="1000" algn="tl">
                    <a:srgbClr val="0064E2"/>
                  </a:outerShdw>
                </a:effectLst>
                <a:cs typeface="Arial" charset="0"/>
              </a:rPr>
              <a:t>Literacy </a:t>
            </a:r>
            <a:r>
              <a:rPr lang="en-US" sz="2800" b="1" dirty="0" smtClean="0">
                <a:effectLst>
                  <a:outerShdw blurRad="38100" dist="38100" sx="1000" sy="1000" algn="tl">
                    <a:srgbClr val="0064E2"/>
                  </a:outerShdw>
                </a:effectLst>
                <a:cs typeface="Arial" charset="0"/>
              </a:rPr>
              <a:t>instruction needs to explicitly present the relationship between reading and </a:t>
            </a:r>
            <a:r>
              <a:rPr lang="en-US" sz="2800" b="1" dirty="0" smtClean="0">
                <a:effectLst>
                  <a:outerShdw blurRad="38100" dist="38100" sx="1000" sy="1000" algn="tl">
                    <a:srgbClr val="0064E2"/>
                  </a:outerShdw>
                </a:effectLst>
                <a:cs typeface="Arial" charset="0"/>
              </a:rPr>
              <a:t>writing. </a:t>
            </a:r>
          </a:p>
          <a:p>
            <a:pPr marL="0" indent="0" algn="r" eaLnBrk="1" hangingPunct="1">
              <a:buNone/>
              <a:defRPr/>
            </a:pPr>
            <a:r>
              <a:rPr lang="en-US" sz="2400" b="1" i="1" dirty="0" smtClean="0">
                <a:effectLst>
                  <a:outerShdw blurRad="38100" dist="38100" sx="1000" sy="1000" algn="tl">
                    <a:srgbClr val="0064E2"/>
                  </a:outerShdw>
                </a:effectLst>
                <a:cs typeface="Arial" charset="0"/>
              </a:rPr>
              <a:t>(</a:t>
            </a:r>
            <a:r>
              <a:rPr lang="en-US" sz="2400" b="1" i="1" dirty="0" smtClean="0">
                <a:effectLst>
                  <a:outerShdw blurRad="38100" dist="38100" sx="1000" sy="1000" algn="tl">
                    <a:srgbClr val="0064E2"/>
                  </a:outerShdw>
                </a:effectLst>
                <a:cs typeface="Arial" charset="0"/>
              </a:rPr>
              <a:t>Goodman &amp; Goodman 1983; Shanahan 1988</a:t>
            </a:r>
            <a:r>
              <a:rPr lang="en-US" sz="2400" b="1" i="1" dirty="0" smtClean="0">
                <a:effectLst>
                  <a:outerShdw blurRad="38100" dist="38100" sx="1000" sy="1000" algn="tl">
                    <a:srgbClr val="0064E2"/>
                  </a:outerShdw>
                </a:effectLst>
                <a:cs typeface="Arial" charset="0"/>
              </a:rPr>
              <a:t>)  </a:t>
            </a:r>
            <a:r>
              <a:rPr lang="en-US" sz="2400" b="1" i="1" dirty="0" smtClean="0">
                <a:effectLst>
                  <a:outerShdw blurRad="38100" dist="38100" sx="1000" sy="1000" algn="tl">
                    <a:srgbClr val="0064E2"/>
                  </a:outerShdw>
                </a:effectLst>
                <a:cs typeface="Arial" charset="0"/>
              </a:rPr>
              <a:t/>
            </a:r>
            <a:br>
              <a:rPr lang="en-US" sz="2400" b="1" i="1" dirty="0" smtClean="0">
                <a:effectLst>
                  <a:outerShdw blurRad="38100" dist="38100" sx="1000" sy="1000" algn="tl">
                    <a:srgbClr val="0064E2"/>
                  </a:outerShdw>
                </a:effectLst>
                <a:cs typeface="Arial" charset="0"/>
              </a:rPr>
            </a:br>
            <a:endParaRPr lang="en-US" sz="2400" b="1" i="1" dirty="0" smtClean="0">
              <a:effectLst>
                <a:outerShdw blurRad="38100" dist="38100" sx="1000" sy="1000" algn="tl">
                  <a:srgbClr val="0064E2"/>
                </a:outerShdw>
              </a:effectLst>
              <a:cs typeface="Arial" charset="0"/>
            </a:endParaRPr>
          </a:p>
          <a:p>
            <a:pPr marL="0" indent="0" eaLnBrk="1" hangingPunct="1">
              <a:buNone/>
              <a:defRPr/>
            </a:pPr>
            <a:r>
              <a:rPr lang="en-US" sz="2800" b="1" dirty="0" smtClean="0">
                <a:effectLst>
                  <a:outerShdw blurRad="38100" dist="38100" sx="1000" sy="1000" algn="tl">
                    <a:srgbClr val="0064E2"/>
                  </a:outerShdw>
                </a:effectLst>
                <a:cs typeface="Arial" charset="0"/>
              </a:rPr>
              <a:t>Children need to view themselves as readers and writers to build knowledge about the forms and functions of the </a:t>
            </a:r>
            <a:r>
              <a:rPr lang="en-US" sz="2800" b="1" dirty="0" smtClean="0">
                <a:effectLst>
                  <a:outerShdw blurRad="38100" dist="38100" sx="1000" sy="1000" algn="tl">
                    <a:srgbClr val="0064E2"/>
                  </a:outerShdw>
                </a:effectLst>
                <a:cs typeface="Arial" charset="0"/>
              </a:rPr>
              <a:t>language. </a:t>
            </a:r>
          </a:p>
          <a:p>
            <a:pPr marL="0" indent="0" algn="r" eaLnBrk="1" hangingPunct="1">
              <a:buNone/>
              <a:defRPr/>
            </a:pPr>
            <a:r>
              <a:rPr lang="en-US" sz="2400" b="1" i="1" dirty="0" smtClean="0">
                <a:effectLst>
                  <a:outerShdw blurRad="38100" dist="38100" sx="1000" sy="1000" algn="tl">
                    <a:srgbClr val="0064E2"/>
                  </a:outerShdw>
                </a:effectLst>
                <a:cs typeface="Arial" charset="0"/>
              </a:rPr>
              <a:t>(</a:t>
            </a:r>
            <a:r>
              <a:rPr lang="en-US" sz="2400" b="1" i="1" dirty="0" smtClean="0">
                <a:effectLst>
                  <a:outerShdw blurRad="38100" dist="38100" sx="1000" sy="1000" algn="tl">
                    <a:srgbClr val="0064E2"/>
                  </a:outerShdw>
                </a:effectLst>
                <a:cs typeface="Arial" charset="0"/>
              </a:rPr>
              <a:t>Goodman &amp; Goodman 1983; Mayo 2000; Miller 1982</a:t>
            </a:r>
            <a:r>
              <a:rPr lang="en-US" sz="2400" b="1" i="1" dirty="0" smtClean="0">
                <a:effectLst>
                  <a:outerShdw blurRad="38100" dist="38100" sx="1000" sy="1000" algn="tl">
                    <a:srgbClr val="0064E2"/>
                  </a:outerShdw>
                </a:effectLst>
                <a:cs typeface="Arial" charset="0"/>
              </a:rPr>
              <a:t>)</a:t>
            </a:r>
            <a:endParaRPr lang="en-US" sz="2400" b="1" i="1" dirty="0" smtClean="0">
              <a:effectLst>
                <a:outerShdw blurRad="38100" dist="38100" sx="1000" sy="1000" algn="tl">
                  <a:srgbClr val="0064E2"/>
                </a:outerShdw>
              </a:effectLst>
              <a:cs typeface="Arial" charset="0"/>
            </a:endParaRPr>
          </a:p>
          <a:p>
            <a:pPr eaLnBrk="1" hangingPunct="1">
              <a:buFont typeface="Arial" charset="0"/>
              <a:buNone/>
              <a:defRPr/>
            </a:pPr>
            <a:endParaRPr lang="en-US" dirty="0" smtClean="0">
              <a:effectLst>
                <a:outerShdw blurRad="38100" dist="38100" dir="2700000" algn="tl">
                  <a:srgbClr val="0064E2"/>
                </a:outerShdw>
              </a:effectLst>
              <a:latin typeface="Arial" charset="0"/>
              <a:cs typeface="Arial" charset="0"/>
            </a:endParaRPr>
          </a:p>
          <a:p>
            <a:pPr eaLnBrk="1" hangingPunct="1">
              <a:buFont typeface="Arial" charset="0"/>
              <a:buNone/>
              <a:defRPr/>
            </a:pPr>
            <a:endParaRPr lang="en-US" dirty="0" smtClean="0">
              <a:effectLst>
                <a:outerShdw blurRad="38100" dist="38100" dir="2700000" algn="tl">
                  <a:srgbClr val="0064E2"/>
                </a:outerShdw>
              </a:effectLst>
              <a:latin typeface="Arial" charset="0"/>
              <a:cs typeface="Arial" charset="0"/>
            </a:endParaRPr>
          </a:p>
          <a:p>
            <a:pPr eaLnBrk="1" hangingPunct="1">
              <a:buFont typeface="Arial" charset="0"/>
              <a:buNone/>
              <a:defRPr/>
            </a:pPr>
            <a:endParaRPr lang="en-US" dirty="0" smtClean="0">
              <a:effectLst>
                <a:outerShdw blurRad="38100" dist="38100" dir="2700000" algn="tl">
                  <a:srgbClr val="0064E2"/>
                </a:outerShdw>
              </a:effectLst>
              <a:latin typeface="Arial" charset="0"/>
              <a:cs typeface="Arial" charset="0"/>
            </a:endParaRPr>
          </a:p>
        </p:txBody>
      </p:sp>
    </p:spTree>
    <p:extLst>
      <p:ext uri="{BB962C8B-B14F-4D97-AF65-F5344CB8AC3E}">
        <p14:creationId xmlns:p14="http://schemas.microsoft.com/office/powerpoint/2010/main" val="529731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514350"/>
            <a:ext cx="8686800" cy="1143000"/>
          </a:xfrm>
          <a:ln w="25400">
            <a:solidFill>
              <a:schemeClr val="accent1">
                <a:lumMod val="75000"/>
              </a:schemeClr>
            </a:solidFill>
          </a:ln>
        </p:spPr>
        <p:txBody>
          <a:bodyPr wrap="square" numCol="1" anchorCtr="0" compatLnSpc="1">
            <a:prstTxWarp prst="textNoShape">
              <a:avLst/>
            </a:prstTxWarp>
          </a:bodyPr>
          <a:lstStyle/>
          <a:p>
            <a:pPr algn="ctr" eaLnBrk="1" hangingPunct="1"/>
            <a:r>
              <a:rPr lang="en-US" altLang="en-US" sz="3600" b="1" dirty="0">
                <a:effectLst>
                  <a:outerShdw blurRad="38100" dist="38100" sx="1000" sy="1000" algn="tl">
                    <a:srgbClr val="000000">
                      <a:alpha val="43137"/>
                    </a:srgbClr>
                  </a:outerShdw>
                </a:effectLst>
                <a:latin typeface="+mn-lt"/>
                <a:ea typeface="ＭＳ Ｐゴシック" charset="-128"/>
              </a:rPr>
              <a:t>The Reading-Writing Connection:</a:t>
            </a:r>
            <a:br>
              <a:rPr lang="en-US" altLang="en-US" sz="3600" b="1" dirty="0">
                <a:effectLst>
                  <a:outerShdw blurRad="38100" dist="38100" sx="1000" sy="1000" algn="tl">
                    <a:srgbClr val="000000">
                      <a:alpha val="43137"/>
                    </a:srgbClr>
                  </a:outerShdw>
                </a:effectLst>
                <a:latin typeface="+mn-lt"/>
                <a:ea typeface="ＭＳ Ｐゴシック" charset="-128"/>
              </a:rPr>
            </a:br>
            <a:r>
              <a:rPr lang="en-US" altLang="en-US" sz="3600" b="1" i="1" dirty="0">
                <a:effectLst>
                  <a:outerShdw blurRad="38100" dist="38100" sx="1000" sy="1000" algn="tl">
                    <a:srgbClr val="000000">
                      <a:alpha val="43137"/>
                    </a:srgbClr>
                  </a:outerShdw>
                </a:effectLst>
                <a:latin typeface="+mn-lt"/>
                <a:ea typeface="ＭＳ Ｐゴシック" charset="-128"/>
              </a:rPr>
              <a:t>What the research says…</a:t>
            </a:r>
          </a:p>
        </p:txBody>
      </p:sp>
      <p:sp>
        <p:nvSpPr>
          <p:cNvPr id="16387" name="Content Placeholder 2"/>
          <p:cNvSpPr>
            <a:spLocks noGrp="1"/>
          </p:cNvSpPr>
          <p:nvPr>
            <p:ph idx="1"/>
          </p:nvPr>
        </p:nvSpPr>
        <p:spPr>
          <a:xfrm>
            <a:off x="228600" y="2057400"/>
            <a:ext cx="8534400" cy="4191000"/>
          </a:xfrm>
        </p:spPr>
        <p:txBody>
          <a:bodyPr wrap="square" numCol="1" anchor="t" anchorCtr="0" compatLnSpc="1">
            <a:prstTxWarp prst="textNoShape">
              <a:avLst/>
            </a:prstTxWarp>
          </a:bodyPr>
          <a:lstStyle/>
          <a:p>
            <a:pPr marL="0" indent="0" eaLnBrk="1" hangingPunct="1">
              <a:buNone/>
              <a:defRPr/>
            </a:pPr>
            <a:r>
              <a:rPr lang="en-US" sz="2800" b="1" dirty="0" smtClean="0">
                <a:effectLst>
                  <a:outerShdw dist="38100" sx="1000" sy="1000" algn="tl">
                    <a:srgbClr val="0064E2"/>
                  </a:outerShdw>
                </a:effectLst>
                <a:cs typeface="Arial" charset="0"/>
              </a:rPr>
              <a:t>As writing improves through daily communicative use, reading is </a:t>
            </a:r>
            <a:r>
              <a:rPr lang="en-US" sz="2800" b="1" dirty="0" smtClean="0">
                <a:effectLst>
                  <a:outerShdw dist="38100" sx="1000" sy="1000" algn="tl">
                    <a:srgbClr val="0064E2"/>
                  </a:outerShdw>
                </a:effectLst>
                <a:cs typeface="Arial" charset="0"/>
              </a:rPr>
              <a:t>enhanced.</a:t>
            </a:r>
          </a:p>
          <a:p>
            <a:pPr marL="0" indent="0" algn="r" eaLnBrk="1" hangingPunct="1">
              <a:buNone/>
              <a:defRPr/>
            </a:pPr>
            <a:r>
              <a:rPr lang="en-US" sz="2400" b="1" i="1" dirty="0" smtClean="0">
                <a:effectLst>
                  <a:outerShdw dist="38100" sx="1000" sy="1000" algn="tl">
                    <a:srgbClr val="0064E2"/>
                  </a:outerShdw>
                </a:effectLst>
                <a:cs typeface="Arial" charset="0"/>
              </a:rPr>
              <a:t>(</a:t>
            </a:r>
            <a:r>
              <a:rPr lang="en-US" sz="2400" b="1" i="1" dirty="0" smtClean="0">
                <a:effectLst>
                  <a:outerShdw dist="38100" sx="1000" sy="1000" algn="tl">
                    <a:srgbClr val="0064E2"/>
                  </a:outerShdw>
                </a:effectLst>
                <a:cs typeface="Arial" charset="0"/>
              </a:rPr>
              <a:t>Goodman &amp; Goodman, 1983</a:t>
            </a:r>
            <a:r>
              <a:rPr lang="en-US" sz="2400" b="1" i="1" dirty="0" smtClean="0">
                <a:effectLst>
                  <a:outerShdw dist="38100" sx="1000" sy="1000" algn="tl">
                    <a:srgbClr val="0064E2"/>
                  </a:outerShdw>
                </a:effectLst>
                <a:cs typeface="Arial" charset="0"/>
              </a:rPr>
              <a:t>) </a:t>
            </a:r>
            <a:r>
              <a:rPr lang="en-US" sz="2400" b="1" i="1" dirty="0" smtClean="0">
                <a:effectLst>
                  <a:outerShdw dist="38100" sx="1000" sy="1000" algn="tl">
                    <a:srgbClr val="0064E2"/>
                  </a:outerShdw>
                </a:effectLst>
                <a:cs typeface="Arial" charset="0"/>
              </a:rPr>
              <a:t/>
            </a:r>
            <a:br>
              <a:rPr lang="en-US" sz="2400" b="1" i="1" dirty="0" smtClean="0">
                <a:effectLst>
                  <a:outerShdw dist="38100" sx="1000" sy="1000" algn="tl">
                    <a:srgbClr val="0064E2"/>
                  </a:outerShdw>
                </a:effectLst>
                <a:cs typeface="Arial" charset="0"/>
              </a:rPr>
            </a:br>
            <a:endParaRPr lang="en-US" sz="2400" b="1" i="1" dirty="0" smtClean="0">
              <a:effectLst>
                <a:outerShdw dist="38100" sx="1000" sy="1000" algn="tl">
                  <a:srgbClr val="0064E2"/>
                </a:outerShdw>
              </a:effectLst>
              <a:cs typeface="Arial" charset="0"/>
            </a:endParaRPr>
          </a:p>
          <a:p>
            <a:pPr marL="0" indent="0" eaLnBrk="1" hangingPunct="1">
              <a:buNone/>
              <a:defRPr/>
            </a:pPr>
            <a:r>
              <a:rPr lang="en-US" sz="2800" b="1" dirty="0" smtClean="0">
                <a:effectLst>
                  <a:outerShdw dist="38100" sx="1000" sy="1000" algn="tl">
                    <a:srgbClr val="0064E2"/>
                  </a:outerShdw>
                </a:effectLst>
                <a:cs typeface="Arial" charset="0"/>
              </a:rPr>
              <a:t>The relationship between reading and writing is based on communication.  Both should develop as a natural extension of the child's need to </a:t>
            </a:r>
            <a:r>
              <a:rPr lang="en-US" sz="2800" b="1" dirty="0" smtClean="0">
                <a:effectLst>
                  <a:outerShdw dist="38100" sx="1000" sy="1000" algn="tl">
                    <a:srgbClr val="0064E2"/>
                  </a:outerShdw>
                </a:effectLst>
                <a:cs typeface="Arial" charset="0"/>
              </a:rPr>
              <a:t>communicate. </a:t>
            </a:r>
          </a:p>
          <a:p>
            <a:pPr marL="0" indent="0" algn="r" eaLnBrk="1" hangingPunct="1">
              <a:buNone/>
              <a:defRPr/>
            </a:pPr>
            <a:r>
              <a:rPr lang="en-US" sz="2400" b="1" i="1" dirty="0" smtClean="0">
                <a:effectLst>
                  <a:outerShdw dist="38100" sx="1000" sy="1000" algn="tl">
                    <a:srgbClr val="0064E2"/>
                  </a:outerShdw>
                </a:effectLst>
                <a:cs typeface="Arial" charset="0"/>
              </a:rPr>
              <a:t>(</a:t>
            </a:r>
            <a:r>
              <a:rPr lang="en-US" sz="2400" b="1" i="1" dirty="0" smtClean="0">
                <a:effectLst>
                  <a:outerShdw dist="38100" sx="1000" sy="1000" algn="tl">
                    <a:srgbClr val="0064E2"/>
                  </a:outerShdw>
                </a:effectLst>
                <a:cs typeface="Arial" charset="0"/>
              </a:rPr>
              <a:t>Wilson, 1981</a:t>
            </a:r>
            <a:r>
              <a:rPr lang="en-US" sz="2400" b="1" i="1" dirty="0" smtClean="0">
                <a:effectLst>
                  <a:outerShdw dist="38100" sx="1000" sy="1000" algn="tl">
                    <a:srgbClr val="0064E2"/>
                  </a:outerShdw>
                </a:effectLst>
                <a:cs typeface="Arial" charset="0"/>
              </a:rPr>
              <a:t>) </a:t>
            </a:r>
            <a:endParaRPr lang="en-US" sz="2400" b="1" i="1" dirty="0" smtClean="0">
              <a:effectLst>
                <a:outerShdw dist="38100" sx="1000" sy="1000" algn="tl">
                  <a:srgbClr val="0064E2"/>
                </a:outerShdw>
              </a:effectLst>
              <a:cs typeface="Arial" charset="0"/>
            </a:endParaRPr>
          </a:p>
        </p:txBody>
      </p:sp>
    </p:spTree>
    <p:extLst>
      <p:ext uri="{BB962C8B-B14F-4D97-AF65-F5344CB8AC3E}">
        <p14:creationId xmlns:p14="http://schemas.microsoft.com/office/powerpoint/2010/main" val="202504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458200" cy="1143000"/>
          </a:xfrm>
          <a:ln w="25400">
            <a:solidFill>
              <a:schemeClr val="accent1">
                <a:lumMod val="75000"/>
              </a:schemeClr>
            </a:solidFill>
          </a:ln>
        </p:spPr>
        <p:txBody>
          <a:bodyPr wrap="square" numCol="1" anchorCtr="0" compatLnSpc="1">
            <a:prstTxWarp prst="textNoShape">
              <a:avLst/>
            </a:prstTxWarp>
            <a:noAutofit/>
          </a:bodyPr>
          <a:lstStyle/>
          <a:p>
            <a:pPr algn="ctr" eaLnBrk="1" hangingPunct="1"/>
            <a:r>
              <a:rPr lang="en-US" altLang="en-US" sz="3600" b="1" dirty="0">
                <a:effectLst>
                  <a:outerShdw blurRad="38100" dist="38100" sx="1000" sy="1000" algn="tl">
                    <a:srgbClr val="000000">
                      <a:alpha val="43137"/>
                    </a:srgbClr>
                  </a:outerShdw>
                </a:effectLst>
                <a:latin typeface="+mn-lt"/>
                <a:ea typeface="ＭＳ Ｐゴシック" charset="-128"/>
              </a:rPr>
              <a:t>The Reading-Writing Connection:</a:t>
            </a:r>
            <a:br>
              <a:rPr lang="en-US" altLang="en-US" sz="3600" b="1" dirty="0">
                <a:effectLst>
                  <a:outerShdw blurRad="38100" dist="38100" sx="1000" sy="1000" algn="tl">
                    <a:srgbClr val="000000">
                      <a:alpha val="43137"/>
                    </a:srgbClr>
                  </a:outerShdw>
                </a:effectLst>
                <a:latin typeface="+mn-lt"/>
                <a:ea typeface="ＭＳ Ｐゴシック" charset="-128"/>
              </a:rPr>
            </a:br>
            <a:r>
              <a:rPr lang="en-US" altLang="en-US" sz="3600" b="1" i="1" dirty="0">
                <a:effectLst>
                  <a:outerShdw blurRad="38100" dist="38100" sx="1000" sy="1000" algn="tl">
                    <a:srgbClr val="000000">
                      <a:alpha val="43137"/>
                    </a:srgbClr>
                  </a:outerShdw>
                </a:effectLst>
                <a:latin typeface="+mn-lt"/>
                <a:ea typeface="ＭＳ Ｐゴシック" charset="-128"/>
              </a:rPr>
              <a:t>What the research says…</a:t>
            </a:r>
          </a:p>
        </p:txBody>
      </p:sp>
      <p:sp>
        <p:nvSpPr>
          <p:cNvPr id="15363" name="Content Placeholder 2"/>
          <p:cNvSpPr>
            <a:spLocks noGrp="1"/>
          </p:cNvSpPr>
          <p:nvPr>
            <p:ph idx="1"/>
          </p:nvPr>
        </p:nvSpPr>
        <p:spPr>
          <a:xfrm>
            <a:off x="304800" y="1828800"/>
            <a:ext cx="8229600" cy="3733800"/>
          </a:xfrm>
        </p:spPr>
        <p:txBody>
          <a:bodyPr wrap="square" numCol="1" anchor="t" anchorCtr="0" compatLnSpc="1">
            <a:prstTxWarp prst="textNoShape">
              <a:avLst/>
            </a:prstTxWarp>
            <a:normAutofit lnSpcReduction="10000"/>
          </a:bodyPr>
          <a:lstStyle/>
          <a:p>
            <a:pPr eaLnBrk="1" hangingPunct="1">
              <a:lnSpc>
                <a:spcPct val="90000"/>
              </a:lnSpc>
              <a:buFont typeface="Arial" charset="0"/>
              <a:buNone/>
              <a:defRPr/>
            </a:pPr>
            <a:endParaRPr lang="en-US" sz="3200" dirty="0" smtClean="0">
              <a:effectLst>
                <a:outerShdw blurRad="38100" dist="38100" dir="2700000" algn="tl">
                  <a:srgbClr val="0064E2"/>
                </a:outerShdw>
              </a:effectLst>
              <a:latin typeface="+mj-lt"/>
              <a:cs typeface="Arial" charset="0"/>
            </a:endParaRPr>
          </a:p>
          <a:p>
            <a:pPr marL="0" indent="0" eaLnBrk="1" hangingPunct="1">
              <a:lnSpc>
                <a:spcPct val="90000"/>
              </a:lnSpc>
              <a:buNone/>
              <a:defRPr/>
            </a:pPr>
            <a:r>
              <a:rPr lang="en-US" sz="2800" b="1" dirty="0" smtClean="0">
                <a:effectLst>
                  <a:outerShdw blurRad="38100" dist="38100" sx="1000" sy="1000" algn="tl">
                    <a:srgbClr val="0064E2"/>
                  </a:outerShdw>
                </a:effectLst>
                <a:cs typeface="Arial" charset="0"/>
              </a:rPr>
              <a:t>Reading and writing should occur naturally to construct meaning in everyday </a:t>
            </a:r>
            <a:r>
              <a:rPr lang="en-US" sz="2800" b="1" dirty="0" smtClean="0">
                <a:effectLst>
                  <a:outerShdw blurRad="38100" dist="38100" sx="1000" sy="1000" algn="tl">
                    <a:srgbClr val="0064E2"/>
                  </a:outerShdw>
                </a:effectLst>
                <a:cs typeface="Arial" charset="0"/>
              </a:rPr>
              <a:t>situations. </a:t>
            </a:r>
          </a:p>
          <a:p>
            <a:pPr marL="0" indent="0" algn="r" eaLnBrk="1" hangingPunct="1">
              <a:lnSpc>
                <a:spcPct val="90000"/>
              </a:lnSpc>
              <a:buNone/>
              <a:defRPr/>
            </a:pPr>
            <a:r>
              <a:rPr lang="en-US" sz="2400" b="1" i="1" dirty="0" smtClean="0">
                <a:effectLst>
                  <a:outerShdw blurRad="38100" dist="38100" sx="1000" sy="1000" algn="tl">
                    <a:srgbClr val="0064E2"/>
                  </a:outerShdw>
                </a:effectLst>
                <a:cs typeface="Arial" charset="0"/>
              </a:rPr>
              <a:t>(</a:t>
            </a:r>
            <a:r>
              <a:rPr lang="en-US" sz="2400" b="1" i="1" dirty="0" smtClean="0">
                <a:effectLst>
                  <a:outerShdw blurRad="38100" dist="38100" sx="1000" sy="1000" algn="tl">
                    <a:srgbClr val="0064E2"/>
                  </a:outerShdw>
                </a:effectLst>
                <a:cs typeface="Arial" charset="0"/>
              </a:rPr>
              <a:t>Miller 1982; Wilson 1981</a:t>
            </a:r>
            <a:r>
              <a:rPr lang="en-US" sz="2400" b="1" i="1" dirty="0" smtClean="0">
                <a:effectLst>
                  <a:outerShdw blurRad="38100" dist="38100" sx="1000" sy="1000" algn="tl">
                    <a:srgbClr val="0064E2"/>
                  </a:outerShdw>
                </a:effectLst>
                <a:cs typeface="Arial" charset="0"/>
              </a:rPr>
              <a:t>)</a:t>
            </a:r>
            <a:r>
              <a:rPr lang="en-US" sz="2400" b="1" i="1" dirty="0" smtClean="0">
                <a:effectLst>
                  <a:outerShdw blurRad="38100" dist="38100" sx="1000" sy="1000" algn="tl">
                    <a:srgbClr val="0064E2"/>
                  </a:outerShdw>
                </a:effectLst>
                <a:cs typeface="Arial" charset="0"/>
              </a:rPr>
              <a:t/>
            </a:r>
            <a:br>
              <a:rPr lang="en-US" sz="2400" b="1" i="1" dirty="0" smtClean="0">
                <a:effectLst>
                  <a:outerShdw blurRad="38100" dist="38100" sx="1000" sy="1000" algn="tl">
                    <a:srgbClr val="0064E2"/>
                  </a:outerShdw>
                </a:effectLst>
                <a:cs typeface="Arial" charset="0"/>
              </a:rPr>
            </a:br>
            <a:endParaRPr lang="en-US" sz="2400" b="1" i="1" dirty="0" smtClean="0">
              <a:effectLst>
                <a:outerShdw blurRad="38100" dist="38100" sx="1000" sy="1000" algn="tl">
                  <a:srgbClr val="0064E2"/>
                </a:outerShdw>
              </a:effectLst>
              <a:cs typeface="Arial" charset="0"/>
            </a:endParaRPr>
          </a:p>
          <a:p>
            <a:pPr marL="0" indent="0" eaLnBrk="1" hangingPunct="1">
              <a:lnSpc>
                <a:spcPct val="90000"/>
              </a:lnSpc>
              <a:buNone/>
              <a:defRPr/>
            </a:pPr>
            <a:r>
              <a:rPr lang="en-US" sz="2800" b="1" dirty="0" smtClean="0">
                <a:effectLst>
                  <a:outerShdw blurRad="38100" dist="38100" sx="1000" sy="1000" algn="tl">
                    <a:srgbClr val="0064E2"/>
                  </a:outerShdw>
                </a:effectLst>
                <a:cs typeface="Arial" charset="0"/>
              </a:rPr>
              <a:t>Reading and writing are interdependent processes that are essential to each other and mutually </a:t>
            </a:r>
            <a:r>
              <a:rPr lang="en-US" sz="2800" b="1" dirty="0" smtClean="0">
                <a:effectLst>
                  <a:outerShdw blurRad="38100" dist="38100" sx="1000" sy="1000" algn="tl">
                    <a:srgbClr val="0064E2"/>
                  </a:outerShdw>
                </a:effectLst>
                <a:cs typeface="Arial" charset="0"/>
              </a:rPr>
              <a:t>beneficial. </a:t>
            </a:r>
          </a:p>
          <a:p>
            <a:pPr marL="0" indent="0" algn="r" eaLnBrk="1" hangingPunct="1">
              <a:lnSpc>
                <a:spcPct val="90000"/>
              </a:lnSpc>
              <a:buNone/>
              <a:defRPr/>
            </a:pPr>
            <a:r>
              <a:rPr lang="en-US" sz="2400" b="1" i="1" dirty="0" smtClean="0">
                <a:effectLst>
                  <a:outerShdw blurRad="38100" dist="38100" sx="1000" sy="1000" algn="tl">
                    <a:srgbClr val="0064E2"/>
                  </a:outerShdw>
                </a:effectLst>
                <a:cs typeface="Arial" charset="0"/>
              </a:rPr>
              <a:t>(</a:t>
            </a:r>
            <a:r>
              <a:rPr lang="en-US" sz="2400" b="1" i="1" dirty="0" smtClean="0">
                <a:effectLst>
                  <a:outerShdw blurRad="38100" dist="38100" sx="1000" sy="1000" algn="tl">
                    <a:srgbClr val="0064E2"/>
                  </a:outerShdw>
                </a:effectLst>
                <a:cs typeface="Arial" charset="0"/>
              </a:rPr>
              <a:t>Holt and </a:t>
            </a:r>
            <a:r>
              <a:rPr lang="en-US" sz="2400" b="1" i="1" dirty="0" err="1" smtClean="0">
                <a:effectLst>
                  <a:outerShdw blurRad="38100" dist="38100" sx="1000" sy="1000" algn="tl">
                    <a:srgbClr val="0064E2"/>
                  </a:outerShdw>
                </a:effectLst>
                <a:cs typeface="Arial" charset="0"/>
              </a:rPr>
              <a:t>Vacca</a:t>
            </a:r>
            <a:r>
              <a:rPr lang="en-US" sz="2400" b="1" i="1" dirty="0" smtClean="0">
                <a:effectLst>
                  <a:outerShdw blurRad="38100" dist="38100" sx="1000" sy="1000" algn="tl">
                    <a:srgbClr val="0064E2"/>
                  </a:outerShdw>
                </a:effectLst>
                <a:cs typeface="Arial" charset="0"/>
              </a:rPr>
              <a:t> 1984</a:t>
            </a:r>
            <a:r>
              <a:rPr lang="en-US" sz="2400" b="1" i="1" dirty="0" smtClean="0">
                <a:effectLst>
                  <a:outerShdw blurRad="38100" dist="38100" sx="1000" sy="1000" algn="tl">
                    <a:srgbClr val="0064E2"/>
                  </a:outerShdw>
                </a:effectLst>
                <a:cs typeface="Arial" charset="0"/>
              </a:rPr>
              <a:t>) </a:t>
            </a:r>
            <a:endParaRPr lang="en-US" sz="2400" b="1" i="1" dirty="0" smtClean="0">
              <a:effectLst>
                <a:outerShdw blurRad="38100" dist="38100" sx="1000" sy="1000" algn="tl">
                  <a:srgbClr val="0064E2"/>
                </a:outerShdw>
              </a:effectLst>
              <a:cs typeface="Arial" charset="0"/>
            </a:endParaRPr>
          </a:p>
          <a:p>
            <a:pPr eaLnBrk="1" hangingPunct="1">
              <a:lnSpc>
                <a:spcPct val="90000"/>
              </a:lnSpc>
              <a:buFont typeface="Wingdings" pitchFamily="-109" charset="2"/>
              <a:buChar char=""/>
              <a:defRPr/>
            </a:pPr>
            <a:endParaRPr lang="en-US" sz="2200" dirty="0" smtClean="0">
              <a:effectLst>
                <a:outerShdw blurRad="38100" dist="38100" dir="2700000" algn="tl">
                  <a:srgbClr val="0064E2"/>
                </a:outerShdw>
              </a:effectLst>
              <a:latin typeface="Arial" charset="0"/>
              <a:cs typeface="Arial" charset="0"/>
            </a:endParaRPr>
          </a:p>
          <a:p>
            <a:pPr eaLnBrk="1" hangingPunct="1">
              <a:lnSpc>
                <a:spcPct val="90000"/>
              </a:lnSpc>
              <a:buFont typeface="Arial" charset="0"/>
              <a:buNone/>
              <a:defRPr/>
            </a:pPr>
            <a:endParaRPr lang="en-US" sz="2200" dirty="0" smtClean="0">
              <a:effectLst>
                <a:outerShdw blurRad="38100" dist="38100" dir="2700000" algn="tl">
                  <a:srgbClr val="0064E2"/>
                </a:outerShdw>
              </a:effectLst>
              <a:latin typeface="Arial" charset="0"/>
              <a:cs typeface="Arial" charset="0"/>
            </a:endParaRPr>
          </a:p>
          <a:p>
            <a:pPr eaLnBrk="1" hangingPunct="1">
              <a:lnSpc>
                <a:spcPct val="90000"/>
              </a:lnSpc>
              <a:buFont typeface="Arial" charset="0"/>
              <a:buNone/>
              <a:defRPr/>
            </a:pPr>
            <a:endParaRPr lang="en-US" sz="2200" dirty="0" smtClean="0">
              <a:effectLst>
                <a:outerShdw blurRad="38100" dist="38100" dir="2700000" algn="tl">
                  <a:srgbClr val="0064E2"/>
                </a:outerShdw>
              </a:effectLst>
              <a:latin typeface="Arial" charset="0"/>
              <a:cs typeface="Arial" charset="0"/>
            </a:endParaRPr>
          </a:p>
          <a:p>
            <a:pPr eaLnBrk="1" hangingPunct="1">
              <a:lnSpc>
                <a:spcPct val="90000"/>
              </a:lnSpc>
              <a:buFont typeface="Arial" charset="0"/>
              <a:buNone/>
              <a:defRPr/>
            </a:pPr>
            <a:endParaRPr lang="en-US" sz="2200" dirty="0" smtClean="0">
              <a:effectLst>
                <a:outerShdw blurRad="38100" dist="38100" dir="2700000" algn="tl">
                  <a:srgbClr val="0064E2"/>
                </a:outerShdw>
              </a:effectLst>
              <a:latin typeface="Arial" charset="0"/>
              <a:cs typeface="Arial" charset="0"/>
            </a:endParaRPr>
          </a:p>
          <a:p>
            <a:pPr eaLnBrk="1" hangingPunct="1">
              <a:lnSpc>
                <a:spcPct val="90000"/>
              </a:lnSpc>
              <a:buFont typeface="Arial" charset="0"/>
              <a:buNone/>
              <a:defRPr/>
            </a:pPr>
            <a:endParaRPr lang="en-US" sz="2200" dirty="0" smtClean="0">
              <a:effectLst>
                <a:outerShdw blurRad="38100" dist="38100" dir="2700000" algn="tl">
                  <a:srgbClr val="0064E2"/>
                </a:outerShdw>
              </a:effectLst>
              <a:latin typeface="Arial" charset="0"/>
              <a:cs typeface="Arial" charset="0"/>
            </a:endParaRPr>
          </a:p>
          <a:p>
            <a:pPr eaLnBrk="1" hangingPunct="1">
              <a:lnSpc>
                <a:spcPct val="90000"/>
              </a:lnSpc>
              <a:buFont typeface="Arial" charset="0"/>
              <a:buNone/>
              <a:defRPr/>
            </a:pPr>
            <a:endParaRPr lang="en-US" sz="2200" dirty="0" smtClean="0">
              <a:effectLst>
                <a:outerShdw blurRad="38100" dist="38100" dir="2700000" algn="tl">
                  <a:srgbClr val="0064E2"/>
                </a:outerShdw>
              </a:effectLst>
              <a:latin typeface="Arial" charset="0"/>
              <a:cs typeface="Arial" charset="0"/>
            </a:endParaRPr>
          </a:p>
        </p:txBody>
      </p:sp>
    </p:spTree>
    <p:extLst>
      <p:ext uri="{BB962C8B-B14F-4D97-AF65-F5344CB8AC3E}">
        <p14:creationId xmlns:p14="http://schemas.microsoft.com/office/powerpoint/2010/main" val="174289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228600"/>
            <a:ext cx="8686800" cy="1371600"/>
          </a:xfrm>
          <a:solidFill>
            <a:schemeClr val="accent6">
              <a:lumMod val="20000"/>
              <a:lumOff val="80000"/>
            </a:schemeClr>
          </a:solidFill>
        </p:spPr>
        <p:txBody>
          <a:bodyPr wrap="square" numCol="1" anchor="t" anchorCtr="0" compatLnSpc="1">
            <a:prstTxWarp prst="textNoShape">
              <a:avLst/>
            </a:prstTxWarp>
            <a:noAutofit/>
          </a:bodyPr>
          <a:lstStyle/>
          <a:p>
            <a:pPr algn="ctr" eaLnBrk="1" hangingPunct="1"/>
            <a:r>
              <a:rPr lang="en-US" altLang="en-US" sz="3600" b="1" dirty="0" smtClean="0">
                <a:effectLst>
                  <a:outerShdw blurRad="38100" dist="38100" sx="1000" sy="1000" algn="tl">
                    <a:srgbClr val="000000">
                      <a:alpha val="43137"/>
                    </a:srgbClr>
                  </a:outerShdw>
                </a:effectLst>
                <a:latin typeface="+mn-lt"/>
                <a:ea typeface="ＭＳ Ｐゴシック" charset="-128"/>
              </a:rPr>
              <a:t>The </a:t>
            </a:r>
            <a:r>
              <a:rPr lang="en-US" altLang="en-US" sz="3600" b="1" dirty="0">
                <a:effectLst>
                  <a:outerShdw blurRad="38100" dist="38100" sx="1000" sy="1000" algn="tl">
                    <a:srgbClr val="000000">
                      <a:alpha val="43137"/>
                    </a:srgbClr>
                  </a:outerShdw>
                </a:effectLst>
                <a:latin typeface="+mn-lt"/>
                <a:ea typeface="ＭＳ Ｐゴシック" charset="-128"/>
              </a:rPr>
              <a:t>Reading-Writing Connection: </a:t>
            </a:r>
            <a:br>
              <a:rPr lang="en-US" altLang="en-US" sz="3600" b="1" dirty="0">
                <a:effectLst>
                  <a:outerShdw blurRad="38100" dist="38100" sx="1000" sy="1000" algn="tl">
                    <a:srgbClr val="000000">
                      <a:alpha val="43137"/>
                    </a:srgbClr>
                  </a:outerShdw>
                </a:effectLst>
                <a:latin typeface="+mn-lt"/>
                <a:ea typeface="ＭＳ Ｐゴシック" charset="-128"/>
              </a:rPr>
            </a:br>
            <a:r>
              <a:rPr lang="en-US" altLang="en-US" sz="3600" b="1" i="1" dirty="0">
                <a:effectLst>
                  <a:outerShdw blurRad="38100" dist="38100" sx="1000" sy="1000" algn="tl">
                    <a:srgbClr val="000000">
                      <a:alpha val="43137"/>
                    </a:srgbClr>
                  </a:outerShdw>
                </a:effectLst>
                <a:latin typeface="+mn-lt"/>
                <a:ea typeface="ＭＳ Ｐゴシック" charset="-128"/>
              </a:rPr>
              <a:t>Implications for Practitioner</a:t>
            </a:r>
          </a:p>
        </p:txBody>
      </p:sp>
      <p:sp>
        <p:nvSpPr>
          <p:cNvPr id="18435" name="Content Placeholder 2"/>
          <p:cNvSpPr>
            <a:spLocks noGrp="1"/>
          </p:cNvSpPr>
          <p:nvPr>
            <p:ph idx="1"/>
          </p:nvPr>
        </p:nvSpPr>
        <p:spPr>
          <a:xfrm>
            <a:off x="228600" y="1905000"/>
            <a:ext cx="8571016" cy="4449763"/>
          </a:xfrm>
          <a:ln w="12700">
            <a:solidFill>
              <a:schemeClr val="accent6">
                <a:lumMod val="75000"/>
              </a:schemeClr>
            </a:solidFill>
          </a:ln>
        </p:spPr>
        <p:txBody>
          <a:bodyPr wrap="square" numCol="1" anchor="t" anchorCtr="0" compatLnSpc="1">
            <a:prstTxWarp prst="textNoShape">
              <a:avLst/>
            </a:prstTxWarp>
            <a:normAutofit/>
          </a:bodyPr>
          <a:lstStyle/>
          <a:p>
            <a:pPr eaLnBrk="1" hangingPunct="1">
              <a:buSzPct val="50000"/>
              <a:buFont typeface="Wingdings" pitchFamily="-109" charset="2"/>
              <a:buChar char=""/>
              <a:defRPr/>
            </a:pPr>
            <a:r>
              <a:rPr lang="en-US" sz="3200" dirty="0" smtClean="0">
                <a:effectLst>
                  <a:outerShdw blurRad="38100" dist="38100" dir="540000" sx="1000" sy="1000" algn="tl">
                    <a:srgbClr val="0064E2"/>
                  </a:outerShdw>
                </a:effectLst>
                <a:latin typeface="+mj-lt"/>
                <a:cs typeface="Arial" charset="0"/>
              </a:rPr>
              <a:t>Implement the reading-writing connection by integrating instruction (Morrow, Pressley, Smith &amp; Smith, 1997), preferably in collaboration with classroom teachers.</a:t>
            </a:r>
            <a:br>
              <a:rPr lang="en-US" sz="3200" dirty="0" smtClean="0">
                <a:effectLst>
                  <a:outerShdw blurRad="38100" dist="38100" dir="540000" sx="1000" sy="1000" algn="tl">
                    <a:srgbClr val="0064E2"/>
                  </a:outerShdw>
                </a:effectLst>
                <a:latin typeface="+mj-lt"/>
                <a:cs typeface="Arial" charset="0"/>
              </a:rPr>
            </a:br>
            <a:endParaRPr lang="en-US" sz="3200" dirty="0" smtClean="0">
              <a:effectLst>
                <a:outerShdw blurRad="38100" dist="38100" dir="540000" sx="1000" sy="1000" algn="tl">
                  <a:srgbClr val="0064E2"/>
                </a:outerShdw>
              </a:effectLst>
              <a:latin typeface="+mj-lt"/>
              <a:cs typeface="Arial" charset="0"/>
            </a:endParaRPr>
          </a:p>
          <a:p>
            <a:pPr eaLnBrk="1" hangingPunct="1">
              <a:buSzPct val="50000"/>
              <a:buFont typeface="Wingdings" pitchFamily="-109" charset="2"/>
              <a:buChar char=""/>
              <a:defRPr/>
            </a:pPr>
            <a:r>
              <a:rPr lang="en-US" sz="3200" dirty="0" smtClean="0">
                <a:effectLst>
                  <a:outerShdw blurRad="38100" dist="38100" dir="540000" sx="1000" sy="1000" algn="tl">
                    <a:srgbClr val="0064E2"/>
                  </a:outerShdw>
                </a:effectLst>
                <a:latin typeface="+mj-lt"/>
                <a:cs typeface="Arial" charset="0"/>
              </a:rPr>
              <a:t>Inquiry projects involve writing, as well as reading, in the various stages of the inquiry as well as in the final learning outcomes.</a:t>
            </a:r>
          </a:p>
        </p:txBody>
      </p:sp>
    </p:spTree>
    <p:extLst>
      <p:ext uri="{BB962C8B-B14F-4D97-AF65-F5344CB8AC3E}">
        <p14:creationId xmlns:p14="http://schemas.microsoft.com/office/powerpoint/2010/main" val="1398779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eaLnBrk="1" fontAlgn="auto" hangingPunct="1">
              <a:spcAft>
                <a:spcPts val="0"/>
              </a:spcAft>
              <a:defRPr/>
            </a:pPr>
            <a:r>
              <a:rPr lang="en-US" sz="4000" b="1" i="1" dirty="0" smtClean="0">
                <a:latin typeface="+mn-lt"/>
              </a:rPr>
              <a:t>To summarize the research</a:t>
            </a:r>
            <a:r>
              <a:rPr lang="mr-IN" sz="4000" b="1" i="1" dirty="0" smtClean="0">
                <a:latin typeface="+mn-lt"/>
              </a:rPr>
              <a:t>…</a:t>
            </a:r>
            <a:endParaRPr lang="en-US" sz="4000" b="1" i="1" dirty="0">
              <a:latin typeface="+mn-lt"/>
            </a:endParaRPr>
          </a:p>
        </p:txBody>
      </p:sp>
      <p:sp>
        <p:nvSpPr>
          <p:cNvPr id="87043" name="Rectangle 3"/>
          <p:cNvSpPr>
            <a:spLocks noGrp="1" noChangeArrowheads="1"/>
          </p:cNvSpPr>
          <p:nvPr>
            <p:ph type="body" idx="1"/>
          </p:nvPr>
        </p:nvSpPr>
        <p:spPr>
          <a:xfrm>
            <a:off x="462766" y="1706957"/>
            <a:ext cx="8218467" cy="4486274"/>
          </a:xfrm>
          <a:ln>
            <a:solidFill>
              <a:schemeClr val="tx1"/>
            </a:solidFill>
          </a:ln>
        </p:spPr>
        <p:txBody>
          <a:bodyPr>
            <a:normAutofit/>
          </a:bodyPr>
          <a:lstStyle/>
          <a:p>
            <a:pPr marL="0" indent="0" eaLnBrk="1" fontAlgn="auto" hangingPunct="1">
              <a:lnSpc>
                <a:spcPct val="90000"/>
              </a:lnSpc>
              <a:spcAft>
                <a:spcPts val="0"/>
              </a:spcAft>
              <a:buNone/>
              <a:defRPr/>
            </a:pPr>
            <a:endParaRPr lang="en-US" sz="1400" dirty="0" smtClean="0">
              <a:solidFill>
                <a:schemeClr val="accent5">
                  <a:lumMod val="50000"/>
                </a:schemeClr>
              </a:solidFill>
              <a:latin typeface="+mj-lt"/>
            </a:endParaRPr>
          </a:p>
          <a:p>
            <a:pPr eaLnBrk="1" fontAlgn="auto" hangingPunct="1">
              <a:lnSpc>
                <a:spcPct val="90000"/>
              </a:lnSpc>
              <a:spcAft>
                <a:spcPts val="0"/>
              </a:spcAft>
              <a:buFont typeface="Arial" pitchFamily="34" charset="0"/>
              <a:buChar char="•"/>
              <a:defRPr/>
            </a:pPr>
            <a:r>
              <a:rPr lang="en-US" sz="3200" dirty="0" smtClean="0">
                <a:latin typeface="+mj-lt"/>
              </a:rPr>
              <a:t>Reading </a:t>
            </a:r>
            <a:r>
              <a:rPr lang="en-US" sz="3200" dirty="0">
                <a:latin typeface="+mj-lt"/>
              </a:rPr>
              <a:t>and writing can be described as parallel processes. </a:t>
            </a:r>
          </a:p>
          <a:p>
            <a:pPr eaLnBrk="1" fontAlgn="auto" hangingPunct="1">
              <a:lnSpc>
                <a:spcPct val="90000"/>
              </a:lnSpc>
              <a:spcAft>
                <a:spcPts val="0"/>
              </a:spcAft>
              <a:buFont typeface="Arial" pitchFamily="34" charset="0"/>
              <a:buChar char="•"/>
              <a:defRPr/>
            </a:pPr>
            <a:r>
              <a:rPr lang="en-US" sz="3200" dirty="0">
                <a:latin typeface="+mj-lt"/>
              </a:rPr>
              <a:t>There is a connection between what readers do and what writers do.</a:t>
            </a:r>
          </a:p>
          <a:p>
            <a:pPr eaLnBrk="1" fontAlgn="auto" hangingPunct="1">
              <a:lnSpc>
                <a:spcPct val="90000"/>
              </a:lnSpc>
              <a:spcAft>
                <a:spcPts val="0"/>
              </a:spcAft>
              <a:buFont typeface="Arial" pitchFamily="34" charset="0"/>
              <a:buChar char="•"/>
              <a:defRPr/>
            </a:pPr>
            <a:r>
              <a:rPr lang="en-US" sz="3200" dirty="0">
                <a:latin typeface="+mj-lt"/>
              </a:rPr>
              <a:t>Writers want to give information and readers want to seek information---metaphorically, </a:t>
            </a:r>
            <a:r>
              <a:rPr lang="en-US" sz="3200" b="1" u="sng" dirty="0">
                <a:solidFill>
                  <a:srgbClr val="0070C0"/>
                </a:solidFill>
                <a:latin typeface="+mj-lt"/>
              </a:rPr>
              <a:t>readers and writers meet at the text</a:t>
            </a:r>
            <a:r>
              <a:rPr lang="en-US" sz="3200" dirty="0">
                <a:solidFill>
                  <a:schemeClr val="accent5">
                    <a:lumMod val="50000"/>
                  </a:schemeClr>
                </a:solidFill>
                <a:latin typeface="+mj-lt"/>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7131" y="142504"/>
            <a:ext cx="1452217" cy="1425039"/>
          </a:xfrm>
          <a:prstGeom prst="rect">
            <a:avLst/>
          </a:prstGeom>
        </p:spPr>
      </p:pic>
    </p:spTree>
    <p:extLst>
      <p:ext uri="{BB962C8B-B14F-4D97-AF65-F5344CB8AC3E}">
        <p14:creationId xmlns:p14="http://schemas.microsoft.com/office/powerpoint/2010/main" val="2104505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5300" y="249238"/>
            <a:ext cx="8229600" cy="600075"/>
          </a:xfrm>
        </p:spPr>
        <p:txBody>
          <a:bodyPr/>
          <a:lstStyle/>
          <a:p>
            <a:pPr eaLnBrk="1" hangingPunct="1"/>
            <a:r>
              <a:rPr lang="en-US" altLang="en-US" b="1" dirty="0">
                <a:effectLst>
                  <a:outerShdw blurRad="38100" dist="38100" dir="2700000" algn="tl">
                    <a:srgbClr val="000000">
                      <a:alpha val="43137"/>
                    </a:srgbClr>
                  </a:outerShdw>
                </a:effectLst>
                <a:latin typeface="Rockwell" charset="0"/>
              </a:rPr>
              <a:t>Shifts in ELA/Literacy</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163486487"/>
              </p:ext>
            </p:extLst>
          </p:nvPr>
        </p:nvGraphicFramePr>
        <p:xfrm>
          <a:off x="361951" y="1219200"/>
          <a:ext cx="8320088" cy="5137150"/>
        </p:xfrm>
        <a:graphic>
          <a:graphicData uri="http://schemas.openxmlformats.org/drawingml/2006/table">
            <a:tbl>
              <a:tblPr/>
              <a:tblGrid>
                <a:gridCol w="674956">
                  <a:extLst>
                    <a:ext uri="{9D8B030D-6E8A-4147-A177-3AD203B41FA5}">
                      <a16:colId xmlns="" xmlns:a16="http://schemas.microsoft.com/office/drawing/2014/main" val="20000"/>
                    </a:ext>
                  </a:extLst>
                </a:gridCol>
                <a:gridCol w="2698185">
                  <a:extLst>
                    <a:ext uri="{9D8B030D-6E8A-4147-A177-3AD203B41FA5}">
                      <a16:colId xmlns="" xmlns:a16="http://schemas.microsoft.com/office/drawing/2014/main" val="20001"/>
                    </a:ext>
                  </a:extLst>
                </a:gridCol>
                <a:gridCol w="4946947">
                  <a:extLst>
                    <a:ext uri="{9D8B030D-6E8A-4147-A177-3AD203B41FA5}">
                      <a16:colId xmlns="" xmlns:a16="http://schemas.microsoft.com/office/drawing/2014/main" val="20002"/>
                    </a:ext>
                  </a:extLst>
                </a:gridCol>
              </a:tblGrid>
              <a:tr h="733623">
                <a:tc>
                  <a:txBody>
                    <a:bodyPr/>
                    <a:lstStyle>
                      <a:lvl1pPr eaLnBrk="0" hangingPunct="0">
                        <a:spcBef>
                          <a:spcPct val="20000"/>
                        </a:spcBef>
                        <a:buFont typeface="Arial" charset="0"/>
                        <a:tabLst>
                          <a:tab pos="0" algn="l"/>
                        </a:tabLst>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tabLst>
                          <a:tab pos="0" algn="l"/>
                        </a:tabLst>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tabLst>
                          <a:tab pos="0" algn="l"/>
                        </a:tabLst>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tabLst>
                          <a:tab pos="0" algn="l"/>
                        </a:tabLst>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tabLst>
                          <a:tab pos="0" algn="l"/>
                        </a:tabLst>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ct val="0"/>
                        </a:spcBef>
                        <a:spcAft>
                          <a:spcPct val="0"/>
                        </a:spcAft>
                        <a:buClrTx/>
                        <a:buSzTx/>
                        <a:buFontTx/>
                        <a:buNone/>
                        <a:tabLst>
                          <a:tab pos="0" algn="l"/>
                        </a:tabLst>
                      </a:pPr>
                      <a:r>
                        <a:rPr kumimoji="0" lang="en-US" altLang="en-US" sz="1300" b="1" i="0" u="none" strike="noStrike" cap="none" normalizeH="0" baseline="0" dirty="0">
                          <a:ln>
                            <a:noFill/>
                          </a:ln>
                          <a:solidFill>
                            <a:srgbClr val="595959"/>
                          </a:solidFill>
                          <a:effectLst/>
                          <a:latin typeface="Helvetica" charset="0"/>
                          <a:ea typeface="ＭＳ Ｐゴシック" charset="-128"/>
                        </a:rPr>
                        <a:t>Shift 1</a:t>
                      </a:r>
                      <a:endParaRPr kumimoji="0" lang="en-US" altLang="en-US" sz="1400" b="1"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ct val="0"/>
                        </a:spcBef>
                        <a:spcAft>
                          <a:spcPct val="0"/>
                        </a:spcAft>
                        <a:buClrTx/>
                        <a:buSzTx/>
                        <a:buFontTx/>
                        <a:buNone/>
                        <a:tabLst/>
                      </a:pPr>
                      <a:r>
                        <a:rPr kumimoji="0" lang="en-US" altLang="en-US" sz="1300" b="1" i="0" u="none" strike="noStrike" cap="none" normalizeH="0" baseline="0" dirty="0">
                          <a:ln>
                            <a:noFill/>
                          </a:ln>
                          <a:solidFill>
                            <a:srgbClr val="595959"/>
                          </a:solidFill>
                          <a:effectLst/>
                          <a:latin typeface="Helvetica" charset="0"/>
                          <a:ea typeface="ＭＳ Ｐゴシック" charset="-128"/>
                        </a:rPr>
                        <a:t>Balancing Informational </a:t>
                      </a:r>
                      <a:endParaRPr kumimoji="0" lang="en-US" altLang="en-US" sz="1400" b="1" i="0" u="none" strike="noStrike" cap="none" normalizeH="0" baseline="0" dirty="0">
                        <a:ln>
                          <a:noFill/>
                        </a:ln>
                        <a:solidFill>
                          <a:schemeClr val="tx1"/>
                        </a:solidFill>
                        <a:effectLst/>
                        <a:latin typeface="Cambria" charset="0"/>
                        <a:ea typeface="ＭＳ Ｐゴシック" charset="-128"/>
                      </a:endParaRPr>
                    </a:p>
                    <a:p>
                      <a:pPr marL="0" marR="0" lvl="0" indent="0" algn="l" defTabSz="457200" rtl="0" eaLnBrk="1" fontAlgn="base" latinLnBrk="0" hangingPunct="1">
                        <a:lnSpc>
                          <a:spcPts val="1300"/>
                        </a:lnSpc>
                        <a:spcBef>
                          <a:spcPct val="0"/>
                        </a:spcBef>
                        <a:spcAft>
                          <a:spcPct val="0"/>
                        </a:spcAft>
                        <a:buClrTx/>
                        <a:buSzTx/>
                        <a:buFontTx/>
                        <a:buNone/>
                        <a:tabLst/>
                      </a:pPr>
                      <a:r>
                        <a:rPr kumimoji="0" lang="en-US" altLang="en-US" sz="1300" b="1" i="0" u="none" strike="noStrike" cap="none" normalizeH="0" baseline="0" dirty="0">
                          <a:ln>
                            <a:noFill/>
                          </a:ln>
                          <a:solidFill>
                            <a:srgbClr val="595959"/>
                          </a:solidFill>
                          <a:effectLst/>
                          <a:latin typeface="Helvetica" charset="0"/>
                          <a:ea typeface="ＭＳ Ｐゴシック" charset="-128"/>
                        </a:rPr>
                        <a:t>&amp;  Literary Text</a:t>
                      </a:r>
                      <a:endParaRPr kumimoji="0" lang="en-US" altLang="en-US" sz="1400" b="1"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ct val="0"/>
                        </a:spcBef>
                        <a:spcAft>
                          <a:spcPct val="0"/>
                        </a:spcAft>
                        <a:buClrTx/>
                        <a:buSzTx/>
                        <a:buFontTx/>
                        <a:buNone/>
                        <a:tabLst/>
                      </a:pPr>
                      <a:r>
                        <a:rPr kumimoji="0" lang="en-US" altLang="en-US" sz="1300" b="1" i="0" u="none" strike="noStrike" cap="none" normalizeH="0" baseline="0" dirty="0">
                          <a:ln>
                            <a:noFill/>
                          </a:ln>
                          <a:solidFill>
                            <a:srgbClr val="595959"/>
                          </a:solidFill>
                          <a:effectLst/>
                          <a:latin typeface="Helvetica" charset="0"/>
                          <a:ea typeface="ＭＳ Ｐゴシック" charset="-128"/>
                        </a:rPr>
                        <a:t>Students read a true balance of informational and literary texts. </a:t>
                      </a:r>
                      <a:endParaRPr kumimoji="0" lang="en-US" altLang="en-US" sz="1400" b="1"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extLst>
                  <a:ext uri="{0D108BD9-81ED-4DB2-BD59-A6C34878D82A}">
                    <a16:rowId xmlns="" xmlns:a16="http://schemas.microsoft.com/office/drawing/2014/main" val="10000"/>
                  </a:ext>
                </a:extLst>
              </a:tr>
              <a:tr h="772988">
                <a:tc>
                  <a:txBody>
                    <a:bodyPr/>
                    <a:lstStyle>
                      <a:lvl1pPr eaLnBrk="0" hangingPunct="0">
                        <a:spcBef>
                          <a:spcPct val="20000"/>
                        </a:spcBef>
                        <a:buFont typeface="Arial" charset="0"/>
                        <a:tabLst>
                          <a:tab pos="0" algn="l"/>
                        </a:tabLst>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tabLst>
                          <a:tab pos="0" algn="l"/>
                        </a:tabLst>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tabLst>
                          <a:tab pos="0" algn="l"/>
                        </a:tabLst>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tabLst>
                          <a:tab pos="0" algn="l"/>
                        </a:tabLst>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tabLst>
                          <a:tab pos="0" algn="l"/>
                        </a:tabLst>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tab pos="0" algn="l"/>
                        </a:tabLst>
                      </a:pPr>
                      <a:r>
                        <a:rPr kumimoji="0" lang="en-US" altLang="en-US" sz="1300" b="0" i="0" u="none" strike="noStrike" cap="none" normalizeH="0" baseline="0" dirty="0">
                          <a:ln>
                            <a:noFill/>
                          </a:ln>
                          <a:solidFill>
                            <a:srgbClr val="595959"/>
                          </a:solidFill>
                          <a:effectLst/>
                          <a:latin typeface="Helvetica" charset="0"/>
                          <a:ea typeface="ＭＳ Ｐゴシック" charset="-128"/>
                        </a:rPr>
                        <a:t>Shift 2</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Knowledge in the Disciplines</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Students build knowledge about the world (domains/ content areas) through TEXT rather than the teacher or activities</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extLst>
                  <a:ext uri="{0D108BD9-81ED-4DB2-BD59-A6C34878D82A}">
                    <a16:rowId xmlns="" xmlns:a16="http://schemas.microsoft.com/office/drawing/2014/main" val="10001"/>
                  </a:ext>
                </a:extLst>
              </a:tr>
              <a:tr h="1055701">
                <a:tc>
                  <a:txBody>
                    <a:bodyPr/>
                    <a:lstStyle>
                      <a:lvl1pPr eaLnBrk="0" hangingPunct="0">
                        <a:spcBef>
                          <a:spcPct val="20000"/>
                        </a:spcBef>
                        <a:buFont typeface="Arial" charset="0"/>
                        <a:tabLst>
                          <a:tab pos="0" algn="l"/>
                        </a:tabLst>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tabLst>
                          <a:tab pos="0" algn="l"/>
                        </a:tabLst>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tabLst>
                          <a:tab pos="0" algn="l"/>
                        </a:tabLst>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tabLst>
                          <a:tab pos="0" algn="l"/>
                        </a:tabLst>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tabLst>
                          <a:tab pos="0" algn="l"/>
                        </a:tabLst>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tab pos="0" algn="l"/>
                        </a:tabLst>
                      </a:pPr>
                      <a:r>
                        <a:rPr kumimoji="0" lang="en-US" altLang="en-US" sz="1300" b="0" i="0" u="none" strike="noStrike" cap="none" normalizeH="0" baseline="0">
                          <a:ln>
                            <a:noFill/>
                          </a:ln>
                          <a:solidFill>
                            <a:srgbClr val="595959"/>
                          </a:solidFill>
                          <a:effectLst/>
                          <a:latin typeface="Helvetica" charset="0"/>
                          <a:ea typeface="ＭＳ Ｐゴシック" charset="-128"/>
                        </a:rPr>
                        <a:t>Shift 3</a:t>
                      </a:r>
                      <a:endParaRPr kumimoji="0" lang="en-US" altLang="en-US" sz="1400" b="0" i="0" u="none" strike="noStrike" cap="none" normalizeH="0" baseline="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Staircase of Complexity</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Students read the central, grade appropriate text around which instruction is centered.  Teachers are patient, create more time and space and support in the curriculum for close reading.</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extLst>
                  <a:ext uri="{0D108BD9-81ED-4DB2-BD59-A6C34878D82A}">
                    <a16:rowId xmlns="" xmlns:a16="http://schemas.microsoft.com/office/drawing/2014/main" val="10002"/>
                  </a:ext>
                </a:extLst>
              </a:tr>
              <a:tr h="733623">
                <a:tc>
                  <a:txBody>
                    <a:bodyPr/>
                    <a:lstStyle>
                      <a:lvl1pPr eaLnBrk="0" hangingPunct="0">
                        <a:spcBef>
                          <a:spcPct val="20000"/>
                        </a:spcBef>
                        <a:buFont typeface="Arial" charset="0"/>
                        <a:tabLst>
                          <a:tab pos="0" algn="l"/>
                        </a:tabLst>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tabLst>
                          <a:tab pos="0" algn="l"/>
                        </a:tabLst>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tabLst>
                          <a:tab pos="0" algn="l"/>
                        </a:tabLst>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tabLst>
                          <a:tab pos="0" algn="l"/>
                        </a:tabLst>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tabLst>
                          <a:tab pos="0" algn="l"/>
                        </a:tabLst>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tab pos="0" algn="l"/>
                        </a:tabLst>
                      </a:pPr>
                      <a:r>
                        <a:rPr kumimoji="0" lang="en-US" altLang="en-US" sz="1300" b="0" i="0" u="none" strike="noStrike" cap="none" normalizeH="0" baseline="0">
                          <a:ln>
                            <a:noFill/>
                          </a:ln>
                          <a:solidFill>
                            <a:srgbClr val="595959"/>
                          </a:solidFill>
                          <a:effectLst/>
                          <a:latin typeface="Helvetica" charset="0"/>
                          <a:ea typeface="ＭＳ Ｐゴシック" charset="-128"/>
                        </a:rPr>
                        <a:t>Shift 4</a:t>
                      </a:r>
                      <a:endParaRPr kumimoji="0" lang="en-US" altLang="en-US" sz="1400" b="0" i="0" u="none" strike="noStrike" cap="none" normalizeH="0" baseline="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Text-based Answers</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Students engage in rich and rigorous evidence based conversations about text.  </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extLst>
                  <a:ext uri="{0D108BD9-81ED-4DB2-BD59-A6C34878D82A}">
                    <a16:rowId xmlns="" xmlns:a16="http://schemas.microsoft.com/office/drawing/2014/main" val="10003"/>
                  </a:ext>
                </a:extLst>
              </a:tr>
              <a:tr h="733623">
                <a:tc>
                  <a:txBody>
                    <a:bodyPr/>
                    <a:lstStyle>
                      <a:lvl1pPr eaLnBrk="0" hangingPunct="0">
                        <a:spcBef>
                          <a:spcPct val="20000"/>
                        </a:spcBef>
                        <a:buFont typeface="Arial" charset="0"/>
                        <a:tabLst>
                          <a:tab pos="0" algn="l"/>
                        </a:tabLst>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tabLst>
                          <a:tab pos="0" algn="l"/>
                        </a:tabLst>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tabLst>
                          <a:tab pos="0" algn="l"/>
                        </a:tabLst>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tabLst>
                          <a:tab pos="0" algn="l"/>
                        </a:tabLst>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tabLst>
                          <a:tab pos="0" algn="l"/>
                        </a:tabLst>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tab pos="0" algn="l"/>
                        </a:tabLst>
                      </a:pPr>
                      <a:r>
                        <a:rPr kumimoji="0" lang="en-US" altLang="en-US" sz="1300" b="0" i="0" u="none" strike="noStrike" cap="none" normalizeH="0" baseline="0">
                          <a:ln>
                            <a:noFill/>
                          </a:ln>
                          <a:solidFill>
                            <a:srgbClr val="595959"/>
                          </a:solidFill>
                          <a:effectLst/>
                          <a:latin typeface="Helvetica" charset="0"/>
                          <a:ea typeface="ＭＳ Ｐゴシック" charset="-128"/>
                        </a:rPr>
                        <a:t>Shift 5</a:t>
                      </a:r>
                      <a:endParaRPr kumimoji="0" lang="en-US" altLang="en-US" sz="1400" b="0" i="0" u="none" strike="noStrike" cap="none" normalizeH="0" baseline="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Writing from Sources</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Writing emphasizes use of evidence from sources to inform or make an argument.  </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extLst>
                  <a:ext uri="{0D108BD9-81ED-4DB2-BD59-A6C34878D82A}">
                    <a16:rowId xmlns="" xmlns:a16="http://schemas.microsoft.com/office/drawing/2014/main" val="10004"/>
                  </a:ext>
                </a:extLst>
              </a:tr>
              <a:tr h="1107592">
                <a:tc>
                  <a:txBody>
                    <a:bodyPr/>
                    <a:lstStyle>
                      <a:lvl1pPr eaLnBrk="0" hangingPunct="0">
                        <a:spcBef>
                          <a:spcPct val="20000"/>
                        </a:spcBef>
                        <a:buFont typeface="Arial" charset="0"/>
                        <a:tabLst>
                          <a:tab pos="0" algn="l"/>
                        </a:tabLst>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tabLst>
                          <a:tab pos="0" algn="l"/>
                        </a:tabLst>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tabLst>
                          <a:tab pos="0" algn="l"/>
                        </a:tabLst>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tabLst>
                          <a:tab pos="0" algn="l"/>
                        </a:tabLst>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tabLst>
                          <a:tab pos="0" algn="l"/>
                        </a:tabLst>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tabLst>
                          <a:tab pos="0" algn="l"/>
                        </a:tabLst>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tab pos="0" algn="l"/>
                        </a:tabLst>
                      </a:pPr>
                      <a:r>
                        <a:rPr kumimoji="0" lang="en-US" altLang="en-US" sz="1300" b="0" i="0" u="none" strike="noStrike" cap="none" normalizeH="0" baseline="0" dirty="0">
                          <a:ln>
                            <a:noFill/>
                          </a:ln>
                          <a:solidFill>
                            <a:srgbClr val="595959"/>
                          </a:solidFill>
                          <a:effectLst/>
                          <a:latin typeface="Helvetica" charset="0"/>
                          <a:ea typeface="ＭＳ Ｐゴシック" charset="-128"/>
                        </a:rPr>
                        <a:t>Shift 6</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Academic Vocabulary</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tc>
                  <a:txBody>
                    <a:bodyPr/>
                    <a:lstStyle>
                      <a:lvl1pPr eaLnBrk="0" hangingPunct="0">
                        <a:spcBef>
                          <a:spcPct val="20000"/>
                        </a:spcBef>
                        <a:buFont typeface="Arial" charset="0"/>
                        <a:defRPr>
                          <a:solidFill>
                            <a:srgbClr val="0A2D6B"/>
                          </a:solidFill>
                          <a:latin typeface="Rockwell" charset="0"/>
                          <a:ea typeface="ＭＳ Ｐゴシック" charset="-128"/>
                          <a:cs typeface="ＭＳ Ｐゴシック" charset="-128"/>
                        </a:defRPr>
                      </a:lvl1pPr>
                      <a:lvl2pPr marL="742950" indent="-285750" defTabSz="458788" eaLnBrk="0" hangingPunct="0">
                        <a:spcBef>
                          <a:spcPts val="600"/>
                        </a:spcBef>
                        <a:buFont typeface="Arial" charset="0"/>
                        <a:defRPr sz="1600">
                          <a:solidFill>
                            <a:srgbClr val="404040"/>
                          </a:solidFill>
                          <a:latin typeface="Arial" charset="0"/>
                          <a:ea typeface="ＭＳ Ｐゴシック" charset="-128"/>
                          <a:cs typeface="Arial" charset="0"/>
                        </a:defRPr>
                      </a:lvl2pPr>
                      <a:lvl3pPr marL="1143000" indent="-228600" eaLnBrk="0" hangingPunct="0">
                        <a:spcBef>
                          <a:spcPct val="20000"/>
                        </a:spcBef>
                        <a:buFont typeface="Arial" charset="0"/>
                        <a:defRPr sz="1400">
                          <a:solidFill>
                            <a:srgbClr val="7F7F7F"/>
                          </a:solidFill>
                          <a:latin typeface="Arial" charset="0"/>
                          <a:ea typeface="ＭＳ Ｐゴシック" charset="-128"/>
                          <a:cs typeface="Arial" charset="0"/>
                        </a:defRPr>
                      </a:lvl3pPr>
                      <a:lvl4pPr marL="1600200" indent="-228600" eaLnBrk="0" hangingPunct="0">
                        <a:spcBef>
                          <a:spcPct val="20000"/>
                        </a:spcBef>
                        <a:buFont typeface="Arial" charset="0"/>
                        <a:defRPr sz="1100">
                          <a:solidFill>
                            <a:srgbClr val="6F0000"/>
                          </a:solidFill>
                          <a:latin typeface="Arial" charset="0"/>
                          <a:ea typeface="ＭＳ Ｐゴシック" charset="-128"/>
                          <a:cs typeface="Arial" charset="0"/>
                        </a:defRPr>
                      </a:lvl4pPr>
                      <a:lvl5pPr marL="2057400" indent="-228600" eaLnBrk="0" hangingPunct="0">
                        <a:spcBef>
                          <a:spcPct val="20000"/>
                        </a:spcBef>
                        <a:buFont typeface="Arial" charset="0"/>
                        <a:defRPr>
                          <a:solidFill>
                            <a:schemeClr val="tx1"/>
                          </a:solidFill>
                          <a:latin typeface="Calibri"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cs typeface="Arial" charset="0"/>
                        </a:defRPr>
                      </a:lvl9pPr>
                    </a:lstStyle>
                    <a:p>
                      <a:pPr marL="0" marR="0" lvl="0" indent="0" algn="l" defTabSz="457200" rtl="0" eaLnBrk="1" fontAlgn="base" latinLnBrk="0" hangingPunct="1">
                        <a:lnSpc>
                          <a:spcPts val="1300"/>
                        </a:lnSpc>
                        <a:spcBef>
                          <a:spcPts val="25"/>
                        </a:spcBef>
                        <a:spcAft>
                          <a:spcPct val="0"/>
                        </a:spcAft>
                        <a:buClrTx/>
                        <a:buSzTx/>
                        <a:buFontTx/>
                        <a:buNone/>
                        <a:tabLst/>
                      </a:pPr>
                      <a:r>
                        <a:rPr kumimoji="0" lang="en-US" altLang="en-US" sz="1300" b="0" i="0" u="none" strike="noStrike" cap="none" normalizeH="0" baseline="0" dirty="0">
                          <a:ln>
                            <a:noFill/>
                          </a:ln>
                          <a:solidFill>
                            <a:srgbClr val="595959"/>
                          </a:solidFill>
                          <a:effectLst/>
                          <a:latin typeface="Helvetica" charset="0"/>
                          <a:ea typeface="ＭＳ Ｐゴシック" charset="-128"/>
                        </a:rPr>
                        <a:t>Students constantly build the transferable vocabulary they need to access grade level complex texts.  This can be done effectively by spiraling like content in increasingly complex texts.</a:t>
                      </a:r>
                      <a:endParaRPr kumimoji="0" lang="en-US" altLang="en-US" sz="1400" b="0" i="0" u="none" strike="noStrike" cap="none" normalizeH="0" baseline="0" dirty="0">
                        <a:ln>
                          <a:noFill/>
                        </a:ln>
                        <a:solidFill>
                          <a:schemeClr val="tx1"/>
                        </a:solidFill>
                        <a:effectLst/>
                        <a:latin typeface="Cambria" charset="0"/>
                        <a:ea typeface="ＭＳ Ｐゴシック" charset="-128"/>
                      </a:endParaRPr>
                    </a:p>
                  </a:txBody>
                  <a:tcPr marL="93036" marR="93036" marT="58253" marB="0" horzOverflow="overflow">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lnTlToBr>
                      <a:noFill/>
                    </a:lnTlToBr>
                    <a:lnBlToTr>
                      <a:noFill/>
                    </a:lnBlToTr>
                    <a:solidFill>
                      <a:srgbClr val="EFEACC"/>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635107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93" y="222622"/>
            <a:ext cx="8075963" cy="1325563"/>
          </a:xfrm>
          <a:ln w="25400">
            <a:solidFill>
              <a:schemeClr val="tx1"/>
            </a:solidFill>
          </a:ln>
        </p:spPr>
        <p:txBody>
          <a:bodyPr>
            <a:normAutofit/>
          </a:bodyPr>
          <a:lstStyle/>
          <a:p>
            <a:pPr algn="ctr"/>
            <a:r>
              <a:rPr lang="en-US" sz="3600" b="1" dirty="0" smtClean="0">
                <a:latin typeface="+mn-lt"/>
              </a:rPr>
              <a:t>Review of the ELA Instructional Shifts</a:t>
            </a:r>
            <a:endParaRPr lang="en-US" sz="3600" b="1" dirty="0">
              <a:latin typeface="+mn-lt"/>
            </a:endParaRPr>
          </a:p>
        </p:txBody>
      </p:sp>
      <p:sp>
        <p:nvSpPr>
          <p:cNvPr id="3" name="Content Placeholder 2"/>
          <p:cNvSpPr>
            <a:spLocks noGrp="1"/>
          </p:cNvSpPr>
          <p:nvPr>
            <p:ph sz="half" idx="1"/>
          </p:nvPr>
        </p:nvSpPr>
        <p:spPr>
          <a:xfrm>
            <a:off x="285008" y="1825625"/>
            <a:ext cx="8597735" cy="4351338"/>
          </a:xfrm>
        </p:spPr>
        <p:txBody>
          <a:bodyPr>
            <a:normAutofit/>
          </a:bodyPr>
          <a:lstStyle/>
          <a:p>
            <a:r>
              <a:rPr lang="en-US" sz="3200" dirty="0" smtClean="0"/>
              <a:t>Katie Gerson</a:t>
            </a:r>
          </a:p>
          <a:p>
            <a:r>
              <a:rPr lang="en-US" sz="3200" dirty="0" smtClean="0"/>
              <a:t>Common </a:t>
            </a:r>
            <a:r>
              <a:rPr lang="en-US" sz="3200" dirty="0" smtClean="0"/>
              <a:t>Core Fellows</a:t>
            </a:r>
            <a:endParaRPr lang="en-US" sz="3200" dirty="0" smtClean="0"/>
          </a:p>
          <a:p>
            <a:endParaRPr lang="en-US" sz="3200" dirty="0"/>
          </a:p>
          <a:p>
            <a:r>
              <a:rPr lang="en-US" sz="3200" dirty="0" smtClean="0">
                <a:hlinkClick r:id="rId3"/>
              </a:rPr>
              <a:t>Explanation of </a:t>
            </a:r>
            <a:r>
              <a:rPr lang="en-US" sz="3200" dirty="0" smtClean="0">
                <a:hlinkClick r:id="rId3"/>
              </a:rPr>
              <a:t>Shifts</a:t>
            </a:r>
            <a:r>
              <a:rPr lang="en-US" sz="3200" dirty="0" smtClean="0"/>
              <a:t> </a:t>
            </a:r>
          </a:p>
          <a:p>
            <a:pPr marL="0" indent="0">
              <a:buNone/>
            </a:pPr>
            <a:endParaRPr lang="en-US" sz="1200" dirty="0" smtClean="0"/>
          </a:p>
          <a:p>
            <a:pPr marL="0" marR="0" indent="0">
              <a:lnSpc>
                <a:spcPct val="107000"/>
              </a:lnSpc>
              <a:spcBef>
                <a:spcPts val="0"/>
              </a:spcBef>
              <a:spcAft>
                <a:spcPts val="800"/>
              </a:spcAft>
              <a:buNone/>
            </a:pPr>
            <a:r>
              <a:rPr lang="en-US" sz="2400" dirty="0" smtClean="0">
                <a:latin typeface="Calibri" panose="020F0502020204030204" pitchFamily="34" charset="0"/>
                <a:ea typeface="Calibri" panose="020F0502020204030204" pitchFamily="34" charset="0"/>
                <a:cs typeface="Times New Roman" panose="02020603050405020304" pitchFamily="18" charset="0"/>
                <a:hlinkClick r:id="rId3"/>
              </a:rPr>
              <a:t>https</a:t>
            </a:r>
            <a:r>
              <a:rPr lang="en-US" sz="2400" dirty="0">
                <a:latin typeface="Calibri" panose="020F0502020204030204" pitchFamily="34" charset="0"/>
                <a:ea typeface="Calibri" panose="020F0502020204030204" pitchFamily="34" charset="0"/>
                <a:cs typeface="Times New Roman" panose="02020603050405020304" pitchFamily="18" charset="0"/>
                <a:hlinkClick r:id="rId3"/>
              </a:rPr>
              <a:t>://</a:t>
            </a:r>
            <a:r>
              <a:rPr lang="en-US" sz="2400" dirty="0" smtClean="0">
                <a:latin typeface="Calibri" panose="020F0502020204030204" pitchFamily="34" charset="0"/>
                <a:ea typeface="Calibri" panose="020F0502020204030204" pitchFamily="34" charset="0"/>
                <a:cs typeface="Times New Roman" panose="02020603050405020304" pitchFamily="18" charset="0"/>
                <a:hlinkClick r:id="rId3"/>
              </a:rPr>
              <a:t>www.engageny.org/resource/quick-explanation-of-the-shifts-by-kate-gerson</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p>
        </p:txBody>
      </p:sp>
    </p:spTree>
    <p:extLst>
      <p:ext uri="{BB962C8B-B14F-4D97-AF65-F5344CB8AC3E}">
        <p14:creationId xmlns:p14="http://schemas.microsoft.com/office/powerpoint/2010/main" val="1359973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rPr>
              <a:t>ELA Appendix </a:t>
            </a:r>
            <a:r>
              <a:rPr lang="en-US" sz="4000" b="1" dirty="0" smtClean="0">
                <a:effectLst>
                  <a:outerShdw blurRad="38100" dist="38100" dir="2700000" algn="tl">
                    <a:srgbClr val="000000">
                      <a:alpha val="43137"/>
                    </a:srgbClr>
                  </a:outerShdw>
                </a:effectLst>
              </a:rPr>
              <a:t>A Pages 23-25</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28650" y="1690689"/>
            <a:ext cx="5200650" cy="4486274"/>
          </a:xfrm>
        </p:spPr>
        <p:txBody>
          <a:bodyPr>
            <a:noAutofit/>
          </a:bodyPr>
          <a:lstStyle/>
          <a:p>
            <a:r>
              <a:rPr lang="en-US" sz="2800" dirty="0" smtClean="0"/>
              <a:t>How do the Common Core Standards (Kentucky Academic Standards)  connect reading and writing?  </a:t>
            </a:r>
          </a:p>
          <a:p>
            <a:endParaRPr lang="en-US" sz="2800" dirty="0"/>
          </a:p>
          <a:p>
            <a:r>
              <a:rPr lang="en-US" sz="2800" dirty="0" smtClean="0"/>
              <a:t>Highlight reading and writing connections</a:t>
            </a:r>
            <a:endParaRPr lang="en-US" sz="2800" dirty="0"/>
          </a:p>
          <a:p>
            <a:endParaRPr lang="en-US" sz="2800" dirty="0" smtClean="0"/>
          </a:p>
          <a:p>
            <a:r>
              <a:rPr lang="en-US" sz="2800" b="1" dirty="0" smtClean="0"/>
              <a:t>Discussion Roundtable</a:t>
            </a:r>
          </a:p>
        </p:txBody>
      </p:sp>
      <p:pic>
        <p:nvPicPr>
          <p:cNvPr id="2050" name="Picture 2" descr="mage result for discussion roundtabl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829300" y="2945448"/>
            <a:ext cx="3124200" cy="23401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6577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p:spPr>
        <p:txBody>
          <a:bodyPr>
            <a:normAutofit/>
          </a:bodyPr>
          <a:lstStyle/>
          <a:p>
            <a:pPr algn="ctr"/>
            <a:r>
              <a:rPr lang="en-US" sz="4000" b="1" dirty="0" smtClean="0">
                <a:effectLst>
                  <a:outerShdw blurRad="38100" dist="38100" dir="2700000" algn="tl">
                    <a:srgbClr val="000000">
                      <a:alpha val="43137"/>
                    </a:srgbClr>
                  </a:outerShdw>
                </a:effectLst>
                <a:latin typeface="+mn-lt"/>
              </a:rPr>
              <a:t>Three Stay, One Stray</a:t>
            </a:r>
            <a:endParaRPr lang="en-US" sz="40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1825625"/>
            <a:ext cx="8206592" cy="4351338"/>
          </a:xfrm>
        </p:spPr>
        <p:txBody>
          <a:bodyPr>
            <a:normAutofit/>
          </a:bodyPr>
          <a:lstStyle/>
          <a:p>
            <a:r>
              <a:rPr lang="en-US" sz="3600" dirty="0" smtClean="0"/>
              <a:t>One group member “strays” to another group </a:t>
            </a:r>
          </a:p>
          <a:p>
            <a:r>
              <a:rPr lang="en-US" sz="3600" dirty="0" smtClean="0"/>
              <a:t>In the mixed groups, share your own strategies for making the connection between reading and writing</a:t>
            </a:r>
          </a:p>
          <a:p>
            <a:r>
              <a:rPr lang="en-US" sz="3600" dirty="0" smtClean="0"/>
              <a:t>Collect ideas from others</a:t>
            </a:r>
          </a:p>
        </p:txBody>
      </p:sp>
      <p:pic>
        <p:nvPicPr>
          <p:cNvPr id="4" name="Picture 3"/>
          <p:cNvPicPr>
            <a:picLocks noChangeAspect="1"/>
          </p:cNvPicPr>
          <p:nvPr/>
        </p:nvPicPr>
        <p:blipFill>
          <a:blip r:embed="rId3"/>
          <a:stretch>
            <a:fillRect/>
          </a:stretch>
        </p:blipFill>
        <p:spPr>
          <a:xfrm>
            <a:off x="6792685" y="5058888"/>
            <a:ext cx="2090057" cy="1567543"/>
          </a:xfrm>
          <a:prstGeom prst="rect">
            <a:avLst/>
          </a:prstGeom>
        </p:spPr>
      </p:pic>
    </p:spTree>
    <p:extLst>
      <p:ext uri="{BB962C8B-B14F-4D97-AF65-F5344CB8AC3E}">
        <p14:creationId xmlns:p14="http://schemas.microsoft.com/office/powerpoint/2010/main" val="629601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lnSpcReduction="10000"/>
          </a:bodyPr>
          <a:lstStyle/>
          <a:p>
            <a:r>
              <a:rPr lang="en-US" sz="2800" dirty="0" smtClean="0"/>
              <a:t>Return to your group</a:t>
            </a:r>
          </a:p>
          <a:p>
            <a:endParaRPr lang="en-US" sz="2800" dirty="0" smtClean="0"/>
          </a:p>
          <a:p>
            <a:r>
              <a:rPr lang="en-US" sz="2800" dirty="0" smtClean="0"/>
              <a:t>Chart strategies for connecting reading and writing</a:t>
            </a:r>
          </a:p>
          <a:p>
            <a:endParaRPr lang="en-US" sz="2800" dirty="0" smtClean="0"/>
          </a:p>
          <a:p>
            <a:r>
              <a:rPr lang="en-US" sz="2800" dirty="0" smtClean="0"/>
              <a:t>Gallery Walk </a:t>
            </a:r>
          </a:p>
          <a:p>
            <a:endParaRPr lang="en-US" sz="2800" dirty="0" smtClean="0"/>
          </a:p>
          <a:p>
            <a:r>
              <a:rPr lang="en-US" sz="2800" dirty="0" smtClean="0"/>
              <a:t>Strategies Collection Chart</a:t>
            </a:r>
          </a:p>
          <a:p>
            <a:endParaRPr lang="en-US" dirty="0"/>
          </a:p>
        </p:txBody>
      </p:sp>
      <p:pic>
        <p:nvPicPr>
          <p:cNvPr id="3074" name="Picture 2" descr="mage result for chart paper and im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14365" y="1825625"/>
            <a:ext cx="3582308" cy="4727065"/>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00679" y="203330"/>
            <a:ext cx="7888908" cy="1322947"/>
          </a:xfrm>
          <a:prstGeom prst="rect">
            <a:avLst/>
          </a:prstGeom>
        </p:spPr>
      </p:pic>
    </p:spTree>
    <p:extLst>
      <p:ext uri="{BB962C8B-B14F-4D97-AF65-F5344CB8AC3E}">
        <p14:creationId xmlns:p14="http://schemas.microsoft.com/office/powerpoint/2010/main" val="107756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126928-9E01-4E14-BA4D-FAA003718C7B}" type="slidenum">
              <a:rPr lang="en-US" smtClean="0">
                <a:solidFill>
                  <a:prstClr val="black">
                    <a:tint val="75000"/>
                  </a:prstClr>
                </a:solidFill>
              </a:rPr>
              <a:pPr/>
              <a:t>2</a:t>
            </a:fld>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5715000" y="5416616"/>
            <a:ext cx="1773009" cy="529622"/>
          </a:xfrm>
          <a:prstGeom prst="rect">
            <a:avLst/>
          </a:prstGeom>
        </p:spPr>
      </p:pic>
      <p:pic>
        <p:nvPicPr>
          <p:cNvPr id="7" name="Picture 6"/>
          <p:cNvPicPr>
            <a:picLocks noChangeAspect="1"/>
          </p:cNvPicPr>
          <p:nvPr/>
        </p:nvPicPr>
        <p:blipFill>
          <a:blip r:embed="rId4"/>
          <a:stretch>
            <a:fillRect/>
          </a:stretch>
        </p:blipFill>
        <p:spPr>
          <a:xfrm>
            <a:off x="2135376" y="5488727"/>
            <a:ext cx="1675506" cy="1232750"/>
          </a:xfrm>
          <a:prstGeom prst="rect">
            <a:avLst/>
          </a:prstGeom>
        </p:spPr>
      </p:pic>
      <p:sp>
        <p:nvSpPr>
          <p:cNvPr id="9" name="Title 1"/>
          <p:cNvSpPr txBox="1">
            <a:spLocks/>
          </p:cNvSpPr>
          <p:nvPr/>
        </p:nvSpPr>
        <p:spPr>
          <a:xfrm>
            <a:off x="1374322" y="186213"/>
            <a:ext cx="6501828" cy="566183"/>
          </a:xfrm>
          <a:prstGeom prst="rect">
            <a:avLst/>
          </a:prstGeom>
        </p:spPr>
        <p:txBody>
          <a:bodyPr vert="horz" lIns="68580" tIns="34290" rIns="68580" bIns="34290" rtlCol="0" anchor="t">
            <a:normAutofit fontScale="90000" lnSpcReduction="20000"/>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100" b="1" dirty="0">
                <a:solidFill>
                  <a:srgbClr val="ACCBF9">
                    <a:lumMod val="25000"/>
                  </a:srgbClr>
                </a:solidFill>
              </a:rPr>
              <a:t>Agreements for Learning</a:t>
            </a:r>
            <a:r>
              <a:rPr lang="en-US" sz="3300" b="1" dirty="0">
                <a:solidFill>
                  <a:srgbClr val="ACCBF9">
                    <a:lumMod val="25000"/>
                  </a:srgbClr>
                </a:solidFill>
                <a:latin typeface="Georgia"/>
              </a:rPr>
              <a:t>	</a:t>
            </a:r>
          </a:p>
        </p:txBody>
      </p:sp>
      <p:sp>
        <p:nvSpPr>
          <p:cNvPr id="10" name="Text Placeholder 2"/>
          <p:cNvSpPr txBox="1">
            <a:spLocks/>
          </p:cNvSpPr>
          <p:nvPr/>
        </p:nvSpPr>
        <p:spPr>
          <a:xfrm>
            <a:off x="1518956" y="2362427"/>
            <a:ext cx="6212560" cy="3354305"/>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700" dirty="0">
              <a:solidFill>
                <a:sysClr val="windowText" lastClr="000000">
                  <a:lumMod val="75000"/>
                  <a:lumOff val="25000"/>
                </a:sysClr>
              </a:solidFill>
              <a:latin typeface="Franklin Gothic Medium"/>
            </a:endParaRPr>
          </a:p>
        </p:txBody>
      </p:sp>
      <p:sp>
        <p:nvSpPr>
          <p:cNvPr id="11" name="Text Placeholder 2"/>
          <p:cNvSpPr txBox="1">
            <a:spLocks/>
          </p:cNvSpPr>
          <p:nvPr/>
        </p:nvSpPr>
        <p:spPr>
          <a:xfrm>
            <a:off x="452433" y="852205"/>
            <a:ext cx="8345606" cy="4570420"/>
          </a:xfrm>
          <a:prstGeom prst="rect">
            <a:avLst/>
          </a:prstGeom>
          <a:ln w="38100">
            <a:solidFill>
              <a:schemeClr val="accent1"/>
            </a:solidFill>
          </a:ln>
        </p:spPr>
        <p:txBody>
          <a:bodyPr vert="horz" lIns="68580" tIns="34290" rIns="68580" bIns="34290" rtlCol="0">
            <a:normAutofit fontScale="92500" lnSpcReduction="10000"/>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1200" dirty="0" smtClean="0">
              <a:solidFill>
                <a:sysClr val="windowText" lastClr="000000">
                  <a:lumMod val="75000"/>
                  <a:lumOff val="25000"/>
                </a:sysClr>
              </a:solidFill>
              <a:latin typeface="Franklin Gothic Medium"/>
            </a:endParaRPr>
          </a:p>
          <a:p>
            <a:r>
              <a:rPr lang="en-US" sz="2400" dirty="0" smtClean="0">
                <a:solidFill>
                  <a:sysClr val="windowText" lastClr="000000">
                    <a:lumMod val="75000"/>
                    <a:lumOff val="25000"/>
                  </a:sysClr>
                </a:solidFill>
                <a:latin typeface="Franklin Gothic Medium"/>
              </a:rPr>
              <a:t>Be </a:t>
            </a:r>
            <a:r>
              <a:rPr lang="en-US" sz="2400" dirty="0">
                <a:solidFill>
                  <a:sysClr val="windowText" lastClr="000000">
                    <a:lumMod val="75000"/>
                    <a:lumOff val="25000"/>
                  </a:sysClr>
                </a:solidFill>
                <a:latin typeface="Franklin Gothic Medium"/>
              </a:rPr>
              <a:t>open to new ways of thinking about how to implement classroom instruction utilizing the Kentucky Academic Standards for English/Language Arts.</a:t>
            </a:r>
          </a:p>
          <a:p>
            <a:pPr>
              <a:defRPr/>
            </a:pPr>
            <a:r>
              <a:rPr lang="en-US" sz="2400" dirty="0">
                <a:solidFill>
                  <a:sysClr val="windowText" lastClr="000000">
                    <a:lumMod val="75000"/>
                    <a:lumOff val="25000"/>
                  </a:sysClr>
                </a:solidFill>
                <a:latin typeface="Franklin Gothic Medium"/>
              </a:rPr>
              <a:t>During group </a:t>
            </a:r>
            <a:r>
              <a:rPr lang="en-US" sz="2400" dirty="0" smtClean="0">
                <a:solidFill>
                  <a:sysClr val="windowText" lastClr="000000">
                    <a:lumMod val="75000"/>
                    <a:lumOff val="25000"/>
                  </a:sysClr>
                </a:solidFill>
                <a:latin typeface="Franklin Gothic Medium"/>
              </a:rPr>
              <a:t>work </a:t>
            </a:r>
            <a:r>
              <a:rPr lang="en-US" sz="2400" dirty="0">
                <a:solidFill>
                  <a:sysClr val="windowText" lastClr="000000">
                    <a:lumMod val="75000"/>
                    <a:lumOff val="25000"/>
                  </a:sysClr>
                </a:solidFill>
                <a:latin typeface="Franklin Gothic Medium"/>
              </a:rPr>
              <a:t>be respectful of others’ opinions and points of view.</a:t>
            </a:r>
          </a:p>
          <a:p>
            <a:pPr>
              <a:defRPr/>
            </a:pPr>
            <a:r>
              <a:rPr lang="en-US" sz="2400" dirty="0">
                <a:solidFill>
                  <a:sysClr val="windowText" lastClr="000000">
                    <a:lumMod val="75000"/>
                    <a:lumOff val="25000"/>
                  </a:sysClr>
                </a:solidFill>
                <a:latin typeface="Franklin Gothic Medium"/>
              </a:rPr>
              <a:t>Don’t forget your e-manners (phones on silent, use of electronic devices, etc</a:t>
            </a:r>
            <a:r>
              <a:rPr lang="en-US" sz="2400" dirty="0" smtClean="0">
                <a:solidFill>
                  <a:sysClr val="windowText" lastClr="000000">
                    <a:lumMod val="75000"/>
                    <a:lumOff val="25000"/>
                  </a:sysClr>
                </a:solidFill>
                <a:latin typeface="Franklin Gothic Medium"/>
              </a:rPr>
              <a:t>.).</a:t>
            </a:r>
            <a:endParaRPr lang="en-US" sz="2400" dirty="0">
              <a:solidFill>
                <a:sysClr val="windowText" lastClr="000000">
                  <a:lumMod val="75000"/>
                  <a:lumOff val="25000"/>
                </a:sysClr>
              </a:solidFill>
              <a:latin typeface="Franklin Gothic Medium"/>
            </a:endParaRPr>
          </a:p>
          <a:p>
            <a:pPr>
              <a:defRPr/>
            </a:pPr>
            <a:r>
              <a:rPr lang="en-US" sz="2400" dirty="0">
                <a:solidFill>
                  <a:sysClr val="windowText" lastClr="000000">
                    <a:lumMod val="75000"/>
                    <a:lumOff val="25000"/>
                  </a:sysClr>
                </a:solidFill>
                <a:latin typeface="Franklin Gothic Medium"/>
              </a:rPr>
              <a:t>Keep side conversations to a minimum. </a:t>
            </a:r>
          </a:p>
          <a:p>
            <a:pPr marL="0" indent="0">
              <a:buNone/>
              <a:defRPr/>
            </a:pPr>
            <a:endParaRPr lang="en-US" sz="2400" dirty="0">
              <a:solidFill>
                <a:sysClr val="windowText" lastClr="000000">
                  <a:lumMod val="75000"/>
                  <a:lumOff val="25000"/>
                </a:sysClr>
              </a:solidFill>
              <a:latin typeface="Franklin Gothic Medium"/>
            </a:endParaRPr>
          </a:p>
          <a:p>
            <a:pPr marL="0" indent="0" algn="ctr">
              <a:lnSpc>
                <a:spcPct val="115000"/>
              </a:lnSpc>
              <a:spcBef>
                <a:spcPts val="0"/>
              </a:spcBef>
              <a:buNone/>
            </a:pPr>
            <a:r>
              <a:rPr lang="en-US" sz="2400" b="1" dirty="0">
                <a:solidFill>
                  <a:prstClr val="black">
                    <a:lumMod val="75000"/>
                    <a:lumOff val="25000"/>
                  </a:prstClr>
                </a:solidFill>
                <a:ea typeface="Calibri" panose="020F0502020204030204" pitchFamily="34" charset="0"/>
                <a:cs typeface="Times New Roman" panose="02020603050405020304" pitchFamily="18" charset="0"/>
              </a:rPr>
              <a:t>Recognize that this is very important work and deserves </a:t>
            </a:r>
          </a:p>
          <a:p>
            <a:pPr marL="0" indent="0" algn="ctr">
              <a:lnSpc>
                <a:spcPct val="115000"/>
              </a:lnSpc>
              <a:spcBef>
                <a:spcPts val="0"/>
              </a:spcBef>
              <a:buNone/>
            </a:pPr>
            <a:r>
              <a:rPr lang="en-US" sz="2400" b="1" dirty="0">
                <a:solidFill>
                  <a:prstClr val="black">
                    <a:lumMod val="75000"/>
                    <a:lumOff val="25000"/>
                  </a:prstClr>
                </a:solidFill>
                <a:ea typeface="Calibri" panose="020F0502020204030204" pitchFamily="34" charset="0"/>
                <a:cs typeface="Times New Roman" panose="02020603050405020304" pitchFamily="18" charset="0"/>
              </a:rPr>
              <a:t>your full attention and commitment!</a:t>
            </a:r>
            <a:endParaRPr lang="en-US" sz="2400" dirty="0">
              <a:solidFill>
                <a:prstClr val="black">
                  <a:lumMod val="75000"/>
                  <a:lumOff val="25000"/>
                </a:prstClr>
              </a:solidFill>
              <a:ea typeface="Calibri" panose="020F0502020204030204" pitchFamily="34" charset="0"/>
              <a:cs typeface="Times New Roman" panose="02020603050405020304" pitchFamily="18" charset="0"/>
            </a:endParaRPr>
          </a:p>
          <a:p>
            <a:pPr marL="0" indent="0">
              <a:buNone/>
            </a:pPr>
            <a:endParaRPr lang="en-US" sz="1800" dirty="0">
              <a:solidFill>
                <a:sysClr val="windowText" lastClr="000000">
                  <a:lumMod val="75000"/>
                  <a:lumOff val="25000"/>
                </a:sysClr>
              </a:solidFill>
              <a:latin typeface="Franklin Gothic Medium"/>
            </a:endParaRPr>
          </a:p>
          <a:p>
            <a:pPr marL="0" indent="0">
              <a:buNone/>
            </a:pPr>
            <a:endParaRPr lang="en-US" sz="2700" dirty="0">
              <a:solidFill>
                <a:sysClr val="windowText" lastClr="000000">
                  <a:lumMod val="75000"/>
                  <a:lumOff val="25000"/>
                </a:sysClr>
              </a:solidFill>
              <a:latin typeface="Franklin Gothic Medium"/>
            </a:endParaRPr>
          </a:p>
        </p:txBody>
      </p:sp>
      <p:sp>
        <p:nvSpPr>
          <p:cNvPr id="2" name="TextBox 1"/>
          <p:cNvSpPr txBox="1"/>
          <p:nvPr/>
        </p:nvSpPr>
        <p:spPr>
          <a:xfrm>
            <a:off x="5618565" y="5517873"/>
            <a:ext cx="1965878" cy="369332"/>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24988" y="5593569"/>
            <a:ext cx="2578337" cy="1022305"/>
          </a:xfrm>
          <a:prstGeom prst="rect">
            <a:avLst/>
          </a:prstGeom>
        </p:spPr>
      </p:pic>
    </p:spTree>
    <p:extLst>
      <p:ext uri="{BB962C8B-B14F-4D97-AF65-F5344CB8AC3E}">
        <p14:creationId xmlns:p14="http://schemas.microsoft.com/office/powerpoint/2010/main" val="4028926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chemeClr val="tx1"/>
            </a:solidFill>
          </a:ln>
        </p:spPr>
        <p:txBody>
          <a:bodyPr>
            <a:normAutofit/>
          </a:bodyPr>
          <a:lstStyle/>
          <a:p>
            <a:pPr algn="ctr"/>
            <a:r>
              <a:rPr lang="en-US" sz="4800" b="1" dirty="0" smtClean="0"/>
              <a:t>English/LA </a:t>
            </a:r>
            <a:r>
              <a:rPr lang="en-US" sz="4800" b="1" dirty="0" smtClean="0"/>
              <a:t>Progressions</a:t>
            </a:r>
            <a:endParaRPr lang="en-US" sz="4800" b="1" dirty="0"/>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66700" y="1238250"/>
            <a:ext cx="4248150" cy="5314950"/>
          </a:xfr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4629149" y="1690689"/>
            <a:ext cx="4253705" cy="4253705"/>
          </a:xfrm>
        </p:spPr>
      </p:pic>
    </p:spTree>
    <p:extLst>
      <p:ext uri="{BB962C8B-B14F-4D97-AF65-F5344CB8AC3E}">
        <p14:creationId xmlns:p14="http://schemas.microsoft.com/office/powerpoint/2010/main" val="2823834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Where to Start?</a:t>
            </a:r>
            <a:endParaRPr lang="en-US" sz="4400" b="1" dirty="0"/>
          </a:p>
        </p:txBody>
      </p:sp>
      <p:sp>
        <p:nvSpPr>
          <p:cNvPr id="3" name="Content Placeholder 2"/>
          <p:cNvSpPr>
            <a:spLocks noGrp="1"/>
          </p:cNvSpPr>
          <p:nvPr>
            <p:ph idx="1"/>
          </p:nvPr>
        </p:nvSpPr>
        <p:spPr>
          <a:xfrm>
            <a:off x="711778" y="1834325"/>
            <a:ext cx="7886700" cy="4351338"/>
          </a:xfrm>
        </p:spPr>
        <p:txBody>
          <a:bodyPr>
            <a:noAutofit/>
          </a:bodyPr>
          <a:lstStyle/>
          <a:p>
            <a:pPr marL="0" indent="0">
              <a:buNone/>
            </a:pPr>
            <a:r>
              <a:rPr lang="en-US" sz="3200" dirty="0" smtClean="0"/>
              <a:t>“Students need to become stronger writers, and to do that, they need expert instruction, time to write, and meaningful opportunities for writing a wide range of informational, argumentative, and narrative texts.  They also must be proficient readers of more complex texts, and that means they need expert instruction and opportunities to read a wide range and very deep volume of texts.”  </a:t>
            </a:r>
            <a:endParaRPr lang="en-US" sz="3200" dirty="0" smtClean="0"/>
          </a:p>
          <a:p>
            <a:pPr marL="0" indent="0" algn="r">
              <a:buNone/>
            </a:pPr>
            <a:r>
              <a:rPr lang="en-US" sz="2400" i="1" dirty="0" smtClean="0"/>
              <a:t>Calkins </a:t>
            </a:r>
            <a:r>
              <a:rPr lang="en-US" sz="2400" i="1" dirty="0" smtClean="0"/>
              <a:t>Page 18</a:t>
            </a:r>
            <a:endParaRPr lang="en-US" sz="2400" i="1" dirty="0"/>
          </a:p>
        </p:txBody>
      </p:sp>
    </p:spTree>
    <p:extLst>
      <p:ext uri="{BB962C8B-B14F-4D97-AF65-F5344CB8AC3E}">
        <p14:creationId xmlns:p14="http://schemas.microsoft.com/office/powerpoint/2010/main" val="2062860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accent6">
                <a:lumMod val="75000"/>
              </a:schemeClr>
            </a:solidFill>
          </a:ln>
        </p:spPr>
        <p:txBody>
          <a:bodyPr>
            <a:normAutofit/>
          </a:bodyPr>
          <a:lstStyle/>
          <a:p>
            <a:pPr algn="ctr" eaLnBrk="1" fontAlgn="auto" hangingPunct="1">
              <a:spcAft>
                <a:spcPts val="0"/>
              </a:spcAft>
              <a:defRPr/>
            </a:pPr>
            <a:r>
              <a:rPr lang="en-US" sz="4000" b="1" i="1" dirty="0" smtClean="0">
                <a:solidFill>
                  <a:schemeClr val="accent6">
                    <a:lumMod val="50000"/>
                  </a:schemeClr>
                </a:solidFill>
                <a:latin typeface="+mn-lt"/>
              </a:rPr>
              <a:t>How do we help our students develop and use these habits ?</a:t>
            </a:r>
          </a:p>
        </p:txBody>
      </p:sp>
      <p:sp>
        <p:nvSpPr>
          <p:cNvPr id="6147" name="Rectangle 3"/>
          <p:cNvSpPr>
            <a:spLocks noGrp="1" noChangeArrowheads="1"/>
          </p:cNvSpPr>
          <p:nvPr>
            <p:ph type="body" idx="1"/>
          </p:nvPr>
        </p:nvSpPr>
        <p:spPr/>
        <p:txBody>
          <a:bodyPr/>
          <a:lstStyle/>
          <a:p>
            <a:pPr eaLnBrk="1" fontAlgn="auto" hangingPunct="1">
              <a:spcAft>
                <a:spcPts val="0"/>
              </a:spcAft>
              <a:buFont typeface="Arial" pitchFamily="34" charset="0"/>
              <a:buChar char="•"/>
              <a:defRPr/>
            </a:pPr>
            <a:r>
              <a:rPr lang="en-US" sz="3600" dirty="0" smtClean="0">
                <a:solidFill>
                  <a:schemeClr val="accent5">
                    <a:lumMod val="50000"/>
                  </a:schemeClr>
                </a:solidFill>
              </a:rPr>
              <a:t>Model it! </a:t>
            </a:r>
          </a:p>
          <a:p>
            <a:pPr eaLnBrk="1" fontAlgn="auto" hangingPunct="1">
              <a:spcAft>
                <a:spcPts val="0"/>
              </a:spcAft>
              <a:buFont typeface="Arial" pitchFamily="34" charset="0"/>
              <a:buChar char="•"/>
              <a:defRPr/>
            </a:pPr>
            <a:r>
              <a:rPr lang="en-US" sz="3600" dirty="0" smtClean="0">
                <a:solidFill>
                  <a:schemeClr val="accent5">
                    <a:lumMod val="50000"/>
                  </a:schemeClr>
                </a:solidFill>
              </a:rPr>
              <a:t>Metacognition is one of the core Novice Reduction strategies</a:t>
            </a:r>
          </a:p>
          <a:p>
            <a:pPr eaLnBrk="1" fontAlgn="auto" hangingPunct="1">
              <a:spcAft>
                <a:spcPts val="0"/>
              </a:spcAft>
              <a:buFont typeface="Wingdings" pitchFamily="2" charset="2"/>
              <a:buNone/>
              <a:defRPr/>
            </a:pPr>
            <a:r>
              <a:rPr lang="en-US" sz="3600" dirty="0" smtClean="0">
                <a:solidFill>
                  <a:schemeClr val="accent5">
                    <a:lumMod val="50000"/>
                  </a:schemeClr>
                </a:solidFill>
              </a:rPr>
              <a:t>Teachers model Read Aloud, Think Aloud (RATA) in class. </a:t>
            </a:r>
          </a:p>
          <a:p>
            <a:pPr eaLnBrk="1" fontAlgn="auto" hangingPunct="1">
              <a:spcAft>
                <a:spcPts val="0"/>
              </a:spcAft>
              <a:buFont typeface="Wingdings" pitchFamily="2" charset="2"/>
              <a:buNone/>
              <a:defRPr/>
            </a:pPr>
            <a:r>
              <a:rPr lang="en-US" sz="3600" dirty="0" smtClean="0">
                <a:solidFill>
                  <a:schemeClr val="accent5">
                    <a:lumMod val="50000"/>
                  </a:schemeClr>
                </a:solidFill>
              </a:rPr>
              <a:t>  </a:t>
            </a:r>
            <a:r>
              <a:rPr lang="en-US" sz="2800" dirty="0" smtClean="0">
                <a:solidFill>
                  <a:schemeClr val="accent5">
                    <a:lumMod val="50000"/>
                  </a:schemeClr>
                </a:solidFill>
              </a:rPr>
              <a:t>This involves reading aloud a small portion of text and modeling (or thinking out loud) the strategies that you use to comprehend text.</a:t>
            </a:r>
          </a:p>
          <a:p>
            <a:pPr eaLnBrk="1" fontAlgn="auto" hangingPunct="1">
              <a:spcAft>
                <a:spcPts val="0"/>
              </a:spcAft>
              <a:buFont typeface="Wingdings" pitchFamily="2" charset="2"/>
              <a:buNone/>
              <a:defRPr/>
            </a:pPr>
            <a:endParaRPr lang="en-US" sz="2800" dirty="0" smtClean="0">
              <a:solidFill>
                <a:schemeClr val="accent5">
                  <a:lumMod val="50000"/>
                </a:schemeClr>
              </a:solidFill>
            </a:endParaRPr>
          </a:p>
        </p:txBody>
      </p:sp>
    </p:spTree>
    <p:extLst>
      <p:ext uri="{BB962C8B-B14F-4D97-AF65-F5344CB8AC3E}">
        <p14:creationId xmlns:p14="http://schemas.microsoft.com/office/powerpoint/2010/main" val="1649731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dissolve">
                                      <p:cBhvr>
                                        <p:cTn id="7" dur="500"/>
                                        <p:tgtEl>
                                          <p:spTgt spid="614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dissolve">
                                      <p:cBhvr>
                                        <p:cTn id="1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857250" y="9525"/>
            <a:ext cx="7048500" cy="6029325"/>
          </a:xfrm>
          <a:noFill/>
          <a:extLst>
            <a:ext uri="{909E8E84-426E-40dd-AFC4-6F175D3DCCD1}">
              <a14:hiddenFill xmlns="" xmlns:a14="http://schemas.microsoft.com/office/drawing/2010/main">
                <a:solidFill>
                  <a:schemeClr val="bg1"/>
                </a:solidFill>
              </a14:hiddenFill>
            </a:ext>
          </a:extLst>
        </p:spPr>
        <p:txBody>
          <a:bodyPr>
            <a:normAutofit fontScale="90000"/>
          </a:bodyPr>
          <a:lstStyle/>
          <a:p>
            <a:pPr algn="l"/>
            <a:r>
              <a:rPr lang="en-US" altLang="en-US" sz="2400" dirty="0">
                <a:latin typeface="Baskerville" charset="0"/>
              </a:rPr>
              <a:t>	     </a:t>
            </a:r>
            <a:br>
              <a:rPr lang="en-US" altLang="en-US" sz="2400" dirty="0">
                <a:latin typeface="Baskerville" charset="0"/>
              </a:rPr>
            </a:br>
            <a:r>
              <a:rPr lang="en-US" altLang="en-US" sz="2400" dirty="0">
                <a:latin typeface="Baskerville" charset="0"/>
              </a:rPr>
              <a:t/>
            </a:r>
            <a:br>
              <a:rPr lang="en-US" altLang="en-US" sz="2400" dirty="0">
                <a:latin typeface="Baskerville" charset="0"/>
              </a:rPr>
            </a:br>
            <a:r>
              <a:rPr lang="en-US" altLang="en-US" sz="2400" dirty="0">
                <a:latin typeface="Baskerville" charset="0"/>
              </a:rPr>
              <a:t/>
            </a:r>
            <a:br>
              <a:rPr lang="en-US" altLang="en-US" sz="2400" dirty="0">
                <a:latin typeface="Baskerville" charset="0"/>
              </a:rPr>
            </a:br>
            <a:r>
              <a:rPr lang="en-US" altLang="en-US" sz="2400" dirty="0">
                <a:latin typeface="Baskerville" charset="0"/>
              </a:rPr>
              <a:t>		</a:t>
            </a:r>
            <a:br>
              <a:rPr lang="en-US" altLang="en-US" sz="2400" dirty="0">
                <a:latin typeface="Baskerville" charset="0"/>
              </a:rPr>
            </a:br>
            <a:r>
              <a:rPr lang="en-US" altLang="en-US" sz="2400" dirty="0">
                <a:latin typeface="Baskerville" charset="0"/>
              </a:rPr>
              <a:t>                 </a:t>
            </a:r>
            <a:r>
              <a:rPr lang="en-US" altLang="en-US" sz="2800" dirty="0">
                <a:latin typeface="Times New Roman" charset="0"/>
              </a:rPr>
              <a:t>Students who engage in frequent   </a:t>
            </a:r>
            <a:br>
              <a:rPr lang="en-US" altLang="en-US" sz="2800" dirty="0">
                <a:latin typeface="Times New Roman" charset="0"/>
              </a:rPr>
            </a:br>
            <a:r>
              <a:rPr lang="en-US" altLang="en-US" sz="2800" dirty="0">
                <a:latin typeface="Times New Roman" charset="0"/>
              </a:rPr>
              <a:t>                discussions about what they read</a:t>
            </a:r>
            <a:br>
              <a:rPr lang="en-US" altLang="en-US" sz="2800" dirty="0">
                <a:latin typeface="Times New Roman" charset="0"/>
              </a:rPr>
            </a:br>
            <a:r>
              <a:rPr lang="en-US" altLang="en-US" sz="2800" dirty="0">
                <a:latin typeface="Times New Roman" charset="0"/>
              </a:rPr>
              <a:t>             are more motivated and  have higher achievement scores than students who do not interact with books.</a:t>
            </a:r>
            <a:r>
              <a:rPr lang="en-US" altLang="en-US" sz="2400" dirty="0">
                <a:latin typeface="Times New Roman" charset="0"/>
              </a:rPr>
              <a:t/>
            </a:r>
            <a:br>
              <a:rPr lang="en-US" altLang="en-US" sz="2400" dirty="0">
                <a:latin typeface="Times New Roman" charset="0"/>
              </a:rPr>
            </a:br>
            <a:r>
              <a:rPr lang="en-US" altLang="en-US" sz="2400" dirty="0">
                <a:latin typeface="Times New Roman" charset="0"/>
              </a:rPr>
              <a:t>		</a:t>
            </a:r>
            <a:r>
              <a:rPr lang="en-US" altLang="en-US" sz="2700" b="0" i="1" dirty="0">
                <a:latin typeface="Times New Roman" charset="0"/>
              </a:rPr>
              <a:t>Mullis, Campbell &amp; </a:t>
            </a:r>
            <a:r>
              <a:rPr lang="en-US" altLang="en-US" sz="2700" b="0" i="1" dirty="0" err="1">
                <a:latin typeface="Times New Roman" charset="0"/>
              </a:rPr>
              <a:t>Farstrup</a:t>
            </a:r>
            <a:r>
              <a:rPr lang="en-US" altLang="en-US" sz="2700" b="0" i="1" dirty="0">
                <a:latin typeface="Times New Roman" charset="0"/>
              </a:rPr>
              <a:t>, 1993</a:t>
            </a:r>
            <a:r>
              <a:rPr lang="en-US" altLang="en-US" sz="2400" dirty="0">
                <a:latin typeface="Baskerville" charset="0"/>
              </a:rPr>
              <a:t/>
            </a:r>
            <a:br>
              <a:rPr lang="en-US" altLang="en-US" sz="2400" dirty="0">
                <a:latin typeface="Baskerville" charset="0"/>
              </a:rPr>
            </a:br>
            <a:r>
              <a:rPr lang="en-US" altLang="en-US" sz="2400" dirty="0">
                <a:latin typeface="Baskerville" charset="0"/>
              </a:rPr>
              <a:t/>
            </a:r>
            <a:br>
              <a:rPr lang="en-US" altLang="en-US" sz="2400" dirty="0">
                <a:latin typeface="Baskerville" charset="0"/>
              </a:rPr>
            </a:br>
            <a:r>
              <a:rPr lang="en-US" altLang="en-US" sz="2400" dirty="0">
                <a:latin typeface="Baskerville" charset="0"/>
              </a:rPr>
              <a:t> </a:t>
            </a:r>
            <a:br>
              <a:rPr lang="en-US" altLang="en-US" sz="2400" dirty="0">
                <a:latin typeface="Baskerville" charset="0"/>
              </a:rPr>
            </a:br>
            <a:r>
              <a:rPr lang="en-US" altLang="en-US" sz="2400" dirty="0">
                <a:latin typeface="Baskerville" charset="0"/>
              </a:rPr>
              <a:t>                 </a:t>
            </a:r>
            <a:r>
              <a:rPr lang="en-US" altLang="en-US" sz="2800" dirty="0">
                <a:latin typeface="Times New Roman" charset="0"/>
              </a:rPr>
              <a:t>Engaging students in writing </a:t>
            </a:r>
            <a:br>
              <a:rPr lang="en-US" altLang="en-US" sz="2800" dirty="0">
                <a:latin typeface="Times New Roman" charset="0"/>
              </a:rPr>
            </a:br>
            <a:r>
              <a:rPr lang="en-US" altLang="en-US" sz="2800" dirty="0">
                <a:latin typeface="Times New Roman" charset="0"/>
              </a:rPr>
              <a:t>              about their responses to reading leads to better reading achievement.</a:t>
            </a:r>
            <a:r>
              <a:rPr lang="en-US" altLang="en-US" sz="2800" dirty="0">
                <a:latin typeface="Baskerville" charset="0"/>
              </a:rPr>
              <a:t/>
            </a:r>
            <a:br>
              <a:rPr lang="en-US" altLang="en-US" sz="2800" dirty="0">
                <a:latin typeface="Baskerville" charset="0"/>
              </a:rPr>
            </a:br>
            <a:r>
              <a:rPr lang="en-US" altLang="en-US" sz="2400" dirty="0">
                <a:latin typeface="Baskerville" charset="0"/>
              </a:rPr>
              <a:t>		       </a:t>
            </a:r>
            <a:br>
              <a:rPr lang="en-US" altLang="en-US" sz="2400" dirty="0">
                <a:latin typeface="Baskerville" charset="0"/>
              </a:rPr>
            </a:br>
            <a:r>
              <a:rPr lang="en-US" altLang="en-US" sz="2400" dirty="0">
                <a:latin typeface="Baskerville" charset="0"/>
              </a:rPr>
              <a:t>			</a:t>
            </a:r>
            <a:r>
              <a:rPr lang="en-US" altLang="en-US" sz="2700" dirty="0" smtClean="0">
                <a:latin typeface="Baskerville" charset="0"/>
              </a:rPr>
              <a:t> </a:t>
            </a:r>
            <a:r>
              <a:rPr lang="en-US" altLang="en-US" sz="2700" b="0" i="1" dirty="0">
                <a:latin typeface="Times New Roman" charset="0"/>
              </a:rPr>
              <a:t>Tierney &amp; Shanahan, 1991</a:t>
            </a:r>
            <a:r>
              <a:rPr lang="en-US" altLang="en-US" sz="1300" b="0" i="1" dirty="0">
                <a:latin typeface="Times New Roman" charset="0"/>
              </a:rPr>
              <a:t/>
            </a:r>
            <a:br>
              <a:rPr lang="en-US" altLang="en-US" sz="1300" b="0" i="1" dirty="0">
                <a:latin typeface="Times New Roman" charset="0"/>
              </a:rPr>
            </a:br>
            <a:r>
              <a:rPr lang="en-US" altLang="en-US" sz="1400" b="0" i="1" dirty="0">
                <a:latin typeface="Baskerville" charset="0"/>
              </a:rPr>
              <a:t/>
            </a:r>
            <a:br>
              <a:rPr lang="en-US" altLang="en-US" sz="1400" b="0" i="1" dirty="0">
                <a:latin typeface="Baskerville" charset="0"/>
              </a:rPr>
            </a:br>
            <a:r>
              <a:rPr lang="en-US" altLang="en-US" sz="1400" b="0" i="1" dirty="0">
                <a:latin typeface="Baskerville" charset="0"/>
              </a:rPr>
              <a:t/>
            </a:r>
            <a:br>
              <a:rPr lang="en-US" altLang="en-US" sz="1400" b="0" i="1" dirty="0">
                <a:latin typeface="Baskerville" charset="0"/>
              </a:rPr>
            </a:br>
            <a:endParaRPr lang="en-US" altLang="en-US" sz="2400" dirty="0">
              <a:latin typeface="Baskerville" charset="0"/>
            </a:endParaRPr>
          </a:p>
        </p:txBody>
      </p:sp>
      <p:pic>
        <p:nvPicPr>
          <p:cNvPr id="6349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682624"/>
            <a:ext cx="1219200" cy="1062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4" name="Picture 6" descr="imag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3290093"/>
            <a:ext cx="1143000" cy="860425"/>
          </a:xfrm>
          <a:prstGeom prst="rect">
            <a:avLst/>
          </a:prstGeom>
          <a:noFill/>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12703710"/>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a:bodyPr>
          <a:lstStyle/>
          <a:p>
            <a:pPr algn="ctr"/>
            <a:r>
              <a:rPr lang="en-US" b="1" dirty="0" smtClean="0"/>
              <a:t>Kentucky Academic Standards for English/LA</a:t>
            </a:r>
            <a:r>
              <a:rPr lang="en-US" b="1" dirty="0" smtClean="0"/>
              <a:t> </a:t>
            </a:r>
            <a:r>
              <a:rPr lang="en-US" b="1" dirty="0" smtClean="0"/>
              <a:t>Emphasis on Text Complexity </a:t>
            </a:r>
            <a:endParaRPr lang="en-US" b="1" dirty="0"/>
          </a:p>
        </p:txBody>
      </p:sp>
      <p:sp>
        <p:nvSpPr>
          <p:cNvPr id="3" name="Content Placeholder 2"/>
          <p:cNvSpPr>
            <a:spLocks noGrp="1"/>
          </p:cNvSpPr>
          <p:nvPr>
            <p:ph idx="1"/>
          </p:nvPr>
        </p:nvSpPr>
        <p:spPr>
          <a:xfrm>
            <a:off x="628650" y="1825625"/>
            <a:ext cx="7886700" cy="4777056"/>
          </a:xfrm>
          <a:ln w="25400">
            <a:solidFill>
              <a:schemeClr val="accent6">
                <a:lumMod val="75000"/>
              </a:schemeClr>
            </a:solidFill>
          </a:ln>
        </p:spPr>
        <p:txBody>
          <a:bodyPr>
            <a:noAutofit/>
          </a:bodyPr>
          <a:lstStyle/>
          <a:p>
            <a:r>
              <a:rPr lang="en-US" sz="2800" dirty="0" smtClean="0"/>
              <a:t>Students should be exposed to complex texts and should be taught strategies for how to grapple with these types of texts.</a:t>
            </a:r>
          </a:p>
          <a:p>
            <a:r>
              <a:rPr lang="en-US" sz="2800" dirty="0" smtClean="0"/>
              <a:t>Kentucky Academic </a:t>
            </a:r>
            <a:r>
              <a:rPr lang="en-US" sz="2800" dirty="0" smtClean="0"/>
              <a:t>Standards for ELA also </a:t>
            </a:r>
            <a:r>
              <a:rPr lang="en-US" sz="2800" dirty="0" smtClean="0"/>
              <a:t>call for teaching students how to read a text more deeply.  </a:t>
            </a:r>
          </a:p>
          <a:p>
            <a:r>
              <a:rPr lang="en-US" sz="2800" dirty="0" smtClean="0"/>
              <a:t>For instance, no longer are students being asked to identify characters and plot.  Students now are asked to compare and contrast, evaluate, and reason.  Also, students are no longer just reading for information.  Instead, they are being asked to compare author’s perspectives and points of view.    </a:t>
            </a:r>
            <a:endParaRPr lang="en-US" sz="2800" dirty="0"/>
          </a:p>
        </p:txBody>
      </p:sp>
    </p:spTree>
    <p:extLst>
      <p:ext uri="{BB962C8B-B14F-4D97-AF65-F5344CB8AC3E}">
        <p14:creationId xmlns:p14="http://schemas.microsoft.com/office/powerpoint/2010/main" val="2293045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noFill/>
          </a:ln>
        </p:spPr>
        <p:txBody>
          <a:bodyPr>
            <a:normAutofit/>
          </a:bodyPr>
          <a:lstStyle/>
          <a:p>
            <a:pPr algn="ctr"/>
            <a:r>
              <a:rPr lang="en-US" sz="4000" b="1" dirty="0" smtClean="0"/>
              <a:t>Determining Text Complexity</a:t>
            </a:r>
            <a:endParaRPr lang="en-US" sz="4000" b="1" dirty="0"/>
          </a:p>
        </p:txBody>
      </p:sp>
      <p:sp>
        <p:nvSpPr>
          <p:cNvPr id="3" name="Content Placeholder 2"/>
          <p:cNvSpPr>
            <a:spLocks noGrp="1"/>
          </p:cNvSpPr>
          <p:nvPr>
            <p:ph idx="1"/>
          </p:nvPr>
        </p:nvSpPr>
        <p:spPr/>
        <p:txBody>
          <a:bodyPr/>
          <a:lstStyle/>
          <a:p>
            <a:r>
              <a:rPr lang="en-US" dirty="0" smtClean="0">
                <a:hlinkClick r:id="rId2"/>
              </a:rPr>
              <a:t>Lexile Level</a:t>
            </a:r>
            <a:endParaRPr lang="en-US" dirty="0" smtClean="0"/>
          </a:p>
          <a:p>
            <a:endParaRPr lang="en-US" dirty="0"/>
          </a:p>
          <a:p>
            <a:endParaRPr lang="en-US" dirty="0"/>
          </a:p>
        </p:txBody>
      </p:sp>
      <p:pic>
        <p:nvPicPr>
          <p:cNvPr id="4" name="Picture 3" descr="Screen Shot 2016-10-08 at 4.59.4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152649"/>
            <a:ext cx="8246517" cy="4159249"/>
          </a:xfrm>
          <a:prstGeom prst="rect">
            <a:avLst/>
          </a:prstGeom>
        </p:spPr>
      </p:pic>
    </p:spTree>
    <p:extLst>
      <p:ext uri="{BB962C8B-B14F-4D97-AF65-F5344CB8AC3E}">
        <p14:creationId xmlns:p14="http://schemas.microsoft.com/office/powerpoint/2010/main" val="740999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Text Complexity</a:t>
            </a:r>
            <a:r>
              <a:rPr lang="is-IS" sz="4000" b="1" dirty="0" smtClean="0">
                <a:latin typeface="+mn-lt"/>
              </a:rPr>
              <a:t>…</a:t>
            </a:r>
            <a:endParaRPr lang="en-US" sz="4000" b="1" dirty="0">
              <a:latin typeface="+mn-lt"/>
            </a:endParaRPr>
          </a:p>
        </p:txBody>
      </p:sp>
      <p:pic>
        <p:nvPicPr>
          <p:cNvPr id="4" name="Content Placeholder 3" descr="Screen Shot 2016-10-08 at 5.20.58 PM.png">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28700" y="1497034"/>
            <a:ext cx="7057898" cy="4458494"/>
          </a:xfrm>
        </p:spPr>
      </p:pic>
    </p:spTree>
    <p:extLst>
      <p:ext uri="{BB962C8B-B14F-4D97-AF65-F5344CB8AC3E}">
        <p14:creationId xmlns:p14="http://schemas.microsoft.com/office/powerpoint/2010/main" val="3293406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LDC </a:t>
            </a:r>
            <a:endParaRPr lang="en-US" sz="4000" b="1" dirty="0">
              <a:latin typeface="+mn-lt"/>
            </a:endParaRPr>
          </a:p>
        </p:txBody>
      </p:sp>
      <p:sp>
        <p:nvSpPr>
          <p:cNvPr id="3" name="Content Placeholder 2"/>
          <p:cNvSpPr>
            <a:spLocks noGrp="1"/>
          </p:cNvSpPr>
          <p:nvPr>
            <p:ph sz="half" idx="1"/>
          </p:nvPr>
        </p:nvSpPr>
        <p:spPr/>
        <p:txBody>
          <a:bodyPr>
            <a:normAutofit/>
          </a:bodyPr>
          <a:lstStyle/>
          <a:p>
            <a:r>
              <a:rPr lang="en-US" sz="3600" dirty="0" smtClean="0">
                <a:hlinkClick r:id="rId3" tooltip="https://coretools.ldc.org/mods/0d306c13-a51c-4533-bd8a-0c60fba3416c"/>
              </a:rPr>
              <a:t>Navigating LDC Modules</a:t>
            </a:r>
            <a:endParaRPr lang="en-US" sz="3600" dirty="0"/>
          </a:p>
        </p:txBody>
      </p:sp>
      <p:pic>
        <p:nvPicPr>
          <p:cNvPr id="52226" name="Picture 2" descr="ome"/>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3952280"/>
            <a:ext cx="8191499" cy="1305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19557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icurio</a:t>
            </a:r>
            <a:endParaRPr lang="en-US" dirty="0"/>
          </a:p>
        </p:txBody>
      </p:sp>
      <p:sp>
        <p:nvSpPr>
          <p:cNvPr id="3" name="Content Placeholder 2"/>
          <p:cNvSpPr>
            <a:spLocks noGrp="1"/>
          </p:cNvSpPr>
          <p:nvPr>
            <p:ph idx="1"/>
          </p:nvPr>
        </p:nvSpPr>
        <p:spPr>
          <a:xfrm>
            <a:off x="628650" y="1825625"/>
            <a:ext cx="8194716" cy="4351338"/>
          </a:xfrm>
        </p:spPr>
        <p:txBody>
          <a:bodyPr>
            <a:normAutofit/>
          </a:bodyPr>
          <a:lstStyle/>
          <a:p>
            <a:r>
              <a:rPr lang="en-US" sz="3200" dirty="0">
                <a:hlinkClick r:id="rId3"/>
              </a:rPr>
              <a:t>i</a:t>
            </a:r>
            <a:r>
              <a:rPr lang="en-US" sz="3200" dirty="0" smtClean="0">
                <a:hlinkClick r:id="rId3"/>
              </a:rPr>
              <a:t>curio</a:t>
            </a:r>
            <a:endParaRPr lang="en-US" sz="3200" dirty="0" smtClean="0"/>
          </a:p>
          <a:p>
            <a:endParaRPr lang="en-US" dirty="0"/>
          </a:p>
          <a:p>
            <a:r>
              <a:rPr lang="en-US" sz="3600" dirty="0" err="1"/>
              <a:t>i</a:t>
            </a:r>
            <a:r>
              <a:rPr lang="en-US" sz="3600" dirty="0" err="1" smtClean="0"/>
              <a:t>curio</a:t>
            </a:r>
            <a:r>
              <a:rPr lang="en-US" sz="3600" dirty="0" smtClean="0"/>
              <a:t> is a valuable resource to support LDC module development and instruction</a:t>
            </a:r>
          </a:p>
          <a:p>
            <a:r>
              <a:rPr lang="en-US" sz="3600" dirty="0" smtClean="0"/>
              <a:t>Provided at no cost to KVEC districts</a:t>
            </a:r>
          </a:p>
          <a:p>
            <a:r>
              <a:rPr lang="en-US" sz="3600" dirty="0" err="1"/>
              <a:t>i</a:t>
            </a:r>
            <a:r>
              <a:rPr lang="en-US" sz="3600" dirty="0" err="1" smtClean="0"/>
              <a:t>curio</a:t>
            </a:r>
            <a:r>
              <a:rPr lang="en-US" sz="3600" dirty="0" smtClean="0"/>
              <a:t> is a source for specific resources aligned to reading and writing standards. </a:t>
            </a:r>
            <a:endParaRPr lang="en-US" sz="3600" dirty="0"/>
          </a:p>
        </p:txBody>
      </p:sp>
      <p:pic>
        <p:nvPicPr>
          <p:cNvPr id="4098" name="Picture 2" descr="http://www.icurio.com/mktg/assets/images/framework/logo-inde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00" y="738189"/>
            <a:ext cx="4419600" cy="95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5103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9-12 at 12.33.27 AM.png"/>
          <p:cNvPicPr>
            <a:picLocks noGrp="1" noChangeAspect="1"/>
          </p:cNvPicPr>
          <p:nvPr>
            <p:ph idx="1"/>
          </p:nvPr>
        </p:nvPicPr>
        <p:blipFill>
          <a:blip r:embed="rId2" cstate="print">
            <a:extLst>
              <a:ext uri="{28A0092B-C50C-407E-A947-70E740481C1C}">
                <a14:useLocalDpi xmlns:a14="http://schemas.microsoft.com/office/drawing/2010/main" val="0"/>
              </a:ext>
            </a:extLst>
          </a:blip>
          <a:srcRect l="6423" r="6423"/>
          <a:stretch>
            <a:fillRect/>
          </a:stretch>
        </p:blipFill>
        <p:spPr>
          <a:xfrm>
            <a:off x="481264" y="347580"/>
            <a:ext cx="8114632" cy="6069262"/>
          </a:xfrm>
        </p:spPr>
      </p:pic>
    </p:spTree>
    <p:extLst>
      <p:ext uri="{BB962C8B-B14F-4D97-AF65-F5344CB8AC3E}">
        <p14:creationId xmlns:p14="http://schemas.microsoft.com/office/powerpoint/2010/main" val="3559879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609600" y="457200"/>
            <a:ext cx="7696200" cy="5334000"/>
          </a:xfrm>
        </p:spPr>
        <p:txBody>
          <a:bodyPr/>
          <a:lstStyle/>
          <a:p>
            <a:pPr eaLnBrk="1" fontAlgn="auto" hangingPunct="1">
              <a:spcAft>
                <a:spcPts val="0"/>
              </a:spcAft>
              <a:buFontTx/>
              <a:buNone/>
              <a:defRPr/>
            </a:pPr>
            <a:r>
              <a:rPr lang="en-US" sz="4800" dirty="0">
                <a:solidFill>
                  <a:schemeClr val="accent5">
                    <a:lumMod val="50000"/>
                  </a:schemeClr>
                </a:solidFill>
              </a:rPr>
              <a:t>Want to teach a child to read?  Give him a pencil.</a:t>
            </a:r>
          </a:p>
          <a:p>
            <a:pPr eaLnBrk="1" fontAlgn="auto" hangingPunct="1">
              <a:spcAft>
                <a:spcPts val="0"/>
              </a:spcAft>
              <a:buFontTx/>
              <a:buNone/>
              <a:defRPr/>
            </a:pPr>
            <a:endParaRPr lang="en-US" sz="4800" dirty="0">
              <a:solidFill>
                <a:schemeClr val="accent5">
                  <a:lumMod val="50000"/>
                </a:schemeClr>
              </a:solidFill>
            </a:endParaRPr>
          </a:p>
          <a:p>
            <a:pPr eaLnBrk="1" fontAlgn="auto" hangingPunct="1">
              <a:spcAft>
                <a:spcPts val="0"/>
              </a:spcAft>
              <a:buFontTx/>
              <a:buNone/>
              <a:defRPr/>
            </a:pPr>
            <a:endParaRPr lang="en-US" sz="4800" dirty="0">
              <a:solidFill>
                <a:schemeClr val="accent5">
                  <a:lumMod val="50000"/>
                </a:schemeClr>
              </a:solidFill>
            </a:endParaRPr>
          </a:p>
          <a:p>
            <a:pPr eaLnBrk="1" fontAlgn="auto" hangingPunct="1">
              <a:spcAft>
                <a:spcPts val="0"/>
              </a:spcAft>
              <a:buFontTx/>
              <a:buNone/>
              <a:defRPr/>
            </a:pPr>
            <a:r>
              <a:rPr lang="en-US" sz="4800" dirty="0" smtClean="0">
                <a:solidFill>
                  <a:schemeClr val="accent5">
                    <a:lumMod val="50000"/>
                  </a:schemeClr>
                </a:solidFill>
              </a:rPr>
              <a:t>Want </a:t>
            </a:r>
            <a:r>
              <a:rPr lang="en-US" sz="4800" dirty="0">
                <a:solidFill>
                  <a:schemeClr val="accent5">
                    <a:lumMod val="50000"/>
                  </a:schemeClr>
                </a:solidFill>
              </a:rPr>
              <a:t>to teach a child to write?  Give him a book.</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43434" y="1205705"/>
            <a:ext cx="1229032" cy="22669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86717" y="4502736"/>
            <a:ext cx="2071534" cy="2355264"/>
          </a:xfrm>
          <a:prstGeom prst="rect">
            <a:avLst/>
          </a:prstGeom>
        </p:spPr>
      </p:pic>
    </p:spTree>
    <p:extLst>
      <p:ext uri="{BB962C8B-B14F-4D97-AF65-F5344CB8AC3E}">
        <p14:creationId xmlns:p14="http://schemas.microsoft.com/office/powerpoint/2010/main" val="2097119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6-09-12 at 12.34.01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2050" b="2050"/>
          <a:stretch>
            <a:fillRect/>
          </a:stretch>
        </p:blipFill>
        <p:spPr>
          <a:xfrm>
            <a:off x="454526" y="374316"/>
            <a:ext cx="8194842" cy="6149473"/>
          </a:xfrm>
        </p:spPr>
      </p:pic>
    </p:spTree>
    <p:extLst>
      <p:ext uri="{BB962C8B-B14F-4D97-AF65-F5344CB8AC3E}">
        <p14:creationId xmlns:p14="http://schemas.microsoft.com/office/powerpoint/2010/main" val="391857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9-12 at 12.34.22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4095" b="4095"/>
          <a:stretch>
            <a:fillRect/>
          </a:stretch>
        </p:blipFill>
        <p:spPr>
          <a:xfrm>
            <a:off x="494632" y="414421"/>
            <a:ext cx="8114631" cy="5962315"/>
          </a:xfrm>
        </p:spPr>
      </p:pic>
    </p:spTree>
    <p:extLst>
      <p:ext uri="{BB962C8B-B14F-4D97-AF65-F5344CB8AC3E}">
        <p14:creationId xmlns:p14="http://schemas.microsoft.com/office/powerpoint/2010/main" val="4261136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9-12 at 12.34.39 AM.png"/>
          <p:cNvPicPr>
            <a:picLocks noGrp="1" noChangeAspect="1"/>
          </p:cNvPicPr>
          <p:nvPr>
            <p:ph idx="1"/>
          </p:nvPr>
        </p:nvPicPr>
        <p:blipFill>
          <a:blip r:embed="rId2" cstate="print">
            <a:extLst>
              <a:ext uri="{28A0092B-C50C-407E-A947-70E740481C1C}">
                <a14:useLocalDpi xmlns:a14="http://schemas.microsoft.com/office/drawing/2010/main" val="0"/>
              </a:ext>
            </a:extLst>
          </a:blip>
          <a:srcRect l="5467" r="5467"/>
          <a:stretch>
            <a:fillRect/>
          </a:stretch>
        </p:blipFill>
        <p:spPr>
          <a:xfrm>
            <a:off x="534737" y="441158"/>
            <a:ext cx="8101263" cy="6015789"/>
          </a:xfrm>
        </p:spPr>
      </p:pic>
    </p:spTree>
    <p:extLst>
      <p:ext uri="{BB962C8B-B14F-4D97-AF65-F5344CB8AC3E}">
        <p14:creationId xmlns:p14="http://schemas.microsoft.com/office/powerpoint/2010/main" val="2753509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9-12 at 12.34.54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924" b="924"/>
          <a:stretch>
            <a:fillRect/>
          </a:stretch>
        </p:blipFill>
        <p:spPr>
          <a:xfrm>
            <a:off x="454526" y="414421"/>
            <a:ext cx="8248316" cy="6095999"/>
          </a:xfrm>
        </p:spPr>
      </p:pic>
    </p:spTree>
    <p:extLst>
      <p:ext uri="{BB962C8B-B14F-4D97-AF65-F5344CB8AC3E}">
        <p14:creationId xmlns:p14="http://schemas.microsoft.com/office/powerpoint/2010/main" val="138632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9-12 at 12.35.05 AM.png"/>
          <p:cNvPicPr>
            <a:picLocks noGrp="1" noChangeAspect="1"/>
          </p:cNvPicPr>
          <p:nvPr>
            <p:ph idx="1"/>
          </p:nvPr>
        </p:nvPicPr>
        <p:blipFill>
          <a:blip r:embed="rId2" cstate="print">
            <a:extLst>
              <a:ext uri="{28A0092B-C50C-407E-A947-70E740481C1C}">
                <a14:useLocalDpi xmlns:a14="http://schemas.microsoft.com/office/drawing/2010/main" val="0"/>
              </a:ext>
            </a:extLst>
          </a:blip>
          <a:srcRect l="4940" r="4940"/>
          <a:stretch>
            <a:fillRect/>
          </a:stretch>
        </p:blipFill>
        <p:spPr>
          <a:xfrm>
            <a:off x="508001" y="427790"/>
            <a:ext cx="8074526" cy="6042526"/>
          </a:xfrm>
        </p:spPr>
      </p:pic>
    </p:spTree>
    <p:extLst>
      <p:ext uri="{BB962C8B-B14F-4D97-AF65-F5344CB8AC3E}">
        <p14:creationId xmlns:p14="http://schemas.microsoft.com/office/powerpoint/2010/main" val="373078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9-12 at 12.35.16 AM.png"/>
          <p:cNvPicPr>
            <a:picLocks noGrp="1" noChangeAspect="1"/>
          </p:cNvPicPr>
          <p:nvPr>
            <p:ph idx="1"/>
          </p:nvPr>
        </p:nvPicPr>
        <p:blipFill>
          <a:blip r:embed="rId2" cstate="print">
            <a:extLst>
              <a:ext uri="{28A0092B-C50C-407E-A947-70E740481C1C}">
                <a14:useLocalDpi xmlns:a14="http://schemas.microsoft.com/office/drawing/2010/main" val="0"/>
              </a:ext>
            </a:extLst>
          </a:blip>
          <a:srcRect t="5131" b="5131"/>
          <a:stretch>
            <a:fillRect/>
          </a:stretch>
        </p:blipFill>
        <p:spPr>
          <a:xfrm>
            <a:off x="494632" y="441158"/>
            <a:ext cx="8168105" cy="6002421"/>
          </a:xfrm>
        </p:spPr>
      </p:pic>
    </p:spTree>
    <p:extLst>
      <p:ext uri="{BB962C8B-B14F-4D97-AF65-F5344CB8AC3E}">
        <p14:creationId xmlns:p14="http://schemas.microsoft.com/office/powerpoint/2010/main" val="4289036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9-12 at 12.35.51 AM.png"/>
          <p:cNvPicPr>
            <a:picLocks noGrp="1" noChangeAspect="1"/>
          </p:cNvPicPr>
          <p:nvPr>
            <p:ph idx="1"/>
          </p:nvPr>
        </p:nvPicPr>
        <p:blipFill>
          <a:blip r:embed="rId2" cstate="print">
            <a:extLst>
              <a:ext uri="{28A0092B-C50C-407E-A947-70E740481C1C}">
                <a14:useLocalDpi xmlns:a14="http://schemas.microsoft.com/office/drawing/2010/main" val="0"/>
              </a:ext>
            </a:extLst>
          </a:blip>
          <a:srcRect l="17805" r="17805"/>
          <a:stretch>
            <a:fillRect/>
          </a:stretch>
        </p:blipFill>
        <p:spPr>
          <a:xfrm>
            <a:off x="457200" y="374316"/>
            <a:ext cx="8192168" cy="6069263"/>
          </a:xfrm>
        </p:spPr>
      </p:pic>
    </p:spTree>
    <p:extLst>
      <p:ext uri="{BB962C8B-B14F-4D97-AF65-F5344CB8AC3E}">
        <p14:creationId xmlns:p14="http://schemas.microsoft.com/office/powerpoint/2010/main" val="1202318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b="1" dirty="0" smtClean="0"/>
              <a:t>Kentucky Marker Papers </a:t>
            </a:r>
            <a:r>
              <a:rPr lang="en-US" b="1" dirty="0" smtClean="0"/>
              <a:t/>
            </a:r>
            <a:br>
              <a:rPr lang="en-US" b="1" dirty="0" smtClean="0"/>
            </a:br>
            <a:r>
              <a:rPr lang="en-US" b="1" dirty="0" smtClean="0">
                <a:hlinkClick r:id="rId2"/>
              </a:rPr>
              <a:t>http://education.ky.gov/Pages/default.aspx</a:t>
            </a:r>
            <a:r>
              <a:rPr lang="en-US" b="1" dirty="0" smtClean="0"/>
              <a:t/>
            </a:r>
            <a:br>
              <a:rPr lang="en-US" b="1" dirty="0" smtClean="0"/>
            </a:br>
            <a:endParaRPr lang="en-US" b="1" dirty="0"/>
          </a:p>
        </p:txBody>
      </p:sp>
      <p:pic>
        <p:nvPicPr>
          <p:cNvPr id="1026" name="Picture 2" descr="C:\Users\RBuchanan\Downloads\#1.PNG"/>
          <p:cNvPicPr>
            <a:picLocks noGrp="1" noChangeAspect="1" noChangeArrowheads="1"/>
          </p:cNvPicPr>
          <p:nvPr>
            <p:ph idx="1"/>
          </p:nvPr>
        </p:nvPicPr>
        <p:blipFill>
          <a:blip r:embed="rId3" cstate="print"/>
          <a:srcRect/>
          <a:stretch>
            <a:fillRect/>
          </a:stretch>
        </p:blipFill>
        <p:spPr bwMode="auto">
          <a:xfrm>
            <a:off x="628650" y="1847413"/>
            <a:ext cx="7886700" cy="430776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RBuchanan\Downloads\#2.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RBuchanan\Downloads\#3.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t>Jig Saw Activity</a:t>
            </a:r>
            <a:endParaRPr lang="en-US" sz="7200" b="1" dirty="0"/>
          </a:p>
        </p:txBody>
      </p:sp>
      <p:sp>
        <p:nvSpPr>
          <p:cNvPr id="3" name="Content Placeholder 2"/>
          <p:cNvSpPr>
            <a:spLocks noGrp="1"/>
          </p:cNvSpPr>
          <p:nvPr>
            <p:ph sz="half" idx="1"/>
          </p:nvPr>
        </p:nvSpPr>
        <p:spPr>
          <a:xfrm>
            <a:off x="628649" y="1825625"/>
            <a:ext cx="7886701" cy="1134268"/>
          </a:xfrm>
        </p:spPr>
        <p:txBody>
          <a:bodyPr>
            <a:normAutofit/>
          </a:bodyPr>
          <a:lstStyle/>
          <a:p>
            <a:pPr algn="ctr">
              <a:buNone/>
            </a:pPr>
            <a:r>
              <a:rPr lang="en-US" sz="3600" dirty="0" smtClean="0"/>
              <a:t>“The Reading – Writing Connection”</a:t>
            </a:r>
          </a:p>
          <a:p>
            <a:pPr algn="ctr">
              <a:buNone/>
            </a:pPr>
            <a:r>
              <a:rPr lang="en-US" sz="2800" i="1" dirty="0" smtClean="0"/>
              <a:t>                     by:  Rebecca </a:t>
            </a:r>
            <a:r>
              <a:rPr lang="en-US" sz="2800" i="1" dirty="0" err="1" smtClean="0"/>
              <a:t>Olness</a:t>
            </a:r>
            <a:endParaRPr lang="en-US" sz="2800" i="1" dirty="0"/>
          </a:p>
        </p:txBody>
      </p:sp>
      <p:pic>
        <p:nvPicPr>
          <p:cNvPr id="7" name="Picture 2" descr="mage result for discussion roundtabl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2959893"/>
            <a:ext cx="4959350" cy="37147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38725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descr="C:\Users\RBuchanan\Downloads\#4.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1148316"/>
            <a:ext cx="9144000" cy="5600147"/>
          </a:xfrm>
          <a:prstGeom prst="rect">
            <a:avLst/>
          </a:prstGeom>
          <a:noFill/>
          <a:ln w="9525">
            <a:noFill/>
            <a:miter lim="800000"/>
            <a:headEnd/>
            <a:tailEnd/>
          </a:ln>
        </p:spPr>
      </p:pic>
      <p:sp>
        <p:nvSpPr>
          <p:cNvPr id="4" name="TextBox 3"/>
          <p:cNvSpPr txBox="1"/>
          <p:nvPr/>
        </p:nvSpPr>
        <p:spPr>
          <a:xfrm>
            <a:off x="1467294" y="178819"/>
            <a:ext cx="6507125" cy="1323439"/>
          </a:xfrm>
          <a:prstGeom prst="rect">
            <a:avLst/>
          </a:prstGeom>
          <a:noFill/>
        </p:spPr>
        <p:txBody>
          <a:bodyPr wrap="square" rtlCol="0">
            <a:spAutoFit/>
          </a:bodyPr>
          <a:lstStyle/>
          <a:p>
            <a:r>
              <a:rPr lang="en-US" sz="4000" dirty="0" smtClean="0">
                <a:hlinkClick r:id="rId3"/>
              </a:rPr>
              <a:t>http://www.k12reader.com/</a:t>
            </a:r>
            <a:endParaRPr lang="en-US" sz="4000" dirty="0" smtClean="0"/>
          </a:p>
          <a:p>
            <a:endParaRPr lang="en-US" sz="4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71475" y="340242"/>
            <a:ext cx="8401050" cy="6039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Literacy Plan Summary</a:t>
            </a:r>
            <a:endParaRPr lang="en-US" b="1" dirty="0"/>
          </a:p>
        </p:txBody>
      </p:sp>
      <p:sp>
        <p:nvSpPr>
          <p:cNvPr id="3" name="Content Placeholder 2"/>
          <p:cNvSpPr>
            <a:spLocks noGrp="1"/>
          </p:cNvSpPr>
          <p:nvPr>
            <p:ph idx="1"/>
          </p:nvPr>
        </p:nvSpPr>
        <p:spPr/>
        <p:txBody>
          <a:bodyPr>
            <a:normAutofit/>
          </a:bodyPr>
          <a:lstStyle/>
          <a:p>
            <a:r>
              <a:rPr lang="en-US" sz="3200" dirty="0" smtClean="0"/>
              <a:t>Students should all be exposed to rigorous, complex texts during shared reading time.  </a:t>
            </a:r>
          </a:p>
          <a:p>
            <a:r>
              <a:rPr lang="en-US" sz="3200" dirty="0" smtClean="0"/>
              <a:t>Students should be asked to read these texts deeply and to engage in meaningful writing tasks as a result of these texts.  </a:t>
            </a:r>
          </a:p>
          <a:p>
            <a:r>
              <a:rPr lang="en-US" sz="3200" dirty="0" smtClean="0"/>
              <a:t>Students should also have 45 minutes a day in which they are reading books at their personal reading level.  This is what I refer to as guided reading time. </a:t>
            </a:r>
            <a:endParaRPr lang="en-US" sz="3200" dirty="0"/>
          </a:p>
        </p:txBody>
      </p:sp>
    </p:spTree>
    <p:extLst>
      <p:ext uri="{BB962C8B-B14F-4D97-AF65-F5344CB8AC3E}">
        <p14:creationId xmlns:p14="http://schemas.microsoft.com/office/powerpoint/2010/main" val="489402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Appendix C </a:t>
            </a:r>
            <a:endParaRPr lang="en-US" b="1" dirty="0"/>
          </a:p>
        </p:txBody>
      </p:sp>
      <p:sp>
        <p:nvSpPr>
          <p:cNvPr id="3" name="Content Placeholder 2"/>
          <p:cNvSpPr>
            <a:spLocks noGrp="1"/>
          </p:cNvSpPr>
          <p:nvPr>
            <p:ph sz="half" idx="1"/>
          </p:nvPr>
        </p:nvSpPr>
        <p:spPr/>
        <p:txBody>
          <a:bodyPr>
            <a:normAutofit/>
          </a:bodyPr>
          <a:lstStyle/>
          <a:p>
            <a:r>
              <a:rPr lang="en-US" sz="3200" dirty="0" smtClean="0">
                <a:hlinkClick r:id="rId3"/>
              </a:rPr>
              <a:t>Appendix C</a:t>
            </a:r>
            <a:endParaRPr lang="en-US" sz="3200" dirty="0" smtClean="0"/>
          </a:p>
          <a:p>
            <a:endParaRPr lang="en-US" sz="3200" dirty="0"/>
          </a:p>
          <a:p>
            <a:r>
              <a:rPr lang="en-US" sz="3200" dirty="0" smtClean="0"/>
              <a:t>Each of the samples exhibits the level of quality required to meet the Writing standards for that grade.</a:t>
            </a:r>
            <a:endParaRPr lang="en-US" sz="3200" dirty="0"/>
          </a:p>
        </p:txBody>
      </p:sp>
      <p:pic>
        <p:nvPicPr>
          <p:cNvPr id="5" name="Content Placeholder 4"/>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4883202" y="1825625"/>
            <a:ext cx="3378095" cy="4351338"/>
          </a:xfrm>
        </p:spPr>
      </p:pic>
    </p:spTree>
    <p:extLst>
      <p:ext uri="{BB962C8B-B14F-4D97-AF65-F5344CB8AC3E}">
        <p14:creationId xmlns:p14="http://schemas.microsoft.com/office/powerpoint/2010/main" val="615734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2164"/>
            <a:ext cx="7886700" cy="4729162"/>
          </a:xfrm>
        </p:spPr>
        <p:txBody>
          <a:bodyPr>
            <a:normAutofit/>
          </a:bodyPr>
          <a:lstStyle/>
          <a:p>
            <a:pPr>
              <a:buNone/>
            </a:pPr>
            <a:r>
              <a:rPr lang="en-US" sz="4000" dirty="0" smtClean="0"/>
              <a:t>“Of course, in order for students to make necessary progress, they need at least forty-five minutes in school and more time at home to read books that they can read with 96% accuracy, fluency, and comprehension.”   </a:t>
            </a:r>
            <a:endParaRPr lang="en-US" sz="4000" dirty="0" smtClean="0"/>
          </a:p>
          <a:p>
            <a:pPr algn="r">
              <a:buNone/>
            </a:pPr>
            <a:r>
              <a:rPr lang="en-US" sz="3200" i="1" dirty="0" smtClean="0"/>
              <a:t>Calkins </a:t>
            </a:r>
            <a:r>
              <a:rPr lang="en-US" sz="3200" i="1" dirty="0" smtClean="0"/>
              <a:t>pg. 18</a:t>
            </a:r>
            <a:endParaRPr lang="en-US" sz="3200" i="1" dirty="0"/>
          </a:p>
        </p:txBody>
      </p:sp>
    </p:spTree>
    <p:extLst>
      <p:ext uri="{BB962C8B-B14F-4D97-AF65-F5344CB8AC3E}">
        <p14:creationId xmlns:p14="http://schemas.microsoft.com/office/powerpoint/2010/main" val="3644285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b="1" dirty="0" smtClean="0"/>
              <a:t/>
            </a:r>
            <a:br>
              <a:rPr lang="en-US" sz="6600" b="1" dirty="0" smtClean="0"/>
            </a:br>
            <a:r>
              <a:rPr lang="en-US" sz="6600" b="1" dirty="0" smtClean="0"/>
              <a:t>Marker Paper Jumble</a:t>
            </a:r>
            <a:endParaRPr lang="en-US" sz="6600" b="1" dirty="0"/>
          </a:p>
        </p:txBody>
      </p:sp>
      <p:sp>
        <p:nvSpPr>
          <p:cNvPr id="3" name="Content Placeholder 2"/>
          <p:cNvSpPr>
            <a:spLocks noGrp="1"/>
          </p:cNvSpPr>
          <p:nvPr>
            <p:ph idx="1"/>
          </p:nvPr>
        </p:nvSpPr>
        <p:spPr/>
        <p:txBody>
          <a:bodyPr>
            <a:normAutofit/>
          </a:bodyPr>
          <a:lstStyle/>
          <a:p>
            <a:pPr algn="ctr">
              <a:buNone/>
            </a:pPr>
            <a:endParaRPr lang="en-US" sz="8000" b="1" dirty="0" smtClean="0"/>
          </a:p>
          <a:p>
            <a:pPr>
              <a:buNone/>
            </a:pPr>
            <a:r>
              <a:rPr lang="en-US" sz="8000" b="1" dirty="0" smtClean="0"/>
              <a:t>    Activity</a:t>
            </a:r>
            <a:endParaRPr lang="en-US" sz="8000" b="1" dirty="0"/>
          </a:p>
        </p:txBody>
      </p:sp>
      <p:pic>
        <p:nvPicPr>
          <p:cNvPr id="4" name="Picture 3"/>
          <p:cNvPicPr>
            <a:picLocks noChangeAspect="1"/>
          </p:cNvPicPr>
          <p:nvPr/>
        </p:nvPicPr>
        <p:blipFill>
          <a:blip r:embed="rId2"/>
          <a:stretch>
            <a:fillRect/>
          </a:stretch>
        </p:blipFill>
        <p:spPr>
          <a:xfrm rot="787705">
            <a:off x="5398746" y="2829357"/>
            <a:ext cx="2333501" cy="1555667"/>
          </a:xfrm>
          <a:prstGeom prst="rect">
            <a:avLst/>
          </a:prstGeom>
        </p:spPr>
      </p:pic>
    </p:spTree>
    <p:extLst>
      <p:ext uri="{BB962C8B-B14F-4D97-AF65-F5344CB8AC3E}">
        <p14:creationId xmlns:p14="http://schemas.microsoft.com/office/powerpoint/2010/main" val="1376561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body" idx="1"/>
          </p:nvPr>
        </p:nvSpPr>
        <p:spPr>
          <a:xfrm>
            <a:off x="711777" y="963138"/>
            <a:ext cx="7886700" cy="5704856"/>
          </a:xfrm>
          <a:ln w="25400">
            <a:solidFill>
              <a:schemeClr val="accent1"/>
            </a:solidFill>
          </a:ln>
        </p:spPr>
        <p:txBody>
          <a:bodyPr>
            <a:normAutofit lnSpcReduction="10000"/>
          </a:bodyPr>
          <a:lstStyle/>
          <a:p>
            <a:pPr eaLnBrk="1" fontAlgn="auto" hangingPunct="1">
              <a:lnSpc>
                <a:spcPct val="80000"/>
              </a:lnSpc>
              <a:spcAft>
                <a:spcPts val="0"/>
              </a:spcAft>
              <a:buFont typeface="Arial" pitchFamily="34" charset="0"/>
              <a:buChar char="•"/>
              <a:defRPr/>
            </a:pPr>
            <a:endParaRPr lang="en-US" sz="2800" dirty="0">
              <a:solidFill>
                <a:schemeClr val="accent5">
                  <a:lumMod val="50000"/>
                </a:schemeClr>
              </a:solidFill>
            </a:endParaRPr>
          </a:p>
          <a:p>
            <a:pPr eaLnBrk="1" fontAlgn="auto" hangingPunct="1">
              <a:lnSpc>
                <a:spcPct val="80000"/>
              </a:lnSpc>
              <a:spcAft>
                <a:spcPts val="0"/>
              </a:spcAft>
              <a:buFont typeface="Arial" pitchFamily="34" charset="0"/>
              <a:buChar char="•"/>
              <a:defRPr/>
            </a:pPr>
            <a:r>
              <a:rPr lang="en-US" sz="3200" dirty="0">
                <a:solidFill>
                  <a:schemeClr val="accent5">
                    <a:lumMod val="50000"/>
                  </a:schemeClr>
                </a:solidFill>
              </a:rPr>
              <a:t>Children appear to be more likely to derive learning benefits across reading and writing when they understand that a connection exists</a:t>
            </a:r>
            <a:r>
              <a:rPr lang="en-US" sz="3200" dirty="0" smtClean="0">
                <a:solidFill>
                  <a:schemeClr val="accent5">
                    <a:lumMod val="50000"/>
                  </a:schemeClr>
                </a:solidFill>
              </a:rPr>
              <a:t>.</a:t>
            </a:r>
          </a:p>
          <a:p>
            <a:pPr marL="0" indent="0" eaLnBrk="1" fontAlgn="auto" hangingPunct="1">
              <a:lnSpc>
                <a:spcPct val="80000"/>
              </a:lnSpc>
              <a:spcAft>
                <a:spcPts val="0"/>
              </a:spcAft>
              <a:buNone/>
              <a:defRPr/>
            </a:pPr>
            <a:endParaRPr lang="en-US" sz="2400" dirty="0">
              <a:solidFill>
                <a:schemeClr val="accent5">
                  <a:lumMod val="50000"/>
                </a:schemeClr>
              </a:solidFill>
            </a:endParaRPr>
          </a:p>
          <a:p>
            <a:pPr eaLnBrk="1" fontAlgn="auto" hangingPunct="1">
              <a:lnSpc>
                <a:spcPct val="80000"/>
              </a:lnSpc>
              <a:spcAft>
                <a:spcPts val="0"/>
              </a:spcAft>
              <a:buFont typeface="Arial" pitchFamily="34" charset="0"/>
              <a:buChar char="•"/>
              <a:defRPr/>
            </a:pPr>
            <a:r>
              <a:rPr lang="en-US" sz="3200" dirty="0">
                <a:solidFill>
                  <a:schemeClr val="accent5">
                    <a:lumMod val="50000"/>
                  </a:schemeClr>
                </a:solidFill>
              </a:rPr>
              <a:t>Reading is the receptive side of knowledge, while writing is the productive side. Thus, reading and writing are reciprocal processes</a:t>
            </a:r>
            <a:r>
              <a:rPr lang="en-US" sz="3200" dirty="0" smtClean="0">
                <a:solidFill>
                  <a:schemeClr val="accent5">
                    <a:lumMod val="50000"/>
                  </a:schemeClr>
                </a:solidFill>
              </a:rPr>
              <a:t>.</a:t>
            </a:r>
          </a:p>
          <a:p>
            <a:pPr marL="0" indent="0" eaLnBrk="1" fontAlgn="auto" hangingPunct="1">
              <a:lnSpc>
                <a:spcPct val="80000"/>
              </a:lnSpc>
              <a:spcAft>
                <a:spcPts val="0"/>
              </a:spcAft>
              <a:buNone/>
              <a:defRPr/>
            </a:pPr>
            <a:endParaRPr lang="en-US" sz="2400" dirty="0">
              <a:solidFill>
                <a:schemeClr val="accent5">
                  <a:lumMod val="50000"/>
                </a:schemeClr>
              </a:solidFill>
            </a:endParaRPr>
          </a:p>
          <a:p>
            <a:pPr eaLnBrk="1" fontAlgn="auto" hangingPunct="1">
              <a:lnSpc>
                <a:spcPct val="80000"/>
              </a:lnSpc>
              <a:spcAft>
                <a:spcPts val="0"/>
              </a:spcAft>
              <a:buFont typeface="Arial" pitchFamily="34" charset="0"/>
              <a:buChar char="•"/>
              <a:defRPr/>
            </a:pPr>
            <a:r>
              <a:rPr lang="en-US" sz="3200" dirty="0">
                <a:solidFill>
                  <a:schemeClr val="accent5">
                    <a:lumMod val="50000"/>
                  </a:schemeClr>
                </a:solidFill>
              </a:rPr>
              <a:t>Writing skill is a predictor of academic success along with reading comprehension.</a:t>
            </a:r>
          </a:p>
          <a:p>
            <a:pPr eaLnBrk="1" fontAlgn="auto" hangingPunct="1">
              <a:lnSpc>
                <a:spcPct val="80000"/>
              </a:lnSpc>
              <a:spcAft>
                <a:spcPts val="0"/>
              </a:spcAft>
              <a:buFontTx/>
              <a:buNone/>
              <a:defRPr/>
            </a:pPr>
            <a:r>
              <a:rPr lang="en-US" sz="3200" dirty="0">
                <a:solidFill>
                  <a:schemeClr val="accent5">
                    <a:lumMod val="50000"/>
                  </a:schemeClr>
                </a:solidFill>
              </a:rPr>
              <a:t>		</a:t>
            </a:r>
            <a:r>
              <a:rPr lang="en-US" sz="3200" dirty="0" smtClean="0">
                <a:solidFill>
                  <a:schemeClr val="accent5">
                    <a:lumMod val="50000"/>
                  </a:schemeClr>
                </a:solidFill>
              </a:rPr>
              <a:t>		</a:t>
            </a:r>
            <a:endParaRPr lang="en-US" sz="3200" dirty="0" smtClean="0">
              <a:solidFill>
                <a:schemeClr val="accent5">
                  <a:lumMod val="50000"/>
                </a:schemeClr>
              </a:solidFill>
            </a:endParaRPr>
          </a:p>
          <a:p>
            <a:pPr lvl="0" algn="r">
              <a:buNone/>
              <a:defRPr/>
            </a:pPr>
            <a:r>
              <a:rPr lang="en-US" sz="2400" dirty="0">
                <a:solidFill>
                  <a:srgbClr val="4472C4">
                    <a:lumMod val="50000"/>
                  </a:srgbClr>
                </a:solidFill>
              </a:rPr>
              <a:t>~</a:t>
            </a:r>
            <a:r>
              <a:rPr lang="en-US" sz="2400" i="1" dirty="0">
                <a:solidFill>
                  <a:srgbClr val="4472C4">
                    <a:lumMod val="50000"/>
                  </a:srgbClr>
                </a:solidFill>
              </a:rPr>
              <a:t>Reading Research in Action, </a:t>
            </a:r>
            <a:r>
              <a:rPr lang="en-US" sz="2400" dirty="0">
                <a:solidFill>
                  <a:srgbClr val="4472C4">
                    <a:lumMod val="50000"/>
                  </a:srgbClr>
                </a:solidFill>
              </a:rPr>
              <a:t>2008</a:t>
            </a:r>
            <a:r>
              <a:rPr lang="en-US" sz="2400" dirty="0" smtClean="0">
                <a:solidFill>
                  <a:srgbClr val="4472C4">
                    <a:lumMod val="50000"/>
                  </a:srgbClr>
                </a:solidFill>
              </a:rPr>
              <a:t>.</a:t>
            </a:r>
            <a:endParaRPr lang="en-US" sz="2400" dirty="0">
              <a:solidFill>
                <a:srgbClr val="4472C4">
                  <a:lumMod val="50000"/>
                </a:srgbClr>
              </a:solidFill>
            </a:endParaRPr>
          </a:p>
        </p:txBody>
      </p:sp>
      <p:pic>
        <p:nvPicPr>
          <p:cNvPr id="4099" name="Picture 15" descr="MCj0437557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29114">
            <a:off x="1337485" y="86275"/>
            <a:ext cx="1210857" cy="1106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8765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Arial Black" pitchFamily="34" charset="0"/>
              </a:rPr>
              <a:t>Mentor Texts/Sentences</a:t>
            </a:r>
            <a:endParaRPr lang="en-US" sz="4400" b="1" dirty="0">
              <a:latin typeface="Arial Black" pitchFamily="34" charset="0"/>
            </a:endParaRPr>
          </a:p>
        </p:txBody>
      </p:sp>
      <p:sp>
        <p:nvSpPr>
          <p:cNvPr id="3" name="Content Placeholder 2"/>
          <p:cNvSpPr>
            <a:spLocks noGrp="1"/>
          </p:cNvSpPr>
          <p:nvPr>
            <p:ph idx="1"/>
          </p:nvPr>
        </p:nvSpPr>
        <p:spPr/>
        <p:txBody>
          <a:bodyPr>
            <a:normAutofit/>
          </a:bodyPr>
          <a:lstStyle/>
          <a:p>
            <a:pPr algn="ctr">
              <a:buNone/>
            </a:pPr>
            <a:r>
              <a:rPr lang="en-US" sz="3600" dirty="0" smtClean="0"/>
              <a:t>“Mechanically Inclined” by Jeff Anderson</a:t>
            </a:r>
          </a:p>
          <a:p>
            <a:pPr>
              <a:buNone/>
            </a:pPr>
            <a:endParaRPr lang="en-US" sz="3200" dirty="0"/>
          </a:p>
        </p:txBody>
      </p:sp>
      <p:pic>
        <p:nvPicPr>
          <p:cNvPr id="4" name="Picture 3" descr="Image result"/>
          <p:cNvPicPr/>
          <p:nvPr/>
        </p:nvPicPr>
        <p:blipFill>
          <a:blip r:embed="rId2" cstate="print"/>
          <a:srcRect/>
          <a:stretch>
            <a:fillRect/>
          </a:stretch>
        </p:blipFill>
        <p:spPr bwMode="auto">
          <a:xfrm>
            <a:off x="2743200" y="2977115"/>
            <a:ext cx="3870251" cy="3904697"/>
          </a:xfrm>
          <a:prstGeom prst="rect">
            <a:avLst/>
          </a:prstGeom>
          <a:noFill/>
          <a:ln w="9525">
            <a:noFill/>
            <a:miter lim="800000"/>
            <a:headEnd/>
            <a:tailEnd/>
          </a:ln>
        </p:spPr>
      </p:pic>
    </p:spTree>
    <p:extLst>
      <p:ext uri="{BB962C8B-B14F-4D97-AF65-F5344CB8AC3E}">
        <p14:creationId xmlns:p14="http://schemas.microsoft.com/office/powerpoint/2010/main" val="3966247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4038"/>
            <a:ext cx="7886700" cy="1722474"/>
          </a:xfrm>
        </p:spPr>
        <p:txBody>
          <a:bodyPr>
            <a:normAutofit fontScale="90000"/>
          </a:bodyPr>
          <a:lstStyle/>
          <a:p>
            <a:pPr algn="ctr"/>
            <a:r>
              <a:rPr lang="en-US" sz="6000" b="1" dirty="0" smtClean="0">
                <a:latin typeface="Arial Black" pitchFamily="34" charset="0"/>
              </a:rPr>
              <a:t>“</a:t>
            </a:r>
            <a:r>
              <a:rPr lang="en-US" sz="6000" b="1" i="1" dirty="0" smtClean="0">
                <a:latin typeface="Arial Black" pitchFamily="34" charset="0"/>
              </a:rPr>
              <a:t>It Is Fall </a:t>
            </a:r>
            <a:r>
              <a:rPr lang="en-US" sz="6000" b="1" dirty="0" smtClean="0">
                <a:latin typeface="Arial Black" pitchFamily="34" charset="0"/>
              </a:rPr>
              <a:t>”</a:t>
            </a:r>
            <a:br>
              <a:rPr lang="en-US" sz="6000" b="1" dirty="0" smtClean="0">
                <a:latin typeface="Arial Black" pitchFamily="34" charset="0"/>
              </a:rPr>
            </a:br>
            <a:r>
              <a:rPr lang="en-US" sz="3600" b="1" dirty="0" smtClean="0">
                <a:latin typeface="Arial Black" pitchFamily="34" charset="0"/>
              </a:rPr>
              <a:t>Grades K-1</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endParaRPr lang="en-US" sz="6000" b="1" dirty="0">
              <a:latin typeface="Arial Black" pitchFamily="34" charset="0"/>
            </a:endParaRPr>
          </a:p>
        </p:txBody>
      </p:sp>
      <p:sp>
        <p:nvSpPr>
          <p:cNvPr id="3" name="Content Placeholder 2"/>
          <p:cNvSpPr>
            <a:spLocks noGrp="1"/>
          </p:cNvSpPr>
          <p:nvPr>
            <p:ph idx="1"/>
          </p:nvPr>
        </p:nvSpPr>
        <p:spPr>
          <a:xfrm>
            <a:off x="628650" y="1825625"/>
            <a:ext cx="7886700" cy="1810710"/>
          </a:xfrm>
        </p:spPr>
        <p:txBody>
          <a:bodyPr>
            <a:normAutofit lnSpcReduction="10000"/>
          </a:bodyPr>
          <a:lstStyle/>
          <a:p>
            <a:r>
              <a:rPr lang="en-US" sz="4400" dirty="0" smtClean="0"/>
              <a:t> </a:t>
            </a:r>
            <a:r>
              <a:rPr lang="en-US" sz="3600" dirty="0" smtClean="0"/>
              <a:t>Mentor Sentence</a:t>
            </a:r>
          </a:p>
          <a:p>
            <a:r>
              <a:rPr lang="en-US" sz="3600" dirty="0" smtClean="0"/>
              <a:t>Reading – Writing Connection</a:t>
            </a:r>
          </a:p>
          <a:p>
            <a:pPr>
              <a:buNone/>
            </a:pPr>
            <a:r>
              <a:rPr lang="en-US" sz="3200" dirty="0" smtClean="0">
                <a:hlinkClick r:id="rId2"/>
              </a:rPr>
              <a:t>https://www.readinga-z.com</a:t>
            </a:r>
            <a:r>
              <a:rPr lang="en-US" sz="3600" dirty="0" smtClean="0">
                <a:hlinkClick r:id="rId2"/>
              </a:rPr>
              <a:t>/</a:t>
            </a:r>
            <a:endParaRPr lang="en-US" sz="3600" dirty="0" smtClean="0"/>
          </a:p>
          <a:p>
            <a:pPr>
              <a:buNone/>
            </a:pPr>
            <a:endParaRPr lang="en-US" sz="2800" dirty="0"/>
          </a:p>
        </p:txBody>
      </p:sp>
      <p:pic>
        <p:nvPicPr>
          <p:cNvPr id="10242" name="Picture 2"/>
          <p:cNvPicPr>
            <a:picLocks noChangeAspect="1" noChangeArrowheads="1"/>
          </p:cNvPicPr>
          <p:nvPr/>
        </p:nvPicPr>
        <p:blipFill>
          <a:blip r:embed="rId3" cstate="print"/>
          <a:srcRect/>
          <a:stretch>
            <a:fillRect/>
          </a:stretch>
        </p:blipFill>
        <p:spPr bwMode="auto">
          <a:xfrm>
            <a:off x="5996763" y="2934586"/>
            <a:ext cx="2518587" cy="3110134"/>
          </a:xfrm>
          <a:prstGeom prst="rect">
            <a:avLst/>
          </a:prstGeom>
          <a:noFill/>
          <a:ln w="9525">
            <a:noFill/>
            <a:miter lim="800000"/>
            <a:headEnd/>
            <a:tailEnd/>
          </a:ln>
        </p:spPr>
      </p:pic>
    </p:spTree>
    <p:extLst>
      <p:ext uri="{BB962C8B-B14F-4D97-AF65-F5344CB8AC3E}">
        <p14:creationId xmlns:p14="http://schemas.microsoft.com/office/powerpoint/2010/main" val="436530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771" y="574158"/>
            <a:ext cx="8357191" cy="1467293"/>
          </a:xfrm>
        </p:spPr>
        <p:txBody>
          <a:bodyPr>
            <a:normAutofit fontScale="90000"/>
          </a:bodyPr>
          <a:lstStyle/>
          <a:p>
            <a:r>
              <a:rPr lang="en-US" sz="5300" b="1" dirty="0" smtClean="0"/>
              <a:t>“</a:t>
            </a:r>
            <a:r>
              <a:rPr lang="en-US" sz="5300" dirty="0" smtClean="0">
                <a:latin typeface="Arial Black" pitchFamily="34" charset="0"/>
              </a:rPr>
              <a:t>Jack-o’-Lanterns”</a:t>
            </a:r>
            <a:r>
              <a:rPr lang="en-US" dirty="0" smtClean="0">
                <a:latin typeface="Arial Black" pitchFamily="34" charset="0"/>
              </a:rPr>
              <a:t/>
            </a:r>
            <a:br>
              <a:rPr lang="en-US" dirty="0" smtClean="0">
                <a:latin typeface="Arial Black" pitchFamily="34" charset="0"/>
              </a:rPr>
            </a:br>
            <a:r>
              <a:rPr lang="en-US" sz="4000" dirty="0" smtClean="0"/>
              <a:t>Grades 2-3</a:t>
            </a:r>
            <a:br>
              <a:rPr lang="en-US" sz="4000" dirty="0" smtClean="0"/>
            </a:br>
            <a:endParaRPr lang="en-US" sz="4000" dirty="0"/>
          </a:p>
        </p:txBody>
      </p:sp>
      <p:sp>
        <p:nvSpPr>
          <p:cNvPr id="3" name="Subtitle 2"/>
          <p:cNvSpPr>
            <a:spLocks noGrp="1"/>
          </p:cNvSpPr>
          <p:nvPr>
            <p:ph type="subTitle" idx="1"/>
          </p:nvPr>
        </p:nvSpPr>
        <p:spPr>
          <a:xfrm>
            <a:off x="1143000" y="2041451"/>
            <a:ext cx="6858000" cy="1913861"/>
          </a:xfrm>
        </p:spPr>
        <p:txBody>
          <a:bodyPr>
            <a:normAutofit/>
          </a:bodyPr>
          <a:lstStyle/>
          <a:p>
            <a:pPr algn="l">
              <a:buFont typeface="Arial" pitchFamily="34" charset="0"/>
              <a:buChar char="•"/>
            </a:pPr>
            <a:r>
              <a:rPr lang="en-US" sz="3600" dirty="0" smtClean="0"/>
              <a:t>Mentor Sentences</a:t>
            </a:r>
          </a:p>
          <a:p>
            <a:pPr algn="l">
              <a:buFont typeface="Arial" pitchFamily="34" charset="0"/>
              <a:buChar char="•"/>
            </a:pPr>
            <a:r>
              <a:rPr lang="en-US" sz="3600" dirty="0" smtClean="0"/>
              <a:t>Reading-Writing Connection</a:t>
            </a:r>
          </a:p>
          <a:p>
            <a:pPr algn="l"/>
            <a:r>
              <a:rPr lang="en-US" sz="2800" dirty="0" smtClean="0">
                <a:hlinkClick r:id="rId2"/>
              </a:rPr>
              <a:t>https://www.readinga-z.com/</a:t>
            </a:r>
            <a:endParaRPr lang="en-US" sz="2800" dirty="0" smtClean="0"/>
          </a:p>
          <a:p>
            <a:pPr algn="l"/>
            <a:endParaRPr lang="en-US" sz="2800" dirty="0"/>
          </a:p>
        </p:txBody>
      </p:sp>
      <p:pic>
        <p:nvPicPr>
          <p:cNvPr id="11266" name="Picture 2"/>
          <p:cNvPicPr>
            <a:picLocks noChangeAspect="1" noChangeArrowheads="1"/>
          </p:cNvPicPr>
          <p:nvPr/>
        </p:nvPicPr>
        <p:blipFill>
          <a:blip r:embed="rId3" cstate="print"/>
          <a:srcRect/>
          <a:stretch>
            <a:fillRect/>
          </a:stretch>
        </p:blipFill>
        <p:spPr bwMode="auto">
          <a:xfrm>
            <a:off x="5847906" y="3211033"/>
            <a:ext cx="2153093" cy="3199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Black" pitchFamily="34" charset="0"/>
              </a:rPr>
              <a:t>Narrative Endings Mentor Texts</a:t>
            </a:r>
            <a:endParaRPr lang="en-US" b="1" dirty="0">
              <a:latin typeface="Arial Black" pitchFamily="34" charset="0"/>
            </a:endParaRPr>
          </a:p>
        </p:txBody>
      </p:sp>
      <p:sp>
        <p:nvSpPr>
          <p:cNvPr id="3" name="Content Placeholder 2"/>
          <p:cNvSpPr>
            <a:spLocks noGrp="1"/>
          </p:cNvSpPr>
          <p:nvPr>
            <p:ph idx="1"/>
          </p:nvPr>
        </p:nvSpPr>
        <p:spPr>
          <a:xfrm>
            <a:off x="344384" y="1690688"/>
            <a:ext cx="8562110" cy="4923867"/>
          </a:xfrm>
          <a:solidFill>
            <a:schemeClr val="accent2">
              <a:lumMod val="40000"/>
              <a:lumOff val="60000"/>
            </a:schemeClr>
          </a:solidFill>
        </p:spPr>
        <p:txBody>
          <a:bodyPr>
            <a:normAutofit/>
          </a:bodyPr>
          <a:lstStyle/>
          <a:p>
            <a:r>
              <a:rPr lang="en-US" sz="2800" dirty="0" smtClean="0"/>
              <a:t>Read Aloud “Alexander and the Terrible, Horrible, No Good, Very Bad Day”</a:t>
            </a:r>
          </a:p>
          <a:p>
            <a:r>
              <a:rPr lang="en-US" sz="2800" dirty="0" smtClean="0"/>
              <a:t>Discuss Reflection Ending</a:t>
            </a:r>
          </a:p>
          <a:p>
            <a:r>
              <a:rPr lang="en-US" sz="2800" dirty="0" smtClean="0"/>
              <a:t>Model: Old Navy Story</a:t>
            </a:r>
          </a:p>
          <a:p>
            <a:r>
              <a:rPr lang="en-US" sz="2800" dirty="0" smtClean="0"/>
              <a:t>As I sat on the cold, lonely bench outside of Old Navy I looked up and saw my mother and sister walking out of the store laughing.  While I sat there humiliated, they were somehow able to find humor in our current situation.  Luckily, laughter is contagious.  It wasn’t long until I too joined in and realized that sometimes you have to laugh at life</a:t>
            </a:r>
            <a:r>
              <a:rPr lang="en-US" dirty="0" smtClean="0"/>
              <a:t>.  </a:t>
            </a:r>
            <a:endParaRPr lang="en-US" dirty="0"/>
          </a:p>
        </p:txBody>
      </p:sp>
    </p:spTree>
    <p:extLst>
      <p:ext uri="{BB962C8B-B14F-4D97-AF65-F5344CB8AC3E}">
        <p14:creationId xmlns:p14="http://schemas.microsoft.com/office/powerpoint/2010/main" val="12670904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4000" b="1" dirty="0" smtClean="0"/>
              <a:t>Narrative Ending Mentor Texts</a:t>
            </a:r>
            <a:endParaRPr lang="en-US" sz="4000" b="1" dirty="0"/>
          </a:p>
        </p:txBody>
      </p:sp>
      <p:sp>
        <p:nvSpPr>
          <p:cNvPr id="3" name="Content Placeholder 2"/>
          <p:cNvSpPr>
            <a:spLocks noGrp="1"/>
          </p:cNvSpPr>
          <p:nvPr>
            <p:ph idx="1"/>
          </p:nvPr>
        </p:nvSpPr>
        <p:spPr/>
        <p:txBody>
          <a:bodyPr>
            <a:normAutofit/>
          </a:bodyPr>
          <a:lstStyle/>
          <a:p>
            <a:r>
              <a:rPr lang="en-US" sz="3600" dirty="0"/>
              <a:t>In groups of </a:t>
            </a:r>
            <a:r>
              <a:rPr lang="en-US" sz="3600" dirty="0" smtClean="0"/>
              <a:t>4, </a:t>
            </a:r>
            <a:r>
              <a:rPr lang="en-US" sz="3600" dirty="0"/>
              <a:t>choose a personal experience that would make a good narrative.  </a:t>
            </a:r>
            <a:endParaRPr lang="en-US" sz="3600" dirty="0" smtClean="0"/>
          </a:p>
          <a:p>
            <a:r>
              <a:rPr lang="en-US" sz="3600" dirty="0" smtClean="0"/>
              <a:t>Write </a:t>
            </a:r>
            <a:r>
              <a:rPr lang="en-US" sz="3600" dirty="0"/>
              <a:t>an ending to this experience using the reflection ending technique.  </a:t>
            </a:r>
            <a:endParaRPr lang="en-US" sz="3600" dirty="0" smtClean="0"/>
          </a:p>
          <a:p>
            <a:r>
              <a:rPr lang="en-US" sz="3600" dirty="0" smtClean="0"/>
              <a:t>Work </a:t>
            </a:r>
            <a:r>
              <a:rPr lang="en-US" sz="3600" dirty="0"/>
              <a:t>collaboratively with your partners to come up with a great ending!</a:t>
            </a:r>
          </a:p>
          <a:p>
            <a:endParaRPr lang="en-US" sz="3600" dirty="0"/>
          </a:p>
        </p:txBody>
      </p:sp>
    </p:spTree>
    <p:extLst>
      <p:ext uri="{BB962C8B-B14F-4D97-AF65-F5344CB8AC3E}">
        <p14:creationId xmlns:p14="http://schemas.microsoft.com/office/powerpoint/2010/main" val="14436183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950614"/>
          </a:xfrm>
        </p:spPr>
        <p:txBody>
          <a:bodyPr>
            <a:normAutofit/>
          </a:bodyPr>
          <a:lstStyle/>
          <a:p>
            <a:pPr algn="ctr"/>
            <a:r>
              <a:rPr lang="en-US" sz="8000" b="1" dirty="0" smtClean="0">
                <a:latin typeface="Arial Black" pitchFamily="34" charset="0"/>
              </a:rPr>
              <a:t>Stump Your Partner </a:t>
            </a:r>
            <a:r>
              <a:rPr lang="en-US" sz="4400" b="1" dirty="0" smtClean="0"/>
              <a:t/>
            </a:r>
            <a:br>
              <a:rPr lang="en-US" sz="4400" b="1" dirty="0" smtClean="0"/>
            </a:br>
            <a:r>
              <a:rPr lang="en-US" sz="6600" b="1" dirty="0" smtClean="0"/>
              <a:t>Activity</a:t>
            </a:r>
            <a:endParaRPr lang="en-US" sz="6600" b="1" dirty="0"/>
          </a:p>
        </p:txBody>
      </p:sp>
      <p:pic>
        <p:nvPicPr>
          <p:cNvPr id="3" name="Picture 2"/>
          <p:cNvPicPr>
            <a:picLocks noChangeAspect="1"/>
          </p:cNvPicPr>
          <p:nvPr/>
        </p:nvPicPr>
        <p:blipFill>
          <a:blip r:embed="rId2"/>
          <a:stretch>
            <a:fillRect/>
          </a:stretch>
        </p:blipFill>
        <p:spPr>
          <a:xfrm>
            <a:off x="429615" y="4352368"/>
            <a:ext cx="2038350" cy="2238375"/>
          </a:xfrm>
          <a:prstGeom prst="rect">
            <a:avLst/>
          </a:prstGeom>
        </p:spPr>
      </p:pic>
    </p:spTree>
    <p:extLst>
      <p:ext uri="{BB962C8B-B14F-4D97-AF65-F5344CB8AC3E}">
        <p14:creationId xmlns:p14="http://schemas.microsoft.com/office/powerpoint/2010/main" val="1402920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4875"/>
            <a:ext cx="7886700" cy="1325563"/>
          </a:xfrm>
        </p:spPr>
        <p:txBody>
          <a:bodyPr>
            <a:normAutofit/>
          </a:bodyPr>
          <a:lstStyle/>
          <a:p>
            <a:pPr algn="ctr"/>
            <a:r>
              <a:rPr lang="en-US" sz="4000" b="1" dirty="0" smtClean="0"/>
              <a:t>Contact Information</a:t>
            </a:r>
            <a:endParaRPr lang="en-US" sz="4000" b="1" dirty="0"/>
          </a:p>
        </p:txBody>
      </p:sp>
      <p:sp>
        <p:nvSpPr>
          <p:cNvPr id="3" name="Content Placeholder 2"/>
          <p:cNvSpPr>
            <a:spLocks noGrp="1"/>
          </p:cNvSpPr>
          <p:nvPr>
            <p:ph idx="1"/>
          </p:nvPr>
        </p:nvSpPr>
        <p:spPr>
          <a:xfrm>
            <a:off x="272955" y="1174334"/>
            <a:ext cx="8475259" cy="4588388"/>
          </a:xfrm>
          <a:ln w="19050">
            <a:solidFill>
              <a:schemeClr val="accent1">
                <a:lumMod val="75000"/>
              </a:schemeClr>
            </a:solidFill>
          </a:ln>
        </p:spPr>
        <p:txBody>
          <a:bodyPr>
            <a:normAutofit fontScale="92500" lnSpcReduction="10000"/>
          </a:bodyPr>
          <a:lstStyle/>
          <a:p>
            <a:endParaRPr lang="en-US" sz="2400" dirty="0" smtClean="0"/>
          </a:p>
          <a:p>
            <a:r>
              <a:rPr lang="en-US" sz="2400" b="1" dirty="0" smtClean="0"/>
              <a:t>Carole Mullins, KVEC Literacy Instructional Specialist</a:t>
            </a:r>
          </a:p>
          <a:p>
            <a:pPr marL="0" indent="0">
              <a:buNone/>
            </a:pPr>
            <a:r>
              <a:rPr lang="en-US" sz="2400" dirty="0"/>
              <a:t> </a:t>
            </a:r>
            <a:r>
              <a:rPr lang="en-US" sz="2400" dirty="0" smtClean="0"/>
              <a:t>  </a:t>
            </a:r>
            <a:r>
              <a:rPr lang="en-US" sz="2400" dirty="0" smtClean="0">
                <a:hlinkClick r:id="rId3"/>
              </a:rPr>
              <a:t>carole.mullins@hazard.kyschools.us</a:t>
            </a:r>
            <a:endParaRPr lang="en-US" sz="2400" dirty="0" smtClean="0"/>
          </a:p>
          <a:p>
            <a:pPr marL="0" indent="0">
              <a:buNone/>
            </a:pPr>
            <a:endParaRPr lang="en-US" sz="2400" dirty="0" smtClean="0"/>
          </a:p>
          <a:p>
            <a:r>
              <a:rPr lang="en-US" sz="2400" b="1" dirty="0" smtClean="0"/>
              <a:t>Renee’ Buchanan, Ari Literacy Fellow</a:t>
            </a:r>
          </a:p>
          <a:p>
            <a:pPr marL="0" indent="0">
              <a:buNone/>
            </a:pPr>
            <a:r>
              <a:rPr lang="en-US" sz="2400" dirty="0"/>
              <a:t> </a:t>
            </a:r>
            <a:r>
              <a:rPr lang="en-US" sz="2400" dirty="0" smtClean="0"/>
              <a:t>  </a:t>
            </a:r>
            <a:r>
              <a:rPr lang="en-US" sz="2400" dirty="0" smtClean="0">
                <a:hlinkClick r:id="rId4"/>
              </a:rPr>
              <a:t>renee.Buchanan@pike.kyschools.us</a:t>
            </a:r>
            <a:endParaRPr lang="en-US" sz="2400" dirty="0" smtClean="0"/>
          </a:p>
          <a:p>
            <a:pPr marL="0" indent="0">
              <a:buNone/>
            </a:pPr>
            <a:endParaRPr lang="en-US" sz="2400" dirty="0" smtClean="0"/>
          </a:p>
          <a:p>
            <a:r>
              <a:rPr lang="en-US" sz="2400" b="1" dirty="0" smtClean="0"/>
              <a:t>Laura Carroll, ARI Literacy Fellow</a:t>
            </a:r>
          </a:p>
          <a:p>
            <a:pPr marL="0" indent="0">
              <a:buNone/>
            </a:pPr>
            <a:r>
              <a:rPr lang="en-US" sz="2400" dirty="0"/>
              <a:t> </a:t>
            </a:r>
            <a:r>
              <a:rPr lang="en-US" sz="2400" dirty="0" smtClean="0"/>
              <a:t>  </a:t>
            </a:r>
            <a:r>
              <a:rPr lang="en-US" sz="2400" dirty="0" smtClean="0">
                <a:hlinkClick r:id="rId5"/>
              </a:rPr>
              <a:t>laura.carroll@paintsville.kyschools.us</a:t>
            </a:r>
            <a:endParaRPr lang="en-US" sz="2400" dirty="0" smtClean="0"/>
          </a:p>
          <a:p>
            <a:pPr marL="0" indent="0">
              <a:buNone/>
            </a:pPr>
            <a:r>
              <a:rPr lang="en-US" sz="2400" dirty="0" smtClean="0"/>
              <a:t> </a:t>
            </a:r>
          </a:p>
          <a:p>
            <a:pPr marL="0" indent="0" algn="ctr">
              <a:buNone/>
            </a:pPr>
            <a:r>
              <a:rPr lang="en-US" sz="2400" b="1" dirty="0" smtClean="0"/>
              <a:t>WEBSITE</a:t>
            </a:r>
          </a:p>
          <a:p>
            <a:pPr marL="0" indent="0" algn="ctr">
              <a:buNone/>
            </a:pPr>
            <a:r>
              <a:rPr lang="en-US" sz="2400" dirty="0" smtClean="0">
                <a:hlinkClick r:id="rId6"/>
              </a:rPr>
              <a:t>www.kvecelatln.weebly.com</a:t>
            </a:r>
            <a:endParaRPr lang="en-US" sz="2400" dirty="0" smtClean="0"/>
          </a:p>
          <a:p>
            <a:pPr marL="0" indent="0" algn="ctr">
              <a:buNone/>
            </a:pPr>
            <a:endParaRPr lang="en-US" sz="2400" dirty="0"/>
          </a:p>
        </p:txBody>
      </p:sp>
      <p:pic>
        <p:nvPicPr>
          <p:cNvPr id="4" name="Picture 3"/>
          <p:cNvPicPr>
            <a:picLocks noChangeAspect="1"/>
          </p:cNvPicPr>
          <p:nvPr/>
        </p:nvPicPr>
        <p:blipFill>
          <a:blip r:embed="rId7"/>
          <a:stretch>
            <a:fillRect/>
          </a:stretch>
        </p:blipFill>
        <p:spPr>
          <a:xfrm>
            <a:off x="6478189" y="5762722"/>
            <a:ext cx="2270025" cy="902909"/>
          </a:xfrm>
          <a:prstGeom prst="rect">
            <a:avLst/>
          </a:prstGeom>
        </p:spPr>
      </p:pic>
      <p:pic>
        <p:nvPicPr>
          <p:cNvPr id="5" name="Picture 4"/>
          <p:cNvPicPr>
            <a:picLocks noChangeAspect="1"/>
          </p:cNvPicPr>
          <p:nvPr/>
        </p:nvPicPr>
        <p:blipFill>
          <a:blip r:embed="rId8"/>
          <a:stretch>
            <a:fillRect/>
          </a:stretch>
        </p:blipFill>
        <p:spPr>
          <a:xfrm>
            <a:off x="628650" y="172927"/>
            <a:ext cx="1213798" cy="893355"/>
          </a:xfrm>
          <a:prstGeom prst="rect">
            <a:avLst/>
          </a:prstGeom>
        </p:spPr>
      </p:pic>
    </p:spTree>
    <p:extLst>
      <p:ext uri="{BB962C8B-B14F-4D97-AF65-F5344CB8AC3E}">
        <p14:creationId xmlns:p14="http://schemas.microsoft.com/office/powerpoint/2010/main" val="3618443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595423" y="255182"/>
            <a:ext cx="8123275" cy="6166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pPr algn="ctr" eaLnBrk="1" fontAlgn="auto" hangingPunct="1">
              <a:spcAft>
                <a:spcPts val="0"/>
              </a:spcAft>
              <a:defRPr/>
            </a:pPr>
            <a:r>
              <a:rPr lang="en-US" sz="4400" b="1" dirty="0">
                <a:solidFill>
                  <a:schemeClr val="tx2"/>
                </a:solidFill>
                <a:latin typeface="Aharoni" pitchFamily="2" charset="-79"/>
                <a:cs typeface="Aharoni" pitchFamily="2" charset="-79"/>
              </a:rPr>
              <a:t>Reading + Writing =</a:t>
            </a:r>
            <a:r>
              <a:rPr lang="en-US" sz="4400" b="1" dirty="0">
                <a:solidFill>
                  <a:schemeClr val="accent6">
                    <a:lumMod val="50000"/>
                  </a:schemeClr>
                </a:solidFill>
                <a:latin typeface="Aharoni" pitchFamily="2" charset="-79"/>
                <a:cs typeface="Aharoni" pitchFamily="2" charset="-79"/>
              </a:rPr>
              <a:t> </a:t>
            </a:r>
            <a:r>
              <a:rPr lang="en-US" sz="4400" b="1" dirty="0">
                <a:solidFill>
                  <a:schemeClr val="folHlink"/>
                </a:solidFill>
                <a:latin typeface="Aharoni" pitchFamily="2" charset="-79"/>
                <a:cs typeface="Aharoni" pitchFamily="2" charset="-79"/>
              </a:rPr>
              <a:t>Literacy</a:t>
            </a:r>
          </a:p>
        </p:txBody>
      </p:sp>
      <p:sp>
        <p:nvSpPr>
          <p:cNvPr id="114691" name="Rectangle 3"/>
          <p:cNvSpPr>
            <a:spLocks noGrp="1" noChangeArrowheads="1"/>
          </p:cNvSpPr>
          <p:nvPr>
            <p:ph type="body" idx="1"/>
          </p:nvPr>
        </p:nvSpPr>
        <p:spPr>
          <a:xfrm>
            <a:off x="628650" y="1690689"/>
            <a:ext cx="7886700" cy="4351338"/>
          </a:xfrm>
          <a:ln w="25400">
            <a:solidFill>
              <a:schemeClr val="accent1"/>
            </a:solidFill>
          </a:ln>
        </p:spPr>
        <p:txBody>
          <a:bodyPr>
            <a:normAutofit/>
          </a:bodyPr>
          <a:lstStyle/>
          <a:p>
            <a:pPr marL="0" indent="0" eaLnBrk="1" fontAlgn="auto" hangingPunct="1">
              <a:lnSpc>
                <a:spcPct val="90000"/>
              </a:lnSpc>
              <a:spcAft>
                <a:spcPts val="0"/>
              </a:spcAft>
              <a:buNone/>
              <a:defRPr/>
            </a:pPr>
            <a:endParaRPr lang="en-US" sz="1200" dirty="0" smtClean="0">
              <a:solidFill>
                <a:schemeClr val="accent5">
                  <a:lumMod val="50000"/>
                </a:schemeClr>
              </a:solidFill>
            </a:endParaRPr>
          </a:p>
          <a:p>
            <a:pPr eaLnBrk="1" fontAlgn="auto" hangingPunct="1">
              <a:lnSpc>
                <a:spcPct val="90000"/>
              </a:lnSpc>
              <a:spcAft>
                <a:spcPts val="0"/>
              </a:spcAft>
              <a:buFont typeface="Arial" pitchFamily="34" charset="0"/>
              <a:buChar char="•"/>
              <a:defRPr/>
            </a:pPr>
            <a:r>
              <a:rPr lang="en-US" sz="3200" dirty="0" smtClean="0">
                <a:solidFill>
                  <a:schemeClr val="accent5">
                    <a:lumMod val="50000"/>
                  </a:schemeClr>
                </a:solidFill>
              </a:rPr>
              <a:t>Each </a:t>
            </a:r>
            <a:r>
              <a:rPr lang="en-US" sz="3200" dirty="0">
                <a:solidFill>
                  <a:schemeClr val="accent5">
                    <a:lumMod val="50000"/>
                  </a:schemeClr>
                </a:solidFill>
              </a:rPr>
              <a:t>skill contributes to the other.</a:t>
            </a:r>
          </a:p>
          <a:p>
            <a:pPr eaLnBrk="1" fontAlgn="auto" hangingPunct="1">
              <a:lnSpc>
                <a:spcPct val="90000"/>
              </a:lnSpc>
              <a:spcAft>
                <a:spcPts val="0"/>
              </a:spcAft>
              <a:buFont typeface="Arial" pitchFamily="34" charset="0"/>
              <a:buChar char="•"/>
              <a:defRPr/>
            </a:pPr>
            <a:r>
              <a:rPr lang="en-US" sz="3200" dirty="0">
                <a:solidFill>
                  <a:schemeClr val="accent5">
                    <a:lumMod val="50000"/>
                  </a:schemeClr>
                </a:solidFill>
              </a:rPr>
              <a:t>Both skills enhance engagement and reasoning.</a:t>
            </a:r>
          </a:p>
          <a:p>
            <a:pPr eaLnBrk="1" fontAlgn="auto" hangingPunct="1">
              <a:lnSpc>
                <a:spcPct val="90000"/>
              </a:lnSpc>
              <a:spcAft>
                <a:spcPts val="0"/>
              </a:spcAft>
              <a:buFont typeface="Arial" pitchFamily="34" charset="0"/>
              <a:buChar char="•"/>
              <a:defRPr/>
            </a:pPr>
            <a:r>
              <a:rPr lang="en-US" sz="3200" dirty="0">
                <a:solidFill>
                  <a:schemeClr val="accent5">
                    <a:lumMod val="50000"/>
                  </a:schemeClr>
                </a:solidFill>
              </a:rPr>
              <a:t>Reading and writing involve using knowledge of language structure, including word </a:t>
            </a:r>
            <a:r>
              <a:rPr lang="en-US" sz="3200" dirty="0" smtClean="0">
                <a:solidFill>
                  <a:schemeClr val="accent5">
                    <a:lumMod val="50000"/>
                  </a:schemeClr>
                </a:solidFill>
              </a:rPr>
              <a:t>structure, </a:t>
            </a:r>
            <a:r>
              <a:rPr lang="en-US" sz="3200" dirty="0">
                <a:solidFill>
                  <a:schemeClr val="accent5">
                    <a:lumMod val="50000"/>
                  </a:schemeClr>
                </a:solidFill>
              </a:rPr>
              <a:t>and text structure </a:t>
            </a:r>
            <a:r>
              <a:rPr lang="en-US" sz="3200" dirty="0" smtClean="0">
                <a:solidFill>
                  <a:schemeClr val="accent5">
                    <a:lumMod val="50000"/>
                  </a:schemeClr>
                </a:solidFill>
              </a:rPr>
              <a:t>(syntax and style).</a:t>
            </a:r>
            <a:endParaRPr lang="en-US" sz="3200" dirty="0">
              <a:solidFill>
                <a:schemeClr val="accent5">
                  <a:lumMod val="50000"/>
                </a:schemeClr>
              </a:solidFill>
            </a:endParaRPr>
          </a:p>
          <a:p>
            <a:pPr algn="r" eaLnBrk="1" fontAlgn="auto" hangingPunct="1">
              <a:lnSpc>
                <a:spcPct val="90000"/>
              </a:lnSpc>
              <a:spcAft>
                <a:spcPts val="0"/>
              </a:spcAft>
              <a:buFontTx/>
              <a:buNone/>
              <a:defRPr/>
            </a:pPr>
            <a:r>
              <a:rPr lang="en-US" sz="3200" dirty="0">
                <a:solidFill>
                  <a:schemeClr val="accent5">
                    <a:lumMod val="50000"/>
                  </a:schemeClr>
                </a:solidFill>
              </a:rPr>
              <a:t>		</a:t>
            </a:r>
            <a:r>
              <a:rPr lang="en-US" sz="2400" dirty="0">
                <a:solidFill>
                  <a:schemeClr val="accent5">
                    <a:lumMod val="50000"/>
                  </a:schemeClr>
                </a:solidFill>
              </a:rPr>
              <a:t>~</a:t>
            </a:r>
            <a:r>
              <a:rPr lang="en-US" sz="2400" i="1" dirty="0">
                <a:solidFill>
                  <a:schemeClr val="accent5">
                    <a:lumMod val="50000"/>
                  </a:schemeClr>
                </a:solidFill>
              </a:rPr>
              <a:t>Reading Research in Action, </a:t>
            </a:r>
            <a:r>
              <a:rPr lang="en-US" sz="2400" dirty="0">
                <a:solidFill>
                  <a:schemeClr val="accent5">
                    <a:lumMod val="50000"/>
                  </a:schemeClr>
                </a:solidFill>
              </a:rPr>
              <a:t>2008.</a:t>
            </a:r>
          </a:p>
        </p:txBody>
      </p:sp>
    </p:spTree>
    <p:extLst>
      <p:ext uri="{BB962C8B-B14F-4D97-AF65-F5344CB8AC3E}">
        <p14:creationId xmlns:p14="http://schemas.microsoft.com/office/powerpoint/2010/main" val="137359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a:bodyPr>
          <a:lstStyle/>
          <a:p>
            <a:pPr algn="ctr" eaLnBrk="1" fontAlgn="auto" hangingPunct="1">
              <a:spcAft>
                <a:spcPts val="0"/>
              </a:spcAft>
              <a:defRPr/>
            </a:pPr>
            <a:r>
              <a:rPr lang="en-US" sz="4400" b="1" dirty="0" smtClean="0">
                <a:solidFill>
                  <a:schemeClr val="accent6">
                    <a:lumMod val="50000"/>
                  </a:schemeClr>
                </a:solidFill>
                <a:latin typeface="Aharoni" pitchFamily="2" charset="-79"/>
                <a:cs typeface="Aharoni" pitchFamily="2" charset="-79"/>
              </a:rPr>
              <a:t>Traits of Proficient Readers</a:t>
            </a:r>
            <a:endParaRPr lang="en-US" sz="4400" b="1" dirty="0">
              <a:solidFill>
                <a:schemeClr val="accent6">
                  <a:lumMod val="50000"/>
                </a:schemeClr>
              </a:solidFill>
              <a:latin typeface="Aharoni" pitchFamily="2" charset="-79"/>
              <a:cs typeface="Aharoni" pitchFamily="2" charset="-79"/>
            </a:endParaRPr>
          </a:p>
        </p:txBody>
      </p:sp>
      <p:sp>
        <p:nvSpPr>
          <p:cNvPr id="3" name="Content Placeholder 2"/>
          <p:cNvSpPr>
            <a:spLocks noGrp="1"/>
          </p:cNvSpPr>
          <p:nvPr>
            <p:ph idx="1"/>
          </p:nvPr>
        </p:nvSpPr>
        <p:spPr>
          <a:xfrm>
            <a:off x="628650" y="1690689"/>
            <a:ext cx="7886700" cy="4351338"/>
          </a:xfrm>
          <a:ln w="25400">
            <a:solidFill>
              <a:schemeClr val="accent6">
                <a:lumMod val="75000"/>
              </a:schemeClr>
            </a:solidFill>
          </a:ln>
        </p:spPr>
        <p:txBody>
          <a:bodyPr>
            <a:normAutofit/>
          </a:bodyPr>
          <a:lstStyle/>
          <a:p>
            <a:pPr marL="0" indent="0" eaLnBrk="1" fontAlgn="auto" hangingPunct="1">
              <a:spcAft>
                <a:spcPts val="0"/>
              </a:spcAft>
              <a:buNone/>
              <a:defRPr/>
            </a:pPr>
            <a:endParaRPr lang="en-US" sz="1200" dirty="0" smtClean="0">
              <a:solidFill>
                <a:schemeClr val="accent5">
                  <a:lumMod val="50000"/>
                </a:schemeClr>
              </a:solidFill>
            </a:endParaRPr>
          </a:p>
          <a:p>
            <a:pPr eaLnBrk="1" fontAlgn="auto" hangingPunct="1">
              <a:spcAft>
                <a:spcPts val="0"/>
              </a:spcAft>
              <a:buFont typeface="Arial" pitchFamily="34" charset="0"/>
              <a:buChar char="•"/>
              <a:defRPr/>
            </a:pPr>
            <a:r>
              <a:rPr lang="en-US" sz="3200" dirty="0" smtClean="0">
                <a:solidFill>
                  <a:schemeClr val="accent5">
                    <a:lumMod val="50000"/>
                  </a:schemeClr>
                </a:solidFill>
              </a:rPr>
              <a:t>Make </a:t>
            </a:r>
            <a:r>
              <a:rPr lang="en-US" sz="3200" dirty="0" smtClean="0">
                <a:solidFill>
                  <a:schemeClr val="accent5">
                    <a:lumMod val="50000"/>
                  </a:schemeClr>
                </a:solidFill>
              </a:rPr>
              <a:t>connections</a:t>
            </a:r>
          </a:p>
          <a:p>
            <a:pPr eaLnBrk="1" fontAlgn="auto" hangingPunct="1">
              <a:spcAft>
                <a:spcPts val="0"/>
              </a:spcAft>
              <a:buFont typeface="Arial" pitchFamily="34" charset="0"/>
              <a:buChar char="•"/>
              <a:defRPr/>
            </a:pPr>
            <a:r>
              <a:rPr lang="en-US" sz="3200" dirty="0" smtClean="0">
                <a:solidFill>
                  <a:schemeClr val="accent5">
                    <a:lumMod val="50000"/>
                  </a:schemeClr>
                </a:solidFill>
              </a:rPr>
              <a:t>Self-question</a:t>
            </a:r>
          </a:p>
          <a:p>
            <a:pPr eaLnBrk="1" fontAlgn="auto" hangingPunct="1">
              <a:spcAft>
                <a:spcPts val="0"/>
              </a:spcAft>
              <a:buFont typeface="Arial" pitchFamily="34" charset="0"/>
              <a:buChar char="•"/>
              <a:defRPr/>
            </a:pPr>
            <a:r>
              <a:rPr lang="en-US" sz="3200" dirty="0" smtClean="0">
                <a:solidFill>
                  <a:schemeClr val="accent5">
                    <a:lumMod val="50000"/>
                  </a:schemeClr>
                </a:solidFill>
              </a:rPr>
              <a:t>Visualize</a:t>
            </a:r>
          </a:p>
          <a:p>
            <a:pPr eaLnBrk="1" fontAlgn="auto" hangingPunct="1">
              <a:spcAft>
                <a:spcPts val="0"/>
              </a:spcAft>
              <a:buFont typeface="Arial" pitchFamily="34" charset="0"/>
              <a:buChar char="•"/>
              <a:defRPr/>
            </a:pPr>
            <a:r>
              <a:rPr lang="en-US" sz="3200" dirty="0" smtClean="0">
                <a:solidFill>
                  <a:schemeClr val="accent5">
                    <a:lumMod val="50000"/>
                  </a:schemeClr>
                </a:solidFill>
              </a:rPr>
              <a:t>Determine importance</a:t>
            </a:r>
          </a:p>
          <a:p>
            <a:pPr eaLnBrk="1" fontAlgn="auto" hangingPunct="1">
              <a:spcAft>
                <a:spcPts val="0"/>
              </a:spcAft>
              <a:buFont typeface="Arial" pitchFamily="34" charset="0"/>
              <a:buChar char="•"/>
              <a:defRPr/>
            </a:pPr>
            <a:r>
              <a:rPr lang="en-US" sz="3200" dirty="0" smtClean="0">
                <a:solidFill>
                  <a:schemeClr val="accent5">
                    <a:lumMod val="50000"/>
                  </a:schemeClr>
                </a:solidFill>
              </a:rPr>
              <a:t>Make inference</a:t>
            </a:r>
          </a:p>
          <a:p>
            <a:pPr eaLnBrk="1" fontAlgn="auto" hangingPunct="1">
              <a:spcAft>
                <a:spcPts val="0"/>
              </a:spcAft>
              <a:buFont typeface="Arial" pitchFamily="34" charset="0"/>
              <a:buChar char="•"/>
              <a:defRPr/>
            </a:pPr>
            <a:r>
              <a:rPr lang="en-US" sz="3200" dirty="0" smtClean="0">
                <a:solidFill>
                  <a:schemeClr val="accent5">
                    <a:lumMod val="50000"/>
                  </a:schemeClr>
                </a:solidFill>
              </a:rPr>
              <a:t>Synthesize</a:t>
            </a:r>
          </a:p>
          <a:p>
            <a:pPr eaLnBrk="1" fontAlgn="auto" hangingPunct="1">
              <a:spcAft>
                <a:spcPts val="0"/>
              </a:spcAft>
              <a:buFont typeface="Arial" pitchFamily="34" charset="0"/>
              <a:buChar char="•"/>
              <a:defRPr/>
            </a:pPr>
            <a:r>
              <a:rPr lang="en-US" sz="3200" dirty="0" smtClean="0">
                <a:solidFill>
                  <a:schemeClr val="accent5">
                    <a:lumMod val="50000"/>
                  </a:schemeClr>
                </a:solidFill>
              </a:rPr>
              <a:t>Monitor comprehension</a:t>
            </a:r>
            <a:endParaRPr lang="en-US" sz="3200" dirty="0">
              <a:solidFill>
                <a:schemeClr val="accent5">
                  <a:lumMod val="50000"/>
                </a:schemeClr>
              </a:solidFill>
            </a:endParaRPr>
          </a:p>
        </p:txBody>
      </p:sp>
    </p:spTree>
    <p:extLst>
      <p:ext uri="{BB962C8B-B14F-4D97-AF65-F5344CB8AC3E}">
        <p14:creationId xmlns:p14="http://schemas.microsoft.com/office/powerpoint/2010/main" val="51103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accent6">
                <a:lumMod val="75000"/>
              </a:schemeClr>
            </a:solidFill>
          </a:ln>
        </p:spPr>
        <p:txBody>
          <a:bodyPr>
            <a:normAutofit/>
          </a:bodyPr>
          <a:lstStyle/>
          <a:p>
            <a:pPr algn="ctr" eaLnBrk="1" fontAlgn="auto" hangingPunct="1">
              <a:spcAft>
                <a:spcPts val="0"/>
              </a:spcAft>
              <a:defRPr/>
            </a:pPr>
            <a:r>
              <a:rPr lang="en-US" sz="3200" b="1" dirty="0" smtClean="0">
                <a:solidFill>
                  <a:schemeClr val="accent6">
                    <a:lumMod val="50000"/>
                  </a:schemeClr>
                </a:solidFill>
                <a:latin typeface="Aharoni" pitchFamily="2" charset="-79"/>
                <a:cs typeface="Aharoni" pitchFamily="2" charset="-79"/>
              </a:rPr>
              <a:t>How do the reading traits </a:t>
            </a:r>
            <a:r>
              <a:rPr lang="en-US" sz="3200" b="1" dirty="0" smtClean="0">
                <a:solidFill>
                  <a:schemeClr val="accent6">
                    <a:lumMod val="50000"/>
                  </a:schemeClr>
                </a:solidFill>
                <a:latin typeface="Aharoni" pitchFamily="2" charset="-79"/>
                <a:cs typeface="Aharoni" pitchFamily="2" charset="-79"/>
              </a:rPr>
              <a:t/>
            </a:r>
            <a:br>
              <a:rPr lang="en-US" sz="3200" b="1" dirty="0" smtClean="0">
                <a:solidFill>
                  <a:schemeClr val="accent6">
                    <a:lumMod val="50000"/>
                  </a:schemeClr>
                </a:solidFill>
                <a:latin typeface="Aharoni" pitchFamily="2" charset="-79"/>
                <a:cs typeface="Aharoni" pitchFamily="2" charset="-79"/>
              </a:rPr>
            </a:br>
            <a:r>
              <a:rPr lang="en-US" sz="3200" b="1" dirty="0" smtClean="0">
                <a:solidFill>
                  <a:schemeClr val="accent6">
                    <a:lumMod val="50000"/>
                  </a:schemeClr>
                </a:solidFill>
                <a:latin typeface="Aharoni" pitchFamily="2" charset="-79"/>
                <a:cs typeface="Aharoni" pitchFamily="2" charset="-79"/>
              </a:rPr>
              <a:t>translate </a:t>
            </a:r>
            <a:r>
              <a:rPr lang="en-US" sz="3200" b="1" dirty="0" smtClean="0">
                <a:solidFill>
                  <a:schemeClr val="accent6">
                    <a:lumMod val="50000"/>
                  </a:schemeClr>
                </a:solidFill>
                <a:latin typeface="Aharoni" pitchFamily="2" charset="-79"/>
                <a:cs typeface="Aharoni" pitchFamily="2" charset="-79"/>
              </a:rPr>
              <a:t>to writing?</a:t>
            </a:r>
            <a:endParaRPr lang="en-US" sz="3200" b="1" dirty="0">
              <a:solidFill>
                <a:schemeClr val="accent6">
                  <a:lumMod val="50000"/>
                </a:schemeClr>
              </a:solidFill>
              <a:latin typeface="Aharoni" pitchFamily="2" charset="-79"/>
              <a:cs typeface="Aharoni" pitchFamily="2" charset="-79"/>
            </a:endParaRPr>
          </a:p>
        </p:txBody>
      </p:sp>
      <p:sp>
        <p:nvSpPr>
          <p:cNvPr id="3" name="Content Placeholder 2"/>
          <p:cNvSpPr>
            <a:spLocks noGrp="1"/>
          </p:cNvSpPr>
          <p:nvPr>
            <p:ph sz="half" idx="1"/>
          </p:nvPr>
        </p:nvSpPr>
        <p:spPr>
          <a:xfrm>
            <a:off x="628650" y="1825625"/>
            <a:ext cx="3886200" cy="4351338"/>
          </a:xfrm>
        </p:spPr>
        <p:txBody>
          <a:bodyPr/>
          <a:lstStyle/>
          <a:p>
            <a:pPr marL="0" indent="0" eaLnBrk="1" fontAlgn="auto" hangingPunct="1">
              <a:spcAft>
                <a:spcPts val="0"/>
              </a:spcAft>
              <a:buNone/>
              <a:defRPr/>
            </a:pPr>
            <a:r>
              <a:rPr lang="en-US" sz="2400" dirty="0" smtClean="0">
                <a:solidFill>
                  <a:schemeClr val="accent5">
                    <a:lumMod val="50000"/>
                  </a:schemeClr>
                </a:solidFill>
              </a:rPr>
              <a:t>Make connections</a:t>
            </a:r>
          </a:p>
          <a:p>
            <a:pPr marL="514350" indent="-514350" eaLnBrk="1" fontAlgn="auto" hangingPunct="1">
              <a:spcAft>
                <a:spcPts val="0"/>
              </a:spcAft>
              <a:buFont typeface="+mj-lt"/>
              <a:buAutoNum type="arabicPeriod"/>
              <a:defRPr/>
            </a:pPr>
            <a:endParaRPr lang="en-US" sz="2400" dirty="0" smtClean="0">
              <a:solidFill>
                <a:schemeClr val="accent5">
                  <a:lumMod val="50000"/>
                </a:schemeClr>
              </a:solidFill>
            </a:endParaRPr>
          </a:p>
          <a:p>
            <a:pPr marL="0" indent="0">
              <a:buNone/>
              <a:defRPr/>
            </a:pPr>
            <a:r>
              <a:rPr lang="en-US" sz="2400" dirty="0" smtClean="0">
                <a:solidFill>
                  <a:schemeClr val="accent5">
                    <a:lumMod val="50000"/>
                  </a:schemeClr>
                </a:solidFill>
              </a:rPr>
              <a:t>Self-question</a:t>
            </a:r>
          </a:p>
          <a:p>
            <a:pPr marL="514350" indent="-514350" eaLnBrk="1" fontAlgn="auto" hangingPunct="1">
              <a:spcAft>
                <a:spcPts val="0"/>
              </a:spcAft>
              <a:buFont typeface="Arial" charset="0"/>
              <a:buNone/>
              <a:defRPr/>
            </a:pPr>
            <a:endParaRPr lang="en-US" sz="2400" dirty="0" smtClean="0">
              <a:solidFill>
                <a:schemeClr val="accent5">
                  <a:lumMod val="50000"/>
                </a:schemeClr>
              </a:solidFill>
            </a:endParaRPr>
          </a:p>
          <a:p>
            <a:pPr marL="514350" indent="-514350" eaLnBrk="1" fontAlgn="auto" hangingPunct="1">
              <a:spcAft>
                <a:spcPts val="0"/>
              </a:spcAft>
              <a:buFont typeface="Arial" charset="0"/>
              <a:buNone/>
              <a:defRPr/>
            </a:pPr>
            <a:endParaRPr lang="en-US" sz="2400" dirty="0" smtClean="0">
              <a:solidFill>
                <a:schemeClr val="accent5">
                  <a:lumMod val="50000"/>
                </a:schemeClr>
              </a:solidFill>
            </a:endParaRPr>
          </a:p>
          <a:p>
            <a:pPr marL="0" indent="0" eaLnBrk="1" fontAlgn="auto" hangingPunct="1">
              <a:spcAft>
                <a:spcPts val="0"/>
              </a:spcAft>
              <a:buNone/>
              <a:defRPr/>
            </a:pPr>
            <a:r>
              <a:rPr lang="en-US" sz="2400" dirty="0" smtClean="0">
                <a:solidFill>
                  <a:schemeClr val="accent5">
                    <a:lumMod val="50000"/>
                  </a:schemeClr>
                </a:solidFill>
              </a:rPr>
              <a:t>Visualize</a:t>
            </a:r>
          </a:p>
          <a:p>
            <a:pPr marL="0" indent="0" eaLnBrk="1" fontAlgn="auto" hangingPunct="1">
              <a:spcAft>
                <a:spcPts val="0"/>
              </a:spcAft>
              <a:buNone/>
              <a:defRPr/>
            </a:pPr>
            <a:endParaRPr lang="en-US" sz="2400" dirty="0">
              <a:solidFill>
                <a:schemeClr val="accent5">
                  <a:lumMod val="50000"/>
                </a:schemeClr>
              </a:solidFill>
            </a:endParaRPr>
          </a:p>
          <a:p>
            <a:pPr marL="0" indent="0" eaLnBrk="1" fontAlgn="auto" hangingPunct="1">
              <a:spcAft>
                <a:spcPts val="0"/>
              </a:spcAft>
              <a:buNone/>
              <a:defRPr/>
            </a:pPr>
            <a:endParaRPr lang="en-US" sz="2400" dirty="0" smtClean="0">
              <a:solidFill>
                <a:schemeClr val="accent5">
                  <a:lumMod val="50000"/>
                </a:schemeClr>
              </a:solidFill>
            </a:endParaRPr>
          </a:p>
          <a:p>
            <a:pPr marL="0" indent="0" eaLnBrk="1" fontAlgn="auto" hangingPunct="1">
              <a:spcAft>
                <a:spcPts val="0"/>
              </a:spcAft>
              <a:buNone/>
              <a:defRPr/>
            </a:pPr>
            <a:r>
              <a:rPr lang="en-US" sz="2400" dirty="0" smtClean="0">
                <a:solidFill>
                  <a:schemeClr val="accent5">
                    <a:lumMod val="50000"/>
                  </a:schemeClr>
                </a:solidFill>
              </a:rPr>
              <a:t>Determine importance</a:t>
            </a:r>
          </a:p>
          <a:p>
            <a:pPr eaLnBrk="1" fontAlgn="auto" hangingPunct="1">
              <a:spcAft>
                <a:spcPts val="0"/>
              </a:spcAft>
              <a:buFont typeface="Arial" pitchFamily="34" charset="0"/>
              <a:buNone/>
              <a:defRPr/>
            </a:pPr>
            <a:endParaRPr lang="en-US" dirty="0">
              <a:solidFill>
                <a:schemeClr val="accent5">
                  <a:lumMod val="50000"/>
                </a:schemeClr>
              </a:solidFill>
            </a:endParaRPr>
          </a:p>
        </p:txBody>
      </p:sp>
      <p:sp>
        <p:nvSpPr>
          <p:cNvPr id="4" name="Content Placeholder 3"/>
          <p:cNvSpPr>
            <a:spLocks noGrp="1"/>
          </p:cNvSpPr>
          <p:nvPr>
            <p:ph sz="half" idx="2"/>
          </p:nvPr>
        </p:nvSpPr>
        <p:spPr>
          <a:ln w="19050">
            <a:solidFill>
              <a:schemeClr val="accent6">
                <a:lumMod val="75000"/>
              </a:schemeClr>
            </a:solidFill>
          </a:ln>
        </p:spPr>
        <p:txBody>
          <a:bodyPr>
            <a:noAutofit/>
          </a:bodyPr>
          <a:lstStyle/>
          <a:p>
            <a:pPr marL="0" indent="0" eaLnBrk="1" fontAlgn="auto" hangingPunct="1">
              <a:spcAft>
                <a:spcPts val="0"/>
              </a:spcAft>
              <a:buNone/>
              <a:defRPr/>
            </a:pPr>
            <a:r>
              <a:rPr lang="en-US" sz="2400" dirty="0" smtClean="0">
                <a:solidFill>
                  <a:schemeClr val="accent5">
                    <a:lumMod val="50000"/>
                  </a:schemeClr>
                </a:solidFill>
              </a:rPr>
              <a:t>Connects to topic/thesis</a:t>
            </a:r>
          </a:p>
          <a:p>
            <a:pPr marL="0" indent="0" eaLnBrk="1" fontAlgn="auto" hangingPunct="1">
              <a:spcAft>
                <a:spcPts val="0"/>
              </a:spcAft>
              <a:buNone/>
              <a:defRPr/>
            </a:pPr>
            <a:endParaRPr lang="en-US" sz="2400" dirty="0" smtClean="0">
              <a:solidFill>
                <a:schemeClr val="accent5">
                  <a:lumMod val="50000"/>
                </a:schemeClr>
              </a:solidFill>
            </a:endParaRPr>
          </a:p>
          <a:p>
            <a:pPr marL="0" indent="0">
              <a:buNone/>
              <a:defRPr/>
            </a:pPr>
            <a:r>
              <a:rPr lang="en-US" sz="2400" dirty="0" smtClean="0">
                <a:solidFill>
                  <a:schemeClr val="accent5">
                    <a:lumMod val="50000"/>
                  </a:schemeClr>
                </a:solidFill>
              </a:rPr>
              <a:t> Writing process  organization/draft</a:t>
            </a:r>
          </a:p>
          <a:p>
            <a:pPr marL="0" indent="0">
              <a:buNone/>
              <a:defRPr/>
            </a:pPr>
            <a:endParaRPr lang="en-US" sz="2400" dirty="0">
              <a:solidFill>
                <a:schemeClr val="accent5">
                  <a:lumMod val="50000"/>
                </a:schemeClr>
              </a:solidFill>
            </a:endParaRPr>
          </a:p>
          <a:p>
            <a:pPr marL="0" indent="0">
              <a:buNone/>
              <a:defRPr/>
            </a:pPr>
            <a:r>
              <a:rPr lang="en-US" sz="2400" dirty="0" smtClean="0">
                <a:solidFill>
                  <a:schemeClr val="accent5">
                    <a:lumMod val="50000"/>
                  </a:schemeClr>
                </a:solidFill>
              </a:rPr>
              <a:t>Creates a plan, outline, draft</a:t>
            </a:r>
          </a:p>
          <a:p>
            <a:pPr marL="0" indent="0">
              <a:buNone/>
              <a:defRPr/>
            </a:pPr>
            <a:endParaRPr lang="en-US" sz="2400" dirty="0" smtClean="0">
              <a:solidFill>
                <a:schemeClr val="accent5">
                  <a:lumMod val="50000"/>
                </a:schemeClr>
              </a:solidFill>
            </a:endParaRPr>
          </a:p>
          <a:p>
            <a:pPr marL="0" indent="0">
              <a:buNone/>
              <a:defRPr/>
            </a:pPr>
            <a:endParaRPr lang="en-US" sz="2400" dirty="0">
              <a:solidFill>
                <a:schemeClr val="accent5">
                  <a:lumMod val="50000"/>
                </a:schemeClr>
              </a:solidFill>
            </a:endParaRPr>
          </a:p>
          <a:p>
            <a:pPr marL="0" indent="0">
              <a:buNone/>
              <a:defRPr/>
            </a:pPr>
            <a:r>
              <a:rPr lang="en-US" sz="2400" dirty="0" smtClean="0">
                <a:solidFill>
                  <a:schemeClr val="accent5">
                    <a:lumMod val="50000"/>
                  </a:schemeClr>
                </a:solidFill>
              </a:rPr>
              <a:t>Must determine the evidence/supporting details</a:t>
            </a:r>
            <a:endParaRPr lang="en-US" sz="2400" dirty="0">
              <a:solidFill>
                <a:schemeClr val="accent5">
                  <a:lumMod val="50000"/>
                </a:schemeClr>
              </a:solidFill>
            </a:endParaRPr>
          </a:p>
        </p:txBody>
      </p:sp>
      <p:sp>
        <p:nvSpPr>
          <p:cNvPr id="7" name="Right Arrow 6"/>
          <p:cNvSpPr/>
          <p:nvPr/>
        </p:nvSpPr>
        <p:spPr>
          <a:xfrm>
            <a:off x="3352800" y="1825625"/>
            <a:ext cx="1276350" cy="484632"/>
          </a:xfrm>
          <a:prstGeom prst="rightArrow">
            <a:avLst>
              <a:gd name="adj1" fmla="val 42138"/>
              <a:gd name="adj2" fmla="val 50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438400" y="2663823"/>
            <a:ext cx="2076450" cy="484632"/>
          </a:xfrm>
          <a:prstGeom prst="rightArrow">
            <a:avLst>
              <a:gd name="adj1" fmla="val 34276"/>
              <a:gd name="adj2"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038350" y="3893742"/>
            <a:ext cx="2476500" cy="619565"/>
          </a:xfrm>
          <a:prstGeom prst="rightArrow">
            <a:avLst>
              <a:gd name="adj1" fmla="val 34277"/>
              <a:gd name="adj2" fmla="val 50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650742" y="5258594"/>
            <a:ext cx="978408" cy="48463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409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950"/>
            <a:ext cx="7886700" cy="1050460"/>
          </a:xfrm>
          <a:solidFill>
            <a:schemeClr val="accent1">
              <a:lumMod val="20000"/>
              <a:lumOff val="80000"/>
            </a:schemeClr>
          </a:solidFill>
        </p:spPr>
        <p:txBody>
          <a:bodyPr>
            <a:normAutofit/>
          </a:bodyPr>
          <a:lstStyle/>
          <a:p>
            <a:pPr algn="ctr" eaLnBrk="1" fontAlgn="auto" hangingPunct="1">
              <a:spcAft>
                <a:spcPts val="0"/>
              </a:spcAft>
              <a:defRPr/>
            </a:pPr>
            <a:r>
              <a:rPr lang="en-US" b="1" dirty="0" smtClean="0">
                <a:solidFill>
                  <a:schemeClr val="accent1">
                    <a:lumMod val="50000"/>
                  </a:schemeClr>
                </a:solidFill>
                <a:latin typeface="Aharoni" pitchFamily="2" charset="-79"/>
                <a:cs typeface="Aharoni" pitchFamily="2" charset="-79"/>
              </a:rPr>
              <a:t>How do the reading traits </a:t>
            </a:r>
            <a:r>
              <a:rPr lang="en-US" b="1" dirty="0" smtClean="0">
                <a:solidFill>
                  <a:schemeClr val="accent1">
                    <a:lumMod val="50000"/>
                  </a:schemeClr>
                </a:solidFill>
                <a:latin typeface="Aharoni" pitchFamily="2" charset="-79"/>
                <a:cs typeface="Aharoni" pitchFamily="2" charset="-79"/>
              </a:rPr>
              <a:t/>
            </a:r>
            <a:br>
              <a:rPr lang="en-US" b="1" dirty="0" smtClean="0">
                <a:solidFill>
                  <a:schemeClr val="accent1">
                    <a:lumMod val="50000"/>
                  </a:schemeClr>
                </a:solidFill>
                <a:latin typeface="Aharoni" pitchFamily="2" charset="-79"/>
                <a:cs typeface="Aharoni" pitchFamily="2" charset="-79"/>
              </a:rPr>
            </a:br>
            <a:r>
              <a:rPr lang="en-US" b="1" dirty="0" smtClean="0">
                <a:solidFill>
                  <a:schemeClr val="accent1">
                    <a:lumMod val="50000"/>
                  </a:schemeClr>
                </a:solidFill>
                <a:latin typeface="Aharoni" pitchFamily="2" charset="-79"/>
                <a:cs typeface="Aharoni" pitchFamily="2" charset="-79"/>
              </a:rPr>
              <a:t>translate </a:t>
            </a:r>
            <a:r>
              <a:rPr lang="en-US" b="1" dirty="0" smtClean="0">
                <a:solidFill>
                  <a:schemeClr val="accent1">
                    <a:lumMod val="50000"/>
                  </a:schemeClr>
                </a:solidFill>
                <a:latin typeface="Aharoni" pitchFamily="2" charset="-79"/>
                <a:cs typeface="Aharoni" pitchFamily="2" charset="-79"/>
              </a:rPr>
              <a:t>to writing?</a:t>
            </a:r>
            <a:endParaRPr lang="en-US" b="1" dirty="0">
              <a:solidFill>
                <a:schemeClr val="accent1">
                  <a:lumMod val="50000"/>
                </a:schemeClr>
              </a:solidFill>
              <a:latin typeface="Aharoni" pitchFamily="2" charset="-79"/>
              <a:cs typeface="Aharoni" pitchFamily="2" charset="-79"/>
            </a:endParaRPr>
          </a:p>
        </p:txBody>
      </p:sp>
      <p:sp>
        <p:nvSpPr>
          <p:cNvPr id="3" name="Content Placeholder 2"/>
          <p:cNvSpPr>
            <a:spLocks noGrp="1"/>
          </p:cNvSpPr>
          <p:nvPr>
            <p:ph sz="half" idx="1"/>
          </p:nvPr>
        </p:nvSpPr>
        <p:spPr>
          <a:xfrm>
            <a:off x="285750" y="1825624"/>
            <a:ext cx="4229100" cy="4895851"/>
          </a:xfrm>
        </p:spPr>
        <p:txBody>
          <a:bodyPr/>
          <a:lstStyle/>
          <a:p>
            <a:pPr marL="0" indent="0" eaLnBrk="1" fontAlgn="auto" hangingPunct="1">
              <a:spcAft>
                <a:spcPts val="0"/>
              </a:spcAft>
              <a:buNone/>
              <a:defRPr/>
            </a:pPr>
            <a:r>
              <a:rPr lang="en-US" sz="2800" dirty="0" smtClean="0">
                <a:solidFill>
                  <a:schemeClr val="accent5">
                    <a:lumMod val="50000"/>
                  </a:schemeClr>
                </a:solidFill>
              </a:rPr>
              <a:t>Make inference</a:t>
            </a:r>
          </a:p>
          <a:p>
            <a:pPr marL="514350" indent="-514350" eaLnBrk="1" fontAlgn="auto" hangingPunct="1">
              <a:spcAft>
                <a:spcPts val="0"/>
              </a:spcAft>
              <a:buFont typeface="+mj-lt"/>
              <a:buAutoNum type="arabicPeriod"/>
              <a:defRPr/>
            </a:pPr>
            <a:endParaRPr lang="en-US" sz="2800" dirty="0" smtClean="0">
              <a:solidFill>
                <a:schemeClr val="accent5">
                  <a:lumMod val="50000"/>
                </a:schemeClr>
              </a:solidFill>
            </a:endParaRPr>
          </a:p>
          <a:p>
            <a:pPr marL="514350" indent="-514350" eaLnBrk="1" fontAlgn="auto" hangingPunct="1">
              <a:spcAft>
                <a:spcPts val="0"/>
              </a:spcAft>
              <a:buFont typeface="+mj-lt"/>
              <a:buAutoNum type="arabicPeriod"/>
              <a:defRPr/>
            </a:pPr>
            <a:endParaRPr lang="en-US" sz="2800" dirty="0" smtClean="0">
              <a:solidFill>
                <a:schemeClr val="accent5">
                  <a:lumMod val="50000"/>
                </a:schemeClr>
              </a:solidFill>
            </a:endParaRPr>
          </a:p>
          <a:p>
            <a:pPr marL="0" indent="0">
              <a:buNone/>
              <a:defRPr/>
            </a:pPr>
            <a:r>
              <a:rPr lang="en-US" sz="2800" dirty="0" smtClean="0">
                <a:solidFill>
                  <a:schemeClr val="accent5">
                    <a:lumMod val="50000"/>
                  </a:schemeClr>
                </a:solidFill>
              </a:rPr>
              <a:t>Synthesize</a:t>
            </a:r>
          </a:p>
          <a:p>
            <a:pPr marL="0" indent="0" eaLnBrk="1" fontAlgn="auto" hangingPunct="1">
              <a:spcAft>
                <a:spcPts val="0"/>
              </a:spcAft>
              <a:buNone/>
              <a:defRPr/>
            </a:pPr>
            <a:endParaRPr lang="en-US" sz="2800" dirty="0" smtClean="0">
              <a:solidFill>
                <a:schemeClr val="accent5">
                  <a:lumMod val="50000"/>
                </a:schemeClr>
              </a:solidFill>
            </a:endParaRPr>
          </a:p>
          <a:p>
            <a:pPr marL="0" indent="0" eaLnBrk="1" fontAlgn="auto" hangingPunct="1">
              <a:spcAft>
                <a:spcPts val="0"/>
              </a:spcAft>
              <a:buNone/>
              <a:defRPr/>
            </a:pPr>
            <a:endParaRPr lang="en-US" sz="2800" dirty="0">
              <a:solidFill>
                <a:schemeClr val="accent5">
                  <a:lumMod val="50000"/>
                </a:schemeClr>
              </a:solidFill>
            </a:endParaRPr>
          </a:p>
          <a:p>
            <a:pPr marL="0" indent="0" eaLnBrk="1" fontAlgn="auto" hangingPunct="1">
              <a:spcAft>
                <a:spcPts val="0"/>
              </a:spcAft>
              <a:buNone/>
              <a:defRPr/>
            </a:pPr>
            <a:endParaRPr lang="en-US" sz="2800" dirty="0" smtClean="0">
              <a:solidFill>
                <a:schemeClr val="accent5">
                  <a:lumMod val="50000"/>
                </a:schemeClr>
              </a:solidFill>
            </a:endParaRPr>
          </a:p>
          <a:p>
            <a:pPr marL="0" indent="0" eaLnBrk="1" fontAlgn="auto" hangingPunct="1">
              <a:spcAft>
                <a:spcPts val="0"/>
              </a:spcAft>
              <a:buNone/>
              <a:defRPr/>
            </a:pPr>
            <a:r>
              <a:rPr lang="en-US" sz="2800" dirty="0" smtClean="0">
                <a:solidFill>
                  <a:schemeClr val="accent5">
                    <a:lumMod val="50000"/>
                  </a:schemeClr>
                </a:solidFill>
              </a:rPr>
              <a:t>Monitor comprehension</a:t>
            </a:r>
          </a:p>
          <a:p>
            <a:pPr eaLnBrk="1" fontAlgn="auto" hangingPunct="1">
              <a:spcAft>
                <a:spcPts val="0"/>
              </a:spcAft>
              <a:buFont typeface="Arial" pitchFamily="34" charset="0"/>
              <a:buChar char="•"/>
              <a:defRPr/>
            </a:pPr>
            <a:endParaRPr lang="en-US" dirty="0">
              <a:solidFill>
                <a:schemeClr val="accent5">
                  <a:lumMod val="50000"/>
                </a:schemeClr>
              </a:solidFill>
            </a:endParaRPr>
          </a:p>
        </p:txBody>
      </p:sp>
      <p:sp>
        <p:nvSpPr>
          <p:cNvPr id="4" name="Content Placeholder 3"/>
          <p:cNvSpPr>
            <a:spLocks noGrp="1"/>
          </p:cNvSpPr>
          <p:nvPr>
            <p:ph sz="half" idx="2"/>
          </p:nvPr>
        </p:nvSpPr>
        <p:spPr>
          <a:xfrm>
            <a:off x="4762500" y="1638300"/>
            <a:ext cx="4057650" cy="4718051"/>
          </a:xfrm>
          <a:ln w="19050">
            <a:solidFill>
              <a:schemeClr val="accent1">
                <a:lumMod val="75000"/>
              </a:schemeClr>
            </a:solidFill>
          </a:ln>
        </p:spPr>
        <p:txBody>
          <a:bodyPr/>
          <a:lstStyle/>
          <a:p>
            <a:pPr marL="0" indent="0" eaLnBrk="1" fontAlgn="auto" hangingPunct="1">
              <a:spcAft>
                <a:spcPts val="0"/>
              </a:spcAft>
              <a:buNone/>
              <a:defRPr/>
            </a:pPr>
            <a:r>
              <a:rPr lang="en-US" sz="2800" dirty="0" smtClean="0">
                <a:solidFill>
                  <a:schemeClr val="accent5">
                    <a:lumMod val="50000"/>
                  </a:schemeClr>
                </a:solidFill>
              </a:rPr>
              <a:t>Audience, readers’ concerns, counter-arguments</a:t>
            </a:r>
          </a:p>
          <a:p>
            <a:pPr marL="0" indent="0" eaLnBrk="1" fontAlgn="auto" hangingPunct="1">
              <a:spcAft>
                <a:spcPts val="0"/>
              </a:spcAft>
              <a:buNone/>
              <a:defRPr/>
            </a:pPr>
            <a:endParaRPr lang="en-US" sz="2800" dirty="0" smtClean="0">
              <a:solidFill>
                <a:schemeClr val="accent5">
                  <a:lumMod val="50000"/>
                </a:schemeClr>
              </a:solidFill>
            </a:endParaRPr>
          </a:p>
          <a:p>
            <a:pPr marL="0" indent="0">
              <a:buNone/>
              <a:defRPr/>
            </a:pPr>
            <a:r>
              <a:rPr lang="en-US" sz="2800" dirty="0" smtClean="0">
                <a:solidFill>
                  <a:schemeClr val="accent5">
                    <a:lumMod val="50000"/>
                  </a:schemeClr>
                </a:solidFill>
              </a:rPr>
              <a:t>Research/include/create</a:t>
            </a:r>
          </a:p>
          <a:p>
            <a:pPr marL="457200" indent="-457200" eaLnBrk="1" fontAlgn="auto" hangingPunct="1">
              <a:spcAft>
                <a:spcPts val="0"/>
              </a:spcAft>
              <a:buFont typeface="+mj-lt"/>
              <a:buAutoNum type="arabicPeriod" startAt="4"/>
              <a:defRPr/>
            </a:pPr>
            <a:endParaRPr lang="en-US" sz="2800" dirty="0" smtClean="0">
              <a:solidFill>
                <a:schemeClr val="accent5">
                  <a:lumMod val="50000"/>
                </a:schemeClr>
              </a:solidFill>
            </a:endParaRPr>
          </a:p>
          <a:p>
            <a:pPr marL="0" indent="0" eaLnBrk="1" fontAlgn="auto" hangingPunct="1">
              <a:spcAft>
                <a:spcPts val="0"/>
              </a:spcAft>
              <a:buNone/>
              <a:defRPr/>
            </a:pPr>
            <a:endParaRPr lang="en-US" sz="2800" dirty="0" smtClean="0">
              <a:solidFill>
                <a:schemeClr val="accent5">
                  <a:lumMod val="50000"/>
                </a:schemeClr>
              </a:solidFill>
            </a:endParaRPr>
          </a:p>
          <a:p>
            <a:pPr marL="0" indent="0" eaLnBrk="1" fontAlgn="auto" hangingPunct="1">
              <a:spcAft>
                <a:spcPts val="0"/>
              </a:spcAft>
              <a:buNone/>
              <a:defRPr/>
            </a:pPr>
            <a:r>
              <a:rPr lang="en-US" sz="2800" dirty="0" smtClean="0">
                <a:solidFill>
                  <a:schemeClr val="accent5">
                    <a:lumMod val="50000"/>
                  </a:schemeClr>
                </a:solidFill>
              </a:rPr>
              <a:t>Diction</a:t>
            </a:r>
            <a:r>
              <a:rPr lang="en-US" sz="2800" dirty="0" smtClean="0">
                <a:solidFill>
                  <a:schemeClr val="accent5">
                    <a:lumMod val="50000"/>
                  </a:schemeClr>
                </a:solidFill>
              </a:rPr>
              <a:t>, syntax, </a:t>
            </a:r>
            <a:r>
              <a:rPr lang="en-US" sz="2800" dirty="0" smtClean="0">
                <a:solidFill>
                  <a:schemeClr val="accent5">
                    <a:lumMod val="50000"/>
                  </a:schemeClr>
                </a:solidFill>
              </a:rPr>
              <a:t>cohesiveness</a:t>
            </a:r>
            <a:endParaRPr lang="en-US" sz="2800" dirty="0" smtClean="0">
              <a:solidFill>
                <a:schemeClr val="accent5">
                  <a:lumMod val="50000"/>
                </a:schemeClr>
              </a:solidFill>
            </a:endParaRPr>
          </a:p>
          <a:p>
            <a:pPr marL="514350" indent="-514350" eaLnBrk="1" fontAlgn="auto" hangingPunct="1">
              <a:spcAft>
                <a:spcPts val="0"/>
              </a:spcAft>
              <a:buFont typeface="Arial" pitchFamily="34" charset="0"/>
              <a:buAutoNum type="arabicPeriod" startAt="6"/>
              <a:defRPr/>
            </a:pPr>
            <a:endParaRPr lang="en-US" dirty="0" smtClean="0">
              <a:solidFill>
                <a:schemeClr val="accent5">
                  <a:lumMod val="50000"/>
                </a:schemeClr>
              </a:solidFill>
            </a:endParaRPr>
          </a:p>
          <a:p>
            <a:pPr marL="514350" indent="-514350" eaLnBrk="1" fontAlgn="auto" hangingPunct="1">
              <a:spcAft>
                <a:spcPts val="0"/>
              </a:spcAft>
              <a:buFont typeface="Arial" pitchFamily="34" charset="0"/>
              <a:buNone/>
              <a:defRPr/>
            </a:pPr>
            <a:endParaRPr lang="en-US" dirty="0" smtClean="0">
              <a:solidFill>
                <a:schemeClr val="accent5">
                  <a:lumMod val="50000"/>
                </a:schemeClr>
              </a:solidFill>
            </a:endParaRPr>
          </a:p>
          <a:p>
            <a:pPr eaLnBrk="1" fontAlgn="auto" hangingPunct="1">
              <a:spcAft>
                <a:spcPts val="0"/>
              </a:spcAft>
              <a:buFont typeface="Arial" pitchFamily="34" charset="0"/>
              <a:buChar char="•"/>
              <a:defRPr/>
            </a:pPr>
            <a:endParaRPr lang="en-US" dirty="0">
              <a:solidFill>
                <a:schemeClr val="accent5">
                  <a:lumMod val="50000"/>
                </a:schemeClr>
              </a:solidFill>
            </a:endParaRPr>
          </a:p>
        </p:txBody>
      </p:sp>
      <p:sp>
        <p:nvSpPr>
          <p:cNvPr id="7" name="Right Arrow 6"/>
          <p:cNvSpPr/>
          <p:nvPr/>
        </p:nvSpPr>
        <p:spPr>
          <a:xfrm>
            <a:off x="2800350" y="1825625"/>
            <a:ext cx="1714499" cy="453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308097" y="3358722"/>
            <a:ext cx="1977771" cy="484632"/>
          </a:xfrm>
          <a:prstGeom prst="rightArrow">
            <a:avLst>
              <a:gd name="adj1" fmla="val 421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923536" y="5163938"/>
            <a:ext cx="953263" cy="484632"/>
          </a:xfrm>
          <a:prstGeom prst="rightArrow">
            <a:avLst>
              <a:gd name="adj1" fmla="val 421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33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3128</TotalTime>
  <Words>1858</Words>
  <Application>Microsoft Office PowerPoint</Application>
  <PresentationFormat>On-screen Show (4:3)</PresentationFormat>
  <Paragraphs>293</Paragraphs>
  <Slides>57</Slides>
  <Notes>25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57</vt:i4>
      </vt:variant>
    </vt:vector>
  </HeadingPairs>
  <TitlesOfParts>
    <vt:vector size="75" baseType="lpstr">
      <vt:lpstr>ＭＳ Ｐゴシック</vt:lpstr>
      <vt:lpstr>Aharoni</vt:lpstr>
      <vt:lpstr>Arial</vt:lpstr>
      <vt:lpstr>Arial Black</vt:lpstr>
      <vt:lpstr>Baskerville</vt:lpstr>
      <vt:lpstr>Calibri</vt:lpstr>
      <vt:lpstr>Calibri Light</vt:lpstr>
      <vt:lpstr>Cambria</vt:lpstr>
      <vt:lpstr>Franklin Gothic Medium</vt:lpstr>
      <vt:lpstr>Georgia</vt:lpstr>
      <vt:lpstr>Helvetica</vt:lpstr>
      <vt:lpstr>Mangal</vt:lpstr>
      <vt:lpstr>Rockwell</vt:lpstr>
      <vt:lpstr>Times New Roman</vt:lpstr>
      <vt:lpstr>Wingdings</vt:lpstr>
      <vt:lpstr>Wingdings 3</vt:lpstr>
      <vt:lpstr>Office Theme</vt:lpstr>
      <vt:lpstr>1_Office Theme</vt:lpstr>
      <vt:lpstr>Presented by: The KVEC/ARI English/Language Arts:  Professional Action Network www.kvecelatln.weebly.com </vt:lpstr>
      <vt:lpstr>PowerPoint Presentation</vt:lpstr>
      <vt:lpstr>PowerPoint Presentation</vt:lpstr>
      <vt:lpstr>Jig Saw Activity</vt:lpstr>
      <vt:lpstr>PowerPoint Presentation</vt:lpstr>
      <vt:lpstr>Reading + Writing = Literacy</vt:lpstr>
      <vt:lpstr>Traits of Proficient Readers</vt:lpstr>
      <vt:lpstr>How do the reading traits  translate to writing?</vt:lpstr>
      <vt:lpstr>How do the reading traits  translate to writing?</vt:lpstr>
      <vt:lpstr>The Reading-Writing Connection: What the research says…</vt:lpstr>
      <vt:lpstr>The Reading-Writing Connection: What the research says…</vt:lpstr>
      <vt:lpstr>The Reading-Writing Connection: What the research says…</vt:lpstr>
      <vt:lpstr>The Reading-Writing Connection:  Implications for Practitioner</vt:lpstr>
      <vt:lpstr>To summarize the research…</vt:lpstr>
      <vt:lpstr>Shifts in ELA/Literacy</vt:lpstr>
      <vt:lpstr>Review of the ELA Instructional Shifts</vt:lpstr>
      <vt:lpstr>ELA Appendix A Pages 23-25</vt:lpstr>
      <vt:lpstr>Three Stay, One Stray</vt:lpstr>
      <vt:lpstr>PowerPoint Presentation</vt:lpstr>
      <vt:lpstr>English/LA Progressions</vt:lpstr>
      <vt:lpstr>Where to Start?</vt:lpstr>
      <vt:lpstr>How do we help our students develop and use these habits ?</vt:lpstr>
      <vt:lpstr>                             Students who engage in frequent                    discussions about what they read              are more motivated and  have higher achievement scores than students who do not interact with books.   Mullis, Campbell &amp; Farstrup, 1993                     Engaging students in writing                about their responses to reading leads to better reading achievement.               Tierney &amp; Shanahan, 1991   </vt:lpstr>
      <vt:lpstr>Kentucky Academic Standards for English/LA Emphasis on Text Complexity </vt:lpstr>
      <vt:lpstr>Determining Text Complexity</vt:lpstr>
      <vt:lpstr>Text Complexity…</vt:lpstr>
      <vt:lpstr>LDC </vt:lpstr>
      <vt:lpstr>icurio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Kentucky Marker Papers  http://education.ky.gov/Pages/default.aspx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Literacy Plan Summary</vt:lpstr>
      <vt:lpstr>Appendix C </vt:lpstr>
      <vt:lpstr>PowerPoint Presentation</vt:lpstr>
      <vt:lpstr> Marker Paper Jumble</vt:lpstr>
      <vt:lpstr>Mentor Texts/Sentences</vt:lpstr>
      <vt:lpstr>“It Is Fall ” Grades K-1  </vt:lpstr>
      <vt:lpstr>“Jack-o’-Lanterns” Grades 2-3 </vt:lpstr>
      <vt:lpstr>Narrative Endings Mentor Texts</vt:lpstr>
      <vt:lpstr>Narrative Ending Mentor Texts</vt:lpstr>
      <vt:lpstr>Stump Your Partner  Activity</vt:lpstr>
      <vt:lpstr>Contact Information</vt:lpstr>
      <vt:lpstr>PowerPoint Presentation</vt:lpstr>
    </vt:vector>
  </TitlesOfParts>
  <Company>Paintsville Independent School/ University of the Cumberlands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 PAN Presentation</dc:title>
  <dc:creator>Laura Carroll</dc:creator>
  <cp:lastModifiedBy>Carole Mullins</cp:lastModifiedBy>
  <cp:revision>96</cp:revision>
  <dcterms:created xsi:type="dcterms:W3CDTF">2016-09-12T04:42:43Z</dcterms:created>
  <dcterms:modified xsi:type="dcterms:W3CDTF">2016-10-10T15:34:49Z</dcterms:modified>
</cp:coreProperties>
</file>