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notesMasterIdLst>
    <p:notesMasterId r:id="rId56"/>
  </p:notesMasterIdLst>
  <p:sldIdLst>
    <p:sldId id="256" r:id="rId3"/>
    <p:sldId id="331" r:id="rId4"/>
    <p:sldId id="333" r:id="rId5"/>
    <p:sldId id="334" r:id="rId6"/>
    <p:sldId id="371" r:id="rId7"/>
    <p:sldId id="303" r:id="rId8"/>
    <p:sldId id="358" r:id="rId9"/>
    <p:sldId id="341" r:id="rId10"/>
    <p:sldId id="304" r:id="rId11"/>
    <p:sldId id="305" r:id="rId12"/>
    <p:sldId id="306" r:id="rId13"/>
    <p:sldId id="294" r:id="rId14"/>
    <p:sldId id="296" r:id="rId15"/>
    <p:sldId id="295" r:id="rId16"/>
    <p:sldId id="340" r:id="rId17"/>
    <p:sldId id="372" r:id="rId18"/>
    <p:sldId id="298" r:id="rId19"/>
    <p:sldId id="309" r:id="rId20"/>
    <p:sldId id="335" r:id="rId21"/>
    <p:sldId id="370" r:id="rId22"/>
    <p:sldId id="360" r:id="rId23"/>
    <p:sldId id="373" r:id="rId24"/>
    <p:sldId id="290" r:id="rId25"/>
    <p:sldId id="344" r:id="rId26"/>
    <p:sldId id="343" r:id="rId27"/>
    <p:sldId id="342" r:id="rId28"/>
    <p:sldId id="374" r:id="rId29"/>
    <p:sldId id="345" r:id="rId30"/>
    <p:sldId id="352" r:id="rId31"/>
    <p:sldId id="346" r:id="rId32"/>
    <p:sldId id="348" r:id="rId33"/>
    <p:sldId id="350" r:id="rId34"/>
    <p:sldId id="349" r:id="rId35"/>
    <p:sldId id="351" r:id="rId36"/>
    <p:sldId id="353" r:id="rId37"/>
    <p:sldId id="354" r:id="rId38"/>
    <p:sldId id="375" r:id="rId39"/>
    <p:sldId id="266" r:id="rId40"/>
    <p:sldId id="337" r:id="rId41"/>
    <p:sldId id="376" r:id="rId42"/>
    <p:sldId id="287" r:id="rId43"/>
    <p:sldId id="289" r:id="rId44"/>
    <p:sldId id="355" r:id="rId45"/>
    <p:sldId id="367" r:id="rId46"/>
    <p:sldId id="356" r:id="rId47"/>
    <p:sldId id="338" r:id="rId48"/>
    <p:sldId id="359" r:id="rId49"/>
    <p:sldId id="361" r:id="rId50"/>
    <p:sldId id="369" r:id="rId51"/>
    <p:sldId id="377" r:id="rId52"/>
    <p:sldId id="339" r:id="rId53"/>
    <p:sldId id="332" r:id="rId54"/>
    <p:sldId id="33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CCFF66"/>
    <a:srgbClr val="FF3399"/>
    <a:srgbClr val="FF6600"/>
    <a:srgbClr val="FF33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88534" autoAdjust="0"/>
  </p:normalViewPr>
  <p:slideViewPr>
    <p:cSldViewPr snapToGrid="0" snapToObjects="1">
      <p:cViewPr varScale="1">
        <p:scale>
          <a:sx n="66" d="100"/>
          <a:sy n="66" d="100"/>
        </p:scale>
        <p:origin x="164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C907-11D6-C44A-B5C2-988DC258DBD7}" type="datetimeFigureOut">
              <a:rPr lang="en-US" smtClean="0"/>
              <a:pPr/>
              <a:t>11/17/2016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618C06-7429-CC4F-AA26-060F1B353D88}" type="slidenum">
              <a:rPr lang="en-US" smtClean="0"/>
              <a:pPr/>
              <a:t>‹#›</a:t>
            </a:fld>
            <a:endParaRPr lang="en-US"/>
          </a:p>
        </p:txBody>
      </p:sp>
    </p:spTree>
    <p:extLst>
      <p:ext uri="{BB962C8B-B14F-4D97-AF65-F5344CB8AC3E}">
        <p14:creationId xmlns:p14="http://schemas.microsoft.com/office/powerpoint/2010/main" val="12747497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Welcome</a:t>
            </a:r>
            <a:r>
              <a:rPr lang="en-US" b="1" baseline="0" dirty="0" smtClean="0"/>
              <a:t> and Introductions</a:t>
            </a:r>
          </a:p>
          <a:p>
            <a:endParaRPr lang="en-US" b="1" baseline="0" dirty="0" smtClean="0"/>
          </a:p>
          <a:p>
            <a:r>
              <a:rPr lang="en-US" b="1" baseline="0" dirty="0" smtClean="0"/>
              <a:t>Ask participants to write down the website </a:t>
            </a:r>
            <a:r>
              <a:rPr lang="en-US" b="1" baseline="0" dirty="0" err="1" smtClean="0"/>
              <a:t>url</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1</a:t>
            </a:fld>
            <a:endParaRPr lang="en-US"/>
          </a:p>
        </p:txBody>
      </p:sp>
    </p:spTree>
    <p:extLst>
      <p:ext uri="{BB962C8B-B14F-4D97-AF65-F5344CB8AC3E}">
        <p14:creationId xmlns:p14="http://schemas.microsoft.com/office/powerpoint/2010/main" val="709181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501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4076F4CE-0FB4-CF49-8420-9FD3FCED0C94}" type="slidenum">
              <a:rPr lang="en-US" altLang="en-US" sz="1200">
                <a:latin typeface="Calibri" charset="0"/>
              </a:rPr>
              <a:pPr algn="r" eaLnBrk="1" hangingPunct="1"/>
              <a:t>14</a:t>
            </a:fld>
            <a:endParaRPr lang="en-US" altLang="en-US" sz="1200">
              <a:latin typeface="Calibri" charset="0"/>
            </a:endParaRPr>
          </a:p>
        </p:txBody>
      </p:sp>
    </p:spTree>
    <p:extLst>
      <p:ext uri="{BB962C8B-B14F-4D97-AF65-F5344CB8AC3E}">
        <p14:creationId xmlns:p14="http://schemas.microsoft.com/office/powerpoint/2010/main" val="1100394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15</a:t>
            </a:fld>
            <a:endParaRPr lang="en-US"/>
          </a:p>
        </p:txBody>
      </p:sp>
    </p:spTree>
    <p:extLst>
      <p:ext uri="{BB962C8B-B14F-4D97-AF65-F5344CB8AC3E}">
        <p14:creationId xmlns:p14="http://schemas.microsoft.com/office/powerpoint/2010/main" val="2128574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KDE</a:t>
            </a:r>
          </a:p>
          <a:p>
            <a:r>
              <a:rPr lang="en-US" dirty="0" err="1" smtClean="0"/>
              <a:t>iCurio</a:t>
            </a:r>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23</a:t>
            </a:fld>
            <a:endParaRPr lang="en-US"/>
          </a:p>
        </p:txBody>
      </p:sp>
    </p:spTree>
    <p:extLst>
      <p:ext uri="{BB962C8B-B14F-4D97-AF65-F5344CB8AC3E}">
        <p14:creationId xmlns:p14="http://schemas.microsoft.com/office/powerpoint/2010/main" val="606716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42</a:t>
            </a:fld>
            <a:endParaRPr lang="en-US"/>
          </a:p>
        </p:txBody>
      </p:sp>
    </p:spTree>
    <p:extLst>
      <p:ext uri="{BB962C8B-B14F-4D97-AF65-F5344CB8AC3E}">
        <p14:creationId xmlns:p14="http://schemas.microsoft.com/office/powerpoint/2010/main" val="94202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a:t>
            </a:r>
            <a:endParaRPr lang="en-US" b="1"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52</a:t>
            </a:fld>
            <a:endParaRPr lang="en-US"/>
          </a:p>
        </p:txBody>
      </p:sp>
    </p:spTree>
    <p:extLst>
      <p:ext uri="{BB962C8B-B14F-4D97-AF65-F5344CB8AC3E}">
        <p14:creationId xmlns:p14="http://schemas.microsoft.com/office/powerpoint/2010/main" val="235208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Renee’ and Laura </a:t>
            </a:r>
            <a:endParaRPr lang="en-US" b="1"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53</a:t>
            </a:fld>
            <a:endParaRPr lang="en-US"/>
          </a:p>
        </p:txBody>
      </p:sp>
    </p:spTree>
    <p:extLst>
      <p:ext uri="{BB962C8B-B14F-4D97-AF65-F5344CB8AC3E}">
        <p14:creationId xmlns:p14="http://schemas.microsoft.com/office/powerpoint/2010/main" val="3973823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Review Information</a:t>
            </a:r>
            <a:r>
              <a:rPr lang="en-US" b="1" baseline="0" dirty="0" smtClean="0"/>
              <a:t> on Slide</a:t>
            </a:r>
            <a:endParaRPr lang="en-US" b="1" dirty="0"/>
          </a:p>
        </p:txBody>
      </p:sp>
      <p:sp>
        <p:nvSpPr>
          <p:cNvPr id="4" name="Slide Number Placeholder 3"/>
          <p:cNvSpPr>
            <a:spLocks noGrp="1"/>
          </p:cNvSpPr>
          <p:nvPr>
            <p:ph type="sldNum" sz="quarter" idx="10"/>
          </p:nvPr>
        </p:nvSpPr>
        <p:spPr/>
        <p:txBody>
          <a:bodyPr/>
          <a:lstStyle/>
          <a:p>
            <a:fld id="{79B68441-A9C3-4D44-8FD5-DC65C01B7F7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7724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Renee add her talking</a:t>
            </a:r>
            <a:r>
              <a:rPr lang="en-US" baseline="0" dirty="0" smtClean="0"/>
              <a:t> points to this slide </a:t>
            </a:r>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4</a:t>
            </a:fld>
            <a:endParaRPr lang="en-US"/>
          </a:p>
        </p:txBody>
      </p:sp>
    </p:spTree>
    <p:extLst>
      <p:ext uri="{BB962C8B-B14F-4D97-AF65-F5344CB8AC3E}">
        <p14:creationId xmlns:p14="http://schemas.microsoft.com/office/powerpoint/2010/main" val="281591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Carole </a:t>
            </a:r>
          </a:p>
          <a:p>
            <a:r>
              <a:rPr lang="en-US" b="1" dirty="0" smtClean="0"/>
              <a:t>Impact</a:t>
            </a:r>
            <a:r>
              <a:rPr lang="en-US" b="1" baseline="0" dirty="0" smtClean="0"/>
              <a:t> of</a:t>
            </a:r>
            <a:r>
              <a:rPr lang="en-US" b="1" dirty="0" smtClean="0"/>
              <a:t> Shift 1 in terms of the 3 Modes of writing and WRITING ASSESSMENTS…</a:t>
            </a:r>
          </a:p>
          <a:p>
            <a:endParaRPr lang="en-US" b="1" dirty="0" smtClean="0"/>
          </a:p>
          <a:p>
            <a:r>
              <a:rPr lang="en-US" b="1" dirty="0" smtClean="0"/>
              <a:t>As with reading, the percentages in the table reflect the sum of student writing</a:t>
            </a:r>
            <a:r>
              <a:rPr lang="en-US" b="1" u="none" dirty="0" smtClean="0"/>
              <a:t>, </a:t>
            </a:r>
            <a:r>
              <a:rPr lang="en-US" b="1" u="sng" dirty="0" smtClean="0"/>
              <a:t>not just writing in ELA settings.</a:t>
            </a:r>
          </a:p>
          <a:p>
            <a:endParaRPr lang="en-US" b="1" dirty="0" smtClean="0"/>
          </a:p>
          <a:p>
            <a:endParaRPr 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089DC2-616A-4BF2-B510-5BD8A058807A}" type="slidenum">
              <a:rPr lang="en-US">
                <a:solidFill>
                  <a:prstClr val="black"/>
                </a:solidFill>
              </a:rPr>
              <a:pPr eaLnBrk="1" hangingPunct="1"/>
              <a:t>7</a:t>
            </a:fld>
            <a:endParaRPr lang="en-US">
              <a:solidFill>
                <a:prstClr val="black"/>
              </a:solidFill>
            </a:endParaRPr>
          </a:p>
        </p:txBody>
      </p:sp>
    </p:spTree>
    <p:extLst>
      <p:ext uri="{BB962C8B-B14F-4D97-AF65-F5344CB8AC3E}">
        <p14:creationId xmlns:p14="http://schemas.microsoft.com/office/powerpoint/2010/main" val="1574470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Handout:</a:t>
            </a:r>
            <a:r>
              <a:rPr lang="en-US" baseline="0" dirty="0" smtClean="0"/>
              <a:t>   Shifts from Nov 16</a:t>
            </a:r>
            <a:r>
              <a:rPr lang="en-US" baseline="30000" dirty="0" smtClean="0"/>
              <a:t>th</a:t>
            </a:r>
            <a:r>
              <a:rPr lang="en-US" baseline="0" dirty="0" smtClean="0"/>
              <a:t> training with Carole</a:t>
            </a:r>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8</a:t>
            </a:fld>
            <a:endParaRPr lang="en-US"/>
          </a:p>
        </p:txBody>
      </p:sp>
    </p:spTree>
    <p:extLst>
      <p:ext uri="{BB962C8B-B14F-4D97-AF65-F5344CB8AC3E}">
        <p14:creationId xmlns:p14="http://schemas.microsoft.com/office/powerpoint/2010/main" val="251757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9</a:t>
            </a:fld>
            <a:endParaRPr lang="en-US"/>
          </a:p>
        </p:txBody>
      </p:sp>
    </p:spTree>
    <p:extLst>
      <p:ext uri="{BB962C8B-B14F-4D97-AF65-F5344CB8AC3E}">
        <p14:creationId xmlns:p14="http://schemas.microsoft.com/office/powerpoint/2010/main" val="100150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10</a:t>
            </a:fld>
            <a:endParaRPr lang="en-US"/>
          </a:p>
        </p:txBody>
      </p:sp>
    </p:spTree>
    <p:extLst>
      <p:ext uri="{BB962C8B-B14F-4D97-AF65-F5344CB8AC3E}">
        <p14:creationId xmlns:p14="http://schemas.microsoft.com/office/powerpoint/2010/main" val="208211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11</a:t>
            </a:fld>
            <a:endParaRPr lang="en-US"/>
          </a:p>
        </p:txBody>
      </p:sp>
    </p:spTree>
    <p:extLst>
      <p:ext uri="{BB962C8B-B14F-4D97-AF65-F5344CB8AC3E}">
        <p14:creationId xmlns:p14="http://schemas.microsoft.com/office/powerpoint/2010/main" val="850812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charset="-128"/>
              </a:rPr>
              <a:t>LDC makes</a:t>
            </a:r>
            <a:r>
              <a:rPr lang="en-US" altLang="en-US" baseline="0" dirty="0" smtClean="0">
                <a:ea typeface="ＭＳ Ｐゴシック" charset="-128"/>
              </a:rPr>
              <a:t> it a point to have students engage in conversations regarding what they are reading in class. </a:t>
            </a:r>
            <a:endParaRPr lang="en-US" altLang="en-US" dirty="0">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FA55CB2-3D6C-1643-9698-93D9D76E2445}" type="slidenum">
              <a:rPr lang="en-US" altLang="en-US">
                <a:latin typeface="Calibri" charset="0"/>
              </a:rPr>
              <a:pPr eaLnBrk="1" hangingPunct="1"/>
              <a:t>12</a:t>
            </a:fld>
            <a:endParaRPr lang="en-US" altLang="en-US">
              <a:latin typeface="Calibri" charset="0"/>
            </a:endParaRPr>
          </a:p>
        </p:txBody>
      </p:sp>
    </p:spTree>
    <p:extLst>
      <p:ext uri="{BB962C8B-B14F-4D97-AF65-F5344CB8AC3E}">
        <p14:creationId xmlns:p14="http://schemas.microsoft.com/office/powerpoint/2010/main" val="187019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E0A9B2-0A8E-6B41-8821-60BF468D1E55}" type="datetime4">
              <a:rPr lang="en-US" smtClean="0"/>
              <a:pPr/>
              <a:t>November 17,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151023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620A7-CBE5-9D47-A49F-6E7D3219E629}" type="datetime4">
              <a:rPr lang="en-US" smtClean="0"/>
              <a:pPr/>
              <a:t>November 17,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559434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DEF01-0415-7944-9D7B-74A1F04D3EFF}" type="datetime4">
              <a:rPr lang="en-US" smtClean="0"/>
              <a:pPr/>
              <a:t>November 17,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72593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7B6E1C-CB79-4006-9874-39B1102CFFCD}" type="datetime1">
              <a:rPr lang="en-US" smtClean="0">
                <a:solidFill>
                  <a:prstClr val="black">
                    <a:tint val="75000"/>
                  </a:prstClr>
                </a:solidFill>
              </a:rPr>
              <a:pPr/>
              <a:t>11/17/2016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370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E5CBF9-B00C-4648-8607-18C4A6971118}" type="datetime1">
              <a:rPr lang="en-US" smtClean="0">
                <a:solidFill>
                  <a:prstClr val="black">
                    <a:tint val="75000"/>
                  </a:prstClr>
                </a:solidFill>
              </a:rPr>
              <a:pPr/>
              <a:t>11/17/2016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113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783974-E604-4180-A3F5-6ADC3550F3AC}" type="datetime1">
              <a:rPr lang="en-US" smtClean="0">
                <a:solidFill>
                  <a:prstClr val="black">
                    <a:tint val="75000"/>
                  </a:prstClr>
                </a:solidFill>
              </a:rPr>
              <a:pPr/>
              <a:t>11/17/2016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669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C1D78E-A5B5-41C3-B995-03604316F121}" type="datetime1">
              <a:rPr lang="en-US" smtClean="0">
                <a:solidFill>
                  <a:prstClr val="black">
                    <a:tint val="75000"/>
                  </a:prstClr>
                </a:solidFill>
              </a:rPr>
              <a:pPr/>
              <a:t>11/17/2016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87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7C6113-601E-49D8-A139-98B6A47BCB45}" type="datetime1">
              <a:rPr lang="en-US" smtClean="0">
                <a:solidFill>
                  <a:prstClr val="black">
                    <a:tint val="75000"/>
                  </a:prstClr>
                </a:solidFill>
              </a:rPr>
              <a:pPr/>
              <a:t>11/17/2016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342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864C74-67A8-49FC-92E9-2734775293A3}" type="datetime1">
              <a:rPr lang="en-US" smtClean="0">
                <a:solidFill>
                  <a:prstClr val="black">
                    <a:tint val="75000"/>
                  </a:prstClr>
                </a:solidFill>
              </a:rPr>
              <a:pPr/>
              <a:t>11/17/2016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494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BB2C7-EF8B-4D5F-9735-860C1DEC8A28}" type="datetime1">
              <a:rPr lang="en-US" smtClean="0">
                <a:solidFill>
                  <a:prstClr val="black">
                    <a:tint val="75000"/>
                  </a:prstClr>
                </a:solidFill>
              </a:rPr>
              <a:pPr/>
              <a:t>11/17/2016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38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1BFD99E-951A-4990-AE5E-9BA2E5A7DAB4}" type="datetime1">
              <a:rPr lang="en-US" smtClean="0">
                <a:solidFill>
                  <a:prstClr val="black">
                    <a:tint val="75000"/>
                  </a:prstClr>
                </a:solidFill>
              </a:rPr>
              <a:pPr/>
              <a:t>11/17/2016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98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577F4-873F-3A4D-BE88-F46D1A3885D3}" type="datetime4">
              <a:rPr lang="en-US" smtClean="0"/>
              <a:pPr/>
              <a:t>November 17,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478455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F66A8A6-CF25-404B-9806-C5AF70842E84}" type="datetime1">
              <a:rPr lang="en-US" smtClean="0">
                <a:solidFill>
                  <a:prstClr val="black">
                    <a:tint val="75000"/>
                  </a:prstClr>
                </a:solidFill>
              </a:rPr>
              <a:pPr/>
              <a:t>11/17/2016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260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483922-7EB0-4496-8B7D-724DF5466B54}" type="datetime1">
              <a:rPr lang="en-US" smtClean="0">
                <a:solidFill>
                  <a:prstClr val="black">
                    <a:tint val="75000"/>
                  </a:prstClr>
                </a:solidFill>
              </a:rPr>
              <a:pPr/>
              <a:t>11/17/2016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700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FE695D-2397-497D-BA3E-D9C64BAD6F76}" type="datetime1">
              <a:rPr lang="en-US" smtClean="0">
                <a:solidFill>
                  <a:prstClr val="black">
                    <a:tint val="75000"/>
                  </a:prstClr>
                </a:solidFill>
              </a:rPr>
              <a:pPr/>
              <a:t>11/17/2016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39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40992-F978-C747-A884-820438E592B0}" type="datetime4">
              <a:rPr lang="en-US" smtClean="0"/>
              <a:pPr/>
              <a:t>November 17,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02155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2E4A35-E3B5-434A-8C77-AEDC6897C041}" type="datetime4">
              <a:rPr lang="en-US" smtClean="0"/>
              <a:pPr/>
              <a:t>November 17,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978308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817F4F-0DB4-B348-B0CF-FBAE24EBFEF8}" type="datetime4">
              <a:rPr lang="en-US" smtClean="0"/>
              <a:pPr/>
              <a:t>November 17,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29094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5AD112-DFDD-E742-923C-2C236054B73B}" type="datetime4">
              <a:rPr lang="en-US" smtClean="0"/>
              <a:pPr/>
              <a:t>November 17, 2016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93403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04D2A-E02C-9B46-9025-67489FE9455B}" type="datetime4">
              <a:rPr lang="en-US" smtClean="0"/>
              <a:pPr/>
              <a:t>November 17,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3834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D7688-16EC-B74D-9D4C-C0FFDDB36D08}" type="datetime4">
              <a:rPr lang="en-US" smtClean="0"/>
              <a:pPr/>
              <a:t>November 17, 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870355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42908-C78E-DE4F-B62A-396A456492A5}" type="datetime4">
              <a:rPr lang="en-US" smtClean="0"/>
              <a:pPr/>
              <a:t>November 17, 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55477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A7DDE1-88F0-324D-A902-2697CC5C3FF2}" type="datetime4">
              <a:rPr lang="en-US" smtClean="0"/>
              <a:pPr/>
              <a:t>November 17, 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val="70450333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34B9C14-91C3-4D01-957E-294F182C641F}" type="datetime1">
              <a:rPr lang="en-US" smtClean="0">
                <a:solidFill>
                  <a:prstClr val="black">
                    <a:tint val="75000"/>
                  </a:prstClr>
                </a:solidFill>
              </a:rPr>
              <a:pPr/>
              <a:t>11/17/2016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11915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vecelatln.weebl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ldc.or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ducation.ky.gov/AA/Assessments/Pages/K-PREP.aspx"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ducation.ky.gov/AA/Assessments/Pages/K-PREP.asp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education.ky.gov/AA/items/Pages/K-PREPItems.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readinga-z.com/" TargetMode="External"/><Relationship Id="rId7" Type="http://schemas.openxmlformats.org/officeDocument/2006/relationships/hyperlink" Target="https://k12.thoughtfullearning.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readworks.org/" TargetMode="External"/><Relationship Id="rId5" Type="http://schemas.openxmlformats.org/officeDocument/2006/relationships/hyperlink" Target="http://www.corestandards.org/assets/Appendix_B.pdf" TargetMode="External"/><Relationship Id="rId4" Type="http://schemas.openxmlformats.org/officeDocument/2006/relationships/hyperlink" Target="http://textproject.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readworks.org/passages/first-thanksgivin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hyperlink" Target="https://create.kahoot.it/"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mailto:carole.mullins@hazard.kyschools.us" TargetMode="External"/><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kvecelatln.weebly.com/" TargetMode="External"/><Relationship Id="rId5" Type="http://schemas.openxmlformats.org/officeDocument/2006/relationships/hyperlink" Target="mailto:laura.carroll@Paintsville.kyschools.us" TargetMode="External"/><Relationship Id="rId4" Type="http://schemas.openxmlformats.org/officeDocument/2006/relationships/hyperlink" Target="mailto:renee.buchanan@pike.kyschools.u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3632" y="3712665"/>
            <a:ext cx="6858000" cy="1114040"/>
          </a:xfrm>
        </p:spPr>
        <p:txBody>
          <a:bodyPr>
            <a:normAutofit fontScale="90000"/>
          </a:bodyPr>
          <a:lstStyle/>
          <a:p>
            <a:r>
              <a:rPr lang="en-US" sz="2200" b="1" dirty="0" smtClean="0">
                <a:latin typeface="+mn-lt"/>
              </a:rPr>
              <a:t>Presented by:</a:t>
            </a:r>
            <a:r>
              <a:rPr lang="en-US" sz="3200" b="1" dirty="0" smtClean="0">
                <a:latin typeface="+mn-lt"/>
              </a:rPr>
              <a:t/>
            </a:r>
            <a:br>
              <a:rPr lang="en-US" sz="3200" b="1" dirty="0" smtClean="0">
                <a:latin typeface="+mn-lt"/>
              </a:rPr>
            </a:br>
            <a:r>
              <a:rPr lang="en-US" sz="3200" b="1" dirty="0" smtClean="0">
                <a:latin typeface="+mn-lt"/>
              </a:rPr>
              <a:t>The KVEC/ARI English/Language Arts:  Professional Action Network</a:t>
            </a:r>
            <a:br>
              <a:rPr lang="en-US" sz="3200" b="1" dirty="0" smtClean="0">
                <a:latin typeface="+mn-lt"/>
              </a:rPr>
            </a:br>
            <a:r>
              <a:rPr lang="en-US" sz="2200" b="1" dirty="0" smtClean="0">
                <a:latin typeface="+mn-lt"/>
                <a:hlinkClick r:id="rId3"/>
              </a:rPr>
              <a:t>www.kvecelatln.weebly.com</a:t>
            </a:r>
            <a:r>
              <a:rPr lang="en-US" sz="2200" b="1" dirty="0" smtClean="0">
                <a:latin typeface="+mn-lt"/>
              </a:rPr>
              <a:t> </a:t>
            </a:r>
            <a:endParaRPr lang="en-US" sz="2200" b="1" dirty="0">
              <a:latin typeface="+mn-lt"/>
            </a:endParaRPr>
          </a:p>
        </p:txBody>
      </p:sp>
      <p:sp>
        <p:nvSpPr>
          <p:cNvPr id="5" name="Subtitle 4"/>
          <p:cNvSpPr>
            <a:spLocks noGrp="1"/>
          </p:cNvSpPr>
          <p:nvPr>
            <p:ph type="subTitle" idx="1"/>
          </p:nvPr>
        </p:nvSpPr>
        <p:spPr>
          <a:xfrm>
            <a:off x="1218855" y="4970007"/>
            <a:ext cx="6858000" cy="1751713"/>
          </a:xfrm>
          <a:solidFill>
            <a:schemeClr val="accent1">
              <a:lumMod val="60000"/>
              <a:lumOff val="40000"/>
            </a:schemeClr>
          </a:solidFill>
        </p:spPr>
        <p:txBody>
          <a:bodyPr>
            <a:normAutofit/>
          </a:bodyPr>
          <a:lstStyle/>
          <a:p>
            <a:endParaRPr lang="en-US" sz="1200" b="1" dirty="0" smtClean="0">
              <a:solidFill>
                <a:schemeClr val="bg1"/>
              </a:solidFill>
            </a:endParaRPr>
          </a:p>
          <a:p>
            <a:r>
              <a:rPr lang="en-US" sz="2400" b="1" dirty="0" smtClean="0"/>
              <a:t>Conducted by ARI Literacy Fellows:</a:t>
            </a:r>
          </a:p>
          <a:p>
            <a:r>
              <a:rPr lang="en-US" sz="2400" dirty="0" smtClean="0"/>
              <a:t>Renee’ Buchanan, Pike County</a:t>
            </a:r>
          </a:p>
          <a:p>
            <a:r>
              <a:rPr lang="en-US" sz="2400" dirty="0" smtClean="0"/>
              <a:t>Laura Carroll, Paintsville Independent</a:t>
            </a:r>
          </a:p>
          <a:p>
            <a:endParaRPr lang="en-US" sz="2600" b="1" dirty="0" smtClean="0">
              <a:solidFill>
                <a:schemeClr val="bg1"/>
              </a:solidFill>
            </a:endParaRPr>
          </a:p>
          <a:p>
            <a:endParaRPr lang="en-US" dirty="0"/>
          </a:p>
        </p:txBody>
      </p:sp>
      <p:sp>
        <p:nvSpPr>
          <p:cNvPr id="4" name="Rectangle 3"/>
          <p:cNvSpPr/>
          <p:nvPr/>
        </p:nvSpPr>
        <p:spPr>
          <a:xfrm>
            <a:off x="467833" y="1279222"/>
            <a:ext cx="8229599" cy="2000548"/>
          </a:xfrm>
          <a:prstGeom prst="rect">
            <a:avLst/>
          </a:prstGeom>
          <a:ln w="25400">
            <a:solidFill>
              <a:schemeClr val="accent1">
                <a:lumMod val="75000"/>
              </a:schemeClr>
            </a:solidFill>
          </a:ln>
        </p:spPr>
        <p:txBody>
          <a:bodyPr wrap="square">
            <a:spAutoFit/>
          </a:bodyPr>
          <a:lstStyle/>
          <a:p>
            <a:pPr algn="ctr"/>
            <a:endParaRPr lang="en-US" b="1" dirty="0" smtClean="0">
              <a:solidFill>
                <a:srgbClr val="0070C0"/>
              </a:solidFill>
              <a:latin typeface="Arial Black" pitchFamily="34" charset="0"/>
            </a:endParaRPr>
          </a:p>
          <a:p>
            <a:pPr algn="ctr"/>
            <a:r>
              <a:rPr lang="en-US" sz="3200" b="1" dirty="0" smtClean="0">
                <a:solidFill>
                  <a:srgbClr val="0070C0"/>
                </a:solidFill>
                <a:latin typeface="Arial Black" pitchFamily="34" charset="0"/>
              </a:rPr>
              <a:t>The Reading Writing Connection: </a:t>
            </a:r>
            <a:r>
              <a:rPr lang="en-US" sz="3200" b="1" i="1" dirty="0" smtClean="0">
                <a:solidFill>
                  <a:srgbClr val="FF0000"/>
                </a:solidFill>
                <a:latin typeface="Arial Black" pitchFamily="34" charset="0"/>
              </a:rPr>
              <a:t>How Can I Possibly Do It All ?</a:t>
            </a:r>
          </a:p>
          <a:p>
            <a:pPr algn="ctr"/>
            <a:r>
              <a:rPr lang="en-US" sz="2400" b="1" dirty="0" smtClean="0">
                <a:solidFill>
                  <a:srgbClr val="0070C0"/>
                </a:solidFill>
                <a:latin typeface="Arial Black" pitchFamily="34" charset="0"/>
              </a:rPr>
              <a:t>November 18, 2016</a:t>
            </a:r>
          </a:p>
          <a:p>
            <a:r>
              <a:rPr lang="en-US" i="1" dirty="0" smtClean="0"/>
              <a:t> </a:t>
            </a:r>
            <a:endParaRPr lang="en-US" dirty="0"/>
          </a:p>
        </p:txBody>
      </p:sp>
      <p:pic>
        <p:nvPicPr>
          <p:cNvPr id="7" name="Picture 6"/>
          <p:cNvPicPr>
            <a:picLocks noChangeAspect="1"/>
          </p:cNvPicPr>
          <p:nvPr/>
        </p:nvPicPr>
        <p:blipFill>
          <a:blip r:embed="rId4" cstate="print"/>
          <a:stretch>
            <a:fillRect/>
          </a:stretch>
        </p:blipFill>
        <p:spPr>
          <a:xfrm>
            <a:off x="1218854" y="87999"/>
            <a:ext cx="1524345" cy="112153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94523" y="75052"/>
            <a:ext cx="2717109" cy="1077328"/>
          </a:xfrm>
          <a:prstGeom prst="rect">
            <a:avLst/>
          </a:prstGeom>
        </p:spPr>
      </p:pic>
    </p:spTree>
    <p:extLst>
      <p:ext uri="{BB962C8B-B14F-4D97-AF65-F5344CB8AC3E}">
        <p14:creationId xmlns:p14="http://schemas.microsoft.com/office/powerpoint/2010/main" val="3813627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b.jpg"/>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170409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ift b.jpg"/>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21033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4b.jpg"/>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529731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5c.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02504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6b.jpg"/>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742891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effectLst>
            <a:innerShdw blurRad="63500" dist="50800" dir="18900000">
              <a:prstClr val="black">
                <a:alpha val="50000"/>
              </a:prstClr>
            </a:innerShdw>
          </a:effectLst>
        </p:spPr>
        <p:txBody>
          <a:bodyPr/>
          <a:lstStyle/>
          <a:p>
            <a:pPr algn="ctr"/>
            <a:r>
              <a:rPr lang="en-US" sz="3600" b="1" dirty="0" smtClean="0">
                <a:latin typeface="Calibri" panose="020F0502020204030204" pitchFamily="34" charset="0"/>
                <a:cs typeface="Arial" pitchFamily="34" charset="0"/>
              </a:rPr>
              <a:t>Shifts at the Heart of the Standards</a:t>
            </a:r>
            <a:endParaRPr lang="en-US" dirty="0"/>
          </a:p>
        </p:txBody>
      </p:sp>
      <p:sp>
        <p:nvSpPr>
          <p:cNvPr id="3" name="Content Placeholder 2"/>
          <p:cNvSpPr>
            <a:spLocks noGrp="1"/>
          </p:cNvSpPr>
          <p:nvPr>
            <p:ph idx="1"/>
          </p:nvPr>
        </p:nvSpPr>
        <p:spPr/>
        <p:txBody>
          <a:bodyPr/>
          <a:lstStyle/>
          <a:p>
            <a:pPr marL="525780" indent="-457200">
              <a:lnSpc>
                <a:spcPct val="110000"/>
              </a:lnSpc>
              <a:buFont typeface="+mj-lt"/>
              <a:buAutoNum type="arabicPeriod"/>
              <a:defRPr/>
            </a:pPr>
            <a:r>
              <a:rPr lang="en-US" sz="2400" b="1" dirty="0" smtClean="0">
                <a:latin typeface="Calibri" panose="020F0502020204030204" pitchFamily="34" charset="0"/>
                <a:cs typeface="Century Gothic"/>
              </a:rPr>
              <a:t>Complexity: </a:t>
            </a:r>
            <a:r>
              <a:rPr lang="en-US" sz="2400" dirty="0" smtClean="0">
                <a:latin typeface="Calibri" panose="020F0502020204030204" pitchFamily="34" charset="0"/>
                <a:cs typeface="Century Gothic"/>
              </a:rPr>
              <a:t>Regular practice with complex text and its academic language.</a:t>
            </a:r>
          </a:p>
          <a:p>
            <a:pPr marL="525780" indent="-457200">
              <a:lnSpc>
                <a:spcPct val="110000"/>
              </a:lnSpc>
              <a:buFont typeface="+mj-lt"/>
              <a:buAutoNum type="arabicPeriod"/>
              <a:defRPr/>
            </a:pPr>
            <a:r>
              <a:rPr lang="en-US" sz="2400" b="1" dirty="0" smtClean="0">
                <a:latin typeface="Calibri" panose="020F0502020204030204" pitchFamily="34" charset="0"/>
                <a:cs typeface="Century Gothic"/>
              </a:rPr>
              <a:t>Evidence: </a:t>
            </a:r>
            <a:r>
              <a:rPr lang="en-US" sz="2400" dirty="0" smtClean="0">
                <a:latin typeface="Calibri" panose="020F0502020204030204" pitchFamily="34" charset="0"/>
                <a:cs typeface="Century Gothic"/>
              </a:rPr>
              <a:t>Reading and writing grounded in evidence</a:t>
            </a:r>
            <a:r>
              <a:rPr lang="en-US" sz="2400" i="1" dirty="0" smtClean="0">
                <a:latin typeface="Calibri" panose="020F0502020204030204" pitchFamily="34" charset="0"/>
                <a:cs typeface="Century Gothic"/>
              </a:rPr>
              <a:t> </a:t>
            </a:r>
            <a:r>
              <a:rPr lang="en-US" sz="2400" dirty="0" smtClean="0">
                <a:latin typeface="Calibri" panose="020F0502020204030204" pitchFamily="34" charset="0"/>
                <a:cs typeface="Century Gothic"/>
              </a:rPr>
              <a:t>from text, literary and informational. </a:t>
            </a:r>
          </a:p>
          <a:p>
            <a:pPr marL="525780" indent="-457200">
              <a:lnSpc>
                <a:spcPct val="110000"/>
              </a:lnSpc>
              <a:buFont typeface="+mj-lt"/>
              <a:buAutoNum type="arabicPeriod"/>
              <a:defRPr/>
            </a:pPr>
            <a:r>
              <a:rPr lang="en-US" sz="2400" b="1" dirty="0" smtClean="0">
                <a:latin typeface="Calibri" panose="020F0502020204030204" pitchFamily="34" charset="0"/>
                <a:cs typeface="Century Gothic"/>
              </a:rPr>
              <a:t>Knowledge: </a:t>
            </a:r>
            <a:r>
              <a:rPr lang="en-US" sz="2400" dirty="0" smtClean="0">
                <a:latin typeface="Calibri" panose="020F0502020204030204" pitchFamily="34" charset="0"/>
                <a:cs typeface="Century Gothic"/>
              </a:rPr>
              <a:t>Building knowledge through content</a:t>
            </a:r>
          </a:p>
          <a:p>
            <a:pPr marL="525780" indent="-457200">
              <a:lnSpc>
                <a:spcPct val="110000"/>
              </a:lnSpc>
              <a:buFont typeface="+mj-lt"/>
              <a:buAutoNum type="arabicPeriod"/>
              <a:defRPr/>
            </a:pPr>
            <a:endParaRPr lang="en-US" dirty="0"/>
          </a:p>
        </p:txBody>
      </p:sp>
      <p:pic>
        <p:nvPicPr>
          <p:cNvPr id="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38" y="4446588"/>
            <a:ext cx="80867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icky thinking.png"/>
          <p:cNvPicPr>
            <a:picLocks noChangeAspect="1"/>
          </p:cNvPicPr>
          <p:nvPr/>
        </p:nvPicPr>
        <p:blipFill>
          <a:blip r:embed="rId2" cstate="print"/>
          <a:stretch>
            <a:fillRect/>
          </a:stretch>
        </p:blipFill>
        <p:spPr>
          <a:xfrm>
            <a:off x="194872" y="0"/>
            <a:ext cx="8949128" cy="662565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228600"/>
            <a:ext cx="8686800" cy="1750102"/>
          </a:xfrm>
          <a:solidFill>
            <a:schemeClr val="accent2">
              <a:lumMod val="75000"/>
            </a:schemeClr>
          </a:solidFill>
          <a:ln w="76200">
            <a:solidFill>
              <a:schemeClr val="tx1"/>
            </a:solidFill>
          </a:ln>
        </p:spPr>
        <p:txBody>
          <a:bodyPr wrap="square" numCol="1" anchor="t" anchorCtr="0" compatLnSpc="1">
            <a:prstTxWarp prst="textNoShape">
              <a:avLst/>
            </a:prstTxWarp>
            <a:noAutofit/>
          </a:bodyPr>
          <a:lstStyle/>
          <a:p>
            <a:pPr algn="ctr" eaLnBrk="1" hangingPunct="1"/>
            <a:r>
              <a:rPr lang="en-US" altLang="en-US" sz="4400" b="1" dirty="0" smtClean="0">
                <a:latin typeface="+mn-lt"/>
                <a:ea typeface="ＭＳ Ｐゴシック" charset="-128"/>
              </a:rPr>
              <a:t/>
            </a:r>
            <a:br>
              <a:rPr lang="en-US" altLang="en-US" sz="4400" b="1" dirty="0" smtClean="0">
                <a:latin typeface="+mn-lt"/>
                <a:ea typeface="ＭＳ Ｐゴシック" charset="-128"/>
              </a:rPr>
            </a:br>
            <a:r>
              <a:rPr lang="en-US" altLang="en-US" sz="4400" b="1" dirty="0" smtClean="0">
                <a:latin typeface="Arial Black" pitchFamily="34" charset="0"/>
                <a:ea typeface="ＭＳ Ｐゴシック" charset="-128"/>
              </a:rPr>
              <a:t>The Components of an LDC Module</a:t>
            </a:r>
            <a:br>
              <a:rPr lang="en-US" altLang="en-US" sz="4400" b="1" dirty="0" smtClean="0">
                <a:latin typeface="Arial Black" pitchFamily="34" charset="0"/>
                <a:ea typeface="ＭＳ Ｐゴシック" charset="-128"/>
              </a:rPr>
            </a:br>
            <a:endParaRPr lang="en-US" altLang="en-US" sz="4400" b="1" i="1" dirty="0">
              <a:latin typeface="Arial Black" pitchFamily="34" charset="0"/>
              <a:ea typeface="ＭＳ Ｐゴシック" charset="-128"/>
            </a:endParaRPr>
          </a:p>
        </p:txBody>
      </p:sp>
      <p:sp>
        <p:nvSpPr>
          <p:cNvPr id="18435" name="Content Placeholder 2"/>
          <p:cNvSpPr>
            <a:spLocks noGrp="1"/>
          </p:cNvSpPr>
          <p:nvPr>
            <p:ph idx="1"/>
          </p:nvPr>
        </p:nvSpPr>
        <p:spPr>
          <a:xfrm>
            <a:off x="228600" y="1978702"/>
            <a:ext cx="8686800" cy="4287187"/>
          </a:xfrm>
          <a:solidFill>
            <a:schemeClr val="bg1"/>
          </a:solidFill>
          <a:ln w="76200">
            <a:solidFill>
              <a:schemeClr val="accent2">
                <a:lumMod val="75000"/>
              </a:schemeClr>
            </a:solidFill>
          </a:ln>
        </p:spPr>
        <p:txBody>
          <a:bodyPr wrap="square" numCol="1" anchor="t" anchorCtr="0" compatLnSpc="1">
            <a:prstTxWarp prst="textNoShape">
              <a:avLst/>
            </a:prstTxWarp>
            <a:normAutofit fontScale="92500" lnSpcReduction="10000"/>
          </a:bodyPr>
          <a:lstStyle/>
          <a:p>
            <a:r>
              <a:rPr lang="en-US" sz="3200" dirty="0"/>
              <a:t>Task</a:t>
            </a:r>
          </a:p>
          <a:p>
            <a:r>
              <a:rPr lang="en-US" sz="3200" dirty="0"/>
              <a:t>Task Engagement</a:t>
            </a:r>
          </a:p>
          <a:p>
            <a:r>
              <a:rPr lang="en-US" sz="3200" dirty="0"/>
              <a:t>Task Analysis </a:t>
            </a:r>
          </a:p>
          <a:p>
            <a:r>
              <a:rPr lang="en-US" sz="3200" dirty="0"/>
              <a:t>Active Reading</a:t>
            </a:r>
          </a:p>
          <a:p>
            <a:r>
              <a:rPr lang="en-US" sz="3200" dirty="0"/>
              <a:t>Academic Integrity</a:t>
            </a:r>
          </a:p>
          <a:p>
            <a:r>
              <a:rPr lang="en-US" sz="3200" dirty="0"/>
              <a:t>Essential Vocabulary</a:t>
            </a:r>
          </a:p>
          <a:p>
            <a:r>
              <a:rPr lang="en-US" sz="3200" dirty="0"/>
              <a:t>Note-Taking</a:t>
            </a:r>
          </a:p>
          <a:p>
            <a:r>
              <a:rPr lang="en-US" sz="3200" dirty="0"/>
              <a:t>Transition to Writing </a:t>
            </a:r>
          </a:p>
          <a:p>
            <a:r>
              <a:rPr lang="en-US" sz="3200" dirty="0"/>
              <a:t>Writing Process </a:t>
            </a:r>
          </a:p>
        </p:txBody>
      </p:sp>
      <p:pic>
        <p:nvPicPr>
          <p:cNvPr id="4" name="Picture 3" descr="ldc.jpg"/>
          <p:cNvPicPr>
            <a:picLocks noChangeAspect="1"/>
          </p:cNvPicPr>
          <p:nvPr/>
        </p:nvPicPr>
        <p:blipFill>
          <a:blip r:embed="rId2" cstate="print"/>
          <a:stretch>
            <a:fillRect/>
          </a:stretch>
        </p:blipFill>
        <p:spPr>
          <a:xfrm>
            <a:off x="4691920" y="3807501"/>
            <a:ext cx="4223479" cy="2458387"/>
          </a:xfrm>
          <a:prstGeom prst="rect">
            <a:avLst/>
          </a:prstGeom>
        </p:spPr>
      </p:pic>
    </p:spTree>
    <p:extLst>
      <p:ext uri="{BB962C8B-B14F-4D97-AF65-F5344CB8AC3E}">
        <p14:creationId xmlns:p14="http://schemas.microsoft.com/office/powerpoint/2010/main" val="1398779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pPr eaLnBrk="1" fontAlgn="auto" hangingPunct="1">
              <a:spcAft>
                <a:spcPts val="0"/>
              </a:spcAft>
              <a:defRPr/>
            </a:pPr>
            <a:r>
              <a:rPr lang="en-US" sz="4000" b="1" i="1" dirty="0" smtClean="0">
                <a:latin typeface="+mn-lt"/>
              </a:rPr>
              <a:t>Helpful LDC Tips</a:t>
            </a:r>
            <a:r>
              <a:rPr lang="mr-IN" sz="4000" b="1" i="1" dirty="0" smtClean="0">
                <a:latin typeface="+mn-lt"/>
              </a:rPr>
              <a:t>…</a:t>
            </a:r>
            <a:endParaRPr lang="en-US" sz="4000" b="1" i="1" dirty="0">
              <a:latin typeface="+mn-lt"/>
            </a:endParaRPr>
          </a:p>
        </p:txBody>
      </p:sp>
      <p:sp>
        <p:nvSpPr>
          <p:cNvPr id="87043" name="Rectangle 3"/>
          <p:cNvSpPr>
            <a:spLocks noGrp="1" noChangeArrowheads="1"/>
          </p:cNvSpPr>
          <p:nvPr>
            <p:ph type="body" idx="1"/>
          </p:nvPr>
        </p:nvSpPr>
        <p:spPr>
          <a:xfrm>
            <a:off x="462766" y="1706957"/>
            <a:ext cx="8218467" cy="4486274"/>
          </a:xfrm>
          <a:ln w="76200">
            <a:solidFill>
              <a:schemeClr val="accent1">
                <a:lumMod val="75000"/>
              </a:schemeClr>
            </a:solidFill>
          </a:ln>
        </p:spPr>
        <p:txBody>
          <a:bodyPr>
            <a:normAutofit fontScale="85000" lnSpcReduction="10000"/>
          </a:bodyPr>
          <a:lstStyle/>
          <a:p>
            <a:pPr marL="0" indent="0" eaLnBrk="1" fontAlgn="auto" hangingPunct="1">
              <a:lnSpc>
                <a:spcPct val="90000"/>
              </a:lnSpc>
              <a:spcAft>
                <a:spcPts val="0"/>
              </a:spcAft>
              <a:buNone/>
              <a:defRPr/>
            </a:pPr>
            <a:endParaRPr lang="en-US" sz="1400" dirty="0" smtClean="0">
              <a:solidFill>
                <a:schemeClr val="accent5">
                  <a:lumMod val="50000"/>
                </a:schemeClr>
              </a:solidFill>
              <a:latin typeface="+mj-lt"/>
            </a:endParaRPr>
          </a:p>
          <a:p>
            <a:r>
              <a:rPr lang="en-US" sz="3200" dirty="0"/>
              <a:t>It is always a good idea to give each student a folder.  Explain that this folder will count for a grade just like their culminating task will count for a grade.  The folder’s purpose is to give the student a place to keep all of their articles and graphic organizers.</a:t>
            </a:r>
          </a:p>
          <a:p>
            <a:r>
              <a:rPr lang="en-US" sz="3200" dirty="0"/>
              <a:t>Allow students to decorate their folder based on the task they are trying to complete.  This gives the students more ownership over their project.  </a:t>
            </a:r>
          </a:p>
          <a:p>
            <a:r>
              <a:rPr lang="en-US" sz="3200" dirty="0"/>
              <a:t>Think of each of the PowerPoint slides as a different lesson plan!  Although they are called tasks they are really just various lesson plans that make up the unit.</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37131" y="142504"/>
            <a:ext cx="1452217" cy="1425039"/>
          </a:xfrm>
          <a:prstGeom prst="rect">
            <a:avLst/>
          </a:prstGeom>
        </p:spPr>
      </p:pic>
    </p:spTree>
    <p:extLst>
      <p:ext uri="{BB962C8B-B14F-4D97-AF65-F5344CB8AC3E}">
        <p14:creationId xmlns:p14="http://schemas.microsoft.com/office/powerpoint/2010/main" val="21045058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effectLst>
                  <a:outerShdw blurRad="38100" dist="38100" dir="2700000" algn="tl">
                    <a:srgbClr val="000000">
                      <a:alpha val="43137"/>
                    </a:srgbClr>
                  </a:outerShdw>
                </a:effectLst>
                <a:latin typeface="Arial Black" pitchFamily="34" charset="0"/>
              </a:rPr>
              <a:t>LDC: </a:t>
            </a:r>
            <a:r>
              <a:rPr lang="en-US" sz="3600" b="1" dirty="0" smtClean="0">
                <a:effectLst>
                  <a:outerShdw blurRad="38100" dist="38100" dir="2700000" algn="tl">
                    <a:srgbClr val="000000">
                      <a:alpha val="43137"/>
                    </a:srgbClr>
                  </a:outerShdw>
                </a:effectLst>
                <a:latin typeface="Arial Black" pitchFamily="34" charset="0"/>
              </a:rPr>
              <a:t/>
            </a:r>
            <a:br>
              <a:rPr lang="en-US" sz="3600" b="1" dirty="0" smtClean="0">
                <a:effectLst>
                  <a:outerShdw blurRad="38100" dist="38100" dir="2700000" algn="tl">
                    <a:srgbClr val="000000">
                      <a:alpha val="43137"/>
                    </a:srgbClr>
                  </a:outerShdw>
                </a:effectLst>
                <a:latin typeface="Arial Black" pitchFamily="34" charset="0"/>
              </a:rPr>
            </a:br>
            <a:r>
              <a:rPr lang="en-US" sz="3600" b="1" dirty="0" smtClean="0">
                <a:effectLst>
                  <a:outerShdw blurRad="38100" dist="38100" dir="2700000" algn="tl">
                    <a:srgbClr val="000000">
                      <a:alpha val="43137"/>
                    </a:srgbClr>
                  </a:outerShdw>
                </a:effectLst>
                <a:latin typeface="Arial Black" pitchFamily="34" charset="0"/>
              </a:rPr>
              <a:t>The </a:t>
            </a:r>
            <a:r>
              <a:rPr lang="en-US" sz="3600" b="1" dirty="0">
                <a:effectLst>
                  <a:outerShdw blurRad="38100" dist="38100" dir="2700000" algn="tl">
                    <a:srgbClr val="000000">
                      <a:alpha val="43137"/>
                    </a:srgbClr>
                  </a:outerShdw>
                </a:effectLst>
                <a:latin typeface="Arial Black" pitchFamily="34" charset="0"/>
              </a:rPr>
              <a:t>Changing of Earth’s Surface</a:t>
            </a:r>
            <a:endParaRPr lang="en-US" dirty="0">
              <a:latin typeface="Arial Black" pitchFamily="34" charset="0"/>
            </a:endParaRPr>
          </a:p>
        </p:txBody>
      </p:sp>
      <p:sp>
        <p:nvSpPr>
          <p:cNvPr id="3" name="Content Placeholder 2"/>
          <p:cNvSpPr>
            <a:spLocks noGrp="1"/>
          </p:cNvSpPr>
          <p:nvPr>
            <p:ph sz="half" idx="1"/>
          </p:nvPr>
        </p:nvSpPr>
        <p:spPr>
          <a:xfrm>
            <a:off x="628649" y="1825625"/>
            <a:ext cx="8119489" cy="4351338"/>
          </a:xfrm>
          <a:solidFill>
            <a:schemeClr val="accent5">
              <a:lumMod val="40000"/>
              <a:lumOff val="60000"/>
            </a:schemeClr>
          </a:solidFill>
          <a:ln w="76200">
            <a:solidFill>
              <a:schemeClr val="accent1">
                <a:lumMod val="75000"/>
              </a:schemeClr>
            </a:solidFill>
          </a:ln>
        </p:spPr>
        <p:txBody>
          <a:bodyPr/>
          <a:lstStyle/>
          <a:p>
            <a:pPr>
              <a:buNone/>
            </a:pPr>
            <a:r>
              <a:rPr lang="en-US" sz="3200" dirty="0" smtClean="0"/>
              <a:t> What causes the surface of the Earth to continually change?  After reading a variety of informational texts, write an essay in which you explain the processes of weathering, erosion, and deposition and their effect on the surface of the Earth.  Support your response with evidence from the text. </a:t>
            </a:r>
          </a:p>
          <a:p>
            <a:endParaRPr lang="en-US" dirty="0" smtClean="0"/>
          </a:p>
          <a:p>
            <a:pPr algn="ctr">
              <a:buNone/>
            </a:pPr>
            <a:r>
              <a:rPr lang="en-US" dirty="0" smtClean="0">
                <a:hlinkClick r:id="rId2"/>
              </a:rPr>
              <a:t>LDC</a:t>
            </a:r>
            <a:endParaRPr lang="en-US" dirty="0"/>
          </a:p>
        </p:txBody>
      </p:sp>
    </p:spTree>
    <p:extLst>
      <p:ext uri="{BB962C8B-B14F-4D97-AF65-F5344CB8AC3E}">
        <p14:creationId xmlns:p14="http://schemas.microsoft.com/office/powerpoint/2010/main" val="3166282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126928-9E01-4E14-BA4D-FAA003718C7B}" type="slidenum">
              <a:rPr lang="en-US" smtClean="0">
                <a:solidFill>
                  <a:prstClr val="black">
                    <a:tint val="75000"/>
                  </a:prstClr>
                </a:solidFill>
              </a:rPr>
              <a:pPr/>
              <a:t>2</a:t>
            </a:fld>
            <a:endParaRPr lang="en-US">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5715000" y="5416616"/>
            <a:ext cx="1773009" cy="529622"/>
          </a:xfrm>
          <a:prstGeom prst="rect">
            <a:avLst/>
          </a:prstGeom>
        </p:spPr>
      </p:pic>
      <p:pic>
        <p:nvPicPr>
          <p:cNvPr id="7" name="Picture 6"/>
          <p:cNvPicPr>
            <a:picLocks noChangeAspect="1"/>
          </p:cNvPicPr>
          <p:nvPr/>
        </p:nvPicPr>
        <p:blipFill>
          <a:blip r:embed="rId4" cstate="print"/>
          <a:stretch>
            <a:fillRect/>
          </a:stretch>
        </p:blipFill>
        <p:spPr>
          <a:xfrm>
            <a:off x="2135376" y="5488727"/>
            <a:ext cx="1675506" cy="1232750"/>
          </a:xfrm>
          <a:prstGeom prst="rect">
            <a:avLst/>
          </a:prstGeom>
        </p:spPr>
      </p:pic>
      <p:sp>
        <p:nvSpPr>
          <p:cNvPr id="9" name="Title 1"/>
          <p:cNvSpPr txBox="1">
            <a:spLocks/>
          </p:cNvSpPr>
          <p:nvPr/>
        </p:nvSpPr>
        <p:spPr>
          <a:xfrm>
            <a:off x="1374322" y="186213"/>
            <a:ext cx="6501828" cy="566183"/>
          </a:xfrm>
          <a:prstGeom prst="rect">
            <a:avLst/>
          </a:prstGeom>
        </p:spPr>
        <p:txBody>
          <a:bodyPr vert="horz" lIns="68580" tIns="34290" rIns="68580" bIns="34290" rtlCol="0" anchor="t">
            <a:normAutofit fontScale="90000" lnSpcReduction="20000"/>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100" b="1" dirty="0">
                <a:solidFill>
                  <a:srgbClr val="ACCBF9">
                    <a:lumMod val="25000"/>
                  </a:srgbClr>
                </a:solidFill>
              </a:rPr>
              <a:t>Agreements for Learning</a:t>
            </a:r>
            <a:r>
              <a:rPr lang="en-US" sz="3300" b="1" dirty="0">
                <a:solidFill>
                  <a:srgbClr val="ACCBF9">
                    <a:lumMod val="25000"/>
                  </a:srgbClr>
                </a:solidFill>
                <a:latin typeface="Georgia"/>
              </a:rPr>
              <a:t>	</a:t>
            </a:r>
          </a:p>
        </p:txBody>
      </p:sp>
      <p:sp>
        <p:nvSpPr>
          <p:cNvPr id="10" name="Text Placeholder 2"/>
          <p:cNvSpPr txBox="1">
            <a:spLocks/>
          </p:cNvSpPr>
          <p:nvPr/>
        </p:nvSpPr>
        <p:spPr>
          <a:xfrm>
            <a:off x="1518956" y="2362427"/>
            <a:ext cx="6212560" cy="3354305"/>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Franklin Gothic Medium" panose="020B0603020102020204" pitchFamily="34" charset="0"/>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700" dirty="0">
              <a:solidFill>
                <a:sysClr val="windowText" lastClr="000000">
                  <a:lumMod val="75000"/>
                  <a:lumOff val="25000"/>
                </a:sysClr>
              </a:solidFill>
              <a:latin typeface="Franklin Gothic Medium"/>
            </a:endParaRPr>
          </a:p>
        </p:txBody>
      </p:sp>
      <p:sp>
        <p:nvSpPr>
          <p:cNvPr id="11" name="Text Placeholder 2"/>
          <p:cNvSpPr txBox="1">
            <a:spLocks/>
          </p:cNvSpPr>
          <p:nvPr/>
        </p:nvSpPr>
        <p:spPr>
          <a:xfrm>
            <a:off x="452433" y="852205"/>
            <a:ext cx="8345606" cy="4570420"/>
          </a:xfrm>
          <a:prstGeom prst="rect">
            <a:avLst/>
          </a:prstGeom>
          <a:ln w="38100">
            <a:solidFill>
              <a:schemeClr val="accent1"/>
            </a:solidFill>
          </a:ln>
        </p:spPr>
        <p:txBody>
          <a:bodyPr vert="horz" lIns="68580" tIns="34290" rIns="68580" bIns="34290" rtlCol="0">
            <a:normAutofit fontScale="92500" lnSpcReduction="10000"/>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Franklin Gothic Medium" panose="020B0603020102020204" pitchFamily="34" charset="0"/>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1200" dirty="0" smtClean="0">
              <a:solidFill>
                <a:sysClr val="windowText" lastClr="000000">
                  <a:lumMod val="75000"/>
                  <a:lumOff val="25000"/>
                </a:sysClr>
              </a:solidFill>
              <a:latin typeface="Franklin Gothic Medium"/>
            </a:endParaRPr>
          </a:p>
          <a:p>
            <a:r>
              <a:rPr lang="en-US" sz="2400" dirty="0" smtClean="0">
                <a:solidFill>
                  <a:sysClr val="windowText" lastClr="000000">
                    <a:lumMod val="75000"/>
                    <a:lumOff val="25000"/>
                  </a:sysClr>
                </a:solidFill>
                <a:latin typeface="Franklin Gothic Medium"/>
              </a:rPr>
              <a:t>Be </a:t>
            </a:r>
            <a:r>
              <a:rPr lang="en-US" sz="2400" dirty="0">
                <a:solidFill>
                  <a:sysClr val="windowText" lastClr="000000">
                    <a:lumMod val="75000"/>
                    <a:lumOff val="25000"/>
                  </a:sysClr>
                </a:solidFill>
                <a:latin typeface="Franklin Gothic Medium"/>
              </a:rPr>
              <a:t>open to new ways of thinking about how to implement classroom instruction utilizing the Kentucky Academic Standards for English/Language Arts.</a:t>
            </a:r>
          </a:p>
          <a:p>
            <a:pPr>
              <a:defRPr/>
            </a:pPr>
            <a:r>
              <a:rPr lang="en-US" sz="2400" dirty="0">
                <a:solidFill>
                  <a:sysClr val="windowText" lastClr="000000">
                    <a:lumMod val="75000"/>
                    <a:lumOff val="25000"/>
                  </a:sysClr>
                </a:solidFill>
                <a:latin typeface="Franklin Gothic Medium"/>
              </a:rPr>
              <a:t>During group </a:t>
            </a:r>
            <a:r>
              <a:rPr lang="en-US" sz="2400" dirty="0" smtClean="0">
                <a:solidFill>
                  <a:sysClr val="windowText" lastClr="000000">
                    <a:lumMod val="75000"/>
                    <a:lumOff val="25000"/>
                  </a:sysClr>
                </a:solidFill>
                <a:latin typeface="Franklin Gothic Medium"/>
              </a:rPr>
              <a:t>work </a:t>
            </a:r>
            <a:r>
              <a:rPr lang="en-US" sz="2400" dirty="0">
                <a:solidFill>
                  <a:sysClr val="windowText" lastClr="000000">
                    <a:lumMod val="75000"/>
                    <a:lumOff val="25000"/>
                  </a:sysClr>
                </a:solidFill>
                <a:latin typeface="Franklin Gothic Medium"/>
              </a:rPr>
              <a:t>be respectful of others’ opinions and points of view.</a:t>
            </a:r>
          </a:p>
          <a:p>
            <a:pPr>
              <a:defRPr/>
            </a:pPr>
            <a:r>
              <a:rPr lang="en-US" sz="2400" dirty="0">
                <a:solidFill>
                  <a:sysClr val="windowText" lastClr="000000">
                    <a:lumMod val="75000"/>
                    <a:lumOff val="25000"/>
                  </a:sysClr>
                </a:solidFill>
                <a:latin typeface="Franklin Gothic Medium"/>
              </a:rPr>
              <a:t>Don’t forget your e-manners (phones on silent, use of electronic devices, etc</a:t>
            </a:r>
            <a:r>
              <a:rPr lang="en-US" sz="2400" dirty="0" smtClean="0">
                <a:solidFill>
                  <a:sysClr val="windowText" lastClr="000000">
                    <a:lumMod val="75000"/>
                    <a:lumOff val="25000"/>
                  </a:sysClr>
                </a:solidFill>
                <a:latin typeface="Franklin Gothic Medium"/>
              </a:rPr>
              <a:t>.).</a:t>
            </a:r>
            <a:endParaRPr lang="en-US" sz="2400" dirty="0">
              <a:solidFill>
                <a:sysClr val="windowText" lastClr="000000">
                  <a:lumMod val="75000"/>
                  <a:lumOff val="25000"/>
                </a:sysClr>
              </a:solidFill>
              <a:latin typeface="Franklin Gothic Medium"/>
            </a:endParaRPr>
          </a:p>
          <a:p>
            <a:pPr>
              <a:defRPr/>
            </a:pPr>
            <a:r>
              <a:rPr lang="en-US" sz="2400" dirty="0">
                <a:solidFill>
                  <a:sysClr val="windowText" lastClr="000000">
                    <a:lumMod val="75000"/>
                    <a:lumOff val="25000"/>
                  </a:sysClr>
                </a:solidFill>
                <a:latin typeface="Franklin Gothic Medium"/>
              </a:rPr>
              <a:t>Keep side conversations to a minimum. </a:t>
            </a:r>
          </a:p>
          <a:p>
            <a:pPr marL="0" indent="0">
              <a:buNone/>
              <a:defRPr/>
            </a:pPr>
            <a:endParaRPr lang="en-US" sz="2400" dirty="0">
              <a:solidFill>
                <a:sysClr val="windowText" lastClr="000000">
                  <a:lumMod val="75000"/>
                  <a:lumOff val="25000"/>
                </a:sysClr>
              </a:solidFill>
              <a:latin typeface="Franklin Gothic Medium"/>
            </a:endParaRPr>
          </a:p>
          <a:p>
            <a:pPr marL="0" indent="0" algn="ctr">
              <a:lnSpc>
                <a:spcPct val="115000"/>
              </a:lnSpc>
              <a:spcBef>
                <a:spcPts val="0"/>
              </a:spcBef>
              <a:buNone/>
            </a:pPr>
            <a:r>
              <a:rPr lang="en-US" sz="2400" b="1" dirty="0">
                <a:solidFill>
                  <a:prstClr val="black">
                    <a:lumMod val="75000"/>
                    <a:lumOff val="25000"/>
                  </a:prstClr>
                </a:solidFill>
                <a:ea typeface="Calibri" panose="020F0502020204030204" pitchFamily="34" charset="0"/>
                <a:cs typeface="Times New Roman" panose="02020603050405020304" pitchFamily="18" charset="0"/>
              </a:rPr>
              <a:t>Recognize that this is very important work and deserves </a:t>
            </a:r>
          </a:p>
          <a:p>
            <a:pPr marL="0" indent="0" algn="ctr">
              <a:lnSpc>
                <a:spcPct val="115000"/>
              </a:lnSpc>
              <a:spcBef>
                <a:spcPts val="0"/>
              </a:spcBef>
              <a:buNone/>
            </a:pPr>
            <a:r>
              <a:rPr lang="en-US" sz="2400" b="1" dirty="0">
                <a:solidFill>
                  <a:prstClr val="black">
                    <a:lumMod val="75000"/>
                    <a:lumOff val="25000"/>
                  </a:prstClr>
                </a:solidFill>
                <a:ea typeface="Calibri" panose="020F0502020204030204" pitchFamily="34" charset="0"/>
                <a:cs typeface="Times New Roman" panose="02020603050405020304" pitchFamily="18" charset="0"/>
              </a:rPr>
              <a:t>your full attention and commitment!</a:t>
            </a:r>
            <a:endParaRPr lang="en-US" sz="2400" dirty="0">
              <a:solidFill>
                <a:prstClr val="black">
                  <a:lumMod val="75000"/>
                  <a:lumOff val="25000"/>
                </a:prstClr>
              </a:solidFill>
              <a:ea typeface="Calibri" panose="020F0502020204030204" pitchFamily="34" charset="0"/>
              <a:cs typeface="Times New Roman" panose="02020603050405020304" pitchFamily="18" charset="0"/>
            </a:endParaRPr>
          </a:p>
          <a:p>
            <a:pPr marL="0" indent="0">
              <a:buNone/>
            </a:pPr>
            <a:endParaRPr lang="en-US" sz="1800" dirty="0">
              <a:solidFill>
                <a:sysClr val="windowText" lastClr="000000">
                  <a:lumMod val="75000"/>
                  <a:lumOff val="25000"/>
                </a:sysClr>
              </a:solidFill>
              <a:latin typeface="Franklin Gothic Medium"/>
            </a:endParaRPr>
          </a:p>
          <a:p>
            <a:pPr marL="0" indent="0">
              <a:buNone/>
            </a:pPr>
            <a:endParaRPr lang="en-US" sz="2700" dirty="0">
              <a:solidFill>
                <a:sysClr val="windowText" lastClr="000000">
                  <a:lumMod val="75000"/>
                  <a:lumOff val="25000"/>
                </a:sysClr>
              </a:solidFill>
              <a:latin typeface="Franklin Gothic Medium"/>
            </a:endParaRPr>
          </a:p>
        </p:txBody>
      </p:sp>
      <p:sp>
        <p:nvSpPr>
          <p:cNvPr id="2" name="TextBox 1"/>
          <p:cNvSpPr txBox="1"/>
          <p:nvPr/>
        </p:nvSpPr>
        <p:spPr>
          <a:xfrm>
            <a:off x="5618565" y="5517873"/>
            <a:ext cx="1965878" cy="369332"/>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24988" y="5593569"/>
            <a:ext cx="2578337" cy="1022305"/>
          </a:xfrm>
          <a:prstGeom prst="rect">
            <a:avLst/>
          </a:prstGeom>
        </p:spPr>
      </p:pic>
    </p:spTree>
    <p:extLst>
      <p:ext uri="{BB962C8B-B14F-4D97-AF65-F5344CB8AC3E}">
        <p14:creationId xmlns:p14="http://schemas.microsoft.com/office/powerpoint/2010/main" val="4028926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readingdetective-300x225 2.jpg"/>
          <p:cNvPicPr>
            <a:picLocks noChangeAspect="1"/>
          </p:cNvPicPr>
          <p:nvPr/>
        </p:nvPicPr>
        <p:blipFill>
          <a:blip r:embed="rId2" cstate="print"/>
          <a:stretch>
            <a:fillRect/>
          </a:stretch>
        </p:blipFill>
        <p:spPr>
          <a:xfrm>
            <a:off x="344773" y="258580"/>
            <a:ext cx="8799227" cy="626214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fontScale="90000"/>
          </a:bodyPr>
          <a:lstStyle/>
          <a:p>
            <a:pPr algn="ctr"/>
            <a:r>
              <a:rPr lang="en-US" sz="6000" b="1" dirty="0" smtClean="0"/>
              <a:t>Close Reading Steps</a:t>
            </a:r>
            <a:r>
              <a:rPr lang="en-US" dirty="0" smtClean="0"/>
              <a:t/>
            </a:r>
            <a:br>
              <a:rPr lang="en-US" dirty="0" smtClean="0"/>
            </a:br>
            <a:endParaRPr lang="en-US" dirty="0"/>
          </a:p>
        </p:txBody>
      </p:sp>
      <p:sp>
        <p:nvSpPr>
          <p:cNvPr id="6" name="Content Placeholder 5"/>
          <p:cNvSpPr>
            <a:spLocks noGrp="1"/>
          </p:cNvSpPr>
          <p:nvPr>
            <p:ph idx="1"/>
          </p:nvPr>
        </p:nvSpPr>
        <p:spPr>
          <a:ln w="76200">
            <a:solidFill>
              <a:schemeClr val="accent5">
                <a:lumMod val="75000"/>
              </a:schemeClr>
            </a:solidFill>
          </a:ln>
        </p:spPr>
        <p:txBody>
          <a:bodyPr>
            <a:normAutofit lnSpcReduction="10000"/>
          </a:bodyPr>
          <a:lstStyle/>
          <a:p>
            <a:pPr>
              <a:buNone/>
            </a:pPr>
            <a:endParaRPr lang="en-US" sz="2000" b="1" dirty="0" smtClean="0"/>
          </a:p>
          <a:p>
            <a:pPr lvl="0">
              <a:buNone/>
            </a:pPr>
            <a:r>
              <a:rPr lang="en-US" sz="2000" b="1" dirty="0" smtClean="0">
                <a:solidFill>
                  <a:srgbClr val="FF0000"/>
                </a:solidFill>
              </a:rPr>
              <a:t>1</a:t>
            </a:r>
            <a:r>
              <a:rPr lang="en-US" sz="2000" b="1" baseline="30000" dirty="0" smtClean="0">
                <a:solidFill>
                  <a:srgbClr val="FF0000"/>
                </a:solidFill>
              </a:rPr>
              <a:t>st</a:t>
            </a:r>
            <a:r>
              <a:rPr lang="en-US" sz="2000" b="1" dirty="0" smtClean="0">
                <a:solidFill>
                  <a:srgbClr val="FF0000"/>
                </a:solidFill>
              </a:rPr>
              <a:t> Read: </a:t>
            </a:r>
          </a:p>
          <a:p>
            <a:pPr lvl="0"/>
            <a:r>
              <a:rPr lang="en-US" sz="2000" b="1" dirty="0" smtClean="0">
                <a:solidFill>
                  <a:srgbClr val="FF0000"/>
                </a:solidFill>
              </a:rPr>
              <a:t> </a:t>
            </a:r>
            <a:r>
              <a:rPr lang="en-US" sz="2000" dirty="0" smtClean="0"/>
              <a:t>Read the text without stopping to get the “gist”.</a:t>
            </a:r>
          </a:p>
          <a:p>
            <a:pPr lvl="0">
              <a:buNone/>
            </a:pPr>
            <a:r>
              <a:rPr lang="en-US" sz="2000" b="1" dirty="0" smtClean="0">
                <a:solidFill>
                  <a:srgbClr val="FF0000"/>
                </a:solidFill>
              </a:rPr>
              <a:t>2</a:t>
            </a:r>
            <a:r>
              <a:rPr lang="en-US" sz="2000" b="1" baseline="30000" dirty="0" smtClean="0">
                <a:solidFill>
                  <a:srgbClr val="FF0000"/>
                </a:solidFill>
              </a:rPr>
              <a:t>nd</a:t>
            </a:r>
            <a:r>
              <a:rPr lang="en-US" sz="2000" b="1" dirty="0" smtClean="0">
                <a:solidFill>
                  <a:srgbClr val="FF0000"/>
                </a:solidFill>
              </a:rPr>
              <a:t> Read</a:t>
            </a:r>
            <a:r>
              <a:rPr lang="en-US" sz="2000" b="1" dirty="0" smtClean="0"/>
              <a:t>:  </a:t>
            </a:r>
          </a:p>
          <a:p>
            <a:pPr lvl="0"/>
            <a:r>
              <a:rPr lang="en-US" sz="2000" dirty="0" smtClean="0"/>
              <a:t>Number the Paragraphs</a:t>
            </a:r>
          </a:p>
          <a:p>
            <a:pPr lvl="0"/>
            <a:r>
              <a:rPr lang="en-US" sz="2000" dirty="0" smtClean="0"/>
              <a:t>Chunk the Text</a:t>
            </a:r>
          </a:p>
          <a:p>
            <a:pPr lvl="0"/>
            <a:r>
              <a:rPr lang="en-US" sz="2000" dirty="0" smtClean="0"/>
              <a:t>Identify unfamiliar words.</a:t>
            </a:r>
          </a:p>
          <a:p>
            <a:pPr>
              <a:buNone/>
            </a:pPr>
            <a:r>
              <a:rPr lang="en-US" sz="2000" b="1" dirty="0" smtClean="0">
                <a:solidFill>
                  <a:srgbClr val="FF0000"/>
                </a:solidFill>
              </a:rPr>
              <a:t>3</a:t>
            </a:r>
            <a:r>
              <a:rPr lang="en-US" sz="2000" b="1" baseline="30000" dirty="0" smtClean="0">
                <a:solidFill>
                  <a:srgbClr val="FF0000"/>
                </a:solidFill>
              </a:rPr>
              <a:t>rd</a:t>
            </a:r>
            <a:r>
              <a:rPr lang="en-US" sz="2000" b="1" dirty="0" smtClean="0">
                <a:solidFill>
                  <a:srgbClr val="FF0000"/>
                </a:solidFill>
              </a:rPr>
              <a:t> Read</a:t>
            </a:r>
            <a:r>
              <a:rPr lang="en-US" sz="2000" dirty="0" smtClean="0"/>
              <a:t>:</a:t>
            </a:r>
          </a:p>
          <a:p>
            <a:r>
              <a:rPr lang="en-US" sz="2000" dirty="0" smtClean="0"/>
              <a:t> In the left margin summarize each chunk in 10 words or less. </a:t>
            </a:r>
          </a:p>
          <a:p>
            <a:r>
              <a:rPr lang="en-US" sz="2000" dirty="0" smtClean="0"/>
              <a:t> In the right margin write any questions or comments you have. </a:t>
            </a:r>
          </a:p>
          <a:p>
            <a:r>
              <a:rPr lang="en-US" sz="2000" dirty="0" smtClean="0"/>
              <a:t> Find a place on the paper to write what you think the main idea or theme of the text is. </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icky thinking.png"/>
          <p:cNvPicPr>
            <a:picLocks noChangeAspect="1"/>
          </p:cNvPicPr>
          <p:nvPr/>
        </p:nvPicPr>
        <p:blipFill>
          <a:blip r:embed="rId2" cstate="print"/>
          <a:stretch>
            <a:fillRect/>
          </a:stretch>
        </p:blipFill>
        <p:spPr>
          <a:xfrm>
            <a:off x="209862" y="179882"/>
            <a:ext cx="8739266" cy="641579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n-demand.jpg"/>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629601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44000" cy="5321508"/>
          </a:xfrm>
          <a:prstGeom prst="rect">
            <a:avLst/>
          </a:prstGeom>
          <a:noFill/>
          <a:ln w="9525">
            <a:noFill/>
            <a:miter lim="800000"/>
            <a:headEnd/>
            <a:tailEnd/>
          </a:ln>
        </p:spPr>
      </p:pic>
      <p:sp>
        <p:nvSpPr>
          <p:cNvPr id="5" name="TextBox 4"/>
          <p:cNvSpPr txBox="1"/>
          <p:nvPr/>
        </p:nvSpPr>
        <p:spPr>
          <a:xfrm>
            <a:off x="389744" y="5321508"/>
            <a:ext cx="7839856" cy="2031325"/>
          </a:xfrm>
          <a:prstGeom prst="rect">
            <a:avLst/>
          </a:prstGeom>
          <a:noFill/>
        </p:spPr>
        <p:txBody>
          <a:bodyPr wrap="square" rtlCol="0">
            <a:spAutoFit/>
          </a:bodyPr>
          <a:lstStyle/>
          <a:p>
            <a:pPr>
              <a:buFont typeface="Arial" pitchFamily="34" charset="0"/>
              <a:buChar char="•"/>
            </a:pPr>
            <a:r>
              <a:rPr lang="en-US" dirty="0" smtClean="0"/>
              <a:t>Click on Assessment/Accountability</a:t>
            </a:r>
          </a:p>
          <a:p>
            <a:pPr>
              <a:buFont typeface="Arial" pitchFamily="34" charset="0"/>
              <a:buChar char="•"/>
            </a:pPr>
            <a:r>
              <a:rPr lang="en-US" dirty="0" smtClean="0"/>
              <a:t>Click on Assessments</a:t>
            </a:r>
          </a:p>
          <a:p>
            <a:pPr>
              <a:buFont typeface="Arial" pitchFamily="34" charset="0"/>
              <a:buChar char="•"/>
            </a:pPr>
            <a:r>
              <a:rPr lang="en-US" dirty="0" smtClean="0"/>
              <a:t>Click on K-PREP</a:t>
            </a:r>
          </a:p>
          <a:p>
            <a:pPr algn="ctr">
              <a:buFont typeface="Arial" pitchFamily="34" charset="0"/>
              <a:buChar char="•"/>
            </a:pPr>
            <a:r>
              <a:rPr lang="en-US" dirty="0" smtClean="0">
                <a:hlinkClick r:id="rId3"/>
              </a:rPr>
              <a:t>http://education.ky.gov/AA/Assessments/Pages/K-PREP.aspx</a:t>
            </a:r>
            <a:endParaRPr lang="en-US" dirty="0" smtClean="0"/>
          </a:p>
          <a:p>
            <a:pPr algn="ctr">
              <a:buFont typeface="Arial" pitchFamily="34" charset="0"/>
              <a:buChar char="•"/>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886793"/>
            <a:ext cx="8140596" cy="1290169"/>
          </a:xfrm>
        </p:spPr>
        <p:txBody>
          <a:bodyPr/>
          <a:lstStyle/>
          <a:p>
            <a:pPr algn="ctr">
              <a:buNone/>
            </a:pPr>
            <a:endParaRPr lang="en-US" b="1" dirty="0" smtClean="0">
              <a:hlinkClick r:id="rId2"/>
            </a:endParaRPr>
          </a:p>
          <a:p>
            <a:pPr algn="ctr">
              <a:buNone/>
            </a:pPr>
            <a:r>
              <a:rPr lang="en-US" b="1" dirty="0" smtClean="0">
                <a:hlinkClick r:id="rId2"/>
              </a:rPr>
              <a:t>http://education.ky.gov/AA/Assessments/Pages/K-PREP.aspx</a:t>
            </a:r>
            <a:endParaRPr lang="en-US" b="1" dirty="0" smtClean="0"/>
          </a:p>
          <a:p>
            <a:pPr algn="ctr">
              <a:buNone/>
            </a:pP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28650" y="389744"/>
            <a:ext cx="8140596" cy="44970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3427385"/>
          </a:xfrm>
        </p:spPr>
        <p:txBody>
          <a:bodyPr/>
          <a:lstStyle/>
          <a:p>
            <a:endParaRPr lang="en-US" dirty="0"/>
          </a:p>
        </p:txBody>
      </p:sp>
      <p:sp>
        <p:nvSpPr>
          <p:cNvPr id="3" name="Content Placeholder 2"/>
          <p:cNvSpPr>
            <a:spLocks noGrp="1"/>
          </p:cNvSpPr>
          <p:nvPr>
            <p:ph idx="1"/>
          </p:nvPr>
        </p:nvSpPr>
        <p:spPr>
          <a:xfrm>
            <a:off x="628650" y="5321507"/>
            <a:ext cx="7886700" cy="855455"/>
          </a:xfrm>
        </p:spPr>
        <p:txBody>
          <a:bodyPr/>
          <a:lstStyle/>
          <a:p>
            <a:pPr algn="ctr">
              <a:buNone/>
            </a:pPr>
            <a:r>
              <a:rPr lang="en-US" b="1" dirty="0" smtClean="0">
                <a:hlinkClick r:id="rId2"/>
              </a:rPr>
              <a:t>http://education.ky.gov/AA/items/Pages/K-PREPItems.aspx</a:t>
            </a:r>
            <a:endParaRPr lang="en-US" b="1" dirty="0" smtClean="0"/>
          </a:p>
          <a:p>
            <a:pPr algn="ctr"/>
            <a:endParaRPr lang="en-US" b="1" dirty="0"/>
          </a:p>
        </p:txBody>
      </p:sp>
      <p:pic>
        <p:nvPicPr>
          <p:cNvPr id="3074" name="Picture 2"/>
          <p:cNvPicPr>
            <a:picLocks noChangeAspect="1" noChangeArrowheads="1"/>
          </p:cNvPicPr>
          <p:nvPr/>
        </p:nvPicPr>
        <p:blipFill>
          <a:blip r:embed="rId3" cstate="print"/>
          <a:srcRect/>
          <a:stretch>
            <a:fillRect/>
          </a:stretch>
        </p:blipFill>
        <p:spPr bwMode="auto">
          <a:xfrm>
            <a:off x="628650" y="365126"/>
            <a:ext cx="8080635" cy="46926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icky thinking.png"/>
          <p:cNvPicPr>
            <a:picLocks noChangeAspect="1"/>
          </p:cNvPicPr>
          <p:nvPr/>
        </p:nvPicPr>
        <p:blipFill>
          <a:blip r:embed="rId2" cstate="print"/>
          <a:stretch>
            <a:fillRect/>
          </a:stretch>
        </p:blipFill>
        <p:spPr>
          <a:xfrm>
            <a:off x="224851" y="269823"/>
            <a:ext cx="8679305" cy="634083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79685"/>
            <a:ext cx="7886700" cy="5697278"/>
          </a:xfrm>
        </p:spPr>
        <p:txBody>
          <a:bodyPr>
            <a:normAutofit/>
          </a:bodyPr>
          <a:lstStyle/>
          <a:p>
            <a:pPr algn="ctr">
              <a:buNone/>
            </a:pPr>
            <a:r>
              <a:rPr lang="en-US" sz="7200" b="1" dirty="0" smtClean="0">
                <a:latin typeface="Arial Black" pitchFamily="34" charset="0"/>
              </a:rPr>
              <a:t>C</a:t>
            </a:r>
            <a:r>
              <a:rPr lang="en-US" sz="7200" b="1" dirty="0" smtClean="0">
                <a:solidFill>
                  <a:srgbClr val="FF0000"/>
                </a:solidFill>
                <a:latin typeface="Arial Black" pitchFamily="34" charset="0"/>
              </a:rPr>
              <a:t>o</a:t>
            </a:r>
            <a:r>
              <a:rPr lang="en-US" sz="7200" b="1" dirty="0" smtClean="0">
                <a:solidFill>
                  <a:srgbClr val="FFFF00"/>
                </a:solidFill>
                <a:latin typeface="Arial Black" pitchFamily="34" charset="0"/>
              </a:rPr>
              <a:t>l</a:t>
            </a:r>
            <a:r>
              <a:rPr lang="en-US" sz="7200" b="1" dirty="0" smtClean="0">
                <a:solidFill>
                  <a:srgbClr val="FF0000"/>
                </a:solidFill>
                <a:latin typeface="Arial Black" pitchFamily="34" charset="0"/>
              </a:rPr>
              <a:t>o</a:t>
            </a:r>
            <a:r>
              <a:rPr lang="en-US" sz="7200" b="1" dirty="0" smtClean="0">
                <a:solidFill>
                  <a:srgbClr val="00B050"/>
                </a:solidFill>
                <a:latin typeface="Arial Black" pitchFamily="34" charset="0"/>
              </a:rPr>
              <a:t>r</a:t>
            </a:r>
            <a:r>
              <a:rPr lang="en-US" sz="7200" b="1" dirty="0" smtClean="0">
                <a:latin typeface="Arial Black" pitchFamily="34" charset="0"/>
              </a:rPr>
              <a:t> C</a:t>
            </a:r>
            <a:r>
              <a:rPr lang="en-US" sz="7200" b="1" dirty="0" smtClean="0">
                <a:solidFill>
                  <a:srgbClr val="FF0000"/>
                </a:solidFill>
                <a:latin typeface="Arial Black" pitchFamily="34" charset="0"/>
              </a:rPr>
              <a:t>o</a:t>
            </a:r>
            <a:r>
              <a:rPr lang="en-US" sz="7200" b="1" dirty="0" smtClean="0">
                <a:solidFill>
                  <a:srgbClr val="7030A0"/>
                </a:solidFill>
                <a:latin typeface="Arial Black" pitchFamily="34" charset="0"/>
              </a:rPr>
              <a:t>d</a:t>
            </a:r>
            <a:r>
              <a:rPr lang="en-US" sz="7200" b="1" dirty="0" smtClean="0">
                <a:solidFill>
                  <a:srgbClr val="00B0F0"/>
                </a:solidFill>
                <a:latin typeface="Arial Black" pitchFamily="34" charset="0"/>
              </a:rPr>
              <a:t>i</a:t>
            </a:r>
            <a:r>
              <a:rPr lang="en-US" sz="7200" b="1" dirty="0" smtClean="0">
                <a:solidFill>
                  <a:schemeClr val="bg2">
                    <a:lumMod val="50000"/>
                  </a:schemeClr>
                </a:solidFill>
                <a:latin typeface="Arial Black" pitchFamily="34" charset="0"/>
              </a:rPr>
              <a:t>n</a:t>
            </a:r>
            <a:r>
              <a:rPr lang="en-US" sz="7200" b="1" dirty="0" smtClean="0">
                <a:solidFill>
                  <a:srgbClr val="FF6600"/>
                </a:solidFill>
                <a:latin typeface="Arial Black" pitchFamily="34" charset="0"/>
              </a:rPr>
              <a:t>g</a:t>
            </a:r>
            <a:r>
              <a:rPr lang="en-US" sz="7200" b="1" dirty="0" smtClean="0">
                <a:latin typeface="Arial Black" pitchFamily="34" charset="0"/>
              </a:rPr>
              <a:t> </a:t>
            </a:r>
            <a:r>
              <a:rPr lang="en-US" sz="7200" b="1" dirty="0" smtClean="0">
                <a:solidFill>
                  <a:schemeClr val="accent2">
                    <a:lumMod val="50000"/>
                  </a:schemeClr>
                </a:solidFill>
                <a:latin typeface="Arial Black" pitchFamily="34" charset="0"/>
              </a:rPr>
              <a:t>W</a:t>
            </a:r>
            <a:r>
              <a:rPr lang="en-US" sz="7200" b="1" dirty="0" smtClean="0">
                <a:solidFill>
                  <a:srgbClr val="00B050"/>
                </a:solidFill>
                <a:latin typeface="Arial Black" pitchFamily="34" charset="0"/>
              </a:rPr>
              <a:t>r</a:t>
            </a:r>
            <a:r>
              <a:rPr lang="en-US" sz="7200" b="1" dirty="0" smtClean="0">
                <a:solidFill>
                  <a:srgbClr val="00B0F0"/>
                </a:solidFill>
                <a:latin typeface="Arial Black" pitchFamily="34" charset="0"/>
              </a:rPr>
              <a:t>i</a:t>
            </a:r>
            <a:r>
              <a:rPr lang="en-US" sz="7200" b="1" dirty="0" smtClean="0">
                <a:solidFill>
                  <a:srgbClr val="FF3399"/>
                </a:solidFill>
                <a:latin typeface="Arial Black" pitchFamily="34" charset="0"/>
              </a:rPr>
              <a:t>t</a:t>
            </a:r>
            <a:r>
              <a:rPr lang="en-US" sz="7200" b="1" dirty="0" smtClean="0">
                <a:solidFill>
                  <a:srgbClr val="00B0F0"/>
                </a:solidFill>
                <a:latin typeface="Arial Black" pitchFamily="34" charset="0"/>
              </a:rPr>
              <a:t>i</a:t>
            </a:r>
            <a:r>
              <a:rPr lang="en-US" sz="7200" b="1" dirty="0" smtClean="0">
                <a:solidFill>
                  <a:schemeClr val="bg2">
                    <a:lumMod val="50000"/>
                  </a:schemeClr>
                </a:solidFill>
                <a:latin typeface="Arial Black" pitchFamily="34" charset="0"/>
              </a:rPr>
              <a:t>n</a:t>
            </a:r>
            <a:r>
              <a:rPr lang="en-US" sz="7200" b="1" dirty="0" smtClean="0">
                <a:solidFill>
                  <a:srgbClr val="FF6600"/>
                </a:solidFill>
                <a:latin typeface="Arial Black" pitchFamily="34" charset="0"/>
              </a:rPr>
              <a:t>g</a:t>
            </a:r>
          </a:p>
          <a:p>
            <a:pPr algn="ctr">
              <a:buNone/>
            </a:pPr>
            <a:endParaRPr lang="en-US" sz="7200" b="1" dirty="0">
              <a:latin typeface="Arial Black" pitchFamily="34" charset="0"/>
            </a:endParaRPr>
          </a:p>
        </p:txBody>
      </p:sp>
      <p:pic>
        <p:nvPicPr>
          <p:cNvPr id="4" name="Picture 3" descr="crayons 2.png"/>
          <p:cNvPicPr>
            <a:picLocks noChangeAspect="1"/>
          </p:cNvPicPr>
          <p:nvPr/>
        </p:nvPicPr>
        <p:blipFill>
          <a:blip r:embed="rId2" cstate="print"/>
          <a:stretch>
            <a:fillRect/>
          </a:stretch>
        </p:blipFill>
        <p:spPr>
          <a:xfrm>
            <a:off x="2158584" y="2435350"/>
            <a:ext cx="5201586" cy="414533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9744"/>
            <a:ext cx="7886700" cy="5996066"/>
          </a:xfrm>
          <a:solidFill>
            <a:srgbClr val="FFFF00"/>
          </a:solidFill>
          <a:ln w="38100">
            <a:solidFill>
              <a:schemeClr val="tx1"/>
            </a:solidFill>
          </a:ln>
        </p:spPr>
        <p:txBody>
          <a:bodyPr>
            <a:normAutofit fontScale="90000"/>
          </a:bodyPr>
          <a:lstStyle/>
          <a:p>
            <a:r>
              <a:rPr lang="en-US" sz="3100" b="1" dirty="0" smtClean="0">
                <a:latin typeface="Aharoni" pitchFamily="2" charset="-79"/>
                <a:cs typeface="Aharoni" pitchFamily="2" charset="-79"/>
              </a:rPr>
              <a:t/>
            </a:r>
            <a:br>
              <a:rPr lang="en-US" sz="3100" b="1" dirty="0" smtClean="0">
                <a:latin typeface="Aharoni" pitchFamily="2" charset="-79"/>
                <a:cs typeface="Aharoni" pitchFamily="2" charset="-79"/>
              </a:rPr>
            </a:br>
            <a:r>
              <a:rPr lang="en-US" sz="3100" b="1" dirty="0" smtClean="0">
                <a:latin typeface="Aharoni" pitchFamily="2" charset="-79"/>
                <a:cs typeface="Aharoni" pitchFamily="2" charset="-79"/>
              </a:rPr>
              <a:t/>
            </a:r>
            <a:br>
              <a:rPr lang="en-US" sz="3100" b="1" dirty="0" smtClean="0">
                <a:latin typeface="Aharoni" pitchFamily="2" charset="-79"/>
                <a:cs typeface="Aharoni" pitchFamily="2" charset="-79"/>
              </a:rPr>
            </a:br>
            <a:r>
              <a:rPr lang="en-US" sz="3100" b="1" dirty="0" smtClean="0">
                <a:latin typeface="Aharoni" pitchFamily="2" charset="-79"/>
                <a:cs typeface="Aharoni" pitchFamily="2" charset="-79"/>
              </a:rPr>
              <a:t/>
            </a:r>
            <a:br>
              <a:rPr lang="en-US" sz="3100" b="1" dirty="0" smtClean="0">
                <a:latin typeface="Aharoni" pitchFamily="2" charset="-79"/>
                <a:cs typeface="Aharoni" pitchFamily="2" charset="-79"/>
              </a:rPr>
            </a:br>
            <a:r>
              <a:rPr lang="en-US" sz="3100" b="1" dirty="0" smtClean="0">
                <a:latin typeface="Aharoni" pitchFamily="2" charset="-79"/>
                <a:cs typeface="Aharoni" pitchFamily="2" charset="-79"/>
              </a:rPr>
              <a:t>In 1890, N. Dale in  his book , “Reading by Rainbow and Color Story”, introduced color as a learning tool. </a:t>
            </a:r>
            <a:br>
              <a:rPr lang="en-US" sz="3100" b="1" dirty="0" smtClean="0">
                <a:latin typeface="Aharoni" pitchFamily="2" charset="-79"/>
                <a:cs typeface="Aharoni" pitchFamily="2" charset="-79"/>
              </a:rPr>
            </a:br>
            <a:r>
              <a:rPr lang="en-US" sz="3100" b="1" dirty="0" smtClean="0">
                <a:latin typeface="Aharoni" pitchFamily="2" charset="-79"/>
                <a:cs typeface="Aharoni" pitchFamily="2" charset="-79"/>
              </a:rPr>
              <a:t/>
            </a:r>
            <a:br>
              <a:rPr lang="en-US" sz="3100" b="1" dirty="0" smtClean="0">
                <a:latin typeface="Aharoni" pitchFamily="2" charset="-79"/>
                <a:cs typeface="Aharoni" pitchFamily="2" charset="-79"/>
              </a:rPr>
            </a:br>
            <a:r>
              <a:rPr lang="en-US" sz="3100" b="1" dirty="0" err="1" smtClean="0">
                <a:latin typeface="Aharoni" pitchFamily="2" charset="-79"/>
                <a:cs typeface="Aharoni" pitchFamily="2" charset="-79"/>
              </a:rPr>
              <a:t>Gattegno</a:t>
            </a:r>
            <a:r>
              <a:rPr lang="en-US" sz="3100" b="1" dirty="0" smtClean="0">
                <a:latin typeface="Aharoni" pitchFamily="2" charset="-79"/>
                <a:cs typeface="Aharoni" pitchFamily="2" charset="-79"/>
              </a:rPr>
              <a:t>, in 1966, in his book, “Words in Color”, described the system to teach color coding to teach phonics for the first time. </a:t>
            </a:r>
            <a:br>
              <a:rPr lang="en-US" sz="3100" b="1" dirty="0" smtClean="0">
                <a:latin typeface="Aharoni" pitchFamily="2" charset="-79"/>
                <a:cs typeface="Aharoni" pitchFamily="2" charset="-79"/>
              </a:rPr>
            </a:br>
            <a:r>
              <a:rPr lang="en-US" sz="3100" b="1" dirty="0" smtClean="0">
                <a:latin typeface="Aharoni" pitchFamily="2" charset="-79"/>
                <a:cs typeface="Aharoni" pitchFamily="2" charset="-79"/>
              </a:rPr>
              <a:t/>
            </a:r>
            <a:br>
              <a:rPr lang="en-US" sz="3100" b="1" dirty="0" smtClean="0">
                <a:latin typeface="Aharoni" pitchFamily="2" charset="-79"/>
                <a:cs typeface="Aharoni" pitchFamily="2" charset="-79"/>
              </a:rPr>
            </a:br>
            <a:r>
              <a:rPr lang="en-US" sz="3100" b="1" dirty="0" smtClean="0">
                <a:latin typeface="Aharoni" pitchFamily="2" charset="-79"/>
                <a:cs typeface="Aharoni" pitchFamily="2" charset="-79"/>
              </a:rPr>
              <a:t>Color coding is:</a:t>
            </a:r>
            <a:br>
              <a:rPr lang="en-US" sz="3100" b="1" dirty="0" smtClean="0">
                <a:latin typeface="Aharoni" pitchFamily="2" charset="-79"/>
                <a:cs typeface="Aharoni" pitchFamily="2" charset="-79"/>
              </a:rPr>
            </a:br>
            <a:r>
              <a:rPr lang="en-US" sz="3100" b="1" dirty="0" smtClean="0">
                <a:latin typeface="Aharoni" pitchFamily="2" charset="-79"/>
                <a:cs typeface="Aharoni" pitchFamily="2" charset="-79"/>
              </a:rPr>
              <a:t>- </a:t>
            </a:r>
            <a:r>
              <a:rPr lang="en-US" sz="3100" b="1" dirty="0" err="1" smtClean="0">
                <a:latin typeface="+mn-lt"/>
                <a:cs typeface="Aharoni" pitchFamily="2" charset="-79"/>
              </a:rPr>
              <a:t>Mulit</a:t>
            </a:r>
            <a:r>
              <a:rPr lang="en-US" sz="3100" b="1" dirty="0" smtClean="0">
                <a:latin typeface="+mn-lt"/>
                <a:cs typeface="Aharoni" pitchFamily="2" charset="-79"/>
              </a:rPr>
              <a:t>-sensory</a:t>
            </a:r>
            <a:br>
              <a:rPr lang="en-US" sz="3100" b="1" dirty="0" smtClean="0">
                <a:latin typeface="+mn-lt"/>
                <a:cs typeface="Aharoni" pitchFamily="2" charset="-79"/>
              </a:rPr>
            </a:br>
            <a:r>
              <a:rPr lang="en-US" sz="3100" b="1" dirty="0" smtClean="0">
                <a:latin typeface="+mn-lt"/>
                <a:cs typeface="Aharoni" pitchFamily="2" charset="-79"/>
              </a:rPr>
              <a:t>- Supports scaffolding, clustering and association [</a:t>
            </a:r>
            <a:r>
              <a:rPr lang="en-US" sz="3100" b="1" dirty="0" err="1" smtClean="0">
                <a:latin typeface="+mn-lt"/>
                <a:cs typeface="Aharoni" pitchFamily="2" charset="-79"/>
              </a:rPr>
              <a:t>Lamberski</a:t>
            </a:r>
            <a:r>
              <a:rPr lang="en-US" sz="3100" b="1" dirty="0" smtClean="0">
                <a:latin typeface="+mn-lt"/>
                <a:cs typeface="Aharoni" pitchFamily="2" charset="-79"/>
              </a:rPr>
              <a:t> &amp; Dwyer, 1983]</a:t>
            </a:r>
            <a:br>
              <a:rPr lang="en-US" sz="3100" b="1" dirty="0" smtClean="0">
                <a:latin typeface="+mn-lt"/>
                <a:cs typeface="Aharoni" pitchFamily="2" charset="-79"/>
              </a:rPr>
            </a:br>
            <a:r>
              <a:rPr lang="en-US" sz="3100" b="1" dirty="0" smtClean="0">
                <a:latin typeface="+mn-lt"/>
                <a:cs typeface="Aharoni" pitchFamily="2" charset="-79"/>
              </a:rPr>
              <a:t>- Is research based</a:t>
            </a:r>
            <a:br>
              <a:rPr lang="en-US" sz="3100" b="1" dirty="0" smtClean="0">
                <a:latin typeface="+mn-lt"/>
                <a:cs typeface="Aharoni" pitchFamily="2" charset="-79"/>
              </a:rPr>
            </a:br>
            <a:r>
              <a:rPr lang="en-US" sz="3100" b="1" dirty="0" smtClean="0">
                <a:latin typeface="+mn-lt"/>
                <a:cs typeface="Aharoni" pitchFamily="2" charset="-79"/>
              </a:rPr>
              <a:t>- Involves kinesthetic and tactile modalities for learning [Winters &amp; </a:t>
            </a:r>
            <a:r>
              <a:rPr lang="en-US" sz="3100" b="1" dirty="0" err="1" smtClean="0">
                <a:latin typeface="+mn-lt"/>
                <a:cs typeface="Aharoni" pitchFamily="2" charset="-79"/>
              </a:rPr>
              <a:t>Hoats</a:t>
            </a:r>
            <a:r>
              <a:rPr lang="en-US" sz="3100" b="1" dirty="0" smtClean="0">
                <a:latin typeface="+mn-lt"/>
                <a:cs typeface="Aharoni" pitchFamily="2" charset="-79"/>
              </a:rPr>
              <a:t>, 1984]</a:t>
            </a:r>
            <a:r>
              <a:rPr lang="en-US" sz="3200" b="1" dirty="0" smtClean="0">
                <a:latin typeface="Aharoni" pitchFamily="2" charset="-79"/>
                <a:cs typeface="Aharoni" pitchFamily="2" charset="-79"/>
              </a:rPr>
              <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
            </a:r>
            <a:br>
              <a:rPr lang="en-US" sz="3200" b="1" dirty="0" smtClean="0">
                <a:latin typeface="Aharoni" pitchFamily="2" charset="-79"/>
                <a:cs typeface="Aharoni" pitchFamily="2" charset="-79"/>
              </a:rPr>
            </a:br>
            <a:endParaRPr lang="en-US" sz="3200" b="1"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472C4"/>
            </a:solidFill>
          </a:ln>
        </p:spPr>
        <p:style>
          <a:lnRef idx="2">
            <a:schemeClr val="accent5"/>
          </a:lnRef>
          <a:fillRef idx="1">
            <a:schemeClr val="lt1"/>
          </a:fillRef>
          <a:effectRef idx="0">
            <a:schemeClr val="accent5"/>
          </a:effectRef>
          <a:fontRef idx="minor">
            <a:schemeClr val="dk1"/>
          </a:fontRef>
        </p:style>
        <p:txBody>
          <a:bodyPr>
            <a:normAutofit/>
          </a:bodyPr>
          <a:lstStyle/>
          <a:p>
            <a:pPr algn="ctr"/>
            <a:endParaRPr lang="en-US" sz="6600" b="1" dirty="0">
              <a:solidFill>
                <a:schemeClr val="accent5"/>
              </a:solidFill>
            </a:endParaRPr>
          </a:p>
        </p:txBody>
      </p:sp>
      <p:sp>
        <p:nvSpPr>
          <p:cNvPr id="3" name="Content Placeholder 2"/>
          <p:cNvSpPr>
            <a:spLocks noGrp="1"/>
          </p:cNvSpPr>
          <p:nvPr>
            <p:ph idx="1"/>
          </p:nvPr>
        </p:nvSpPr>
        <p:spPr>
          <a:xfrm>
            <a:off x="433778" y="2683239"/>
            <a:ext cx="8290498" cy="3162925"/>
          </a:xfrm>
          <a:ln w="76200">
            <a:solidFill>
              <a:srgbClr val="FF3399"/>
            </a:solidFill>
          </a:ln>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sz="3200" b="1" dirty="0" smtClean="0">
                <a:ln w="28575">
                  <a:solidFill>
                    <a:schemeClr val="tx1"/>
                  </a:solidFill>
                </a:ln>
                <a:solidFill>
                  <a:schemeClr val="tx1"/>
                </a:solidFill>
              </a:rPr>
              <a:t>Shifts</a:t>
            </a:r>
          </a:p>
          <a:p>
            <a:r>
              <a:rPr lang="en-US" sz="3200" b="1" dirty="0" smtClean="0">
                <a:ln w="28575">
                  <a:solidFill>
                    <a:schemeClr val="tx1"/>
                  </a:solidFill>
                </a:ln>
                <a:solidFill>
                  <a:schemeClr val="tx1"/>
                </a:solidFill>
              </a:rPr>
              <a:t>LDC/Close Reading</a:t>
            </a:r>
          </a:p>
          <a:p>
            <a:r>
              <a:rPr lang="en-US" sz="3200" b="1" dirty="0" smtClean="0">
                <a:ln w="28575">
                  <a:solidFill>
                    <a:schemeClr val="tx1"/>
                  </a:solidFill>
                </a:ln>
                <a:solidFill>
                  <a:schemeClr val="tx1"/>
                </a:solidFill>
              </a:rPr>
              <a:t>On-Demand/Color Coding</a:t>
            </a:r>
          </a:p>
          <a:p>
            <a:r>
              <a:rPr lang="en-US" sz="3200" b="1" dirty="0" smtClean="0">
                <a:ln w="28575">
                  <a:solidFill>
                    <a:schemeClr val="tx1"/>
                  </a:solidFill>
                </a:ln>
                <a:solidFill>
                  <a:schemeClr val="tx1"/>
                </a:solidFill>
              </a:rPr>
              <a:t>Argumentative/Opinion Writing</a:t>
            </a:r>
          </a:p>
          <a:p>
            <a:r>
              <a:rPr lang="en-US" sz="3200" b="1" dirty="0" smtClean="0">
                <a:ln w="28575">
                  <a:solidFill>
                    <a:schemeClr val="tx1"/>
                  </a:solidFill>
                </a:ln>
                <a:solidFill>
                  <a:schemeClr val="tx1"/>
                </a:solidFill>
              </a:rPr>
              <a:t>Mentor Sentences</a:t>
            </a:r>
          </a:p>
          <a:p>
            <a:r>
              <a:rPr lang="en-US" sz="3200" b="1" dirty="0" smtClean="0">
                <a:ln w="28575">
                  <a:solidFill>
                    <a:schemeClr val="tx1"/>
                  </a:solidFill>
                </a:ln>
                <a:solidFill>
                  <a:schemeClr val="tx1"/>
                </a:solidFill>
              </a:rPr>
              <a:t>Giving Students Feedback on Writing</a:t>
            </a:r>
          </a:p>
          <a:p>
            <a:pPr marL="0" indent="0">
              <a:buNone/>
            </a:pPr>
            <a:endParaRPr lang="en-US" b="1" dirty="0"/>
          </a:p>
        </p:txBody>
      </p:sp>
      <p:pic>
        <p:nvPicPr>
          <p:cNvPr id="4" name="Picture 3" descr="key-takeaways.jpg"/>
          <p:cNvPicPr>
            <a:picLocks noChangeAspect="1"/>
          </p:cNvPicPr>
          <p:nvPr/>
        </p:nvPicPr>
        <p:blipFill>
          <a:blip r:embed="rId2" cstate="print"/>
          <a:stretch>
            <a:fillRect/>
          </a:stretch>
        </p:blipFill>
        <p:spPr>
          <a:xfrm>
            <a:off x="628650" y="365126"/>
            <a:ext cx="8290498" cy="1883399"/>
          </a:xfrm>
          <a:prstGeom prst="rect">
            <a:avLst/>
          </a:prstGeom>
        </p:spPr>
      </p:pic>
    </p:spTree>
    <p:extLst>
      <p:ext uri="{BB962C8B-B14F-4D97-AF65-F5344CB8AC3E}">
        <p14:creationId xmlns:p14="http://schemas.microsoft.com/office/powerpoint/2010/main" val="2929358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idx="1"/>
          </p:nvPr>
        </p:nvSpPr>
        <p:spPr bwMode="auto">
          <a:xfrm>
            <a:off x="329784" y="428643"/>
            <a:ext cx="8424472" cy="6032421"/>
          </a:xfrm>
          <a:prstGeom prst="rect">
            <a:avLst/>
          </a:prstGeom>
          <a:noFill/>
          <a:ln w="762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Paragraph</a:t>
            </a:r>
            <a:r>
              <a:rPr kumimoji="0" lang="en-US" sz="4800" b="1"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Color Coding</a:t>
            </a:r>
            <a:endParaRPr kumimoji="0" lang="en-US" sz="4800" i="0" u="none" strike="noStrike" cap="none" normalizeH="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dirty="0" smtClean="0">
                <a:ln>
                  <a:noFill/>
                </a:ln>
                <a:solidFill>
                  <a:srgbClr val="FF0000"/>
                </a:solidFill>
                <a:effectLst/>
                <a:latin typeface="Calibri" pitchFamily="34" charset="0"/>
                <a:ea typeface="Times New Roman" pitchFamily="18" charset="0"/>
                <a:cs typeface="Times New Roman" pitchFamily="18" charset="0"/>
              </a:rPr>
              <a:t>“If I Were President”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000" b="1" i="0" u="none" strike="noStrike" cap="none" normalizeH="0" baseline="0" dirty="0" smtClean="0">
                <a:ln>
                  <a:noFill/>
                </a:ln>
                <a:solidFill>
                  <a:srgbClr val="3366FF"/>
                </a:solidFill>
                <a:effectLst/>
                <a:latin typeface="Calibri" pitchFamily="34" charset="0"/>
                <a:ea typeface="Times New Roman" pitchFamily="18" charset="0"/>
                <a:cs typeface="Times New Roman" pitchFamily="18" charset="0"/>
              </a:rPr>
              <a:t>Topic Sentence - Blue</a:t>
            </a:r>
            <a:endParaRPr kumimoji="0" lang="en-US" sz="4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000" b="1" i="0" u="none" strike="noStrike" cap="none" normalizeH="0" baseline="0" dirty="0" smtClean="0">
                <a:ln>
                  <a:noFill/>
                </a:ln>
                <a:solidFill>
                  <a:srgbClr val="99CC00"/>
                </a:solidFill>
                <a:effectLst/>
                <a:latin typeface="Calibri" pitchFamily="34" charset="0"/>
                <a:ea typeface="Times New Roman" pitchFamily="18" charset="0"/>
                <a:cs typeface="Times New Roman" pitchFamily="18" charset="0"/>
              </a:rPr>
              <a:t>Detail 1</a:t>
            </a:r>
            <a:r>
              <a:rPr kumimoji="0" lang="en-US" sz="4000" b="1" i="0" u="none" strike="noStrike" cap="none" normalizeH="0" dirty="0" smtClean="0">
                <a:ln>
                  <a:noFill/>
                </a:ln>
                <a:solidFill>
                  <a:srgbClr val="99CC00"/>
                </a:solidFill>
                <a:effectLst/>
                <a:latin typeface="Calibri" pitchFamily="34" charset="0"/>
                <a:ea typeface="Times New Roman" pitchFamily="18" charset="0"/>
                <a:cs typeface="Times New Roman" pitchFamily="18" charset="0"/>
              </a:rPr>
              <a:t> - </a:t>
            </a:r>
            <a:r>
              <a:rPr kumimoji="0" lang="en-US" sz="4000" b="1" i="0" u="none" strike="noStrike" cap="none" normalizeH="0" baseline="0" dirty="0" smtClean="0">
                <a:ln>
                  <a:noFill/>
                </a:ln>
                <a:solidFill>
                  <a:srgbClr val="99CC00"/>
                </a:solidFill>
                <a:effectLst/>
                <a:latin typeface="Calibri" pitchFamily="34" charset="0"/>
                <a:ea typeface="Times New Roman" pitchFamily="18" charset="0"/>
                <a:cs typeface="Times New Roman" pitchFamily="18" charset="0"/>
              </a:rPr>
              <a:t>Green</a:t>
            </a:r>
            <a:endParaRPr kumimoji="0" lang="en-US" sz="4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000" b="1" i="0" u="none" strike="noStrike" cap="none" normalizeH="0" baseline="0" dirty="0" smtClean="0">
                <a:ln>
                  <a:noFill/>
                </a:ln>
                <a:solidFill>
                  <a:srgbClr val="FF00FF"/>
                </a:solidFill>
                <a:effectLst/>
                <a:latin typeface="Calibri" pitchFamily="34" charset="0"/>
                <a:ea typeface="Times New Roman" pitchFamily="18" charset="0"/>
                <a:cs typeface="Times New Roman" pitchFamily="18" charset="0"/>
              </a:rPr>
              <a:t>Detail 2</a:t>
            </a:r>
            <a:r>
              <a:rPr kumimoji="0" lang="en-US" sz="4000" b="1" i="0" u="none" strike="noStrike" cap="none" normalizeH="0" dirty="0" smtClean="0">
                <a:ln>
                  <a:noFill/>
                </a:ln>
                <a:solidFill>
                  <a:srgbClr val="FF00FF"/>
                </a:solidFill>
                <a:effectLst/>
                <a:latin typeface="Calibri" pitchFamily="34" charset="0"/>
                <a:ea typeface="Times New Roman" pitchFamily="18" charset="0"/>
                <a:cs typeface="Times New Roman" pitchFamily="18" charset="0"/>
              </a:rPr>
              <a:t> - </a:t>
            </a:r>
            <a:r>
              <a:rPr kumimoji="0" lang="en-US" sz="4000" b="1" i="0" u="none" strike="noStrike" cap="none" normalizeH="0" baseline="0" dirty="0" smtClean="0">
                <a:ln>
                  <a:noFill/>
                </a:ln>
                <a:solidFill>
                  <a:srgbClr val="FF00FF"/>
                </a:solidFill>
                <a:effectLst/>
                <a:latin typeface="Calibri" pitchFamily="34" charset="0"/>
                <a:ea typeface="Times New Roman" pitchFamily="18" charset="0"/>
                <a:cs typeface="Times New Roman" pitchFamily="18" charset="0"/>
              </a:rPr>
              <a:t>Purple</a:t>
            </a:r>
            <a:endParaRPr kumimoji="0" lang="en-US" sz="4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0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Detail 3</a:t>
            </a:r>
            <a:r>
              <a:rPr kumimoji="0" lang="en-US" sz="4000" b="1" i="0" u="none" strike="noStrike" cap="none" normalizeH="0" dirty="0" smtClean="0">
                <a:ln>
                  <a:noFill/>
                </a:ln>
                <a:solidFill>
                  <a:srgbClr val="FF0000"/>
                </a:solidFill>
                <a:effectLst/>
                <a:latin typeface="Calibri" pitchFamily="34" charset="0"/>
                <a:ea typeface="Times New Roman" pitchFamily="18" charset="0"/>
                <a:cs typeface="Times New Roman" pitchFamily="18" charset="0"/>
              </a:rPr>
              <a:t> </a:t>
            </a:r>
            <a:r>
              <a:rPr kumimoji="0" lang="en-US" sz="40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Red</a:t>
            </a:r>
            <a:endParaRPr kumimoji="0" lang="en-US" sz="4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000" b="1" i="0" u="none" strike="noStrike" cap="none" normalizeH="0" baseline="0" dirty="0" smtClean="0">
                <a:ln>
                  <a:noFill/>
                </a:ln>
                <a:solidFill>
                  <a:srgbClr val="3366FF"/>
                </a:solidFill>
                <a:effectLst/>
                <a:latin typeface="Calibri" pitchFamily="34" charset="0"/>
                <a:ea typeface="Times New Roman" pitchFamily="18" charset="0"/>
                <a:cs typeface="Times New Roman" pitchFamily="18" charset="0"/>
              </a:rPr>
              <a:t>Concluding (Closing)  Sentence that repeats the Main Idea/Theme - Blue</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813" y="404734"/>
            <a:ext cx="8409482" cy="5663089"/>
          </a:xfrm>
          <a:prstGeom prst="rect">
            <a:avLst/>
          </a:prstGeom>
          <a:ln w="76200">
            <a:solidFill>
              <a:srgbClr val="FF0000"/>
            </a:solidFill>
          </a:ln>
        </p:spPr>
        <p:txBody>
          <a:bodyPr wrap="square">
            <a:spAutoFit/>
          </a:bodyPr>
          <a:lstStyle/>
          <a:p>
            <a:pPr lvl="0" algn="ctr" fontAlgn="base">
              <a:spcBef>
                <a:spcPct val="0"/>
              </a:spcBef>
              <a:spcAft>
                <a:spcPct val="0"/>
              </a:spcAft>
            </a:pPr>
            <a:r>
              <a:rPr lang="en-US" sz="5400" b="1" dirty="0" smtClean="0">
                <a:latin typeface="Calibri" pitchFamily="34" charset="0"/>
                <a:ea typeface="Times New Roman" pitchFamily="18" charset="0"/>
                <a:cs typeface="Times New Roman" pitchFamily="18" charset="0"/>
              </a:rPr>
              <a:t>My Dog, Romeo</a:t>
            </a:r>
          </a:p>
          <a:p>
            <a:pPr lvl="0" fontAlgn="base">
              <a:spcBef>
                <a:spcPct val="0"/>
              </a:spcBef>
              <a:spcAft>
                <a:spcPct val="0"/>
              </a:spcAft>
            </a:pPr>
            <a:r>
              <a:rPr lang="en-US" sz="2800" b="1" dirty="0" smtClean="0">
                <a:latin typeface="Calibri" pitchFamily="34" charset="0"/>
                <a:ea typeface="Times New Roman" pitchFamily="18" charset="0"/>
                <a:cs typeface="Times New Roman" pitchFamily="18" charset="0"/>
              </a:rPr>
              <a:t>Paragraph 1: Introduction</a:t>
            </a:r>
            <a:endParaRPr lang="en-US" sz="2800" dirty="0" smtClean="0">
              <a:latin typeface="Arial" pitchFamily="34" charset="0"/>
              <a:cs typeface="Arial" pitchFamily="34" charset="0"/>
            </a:endParaRPr>
          </a:p>
          <a:p>
            <a:pPr lvl="0" eaLnBrk="0" fontAlgn="base" hangingPunct="0">
              <a:spcBef>
                <a:spcPct val="0"/>
              </a:spcBef>
              <a:spcAft>
                <a:spcPct val="0"/>
              </a:spcAft>
              <a:buFontTx/>
              <a:buChar char="•"/>
            </a:pPr>
            <a:r>
              <a:rPr lang="en-US" sz="2800" b="1" dirty="0" smtClean="0">
                <a:solidFill>
                  <a:srgbClr val="3366FF"/>
                </a:solidFill>
                <a:latin typeface="Calibri" pitchFamily="34" charset="0"/>
                <a:ea typeface="Times New Roman" pitchFamily="18" charset="0"/>
                <a:cs typeface="Times New Roman" pitchFamily="18" charset="0"/>
              </a:rPr>
              <a:t>Eye Catchy Introductory Sentence/Main Idea/Theme of your paper - Blue</a:t>
            </a:r>
            <a:endParaRPr lang="en-US" sz="2800" dirty="0" smtClean="0">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en-US" sz="2800" b="1" dirty="0" smtClean="0">
                <a:solidFill>
                  <a:srgbClr val="99CC00"/>
                </a:solidFill>
                <a:latin typeface="Calibri" pitchFamily="34" charset="0"/>
                <a:ea typeface="Times New Roman" pitchFamily="18" charset="0"/>
                <a:cs typeface="Times New Roman" pitchFamily="18" charset="0"/>
              </a:rPr>
              <a:t>Detail #1/Sentence you will later develop into a paragraph in more detail - Green</a:t>
            </a:r>
            <a:endParaRPr lang="en-US" sz="2800" dirty="0" smtClean="0">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en-US" sz="2800" b="1" dirty="0" smtClean="0">
                <a:solidFill>
                  <a:srgbClr val="FF00FF"/>
                </a:solidFill>
                <a:latin typeface="Calibri" pitchFamily="34" charset="0"/>
                <a:ea typeface="Times New Roman" pitchFamily="18" charset="0"/>
                <a:cs typeface="Times New Roman" pitchFamily="18" charset="0"/>
              </a:rPr>
              <a:t>Detail #2/Sentence you will later develop into a paragraph in more detail -Purple</a:t>
            </a:r>
            <a:endParaRPr lang="en-US" sz="2800" dirty="0" smtClean="0">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en-US" sz="2800" b="1" dirty="0" smtClean="0">
                <a:solidFill>
                  <a:srgbClr val="FF0000"/>
                </a:solidFill>
                <a:latin typeface="Calibri" pitchFamily="34" charset="0"/>
                <a:ea typeface="Times New Roman" pitchFamily="18" charset="0"/>
                <a:cs typeface="Times New Roman" pitchFamily="18" charset="0"/>
              </a:rPr>
              <a:t>Detail #3/Sentence you will later develop into a paragraph in more detail - Red</a:t>
            </a:r>
            <a:endParaRPr lang="en-US" sz="2800" dirty="0" smtClean="0">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en-US" sz="2800" b="1" dirty="0" smtClean="0">
                <a:solidFill>
                  <a:srgbClr val="3366FF"/>
                </a:solidFill>
                <a:latin typeface="Calibri" pitchFamily="34" charset="0"/>
                <a:ea typeface="Times New Roman" pitchFamily="18" charset="0"/>
                <a:cs typeface="Times New Roman" pitchFamily="18" charset="0"/>
              </a:rPr>
              <a:t>Thesis/Concluding Sentence that repeats the Main Idea/Theme of your paper - Blue</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764497" y="439400"/>
            <a:ext cx="7719935" cy="5786199"/>
          </a:xfrm>
          <a:prstGeom prst="rect">
            <a:avLst/>
          </a:prstGeom>
          <a:noFill/>
          <a:ln w="762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Paragraph 2:</a:t>
            </a:r>
            <a:r>
              <a:rPr kumimoji="0" lang="en-US" sz="4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4400" b="1" i="0" u="none" strike="noStrike" cap="none" normalizeH="0" baseline="0" dirty="0" smtClean="0">
                <a:ln>
                  <a:noFill/>
                </a:ln>
                <a:solidFill>
                  <a:srgbClr val="99CC00"/>
                </a:solidFill>
                <a:effectLst/>
                <a:latin typeface="Calibri" pitchFamily="34" charset="0"/>
                <a:ea typeface="Times New Roman" pitchFamily="18" charset="0"/>
                <a:cs typeface="Times New Roman" pitchFamily="18" charset="0"/>
              </a:rPr>
              <a:t>Detail #1 - Green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4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Topic Sentence Example #1 (from the Introduction) Yellow</a:t>
            </a:r>
            <a:endParaRPr kumimoji="0" lang="en-US" sz="4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400" b="1" i="0" u="none" strike="noStrike" cap="none" normalizeH="0" baseline="0" dirty="0" smtClean="0">
                <a:ln>
                  <a:noFill/>
                </a:ln>
                <a:solidFill>
                  <a:srgbClr val="99CC00"/>
                </a:solidFill>
                <a:effectLst/>
                <a:latin typeface="Calibri" pitchFamily="34" charset="0"/>
                <a:ea typeface="Times New Roman" pitchFamily="18" charset="0"/>
                <a:cs typeface="Times New Roman" pitchFamily="18" charset="0"/>
              </a:rPr>
              <a:t>3 Example Sentences that support your Topic Sentence – Green </a:t>
            </a:r>
            <a:endParaRPr kumimoji="0" lang="en-US" sz="4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400" b="1" i="0" u="none" strike="noStrike" cap="none" normalizeH="0" baseline="0" dirty="0" smtClean="0">
                <a:ln>
                  <a:noFill/>
                </a:ln>
                <a:solidFill>
                  <a:srgbClr val="99CC00"/>
                </a:solidFill>
                <a:effectLst/>
                <a:latin typeface="Calibri" pitchFamily="34" charset="0"/>
                <a:ea typeface="Times New Roman" pitchFamily="18" charset="0"/>
                <a:cs typeface="Times New Roman" pitchFamily="18" charset="0"/>
              </a:rPr>
              <a:t>Concluding Sentence that restates Example #1 – Green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434716" y="475140"/>
            <a:ext cx="8259580" cy="5786199"/>
          </a:xfrm>
          <a:prstGeom prst="rect">
            <a:avLst/>
          </a:prstGeom>
          <a:noFill/>
          <a:ln w="76200">
            <a:solidFill>
              <a:srgbClr val="FF3399"/>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Paragraph 3:</a:t>
            </a:r>
            <a:r>
              <a:rPr kumimoji="0" lang="en-US" sz="4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4400" b="1" i="0" u="none" strike="noStrike" cap="none" normalizeH="0" baseline="0" dirty="0" smtClean="0">
                <a:ln>
                  <a:noFill/>
                </a:ln>
                <a:solidFill>
                  <a:srgbClr val="FF00FF"/>
                </a:solidFill>
                <a:effectLst/>
                <a:latin typeface="Calibri" pitchFamily="34" charset="0"/>
                <a:ea typeface="Times New Roman" pitchFamily="18" charset="0"/>
                <a:cs typeface="Times New Roman" pitchFamily="18" charset="0"/>
              </a:rPr>
              <a:t>Example #2 – Purple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4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Topic Sentence Example #2 (from the Introduction) – Yellow </a:t>
            </a:r>
            <a:endParaRPr kumimoji="0" lang="en-US" sz="4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400" b="1" i="0" u="none" strike="noStrike" cap="none" normalizeH="0" baseline="0" dirty="0" smtClean="0">
                <a:ln>
                  <a:noFill/>
                </a:ln>
                <a:solidFill>
                  <a:srgbClr val="FF00FF"/>
                </a:solidFill>
                <a:effectLst/>
                <a:latin typeface="Calibri" pitchFamily="34" charset="0"/>
                <a:ea typeface="Times New Roman" pitchFamily="18" charset="0"/>
                <a:cs typeface="Times New Roman" pitchFamily="18" charset="0"/>
              </a:rPr>
              <a:t>3 Example Sentences that support your Topic Sentence – Purple </a:t>
            </a:r>
            <a:endParaRPr kumimoji="0" lang="en-US" sz="4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400" b="1" i="0" u="none" strike="noStrike" cap="none" normalizeH="0" baseline="0" dirty="0" smtClean="0">
                <a:ln>
                  <a:noFill/>
                </a:ln>
                <a:solidFill>
                  <a:srgbClr val="FF00FF"/>
                </a:solidFill>
                <a:effectLst/>
                <a:latin typeface="Calibri" pitchFamily="34" charset="0"/>
                <a:ea typeface="Times New Roman" pitchFamily="18" charset="0"/>
                <a:cs typeface="Times New Roman" pitchFamily="18" charset="0"/>
              </a:rPr>
              <a:t>Concluding Sentence that restates Example #2 – Purple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614596" y="502264"/>
            <a:ext cx="7929797" cy="5786199"/>
          </a:xfrm>
          <a:prstGeom prst="rect">
            <a:avLst/>
          </a:prstGeom>
          <a:noFill/>
          <a:ln w="76200">
            <a:solidFill>
              <a:srgbClr val="FF66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Paragraph 4:</a:t>
            </a:r>
            <a:r>
              <a:rPr kumimoji="0" lang="en-US" sz="4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44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Example #3 –Red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4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Topic Sentence Example #3 (from the Introduction) - Yellow</a:t>
            </a:r>
            <a:endParaRPr kumimoji="0" lang="en-US" sz="4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4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3 Example Sentences that support your Topic Sentence – Red </a:t>
            </a:r>
            <a:endParaRPr kumimoji="0" lang="en-US" sz="4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4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Concluding Sentence that restates Example #3 – Red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659566" y="359365"/>
            <a:ext cx="7959777" cy="5909310"/>
          </a:xfrm>
          <a:prstGeom prst="rect">
            <a:avLst/>
          </a:prstGeom>
          <a:noFill/>
          <a:ln w="762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Paragraph 5:</a:t>
            </a:r>
            <a:r>
              <a:rPr kumimoji="0" lang="en-US"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4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Conclusion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000" b="1" i="0" u="none" strike="noStrike" cap="none" normalizeH="0" baseline="0" dirty="0" smtClean="0">
                <a:ln>
                  <a:noFill/>
                </a:ln>
                <a:solidFill>
                  <a:srgbClr val="3366FF"/>
                </a:solidFill>
                <a:effectLst/>
                <a:latin typeface="Calibri" pitchFamily="34" charset="0"/>
                <a:ea typeface="Times New Roman" pitchFamily="18" charset="0"/>
                <a:cs typeface="Times New Roman" pitchFamily="18" charset="0"/>
              </a:rPr>
              <a:t>Reword Eye Catchy Introductory Sentence /Main Idea of your paper - Blue</a:t>
            </a:r>
            <a:endParaRPr kumimoji="0" lang="en-US" sz="4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000" b="1" i="0" u="none" strike="noStrike" cap="none" normalizeH="0" baseline="0" dirty="0" smtClean="0">
                <a:ln>
                  <a:noFill/>
                </a:ln>
                <a:solidFill>
                  <a:srgbClr val="99CC00"/>
                </a:solidFill>
                <a:effectLst/>
                <a:latin typeface="Calibri" pitchFamily="34" charset="0"/>
                <a:ea typeface="Times New Roman" pitchFamily="18" charset="0"/>
                <a:cs typeface="Times New Roman" pitchFamily="18" charset="0"/>
              </a:rPr>
              <a:t>Reword Detail #1- Green </a:t>
            </a:r>
            <a:endParaRPr kumimoji="0" lang="en-US" sz="4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000" b="1" i="0" u="none" strike="noStrike" cap="none" normalizeH="0" baseline="0" dirty="0" smtClean="0">
                <a:ln>
                  <a:noFill/>
                </a:ln>
                <a:solidFill>
                  <a:srgbClr val="FF00FF"/>
                </a:solidFill>
                <a:effectLst/>
                <a:latin typeface="Calibri" pitchFamily="34" charset="0"/>
                <a:ea typeface="Times New Roman" pitchFamily="18" charset="0"/>
                <a:cs typeface="Times New Roman" pitchFamily="18" charset="0"/>
              </a:rPr>
              <a:t>Reword Detail #2 – Purple </a:t>
            </a:r>
            <a:endParaRPr kumimoji="0" lang="en-US" sz="4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0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Reword Detail #3- Red </a:t>
            </a:r>
            <a:endParaRPr kumimoji="0" lang="en-US" sz="4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000" b="1" i="0" u="none" strike="noStrike" cap="none" normalizeH="0" baseline="0" dirty="0" smtClean="0">
                <a:ln>
                  <a:noFill/>
                </a:ln>
                <a:solidFill>
                  <a:srgbClr val="3366FF"/>
                </a:solidFill>
                <a:effectLst/>
                <a:latin typeface="Calibri" pitchFamily="34" charset="0"/>
                <a:ea typeface="Times New Roman" pitchFamily="18" charset="0"/>
                <a:cs typeface="Times New Roman" pitchFamily="18" charset="0"/>
              </a:rPr>
              <a:t>Concluding Sentence that restates the Thesis/Main Idea – Blue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6"/>
            <a:ext cx="7886700" cy="6110625"/>
          </a:xfrm>
          <a:ln w="76200">
            <a:solidFill>
              <a:schemeClr val="tx1"/>
            </a:solidFill>
          </a:ln>
        </p:spPr>
        <p:txBody>
          <a:bodyPr>
            <a:normAutofit fontScale="90000"/>
          </a:bodyPr>
          <a:lstStyle/>
          <a:p>
            <a:r>
              <a:rPr lang="en-US" sz="4000" b="1" dirty="0" smtClean="0"/>
              <a:t>Remember that after you have your ideas down in this format, you can make your writing stronger by:</a:t>
            </a:r>
            <a:r>
              <a:rPr lang="en-US" b="1" dirty="0" smtClean="0"/>
              <a:t/>
            </a:r>
            <a:br>
              <a:rPr lang="en-US" b="1" dirty="0" smtClean="0"/>
            </a:br>
            <a:r>
              <a:rPr lang="en-US" b="1" dirty="0" smtClean="0">
                <a:solidFill>
                  <a:schemeClr val="bg1">
                    <a:lumMod val="50000"/>
                  </a:schemeClr>
                </a:solidFill>
              </a:rPr>
              <a:t/>
            </a:r>
            <a:br>
              <a:rPr lang="en-US" b="1" dirty="0" smtClean="0">
                <a:solidFill>
                  <a:schemeClr val="bg1">
                    <a:lumMod val="50000"/>
                  </a:schemeClr>
                </a:solidFill>
              </a:rPr>
            </a:br>
            <a:r>
              <a:rPr lang="en-US" b="1" dirty="0" smtClean="0">
                <a:solidFill>
                  <a:schemeClr val="bg1">
                    <a:lumMod val="50000"/>
                  </a:schemeClr>
                </a:solidFill>
              </a:rPr>
              <a:t>expanding sentences</a:t>
            </a:r>
            <a:r>
              <a:rPr lang="en-US" b="1" dirty="0" smtClean="0">
                <a:solidFill>
                  <a:srgbClr val="FF0000"/>
                </a:solidFill>
              </a:rPr>
              <a:t/>
            </a:r>
            <a:br>
              <a:rPr lang="en-US" b="1" dirty="0" smtClean="0">
                <a:solidFill>
                  <a:srgbClr val="FF0000"/>
                </a:solidFill>
              </a:rPr>
            </a:br>
            <a:r>
              <a:rPr lang="en-US" b="1" dirty="0" smtClean="0">
                <a:solidFill>
                  <a:srgbClr val="FF0000"/>
                </a:solidFill>
                <a:latin typeface="Aharoni" pitchFamily="2" charset="-79"/>
                <a:cs typeface="Aharoni" pitchFamily="2" charset="-79"/>
              </a:rPr>
              <a:t>combining sentences</a:t>
            </a:r>
            <a:r>
              <a:rPr lang="en-US" b="1" dirty="0" smtClean="0">
                <a:latin typeface="Aharoni" pitchFamily="2" charset="-79"/>
                <a:cs typeface="Aharoni" pitchFamily="2" charset="-79"/>
              </a:rPr>
              <a:t/>
            </a:r>
            <a:br>
              <a:rPr lang="en-US" b="1" dirty="0" smtClean="0">
                <a:latin typeface="Aharoni" pitchFamily="2" charset="-79"/>
                <a:cs typeface="Aharoni" pitchFamily="2" charset="-79"/>
              </a:rPr>
            </a:br>
            <a:r>
              <a:rPr lang="en-US" b="1" dirty="0" smtClean="0">
                <a:solidFill>
                  <a:srgbClr val="00B050"/>
                </a:solidFill>
                <a:latin typeface="Aharoni" pitchFamily="2" charset="-79"/>
                <a:cs typeface="Aharoni" pitchFamily="2" charset="-79"/>
              </a:rPr>
              <a:t>varying sentence structure</a:t>
            </a:r>
            <a:r>
              <a:rPr lang="en-US" b="1" dirty="0" smtClean="0">
                <a:latin typeface="Aharoni" pitchFamily="2" charset="-79"/>
                <a:cs typeface="Aharoni" pitchFamily="2" charset="-79"/>
              </a:rPr>
              <a:t/>
            </a:r>
            <a:br>
              <a:rPr lang="en-US" b="1" dirty="0" smtClean="0">
                <a:latin typeface="Aharoni" pitchFamily="2" charset="-79"/>
                <a:cs typeface="Aharoni" pitchFamily="2" charset="-79"/>
              </a:rPr>
            </a:br>
            <a:r>
              <a:rPr lang="en-US" b="1" dirty="0" smtClean="0">
                <a:solidFill>
                  <a:srgbClr val="FF3399"/>
                </a:solidFill>
                <a:latin typeface="Aharoni" pitchFamily="2" charset="-79"/>
                <a:cs typeface="Aharoni" pitchFamily="2" charset="-79"/>
              </a:rPr>
              <a:t>using a thesaurus to find synonyms to keep your vocabulary interesting</a:t>
            </a:r>
            <a:br>
              <a:rPr lang="en-US" b="1" dirty="0" smtClean="0">
                <a:solidFill>
                  <a:srgbClr val="FF3399"/>
                </a:solidFill>
                <a:latin typeface="Aharoni" pitchFamily="2" charset="-79"/>
                <a:cs typeface="Aharoni" pitchFamily="2" charset="-79"/>
              </a:rPr>
            </a:br>
            <a:r>
              <a:rPr lang="en-US" b="1" dirty="0" smtClean="0">
                <a:solidFill>
                  <a:schemeClr val="accent1">
                    <a:lumMod val="75000"/>
                  </a:schemeClr>
                </a:solidFill>
                <a:latin typeface="Aharoni" pitchFamily="2" charset="-79"/>
                <a:cs typeface="Aharoni" pitchFamily="2" charset="-79"/>
              </a:rPr>
              <a:t>adding dialogue</a:t>
            </a:r>
            <a:r>
              <a:rPr lang="en-US" b="1" dirty="0" smtClean="0">
                <a:solidFill>
                  <a:srgbClr val="FF3399"/>
                </a:solidFill>
                <a:latin typeface="Aharoni" pitchFamily="2" charset="-79"/>
                <a:cs typeface="Aharoni" pitchFamily="2" charset="-79"/>
              </a:rPr>
              <a:t/>
            </a:r>
            <a:br>
              <a:rPr lang="en-US" b="1" dirty="0" smtClean="0">
                <a:solidFill>
                  <a:srgbClr val="FF3399"/>
                </a:solidFill>
                <a:latin typeface="Aharoni" pitchFamily="2" charset="-79"/>
                <a:cs typeface="Aharoni" pitchFamily="2" charset="-79"/>
              </a:rPr>
            </a:br>
            <a:r>
              <a:rPr lang="en-US" b="1" dirty="0" smtClean="0">
                <a:solidFill>
                  <a:srgbClr val="7030A0"/>
                </a:solidFill>
                <a:latin typeface="Aharoni" pitchFamily="2" charset="-79"/>
                <a:cs typeface="Aharoni" pitchFamily="2" charset="-79"/>
              </a:rPr>
              <a:t>adding </a:t>
            </a:r>
            <a:r>
              <a:rPr lang="en-US" b="1" dirty="0" err="1" smtClean="0">
                <a:solidFill>
                  <a:srgbClr val="7030A0"/>
                </a:solidFill>
                <a:latin typeface="Aharoni" pitchFamily="2" charset="-79"/>
                <a:cs typeface="Aharoni" pitchFamily="2" charset="-79"/>
              </a:rPr>
              <a:t>flasbacks</a:t>
            </a:r>
            <a:r>
              <a:rPr lang="en-US" b="1" dirty="0" smtClean="0">
                <a:solidFill>
                  <a:srgbClr val="7030A0"/>
                </a:solidFill>
                <a:latin typeface="Aharoni" pitchFamily="2" charset="-79"/>
                <a:cs typeface="Aharoni" pitchFamily="2" charset="-79"/>
              </a:rPr>
              <a:t>, </a:t>
            </a:r>
            <a:r>
              <a:rPr lang="en-US" b="1" dirty="0" err="1" smtClean="0">
                <a:solidFill>
                  <a:srgbClr val="7030A0"/>
                </a:solidFill>
                <a:latin typeface="Aharoni" pitchFamily="2" charset="-79"/>
                <a:cs typeface="Aharoni" pitchFamily="2" charset="-79"/>
              </a:rPr>
              <a:t>thoughtshots</a:t>
            </a:r>
            <a:r>
              <a:rPr lang="en-US" b="1" dirty="0" smtClean="0">
                <a:solidFill>
                  <a:srgbClr val="7030A0"/>
                </a:solidFill>
                <a:latin typeface="Aharoni" pitchFamily="2" charset="-79"/>
                <a:cs typeface="Aharoni" pitchFamily="2" charset="-79"/>
              </a:rPr>
              <a:t>, fore-shadowing</a:t>
            </a:r>
            <a:r>
              <a:rPr lang="en-US" b="1" dirty="0" smtClean="0">
                <a:solidFill>
                  <a:srgbClr val="FF3399"/>
                </a:solidFill>
                <a:latin typeface="Aharoni" pitchFamily="2" charset="-79"/>
                <a:cs typeface="Aharoni" pitchFamily="2" charset="-79"/>
              </a:rPr>
              <a:t/>
            </a:r>
            <a:br>
              <a:rPr lang="en-US" b="1" dirty="0" smtClean="0">
                <a:solidFill>
                  <a:srgbClr val="FF3399"/>
                </a:solidFill>
                <a:latin typeface="Aharoni" pitchFamily="2" charset="-79"/>
                <a:cs typeface="Aharoni" pitchFamily="2" charset="-79"/>
              </a:rPr>
            </a:br>
            <a:r>
              <a:rPr lang="en-US" b="1" dirty="0" smtClean="0">
                <a:solidFill>
                  <a:schemeClr val="accent2">
                    <a:lumMod val="75000"/>
                  </a:schemeClr>
                </a:solidFill>
                <a:latin typeface="Aharoni" pitchFamily="2" charset="-79"/>
                <a:cs typeface="Aharoni" pitchFamily="2" charset="-79"/>
              </a:rPr>
              <a:t>textual evidence</a:t>
            </a:r>
            <a:r>
              <a:rPr lang="en-US" b="1" dirty="0" smtClean="0">
                <a:latin typeface="Aharoni" pitchFamily="2" charset="-79"/>
                <a:cs typeface="Aharoni" pitchFamily="2" charset="-79"/>
              </a:rPr>
              <a:t/>
            </a:r>
            <a:br>
              <a:rPr lang="en-US" b="1" dirty="0" smtClean="0">
                <a:latin typeface="Aharoni" pitchFamily="2" charset="-79"/>
                <a:cs typeface="Aharoni" pitchFamily="2" charset="-79"/>
              </a:rPr>
            </a:br>
            <a:endParaRPr lang="en-US" b="1"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icky thinking.png"/>
          <p:cNvPicPr>
            <a:picLocks noChangeAspect="1"/>
          </p:cNvPicPr>
          <p:nvPr/>
        </p:nvPicPr>
        <p:blipFill>
          <a:blip r:embed="rId2" cstate="print"/>
          <a:stretch>
            <a:fillRect/>
          </a:stretch>
        </p:blipFill>
        <p:spPr>
          <a:xfrm>
            <a:off x="0" y="194871"/>
            <a:ext cx="8964118" cy="644577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950614"/>
          </a:xfrm>
          <a:ln w="76200">
            <a:solidFill>
              <a:schemeClr val="accent1"/>
            </a:solidFill>
          </a:ln>
        </p:spPr>
        <p:txBody>
          <a:bodyPr>
            <a:normAutofit/>
          </a:bodyPr>
          <a:lstStyle/>
          <a:p>
            <a:pPr algn="ctr"/>
            <a:r>
              <a:rPr lang="en-US" sz="8000" b="1" dirty="0" smtClean="0">
                <a:latin typeface="Arial Black" pitchFamily="34" charset="0"/>
              </a:rPr>
              <a:t>Stump Your Partner </a:t>
            </a:r>
            <a:r>
              <a:rPr lang="en-US" sz="4400" b="1" dirty="0" smtClean="0"/>
              <a:t/>
            </a:r>
            <a:br>
              <a:rPr lang="en-US" sz="4400" b="1" dirty="0" smtClean="0"/>
            </a:br>
            <a:r>
              <a:rPr lang="en-US" sz="6600" b="1" dirty="0" smtClean="0"/>
              <a:t>Activity</a:t>
            </a:r>
            <a:endParaRPr lang="en-US" sz="6600" b="1" dirty="0"/>
          </a:p>
        </p:txBody>
      </p:sp>
      <p:pic>
        <p:nvPicPr>
          <p:cNvPr id="3" name="Picture 2"/>
          <p:cNvPicPr>
            <a:picLocks noChangeAspect="1"/>
          </p:cNvPicPr>
          <p:nvPr/>
        </p:nvPicPr>
        <p:blipFill>
          <a:blip r:embed="rId2" cstate="print"/>
          <a:stretch>
            <a:fillRect/>
          </a:stretch>
        </p:blipFill>
        <p:spPr>
          <a:xfrm>
            <a:off x="429615" y="4352368"/>
            <a:ext cx="2038350" cy="2238375"/>
          </a:xfrm>
          <a:prstGeom prst="rect">
            <a:avLst/>
          </a:prstGeom>
        </p:spPr>
      </p:pic>
    </p:spTree>
    <p:extLst>
      <p:ext uri="{BB962C8B-B14F-4D97-AF65-F5344CB8AC3E}">
        <p14:creationId xmlns:p14="http://schemas.microsoft.com/office/powerpoint/2010/main" val="14029203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66"/>
          </a:solidFill>
        </p:spPr>
        <p:style>
          <a:lnRef idx="2">
            <a:schemeClr val="accent5"/>
          </a:lnRef>
          <a:fillRef idx="1">
            <a:schemeClr val="lt1"/>
          </a:fillRef>
          <a:effectRef idx="0">
            <a:schemeClr val="accent5"/>
          </a:effectRef>
          <a:fontRef idx="minor">
            <a:schemeClr val="dk1"/>
          </a:fontRef>
        </p:style>
        <p:txBody>
          <a:bodyPr/>
          <a:lstStyle/>
          <a:p>
            <a:pPr algn="ctr"/>
            <a:r>
              <a:rPr lang="en-US" b="1" dirty="0" smtClean="0"/>
              <a:t>Gradual Release of Responsibility</a:t>
            </a:r>
            <a:endParaRPr lang="en-US" b="1" dirty="0"/>
          </a:p>
        </p:txBody>
      </p:sp>
      <p:sp>
        <p:nvSpPr>
          <p:cNvPr id="3" name="Content Placeholder 2"/>
          <p:cNvSpPr>
            <a:spLocks noGrp="1"/>
          </p:cNvSpPr>
          <p:nvPr>
            <p:ph idx="1"/>
          </p:nvPr>
        </p:nvSpPr>
        <p:spPr>
          <a:xfrm>
            <a:off x="628650" y="1690689"/>
            <a:ext cx="7886700" cy="4486274"/>
          </a:xfrm>
          <a:ln w="76200">
            <a:solidFill>
              <a:srgbClr val="99FF66"/>
            </a:solidFill>
          </a:ln>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US" dirty="0" smtClean="0"/>
              <a:t>Teacher will pretend she has already completed this activity.  She will have her Stump Your Partner Graphic Organizer Filled Out.  Next, she will show students how to use the information she gathered to write an argumentative paragraph that includes a claim, counterclaim, and rebuttal using a </a:t>
            </a:r>
            <a:r>
              <a:rPr lang="en-US" b="1" dirty="0" smtClean="0"/>
              <a:t>paragraph frame</a:t>
            </a:r>
            <a:r>
              <a:rPr lang="en-US" dirty="0" smtClean="0"/>
              <a:t>.  Students only watch this focused instruction.</a:t>
            </a:r>
          </a:p>
          <a:p>
            <a:r>
              <a:rPr lang="en-US" dirty="0" smtClean="0"/>
              <a:t>Stump Your Partner Activity:  Students will engage in conversation about the different view points they hold on a certain issue.  They will take notes of the opposing view in order to help them develop their counterclaim.</a:t>
            </a:r>
          </a:p>
          <a:p>
            <a:r>
              <a:rPr lang="en-US" dirty="0" smtClean="0"/>
              <a:t>Teacher brings students back and allows them to work on their paragraph using guided instruction.  </a:t>
            </a:r>
          </a:p>
          <a:p>
            <a:r>
              <a:rPr lang="en-US" dirty="0" smtClean="0"/>
              <a:t>Students will return back to their partners to work collaboratively on developing another paragraph using the paragraph frame provided.</a:t>
            </a:r>
          </a:p>
          <a:p>
            <a:r>
              <a:rPr lang="en-US" dirty="0" smtClean="0"/>
              <a:t>Finally students will take their notes from the Stump Your Partner Activity in order to develop their own paragraph independently.  </a:t>
            </a:r>
          </a:p>
          <a:p>
            <a:r>
              <a:rPr lang="en-US" dirty="0" smtClean="0"/>
              <a:t>“I do, We do it, You do it together, You do it alone”</a:t>
            </a:r>
          </a:p>
          <a:p>
            <a:endParaRPr lang="en-US" dirty="0" smtClean="0"/>
          </a:p>
          <a:p>
            <a:endParaRPr lang="en-US" dirty="0"/>
          </a:p>
        </p:txBody>
      </p:sp>
    </p:spTree>
    <p:extLst>
      <p:ext uri="{BB962C8B-B14F-4D97-AF65-F5344CB8AC3E}">
        <p14:creationId xmlns:p14="http://schemas.microsoft.com/office/powerpoint/2010/main" val="411205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8081572" cy="4351338"/>
          </a:xfrm>
          <a:ln w="76200">
            <a:solidFill>
              <a:srgbClr val="00B050"/>
            </a:solidFill>
          </a:ln>
        </p:spPr>
        <p:txBody>
          <a:bodyPr>
            <a:noAutofit/>
          </a:bodyPr>
          <a:lstStyle/>
          <a:p>
            <a:r>
              <a:rPr lang="en-US" sz="3200" b="1" dirty="0" smtClean="0">
                <a:latin typeface="+mj-lt"/>
              </a:rPr>
              <a:t>Moving away from the Basal: </a:t>
            </a:r>
            <a:r>
              <a:rPr lang="en-US" sz="3200" b="1" dirty="0" err="1" smtClean="0">
                <a:latin typeface="+mj-lt"/>
              </a:rPr>
              <a:t>Readworks</a:t>
            </a:r>
            <a:r>
              <a:rPr lang="en-US" sz="3200" b="1" dirty="0" smtClean="0">
                <a:latin typeface="+mj-lt"/>
              </a:rPr>
              <a:t>, Engage NY, LDC, Read Write Think</a:t>
            </a:r>
          </a:p>
          <a:p>
            <a:endParaRPr lang="en-US" sz="3200" b="1" dirty="0" smtClean="0">
              <a:latin typeface="+mj-lt"/>
            </a:endParaRPr>
          </a:p>
          <a:p>
            <a:r>
              <a:rPr lang="en-US" sz="3200" b="1" dirty="0" smtClean="0">
                <a:latin typeface="+mj-lt"/>
              </a:rPr>
              <a:t>Combining reading, writing, and content aides a teacher in obtaining success with the ELA shifts the common core demands</a:t>
            </a:r>
          </a:p>
          <a:p>
            <a:endParaRPr lang="en-US" sz="3200" b="1" dirty="0" smtClean="0">
              <a:latin typeface="+mj-lt"/>
            </a:endParaRPr>
          </a:p>
          <a:p>
            <a:r>
              <a:rPr lang="en-US" sz="3200" b="1" dirty="0" smtClean="0">
                <a:latin typeface="+mj-lt"/>
              </a:rPr>
              <a:t>Guided Reading Instruction</a:t>
            </a:r>
          </a:p>
        </p:txBody>
      </p:sp>
      <p:pic>
        <p:nvPicPr>
          <p:cNvPr id="5" name="Picture 4" descr="untitled.png"/>
          <p:cNvPicPr>
            <a:picLocks noChangeAspect="1"/>
          </p:cNvPicPr>
          <p:nvPr/>
        </p:nvPicPr>
        <p:blipFill>
          <a:blip r:embed="rId3" cstate="print"/>
          <a:stretch>
            <a:fillRect/>
          </a:stretch>
        </p:blipFill>
        <p:spPr>
          <a:xfrm>
            <a:off x="628650" y="311151"/>
            <a:ext cx="8081572" cy="1127906"/>
          </a:xfrm>
          <a:prstGeom prst="rect">
            <a:avLst/>
          </a:prstGeom>
        </p:spPr>
      </p:pic>
    </p:spTree>
    <p:extLst>
      <p:ext uri="{BB962C8B-B14F-4D97-AF65-F5344CB8AC3E}">
        <p14:creationId xmlns:p14="http://schemas.microsoft.com/office/powerpoint/2010/main" val="4225896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icky thinking.png"/>
          <p:cNvPicPr>
            <a:picLocks noChangeAspect="1"/>
          </p:cNvPicPr>
          <p:nvPr/>
        </p:nvPicPr>
        <p:blipFill>
          <a:blip r:embed="rId2" cstate="print"/>
          <a:stretch>
            <a:fillRect/>
          </a:stretch>
        </p:blipFill>
        <p:spPr>
          <a:xfrm>
            <a:off x="239842" y="239843"/>
            <a:ext cx="8904157" cy="641579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pPr algn="ctr"/>
            <a:r>
              <a:rPr lang="en-US" sz="4400" b="1" dirty="0" smtClean="0">
                <a:latin typeface="Arial Black" pitchFamily="34" charset="0"/>
              </a:rPr>
              <a:t>Mentor Texts/Sentences</a:t>
            </a:r>
            <a:endParaRPr lang="en-US" sz="4400" b="1" dirty="0">
              <a:latin typeface="Arial Black" pitchFamily="34" charset="0"/>
            </a:endParaRPr>
          </a:p>
        </p:txBody>
      </p:sp>
      <p:sp>
        <p:nvSpPr>
          <p:cNvPr id="3" name="Content Placeholder 2"/>
          <p:cNvSpPr>
            <a:spLocks noGrp="1"/>
          </p:cNvSpPr>
          <p:nvPr>
            <p:ph idx="1"/>
          </p:nvPr>
        </p:nvSpPr>
        <p:spPr>
          <a:solidFill>
            <a:srgbClr val="FFFF00"/>
          </a:solidFill>
        </p:spPr>
        <p:txBody>
          <a:bodyPr>
            <a:normAutofit/>
          </a:bodyPr>
          <a:lstStyle/>
          <a:p>
            <a:pPr algn="ctr">
              <a:buNone/>
            </a:pPr>
            <a:r>
              <a:rPr lang="en-US" sz="3600" dirty="0" smtClean="0"/>
              <a:t>“Mechanically Inclined” by Jeff Anderson</a:t>
            </a:r>
          </a:p>
          <a:p>
            <a:pPr>
              <a:buNone/>
            </a:pPr>
            <a:endParaRPr lang="en-US" sz="3200" dirty="0"/>
          </a:p>
        </p:txBody>
      </p:sp>
      <p:pic>
        <p:nvPicPr>
          <p:cNvPr id="4" name="Picture 3" descr="Image result"/>
          <p:cNvPicPr/>
          <p:nvPr/>
        </p:nvPicPr>
        <p:blipFill>
          <a:blip r:embed="rId2" cstate="print"/>
          <a:srcRect/>
          <a:stretch>
            <a:fillRect/>
          </a:stretch>
        </p:blipFill>
        <p:spPr bwMode="auto">
          <a:xfrm>
            <a:off x="2743200" y="2977115"/>
            <a:ext cx="3870251" cy="3904697"/>
          </a:xfrm>
          <a:prstGeom prst="rect">
            <a:avLst/>
          </a:prstGeom>
          <a:noFill/>
          <a:ln w="9525">
            <a:noFill/>
            <a:miter lim="800000"/>
            <a:headEnd/>
            <a:tailEnd/>
          </a:ln>
        </p:spPr>
      </p:pic>
    </p:spTree>
    <p:extLst>
      <p:ext uri="{BB962C8B-B14F-4D97-AF65-F5344CB8AC3E}">
        <p14:creationId xmlns:p14="http://schemas.microsoft.com/office/powerpoint/2010/main" val="39662472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674557"/>
            <a:ext cx="7886700" cy="1016132"/>
          </a:xfrm>
          <a:ln w="76200">
            <a:solidFill>
              <a:srgbClr val="FF0000"/>
            </a:solidFill>
          </a:ln>
        </p:spPr>
        <p:txBody>
          <a:bodyPr>
            <a:normAutofit fontScale="90000"/>
          </a:bodyPr>
          <a:lstStyle/>
          <a:p>
            <a:pPr algn="ctr"/>
            <a:endParaRPr lang="en-US" sz="8000" b="1" dirty="0"/>
          </a:p>
        </p:txBody>
      </p:sp>
      <p:sp>
        <p:nvSpPr>
          <p:cNvPr id="8" name="Content Placeholder 7"/>
          <p:cNvSpPr>
            <a:spLocks noGrp="1"/>
          </p:cNvSpPr>
          <p:nvPr>
            <p:ph idx="1"/>
          </p:nvPr>
        </p:nvSpPr>
        <p:spPr>
          <a:ln w="76200">
            <a:solidFill>
              <a:schemeClr val="tx1"/>
            </a:solidFill>
          </a:ln>
        </p:spPr>
        <p:txBody>
          <a:bodyPr>
            <a:normAutofit lnSpcReduction="10000"/>
          </a:bodyPr>
          <a:lstStyle/>
          <a:p>
            <a:pPr>
              <a:buNone/>
            </a:pPr>
            <a:endParaRPr lang="en-US" dirty="0" smtClean="0"/>
          </a:p>
          <a:p>
            <a:pPr>
              <a:buNone/>
            </a:pPr>
            <a:r>
              <a:rPr lang="en-US" sz="3600" b="1" dirty="0" smtClean="0">
                <a:solidFill>
                  <a:srgbClr val="FF3300"/>
                </a:solidFill>
              </a:rPr>
              <a:t>Where do I find them?</a:t>
            </a:r>
          </a:p>
          <a:p>
            <a:r>
              <a:rPr lang="en-US" sz="3600" b="1" dirty="0" smtClean="0">
                <a:hlinkClick r:id="rId3"/>
              </a:rPr>
              <a:t>https://www.readinga-z.com/</a:t>
            </a:r>
            <a:endParaRPr lang="en-US" sz="3600" b="1" dirty="0" smtClean="0"/>
          </a:p>
          <a:p>
            <a:r>
              <a:rPr lang="en-US" sz="3600" b="1" dirty="0" smtClean="0">
                <a:hlinkClick r:id="rId4"/>
              </a:rPr>
              <a:t>http://textproject.org/</a:t>
            </a:r>
            <a:endParaRPr lang="en-US" sz="3600" b="1" dirty="0" smtClean="0"/>
          </a:p>
          <a:p>
            <a:r>
              <a:rPr lang="en-US" sz="3600" b="1" dirty="0" smtClean="0">
                <a:hlinkClick r:id="rId5"/>
              </a:rPr>
              <a:t>http://www.corestandards.org/assets/Appendix_B.pdf</a:t>
            </a:r>
            <a:endParaRPr lang="en-US" sz="3600" b="1" dirty="0" smtClean="0"/>
          </a:p>
          <a:p>
            <a:r>
              <a:rPr lang="en-US" sz="3600" b="1" dirty="0" smtClean="0">
                <a:hlinkClick r:id="rId6"/>
              </a:rPr>
              <a:t>http://www.readworks.org/</a:t>
            </a:r>
            <a:endParaRPr lang="en-US" sz="3600" b="1" dirty="0" smtClean="0"/>
          </a:p>
          <a:p>
            <a:r>
              <a:rPr lang="en-US" sz="3600" b="1" dirty="0" smtClean="0">
                <a:hlinkClick r:id="rId7"/>
              </a:rPr>
              <a:t>https://k12.thoughtfullearning.com</a:t>
            </a:r>
            <a:endParaRPr lang="en-US" sz="3600" b="1" dirty="0" smtClean="0"/>
          </a:p>
          <a:p>
            <a:endParaRPr lang="en-US" sz="3600" b="1" dirty="0" smtClean="0"/>
          </a:p>
          <a:p>
            <a:endParaRPr lang="en-US" sz="3600" b="1" dirty="0" smtClean="0"/>
          </a:p>
          <a:p>
            <a:endParaRPr lang="en-US" sz="3600" dirty="0" smtClean="0"/>
          </a:p>
          <a:p>
            <a:endParaRPr lang="en-US" sz="3600" dirty="0"/>
          </a:p>
        </p:txBody>
      </p:sp>
      <p:pic>
        <p:nvPicPr>
          <p:cNvPr id="11" name="Content Placeholder 8" descr="mentor text.png"/>
          <p:cNvPicPr>
            <a:picLocks noGrp="1" noChangeAspect="1"/>
          </p:cNvPicPr>
          <p:nvPr>
            <p:ph idx="1"/>
          </p:nvPr>
        </p:nvPicPr>
        <p:blipFill>
          <a:blip r:embed="rId8" cstate="print"/>
          <a:stretch>
            <a:fillRect/>
          </a:stretch>
        </p:blipFill>
        <p:spPr>
          <a:xfrm>
            <a:off x="284814" y="638969"/>
            <a:ext cx="8559384" cy="1238250"/>
          </a:xfrm>
        </p:spPr>
      </p:pic>
      <p:pic>
        <p:nvPicPr>
          <p:cNvPr id="12" name="Picture 11" descr="mentor text.png"/>
          <p:cNvPicPr>
            <a:picLocks noChangeAspect="1"/>
          </p:cNvPicPr>
          <p:nvPr/>
        </p:nvPicPr>
        <p:blipFill>
          <a:blip r:embed="rId8" cstate="print"/>
          <a:stretch>
            <a:fillRect/>
          </a:stretch>
        </p:blipFill>
        <p:spPr>
          <a:xfrm>
            <a:off x="284814" y="239843"/>
            <a:ext cx="8559384" cy="1672964"/>
          </a:xfrm>
          <a:prstGeom prst="rect">
            <a:avLst/>
          </a:prstGeom>
        </p:spPr>
      </p:pic>
    </p:spTree>
    <p:extLst>
      <p:ext uri="{BB962C8B-B14F-4D97-AF65-F5344CB8AC3E}">
        <p14:creationId xmlns:p14="http://schemas.microsoft.com/office/powerpoint/2010/main" val="4365302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095635"/>
          </a:xfrm>
          <a:solidFill>
            <a:srgbClr val="92D050"/>
          </a:solidFill>
          <a:ln w="76200">
            <a:solidFill>
              <a:schemeClr val="accent2">
                <a:lumMod val="50000"/>
              </a:schemeClr>
            </a:solidFill>
          </a:ln>
        </p:spPr>
        <p:txBody>
          <a:bodyPr>
            <a:normAutofit fontScale="90000"/>
          </a:bodyPr>
          <a:lstStyle/>
          <a:p>
            <a:pPr algn="ctr"/>
            <a:r>
              <a:rPr lang="en-US" sz="5400" b="1" dirty="0" smtClean="0">
                <a:latin typeface="Aharoni" pitchFamily="2" charset="-79"/>
                <a:cs typeface="Aharoni" pitchFamily="2" charset="-79"/>
              </a:rPr>
              <a:t>Mentor Text Modeling</a:t>
            </a:r>
            <a:r>
              <a:rPr lang="en-US" sz="5400" b="1" dirty="0" smtClean="0"/>
              <a:t/>
            </a:r>
            <a:br>
              <a:rPr lang="en-US" sz="5400" b="1" dirty="0" smtClean="0"/>
            </a:br>
            <a:r>
              <a:rPr lang="en-US" sz="5400" b="1" dirty="0" smtClean="0"/>
              <a:t>“The First Thanksgiving” </a:t>
            </a:r>
            <a:br>
              <a:rPr lang="en-US" sz="5400" b="1" dirty="0" smtClean="0"/>
            </a:br>
            <a:r>
              <a:rPr lang="en-US" sz="5400" b="1" dirty="0" smtClean="0"/>
              <a:t/>
            </a:r>
            <a:br>
              <a:rPr lang="en-US" sz="5400" b="1" dirty="0" smtClean="0"/>
            </a:br>
            <a:r>
              <a:rPr lang="en-US" sz="3100" b="1" dirty="0" smtClean="0">
                <a:hlinkClick r:id="rId2"/>
              </a:rPr>
              <a:t>http://www.readworks.org/passages/first-thanksgiving</a:t>
            </a:r>
            <a:r>
              <a:rPr lang="en-US" sz="3100" b="1" dirty="0" smtClean="0"/>
              <a:t/>
            </a:r>
            <a:br>
              <a:rPr lang="en-US" sz="3100" b="1" dirty="0" smtClean="0"/>
            </a:br>
            <a:r>
              <a:rPr lang="en-US" sz="5400" b="1" dirty="0" smtClean="0"/>
              <a:t/>
            </a:r>
            <a:br>
              <a:rPr lang="en-US" sz="5400" b="1" dirty="0" smtClean="0"/>
            </a:br>
            <a:r>
              <a:rPr lang="en-US" sz="5400" b="1" dirty="0" smtClean="0"/>
              <a:t/>
            </a:r>
            <a:br>
              <a:rPr lang="en-US" sz="5400" b="1" dirty="0" smtClean="0"/>
            </a:br>
            <a:r>
              <a:rPr lang="en-US" sz="5400" b="1" dirty="0" smtClean="0"/>
              <a:t/>
            </a:r>
            <a:br>
              <a:rPr lang="en-US" sz="5400" b="1" dirty="0" smtClean="0"/>
            </a:br>
            <a:r>
              <a:rPr lang="en-US" sz="5400" b="1" dirty="0" smtClean="0"/>
              <a:t/>
            </a:r>
            <a:br>
              <a:rPr lang="en-US" sz="5400" b="1" dirty="0" smtClean="0"/>
            </a:br>
            <a:endParaRPr lang="en-US" sz="5400" b="1" dirty="0"/>
          </a:p>
        </p:txBody>
      </p:sp>
      <p:pic>
        <p:nvPicPr>
          <p:cNvPr id="4" name="Picture 3" descr="the first thanksgiving.jpg"/>
          <p:cNvPicPr>
            <a:picLocks noChangeAspect="1"/>
          </p:cNvPicPr>
          <p:nvPr/>
        </p:nvPicPr>
        <p:blipFill>
          <a:blip r:embed="rId3" cstate="print"/>
          <a:stretch>
            <a:fillRect/>
          </a:stretch>
        </p:blipFill>
        <p:spPr>
          <a:xfrm>
            <a:off x="2728210" y="3522689"/>
            <a:ext cx="4122295" cy="1873769"/>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icky thinking.png"/>
          <p:cNvPicPr>
            <a:picLocks noChangeAspect="1"/>
          </p:cNvPicPr>
          <p:nvPr/>
        </p:nvPicPr>
        <p:blipFill>
          <a:blip r:embed="rId2" cstate="print"/>
          <a:stretch>
            <a:fillRect/>
          </a:stretch>
        </p:blipFill>
        <p:spPr>
          <a:xfrm>
            <a:off x="194872" y="239843"/>
            <a:ext cx="8619344" cy="661815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975713"/>
          </a:xfrm>
        </p:spPr>
        <p:txBody>
          <a:bodyPr/>
          <a:lstStyle/>
          <a:p>
            <a:endParaRPr lang="en-US" dirty="0"/>
          </a:p>
        </p:txBody>
      </p:sp>
      <p:pic>
        <p:nvPicPr>
          <p:cNvPr id="4" name="Picture 3" descr="Feedback.jpg"/>
          <p:cNvPicPr>
            <a:picLocks noChangeAspect="1"/>
          </p:cNvPicPr>
          <p:nvPr/>
        </p:nvPicPr>
        <p:blipFill>
          <a:blip r:embed="rId2" cstate="print"/>
          <a:stretch>
            <a:fillRect/>
          </a:stretch>
        </p:blipFill>
        <p:spPr>
          <a:xfrm>
            <a:off x="628650" y="365126"/>
            <a:ext cx="7886700" cy="5975713"/>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472C4"/>
          </a:solidFill>
        </p:spPr>
        <p:txBody>
          <a:bodyPr>
            <a:normAutofit/>
          </a:bodyPr>
          <a:lstStyle/>
          <a:p>
            <a:pPr algn="ctr"/>
            <a:r>
              <a:rPr lang="en-US" sz="6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oper Black" pitchFamily="18" charset="0"/>
              </a:rPr>
              <a:t>Kahoot</a:t>
            </a:r>
            <a:endPar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oper Black" pitchFamily="18" charset="0"/>
            </a:endParaRPr>
          </a:p>
        </p:txBody>
      </p:sp>
      <p:sp>
        <p:nvSpPr>
          <p:cNvPr id="3" name="Content Placeholder 2"/>
          <p:cNvSpPr>
            <a:spLocks noGrp="1"/>
          </p:cNvSpPr>
          <p:nvPr>
            <p:ph idx="1"/>
          </p:nvPr>
        </p:nvSpPr>
        <p:spPr>
          <a:xfrm>
            <a:off x="628650" y="1825624"/>
            <a:ext cx="7886700" cy="4620145"/>
          </a:xfrm>
          <a:ln w="76200">
            <a:solidFill>
              <a:srgbClr val="FF0000"/>
            </a:solidFill>
          </a:ln>
        </p:spPr>
        <p:txBody>
          <a:bodyPr>
            <a:normAutofit/>
          </a:bodyPr>
          <a:lstStyle/>
          <a:p>
            <a:pPr marL="0" indent="0">
              <a:buNone/>
            </a:pPr>
            <a:r>
              <a:rPr lang="en-US" sz="3600" b="1" dirty="0" smtClean="0"/>
              <a:t>Providing Student Feedback Quiz</a:t>
            </a:r>
          </a:p>
          <a:p>
            <a:pPr marL="0" indent="0">
              <a:buNone/>
            </a:pPr>
            <a:endParaRPr lang="en-US" sz="3600" b="1" dirty="0" smtClean="0"/>
          </a:p>
          <a:p>
            <a:pPr marL="0" indent="0">
              <a:buNone/>
            </a:pPr>
            <a:r>
              <a:rPr lang="en-US" sz="3600" b="1" dirty="0" smtClean="0"/>
              <a:t>Teacher Login:  </a:t>
            </a:r>
            <a:r>
              <a:rPr lang="en-US" sz="3600" b="1" dirty="0" smtClean="0">
                <a:hlinkClick r:id="rId2"/>
              </a:rPr>
              <a:t>https://create.kahoot.it/#login?next</a:t>
            </a:r>
            <a:endParaRPr lang="en-US" sz="3600" b="1" dirty="0" smtClean="0"/>
          </a:p>
          <a:p>
            <a:pPr marL="0" indent="0">
              <a:buNone/>
            </a:pPr>
            <a:endParaRPr lang="en-US" sz="3600" b="1" dirty="0" smtClean="0"/>
          </a:p>
          <a:p>
            <a:pPr marL="0" indent="0">
              <a:buNone/>
            </a:pPr>
            <a:r>
              <a:rPr lang="en-US" sz="3600" b="1" dirty="0" smtClean="0"/>
              <a:t>Student Login:  </a:t>
            </a:r>
          </a:p>
          <a:p>
            <a:pPr marL="0" indent="0">
              <a:buNone/>
            </a:pPr>
            <a:r>
              <a:rPr lang="en-US" sz="3600" b="1" dirty="0" smtClean="0">
                <a:hlinkClick r:id="rId3"/>
              </a:rPr>
              <a:t>https://kahoot.it/#/</a:t>
            </a:r>
            <a:endParaRPr lang="en-US" sz="3600" b="1" dirty="0" smtClean="0"/>
          </a:p>
          <a:p>
            <a:pPr marL="0" indent="0">
              <a:buNone/>
            </a:pPr>
            <a:endParaRPr lang="en-US" sz="3600" b="1" dirty="0"/>
          </a:p>
        </p:txBody>
      </p:sp>
    </p:spTree>
    <p:extLst>
      <p:ext uri="{BB962C8B-B14F-4D97-AF65-F5344CB8AC3E}">
        <p14:creationId xmlns:p14="http://schemas.microsoft.com/office/powerpoint/2010/main" val="14804234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11837"/>
          </a:xfrm>
        </p:spPr>
        <p:txBody>
          <a:bodyPr/>
          <a:lstStyle/>
          <a:p>
            <a:endParaRPr lang="en-US" dirty="0"/>
          </a:p>
        </p:txBody>
      </p:sp>
      <p:pic>
        <p:nvPicPr>
          <p:cNvPr id="1026" name="Picture 2" descr="C:\Users\RBuchanan\Desktop\KVEC\Nov 18\constructive feedback.jpg"/>
          <p:cNvPicPr>
            <a:picLocks noChangeAspect="1" noChangeArrowheads="1"/>
          </p:cNvPicPr>
          <p:nvPr/>
        </p:nvPicPr>
        <p:blipFill>
          <a:blip r:embed="rId2" cstate="print"/>
          <a:srcRect/>
          <a:stretch>
            <a:fillRect/>
          </a:stretch>
        </p:blipFill>
        <p:spPr bwMode="auto">
          <a:xfrm>
            <a:off x="0" y="12583"/>
            <a:ext cx="9144000" cy="6845417"/>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icky thinking.png"/>
          <p:cNvPicPr>
            <a:picLocks noChangeAspect="1"/>
          </p:cNvPicPr>
          <p:nvPr/>
        </p:nvPicPr>
        <p:blipFill>
          <a:blip r:embed="rId2" cstate="print"/>
          <a:stretch>
            <a:fillRect/>
          </a:stretch>
        </p:blipFill>
        <p:spPr>
          <a:xfrm>
            <a:off x="0" y="209862"/>
            <a:ext cx="9144000" cy="634084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llery walk 2.jpg"/>
          <p:cNvPicPr>
            <a:picLocks noChangeAspect="1"/>
          </p:cNvPicPr>
          <p:nvPr/>
        </p:nvPicPr>
        <p:blipFill>
          <a:blip r:embed="rId2" cstate="print"/>
          <a:stretch>
            <a:fillRect/>
          </a:stretch>
        </p:blipFill>
        <p:spPr>
          <a:xfrm>
            <a:off x="1064301" y="734518"/>
            <a:ext cx="7030387" cy="49017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icky thinking.png"/>
          <p:cNvPicPr>
            <a:picLocks noChangeAspect="1"/>
          </p:cNvPicPr>
          <p:nvPr/>
        </p:nvPicPr>
        <p:blipFill>
          <a:blip r:embed="rId2" cstate="print"/>
          <a:stretch>
            <a:fillRect/>
          </a:stretch>
        </p:blipFill>
        <p:spPr>
          <a:xfrm>
            <a:off x="224852" y="209861"/>
            <a:ext cx="8919148" cy="646076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tting it all together.jpg"/>
          <p:cNvPicPr>
            <a:picLocks noChangeAspect="1"/>
          </p:cNvPicPr>
          <p:nvPr/>
        </p:nvPicPr>
        <p:blipFill>
          <a:blip r:embed="rId2" cstate="print"/>
          <a:stretch>
            <a:fillRect/>
          </a:stretch>
        </p:blipFill>
        <p:spPr>
          <a:xfrm>
            <a:off x="314793" y="284813"/>
            <a:ext cx="8649325" cy="626588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7305" y="524657"/>
            <a:ext cx="4408044" cy="5652306"/>
          </a:xfrm>
          <a:ln w="57150">
            <a:solidFill>
              <a:schemeClr val="tx1"/>
            </a:solidFill>
          </a:ln>
        </p:spPr>
        <p:txBody>
          <a:bodyPr>
            <a:normAutofit/>
          </a:bodyPr>
          <a:lstStyle/>
          <a:p>
            <a:endParaRPr lang="en-US" dirty="0" smtClean="0"/>
          </a:p>
          <a:p>
            <a:pPr>
              <a:buNone/>
            </a:pPr>
            <a:r>
              <a:rPr lang="en-US" sz="3200" dirty="0" smtClean="0">
                <a:solidFill>
                  <a:srgbClr val="FF3300"/>
                </a:solidFill>
                <a:latin typeface="Arial Black" pitchFamily="34" charset="0"/>
              </a:rPr>
              <a:t>Time to…</a:t>
            </a:r>
          </a:p>
          <a:p>
            <a:pPr>
              <a:buNone/>
            </a:pPr>
            <a:endParaRPr lang="en-US" sz="3200" dirty="0" smtClean="0">
              <a:solidFill>
                <a:srgbClr val="FF3300"/>
              </a:solidFill>
              <a:latin typeface="Arial Black" pitchFamily="34" charset="0"/>
            </a:endParaRPr>
          </a:p>
          <a:p>
            <a:r>
              <a:rPr lang="en-US" sz="3200" dirty="0" smtClean="0"/>
              <a:t>Share</a:t>
            </a:r>
          </a:p>
          <a:p>
            <a:r>
              <a:rPr lang="en-US" sz="3200" dirty="0" smtClean="0"/>
              <a:t>Plan</a:t>
            </a:r>
          </a:p>
          <a:p>
            <a:r>
              <a:rPr lang="en-US" sz="3200" dirty="0" smtClean="0"/>
              <a:t>Discuss</a:t>
            </a:r>
          </a:p>
          <a:p>
            <a:r>
              <a:rPr lang="en-US" sz="3200" dirty="0" smtClean="0"/>
              <a:t>Review Websites</a:t>
            </a:r>
          </a:p>
          <a:p>
            <a:r>
              <a:rPr lang="en-US" sz="3200" dirty="0" smtClean="0"/>
              <a:t>Ask Questions</a:t>
            </a:r>
          </a:p>
        </p:txBody>
      </p:sp>
      <p:sp>
        <p:nvSpPr>
          <p:cNvPr id="4" name="Title 3"/>
          <p:cNvSpPr>
            <a:spLocks noGrp="1"/>
          </p:cNvSpPr>
          <p:nvPr>
            <p:ph type="title"/>
          </p:nvPr>
        </p:nvSpPr>
        <p:spPr>
          <a:xfrm>
            <a:off x="628650" y="524657"/>
            <a:ext cx="2069580" cy="5096654"/>
          </a:xfrm>
        </p:spPr>
        <p:txBody>
          <a:bodyPr/>
          <a:lstStyle/>
          <a:p>
            <a:endParaRPr lang="en-US" dirty="0"/>
          </a:p>
        </p:txBody>
      </p:sp>
      <p:pic>
        <p:nvPicPr>
          <p:cNvPr id="6" name="Picture 5" descr="0802_clock_work_time_EPS101-300x300.jpg"/>
          <p:cNvPicPr>
            <a:picLocks noChangeAspect="1"/>
          </p:cNvPicPr>
          <p:nvPr/>
        </p:nvPicPr>
        <p:blipFill>
          <a:blip r:embed="rId2" cstate="print"/>
          <a:stretch>
            <a:fillRect/>
          </a:stretch>
        </p:blipFill>
        <p:spPr>
          <a:xfrm>
            <a:off x="404733" y="524657"/>
            <a:ext cx="3507699" cy="5652306"/>
          </a:xfrm>
          <a:prstGeom prst="rect">
            <a:avLst/>
          </a:prstGeom>
        </p:spPr>
      </p:pic>
    </p:spTree>
    <p:extLst>
      <p:ext uri="{BB962C8B-B14F-4D97-AF65-F5344CB8AC3E}">
        <p14:creationId xmlns:p14="http://schemas.microsoft.com/office/powerpoint/2010/main" val="17027433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4875"/>
            <a:ext cx="7886700" cy="1325563"/>
          </a:xfrm>
        </p:spPr>
        <p:txBody>
          <a:bodyPr>
            <a:normAutofit/>
          </a:bodyPr>
          <a:lstStyle/>
          <a:p>
            <a:pPr algn="ctr"/>
            <a:r>
              <a:rPr lang="en-US" sz="4000" b="1" dirty="0" smtClean="0"/>
              <a:t>Contact Information</a:t>
            </a:r>
            <a:endParaRPr lang="en-US" sz="4000" b="1" dirty="0"/>
          </a:p>
        </p:txBody>
      </p:sp>
      <p:sp>
        <p:nvSpPr>
          <p:cNvPr id="3" name="Content Placeholder 2"/>
          <p:cNvSpPr>
            <a:spLocks noGrp="1"/>
          </p:cNvSpPr>
          <p:nvPr>
            <p:ph idx="1"/>
          </p:nvPr>
        </p:nvSpPr>
        <p:spPr>
          <a:xfrm>
            <a:off x="272955" y="1174334"/>
            <a:ext cx="8475259" cy="4588388"/>
          </a:xfrm>
          <a:ln w="19050">
            <a:solidFill>
              <a:schemeClr val="accent1">
                <a:lumMod val="75000"/>
              </a:schemeClr>
            </a:solidFill>
          </a:ln>
        </p:spPr>
        <p:txBody>
          <a:bodyPr>
            <a:normAutofit fontScale="92500" lnSpcReduction="10000"/>
          </a:bodyPr>
          <a:lstStyle/>
          <a:p>
            <a:endParaRPr lang="en-US" sz="2400" dirty="0" smtClean="0"/>
          </a:p>
          <a:p>
            <a:r>
              <a:rPr lang="en-US" sz="2400" b="1" dirty="0" smtClean="0"/>
              <a:t>Carole Mullins, KVEC Literacy Instructional Specialist</a:t>
            </a:r>
          </a:p>
          <a:p>
            <a:pPr marL="0" indent="0">
              <a:buNone/>
            </a:pPr>
            <a:r>
              <a:rPr lang="en-US" sz="2400" dirty="0"/>
              <a:t> </a:t>
            </a:r>
            <a:r>
              <a:rPr lang="en-US" sz="2400" dirty="0" smtClean="0"/>
              <a:t>  </a:t>
            </a:r>
            <a:r>
              <a:rPr lang="en-US" sz="2400" dirty="0" smtClean="0">
                <a:hlinkClick r:id="rId3"/>
              </a:rPr>
              <a:t>carole.mullins@hazard.kyschools.us</a:t>
            </a:r>
            <a:endParaRPr lang="en-US" sz="2400" dirty="0" smtClean="0"/>
          </a:p>
          <a:p>
            <a:pPr marL="0" indent="0">
              <a:buNone/>
            </a:pPr>
            <a:endParaRPr lang="en-US" sz="2400" dirty="0" smtClean="0"/>
          </a:p>
          <a:p>
            <a:r>
              <a:rPr lang="en-US" sz="2400" b="1" dirty="0" smtClean="0"/>
              <a:t>Renee’ Buchanan, Ari Literacy Fellow</a:t>
            </a:r>
          </a:p>
          <a:p>
            <a:pPr marL="0" indent="0">
              <a:buNone/>
            </a:pPr>
            <a:r>
              <a:rPr lang="en-US" sz="2400" dirty="0"/>
              <a:t> </a:t>
            </a:r>
            <a:r>
              <a:rPr lang="en-US" sz="2400" dirty="0" smtClean="0"/>
              <a:t>  </a:t>
            </a:r>
            <a:r>
              <a:rPr lang="en-US" sz="2400" dirty="0" smtClean="0">
                <a:hlinkClick r:id="rId4"/>
              </a:rPr>
              <a:t>renee.buchanan@pike.kyschools.us</a:t>
            </a:r>
            <a:endParaRPr lang="en-US" sz="2400" dirty="0" smtClean="0"/>
          </a:p>
          <a:p>
            <a:pPr marL="0" indent="0">
              <a:buNone/>
            </a:pPr>
            <a:endParaRPr lang="en-US" sz="2400" dirty="0" smtClean="0"/>
          </a:p>
          <a:p>
            <a:r>
              <a:rPr lang="en-US" sz="2400" b="1" dirty="0" smtClean="0"/>
              <a:t>Laura Carroll, ARI Literacy Fellow</a:t>
            </a:r>
          </a:p>
          <a:p>
            <a:pPr marL="0" indent="0">
              <a:buNone/>
            </a:pPr>
            <a:r>
              <a:rPr lang="en-US" sz="2400" dirty="0"/>
              <a:t> </a:t>
            </a:r>
            <a:r>
              <a:rPr lang="en-US" sz="2400" dirty="0" smtClean="0"/>
              <a:t>  </a:t>
            </a:r>
            <a:r>
              <a:rPr lang="en-US" sz="2400" dirty="0" smtClean="0">
                <a:hlinkClick r:id="rId5"/>
              </a:rPr>
              <a:t>laura.carroll@paintsville.kyschools.us</a:t>
            </a:r>
            <a:endParaRPr lang="en-US" sz="2400" dirty="0" smtClean="0"/>
          </a:p>
          <a:p>
            <a:pPr marL="0" indent="0">
              <a:buNone/>
            </a:pPr>
            <a:r>
              <a:rPr lang="en-US" sz="2400" dirty="0" smtClean="0"/>
              <a:t> </a:t>
            </a:r>
          </a:p>
          <a:p>
            <a:pPr marL="0" indent="0" algn="ctr">
              <a:buNone/>
            </a:pPr>
            <a:r>
              <a:rPr lang="en-US" sz="2400" b="1" dirty="0" smtClean="0"/>
              <a:t>WEBSITE</a:t>
            </a:r>
          </a:p>
          <a:p>
            <a:pPr marL="0" indent="0" algn="ctr">
              <a:buNone/>
            </a:pPr>
            <a:r>
              <a:rPr lang="en-US" sz="2400" dirty="0" smtClean="0">
                <a:hlinkClick r:id="rId6"/>
              </a:rPr>
              <a:t>www.kvecelatln.weebly.com</a:t>
            </a:r>
            <a:endParaRPr lang="en-US" sz="2400" dirty="0" smtClean="0"/>
          </a:p>
          <a:p>
            <a:pPr marL="0" indent="0" algn="ctr">
              <a:buNone/>
            </a:pPr>
            <a:endParaRPr lang="en-US" sz="2400" dirty="0"/>
          </a:p>
        </p:txBody>
      </p:sp>
      <p:pic>
        <p:nvPicPr>
          <p:cNvPr id="4" name="Picture 3"/>
          <p:cNvPicPr>
            <a:picLocks noChangeAspect="1"/>
          </p:cNvPicPr>
          <p:nvPr/>
        </p:nvPicPr>
        <p:blipFill>
          <a:blip r:embed="rId7" cstate="print"/>
          <a:stretch>
            <a:fillRect/>
          </a:stretch>
        </p:blipFill>
        <p:spPr>
          <a:xfrm>
            <a:off x="6478189" y="5762722"/>
            <a:ext cx="2270025" cy="902909"/>
          </a:xfrm>
          <a:prstGeom prst="rect">
            <a:avLst/>
          </a:prstGeom>
        </p:spPr>
      </p:pic>
      <p:pic>
        <p:nvPicPr>
          <p:cNvPr id="5" name="Picture 4"/>
          <p:cNvPicPr>
            <a:picLocks noChangeAspect="1"/>
          </p:cNvPicPr>
          <p:nvPr/>
        </p:nvPicPr>
        <p:blipFill>
          <a:blip r:embed="rId8" cstate="print"/>
          <a:stretch>
            <a:fillRect/>
          </a:stretch>
        </p:blipFill>
        <p:spPr>
          <a:xfrm>
            <a:off x="628650" y="172927"/>
            <a:ext cx="1213798" cy="893355"/>
          </a:xfrm>
          <a:prstGeom prst="rect">
            <a:avLst/>
          </a:prstGeom>
        </p:spPr>
      </p:pic>
    </p:spTree>
    <p:extLst>
      <p:ext uri="{BB962C8B-B14F-4D97-AF65-F5344CB8AC3E}">
        <p14:creationId xmlns:p14="http://schemas.microsoft.com/office/powerpoint/2010/main" val="36184439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595423" y="255182"/>
            <a:ext cx="8123275" cy="6166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28650" y="374754"/>
            <a:ext cx="7886700" cy="1315935"/>
          </a:xfrm>
          <a:ln w="57150">
            <a:solidFill>
              <a:schemeClr val="accent5"/>
            </a:solidFill>
            <a:prstDash val="sysDash"/>
          </a:ln>
        </p:spPr>
        <p:txBody>
          <a:bodyPr>
            <a:normAutofit fontScale="90000"/>
          </a:bodyPr>
          <a:lstStyle/>
          <a:p>
            <a:pPr algn="ctr">
              <a:defRPr/>
            </a:pPr>
            <a:r>
              <a:rPr lang="en-US" sz="4400" b="1" dirty="0" smtClean="0">
                <a:solidFill>
                  <a:srgbClr val="0070C0"/>
                </a:solidFill>
                <a:latin typeface="Arial Black" pitchFamily="34" charset="0"/>
              </a:rPr>
              <a:t/>
            </a:r>
            <a:br>
              <a:rPr lang="en-US" sz="4400" b="1" dirty="0" smtClean="0">
                <a:solidFill>
                  <a:srgbClr val="0070C0"/>
                </a:solidFill>
                <a:latin typeface="Arial Black" pitchFamily="34" charset="0"/>
              </a:rPr>
            </a:br>
            <a:r>
              <a:rPr lang="en-US" sz="4400" b="1" dirty="0" smtClean="0">
                <a:solidFill>
                  <a:srgbClr val="0070C0"/>
                </a:solidFill>
                <a:latin typeface="Arial Black" pitchFamily="34" charset="0"/>
              </a:rPr>
              <a:t>Design of the KAS English/LA Standards </a:t>
            </a:r>
            <a:r>
              <a:rPr lang="en-US" sz="4400" b="1" dirty="0" smtClean="0">
                <a:solidFill>
                  <a:schemeClr val="bg2">
                    <a:lumMod val="25000"/>
                  </a:schemeClr>
                </a:solidFill>
                <a:latin typeface="Calibri" panose="020F0502020204030204" pitchFamily="34" charset="0"/>
              </a:rPr>
              <a:t/>
            </a:r>
            <a:br>
              <a:rPr lang="en-US" sz="4400" b="1" dirty="0" smtClean="0">
                <a:solidFill>
                  <a:schemeClr val="bg2">
                    <a:lumMod val="25000"/>
                  </a:schemeClr>
                </a:solidFill>
                <a:latin typeface="Calibri" panose="020F0502020204030204" pitchFamily="34" charset="0"/>
              </a:rPr>
            </a:br>
            <a:endParaRPr lang="en-US" sz="4400" b="1" dirty="0">
              <a:solidFill>
                <a:schemeClr val="folHlink"/>
              </a:solidFill>
              <a:latin typeface="Aharoni" pitchFamily="2" charset="-79"/>
              <a:cs typeface="Aharoni" pitchFamily="2" charset="-79"/>
            </a:endParaRPr>
          </a:p>
        </p:txBody>
      </p:sp>
      <p:sp>
        <p:nvSpPr>
          <p:cNvPr id="114691" name="Rectangle 3"/>
          <p:cNvSpPr>
            <a:spLocks noGrp="1" noChangeArrowheads="1"/>
          </p:cNvSpPr>
          <p:nvPr>
            <p:ph type="body" idx="1"/>
          </p:nvPr>
        </p:nvSpPr>
        <p:spPr>
          <a:xfrm>
            <a:off x="628650" y="1888761"/>
            <a:ext cx="7886700" cy="4153266"/>
          </a:xfrm>
          <a:solidFill>
            <a:srgbClr val="FFFF00"/>
          </a:solidFill>
          <a:ln w="25400">
            <a:solidFill>
              <a:srgbClr val="FF0000"/>
            </a:solidFill>
          </a:ln>
          <a:effectLst>
            <a:softEdge rad="635000"/>
          </a:effectLst>
        </p:spPr>
        <p:txBody>
          <a:bodyPr>
            <a:normAutofit lnSpcReduction="10000"/>
          </a:bodyPr>
          <a:lstStyle/>
          <a:p>
            <a:pPr lvl="0" algn="ctr">
              <a:buNone/>
            </a:pPr>
            <a:r>
              <a:rPr lang="en-US" sz="2600" b="1" dirty="0" smtClean="0">
                <a:solidFill>
                  <a:srgbClr val="FF0000"/>
                </a:solidFill>
                <a:latin typeface="Arial Black" pitchFamily="34" charset="0"/>
              </a:rPr>
              <a:t>College and Career Readiness </a:t>
            </a:r>
          </a:p>
          <a:p>
            <a:pPr lvl="1">
              <a:buNone/>
            </a:pPr>
            <a:endParaRPr lang="en-US" b="1" dirty="0" smtClean="0">
              <a:solidFill>
                <a:srgbClr val="FF0000"/>
              </a:solidFill>
              <a:latin typeface="Aharoni" pitchFamily="2" charset="-79"/>
              <a:cs typeface="Aharoni" pitchFamily="2" charset="-79"/>
            </a:endParaRPr>
          </a:p>
          <a:p>
            <a:pPr lvl="1">
              <a:buNone/>
            </a:pPr>
            <a:r>
              <a:rPr lang="en-US" sz="2000" b="1" dirty="0" smtClean="0">
                <a:solidFill>
                  <a:schemeClr val="accent5">
                    <a:lumMod val="75000"/>
                  </a:schemeClr>
                </a:solidFill>
                <a:latin typeface="Arial Black" pitchFamily="34" charset="0"/>
                <a:cs typeface="Aharoni" pitchFamily="2" charset="-79"/>
              </a:rPr>
              <a:t>English Language Arts </a:t>
            </a:r>
          </a:p>
          <a:p>
            <a:pPr lvl="2"/>
            <a:r>
              <a:rPr lang="en-US" sz="1800" b="1" dirty="0" smtClean="0">
                <a:latin typeface="Arial Black" pitchFamily="34" charset="0"/>
                <a:cs typeface="Aharoni" pitchFamily="2" charset="-79"/>
              </a:rPr>
              <a:t>Reading (20)</a:t>
            </a:r>
          </a:p>
          <a:p>
            <a:pPr lvl="2"/>
            <a:r>
              <a:rPr lang="en-US" sz="1800" b="1" dirty="0" smtClean="0">
                <a:latin typeface="Arial Black" pitchFamily="34" charset="0"/>
                <a:cs typeface="Aharoni" pitchFamily="2" charset="-79"/>
              </a:rPr>
              <a:t>1)Informational (10)</a:t>
            </a:r>
          </a:p>
          <a:p>
            <a:pPr lvl="2"/>
            <a:r>
              <a:rPr lang="en-US" sz="1800" b="1" dirty="0" smtClean="0">
                <a:latin typeface="Arial Black" pitchFamily="34" charset="0"/>
                <a:cs typeface="Aharoni" pitchFamily="2" charset="-79"/>
              </a:rPr>
              <a:t>2)Literary (10)</a:t>
            </a:r>
          </a:p>
          <a:p>
            <a:pPr lvl="2"/>
            <a:r>
              <a:rPr lang="en-US" sz="1800" b="1" dirty="0" smtClean="0">
                <a:latin typeface="Arial Black" pitchFamily="34" charset="0"/>
                <a:cs typeface="Aharoni" pitchFamily="2" charset="-79"/>
              </a:rPr>
              <a:t>Writing (10)</a:t>
            </a:r>
          </a:p>
          <a:p>
            <a:pPr lvl="2"/>
            <a:r>
              <a:rPr lang="en-US" sz="1800" b="1" dirty="0" smtClean="0">
                <a:latin typeface="Arial Black" pitchFamily="34" charset="0"/>
                <a:cs typeface="Aharoni" pitchFamily="2" charset="-79"/>
              </a:rPr>
              <a:t>Speaking &amp; Listening (6)</a:t>
            </a:r>
          </a:p>
          <a:p>
            <a:pPr lvl="2"/>
            <a:r>
              <a:rPr lang="en-US" sz="1800" b="1" dirty="0" smtClean="0">
                <a:latin typeface="Arial Black" pitchFamily="34" charset="0"/>
                <a:cs typeface="Aharoni" pitchFamily="2" charset="-79"/>
              </a:rPr>
              <a:t>Language</a:t>
            </a:r>
            <a:r>
              <a:rPr lang="en-US" sz="1800" b="1" dirty="0" smtClean="0">
                <a:solidFill>
                  <a:schemeClr val="bg1"/>
                </a:solidFill>
                <a:latin typeface="Arial Black" pitchFamily="34" charset="0"/>
                <a:cs typeface="Aharoni" pitchFamily="2" charset="-79"/>
              </a:rPr>
              <a:t> </a:t>
            </a:r>
            <a:r>
              <a:rPr lang="en-US" sz="1800" b="1" dirty="0" smtClean="0">
                <a:latin typeface="Arial Black" pitchFamily="34" charset="0"/>
                <a:cs typeface="Aharoni" pitchFamily="2" charset="-79"/>
              </a:rPr>
              <a:t>(6)</a:t>
            </a:r>
          </a:p>
          <a:p>
            <a:pPr lvl="1">
              <a:buNone/>
            </a:pPr>
            <a:endParaRPr lang="en-US" b="1" dirty="0" smtClean="0">
              <a:latin typeface="Aharoni" pitchFamily="2" charset="-79"/>
              <a:cs typeface="Aharoni" pitchFamily="2" charset="-79"/>
            </a:endParaRPr>
          </a:p>
          <a:p>
            <a:pPr lvl="1">
              <a:buNone/>
            </a:pPr>
            <a:r>
              <a:rPr lang="fr-CA" sz="2000" b="1" dirty="0" err="1" smtClean="0">
                <a:solidFill>
                  <a:schemeClr val="accent5">
                    <a:lumMod val="75000"/>
                  </a:schemeClr>
                </a:solidFill>
                <a:latin typeface="Arial Black" pitchFamily="34" charset="0"/>
                <a:cs typeface="Aharoni" pitchFamily="2" charset="-79"/>
              </a:rPr>
              <a:t>Literacy</a:t>
            </a:r>
            <a:r>
              <a:rPr lang="fr-CA" sz="2000" b="1" dirty="0" smtClean="0">
                <a:solidFill>
                  <a:schemeClr val="accent5">
                    <a:lumMod val="75000"/>
                  </a:schemeClr>
                </a:solidFill>
                <a:latin typeface="Arial Black" pitchFamily="34" charset="0"/>
                <a:cs typeface="Aharoni" pitchFamily="2" charset="-79"/>
              </a:rPr>
              <a:t> in </a:t>
            </a:r>
            <a:r>
              <a:rPr lang="fr-CA" sz="2000" b="1" dirty="0" err="1" smtClean="0">
                <a:solidFill>
                  <a:schemeClr val="accent5">
                    <a:lumMod val="75000"/>
                  </a:schemeClr>
                </a:solidFill>
                <a:latin typeface="Arial Black" pitchFamily="34" charset="0"/>
                <a:cs typeface="Aharoni" pitchFamily="2" charset="-79"/>
              </a:rPr>
              <a:t>History</a:t>
            </a:r>
            <a:r>
              <a:rPr lang="fr-CA" sz="2000" b="1" dirty="0" smtClean="0">
                <a:solidFill>
                  <a:schemeClr val="accent5">
                    <a:lumMod val="75000"/>
                  </a:schemeClr>
                </a:solidFill>
                <a:latin typeface="Arial Black" pitchFamily="34" charset="0"/>
                <a:cs typeface="Aharoni" pitchFamily="2" charset="-79"/>
              </a:rPr>
              <a:t>/Social </a:t>
            </a:r>
            <a:r>
              <a:rPr lang="fr-CA" sz="2000" b="1" dirty="0" err="1" smtClean="0">
                <a:solidFill>
                  <a:schemeClr val="accent5">
                    <a:lumMod val="75000"/>
                  </a:schemeClr>
                </a:solidFill>
                <a:latin typeface="Arial Black" pitchFamily="34" charset="0"/>
                <a:cs typeface="Aharoni" pitchFamily="2" charset="-79"/>
              </a:rPr>
              <a:t>Studies</a:t>
            </a:r>
            <a:r>
              <a:rPr lang="fr-CA" sz="2000" b="1" dirty="0" smtClean="0">
                <a:solidFill>
                  <a:schemeClr val="accent5">
                    <a:lumMod val="75000"/>
                  </a:schemeClr>
                </a:solidFill>
                <a:latin typeface="Arial Black" pitchFamily="34" charset="0"/>
                <a:cs typeface="Aharoni" pitchFamily="2" charset="-79"/>
              </a:rPr>
              <a:t>, Science, and </a:t>
            </a:r>
            <a:r>
              <a:rPr lang="fr-CA" sz="2000" b="1" dirty="0" err="1" smtClean="0">
                <a:solidFill>
                  <a:schemeClr val="accent5">
                    <a:lumMod val="75000"/>
                  </a:schemeClr>
                </a:solidFill>
                <a:latin typeface="Arial Black" pitchFamily="34" charset="0"/>
                <a:cs typeface="Aharoni" pitchFamily="2" charset="-79"/>
              </a:rPr>
              <a:t>Technical</a:t>
            </a:r>
            <a:r>
              <a:rPr lang="fr-CA" sz="2000" b="1" dirty="0" smtClean="0">
                <a:solidFill>
                  <a:schemeClr val="accent5">
                    <a:lumMod val="75000"/>
                  </a:schemeClr>
                </a:solidFill>
                <a:latin typeface="Arial Black" pitchFamily="34" charset="0"/>
                <a:cs typeface="Aharoni" pitchFamily="2" charset="-79"/>
              </a:rPr>
              <a:t> </a:t>
            </a:r>
            <a:r>
              <a:rPr lang="fr-CA" sz="2000" b="1" dirty="0" err="1" smtClean="0">
                <a:solidFill>
                  <a:schemeClr val="accent5">
                    <a:lumMod val="75000"/>
                  </a:schemeClr>
                </a:solidFill>
                <a:latin typeface="Arial Black" pitchFamily="34" charset="0"/>
                <a:cs typeface="Aharoni" pitchFamily="2" charset="-79"/>
              </a:rPr>
              <a:t>Subjects</a:t>
            </a:r>
            <a:r>
              <a:rPr lang="fr-CA" sz="2000" b="1" dirty="0" smtClean="0">
                <a:solidFill>
                  <a:schemeClr val="accent5">
                    <a:lumMod val="75000"/>
                  </a:schemeClr>
                </a:solidFill>
                <a:latin typeface="Arial Black" pitchFamily="34" charset="0"/>
                <a:cs typeface="Aharoni" pitchFamily="2" charset="-79"/>
              </a:rPr>
              <a:t> </a:t>
            </a:r>
            <a:endParaRPr lang="en-US" sz="2000" b="1" dirty="0" smtClean="0">
              <a:solidFill>
                <a:schemeClr val="accent5">
                  <a:lumMod val="75000"/>
                </a:schemeClr>
              </a:solidFill>
              <a:latin typeface="Arial Black" pitchFamily="34" charset="0"/>
              <a:cs typeface="Aharoni" pitchFamily="2" charset="-79"/>
            </a:endParaRPr>
          </a:p>
          <a:p>
            <a:pPr lvl="2"/>
            <a:r>
              <a:rPr lang="en-US" sz="2000" b="1" dirty="0" smtClean="0">
                <a:latin typeface="Arial Black" pitchFamily="34" charset="0"/>
                <a:cs typeface="Aharoni" pitchFamily="2" charset="-79"/>
              </a:rPr>
              <a:t>Reading (</a:t>
            </a:r>
            <a:r>
              <a:rPr lang="en-US" sz="1800" b="1" dirty="0" smtClean="0">
                <a:latin typeface="Arial Black" pitchFamily="34" charset="0"/>
                <a:cs typeface="Aharoni" pitchFamily="2" charset="-79"/>
              </a:rPr>
              <a:t>10) </a:t>
            </a:r>
          </a:p>
          <a:p>
            <a:pPr lvl="2"/>
            <a:r>
              <a:rPr lang="en-US" sz="1800" b="1" dirty="0" smtClean="0">
                <a:latin typeface="Arial Black" pitchFamily="34" charset="0"/>
                <a:cs typeface="Aharoni" pitchFamily="2" charset="-79"/>
              </a:rPr>
              <a:t>Writing (10) </a:t>
            </a:r>
          </a:p>
          <a:p>
            <a:pPr marL="0" indent="0" eaLnBrk="1" fontAlgn="auto" hangingPunct="1">
              <a:lnSpc>
                <a:spcPct val="90000"/>
              </a:lnSpc>
              <a:spcAft>
                <a:spcPts val="0"/>
              </a:spcAft>
              <a:buNone/>
              <a:defRPr/>
            </a:pPr>
            <a:endParaRPr lang="en-US" sz="1200" dirty="0" smtClean="0">
              <a:solidFill>
                <a:schemeClr val="accent5">
                  <a:lumMod val="50000"/>
                </a:schemeClr>
              </a:solidFill>
            </a:endParaRPr>
          </a:p>
        </p:txBody>
      </p:sp>
      <p:pic>
        <p:nvPicPr>
          <p:cNvPr id="4" name="Picture 3"/>
          <p:cNvPicPr>
            <a:picLocks noChangeAspect="1"/>
          </p:cNvPicPr>
          <p:nvPr/>
        </p:nvPicPr>
        <p:blipFill>
          <a:blip r:embed="rId2" cstate="print"/>
          <a:stretch>
            <a:fillRect/>
          </a:stretch>
        </p:blipFill>
        <p:spPr>
          <a:xfrm>
            <a:off x="5561352" y="2503357"/>
            <a:ext cx="2203554" cy="1933732"/>
          </a:xfrm>
          <a:prstGeom prst="rect">
            <a:avLst/>
          </a:prstGeom>
          <a:solidFill>
            <a:srgbClr val="FF0000"/>
          </a:solidFill>
        </p:spPr>
      </p:pic>
    </p:spTree>
    <p:extLst>
      <p:ext uri="{BB962C8B-B14F-4D97-AF65-F5344CB8AC3E}">
        <p14:creationId xmlns:p14="http://schemas.microsoft.com/office/powerpoint/2010/main" val="1373591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18936285"/>
              </p:ext>
            </p:extLst>
          </p:nvPr>
        </p:nvGraphicFramePr>
        <p:xfrm>
          <a:off x="381000" y="2173574"/>
          <a:ext cx="8382000" cy="2811503"/>
        </p:xfrm>
        <a:graphic>
          <a:graphicData uri="http://schemas.openxmlformats.org/drawingml/2006/table">
            <a:tbl>
              <a:tblPr firstRow="1" bandRow="1">
                <a:tableStyleId>{21E4AEA4-8DFA-4A89-87EB-49C32662AFE0}</a:tableStyleId>
              </a:tblPr>
              <a:tblGrid>
                <a:gridCol w="1371600"/>
                <a:gridCol w="2819400"/>
                <a:gridCol w="1850081"/>
                <a:gridCol w="2340919"/>
              </a:tblGrid>
              <a:tr h="1029758">
                <a:tc>
                  <a:txBody>
                    <a:bodyPr/>
                    <a:lstStyle/>
                    <a:p>
                      <a:r>
                        <a:rPr lang="en-US" sz="2400" dirty="0" smtClean="0">
                          <a:solidFill>
                            <a:schemeClr val="bg1"/>
                          </a:solidFill>
                          <a:latin typeface="Calibri" panose="020F0502020204030204" pitchFamily="34" charset="0"/>
                        </a:rPr>
                        <a:t>GRADE</a:t>
                      </a:r>
                      <a:endParaRPr lang="en-US" sz="2400" dirty="0">
                        <a:solidFill>
                          <a:schemeClr val="bg1"/>
                        </a:solidFill>
                        <a:latin typeface="Calibri" panose="020F0502020204030204" pitchFamily="34" charset="0"/>
                      </a:endParaRPr>
                    </a:p>
                  </a:txBody>
                  <a:tcPr marT="45644" marB="45644"/>
                </a:tc>
                <a:tc>
                  <a:txBody>
                    <a:bodyPr/>
                    <a:lstStyle/>
                    <a:p>
                      <a:r>
                        <a:rPr lang="en-US" sz="2400" dirty="0" smtClean="0">
                          <a:solidFill>
                            <a:schemeClr val="bg1"/>
                          </a:solidFill>
                          <a:latin typeface="Calibri" panose="020F0502020204030204" pitchFamily="34" charset="0"/>
                        </a:rPr>
                        <a:t>TO PERSUADE</a:t>
                      </a:r>
                    </a:p>
                    <a:p>
                      <a:r>
                        <a:rPr lang="en-US" sz="1800" dirty="0" smtClean="0">
                          <a:solidFill>
                            <a:schemeClr val="bg1"/>
                          </a:solidFill>
                          <a:latin typeface="Calibri" panose="020F0502020204030204" pitchFamily="34" charset="0"/>
                        </a:rPr>
                        <a:t>Opinion/Argument</a:t>
                      </a:r>
                      <a:endParaRPr lang="en-US" sz="1800" dirty="0">
                        <a:solidFill>
                          <a:schemeClr val="bg1"/>
                        </a:solidFill>
                        <a:latin typeface="Calibri" panose="020F0502020204030204" pitchFamily="34" charset="0"/>
                      </a:endParaRPr>
                    </a:p>
                  </a:txBody>
                  <a:tcPr marT="45644" marB="45644"/>
                </a:tc>
                <a:tc>
                  <a:txBody>
                    <a:bodyPr/>
                    <a:lstStyle/>
                    <a:p>
                      <a:r>
                        <a:rPr lang="en-US" sz="2400" dirty="0" smtClean="0">
                          <a:solidFill>
                            <a:schemeClr val="bg1"/>
                          </a:solidFill>
                          <a:latin typeface="Calibri" panose="020F0502020204030204" pitchFamily="34" charset="0"/>
                        </a:rPr>
                        <a:t>TO EXPLAIN</a:t>
                      </a:r>
                    </a:p>
                    <a:p>
                      <a:pPr algn="l"/>
                      <a:r>
                        <a:rPr lang="en-US" sz="1800" dirty="0" smtClean="0">
                          <a:solidFill>
                            <a:schemeClr val="bg1"/>
                          </a:solidFill>
                          <a:latin typeface="Calibri" panose="020F0502020204030204" pitchFamily="34" charset="0"/>
                        </a:rPr>
                        <a:t>Informative/ Explanatory</a:t>
                      </a:r>
                      <a:endParaRPr lang="en-US" sz="1800" dirty="0">
                        <a:solidFill>
                          <a:schemeClr val="bg1"/>
                        </a:solidFill>
                        <a:latin typeface="Calibri" panose="020F0502020204030204" pitchFamily="34" charset="0"/>
                      </a:endParaRPr>
                    </a:p>
                  </a:txBody>
                  <a:tcPr marT="45644" marB="45644"/>
                </a:tc>
                <a:tc>
                  <a:txBody>
                    <a:bodyPr/>
                    <a:lstStyle/>
                    <a:p>
                      <a:r>
                        <a:rPr lang="en-US" sz="2400" dirty="0" smtClean="0">
                          <a:solidFill>
                            <a:schemeClr val="bg1"/>
                          </a:solidFill>
                          <a:latin typeface="Calibri" panose="020F0502020204030204" pitchFamily="34" charset="0"/>
                        </a:rPr>
                        <a:t>TO CONVEY EXPERIENCE</a:t>
                      </a:r>
                    </a:p>
                    <a:p>
                      <a:pPr algn="l"/>
                      <a:r>
                        <a:rPr lang="en-US" sz="1800" dirty="0" smtClean="0">
                          <a:solidFill>
                            <a:schemeClr val="bg1"/>
                          </a:solidFill>
                          <a:latin typeface="Calibri" panose="020F0502020204030204" pitchFamily="34" charset="0"/>
                        </a:rPr>
                        <a:t>Narrative</a:t>
                      </a:r>
                      <a:endParaRPr lang="en-US" sz="1800" dirty="0">
                        <a:solidFill>
                          <a:schemeClr val="bg1"/>
                        </a:solidFill>
                        <a:latin typeface="Calibri" panose="020F0502020204030204" pitchFamily="34" charset="0"/>
                      </a:endParaRPr>
                    </a:p>
                  </a:txBody>
                  <a:tcPr marT="45644" marB="45644"/>
                </a:tc>
              </a:tr>
              <a:tr h="486199">
                <a:tc>
                  <a:txBody>
                    <a:bodyPr/>
                    <a:lstStyle/>
                    <a:p>
                      <a:r>
                        <a:rPr lang="en-US" sz="2800" dirty="0" smtClean="0">
                          <a:latin typeface="Calibri" panose="020F0502020204030204" pitchFamily="34" charset="0"/>
                        </a:rPr>
                        <a:t>4</a:t>
                      </a:r>
                      <a:endParaRPr lang="en-US" sz="2800" dirty="0">
                        <a:latin typeface="Calibri" panose="020F0502020204030204" pitchFamily="34" charset="0"/>
                      </a:endParaRPr>
                    </a:p>
                  </a:txBody>
                  <a:tcPr marT="45644" marB="45644"/>
                </a:tc>
                <a:tc>
                  <a:txBody>
                    <a:bodyPr/>
                    <a:lstStyle/>
                    <a:p>
                      <a:r>
                        <a:rPr lang="en-US" sz="2800" dirty="0" smtClean="0">
                          <a:latin typeface="Calibri" panose="020F0502020204030204" pitchFamily="34" charset="0"/>
                        </a:rPr>
                        <a:t>30%</a:t>
                      </a:r>
                      <a:endParaRPr lang="en-US" sz="2800" dirty="0">
                        <a:latin typeface="Calibri" panose="020F0502020204030204" pitchFamily="34" charset="0"/>
                      </a:endParaRPr>
                    </a:p>
                  </a:txBody>
                  <a:tcPr marT="45644" marB="45644"/>
                </a:tc>
                <a:tc>
                  <a:txBody>
                    <a:bodyPr/>
                    <a:lstStyle/>
                    <a:p>
                      <a:r>
                        <a:rPr lang="en-US" sz="2800" dirty="0" smtClean="0">
                          <a:latin typeface="Calibri" panose="020F0502020204030204" pitchFamily="34" charset="0"/>
                        </a:rPr>
                        <a:t>35%</a:t>
                      </a:r>
                      <a:endParaRPr lang="en-US" sz="2800" dirty="0">
                        <a:latin typeface="Calibri" panose="020F0502020204030204" pitchFamily="34" charset="0"/>
                      </a:endParaRPr>
                    </a:p>
                  </a:txBody>
                  <a:tcPr marT="45644" marB="45644"/>
                </a:tc>
                <a:tc>
                  <a:txBody>
                    <a:bodyPr/>
                    <a:lstStyle/>
                    <a:p>
                      <a:r>
                        <a:rPr lang="en-US" sz="2800" dirty="0" smtClean="0">
                          <a:latin typeface="Calibri" panose="020F0502020204030204" pitchFamily="34" charset="0"/>
                        </a:rPr>
                        <a:t>35%</a:t>
                      </a:r>
                      <a:endParaRPr lang="en-US" sz="2800" dirty="0">
                        <a:latin typeface="Calibri" panose="020F0502020204030204" pitchFamily="34" charset="0"/>
                      </a:endParaRPr>
                    </a:p>
                  </a:txBody>
                  <a:tcPr marT="45644" marB="45644"/>
                </a:tc>
              </a:tr>
              <a:tr h="678359">
                <a:tc>
                  <a:txBody>
                    <a:bodyPr/>
                    <a:lstStyle/>
                    <a:p>
                      <a:r>
                        <a:rPr lang="en-US" sz="2800" dirty="0" smtClean="0">
                          <a:latin typeface="Calibri" panose="020F0502020204030204" pitchFamily="34" charset="0"/>
                        </a:rPr>
                        <a:t>8</a:t>
                      </a:r>
                      <a:endParaRPr lang="en-US" sz="2800" dirty="0">
                        <a:latin typeface="Calibri" panose="020F0502020204030204" pitchFamily="34" charset="0"/>
                      </a:endParaRPr>
                    </a:p>
                  </a:txBody>
                  <a:tcPr marT="45644" marB="45644"/>
                </a:tc>
                <a:tc>
                  <a:txBody>
                    <a:bodyPr/>
                    <a:lstStyle/>
                    <a:p>
                      <a:r>
                        <a:rPr lang="en-US" sz="2800" dirty="0" smtClean="0">
                          <a:latin typeface="Calibri" panose="020F0502020204030204" pitchFamily="34" charset="0"/>
                        </a:rPr>
                        <a:t>35%</a:t>
                      </a:r>
                      <a:endParaRPr lang="en-US" sz="2800" dirty="0">
                        <a:latin typeface="Calibri" panose="020F0502020204030204" pitchFamily="34" charset="0"/>
                      </a:endParaRPr>
                    </a:p>
                  </a:txBody>
                  <a:tcPr marT="45644" marB="45644"/>
                </a:tc>
                <a:tc>
                  <a:txBody>
                    <a:bodyPr/>
                    <a:lstStyle/>
                    <a:p>
                      <a:r>
                        <a:rPr lang="en-US" sz="2800" dirty="0" smtClean="0">
                          <a:latin typeface="Calibri" panose="020F0502020204030204" pitchFamily="34" charset="0"/>
                        </a:rPr>
                        <a:t>35%</a:t>
                      </a:r>
                      <a:endParaRPr lang="en-US" sz="2800" dirty="0">
                        <a:latin typeface="Calibri" panose="020F0502020204030204" pitchFamily="34" charset="0"/>
                      </a:endParaRPr>
                    </a:p>
                  </a:txBody>
                  <a:tcPr marT="45644" marB="45644"/>
                </a:tc>
                <a:tc>
                  <a:txBody>
                    <a:bodyPr/>
                    <a:lstStyle/>
                    <a:p>
                      <a:r>
                        <a:rPr lang="en-US" sz="2800" dirty="0" smtClean="0">
                          <a:latin typeface="Calibri" panose="020F0502020204030204" pitchFamily="34" charset="0"/>
                        </a:rPr>
                        <a:t>30%</a:t>
                      </a:r>
                      <a:endParaRPr lang="en-US" sz="2800" dirty="0">
                        <a:latin typeface="Calibri" panose="020F0502020204030204" pitchFamily="34" charset="0"/>
                      </a:endParaRPr>
                    </a:p>
                  </a:txBody>
                  <a:tcPr marT="45644" marB="45644"/>
                </a:tc>
              </a:tr>
              <a:tr h="486199">
                <a:tc>
                  <a:txBody>
                    <a:bodyPr/>
                    <a:lstStyle/>
                    <a:p>
                      <a:r>
                        <a:rPr lang="en-US" sz="2800" dirty="0" smtClean="0">
                          <a:latin typeface="Calibri" panose="020F0502020204030204" pitchFamily="34" charset="0"/>
                        </a:rPr>
                        <a:t>12</a:t>
                      </a:r>
                      <a:endParaRPr lang="en-US" sz="2800" dirty="0">
                        <a:latin typeface="Calibri" panose="020F0502020204030204" pitchFamily="34" charset="0"/>
                      </a:endParaRPr>
                    </a:p>
                  </a:txBody>
                  <a:tcPr marT="45644" marB="45644"/>
                </a:tc>
                <a:tc>
                  <a:txBody>
                    <a:bodyPr/>
                    <a:lstStyle/>
                    <a:p>
                      <a:r>
                        <a:rPr lang="en-US" sz="2800" dirty="0" smtClean="0">
                          <a:latin typeface="Calibri" panose="020F0502020204030204" pitchFamily="34" charset="0"/>
                        </a:rPr>
                        <a:t>40%</a:t>
                      </a:r>
                      <a:endParaRPr lang="en-US" sz="2800" dirty="0">
                        <a:latin typeface="Calibri" panose="020F0502020204030204" pitchFamily="34" charset="0"/>
                      </a:endParaRPr>
                    </a:p>
                  </a:txBody>
                  <a:tcPr marT="45644" marB="45644"/>
                </a:tc>
                <a:tc>
                  <a:txBody>
                    <a:bodyPr/>
                    <a:lstStyle/>
                    <a:p>
                      <a:r>
                        <a:rPr lang="en-US" sz="2800" dirty="0" smtClean="0">
                          <a:latin typeface="Calibri" panose="020F0502020204030204" pitchFamily="34" charset="0"/>
                        </a:rPr>
                        <a:t>40%</a:t>
                      </a:r>
                      <a:endParaRPr lang="en-US" sz="2800" dirty="0">
                        <a:latin typeface="Calibri" panose="020F0502020204030204" pitchFamily="34" charset="0"/>
                      </a:endParaRPr>
                    </a:p>
                  </a:txBody>
                  <a:tcPr marT="45644" marB="45644"/>
                </a:tc>
                <a:tc>
                  <a:txBody>
                    <a:bodyPr/>
                    <a:lstStyle/>
                    <a:p>
                      <a:r>
                        <a:rPr lang="en-US" sz="2800" dirty="0" smtClean="0">
                          <a:latin typeface="Calibri" panose="020F0502020204030204" pitchFamily="34" charset="0"/>
                        </a:rPr>
                        <a:t>20%</a:t>
                      </a:r>
                      <a:endParaRPr lang="en-US" sz="2800" dirty="0">
                        <a:latin typeface="Calibri" panose="020F0502020204030204" pitchFamily="34" charset="0"/>
                      </a:endParaRPr>
                    </a:p>
                  </a:txBody>
                  <a:tcPr marT="45644" marB="45644"/>
                </a:tc>
              </a:tr>
            </a:tbl>
          </a:graphicData>
        </a:graphic>
      </p:graphicFrame>
      <p:sp>
        <p:nvSpPr>
          <p:cNvPr id="28702" name="Rectangle 6"/>
          <p:cNvSpPr>
            <a:spLocks noChangeArrowheads="1"/>
          </p:cNvSpPr>
          <p:nvPr/>
        </p:nvSpPr>
        <p:spPr bwMode="auto">
          <a:xfrm>
            <a:off x="381000" y="4912850"/>
            <a:ext cx="838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smtClean="0">
                <a:solidFill>
                  <a:prstClr val="black"/>
                </a:solidFill>
              </a:rPr>
              <a:t>It follows that writing assessments aligned with the Standards should adhere to the distribution of writing purposes across grades outlined by NAEP.</a:t>
            </a:r>
          </a:p>
        </p:txBody>
      </p:sp>
      <p:sp>
        <p:nvSpPr>
          <p:cNvPr id="28703" name="TextBox 7"/>
          <p:cNvSpPr txBox="1">
            <a:spLocks noChangeArrowheads="1"/>
          </p:cNvSpPr>
          <p:nvPr/>
        </p:nvSpPr>
        <p:spPr bwMode="auto">
          <a:xfrm>
            <a:off x="6248400" y="6184900"/>
            <a:ext cx="1882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i="1" dirty="0" smtClean="0">
                <a:solidFill>
                  <a:prstClr val="black"/>
                </a:solidFill>
                <a:latin typeface="Calibri" panose="020F0502020204030204" pitchFamily="34" charset="0"/>
              </a:rPr>
              <a:t>ELA CCSS Page 5</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75357" y="1079292"/>
            <a:ext cx="1687643" cy="102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bwMode="auto"/>
        <p:txBody>
          <a:bodyPr wrap="square" numCol="1" compatLnSpc="1">
            <a:prstTxWarp prst="textNoShape">
              <a:avLst/>
            </a:prstTxWarp>
            <a:normAutofit fontScale="90000"/>
          </a:bodyPr>
          <a:lstStyle/>
          <a:p>
            <a:pPr eaLnBrk="1" hangingPunct="1">
              <a:lnSpc>
                <a:spcPct val="100000"/>
              </a:lnSpc>
            </a:pPr>
            <a:r>
              <a:rPr lang="en-US" sz="2800" dirty="0" smtClean="0">
                <a:solidFill>
                  <a:schemeClr val="tx1"/>
                </a:solidFill>
                <a:effectLst/>
              </a:rPr>
              <a:t/>
            </a:r>
            <a:br>
              <a:rPr lang="en-US" sz="2800" dirty="0" smtClean="0">
                <a:solidFill>
                  <a:schemeClr val="tx1"/>
                </a:solidFill>
                <a:effectLst/>
              </a:rPr>
            </a:br>
            <a:r>
              <a:rPr lang="en-US" sz="2800" dirty="0" smtClean="0">
                <a:solidFill>
                  <a:schemeClr val="tx1"/>
                </a:solidFill>
                <a:effectLst/>
              </a:rPr>
              <a:t/>
            </a:r>
            <a:br>
              <a:rPr lang="en-US" sz="2800" dirty="0" smtClean="0">
                <a:solidFill>
                  <a:schemeClr val="tx1"/>
                </a:solidFill>
                <a:effectLst/>
              </a:rPr>
            </a:br>
            <a:r>
              <a:rPr lang="en-US" sz="2800" dirty="0" smtClean="0">
                <a:solidFill>
                  <a:schemeClr val="tx1"/>
                </a:solidFill>
                <a:effectLst/>
              </a:rPr>
              <a:t/>
            </a:r>
            <a:br>
              <a:rPr lang="en-US" sz="2800" dirty="0" smtClean="0">
                <a:solidFill>
                  <a:schemeClr val="tx1"/>
                </a:solidFill>
                <a:effectLst/>
              </a:rPr>
            </a:br>
            <a:r>
              <a:rPr lang="en-US" sz="2800" dirty="0" smtClean="0">
                <a:solidFill>
                  <a:schemeClr val="tx1"/>
                </a:solidFill>
                <a:effectLst/>
              </a:rPr>
              <a:t/>
            </a:r>
            <a:br>
              <a:rPr lang="en-US" sz="2800" dirty="0" smtClean="0">
                <a:solidFill>
                  <a:schemeClr val="tx1"/>
                </a:solidFill>
                <a:effectLst/>
              </a:rPr>
            </a:br>
            <a:r>
              <a:rPr lang="en-US" sz="2800" b="1" dirty="0" smtClean="0">
                <a:solidFill>
                  <a:schemeClr val="tx1"/>
                </a:solidFill>
                <a:effectLst/>
                <a:latin typeface="Calibri" panose="020F0502020204030204" pitchFamily="34" charset="0"/>
                <a:cs typeface="Arial" charset="0"/>
              </a:rPr>
              <a:t>Distribution of Communicative Purposes by Grade in the </a:t>
            </a:r>
            <a:br>
              <a:rPr lang="en-US" sz="2800" b="1" dirty="0" smtClean="0">
                <a:solidFill>
                  <a:schemeClr val="tx1"/>
                </a:solidFill>
                <a:effectLst/>
                <a:latin typeface="Calibri" panose="020F0502020204030204" pitchFamily="34" charset="0"/>
                <a:cs typeface="Arial" charset="0"/>
              </a:rPr>
            </a:br>
            <a:r>
              <a:rPr lang="en-US" sz="2800" b="1" dirty="0" smtClean="0">
                <a:solidFill>
                  <a:schemeClr val="tx1"/>
                </a:solidFill>
                <a:effectLst/>
                <a:latin typeface="Calibri" panose="020F0502020204030204" pitchFamily="34" charset="0"/>
                <a:cs typeface="Arial" charset="0"/>
              </a:rPr>
              <a:t>NAEP Writing Framework</a:t>
            </a:r>
            <a:br>
              <a:rPr lang="en-US" sz="2800" b="1" dirty="0" smtClean="0">
                <a:solidFill>
                  <a:schemeClr val="tx1"/>
                </a:solidFill>
                <a:effectLst/>
                <a:latin typeface="Calibri" panose="020F0502020204030204" pitchFamily="34" charset="0"/>
                <a:cs typeface="Arial" charset="0"/>
              </a:rPr>
            </a:br>
            <a:r>
              <a:rPr lang="en-US" sz="2800" b="1" dirty="0" smtClean="0">
                <a:solidFill>
                  <a:schemeClr val="tx1"/>
                </a:solidFill>
                <a:effectLst/>
                <a:latin typeface="Calibri" panose="020F0502020204030204" pitchFamily="34" charset="0"/>
                <a:cs typeface="Arial" charset="0"/>
              </a:rPr>
              <a:t/>
            </a:r>
            <a:br>
              <a:rPr lang="en-US" sz="2800" b="1" dirty="0" smtClean="0">
                <a:solidFill>
                  <a:schemeClr val="tx1"/>
                </a:solidFill>
                <a:effectLst/>
                <a:latin typeface="Calibri" panose="020F0502020204030204" pitchFamily="34" charset="0"/>
                <a:cs typeface="Arial" charset="0"/>
              </a:rPr>
            </a:br>
            <a:r>
              <a:rPr lang="en-US" sz="2800" b="1" dirty="0" smtClean="0">
                <a:latin typeface="Calibri" panose="020F0502020204030204" pitchFamily="34" charset="0"/>
                <a:cs typeface="Arial" charset="0"/>
              </a:rPr>
              <a:t/>
            </a:r>
            <a:br>
              <a:rPr lang="en-US" sz="2800" b="1" dirty="0" smtClean="0">
                <a:latin typeface="Calibri" panose="020F0502020204030204" pitchFamily="34" charset="0"/>
                <a:cs typeface="Arial" charset="0"/>
              </a:rPr>
            </a:br>
            <a:r>
              <a:rPr lang="en-US" sz="3200" b="1" dirty="0" smtClean="0">
                <a:solidFill>
                  <a:schemeClr val="tx1"/>
                </a:solidFill>
                <a:effectLst/>
                <a:latin typeface="Calibri" panose="020F0502020204030204" pitchFamily="34" charset="0"/>
                <a:cs typeface="Arial" charset="0"/>
              </a:rPr>
              <a:t/>
            </a:r>
            <a:br>
              <a:rPr lang="en-US" sz="3200" b="1" dirty="0" smtClean="0">
                <a:solidFill>
                  <a:schemeClr val="tx1"/>
                </a:solidFill>
                <a:effectLst/>
                <a:latin typeface="Calibri" panose="020F0502020204030204" pitchFamily="34" charset="0"/>
                <a:cs typeface="Arial" charset="0"/>
              </a:rPr>
            </a:br>
            <a:endParaRPr lang="en-US" sz="3200" b="1" dirty="0" smtClean="0">
              <a:solidFill>
                <a:schemeClr val="tx1"/>
              </a:solidFill>
              <a:effectLst/>
              <a:latin typeface="Calibri" panose="020F0502020204030204" pitchFamily="34" charset="0"/>
              <a:cs typeface="Arial" charset="0"/>
            </a:endParaRPr>
          </a:p>
        </p:txBody>
      </p:sp>
    </p:spTree>
    <p:extLst>
      <p:ext uri="{BB962C8B-B14F-4D97-AF65-F5344CB8AC3E}">
        <p14:creationId xmlns:p14="http://schemas.microsoft.com/office/powerpoint/2010/main" val="1270005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A Shifts.jpg"/>
          <p:cNvPicPr>
            <a:picLocks noChangeAspect="1"/>
          </p:cNvPicPr>
          <p:nvPr/>
        </p:nvPicPr>
        <p:blipFill>
          <a:blip r:embed="rId3" cstate="print"/>
          <a:stretch>
            <a:fillRect/>
          </a:stretch>
        </p:blipFill>
        <p:spPr>
          <a:xfrm>
            <a:off x="0" y="1"/>
            <a:ext cx="9338872"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c.jpg"/>
          <p:cNvPicPr>
            <a:picLocks noChangeAspect="1"/>
          </p:cNvPicPr>
          <p:nvPr/>
        </p:nvPicPr>
        <p:blipFill>
          <a:blip r:embed="rId3" cstate="print"/>
          <a:stretch>
            <a:fillRect/>
          </a:stretch>
        </p:blipFill>
        <p:spPr>
          <a:xfrm>
            <a:off x="0" y="0"/>
            <a:ext cx="9144000" cy="6858000"/>
          </a:xfrm>
          <a:prstGeom prst="rect">
            <a:avLst/>
          </a:prstGeom>
        </p:spPr>
      </p:pic>
      <p:pic>
        <p:nvPicPr>
          <p:cNvPr id="7" name="Picture 6" descr="balance-scales-(tools).jpg"/>
          <p:cNvPicPr>
            <a:picLocks noChangeAspect="1"/>
          </p:cNvPicPr>
          <p:nvPr/>
        </p:nvPicPr>
        <p:blipFill>
          <a:blip r:embed="rId4" cstate="print"/>
          <a:stretch>
            <a:fillRect/>
          </a:stretch>
        </p:blipFill>
        <p:spPr>
          <a:xfrm>
            <a:off x="359764" y="3987384"/>
            <a:ext cx="5869586" cy="2870616"/>
          </a:xfrm>
          <a:prstGeom prst="rect">
            <a:avLst/>
          </a:prstGeom>
        </p:spPr>
      </p:pic>
    </p:spTree>
    <p:extLst>
      <p:ext uri="{BB962C8B-B14F-4D97-AF65-F5344CB8AC3E}">
        <p14:creationId xmlns:p14="http://schemas.microsoft.com/office/powerpoint/2010/main" val="511034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24613</TotalTime>
  <Words>1156</Words>
  <Application>Microsoft Office PowerPoint</Application>
  <PresentationFormat>On-screen Show (4:3)</PresentationFormat>
  <Paragraphs>227</Paragraphs>
  <Slides>53</Slides>
  <Notes>15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53</vt:i4>
      </vt:variant>
    </vt:vector>
  </HeadingPairs>
  <TitlesOfParts>
    <vt:vector size="68" baseType="lpstr">
      <vt:lpstr>ＭＳ Ｐゴシック</vt:lpstr>
      <vt:lpstr>Aharoni</vt:lpstr>
      <vt:lpstr>Arial</vt:lpstr>
      <vt:lpstr>Arial Black</vt:lpstr>
      <vt:lpstr>Calibri</vt:lpstr>
      <vt:lpstr>Calibri Light</vt:lpstr>
      <vt:lpstr>Century Gothic</vt:lpstr>
      <vt:lpstr>Cooper Black</vt:lpstr>
      <vt:lpstr>Franklin Gothic Medium</vt:lpstr>
      <vt:lpstr>Georgia</vt:lpstr>
      <vt:lpstr>Mangal</vt:lpstr>
      <vt:lpstr>Times New Roman</vt:lpstr>
      <vt:lpstr>Wingdings 3</vt:lpstr>
      <vt:lpstr>Office Theme</vt:lpstr>
      <vt:lpstr>1_Office Theme</vt:lpstr>
      <vt:lpstr>Presented by: The KVEC/ARI English/Language Arts:  Professional Action Network www.kvecelatln.weebly.com </vt:lpstr>
      <vt:lpstr>PowerPoint Presentation</vt:lpstr>
      <vt:lpstr>PowerPoint Presentation</vt:lpstr>
      <vt:lpstr>PowerPoint Presentation</vt:lpstr>
      <vt:lpstr>PowerPoint Presentation</vt:lpstr>
      <vt:lpstr> Design of the KAS English/LA Standards  </vt:lpstr>
      <vt:lpstr>    Distribution of Communicative Purposes by Grade in the  NAEP Writing Framework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Shifts at the Heart of the Standards</vt:lpstr>
      <vt:lpstr>PowerPoint Presentation</vt:lpstr>
      <vt:lpstr> The Components of an LDC Module </vt:lpstr>
      <vt:lpstr>Helpful LDC Tips…</vt:lpstr>
      <vt:lpstr>LDC:  The Changing of Earth’s Surface</vt:lpstr>
      <vt:lpstr>PowerPoint Presentation</vt:lpstr>
      <vt:lpstr>Close Reading Steps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 1890, N. Dale in  his book , “Reading by Rainbow and Color Story”, introduced color as a learning tool.   Gattegno, in 1966, in his book, “Words in Color”, described the system to teach color coding to teach phonics for the first time.   Color coding is: - Mulit-sensory - Supports scaffolding, clustering and association [Lamberski &amp; Dwyer, 1983] - Is research based - Involves kinesthetic and tactile modalities for learning [Winters &amp; Hoats, 1984]  </vt:lpstr>
      <vt:lpstr>PowerPoint Presentation</vt:lpstr>
      <vt:lpstr>PowerPoint Presentation</vt:lpstr>
      <vt:lpstr>PowerPoint Presentation</vt:lpstr>
      <vt:lpstr>PowerPoint Presentation</vt:lpstr>
      <vt:lpstr>PowerPoint Presentation</vt:lpstr>
      <vt:lpstr>PowerPoint Presentation</vt:lpstr>
      <vt:lpstr>Remember that after you have your ideas down in this format, you can make your writing stronger by:  expanding sentences combining sentences varying sentence structure using a thesaurus to find synonyms to keep your vocabulary interesting adding dialogue adding flasbacks, thoughtshots, fore-shadowing textual evidence </vt:lpstr>
      <vt:lpstr>PowerPoint Presentation</vt:lpstr>
      <vt:lpstr>Stump Your Partner  Activity</vt:lpstr>
      <vt:lpstr>Gradual Release of Responsibility</vt:lpstr>
      <vt:lpstr>PowerPoint Presentation</vt:lpstr>
      <vt:lpstr>Mentor Texts/Sentences</vt:lpstr>
      <vt:lpstr>PowerPoint Presentation</vt:lpstr>
      <vt:lpstr>Mentor Text Modeling “The First Thanksgiving”   http://www.readworks.org/passages/first-thanksgiving     </vt:lpstr>
      <vt:lpstr>PowerPoint Presentation</vt:lpstr>
      <vt:lpstr>PowerPoint Presentation</vt:lpstr>
      <vt:lpstr>Kahoot</vt:lpstr>
      <vt:lpstr>PowerPoint Presentation</vt:lpstr>
      <vt:lpstr>PowerPoint Presentation</vt:lpstr>
      <vt:lpstr>PowerPoint Presentation</vt:lpstr>
      <vt:lpstr>PowerPoint Presentation</vt:lpstr>
      <vt:lpstr>PowerPoint Presentation</vt:lpstr>
      <vt:lpstr>Contact Information</vt:lpstr>
      <vt:lpstr>PowerPoint Presentation</vt:lpstr>
    </vt:vector>
  </TitlesOfParts>
  <Company>Paintsville Independent School/ University of the Cumberlands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 PAN Presentation</dc:title>
  <dc:creator>Laura Carroll</dc:creator>
  <cp:lastModifiedBy>Mullins, Carole</cp:lastModifiedBy>
  <cp:revision>154</cp:revision>
  <dcterms:created xsi:type="dcterms:W3CDTF">2016-09-12T04:42:43Z</dcterms:created>
  <dcterms:modified xsi:type="dcterms:W3CDTF">2016-11-17T18:28:40Z</dcterms:modified>
</cp:coreProperties>
</file>