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70" r:id="rId6"/>
    <p:sldId id="271" r:id="rId7"/>
    <p:sldId id="269" r:id="rId8"/>
    <p:sldId id="27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79"/>
    <p:restoredTop sz="94698"/>
  </p:normalViewPr>
  <p:slideViewPr>
    <p:cSldViewPr snapToGrid="0" snapToObjects="1">
      <p:cViewPr varScale="1">
        <p:scale>
          <a:sx n="70" d="100"/>
          <a:sy n="70" d="100"/>
        </p:scale>
        <p:origin x="4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C6F68-4142-4847-8EB6-EEC768E73CFA}"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87E32-CE81-C24E-8169-1A8C15BB3D1C}" type="slidenum">
              <a:rPr lang="en-US" smtClean="0"/>
              <a:t>‹#›</a:t>
            </a:fld>
            <a:endParaRPr lang="en-US"/>
          </a:p>
        </p:txBody>
      </p:sp>
    </p:spTree>
    <p:extLst>
      <p:ext uri="{BB962C8B-B14F-4D97-AF65-F5344CB8AC3E}">
        <p14:creationId xmlns:p14="http://schemas.microsoft.com/office/powerpoint/2010/main" val="719491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Socratic Seminar is an effective way to meet this standard in all grade levels. Other</a:t>
            </a:r>
            <a:r>
              <a:rPr lang="en-US" baseline="0" dirty="0" smtClean="0"/>
              <a:t> standards from ELA will also be met according to the nature of the discussion. For example, my students discussed “Strawberry Spring” by Stephen King and in doing so met Reading Literature Standard Three: Analyze</a:t>
            </a:r>
            <a:r>
              <a:rPr lang="en-US" dirty="0" smtClean="0"/>
              <a:t> how and why individuals, events, and ideas develop and interact over the course of a text,</a:t>
            </a:r>
            <a:r>
              <a:rPr lang="en-US" baseline="0" dirty="0" smtClean="0"/>
              <a:t> and Reading Literature Standard </a:t>
            </a:r>
            <a:r>
              <a:rPr lang="en-US" baseline="0" dirty="0" err="1" smtClean="0"/>
              <a:t>Six:</a:t>
            </a:r>
            <a:r>
              <a:rPr lang="en-US" dirty="0" err="1" smtClean="0"/>
              <a:t>Assess</a:t>
            </a:r>
            <a:r>
              <a:rPr lang="en-US" dirty="0" smtClean="0"/>
              <a:t> how point of view or purpose shapes the content and style of a text.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87E32-CE81-C24E-8169-1A8C15BB3D1C}" type="slidenum">
              <a:rPr lang="en-US" smtClean="0"/>
              <a:t>2</a:t>
            </a:fld>
            <a:endParaRPr lang="en-US"/>
          </a:p>
        </p:txBody>
      </p:sp>
    </p:spTree>
    <p:extLst>
      <p:ext uri="{BB962C8B-B14F-4D97-AF65-F5344CB8AC3E}">
        <p14:creationId xmlns:p14="http://schemas.microsoft.com/office/powerpoint/2010/main" val="10165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Seminars should be centered</a:t>
            </a:r>
            <a:r>
              <a:rPr lang="en-US" baseline="0" dirty="0" smtClean="0"/>
              <a:t> around a primary text. That said, the text could be a video, cartoon, commercial, article, story, or photograph; however, it is essential for the discussion to be rooted in a text.</a:t>
            </a:r>
          </a:p>
          <a:p>
            <a:pPr marL="228600" indent="-228600">
              <a:buAutoNum type="arabicPeriod"/>
            </a:pPr>
            <a:r>
              <a:rPr lang="en-US" baseline="0" dirty="0" smtClean="0"/>
              <a:t>Students should generate questions prior to the seminar. There are guidelines for the independent generation of the questions in your packet, but I have recently discovered that using QFT with students prior to seminar is also an excellent way to produce effective questions.</a:t>
            </a:r>
          </a:p>
          <a:p>
            <a:pPr marL="228600" indent="-228600">
              <a:buAutoNum type="arabicPeriod"/>
            </a:pPr>
            <a:r>
              <a:rPr lang="en-US" baseline="0" dirty="0" smtClean="0"/>
              <a:t>Organize desks so that you have two circles one inside the other. This allows for fluid discussion and keeps students focused.</a:t>
            </a:r>
          </a:p>
          <a:p>
            <a:pPr marL="228600" indent="-228600">
              <a:buAutoNum type="arabicPeriod"/>
            </a:pPr>
            <a:r>
              <a:rPr lang="en-US" baseline="0" dirty="0" smtClean="0"/>
              <a:t>Guidelines for discussion- Dialogue is collaborative, Listen to others, it is not about right or wrong, share your great ideas, participate but don</a:t>
            </a:r>
            <a:r>
              <a:rPr lang="uk-UA" baseline="0" dirty="0" smtClean="0"/>
              <a:t>’</a:t>
            </a:r>
            <a:r>
              <a:rPr lang="en-US" baseline="0" dirty="0" smtClean="0"/>
              <a:t>t dominate.</a:t>
            </a:r>
          </a:p>
          <a:p>
            <a:pPr marL="228600" indent="-228600">
              <a:buAutoNum type="arabicPeriod"/>
            </a:pPr>
            <a:r>
              <a:rPr lang="en-US" baseline="0" dirty="0" smtClean="0"/>
              <a:t>Roles for everyone—For those inside the circle, their role is to participate fully in the discussion. For those outside the circle, their role is evaluator/</a:t>
            </a:r>
            <a:r>
              <a:rPr lang="en-US" baseline="0" dirty="0" err="1" smtClean="0"/>
              <a:t>observor</a:t>
            </a:r>
            <a:r>
              <a:rPr lang="en-US" baseline="0" dirty="0" smtClean="0"/>
              <a:t>. Assign each student a partner to watch during the discussion. Provide form for them to mark participation and make notes on.</a:t>
            </a:r>
          </a:p>
          <a:p>
            <a:pPr marL="228600" indent="-228600">
              <a:buAutoNum type="arabicPeriod"/>
            </a:pPr>
            <a:r>
              <a:rPr lang="en-US" baseline="0" dirty="0" smtClean="0"/>
              <a:t>Unless students are stuck, go entirely off course, or ask a direct question, the teacher should allow them to negotiate the conversation without interfering. Teacher’s role is to monitor participation primarily.</a:t>
            </a:r>
          </a:p>
          <a:p>
            <a:pPr marL="228600" indent="-228600">
              <a:buAutoNum type="arabicPeriod"/>
            </a:pPr>
            <a:r>
              <a:rPr lang="en-US" baseline="0" dirty="0" smtClean="0"/>
              <a:t>Giving students a specific amount of time for each round of conversation is imperative for success. I usually give 12 minutes per round. This allows plenty of time for set-up and follow-up discussion and reflection.</a:t>
            </a:r>
          </a:p>
          <a:p>
            <a:pPr marL="228600" indent="-228600">
              <a:buAutoNum type="arabicPeriod"/>
            </a:pPr>
            <a:r>
              <a:rPr lang="en-US" baseline="0" dirty="0" smtClean="0"/>
              <a:t>Ask students to reflect on seminar content and their participation. Provide specific question or questions to direct reflection.</a:t>
            </a:r>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BA87E32-CE81-C24E-8169-1A8C15BB3D1C}" type="slidenum">
              <a:rPr lang="en-US" smtClean="0"/>
              <a:t>3</a:t>
            </a:fld>
            <a:endParaRPr lang="en-US"/>
          </a:p>
        </p:txBody>
      </p:sp>
    </p:spTree>
    <p:extLst>
      <p:ext uri="{BB962C8B-B14F-4D97-AF65-F5344CB8AC3E}">
        <p14:creationId xmlns:p14="http://schemas.microsoft.com/office/powerpoint/2010/main" val="81661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clip of seminar.</a:t>
            </a:r>
            <a:endParaRPr lang="en-US" dirty="0"/>
          </a:p>
        </p:txBody>
      </p:sp>
      <p:sp>
        <p:nvSpPr>
          <p:cNvPr id="4" name="Slide Number Placeholder 3"/>
          <p:cNvSpPr>
            <a:spLocks noGrp="1"/>
          </p:cNvSpPr>
          <p:nvPr>
            <p:ph type="sldNum" sz="quarter" idx="10"/>
          </p:nvPr>
        </p:nvSpPr>
        <p:spPr/>
        <p:txBody>
          <a:bodyPr/>
          <a:lstStyle/>
          <a:p>
            <a:fld id="{5BA87E32-CE81-C24E-8169-1A8C15BB3D1C}" type="slidenum">
              <a:rPr lang="en-US" smtClean="0"/>
              <a:t>4</a:t>
            </a:fld>
            <a:endParaRPr lang="en-US"/>
          </a:p>
        </p:txBody>
      </p:sp>
    </p:spTree>
    <p:extLst>
      <p:ext uri="{BB962C8B-B14F-4D97-AF65-F5344CB8AC3E}">
        <p14:creationId xmlns:p14="http://schemas.microsoft.com/office/powerpoint/2010/main" val="995766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rubrics and forms on the AVID website for marking student participate, but primarily, it is just a matter of keeping track</a:t>
            </a:r>
            <a:r>
              <a:rPr lang="en-US" baseline="0" dirty="0" smtClean="0"/>
              <a:t> which can be done informally.</a:t>
            </a:r>
            <a:endParaRPr lang="en-US" dirty="0"/>
          </a:p>
        </p:txBody>
      </p:sp>
      <p:sp>
        <p:nvSpPr>
          <p:cNvPr id="4" name="Slide Number Placeholder 3"/>
          <p:cNvSpPr>
            <a:spLocks noGrp="1"/>
          </p:cNvSpPr>
          <p:nvPr>
            <p:ph type="sldNum" sz="quarter" idx="10"/>
          </p:nvPr>
        </p:nvSpPr>
        <p:spPr/>
        <p:txBody>
          <a:bodyPr/>
          <a:lstStyle/>
          <a:p>
            <a:fld id="{5BA87E32-CE81-C24E-8169-1A8C15BB3D1C}" type="slidenum">
              <a:rPr lang="en-US" smtClean="0"/>
              <a:t>7</a:t>
            </a:fld>
            <a:endParaRPr lang="en-US"/>
          </a:p>
        </p:txBody>
      </p:sp>
    </p:spTree>
    <p:extLst>
      <p:ext uri="{BB962C8B-B14F-4D97-AF65-F5344CB8AC3E}">
        <p14:creationId xmlns:p14="http://schemas.microsoft.com/office/powerpoint/2010/main" val="1493067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MS PGothic" charset="-128"/>
              </a:rPr>
              <a:t>Carole </a:t>
            </a:r>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CF284C00-96B1-364D-A33A-88C46BE9C4E7}" type="slidenum">
              <a:rPr lang="en-US" altLang="en-US">
                <a:latin typeface="Calibri" charset="0"/>
              </a:rPr>
              <a:pPr/>
              <a:t>8</a:t>
            </a:fld>
            <a:endParaRPr lang="en-US" altLang="en-US">
              <a:latin typeface="Calibri" charset="0"/>
            </a:endParaRPr>
          </a:p>
        </p:txBody>
      </p:sp>
    </p:spTree>
    <p:extLst>
      <p:ext uri="{BB962C8B-B14F-4D97-AF65-F5344CB8AC3E}">
        <p14:creationId xmlns:p14="http://schemas.microsoft.com/office/powerpoint/2010/main" val="516263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11/2/2016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11/2/2016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11/2/2016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11/2/2016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11/2/2016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rebecca.king@pikeville.kyschools.u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carole.mullins@hazard.kyschools.us" TargetMode="External"/><Relationship Id="rId7" Type="http://schemas.openxmlformats.org/officeDocument/2006/relationships/hyperlink" Target="mailto:rachel.holbrook@johnson.kyschools.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sonya.slone@floyd.kyschools.us" TargetMode="External"/><Relationship Id="rId5" Type="http://schemas.openxmlformats.org/officeDocument/2006/relationships/hyperlink" Target="mailto:rebecca.king@pikeville.kyschools.us" TargetMode="External"/><Relationship Id="rId4" Type="http://schemas.openxmlformats.org/officeDocument/2006/relationships/hyperlink" Target="mailto:diedra.carpenter@magoffin.kyschools.us"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Socratic seminar</a:t>
            </a:r>
            <a:endParaRPr lang="en-US" dirty="0"/>
          </a:p>
        </p:txBody>
      </p:sp>
      <p:sp>
        <p:nvSpPr>
          <p:cNvPr id="3" name="Subtitle 2"/>
          <p:cNvSpPr>
            <a:spLocks noGrp="1"/>
          </p:cNvSpPr>
          <p:nvPr>
            <p:ph type="subTitle" idx="1"/>
          </p:nvPr>
        </p:nvSpPr>
        <p:spPr/>
        <p:txBody>
          <a:bodyPr/>
          <a:lstStyle/>
          <a:p>
            <a:r>
              <a:rPr lang="en-US" dirty="0" smtClean="0"/>
              <a:t>Inner and Outer Circle Model</a:t>
            </a:r>
            <a:endParaRPr lang="en-US" dirty="0"/>
          </a:p>
        </p:txBody>
      </p:sp>
    </p:spTree>
    <p:extLst>
      <p:ext uri="{BB962C8B-B14F-4D97-AF65-F5344CB8AC3E}">
        <p14:creationId xmlns:p14="http://schemas.microsoft.com/office/powerpoint/2010/main" val="1995895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Alignment</a:t>
            </a:r>
            <a:endParaRPr lang="en-US" dirty="0"/>
          </a:p>
        </p:txBody>
      </p:sp>
      <p:sp>
        <p:nvSpPr>
          <p:cNvPr id="3" name="Content Placeholder 2"/>
          <p:cNvSpPr>
            <a:spLocks noGrp="1"/>
          </p:cNvSpPr>
          <p:nvPr>
            <p:ph idx="1"/>
          </p:nvPr>
        </p:nvSpPr>
        <p:spPr/>
        <p:txBody>
          <a:bodyPr/>
          <a:lstStyle/>
          <a:p>
            <a:r>
              <a:rPr lang="en-US" dirty="0" smtClean="0"/>
              <a:t>Standard One Speaking and Listening:  </a:t>
            </a:r>
            <a:r>
              <a:rPr lang="en-US" b="1" dirty="0" smtClean="0"/>
              <a:t>Prepare </a:t>
            </a:r>
            <a:r>
              <a:rPr lang="en-US" b="1" dirty="0"/>
              <a:t>for and participate effectively in a range of conversations and collaborations with diverse partners, building on each others’ ideas and expressing their own clearly </a:t>
            </a:r>
            <a:r>
              <a:rPr lang="en-US" b="1" dirty="0" smtClean="0"/>
              <a:t>and </a:t>
            </a:r>
            <a:r>
              <a:rPr lang="en-US" b="1" dirty="0"/>
              <a:t>persuasively</a:t>
            </a:r>
            <a:r>
              <a:rPr lang="en-US" dirty="0" smtClean="0"/>
              <a:t>.</a:t>
            </a:r>
          </a:p>
        </p:txBody>
      </p:sp>
    </p:spTree>
    <p:extLst>
      <p:ext uri="{BB962C8B-B14F-4D97-AF65-F5344CB8AC3E}">
        <p14:creationId xmlns:p14="http://schemas.microsoft.com/office/powerpoint/2010/main" val="56590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Structure is the key to a successful seminar.</a:t>
            </a:r>
            <a:endParaRPr lang="en-US" dirty="0"/>
          </a:p>
        </p:txBody>
      </p:sp>
      <p:sp>
        <p:nvSpPr>
          <p:cNvPr id="3" name="Content Placeholder 2"/>
          <p:cNvSpPr>
            <a:spLocks noGrp="1"/>
          </p:cNvSpPr>
          <p:nvPr>
            <p:ph idx="1"/>
          </p:nvPr>
        </p:nvSpPr>
        <p:spPr/>
        <p:txBody>
          <a:bodyPr/>
          <a:lstStyle/>
          <a:p>
            <a:r>
              <a:rPr lang="en-US" dirty="0" smtClean="0"/>
              <a:t>Analyze primary text</a:t>
            </a:r>
          </a:p>
          <a:p>
            <a:r>
              <a:rPr lang="en-US" dirty="0" smtClean="0"/>
              <a:t>Question Generation</a:t>
            </a:r>
          </a:p>
          <a:p>
            <a:r>
              <a:rPr lang="en-US" dirty="0" smtClean="0"/>
              <a:t>Organized Space for Discussion</a:t>
            </a:r>
          </a:p>
          <a:p>
            <a:r>
              <a:rPr lang="en-US" dirty="0" smtClean="0"/>
              <a:t>Specific Guidelines for Discussion</a:t>
            </a:r>
          </a:p>
          <a:p>
            <a:r>
              <a:rPr lang="en-US" dirty="0" smtClean="0"/>
              <a:t>Roles for Everyone</a:t>
            </a:r>
          </a:p>
          <a:p>
            <a:r>
              <a:rPr lang="en-US" dirty="0" smtClean="0"/>
              <a:t>Minimal Teacher Guidance During Discussion</a:t>
            </a:r>
          </a:p>
          <a:p>
            <a:r>
              <a:rPr lang="en-US" dirty="0" smtClean="0"/>
              <a:t>Time Limit</a:t>
            </a:r>
          </a:p>
          <a:p>
            <a:r>
              <a:rPr lang="en-US" dirty="0" smtClean="0"/>
              <a:t>Reflection</a:t>
            </a:r>
            <a:endParaRPr lang="en-US" dirty="0"/>
          </a:p>
        </p:txBody>
      </p:sp>
    </p:spTree>
    <p:extLst>
      <p:ext uri="{BB962C8B-B14F-4D97-AF65-F5344CB8AC3E}">
        <p14:creationId xmlns:p14="http://schemas.microsoft.com/office/powerpoint/2010/main" val="1455139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Seminar Really Works! Watch This</a:t>
            </a:r>
            <a:r>
              <a:rPr lang="is-IS" dirty="0" smtClean="0"/>
              <a:t>…</a:t>
            </a:r>
            <a:endParaRPr lang="en-US" dirty="0"/>
          </a:p>
        </p:txBody>
      </p:sp>
      <p:sp>
        <p:nvSpPr>
          <p:cNvPr id="3" name="Content Placeholder 2"/>
          <p:cNvSpPr>
            <a:spLocks noGrp="1"/>
          </p:cNvSpPr>
          <p:nvPr>
            <p:ph idx="1"/>
          </p:nvPr>
        </p:nvSpPr>
        <p:spPr>
          <a:xfrm>
            <a:off x="1371600" y="2286000"/>
            <a:ext cx="9601200" cy="2217761"/>
          </a:xfrm>
        </p:spPr>
        <p:txBody>
          <a:bodyPr>
            <a:normAutofit/>
          </a:bodyPr>
          <a:lstStyle/>
          <a:p>
            <a:r>
              <a:rPr lang="en-US" sz="3200" dirty="0" smtClean="0"/>
              <a:t>Contact Rebecca King: </a:t>
            </a:r>
            <a:r>
              <a:rPr lang="en-US" sz="3200" b="1" dirty="0" smtClean="0">
                <a:hlinkClick r:id="rId3"/>
              </a:rPr>
              <a:t>rebecca.king@pikeville.kyschools.us</a:t>
            </a:r>
            <a:r>
              <a:rPr lang="en-US" sz="3200" dirty="0" smtClean="0"/>
              <a:t> for access to the Socratic Seminar video.</a:t>
            </a:r>
          </a:p>
          <a:p>
            <a:pPr marL="0" indent="0">
              <a:buNone/>
            </a:pPr>
            <a:endParaRPr lang="en-US" sz="2800" dirty="0" smtClean="0"/>
          </a:p>
          <a:p>
            <a:pPr marL="0" indent="0">
              <a:buNone/>
            </a:pPr>
            <a:endParaRPr lang="en-US" sz="2800" dirty="0"/>
          </a:p>
        </p:txBody>
      </p:sp>
    </p:spTree>
    <p:extLst>
      <p:ext uri="{BB962C8B-B14F-4D97-AF65-F5344CB8AC3E}">
        <p14:creationId xmlns:p14="http://schemas.microsoft.com/office/powerpoint/2010/main" val="1440039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5029200" cy="1485900"/>
          </a:xfrm>
        </p:spPr>
        <p:txBody>
          <a:bodyPr/>
          <a:lstStyle/>
          <a:p>
            <a:r>
              <a:rPr lang="en-US" dirty="0" smtClean="0"/>
              <a:t>Inner/Outer Circle Logistics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636" y="0"/>
            <a:ext cx="5299364" cy="6858000"/>
          </a:xfrm>
          <a:prstGeom prst="rect">
            <a:avLst/>
          </a:prstGeom>
        </p:spPr>
      </p:pic>
    </p:spTree>
    <p:extLst>
      <p:ext uri="{BB962C8B-B14F-4D97-AF65-F5344CB8AC3E}">
        <p14:creationId xmlns:p14="http://schemas.microsoft.com/office/powerpoint/2010/main" val="431521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636" y="0"/>
            <a:ext cx="5299364"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386" y="0"/>
            <a:ext cx="5299364" cy="6858000"/>
          </a:xfrm>
          <a:prstGeom prst="rect">
            <a:avLst/>
          </a:prstGeom>
        </p:spPr>
      </p:pic>
    </p:spTree>
    <p:extLst>
      <p:ext uri="{BB962C8B-B14F-4D97-AF65-F5344CB8AC3E}">
        <p14:creationId xmlns:p14="http://schemas.microsoft.com/office/powerpoint/2010/main" val="2097217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4471" y="0"/>
            <a:ext cx="4437529"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477164" y="597612"/>
            <a:ext cx="5299364" cy="6790841"/>
          </a:xfrm>
          <a:prstGeom prst="rect">
            <a:avLst/>
          </a:prstGeom>
        </p:spPr>
      </p:pic>
    </p:spTree>
    <p:extLst>
      <p:ext uri="{BB962C8B-B14F-4D97-AF65-F5344CB8AC3E}">
        <p14:creationId xmlns:p14="http://schemas.microsoft.com/office/powerpoint/2010/main" val="919512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p:cNvSpPr>
            <a:spLocks noGrp="1"/>
          </p:cNvSpPr>
          <p:nvPr>
            <p:ph type="title"/>
          </p:nvPr>
        </p:nvSpPr>
        <p:spPr>
          <a:xfrm>
            <a:off x="2133600" y="173038"/>
            <a:ext cx="7886700" cy="847725"/>
          </a:xfrm>
        </p:spPr>
        <p:txBody>
          <a:bodyPr/>
          <a:lstStyle/>
          <a:p>
            <a:pPr algn="ctr" eaLnBrk="1" hangingPunct="1"/>
            <a:r>
              <a:rPr lang="en-US" altLang="en-US" sz="4000" b="1">
                <a:ea typeface="MS PGothic" charset="-128"/>
              </a:rPr>
              <a:t>Contact Information</a:t>
            </a:r>
          </a:p>
        </p:txBody>
      </p:sp>
      <p:sp>
        <p:nvSpPr>
          <p:cNvPr id="3" name="Content Placeholder 2"/>
          <p:cNvSpPr>
            <a:spLocks noGrp="1"/>
          </p:cNvSpPr>
          <p:nvPr>
            <p:ph idx="1"/>
          </p:nvPr>
        </p:nvSpPr>
        <p:spPr>
          <a:xfrm>
            <a:off x="1332365" y="981189"/>
            <a:ext cx="8475663" cy="5029200"/>
          </a:xfrm>
          <a:ln w="19050">
            <a:solidFill>
              <a:schemeClr val="accent1">
                <a:lumMod val="75000"/>
              </a:schemeClr>
            </a:solidFill>
          </a:ln>
        </p:spPr>
        <p:txBody>
          <a:bodyPr rtlCol="0">
            <a:normAutofit fontScale="85000" lnSpcReduction="10000"/>
          </a:bodyPr>
          <a:lstStyle/>
          <a:p>
            <a:pPr>
              <a:spcAft>
                <a:spcPts val="0"/>
              </a:spcAft>
              <a:buFont typeface="Arial" panose="020B0604020202020204" pitchFamily="34" charset="0"/>
              <a:buChar char="•"/>
              <a:defRPr/>
            </a:pPr>
            <a:endParaRPr lang="en-US" sz="2400" dirty="0"/>
          </a:p>
          <a:p>
            <a:pPr>
              <a:spcAft>
                <a:spcPts val="0"/>
              </a:spcAft>
              <a:buFont typeface="Arial" panose="020B0604020202020204" pitchFamily="34" charset="0"/>
              <a:buChar char="•"/>
              <a:defRPr/>
            </a:pPr>
            <a:r>
              <a:rPr lang="en-US" sz="2400" b="1" dirty="0"/>
              <a:t>Carole Mullins, KVEC Literacy Instructional Specialist</a:t>
            </a:r>
          </a:p>
          <a:p>
            <a:pPr marL="0" indent="0">
              <a:spcAft>
                <a:spcPts val="0"/>
              </a:spcAft>
              <a:buNone/>
              <a:defRPr/>
            </a:pPr>
            <a:r>
              <a:rPr lang="en-US" sz="2400" b="1" dirty="0"/>
              <a:t>   </a:t>
            </a:r>
            <a:r>
              <a:rPr lang="en-US" sz="2400" b="1" dirty="0">
                <a:hlinkClick r:id="rId3"/>
              </a:rPr>
              <a:t>carole.mullins@hazard.kyschools.us</a:t>
            </a:r>
            <a:endParaRPr lang="en-US" sz="2400" b="1" dirty="0"/>
          </a:p>
          <a:p>
            <a:pPr>
              <a:spcAft>
                <a:spcPts val="0"/>
              </a:spcAft>
              <a:buFont typeface="Arial" panose="020B0604020202020204" pitchFamily="34" charset="0"/>
              <a:buChar char="•"/>
              <a:defRPr/>
            </a:pPr>
            <a:r>
              <a:rPr lang="en-US" sz="2400" b="1" dirty="0" err="1"/>
              <a:t>Diedra</a:t>
            </a:r>
            <a:r>
              <a:rPr lang="en-US" sz="2400" b="1" dirty="0"/>
              <a:t> Carpenter, ARI Literacy Fellow, Magoffin County, Herald Whitaker Middle School Curriculum Coach </a:t>
            </a:r>
            <a:r>
              <a:rPr lang="en-US" sz="2400" b="1" dirty="0">
                <a:hlinkClick r:id="rId4"/>
              </a:rPr>
              <a:t>diedra.carpenter@magoffin.kyschools.us</a:t>
            </a:r>
            <a:r>
              <a:rPr lang="en-US" sz="2400" b="1" dirty="0"/>
              <a:t> </a:t>
            </a:r>
          </a:p>
          <a:p>
            <a:pPr>
              <a:spcAft>
                <a:spcPts val="0"/>
              </a:spcAft>
              <a:buFont typeface="Arial" panose="020B0604020202020204" pitchFamily="34" charset="0"/>
              <a:buChar char="•"/>
              <a:defRPr/>
            </a:pPr>
            <a:r>
              <a:rPr lang="en-US" sz="2400" b="1" dirty="0"/>
              <a:t>Rebecca King, NBCT, ARI Literacy Fellow, Pikeville Independent High School 11</a:t>
            </a:r>
            <a:r>
              <a:rPr lang="en-US" sz="2400" b="1" baseline="30000" dirty="0"/>
              <a:t>th</a:t>
            </a:r>
            <a:r>
              <a:rPr lang="en-US" sz="2400" b="1" dirty="0"/>
              <a:t> and 12</a:t>
            </a:r>
            <a:r>
              <a:rPr lang="en-US" sz="2400" b="1" baseline="30000" dirty="0"/>
              <a:t>th</a:t>
            </a:r>
            <a:r>
              <a:rPr lang="en-US" sz="2400" b="1" dirty="0"/>
              <a:t> grade AP Language &amp; AP Literature </a:t>
            </a:r>
            <a:r>
              <a:rPr lang="en-US" sz="2400" b="1" dirty="0">
                <a:hlinkClick r:id="rId5"/>
              </a:rPr>
              <a:t>rebecca.king@pikeville.kyschools.us</a:t>
            </a:r>
            <a:endParaRPr lang="en-US" sz="2400" b="1" dirty="0"/>
          </a:p>
          <a:p>
            <a:pPr>
              <a:spcAft>
                <a:spcPts val="0"/>
              </a:spcAft>
              <a:buFont typeface="Arial" panose="020B0604020202020204" pitchFamily="34" charset="0"/>
              <a:buChar char="•"/>
              <a:defRPr/>
            </a:pPr>
            <a:r>
              <a:rPr lang="en-US" sz="2400" b="1" dirty="0"/>
              <a:t>Sonya Slone, NBCT, ARI Literacy Fellow, Allen Central High School 10</a:t>
            </a:r>
            <a:r>
              <a:rPr lang="en-US" sz="2400" b="1" baseline="30000" dirty="0"/>
              <a:t>th</a:t>
            </a:r>
            <a:r>
              <a:rPr lang="en-US" sz="2400" b="1" dirty="0"/>
              <a:t>-12</a:t>
            </a:r>
            <a:r>
              <a:rPr lang="en-US" sz="2400" b="1" baseline="30000" dirty="0"/>
              <a:t>th</a:t>
            </a:r>
            <a:r>
              <a:rPr lang="en-US" sz="2400" b="1" dirty="0"/>
              <a:t> English </a:t>
            </a:r>
            <a:r>
              <a:rPr lang="en-US" sz="2400" b="1" dirty="0">
                <a:hlinkClick r:id="rId6"/>
              </a:rPr>
              <a:t>sonya.slone@floyd.kyschools.us</a:t>
            </a:r>
            <a:endParaRPr lang="en-US" sz="2400" b="1" dirty="0"/>
          </a:p>
          <a:p>
            <a:pPr>
              <a:spcAft>
                <a:spcPts val="0"/>
              </a:spcAft>
              <a:buFont typeface="Arial" panose="020B0604020202020204" pitchFamily="34" charset="0"/>
              <a:buChar char="•"/>
              <a:defRPr/>
            </a:pPr>
            <a:r>
              <a:rPr lang="en-US" sz="2400" b="1" dirty="0"/>
              <a:t>Rachel Holbrook, </a:t>
            </a:r>
            <a:r>
              <a:rPr lang="en-US" sz="2400" b="1" dirty="0" err="1"/>
              <a:t>Ed.D</a:t>
            </a:r>
            <a:r>
              <a:rPr lang="en-US" sz="2400" b="1" dirty="0"/>
              <a:t>., NBCT, ARI Literacy Fellow, Johnson County Schools Technology Integration Specialist &amp; Johnson County Middle School Language Arts </a:t>
            </a:r>
            <a:r>
              <a:rPr lang="en-US" sz="2400" b="1" dirty="0">
                <a:hlinkClick r:id="rId7"/>
              </a:rPr>
              <a:t>rachel.holbrook@johnson.kyschools.us</a:t>
            </a:r>
            <a:r>
              <a:rPr lang="en-US" sz="2400" b="1" dirty="0"/>
              <a:t> </a:t>
            </a:r>
          </a:p>
          <a:p>
            <a:pPr marL="0" indent="0" algn="ctr">
              <a:spcAft>
                <a:spcPts val="0"/>
              </a:spcAft>
              <a:buNone/>
              <a:defRPr/>
            </a:pPr>
            <a:endParaRPr lang="en-US" sz="2400" dirty="0"/>
          </a:p>
        </p:txBody>
      </p:sp>
      <p:pic>
        <p:nvPicPr>
          <p:cNvPr id="228356"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546771" y="5558745"/>
            <a:ext cx="227012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7"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25146" y="25400"/>
            <a:ext cx="121443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271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4849</TotalTime>
  <Words>624</Words>
  <Application>Microsoft Office PowerPoint</Application>
  <PresentationFormat>Widescreen</PresentationFormat>
  <Paragraphs>46</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MS PGothic</vt:lpstr>
      <vt:lpstr>Arial</vt:lpstr>
      <vt:lpstr>Calibri</vt:lpstr>
      <vt:lpstr>Franklin Gothic Book</vt:lpstr>
      <vt:lpstr>Crop</vt:lpstr>
      <vt:lpstr>Socratic seminar</vt:lpstr>
      <vt:lpstr>Standard Alignment</vt:lpstr>
      <vt:lpstr>Protocol: Structure is the key to a successful seminar.</vt:lpstr>
      <vt:lpstr>Seminar Really Works! Watch This…</vt:lpstr>
      <vt:lpstr>Inner/Outer Circle Logistics</vt:lpstr>
      <vt:lpstr>PowerPoint Presentation</vt:lpstr>
      <vt:lpstr>Grading</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Socratic seminar</dc:title>
  <dc:creator>Microsoft Office User</dc:creator>
  <cp:lastModifiedBy>Mullins, Carole</cp:lastModifiedBy>
  <cp:revision>17</cp:revision>
  <dcterms:created xsi:type="dcterms:W3CDTF">2016-10-21T12:31:39Z</dcterms:created>
  <dcterms:modified xsi:type="dcterms:W3CDTF">2016-11-02T17:08:03Z</dcterms:modified>
</cp:coreProperties>
</file>