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8911C"/>
    <a:srgbClr val="C20E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1" autoAdjust="0"/>
    <p:restoredTop sz="86444" autoAdjust="0"/>
  </p:normalViewPr>
  <p:slideViewPr>
    <p:cSldViewPr>
      <p:cViewPr>
        <p:scale>
          <a:sx n="60" d="100"/>
          <a:sy n="60" d="100"/>
        </p:scale>
        <p:origin x="-181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3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60A9FB-93F1-417B-8FF5-FB2314E56B8F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3A72FE-109A-471E-A66E-C5234C4CD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>
                <a:ea typeface="ＭＳ Ｐゴシック" pitchFamily="34" charset="-128"/>
                <a:cs typeface="Arial" charset="0"/>
              </a:rPr>
              <a:t>FORMATIVE ASSESSMENT STRATEGY</a:t>
            </a:r>
            <a:endParaRPr lang="en-US" dirty="0" smtClean="0"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en-US" dirty="0" smtClean="0"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r>
              <a:rPr lang="en-US" dirty="0" smtClean="0">
                <a:ea typeface="ＭＳ Ｐゴシック" pitchFamily="34" charset="-128"/>
                <a:cs typeface="Arial" charset="0"/>
              </a:rPr>
              <a:t>The 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Inside-Outside Circle (</a:t>
            </a:r>
            <a:r>
              <a:rPr lang="en-US" dirty="0" err="1" smtClean="0">
                <a:ea typeface="ＭＳ Ｐゴシック" pitchFamily="34" charset="-128"/>
                <a:cs typeface="Arial" charset="0"/>
              </a:rPr>
              <a:t>Kagan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, 1994) is a technique in which students move around and interact with each other. It can be used as a cooperative strategy and a summarizing strategy. Here’s how it works:</a:t>
            </a:r>
          </a:p>
          <a:p>
            <a:pPr>
              <a:defRPr/>
            </a:pPr>
            <a:endParaRPr lang="en-US" dirty="0" smtClean="0">
              <a:ea typeface="ＭＳ Ｐゴシック" pitchFamily="34" charset="-128"/>
              <a:cs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  <a:cs typeface="Arial" charset="0"/>
              </a:rPr>
              <a:t>Students divide into two groups, usually by numbering off.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  <a:cs typeface="Arial" charset="0"/>
              </a:rPr>
              <a:t>One group forms a circle and turns around to face outward.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  <a:cs typeface="Arial" charset="0"/>
              </a:rPr>
              <a:t>The other group of students creates an outside circle by facing a peer from the inner circle.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  <a:cs typeface="Arial" charset="0"/>
              </a:rPr>
              <a:t>The teacher provides prompts or discussion topics. (If the teacher stands in the center, he or she can monitor student responses.)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  <a:cs typeface="Arial" charset="0"/>
              </a:rPr>
              <a:t>After allowing time for discussion, the teacher has the students in the outside circle move one or more peers to their right or left, therefore greeting a new partner.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  <a:cs typeface="Arial" charset="0"/>
              </a:rPr>
              <a:t>Steps 4 and 5 are repeated with the new set of partners until time or questions are exhausted</a:t>
            </a:r>
            <a:r>
              <a:rPr lang="en-US" dirty="0" smtClean="0">
                <a:ea typeface="ＭＳ Ｐゴシック" pitchFamily="34" charset="-128"/>
                <a:cs typeface="Arial" charset="0"/>
              </a:rPr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 smtClean="0">
              <a:ea typeface="ＭＳ Ｐゴシック" pitchFamily="34" charset="-128"/>
              <a:cs typeface="Arial" charset="0"/>
            </a:endParaRPr>
          </a:p>
          <a:p>
            <a:pPr marL="342900" indent="-342900">
              <a:buFont typeface="+mj-lt"/>
              <a:buNone/>
              <a:defRPr/>
            </a:pPr>
            <a:endParaRPr lang="en-US" dirty="0" smtClean="0">
              <a:ea typeface="ＭＳ Ｐゴシック" pitchFamily="34" charset="-128"/>
              <a:cs typeface="Arial" charset="0"/>
            </a:endParaRPr>
          </a:p>
          <a:p>
            <a:pPr marL="342900" indent="-342900">
              <a:buFont typeface="+mj-lt"/>
              <a:buNone/>
              <a:defRPr/>
            </a:pPr>
            <a:endParaRPr lang="en-US" dirty="0" smtClean="0">
              <a:ea typeface="ＭＳ Ｐゴシック" pitchFamily="34" charset="-128"/>
              <a:cs typeface="Arial" charset="0"/>
            </a:endParaRPr>
          </a:p>
          <a:p>
            <a:pPr marL="342900" indent="-342900" algn="r">
              <a:buFont typeface="+mj-lt"/>
              <a:buNone/>
              <a:defRPr/>
            </a:pPr>
            <a:r>
              <a:rPr lang="en-US" sz="1000" dirty="0" smtClean="0">
                <a:ea typeface="ＭＳ Ｐゴシック" pitchFamily="34" charset="-128"/>
                <a:cs typeface="Arial" charset="0"/>
              </a:rPr>
              <a:t>KVEC November</a:t>
            </a:r>
            <a:r>
              <a:rPr lang="en-US" sz="1000" baseline="0" dirty="0" smtClean="0">
                <a:ea typeface="ＭＳ Ｐゴシック" pitchFamily="34" charset="-128"/>
                <a:cs typeface="Arial" charset="0"/>
              </a:rPr>
              <a:t> 2010 Teacher Leader Network </a:t>
            </a:r>
            <a:endParaRPr lang="en-US" sz="1000" dirty="0" smtClean="0"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7BDE75-C8A5-4106-A879-A8B2308F0EA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24EC2-4423-4554-9CED-18265B37E43F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80F22-613A-4556-96A9-B08D9C768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F8D5-15CA-44CA-9DFC-8AE8545FE5C1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D8A5A-9FF7-453E-95D0-70E245FBD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A312-0E43-469C-A6C9-B3456043CD34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7D81-9DDD-4BBE-9CE3-96C5D97AF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135EC-D493-41D5-9EA3-E2E67BCC525F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959A-3C96-4256-BA1D-02428C648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3C25-848D-45B3-8CC6-41B90A8A9AFC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B433-90CC-479E-B870-2B44CB7A3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C7C7C-B0C5-4C12-84C5-CECCF32CE321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6001-29FC-4518-B2BF-5994767BB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C9CD5-0F37-4E09-BFCB-94BF6B273223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DA1B-E872-4EAC-8B3C-1A1857AC5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D607C-1770-4AD1-BC54-7BBD01C13940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FE023-BCE7-4B15-B8D5-AEACE44E7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8608-2A40-4598-812B-3D449FD5BDC1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347A0-00ED-4500-A802-0D14DB134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11EE-7756-42F4-AE55-C26D7A6C3791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813BE-0550-4AD9-996C-3E5A3425C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2E0D-A460-4FD0-A892-ADB8E50A3AA7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E59C-F1E6-4BD1-B0F7-00D294FE3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9531B3-AB20-4603-A45C-4AE97367B0C6}" type="datetimeFigureOut">
              <a:rPr lang="en-US"/>
              <a:pPr>
                <a:defRPr/>
              </a:pPr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2A4547-1386-4BB2-9AFF-87B3036C9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685800" y="1371600"/>
            <a:ext cx="7696200" cy="4495800"/>
          </a:xfrm>
          <a:prstGeom prst="rect">
            <a:avLst/>
          </a:prstGeom>
          <a:noFill/>
          <a:ln w="28575">
            <a:solidFill>
              <a:srgbClr val="000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Frutiger LT Std 45 Light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696200" cy="5842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Frutiger LT Std 45 Light"/>
              </a:rPr>
              <a:t>Inside-Outside Circle</a:t>
            </a:r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3200400" y="35052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3505200" y="39624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4038600" y="41148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99" name="Oval 8"/>
          <p:cNvSpPr>
            <a:spLocks noChangeArrowheads="1"/>
          </p:cNvSpPr>
          <p:nvPr/>
        </p:nvSpPr>
        <p:spPr bwMode="auto">
          <a:xfrm>
            <a:off x="4495800" y="38862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0" name="Oval 9"/>
          <p:cNvSpPr>
            <a:spLocks noChangeArrowheads="1"/>
          </p:cNvSpPr>
          <p:nvPr/>
        </p:nvSpPr>
        <p:spPr bwMode="auto">
          <a:xfrm>
            <a:off x="4724400" y="34290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1" name="Oval 10"/>
          <p:cNvSpPr>
            <a:spLocks noChangeArrowheads="1"/>
          </p:cNvSpPr>
          <p:nvPr/>
        </p:nvSpPr>
        <p:spPr bwMode="auto">
          <a:xfrm>
            <a:off x="4648200" y="28956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4191000" y="25146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3" name="Oval 16"/>
          <p:cNvSpPr>
            <a:spLocks noChangeArrowheads="1"/>
          </p:cNvSpPr>
          <p:nvPr/>
        </p:nvSpPr>
        <p:spPr bwMode="auto">
          <a:xfrm>
            <a:off x="3276600" y="29718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4" name="Oval 17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5" name="Oval 18"/>
          <p:cNvSpPr>
            <a:spLocks noChangeArrowheads="1"/>
          </p:cNvSpPr>
          <p:nvPr/>
        </p:nvSpPr>
        <p:spPr bwMode="auto">
          <a:xfrm>
            <a:off x="2743200" y="3657600"/>
            <a:ext cx="457200" cy="4572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6" name="Oval 19"/>
          <p:cNvSpPr>
            <a:spLocks noChangeArrowheads="1"/>
          </p:cNvSpPr>
          <p:nvPr/>
        </p:nvSpPr>
        <p:spPr bwMode="auto">
          <a:xfrm>
            <a:off x="3200400" y="4419600"/>
            <a:ext cx="457200" cy="4572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7" name="Oval 20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8" name="Oval 21"/>
          <p:cNvSpPr>
            <a:spLocks noChangeArrowheads="1"/>
          </p:cNvSpPr>
          <p:nvPr/>
        </p:nvSpPr>
        <p:spPr bwMode="auto">
          <a:xfrm>
            <a:off x="4800600" y="4267200"/>
            <a:ext cx="457200" cy="4572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9" name="Oval 22"/>
          <p:cNvSpPr>
            <a:spLocks noChangeArrowheads="1"/>
          </p:cNvSpPr>
          <p:nvPr/>
        </p:nvSpPr>
        <p:spPr bwMode="auto">
          <a:xfrm>
            <a:off x="5257800" y="3505200"/>
            <a:ext cx="457200" cy="4572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0" name="Oval 23"/>
          <p:cNvSpPr>
            <a:spLocks noChangeArrowheads="1"/>
          </p:cNvSpPr>
          <p:nvPr/>
        </p:nvSpPr>
        <p:spPr bwMode="auto">
          <a:xfrm>
            <a:off x="5105400" y="2667000"/>
            <a:ext cx="457200" cy="4572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1" name="Oval 24"/>
          <p:cNvSpPr>
            <a:spLocks noChangeArrowheads="1"/>
          </p:cNvSpPr>
          <p:nvPr/>
        </p:nvSpPr>
        <p:spPr bwMode="auto">
          <a:xfrm>
            <a:off x="4419600" y="2057400"/>
            <a:ext cx="457200" cy="4572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2" name="Oval 2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3" name="Oval 26"/>
          <p:cNvSpPr>
            <a:spLocks noChangeArrowheads="1"/>
          </p:cNvSpPr>
          <p:nvPr/>
        </p:nvSpPr>
        <p:spPr bwMode="auto">
          <a:xfrm>
            <a:off x="3429000" y="2133600"/>
            <a:ext cx="457200" cy="4572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4" name="Oval 27"/>
          <p:cNvSpPr>
            <a:spLocks noChangeArrowheads="1"/>
          </p:cNvSpPr>
          <p:nvPr/>
        </p:nvSpPr>
        <p:spPr bwMode="auto">
          <a:xfrm>
            <a:off x="3962400" y="3276600"/>
            <a:ext cx="457200" cy="457200"/>
          </a:xfrm>
          <a:prstGeom prst="ellipse">
            <a:avLst/>
          </a:prstGeom>
          <a:solidFill>
            <a:srgbClr val="33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8215" name="Straight Arrow Connector 31"/>
          <p:cNvCxnSpPr>
            <a:cxnSpLocks noChangeShapeType="1"/>
            <a:endCxn id="8214" idx="6"/>
          </p:cNvCxnSpPr>
          <p:nvPr/>
        </p:nvCxnSpPr>
        <p:spPr bwMode="auto">
          <a:xfrm rot="10800000" flipV="1">
            <a:off x="4419600" y="3200400"/>
            <a:ext cx="16002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8216" name="Straight Arrow Connector 33"/>
          <p:cNvCxnSpPr>
            <a:cxnSpLocks noChangeShapeType="1"/>
            <a:endCxn id="8211" idx="7"/>
          </p:cNvCxnSpPr>
          <p:nvPr/>
        </p:nvCxnSpPr>
        <p:spPr bwMode="auto">
          <a:xfrm rot="5400000">
            <a:off x="4810125" y="1828800"/>
            <a:ext cx="295275" cy="295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8217" name="Straight Arrow Connector 34"/>
          <p:cNvCxnSpPr>
            <a:cxnSpLocks noChangeShapeType="1"/>
            <a:endCxn id="8210" idx="0"/>
          </p:cNvCxnSpPr>
          <p:nvPr/>
        </p:nvCxnSpPr>
        <p:spPr bwMode="auto">
          <a:xfrm rot="16200000" flipH="1">
            <a:off x="4800600" y="2133600"/>
            <a:ext cx="8382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8218" name="Straight Arrow Connector 37"/>
          <p:cNvCxnSpPr>
            <a:cxnSpLocks noChangeShapeType="1"/>
            <a:endCxn id="8213" idx="7"/>
          </p:cNvCxnSpPr>
          <p:nvPr/>
        </p:nvCxnSpPr>
        <p:spPr bwMode="auto">
          <a:xfrm rot="10800000" flipV="1">
            <a:off x="3819525" y="1828800"/>
            <a:ext cx="1285875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8219" name="TextBox 41"/>
          <p:cNvSpPr txBox="1">
            <a:spLocks noChangeArrowheads="1"/>
          </p:cNvSpPr>
          <p:nvPr/>
        </p:nvSpPr>
        <p:spPr bwMode="auto">
          <a:xfrm>
            <a:off x="6096000" y="2971800"/>
            <a:ext cx="1211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Teacher</a:t>
            </a:r>
          </a:p>
        </p:txBody>
      </p:sp>
      <p:sp>
        <p:nvSpPr>
          <p:cNvPr id="8220" name="TextBox 42"/>
          <p:cNvSpPr txBox="1">
            <a:spLocks noChangeArrowheads="1"/>
          </p:cNvSpPr>
          <p:nvPr/>
        </p:nvSpPr>
        <p:spPr bwMode="auto">
          <a:xfrm>
            <a:off x="5029200" y="1524000"/>
            <a:ext cx="3249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Outside Circle Students</a:t>
            </a:r>
          </a:p>
        </p:txBody>
      </p:sp>
      <p:sp>
        <p:nvSpPr>
          <p:cNvPr id="8221" name="TextBox 43"/>
          <p:cNvSpPr txBox="1">
            <a:spLocks noChangeArrowheads="1"/>
          </p:cNvSpPr>
          <p:nvPr/>
        </p:nvSpPr>
        <p:spPr bwMode="auto">
          <a:xfrm>
            <a:off x="762000" y="3048000"/>
            <a:ext cx="13319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Inside</a:t>
            </a:r>
          </a:p>
          <a:p>
            <a:r>
              <a:rPr lang="en-US"/>
              <a:t>Circle</a:t>
            </a:r>
          </a:p>
          <a:p>
            <a:r>
              <a:rPr lang="en-US"/>
              <a:t>Students</a:t>
            </a:r>
          </a:p>
        </p:txBody>
      </p:sp>
      <p:cxnSp>
        <p:nvCxnSpPr>
          <p:cNvPr id="8222" name="Straight Arrow Connector 45"/>
          <p:cNvCxnSpPr>
            <a:cxnSpLocks noChangeShapeType="1"/>
            <a:endCxn id="8196" idx="0"/>
          </p:cNvCxnSpPr>
          <p:nvPr/>
        </p:nvCxnSpPr>
        <p:spPr bwMode="auto">
          <a:xfrm flipV="1">
            <a:off x="1752600" y="3505200"/>
            <a:ext cx="1676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8223" name="Straight Arrow Connector 48"/>
          <p:cNvCxnSpPr>
            <a:cxnSpLocks noChangeShapeType="1"/>
            <a:endCxn id="8203" idx="3"/>
          </p:cNvCxnSpPr>
          <p:nvPr/>
        </p:nvCxnSpPr>
        <p:spPr bwMode="auto">
          <a:xfrm flipV="1">
            <a:off x="1676400" y="3362325"/>
            <a:ext cx="1666875" cy="295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176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KY Deptartment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SouthEast/SouthCentral ELA Leadership Network Meeting</dc:title>
  <dc:creator>rhebert</dc:creator>
  <cp:lastModifiedBy>cmullin</cp:lastModifiedBy>
  <cp:revision>922</cp:revision>
  <dcterms:created xsi:type="dcterms:W3CDTF">2010-08-27T01:27:05Z</dcterms:created>
  <dcterms:modified xsi:type="dcterms:W3CDTF">2010-10-28T00:45:56Z</dcterms:modified>
</cp:coreProperties>
</file>