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32" r:id="rId4"/>
    <p:sldMasterId id="2147483744" r:id="rId5"/>
    <p:sldMasterId id="2147483756" r:id="rId6"/>
    <p:sldMasterId id="2147483768" r:id="rId7"/>
  </p:sldMasterIdLst>
  <p:notesMasterIdLst>
    <p:notesMasterId r:id="rId74"/>
  </p:notesMasterIdLst>
  <p:sldIdLst>
    <p:sldId id="427" r:id="rId8"/>
    <p:sldId id="283" r:id="rId9"/>
    <p:sldId id="388" r:id="rId10"/>
    <p:sldId id="317" r:id="rId11"/>
    <p:sldId id="408" r:id="rId12"/>
    <p:sldId id="411" r:id="rId13"/>
    <p:sldId id="260" r:id="rId14"/>
    <p:sldId id="261" r:id="rId15"/>
    <p:sldId id="284" r:id="rId16"/>
    <p:sldId id="326" r:id="rId17"/>
    <p:sldId id="391" r:id="rId18"/>
    <p:sldId id="325" r:id="rId19"/>
    <p:sldId id="264" r:id="rId20"/>
    <p:sldId id="421" r:id="rId21"/>
    <p:sldId id="422" r:id="rId22"/>
    <p:sldId id="265" r:id="rId23"/>
    <p:sldId id="266" r:id="rId24"/>
    <p:sldId id="328" r:id="rId25"/>
    <p:sldId id="392" r:id="rId26"/>
    <p:sldId id="327" r:id="rId27"/>
    <p:sldId id="423" r:id="rId28"/>
    <p:sldId id="262" r:id="rId29"/>
    <p:sldId id="287" r:id="rId30"/>
    <p:sldId id="268" r:id="rId31"/>
    <p:sldId id="413" r:id="rId32"/>
    <p:sldId id="393" r:id="rId33"/>
    <p:sldId id="360" r:id="rId34"/>
    <p:sldId id="367" r:id="rId35"/>
    <p:sldId id="369" r:id="rId36"/>
    <p:sldId id="372" r:id="rId37"/>
    <p:sldId id="371" r:id="rId38"/>
    <p:sldId id="374" r:id="rId39"/>
    <p:sldId id="375" r:id="rId40"/>
    <p:sldId id="354" r:id="rId41"/>
    <p:sldId id="357" r:id="rId42"/>
    <p:sldId id="426" r:id="rId43"/>
    <p:sldId id="433" r:id="rId44"/>
    <p:sldId id="434" r:id="rId45"/>
    <p:sldId id="417" r:id="rId46"/>
    <p:sldId id="304" r:id="rId47"/>
    <p:sldId id="420" r:id="rId48"/>
    <p:sldId id="281" r:id="rId49"/>
    <p:sldId id="395" r:id="rId50"/>
    <p:sldId id="419" r:id="rId51"/>
    <p:sldId id="418" r:id="rId52"/>
    <p:sldId id="272" r:id="rId53"/>
    <p:sldId id="351" r:id="rId54"/>
    <p:sldId id="332" r:id="rId55"/>
    <p:sldId id="282" r:id="rId56"/>
    <p:sldId id="396" r:id="rId57"/>
    <p:sldId id="397" r:id="rId58"/>
    <p:sldId id="399" r:id="rId59"/>
    <p:sldId id="335" r:id="rId60"/>
    <p:sldId id="339" r:id="rId61"/>
    <p:sldId id="337" r:id="rId62"/>
    <p:sldId id="401" r:id="rId63"/>
    <p:sldId id="402" r:id="rId64"/>
    <p:sldId id="407" r:id="rId65"/>
    <p:sldId id="428" r:id="rId66"/>
    <p:sldId id="429" r:id="rId67"/>
    <p:sldId id="430" r:id="rId68"/>
    <p:sldId id="267" r:id="rId69"/>
    <p:sldId id="310" r:id="rId70"/>
    <p:sldId id="431" r:id="rId71"/>
    <p:sldId id="432" r:id="rId72"/>
    <p:sldId id="378"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3070" autoAdjust="0"/>
  </p:normalViewPr>
  <p:slideViewPr>
    <p:cSldViewPr snapToGrid="0">
      <p:cViewPr varScale="1">
        <p:scale>
          <a:sx n="33" d="100"/>
          <a:sy n="33" d="100"/>
        </p:scale>
        <p:origin x="1266" y="48"/>
      </p:cViewPr>
      <p:guideLst/>
    </p:cSldViewPr>
  </p:slideViewPr>
  <p:outlineViewPr>
    <p:cViewPr>
      <p:scale>
        <a:sx n="33" d="100"/>
        <a:sy n="33" d="100"/>
      </p:scale>
      <p:origin x="0" y="-33408"/>
    </p:cViewPr>
  </p:outlineViewPr>
  <p:notesTextViewPr>
    <p:cViewPr>
      <p:scale>
        <a:sx n="1" d="1"/>
        <a:sy n="1" d="1"/>
      </p:scale>
      <p:origin x="0" y="0"/>
    </p:cViewPr>
  </p:notesTextViewPr>
  <p:sorterViewPr>
    <p:cViewPr varScale="1">
      <p:scale>
        <a:sx n="100" d="100"/>
        <a:sy n="100" d="100"/>
      </p:scale>
      <p:origin x="0" y="-18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68416-BD19-4225-A9FC-78A344FDA7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BACE2F-70F7-4F9E-A09F-A9BAB9977F20}">
      <dgm:prSet phldrT="[Text]" custT="1"/>
      <dgm:spPr>
        <a:solidFill>
          <a:schemeClr val="bg2">
            <a:lumMod val="75000"/>
          </a:schemeClr>
        </a:solidFill>
      </dgm:spPr>
      <dgm:t>
        <a:bodyPr/>
        <a:lstStyle/>
        <a:p>
          <a:r>
            <a:rPr lang="en-US" sz="2600" dirty="0">
              <a:solidFill>
                <a:schemeClr val="tx1"/>
              </a:solidFill>
            </a:rPr>
            <a:t>College and Career Readiness Standards</a:t>
          </a:r>
        </a:p>
      </dgm:t>
    </dgm:pt>
    <dgm:pt modelId="{63137DDE-2C93-4A80-A6E1-A08834D3750D}" type="parTrans" cxnId="{AD633191-1855-49A0-BEEE-A26D6CA5C3D2}">
      <dgm:prSet/>
      <dgm:spPr/>
      <dgm:t>
        <a:bodyPr/>
        <a:lstStyle/>
        <a:p>
          <a:endParaRPr lang="en-US"/>
        </a:p>
      </dgm:t>
    </dgm:pt>
    <dgm:pt modelId="{C09546A4-25ED-4786-933E-1E2A20D1AAEA}" type="sibTrans" cxnId="{AD633191-1855-49A0-BEEE-A26D6CA5C3D2}">
      <dgm:prSet/>
      <dgm:spPr/>
      <dgm:t>
        <a:bodyPr/>
        <a:lstStyle/>
        <a:p>
          <a:endParaRPr lang="en-US"/>
        </a:p>
      </dgm:t>
    </dgm:pt>
    <dgm:pt modelId="{C69CEC8C-F125-4AC7-BA27-E2A141BD5577}">
      <dgm:prSet phldrT="[Text]" custT="1"/>
      <dgm:spPr>
        <a:solidFill>
          <a:schemeClr val="bg2">
            <a:lumMod val="75000"/>
          </a:schemeClr>
        </a:solidFill>
      </dgm:spPr>
      <dgm:t>
        <a:bodyPr/>
        <a:lstStyle/>
        <a:p>
          <a:r>
            <a:rPr lang="en-US" sz="2500" dirty="0">
              <a:solidFill>
                <a:schemeClr val="tx1"/>
              </a:solidFill>
            </a:rPr>
            <a:t>English Language Arts </a:t>
          </a:r>
        </a:p>
      </dgm:t>
    </dgm:pt>
    <dgm:pt modelId="{4A3022FA-624E-49A7-BBDB-96873358CD9C}" type="parTrans" cxnId="{22351D78-DE30-4155-8243-94DE0E36D488}">
      <dgm:prSet/>
      <dgm:spPr/>
      <dgm:t>
        <a:bodyPr/>
        <a:lstStyle/>
        <a:p>
          <a:endParaRPr lang="en-US">
            <a:solidFill>
              <a:schemeClr val="tx1"/>
            </a:solidFill>
          </a:endParaRPr>
        </a:p>
      </dgm:t>
    </dgm:pt>
    <dgm:pt modelId="{C2619CA8-0A5E-443C-AE41-B1165C3B2AFF}" type="sibTrans" cxnId="{22351D78-DE30-4155-8243-94DE0E36D488}">
      <dgm:prSet/>
      <dgm:spPr/>
      <dgm:t>
        <a:bodyPr/>
        <a:lstStyle/>
        <a:p>
          <a:endParaRPr lang="en-US"/>
        </a:p>
      </dgm:t>
    </dgm:pt>
    <dgm:pt modelId="{454ACE40-C73C-4C14-A6D9-6CBFEF5CBA19}">
      <dgm:prSet custT="1"/>
      <dgm:spPr>
        <a:solidFill>
          <a:schemeClr val="bg2">
            <a:lumMod val="75000"/>
          </a:schemeClr>
        </a:solidFill>
      </dgm:spPr>
      <dgm:t>
        <a:bodyPr/>
        <a:lstStyle/>
        <a:p>
          <a:r>
            <a:rPr lang="fr-CA" sz="1800" dirty="0" err="1">
              <a:solidFill>
                <a:schemeClr val="tx1"/>
              </a:solidFill>
              <a:latin typeface="Georgia" pitchFamily="18" charset="0"/>
            </a:rPr>
            <a:t>Literacy</a:t>
          </a:r>
          <a:r>
            <a:rPr lang="fr-CA" sz="1800" dirty="0">
              <a:solidFill>
                <a:schemeClr val="tx1"/>
              </a:solidFill>
              <a:latin typeface="Georgia" pitchFamily="18" charset="0"/>
            </a:rPr>
            <a:t> in </a:t>
          </a:r>
          <a:r>
            <a:rPr lang="fr-CA" sz="1800" dirty="0" err="1">
              <a:solidFill>
                <a:schemeClr val="tx1"/>
              </a:solidFill>
              <a:latin typeface="Georgia" pitchFamily="18" charset="0"/>
            </a:rPr>
            <a:t>History</a:t>
          </a:r>
          <a:r>
            <a:rPr lang="fr-CA" sz="1800" dirty="0">
              <a:solidFill>
                <a:schemeClr val="tx1"/>
              </a:solidFill>
              <a:latin typeface="Georgia" pitchFamily="18" charset="0"/>
            </a:rPr>
            <a:t>/Social </a:t>
          </a:r>
          <a:r>
            <a:rPr lang="fr-CA" sz="1800" dirty="0" err="1">
              <a:solidFill>
                <a:schemeClr val="tx1"/>
              </a:solidFill>
              <a:latin typeface="Georgia" pitchFamily="18" charset="0"/>
            </a:rPr>
            <a:t>Studies</a:t>
          </a:r>
          <a:r>
            <a:rPr lang="fr-CA" sz="1800" dirty="0">
              <a:solidFill>
                <a:schemeClr val="tx1"/>
              </a:solidFill>
              <a:latin typeface="Georgia" pitchFamily="18" charset="0"/>
            </a:rPr>
            <a:t>, Science, and </a:t>
          </a:r>
          <a:r>
            <a:rPr lang="fr-CA" sz="1800" dirty="0" err="1">
              <a:solidFill>
                <a:schemeClr val="tx1"/>
              </a:solidFill>
              <a:latin typeface="Georgia" pitchFamily="18" charset="0"/>
            </a:rPr>
            <a:t>Technical</a:t>
          </a:r>
          <a:r>
            <a:rPr lang="fr-CA" sz="1800" dirty="0">
              <a:solidFill>
                <a:schemeClr val="tx1"/>
              </a:solidFill>
              <a:latin typeface="Georgia" pitchFamily="18" charset="0"/>
            </a:rPr>
            <a:t> </a:t>
          </a:r>
          <a:r>
            <a:rPr lang="fr-CA" sz="1800" dirty="0" err="1">
              <a:solidFill>
                <a:schemeClr val="tx1"/>
              </a:solidFill>
              <a:latin typeface="Georgia" pitchFamily="18" charset="0"/>
            </a:rPr>
            <a:t>Subjects</a:t>
          </a:r>
          <a:r>
            <a:rPr lang="fr-CA" sz="1800" dirty="0">
              <a:solidFill>
                <a:schemeClr val="tx1"/>
              </a:solidFill>
              <a:latin typeface="Georgia" pitchFamily="18" charset="0"/>
            </a:rPr>
            <a:t> </a:t>
          </a:r>
          <a:endParaRPr lang="en-US" sz="1800" dirty="0">
            <a:solidFill>
              <a:schemeClr val="tx1"/>
            </a:solidFill>
          </a:endParaRPr>
        </a:p>
      </dgm:t>
    </dgm:pt>
    <dgm:pt modelId="{2BA3BEC0-407F-48D1-86D0-03BFFB178374}" type="parTrans" cxnId="{52BE0367-6881-4982-AEE2-3D41625F3F47}">
      <dgm:prSet/>
      <dgm:spPr/>
      <dgm:t>
        <a:bodyPr/>
        <a:lstStyle/>
        <a:p>
          <a:endParaRPr lang="en-US"/>
        </a:p>
      </dgm:t>
    </dgm:pt>
    <dgm:pt modelId="{3B096AF9-B818-4F18-B60C-F1B6F3719418}" type="sibTrans" cxnId="{52BE0367-6881-4982-AEE2-3D41625F3F47}">
      <dgm:prSet/>
      <dgm:spPr/>
      <dgm:t>
        <a:bodyPr/>
        <a:lstStyle/>
        <a:p>
          <a:endParaRPr lang="en-US"/>
        </a:p>
      </dgm:t>
    </dgm:pt>
    <dgm:pt modelId="{68C3A048-366E-4CD9-809C-9F33FFE36F2D}">
      <dgm:prSet/>
      <dgm:spPr>
        <a:solidFill>
          <a:schemeClr val="bg2"/>
        </a:solidFill>
        <a:ln>
          <a:solidFill>
            <a:schemeClr val="tx1"/>
          </a:solidFill>
        </a:ln>
      </dgm:spPr>
      <dgm:t>
        <a:bodyPr/>
        <a:lstStyle/>
        <a:p>
          <a:r>
            <a:rPr lang="en-US" b="1" baseline="0" dirty="0">
              <a:solidFill>
                <a:schemeClr val="tx1"/>
              </a:solidFill>
            </a:rPr>
            <a:t>Reading (20)</a:t>
          </a:r>
        </a:p>
        <a:p>
          <a:r>
            <a:rPr lang="en-US" b="1" baseline="0" dirty="0">
              <a:solidFill>
                <a:schemeClr val="tx1"/>
              </a:solidFill>
            </a:rPr>
            <a:t>1)Informational (10)</a:t>
          </a:r>
        </a:p>
        <a:p>
          <a:r>
            <a:rPr lang="en-US" b="1" baseline="0" dirty="0">
              <a:solidFill>
                <a:schemeClr val="tx1"/>
              </a:solidFill>
            </a:rPr>
            <a:t>2)Literary (10)</a:t>
          </a:r>
        </a:p>
      </dgm:t>
    </dgm:pt>
    <dgm:pt modelId="{792FE22D-0395-4C6B-91A6-677D3CB17F90}" type="parTrans" cxnId="{B01F68D5-F032-436B-BC9D-4327D3F5FF9B}">
      <dgm:prSet/>
      <dgm:spPr/>
      <dgm:t>
        <a:bodyPr/>
        <a:lstStyle/>
        <a:p>
          <a:endParaRPr lang="en-US"/>
        </a:p>
      </dgm:t>
    </dgm:pt>
    <dgm:pt modelId="{33E0664D-F940-4581-8C40-A2555AC7C858}" type="sibTrans" cxnId="{B01F68D5-F032-436B-BC9D-4327D3F5FF9B}">
      <dgm:prSet/>
      <dgm:spPr/>
      <dgm:t>
        <a:bodyPr/>
        <a:lstStyle/>
        <a:p>
          <a:endParaRPr lang="en-US"/>
        </a:p>
      </dgm:t>
    </dgm:pt>
    <dgm:pt modelId="{EF3FF069-A19D-4923-ABC3-3B415CD0F9E4}">
      <dgm:prSet/>
      <dgm:spPr>
        <a:solidFill>
          <a:schemeClr val="bg2"/>
        </a:solidFill>
        <a:ln>
          <a:solidFill>
            <a:schemeClr val="tx1"/>
          </a:solidFill>
        </a:ln>
      </dgm:spPr>
      <dgm:t>
        <a:bodyPr/>
        <a:lstStyle/>
        <a:p>
          <a:r>
            <a:rPr lang="en-US" b="1" baseline="0" dirty="0">
              <a:solidFill>
                <a:schemeClr val="tx1"/>
              </a:solidFill>
            </a:rPr>
            <a:t>Writing (10)</a:t>
          </a:r>
        </a:p>
      </dgm:t>
    </dgm:pt>
    <dgm:pt modelId="{7667DCE4-4CA8-4884-B191-2AE5DEA4AEA5}" type="parTrans" cxnId="{DA9B42A7-7B19-4985-868E-FC3464B25F9B}">
      <dgm:prSet/>
      <dgm:spPr/>
      <dgm:t>
        <a:bodyPr/>
        <a:lstStyle/>
        <a:p>
          <a:endParaRPr lang="en-US"/>
        </a:p>
      </dgm:t>
    </dgm:pt>
    <dgm:pt modelId="{1C77C7FB-D575-4E19-8170-1E0AF298669F}" type="sibTrans" cxnId="{DA9B42A7-7B19-4985-868E-FC3464B25F9B}">
      <dgm:prSet/>
      <dgm:spPr/>
      <dgm:t>
        <a:bodyPr/>
        <a:lstStyle/>
        <a:p>
          <a:endParaRPr lang="en-US"/>
        </a:p>
      </dgm:t>
    </dgm:pt>
    <dgm:pt modelId="{5FBF184B-5AFC-47F0-82D8-E35BDCDF78CB}">
      <dgm:prSet/>
      <dgm:spPr>
        <a:solidFill>
          <a:schemeClr val="bg2"/>
        </a:solidFill>
        <a:ln>
          <a:solidFill>
            <a:schemeClr val="tx1"/>
          </a:solidFill>
        </a:ln>
      </dgm:spPr>
      <dgm:t>
        <a:bodyPr/>
        <a:lstStyle/>
        <a:p>
          <a:r>
            <a:rPr lang="en-US" b="1" baseline="0" dirty="0">
              <a:solidFill>
                <a:schemeClr val="tx1"/>
              </a:solidFill>
            </a:rPr>
            <a:t>Speaking &amp; Listening (6)</a:t>
          </a:r>
        </a:p>
      </dgm:t>
    </dgm:pt>
    <dgm:pt modelId="{413A1E8B-5476-41D0-9272-660E88A24A73}" type="parTrans" cxnId="{F9C01EC2-83BD-499D-9F91-28793014AFF3}">
      <dgm:prSet/>
      <dgm:spPr/>
      <dgm:t>
        <a:bodyPr/>
        <a:lstStyle/>
        <a:p>
          <a:endParaRPr lang="en-US"/>
        </a:p>
      </dgm:t>
    </dgm:pt>
    <dgm:pt modelId="{9F07C8A7-1377-48B0-AF42-AA9CA7F8601F}" type="sibTrans" cxnId="{F9C01EC2-83BD-499D-9F91-28793014AFF3}">
      <dgm:prSet/>
      <dgm:spPr/>
      <dgm:t>
        <a:bodyPr/>
        <a:lstStyle/>
        <a:p>
          <a:endParaRPr lang="en-US"/>
        </a:p>
      </dgm:t>
    </dgm:pt>
    <dgm:pt modelId="{1D475FC2-1157-4DF7-A332-EB0E0335F462}">
      <dgm:prSet/>
      <dgm:spPr>
        <a:solidFill>
          <a:schemeClr val="bg2"/>
        </a:solidFill>
        <a:ln>
          <a:solidFill>
            <a:schemeClr val="tx1"/>
          </a:solidFill>
        </a:ln>
      </dgm:spPr>
      <dgm:t>
        <a:bodyPr/>
        <a:lstStyle/>
        <a:p>
          <a:r>
            <a:rPr lang="en-US" b="1" baseline="0" dirty="0">
              <a:solidFill>
                <a:schemeClr val="tx1"/>
              </a:solidFill>
            </a:rPr>
            <a:t>Language</a:t>
          </a:r>
          <a:r>
            <a:rPr lang="en-US" b="1" baseline="0" dirty="0">
              <a:solidFill>
                <a:schemeClr val="bg1"/>
              </a:solidFill>
            </a:rPr>
            <a:t> </a:t>
          </a:r>
          <a:r>
            <a:rPr lang="en-US" b="1" baseline="0" dirty="0">
              <a:solidFill>
                <a:schemeClr val="tx1"/>
              </a:solidFill>
            </a:rPr>
            <a:t>(6)</a:t>
          </a:r>
        </a:p>
      </dgm:t>
    </dgm:pt>
    <dgm:pt modelId="{98EAE393-F3A6-4896-A509-E8D868BE85CC}" type="parTrans" cxnId="{3A471A36-7C3E-4050-A776-F0589B43938A}">
      <dgm:prSet/>
      <dgm:spPr/>
      <dgm:t>
        <a:bodyPr/>
        <a:lstStyle/>
        <a:p>
          <a:endParaRPr lang="en-US"/>
        </a:p>
      </dgm:t>
    </dgm:pt>
    <dgm:pt modelId="{7C85D721-F750-471F-B252-F606067F31FA}" type="sibTrans" cxnId="{3A471A36-7C3E-4050-A776-F0589B43938A}">
      <dgm:prSet/>
      <dgm:spPr/>
      <dgm:t>
        <a:bodyPr/>
        <a:lstStyle/>
        <a:p>
          <a:endParaRPr lang="en-US"/>
        </a:p>
      </dgm:t>
    </dgm:pt>
    <dgm:pt modelId="{436B2085-AA77-4D09-960B-2D9E5C13F88C}">
      <dgm:prSet/>
      <dgm:spPr>
        <a:solidFill>
          <a:schemeClr val="bg2"/>
        </a:solidFill>
        <a:ln>
          <a:solidFill>
            <a:schemeClr val="tx1"/>
          </a:solidFill>
        </a:ln>
      </dgm:spPr>
      <dgm:t>
        <a:bodyPr/>
        <a:lstStyle/>
        <a:p>
          <a:r>
            <a:rPr lang="en-US" b="1" baseline="0" dirty="0">
              <a:solidFill>
                <a:schemeClr val="tx1"/>
              </a:solidFill>
            </a:rPr>
            <a:t>Reading</a:t>
          </a:r>
          <a:r>
            <a:rPr lang="en-US" b="1" baseline="0" dirty="0">
              <a:solidFill>
                <a:schemeClr val="bg1"/>
              </a:solidFill>
            </a:rPr>
            <a:t> </a:t>
          </a:r>
          <a:r>
            <a:rPr lang="en-US" b="1" baseline="0" dirty="0">
              <a:solidFill>
                <a:schemeClr val="tx1"/>
              </a:solidFill>
            </a:rPr>
            <a:t>(10) </a:t>
          </a:r>
        </a:p>
      </dgm:t>
    </dgm:pt>
    <dgm:pt modelId="{C573CBE8-25DA-4AFE-B5DE-D8E224FD2FFC}" type="parTrans" cxnId="{5446466E-42D2-4746-A7FF-681C2D6204CE}">
      <dgm:prSet/>
      <dgm:spPr/>
      <dgm:t>
        <a:bodyPr/>
        <a:lstStyle/>
        <a:p>
          <a:endParaRPr lang="en-US"/>
        </a:p>
      </dgm:t>
    </dgm:pt>
    <dgm:pt modelId="{20805BB3-2626-4DEA-8CD9-6C20456A5718}" type="sibTrans" cxnId="{5446466E-42D2-4746-A7FF-681C2D6204CE}">
      <dgm:prSet/>
      <dgm:spPr/>
      <dgm:t>
        <a:bodyPr/>
        <a:lstStyle/>
        <a:p>
          <a:endParaRPr lang="en-US"/>
        </a:p>
      </dgm:t>
    </dgm:pt>
    <dgm:pt modelId="{E26B64FE-2DCA-4891-ABA5-5CCEE91BA581}">
      <dgm:prSet/>
      <dgm:spPr>
        <a:solidFill>
          <a:schemeClr val="bg2"/>
        </a:solidFill>
        <a:ln>
          <a:solidFill>
            <a:schemeClr val="tx1"/>
          </a:solidFill>
        </a:ln>
      </dgm:spPr>
      <dgm:t>
        <a:bodyPr/>
        <a:lstStyle/>
        <a:p>
          <a:r>
            <a:rPr lang="en-US" b="1" baseline="0" dirty="0">
              <a:solidFill>
                <a:schemeClr val="tx1"/>
              </a:solidFill>
            </a:rPr>
            <a:t>Writing (10) </a:t>
          </a:r>
        </a:p>
      </dgm:t>
    </dgm:pt>
    <dgm:pt modelId="{49629E75-F69C-4A1A-9D71-20C28CE0CC09}" type="parTrans" cxnId="{F4459312-247F-4481-BDFE-15CFC0A9FEE2}">
      <dgm:prSet/>
      <dgm:spPr/>
      <dgm:t>
        <a:bodyPr/>
        <a:lstStyle/>
        <a:p>
          <a:endParaRPr lang="en-US"/>
        </a:p>
      </dgm:t>
    </dgm:pt>
    <dgm:pt modelId="{74691AFD-6C9A-4B38-9B95-A91BF2B9BE37}" type="sibTrans" cxnId="{F4459312-247F-4481-BDFE-15CFC0A9FEE2}">
      <dgm:prSet/>
      <dgm:spPr/>
      <dgm:t>
        <a:bodyPr/>
        <a:lstStyle/>
        <a:p>
          <a:endParaRPr lang="en-US"/>
        </a:p>
      </dgm:t>
    </dgm:pt>
    <dgm:pt modelId="{5C60BD5A-62A9-4D4C-84BE-7070189DDEFF}" type="pres">
      <dgm:prSet presAssocID="{04768416-BD19-4225-A9FC-78A344FDA77F}" presName="hierChild1" presStyleCnt="0">
        <dgm:presLayoutVars>
          <dgm:orgChart val="1"/>
          <dgm:chPref val="1"/>
          <dgm:dir/>
          <dgm:animOne val="branch"/>
          <dgm:animLvl val="lvl"/>
          <dgm:resizeHandles/>
        </dgm:presLayoutVars>
      </dgm:prSet>
      <dgm:spPr/>
      <dgm:t>
        <a:bodyPr/>
        <a:lstStyle/>
        <a:p>
          <a:endParaRPr lang="en-US"/>
        </a:p>
      </dgm:t>
    </dgm:pt>
    <dgm:pt modelId="{27ADA0C7-316C-467B-AA18-95786CA39A84}" type="pres">
      <dgm:prSet presAssocID="{77BACE2F-70F7-4F9E-A09F-A9BAB9977F20}" presName="hierRoot1" presStyleCnt="0">
        <dgm:presLayoutVars>
          <dgm:hierBranch val="init"/>
        </dgm:presLayoutVars>
      </dgm:prSet>
      <dgm:spPr/>
    </dgm:pt>
    <dgm:pt modelId="{5F05D503-BABE-4119-8A82-0DF61191C565}" type="pres">
      <dgm:prSet presAssocID="{77BACE2F-70F7-4F9E-A09F-A9BAB9977F20}" presName="rootComposite1" presStyleCnt="0"/>
      <dgm:spPr/>
    </dgm:pt>
    <dgm:pt modelId="{C092914D-FFFD-470D-9B2D-E8413C8D8A94}" type="pres">
      <dgm:prSet presAssocID="{77BACE2F-70F7-4F9E-A09F-A9BAB9977F20}" presName="rootText1" presStyleLbl="node0" presStyleIdx="0" presStyleCnt="1" custAng="0" custScaleX="711574" custScaleY="122477" custLinFactNeighborX="8793" custLinFactNeighborY="-11784">
        <dgm:presLayoutVars>
          <dgm:chPref val="3"/>
        </dgm:presLayoutVars>
      </dgm:prSet>
      <dgm:spPr/>
      <dgm:t>
        <a:bodyPr/>
        <a:lstStyle/>
        <a:p>
          <a:endParaRPr lang="en-US"/>
        </a:p>
      </dgm:t>
    </dgm:pt>
    <dgm:pt modelId="{CCB91A8A-589D-4A44-9474-070A23F00752}" type="pres">
      <dgm:prSet presAssocID="{77BACE2F-70F7-4F9E-A09F-A9BAB9977F20}" presName="rootConnector1" presStyleLbl="node1" presStyleIdx="0" presStyleCnt="0"/>
      <dgm:spPr/>
      <dgm:t>
        <a:bodyPr/>
        <a:lstStyle/>
        <a:p>
          <a:endParaRPr lang="en-US"/>
        </a:p>
      </dgm:t>
    </dgm:pt>
    <dgm:pt modelId="{5234C779-BCA1-4E98-8960-05610D80DFE7}" type="pres">
      <dgm:prSet presAssocID="{77BACE2F-70F7-4F9E-A09F-A9BAB9977F20}" presName="hierChild2" presStyleCnt="0"/>
      <dgm:spPr/>
    </dgm:pt>
    <dgm:pt modelId="{875E74B0-617E-43BA-ACAC-20C6BFBF00FF}" type="pres">
      <dgm:prSet presAssocID="{4A3022FA-624E-49A7-BBDB-96873358CD9C}" presName="Name37" presStyleLbl="parChTrans1D2" presStyleIdx="0" presStyleCnt="2"/>
      <dgm:spPr/>
      <dgm:t>
        <a:bodyPr/>
        <a:lstStyle/>
        <a:p>
          <a:endParaRPr lang="en-US"/>
        </a:p>
      </dgm:t>
    </dgm:pt>
    <dgm:pt modelId="{9CE34034-274C-42FF-B2B1-E3C7BA8814BE}" type="pres">
      <dgm:prSet presAssocID="{C69CEC8C-F125-4AC7-BA27-E2A141BD5577}" presName="hierRoot2" presStyleCnt="0">
        <dgm:presLayoutVars>
          <dgm:hierBranch val="init"/>
        </dgm:presLayoutVars>
      </dgm:prSet>
      <dgm:spPr/>
    </dgm:pt>
    <dgm:pt modelId="{7B337B95-762E-4E92-842F-CE16B42EBE8E}" type="pres">
      <dgm:prSet presAssocID="{C69CEC8C-F125-4AC7-BA27-E2A141BD5577}" presName="rootComposite" presStyleCnt="0"/>
      <dgm:spPr/>
    </dgm:pt>
    <dgm:pt modelId="{1C6BF5A2-525C-459F-9F90-9B4D34D655D8}" type="pres">
      <dgm:prSet presAssocID="{C69CEC8C-F125-4AC7-BA27-E2A141BD5577}" presName="rootText" presStyleLbl="node2" presStyleIdx="0" presStyleCnt="2" custScaleX="304251" custScaleY="171488">
        <dgm:presLayoutVars>
          <dgm:chPref val="3"/>
        </dgm:presLayoutVars>
      </dgm:prSet>
      <dgm:spPr/>
      <dgm:t>
        <a:bodyPr/>
        <a:lstStyle/>
        <a:p>
          <a:endParaRPr lang="en-US"/>
        </a:p>
      </dgm:t>
    </dgm:pt>
    <dgm:pt modelId="{8C0D3EDA-969B-4E36-9CD9-6CB7470D3E5B}" type="pres">
      <dgm:prSet presAssocID="{C69CEC8C-F125-4AC7-BA27-E2A141BD5577}" presName="rootConnector" presStyleLbl="node2" presStyleIdx="0" presStyleCnt="2"/>
      <dgm:spPr/>
      <dgm:t>
        <a:bodyPr/>
        <a:lstStyle/>
        <a:p>
          <a:endParaRPr lang="en-US"/>
        </a:p>
      </dgm:t>
    </dgm:pt>
    <dgm:pt modelId="{DD2C7B35-6B06-414B-8DA8-102EC9980CB9}" type="pres">
      <dgm:prSet presAssocID="{C69CEC8C-F125-4AC7-BA27-E2A141BD5577}" presName="hierChild4" presStyleCnt="0"/>
      <dgm:spPr/>
    </dgm:pt>
    <dgm:pt modelId="{6B4CD99D-9BFA-4E58-9E8D-DA60051534C5}" type="pres">
      <dgm:prSet presAssocID="{792FE22D-0395-4C6B-91A6-677D3CB17F90}" presName="Name37" presStyleLbl="parChTrans1D3" presStyleIdx="0" presStyleCnt="6"/>
      <dgm:spPr/>
      <dgm:t>
        <a:bodyPr/>
        <a:lstStyle/>
        <a:p>
          <a:endParaRPr lang="en-US"/>
        </a:p>
      </dgm:t>
    </dgm:pt>
    <dgm:pt modelId="{1820E030-24AA-42FC-B322-F43A13D06F49}" type="pres">
      <dgm:prSet presAssocID="{68C3A048-366E-4CD9-809C-9F33FFE36F2D}" presName="hierRoot2" presStyleCnt="0">
        <dgm:presLayoutVars>
          <dgm:hierBranch val="init"/>
        </dgm:presLayoutVars>
      </dgm:prSet>
      <dgm:spPr/>
    </dgm:pt>
    <dgm:pt modelId="{26AC8286-4B87-43E9-8453-D83B559D6408}" type="pres">
      <dgm:prSet presAssocID="{68C3A048-366E-4CD9-809C-9F33FFE36F2D}" presName="rootComposite" presStyleCnt="0"/>
      <dgm:spPr/>
    </dgm:pt>
    <dgm:pt modelId="{09137075-9EE0-4452-B079-D7B9827A5A28}" type="pres">
      <dgm:prSet presAssocID="{68C3A048-366E-4CD9-809C-9F33FFE36F2D}" presName="rootText" presStyleLbl="node3" presStyleIdx="0" presStyleCnt="6" custScaleX="208283" custScaleY="196309" custLinFactNeighborY="-2779">
        <dgm:presLayoutVars>
          <dgm:chPref val="3"/>
        </dgm:presLayoutVars>
      </dgm:prSet>
      <dgm:spPr/>
      <dgm:t>
        <a:bodyPr/>
        <a:lstStyle/>
        <a:p>
          <a:endParaRPr lang="en-US"/>
        </a:p>
      </dgm:t>
    </dgm:pt>
    <dgm:pt modelId="{C38363B4-7A62-4443-ADE5-B39B35C39693}" type="pres">
      <dgm:prSet presAssocID="{68C3A048-366E-4CD9-809C-9F33FFE36F2D}" presName="rootConnector" presStyleLbl="node3" presStyleIdx="0" presStyleCnt="6"/>
      <dgm:spPr/>
      <dgm:t>
        <a:bodyPr/>
        <a:lstStyle/>
        <a:p>
          <a:endParaRPr lang="en-US"/>
        </a:p>
      </dgm:t>
    </dgm:pt>
    <dgm:pt modelId="{6898B69B-6395-4018-B99C-2D1E978A9793}" type="pres">
      <dgm:prSet presAssocID="{68C3A048-366E-4CD9-809C-9F33FFE36F2D}" presName="hierChild4" presStyleCnt="0"/>
      <dgm:spPr/>
    </dgm:pt>
    <dgm:pt modelId="{6C0665C6-0C97-4351-A7C4-FC2C38EF4A84}" type="pres">
      <dgm:prSet presAssocID="{68C3A048-366E-4CD9-809C-9F33FFE36F2D}" presName="hierChild5" presStyleCnt="0"/>
      <dgm:spPr/>
    </dgm:pt>
    <dgm:pt modelId="{C05F10EC-6B33-42A8-BE63-18E6651CD7B3}" type="pres">
      <dgm:prSet presAssocID="{7667DCE4-4CA8-4884-B191-2AE5DEA4AEA5}" presName="Name37" presStyleLbl="parChTrans1D3" presStyleIdx="1" presStyleCnt="6"/>
      <dgm:spPr/>
      <dgm:t>
        <a:bodyPr/>
        <a:lstStyle/>
        <a:p>
          <a:endParaRPr lang="en-US"/>
        </a:p>
      </dgm:t>
    </dgm:pt>
    <dgm:pt modelId="{FBF30CA6-920F-4F3A-AC51-0E3661158EC1}" type="pres">
      <dgm:prSet presAssocID="{EF3FF069-A19D-4923-ABC3-3B415CD0F9E4}" presName="hierRoot2" presStyleCnt="0">
        <dgm:presLayoutVars>
          <dgm:hierBranch val="init"/>
        </dgm:presLayoutVars>
      </dgm:prSet>
      <dgm:spPr/>
    </dgm:pt>
    <dgm:pt modelId="{2A959934-118F-45CE-AB65-5FD3CA8F9502}" type="pres">
      <dgm:prSet presAssocID="{EF3FF069-A19D-4923-ABC3-3B415CD0F9E4}" presName="rootComposite" presStyleCnt="0"/>
      <dgm:spPr/>
    </dgm:pt>
    <dgm:pt modelId="{8C9F3B3F-BB9A-42F9-A845-2FA8F0BADFEB}" type="pres">
      <dgm:prSet presAssocID="{EF3FF069-A19D-4923-ABC3-3B415CD0F9E4}" presName="rootText" presStyleLbl="node3" presStyleIdx="1" presStyleCnt="6" custScaleX="208283" custScaleY="150761" custLinFactNeighborX="1193" custLinFactNeighborY="-13740">
        <dgm:presLayoutVars>
          <dgm:chPref val="3"/>
        </dgm:presLayoutVars>
      </dgm:prSet>
      <dgm:spPr/>
      <dgm:t>
        <a:bodyPr/>
        <a:lstStyle/>
        <a:p>
          <a:endParaRPr lang="en-US"/>
        </a:p>
      </dgm:t>
    </dgm:pt>
    <dgm:pt modelId="{BDD3D28B-931A-4932-9A6D-DFA189E1E1DC}" type="pres">
      <dgm:prSet presAssocID="{EF3FF069-A19D-4923-ABC3-3B415CD0F9E4}" presName="rootConnector" presStyleLbl="node3" presStyleIdx="1" presStyleCnt="6"/>
      <dgm:spPr/>
      <dgm:t>
        <a:bodyPr/>
        <a:lstStyle/>
        <a:p>
          <a:endParaRPr lang="en-US"/>
        </a:p>
      </dgm:t>
    </dgm:pt>
    <dgm:pt modelId="{FADC3161-B34E-4C69-98BA-7C7358F4DE6E}" type="pres">
      <dgm:prSet presAssocID="{EF3FF069-A19D-4923-ABC3-3B415CD0F9E4}" presName="hierChild4" presStyleCnt="0"/>
      <dgm:spPr/>
    </dgm:pt>
    <dgm:pt modelId="{6A24CF19-27B5-4036-863F-D432F95B3B9F}" type="pres">
      <dgm:prSet presAssocID="{EF3FF069-A19D-4923-ABC3-3B415CD0F9E4}" presName="hierChild5" presStyleCnt="0"/>
      <dgm:spPr/>
    </dgm:pt>
    <dgm:pt modelId="{9683D709-6304-4703-9864-5B41DC6A4663}" type="pres">
      <dgm:prSet presAssocID="{413A1E8B-5476-41D0-9272-660E88A24A73}" presName="Name37" presStyleLbl="parChTrans1D3" presStyleIdx="2" presStyleCnt="6"/>
      <dgm:spPr/>
      <dgm:t>
        <a:bodyPr/>
        <a:lstStyle/>
        <a:p>
          <a:endParaRPr lang="en-US"/>
        </a:p>
      </dgm:t>
    </dgm:pt>
    <dgm:pt modelId="{DDCD16E1-FD56-4E1E-9456-74D35AF96E6F}" type="pres">
      <dgm:prSet presAssocID="{5FBF184B-5AFC-47F0-82D8-E35BDCDF78CB}" presName="hierRoot2" presStyleCnt="0">
        <dgm:presLayoutVars>
          <dgm:hierBranch val="init"/>
        </dgm:presLayoutVars>
      </dgm:prSet>
      <dgm:spPr/>
    </dgm:pt>
    <dgm:pt modelId="{1BFA53E8-7E6F-4FE7-BA95-FC15A0CDA001}" type="pres">
      <dgm:prSet presAssocID="{5FBF184B-5AFC-47F0-82D8-E35BDCDF78CB}" presName="rootComposite" presStyleCnt="0"/>
      <dgm:spPr/>
    </dgm:pt>
    <dgm:pt modelId="{A33345CC-CCF2-450D-A9D7-9AF26EE7741A}" type="pres">
      <dgm:prSet presAssocID="{5FBF184B-5AFC-47F0-82D8-E35BDCDF78CB}" presName="rootText" presStyleLbl="node3" presStyleIdx="2" presStyleCnt="6" custScaleX="208283" custScaleY="116566" custLinFactNeighborX="-1743" custLinFactNeighborY="4407">
        <dgm:presLayoutVars>
          <dgm:chPref val="3"/>
        </dgm:presLayoutVars>
      </dgm:prSet>
      <dgm:spPr/>
      <dgm:t>
        <a:bodyPr/>
        <a:lstStyle/>
        <a:p>
          <a:endParaRPr lang="en-US"/>
        </a:p>
      </dgm:t>
    </dgm:pt>
    <dgm:pt modelId="{99CEC222-6A04-4524-9D8B-B21239AE6203}" type="pres">
      <dgm:prSet presAssocID="{5FBF184B-5AFC-47F0-82D8-E35BDCDF78CB}" presName="rootConnector" presStyleLbl="node3" presStyleIdx="2" presStyleCnt="6"/>
      <dgm:spPr/>
      <dgm:t>
        <a:bodyPr/>
        <a:lstStyle/>
        <a:p>
          <a:endParaRPr lang="en-US"/>
        </a:p>
      </dgm:t>
    </dgm:pt>
    <dgm:pt modelId="{3B26D1F8-EC4F-4B11-8B94-03A324DCC4EF}" type="pres">
      <dgm:prSet presAssocID="{5FBF184B-5AFC-47F0-82D8-E35BDCDF78CB}" presName="hierChild4" presStyleCnt="0"/>
      <dgm:spPr/>
    </dgm:pt>
    <dgm:pt modelId="{2A2B3FBC-4530-4429-BF4C-7D46723FE719}" type="pres">
      <dgm:prSet presAssocID="{5FBF184B-5AFC-47F0-82D8-E35BDCDF78CB}" presName="hierChild5" presStyleCnt="0"/>
      <dgm:spPr/>
    </dgm:pt>
    <dgm:pt modelId="{4627386C-C611-4CF4-A638-154F0C7628C3}" type="pres">
      <dgm:prSet presAssocID="{98EAE393-F3A6-4896-A509-E8D868BE85CC}" presName="Name37" presStyleLbl="parChTrans1D3" presStyleIdx="3" presStyleCnt="6"/>
      <dgm:spPr/>
      <dgm:t>
        <a:bodyPr/>
        <a:lstStyle/>
        <a:p>
          <a:endParaRPr lang="en-US"/>
        </a:p>
      </dgm:t>
    </dgm:pt>
    <dgm:pt modelId="{BD20FE06-B205-482E-A308-BB23C407DC96}" type="pres">
      <dgm:prSet presAssocID="{1D475FC2-1157-4DF7-A332-EB0E0335F462}" presName="hierRoot2" presStyleCnt="0">
        <dgm:presLayoutVars>
          <dgm:hierBranch val="init"/>
        </dgm:presLayoutVars>
      </dgm:prSet>
      <dgm:spPr/>
    </dgm:pt>
    <dgm:pt modelId="{11F63FFC-1EFA-4107-89C8-0CE03706BBB2}" type="pres">
      <dgm:prSet presAssocID="{1D475FC2-1157-4DF7-A332-EB0E0335F462}" presName="rootComposite" presStyleCnt="0"/>
      <dgm:spPr/>
    </dgm:pt>
    <dgm:pt modelId="{F0472C60-21E1-455A-9415-39D1F101F70C}" type="pres">
      <dgm:prSet presAssocID="{1D475FC2-1157-4DF7-A332-EB0E0335F462}" presName="rootText" presStyleLbl="node3" presStyleIdx="3" presStyleCnt="6" custScaleX="197615" custScaleY="113310" custLinFactNeighborX="1193" custLinFactNeighborY="-8117">
        <dgm:presLayoutVars>
          <dgm:chPref val="3"/>
        </dgm:presLayoutVars>
      </dgm:prSet>
      <dgm:spPr/>
      <dgm:t>
        <a:bodyPr/>
        <a:lstStyle/>
        <a:p>
          <a:endParaRPr lang="en-US"/>
        </a:p>
      </dgm:t>
    </dgm:pt>
    <dgm:pt modelId="{2E6699B5-197D-440A-986B-FBF5C5662C15}" type="pres">
      <dgm:prSet presAssocID="{1D475FC2-1157-4DF7-A332-EB0E0335F462}" presName="rootConnector" presStyleLbl="node3" presStyleIdx="3" presStyleCnt="6"/>
      <dgm:spPr/>
      <dgm:t>
        <a:bodyPr/>
        <a:lstStyle/>
        <a:p>
          <a:endParaRPr lang="en-US"/>
        </a:p>
      </dgm:t>
    </dgm:pt>
    <dgm:pt modelId="{19E6E91A-E00B-456C-B526-A7557CF9A684}" type="pres">
      <dgm:prSet presAssocID="{1D475FC2-1157-4DF7-A332-EB0E0335F462}" presName="hierChild4" presStyleCnt="0"/>
      <dgm:spPr/>
    </dgm:pt>
    <dgm:pt modelId="{77B2B2F9-5ACC-4AD0-B0F1-E42F87537CD5}" type="pres">
      <dgm:prSet presAssocID="{1D475FC2-1157-4DF7-A332-EB0E0335F462}" presName="hierChild5" presStyleCnt="0"/>
      <dgm:spPr/>
    </dgm:pt>
    <dgm:pt modelId="{6C9EF24D-6360-4B2F-B91A-097C7AD76A36}" type="pres">
      <dgm:prSet presAssocID="{C69CEC8C-F125-4AC7-BA27-E2A141BD5577}" presName="hierChild5" presStyleCnt="0"/>
      <dgm:spPr/>
    </dgm:pt>
    <dgm:pt modelId="{653D1DBB-3B34-47E3-BF03-D5FA3385F98B}" type="pres">
      <dgm:prSet presAssocID="{2BA3BEC0-407F-48D1-86D0-03BFFB178374}" presName="Name37" presStyleLbl="parChTrans1D2" presStyleIdx="1" presStyleCnt="2"/>
      <dgm:spPr/>
      <dgm:t>
        <a:bodyPr/>
        <a:lstStyle/>
        <a:p>
          <a:endParaRPr lang="en-US"/>
        </a:p>
      </dgm:t>
    </dgm:pt>
    <dgm:pt modelId="{D3DD0BBB-B2EE-4E62-BE35-0CF422F1E502}" type="pres">
      <dgm:prSet presAssocID="{454ACE40-C73C-4C14-A6D9-6CBFEF5CBA19}" presName="hierRoot2" presStyleCnt="0">
        <dgm:presLayoutVars>
          <dgm:hierBranch val="init"/>
        </dgm:presLayoutVars>
      </dgm:prSet>
      <dgm:spPr/>
    </dgm:pt>
    <dgm:pt modelId="{D3AFFBB4-43C6-43B8-BA00-8F61189703F1}" type="pres">
      <dgm:prSet presAssocID="{454ACE40-C73C-4C14-A6D9-6CBFEF5CBA19}" presName="rootComposite" presStyleCnt="0"/>
      <dgm:spPr/>
    </dgm:pt>
    <dgm:pt modelId="{0FC3AB55-C710-4BCB-BEF7-BA8B82575096}" type="pres">
      <dgm:prSet presAssocID="{454ACE40-C73C-4C14-A6D9-6CBFEF5CBA19}" presName="rootText" presStyleLbl="node2" presStyleIdx="1" presStyleCnt="2" custScaleX="387964" custScaleY="184369" custLinFactNeighborX="317" custLinFactNeighborY="3509">
        <dgm:presLayoutVars>
          <dgm:chPref val="3"/>
        </dgm:presLayoutVars>
      </dgm:prSet>
      <dgm:spPr/>
      <dgm:t>
        <a:bodyPr/>
        <a:lstStyle/>
        <a:p>
          <a:endParaRPr lang="en-US"/>
        </a:p>
      </dgm:t>
    </dgm:pt>
    <dgm:pt modelId="{01A3C0FB-7F6D-4416-B53A-6F4DAF05778D}" type="pres">
      <dgm:prSet presAssocID="{454ACE40-C73C-4C14-A6D9-6CBFEF5CBA19}" presName="rootConnector" presStyleLbl="node2" presStyleIdx="1" presStyleCnt="2"/>
      <dgm:spPr/>
      <dgm:t>
        <a:bodyPr/>
        <a:lstStyle/>
        <a:p>
          <a:endParaRPr lang="en-US"/>
        </a:p>
      </dgm:t>
    </dgm:pt>
    <dgm:pt modelId="{B63D1E68-4659-4C49-B2F0-7ED5727C60E3}" type="pres">
      <dgm:prSet presAssocID="{454ACE40-C73C-4C14-A6D9-6CBFEF5CBA19}" presName="hierChild4" presStyleCnt="0"/>
      <dgm:spPr/>
    </dgm:pt>
    <dgm:pt modelId="{FD6A0C05-8B94-42DA-8FD7-84D4445AFD5B}" type="pres">
      <dgm:prSet presAssocID="{C573CBE8-25DA-4AFE-B5DE-D8E224FD2FFC}" presName="Name37" presStyleLbl="parChTrans1D3" presStyleIdx="4" presStyleCnt="6"/>
      <dgm:spPr/>
      <dgm:t>
        <a:bodyPr/>
        <a:lstStyle/>
        <a:p>
          <a:endParaRPr lang="en-US"/>
        </a:p>
      </dgm:t>
    </dgm:pt>
    <dgm:pt modelId="{4D0D44EF-65CD-41DB-969A-0053859FC3AE}" type="pres">
      <dgm:prSet presAssocID="{436B2085-AA77-4D09-960B-2D9E5C13F88C}" presName="hierRoot2" presStyleCnt="0">
        <dgm:presLayoutVars>
          <dgm:hierBranch val="init"/>
        </dgm:presLayoutVars>
      </dgm:prSet>
      <dgm:spPr/>
    </dgm:pt>
    <dgm:pt modelId="{2EC77FDF-729D-4ACF-BF03-F9EF0449770F}" type="pres">
      <dgm:prSet presAssocID="{436B2085-AA77-4D09-960B-2D9E5C13F88C}" presName="rootComposite" presStyleCnt="0"/>
      <dgm:spPr/>
    </dgm:pt>
    <dgm:pt modelId="{06E6FFFA-4EB5-4F8B-AB8D-C9346F13FE75}" type="pres">
      <dgm:prSet presAssocID="{436B2085-AA77-4D09-960B-2D9E5C13F88C}" presName="rootText" presStyleLbl="node3" presStyleIdx="4" presStyleCnt="6" custScaleX="224156" custScaleY="102809">
        <dgm:presLayoutVars>
          <dgm:chPref val="3"/>
        </dgm:presLayoutVars>
      </dgm:prSet>
      <dgm:spPr/>
      <dgm:t>
        <a:bodyPr/>
        <a:lstStyle/>
        <a:p>
          <a:endParaRPr lang="en-US"/>
        </a:p>
      </dgm:t>
    </dgm:pt>
    <dgm:pt modelId="{C27028FC-367B-43D2-961B-A9C964BAB543}" type="pres">
      <dgm:prSet presAssocID="{436B2085-AA77-4D09-960B-2D9E5C13F88C}" presName="rootConnector" presStyleLbl="node3" presStyleIdx="4" presStyleCnt="6"/>
      <dgm:spPr/>
      <dgm:t>
        <a:bodyPr/>
        <a:lstStyle/>
        <a:p>
          <a:endParaRPr lang="en-US"/>
        </a:p>
      </dgm:t>
    </dgm:pt>
    <dgm:pt modelId="{5BBB914B-BEB0-4A33-BEDC-33584F4D72FB}" type="pres">
      <dgm:prSet presAssocID="{436B2085-AA77-4D09-960B-2D9E5C13F88C}" presName="hierChild4" presStyleCnt="0"/>
      <dgm:spPr/>
    </dgm:pt>
    <dgm:pt modelId="{45EB434F-29FC-419A-915A-7E080E7D71DA}" type="pres">
      <dgm:prSet presAssocID="{436B2085-AA77-4D09-960B-2D9E5C13F88C}" presName="hierChild5" presStyleCnt="0"/>
      <dgm:spPr/>
    </dgm:pt>
    <dgm:pt modelId="{FD9D4309-5D0C-451B-BE90-5CBCE8820E5B}" type="pres">
      <dgm:prSet presAssocID="{49629E75-F69C-4A1A-9D71-20C28CE0CC09}" presName="Name37" presStyleLbl="parChTrans1D3" presStyleIdx="5" presStyleCnt="6"/>
      <dgm:spPr/>
      <dgm:t>
        <a:bodyPr/>
        <a:lstStyle/>
        <a:p>
          <a:endParaRPr lang="en-US"/>
        </a:p>
      </dgm:t>
    </dgm:pt>
    <dgm:pt modelId="{B00FEBDB-438E-4EAF-989E-A78EF8985DFE}" type="pres">
      <dgm:prSet presAssocID="{E26B64FE-2DCA-4891-ABA5-5CCEE91BA581}" presName="hierRoot2" presStyleCnt="0">
        <dgm:presLayoutVars>
          <dgm:hierBranch val="init"/>
        </dgm:presLayoutVars>
      </dgm:prSet>
      <dgm:spPr/>
    </dgm:pt>
    <dgm:pt modelId="{078D34B1-5916-4C3E-8402-05B1652A0440}" type="pres">
      <dgm:prSet presAssocID="{E26B64FE-2DCA-4891-ABA5-5CCEE91BA581}" presName="rootComposite" presStyleCnt="0"/>
      <dgm:spPr/>
    </dgm:pt>
    <dgm:pt modelId="{6313C5EA-7416-482E-A9A1-7F296A103F60}" type="pres">
      <dgm:prSet presAssocID="{E26B64FE-2DCA-4891-ABA5-5CCEE91BA581}" presName="rootText" presStyleLbl="node3" presStyleIdx="5" presStyleCnt="6" custScaleX="218799" custScaleY="92544" custLinFactNeighborX="11963" custLinFactNeighborY="20320">
        <dgm:presLayoutVars>
          <dgm:chPref val="3"/>
        </dgm:presLayoutVars>
      </dgm:prSet>
      <dgm:spPr/>
      <dgm:t>
        <a:bodyPr/>
        <a:lstStyle/>
        <a:p>
          <a:endParaRPr lang="en-US"/>
        </a:p>
      </dgm:t>
    </dgm:pt>
    <dgm:pt modelId="{20A4AF14-006D-4E40-926C-153870679D00}" type="pres">
      <dgm:prSet presAssocID="{E26B64FE-2DCA-4891-ABA5-5CCEE91BA581}" presName="rootConnector" presStyleLbl="node3" presStyleIdx="5" presStyleCnt="6"/>
      <dgm:spPr/>
      <dgm:t>
        <a:bodyPr/>
        <a:lstStyle/>
        <a:p>
          <a:endParaRPr lang="en-US"/>
        </a:p>
      </dgm:t>
    </dgm:pt>
    <dgm:pt modelId="{06A7D8BA-B749-46F1-9337-78AC1EB935F0}" type="pres">
      <dgm:prSet presAssocID="{E26B64FE-2DCA-4891-ABA5-5CCEE91BA581}" presName="hierChild4" presStyleCnt="0"/>
      <dgm:spPr/>
    </dgm:pt>
    <dgm:pt modelId="{1A9D17C2-28CA-496C-BEDC-11E4F99171ED}" type="pres">
      <dgm:prSet presAssocID="{E26B64FE-2DCA-4891-ABA5-5CCEE91BA581}" presName="hierChild5" presStyleCnt="0"/>
      <dgm:spPr/>
    </dgm:pt>
    <dgm:pt modelId="{273DCE9C-F09B-4054-82BB-8034165769AB}" type="pres">
      <dgm:prSet presAssocID="{454ACE40-C73C-4C14-A6D9-6CBFEF5CBA19}" presName="hierChild5" presStyleCnt="0"/>
      <dgm:spPr/>
    </dgm:pt>
    <dgm:pt modelId="{DE2E5D47-CAA7-4AED-9449-21F4BC012D54}" type="pres">
      <dgm:prSet presAssocID="{77BACE2F-70F7-4F9E-A09F-A9BAB9977F20}" presName="hierChild3" presStyleCnt="0"/>
      <dgm:spPr/>
    </dgm:pt>
  </dgm:ptLst>
  <dgm:cxnLst>
    <dgm:cxn modelId="{5446466E-42D2-4746-A7FF-681C2D6204CE}" srcId="{454ACE40-C73C-4C14-A6D9-6CBFEF5CBA19}" destId="{436B2085-AA77-4D09-960B-2D9E5C13F88C}" srcOrd="0" destOrd="0" parTransId="{C573CBE8-25DA-4AFE-B5DE-D8E224FD2FFC}" sibTransId="{20805BB3-2626-4DEA-8CD9-6C20456A5718}"/>
    <dgm:cxn modelId="{3A471A36-7C3E-4050-A776-F0589B43938A}" srcId="{C69CEC8C-F125-4AC7-BA27-E2A141BD5577}" destId="{1D475FC2-1157-4DF7-A332-EB0E0335F462}" srcOrd="3" destOrd="0" parTransId="{98EAE393-F3A6-4896-A509-E8D868BE85CC}" sibTransId="{7C85D721-F750-471F-B252-F606067F31FA}"/>
    <dgm:cxn modelId="{A821681A-0D6D-4FCF-BB89-C5C1C755FBD1}" type="presOf" srcId="{C69CEC8C-F125-4AC7-BA27-E2A141BD5577}" destId="{1C6BF5A2-525C-459F-9F90-9B4D34D655D8}" srcOrd="0" destOrd="0" presId="urn:microsoft.com/office/officeart/2005/8/layout/orgChart1"/>
    <dgm:cxn modelId="{52BE0367-6881-4982-AEE2-3D41625F3F47}" srcId="{77BACE2F-70F7-4F9E-A09F-A9BAB9977F20}" destId="{454ACE40-C73C-4C14-A6D9-6CBFEF5CBA19}" srcOrd="1" destOrd="0" parTransId="{2BA3BEC0-407F-48D1-86D0-03BFFB178374}" sibTransId="{3B096AF9-B818-4F18-B60C-F1B6F3719418}"/>
    <dgm:cxn modelId="{1F969006-5AA6-40B8-920E-71A3A77AFEF3}" type="presOf" srcId="{5FBF184B-5AFC-47F0-82D8-E35BDCDF78CB}" destId="{A33345CC-CCF2-450D-A9D7-9AF26EE7741A}" srcOrd="0" destOrd="0" presId="urn:microsoft.com/office/officeart/2005/8/layout/orgChart1"/>
    <dgm:cxn modelId="{22351D78-DE30-4155-8243-94DE0E36D488}" srcId="{77BACE2F-70F7-4F9E-A09F-A9BAB9977F20}" destId="{C69CEC8C-F125-4AC7-BA27-E2A141BD5577}" srcOrd="0" destOrd="0" parTransId="{4A3022FA-624E-49A7-BBDB-96873358CD9C}" sibTransId="{C2619CA8-0A5E-443C-AE41-B1165C3B2AFF}"/>
    <dgm:cxn modelId="{B01F68D5-F032-436B-BC9D-4327D3F5FF9B}" srcId="{C69CEC8C-F125-4AC7-BA27-E2A141BD5577}" destId="{68C3A048-366E-4CD9-809C-9F33FFE36F2D}" srcOrd="0" destOrd="0" parTransId="{792FE22D-0395-4C6B-91A6-677D3CB17F90}" sibTransId="{33E0664D-F940-4581-8C40-A2555AC7C858}"/>
    <dgm:cxn modelId="{AD5AD3A6-B099-4EF5-B4E0-723D053489DD}" type="presOf" srcId="{1D475FC2-1157-4DF7-A332-EB0E0335F462}" destId="{F0472C60-21E1-455A-9415-39D1F101F70C}" srcOrd="0" destOrd="0" presId="urn:microsoft.com/office/officeart/2005/8/layout/orgChart1"/>
    <dgm:cxn modelId="{D85C2F1E-F0D8-4129-ABBE-35E4C0783013}" type="presOf" srcId="{436B2085-AA77-4D09-960B-2D9E5C13F88C}" destId="{C27028FC-367B-43D2-961B-A9C964BAB543}" srcOrd="1" destOrd="0" presId="urn:microsoft.com/office/officeart/2005/8/layout/orgChart1"/>
    <dgm:cxn modelId="{08492CEF-B405-446B-8D46-DC6C5B335F63}" type="presOf" srcId="{E26B64FE-2DCA-4891-ABA5-5CCEE91BA581}" destId="{6313C5EA-7416-482E-A9A1-7F296A103F60}" srcOrd="0" destOrd="0" presId="urn:microsoft.com/office/officeart/2005/8/layout/orgChart1"/>
    <dgm:cxn modelId="{F9C01EC2-83BD-499D-9F91-28793014AFF3}" srcId="{C69CEC8C-F125-4AC7-BA27-E2A141BD5577}" destId="{5FBF184B-5AFC-47F0-82D8-E35BDCDF78CB}" srcOrd="2" destOrd="0" parTransId="{413A1E8B-5476-41D0-9272-660E88A24A73}" sibTransId="{9F07C8A7-1377-48B0-AF42-AA9CA7F8601F}"/>
    <dgm:cxn modelId="{85FFA5CD-C73D-425F-91B8-C1E5B2B21E59}" type="presOf" srcId="{68C3A048-366E-4CD9-809C-9F33FFE36F2D}" destId="{C38363B4-7A62-4443-ADE5-B39B35C39693}" srcOrd="1" destOrd="0" presId="urn:microsoft.com/office/officeart/2005/8/layout/orgChart1"/>
    <dgm:cxn modelId="{9DED17A9-5DBB-4215-8331-5D6FC5DF8A30}" type="presOf" srcId="{4A3022FA-624E-49A7-BBDB-96873358CD9C}" destId="{875E74B0-617E-43BA-ACAC-20C6BFBF00FF}" srcOrd="0" destOrd="0" presId="urn:microsoft.com/office/officeart/2005/8/layout/orgChart1"/>
    <dgm:cxn modelId="{A2676F78-8014-463A-BFDD-273265CBF4C3}" type="presOf" srcId="{1D475FC2-1157-4DF7-A332-EB0E0335F462}" destId="{2E6699B5-197D-440A-986B-FBF5C5662C15}" srcOrd="1" destOrd="0" presId="urn:microsoft.com/office/officeart/2005/8/layout/orgChart1"/>
    <dgm:cxn modelId="{B0B9EC35-8785-4B58-BDC5-3C1852ED3D14}" type="presOf" srcId="{5FBF184B-5AFC-47F0-82D8-E35BDCDF78CB}" destId="{99CEC222-6A04-4524-9D8B-B21239AE6203}" srcOrd="1" destOrd="0" presId="urn:microsoft.com/office/officeart/2005/8/layout/orgChart1"/>
    <dgm:cxn modelId="{DA9B42A7-7B19-4985-868E-FC3464B25F9B}" srcId="{C69CEC8C-F125-4AC7-BA27-E2A141BD5577}" destId="{EF3FF069-A19D-4923-ABC3-3B415CD0F9E4}" srcOrd="1" destOrd="0" parTransId="{7667DCE4-4CA8-4884-B191-2AE5DEA4AEA5}" sibTransId="{1C77C7FB-D575-4E19-8170-1E0AF298669F}"/>
    <dgm:cxn modelId="{1C05D34C-9DFA-42EA-9ABE-19C7FCA8C07A}" type="presOf" srcId="{68C3A048-366E-4CD9-809C-9F33FFE36F2D}" destId="{09137075-9EE0-4452-B079-D7B9827A5A28}" srcOrd="0" destOrd="0" presId="urn:microsoft.com/office/officeart/2005/8/layout/orgChart1"/>
    <dgm:cxn modelId="{0B5B99B4-42B5-4395-AA0D-51615759458C}" type="presOf" srcId="{454ACE40-C73C-4C14-A6D9-6CBFEF5CBA19}" destId="{0FC3AB55-C710-4BCB-BEF7-BA8B82575096}" srcOrd="0" destOrd="0" presId="urn:microsoft.com/office/officeart/2005/8/layout/orgChart1"/>
    <dgm:cxn modelId="{B7082704-A6A8-4C48-AC5F-7451CA2E65E2}" type="presOf" srcId="{454ACE40-C73C-4C14-A6D9-6CBFEF5CBA19}" destId="{01A3C0FB-7F6D-4416-B53A-6F4DAF05778D}" srcOrd="1" destOrd="0" presId="urn:microsoft.com/office/officeart/2005/8/layout/orgChart1"/>
    <dgm:cxn modelId="{A211D6B1-769F-4749-B9FF-890AE64A36B1}" type="presOf" srcId="{E26B64FE-2DCA-4891-ABA5-5CCEE91BA581}" destId="{20A4AF14-006D-4E40-926C-153870679D00}" srcOrd="1" destOrd="0" presId="urn:microsoft.com/office/officeart/2005/8/layout/orgChart1"/>
    <dgm:cxn modelId="{E03D65E8-410F-4DA6-B497-E7D3DA24F924}" type="presOf" srcId="{792FE22D-0395-4C6B-91A6-677D3CB17F90}" destId="{6B4CD99D-9BFA-4E58-9E8D-DA60051534C5}" srcOrd="0" destOrd="0" presId="urn:microsoft.com/office/officeart/2005/8/layout/orgChart1"/>
    <dgm:cxn modelId="{71D144C5-7251-4DF4-ACB8-FFE90790F7E4}" type="presOf" srcId="{7667DCE4-4CA8-4884-B191-2AE5DEA4AEA5}" destId="{C05F10EC-6B33-42A8-BE63-18E6651CD7B3}" srcOrd="0" destOrd="0" presId="urn:microsoft.com/office/officeart/2005/8/layout/orgChart1"/>
    <dgm:cxn modelId="{901BABE8-13A1-4B83-BBCA-C2CA8A0D873D}" type="presOf" srcId="{C69CEC8C-F125-4AC7-BA27-E2A141BD5577}" destId="{8C0D3EDA-969B-4E36-9CD9-6CB7470D3E5B}" srcOrd="1" destOrd="0" presId="urn:microsoft.com/office/officeart/2005/8/layout/orgChart1"/>
    <dgm:cxn modelId="{F5D34A8B-024C-4732-89A1-B3CA82A5776B}" type="presOf" srcId="{49629E75-F69C-4A1A-9D71-20C28CE0CC09}" destId="{FD9D4309-5D0C-451B-BE90-5CBCE8820E5B}" srcOrd="0" destOrd="0" presId="urn:microsoft.com/office/officeart/2005/8/layout/orgChart1"/>
    <dgm:cxn modelId="{2A0E3EF0-9A4A-4CDA-8A01-10F2CB46F3E8}" type="presOf" srcId="{98EAE393-F3A6-4896-A509-E8D868BE85CC}" destId="{4627386C-C611-4CF4-A638-154F0C7628C3}" srcOrd="0" destOrd="0" presId="urn:microsoft.com/office/officeart/2005/8/layout/orgChart1"/>
    <dgm:cxn modelId="{3C490324-2313-4075-8DF9-BB8C5B254771}" type="presOf" srcId="{413A1E8B-5476-41D0-9272-660E88A24A73}" destId="{9683D709-6304-4703-9864-5B41DC6A4663}" srcOrd="0" destOrd="0" presId="urn:microsoft.com/office/officeart/2005/8/layout/orgChart1"/>
    <dgm:cxn modelId="{8FC49652-31A3-4A41-9BC9-DEF2A645E723}" type="presOf" srcId="{436B2085-AA77-4D09-960B-2D9E5C13F88C}" destId="{06E6FFFA-4EB5-4F8B-AB8D-C9346F13FE75}" srcOrd="0" destOrd="0" presId="urn:microsoft.com/office/officeart/2005/8/layout/orgChart1"/>
    <dgm:cxn modelId="{C147E3BD-25B3-4AF6-B366-A880838FA151}" type="presOf" srcId="{C573CBE8-25DA-4AFE-B5DE-D8E224FD2FFC}" destId="{FD6A0C05-8B94-42DA-8FD7-84D4445AFD5B}" srcOrd="0" destOrd="0" presId="urn:microsoft.com/office/officeart/2005/8/layout/orgChart1"/>
    <dgm:cxn modelId="{AF8E5818-A62E-416C-9EB7-95A0FD007FAF}" type="presOf" srcId="{04768416-BD19-4225-A9FC-78A344FDA77F}" destId="{5C60BD5A-62A9-4D4C-84BE-7070189DDEFF}" srcOrd="0" destOrd="0" presId="urn:microsoft.com/office/officeart/2005/8/layout/orgChart1"/>
    <dgm:cxn modelId="{F4459312-247F-4481-BDFE-15CFC0A9FEE2}" srcId="{454ACE40-C73C-4C14-A6D9-6CBFEF5CBA19}" destId="{E26B64FE-2DCA-4891-ABA5-5CCEE91BA581}" srcOrd="1" destOrd="0" parTransId="{49629E75-F69C-4A1A-9D71-20C28CE0CC09}" sibTransId="{74691AFD-6C9A-4B38-9B95-A91BF2B9BE37}"/>
    <dgm:cxn modelId="{9075B830-80C0-4380-ACB2-345922F3C2B8}" type="presOf" srcId="{EF3FF069-A19D-4923-ABC3-3B415CD0F9E4}" destId="{BDD3D28B-931A-4932-9A6D-DFA189E1E1DC}" srcOrd="1" destOrd="0" presId="urn:microsoft.com/office/officeart/2005/8/layout/orgChart1"/>
    <dgm:cxn modelId="{59790817-9998-4E93-AB64-129716C80465}" type="presOf" srcId="{EF3FF069-A19D-4923-ABC3-3B415CD0F9E4}" destId="{8C9F3B3F-BB9A-42F9-A845-2FA8F0BADFEB}" srcOrd="0" destOrd="0" presId="urn:microsoft.com/office/officeart/2005/8/layout/orgChart1"/>
    <dgm:cxn modelId="{9373186C-2B21-4621-A34A-40221662CDB7}" type="presOf" srcId="{77BACE2F-70F7-4F9E-A09F-A9BAB9977F20}" destId="{CCB91A8A-589D-4A44-9474-070A23F00752}" srcOrd="1" destOrd="0" presId="urn:microsoft.com/office/officeart/2005/8/layout/orgChart1"/>
    <dgm:cxn modelId="{912AA5D2-C8D0-4F2A-B88F-891CDA415D40}" type="presOf" srcId="{2BA3BEC0-407F-48D1-86D0-03BFFB178374}" destId="{653D1DBB-3B34-47E3-BF03-D5FA3385F98B}" srcOrd="0" destOrd="0" presId="urn:microsoft.com/office/officeart/2005/8/layout/orgChart1"/>
    <dgm:cxn modelId="{3564DCDE-CBF6-495D-9564-E7C138EEEFFC}" type="presOf" srcId="{77BACE2F-70F7-4F9E-A09F-A9BAB9977F20}" destId="{C092914D-FFFD-470D-9B2D-E8413C8D8A94}" srcOrd="0" destOrd="0" presId="urn:microsoft.com/office/officeart/2005/8/layout/orgChart1"/>
    <dgm:cxn modelId="{AD633191-1855-49A0-BEEE-A26D6CA5C3D2}" srcId="{04768416-BD19-4225-A9FC-78A344FDA77F}" destId="{77BACE2F-70F7-4F9E-A09F-A9BAB9977F20}" srcOrd="0" destOrd="0" parTransId="{63137DDE-2C93-4A80-A6E1-A08834D3750D}" sibTransId="{C09546A4-25ED-4786-933E-1E2A20D1AAEA}"/>
    <dgm:cxn modelId="{6D4BDF6B-46AD-466F-BBFD-000B95212A5B}" type="presParOf" srcId="{5C60BD5A-62A9-4D4C-84BE-7070189DDEFF}" destId="{27ADA0C7-316C-467B-AA18-95786CA39A84}" srcOrd="0" destOrd="0" presId="urn:microsoft.com/office/officeart/2005/8/layout/orgChart1"/>
    <dgm:cxn modelId="{C2248A12-A962-4B6D-911F-C6CB1703F22B}" type="presParOf" srcId="{27ADA0C7-316C-467B-AA18-95786CA39A84}" destId="{5F05D503-BABE-4119-8A82-0DF61191C565}" srcOrd="0" destOrd="0" presId="urn:microsoft.com/office/officeart/2005/8/layout/orgChart1"/>
    <dgm:cxn modelId="{90ABE7BA-401A-43D7-87C8-FA4A8C673AB2}" type="presParOf" srcId="{5F05D503-BABE-4119-8A82-0DF61191C565}" destId="{C092914D-FFFD-470D-9B2D-E8413C8D8A94}" srcOrd="0" destOrd="0" presId="urn:microsoft.com/office/officeart/2005/8/layout/orgChart1"/>
    <dgm:cxn modelId="{50240A14-03BE-41F5-ABEB-9BE6F09D03C6}" type="presParOf" srcId="{5F05D503-BABE-4119-8A82-0DF61191C565}" destId="{CCB91A8A-589D-4A44-9474-070A23F00752}" srcOrd="1" destOrd="0" presId="urn:microsoft.com/office/officeart/2005/8/layout/orgChart1"/>
    <dgm:cxn modelId="{8FB0AC9C-6A11-4931-852B-164A6E1B86B1}" type="presParOf" srcId="{27ADA0C7-316C-467B-AA18-95786CA39A84}" destId="{5234C779-BCA1-4E98-8960-05610D80DFE7}" srcOrd="1" destOrd="0" presId="urn:microsoft.com/office/officeart/2005/8/layout/orgChart1"/>
    <dgm:cxn modelId="{12881D88-1B69-40B3-B08B-8A6B28CA47D9}" type="presParOf" srcId="{5234C779-BCA1-4E98-8960-05610D80DFE7}" destId="{875E74B0-617E-43BA-ACAC-20C6BFBF00FF}" srcOrd="0" destOrd="0" presId="urn:microsoft.com/office/officeart/2005/8/layout/orgChart1"/>
    <dgm:cxn modelId="{141B173F-0DFA-40F6-8C36-6C83A348F475}" type="presParOf" srcId="{5234C779-BCA1-4E98-8960-05610D80DFE7}" destId="{9CE34034-274C-42FF-B2B1-E3C7BA8814BE}" srcOrd="1" destOrd="0" presId="urn:microsoft.com/office/officeart/2005/8/layout/orgChart1"/>
    <dgm:cxn modelId="{412129C9-FBF4-496A-8226-045F654B6B86}" type="presParOf" srcId="{9CE34034-274C-42FF-B2B1-E3C7BA8814BE}" destId="{7B337B95-762E-4E92-842F-CE16B42EBE8E}" srcOrd="0" destOrd="0" presId="urn:microsoft.com/office/officeart/2005/8/layout/orgChart1"/>
    <dgm:cxn modelId="{566558B9-AA1D-4534-B7CF-272A83D005E0}" type="presParOf" srcId="{7B337B95-762E-4E92-842F-CE16B42EBE8E}" destId="{1C6BF5A2-525C-459F-9F90-9B4D34D655D8}" srcOrd="0" destOrd="0" presId="urn:microsoft.com/office/officeart/2005/8/layout/orgChart1"/>
    <dgm:cxn modelId="{D4DDA039-499B-4D39-BDAB-4945ED9C9C41}" type="presParOf" srcId="{7B337B95-762E-4E92-842F-CE16B42EBE8E}" destId="{8C0D3EDA-969B-4E36-9CD9-6CB7470D3E5B}" srcOrd="1" destOrd="0" presId="urn:microsoft.com/office/officeart/2005/8/layout/orgChart1"/>
    <dgm:cxn modelId="{EB69E448-1B3C-44BD-ADB4-6ED9C3EE428D}" type="presParOf" srcId="{9CE34034-274C-42FF-B2B1-E3C7BA8814BE}" destId="{DD2C7B35-6B06-414B-8DA8-102EC9980CB9}" srcOrd="1" destOrd="0" presId="urn:microsoft.com/office/officeart/2005/8/layout/orgChart1"/>
    <dgm:cxn modelId="{16E18B2E-2444-4C33-A06A-2529039357C0}" type="presParOf" srcId="{DD2C7B35-6B06-414B-8DA8-102EC9980CB9}" destId="{6B4CD99D-9BFA-4E58-9E8D-DA60051534C5}" srcOrd="0" destOrd="0" presId="urn:microsoft.com/office/officeart/2005/8/layout/orgChart1"/>
    <dgm:cxn modelId="{D89B8A4B-33A5-43B6-9BB6-54DB2664C30A}" type="presParOf" srcId="{DD2C7B35-6B06-414B-8DA8-102EC9980CB9}" destId="{1820E030-24AA-42FC-B322-F43A13D06F49}" srcOrd="1" destOrd="0" presId="urn:microsoft.com/office/officeart/2005/8/layout/orgChart1"/>
    <dgm:cxn modelId="{5E7C01BF-1B52-4438-8552-544B61FC7BBC}" type="presParOf" srcId="{1820E030-24AA-42FC-B322-F43A13D06F49}" destId="{26AC8286-4B87-43E9-8453-D83B559D6408}" srcOrd="0" destOrd="0" presId="urn:microsoft.com/office/officeart/2005/8/layout/orgChart1"/>
    <dgm:cxn modelId="{4605C3BE-9ECB-4211-B7FF-98B132093D43}" type="presParOf" srcId="{26AC8286-4B87-43E9-8453-D83B559D6408}" destId="{09137075-9EE0-4452-B079-D7B9827A5A28}" srcOrd="0" destOrd="0" presId="urn:microsoft.com/office/officeart/2005/8/layout/orgChart1"/>
    <dgm:cxn modelId="{4D5C99E0-E940-4363-9B1F-A320339C25AC}" type="presParOf" srcId="{26AC8286-4B87-43E9-8453-D83B559D6408}" destId="{C38363B4-7A62-4443-ADE5-B39B35C39693}" srcOrd="1" destOrd="0" presId="urn:microsoft.com/office/officeart/2005/8/layout/orgChart1"/>
    <dgm:cxn modelId="{7487183D-49E3-4253-86BD-3C6CCF53CB38}" type="presParOf" srcId="{1820E030-24AA-42FC-B322-F43A13D06F49}" destId="{6898B69B-6395-4018-B99C-2D1E978A9793}" srcOrd="1" destOrd="0" presId="urn:microsoft.com/office/officeart/2005/8/layout/orgChart1"/>
    <dgm:cxn modelId="{5C977A2D-EA3A-4AB0-85BE-356E4C06F516}" type="presParOf" srcId="{1820E030-24AA-42FC-B322-F43A13D06F49}" destId="{6C0665C6-0C97-4351-A7C4-FC2C38EF4A84}" srcOrd="2" destOrd="0" presId="urn:microsoft.com/office/officeart/2005/8/layout/orgChart1"/>
    <dgm:cxn modelId="{F879DA46-B0F8-47ED-B772-EF80E5932D83}" type="presParOf" srcId="{DD2C7B35-6B06-414B-8DA8-102EC9980CB9}" destId="{C05F10EC-6B33-42A8-BE63-18E6651CD7B3}" srcOrd="2" destOrd="0" presId="urn:microsoft.com/office/officeart/2005/8/layout/orgChart1"/>
    <dgm:cxn modelId="{8C1B9FA9-8CF0-43F8-BD89-D824058D7EA6}" type="presParOf" srcId="{DD2C7B35-6B06-414B-8DA8-102EC9980CB9}" destId="{FBF30CA6-920F-4F3A-AC51-0E3661158EC1}" srcOrd="3" destOrd="0" presId="urn:microsoft.com/office/officeart/2005/8/layout/orgChart1"/>
    <dgm:cxn modelId="{8171EF8C-1AB0-46EC-AFBB-525B2C7D8A2E}" type="presParOf" srcId="{FBF30CA6-920F-4F3A-AC51-0E3661158EC1}" destId="{2A959934-118F-45CE-AB65-5FD3CA8F9502}" srcOrd="0" destOrd="0" presId="urn:microsoft.com/office/officeart/2005/8/layout/orgChart1"/>
    <dgm:cxn modelId="{29E98895-527B-4BD6-8491-294BFEE009A8}" type="presParOf" srcId="{2A959934-118F-45CE-AB65-5FD3CA8F9502}" destId="{8C9F3B3F-BB9A-42F9-A845-2FA8F0BADFEB}" srcOrd="0" destOrd="0" presId="urn:microsoft.com/office/officeart/2005/8/layout/orgChart1"/>
    <dgm:cxn modelId="{8DF00819-0725-4013-8A75-97923FA400D9}" type="presParOf" srcId="{2A959934-118F-45CE-AB65-5FD3CA8F9502}" destId="{BDD3D28B-931A-4932-9A6D-DFA189E1E1DC}" srcOrd="1" destOrd="0" presId="urn:microsoft.com/office/officeart/2005/8/layout/orgChart1"/>
    <dgm:cxn modelId="{54DEC4EA-BDDC-4A7F-B6A1-7A87BC9DC3FA}" type="presParOf" srcId="{FBF30CA6-920F-4F3A-AC51-0E3661158EC1}" destId="{FADC3161-B34E-4C69-98BA-7C7358F4DE6E}" srcOrd="1" destOrd="0" presId="urn:microsoft.com/office/officeart/2005/8/layout/orgChart1"/>
    <dgm:cxn modelId="{31C73070-280E-4000-8051-3DF88D7DB16C}" type="presParOf" srcId="{FBF30CA6-920F-4F3A-AC51-0E3661158EC1}" destId="{6A24CF19-27B5-4036-863F-D432F95B3B9F}" srcOrd="2" destOrd="0" presId="urn:microsoft.com/office/officeart/2005/8/layout/orgChart1"/>
    <dgm:cxn modelId="{1BDF3974-E64C-4F0B-A340-344F1B2D05AB}" type="presParOf" srcId="{DD2C7B35-6B06-414B-8DA8-102EC9980CB9}" destId="{9683D709-6304-4703-9864-5B41DC6A4663}" srcOrd="4" destOrd="0" presId="urn:microsoft.com/office/officeart/2005/8/layout/orgChart1"/>
    <dgm:cxn modelId="{5445C1CE-0D9F-4E8A-8299-6D9C6AADA4B9}" type="presParOf" srcId="{DD2C7B35-6B06-414B-8DA8-102EC9980CB9}" destId="{DDCD16E1-FD56-4E1E-9456-74D35AF96E6F}" srcOrd="5" destOrd="0" presId="urn:microsoft.com/office/officeart/2005/8/layout/orgChart1"/>
    <dgm:cxn modelId="{AA637995-BDBF-4606-A499-89E60AB5A4D1}" type="presParOf" srcId="{DDCD16E1-FD56-4E1E-9456-74D35AF96E6F}" destId="{1BFA53E8-7E6F-4FE7-BA95-FC15A0CDA001}" srcOrd="0" destOrd="0" presId="urn:microsoft.com/office/officeart/2005/8/layout/orgChart1"/>
    <dgm:cxn modelId="{3F837632-8A1A-40EF-AA31-0D70C123887C}" type="presParOf" srcId="{1BFA53E8-7E6F-4FE7-BA95-FC15A0CDA001}" destId="{A33345CC-CCF2-450D-A9D7-9AF26EE7741A}" srcOrd="0" destOrd="0" presId="urn:microsoft.com/office/officeart/2005/8/layout/orgChart1"/>
    <dgm:cxn modelId="{4CE41AC8-EF13-4DE2-9EFD-47971D41B206}" type="presParOf" srcId="{1BFA53E8-7E6F-4FE7-BA95-FC15A0CDA001}" destId="{99CEC222-6A04-4524-9D8B-B21239AE6203}" srcOrd="1" destOrd="0" presId="urn:microsoft.com/office/officeart/2005/8/layout/orgChart1"/>
    <dgm:cxn modelId="{974BB840-FF48-4425-8778-FDABEC137254}" type="presParOf" srcId="{DDCD16E1-FD56-4E1E-9456-74D35AF96E6F}" destId="{3B26D1F8-EC4F-4B11-8B94-03A324DCC4EF}" srcOrd="1" destOrd="0" presId="urn:microsoft.com/office/officeart/2005/8/layout/orgChart1"/>
    <dgm:cxn modelId="{0AD74A7A-47F8-4FE4-953E-B57107BF9DFC}" type="presParOf" srcId="{DDCD16E1-FD56-4E1E-9456-74D35AF96E6F}" destId="{2A2B3FBC-4530-4429-BF4C-7D46723FE719}" srcOrd="2" destOrd="0" presId="urn:microsoft.com/office/officeart/2005/8/layout/orgChart1"/>
    <dgm:cxn modelId="{3A11D78A-F348-4324-8BBE-ED41B7F943BF}" type="presParOf" srcId="{DD2C7B35-6B06-414B-8DA8-102EC9980CB9}" destId="{4627386C-C611-4CF4-A638-154F0C7628C3}" srcOrd="6" destOrd="0" presId="urn:microsoft.com/office/officeart/2005/8/layout/orgChart1"/>
    <dgm:cxn modelId="{DB5F650D-C169-437B-AA99-F088A3ECB237}" type="presParOf" srcId="{DD2C7B35-6B06-414B-8DA8-102EC9980CB9}" destId="{BD20FE06-B205-482E-A308-BB23C407DC96}" srcOrd="7" destOrd="0" presId="urn:microsoft.com/office/officeart/2005/8/layout/orgChart1"/>
    <dgm:cxn modelId="{FD294A50-8002-416E-971B-E7BD7D023D69}" type="presParOf" srcId="{BD20FE06-B205-482E-A308-BB23C407DC96}" destId="{11F63FFC-1EFA-4107-89C8-0CE03706BBB2}" srcOrd="0" destOrd="0" presId="urn:microsoft.com/office/officeart/2005/8/layout/orgChart1"/>
    <dgm:cxn modelId="{8B2278A7-1514-49F1-8E87-2DBC0317360C}" type="presParOf" srcId="{11F63FFC-1EFA-4107-89C8-0CE03706BBB2}" destId="{F0472C60-21E1-455A-9415-39D1F101F70C}" srcOrd="0" destOrd="0" presId="urn:microsoft.com/office/officeart/2005/8/layout/orgChart1"/>
    <dgm:cxn modelId="{3D053E9D-7E5B-44D8-838E-F83D2A7EDCB7}" type="presParOf" srcId="{11F63FFC-1EFA-4107-89C8-0CE03706BBB2}" destId="{2E6699B5-197D-440A-986B-FBF5C5662C15}" srcOrd="1" destOrd="0" presId="urn:microsoft.com/office/officeart/2005/8/layout/orgChart1"/>
    <dgm:cxn modelId="{B9D1BC51-3F6F-4D9B-815C-489E7C6CD85C}" type="presParOf" srcId="{BD20FE06-B205-482E-A308-BB23C407DC96}" destId="{19E6E91A-E00B-456C-B526-A7557CF9A684}" srcOrd="1" destOrd="0" presId="urn:microsoft.com/office/officeart/2005/8/layout/orgChart1"/>
    <dgm:cxn modelId="{928ABE42-C60C-4E0B-8FF0-27D69FE45959}" type="presParOf" srcId="{BD20FE06-B205-482E-A308-BB23C407DC96}" destId="{77B2B2F9-5ACC-4AD0-B0F1-E42F87537CD5}" srcOrd="2" destOrd="0" presId="urn:microsoft.com/office/officeart/2005/8/layout/orgChart1"/>
    <dgm:cxn modelId="{2A1DC7CE-B9F8-46A2-98D2-38298D741F41}" type="presParOf" srcId="{9CE34034-274C-42FF-B2B1-E3C7BA8814BE}" destId="{6C9EF24D-6360-4B2F-B91A-097C7AD76A36}" srcOrd="2" destOrd="0" presId="urn:microsoft.com/office/officeart/2005/8/layout/orgChart1"/>
    <dgm:cxn modelId="{AE5230F7-4CC3-4697-BDD2-95A72B1E5651}" type="presParOf" srcId="{5234C779-BCA1-4E98-8960-05610D80DFE7}" destId="{653D1DBB-3B34-47E3-BF03-D5FA3385F98B}" srcOrd="2" destOrd="0" presId="urn:microsoft.com/office/officeart/2005/8/layout/orgChart1"/>
    <dgm:cxn modelId="{6A620985-FE2B-4667-91AA-E2281DD62A34}" type="presParOf" srcId="{5234C779-BCA1-4E98-8960-05610D80DFE7}" destId="{D3DD0BBB-B2EE-4E62-BE35-0CF422F1E502}" srcOrd="3" destOrd="0" presId="urn:microsoft.com/office/officeart/2005/8/layout/orgChart1"/>
    <dgm:cxn modelId="{BDC7B6CB-DF2F-475C-8A3D-C979BCA35072}" type="presParOf" srcId="{D3DD0BBB-B2EE-4E62-BE35-0CF422F1E502}" destId="{D3AFFBB4-43C6-43B8-BA00-8F61189703F1}" srcOrd="0" destOrd="0" presId="urn:microsoft.com/office/officeart/2005/8/layout/orgChart1"/>
    <dgm:cxn modelId="{CE6B3C75-DDF3-44A1-B0FD-97212F777EF4}" type="presParOf" srcId="{D3AFFBB4-43C6-43B8-BA00-8F61189703F1}" destId="{0FC3AB55-C710-4BCB-BEF7-BA8B82575096}" srcOrd="0" destOrd="0" presId="urn:microsoft.com/office/officeart/2005/8/layout/orgChart1"/>
    <dgm:cxn modelId="{FF972F96-21EB-478E-91D5-00B788D06E0E}" type="presParOf" srcId="{D3AFFBB4-43C6-43B8-BA00-8F61189703F1}" destId="{01A3C0FB-7F6D-4416-B53A-6F4DAF05778D}" srcOrd="1" destOrd="0" presId="urn:microsoft.com/office/officeart/2005/8/layout/orgChart1"/>
    <dgm:cxn modelId="{BFDED0DD-19B0-45E7-A0F2-9BB8FC2600FB}" type="presParOf" srcId="{D3DD0BBB-B2EE-4E62-BE35-0CF422F1E502}" destId="{B63D1E68-4659-4C49-B2F0-7ED5727C60E3}" srcOrd="1" destOrd="0" presId="urn:microsoft.com/office/officeart/2005/8/layout/orgChart1"/>
    <dgm:cxn modelId="{FCEC67D6-237E-45C3-9EEC-784B7CFF2A71}" type="presParOf" srcId="{B63D1E68-4659-4C49-B2F0-7ED5727C60E3}" destId="{FD6A0C05-8B94-42DA-8FD7-84D4445AFD5B}" srcOrd="0" destOrd="0" presId="urn:microsoft.com/office/officeart/2005/8/layout/orgChart1"/>
    <dgm:cxn modelId="{AE9A6E9D-647E-4CE9-9EEA-FC923D42F8C1}" type="presParOf" srcId="{B63D1E68-4659-4C49-B2F0-7ED5727C60E3}" destId="{4D0D44EF-65CD-41DB-969A-0053859FC3AE}" srcOrd="1" destOrd="0" presId="urn:microsoft.com/office/officeart/2005/8/layout/orgChart1"/>
    <dgm:cxn modelId="{DF1807DC-3666-4747-9DA3-2B73F762E367}" type="presParOf" srcId="{4D0D44EF-65CD-41DB-969A-0053859FC3AE}" destId="{2EC77FDF-729D-4ACF-BF03-F9EF0449770F}" srcOrd="0" destOrd="0" presId="urn:microsoft.com/office/officeart/2005/8/layout/orgChart1"/>
    <dgm:cxn modelId="{3DB653C9-D66D-423B-85A5-D4A298822B0A}" type="presParOf" srcId="{2EC77FDF-729D-4ACF-BF03-F9EF0449770F}" destId="{06E6FFFA-4EB5-4F8B-AB8D-C9346F13FE75}" srcOrd="0" destOrd="0" presId="urn:microsoft.com/office/officeart/2005/8/layout/orgChart1"/>
    <dgm:cxn modelId="{5D7F6632-767A-440C-A3CB-D375E39D70FA}" type="presParOf" srcId="{2EC77FDF-729D-4ACF-BF03-F9EF0449770F}" destId="{C27028FC-367B-43D2-961B-A9C964BAB543}" srcOrd="1" destOrd="0" presId="urn:microsoft.com/office/officeart/2005/8/layout/orgChart1"/>
    <dgm:cxn modelId="{793E279E-8881-4620-88BE-B85F7B21B64B}" type="presParOf" srcId="{4D0D44EF-65CD-41DB-969A-0053859FC3AE}" destId="{5BBB914B-BEB0-4A33-BEDC-33584F4D72FB}" srcOrd="1" destOrd="0" presId="urn:microsoft.com/office/officeart/2005/8/layout/orgChart1"/>
    <dgm:cxn modelId="{2F4614E6-4572-4DAA-8772-E393B800C15B}" type="presParOf" srcId="{4D0D44EF-65CD-41DB-969A-0053859FC3AE}" destId="{45EB434F-29FC-419A-915A-7E080E7D71DA}" srcOrd="2" destOrd="0" presId="urn:microsoft.com/office/officeart/2005/8/layout/orgChart1"/>
    <dgm:cxn modelId="{2DEDF96B-425D-4F02-ABD9-C66211972819}" type="presParOf" srcId="{B63D1E68-4659-4C49-B2F0-7ED5727C60E3}" destId="{FD9D4309-5D0C-451B-BE90-5CBCE8820E5B}" srcOrd="2" destOrd="0" presId="urn:microsoft.com/office/officeart/2005/8/layout/orgChart1"/>
    <dgm:cxn modelId="{83DAB35F-9C9E-45E8-BEB0-BFFA0A95EC7C}" type="presParOf" srcId="{B63D1E68-4659-4C49-B2F0-7ED5727C60E3}" destId="{B00FEBDB-438E-4EAF-989E-A78EF8985DFE}" srcOrd="3" destOrd="0" presId="urn:microsoft.com/office/officeart/2005/8/layout/orgChart1"/>
    <dgm:cxn modelId="{27BA7E82-40B5-4AF2-9994-4B0911476183}" type="presParOf" srcId="{B00FEBDB-438E-4EAF-989E-A78EF8985DFE}" destId="{078D34B1-5916-4C3E-8402-05B1652A0440}" srcOrd="0" destOrd="0" presId="urn:microsoft.com/office/officeart/2005/8/layout/orgChart1"/>
    <dgm:cxn modelId="{83C402CB-6271-4668-8210-65A8D788BB8D}" type="presParOf" srcId="{078D34B1-5916-4C3E-8402-05B1652A0440}" destId="{6313C5EA-7416-482E-A9A1-7F296A103F60}" srcOrd="0" destOrd="0" presId="urn:microsoft.com/office/officeart/2005/8/layout/orgChart1"/>
    <dgm:cxn modelId="{38F7A28E-2F54-41BF-9085-86486F2B3E54}" type="presParOf" srcId="{078D34B1-5916-4C3E-8402-05B1652A0440}" destId="{20A4AF14-006D-4E40-926C-153870679D00}" srcOrd="1" destOrd="0" presId="urn:microsoft.com/office/officeart/2005/8/layout/orgChart1"/>
    <dgm:cxn modelId="{A619528A-6200-4782-B68F-F256274E5E45}" type="presParOf" srcId="{B00FEBDB-438E-4EAF-989E-A78EF8985DFE}" destId="{06A7D8BA-B749-46F1-9337-78AC1EB935F0}" srcOrd="1" destOrd="0" presId="urn:microsoft.com/office/officeart/2005/8/layout/orgChart1"/>
    <dgm:cxn modelId="{5084DE88-3003-4B93-B72C-C15DF4FEB38C}" type="presParOf" srcId="{B00FEBDB-438E-4EAF-989E-A78EF8985DFE}" destId="{1A9D17C2-28CA-496C-BEDC-11E4F99171ED}" srcOrd="2" destOrd="0" presId="urn:microsoft.com/office/officeart/2005/8/layout/orgChart1"/>
    <dgm:cxn modelId="{36A25335-7E3E-4D78-9BA5-7D9D7A02A075}" type="presParOf" srcId="{D3DD0BBB-B2EE-4E62-BE35-0CF422F1E502}" destId="{273DCE9C-F09B-4054-82BB-8034165769AB}" srcOrd="2" destOrd="0" presId="urn:microsoft.com/office/officeart/2005/8/layout/orgChart1"/>
    <dgm:cxn modelId="{AAF90528-D8F2-4345-90BC-1CC4901E8D17}" type="presParOf" srcId="{27ADA0C7-316C-467B-AA18-95786CA39A84}" destId="{DE2E5D47-CAA7-4AED-9449-21F4BC012D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644F2-96A1-4BC8-A33D-4CAA05D63BD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585CB499-3B18-45F8-A422-4C2EB122D860}">
      <dgm:prSet phldrT="[Text]"/>
      <dgm:spPr>
        <a:ln>
          <a:solidFill>
            <a:srgbClr val="00B050"/>
          </a:solidFill>
        </a:ln>
      </dgm:spPr>
      <dgm:t>
        <a:bodyPr/>
        <a:lstStyle/>
        <a:p>
          <a:r>
            <a:rPr lang="en-US" dirty="0">
              <a:solidFill>
                <a:schemeClr val="tx2"/>
              </a:solidFill>
              <a:latin typeface="Calibri" panose="020F0502020204030204" pitchFamily="34" charset="0"/>
            </a:rPr>
            <a:t>Using writing to learn provides students with frequent opportunities to write expressively in order to wrestle with classroom content.</a:t>
          </a:r>
        </a:p>
      </dgm:t>
    </dgm:pt>
    <dgm:pt modelId="{C00218CD-AC73-406B-BC05-A221FEEB6D74}" type="parTrans" cxnId="{7B1A33BF-FBA2-484F-87CF-8CB8D5B70E67}">
      <dgm:prSet/>
      <dgm:spPr/>
      <dgm:t>
        <a:bodyPr/>
        <a:lstStyle/>
        <a:p>
          <a:endParaRPr lang="en-US"/>
        </a:p>
      </dgm:t>
    </dgm:pt>
    <dgm:pt modelId="{A527AEA5-B76C-4237-8E4B-37BF729B29A9}" type="sibTrans" cxnId="{7B1A33BF-FBA2-484F-87CF-8CB8D5B70E67}">
      <dgm:prSet/>
      <dgm:spPr/>
      <dgm:t>
        <a:bodyPr/>
        <a:lstStyle/>
        <a:p>
          <a:endParaRPr lang="en-US"/>
        </a:p>
      </dgm:t>
    </dgm:pt>
    <dgm:pt modelId="{60A60CB0-1E31-44BD-8E01-9BAF64630958}">
      <dgm:prSet phldrT="[Text]"/>
      <dgm:spPr>
        <a:ln>
          <a:solidFill>
            <a:srgbClr val="00B050"/>
          </a:solidFill>
        </a:ln>
      </dgm:spPr>
      <dgm:t>
        <a:bodyPr/>
        <a:lstStyle/>
        <a:p>
          <a:r>
            <a:rPr lang="en-US" dirty="0">
              <a:solidFill>
                <a:schemeClr val="tx2"/>
              </a:solidFill>
              <a:latin typeface="Calibri" panose="020F0502020204030204" pitchFamily="34" charset="0"/>
            </a:rPr>
            <a:t>Writing is a method of demonstrating understanding of content area knowledge.</a:t>
          </a:r>
        </a:p>
      </dgm:t>
    </dgm:pt>
    <dgm:pt modelId="{82682B82-C15B-4BCB-AB61-CA6D4ABC05D8}" type="parTrans" cxnId="{756729AD-8459-4A59-9270-48525F965DD5}">
      <dgm:prSet/>
      <dgm:spPr/>
      <dgm:t>
        <a:bodyPr/>
        <a:lstStyle/>
        <a:p>
          <a:endParaRPr lang="en-US"/>
        </a:p>
      </dgm:t>
    </dgm:pt>
    <dgm:pt modelId="{DBF730B7-9268-40F1-9D8E-F16AD8A0808E}" type="sibTrans" cxnId="{756729AD-8459-4A59-9270-48525F965DD5}">
      <dgm:prSet/>
      <dgm:spPr/>
      <dgm:t>
        <a:bodyPr/>
        <a:lstStyle/>
        <a:p>
          <a:endParaRPr lang="en-US"/>
        </a:p>
      </dgm:t>
    </dgm:pt>
    <dgm:pt modelId="{F9CD3DAC-8C41-4C14-803D-8AB910E2AE93}">
      <dgm:prSet/>
      <dgm:spPr/>
      <dgm:t>
        <a:bodyPr/>
        <a:lstStyle/>
        <a:p>
          <a:r>
            <a:rPr lang="en-US" dirty="0">
              <a:solidFill>
                <a:schemeClr val="tx2"/>
              </a:solidFill>
              <a:latin typeface="Calibri" panose="020F0502020204030204" pitchFamily="34" charset="0"/>
            </a:rPr>
            <a:t>Writing should be utilized in all content areas, not just English language arts classrooms.</a:t>
          </a:r>
        </a:p>
      </dgm:t>
    </dgm:pt>
    <dgm:pt modelId="{3FF98708-13A7-4181-879E-3C0C17407740}" type="parTrans" cxnId="{AD199E34-AEF7-43DA-BE1C-53C152580BF3}">
      <dgm:prSet/>
      <dgm:spPr/>
      <dgm:t>
        <a:bodyPr/>
        <a:lstStyle/>
        <a:p>
          <a:endParaRPr lang="en-US"/>
        </a:p>
      </dgm:t>
    </dgm:pt>
    <dgm:pt modelId="{73DAE069-69FB-4E5E-8083-FFD6B045CD9F}" type="sibTrans" cxnId="{AD199E34-AEF7-43DA-BE1C-53C152580BF3}">
      <dgm:prSet/>
      <dgm:spPr/>
      <dgm:t>
        <a:bodyPr/>
        <a:lstStyle/>
        <a:p>
          <a:endParaRPr lang="en-US"/>
        </a:p>
      </dgm:t>
    </dgm:pt>
    <dgm:pt modelId="{8A4FCD49-CA1B-4543-AD09-2AF32F6860F9}" type="pres">
      <dgm:prSet presAssocID="{DE7644F2-96A1-4BC8-A33D-4CAA05D63BD2}" presName="Name0" presStyleCnt="0">
        <dgm:presLayoutVars>
          <dgm:chMax val="7"/>
          <dgm:dir/>
          <dgm:animLvl val="lvl"/>
          <dgm:resizeHandles val="exact"/>
        </dgm:presLayoutVars>
      </dgm:prSet>
      <dgm:spPr/>
      <dgm:t>
        <a:bodyPr/>
        <a:lstStyle/>
        <a:p>
          <a:endParaRPr lang="en-US"/>
        </a:p>
      </dgm:t>
    </dgm:pt>
    <dgm:pt modelId="{0491412E-C7D7-496C-810F-4FAD11C999A5}" type="pres">
      <dgm:prSet presAssocID="{585CB499-3B18-45F8-A422-4C2EB122D860}" presName="circle1" presStyleLbl="node1" presStyleIdx="0" presStyleCnt="3"/>
      <dgm:spPr/>
    </dgm:pt>
    <dgm:pt modelId="{2EFBBBF3-E5F6-4ECE-B5DA-11DE12475772}" type="pres">
      <dgm:prSet presAssocID="{585CB499-3B18-45F8-A422-4C2EB122D860}" presName="space" presStyleCnt="0"/>
      <dgm:spPr/>
    </dgm:pt>
    <dgm:pt modelId="{C36529AE-DFC8-47AE-A0D8-DB02963D9F28}" type="pres">
      <dgm:prSet presAssocID="{585CB499-3B18-45F8-A422-4C2EB122D860}" presName="rect1" presStyleLbl="alignAcc1" presStyleIdx="0" presStyleCnt="3"/>
      <dgm:spPr/>
      <dgm:t>
        <a:bodyPr/>
        <a:lstStyle/>
        <a:p>
          <a:endParaRPr lang="en-US"/>
        </a:p>
      </dgm:t>
    </dgm:pt>
    <dgm:pt modelId="{2BC0A90F-BBA8-4A7B-B047-18093C97B495}" type="pres">
      <dgm:prSet presAssocID="{60A60CB0-1E31-44BD-8E01-9BAF64630958}" presName="vertSpace2" presStyleLbl="node1" presStyleIdx="0" presStyleCnt="3"/>
      <dgm:spPr/>
    </dgm:pt>
    <dgm:pt modelId="{715D71F1-C773-424A-9918-951AC3E17645}" type="pres">
      <dgm:prSet presAssocID="{60A60CB0-1E31-44BD-8E01-9BAF64630958}" presName="circle2" presStyleLbl="node1" presStyleIdx="1" presStyleCnt="3" custLinFactNeighborX="-3990" custLinFactNeighborY="5447"/>
      <dgm:spPr/>
    </dgm:pt>
    <dgm:pt modelId="{CC9C9ADC-5FD1-445D-8B90-E31F9AB58D89}" type="pres">
      <dgm:prSet presAssocID="{60A60CB0-1E31-44BD-8E01-9BAF64630958}" presName="rect2" presStyleLbl="alignAcc1" presStyleIdx="1" presStyleCnt="3"/>
      <dgm:spPr/>
      <dgm:t>
        <a:bodyPr/>
        <a:lstStyle/>
        <a:p>
          <a:endParaRPr lang="en-US"/>
        </a:p>
      </dgm:t>
    </dgm:pt>
    <dgm:pt modelId="{18D3A090-5C85-4E70-A63B-1C34A480B8F5}" type="pres">
      <dgm:prSet presAssocID="{F9CD3DAC-8C41-4C14-803D-8AB910E2AE93}" presName="vertSpace3" presStyleLbl="node1" presStyleIdx="1" presStyleCnt="3"/>
      <dgm:spPr/>
    </dgm:pt>
    <dgm:pt modelId="{39ED11C2-2A0B-4C38-B5CC-1E7B6341D6D0}" type="pres">
      <dgm:prSet presAssocID="{F9CD3DAC-8C41-4C14-803D-8AB910E2AE93}" presName="circle3" presStyleLbl="node1" presStyleIdx="2" presStyleCnt="3"/>
      <dgm:spPr/>
    </dgm:pt>
    <dgm:pt modelId="{B032276D-0924-404B-83AE-5B1CA030B0ED}" type="pres">
      <dgm:prSet presAssocID="{F9CD3DAC-8C41-4C14-803D-8AB910E2AE93}" presName="rect3" presStyleLbl="alignAcc1" presStyleIdx="2" presStyleCnt="3" custAng="0"/>
      <dgm:spPr/>
      <dgm:t>
        <a:bodyPr/>
        <a:lstStyle/>
        <a:p>
          <a:endParaRPr lang="en-US"/>
        </a:p>
      </dgm:t>
    </dgm:pt>
    <dgm:pt modelId="{131A7413-391F-4FB4-A7BE-53B1E8265C96}" type="pres">
      <dgm:prSet presAssocID="{585CB499-3B18-45F8-A422-4C2EB122D860}" presName="rect1ParTxNoCh" presStyleLbl="alignAcc1" presStyleIdx="2" presStyleCnt="3">
        <dgm:presLayoutVars>
          <dgm:chMax val="1"/>
          <dgm:bulletEnabled val="1"/>
        </dgm:presLayoutVars>
      </dgm:prSet>
      <dgm:spPr/>
      <dgm:t>
        <a:bodyPr/>
        <a:lstStyle/>
        <a:p>
          <a:endParaRPr lang="en-US"/>
        </a:p>
      </dgm:t>
    </dgm:pt>
    <dgm:pt modelId="{C6AAF831-83F3-470F-8C63-C4D2D516D4BA}" type="pres">
      <dgm:prSet presAssocID="{60A60CB0-1E31-44BD-8E01-9BAF64630958}" presName="rect2ParTxNoCh" presStyleLbl="alignAcc1" presStyleIdx="2" presStyleCnt="3">
        <dgm:presLayoutVars>
          <dgm:chMax val="1"/>
          <dgm:bulletEnabled val="1"/>
        </dgm:presLayoutVars>
      </dgm:prSet>
      <dgm:spPr/>
      <dgm:t>
        <a:bodyPr/>
        <a:lstStyle/>
        <a:p>
          <a:endParaRPr lang="en-US"/>
        </a:p>
      </dgm:t>
    </dgm:pt>
    <dgm:pt modelId="{463FC312-C2B6-4002-B852-ADE0DA498B97}" type="pres">
      <dgm:prSet presAssocID="{F9CD3DAC-8C41-4C14-803D-8AB910E2AE93}" presName="rect3ParTxNoCh" presStyleLbl="alignAcc1" presStyleIdx="2" presStyleCnt="3">
        <dgm:presLayoutVars>
          <dgm:chMax val="1"/>
          <dgm:bulletEnabled val="1"/>
        </dgm:presLayoutVars>
      </dgm:prSet>
      <dgm:spPr/>
      <dgm:t>
        <a:bodyPr/>
        <a:lstStyle/>
        <a:p>
          <a:endParaRPr lang="en-US"/>
        </a:p>
      </dgm:t>
    </dgm:pt>
  </dgm:ptLst>
  <dgm:cxnLst>
    <dgm:cxn modelId="{AD199E34-AEF7-43DA-BE1C-53C152580BF3}" srcId="{DE7644F2-96A1-4BC8-A33D-4CAA05D63BD2}" destId="{F9CD3DAC-8C41-4C14-803D-8AB910E2AE93}" srcOrd="2" destOrd="0" parTransId="{3FF98708-13A7-4181-879E-3C0C17407740}" sibTransId="{73DAE069-69FB-4E5E-8083-FFD6B045CD9F}"/>
    <dgm:cxn modelId="{55CE3DC3-2C3F-4225-A1DC-7735F4D6882D}" type="presOf" srcId="{585CB499-3B18-45F8-A422-4C2EB122D860}" destId="{131A7413-391F-4FB4-A7BE-53B1E8265C96}" srcOrd="1" destOrd="0" presId="urn:microsoft.com/office/officeart/2005/8/layout/target3"/>
    <dgm:cxn modelId="{60DBE28A-AAA8-4CB1-A21F-64DB4D58D8FB}" type="presOf" srcId="{585CB499-3B18-45F8-A422-4C2EB122D860}" destId="{C36529AE-DFC8-47AE-A0D8-DB02963D9F28}" srcOrd="0" destOrd="0" presId="urn:microsoft.com/office/officeart/2005/8/layout/target3"/>
    <dgm:cxn modelId="{2A56766D-8C44-4992-AF56-6DF108761E16}" type="presOf" srcId="{60A60CB0-1E31-44BD-8E01-9BAF64630958}" destId="{CC9C9ADC-5FD1-445D-8B90-E31F9AB58D89}" srcOrd="0" destOrd="0" presId="urn:microsoft.com/office/officeart/2005/8/layout/target3"/>
    <dgm:cxn modelId="{5D64B2F6-F8B4-4C2F-A641-A70DB1841067}" type="presOf" srcId="{F9CD3DAC-8C41-4C14-803D-8AB910E2AE93}" destId="{463FC312-C2B6-4002-B852-ADE0DA498B97}" srcOrd="1" destOrd="0" presId="urn:microsoft.com/office/officeart/2005/8/layout/target3"/>
    <dgm:cxn modelId="{12753060-C5C4-40E0-8939-C009BE91BC1A}" type="presOf" srcId="{F9CD3DAC-8C41-4C14-803D-8AB910E2AE93}" destId="{B032276D-0924-404B-83AE-5B1CA030B0ED}" srcOrd="0" destOrd="0" presId="urn:microsoft.com/office/officeart/2005/8/layout/target3"/>
    <dgm:cxn modelId="{0C993124-526B-459E-BC56-B2457432563A}" type="presOf" srcId="{60A60CB0-1E31-44BD-8E01-9BAF64630958}" destId="{C6AAF831-83F3-470F-8C63-C4D2D516D4BA}" srcOrd="1" destOrd="0" presId="urn:microsoft.com/office/officeart/2005/8/layout/target3"/>
    <dgm:cxn modelId="{7B1A33BF-FBA2-484F-87CF-8CB8D5B70E67}" srcId="{DE7644F2-96A1-4BC8-A33D-4CAA05D63BD2}" destId="{585CB499-3B18-45F8-A422-4C2EB122D860}" srcOrd="0" destOrd="0" parTransId="{C00218CD-AC73-406B-BC05-A221FEEB6D74}" sibTransId="{A527AEA5-B76C-4237-8E4B-37BF729B29A9}"/>
    <dgm:cxn modelId="{D12A332B-E7CE-4E0E-A445-C7B621A0B49D}" type="presOf" srcId="{DE7644F2-96A1-4BC8-A33D-4CAA05D63BD2}" destId="{8A4FCD49-CA1B-4543-AD09-2AF32F6860F9}" srcOrd="0" destOrd="0" presId="urn:microsoft.com/office/officeart/2005/8/layout/target3"/>
    <dgm:cxn modelId="{756729AD-8459-4A59-9270-48525F965DD5}" srcId="{DE7644F2-96A1-4BC8-A33D-4CAA05D63BD2}" destId="{60A60CB0-1E31-44BD-8E01-9BAF64630958}" srcOrd="1" destOrd="0" parTransId="{82682B82-C15B-4BCB-AB61-CA6D4ABC05D8}" sibTransId="{DBF730B7-9268-40F1-9D8E-F16AD8A0808E}"/>
    <dgm:cxn modelId="{E169063E-B7CA-4187-B1FF-1F01205FF3BF}" type="presParOf" srcId="{8A4FCD49-CA1B-4543-AD09-2AF32F6860F9}" destId="{0491412E-C7D7-496C-810F-4FAD11C999A5}" srcOrd="0" destOrd="0" presId="urn:microsoft.com/office/officeart/2005/8/layout/target3"/>
    <dgm:cxn modelId="{04320E86-9783-403D-A32F-D871BFB53DCD}" type="presParOf" srcId="{8A4FCD49-CA1B-4543-AD09-2AF32F6860F9}" destId="{2EFBBBF3-E5F6-4ECE-B5DA-11DE12475772}" srcOrd="1" destOrd="0" presId="urn:microsoft.com/office/officeart/2005/8/layout/target3"/>
    <dgm:cxn modelId="{8A8DBC5A-27DE-46F2-9BDE-55FE3626AEEF}" type="presParOf" srcId="{8A4FCD49-CA1B-4543-AD09-2AF32F6860F9}" destId="{C36529AE-DFC8-47AE-A0D8-DB02963D9F28}" srcOrd="2" destOrd="0" presId="urn:microsoft.com/office/officeart/2005/8/layout/target3"/>
    <dgm:cxn modelId="{372E7B94-2EA0-4218-89C7-BCB0B607F5E4}" type="presParOf" srcId="{8A4FCD49-CA1B-4543-AD09-2AF32F6860F9}" destId="{2BC0A90F-BBA8-4A7B-B047-18093C97B495}" srcOrd="3" destOrd="0" presId="urn:microsoft.com/office/officeart/2005/8/layout/target3"/>
    <dgm:cxn modelId="{E493DFE9-4FB3-444A-A386-C39A9639FE19}" type="presParOf" srcId="{8A4FCD49-CA1B-4543-AD09-2AF32F6860F9}" destId="{715D71F1-C773-424A-9918-951AC3E17645}" srcOrd="4" destOrd="0" presId="urn:microsoft.com/office/officeart/2005/8/layout/target3"/>
    <dgm:cxn modelId="{CCE3DBA0-DAFB-40A9-8979-22D102B8E8DA}" type="presParOf" srcId="{8A4FCD49-CA1B-4543-AD09-2AF32F6860F9}" destId="{CC9C9ADC-5FD1-445D-8B90-E31F9AB58D89}" srcOrd="5" destOrd="0" presId="urn:microsoft.com/office/officeart/2005/8/layout/target3"/>
    <dgm:cxn modelId="{4513CD02-8D40-42E7-9115-11A0511D2FDE}" type="presParOf" srcId="{8A4FCD49-CA1B-4543-AD09-2AF32F6860F9}" destId="{18D3A090-5C85-4E70-A63B-1C34A480B8F5}" srcOrd="6" destOrd="0" presId="urn:microsoft.com/office/officeart/2005/8/layout/target3"/>
    <dgm:cxn modelId="{42308D62-9234-4EB0-864F-FFD7F6E5F2B1}" type="presParOf" srcId="{8A4FCD49-CA1B-4543-AD09-2AF32F6860F9}" destId="{39ED11C2-2A0B-4C38-B5CC-1E7B6341D6D0}" srcOrd="7" destOrd="0" presId="urn:microsoft.com/office/officeart/2005/8/layout/target3"/>
    <dgm:cxn modelId="{76743501-B01C-4F3C-805A-6AF6E3AA6F06}" type="presParOf" srcId="{8A4FCD49-CA1B-4543-AD09-2AF32F6860F9}" destId="{B032276D-0924-404B-83AE-5B1CA030B0ED}" srcOrd="8" destOrd="0" presId="urn:microsoft.com/office/officeart/2005/8/layout/target3"/>
    <dgm:cxn modelId="{CA94F8C7-9FBC-4FDC-BA96-E84948714A9A}" type="presParOf" srcId="{8A4FCD49-CA1B-4543-AD09-2AF32F6860F9}" destId="{131A7413-391F-4FB4-A7BE-53B1E8265C96}" srcOrd="9" destOrd="0" presId="urn:microsoft.com/office/officeart/2005/8/layout/target3"/>
    <dgm:cxn modelId="{FF250030-2571-4BC0-B5A9-1BE8B54B5EF1}" type="presParOf" srcId="{8A4FCD49-CA1B-4543-AD09-2AF32F6860F9}" destId="{C6AAF831-83F3-470F-8C63-C4D2D516D4BA}" srcOrd="10" destOrd="0" presId="urn:microsoft.com/office/officeart/2005/8/layout/target3"/>
    <dgm:cxn modelId="{E3620A79-729A-41C5-B3BA-7F5F53BADFAA}" type="presParOf" srcId="{8A4FCD49-CA1B-4543-AD09-2AF32F6860F9}" destId="{463FC312-C2B6-4002-B852-ADE0DA498B97}"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860D0-ABE3-534E-BD10-D4B25BDB7A90}" type="doc">
      <dgm:prSet loTypeId="urn:microsoft.com/office/officeart/2005/8/layout/lProcess3" loCatId="" qsTypeId="urn:microsoft.com/office/officeart/2005/8/quickstyle/3D3" qsCatId="3D" csTypeId="urn:microsoft.com/office/officeart/2005/8/colors/colorful4" csCatId="colorful" phldr="1"/>
      <dgm:spPr/>
      <dgm:t>
        <a:bodyPr/>
        <a:lstStyle/>
        <a:p>
          <a:endParaRPr lang="en-US"/>
        </a:p>
      </dgm:t>
    </dgm:pt>
    <dgm:pt modelId="{3D97C001-7BDC-9847-8EEA-85065340FFB7}">
      <dgm:prSet phldrT="[Text]"/>
      <dgm:spPr>
        <a:solidFill>
          <a:schemeClr val="accent3"/>
        </a:solidFill>
      </dgm:spPr>
      <dgm:t>
        <a:bodyPr/>
        <a:lstStyle/>
        <a:p>
          <a:r>
            <a:rPr lang="en-US" dirty="0">
              <a:effectLst>
                <a:outerShdw blurRad="50800" dist="38100" dir="5400000" algn="t" rotWithShape="0">
                  <a:prstClr val="black">
                    <a:alpha val="40000"/>
                  </a:prstClr>
                </a:outerShdw>
              </a:effectLst>
            </a:rPr>
            <a:t>History</a:t>
          </a:r>
        </a:p>
      </dgm:t>
    </dgm:pt>
    <dgm:pt modelId="{92A9C52C-03B9-3646-A0B6-219F234616D2}" type="parTrans" cxnId="{4ED08437-5B25-8446-8B32-2A46BFE010DA}">
      <dgm:prSet/>
      <dgm:spPr/>
      <dgm:t>
        <a:bodyPr/>
        <a:lstStyle/>
        <a:p>
          <a:endParaRPr lang="en-US"/>
        </a:p>
      </dgm:t>
    </dgm:pt>
    <dgm:pt modelId="{21F1BE9A-9C90-B547-8559-5C5420929830}" type="sibTrans" cxnId="{4ED08437-5B25-8446-8B32-2A46BFE010DA}">
      <dgm:prSet/>
      <dgm:spPr/>
      <dgm:t>
        <a:bodyPr/>
        <a:lstStyle/>
        <a:p>
          <a:endParaRPr lang="en-US"/>
        </a:p>
      </dgm:t>
    </dgm:pt>
    <dgm:pt modelId="{378B5ECD-3CC4-8642-AE81-52734BBC4005}">
      <dgm:prSet phldrT="[Text]" custT="1"/>
      <dgm:spPr>
        <a:solidFill>
          <a:schemeClr val="accent3">
            <a:lumMod val="40000"/>
            <a:lumOff val="60000"/>
            <a:alpha val="90000"/>
          </a:schemeClr>
        </a:solidFill>
      </dgm:spPr>
      <dgm:t>
        <a:bodyPr/>
        <a:lstStyle/>
        <a:p>
          <a:r>
            <a:rPr lang="en-US" sz="2200" i="1" dirty="0"/>
            <a:t>Primary source documents</a:t>
          </a:r>
        </a:p>
      </dgm:t>
    </dgm:pt>
    <dgm:pt modelId="{2A3B2056-1A81-184B-BDF1-C69AE11F2551}" type="parTrans" cxnId="{2854023E-3110-4041-9397-B79C1F8337ED}">
      <dgm:prSet/>
      <dgm:spPr/>
      <dgm:t>
        <a:bodyPr/>
        <a:lstStyle/>
        <a:p>
          <a:endParaRPr lang="en-US"/>
        </a:p>
      </dgm:t>
    </dgm:pt>
    <dgm:pt modelId="{A29DDF19-91C8-C045-8A40-137D88EE911D}" type="sibTrans" cxnId="{2854023E-3110-4041-9397-B79C1F8337ED}">
      <dgm:prSet/>
      <dgm:spPr/>
      <dgm:t>
        <a:bodyPr/>
        <a:lstStyle/>
        <a:p>
          <a:endParaRPr lang="en-US"/>
        </a:p>
      </dgm:t>
    </dgm:pt>
    <dgm:pt modelId="{78E584CB-8D9D-DF4E-9701-5D70C4AD9C27}">
      <dgm:prSet phldrT="[Text]" custT="1"/>
      <dgm:spPr>
        <a:solidFill>
          <a:schemeClr val="accent3">
            <a:lumMod val="40000"/>
            <a:lumOff val="60000"/>
            <a:alpha val="90000"/>
          </a:schemeClr>
        </a:solidFill>
      </dgm:spPr>
      <dgm:t>
        <a:bodyPr/>
        <a:lstStyle/>
        <a:p>
          <a:r>
            <a:rPr lang="en-US" sz="2400" i="1" dirty="0"/>
            <a:t>Sourcing</a:t>
          </a:r>
        </a:p>
      </dgm:t>
    </dgm:pt>
    <dgm:pt modelId="{A7E254C4-B6AE-1E44-8AED-656997C2BBD2}" type="parTrans" cxnId="{36EE7C1D-FA4B-8246-8B15-A5DDA877DF02}">
      <dgm:prSet/>
      <dgm:spPr/>
      <dgm:t>
        <a:bodyPr/>
        <a:lstStyle/>
        <a:p>
          <a:endParaRPr lang="en-US"/>
        </a:p>
      </dgm:t>
    </dgm:pt>
    <dgm:pt modelId="{247239FF-8E04-9E47-A147-93ACAA18E5C6}" type="sibTrans" cxnId="{36EE7C1D-FA4B-8246-8B15-A5DDA877DF02}">
      <dgm:prSet/>
      <dgm:spPr/>
      <dgm:t>
        <a:bodyPr/>
        <a:lstStyle/>
        <a:p>
          <a:endParaRPr lang="en-US"/>
        </a:p>
      </dgm:t>
    </dgm:pt>
    <dgm:pt modelId="{94C72BF5-FE71-6341-AD91-C3BF636FABBD}">
      <dgm:prSet phldrT="[Text]"/>
      <dgm:spPr>
        <a:solidFill>
          <a:schemeClr val="accent6"/>
        </a:solidFill>
      </dgm:spPr>
      <dgm:t>
        <a:bodyPr/>
        <a:lstStyle/>
        <a:p>
          <a:r>
            <a:rPr lang="en-US" dirty="0">
              <a:effectLst>
                <a:outerShdw blurRad="50800" dist="38100" dir="5400000" algn="t" rotWithShape="0">
                  <a:prstClr val="black">
                    <a:alpha val="40000"/>
                  </a:prstClr>
                </a:outerShdw>
              </a:effectLst>
            </a:rPr>
            <a:t>CTE</a:t>
          </a:r>
        </a:p>
      </dgm:t>
    </dgm:pt>
    <dgm:pt modelId="{FB9F6E8D-F9CC-9D46-BCAA-5102F08A44C6}" type="parTrans" cxnId="{2FE3862A-662B-2D4D-A014-F09796B74CAE}">
      <dgm:prSet/>
      <dgm:spPr/>
      <dgm:t>
        <a:bodyPr/>
        <a:lstStyle/>
        <a:p>
          <a:endParaRPr lang="en-US"/>
        </a:p>
      </dgm:t>
    </dgm:pt>
    <dgm:pt modelId="{A4D99705-B32E-2C44-A6D2-D21410F8985E}" type="sibTrans" cxnId="{2FE3862A-662B-2D4D-A014-F09796B74CAE}">
      <dgm:prSet/>
      <dgm:spPr/>
      <dgm:t>
        <a:bodyPr/>
        <a:lstStyle/>
        <a:p>
          <a:endParaRPr lang="en-US"/>
        </a:p>
      </dgm:t>
    </dgm:pt>
    <dgm:pt modelId="{4A007440-FDED-2E41-9081-FBE1A33CED65}">
      <dgm:prSet phldrT="[Text]" custT="1"/>
      <dgm:spPr>
        <a:solidFill>
          <a:schemeClr val="accent6">
            <a:lumMod val="60000"/>
            <a:lumOff val="40000"/>
            <a:alpha val="90000"/>
          </a:schemeClr>
        </a:solidFill>
      </dgm:spPr>
      <dgm:t>
        <a:bodyPr/>
        <a:lstStyle/>
        <a:p>
          <a:r>
            <a:rPr lang="en-US" sz="2400" i="1" dirty="0"/>
            <a:t>Technical manuals</a:t>
          </a:r>
          <a:endParaRPr lang="en-US" sz="2400" dirty="0"/>
        </a:p>
      </dgm:t>
    </dgm:pt>
    <dgm:pt modelId="{792698C5-53DC-D946-AFB2-BEDAAA9C29C6}" type="parTrans" cxnId="{3BE27B8F-824B-894E-9BDC-7F8A25AEE301}">
      <dgm:prSet/>
      <dgm:spPr/>
      <dgm:t>
        <a:bodyPr/>
        <a:lstStyle/>
        <a:p>
          <a:endParaRPr lang="en-US"/>
        </a:p>
      </dgm:t>
    </dgm:pt>
    <dgm:pt modelId="{9C25B8C9-2A5F-7D47-A63E-39358D59D75A}" type="sibTrans" cxnId="{3BE27B8F-824B-894E-9BDC-7F8A25AEE301}">
      <dgm:prSet/>
      <dgm:spPr/>
      <dgm:t>
        <a:bodyPr/>
        <a:lstStyle/>
        <a:p>
          <a:endParaRPr lang="en-US"/>
        </a:p>
      </dgm:t>
    </dgm:pt>
    <dgm:pt modelId="{A337065E-FCAC-AB40-9B82-D5A5325DF3F7}">
      <dgm:prSet phldrT="[Text]" custT="1"/>
      <dgm:spPr>
        <a:solidFill>
          <a:schemeClr val="accent6">
            <a:lumMod val="60000"/>
            <a:lumOff val="40000"/>
            <a:alpha val="90000"/>
          </a:schemeClr>
        </a:solidFill>
      </dgm:spPr>
      <dgm:t>
        <a:bodyPr/>
        <a:lstStyle/>
        <a:p>
          <a:r>
            <a:rPr lang="en-US" sz="2400" i="1" dirty="0"/>
            <a:t>Fostering collaboration</a:t>
          </a:r>
          <a:endParaRPr lang="en-US" sz="2400" dirty="0"/>
        </a:p>
      </dgm:t>
    </dgm:pt>
    <dgm:pt modelId="{491A43A7-00CA-7F4F-9BD2-260391AE3725}" type="parTrans" cxnId="{CCEB1B5B-65A9-8F45-B305-FC03C32AB8D2}">
      <dgm:prSet/>
      <dgm:spPr/>
      <dgm:t>
        <a:bodyPr/>
        <a:lstStyle/>
        <a:p>
          <a:endParaRPr lang="en-US"/>
        </a:p>
      </dgm:t>
    </dgm:pt>
    <dgm:pt modelId="{D2995797-41F3-BA4A-ABF0-926FF0B1B1A5}" type="sibTrans" cxnId="{CCEB1B5B-65A9-8F45-B305-FC03C32AB8D2}">
      <dgm:prSet/>
      <dgm:spPr/>
      <dgm:t>
        <a:bodyPr/>
        <a:lstStyle/>
        <a:p>
          <a:endParaRPr lang="en-US"/>
        </a:p>
      </dgm:t>
    </dgm:pt>
    <dgm:pt modelId="{F366FD9B-05C3-7B4A-AA8C-8E3FA1E4D5C7}">
      <dgm:prSet phldrT="[Text]" custT="1"/>
      <dgm:spPr>
        <a:solidFill>
          <a:schemeClr val="accent3">
            <a:lumMod val="40000"/>
            <a:lumOff val="60000"/>
            <a:alpha val="90000"/>
          </a:schemeClr>
        </a:solidFill>
      </dgm:spPr>
      <dgm:t>
        <a:bodyPr/>
        <a:lstStyle/>
        <a:p>
          <a:r>
            <a:rPr lang="en-US" sz="2400" i="1" dirty="0"/>
            <a:t>Contextualizing</a:t>
          </a:r>
          <a:endParaRPr lang="en-US" sz="2400" dirty="0"/>
        </a:p>
      </dgm:t>
    </dgm:pt>
    <dgm:pt modelId="{AB39C659-0B60-0843-BDCF-2062F4151CC4}" type="parTrans" cxnId="{203AB1D9-C452-CC4F-A96B-9F6B20DF8F8A}">
      <dgm:prSet/>
      <dgm:spPr/>
      <dgm:t>
        <a:bodyPr/>
        <a:lstStyle/>
        <a:p>
          <a:endParaRPr lang="en-US"/>
        </a:p>
      </dgm:t>
    </dgm:pt>
    <dgm:pt modelId="{798FA326-F535-FE4E-9DD5-E773B22686FD}" type="sibTrans" cxnId="{203AB1D9-C452-CC4F-A96B-9F6B20DF8F8A}">
      <dgm:prSet/>
      <dgm:spPr/>
      <dgm:t>
        <a:bodyPr/>
        <a:lstStyle/>
        <a:p>
          <a:endParaRPr lang="en-US"/>
        </a:p>
      </dgm:t>
    </dgm:pt>
    <dgm:pt modelId="{9646F845-3C9D-084E-839C-17F0178EBCAA}">
      <dgm:prSet phldrT="[Text]" custT="1"/>
      <dgm:spPr>
        <a:solidFill>
          <a:schemeClr val="accent6">
            <a:lumMod val="60000"/>
            <a:lumOff val="40000"/>
            <a:alpha val="90000"/>
          </a:schemeClr>
        </a:solidFill>
      </dgm:spPr>
      <dgm:t>
        <a:bodyPr/>
        <a:lstStyle/>
        <a:p>
          <a:r>
            <a:rPr lang="en-US" sz="2400" i="1" dirty="0"/>
            <a:t>Resolving problems</a:t>
          </a:r>
          <a:endParaRPr lang="en-US" sz="2400" dirty="0"/>
        </a:p>
      </dgm:t>
    </dgm:pt>
    <dgm:pt modelId="{2A93CF98-F47E-694E-BD6F-50BA62626EB8}" type="parTrans" cxnId="{DA7E9A68-4EAB-614E-9553-154FDDAFCB17}">
      <dgm:prSet/>
      <dgm:spPr/>
      <dgm:t>
        <a:bodyPr/>
        <a:lstStyle/>
        <a:p>
          <a:endParaRPr lang="en-US"/>
        </a:p>
      </dgm:t>
    </dgm:pt>
    <dgm:pt modelId="{A4384122-0A66-A24C-82FA-ACA2521A5D39}" type="sibTrans" cxnId="{DA7E9A68-4EAB-614E-9553-154FDDAFCB17}">
      <dgm:prSet/>
      <dgm:spPr/>
      <dgm:t>
        <a:bodyPr/>
        <a:lstStyle/>
        <a:p>
          <a:endParaRPr lang="en-US"/>
        </a:p>
      </dgm:t>
    </dgm:pt>
    <dgm:pt modelId="{918CE833-56E5-434F-964A-55FDEA48C346}" type="pres">
      <dgm:prSet presAssocID="{491860D0-ABE3-534E-BD10-D4B25BDB7A90}" presName="Name0" presStyleCnt="0">
        <dgm:presLayoutVars>
          <dgm:chPref val="3"/>
          <dgm:dir/>
          <dgm:animLvl val="lvl"/>
          <dgm:resizeHandles/>
        </dgm:presLayoutVars>
      </dgm:prSet>
      <dgm:spPr/>
      <dgm:t>
        <a:bodyPr/>
        <a:lstStyle/>
        <a:p>
          <a:endParaRPr lang="en-US"/>
        </a:p>
      </dgm:t>
    </dgm:pt>
    <dgm:pt modelId="{846A7ECE-A4D6-CD48-BB5D-A528DD9423D0}" type="pres">
      <dgm:prSet presAssocID="{3D97C001-7BDC-9847-8EEA-85065340FFB7}" presName="horFlow" presStyleCnt="0"/>
      <dgm:spPr/>
    </dgm:pt>
    <dgm:pt modelId="{C9F21F34-BEC5-E145-AF68-0A09A47B6D9B}" type="pres">
      <dgm:prSet presAssocID="{3D97C001-7BDC-9847-8EEA-85065340FFB7}" presName="bigChev" presStyleLbl="node1" presStyleIdx="0" presStyleCnt="2"/>
      <dgm:spPr/>
      <dgm:t>
        <a:bodyPr/>
        <a:lstStyle/>
        <a:p>
          <a:endParaRPr lang="en-US"/>
        </a:p>
      </dgm:t>
    </dgm:pt>
    <dgm:pt modelId="{C0F9D7D7-621B-914F-BF25-30BCDA0D51CF}" type="pres">
      <dgm:prSet presAssocID="{2A3B2056-1A81-184B-BDF1-C69AE11F2551}" presName="parTrans" presStyleCnt="0"/>
      <dgm:spPr/>
    </dgm:pt>
    <dgm:pt modelId="{F4BAEF26-E450-4E48-8815-5CB7850E527C}" type="pres">
      <dgm:prSet presAssocID="{378B5ECD-3CC4-8642-AE81-52734BBC4005}" presName="node" presStyleLbl="alignAccFollowNode1" presStyleIdx="0" presStyleCnt="6">
        <dgm:presLayoutVars>
          <dgm:bulletEnabled val="1"/>
        </dgm:presLayoutVars>
      </dgm:prSet>
      <dgm:spPr/>
      <dgm:t>
        <a:bodyPr/>
        <a:lstStyle/>
        <a:p>
          <a:endParaRPr lang="en-US"/>
        </a:p>
      </dgm:t>
    </dgm:pt>
    <dgm:pt modelId="{BCC7C885-2B17-C54F-8638-C04D426B32D0}" type="pres">
      <dgm:prSet presAssocID="{A29DDF19-91C8-C045-8A40-137D88EE911D}" presName="sibTrans" presStyleCnt="0"/>
      <dgm:spPr/>
    </dgm:pt>
    <dgm:pt modelId="{649C3E1D-B45D-2F4A-9B76-339B65CD9713}" type="pres">
      <dgm:prSet presAssocID="{78E584CB-8D9D-DF4E-9701-5D70C4AD9C27}" presName="node" presStyleLbl="alignAccFollowNode1" presStyleIdx="1" presStyleCnt="6">
        <dgm:presLayoutVars>
          <dgm:bulletEnabled val="1"/>
        </dgm:presLayoutVars>
      </dgm:prSet>
      <dgm:spPr/>
      <dgm:t>
        <a:bodyPr/>
        <a:lstStyle/>
        <a:p>
          <a:endParaRPr lang="en-US"/>
        </a:p>
      </dgm:t>
    </dgm:pt>
    <dgm:pt modelId="{73A733CD-E37C-F240-A58E-8AF662A5D66F}" type="pres">
      <dgm:prSet presAssocID="{247239FF-8E04-9E47-A147-93ACAA18E5C6}" presName="sibTrans" presStyleCnt="0"/>
      <dgm:spPr/>
    </dgm:pt>
    <dgm:pt modelId="{39F32EE8-BB7D-7346-8E4C-F136F6BE1F4B}" type="pres">
      <dgm:prSet presAssocID="{F366FD9B-05C3-7B4A-AA8C-8E3FA1E4D5C7}" presName="node" presStyleLbl="alignAccFollowNode1" presStyleIdx="2" presStyleCnt="6" custScaleX="127159">
        <dgm:presLayoutVars>
          <dgm:bulletEnabled val="1"/>
        </dgm:presLayoutVars>
      </dgm:prSet>
      <dgm:spPr/>
      <dgm:t>
        <a:bodyPr/>
        <a:lstStyle/>
        <a:p>
          <a:endParaRPr lang="en-US"/>
        </a:p>
      </dgm:t>
    </dgm:pt>
    <dgm:pt modelId="{10076ED2-BB8D-E54D-9177-8FA6679A74A6}" type="pres">
      <dgm:prSet presAssocID="{3D97C001-7BDC-9847-8EEA-85065340FFB7}" presName="vSp" presStyleCnt="0"/>
      <dgm:spPr/>
    </dgm:pt>
    <dgm:pt modelId="{DC36EFF1-6594-5548-9993-42B884C2D449}" type="pres">
      <dgm:prSet presAssocID="{94C72BF5-FE71-6341-AD91-C3BF636FABBD}" presName="horFlow" presStyleCnt="0"/>
      <dgm:spPr/>
    </dgm:pt>
    <dgm:pt modelId="{FF62C764-99C6-B641-B640-925A663064EA}" type="pres">
      <dgm:prSet presAssocID="{94C72BF5-FE71-6341-AD91-C3BF636FABBD}" presName="bigChev" presStyleLbl="node1" presStyleIdx="1" presStyleCnt="2"/>
      <dgm:spPr/>
      <dgm:t>
        <a:bodyPr/>
        <a:lstStyle/>
        <a:p>
          <a:endParaRPr lang="en-US"/>
        </a:p>
      </dgm:t>
    </dgm:pt>
    <dgm:pt modelId="{2879A2D8-B41F-F84A-B06A-C7434EA645DF}" type="pres">
      <dgm:prSet presAssocID="{792698C5-53DC-D946-AFB2-BEDAAA9C29C6}" presName="parTrans" presStyleCnt="0"/>
      <dgm:spPr/>
    </dgm:pt>
    <dgm:pt modelId="{9C448103-D97B-684D-8B68-A8AA1CD72E96}" type="pres">
      <dgm:prSet presAssocID="{4A007440-FDED-2E41-9081-FBE1A33CED65}" presName="node" presStyleLbl="alignAccFollowNode1" presStyleIdx="3" presStyleCnt="6">
        <dgm:presLayoutVars>
          <dgm:bulletEnabled val="1"/>
        </dgm:presLayoutVars>
      </dgm:prSet>
      <dgm:spPr/>
      <dgm:t>
        <a:bodyPr/>
        <a:lstStyle/>
        <a:p>
          <a:endParaRPr lang="en-US"/>
        </a:p>
      </dgm:t>
    </dgm:pt>
    <dgm:pt modelId="{58A36321-995A-C34F-B1B4-873F81DD31F7}" type="pres">
      <dgm:prSet presAssocID="{9C25B8C9-2A5F-7D47-A63E-39358D59D75A}" presName="sibTrans" presStyleCnt="0"/>
      <dgm:spPr/>
    </dgm:pt>
    <dgm:pt modelId="{06708FD8-B1D1-194A-97B9-D13426790141}" type="pres">
      <dgm:prSet presAssocID="{A337065E-FCAC-AB40-9B82-D5A5325DF3F7}" presName="node" presStyleLbl="alignAccFollowNode1" presStyleIdx="4" presStyleCnt="6" custScaleX="141905" custLinFactNeighborX="-14399" custLinFactNeighborY="1861">
        <dgm:presLayoutVars>
          <dgm:bulletEnabled val="1"/>
        </dgm:presLayoutVars>
      </dgm:prSet>
      <dgm:spPr/>
      <dgm:t>
        <a:bodyPr/>
        <a:lstStyle/>
        <a:p>
          <a:endParaRPr lang="en-US"/>
        </a:p>
      </dgm:t>
    </dgm:pt>
    <dgm:pt modelId="{479CC074-E80E-A34E-B96E-57480FAB902B}" type="pres">
      <dgm:prSet presAssocID="{D2995797-41F3-BA4A-ABF0-926FF0B1B1A5}" presName="sibTrans" presStyleCnt="0"/>
      <dgm:spPr/>
    </dgm:pt>
    <dgm:pt modelId="{C00C2989-5354-3F48-A615-D4319489D7F6}" type="pres">
      <dgm:prSet presAssocID="{9646F845-3C9D-084E-839C-17F0178EBCAA}" presName="node" presStyleLbl="alignAccFollowNode1" presStyleIdx="5" presStyleCnt="6" custLinFactNeighborX="718" custLinFactNeighborY="1801">
        <dgm:presLayoutVars>
          <dgm:bulletEnabled val="1"/>
        </dgm:presLayoutVars>
      </dgm:prSet>
      <dgm:spPr/>
      <dgm:t>
        <a:bodyPr/>
        <a:lstStyle/>
        <a:p>
          <a:endParaRPr lang="en-US"/>
        </a:p>
      </dgm:t>
    </dgm:pt>
  </dgm:ptLst>
  <dgm:cxnLst>
    <dgm:cxn modelId="{36EE7C1D-FA4B-8246-8B15-A5DDA877DF02}" srcId="{3D97C001-7BDC-9847-8EEA-85065340FFB7}" destId="{78E584CB-8D9D-DF4E-9701-5D70C4AD9C27}" srcOrd="1" destOrd="0" parTransId="{A7E254C4-B6AE-1E44-8AED-656997C2BBD2}" sibTransId="{247239FF-8E04-9E47-A147-93ACAA18E5C6}"/>
    <dgm:cxn modelId="{D5D70F0E-032B-4C95-BD8A-66CAB2263DF3}" type="presOf" srcId="{378B5ECD-3CC4-8642-AE81-52734BBC4005}" destId="{F4BAEF26-E450-4E48-8815-5CB7850E527C}" srcOrd="0" destOrd="0" presId="urn:microsoft.com/office/officeart/2005/8/layout/lProcess3"/>
    <dgm:cxn modelId="{2FE3862A-662B-2D4D-A014-F09796B74CAE}" srcId="{491860D0-ABE3-534E-BD10-D4B25BDB7A90}" destId="{94C72BF5-FE71-6341-AD91-C3BF636FABBD}" srcOrd="1" destOrd="0" parTransId="{FB9F6E8D-F9CC-9D46-BCAA-5102F08A44C6}" sibTransId="{A4D99705-B32E-2C44-A6D2-D21410F8985E}"/>
    <dgm:cxn modelId="{31BB67F2-DB3F-4B85-B60A-F4350A262773}" type="presOf" srcId="{94C72BF5-FE71-6341-AD91-C3BF636FABBD}" destId="{FF62C764-99C6-B641-B640-925A663064EA}" srcOrd="0" destOrd="0" presId="urn:microsoft.com/office/officeart/2005/8/layout/lProcess3"/>
    <dgm:cxn modelId="{F684B151-7FC3-4C97-B9ED-1AB9158B605B}" type="presOf" srcId="{9646F845-3C9D-084E-839C-17F0178EBCAA}" destId="{C00C2989-5354-3F48-A615-D4319489D7F6}" srcOrd="0" destOrd="0" presId="urn:microsoft.com/office/officeart/2005/8/layout/lProcess3"/>
    <dgm:cxn modelId="{E23A865B-8B3A-42DF-B656-07FF954198C2}" type="presOf" srcId="{4A007440-FDED-2E41-9081-FBE1A33CED65}" destId="{9C448103-D97B-684D-8B68-A8AA1CD72E96}" srcOrd="0" destOrd="0" presId="urn:microsoft.com/office/officeart/2005/8/layout/lProcess3"/>
    <dgm:cxn modelId="{203AB1D9-C452-CC4F-A96B-9F6B20DF8F8A}" srcId="{3D97C001-7BDC-9847-8EEA-85065340FFB7}" destId="{F366FD9B-05C3-7B4A-AA8C-8E3FA1E4D5C7}" srcOrd="2" destOrd="0" parTransId="{AB39C659-0B60-0843-BDCF-2062F4151CC4}" sibTransId="{798FA326-F535-FE4E-9DD5-E773B22686FD}"/>
    <dgm:cxn modelId="{DA7E9A68-4EAB-614E-9553-154FDDAFCB17}" srcId="{94C72BF5-FE71-6341-AD91-C3BF636FABBD}" destId="{9646F845-3C9D-084E-839C-17F0178EBCAA}" srcOrd="2" destOrd="0" parTransId="{2A93CF98-F47E-694E-BD6F-50BA62626EB8}" sibTransId="{A4384122-0A66-A24C-82FA-ACA2521A5D39}"/>
    <dgm:cxn modelId="{8F8B26A7-F983-4C94-9D1A-9274D9E8C37D}" type="presOf" srcId="{3D97C001-7BDC-9847-8EEA-85065340FFB7}" destId="{C9F21F34-BEC5-E145-AF68-0A09A47B6D9B}" srcOrd="0" destOrd="0" presId="urn:microsoft.com/office/officeart/2005/8/layout/lProcess3"/>
    <dgm:cxn modelId="{75EEE34A-AE0A-4B41-96BC-7363BE0428C2}" type="presOf" srcId="{78E584CB-8D9D-DF4E-9701-5D70C4AD9C27}" destId="{649C3E1D-B45D-2F4A-9B76-339B65CD9713}" srcOrd="0" destOrd="0" presId="urn:microsoft.com/office/officeart/2005/8/layout/lProcess3"/>
    <dgm:cxn modelId="{3BE27B8F-824B-894E-9BDC-7F8A25AEE301}" srcId="{94C72BF5-FE71-6341-AD91-C3BF636FABBD}" destId="{4A007440-FDED-2E41-9081-FBE1A33CED65}" srcOrd="0" destOrd="0" parTransId="{792698C5-53DC-D946-AFB2-BEDAAA9C29C6}" sibTransId="{9C25B8C9-2A5F-7D47-A63E-39358D59D75A}"/>
    <dgm:cxn modelId="{1C5CEE12-03DC-425A-B8F6-DE53CD8C018D}" type="presOf" srcId="{A337065E-FCAC-AB40-9B82-D5A5325DF3F7}" destId="{06708FD8-B1D1-194A-97B9-D13426790141}" srcOrd="0" destOrd="0" presId="urn:microsoft.com/office/officeart/2005/8/layout/lProcess3"/>
    <dgm:cxn modelId="{2854023E-3110-4041-9397-B79C1F8337ED}" srcId="{3D97C001-7BDC-9847-8EEA-85065340FFB7}" destId="{378B5ECD-3CC4-8642-AE81-52734BBC4005}" srcOrd="0" destOrd="0" parTransId="{2A3B2056-1A81-184B-BDF1-C69AE11F2551}" sibTransId="{A29DDF19-91C8-C045-8A40-137D88EE911D}"/>
    <dgm:cxn modelId="{CCEB1B5B-65A9-8F45-B305-FC03C32AB8D2}" srcId="{94C72BF5-FE71-6341-AD91-C3BF636FABBD}" destId="{A337065E-FCAC-AB40-9B82-D5A5325DF3F7}" srcOrd="1" destOrd="0" parTransId="{491A43A7-00CA-7F4F-9BD2-260391AE3725}" sibTransId="{D2995797-41F3-BA4A-ABF0-926FF0B1B1A5}"/>
    <dgm:cxn modelId="{25F69E8B-5CC9-4F08-AE63-9DA3EB64B5DA}" type="presOf" srcId="{491860D0-ABE3-534E-BD10-D4B25BDB7A90}" destId="{918CE833-56E5-434F-964A-55FDEA48C346}" srcOrd="0" destOrd="0" presId="urn:microsoft.com/office/officeart/2005/8/layout/lProcess3"/>
    <dgm:cxn modelId="{A042B2CF-4461-40FE-84D1-690B3475C2D8}" type="presOf" srcId="{F366FD9B-05C3-7B4A-AA8C-8E3FA1E4D5C7}" destId="{39F32EE8-BB7D-7346-8E4C-F136F6BE1F4B}" srcOrd="0" destOrd="0" presId="urn:microsoft.com/office/officeart/2005/8/layout/lProcess3"/>
    <dgm:cxn modelId="{4ED08437-5B25-8446-8B32-2A46BFE010DA}" srcId="{491860D0-ABE3-534E-BD10-D4B25BDB7A90}" destId="{3D97C001-7BDC-9847-8EEA-85065340FFB7}" srcOrd="0" destOrd="0" parTransId="{92A9C52C-03B9-3646-A0B6-219F234616D2}" sibTransId="{21F1BE9A-9C90-B547-8559-5C5420929830}"/>
    <dgm:cxn modelId="{2539CCA8-94F6-46EB-B139-8ECADB5872F0}" type="presParOf" srcId="{918CE833-56E5-434F-964A-55FDEA48C346}" destId="{846A7ECE-A4D6-CD48-BB5D-A528DD9423D0}" srcOrd="0" destOrd="0" presId="urn:microsoft.com/office/officeart/2005/8/layout/lProcess3"/>
    <dgm:cxn modelId="{6B987A65-61B6-4CD1-A294-1644C954B6F6}" type="presParOf" srcId="{846A7ECE-A4D6-CD48-BB5D-A528DD9423D0}" destId="{C9F21F34-BEC5-E145-AF68-0A09A47B6D9B}" srcOrd="0" destOrd="0" presId="urn:microsoft.com/office/officeart/2005/8/layout/lProcess3"/>
    <dgm:cxn modelId="{C0248CFF-B5B8-4FAD-A9F6-CE43F836AAD0}" type="presParOf" srcId="{846A7ECE-A4D6-CD48-BB5D-A528DD9423D0}" destId="{C0F9D7D7-621B-914F-BF25-30BCDA0D51CF}" srcOrd="1" destOrd="0" presId="urn:microsoft.com/office/officeart/2005/8/layout/lProcess3"/>
    <dgm:cxn modelId="{4DE4F9F8-8FBE-4C6B-B167-98E863CF0ECA}" type="presParOf" srcId="{846A7ECE-A4D6-CD48-BB5D-A528DD9423D0}" destId="{F4BAEF26-E450-4E48-8815-5CB7850E527C}" srcOrd="2" destOrd="0" presId="urn:microsoft.com/office/officeart/2005/8/layout/lProcess3"/>
    <dgm:cxn modelId="{487A8DF1-8563-44F0-8FF4-4F3ED40339CC}" type="presParOf" srcId="{846A7ECE-A4D6-CD48-BB5D-A528DD9423D0}" destId="{BCC7C885-2B17-C54F-8638-C04D426B32D0}" srcOrd="3" destOrd="0" presId="urn:microsoft.com/office/officeart/2005/8/layout/lProcess3"/>
    <dgm:cxn modelId="{F6D1B38C-CAFA-4E57-B7E0-A981D7752271}" type="presParOf" srcId="{846A7ECE-A4D6-CD48-BB5D-A528DD9423D0}" destId="{649C3E1D-B45D-2F4A-9B76-339B65CD9713}" srcOrd="4" destOrd="0" presId="urn:microsoft.com/office/officeart/2005/8/layout/lProcess3"/>
    <dgm:cxn modelId="{71255332-D3B5-4798-9BD2-00E67A5B1644}" type="presParOf" srcId="{846A7ECE-A4D6-CD48-BB5D-A528DD9423D0}" destId="{73A733CD-E37C-F240-A58E-8AF662A5D66F}" srcOrd="5" destOrd="0" presId="urn:microsoft.com/office/officeart/2005/8/layout/lProcess3"/>
    <dgm:cxn modelId="{528808F8-F1E3-46AC-86D5-907A425025A2}" type="presParOf" srcId="{846A7ECE-A4D6-CD48-BB5D-A528DD9423D0}" destId="{39F32EE8-BB7D-7346-8E4C-F136F6BE1F4B}" srcOrd="6" destOrd="0" presId="urn:microsoft.com/office/officeart/2005/8/layout/lProcess3"/>
    <dgm:cxn modelId="{7DEE8DE7-B5C1-4479-91ED-C072E912F0D3}" type="presParOf" srcId="{918CE833-56E5-434F-964A-55FDEA48C346}" destId="{10076ED2-BB8D-E54D-9177-8FA6679A74A6}" srcOrd="1" destOrd="0" presId="urn:microsoft.com/office/officeart/2005/8/layout/lProcess3"/>
    <dgm:cxn modelId="{75641444-DB28-4AF8-A0EF-89614D3DFB8F}" type="presParOf" srcId="{918CE833-56E5-434F-964A-55FDEA48C346}" destId="{DC36EFF1-6594-5548-9993-42B884C2D449}" srcOrd="2" destOrd="0" presId="urn:microsoft.com/office/officeart/2005/8/layout/lProcess3"/>
    <dgm:cxn modelId="{D9FC935E-8B53-4D0D-9AFC-835F2102DA00}" type="presParOf" srcId="{DC36EFF1-6594-5548-9993-42B884C2D449}" destId="{FF62C764-99C6-B641-B640-925A663064EA}" srcOrd="0" destOrd="0" presId="urn:microsoft.com/office/officeart/2005/8/layout/lProcess3"/>
    <dgm:cxn modelId="{2F54FB6F-E323-4863-8DCC-839E240ABDBC}" type="presParOf" srcId="{DC36EFF1-6594-5548-9993-42B884C2D449}" destId="{2879A2D8-B41F-F84A-B06A-C7434EA645DF}" srcOrd="1" destOrd="0" presId="urn:microsoft.com/office/officeart/2005/8/layout/lProcess3"/>
    <dgm:cxn modelId="{356A4FD7-1E9B-4B08-A90A-A78932AD67C5}" type="presParOf" srcId="{DC36EFF1-6594-5548-9993-42B884C2D449}" destId="{9C448103-D97B-684D-8B68-A8AA1CD72E96}" srcOrd="2" destOrd="0" presId="urn:microsoft.com/office/officeart/2005/8/layout/lProcess3"/>
    <dgm:cxn modelId="{093E7F24-9811-499A-940B-76AF0444E88E}" type="presParOf" srcId="{DC36EFF1-6594-5548-9993-42B884C2D449}" destId="{58A36321-995A-C34F-B1B4-873F81DD31F7}" srcOrd="3" destOrd="0" presId="urn:microsoft.com/office/officeart/2005/8/layout/lProcess3"/>
    <dgm:cxn modelId="{85C8A916-9EBA-48BA-84A5-DA5BEB3AF06B}" type="presParOf" srcId="{DC36EFF1-6594-5548-9993-42B884C2D449}" destId="{06708FD8-B1D1-194A-97B9-D13426790141}" srcOrd="4" destOrd="0" presId="urn:microsoft.com/office/officeart/2005/8/layout/lProcess3"/>
    <dgm:cxn modelId="{D3947B37-19D1-42EC-A547-9161628B71BB}" type="presParOf" srcId="{DC36EFF1-6594-5548-9993-42B884C2D449}" destId="{479CC074-E80E-A34E-B96E-57480FAB902B}" srcOrd="5" destOrd="0" presId="urn:microsoft.com/office/officeart/2005/8/layout/lProcess3"/>
    <dgm:cxn modelId="{DAC3AF94-AA09-4C52-8B5A-E6502545E2B9}" type="presParOf" srcId="{DC36EFF1-6594-5548-9993-42B884C2D449}" destId="{C00C2989-5354-3F48-A615-D4319489D7F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860D0-ABE3-534E-BD10-D4B25BDB7A90}" type="doc">
      <dgm:prSet loTypeId="urn:microsoft.com/office/officeart/2005/8/layout/lProcess3" loCatId="" qsTypeId="urn:microsoft.com/office/officeart/2005/8/quickstyle/3D3" qsCatId="3D" csTypeId="urn:microsoft.com/office/officeart/2005/8/colors/colorful4" csCatId="colorful" phldr="1"/>
      <dgm:spPr/>
      <dgm:t>
        <a:bodyPr/>
        <a:lstStyle/>
        <a:p>
          <a:endParaRPr lang="en-US"/>
        </a:p>
      </dgm:t>
    </dgm:pt>
    <dgm:pt modelId="{3D97C001-7BDC-9847-8EEA-85065340FFB7}">
      <dgm:prSet phldrT="[Text]"/>
      <dgm:spPr/>
      <dgm:t>
        <a:bodyPr/>
        <a:lstStyle/>
        <a:p>
          <a:r>
            <a:rPr lang="en-US">
              <a:effectLst>
                <a:outerShdw blurRad="50800" dist="38100" dir="5400000" algn="t" rotWithShape="0">
                  <a:prstClr val="black">
                    <a:alpha val="40000"/>
                  </a:prstClr>
                </a:outerShdw>
              </a:effectLst>
            </a:rPr>
            <a:t>Math</a:t>
          </a:r>
          <a:endParaRPr lang="en-US" dirty="0">
            <a:effectLst>
              <a:outerShdw blurRad="50800" dist="38100" dir="5400000" algn="t" rotWithShape="0">
                <a:prstClr val="black">
                  <a:alpha val="40000"/>
                </a:prstClr>
              </a:outerShdw>
            </a:effectLst>
          </a:endParaRPr>
        </a:p>
      </dgm:t>
    </dgm:pt>
    <dgm:pt modelId="{92A9C52C-03B9-3646-A0B6-219F234616D2}" type="parTrans" cxnId="{4ED08437-5B25-8446-8B32-2A46BFE010DA}">
      <dgm:prSet/>
      <dgm:spPr/>
      <dgm:t>
        <a:bodyPr/>
        <a:lstStyle/>
        <a:p>
          <a:endParaRPr lang="en-US"/>
        </a:p>
      </dgm:t>
    </dgm:pt>
    <dgm:pt modelId="{21F1BE9A-9C90-B547-8559-5C5420929830}" type="sibTrans" cxnId="{4ED08437-5B25-8446-8B32-2A46BFE010DA}">
      <dgm:prSet/>
      <dgm:spPr/>
      <dgm:t>
        <a:bodyPr/>
        <a:lstStyle/>
        <a:p>
          <a:endParaRPr lang="en-US"/>
        </a:p>
      </dgm:t>
    </dgm:pt>
    <dgm:pt modelId="{378B5ECD-3CC4-8642-AE81-52734BBC4005}">
      <dgm:prSet phldrT="[Text]" custT="1"/>
      <dgm:spPr/>
      <dgm:t>
        <a:bodyPr/>
        <a:lstStyle/>
        <a:p>
          <a:r>
            <a:rPr lang="en-US" sz="2000" i="1" dirty="0"/>
            <a:t>Language-rich, multi-step problems </a:t>
          </a:r>
        </a:p>
      </dgm:t>
    </dgm:pt>
    <dgm:pt modelId="{2A3B2056-1A81-184B-BDF1-C69AE11F2551}" type="parTrans" cxnId="{2854023E-3110-4041-9397-B79C1F8337ED}">
      <dgm:prSet/>
      <dgm:spPr/>
      <dgm:t>
        <a:bodyPr/>
        <a:lstStyle/>
        <a:p>
          <a:endParaRPr lang="en-US"/>
        </a:p>
      </dgm:t>
    </dgm:pt>
    <dgm:pt modelId="{A29DDF19-91C8-C045-8A40-137D88EE911D}" type="sibTrans" cxnId="{2854023E-3110-4041-9397-B79C1F8337ED}">
      <dgm:prSet/>
      <dgm:spPr/>
      <dgm:t>
        <a:bodyPr/>
        <a:lstStyle/>
        <a:p>
          <a:endParaRPr lang="en-US"/>
        </a:p>
      </dgm:t>
    </dgm:pt>
    <dgm:pt modelId="{78E584CB-8D9D-DF4E-9701-5D70C4AD9C27}">
      <dgm:prSet phldrT="[Text]" custT="1"/>
      <dgm:spPr/>
      <dgm:t>
        <a:bodyPr/>
        <a:lstStyle/>
        <a:p>
          <a:r>
            <a:rPr lang="en-US" sz="2000" i="1" dirty="0"/>
            <a:t>Concepts represented in multiple ways </a:t>
          </a:r>
          <a:endParaRPr lang="en-US" sz="2000" dirty="0"/>
        </a:p>
      </dgm:t>
    </dgm:pt>
    <dgm:pt modelId="{A7E254C4-B6AE-1E44-8AED-656997C2BBD2}" type="parTrans" cxnId="{36EE7C1D-FA4B-8246-8B15-A5DDA877DF02}">
      <dgm:prSet/>
      <dgm:spPr/>
      <dgm:t>
        <a:bodyPr/>
        <a:lstStyle/>
        <a:p>
          <a:endParaRPr lang="en-US"/>
        </a:p>
      </dgm:t>
    </dgm:pt>
    <dgm:pt modelId="{247239FF-8E04-9E47-A147-93ACAA18E5C6}" type="sibTrans" cxnId="{36EE7C1D-FA4B-8246-8B15-A5DDA877DF02}">
      <dgm:prSet/>
      <dgm:spPr/>
      <dgm:t>
        <a:bodyPr/>
        <a:lstStyle/>
        <a:p>
          <a:endParaRPr lang="en-US"/>
        </a:p>
      </dgm:t>
    </dgm:pt>
    <dgm:pt modelId="{94C72BF5-FE71-6341-AD91-C3BF636FABBD}">
      <dgm:prSet phldrT="[Text]"/>
      <dgm:spPr/>
      <dgm:t>
        <a:bodyPr/>
        <a:lstStyle/>
        <a:p>
          <a:r>
            <a:rPr lang="en-US">
              <a:effectLst>
                <a:outerShdw blurRad="50800" dist="38100" dir="5400000" algn="t" rotWithShape="0">
                  <a:prstClr val="black">
                    <a:alpha val="40000"/>
                  </a:prstClr>
                </a:outerShdw>
              </a:effectLst>
            </a:rPr>
            <a:t>Science</a:t>
          </a:r>
          <a:endParaRPr lang="en-US" dirty="0">
            <a:effectLst>
              <a:outerShdw blurRad="50800" dist="38100" dir="5400000" algn="t" rotWithShape="0">
                <a:prstClr val="black">
                  <a:alpha val="40000"/>
                </a:prstClr>
              </a:outerShdw>
            </a:effectLst>
          </a:endParaRPr>
        </a:p>
      </dgm:t>
    </dgm:pt>
    <dgm:pt modelId="{FB9F6E8D-F9CC-9D46-BCAA-5102F08A44C6}" type="parTrans" cxnId="{2FE3862A-662B-2D4D-A014-F09796B74CAE}">
      <dgm:prSet/>
      <dgm:spPr/>
      <dgm:t>
        <a:bodyPr/>
        <a:lstStyle/>
        <a:p>
          <a:endParaRPr lang="en-US"/>
        </a:p>
      </dgm:t>
    </dgm:pt>
    <dgm:pt modelId="{A4D99705-B32E-2C44-A6D2-D21410F8985E}" type="sibTrans" cxnId="{2FE3862A-662B-2D4D-A014-F09796B74CAE}">
      <dgm:prSet/>
      <dgm:spPr/>
      <dgm:t>
        <a:bodyPr/>
        <a:lstStyle/>
        <a:p>
          <a:endParaRPr lang="en-US"/>
        </a:p>
      </dgm:t>
    </dgm:pt>
    <dgm:pt modelId="{4A007440-FDED-2E41-9081-FBE1A33CED65}">
      <dgm:prSet phldrT="[Text]" custT="1"/>
      <dgm:spPr/>
      <dgm:t>
        <a:bodyPr/>
        <a:lstStyle/>
        <a:p>
          <a:r>
            <a:rPr lang="en-US" sz="2000" i="1" dirty="0"/>
            <a:t>Unique text features  </a:t>
          </a:r>
          <a:endParaRPr lang="en-US" sz="2000" dirty="0"/>
        </a:p>
      </dgm:t>
    </dgm:pt>
    <dgm:pt modelId="{792698C5-53DC-D946-AFB2-BEDAAA9C29C6}" type="parTrans" cxnId="{3BE27B8F-824B-894E-9BDC-7F8A25AEE301}">
      <dgm:prSet/>
      <dgm:spPr/>
      <dgm:t>
        <a:bodyPr/>
        <a:lstStyle/>
        <a:p>
          <a:endParaRPr lang="en-US"/>
        </a:p>
      </dgm:t>
    </dgm:pt>
    <dgm:pt modelId="{9C25B8C9-2A5F-7D47-A63E-39358D59D75A}" type="sibTrans" cxnId="{3BE27B8F-824B-894E-9BDC-7F8A25AEE301}">
      <dgm:prSet/>
      <dgm:spPr/>
      <dgm:t>
        <a:bodyPr/>
        <a:lstStyle/>
        <a:p>
          <a:endParaRPr lang="en-US"/>
        </a:p>
      </dgm:t>
    </dgm:pt>
    <dgm:pt modelId="{A337065E-FCAC-AB40-9B82-D5A5325DF3F7}">
      <dgm:prSet phldrT="[Text]" custT="1"/>
      <dgm:spPr/>
      <dgm:t>
        <a:bodyPr/>
        <a:lstStyle/>
        <a:p>
          <a:r>
            <a:rPr lang="en-US" sz="2000" i="1" dirty="0"/>
            <a:t>Information conveyed through visual representations</a:t>
          </a:r>
          <a:endParaRPr lang="en-US" sz="2000" dirty="0"/>
        </a:p>
      </dgm:t>
    </dgm:pt>
    <dgm:pt modelId="{491A43A7-00CA-7F4F-9BD2-260391AE3725}" type="parTrans" cxnId="{CCEB1B5B-65A9-8F45-B305-FC03C32AB8D2}">
      <dgm:prSet/>
      <dgm:spPr/>
      <dgm:t>
        <a:bodyPr/>
        <a:lstStyle/>
        <a:p>
          <a:endParaRPr lang="en-US"/>
        </a:p>
      </dgm:t>
    </dgm:pt>
    <dgm:pt modelId="{D2995797-41F3-BA4A-ABF0-926FF0B1B1A5}" type="sibTrans" cxnId="{CCEB1B5B-65A9-8F45-B305-FC03C32AB8D2}">
      <dgm:prSet/>
      <dgm:spPr/>
      <dgm:t>
        <a:bodyPr/>
        <a:lstStyle/>
        <a:p>
          <a:endParaRPr lang="en-US"/>
        </a:p>
      </dgm:t>
    </dgm:pt>
    <dgm:pt modelId="{F366FD9B-05C3-7B4A-AA8C-8E3FA1E4D5C7}">
      <dgm:prSet phldrT="[Text]" custT="1"/>
      <dgm:spPr/>
      <dgm:t>
        <a:bodyPr/>
        <a:lstStyle/>
        <a:p>
          <a:r>
            <a:rPr lang="en-US" sz="2000" i="1" dirty="0"/>
            <a:t>Use of language to defend, explain, or provide evidence of reasonableness</a:t>
          </a:r>
          <a:endParaRPr lang="en-US" sz="2000" dirty="0"/>
        </a:p>
      </dgm:t>
    </dgm:pt>
    <dgm:pt modelId="{AB39C659-0B60-0843-BDCF-2062F4151CC4}" type="parTrans" cxnId="{203AB1D9-C452-CC4F-A96B-9F6B20DF8F8A}">
      <dgm:prSet/>
      <dgm:spPr/>
      <dgm:t>
        <a:bodyPr/>
        <a:lstStyle/>
        <a:p>
          <a:endParaRPr lang="en-US"/>
        </a:p>
      </dgm:t>
    </dgm:pt>
    <dgm:pt modelId="{798FA326-F535-FE4E-9DD5-E773B22686FD}" type="sibTrans" cxnId="{203AB1D9-C452-CC4F-A96B-9F6B20DF8F8A}">
      <dgm:prSet/>
      <dgm:spPr/>
      <dgm:t>
        <a:bodyPr/>
        <a:lstStyle/>
        <a:p>
          <a:endParaRPr lang="en-US"/>
        </a:p>
      </dgm:t>
    </dgm:pt>
    <dgm:pt modelId="{9646F845-3C9D-084E-839C-17F0178EBCAA}">
      <dgm:prSet phldrT="[Text]" custT="1"/>
      <dgm:spPr/>
      <dgm:t>
        <a:bodyPr/>
        <a:lstStyle/>
        <a:p>
          <a:r>
            <a:rPr lang="en-US" sz="2000" i="1" dirty="0"/>
            <a:t>Acquisition of technical vocabulary </a:t>
          </a:r>
          <a:endParaRPr lang="en-US" sz="2000" dirty="0"/>
        </a:p>
      </dgm:t>
    </dgm:pt>
    <dgm:pt modelId="{2A93CF98-F47E-694E-BD6F-50BA62626EB8}" type="parTrans" cxnId="{DA7E9A68-4EAB-614E-9553-154FDDAFCB17}">
      <dgm:prSet/>
      <dgm:spPr/>
      <dgm:t>
        <a:bodyPr/>
        <a:lstStyle/>
        <a:p>
          <a:endParaRPr lang="en-US"/>
        </a:p>
      </dgm:t>
    </dgm:pt>
    <dgm:pt modelId="{A4384122-0A66-A24C-82FA-ACA2521A5D39}" type="sibTrans" cxnId="{DA7E9A68-4EAB-614E-9553-154FDDAFCB17}">
      <dgm:prSet/>
      <dgm:spPr/>
      <dgm:t>
        <a:bodyPr/>
        <a:lstStyle/>
        <a:p>
          <a:endParaRPr lang="en-US"/>
        </a:p>
      </dgm:t>
    </dgm:pt>
    <dgm:pt modelId="{918CE833-56E5-434F-964A-55FDEA48C346}" type="pres">
      <dgm:prSet presAssocID="{491860D0-ABE3-534E-BD10-D4B25BDB7A90}" presName="Name0" presStyleCnt="0">
        <dgm:presLayoutVars>
          <dgm:chPref val="3"/>
          <dgm:dir/>
          <dgm:animLvl val="lvl"/>
          <dgm:resizeHandles/>
        </dgm:presLayoutVars>
      </dgm:prSet>
      <dgm:spPr/>
      <dgm:t>
        <a:bodyPr/>
        <a:lstStyle/>
        <a:p>
          <a:endParaRPr lang="en-US"/>
        </a:p>
      </dgm:t>
    </dgm:pt>
    <dgm:pt modelId="{846A7ECE-A4D6-CD48-BB5D-A528DD9423D0}" type="pres">
      <dgm:prSet presAssocID="{3D97C001-7BDC-9847-8EEA-85065340FFB7}" presName="horFlow" presStyleCnt="0"/>
      <dgm:spPr/>
    </dgm:pt>
    <dgm:pt modelId="{C9F21F34-BEC5-E145-AF68-0A09A47B6D9B}" type="pres">
      <dgm:prSet presAssocID="{3D97C001-7BDC-9847-8EEA-85065340FFB7}" presName="bigChev" presStyleLbl="node1" presStyleIdx="0" presStyleCnt="2"/>
      <dgm:spPr/>
      <dgm:t>
        <a:bodyPr/>
        <a:lstStyle/>
        <a:p>
          <a:endParaRPr lang="en-US"/>
        </a:p>
      </dgm:t>
    </dgm:pt>
    <dgm:pt modelId="{C0F9D7D7-621B-914F-BF25-30BCDA0D51CF}" type="pres">
      <dgm:prSet presAssocID="{2A3B2056-1A81-184B-BDF1-C69AE11F2551}" presName="parTrans" presStyleCnt="0"/>
      <dgm:spPr/>
    </dgm:pt>
    <dgm:pt modelId="{F4BAEF26-E450-4E48-8815-5CB7850E527C}" type="pres">
      <dgm:prSet presAssocID="{378B5ECD-3CC4-8642-AE81-52734BBC4005}" presName="node" presStyleLbl="alignAccFollowNode1" presStyleIdx="0" presStyleCnt="6">
        <dgm:presLayoutVars>
          <dgm:bulletEnabled val="1"/>
        </dgm:presLayoutVars>
      </dgm:prSet>
      <dgm:spPr/>
      <dgm:t>
        <a:bodyPr/>
        <a:lstStyle/>
        <a:p>
          <a:endParaRPr lang="en-US"/>
        </a:p>
      </dgm:t>
    </dgm:pt>
    <dgm:pt modelId="{BCC7C885-2B17-C54F-8638-C04D426B32D0}" type="pres">
      <dgm:prSet presAssocID="{A29DDF19-91C8-C045-8A40-137D88EE911D}" presName="sibTrans" presStyleCnt="0"/>
      <dgm:spPr/>
    </dgm:pt>
    <dgm:pt modelId="{649C3E1D-B45D-2F4A-9B76-339B65CD9713}" type="pres">
      <dgm:prSet presAssocID="{78E584CB-8D9D-DF4E-9701-5D70C4AD9C27}" presName="node" presStyleLbl="alignAccFollowNode1" presStyleIdx="1" presStyleCnt="6">
        <dgm:presLayoutVars>
          <dgm:bulletEnabled val="1"/>
        </dgm:presLayoutVars>
      </dgm:prSet>
      <dgm:spPr/>
      <dgm:t>
        <a:bodyPr/>
        <a:lstStyle/>
        <a:p>
          <a:endParaRPr lang="en-US"/>
        </a:p>
      </dgm:t>
    </dgm:pt>
    <dgm:pt modelId="{73A733CD-E37C-F240-A58E-8AF662A5D66F}" type="pres">
      <dgm:prSet presAssocID="{247239FF-8E04-9E47-A147-93ACAA18E5C6}" presName="sibTrans" presStyleCnt="0"/>
      <dgm:spPr/>
    </dgm:pt>
    <dgm:pt modelId="{39F32EE8-BB7D-7346-8E4C-F136F6BE1F4B}" type="pres">
      <dgm:prSet presAssocID="{F366FD9B-05C3-7B4A-AA8C-8E3FA1E4D5C7}" presName="node" presStyleLbl="alignAccFollowNode1" presStyleIdx="2" presStyleCnt="6" custScaleX="127159">
        <dgm:presLayoutVars>
          <dgm:bulletEnabled val="1"/>
        </dgm:presLayoutVars>
      </dgm:prSet>
      <dgm:spPr/>
      <dgm:t>
        <a:bodyPr/>
        <a:lstStyle/>
        <a:p>
          <a:endParaRPr lang="en-US"/>
        </a:p>
      </dgm:t>
    </dgm:pt>
    <dgm:pt modelId="{10076ED2-BB8D-E54D-9177-8FA6679A74A6}" type="pres">
      <dgm:prSet presAssocID="{3D97C001-7BDC-9847-8EEA-85065340FFB7}" presName="vSp" presStyleCnt="0"/>
      <dgm:spPr/>
    </dgm:pt>
    <dgm:pt modelId="{DC36EFF1-6594-5548-9993-42B884C2D449}" type="pres">
      <dgm:prSet presAssocID="{94C72BF5-FE71-6341-AD91-C3BF636FABBD}" presName="horFlow" presStyleCnt="0"/>
      <dgm:spPr/>
    </dgm:pt>
    <dgm:pt modelId="{FF62C764-99C6-B641-B640-925A663064EA}" type="pres">
      <dgm:prSet presAssocID="{94C72BF5-FE71-6341-AD91-C3BF636FABBD}" presName="bigChev" presStyleLbl="node1" presStyleIdx="1" presStyleCnt="2"/>
      <dgm:spPr/>
      <dgm:t>
        <a:bodyPr/>
        <a:lstStyle/>
        <a:p>
          <a:endParaRPr lang="en-US"/>
        </a:p>
      </dgm:t>
    </dgm:pt>
    <dgm:pt modelId="{2879A2D8-B41F-F84A-B06A-C7434EA645DF}" type="pres">
      <dgm:prSet presAssocID="{792698C5-53DC-D946-AFB2-BEDAAA9C29C6}" presName="parTrans" presStyleCnt="0"/>
      <dgm:spPr/>
    </dgm:pt>
    <dgm:pt modelId="{9C448103-D97B-684D-8B68-A8AA1CD72E96}" type="pres">
      <dgm:prSet presAssocID="{4A007440-FDED-2E41-9081-FBE1A33CED65}" presName="node" presStyleLbl="alignAccFollowNode1" presStyleIdx="3" presStyleCnt="6">
        <dgm:presLayoutVars>
          <dgm:bulletEnabled val="1"/>
        </dgm:presLayoutVars>
      </dgm:prSet>
      <dgm:spPr/>
      <dgm:t>
        <a:bodyPr/>
        <a:lstStyle/>
        <a:p>
          <a:endParaRPr lang="en-US"/>
        </a:p>
      </dgm:t>
    </dgm:pt>
    <dgm:pt modelId="{58A36321-995A-C34F-B1B4-873F81DD31F7}" type="pres">
      <dgm:prSet presAssocID="{9C25B8C9-2A5F-7D47-A63E-39358D59D75A}" presName="sibTrans" presStyleCnt="0"/>
      <dgm:spPr/>
    </dgm:pt>
    <dgm:pt modelId="{06708FD8-B1D1-194A-97B9-D13426790141}" type="pres">
      <dgm:prSet presAssocID="{A337065E-FCAC-AB40-9B82-D5A5325DF3F7}" presName="node" presStyleLbl="alignAccFollowNode1" presStyleIdx="4" presStyleCnt="6" custScaleX="141905" custLinFactNeighborX="-14399" custLinFactNeighborY="1861">
        <dgm:presLayoutVars>
          <dgm:bulletEnabled val="1"/>
        </dgm:presLayoutVars>
      </dgm:prSet>
      <dgm:spPr/>
      <dgm:t>
        <a:bodyPr/>
        <a:lstStyle/>
        <a:p>
          <a:endParaRPr lang="en-US"/>
        </a:p>
      </dgm:t>
    </dgm:pt>
    <dgm:pt modelId="{479CC074-E80E-A34E-B96E-57480FAB902B}" type="pres">
      <dgm:prSet presAssocID="{D2995797-41F3-BA4A-ABF0-926FF0B1B1A5}" presName="sibTrans" presStyleCnt="0"/>
      <dgm:spPr/>
    </dgm:pt>
    <dgm:pt modelId="{C00C2989-5354-3F48-A615-D4319489D7F6}" type="pres">
      <dgm:prSet presAssocID="{9646F845-3C9D-084E-839C-17F0178EBCAA}" presName="node" presStyleLbl="alignAccFollowNode1" presStyleIdx="5" presStyleCnt="6" custLinFactNeighborX="718" custLinFactNeighborY="1801">
        <dgm:presLayoutVars>
          <dgm:bulletEnabled val="1"/>
        </dgm:presLayoutVars>
      </dgm:prSet>
      <dgm:spPr/>
      <dgm:t>
        <a:bodyPr/>
        <a:lstStyle/>
        <a:p>
          <a:endParaRPr lang="en-US"/>
        </a:p>
      </dgm:t>
    </dgm:pt>
  </dgm:ptLst>
  <dgm:cxnLst>
    <dgm:cxn modelId="{36EE7C1D-FA4B-8246-8B15-A5DDA877DF02}" srcId="{3D97C001-7BDC-9847-8EEA-85065340FFB7}" destId="{78E584CB-8D9D-DF4E-9701-5D70C4AD9C27}" srcOrd="1" destOrd="0" parTransId="{A7E254C4-B6AE-1E44-8AED-656997C2BBD2}" sibTransId="{247239FF-8E04-9E47-A147-93ACAA18E5C6}"/>
    <dgm:cxn modelId="{E42F70BB-F37E-4D9E-B354-CA75ADEB5377}" type="presOf" srcId="{A337065E-FCAC-AB40-9B82-D5A5325DF3F7}" destId="{06708FD8-B1D1-194A-97B9-D13426790141}" srcOrd="0" destOrd="0" presId="urn:microsoft.com/office/officeart/2005/8/layout/lProcess3"/>
    <dgm:cxn modelId="{6E968E0A-850F-4695-A527-CACE46C2E817}" type="presOf" srcId="{4A007440-FDED-2E41-9081-FBE1A33CED65}" destId="{9C448103-D97B-684D-8B68-A8AA1CD72E96}" srcOrd="0" destOrd="0" presId="urn:microsoft.com/office/officeart/2005/8/layout/lProcess3"/>
    <dgm:cxn modelId="{2FE3862A-662B-2D4D-A014-F09796B74CAE}" srcId="{491860D0-ABE3-534E-BD10-D4B25BDB7A90}" destId="{94C72BF5-FE71-6341-AD91-C3BF636FABBD}" srcOrd="1" destOrd="0" parTransId="{FB9F6E8D-F9CC-9D46-BCAA-5102F08A44C6}" sibTransId="{A4D99705-B32E-2C44-A6D2-D21410F8985E}"/>
    <dgm:cxn modelId="{BDAC78A8-E387-43BD-83C5-A7801311B635}" type="presOf" srcId="{378B5ECD-3CC4-8642-AE81-52734BBC4005}" destId="{F4BAEF26-E450-4E48-8815-5CB7850E527C}" srcOrd="0" destOrd="0" presId="urn:microsoft.com/office/officeart/2005/8/layout/lProcess3"/>
    <dgm:cxn modelId="{C7E5111E-246F-45B9-B098-70BE809EEE31}" type="presOf" srcId="{78E584CB-8D9D-DF4E-9701-5D70C4AD9C27}" destId="{649C3E1D-B45D-2F4A-9B76-339B65CD9713}" srcOrd="0" destOrd="0" presId="urn:microsoft.com/office/officeart/2005/8/layout/lProcess3"/>
    <dgm:cxn modelId="{DC375D0F-7D1E-4F39-842B-1A5CF775A7AF}" type="presOf" srcId="{491860D0-ABE3-534E-BD10-D4B25BDB7A90}" destId="{918CE833-56E5-434F-964A-55FDEA48C346}" srcOrd="0" destOrd="0" presId="urn:microsoft.com/office/officeart/2005/8/layout/lProcess3"/>
    <dgm:cxn modelId="{D16EBD48-E419-44CE-90DF-C6ACEFD9B45B}" type="presOf" srcId="{3D97C001-7BDC-9847-8EEA-85065340FFB7}" destId="{C9F21F34-BEC5-E145-AF68-0A09A47B6D9B}" srcOrd="0" destOrd="0" presId="urn:microsoft.com/office/officeart/2005/8/layout/lProcess3"/>
    <dgm:cxn modelId="{52BDBC73-7D36-4B43-BA1E-1308A6D0253C}" type="presOf" srcId="{F366FD9B-05C3-7B4A-AA8C-8E3FA1E4D5C7}" destId="{39F32EE8-BB7D-7346-8E4C-F136F6BE1F4B}" srcOrd="0" destOrd="0" presId="urn:microsoft.com/office/officeart/2005/8/layout/lProcess3"/>
    <dgm:cxn modelId="{203AB1D9-C452-CC4F-A96B-9F6B20DF8F8A}" srcId="{3D97C001-7BDC-9847-8EEA-85065340FFB7}" destId="{F366FD9B-05C3-7B4A-AA8C-8E3FA1E4D5C7}" srcOrd="2" destOrd="0" parTransId="{AB39C659-0B60-0843-BDCF-2062F4151CC4}" sibTransId="{798FA326-F535-FE4E-9DD5-E773B22686FD}"/>
    <dgm:cxn modelId="{DA7E9A68-4EAB-614E-9553-154FDDAFCB17}" srcId="{94C72BF5-FE71-6341-AD91-C3BF636FABBD}" destId="{9646F845-3C9D-084E-839C-17F0178EBCAA}" srcOrd="2" destOrd="0" parTransId="{2A93CF98-F47E-694E-BD6F-50BA62626EB8}" sibTransId="{A4384122-0A66-A24C-82FA-ACA2521A5D39}"/>
    <dgm:cxn modelId="{C47F8C47-42DC-4548-A02F-BA6B36EE5665}" type="presOf" srcId="{94C72BF5-FE71-6341-AD91-C3BF636FABBD}" destId="{FF62C764-99C6-B641-B640-925A663064EA}" srcOrd="0" destOrd="0" presId="urn:microsoft.com/office/officeart/2005/8/layout/lProcess3"/>
    <dgm:cxn modelId="{3BE27B8F-824B-894E-9BDC-7F8A25AEE301}" srcId="{94C72BF5-FE71-6341-AD91-C3BF636FABBD}" destId="{4A007440-FDED-2E41-9081-FBE1A33CED65}" srcOrd="0" destOrd="0" parTransId="{792698C5-53DC-D946-AFB2-BEDAAA9C29C6}" sibTransId="{9C25B8C9-2A5F-7D47-A63E-39358D59D75A}"/>
    <dgm:cxn modelId="{857A2170-881B-4119-80F8-FDACD5836C0A}" type="presOf" srcId="{9646F845-3C9D-084E-839C-17F0178EBCAA}" destId="{C00C2989-5354-3F48-A615-D4319489D7F6}" srcOrd="0" destOrd="0" presId="urn:microsoft.com/office/officeart/2005/8/layout/lProcess3"/>
    <dgm:cxn modelId="{2854023E-3110-4041-9397-B79C1F8337ED}" srcId="{3D97C001-7BDC-9847-8EEA-85065340FFB7}" destId="{378B5ECD-3CC4-8642-AE81-52734BBC4005}" srcOrd="0" destOrd="0" parTransId="{2A3B2056-1A81-184B-BDF1-C69AE11F2551}" sibTransId="{A29DDF19-91C8-C045-8A40-137D88EE911D}"/>
    <dgm:cxn modelId="{CCEB1B5B-65A9-8F45-B305-FC03C32AB8D2}" srcId="{94C72BF5-FE71-6341-AD91-C3BF636FABBD}" destId="{A337065E-FCAC-AB40-9B82-D5A5325DF3F7}" srcOrd="1" destOrd="0" parTransId="{491A43A7-00CA-7F4F-9BD2-260391AE3725}" sibTransId="{D2995797-41F3-BA4A-ABF0-926FF0B1B1A5}"/>
    <dgm:cxn modelId="{4ED08437-5B25-8446-8B32-2A46BFE010DA}" srcId="{491860D0-ABE3-534E-BD10-D4B25BDB7A90}" destId="{3D97C001-7BDC-9847-8EEA-85065340FFB7}" srcOrd="0" destOrd="0" parTransId="{92A9C52C-03B9-3646-A0B6-219F234616D2}" sibTransId="{21F1BE9A-9C90-B547-8559-5C5420929830}"/>
    <dgm:cxn modelId="{9ECEBFB0-7437-470B-8E54-B8B7FE74828C}" type="presParOf" srcId="{918CE833-56E5-434F-964A-55FDEA48C346}" destId="{846A7ECE-A4D6-CD48-BB5D-A528DD9423D0}" srcOrd="0" destOrd="0" presId="urn:microsoft.com/office/officeart/2005/8/layout/lProcess3"/>
    <dgm:cxn modelId="{83CEC4E2-1904-47C4-8960-4A1C0A27800B}" type="presParOf" srcId="{846A7ECE-A4D6-CD48-BB5D-A528DD9423D0}" destId="{C9F21F34-BEC5-E145-AF68-0A09A47B6D9B}" srcOrd="0" destOrd="0" presId="urn:microsoft.com/office/officeart/2005/8/layout/lProcess3"/>
    <dgm:cxn modelId="{A4E75E5A-C974-4D83-8601-5E5A9A173D09}" type="presParOf" srcId="{846A7ECE-A4D6-CD48-BB5D-A528DD9423D0}" destId="{C0F9D7D7-621B-914F-BF25-30BCDA0D51CF}" srcOrd="1" destOrd="0" presId="urn:microsoft.com/office/officeart/2005/8/layout/lProcess3"/>
    <dgm:cxn modelId="{7F930BF4-C778-4132-996C-9DCF3EB86933}" type="presParOf" srcId="{846A7ECE-A4D6-CD48-BB5D-A528DD9423D0}" destId="{F4BAEF26-E450-4E48-8815-5CB7850E527C}" srcOrd="2" destOrd="0" presId="urn:microsoft.com/office/officeart/2005/8/layout/lProcess3"/>
    <dgm:cxn modelId="{8C319783-9D35-4337-BCD5-5A9E745817DA}" type="presParOf" srcId="{846A7ECE-A4D6-CD48-BB5D-A528DD9423D0}" destId="{BCC7C885-2B17-C54F-8638-C04D426B32D0}" srcOrd="3" destOrd="0" presId="urn:microsoft.com/office/officeart/2005/8/layout/lProcess3"/>
    <dgm:cxn modelId="{454B11FA-CD6A-48F9-B99F-97426B2F2DCC}" type="presParOf" srcId="{846A7ECE-A4D6-CD48-BB5D-A528DD9423D0}" destId="{649C3E1D-B45D-2F4A-9B76-339B65CD9713}" srcOrd="4" destOrd="0" presId="urn:microsoft.com/office/officeart/2005/8/layout/lProcess3"/>
    <dgm:cxn modelId="{CA346A37-B496-44A0-B5A9-05F0718F53FB}" type="presParOf" srcId="{846A7ECE-A4D6-CD48-BB5D-A528DD9423D0}" destId="{73A733CD-E37C-F240-A58E-8AF662A5D66F}" srcOrd="5" destOrd="0" presId="urn:microsoft.com/office/officeart/2005/8/layout/lProcess3"/>
    <dgm:cxn modelId="{D8945C4A-8C32-447C-B143-7ADF467E01C2}" type="presParOf" srcId="{846A7ECE-A4D6-CD48-BB5D-A528DD9423D0}" destId="{39F32EE8-BB7D-7346-8E4C-F136F6BE1F4B}" srcOrd="6" destOrd="0" presId="urn:microsoft.com/office/officeart/2005/8/layout/lProcess3"/>
    <dgm:cxn modelId="{6AAF4C7A-51AA-404E-9530-40BE300190B7}" type="presParOf" srcId="{918CE833-56E5-434F-964A-55FDEA48C346}" destId="{10076ED2-BB8D-E54D-9177-8FA6679A74A6}" srcOrd="1" destOrd="0" presId="urn:microsoft.com/office/officeart/2005/8/layout/lProcess3"/>
    <dgm:cxn modelId="{DD06AAF7-6291-4042-AC74-09B05402A5CE}" type="presParOf" srcId="{918CE833-56E5-434F-964A-55FDEA48C346}" destId="{DC36EFF1-6594-5548-9993-42B884C2D449}" srcOrd="2" destOrd="0" presId="urn:microsoft.com/office/officeart/2005/8/layout/lProcess3"/>
    <dgm:cxn modelId="{DA14B041-34DC-4B75-974B-E6E37A2E6776}" type="presParOf" srcId="{DC36EFF1-6594-5548-9993-42B884C2D449}" destId="{FF62C764-99C6-B641-B640-925A663064EA}" srcOrd="0" destOrd="0" presId="urn:microsoft.com/office/officeart/2005/8/layout/lProcess3"/>
    <dgm:cxn modelId="{B3C5FD1C-9A69-47B5-A63F-BCA3B28E8D87}" type="presParOf" srcId="{DC36EFF1-6594-5548-9993-42B884C2D449}" destId="{2879A2D8-B41F-F84A-B06A-C7434EA645DF}" srcOrd="1" destOrd="0" presId="urn:microsoft.com/office/officeart/2005/8/layout/lProcess3"/>
    <dgm:cxn modelId="{5C6E6B50-02B5-4C3F-B0DB-E97E2D8595F1}" type="presParOf" srcId="{DC36EFF1-6594-5548-9993-42B884C2D449}" destId="{9C448103-D97B-684D-8B68-A8AA1CD72E96}" srcOrd="2" destOrd="0" presId="urn:microsoft.com/office/officeart/2005/8/layout/lProcess3"/>
    <dgm:cxn modelId="{3C52BB52-103A-49B4-9DDC-F446184E3DF2}" type="presParOf" srcId="{DC36EFF1-6594-5548-9993-42B884C2D449}" destId="{58A36321-995A-C34F-B1B4-873F81DD31F7}" srcOrd="3" destOrd="0" presId="urn:microsoft.com/office/officeart/2005/8/layout/lProcess3"/>
    <dgm:cxn modelId="{3B3F537F-A21B-4C31-B987-8BDF99CFCCA5}" type="presParOf" srcId="{DC36EFF1-6594-5548-9993-42B884C2D449}" destId="{06708FD8-B1D1-194A-97B9-D13426790141}" srcOrd="4" destOrd="0" presId="urn:microsoft.com/office/officeart/2005/8/layout/lProcess3"/>
    <dgm:cxn modelId="{6A27A6C1-CF83-4468-82B3-285C8D9BA038}" type="presParOf" srcId="{DC36EFF1-6594-5548-9993-42B884C2D449}" destId="{479CC074-E80E-A34E-B96E-57480FAB902B}" srcOrd="5" destOrd="0" presId="urn:microsoft.com/office/officeart/2005/8/layout/lProcess3"/>
    <dgm:cxn modelId="{0E696CC0-99ED-4368-AE35-A910E247D5DD}" type="presParOf" srcId="{DC36EFF1-6594-5548-9993-42B884C2D449}" destId="{C00C2989-5354-3F48-A615-D4319489D7F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30C222-B114-46BE-BD85-D3AA952369F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CF6898F-B853-425F-8FD0-1538415263C0}">
      <dgm:prSet phldrT="[Text]"/>
      <dgm:spPr>
        <a:solidFill>
          <a:schemeClr val="tx1"/>
        </a:solidFill>
      </dgm:spPr>
      <dgm:t>
        <a:bodyPr/>
        <a:lstStyle/>
        <a:p>
          <a:r>
            <a:rPr lang="en-US" dirty="0">
              <a:latin typeface="+mj-lt"/>
            </a:rPr>
            <a:t>Text Types and Purposes</a:t>
          </a:r>
        </a:p>
      </dgm:t>
    </dgm:pt>
    <dgm:pt modelId="{A816C060-1BE5-4471-ABD8-79E5A9B94670}" type="parTrans" cxnId="{2ED6AC17-6369-4B14-827E-054E05E9F1C8}">
      <dgm:prSet/>
      <dgm:spPr/>
      <dgm:t>
        <a:bodyPr/>
        <a:lstStyle/>
        <a:p>
          <a:endParaRPr lang="en-US"/>
        </a:p>
      </dgm:t>
    </dgm:pt>
    <dgm:pt modelId="{DD3ED8BC-1F2C-4EFB-905D-EB5020C153AE}" type="sibTrans" cxnId="{2ED6AC17-6369-4B14-827E-054E05E9F1C8}">
      <dgm:prSet/>
      <dgm:spPr/>
      <dgm:t>
        <a:bodyPr/>
        <a:lstStyle/>
        <a:p>
          <a:endParaRPr lang="en-US"/>
        </a:p>
      </dgm:t>
    </dgm:pt>
    <dgm:pt modelId="{99DAB85D-7E48-4FA6-98B4-636E2FE8AF24}">
      <dgm:prSet phldrT="[Text]"/>
      <dgm:spPr/>
      <dgm:t>
        <a:bodyPr/>
        <a:lstStyle/>
        <a:p>
          <a:r>
            <a:rPr lang="en-US" dirty="0">
              <a:latin typeface="+mj-lt"/>
            </a:rPr>
            <a:t>Production and Distribution of Writing</a:t>
          </a:r>
        </a:p>
      </dgm:t>
    </dgm:pt>
    <dgm:pt modelId="{FCB55ED2-6413-4CC4-A303-08FEDB65E447}" type="parTrans" cxnId="{34918519-E9B5-4E38-BFBD-2EB8B7B782D9}">
      <dgm:prSet/>
      <dgm:spPr/>
      <dgm:t>
        <a:bodyPr/>
        <a:lstStyle/>
        <a:p>
          <a:endParaRPr lang="en-US"/>
        </a:p>
      </dgm:t>
    </dgm:pt>
    <dgm:pt modelId="{8CB0FF16-49C0-45B9-BD98-373701FBE219}" type="sibTrans" cxnId="{34918519-E9B5-4E38-BFBD-2EB8B7B782D9}">
      <dgm:prSet/>
      <dgm:spPr/>
      <dgm:t>
        <a:bodyPr/>
        <a:lstStyle/>
        <a:p>
          <a:endParaRPr lang="en-US"/>
        </a:p>
      </dgm:t>
    </dgm:pt>
    <dgm:pt modelId="{137587C3-1249-454C-892F-4BE440A8FCB4}">
      <dgm:prSet phldrT="[Text]"/>
      <dgm:spPr/>
      <dgm:t>
        <a:bodyPr/>
        <a:lstStyle/>
        <a:p>
          <a:r>
            <a:rPr lang="en-US" dirty="0">
              <a:latin typeface="Calibri" panose="020F0502020204030204" pitchFamily="34" charset="0"/>
            </a:rPr>
            <a:t>Produce clear and coherent writing</a:t>
          </a:r>
        </a:p>
      </dgm:t>
    </dgm:pt>
    <dgm:pt modelId="{D848BC77-6A2B-4861-A332-603D50F00811}" type="parTrans" cxnId="{D4B9A314-C870-432F-A68D-D36893B94FB2}">
      <dgm:prSet/>
      <dgm:spPr/>
      <dgm:t>
        <a:bodyPr/>
        <a:lstStyle/>
        <a:p>
          <a:endParaRPr lang="en-US"/>
        </a:p>
      </dgm:t>
    </dgm:pt>
    <dgm:pt modelId="{223667E9-21F2-4706-B8ED-17B682A71590}" type="sibTrans" cxnId="{D4B9A314-C870-432F-A68D-D36893B94FB2}">
      <dgm:prSet/>
      <dgm:spPr/>
      <dgm:t>
        <a:bodyPr/>
        <a:lstStyle/>
        <a:p>
          <a:endParaRPr lang="en-US"/>
        </a:p>
      </dgm:t>
    </dgm:pt>
    <dgm:pt modelId="{BC7F03D3-98D8-479F-B4AF-C08B3E9A5FD0}">
      <dgm:prSet phldrT="[Text]"/>
      <dgm:spPr/>
      <dgm:t>
        <a:bodyPr/>
        <a:lstStyle/>
        <a:p>
          <a:r>
            <a:rPr lang="en-US" dirty="0">
              <a:latin typeface="Calibri" panose="020F0502020204030204" pitchFamily="34" charset="0"/>
            </a:rPr>
            <a:t>Planning, revising, editing, rewriting</a:t>
          </a:r>
        </a:p>
      </dgm:t>
    </dgm:pt>
    <dgm:pt modelId="{D42FF646-3774-423A-9979-5EB9DFF4B094}" type="parTrans" cxnId="{B6328DFA-83F8-4DEC-B8AE-5C73A672D7BB}">
      <dgm:prSet/>
      <dgm:spPr/>
      <dgm:t>
        <a:bodyPr/>
        <a:lstStyle/>
        <a:p>
          <a:endParaRPr lang="en-US"/>
        </a:p>
      </dgm:t>
    </dgm:pt>
    <dgm:pt modelId="{02D7C3DE-02F6-48BF-BFE5-AD16C8B6FB86}" type="sibTrans" cxnId="{B6328DFA-83F8-4DEC-B8AE-5C73A672D7BB}">
      <dgm:prSet/>
      <dgm:spPr/>
      <dgm:t>
        <a:bodyPr/>
        <a:lstStyle/>
        <a:p>
          <a:endParaRPr lang="en-US"/>
        </a:p>
      </dgm:t>
    </dgm:pt>
    <dgm:pt modelId="{38DA2A79-E408-4E10-81C6-730115F4F24A}">
      <dgm:prSet phldrT="[Text]"/>
      <dgm:spPr/>
      <dgm:t>
        <a:bodyPr/>
        <a:lstStyle/>
        <a:p>
          <a:r>
            <a:rPr lang="en-US" dirty="0">
              <a:latin typeface="+mj-lt"/>
            </a:rPr>
            <a:t>Research to Build and Present Knowledge</a:t>
          </a:r>
        </a:p>
      </dgm:t>
    </dgm:pt>
    <dgm:pt modelId="{5E1D7EB1-A41F-4C5F-ADA4-DFA5B0C5B73D}" type="parTrans" cxnId="{9D7A3322-9621-4A1B-A435-9BD893483617}">
      <dgm:prSet/>
      <dgm:spPr/>
      <dgm:t>
        <a:bodyPr/>
        <a:lstStyle/>
        <a:p>
          <a:endParaRPr lang="en-US"/>
        </a:p>
      </dgm:t>
    </dgm:pt>
    <dgm:pt modelId="{AD4DA612-CE52-4D76-B1FE-15F61D8651FF}" type="sibTrans" cxnId="{9D7A3322-9621-4A1B-A435-9BD893483617}">
      <dgm:prSet/>
      <dgm:spPr/>
      <dgm:t>
        <a:bodyPr/>
        <a:lstStyle/>
        <a:p>
          <a:endParaRPr lang="en-US"/>
        </a:p>
      </dgm:t>
    </dgm:pt>
    <dgm:pt modelId="{BC36A3F2-BE5A-4F88-B481-109FE03BFBC5}">
      <dgm:prSet phldrT="[Text]"/>
      <dgm:spPr/>
      <dgm:t>
        <a:bodyPr/>
        <a:lstStyle/>
        <a:p>
          <a:r>
            <a:rPr lang="en-US" dirty="0">
              <a:latin typeface="Calibri" panose="020F0502020204030204" pitchFamily="34" charset="0"/>
            </a:rPr>
            <a:t>Conduct short/sustained research projects</a:t>
          </a:r>
        </a:p>
      </dgm:t>
    </dgm:pt>
    <dgm:pt modelId="{103B8E57-B465-4BAE-B24B-4B2C8C673872}" type="parTrans" cxnId="{4B0005DA-6B8D-456F-8676-056A278A98DA}">
      <dgm:prSet/>
      <dgm:spPr/>
      <dgm:t>
        <a:bodyPr/>
        <a:lstStyle/>
        <a:p>
          <a:endParaRPr lang="en-US"/>
        </a:p>
      </dgm:t>
    </dgm:pt>
    <dgm:pt modelId="{BB6F25B7-99B9-4E53-9AA7-526B2C88CC1A}" type="sibTrans" cxnId="{4B0005DA-6B8D-456F-8676-056A278A98DA}">
      <dgm:prSet/>
      <dgm:spPr/>
      <dgm:t>
        <a:bodyPr/>
        <a:lstStyle/>
        <a:p>
          <a:endParaRPr lang="en-US"/>
        </a:p>
      </dgm:t>
    </dgm:pt>
    <dgm:pt modelId="{55782018-1495-47DB-ADA7-24789AD7B67C}">
      <dgm:prSet phldrT="[Text]"/>
      <dgm:spPr/>
      <dgm:t>
        <a:bodyPr/>
        <a:lstStyle/>
        <a:p>
          <a:r>
            <a:rPr lang="en-US" dirty="0">
              <a:latin typeface="Calibri" panose="020F0502020204030204" pitchFamily="34" charset="0"/>
            </a:rPr>
            <a:t>Gather information from multiple sources</a:t>
          </a:r>
        </a:p>
      </dgm:t>
    </dgm:pt>
    <dgm:pt modelId="{550B7109-5228-4A55-9DDD-70D181029614}" type="parTrans" cxnId="{217BA3B9-D9FB-4B33-977B-C65051A6D274}">
      <dgm:prSet/>
      <dgm:spPr/>
      <dgm:t>
        <a:bodyPr/>
        <a:lstStyle/>
        <a:p>
          <a:endParaRPr lang="en-US"/>
        </a:p>
      </dgm:t>
    </dgm:pt>
    <dgm:pt modelId="{61156850-F3ED-417E-837E-0608038F4098}" type="sibTrans" cxnId="{217BA3B9-D9FB-4B33-977B-C65051A6D274}">
      <dgm:prSet/>
      <dgm:spPr/>
      <dgm:t>
        <a:bodyPr/>
        <a:lstStyle/>
        <a:p>
          <a:endParaRPr lang="en-US"/>
        </a:p>
      </dgm:t>
    </dgm:pt>
    <dgm:pt modelId="{C9B02FAA-3D18-479B-BEBD-794630F0BE28}">
      <dgm:prSet phldrT="[Text]"/>
      <dgm:spPr/>
      <dgm:t>
        <a:bodyPr/>
        <a:lstStyle/>
        <a:p>
          <a:r>
            <a:rPr lang="en-US" dirty="0">
              <a:latin typeface="Calibri" panose="020F0502020204030204" pitchFamily="34" charset="0"/>
            </a:rPr>
            <a:t>Use technology to produce, publish, interact and collaborate</a:t>
          </a:r>
        </a:p>
      </dgm:t>
    </dgm:pt>
    <dgm:pt modelId="{6BA93152-D6BA-468C-9DAE-4A0ABC146B48}" type="parTrans" cxnId="{4802ED32-5E6F-4909-A652-4608978DF89F}">
      <dgm:prSet/>
      <dgm:spPr/>
      <dgm:t>
        <a:bodyPr/>
        <a:lstStyle/>
        <a:p>
          <a:endParaRPr lang="en-US"/>
        </a:p>
      </dgm:t>
    </dgm:pt>
    <dgm:pt modelId="{55B0A0B9-24B5-452F-ACDD-D977E5EA1868}" type="sibTrans" cxnId="{4802ED32-5E6F-4909-A652-4608978DF89F}">
      <dgm:prSet/>
      <dgm:spPr/>
      <dgm:t>
        <a:bodyPr/>
        <a:lstStyle/>
        <a:p>
          <a:endParaRPr lang="en-US"/>
        </a:p>
      </dgm:t>
    </dgm:pt>
    <dgm:pt modelId="{F7C12A11-CF3A-46D3-837B-6854EC827830}">
      <dgm:prSet phldrT="[Text]"/>
      <dgm:spPr/>
      <dgm:t>
        <a:bodyPr/>
        <a:lstStyle/>
        <a:p>
          <a:r>
            <a:rPr lang="en-US" dirty="0">
              <a:latin typeface="Calibri" panose="020F0502020204030204" pitchFamily="34" charset="0"/>
            </a:rPr>
            <a:t>Draw evidence from literary/informational texts</a:t>
          </a:r>
        </a:p>
      </dgm:t>
    </dgm:pt>
    <dgm:pt modelId="{04E7769C-1EDA-4CFC-BBF2-2B36D232AE56}" type="parTrans" cxnId="{DFF184DB-B1BB-49EC-A5B3-E423F2142CF8}">
      <dgm:prSet/>
      <dgm:spPr/>
      <dgm:t>
        <a:bodyPr/>
        <a:lstStyle/>
        <a:p>
          <a:endParaRPr lang="en-US"/>
        </a:p>
      </dgm:t>
    </dgm:pt>
    <dgm:pt modelId="{1F680016-E1EA-4B77-A485-152B159A3136}" type="sibTrans" cxnId="{DFF184DB-B1BB-49EC-A5B3-E423F2142CF8}">
      <dgm:prSet/>
      <dgm:spPr/>
      <dgm:t>
        <a:bodyPr/>
        <a:lstStyle/>
        <a:p>
          <a:endParaRPr lang="en-US"/>
        </a:p>
      </dgm:t>
    </dgm:pt>
    <dgm:pt modelId="{56D78A72-9813-492B-85E3-F0C82C8284F5}">
      <dgm:prSet phldrT="[Text]"/>
      <dgm:spPr/>
      <dgm:t>
        <a:bodyPr/>
        <a:lstStyle/>
        <a:p>
          <a:r>
            <a:rPr lang="en-US" dirty="0">
              <a:latin typeface="Calibri" panose="020F0502020204030204" pitchFamily="34" charset="0"/>
            </a:rPr>
            <a:t>Write narratives to develop real or imagined experience</a:t>
          </a:r>
        </a:p>
      </dgm:t>
    </dgm:pt>
    <dgm:pt modelId="{064EB8FB-5759-4718-A1FF-957500B516EB}" type="sibTrans" cxnId="{71B99D61-90A1-47FC-A110-57619F1AFA86}">
      <dgm:prSet/>
      <dgm:spPr/>
      <dgm:t>
        <a:bodyPr/>
        <a:lstStyle/>
        <a:p>
          <a:endParaRPr lang="en-US"/>
        </a:p>
      </dgm:t>
    </dgm:pt>
    <dgm:pt modelId="{09255598-3D3A-4B81-976B-68189348E9BC}" type="parTrans" cxnId="{71B99D61-90A1-47FC-A110-57619F1AFA86}">
      <dgm:prSet/>
      <dgm:spPr/>
      <dgm:t>
        <a:bodyPr/>
        <a:lstStyle/>
        <a:p>
          <a:endParaRPr lang="en-US"/>
        </a:p>
      </dgm:t>
    </dgm:pt>
    <dgm:pt modelId="{89536ED5-5B1A-4B85-94A8-4926D41B1F16}">
      <dgm:prSet phldrT="[Text]"/>
      <dgm:spPr/>
      <dgm:t>
        <a:bodyPr/>
        <a:lstStyle/>
        <a:p>
          <a:r>
            <a:rPr lang="en-US" dirty="0">
              <a:latin typeface="Calibri" panose="020F0502020204030204" pitchFamily="34" charset="0"/>
            </a:rPr>
            <a:t>Write informative/explanatory texts to examine and convey complex ideas</a:t>
          </a:r>
        </a:p>
      </dgm:t>
    </dgm:pt>
    <dgm:pt modelId="{A702CC86-D588-4A48-AA0E-A4EDDF3B7E9E}" type="sibTrans" cxnId="{39319B95-B2BE-43EF-932D-43162A4C485C}">
      <dgm:prSet/>
      <dgm:spPr/>
      <dgm:t>
        <a:bodyPr/>
        <a:lstStyle/>
        <a:p>
          <a:endParaRPr lang="en-US"/>
        </a:p>
      </dgm:t>
    </dgm:pt>
    <dgm:pt modelId="{F7038E09-0BF7-46B1-B032-62645367C7B8}" type="parTrans" cxnId="{39319B95-B2BE-43EF-932D-43162A4C485C}">
      <dgm:prSet/>
      <dgm:spPr/>
      <dgm:t>
        <a:bodyPr/>
        <a:lstStyle/>
        <a:p>
          <a:endParaRPr lang="en-US"/>
        </a:p>
      </dgm:t>
    </dgm:pt>
    <dgm:pt modelId="{B79668F6-8A12-40F5-A399-0B3DE1ACC4D9}">
      <dgm:prSet phldrT="[Text]"/>
      <dgm:spPr/>
      <dgm:t>
        <a:bodyPr/>
        <a:lstStyle/>
        <a:p>
          <a:r>
            <a:rPr lang="en-US" dirty="0">
              <a:latin typeface="Calibri" panose="020F0502020204030204" pitchFamily="34" charset="0"/>
            </a:rPr>
            <a:t>Write arguments to support claims</a:t>
          </a:r>
        </a:p>
      </dgm:t>
    </dgm:pt>
    <dgm:pt modelId="{ADB2EF52-57DD-430D-A255-A68ED5F414C1}" type="sibTrans" cxnId="{7934B2B2-E344-468D-B6CE-098E710936D0}">
      <dgm:prSet/>
      <dgm:spPr/>
      <dgm:t>
        <a:bodyPr/>
        <a:lstStyle/>
        <a:p>
          <a:endParaRPr lang="en-US"/>
        </a:p>
      </dgm:t>
    </dgm:pt>
    <dgm:pt modelId="{F2E823E3-F617-4A49-8DB2-569F32F2857A}" type="parTrans" cxnId="{7934B2B2-E344-468D-B6CE-098E710936D0}">
      <dgm:prSet/>
      <dgm:spPr/>
      <dgm:t>
        <a:bodyPr/>
        <a:lstStyle/>
        <a:p>
          <a:endParaRPr lang="en-US"/>
        </a:p>
      </dgm:t>
    </dgm:pt>
    <dgm:pt modelId="{811EE57F-98CA-4DA3-A7E5-94D1CCE1AD28}" type="pres">
      <dgm:prSet presAssocID="{6130C222-B114-46BE-BD85-D3AA952369F5}" presName="Name0" presStyleCnt="0">
        <dgm:presLayoutVars>
          <dgm:dir/>
          <dgm:animLvl val="lvl"/>
          <dgm:resizeHandles val="exact"/>
        </dgm:presLayoutVars>
      </dgm:prSet>
      <dgm:spPr/>
      <dgm:t>
        <a:bodyPr/>
        <a:lstStyle/>
        <a:p>
          <a:endParaRPr lang="en-US"/>
        </a:p>
      </dgm:t>
    </dgm:pt>
    <dgm:pt modelId="{AA68A0BD-F02D-4FF3-9AD0-378E54A3E997}" type="pres">
      <dgm:prSet presAssocID="{BCF6898F-B853-425F-8FD0-1538415263C0}" presName="linNode" presStyleCnt="0"/>
      <dgm:spPr/>
    </dgm:pt>
    <dgm:pt modelId="{CE9D38DF-D0BA-4674-A66A-95FECC377592}" type="pres">
      <dgm:prSet presAssocID="{BCF6898F-B853-425F-8FD0-1538415263C0}" presName="parentText" presStyleLbl="node1" presStyleIdx="0" presStyleCnt="3">
        <dgm:presLayoutVars>
          <dgm:chMax val="1"/>
          <dgm:bulletEnabled val="1"/>
        </dgm:presLayoutVars>
      </dgm:prSet>
      <dgm:spPr/>
      <dgm:t>
        <a:bodyPr/>
        <a:lstStyle/>
        <a:p>
          <a:endParaRPr lang="en-US"/>
        </a:p>
      </dgm:t>
    </dgm:pt>
    <dgm:pt modelId="{D5EE8A00-2747-4C90-BDCA-73FBCE8FE62A}" type="pres">
      <dgm:prSet presAssocID="{BCF6898F-B853-425F-8FD0-1538415263C0}" presName="descendantText" presStyleLbl="alignAccFollowNode1" presStyleIdx="0" presStyleCnt="3">
        <dgm:presLayoutVars>
          <dgm:bulletEnabled val="1"/>
        </dgm:presLayoutVars>
      </dgm:prSet>
      <dgm:spPr/>
      <dgm:t>
        <a:bodyPr/>
        <a:lstStyle/>
        <a:p>
          <a:endParaRPr lang="en-US"/>
        </a:p>
      </dgm:t>
    </dgm:pt>
    <dgm:pt modelId="{29ED6719-F216-411D-B4A1-EEAD4927FB31}" type="pres">
      <dgm:prSet presAssocID="{DD3ED8BC-1F2C-4EFB-905D-EB5020C153AE}" presName="sp" presStyleCnt="0"/>
      <dgm:spPr/>
    </dgm:pt>
    <dgm:pt modelId="{70D0F841-75A1-4E00-8B79-C5B55C1A724D}" type="pres">
      <dgm:prSet presAssocID="{99DAB85D-7E48-4FA6-98B4-636E2FE8AF24}" presName="linNode" presStyleCnt="0"/>
      <dgm:spPr/>
    </dgm:pt>
    <dgm:pt modelId="{E92B1970-2FC6-42BB-8997-516AECBB4236}" type="pres">
      <dgm:prSet presAssocID="{99DAB85D-7E48-4FA6-98B4-636E2FE8AF24}" presName="parentText" presStyleLbl="node1" presStyleIdx="1" presStyleCnt="3">
        <dgm:presLayoutVars>
          <dgm:chMax val="1"/>
          <dgm:bulletEnabled val="1"/>
        </dgm:presLayoutVars>
      </dgm:prSet>
      <dgm:spPr/>
      <dgm:t>
        <a:bodyPr/>
        <a:lstStyle/>
        <a:p>
          <a:endParaRPr lang="en-US"/>
        </a:p>
      </dgm:t>
    </dgm:pt>
    <dgm:pt modelId="{53ECFCF2-07A5-48A0-92A0-5EF5F23DA0E6}" type="pres">
      <dgm:prSet presAssocID="{99DAB85D-7E48-4FA6-98B4-636E2FE8AF24}" presName="descendantText" presStyleLbl="alignAccFollowNode1" presStyleIdx="1" presStyleCnt="3">
        <dgm:presLayoutVars>
          <dgm:bulletEnabled val="1"/>
        </dgm:presLayoutVars>
      </dgm:prSet>
      <dgm:spPr/>
      <dgm:t>
        <a:bodyPr/>
        <a:lstStyle/>
        <a:p>
          <a:endParaRPr lang="en-US"/>
        </a:p>
      </dgm:t>
    </dgm:pt>
    <dgm:pt modelId="{CDE13359-F351-4B5E-B84B-7B07F6575AD7}" type="pres">
      <dgm:prSet presAssocID="{8CB0FF16-49C0-45B9-BD98-373701FBE219}" presName="sp" presStyleCnt="0"/>
      <dgm:spPr/>
    </dgm:pt>
    <dgm:pt modelId="{279C7E2A-FCA6-4EB2-A735-E6AC54C275E7}" type="pres">
      <dgm:prSet presAssocID="{38DA2A79-E408-4E10-81C6-730115F4F24A}" presName="linNode" presStyleCnt="0"/>
      <dgm:spPr/>
    </dgm:pt>
    <dgm:pt modelId="{53A128B4-F22A-4107-8686-1F15228543FF}" type="pres">
      <dgm:prSet presAssocID="{38DA2A79-E408-4E10-81C6-730115F4F24A}" presName="parentText" presStyleLbl="node1" presStyleIdx="2" presStyleCnt="3">
        <dgm:presLayoutVars>
          <dgm:chMax val="1"/>
          <dgm:bulletEnabled val="1"/>
        </dgm:presLayoutVars>
      </dgm:prSet>
      <dgm:spPr/>
      <dgm:t>
        <a:bodyPr/>
        <a:lstStyle/>
        <a:p>
          <a:endParaRPr lang="en-US"/>
        </a:p>
      </dgm:t>
    </dgm:pt>
    <dgm:pt modelId="{C7F8B0A6-C94F-4B74-91D5-69F351EA20D0}" type="pres">
      <dgm:prSet presAssocID="{38DA2A79-E408-4E10-81C6-730115F4F24A}" presName="descendantText" presStyleLbl="alignAccFollowNode1" presStyleIdx="2" presStyleCnt="3">
        <dgm:presLayoutVars>
          <dgm:bulletEnabled val="1"/>
        </dgm:presLayoutVars>
      </dgm:prSet>
      <dgm:spPr/>
      <dgm:t>
        <a:bodyPr/>
        <a:lstStyle/>
        <a:p>
          <a:endParaRPr lang="en-US"/>
        </a:p>
      </dgm:t>
    </dgm:pt>
  </dgm:ptLst>
  <dgm:cxnLst>
    <dgm:cxn modelId="{950A5B82-1635-4903-87F6-B204445A930F}" type="presOf" srcId="{C9B02FAA-3D18-479B-BEBD-794630F0BE28}" destId="{53ECFCF2-07A5-48A0-92A0-5EF5F23DA0E6}" srcOrd="0" destOrd="2" presId="urn:microsoft.com/office/officeart/2005/8/layout/vList5"/>
    <dgm:cxn modelId="{500ACA66-B4F9-4D35-8896-632B0D4E2263}" type="presOf" srcId="{BCF6898F-B853-425F-8FD0-1538415263C0}" destId="{CE9D38DF-D0BA-4674-A66A-95FECC377592}" srcOrd="0" destOrd="0" presId="urn:microsoft.com/office/officeart/2005/8/layout/vList5"/>
    <dgm:cxn modelId="{217BA3B9-D9FB-4B33-977B-C65051A6D274}" srcId="{38DA2A79-E408-4E10-81C6-730115F4F24A}" destId="{55782018-1495-47DB-ADA7-24789AD7B67C}" srcOrd="1" destOrd="0" parTransId="{550B7109-5228-4A55-9DDD-70D181029614}" sibTransId="{61156850-F3ED-417E-837E-0608038F4098}"/>
    <dgm:cxn modelId="{61527B33-D9EA-4214-891C-BA4FE80CE9D3}" type="presOf" srcId="{BC36A3F2-BE5A-4F88-B481-109FE03BFBC5}" destId="{C7F8B0A6-C94F-4B74-91D5-69F351EA20D0}" srcOrd="0" destOrd="0" presId="urn:microsoft.com/office/officeart/2005/8/layout/vList5"/>
    <dgm:cxn modelId="{B6328DFA-83F8-4DEC-B8AE-5C73A672D7BB}" srcId="{99DAB85D-7E48-4FA6-98B4-636E2FE8AF24}" destId="{BC7F03D3-98D8-479F-B4AF-C08B3E9A5FD0}" srcOrd="1" destOrd="0" parTransId="{D42FF646-3774-423A-9979-5EB9DFF4B094}" sibTransId="{02D7C3DE-02F6-48BF-BFE5-AD16C8B6FB86}"/>
    <dgm:cxn modelId="{5152C298-2794-449F-B6EB-C5BC82C7D570}" type="presOf" srcId="{55782018-1495-47DB-ADA7-24789AD7B67C}" destId="{C7F8B0A6-C94F-4B74-91D5-69F351EA20D0}" srcOrd="0" destOrd="1" presId="urn:microsoft.com/office/officeart/2005/8/layout/vList5"/>
    <dgm:cxn modelId="{71B99D61-90A1-47FC-A110-57619F1AFA86}" srcId="{BCF6898F-B853-425F-8FD0-1538415263C0}" destId="{56D78A72-9813-492B-85E3-F0C82C8284F5}" srcOrd="2" destOrd="0" parTransId="{09255598-3D3A-4B81-976B-68189348E9BC}" sibTransId="{064EB8FB-5759-4718-A1FF-957500B516EB}"/>
    <dgm:cxn modelId="{7934B2B2-E344-468D-B6CE-098E710936D0}" srcId="{BCF6898F-B853-425F-8FD0-1538415263C0}" destId="{B79668F6-8A12-40F5-A399-0B3DE1ACC4D9}" srcOrd="0" destOrd="0" parTransId="{F2E823E3-F617-4A49-8DB2-569F32F2857A}" sibTransId="{ADB2EF52-57DD-430D-A255-A68ED5F414C1}"/>
    <dgm:cxn modelId="{34918519-E9B5-4E38-BFBD-2EB8B7B782D9}" srcId="{6130C222-B114-46BE-BD85-D3AA952369F5}" destId="{99DAB85D-7E48-4FA6-98B4-636E2FE8AF24}" srcOrd="1" destOrd="0" parTransId="{FCB55ED2-6413-4CC4-A303-08FEDB65E447}" sibTransId="{8CB0FF16-49C0-45B9-BD98-373701FBE219}"/>
    <dgm:cxn modelId="{39319B95-B2BE-43EF-932D-43162A4C485C}" srcId="{BCF6898F-B853-425F-8FD0-1538415263C0}" destId="{89536ED5-5B1A-4B85-94A8-4926D41B1F16}" srcOrd="1" destOrd="0" parTransId="{F7038E09-0BF7-46B1-B032-62645367C7B8}" sibTransId="{A702CC86-D588-4A48-AA0E-A4EDDF3B7E9E}"/>
    <dgm:cxn modelId="{9397B3D5-3A71-4715-BA3A-10B9F05DFCFB}" type="presOf" srcId="{B79668F6-8A12-40F5-A399-0B3DE1ACC4D9}" destId="{D5EE8A00-2747-4C90-BDCA-73FBCE8FE62A}" srcOrd="0" destOrd="0" presId="urn:microsoft.com/office/officeart/2005/8/layout/vList5"/>
    <dgm:cxn modelId="{087EEDB4-8898-41D8-8F42-943DCBFF3D60}" type="presOf" srcId="{137587C3-1249-454C-892F-4BE440A8FCB4}" destId="{53ECFCF2-07A5-48A0-92A0-5EF5F23DA0E6}" srcOrd="0" destOrd="0" presId="urn:microsoft.com/office/officeart/2005/8/layout/vList5"/>
    <dgm:cxn modelId="{3F0CD9DC-0FEE-4A07-B3CE-32CF066E8CCB}" type="presOf" srcId="{56D78A72-9813-492B-85E3-F0C82C8284F5}" destId="{D5EE8A00-2747-4C90-BDCA-73FBCE8FE62A}" srcOrd="0" destOrd="2" presId="urn:microsoft.com/office/officeart/2005/8/layout/vList5"/>
    <dgm:cxn modelId="{DC72A239-4C0C-443E-954D-69FCC49B788D}" type="presOf" srcId="{6130C222-B114-46BE-BD85-D3AA952369F5}" destId="{811EE57F-98CA-4DA3-A7E5-94D1CCE1AD28}" srcOrd="0" destOrd="0" presId="urn:microsoft.com/office/officeart/2005/8/layout/vList5"/>
    <dgm:cxn modelId="{5E48079B-3385-4A1A-AA08-8A19D34E8DAD}" type="presOf" srcId="{89536ED5-5B1A-4B85-94A8-4926D41B1F16}" destId="{D5EE8A00-2747-4C90-BDCA-73FBCE8FE62A}" srcOrd="0" destOrd="1" presId="urn:microsoft.com/office/officeart/2005/8/layout/vList5"/>
    <dgm:cxn modelId="{9D7A3322-9621-4A1B-A435-9BD893483617}" srcId="{6130C222-B114-46BE-BD85-D3AA952369F5}" destId="{38DA2A79-E408-4E10-81C6-730115F4F24A}" srcOrd="2" destOrd="0" parTransId="{5E1D7EB1-A41F-4C5F-ADA4-DFA5B0C5B73D}" sibTransId="{AD4DA612-CE52-4D76-B1FE-15F61D8651FF}"/>
    <dgm:cxn modelId="{D4B9A314-C870-432F-A68D-D36893B94FB2}" srcId="{99DAB85D-7E48-4FA6-98B4-636E2FE8AF24}" destId="{137587C3-1249-454C-892F-4BE440A8FCB4}" srcOrd="0" destOrd="0" parTransId="{D848BC77-6A2B-4861-A332-603D50F00811}" sibTransId="{223667E9-21F2-4706-B8ED-17B682A71590}"/>
    <dgm:cxn modelId="{0C86ECC2-F906-4630-9707-6B88FB1D4C3A}" type="presOf" srcId="{F7C12A11-CF3A-46D3-837B-6854EC827830}" destId="{C7F8B0A6-C94F-4B74-91D5-69F351EA20D0}" srcOrd="0" destOrd="2" presId="urn:microsoft.com/office/officeart/2005/8/layout/vList5"/>
    <dgm:cxn modelId="{6BFE381D-3697-4F62-A77C-3EEB26FD887E}" type="presOf" srcId="{38DA2A79-E408-4E10-81C6-730115F4F24A}" destId="{53A128B4-F22A-4107-8686-1F15228543FF}" srcOrd="0" destOrd="0" presId="urn:microsoft.com/office/officeart/2005/8/layout/vList5"/>
    <dgm:cxn modelId="{694D9256-95EA-4BA6-806A-45E818B5B70E}" type="presOf" srcId="{BC7F03D3-98D8-479F-B4AF-C08B3E9A5FD0}" destId="{53ECFCF2-07A5-48A0-92A0-5EF5F23DA0E6}" srcOrd="0" destOrd="1" presId="urn:microsoft.com/office/officeart/2005/8/layout/vList5"/>
    <dgm:cxn modelId="{2ED6AC17-6369-4B14-827E-054E05E9F1C8}" srcId="{6130C222-B114-46BE-BD85-D3AA952369F5}" destId="{BCF6898F-B853-425F-8FD0-1538415263C0}" srcOrd="0" destOrd="0" parTransId="{A816C060-1BE5-4471-ABD8-79E5A9B94670}" sibTransId="{DD3ED8BC-1F2C-4EFB-905D-EB5020C153AE}"/>
    <dgm:cxn modelId="{DFF184DB-B1BB-49EC-A5B3-E423F2142CF8}" srcId="{38DA2A79-E408-4E10-81C6-730115F4F24A}" destId="{F7C12A11-CF3A-46D3-837B-6854EC827830}" srcOrd="2" destOrd="0" parTransId="{04E7769C-1EDA-4CFC-BBF2-2B36D232AE56}" sibTransId="{1F680016-E1EA-4B77-A485-152B159A3136}"/>
    <dgm:cxn modelId="{4B0005DA-6B8D-456F-8676-056A278A98DA}" srcId="{38DA2A79-E408-4E10-81C6-730115F4F24A}" destId="{BC36A3F2-BE5A-4F88-B481-109FE03BFBC5}" srcOrd="0" destOrd="0" parTransId="{103B8E57-B465-4BAE-B24B-4B2C8C673872}" sibTransId="{BB6F25B7-99B9-4E53-9AA7-526B2C88CC1A}"/>
    <dgm:cxn modelId="{2F1AD282-1A6C-4622-873A-3536899D2437}" type="presOf" srcId="{99DAB85D-7E48-4FA6-98B4-636E2FE8AF24}" destId="{E92B1970-2FC6-42BB-8997-516AECBB4236}" srcOrd="0" destOrd="0" presId="urn:microsoft.com/office/officeart/2005/8/layout/vList5"/>
    <dgm:cxn modelId="{4802ED32-5E6F-4909-A652-4608978DF89F}" srcId="{99DAB85D-7E48-4FA6-98B4-636E2FE8AF24}" destId="{C9B02FAA-3D18-479B-BEBD-794630F0BE28}" srcOrd="2" destOrd="0" parTransId="{6BA93152-D6BA-468C-9DAE-4A0ABC146B48}" sibTransId="{55B0A0B9-24B5-452F-ACDD-D977E5EA1868}"/>
    <dgm:cxn modelId="{8AC89AC3-40FA-4ACB-8EA3-B36852277FE5}" type="presParOf" srcId="{811EE57F-98CA-4DA3-A7E5-94D1CCE1AD28}" destId="{AA68A0BD-F02D-4FF3-9AD0-378E54A3E997}" srcOrd="0" destOrd="0" presId="urn:microsoft.com/office/officeart/2005/8/layout/vList5"/>
    <dgm:cxn modelId="{4594A5B5-10D3-4BA9-900C-99EC90A12A1D}" type="presParOf" srcId="{AA68A0BD-F02D-4FF3-9AD0-378E54A3E997}" destId="{CE9D38DF-D0BA-4674-A66A-95FECC377592}" srcOrd="0" destOrd="0" presId="urn:microsoft.com/office/officeart/2005/8/layout/vList5"/>
    <dgm:cxn modelId="{31B4CFD4-5001-4FF2-8C3C-68AA52FA09F8}" type="presParOf" srcId="{AA68A0BD-F02D-4FF3-9AD0-378E54A3E997}" destId="{D5EE8A00-2747-4C90-BDCA-73FBCE8FE62A}" srcOrd="1" destOrd="0" presId="urn:microsoft.com/office/officeart/2005/8/layout/vList5"/>
    <dgm:cxn modelId="{AD874D07-99F0-4CD3-904D-A31A1D576F2E}" type="presParOf" srcId="{811EE57F-98CA-4DA3-A7E5-94D1CCE1AD28}" destId="{29ED6719-F216-411D-B4A1-EEAD4927FB31}" srcOrd="1" destOrd="0" presId="urn:microsoft.com/office/officeart/2005/8/layout/vList5"/>
    <dgm:cxn modelId="{6C1F7387-572D-4508-BE13-84356E94BA2C}" type="presParOf" srcId="{811EE57F-98CA-4DA3-A7E5-94D1CCE1AD28}" destId="{70D0F841-75A1-4E00-8B79-C5B55C1A724D}" srcOrd="2" destOrd="0" presId="urn:microsoft.com/office/officeart/2005/8/layout/vList5"/>
    <dgm:cxn modelId="{E6B16786-54ED-4F97-B54C-9F8338EBA4CC}" type="presParOf" srcId="{70D0F841-75A1-4E00-8B79-C5B55C1A724D}" destId="{E92B1970-2FC6-42BB-8997-516AECBB4236}" srcOrd="0" destOrd="0" presId="urn:microsoft.com/office/officeart/2005/8/layout/vList5"/>
    <dgm:cxn modelId="{702811F8-9E62-4944-8409-7ED773C76C48}" type="presParOf" srcId="{70D0F841-75A1-4E00-8B79-C5B55C1A724D}" destId="{53ECFCF2-07A5-48A0-92A0-5EF5F23DA0E6}" srcOrd="1" destOrd="0" presId="urn:microsoft.com/office/officeart/2005/8/layout/vList5"/>
    <dgm:cxn modelId="{6D5DB873-7902-457D-9C63-5D9208595AC1}" type="presParOf" srcId="{811EE57F-98CA-4DA3-A7E5-94D1CCE1AD28}" destId="{CDE13359-F351-4B5E-B84B-7B07F6575AD7}" srcOrd="3" destOrd="0" presId="urn:microsoft.com/office/officeart/2005/8/layout/vList5"/>
    <dgm:cxn modelId="{4A8A7130-C216-4FCA-9C4B-062EA41DC0F4}" type="presParOf" srcId="{811EE57F-98CA-4DA3-A7E5-94D1CCE1AD28}" destId="{279C7E2A-FCA6-4EB2-A735-E6AC54C275E7}" srcOrd="4" destOrd="0" presId="urn:microsoft.com/office/officeart/2005/8/layout/vList5"/>
    <dgm:cxn modelId="{3507EF78-4AAE-4B12-9E6F-7980E3E2F846}" type="presParOf" srcId="{279C7E2A-FCA6-4EB2-A735-E6AC54C275E7}" destId="{53A128B4-F22A-4107-8686-1F15228543FF}" srcOrd="0" destOrd="0" presId="urn:microsoft.com/office/officeart/2005/8/layout/vList5"/>
    <dgm:cxn modelId="{27195585-B703-4706-91F6-88FEB3BF3304}" type="presParOf" srcId="{279C7E2A-FCA6-4EB2-A735-E6AC54C275E7}" destId="{C7F8B0A6-C94F-4B74-91D5-69F351EA20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C98857-117D-4449-BE7C-B7729B65FBD3}" type="doc">
      <dgm:prSet loTypeId="urn:microsoft.com/office/officeart/2005/8/layout/hProcess9" loCatId="process" qsTypeId="urn:microsoft.com/office/officeart/2005/8/quickstyle/simple1" qsCatId="simple" csTypeId="urn:microsoft.com/office/officeart/2005/8/colors/accent4_1" csCatId="accent4" phldr="1"/>
      <dgm:spPr/>
    </dgm:pt>
    <dgm:pt modelId="{810AEBBA-B22E-456C-A79E-79BEC20D73DB}">
      <dgm:prSet phldrT="[Text]"/>
      <dgm:spPr>
        <a:ln>
          <a:solidFill>
            <a:srgbClr val="00B0F0"/>
          </a:solidFill>
        </a:ln>
      </dgm:spPr>
      <dgm:t>
        <a:bodyPr/>
        <a:lstStyle/>
        <a:p>
          <a:r>
            <a:rPr lang="en-US" dirty="0">
              <a:effectLst/>
              <a:latin typeface="+mj-lt"/>
            </a:rPr>
            <a:t>Stating opinions</a:t>
          </a:r>
        </a:p>
        <a:p>
          <a:endParaRPr lang="en-US" dirty="0"/>
        </a:p>
      </dgm:t>
    </dgm:pt>
    <dgm:pt modelId="{6BF7FAB3-80F5-45C0-ADC2-085F4A47692E}" type="parTrans" cxnId="{3002E73C-ECFB-4DCD-94BD-5DCA38489A2E}">
      <dgm:prSet/>
      <dgm:spPr/>
      <dgm:t>
        <a:bodyPr/>
        <a:lstStyle/>
        <a:p>
          <a:endParaRPr lang="en-US"/>
        </a:p>
      </dgm:t>
    </dgm:pt>
    <dgm:pt modelId="{220BFBAF-3030-415C-B726-9F95F55632D0}" type="sibTrans" cxnId="{3002E73C-ECFB-4DCD-94BD-5DCA38489A2E}">
      <dgm:prSet/>
      <dgm:spPr/>
      <dgm:t>
        <a:bodyPr/>
        <a:lstStyle/>
        <a:p>
          <a:endParaRPr lang="en-US"/>
        </a:p>
      </dgm:t>
    </dgm:pt>
    <dgm:pt modelId="{81B1EA6C-3972-49AF-B370-239C6F898C14}">
      <dgm:prSet phldrT="[Text]"/>
      <dgm:spPr>
        <a:ln>
          <a:solidFill>
            <a:schemeClr val="accent6">
              <a:lumMod val="75000"/>
            </a:schemeClr>
          </a:solidFill>
        </a:ln>
      </dgm:spPr>
      <dgm:t>
        <a:bodyPr/>
        <a:lstStyle/>
        <a:p>
          <a:r>
            <a:rPr lang="en-US" dirty="0">
              <a:latin typeface="+mj-lt"/>
            </a:rPr>
            <a:t>Supporting with evidence</a:t>
          </a:r>
        </a:p>
      </dgm:t>
    </dgm:pt>
    <dgm:pt modelId="{5D577C89-E9E0-4D3C-8F9E-3544FFB8BB0F}" type="parTrans" cxnId="{88230A32-22F5-44D6-821F-716F4D004C53}">
      <dgm:prSet/>
      <dgm:spPr/>
      <dgm:t>
        <a:bodyPr/>
        <a:lstStyle/>
        <a:p>
          <a:endParaRPr lang="en-US"/>
        </a:p>
      </dgm:t>
    </dgm:pt>
    <dgm:pt modelId="{7F00B6BE-FFBC-4D8D-8928-E0B7DC2B1BCF}" type="sibTrans" cxnId="{88230A32-22F5-44D6-821F-716F4D004C53}">
      <dgm:prSet/>
      <dgm:spPr/>
      <dgm:t>
        <a:bodyPr/>
        <a:lstStyle/>
        <a:p>
          <a:endParaRPr lang="en-US"/>
        </a:p>
      </dgm:t>
    </dgm:pt>
    <dgm:pt modelId="{3CBA02E9-8743-428C-89D9-5585C7475B57}">
      <dgm:prSet phldrT="[Text]"/>
      <dgm:spPr>
        <a:ln>
          <a:solidFill>
            <a:srgbClr val="7030A0"/>
          </a:solidFill>
        </a:ln>
      </dgm:spPr>
      <dgm:t>
        <a:bodyPr/>
        <a:lstStyle/>
        <a:p>
          <a:r>
            <a:rPr lang="en-US" dirty="0">
              <a:latin typeface="+mj-lt"/>
            </a:rPr>
            <a:t>Supporting with textual evidence</a:t>
          </a:r>
        </a:p>
      </dgm:t>
    </dgm:pt>
    <dgm:pt modelId="{DAFE9356-7319-407A-AB79-253B1EF92BEC}" type="parTrans" cxnId="{D796773A-D2BD-426F-96AC-8311A4680B06}">
      <dgm:prSet/>
      <dgm:spPr/>
      <dgm:t>
        <a:bodyPr/>
        <a:lstStyle/>
        <a:p>
          <a:endParaRPr lang="en-US"/>
        </a:p>
      </dgm:t>
    </dgm:pt>
    <dgm:pt modelId="{8CDF3FDE-EB78-4B74-8EDE-43E9CA808DB4}" type="sibTrans" cxnId="{D796773A-D2BD-426F-96AC-8311A4680B06}">
      <dgm:prSet/>
      <dgm:spPr/>
      <dgm:t>
        <a:bodyPr/>
        <a:lstStyle/>
        <a:p>
          <a:endParaRPr lang="en-US"/>
        </a:p>
      </dgm:t>
    </dgm:pt>
    <dgm:pt modelId="{AC6AF6FC-6E4E-4D6B-8525-25052C58BD00}" type="pres">
      <dgm:prSet presAssocID="{0FC98857-117D-4449-BE7C-B7729B65FBD3}" presName="CompostProcess" presStyleCnt="0">
        <dgm:presLayoutVars>
          <dgm:dir/>
          <dgm:resizeHandles val="exact"/>
        </dgm:presLayoutVars>
      </dgm:prSet>
      <dgm:spPr/>
    </dgm:pt>
    <dgm:pt modelId="{A86EE287-82CE-4796-8749-0087B2F5DC2A}" type="pres">
      <dgm:prSet presAssocID="{0FC98857-117D-4449-BE7C-B7729B65FBD3}" presName="arrow" presStyleLbl="bgShp" presStyleIdx="0" presStyleCnt="1" custScaleX="117647" custLinFactNeighborX="2101" custLinFactNeighborY="2036"/>
      <dgm:spPr>
        <a:solidFill>
          <a:srgbClr val="92D050"/>
        </a:solidFill>
      </dgm:spPr>
    </dgm:pt>
    <dgm:pt modelId="{46C7EE42-3F63-4D4D-8119-74BF3BC057FA}" type="pres">
      <dgm:prSet presAssocID="{0FC98857-117D-4449-BE7C-B7729B65FBD3}" presName="linearProcess" presStyleCnt="0"/>
      <dgm:spPr/>
    </dgm:pt>
    <dgm:pt modelId="{588F65A9-BEC6-44EA-A026-48DE0875DF6C}" type="pres">
      <dgm:prSet presAssocID="{810AEBBA-B22E-456C-A79E-79BEC20D73DB}" presName="textNode" presStyleLbl="node1" presStyleIdx="0" presStyleCnt="3" custScaleX="75298" custLinFactX="-10955" custLinFactNeighborX="-100000" custLinFactNeighborY="1368">
        <dgm:presLayoutVars>
          <dgm:bulletEnabled val="1"/>
        </dgm:presLayoutVars>
      </dgm:prSet>
      <dgm:spPr/>
      <dgm:t>
        <a:bodyPr/>
        <a:lstStyle/>
        <a:p>
          <a:endParaRPr lang="en-US"/>
        </a:p>
      </dgm:t>
    </dgm:pt>
    <dgm:pt modelId="{3315AF89-8D80-437E-A05E-AF7ED30C7761}" type="pres">
      <dgm:prSet presAssocID="{220BFBAF-3030-415C-B726-9F95F55632D0}" presName="sibTrans" presStyleCnt="0"/>
      <dgm:spPr/>
    </dgm:pt>
    <dgm:pt modelId="{1C9E5B7B-80D3-452A-BF82-41D78EB704AA}" type="pres">
      <dgm:prSet presAssocID="{81B1EA6C-3972-49AF-B370-239C6F898C14}" presName="textNode" presStyleLbl="node1" presStyleIdx="1" presStyleCnt="3" custScaleX="76203" custLinFactX="-2521" custLinFactNeighborX="-100000" custLinFactNeighborY="1368">
        <dgm:presLayoutVars>
          <dgm:bulletEnabled val="1"/>
        </dgm:presLayoutVars>
      </dgm:prSet>
      <dgm:spPr/>
      <dgm:t>
        <a:bodyPr/>
        <a:lstStyle/>
        <a:p>
          <a:endParaRPr lang="en-US"/>
        </a:p>
      </dgm:t>
    </dgm:pt>
    <dgm:pt modelId="{3FEC9428-8E7D-4B23-B765-3E0F5ABD9E20}" type="pres">
      <dgm:prSet presAssocID="{7F00B6BE-FFBC-4D8D-8928-E0B7DC2B1BCF}" presName="sibTrans" presStyleCnt="0"/>
      <dgm:spPr/>
    </dgm:pt>
    <dgm:pt modelId="{03C08F99-4C94-423B-B3E1-8ABABCD3038A}" type="pres">
      <dgm:prSet presAssocID="{3CBA02E9-8743-428C-89D9-5585C7475B57}" presName="textNode" presStyleLbl="node1" presStyleIdx="2" presStyleCnt="3" custScaleX="98781" custLinFactX="-589" custLinFactNeighborX="-100000" custLinFactNeighborY="1368">
        <dgm:presLayoutVars>
          <dgm:bulletEnabled val="1"/>
        </dgm:presLayoutVars>
      </dgm:prSet>
      <dgm:spPr/>
      <dgm:t>
        <a:bodyPr/>
        <a:lstStyle/>
        <a:p>
          <a:endParaRPr lang="en-US"/>
        </a:p>
      </dgm:t>
    </dgm:pt>
  </dgm:ptLst>
  <dgm:cxnLst>
    <dgm:cxn modelId="{75F3280C-5153-4AE8-8D2A-ADEAC0CB1D8D}" type="presOf" srcId="{0FC98857-117D-4449-BE7C-B7729B65FBD3}" destId="{AC6AF6FC-6E4E-4D6B-8525-25052C58BD00}" srcOrd="0" destOrd="0" presId="urn:microsoft.com/office/officeart/2005/8/layout/hProcess9"/>
    <dgm:cxn modelId="{76EB6CC0-99FE-41A7-8FEA-D762883F730B}" type="presOf" srcId="{810AEBBA-B22E-456C-A79E-79BEC20D73DB}" destId="{588F65A9-BEC6-44EA-A026-48DE0875DF6C}" srcOrd="0" destOrd="0" presId="urn:microsoft.com/office/officeart/2005/8/layout/hProcess9"/>
    <dgm:cxn modelId="{4D3DD1FE-2023-4607-BEC3-9D2AD72B00D0}" type="presOf" srcId="{81B1EA6C-3972-49AF-B370-239C6F898C14}" destId="{1C9E5B7B-80D3-452A-BF82-41D78EB704AA}" srcOrd="0" destOrd="0" presId="urn:microsoft.com/office/officeart/2005/8/layout/hProcess9"/>
    <dgm:cxn modelId="{F20A2C22-57D9-4564-99BF-8FD9204EA799}" type="presOf" srcId="{3CBA02E9-8743-428C-89D9-5585C7475B57}" destId="{03C08F99-4C94-423B-B3E1-8ABABCD3038A}" srcOrd="0" destOrd="0" presId="urn:microsoft.com/office/officeart/2005/8/layout/hProcess9"/>
    <dgm:cxn modelId="{88230A32-22F5-44D6-821F-716F4D004C53}" srcId="{0FC98857-117D-4449-BE7C-B7729B65FBD3}" destId="{81B1EA6C-3972-49AF-B370-239C6F898C14}" srcOrd="1" destOrd="0" parTransId="{5D577C89-E9E0-4D3C-8F9E-3544FFB8BB0F}" sibTransId="{7F00B6BE-FFBC-4D8D-8928-E0B7DC2B1BCF}"/>
    <dgm:cxn modelId="{D796773A-D2BD-426F-96AC-8311A4680B06}" srcId="{0FC98857-117D-4449-BE7C-B7729B65FBD3}" destId="{3CBA02E9-8743-428C-89D9-5585C7475B57}" srcOrd="2" destOrd="0" parTransId="{DAFE9356-7319-407A-AB79-253B1EF92BEC}" sibTransId="{8CDF3FDE-EB78-4B74-8EDE-43E9CA808DB4}"/>
    <dgm:cxn modelId="{3002E73C-ECFB-4DCD-94BD-5DCA38489A2E}" srcId="{0FC98857-117D-4449-BE7C-B7729B65FBD3}" destId="{810AEBBA-B22E-456C-A79E-79BEC20D73DB}" srcOrd="0" destOrd="0" parTransId="{6BF7FAB3-80F5-45C0-ADC2-085F4A47692E}" sibTransId="{220BFBAF-3030-415C-B726-9F95F55632D0}"/>
    <dgm:cxn modelId="{825EAC7E-B1F5-41A2-85DE-F841FDA7AAB0}" type="presParOf" srcId="{AC6AF6FC-6E4E-4D6B-8525-25052C58BD00}" destId="{A86EE287-82CE-4796-8749-0087B2F5DC2A}" srcOrd="0" destOrd="0" presId="urn:microsoft.com/office/officeart/2005/8/layout/hProcess9"/>
    <dgm:cxn modelId="{12AE75C5-0017-4777-91F2-773AADFDD6D6}" type="presParOf" srcId="{AC6AF6FC-6E4E-4D6B-8525-25052C58BD00}" destId="{46C7EE42-3F63-4D4D-8119-74BF3BC057FA}" srcOrd="1" destOrd="0" presId="urn:microsoft.com/office/officeart/2005/8/layout/hProcess9"/>
    <dgm:cxn modelId="{128D541D-ACDC-405B-99A8-04E793118764}" type="presParOf" srcId="{46C7EE42-3F63-4D4D-8119-74BF3BC057FA}" destId="{588F65A9-BEC6-44EA-A026-48DE0875DF6C}" srcOrd="0" destOrd="0" presId="urn:microsoft.com/office/officeart/2005/8/layout/hProcess9"/>
    <dgm:cxn modelId="{2422F4E4-3C3F-4DE0-8864-D2DDC064AAEA}" type="presParOf" srcId="{46C7EE42-3F63-4D4D-8119-74BF3BC057FA}" destId="{3315AF89-8D80-437E-A05E-AF7ED30C7761}" srcOrd="1" destOrd="0" presId="urn:microsoft.com/office/officeart/2005/8/layout/hProcess9"/>
    <dgm:cxn modelId="{B77ACAA6-E93B-4FC5-BD5D-C2A822463067}" type="presParOf" srcId="{46C7EE42-3F63-4D4D-8119-74BF3BC057FA}" destId="{1C9E5B7B-80D3-452A-BF82-41D78EB704AA}" srcOrd="2" destOrd="0" presId="urn:microsoft.com/office/officeart/2005/8/layout/hProcess9"/>
    <dgm:cxn modelId="{799B2CA2-B2DE-4C60-A9E2-389A806F9C5B}" type="presParOf" srcId="{46C7EE42-3F63-4D4D-8119-74BF3BC057FA}" destId="{3FEC9428-8E7D-4B23-B765-3E0F5ABD9E20}" srcOrd="3" destOrd="0" presId="urn:microsoft.com/office/officeart/2005/8/layout/hProcess9"/>
    <dgm:cxn modelId="{0AAD6519-0887-4D80-86B7-3555A1F74348}" type="presParOf" srcId="{46C7EE42-3F63-4D4D-8119-74BF3BC057FA}" destId="{03C08F99-4C94-423B-B3E1-8ABABCD3038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5F1A29-9A95-4FF5-88E9-BB53588F6FD9}" type="doc">
      <dgm:prSet loTypeId="urn:microsoft.com/office/officeart/2005/8/layout/vList3" loCatId="list" qsTypeId="urn:microsoft.com/office/officeart/2005/8/quickstyle/3d2" qsCatId="3D" csTypeId="urn:microsoft.com/office/officeart/2005/8/colors/colorful1" csCatId="colorful" phldr="1"/>
      <dgm:spPr/>
    </dgm:pt>
    <dgm:pt modelId="{FA80A9C3-26FD-43C5-94C6-99678FFA17A2}">
      <dgm:prSet phldrT="[Text]"/>
      <dgm:spPr/>
      <dgm:t>
        <a:bodyPr/>
        <a:lstStyle/>
        <a:p>
          <a:r>
            <a:rPr lang="en-US" b="1" dirty="0">
              <a:ln>
                <a:solidFill>
                  <a:schemeClr val="bg1">
                    <a:lumMod val="95000"/>
                  </a:schemeClr>
                </a:solidFill>
              </a:ln>
              <a:latin typeface="Calibri" panose="020F0502020204030204" pitchFamily="34" charset="0"/>
            </a:rPr>
            <a:t>Open-ended</a:t>
          </a:r>
        </a:p>
      </dgm:t>
    </dgm:pt>
    <dgm:pt modelId="{71FB30D6-EE38-42FD-BC8C-5CCBF6D893B9}" type="parTrans" cxnId="{65B4FB4C-62A4-47DC-A9DD-D2DF193582DE}">
      <dgm:prSet/>
      <dgm:spPr/>
      <dgm:t>
        <a:bodyPr/>
        <a:lstStyle/>
        <a:p>
          <a:endParaRPr lang="en-US"/>
        </a:p>
      </dgm:t>
    </dgm:pt>
    <dgm:pt modelId="{D10F627E-4D6C-476C-A893-1504F31A466C}" type="sibTrans" cxnId="{65B4FB4C-62A4-47DC-A9DD-D2DF193582DE}">
      <dgm:prSet/>
      <dgm:spPr/>
      <dgm:t>
        <a:bodyPr/>
        <a:lstStyle/>
        <a:p>
          <a:endParaRPr lang="en-US"/>
        </a:p>
      </dgm:t>
    </dgm:pt>
    <dgm:pt modelId="{3B1E4829-5762-4130-80D8-2E72D416BB4D}">
      <dgm:prSet phldrT="[Text]"/>
      <dgm:spPr/>
      <dgm:t>
        <a:bodyPr/>
        <a:lstStyle/>
        <a:p>
          <a:r>
            <a:rPr lang="en-US" b="1" dirty="0">
              <a:ln>
                <a:solidFill>
                  <a:schemeClr val="bg1">
                    <a:lumMod val="95000"/>
                  </a:schemeClr>
                </a:solidFill>
              </a:ln>
              <a:latin typeface="Calibri" panose="020F0502020204030204" pitchFamily="34" charset="0"/>
            </a:rPr>
            <a:t>Can be a written or pictorial prompt</a:t>
          </a:r>
        </a:p>
      </dgm:t>
    </dgm:pt>
    <dgm:pt modelId="{761C0079-06AD-410D-98C2-DF6F5154CF7F}" type="parTrans" cxnId="{7C09D650-8257-4A56-8A92-3D18D393D066}">
      <dgm:prSet/>
      <dgm:spPr/>
      <dgm:t>
        <a:bodyPr/>
        <a:lstStyle/>
        <a:p>
          <a:endParaRPr lang="en-US"/>
        </a:p>
      </dgm:t>
    </dgm:pt>
    <dgm:pt modelId="{5E48006C-608B-4460-ABCB-05F39ED25D18}" type="sibTrans" cxnId="{7C09D650-8257-4A56-8A92-3D18D393D066}">
      <dgm:prSet/>
      <dgm:spPr/>
      <dgm:t>
        <a:bodyPr/>
        <a:lstStyle/>
        <a:p>
          <a:endParaRPr lang="en-US"/>
        </a:p>
      </dgm:t>
    </dgm:pt>
    <dgm:pt modelId="{80B7AE1B-0EDD-40A9-B94A-4BEF62386E78}">
      <dgm:prSet phldrT="[Text]"/>
      <dgm:spPr/>
      <dgm:t>
        <a:bodyPr/>
        <a:lstStyle/>
        <a:p>
          <a:r>
            <a:rPr lang="en-US" b="1" dirty="0">
              <a:ln>
                <a:solidFill>
                  <a:schemeClr val="bg1">
                    <a:lumMod val="95000"/>
                  </a:schemeClr>
                </a:solidFill>
              </a:ln>
              <a:latin typeface="Calibri" panose="020F0502020204030204" pitchFamily="34" charset="0"/>
            </a:rPr>
            <a:t>Plan for students to apply knowledge</a:t>
          </a:r>
        </a:p>
      </dgm:t>
    </dgm:pt>
    <dgm:pt modelId="{B5D54F00-453A-4535-B91C-5C13F850C96A}" type="parTrans" cxnId="{9B7A7B38-33FA-4B35-A345-2D6207E7DA77}">
      <dgm:prSet/>
      <dgm:spPr/>
      <dgm:t>
        <a:bodyPr/>
        <a:lstStyle/>
        <a:p>
          <a:endParaRPr lang="en-US"/>
        </a:p>
      </dgm:t>
    </dgm:pt>
    <dgm:pt modelId="{34E4E01C-FF56-4A3A-ADC8-9AF33CE00BE4}" type="sibTrans" cxnId="{9B7A7B38-33FA-4B35-A345-2D6207E7DA77}">
      <dgm:prSet/>
      <dgm:spPr/>
      <dgm:t>
        <a:bodyPr/>
        <a:lstStyle/>
        <a:p>
          <a:endParaRPr lang="en-US"/>
        </a:p>
      </dgm:t>
    </dgm:pt>
    <dgm:pt modelId="{CC4BECB3-5BBC-4B01-A594-C6F2F970EE14}">
      <dgm:prSet phldrT="[Text]"/>
      <dgm:spPr/>
      <dgm:t>
        <a:bodyPr/>
        <a:lstStyle/>
        <a:p>
          <a:r>
            <a:rPr lang="en-US" b="1" dirty="0">
              <a:ln>
                <a:solidFill>
                  <a:schemeClr val="bg1">
                    <a:lumMod val="95000"/>
                  </a:schemeClr>
                </a:solidFill>
              </a:ln>
              <a:latin typeface="Calibri" panose="020F0502020204030204" pitchFamily="34" charset="0"/>
            </a:rPr>
            <a:t>Prompts/tasks should increase in complexity as knowledge increases</a:t>
          </a:r>
        </a:p>
      </dgm:t>
    </dgm:pt>
    <dgm:pt modelId="{3573D2D3-397E-4A1D-9C42-8D59BA522F00}" type="parTrans" cxnId="{F23FE459-9221-45E7-A8EC-5C56775D2CC9}">
      <dgm:prSet/>
      <dgm:spPr/>
      <dgm:t>
        <a:bodyPr/>
        <a:lstStyle/>
        <a:p>
          <a:endParaRPr lang="en-US"/>
        </a:p>
      </dgm:t>
    </dgm:pt>
    <dgm:pt modelId="{6ACC52B5-5276-45EE-BEDD-E7914FF042F4}" type="sibTrans" cxnId="{F23FE459-9221-45E7-A8EC-5C56775D2CC9}">
      <dgm:prSet/>
      <dgm:spPr/>
      <dgm:t>
        <a:bodyPr/>
        <a:lstStyle/>
        <a:p>
          <a:endParaRPr lang="en-US"/>
        </a:p>
      </dgm:t>
    </dgm:pt>
    <dgm:pt modelId="{6B77A29E-6916-4C5F-82E3-9069B7EAC8AD}" type="pres">
      <dgm:prSet presAssocID="{605F1A29-9A95-4FF5-88E9-BB53588F6FD9}" presName="linearFlow" presStyleCnt="0">
        <dgm:presLayoutVars>
          <dgm:dir/>
          <dgm:resizeHandles val="exact"/>
        </dgm:presLayoutVars>
      </dgm:prSet>
      <dgm:spPr/>
    </dgm:pt>
    <dgm:pt modelId="{5B5A6C2C-559A-4102-A21A-FCC1F895B19E}" type="pres">
      <dgm:prSet presAssocID="{FA80A9C3-26FD-43C5-94C6-99678FFA17A2}" presName="composite" presStyleCnt="0"/>
      <dgm:spPr/>
    </dgm:pt>
    <dgm:pt modelId="{74579092-5364-4B6A-BA2A-9089DF83A538}" type="pres">
      <dgm:prSet presAssocID="{FA80A9C3-26FD-43C5-94C6-99678FFA17A2}" presName="imgShp" presStyleLbl="fgImgPlace1" presStyleIdx="0" presStyleCnt="4"/>
      <dgm:spPr/>
    </dgm:pt>
    <dgm:pt modelId="{BD76E176-ECE4-41FF-8E3C-A49AC9AFE864}" type="pres">
      <dgm:prSet presAssocID="{FA80A9C3-26FD-43C5-94C6-99678FFA17A2}" presName="txShp" presStyleLbl="node1" presStyleIdx="0" presStyleCnt="4">
        <dgm:presLayoutVars>
          <dgm:bulletEnabled val="1"/>
        </dgm:presLayoutVars>
      </dgm:prSet>
      <dgm:spPr/>
      <dgm:t>
        <a:bodyPr/>
        <a:lstStyle/>
        <a:p>
          <a:endParaRPr lang="en-US"/>
        </a:p>
      </dgm:t>
    </dgm:pt>
    <dgm:pt modelId="{AC1281AF-B817-491D-9A71-70B09D7011FF}" type="pres">
      <dgm:prSet presAssocID="{D10F627E-4D6C-476C-A893-1504F31A466C}" presName="spacing" presStyleCnt="0"/>
      <dgm:spPr/>
    </dgm:pt>
    <dgm:pt modelId="{8B82F797-B428-4687-86A5-7794C51684D6}" type="pres">
      <dgm:prSet presAssocID="{3B1E4829-5762-4130-80D8-2E72D416BB4D}" presName="composite" presStyleCnt="0"/>
      <dgm:spPr/>
    </dgm:pt>
    <dgm:pt modelId="{BB1CCE03-F348-4335-B95B-A980577E75B4}" type="pres">
      <dgm:prSet presAssocID="{3B1E4829-5762-4130-80D8-2E72D416BB4D}" presName="imgShp" presStyleLbl="fgImgPlace1" presStyleIdx="1" presStyleCnt="4"/>
      <dgm:spPr/>
    </dgm:pt>
    <dgm:pt modelId="{A76FB796-3C85-4777-BB13-1347C2B9F7B6}" type="pres">
      <dgm:prSet presAssocID="{3B1E4829-5762-4130-80D8-2E72D416BB4D}" presName="txShp" presStyleLbl="node1" presStyleIdx="1" presStyleCnt="4">
        <dgm:presLayoutVars>
          <dgm:bulletEnabled val="1"/>
        </dgm:presLayoutVars>
      </dgm:prSet>
      <dgm:spPr/>
      <dgm:t>
        <a:bodyPr/>
        <a:lstStyle/>
        <a:p>
          <a:endParaRPr lang="en-US"/>
        </a:p>
      </dgm:t>
    </dgm:pt>
    <dgm:pt modelId="{145CCC58-0C41-4557-AC37-024359EDF966}" type="pres">
      <dgm:prSet presAssocID="{5E48006C-608B-4460-ABCB-05F39ED25D18}" presName="spacing" presStyleCnt="0"/>
      <dgm:spPr/>
    </dgm:pt>
    <dgm:pt modelId="{36F40C67-FF3D-4CF4-8789-7A006F8E1466}" type="pres">
      <dgm:prSet presAssocID="{80B7AE1B-0EDD-40A9-B94A-4BEF62386E78}" presName="composite" presStyleCnt="0"/>
      <dgm:spPr/>
    </dgm:pt>
    <dgm:pt modelId="{82802081-EBD9-4F61-964C-9B4705886C94}" type="pres">
      <dgm:prSet presAssocID="{80B7AE1B-0EDD-40A9-B94A-4BEF62386E78}" presName="imgShp" presStyleLbl="fgImgPlace1" presStyleIdx="2" presStyleCnt="4"/>
      <dgm:spPr/>
    </dgm:pt>
    <dgm:pt modelId="{4C9DE2AE-B285-4886-9E85-279BB88ED5FC}" type="pres">
      <dgm:prSet presAssocID="{80B7AE1B-0EDD-40A9-B94A-4BEF62386E78}" presName="txShp" presStyleLbl="node1" presStyleIdx="2" presStyleCnt="4">
        <dgm:presLayoutVars>
          <dgm:bulletEnabled val="1"/>
        </dgm:presLayoutVars>
      </dgm:prSet>
      <dgm:spPr/>
      <dgm:t>
        <a:bodyPr/>
        <a:lstStyle/>
        <a:p>
          <a:endParaRPr lang="en-US"/>
        </a:p>
      </dgm:t>
    </dgm:pt>
    <dgm:pt modelId="{C532EFF5-3130-4887-BA31-B058B08B0A06}" type="pres">
      <dgm:prSet presAssocID="{34E4E01C-FF56-4A3A-ADC8-9AF33CE00BE4}" presName="spacing" presStyleCnt="0"/>
      <dgm:spPr/>
    </dgm:pt>
    <dgm:pt modelId="{B3395097-6C31-4C4C-8C90-3180D66EF0C4}" type="pres">
      <dgm:prSet presAssocID="{CC4BECB3-5BBC-4B01-A594-C6F2F970EE14}" presName="composite" presStyleCnt="0"/>
      <dgm:spPr/>
    </dgm:pt>
    <dgm:pt modelId="{6A4B0E56-214A-48A4-853E-7FF5FDCC863D}" type="pres">
      <dgm:prSet presAssocID="{CC4BECB3-5BBC-4B01-A594-C6F2F970EE14}" presName="imgShp" presStyleLbl="fgImgPlace1" presStyleIdx="3" presStyleCnt="4"/>
      <dgm:spPr/>
    </dgm:pt>
    <dgm:pt modelId="{D8F31CF6-D09C-4019-A847-4F88C68FB985}" type="pres">
      <dgm:prSet presAssocID="{CC4BECB3-5BBC-4B01-A594-C6F2F970EE14}" presName="txShp" presStyleLbl="node1" presStyleIdx="3" presStyleCnt="4">
        <dgm:presLayoutVars>
          <dgm:bulletEnabled val="1"/>
        </dgm:presLayoutVars>
      </dgm:prSet>
      <dgm:spPr/>
      <dgm:t>
        <a:bodyPr/>
        <a:lstStyle/>
        <a:p>
          <a:endParaRPr lang="en-US"/>
        </a:p>
      </dgm:t>
    </dgm:pt>
  </dgm:ptLst>
  <dgm:cxnLst>
    <dgm:cxn modelId="{65B4FB4C-62A4-47DC-A9DD-D2DF193582DE}" srcId="{605F1A29-9A95-4FF5-88E9-BB53588F6FD9}" destId="{FA80A9C3-26FD-43C5-94C6-99678FFA17A2}" srcOrd="0" destOrd="0" parTransId="{71FB30D6-EE38-42FD-BC8C-5CCBF6D893B9}" sibTransId="{D10F627E-4D6C-476C-A893-1504F31A466C}"/>
    <dgm:cxn modelId="{9B7A7B38-33FA-4B35-A345-2D6207E7DA77}" srcId="{605F1A29-9A95-4FF5-88E9-BB53588F6FD9}" destId="{80B7AE1B-0EDD-40A9-B94A-4BEF62386E78}" srcOrd="2" destOrd="0" parTransId="{B5D54F00-453A-4535-B91C-5C13F850C96A}" sibTransId="{34E4E01C-FF56-4A3A-ADC8-9AF33CE00BE4}"/>
    <dgm:cxn modelId="{ABF274A7-1DE3-4EC8-8FA1-DE1180EE71D6}" type="presOf" srcId="{80B7AE1B-0EDD-40A9-B94A-4BEF62386E78}" destId="{4C9DE2AE-B285-4886-9E85-279BB88ED5FC}" srcOrd="0" destOrd="0" presId="urn:microsoft.com/office/officeart/2005/8/layout/vList3"/>
    <dgm:cxn modelId="{76A1B6C9-F8E1-42A7-9D2E-1BC20899F94F}" type="presOf" srcId="{CC4BECB3-5BBC-4B01-A594-C6F2F970EE14}" destId="{D8F31CF6-D09C-4019-A847-4F88C68FB985}" srcOrd="0" destOrd="0" presId="urn:microsoft.com/office/officeart/2005/8/layout/vList3"/>
    <dgm:cxn modelId="{F23FE459-9221-45E7-A8EC-5C56775D2CC9}" srcId="{605F1A29-9A95-4FF5-88E9-BB53588F6FD9}" destId="{CC4BECB3-5BBC-4B01-A594-C6F2F970EE14}" srcOrd="3" destOrd="0" parTransId="{3573D2D3-397E-4A1D-9C42-8D59BA522F00}" sibTransId="{6ACC52B5-5276-45EE-BEDD-E7914FF042F4}"/>
    <dgm:cxn modelId="{0A366F97-EF42-4EB4-888E-344205FD5698}" type="presOf" srcId="{FA80A9C3-26FD-43C5-94C6-99678FFA17A2}" destId="{BD76E176-ECE4-41FF-8E3C-A49AC9AFE864}" srcOrd="0" destOrd="0" presId="urn:microsoft.com/office/officeart/2005/8/layout/vList3"/>
    <dgm:cxn modelId="{5A3C6616-BD11-4615-A078-C0BA4FB1CE06}" type="presOf" srcId="{605F1A29-9A95-4FF5-88E9-BB53588F6FD9}" destId="{6B77A29E-6916-4C5F-82E3-9069B7EAC8AD}" srcOrd="0" destOrd="0" presId="urn:microsoft.com/office/officeart/2005/8/layout/vList3"/>
    <dgm:cxn modelId="{7C09D650-8257-4A56-8A92-3D18D393D066}" srcId="{605F1A29-9A95-4FF5-88E9-BB53588F6FD9}" destId="{3B1E4829-5762-4130-80D8-2E72D416BB4D}" srcOrd="1" destOrd="0" parTransId="{761C0079-06AD-410D-98C2-DF6F5154CF7F}" sibTransId="{5E48006C-608B-4460-ABCB-05F39ED25D18}"/>
    <dgm:cxn modelId="{F8A922CD-1DDA-4FFD-A452-CBCF787EC093}" type="presOf" srcId="{3B1E4829-5762-4130-80D8-2E72D416BB4D}" destId="{A76FB796-3C85-4777-BB13-1347C2B9F7B6}" srcOrd="0" destOrd="0" presId="urn:microsoft.com/office/officeart/2005/8/layout/vList3"/>
    <dgm:cxn modelId="{02EE27CD-0159-42BC-B9E1-44EA9D4B3D6A}" type="presParOf" srcId="{6B77A29E-6916-4C5F-82E3-9069B7EAC8AD}" destId="{5B5A6C2C-559A-4102-A21A-FCC1F895B19E}" srcOrd="0" destOrd="0" presId="urn:microsoft.com/office/officeart/2005/8/layout/vList3"/>
    <dgm:cxn modelId="{F4C256BB-356F-4558-9A34-999CC34FAF0D}" type="presParOf" srcId="{5B5A6C2C-559A-4102-A21A-FCC1F895B19E}" destId="{74579092-5364-4B6A-BA2A-9089DF83A538}" srcOrd="0" destOrd="0" presId="urn:microsoft.com/office/officeart/2005/8/layout/vList3"/>
    <dgm:cxn modelId="{99674E49-4BAC-45A2-9CA9-1D25551B9E6A}" type="presParOf" srcId="{5B5A6C2C-559A-4102-A21A-FCC1F895B19E}" destId="{BD76E176-ECE4-41FF-8E3C-A49AC9AFE864}" srcOrd="1" destOrd="0" presId="urn:microsoft.com/office/officeart/2005/8/layout/vList3"/>
    <dgm:cxn modelId="{86F089D1-C065-48BF-93FD-8A0AC8DDD0FE}" type="presParOf" srcId="{6B77A29E-6916-4C5F-82E3-9069B7EAC8AD}" destId="{AC1281AF-B817-491D-9A71-70B09D7011FF}" srcOrd="1" destOrd="0" presId="urn:microsoft.com/office/officeart/2005/8/layout/vList3"/>
    <dgm:cxn modelId="{1C3FF3CC-1BBE-435C-B6DA-42E366A49565}" type="presParOf" srcId="{6B77A29E-6916-4C5F-82E3-9069B7EAC8AD}" destId="{8B82F797-B428-4687-86A5-7794C51684D6}" srcOrd="2" destOrd="0" presId="urn:microsoft.com/office/officeart/2005/8/layout/vList3"/>
    <dgm:cxn modelId="{EEC0E01F-3F7A-4316-9E3A-D2E771B98A59}" type="presParOf" srcId="{8B82F797-B428-4687-86A5-7794C51684D6}" destId="{BB1CCE03-F348-4335-B95B-A980577E75B4}" srcOrd="0" destOrd="0" presId="urn:microsoft.com/office/officeart/2005/8/layout/vList3"/>
    <dgm:cxn modelId="{238A3C8C-B059-4E5D-95DE-19DDB647CE0B}" type="presParOf" srcId="{8B82F797-B428-4687-86A5-7794C51684D6}" destId="{A76FB796-3C85-4777-BB13-1347C2B9F7B6}" srcOrd="1" destOrd="0" presId="urn:microsoft.com/office/officeart/2005/8/layout/vList3"/>
    <dgm:cxn modelId="{2DD6720D-7B51-4068-840C-B62D5E1CC316}" type="presParOf" srcId="{6B77A29E-6916-4C5F-82E3-9069B7EAC8AD}" destId="{145CCC58-0C41-4557-AC37-024359EDF966}" srcOrd="3" destOrd="0" presId="urn:microsoft.com/office/officeart/2005/8/layout/vList3"/>
    <dgm:cxn modelId="{910B2CEE-84E1-40B0-BB88-7F9516B06E85}" type="presParOf" srcId="{6B77A29E-6916-4C5F-82E3-9069B7EAC8AD}" destId="{36F40C67-FF3D-4CF4-8789-7A006F8E1466}" srcOrd="4" destOrd="0" presId="urn:microsoft.com/office/officeart/2005/8/layout/vList3"/>
    <dgm:cxn modelId="{4DBEFF09-95F6-4BD1-B19B-378E154C7602}" type="presParOf" srcId="{36F40C67-FF3D-4CF4-8789-7A006F8E1466}" destId="{82802081-EBD9-4F61-964C-9B4705886C94}" srcOrd="0" destOrd="0" presId="urn:microsoft.com/office/officeart/2005/8/layout/vList3"/>
    <dgm:cxn modelId="{FB0A3FA0-A397-4163-8D0B-C2EC54BF1D01}" type="presParOf" srcId="{36F40C67-FF3D-4CF4-8789-7A006F8E1466}" destId="{4C9DE2AE-B285-4886-9E85-279BB88ED5FC}" srcOrd="1" destOrd="0" presId="urn:microsoft.com/office/officeart/2005/8/layout/vList3"/>
    <dgm:cxn modelId="{DC01FAC8-C0D9-4DF2-AFA1-D0C4E169EE9D}" type="presParOf" srcId="{6B77A29E-6916-4C5F-82E3-9069B7EAC8AD}" destId="{C532EFF5-3130-4887-BA31-B058B08B0A06}" srcOrd="5" destOrd="0" presId="urn:microsoft.com/office/officeart/2005/8/layout/vList3"/>
    <dgm:cxn modelId="{0573455A-8187-4152-9E16-C9045AC37195}" type="presParOf" srcId="{6B77A29E-6916-4C5F-82E3-9069B7EAC8AD}" destId="{B3395097-6C31-4C4C-8C90-3180D66EF0C4}" srcOrd="6" destOrd="0" presId="urn:microsoft.com/office/officeart/2005/8/layout/vList3"/>
    <dgm:cxn modelId="{15EAC785-E9EC-41A6-9BD6-A92797863397}" type="presParOf" srcId="{B3395097-6C31-4C4C-8C90-3180D66EF0C4}" destId="{6A4B0E56-214A-48A4-853E-7FF5FDCC863D}" srcOrd="0" destOrd="0" presId="urn:microsoft.com/office/officeart/2005/8/layout/vList3"/>
    <dgm:cxn modelId="{E86D8A48-8671-4DA3-9F79-603E29721825}" type="presParOf" srcId="{B3395097-6C31-4C4C-8C90-3180D66EF0C4}" destId="{D8F31CF6-D09C-4019-A847-4F88C68FB98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9E9C46-72BD-4F19-9391-7FD52A037C5F}" type="doc">
      <dgm:prSet loTypeId="urn:microsoft.com/office/officeart/2005/8/layout/hierarchy4" loCatId="hierarchy" qsTypeId="urn:microsoft.com/office/officeart/2005/8/quickstyle/simple1" qsCatId="simple" csTypeId="urn:microsoft.com/office/officeart/2005/8/colors/accent4_3" csCatId="accent4" phldr="1"/>
      <dgm:spPr/>
      <dgm:t>
        <a:bodyPr/>
        <a:lstStyle/>
        <a:p>
          <a:endParaRPr lang="en-US"/>
        </a:p>
      </dgm:t>
    </dgm:pt>
    <dgm:pt modelId="{0BFEC2C1-1AC3-4853-A757-FB681D550F7B}">
      <dgm:prSet phldrT="[Text]">
        <dgm:style>
          <a:lnRef idx="2">
            <a:schemeClr val="accent5"/>
          </a:lnRef>
          <a:fillRef idx="1">
            <a:schemeClr val="lt1"/>
          </a:fillRef>
          <a:effectRef idx="0">
            <a:schemeClr val="accent5"/>
          </a:effectRef>
          <a:fontRef idx="minor">
            <a:schemeClr val="dk1"/>
          </a:fontRef>
        </dgm:style>
      </dgm:prSet>
      <dgm:spPr>
        <a:ln w="57150"/>
      </dgm:spPr>
      <dgm:t>
        <a:bodyPr/>
        <a:lstStyle/>
        <a:p>
          <a:r>
            <a:rPr lang="en-US" dirty="0">
              <a:solidFill>
                <a:schemeClr val="tx1"/>
              </a:solidFill>
            </a:rPr>
            <a:t>Students are on-track or ready for college and careers </a:t>
          </a:r>
        </a:p>
      </dgm:t>
    </dgm:pt>
    <dgm:pt modelId="{FD52AF77-3F3B-4ED9-8064-11AFF5803947}" type="parTrans" cxnId="{EEBC79FD-B319-4A7C-AA2B-B28E293A99B3}">
      <dgm:prSet/>
      <dgm:spPr/>
      <dgm:t>
        <a:bodyPr/>
        <a:lstStyle/>
        <a:p>
          <a:endParaRPr lang="en-US"/>
        </a:p>
      </dgm:t>
    </dgm:pt>
    <dgm:pt modelId="{B72263C7-AB61-405C-9180-35815214FEB7}" type="sibTrans" cxnId="{EEBC79FD-B319-4A7C-AA2B-B28E293A99B3}">
      <dgm:prSet/>
      <dgm:spPr/>
      <dgm:t>
        <a:bodyPr/>
        <a:lstStyle/>
        <a:p>
          <a:endParaRPr lang="en-US"/>
        </a:p>
      </dgm:t>
    </dgm:pt>
    <dgm:pt modelId="{5C084ED3-FB46-404D-9066-B9F98F6C1326}">
      <dgm:prSet phldrT="[Text]"/>
      <dgm:spPr>
        <a:solidFill>
          <a:srgbClr val="78488E"/>
        </a:solidFill>
      </dgm:spPr>
      <dgm:t>
        <a:bodyPr/>
        <a:lstStyle/>
        <a:p>
          <a:r>
            <a:rPr lang="en-US" b="1" dirty="0"/>
            <a:t>Students build and present knowledge through research and the integration, comparison, and synthesis of ideas.</a:t>
          </a:r>
        </a:p>
      </dgm:t>
    </dgm:pt>
    <dgm:pt modelId="{8B89319A-E72F-4B5B-8877-10543B20D14F}" type="parTrans" cxnId="{48258F0A-F23A-4793-B23C-1B90362E37B5}">
      <dgm:prSet/>
      <dgm:spPr/>
      <dgm:t>
        <a:bodyPr/>
        <a:lstStyle/>
        <a:p>
          <a:endParaRPr lang="en-US"/>
        </a:p>
      </dgm:t>
    </dgm:pt>
    <dgm:pt modelId="{C1B0E0C3-7EF5-47D2-8D6B-277C08C811DE}" type="sibTrans" cxnId="{48258F0A-F23A-4793-B23C-1B90362E37B5}">
      <dgm:prSet/>
      <dgm:spPr/>
      <dgm:t>
        <a:bodyPr/>
        <a:lstStyle/>
        <a:p>
          <a:endParaRPr lang="en-US"/>
        </a:p>
      </dgm:t>
    </dgm:pt>
    <dgm:pt modelId="{E8C09872-BA41-4A3A-838C-B8951C39903C}">
      <dgm:prSet phldrT="[Text]" custT="1"/>
      <dgm:spPr>
        <a:solidFill>
          <a:schemeClr val="accent5">
            <a:lumMod val="75000"/>
            <a:alpha val="60000"/>
          </a:schemeClr>
        </a:solidFill>
      </dgm:spPr>
      <dgm:t>
        <a:bodyPr/>
        <a:lstStyle/>
        <a:p>
          <a:r>
            <a:rPr lang="en-US" sz="1500" b="1" dirty="0"/>
            <a:t>Reading Literature</a:t>
          </a:r>
        </a:p>
      </dgm:t>
    </dgm:pt>
    <dgm:pt modelId="{8302A2A9-545E-416B-A7E7-90417E54A573}" type="sibTrans" cxnId="{BCF51E20-3ADD-43DE-8EEE-4BD3FD7E91B5}">
      <dgm:prSet/>
      <dgm:spPr/>
      <dgm:t>
        <a:bodyPr/>
        <a:lstStyle/>
        <a:p>
          <a:endParaRPr lang="en-US"/>
        </a:p>
      </dgm:t>
    </dgm:pt>
    <dgm:pt modelId="{7D81B2AE-214E-423A-8855-CD27C214A330}" type="parTrans" cxnId="{BCF51E20-3ADD-43DE-8EEE-4BD3FD7E91B5}">
      <dgm:prSet/>
      <dgm:spPr/>
      <dgm:t>
        <a:bodyPr/>
        <a:lstStyle/>
        <a:p>
          <a:endParaRPr lang="en-US"/>
        </a:p>
      </dgm:t>
    </dgm:pt>
    <dgm:pt modelId="{EF2DFE25-6C8F-45F2-9280-CD7B2402CB91}">
      <dgm:prSet phldrT="[Text]" custT="1"/>
      <dgm:spPr>
        <a:solidFill>
          <a:srgbClr val="0091B2"/>
        </a:solidFill>
      </dgm:spPr>
      <dgm:t>
        <a:bodyPr/>
        <a:lstStyle/>
        <a:p>
          <a:r>
            <a:rPr lang="en-US" sz="1800" b="1" dirty="0"/>
            <a:t>Students read and comprehend a range of sufficiently complex texts independently</a:t>
          </a:r>
        </a:p>
      </dgm:t>
    </dgm:pt>
    <dgm:pt modelId="{C6F858C4-5CD0-493C-87D7-1004B6837688}" type="sibTrans" cxnId="{A8560A74-ACF1-4733-8229-408F38F143B3}">
      <dgm:prSet/>
      <dgm:spPr/>
      <dgm:t>
        <a:bodyPr/>
        <a:lstStyle/>
        <a:p>
          <a:endParaRPr lang="en-US"/>
        </a:p>
      </dgm:t>
    </dgm:pt>
    <dgm:pt modelId="{3C2666D6-AC5E-4D74-9646-708737D079D5}" type="parTrans" cxnId="{A8560A74-ACF1-4733-8229-408F38F143B3}">
      <dgm:prSet/>
      <dgm:spPr/>
      <dgm:t>
        <a:bodyPr/>
        <a:lstStyle/>
        <a:p>
          <a:endParaRPr lang="en-US"/>
        </a:p>
      </dgm:t>
    </dgm:pt>
    <dgm:pt modelId="{8C5281CD-6A8E-4EE7-AC26-E0BF2D0AC23A}">
      <dgm:prSet custT="1"/>
      <dgm:spPr>
        <a:solidFill>
          <a:schemeClr val="tx1">
            <a:lumMod val="50000"/>
            <a:lumOff val="50000"/>
          </a:schemeClr>
        </a:solidFill>
      </dgm:spPr>
      <dgm:t>
        <a:bodyPr/>
        <a:lstStyle/>
        <a:p>
          <a:r>
            <a:rPr lang="en-US" sz="1800" b="1" dirty="0"/>
            <a:t>Students write effectively when using and/or analyzing sources. </a:t>
          </a:r>
        </a:p>
      </dgm:t>
    </dgm:pt>
    <dgm:pt modelId="{18A15307-BEE7-4D1B-BFDC-6C52DB3E12C3}" type="parTrans" cxnId="{B5BF4F52-4F3C-4C79-BEE8-ED8BA7A08961}">
      <dgm:prSet/>
      <dgm:spPr/>
      <dgm:t>
        <a:bodyPr/>
        <a:lstStyle/>
        <a:p>
          <a:endParaRPr lang="en-US"/>
        </a:p>
      </dgm:t>
    </dgm:pt>
    <dgm:pt modelId="{C155198B-0412-46D0-9BC7-EBA79367B558}" type="sibTrans" cxnId="{B5BF4F52-4F3C-4C79-BEE8-ED8BA7A08961}">
      <dgm:prSet/>
      <dgm:spPr/>
      <dgm:t>
        <a:bodyPr/>
        <a:lstStyle/>
        <a:p>
          <a:endParaRPr lang="en-US"/>
        </a:p>
      </dgm:t>
    </dgm:pt>
    <dgm:pt modelId="{3E961B85-882D-4308-A6CD-981DE00CD385}">
      <dgm:prSet custT="1"/>
      <dgm:spPr>
        <a:solidFill>
          <a:srgbClr val="0091B2">
            <a:alpha val="60000"/>
          </a:srgbClr>
        </a:solidFill>
      </dgm:spPr>
      <dgm:t>
        <a:bodyPr/>
        <a:lstStyle/>
        <a:p>
          <a:r>
            <a:rPr lang="en-US" sz="1400" b="1" dirty="0"/>
            <a:t>Reading Informational Text</a:t>
          </a:r>
        </a:p>
      </dgm:t>
    </dgm:pt>
    <dgm:pt modelId="{DA79A859-3D10-40B8-AB73-3F2BAFA73CCA}" type="parTrans" cxnId="{82FE8227-3BAB-407C-8906-9EC67E7AEEC0}">
      <dgm:prSet/>
      <dgm:spPr/>
      <dgm:t>
        <a:bodyPr/>
        <a:lstStyle/>
        <a:p>
          <a:endParaRPr lang="en-US"/>
        </a:p>
      </dgm:t>
    </dgm:pt>
    <dgm:pt modelId="{97C21A00-B0A2-4AC8-AFBD-1171D3EF1ED3}" type="sibTrans" cxnId="{82FE8227-3BAB-407C-8906-9EC67E7AEEC0}">
      <dgm:prSet/>
      <dgm:spPr/>
      <dgm:t>
        <a:bodyPr/>
        <a:lstStyle/>
        <a:p>
          <a:endParaRPr lang="en-US"/>
        </a:p>
      </dgm:t>
    </dgm:pt>
    <dgm:pt modelId="{AEE5BAD3-80DB-42F1-8E1C-A05AE99083A6}">
      <dgm:prSet custT="1"/>
      <dgm:spPr>
        <a:solidFill>
          <a:srgbClr val="0091B2">
            <a:alpha val="60000"/>
          </a:srgbClr>
        </a:solidFill>
      </dgm:spPr>
      <dgm:t>
        <a:bodyPr/>
        <a:lstStyle/>
        <a:p>
          <a:r>
            <a:rPr lang="en-US" sz="1400" b="1" dirty="0"/>
            <a:t>Vocabulary Interpretation and Use</a:t>
          </a:r>
        </a:p>
      </dgm:t>
    </dgm:pt>
    <dgm:pt modelId="{48D05EE0-45A1-495E-B5B5-6049BF97EC04}" type="parTrans" cxnId="{A65EC324-C8DA-4BDD-8DB8-60F15DB13EE9}">
      <dgm:prSet/>
      <dgm:spPr/>
      <dgm:t>
        <a:bodyPr/>
        <a:lstStyle/>
        <a:p>
          <a:endParaRPr lang="en-US"/>
        </a:p>
      </dgm:t>
    </dgm:pt>
    <dgm:pt modelId="{9FD4CE48-6B60-475F-9491-ACFD9DEACA98}" type="sibTrans" cxnId="{A65EC324-C8DA-4BDD-8DB8-60F15DB13EE9}">
      <dgm:prSet/>
      <dgm:spPr/>
      <dgm:t>
        <a:bodyPr/>
        <a:lstStyle/>
        <a:p>
          <a:endParaRPr lang="en-US"/>
        </a:p>
      </dgm:t>
    </dgm:pt>
    <dgm:pt modelId="{BA8CCB43-ABD9-406F-96FD-0F48B4C00FD3}">
      <dgm:prSet custT="1"/>
      <dgm:spPr>
        <a:solidFill>
          <a:schemeClr val="bg1">
            <a:lumMod val="65000"/>
          </a:schemeClr>
        </a:solidFill>
      </dgm:spPr>
      <dgm:t>
        <a:bodyPr/>
        <a:lstStyle/>
        <a:p>
          <a:r>
            <a:rPr lang="en-US" sz="1600" b="1" dirty="0"/>
            <a:t>Written Expression</a:t>
          </a:r>
        </a:p>
      </dgm:t>
    </dgm:pt>
    <dgm:pt modelId="{2154C11F-AACF-4C40-A135-C457CAD01E17}" type="parTrans" cxnId="{6F67B847-5595-44CC-A45A-39E442201A24}">
      <dgm:prSet/>
      <dgm:spPr/>
      <dgm:t>
        <a:bodyPr/>
        <a:lstStyle/>
        <a:p>
          <a:endParaRPr lang="en-US"/>
        </a:p>
      </dgm:t>
    </dgm:pt>
    <dgm:pt modelId="{DAF3F89D-CE5F-4FEC-A3B1-369BA08DCAEC}" type="sibTrans" cxnId="{6F67B847-5595-44CC-A45A-39E442201A24}">
      <dgm:prSet/>
      <dgm:spPr/>
      <dgm:t>
        <a:bodyPr/>
        <a:lstStyle/>
        <a:p>
          <a:endParaRPr lang="en-US"/>
        </a:p>
      </dgm:t>
    </dgm:pt>
    <dgm:pt modelId="{8C33E629-E528-4673-A8C4-9DC87EEC5630}">
      <dgm:prSet custT="1"/>
      <dgm:spPr>
        <a:solidFill>
          <a:schemeClr val="bg1">
            <a:lumMod val="65000"/>
          </a:schemeClr>
        </a:solidFill>
      </dgm:spPr>
      <dgm:t>
        <a:bodyPr/>
        <a:lstStyle/>
        <a:p>
          <a:r>
            <a:rPr lang="en-US" sz="1400" b="1" dirty="0"/>
            <a:t>Conventions and Knowledge of Language</a:t>
          </a:r>
        </a:p>
      </dgm:t>
    </dgm:pt>
    <dgm:pt modelId="{557AB01A-F119-462F-9D11-EC9A9BBD95F6}" type="parTrans" cxnId="{B7B31FFA-4CF1-4F72-9ECD-5C9838651BAC}">
      <dgm:prSet/>
      <dgm:spPr/>
      <dgm:t>
        <a:bodyPr/>
        <a:lstStyle/>
        <a:p>
          <a:endParaRPr lang="en-US"/>
        </a:p>
      </dgm:t>
    </dgm:pt>
    <dgm:pt modelId="{39C7089A-F5DA-4EB6-8B85-BE055C66DC4C}" type="sibTrans" cxnId="{B7B31FFA-4CF1-4F72-9ECD-5C9838651BAC}">
      <dgm:prSet/>
      <dgm:spPr/>
      <dgm:t>
        <a:bodyPr/>
        <a:lstStyle/>
        <a:p>
          <a:endParaRPr lang="en-US"/>
        </a:p>
      </dgm:t>
    </dgm:pt>
    <dgm:pt modelId="{3ED2881F-2039-4EE4-9178-15D8EF6D3E97}" type="pres">
      <dgm:prSet presAssocID="{259E9C46-72BD-4F19-9391-7FD52A037C5F}" presName="Name0" presStyleCnt="0">
        <dgm:presLayoutVars>
          <dgm:chPref val="1"/>
          <dgm:dir/>
          <dgm:animOne val="branch"/>
          <dgm:animLvl val="lvl"/>
          <dgm:resizeHandles/>
        </dgm:presLayoutVars>
      </dgm:prSet>
      <dgm:spPr/>
      <dgm:t>
        <a:bodyPr/>
        <a:lstStyle/>
        <a:p>
          <a:endParaRPr lang="en-US"/>
        </a:p>
      </dgm:t>
    </dgm:pt>
    <dgm:pt modelId="{BEA5EBA7-9E1E-4367-932B-F27EE8463C46}" type="pres">
      <dgm:prSet presAssocID="{0BFEC2C1-1AC3-4853-A757-FB681D550F7B}" presName="vertOne" presStyleCnt="0"/>
      <dgm:spPr/>
    </dgm:pt>
    <dgm:pt modelId="{CE2853C3-8D22-4EEB-99A1-326022E51770}" type="pres">
      <dgm:prSet presAssocID="{0BFEC2C1-1AC3-4853-A757-FB681D550F7B}" presName="txOne" presStyleLbl="node0" presStyleIdx="0" presStyleCnt="1" custScaleY="60050" custLinFactNeighborY="23929">
        <dgm:presLayoutVars>
          <dgm:chPref val="3"/>
        </dgm:presLayoutVars>
      </dgm:prSet>
      <dgm:spPr/>
      <dgm:t>
        <a:bodyPr/>
        <a:lstStyle/>
        <a:p>
          <a:endParaRPr lang="en-US"/>
        </a:p>
      </dgm:t>
    </dgm:pt>
    <dgm:pt modelId="{9B3D340B-F31D-4496-ABCE-BB4933FB22D5}" type="pres">
      <dgm:prSet presAssocID="{0BFEC2C1-1AC3-4853-A757-FB681D550F7B}" presName="parTransOne" presStyleCnt="0"/>
      <dgm:spPr/>
    </dgm:pt>
    <dgm:pt modelId="{61A830BD-FE61-44A1-830D-10A5288FF952}" type="pres">
      <dgm:prSet presAssocID="{0BFEC2C1-1AC3-4853-A757-FB681D550F7B}" presName="horzOne" presStyleCnt="0"/>
      <dgm:spPr/>
    </dgm:pt>
    <dgm:pt modelId="{63E4A7CB-52C2-4196-8FAD-73E7A223280C}" type="pres">
      <dgm:prSet presAssocID="{EF2DFE25-6C8F-45F2-9280-CD7B2402CB91}" presName="vertTwo" presStyleCnt="0"/>
      <dgm:spPr/>
    </dgm:pt>
    <dgm:pt modelId="{BF0C99B6-0110-4FBF-8CAF-C1BEEA48DB32}" type="pres">
      <dgm:prSet presAssocID="{EF2DFE25-6C8F-45F2-9280-CD7B2402CB91}" presName="txTwo" presStyleLbl="node2" presStyleIdx="0" presStyleCnt="3" custScaleX="93273">
        <dgm:presLayoutVars>
          <dgm:chPref val="3"/>
        </dgm:presLayoutVars>
      </dgm:prSet>
      <dgm:spPr/>
      <dgm:t>
        <a:bodyPr/>
        <a:lstStyle/>
        <a:p>
          <a:endParaRPr lang="en-US"/>
        </a:p>
      </dgm:t>
    </dgm:pt>
    <dgm:pt modelId="{CA444F59-C012-4510-8651-F5394EA473AC}" type="pres">
      <dgm:prSet presAssocID="{EF2DFE25-6C8F-45F2-9280-CD7B2402CB91}" presName="parTransTwo" presStyleCnt="0"/>
      <dgm:spPr/>
    </dgm:pt>
    <dgm:pt modelId="{5266D4E9-E8F4-4CB5-88E5-D6CBD3A91A63}" type="pres">
      <dgm:prSet presAssocID="{EF2DFE25-6C8F-45F2-9280-CD7B2402CB91}" presName="horzTwo" presStyleCnt="0"/>
      <dgm:spPr/>
    </dgm:pt>
    <dgm:pt modelId="{880CCE6D-0A6C-4D90-901D-2DC82CC80A44}" type="pres">
      <dgm:prSet presAssocID="{E8C09872-BA41-4A3A-838C-B8951C39903C}" presName="vertThree" presStyleCnt="0"/>
      <dgm:spPr/>
    </dgm:pt>
    <dgm:pt modelId="{F9EB82F5-6649-4365-8C16-35363D72439B}" type="pres">
      <dgm:prSet presAssocID="{E8C09872-BA41-4A3A-838C-B8951C39903C}" presName="txThree" presStyleLbl="node3" presStyleIdx="0" presStyleCnt="5">
        <dgm:presLayoutVars>
          <dgm:chPref val="3"/>
        </dgm:presLayoutVars>
      </dgm:prSet>
      <dgm:spPr/>
      <dgm:t>
        <a:bodyPr/>
        <a:lstStyle/>
        <a:p>
          <a:endParaRPr lang="en-US"/>
        </a:p>
      </dgm:t>
    </dgm:pt>
    <dgm:pt modelId="{3A3B78EE-615D-4C73-AE05-89DD646F8182}" type="pres">
      <dgm:prSet presAssocID="{E8C09872-BA41-4A3A-838C-B8951C39903C}" presName="horzThree" presStyleCnt="0"/>
      <dgm:spPr/>
    </dgm:pt>
    <dgm:pt modelId="{838744B4-3F01-428E-9321-83BAE5B8FC2F}" type="pres">
      <dgm:prSet presAssocID="{8302A2A9-545E-416B-A7E7-90417E54A573}" presName="sibSpaceThree" presStyleCnt="0"/>
      <dgm:spPr/>
    </dgm:pt>
    <dgm:pt modelId="{B72340EA-B2D9-4972-9420-CD819F219E99}" type="pres">
      <dgm:prSet presAssocID="{3E961B85-882D-4308-A6CD-981DE00CD385}" presName="vertThree" presStyleCnt="0"/>
      <dgm:spPr/>
    </dgm:pt>
    <dgm:pt modelId="{76E68AFD-BEEA-4EB4-B301-66695741DAF4}" type="pres">
      <dgm:prSet presAssocID="{3E961B85-882D-4308-A6CD-981DE00CD385}" presName="txThree" presStyleLbl="node3" presStyleIdx="1" presStyleCnt="5">
        <dgm:presLayoutVars>
          <dgm:chPref val="3"/>
        </dgm:presLayoutVars>
      </dgm:prSet>
      <dgm:spPr/>
      <dgm:t>
        <a:bodyPr/>
        <a:lstStyle/>
        <a:p>
          <a:endParaRPr lang="en-US"/>
        </a:p>
      </dgm:t>
    </dgm:pt>
    <dgm:pt modelId="{7B2D55AD-5CFE-485D-ABB0-AF30940DA1A0}" type="pres">
      <dgm:prSet presAssocID="{3E961B85-882D-4308-A6CD-981DE00CD385}" presName="horzThree" presStyleCnt="0"/>
      <dgm:spPr/>
    </dgm:pt>
    <dgm:pt modelId="{AE893B9D-27DD-4940-A04B-249B229735A9}" type="pres">
      <dgm:prSet presAssocID="{97C21A00-B0A2-4AC8-AFBD-1171D3EF1ED3}" presName="sibSpaceThree" presStyleCnt="0"/>
      <dgm:spPr/>
    </dgm:pt>
    <dgm:pt modelId="{EFCC8499-EC9B-4D60-B268-0488D55D8B0D}" type="pres">
      <dgm:prSet presAssocID="{AEE5BAD3-80DB-42F1-8E1C-A05AE99083A6}" presName="vertThree" presStyleCnt="0"/>
      <dgm:spPr/>
    </dgm:pt>
    <dgm:pt modelId="{0DEAF55B-653B-4602-946E-CA2345D343F5}" type="pres">
      <dgm:prSet presAssocID="{AEE5BAD3-80DB-42F1-8E1C-A05AE99083A6}" presName="txThree" presStyleLbl="node3" presStyleIdx="2" presStyleCnt="5">
        <dgm:presLayoutVars>
          <dgm:chPref val="3"/>
        </dgm:presLayoutVars>
      </dgm:prSet>
      <dgm:spPr/>
      <dgm:t>
        <a:bodyPr/>
        <a:lstStyle/>
        <a:p>
          <a:endParaRPr lang="en-US"/>
        </a:p>
      </dgm:t>
    </dgm:pt>
    <dgm:pt modelId="{654A765D-8071-4280-949D-3680CE910473}" type="pres">
      <dgm:prSet presAssocID="{AEE5BAD3-80DB-42F1-8E1C-A05AE99083A6}" presName="horzThree" presStyleCnt="0"/>
      <dgm:spPr/>
    </dgm:pt>
    <dgm:pt modelId="{878B232C-7E99-48BE-8736-1C2C471F8957}" type="pres">
      <dgm:prSet presAssocID="{C6F858C4-5CD0-493C-87D7-1004B6837688}" presName="sibSpaceTwo" presStyleCnt="0"/>
      <dgm:spPr/>
    </dgm:pt>
    <dgm:pt modelId="{0BACA4B8-6894-4B35-9126-5063244D19EE}" type="pres">
      <dgm:prSet presAssocID="{8C5281CD-6A8E-4EE7-AC26-E0BF2D0AC23A}" presName="vertTwo" presStyleCnt="0"/>
      <dgm:spPr/>
    </dgm:pt>
    <dgm:pt modelId="{FAE6083A-E99C-4838-A2E4-4229C993C0F7}" type="pres">
      <dgm:prSet presAssocID="{8C5281CD-6A8E-4EE7-AC26-E0BF2D0AC23A}" presName="txTwo" presStyleLbl="node2" presStyleIdx="1" presStyleCnt="3" custScaleX="96450" custLinFactNeighborX="-1475" custLinFactNeighborY="-1595">
        <dgm:presLayoutVars>
          <dgm:chPref val="3"/>
        </dgm:presLayoutVars>
      </dgm:prSet>
      <dgm:spPr/>
      <dgm:t>
        <a:bodyPr/>
        <a:lstStyle/>
        <a:p>
          <a:endParaRPr lang="en-US"/>
        </a:p>
      </dgm:t>
    </dgm:pt>
    <dgm:pt modelId="{42D6AEA1-CE42-4C41-B25A-F50E985CD181}" type="pres">
      <dgm:prSet presAssocID="{8C5281CD-6A8E-4EE7-AC26-E0BF2D0AC23A}" presName="parTransTwo" presStyleCnt="0"/>
      <dgm:spPr/>
    </dgm:pt>
    <dgm:pt modelId="{7B1A4462-0CAF-4BB3-8AB0-C7C3E279EA94}" type="pres">
      <dgm:prSet presAssocID="{8C5281CD-6A8E-4EE7-AC26-E0BF2D0AC23A}" presName="horzTwo" presStyleCnt="0"/>
      <dgm:spPr/>
    </dgm:pt>
    <dgm:pt modelId="{E0C11B86-6100-4B22-8176-798277A44CB4}" type="pres">
      <dgm:prSet presAssocID="{BA8CCB43-ABD9-406F-96FD-0F48B4C00FD3}" presName="vertThree" presStyleCnt="0"/>
      <dgm:spPr/>
    </dgm:pt>
    <dgm:pt modelId="{52048A83-900E-4722-983E-B23B7B5C934B}" type="pres">
      <dgm:prSet presAssocID="{BA8CCB43-ABD9-406F-96FD-0F48B4C00FD3}" presName="txThree" presStyleLbl="node3" presStyleIdx="3" presStyleCnt="5">
        <dgm:presLayoutVars>
          <dgm:chPref val="3"/>
        </dgm:presLayoutVars>
      </dgm:prSet>
      <dgm:spPr/>
      <dgm:t>
        <a:bodyPr/>
        <a:lstStyle/>
        <a:p>
          <a:endParaRPr lang="en-US"/>
        </a:p>
      </dgm:t>
    </dgm:pt>
    <dgm:pt modelId="{B9E0764D-B762-4845-B268-28203CBA68A1}" type="pres">
      <dgm:prSet presAssocID="{BA8CCB43-ABD9-406F-96FD-0F48B4C00FD3}" presName="horzThree" presStyleCnt="0"/>
      <dgm:spPr/>
    </dgm:pt>
    <dgm:pt modelId="{584CF285-F9D3-4578-9344-A352AD80FA92}" type="pres">
      <dgm:prSet presAssocID="{DAF3F89D-CE5F-4FEC-A3B1-369BA08DCAEC}" presName="sibSpaceThree" presStyleCnt="0"/>
      <dgm:spPr/>
    </dgm:pt>
    <dgm:pt modelId="{977836E2-9FAB-4143-BDC2-D2C90C76C1AE}" type="pres">
      <dgm:prSet presAssocID="{8C33E629-E528-4673-A8C4-9DC87EEC5630}" presName="vertThree" presStyleCnt="0"/>
      <dgm:spPr/>
    </dgm:pt>
    <dgm:pt modelId="{F3505574-33A9-468D-8CEF-4ADF71CB9495}" type="pres">
      <dgm:prSet presAssocID="{8C33E629-E528-4673-A8C4-9DC87EEC5630}" presName="txThree" presStyleLbl="node3" presStyleIdx="4" presStyleCnt="5">
        <dgm:presLayoutVars>
          <dgm:chPref val="3"/>
        </dgm:presLayoutVars>
      </dgm:prSet>
      <dgm:spPr/>
      <dgm:t>
        <a:bodyPr/>
        <a:lstStyle/>
        <a:p>
          <a:endParaRPr lang="en-US"/>
        </a:p>
      </dgm:t>
    </dgm:pt>
    <dgm:pt modelId="{8289B21D-63E1-4522-A6E2-135B8C0E42D9}" type="pres">
      <dgm:prSet presAssocID="{8C33E629-E528-4673-A8C4-9DC87EEC5630}" presName="horzThree" presStyleCnt="0"/>
      <dgm:spPr/>
    </dgm:pt>
    <dgm:pt modelId="{AE36F022-AAC8-4907-9796-EB182EC960B4}" type="pres">
      <dgm:prSet presAssocID="{C155198B-0412-46D0-9BC7-EBA79367B558}" presName="sibSpaceTwo" presStyleCnt="0"/>
      <dgm:spPr/>
    </dgm:pt>
    <dgm:pt modelId="{2FA0B3A4-091A-4591-87CA-BA79C0D17CF2}" type="pres">
      <dgm:prSet presAssocID="{5C084ED3-FB46-404D-9066-B9F98F6C1326}" presName="vertTwo" presStyleCnt="0"/>
      <dgm:spPr/>
    </dgm:pt>
    <dgm:pt modelId="{62F4246D-493F-4A4B-9AC1-02082E8EB325}" type="pres">
      <dgm:prSet presAssocID="{5C084ED3-FB46-404D-9066-B9F98F6C1326}" presName="txTwo" presStyleLbl="node2" presStyleIdx="2" presStyleCnt="3" custScaleX="128325" custScaleY="215427" custLinFactNeighborY="-162">
        <dgm:presLayoutVars>
          <dgm:chPref val="3"/>
        </dgm:presLayoutVars>
      </dgm:prSet>
      <dgm:spPr/>
      <dgm:t>
        <a:bodyPr/>
        <a:lstStyle/>
        <a:p>
          <a:endParaRPr lang="en-US"/>
        </a:p>
      </dgm:t>
    </dgm:pt>
    <dgm:pt modelId="{737DDBBE-A493-454C-9488-9088732724FA}" type="pres">
      <dgm:prSet presAssocID="{5C084ED3-FB46-404D-9066-B9F98F6C1326}" presName="horzTwo" presStyleCnt="0"/>
      <dgm:spPr/>
    </dgm:pt>
  </dgm:ptLst>
  <dgm:cxnLst>
    <dgm:cxn modelId="{48258F0A-F23A-4793-B23C-1B90362E37B5}" srcId="{0BFEC2C1-1AC3-4853-A757-FB681D550F7B}" destId="{5C084ED3-FB46-404D-9066-B9F98F6C1326}" srcOrd="2" destOrd="0" parTransId="{8B89319A-E72F-4B5B-8877-10543B20D14F}" sibTransId="{C1B0E0C3-7EF5-47D2-8D6B-277C08C811DE}"/>
    <dgm:cxn modelId="{A65EC324-C8DA-4BDD-8DB8-60F15DB13EE9}" srcId="{EF2DFE25-6C8F-45F2-9280-CD7B2402CB91}" destId="{AEE5BAD3-80DB-42F1-8E1C-A05AE99083A6}" srcOrd="2" destOrd="0" parTransId="{48D05EE0-45A1-495E-B5B5-6049BF97EC04}" sibTransId="{9FD4CE48-6B60-475F-9491-ACFD9DEACA98}"/>
    <dgm:cxn modelId="{82FE8227-3BAB-407C-8906-9EC67E7AEEC0}" srcId="{EF2DFE25-6C8F-45F2-9280-CD7B2402CB91}" destId="{3E961B85-882D-4308-A6CD-981DE00CD385}" srcOrd="1" destOrd="0" parTransId="{DA79A859-3D10-40B8-AB73-3F2BAFA73CCA}" sibTransId="{97C21A00-B0A2-4AC8-AFBD-1171D3EF1ED3}"/>
    <dgm:cxn modelId="{EEBC79FD-B319-4A7C-AA2B-B28E293A99B3}" srcId="{259E9C46-72BD-4F19-9391-7FD52A037C5F}" destId="{0BFEC2C1-1AC3-4853-A757-FB681D550F7B}" srcOrd="0" destOrd="0" parTransId="{FD52AF77-3F3B-4ED9-8064-11AFF5803947}" sibTransId="{B72263C7-AB61-405C-9180-35815214FEB7}"/>
    <dgm:cxn modelId="{191D67E3-5033-4979-AECD-AFC41F409098}" type="presOf" srcId="{EF2DFE25-6C8F-45F2-9280-CD7B2402CB91}" destId="{BF0C99B6-0110-4FBF-8CAF-C1BEEA48DB32}" srcOrd="0" destOrd="0" presId="urn:microsoft.com/office/officeart/2005/8/layout/hierarchy4"/>
    <dgm:cxn modelId="{293ABEEC-20B4-4514-B7BE-5FD087147A4F}" type="presOf" srcId="{8C5281CD-6A8E-4EE7-AC26-E0BF2D0AC23A}" destId="{FAE6083A-E99C-4838-A2E4-4229C993C0F7}" srcOrd="0" destOrd="0" presId="urn:microsoft.com/office/officeart/2005/8/layout/hierarchy4"/>
    <dgm:cxn modelId="{B7B31FFA-4CF1-4F72-9ECD-5C9838651BAC}" srcId="{8C5281CD-6A8E-4EE7-AC26-E0BF2D0AC23A}" destId="{8C33E629-E528-4673-A8C4-9DC87EEC5630}" srcOrd="1" destOrd="0" parTransId="{557AB01A-F119-462F-9D11-EC9A9BBD95F6}" sibTransId="{39C7089A-F5DA-4EB6-8B85-BE055C66DC4C}"/>
    <dgm:cxn modelId="{5B0C7EA3-7315-4493-B89C-02D44F945E1C}" type="presOf" srcId="{3E961B85-882D-4308-A6CD-981DE00CD385}" destId="{76E68AFD-BEEA-4EB4-B301-66695741DAF4}" srcOrd="0" destOrd="0" presId="urn:microsoft.com/office/officeart/2005/8/layout/hierarchy4"/>
    <dgm:cxn modelId="{6F67B847-5595-44CC-A45A-39E442201A24}" srcId="{8C5281CD-6A8E-4EE7-AC26-E0BF2D0AC23A}" destId="{BA8CCB43-ABD9-406F-96FD-0F48B4C00FD3}" srcOrd="0" destOrd="0" parTransId="{2154C11F-AACF-4C40-A135-C457CAD01E17}" sibTransId="{DAF3F89D-CE5F-4FEC-A3B1-369BA08DCAEC}"/>
    <dgm:cxn modelId="{BCF51E20-3ADD-43DE-8EEE-4BD3FD7E91B5}" srcId="{EF2DFE25-6C8F-45F2-9280-CD7B2402CB91}" destId="{E8C09872-BA41-4A3A-838C-B8951C39903C}" srcOrd="0" destOrd="0" parTransId="{7D81B2AE-214E-423A-8855-CD27C214A330}" sibTransId="{8302A2A9-545E-416B-A7E7-90417E54A573}"/>
    <dgm:cxn modelId="{20708244-9E79-451D-A12C-D5D9A8244618}" type="presOf" srcId="{E8C09872-BA41-4A3A-838C-B8951C39903C}" destId="{F9EB82F5-6649-4365-8C16-35363D72439B}" srcOrd="0" destOrd="0" presId="urn:microsoft.com/office/officeart/2005/8/layout/hierarchy4"/>
    <dgm:cxn modelId="{A8560A74-ACF1-4733-8229-408F38F143B3}" srcId="{0BFEC2C1-1AC3-4853-A757-FB681D550F7B}" destId="{EF2DFE25-6C8F-45F2-9280-CD7B2402CB91}" srcOrd="0" destOrd="0" parTransId="{3C2666D6-AC5E-4D74-9646-708737D079D5}" sibTransId="{C6F858C4-5CD0-493C-87D7-1004B6837688}"/>
    <dgm:cxn modelId="{9A955F8C-9D9D-48F6-9545-B99E5EEB41E8}" type="presOf" srcId="{0BFEC2C1-1AC3-4853-A757-FB681D550F7B}" destId="{CE2853C3-8D22-4EEB-99A1-326022E51770}" srcOrd="0" destOrd="0" presId="urn:microsoft.com/office/officeart/2005/8/layout/hierarchy4"/>
    <dgm:cxn modelId="{1464DA93-600F-4F99-A325-8AFC6461DB78}" type="presOf" srcId="{5C084ED3-FB46-404D-9066-B9F98F6C1326}" destId="{62F4246D-493F-4A4B-9AC1-02082E8EB325}" srcOrd="0" destOrd="0" presId="urn:microsoft.com/office/officeart/2005/8/layout/hierarchy4"/>
    <dgm:cxn modelId="{E1DA63C9-DEAB-43B3-9824-0EF2151BC557}" type="presOf" srcId="{BA8CCB43-ABD9-406F-96FD-0F48B4C00FD3}" destId="{52048A83-900E-4722-983E-B23B7B5C934B}" srcOrd="0" destOrd="0" presId="urn:microsoft.com/office/officeart/2005/8/layout/hierarchy4"/>
    <dgm:cxn modelId="{81335158-7CF5-499D-ADDF-93598C7D25D7}" type="presOf" srcId="{8C33E629-E528-4673-A8C4-9DC87EEC5630}" destId="{F3505574-33A9-468D-8CEF-4ADF71CB9495}" srcOrd="0" destOrd="0" presId="urn:microsoft.com/office/officeart/2005/8/layout/hierarchy4"/>
    <dgm:cxn modelId="{5C61356C-20AB-4A51-8EFE-50C70AD19A24}" type="presOf" srcId="{AEE5BAD3-80DB-42F1-8E1C-A05AE99083A6}" destId="{0DEAF55B-653B-4602-946E-CA2345D343F5}" srcOrd="0" destOrd="0" presId="urn:microsoft.com/office/officeart/2005/8/layout/hierarchy4"/>
    <dgm:cxn modelId="{876E6D44-3CE3-4CC2-BAA9-A9E31B4F2FB2}" type="presOf" srcId="{259E9C46-72BD-4F19-9391-7FD52A037C5F}" destId="{3ED2881F-2039-4EE4-9178-15D8EF6D3E97}" srcOrd="0" destOrd="0" presId="urn:microsoft.com/office/officeart/2005/8/layout/hierarchy4"/>
    <dgm:cxn modelId="{B5BF4F52-4F3C-4C79-BEE8-ED8BA7A08961}" srcId="{0BFEC2C1-1AC3-4853-A757-FB681D550F7B}" destId="{8C5281CD-6A8E-4EE7-AC26-E0BF2D0AC23A}" srcOrd="1" destOrd="0" parTransId="{18A15307-BEE7-4D1B-BFDC-6C52DB3E12C3}" sibTransId="{C155198B-0412-46D0-9BC7-EBA79367B558}"/>
    <dgm:cxn modelId="{27FB8F61-8271-4374-9CC8-CB0603D85263}" type="presParOf" srcId="{3ED2881F-2039-4EE4-9178-15D8EF6D3E97}" destId="{BEA5EBA7-9E1E-4367-932B-F27EE8463C46}" srcOrd="0" destOrd="0" presId="urn:microsoft.com/office/officeart/2005/8/layout/hierarchy4"/>
    <dgm:cxn modelId="{28DBE183-D712-4275-9EDA-1A5DBD96C8B6}" type="presParOf" srcId="{BEA5EBA7-9E1E-4367-932B-F27EE8463C46}" destId="{CE2853C3-8D22-4EEB-99A1-326022E51770}" srcOrd="0" destOrd="0" presId="urn:microsoft.com/office/officeart/2005/8/layout/hierarchy4"/>
    <dgm:cxn modelId="{BA672576-EE27-4E97-85D6-F20149576345}" type="presParOf" srcId="{BEA5EBA7-9E1E-4367-932B-F27EE8463C46}" destId="{9B3D340B-F31D-4496-ABCE-BB4933FB22D5}" srcOrd="1" destOrd="0" presId="urn:microsoft.com/office/officeart/2005/8/layout/hierarchy4"/>
    <dgm:cxn modelId="{99DF736E-C28E-4C52-80C2-0A9D6E1B66BD}" type="presParOf" srcId="{BEA5EBA7-9E1E-4367-932B-F27EE8463C46}" destId="{61A830BD-FE61-44A1-830D-10A5288FF952}" srcOrd="2" destOrd="0" presId="urn:microsoft.com/office/officeart/2005/8/layout/hierarchy4"/>
    <dgm:cxn modelId="{C250B56D-83E6-407D-AE7B-D0359D0B6228}" type="presParOf" srcId="{61A830BD-FE61-44A1-830D-10A5288FF952}" destId="{63E4A7CB-52C2-4196-8FAD-73E7A223280C}" srcOrd="0" destOrd="0" presId="urn:microsoft.com/office/officeart/2005/8/layout/hierarchy4"/>
    <dgm:cxn modelId="{9F43CD36-169A-47F2-87E5-760CE49CE4C0}" type="presParOf" srcId="{63E4A7CB-52C2-4196-8FAD-73E7A223280C}" destId="{BF0C99B6-0110-4FBF-8CAF-C1BEEA48DB32}" srcOrd="0" destOrd="0" presId="urn:microsoft.com/office/officeart/2005/8/layout/hierarchy4"/>
    <dgm:cxn modelId="{CC611A43-B75B-4068-A7EF-6D2E29154DAB}" type="presParOf" srcId="{63E4A7CB-52C2-4196-8FAD-73E7A223280C}" destId="{CA444F59-C012-4510-8651-F5394EA473AC}" srcOrd="1" destOrd="0" presId="urn:microsoft.com/office/officeart/2005/8/layout/hierarchy4"/>
    <dgm:cxn modelId="{F496E49B-37D8-4C2D-9253-C98CE38A6E21}" type="presParOf" srcId="{63E4A7CB-52C2-4196-8FAD-73E7A223280C}" destId="{5266D4E9-E8F4-4CB5-88E5-D6CBD3A91A63}" srcOrd="2" destOrd="0" presId="urn:microsoft.com/office/officeart/2005/8/layout/hierarchy4"/>
    <dgm:cxn modelId="{15CDAAB2-A9B0-47D4-A24D-7A27378C39F2}" type="presParOf" srcId="{5266D4E9-E8F4-4CB5-88E5-D6CBD3A91A63}" destId="{880CCE6D-0A6C-4D90-901D-2DC82CC80A44}" srcOrd="0" destOrd="0" presId="urn:microsoft.com/office/officeart/2005/8/layout/hierarchy4"/>
    <dgm:cxn modelId="{0B66A42A-3A32-43F5-AF30-B669E81610CC}" type="presParOf" srcId="{880CCE6D-0A6C-4D90-901D-2DC82CC80A44}" destId="{F9EB82F5-6649-4365-8C16-35363D72439B}" srcOrd="0" destOrd="0" presId="urn:microsoft.com/office/officeart/2005/8/layout/hierarchy4"/>
    <dgm:cxn modelId="{2B6CA40A-EF9D-4D94-80E0-BF35AB7E394A}" type="presParOf" srcId="{880CCE6D-0A6C-4D90-901D-2DC82CC80A44}" destId="{3A3B78EE-615D-4C73-AE05-89DD646F8182}" srcOrd="1" destOrd="0" presId="urn:microsoft.com/office/officeart/2005/8/layout/hierarchy4"/>
    <dgm:cxn modelId="{48C824FA-2C6E-4557-9AA0-C573A0A768C7}" type="presParOf" srcId="{5266D4E9-E8F4-4CB5-88E5-D6CBD3A91A63}" destId="{838744B4-3F01-428E-9321-83BAE5B8FC2F}" srcOrd="1" destOrd="0" presId="urn:microsoft.com/office/officeart/2005/8/layout/hierarchy4"/>
    <dgm:cxn modelId="{A1EF5FE1-486B-4818-8FDA-13E06AE8E31D}" type="presParOf" srcId="{5266D4E9-E8F4-4CB5-88E5-D6CBD3A91A63}" destId="{B72340EA-B2D9-4972-9420-CD819F219E99}" srcOrd="2" destOrd="0" presId="urn:microsoft.com/office/officeart/2005/8/layout/hierarchy4"/>
    <dgm:cxn modelId="{4FF8F6DE-BEEF-414B-8185-DCD2153912D1}" type="presParOf" srcId="{B72340EA-B2D9-4972-9420-CD819F219E99}" destId="{76E68AFD-BEEA-4EB4-B301-66695741DAF4}" srcOrd="0" destOrd="0" presId="urn:microsoft.com/office/officeart/2005/8/layout/hierarchy4"/>
    <dgm:cxn modelId="{4470763C-A2BC-4A64-9279-A82FEFD56AEA}" type="presParOf" srcId="{B72340EA-B2D9-4972-9420-CD819F219E99}" destId="{7B2D55AD-5CFE-485D-ABB0-AF30940DA1A0}" srcOrd="1" destOrd="0" presId="urn:microsoft.com/office/officeart/2005/8/layout/hierarchy4"/>
    <dgm:cxn modelId="{5AEB94A1-2B41-4F1E-8D6E-9C29ED7150EB}" type="presParOf" srcId="{5266D4E9-E8F4-4CB5-88E5-D6CBD3A91A63}" destId="{AE893B9D-27DD-4940-A04B-249B229735A9}" srcOrd="3" destOrd="0" presId="urn:microsoft.com/office/officeart/2005/8/layout/hierarchy4"/>
    <dgm:cxn modelId="{50E51DBB-FCA6-4754-BFEE-757C5BD59119}" type="presParOf" srcId="{5266D4E9-E8F4-4CB5-88E5-D6CBD3A91A63}" destId="{EFCC8499-EC9B-4D60-B268-0488D55D8B0D}" srcOrd="4" destOrd="0" presId="urn:microsoft.com/office/officeart/2005/8/layout/hierarchy4"/>
    <dgm:cxn modelId="{F2A8D755-72EF-40B8-A4E9-48734ED7F278}" type="presParOf" srcId="{EFCC8499-EC9B-4D60-B268-0488D55D8B0D}" destId="{0DEAF55B-653B-4602-946E-CA2345D343F5}" srcOrd="0" destOrd="0" presId="urn:microsoft.com/office/officeart/2005/8/layout/hierarchy4"/>
    <dgm:cxn modelId="{EEC5AD80-A49B-4120-A72F-12C3CD822349}" type="presParOf" srcId="{EFCC8499-EC9B-4D60-B268-0488D55D8B0D}" destId="{654A765D-8071-4280-949D-3680CE910473}" srcOrd="1" destOrd="0" presId="urn:microsoft.com/office/officeart/2005/8/layout/hierarchy4"/>
    <dgm:cxn modelId="{2B291AB9-6061-49B2-ABC9-7123265BA7B9}" type="presParOf" srcId="{61A830BD-FE61-44A1-830D-10A5288FF952}" destId="{878B232C-7E99-48BE-8736-1C2C471F8957}" srcOrd="1" destOrd="0" presId="urn:microsoft.com/office/officeart/2005/8/layout/hierarchy4"/>
    <dgm:cxn modelId="{4E4719C4-644F-493F-8249-C0D8DFC63176}" type="presParOf" srcId="{61A830BD-FE61-44A1-830D-10A5288FF952}" destId="{0BACA4B8-6894-4B35-9126-5063244D19EE}" srcOrd="2" destOrd="0" presId="urn:microsoft.com/office/officeart/2005/8/layout/hierarchy4"/>
    <dgm:cxn modelId="{73DD78ED-F538-436C-A634-036D0C956E28}" type="presParOf" srcId="{0BACA4B8-6894-4B35-9126-5063244D19EE}" destId="{FAE6083A-E99C-4838-A2E4-4229C993C0F7}" srcOrd="0" destOrd="0" presId="urn:microsoft.com/office/officeart/2005/8/layout/hierarchy4"/>
    <dgm:cxn modelId="{CDAF9F99-7371-4C2C-A6E3-A0F0A59F2214}" type="presParOf" srcId="{0BACA4B8-6894-4B35-9126-5063244D19EE}" destId="{42D6AEA1-CE42-4C41-B25A-F50E985CD181}" srcOrd="1" destOrd="0" presId="urn:microsoft.com/office/officeart/2005/8/layout/hierarchy4"/>
    <dgm:cxn modelId="{356FEB8C-9281-485F-9404-E21E12709602}" type="presParOf" srcId="{0BACA4B8-6894-4B35-9126-5063244D19EE}" destId="{7B1A4462-0CAF-4BB3-8AB0-C7C3E279EA94}" srcOrd="2" destOrd="0" presId="urn:microsoft.com/office/officeart/2005/8/layout/hierarchy4"/>
    <dgm:cxn modelId="{A41AC916-FFED-4B24-80E0-67A48D32D1E3}" type="presParOf" srcId="{7B1A4462-0CAF-4BB3-8AB0-C7C3E279EA94}" destId="{E0C11B86-6100-4B22-8176-798277A44CB4}" srcOrd="0" destOrd="0" presId="urn:microsoft.com/office/officeart/2005/8/layout/hierarchy4"/>
    <dgm:cxn modelId="{13350BB0-8578-4322-8253-50B364B192DF}" type="presParOf" srcId="{E0C11B86-6100-4B22-8176-798277A44CB4}" destId="{52048A83-900E-4722-983E-B23B7B5C934B}" srcOrd="0" destOrd="0" presId="urn:microsoft.com/office/officeart/2005/8/layout/hierarchy4"/>
    <dgm:cxn modelId="{948839FF-FD0D-400A-9D36-E3AEFB5D883A}" type="presParOf" srcId="{E0C11B86-6100-4B22-8176-798277A44CB4}" destId="{B9E0764D-B762-4845-B268-28203CBA68A1}" srcOrd="1" destOrd="0" presId="urn:microsoft.com/office/officeart/2005/8/layout/hierarchy4"/>
    <dgm:cxn modelId="{ECD3E63F-1DF6-4862-8DBA-C820FD72B9C3}" type="presParOf" srcId="{7B1A4462-0CAF-4BB3-8AB0-C7C3E279EA94}" destId="{584CF285-F9D3-4578-9344-A352AD80FA92}" srcOrd="1" destOrd="0" presId="urn:microsoft.com/office/officeart/2005/8/layout/hierarchy4"/>
    <dgm:cxn modelId="{DEBB9F17-02E2-48B1-8A57-D4A6B6751CD8}" type="presParOf" srcId="{7B1A4462-0CAF-4BB3-8AB0-C7C3E279EA94}" destId="{977836E2-9FAB-4143-BDC2-D2C90C76C1AE}" srcOrd="2" destOrd="0" presId="urn:microsoft.com/office/officeart/2005/8/layout/hierarchy4"/>
    <dgm:cxn modelId="{E0F18780-0B71-4348-8DE2-6D5015B4CD69}" type="presParOf" srcId="{977836E2-9FAB-4143-BDC2-D2C90C76C1AE}" destId="{F3505574-33A9-468D-8CEF-4ADF71CB9495}" srcOrd="0" destOrd="0" presId="urn:microsoft.com/office/officeart/2005/8/layout/hierarchy4"/>
    <dgm:cxn modelId="{C880AE35-BAE7-4095-B1ED-DD516874F0A4}" type="presParOf" srcId="{977836E2-9FAB-4143-BDC2-D2C90C76C1AE}" destId="{8289B21D-63E1-4522-A6E2-135B8C0E42D9}" srcOrd="1" destOrd="0" presId="urn:microsoft.com/office/officeart/2005/8/layout/hierarchy4"/>
    <dgm:cxn modelId="{E67E9D37-6F47-4F5B-922B-A022B3D66321}" type="presParOf" srcId="{61A830BD-FE61-44A1-830D-10A5288FF952}" destId="{AE36F022-AAC8-4907-9796-EB182EC960B4}" srcOrd="3" destOrd="0" presId="urn:microsoft.com/office/officeart/2005/8/layout/hierarchy4"/>
    <dgm:cxn modelId="{9F5A2F92-C4AF-464F-8879-CB77CC995F3C}" type="presParOf" srcId="{61A830BD-FE61-44A1-830D-10A5288FF952}" destId="{2FA0B3A4-091A-4591-87CA-BA79C0D17CF2}" srcOrd="4" destOrd="0" presId="urn:microsoft.com/office/officeart/2005/8/layout/hierarchy4"/>
    <dgm:cxn modelId="{7D2EEA5D-7483-41BC-9557-3FC9F637BC2B}" type="presParOf" srcId="{2FA0B3A4-091A-4591-87CA-BA79C0D17CF2}" destId="{62F4246D-493F-4A4B-9AC1-02082E8EB325}" srcOrd="0" destOrd="0" presId="urn:microsoft.com/office/officeart/2005/8/layout/hierarchy4"/>
    <dgm:cxn modelId="{C14FFFB5-D913-4DCC-A537-FA2BCFD172D0}" type="presParOf" srcId="{2FA0B3A4-091A-4591-87CA-BA79C0D17CF2}" destId="{737DDBBE-A493-454C-9488-9088732724F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21F34-BEC5-E145-AF68-0A09A47B6D9B}">
      <dsp:nvSpPr>
        <dsp:cNvPr id="0" name=""/>
        <dsp:cNvSpPr/>
      </dsp:nvSpPr>
      <dsp:spPr>
        <a:xfrm>
          <a:off x="2673" y="1095208"/>
          <a:ext cx="3205060" cy="1282024"/>
        </a:xfrm>
        <a:prstGeom prst="chevron">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en-US" sz="5000" kern="1200" dirty="0">
              <a:effectLst>
                <a:outerShdw blurRad="50800" dist="38100" dir="5400000" algn="t" rotWithShape="0">
                  <a:prstClr val="black">
                    <a:alpha val="40000"/>
                  </a:prstClr>
                </a:outerShdw>
              </a:effectLst>
            </a:rPr>
            <a:t>History</a:t>
          </a:r>
        </a:p>
      </dsp:txBody>
      <dsp:txXfrm>
        <a:off x="643685" y="1095208"/>
        <a:ext cx="1923036" cy="1282024"/>
      </dsp:txXfrm>
    </dsp:sp>
    <dsp:sp modelId="{F4BAEF26-E450-4E48-8815-5CB7850E527C}">
      <dsp:nvSpPr>
        <dsp:cNvPr id="0" name=""/>
        <dsp:cNvSpPr/>
      </dsp:nvSpPr>
      <dsp:spPr>
        <a:xfrm>
          <a:off x="2791075" y="1204180"/>
          <a:ext cx="2660199" cy="1064079"/>
        </a:xfrm>
        <a:prstGeom prst="chevron">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i="1" kern="1200" dirty="0"/>
            <a:t>Primary source documents</a:t>
          </a:r>
        </a:p>
      </dsp:txBody>
      <dsp:txXfrm>
        <a:off x="3323115" y="1204180"/>
        <a:ext cx="1596120" cy="1064079"/>
      </dsp:txXfrm>
    </dsp:sp>
    <dsp:sp modelId="{649C3E1D-B45D-2F4A-9B76-339B65CD9713}">
      <dsp:nvSpPr>
        <dsp:cNvPr id="0" name=""/>
        <dsp:cNvSpPr/>
      </dsp:nvSpPr>
      <dsp:spPr>
        <a:xfrm>
          <a:off x="5078847" y="1204180"/>
          <a:ext cx="2660199" cy="1064079"/>
        </a:xfrm>
        <a:prstGeom prst="chevron">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i="1" kern="1200" dirty="0"/>
            <a:t>Sourcing</a:t>
          </a:r>
        </a:p>
      </dsp:txBody>
      <dsp:txXfrm>
        <a:off x="5610887" y="1204180"/>
        <a:ext cx="1596120" cy="1064079"/>
      </dsp:txXfrm>
    </dsp:sp>
    <dsp:sp modelId="{39F32EE8-BB7D-7346-8E4C-F136F6BE1F4B}">
      <dsp:nvSpPr>
        <dsp:cNvPr id="0" name=""/>
        <dsp:cNvSpPr/>
      </dsp:nvSpPr>
      <dsp:spPr>
        <a:xfrm>
          <a:off x="7366619" y="1204180"/>
          <a:ext cx="3382683" cy="1064079"/>
        </a:xfrm>
        <a:prstGeom prst="chevron">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i="1" kern="1200" dirty="0"/>
            <a:t>Contextualizing</a:t>
          </a:r>
          <a:endParaRPr lang="en-US" sz="2400" kern="1200" dirty="0"/>
        </a:p>
      </dsp:txBody>
      <dsp:txXfrm>
        <a:off x="7898659" y="1204180"/>
        <a:ext cx="2318604" cy="1064079"/>
      </dsp:txXfrm>
    </dsp:sp>
    <dsp:sp modelId="{FF62C764-99C6-B641-B640-925A663064EA}">
      <dsp:nvSpPr>
        <dsp:cNvPr id="0" name=""/>
        <dsp:cNvSpPr/>
      </dsp:nvSpPr>
      <dsp:spPr>
        <a:xfrm>
          <a:off x="2673" y="2556716"/>
          <a:ext cx="3205060" cy="1282024"/>
        </a:xfrm>
        <a:prstGeom prst="chevron">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en-US" sz="5000" kern="1200" dirty="0">
              <a:effectLst>
                <a:outerShdw blurRad="50800" dist="38100" dir="5400000" algn="t" rotWithShape="0">
                  <a:prstClr val="black">
                    <a:alpha val="40000"/>
                  </a:prstClr>
                </a:outerShdw>
              </a:effectLst>
            </a:rPr>
            <a:t>CTE</a:t>
          </a:r>
        </a:p>
      </dsp:txBody>
      <dsp:txXfrm>
        <a:off x="643685" y="2556716"/>
        <a:ext cx="1923036" cy="1282024"/>
      </dsp:txXfrm>
    </dsp:sp>
    <dsp:sp modelId="{9C448103-D97B-684D-8B68-A8AA1CD72E96}">
      <dsp:nvSpPr>
        <dsp:cNvPr id="0" name=""/>
        <dsp:cNvSpPr/>
      </dsp:nvSpPr>
      <dsp:spPr>
        <a:xfrm>
          <a:off x="2791075" y="2665688"/>
          <a:ext cx="2660199" cy="1064079"/>
        </a:xfrm>
        <a:prstGeom prst="chevron">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i="1" kern="1200" dirty="0"/>
            <a:t>Technical manuals</a:t>
          </a:r>
          <a:endParaRPr lang="en-US" sz="2400" kern="1200" dirty="0"/>
        </a:p>
      </dsp:txBody>
      <dsp:txXfrm>
        <a:off x="3323115" y="2665688"/>
        <a:ext cx="1596120" cy="1064079"/>
      </dsp:txXfrm>
    </dsp:sp>
    <dsp:sp modelId="{06708FD8-B1D1-194A-97B9-D13426790141}">
      <dsp:nvSpPr>
        <dsp:cNvPr id="0" name=""/>
        <dsp:cNvSpPr/>
      </dsp:nvSpPr>
      <dsp:spPr>
        <a:xfrm>
          <a:off x="5025221" y="2685490"/>
          <a:ext cx="3774956" cy="1064079"/>
        </a:xfrm>
        <a:prstGeom prst="chevron">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i="1" kern="1200" dirty="0"/>
            <a:t>Fostering collaboration</a:t>
          </a:r>
          <a:endParaRPr lang="en-US" sz="2400" kern="1200" dirty="0"/>
        </a:p>
      </dsp:txBody>
      <dsp:txXfrm>
        <a:off x="5557261" y="2685490"/>
        <a:ext cx="2710877" cy="1064079"/>
      </dsp:txXfrm>
    </dsp:sp>
    <dsp:sp modelId="{C00C2989-5354-3F48-A615-D4319489D7F6}">
      <dsp:nvSpPr>
        <dsp:cNvPr id="0" name=""/>
        <dsp:cNvSpPr/>
      </dsp:nvSpPr>
      <dsp:spPr>
        <a:xfrm>
          <a:off x="8484050" y="2684852"/>
          <a:ext cx="2660199" cy="1064079"/>
        </a:xfrm>
        <a:prstGeom prst="chevron">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i="1" kern="1200" dirty="0"/>
            <a:t>Resolving problems</a:t>
          </a:r>
          <a:endParaRPr lang="en-US" sz="2400" kern="1200" dirty="0"/>
        </a:p>
      </dsp:txBody>
      <dsp:txXfrm>
        <a:off x="9016090" y="2684852"/>
        <a:ext cx="1596120" cy="1064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21F34-BEC5-E145-AF68-0A09A47B6D9B}">
      <dsp:nvSpPr>
        <dsp:cNvPr id="0" name=""/>
        <dsp:cNvSpPr/>
      </dsp:nvSpPr>
      <dsp:spPr>
        <a:xfrm>
          <a:off x="2714" y="1255080"/>
          <a:ext cx="3254368" cy="1301747"/>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kern="1200">
              <a:effectLst>
                <a:outerShdw blurRad="50800" dist="38100" dir="5400000" algn="t" rotWithShape="0">
                  <a:prstClr val="black">
                    <a:alpha val="40000"/>
                  </a:prstClr>
                </a:outerShdw>
              </a:effectLst>
            </a:rPr>
            <a:t>Math</a:t>
          </a:r>
          <a:endParaRPr lang="en-US" sz="4800" kern="1200" dirty="0">
            <a:effectLst>
              <a:outerShdw blurRad="50800" dist="38100" dir="5400000" algn="t" rotWithShape="0">
                <a:prstClr val="black">
                  <a:alpha val="40000"/>
                </a:prstClr>
              </a:outerShdw>
            </a:effectLst>
          </a:endParaRPr>
        </a:p>
      </dsp:txBody>
      <dsp:txXfrm>
        <a:off x="653588" y="1255080"/>
        <a:ext cx="1952621" cy="1301747"/>
      </dsp:txXfrm>
    </dsp:sp>
    <dsp:sp modelId="{F4BAEF26-E450-4E48-8815-5CB7850E527C}">
      <dsp:nvSpPr>
        <dsp:cNvPr id="0" name=""/>
        <dsp:cNvSpPr/>
      </dsp:nvSpPr>
      <dsp:spPr>
        <a:xfrm>
          <a:off x="2834015" y="1365728"/>
          <a:ext cx="2701126" cy="1080450"/>
        </a:xfrm>
        <a:prstGeom prst="chevron">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i="1" kern="1200" dirty="0"/>
            <a:t>Language-rich, multi-step problems </a:t>
          </a:r>
        </a:p>
      </dsp:txBody>
      <dsp:txXfrm>
        <a:off x="3374240" y="1365728"/>
        <a:ext cx="1620676" cy="1080450"/>
      </dsp:txXfrm>
    </dsp:sp>
    <dsp:sp modelId="{649C3E1D-B45D-2F4A-9B76-339B65CD9713}">
      <dsp:nvSpPr>
        <dsp:cNvPr id="0" name=""/>
        <dsp:cNvSpPr/>
      </dsp:nvSpPr>
      <dsp:spPr>
        <a:xfrm>
          <a:off x="5156983" y="1365728"/>
          <a:ext cx="2701126" cy="1080450"/>
        </a:xfrm>
        <a:prstGeom prst="chevron">
          <a:avLst/>
        </a:prstGeom>
        <a:solidFill>
          <a:schemeClr val="accent4">
            <a:tint val="40000"/>
            <a:alpha val="90000"/>
            <a:hueOff val="-789142"/>
            <a:satOff val="4431"/>
            <a:lumOff val="2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i="1" kern="1200" dirty="0"/>
            <a:t>Concepts represented in multiple ways </a:t>
          </a:r>
          <a:endParaRPr lang="en-US" sz="2000" kern="1200" dirty="0"/>
        </a:p>
      </dsp:txBody>
      <dsp:txXfrm>
        <a:off x="5697208" y="1365728"/>
        <a:ext cx="1620676" cy="1080450"/>
      </dsp:txXfrm>
    </dsp:sp>
    <dsp:sp modelId="{39F32EE8-BB7D-7346-8E4C-F136F6BE1F4B}">
      <dsp:nvSpPr>
        <dsp:cNvPr id="0" name=""/>
        <dsp:cNvSpPr/>
      </dsp:nvSpPr>
      <dsp:spPr>
        <a:xfrm>
          <a:off x="7479952" y="1365728"/>
          <a:ext cx="3434724" cy="1080450"/>
        </a:xfrm>
        <a:prstGeom prst="chevron">
          <a:avLst/>
        </a:prstGeom>
        <a:solidFill>
          <a:schemeClr val="accent4">
            <a:tint val="40000"/>
            <a:alpha val="90000"/>
            <a:hueOff val="-1578284"/>
            <a:satOff val="8863"/>
            <a:lumOff val="5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i="1" kern="1200" dirty="0"/>
            <a:t>Use of language to defend, explain, or provide evidence of reasonableness</a:t>
          </a:r>
          <a:endParaRPr lang="en-US" sz="2000" kern="1200" dirty="0"/>
        </a:p>
      </dsp:txBody>
      <dsp:txXfrm>
        <a:off x="8020177" y="1365728"/>
        <a:ext cx="2354274" cy="1080450"/>
      </dsp:txXfrm>
    </dsp:sp>
    <dsp:sp modelId="{FF62C764-99C6-B641-B640-925A663064EA}">
      <dsp:nvSpPr>
        <dsp:cNvPr id="0" name=""/>
        <dsp:cNvSpPr/>
      </dsp:nvSpPr>
      <dsp:spPr>
        <a:xfrm>
          <a:off x="2714" y="2739072"/>
          <a:ext cx="3254368" cy="1301747"/>
        </a:xfrm>
        <a:prstGeom prst="chevron">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kern="1200">
              <a:effectLst>
                <a:outerShdw blurRad="50800" dist="38100" dir="5400000" algn="t" rotWithShape="0">
                  <a:prstClr val="black">
                    <a:alpha val="40000"/>
                  </a:prstClr>
                </a:outerShdw>
              </a:effectLst>
            </a:rPr>
            <a:t>Science</a:t>
          </a:r>
          <a:endParaRPr lang="en-US" sz="4800" kern="1200" dirty="0">
            <a:effectLst>
              <a:outerShdw blurRad="50800" dist="38100" dir="5400000" algn="t" rotWithShape="0">
                <a:prstClr val="black">
                  <a:alpha val="40000"/>
                </a:prstClr>
              </a:outerShdw>
            </a:effectLst>
          </a:endParaRPr>
        </a:p>
      </dsp:txBody>
      <dsp:txXfrm>
        <a:off x="653588" y="2739072"/>
        <a:ext cx="1952621" cy="1301747"/>
      </dsp:txXfrm>
    </dsp:sp>
    <dsp:sp modelId="{9C448103-D97B-684D-8B68-A8AA1CD72E96}">
      <dsp:nvSpPr>
        <dsp:cNvPr id="0" name=""/>
        <dsp:cNvSpPr/>
      </dsp:nvSpPr>
      <dsp:spPr>
        <a:xfrm>
          <a:off x="2834015" y="2849720"/>
          <a:ext cx="2701126" cy="1080450"/>
        </a:xfrm>
        <a:prstGeom prst="chevron">
          <a:avLst/>
        </a:prstGeom>
        <a:solidFill>
          <a:schemeClr val="accent4">
            <a:tint val="40000"/>
            <a:alpha val="90000"/>
            <a:hueOff val="-2367426"/>
            <a:satOff val="13294"/>
            <a:lumOff val="8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i="1" kern="1200" dirty="0"/>
            <a:t>Unique text features  </a:t>
          </a:r>
          <a:endParaRPr lang="en-US" sz="2000" kern="1200" dirty="0"/>
        </a:p>
      </dsp:txBody>
      <dsp:txXfrm>
        <a:off x="3374240" y="2849720"/>
        <a:ext cx="1620676" cy="1080450"/>
      </dsp:txXfrm>
    </dsp:sp>
    <dsp:sp modelId="{06708FD8-B1D1-194A-97B9-D13426790141}">
      <dsp:nvSpPr>
        <dsp:cNvPr id="0" name=""/>
        <dsp:cNvSpPr/>
      </dsp:nvSpPr>
      <dsp:spPr>
        <a:xfrm>
          <a:off x="5102533" y="2869828"/>
          <a:ext cx="3833032" cy="1080450"/>
        </a:xfrm>
        <a:prstGeom prst="chevron">
          <a:avLst/>
        </a:prstGeom>
        <a:solidFill>
          <a:schemeClr val="accent4">
            <a:tint val="40000"/>
            <a:alpha val="90000"/>
            <a:hueOff val="-3156568"/>
            <a:satOff val="17726"/>
            <a:lumOff val="11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i="1" kern="1200" dirty="0"/>
            <a:t>Information conveyed through visual representations</a:t>
          </a:r>
          <a:endParaRPr lang="en-US" sz="2000" kern="1200" dirty="0"/>
        </a:p>
      </dsp:txBody>
      <dsp:txXfrm>
        <a:off x="5642758" y="2869828"/>
        <a:ext cx="2752582" cy="1080450"/>
      </dsp:txXfrm>
    </dsp:sp>
    <dsp:sp modelId="{C00C2989-5354-3F48-A615-D4319489D7F6}">
      <dsp:nvSpPr>
        <dsp:cNvPr id="0" name=""/>
        <dsp:cNvSpPr/>
      </dsp:nvSpPr>
      <dsp:spPr>
        <a:xfrm>
          <a:off x="8614573" y="2869179"/>
          <a:ext cx="2701126" cy="1080450"/>
        </a:xfrm>
        <a:prstGeom prst="chevron">
          <a:avLst/>
        </a:prstGeom>
        <a:solidFill>
          <a:schemeClr val="accent4">
            <a:tint val="40000"/>
            <a:alpha val="90000"/>
            <a:hueOff val="-3945710"/>
            <a:satOff val="22157"/>
            <a:lumOff val="14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i="1" kern="1200" dirty="0"/>
            <a:t>Acquisition of technical vocabulary </a:t>
          </a:r>
          <a:endParaRPr lang="en-US" sz="2000" kern="1200" dirty="0"/>
        </a:p>
      </dsp:txBody>
      <dsp:txXfrm>
        <a:off x="9154798" y="2869179"/>
        <a:ext cx="1620676" cy="1080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E8A00-2747-4C90-BDCA-73FBCE8FE62A}">
      <dsp:nvSpPr>
        <dsp:cNvPr id="0" name=""/>
        <dsp:cNvSpPr/>
      </dsp:nvSpPr>
      <dsp:spPr>
        <a:xfrm rot="5400000">
          <a:off x="6582765" y="-2506941"/>
          <a:ext cx="1508759" cy="6905548"/>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Write arguments to support claims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Write informative/explanatory texts to examine and convey complex ideas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Write narratives to develop real or imagined experience</a:t>
          </a:r>
        </a:p>
      </dsp:txBody>
      <dsp:txXfrm rot="-5400000">
        <a:off x="3884371" y="265105"/>
        <a:ext cx="6831896" cy="1361455"/>
      </dsp:txXfrm>
    </dsp:sp>
    <dsp:sp modelId="{CE9D38DF-D0BA-4674-A66A-95FECC377592}">
      <dsp:nvSpPr>
        <dsp:cNvPr id="0" name=""/>
        <dsp:cNvSpPr/>
      </dsp:nvSpPr>
      <dsp:spPr>
        <a:xfrm>
          <a:off x="0" y="2857"/>
          <a:ext cx="3884370" cy="1885949"/>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a:latin typeface="+mj-lt"/>
            </a:rPr>
            <a:t>Text Types and Purposes</a:t>
          </a:r>
        </a:p>
      </dsp:txBody>
      <dsp:txXfrm>
        <a:off x="92064" y="94921"/>
        <a:ext cx="3700242" cy="1701821"/>
      </dsp:txXfrm>
    </dsp:sp>
    <dsp:sp modelId="{53ECFCF2-07A5-48A0-92A0-5EF5F23DA0E6}">
      <dsp:nvSpPr>
        <dsp:cNvPr id="0" name=""/>
        <dsp:cNvSpPr/>
      </dsp:nvSpPr>
      <dsp:spPr>
        <a:xfrm rot="5400000">
          <a:off x="6582765" y="-526694"/>
          <a:ext cx="1508759" cy="6905548"/>
        </a:xfrm>
        <a:prstGeom prst="round2SameRect">
          <a:avLst/>
        </a:prstGeom>
        <a:solidFill>
          <a:schemeClr val="accent5">
            <a:tint val="40000"/>
            <a:alpha val="90000"/>
            <a:hueOff val="-1816360"/>
            <a:satOff val="-1683"/>
            <a:lumOff val="-1554"/>
            <a:alphaOff val="0"/>
          </a:schemeClr>
        </a:solidFill>
        <a:ln w="19050" cap="flat" cmpd="sng" algn="ctr">
          <a:solidFill>
            <a:schemeClr val="accent5">
              <a:tint val="40000"/>
              <a:alpha val="90000"/>
              <a:hueOff val="-1816360"/>
              <a:satOff val="-1683"/>
              <a:lumOff val="-1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Produce clear and coherent writing</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Planning, revising, editing, rewriting</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Use technology to produce, publish, interact and collaborate</a:t>
          </a:r>
        </a:p>
      </dsp:txBody>
      <dsp:txXfrm rot="-5400000">
        <a:off x="3884371" y="2245352"/>
        <a:ext cx="6831896" cy="1361455"/>
      </dsp:txXfrm>
    </dsp:sp>
    <dsp:sp modelId="{E92B1970-2FC6-42BB-8997-516AECBB4236}">
      <dsp:nvSpPr>
        <dsp:cNvPr id="0" name=""/>
        <dsp:cNvSpPr/>
      </dsp:nvSpPr>
      <dsp:spPr>
        <a:xfrm>
          <a:off x="0" y="1983104"/>
          <a:ext cx="3884370" cy="1885949"/>
        </a:xfrm>
        <a:prstGeom prst="roundRect">
          <a:avLst/>
        </a:prstGeom>
        <a:solidFill>
          <a:schemeClr val="accent5">
            <a:hueOff val="-1548259"/>
            <a:satOff val="15522"/>
            <a:lumOff val="-10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a:latin typeface="+mj-lt"/>
            </a:rPr>
            <a:t>Production and Distribution of Writing</a:t>
          </a:r>
        </a:p>
      </dsp:txBody>
      <dsp:txXfrm>
        <a:off x="92064" y="2075168"/>
        <a:ext cx="3700242" cy="1701821"/>
      </dsp:txXfrm>
    </dsp:sp>
    <dsp:sp modelId="{C7F8B0A6-C94F-4B74-91D5-69F351EA20D0}">
      <dsp:nvSpPr>
        <dsp:cNvPr id="0" name=""/>
        <dsp:cNvSpPr/>
      </dsp:nvSpPr>
      <dsp:spPr>
        <a:xfrm rot="5400000">
          <a:off x="6582765" y="1453552"/>
          <a:ext cx="1508759" cy="6905548"/>
        </a:xfrm>
        <a:prstGeom prst="round2SameRect">
          <a:avLst/>
        </a:prstGeom>
        <a:solidFill>
          <a:schemeClr val="accent5">
            <a:tint val="40000"/>
            <a:alpha val="90000"/>
            <a:hueOff val="-3632719"/>
            <a:satOff val="-3365"/>
            <a:lumOff val="-3109"/>
            <a:alphaOff val="0"/>
          </a:schemeClr>
        </a:solidFill>
        <a:ln w="19050" cap="flat" cmpd="sng" algn="ctr">
          <a:solidFill>
            <a:schemeClr val="accent5">
              <a:tint val="40000"/>
              <a:alpha val="90000"/>
              <a:hueOff val="-3632719"/>
              <a:satOff val="-3365"/>
              <a:lumOff val="-31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Conduct short/sustained research projects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Gather information from multiple sources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Draw evidence from literary/informational texts</a:t>
          </a:r>
        </a:p>
      </dsp:txBody>
      <dsp:txXfrm rot="-5400000">
        <a:off x="3884371" y="4225598"/>
        <a:ext cx="6831896" cy="1361455"/>
      </dsp:txXfrm>
    </dsp:sp>
    <dsp:sp modelId="{53A128B4-F22A-4107-8686-1F15228543FF}">
      <dsp:nvSpPr>
        <dsp:cNvPr id="0" name=""/>
        <dsp:cNvSpPr/>
      </dsp:nvSpPr>
      <dsp:spPr>
        <a:xfrm>
          <a:off x="0" y="3963351"/>
          <a:ext cx="3884370" cy="1885949"/>
        </a:xfrm>
        <a:prstGeom prst="roundRect">
          <a:avLst/>
        </a:prstGeom>
        <a:solidFill>
          <a:schemeClr val="accent5">
            <a:hueOff val="-3096518"/>
            <a:satOff val="31044"/>
            <a:lumOff val="-2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a:latin typeface="+mj-lt"/>
            </a:rPr>
            <a:t>Research to Build and Present Knowledge</a:t>
          </a:r>
        </a:p>
      </dsp:txBody>
      <dsp:txXfrm>
        <a:off x="92064" y="4055415"/>
        <a:ext cx="3700242" cy="1701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8D82FD-839C-484C-865F-74BBEB569A4B}" type="datetimeFigureOut">
              <a:rPr lang="en-US" smtClean="0"/>
              <a:t>11/9/2017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9F1D7C-9429-4832-A906-187A4077121E}" type="slidenum">
              <a:rPr lang="en-US" smtClean="0"/>
              <a:t>‹#›</a:t>
            </a:fld>
            <a:endParaRPr lang="en-US"/>
          </a:p>
        </p:txBody>
      </p:sp>
    </p:spTree>
    <p:extLst>
      <p:ext uri="{BB962C8B-B14F-4D97-AF65-F5344CB8AC3E}">
        <p14:creationId xmlns:p14="http://schemas.microsoft.com/office/powerpoint/2010/main" val="35713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youtube.com/watch?v=k7yQk6a501s&amp;feature=related" TargetMode="External"/><Relationship Id="rId13" Type="http://schemas.openxmlformats.org/officeDocument/2006/relationships/hyperlink" Target="http://www.youtube.com/watch?v=zoeh0r1Qe_k&amp;feature=related" TargetMode="External"/><Relationship Id="rId3" Type="http://schemas.openxmlformats.org/officeDocument/2006/relationships/hyperlink" Target="http://www.youtube.com/watch?v=9IGD9oLofks" TargetMode="External"/><Relationship Id="rId7" Type="http://schemas.openxmlformats.org/officeDocument/2006/relationships/hyperlink" Target="http://www.youtube.com/watch?v=1zHWMfg_8r0&amp;feature=related" TargetMode="External"/><Relationship Id="rId12" Type="http://schemas.openxmlformats.org/officeDocument/2006/relationships/hyperlink" Target="http://www.youtube.com/watch?v=FZXwEaHrdbo&amp;feature=related"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youtube.com/watch?v=JDzTOyxRGLI&amp;feature=related" TargetMode="External"/><Relationship Id="rId11" Type="http://schemas.openxmlformats.org/officeDocument/2006/relationships/hyperlink" Target="http://www.youtube.com/watch?v=Jt_2jI010WU&amp;feature=related" TargetMode="External"/><Relationship Id="rId5" Type="http://schemas.openxmlformats.org/officeDocument/2006/relationships/hyperlink" Target="http://www.youtube.com/watch?v=_VqzWyjSlk4" TargetMode="External"/><Relationship Id="rId10" Type="http://schemas.openxmlformats.org/officeDocument/2006/relationships/hyperlink" Target="http://www.youtube.com/watch?v=I0uvIAqZbNI&amp;feature=related" TargetMode="External"/><Relationship Id="rId4" Type="http://schemas.openxmlformats.org/officeDocument/2006/relationships/hyperlink" Target="http://www.youtube.com/watch?v=d1MVErnOD7c" TargetMode="External"/><Relationship Id="rId9" Type="http://schemas.openxmlformats.org/officeDocument/2006/relationships/hyperlink" Target="http://www.youtube.com/watch?v=KC5lgdf0-W8" TargetMode="External"/><Relationship Id="rId14" Type="http://schemas.openxmlformats.org/officeDocument/2006/relationships/hyperlink" Target="http://www.youtube.com/watch?v=Ho_ntaYbL7o"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creativecommons.org/licenses/by-nc-sa/3.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teachingthecore.wordpress.com/2012/07/11/common-core-w-ccr-1-explained-part-1-the-why-and-the-what/"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corestandards.org/assets/Appendix_A.pdf"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a:t>
            </a:fld>
            <a:endParaRPr lang="en-US"/>
          </a:p>
        </p:txBody>
      </p:sp>
    </p:spTree>
    <p:extLst>
      <p:ext uri="{BB962C8B-B14F-4D97-AF65-F5344CB8AC3E}">
        <p14:creationId xmlns:p14="http://schemas.microsoft.com/office/powerpoint/2010/main" val="280350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Carole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Expectations for Literature and Informational Reading and Content Literacy</a:t>
            </a:r>
            <a:r>
              <a:rPr lang="en-US" sz="1200" b="1" u="sng" kern="1200" dirty="0">
                <a:solidFill>
                  <a:schemeClr val="tx1"/>
                </a:solidFill>
                <a:effectLst/>
                <a:latin typeface="+mn-lt"/>
                <a:ea typeface="+mn-ea"/>
                <a:cs typeface="+mn-cs"/>
              </a:rPr>
              <a:t>: Standard #1 H/O</a:t>
            </a:r>
            <a:endParaRPr lang="en-US" sz="1200" u="sng" kern="1200" dirty="0">
              <a:solidFill>
                <a:schemeClr val="tx1"/>
              </a:solidFill>
              <a:effectLst/>
              <a:latin typeface="+mn-lt"/>
              <a:ea typeface="+mn-ea"/>
              <a:cs typeface="+mn-cs"/>
            </a:endParaRPr>
          </a:p>
          <a:p>
            <a:endParaRPr lang="en-US" altLang="en-US" b="1" dirty="0"/>
          </a:p>
          <a:p>
            <a:r>
              <a:rPr lang="en-US" altLang="en-US" b="1" dirty="0"/>
              <a:t>ELA Reading Standard #1 – Have participants to: </a:t>
            </a:r>
          </a:p>
          <a:p>
            <a:pPr lvl="1">
              <a:buFontTx/>
              <a:buChar char="•"/>
            </a:pPr>
            <a:r>
              <a:rPr lang="en-US" altLang="en-US" dirty="0"/>
              <a:t>Skim/Scan</a:t>
            </a:r>
            <a:r>
              <a:rPr lang="en-US" altLang="en-US" baseline="0" dirty="0"/>
              <a:t> </a:t>
            </a:r>
            <a:r>
              <a:rPr lang="en-US" altLang="en-US" dirty="0"/>
              <a:t>grade level’s standard in both literature and informational reading.  </a:t>
            </a:r>
          </a:p>
          <a:p>
            <a:pPr lvl="1">
              <a:buFontTx/>
              <a:buChar char="•"/>
            </a:pPr>
            <a:r>
              <a:rPr lang="en-US" altLang="en-US" dirty="0"/>
              <a:t>Compare/Contrast (Reading</a:t>
            </a:r>
            <a:r>
              <a:rPr lang="en-US" altLang="en-US" baseline="0" dirty="0"/>
              <a:t> St 1 Skills are the same for both L and I.</a:t>
            </a:r>
            <a:endParaRPr lang="en-US" altLang="en-US" dirty="0"/>
          </a:p>
          <a:p>
            <a:pPr lvl="1">
              <a:buFontTx/>
              <a:buChar char="•"/>
            </a:pPr>
            <a:r>
              <a:rPr lang="en-US" altLang="en-US" dirty="0"/>
              <a:t>Now highlight the first word in each grade level K-12</a:t>
            </a:r>
          </a:p>
          <a:p>
            <a:pPr lvl="1">
              <a:buFontTx/>
              <a:buChar char="•"/>
            </a:pPr>
            <a:r>
              <a:rPr lang="en-US" altLang="en-US" dirty="0"/>
              <a:t>Discuss observations</a:t>
            </a:r>
            <a:r>
              <a:rPr lang="en-US" altLang="en-US" baseline="0" dirty="0"/>
              <a:t> you made with others at your table </a:t>
            </a:r>
            <a:endParaRPr lang="en-US" altLang="en-US" dirty="0"/>
          </a:p>
          <a:p>
            <a:r>
              <a:rPr lang="en-US" altLang="en-US" b="1" dirty="0"/>
              <a:t>“Transition” for R/W skills in all content areas actually takes place at 5</a:t>
            </a:r>
            <a:r>
              <a:rPr lang="en-US" altLang="en-US" b="1" baseline="30000" dirty="0"/>
              <a:t>th</a:t>
            </a:r>
            <a:r>
              <a:rPr lang="en-US" altLang="en-US" b="1" dirty="0"/>
              <a:t> grade!</a:t>
            </a:r>
          </a:p>
          <a:p>
            <a:endParaRPr lang="en-US" altLang="en-US" b="1"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Great for planning and communication for vertical alignment.  Development of units, </a:t>
            </a:r>
            <a:r>
              <a:rPr lang="en-US" altLang="en-US" b="1" dirty="0" err="1"/>
              <a:t>etc</a:t>
            </a:r>
            <a:r>
              <a:rPr lang="en-US" altLang="en-US" b="1" dirty="0"/>
              <a:t>…</a:t>
            </a:r>
          </a:p>
          <a:p>
            <a:pPr eaLnBrk="1" hangingPunct="1">
              <a:spcBef>
                <a:spcPct val="0"/>
              </a:spcBef>
            </a:pPr>
            <a:endParaRPr lang="en-US" altLang="en-US" b="1" dirty="0"/>
          </a:p>
          <a:p>
            <a:pPr eaLnBrk="1" hangingPunct="1">
              <a:spcBef>
                <a:spcPct val="0"/>
              </a:spcBef>
            </a:pPr>
            <a:r>
              <a:rPr lang="en-US" altLang="en-US" b="1" dirty="0"/>
              <a:t>Full Document available on my</a:t>
            </a:r>
            <a:r>
              <a:rPr lang="en-US" altLang="en-US" b="1" baseline="0" dirty="0"/>
              <a:t> website and will be posted to the HOLLER along with today’s handouts.  I will also be posting additional resources that I have researched, used, etc.</a:t>
            </a:r>
          </a:p>
          <a:p>
            <a:endParaRPr lang="en-US"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81899-783F-4928-B48D-A2175AD8E087}"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59215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Deconstruct</a:t>
            </a:r>
            <a:r>
              <a:rPr lang="en-US" b="1" baseline="0" dirty="0"/>
              <a:t> Reading Informational Standard 1: </a:t>
            </a:r>
            <a:r>
              <a:rPr lang="en-US" b="1" u="sng" baseline="0" dirty="0"/>
              <a:t>Grade 3 H/O</a:t>
            </a:r>
            <a:endParaRPr lang="en-US" b="1" u="sng" dirty="0"/>
          </a:p>
          <a:p>
            <a:endParaRPr lang="en-US" b="1" dirty="0"/>
          </a:p>
          <a:p>
            <a:r>
              <a:rPr lang="en-US" b="1" dirty="0"/>
              <a:t>Standards were</a:t>
            </a:r>
            <a:r>
              <a:rPr lang="en-US" b="1" baseline="0" dirty="0"/>
              <a:t> deconstructed by ELA Network Teachers across the state. Classroom Assessment for Student Learning (CASL)development of Learning Targets was utilized to ensure the levels of knowledge, reasoning, performance skill and product were addressed as appropriate.</a:t>
            </a:r>
          </a:p>
          <a:p>
            <a:endParaRPr lang="en-US" b="1" baseline="0" dirty="0"/>
          </a:p>
          <a:p>
            <a:r>
              <a:rPr lang="en-US" b="1" baseline="0" dirty="0"/>
              <a:t>These are also available on my website </a:t>
            </a:r>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11</a:t>
            </a:fld>
            <a:endParaRPr lang="en-US"/>
          </a:p>
        </p:txBody>
      </p:sp>
    </p:spTree>
    <p:extLst>
      <p:ext uri="{BB962C8B-B14F-4D97-AF65-F5344CB8AC3E}">
        <p14:creationId xmlns:p14="http://schemas.microsoft.com/office/powerpoint/2010/main" val="242171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t>WORK ON THESE NOTES </a:t>
            </a:r>
            <a:r>
              <a:rPr lang="en-US" altLang="en-US" b="1" dirty="0"/>
              <a:t>The Standards are not alone in calling for a special emphasis on disciplinary literacy and informational text. The 2009 reading framework of the National Assessment of Educational Progress </a:t>
            </a:r>
            <a:r>
              <a:rPr lang="en-US" altLang="en-US" b="1" u="sng" dirty="0"/>
              <a:t>(NAEP) requires a high and increasing proportion of informational text on its assessment as students advance through the grades.</a:t>
            </a:r>
          </a:p>
          <a:p>
            <a:endParaRPr lang="en-US" altLang="en-US" dirty="0"/>
          </a:p>
          <a:p>
            <a:r>
              <a:rPr lang="en-US" altLang="en-US" dirty="0"/>
              <a:t>Percentages do not</a:t>
            </a:r>
            <a:r>
              <a:rPr lang="en-US" altLang="en-US" baseline="0" dirty="0"/>
              <a:t> imply that high school ELA teachers must teach 70% informational text; they demand instead that a great deal of reading should occur in other disciplines.  It is a shared responsibility!!</a:t>
            </a:r>
          </a:p>
          <a:p>
            <a:r>
              <a:rPr lang="en-US" altLang="en-US" baseline="0" dirty="0"/>
              <a:t>Students who were successful on NAEP were found to spend a high percentage of time reading informational passages</a:t>
            </a:r>
          </a:p>
          <a:p>
            <a:endParaRPr lang="en-US" altLang="en-US" baseline="0" dirty="0"/>
          </a:p>
          <a:p>
            <a:endParaRPr lang="en-US" altLang="en-US" dirty="0"/>
          </a:p>
          <a:p>
            <a:r>
              <a:rPr lang="en-US" altLang="en-US" b="1" dirty="0"/>
              <a:t>The percentages on the table reflect the sum of student reading, not just reading in ELA settings. </a:t>
            </a:r>
          </a:p>
          <a:p>
            <a:endParaRPr lang="en-US" altLang="en-US" b="1" dirty="0"/>
          </a:p>
          <a:p>
            <a:r>
              <a:rPr lang="en-US" altLang="en-US" b="1" dirty="0"/>
              <a:t>Teachers of senior English classes, for example, are not required to devote 70 percent of reading to informational texts. Rather, 70 percent of student reading across the grade should be informational.</a:t>
            </a:r>
          </a:p>
          <a:p>
            <a:endParaRPr lang="en-US" altLang="en-US" b="1" dirty="0"/>
          </a:p>
          <a:p>
            <a:r>
              <a:rPr lang="en-US" altLang="en-US" b="1" dirty="0"/>
              <a:t>Because the ELA classroom must focus on literature (stories, drama, and poetry) as well as literary nonfiction, </a:t>
            </a:r>
            <a:r>
              <a:rPr lang="en-US" altLang="en-US" b="1" u="sng" dirty="0"/>
              <a:t>a great deal of informational reading in grades 6–12 must take place in other classes if the NAEP assessment framework is to be matched instructionally.</a:t>
            </a:r>
          </a:p>
          <a:p>
            <a:endParaRPr lang="en-US" altLang="en-US" b="1"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F459CA-F062-40AB-8A7D-82B2FE574A6C}"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03236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baseline="0" dirty="0"/>
              <a:t>Carole</a:t>
            </a:r>
          </a:p>
          <a:p>
            <a:pPr eaLnBrk="1" hangingPunct="1">
              <a:spcBef>
                <a:spcPct val="0"/>
              </a:spcBef>
            </a:pPr>
            <a:r>
              <a:rPr lang="en-US" b="1" u="none" baseline="0" dirty="0"/>
              <a:t>Emphasize the</a:t>
            </a:r>
            <a:r>
              <a:rPr lang="en-US" u="none" baseline="0" dirty="0"/>
              <a:t> </a:t>
            </a:r>
            <a:r>
              <a:rPr lang="en-US" b="1" u="none" baseline="0" dirty="0"/>
              <a:t>DIFFERENCES IN LITERATURE AND INFORMATIONAL TEXT…  SAME SKILL, DIFFERENT APPROACH</a:t>
            </a:r>
          </a:p>
          <a:p>
            <a:pPr eaLnBrk="1" hangingPunct="1">
              <a:spcBef>
                <a:spcPct val="0"/>
              </a:spcBef>
            </a:pPr>
            <a:endParaRPr lang="en-US" u="sng" baseline="0" dirty="0"/>
          </a:p>
          <a:p>
            <a:pPr eaLnBrk="1" hangingPunct="1">
              <a:spcBef>
                <a:spcPct val="0"/>
              </a:spcBef>
            </a:pPr>
            <a:r>
              <a:rPr lang="en-US" b="1" u="none" baseline="0" dirty="0"/>
              <a:t>Content teachers need the “clarification” (especially H.S. level) of how the standards define reading skills within their subject area.  </a:t>
            </a:r>
          </a:p>
          <a:p>
            <a:pPr eaLnBrk="1" hangingPunct="1">
              <a:spcBef>
                <a:spcPct val="0"/>
              </a:spcBef>
            </a:pPr>
            <a:endParaRPr lang="en-US" b="1" u="none" baseline="0" dirty="0"/>
          </a:p>
          <a:p>
            <a:pPr eaLnBrk="1" hangingPunct="1">
              <a:spcBef>
                <a:spcPct val="0"/>
              </a:spcBef>
            </a:pPr>
            <a:r>
              <a:rPr lang="en-US" b="1" u="none" baseline="0" dirty="0"/>
              <a:t>Another important aspect is that ALL teachers should emphasize to their students that the SKILLS PROCESS of a standard are the same (i.e. describe, analyze, etc).  It is the context, subject or topic that will be different! </a:t>
            </a:r>
          </a:p>
          <a:p>
            <a:pPr defTabSz="931774">
              <a:spcBef>
                <a:spcPct val="0"/>
              </a:spcBef>
              <a:defRPr/>
            </a:pPr>
            <a:endParaRPr lang="en-US" sz="1400" b="1" dirty="0"/>
          </a:p>
          <a:p>
            <a:pPr eaLnBrk="1" hangingPunct="1">
              <a:spcBef>
                <a:spcPct val="0"/>
              </a:spcBef>
            </a:pPr>
            <a:endParaRPr lang="en-US" b="1"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B62D47-5EBB-4C6A-AA4C-C43DDC7D7090}" type="slidenum">
              <a:rPr lang="en-US" smtClean="0">
                <a:latin typeface="Arial" pitchFamily="34" charset="0"/>
              </a:rPr>
              <a:pPr/>
              <a:t>13</a:t>
            </a:fld>
            <a:endParaRPr lang="en-US">
              <a:latin typeface="Arial" pitchFamily="34" charset="0"/>
            </a:endParaRPr>
          </a:p>
        </p:txBody>
      </p:sp>
    </p:spTree>
    <p:extLst>
      <p:ext uri="{BB962C8B-B14F-4D97-AF65-F5344CB8AC3E}">
        <p14:creationId xmlns:p14="http://schemas.microsoft.com/office/powerpoint/2010/main" val="192152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r>
              <a:rPr lang="en-US" b="1" baseline="0" dirty="0"/>
              <a:t> </a:t>
            </a:r>
          </a:p>
          <a:p>
            <a:endParaRPr lang="en-US" b="1" baseline="0" dirty="0"/>
          </a:p>
          <a:p>
            <a:r>
              <a:rPr lang="en-US" b="1" baseline="0" dirty="0"/>
              <a:t>I want to discuss some KY specific issues that are directly connected to the teaching of Reading K-2.</a:t>
            </a:r>
          </a:p>
          <a:p>
            <a:endParaRPr lang="en-US" b="1" baseline="0" dirty="0"/>
          </a:p>
          <a:p>
            <a:r>
              <a:rPr lang="en-US" b="1" baseline="0" dirty="0"/>
              <a:t>Share information from these two reports that focuses, especially on 3</a:t>
            </a:r>
            <a:r>
              <a:rPr lang="en-US" b="1" baseline="30000" dirty="0"/>
              <a:t>rd</a:t>
            </a:r>
            <a:r>
              <a:rPr lang="en-US" b="1" baseline="0" dirty="0"/>
              <a:t> grade reading…</a:t>
            </a:r>
          </a:p>
          <a:p>
            <a:endParaRPr lang="en-US" b="1" baseline="0" dirty="0"/>
          </a:p>
          <a:p>
            <a:r>
              <a:rPr lang="en-US" b="1" baseline="0" dirty="0"/>
              <a:t>Not spending enough time with instruction around the 5 components of reading at K-2</a:t>
            </a: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14</a:t>
            </a:fld>
            <a:endParaRPr lang="en-US"/>
          </a:p>
        </p:txBody>
      </p:sp>
    </p:spTree>
    <p:extLst>
      <p:ext uri="{BB962C8B-B14F-4D97-AF65-F5344CB8AC3E}">
        <p14:creationId xmlns:p14="http://schemas.microsoft.com/office/powerpoint/2010/main" val="270506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Carole:</a:t>
            </a:r>
            <a:r>
              <a:rPr lang="en-US" altLang="en-US" b="1" baseline="0" dirty="0"/>
              <a:t>   </a:t>
            </a:r>
            <a:r>
              <a:rPr lang="en-US" altLang="en-US" b="1" u="none" dirty="0"/>
              <a:t>“</a:t>
            </a:r>
            <a:r>
              <a:rPr lang="en-US" altLang="en-US" b="1" u="sng" dirty="0"/>
              <a:t>I Can” statements H/O</a:t>
            </a:r>
            <a:endParaRPr lang="en-US" altLang="en-US"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u="none" dirty="0"/>
              <a:t>When you look closely at the standards,</a:t>
            </a:r>
            <a:r>
              <a:rPr lang="en-US" altLang="en-US" sz="1200" b="1" u="none" baseline="0" dirty="0"/>
              <a:t> </a:t>
            </a:r>
            <a:r>
              <a:rPr lang="en-US" altLang="en-US" sz="1200" b="1" u="sng" dirty="0"/>
              <a:t>The foundation of learning to read occurs in these 3 grades! </a:t>
            </a:r>
            <a:endParaRPr lang="en-US" alt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Students cannot meet the requirements of the 2</a:t>
            </a:r>
            <a:r>
              <a:rPr lang="en-US" b="1" baseline="30000" dirty="0"/>
              <a:t>nd</a:t>
            </a:r>
            <a:r>
              <a:rPr lang="en-US" b="1" baseline="0" dirty="0"/>
              <a:t> grade text complexity band (read level text independently by the end of grade 2) because not enough time is spent in K-1 teaching the 5 essential components of reading. WORD ATTACK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They must learn the skills in order to break down difficult words.  </a:t>
            </a:r>
          </a:p>
          <a:p>
            <a:endParaRPr lang="en-US" altLang="en-US" b="1" baseline="0" dirty="0"/>
          </a:p>
          <a:p>
            <a:r>
              <a:rPr lang="en-US" altLang="en-US" b="1" baseline="0" dirty="0"/>
              <a:t>MAP TESTING: VOCABULARY ACQUISITION scores low? This verifies the problem   (Found in the Reading Foundational Skills of the ELA Standards)</a:t>
            </a:r>
          </a:p>
          <a:p>
            <a:endParaRPr lang="en-US" altLang="en-US" b="1" baseline="0" dirty="0"/>
          </a:p>
          <a:p>
            <a:r>
              <a:rPr lang="en-US" altLang="en-US" b="1" baseline="0" dirty="0"/>
              <a:t>Ungraded primary to specific reading skills taught at specific grade levels…</a:t>
            </a:r>
          </a:p>
          <a:p>
            <a:endParaRPr lang="en-US" altLang="en-US" b="1" baseline="0" dirty="0"/>
          </a:p>
          <a:p>
            <a:r>
              <a:rPr lang="en-US" altLang="en-US" b="1" baseline="0" dirty="0"/>
              <a:t>Some teachers/administrators need a “r</a:t>
            </a:r>
            <a:r>
              <a:rPr lang="en-US" altLang="en-US" b="1" dirty="0"/>
              <a:t>ecalibration” of the 5 essential components of reading. </a:t>
            </a:r>
          </a:p>
          <a:p>
            <a:endParaRPr lang="en-US" altLang="en-US" b="1" dirty="0"/>
          </a:p>
          <a:p>
            <a:pPr marL="0" indent="0">
              <a:buFont typeface="Arial" panose="020B0604020202020204" pitchFamily="34" charset="0"/>
              <a:buNone/>
            </a:pPr>
            <a:r>
              <a:rPr lang="en-US" altLang="en-US" b="1" u="sng" dirty="0"/>
              <a:t>Phonemic awareness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t>is the ability to </a:t>
            </a:r>
            <a:r>
              <a:rPr lang="en-US" altLang="en-US" b="1" u="sng" dirty="0"/>
              <a:t>notice, think about, </a:t>
            </a:r>
            <a:r>
              <a:rPr lang="en-US" altLang="en-US" b="1" dirty="0"/>
              <a:t>and </a:t>
            </a:r>
            <a:r>
              <a:rPr lang="en-US" altLang="en-US" b="1" u="sng" dirty="0"/>
              <a:t>work</a:t>
            </a:r>
            <a:r>
              <a:rPr lang="en-US" altLang="en-US" b="1" dirty="0"/>
              <a:t> with the </a:t>
            </a:r>
            <a:r>
              <a:rPr lang="en-US" altLang="en-US" b="1" u="sng" dirty="0"/>
              <a:t>individual sounds </a:t>
            </a:r>
            <a:r>
              <a:rPr lang="en-US" altLang="en-US" b="1" dirty="0"/>
              <a:t>in spoken words. ... can be taught in the dark because it is all about the sounds in words. 20 hours of phonemic awareness should be enough instruction for the average reader, but research</a:t>
            </a:r>
            <a:r>
              <a:rPr lang="en-US" altLang="en-US" b="1" baseline="0" dirty="0"/>
              <a:t> shows that </a:t>
            </a:r>
            <a:r>
              <a:rPr lang="en-US" altLang="en-US" b="1" dirty="0"/>
              <a:t>1 out of every 5 children in a typical classroom will have phonemic awareness deficits</a:t>
            </a:r>
          </a:p>
          <a:p>
            <a:pPr marL="171450" indent="-171450">
              <a:buFont typeface="Arial" panose="020B0604020202020204" pitchFamily="34" charset="0"/>
              <a:buChar char="•"/>
            </a:pPr>
            <a:endParaRPr lang="en-US" altLang="en-US" b="1" dirty="0"/>
          </a:p>
          <a:p>
            <a:pPr marL="0" indent="0">
              <a:buFont typeface="Arial" panose="020B0604020202020204" pitchFamily="34" charset="0"/>
              <a:buNone/>
            </a:pPr>
            <a:r>
              <a:rPr lang="en-US" altLang="en-US" b="1" u="sng" dirty="0"/>
              <a:t>Phonics</a:t>
            </a:r>
          </a:p>
          <a:p>
            <a:pPr marL="171450" indent="-171450">
              <a:buFont typeface="Arial" panose="020B0604020202020204" pitchFamily="34" charset="0"/>
              <a:buChar char="•"/>
            </a:pPr>
            <a:r>
              <a:rPr lang="en-US" altLang="en-US" b="1" dirty="0"/>
              <a:t>National Reading Panel findings conclude that all beginning readers regardless of their age can benefit from instruction in systematic phonics.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t>Systematic and explicit phonics instruction is particularly beneficial for children who are having difficulty learning to read and who are at risk for developing future reading problems.</a:t>
            </a:r>
          </a:p>
          <a:p>
            <a:pPr marL="171450" indent="-171450" eaLnBrk="1" hangingPunct="1">
              <a:buFont typeface="Arial" panose="020B0604020202020204" pitchFamily="34" charset="0"/>
              <a:buChar char="•"/>
            </a:pPr>
            <a:r>
              <a:rPr lang="en-US" altLang="en-US" b="1" dirty="0"/>
              <a:t>Systematic and explicit phonics instruction is </a:t>
            </a:r>
            <a:r>
              <a:rPr lang="en-US" altLang="en-US" b="1" u="sng" dirty="0"/>
              <a:t>most effective when introduced early</a:t>
            </a:r>
            <a:r>
              <a:rPr lang="en-US" altLang="en-US" b="1" dirty="0"/>
              <a:t>.</a:t>
            </a:r>
            <a:r>
              <a:rPr lang="en-US" altLang="en-US" b="1" baseline="0" dirty="0"/>
              <a:t> </a:t>
            </a:r>
            <a:r>
              <a:rPr lang="en-US" altLang="en-US" b="1" dirty="0"/>
              <a:t>Phonics instruction is not an entire reading program for beginning readers.</a:t>
            </a:r>
          </a:p>
          <a:p>
            <a:pPr marL="171450" indent="-171450" eaLnBrk="1" hangingPunct="1">
              <a:buFont typeface="Arial" panose="020B0604020202020204" pitchFamily="34" charset="0"/>
              <a:buChar char="•"/>
            </a:pPr>
            <a:endParaRPr lang="en-US" altLang="en-US" b="1" dirty="0"/>
          </a:p>
          <a:p>
            <a:pPr eaLnBrk="1" hangingPunct="1"/>
            <a:r>
              <a:rPr lang="en-US" altLang="en-US" b="1" u="sng" dirty="0"/>
              <a:t>Fluency</a:t>
            </a:r>
          </a:p>
          <a:p>
            <a:pPr marL="171450" indent="-171450" eaLnBrk="1" hangingPunct="1">
              <a:buFont typeface="Arial" panose="020B0604020202020204" pitchFamily="34" charset="0"/>
              <a:buChar char="•"/>
            </a:pPr>
            <a:r>
              <a:rPr lang="en-US" altLang="en-US" b="1" dirty="0"/>
              <a:t>Repeated and monitored oral reading improves reading fluency and overall reading achievement.</a:t>
            </a:r>
          </a:p>
          <a:p>
            <a:pPr marL="171450" indent="-171450" eaLnBrk="1" hangingPunct="1">
              <a:buFont typeface="Arial" panose="020B0604020202020204" pitchFamily="34" charset="0"/>
              <a:buChar char="•"/>
            </a:pPr>
            <a:r>
              <a:rPr lang="en-US" altLang="en-US" b="1" dirty="0"/>
              <a:t>Increasing “eyes on text” should be an intentional focus in creating fluent readers, as well as building the endurance of text necessary for comprehension.</a:t>
            </a:r>
          </a:p>
          <a:p>
            <a:pPr marL="0" indent="0" eaLnBrk="1" hangingPunct="1">
              <a:buFont typeface="Arial" panose="020B0604020202020204" pitchFamily="34" charset="0"/>
              <a:buNone/>
            </a:pPr>
            <a:endParaRPr lang="en-US" alt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u="sng" dirty="0"/>
              <a:t>Vocabulary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u="none" dirty="0"/>
              <a:t>Tier 1-2-3 Words</a:t>
            </a:r>
          </a:p>
          <a:p>
            <a:pPr marL="171450" indent="-171450">
              <a:buFont typeface="Arial" panose="020B0604020202020204" pitchFamily="34" charset="0"/>
              <a:buChar char="•"/>
            </a:pPr>
            <a:r>
              <a:rPr lang="en-US" altLang="en-US" b="1" dirty="0"/>
              <a:t>Children learn the meanings of most words indirectly, through everyday experiences with oral and written language.</a:t>
            </a:r>
          </a:p>
          <a:p>
            <a:pPr marL="171450" indent="-171450">
              <a:buFont typeface="Arial" panose="020B0604020202020204" pitchFamily="34" charset="0"/>
              <a:buChar char="•"/>
            </a:pPr>
            <a:r>
              <a:rPr lang="en-US" altLang="en-US" b="1" dirty="0"/>
              <a:t>Although a great deal of vocabulary is learned indirectly, some vocabulary should be taught directly.</a:t>
            </a:r>
          </a:p>
          <a:p>
            <a:pPr marL="171450" indent="-171450">
              <a:buFont typeface="Arial" panose="020B0604020202020204" pitchFamily="34" charset="0"/>
              <a:buChar char="•"/>
            </a:pPr>
            <a:r>
              <a:rPr lang="en-US" altLang="en-US" dirty="0"/>
              <a:t>Vocabulary is found in the </a:t>
            </a:r>
            <a:r>
              <a:rPr lang="en-US" altLang="en-US" b="1" dirty="0"/>
              <a:t>Language</a:t>
            </a:r>
            <a:r>
              <a:rPr lang="en-US" altLang="en-US" dirty="0"/>
              <a:t> </a:t>
            </a:r>
            <a:r>
              <a:rPr lang="en-US" altLang="en-US" b="1" dirty="0"/>
              <a:t>Standards</a:t>
            </a:r>
            <a:r>
              <a:rPr lang="en-US" altLang="en-US" dirty="0"/>
              <a:t> under </a:t>
            </a:r>
            <a:r>
              <a:rPr lang="en-US" altLang="en-US" b="1" dirty="0"/>
              <a:t>Vocabulary </a:t>
            </a:r>
            <a:r>
              <a:rPr lang="en-US" altLang="en-US" b="1" dirty="0" err="1"/>
              <a:t>Acquistion</a:t>
            </a:r>
            <a:r>
              <a:rPr lang="en-US" altLang="en-US" b="1" dirty="0"/>
              <a:t> and Use.</a:t>
            </a:r>
          </a:p>
          <a:p>
            <a:pPr eaLnBrk="1" hangingPunct="1">
              <a:buFont typeface="Wingdings 3" panose="05040102010807070707" pitchFamily="18" charset="2"/>
              <a:buNone/>
            </a:pPr>
            <a:endParaRPr lang="en-US" altLang="en-US" dirty="0"/>
          </a:p>
          <a:p>
            <a:pPr eaLnBrk="1" hangingPunct="1"/>
            <a:r>
              <a:rPr lang="en-US" altLang="en-US" b="1" dirty="0"/>
              <a:t>Language Standards/Vocabulary Acquisition and Use </a:t>
            </a:r>
            <a:r>
              <a:rPr lang="en-US" altLang="en-US" dirty="0"/>
              <a:t>is found are found in grades K – 11/12.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u="sng" dirty="0"/>
              <a:t>Comprehension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t>Comprehension monitoring, a critical part of metacognition, has received a great deal of attention in the reading research.</a:t>
            </a:r>
          </a:p>
          <a:p>
            <a:pPr marL="171450" indent="-171450">
              <a:buFont typeface="Arial" panose="020B0604020202020204" pitchFamily="34" charset="0"/>
              <a:buChar char="•"/>
            </a:pPr>
            <a:r>
              <a:rPr lang="en-US" altLang="en-US" b="1" dirty="0"/>
              <a:t>Need comprehension strategies: Direct explanation,</a:t>
            </a:r>
            <a:r>
              <a:rPr lang="en-US" altLang="en-US" b="1" baseline="0" dirty="0"/>
              <a:t> </a:t>
            </a:r>
            <a:r>
              <a:rPr lang="en-US" altLang="en-US" b="1" dirty="0"/>
              <a:t>Modeling,</a:t>
            </a:r>
            <a:r>
              <a:rPr lang="en-US" altLang="en-US" b="1" baseline="0" dirty="0"/>
              <a:t> </a:t>
            </a:r>
            <a:r>
              <a:rPr lang="en-US" altLang="en-US" b="1" dirty="0"/>
              <a:t>Guided Practice,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t>Text structure:</a:t>
            </a:r>
            <a:r>
              <a:rPr lang="en-US" altLang="en-US" dirty="0"/>
              <a:t> </a:t>
            </a:r>
            <a:r>
              <a:rPr lang="en-US" altLang="en-US" b="1" dirty="0"/>
              <a:t>Cause and effect, Compare and Contrast, Sequence, Problem and Solution and Description.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1" dirty="0"/>
          </a:p>
          <a:p>
            <a:pPr marL="171450" indent="-171450">
              <a:buFont typeface="Arial" panose="020B0604020202020204" pitchFamily="34" charset="0"/>
              <a:buChar char="•"/>
            </a:pPr>
            <a:endParaRPr lang="en-US" alt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u="none" dirty="0"/>
              <a:t>“I Can” statements H/O: Review.</a:t>
            </a:r>
            <a:r>
              <a:rPr lang="en-US" altLang="en-US" b="1" u="none" baseline="0" dirty="0"/>
              <a:t>  Suggestions for making it better?</a:t>
            </a:r>
            <a:endParaRPr lang="en-US" altLang="en-US" b="1" u="none" dirty="0"/>
          </a:p>
          <a:p>
            <a:pPr marL="171450" indent="-171450">
              <a:buFont typeface="Arial" panose="020B0604020202020204" pitchFamily="34" charset="0"/>
              <a:buChar char="•"/>
            </a:pPr>
            <a:endParaRPr lang="en-US" altLang="en-US" b="1" dirty="0"/>
          </a:p>
          <a:p>
            <a:pPr marL="109728" indent="0" eaLnBrk="1" fontAlgn="auto" hangingPunct="1">
              <a:spcAft>
                <a:spcPts val="0"/>
              </a:spcAft>
              <a:buFont typeface="Wingdings 3"/>
              <a:buNone/>
              <a:defRPr/>
            </a:pPr>
            <a:endParaRPr lang="en-US" dirty="0"/>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endParaRPr lang="en-US" altLang="en-US" b="1" u="sng" dirty="0"/>
          </a:p>
          <a:p>
            <a:pPr marL="0" indent="0">
              <a:buFont typeface="Arial" panose="020B0604020202020204" pitchFamily="34" charset="0"/>
              <a:buNone/>
            </a:pPr>
            <a:endParaRPr lang="en-US" altLang="en-US" b="1" u="sng" dirty="0"/>
          </a:p>
          <a:p>
            <a:pPr marL="0" indent="0">
              <a:buFont typeface="Arial" panose="020B0604020202020204" pitchFamily="34" charset="0"/>
              <a:buNone/>
            </a:pPr>
            <a:endParaRPr lang="en-US" altLang="en-US" b="1" u="sng"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583CE7-FE94-4E09-8265-0C85D06F5C8F}"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110300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Carole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Carole</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K-5: Identify these as the grade 6-12 Literacy in the Content Area Standards and emphasis (again) SAME SKILL, DIFFERENT APPROACH!</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Refer both groups back to the “</a:t>
            </a:r>
            <a:r>
              <a:rPr lang="en-US" sz="1200" b="1" kern="1200" dirty="0">
                <a:solidFill>
                  <a:schemeClr val="tx1"/>
                </a:solidFill>
                <a:effectLst/>
                <a:latin typeface="+mn-lt"/>
                <a:ea typeface="+mn-ea"/>
                <a:cs typeface="+mn-cs"/>
              </a:rPr>
              <a:t>Expectations for Literature and Informational Reading and Content Literacy: Standard #1 H/O”</a:t>
            </a: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CCR Anchor Standards for Reading remain the same </a:t>
            </a:r>
            <a:endParaRPr lang="en-US" b="1" dirty="0"/>
          </a:p>
          <a:p>
            <a:pPr defTabSz="931774">
              <a:defRPr/>
            </a:pPr>
            <a:endParaRPr lang="en-US" dirty="0"/>
          </a:p>
          <a:p>
            <a:pPr defTabSz="931774">
              <a:defRPr/>
            </a:pPr>
            <a:r>
              <a:rPr lang="en-US" b="1" dirty="0"/>
              <a:t>Again, Remember only 10 standards for Reading</a:t>
            </a:r>
            <a:r>
              <a:rPr lang="en-US" b="1" baseline="0" dirty="0"/>
              <a:t> and 10 for Writing</a:t>
            </a:r>
          </a:p>
          <a:p>
            <a:pPr defTabSz="931774">
              <a:defRPr/>
            </a:pPr>
            <a:endParaRPr lang="en-US" b="1" baseline="0" dirty="0"/>
          </a:p>
          <a:p>
            <a:pPr defTabSz="931774">
              <a:defRPr/>
            </a:pPr>
            <a:r>
              <a:rPr lang="en-US" b="1" baseline="0" dirty="0"/>
              <a:t>Note terminology of Cite, primary/secondary, Analyze, Evaluate, Differentiate, Integrate --- DEPTH AND RIGOR implications for both teaching and learning.</a:t>
            </a:r>
          </a:p>
          <a:p>
            <a:pPr defTabSz="931774">
              <a:defRPr/>
            </a:pPr>
            <a:endParaRPr lang="en-US" b="1" baseline="0" dirty="0"/>
          </a:p>
          <a:p>
            <a:pPr defTabSz="931774">
              <a:defRPr/>
            </a:pPr>
            <a:r>
              <a:rPr lang="en-US" b="1" baseline="0" dirty="0"/>
              <a:t>Remember: Just becoming familiar with the standards will not get students to proficiency</a:t>
            </a:r>
          </a:p>
          <a:p>
            <a:pPr defTabSz="931774">
              <a:defRPr/>
            </a:pPr>
            <a:endParaRPr lang="en-US" b="1" baseline="0" dirty="0"/>
          </a:p>
          <a:p>
            <a:pPr defTabSz="931774">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16</a:t>
            </a:fld>
            <a:endParaRPr lang="en-US"/>
          </a:p>
        </p:txBody>
      </p:sp>
    </p:spTree>
    <p:extLst>
      <p:ext uri="{BB962C8B-B14F-4D97-AF65-F5344CB8AC3E}">
        <p14:creationId xmlns:p14="http://schemas.microsoft.com/office/powerpoint/2010/main" val="98666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Carole</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K-5: Identify these as the grade 6-12 Literacy in the Content Area Standards and emphasis (again) SAME SKILL, DIFFERENT APPROACH!</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Refer both groups back to the “</a:t>
            </a:r>
            <a:r>
              <a:rPr lang="en-US" sz="1200" b="1" kern="1200" dirty="0">
                <a:solidFill>
                  <a:schemeClr val="tx1"/>
                </a:solidFill>
                <a:effectLst/>
                <a:latin typeface="+mn-lt"/>
                <a:ea typeface="+mn-ea"/>
                <a:cs typeface="+mn-cs"/>
              </a:rPr>
              <a:t>Expectations for Literature and Informational Reading and Content Literacy: Standard #1 H/O”</a:t>
            </a: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CCR Anchor Standards for Reading remain the same </a:t>
            </a:r>
            <a:endParaRPr lang="en-US" b="1" dirty="0"/>
          </a:p>
          <a:p>
            <a:pPr defTabSz="931774">
              <a:defRPr/>
            </a:pPr>
            <a:endParaRPr lang="en-US" dirty="0"/>
          </a:p>
          <a:p>
            <a:pPr defTabSz="931774">
              <a:defRPr/>
            </a:pPr>
            <a:r>
              <a:rPr lang="en-US" b="1" dirty="0"/>
              <a:t>Again, Remember only 10 standards for Reading</a:t>
            </a:r>
            <a:r>
              <a:rPr lang="en-US" b="1" baseline="0" dirty="0"/>
              <a:t> and 10 for Writing</a:t>
            </a:r>
          </a:p>
          <a:p>
            <a:pPr defTabSz="931774">
              <a:defRPr/>
            </a:pPr>
            <a:endParaRPr lang="en-US" b="1" baseline="0" dirty="0"/>
          </a:p>
          <a:p>
            <a:pPr defTabSz="931774">
              <a:defRPr/>
            </a:pPr>
            <a:r>
              <a:rPr lang="en-US" b="1" baseline="0" dirty="0"/>
              <a:t>Note terminology of Cite, Analyze, Synthesize, Translating --- DEPTH AND RIGOR implications for both teaching and learning.</a:t>
            </a:r>
            <a:endParaRPr lang="en-US" b="1" dirty="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17</a:t>
            </a:fld>
            <a:endParaRPr lang="en-US"/>
          </a:p>
        </p:txBody>
      </p:sp>
    </p:spTree>
    <p:extLst>
      <p:ext uri="{BB962C8B-B14F-4D97-AF65-F5344CB8AC3E}">
        <p14:creationId xmlns:p14="http://schemas.microsoft.com/office/powerpoint/2010/main" val="203590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a:t>Carole</a:t>
            </a:r>
          </a:p>
          <a:p>
            <a:pPr eaLnBrk="1" hangingPunct="1">
              <a:spcBef>
                <a:spcPct val="0"/>
              </a:spcBef>
              <a:defRPr/>
            </a:pPr>
            <a:r>
              <a:rPr lang="en-US" dirty="0"/>
              <a:t>Review </a:t>
            </a:r>
            <a:r>
              <a:rPr lang="en-US" b="1" u="sng" dirty="0"/>
              <a:t>Writing Standard #1-2-3 Progression Handout</a:t>
            </a:r>
          </a:p>
          <a:p>
            <a:pPr eaLnBrk="1" hangingPunct="1">
              <a:spcBef>
                <a:spcPct val="0"/>
              </a:spcBef>
              <a:defRPr/>
            </a:pPr>
            <a:endParaRPr lang="en-US" b="1" u="sng" dirty="0"/>
          </a:p>
          <a:p>
            <a:pPr eaLnBrk="1" hangingPunct="1">
              <a:spcBef>
                <a:spcPct val="0"/>
              </a:spcBef>
              <a:defRPr/>
            </a:pPr>
            <a:r>
              <a:rPr lang="en-US" dirty="0"/>
              <a:t>The </a:t>
            </a:r>
            <a:r>
              <a:rPr lang="en-US" b="1" dirty="0"/>
              <a:t>Standards</a:t>
            </a:r>
            <a:r>
              <a:rPr lang="en-US" b="1" baseline="0" dirty="0"/>
              <a:t> </a:t>
            </a:r>
            <a:r>
              <a:rPr lang="en-US" dirty="0"/>
              <a:t>place an important emphasis on argumentation across all disciplines and grade levels. </a:t>
            </a:r>
            <a:endParaRPr lang="en-US" u="sng" dirty="0"/>
          </a:p>
          <a:p>
            <a:pPr>
              <a:defRPr/>
            </a:pPr>
            <a:endParaRPr lang="en-US" b="1" dirty="0"/>
          </a:p>
          <a:p>
            <a:pPr>
              <a:defRPr/>
            </a:pPr>
            <a:r>
              <a:rPr lang="en-US" b="1" dirty="0"/>
              <a:t>ELA Writing Standard #1 –  Argumentation</a:t>
            </a:r>
          </a:p>
          <a:p>
            <a:pPr>
              <a:defRPr/>
            </a:pPr>
            <a:r>
              <a:rPr lang="en-US" b="1" dirty="0"/>
              <a:t>Have participants to: </a:t>
            </a:r>
          </a:p>
          <a:p>
            <a:pPr lvl="1">
              <a:buFontTx/>
              <a:buChar char="•"/>
              <a:defRPr/>
            </a:pPr>
            <a:r>
              <a:rPr lang="en-US" b="1" dirty="0"/>
              <a:t>Read</a:t>
            </a:r>
            <a:r>
              <a:rPr lang="en-US" b="1" baseline="0" dirty="0"/>
              <a:t> the introductory paragraph on page 2</a:t>
            </a:r>
            <a:endParaRPr lang="en-US" b="1" dirty="0"/>
          </a:p>
          <a:p>
            <a:pPr lvl="1">
              <a:buFontTx/>
              <a:buChar char="•"/>
              <a:defRPr/>
            </a:pPr>
            <a:r>
              <a:rPr lang="en-US" b="1" dirty="0">
                <a:solidFill>
                  <a:schemeClr val="tx1">
                    <a:lumMod val="75000"/>
                    <a:lumOff val="25000"/>
                  </a:schemeClr>
                </a:solidFill>
              </a:rPr>
              <a:t>Read</a:t>
            </a:r>
            <a:r>
              <a:rPr lang="en-US" b="1" baseline="0" dirty="0">
                <a:solidFill>
                  <a:schemeClr val="tx1">
                    <a:lumMod val="75000"/>
                    <a:lumOff val="25000"/>
                  </a:schemeClr>
                </a:solidFill>
              </a:rPr>
              <a:t> the Anchor Standard for Standard 1</a:t>
            </a:r>
          </a:p>
          <a:p>
            <a:pPr lvl="1">
              <a:buFontTx/>
              <a:buChar char="•"/>
              <a:defRPr/>
            </a:pPr>
            <a:r>
              <a:rPr lang="en-US" b="1" dirty="0">
                <a:solidFill>
                  <a:schemeClr val="tx1">
                    <a:lumMod val="75000"/>
                    <a:lumOff val="25000"/>
                  </a:schemeClr>
                </a:solidFill>
              </a:rPr>
              <a:t>Read</a:t>
            </a:r>
            <a:r>
              <a:rPr lang="en-US" b="1" baseline="0" dirty="0">
                <a:solidFill>
                  <a:schemeClr val="tx1">
                    <a:lumMod val="75000"/>
                    <a:lumOff val="25000"/>
                  </a:schemeClr>
                </a:solidFill>
              </a:rPr>
              <a:t> a specific grade level standard (understand that this a teacher’s part of helping a student reach the Anchor Std. by the time they graduate HS</a:t>
            </a:r>
            <a:endParaRPr lang="en-US" b="1" dirty="0">
              <a:solidFill>
                <a:schemeClr val="tx1">
                  <a:lumMod val="75000"/>
                  <a:lumOff val="25000"/>
                </a:schemeClr>
              </a:solidFill>
            </a:endParaRPr>
          </a:p>
          <a:p>
            <a:pPr lvl="1">
              <a:buFontTx/>
              <a:buChar char="•"/>
              <a:defRPr/>
            </a:pPr>
            <a:r>
              <a:rPr lang="en-US" b="1" dirty="0">
                <a:solidFill>
                  <a:schemeClr val="tx1">
                    <a:lumMod val="75000"/>
                    <a:lumOff val="25000"/>
                  </a:schemeClr>
                </a:solidFill>
              </a:rPr>
              <a:t>Beginning in kindergarten, students are asked to communicate their opinions – a building block to writing effective argument</a:t>
            </a:r>
          </a:p>
          <a:p>
            <a:pPr lvl="1">
              <a:buFontTx/>
              <a:buChar char="•"/>
              <a:defRPr/>
            </a:pPr>
            <a:r>
              <a:rPr lang="en-US" b="1" dirty="0">
                <a:solidFill>
                  <a:schemeClr val="tx1">
                    <a:lumMod val="75000"/>
                    <a:lumOff val="25000"/>
                  </a:schemeClr>
                </a:solidFill>
              </a:rPr>
              <a:t>Shift occurs in 6</a:t>
            </a:r>
            <a:r>
              <a:rPr lang="en-US" b="1" baseline="30000" dirty="0">
                <a:solidFill>
                  <a:schemeClr val="tx1">
                    <a:lumMod val="75000"/>
                    <a:lumOff val="25000"/>
                  </a:schemeClr>
                </a:solidFill>
              </a:rPr>
              <a:t>th</a:t>
            </a:r>
            <a:r>
              <a:rPr lang="en-US" b="1" dirty="0">
                <a:solidFill>
                  <a:schemeClr val="tx1">
                    <a:lumMod val="75000"/>
                    <a:lumOff val="25000"/>
                  </a:schemeClr>
                </a:solidFill>
              </a:rPr>
              <a:t> grade from opinion to argumentation. What does this mean for grades 4-5?   </a:t>
            </a:r>
          </a:p>
          <a:p>
            <a:pPr>
              <a:defRPr/>
            </a:pPr>
            <a:endParaRPr lang="en-US" b="1" dirty="0"/>
          </a:p>
          <a:p>
            <a:pPr>
              <a:defRPr/>
            </a:pPr>
            <a:r>
              <a:rPr lang="en-US" b="1" dirty="0"/>
              <a:t>DISCUSSION</a:t>
            </a:r>
          </a:p>
          <a:p>
            <a:pPr>
              <a:defRPr/>
            </a:pPr>
            <a:endParaRPr lang="en-US" b="1"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C58264-1F75-4A57-A74A-D040FF2FB924}"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2620299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Deconstruct</a:t>
            </a:r>
            <a:r>
              <a:rPr lang="en-US" b="1" baseline="0" dirty="0"/>
              <a:t> Writing Argumentation-Standard 1: Grade 3 H/O</a:t>
            </a:r>
            <a:endParaRPr lang="en-US" b="1" dirty="0"/>
          </a:p>
          <a:p>
            <a:endParaRPr lang="en-US" b="1" dirty="0"/>
          </a:p>
          <a:p>
            <a:r>
              <a:rPr lang="en-US" b="1" dirty="0"/>
              <a:t>Standards were</a:t>
            </a:r>
            <a:r>
              <a:rPr lang="en-US" b="1" baseline="0" dirty="0"/>
              <a:t> deconstructed by ELA Network Teachers across the state. Classroom Assessment for Student Learning (CASL)development of Learning Targets was utilized to ensure the levels of knowledge, reasoning, performance skill and product were addressed as appropriate.</a:t>
            </a:r>
          </a:p>
          <a:p>
            <a:endParaRPr lang="en-US" b="1" baseline="0" dirty="0"/>
          </a:p>
          <a:p>
            <a:r>
              <a:rPr lang="en-US" b="1" baseline="0" dirty="0"/>
              <a:t>These are also available on my website </a:t>
            </a:r>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19</a:t>
            </a:fld>
            <a:endParaRPr lang="en-US"/>
          </a:p>
        </p:txBody>
      </p:sp>
    </p:spTree>
    <p:extLst>
      <p:ext uri="{BB962C8B-B14F-4D97-AF65-F5344CB8AC3E}">
        <p14:creationId xmlns:p14="http://schemas.microsoft.com/office/powerpoint/2010/main" val="119564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2</a:t>
            </a:fld>
            <a:endParaRPr lang="en-US"/>
          </a:p>
        </p:txBody>
      </p:sp>
    </p:spTree>
    <p:extLst>
      <p:ext uri="{BB962C8B-B14F-4D97-AF65-F5344CB8AC3E}">
        <p14:creationId xmlns:p14="http://schemas.microsoft.com/office/powerpoint/2010/main" val="73093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As with reading, the percentages in the table reflect the sum of student writing</a:t>
            </a:r>
            <a:r>
              <a:rPr lang="en-US" altLang="en-US" b="1" u="sng" dirty="0"/>
              <a:t>, not just writing in ELA settings.</a:t>
            </a:r>
          </a:p>
          <a:p>
            <a:endParaRPr lang="en-US" altLang="en-US" b="1" u="sng" dirty="0"/>
          </a:p>
          <a:p>
            <a:r>
              <a:rPr lang="en-US" altLang="en-US" b="1" u="none" dirty="0"/>
              <a:t>One reason for this shift in the organization of writing standards is to better prepare students college and career writing</a:t>
            </a:r>
          </a:p>
          <a:p>
            <a:endParaRPr lang="en-US" altLang="en-US" b="1" u="none" dirty="0"/>
          </a:p>
          <a:p>
            <a:r>
              <a:rPr lang="en-US" altLang="en-US" b="1" u="none" dirty="0"/>
              <a:t>Notice the decreasing emphasis on narrative writing that students do in school.  THOSE</a:t>
            </a:r>
            <a:r>
              <a:rPr lang="en-US" altLang="en-US" b="1" u="none" baseline="0" dirty="0"/>
              <a:t> PERCENTAGES DO NOT REPRESENT AN ELA CLASSROOM IN ISOLATION.</a:t>
            </a:r>
          </a:p>
          <a:p>
            <a:endParaRPr lang="en-US" altLang="en-US" b="1" u="none" dirty="0"/>
          </a:p>
          <a:p>
            <a:endParaRPr lang="en-US" altLang="en-US" b="1" dirty="0"/>
          </a:p>
          <a:p>
            <a:pPr marL="171450" indent="-171450">
              <a:buFont typeface="Arial" panose="020B0604020202020204" pitchFamily="34" charset="0"/>
              <a:buChar char="•"/>
            </a:pPr>
            <a:endParaRPr lang="en-US" altLang="en-US" baseline="0" dirty="0"/>
          </a:p>
          <a:p>
            <a:pPr marL="171450" indent="-171450">
              <a:buFont typeface="Arial" panose="020B0604020202020204" pitchFamily="34" charset="0"/>
              <a:buChar char="•"/>
            </a:pPr>
            <a:endParaRPr lang="en-US" altLang="en-US" baseline="0" dirty="0"/>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05F71A-65EE-4AD1-A901-537EA0DDDE66}"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962632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Carole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5A3C16-741B-41F1-A4E6-077F20C98F2E}" type="slidenum">
              <a:rPr lang="en-US" altLang="en-US"/>
              <a:pPr eaLnBrk="1" hangingPunct="1"/>
              <a:t>21</a:t>
            </a:fld>
            <a:endParaRPr lang="en-US" altLang="en-US"/>
          </a:p>
        </p:txBody>
      </p:sp>
    </p:spTree>
    <p:extLst>
      <p:ext uri="{BB962C8B-B14F-4D97-AF65-F5344CB8AC3E}">
        <p14:creationId xmlns:p14="http://schemas.microsoft.com/office/powerpoint/2010/main" val="325438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Carole: Standards are the floor, not the ceiling for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standards do not describe all that can or should be taught (only what is essential is included). A </a:t>
            </a:r>
            <a:r>
              <a:rPr lang="en-US" b="1" dirty="0"/>
              <a:t>well-developed, content-rich curriculum must be</a:t>
            </a:r>
            <a:r>
              <a:rPr lang="en-US" b="1" baseline="0" dirty="0"/>
              <a:t> developed by individual schools/districts/states…</a:t>
            </a:r>
            <a:endParaRPr lang="en-US" b="1" dirty="0"/>
          </a:p>
          <a:p>
            <a:endParaRPr lang="en-US" b="1" dirty="0"/>
          </a:p>
          <a:p>
            <a:r>
              <a:rPr lang="en-US" b="1" dirty="0"/>
              <a:t>Everyone would like the standards to b</a:t>
            </a:r>
            <a:r>
              <a:rPr lang="en-US" b="1" baseline="0" dirty="0"/>
              <a:t>e a “magic wand” and solve our problems, but that is a Fantasy</a:t>
            </a:r>
          </a:p>
          <a:p>
            <a:endParaRPr lang="en-US" b="1" baseline="0" dirty="0"/>
          </a:p>
          <a:p>
            <a:pPr defTabSz="931774">
              <a:spcBef>
                <a:spcPct val="0"/>
              </a:spcBef>
              <a:defRPr/>
            </a:pPr>
            <a:r>
              <a:rPr lang="en-US" b="1" dirty="0"/>
              <a:t>You won’t see strategies or instructional advice. BUT— </a:t>
            </a:r>
            <a:r>
              <a:rPr lang="en-US" b="1" u="sng" dirty="0"/>
              <a:t>HIGHLY EFFECTIVE TEACHING AND LEARNING</a:t>
            </a:r>
            <a:r>
              <a:rPr lang="en-US" b="1" dirty="0"/>
              <a:t> will guide teachers.  Along with this, the establishment</a:t>
            </a:r>
            <a:r>
              <a:rPr lang="en-US" b="1" baseline="0" dirty="0"/>
              <a:t> of </a:t>
            </a:r>
            <a:r>
              <a:rPr lang="en-US" b="1" dirty="0"/>
              <a:t>learning targets are beneficial in understanding if our students have met the standards.</a:t>
            </a:r>
            <a:r>
              <a:rPr lang="en-US" b="1" baseline="0" dirty="0"/>
              <a:t> </a:t>
            </a:r>
          </a:p>
          <a:p>
            <a:pPr defTabSz="931774">
              <a:spcBef>
                <a:spcPct val="0"/>
              </a:spcBef>
              <a:defRPr/>
            </a:pPr>
            <a:endParaRPr lang="en-US" b="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t>No grade-specific</a:t>
            </a:r>
            <a:r>
              <a:rPr lang="en-US" b="1" baseline="0" dirty="0"/>
              <a:t> standard can fully reflect the great variety in abilities, but GREAT teachers and teaching can identify them and address their needs. Maybe mention </a:t>
            </a:r>
            <a:r>
              <a:rPr lang="en-US" b="1" baseline="0" dirty="0" err="1"/>
              <a:t>RtI</a:t>
            </a:r>
            <a:r>
              <a:rPr lang="en-US" b="1" baseline="0" dirty="0"/>
              <a:t>, CSIP, </a:t>
            </a:r>
            <a:r>
              <a:rPr lang="en-US" b="1" baseline="0" dirty="0" err="1"/>
              <a:t>etc</a:t>
            </a:r>
            <a:r>
              <a:rPr lang="en-US" b="1" baseline="0" dirty="0"/>
              <a:t>…</a:t>
            </a:r>
          </a:p>
          <a:p>
            <a:pPr eaLnBrk="1" hangingPunct="1">
              <a:spcBef>
                <a:spcPct val="0"/>
              </a:spcBef>
            </a:pPr>
            <a:r>
              <a:rPr lang="en-US" b="1" dirty="0"/>
              <a:t> </a:t>
            </a:r>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a:p>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0139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sz="1000" b="1" dirty="0"/>
              <a:t>12 You Tube Videos – explaining intent of standards, etc. – longest one is about 10 minutes.  Presenters worked on standards development</a:t>
            </a:r>
          </a:p>
          <a:p>
            <a:pPr>
              <a:defRPr/>
            </a:pPr>
            <a:endParaRPr lang="en-US" sz="1000" b="1" dirty="0"/>
          </a:p>
          <a:p>
            <a:pPr>
              <a:defRPr/>
            </a:pPr>
            <a:r>
              <a:rPr lang="en-US" sz="1000" b="1" dirty="0"/>
              <a:t>Located on my website</a:t>
            </a:r>
          </a:p>
          <a:p>
            <a:pPr>
              <a:defRPr/>
            </a:pPr>
            <a:endParaRPr lang="en-US" sz="1000" b="1" dirty="0"/>
          </a:p>
          <a:p>
            <a:pPr>
              <a:defRPr/>
            </a:pPr>
            <a:r>
              <a:rPr lang="en-US" sz="1000" b="1" dirty="0"/>
              <a:t>Common Core State Standards: A New Foundation for Student Success (2:55 mins)</a:t>
            </a:r>
            <a:endParaRPr lang="en-US" sz="1000" dirty="0"/>
          </a:p>
          <a:p>
            <a:pPr>
              <a:defRPr/>
            </a:pPr>
            <a:r>
              <a:rPr lang="en-US" sz="1000" u="sng" dirty="0">
                <a:hlinkClick r:id="rId3"/>
              </a:rPr>
              <a:t>http://www.youtube.com/watch?v=9IGD9oLofks</a:t>
            </a:r>
            <a:endParaRPr lang="en-US" sz="1000" dirty="0"/>
          </a:p>
          <a:p>
            <a:pPr>
              <a:defRPr/>
            </a:pPr>
            <a:r>
              <a:rPr lang="en-US" sz="1000" dirty="0"/>
              <a:t> </a:t>
            </a:r>
          </a:p>
          <a:p>
            <a:pPr>
              <a:defRPr/>
            </a:pPr>
            <a:r>
              <a:rPr lang="en-US" sz="1000" b="1" dirty="0"/>
              <a:t>Common Core State Standards: Principles of Development (8:01 mins)</a:t>
            </a:r>
            <a:endParaRPr lang="en-US" sz="1000" dirty="0"/>
          </a:p>
          <a:p>
            <a:pPr>
              <a:defRPr/>
            </a:pPr>
            <a:r>
              <a:rPr lang="en-US" sz="1000" u="sng" dirty="0">
                <a:hlinkClick r:id="rId4"/>
              </a:rPr>
              <a:t>http://www.youtube.com/watch?v=d1MVErnOD7c</a:t>
            </a:r>
            <a:endParaRPr lang="en-US" sz="1000" dirty="0"/>
          </a:p>
          <a:p>
            <a:pPr>
              <a:defRPr/>
            </a:pPr>
            <a:r>
              <a:rPr lang="en-US" sz="1000" b="1" dirty="0"/>
              <a:t> </a:t>
            </a:r>
            <a:endParaRPr lang="en-US" sz="1000" dirty="0"/>
          </a:p>
          <a:p>
            <a:pPr>
              <a:defRPr/>
            </a:pPr>
            <a:r>
              <a:rPr lang="en-US" sz="1000" b="1" dirty="0"/>
              <a:t>The Crucial Role of Higher Education and Business in Developing the Standards (1:42 mins)</a:t>
            </a:r>
            <a:endParaRPr lang="en-US" sz="1000" dirty="0"/>
          </a:p>
          <a:p>
            <a:pPr>
              <a:defRPr/>
            </a:pPr>
            <a:r>
              <a:rPr lang="en-US" sz="1000" u="sng" dirty="0">
                <a:hlinkClick r:id="rId5"/>
              </a:rPr>
              <a:t>http://www.youtube.com/watch?v=_VqzWyjSlk4</a:t>
            </a:r>
            <a:endParaRPr lang="en-US" sz="1000" dirty="0"/>
          </a:p>
          <a:p>
            <a:pPr>
              <a:defRPr/>
            </a:pPr>
            <a:r>
              <a:rPr lang="en-US" sz="1000" b="1" dirty="0"/>
              <a:t> </a:t>
            </a:r>
            <a:endParaRPr lang="en-US" sz="1000" dirty="0"/>
          </a:p>
          <a:p>
            <a:pPr>
              <a:defRPr/>
            </a:pPr>
            <a:r>
              <a:rPr lang="en-US" sz="1000" b="1" dirty="0"/>
              <a:t>The English Language Arts Standards: Key Changes and their Evidence (6:25 mins.)</a:t>
            </a:r>
            <a:endParaRPr lang="en-US" sz="1000" dirty="0"/>
          </a:p>
          <a:p>
            <a:pPr>
              <a:defRPr/>
            </a:pPr>
            <a:r>
              <a:rPr lang="en-US" sz="1000" u="sng" dirty="0">
                <a:hlinkClick r:id="rId6"/>
              </a:rPr>
              <a:t>http://www.youtube.com/watch?v=JDzTOyxRGLI&amp;feature=related</a:t>
            </a:r>
            <a:endParaRPr lang="en-US" sz="1000" dirty="0"/>
          </a:p>
          <a:p>
            <a:pPr>
              <a:defRPr/>
            </a:pPr>
            <a:r>
              <a:rPr lang="en-US" sz="1000" b="1" dirty="0"/>
              <a:t> </a:t>
            </a:r>
            <a:endParaRPr lang="en-US" sz="1000" dirty="0"/>
          </a:p>
          <a:p>
            <a:pPr>
              <a:defRPr/>
            </a:pPr>
            <a:r>
              <a:rPr lang="en-US" sz="1000" b="1" dirty="0"/>
              <a:t>Literacy in Other Disciplines: (3:61 Mins)</a:t>
            </a:r>
            <a:endParaRPr lang="en-US" sz="1000" dirty="0"/>
          </a:p>
          <a:p>
            <a:pPr>
              <a:defRPr/>
            </a:pPr>
            <a:r>
              <a:rPr lang="en-US" sz="1000" u="sng" dirty="0">
                <a:hlinkClick r:id="rId7"/>
              </a:rPr>
              <a:t>http://www.youtube.com/watch?v=1zHWMfg_8r0&amp;feature=related</a:t>
            </a:r>
            <a:r>
              <a:rPr lang="en-US" sz="1000" dirty="0"/>
              <a:t> </a:t>
            </a:r>
          </a:p>
          <a:p>
            <a:pPr>
              <a:defRPr/>
            </a:pPr>
            <a:r>
              <a:rPr lang="en-US" sz="1000" dirty="0"/>
              <a:t> </a:t>
            </a:r>
          </a:p>
          <a:p>
            <a:pPr>
              <a:defRPr/>
            </a:pPr>
            <a:r>
              <a:rPr lang="en-US" sz="1000" b="1" dirty="0"/>
              <a:t>The Balance of Informational and Literary Texts in K-5  (2:15 mins)</a:t>
            </a:r>
            <a:endParaRPr lang="en-US" sz="1000" dirty="0"/>
          </a:p>
          <a:p>
            <a:pPr>
              <a:defRPr/>
            </a:pPr>
            <a:r>
              <a:rPr lang="en-US" sz="1000" u="sng" dirty="0">
                <a:hlinkClick r:id="rId8"/>
              </a:rPr>
              <a:t>http://www.youtube.com/watch?v=k7yQk6a501s&amp;feature=related</a:t>
            </a:r>
            <a:endParaRPr lang="en-US" sz="1000" dirty="0"/>
          </a:p>
          <a:p>
            <a:pPr>
              <a:defRPr/>
            </a:pPr>
            <a:r>
              <a:rPr lang="en-US" sz="1000" dirty="0"/>
              <a:t> </a:t>
            </a:r>
          </a:p>
          <a:p>
            <a:pPr>
              <a:defRPr/>
            </a:pPr>
            <a:r>
              <a:rPr lang="en-US" sz="1000" b="1" dirty="0"/>
              <a:t>Literary Non-Fiction in Grades 6-12: Opening New Worlds for Teachers and Students (1:33 mins)</a:t>
            </a:r>
            <a:endParaRPr lang="en-US" sz="1000" dirty="0"/>
          </a:p>
          <a:p>
            <a:pPr>
              <a:defRPr/>
            </a:pPr>
            <a:r>
              <a:rPr lang="en-US" sz="1000" u="sng" dirty="0">
                <a:hlinkClick r:id="rId9"/>
              </a:rPr>
              <a:t>http://www.youtube.com/watch?v=KC5lgdf0-W8</a:t>
            </a:r>
            <a:endParaRPr lang="en-US" sz="1000" dirty="0"/>
          </a:p>
          <a:p>
            <a:pPr>
              <a:defRPr/>
            </a:pPr>
            <a:r>
              <a:rPr lang="en-US" sz="1000" dirty="0"/>
              <a:t> </a:t>
            </a:r>
          </a:p>
          <a:p>
            <a:pPr>
              <a:defRPr/>
            </a:pPr>
            <a:r>
              <a:rPr lang="en-US" sz="1000" b="1" dirty="0"/>
              <a:t>Literary Non-Fiction in the Classroom: Opening New Worlds for Students (2:27 mins)</a:t>
            </a:r>
            <a:endParaRPr lang="en-US" sz="1000" dirty="0"/>
          </a:p>
          <a:p>
            <a:pPr>
              <a:defRPr/>
            </a:pPr>
            <a:r>
              <a:rPr lang="en-US" sz="1000" u="sng" dirty="0">
                <a:hlinkClick r:id="rId10"/>
              </a:rPr>
              <a:t>http://www.youtube.com/watch?v=I0uvIAqZbNI&amp;feature=related</a:t>
            </a:r>
            <a:endParaRPr lang="en-US" sz="1000" dirty="0"/>
          </a:p>
          <a:p>
            <a:pPr>
              <a:defRPr/>
            </a:pPr>
            <a:r>
              <a:rPr lang="en-US" sz="1000" dirty="0"/>
              <a:t> </a:t>
            </a:r>
          </a:p>
          <a:p>
            <a:pPr>
              <a:defRPr/>
            </a:pPr>
            <a:r>
              <a:rPr lang="en-US" sz="1000" b="1" dirty="0"/>
              <a:t>Writing to Inform and Make Arguments (3:36)</a:t>
            </a:r>
            <a:endParaRPr lang="en-US" sz="1000" dirty="0"/>
          </a:p>
          <a:p>
            <a:pPr>
              <a:defRPr/>
            </a:pPr>
            <a:r>
              <a:rPr lang="en-US" sz="1000" u="sng" dirty="0">
                <a:hlinkClick r:id="rId11"/>
              </a:rPr>
              <a:t>http://www.youtube.com/watch?v=Jt_2jI010WU&amp;feature=related</a:t>
            </a:r>
            <a:endParaRPr lang="en-US" sz="1000" dirty="0"/>
          </a:p>
          <a:p>
            <a:pPr>
              <a:defRPr/>
            </a:pPr>
            <a:r>
              <a:rPr lang="en-US" sz="1000" dirty="0"/>
              <a:t> </a:t>
            </a:r>
          </a:p>
          <a:p>
            <a:pPr>
              <a:defRPr/>
            </a:pPr>
            <a:r>
              <a:rPr lang="en-US" sz="1000" b="1" dirty="0"/>
              <a:t>Speaking and Listening: The Key Role of Evidence (2:25 mins)</a:t>
            </a:r>
            <a:endParaRPr lang="en-US" sz="1000" dirty="0"/>
          </a:p>
          <a:p>
            <a:pPr>
              <a:defRPr/>
            </a:pPr>
            <a:r>
              <a:rPr lang="en-US" sz="1000" u="sng" dirty="0">
                <a:hlinkClick r:id="rId12"/>
              </a:rPr>
              <a:t>http://www.youtube.com/watch?v=FZXwEaHrdbo&amp;feature=related</a:t>
            </a:r>
            <a:endParaRPr lang="en-US" sz="1000" dirty="0"/>
          </a:p>
          <a:p>
            <a:pPr>
              <a:defRPr/>
            </a:pPr>
            <a:r>
              <a:rPr lang="en-US" sz="1000" dirty="0"/>
              <a:t> </a:t>
            </a:r>
          </a:p>
          <a:p>
            <a:pPr>
              <a:defRPr/>
            </a:pPr>
            <a:r>
              <a:rPr lang="en-US" sz="1000" b="1" dirty="0"/>
              <a:t>Conventions of Standard English Writing and Speaking (1:44)</a:t>
            </a:r>
            <a:endParaRPr lang="en-US" sz="1000" dirty="0"/>
          </a:p>
          <a:p>
            <a:pPr>
              <a:defRPr/>
            </a:pPr>
            <a:r>
              <a:rPr lang="en-US" sz="1000" u="sng" dirty="0">
                <a:hlinkClick r:id="rId13"/>
              </a:rPr>
              <a:t>http://www.youtube.com/watch?v=zoeh0r1Qe_k&amp;feature=related</a:t>
            </a:r>
            <a:endParaRPr lang="en-US" sz="1000" dirty="0"/>
          </a:p>
          <a:p>
            <a:pPr>
              <a:defRPr/>
            </a:pPr>
            <a:r>
              <a:rPr lang="en-US" sz="1000" dirty="0"/>
              <a:t> </a:t>
            </a:r>
          </a:p>
          <a:p>
            <a:pPr>
              <a:defRPr/>
            </a:pPr>
            <a:r>
              <a:rPr lang="en-US" sz="1000" b="1" dirty="0"/>
              <a:t>Text-Dependent Analysis in Action: Examples From Dr. MLK, Jr.'s Letter from a Birmingham Jail: From ELA Appendix B  (10:20 mins)   </a:t>
            </a:r>
            <a:r>
              <a:rPr lang="en-US" sz="1000" u="sng" dirty="0">
                <a:hlinkClick r:id="rId14"/>
              </a:rPr>
              <a:t>http://www.youtube.com/watch?v=Ho_ntaYbL7o</a:t>
            </a:r>
            <a:endParaRPr lang="en-US" sz="1000" dirty="0"/>
          </a:p>
          <a:p>
            <a:pPr>
              <a:defRPr/>
            </a:pP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A0419C-F3D8-4B59-A44F-FE9842424CCB}" type="slidenum">
              <a:rPr lang="en-US" altLang="en-US">
                <a:solidFill>
                  <a:srgbClr val="000000"/>
                </a:solidFill>
              </a:rPr>
              <a:pPr eaLnBrk="1" hangingPunct="1"/>
              <a:t>23</a:t>
            </a:fld>
            <a:endParaRPr lang="en-US" altLang="en-US">
              <a:solidFill>
                <a:srgbClr val="000000"/>
              </a:solidFill>
            </a:endParaRPr>
          </a:p>
        </p:txBody>
      </p:sp>
    </p:spTree>
    <p:extLst>
      <p:ext uri="{BB962C8B-B14F-4D97-AF65-F5344CB8AC3E}">
        <p14:creationId xmlns:p14="http://schemas.microsoft.com/office/powerpoint/2010/main" val="3203117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spcBef>
                <a:spcPct val="0"/>
              </a:spcBef>
              <a:defRPr/>
            </a:pPr>
            <a:r>
              <a:rPr lang="en-US" b="1" dirty="0"/>
              <a:t>Carole</a:t>
            </a:r>
          </a:p>
          <a:p>
            <a:pPr defTabSz="931774">
              <a:spcBef>
                <a:spcPct val="0"/>
              </a:spcBef>
              <a:defRPr/>
            </a:pPr>
            <a:endParaRPr lang="en-US" b="1" dirty="0"/>
          </a:p>
          <a:p>
            <a:pPr marL="0" marR="0" lvl="0" indent="0" algn="l" defTabSz="931774" rtl="0" eaLnBrk="1" fontAlgn="auto" latinLnBrk="0" hangingPunct="1">
              <a:lnSpc>
                <a:spcPct val="100000"/>
              </a:lnSpc>
              <a:spcBef>
                <a:spcPct val="0"/>
              </a:spcBef>
              <a:spcAft>
                <a:spcPts val="0"/>
              </a:spcAft>
              <a:buClrTx/>
              <a:buSzTx/>
              <a:buFontTx/>
              <a:buNone/>
              <a:tabLst/>
              <a:defRPr/>
            </a:pPr>
            <a:r>
              <a:rPr lang="en-US" b="1" dirty="0"/>
              <a:t>You won’t see strategies or instructional advice in the standards. But, the establishment</a:t>
            </a:r>
            <a:r>
              <a:rPr lang="en-US" b="1" baseline="0" dirty="0"/>
              <a:t> of </a:t>
            </a:r>
            <a:r>
              <a:rPr lang="en-US" b="1" dirty="0"/>
              <a:t>learning targets are beneficial in understanding if your students have met the standards.</a:t>
            </a:r>
            <a:r>
              <a:rPr lang="en-US" b="1" baseline="0" dirty="0"/>
              <a:t> </a:t>
            </a:r>
          </a:p>
          <a:p>
            <a:pPr defTabSz="931774">
              <a:spcBef>
                <a:spcPct val="0"/>
              </a:spcBef>
              <a:defRPr/>
            </a:pPr>
            <a:endParaRPr lang="en-US" b="1" dirty="0"/>
          </a:p>
          <a:p>
            <a:pPr defTabSz="931774">
              <a:spcBef>
                <a:spcPct val="0"/>
              </a:spcBef>
              <a:defRPr/>
            </a:pPr>
            <a:r>
              <a:rPr lang="en-US" b="1" dirty="0"/>
              <a:t>No grade-specific</a:t>
            </a:r>
            <a:r>
              <a:rPr lang="en-US" b="1" baseline="0" dirty="0"/>
              <a:t> standard can fully reflect the great variety in abilities, but GREAT teachers and teaching can identify them and address their needs. </a:t>
            </a:r>
            <a:endParaRPr lang="en-US" b="1" u="sng" dirty="0"/>
          </a:p>
          <a:p>
            <a:pPr eaLnBrk="1" hangingPunct="1">
              <a:spcBef>
                <a:spcPct val="0"/>
              </a:spcBef>
            </a:pPr>
            <a:endParaRPr lang="en-US" b="1" dirty="0"/>
          </a:p>
          <a:p>
            <a:pPr eaLnBrk="1" hangingPunct="1">
              <a:spcBef>
                <a:spcPct val="0"/>
              </a:spcBef>
            </a:pP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24</a:t>
            </a:fld>
            <a:endParaRPr lang="en-US"/>
          </a:p>
        </p:txBody>
      </p:sp>
    </p:spTree>
    <p:extLst>
      <p:ext uri="{BB962C8B-B14F-4D97-AF65-F5344CB8AC3E}">
        <p14:creationId xmlns:p14="http://schemas.microsoft.com/office/powerpoint/2010/main" val="2748650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“Oregon” </a:t>
            </a:r>
            <a:r>
              <a:rPr lang="en-US" b="1" u="sng" dirty="0"/>
              <a:t>Shifts in ELA/Literacy H/O</a:t>
            </a:r>
          </a:p>
          <a:p>
            <a:endParaRPr lang="en-US" b="1" u="sng" dirty="0"/>
          </a:p>
          <a:p>
            <a:r>
              <a:rPr lang="en-US" b="1" dirty="0"/>
              <a:t>I like</a:t>
            </a:r>
            <a:r>
              <a:rPr lang="en-US" b="1" baseline="0" dirty="0"/>
              <a:t> this document because it focuses on Actions, not just statements about the shifts.  It also contains links to ELA Appendix A-B-C (we will discuss these later…)</a:t>
            </a: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25</a:t>
            </a:fld>
            <a:endParaRPr lang="en-US"/>
          </a:p>
        </p:txBody>
      </p:sp>
    </p:spTree>
    <p:extLst>
      <p:ext uri="{BB962C8B-B14F-4D97-AF65-F5344CB8AC3E}">
        <p14:creationId xmlns:p14="http://schemas.microsoft.com/office/powerpoint/2010/main" val="8066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Clr>
                <a:srgbClr val="000000"/>
              </a:buClr>
              <a:buSzPct val="153000"/>
              <a:buFontTx/>
              <a:buNone/>
            </a:pPr>
            <a:r>
              <a:rPr lang="en-US" sz="1200" b="1" dirty="0"/>
              <a:t>Carole</a:t>
            </a:r>
          </a:p>
          <a:p>
            <a:pPr marL="171450" indent="-171450" eaLnBrk="1" hangingPunct="1">
              <a:spcBef>
                <a:spcPct val="0"/>
              </a:spcBef>
              <a:buClr>
                <a:srgbClr val="000000"/>
              </a:buClr>
              <a:buSzPct val="153000"/>
              <a:buFontTx/>
              <a:buChar char="•"/>
            </a:pPr>
            <a:endParaRPr lang="en-US" sz="1200" dirty="0"/>
          </a:p>
          <a:p>
            <a:pPr marL="171450" indent="-171450" eaLnBrk="1" hangingPunct="1">
              <a:spcBef>
                <a:spcPct val="0"/>
              </a:spcBef>
              <a:buClr>
                <a:srgbClr val="000000"/>
              </a:buClr>
              <a:buSzPct val="153000"/>
              <a:buFontTx/>
              <a:buChar char="•"/>
            </a:pPr>
            <a:r>
              <a:rPr lang="en-US" sz="1200" b="1" dirty="0"/>
              <a:t>The shifts are a high-level summary of the biggest changes signified by the adoption of the CCSS. </a:t>
            </a:r>
          </a:p>
          <a:p>
            <a:pPr marL="0" indent="0" eaLnBrk="1" hangingPunct="1">
              <a:spcBef>
                <a:spcPct val="0"/>
              </a:spcBef>
              <a:buClr>
                <a:srgbClr val="000000"/>
              </a:buClr>
              <a:buSzPct val="153000"/>
              <a:buFontTx/>
              <a:buNone/>
            </a:pPr>
            <a:r>
              <a:rPr lang="en-US" sz="1200" b="1" dirty="0"/>
              <a:t> </a:t>
            </a:r>
          </a:p>
          <a:p>
            <a:pPr marL="171450" indent="-171450" eaLnBrk="1" hangingPunct="1">
              <a:spcBef>
                <a:spcPct val="0"/>
              </a:spcBef>
              <a:buClr>
                <a:srgbClr val="000000"/>
              </a:buClr>
              <a:buSzPct val="153000"/>
              <a:buFontTx/>
              <a:buChar char="•"/>
            </a:pPr>
            <a:r>
              <a:rPr lang="en-US" sz="1200" b="1" dirty="0"/>
              <a:t>They represent the most significant shifts for curriculum materials, instruction, student learning, and thinking about assessment. Taken all together, they should lead to desired student outcomes. </a:t>
            </a:r>
          </a:p>
          <a:p>
            <a:pPr marL="171450" indent="-171450" eaLnBrk="1" hangingPunct="1">
              <a:spcBef>
                <a:spcPct val="0"/>
              </a:spcBef>
              <a:buClr>
                <a:srgbClr val="000000"/>
              </a:buClr>
              <a:buSzPct val="153000"/>
              <a:buFontTx/>
              <a:buChar char="•"/>
            </a:pPr>
            <a:endParaRPr lang="en-US" sz="1200" b="1" dirty="0"/>
          </a:p>
          <a:p>
            <a:pPr marL="171450" indent="-171450" eaLnBrk="1" hangingPunct="1">
              <a:spcBef>
                <a:spcPct val="0"/>
              </a:spcBef>
              <a:buClr>
                <a:srgbClr val="000000"/>
              </a:buClr>
              <a:buSzPct val="153000"/>
              <a:buFontTx/>
              <a:buChar char="•"/>
            </a:pPr>
            <a:r>
              <a:rPr lang="en-US" sz="1200" b="1" dirty="0"/>
              <a:t>Communicate the shifts to everyone who will listen! Everyone working in your school and district should have a solid understanding of the shifts required in both ELA/Literacy and Mathematics. </a:t>
            </a:r>
          </a:p>
          <a:p>
            <a:pPr marL="171450" indent="-171450" eaLnBrk="1" hangingPunct="1">
              <a:spcBef>
                <a:spcPct val="0"/>
              </a:spcBef>
              <a:buClr>
                <a:srgbClr val="000000"/>
              </a:buClr>
              <a:buSzPct val="153000"/>
              <a:buFontTx/>
              <a:buChar char="•"/>
            </a:pPr>
            <a:endParaRPr lang="en-US" sz="1200" b="1" dirty="0"/>
          </a:p>
          <a:p>
            <a:pPr marL="171450" indent="-171450" eaLnBrk="1" hangingPunct="1">
              <a:spcBef>
                <a:spcPct val="0"/>
              </a:spcBef>
              <a:buClr>
                <a:srgbClr val="000000"/>
              </a:buClr>
              <a:buSzPct val="153000"/>
              <a:buFontTx/>
              <a:buChar char="•"/>
            </a:pPr>
            <a:r>
              <a:rPr lang="en-US" sz="1200" b="1" dirty="0"/>
              <a:t>They are a great starting point for learning about and understanding the CCSS.</a:t>
            </a:r>
          </a:p>
          <a:p>
            <a:pPr marL="171450" indent="-171450" eaLnBrk="1" hangingPunct="1">
              <a:spcBef>
                <a:spcPct val="0"/>
              </a:spcBef>
              <a:buClr>
                <a:srgbClr val="000000"/>
              </a:buClr>
              <a:buSzPct val="153000"/>
              <a:buFontTx/>
              <a:buChar char="•"/>
            </a:pPr>
            <a:endParaRPr lang="en-US" sz="1200" b="1" dirty="0"/>
          </a:p>
          <a:p>
            <a:pPr marL="171450" indent="-171450" eaLnBrk="1" hangingPunct="1">
              <a:spcBef>
                <a:spcPct val="0"/>
              </a:spcBef>
              <a:buClr>
                <a:srgbClr val="000000"/>
              </a:buClr>
              <a:buSzPct val="153000"/>
              <a:buFontTx/>
              <a:buChar char="•"/>
            </a:pPr>
            <a:r>
              <a:rPr lang="en-US" sz="1200" b="1" dirty="0"/>
              <a:t>You can test any message or effort regarding the standards against these touchstones. From state, district, school, or classroom – how does X support the ideas of the shifts?</a:t>
            </a:r>
          </a:p>
          <a:p>
            <a:pPr marL="171450" indent="-171450" eaLnBrk="1" hangingPunct="1">
              <a:spcBef>
                <a:spcPct val="0"/>
              </a:spcBef>
              <a:buClr>
                <a:srgbClr val="000000"/>
              </a:buClr>
              <a:buSzPct val="153000"/>
              <a:buFontTx/>
              <a:buChar char="•"/>
            </a:pPr>
            <a:endParaRPr lang="en-US" sz="1200" b="1" dirty="0"/>
          </a:p>
          <a:p>
            <a:pPr marL="171450" indent="-171450" eaLnBrk="1" hangingPunct="1">
              <a:spcBef>
                <a:spcPct val="0"/>
              </a:spcBef>
              <a:buClr>
                <a:srgbClr val="000000"/>
              </a:buClr>
              <a:buSzPct val="97000"/>
              <a:buFontTx/>
              <a:buChar char="•"/>
            </a:pPr>
            <a:r>
              <a:rPr lang="en-US" sz="1200" b="1" dirty="0">
                <a:solidFill>
                  <a:srgbClr val="000000"/>
                </a:solidFill>
                <a:cs typeface="Arial" charset="0"/>
                <a:sym typeface="Arial" charset="0"/>
              </a:rPr>
              <a:t>They are meant to be succinct and easy to remember.</a:t>
            </a:r>
          </a:p>
        </p:txBody>
      </p:sp>
      <p:sp>
        <p:nvSpPr>
          <p:cNvPr id="4" name="Slide Number Placeholder 3"/>
          <p:cNvSpPr>
            <a:spLocks noGrp="1"/>
          </p:cNvSpPr>
          <p:nvPr>
            <p:ph type="sldNum" sz="quarter" idx="10"/>
          </p:nvPr>
        </p:nvSpPr>
        <p:spPr/>
        <p:txBody>
          <a:bodyPr/>
          <a:lstStyle/>
          <a:p>
            <a:fld id="{189F1D7C-9429-4832-A906-187A4077121E}" type="slidenum">
              <a:rPr lang="en-US" smtClean="0"/>
              <a:t>26</a:t>
            </a:fld>
            <a:endParaRPr lang="en-US"/>
          </a:p>
        </p:txBody>
      </p:sp>
    </p:spTree>
    <p:extLst>
      <p:ext uri="{BB962C8B-B14F-4D97-AF65-F5344CB8AC3E}">
        <p14:creationId xmlns:p14="http://schemas.microsoft.com/office/powerpoint/2010/main" val="297133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Shape 237"/>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Shape 238"/>
          <p:cNvSpPr>
            <a:spLocks noGrp="1"/>
          </p:cNvSpPr>
          <p:nvPr>
            <p:ph type="body" idx="1"/>
          </p:nvPr>
        </p:nvSpPr>
        <p:spPr bwMode="auto">
          <a:xfrm>
            <a:off x="717268" y="4490032"/>
            <a:ext cx="5731651" cy="280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7453" bIns="47453" numCol="1" anchor="t" anchorCtr="0" compatLnSpc="1">
            <a:prstTxWarp prst="textNoShape">
              <a:avLst/>
            </a:prstTxWarp>
            <a:spAutoFit/>
          </a:bodyPr>
          <a:lstStyle/>
          <a:p>
            <a:pPr marL="177943" indent="-177943">
              <a:spcBef>
                <a:spcPct val="0"/>
              </a:spcBef>
            </a:pPr>
            <a:r>
              <a:rPr lang="en-US" altLang="en-US" b="1" dirty="0"/>
              <a:t>Carole  INCLUDING INFORMATION TO HELP YOU IN TRAINING NEW TEACHERS…</a:t>
            </a:r>
          </a:p>
          <a:p>
            <a:pPr marL="177943" indent="-177943">
              <a:spcBef>
                <a:spcPct val="0"/>
              </a:spcBef>
            </a:pPr>
            <a:endParaRPr lang="en-US" altLang="en-US" b="1" dirty="0"/>
          </a:p>
          <a:p>
            <a:pPr marL="177943" indent="-177943">
              <a:spcBef>
                <a:spcPct val="0"/>
              </a:spcBef>
            </a:pPr>
            <a:r>
              <a:rPr lang="en-US" altLang="en-US" b="1" dirty="0"/>
              <a:t>Emphasize</a:t>
            </a:r>
            <a:r>
              <a:rPr lang="en-US" altLang="en-US" b="1" baseline="0" dirty="0"/>
              <a:t> regular practice… still need </a:t>
            </a:r>
            <a:r>
              <a:rPr lang="en-US" altLang="en-US" b="1" baseline="0" dirty="0" err="1"/>
              <a:t>scaffolded</a:t>
            </a:r>
            <a:r>
              <a:rPr lang="en-US" altLang="en-US" b="1" baseline="0" dirty="0"/>
              <a:t> teaching/learning </a:t>
            </a:r>
            <a:endParaRPr lang="en-US" altLang="en-US" b="1" dirty="0"/>
          </a:p>
          <a:p>
            <a:pPr marL="177943" indent="-177943">
              <a:spcBef>
                <a:spcPct val="0"/>
              </a:spcBef>
            </a:pPr>
            <a:endParaRPr lang="en-US" altLang="en-US" b="1" dirty="0"/>
          </a:p>
        </p:txBody>
      </p:sp>
      <p:sp>
        <p:nvSpPr>
          <p:cNvPr id="281604" name="Shape 239"/>
          <p:cNvSpPr>
            <a:spLocks noGrp="1"/>
          </p:cNvSpPr>
          <p:nvPr>
            <p:ph type="sldNum" sz="quarter" idx="5"/>
          </p:nvPr>
        </p:nvSpPr>
        <p:spPr bwMode="auto">
          <a:xfrm>
            <a:off x="4058568" y="9164055"/>
            <a:ext cx="3105997" cy="285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7453" bIns="47453">
            <a:spAutoFit/>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buSzPct val="25000"/>
            </a:pPr>
            <a:r>
              <a:rPr lang="en-US" altLang="en-US">
                <a:solidFill>
                  <a:srgbClr val="000000"/>
                </a:solidFill>
                <a:latin typeface="Arial" charset="0"/>
                <a:sym typeface="Arial" charset="0"/>
              </a:rPr>
              <a:t> </a:t>
            </a:r>
          </a:p>
        </p:txBody>
      </p:sp>
    </p:spTree>
    <p:extLst>
      <p:ext uri="{BB962C8B-B14F-4D97-AF65-F5344CB8AC3E}">
        <p14:creationId xmlns:p14="http://schemas.microsoft.com/office/powerpoint/2010/main" val="1086012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8770" name="Shape 190"/>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Shape 191"/>
          <p:cNvSpPr>
            <a:spLocks noGrp="1"/>
          </p:cNvSpPr>
          <p:nvPr>
            <p:ph type="body" idx="1"/>
          </p:nvPr>
        </p:nvSpPr>
        <p:spPr bwMode="auto">
          <a:xfrm>
            <a:off x="717268" y="4490033"/>
            <a:ext cx="5731651" cy="280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7453" bIns="47453" numCol="1" anchor="t" anchorCtr="0" compatLnSpc="1">
            <a:prstTxWarp prst="textNoShape">
              <a:avLst/>
            </a:prstTxWarp>
            <a:spAutoFit/>
          </a:bodyPr>
          <a:lstStyle/>
          <a:p>
            <a:pPr eaLnBrk="1" hangingPunct="1">
              <a:spcBef>
                <a:spcPct val="0"/>
              </a:spcBef>
            </a:pPr>
            <a:r>
              <a:rPr lang="en-US" altLang="en-US" b="1" dirty="0"/>
              <a:t>Carole</a:t>
            </a:r>
          </a:p>
        </p:txBody>
      </p:sp>
      <p:sp>
        <p:nvSpPr>
          <p:cNvPr id="288772" name="Shape 192"/>
          <p:cNvSpPr>
            <a:spLocks noGrp="1"/>
          </p:cNvSpPr>
          <p:nvPr>
            <p:ph type="sldNum" sz="quarter" idx="5"/>
          </p:nvPr>
        </p:nvSpPr>
        <p:spPr bwMode="auto">
          <a:xfrm>
            <a:off x="4058568" y="9164055"/>
            <a:ext cx="3105997" cy="285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7453" bIns="47453">
            <a:spAutoFit/>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buSzPct val="25000"/>
            </a:pPr>
            <a:r>
              <a:rPr lang="en-US" altLang="en-US">
                <a:solidFill>
                  <a:srgbClr val="000000"/>
                </a:solidFill>
                <a:latin typeface="Arial" charset="0"/>
                <a:sym typeface="Arial" charset="0"/>
              </a:rPr>
              <a:t> </a:t>
            </a:r>
          </a:p>
        </p:txBody>
      </p:sp>
    </p:spTree>
    <p:extLst>
      <p:ext uri="{BB962C8B-B14F-4D97-AF65-F5344CB8AC3E}">
        <p14:creationId xmlns:p14="http://schemas.microsoft.com/office/powerpoint/2010/main" val="1378191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145"/>
          <p:cNvSpPr>
            <a:spLocks noGrp="1" noRot="1" noChangeAspect="1" noTextEdit="1"/>
          </p:cNvSpPr>
          <p:nvPr>
            <p:ph type="sldImg" idx="2"/>
          </p:nvPr>
        </p:nvSpPr>
        <p:spPr>
          <a:noFill/>
          <a:ln>
            <a:headEnd/>
            <a:tailEnd/>
          </a:ln>
        </p:spPr>
      </p:sp>
      <p:sp>
        <p:nvSpPr>
          <p:cNvPr id="146" name="Shape 146"/>
          <p:cNvSpPr txBox="1">
            <a:spLocks noGrp="1"/>
          </p:cNvSpPr>
          <p:nvPr>
            <p:ph type="body" idx="1"/>
          </p:nvPr>
        </p:nvSpPr>
        <p:spPr>
          <a:xfrm>
            <a:off x="717268" y="4490032"/>
            <a:ext cx="5731651" cy="2534499"/>
          </a:xfrm>
          <a:ln/>
        </p:spPr>
        <p:txBody>
          <a:bodyPr tIns="46568" bIns="46568" anchor="t">
            <a:spAutoFit/>
          </a:bodyPr>
          <a:lstStyle/>
          <a:p>
            <a:pPr>
              <a:buSzPct val="25000"/>
              <a:defRPr/>
            </a:pPr>
            <a:r>
              <a:rPr lang="en-US" b="1" dirty="0"/>
              <a:t>Carole</a:t>
            </a:r>
          </a:p>
          <a:p>
            <a:pPr>
              <a:buSzPct val="25000"/>
              <a:defRPr/>
            </a:pPr>
            <a:endParaRPr lang="en-US" b="1" dirty="0"/>
          </a:p>
          <a:p>
            <a:pPr>
              <a:buSzPct val="25000"/>
              <a:defRPr/>
            </a:pPr>
            <a:r>
              <a:rPr lang="en-US" b="1" dirty="0"/>
              <a:t>Examples of questions that take students outside and inside the text.</a:t>
            </a:r>
          </a:p>
          <a:p>
            <a:pPr>
              <a:buSzPct val="25000"/>
              <a:defRPr/>
            </a:pPr>
            <a:endParaRPr lang="en-US" b="1" dirty="0"/>
          </a:p>
          <a:p>
            <a:pPr>
              <a:buSzPct val="25000"/>
              <a:defRPr/>
            </a:pPr>
            <a:r>
              <a:rPr lang="x-none" b="1" dirty="0"/>
              <a:t>Text-dependent questions require students to pay attention to the text at hand and to draw evidence from that text.</a:t>
            </a:r>
          </a:p>
          <a:p>
            <a:pPr>
              <a:defRPr/>
            </a:pPr>
            <a:endParaRPr lang="x-none" b="1" dirty="0"/>
          </a:p>
          <a:p>
            <a:pPr>
              <a:buSzPct val="25000"/>
              <a:defRPr/>
            </a:pPr>
            <a:r>
              <a:rPr lang="x-none" b="1" dirty="0"/>
              <a:t>What does this look like in the classroom?</a:t>
            </a:r>
          </a:p>
          <a:p>
            <a:pPr>
              <a:defRPr/>
            </a:pPr>
            <a:endParaRPr lang="x-none" b="1" dirty="0"/>
          </a:p>
          <a:p>
            <a:pPr marL="174708" indent="-174708">
              <a:buClr>
                <a:srgbClr val="000000"/>
              </a:buClr>
              <a:buSzPct val="129629"/>
              <a:buFont typeface="Arial"/>
              <a:buChar char="•"/>
              <a:defRPr/>
            </a:pPr>
            <a:r>
              <a:rPr lang="x-none" b="1" dirty="0"/>
              <a:t>Teachers insist that classroom experiences stay deeply connected to the text on the page and that students develop habits for making evidentiary argument both in conversation, as well as in writing to assess comprehension of a text.</a:t>
            </a:r>
          </a:p>
          <a:p>
            <a:pPr>
              <a:defRPr/>
            </a:pPr>
            <a:endParaRPr lang="x-none" b="1" dirty="0"/>
          </a:p>
          <a:p>
            <a:pPr marL="174708" indent="-174708">
              <a:buClr>
                <a:srgbClr val="000000"/>
              </a:buClr>
              <a:buSzPct val="129629"/>
              <a:buFont typeface="Arial"/>
              <a:buChar char="•"/>
              <a:defRPr/>
            </a:pPr>
            <a:r>
              <a:rPr lang="x-none" b="1" dirty="0"/>
              <a:t>Students have rich and rigorous conversations and develop writing that are dependent on a common text. </a:t>
            </a:r>
          </a:p>
        </p:txBody>
      </p:sp>
      <p:sp>
        <p:nvSpPr>
          <p:cNvPr id="62468" name="Shape 147"/>
          <p:cNvSpPr>
            <a:spLocks noGrp="1"/>
          </p:cNvSpPr>
          <p:nvPr>
            <p:ph type="sldNum" sz="quarter" idx="12"/>
          </p:nvPr>
        </p:nvSpPr>
        <p:spPr>
          <a:xfrm>
            <a:off x="4058568" y="9168152"/>
            <a:ext cx="3105997" cy="281575"/>
          </a:xfrm>
          <a:noFill/>
        </p:spPr>
        <p:txBody>
          <a:bodyPr tIns="46568" bIns="46568">
            <a:spAutoFit/>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buSzPct val="25000"/>
            </a:pPr>
            <a:r>
              <a:rPr lang="en-US" altLang="en-US">
                <a:solidFill>
                  <a:srgbClr val="000000"/>
                </a:solidFill>
              </a:rPr>
              <a:t> </a:t>
            </a:r>
          </a:p>
        </p:txBody>
      </p:sp>
    </p:spTree>
    <p:extLst>
      <p:ext uri="{BB962C8B-B14F-4D97-AF65-F5344CB8AC3E}">
        <p14:creationId xmlns:p14="http://schemas.microsoft.com/office/powerpoint/2010/main" val="129436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Carole</a:t>
            </a:r>
          </a:p>
          <a:p>
            <a:endParaRPr lang="en-US" b="1" dirty="0">
              <a:solidFill>
                <a:schemeClr val="tx1"/>
              </a:solidFill>
            </a:endParaRPr>
          </a:p>
          <a:p>
            <a:r>
              <a:rPr lang="en-US" b="1" dirty="0">
                <a:solidFill>
                  <a:schemeClr val="tx1"/>
                </a:solidFill>
              </a:rPr>
              <a:t>Utilize “The Tablecloth</a:t>
            </a:r>
            <a:r>
              <a:rPr lang="en-US" b="1" baseline="0" dirty="0">
                <a:solidFill>
                  <a:schemeClr val="tx1"/>
                </a:solidFill>
              </a:rPr>
              <a:t> Write-Around” strategy. Can be used with students, too.</a:t>
            </a:r>
          </a:p>
          <a:p>
            <a:endParaRPr lang="en-US" b="1" baseline="0" dirty="0">
              <a:solidFill>
                <a:schemeClr val="tx1"/>
              </a:solidFill>
            </a:endParaRPr>
          </a:p>
          <a:p>
            <a:r>
              <a:rPr lang="en-US" b="1" baseline="0" dirty="0">
                <a:solidFill>
                  <a:schemeClr val="tx1"/>
                </a:solidFill>
              </a:rPr>
              <a:t>Intent is to use a timely message “to set stage for the day’s learning” by revealing the writing results from a large number of 6-12 students that were challenged on different skills from a set of facts and vague language.  Results are NOT good…</a:t>
            </a:r>
          </a:p>
          <a:p>
            <a:endParaRPr lang="en-US" b="1" baseline="0" dirty="0">
              <a:solidFill>
                <a:schemeClr val="tx1"/>
              </a:solidFill>
            </a:endParaRPr>
          </a:p>
          <a:p>
            <a:r>
              <a:rPr lang="en-US" b="1" baseline="0" dirty="0">
                <a:solidFill>
                  <a:schemeClr val="tx1"/>
                </a:solidFill>
              </a:rPr>
              <a:t>Making connections among the standards, required teacher instruction and student academic and social achievement.`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3</a:t>
            </a:fld>
            <a:endParaRPr lang="en-US" dirty="0"/>
          </a:p>
        </p:txBody>
      </p:sp>
    </p:spTree>
    <p:extLst>
      <p:ext uri="{BB962C8B-B14F-4D97-AF65-F5344CB8AC3E}">
        <p14:creationId xmlns:p14="http://schemas.microsoft.com/office/powerpoint/2010/main" val="3600067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162"/>
          <p:cNvSpPr>
            <a:spLocks noGrp="1" noRot="1" noChangeAspect="1" noTextEdit="1"/>
          </p:cNvSpPr>
          <p:nvPr>
            <p:ph type="sldImg" idx="2"/>
          </p:nvPr>
        </p:nvSpPr>
        <p:spPr>
          <a:noFill/>
          <a:ln>
            <a:headEnd/>
            <a:tailEnd/>
          </a:ln>
        </p:spPr>
      </p:sp>
      <p:sp>
        <p:nvSpPr>
          <p:cNvPr id="67587" name="Shape 163"/>
          <p:cNvSpPr txBox="1">
            <a:spLocks noGrp="1"/>
          </p:cNvSpPr>
          <p:nvPr>
            <p:ph type="body" idx="1"/>
          </p:nvPr>
        </p:nvSpPr>
        <p:spPr bwMode="auto">
          <a:xfrm>
            <a:off x="716619" y="4490032"/>
            <a:ext cx="5732949" cy="1971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6568" bIns="46568" numCol="1" anchor="t" compatLnSpc="1">
            <a:prstTxWarp prst="textNoShape">
              <a:avLst/>
            </a:prstTxWarp>
            <a:spAutoFit/>
          </a:bodyPr>
          <a:lstStyle/>
          <a:p>
            <a:pPr eaLnBrk="1" hangingPunct="1">
              <a:spcBef>
                <a:spcPct val="0"/>
              </a:spcBef>
              <a:buSzPct val="25000"/>
            </a:pPr>
            <a:r>
              <a:rPr lang="en-US" altLang="en-US" b="1" dirty="0"/>
              <a:t>Carole </a:t>
            </a:r>
          </a:p>
          <a:p>
            <a:pPr eaLnBrk="1" hangingPunct="1">
              <a:spcBef>
                <a:spcPct val="0"/>
              </a:spcBef>
              <a:buSzPct val="25000"/>
            </a:pPr>
            <a:endParaRPr lang="en-US" altLang="en-US" b="1" dirty="0"/>
          </a:p>
          <a:p>
            <a:pPr marL="171450" indent="-171450" eaLnBrk="1" hangingPunct="1">
              <a:spcBef>
                <a:spcPct val="0"/>
              </a:spcBef>
              <a:buSzPct val="25000"/>
              <a:buFont typeface="Arial" panose="020B0604020202020204" pitchFamily="34" charset="0"/>
              <a:buChar char="•"/>
            </a:pPr>
            <a:r>
              <a:rPr lang="en-US" altLang="en-US" b="1" dirty="0"/>
              <a:t>In K-5 this means that we should have a balance in what students read of 50/50. So, about half of instructional material is stories, poetry, and drama, and the other half is nonfiction. </a:t>
            </a:r>
          </a:p>
          <a:p>
            <a:pPr marL="171450" indent="-171450" eaLnBrk="1" hangingPunct="1">
              <a:spcBef>
                <a:spcPct val="0"/>
              </a:spcBef>
              <a:buFont typeface="Arial" panose="020B0604020202020204" pitchFamily="34" charset="0"/>
              <a:buChar char="•"/>
            </a:pPr>
            <a:endParaRPr lang="en-US" altLang="en-US" b="1" dirty="0"/>
          </a:p>
          <a:p>
            <a:pPr marL="171450" indent="-171450" eaLnBrk="1" hangingPunct="1">
              <a:spcBef>
                <a:spcPct val="0"/>
              </a:spcBef>
              <a:buSzPct val="25000"/>
              <a:buFont typeface="Arial" panose="020B0604020202020204" pitchFamily="34" charset="0"/>
              <a:buChar char="•"/>
            </a:pPr>
            <a:r>
              <a:rPr lang="en-US" altLang="en-US" b="1" dirty="0"/>
              <a:t>In middle school, the recommendation shifts to a 45/55 split between literary texts and informational. </a:t>
            </a:r>
          </a:p>
          <a:p>
            <a:pPr marL="171450" indent="-171450" eaLnBrk="1" hangingPunct="1">
              <a:spcBef>
                <a:spcPct val="0"/>
              </a:spcBef>
              <a:buFont typeface="Arial" panose="020B0604020202020204" pitchFamily="34" charset="0"/>
              <a:buChar char="•"/>
            </a:pPr>
            <a:endParaRPr lang="en-US" altLang="en-US" b="1" dirty="0"/>
          </a:p>
          <a:p>
            <a:pPr marL="171450" indent="-171450" eaLnBrk="1" hangingPunct="1">
              <a:spcBef>
                <a:spcPct val="0"/>
              </a:spcBef>
              <a:buSzPct val="25000"/>
              <a:buFont typeface="Arial" panose="020B0604020202020204" pitchFamily="34" charset="0"/>
              <a:buChar char="•"/>
            </a:pPr>
            <a:r>
              <a:rPr lang="en-US" altLang="en-US" b="1" dirty="0"/>
              <a:t>By high school, the standards call for a 30/70 split between literary texts and informational texts. </a:t>
            </a:r>
          </a:p>
          <a:p>
            <a:pPr marL="171450" indent="-171450" eaLnBrk="1" hangingPunct="1">
              <a:spcBef>
                <a:spcPct val="0"/>
              </a:spcBef>
              <a:buFont typeface="Arial" panose="020B0604020202020204" pitchFamily="34" charset="0"/>
              <a:buChar char="•"/>
            </a:pPr>
            <a:endParaRPr lang="en-US" altLang="en-US" b="1" dirty="0"/>
          </a:p>
        </p:txBody>
      </p:sp>
      <p:sp>
        <p:nvSpPr>
          <p:cNvPr id="67588" name="Shape 164"/>
          <p:cNvSpPr>
            <a:spLocks noGrp="1"/>
          </p:cNvSpPr>
          <p:nvPr>
            <p:ph type="sldNum" sz="quarter" idx="12"/>
          </p:nvPr>
        </p:nvSpPr>
        <p:spPr>
          <a:xfrm>
            <a:off x="4059181" y="9168899"/>
            <a:ext cx="3105348" cy="280829"/>
          </a:xfrm>
          <a:noFill/>
        </p:spPr>
        <p:txBody>
          <a:bodyPr tIns="46568" bIns="46568">
            <a:spAutoFit/>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buSzPct val="25000"/>
            </a:pPr>
            <a:r>
              <a:rPr lang="en-US" altLang="en-US">
                <a:solidFill>
                  <a:srgbClr val="000000"/>
                </a:solidFill>
              </a:rPr>
              <a:t> </a:t>
            </a:r>
          </a:p>
        </p:txBody>
      </p:sp>
    </p:spTree>
    <p:extLst>
      <p:ext uri="{BB962C8B-B14F-4D97-AF65-F5344CB8AC3E}">
        <p14:creationId xmlns:p14="http://schemas.microsoft.com/office/powerpoint/2010/main" val="3910861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4" name="Shape 162"/>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Shape 163"/>
          <p:cNvSpPr>
            <a:spLocks noGrp="1"/>
          </p:cNvSpPr>
          <p:nvPr>
            <p:ph type="body" idx="1"/>
          </p:nvPr>
        </p:nvSpPr>
        <p:spPr bwMode="auto">
          <a:xfrm>
            <a:off x="717268" y="4490032"/>
            <a:ext cx="5731651" cy="280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7453" bIns="47453" numCol="1" anchor="t" anchorCtr="0" compatLnSpc="1">
            <a:prstTxWarp prst="textNoShape">
              <a:avLst/>
            </a:prstTxWarp>
            <a:spAutoFit/>
          </a:bodyPr>
          <a:lstStyle/>
          <a:p>
            <a:pPr eaLnBrk="1" hangingPunct="1">
              <a:spcBef>
                <a:spcPct val="0"/>
              </a:spcBef>
            </a:pPr>
            <a:r>
              <a:rPr lang="en-US" altLang="en-US" b="1" dirty="0"/>
              <a:t>Carole</a:t>
            </a:r>
          </a:p>
        </p:txBody>
      </p:sp>
      <p:sp>
        <p:nvSpPr>
          <p:cNvPr id="294916" name="Shape 164"/>
          <p:cNvSpPr>
            <a:spLocks noGrp="1"/>
          </p:cNvSpPr>
          <p:nvPr>
            <p:ph type="sldNum" sz="quarter" idx="5"/>
          </p:nvPr>
        </p:nvSpPr>
        <p:spPr bwMode="auto">
          <a:xfrm>
            <a:off x="4058568" y="9164055"/>
            <a:ext cx="3105997" cy="285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7453" bIns="47453">
            <a:spAutoFit/>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buSzPct val="25000"/>
            </a:pPr>
            <a:r>
              <a:rPr lang="en-US" altLang="en-US">
                <a:solidFill>
                  <a:srgbClr val="000000"/>
                </a:solidFill>
                <a:latin typeface="Arial" charset="0"/>
                <a:sym typeface="Arial" charset="0"/>
              </a:rPr>
              <a:t> </a:t>
            </a:r>
          </a:p>
        </p:txBody>
      </p:sp>
    </p:spTree>
    <p:extLst>
      <p:ext uri="{BB962C8B-B14F-4D97-AF65-F5344CB8AC3E}">
        <p14:creationId xmlns:p14="http://schemas.microsoft.com/office/powerpoint/2010/main" val="3967913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Carole</a:t>
            </a:r>
          </a:p>
          <a:p>
            <a:endParaRPr lang="en-US" altLang="en-US" b="1" dirty="0"/>
          </a:p>
          <a:p>
            <a:r>
              <a:rPr lang="en-US" altLang="en-US" b="1" dirty="0"/>
              <a:t>Some information is repeated</a:t>
            </a:r>
            <a:r>
              <a:rPr lang="en-US" altLang="en-US" b="1" baseline="0" dirty="0"/>
              <a:t> in order to reiterate its importance</a:t>
            </a:r>
            <a:endParaRPr lang="en-US" altLang="en-US" b="1" dirty="0"/>
          </a:p>
          <a:p>
            <a:endParaRPr lang="en-US" altLang="en-US" b="1" dirty="0"/>
          </a:p>
          <a:p>
            <a:r>
              <a:rPr lang="en-US" altLang="en-US" b="1" dirty="0"/>
              <a:t>Standards</a:t>
            </a:r>
            <a:r>
              <a:rPr lang="en-US" altLang="en-US" b="1" baseline="0" dirty="0"/>
              <a:t> REQUIRE that all teachers support literacy so ALL teachers need to understand the ELA/Literacy Standards</a:t>
            </a:r>
            <a:endParaRPr lang="en-US" altLang="en-US" b="1" dirty="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76945E2-E4D5-4456-8301-67E8A96D2301}" type="slidenum">
              <a:rPr lang="en-US" altLang="en-US" smtClean="0">
                <a:solidFill>
                  <a:srgbClr val="000000"/>
                </a:solidFill>
              </a:rPr>
              <a:pPr eaLnBrk="1" hangingPunct="1">
                <a:spcBef>
                  <a:spcPct val="0"/>
                </a:spcBef>
              </a:pPr>
              <a:t>32</a:t>
            </a:fld>
            <a:endParaRPr lang="en-US" altLang="en-US" dirty="0">
              <a:solidFill>
                <a:srgbClr val="000000"/>
              </a:solidFill>
            </a:endParaRPr>
          </a:p>
        </p:txBody>
      </p:sp>
    </p:spTree>
    <p:extLst>
      <p:ext uri="{BB962C8B-B14F-4D97-AF65-F5344CB8AC3E}">
        <p14:creationId xmlns:p14="http://schemas.microsoft.com/office/powerpoint/2010/main" val="110759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A33E140-A3F4-4096-83D5-6F667F6BE944}" type="slidenum">
              <a:rPr lang="en-US" altLang="en-US" smtClean="0"/>
              <a:pPr eaLnBrk="1" hangingPunct="1">
                <a:spcBef>
                  <a:spcPct val="0"/>
                </a:spcBef>
              </a:pPr>
              <a:t>33</a:t>
            </a:fld>
            <a:endParaRPr lang="en-US" altLang="en-US" dirty="0"/>
          </a:p>
        </p:txBody>
      </p:sp>
    </p:spTree>
    <p:extLst>
      <p:ext uri="{BB962C8B-B14F-4D97-AF65-F5344CB8AC3E}">
        <p14:creationId xmlns:p14="http://schemas.microsoft.com/office/powerpoint/2010/main" val="4218825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 I’m sure</a:t>
            </a:r>
            <a:r>
              <a:rPr lang="en-US" b="1" baseline="0" dirty="0"/>
              <a:t> you’ve noticed t</a:t>
            </a:r>
            <a:r>
              <a:rPr lang="en-US" b="1" dirty="0"/>
              <a:t>he 6 Shifts assume a student’s ability to read.  They are, in effect, aimed at how children learn through reading, or in other words, </a:t>
            </a:r>
            <a:r>
              <a:rPr lang="en-US" b="1" u="sng" dirty="0"/>
              <a:t>“reading to learn.”</a:t>
            </a:r>
          </a:p>
          <a:p>
            <a:endParaRPr lang="en-US" dirty="0"/>
          </a:p>
          <a:p>
            <a:pPr marL="56134" indent="0">
              <a:buFont typeface="Calibri" pitchFamily="34" charset="0"/>
              <a:buNone/>
            </a:pPr>
            <a:r>
              <a:rPr lang="en-US" b="1" dirty="0"/>
              <a:t>KINDERGARTEN:</a:t>
            </a:r>
          </a:p>
          <a:p>
            <a:pPr marL="684784" lvl="1" indent="-171450">
              <a:buFont typeface="Arial" panose="020B0604020202020204" pitchFamily="34" charset="0"/>
              <a:buChar char="•"/>
            </a:pPr>
            <a:r>
              <a:rPr lang="en-US" b="1" dirty="0"/>
              <a:t>Here’s what the Kindergarten standard looks like for the same anchor standard: Actively engage in group reading activities with purpose and understanding. </a:t>
            </a:r>
          </a:p>
          <a:p>
            <a:pPr marL="684784" lvl="1" indent="-171450">
              <a:buFont typeface="Arial" panose="020B0604020202020204" pitchFamily="34" charset="0"/>
              <a:buChar char="•"/>
            </a:pPr>
            <a:r>
              <a:rPr lang="en-US" b="1" dirty="0"/>
              <a:t>Kindergarteners have not yet learned to: READ on their own.</a:t>
            </a:r>
          </a:p>
          <a:p>
            <a:pPr marL="684784" lvl="1" indent="-171450">
              <a:buFont typeface="Arial" panose="020B0604020202020204" pitchFamily="34" charset="0"/>
              <a:buChar char="•"/>
            </a:pPr>
            <a:r>
              <a:rPr lang="en-US" b="1" dirty="0"/>
              <a:t>ASK: What do you think a “group reading activity” looks like? </a:t>
            </a:r>
          </a:p>
          <a:p>
            <a:pPr>
              <a:buFont typeface="+mj-lt"/>
              <a:buNone/>
            </a:pPr>
            <a:r>
              <a:rPr lang="en-US" b="1" i="1" dirty="0"/>
              <a:t>THE GOAL IS TO HAVE TEACHERS REALIZE THAT READING ALOUD IS AN IMPORTANT PART OF THE KINDERGARTEN DAY.</a:t>
            </a:r>
          </a:p>
          <a:p>
            <a:pPr>
              <a:buFont typeface="+mj-lt"/>
              <a:buNone/>
            </a:pPr>
            <a:endParaRPr lang="en-US" b="1" i="1" dirty="0"/>
          </a:p>
          <a:p>
            <a:pPr>
              <a:buFont typeface="+mj-lt"/>
              <a:buNone/>
            </a:pPr>
            <a:r>
              <a:rPr lang="en-US" b="1" i="0" dirty="0"/>
              <a:t>1st</a:t>
            </a:r>
            <a:r>
              <a:rPr lang="en-US" b="1" i="0" baseline="0" dirty="0"/>
              <a:t> GRADE:</a:t>
            </a:r>
          </a:p>
          <a:p>
            <a:pPr marL="628650" lvl="1" indent="-171450">
              <a:buFont typeface="Arial" panose="020B0604020202020204" pitchFamily="34" charset="0"/>
              <a:buChar char="•"/>
            </a:pPr>
            <a:r>
              <a:rPr lang="en-US" b="1" dirty="0"/>
              <a:t>Continue to watch and notice how skills build throughout the grades.  The blue text represents what the Grade 1 standard is for the same anchor.</a:t>
            </a:r>
          </a:p>
          <a:p>
            <a:pPr marL="628650" lvl="1" indent="-171450">
              <a:buFont typeface="Arial" panose="020B0604020202020204" pitchFamily="34" charset="0"/>
              <a:buChar char="•"/>
            </a:pPr>
            <a:r>
              <a:rPr lang="en-US" b="1" dirty="0"/>
              <a:t>You see the beginning of independent reading, which occurs with “prompting and support.”</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2nd</a:t>
            </a:r>
            <a:r>
              <a:rPr lang="en-US" b="1" baseline="0" dirty="0"/>
              <a:t> GRADE:</a:t>
            </a:r>
            <a:endParaRPr lang="en-US" b="1" dirty="0"/>
          </a:p>
          <a:p>
            <a:pPr marL="686788" lvl="1" indent="-171450">
              <a:buFont typeface="Arial" panose="020B0604020202020204" pitchFamily="34" charset="0"/>
              <a:buChar char="•"/>
              <a:defRPr/>
            </a:pPr>
            <a:r>
              <a:rPr lang="en-US" b="1" dirty="0"/>
              <a:t>Grade 2 brings more details about the types of informational text and some independent reading, but second graders may still require “scaffolding as needed” at the high end of the range.</a:t>
            </a:r>
          </a:p>
          <a:p>
            <a:pPr marL="68678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 grades K-1 children</a:t>
            </a:r>
            <a:r>
              <a:rPr lang="en-US" b="1" baseline="0" dirty="0"/>
              <a:t> should be taught to </a:t>
            </a:r>
            <a:r>
              <a:rPr lang="en-US" b="1" dirty="0"/>
              <a:t>read (or decode) with the skills strand</a:t>
            </a:r>
            <a:r>
              <a:rPr lang="en-US" b="1" baseline="0" dirty="0"/>
              <a:t> with no expectation that they are reading information texts, independently. </a:t>
            </a:r>
            <a:r>
              <a:rPr lang="en-US" b="1" dirty="0"/>
              <a:t>The decodable readers in the Skills are usually not about the rich science and history topics of the  Listening and Learning strand.  </a:t>
            </a:r>
          </a:p>
          <a:p>
            <a:pPr marL="68678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earliest readers in K-1 just don’t have the vocabulary or skills to read about those topics.</a:t>
            </a:r>
          </a:p>
          <a:p>
            <a:pPr marL="686788" lvl="1" indent="-171450">
              <a:buFont typeface="Arial" panose="020B0604020202020204" pitchFamily="34" charset="0"/>
              <a:buChar char="•"/>
              <a:defRPr/>
            </a:pPr>
            <a:r>
              <a:rPr lang="en-US" b="1" dirty="0"/>
              <a:t>The expectation that they are reading informational texts, independently, is</a:t>
            </a:r>
            <a:r>
              <a:rPr lang="en-US" b="1" baseline="0" dirty="0"/>
              <a:t> at the end of</a:t>
            </a:r>
            <a:r>
              <a:rPr lang="en-US" b="1" dirty="0"/>
              <a:t> Grade 2.</a:t>
            </a:r>
          </a:p>
          <a:p>
            <a:pPr marL="686788" lvl="1" indent="-171450">
              <a:buFont typeface="Arial" panose="020B0604020202020204" pitchFamily="34" charset="0"/>
              <a:buChar char="•"/>
              <a:defRPr/>
            </a:pPr>
            <a:r>
              <a:rPr lang="en-US" b="1" dirty="0"/>
              <a:t>By</a:t>
            </a:r>
            <a:r>
              <a:rPr lang="en-US" b="1" baseline="0" dirty="0"/>
              <a:t> 2</a:t>
            </a:r>
            <a:r>
              <a:rPr lang="en-US" b="1" baseline="30000" dirty="0"/>
              <a:t>nd</a:t>
            </a:r>
            <a:r>
              <a:rPr lang="en-US" b="1" baseline="0" dirty="0"/>
              <a:t> grade, c</a:t>
            </a:r>
            <a:r>
              <a:rPr lang="en-US" b="1" dirty="0"/>
              <a:t>hildren will have been introduced to the 44 sounds of the English language and most of the sound-spellings they need to begin to read informational texts on their own.</a:t>
            </a:r>
          </a:p>
          <a:p>
            <a:pPr marL="58138" lvl="0" indent="0">
              <a:buFont typeface="Arial" panose="020B0604020202020204" pitchFamily="34" charset="0"/>
              <a:buNone/>
              <a:defRPr/>
            </a:pPr>
            <a:endParaRPr lang="en-US" b="1" dirty="0"/>
          </a:p>
          <a:p>
            <a:pPr marL="58138" lvl="0" indent="0">
              <a:buFont typeface="Arial" panose="020B0604020202020204" pitchFamily="34" charset="0"/>
              <a:buNone/>
              <a:defRPr/>
            </a:pPr>
            <a:r>
              <a:rPr lang="en-US" b="1" dirty="0"/>
              <a:t>Prior to the end of Grade 2, students will be </a:t>
            </a:r>
            <a:r>
              <a:rPr lang="en-US" b="1" u="sng" dirty="0"/>
              <a:t>building their decoding skills</a:t>
            </a:r>
            <a:r>
              <a:rPr lang="en-US" b="1" dirty="0"/>
              <a:t>, while </a:t>
            </a:r>
            <a:r>
              <a:rPr lang="en-US" b="1" u="sng" dirty="0"/>
              <a:t>listening to rich informational texts </a:t>
            </a:r>
            <a:r>
              <a:rPr lang="en-US" b="1" dirty="0"/>
              <a:t>to build their background knowledge and vocabularies.  Read </a:t>
            </a:r>
            <a:r>
              <a:rPr lang="en-US" b="1" dirty="0" err="1"/>
              <a:t>Alouds</a:t>
            </a:r>
            <a:r>
              <a:rPr lang="en-US" b="1" dirty="0"/>
              <a:t> should be at least 2 grade levels above reading abilities</a:t>
            </a:r>
            <a:r>
              <a:rPr lang="en-US" b="1" baseline="0" dirty="0"/>
              <a:t> .</a:t>
            </a:r>
            <a:endParaRPr lang="en-US" b="1" dirty="0"/>
          </a:p>
          <a:p>
            <a:pPr marL="628650" lvl="1" indent="-171450">
              <a:buFont typeface="Arial" panose="020B0604020202020204" pitchFamily="34" charset="0"/>
              <a:buChar char="•"/>
            </a:pPr>
            <a:endParaRPr lang="en-US" b="1" i="0" dirty="0"/>
          </a:p>
        </p:txBody>
      </p:sp>
      <p:sp>
        <p:nvSpPr>
          <p:cNvPr id="6" name="Slide Number Placeholder 5"/>
          <p:cNvSpPr>
            <a:spLocks noGrp="1"/>
          </p:cNvSpPr>
          <p:nvPr>
            <p:ph type="sldNum" sz="quarter" idx="5"/>
          </p:nvPr>
        </p:nvSpPr>
        <p:spPr/>
        <p:txBody>
          <a:bodyPr/>
          <a:lstStyle/>
          <a:p>
            <a:pPr>
              <a:defRPr/>
            </a:pPr>
            <a:r>
              <a:rPr lang="en-US" dirty="0">
                <a:solidFill>
                  <a:prstClr val="black"/>
                </a:solidFill>
              </a:rPr>
              <a:t>Slide </a:t>
            </a:r>
            <a:fld id="{07244942-45CA-4D38-8FAF-A7D59FC2399E}" type="slidenum">
              <a:rPr lang="en-US" smtClean="0">
                <a:solidFill>
                  <a:prstClr val="black"/>
                </a:solidFill>
              </a:rPr>
              <a:pPr>
                <a:defRPr/>
              </a:pPr>
              <a:t>34</a:t>
            </a:fld>
            <a:endParaRPr lang="en-US" dirty="0">
              <a:solidFill>
                <a:prstClr val="black"/>
              </a:solidFill>
            </a:endParaRPr>
          </a:p>
        </p:txBody>
      </p:sp>
      <p:sp>
        <p:nvSpPr>
          <p:cNvPr id="350214"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5"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57694" eaLnBrk="0" hangingPunct="0">
              <a:defRPr>
                <a:solidFill>
                  <a:schemeClr val="tx1"/>
                </a:solidFill>
                <a:latin typeface="Arial" pitchFamily="34" charset="0"/>
              </a:defRPr>
            </a:lvl1pPr>
            <a:lvl2pPr marL="729736" indent="-280667" eaLnBrk="0" hangingPunct="0">
              <a:defRPr>
                <a:solidFill>
                  <a:schemeClr val="tx1"/>
                </a:solidFill>
                <a:latin typeface="Arial" pitchFamily="34" charset="0"/>
              </a:defRPr>
            </a:lvl2pPr>
            <a:lvl3pPr marL="1122671" indent="-224535" eaLnBrk="0" hangingPunct="0">
              <a:defRPr>
                <a:solidFill>
                  <a:schemeClr val="tx1"/>
                </a:solidFill>
                <a:latin typeface="Arial" pitchFamily="34" charset="0"/>
              </a:defRPr>
            </a:lvl3pPr>
            <a:lvl4pPr marL="1571739" indent="-224535" eaLnBrk="0" hangingPunct="0">
              <a:defRPr>
                <a:solidFill>
                  <a:schemeClr val="tx1"/>
                </a:solidFill>
                <a:latin typeface="Arial" pitchFamily="34" charset="0"/>
              </a:defRPr>
            </a:lvl4pPr>
            <a:lvl5pPr marL="2020807" indent="-224535" eaLnBrk="0" hangingPunct="0">
              <a:defRPr>
                <a:solidFill>
                  <a:schemeClr val="tx1"/>
                </a:solidFill>
                <a:latin typeface="Arial" pitchFamily="34" charset="0"/>
              </a:defRPr>
            </a:lvl5pPr>
            <a:lvl6pPr marL="2469876" indent="-224535" eaLnBrk="0" fontAlgn="base" hangingPunct="0">
              <a:spcBef>
                <a:spcPct val="0"/>
              </a:spcBef>
              <a:spcAft>
                <a:spcPct val="0"/>
              </a:spcAft>
              <a:defRPr>
                <a:solidFill>
                  <a:schemeClr val="tx1"/>
                </a:solidFill>
                <a:latin typeface="Arial" pitchFamily="34" charset="0"/>
              </a:defRPr>
            </a:lvl6pPr>
            <a:lvl7pPr marL="2918944" indent="-224535" eaLnBrk="0" fontAlgn="base" hangingPunct="0">
              <a:spcBef>
                <a:spcPct val="0"/>
              </a:spcBef>
              <a:spcAft>
                <a:spcPct val="0"/>
              </a:spcAft>
              <a:defRPr>
                <a:solidFill>
                  <a:schemeClr val="tx1"/>
                </a:solidFill>
                <a:latin typeface="Arial" pitchFamily="34" charset="0"/>
              </a:defRPr>
            </a:lvl7pPr>
            <a:lvl8pPr marL="3368012" indent="-224535" eaLnBrk="0" fontAlgn="base" hangingPunct="0">
              <a:spcBef>
                <a:spcPct val="0"/>
              </a:spcBef>
              <a:spcAft>
                <a:spcPct val="0"/>
              </a:spcAft>
              <a:defRPr>
                <a:solidFill>
                  <a:schemeClr val="tx1"/>
                </a:solidFill>
                <a:latin typeface="Arial" pitchFamily="34" charset="0"/>
              </a:defRPr>
            </a:lvl8pPr>
            <a:lvl9pPr marL="3817080" indent="-224535"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2B3479"/>
                </a:solidFill>
              </a:rPr>
              <a:t>©2012 Core Knowledge Foundation. This work is licensed under a Creative Commons Attribution-NonCommercial-ShareAlike 3.0 Unported License. </a:t>
            </a:r>
            <a:r>
              <a:rPr lang="en-US" u="sng" dirty="0">
                <a:solidFill>
                  <a:srgbClr val="2B3479"/>
                </a:solidFill>
                <a:hlinkClick r:id="rId3"/>
              </a:rPr>
              <a:t>www.creativecommons.org/licenses/by-nc-sa/3.0/</a:t>
            </a:r>
            <a:endParaRPr lang="en-US" dirty="0">
              <a:solidFill>
                <a:srgbClr val="2B3479"/>
              </a:solidFill>
            </a:endParaRPr>
          </a:p>
        </p:txBody>
      </p:sp>
    </p:spTree>
    <p:extLst>
      <p:ext uri="{BB962C8B-B14F-4D97-AF65-F5344CB8AC3E}">
        <p14:creationId xmlns:p14="http://schemas.microsoft.com/office/powerpoint/2010/main" val="2865050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Discuss information on slide</a:t>
            </a:r>
          </a:p>
        </p:txBody>
      </p:sp>
      <p:sp>
        <p:nvSpPr>
          <p:cNvPr id="4" name="Slide Number Placeholder 3"/>
          <p:cNvSpPr>
            <a:spLocks noGrp="1"/>
          </p:cNvSpPr>
          <p:nvPr>
            <p:ph type="sldNum" sz="quarter" idx="10"/>
          </p:nvPr>
        </p:nvSpPr>
        <p:spPr/>
        <p:txBody>
          <a:bodyPr/>
          <a:lstStyle/>
          <a:p>
            <a:fld id="{189F1D7C-9429-4832-A906-187A4077121E}" type="slidenum">
              <a:rPr lang="en-US" smtClean="0"/>
              <a:t>35</a:t>
            </a:fld>
            <a:endParaRPr lang="en-US" dirty="0"/>
          </a:p>
        </p:txBody>
      </p:sp>
    </p:spTree>
    <p:extLst>
      <p:ext uri="{BB962C8B-B14F-4D97-AF65-F5344CB8AC3E}">
        <p14:creationId xmlns:p14="http://schemas.microsoft.com/office/powerpoint/2010/main" val="3109768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 </a:t>
            </a:r>
            <a:r>
              <a:rPr lang="en-US" b="1" u="sng" dirty="0"/>
              <a:t>Handouts</a:t>
            </a:r>
          </a:p>
        </p:txBody>
      </p:sp>
      <p:sp>
        <p:nvSpPr>
          <p:cNvPr id="4" name="Slide Number Placeholder 3"/>
          <p:cNvSpPr>
            <a:spLocks noGrp="1"/>
          </p:cNvSpPr>
          <p:nvPr>
            <p:ph type="sldNum" sz="quarter" idx="10"/>
          </p:nvPr>
        </p:nvSpPr>
        <p:spPr/>
        <p:txBody>
          <a:bodyPr/>
          <a:lstStyle/>
          <a:p>
            <a:fld id="{189F1D7C-9429-4832-A906-187A4077121E}" type="slidenum">
              <a:rPr lang="en-US" smtClean="0"/>
              <a:t>36</a:t>
            </a:fld>
            <a:endParaRPr lang="en-US"/>
          </a:p>
        </p:txBody>
      </p:sp>
    </p:spTree>
    <p:extLst>
      <p:ext uri="{BB962C8B-B14F-4D97-AF65-F5344CB8AC3E}">
        <p14:creationId xmlns:p14="http://schemas.microsoft.com/office/powerpoint/2010/main" val="740419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Carole  Refer back to </a:t>
            </a:r>
            <a:r>
              <a:rPr lang="en-US" sz="1200" b="1" u="sng" dirty="0"/>
              <a:t>Reading</a:t>
            </a:r>
            <a:r>
              <a:rPr lang="en-US" sz="1200" b="1" u="sng" baseline="0" dirty="0"/>
              <a:t> Standard 1 and 10 H/O</a:t>
            </a:r>
            <a:endParaRPr lang="en-US" sz="1200" b="1" u="sng" dirty="0"/>
          </a:p>
          <a:p>
            <a:endParaRPr lang="en-US" sz="1200" b="1" u="sng" dirty="0"/>
          </a:p>
          <a:p>
            <a:r>
              <a:rPr lang="en-US" sz="1200" b="1" dirty="0"/>
              <a:t>“Standard 10 defines a grade-by-grade</a:t>
            </a:r>
            <a:r>
              <a:rPr lang="en-US" sz="1200" b="1" baseline="0" dirty="0"/>
              <a:t> </a:t>
            </a:r>
            <a:r>
              <a:rPr lang="en-US" sz="1200" b="1" dirty="0"/>
              <a:t>‘staircase’ of increasing text complexity that rises from beginning reading</a:t>
            </a:r>
            <a:r>
              <a:rPr lang="en-US" sz="1200" b="1" baseline="0" dirty="0"/>
              <a:t> </a:t>
            </a:r>
            <a:r>
              <a:rPr lang="en-US" sz="1200" b="1" dirty="0"/>
              <a:t>to the college and career readiness level.” </a:t>
            </a:r>
            <a:r>
              <a:rPr lang="en-US" sz="1000" b="1" dirty="0"/>
              <a:t>(CCSS, 2010, p. 80)</a:t>
            </a:r>
          </a:p>
          <a:p>
            <a:endParaRPr lang="en-US" dirty="0"/>
          </a:p>
        </p:txBody>
      </p:sp>
      <p:sp>
        <p:nvSpPr>
          <p:cNvPr id="4" name="Slide Number Placeholder 3"/>
          <p:cNvSpPr>
            <a:spLocks noGrp="1"/>
          </p:cNvSpPr>
          <p:nvPr>
            <p:ph type="sldNum" sz="quarter" idx="10"/>
          </p:nvPr>
        </p:nvSpPr>
        <p:spPr/>
        <p:txBody>
          <a:bodyPr/>
          <a:lstStyle/>
          <a:p>
            <a:fld id="{6AB66296-52B5-DC48-9942-D046DE8AED6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86132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There</a:t>
            </a:r>
            <a:r>
              <a:rPr lang="en-US" b="1" baseline="0" dirty="0"/>
              <a:t> is not enough time today to “dig deeply” into the components of TC.  Specific information is located in Appendix C of the CCSS</a:t>
            </a:r>
          </a:p>
          <a:p>
            <a:endParaRPr lang="en-US" b="1" baseline="0" dirty="0"/>
          </a:p>
        </p:txBody>
      </p:sp>
      <p:sp>
        <p:nvSpPr>
          <p:cNvPr id="4" name="Slide Number Placeholder 3"/>
          <p:cNvSpPr>
            <a:spLocks noGrp="1"/>
          </p:cNvSpPr>
          <p:nvPr>
            <p:ph type="sldNum" sz="quarter" idx="10"/>
          </p:nvPr>
        </p:nvSpPr>
        <p:spPr/>
        <p:txBody>
          <a:bodyPr/>
          <a:lstStyle/>
          <a:p>
            <a:fld id="{189F1D7C-9429-4832-A906-187A4077121E}" type="slidenum">
              <a:rPr lang="en-US" smtClean="0"/>
              <a:t>40</a:t>
            </a:fld>
            <a:endParaRPr lang="en-US"/>
          </a:p>
        </p:txBody>
      </p:sp>
    </p:spTree>
    <p:extLst>
      <p:ext uri="{BB962C8B-B14F-4D97-AF65-F5344CB8AC3E}">
        <p14:creationId xmlns:p14="http://schemas.microsoft.com/office/powerpoint/2010/main" val="662600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Carole  OTHER INFORMATION ABOUT</a:t>
            </a:r>
            <a:r>
              <a:rPr lang="en-US" altLang="en-US" b="1" baseline="0" dirty="0">
                <a:latin typeface="Arial" panose="020B0604020202020204" pitchFamily="34" charset="0"/>
                <a:ea typeface="ＭＳ Ｐゴシック" panose="020B0600070205080204" pitchFamily="34" charset="-128"/>
              </a:rPr>
              <a:t> JOBS…</a:t>
            </a:r>
            <a:endParaRPr lang="en-US" altLang="en-US" b="1"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Realigned Upward from earlier levels</a:t>
            </a: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A Quantitative</a:t>
            </a:r>
            <a:r>
              <a:rPr lang="en-US" altLang="en-US" b="1" baseline="0" dirty="0">
                <a:latin typeface="Arial" panose="020B0604020202020204" pitchFamily="34" charset="0"/>
                <a:ea typeface="ＭＳ Ｐゴシック" panose="020B0600070205080204" pitchFamily="34" charset="-128"/>
              </a:rPr>
              <a:t> Measure (Step 2 of 3 Step Process)</a:t>
            </a:r>
          </a:p>
          <a:p>
            <a:endParaRPr lang="en-US" altLang="en-US" b="1" baseline="0" dirty="0">
              <a:latin typeface="Arial" panose="020B0604020202020204" pitchFamily="34" charset="0"/>
              <a:ea typeface="ＭＳ Ｐゴシック" panose="020B0600070205080204" pitchFamily="34" charset="-128"/>
            </a:endParaRPr>
          </a:p>
          <a:p>
            <a:r>
              <a:rPr lang="en-US" altLang="en-US" b="1" baseline="0" dirty="0">
                <a:latin typeface="Arial" panose="020B0604020202020204" pitchFamily="34" charset="0"/>
                <a:ea typeface="ＭＳ Ｐゴシック" panose="020B0600070205080204" pitchFamily="34" charset="-128"/>
              </a:rPr>
              <a:t>To Kill A Mockingbird:</a:t>
            </a:r>
          </a:p>
          <a:p>
            <a:pPr marL="628650" lvl="1" indent="-171450">
              <a:buFont typeface="Arial" panose="020B0604020202020204" pitchFamily="34" charset="0"/>
              <a:buChar char="•"/>
            </a:pPr>
            <a:r>
              <a:rPr lang="en-US" altLang="en-US" b="1" baseline="0" dirty="0">
                <a:latin typeface="Arial" panose="020B0604020202020204" pitchFamily="34" charset="0"/>
                <a:ea typeface="ＭＳ Ｐゴシック" panose="020B0600070205080204" pitchFamily="34" charset="-128"/>
              </a:rPr>
              <a:t>Lexile is 870 – Grade Band Level 4-5 </a:t>
            </a:r>
          </a:p>
          <a:p>
            <a:r>
              <a:rPr lang="en-US" altLang="en-US" b="1" baseline="0" dirty="0">
                <a:latin typeface="Arial" panose="020B0604020202020204" pitchFamily="34" charset="0"/>
                <a:ea typeface="ＭＳ Ｐゴシック" panose="020B0600070205080204" pitchFamily="34" charset="-128"/>
              </a:rPr>
              <a:t>Qualitative Measures such as: </a:t>
            </a:r>
            <a:r>
              <a:rPr lang="en-US" altLang="en-US" sz="2000" b="0" baseline="0" dirty="0">
                <a:solidFill>
                  <a:srgbClr val="000000"/>
                </a:solidFill>
                <a:latin typeface="+mn-lt"/>
                <a:ea typeface="+mn-ea"/>
              </a:rPr>
              <a:t> </a:t>
            </a:r>
            <a:r>
              <a:rPr lang="en-US" altLang="en-US" sz="2000" b="1" baseline="0" dirty="0">
                <a:solidFill>
                  <a:srgbClr val="000000"/>
                </a:solidFill>
                <a:latin typeface="+mn-lt"/>
                <a:ea typeface="+mn-ea"/>
              </a:rPr>
              <a:t>VERY IMPORTANT</a:t>
            </a:r>
            <a:endParaRPr lang="en-US" altLang="en-US" sz="2000" b="1" dirty="0">
              <a:solidFill>
                <a:srgbClr val="000000"/>
              </a:solidFill>
            </a:endParaRPr>
          </a:p>
          <a:p>
            <a:pPr lvl="1" eaLnBrk="1" hangingPunct="1">
              <a:buFont typeface="Arial" panose="020B0604020202020204" pitchFamily="34" charset="0"/>
              <a:buChar char="•"/>
            </a:pPr>
            <a:r>
              <a:rPr lang="en-US" altLang="en-US" sz="2000" b="1" dirty="0">
                <a:solidFill>
                  <a:srgbClr val="000000"/>
                </a:solidFill>
              </a:rPr>
              <a:t>Levels of meaning</a:t>
            </a:r>
          </a:p>
          <a:p>
            <a:pPr lvl="1" eaLnBrk="1" hangingPunct="1">
              <a:buFont typeface="Arial" panose="020B0604020202020204" pitchFamily="34" charset="0"/>
              <a:buChar char="•"/>
            </a:pPr>
            <a:r>
              <a:rPr lang="en-US" altLang="en-US" sz="2000" b="1" dirty="0">
                <a:solidFill>
                  <a:srgbClr val="000000"/>
                </a:solidFill>
              </a:rPr>
              <a:t>Levels of purpose</a:t>
            </a:r>
          </a:p>
          <a:p>
            <a:pPr lvl="1" eaLnBrk="1" hangingPunct="1">
              <a:buFont typeface="Arial" panose="020B0604020202020204" pitchFamily="34" charset="0"/>
              <a:buChar char="•"/>
            </a:pPr>
            <a:r>
              <a:rPr lang="en-US" altLang="en-US" sz="2000" b="1" dirty="0">
                <a:solidFill>
                  <a:srgbClr val="000000"/>
                </a:solidFill>
              </a:rPr>
              <a:t>Structure</a:t>
            </a:r>
          </a:p>
          <a:p>
            <a:pPr lvl="1" eaLnBrk="1" hangingPunct="1">
              <a:buFont typeface="Arial" panose="020B0604020202020204" pitchFamily="34" charset="0"/>
              <a:buChar char="•"/>
            </a:pPr>
            <a:r>
              <a:rPr lang="en-US" altLang="en-US" sz="2000" b="1" dirty="0">
                <a:solidFill>
                  <a:srgbClr val="000000"/>
                </a:solidFill>
              </a:rPr>
              <a:t>Organization</a:t>
            </a:r>
          </a:p>
          <a:p>
            <a:pPr lvl="1" eaLnBrk="1" hangingPunct="1">
              <a:buFont typeface="Arial" panose="020B0604020202020204" pitchFamily="34" charset="0"/>
              <a:buChar char="•"/>
            </a:pPr>
            <a:r>
              <a:rPr lang="en-US" altLang="en-US" sz="2000" b="1" dirty="0">
                <a:solidFill>
                  <a:srgbClr val="000000"/>
                </a:solidFill>
              </a:rPr>
              <a:t>Language conventionality</a:t>
            </a:r>
          </a:p>
          <a:p>
            <a:pPr lvl="1" eaLnBrk="1" hangingPunct="1">
              <a:buFont typeface="Arial" panose="020B0604020202020204" pitchFamily="34" charset="0"/>
              <a:buChar char="•"/>
            </a:pPr>
            <a:r>
              <a:rPr lang="en-US" altLang="en-US" sz="2000" b="1" dirty="0">
                <a:solidFill>
                  <a:srgbClr val="000000"/>
                </a:solidFill>
              </a:rPr>
              <a:t>Language clarity</a:t>
            </a:r>
          </a:p>
          <a:p>
            <a:pPr lvl="1" eaLnBrk="1" hangingPunct="1">
              <a:buFont typeface="Arial" panose="020B0604020202020204" pitchFamily="34" charset="0"/>
              <a:buChar char="•"/>
            </a:pPr>
            <a:r>
              <a:rPr lang="en-US" altLang="en-US" sz="2000" b="1" dirty="0">
                <a:solidFill>
                  <a:srgbClr val="000000"/>
                </a:solidFill>
              </a:rPr>
              <a:t>Prior knowledge demands</a:t>
            </a:r>
          </a:p>
          <a:p>
            <a:r>
              <a:rPr lang="en-US" altLang="en-US" b="1" dirty="0">
                <a:latin typeface="Arial" panose="020B0604020202020204" pitchFamily="34" charset="0"/>
                <a:ea typeface="ＭＳ Ｐゴシック" panose="020B0600070205080204" pitchFamily="34" charset="-128"/>
              </a:rPr>
              <a:t>Task and Reader</a:t>
            </a:r>
            <a:r>
              <a:rPr lang="en-US" altLang="en-US" b="1" baseline="0" dirty="0">
                <a:latin typeface="Arial" panose="020B0604020202020204" pitchFamily="34" charset="0"/>
                <a:ea typeface="ＭＳ Ｐゴシック" panose="020B0600070205080204" pitchFamily="34" charset="-128"/>
              </a:rPr>
              <a:t> Considerations: THE TEACHER </a:t>
            </a:r>
            <a:endParaRPr lang="en-US" altLang="en-US" b="1" dirty="0">
              <a:latin typeface="Arial" panose="020B0604020202020204" pitchFamily="34" charset="0"/>
              <a:ea typeface="ＭＳ Ｐゴシック" panose="020B0600070205080204" pitchFamily="34" charset="-128"/>
            </a:endParaRP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RECOMMENDED PLACEMENT IS GRADES 9-10</a:t>
            </a:r>
          </a:p>
          <a:p>
            <a:endParaRPr lang="en-US" altLang="en-US" b="1" dirty="0">
              <a:latin typeface="Arial" panose="020B0604020202020204" pitchFamily="34" charset="0"/>
              <a:ea typeface="ＭＳ Ｐゴシック" panose="020B0600070205080204" pitchFamily="34" charset="-128"/>
            </a:endParaRPr>
          </a:p>
          <a:p>
            <a:endParaRPr lang="en-US" altLang="en-US" b="1" dirty="0">
              <a:latin typeface="Arial" panose="020B0604020202020204" pitchFamily="34"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fld id="{DF0F5F8B-48E7-49D1-B4EF-A061EAA840B2}" type="slidenum">
              <a:rPr lang="en-US" altLang="en-US" sz="1200">
                <a:latin typeface="Arial" panose="020B0604020202020204" pitchFamily="34" charset="0"/>
              </a:rPr>
              <a:pPr/>
              <a:t>41</a:t>
            </a:fld>
            <a:endParaRPr lang="en-US" altLang="en-US" sz="1200">
              <a:latin typeface="Arial" panose="020B0604020202020204" pitchFamily="34" charset="0"/>
            </a:endParaRPr>
          </a:p>
        </p:txBody>
      </p:sp>
    </p:spTree>
    <p:extLst>
      <p:ext uri="{BB962C8B-B14F-4D97-AF65-F5344CB8AC3E}">
        <p14:creationId xmlns:p14="http://schemas.microsoft.com/office/powerpoint/2010/main" val="10516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Arial" panose="020B0604020202020204" pitchFamily="34" charset="0"/>
                <a:ea typeface="MS PGothic" panose="020B0600070205080204" pitchFamily="34" charset="-128"/>
              </a:rPr>
              <a:t>Carole</a:t>
            </a:r>
          </a:p>
          <a:p>
            <a:pPr>
              <a:spcBef>
                <a:spcPct val="0"/>
              </a:spcBef>
            </a:pPr>
            <a:endParaRPr lang="en-US" altLang="en-US" b="1" dirty="0">
              <a:latin typeface="Arial" panose="020B0604020202020204" pitchFamily="34" charset="0"/>
              <a:ea typeface="MS PGothic" panose="020B0600070205080204" pitchFamily="34" charset="-128"/>
            </a:endParaRPr>
          </a:p>
          <a:p>
            <a:pPr>
              <a:spcBef>
                <a:spcPct val="0"/>
              </a:spcBef>
            </a:pPr>
            <a:r>
              <a:rPr lang="en-US" altLang="en-US" b="1" dirty="0">
                <a:latin typeface="Arial" panose="020B0604020202020204" pitchFamily="34" charset="0"/>
                <a:ea typeface="MS PGothic" panose="020B0600070205080204" pitchFamily="34" charset="-128"/>
              </a:rPr>
              <a:t>Let’s begin with the “end in mind”…</a:t>
            </a:r>
          </a:p>
          <a:p>
            <a:pPr>
              <a:spcBef>
                <a:spcPct val="0"/>
              </a:spcBef>
            </a:pPr>
            <a:endParaRPr lang="en-US" altLang="en-US" b="1" dirty="0">
              <a:latin typeface="Arial" panose="020B0604020202020204" pitchFamily="34" charset="0"/>
              <a:ea typeface="MS PGothic" panose="020B0600070205080204" pitchFamily="34" charset="-128"/>
            </a:endParaRPr>
          </a:p>
          <a:p>
            <a:pPr>
              <a:spcBef>
                <a:spcPct val="0"/>
              </a:spcBef>
            </a:pPr>
            <a:r>
              <a:rPr lang="en-US" altLang="en-US" b="1" dirty="0">
                <a:latin typeface="Arial" panose="020B0604020202020204" pitchFamily="34" charset="0"/>
                <a:ea typeface="MS PGothic" panose="020B0600070205080204" pitchFamily="34" charset="-128"/>
              </a:rPr>
              <a:t>Our goal is to graduate students that are prepared to continue their education without the need for remediation!</a:t>
            </a:r>
          </a:p>
          <a:p>
            <a:pPr>
              <a:spcBef>
                <a:spcPct val="0"/>
              </a:spcBef>
            </a:pPr>
            <a:endParaRPr lang="en-US" altLang="en-US" b="1" dirty="0">
              <a:latin typeface="Arial" panose="020B0604020202020204" pitchFamily="34" charset="0"/>
              <a:ea typeface="MS PGothic"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solidFill>
                  <a:schemeClr val="bg1"/>
                </a:solidFill>
                <a:ea typeface="MS PGothic" pitchFamily="34" charset="-128"/>
              </a:rPr>
              <a:t>“While the English language arts classroom has often been seen as the proper site for literacy instruction, the</a:t>
            </a:r>
            <a:r>
              <a:rPr lang="en-US" b="1" baseline="0" dirty="0">
                <a:solidFill>
                  <a:schemeClr val="bg1"/>
                </a:solidFill>
                <a:ea typeface="MS PGothic" pitchFamily="34" charset="-128"/>
              </a:rPr>
              <a:t> standards</a:t>
            </a:r>
            <a:r>
              <a:rPr lang="en-US" b="1" dirty="0">
                <a:solidFill>
                  <a:schemeClr val="bg1"/>
                </a:solidFill>
                <a:ea typeface="MS PGothic" pitchFamily="34" charset="-128"/>
              </a:rPr>
              <a:t> acknowledge that the responsibility for teaching such skills must also extend to other content areas.”</a:t>
            </a:r>
          </a:p>
          <a:p>
            <a:pPr>
              <a:spcBef>
                <a:spcPct val="0"/>
              </a:spcBef>
            </a:pPr>
            <a:endParaRPr lang="en-US" altLang="en-US" b="1" dirty="0">
              <a:latin typeface="Arial" panose="020B0604020202020204" pitchFamily="34" charset="0"/>
              <a:ea typeface="MS PGothic" panose="020B0600070205080204" pitchFamily="34" charset="-128"/>
            </a:endParaRPr>
          </a:p>
        </p:txBody>
      </p:sp>
      <p:sp>
        <p:nvSpPr>
          <p:cNvPr id="122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Times" panose="02020603050405020304" pitchFamily="18" charset="0"/>
            </a:endParaRPr>
          </a:p>
        </p:txBody>
      </p:sp>
      <p:sp>
        <p:nvSpPr>
          <p:cNvPr id="122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802082-A189-4451-BCC8-C577288459E5}" type="slidenum">
              <a:rPr lang="en-US" altLang="en-US">
                <a:latin typeface="Times" panose="02020603050405020304" pitchFamily="18" charset="0"/>
              </a:rPr>
              <a:pPr>
                <a:spcBef>
                  <a:spcPct val="0"/>
                </a:spcBef>
              </a:pPr>
              <a:t>4</a:t>
            </a:fld>
            <a:endParaRPr lang="en-US" altLang="en-US" dirty="0">
              <a:latin typeface="Times" panose="02020603050405020304" pitchFamily="18" charset="0"/>
            </a:endParaRPr>
          </a:p>
        </p:txBody>
      </p:sp>
    </p:spTree>
    <p:extLst>
      <p:ext uri="{BB962C8B-B14F-4D97-AF65-F5344CB8AC3E}">
        <p14:creationId xmlns:p14="http://schemas.microsoft.com/office/powerpoint/2010/main" val="417079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Carole</a:t>
            </a:r>
          </a:p>
          <a:p>
            <a:pPr eaLnBrk="1" hangingPunct="1">
              <a:spcBef>
                <a:spcPct val="0"/>
              </a:spcBef>
            </a:pPr>
            <a:endParaRPr lang="en-US" altLang="en-US" b="1" dirty="0"/>
          </a:p>
          <a:p>
            <a:pPr eaLnBrk="1" hangingPunct="1">
              <a:spcBef>
                <a:spcPct val="0"/>
              </a:spcBef>
            </a:pPr>
            <a:r>
              <a:rPr lang="en-US" altLang="en-US" b="1" dirty="0"/>
              <a:t>Refer</a:t>
            </a:r>
            <a:r>
              <a:rPr lang="en-US" altLang="en-US" b="1" baseline="0" dirty="0"/>
              <a:t> participants to </a:t>
            </a:r>
            <a:r>
              <a:rPr lang="en-US" altLang="en-US" b="1" u="sng" baseline="0" dirty="0"/>
              <a:t>Brotherly Text Complexity H/O  </a:t>
            </a:r>
            <a:r>
              <a:rPr lang="en-US" altLang="en-US" b="1" baseline="0" dirty="0"/>
              <a:t>ends up fourth and some 5th</a:t>
            </a:r>
          </a:p>
          <a:p>
            <a:pPr eaLnBrk="1" hangingPunct="1">
              <a:spcBef>
                <a:spcPct val="0"/>
              </a:spcBef>
            </a:pPr>
            <a:endParaRPr lang="en-US" altLang="en-US" b="1" baseline="0" dirty="0"/>
          </a:p>
          <a:p>
            <a:pPr eaLnBrk="1" hangingPunct="1">
              <a:spcBef>
                <a:spcPct val="0"/>
              </a:spcBef>
            </a:pPr>
            <a:r>
              <a:rPr lang="en-US" altLang="en-US" b="1" baseline="0" dirty="0"/>
              <a:t>Inform participates examples are available for all grade bands </a:t>
            </a:r>
          </a:p>
          <a:p>
            <a:pPr eaLnBrk="1" hangingPunct="1">
              <a:spcBef>
                <a:spcPct val="0"/>
              </a:spcBef>
            </a:pPr>
            <a:endParaRPr lang="en-US" altLang="en-US" b="1" baseline="0" dirty="0"/>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A1085F-93E6-46F1-9804-0862E7768EBD}"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4057705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baseline="0" dirty="0"/>
          </a:p>
          <a:p>
            <a:r>
              <a:rPr lang="en-US" b="1" baseline="0" dirty="0"/>
              <a:t>Summary of handout… </a:t>
            </a:r>
          </a:p>
          <a:p>
            <a:endParaRPr lang="en-US" b="1" baseline="0" dirty="0"/>
          </a:p>
          <a:p>
            <a:r>
              <a:rPr lang="en-US" b="1" u="sng" baseline="0" dirty="0"/>
              <a:t>How do I think about TC if I teach K-2? H/O</a:t>
            </a:r>
            <a:endParaRPr lang="en-US" b="1" u="sng" dirty="0"/>
          </a:p>
        </p:txBody>
      </p:sp>
      <p:sp>
        <p:nvSpPr>
          <p:cNvPr id="4" name="Slide Number Placeholder 3"/>
          <p:cNvSpPr>
            <a:spLocks noGrp="1"/>
          </p:cNvSpPr>
          <p:nvPr>
            <p:ph type="sldNum" sz="quarter" idx="10"/>
          </p:nvPr>
        </p:nvSpPr>
        <p:spPr/>
        <p:txBody>
          <a:bodyPr/>
          <a:lstStyle/>
          <a:p>
            <a:fld id="{189F1D7C-9429-4832-A906-187A4077121E}" type="slidenum">
              <a:rPr lang="en-US" smtClean="0"/>
              <a:t>43</a:t>
            </a:fld>
            <a:endParaRPr lang="en-US"/>
          </a:p>
        </p:txBody>
      </p:sp>
    </p:spTree>
    <p:extLst>
      <p:ext uri="{BB962C8B-B14F-4D97-AF65-F5344CB8AC3E}">
        <p14:creationId xmlns:p14="http://schemas.microsoft.com/office/powerpoint/2010/main" val="1847968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44</a:t>
            </a:fld>
            <a:endParaRPr lang="en-US"/>
          </a:p>
        </p:txBody>
      </p:sp>
    </p:spTree>
    <p:extLst>
      <p:ext uri="{BB962C8B-B14F-4D97-AF65-F5344CB8AC3E}">
        <p14:creationId xmlns:p14="http://schemas.microsoft.com/office/powerpoint/2010/main" val="3604537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45</a:t>
            </a:fld>
            <a:endParaRPr lang="en-US"/>
          </a:p>
        </p:txBody>
      </p:sp>
    </p:spTree>
    <p:extLst>
      <p:ext uri="{BB962C8B-B14F-4D97-AF65-F5344CB8AC3E}">
        <p14:creationId xmlns:p14="http://schemas.microsoft.com/office/powerpoint/2010/main" val="723632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Carole</a:t>
            </a:r>
          </a:p>
          <a:p>
            <a:endParaRPr lang="en-US" alt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US" sz="2400" b="1" i="0" u="none" strike="noStrike" kern="0" cap="none" spc="0" normalizeH="0" baseline="0" noProof="0" dirty="0">
                <a:ln w="18000">
                  <a:solidFill>
                    <a:srgbClr val="EA157A">
                      <a:satMod val="140000"/>
                    </a:srgbClr>
                  </a:solidFill>
                  <a:prstDash val="solid"/>
                  <a:miter lim="800000"/>
                </a:ln>
                <a:solidFill>
                  <a:prstClr val="black"/>
                </a:solidFill>
                <a:effectLst>
                  <a:outerShdw blurRad="25500" dist="23000" dir="7020000" algn="tl">
                    <a:srgbClr val="000000">
                      <a:alpha val="50000"/>
                    </a:srgbClr>
                  </a:outerShdw>
                </a:effectLst>
                <a:uLnTx/>
                <a:uFillTx/>
                <a:latin typeface="Tw Cen MT"/>
                <a:ea typeface="+mn-ea"/>
                <a:cs typeface="+mn-cs"/>
              </a:rPr>
              <a:t>Keeping Students at the Heart of the Work While Preparing Them for College and Career!</a:t>
            </a: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1" i="0" u="none" strike="noStrike" kern="0" cap="none" spc="0" normalizeH="0" baseline="0" noProof="0" dirty="0">
              <a:ln w="18000">
                <a:solidFill>
                  <a:srgbClr val="EA157A">
                    <a:satMod val="140000"/>
                  </a:srgbClr>
                </a:solidFill>
                <a:prstDash val="solid"/>
                <a:miter lim="800000"/>
              </a:ln>
              <a:solidFill>
                <a:prstClr val="black"/>
              </a:solidFill>
              <a:effectLst>
                <a:outerShdw blurRad="25500" dist="23000" dir="7020000" algn="tl">
                  <a:srgbClr val="000000">
                    <a:alpha val="50000"/>
                  </a:srgbClr>
                </a:outerShdw>
              </a:effectLst>
              <a:uLnTx/>
              <a:uFillTx/>
              <a:latin typeface="Tw Cen MT"/>
              <a:ea typeface="+mn-ea"/>
              <a:cs typeface="+mn-cs"/>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US" sz="2400" b="1" i="0" u="none" strike="noStrike" kern="0" cap="none" spc="0" normalizeH="0" baseline="0" noProof="0" dirty="0">
                <a:ln w="18000">
                  <a:solidFill>
                    <a:srgbClr val="EA157A">
                      <a:satMod val="140000"/>
                    </a:srgbClr>
                  </a:solidFill>
                  <a:prstDash val="solid"/>
                  <a:miter lim="800000"/>
                </a:ln>
                <a:solidFill>
                  <a:prstClr val="black"/>
                </a:solidFill>
                <a:effectLst>
                  <a:outerShdw blurRad="25500" dist="23000" dir="7020000" algn="tl">
                    <a:srgbClr val="000000">
                      <a:alpha val="50000"/>
                    </a:srgbClr>
                  </a:outerShdw>
                </a:effectLst>
                <a:uLnTx/>
                <a:uFillTx/>
                <a:latin typeface="Tw Cen MT"/>
                <a:ea typeface="+mn-ea"/>
                <a:cs typeface="+mn-cs"/>
              </a:rPr>
              <a:t>Transitioning to Writing…</a:t>
            </a:r>
          </a:p>
          <a:p>
            <a:endParaRPr lang="en-US" altLang="en-US" b="1" dirty="0">
              <a:latin typeface="Arial" panose="020B0604020202020204" pitchFamily="34" charset="0"/>
              <a:cs typeface="Arial" panose="020B0604020202020204"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955678-1B7A-41A3-8233-EB327C6FB3FD}" type="slidenum">
              <a:rPr lang="en-US" altLang="en-US"/>
              <a:pPr eaLnBrk="1" hangingPunct="1"/>
              <a:t>46</a:t>
            </a:fld>
            <a:endParaRPr lang="en-US" altLang="en-US"/>
          </a:p>
        </p:txBody>
      </p:sp>
    </p:spTree>
    <p:extLst>
      <p:ext uri="{BB962C8B-B14F-4D97-AF65-F5344CB8AC3E}">
        <p14:creationId xmlns:p14="http://schemas.microsoft.com/office/powerpoint/2010/main" val="108354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dirty="0"/>
              <a:t>Writing</a:t>
            </a:r>
            <a:r>
              <a:rPr lang="en-US" b="1" baseline="0" dirty="0"/>
              <a:t> is  more challenging at the elementary level.</a:t>
            </a:r>
          </a:p>
          <a:p>
            <a:pPr algn="l"/>
            <a:endParaRPr lang="en-US" b="1" baseline="0" dirty="0"/>
          </a:p>
          <a:p>
            <a:pPr algn="l"/>
            <a:r>
              <a:rPr lang="en-US" b="1" dirty="0"/>
              <a:t>WRITING STANDARD</a:t>
            </a:r>
            <a:r>
              <a:rPr lang="en-US" b="1" baseline="0" dirty="0"/>
              <a:t> #10: </a:t>
            </a:r>
            <a:r>
              <a:rPr lang="en-US" b="1" dirty="0"/>
              <a:t>Write routinely over extended time frames (time for research, reflection, and revision) and shorter time frames (a single sitting or a day or two) for a range of discipline-specific tasks, purposes, and audiences</a:t>
            </a:r>
          </a:p>
        </p:txBody>
      </p:sp>
      <p:sp>
        <p:nvSpPr>
          <p:cNvPr id="4" name="Slide Number Placeholder 3"/>
          <p:cNvSpPr>
            <a:spLocks noGrp="1"/>
          </p:cNvSpPr>
          <p:nvPr>
            <p:ph type="sldNum" sz="quarter" idx="10"/>
          </p:nvPr>
        </p:nvSpPr>
        <p:spPr/>
        <p:txBody>
          <a:bodyPr/>
          <a:lstStyle/>
          <a:p>
            <a:fld id="{B46C86B8-D9D7-4D4F-99DF-0E9239F572F2}" type="slidenum">
              <a:rPr lang="en-US" smtClean="0"/>
              <a:pPr/>
              <a:t>47</a:t>
            </a:fld>
            <a:endParaRPr lang="en-US"/>
          </a:p>
        </p:txBody>
      </p:sp>
    </p:spTree>
    <p:extLst>
      <p:ext uri="{BB962C8B-B14F-4D97-AF65-F5344CB8AC3E}">
        <p14:creationId xmlns:p14="http://schemas.microsoft.com/office/powerpoint/2010/main" val="1289935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a:buClr>
                <a:schemeClr val="accent6">
                  <a:lumMod val="75000"/>
                </a:schemeClr>
              </a:buClr>
              <a:buNone/>
              <a:defRPr/>
            </a:pPr>
            <a:r>
              <a:rPr lang="en-US" sz="1200" b="1" dirty="0">
                <a:solidFill>
                  <a:schemeClr val="accent1"/>
                </a:solidFill>
                <a:latin typeface="Calibri" panose="020F0502020204030204" pitchFamily="34" charset="0"/>
              </a:rPr>
              <a:t>Carole</a:t>
            </a:r>
          </a:p>
          <a:p>
            <a:pPr marL="0" indent="0" algn="l">
              <a:buClr>
                <a:schemeClr val="accent6">
                  <a:lumMod val="75000"/>
                </a:schemeClr>
              </a:buClr>
              <a:buNone/>
              <a:defRPr/>
            </a:pPr>
            <a:r>
              <a:rPr lang="en-US" sz="1200" b="1" dirty="0">
                <a:solidFill>
                  <a:schemeClr val="accent1"/>
                </a:solidFill>
                <a:latin typeface="Calibri" panose="020F0502020204030204" pitchFamily="34" charset="0"/>
              </a:rPr>
              <a:t>One big change in the writing standards is the shift from opinion/persuasion to argumentation…</a:t>
            </a:r>
          </a:p>
          <a:p>
            <a:pPr>
              <a:defRPr/>
            </a:pPr>
            <a:endParaRPr lang="en-US" b="1" dirty="0"/>
          </a:p>
          <a:p>
            <a:pPr>
              <a:defRPr/>
            </a:pPr>
            <a:r>
              <a:rPr lang="en-US" b="1" dirty="0"/>
              <a:t>Opinion and Argument: A Vertical Leap H/O</a:t>
            </a:r>
            <a:r>
              <a:rPr lang="en-US" b="1" baseline="0" dirty="0"/>
              <a:t> (NEED ACTIVITY)</a:t>
            </a:r>
            <a:endParaRPr lang="en-US" b="1" dirty="0"/>
          </a:p>
          <a:p>
            <a:pPr>
              <a:defRPr/>
            </a:pPr>
            <a:endParaRPr lang="en-US" b="1" dirty="0"/>
          </a:p>
          <a:p>
            <a:pPr>
              <a:defRPr/>
            </a:pPr>
            <a:r>
              <a:rPr lang="en-US" b="1" dirty="0"/>
              <a:t>This is our continuum grades K-12: Building student’s skills from elementary to secondary.</a:t>
            </a:r>
          </a:p>
          <a:p>
            <a:pPr>
              <a:defRPr/>
            </a:pPr>
            <a:endParaRPr lang="en-US" b="1" u="sng" dirty="0">
              <a:effectLst>
                <a:outerShdw blurRad="38100" dist="38100" dir="2700000" algn="tl">
                  <a:srgbClr val="000000">
                    <a:alpha val="43137"/>
                  </a:srgbClr>
                </a:outerShdw>
              </a:effectLst>
            </a:endParaRPr>
          </a:p>
          <a:p>
            <a:pPr>
              <a:defRPr/>
            </a:pPr>
            <a:r>
              <a:rPr lang="en-US" b="1" u="sng" dirty="0"/>
              <a:t>BUT CAN WE WANT UNTIL 6</a:t>
            </a:r>
            <a:r>
              <a:rPr lang="en-US" b="1" u="sng" baseline="30000" dirty="0"/>
              <a:t>TH</a:t>
            </a:r>
            <a:r>
              <a:rPr lang="en-US" b="1" u="sng" dirty="0"/>
              <a:t> GRADE TO BEGIN ASKING STUDENTS TO PROVIDE TEXTUAL EVIDENCE, NO!</a:t>
            </a:r>
          </a:p>
          <a:p>
            <a:pPr>
              <a:defRPr/>
            </a:pPr>
            <a:endParaRPr lang="en-US" b="1" u="sng" dirty="0"/>
          </a:p>
          <a:p>
            <a:pPr>
              <a:defRPr/>
            </a:pPr>
            <a:r>
              <a:rPr lang="en-US" b="1" u="none" dirty="0"/>
              <a:t>Let’s talk about grades 4-5…</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7B1064-F98E-41A0-86E8-AB668DC5FEE1}" type="slidenum">
              <a:rPr lang="en-US" altLang="en-US">
                <a:latin typeface="Arial" panose="020B0604020202020204" pitchFamily="34" charset="0"/>
              </a:rPr>
              <a:pPr>
                <a:spcBef>
                  <a:spcPct val="0"/>
                </a:spcBef>
              </a:pPr>
              <a:t>48</a:t>
            </a:fld>
            <a:endParaRPr lang="en-US" altLang="en-US">
              <a:latin typeface="Arial" panose="020B0604020202020204" pitchFamily="34" charset="0"/>
            </a:endParaRPr>
          </a:p>
        </p:txBody>
      </p:sp>
    </p:spTree>
    <p:extLst>
      <p:ext uri="{BB962C8B-B14F-4D97-AF65-F5344CB8AC3E}">
        <p14:creationId xmlns:p14="http://schemas.microsoft.com/office/powerpoint/2010/main" val="718897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ea typeface="ＭＳ Ｐゴシック"/>
                <a:cs typeface="Arial" pitchFamily="34" charset="0"/>
              </a:rPr>
              <a:t>Carole:</a:t>
            </a:r>
          </a:p>
          <a:p>
            <a:r>
              <a:rPr lang="en-US" b="1" dirty="0">
                <a:ea typeface="ＭＳ Ｐゴシック"/>
                <a:cs typeface="Arial" pitchFamily="34" charset="0"/>
              </a:rPr>
              <a:t>Think-Pair</a:t>
            </a:r>
            <a:r>
              <a:rPr lang="en-US" b="1" baseline="0" dirty="0">
                <a:ea typeface="ＭＳ Ｐゴシック"/>
                <a:cs typeface="Arial" pitchFamily="34" charset="0"/>
              </a:rPr>
              <a:t>-Share</a:t>
            </a:r>
          </a:p>
          <a:p>
            <a:endParaRPr lang="en-US" b="1" baseline="0" dirty="0">
              <a:ea typeface="ＭＳ Ｐゴシック"/>
              <a:cs typeface="Arial" pitchFamily="34" charset="0"/>
            </a:endParaRPr>
          </a:p>
          <a:p>
            <a:r>
              <a:rPr lang="en-US" b="1" baseline="0" dirty="0">
                <a:ea typeface="ＭＳ Ｐゴシック"/>
                <a:cs typeface="Arial" pitchFamily="34" charset="0"/>
              </a:rPr>
              <a:t>Read text, identify where the noticeable increase in expectations are for certain grade levels</a:t>
            </a:r>
            <a:endParaRPr lang="en-US" b="1" dirty="0">
              <a:ea typeface="ＭＳ Ｐゴシック"/>
              <a:cs typeface="Arial" pitchFamily="34" charset="0"/>
            </a:endParaRPr>
          </a:p>
          <a:p>
            <a:endParaRPr lang="en-US" b="1" dirty="0">
              <a:ea typeface="ＭＳ Ｐゴシック"/>
              <a:cs typeface="Arial" pitchFamily="34" charset="0"/>
            </a:endParaRPr>
          </a:p>
        </p:txBody>
      </p:sp>
      <p:sp>
        <p:nvSpPr>
          <p:cNvPr id="4" name="Slide Number Placeholder 3"/>
          <p:cNvSpPr>
            <a:spLocks noGrp="1"/>
          </p:cNvSpPr>
          <p:nvPr>
            <p:ph type="sldNum" sz="quarter" idx="5"/>
          </p:nvPr>
        </p:nvSpPr>
        <p:spPr/>
        <p:txBody>
          <a:bodyPr/>
          <a:lstStyle/>
          <a:p>
            <a:pPr>
              <a:defRPr/>
            </a:pPr>
            <a:fld id="{5331B8D5-332D-4EAF-8A39-F5B6A2C05A6E}" type="slidenum">
              <a:rPr lang="en-US" smtClean="0"/>
              <a:pPr>
                <a:defRPr/>
              </a:pPr>
              <a:t>49</a:t>
            </a:fld>
            <a:endParaRPr lang="en-US"/>
          </a:p>
        </p:txBody>
      </p:sp>
    </p:spTree>
    <p:extLst>
      <p:ext uri="{BB962C8B-B14F-4D97-AF65-F5344CB8AC3E}">
        <p14:creationId xmlns:p14="http://schemas.microsoft.com/office/powerpoint/2010/main" val="4051309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K-5 Writing building block to argumentation: </a:t>
            </a:r>
            <a:r>
              <a:rPr lang="en-US" b="1" u="sng" dirty="0"/>
              <a:t>HANDOUT</a:t>
            </a:r>
          </a:p>
          <a:p>
            <a:pPr>
              <a:defRPr/>
            </a:pPr>
            <a:endParaRPr lang="en-US" b="1" dirty="0"/>
          </a:p>
          <a:p>
            <a:pPr>
              <a:defRPr/>
            </a:pPr>
            <a:r>
              <a:rPr lang="en-US" b="1" dirty="0"/>
              <a:t>Read and Discuss at Your Table </a:t>
            </a:r>
          </a:p>
          <a:p>
            <a:pPr>
              <a:defRPr/>
            </a:pPr>
            <a:endParaRPr lang="en-US" b="1" i="1" dirty="0"/>
          </a:p>
          <a:p>
            <a:pPr>
              <a:defRPr/>
            </a:pPr>
            <a:r>
              <a:rPr lang="en-US" b="1" i="1" dirty="0"/>
              <a:t>Write Steps Handout!</a:t>
            </a:r>
          </a:p>
          <a:p>
            <a:pPr>
              <a:defRPr/>
            </a:pPr>
            <a:r>
              <a:rPr lang="en-US" sz="1200" b="1" dirty="0">
                <a:latin typeface="+mn-lt"/>
              </a:rPr>
              <a:t>Thinking</a:t>
            </a:r>
            <a:r>
              <a:rPr lang="en-US" sz="1200" b="1" baseline="0" dirty="0">
                <a:latin typeface="+mn-lt"/>
              </a:rPr>
              <a:t> about O/A Writing…</a:t>
            </a:r>
          </a:p>
          <a:p>
            <a:pPr marL="171450" indent="-171450">
              <a:buFont typeface="Arial" panose="020B0604020202020204" pitchFamily="34" charset="0"/>
              <a:buChar char="•"/>
              <a:defRPr/>
            </a:pPr>
            <a:r>
              <a:rPr lang="en-US" sz="1200" b="1" dirty="0">
                <a:latin typeface="+mn-lt"/>
              </a:rPr>
              <a:t>Teach opinion pieces in the early grades (as the CCSS suggest), but help students make the transition by showing, early on, the difference between opinion (or reasons) and true evidence. </a:t>
            </a:r>
          </a:p>
          <a:p>
            <a:pPr marL="171450" indent="-171450">
              <a:buFont typeface="Arial" panose="020B0604020202020204" pitchFamily="34" charset="0"/>
              <a:buChar char="•"/>
              <a:defRPr/>
            </a:pPr>
            <a:r>
              <a:rPr lang="en-US" sz="1200" b="1" dirty="0">
                <a:latin typeface="+mn-lt"/>
              </a:rPr>
              <a:t>We do not need to demand evidence in their writing at this stage, but I think we do need to show them what evidence is, and indicate that beginning in middle school, they will be doing more independent research. </a:t>
            </a:r>
          </a:p>
          <a:p>
            <a:pPr marL="171450" indent="-171450">
              <a:buFont typeface="Arial" panose="020B0604020202020204" pitchFamily="34" charset="0"/>
              <a:buChar char="•"/>
              <a:defRPr/>
            </a:pPr>
            <a:r>
              <a:rPr lang="en-US" sz="1200" b="1" dirty="0">
                <a:latin typeface="Calibri" panose="020F0502020204030204" pitchFamily="34" charset="0"/>
              </a:rPr>
              <a:t>It is </a:t>
            </a:r>
            <a:r>
              <a:rPr lang="en-US" sz="1200" b="1" i="1" dirty="0">
                <a:latin typeface="Calibri" panose="020F0502020204030204" pitchFamily="34" charset="0"/>
              </a:rPr>
              <a:t>never</a:t>
            </a:r>
            <a:r>
              <a:rPr lang="en-US" sz="1200" b="1" dirty="0">
                <a:latin typeface="Calibri" panose="020F0502020204030204" pitchFamily="34" charset="0"/>
              </a:rPr>
              <a:t> too early to teach research and the documentation of that research.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Even with primary students, it is possible to model the borrowing of a fact, and show how that fact strengthens personal writing.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Calibri" panose="020F0502020204030204" pitchFamily="34" charset="0"/>
              </a:rPr>
              <a:t>Too many college students flounder because they have no idea how to track down information, incorporate it into their writing, or cite the sources from which they took it. </a:t>
            </a:r>
            <a:endParaRPr lang="en-US" b="1" dirty="0">
              <a:latin typeface="+mn-lt"/>
            </a:endParaRPr>
          </a:p>
          <a:p>
            <a:pPr>
              <a:defRPr/>
            </a:pPr>
            <a:endParaRPr lang="en-US" b="1" dirty="0">
              <a:latin typeface="+mn-lt"/>
            </a:endParaRPr>
          </a:p>
          <a:p>
            <a:pPr>
              <a:defRPr/>
            </a:pPr>
            <a:endParaRPr lang="en-US" b="1" dirty="0"/>
          </a:p>
          <a:p>
            <a:pPr>
              <a:defRPr/>
            </a:pPr>
            <a:endParaRPr lang="en-US" b="1" dirty="0"/>
          </a:p>
          <a:p>
            <a:pPr>
              <a:defRPr/>
            </a:pPr>
            <a:endParaRPr lang="en-US" b="1" dirty="0"/>
          </a:p>
          <a:p>
            <a:pPr>
              <a:defRPr/>
            </a:pPr>
            <a:endParaRPr lang="en-US" b="1" dirty="0"/>
          </a:p>
          <a:p>
            <a:pPr>
              <a:defRPr/>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CF781B-FA72-459F-B12B-B28D458E7797}" type="slidenum">
              <a:rPr lang="en-US" altLang="en-US">
                <a:latin typeface="Arial" panose="020B0604020202020204" pitchFamily="34" charset="0"/>
              </a:rPr>
              <a:pPr>
                <a:spcBef>
                  <a:spcPct val="0"/>
                </a:spcBef>
              </a:pPr>
              <a:t>50</a:t>
            </a:fld>
            <a:endParaRPr lang="en-US" altLang="en-US">
              <a:latin typeface="Arial" panose="020B0604020202020204" pitchFamily="34" charset="0"/>
            </a:endParaRPr>
          </a:p>
        </p:txBody>
      </p:sp>
    </p:spTree>
    <p:extLst>
      <p:ext uri="{BB962C8B-B14F-4D97-AF65-F5344CB8AC3E}">
        <p14:creationId xmlns:p14="http://schemas.microsoft.com/office/powerpoint/2010/main" val="2955755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Carole</a:t>
            </a:r>
            <a:r>
              <a:rPr lang="en-US" b="1" u="sng" dirty="0">
                <a:effectLst/>
              </a:rPr>
              <a:t>:</a:t>
            </a:r>
            <a:r>
              <a:rPr lang="en-US" b="1" u="sng" baseline="0" dirty="0">
                <a:effectLst/>
              </a:rPr>
              <a:t> HANDOUT</a:t>
            </a:r>
            <a:endParaRPr lang="en-US" b="1" u="sng" dirty="0">
              <a:effectLst/>
            </a:endParaRPr>
          </a:p>
          <a:p>
            <a:r>
              <a:rPr lang="en-US" b="1" dirty="0">
                <a:effectLst/>
              </a:rPr>
              <a:t>Interpreting expectations among the types of argument (e.g., opinion, persuasive, argument, etc.) can be difficult. </a:t>
            </a:r>
          </a:p>
          <a:p>
            <a:endParaRPr lang="en-US" b="1" dirty="0">
              <a:effectLst/>
            </a:endParaRPr>
          </a:p>
          <a:p>
            <a:r>
              <a:rPr lang="en-US" b="1" dirty="0">
                <a:effectLst/>
              </a:rPr>
              <a:t>Begin first by outlining the subtle, but significant differences among them.</a:t>
            </a:r>
            <a:r>
              <a:rPr lang="en-US" b="1" baseline="0" dirty="0">
                <a:effectLst/>
              </a:rPr>
              <a:t> This chart is</a:t>
            </a:r>
            <a:r>
              <a:rPr lang="en-US" b="1" dirty="0">
                <a:effectLst/>
              </a:rPr>
              <a:t> helpful to compare what students already know about persuasive writing as you introduce them to the new and less familiar concepts of argumentative writing.</a:t>
            </a:r>
          </a:p>
          <a:p>
            <a:endParaRPr lang="en-US" b="1" baseline="0" dirty="0">
              <a:effectLst/>
            </a:endParaRPr>
          </a:p>
          <a:p>
            <a:r>
              <a:rPr lang="en-US" b="1" baseline="0" dirty="0">
                <a:effectLst/>
              </a:rPr>
              <a:t>Another Resource: O/A: A Vertical Leap (Writing Standard 1-Teacher friendly language…)</a:t>
            </a:r>
            <a:endParaRPr lang="en-US" b="1" baseline="0" dirty="0"/>
          </a:p>
        </p:txBody>
      </p:sp>
      <p:sp>
        <p:nvSpPr>
          <p:cNvPr id="4" name="Slide Number Placeholder 3"/>
          <p:cNvSpPr>
            <a:spLocks noGrp="1"/>
          </p:cNvSpPr>
          <p:nvPr>
            <p:ph type="sldNum" sz="quarter" idx="10"/>
          </p:nvPr>
        </p:nvSpPr>
        <p:spPr/>
        <p:txBody>
          <a:bodyPr/>
          <a:lstStyle/>
          <a:p>
            <a:fld id="{189F1D7C-9429-4832-A906-187A4077121E}" type="slidenum">
              <a:rPr lang="en-US" smtClean="0"/>
              <a:t>51</a:t>
            </a:fld>
            <a:endParaRPr lang="en-US"/>
          </a:p>
        </p:txBody>
      </p:sp>
    </p:spTree>
    <p:extLst>
      <p:ext uri="{BB962C8B-B14F-4D97-AF65-F5344CB8AC3E}">
        <p14:creationId xmlns:p14="http://schemas.microsoft.com/office/powerpoint/2010/main" val="17177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Prior</a:t>
            </a:r>
            <a:r>
              <a:rPr lang="en-US" b="1" baseline="0" dirty="0"/>
              <a:t> to and during development of the CCSS…  </a:t>
            </a:r>
          </a:p>
          <a:p>
            <a:endParaRPr lang="en-US" b="1" baseline="0" dirty="0"/>
          </a:p>
          <a:p>
            <a:r>
              <a:rPr lang="en-US" b="1" dirty="0">
                <a:solidFill>
                  <a:schemeClr val="tx1"/>
                </a:solidFill>
                <a:latin typeface="Calibri" panose="020F0502020204030204" pitchFamily="34" charset="0"/>
              </a:rPr>
              <a:t>Avoiding Text</a:t>
            </a:r>
            <a:r>
              <a:rPr lang="en-US" dirty="0">
                <a:solidFill>
                  <a:schemeClr val="tx1"/>
                </a:solidFill>
                <a:latin typeface="Calibri" panose="020F0502020204030204" pitchFamily="34" charset="0"/>
              </a:rPr>
              <a:t/>
            </a:r>
            <a:br>
              <a:rPr lang="en-US" dirty="0">
                <a:solidFill>
                  <a:schemeClr val="tx1"/>
                </a:solidFill>
                <a:latin typeface="Calibri" panose="020F0502020204030204" pitchFamily="34" charset="0"/>
              </a:rPr>
            </a:b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5</a:t>
            </a:fld>
            <a:endParaRPr lang="en-US" dirty="0"/>
          </a:p>
        </p:txBody>
      </p:sp>
    </p:spTree>
    <p:extLst>
      <p:ext uri="{BB962C8B-B14F-4D97-AF65-F5344CB8AC3E}">
        <p14:creationId xmlns:p14="http://schemas.microsoft.com/office/powerpoint/2010/main" val="2720810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main skills identified in Writing</a:t>
            </a:r>
            <a:r>
              <a:rPr lang="en-US" b="1" baseline="0" dirty="0"/>
              <a:t> Standard 2: SELECTING, ORGANIZING, AND ANALYZING </a:t>
            </a:r>
          </a:p>
          <a:p>
            <a:endParaRPr lang="en-US" b="1" baseline="0" dirty="0"/>
          </a:p>
          <a:p>
            <a:r>
              <a:rPr lang="en-US" b="1" baseline="0" dirty="0"/>
              <a:t>2 important qualities identified ACCURACY AND CLARITY</a:t>
            </a: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52</a:t>
            </a:fld>
            <a:endParaRPr lang="en-US"/>
          </a:p>
        </p:txBody>
      </p:sp>
    </p:spTree>
    <p:extLst>
      <p:ext uri="{BB962C8B-B14F-4D97-AF65-F5344CB8AC3E}">
        <p14:creationId xmlns:p14="http://schemas.microsoft.com/office/powerpoint/2010/main" val="2496634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Carole</a:t>
            </a:r>
          </a:p>
          <a:p>
            <a:endParaRPr lang="en-US" altLang="en-US" b="1" dirty="0"/>
          </a:p>
          <a:p>
            <a:r>
              <a:rPr lang="en-US" altLang="en-US" sz="1400" b="1" u="sng" dirty="0"/>
              <a:t>GATHERING GRID H/O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The gathering grid supports students, helping them to organize their thoughts, as they dialogue in response to a question.  The quality of the question and the fidelity to the protocol determine the results.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The Gathering Grid can be used at any point in the teaching/learning cycle.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Any level students can use and benefit from this strategy.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Responses can range from drawings, charts, graphs, strings of letters, to full paragraphs depending on the question, the student’s learning style and 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altLang="en-US" b="1" dirty="0"/>
          </a:p>
          <a:p>
            <a:endParaRPr lang="en-US" altLang="en-US" b="1" dirty="0"/>
          </a:p>
          <a:p>
            <a:endParaRPr lang="en-US" altLang="en-US" b="1" dirty="0"/>
          </a:p>
          <a:p>
            <a:pPr marL="171450" indent="-171450">
              <a:buFont typeface="Arial" panose="020B0604020202020204" pitchFamily="34" charset="0"/>
              <a:buChar char="•"/>
            </a:pPr>
            <a:r>
              <a:rPr lang="en-US" altLang="en-US" b="1" dirty="0"/>
              <a:t>Helps</a:t>
            </a:r>
            <a:r>
              <a:rPr lang="en-US" altLang="en-US" b="1" baseline="0" dirty="0"/>
              <a:t> students summarize data/information as the research… </a:t>
            </a:r>
          </a:p>
          <a:p>
            <a:pPr marL="171450" indent="-171450">
              <a:buFont typeface="Arial" panose="020B0604020202020204" pitchFamily="34" charset="0"/>
              <a:buChar char="•"/>
            </a:pPr>
            <a:endParaRPr lang="en-US" altLang="en-US" b="1" baseline="0" dirty="0"/>
          </a:p>
          <a:p>
            <a:pPr marL="171450" indent="-171450">
              <a:buFont typeface="Arial" panose="020B0604020202020204" pitchFamily="34" charset="0"/>
              <a:buChar char="•"/>
            </a:pPr>
            <a:r>
              <a:rPr lang="en-US" altLang="en-US" b="1" baseline="0" dirty="0"/>
              <a:t>Can find more detailed gg’s on the internet </a:t>
            </a:r>
            <a:endParaRPr lang="en-US" altLang="en-US" b="1"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FBEB78-AD40-46FA-95C0-585F9EB51F7A}" type="slidenum">
              <a:rPr lang="en-US" altLang="en-US">
                <a:latin typeface="Arial" panose="020B0604020202020204" pitchFamily="34" charset="0"/>
              </a:rPr>
              <a:pPr>
                <a:spcBef>
                  <a:spcPct val="0"/>
                </a:spcBef>
              </a:pPr>
              <a:t>53</a:t>
            </a:fld>
            <a:endParaRPr lang="en-US" altLang="en-US">
              <a:latin typeface="Arial" panose="020B0604020202020204" pitchFamily="34" charset="0"/>
            </a:endParaRPr>
          </a:p>
        </p:txBody>
      </p:sp>
    </p:spTree>
    <p:extLst>
      <p:ext uri="{BB962C8B-B14F-4D97-AF65-F5344CB8AC3E}">
        <p14:creationId xmlns:p14="http://schemas.microsoft.com/office/powerpoint/2010/main" val="23891496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b="1" dirty="0"/>
              <a:t>Carole</a:t>
            </a:r>
          </a:p>
          <a:p>
            <a:pPr eaLnBrk="1" hangingPunct="1">
              <a:spcBef>
                <a:spcPct val="0"/>
              </a:spcBef>
            </a:pPr>
            <a:endParaRPr lang="en-US" altLang="ja-JP" b="1" dirty="0"/>
          </a:p>
          <a:p>
            <a:pPr eaLnBrk="1" hangingPunct="1">
              <a:spcBef>
                <a:spcPct val="0"/>
              </a:spcBef>
            </a:pPr>
            <a:r>
              <a:rPr lang="en-US" altLang="ja-JP" b="1" dirty="0"/>
              <a:t>Informational text features help the reader more easily navigate the text and often provide additional information to help them comprehend the content</a:t>
            </a:r>
          </a:p>
          <a:p>
            <a:pPr eaLnBrk="1" hangingPunct="1">
              <a:spcBef>
                <a:spcPct val="0"/>
              </a:spcBef>
            </a:pPr>
            <a:endParaRPr lang="en-US" altLang="ja-JP" b="1" dirty="0"/>
          </a:p>
          <a:p>
            <a:pPr eaLnBrk="1" hangingPunct="1">
              <a:spcBef>
                <a:spcPct val="0"/>
              </a:spcBef>
            </a:pPr>
            <a:r>
              <a:rPr lang="en-US" altLang="ja-JP" b="1" dirty="0"/>
              <a:t>Teaching students text organizational structures</a:t>
            </a:r>
            <a:r>
              <a:rPr lang="en-US" altLang="ja-JP" b="1" baseline="0" dirty="0"/>
              <a:t> and features used by authors of informational text has been shown to improve comprehension of informational text and provide the scaffolding and support students need in order to write their own information texts.</a:t>
            </a:r>
            <a:endParaRPr lang="en-US" altLang="ja-JP" b="1"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858743-89D2-4B2D-8AD2-16F7C47AC720}" type="slidenum">
              <a:rPr lang="en-US" altLang="ja-JP"/>
              <a:pPr>
                <a:spcBef>
                  <a:spcPct val="0"/>
                </a:spcBef>
              </a:pPr>
              <a:t>54</a:t>
            </a:fld>
            <a:endParaRPr lang="en-US" altLang="ja-JP"/>
          </a:p>
        </p:txBody>
      </p:sp>
    </p:spTree>
    <p:extLst>
      <p:ext uri="{BB962C8B-B14F-4D97-AF65-F5344CB8AC3E}">
        <p14:creationId xmlns:p14="http://schemas.microsoft.com/office/powerpoint/2010/main" val="899399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r>
              <a:rPr lang="en-US" altLang="en-US" b="1" dirty="0"/>
              <a:t>Carole</a:t>
            </a:r>
          </a:p>
          <a:p>
            <a:r>
              <a:rPr lang="en-US" altLang="en-US" b="1" dirty="0"/>
              <a:t>Both </a:t>
            </a:r>
            <a:r>
              <a:rPr lang="en-US" altLang="en-US" b="1" dirty="0">
                <a:hlinkClick r:id="rId3" tooltip="Common Core W.CCR.1 Explained"/>
              </a:rPr>
              <a:t>W.CCR.1</a:t>
            </a:r>
            <a:r>
              <a:rPr lang="en-US" altLang="en-US" b="1" dirty="0"/>
              <a:t> and W.CCR.2 call for writing that provides information, and Appendix A provides some help in keeping the two straight.</a:t>
            </a:r>
          </a:p>
          <a:p>
            <a:endParaRPr lang="en-US" altLang="en-US" b="1" dirty="0"/>
          </a:p>
          <a:p>
            <a:r>
              <a:rPr lang="en-US" altLang="en-US" b="1" dirty="0">
                <a:hlinkClick r:id="rId4" tooltip="Appendix A of the Common Core State Standards"/>
              </a:rPr>
              <a:t>Appendix A</a:t>
            </a:r>
            <a:r>
              <a:rPr lang="en-US" altLang="en-US" b="1" dirty="0"/>
              <a:t> states that these two modes of writing are dominant in postsecondary education, and they are also dominant in the standards of well-performing countries (p. 41).</a:t>
            </a:r>
          </a:p>
          <a:p>
            <a:endParaRPr lang="en-US" altLang="en-US" b="1" dirty="0"/>
          </a:p>
          <a:p>
            <a:pPr>
              <a:defRPr/>
            </a:pPr>
            <a:r>
              <a:rPr lang="en-US" sz="1200" b="1" dirty="0">
                <a:solidFill>
                  <a:schemeClr val="accent2">
                    <a:lumMod val="75000"/>
                  </a:schemeClr>
                </a:solidFill>
              </a:rPr>
              <a:t>Arguments seek to make people believe that something is true or to persuade people to change their beliefs or behavior. </a:t>
            </a:r>
          </a:p>
          <a:p>
            <a:pPr>
              <a:defRPr/>
            </a:pPr>
            <a:endParaRPr lang="en-US" sz="1200" b="1" dirty="0">
              <a:solidFill>
                <a:schemeClr val="accent2">
                  <a:lumMod val="75000"/>
                </a:schemeClr>
              </a:solidFill>
            </a:endParaRPr>
          </a:p>
          <a:p>
            <a:pPr>
              <a:defRPr/>
            </a:pPr>
            <a:r>
              <a:rPr lang="en-US" sz="1200" b="1" dirty="0">
                <a:solidFill>
                  <a:schemeClr val="accent2">
                    <a:lumMod val="75000"/>
                  </a:schemeClr>
                </a:solidFill>
              </a:rPr>
              <a:t>Explanations…start with the assumption of truthfulness and answer questions about why or how. Their aim to make the reader understand rather than persuade him or her to accept a certain point of view.” </a:t>
            </a:r>
          </a:p>
          <a:p>
            <a:endParaRPr lang="en-US" altLang="en-US" b="1" dirty="0"/>
          </a:p>
          <a:p>
            <a:endParaRPr lang="en-US" altLang="en-US" b="1" dirty="0"/>
          </a:p>
          <a:p>
            <a:r>
              <a:rPr lang="en-US" altLang="en-US" b="1" dirty="0"/>
              <a:t>THIS IS IMPORTANT: CONNECT TO TEXT-DEPENDENT QUESTIONS!!!!</a:t>
            </a:r>
          </a:p>
          <a:p>
            <a:r>
              <a:rPr lang="en-US" altLang="en-US" b="1" u="sng" dirty="0"/>
              <a:t>Compare the two prompts</a:t>
            </a:r>
            <a:r>
              <a:rPr lang="en-US" altLang="en-US" b="1" dirty="0"/>
              <a:t>:</a:t>
            </a:r>
          </a:p>
          <a:p>
            <a:r>
              <a:rPr lang="en-US" altLang="en-US" b="1" dirty="0"/>
              <a:t>Notice how the first prompt brings up a debatable point; to tackle it, the writer will have to analyze available evidence, come to her own conclusion, and then marshal the evidence to advance her claim. In the second prompt, the spread of </a:t>
            </a:r>
            <a:r>
              <a:rPr lang="en-US" altLang="en-US" b="1" dirty="0" err="1"/>
              <a:t>hellenism</a:t>
            </a:r>
            <a:r>
              <a:rPr lang="en-US" altLang="en-US" b="1" dirty="0"/>
              <a:t> is not debatable. The writer simply needs to summarize the tactics that Alexander used to spread Greek culture.</a:t>
            </a:r>
          </a:p>
          <a:p>
            <a:endParaRPr lang="en-US" altLang="en-US" b="1"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31DA32-F8BE-42F9-BC84-6B80F6C2A19D}" type="slidenum">
              <a:rPr lang="en-US" altLang="en-US">
                <a:latin typeface="Arial" panose="020B0604020202020204" pitchFamily="34" charset="0"/>
              </a:rPr>
              <a:pPr>
                <a:spcBef>
                  <a:spcPct val="0"/>
                </a:spcBef>
              </a:pPr>
              <a:t>55</a:t>
            </a:fld>
            <a:endParaRPr lang="en-US" altLang="en-US">
              <a:latin typeface="Arial" panose="020B0604020202020204" pitchFamily="34" charset="0"/>
            </a:endParaRPr>
          </a:p>
        </p:txBody>
      </p:sp>
    </p:spTree>
    <p:extLst>
      <p:ext uri="{BB962C8B-B14F-4D97-AF65-F5344CB8AC3E}">
        <p14:creationId xmlns:p14="http://schemas.microsoft.com/office/powerpoint/2010/main" val="2946639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Carole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TEACH NARRATIVE BY FOLDING IN INFORMATIONAL FACT WHILE STILL ENCOURAGING BEAUTIFUL WRITING</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Narratives are important because they form the intrapersonal and interpersonal glue that holds our whole world together. Storytelling helps us understand empathy. </a:t>
            </a:r>
          </a:p>
          <a:p>
            <a:pPr marL="171450" indent="-171450">
              <a:buFont typeface="Arial" panose="020B0604020202020204" pitchFamily="34" charset="0"/>
              <a:buChar char="•"/>
            </a:pPr>
            <a:r>
              <a:rPr lang="en-US" b="1" dirty="0"/>
              <a:t>Narratives help us understand the world around us and the world within us. </a:t>
            </a:r>
          </a:p>
          <a:p>
            <a:pPr marL="171450" indent="-171450">
              <a:buFont typeface="Arial" panose="020B0604020202020204" pitchFamily="34" charset="0"/>
              <a:buChar char="•"/>
            </a:pPr>
            <a:r>
              <a:rPr lang="en-US" b="1" dirty="0"/>
              <a:t>Sacrifice it and we sacrifice other elements dictated by the Common Core: creativity, critical-thinking, and character. </a:t>
            </a:r>
          </a:p>
          <a:p>
            <a:pPr marL="171450" indent="-171450">
              <a:buFont typeface="Arial" panose="020B0604020202020204" pitchFamily="34" charset="0"/>
              <a:buChar char="•"/>
            </a:pPr>
            <a:r>
              <a:rPr lang="en-US" b="1" dirty="0"/>
              <a:t>To address this shift, we need to focus more on creative non-fiction or fact-based narratives. After all, there's no reason why our narratives can't be based in fact. </a:t>
            </a:r>
          </a:p>
        </p:txBody>
      </p:sp>
      <p:sp>
        <p:nvSpPr>
          <p:cNvPr id="4" name="Slide Number Placeholder 3"/>
          <p:cNvSpPr>
            <a:spLocks noGrp="1"/>
          </p:cNvSpPr>
          <p:nvPr>
            <p:ph type="sldNum" sz="quarter" idx="10"/>
          </p:nvPr>
        </p:nvSpPr>
        <p:spPr/>
        <p:txBody>
          <a:bodyPr/>
          <a:lstStyle/>
          <a:p>
            <a:fld id="{189F1D7C-9429-4832-A906-187A4077121E}" type="slidenum">
              <a:rPr lang="en-US" smtClean="0"/>
              <a:t>56</a:t>
            </a:fld>
            <a:endParaRPr lang="en-US"/>
          </a:p>
        </p:txBody>
      </p:sp>
    </p:spTree>
    <p:extLst>
      <p:ext uri="{BB962C8B-B14F-4D97-AF65-F5344CB8AC3E}">
        <p14:creationId xmlns:p14="http://schemas.microsoft.com/office/powerpoint/2010/main" val="1511520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t>Carole: </a:t>
            </a:r>
            <a:r>
              <a:rPr lang="en-US" sz="1000" b="1" u="sng" dirty="0"/>
              <a:t>KAS Narrative Writing Progressions H/O : Walkthrough </a:t>
            </a:r>
          </a:p>
          <a:p>
            <a:pPr marL="0" indent="0">
              <a:buFont typeface="Arial" panose="020B0604020202020204" pitchFamily="34" charset="0"/>
              <a:buNone/>
            </a:pPr>
            <a:endParaRPr lang="en-US" sz="1000" b="1" dirty="0"/>
          </a:p>
          <a:p>
            <a:pPr marL="0" indent="0">
              <a:buFont typeface="Arial" panose="020B0604020202020204" pitchFamily="34" charset="0"/>
              <a:buNone/>
            </a:pPr>
            <a:endParaRPr lang="en-US" sz="1000" b="1" dirty="0"/>
          </a:p>
          <a:p>
            <a:pPr marL="0" indent="0">
              <a:buFont typeface="Arial" panose="020B0604020202020204" pitchFamily="34" charset="0"/>
              <a:buNone/>
            </a:pPr>
            <a:r>
              <a:rPr lang="en-US" sz="1000" b="1" dirty="0"/>
              <a:t>Read through slide… Th</a:t>
            </a:r>
            <a:r>
              <a:rPr lang="en-US" sz="1000" b="1" baseline="0" dirty="0"/>
              <a:t>is slide shows us some of the characteristics of a Standards-Based Narrative Writing Prompt.</a:t>
            </a:r>
          </a:p>
          <a:p>
            <a:pPr marL="0" indent="0">
              <a:buFont typeface="Arial" panose="020B0604020202020204" pitchFamily="34" charset="0"/>
              <a:buNone/>
            </a:pPr>
            <a:endParaRPr lang="en-US" sz="1000" b="1" dirty="0"/>
          </a:p>
          <a:p>
            <a:r>
              <a:rPr lang="en-US" sz="1000" b="1" dirty="0"/>
              <a:t>Talking points for bullet #1:</a:t>
            </a:r>
          </a:p>
          <a:p>
            <a:pPr marL="291179" indent="-291179">
              <a:buFont typeface="Arial" pitchFamily="34" charset="0"/>
              <a:buChar char="•"/>
            </a:pPr>
            <a:r>
              <a:rPr lang="en-US" sz="1000" dirty="0"/>
              <a:t>Prompts should not require students to use knowledge they do not have or make up facts </a:t>
            </a:r>
          </a:p>
          <a:p>
            <a:r>
              <a:rPr lang="en-US" sz="1000" baseline="0" dirty="0"/>
              <a:t>        </a:t>
            </a:r>
            <a:r>
              <a:rPr lang="en-US" sz="1000" dirty="0"/>
              <a:t>Example: Imagine you went on a camel ride.  </a:t>
            </a:r>
          </a:p>
          <a:p>
            <a:r>
              <a:rPr lang="en-US" sz="1000" baseline="0" dirty="0"/>
              <a:t>                       </a:t>
            </a:r>
            <a:r>
              <a:rPr lang="en-US" sz="1000" dirty="0"/>
              <a:t>While it is a narrative prompt the student must have prior knowledge of camels and their habitat to properly address the prompt.  </a:t>
            </a:r>
          </a:p>
          <a:p>
            <a:endParaRPr lang="en-US" sz="1000" b="1" dirty="0"/>
          </a:p>
          <a:p>
            <a:r>
              <a:rPr lang="en-US" sz="1000" b="1" dirty="0"/>
              <a:t>Talking points for bullet #2:</a:t>
            </a:r>
          </a:p>
          <a:p>
            <a:pPr marL="291179" indent="-291179">
              <a:buFont typeface="Arial" pitchFamily="34" charset="0"/>
              <a:buChar char="•"/>
            </a:pPr>
            <a:r>
              <a:rPr lang="en-US" sz="1000" dirty="0"/>
              <a:t>Pictures are one example of non-textual stimulus.  </a:t>
            </a:r>
          </a:p>
          <a:p>
            <a:pPr marL="291179" indent="-291179">
              <a:buFont typeface="Arial" pitchFamily="34" charset="0"/>
              <a:buChar char="•"/>
            </a:pPr>
            <a:r>
              <a:rPr lang="en-US" sz="1000" dirty="0"/>
              <a:t>By providing an</a:t>
            </a:r>
            <a:r>
              <a:rPr lang="en-US" sz="1000" baseline="0" dirty="0"/>
              <a:t> effective </a:t>
            </a:r>
            <a:r>
              <a:rPr lang="en-US" sz="1000" dirty="0"/>
              <a:t>picture prompt, students will have to close read and analyze the picture to determine setting, characters, and other story elements that could be used in their writing.</a:t>
            </a:r>
          </a:p>
          <a:p>
            <a:endParaRPr lang="en-US" sz="1000" b="1" dirty="0"/>
          </a:p>
          <a:p>
            <a:r>
              <a:rPr lang="en-US" sz="1000" b="1" dirty="0"/>
              <a:t>Talking points for bullet #3:</a:t>
            </a:r>
          </a:p>
          <a:p>
            <a:pPr marL="291179" indent="-291179">
              <a:buFont typeface="Arial" pitchFamily="34" charset="0"/>
              <a:buChar char="•"/>
            </a:pPr>
            <a:r>
              <a:rPr lang="en-US" sz="1000" dirty="0"/>
              <a:t>Students should know the teacher’s expectations when they are writing.  What knowledge (prior learning) is the teacher expecting the student to apply?</a:t>
            </a:r>
          </a:p>
          <a:p>
            <a:pPr marL="291179" indent="-291179">
              <a:buFont typeface="Arial" pitchFamily="34" charset="0"/>
              <a:buChar char="•"/>
            </a:pPr>
            <a:r>
              <a:rPr lang="en-US" sz="1000" dirty="0"/>
              <a:t>Students can be provided with the rubric or checklist prior to writing.</a:t>
            </a:r>
          </a:p>
          <a:p>
            <a:endParaRPr lang="en-US" sz="1000" dirty="0"/>
          </a:p>
          <a:p>
            <a:r>
              <a:rPr lang="en-US" sz="1000" b="1" dirty="0"/>
              <a:t>Read contents of bullet #4; Talking points for bullet #4:</a:t>
            </a:r>
          </a:p>
          <a:p>
            <a:pPr marL="291179" indent="-291179">
              <a:buFont typeface="Arial" pitchFamily="34" charset="0"/>
              <a:buChar char="•"/>
            </a:pPr>
            <a:r>
              <a:rPr lang="en-US" sz="1000" dirty="0"/>
              <a:t>As students experiment with writing styles and skills, they should have to apply their knowledge in more complex tasks.</a:t>
            </a:r>
          </a:p>
          <a:p>
            <a:pPr marL="291179" indent="-291179">
              <a:buFont typeface="Arial" pitchFamily="34" charset="0"/>
              <a:buChar char="•"/>
            </a:pPr>
            <a:endParaRPr lang="en-US" sz="1000" dirty="0"/>
          </a:p>
          <a:p>
            <a:endParaRPr lang="en-US" sz="1000" b="1"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57</a:t>
            </a:fld>
            <a:endParaRPr lang="en-US" dirty="0"/>
          </a:p>
        </p:txBody>
      </p:sp>
    </p:spTree>
    <p:extLst>
      <p:ext uri="{BB962C8B-B14F-4D97-AF65-F5344CB8AC3E}">
        <p14:creationId xmlns:p14="http://schemas.microsoft.com/office/powerpoint/2010/main" val="11115341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Calibri" panose="020F0502020204030204" pitchFamily="34" charset="0"/>
              </a:rPr>
              <a:t>What We Know about Writing, Grades K-2 and 3-5 H/O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There is one of these resources for K-2, 3-5</a:t>
            </a:r>
            <a:r>
              <a:rPr lang="en-US" sz="1200" b="1" baseline="0" dirty="0">
                <a:latin typeface="Calibri" panose="020F0502020204030204" pitchFamily="34" charset="0"/>
              </a:rPr>
              <a:t> and </a:t>
            </a:r>
            <a:r>
              <a:rPr lang="en-US" sz="1200" b="1" dirty="0">
                <a:latin typeface="Calibri" panose="020F0502020204030204" pitchFamily="34" charset="0"/>
              </a:rPr>
              <a:t>6-8</a:t>
            </a:r>
            <a:r>
              <a:rPr lang="en-US" sz="1200" b="1" baseline="0" dirty="0">
                <a:latin typeface="Calibri" panose="020F0502020204030204" pitchFamily="34" charset="0"/>
              </a:rPr>
              <a:t> available at www.ncte.org </a:t>
            </a:r>
            <a:endParaRPr lang="en-US" sz="12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58</a:t>
            </a:fld>
            <a:endParaRPr lang="en-US"/>
          </a:p>
        </p:txBody>
      </p:sp>
    </p:spTree>
    <p:extLst>
      <p:ext uri="{BB962C8B-B14F-4D97-AF65-F5344CB8AC3E}">
        <p14:creationId xmlns:p14="http://schemas.microsoft.com/office/powerpoint/2010/main" val="684476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59</a:t>
            </a:fld>
            <a:endParaRPr lang="en-US"/>
          </a:p>
        </p:txBody>
      </p:sp>
    </p:spTree>
    <p:extLst>
      <p:ext uri="{BB962C8B-B14F-4D97-AF65-F5344CB8AC3E}">
        <p14:creationId xmlns:p14="http://schemas.microsoft.com/office/powerpoint/2010/main" val="40270388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b="1" dirty="0"/>
              <a:t>Intent of the Standards, therefore, these are</a:t>
            </a:r>
            <a:r>
              <a:rPr lang="en-US" b="1" baseline="0" dirty="0"/>
              <a:t> the areas that will be </a:t>
            </a:r>
            <a:r>
              <a:rPr lang="en-US" b="1" baseline="0"/>
              <a:t>emphasized through  </a:t>
            </a:r>
            <a:r>
              <a:rPr lang="en-US" b="1" baseline="0" dirty="0"/>
              <a:t>assessment.</a:t>
            </a:r>
            <a:endParaRPr lang="en-US" b="1" dirty="0"/>
          </a:p>
        </p:txBody>
      </p:sp>
      <p:sp>
        <p:nvSpPr>
          <p:cNvPr id="4" name="Slide Number Placeholder 3"/>
          <p:cNvSpPr>
            <a:spLocks noGrp="1"/>
          </p:cNvSpPr>
          <p:nvPr>
            <p:ph type="sldNum" sz="quarter" idx="10"/>
          </p:nvPr>
        </p:nvSpPr>
        <p:spPr/>
        <p:txBody>
          <a:bodyPr/>
          <a:lstStyle/>
          <a:p>
            <a:fld id="{07239334-D006-4F24-A370-2BF22C877BC4}" type="slidenum">
              <a:rPr lang="en-US" smtClean="0"/>
              <a:pPr/>
              <a:t>61</a:t>
            </a:fld>
            <a:endParaRPr lang="en-US"/>
          </a:p>
        </p:txBody>
      </p:sp>
      <p:sp>
        <p:nvSpPr>
          <p:cNvPr id="5" name="Footer Placeholder 4"/>
          <p:cNvSpPr>
            <a:spLocks noGrp="1"/>
          </p:cNvSpPr>
          <p:nvPr>
            <p:ph type="ftr" sz="quarter" idx="11"/>
          </p:nvPr>
        </p:nvSpPr>
        <p:spPr/>
        <p:txBody>
          <a:bodyPr/>
          <a:lstStyle/>
          <a:p>
            <a:r>
              <a:rPr lang="en-US"/>
              <a:t>Confidential - Not for Distribution</a:t>
            </a:r>
          </a:p>
        </p:txBody>
      </p:sp>
    </p:spTree>
    <p:extLst>
      <p:ext uri="{BB962C8B-B14F-4D97-AF65-F5344CB8AC3E}">
        <p14:creationId xmlns:p14="http://schemas.microsoft.com/office/powerpoint/2010/main" val="2270135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endParaRPr lang="en-US" b="1" u="sng" dirty="0"/>
          </a:p>
          <a:p>
            <a:pPr defTabSz="931774">
              <a:defRPr/>
            </a:pPr>
            <a:r>
              <a:rPr lang="en-US" b="1" u="sng" dirty="0"/>
              <a:t>3 Appendices</a:t>
            </a:r>
            <a:r>
              <a:rPr lang="en-US" dirty="0"/>
              <a:t>: </a:t>
            </a:r>
          </a:p>
          <a:p>
            <a:pPr defTabSz="931774">
              <a:defRPr/>
            </a:pPr>
            <a:r>
              <a:rPr lang="en-US" dirty="0"/>
              <a:t>A: Supplementary materials and a glossary </a:t>
            </a:r>
            <a:r>
              <a:rPr lang="en-US" b="1" dirty="0"/>
              <a:t>(43 pages)</a:t>
            </a:r>
            <a:r>
              <a:rPr lang="en-US" dirty="0"/>
              <a:t> </a:t>
            </a:r>
          </a:p>
          <a:p>
            <a:pPr defTabSz="931774">
              <a:defRPr/>
            </a:pPr>
            <a:endParaRPr lang="en-US" dirty="0"/>
          </a:p>
          <a:p>
            <a:pPr defTabSz="931774">
              <a:defRPr/>
            </a:pPr>
            <a:r>
              <a:rPr lang="en-US" dirty="0"/>
              <a:t>B:</a:t>
            </a:r>
            <a:r>
              <a:rPr lang="en-US" baseline="0" dirty="0"/>
              <a:t> T</a:t>
            </a:r>
            <a:r>
              <a:rPr lang="en-US" dirty="0"/>
              <a:t>ext exemplars illustrating complexity. text complexity is measured by 3 factors (DON’T KNOW IF I WILL GO INTO ALL THIS ABOUT</a:t>
            </a:r>
            <a:r>
              <a:rPr lang="en-US" baseline="0" dirty="0"/>
              <a:t> APPENDIX B </a:t>
            </a:r>
            <a:r>
              <a:rPr lang="en-US" dirty="0"/>
              <a:t>, BUT I WILL HAVE IT IF</a:t>
            </a:r>
            <a:r>
              <a:rPr lang="en-US" baseline="0" dirty="0"/>
              <a:t> NEEDED)</a:t>
            </a:r>
            <a:endParaRPr lang="en-US" dirty="0"/>
          </a:p>
          <a:p>
            <a:pPr marL="698830" lvl="1" indent="-232943" defTabSz="931774">
              <a:buFontTx/>
              <a:buAutoNum type="arabicPeriod"/>
              <a:defRPr/>
            </a:pPr>
            <a:r>
              <a:rPr lang="en-US" u="sng" dirty="0"/>
              <a:t>qualitative evaluation </a:t>
            </a:r>
            <a:r>
              <a:rPr lang="en-US" dirty="0"/>
              <a:t>(levels of meaning, structure, language conventionality, and clarity, and knowledge demands) </a:t>
            </a:r>
          </a:p>
          <a:p>
            <a:pPr marL="698830" lvl="1" indent="-232943" defTabSz="931774">
              <a:buFontTx/>
              <a:buAutoNum type="arabicPeriod"/>
              <a:defRPr/>
            </a:pPr>
            <a:r>
              <a:rPr lang="en-US" u="sng" dirty="0"/>
              <a:t>quantitative evaluation </a:t>
            </a:r>
            <a:r>
              <a:rPr lang="en-US" dirty="0"/>
              <a:t>(readability, and other scores of text complexity), and matching reader to text and task (reader variables such as motivation, knowledge and experience, and task variables such as purpose and complexity generated by task assigned or question posed) </a:t>
            </a:r>
          </a:p>
          <a:p>
            <a:pPr marL="698830" lvl="1" indent="-232943" defTabSz="931774">
              <a:buFontTx/>
              <a:buAutoNum type="arabicPeriod"/>
              <a:defRPr/>
            </a:pPr>
            <a:r>
              <a:rPr lang="en-US" u="sng" dirty="0"/>
              <a:t>quality and range of reading for grade levels </a:t>
            </a:r>
            <a:r>
              <a:rPr lang="en-US" dirty="0"/>
              <a:t>(includes text types for K-5 and 6-12 bands in these broad categories: stories, dramas, poetry and literary nonfiction/(historical, scientific and technical texts for K-5 only)</a:t>
            </a:r>
          </a:p>
          <a:p>
            <a:pPr marL="232943" indent="-232943" defTabSz="931774">
              <a:defRPr/>
            </a:pPr>
            <a:r>
              <a:rPr lang="en-US" baseline="0" dirty="0"/>
              <a:t>    A</a:t>
            </a:r>
            <a:r>
              <a:rPr lang="en-US" dirty="0"/>
              <a:t>ccompanying Sample Performance Tasks </a:t>
            </a:r>
            <a:r>
              <a:rPr lang="en-US" b="1" dirty="0"/>
              <a:t>(183 pages)</a:t>
            </a:r>
          </a:p>
          <a:p>
            <a:pPr defTabSz="931774">
              <a:defRPr/>
            </a:pPr>
            <a:endParaRPr lang="en-US" dirty="0"/>
          </a:p>
          <a:p>
            <a:pPr defTabSz="931774">
              <a:defRPr/>
            </a:pPr>
            <a:r>
              <a:rPr lang="en-US" dirty="0"/>
              <a:t>C: Annotated samples demonstrating at least adequate performance in writing at various grade levels</a:t>
            </a:r>
            <a:r>
              <a:rPr lang="en-US" baseline="0" dirty="0"/>
              <a:t> </a:t>
            </a:r>
            <a:r>
              <a:rPr lang="en-US" b="1" baseline="0" dirty="0"/>
              <a:t>(106 pages)</a:t>
            </a:r>
            <a:endParaRPr lang="en-US" dirty="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62</a:t>
            </a:fld>
            <a:endParaRPr lang="en-US"/>
          </a:p>
        </p:txBody>
      </p:sp>
    </p:spTree>
    <p:extLst>
      <p:ext uri="{BB962C8B-B14F-4D97-AF65-F5344CB8AC3E}">
        <p14:creationId xmlns:p14="http://schemas.microsoft.com/office/powerpoint/2010/main" val="89348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Carole</a:t>
            </a:r>
          </a:p>
          <a:p>
            <a:pPr defTabSz="931774">
              <a:defRPr/>
            </a:pPr>
            <a:endParaRPr lang="en-US" b="1" dirty="0"/>
          </a:p>
          <a:p>
            <a:pPr defTabSz="931774">
              <a:defRPr/>
            </a:pPr>
            <a:r>
              <a:rPr lang="en-US" b="1" dirty="0"/>
              <a:t>Review info on slide</a:t>
            </a:r>
          </a:p>
          <a:p>
            <a:pPr defTabSz="931774">
              <a:defRPr/>
            </a:pPr>
            <a:endParaRPr lang="en-US" b="1" dirty="0"/>
          </a:p>
          <a:p>
            <a:pPr defTabSz="931774">
              <a:defRPr/>
            </a:pPr>
            <a:r>
              <a:rPr lang="en-US" b="1" dirty="0"/>
              <a:t>…now let’s take a closer look at the standards…  Because</a:t>
            </a:r>
            <a:r>
              <a:rPr lang="en-US" b="1" baseline="0" dirty="0"/>
              <a:t> this is a Train-the-Trainer Session, we will go as slowly or as fast as you want…</a:t>
            </a:r>
            <a:endParaRPr lang="en-US" b="1"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6</a:t>
            </a:fld>
            <a:endParaRPr lang="en-US" dirty="0"/>
          </a:p>
        </p:txBody>
      </p:sp>
    </p:spTree>
    <p:extLst>
      <p:ext uri="{BB962C8B-B14F-4D97-AF65-F5344CB8AC3E}">
        <p14:creationId xmlns:p14="http://schemas.microsoft.com/office/powerpoint/2010/main" val="3508562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63</a:t>
            </a:fld>
            <a:endParaRPr lang="en-US"/>
          </a:p>
        </p:txBody>
      </p:sp>
    </p:spTree>
    <p:extLst>
      <p:ext uri="{BB962C8B-B14F-4D97-AF65-F5344CB8AC3E}">
        <p14:creationId xmlns:p14="http://schemas.microsoft.com/office/powerpoint/2010/main" val="8335148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66</a:t>
            </a:fld>
            <a:endParaRPr lang="en-US"/>
          </a:p>
        </p:txBody>
      </p:sp>
    </p:spTree>
    <p:extLst>
      <p:ext uri="{BB962C8B-B14F-4D97-AF65-F5344CB8AC3E}">
        <p14:creationId xmlns:p14="http://schemas.microsoft.com/office/powerpoint/2010/main" val="424464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a:p>
          <a:p>
            <a:pPr eaLnBrk="1" hangingPunct="1"/>
            <a:r>
              <a:rPr lang="en-US" b="1" dirty="0"/>
              <a:t>Carole</a:t>
            </a:r>
          </a:p>
          <a:p>
            <a:pPr marL="171450" indent="-171450" eaLnBrk="1" hangingPunct="1">
              <a:buFont typeface="Arial" panose="020B0604020202020204" pitchFamily="34" charset="0"/>
              <a:buChar char="•"/>
            </a:pPr>
            <a:r>
              <a:rPr lang="en-US" b="1" dirty="0"/>
              <a:t>Standards were developed to be:</a:t>
            </a:r>
          </a:p>
          <a:p>
            <a:pPr marL="628650" lvl="1" indent="-171450" eaLnBrk="1" hangingPunct="1">
              <a:buFont typeface="Arial" panose="020B0604020202020204" pitchFamily="34" charset="0"/>
              <a:buChar char="•"/>
            </a:pPr>
            <a:r>
              <a:rPr lang="en-US" b="1" dirty="0"/>
              <a:t>Focused on critical demands of the global economy</a:t>
            </a:r>
          </a:p>
          <a:p>
            <a:pPr marL="628650" lvl="1" indent="-171450" eaLnBrk="1" hangingPunct="1">
              <a:buFont typeface="Arial" panose="020B0604020202020204" pitchFamily="34" charset="0"/>
              <a:buChar char="•"/>
            </a:pPr>
            <a:r>
              <a:rPr lang="en-US" b="1" dirty="0"/>
              <a:t>Fewer, but more rigorous</a:t>
            </a:r>
          </a:p>
          <a:p>
            <a:pPr marL="628650" lvl="1" indent="-171450" eaLnBrk="1" hangingPunct="1">
              <a:buFont typeface="Arial" panose="020B0604020202020204" pitchFamily="34" charset="0"/>
              <a:buChar char="•"/>
            </a:pPr>
            <a:r>
              <a:rPr lang="en-US" b="1" dirty="0"/>
              <a:t>Easily communicated to stakeholders</a:t>
            </a:r>
          </a:p>
          <a:p>
            <a:pPr marL="628650" lvl="1" indent="-171450" eaLnBrk="1" hangingPunct="1">
              <a:buFont typeface="Arial" panose="020B0604020202020204" pitchFamily="34" charset="0"/>
              <a:buChar char="•"/>
            </a:pPr>
            <a:r>
              <a:rPr lang="en-US" b="1" dirty="0"/>
              <a:t>Based on research</a:t>
            </a:r>
          </a:p>
          <a:p>
            <a:pPr marL="628650" lvl="1" indent="-171450" eaLnBrk="1" hangingPunct="1">
              <a:buFont typeface="Arial" panose="020B0604020202020204" pitchFamily="34" charset="0"/>
              <a:buChar char="•"/>
            </a:pPr>
            <a:r>
              <a:rPr lang="en-US" b="1" dirty="0"/>
              <a:t>Considered international benchmarks</a:t>
            </a:r>
          </a:p>
          <a:p>
            <a:pPr marL="628650" lvl="1" indent="-171450" eaLnBrk="1" hangingPunct="1">
              <a:buFont typeface="Arial" panose="020B0604020202020204" pitchFamily="34" charset="0"/>
              <a:buChar char="•"/>
            </a:pPr>
            <a:r>
              <a:rPr lang="en-US" b="1" dirty="0"/>
              <a:t>Aligned from kindergarten through college entrance</a:t>
            </a:r>
          </a:p>
          <a:p>
            <a:pPr marL="628650" lvl="1" indent="-171450" defTabSz="931774">
              <a:buFont typeface="Arial" panose="020B0604020202020204" pitchFamily="34" charset="0"/>
              <a:buChar char="•"/>
              <a:defRPr/>
            </a:pPr>
            <a:r>
              <a:rPr lang="en-US" b="1" baseline="0" dirty="0"/>
              <a:t>Intended to be a living work: as new and better evidence emerges the standards will be revised accordingly</a:t>
            </a:r>
          </a:p>
          <a:p>
            <a:pPr marL="0" indent="0">
              <a:buFont typeface="Arial" pitchFamily="34" charset="0"/>
              <a:buNone/>
            </a:pPr>
            <a:endParaRPr lang="en-US" b="1" baseline="0" dirty="0"/>
          </a:p>
          <a:p>
            <a:pPr marL="0" indent="0">
              <a:buFont typeface="Arial" pitchFamily="34" charset="0"/>
              <a:buNone/>
            </a:pPr>
            <a:r>
              <a:rPr lang="en-US" b="1" baseline="0" dirty="0"/>
              <a:t>The Standards are our Map for the destination of high level student learning. </a:t>
            </a:r>
          </a:p>
          <a:p>
            <a:pPr>
              <a:buFont typeface="Arial" pitchFamily="34" charset="0"/>
              <a:buChar char="•"/>
            </a:pPr>
            <a:endParaRPr lang="en-US" b="1" baseline="0" dirty="0"/>
          </a:p>
          <a:p>
            <a:pPr marL="171450" indent="-171450">
              <a:buFont typeface="Arial" pitchFamily="34" charset="0"/>
              <a:buChar char="•"/>
            </a:pPr>
            <a:endParaRPr lang="en-US" b="1" baseline="0" dirty="0"/>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7</a:t>
            </a:fld>
            <a:endParaRPr lang="en-US"/>
          </a:p>
        </p:txBody>
      </p:sp>
    </p:spTree>
    <p:extLst>
      <p:ext uri="{BB962C8B-B14F-4D97-AF65-F5344CB8AC3E}">
        <p14:creationId xmlns:p14="http://schemas.microsoft.com/office/powerpoint/2010/main" val="381213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b="1" baseline="0" dirty="0"/>
              <a:t>Carole</a:t>
            </a:r>
          </a:p>
          <a:p>
            <a:pPr eaLnBrk="1" hangingPunct="1">
              <a:spcBef>
                <a:spcPct val="0"/>
              </a:spcBef>
              <a:buFontTx/>
              <a:buNone/>
            </a:pPr>
            <a:r>
              <a:rPr lang="en-US" b="1" baseline="0" dirty="0"/>
              <a:t>Visual Chart of the key design… </a:t>
            </a:r>
            <a:r>
              <a:rPr lang="en-US" b="1" i="0" dirty="0"/>
              <a:t>The</a:t>
            </a:r>
            <a:r>
              <a:rPr lang="en-US" b="1" i="0" baseline="0" dirty="0"/>
              <a:t> </a:t>
            </a:r>
            <a:r>
              <a:rPr lang="en-US" b="1" i="1" dirty="0"/>
              <a:t>Standards Work Group</a:t>
            </a:r>
            <a:r>
              <a:rPr lang="en-US" b="1" i="1" baseline="0" dirty="0"/>
              <a:t> for the </a:t>
            </a:r>
            <a:r>
              <a:rPr lang="en-US" b="1" i="1" dirty="0"/>
              <a:t>ELA K-12 Common Core Standards Committee </a:t>
            </a:r>
            <a:r>
              <a:rPr lang="en-US" b="1" i="0" dirty="0"/>
              <a:t>stated “ most states have</a:t>
            </a:r>
            <a:r>
              <a:rPr lang="en-US" b="1" i="0" baseline="0" dirty="0"/>
              <a:t> 120 standards in ELA. The CC has 42…”  </a:t>
            </a:r>
          </a:p>
          <a:p>
            <a:pPr eaLnBrk="1" hangingPunct="1">
              <a:spcBef>
                <a:spcPct val="0"/>
              </a:spcBef>
              <a:buFontTx/>
              <a:buNone/>
            </a:pPr>
            <a:endParaRPr lang="en-US" b="1" i="0" baseline="0" dirty="0"/>
          </a:p>
          <a:p>
            <a:pPr eaLnBrk="1" hangingPunct="1">
              <a:spcBef>
                <a:spcPct val="0"/>
              </a:spcBef>
              <a:buFontTx/>
              <a:buNone/>
            </a:pPr>
            <a:r>
              <a:rPr lang="en-US" b="1" i="0" baseline="0" dirty="0"/>
              <a:t>Fewer and Broader… This means that teachers must design more rigorous tasks to help  students achieve learning at a higher level… </a:t>
            </a:r>
          </a:p>
          <a:p>
            <a:pPr eaLnBrk="1" hangingPunct="1">
              <a:spcBef>
                <a:spcPct val="0"/>
              </a:spcBef>
              <a:buFontTx/>
              <a:buNone/>
            </a:pPr>
            <a:endParaRPr lang="en-US" b="1" i="0" baseline="0" dirty="0"/>
          </a:p>
          <a:p>
            <a:pPr eaLnBrk="1" hangingPunct="1">
              <a:spcBef>
                <a:spcPct val="0"/>
              </a:spcBef>
              <a:buFontTx/>
              <a:buNone/>
            </a:pPr>
            <a:r>
              <a:rPr lang="en-US" b="1" i="0" baseline="0" dirty="0"/>
              <a:t>This is where Formative Assessment (CASL), Deconstruction of the Standards and Characteristics of Highly Effective Teaching and Learning (CHETL) become the important pieces of the standards.  </a:t>
            </a:r>
          </a:p>
          <a:p>
            <a:pPr eaLnBrk="1" hangingPunct="1">
              <a:spcBef>
                <a:spcPct val="0"/>
              </a:spcBef>
              <a:buFontTx/>
              <a:buNone/>
            </a:pPr>
            <a:endParaRPr lang="en-US" b="1" i="0" baseline="0" dirty="0"/>
          </a:p>
          <a:p>
            <a:pPr eaLnBrk="1" hangingPunct="1">
              <a:spcBef>
                <a:spcPct val="0"/>
              </a:spcBef>
              <a:buFontTx/>
              <a:buNone/>
            </a:pPr>
            <a:r>
              <a:rPr lang="en-US" b="1" i="0" baseline="0" dirty="0"/>
              <a:t>By themselves, the standards  WILL NOT improve student learning!!!</a:t>
            </a:r>
          </a:p>
          <a:p>
            <a:pPr eaLnBrk="1" hangingPunct="1">
              <a:spcBef>
                <a:spcPct val="0"/>
              </a:spcBef>
              <a:buFontTx/>
              <a:buNone/>
            </a:pPr>
            <a:endParaRPr lang="en-US" b="1" i="0" baseline="0" dirty="0"/>
          </a:p>
          <a:p>
            <a:pPr eaLnBrk="1" hangingPunct="1">
              <a:spcBef>
                <a:spcPct val="0"/>
              </a:spcBef>
              <a:buFontTx/>
              <a:buNone/>
            </a:pPr>
            <a:r>
              <a:rPr lang="en-US" b="1" i="0" baseline="0" dirty="0"/>
              <a:t>The </a:t>
            </a:r>
            <a:r>
              <a:rPr lang="en-US" b="1" i="0" u="sng" baseline="0" dirty="0"/>
              <a:t>overarching skill emphasized in the ELA standards is COMPREHENSION at its highest level: ANALYSIS, CLASSIFICATION, ABILITY TO COMPARE/CONTRAST, SYNTHESIZE</a:t>
            </a:r>
          </a:p>
          <a:p>
            <a:pPr eaLnBrk="1" hangingPunct="1">
              <a:spcBef>
                <a:spcPct val="0"/>
              </a:spcBef>
              <a:buFontTx/>
              <a:buNone/>
            </a:pPr>
            <a:endParaRPr lang="en-US" b="1" i="0" baseline="0" dirty="0"/>
          </a:p>
          <a:p>
            <a:pPr eaLnBrk="1" hangingPunct="1">
              <a:spcBef>
                <a:spcPct val="0"/>
              </a:spcBef>
              <a:buFontTx/>
              <a:buNone/>
            </a:pPr>
            <a:r>
              <a:rPr lang="en-US" b="1" dirty="0"/>
              <a:t>Reading has 20 standards that are</a:t>
            </a:r>
            <a:r>
              <a:rPr lang="en-US" b="1" baseline="0" dirty="0"/>
              <a:t> sub-divided into informational and literary text and each has</a:t>
            </a:r>
            <a:r>
              <a:rPr lang="en-US" b="1" dirty="0"/>
              <a:t>10 standards (each connects back</a:t>
            </a:r>
            <a:r>
              <a:rPr lang="en-US" b="1" baseline="0" dirty="0"/>
              <a:t> to its corresponding CCR</a:t>
            </a:r>
          </a:p>
          <a:p>
            <a:pPr eaLnBrk="1" hangingPunct="1">
              <a:spcBef>
                <a:spcPct val="0"/>
              </a:spcBef>
              <a:buFontTx/>
              <a:buNone/>
            </a:pPr>
            <a:r>
              <a:rPr lang="en-US" b="1" baseline="0" dirty="0"/>
              <a:t>  anchor)</a:t>
            </a:r>
            <a:endParaRPr lang="en-US" b="1" dirty="0"/>
          </a:p>
          <a:p>
            <a:pPr eaLnBrk="1" hangingPunct="1">
              <a:spcBef>
                <a:spcPct val="0"/>
              </a:spcBef>
              <a:buFontTx/>
              <a:buChar char="•"/>
            </a:pPr>
            <a:r>
              <a:rPr lang="en-US" b="1" dirty="0"/>
              <a:t>10 standards for writing</a:t>
            </a:r>
          </a:p>
          <a:p>
            <a:pPr eaLnBrk="1" hangingPunct="1">
              <a:spcBef>
                <a:spcPct val="0"/>
              </a:spcBef>
              <a:buFontTx/>
              <a:buChar char="•"/>
            </a:pPr>
            <a:r>
              <a:rPr lang="en-US" b="1" dirty="0"/>
              <a:t>6</a:t>
            </a:r>
            <a:r>
              <a:rPr lang="en-US" b="1" baseline="0" dirty="0"/>
              <a:t> Standards for Speaking and Listening</a:t>
            </a:r>
          </a:p>
          <a:p>
            <a:pPr eaLnBrk="1" hangingPunct="1">
              <a:spcBef>
                <a:spcPct val="0"/>
              </a:spcBef>
              <a:buFontTx/>
              <a:buChar char="•"/>
            </a:pPr>
            <a:r>
              <a:rPr lang="en-US" b="1" baseline="0" dirty="0"/>
              <a:t>6 Standards for Language</a:t>
            </a:r>
            <a:r>
              <a:rPr lang="en-US" b="1" dirty="0"/>
              <a:t> </a:t>
            </a:r>
            <a:br>
              <a:rPr lang="en-US" b="1" dirty="0"/>
            </a:br>
            <a:endParaRPr lang="en-US" b="1" dirty="0"/>
          </a:p>
          <a:p>
            <a:pPr defTabSz="931774">
              <a:spcBef>
                <a:spcPct val="0"/>
              </a:spcBef>
              <a:defRPr/>
            </a:pPr>
            <a:r>
              <a:rPr lang="en-US" b="1" dirty="0"/>
              <a:t>Content Specific Literacy standards include</a:t>
            </a:r>
            <a:r>
              <a:rPr lang="en-US" b="1" baseline="0" dirty="0"/>
              <a:t> 10 standards for </a:t>
            </a:r>
            <a:r>
              <a:rPr lang="en-US" b="1" dirty="0"/>
              <a:t>reading and 10 for writing:</a:t>
            </a:r>
          </a:p>
          <a:p>
            <a:pPr eaLnBrk="1" hangingPunct="1">
              <a:spcBef>
                <a:spcPct val="0"/>
              </a:spcBef>
              <a:buFontTx/>
              <a:buNone/>
            </a:pPr>
            <a:endParaRPr 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DF399-2768-4BAE-BD65-EF928FF09502}" type="slidenum">
              <a:rPr lang="en-US" smtClean="0">
                <a:solidFill>
                  <a:prstClr val="black"/>
                </a:solidFill>
              </a:rPr>
              <a:pPr fontAlgn="base">
                <a:spcBef>
                  <a:spcPct val="0"/>
                </a:spcBef>
                <a:spcAft>
                  <a:spcPct val="0"/>
                </a:spcAft>
                <a:defRPr/>
              </a:pPr>
              <a:t>8</a:t>
            </a:fld>
            <a:endParaRPr lang="en-US">
              <a:solidFill>
                <a:prstClr val="black"/>
              </a:solidFill>
            </a:endParaRPr>
          </a:p>
        </p:txBody>
      </p:sp>
    </p:spTree>
    <p:extLst>
      <p:ext uri="{BB962C8B-B14F-4D97-AF65-F5344CB8AC3E}">
        <p14:creationId xmlns:p14="http://schemas.microsoft.com/office/powerpoint/2010/main" val="96514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249ABC-D17C-4E42-9D23-1B2D3F25211E}" type="slidenum">
              <a:rPr lang="en-US" altLang="en-US"/>
              <a:pPr eaLnBrk="1" hangingPunct="1"/>
              <a:t>9</a:t>
            </a:fld>
            <a:endParaRPr lang="en-US" altLang="en-US"/>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934720" y="4394809"/>
            <a:ext cx="5140960" cy="4164013"/>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b="1" dirty="0"/>
              <a:t>Carole </a:t>
            </a:r>
          </a:p>
          <a:p>
            <a:r>
              <a:rPr lang="en-US" altLang="en-US" b="1" dirty="0"/>
              <a:t>Mantra—we need students that </a:t>
            </a:r>
            <a:r>
              <a:rPr lang="en-US" altLang="en-US" b="1" dirty="0">
                <a:solidFill>
                  <a:srgbClr val="0070C0"/>
                </a:solidFill>
              </a:rPr>
              <a:t>“read like detectives and write like reporters” </a:t>
            </a:r>
            <a:r>
              <a:rPr lang="en-US" altLang="en-US" b="1" dirty="0"/>
              <a:t>(Coleman)</a:t>
            </a:r>
          </a:p>
          <a:p>
            <a:endParaRPr lang="en-US" altLang="en-US" b="1" dirty="0"/>
          </a:p>
        </p:txBody>
      </p:sp>
    </p:spTree>
    <p:extLst>
      <p:ext uri="{BB962C8B-B14F-4D97-AF65-F5344CB8AC3E}">
        <p14:creationId xmlns:p14="http://schemas.microsoft.com/office/powerpoint/2010/main" val="350382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4CE94C-B430-49A0-872F-DBC6EF84D122}"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63662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93972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98455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11/9/2017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141801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30800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37724384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11/9/2017</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101610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11/9/2017</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63622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90233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106174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835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234123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11/9/2017</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16084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88161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3569980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3574887194"/>
      </p:ext>
    </p:extLst>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62051" y="192088"/>
            <a:ext cx="10883900" cy="590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4E5B6F"/>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4E5B6F"/>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786C6865-246D-47AF-A618-F4ABEA913A5D}" type="slidenum">
              <a:rPr lang="en-US"/>
              <a:pPr>
                <a:defRPr/>
              </a:pPr>
              <a:t>‹#›</a:t>
            </a:fld>
            <a:endParaRPr lang="en-US"/>
          </a:p>
        </p:txBody>
      </p:sp>
    </p:spTree>
    <p:extLst>
      <p:ext uri="{BB962C8B-B14F-4D97-AF65-F5344CB8AC3E}">
        <p14:creationId xmlns:p14="http://schemas.microsoft.com/office/powerpoint/2010/main" val="1046256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11/9/2017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2770292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7219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16963604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11/9/2017</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2815278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11/9/2017</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9060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4CE94C-B430-49A0-872F-DBC6EF84D122}"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745043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1606265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246967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2112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11/9/2017</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66469467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740896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06564272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979477329"/>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752600"/>
            <a:ext cx="11176000" cy="3810000"/>
          </a:xfrm>
          <a:prstGeom prst="rect">
            <a:avLst/>
          </a:prstGeom>
        </p:spPr>
        <p:txBody>
          <a:bodyPr lIns="89879" tIns="44940" rIns="89879" bIns="449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6"/>
          <p:cNvSpPr>
            <a:spLocks noGrp="1"/>
          </p:cNvSpPr>
          <p:nvPr>
            <p:ph type="title"/>
          </p:nvPr>
        </p:nvSpPr>
        <p:spPr>
          <a:xfrm>
            <a:off x="3759200" y="0"/>
            <a:ext cx="8432800" cy="1219200"/>
          </a:xfrm>
          <a:prstGeom prst="rect">
            <a:avLst/>
          </a:prstGeom>
        </p:spPr>
        <p:txBody>
          <a:bodyPr lIns="89879" tIns="44940" rIns="89879" bIns="44940" anchor="ctr"/>
          <a:lstStyle>
            <a:lvl1pPr marL="168524" indent="0" algn="l">
              <a:defRPr sz="2800"/>
            </a:lvl1pPr>
          </a:lstStyle>
          <a:p>
            <a:r>
              <a:rPr lang="en-US" dirty="0"/>
              <a:t>Click to edit Master title style</a:t>
            </a:r>
          </a:p>
        </p:txBody>
      </p:sp>
      <p:sp>
        <p:nvSpPr>
          <p:cNvPr id="12" name="Slide Number Placeholder 4"/>
          <p:cNvSpPr>
            <a:spLocks noGrp="1"/>
          </p:cNvSpPr>
          <p:nvPr>
            <p:ph type="sldNum" sz="quarter" idx="12"/>
          </p:nvPr>
        </p:nvSpPr>
        <p:spPr>
          <a:xfrm>
            <a:off x="3" y="6569079"/>
            <a:ext cx="8128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1016003" y="6553200"/>
            <a:ext cx="5080000" cy="304800"/>
          </a:xfrm>
          <a:prstGeom prst="rect">
            <a:avLst/>
          </a:prstGeom>
        </p:spPr>
        <p:txBody>
          <a:bodyPr lIns="89879" tIns="44940" rIns="89879" bIns="44940"/>
          <a:lstStyle>
            <a:lvl1pPr>
              <a:buNone/>
              <a:defRPr sz="1200" b="1" i="1"/>
            </a:lvl1pPr>
          </a:lstStyle>
          <a:p>
            <a:pPr lvl="0"/>
            <a:r>
              <a:rPr lang="en-US" dirty="0"/>
              <a:t>Source:</a:t>
            </a:r>
          </a:p>
        </p:txBody>
      </p:sp>
    </p:spTree>
    <p:extLst>
      <p:ext uri="{BB962C8B-B14F-4D97-AF65-F5344CB8AC3E}">
        <p14:creationId xmlns:p14="http://schemas.microsoft.com/office/powerpoint/2010/main" val="2678734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427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0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4CE94C-B430-49A0-872F-DBC6EF84D122}"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76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473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919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572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02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600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901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790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021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725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3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4CE94C-B430-49A0-872F-DBC6EF84D122}"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274690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388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297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924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31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09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278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586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521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949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86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4CE94C-B430-49A0-872F-DBC6EF84D122}"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2855220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395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004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856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47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985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628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4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430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4094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26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CE94C-B430-49A0-872F-DBC6EF84D122}"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4102681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5341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18792" name="Rectangle 8"/>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93752EC3-0B36-49CC-AC59-AB35B4ED90A8}" type="datetime1">
              <a:rPr lang="en-US">
                <a:solidFill>
                  <a:srgbClr val="000000"/>
                </a:solidFill>
              </a:rPr>
              <a:pPr>
                <a:defRPr/>
              </a:pPr>
              <a:t>11/9/2017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D5FDD009-F915-49B0-929F-11EE1E53C9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099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4E26F86C-0F66-4477-8B0A-A8F8889861D5}" type="datetime1">
              <a:rPr lang="en-US">
                <a:solidFill>
                  <a:srgbClr val="000000"/>
                </a:solidFill>
              </a:rPr>
              <a:pPr>
                <a:defRPr/>
              </a:pPr>
              <a:t>11/9/2017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4BC72B5F-7472-451D-AE01-0B7F311B25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2835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C463055-CE4B-44AD-B6F0-255EFE5C2B23}" type="datetime1">
              <a:rPr lang="en-US">
                <a:solidFill>
                  <a:srgbClr val="000000"/>
                </a:solidFill>
              </a:rPr>
              <a:pPr>
                <a:defRPr/>
              </a:pPr>
              <a:t>11/9/2017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AED7F88-3CB6-4C9A-A2EE-ED67D0EAAE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06964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612B7C1B-1D79-4D90-A098-9E2CD776A1C3}" type="datetime1">
              <a:rPr lang="en-US">
                <a:solidFill>
                  <a:srgbClr val="000000"/>
                </a:solidFill>
              </a:rPr>
              <a:pPr>
                <a:defRPr/>
              </a:pPr>
              <a:t>11/9/2017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285E8A90-EFF4-4168-8258-9C6BDE3579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3009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2428" y="8145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E72AE529-8CAC-4C2F-9FAC-D85A4D8A8A83}" type="datetime1">
              <a:rPr lang="en-US">
                <a:solidFill>
                  <a:srgbClr val="000000"/>
                </a:solidFill>
              </a:rPr>
              <a:pPr>
                <a:defRPr/>
              </a:pPr>
              <a:t>11/9/2017</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9F674A2E-3247-4ADD-8147-C550F30A4B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0285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A782ABED-15DB-4A5D-BB36-5387949031F7}" type="datetime1">
              <a:rPr lang="en-US">
                <a:solidFill>
                  <a:srgbClr val="000000"/>
                </a:solidFill>
              </a:rPr>
              <a:pPr>
                <a:defRPr/>
              </a:pPr>
              <a:t>11/9/2017</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490A2DDC-5270-47E2-BB93-AB5AB12622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6643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4" name="Date Placeholder 1"/>
          <p:cNvSpPr>
            <a:spLocks noGrp="1"/>
          </p:cNvSpPr>
          <p:nvPr>
            <p:ph type="dt" sz="half" idx="10"/>
          </p:nvPr>
        </p:nvSpPr>
        <p:spPr/>
        <p:txBody>
          <a:bodyPr/>
          <a:lstStyle>
            <a:lvl1pPr>
              <a:defRPr/>
            </a:lvl1pPr>
          </a:lstStyle>
          <a:p>
            <a:pPr>
              <a:defRPr/>
            </a:pPr>
            <a:fld id="{1804FD8E-F8B0-4162-B8F4-113EA6841DEF}" type="datetime1">
              <a:rPr lang="en-US">
                <a:solidFill>
                  <a:srgbClr val="000000"/>
                </a:solidFill>
              </a:rPr>
              <a:pPr>
                <a:defRPr/>
              </a:pPr>
              <a:t>11/9/2017</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13FE10DA-2EB4-43C7-AF6B-C4C207EA9F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0556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EC5C500-E8AB-4AD6-B62C-135322787EA6}" type="datetime1">
              <a:rPr lang="en-US">
                <a:solidFill>
                  <a:srgbClr val="000000"/>
                </a:solidFill>
              </a:rPr>
              <a:pPr>
                <a:defRPr/>
              </a:pPr>
              <a:t>11/9/2017</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59CEA960-2BF3-4E5C-B9F6-847EED0CBF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328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BF8C5151-87EC-4322-988E-A22358D8774D}" type="datetime1">
              <a:rPr lang="en-US">
                <a:solidFill>
                  <a:srgbClr val="000000"/>
                </a:solidFill>
              </a:rPr>
              <a:pPr>
                <a:defRPr/>
              </a:pPr>
              <a:t>11/9/2017</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3CD3DB-2715-4291-A32A-7BA1BE95BA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2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4CE94C-B430-49A0-872F-DBC6EF84D122}"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85204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F2A6EF6-C422-41E0-9ED6-AE3279D5AF45}" type="datetime1">
              <a:rPr lang="en-US">
                <a:solidFill>
                  <a:srgbClr val="000000"/>
                </a:solidFill>
              </a:rPr>
              <a:pPr>
                <a:defRPr/>
              </a:pPr>
              <a:t>11/9/2017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618D473-BF42-4DEE-ADBC-CD77AB9C30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01166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Vertical Title 1"/>
          <p:cNvSpPr>
            <a:spLocks noGrp="1"/>
          </p:cNvSpPr>
          <p:nvPr>
            <p:ph type="title" orient="vert"/>
          </p:nvPr>
        </p:nvSpPr>
        <p:spPr>
          <a:xfrm>
            <a:off x="10474818" y="77788"/>
            <a:ext cx="1682964"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98935"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17912C-D535-41C4-A23B-197275438825}" type="datetime1">
              <a:rPr lang="en-US">
                <a:solidFill>
                  <a:srgbClr val="000000"/>
                </a:solidFill>
              </a:rPr>
              <a:pPr>
                <a:defRPr/>
              </a:pPr>
              <a:t>11/9/2017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F605AA5E-CDC0-4A6C-AEAB-A3AA2A315A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52059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125ECAC4-7710-4E59-B1C1-3959F76BEA79}" type="datetime1">
              <a:rPr lang="en-US">
                <a:solidFill>
                  <a:srgbClr val="000000"/>
                </a:solidFill>
              </a:rPr>
              <a:pPr>
                <a:defRPr/>
              </a:pPr>
              <a:t>11/9/2017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BB7CCB5-65E6-4D0E-80C0-A136E4084D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863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4CE94C-B430-49A0-872F-DBC6EF84D122}"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319756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CE94C-B430-49A0-872F-DBC6EF84D122}"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51A-3965-4956-90B2-4A130CE0E394}" type="slidenum">
              <a:rPr lang="en-US" smtClean="0"/>
              <a:t>‹#›</a:t>
            </a:fld>
            <a:endParaRPr lang="en-US"/>
          </a:p>
        </p:txBody>
      </p:sp>
    </p:spTree>
    <p:extLst>
      <p:ext uri="{BB962C8B-B14F-4D97-AF65-F5344CB8AC3E}">
        <p14:creationId xmlns:p14="http://schemas.microsoft.com/office/powerpoint/2010/main" val="46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84517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11/9/2017</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22653790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31"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400B111-EEFB-364D-9EED-4BD4DF450FF0}" type="datetimeFigureOut">
              <a:rPr lang="en-US" smtClean="0">
                <a:solidFill>
                  <a:prstClr val="black">
                    <a:tint val="75000"/>
                  </a:prstClr>
                </a:solidFill>
              </a:rPr>
              <a:pPr defTabSz="457200"/>
              <a:t>11/9/2017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CE2BD6B-B863-8543-9448-2E5838822EB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051215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400B111-EEFB-364D-9EED-4BD4DF450FF0}" type="datetimeFigureOut">
              <a:rPr lang="en-US" smtClean="0">
                <a:solidFill>
                  <a:prstClr val="black">
                    <a:tint val="75000"/>
                  </a:prstClr>
                </a:solidFill>
              </a:rPr>
              <a:pPr defTabSz="457200"/>
              <a:t>11/9/2017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CE2BD6B-B863-8543-9448-2E5838822EB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529621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400B111-EEFB-364D-9EED-4BD4DF450FF0}" type="datetimeFigureOut">
              <a:rPr lang="en-US" smtClean="0">
                <a:solidFill>
                  <a:prstClr val="black">
                    <a:tint val="75000"/>
                  </a:prstClr>
                </a:solidFill>
              </a:rPr>
              <a:pPr defTabSz="457200"/>
              <a:t>11/9/2017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CE2BD6B-B863-8543-9448-2E5838822EB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39920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userDrawn="1"/>
        </p:nvSpPr>
        <p:spPr bwMode="auto">
          <a:xfrm>
            <a:off x="0" y="0"/>
            <a:ext cx="121920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3075"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4"/>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3077"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7766"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BE831AF5-D1B0-4F87-BDF7-F6136A5D606D}" type="datetime1">
              <a:rPr lang="en-US">
                <a:solidFill>
                  <a:srgbClr val="000000"/>
                </a:solidFill>
              </a:rPr>
              <a:pPr fontAlgn="base">
                <a:spcBef>
                  <a:spcPct val="0"/>
                </a:spcBef>
                <a:spcAft>
                  <a:spcPct val="0"/>
                </a:spcAft>
                <a:defRPr/>
              </a:pPr>
              <a:t>11/9/2017</a:t>
            </a:fld>
            <a:endParaRPr lang="en-US">
              <a:solidFill>
                <a:srgbClr val="000000"/>
              </a:solidFill>
            </a:endParaRPr>
          </a:p>
        </p:txBody>
      </p:sp>
      <p:sp>
        <p:nvSpPr>
          <p:cNvPr id="117767"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17768"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C8EA7C12-194F-469F-8000-49AB399E3153}" type="slidenum">
              <a:rPr lang="en-US" altLang="en-US" smtClean="0">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3081"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9264348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ole.mullins@hazard.kyschools.ky.us"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hyperlink" Target="mailto:Kimberly.sergent@letcher.kyschools.us" TargetMode="External"/><Relationship Id="rId4" Type="http://schemas.openxmlformats.org/officeDocument/2006/relationships/hyperlink" Target="http://www.kvecelatln.weebly.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kentuckytoday.com/stories/sounding-the-alarm-on-kentuckys-academic-test-scores,9455"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hyperlink" Target="http://prichblog.blogspot.com/2017/09/prichard-statement-on-2017-result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28.emf"/></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5.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31.xml"/><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5.xml"/><Relationship Id="rId1" Type="http://schemas.openxmlformats.org/officeDocument/2006/relationships/slideLayout" Target="../slideLayouts/slideLayout26.xml"/><Relationship Id="rId6" Type="http://schemas.openxmlformats.org/officeDocument/2006/relationships/diagramColors" Target="../diagrams/colors7.xml"/><Relationship Id="rId11" Type="http://schemas.openxmlformats.org/officeDocument/2006/relationships/image" Target="../media/image46.jpg"/><Relationship Id="rId5" Type="http://schemas.openxmlformats.org/officeDocument/2006/relationships/diagramQuickStyle" Target="../diagrams/quickStyle7.xml"/><Relationship Id="rId10" Type="http://schemas.openxmlformats.org/officeDocument/2006/relationships/image" Target="../media/image45.jpg"/><Relationship Id="rId4" Type="http://schemas.openxmlformats.org/officeDocument/2006/relationships/diagramLayout" Target="../diagrams/layout7.xml"/><Relationship Id="rId9" Type="http://schemas.openxmlformats.org/officeDocument/2006/relationships/image" Target="../media/image44.jp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3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6.xml"/><Relationship Id="rId5" Type="http://schemas.openxmlformats.org/officeDocument/2006/relationships/image" Target="../media/image50.png"/><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1.xml"/><Relationship Id="rId1" Type="http://schemas.openxmlformats.org/officeDocument/2006/relationships/slideLayout" Target="../slideLayouts/slideLayout26.xml"/><Relationship Id="rId5" Type="http://schemas.openxmlformats.org/officeDocument/2006/relationships/hyperlink" Target="https://www.eventbrite.com/e/7-strategies-of-assessment-for-learning-how-to-transform-student-achievement-tickets-39488513206" TargetMode="Externa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b="1" dirty="0"/>
              <a:t>K-5 English/LA and Disciplinary Literacy</a:t>
            </a:r>
          </a:p>
        </p:txBody>
      </p:sp>
      <p:sp>
        <p:nvSpPr>
          <p:cNvPr id="19459" name="Content Placeholder 2"/>
          <p:cNvSpPr>
            <a:spLocks noGrp="1"/>
          </p:cNvSpPr>
          <p:nvPr>
            <p:ph idx="1"/>
          </p:nvPr>
        </p:nvSpPr>
        <p:spPr>
          <a:xfrm>
            <a:off x="816864" y="1600200"/>
            <a:ext cx="10871200" cy="5029200"/>
          </a:xfrm>
        </p:spPr>
        <p:txBody>
          <a:bodyPr>
            <a:normAutofit/>
          </a:bodyPr>
          <a:lstStyle/>
          <a:p>
            <a:pPr algn="ctr" eaLnBrk="1" hangingPunct="1">
              <a:buFont typeface="Arial" charset="0"/>
              <a:buNone/>
            </a:pPr>
            <a:r>
              <a:rPr lang="en-US" b="1" dirty="0">
                <a:latin typeface="Calibri" panose="020F0502020204030204" pitchFamily="34" charset="0"/>
              </a:rPr>
              <a:t>Floyd County Literacy Leaders</a:t>
            </a:r>
          </a:p>
          <a:p>
            <a:pPr algn="ctr" eaLnBrk="1" hangingPunct="1">
              <a:buFont typeface="Arial" charset="0"/>
              <a:buNone/>
            </a:pPr>
            <a:r>
              <a:rPr lang="en-US" b="1" dirty="0">
                <a:latin typeface="Calibri" panose="020F0502020204030204" pitchFamily="34" charset="0"/>
              </a:rPr>
              <a:t>November 9, 2017</a:t>
            </a:r>
          </a:p>
          <a:p>
            <a:pPr algn="ctr" eaLnBrk="1" hangingPunct="1">
              <a:buFont typeface="Arial" charset="0"/>
              <a:buNone/>
            </a:pPr>
            <a:endParaRPr lang="en-US" b="1" dirty="0">
              <a:latin typeface="Calibri" panose="020F0502020204030204" pitchFamily="34" charset="0"/>
            </a:endParaRPr>
          </a:p>
          <a:p>
            <a:pPr algn="ctr" eaLnBrk="1" hangingPunct="1">
              <a:buFont typeface="Arial" charset="0"/>
              <a:buNone/>
            </a:pPr>
            <a:r>
              <a:rPr lang="en-US" sz="2000" b="1" dirty="0">
                <a:latin typeface="Calibri" panose="020F0502020204030204" pitchFamily="34" charset="0"/>
              </a:rPr>
              <a:t>Carole Mullins, NBCT</a:t>
            </a:r>
          </a:p>
          <a:p>
            <a:pPr algn="ctr" eaLnBrk="1" hangingPunct="1">
              <a:buFont typeface="Arial" charset="0"/>
              <a:buNone/>
            </a:pPr>
            <a:r>
              <a:rPr lang="en-US" sz="2000" b="1" dirty="0">
                <a:latin typeface="Calibri" panose="020F0502020204030204" pitchFamily="34" charset="0"/>
              </a:rPr>
              <a:t>KVEC Literacy Instructional Specialist</a:t>
            </a:r>
          </a:p>
          <a:p>
            <a:pPr algn="ctr" eaLnBrk="1" hangingPunct="1">
              <a:buFont typeface="Arial" charset="0"/>
              <a:buNone/>
            </a:pPr>
            <a:r>
              <a:rPr lang="en-US" sz="2000" b="1" dirty="0">
                <a:solidFill>
                  <a:srgbClr val="0070C0"/>
                </a:solidFill>
                <a:latin typeface="Calibri" panose="020F0502020204030204" pitchFamily="34" charset="0"/>
                <a:hlinkClick r:id="rId3"/>
              </a:rPr>
              <a:t>carole.mullins@hazard.kyschools.ky.us</a:t>
            </a:r>
            <a:endParaRPr lang="en-US" sz="2000" b="1" dirty="0">
              <a:solidFill>
                <a:srgbClr val="0070C0"/>
              </a:solidFill>
              <a:latin typeface="Calibri" panose="020F0502020204030204" pitchFamily="34" charset="0"/>
            </a:endParaRPr>
          </a:p>
          <a:p>
            <a:pPr algn="ctr" eaLnBrk="1" hangingPunct="1">
              <a:buFont typeface="Arial" charset="0"/>
              <a:buNone/>
            </a:pPr>
            <a:r>
              <a:rPr lang="en-US" sz="2000" b="1" dirty="0">
                <a:solidFill>
                  <a:srgbClr val="0070C0"/>
                </a:solidFill>
                <a:latin typeface="Calibri" panose="020F0502020204030204" pitchFamily="34" charset="0"/>
                <a:hlinkClick r:id="rId4"/>
              </a:rPr>
              <a:t>www.kvecelatln.weebly.com</a:t>
            </a:r>
            <a:endParaRPr lang="en-US" sz="2000" b="1" dirty="0">
              <a:solidFill>
                <a:srgbClr val="0070C0"/>
              </a:solidFill>
              <a:latin typeface="Calibri" panose="020F0502020204030204" pitchFamily="34" charset="0"/>
            </a:endParaRPr>
          </a:p>
          <a:p>
            <a:pPr algn="ctr" eaLnBrk="1" hangingPunct="1">
              <a:buFont typeface="Arial" charset="0"/>
              <a:buNone/>
            </a:pPr>
            <a:endParaRPr lang="en-US" sz="2000" b="1" dirty="0">
              <a:latin typeface="Calibri" panose="020F0502020204030204" pitchFamily="34" charset="0"/>
            </a:endParaRPr>
          </a:p>
          <a:p>
            <a:pPr algn="ctr" eaLnBrk="1" hangingPunct="1">
              <a:buFont typeface="Arial" charset="0"/>
              <a:buNone/>
            </a:pPr>
            <a:r>
              <a:rPr lang="en-US" sz="2000" b="1" dirty="0">
                <a:latin typeface="Calibri" panose="020F0502020204030204" pitchFamily="34" charset="0"/>
              </a:rPr>
              <a:t>Kimberly Sergent</a:t>
            </a:r>
          </a:p>
          <a:p>
            <a:pPr algn="ctr" eaLnBrk="1" hangingPunct="1">
              <a:buFont typeface="Arial" charset="0"/>
              <a:buNone/>
            </a:pPr>
            <a:r>
              <a:rPr lang="en-US" sz="2000" b="1" dirty="0">
                <a:latin typeface="Calibri" panose="020F0502020204030204" pitchFamily="34" charset="0"/>
              </a:rPr>
              <a:t>KVEC Social Studies Instructional Specialist</a:t>
            </a:r>
          </a:p>
          <a:p>
            <a:pPr algn="ctr" eaLnBrk="1" hangingPunct="1">
              <a:buFont typeface="Arial" charset="0"/>
              <a:buNone/>
            </a:pPr>
            <a:r>
              <a:rPr lang="en-US" sz="2000" b="1" dirty="0">
                <a:latin typeface="Calibri" panose="020F0502020204030204" pitchFamily="34" charset="0"/>
                <a:hlinkClick r:id="rId5"/>
              </a:rPr>
              <a:t>Kimberly.sergent@letcher.kyschools.us</a:t>
            </a:r>
            <a:r>
              <a:rPr lang="en-US" sz="2000" b="1" dirty="0">
                <a:latin typeface="Calibri" panose="020F0502020204030204" pitchFamily="34" charset="0"/>
              </a:rPr>
              <a:t> </a:t>
            </a:r>
          </a:p>
        </p:txBody>
      </p:sp>
    </p:spTree>
    <p:extLst>
      <p:ext uri="{BB962C8B-B14F-4D97-AF65-F5344CB8AC3E}">
        <p14:creationId xmlns:p14="http://schemas.microsoft.com/office/powerpoint/2010/main" val="186890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92591" y="719051"/>
            <a:ext cx="6964363" cy="1143000"/>
          </a:xfrm>
        </p:spPr>
        <p:txBody>
          <a:bodyPr>
            <a:normAutofit fontScale="90000"/>
          </a:bodyPr>
          <a:lstStyle/>
          <a:p>
            <a:pPr marL="320040" indent="-320040" algn="ctr">
              <a:buClr>
                <a:schemeClr val="accent6">
                  <a:lumMod val="75000"/>
                </a:schemeClr>
              </a:buClr>
              <a:defRPr/>
            </a:pPr>
            <a:r>
              <a:rPr lang="en-US" sz="6000" dirty="0">
                <a:solidFill>
                  <a:schemeClr val="tx1"/>
                </a:solidFill>
                <a:latin typeface="Calibri" panose="020F0502020204030204" pitchFamily="34" charset="0"/>
                <a:cs typeface="Arial" pitchFamily="34" charset="0"/>
              </a:rPr>
              <a:t>Reading Standard #1</a:t>
            </a:r>
            <a:br>
              <a:rPr lang="en-US" sz="6000" dirty="0">
                <a:solidFill>
                  <a:schemeClr val="tx1"/>
                </a:solidFill>
                <a:latin typeface="Calibri" panose="020F0502020204030204" pitchFamily="34" charset="0"/>
                <a:cs typeface="Arial" pitchFamily="34" charset="0"/>
              </a:rPr>
            </a:br>
            <a:r>
              <a:rPr lang="en-US" sz="6000" dirty="0">
                <a:solidFill>
                  <a:schemeClr val="tx1"/>
                </a:solidFill>
                <a:latin typeface="Calibri" panose="020F0502020204030204" pitchFamily="34" charset="0"/>
                <a:cs typeface="Arial" pitchFamily="34" charset="0"/>
              </a:rPr>
              <a:t/>
            </a:r>
            <a:br>
              <a:rPr lang="en-US" sz="6000" dirty="0">
                <a:solidFill>
                  <a:schemeClr val="tx1"/>
                </a:solidFill>
                <a:latin typeface="Calibri" panose="020F0502020204030204" pitchFamily="34" charset="0"/>
                <a:cs typeface="Arial" pitchFamily="34" charset="0"/>
              </a:rPr>
            </a:br>
            <a:r>
              <a:rPr lang="en-US" sz="2800" b="1" dirty="0">
                <a:solidFill>
                  <a:schemeClr val="tx1"/>
                </a:solidFill>
                <a:latin typeface="Calibri" panose="020F0502020204030204" pitchFamily="34" charset="0"/>
                <a:cs typeface="Arial" pitchFamily="34" charset="0"/>
              </a:rPr>
              <a:t>CCR </a:t>
            </a:r>
            <a:r>
              <a:rPr lang="en-US" sz="3100" b="1" dirty="0">
                <a:solidFill>
                  <a:schemeClr val="tx1"/>
                </a:solidFill>
                <a:latin typeface="Calibri" panose="020F0502020204030204" pitchFamily="34" charset="0"/>
                <a:cs typeface="Arial" pitchFamily="34" charset="0"/>
              </a:rPr>
              <a:t>Anchor Standard #1</a:t>
            </a:r>
            <a:br>
              <a:rPr lang="en-US" sz="3100" b="1" dirty="0">
                <a:solidFill>
                  <a:schemeClr val="tx1"/>
                </a:solidFill>
                <a:latin typeface="Calibri" panose="020F0502020204030204" pitchFamily="34" charset="0"/>
                <a:cs typeface="Arial" pitchFamily="34" charset="0"/>
              </a:rPr>
            </a:br>
            <a:r>
              <a:rPr lang="en-US" sz="3100" dirty="0">
                <a:solidFill>
                  <a:schemeClr val="tx1"/>
                </a:solidFill>
                <a:latin typeface="Calibri" panose="020F0502020204030204" pitchFamily="34" charset="0"/>
                <a:cs typeface="Arial" pitchFamily="34" charset="0"/>
              </a:rPr>
              <a:t>(Literature and Informational)</a:t>
            </a:r>
          </a:p>
        </p:txBody>
      </p:sp>
      <p:sp>
        <p:nvSpPr>
          <p:cNvPr id="24579" name="Content Placeholder 6"/>
          <p:cNvSpPr>
            <a:spLocks noGrp="1"/>
          </p:cNvSpPr>
          <p:nvPr>
            <p:ph sz="quarter" idx="4294967295"/>
          </p:nvPr>
        </p:nvSpPr>
        <p:spPr>
          <a:xfrm>
            <a:off x="1147155" y="2438399"/>
            <a:ext cx="10025149" cy="4161906"/>
          </a:xfrm>
          <a:prstGeom prst="rect">
            <a:avLst/>
          </a:prstGeom>
          <a:solidFill>
            <a:schemeClr val="bg1"/>
          </a:solidFill>
        </p:spPr>
        <p:txBody>
          <a:bodyPr rtlCol="0">
            <a:normAutofit fontScale="92500" lnSpcReduction="20000"/>
          </a:bodyPr>
          <a:lstStyle/>
          <a:p>
            <a:pPr indent="-182880" algn="ctr">
              <a:buClr>
                <a:schemeClr val="accent6">
                  <a:lumMod val="75000"/>
                </a:schemeClr>
              </a:buClr>
              <a:buNone/>
              <a:defRPr/>
            </a:pPr>
            <a:r>
              <a:rPr lang="en-US" b="1" i="1" dirty="0">
                <a:solidFill>
                  <a:schemeClr val="tx1">
                    <a:lumMod val="75000"/>
                    <a:lumOff val="25000"/>
                  </a:schemeClr>
                </a:solidFill>
              </a:rPr>
              <a:t>     </a:t>
            </a:r>
            <a:endParaRPr lang="en-US" sz="2800" dirty="0">
              <a:solidFill>
                <a:schemeClr val="tx1">
                  <a:lumMod val="75000"/>
                  <a:lumOff val="25000"/>
                </a:schemeClr>
              </a:solidFill>
            </a:endParaRPr>
          </a:p>
          <a:p>
            <a:pPr indent="-182880" algn="ctr">
              <a:spcBef>
                <a:spcPct val="0"/>
              </a:spcBef>
              <a:buClr>
                <a:schemeClr val="accent6">
                  <a:lumMod val="75000"/>
                </a:schemeClr>
              </a:buClr>
              <a:buNone/>
              <a:defRPr/>
            </a:pPr>
            <a:r>
              <a:rPr lang="en-US" sz="4300" dirty="0">
                <a:latin typeface="Calibri" panose="020F0502020204030204" pitchFamily="34" charset="0"/>
              </a:rPr>
              <a:t>Read closely to determine what the</a:t>
            </a:r>
          </a:p>
          <a:p>
            <a:pPr indent="-182880" algn="ctr">
              <a:spcBef>
                <a:spcPct val="0"/>
              </a:spcBef>
              <a:buClr>
                <a:schemeClr val="accent6">
                  <a:lumMod val="75000"/>
                </a:schemeClr>
              </a:buClr>
              <a:buNone/>
              <a:defRPr/>
            </a:pPr>
            <a:r>
              <a:rPr lang="en-US" sz="4300" dirty="0">
                <a:latin typeface="Calibri" panose="020F0502020204030204" pitchFamily="34" charset="0"/>
              </a:rPr>
              <a:t>text says explicitly and to make</a:t>
            </a:r>
          </a:p>
          <a:p>
            <a:pPr indent="-182880" algn="ctr">
              <a:spcBef>
                <a:spcPct val="0"/>
              </a:spcBef>
              <a:buClr>
                <a:schemeClr val="accent6">
                  <a:lumMod val="75000"/>
                </a:schemeClr>
              </a:buClr>
              <a:buNone/>
              <a:defRPr/>
            </a:pPr>
            <a:r>
              <a:rPr lang="en-US" sz="4300" dirty="0">
                <a:latin typeface="Calibri" panose="020F0502020204030204" pitchFamily="34" charset="0"/>
              </a:rPr>
              <a:t>logical inferences from it; cite</a:t>
            </a:r>
          </a:p>
          <a:p>
            <a:pPr indent="-182880" algn="ctr">
              <a:spcBef>
                <a:spcPct val="0"/>
              </a:spcBef>
              <a:buClr>
                <a:schemeClr val="accent6">
                  <a:lumMod val="75000"/>
                </a:schemeClr>
              </a:buClr>
              <a:buNone/>
              <a:defRPr/>
            </a:pPr>
            <a:r>
              <a:rPr lang="en-US" sz="4300" dirty="0">
                <a:latin typeface="Calibri" panose="020F0502020204030204" pitchFamily="34" charset="0"/>
              </a:rPr>
              <a:t>specific textual evidence when</a:t>
            </a:r>
          </a:p>
          <a:p>
            <a:pPr indent="-182880" algn="ctr">
              <a:spcBef>
                <a:spcPct val="0"/>
              </a:spcBef>
              <a:buClr>
                <a:schemeClr val="accent6">
                  <a:lumMod val="75000"/>
                </a:schemeClr>
              </a:buClr>
              <a:buNone/>
              <a:defRPr/>
            </a:pPr>
            <a:r>
              <a:rPr lang="en-US" sz="4300" dirty="0">
                <a:latin typeface="Calibri" panose="020F0502020204030204" pitchFamily="34" charset="0"/>
              </a:rPr>
              <a:t>writing or speaking to support</a:t>
            </a:r>
          </a:p>
          <a:p>
            <a:pPr indent="-182880" algn="ctr">
              <a:spcBef>
                <a:spcPct val="0"/>
              </a:spcBef>
              <a:buClr>
                <a:schemeClr val="accent6">
                  <a:lumMod val="75000"/>
                </a:schemeClr>
              </a:buClr>
              <a:buNone/>
              <a:defRPr/>
            </a:pPr>
            <a:r>
              <a:rPr lang="en-US" sz="4300" dirty="0">
                <a:latin typeface="Calibri" panose="020F0502020204030204" pitchFamily="34" charset="0"/>
              </a:rPr>
              <a:t>conclusions drawn from the text.</a:t>
            </a:r>
          </a:p>
          <a:p>
            <a:pPr indent="-182880" algn="ctr">
              <a:buClr>
                <a:schemeClr val="accent6">
                  <a:lumMod val="75000"/>
                </a:schemeClr>
              </a:buClr>
              <a:buNone/>
              <a:defRPr/>
            </a:pPr>
            <a:r>
              <a:rPr lang="en-US" sz="3000" b="1" dirty="0">
                <a:latin typeface="Calibri" panose="020F0502020204030204" pitchFamily="34" charset="0"/>
              </a:rPr>
              <a:t>K-12 Progressions</a:t>
            </a:r>
            <a:endParaRPr lang="en-US" sz="3000" dirty="0">
              <a:latin typeface="Calibri" panose="020F0502020204030204" pitchFamily="34" charset="0"/>
            </a:endParaRPr>
          </a:p>
        </p:txBody>
      </p:sp>
    </p:spTree>
    <p:extLst>
      <p:ext uri="{BB962C8B-B14F-4D97-AF65-F5344CB8AC3E}">
        <p14:creationId xmlns:p14="http://schemas.microsoft.com/office/powerpoint/2010/main" val="266325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468" y="133350"/>
            <a:ext cx="11255802" cy="990600"/>
          </a:xfrm>
        </p:spPr>
        <p:txBody>
          <a:bodyPr>
            <a:normAutofit fontScale="90000"/>
          </a:bodyPr>
          <a:lstStyle/>
          <a:p>
            <a:r>
              <a:rPr lang="en-US" sz="4000" dirty="0">
                <a:solidFill>
                  <a:schemeClr val="tx1"/>
                </a:solidFill>
                <a:latin typeface="Calibri" panose="020F0502020204030204" pitchFamily="34" charset="0"/>
              </a:rPr>
              <a:t>Deconstructed Reading Informational Standard 1: 3</a:t>
            </a:r>
            <a:r>
              <a:rPr lang="en-US" sz="4000" baseline="30000" dirty="0">
                <a:solidFill>
                  <a:schemeClr val="tx1"/>
                </a:solidFill>
                <a:latin typeface="Calibri" panose="020F0502020204030204" pitchFamily="34" charset="0"/>
              </a:rPr>
              <a:t>rd</a:t>
            </a:r>
            <a:r>
              <a:rPr lang="en-US" sz="4000" dirty="0">
                <a:solidFill>
                  <a:schemeClr val="tx1"/>
                </a:solidFill>
                <a:latin typeface="Calibri" panose="020F0502020204030204" pitchFamily="34" charset="0"/>
              </a:rPr>
              <a:t> Grade</a:t>
            </a:r>
          </a:p>
        </p:txBody>
      </p:sp>
      <p:pic>
        <p:nvPicPr>
          <p:cNvPr id="9" name="Content Placeholder 8"/>
          <p:cNvPicPr>
            <a:picLocks noGrp="1" noChangeAspect="1"/>
          </p:cNvPicPr>
          <p:nvPr>
            <p:ph sz="quarter" idx="1"/>
          </p:nvPr>
        </p:nvPicPr>
        <p:blipFill>
          <a:blip r:embed="rId3"/>
          <a:stretch>
            <a:fillRect/>
          </a:stretch>
        </p:blipFill>
        <p:spPr>
          <a:xfrm>
            <a:off x="781050" y="857250"/>
            <a:ext cx="10594639" cy="5619750"/>
          </a:xfrm>
          <a:prstGeom prst="rect">
            <a:avLst/>
          </a:prstGeom>
        </p:spPr>
      </p:pic>
      <p:sp>
        <p:nvSpPr>
          <p:cNvPr id="10" name="Rectangle 9"/>
          <p:cNvSpPr/>
          <p:nvPr/>
        </p:nvSpPr>
        <p:spPr>
          <a:xfrm>
            <a:off x="1483544" y="5602069"/>
            <a:ext cx="9892145" cy="646331"/>
          </a:xfrm>
          <a:prstGeom prst="rect">
            <a:avLst/>
          </a:prstGeom>
        </p:spPr>
        <p:txBody>
          <a:bodyPr wrap="square">
            <a:spAutoFit/>
          </a:bodyPr>
          <a:lstStyle/>
          <a:p>
            <a:r>
              <a:rPr lang="en-US" b="1" dirty="0">
                <a:solidFill>
                  <a:srgbClr val="0070C0"/>
                </a:solidFill>
                <a:latin typeface="Calibri" panose="020F0502020204030204" pitchFamily="34" charset="0"/>
              </a:rPr>
              <a:t>https://education.ky.gov/curriculum/conpro/engla/Pages/ELA-Deconstructed-Standards.aspx</a:t>
            </a:r>
          </a:p>
          <a:p>
            <a:endParaRPr lang="en-US" dirty="0"/>
          </a:p>
        </p:txBody>
      </p:sp>
    </p:spTree>
    <p:extLst>
      <p:ext uri="{BB962C8B-B14F-4D97-AF65-F5344CB8AC3E}">
        <p14:creationId xmlns:p14="http://schemas.microsoft.com/office/powerpoint/2010/main" val="49180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228601"/>
            <a:ext cx="12191999" cy="1447800"/>
          </a:xfrm>
        </p:spPr>
        <p:txBody>
          <a:bodyPr wrap="square" numCol="1" compatLnSpc="1">
            <a:prstTxWarp prst="textNoShape">
              <a:avLst/>
            </a:prstTxWarp>
            <a:noAutofit/>
          </a:bodyPr>
          <a:lstStyle/>
          <a:p>
            <a:pPr algn="ctr" eaLnBrk="1" hangingPunct="1"/>
            <a:r>
              <a:rPr lang="en-US" altLang="en-US" sz="3200" b="1" dirty="0">
                <a:solidFill>
                  <a:schemeClr val="bg2">
                    <a:lumMod val="25000"/>
                  </a:schemeClr>
                </a:solidFill>
                <a:latin typeface="Calibri" panose="020F0502020204030204" pitchFamily="34" charset="0"/>
                <a:cs typeface="Arial" panose="020B0604020202020204" pitchFamily="34" charset="0"/>
              </a:rPr>
              <a:t>Distribution of Literary and Informational Passages </a:t>
            </a:r>
            <a:br>
              <a:rPr lang="en-US" altLang="en-US" sz="3200" b="1" dirty="0">
                <a:solidFill>
                  <a:schemeClr val="bg2">
                    <a:lumMod val="25000"/>
                  </a:schemeClr>
                </a:solidFill>
                <a:latin typeface="Calibri" panose="020F0502020204030204" pitchFamily="34" charset="0"/>
                <a:cs typeface="Arial" panose="020B0604020202020204" pitchFamily="34" charset="0"/>
              </a:rPr>
            </a:br>
            <a:r>
              <a:rPr lang="en-US" altLang="en-US" sz="3200" b="1" dirty="0">
                <a:solidFill>
                  <a:schemeClr val="bg2">
                    <a:lumMod val="25000"/>
                  </a:schemeClr>
                </a:solidFill>
                <a:latin typeface="Calibri" panose="020F0502020204030204" pitchFamily="34" charset="0"/>
                <a:cs typeface="Arial" panose="020B0604020202020204" pitchFamily="34" charset="0"/>
              </a:rPr>
              <a:t>by Grade in the NAEP Reading Framework</a:t>
            </a:r>
            <a:r>
              <a:rPr lang="en-US" altLang="en-US" sz="3200" b="1" dirty="0">
                <a:solidFill>
                  <a:schemeClr val="bg2">
                    <a:lumMod val="25000"/>
                  </a:schemeClr>
                </a:solidFill>
                <a:latin typeface="Calibri" panose="020F0502020204030204" pitchFamily="34" charset="0"/>
              </a:rPr>
              <a:t/>
            </a:r>
            <a:br>
              <a:rPr lang="en-US" altLang="en-US" sz="3200" b="1" dirty="0">
                <a:solidFill>
                  <a:schemeClr val="bg2">
                    <a:lumMod val="25000"/>
                  </a:schemeClr>
                </a:solidFill>
                <a:latin typeface="Calibri" panose="020F0502020204030204" pitchFamily="34" charset="0"/>
              </a:rPr>
            </a:br>
            <a:endParaRPr lang="en-US" altLang="en-US" sz="3200" b="1" dirty="0">
              <a:solidFill>
                <a:schemeClr val="bg2">
                  <a:lumMod val="25000"/>
                </a:schemeClr>
              </a:solidFill>
              <a:latin typeface="Calibri" panose="020F0502020204030204" pitchFamily="34" charset="0"/>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956947686"/>
              </p:ext>
            </p:extLst>
          </p:nvPr>
        </p:nvGraphicFramePr>
        <p:xfrm>
          <a:off x="1446414" y="1828798"/>
          <a:ext cx="9692640" cy="2793080"/>
        </p:xfrm>
        <a:graphic>
          <a:graphicData uri="http://schemas.openxmlformats.org/drawingml/2006/table">
            <a:tbl>
              <a:tblPr firstRow="1" bandRow="1">
                <a:tableStyleId>{93296810-A885-4BE3-A3E7-6D5BEEA58F35}</a:tableStyleId>
              </a:tblPr>
              <a:tblGrid>
                <a:gridCol w="3230880">
                  <a:extLst>
                    <a:ext uri="{9D8B030D-6E8A-4147-A177-3AD203B41FA5}">
                      <a16:colId xmlns:a16="http://schemas.microsoft.com/office/drawing/2014/main" xmlns="" val="20000"/>
                    </a:ext>
                  </a:extLst>
                </a:gridCol>
                <a:gridCol w="3230880">
                  <a:extLst>
                    <a:ext uri="{9D8B030D-6E8A-4147-A177-3AD203B41FA5}">
                      <a16:colId xmlns:a16="http://schemas.microsoft.com/office/drawing/2014/main" xmlns="" val="20001"/>
                    </a:ext>
                  </a:extLst>
                </a:gridCol>
                <a:gridCol w="3230880">
                  <a:extLst>
                    <a:ext uri="{9D8B030D-6E8A-4147-A177-3AD203B41FA5}">
                      <a16:colId xmlns:a16="http://schemas.microsoft.com/office/drawing/2014/main" xmlns="" val="20002"/>
                    </a:ext>
                  </a:extLst>
                </a:gridCol>
              </a:tblGrid>
              <a:tr h="698270">
                <a:tc>
                  <a:txBody>
                    <a:bodyPr/>
                    <a:lstStyle/>
                    <a:p>
                      <a:r>
                        <a:rPr lang="en-US" sz="2400" dirty="0">
                          <a:solidFill>
                            <a:schemeClr val="bg1"/>
                          </a:solidFill>
                        </a:rPr>
                        <a:t>GRADE</a:t>
                      </a:r>
                    </a:p>
                  </a:txBody>
                  <a:tcPr marT="45731" marB="45731"/>
                </a:tc>
                <a:tc>
                  <a:txBody>
                    <a:bodyPr/>
                    <a:lstStyle/>
                    <a:p>
                      <a:r>
                        <a:rPr lang="en-US" sz="2400" dirty="0">
                          <a:solidFill>
                            <a:schemeClr val="bg1"/>
                          </a:solidFill>
                        </a:rPr>
                        <a:t>LITERARY</a:t>
                      </a:r>
                    </a:p>
                  </a:txBody>
                  <a:tcPr marT="45731" marB="45731"/>
                </a:tc>
                <a:tc>
                  <a:txBody>
                    <a:bodyPr/>
                    <a:lstStyle/>
                    <a:p>
                      <a:r>
                        <a:rPr lang="en-US" sz="2400" dirty="0">
                          <a:solidFill>
                            <a:schemeClr val="bg1"/>
                          </a:solidFill>
                        </a:rPr>
                        <a:t>INFORMATION</a:t>
                      </a:r>
                    </a:p>
                  </a:txBody>
                  <a:tcPr marT="45731" marB="45731"/>
                </a:tc>
                <a:extLst>
                  <a:ext uri="{0D108BD9-81ED-4DB2-BD59-A6C34878D82A}">
                    <a16:rowId xmlns:a16="http://schemas.microsoft.com/office/drawing/2014/main" xmlns="" val="10000"/>
                  </a:ext>
                </a:extLst>
              </a:tr>
              <a:tr h="698270">
                <a:tc>
                  <a:txBody>
                    <a:bodyPr/>
                    <a:lstStyle/>
                    <a:p>
                      <a:r>
                        <a:rPr lang="en-US" sz="2800" dirty="0"/>
                        <a:t>4</a:t>
                      </a:r>
                    </a:p>
                  </a:txBody>
                  <a:tcPr marT="45731" marB="45731"/>
                </a:tc>
                <a:tc>
                  <a:txBody>
                    <a:bodyPr/>
                    <a:lstStyle/>
                    <a:p>
                      <a:r>
                        <a:rPr lang="en-US" sz="2800" dirty="0"/>
                        <a:t>50%</a:t>
                      </a:r>
                    </a:p>
                  </a:txBody>
                  <a:tcPr marT="45731" marB="45731"/>
                </a:tc>
                <a:tc>
                  <a:txBody>
                    <a:bodyPr/>
                    <a:lstStyle/>
                    <a:p>
                      <a:r>
                        <a:rPr lang="en-US" sz="2800" dirty="0"/>
                        <a:t>50%</a:t>
                      </a:r>
                    </a:p>
                  </a:txBody>
                  <a:tcPr marT="45731" marB="45731"/>
                </a:tc>
                <a:extLst>
                  <a:ext uri="{0D108BD9-81ED-4DB2-BD59-A6C34878D82A}">
                    <a16:rowId xmlns:a16="http://schemas.microsoft.com/office/drawing/2014/main" xmlns="" val="10001"/>
                  </a:ext>
                </a:extLst>
              </a:tr>
              <a:tr h="698270">
                <a:tc>
                  <a:txBody>
                    <a:bodyPr/>
                    <a:lstStyle/>
                    <a:p>
                      <a:r>
                        <a:rPr lang="en-US" sz="2800" dirty="0"/>
                        <a:t>8</a:t>
                      </a:r>
                    </a:p>
                  </a:txBody>
                  <a:tcPr marT="45731" marB="45731"/>
                </a:tc>
                <a:tc>
                  <a:txBody>
                    <a:bodyPr/>
                    <a:lstStyle/>
                    <a:p>
                      <a:r>
                        <a:rPr lang="en-US" sz="2800" dirty="0"/>
                        <a:t>45%</a:t>
                      </a:r>
                    </a:p>
                  </a:txBody>
                  <a:tcPr marT="45731" marB="45731"/>
                </a:tc>
                <a:tc>
                  <a:txBody>
                    <a:bodyPr/>
                    <a:lstStyle/>
                    <a:p>
                      <a:r>
                        <a:rPr lang="en-US" sz="2800" dirty="0"/>
                        <a:t>55%</a:t>
                      </a:r>
                    </a:p>
                  </a:txBody>
                  <a:tcPr marT="45731" marB="45731"/>
                </a:tc>
                <a:extLst>
                  <a:ext uri="{0D108BD9-81ED-4DB2-BD59-A6C34878D82A}">
                    <a16:rowId xmlns:a16="http://schemas.microsoft.com/office/drawing/2014/main" xmlns="" val="10002"/>
                  </a:ext>
                </a:extLst>
              </a:tr>
              <a:tr h="698270">
                <a:tc>
                  <a:txBody>
                    <a:bodyPr/>
                    <a:lstStyle/>
                    <a:p>
                      <a:r>
                        <a:rPr lang="en-US" sz="2800" dirty="0"/>
                        <a:t>12</a:t>
                      </a:r>
                    </a:p>
                  </a:txBody>
                  <a:tcPr marT="45731" marB="45731"/>
                </a:tc>
                <a:tc>
                  <a:txBody>
                    <a:bodyPr/>
                    <a:lstStyle/>
                    <a:p>
                      <a:r>
                        <a:rPr lang="en-US" sz="2800" dirty="0"/>
                        <a:t>30%</a:t>
                      </a:r>
                    </a:p>
                  </a:txBody>
                  <a:tcPr marT="45731" marB="45731"/>
                </a:tc>
                <a:tc>
                  <a:txBody>
                    <a:bodyPr/>
                    <a:lstStyle/>
                    <a:p>
                      <a:r>
                        <a:rPr lang="en-US" sz="2800" dirty="0"/>
                        <a:t>70%</a:t>
                      </a:r>
                    </a:p>
                  </a:txBody>
                  <a:tcPr marT="45731" marB="45731"/>
                </a:tc>
                <a:extLst>
                  <a:ext uri="{0D108BD9-81ED-4DB2-BD59-A6C34878D82A}">
                    <a16:rowId xmlns:a16="http://schemas.microsoft.com/office/drawing/2014/main" xmlns="" val="10003"/>
                  </a:ext>
                </a:extLst>
              </a:tr>
            </a:tbl>
          </a:graphicData>
        </a:graphic>
      </p:graphicFrame>
      <p:sp>
        <p:nvSpPr>
          <p:cNvPr id="21529" name="Rectangle 8"/>
          <p:cNvSpPr>
            <a:spLocks noChangeArrowheads="1"/>
          </p:cNvSpPr>
          <p:nvPr/>
        </p:nvSpPr>
        <p:spPr bwMode="auto">
          <a:xfrm>
            <a:off x="282634" y="5018117"/>
            <a:ext cx="11909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The Standards aim to align instruction with this framework so that many more students than at present can meet the requirements of college and career readiness.</a:t>
            </a:r>
          </a:p>
        </p:txBody>
      </p:sp>
      <p:sp>
        <p:nvSpPr>
          <p:cNvPr id="21530" name="TextBox 9"/>
          <p:cNvSpPr txBox="1">
            <a:spLocks noChangeArrowheads="1"/>
          </p:cNvSpPr>
          <p:nvPr/>
        </p:nvSpPr>
        <p:spPr bwMode="auto">
          <a:xfrm>
            <a:off x="9587345" y="6203057"/>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75276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noAutofit/>
          </a:bodyPr>
          <a:lstStyle/>
          <a:p>
            <a:r>
              <a:rPr lang="en-US" sz="5400" dirty="0">
                <a:solidFill>
                  <a:schemeClr val="bg1"/>
                </a:solidFill>
                <a:latin typeface="Calibri" panose="020F0502020204030204" pitchFamily="34" charset="0"/>
                <a:ea typeface="Geneva"/>
                <a:cs typeface="Geneva"/>
              </a:rPr>
              <a:t>Literary </a:t>
            </a:r>
            <a:r>
              <a:rPr lang="en-US" sz="5400" dirty="0" err="1">
                <a:solidFill>
                  <a:schemeClr val="bg1"/>
                </a:solidFill>
                <a:latin typeface="Calibri" panose="020F0502020204030204" pitchFamily="34" charset="0"/>
                <a:ea typeface="Geneva"/>
                <a:cs typeface="Geneva"/>
              </a:rPr>
              <a:t>vs</a:t>
            </a:r>
            <a:r>
              <a:rPr lang="en-US" sz="5400" dirty="0">
                <a:solidFill>
                  <a:schemeClr val="bg1"/>
                </a:solidFill>
                <a:latin typeface="Calibri" panose="020F0502020204030204" pitchFamily="34" charset="0"/>
                <a:ea typeface="Geneva"/>
                <a:cs typeface="Geneva"/>
              </a:rPr>
              <a:t> Informational</a:t>
            </a:r>
          </a:p>
        </p:txBody>
      </p:sp>
      <p:sp>
        <p:nvSpPr>
          <p:cNvPr id="50180" name="Content Placeholder 4"/>
          <p:cNvSpPr>
            <a:spLocks noGrp="1"/>
          </p:cNvSpPr>
          <p:nvPr>
            <p:ph idx="4294967295"/>
          </p:nvPr>
        </p:nvSpPr>
        <p:spPr>
          <a:xfrm>
            <a:off x="711199" y="1600200"/>
            <a:ext cx="11092873" cy="4983480"/>
          </a:xfrm>
        </p:spPr>
        <p:txBody>
          <a:bodyPr/>
          <a:lstStyle/>
          <a:p>
            <a:pPr marL="0" indent="0">
              <a:buNone/>
            </a:pPr>
            <a:r>
              <a:rPr lang="en-US" sz="2400" dirty="0">
                <a:ea typeface="Geneva"/>
                <a:cs typeface="Geneva"/>
              </a:rPr>
              <a:t>CCR Reading Standard 3: Analyze how and why individuals, events, and ideas develop and interact over the course of a text.</a:t>
            </a:r>
            <a:endParaRPr lang="en-US" sz="2400" i="1" dirty="0">
              <a:solidFill>
                <a:srgbClr val="585858"/>
              </a:solidFill>
              <a:ea typeface="Geneva"/>
              <a:cs typeface="Geneva"/>
            </a:endParaRPr>
          </a:p>
          <a:p>
            <a:pPr marL="0" indent="0"/>
            <a:endParaRPr lang="en-US" b="0" i="1" dirty="0">
              <a:solidFill>
                <a:srgbClr val="585858"/>
              </a:solidFill>
              <a:ea typeface="Geneva"/>
              <a:cs typeface="Geneva"/>
            </a:endParaRPr>
          </a:p>
        </p:txBody>
      </p:sp>
      <p:graphicFrame>
        <p:nvGraphicFramePr>
          <p:cNvPr id="7" name="Table 6"/>
          <p:cNvGraphicFramePr>
            <a:graphicFrameLocks noGrp="1"/>
          </p:cNvGraphicFramePr>
          <p:nvPr>
            <p:extLst>
              <p:ext uri="{D42A27DB-BD31-4B8C-83A1-F6EECF244321}">
                <p14:modId xmlns:p14="http://schemas.microsoft.com/office/powerpoint/2010/main" val="1805534582"/>
              </p:ext>
            </p:extLst>
          </p:nvPr>
        </p:nvGraphicFramePr>
        <p:xfrm>
          <a:off x="232756" y="2327564"/>
          <a:ext cx="11787448" cy="4372494"/>
        </p:xfrm>
        <a:graphic>
          <a:graphicData uri="http://schemas.openxmlformats.org/drawingml/2006/table">
            <a:tbl>
              <a:tblPr firstRow="1" bandRow="1">
                <a:tableStyleId>{5C22544A-7EE6-4342-B048-85BDC9FD1C3A}</a:tableStyleId>
              </a:tblPr>
              <a:tblGrid>
                <a:gridCol w="5457152">
                  <a:extLst>
                    <a:ext uri="{9D8B030D-6E8A-4147-A177-3AD203B41FA5}">
                      <a16:colId xmlns:a16="http://schemas.microsoft.com/office/drawing/2014/main" xmlns="" val="20000"/>
                    </a:ext>
                  </a:extLst>
                </a:gridCol>
                <a:gridCol w="545715">
                  <a:extLst>
                    <a:ext uri="{9D8B030D-6E8A-4147-A177-3AD203B41FA5}">
                      <a16:colId xmlns:a16="http://schemas.microsoft.com/office/drawing/2014/main" xmlns="" val="20001"/>
                    </a:ext>
                  </a:extLst>
                </a:gridCol>
                <a:gridCol w="5784581">
                  <a:extLst>
                    <a:ext uri="{9D8B030D-6E8A-4147-A177-3AD203B41FA5}">
                      <a16:colId xmlns:a16="http://schemas.microsoft.com/office/drawing/2014/main" xmlns="" val="20002"/>
                    </a:ext>
                  </a:extLst>
                </a:gridCol>
              </a:tblGrid>
              <a:tr h="462598">
                <a:tc>
                  <a:txBody>
                    <a:bodyPr/>
                    <a:lstStyle/>
                    <a:p>
                      <a:pPr algn="l"/>
                      <a:r>
                        <a:rPr kumimoji="0" lang="en-US" sz="1800" b="1" kern="1200" dirty="0">
                          <a:solidFill>
                            <a:schemeClr val="bg1"/>
                          </a:solidFill>
                          <a:latin typeface="Calibri" panose="020F0502020204030204" pitchFamily="34" charset="0"/>
                          <a:ea typeface="+mn-ea"/>
                          <a:cs typeface="+mn-cs"/>
                        </a:rPr>
                        <a:t>Reading Standards for Literature </a:t>
                      </a:r>
                      <a:endParaRPr lang="en-US" sz="1800" dirty="0">
                        <a:solidFill>
                          <a:schemeClr val="bg1"/>
                        </a:solidFill>
                        <a:latin typeface="Calibri" panose="020F0502020204030204" pitchFamily="34" charset="0"/>
                      </a:endParaRPr>
                    </a:p>
                  </a:txBody>
                  <a:tcPr anchor="ctr">
                    <a:solidFill>
                      <a:schemeClr val="accent5"/>
                    </a:solidFill>
                  </a:tcPr>
                </a:tc>
                <a:tc rowSpan="4">
                  <a:txBody>
                    <a:bodyPr/>
                    <a:lstStyle/>
                    <a:p>
                      <a:pPr algn="l"/>
                      <a:endParaRPr lang="en-US" sz="1400" dirty="0">
                        <a:solidFill>
                          <a:schemeClr val="accent1"/>
                        </a:solidFill>
                      </a:endParaRPr>
                    </a:p>
                  </a:txBody>
                  <a:tcPr anchor="ctr">
                    <a:solidFill>
                      <a:schemeClr val="accent5"/>
                    </a:solidFill>
                  </a:tcPr>
                </a:tc>
                <a:tc>
                  <a:txBody>
                    <a:bodyPr/>
                    <a:lstStyle/>
                    <a:p>
                      <a:pPr algn="l"/>
                      <a:r>
                        <a:rPr lang="en-US" sz="1800" dirty="0">
                          <a:solidFill>
                            <a:schemeClr val="bg1"/>
                          </a:solidFill>
                          <a:latin typeface="Calibri" panose="020F0502020204030204" pitchFamily="34" charset="0"/>
                        </a:rPr>
                        <a:t>Reading Standards for Informational Text</a:t>
                      </a:r>
                    </a:p>
                  </a:txBody>
                  <a:tcPr anchor="ctr">
                    <a:solidFill>
                      <a:schemeClr val="accent5"/>
                    </a:solidFill>
                  </a:tcPr>
                </a:tc>
                <a:extLst>
                  <a:ext uri="{0D108BD9-81ED-4DB2-BD59-A6C34878D82A}">
                    <a16:rowId xmlns:a16="http://schemas.microsoft.com/office/drawing/2014/main" xmlns="" val="10000"/>
                  </a:ext>
                </a:extLst>
              </a:tr>
              <a:tr h="1178672">
                <a:tc>
                  <a:txBody>
                    <a:bodyPr/>
                    <a:lstStyle/>
                    <a:p>
                      <a:pPr algn="l"/>
                      <a:r>
                        <a:rPr lang="en-US" sz="1600" b="1" dirty="0">
                          <a:latin typeface="Calibri" panose="020F0502020204030204" pitchFamily="34" charset="0"/>
                        </a:rPr>
                        <a:t>Grade 3: </a:t>
                      </a:r>
                      <a:r>
                        <a:rPr lang="en-US" sz="1600" dirty="0">
                          <a:latin typeface="Calibri" panose="020F0502020204030204" pitchFamily="34" charset="0"/>
                        </a:rPr>
                        <a:t>Describe</a:t>
                      </a:r>
                      <a:r>
                        <a:rPr lang="en-US" sz="1600" baseline="0" dirty="0">
                          <a:latin typeface="Calibri" panose="020F0502020204030204" pitchFamily="34" charset="0"/>
                        </a:rPr>
                        <a:t> characters in a story (e.g., their traits, motivations, or feelings) and explain how their actions contribute to the sequence of events.</a:t>
                      </a:r>
                      <a:endParaRPr lang="en-US" sz="1600" dirty="0">
                        <a:latin typeface="Calibri" panose="020F0502020204030204" pitchFamily="34" charset="0"/>
                      </a:endParaRPr>
                    </a:p>
                  </a:txBody>
                  <a:tcPr anchor="ctr"/>
                </a:tc>
                <a:tc vMerge="1">
                  <a:txBody>
                    <a:bodyPr/>
                    <a:lstStyle/>
                    <a:p>
                      <a:pPr algn="l"/>
                      <a:endParaRPr lang="en-US" sz="1400" dirty="0"/>
                    </a:p>
                  </a:txBody>
                  <a:tcPr anchor="ctr"/>
                </a:tc>
                <a:tc>
                  <a:txBody>
                    <a:bodyPr/>
                    <a:lstStyle/>
                    <a:p>
                      <a:pPr algn="l"/>
                      <a:r>
                        <a:rPr lang="en-US" sz="1600" b="1" dirty="0">
                          <a:latin typeface="Calibri" panose="020F0502020204030204" pitchFamily="34" charset="0"/>
                        </a:rPr>
                        <a:t>Grade 3:</a:t>
                      </a:r>
                      <a:r>
                        <a:rPr lang="en-US" sz="1600" b="1" baseline="0" dirty="0">
                          <a:latin typeface="Calibri" panose="020F0502020204030204" pitchFamily="34" charset="0"/>
                        </a:rPr>
                        <a:t> </a:t>
                      </a:r>
                      <a:r>
                        <a:rPr lang="en-US" sz="1600" b="0" baseline="0" dirty="0">
                          <a:latin typeface="Calibri" panose="020F0502020204030204" pitchFamily="34" charset="0"/>
                        </a:rPr>
                        <a:t>Describe the relationships between a series of historical events, scientific ideas of concepts, or steps in technical procedures in a text, using language that pertains to time, sequence, and cause/effect.</a:t>
                      </a:r>
                      <a:endParaRPr lang="en-US" sz="1600" dirty="0">
                        <a:latin typeface="Calibri" panose="020F0502020204030204" pitchFamily="34" charset="0"/>
                      </a:endParaRPr>
                    </a:p>
                  </a:txBody>
                  <a:tcPr anchor="ctr"/>
                </a:tc>
                <a:extLst>
                  <a:ext uri="{0D108BD9-81ED-4DB2-BD59-A6C34878D82A}">
                    <a16:rowId xmlns:a16="http://schemas.microsoft.com/office/drawing/2014/main" xmlns="" val="10001"/>
                  </a:ext>
                </a:extLst>
              </a:tr>
              <a:tr h="1178672">
                <a:tc>
                  <a:txBody>
                    <a:bodyPr/>
                    <a:lstStyle/>
                    <a:p>
                      <a:pPr algn="l"/>
                      <a:r>
                        <a:rPr lang="en-US" sz="1600" b="1" dirty="0">
                          <a:latin typeface="Calibri" panose="020F0502020204030204" pitchFamily="34" charset="0"/>
                        </a:rPr>
                        <a:t>Grade 7: </a:t>
                      </a:r>
                      <a:r>
                        <a:rPr lang="en-US" sz="1600" b="1" baseline="0" dirty="0">
                          <a:latin typeface="Calibri" panose="020F0502020204030204" pitchFamily="34" charset="0"/>
                        </a:rPr>
                        <a:t> </a:t>
                      </a:r>
                      <a:r>
                        <a:rPr lang="en-US" sz="1600" baseline="0" dirty="0">
                          <a:latin typeface="Calibri" panose="020F0502020204030204" pitchFamily="34" charset="0"/>
                        </a:rPr>
                        <a:t>Analyze how particular elements of a story or drama interact (e.g., how setting shapes the characters or plot)</a:t>
                      </a:r>
                      <a:endParaRPr lang="en-US" sz="1600" dirty="0">
                        <a:latin typeface="Calibri" panose="020F0502020204030204" pitchFamily="34" charset="0"/>
                      </a:endParaRPr>
                    </a:p>
                  </a:txBody>
                  <a:tcPr anchor="ctr"/>
                </a:tc>
                <a:tc vMerge="1">
                  <a:txBody>
                    <a:bodyPr/>
                    <a:lstStyle/>
                    <a:p>
                      <a:pPr algn="l"/>
                      <a:endParaRPr lang="en-US" sz="1400" dirty="0"/>
                    </a:p>
                  </a:txBody>
                  <a:tcPr anchor="ctr"/>
                </a:tc>
                <a:tc>
                  <a:txBody>
                    <a:bodyPr/>
                    <a:lstStyle/>
                    <a:p>
                      <a:pPr algn="l"/>
                      <a:r>
                        <a:rPr lang="en-US" sz="1600" b="1" dirty="0">
                          <a:latin typeface="Calibri" panose="020F0502020204030204" pitchFamily="34" charset="0"/>
                        </a:rPr>
                        <a:t>Grade 7: </a:t>
                      </a:r>
                      <a:r>
                        <a:rPr lang="en-US" sz="1600" dirty="0">
                          <a:latin typeface="Calibri" panose="020F0502020204030204" pitchFamily="34" charset="0"/>
                        </a:rPr>
                        <a:t>Analyze the interactions between individuals, events,</a:t>
                      </a:r>
                      <a:r>
                        <a:rPr lang="en-US" sz="1600" baseline="0" dirty="0">
                          <a:latin typeface="Calibri" panose="020F0502020204030204" pitchFamily="34" charset="0"/>
                        </a:rPr>
                        <a:t> and ideas in a text (e.g., how ideas influence individuals or events, or how individuals influence ideas or events). </a:t>
                      </a:r>
                      <a:endParaRPr lang="en-US" sz="1600" dirty="0">
                        <a:latin typeface="Calibri" panose="020F0502020204030204" pitchFamily="34" charset="0"/>
                      </a:endParaRPr>
                    </a:p>
                  </a:txBody>
                  <a:tcPr anchor="ctr"/>
                </a:tc>
                <a:extLst>
                  <a:ext uri="{0D108BD9-81ED-4DB2-BD59-A6C34878D82A}">
                    <a16:rowId xmlns:a16="http://schemas.microsoft.com/office/drawing/2014/main" xmlns="" val="10002"/>
                  </a:ext>
                </a:extLst>
              </a:tr>
              <a:tr h="1552552">
                <a:tc>
                  <a:txBody>
                    <a:bodyPr/>
                    <a:lstStyle/>
                    <a:p>
                      <a:pPr algn="l"/>
                      <a:r>
                        <a:rPr lang="en-US" sz="1600" b="1" dirty="0">
                          <a:latin typeface="Calibri" panose="020F0502020204030204" pitchFamily="34" charset="0"/>
                        </a:rPr>
                        <a:t>Grades 11-12: </a:t>
                      </a:r>
                      <a:r>
                        <a:rPr lang="en-US" sz="1600" dirty="0">
                          <a:latin typeface="Calibri" panose="020F0502020204030204" pitchFamily="34" charset="0"/>
                        </a:rPr>
                        <a:t>Evaluate</a:t>
                      </a:r>
                      <a:r>
                        <a:rPr lang="en-US" sz="1600" baseline="0" dirty="0">
                          <a:latin typeface="Calibri" panose="020F0502020204030204" pitchFamily="34" charset="0"/>
                        </a:rPr>
                        <a:t> various explanations for characters’ actions or for events and determine which explanation best accords with textual evidence, acknowledging where the text leaves matters uncertain.</a:t>
                      </a:r>
                      <a:endParaRPr lang="en-US" sz="1600" dirty="0">
                        <a:latin typeface="Calibri" panose="020F0502020204030204" pitchFamily="34" charset="0"/>
                      </a:endParaRPr>
                    </a:p>
                  </a:txBody>
                  <a:tcPr anchor="ctr"/>
                </a:tc>
                <a:tc vMerge="1">
                  <a:txBody>
                    <a:bodyPr/>
                    <a:lstStyle/>
                    <a:p>
                      <a:pPr algn="l"/>
                      <a:endParaRPr lang="en-US" sz="1400" b="1" dirty="0"/>
                    </a:p>
                  </a:txBody>
                  <a:tcPr anchor="ctr"/>
                </a:tc>
                <a:tc>
                  <a:txBody>
                    <a:bodyPr/>
                    <a:lstStyle/>
                    <a:p>
                      <a:pPr algn="l"/>
                      <a:r>
                        <a:rPr lang="en-US" sz="1600" b="1" dirty="0">
                          <a:latin typeface="Calibri" panose="020F0502020204030204" pitchFamily="34" charset="0"/>
                        </a:rPr>
                        <a:t>Grades 11-12: </a:t>
                      </a:r>
                      <a:r>
                        <a:rPr lang="en-US" sz="1600" b="0" dirty="0">
                          <a:latin typeface="Calibri" panose="020F0502020204030204" pitchFamily="34" charset="0"/>
                        </a:rPr>
                        <a:t>Analyze a complex set</a:t>
                      </a:r>
                      <a:r>
                        <a:rPr lang="en-US" sz="1600" b="0" baseline="0" dirty="0">
                          <a:latin typeface="Calibri" panose="020F0502020204030204" pitchFamily="34" charset="0"/>
                        </a:rPr>
                        <a:t> of ideas or sequence of events and explain how specific individuals, ideas, or events interact and develop over the course of the text.</a:t>
                      </a:r>
                      <a:endParaRPr lang="en-US" sz="1600" b="1" dirty="0">
                        <a:latin typeface="Calibri" panose="020F0502020204030204" pitchFamily="34" charset="0"/>
                      </a:endParaRPr>
                    </a:p>
                  </a:txBody>
                  <a:tcPr anchor="ctr"/>
                </a:tc>
                <a:extLst>
                  <a:ext uri="{0D108BD9-81ED-4DB2-BD59-A6C34878D82A}">
                    <a16:rowId xmlns:a16="http://schemas.microsoft.com/office/drawing/2014/main" xmlns="" val="10003"/>
                  </a:ext>
                </a:extLst>
              </a:tr>
            </a:tbl>
          </a:graphicData>
        </a:graphic>
      </p:graphicFrame>
      <p:sp>
        <p:nvSpPr>
          <p:cNvPr id="50207" name="Down Arrow 5"/>
          <p:cNvSpPr>
            <a:spLocks noChangeArrowheads="1"/>
          </p:cNvSpPr>
          <p:nvPr/>
        </p:nvSpPr>
        <p:spPr bwMode="auto">
          <a:xfrm>
            <a:off x="5867400" y="2667000"/>
            <a:ext cx="228600" cy="3352800"/>
          </a:xfrm>
          <a:prstGeom prst="downArrow">
            <a:avLst>
              <a:gd name="adj1" fmla="val 50000"/>
              <a:gd name="adj2" fmla="val 49975"/>
            </a:avLst>
          </a:prstGeom>
          <a:solidFill>
            <a:srgbClr val="0091B2"/>
          </a:solidFill>
          <a:ln w="9525" algn="ctr">
            <a:noFill/>
            <a:round/>
            <a:headEnd/>
            <a:tailEnd/>
          </a:ln>
        </p:spPr>
        <p:txBody>
          <a:bodyPr wrap="none" anchor="ctr"/>
          <a:lstStyle/>
          <a:p>
            <a:pPr algn="ctr"/>
            <a:endParaRPr lang="en-US" dirty="0">
              <a:solidFill>
                <a:schemeClr val="tx1">
                  <a:lumMod val="95000"/>
                  <a:lumOff val="5000"/>
                </a:schemeClr>
              </a:solidFill>
            </a:endParaRPr>
          </a:p>
        </p:txBody>
      </p:sp>
    </p:spTree>
    <p:extLst>
      <p:ext uri="{BB962C8B-B14F-4D97-AF65-F5344CB8AC3E}">
        <p14:creationId xmlns:p14="http://schemas.microsoft.com/office/powerpoint/2010/main" val="3258205469"/>
      </p:ext>
    </p:extLst>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64" y="185058"/>
            <a:ext cx="10871200" cy="990600"/>
          </a:xfrm>
        </p:spPr>
        <p:txBody>
          <a:bodyPr>
            <a:normAutofit/>
          </a:bodyPr>
          <a:lstStyle/>
          <a:p>
            <a:r>
              <a:rPr lang="en-US" sz="4000" b="1" dirty="0">
                <a:solidFill>
                  <a:schemeClr val="tx1"/>
                </a:solidFill>
                <a:latin typeface="Arial Rounded MT Bold" panose="020F0704030504030204" pitchFamily="34" charset="0"/>
              </a:rPr>
              <a:t>Specific Elementary Reading Issues…</a:t>
            </a:r>
          </a:p>
        </p:txBody>
      </p:sp>
      <p:sp>
        <p:nvSpPr>
          <p:cNvPr id="3" name="Content Placeholder 2"/>
          <p:cNvSpPr>
            <a:spLocks noGrp="1"/>
          </p:cNvSpPr>
          <p:nvPr>
            <p:ph sz="quarter" idx="1"/>
          </p:nvPr>
        </p:nvSpPr>
        <p:spPr>
          <a:xfrm>
            <a:off x="185491" y="1926772"/>
            <a:ext cx="11832337" cy="4495800"/>
          </a:xfrm>
        </p:spPr>
        <p:txBody>
          <a:bodyPr>
            <a:normAutofit/>
          </a:bodyPr>
          <a:lstStyle/>
          <a:p>
            <a:pPr marL="0" indent="0" algn="ctr">
              <a:buNone/>
            </a:pPr>
            <a:r>
              <a:rPr lang="en-US" dirty="0">
                <a:latin typeface="Arial Rounded MT Bold" panose="020F0704030504030204" pitchFamily="34" charset="0"/>
              </a:rPr>
              <a:t>“</a:t>
            </a:r>
            <a:r>
              <a:rPr lang="en-US" sz="2800" b="1" dirty="0">
                <a:latin typeface="Arial Rounded MT Bold" panose="020F0704030504030204" pitchFamily="34" charset="0"/>
              </a:rPr>
              <a:t>Sounding the Alarm on Kentucky’s Academic Test Scores” </a:t>
            </a:r>
          </a:p>
          <a:p>
            <a:pPr marL="0" indent="0" algn="ctr">
              <a:buNone/>
            </a:pPr>
            <a:r>
              <a:rPr lang="en-US" sz="2800" b="1" dirty="0">
                <a:latin typeface="Arial Rounded MT Bold" panose="020F0704030504030204" pitchFamily="34" charset="0"/>
              </a:rPr>
              <a:t>Hal Heiner, Secretary </a:t>
            </a:r>
          </a:p>
          <a:p>
            <a:pPr marL="0" indent="0" algn="ctr">
              <a:buNone/>
            </a:pPr>
            <a:r>
              <a:rPr lang="en-US" sz="2800" b="1" dirty="0">
                <a:latin typeface="Arial Rounded MT Bold" panose="020F0704030504030204" pitchFamily="34" charset="0"/>
              </a:rPr>
              <a:t>KY Education &amp; Workforce Development Cabinet</a:t>
            </a:r>
          </a:p>
          <a:p>
            <a:pPr marL="0" indent="0" algn="ctr">
              <a:buNone/>
            </a:pPr>
            <a:r>
              <a:rPr lang="en-US" sz="2200" b="1" dirty="0">
                <a:solidFill>
                  <a:srgbClr val="0070C0"/>
                </a:solidFill>
                <a:latin typeface="Calibri" panose="020F0502020204030204" pitchFamily="34" charset="0"/>
                <a:hlinkClick r:id="rId3"/>
              </a:rPr>
              <a:t>http://kentuckytoday.com/stories/sounding-the-alarm-on-kentuckys-academic-test-scores,9455</a:t>
            </a:r>
            <a:endParaRPr lang="en-US" sz="2200" b="1" dirty="0">
              <a:solidFill>
                <a:srgbClr val="0070C0"/>
              </a:solidFill>
              <a:latin typeface="Calibri" panose="020F0502020204030204" pitchFamily="34" charset="0"/>
            </a:endParaRPr>
          </a:p>
          <a:p>
            <a:pPr marL="0" indent="0" algn="ctr">
              <a:buNone/>
            </a:pPr>
            <a:endParaRPr lang="en-US" sz="4000" b="1" dirty="0">
              <a:solidFill>
                <a:srgbClr val="0070C0"/>
              </a:solidFill>
              <a:latin typeface="Calibri" panose="020F0502020204030204" pitchFamily="34" charset="0"/>
            </a:endParaRPr>
          </a:p>
          <a:p>
            <a:pPr marL="0" indent="0" algn="ctr">
              <a:buNone/>
            </a:pPr>
            <a:r>
              <a:rPr lang="en-US" sz="2800" b="1" dirty="0">
                <a:latin typeface="Arial Rounded MT Bold" panose="020F0704030504030204" pitchFamily="34" charset="0"/>
              </a:rPr>
              <a:t>“The Prichard Statement on 2017 Academic Test Scores”</a:t>
            </a:r>
          </a:p>
          <a:p>
            <a:pPr marL="0" indent="0" algn="ctr">
              <a:buNone/>
            </a:pPr>
            <a:r>
              <a:rPr lang="en-US" sz="2000" b="1" dirty="0">
                <a:solidFill>
                  <a:srgbClr val="0070C0"/>
                </a:solidFill>
                <a:latin typeface="Calibri" panose="020F0502020204030204" pitchFamily="34" charset="0"/>
                <a:hlinkClick r:id="rId4"/>
              </a:rPr>
              <a:t>http://prichblog.blogspot.com/2017/09/prichard-statement-on-2017-results.html</a:t>
            </a:r>
            <a:endParaRPr lang="en-US" sz="2000" b="1" dirty="0">
              <a:solidFill>
                <a:srgbClr val="0070C0"/>
              </a:solidFill>
              <a:latin typeface="Calibri" panose="020F0502020204030204" pitchFamily="34" charset="0"/>
            </a:endParaRPr>
          </a:p>
          <a:p>
            <a:pPr marL="0" indent="0" algn="ctr">
              <a:buNone/>
            </a:pPr>
            <a:endParaRPr lang="en-US" b="1" dirty="0">
              <a:solidFill>
                <a:srgbClr val="0070C0"/>
              </a:solidFill>
              <a:latin typeface="Calibri" panose="020F0502020204030204" pitchFamily="34" charset="0"/>
            </a:endParaRPr>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307318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609600" y="2155370"/>
            <a:ext cx="11078464" cy="4484915"/>
          </a:xfrm>
        </p:spPr>
        <p:txBody>
          <a:bodyPr>
            <a:normAutofit/>
          </a:bodyPr>
          <a:lstStyle/>
          <a:p>
            <a:pPr marL="742950" indent="-742950">
              <a:buSzPct val="75000"/>
              <a:buFont typeface="+mj-lt"/>
              <a:buAutoNum type="arabicParenR"/>
            </a:pPr>
            <a:r>
              <a:rPr lang="en-US" altLang="en-US" sz="4000" dirty="0">
                <a:latin typeface="Arial Rounded MT Bold" panose="020F0704030504030204" pitchFamily="34" charset="0"/>
              </a:rPr>
              <a:t>Phonemic Awareness</a:t>
            </a:r>
          </a:p>
          <a:p>
            <a:pPr marL="742950" indent="-742950">
              <a:buSzPct val="75000"/>
              <a:buFont typeface="+mj-lt"/>
              <a:buAutoNum type="arabicParenR"/>
            </a:pPr>
            <a:r>
              <a:rPr lang="en-US" altLang="en-US" sz="4000" dirty="0">
                <a:latin typeface="Arial Rounded MT Bold" panose="020F0704030504030204" pitchFamily="34" charset="0"/>
              </a:rPr>
              <a:t>Phonics</a:t>
            </a:r>
          </a:p>
          <a:p>
            <a:pPr marL="742950" indent="-742950">
              <a:buSzPct val="75000"/>
              <a:buFont typeface="+mj-lt"/>
              <a:buAutoNum type="arabicParenR"/>
            </a:pPr>
            <a:r>
              <a:rPr lang="en-US" altLang="en-US" sz="4000" dirty="0">
                <a:latin typeface="Arial Rounded MT Bold" panose="020F0704030504030204" pitchFamily="34" charset="0"/>
              </a:rPr>
              <a:t>Fluency</a:t>
            </a:r>
          </a:p>
          <a:p>
            <a:pPr marL="742950" indent="-742950">
              <a:buSzPct val="75000"/>
              <a:buFont typeface="+mj-lt"/>
              <a:buAutoNum type="arabicParenR"/>
            </a:pPr>
            <a:r>
              <a:rPr lang="en-US" altLang="en-US" sz="4000" dirty="0">
                <a:latin typeface="Arial Rounded MT Bold" panose="020F0704030504030204" pitchFamily="34" charset="0"/>
              </a:rPr>
              <a:t>Vocabulary</a:t>
            </a:r>
          </a:p>
          <a:p>
            <a:pPr marL="742950" indent="-742950">
              <a:buSzPct val="75000"/>
              <a:buFont typeface="+mj-lt"/>
              <a:buAutoNum type="arabicParenR"/>
            </a:pPr>
            <a:r>
              <a:rPr lang="en-US" altLang="en-US" sz="4000" dirty="0">
                <a:latin typeface="Arial Rounded MT Bold" panose="020F0704030504030204" pitchFamily="34" charset="0"/>
              </a:rPr>
              <a:t>Comprehension</a:t>
            </a:r>
          </a:p>
          <a:p>
            <a:pPr marL="0" indent="0" eaLnBrk="1" hangingPunct="1">
              <a:buNone/>
            </a:pPr>
            <a:endParaRPr lang="en-US" altLang="en-US" sz="4000" dirty="0"/>
          </a:p>
        </p:txBody>
      </p:sp>
      <p:sp>
        <p:nvSpPr>
          <p:cNvPr id="3" name="Title 2"/>
          <p:cNvSpPr>
            <a:spLocks noGrp="1"/>
          </p:cNvSpPr>
          <p:nvPr>
            <p:ph type="title"/>
          </p:nvPr>
        </p:nvSpPr>
        <p:spPr>
          <a:xfrm>
            <a:off x="157607" y="272143"/>
            <a:ext cx="11982450" cy="990600"/>
          </a:xfrm>
        </p:spPr>
        <p:txBody>
          <a:bodyPr>
            <a:normAutofit fontScale="90000"/>
          </a:bodyPr>
          <a:lstStyle/>
          <a:p>
            <a:pPr algn="ctr">
              <a:defRPr/>
            </a:pPr>
            <a:r>
              <a:rPr lang="en-US" dirty="0">
                <a:solidFill>
                  <a:schemeClr val="tx1"/>
                </a:solidFill>
              </a:rPr>
              <a:t/>
            </a:r>
            <a:br>
              <a:rPr lang="en-US" dirty="0">
                <a:solidFill>
                  <a:schemeClr val="tx1"/>
                </a:solidFill>
              </a:rPr>
            </a:br>
            <a:r>
              <a:rPr lang="en-US" b="1" dirty="0">
                <a:solidFill>
                  <a:schemeClr val="tx1"/>
                </a:solidFill>
                <a:latin typeface="Arial Rounded MT Bold" panose="020F0704030504030204" pitchFamily="34" charset="0"/>
              </a:rPr>
              <a:t>K-2: The Five Essential Components of Reading</a:t>
            </a:r>
            <a:br>
              <a:rPr lang="en-US" b="1" dirty="0">
                <a:solidFill>
                  <a:schemeClr val="tx1"/>
                </a:solidFill>
                <a:latin typeface="Arial Rounded MT Bold" panose="020F0704030504030204" pitchFamily="34" charset="0"/>
              </a:rPr>
            </a:br>
            <a:endParaRPr lang="en-US" b="1" dirty="0">
              <a:solidFill>
                <a:schemeClr val="tx1"/>
              </a:solidFill>
              <a:latin typeface="Arial Rounded MT Bold" panose="020F07040305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734" y="1809451"/>
            <a:ext cx="3122038" cy="3699782"/>
          </a:xfrm>
          <a:prstGeom prst="rect">
            <a:avLst/>
          </a:prstGeom>
        </p:spPr>
      </p:pic>
      <p:sp>
        <p:nvSpPr>
          <p:cNvPr id="4" name="TextBox 3"/>
          <p:cNvSpPr txBox="1"/>
          <p:nvPr/>
        </p:nvSpPr>
        <p:spPr>
          <a:xfrm>
            <a:off x="6592067" y="5624319"/>
            <a:ext cx="4441371" cy="461665"/>
          </a:xfrm>
          <a:prstGeom prst="rect">
            <a:avLst/>
          </a:prstGeom>
          <a:solidFill>
            <a:schemeClr val="accent1"/>
          </a:solidFill>
        </p:spPr>
        <p:txBody>
          <a:bodyPr wrap="square" rtlCol="0">
            <a:spAutoFit/>
          </a:bodyPr>
          <a:lstStyle/>
          <a:p>
            <a:pPr algn="ctr"/>
            <a:r>
              <a:rPr lang="en-US" sz="2400" b="1" dirty="0">
                <a:latin typeface="Calibri" panose="020F0502020204030204" pitchFamily="34" charset="0"/>
              </a:rPr>
              <a:t>“WORD ATTACK SKILLS”</a:t>
            </a:r>
          </a:p>
        </p:txBody>
      </p:sp>
    </p:spTree>
    <p:extLst>
      <p:ext uri="{BB962C8B-B14F-4D97-AF65-F5344CB8AC3E}">
        <p14:creationId xmlns:p14="http://schemas.microsoft.com/office/powerpoint/2010/main" val="9825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28600"/>
            <a:ext cx="11820698" cy="990600"/>
          </a:xfrm>
        </p:spPr>
        <p:txBody>
          <a:bodyPr>
            <a:noAutofit/>
          </a:bodyPr>
          <a:lstStyle/>
          <a:p>
            <a:pPr algn="ctr"/>
            <a:r>
              <a:rPr lang="en-US" sz="3600" b="1" dirty="0">
                <a:solidFill>
                  <a:srgbClr val="0091B2"/>
                </a:solidFill>
                <a:latin typeface="Arial" pitchFamily="-108" charset="0"/>
              </a:rPr>
              <a:t/>
            </a:r>
            <a:br>
              <a:rPr lang="en-US" sz="3600" b="1" dirty="0">
                <a:solidFill>
                  <a:srgbClr val="0091B2"/>
                </a:solidFill>
                <a:latin typeface="Arial" pitchFamily="-108" charset="0"/>
              </a:rPr>
            </a:br>
            <a:r>
              <a:rPr lang="en-US" sz="3600" dirty="0">
                <a:solidFill>
                  <a:srgbClr val="0091B2"/>
                </a:solidFill>
                <a:latin typeface="Calibri" panose="020F0502020204030204" pitchFamily="34" charset="0"/>
              </a:rPr>
              <a:t>Overview of the Reading Standards for History/Social Studies </a:t>
            </a:r>
            <a:r>
              <a:rPr lang="en-US" sz="5400" dirty="0">
                <a:solidFill>
                  <a:srgbClr val="0091B2"/>
                </a:solidFill>
                <a:latin typeface="Calibri" panose="020F0502020204030204" pitchFamily="34" charset="0"/>
              </a:rPr>
              <a:t/>
            </a:r>
            <a:br>
              <a:rPr lang="en-US" sz="5400" dirty="0">
                <a:solidFill>
                  <a:srgbClr val="0091B2"/>
                </a:solidFill>
                <a:latin typeface="Calibri" panose="020F0502020204030204" pitchFamily="34" charset="0"/>
              </a:rPr>
            </a:br>
            <a:endParaRPr lang="en-US" sz="5400" dirty="0">
              <a:latin typeface="Calibri" panose="020F0502020204030204" pitchFamily="34" charset="0"/>
            </a:endParaRPr>
          </a:p>
        </p:txBody>
      </p:sp>
      <p:sp>
        <p:nvSpPr>
          <p:cNvPr id="3" name="Content Placeholder 2"/>
          <p:cNvSpPr>
            <a:spLocks noGrp="1"/>
          </p:cNvSpPr>
          <p:nvPr>
            <p:ph sz="quarter" idx="1"/>
          </p:nvPr>
        </p:nvSpPr>
        <p:spPr>
          <a:xfrm>
            <a:off x="315884" y="1600200"/>
            <a:ext cx="11372180" cy="5033356"/>
          </a:xfrm>
        </p:spPr>
        <p:txBody>
          <a:bodyPr>
            <a:normAutofit fontScale="92500" lnSpcReduction="10000"/>
          </a:bodyPr>
          <a:lstStyle/>
          <a:p>
            <a:pPr marL="0" indent="0" algn="ctr">
              <a:buNone/>
            </a:pPr>
            <a:endParaRPr lang="en-US" sz="2600" b="1" u="sng" dirty="0">
              <a:ea typeface="Geneva"/>
              <a:cs typeface="Geneva"/>
            </a:endParaRPr>
          </a:p>
          <a:p>
            <a:pPr marL="401638" lvl="1" indent="-287338">
              <a:spcBef>
                <a:spcPts val="600"/>
              </a:spcBef>
              <a:spcAft>
                <a:spcPts val="600"/>
              </a:spcAft>
            </a:pPr>
            <a:r>
              <a:rPr lang="en-US" sz="3200" b="1" dirty="0">
                <a:latin typeface="Calibri" panose="020F0502020204030204" pitchFamily="34" charset="0"/>
                <a:ea typeface="Geneva"/>
              </a:rPr>
              <a:t>Key Ideas and Detail:  </a:t>
            </a:r>
            <a:r>
              <a:rPr lang="en-US" sz="3200" dirty="0">
                <a:latin typeface="Calibri" panose="020F0502020204030204" pitchFamily="34" charset="0"/>
                <a:ea typeface="Geneva"/>
              </a:rPr>
              <a:t>Cite specific textual evidence to support analysis of primary and secondary sources</a:t>
            </a:r>
          </a:p>
          <a:p>
            <a:pPr marL="401638" lvl="1" indent="-287338">
              <a:spcBef>
                <a:spcPts val="600"/>
              </a:spcBef>
              <a:spcAft>
                <a:spcPts val="600"/>
              </a:spcAft>
              <a:buNone/>
            </a:pPr>
            <a:endParaRPr lang="en-US" sz="3200" b="1" dirty="0">
              <a:latin typeface="Calibri" panose="020F0502020204030204" pitchFamily="34" charset="0"/>
              <a:ea typeface="Geneva"/>
            </a:endParaRPr>
          </a:p>
          <a:p>
            <a:pPr marL="401638" lvl="1" indent="-287338">
              <a:spcBef>
                <a:spcPts val="600"/>
              </a:spcBef>
              <a:spcAft>
                <a:spcPts val="600"/>
              </a:spcAft>
            </a:pPr>
            <a:r>
              <a:rPr lang="en-US" sz="3200" b="1" dirty="0">
                <a:latin typeface="Calibri" panose="020F0502020204030204" pitchFamily="34" charset="0"/>
                <a:ea typeface="Geneva"/>
              </a:rPr>
              <a:t>Craft and Structure:  </a:t>
            </a:r>
            <a:r>
              <a:rPr lang="en-US" sz="3200" dirty="0">
                <a:latin typeface="Calibri" panose="020F0502020204030204" pitchFamily="34" charset="0"/>
                <a:ea typeface="Geneva"/>
              </a:rPr>
              <a:t>Analyze, evaluate, and differentiate primary and secondary sources </a:t>
            </a:r>
          </a:p>
          <a:p>
            <a:pPr marL="401638" lvl="1" indent="-287338">
              <a:spcBef>
                <a:spcPts val="600"/>
              </a:spcBef>
              <a:spcAft>
                <a:spcPts val="600"/>
              </a:spcAft>
              <a:buNone/>
            </a:pPr>
            <a:endParaRPr lang="en-US" sz="3200" dirty="0">
              <a:latin typeface="Calibri" panose="020F0502020204030204" pitchFamily="34" charset="0"/>
              <a:ea typeface="Geneva"/>
            </a:endParaRPr>
          </a:p>
          <a:p>
            <a:pPr marL="401638" lvl="1" indent="-287338">
              <a:spcBef>
                <a:spcPts val="600"/>
              </a:spcBef>
              <a:spcAft>
                <a:spcPts val="600"/>
              </a:spcAft>
            </a:pPr>
            <a:r>
              <a:rPr lang="en-US" sz="3200" b="1" dirty="0">
                <a:latin typeface="Calibri" panose="020F0502020204030204" pitchFamily="34" charset="0"/>
                <a:ea typeface="Geneva"/>
              </a:rPr>
              <a:t>Integration of Knowledge and Ideas:  </a:t>
            </a:r>
            <a:r>
              <a:rPr lang="en-US" sz="3200" dirty="0">
                <a:latin typeface="Calibri" panose="020F0502020204030204" pitchFamily="34" charset="0"/>
                <a:ea typeface="Geneva"/>
              </a:rPr>
              <a:t>Integrate information from diverse primary and secondary sources into a coherent understanding of an idea or event</a:t>
            </a:r>
            <a:endParaRPr lang="en-US" dirty="0">
              <a:latin typeface="Calibri" panose="020F0502020204030204" pitchFamily="34" charset="0"/>
              <a:ea typeface="Geneva"/>
            </a:endParaRPr>
          </a:p>
          <a:p>
            <a:pPr marL="401638" lvl="1" indent="-287338">
              <a:spcBef>
                <a:spcPts val="600"/>
              </a:spcBef>
              <a:spcAft>
                <a:spcPts val="600"/>
              </a:spcAft>
            </a:pPr>
            <a:endParaRPr lang="en-US" dirty="0">
              <a:ea typeface="Geneva"/>
            </a:endParaRPr>
          </a:p>
          <a:p>
            <a:endParaRPr lang="en-US" dirty="0"/>
          </a:p>
        </p:txBody>
      </p:sp>
    </p:spTree>
    <p:extLst>
      <p:ext uri="{BB962C8B-B14F-4D97-AF65-F5344CB8AC3E}">
        <p14:creationId xmlns:p14="http://schemas.microsoft.com/office/powerpoint/2010/main" val="286366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 y="228600"/>
            <a:ext cx="11787448" cy="990600"/>
          </a:xfrm>
        </p:spPr>
        <p:txBody>
          <a:bodyPr>
            <a:normAutofit fontScale="90000"/>
          </a:bodyPr>
          <a:lstStyle/>
          <a:p>
            <a:pPr algn="ctr"/>
            <a:r>
              <a:rPr lang="en-US" sz="3600" b="1" dirty="0">
                <a:solidFill>
                  <a:srgbClr val="0091B2"/>
                </a:solidFill>
                <a:latin typeface="Arial" pitchFamily="-108" charset="0"/>
              </a:rPr>
              <a:t/>
            </a:r>
            <a:br>
              <a:rPr lang="en-US" sz="3600" b="1" dirty="0">
                <a:solidFill>
                  <a:srgbClr val="0091B2"/>
                </a:solidFill>
                <a:latin typeface="Arial" pitchFamily="-108" charset="0"/>
              </a:rPr>
            </a:br>
            <a:r>
              <a:rPr lang="en-US" sz="4000" dirty="0">
                <a:solidFill>
                  <a:srgbClr val="0091B2"/>
                </a:solidFill>
                <a:latin typeface="Calibri" panose="020F0502020204030204" pitchFamily="34" charset="0"/>
              </a:rPr>
              <a:t>Overview of the Reading Standards for </a:t>
            </a:r>
            <a:br>
              <a:rPr lang="en-US" sz="4000" dirty="0">
                <a:solidFill>
                  <a:srgbClr val="0091B2"/>
                </a:solidFill>
                <a:latin typeface="Calibri" panose="020F0502020204030204" pitchFamily="34" charset="0"/>
              </a:rPr>
            </a:br>
            <a:r>
              <a:rPr lang="en-US" sz="4000" dirty="0">
                <a:solidFill>
                  <a:srgbClr val="0091B2"/>
                </a:solidFill>
                <a:latin typeface="Calibri" panose="020F0502020204030204" pitchFamily="34" charset="0"/>
              </a:rPr>
              <a:t>Science &amp; Technical Subjects 6-12</a:t>
            </a:r>
            <a:br>
              <a:rPr lang="en-US" sz="4000" dirty="0">
                <a:solidFill>
                  <a:srgbClr val="0091B2"/>
                </a:solidFill>
                <a:latin typeface="Calibri" panose="020F0502020204030204" pitchFamily="34" charset="0"/>
              </a:rPr>
            </a:br>
            <a:endParaRPr lang="en-US" sz="4000" dirty="0">
              <a:latin typeface="Calibri" panose="020F0502020204030204" pitchFamily="34" charset="0"/>
            </a:endParaRPr>
          </a:p>
        </p:txBody>
      </p:sp>
      <p:sp>
        <p:nvSpPr>
          <p:cNvPr id="3" name="Content Placeholder 2"/>
          <p:cNvSpPr>
            <a:spLocks noGrp="1"/>
          </p:cNvSpPr>
          <p:nvPr>
            <p:ph sz="quarter" idx="1"/>
          </p:nvPr>
        </p:nvSpPr>
        <p:spPr>
          <a:xfrm>
            <a:off x="199505" y="1600199"/>
            <a:ext cx="11787447" cy="5133109"/>
          </a:xfrm>
        </p:spPr>
        <p:txBody>
          <a:bodyPr>
            <a:normAutofit fontScale="77500" lnSpcReduction="20000"/>
          </a:bodyPr>
          <a:lstStyle/>
          <a:p>
            <a:pPr marL="0" indent="0" algn="ctr">
              <a:buNone/>
            </a:pPr>
            <a:endParaRPr lang="en-US" sz="2600" b="1" u="sng" dirty="0">
              <a:ea typeface="Geneva"/>
              <a:cs typeface="Geneva"/>
            </a:endParaRPr>
          </a:p>
          <a:p>
            <a:pPr marL="401638" lvl="1" indent="-287338">
              <a:spcBef>
                <a:spcPts val="600"/>
              </a:spcBef>
              <a:spcAft>
                <a:spcPts val="600"/>
              </a:spcAft>
            </a:pPr>
            <a:r>
              <a:rPr lang="en-US" sz="3800" b="1" dirty="0">
                <a:latin typeface="Calibri" panose="020F0502020204030204" pitchFamily="34" charset="0"/>
                <a:ea typeface="Geneva"/>
              </a:rPr>
              <a:t>Key Ideas and Detail:  </a:t>
            </a:r>
            <a:r>
              <a:rPr lang="en-US" sz="3800" dirty="0">
                <a:latin typeface="Calibri" panose="020F0502020204030204" pitchFamily="34" charset="0"/>
                <a:ea typeface="Geneva"/>
              </a:rPr>
              <a:t>Cite specific textual evidence to support analysis of scientific and technical texts</a:t>
            </a:r>
          </a:p>
          <a:p>
            <a:pPr marL="401638" lvl="1" indent="-287338">
              <a:spcBef>
                <a:spcPts val="600"/>
              </a:spcBef>
              <a:spcAft>
                <a:spcPts val="600"/>
              </a:spcAft>
              <a:buNone/>
            </a:pPr>
            <a:endParaRPr lang="en-US" sz="3800" b="1" dirty="0">
              <a:latin typeface="Calibri" panose="020F0502020204030204" pitchFamily="34" charset="0"/>
              <a:ea typeface="Geneva"/>
            </a:endParaRPr>
          </a:p>
          <a:p>
            <a:pPr marL="401638" lvl="1" indent="-287338">
              <a:spcBef>
                <a:spcPts val="600"/>
              </a:spcBef>
              <a:spcAft>
                <a:spcPts val="600"/>
              </a:spcAft>
            </a:pPr>
            <a:r>
              <a:rPr lang="en-US" sz="3800" b="1" dirty="0">
                <a:latin typeface="Calibri" panose="020F0502020204030204" pitchFamily="34" charset="0"/>
                <a:ea typeface="Geneva"/>
              </a:rPr>
              <a:t>Craft and Structure:  </a:t>
            </a:r>
            <a:r>
              <a:rPr lang="en-US" sz="3800" dirty="0">
                <a:latin typeface="Calibri" panose="020F0502020204030204" pitchFamily="34" charset="0"/>
                <a:ea typeface="Geneva"/>
              </a:rPr>
              <a:t>Analyze the scope and purpose of an experiment or explanation and determine which issues remain unresolved or uncertain</a:t>
            </a:r>
          </a:p>
          <a:p>
            <a:pPr marL="401638" lvl="1" indent="-287338">
              <a:spcBef>
                <a:spcPts val="600"/>
              </a:spcBef>
              <a:spcAft>
                <a:spcPts val="600"/>
              </a:spcAft>
              <a:buNone/>
            </a:pPr>
            <a:endParaRPr lang="en-US" sz="3800" dirty="0">
              <a:latin typeface="Calibri" panose="020F0502020204030204" pitchFamily="34" charset="0"/>
              <a:ea typeface="Geneva"/>
            </a:endParaRPr>
          </a:p>
          <a:p>
            <a:pPr marL="401638" lvl="1" indent="-287338">
              <a:spcBef>
                <a:spcPts val="600"/>
              </a:spcBef>
              <a:spcAft>
                <a:spcPts val="600"/>
              </a:spcAft>
            </a:pPr>
            <a:r>
              <a:rPr lang="en-US" sz="3800" b="1" dirty="0">
                <a:latin typeface="Calibri" panose="020F0502020204030204" pitchFamily="34" charset="0"/>
                <a:ea typeface="Geneva"/>
              </a:rPr>
              <a:t>Integration of Knowledge and Ideas:  </a:t>
            </a:r>
            <a:r>
              <a:rPr lang="en-US" sz="3800" dirty="0">
                <a:latin typeface="Calibri" panose="020F0502020204030204" pitchFamily="34" charset="0"/>
                <a:ea typeface="Geneva"/>
              </a:rPr>
              <a:t>Synthesize information in different formats by representing complex information in a text in graphical form (e.g., a table or chart) or translating a graphic or equation into words</a:t>
            </a:r>
          </a:p>
          <a:p>
            <a:endParaRPr lang="en-US" dirty="0"/>
          </a:p>
        </p:txBody>
      </p:sp>
    </p:spTree>
    <p:extLst>
      <p:ext uri="{BB962C8B-B14F-4D97-AF65-F5344CB8AC3E}">
        <p14:creationId xmlns:p14="http://schemas.microsoft.com/office/powerpoint/2010/main" val="31334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5718" y="477981"/>
            <a:ext cx="6964363" cy="1981200"/>
          </a:xfrm>
        </p:spPr>
        <p:txBody>
          <a:bodyPr>
            <a:normAutofit fontScale="90000"/>
          </a:bodyPr>
          <a:lstStyle/>
          <a:p>
            <a:pPr marL="320040" indent="-320040" algn="ctr">
              <a:buClr>
                <a:schemeClr val="accent6">
                  <a:lumMod val="75000"/>
                </a:schemeClr>
              </a:buClr>
              <a:defRPr/>
            </a:pPr>
            <a:r>
              <a:rPr lang="en-US" sz="6000" dirty="0">
                <a:solidFill>
                  <a:schemeClr val="bg2">
                    <a:lumMod val="25000"/>
                  </a:schemeClr>
                </a:solidFill>
                <a:latin typeface="Calibri" panose="020F0502020204030204" pitchFamily="34" charset="0"/>
                <a:cs typeface="Arial" pitchFamily="34" charset="0"/>
              </a:rPr>
              <a:t>Writing Standard #1</a:t>
            </a:r>
            <a:br>
              <a:rPr lang="en-US" sz="6000" dirty="0">
                <a:solidFill>
                  <a:schemeClr val="bg2">
                    <a:lumMod val="25000"/>
                  </a:schemeClr>
                </a:solidFill>
                <a:latin typeface="Calibri" panose="020F0502020204030204" pitchFamily="34" charset="0"/>
                <a:cs typeface="Arial" pitchFamily="34" charset="0"/>
              </a:rPr>
            </a:br>
            <a:r>
              <a:rPr lang="en-US" sz="6000" dirty="0">
                <a:solidFill>
                  <a:schemeClr val="bg2">
                    <a:lumMod val="25000"/>
                  </a:schemeClr>
                </a:solidFill>
                <a:latin typeface="Calibri" panose="020F0502020204030204" pitchFamily="34" charset="0"/>
                <a:cs typeface="Arial" pitchFamily="34" charset="0"/>
              </a:rPr>
              <a:t/>
            </a:r>
            <a:br>
              <a:rPr lang="en-US" sz="6000" dirty="0">
                <a:solidFill>
                  <a:schemeClr val="bg2">
                    <a:lumMod val="25000"/>
                  </a:schemeClr>
                </a:solidFill>
                <a:latin typeface="Calibri" panose="020F0502020204030204" pitchFamily="34" charset="0"/>
                <a:cs typeface="Arial" pitchFamily="34" charset="0"/>
              </a:rPr>
            </a:br>
            <a:r>
              <a:rPr lang="en-US" sz="3100" b="1" dirty="0">
                <a:solidFill>
                  <a:schemeClr val="tx1"/>
                </a:solidFill>
                <a:latin typeface="Calibri" panose="020F0502020204030204" pitchFamily="34" charset="0"/>
                <a:cs typeface="Arial" pitchFamily="34" charset="0"/>
              </a:rPr>
              <a:t>CCR Anchor Standard  #1</a:t>
            </a:r>
            <a:br>
              <a:rPr lang="en-US" sz="3100" b="1" dirty="0">
                <a:solidFill>
                  <a:schemeClr val="tx1"/>
                </a:solidFill>
                <a:latin typeface="Calibri" panose="020F0502020204030204" pitchFamily="34" charset="0"/>
                <a:cs typeface="Arial" pitchFamily="34" charset="0"/>
              </a:rPr>
            </a:br>
            <a:endParaRPr lang="en-US" sz="3100" b="1" dirty="0">
              <a:solidFill>
                <a:schemeClr val="tx1"/>
              </a:solidFill>
              <a:latin typeface="Calibri" panose="020F0502020204030204" pitchFamily="34" charset="0"/>
              <a:cs typeface="Arial" pitchFamily="34" charset="0"/>
            </a:endParaRPr>
          </a:p>
        </p:txBody>
      </p:sp>
      <p:sp>
        <p:nvSpPr>
          <p:cNvPr id="27652" name="Content Placeholder 6"/>
          <p:cNvSpPr>
            <a:spLocks noGrp="1"/>
          </p:cNvSpPr>
          <p:nvPr>
            <p:ph sz="quarter" idx="4294967295"/>
          </p:nvPr>
        </p:nvSpPr>
        <p:spPr>
          <a:xfrm>
            <a:off x="1981200" y="2209800"/>
            <a:ext cx="8153400" cy="3886200"/>
          </a:xfrm>
          <a:prstGeom prst="rect">
            <a:avLst/>
          </a:prstGeom>
          <a:solidFill>
            <a:schemeClr val="bg1"/>
          </a:solidFill>
        </p:spPr>
        <p:txBody>
          <a:bodyPr>
            <a:normAutofit/>
          </a:bodyPr>
          <a:lstStyle/>
          <a:p>
            <a:pPr algn="ctr" eaLnBrk="1" hangingPunct="1">
              <a:buFont typeface="Brush Script MT" panose="03060802040406070304" pitchFamily="66" charset="0"/>
              <a:buNone/>
            </a:pPr>
            <a:endParaRPr lang="en-US" altLang="en-US" b="1" i="1" dirty="0"/>
          </a:p>
          <a:p>
            <a:pPr algn="ctr" eaLnBrk="1" hangingPunct="1">
              <a:spcBef>
                <a:spcPct val="0"/>
              </a:spcBef>
              <a:buFont typeface="Brush Script MT" panose="03060802040406070304" pitchFamily="66" charset="0"/>
              <a:buNone/>
            </a:pPr>
            <a:r>
              <a:rPr lang="en-US" altLang="en-US" sz="4000" dirty="0">
                <a:latin typeface="Calibri" panose="020F0502020204030204" pitchFamily="34" charset="0"/>
              </a:rPr>
              <a:t>Write arguments to support claims in an analysis of substantive topics or texts, using valid reasoning and relevant and sufficient evidence.</a:t>
            </a:r>
          </a:p>
          <a:p>
            <a:pPr algn="ctr" eaLnBrk="1" hangingPunct="1">
              <a:buFont typeface="Brush Script MT" panose="03060802040406070304" pitchFamily="66" charset="0"/>
              <a:buNone/>
            </a:pPr>
            <a:r>
              <a:rPr lang="en-US" altLang="en-US" sz="2800" b="1" dirty="0">
                <a:latin typeface="Calibri" panose="020F0502020204030204" pitchFamily="34" charset="0"/>
              </a:rPr>
              <a:t>K-12 Progressions</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734941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4354" y="0"/>
            <a:ext cx="108712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tx1"/>
                </a:solidFill>
                <a:latin typeface="Calibri" panose="020F0502020204030204" pitchFamily="34" charset="0"/>
              </a:rPr>
              <a:t>Deconstructed Writing Standard 1: 3</a:t>
            </a:r>
            <a:r>
              <a:rPr lang="en-US" sz="4000" baseline="30000" dirty="0">
                <a:solidFill>
                  <a:schemeClr val="tx1"/>
                </a:solidFill>
                <a:latin typeface="Calibri" panose="020F0502020204030204" pitchFamily="34" charset="0"/>
              </a:rPr>
              <a:t>rd</a:t>
            </a:r>
            <a:r>
              <a:rPr lang="en-US" sz="4000" dirty="0">
                <a:solidFill>
                  <a:schemeClr val="tx1"/>
                </a:solidFill>
                <a:latin typeface="Calibri" panose="020F0502020204030204" pitchFamily="34" charset="0"/>
              </a:rPr>
              <a:t> Grade</a:t>
            </a:r>
          </a:p>
        </p:txBody>
      </p:sp>
      <p:pic>
        <p:nvPicPr>
          <p:cNvPr id="3" name="Content Placeholder 2"/>
          <p:cNvPicPr>
            <a:picLocks noGrp="1" noChangeAspect="1"/>
          </p:cNvPicPr>
          <p:nvPr>
            <p:ph sz="quarter" idx="1"/>
          </p:nvPr>
        </p:nvPicPr>
        <p:blipFill>
          <a:blip r:embed="rId3"/>
          <a:stretch>
            <a:fillRect/>
          </a:stretch>
        </p:blipFill>
        <p:spPr>
          <a:xfrm>
            <a:off x="760125" y="990599"/>
            <a:ext cx="10319657" cy="5812971"/>
          </a:xfrm>
          <a:prstGeom prst="rect">
            <a:avLst/>
          </a:prstGeom>
        </p:spPr>
      </p:pic>
      <p:sp>
        <p:nvSpPr>
          <p:cNvPr id="8" name="Rectangle 7"/>
          <p:cNvSpPr/>
          <p:nvPr/>
        </p:nvSpPr>
        <p:spPr>
          <a:xfrm>
            <a:off x="1318685" y="6157240"/>
            <a:ext cx="9892145" cy="646331"/>
          </a:xfrm>
          <a:prstGeom prst="rect">
            <a:avLst/>
          </a:prstGeom>
        </p:spPr>
        <p:txBody>
          <a:bodyPr wrap="square">
            <a:spAutoFit/>
          </a:bodyPr>
          <a:lstStyle/>
          <a:p>
            <a:r>
              <a:rPr lang="en-US" b="1" dirty="0">
                <a:solidFill>
                  <a:srgbClr val="0070C0"/>
                </a:solidFill>
                <a:latin typeface="Calibri" panose="020F0502020204030204" pitchFamily="34" charset="0"/>
              </a:rPr>
              <a:t>https://education.ky.gov/curriculum/conpro/engla/Pages/ELA-Deconstructed-Standards.aspx</a:t>
            </a:r>
          </a:p>
          <a:p>
            <a:endParaRPr lang="en-US" dirty="0"/>
          </a:p>
        </p:txBody>
      </p:sp>
    </p:spTree>
    <p:extLst>
      <p:ext uri="{BB962C8B-B14F-4D97-AF65-F5344CB8AC3E}">
        <p14:creationId xmlns:p14="http://schemas.microsoft.com/office/powerpoint/2010/main" val="122937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965" y="1671919"/>
            <a:ext cx="8413376" cy="5440363"/>
          </a:xfrm>
        </p:spPr>
        <p:txBody>
          <a:bodyPr rtlCol="0">
            <a:normAutofit/>
          </a:bodyPr>
          <a:lstStyle/>
          <a:p>
            <a:pPr>
              <a:buNone/>
              <a:defRPr/>
            </a:pPr>
            <a:r>
              <a:rPr lang="en-US" sz="7200" b="1" dirty="0">
                <a:solidFill>
                  <a:schemeClr val="accent6">
                    <a:lumMod val="75000"/>
                  </a:schemeClr>
                </a:solidFill>
                <a:effectLst>
                  <a:outerShdw blurRad="38100" dist="38100" dir="2700000" algn="tl">
                    <a:srgbClr val="000000">
                      <a:alpha val="43137"/>
                    </a:srgbClr>
                  </a:outerShdw>
                </a:effectLst>
              </a:rPr>
              <a:t>“He who dares to teach, must never cease to learn. ” </a:t>
            </a:r>
            <a:r>
              <a:rPr lang="en-US" sz="5400" dirty="0"/>
              <a:t/>
            </a:r>
            <a:br>
              <a:rPr lang="en-US" sz="5400" dirty="0"/>
            </a:br>
            <a:r>
              <a:rPr lang="en-US" sz="5400" dirty="0"/>
              <a:t>             </a:t>
            </a:r>
            <a:r>
              <a:rPr lang="en-US" sz="4000" b="1" dirty="0">
                <a:solidFill>
                  <a:schemeClr val="accent6">
                    <a:lumMod val="75000"/>
                  </a:schemeClr>
                </a:solidFill>
                <a:effectLst>
                  <a:outerShdw blurRad="38100" dist="38100" dir="2700000" algn="tl">
                    <a:srgbClr val="000000">
                      <a:alpha val="43137"/>
                    </a:srgbClr>
                  </a:outerShdw>
                </a:effectLst>
              </a:rPr>
              <a:t>~John Cotton Dana</a:t>
            </a:r>
            <a:endParaRPr lang="fr-CA" sz="4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0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49629" y="152400"/>
            <a:ext cx="11847683" cy="1143000"/>
          </a:xfrm>
        </p:spPr>
        <p:txBody>
          <a:bodyPr wrap="square" numCol="1" compatLnSpc="1">
            <a:prstTxWarp prst="textNoShape">
              <a:avLst/>
            </a:prstTxWarp>
            <a:noAutofit/>
          </a:bodyPr>
          <a:lstStyle/>
          <a:p>
            <a:pPr algn="ctr" eaLnBrk="1" hangingPunct="1"/>
            <a:r>
              <a:rPr lang="en-US" altLang="en-US" sz="3200" b="1" dirty="0">
                <a:solidFill>
                  <a:schemeClr val="tx1"/>
                </a:solidFill>
                <a:latin typeface="Calibri" panose="020F0502020204030204" pitchFamily="34" charset="0"/>
                <a:cs typeface="Arial" panose="020B0604020202020204" pitchFamily="34" charset="0"/>
              </a:rPr>
              <a:t>Distribution of Communicative Purposes </a:t>
            </a:r>
            <a:br>
              <a:rPr lang="en-US" altLang="en-US" sz="3200" b="1" dirty="0">
                <a:solidFill>
                  <a:schemeClr val="tx1"/>
                </a:solidFill>
                <a:latin typeface="Calibri" panose="020F0502020204030204" pitchFamily="34" charset="0"/>
                <a:cs typeface="Arial" panose="020B0604020202020204" pitchFamily="34" charset="0"/>
              </a:rPr>
            </a:br>
            <a:r>
              <a:rPr lang="en-US" altLang="en-US" sz="3200" b="1" dirty="0">
                <a:solidFill>
                  <a:schemeClr val="tx1"/>
                </a:solidFill>
                <a:latin typeface="Calibri" panose="020F0502020204030204" pitchFamily="34" charset="0"/>
                <a:cs typeface="Arial" panose="020B0604020202020204" pitchFamily="34" charset="0"/>
              </a:rPr>
              <a:t>by Grade in the NAEP Writing Framework</a:t>
            </a:r>
            <a:br>
              <a:rPr lang="en-US" altLang="en-US" sz="3200" b="1" dirty="0">
                <a:solidFill>
                  <a:schemeClr val="tx1"/>
                </a:solidFill>
                <a:latin typeface="Calibri" panose="020F0502020204030204" pitchFamily="34" charset="0"/>
                <a:cs typeface="Arial" panose="020B0604020202020204" pitchFamily="34" charset="0"/>
              </a:rPr>
            </a:br>
            <a:endParaRPr lang="en-US" altLang="en-US" sz="3200" b="1" dirty="0">
              <a:solidFill>
                <a:schemeClr val="tx1"/>
              </a:solidFill>
              <a:latin typeface="Calibri" panose="020F0502020204030204" pitchFamily="34" charset="0"/>
              <a:cs typeface="Arial" panose="020B0604020202020204" pitchFamily="34" charset="0"/>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934316805"/>
              </p:ext>
            </p:extLst>
          </p:nvPr>
        </p:nvGraphicFramePr>
        <p:xfrm>
          <a:off x="1047404" y="1660641"/>
          <a:ext cx="10008523" cy="3293745"/>
        </p:xfrm>
        <a:graphic>
          <a:graphicData uri="http://schemas.openxmlformats.org/drawingml/2006/table">
            <a:tbl>
              <a:tblPr firstRow="1" bandRow="1">
                <a:tableStyleId>{21E4AEA4-8DFA-4A89-87EB-49C32662AFE0}</a:tableStyleId>
              </a:tblPr>
              <a:tblGrid>
                <a:gridCol w="1637758">
                  <a:extLst>
                    <a:ext uri="{9D8B030D-6E8A-4147-A177-3AD203B41FA5}">
                      <a16:colId xmlns:a16="http://schemas.microsoft.com/office/drawing/2014/main" xmlns="" val="20000"/>
                    </a:ext>
                  </a:extLst>
                </a:gridCol>
                <a:gridCol w="3366504">
                  <a:extLst>
                    <a:ext uri="{9D8B030D-6E8A-4147-A177-3AD203B41FA5}">
                      <a16:colId xmlns:a16="http://schemas.microsoft.com/office/drawing/2014/main" xmlns="" val="20001"/>
                    </a:ext>
                  </a:extLst>
                </a:gridCol>
                <a:gridCol w="2209088">
                  <a:extLst>
                    <a:ext uri="{9D8B030D-6E8A-4147-A177-3AD203B41FA5}">
                      <a16:colId xmlns:a16="http://schemas.microsoft.com/office/drawing/2014/main" xmlns="" val="20002"/>
                    </a:ext>
                  </a:extLst>
                </a:gridCol>
                <a:gridCol w="2795173">
                  <a:extLst>
                    <a:ext uri="{9D8B030D-6E8A-4147-A177-3AD203B41FA5}">
                      <a16:colId xmlns:a16="http://schemas.microsoft.com/office/drawing/2014/main" xmlns="" val="20003"/>
                    </a:ext>
                  </a:extLst>
                </a:gridCol>
              </a:tblGrid>
              <a:tr h="1363053">
                <a:tc>
                  <a:txBody>
                    <a:bodyPr/>
                    <a:lstStyle/>
                    <a:p>
                      <a:r>
                        <a:rPr lang="en-US" sz="2400" dirty="0">
                          <a:solidFill>
                            <a:schemeClr val="bg1"/>
                          </a:solidFill>
                        </a:rPr>
                        <a:t>GRADE</a:t>
                      </a:r>
                    </a:p>
                  </a:txBody>
                  <a:tcPr marT="45644" marB="45644"/>
                </a:tc>
                <a:tc>
                  <a:txBody>
                    <a:bodyPr/>
                    <a:lstStyle/>
                    <a:p>
                      <a:r>
                        <a:rPr lang="en-US" sz="2400" dirty="0">
                          <a:solidFill>
                            <a:schemeClr val="bg1"/>
                          </a:solidFill>
                        </a:rPr>
                        <a:t>TO PERSUADE</a:t>
                      </a:r>
                    </a:p>
                    <a:p>
                      <a:r>
                        <a:rPr lang="en-US" sz="1800" dirty="0">
                          <a:solidFill>
                            <a:schemeClr val="bg1"/>
                          </a:solidFill>
                        </a:rPr>
                        <a:t>Opinion/Argumentation</a:t>
                      </a:r>
                    </a:p>
                  </a:txBody>
                  <a:tcPr marT="45644" marB="45644"/>
                </a:tc>
                <a:tc>
                  <a:txBody>
                    <a:bodyPr/>
                    <a:lstStyle/>
                    <a:p>
                      <a:r>
                        <a:rPr lang="en-US" sz="2400" dirty="0">
                          <a:solidFill>
                            <a:schemeClr val="bg1"/>
                          </a:solidFill>
                        </a:rPr>
                        <a:t>TO EXPLAIN</a:t>
                      </a:r>
                    </a:p>
                    <a:p>
                      <a:pPr algn="l"/>
                      <a:r>
                        <a:rPr lang="en-US" sz="1800" dirty="0">
                          <a:solidFill>
                            <a:schemeClr val="bg1"/>
                          </a:solidFill>
                        </a:rPr>
                        <a:t>Info./Exp.</a:t>
                      </a:r>
                    </a:p>
                  </a:txBody>
                  <a:tcPr marT="45644" marB="45644"/>
                </a:tc>
                <a:tc>
                  <a:txBody>
                    <a:bodyPr/>
                    <a:lstStyle/>
                    <a:p>
                      <a:r>
                        <a:rPr lang="en-US" sz="2400" dirty="0">
                          <a:solidFill>
                            <a:schemeClr val="bg1"/>
                          </a:solidFill>
                        </a:rPr>
                        <a:t>TO CONVEY EXPERIENCE</a:t>
                      </a:r>
                    </a:p>
                    <a:p>
                      <a:pPr algn="l"/>
                      <a:r>
                        <a:rPr lang="en-US" sz="1800" dirty="0">
                          <a:solidFill>
                            <a:schemeClr val="bg1"/>
                          </a:solidFill>
                        </a:rPr>
                        <a:t>Narrative</a:t>
                      </a:r>
                    </a:p>
                  </a:txBody>
                  <a:tcPr marT="45644" marB="45644"/>
                </a:tc>
                <a:extLst>
                  <a:ext uri="{0D108BD9-81ED-4DB2-BD59-A6C34878D82A}">
                    <a16:rowId xmlns:a16="http://schemas.microsoft.com/office/drawing/2014/main" xmlns="" val="10000"/>
                  </a:ext>
                </a:extLst>
              </a:tr>
              <a:tr h="643564">
                <a:tc>
                  <a:txBody>
                    <a:bodyPr/>
                    <a:lstStyle/>
                    <a:p>
                      <a:r>
                        <a:rPr lang="en-US" sz="2800" dirty="0"/>
                        <a:t>4</a:t>
                      </a:r>
                    </a:p>
                  </a:txBody>
                  <a:tcPr marT="45644" marB="45644"/>
                </a:tc>
                <a:tc>
                  <a:txBody>
                    <a:bodyPr/>
                    <a:lstStyle/>
                    <a:p>
                      <a:r>
                        <a:rPr lang="en-US" sz="2800" dirty="0"/>
                        <a:t>30%</a:t>
                      </a:r>
                    </a:p>
                  </a:txBody>
                  <a:tcPr marT="45644" marB="45644"/>
                </a:tc>
                <a:tc>
                  <a:txBody>
                    <a:bodyPr/>
                    <a:lstStyle/>
                    <a:p>
                      <a:r>
                        <a:rPr lang="en-US" sz="2800" dirty="0"/>
                        <a:t>35%</a:t>
                      </a:r>
                    </a:p>
                  </a:txBody>
                  <a:tcPr marT="45644" marB="45644"/>
                </a:tc>
                <a:tc>
                  <a:txBody>
                    <a:bodyPr/>
                    <a:lstStyle/>
                    <a:p>
                      <a:r>
                        <a:rPr lang="en-US" sz="2800" dirty="0"/>
                        <a:t>35%</a:t>
                      </a:r>
                    </a:p>
                  </a:txBody>
                  <a:tcPr marT="45644" marB="45644"/>
                </a:tc>
                <a:extLst>
                  <a:ext uri="{0D108BD9-81ED-4DB2-BD59-A6C34878D82A}">
                    <a16:rowId xmlns:a16="http://schemas.microsoft.com/office/drawing/2014/main" xmlns="" val="10001"/>
                  </a:ext>
                </a:extLst>
              </a:tr>
              <a:tr h="643564">
                <a:tc>
                  <a:txBody>
                    <a:bodyPr/>
                    <a:lstStyle/>
                    <a:p>
                      <a:r>
                        <a:rPr lang="en-US" sz="2800" dirty="0"/>
                        <a:t>8</a:t>
                      </a:r>
                    </a:p>
                  </a:txBody>
                  <a:tcPr marT="45644" marB="45644"/>
                </a:tc>
                <a:tc>
                  <a:txBody>
                    <a:bodyPr/>
                    <a:lstStyle/>
                    <a:p>
                      <a:r>
                        <a:rPr lang="en-US" sz="2800" dirty="0"/>
                        <a:t>35%</a:t>
                      </a:r>
                    </a:p>
                  </a:txBody>
                  <a:tcPr marT="45644" marB="45644"/>
                </a:tc>
                <a:tc>
                  <a:txBody>
                    <a:bodyPr/>
                    <a:lstStyle/>
                    <a:p>
                      <a:r>
                        <a:rPr lang="en-US" sz="2800" dirty="0"/>
                        <a:t>35%</a:t>
                      </a:r>
                    </a:p>
                  </a:txBody>
                  <a:tcPr marT="45644" marB="45644"/>
                </a:tc>
                <a:tc>
                  <a:txBody>
                    <a:bodyPr/>
                    <a:lstStyle/>
                    <a:p>
                      <a:r>
                        <a:rPr lang="en-US" sz="2800" dirty="0"/>
                        <a:t>30%</a:t>
                      </a:r>
                    </a:p>
                  </a:txBody>
                  <a:tcPr marT="45644" marB="45644"/>
                </a:tc>
                <a:extLst>
                  <a:ext uri="{0D108BD9-81ED-4DB2-BD59-A6C34878D82A}">
                    <a16:rowId xmlns:a16="http://schemas.microsoft.com/office/drawing/2014/main" xmlns="" val="10002"/>
                  </a:ext>
                </a:extLst>
              </a:tr>
              <a:tr h="643564">
                <a:tc>
                  <a:txBody>
                    <a:bodyPr/>
                    <a:lstStyle/>
                    <a:p>
                      <a:r>
                        <a:rPr lang="en-US" sz="2800" dirty="0"/>
                        <a:t>12</a:t>
                      </a:r>
                    </a:p>
                  </a:txBody>
                  <a:tcPr marT="45644" marB="45644"/>
                </a:tc>
                <a:tc>
                  <a:txBody>
                    <a:bodyPr/>
                    <a:lstStyle/>
                    <a:p>
                      <a:r>
                        <a:rPr lang="en-US" sz="2800" dirty="0"/>
                        <a:t>40%</a:t>
                      </a:r>
                    </a:p>
                  </a:txBody>
                  <a:tcPr marT="45644" marB="45644"/>
                </a:tc>
                <a:tc>
                  <a:txBody>
                    <a:bodyPr/>
                    <a:lstStyle/>
                    <a:p>
                      <a:r>
                        <a:rPr lang="en-US" sz="2800" dirty="0"/>
                        <a:t>40%</a:t>
                      </a:r>
                    </a:p>
                  </a:txBody>
                  <a:tcPr marT="45644" marB="45644"/>
                </a:tc>
                <a:tc>
                  <a:txBody>
                    <a:bodyPr/>
                    <a:lstStyle/>
                    <a:p>
                      <a:r>
                        <a:rPr lang="en-US" sz="2800" dirty="0"/>
                        <a:t>20%</a:t>
                      </a:r>
                    </a:p>
                  </a:txBody>
                  <a:tcPr marT="45644" marB="45644"/>
                </a:tc>
                <a:extLst>
                  <a:ext uri="{0D108BD9-81ED-4DB2-BD59-A6C34878D82A}">
                    <a16:rowId xmlns:a16="http://schemas.microsoft.com/office/drawing/2014/main" xmlns="" val="10003"/>
                  </a:ext>
                </a:extLst>
              </a:tr>
            </a:tbl>
          </a:graphicData>
        </a:graphic>
      </p:graphicFrame>
      <p:sp>
        <p:nvSpPr>
          <p:cNvPr id="25630" name="Rectangle 6"/>
          <p:cNvSpPr>
            <a:spLocks noChangeArrowheads="1"/>
          </p:cNvSpPr>
          <p:nvPr/>
        </p:nvSpPr>
        <p:spPr bwMode="auto">
          <a:xfrm>
            <a:off x="465513" y="5195168"/>
            <a:ext cx="1153179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It follows that writing assessments aligned with the Standards should adhere to the distribution of writing purposes across grades outlined by NAEP.</a:t>
            </a:r>
          </a:p>
        </p:txBody>
      </p:sp>
      <p:sp>
        <p:nvSpPr>
          <p:cNvPr id="25631" name="TextBox 7"/>
          <p:cNvSpPr txBox="1">
            <a:spLocks noChangeArrowheads="1"/>
          </p:cNvSpPr>
          <p:nvPr/>
        </p:nvSpPr>
        <p:spPr bwMode="auto">
          <a:xfrm>
            <a:off x="9667701" y="6228670"/>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03061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52216113"/>
              </p:ext>
            </p:extLst>
          </p:nvPr>
        </p:nvGraphicFramePr>
        <p:xfrm>
          <a:off x="391886" y="1393371"/>
          <a:ext cx="11342914" cy="5290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42258" y="283028"/>
            <a:ext cx="10842170" cy="707886"/>
          </a:xfrm>
          <a:prstGeom prst="rect">
            <a:avLst/>
          </a:prstGeom>
        </p:spPr>
        <p:txBody>
          <a:bodyPr wrap="square">
            <a:spAutoFit/>
          </a:bodyPr>
          <a:lstStyle/>
          <a:p>
            <a:r>
              <a:rPr lang="en-US" sz="4000" dirty="0">
                <a:solidFill>
                  <a:schemeClr val="tx2"/>
                </a:solidFill>
                <a:latin typeface="Calibri" panose="020F0502020204030204" pitchFamily="34" charset="0"/>
                <a:ea typeface="+mj-ea"/>
                <a:cs typeface="+mj-cs"/>
              </a:rPr>
              <a:t>What About Disciplinary Writing?</a:t>
            </a:r>
            <a:endParaRPr lang="en-US" dirty="0">
              <a:solidFill>
                <a:schemeClr val="tx2"/>
              </a:solidFill>
            </a:endParaRPr>
          </a:p>
        </p:txBody>
      </p:sp>
    </p:spTree>
    <p:extLst>
      <p:ext uri="{BB962C8B-B14F-4D97-AF65-F5344CB8AC3E}">
        <p14:creationId xmlns:p14="http://schemas.microsoft.com/office/powerpoint/2010/main" val="251000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4161888609"/>
              </p:ext>
            </p:extLst>
          </p:nvPr>
        </p:nvGraphicFramePr>
        <p:xfrm>
          <a:off x="814647" y="228599"/>
          <a:ext cx="10789919" cy="6400801"/>
        </p:xfrm>
        <a:graphic>
          <a:graphicData uri="http://schemas.openxmlformats.org/drawingml/2006/table">
            <a:tbl>
              <a:tblPr/>
              <a:tblGrid>
                <a:gridCol w="4056873">
                  <a:extLst>
                    <a:ext uri="{9D8B030D-6E8A-4147-A177-3AD203B41FA5}">
                      <a16:colId xmlns:a16="http://schemas.microsoft.com/office/drawing/2014/main" xmlns="" val="20000"/>
                    </a:ext>
                  </a:extLst>
                </a:gridCol>
                <a:gridCol w="6733046">
                  <a:extLst>
                    <a:ext uri="{9D8B030D-6E8A-4147-A177-3AD203B41FA5}">
                      <a16:colId xmlns:a16="http://schemas.microsoft.com/office/drawing/2014/main" xmlns="" val="20001"/>
                    </a:ext>
                  </a:extLst>
                </a:gridCol>
              </a:tblGrid>
              <a:tr h="7512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0" u="none" strike="noStrike" cap="none" normalizeH="0" baseline="0" dirty="0">
                          <a:ln>
                            <a:noFill/>
                          </a:ln>
                          <a:solidFill>
                            <a:srgbClr val="FFFFFF"/>
                          </a:solidFill>
                          <a:effectLst/>
                          <a:latin typeface="Calibri" charset="0"/>
                          <a:ea typeface="Calibri" charset="0"/>
                        </a:rPr>
                        <a:t>Standards do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1" u="none" strike="noStrike" cap="none" normalizeH="0" baseline="0" dirty="0">
                          <a:ln>
                            <a:noFill/>
                          </a:ln>
                          <a:solidFill>
                            <a:srgbClr val="FFFFFF"/>
                          </a:solidFill>
                          <a:effectLst/>
                          <a:latin typeface="Calibri" charset="0"/>
                          <a:ea typeface="Calibri" charset="0"/>
                        </a:rPr>
                        <a:t>Standards do not …</a:t>
                      </a:r>
                      <a:endParaRPr kumimoji="0" lang="en-US" sz="3600" b="1" i="0" u="none" strike="noStrike" cap="none" normalizeH="0" baseline="0" dirty="0">
                        <a:ln>
                          <a:noFill/>
                        </a:ln>
                        <a:solidFill>
                          <a:srgbClr val="FFFFFF"/>
                        </a:solidFill>
                        <a:effectLst/>
                        <a:latin typeface="Calibri" charset="0"/>
                        <a:ea typeface="Calibri"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Establish what students need to learn.</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Dictate how teachers should teach</a:t>
                      </a:r>
                      <a:r>
                        <a:rPr kumimoji="0" lang="en-US" sz="2800" b="0" i="0" u="none" strike="noStrike" cap="none" normalizeH="0" baseline="0" dirty="0">
                          <a:ln>
                            <a:noFill/>
                          </a:ln>
                          <a:solidFill>
                            <a:srgbClr val="000000"/>
                          </a:solidFill>
                          <a:effectLst/>
                          <a:latin typeface="Calibri" charset="0"/>
                          <a:ea typeface="Calibri" charset="0"/>
                        </a:rPr>
                        <a:t>. Instead, schools and teachers will decide how best to help students reach the standards.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17778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Attempt to focus on what is most essential.</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Describe all that can or should be taught.  </a:t>
                      </a:r>
                      <a:r>
                        <a:rPr kumimoji="0" lang="en-US" sz="2800" b="0" i="0" u="none" strike="noStrike" cap="none" normalizeH="0" baseline="0" dirty="0">
                          <a:ln>
                            <a:noFill/>
                          </a:ln>
                          <a:solidFill>
                            <a:srgbClr val="000000"/>
                          </a:solidFill>
                          <a:effectLst/>
                          <a:latin typeface="Calibri" charset="0"/>
                          <a:ea typeface="Calibri" charset="0"/>
                        </a:rPr>
                        <a:t>A great deal is left to the discretion of teachers and curriculum developers.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Set grade-level standards.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Define the </a:t>
                      </a:r>
                      <a:r>
                        <a:rPr kumimoji="0" lang="en-US" sz="2800" b="0" i="0" u="none" strike="noStrike" cap="none" normalizeH="0" baseline="0" dirty="0">
                          <a:ln>
                            <a:noFill/>
                          </a:ln>
                          <a:solidFill>
                            <a:srgbClr val="000000"/>
                          </a:solidFill>
                          <a:effectLst/>
                          <a:latin typeface="Calibri" charset="0"/>
                          <a:ea typeface="Calibri" charset="0"/>
                        </a:rPr>
                        <a:t>intervention methods or materials necessary to support students who are below or above grade-level expectations.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32217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itle 1"/>
          <p:cNvSpPr>
            <a:spLocks noGrp="1"/>
          </p:cNvSpPr>
          <p:nvPr>
            <p:ph type="title"/>
          </p:nvPr>
        </p:nvSpPr>
        <p:spPr>
          <a:xfrm>
            <a:off x="684657" y="266700"/>
            <a:ext cx="10871200" cy="990600"/>
          </a:xfrm>
        </p:spPr>
        <p:txBody>
          <a:bodyPr>
            <a:normAutofit/>
          </a:bodyPr>
          <a:lstStyle/>
          <a:p>
            <a:pPr algn="ctr" eaLnBrk="1" hangingPunct="1">
              <a:defRPr/>
            </a:pPr>
            <a:r>
              <a:rPr lang="en-US" sz="4000" dirty="0">
                <a:solidFill>
                  <a:schemeClr val="tx2">
                    <a:lumMod val="75000"/>
                  </a:schemeClr>
                </a:solidFill>
                <a:latin typeface="Calibri" panose="020F0502020204030204" pitchFamily="34" charset="0"/>
                <a:cs typeface="Tunga" pitchFamily="34" charset="0"/>
              </a:rPr>
              <a:t>Common Core You Tube Videos</a:t>
            </a:r>
          </a:p>
        </p:txBody>
      </p:sp>
      <p:sp>
        <p:nvSpPr>
          <p:cNvPr id="27651" name="Content Placeholder 2"/>
          <p:cNvSpPr>
            <a:spLocks noGrp="1"/>
          </p:cNvSpPr>
          <p:nvPr>
            <p:ph idx="1"/>
          </p:nvPr>
        </p:nvSpPr>
        <p:spPr>
          <a:xfrm>
            <a:off x="552450" y="1847850"/>
            <a:ext cx="11135614" cy="4572000"/>
          </a:xfrm>
          <a:solidFill>
            <a:schemeClr val="bg1"/>
          </a:solidFill>
        </p:spPr>
        <p:txBody>
          <a:bodyPr/>
          <a:lstStyle/>
          <a:p>
            <a:pPr marL="0" indent="0" algn="ctr">
              <a:buNone/>
            </a:pPr>
            <a:r>
              <a:rPr lang="en-US" altLang="en-US" sz="3200" b="1" dirty="0">
                <a:latin typeface="Calibri" panose="020F0502020204030204" pitchFamily="34" charset="0"/>
              </a:rPr>
              <a:t>Videos Produced by</a:t>
            </a:r>
            <a:endParaRPr lang="en-US" altLang="en-US" sz="3200" dirty="0">
              <a:latin typeface="Calibri" panose="020F0502020204030204" pitchFamily="34" charset="0"/>
            </a:endParaRPr>
          </a:p>
          <a:p>
            <a:pPr marL="0" indent="0" algn="ctr">
              <a:buNone/>
            </a:pPr>
            <a:r>
              <a:rPr lang="en-US" altLang="en-US" sz="3200" b="1" dirty="0">
                <a:latin typeface="Calibri" panose="020F0502020204030204" pitchFamily="34" charset="0"/>
              </a:rPr>
              <a:t>James B. Hunt, Jr. Institute for Educational </a:t>
            </a:r>
          </a:p>
          <a:p>
            <a:pPr marL="0" indent="0" algn="ctr">
              <a:buNone/>
            </a:pPr>
            <a:r>
              <a:rPr lang="en-US" altLang="en-US" sz="3200" b="1" dirty="0">
                <a:latin typeface="Calibri" panose="020F0502020204030204" pitchFamily="34" charset="0"/>
              </a:rPr>
              <a:t>Leadership and Policy </a:t>
            </a:r>
            <a:endParaRPr lang="en-US" altLang="en-US" sz="3200" dirty="0">
              <a:latin typeface="Calibri" panose="020F0502020204030204" pitchFamily="34" charset="0"/>
            </a:endParaRPr>
          </a:p>
          <a:p>
            <a:pPr marL="0" indent="0" algn="ctr">
              <a:buNone/>
            </a:pPr>
            <a:r>
              <a:rPr lang="en-US" altLang="en-US" sz="3200" b="1" dirty="0">
                <a:latin typeface="Calibri" panose="020F0502020204030204" pitchFamily="34" charset="0"/>
              </a:rPr>
              <a:t>And the Council of Chief State School Officers (CCSSO)</a:t>
            </a:r>
          </a:p>
          <a:p>
            <a:pPr marL="0" indent="0" algn="ctr">
              <a:buNone/>
            </a:pPr>
            <a:endParaRPr lang="en-US" altLang="en-US" sz="2400" b="1" dirty="0">
              <a:latin typeface="Calibri" panose="020F0502020204030204" pitchFamily="34" charset="0"/>
            </a:endParaRPr>
          </a:p>
          <a:p>
            <a:pPr marL="0" indent="0" algn="ctr">
              <a:buNone/>
            </a:pPr>
            <a:r>
              <a:rPr lang="en-US" altLang="en-US" sz="2800" b="1" u="sng" dirty="0">
                <a:latin typeface="Calibri" panose="020F0502020204030204" pitchFamily="34" charset="0"/>
              </a:rPr>
              <a:t>Example</a:t>
            </a:r>
            <a:r>
              <a:rPr lang="en-US" altLang="en-US" sz="2800" b="1" dirty="0">
                <a:latin typeface="Calibri" panose="020F0502020204030204" pitchFamily="34" charset="0"/>
              </a:rPr>
              <a:t>: </a:t>
            </a:r>
          </a:p>
          <a:p>
            <a:pPr marL="0" indent="0" algn="ctr">
              <a:buNone/>
            </a:pPr>
            <a:r>
              <a:rPr lang="en-US" altLang="en-US" sz="2800" b="1" dirty="0">
                <a:latin typeface="Calibri" panose="020F0502020204030204" pitchFamily="34" charset="0"/>
              </a:rPr>
              <a:t>Writing to Inform and Make Arguments (3:36)</a:t>
            </a:r>
            <a:endParaRPr lang="en-US" altLang="en-US" sz="2800" dirty="0">
              <a:latin typeface="Calibri" panose="020F0502020204030204" pitchFamily="34" charset="0"/>
            </a:endParaRPr>
          </a:p>
          <a:p>
            <a:pPr marL="0" indent="0" algn="ctr">
              <a:buNone/>
            </a:pPr>
            <a:r>
              <a:rPr lang="en-US" altLang="en-US" b="1" u="sng" dirty="0">
                <a:solidFill>
                  <a:srgbClr val="0070C0"/>
                </a:solidFill>
              </a:rPr>
              <a:t>http://www.youtube.com/watch?v=Jt_2jI010WU&amp;feature=related</a:t>
            </a:r>
            <a:endParaRPr lang="en-US" altLang="en-US" b="1" dirty="0">
              <a:solidFill>
                <a:srgbClr val="0070C0"/>
              </a:solidFill>
            </a:endParaRPr>
          </a:p>
          <a:p>
            <a:pPr marL="514350" lvl="1" indent="-342900">
              <a:buFont typeface="Arial" panose="020B0604020202020204" pitchFamily="34" charset="0"/>
              <a:buChar char="•"/>
            </a:pPr>
            <a:endParaRPr lang="en-US" altLang="en-US" sz="2400" dirty="0"/>
          </a:p>
          <a:p>
            <a:pPr marL="0" indent="0"/>
            <a:endParaRPr lang="en-US" altLang="en-US" dirty="0">
              <a:solidFill>
                <a:schemeClr val="bg1"/>
              </a:solidFill>
            </a:endParaRPr>
          </a:p>
          <a:p>
            <a:pPr marL="0" indent="0"/>
            <a:endParaRPr lang="en-US" altLang="en-US" dirty="0"/>
          </a:p>
        </p:txBody>
      </p:sp>
    </p:spTree>
    <p:extLst>
      <p:ext uri="{BB962C8B-B14F-4D97-AF65-F5344CB8AC3E}">
        <p14:creationId xmlns:p14="http://schemas.microsoft.com/office/powerpoint/2010/main" val="3876304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1" y="228600"/>
            <a:ext cx="8162925" cy="990600"/>
          </a:xfrm>
        </p:spPr>
        <p:txBody>
          <a:bodyPr>
            <a:normAutofit/>
          </a:bodyPr>
          <a:lstStyle/>
          <a:p>
            <a:pPr eaLnBrk="1" hangingPunct="1"/>
            <a:r>
              <a:rPr lang="en-US" sz="4000" b="1" dirty="0">
                <a:latin typeface="Calibri" panose="020F0502020204030204" pitchFamily="34" charset="0"/>
              </a:rPr>
              <a:t>What Really Matters…</a:t>
            </a:r>
          </a:p>
        </p:txBody>
      </p:sp>
      <p:sp>
        <p:nvSpPr>
          <p:cNvPr id="34819" name="Rectangle 3"/>
          <p:cNvSpPr>
            <a:spLocks noGrp="1" noChangeArrowheads="1"/>
          </p:cNvSpPr>
          <p:nvPr>
            <p:ph type="body" idx="1"/>
          </p:nvPr>
        </p:nvSpPr>
        <p:spPr>
          <a:xfrm>
            <a:off x="1676400" y="1676400"/>
            <a:ext cx="8991600" cy="5562600"/>
          </a:xfrm>
        </p:spPr>
        <p:txBody>
          <a:bodyPr/>
          <a:lstStyle/>
          <a:p>
            <a:pPr algn="ctr" eaLnBrk="1" hangingPunct="1">
              <a:buFont typeface="Wingdings" pitchFamily="2" charset="2"/>
              <a:buNone/>
            </a:pPr>
            <a:endParaRPr lang="en-US" sz="4400" i="1" dirty="0"/>
          </a:p>
          <a:p>
            <a:pPr algn="ctr" eaLnBrk="1" hangingPunct="1">
              <a:buFont typeface="Wingdings" pitchFamily="2" charset="2"/>
              <a:buNone/>
            </a:pPr>
            <a:r>
              <a:rPr lang="en-US" sz="4800" b="1" i="1" dirty="0">
                <a:latin typeface="Bodoni MT" pitchFamily="18" charset="0"/>
              </a:rPr>
              <a:t>“What really matters, in terms of developing readers and writers, is the quality of classroom instruction.”</a:t>
            </a:r>
          </a:p>
          <a:p>
            <a:pPr algn="ctr" eaLnBrk="1" hangingPunct="1">
              <a:buFont typeface="Wingdings" pitchFamily="2" charset="2"/>
              <a:buNone/>
            </a:pPr>
            <a:r>
              <a:rPr lang="en-US" sz="4000" i="1" dirty="0"/>
              <a:t>                                </a:t>
            </a:r>
            <a:r>
              <a:rPr lang="en-US" sz="2800" dirty="0"/>
              <a:t>---Richard </a:t>
            </a:r>
            <a:r>
              <a:rPr lang="en-US" sz="2800" dirty="0" err="1"/>
              <a:t>Allington</a:t>
            </a:r>
            <a:endParaRPr lang="en-US" sz="2800" dirty="0"/>
          </a:p>
        </p:txBody>
      </p:sp>
      <p:pic>
        <p:nvPicPr>
          <p:cNvPr id="34820" name="Picture 4"/>
          <p:cNvPicPr>
            <a:picLocks noChangeAspect="1" noChangeArrowheads="1"/>
          </p:cNvPicPr>
          <p:nvPr/>
        </p:nvPicPr>
        <p:blipFill>
          <a:blip r:embed="rId3" cstate="print"/>
          <a:srcRect/>
          <a:stretch>
            <a:fillRect/>
          </a:stretch>
        </p:blipFill>
        <p:spPr bwMode="auto">
          <a:xfrm>
            <a:off x="8715376" y="0"/>
            <a:ext cx="2928938" cy="2286000"/>
          </a:xfrm>
          <a:prstGeom prst="rect">
            <a:avLst/>
          </a:prstGeom>
          <a:noFill/>
          <a:ln w="9525">
            <a:noFill/>
            <a:miter lim="800000"/>
            <a:headEnd/>
            <a:tailEnd/>
          </a:ln>
        </p:spPr>
      </p:pic>
    </p:spTree>
    <p:extLst>
      <p:ext uri="{BB962C8B-B14F-4D97-AF65-F5344CB8AC3E}">
        <p14:creationId xmlns:p14="http://schemas.microsoft.com/office/powerpoint/2010/main" val="2521503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28600"/>
            <a:ext cx="11478514" cy="990600"/>
          </a:xfrm>
        </p:spPr>
        <p:txBody>
          <a:bodyPr>
            <a:normAutofit/>
          </a:bodyPr>
          <a:lstStyle/>
          <a:p>
            <a:r>
              <a:rPr lang="en-US" sz="4000" b="1" dirty="0">
                <a:latin typeface="Calibri" panose="020F0502020204030204" pitchFamily="34" charset="0"/>
              </a:rPr>
              <a:t>Common Core Shifts</a:t>
            </a:r>
          </a:p>
        </p:txBody>
      </p:sp>
      <p:sp>
        <p:nvSpPr>
          <p:cNvPr id="3" name="Content Placeholder 2"/>
          <p:cNvSpPr>
            <a:spLocks noGrp="1"/>
          </p:cNvSpPr>
          <p:nvPr>
            <p:ph sz="quarter" idx="1"/>
          </p:nvPr>
        </p:nvSpPr>
        <p:spPr>
          <a:xfrm>
            <a:off x="209550" y="1714500"/>
            <a:ext cx="6686550" cy="4972050"/>
          </a:xfrm>
          <a:solidFill>
            <a:schemeClr val="accent1">
              <a:lumMod val="20000"/>
              <a:lumOff val="80000"/>
            </a:schemeClr>
          </a:solidFill>
        </p:spPr>
        <p:txBody>
          <a:bodyPr/>
          <a:lstStyle/>
          <a:p>
            <a:pPr marL="514350" indent="-514350">
              <a:buSzPct val="95000"/>
              <a:buFont typeface="+mj-lt"/>
              <a:buAutoNum type="arabicPeriod"/>
            </a:pPr>
            <a:endParaRPr lang="en-US" dirty="0">
              <a:latin typeface="Calibri" panose="020F0502020204030204" pitchFamily="34" charset="0"/>
            </a:endParaRPr>
          </a:p>
          <a:p>
            <a:pPr marL="514350" indent="-514350">
              <a:buSzPct val="95000"/>
              <a:buFont typeface="+mj-lt"/>
              <a:buAutoNum type="arabicPeriod"/>
            </a:pPr>
            <a:r>
              <a:rPr lang="en-US" dirty="0">
                <a:latin typeface="Calibri" panose="020F0502020204030204" pitchFamily="34" charset="0"/>
              </a:rPr>
              <a:t>Increase Reading of Informational Text</a:t>
            </a:r>
          </a:p>
          <a:p>
            <a:pPr marL="514350" indent="-514350">
              <a:buSzPct val="95000"/>
              <a:buFont typeface="+mj-lt"/>
              <a:buAutoNum type="arabicPeriod"/>
            </a:pPr>
            <a:r>
              <a:rPr lang="en-US" dirty="0">
                <a:latin typeface="Calibri" panose="020F0502020204030204" pitchFamily="34" charset="0"/>
              </a:rPr>
              <a:t>Text Complexity</a:t>
            </a:r>
          </a:p>
          <a:p>
            <a:pPr marL="514350" indent="-514350">
              <a:buSzPct val="95000"/>
              <a:buFont typeface="+mj-lt"/>
              <a:buAutoNum type="arabicPeriod"/>
            </a:pPr>
            <a:r>
              <a:rPr lang="en-US" dirty="0">
                <a:latin typeface="Calibri" panose="020F0502020204030204" pitchFamily="34" charset="0"/>
              </a:rPr>
              <a:t>Academic Vocabulary</a:t>
            </a:r>
          </a:p>
          <a:p>
            <a:pPr marL="514350" indent="-514350">
              <a:buSzPct val="95000"/>
              <a:buFont typeface="+mj-lt"/>
              <a:buAutoNum type="arabicPeriod"/>
            </a:pPr>
            <a:r>
              <a:rPr lang="en-US" dirty="0">
                <a:latin typeface="Calibri" panose="020F0502020204030204" pitchFamily="34" charset="0"/>
              </a:rPr>
              <a:t>Text-based Answers</a:t>
            </a:r>
          </a:p>
          <a:p>
            <a:pPr marL="514350" indent="-514350">
              <a:buSzPct val="95000"/>
              <a:buFont typeface="+mj-lt"/>
              <a:buAutoNum type="arabicPeriod"/>
            </a:pPr>
            <a:r>
              <a:rPr lang="en-US" dirty="0">
                <a:latin typeface="Calibri" panose="020F0502020204030204" pitchFamily="34" charset="0"/>
              </a:rPr>
              <a:t>Increase Writing from Sources</a:t>
            </a:r>
          </a:p>
          <a:p>
            <a:pPr marL="514350" indent="-514350">
              <a:buSzPct val="95000"/>
              <a:buFont typeface="+mj-lt"/>
              <a:buAutoNum type="arabicPeriod"/>
            </a:pPr>
            <a:r>
              <a:rPr lang="en-US" dirty="0">
                <a:latin typeface="Calibri" panose="020F0502020204030204" pitchFamily="34" charset="0"/>
              </a:rPr>
              <a:t>Literacy Instruction in all Content Areas</a:t>
            </a:r>
          </a:p>
        </p:txBody>
      </p:sp>
      <p:pic>
        <p:nvPicPr>
          <p:cNvPr id="4" name="Picture 3"/>
          <p:cNvPicPr>
            <a:picLocks noChangeAspect="1"/>
          </p:cNvPicPr>
          <p:nvPr/>
        </p:nvPicPr>
        <p:blipFill>
          <a:blip r:embed="rId3"/>
          <a:stretch>
            <a:fillRect/>
          </a:stretch>
        </p:blipFill>
        <p:spPr>
          <a:xfrm>
            <a:off x="6881140" y="228600"/>
            <a:ext cx="5310860" cy="6629400"/>
          </a:xfrm>
          <a:prstGeom prst="rect">
            <a:avLst/>
          </a:prstGeom>
        </p:spPr>
      </p:pic>
    </p:spTree>
    <p:extLst>
      <p:ext uri="{BB962C8B-B14F-4D97-AF65-F5344CB8AC3E}">
        <p14:creationId xmlns:p14="http://schemas.microsoft.com/office/powerpoint/2010/main" val="282812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rPr>
              <a:t>High Level Summary of the “Biggest” Shifts</a:t>
            </a:r>
          </a:p>
        </p:txBody>
      </p:sp>
      <p:sp>
        <p:nvSpPr>
          <p:cNvPr id="3" name="Content Placeholder 2"/>
          <p:cNvSpPr>
            <a:spLocks noGrp="1"/>
          </p:cNvSpPr>
          <p:nvPr>
            <p:ph sz="quarter" idx="1"/>
          </p:nvPr>
        </p:nvSpPr>
        <p:spPr>
          <a:xfrm>
            <a:off x="541782" y="1847850"/>
            <a:ext cx="11421364" cy="4495800"/>
          </a:xfrm>
        </p:spPr>
        <p:txBody>
          <a:bodyPr>
            <a:normAutofit/>
          </a:bodyPr>
          <a:lstStyle/>
          <a:p>
            <a:pPr marL="742950" indent="-742950">
              <a:spcBef>
                <a:spcPts val="0"/>
              </a:spcBef>
              <a:buClr>
                <a:schemeClr val="accent2">
                  <a:lumMod val="75000"/>
                </a:schemeClr>
              </a:buClr>
              <a:buSzPct val="95000"/>
              <a:buFont typeface="+mj-lt"/>
              <a:buAutoNum type="arabicPeriod"/>
            </a:pPr>
            <a:r>
              <a:rPr lang="en-US" sz="3600" dirty="0">
                <a:latin typeface="Calibri" panose="020F0502020204030204" pitchFamily="34" charset="0"/>
                <a:ea typeface="Arial"/>
                <a:cs typeface="Arial"/>
                <a:sym typeface="Arial"/>
                <a:rtl val="0"/>
              </a:rPr>
              <a:t>Regular practice with </a:t>
            </a:r>
            <a:r>
              <a:rPr lang="en-US" sz="3600" b="1" dirty="0">
                <a:latin typeface="Calibri" panose="020F0502020204030204" pitchFamily="34" charset="0"/>
                <a:ea typeface="Arial"/>
                <a:cs typeface="Arial"/>
                <a:sym typeface="Arial"/>
                <a:rtl val="0"/>
              </a:rPr>
              <a:t>complex text</a:t>
            </a:r>
            <a:r>
              <a:rPr lang="en-US" sz="3600" dirty="0">
                <a:latin typeface="Calibri" panose="020F0502020204030204" pitchFamily="34" charset="0"/>
                <a:ea typeface="Arial"/>
                <a:cs typeface="Arial"/>
                <a:sym typeface="Arial"/>
                <a:rtl val="0"/>
              </a:rPr>
              <a:t> and its </a:t>
            </a:r>
            <a:r>
              <a:rPr lang="en-US" sz="3600" b="1" dirty="0">
                <a:latin typeface="Calibri" panose="020F0502020204030204" pitchFamily="34" charset="0"/>
                <a:ea typeface="Arial"/>
                <a:cs typeface="Arial"/>
                <a:sym typeface="Arial"/>
                <a:rtl val="0"/>
              </a:rPr>
              <a:t>academic language</a:t>
            </a: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endParaRPr lang="en-US"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r>
              <a:rPr lang="en-US" sz="3600" dirty="0">
                <a:latin typeface="Calibri" panose="020F0502020204030204" pitchFamily="34" charset="0"/>
                <a:ea typeface="Arial"/>
                <a:cs typeface="Arial"/>
                <a:sym typeface="Arial"/>
                <a:rtl val="0"/>
              </a:rPr>
              <a:t>Reading, writing and speaking grounded in </a:t>
            </a:r>
            <a:r>
              <a:rPr lang="en-US" sz="3600" b="1" dirty="0">
                <a:latin typeface="Calibri" panose="020F0502020204030204" pitchFamily="34" charset="0"/>
                <a:ea typeface="Arial"/>
                <a:cs typeface="Arial"/>
                <a:sym typeface="Arial"/>
                <a:rtl val="0"/>
              </a:rPr>
              <a:t>evidence from text</a:t>
            </a:r>
            <a:r>
              <a:rPr lang="en-US" sz="3600" dirty="0">
                <a:latin typeface="Calibri" panose="020F0502020204030204" pitchFamily="34" charset="0"/>
                <a:ea typeface="Arial"/>
                <a:cs typeface="Arial"/>
                <a:sym typeface="Arial"/>
                <a:rtl val="0"/>
              </a:rPr>
              <a:t>,  both literary and informational</a:t>
            </a: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endParaRPr lang="en-US" sz="3600" b="1"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r>
              <a:rPr lang="en-US" sz="3600" b="1" dirty="0">
                <a:latin typeface="Calibri" panose="020F0502020204030204" pitchFamily="34" charset="0"/>
                <a:ea typeface="Arial"/>
                <a:cs typeface="Arial"/>
                <a:sym typeface="Arial"/>
                <a:rtl val="0"/>
              </a:rPr>
              <a:t>Building knowledge </a:t>
            </a:r>
            <a:r>
              <a:rPr lang="en-US" sz="3600" dirty="0">
                <a:latin typeface="Calibri" panose="020F0502020204030204" pitchFamily="34" charset="0"/>
                <a:ea typeface="Arial"/>
                <a:cs typeface="Arial"/>
                <a:sym typeface="Arial"/>
                <a:rtl val="0"/>
              </a:rPr>
              <a:t>through </a:t>
            </a:r>
            <a:r>
              <a:rPr lang="en-US" sz="3600" b="1" dirty="0">
                <a:latin typeface="Calibri" panose="020F0502020204030204" pitchFamily="34" charset="0"/>
                <a:ea typeface="Arial"/>
                <a:cs typeface="Arial"/>
                <a:sym typeface="Arial"/>
                <a:rtl val="0"/>
              </a:rPr>
              <a:t>content-rich nonfiction</a:t>
            </a:r>
            <a:endParaRPr lang="x-none"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pPr>
            <a:endParaRPr lang="en-US" sz="3600" dirty="0">
              <a:latin typeface="Calibri" panose="020F0502020204030204" pitchFamily="34" charset="0"/>
            </a:endParaRPr>
          </a:p>
        </p:txBody>
      </p:sp>
    </p:spTree>
    <p:extLst>
      <p:ext uri="{BB962C8B-B14F-4D97-AF65-F5344CB8AC3E}">
        <p14:creationId xmlns:p14="http://schemas.microsoft.com/office/powerpoint/2010/main" val="2210395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hape 234"/>
          <p:cNvSpPr>
            <a:spLocks noGrp="1"/>
          </p:cNvSpPr>
          <p:nvPr>
            <p:ph type="title"/>
          </p:nvPr>
        </p:nvSpPr>
        <p:spPr>
          <a:xfrm>
            <a:off x="266700" y="-65592"/>
            <a:ext cx="11772900" cy="1323399"/>
          </a:xfrm>
        </p:spPr>
        <p:txBody>
          <a:bodyPr vert="horz" wrap="square" lIns="91425" tIns="45700" rIns="91425" bIns="45700" anchor="ctr">
            <a:spAutoFit/>
          </a:bodyPr>
          <a:lstStyle/>
          <a:p>
            <a:pPr eaLnBrk="1" hangingPunct="1">
              <a:buClr>
                <a:srgbClr val="000000"/>
              </a:buClr>
              <a:buSzPct val="25000"/>
            </a:pPr>
            <a:r>
              <a:rPr lang="en-US" altLang="en-US" sz="4000" dirty="0">
                <a:solidFill>
                  <a:srgbClr val="17375E"/>
                </a:solidFill>
                <a:latin typeface="Calibri" panose="020F0502020204030204" pitchFamily="34" charset="0"/>
                <a:sym typeface="Arial" charset="0"/>
              </a:rPr>
              <a:t>Shift 1: </a:t>
            </a:r>
            <a:r>
              <a:rPr lang="en-US" altLang="en-US" sz="4000" u="sng" dirty="0">
                <a:solidFill>
                  <a:srgbClr val="17375E"/>
                </a:solidFill>
                <a:latin typeface="Calibri" panose="020F0502020204030204" pitchFamily="34" charset="0"/>
                <a:sym typeface="Arial" charset="0"/>
              </a:rPr>
              <a:t>Regular Practice</a:t>
            </a:r>
            <a:r>
              <a:rPr lang="en-US" altLang="en-US" sz="4000" dirty="0">
                <a:solidFill>
                  <a:srgbClr val="17375E"/>
                </a:solidFill>
                <a:latin typeface="Calibri" panose="020F0502020204030204" pitchFamily="34" charset="0"/>
                <a:sym typeface="Arial" charset="0"/>
              </a:rPr>
              <a:t> With Complex text and Its   Academic Language: Why?</a:t>
            </a:r>
          </a:p>
        </p:txBody>
      </p:sp>
      <p:sp>
        <p:nvSpPr>
          <p:cNvPr id="40963" name="Shape 235"/>
          <p:cNvSpPr>
            <a:spLocks noGrp="1"/>
          </p:cNvSpPr>
          <p:nvPr>
            <p:ph type="body" idx="1"/>
          </p:nvPr>
        </p:nvSpPr>
        <p:spPr>
          <a:xfrm>
            <a:off x="266700" y="1764411"/>
            <a:ext cx="11772899" cy="4777678"/>
          </a:xfrm>
        </p:spPr>
        <p:txBody>
          <a:bodyPr vert="horz" wrap="square" lIns="91425" tIns="45700" rIns="91425" bIns="45700">
            <a:spAutoFit/>
          </a:bodyPr>
          <a:lstStyle/>
          <a:p>
            <a:pPr marL="342900" indent="-342900">
              <a:lnSpc>
                <a:spcPct val="114000"/>
              </a:lnSpc>
              <a:spcBef>
                <a:spcPts val="1200"/>
              </a:spcBef>
              <a:buClr>
                <a:srgbClr val="000000"/>
              </a:buClr>
              <a:buSzPct val="132000"/>
              <a:buFont typeface="Arial" charset="0"/>
              <a:buChar char="•"/>
            </a:pPr>
            <a:r>
              <a:rPr lang="en-US" altLang="en-US" dirty="0">
                <a:solidFill>
                  <a:schemeClr val="tx1"/>
                </a:solidFill>
                <a:latin typeface="Calibri" panose="020F0502020204030204" pitchFamily="34" charset="0"/>
                <a:sym typeface="Arial" charset="0"/>
              </a:rPr>
              <a:t>Gap between complexity of college and high school texts is huge.</a:t>
            </a:r>
          </a:p>
          <a:p>
            <a:pPr marL="342900" indent="-342900">
              <a:lnSpc>
                <a:spcPct val="114000"/>
              </a:lnSpc>
              <a:spcBef>
                <a:spcPts val="1200"/>
              </a:spcBef>
              <a:buClr>
                <a:srgbClr val="000000"/>
              </a:buClr>
              <a:buSzPct val="132000"/>
              <a:buFont typeface="Arial" charset="0"/>
              <a:buChar char="•"/>
            </a:pPr>
            <a:r>
              <a:rPr lang="en-US" altLang="en-US" dirty="0">
                <a:solidFill>
                  <a:schemeClr val="tx1"/>
                </a:solidFill>
                <a:latin typeface="Calibri" panose="020F0502020204030204" pitchFamily="34" charset="0"/>
                <a:sym typeface="Arial" charset="0"/>
              </a:rPr>
              <a:t>What students can read, in terms of complexity, is greatest predictor of success in college ( 2006 ACT study).</a:t>
            </a:r>
          </a:p>
          <a:p>
            <a:pPr marL="342900" indent="-342900">
              <a:lnSpc>
                <a:spcPct val="114000"/>
              </a:lnSpc>
              <a:spcBef>
                <a:spcPts val="1200"/>
              </a:spcBef>
              <a:buClr>
                <a:srgbClr val="000000"/>
              </a:buClr>
              <a:buSzPct val="132000"/>
              <a:buFont typeface="Arial" charset="0"/>
              <a:buChar char="•"/>
            </a:pPr>
            <a:r>
              <a:rPr lang="en-US" altLang="en-US" dirty="0">
                <a:solidFill>
                  <a:schemeClr val="tx1"/>
                </a:solidFill>
                <a:latin typeface="Calibri" panose="020F0502020204030204" pitchFamily="34" charset="0"/>
                <a:sym typeface="Arial" charset="0"/>
              </a:rPr>
              <a:t>Too many students are reading at too low a level.</a:t>
            </a:r>
          </a:p>
          <a:p>
            <a:pPr marL="342900" indent="-342900">
              <a:lnSpc>
                <a:spcPct val="114000"/>
              </a:lnSpc>
              <a:spcBef>
                <a:spcPts val="1200"/>
              </a:spcBef>
              <a:buClr>
                <a:srgbClr val="000000"/>
              </a:buClr>
              <a:buSzPct val="132000"/>
              <a:buFont typeface="Arial" charset="0"/>
              <a:buChar char="•"/>
            </a:pPr>
            <a:r>
              <a:rPr lang="en-US" altLang="en-US" dirty="0">
                <a:solidFill>
                  <a:schemeClr val="tx1"/>
                </a:solidFill>
                <a:latin typeface="Calibri" panose="020F0502020204030204" pitchFamily="34" charset="0"/>
                <a:sym typeface="Arial" charset="0"/>
              </a:rPr>
              <a:t>Standards include a staircase of increasing text complexity from elementary through high school.</a:t>
            </a:r>
          </a:p>
          <a:p>
            <a:pPr marL="342900" indent="-342900">
              <a:lnSpc>
                <a:spcPct val="114000"/>
              </a:lnSpc>
              <a:spcBef>
                <a:spcPts val="1200"/>
              </a:spcBef>
              <a:buClr>
                <a:srgbClr val="000000"/>
              </a:buClr>
              <a:buSzPct val="132000"/>
              <a:buFont typeface="Arial" charset="0"/>
              <a:buChar char="•"/>
            </a:pPr>
            <a:r>
              <a:rPr lang="en-US" altLang="en-US" dirty="0">
                <a:solidFill>
                  <a:schemeClr val="tx1"/>
                </a:solidFill>
                <a:latin typeface="Calibri" panose="020F0502020204030204" pitchFamily="34" charset="0"/>
                <a:sym typeface="Arial" charset="0"/>
              </a:rPr>
              <a:t>Standards also focus on building general academic vocabulary so critical to comprehension.</a:t>
            </a:r>
          </a:p>
        </p:txBody>
      </p:sp>
      <p:sp>
        <p:nvSpPr>
          <p:cNvPr id="257028" name="Slide Number Placeholder 5"/>
          <p:cNvSpPr>
            <a:spLocks noGrp="1"/>
          </p:cNvSpPr>
          <p:nvPr>
            <p:ph type="sldNum" sz="quarter" idx="10"/>
          </p:nvPr>
        </p:nvSpPr>
        <p:spPr>
          <a:xfrm>
            <a:off x="8453438" y="6542089"/>
            <a:ext cx="2133600" cy="320675"/>
          </a:xfrm>
          <a:noFill/>
        </p:spPr>
        <p:txBody>
          <a:bodyPr/>
          <a:lstStyle>
            <a:lvl1pPr eaLnBrk="0" hangingPunct="0">
              <a:spcBef>
                <a:spcPct val="20000"/>
              </a:spcBef>
              <a:buFont typeface="Arial" charset="0"/>
              <a:defRPr sz="2800">
                <a:solidFill>
                  <a:srgbClr val="262626"/>
                </a:solidFill>
                <a:latin typeface="Calibri" pitchFamily="34" charset="0"/>
                <a:ea typeface="MS PGothic" pitchFamily="34" charset="-128"/>
              </a:defRPr>
            </a:lvl1pPr>
            <a:lvl2pPr marL="742950" indent="-285750" eaLnBrk="0" hangingPunct="0">
              <a:spcBef>
                <a:spcPct val="20000"/>
              </a:spcBef>
              <a:buFont typeface="Arial" charset="0"/>
              <a:buChar char="•"/>
              <a:defRPr sz="2400">
                <a:solidFill>
                  <a:srgbClr val="262626"/>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000">
                <a:solidFill>
                  <a:srgbClr val="262626"/>
                </a:solidFill>
                <a:latin typeface="Calibri" pitchFamily="34" charset="0"/>
                <a:ea typeface="MS PGothic" pitchFamily="34" charset="-128"/>
              </a:defRPr>
            </a:lvl3pPr>
            <a:lvl4pPr marL="1600200" indent="-228600" eaLnBrk="0" hangingPunct="0">
              <a:spcBef>
                <a:spcPct val="20000"/>
              </a:spcBef>
              <a:buFont typeface="Wingdings" pitchFamily="2" charset="2"/>
              <a:buChar char="§"/>
              <a:defRPr>
                <a:solidFill>
                  <a:srgbClr val="262626"/>
                </a:solidFill>
                <a:latin typeface="Calibri" pitchFamily="34" charset="0"/>
                <a:ea typeface="MS PGothic" pitchFamily="34" charset="-128"/>
              </a:defRPr>
            </a:lvl4pPr>
            <a:lvl5pPr marL="2057400" indent="-228600" eaLnBrk="0" hangingPunct="0">
              <a:spcBef>
                <a:spcPct val="20000"/>
              </a:spcBef>
              <a:buFont typeface="Arial" charset="0"/>
              <a:buChar char="»"/>
              <a:defRPr sz="1600">
                <a:solidFill>
                  <a:srgbClr val="262626"/>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9pPr>
          </a:lstStyle>
          <a:p>
            <a:pPr eaLnBrk="1" hangingPunct="1">
              <a:spcBef>
                <a:spcPct val="0"/>
              </a:spcBef>
              <a:buFontTx/>
              <a:buNone/>
            </a:pPr>
            <a:fld id="{7294E34A-BFFA-4988-B857-EEEA782BBAD4}" type="slidenum">
              <a:rPr lang="en-US" altLang="en-US" sz="1400">
                <a:solidFill>
                  <a:srgbClr val="FFFFFF"/>
                </a:solidFill>
                <a:latin typeface="Arial" charset="0"/>
                <a:sym typeface="Arial" charset="0"/>
              </a:rPr>
              <a:pPr eaLnBrk="1" hangingPunct="1">
                <a:spcBef>
                  <a:spcPct val="0"/>
                </a:spcBef>
                <a:buFontTx/>
                <a:buNone/>
              </a:pPr>
              <a:t>27</a:t>
            </a:fld>
            <a:endParaRPr lang="en-US" altLang="en-US" sz="1400">
              <a:solidFill>
                <a:srgbClr val="FFFFFF"/>
              </a:solidFill>
              <a:latin typeface="Arial" charset="0"/>
              <a:sym typeface="Arial" charset="0"/>
            </a:endParaRPr>
          </a:p>
        </p:txBody>
      </p:sp>
    </p:spTree>
    <p:extLst>
      <p:ext uri="{BB962C8B-B14F-4D97-AF65-F5344CB8AC3E}">
        <p14:creationId xmlns:p14="http://schemas.microsoft.com/office/powerpoint/2010/main" val="2673829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hape 187"/>
          <p:cNvSpPr>
            <a:spLocks noGrp="1"/>
          </p:cNvSpPr>
          <p:nvPr>
            <p:ph type="title"/>
          </p:nvPr>
        </p:nvSpPr>
        <p:spPr>
          <a:xfrm>
            <a:off x="371475" y="0"/>
            <a:ext cx="12192000" cy="1323399"/>
          </a:xfrm>
        </p:spPr>
        <p:txBody>
          <a:bodyPr vert="horz" wrap="square" lIns="91425" tIns="45700" rIns="91425" bIns="45700" anchor="ctr">
            <a:spAutoFit/>
          </a:bodyPr>
          <a:lstStyle/>
          <a:p>
            <a:pPr eaLnBrk="1" hangingPunct="1">
              <a:buClr>
                <a:srgbClr val="000000"/>
              </a:buClr>
              <a:buSzPct val="25000"/>
            </a:pPr>
            <a:r>
              <a:rPr lang="en-US" altLang="en-US" sz="4000" dirty="0">
                <a:solidFill>
                  <a:srgbClr val="17375E"/>
                </a:solidFill>
                <a:latin typeface="Calibri" panose="020F0502020204030204" pitchFamily="34" charset="0"/>
                <a:sym typeface="Arial" charset="0"/>
              </a:rPr>
              <a:t>Shift 2: Reading, Writing and Speaking </a:t>
            </a:r>
            <a:r>
              <a:rPr lang="en-US" altLang="en-US" sz="4000" u="sng" dirty="0">
                <a:solidFill>
                  <a:srgbClr val="17375E"/>
                </a:solidFill>
                <a:latin typeface="Calibri" panose="020F0502020204030204" pitchFamily="34" charset="0"/>
                <a:sym typeface="Arial" charset="0"/>
              </a:rPr>
              <a:t>Grounded in Evidence from Text</a:t>
            </a:r>
            <a:r>
              <a:rPr lang="en-US" altLang="en-US" sz="4000" dirty="0">
                <a:solidFill>
                  <a:srgbClr val="17375E"/>
                </a:solidFill>
                <a:latin typeface="Calibri" panose="020F0502020204030204" pitchFamily="34" charset="0"/>
                <a:sym typeface="Arial" charset="0"/>
              </a:rPr>
              <a:t>: Why?</a:t>
            </a:r>
          </a:p>
        </p:txBody>
      </p:sp>
      <p:sp>
        <p:nvSpPr>
          <p:cNvPr id="224259" name="Shape 188"/>
          <p:cNvSpPr>
            <a:spLocks noGrp="1"/>
          </p:cNvSpPr>
          <p:nvPr>
            <p:ph type="body" idx="1"/>
          </p:nvPr>
        </p:nvSpPr>
        <p:spPr>
          <a:xfrm>
            <a:off x="371475" y="1767908"/>
            <a:ext cx="11449050" cy="4329671"/>
          </a:xfrm>
        </p:spPr>
        <p:txBody>
          <a:bodyPr vert="horz" wrap="square" lIns="91425" tIns="45700" rIns="91425" bIns="45700">
            <a:spAutoFit/>
          </a:bodyPr>
          <a:lstStyle/>
          <a:p>
            <a:pPr marL="342900" indent="-342900">
              <a:lnSpc>
                <a:spcPct val="114000"/>
              </a:lnSpc>
              <a:spcBef>
                <a:spcPts val="1200"/>
              </a:spcBef>
              <a:buClr>
                <a:srgbClr val="000000"/>
              </a:buClr>
              <a:buSzPct val="132000"/>
              <a:buFont typeface="Arial" charset="0"/>
              <a:buChar char="•"/>
            </a:pPr>
            <a:r>
              <a:rPr lang="en-US" altLang="en-US" sz="3200" dirty="0">
                <a:solidFill>
                  <a:schemeClr val="tx1"/>
                </a:solidFill>
                <a:latin typeface="Calibri" panose="020F0502020204030204" pitchFamily="34" charset="0"/>
                <a:sym typeface="Arial" charset="0"/>
              </a:rPr>
              <a:t>Most college and workplace writing requires evidence.</a:t>
            </a:r>
          </a:p>
          <a:p>
            <a:pPr marL="342900" indent="-342900">
              <a:lnSpc>
                <a:spcPct val="114000"/>
              </a:lnSpc>
              <a:spcBef>
                <a:spcPts val="1200"/>
              </a:spcBef>
              <a:buClr>
                <a:srgbClr val="000000"/>
              </a:buClr>
              <a:buSzPct val="132000"/>
              <a:buFont typeface="Arial" charset="0"/>
              <a:buChar char="•"/>
            </a:pPr>
            <a:r>
              <a:rPr lang="en-US" altLang="en-US" sz="3200" dirty="0">
                <a:solidFill>
                  <a:schemeClr val="tx1"/>
                </a:solidFill>
                <a:latin typeface="Calibri" panose="020F0502020204030204" pitchFamily="34" charset="0"/>
                <a:sym typeface="Arial" charset="0"/>
              </a:rPr>
              <a:t>Evidence is a major emphasis of the ELA Standards: Reading Standard 1, Writing Standard 9, Speaking and Listening standards 2, 3 and 4, all focus on </a:t>
            </a:r>
            <a:r>
              <a:rPr lang="en-US" altLang="en-US" sz="3200" u="sng" dirty="0">
                <a:solidFill>
                  <a:schemeClr val="tx1"/>
                </a:solidFill>
                <a:latin typeface="Calibri" panose="020F0502020204030204" pitchFamily="34" charset="0"/>
                <a:sym typeface="Arial" charset="0"/>
              </a:rPr>
              <a:t>the gathering, evaluating and presenting of evidence from text.</a:t>
            </a:r>
            <a:r>
              <a:rPr lang="en-US" altLang="en-US" sz="3200" dirty="0">
                <a:solidFill>
                  <a:schemeClr val="tx1"/>
                </a:solidFill>
                <a:latin typeface="Calibri" panose="020F0502020204030204" pitchFamily="34" charset="0"/>
                <a:sym typeface="Arial" charset="0"/>
              </a:rPr>
              <a:t> </a:t>
            </a:r>
          </a:p>
          <a:p>
            <a:pPr marL="342900" indent="-342900">
              <a:lnSpc>
                <a:spcPct val="114000"/>
              </a:lnSpc>
              <a:spcBef>
                <a:spcPts val="1200"/>
              </a:spcBef>
              <a:buClr>
                <a:srgbClr val="000000"/>
              </a:buClr>
              <a:buSzPct val="132000"/>
              <a:buFont typeface="Arial" charset="0"/>
              <a:buChar char="•"/>
            </a:pPr>
            <a:r>
              <a:rPr lang="en-US" altLang="en-US" sz="3200" dirty="0">
                <a:solidFill>
                  <a:schemeClr val="tx1"/>
                </a:solidFill>
                <a:latin typeface="Calibri" panose="020F0502020204030204" pitchFamily="34" charset="0"/>
                <a:sym typeface="Arial" charset="0"/>
              </a:rPr>
              <a:t>Being able to locate and deploy evidence are hallmarks of strong readers and writers.</a:t>
            </a:r>
            <a:endParaRPr lang="en-US" altLang="en-US" sz="3200" dirty="0">
              <a:solidFill>
                <a:srgbClr val="000000"/>
              </a:solidFill>
              <a:latin typeface="Calibri" panose="020F0502020204030204" pitchFamily="34" charset="0"/>
              <a:cs typeface="Arial" charset="0"/>
              <a:sym typeface="Arial" charset="0"/>
            </a:endParaRPr>
          </a:p>
        </p:txBody>
      </p:sp>
      <p:sp>
        <p:nvSpPr>
          <p:cNvPr id="264196" name="Slide Number Placeholder 5"/>
          <p:cNvSpPr>
            <a:spLocks noGrp="1"/>
          </p:cNvSpPr>
          <p:nvPr>
            <p:ph type="sldNum" sz="quarter" idx="10"/>
          </p:nvPr>
        </p:nvSpPr>
        <p:spPr>
          <a:xfrm>
            <a:off x="8453438" y="6542089"/>
            <a:ext cx="2133600" cy="320675"/>
          </a:xfrm>
          <a:noFill/>
        </p:spPr>
        <p:txBody>
          <a:bodyPr/>
          <a:lstStyle>
            <a:lvl1pPr eaLnBrk="0" hangingPunct="0">
              <a:spcBef>
                <a:spcPct val="20000"/>
              </a:spcBef>
              <a:buFont typeface="Arial" charset="0"/>
              <a:defRPr sz="2800">
                <a:solidFill>
                  <a:srgbClr val="262626"/>
                </a:solidFill>
                <a:latin typeface="Calibri" pitchFamily="34" charset="0"/>
                <a:ea typeface="MS PGothic" pitchFamily="34" charset="-128"/>
              </a:defRPr>
            </a:lvl1pPr>
            <a:lvl2pPr marL="742950" indent="-285750" eaLnBrk="0" hangingPunct="0">
              <a:spcBef>
                <a:spcPct val="20000"/>
              </a:spcBef>
              <a:buFont typeface="Arial" charset="0"/>
              <a:buChar char="•"/>
              <a:defRPr sz="2400">
                <a:solidFill>
                  <a:srgbClr val="262626"/>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000">
                <a:solidFill>
                  <a:srgbClr val="262626"/>
                </a:solidFill>
                <a:latin typeface="Calibri" pitchFamily="34" charset="0"/>
                <a:ea typeface="MS PGothic" pitchFamily="34" charset="-128"/>
              </a:defRPr>
            </a:lvl3pPr>
            <a:lvl4pPr marL="1600200" indent="-228600" eaLnBrk="0" hangingPunct="0">
              <a:spcBef>
                <a:spcPct val="20000"/>
              </a:spcBef>
              <a:buFont typeface="Wingdings" pitchFamily="2" charset="2"/>
              <a:buChar char="§"/>
              <a:defRPr>
                <a:solidFill>
                  <a:srgbClr val="262626"/>
                </a:solidFill>
                <a:latin typeface="Calibri" pitchFamily="34" charset="0"/>
                <a:ea typeface="MS PGothic" pitchFamily="34" charset="-128"/>
              </a:defRPr>
            </a:lvl4pPr>
            <a:lvl5pPr marL="2057400" indent="-228600" eaLnBrk="0" hangingPunct="0">
              <a:spcBef>
                <a:spcPct val="20000"/>
              </a:spcBef>
              <a:buFont typeface="Arial" charset="0"/>
              <a:buChar char="»"/>
              <a:defRPr sz="1600">
                <a:solidFill>
                  <a:srgbClr val="262626"/>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9pPr>
          </a:lstStyle>
          <a:p>
            <a:pPr eaLnBrk="1" hangingPunct="1">
              <a:spcBef>
                <a:spcPct val="0"/>
              </a:spcBef>
              <a:buFontTx/>
              <a:buNone/>
            </a:pPr>
            <a:fld id="{45C62244-1F5D-401D-BA73-C81C9A149BE1}" type="slidenum">
              <a:rPr lang="en-US" altLang="en-US" sz="1400">
                <a:solidFill>
                  <a:srgbClr val="FFFFFF"/>
                </a:solidFill>
                <a:latin typeface="Arial" charset="0"/>
                <a:sym typeface="Arial" charset="0"/>
              </a:rPr>
              <a:pPr eaLnBrk="1" hangingPunct="1">
                <a:spcBef>
                  <a:spcPct val="0"/>
                </a:spcBef>
                <a:buFontTx/>
                <a:buNone/>
              </a:pPr>
              <a:t>28</a:t>
            </a:fld>
            <a:endParaRPr lang="en-US" altLang="en-US" sz="1400">
              <a:solidFill>
                <a:srgbClr val="FFFFFF"/>
              </a:solidFill>
              <a:latin typeface="Arial" charset="0"/>
              <a:sym typeface="Arial" charset="0"/>
            </a:endParaRPr>
          </a:p>
        </p:txBody>
      </p:sp>
    </p:spTree>
    <p:extLst>
      <p:ext uri="{BB962C8B-B14F-4D97-AF65-F5344CB8AC3E}">
        <p14:creationId xmlns:p14="http://schemas.microsoft.com/office/powerpoint/2010/main" val="3118215727"/>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43"/>
          <p:cNvSpPr>
            <a:spLocks noGrp="1"/>
          </p:cNvSpPr>
          <p:nvPr>
            <p:ph type="title"/>
          </p:nvPr>
        </p:nvSpPr>
        <p:spPr>
          <a:xfrm>
            <a:off x="212726" y="243524"/>
            <a:ext cx="12192000" cy="707846"/>
          </a:xfrm>
        </p:spPr>
        <p:txBody>
          <a:bodyPr vert="horz" wrap="square" lIns="91425" tIns="45700" rIns="91425" bIns="45700" anchor="ctr">
            <a:spAutoFit/>
          </a:bodyPr>
          <a:lstStyle/>
          <a:p>
            <a:pPr eaLnBrk="1" hangingPunct="1">
              <a:buClr>
                <a:srgbClr val="000000"/>
              </a:buClr>
              <a:buSzPct val="25000"/>
            </a:pPr>
            <a:r>
              <a:rPr lang="en-US" altLang="en-US" sz="4000" dirty="0">
                <a:latin typeface="Calibri" panose="020F0502020204030204" pitchFamily="34" charset="0"/>
                <a:sym typeface="Arial" charset="0"/>
              </a:rPr>
              <a:t>Shift #2 Requires </a:t>
            </a:r>
            <a:r>
              <a:rPr lang="en-US" altLang="en-US" sz="4000" u="sng" dirty="0">
                <a:latin typeface="Calibri" panose="020F0502020204030204" pitchFamily="34" charset="0"/>
                <a:sym typeface="Arial" charset="0"/>
              </a:rPr>
              <a:t>Text-Dependent</a:t>
            </a:r>
            <a:r>
              <a:rPr lang="en-US" altLang="en-US" sz="4000" dirty="0">
                <a:latin typeface="Calibri" panose="020F0502020204030204" pitchFamily="34" charset="0"/>
                <a:sym typeface="Arial" charset="0"/>
              </a:rPr>
              <a:t> Questions &amp; Answers!</a:t>
            </a:r>
          </a:p>
        </p:txBody>
      </p:sp>
      <p:sp>
        <p:nvSpPr>
          <p:cNvPr id="37891" name="Slide Number Placeholder 5"/>
          <p:cNvSpPr>
            <a:spLocks noGrp="1"/>
          </p:cNvSpPr>
          <p:nvPr>
            <p:ph type="sldNum" sz="quarter" idx="10"/>
          </p:nvPr>
        </p:nvSpPr>
        <p:spPr>
          <a:noFill/>
        </p:spPr>
        <p:txBody>
          <a:bodyPr/>
          <a:lstStyle>
            <a:lvl1pPr eaLnBrk="0" hangingPunct="0">
              <a:spcBef>
                <a:spcPct val="20000"/>
              </a:spcBef>
              <a:buFont typeface="Arial" charset="0"/>
              <a:defRPr sz="2800">
                <a:solidFill>
                  <a:srgbClr val="262626"/>
                </a:solidFill>
                <a:latin typeface="Calibri" pitchFamily="34" charset="0"/>
              </a:defRPr>
            </a:lvl1pPr>
            <a:lvl2pPr marL="742950" indent="-285750" eaLnBrk="0" hangingPunct="0">
              <a:spcBef>
                <a:spcPct val="20000"/>
              </a:spcBef>
              <a:buFont typeface="Arial" charset="0"/>
              <a:buChar char="•"/>
              <a:defRPr sz="2400">
                <a:solidFill>
                  <a:srgbClr val="262626"/>
                </a:solidFill>
                <a:latin typeface="Calibri" pitchFamily="34" charset="0"/>
              </a:defRPr>
            </a:lvl2pPr>
            <a:lvl3pPr marL="1143000" indent="-228600" eaLnBrk="0" hangingPunct="0">
              <a:spcBef>
                <a:spcPct val="20000"/>
              </a:spcBef>
              <a:buFont typeface="Calibri" pitchFamily="34" charset="0"/>
              <a:buChar char="‒"/>
              <a:defRPr sz="2000">
                <a:solidFill>
                  <a:srgbClr val="262626"/>
                </a:solidFill>
                <a:latin typeface="Calibri" pitchFamily="34" charset="0"/>
              </a:defRPr>
            </a:lvl3pPr>
            <a:lvl4pPr marL="1600200" indent="-228600" eaLnBrk="0" hangingPunct="0">
              <a:spcBef>
                <a:spcPct val="20000"/>
              </a:spcBef>
              <a:buFont typeface="Wingdings" pitchFamily="2" charset="2"/>
              <a:buChar char="§"/>
              <a:defRPr>
                <a:solidFill>
                  <a:srgbClr val="262626"/>
                </a:solidFill>
                <a:latin typeface="Calibri" pitchFamily="34" charset="0"/>
              </a:defRPr>
            </a:lvl4pPr>
            <a:lvl5pPr marL="2057400" indent="-228600" eaLnBrk="0" hangingPunct="0">
              <a:spcBef>
                <a:spcPct val="20000"/>
              </a:spcBef>
              <a:buFont typeface="Arial" charset="0"/>
              <a:buChar char="»"/>
              <a:defRPr sz="16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defRPr>
            </a:lvl9pPr>
          </a:lstStyle>
          <a:p>
            <a:pPr eaLnBrk="1" hangingPunct="1">
              <a:spcBef>
                <a:spcPct val="0"/>
              </a:spcBef>
              <a:buFontTx/>
              <a:buNone/>
            </a:pPr>
            <a:fld id="{845F0216-E10B-4C09-9352-2C69FFCB8BC1}" type="slidenum">
              <a:rPr lang="en-US" altLang="en-US" sz="1400">
                <a:solidFill>
                  <a:srgbClr val="FFFFFF"/>
                </a:solidFill>
                <a:latin typeface="Arial" charset="0"/>
              </a:rPr>
              <a:pPr eaLnBrk="1" hangingPunct="1">
                <a:spcBef>
                  <a:spcPct val="0"/>
                </a:spcBef>
                <a:buFontTx/>
                <a:buNone/>
              </a:pPr>
              <a:t>29</a:t>
            </a:fld>
            <a:endParaRPr lang="en-US" altLang="en-US" sz="1400">
              <a:solidFill>
                <a:srgbClr val="FFFFFF"/>
              </a:solidFill>
              <a:latin typeface="Arial" charset="0"/>
            </a:endParaRPr>
          </a:p>
        </p:txBody>
      </p:sp>
      <p:sp>
        <p:nvSpPr>
          <p:cNvPr id="37892" name="Shape 136"/>
          <p:cNvSpPr>
            <a:spLocks noGrp="1"/>
          </p:cNvSpPr>
          <p:nvPr>
            <p:ph idx="4294967295"/>
          </p:nvPr>
        </p:nvSpPr>
        <p:spPr>
          <a:xfrm>
            <a:off x="361951" y="1989139"/>
            <a:ext cx="5641976" cy="4302676"/>
          </a:xfrm>
        </p:spPr>
        <p:txBody>
          <a:bodyPr vert="horz" wrap="square" lIns="91425" tIns="45700" rIns="91425" bIns="45700">
            <a:spAutoFit/>
          </a:bodyPr>
          <a:lstStyle/>
          <a:p>
            <a:pPr marL="0" indent="0">
              <a:lnSpc>
                <a:spcPct val="114000"/>
              </a:lnSpc>
              <a:spcBef>
                <a:spcPct val="0"/>
              </a:spcBef>
              <a:buClr>
                <a:srgbClr val="000000"/>
              </a:buClr>
              <a:buSzPct val="90000"/>
              <a:buNone/>
            </a:pPr>
            <a:r>
              <a:rPr lang="en-US" altLang="en-US" sz="2000" dirty="0">
                <a:solidFill>
                  <a:srgbClr val="000000"/>
                </a:solidFill>
                <a:latin typeface="Calibri" panose="020F0502020204030204" pitchFamily="34" charset="0"/>
                <a:cs typeface="Arial" charset="0"/>
                <a:sym typeface="Arial" charset="0"/>
              </a:rPr>
              <a:t>In “Casey at the Bat,” Casey strikes out. Describe a time when you failed at something.</a:t>
            </a:r>
          </a:p>
          <a:p>
            <a:pPr marL="0" indent="0">
              <a:lnSpc>
                <a:spcPct val="114000"/>
              </a:lnSpc>
              <a:spcBef>
                <a:spcPct val="0"/>
              </a:spcBef>
              <a:buClr>
                <a:srgbClr val="000000"/>
              </a:buClr>
              <a:buSzPct val="173000"/>
            </a:pPr>
            <a:endParaRPr lang="en-US" altLang="en-US" sz="2000" dirty="0">
              <a:solidFill>
                <a:srgbClr val="000000"/>
              </a:solidFill>
              <a:latin typeface="Calibri" panose="020F0502020204030204" pitchFamily="34" charset="0"/>
              <a:cs typeface="Arial" charset="0"/>
              <a:sym typeface="Arial" charset="0"/>
            </a:endParaRPr>
          </a:p>
          <a:p>
            <a:pPr marL="0" indent="0">
              <a:lnSpc>
                <a:spcPct val="114000"/>
              </a:lnSpc>
              <a:spcBef>
                <a:spcPct val="0"/>
              </a:spcBef>
              <a:buClr>
                <a:srgbClr val="000000"/>
              </a:buClr>
              <a:buSzPct val="90000"/>
              <a:buNone/>
            </a:pPr>
            <a:r>
              <a:rPr lang="en-US" altLang="en-US" sz="2000" dirty="0">
                <a:solidFill>
                  <a:srgbClr val="000000"/>
                </a:solidFill>
                <a:latin typeface="Calibri" panose="020F0502020204030204" pitchFamily="34" charset="0"/>
                <a:cs typeface="Arial" charset="0"/>
                <a:sym typeface="Arial" charset="0"/>
              </a:rPr>
              <a:t>In “Letter from a Birmingham Jail,” Dr. King discusses nonviolent protest. Discuss, in writing, a time when you wanted to fight against something that you felt was unfair.</a:t>
            </a:r>
          </a:p>
          <a:p>
            <a:pPr marL="0" indent="0">
              <a:lnSpc>
                <a:spcPct val="114000"/>
              </a:lnSpc>
              <a:spcBef>
                <a:spcPct val="0"/>
              </a:spcBef>
              <a:buClr>
                <a:srgbClr val="000000"/>
              </a:buClr>
              <a:buSzPct val="173000"/>
            </a:pPr>
            <a:endParaRPr lang="en-US" altLang="en-US" sz="2000" dirty="0">
              <a:solidFill>
                <a:srgbClr val="000000"/>
              </a:solidFill>
              <a:latin typeface="Calibri" panose="020F0502020204030204" pitchFamily="34" charset="0"/>
              <a:cs typeface="Arial" charset="0"/>
              <a:sym typeface="Arial" charset="0"/>
            </a:endParaRPr>
          </a:p>
          <a:p>
            <a:pPr marL="0" indent="0">
              <a:lnSpc>
                <a:spcPct val="114000"/>
              </a:lnSpc>
              <a:spcBef>
                <a:spcPct val="0"/>
              </a:spcBef>
              <a:buClr>
                <a:srgbClr val="000000"/>
              </a:buClr>
              <a:buSzPct val="173000"/>
              <a:buNone/>
            </a:pPr>
            <a:r>
              <a:rPr lang="en-US" altLang="en-US" sz="2000" dirty="0">
                <a:solidFill>
                  <a:srgbClr val="000000"/>
                </a:solidFill>
                <a:latin typeface="Calibri" panose="020F0502020204030204" pitchFamily="34" charset="0"/>
                <a:cs typeface="Arial" charset="0"/>
                <a:sym typeface="Arial" charset="0"/>
              </a:rPr>
              <a:t>In “The Gettysburg Address” Lincoln says the nation is dedicated to the proposition that all men are created equal. Why is equality an important value to promote?</a:t>
            </a:r>
          </a:p>
        </p:txBody>
      </p:sp>
      <p:sp>
        <p:nvSpPr>
          <p:cNvPr id="137" name="Shape 137"/>
          <p:cNvSpPr txBox="1">
            <a:spLocks noGrp="1"/>
          </p:cNvSpPr>
          <p:nvPr>
            <p:ph type="body" idx="4294967295"/>
          </p:nvPr>
        </p:nvSpPr>
        <p:spPr>
          <a:xfrm>
            <a:off x="6669088" y="1989138"/>
            <a:ext cx="5256212" cy="4302676"/>
          </a:xfrm>
        </p:spPr>
        <p:txBody>
          <a:bodyPr vert="horz" wrap="square" lIns="91425" tIns="45700" rIns="91425" bIns="45700" rtlCol="0">
            <a:spAutoFit/>
          </a:bodyPr>
          <a:lstStyle/>
          <a:p>
            <a:pPr marL="0" indent="0">
              <a:lnSpc>
                <a:spcPct val="114000"/>
              </a:lnSpc>
              <a:spcBef>
                <a:spcPts val="0"/>
              </a:spcBef>
              <a:buClr>
                <a:schemeClr val="dk1"/>
              </a:buClr>
              <a:buSzPct val="25000"/>
              <a:buNone/>
              <a:defRPr/>
            </a:pPr>
            <a:r>
              <a:rPr lang="x-none" sz="2000" dirty="0">
                <a:solidFill>
                  <a:schemeClr val="dk1"/>
                </a:solidFill>
                <a:ea typeface="Arial"/>
                <a:cs typeface="Arial"/>
                <a:sym typeface="Arial"/>
                <a:rtl val="0"/>
              </a:rPr>
              <a:t>What makes Casey’s experiences at bat</a:t>
            </a:r>
            <a:r>
              <a:rPr lang="en-US" sz="2000" dirty="0">
                <a:solidFill>
                  <a:schemeClr val="dk1"/>
                </a:solidFill>
                <a:ea typeface="Arial"/>
                <a:cs typeface="Arial"/>
                <a:sym typeface="Arial"/>
                <a:rtl val="0"/>
              </a:rPr>
              <a:t> humorous?</a:t>
            </a:r>
          </a:p>
          <a:p>
            <a:pPr marL="231775" indent="-231775">
              <a:lnSpc>
                <a:spcPct val="114000"/>
              </a:lnSpc>
              <a:spcBef>
                <a:spcPts val="0"/>
              </a:spcBef>
              <a:buClr>
                <a:schemeClr val="dk1"/>
              </a:buClr>
              <a:buSzPct val="25000"/>
              <a:buNone/>
              <a:defRPr/>
            </a:pPr>
            <a:endParaRPr lang="en-US" sz="2000" dirty="0">
              <a:solidFill>
                <a:schemeClr val="dk1"/>
              </a:solidFill>
              <a:ea typeface="Arial"/>
              <a:cs typeface="Arial"/>
              <a:sym typeface="Arial"/>
              <a:rtl val="0"/>
            </a:endParaRPr>
          </a:p>
          <a:p>
            <a:pPr marL="231775" indent="-231775">
              <a:lnSpc>
                <a:spcPct val="114000"/>
              </a:lnSpc>
              <a:spcBef>
                <a:spcPts val="0"/>
              </a:spcBef>
              <a:buClr>
                <a:schemeClr val="dk1"/>
              </a:buClr>
              <a:buSzPct val="25000"/>
              <a:buNone/>
              <a:defRPr/>
            </a:pPr>
            <a:endParaRPr lang="en-US" sz="2000" dirty="0">
              <a:solidFill>
                <a:schemeClr val="dk1"/>
              </a:solidFill>
              <a:ea typeface="Arial"/>
              <a:cs typeface="Arial"/>
              <a:sym typeface="Arial"/>
              <a:rtl val="0"/>
            </a:endParaRPr>
          </a:p>
          <a:p>
            <a:pPr marL="0" indent="0">
              <a:lnSpc>
                <a:spcPct val="114000"/>
              </a:lnSpc>
              <a:spcBef>
                <a:spcPts val="0"/>
              </a:spcBef>
              <a:buClr>
                <a:schemeClr val="dk1"/>
              </a:buClr>
              <a:buSzPct val="25000"/>
              <a:buNone/>
              <a:defRPr/>
            </a:pPr>
            <a:r>
              <a:rPr lang="x-none" sz="2000" dirty="0">
                <a:solidFill>
                  <a:schemeClr val="dk1"/>
                </a:solidFill>
                <a:ea typeface="Arial"/>
                <a:cs typeface="Arial"/>
                <a:sym typeface="Arial"/>
                <a:rtl val="0"/>
              </a:rPr>
              <a:t>What can you infer from King’s</a:t>
            </a:r>
            <a:r>
              <a:rPr lang="en-US" sz="2000" dirty="0">
                <a:solidFill>
                  <a:schemeClr val="dk1"/>
                </a:solidFill>
                <a:ea typeface="Arial"/>
                <a:cs typeface="Arial"/>
                <a:sym typeface="Arial"/>
                <a:rtl val="0"/>
              </a:rPr>
              <a:t> </a:t>
            </a:r>
            <a:r>
              <a:rPr lang="x-none" sz="2000" dirty="0">
                <a:solidFill>
                  <a:schemeClr val="dk1"/>
                </a:solidFill>
                <a:ea typeface="Arial"/>
                <a:cs typeface="Arial"/>
                <a:sym typeface="Arial"/>
                <a:rtl val="0"/>
              </a:rPr>
              <a:t>letter about the letter that he </a:t>
            </a:r>
            <a:r>
              <a:rPr lang="x-none" sz="2000" dirty="0">
                <a:solidFill>
                  <a:schemeClr val="dk1"/>
                </a:solidFill>
                <a:ea typeface="Arial"/>
                <a:cs typeface="Arial"/>
                <a:rtl val="0"/>
              </a:rPr>
              <a:t>received?</a:t>
            </a:r>
            <a:r>
              <a:rPr lang="x-none" sz="2000" dirty="0">
                <a:solidFill>
                  <a:schemeClr val="dk1"/>
                </a:solidFill>
                <a:ea typeface="Arial"/>
                <a:cs typeface="Arial"/>
                <a:sym typeface="Arial"/>
                <a:rtl val="0"/>
              </a:rPr>
              <a:t>  </a:t>
            </a:r>
            <a:endParaRPr lang="en-US" sz="2000" dirty="0">
              <a:solidFill>
                <a:schemeClr val="dk1"/>
              </a:solidFill>
              <a:ea typeface="Arial"/>
              <a:cs typeface="Arial"/>
              <a:sym typeface="Arial"/>
              <a:rtl val="0"/>
            </a:endParaRPr>
          </a:p>
          <a:p>
            <a:pPr marL="225425" indent="0">
              <a:lnSpc>
                <a:spcPct val="114000"/>
              </a:lnSpc>
              <a:spcBef>
                <a:spcPts val="0"/>
              </a:spcBef>
              <a:buClr>
                <a:schemeClr val="dk1"/>
              </a:buClr>
              <a:buSzPct val="25000"/>
              <a:buNone/>
              <a:defRPr/>
            </a:pPr>
            <a:endParaRPr lang="en-US" sz="2000" dirty="0">
              <a:solidFill>
                <a:schemeClr val="dk1"/>
              </a:solidFill>
              <a:ea typeface="Arial"/>
              <a:cs typeface="Arial"/>
              <a:sym typeface="Arial"/>
              <a:rtl val="0"/>
            </a:endParaRPr>
          </a:p>
          <a:p>
            <a:pPr marL="225425" indent="0">
              <a:lnSpc>
                <a:spcPct val="114000"/>
              </a:lnSpc>
              <a:spcBef>
                <a:spcPts val="0"/>
              </a:spcBef>
              <a:buClr>
                <a:schemeClr val="dk1"/>
              </a:buClr>
              <a:buSzPct val="25000"/>
              <a:buNone/>
              <a:defRPr/>
            </a:pPr>
            <a:endParaRPr lang="en-US" sz="2000" dirty="0">
              <a:solidFill>
                <a:schemeClr val="dk1"/>
              </a:solidFill>
              <a:ea typeface="Arial"/>
              <a:cs typeface="Arial"/>
              <a:sym typeface="Arial"/>
              <a:rtl val="0"/>
            </a:endParaRPr>
          </a:p>
          <a:p>
            <a:pPr marL="0" indent="0">
              <a:lnSpc>
                <a:spcPct val="114000"/>
              </a:lnSpc>
              <a:spcBef>
                <a:spcPts val="0"/>
              </a:spcBef>
              <a:buClr>
                <a:schemeClr val="dk1"/>
              </a:buClr>
              <a:buSzPct val="25000"/>
              <a:buNone/>
              <a:defRPr/>
            </a:pPr>
            <a:r>
              <a:rPr lang="x-none" sz="2000" dirty="0">
                <a:solidFill>
                  <a:schemeClr val="dk1"/>
                </a:solidFill>
                <a:ea typeface="Arial"/>
                <a:cs typeface="Arial"/>
                <a:sym typeface="Arial"/>
                <a:rtl val="0"/>
              </a:rPr>
              <a:t>“The Gettysburg Address” mentions the year 1776. According to Lincoln’s speech, why is this year significant to the events described in the speech?</a:t>
            </a:r>
          </a:p>
        </p:txBody>
      </p:sp>
      <p:sp>
        <p:nvSpPr>
          <p:cNvPr id="37894" name="Shape 139"/>
          <p:cNvSpPr txBox="1">
            <a:spLocks noChangeArrowheads="1"/>
          </p:cNvSpPr>
          <p:nvPr/>
        </p:nvSpPr>
        <p:spPr bwMode="auto">
          <a:xfrm>
            <a:off x="1752600" y="6122988"/>
            <a:ext cx="533400" cy="30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spcBef>
                <a:spcPct val="20000"/>
              </a:spcBef>
              <a:buFont typeface="Arial" charset="0"/>
              <a:defRPr sz="2800">
                <a:solidFill>
                  <a:srgbClr val="262626"/>
                </a:solidFill>
                <a:latin typeface="Calibri" pitchFamily="34" charset="0"/>
              </a:defRPr>
            </a:lvl1pPr>
            <a:lvl2pPr marL="742950" indent="-285750" eaLnBrk="0" hangingPunct="0">
              <a:spcBef>
                <a:spcPct val="20000"/>
              </a:spcBef>
              <a:buFont typeface="Arial" charset="0"/>
              <a:buChar char="•"/>
              <a:defRPr sz="2400">
                <a:solidFill>
                  <a:srgbClr val="262626"/>
                </a:solidFill>
                <a:latin typeface="Calibri" pitchFamily="34" charset="0"/>
              </a:defRPr>
            </a:lvl2pPr>
            <a:lvl3pPr marL="1143000" indent="-228600" eaLnBrk="0" hangingPunct="0">
              <a:spcBef>
                <a:spcPct val="20000"/>
              </a:spcBef>
              <a:buFont typeface="Calibri" pitchFamily="34" charset="0"/>
              <a:buChar char="‒"/>
              <a:defRPr sz="2000">
                <a:solidFill>
                  <a:srgbClr val="262626"/>
                </a:solidFill>
                <a:latin typeface="Calibri" pitchFamily="34" charset="0"/>
              </a:defRPr>
            </a:lvl3pPr>
            <a:lvl4pPr marL="1600200" indent="-228600" eaLnBrk="0" hangingPunct="0">
              <a:spcBef>
                <a:spcPct val="20000"/>
              </a:spcBef>
              <a:buFont typeface="Wingdings" pitchFamily="2" charset="2"/>
              <a:buChar char="§"/>
              <a:defRPr>
                <a:solidFill>
                  <a:srgbClr val="262626"/>
                </a:solidFill>
                <a:latin typeface="Calibri" pitchFamily="34" charset="0"/>
              </a:defRPr>
            </a:lvl4pPr>
            <a:lvl5pPr marL="2057400" indent="-228600" eaLnBrk="0" hangingPunct="0">
              <a:spcBef>
                <a:spcPct val="20000"/>
              </a:spcBef>
              <a:buFont typeface="Arial" charset="0"/>
              <a:buChar char="»"/>
              <a:defRPr sz="16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defRPr>
            </a:lvl9pPr>
          </a:lstStyle>
          <a:p>
            <a:pPr algn="ctr" eaLnBrk="1" hangingPunct="1">
              <a:spcBef>
                <a:spcPct val="0"/>
              </a:spcBef>
              <a:buClr>
                <a:srgbClr val="000000"/>
              </a:buClr>
              <a:buSzPct val="25000"/>
            </a:pPr>
            <a:r>
              <a:rPr lang="en-US" altLang="en-US" sz="1400">
                <a:solidFill>
                  <a:srgbClr val="000000"/>
                </a:solidFill>
                <a:latin typeface="Arial" charset="0"/>
                <a:cs typeface="Arial" charset="0"/>
                <a:sym typeface="Arial" charset="0"/>
              </a:rPr>
              <a:t> </a:t>
            </a:r>
          </a:p>
        </p:txBody>
      </p:sp>
      <p:sp>
        <p:nvSpPr>
          <p:cNvPr id="2" name="TextBox 1"/>
          <p:cNvSpPr txBox="1"/>
          <p:nvPr/>
        </p:nvSpPr>
        <p:spPr>
          <a:xfrm>
            <a:off x="1981201" y="1593851"/>
            <a:ext cx="4022725" cy="366713"/>
          </a:xfrm>
          <a:prstGeom prst="rect">
            <a:avLst/>
          </a:prstGeom>
          <a:solidFill>
            <a:schemeClr val="accent1">
              <a:lumMod val="20000"/>
              <a:lumOff val="80000"/>
            </a:schemeClr>
          </a:solidFill>
        </p:spPr>
        <p:txBody>
          <a:bodyPr anchor="ctr">
            <a:normAutofit/>
          </a:bodyPr>
          <a:lstStyle/>
          <a:p>
            <a:pPr>
              <a:defRPr/>
            </a:pPr>
            <a:r>
              <a:rPr lang="en-US" b="1" kern="0" dirty="0">
                <a:solidFill>
                  <a:srgbClr val="000000">
                    <a:lumMod val="85000"/>
                    <a:lumOff val="15000"/>
                  </a:srgbClr>
                </a:solidFill>
                <a:latin typeface="Arial"/>
                <a:ea typeface="Arial"/>
                <a:cs typeface="Arial"/>
                <a:sym typeface="Arial"/>
                <a:rtl val="0"/>
              </a:rPr>
              <a:t>Not Text-Dependent</a:t>
            </a:r>
          </a:p>
        </p:txBody>
      </p:sp>
      <p:grpSp>
        <p:nvGrpSpPr>
          <p:cNvPr id="37896" name="Group 2"/>
          <p:cNvGrpSpPr>
            <a:grpSpLocks/>
          </p:cNvGrpSpPr>
          <p:nvPr/>
        </p:nvGrpSpPr>
        <p:grpSpPr bwMode="auto">
          <a:xfrm>
            <a:off x="6062664" y="1695450"/>
            <a:ext cx="549275" cy="5029200"/>
            <a:chOff x="4479106" y="1320798"/>
            <a:chExt cx="548641" cy="5029199"/>
          </a:xfrm>
        </p:grpSpPr>
        <p:cxnSp>
          <p:nvCxnSpPr>
            <p:cNvPr id="138" name="Shape 138"/>
            <p:cNvCxnSpPr/>
            <p:nvPr/>
          </p:nvCxnSpPr>
          <p:spPr>
            <a:xfrm rot="5400000">
              <a:off x="2210284" y="3835398"/>
              <a:ext cx="5029199" cy="0"/>
            </a:xfrm>
            <a:prstGeom prst="straightConnector1">
              <a:avLst/>
            </a:prstGeom>
            <a:noFill/>
            <a:ln w="19050" cap="flat">
              <a:solidFill>
                <a:schemeClr val="tx2">
                  <a:lumMod val="50000"/>
                </a:schemeClr>
              </a:solidFill>
              <a:prstDash val="solid"/>
              <a:round/>
              <a:headEnd type="none" w="med" len="med"/>
              <a:tailEnd type="none" w="med" len="med"/>
            </a:ln>
          </p:spPr>
        </p:cxnSp>
        <p:sp>
          <p:nvSpPr>
            <p:cNvPr id="140" name="Shape 140"/>
            <p:cNvSpPr/>
            <p:nvPr/>
          </p:nvSpPr>
          <p:spPr>
            <a:xfrm rot="10800000" flipH="1">
              <a:off x="4479106" y="1713646"/>
              <a:ext cx="548641" cy="611306"/>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a:defRPr/>
              </a:pPr>
              <a:endParaRPr sz="1400" kern="0" dirty="0">
                <a:solidFill>
                  <a:srgbClr val="000000"/>
                </a:solidFill>
                <a:latin typeface="Arial"/>
                <a:ea typeface="Arial"/>
                <a:cs typeface="Arial"/>
                <a:sym typeface="Arial"/>
                <a:rtl val="0"/>
              </a:endParaRPr>
            </a:p>
          </p:txBody>
        </p:sp>
        <p:sp>
          <p:nvSpPr>
            <p:cNvPr id="12" name="Shape 140"/>
            <p:cNvSpPr/>
            <p:nvPr/>
          </p:nvSpPr>
          <p:spPr>
            <a:xfrm rot="10800000" flipH="1">
              <a:off x="4479106" y="2948721"/>
              <a:ext cx="548641" cy="611306"/>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a:defRPr/>
              </a:pPr>
              <a:endParaRPr sz="1400" kern="0" dirty="0">
                <a:solidFill>
                  <a:srgbClr val="000000"/>
                </a:solidFill>
                <a:latin typeface="Arial"/>
                <a:ea typeface="Arial"/>
                <a:cs typeface="Arial"/>
                <a:sym typeface="Arial"/>
                <a:rtl val="0"/>
              </a:endParaRPr>
            </a:p>
          </p:txBody>
        </p:sp>
        <p:sp>
          <p:nvSpPr>
            <p:cNvPr id="13" name="Shape 140"/>
            <p:cNvSpPr/>
            <p:nvPr/>
          </p:nvSpPr>
          <p:spPr>
            <a:xfrm rot="10800000" flipH="1">
              <a:off x="4479106" y="4844988"/>
              <a:ext cx="548641" cy="611306"/>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a:defRPr/>
              </a:pPr>
              <a:endParaRPr sz="1400" kern="0" dirty="0">
                <a:solidFill>
                  <a:srgbClr val="000000"/>
                </a:solidFill>
                <a:latin typeface="Arial"/>
                <a:ea typeface="Arial"/>
                <a:cs typeface="Arial"/>
                <a:sym typeface="Arial"/>
                <a:rtl val="0"/>
              </a:endParaRPr>
            </a:p>
          </p:txBody>
        </p:sp>
      </p:grpSp>
      <p:sp>
        <p:nvSpPr>
          <p:cNvPr id="15" name="TextBox 14"/>
          <p:cNvSpPr txBox="1"/>
          <p:nvPr/>
        </p:nvSpPr>
        <p:spPr>
          <a:xfrm>
            <a:off x="6669088" y="1593851"/>
            <a:ext cx="3841750" cy="366713"/>
          </a:xfrm>
          <a:prstGeom prst="rect">
            <a:avLst/>
          </a:prstGeom>
          <a:solidFill>
            <a:schemeClr val="accent1">
              <a:lumMod val="20000"/>
              <a:lumOff val="80000"/>
            </a:schemeClr>
          </a:solidFill>
        </p:spPr>
        <p:txBody>
          <a:bodyPr anchor="ctr">
            <a:normAutofit/>
          </a:bodyPr>
          <a:lstStyle/>
          <a:p>
            <a:pPr>
              <a:defRPr/>
            </a:pPr>
            <a:r>
              <a:rPr lang="en-US" b="1" kern="0" dirty="0">
                <a:solidFill>
                  <a:srgbClr val="000000">
                    <a:lumMod val="85000"/>
                    <a:lumOff val="15000"/>
                  </a:srgbClr>
                </a:solidFill>
                <a:latin typeface="Arial"/>
                <a:ea typeface="Arial"/>
                <a:cs typeface="Arial"/>
                <a:sym typeface="Arial"/>
                <a:rtl val="0"/>
              </a:rPr>
              <a:t>Text-Dependent</a:t>
            </a:r>
          </a:p>
        </p:txBody>
      </p:sp>
    </p:spTree>
    <p:extLst>
      <p:ext uri="{BB962C8B-B14F-4D97-AF65-F5344CB8AC3E}">
        <p14:creationId xmlns:p14="http://schemas.microsoft.com/office/powerpoint/2010/main" val="349049160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rot="21305557">
            <a:off x="569129" y="203363"/>
            <a:ext cx="3775566" cy="2046918"/>
          </a:xfrm>
        </p:spPr>
      </p:pic>
      <p:sp>
        <p:nvSpPr>
          <p:cNvPr id="6" name="TextBox 5"/>
          <p:cNvSpPr txBox="1"/>
          <p:nvPr/>
        </p:nvSpPr>
        <p:spPr>
          <a:xfrm rot="21318847">
            <a:off x="675500" y="1816839"/>
            <a:ext cx="2407502" cy="400110"/>
          </a:xfrm>
          <a:prstGeom prst="rect">
            <a:avLst/>
          </a:prstGeom>
          <a:solidFill>
            <a:schemeClr val="bg1"/>
          </a:solidFill>
        </p:spPr>
        <p:txBody>
          <a:bodyPr wrap="square" rtlCol="0">
            <a:spAutoFit/>
          </a:bodyPr>
          <a:lstStyle/>
          <a:p>
            <a:pPr algn="ctr"/>
            <a:r>
              <a:rPr lang="en-US" sz="2000" b="1" dirty="0"/>
              <a:t>October 24, 2017</a:t>
            </a:r>
          </a:p>
        </p:txBody>
      </p:sp>
      <p:sp>
        <p:nvSpPr>
          <p:cNvPr id="7" name="TextBox 6"/>
          <p:cNvSpPr txBox="1"/>
          <p:nvPr/>
        </p:nvSpPr>
        <p:spPr>
          <a:xfrm>
            <a:off x="663180" y="2826127"/>
            <a:ext cx="11279354" cy="3539430"/>
          </a:xfrm>
          <a:prstGeom prst="rect">
            <a:avLst/>
          </a:prstGeom>
          <a:solidFill>
            <a:schemeClr val="bg1">
              <a:lumMod val="95000"/>
            </a:schemeClr>
          </a:solidFill>
        </p:spPr>
        <p:txBody>
          <a:bodyPr wrap="square" rtlCol="0">
            <a:spAutoFit/>
          </a:bodyPr>
          <a:lstStyle/>
          <a:p>
            <a:r>
              <a:rPr lang="en-US" sz="3200" b="1" dirty="0">
                <a:latin typeface="Calibri" panose="020F0502020204030204" pitchFamily="34" charset="0"/>
              </a:rPr>
              <a:t>Step 1:   Read the article and identify 2-3 “AHAs”.</a:t>
            </a:r>
          </a:p>
          <a:p>
            <a:r>
              <a:rPr lang="en-US" sz="3200" b="1" dirty="0">
                <a:latin typeface="Calibri" panose="020F0502020204030204" pitchFamily="34" charset="0"/>
              </a:rPr>
              <a:t>Step 2:   Record your thoughts/comments about each aha on the</a:t>
            </a:r>
          </a:p>
          <a:p>
            <a:r>
              <a:rPr lang="en-US" sz="3200" b="1" dirty="0">
                <a:latin typeface="Calibri" panose="020F0502020204030204" pitchFamily="34" charset="0"/>
              </a:rPr>
              <a:t>                paper covering your table. Sign your name. </a:t>
            </a:r>
          </a:p>
          <a:p>
            <a:r>
              <a:rPr lang="en-US" sz="3200" b="1" dirty="0">
                <a:latin typeface="Calibri" panose="020F0502020204030204" pitchFamily="34" charset="0"/>
              </a:rPr>
              <a:t>Step 3:   Walk around the table(s) and read your colleague’s</a:t>
            </a:r>
          </a:p>
          <a:p>
            <a:r>
              <a:rPr lang="en-US" sz="3200" b="1" dirty="0">
                <a:latin typeface="Calibri" panose="020F0502020204030204" pitchFamily="34" charset="0"/>
              </a:rPr>
              <a:t>                thoughts/comments.</a:t>
            </a:r>
          </a:p>
          <a:p>
            <a:r>
              <a:rPr lang="en-US" sz="3200" b="1" dirty="0">
                <a:latin typeface="Calibri" panose="020F0502020204030204" pitchFamily="34" charset="0"/>
              </a:rPr>
              <a:t>Step 4:   Respond to the thoughts/comment when appropriate.</a:t>
            </a:r>
          </a:p>
          <a:p>
            <a:r>
              <a:rPr lang="en-US" sz="3200" b="1" dirty="0">
                <a:latin typeface="Calibri" panose="020F0502020204030204" pitchFamily="34" charset="0"/>
              </a:rPr>
              <a:t>Step 5:   Return to your seat for discussion.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357" y="-14489"/>
            <a:ext cx="4116797" cy="2493856"/>
          </a:xfrm>
          <a:prstGeom prst="rect">
            <a:avLst/>
          </a:prstGeom>
        </p:spPr>
      </p:pic>
    </p:spTree>
    <p:extLst>
      <p:ext uri="{BB962C8B-B14F-4D97-AF65-F5344CB8AC3E}">
        <p14:creationId xmlns:p14="http://schemas.microsoft.com/office/powerpoint/2010/main" val="41930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158"/>
          <p:cNvSpPr>
            <a:spLocks noGrp="1"/>
          </p:cNvSpPr>
          <p:nvPr>
            <p:ph type="title"/>
          </p:nvPr>
        </p:nvSpPr>
        <p:spPr>
          <a:xfrm>
            <a:off x="142874" y="251530"/>
            <a:ext cx="11906249" cy="646290"/>
          </a:xfrm>
        </p:spPr>
        <p:txBody>
          <a:bodyPr vert="horz" wrap="square" lIns="91425" tIns="45700" rIns="91425" bIns="45700" anchor="ctr">
            <a:spAutoFit/>
          </a:bodyPr>
          <a:lstStyle/>
          <a:p>
            <a:pPr>
              <a:buClr>
                <a:srgbClr val="000000"/>
              </a:buClr>
              <a:buSzPct val="25000"/>
            </a:pPr>
            <a:r>
              <a:rPr lang="en-US" altLang="en-US" sz="3600" dirty="0">
                <a:solidFill>
                  <a:schemeClr val="bg2">
                    <a:lumMod val="25000"/>
                  </a:schemeClr>
                </a:solidFill>
                <a:sym typeface="Arial" charset="0"/>
              </a:rPr>
              <a:t> Shift #3: </a:t>
            </a:r>
            <a:r>
              <a:rPr lang="en-US" sz="3600" dirty="0">
                <a:solidFill>
                  <a:schemeClr val="bg2">
                    <a:lumMod val="25000"/>
                  </a:schemeClr>
                </a:solidFill>
                <a:ea typeface="Arial"/>
                <a:cs typeface="Arial"/>
                <a:sym typeface="Arial"/>
              </a:rPr>
              <a:t>Building Knowledge Through Content-Rich Nonfiction</a:t>
            </a:r>
            <a:endParaRPr lang="en-US" altLang="en-US" sz="3600" dirty="0">
              <a:solidFill>
                <a:schemeClr val="bg2">
                  <a:lumMod val="25000"/>
                </a:schemeClr>
              </a:solidFill>
              <a:sym typeface="Arial" charset="0"/>
            </a:endParaRPr>
          </a:p>
        </p:txBody>
      </p:sp>
      <p:sp>
        <p:nvSpPr>
          <p:cNvPr id="159" name="Shape 159"/>
          <p:cNvSpPr txBox="1">
            <a:spLocks noGrp="1"/>
          </p:cNvSpPr>
          <p:nvPr>
            <p:ph type="body" idx="1"/>
          </p:nvPr>
        </p:nvSpPr>
        <p:spPr>
          <a:xfrm>
            <a:off x="285750" y="1586118"/>
            <a:ext cx="11620499" cy="5166887"/>
          </a:xfrm>
        </p:spPr>
        <p:txBody>
          <a:bodyPr vert="horz" wrap="square" lIns="91425" tIns="45700" rIns="91425" bIns="45700" rtlCol="0">
            <a:spAutoFit/>
          </a:bodyPr>
          <a:lstStyle/>
          <a:p>
            <a:pPr marL="342900" indent="-342900">
              <a:lnSpc>
                <a:spcPct val="114000"/>
              </a:lnSpc>
              <a:spcBef>
                <a:spcPts val="1200"/>
              </a:spcBef>
              <a:buClr>
                <a:srgbClr val="000000"/>
              </a:buClr>
              <a:buSzPct val="132000"/>
              <a:buFont typeface="Arial" charset="0"/>
              <a:buChar char="•"/>
              <a:defRPr/>
            </a:pPr>
            <a:r>
              <a:rPr lang="x-none" sz="3200" dirty="0">
                <a:solidFill>
                  <a:schemeClr val="tx1"/>
                </a:solidFill>
                <a:latin typeface="Calibri" panose="020F0502020204030204" pitchFamily="34" charset="0"/>
                <a:sym typeface="Arial"/>
              </a:rPr>
              <a:t>50/50 balance K-5</a:t>
            </a:r>
          </a:p>
          <a:p>
            <a:pPr marL="342900" indent="-342900">
              <a:lnSpc>
                <a:spcPct val="114000"/>
              </a:lnSpc>
              <a:spcBef>
                <a:spcPts val="1200"/>
              </a:spcBef>
              <a:buClr>
                <a:srgbClr val="000000"/>
              </a:buClr>
              <a:buSzPct val="132000"/>
              <a:buFont typeface="Arial" charset="0"/>
              <a:buChar char="•"/>
              <a:defRPr/>
            </a:pPr>
            <a:r>
              <a:rPr lang="x-none" sz="3200" dirty="0">
                <a:solidFill>
                  <a:schemeClr val="tx1"/>
                </a:solidFill>
                <a:latin typeface="Calibri" panose="020F0502020204030204" pitchFamily="34" charset="0"/>
                <a:sym typeface="Arial"/>
              </a:rPr>
              <a:t>70/30 in grades</a:t>
            </a:r>
            <a:r>
              <a:rPr lang="x-none" sz="3200" dirty="0">
                <a:solidFill>
                  <a:schemeClr val="tx1"/>
                </a:solidFill>
                <a:latin typeface="Calibri" panose="020F0502020204030204" pitchFamily="34" charset="0"/>
              </a:rPr>
              <a:t> 9-12</a:t>
            </a:r>
          </a:p>
          <a:p>
            <a:pPr marL="342900" indent="-342900">
              <a:lnSpc>
                <a:spcPct val="114000"/>
              </a:lnSpc>
              <a:spcBef>
                <a:spcPts val="1200"/>
              </a:spcBef>
              <a:buClr>
                <a:srgbClr val="000000"/>
              </a:buClr>
              <a:buSzPct val="132000"/>
              <a:buFont typeface="Arial" charset="0"/>
              <a:buChar char="•"/>
              <a:defRPr/>
            </a:pPr>
            <a:r>
              <a:rPr lang="x-none" sz="3200" dirty="0">
                <a:solidFill>
                  <a:schemeClr val="tx1"/>
                </a:solidFill>
                <a:latin typeface="Calibri" panose="020F0502020204030204" pitchFamily="34" charset="0"/>
              </a:rPr>
              <a:t>S</a:t>
            </a:r>
            <a:r>
              <a:rPr lang="x-none" sz="3200" dirty="0">
                <a:solidFill>
                  <a:schemeClr val="tx1"/>
                </a:solidFill>
                <a:latin typeface="Calibri" panose="020F0502020204030204" pitchFamily="34" charset="0"/>
                <a:sym typeface="Arial"/>
              </a:rPr>
              <a:t>tudents</a:t>
            </a:r>
            <a:r>
              <a:rPr lang="x-none" sz="3200" dirty="0">
                <a:solidFill>
                  <a:schemeClr val="tx1"/>
                </a:solidFill>
                <a:latin typeface="Calibri" panose="020F0502020204030204" pitchFamily="34" charset="0"/>
              </a:rPr>
              <a:t> </a:t>
            </a:r>
            <a:r>
              <a:rPr lang="x-none" sz="3200" dirty="0">
                <a:solidFill>
                  <a:schemeClr val="tx1"/>
                </a:solidFill>
                <a:latin typeface="Calibri" panose="020F0502020204030204" pitchFamily="34" charset="0"/>
                <a:sym typeface="Arial"/>
              </a:rPr>
              <a:t>learning to read should exercise their ability to comprehend complex text through read-aloud texts</a:t>
            </a:r>
          </a:p>
          <a:p>
            <a:pPr marL="342900" indent="-342900">
              <a:lnSpc>
                <a:spcPct val="114000"/>
              </a:lnSpc>
              <a:spcBef>
                <a:spcPts val="1200"/>
              </a:spcBef>
              <a:buClr>
                <a:srgbClr val="000000"/>
              </a:buClr>
              <a:buSzPct val="132000"/>
              <a:buFont typeface="Arial" charset="0"/>
              <a:buChar char="•"/>
              <a:defRPr/>
            </a:pPr>
            <a:r>
              <a:rPr lang="x-none" sz="3200" dirty="0">
                <a:solidFill>
                  <a:schemeClr val="tx1"/>
                </a:solidFill>
                <a:latin typeface="Calibri" panose="020F0502020204030204" pitchFamily="34" charset="0"/>
                <a:sym typeface="Arial"/>
              </a:rPr>
              <a:t>In grades 2+, students begin reading more complex texts, consolidating the foundational skills with reading comprehension</a:t>
            </a:r>
          </a:p>
          <a:p>
            <a:pPr marL="342900" indent="-342900">
              <a:lnSpc>
                <a:spcPct val="114000"/>
              </a:lnSpc>
              <a:spcBef>
                <a:spcPts val="1200"/>
              </a:spcBef>
              <a:buClr>
                <a:srgbClr val="000000"/>
              </a:buClr>
              <a:buSzPct val="132000"/>
              <a:buFont typeface="Arial" charset="0"/>
              <a:buChar char="•"/>
              <a:defRPr/>
            </a:pPr>
            <a:r>
              <a:rPr lang="x-none" sz="3200" b="1" dirty="0">
                <a:solidFill>
                  <a:schemeClr val="tx1"/>
                </a:solidFill>
                <a:latin typeface="Calibri" panose="020F0502020204030204" pitchFamily="34" charset="0"/>
                <a:sym typeface="Arial"/>
              </a:rPr>
              <a:t>Reading aloud texts that are well-above grade level should be done throughout K-5 and beyond</a:t>
            </a:r>
          </a:p>
        </p:txBody>
      </p:sp>
      <p:sp>
        <p:nvSpPr>
          <p:cNvPr id="43012" name="Slide Number Placeholder 5"/>
          <p:cNvSpPr>
            <a:spLocks noGrp="1"/>
          </p:cNvSpPr>
          <p:nvPr>
            <p:ph type="sldNum" sz="quarter" idx="10"/>
          </p:nvPr>
        </p:nvSpPr>
        <p:spPr>
          <a:xfrm>
            <a:off x="8453438" y="6542089"/>
            <a:ext cx="2133600" cy="320675"/>
          </a:xfrm>
          <a:noFill/>
        </p:spPr>
        <p:txBody>
          <a:bodyPr/>
          <a:lstStyle>
            <a:lvl1pPr eaLnBrk="0" hangingPunct="0">
              <a:spcBef>
                <a:spcPct val="20000"/>
              </a:spcBef>
              <a:buFont typeface="Arial" charset="0"/>
              <a:defRPr sz="2800">
                <a:solidFill>
                  <a:srgbClr val="262626"/>
                </a:solidFill>
                <a:latin typeface="Calibri" pitchFamily="34" charset="0"/>
              </a:defRPr>
            </a:lvl1pPr>
            <a:lvl2pPr marL="742950" indent="-285750" eaLnBrk="0" hangingPunct="0">
              <a:spcBef>
                <a:spcPct val="20000"/>
              </a:spcBef>
              <a:buFont typeface="Arial" charset="0"/>
              <a:buChar char="•"/>
              <a:defRPr sz="2400">
                <a:solidFill>
                  <a:srgbClr val="262626"/>
                </a:solidFill>
                <a:latin typeface="Calibri" pitchFamily="34" charset="0"/>
              </a:defRPr>
            </a:lvl2pPr>
            <a:lvl3pPr marL="1143000" indent="-228600" eaLnBrk="0" hangingPunct="0">
              <a:spcBef>
                <a:spcPct val="20000"/>
              </a:spcBef>
              <a:buFont typeface="Calibri" pitchFamily="34" charset="0"/>
              <a:buChar char="‒"/>
              <a:defRPr sz="2000">
                <a:solidFill>
                  <a:srgbClr val="262626"/>
                </a:solidFill>
                <a:latin typeface="Calibri" pitchFamily="34" charset="0"/>
              </a:defRPr>
            </a:lvl3pPr>
            <a:lvl4pPr marL="1600200" indent="-228600" eaLnBrk="0" hangingPunct="0">
              <a:spcBef>
                <a:spcPct val="20000"/>
              </a:spcBef>
              <a:buFont typeface="Wingdings" pitchFamily="2" charset="2"/>
              <a:buChar char="§"/>
              <a:defRPr>
                <a:solidFill>
                  <a:srgbClr val="262626"/>
                </a:solidFill>
                <a:latin typeface="Calibri" pitchFamily="34" charset="0"/>
              </a:defRPr>
            </a:lvl4pPr>
            <a:lvl5pPr marL="2057400" indent="-228600" eaLnBrk="0" hangingPunct="0">
              <a:spcBef>
                <a:spcPct val="20000"/>
              </a:spcBef>
              <a:buFont typeface="Arial" charset="0"/>
              <a:buChar char="»"/>
              <a:defRPr sz="16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defRPr>
            </a:lvl9pPr>
          </a:lstStyle>
          <a:p>
            <a:pPr eaLnBrk="1" hangingPunct="1">
              <a:spcBef>
                <a:spcPct val="0"/>
              </a:spcBef>
              <a:buFontTx/>
              <a:buNone/>
            </a:pPr>
            <a:fld id="{59235753-5569-4F9B-9F53-10D03DD3E0A1}" type="slidenum">
              <a:rPr lang="en-US" altLang="en-US" sz="1400">
                <a:solidFill>
                  <a:srgbClr val="FFFFFF"/>
                </a:solidFill>
                <a:latin typeface="Arial" charset="0"/>
              </a:rPr>
              <a:pPr eaLnBrk="1" hangingPunct="1">
                <a:spcBef>
                  <a:spcPct val="0"/>
                </a:spcBef>
                <a:buFontTx/>
                <a:buNone/>
              </a:pPr>
              <a:t>30</a:t>
            </a:fld>
            <a:endParaRPr lang="en-US" altLang="en-US" sz="1400">
              <a:solidFill>
                <a:srgbClr val="FFFFFF"/>
              </a:solidFill>
              <a:latin typeface="Arial" charset="0"/>
            </a:endParaRPr>
          </a:p>
        </p:txBody>
      </p:sp>
    </p:spTree>
    <p:extLst>
      <p:ext uri="{BB962C8B-B14F-4D97-AF65-F5344CB8AC3E}">
        <p14:creationId xmlns:p14="http://schemas.microsoft.com/office/powerpoint/2010/main" val="3604554914"/>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hape 158"/>
          <p:cNvSpPr>
            <a:spLocks noGrp="1"/>
          </p:cNvSpPr>
          <p:nvPr>
            <p:ph type="title"/>
          </p:nvPr>
        </p:nvSpPr>
        <p:spPr>
          <a:xfrm>
            <a:off x="342899" y="-32255"/>
            <a:ext cx="11696701" cy="1323399"/>
          </a:xfrm>
        </p:spPr>
        <p:txBody>
          <a:bodyPr vert="horz" wrap="square" lIns="91425" tIns="45700" rIns="91425" bIns="45700" anchor="ctr">
            <a:spAutoFit/>
          </a:bodyPr>
          <a:lstStyle/>
          <a:p>
            <a:pPr eaLnBrk="1" hangingPunct="1">
              <a:buClr>
                <a:srgbClr val="000000"/>
              </a:buClr>
              <a:buSzPct val="25000"/>
            </a:pPr>
            <a:r>
              <a:rPr lang="en-US" altLang="en-US" sz="4000" dirty="0">
                <a:solidFill>
                  <a:srgbClr val="17375E"/>
                </a:solidFill>
                <a:latin typeface="Calibri" panose="020F0502020204030204" pitchFamily="34" charset="0"/>
                <a:sym typeface="Arial" charset="0"/>
              </a:rPr>
              <a:t>Building Knowledge Through Content-Rich Nonfiction – Why?</a:t>
            </a:r>
          </a:p>
        </p:txBody>
      </p:sp>
      <p:sp>
        <p:nvSpPr>
          <p:cNvPr id="159" name="Shape 159"/>
          <p:cNvSpPr>
            <a:spLocks noGrp="1"/>
          </p:cNvSpPr>
          <p:nvPr>
            <p:ph type="body" idx="1"/>
          </p:nvPr>
        </p:nvSpPr>
        <p:spPr>
          <a:xfrm>
            <a:off x="342900" y="1889864"/>
            <a:ext cx="11506199" cy="4594872"/>
          </a:xfrm>
        </p:spPr>
        <p:txBody>
          <a:bodyPr vert="horz" wrap="square" lIns="91425" tIns="45700" rIns="91425" bIns="45700">
            <a:spAutoFit/>
          </a:bodyPr>
          <a:lstStyle/>
          <a:p>
            <a:pPr marL="342900" indent="-342900">
              <a:lnSpc>
                <a:spcPct val="114000"/>
              </a:lnSpc>
              <a:spcBef>
                <a:spcPts val="1200"/>
              </a:spcBef>
              <a:buClr>
                <a:srgbClr val="000000"/>
              </a:buClr>
              <a:buSzPct val="132000"/>
              <a:buFont typeface="Arial" charset="0"/>
              <a:buChar char="•"/>
            </a:pPr>
            <a:r>
              <a:rPr lang="en-US" altLang="en-US" dirty="0">
                <a:solidFill>
                  <a:srgbClr val="000000"/>
                </a:solidFill>
                <a:latin typeface="Calibri" panose="020F0502020204030204" pitchFamily="34" charset="0"/>
                <a:sym typeface="Arial" charset="0"/>
              </a:rPr>
              <a:t>Studies reveal that students are required to read very little informational text in elementary and middle school.</a:t>
            </a:r>
          </a:p>
          <a:p>
            <a:pPr marL="342900" indent="-342900">
              <a:lnSpc>
                <a:spcPct val="114000"/>
              </a:lnSpc>
              <a:spcBef>
                <a:spcPts val="1200"/>
              </a:spcBef>
              <a:buClr>
                <a:srgbClr val="000000"/>
              </a:buClr>
              <a:buSzPct val="132000"/>
              <a:buFont typeface="Arial" charset="0"/>
              <a:buChar char="•"/>
            </a:pPr>
            <a:r>
              <a:rPr lang="en-US" altLang="en-US" dirty="0">
                <a:solidFill>
                  <a:srgbClr val="000000"/>
                </a:solidFill>
                <a:latin typeface="Calibri" panose="020F0502020204030204" pitchFamily="34" charset="0"/>
                <a:sym typeface="Arial" charset="0"/>
              </a:rPr>
              <a:t>Non-fiction makes up the vast majority of required reading in college/workplace.</a:t>
            </a:r>
          </a:p>
          <a:p>
            <a:pPr marL="342900" indent="-342900">
              <a:lnSpc>
                <a:spcPct val="114000"/>
              </a:lnSpc>
              <a:spcBef>
                <a:spcPts val="1200"/>
              </a:spcBef>
              <a:buClr>
                <a:srgbClr val="000000"/>
              </a:buClr>
              <a:buSzPct val="132000"/>
              <a:buFont typeface="Arial" charset="0"/>
              <a:buChar char="•"/>
            </a:pPr>
            <a:r>
              <a:rPr lang="en-US" altLang="en-US" dirty="0">
                <a:solidFill>
                  <a:srgbClr val="000000"/>
                </a:solidFill>
                <a:latin typeface="Calibri" panose="020F0502020204030204" pitchFamily="34" charset="0"/>
                <a:sym typeface="Arial" charset="0"/>
              </a:rPr>
              <a:t>Informational text is harder for students to comprehend than narrative text.</a:t>
            </a:r>
          </a:p>
          <a:p>
            <a:pPr marL="342900" indent="-342900">
              <a:lnSpc>
                <a:spcPct val="114000"/>
              </a:lnSpc>
              <a:spcBef>
                <a:spcPts val="1200"/>
              </a:spcBef>
              <a:buClr>
                <a:srgbClr val="000000"/>
              </a:buClr>
              <a:buSzPct val="132000"/>
              <a:buFont typeface="Arial" charset="0"/>
              <a:buChar char="•"/>
            </a:pPr>
            <a:r>
              <a:rPr lang="en-US" altLang="en-US" dirty="0">
                <a:solidFill>
                  <a:srgbClr val="000000"/>
                </a:solidFill>
                <a:latin typeface="Calibri" panose="020F0502020204030204" pitchFamily="34" charset="0"/>
                <a:sym typeface="Arial" charset="0"/>
              </a:rPr>
              <a:t>Supports students learning how to read different types of informational text.</a:t>
            </a:r>
          </a:p>
        </p:txBody>
      </p:sp>
      <p:sp>
        <p:nvSpPr>
          <p:cNvPr id="270340" name="Slide Number Placeholder 5"/>
          <p:cNvSpPr>
            <a:spLocks noGrp="1"/>
          </p:cNvSpPr>
          <p:nvPr>
            <p:ph type="sldNum" sz="quarter" idx="10"/>
          </p:nvPr>
        </p:nvSpPr>
        <p:spPr>
          <a:xfrm>
            <a:off x="8453438" y="6542089"/>
            <a:ext cx="2133600" cy="320675"/>
          </a:xfrm>
          <a:noFill/>
        </p:spPr>
        <p:txBody>
          <a:bodyPr/>
          <a:lstStyle>
            <a:lvl1pPr eaLnBrk="0" hangingPunct="0">
              <a:spcBef>
                <a:spcPct val="20000"/>
              </a:spcBef>
              <a:buFont typeface="Arial" charset="0"/>
              <a:defRPr sz="2800">
                <a:solidFill>
                  <a:srgbClr val="262626"/>
                </a:solidFill>
                <a:latin typeface="Calibri" pitchFamily="34" charset="0"/>
                <a:ea typeface="MS PGothic" pitchFamily="34" charset="-128"/>
              </a:defRPr>
            </a:lvl1pPr>
            <a:lvl2pPr marL="742950" indent="-285750" eaLnBrk="0" hangingPunct="0">
              <a:spcBef>
                <a:spcPct val="20000"/>
              </a:spcBef>
              <a:buFont typeface="Arial" charset="0"/>
              <a:buChar char="•"/>
              <a:defRPr sz="2400">
                <a:solidFill>
                  <a:srgbClr val="262626"/>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000">
                <a:solidFill>
                  <a:srgbClr val="262626"/>
                </a:solidFill>
                <a:latin typeface="Calibri" pitchFamily="34" charset="0"/>
                <a:ea typeface="MS PGothic" pitchFamily="34" charset="-128"/>
              </a:defRPr>
            </a:lvl3pPr>
            <a:lvl4pPr marL="1600200" indent="-228600" eaLnBrk="0" hangingPunct="0">
              <a:spcBef>
                <a:spcPct val="20000"/>
              </a:spcBef>
              <a:buFont typeface="Wingdings" pitchFamily="2" charset="2"/>
              <a:buChar char="§"/>
              <a:defRPr>
                <a:solidFill>
                  <a:srgbClr val="262626"/>
                </a:solidFill>
                <a:latin typeface="Calibri" pitchFamily="34" charset="0"/>
                <a:ea typeface="MS PGothic" pitchFamily="34" charset="-128"/>
              </a:defRPr>
            </a:lvl4pPr>
            <a:lvl5pPr marL="2057400" indent="-228600" eaLnBrk="0" hangingPunct="0">
              <a:spcBef>
                <a:spcPct val="20000"/>
              </a:spcBef>
              <a:buFont typeface="Arial" charset="0"/>
              <a:buChar char="»"/>
              <a:defRPr sz="1600">
                <a:solidFill>
                  <a:srgbClr val="262626"/>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9pPr>
          </a:lstStyle>
          <a:p>
            <a:pPr eaLnBrk="1" hangingPunct="1">
              <a:spcBef>
                <a:spcPct val="0"/>
              </a:spcBef>
              <a:buFontTx/>
              <a:buNone/>
            </a:pPr>
            <a:fld id="{E71AF99C-4F39-4C41-9578-3692B1EC5365}" type="slidenum">
              <a:rPr lang="en-US" altLang="en-US" sz="1400">
                <a:solidFill>
                  <a:srgbClr val="FFFFFF"/>
                </a:solidFill>
                <a:latin typeface="Arial" charset="0"/>
                <a:sym typeface="Arial" charset="0"/>
              </a:rPr>
              <a:pPr eaLnBrk="1" hangingPunct="1">
                <a:spcBef>
                  <a:spcPct val="0"/>
                </a:spcBef>
                <a:buFontTx/>
                <a:buNone/>
              </a:pPr>
              <a:t>31</a:t>
            </a:fld>
            <a:endParaRPr lang="en-US" altLang="en-US" sz="1400">
              <a:solidFill>
                <a:srgbClr val="FFFFFF"/>
              </a:solidFill>
              <a:latin typeface="Arial" charset="0"/>
              <a:sym typeface="Arial" charset="0"/>
            </a:endParaRPr>
          </a:p>
        </p:txBody>
      </p:sp>
    </p:spTree>
    <p:extLst>
      <p:ext uri="{BB962C8B-B14F-4D97-AF65-F5344CB8AC3E}">
        <p14:creationId xmlns:p14="http://schemas.microsoft.com/office/powerpoint/2010/main" val="28149051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28600"/>
            <a:ext cx="11245850" cy="990600"/>
          </a:xfrm>
        </p:spPr>
        <p:txBody>
          <a:bodyPr>
            <a:normAutofit/>
          </a:bodyPr>
          <a:lstStyle/>
          <a:p>
            <a:pPr>
              <a:defRPr/>
            </a:pPr>
            <a:r>
              <a:rPr lang="en-US" sz="4000" dirty="0">
                <a:latin typeface="Calibri" panose="020F0502020204030204" pitchFamily="34" charset="0"/>
              </a:rPr>
              <a:t>All Teachers Support Literacy</a:t>
            </a:r>
          </a:p>
        </p:txBody>
      </p:sp>
      <p:sp>
        <p:nvSpPr>
          <p:cNvPr id="273411" name="Content Placeholder 2"/>
          <p:cNvSpPr>
            <a:spLocks noGrp="1"/>
          </p:cNvSpPr>
          <p:nvPr>
            <p:ph sz="half" idx="1"/>
          </p:nvPr>
        </p:nvSpPr>
        <p:spPr>
          <a:xfrm>
            <a:off x="0" y="1657351"/>
            <a:ext cx="11982450" cy="5341938"/>
          </a:xfrm>
        </p:spPr>
        <p:txBody>
          <a:bodyPr>
            <a:normAutofit/>
          </a:bodyPr>
          <a:lstStyle/>
          <a:p>
            <a:pPr>
              <a:spcBef>
                <a:spcPct val="0"/>
              </a:spcBef>
              <a:buSzPct val="90000"/>
              <a:buFont typeface="Wingdings" panose="05000000000000000000" pitchFamily="2" charset="2"/>
              <a:buChar char="Ø"/>
            </a:pPr>
            <a:r>
              <a:rPr lang="en-US" altLang="en-US" sz="2400" dirty="0">
                <a:solidFill>
                  <a:srgbClr val="000000"/>
                </a:solidFill>
                <a:latin typeface="Calibri" panose="020F0502020204030204" pitchFamily="34" charset="0"/>
              </a:rPr>
              <a:t>This interdisciplinary approach to literacy stems from extensive research establishing the need for college and career ready students to be proficient in reading complex informational texts, independently, </a:t>
            </a:r>
            <a:r>
              <a:rPr lang="en-US" altLang="en-US" sz="2400" b="1" dirty="0">
                <a:solidFill>
                  <a:srgbClr val="000000"/>
                </a:solidFill>
                <a:latin typeface="Calibri" panose="020F0502020204030204" pitchFamily="34" charset="0"/>
              </a:rPr>
              <a:t>in a variety of content areas. </a:t>
            </a:r>
          </a:p>
          <a:p>
            <a:pPr>
              <a:spcBef>
                <a:spcPct val="0"/>
              </a:spcBef>
              <a:buSzPct val="90000"/>
              <a:buFont typeface="Wingdings" panose="05000000000000000000" pitchFamily="2" charset="2"/>
              <a:buChar char="Ø"/>
            </a:pPr>
            <a:endParaRPr lang="en-US" altLang="en-US" sz="2400" dirty="0">
              <a:solidFill>
                <a:srgbClr val="000000"/>
              </a:solidFill>
              <a:latin typeface="Calibri" panose="020F0502020204030204" pitchFamily="34" charset="0"/>
            </a:endParaRPr>
          </a:p>
          <a:p>
            <a:pPr>
              <a:spcBef>
                <a:spcPct val="0"/>
              </a:spcBef>
              <a:buSzPct val="90000"/>
              <a:buFont typeface="Wingdings" panose="05000000000000000000" pitchFamily="2" charset="2"/>
              <a:buChar char="Ø"/>
            </a:pPr>
            <a:r>
              <a:rPr lang="en-US" altLang="en-US" sz="2400" dirty="0">
                <a:solidFill>
                  <a:srgbClr val="000000"/>
                </a:solidFill>
                <a:latin typeface="Calibri" panose="020F0502020204030204" pitchFamily="34" charset="0"/>
              </a:rPr>
              <a:t>Most of the </a:t>
            </a:r>
            <a:r>
              <a:rPr lang="en-US" altLang="en-US" sz="2400" b="1" dirty="0">
                <a:solidFill>
                  <a:srgbClr val="000000"/>
                </a:solidFill>
                <a:latin typeface="Calibri" panose="020F0502020204030204" pitchFamily="34" charset="0"/>
              </a:rPr>
              <a:t>required reading </a:t>
            </a:r>
            <a:r>
              <a:rPr lang="en-US" altLang="en-US" sz="2400" dirty="0">
                <a:solidFill>
                  <a:srgbClr val="000000"/>
                </a:solidFill>
                <a:latin typeface="Calibri" panose="020F0502020204030204" pitchFamily="34" charset="0"/>
              </a:rPr>
              <a:t>in college and workforce training programs is </a:t>
            </a:r>
            <a:r>
              <a:rPr lang="en-US" altLang="en-US" sz="2400" b="1" dirty="0">
                <a:solidFill>
                  <a:srgbClr val="000000"/>
                </a:solidFill>
                <a:latin typeface="Calibri" panose="020F0502020204030204" pitchFamily="34" charset="0"/>
              </a:rPr>
              <a:t>informational in structure </a:t>
            </a:r>
            <a:r>
              <a:rPr lang="en-US" altLang="en-US" sz="2400" dirty="0">
                <a:solidFill>
                  <a:srgbClr val="000000"/>
                </a:solidFill>
                <a:latin typeface="Calibri" panose="020F0502020204030204" pitchFamily="34" charset="0"/>
              </a:rPr>
              <a:t>and </a:t>
            </a:r>
            <a:r>
              <a:rPr lang="en-US" altLang="en-US" sz="2400" b="1" dirty="0">
                <a:solidFill>
                  <a:srgbClr val="000000"/>
                </a:solidFill>
                <a:latin typeface="Calibri" panose="020F0502020204030204" pitchFamily="34" charset="0"/>
              </a:rPr>
              <a:t>challenging in content</a:t>
            </a:r>
          </a:p>
          <a:p>
            <a:pPr>
              <a:spcBef>
                <a:spcPct val="0"/>
              </a:spcBef>
              <a:buSzPct val="90000"/>
              <a:buFont typeface="Wingdings" panose="05000000000000000000" pitchFamily="2" charset="2"/>
              <a:buChar char="Ø"/>
            </a:pPr>
            <a:endParaRPr lang="en-US" altLang="en-US" sz="2400" dirty="0">
              <a:solidFill>
                <a:srgbClr val="000000"/>
              </a:solidFill>
              <a:latin typeface="Calibri" panose="020F0502020204030204" pitchFamily="34" charset="0"/>
            </a:endParaRPr>
          </a:p>
          <a:p>
            <a:pPr>
              <a:spcBef>
                <a:spcPct val="0"/>
              </a:spcBef>
              <a:buSzPct val="90000"/>
              <a:buFont typeface="Wingdings" panose="05000000000000000000" pitchFamily="2" charset="2"/>
              <a:buChar char="Ø"/>
            </a:pPr>
            <a:r>
              <a:rPr lang="en-US" altLang="en-US" sz="2400" dirty="0">
                <a:solidFill>
                  <a:srgbClr val="000000"/>
                </a:solidFill>
                <a:latin typeface="Calibri" panose="020F0502020204030204" pitchFamily="34" charset="0"/>
              </a:rPr>
              <a:t>Postsecondary education programs typically provide students with both a </a:t>
            </a:r>
            <a:r>
              <a:rPr lang="en-US" altLang="en-US" sz="2400" b="1" dirty="0">
                <a:solidFill>
                  <a:srgbClr val="000000"/>
                </a:solidFill>
                <a:latin typeface="Calibri" panose="020F0502020204030204" pitchFamily="34" charset="0"/>
              </a:rPr>
              <a:t>higher volume of such reading </a:t>
            </a:r>
            <a:r>
              <a:rPr lang="en-US" altLang="en-US" sz="2400" dirty="0">
                <a:solidFill>
                  <a:srgbClr val="000000"/>
                </a:solidFill>
                <a:latin typeface="Calibri" panose="020F0502020204030204" pitchFamily="34" charset="0"/>
              </a:rPr>
              <a:t>than is generally required in K–12 schools and </a:t>
            </a:r>
            <a:r>
              <a:rPr lang="en-US" altLang="en-US" sz="2400" b="1" dirty="0">
                <a:solidFill>
                  <a:srgbClr val="000000"/>
                </a:solidFill>
                <a:latin typeface="Calibri" panose="020F0502020204030204" pitchFamily="34" charset="0"/>
              </a:rPr>
              <a:t>comparatively little scaffolding</a:t>
            </a:r>
            <a:r>
              <a:rPr lang="en-US" altLang="en-US" sz="2400" dirty="0">
                <a:solidFill>
                  <a:srgbClr val="000000"/>
                </a:solidFill>
                <a:latin typeface="Calibri" panose="020F0502020204030204" pitchFamily="34" charset="0"/>
              </a:rPr>
              <a:t>.</a:t>
            </a:r>
          </a:p>
          <a:p>
            <a:pPr>
              <a:spcBef>
                <a:spcPct val="0"/>
              </a:spcBef>
              <a:buSzPct val="90000"/>
              <a:buFont typeface="Wingdings" panose="05000000000000000000" pitchFamily="2" charset="2"/>
              <a:buChar char="Ø"/>
            </a:pPr>
            <a:endParaRPr lang="en-US" altLang="en-US" sz="2400" dirty="0">
              <a:solidFill>
                <a:srgbClr val="000000"/>
              </a:solidFill>
              <a:latin typeface="Calibri" panose="020F0502020204030204" pitchFamily="34" charset="0"/>
            </a:endParaRPr>
          </a:p>
          <a:p>
            <a:pPr>
              <a:spcBef>
                <a:spcPct val="0"/>
              </a:spcBef>
              <a:buSzPct val="90000"/>
              <a:buFont typeface="Wingdings" panose="05000000000000000000" pitchFamily="2" charset="2"/>
              <a:buChar char="Ø"/>
            </a:pPr>
            <a:r>
              <a:rPr lang="en-US" altLang="en-US" sz="2400" dirty="0">
                <a:solidFill>
                  <a:srgbClr val="000000"/>
                </a:solidFill>
                <a:latin typeface="Calibri" panose="020F0502020204030204" pitchFamily="34" charset="0"/>
              </a:rPr>
              <a:t>Assessments will require a high and increasing proportion of informational text as students advance through the grades.</a:t>
            </a:r>
          </a:p>
          <a:p>
            <a:pPr marL="285750" indent="-285750">
              <a:buSzPct val="90000"/>
              <a:buFont typeface="Arial" charset="0"/>
              <a:buChar char="•"/>
            </a:pPr>
            <a:endParaRPr lang="en-US" altLang="en-US" sz="2400" dirty="0">
              <a:solidFill>
                <a:srgbClr val="262626"/>
              </a:solidFill>
              <a:latin typeface="Calibri" panose="020F0502020204030204" pitchFamily="34" charset="0"/>
            </a:endParaRPr>
          </a:p>
        </p:txBody>
      </p:sp>
      <p:sp>
        <p:nvSpPr>
          <p:cNvPr id="273412" name="Slide Number Placeholder 4"/>
          <p:cNvSpPr>
            <a:spLocks noGrp="1"/>
          </p:cNvSpPr>
          <p:nvPr>
            <p:ph type="sldNum" sz="quarter" idx="4294967295"/>
          </p:nvPr>
        </p:nvSpPr>
        <p:spPr bwMode="auto">
          <a:xfrm>
            <a:off x="8453438" y="6542089"/>
            <a:ext cx="21336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2800">
                <a:solidFill>
                  <a:srgbClr val="262626"/>
                </a:solidFill>
                <a:latin typeface="Calibri" pitchFamily="34" charset="0"/>
                <a:ea typeface="MS PGothic" pitchFamily="34" charset="-128"/>
              </a:defRPr>
            </a:lvl1pPr>
            <a:lvl2pPr marL="742950" indent="-285750" eaLnBrk="0" hangingPunct="0">
              <a:spcBef>
                <a:spcPct val="20000"/>
              </a:spcBef>
              <a:buFont typeface="Arial" charset="0"/>
              <a:buChar char="•"/>
              <a:defRPr sz="2400">
                <a:solidFill>
                  <a:srgbClr val="262626"/>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000">
                <a:solidFill>
                  <a:srgbClr val="262626"/>
                </a:solidFill>
                <a:latin typeface="Calibri" pitchFamily="34" charset="0"/>
                <a:ea typeface="MS PGothic" pitchFamily="34" charset="-128"/>
              </a:defRPr>
            </a:lvl3pPr>
            <a:lvl4pPr marL="1600200" indent="-228600" eaLnBrk="0" hangingPunct="0">
              <a:spcBef>
                <a:spcPct val="20000"/>
              </a:spcBef>
              <a:buFont typeface="Wingdings" pitchFamily="2" charset="2"/>
              <a:buChar char="§"/>
              <a:defRPr>
                <a:solidFill>
                  <a:srgbClr val="262626"/>
                </a:solidFill>
                <a:latin typeface="Calibri" pitchFamily="34" charset="0"/>
                <a:ea typeface="MS PGothic" pitchFamily="34" charset="-128"/>
              </a:defRPr>
            </a:lvl4pPr>
            <a:lvl5pPr marL="2057400" indent="-228600" eaLnBrk="0" hangingPunct="0">
              <a:spcBef>
                <a:spcPct val="20000"/>
              </a:spcBef>
              <a:buFont typeface="Arial" charset="0"/>
              <a:buChar char="»"/>
              <a:defRPr sz="1600">
                <a:solidFill>
                  <a:srgbClr val="262626"/>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9pPr>
          </a:lstStyle>
          <a:p>
            <a:pPr eaLnBrk="1" hangingPunct="1">
              <a:spcBef>
                <a:spcPct val="0"/>
              </a:spcBef>
              <a:buFontTx/>
              <a:buNone/>
            </a:pPr>
            <a:fld id="{C95E2609-B9C4-4414-8B86-578010FB741D}" type="slidenum">
              <a:rPr lang="en-US" altLang="en-US" sz="1400">
                <a:solidFill>
                  <a:srgbClr val="FFFFFF"/>
                </a:solidFill>
              </a:rPr>
              <a:pPr eaLnBrk="1" hangingPunct="1">
                <a:spcBef>
                  <a:spcPct val="0"/>
                </a:spcBef>
                <a:buFontTx/>
                <a:buNone/>
              </a:pPr>
              <a:t>32</a:t>
            </a:fld>
            <a:endParaRPr lang="en-US" altLang="en-US" sz="1400">
              <a:solidFill>
                <a:srgbClr val="FFFFFF"/>
              </a:solidFill>
            </a:endParaRPr>
          </a:p>
        </p:txBody>
      </p:sp>
    </p:spTree>
    <p:extLst>
      <p:ext uri="{BB962C8B-B14F-4D97-AF65-F5344CB8AC3E}">
        <p14:creationId xmlns:p14="http://schemas.microsoft.com/office/powerpoint/2010/main" val="3848957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a:xfrm>
            <a:off x="2284413" y="187326"/>
            <a:ext cx="8229600" cy="868363"/>
          </a:xfrm>
        </p:spPr>
        <p:txBody>
          <a:bodyPr>
            <a:normAutofit/>
          </a:bodyPr>
          <a:lstStyle/>
          <a:p>
            <a:pPr eaLnBrk="1" hangingPunct="1"/>
            <a:r>
              <a:rPr lang="en-US" altLang="en-US" sz="4000" dirty="0">
                <a:solidFill>
                  <a:srgbClr val="17375E"/>
                </a:solidFill>
                <a:latin typeface="Calibri" panose="020F0502020204030204" pitchFamily="34" charset="0"/>
              </a:rPr>
              <a:t>Shifts Mean a Change in Practice!</a:t>
            </a:r>
          </a:p>
        </p:txBody>
      </p:sp>
      <p:sp>
        <p:nvSpPr>
          <p:cNvPr id="275459" name="Content Placeholder 2"/>
          <p:cNvSpPr>
            <a:spLocks noGrp="1"/>
          </p:cNvSpPr>
          <p:nvPr>
            <p:ph sz="half" idx="1"/>
          </p:nvPr>
        </p:nvSpPr>
        <p:spPr>
          <a:xfrm>
            <a:off x="615950" y="2016126"/>
            <a:ext cx="4943476" cy="4525963"/>
          </a:xfrm>
          <a:ln>
            <a:solidFill>
              <a:schemeClr val="accent1"/>
            </a:solidFill>
            <a:miter lim="800000"/>
            <a:headEnd/>
            <a:tailEnd/>
          </a:ln>
        </p:spPr>
        <p:txBody>
          <a:bodyPr vert="horz" lIns="118872" rIns="118872">
            <a:normAutofit/>
          </a:bodyPr>
          <a:lstStyle/>
          <a:p>
            <a:pPr marL="0" indent="0">
              <a:buNone/>
            </a:pPr>
            <a:r>
              <a:rPr lang="en-US" altLang="en-US" sz="4000" dirty="0">
                <a:solidFill>
                  <a:srgbClr val="262626"/>
                </a:solidFill>
                <a:latin typeface="Calibri" panose="020F0502020204030204" pitchFamily="34" charset="0"/>
              </a:rPr>
              <a:t>From…</a:t>
            </a:r>
          </a:p>
          <a:p>
            <a:pPr marL="0" indent="0">
              <a:buNone/>
            </a:pPr>
            <a:endParaRPr lang="en-US" altLang="en-US" sz="4000" dirty="0">
              <a:solidFill>
                <a:srgbClr val="262626"/>
              </a:solidFill>
              <a:latin typeface="Calibri" panose="020F0502020204030204" pitchFamily="34" charset="0"/>
            </a:endParaRPr>
          </a:p>
          <a:p>
            <a:pPr marL="0" indent="0">
              <a:buNone/>
            </a:pPr>
            <a:r>
              <a:rPr lang="en-US" altLang="en-US" sz="4000" dirty="0">
                <a:solidFill>
                  <a:srgbClr val="262626"/>
                </a:solidFill>
                <a:latin typeface="Calibri" panose="020F0502020204030204" pitchFamily="34" charset="0"/>
              </a:rPr>
              <a:t>Content knowledge </a:t>
            </a:r>
            <a:r>
              <a:rPr lang="en-US" altLang="en-US" sz="4000" i="1" dirty="0">
                <a:solidFill>
                  <a:srgbClr val="262626"/>
                </a:solidFill>
                <a:latin typeface="Calibri" panose="020F0502020204030204" pitchFamily="34" charset="0"/>
              </a:rPr>
              <a:t>primarily from teacher-led lecture</a:t>
            </a:r>
          </a:p>
          <a:p>
            <a:pPr marL="0" indent="0">
              <a:buFont typeface="Arial" charset="0"/>
              <a:buChar char="•"/>
            </a:pPr>
            <a:endParaRPr lang="en-US" altLang="en-US" dirty="0">
              <a:solidFill>
                <a:srgbClr val="262626"/>
              </a:solidFill>
            </a:endParaRPr>
          </a:p>
          <a:p>
            <a:pPr marL="0" indent="0">
              <a:buFont typeface="Arial" charset="0"/>
              <a:buChar char="•"/>
            </a:pPr>
            <a:endParaRPr lang="en-US" altLang="en-US" dirty="0">
              <a:solidFill>
                <a:srgbClr val="262626"/>
              </a:solidFill>
            </a:endParaRPr>
          </a:p>
        </p:txBody>
      </p:sp>
      <p:sp>
        <p:nvSpPr>
          <p:cNvPr id="275460" name="Content Placeholder 3"/>
          <p:cNvSpPr>
            <a:spLocks noGrp="1"/>
          </p:cNvSpPr>
          <p:nvPr>
            <p:ph sz="half" idx="2"/>
          </p:nvPr>
        </p:nvSpPr>
        <p:spPr>
          <a:xfrm>
            <a:off x="6553200" y="2016125"/>
            <a:ext cx="5086350" cy="4525963"/>
          </a:xfrm>
          <a:ln>
            <a:solidFill>
              <a:schemeClr val="accent1"/>
            </a:solidFill>
            <a:miter lim="800000"/>
            <a:headEnd/>
            <a:tailEnd/>
          </a:ln>
        </p:spPr>
        <p:txBody>
          <a:bodyPr vert="horz" lIns="118872" rIns="118872">
            <a:normAutofit/>
          </a:bodyPr>
          <a:lstStyle/>
          <a:p>
            <a:pPr marL="0" indent="0">
              <a:buNone/>
            </a:pPr>
            <a:r>
              <a:rPr lang="en-US" altLang="en-US" sz="4000" dirty="0">
                <a:latin typeface="Calibri" panose="020F0502020204030204" pitchFamily="34" charset="0"/>
              </a:rPr>
              <a:t>To…</a:t>
            </a:r>
          </a:p>
          <a:p>
            <a:pPr marL="0" indent="0">
              <a:buNone/>
            </a:pPr>
            <a:endParaRPr lang="en-US" altLang="en-US" dirty="0"/>
          </a:p>
          <a:p>
            <a:pPr marL="0" indent="0">
              <a:buNone/>
            </a:pPr>
            <a:r>
              <a:rPr lang="en-US" altLang="en-US" sz="4000" dirty="0">
                <a:latin typeface="Calibri" panose="020F0502020204030204" pitchFamily="34" charset="0"/>
              </a:rPr>
              <a:t>Content knowledge comes from a </a:t>
            </a:r>
            <a:r>
              <a:rPr lang="en-US" altLang="en-US" sz="4000" i="1" dirty="0">
                <a:latin typeface="Calibri" panose="020F0502020204030204" pitchFamily="34" charset="0"/>
              </a:rPr>
              <a:t>balance</a:t>
            </a:r>
            <a:r>
              <a:rPr lang="en-US" altLang="en-US" sz="4000" dirty="0">
                <a:latin typeface="Calibri" panose="020F0502020204030204" pitchFamily="34" charset="0"/>
              </a:rPr>
              <a:t> of </a:t>
            </a:r>
            <a:r>
              <a:rPr lang="en-US" altLang="en-US" sz="4000" b="1" dirty="0">
                <a:latin typeface="Calibri" panose="020F0502020204030204" pitchFamily="34" charset="0"/>
              </a:rPr>
              <a:t>reading</a:t>
            </a:r>
            <a:r>
              <a:rPr lang="en-US" altLang="en-US" sz="4000" dirty="0">
                <a:latin typeface="Calibri" panose="020F0502020204030204" pitchFamily="34" charset="0"/>
              </a:rPr>
              <a:t>, </a:t>
            </a:r>
            <a:r>
              <a:rPr lang="en-US" altLang="en-US" sz="4000" b="1" dirty="0">
                <a:latin typeface="Calibri" panose="020F0502020204030204" pitchFamily="34" charset="0"/>
              </a:rPr>
              <a:t>writing</a:t>
            </a:r>
            <a:r>
              <a:rPr lang="en-US" altLang="en-US" sz="4000" dirty="0">
                <a:latin typeface="Calibri" panose="020F0502020204030204" pitchFamily="34" charset="0"/>
              </a:rPr>
              <a:t> lecture, and hands-on experience</a:t>
            </a:r>
          </a:p>
        </p:txBody>
      </p:sp>
      <p:sp>
        <p:nvSpPr>
          <p:cNvPr id="275461" name="Slide Number Placeholder 4"/>
          <p:cNvSpPr>
            <a:spLocks noGrp="1"/>
          </p:cNvSpPr>
          <p:nvPr>
            <p:ph type="sldNum" sz="quarter" idx="4294967295"/>
          </p:nvPr>
        </p:nvSpPr>
        <p:spPr bwMode="auto">
          <a:xfrm>
            <a:off x="8453438" y="6542089"/>
            <a:ext cx="21336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2800">
                <a:solidFill>
                  <a:srgbClr val="262626"/>
                </a:solidFill>
                <a:latin typeface="Calibri" pitchFamily="34" charset="0"/>
                <a:ea typeface="MS PGothic" pitchFamily="34" charset="-128"/>
              </a:defRPr>
            </a:lvl1pPr>
            <a:lvl2pPr marL="742950" indent="-285750" eaLnBrk="0" hangingPunct="0">
              <a:spcBef>
                <a:spcPct val="20000"/>
              </a:spcBef>
              <a:buFont typeface="Arial" charset="0"/>
              <a:buChar char="•"/>
              <a:defRPr sz="2400">
                <a:solidFill>
                  <a:srgbClr val="262626"/>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000">
                <a:solidFill>
                  <a:srgbClr val="262626"/>
                </a:solidFill>
                <a:latin typeface="Calibri" pitchFamily="34" charset="0"/>
                <a:ea typeface="MS PGothic" pitchFamily="34" charset="-128"/>
              </a:defRPr>
            </a:lvl3pPr>
            <a:lvl4pPr marL="1600200" indent="-228600" eaLnBrk="0" hangingPunct="0">
              <a:spcBef>
                <a:spcPct val="20000"/>
              </a:spcBef>
              <a:buFont typeface="Wingdings" pitchFamily="2" charset="2"/>
              <a:buChar char="§"/>
              <a:defRPr>
                <a:solidFill>
                  <a:srgbClr val="262626"/>
                </a:solidFill>
                <a:latin typeface="Calibri" pitchFamily="34" charset="0"/>
                <a:ea typeface="MS PGothic" pitchFamily="34" charset="-128"/>
              </a:defRPr>
            </a:lvl4pPr>
            <a:lvl5pPr marL="2057400" indent="-228600" eaLnBrk="0" hangingPunct="0">
              <a:spcBef>
                <a:spcPct val="20000"/>
              </a:spcBef>
              <a:buFont typeface="Arial" charset="0"/>
              <a:buChar char="»"/>
              <a:defRPr sz="1600">
                <a:solidFill>
                  <a:srgbClr val="262626"/>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9pPr>
          </a:lstStyle>
          <a:p>
            <a:pPr eaLnBrk="1" hangingPunct="1">
              <a:spcBef>
                <a:spcPct val="0"/>
              </a:spcBef>
              <a:buFontTx/>
              <a:buNone/>
            </a:pPr>
            <a:fld id="{860FF3A8-AC1C-47A7-9340-3240DBF6000D}" type="slidenum">
              <a:rPr lang="en-US" altLang="en-US" sz="1400">
                <a:solidFill>
                  <a:schemeClr val="bg1"/>
                </a:solidFill>
              </a:rPr>
              <a:pPr eaLnBrk="1" hangingPunct="1">
                <a:spcBef>
                  <a:spcPct val="0"/>
                </a:spcBef>
                <a:buFontTx/>
                <a:buNone/>
              </a:pPr>
              <a:t>33</a:t>
            </a:fld>
            <a:endParaRPr lang="en-US" altLang="en-US" sz="1400" dirty="0">
              <a:solidFill>
                <a:schemeClr val="bg1"/>
              </a:solidFill>
            </a:endParaRPr>
          </a:p>
        </p:txBody>
      </p:sp>
      <p:sp>
        <p:nvSpPr>
          <p:cNvPr id="2" name="Right Arrow 1"/>
          <p:cNvSpPr/>
          <p:nvPr/>
        </p:nvSpPr>
        <p:spPr>
          <a:xfrm>
            <a:off x="5713413" y="3155950"/>
            <a:ext cx="685800" cy="6413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249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4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4"/>
          <p:cNvSpPr>
            <a:spLocks noGrp="1"/>
          </p:cNvSpPr>
          <p:nvPr>
            <p:ph type="title"/>
          </p:nvPr>
        </p:nvSpPr>
        <p:spPr>
          <a:xfrm>
            <a:off x="1981200" y="443989"/>
            <a:ext cx="9982200" cy="600075"/>
          </a:xfrm>
        </p:spPr>
        <p:txBody>
          <a:bodyPr>
            <a:normAutofit fontScale="90000"/>
          </a:bodyPr>
          <a:lstStyle/>
          <a:p>
            <a:r>
              <a:rPr lang="en-US" dirty="0">
                <a:latin typeface="Rockwell" pitchFamily="18" charset="0"/>
                <a:ea typeface="ＭＳ Ｐゴシック" pitchFamily="34" charset="-128"/>
              </a:rPr>
              <a:t>Reading Informational Standard #10</a:t>
            </a:r>
          </a:p>
        </p:txBody>
      </p:sp>
      <p:sp>
        <p:nvSpPr>
          <p:cNvPr id="8" name="TextBox 7"/>
          <p:cNvSpPr txBox="1"/>
          <p:nvPr/>
        </p:nvSpPr>
        <p:spPr>
          <a:xfrm>
            <a:off x="533400" y="2425781"/>
            <a:ext cx="609600" cy="523166"/>
          </a:xfrm>
          <a:prstGeom prst="rect">
            <a:avLst/>
          </a:prstGeom>
          <a:solidFill>
            <a:srgbClr val="E31836"/>
          </a:solidFill>
        </p:spPr>
        <p:txBody>
          <a:bodyPr wrap="square" lIns="91387" tIns="45693" rIns="91387" bIns="45693">
            <a:spAutoFit/>
          </a:bodyPr>
          <a:lstStyle/>
          <a:p>
            <a:pPr algn="ctr" defTabSz="876484">
              <a:defRPr/>
            </a:pPr>
            <a:r>
              <a:rPr lang="en-US" sz="2800" b="1" dirty="0">
                <a:solidFill>
                  <a:prstClr val="white"/>
                </a:solidFill>
                <a:effectLst>
                  <a:outerShdw blurRad="38100" dist="38100" dir="2700000" algn="tl">
                    <a:srgbClr val="000000">
                      <a:alpha val="43137"/>
                    </a:srgbClr>
                  </a:outerShdw>
                </a:effectLst>
                <a:latin typeface="Arial" pitchFamily="34" charset="0"/>
              </a:rPr>
              <a:t>K</a:t>
            </a:r>
          </a:p>
        </p:txBody>
      </p:sp>
      <p:sp>
        <p:nvSpPr>
          <p:cNvPr id="94212" name="Title 5"/>
          <p:cNvSpPr txBox="1">
            <a:spLocks/>
          </p:cNvSpPr>
          <p:nvPr/>
        </p:nvSpPr>
        <p:spPr bwMode="auto">
          <a:xfrm>
            <a:off x="1657350" y="2326836"/>
            <a:ext cx="10306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9" tIns="43815" rIns="87629" bIns="43815"/>
          <a:lstStyle>
            <a:lvl1pPr defTabSz="876300" eaLnBrk="0" hangingPunct="0">
              <a:defRPr>
                <a:solidFill>
                  <a:schemeClr val="tx1"/>
                </a:solidFill>
                <a:latin typeface="Arial" pitchFamily="34" charset="0"/>
              </a:defRPr>
            </a:lvl1pPr>
            <a:lvl2pPr marL="742950" indent="-285750" defTabSz="876300" eaLnBrk="0" hangingPunct="0">
              <a:defRPr>
                <a:solidFill>
                  <a:schemeClr val="tx1"/>
                </a:solidFill>
                <a:latin typeface="Arial" pitchFamily="34" charset="0"/>
              </a:defRPr>
            </a:lvl2pPr>
            <a:lvl3pPr marL="1143000" indent="-228600" defTabSz="876300" eaLnBrk="0" hangingPunct="0">
              <a:defRPr>
                <a:solidFill>
                  <a:schemeClr val="tx1"/>
                </a:solidFill>
                <a:latin typeface="Arial" pitchFamily="34" charset="0"/>
              </a:defRPr>
            </a:lvl3pPr>
            <a:lvl4pPr marL="1600200" indent="-228600" defTabSz="876300" eaLnBrk="0" hangingPunct="0">
              <a:defRPr>
                <a:solidFill>
                  <a:schemeClr val="tx1"/>
                </a:solidFill>
                <a:latin typeface="Arial" pitchFamily="34" charset="0"/>
              </a:defRPr>
            </a:lvl4pPr>
            <a:lvl5pPr marL="2057400" indent="-228600" defTabSz="876300" eaLnBrk="0" hangingPunct="0">
              <a:defRPr>
                <a:solidFill>
                  <a:schemeClr val="tx1"/>
                </a:solidFill>
                <a:latin typeface="Arial" pitchFamily="34" charset="0"/>
              </a:defRPr>
            </a:lvl5pPr>
            <a:lvl6pPr marL="2514600" indent="-228600" defTabSz="876300" eaLnBrk="0" fontAlgn="base" hangingPunct="0">
              <a:spcBef>
                <a:spcPct val="0"/>
              </a:spcBef>
              <a:spcAft>
                <a:spcPct val="0"/>
              </a:spcAft>
              <a:defRPr>
                <a:solidFill>
                  <a:schemeClr val="tx1"/>
                </a:solidFill>
                <a:latin typeface="Arial" pitchFamily="34" charset="0"/>
              </a:defRPr>
            </a:lvl6pPr>
            <a:lvl7pPr marL="2971800" indent="-228600" defTabSz="876300" eaLnBrk="0" fontAlgn="base" hangingPunct="0">
              <a:spcBef>
                <a:spcPct val="0"/>
              </a:spcBef>
              <a:spcAft>
                <a:spcPct val="0"/>
              </a:spcAft>
              <a:defRPr>
                <a:solidFill>
                  <a:schemeClr val="tx1"/>
                </a:solidFill>
                <a:latin typeface="Arial" pitchFamily="34" charset="0"/>
              </a:defRPr>
            </a:lvl7pPr>
            <a:lvl8pPr marL="3429000" indent="-228600" defTabSz="876300" eaLnBrk="0" fontAlgn="base" hangingPunct="0">
              <a:spcBef>
                <a:spcPct val="0"/>
              </a:spcBef>
              <a:spcAft>
                <a:spcPct val="0"/>
              </a:spcAft>
              <a:defRPr>
                <a:solidFill>
                  <a:schemeClr val="tx1"/>
                </a:solidFill>
                <a:latin typeface="Arial" pitchFamily="34" charset="0"/>
              </a:defRPr>
            </a:lvl8pPr>
            <a:lvl9pPr marL="3886200" indent="-228600" defTabSz="8763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E31836"/>
                </a:solidFill>
                <a:latin typeface="Calibri" pitchFamily="34" charset="0"/>
                <a:cs typeface="Arial" pitchFamily="34" charset="0"/>
              </a:rPr>
              <a:t>Actively engage in group reading activities with purpose and understanding.</a:t>
            </a:r>
          </a:p>
        </p:txBody>
      </p:sp>
      <p:sp>
        <p:nvSpPr>
          <p:cNvPr id="5" name="Title 5"/>
          <p:cNvSpPr txBox="1">
            <a:spLocks/>
          </p:cNvSpPr>
          <p:nvPr/>
        </p:nvSpPr>
        <p:spPr bwMode="auto">
          <a:xfrm>
            <a:off x="1657350" y="3632201"/>
            <a:ext cx="10306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9" tIns="43815" rIns="87629" bIns="43815"/>
          <a:lstStyle>
            <a:lvl1pPr defTabSz="876300" eaLnBrk="0" hangingPunct="0">
              <a:defRPr>
                <a:solidFill>
                  <a:schemeClr val="tx1"/>
                </a:solidFill>
                <a:latin typeface="Arial" pitchFamily="34" charset="0"/>
              </a:defRPr>
            </a:lvl1pPr>
            <a:lvl2pPr marL="742950" indent="-285750" defTabSz="876300" eaLnBrk="0" hangingPunct="0">
              <a:defRPr>
                <a:solidFill>
                  <a:schemeClr val="tx1"/>
                </a:solidFill>
                <a:latin typeface="Arial" pitchFamily="34" charset="0"/>
              </a:defRPr>
            </a:lvl2pPr>
            <a:lvl3pPr marL="1143000" indent="-228600" defTabSz="876300" eaLnBrk="0" hangingPunct="0">
              <a:defRPr>
                <a:solidFill>
                  <a:schemeClr val="tx1"/>
                </a:solidFill>
                <a:latin typeface="Arial" pitchFamily="34" charset="0"/>
              </a:defRPr>
            </a:lvl3pPr>
            <a:lvl4pPr marL="1600200" indent="-228600" defTabSz="876300" eaLnBrk="0" hangingPunct="0">
              <a:defRPr>
                <a:solidFill>
                  <a:schemeClr val="tx1"/>
                </a:solidFill>
                <a:latin typeface="Arial" pitchFamily="34" charset="0"/>
              </a:defRPr>
            </a:lvl4pPr>
            <a:lvl5pPr marL="2057400" indent="-228600" defTabSz="876300" eaLnBrk="0" hangingPunct="0">
              <a:defRPr>
                <a:solidFill>
                  <a:schemeClr val="tx1"/>
                </a:solidFill>
                <a:latin typeface="Arial" pitchFamily="34" charset="0"/>
              </a:defRPr>
            </a:lvl5pPr>
            <a:lvl6pPr marL="2514600" indent="-228600" defTabSz="876300" eaLnBrk="0" fontAlgn="base" hangingPunct="0">
              <a:spcBef>
                <a:spcPct val="0"/>
              </a:spcBef>
              <a:spcAft>
                <a:spcPct val="0"/>
              </a:spcAft>
              <a:defRPr>
                <a:solidFill>
                  <a:schemeClr val="tx1"/>
                </a:solidFill>
                <a:latin typeface="Arial" pitchFamily="34" charset="0"/>
              </a:defRPr>
            </a:lvl6pPr>
            <a:lvl7pPr marL="2971800" indent="-228600" defTabSz="876300" eaLnBrk="0" fontAlgn="base" hangingPunct="0">
              <a:spcBef>
                <a:spcPct val="0"/>
              </a:spcBef>
              <a:spcAft>
                <a:spcPct val="0"/>
              </a:spcAft>
              <a:defRPr>
                <a:solidFill>
                  <a:schemeClr val="tx1"/>
                </a:solidFill>
                <a:latin typeface="Arial" pitchFamily="34" charset="0"/>
              </a:defRPr>
            </a:lvl7pPr>
            <a:lvl8pPr marL="3429000" indent="-228600" defTabSz="876300" eaLnBrk="0" fontAlgn="base" hangingPunct="0">
              <a:spcBef>
                <a:spcPct val="0"/>
              </a:spcBef>
              <a:spcAft>
                <a:spcPct val="0"/>
              </a:spcAft>
              <a:defRPr>
                <a:solidFill>
                  <a:schemeClr val="tx1"/>
                </a:solidFill>
                <a:latin typeface="Arial" pitchFamily="34" charset="0"/>
              </a:defRPr>
            </a:lvl8pPr>
            <a:lvl9pPr marL="3886200" indent="-228600" defTabSz="8763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004A90"/>
                </a:solidFill>
                <a:latin typeface="Calibri" pitchFamily="34" charset="0"/>
                <a:cs typeface="Arial" pitchFamily="34" charset="0"/>
              </a:rPr>
              <a:t>With prompting and support, </a:t>
            </a:r>
            <a:r>
              <a:rPr lang="en-US" sz="2800" b="1" dirty="0">
                <a:solidFill>
                  <a:srgbClr val="E31836"/>
                </a:solidFill>
                <a:latin typeface="Calibri" pitchFamily="34" charset="0"/>
                <a:cs typeface="Arial" pitchFamily="34" charset="0"/>
              </a:rPr>
              <a:t>read</a:t>
            </a:r>
            <a:r>
              <a:rPr lang="en-US" sz="2800" b="1" dirty="0">
                <a:solidFill>
                  <a:srgbClr val="004A90"/>
                </a:solidFill>
                <a:latin typeface="Calibri" pitchFamily="34" charset="0"/>
                <a:cs typeface="Arial" pitchFamily="34" charset="0"/>
              </a:rPr>
              <a:t> informational texts appropriately complex for grade 1.</a:t>
            </a:r>
          </a:p>
        </p:txBody>
      </p:sp>
      <p:sp>
        <p:nvSpPr>
          <p:cNvPr id="6" name="TextBox 5"/>
          <p:cNvSpPr txBox="1"/>
          <p:nvPr/>
        </p:nvSpPr>
        <p:spPr>
          <a:xfrm>
            <a:off x="533400" y="3712244"/>
            <a:ext cx="609600" cy="523166"/>
          </a:xfrm>
          <a:prstGeom prst="rect">
            <a:avLst/>
          </a:prstGeom>
          <a:solidFill>
            <a:srgbClr val="004A90"/>
          </a:solidFill>
        </p:spPr>
        <p:txBody>
          <a:bodyPr wrap="square" lIns="91387" tIns="45693" rIns="91387" bIns="45693">
            <a:spAutoFit/>
          </a:bodyPr>
          <a:lstStyle/>
          <a:p>
            <a:pPr algn="ctr" defTabSz="876484">
              <a:defRPr/>
            </a:pPr>
            <a:r>
              <a:rPr lang="en-US" sz="2800" b="1" dirty="0">
                <a:solidFill>
                  <a:prstClr val="white"/>
                </a:solidFill>
                <a:effectLst>
                  <a:outerShdw blurRad="38100" dist="38100" dir="2700000" algn="tl">
                    <a:srgbClr val="000000">
                      <a:alpha val="43137"/>
                    </a:srgbClr>
                  </a:outerShdw>
                </a:effectLst>
                <a:latin typeface="Arial" pitchFamily="34" charset="0"/>
              </a:rPr>
              <a:t>1</a:t>
            </a:r>
          </a:p>
        </p:txBody>
      </p:sp>
      <p:sp>
        <p:nvSpPr>
          <p:cNvPr id="7" name="Title 5"/>
          <p:cNvSpPr txBox="1">
            <a:spLocks/>
          </p:cNvSpPr>
          <p:nvPr/>
        </p:nvSpPr>
        <p:spPr bwMode="auto">
          <a:xfrm>
            <a:off x="1657350" y="4950373"/>
            <a:ext cx="10306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29" tIns="43815" rIns="87629" bIns="43815"/>
          <a:lstStyle>
            <a:lvl1pPr defTabSz="876300" eaLnBrk="0" hangingPunct="0">
              <a:defRPr>
                <a:solidFill>
                  <a:schemeClr val="tx1"/>
                </a:solidFill>
                <a:latin typeface="Arial" pitchFamily="34" charset="0"/>
              </a:defRPr>
            </a:lvl1pPr>
            <a:lvl2pPr marL="742950" indent="-285750" defTabSz="876300" eaLnBrk="0" hangingPunct="0">
              <a:defRPr>
                <a:solidFill>
                  <a:schemeClr val="tx1"/>
                </a:solidFill>
                <a:latin typeface="Arial" pitchFamily="34" charset="0"/>
              </a:defRPr>
            </a:lvl2pPr>
            <a:lvl3pPr marL="1143000" indent="-228600" defTabSz="876300" eaLnBrk="0" hangingPunct="0">
              <a:defRPr>
                <a:solidFill>
                  <a:schemeClr val="tx1"/>
                </a:solidFill>
                <a:latin typeface="Arial" pitchFamily="34" charset="0"/>
              </a:defRPr>
            </a:lvl3pPr>
            <a:lvl4pPr marL="1600200" indent="-228600" defTabSz="876300" eaLnBrk="0" hangingPunct="0">
              <a:defRPr>
                <a:solidFill>
                  <a:schemeClr val="tx1"/>
                </a:solidFill>
                <a:latin typeface="Arial" pitchFamily="34" charset="0"/>
              </a:defRPr>
            </a:lvl4pPr>
            <a:lvl5pPr marL="2057400" indent="-228600" defTabSz="876300" eaLnBrk="0" hangingPunct="0">
              <a:defRPr>
                <a:solidFill>
                  <a:schemeClr val="tx1"/>
                </a:solidFill>
                <a:latin typeface="Arial" pitchFamily="34" charset="0"/>
              </a:defRPr>
            </a:lvl5pPr>
            <a:lvl6pPr marL="2514600" indent="-228600" defTabSz="876300" eaLnBrk="0" fontAlgn="base" hangingPunct="0">
              <a:spcBef>
                <a:spcPct val="0"/>
              </a:spcBef>
              <a:spcAft>
                <a:spcPct val="0"/>
              </a:spcAft>
              <a:defRPr>
                <a:solidFill>
                  <a:schemeClr val="tx1"/>
                </a:solidFill>
                <a:latin typeface="Arial" pitchFamily="34" charset="0"/>
              </a:defRPr>
            </a:lvl6pPr>
            <a:lvl7pPr marL="2971800" indent="-228600" defTabSz="876300" eaLnBrk="0" fontAlgn="base" hangingPunct="0">
              <a:spcBef>
                <a:spcPct val="0"/>
              </a:spcBef>
              <a:spcAft>
                <a:spcPct val="0"/>
              </a:spcAft>
              <a:defRPr>
                <a:solidFill>
                  <a:schemeClr val="tx1"/>
                </a:solidFill>
                <a:latin typeface="Arial" pitchFamily="34" charset="0"/>
              </a:defRPr>
            </a:lvl7pPr>
            <a:lvl8pPr marL="3429000" indent="-228600" defTabSz="876300" eaLnBrk="0" fontAlgn="base" hangingPunct="0">
              <a:spcBef>
                <a:spcPct val="0"/>
              </a:spcBef>
              <a:spcAft>
                <a:spcPct val="0"/>
              </a:spcAft>
              <a:defRPr>
                <a:solidFill>
                  <a:schemeClr val="tx1"/>
                </a:solidFill>
                <a:latin typeface="Arial" pitchFamily="34" charset="0"/>
              </a:defRPr>
            </a:lvl8pPr>
            <a:lvl9pPr marL="3886200" indent="-228600" defTabSz="8763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4AA942"/>
                </a:solidFill>
                <a:latin typeface="Calibri" pitchFamily="34" charset="0"/>
                <a:cs typeface="Arial" pitchFamily="34" charset="0"/>
              </a:rPr>
              <a:t>By the end of the year, </a:t>
            </a:r>
            <a:r>
              <a:rPr lang="en-US" sz="2800" b="1" dirty="0">
                <a:solidFill>
                  <a:srgbClr val="E31836"/>
                </a:solidFill>
                <a:latin typeface="Calibri" pitchFamily="34" charset="0"/>
                <a:cs typeface="Arial" pitchFamily="34" charset="0"/>
              </a:rPr>
              <a:t>read</a:t>
            </a:r>
            <a:r>
              <a:rPr lang="en-US" sz="2500" dirty="0">
                <a:solidFill>
                  <a:srgbClr val="E31836"/>
                </a:solidFill>
                <a:latin typeface="Calibri" pitchFamily="34" charset="0"/>
                <a:cs typeface="Arial" pitchFamily="34" charset="0"/>
              </a:rPr>
              <a:t> </a:t>
            </a:r>
            <a:r>
              <a:rPr lang="en-US" sz="2800" b="1" dirty="0">
                <a:solidFill>
                  <a:srgbClr val="4AA942"/>
                </a:solidFill>
                <a:latin typeface="Calibri" pitchFamily="34" charset="0"/>
                <a:cs typeface="Arial" pitchFamily="34" charset="0"/>
              </a:rPr>
              <a:t>and comprehend </a:t>
            </a:r>
            <a:r>
              <a:rPr lang="en-US" sz="2800" b="1" dirty="0">
                <a:solidFill>
                  <a:srgbClr val="004A90"/>
                </a:solidFill>
                <a:latin typeface="Calibri" pitchFamily="34" charset="0"/>
                <a:cs typeface="Arial" pitchFamily="34" charset="0"/>
              </a:rPr>
              <a:t>informational texts,</a:t>
            </a:r>
            <a:r>
              <a:rPr lang="en-US" sz="2500" b="1" dirty="0">
                <a:solidFill>
                  <a:srgbClr val="4AA942"/>
                </a:solidFill>
                <a:latin typeface="Calibri" pitchFamily="34" charset="0"/>
                <a:cs typeface="Arial" pitchFamily="34" charset="0"/>
              </a:rPr>
              <a:t> </a:t>
            </a:r>
            <a:r>
              <a:rPr lang="en-US" sz="2800" b="1" dirty="0">
                <a:solidFill>
                  <a:srgbClr val="4AA942"/>
                </a:solidFill>
                <a:latin typeface="Calibri" pitchFamily="34" charset="0"/>
                <a:cs typeface="Arial" pitchFamily="34" charset="0"/>
              </a:rPr>
              <a:t>including history/social studies, science, and technical texts, in the grades 2–3 text complexity band proficiently, with scaffolding as needed at the high end of the range.</a:t>
            </a:r>
          </a:p>
        </p:txBody>
      </p:sp>
      <p:sp>
        <p:nvSpPr>
          <p:cNvPr id="9" name="TextBox 8"/>
          <p:cNvSpPr txBox="1"/>
          <p:nvPr/>
        </p:nvSpPr>
        <p:spPr>
          <a:xfrm>
            <a:off x="533400" y="4998707"/>
            <a:ext cx="609600" cy="523166"/>
          </a:xfrm>
          <a:prstGeom prst="rect">
            <a:avLst/>
          </a:prstGeom>
          <a:solidFill>
            <a:srgbClr val="4AA942"/>
          </a:solidFill>
        </p:spPr>
        <p:txBody>
          <a:bodyPr wrap="square" lIns="91387" tIns="45693" rIns="91387" bIns="45693">
            <a:spAutoFit/>
          </a:bodyPr>
          <a:lstStyle/>
          <a:p>
            <a:pPr algn="ctr" defTabSz="876484">
              <a:defRPr/>
            </a:pPr>
            <a:r>
              <a:rPr lang="en-US" sz="2800" b="1" dirty="0">
                <a:solidFill>
                  <a:prstClr val="white"/>
                </a:solidFill>
                <a:effectLst>
                  <a:outerShdw blurRad="38100" dist="38100" dir="2700000" algn="tl">
                    <a:srgbClr val="000000">
                      <a:alpha val="43137"/>
                    </a:srgbClr>
                  </a:outerShdw>
                </a:effectLst>
                <a:latin typeface="Arial" pitchFamily="34" charset="0"/>
              </a:rPr>
              <a:t>2</a:t>
            </a:r>
          </a:p>
        </p:txBody>
      </p:sp>
      <p:sp>
        <p:nvSpPr>
          <p:cNvPr id="2" name="Rectangle 1"/>
          <p:cNvSpPr/>
          <p:nvPr/>
        </p:nvSpPr>
        <p:spPr>
          <a:xfrm>
            <a:off x="0" y="1482434"/>
            <a:ext cx="12192000" cy="830997"/>
          </a:xfrm>
          <a:prstGeom prst="rect">
            <a:avLst/>
          </a:prstGeom>
          <a:ln w="44450">
            <a:solidFill>
              <a:schemeClr val="accent1"/>
            </a:solidFill>
          </a:ln>
        </p:spPr>
        <p:txBody>
          <a:bodyPr wrap="square">
            <a:spAutoFit/>
          </a:bodyPr>
          <a:lstStyle/>
          <a:p>
            <a:pPr algn="ctr"/>
            <a:r>
              <a:rPr lang="en-US" sz="2400" b="1" dirty="0">
                <a:latin typeface="Calibri" panose="020F0502020204030204" pitchFamily="34" charset="0"/>
                <a:ea typeface="Calibri" panose="020F0502020204030204" pitchFamily="34" charset="0"/>
                <a:cs typeface="Helvetica" panose="020B0604020202020204" pitchFamily="34" charset="0"/>
              </a:rPr>
              <a:t>Read and comprehend complex literary and informational texts </a:t>
            </a:r>
          </a:p>
          <a:p>
            <a:pPr algn="ctr"/>
            <a:r>
              <a:rPr lang="en-US" sz="2400" b="1" dirty="0">
                <a:latin typeface="Calibri" panose="020F0502020204030204" pitchFamily="34" charset="0"/>
                <a:ea typeface="Calibri" panose="020F0502020204030204" pitchFamily="34" charset="0"/>
                <a:cs typeface="Helvetica" panose="020B0604020202020204" pitchFamily="34" charset="0"/>
              </a:rPr>
              <a:t>independently and proficiently.</a:t>
            </a:r>
            <a:endParaRPr lang="en-US" sz="2400" dirty="0">
              <a:latin typeface="Calibri" panose="020F0502020204030204" pitchFamily="34" charset="0"/>
            </a:endParaRPr>
          </a:p>
        </p:txBody>
      </p:sp>
    </p:spTree>
    <p:extLst>
      <p:ext uri="{BB962C8B-B14F-4D97-AF65-F5344CB8AC3E}">
        <p14:creationId xmlns:p14="http://schemas.microsoft.com/office/powerpoint/2010/main" val="1419463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184546"/>
            <a:ext cx="10871200" cy="990600"/>
          </a:xfrm>
        </p:spPr>
        <p:txBody>
          <a:bodyPr>
            <a:normAutofit fontScale="90000"/>
          </a:bodyPr>
          <a:lstStyle/>
          <a:p>
            <a:r>
              <a:rPr lang="en-US" dirty="0">
                <a:latin typeface="Calibri" panose="020F0502020204030204" pitchFamily="34" charset="0"/>
              </a:rPr>
              <a:t>Condensing for Conversation at the Early Level</a:t>
            </a:r>
            <a:br>
              <a:rPr lang="en-US" dirty="0">
                <a:latin typeface="Calibri" panose="020F0502020204030204" pitchFamily="34" charset="0"/>
              </a:rPr>
            </a:br>
            <a:endParaRPr lang="en-US" dirty="0">
              <a:latin typeface="Calibri" panose="020F0502020204030204" pitchFamily="34" charset="0"/>
            </a:endParaRPr>
          </a:p>
        </p:txBody>
      </p:sp>
      <p:pic>
        <p:nvPicPr>
          <p:cNvPr id="542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55" y="1005087"/>
            <a:ext cx="5022216" cy="598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02067" y="1060251"/>
            <a:ext cx="5605140" cy="5604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Calibri" panose="020F0502020204030204" pitchFamily="34" charset="0"/>
              </a:rPr>
              <a:t>Listen to Complex text with rich vocabulary and academic language.</a:t>
            </a:r>
          </a:p>
          <a:p>
            <a:endParaRPr lang="en-US" sz="1000" dirty="0">
              <a:latin typeface="Calibri" panose="020F0502020204030204" pitchFamily="34" charset="0"/>
            </a:endParaRPr>
          </a:p>
          <a:p>
            <a:r>
              <a:rPr lang="en-US" sz="2400" dirty="0">
                <a:latin typeface="Calibri" panose="020F0502020204030204" pitchFamily="34" charset="0"/>
              </a:rPr>
              <a:t>Be able to talk about the text using the text to support opinions.  </a:t>
            </a:r>
          </a:p>
          <a:p>
            <a:endParaRPr lang="en-US" sz="1000" dirty="0">
              <a:latin typeface="Calibri" panose="020F0502020204030204" pitchFamily="34" charset="0"/>
            </a:endParaRPr>
          </a:p>
          <a:p>
            <a:r>
              <a:rPr lang="en-US" sz="2400" dirty="0">
                <a:latin typeface="Calibri" panose="020F0502020204030204" pitchFamily="34" charset="0"/>
              </a:rPr>
              <a:t>Be delighted by text.</a:t>
            </a:r>
          </a:p>
          <a:p>
            <a:endParaRPr lang="en-US" sz="1000" dirty="0">
              <a:latin typeface="Calibri" panose="020F0502020204030204" pitchFamily="34" charset="0"/>
            </a:endParaRPr>
          </a:p>
          <a:p>
            <a:r>
              <a:rPr lang="en-US" sz="2400" dirty="0">
                <a:latin typeface="Calibri" panose="020F0502020204030204" pitchFamily="34" charset="0"/>
              </a:rPr>
              <a:t>Be engaged enough in the text to do the work required to comprehend it when listening to it.</a:t>
            </a:r>
          </a:p>
          <a:p>
            <a:endParaRPr lang="en-US" sz="1000" dirty="0">
              <a:latin typeface="Calibri" panose="020F0502020204030204" pitchFamily="34" charset="0"/>
            </a:endParaRPr>
          </a:p>
          <a:p>
            <a:r>
              <a:rPr lang="en-US" sz="2400" dirty="0">
                <a:latin typeface="Calibri" panose="020F0502020204030204" pitchFamily="34" charset="0"/>
              </a:rPr>
              <a:t>Build background knowledge through exposure to – not mastery of – texts that have rich themes based in Science and Social Studies.</a:t>
            </a:r>
          </a:p>
          <a:p>
            <a:endParaRPr lang="en-US" sz="2400" dirty="0"/>
          </a:p>
        </p:txBody>
      </p:sp>
      <p:sp>
        <p:nvSpPr>
          <p:cNvPr id="5" name="Right Arrow 4"/>
          <p:cNvSpPr/>
          <p:nvPr/>
        </p:nvSpPr>
        <p:spPr>
          <a:xfrm>
            <a:off x="5671184" y="2686050"/>
            <a:ext cx="533400" cy="304800"/>
          </a:xfrm>
          <a:prstGeom prst="right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42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987" y="3424337"/>
            <a:ext cx="6334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986" y="4068167"/>
            <a:ext cx="6334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518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3" y="0"/>
            <a:ext cx="11404693" cy="12775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000" b="1" dirty="0">
                <a:solidFill>
                  <a:schemeClr val="tx1"/>
                </a:solidFill>
                <a:latin typeface="Calibri" panose="020F0502020204030204" pitchFamily="34" charset="0"/>
              </a:rPr>
              <a:t>How Do We Know Who They Were?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06" y="2014536"/>
            <a:ext cx="2857500" cy="3200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753" y="2643186"/>
            <a:ext cx="2857500" cy="3200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3443286"/>
            <a:ext cx="2876549" cy="3200400"/>
          </a:xfrm>
          <a:prstGeom prst="rect">
            <a:avLst/>
          </a:prstGeom>
        </p:spPr>
      </p:pic>
      <p:pic>
        <p:nvPicPr>
          <p:cNvPr id="8" name="Picture 7"/>
          <p:cNvPicPr>
            <a:picLocks noChangeAspect="1"/>
          </p:cNvPicPr>
          <p:nvPr/>
        </p:nvPicPr>
        <p:blipFill>
          <a:blip r:embed="rId6"/>
          <a:stretch>
            <a:fillRect/>
          </a:stretch>
        </p:blipFill>
        <p:spPr>
          <a:xfrm>
            <a:off x="7830457" y="31921"/>
            <a:ext cx="4361543" cy="1177616"/>
          </a:xfrm>
          <a:prstGeom prst="rect">
            <a:avLst/>
          </a:prstGeom>
        </p:spPr>
      </p:pic>
    </p:spTree>
    <p:extLst>
      <p:ext uri="{BB962C8B-B14F-4D97-AF65-F5344CB8AC3E}">
        <p14:creationId xmlns:p14="http://schemas.microsoft.com/office/powerpoint/2010/main" val="99765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2079B-7DB7-408B-B43E-E9DCAC0A9CAE}"/>
              </a:ext>
            </a:extLst>
          </p:cNvPr>
          <p:cNvSpPr>
            <a:spLocks noGrp="1"/>
          </p:cNvSpPr>
          <p:nvPr>
            <p:ph type="title"/>
          </p:nvPr>
        </p:nvSpPr>
        <p:spPr/>
        <p:txBody>
          <a:bodyPr>
            <a:normAutofit fontScale="90000"/>
          </a:bodyPr>
          <a:lstStyle/>
          <a:p>
            <a:r>
              <a:rPr lang="en-US" dirty="0">
                <a:latin typeface="Bookman Old Style" panose="02050604050505020204" pitchFamily="18" charset="0"/>
              </a:rPr>
              <a:t/>
            </a:r>
            <a:br>
              <a:rPr lang="en-US" dirty="0">
                <a:latin typeface="Bookman Old Style" panose="02050604050505020204" pitchFamily="18" charset="0"/>
              </a:rPr>
            </a:br>
            <a:r>
              <a:rPr lang="en-US" dirty="0">
                <a:latin typeface="Bookman Old Style" panose="02050604050505020204" pitchFamily="18" charset="0"/>
              </a:rPr>
              <a:t>Washington, Jefferson, and Lincoln</a:t>
            </a:r>
          </a:p>
        </p:txBody>
      </p:sp>
      <p:sp>
        <p:nvSpPr>
          <p:cNvPr id="4" name="Content Placeholder 3">
            <a:extLst>
              <a:ext uri="{FF2B5EF4-FFF2-40B4-BE49-F238E27FC236}">
                <a16:creationId xmlns:a16="http://schemas.microsoft.com/office/drawing/2014/main" xmlns="" id="{3047518F-DCDA-4E51-BEC8-4EA40E432BEF}"/>
              </a:ext>
            </a:extLst>
          </p:cNvPr>
          <p:cNvSpPr>
            <a:spLocks noGrp="1"/>
          </p:cNvSpPr>
          <p:nvPr>
            <p:ph sz="quarter" idx="1"/>
          </p:nvPr>
        </p:nvSpPr>
        <p:spPr/>
        <p:txBody>
          <a:bodyPr/>
          <a:lstStyle/>
          <a:p>
            <a:endParaRPr lang="en-US"/>
          </a:p>
        </p:txBody>
      </p:sp>
      <p:sp>
        <p:nvSpPr>
          <p:cNvPr id="5" name="Content Placeholder 4">
            <a:extLst>
              <a:ext uri="{FF2B5EF4-FFF2-40B4-BE49-F238E27FC236}">
                <a16:creationId xmlns:a16="http://schemas.microsoft.com/office/drawing/2014/main" xmlns="" id="{37335198-731F-4AD3-809D-252EE0D776ED}"/>
              </a:ext>
            </a:extLst>
          </p:cNvPr>
          <p:cNvSpPr>
            <a:spLocks noGrp="1"/>
          </p:cNvSpPr>
          <p:nvPr>
            <p:ph sz="quarter" idx="2"/>
          </p:nvPr>
        </p:nvSpPr>
        <p:spPr/>
        <p:txBody>
          <a:bodyPr>
            <a:normAutofit/>
          </a:bodyPr>
          <a:lstStyle/>
          <a:p>
            <a:r>
              <a:rPr lang="en-US" sz="4400" dirty="0">
                <a:latin typeface="Bookman Old Style" panose="02050604050505020204" pitchFamily="18" charset="0"/>
              </a:rPr>
              <a:t>Draw a tri-Venn diagram on your large post-it.</a:t>
            </a:r>
          </a:p>
          <a:p>
            <a:r>
              <a:rPr lang="en-US" sz="4400" dirty="0">
                <a:latin typeface="Bookman Old Style" panose="02050604050505020204" pitchFamily="18" charset="0"/>
              </a:rPr>
              <a:t>Label a circle for each president.</a:t>
            </a:r>
          </a:p>
          <a:p>
            <a:pPr marL="0" indent="0">
              <a:buNone/>
            </a:pPr>
            <a:endParaRPr lang="en-US" sz="2800" dirty="0">
              <a:latin typeface="Bookman Old Style" panose="02050604050505020204" pitchFamily="18" charset="0"/>
            </a:endParaRPr>
          </a:p>
        </p:txBody>
      </p:sp>
      <p:pic>
        <p:nvPicPr>
          <p:cNvPr id="3" name="Picture 2">
            <a:extLst>
              <a:ext uri="{FF2B5EF4-FFF2-40B4-BE49-F238E27FC236}">
                <a16:creationId xmlns:a16="http://schemas.microsoft.com/office/drawing/2014/main" xmlns="" id="{179688CF-D0E1-400F-9505-DB856DCCE6D2}"/>
              </a:ext>
            </a:extLst>
          </p:cNvPr>
          <p:cNvPicPr>
            <a:picLocks noChangeAspect="1"/>
          </p:cNvPicPr>
          <p:nvPr/>
        </p:nvPicPr>
        <p:blipFill>
          <a:blip r:embed="rId2"/>
          <a:stretch>
            <a:fillRect/>
          </a:stretch>
        </p:blipFill>
        <p:spPr>
          <a:xfrm>
            <a:off x="559500" y="1738482"/>
            <a:ext cx="5507472" cy="4793452"/>
          </a:xfrm>
          <a:prstGeom prst="rect">
            <a:avLst/>
          </a:prstGeom>
        </p:spPr>
      </p:pic>
    </p:spTree>
    <p:extLst>
      <p:ext uri="{BB962C8B-B14F-4D97-AF65-F5344CB8AC3E}">
        <p14:creationId xmlns:p14="http://schemas.microsoft.com/office/powerpoint/2010/main" val="353202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A4A3D65-848F-4666-90A2-C9687840A5BA}"/>
              </a:ext>
            </a:extLst>
          </p:cNvPr>
          <p:cNvSpPr>
            <a:spLocks noGrp="1"/>
          </p:cNvSpPr>
          <p:nvPr>
            <p:ph type="title"/>
          </p:nvPr>
        </p:nvSpPr>
        <p:spPr/>
        <p:txBody>
          <a:bodyPr>
            <a:normAutofit/>
          </a:bodyPr>
          <a:lstStyle/>
          <a:p>
            <a:r>
              <a:rPr lang="en-US" dirty="0">
                <a:latin typeface="Bookman Old Style" panose="02050604050505020204" pitchFamily="18" charset="0"/>
              </a:rPr>
              <a:t>Disciplinary Literacy: Visual Literacy</a:t>
            </a:r>
          </a:p>
        </p:txBody>
      </p:sp>
      <p:sp>
        <p:nvSpPr>
          <p:cNvPr id="7" name="Text Placeholder 6">
            <a:extLst>
              <a:ext uri="{FF2B5EF4-FFF2-40B4-BE49-F238E27FC236}">
                <a16:creationId xmlns:a16="http://schemas.microsoft.com/office/drawing/2014/main" xmlns="" id="{DBB16331-4C66-43BF-BA80-FB43E7E42466}"/>
              </a:ext>
            </a:extLst>
          </p:cNvPr>
          <p:cNvSpPr>
            <a:spLocks noGrp="1"/>
          </p:cNvSpPr>
          <p:nvPr>
            <p:ph type="body" idx="2"/>
          </p:nvPr>
        </p:nvSpPr>
        <p:spPr/>
        <p:txBody>
          <a:bodyPr>
            <a:normAutofit/>
          </a:bodyPr>
          <a:lstStyle/>
          <a:p>
            <a:r>
              <a:rPr lang="en-US" sz="3600" b="1" dirty="0">
                <a:latin typeface="Bookman Old Style" panose="02050604050505020204" pitchFamily="18" charset="0"/>
              </a:rPr>
              <a:t>Grades </a:t>
            </a:r>
          </a:p>
          <a:p>
            <a:r>
              <a:rPr lang="en-US" sz="3600" b="1" dirty="0">
                <a:latin typeface="Bookman Old Style" panose="02050604050505020204" pitchFamily="18" charset="0"/>
              </a:rPr>
              <a:t>  K-2</a:t>
            </a:r>
          </a:p>
        </p:txBody>
      </p:sp>
      <p:sp>
        <p:nvSpPr>
          <p:cNvPr id="6" name="Content Placeholder 5">
            <a:extLst>
              <a:ext uri="{FF2B5EF4-FFF2-40B4-BE49-F238E27FC236}">
                <a16:creationId xmlns:a16="http://schemas.microsoft.com/office/drawing/2014/main" xmlns="" id="{A4D3019C-2679-459C-99BF-EA1D437E5AB9}"/>
              </a:ext>
            </a:extLst>
          </p:cNvPr>
          <p:cNvSpPr>
            <a:spLocks noGrp="1"/>
          </p:cNvSpPr>
          <p:nvPr>
            <p:ph sz="quarter" idx="1"/>
          </p:nvPr>
        </p:nvSpPr>
        <p:spPr>
          <a:xfrm>
            <a:off x="3135085" y="1752600"/>
            <a:ext cx="8534400" cy="4419600"/>
          </a:xfrm>
        </p:spPr>
        <p:txBody>
          <a:bodyPr>
            <a:normAutofit lnSpcReduction="10000"/>
          </a:bodyPr>
          <a:lstStyle/>
          <a:p>
            <a:r>
              <a:rPr lang="en-US" sz="3200" dirty="0">
                <a:latin typeface="Bookman Old Style" panose="02050604050505020204" pitchFamily="18" charset="0"/>
              </a:rPr>
              <a:t>Questioning to model and lead the students through the source.</a:t>
            </a:r>
          </a:p>
          <a:p>
            <a:r>
              <a:rPr lang="en-US" sz="3200" dirty="0">
                <a:latin typeface="Bookman Old Style" panose="02050604050505020204" pitchFamily="18" charset="0"/>
              </a:rPr>
              <a:t>Students will compare and contrast the portraits of these three presidents, focusing on the background objects in the photographs.</a:t>
            </a:r>
          </a:p>
          <a:p>
            <a:r>
              <a:rPr lang="en-US" sz="3200" dirty="0">
                <a:latin typeface="Bookman Old Style" panose="02050604050505020204" pitchFamily="18" charset="0"/>
              </a:rPr>
              <a:t>Ask: “What do you notice about the picture of Washington…”</a:t>
            </a:r>
          </a:p>
          <a:p>
            <a:r>
              <a:rPr lang="en-US" sz="3200" dirty="0">
                <a:latin typeface="Bookman Old Style" panose="02050604050505020204" pitchFamily="18" charset="0"/>
              </a:rPr>
              <a:t>Continue process through each portrait.</a:t>
            </a:r>
          </a:p>
        </p:txBody>
      </p:sp>
    </p:spTree>
    <p:extLst>
      <p:ext uri="{BB962C8B-B14F-4D97-AF65-F5344CB8AC3E}">
        <p14:creationId xmlns:p14="http://schemas.microsoft.com/office/powerpoint/2010/main" val="36236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down)">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360579" y="796020"/>
            <a:ext cx="7639175"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US" sz="3600" b="1" dirty="0">
                <a:solidFill>
                  <a:prstClr val="black"/>
                </a:solidFill>
              </a:rPr>
              <a:t>10.</a:t>
            </a:r>
            <a:r>
              <a:rPr lang="en-US" sz="3600" dirty="0">
                <a:solidFill>
                  <a:prstClr val="black"/>
                </a:solidFill>
              </a:rPr>
              <a:t>  Read and comprehend complex literary and informational texts independently and proficiently.</a:t>
            </a:r>
          </a:p>
        </p:txBody>
      </p:sp>
      <p:pic>
        <p:nvPicPr>
          <p:cNvPr id="6" name="Picture 5" descr="challen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2794000"/>
            <a:ext cx="3009900" cy="3810000"/>
          </a:xfrm>
          <a:prstGeom prst="rect">
            <a:avLst/>
          </a:prstGeom>
        </p:spPr>
      </p:pic>
    </p:spTree>
    <p:extLst>
      <p:ext uri="{BB962C8B-B14F-4D97-AF65-F5344CB8AC3E}">
        <p14:creationId xmlns:p14="http://schemas.microsoft.com/office/powerpoint/2010/main" val="114784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a:xfrm>
            <a:off x="315884" y="129222"/>
            <a:ext cx="11621192" cy="1143000"/>
          </a:xfrm>
        </p:spPr>
        <p:txBody>
          <a:bodyPr>
            <a:normAutofit fontScale="90000"/>
          </a:bodyPr>
          <a:lstStyle/>
          <a:p>
            <a:pPr algn="ctr">
              <a:defRPr/>
            </a:pPr>
            <a:r>
              <a:rPr lang="en-US" sz="3600" b="1" dirty="0">
                <a:solidFill>
                  <a:schemeClr val="tx2">
                    <a:lumMod val="75000"/>
                  </a:schemeClr>
                </a:solidFill>
              </a:rPr>
              <a:t>What is meant by College and Career Readiness (CCR) </a:t>
            </a:r>
            <a:br>
              <a:rPr lang="en-US" sz="3600" b="1" dirty="0">
                <a:solidFill>
                  <a:schemeClr val="tx2">
                    <a:lumMod val="75000"/>
                  </a:schemeClr>
                </a:solidFill>
              </a:rPr>
            </a:br>
            <a:r>
              <a:rPr lang="en-US" sz="3600" b="1" dirty="0">
                <a:solidFill>
                  <a:schemeClr val="tx2">
                    <a:lumMod val="75000"/>
                  </a:schemeClr>
                </a:solidFill>
              </a:rPr>
              <a:t>Anchor Standards?</a:t>
            </a:r>
          </a:p>
        </p:txBody>
      </p:sp>
      <p:sp>
        <p:nvSpPr>
          <p:cNvPr id="12291" name="Content Placeholder 2"/>
          <p:cNvSpPr>
            <a:spLocks noGrp="1"/>
          </p:cNvSpPr>
          <p:nvPr>
            <p:ph idx="1"/>
          </p:nvPr>
        </p:nvSpPr>
        <p:spPr>
          <a:xfrm>
            <a:off x="465513" y="1905000"/>
            <a:ext cx="11055927" cy="4114800"/>
          </a:xfrm>
        </p:spPr>
        <p:txBody>
          <a:bodyPr>
            <a:normAutofit/>
          </a:bodyPr>
          <a:lstStyle/>
          <a:p>
            <a:pPr marL="0" indent="0">
              <a:buNone/>
              <a:defRPr/>
            </a:pPr>
            <a:r>
              <a:rPr lang="en-US" sz="3200" dirty="0">
                <a:solidFill>
                  <a:schemeClr val="tx2">
                    <a:lumMod val="75000"/>
                  </a:schemeClr>
                </a:solidFill>
              </a:rPr>
              <a:t>…the acquisition of the knowledge and skills a student needs to enroll and succeed in credit-bearing, first-year courses at a postsecondary institution (such as a two- or four-year college, trade school, or technical school) without the need for remediation.  (ACT)</a:t>
            </a:r>
          </a:p>
          <a:p>
            <a:pPr>
              <a:defRPr/>
            </a:pPr>
            <a:endParaRPr lang="en-US" sz="3200" dirty="0">
              <a:solidFill>
                <a:schemeClr val="tx2">
                  <a:lumMod val="75000"/>
                </a:schemeClr>
              </a:solidFill>
            </a:endParaRPr>
          </a:p>
          <a:p>
            <a:pPr marL="0" indent="0" algn="ctr">
              <a:buNone/>
              <a:defRPr/>
            </a:pPr>
            <a:r>
              <a:rPr lang="en-US" sz="3200" b="1" u="sng" dirty="0">
                <a:solidFill>
                  <a:schemeClr val="tx2">
                    <a:lumMod val="75000"/>
                  </a:schemeClr>
                </a:solidFill>
              </a:rPr>
              <a:t>The standards were built on this vision for every single student who graduates from high school.</a:t>
            </a:r>
          </a:p>
          <a:p>
            <a:pPr marL="0" indent="0">
              <a:buNone/>
              <a:defRPr/>
            </a:pPr>
            <a:endParaRPr lang="en-US" sz="3200" dirty="0">
              <a:solidFill>
                <a:schemeClr val="tx2">
                  <a:lumMod val="75000"/>
                </a:schemeClr>
              </a:solidFill>
            </a:endParaRP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Blip>
                <a:blip r:embed="rId3"/>
              </a:buBlip>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rgbClr val="984807"/>
              </a:buClr>
              <a:buFont typeface="Wingdings" panose="05000000000000000000" pitchFamily="2" charset="2"/>
              <a:buChar char="ü"/>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Blip>
                <a:blip r:embed="rId4"/>
              </a:buBlip>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9pPr>
          </a:lstStyle>
          <a:p>
            <a:pPr>
              <a:spcBef>
                <a:spcPct val="0"/>
              </a:spcBef>
              <a:buFontTx/>
              <a:buNone/>
            </a:pPr>
            <a:fld id="{4AD3DA66-8C25-4F65-9B2A-DAC426D05B01}" type="slidenum">
              <a:rPr lang="en-US" altLang="en-US" sz="1200">
                <a:solidFill>
                  <a:srgbClr val="898989"/>
                </a:solidFill>
                <a:latin typeface="Arial" panose="020B0604020202020204" pitchFamily="34" charset="0"/>
              </a:rPr>
              <a:pPr>
                <a:spcBef>
                  <a:spcPct val="0"/>
                </a:spcBef>
                <a:buFontTx/>
                <a:buNone/>
              </a:pPr>
              <a:t>4</a:t>
            </a:fld>
            <a:endParaRPr lang="en-US" altLang="en-US" sz="1200" dirty="0">
              <a:solidFill>
                <a:srgbClr val="898989"/>
              </a:solidFill>
              <a:latin typeface="Arial" panose="020B0604020202020204" pitchFamily="34" charset="0"/>
            </a:endParaRPr>
          </a:p>
        </p:txBody>
      </p:sp>
    </p:spTree>
    <p:extLst>
      <p:ext uri="{BB962C8B-B14F-4D97-AF65-F5344CB8AC3E}">
        <p14:creationId xmlns:p14="http://schemas.microsoft.com/office/powerpoint/2010/main" val="12202441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2110" y="-227013"/>
            <a:ext cx="11632240" cy="1285875"/>
          </a:xfrm>
          <a:prstGeom prst="rect">
            <a:avLst/>
          </a:prstGeom>
        </p:spPr>
        <p:txBody>
          <a:bodyPr anchor="ctr">
            <a:noAutofit/>
          </a:bodyPr>
          <a:lstStyle/>
          <a:p>
            <a:pPr marL="457200" eaLnBrk="0" hangingPunct="0">
              <a:defRPr/>
            </a:pPr>
            <a:endParaRPr lang="en-US" sz="4000" b="1" kern="0" dirty="0">
              <a:latin typeface="Calibri" panose="020F0502020204030204" pitchFamily="34" charset="0"/>
              <a:ea typeface="Geneva" pitchFamily="-108" charset="-128"/>
            </a:endParaRPr>
          </a:p>
          <a:p>
            <a:pPr marL="457200" eaLnBrk="0" hangingPunct="0">
              <a:defRPr/>
            </a:pPr>
            <a:r>
              <a:rPr lang="en-US" sz="4000" kern="0" dirty="0">
                <a:solidFill>
                  <a:schemeClr val="bg2">
                    <a:lumMod val="25000"/>
                  </a:schemeClr>
                </a:solidFill>
                <a:latin typeface="Calibri" panose="020F0502020204030204" pitchFamily="34" charset="0"/>
                <a:ea typeface="Geneva" pitchFamily="-108" charset="-128"/>
              </a:rPr>
              <a:t>Text complexity is defined by: </a:t>
            </a:r>
            <a:endParaRPr lang="en-US" sz="4000" kern="0" dirty="0">
              <a:solidFill>
                <a:schemeClr val="bg2">
                  <a:lumMod val="25000"/>
                </a:schemeClr>
              </a:solidFill>
              <a:latin typeface="Calibri" panose="020F0502020204030204" pitchFamily="34" charset="0"/>
              <a:ea typeface="Geneva" pitchFamily="-108" charset="-128"/>
              <a:cs typeface="Geneva" pitchFamily="-108" charset="-128"/>
            </a:endParaRPr>
          </a:p>
        </p:txBody>
      </p:sp>
      <p:sp>
        <p:nvSpPr>
          <p:cNvPr id="8" name="Rectangle 7"/>
          <p:cNvSpPr/>
          <p:nvPr/>
        </p:nvSpPr>
        <p:spPr>
          <a:xfrm>
            <a:off x="1981200" y="1295400"/>
            <a:ext cx="8229600" cy="723900"/>
          </a:xfrm>
          <a:prstGeom prst="rect">
            <a:avLst/>
          </a:prstGeom>
        </p:spPr>
        <p:txBody>
          <a:bodyPr>
            <a:spAutoFit/>
          </a:bodyPr>
          <a:lstStyle/>
          <a:p>
            <a:pPr marL="0" lvl="1" eaLnBrk="0" hangingPunct="0">
              <a:spcBef>
                <a:spcPts val="600"/>
              </a:spcBef>
              <a:spcAft>
                <a:spcPts val="600"/>
              </a:spcAft>
              <a:buClr>
                <a:srgbClr val="E4A11B"/>
              </a:buClr>
              <a:buSzPct val="75000"/>
              <a:defRPr/>
            </a:pPr>
            <a:endParaRPr lang="en-US" b="1" kern="0" dirty="0">
              <a:solidFill>
                <a:srgbClr val="1D91B1"/>
              </a:solidFill>
              <a:latin typeface="Arial"/>
              <a:ea typeface="Geneva" pitchFamily="-108" charset="-128"/>
            </a:endParaRPr>
          </a:p>
          <a:p>
            <a:pPr marL="402336" lvl="1" indent="-287338" eaLnBrk="0" hangingPunct="0">
              <a:spcAft>
                <a:spcPts val="600"/>
              </a:spcAft>
              <a:buClr>
                <a:srgbClr val="E4A11B"/>
              </a:buClr>
              <a:buSzPct val="75000"/>
              <a:defRPr/>
            </a:pPr>
            <a:endParaRPr lang="en-US" kern="0" dirty="0">
              <a:latin typeface="Arial"/>
              <a:ea typeface="Geneva" pitchFamily="-108" charset="-128"/>
            </a:endParaRPr>
          </a:p>
        </p:txBody>
      </p:sp>
      <p:grpSp>
        <p:nvGrpSpPr>
          <p:cNvPr id="2" name="Group 20"/>
          <p:cNvGrpSpPr>
            <a:grpSpLocks/>
          </p:cNvGrpSpPr>
          <p:nvPr/>
        </p:nvGrpSpPr>
        <p:grpSpPr bwMode="auto">
          <a:xfrm>
            <a:off x="323851" y="1611312"/>
            <a:ext cx="8449633" cy="3636963"/>
            <a:chOff x="-1187544" y="1524000"/>
            <a:chExt cx="8448769" cy="3636962"/>
          </a:xfrm>
        </p:grpSpPr>
        <p:grpSp>
          <p:nvGrpSpPr>
            <p:cNvPr id="8208" name="Group 8"/>
            <p:cNvGrpSpPr>
              <a:grpSpLocks/>
            </p:cNvGrpSpPr>
            <p:nvPr/>
          </p:nvGrpSpPr>
          <p:grpSpPr bwMode="auto">
            <a:xfrm>
              <a:off x="6502206" y="2419049"/>
              <a:ext cx="759019" cy="2741913"/>
              <a:chOff x="6502206" y="2419049"/>
              <a:chExt cx="759019" cy="2741913"/>
            </a:xfrm>
          </p:grpSpPr>
          <p:sp>
            <p:nvSpPr>
              <p:cNvPr id="8210"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8211" name="TextBox 18"/>
              <p:cNvSpPr txBox="1">
                <a:spLocks noChangeArrowheads="1"/>
              </p:cNvSpPr>
              <p:nvPr/>
            </p:nvSpPr>
            <p:spPr bwMode="auto">
              <a:xfrm rot="-3649141">
                <a:off x="6020170" y="3522509"/>
                <a:ext cx="152328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latin typeface="Calibri" panose="020F0502020204030204" pitchFamily="34" charset="0"/>
                  </a:rPr>
                  <a:t>Qualitative</a:t>
                </a:r>
              </a:p>
            </p:txBody>
          </p:sp>
        </p:grpSp>
        <p:sp>
          <p:nvSpPr>
            <p:cNvPr id="8209" name="TextBox 25"/>
            <p:cNvSpPr txBox="1">
              <a:spLocks noChangeArrowheads="1"/>
            </p:cNvSpPr>
            <p:nvPr/>
          </p:nvSpPr>
          <p:spPr bwMode="auto">
            <a:xfrm>
              <a:off x="-1187544" y="1524000"/>
              <a:ext cx="69898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39775" indent="-282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buClr>
                  <a:srgbClr val="E4A11B"/>
                </a:buClr>
                <a:buSzPct val="100000"/>
              </a:pPr>
              <a:r>
                <a:rPr lang="en-US" altLang="en-US" sz="2000" b="1" dirty="0">
                  <a:latin typeface="Calibri" panose="020F0502020204030204" pitchFamily="34" charset="0"/>
                </a:rPr>
                <a:t>1. </a:t>
              </a:r>
              <a:r>
                <a:rPr lang="en-US" altLang="en-US" sz="2400" b="1" dirty="0">
                  <a:solidFill>
                    <a:srgbClr val="FFC000"/>
                  </a:solidFill>
                  <a:latin typeface="Calibri" panose="020F0502020204030204" pitchFamily="34" charset="0"/>
                </a:rPr>
                <a:t>Qualitative measures </a:t>
              </a:r>
              <a:r>
                <a:rPr lang="en-US" altLang="en-US" sz="2400" dirty="0">
                  <a:latin typeface="Calibri" panose="020F0502020204030204" pitchFamily="34" charset="0"/>
                </a:rPr>
                <a:t>– levels of meaning, structure, language conventionality and clarity, and knowledge demands often best measured by an attentive human reader.</a:t>
              </a:r>
            </a:p>
          </p:txBody>
        </p:sp>
      </p:grpSp>
      <p:grpSp>
        <p:nvGrpSpPr>
          <p:cNvPr id="5" name="Group 21"/>
          <p:cNvGrpSpPr>
            <a:grpSpLocks/>
          </p:cNvGrpSpPr>
          <p:nvPr/>
        </p:nvGrpSpPr>
        <p:grpSpPr bwMode="auto">
          <a:xfrm>
            <a:off x="323851" y="2424113"/>
            <a:ext cx="9275763" cy="2743200"/>
            <a:chOff x="-1200053" y="2424113"/>
            <a:chExt cx="9275232" cy="2743197"/>
          </a:xfrm>
        </p:grpSpPr>
        <p:grpSp>
          <p:nvGrpSpPr>
            <p:cNvPr id="8204" name="Group 11"/>
            <p:cNvGrpSpPr>
              <a:grpSpLocks/>
            </p:cNvGrpSpPr>
            <p:nvPr/>
          </p:nvGrpSpPr>
          <p:grpSpPr bwMode="auto">
            <a:xfrm>
              <a:off x="7316234" y="2424113"/>
              <a:ext cx="758945" cy="2743197"/>
              <a:chOff x="7316234" y="2424113"/>
              <a:chExt cx="758945" cy="2743197"/>
            </a:xfrm>
          </p:grpSpPr>
          <p:sp>
            <p:nvSpPr>
              <p:cNvPr id="8206"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8207" name="TextBox 19"/>
              <p:cNvSpPr txBox="1">
                <a:spLocks noChangeArrowheads="1"/>
              </p:cNvSpPr>
              <p:nvPr/>
            </p:nvSpPr>
            <p:spPr bwMode="auto">
              <a:xfrm rot="3558274">
                <a:off x="7099944" y="3522373"/>
                <a:ext cx="1523997" cy="3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latin typeface="Calibri" panose="020F0502020204030204" pitchFamily="34" charset="0"/>
                  </a:rPr>
                  <a:t>Quantitative</a:t>
                </a:r>
              </a:p>
            </p:txBody>
          </p:sp>
        </p:grpSp>
        <p:sp>
          <p:nvSpPr>
            <p:cNvPr id="23566" name="TextBox 26"/>
            <p:cNvSpPr txBox="1">
              <a:spLocks noChangeArrowheads="1"/>
            </p:cNvSpPr>
            <p:nvPr/>
          </p:nvSpPr>
          <p:spPr bwMode="auto">
            <a:xfrm>
              <a:off x="-1200053" y="3124199"/>
              <a:ext cx="7000474" cy="1200328"/>
            </a:xfrm>
            <a:prstGeom prst="rect">
              <a:avLst/>
            </a:prstGeom>
            <a:noFill/>
            <a:ln w="9525">
              <a:noFill/>
              <a:miter lim="800000"/>
              <a:headEnd/>
              <a:tailEnd/>
            </a:ln>
          </p:spPr>
          <p:txBody>
            <a:bodyPr wrap="square">
              <a:spAutoFit/>
            </a:bodyPr>
            <a:lstStyle/>
            <a:p>
              <a:pPr marL="739775" indent="-282575">
                <a:spcBef>
                  <a:spcPts val="600"/>
                </a:spcBef>
                <a:buClr>
                  <a:srgbClr val="E4A11B"/>
                </a:buClr>
                <a:buSzPct val="100000"/>
                <a:defRPr/>
              </a:pPr>
              <a:r>
                <a:rPr lang="en-US" sz="2000" b="1" dirty="0"/>
                <a:t>2</a:t>
              </a:r>
              <a:r>
                <a:rPr lang="en-US" sz="2400" b="1" dirty="0"/>
                <a:t>. </a:t>
              </a:r>
              <a:r>
                <a:rPr lang="en-US" sz="2400" b="1" dirty="0">
                  <a:solidFill>
                    <a:schemeClr val="accent6">
                      <a:lumMod val="75000"/>
                    </a:schemeClr>
                  </a:solidFill>
                </a:rPr>
                <a:t>Quantitative measures </a:t>
              </a:r>
              <a:r>
                <a:rPr lang="en-US" sz="2400" dirty="0"/>
                <a:t>– readability and other scores of text complexity often best measured by computer software.</a:t>
              </a:r>
            </a:p>
          </p:txBody>
        </p:sp>
      </p:grpSp>
      <p:grpSp>
        <p:nvGrpSpPr>
          <p:cNvPr id="9" name="Group 22"/>
          <p:cNvGrpSpPr>
            <a:grpSpLocks/>
          </p:cNvGrpSpPr>
          <p:nvPr/>
        </p:nvGrpSpPr>
        <p:grpSpPr bwMode="auto">
          <a:xfrm>
            <a:off x="312110" y="4160426"/>
            <a:ext cx="9936162" cy="2021543"/>
            <a:chOff x="-1200149" y="4143375"/>
            <a:chExt cx="9936162" cy="2021412"/>
          </a:xfrm>
        </p:grpSpPr>
        <p:grpSp>
          <p:nvGrpSpPr>
            <p:cNvPr id="8200" name="Group 14"/>
            <p:cNvGrpSpPr>
              <a:grpSpLocks/>
            </p:cNvGrpSpPr>
            <p:nvPr/>
          </p:nvGrpSpPr>
          <p:grpSpPr bwMode="auto">
            <a:xfrm>
              <a:off x="5878514" y="4143375"/>
              <a:ext cx="2857499" cy="798264"/>
              <a:chOff x="5878514" y="4143375"/>
              <a:chExt cx="2857499" cy="798264"/>
            </a:xfrm>
          </p:grpSpPr>
          <p:sp>
            <p:nvSpPr>
              <p:cNvPr id="8202"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8203" name="TextBox 20"/>
              <p:cNvSpPr txBox="1">
                <a:spLocks noChangeArrowheads="1"/>
              </p:cNvSpPr>
              <p:nvPr/>
            </p:nvSpPr>
            <p:spPr bwMode="auto">
              <a:xfrm>
                <a:off x="6259516" y="4572223"/>
                <a:ext cx="2133600" cy="36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latin typeface="Calibri" panose="020F0502020204030204" pitchFamily="34" charset="0"/>
                  </a:rPr>
                  <a:t>Reader and Task</a:t>
                </a:r>
              </a:p>
            </p:txBody>
          </p:sp>
        </p:grpSp>
        <p:sp>
          <p:nvSpPr>
            <p:cNvPr id="23562" name="TextBox 27"/>
            <p:cNvSpPr txBox="1">
              <a:spLocks noChangeArrowheads="1"/>
            </p:cNvSpPr>
            <p:nvPr/>
          </p:nvSpPr>
          <p:spPr bwMode="auto">
            <a:xfrm>
              <a:off x="-1200149" y="4225920"/>
              <a:ext cx="7051674" cy="1938867"/>
            </a:xfrm>
            <a:prstGeom prst="rect">
              <a:avLst/>
            </a:prstGeom>
            <a:noFill/>
            <a:ln w="9525">
              <a:noFill/>
              <a:miter lim="800000"/>
              <a:headEnd/>
              <a:tailEnd/>
            </a:ln>
          </p:spPr>
          <p:txBody>
            <a:bodyPr wrap="square">
              <a:spAutoFit/>
            </a:bodyPr>
            <a:lstStyle/>
            <a:p>
              <a:pPr marL="739775" indent="-282575">
                <a:spcBef>
                  <a:spcPts val="600"/>
                </a:spcBef>
                <a:buClr>
                  <a:srgbClr val="E4A11B"/>
                </a:buClr>
                <a:buSzPct val="100000"/>
                <a:defRPr/>
              </a:pPr>
              <a:r>
                <a:rPr lang="en-US" sz="2000" b="1" dirty="0"/>
                <a:t>3</a:t>
              </a:r>
              <a:r>
                <a:rPr lang="en-US" sz="2400" b="1" dirty="0"/>
                <a:t>. </a:t>
              </a:r>
              <a:r>
                <a:rPr lang="en-US" sz="2400" b="1" dirty="0">
                  <a:solidFill>
                    <a:schemeClr val="accent5">
                      <a:lumMod val="50000"/>
                    </a:schemeClr>
                  </a:solidFill>
                </a:rPr>
                <a:t>Reader and Task considerations </a:t>
              </a:r>
              <a:r>
                <a:rPr lang="en-US" sz="2400" dirty="0"/>
                <a:t>– background knowledge of reader, motivation, interests, and complexity generated by tasks assigned often best made by educators employing their professional judgment.</a:t>
              </a:r>
            </a:p>
          </p:txBody>
        </p:sp>
      </p:grpSp>
    </p:spTree>
    <p:extLst>
      <p:ext uri="{BB962C8B-B14F-4D97-AF65-F5344CB8AC3E}">
        <p14:creationId xmlns:p14="http://schemas.microsoft.com/office/powerpoint/2010/main" val="254859112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228600"/>
            <a:ext cx="11773638" cy="990600"/>
          </a:xfrm>
        </p:spPr>
        <p:txBody>
          <a:bodyPr>
            <a:noAutofit/>
          </a:bodyPr>
          <a:lstStyle/>
          <a:p>
            <a:pPr algn="ctr"/>
            <a:r>
              <a:rPr lang="en-US" altLang="en-US" sz="3600" dirty="0">
                <a:latin typeface="Calibri" panose="020F0502020204030204" pitchFamily="34" charset="0"/>
              </a:rPr>
              <a:t>This Chart Demonstrates the Lexile Ranges for </a:t>
            </a:r>
            <a:br>
              <a:rPr lang="en-US" altLang="en-US" sz="3600" dirty="0">
                <a:latin typeface="Calibri" panose="020F0502020204030204" pitchFamily="34" charset="0"/>
              </a:rPr>
            </a:br>
            <a:r>
              <a:rPr lang="en-US" altLang="en-US" sz="3600" dirty="0">
                <a:latin typeface="Calibri" panose="020F0502020204030204" pitchFamily="34" charset="0"/>
              </a:rPr>
              <a:t>Text Complexity Grade Bands</a:t>
            </a:r>
          </a:p>
        </p:txBody>
      </p:sp>
      <p:pic>
        <p:nvPicPr>
          <p:cNvPr id="112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7094" y="1719561"/>
            <a:ext cx="11770740" cy="5138439"/>
          </a:xfrm>
          <a:noFill/>
        </p:spPr>
      </p:pic>
      <p:sp>
        <p:nvSpPr>
          <p:cNvPr id="2" name="TextBox 1"/>
          <p:cNvSpPr txBox="1"/>
          <p:nvPr/>
        </p:nvSpPr>
        <p:spPr>
          <a:xfrm>
            <a:off x="9625408" y="6286500"/>
            <a:ext cx="2300630" cy="400110"/>
          </a:xfrm>
          <a:prstGeom prst="rect">
            <a:avLst/>
          </a:prstGeom>
          <a:noFill/>
        </p:spPr>
        <p:txBody>
          <a:bodyPr wrap="none" rtlCol="0">
            <a:spAutoFit/>
          </a:bodyPr>
          <a:lstStyle/>
          <a:p>
            <a:r>
              <a:rPr lang="en-US" sz="2000" dirty="0">
                <a:latin typeface="Calibri" panose="020F0502020204030204" pitchFamily="34" charset="0"/>
              </a:rPr>
              <a:t>CCSS Appendix Pg. 8</a:t>
            </a:r>
          </a:p>
        </p:txBody>
      </p:sp>
    </p:spTree>
    <p:extLst>
      <p:ext uri="{BB962C8B-B14F-4D97-AF65-F5344CB8AC3E}">
        <p14:creationId xmlns:p14="http://schemas.microsoft.com/office/powerpoint/2010/main" val="3262710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66700" y="228600"/>
            <a:ext cx="11421364" cy="838200"/>
          </a:xfrm>
        </p:spPr>
        <p:txBody>
          <a:bodyPr/>
          <a:lstStyle/>
          <a:p>
            <a:pPr eaLnBrk="1" hangingPunct="1"/>
            <a:r>
              <a:rPr lang="en-US" altLang="en-US" dirty="0"/>
              <a:t>Text Complexity: Brotherly Love (Grade 4-5)</a:t>
            </a:r>
          </a:p>
        </p:txBody>
      </p:sp>
      <p:pic>
        <p:nvPicPr>
          <p:cNvPr id="2" name="Picture 1"/>
          <p:cNvPicPr>
            <a:picLocks noChangeAspect="1"/>
          </p:cNvPicPr>
          <p:nvPr/>
        </p:nvPicPr>
        <p:blipFill>
          <a:blip r:embed="rId3"/>
          <a:stretch>
            <a:fillRect/>
          </a:stretch>
        </p:blipFill>
        <p:spPr>
          <a:xfrm>
            <a:off x="4813665" y="1544132"/>
            <a:ext cx="6874399" cy="5313868"/>
          </a:xfrm>
          <a:prstGeom prst="rect">
            <a:avLst/>
          </a:prstGeom>
          <a:ln w="25400">
            <a:solidFill>
              <a:schemeClr val="tx1"/>
            </a:solidFill>
          </a:ln>
        </p:spPr>
      </p:pic>
      <p:pic>
        <p:nvPicPr>
          <p:cNvPr id="3" name="Picture 2"/>
          <p:cNvPicPr>
            <a:picLocks noChangeAspect="1"/>
          </p:cNvPicPr>
          <p:nvPr/>
        </p:nvPicPr>
        <p:blipFill>
          <a:blip r:embed="rId4"/>
          <a:stretch>
            <a:fillRect/>
          </a:stretch>
        </p:blipFill>
        <p:spPr>
          <a:xfrm>
            <a:off x="466844" y="1846768"/>
            <a:ext cx="3857506" cy="4820732"/>
          </a:xfrm>
          <a:prstGeom prst="rect">
            <a:avLst/>
          </a:prstGeom>
          <a:ln w="25400">
            <a:solidFill>
              <a:schemeClr val="tx1"/>
            </a:solidFill>
          </a:ln>
        </p:spPr>
      </p:pic>
    </p:spTree>
    <p:extLst>
      <p:ext uri="{BB962C8B-B14F-4D97-AF65-F5344CB8AC3E}">
        <p14:creationId xmlns:p14="http://schemas.microsoft.com/office/powerpoint/2010/main" val="1309946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latin typeface="Calibri" panose="020F0502020204030204" pitchFamily="34" charset="0"/>
              </a:rPr>
              <a:t>Text Complexity for Grades K-2 </a:t>
            </a:r>
          </a:p>
        </p:txBody>
      </p:sp>
      <p:sp>
        <p:nvSpPr>
          <p:cNvPr id="3" name="Content Placeholder 2"/>
          <p:cNvSpPr>
            <a:spLocks noGrp="1"/>
          </p:cNvSpPr>
          <p:nvPr>
            <p:ph sz="quarter" idx="1"/>
          </p:nvPr>
        </p:nvSpPr>
        <p:spPr>
          <a:xfrm>
            <a:off x="342900" y="2252663"/>
            <a:ext cx="11558587" cy="5000625"/>
          </a:xfrm>
        </p:spPr>
        <p:txBody>
          <a:bodyPr>
            <a:normAutofit/>
          </a:bodyPr>
          <a:lstStyle/>
          <a:p>
            <a:pPr lvl="0">
              <a:lnSpc>
                <a:spcPct val="120000"/>
              </a:lnSpc>
              <a:spcBef>
                <a:spcPts val="0"/>
              </a:spcBef>
            </a:pPr>
            <a:r>
              <a:rPr lang="en-US" dirty="0">
                <a:latin typeface="Arial" panose="020B0604020202020204" pitchFamily="34" charset="0"/>
                <a:cs typeface="Arial" panose="020B0604020202020204" pitchFamily="34" charset="0"/>
              </a:rPr>
              <a:t>No complexity requirement for independent reading</a:t>
            </a:r>
          </a:p>
          <a:p>
            <a:pPr lvl="0">
              <a:lnSpc>
                <a:spcPct val="120000"/>
              </a:lnSpc>
              <a:spcBef>
                <a:spcPts val="0"/>
              </a:spcBef>
            </a:pPr>
            <a:r>
              <a:rPr lang="en-US" dirty="0">
                <a:latin typeface="Arial" panose="020B0604020202020204" pitchFamily="34" charset="0"/>
                <a:cs typeface="Arial" panose="020B0604020202020204" pitchFamily="34" charset="0"/>
              </a:rPr>
              <a:t>Complexity band begins at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grade and students need to be reading texts in the lower part of the grades two-three band (does not mean all texts!)</a:t>
            </a:r>
          </a:p>
          <a:p>
            <a:pPr lvl="0">
              <a:lnSpc>
                <a:spcPct val="120000"/>
              </a:lnSpc>
              <a:spcBef>
                <a:spcPts val="0"/>
              </a:spcBef>
            </a:pPr>
            <a:r>
              <a:rPr lang="en-US" dirty="0">
                <a:latin typeface="Arial" panose="020B0604020202020204" pitchFamily="34" charset="0"/>
                <a:cs typeface="Arial" panose="020B0604020202020204" pitchFamily="34" charset="0"/>
              </a:rPr>
              <a:t>K-1-2 instruction should include LOTS of </a:t>
            </a:r>
            <a:r>
              <a:rPr lang="en-US" b="1" dirty="0">
                <a:solidFill>
                  <a:srgbClr val="FF0000"/>
                </a:solidFill>
                <a:latin typeface="Arial" panose="020B0604020202020204" pitchFamily="34" charset="0"/>
                <a:cs typeface="Arial" panose="020B0604020202020204" pitchFamily="34" charset="0"/>
              </a:rPr>
              <a:t>Read Aloud Texts </a:t>
            </a:r>
            <a:r>
              <a:rPr lang="en-US" dirty="0">
                <a:latin typeface="Arial" panose="020B0604020202020204" pitchFamily="34" charset="0"/>
                <a:cs typeface="Arial" panose="020B0604020202020204" pitchFamily="34" charset="0"/>
              </a:rPr>
              <a:t>and these texts should be </a:t>
            </a:r>
            <a:r>
              <a:rPr lang="en-US" b="1" dirty="0">
                <a:solidFill>
                  <a:srgbClr val="FF0000"/>
                </a:solidFill>
                <a:latin typeface="Arial" panose="020B0604020202020204" pitchFamily="34" charset="0"/>
                <a:cs typeface="Arial" panose="020B0604020202020204" pitchFamily="34" charset="0"/>
              </a:rPr>
              <a:t>at least 2 years above the grade level </a:t>
            </a:r>
            <a:r>
              <a:rPr lang="en-US" b="1" dirty="0">
                <a:latin typeface="Arial" panose="020B0604020202020204" pitchFamily="34" charset="0"/>
                <a:cs typeface="Arial" panose="020B0604020202020204" pitchFamily="34" charset="0"/>
              </a:rPr>
              <a:t>of the students (e.g., read aloud texts to students in the first grade should be of third grade complexity).</a:t>
            </a:r>
            <a:endParaRPr lang="en-US" dirty="0">
              <a:latin typeface="Arial" panose="020B0604020202020204" pitchFamily="34" charset="0"/>
              <a:cs typeface="Arial" panose="020B0604020202020204" pitchFamily="34" charset="0"/>
            </a:endParaRPr>
          </a:p>
          <a:p>
            <a:pPr>
              <a:lnSpc>
                <a:spcPct val="120000"/>
              </a:lnSpc>
              <a:spcBef>
                <a:spcPts val="0"/>
              </a:spcBef>
            </a:pPr>
            <a:endParaRPr lang="en-US"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805" y="0"/>
            <a:ext cx="3951195" cy="2252663"/>
          </a:xfrm>
          <a:prstGeom prst="rect">
            <a:avLst/>
          </a:prstGeom>
        </p:spPr>
      </p:pic>
    </p:spTree>
    <p:extLst>
      <p:ext uri="{BB962C8B-B14F-4D97-AF65-F5344CB8AC3E}">
        <p14:creationId xmlns:p14="http://schemas.microsoft.com/office/powerpoint/2010/main" val="28291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028700"/>
            <a:ext cx="6394340" cy="1143000"/>
          </a:xfrm>
        </p:spPr>
        <p:txBody>
          <a:bodyPr>
            <a:noAutofit/>
          </a:bodyPr>
          <a:lstStyle/>
          <a:p>
            <a:r>
              <a:rPr lang="en-US" b="1" dirty="0">
                <a:solidFill>
                  <a:schemeClr val="tx2"/>
                </a:solidFill>
              </a:rPr>
              <a:t>Discipline-specific Considerations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8377369"/>
              </p:ext>
            </p:extLst>
          </p:nvPr>
        </p:nvGraphicFramePr>
        <p:xfrm>
          <a:off x="476250" y="1600201"/>
          <a:ext cx="11144250" cy="493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manual.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7506" y="88397"/>
            <a:ext cx="2147007" cy="2452108"/>
          </a:xfrm>
          <a:prstGeom prst="rect">
            <a:avLst/>
          </a:prstGeom>
        </p:spPr>
      </p:pic>
    </p:spTree>
    <p:extLst>
      <p:ext uri="{BB962C8B-B14F-4D97-AF65-F5344CB8AC3E}">
        <p14:creationId xmlns:p14="http://schemas.microsoft.com/office/powerpoint/2010/main" val="1174263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028700"/>
            <a:ext cx="6394340" cy="1143000"/>
          </a:xfrm>
        </p:spPr>
        <p:txBody>
          <a:bodyPr>
            <a:noAutofit/>
          </a:bodyPr>
          <a:lstStyle/>
          <a:p>
            <a:r>
              <a:rPr lang="en-US" b="1" dirty="0">
                <a:solidFill>
                  <a:schemeClr val="tx2"/>
                </a:solidFill>
              </a:rPr>
              <a:t>Discipline-specific Considerations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3496385"/>
              </p:ext>
            </p:extLst>
          </p:nvPr>
        </p:nvGraphicFramePr>
        <p:xfrm>
          <a:off x="381000" y="1276351"/>
          <a:ext cx="11315700"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A02311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7266" y="101226"/>
            <a:ext cx="2100499" cy="2374074"/>
          </a:xfrm>
          <a:prstGeom prst="rect">
            <a:avLst/>
          </a:prstGeom>
        </p:spPr>
      </p:pic>
    </p:spTree>
    <p:extLst>
      <p:ext uri="{BB962C8B-B14F-4D97-AF65-F5344CB8AC3E}">
        <p14:creationId xmlns:p14="http://schemas.microsoft.com/office/powerpoint/2010/main" val="759958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980" y="0"/>
            <a:ext cx="8632491" cy="1323439"/>
          </a:xfrm>
          <a:prstGeom prst="rect">
            <a:avLst/>
          </a:prstGeom>
          <a:noFill/>
        </p:spPr>
        <p:txBody>
          <a:bodyPr wrap="none">
            <a:spAutoFit/>
          </a:bodyPr>
          <a:lstStyle/>
          <a:p>
            <a:pPr algn="ctr">
              <a:defRPr/>
            </a:pPr>
            <a:r>
              <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75000"/>
                  </a:schemeClr>
                </a:solidFill>
                <a:effectLst>
                  <a:outerShdw blurRad="50800" dist="40000" dir="5400000" algn="tl" rotWithShape="0">
                    <a:srgbClr val="000000">
                      <a:shade val="5000"/>
                      <a:satMod val="120000"/>
                      <a:alpha val="33000"/>
                    </a:srgbClr>
                  </a:outerShdw>
                </a:effectLst>
                <a:latin typeface="Arial" charset="0"/>
                <a:cs typeface="Arial" charset="0"/>
              </a:rPr>
              <a:t>BRAIN BREAK!!!</a:t>
            </a:r>
          </a:p>
        </p:txBody>
      </p:sp>
      <p:pic>
        <p:nvPicPr>
          <p:cNvPr id="5" name="Picture 4" descr="Caught sleeping"/>
          <p:cNvPicPr>
            <a:picLocks noChangeAspect="1" noChangeArrowheads="1"/>
          </p:cNvPicPr>
          <p:nvPr/>
        </p:nvPicPr>
        <p:blipFill>
          <a:blip r:embed="rId3" cstate="print"/>
          <a:srcRect/>
          <a:stretch>
            <a:fillRect/>
          </a:stretch>
        </p:blipFill>
        <p:spPr bwMode="auto">
          <a:xfrm>
            <a:off x="2862262" y="1485095"/>
            <a:ext cx="6477000" cy="3886200"/>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662659" y="161656"/>
            <a:ext cx="10876207" cy="4493141"/>
          </a:xfrm>
          <a:prstGeom prst="rect">
            <a:avLst/>
          </a:prstGeom>
        </p:spPr>
      </p:pic>
    </p:spTree>
    <p:extLst>
      <p:ext uri="{BB962C8B-B14F-4D97-AF65-F5344CB8AC3E}">
        <p14:creationId xmlns:p14="http://schemas.microsoft.com/office/powerpoint/2010/main" val="242122974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9576651"/>
              </p:ext>
            </p:extLst>
          </p:nvPr>
        </p:nvGraphicFramePr>
        <p:xfrm>
          <a:off x="814647" y="0"/>
          <a:ext cx="10789919" cy="585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a:xfrm>
            <a:off x="8077200" y="6096000"/>
            <a:ext cx="1905000" cy="457200"/>
          </a:xfrm>
        </p:spPr>
        <p:txBody>
          <a:bodyPr/>
          <a:lstStyle/>
          <a:p>
            <a:fld id="{3DBE7923-1440-46F2-9D59-E72B9AE1B30B}" type="slidenum">
              <a:rPr lang="en-US" smtClean="0"/>
              <a:pPr/>
              <a:t>47</a:t>
            </a:fld>
            <a:endParaRPr lang="en-US"/>
          </a:p>
        </p:txBody>
      </p:sp>
      <p:sp>
        <p:nvSpPr>
          <p:cNvPr id="6" name="TextBox 5"/>
          <p:cNvSpPr txBox="1"/>
          <p:nvPr/>
        </p:nvSpPr>
        <p:spPr>
          <a:xfrm>
            <a:off x="182879" y="6029980"/>
            <a:ext cx="11687694" cy="461665"/>
          </a:xfrm>
          <a:prstGeom prst="rect">
            <a:avLst/>
          </a:prstGeom>
          <a:solidFill>
            <a:schemeClr val="accent2">
              <a:lumMod val="75000"/>
            </a:schemeClr>
          </a:solidFill>
        </p:spPr>
        <p:txBody>
          <a:bodyPr wrap="square" rtlCol="0">
            <a:spAutoFit/>
          </a:bodyPr>
          <a:lstStyle/>
          <a:p>
            <a:pPr algn="ctr"/>
            <a:r>
              <a:rPr lang="en-US" sz="2400" b="1" dirty="0">
                <a:solidFill>
                  <a:schemeClr val="bg1"/>
                </a:solidFill>
                <a:latin typeface="Calibri" panose="020F0502020204030204" pitchFamily="34" charset="0"/>
              </a:rPr>
              <a:t>Range of Writing: Write routinely for range of tasks, purposes, and audiences (10)</a:t>
            </a:r>
          </a:p>
        </p:txBody>
      </p:sp>
    </p:spTree>
    <p:extLst>
      <p:ext uri="{BB962C8B-B14F-4D97-AF65-F5344CB8AC3E}">
        <p14:creationId xmlns:p14="http://schemas.microsoft.com/office/powerpoint/2010/main" val="3780751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1" y="2057400"/>
            <a:ext cx="7256463" cy="762000"/>
          </a:xfrm>
        </p:spPr>
        <p:txBody>
          <a:bodyPr/>
          <a:lstStyle/>
          <a:p>
            <a:pPr marL="320040" indent="-320040">
              <a:buClr>
                <a:schemeClr val="accent6">
                  <a:lumMod val="75000"/>
                </a:schemeClr>
              </a:buClr>
              <a:defRPr/>
            </a:pPr>
            <a:r>
              <a:rPr lang="en-US" sz="4000" dirty="0">
                <a:solidFill>
                  <a:schemeClr val="accent1">
                    <a:lumMod val="75000"/>
                  </a:schemeClr>
                </a:solidFill>
              </a:rPr>
              <a:t>From…To…</a:t>
            </a:r>
            <a:r>
              <a:rPr lang="en-US" sz="4000" dirty="0">
                <a:solidFill>
                  <a:schemeClr val="tx2">
                    <a:lumMod val="75000"/>
                  </a:schemeClr>
                </a:solidFill>
              </a:rPr>
              <a:t>	</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789526185"/>
              </p:ext>
            </p:extLst>
          </p:nvPr>
        </p:nvGraphicFramePr>
        <p:xfrm>
          <a:off x="1906314" y="1981200"/>
          <a:ext cx="8458200" cy="374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6" name="TextBox 2"/>
          <p:cNvSpPr txBox="1">
            <a:spLocks noChangeArrowheads="1"/>
          </p:cNvSpPr>
          <p:nvPr/>
        </p:nvSpPr>
        <p:spPr bwMode="auto">
          <a:xfrm>
            <a:off x="380998" y="53370"/>
            <a:ext cx="118110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3600" b="1" dirty="0">
                <a:solidFill>
                  <a:schemeClr val="tx1"/>
                </a:solidFill>
                <a:latin typeface="Calibri" panose="020F0502020204030204" pitchFamily="34" charset="0"/>
                <a:cs typeface="Arial" panose="020B0604020202020204" pitchFamily="34" charset="0"/>
              </a:rPr>
              <a:t>One BIG Change in the Writing Standards: Building Student’s Argumentative Skills from Elementary to Secondary</a:t>
            </a:r>
          </a:p>
        </p:txBody>
      </p:sp>
      <p:sp>
        <p:nvSpPr>
          <p:cNvPr id="7" name="TextBox 6"/>
          <p:cNvSpPr txBox="1"/>
          <p:nvPr/>
        </p:nvSpPr>
        <p:spPr>
          <a:xfrm>
            <a:off x="380999" y="5257800"/>
            <a:ext cx="7216833" cy="1230313"/>
          </a:xfrm>
          <a:prstGeom prst="rect">
            <a:avLst/>
          </a:prstGeom>
          <a:noFill/>
          <a:ln>
            <a:solidFill>
              <a:schemeClr val="tx2">
                <a:alpha val="48000"/>
              </a:schemeClr>
            </a:solidFill>
          </a:ln>
        </p:spPr>
        <p:txBody>
          <a:bodyPr wrap="square">
            <a:spAutoFit/>
          </a:bodyPr>
          <a:lstStyle/>
          <a:p>
            <a:pPr algn="ctr" eaLnBrk="1" hangingPunct="1">
              <a:defRPr/>
            </a:pPr>
            <a:r>
              <a:rPr lang="en-US" sz="2400" b="1" dirty="0">
                <a:solidFill>
                  <a:schemeClr val="tx2"/>
                </a:solidFill>
                <a:latin typeface="Calibri" panose="020F0502020204030204" pitchFamily="34" charset="0"/>
              </a:rPr>
              <a:t>What differentiates argument from opinion?</a:t>
            </a:r>
          </a:p>
          <a:p>
            <a:pPr eaLnBrk="1" hangingPunct="1">
              <a:defRPr/>
            </a:pPr>
            <a:endParaRPr lang="en-US" dirty="0">
              <a:latin typeface="Arial" charset="0"/>
            </a:endParaRP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The use of textual evidence!</a:t>
            </a:r>
          </a:p>
        </p:txBody>
      </p:sp>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7400" y="4564928"/>
            <a:ext cx="2057400" cy="195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9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2286000" y="4267201"/>
            <a:ext cx="7543800" cy="1508125"/>
          </a:xfrm>
          <a:prstGeom prst="rect">
            <a:avLst/>
          </a:prstGeom>
          <a:noFill/>
        </p:spPr>
        <p:txBody>
          <a:bodyPr>
            <a:spAutoFit/>
          </a:bodyPr>
          <a:lstStyle/>
          <a:p>
            <a:pPr>
              <a:defRPr/>
            </a:pPr>
            <a:endParaRPr lang="en-US" sz="1600" dirty="0">
              <a:latin typeface="Arial" charset="0"/>
              <a:ea typeface="ＭＳ Ｐゴシック" pitchFamily="34" charset="-128"/>
              <a:cs typeface="Arial" charset="0"/>
            </a:endParaRPr>
          </a:p>
          <a:p>
            <a:pPr marL="342900" indent="-342900">
              <a:buFont typeface="+mj-lt"/>
              <a:buAutoNum type="arabicPeriod"/>
              <a:defRPr/>
            </a:pPr>
            <a:endParaRPr lang="en-US" sz="1600" dirty="0">
              <a:latin typeface="Arial" charset="0"/>
              <a:ea typeface="ＭＳ Ｐゴシック" pitchFamily="34" charset="-128"/>
              <a:cs typeface="Arial" charset="0"/>
            </a:endParaRPr>
          </a:p>
          <a:p>
            <a:pPr marL="342900" indent="-342900">
              <a:defRPr/>
            </a:pPr>
            <a:r>
              <a:rPr lang="en-US" sz="1600" dirty="0">
                <a:latin typeface="Arial" charset="0"/>
                <a:ea typeface="ＭＳ Ｐゴシック" pitchFamily="34" charset="-128"/>
                <a:cs typeface="Arial" charset="0"/>
              </a:rPr>
              <a:t>.</a:t>
            </a:r>
          </a:p>
          <a:p>
            <a:pPr>
              <a:defRPr/>
            </a:pPr>
            <a:endParaRPr lang="en-US" sz="1600" dirty="0">
              <a:latin typeface="Arial" charset="0"/>
              <a:ea typeface="ＭＳ Ｐゴシック" pitchFamily="34" charset="-128"/>
              <a:cs typeface="Arial" charset="0"/>
            </a:endParaRPr>
          </a:p>
          <a:p>
            <a:pPr>
              <a:defRPr/>
            </a:pPr>
            <a:endParaRPr lang="en-US" sz="1600" dirty="0">
              <a:latin typeface="Arial" charset="0"/>
              <a:ea typeface="ＭＳ Ｐゴシック" pitchFamily="34" charset="-128"/>
              <a:cs typeface="Arial" charset="0"/>
            </a:endParaRPr>
          </a:p>
          <a:p>
            <a:pPr>
              <a:defRPr/>
            </a:pPr>
            <a:endParaRPr lang="en-US" sz="1200" dirty="0">
              <a:latin typeface="Arial" charset="0"/>
              <a:ea typeface="ＭＳ Ｐゴシック" pitchFamily="34" charset="-128"/>
              <a:cs typeface="Arial" charset="0"/>
            </a:endParaRPr>
          </a:p>
        </p:txBody>
      </p:sp>
      <p:sp>
        <p:nvSpPr>
          <p:cNvPr id="2" name="Rectangle 2"/>
          <p:cNvSpPr>
            <a:spLocks noChangeArrowheads="1"/>
          </p:cNvSpPr>
          <p:nvPr/>
        </p:nvSpPr>
        <p:spPr bwMode="auto">
          <a:xfrm>
            <a:off x="-4303059" y="5378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410" y="1800225"/>
            <a:ext cx="4467225" cy="3624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65" y="1800225"/>
            <a:ext cx="4881562" cy="3624262"/>
          </a:xfrm>
          <a:prstGeom prst="rect">
            <a:avLst/>
          </a:prstGeom>
        </p:spPr>
      </p:pic>
      <p:sp>
        <p:nvSpPr>
          <p:cNvPr id="9" name="Rectangle 8"/>
          <p:cNvSpPr/>
          <p:nvPr/>
        </p:nvSpPr>
        <p:spPr>
          <a:xfrm>
            <a:off x="3534092" y="245724"/>
            <a:ext cx="5266698" cy="1107996"/>
          </a:xfrm>
          <a:prstGeom prst="rect">
            <a:avLst/>
          </a:prstGeom>
          <a:noFill/>
        </p:spPr>
        <p:txBody>
          <a:bodyPr wrap="none" lIns="91440" tIns="45720" rIns="91440" bIns="45720">
            <a:spAutoFit/>
          </a:bodyPr>
          <a:lstStyle/>
          <a:p>
            <a:pPr algn="ctr"/>
            <a:r>
              <a:rPr lang="en-US" sz="6600" dirty="0">
                <a:ln w="22225">
                  <a:solidFill>
                    <a:schemeClr val="accent2"/>
                  </a:solidFill>
                  <a:prstDash val="solid"/>
                </a:ln>
                <a:solidFill>
                  <a:schemeClr val="accent2">
                    <a:lumMod val="75000"/>
                  </a:schemeClr>
                </a:solidFill>
                <a:latin typeface="Calibri" panose="020F0502020204030204" pitchFamily="34" charset="0"/>
              </a:rPr>
              <a:t>A Vertical Leap</a:t>
            </a:r>
            <a:endParaRPr lang="en-US" sz="6600" cap="none" spc="0" dirty="0">
              <a:ln w="22225">
                <a:solidFill>
                  <a:schemeClr val="accent2"/>
                </a:solidFill>
                <a:prstDash val="solid"/>
              </a:ln>
              <a:solidFill>
                <a:schemeClr val="accent2">
                  <a:lumMod val="75000"/>
                </a:schemeClr>
              </a:solidFill>
              <a:effectLst/>
              <a:latin typeface="Calibri" panose="020F0502020204030204" pitchFamily="34" charset="0"/>
            </a:endParaRPr>
          </a:p>
        </p:txBody>
      </p:sp>
    </p:spTree>
    <p:extLst>
      <p:ext uri="{BB962C8B-B14F-4D97-AF65-F5344CB8AC3E}">
        <p14:creationId xmlns:p14="http://schemas.microsoft.com/office/powerpoint/2010/main" val="12162940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
            </a:r>
            <a:br>
              <a:rPr lang="en-US" b="1" dirty="0"/>
            </a:br>
            <a:r>
              <a:rPr lang="en-US" dirty="0">
                <a:solidFill>
                  <a:schemeClr val="tx1"/>
                </a:solidFill>
                <a:latin typeface="Calibri" panose="020F0502020204030204" pitchFamily="34" charset="0"/>
              </a:rPr>
              <a:t>A Few Major Problems Identified…</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
            </a:r>
            <a:br>
              <a:rPr lang="en-US"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3" name="Content Placeholder 2"/>
          <p:cNvSpPr>
            <a:spLocks noGrp="1"/>
          </p:cNvSpPr>
          <p:nvPr>
            <p:ph sz="quarter" idx="1"/>
          </p:nvPr>
        </p:nvSpPr>
        <p:spPr>
          <a:xfrm>
            <a:off x="228600" y="1543050"/>
            <a:ext cx="11753850" cy="5048250"/>
          </a:xfrm>
        </p:spPr>
        <p:txBody>
          <a:bodyPr>
            <a:normAutofit fontScale="70000" lnSpcReduction="20000"/>
          </a:bodyPr>
          <a:lstStyle/>
          <a:p>
            <a:pPr>
              <a:spcBef>
                <a:spcPts val="0"/>
              </a:spcBef>
              <a:defRPr/>
            </a:pPr>
            <a:r>
              <a:rPr lang="en-US" sz="3400" dirty="0">
                <a:latin typeface="Calibri" panose="020F0502020204030204" pitchFamily="34" charset="0"/>
              </a:rPr>
              <a:t>Significant numbers of students read so poorly that they are unlikely to have access to full participation in American society</a:t>
            </a:r>
          </a:p>
          <a:p>
            <a:pPr marL="0" indent="0">
              <a:spcBef>
                <a:spcPts val="0"/>
              </a:spcBef>
              <a:buNone/>
              <a:defRPr/>
            </a:pPr>
            <a:endParaRPr lang="en-US" sz="3400" dirty="0">
              <a:latin typeface="Calibri" panose="020F0502020204030204" pitchFamily="34" charset="0"/>
            </a:endParaRPr>
          </a:p>
          <a:p>
            <a:pPr>
              <a:spcBef>
                <a:spcPts val="0"/>
              </a:spcBef>
              <a:defRPr/>
            </a:pPr>
            <a:r>
              <a:rPr lang="en-US" sz="3400" dirty="0">
                <a:latin typeface="Calibri" panose="020F0502020204030204" pitchFamily="34" charset="0"/>
              </a:rPr>
              <a:t>Significant numbers of students who are deemed literate are not sufficiently literate to succeed in college or career</a:t>
            </a:r>
          </a:p>
          <a:p>
            <a:pPr>
              <a:spcBef>
                <a:spcPts val="0"/>
              </a:spcBef>
              <a:defRPr/>
            </a:pPr>
            <a:endParaRPr lang="en-US" sz="3400" dirty="0">
              <a:latin typeface="Calibri" panose="020F0502020204030204" pitchFamily="34" charset="0"/>
            </a:endParaRPr>
          </a:p>
          <a:p>
            <a:pPr>
              <a:spcBef>
                <a:spcPts val="0"/>
              </a:spcBef>
              <a:defRPr/>
            </a:pPr>
            <a:r>
              <a:rPr lang="en-US" sz="3400" dirty="0">
                <a:latin typeface="Calibri" panose="020F0502020204030204" pitchFamily="34" charset="0"/>
              </a:rPr>
              <a:t>According to NAEP, there have been clear reading improvements among fourth-graders since 1992. And yet, middle school students are reading no better than then and high school students appear to have fallen</a:t>
            </a:r>
          </a:p>
          <a:p>
            <a:pPr>
              <a:spcBef>
                <a:spcPts val="0"/>
              </a:spcBef>
              <a:defRPr/>
            </a:pPr>
            <a:endParaRPr lang="en-US" sz="3400" dirty="0">
              <a:latin typeface="Calibri" panose="020F0502020204030204" pitchFamily="34" charset="0"/>
            </a:endParaRPr>
          </a:p>
          <a:p>
            <a:pPr>
              <a:spcBef>
                <a:spcPts val="0"/>
              </a:spcBef>
              <a:defRPr/>
            </a:pPr>
            <a:r>
              <a:rPr lang="en-US" sz="3400" dirty="0">
                <a:latin typeface="Calibri" panose="020F0502020204030204" pitchFamily="34" charset="0"/>
              </a:rPr>
              <a:t>Teachers have found ways of getting info to students without texts (e.g., </a:t>
            </a:r>
            <a:r>
              <a:rPr lang="en-US" sz="3400" dirty="0" err="1">
                <a:latin typeface="Calibri" panose="020F0502020204030204" pitchFamily="34" charset="0"/>
              </a:rPr>
              <a:t>Powerpoint</a:t>
            </a:r>
            <a:r>
              <a:rPr lang="en-US" sz="3400" dirty="0">
                <a:latin typeface="Calibri" panose="020F0502020204030204" pitchFamily="34" charset="0"/>
              </a:rPr>
              <a:t>, video) and omitting reading of text</a:t>
            </a:r>
          </a:p>
          <a:p>
            <a:pPr>
              <a:spcBef>
                <a:spcPts val="0"/>
              </a:spcBef>
              <a:defRPr/>
            </a:pPr>
            <a:endParaRPr lang="en-US" sz="3400" dirty="0">
              <a:latin typeface="Calibri" panose="020F0502020204030204" pitchFamily="34" charset="0"/>
            </a:endParaRPr>
          </a:p>
          <a:p>
            <a:pPr>
              <a:lnSpc>
                <a:spcPct val="120000"/>
              </a:lnSpc>
              <a:spcBef>
                <a:spcPts val="0"/>
              </a:spcBef>
            </a:pPr>
            <a:r>
              <a:rPr lang="en-US" sz="3400" b="1" dirty="0">
                <a:latin typeface="Calibri" panose="020F0502020204030204" pitchFamily="34" charset="0"/>
              </a:rPr>
              <a:t>But, ACT has found that </a:t>
            </a:r>
            <a:r>
              <a:rPr lang="en-US" sz="3400" b="1" u="sng" dirty="0">
                <a:latin typeface="Calibri" panose="020F0502020204030204" pitchFamily="34" charset="0"/>
              </a:rPr>
              <a:t>amount of text reading </a:t>
            </a:r>
            <a:r>
              <a:rPr lang="en-US" sz="3400" b="1" dirty="0">
                <a:latin typeface="Calibri" panose="020F0502020204030204" pitchFamily="34" charset="0"/>
              </a:rPr>
              <a:t>between 7</a:t>
            </a:r>
            <a:r>
              <a:rPr lang="en-US" sz="3400" b="1" baseline="30000" dirty="0">
                <a:latin typeface="Calibri" panose="020F0502020204030204" pitchFamily="34" charset="0"/>
              </a:rPr>
              <a:t>th</a:t>
            </a:r>
            <a:r>
              <a:rPr lang="en-US" sz="3400" b="1" dirty="0">
                <a:latin typeface="Calibri" panose="020F0502020204030204" pitchFamily="34" charset="0"/>
              </a:rPr>
              <a:t> and 12</a:t>
            </a:r>
            <a:r>
              <a:rPr lang="en-US" sz="3400" b="1" baseline="30000" dirty="0">
                <a:latin typeface="Calibri" panose="020F0502020204030204" pitchFamily="34" charset="0"/>
              </a:rPr>
              <a:t>th</a:t>
            </a:r>
            <a:r>
              <a:rPr lang="en-US" sz="3400" b="1" dirty="0">
                <a:latin typeface="Calibri" panose="020F0502020204030204" pitchFamily="34" charset="0"/>
              </a:rPr>
              <a:t> grades was the best preparation of later success </a:t>
            </a:r>
          </a:p>
          <a:p>
            <a:pPr marL="0" indent="0">
              <a:lnSpc>
                <a:spcPct val="120000"/>
              </a:lnSpc>
              <a:spcBef>
                <a:spcPts val="0"/>
              </a:spcBef>
              <a:buNone/>
            </a:pPr>
            <a:r>
              <a:rPr lang="en-US" sz="3000" dirty="0">
                <a:latin typeface="Calibri" panose="020F0502020204030204" pitchFamily="34" charset="0"/>
              </a:rPr>
              <a:t>	</a:t>
            </a:r>
          </a:p>
          <a:p>
            <a:pPr>
              <a:spcBef>
                <a:spcPts val="0"/>
              </a:spcBef>
              <a:defRPr/>
            </a:pPr>
            <a:endParaRPr lang="en-US" sz="2800" dirty="0">
              <a:latin typeface="Calibri" panose="020F0502020204030204" pitchFamily="34" charset="0"/>
            </a:endParaRPr>
          </a:p>
          <a:p>
            <a:pPr>
              <a:spcBef>
                <a:spcPts val="0"/>
              </a:spcBef>
              <a:defRPr/>
            </a:pPr>
            <a:endParaRPr lang="en-US" sz="2800" dirty="0">
              <a:latin typeface="Calibri" panose="020F0502020204030204" pitchFamily="34" charset="0"/>
            </a:endParaRPr>
          </a:p>
          <a:p>
            <a:pPr>
              <a:spcBef>
                <a:spcPts val="0"/>
              </a:spcBef>
              <a:defRPr/>
            </a:pPr>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2697249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49223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12192000" cy="6305550"/>
          </a:xfrm>
          <a:prstGeom prst="rect">
            <a:avLst/>
          </a:prstGeom>
        </p:spPr>
      </p:pic>
      <p:sp>
        <p:nvSpPr>
          <p:cNvPr id="6" name="Rectangle 5"/>
          <p:cNvSpPr/>
          <p:nvPr/>
        </p:nvSpPr>
        <p:spPr>
          <a:xfrm>
            <a:off x="457200" y="6120884"/>
            <a:ext cx="11449050" cy="461665"/>
          </a:xfrm>
          <a:prstGeom prst="rect">
            <a:avLst/>
          </a:prstGeom>
        </p:spPr>
        <p:txBody>
          <a:bodyPr wrap="square">
            <a:spAutoFit/>
          </a:bodyPr>
          <a:lstStyle/>
          <a:p>
            <a:pPr algn="ctr"/>
            <a:r>
              <a:rPr lang="en-US" sz="2400" b="1" dirty="0">
                <a:solidFill>
                  <a:srgbClr val="0070C0"/>
                </a:solidFill>
                <a:latin typeface="Calibri" panose="020F0502020204030204" pitchFamily="34" charset="0"/>
              </a:rPr>
              <a:t>http://www.smekenseducation.com/Argumentative-v-Persuasive-Writ.html</a:t>
            </a:r>
          </a:p>
        </p:txBody>
      </p:sp>
    </p:spTree>
    <p:extLst>
      <p:ext uri="{BB962C8B-B14F-4D97-AF65-F5344CB8AC3E}">
        <p14:creationId xmlns:p14="http://schemas.microsoft.com/office/powerpoint/2010/main" val="3905582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976" y="90488"/>
            <a:ext cx="9272847" cy="1143000"/>
          </a:xfrm>
        </p:spPr>
        <p:txBody>
          <a:bodyPr>
            <a:noAutofit/>
          </a:bodyPr>
          <a:lstStyle/>
          <a:p>
            <a:pPr marL="320040" indent="-320040" algn="ctr">
              <a:buClr>
                <a:schemeClr val="accent6">
                  <a:lumMod val="75000"/>
                </a:schemeClr>
              </a:buClr>
              <a:defRPr/>
            </a:pPr>
            <a:r>
              <a:rPr lang="en-US" sz="5400" dirty="0">
                <a:solidFill>
                  <a:schemeClr val="tx1"/>
                </a:solidFill>
                <a:latin typeface="Calibri" panose="020F0502020204030204" pitchFamily="34" charset="0"/>
                <a:cs typeface="Arial" charset="0"/>
              </a:rPr>
              <a:t>Informative/Explanatory Writing</a:t>
            </a:r>
            <a:endParaRPr lang="en-US" sz="5400" dirty="0">
              <a:solidFill>
                <a:schemeClr val="tx1"/>
              </a:solidFill>
              <a:latin typeface="Calibri" panose="020F0502020204030204" pitchFamily="34" charset="0"/>
              <a:cs typeface="Arial"/>
            </a:endParaRPr>
          </a:p>
        </p:txBody>
      </p:sp>
      <p:sp>
        <p:nvSpPr>
          <p:cNvPr id="59395" name="Content Placeholder 2"/>
          <p:cNvSpPr>
            <a:spLocks noGrp="1"/>
          </p:cNvSpPr>
          <p:nvPr>
            <p:ph sz="quarter" idx="4294967295"/>
          </p:nvPr>
        </p:nvSpPr>
        <p:spPr>
          <a:xfrm>
            <a:off x="315884" y="1909763"/>
            <a:ext cx="11022675" cy="4324782"/>
          </a:xfrm>
          <a:prstGeom prst="rect">
            <a:avLst/>
          </a:prstGeom>
        </p:spPr>
        <p:txBody>
          <a:bodyPr/>
          <a:lstStyle/>
          <a:p>
            <a:pPr algn="ctr" eaLnBrk="1" hangingPunct="1">
              <a:buFont typeface="Wingdings" panose="05000000000000000000" pitchFamily="2" charset="2"/>
              <a:buNone/>
            </a:pPr>
            <a:r>
              <a:rPr lang="en-US" altLang="en-US" sz="3200" b="1" dirty="0">
                <a:latin typeface="Calibri" panose="020F0502020204030204" pitchFamily="34" charset="0"/>
              </a:rPr>
              <a:t>CCR Writing Anchor Standard #2 </a:t>
            </a:r>
          </a:p>
          <a:p>
            <a:pPr algn="ctr" eaLnBrk="1" hangingPunct="1">
              <a:buFont typeface="Wingdings" panose="05000000000000000000" pitchFamily="2" charset="2"/>
              <a:buNone/>
            </a:pPr>
            <a:r>
              <a:rPr lang="en-US" altLang="en-US" sz="3200" dirty="0">
                <a:latin typeface="Calibri" panose="020F0502020204030204" pitchFamily="34" charset="0"/>
                <a:cs typeface="Arial" panose="020B0604020202020204" pitchFamily="34" charset="0"/>
              </a:rPr>
              <a:t>Write informative/explanatory texts to examine and convey complex ideas and information clearly and accurately through the effective selection, organization, and analysis of content</a:t>
            </a:r>
            <a:r>
              <a:rPr lang="en-US" altLang="en-US" dirty="0">
                <a:latin typeface="Calibri" panose="020F0502020204030204" pitchFamily="34" charset="0"/>
                <a:cs typeface="Arial" panose="020B0604020202020204" pitchFamily="34" charset="0"/>
              </a:rPr>
              <a:t>. </a:t>
            </a:r>
            <a:r>
              <a:rPr lang="en-US" altLang="en-US" dirty="0">
                <a:latin typeface="Calibri" panose="020F0502020204030204" pitchFamily="34" charset="0"/>
              </a:rPr>
              <a:t>	</a:t>
            </a:r>
          </a:p>
        </p:txBody>
      </p:sp>
      <p:pic>
        <p:nvPicPr>
          <p:cNvPr id="59396" name="Picture 4" descr="definition-technical-wri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4716" y="4072154"/>
            <a:ext cx="2830499" cy="188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9727" y="4727107"/>
            <a:ext cx="3581400" cy="1200329"/>
          </a:xfrm>
          <a:prstGeom prst="rect">
            <a:avLst/>
          </a:prstGeom>
          <a:solidFill>
            <a:schemeClr val="accent6">
              <a:lumMod val="60000"/>
              <a:lumOff val="40000"/>
            </a:schemeClr>
          </a:solidFill>
        </p:spPr>
        <p:txBody>
          <a:bodyPr wrap="square" rtlCol="0">
            <a:spAutoFit/>
          </a:bodyPr>
          <a:lstStyle/>
          <a:p>
            <a:pPr algn="ctr"/>
            <a:r>
              <a:rPr lang="en-US" sz="2400" b="1" dirty="0">
                <a:latin typeface="Calibri" panose="020F0502020204030204" pitchFamily="34" charset="0"/>
              </a:rPr>
              <a:t>SKILLS: </a:t>
            </a:r>
          </a:p>
          <a:p>
            <a:pPr algn="ctr"/>
            <a:r>
              <a:rPr lang="en-US" sz="2400" b="1" i="1" dirty="0">
                <a:latin typeface="Calibri" panose="020F0502020204030204" pitchFamily="34" charset="0"/>
              </a:rPr>
              <a:t>SELECTING, ORGANIZING, and ANALYZING </a:t>
            </a:r>
          </a:p>
        </p:txBody>
      </p:sp>
      <p:sp>
        <p:nvSpPr>
          <p:cNvPr id="4" name="TextBox 3"/>
          <p:cNvSpPr txBox="1"/>
          <p:nvPr/>
        </p:nvSpPr>
        <p:spPr>
          <a:xfrm flipH="1">
            <a:off x="7638804" y="4727108"/>
            <a:ext cx="3518188" cy="1200329"/>
          </a:xfrm>
          <a:prstGeom prst="rect">
            <a:avLst/>
          </a:prstGeom>
          <a:solidFill>
            <a:schemeClr val="accent6">
              <a:lumMod val="60000"/>
              <a:lumOff val="40000"/>
            </a:schemeClr>
          </a:solidFill>
        </p:spPr>
        <p:txBody>
          <a:bodyPr wrap="square" rtlCol="0">
            <a:spAutoFit/>
          </a:bodyPr>
          <a:lstStyle/>
          <a:p>
            <a:pPr algn="ctr"/>
            <a:r>
              <a:rPr lang="en-US" sz="2400" b="1" dirty="0">
                <a:latin typeface="Calibri" panose="020F0502020204030204" pitchFamily="34" charset="0"/>
              </a:rPr>
              <a:t>IMPORTANT QUALITIES: </a:t>
            </a:r>
            <a:r>
              <a:rPr lang="en-US" sz="2400" b="1" i="1" dirty="0">
                <a:latin typeface="Calibri" panose="020F0502020204030204" pitchFamily="34" charset="0"/>
              </a:rPr>
              <a:t>ACCURACY AND CLARITY</a:t>
            </a:r>
          </a:p>
          <a:p>
            <a:pPr algn="ctr"/>
            <a:endParaRPr lang="en-US" sz="2400" b="1" i="1" dirty="0">
              <a:latin typeface="Calibri" panose="020F0502020204030204" pitchFamily="34" charset="0"/>
            </a:endParaRPr>
          </a:p>
        </p:txBody>
      </p:sp>
    </p:spTree>
    <p:extLst>
      <p:ext uri="{BB962C8B-B14F-4D97-AF65-F5344CB8AC3E}">
        <p14:creationId xmlns:p14="http://schemas.microsoft.com/office/powerpoint/2010/main" val="67611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152400"/>
            <a:ext cx="11488188" cy="1143000"/>
          </a:xfrm>
        </p:spPr>
        <p:txBody>
          <a:bodyPr>
            <a:noAutofit/>
          </a:bodyPr>
          <a:lstStyle/>
          <a:p>
            <a:pPr marL="320040" indent="-320040" algn="ctr">
              <a:buClr>
                <a:schemeClr val="accent6">
                  <a:lumMod val="75000"/>
                </a:schemeClr>
              </a:buClr>
              <a:defRPr/>
            </a:pPr>
            <a:r>
              <a:rPr lang="en-US" sz="4000" dirty="0">
                <a:solidFill>
                  <a:schemeClr val="tx1"/>
                </a:solidFill>
                <a:latin typeface="Calibri" panose="020F0502020204030204" pitchFamily="34" charset="0"/>
                <a:cs typeface="Arial" pitchFamily="34" charset="0"/>
              </a:rPr>
              <a:t>Informative/Explanatory writing </a:t>
            </a:r>
            <a:br>
              <a:rPr lang="en-US" sz="4000" dirty="0">
                <a:solidFill>
                  <a:schemeClr val="tx1"/>
                </a:solidFill>
                <a:latin typeface="Calibri" panose="020F0502020204030204" pitchFamily="34" charset="0"/>
                <a:cs typeface="Arial" pitchFamily="34" charset="0"/>
              </a:rPr>
            </a:br>
            <a:r>
              <a:rPr lang="en-US" sz="4000" dirty="0">
                <a:solidFill>
                  <a:schemeClr val="tx1"/>
                </a:solidFill>
                <a:latin typeface="Calibri" panose="020F0502020204030204" pitchFamily="34" charset="0"/>
                <a:cs typeface="Arial" pitchFamily="34" charset="0"/>
              </a:rPr>
              <a:t>seeks to accurately convey information</a:t>
            </a:r>
          </a:p>
        </p:txBody>
      </p:sp>
      <p:sp>
        <p:nvSpPr>
          <p:cNvPr id="3" name="Content Placeholder 2"/>
          <p:cNvSpPr>
            <a:spLocks noGrp="1"/>
          </p:cNvSpPr>
          <p:nvPr>
            <p:ph sz="quarter" idx="4294967295"/>
          </p:nvPr>
        </p:nvSpPr>
        <p:spPr>
          <a:xfrm>
            <a:off x="781050" y="1600201"/>
            <a:ext cx="10744200" cy="4952999"/>
          </a:xfrm>
          <a:prstGeom prst="rect">
            <a:avLst/>
          </a:prstGeom>
        </p:spPr>
        <p:txBody>
          <a:bodyPr rtlCol="0">
            <a:normAutofit/>
          </a:bodyPr>
          <a:lstStyle/>
          <a:p>
            <a:pPr marL="0" indent="0">
              <a:buClr>
                <a:schemeClr val="accent6">
                  <a:lumMod val="75000"/>
                </a:schemeClr>
              </a:buClr>
              <a:buNone/>
              <a:defRPr/>
            </a:pPr>
            <a:r>
              <a:rPr lang="en-US" sz="3600" dirty="0">
                <a:solidFill>
                  <a:schemeClr val="tx1">
                    <a:lumMod val="75000"/>
                    <a:lumOff val="25000"/>
                  </a:schemeClr>
                </a:solidFill>
                <a:latin typeface="Calibri" panose="020F0502020204030204" pitchFamily="34" charset="0"/>
              </a:rPr>
              <a:t>Purposes are:</a:t>
            </a: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increase readers’ knowledge of a </a:t>
            </a:r>
            <a:r>
              <a:rPr lang="en-US" sz="3600" b="1" dirty="0">
                <a:solidFill>
                  <a:schemeClr val="tx1">
                    <a:lumMod val="75000"/>
                    <a:lumOff val="25000"/>
                  </a:schemeClr>
                </a:solidFill>
                <a:latin typeface="Calibri" panose="020F0502020204030204" pitchFamily="34" charset="0"/>
              </a:rPr>
              <a:t>subject</a:t>
            </a:r>
            <a:endParaRPr lang="en-US" sz="3600" dirty="0">
              <a:solidFill>
                <a:schemeClr val="tx1">
                  <a:lumMod val="75000"/>
                  <a:lumOff val="25000"/>
                </a:schemeClr>
              </a:solidFill>
              <a:latin typeface="Calibri" panose="020F0502020204030204" pitchFamily="34" charset="0"/>
            </a:endParaRP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help readers better understand a </a:t>
            </a:r>
            <a:r>
              <a:rPr lang="en-US" sz="3600" b="1" dirty="0">
                <a:solidFill>
                  <a:schemeClr val="tx1">
                    <a:lumMod val="75000"/>
                    <a:lumOff val="25000"/>
                  </a:schemeClr>
                </a:solidFill>
                <a:latin typeface="Calibri" panose="020F0502020204030204" pitchFamily="34" charset="0"/>
              </a:rPr>
              <a:t>procedure</a:t>
            </a:r>
            <a:r>
              <a:rPr lang="en-US" sz="3600" dirty="0">
                <a:solidFill>
                  <a:schemeClr val="tx1">
                    <a:lumMod val="75000"/>
                    <a:lumOff val="25000"/>
                  </a:schemeClr>
                </a:solidFill>
                <a:latin typeface="Calibri" panose="020F0502020204030204" pitchFamily="34" charset="0"/>
              </a:rPr>
              <a:t> or </a:t>
            </a:r>
            <a:r>
              <a:rPr lang="en-US" sz="3600" b="1" dirty="0">
                <a:solidFill>
                  <a:schemeClr val="tx1">
                    <a:lumMod val="75000"/>
                    <a:lumOff val="25000"/>
                  </a:schemeClr>
                </a:solidFill>
                <a:latin typeface="Calibri" panose="020F0502020204030204" pitchFamily="34" charset="0"/>
              </a:rPr>
              <a:t>process</a:t>
            </a:r>
            <a:endParaRPr lang="en-US" sz="3600" dirty="0">
              <a:solidFill>
                <a:schemeClr val="tx1">
                  <a:lumMod val="75000"/>
                  <a:lumOff val="25000"/>
                </a:schemeClr>
              </a:solidFill>
              <a:latin typeface="Calibri" panose="020F0502020204030204" pitchFamily="34" charset="0"/>
            </a:endParaRP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provide readers with an enhanced comprehension of a </a:t>
            </a:r>
            <a:r>
              <a:rPr lang="en-US" sz="3600" b="1" dirty="0">
                <a:solidFill>
                  <a:schemeClr val="tx1">
                    <a:lumMod val="75000"/>
                    <a:lumOff val="25000"/>
                  </a:schemeClr>
                </a:solidFill>
                <a:latin typeface="Calibri" panose="020F0502020204030204" pitchFamily="34" charset="0"/>
              </a:rPr>
              <a:t>concept</a:t>
            </a:r>
            <a:endParaRPr lang="en-US" sz="3600" dirty="0">
              <a:solidFill>
                <a:schemeClr val="tx1">
                  <a:lumMod val="75000"/>
                  <a:lumOff val="25000"/>
                </a:schemeClr>
              </a:solidFill>
              <a:latin typeface="Calibri" panose="020F0502020204030204" pitchFamily="34" charset="0"/>
            </a:endParaRPr>
          </a:p>
          <a:p>
            <a:pPr indent="-182880">
              <a:buClr>
                <a:schemeClr val="accent6">
                  <a:lumMod val="75000"/>
                </a:schemeClr>
              </a:buClr>
              <a:defRPr/>
            </a:pPr>
            <a:endParaRPr lang="en-US" sz="3200" dirty="0">
              <a:solidFill>
                <a:schemeClr val="tx1">
                  <a:lumMod val="75000"/>
                  <a:lumOff val="25000"/>
                </a:schemeClr>
              </a:solidFill>
            </a:endParaRP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4724400"/>
            <a:ext cx="20351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970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228600"/>
            <a:ext cx="8229600" cy="1143000"/>
          </a:xfrm>
        </p:spPr>
        <p:txBody>
          <a:bodyPr/>
          <a:lstStyle/>
          <a:p>
            <a:pPr marL="320040" indent="-320040" algn="ctr">
              <a:buClr>
                <a:schemeClr val="accent6">
                  <a:lumMod val="75000"/>
                </a:schemeClr>
              </a:buClr>
              <a:defRPr/>
            </a:pPr>
            <a:r>
              <a:rPr lang="en-US" altLang="ja-JP" dirty="0">
                <a:latin typeface="Arial" pitchFamily="34" charset="0"/>
                <a:cs typeface="Arial" pitchFamily="34" charset="0"/>
              </a:rPr>
              <a:t> </a:t>
            </a:r>
            <a:endParaRPr lang="en-US" altLang="ja-JP" dirty="0">
              <a:solidFill>
                <a:schemeClr val="accent1"/>
              </a:solidFill>
              <a:latin typeface="Arial" pitchFamily="34" charset="0"/>
              <a:cs typeface="Arial" pitchFamily="34" charset="0"/>
            </a:endParaRPr>
          </a:p>
        </p:txBody>
      </p:sp>
      <p:sp>
        <p:nvSpPr>
          <p:cNvPr id="47107" name="Content Placeholder 2"/>
          <p:cNvSpPr>
            <a:spLocks noGrp="1"/>
          </p:cNvSpPr>
          <p:nvPr>
            <p:ph sz="quarter" idx="4294967295"/>
          </p:nvPr>
        </p:nvSpPr>
        <p:spPr>
          <a:xfrm>
            <a:off x="1207723" y="897453"/>
            <a:ext cx="4440850" cy="5753785"/>
          </a:xfrm>
          <a:prstGeom prst="rect">
            <a:avLst/>
          </a:prstGeom>
          <a:solidFill>
            <a:schemeClr val="bg2"/>
          </a:solidFill>
        </p:spPr>
        <p:txBody>
          <a:bodyPr rtlCol="0">
            <a:normAutofit lnSpcReduction="10000"/>
          </a:bodyPr>
          <a:lstStyle/>
          <a:p>
            <a:pPr indent="-182880">
              <a:buClr>
                <a:schemeClr val="accent6">
                  <a:lumMod val="75000"/>
                </a:schemeClr>
              </a:buClr>
              <a:defRPr/>
            </a:pPr>
            <a:r>
              <a:rPr lang="en-US" altLang="ja-JP" sz="2400" dirty="0">
                <a:solidFill>
                  <a:schemeClr val="tx1">
                    <a:lumMod val="75000"/>
                    <a:lumOff val="25000"/>
                  </a:schemeClr>
                </a:solidFill>
                <a:latin typeface="Calibri" panose="020F0502020204030204" pitchFamily="34" charset="0"/>
              </a:rPr>
              <a:t>Print Features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Table of Contents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Index</a:t>
            </a:r>
          </a:p>
          <a:p>
            <a:pPr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Organizational Aids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Bold Print</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Italics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Bullets</a:t>
            </a:r>
          </a:p>
          <a:p>
            <a:pPr indent="-182880">
              <a:buClr>
                <a:schemeClr val="accent6">
                  <a:lumMod val="75000"/>
                </a:schemeClr>
              </a:buClr>
              <a:defRPr/>
            </a:pPr>
            <a:r>
              <a:rPr lang="en-US" altLang="ja-JP" sz="2400" dirty="0">
                <a:solidFill>
                  <a:schemeClr val="tx1">
                    <a:lumMod val="75000"/>
                    <a:lumOff val="25000"/>
                  </a:schemeClr>
                </a:solidFill>
                <a:latin typeface="Calibri" panose="020F0502020204030204" pitchFamily="34" charset="0"/>
              </a:rPr>
              <a:t>Graphic Aids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Diagrams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Graphs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Maps</a:t>
            </a:r>
          </a:p>
          <a:p>
            <a:pPr indent="-182880">
              <a:buClr>
                <a:schemeClr val="accent6">
                  <a:lumMod val="75000"/>
                </a:schemeClr>
              </a:buClr>
              <a:defRPr/>
            </a:pPr>
            <a:r>
              <a:rPr lang="en-US" altLang="ja-JP" sz="2400" dirty="0">
                <a:solidFill>
                  <a:schemeClr val="tx1">
                    <a:lumMod val="75000"/>
                    <a:lumOff val="25000"/>
                  </a:schemeClr>
                </a:solidFill>
                <a:latin typeface="Calibri" panose="020F0502020204030204" pitchFamily="34" charset="0"/>
              </a:rPr>
              <a:t>Illustrations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Photos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Magnification</a:t>
            </a:r>
          </a:p>
          <a:p>
            <a:pPr marL="365760" lvl="1" indent="0">
              <a:buClr>
                <a:schemeClr val="accent6">
                  <a:lumMod val="75000"/>
                </a:schemeClr>
              </a:buClr>
              <a:buSzPct val="50000"/>
              <a:buNone/>
              <a:defRPr/>
            </a:pPr>
            <a:endParaRPr lang="en-US" altLang="ja-JP" sz="2200" dirty="0">
              <a:solidFill>
                <a:schemeClr val="tx1">
                  <a:lumMod val="75000"/>
                  <a:lumOff val="25000"/>
                </a:schemeClr>
              </a:solidFill>
            </a:endParaRPr>
          </a:p>
          <a:p>
            <a:pPr marL="365760" lvl="1" indent="0">
              <a:buClr>
                <a:schemeClr val="accent6">
                  <a:lumMod val="75000"/>
                </a:schemeClr>
              </a:buClr>
              <a:buSzPct val="50000"/>
              <a:buNone/>
              <a:defRPr/>
            </a:pPr>
            <a:endParaRPr lang="en-US" altLang="ja-JP" sz="2800" dirty="0">
              <a:solidFill>
                <a:schemeClr val="tx1">
                  <a:lumMod val="75000"/>
                  <a:lumOff val="25000"/>
                </a:schemeClr>
              </a:solidFill>
              <a:latin typeface="Calibri" panose="020F0502020204030204" pitchFamily="34" charset="0"/>
            </a:endParaRPr>
          </a:p>
        </p:txBody>
      </p:sp>
      <p:sp>
        <p:nvSpPr>
          <p:cNvPr id="47108" name="Content Placeholder 3"/>
          <p:cNvSpPr>
            <a:spLocks noGrp="1"/>
          </p:cNvSpPr>
          <p:nvPr>
            <p:ph sz="quarter" idx="4294967295"/>
          </p:nvPr>
        </p:nvSpPr>
        <p:spPr>
          <a:xfrm>
            <a:off x="7317580" y="3176200"/>
            <a:ext cx="3810000" cy="3475038"/>
          </a:xfrm>
          <a:prstGeom prst="rect">
            <a:avLst/>
          </a:prstGeom>
          <a:solidFill>
            <a:schemeClr val="accent5">
              <a:lumMod val="40000"/>
              <a:lumOff val="60000"/>
            </a:schemeClr>
          </a:solidFill>
        </p:spPr>
        <p:txBody>
          <a:bodyPr rtlCol="0">
            <a:normAutofit lnSpcReduction="10000"/>
          </a:bodyPr>
          <a:lstStyle/>
          <a:p>
            <a:pPr>
              <a:buClr>
                <a:schemeClr val="accent1">
                  <a:lumMod val="50000"/>
                </a:schemeClr>
              </a:buClr>
              <a:buSzPct val="50000"/>
              <a:defRPr/>
            </a:pPr>
            <a:r>
              <a:rPr lang="en-US" sz="2800" dirty="0">
                <a:latin typeface="Calibri" panose="020F0502020204030204" pitchFamily="34" charset="0"/>
              </a:rPr>
              <a:t>Definition </a:t>
            </a:r>
          </a:p>
          <a:p>
            <a:pPr>
              <a:buClr>
                <a:schemeClr val="accent1">
                  <a:lumMod val="50000"/>
                </a:schemeClr>
              </a:buClr>
              <a:buSzPct val="50000"/>
              <a:defRPr/>
            </a:pPr>
            <a:r>
              <a:rPr lang="en-US" sz="2800" dirty="0">
                <a:latin typeface="Calibri" panose="020F0502020204030204" pitchFamily="34" charset="0"/>
              </a:rPr>
              <a:t>Description </a:t>
            </a:r>
          </a:p>
          <a:p>
            <a:pPr>
              <a:buClr>
                <a:schemeClr val="accent1">
                  <a:lumMod val="50000"/>
                </a:schemeClr>
              </a:buClr>
              <a:buSzPct val="50000"/>
              <a:defRPr/>
            </a:pPr>
            <a:r>
              <a:rPr lang="en-US" sz="2800" dirty="0">
                <a:latin typeface="Calibri" panose="020F0502020204030204" pitchFamily="34" charset="0"/>
              </a:rPr>
              <a:t>Procedural-Sequential </a:t>
            </a:r>
          </a:p>
          <a:p>
            <a:pPr>
              <a:buClr>
                <a:schemeClr val="accent1">
                  <a:lumMod val="50000"/>
                </a:schemeClr>
              </a:buClr>
              <a:buSzPct val="50000"/>
              <a:defRPr/>
            </a:pPr>
            <a:r>
              <a:rPr lang="en-US" sz="2800" dirty="0">
                <a:latin typeface="Calibri" panose="020F0502020204030204" pitchFamily="34" charset="0"/>
              </a:rPr>
              <a:t>Synthesis </a:t>
            </a:r>
          </a:p>
          <a:p>
            <a:pPr>
              <a:buClr>
                <a:schemeClr val="accent1">
                  <a:lumMod val="50000"/>
                </a:schemeClr>
              </a:buClr>
              <a:buSzPct val="50000"/>
              <a:defRPr/>
            </a:pPr>
            <a:r>
              <a:rPr lang="en-US" sz="2800" dirty="0">
                <a:latin typeface="Calibri" panose="020F0502020204030204" pitchFamily="34" charset="0"/>
              </a:rPr>
              <a:t>Analysis </a:t>
            </a:r>
          </a:p>
          <a:p>
            <a:pPr>
              <a:buClr>
                <a:schemeClr val="accent1">
                  <a:lumMod val="50000"/>
                </a:schemeClr>
              </a:buClr>
              <a:buSzPct val="50000"/>
              <a:defRPr/>
            </a:pPr>
            <a:r>
              <a:rPr lang="en-US" sz="2800" dirty="0">
                <a:latin typeface="Calibri" panose="020F0502020204030204" pitchFamily="34" charset="0"/>
              </a:rPr>
              <a:t>Comparison </a:t>
            </a:r>
          </a:p>
          <a:p>
            <a:pPr>
              <a:buClr>
                <a:schemeClr val="accent1">
                  <a:lumMod val="50000"/>
                </a:schemeClr>
              </a:buClr>
              <a:buSzPct val="50000"/>
              <a:defRPr/>
            </a:pPr>
            <a:r>
              <a:rPr lang="en-US" sz="2800" dirty="0">
                <a:latin typeface="Calibri" panose="020F0502020204030204" pitchFamily="34" charset="0"/>
              </a:rPr>
              <a:t>Cause/Effect </a:t>
            </a:r>
          </a:p>
          <a:p>
            <a:pPr indent="-182880">
              <a:buClr>
                <a:schemeClr val="accent6">
                  <a:lumMod val="75000"/>
                </a:schemeClr>
              </a:buClr>
              <a:defRPr/>
            </a:pPr>
            <a:endParaRPr lang="en-US" altLang="en-US" sz="2800" dirty="0">
              <a:latin typeface="Calibri" panose="020F0502020204030204" pitchFamily="34" charset="0"/>
            </a:endParaRPr>
          </a:p>
        </p:txBody>
      </p:sp>
      <p:sp>
        <p:nvSpPr>
          <p:cNvPr id="3" name="Rectangle 2"/>
          <p:cNvSpPr/>
          <p:nvPr/>
        </p:nvSpPr>
        <p:spPr>
          <a:xfrm>
            <a:off x="1207723" y="388162"/>
            <a:ext cx="4440850" cy="461665"/>
          </a:xfrm>
          <a:prstGeom prst="rect">
            <a:avLst/>
          </a:prstGeom>
          <a:ln w="25400">
            <a:solidFill>
              <a:schemeClr val="tx1"/>
            </a:solidFill>
          </a:ln>
        </p:spPr>
        <p:txBody>
          <a:bodyPr wrap="square">
            <a:spAutoFit/>
          </a:bodyPr>
          <a:lstStyle/>
          <a:p>
            <a:pPr algn="ctr"/>
            <a:r>
              <a:rPr lang="en-US" altLang="ja-JP" sz="2400" b="1" dirty="0">
                <a:latin typeface="Calibri" panose="020F0502020204030204" pitchFamily="34" charset="0"/>
                <a:cs typeface="Arial" pitchFamily="34" charset="0"/>
              </a:rPr>
              <a:t>Informational Text Features</a:t>
            </a:r>
            <a:endParaRPr lang="en-US" sz="2400" b="1" dirty="0">
              <a:latin typeface="Calibri" panose="020F0502020204030204" pitchFamily="34" charset="0"/>
            </a:endParaRPr>
          </a:p>
        </p:txBody>
      </p:sp>
      <p:sp>
        <p:nvSpPr>
          <p:cNvPr id="4" name="Rectangle 3"/>
          <p:cNvSpPr/>
          <p:nvPr/>
        </p:nvSpPr>
        <p:spPr>
          <a:xfrm>
            <a:off x="6174580" y="2714535"/>
            <a:ext cx="5905335" cy="461665"/>
          </a:xfrm>
          <a:prstGeom prst="rect">
            <a:avLst/>
          </a:prstGeom>
          <a:ln w="25400">
            <a:solidFill>
              <a:schemeClr val="tx1"/>
            </a:solidFill>
          </a:ln>
        </p:spPr>
        <p:txBody>
          <a:bodyPr wrap="none">
            <a:spAutoFit/>
          </a:bodyPr>
          <a:lstStyle/>
          <a:p>
            <a:r>
              <a:rPr lang="en-US" sz="2400" b="1" dirty="0">
                <a:latin typeface="Calibri" panose="020F0502020204030204" pitchFamily="34" charset="0"/>
              </a:rPr>
              <a:t>Informational Text Organizational Structures </a:t>
            </a:r>
          </a:p>
        </p:txBody>
      </p:sp>
      <p:pic>
        <p:nvPicPr>
          <p:cNvPr id="11" name="Picture 10"/>
          <p:cNvPicPr>
            <a:picLocks noChangeAspect="1"/>
          </p:cNvPicPr>
          <p:nvPr/>
        </p:nvPicPr>
        <p:blipFill>
          <a:blip r:embed="rId3"/>
          <a:stretch>
            <a:fillRect/>
          </a:stretch>
        </p:blipFill>
        <p:spPr>
          <a:xfrm rot="660473">
            <a:off x="7931943" y="363491"/>
            <a:ext cx="2581275" cy="1771650"/>
          </a:xfrm>
          <a:prstGeom prst="rect">
            <a:avLst/>
          </a:prstGeom>
        </p:spPr>
      </p:pic>
    </p:spTree>
    <p:extLst>
      <p:ext uri="{BB962C8B-B14F-4D97-AF65-F5344CB8AC3E}">
        <p14:creationId xmlns:p14="http://schemas.microsoft.com/office/powerpoint/2010/main" val="214901180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377"/>
            <a:ext cx="11525250" cy="1143000"/>
          </a:xfrm>
        </p:spPr>
        <p:txBody>
          <a:bodyPr>
            <a:noAutofit/>
          </a:bodyPr>
          <a:lstStyle/>
          <a:p>
            <a:pPr marL="320040" indent="-320040" algn="ctr">
              <a:buClr>
                <a:schemeClr val="accent6">
                  <a:lumMod val="75000"/>
                </a:schemeClr>
              </a:buClr>
              <a:defRPr/>
            </a:pP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How does Informative/Explanatory writing differ from Argumentative writing?</a:t>
            </a:r>
          </a:p>
        </p:txBody>
      </p:sp>
      <p:sp>
        <p:nvSpPr>
          <p:cNvPr id="3" name="Content Placeholder 2"/>
          <p:cNvSpPr>
            <a:spLocks noGrp="1"/>
          </p:cNvSpPr>
          <p:nvPr>
            <p:ph sz="quarter" idx="4294967295"/>
          </p:nvPr>
        </p:nvSpPr>
        <p:spPr>
          <a:xfrm>
            <a:off x="0" y="1447800"/>
            <a:ext cx="12192000" cy="5257800"/>
          </a:xfrm>
          <a:prstGeom prst="rect">
            <a:avLst/>
          </a:prstGeom>
        </p:spPr>
        <p:txBody>
          <a:bodyPr rtlCol="0">
            <a:noAutofit/>
          </a:bodyPr>
          <a:lstStyle/>
          <a:p>
            <a:pPr marL="594360" indent="-457200">
              <a:buClrTx/>
              <a:buSzPct val="50000"/>
              <a:buFont typeface="Wingdings" panose="05000000000000000000" pitchFamily="2" charset="2"/>
              <a:buChar char="§"/>
              <a:defRPr/>
            </a:pPr>
            <a:r>
              <a:rPr lang="en-US" sz="3200" dirty="0">
                <a:solidFill>
                  <a:schemeClr val="tx1">
                    <a:lumMod val="75000"/>
                    <a:lumOff val="25000"/>
                  </a:schemeClr>
                </a:solidFill>
                <a:latin typeface="Calibri" panose="020F0502020204030204" pitchFamily="34" charset="0"/>
              </a:rPr>
              <a:t>With argumentative writing, the aim is to get people to believe that something is true. </a:t>
            </a:r>
          </a:p>
          <a:p>
            <a:pPr marL="594360" indent="-457200">
              <a:buClrTx/>
              <a:buSzPct val="50000"/>
              <a:buFont typeface="Wingdings" panose="05000000000000000000" pitchFamily="2" charset="2"/>
              <a:buChar char="§"/>
              <a:defRPr/>
            </a:pPr>
            <a:r>
              <a:rPr lang="en-US" sz="3200" dirty="0">
                <a:solidFill>
                  <a:schemeClr val="tx1">
                    <a:lumMod val="75000"/>
                    <a:lumOff val="25000"/>
                  </a:schemeClr>
                </a:solidFill>
                <a:latin typeface="Calibri" panose="020F0502020204030204" pitchFamily="34" charset="0"/>
              </a:rPr>
              <a:t>With explanations, the aim is to answer questions about why or how because truthfulness is assumed. </a:t>
            </a:r>
          </a:p>
          <a:p>
            <a:pPr marL="594360" indent="-457200">
              <a:buClrTx/>
              <a:buSzPct val="50000"/>
              <a:buFont typeface="Wingdings" panose="05000000000000000000" pitchFamily="2" charset="2"/>
              <a:buChar char="§"/>
              <a:defRPr/>
            </a:pPr>
            <a:r>
              <a:rPr lang="en-US" sz="3200" dirty="0">
                <a:solidFill>
                  <a:schemeClr val="tx1">
                    <a:lumMod val="75000"/>
                    <a:lumOff val="25000"/>
                  </a:schemeClr>
                </a:solidFill>
                <a:latin typeface="Calibri" panose="020F0502020204030204" pitchFamily="34" charset="0"/>
              </a:rPr>
              <a:t>Argument seeks to persuade; explanation seeks to create understanding.</a:t>
            </a:r>
          </a:p>
          <a:p>
            <a:pPr marL="45720" indent="0">
              <a:buClr>
                <a:schemeClr val="accent6">
                  <a:lumMod val="75000"/>
                </a:schemeClr>
              </a:buClr>
              <a:buNone/>
              <a:defRPr/>
            </a:pPr>
            <a:endParaRPr lang="en-US" sz="1000" dirty="0">
              <a:solidFill>
                <a:schemeClr val="tx1">
                  <a:lumMod val="75000"/>
                  <a:lumOff val="25000"/>
                </a:schemeClr>
              </a:solidFill>
              <a:latin typeface="Calibri" panose="020F0502020204030204" pitchFamily="34" charset="0"/>
            </a:endParaRPr>
          </a:p>
          <a:p>
            <a:pPr marL="0" indent="0">
              <a:buClr>
                <a:schemeClr val="accent6">
                  <a:lumMod val="75000"/>
                </a:schemeClr>
              </a:buClr>
              <a:buNone/>
              <a:defRPr/>
            </a:pPr>
            <a:r>
              <a:rPr lang="en-US" sz="3200" dirty="0">
                <a:solidFill>
                  <a:schemeClr val="tx1">
                    <a:lumMod val="75000"/>
                    <a:lumOff val="25000"/>
                  </a:schemeClr>
                </a:solidFill>
                <a:latin typeface="Calibri" panose="020F0502020204030204" pitchFamily="34" charset="0"/>
              </a:rPr>
              <a:t>Compare these two writing prompts:</a:t>
            </a:r>
          </a:p>
          <a:p>
            <a:pPr lvl="1">
              <a:buClr>
                <a:schemeClr val="accent1">
                  <a:lumMod val="50000"/>
                </a:schemeClr>
              </a:buClr>
              <a:buSzPct val="50000"/>
              <a:buFont typeface="Wingdings" panose="05000000000000000000" pitchFamily="2" charset="2"/>
              <a:buChar char="v"/>
              <a:defRPr/>
            </a:pPr>
            <a:r>
              <a:rPr lang="en-US" sz="3200" dirty="0">
                <a:solidFill>
                  <a:schemeClr val="tx1">
                    <a:lumMod val="75000"/>
                    <a:lumOff val="25000"/>
                  </a:schemeClr>
                </a:solidFill>
                <a:latin typeface="Calibri" panose="020F0502020204030204" pitchFamily="34" charset="0"/>
              </a:rPr>
              <a:t>Was Alexander the Great truly great?</a:t>
            </a:r>
          </a:p>
          <a:p>
            <a:pPr lvl="1">
              <a:buClr>
                <a:schemeClr val="accent1">
                  <a:lumMod val="50000"/>
                </a:schemeClr>
              </a:buClr>
              <a:buSzPct val="50000"/>
              <a:buFont typeface="Wingdings" panose="05000000000000000000" pitchFamily="2" charset="2"/>
              <a:buChar char="v"/>
              <a:defRPr/>
            </a:pPr>
            <a:r>
              <a:rPr lang="en-US" sz="3200" dirty="0">
                <a:solidFill>
                  <a:schemeClr val="tx1">
                    <a:lumMod val="75000"/>
                    <a:lumOff val="25000"/>
                  </a:schemeClr>
                </a:solidFill>
                <a:latin typeface="Calibri" panose="020F0502020204030204" pitchFamily="34" charset="0"/>
              </a:rPr>
              <a:t>How did Alexander the Great </a:t>
            </a:r>
            <a:r>
              <a:rPr lang="en-US" sz="3200" dirty="0" err="1">
                <a:solidFill>
                  <a:schemeClr val="tx1">
                    <a:lumMod val="75000"/>
                    <a:lumOff val="25000"/>
                  </a:schemeClr>
                </a:solidFill>
                <a:latin typeface="Calibri" panose="020F0502020204030204" pitchFamily="34" charset="0"/>
              </a:rPr>
              <a:t>hellenize</a:t>
            </a:r>
            <a:r>
              <a:rPr lang="en-US" sz="3200" dirty="0">
                <a:solidFill>
                  <a:schemeClr val="tx1">
                    <a:lumMod val="75000"/>
                    <a:lumOff val="25000"/>
                  </a:schemeClr>
                </a:solidFill>
                <a:latin typeface="Calibri" panose="020F0502020204030204" pitchFamily="34" charset="0"/>
              </a:rPr>
              <a:t> the Middle East?</a:t>
            </a:r>
          </a:p>
          <a:p>
            <a:pPr indent="-182880">
              <a:buClr>
                <a:schemeClr val="accent6">
                  <a:lumMod val="75000"/>
                </a:schemeClr>
              </a:buClr>
              <a:defRPr/>
            </a:pPr>
            <a:endParaRPr lang="en-US" sz="3200" dirty="0">
              <a:solidFill>
                <a:schemeClr val="tx1">
                  <a:lumMod val="75000"/>
                  <a:lumOff val="25000"/>
                </a:schemeClr>
              </a:solidFill>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7196137" y="4329112"/>
            <a:ext cx="3362325" cy="1362075"/>
          </a:xfrm>
          <a:prstGeom prst="rect">
            <a:avLst/>
          </a:prstGeom>
        </p:spPr>
      </p:pic>
    </p:spTree>
    <p:extLst>
      <p:ext uri="{BB962C8B-B14F-4D97-AF65-F5344CB8AC3E}">
        <p14:creationId xmlns:p14="http://schemas.microsoft.com/office/powerpoint/2010/main" val="421276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39" y="298504"/>
            <a:ext cx="10871200" cy="990600"/>
          </a:xfrm>
        </p:spPr>
        <p:txBody>
          <a:bodyPr>
            <a:normAutofit/>
          </a:bodyPr>
          <a:lstStyle/>
          <a:p>
            <a:pPr algn="ctr"/>
            <a:r>
              <a:rPr lang="en-US" sz="5400" dirty="0">
                <a:solidFill>
                  <a:schemeClr val="tx1"/>
                </a:solidFill>
                <a:latin typeface="Calibri" panose="020F0502020204030204" pitchFamily="34" charset="0"/>
              </a:rPr>
              <a:t>Narrative Writing</a:t>
            </a:r>
          </a:p>
        </p:txBody>
      </p:sp>
      <p:sp>
        <p:nvSpPr>
          <p:cNvPr id="5" name="Rectangle 4"/>
          <p:cNvSpPr/>
          <p:nvPr/>
        </p:nvSpPr>
        <p:spPr>
          <a:xfrm>
            <a:off x="190500" y="4699560"/>
            <a:ext cx="11696700" cy="1569660"/>
          </a:xfrm>
          <a:prstGeom prst="rect">
            <a:avLst/>
          </a:prstGeom>
          <a:solidFill>
            <a:schemeClr val="accent5">
              <a:lumMod val="20000"/>
              <a:lumOff val="80000"/>
            </a:schemeClr>
          </a:solidFill>
        </p:spPr>
        <p:txBody>
          <a:bodyPr wrap="square">
            <a:spAutoFit/>
          </a:bodyPr>
          <a:lstStyle/>
          <a:p>
            <a:r>
              <a:rPr lang="en-US" sz="2400" b="1" i="1" dirty="0">
                <a:latin typeface="Calibri" panose="020F0502020204030204" pitchFamily="34" charset="0"/>
              </a:rPr>
              <a:t>“Good writing is seldom purely one form. This is especially true with the integration of narrative into other forms. Informational articles often contain a narrative. Opinion and arguments may contain a personal story to emphasize why certain evidence is more credible, important, or believable.”                                                                       Author Unknown</a:t>
            </a:r>
          </a:p>
        </p:txBody>
      </p:sp>
      <p:sp>
        <p:nvSpPr>
          <p:cNvPr id="7" name="Rectangle 6"/>
          <p:cNvSpPr/>
          <p:nvPr/>
        </p:nvSpPr>
        <p:spPr>
          <a:xfrm>
            <a:off x="3219398" y="1738982"/>
            <a:ext cx="5757282" cy="584775"/>
          </a:xfrm>
          <a:prstGeom prst="rect">
            <a:avLst/>
          </a:prstGeom>
        </p:spPr>
        <p:txBody>
          <a:bodyPr wrap="none">
            <a:spAutoFit/>
          </a:bodyPr>
          <a:lstStyle/>
          <a:p>
            <a:pPr algn="ctr"/>
            <a:r>
              <a:rPr lang="en-US" altLang="en-US" sz="3200" b="1" dirty="0">
                <a:latin typeface="Calibri" panose="020F0502020204030204" pitchFamily="34" charset="0"/>
              </a:rPr>
              <a:t>CCR Writing Anchor Standard #3 </a:t>
            </a:r>
          </a:p>
        </p:txBody>
      </p:sp>
      <p:sp>
        <p:nvSpPr>
          <p:cNvPr id="8" name="Rectangle 7"/>
          <p:cNvSpPr/>
          <p:nvPr/>
        </p:nvSpPr>
        <p:spPr>
          <a:xfrm>
            <a:off x="816864" y="2440335"/>
            <a:ext cx="11070336" cy="1569660"/>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cs typeface="Gotham-Book"/>
              </a:rPr>
              <a:t>Write narratives to develop real or imagined experiences or events using effective technique, well-chosen details, and well-structured event sequences.</a:t>
            </a:r>
            <a:endParaRPr lang="en-US" sz="3200" dirty="0">
              <a:latin typeface="Calibri" panose="020F0502020204030204" pitchFamily="34" charset="0"/>
            </a:endParaRPr>
          </a:p>
        </p:txBody>
      </p:sp>
    </p:spTree>
    <p:extLst>
      <p:ext uri="{BB962C8B-B14F-4D97-AF65-F5344CB8AC3E}">
        <p14:creationId xmlns:p14="http://schemas.microsoft.com/office/powerpoint/2010/main" val="4439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5400"/>
            <a:ext cx="11504613" cy="1397000"/>
          </a:xfrm>
        </p:spPr>
        <p:txBody>
          <a:bodyPr>
            <a:normAutofit/>
          </a:bodyPr>
          <a:lstStyle/>
          <a:p>
            <a:pPr algn="ctr"/>
            <a:r>
              <a:rPr lang="en-US" sz="4000" dirty="0">
                <a:ln>
                  <a:solidFill>
                    <a:schemeClr val="accent3"/>
                  </a:solidFill>
                </a:ln>
              </a:rPr>
              <a:t>Characteristics of a Common Core</a:t>
            </a:r>
            <a:br>
              <a:rPr lang="en-US" sz="4000" dirty="0">
                <a:ln>
                  <a:solidFill>
                    <a:schemeClr val="accent3"/>
                  </a:solidFill>
                </a:ln>
              </a:rPr>
            </a:br>
            <a:r>
              <a:rPr lang="en-US" sz="4000" dirty="0">
                <a:ln>
                  <a:solidFill>
                    <a:schemeClr val="accent3"/>
                  </a:solidFill>
                </a:ln>
              </a:rPr>
              <a:t> Narrative Writing Prompt</a:t>
            </a:r>
          </a:p>
        </p:txBody>
      </p:sp>
      <p:graphicFrame>
        <p:nvGraphicFramePr>
          <p:cNvPr id="4" name="Diagram 3"/>
          <p:cNvGraphicFramePr/>
          <p:nvPr>
            <p:extLst>
              <p:ext uri="{D42A27DB-BD31-4B8C-83A1-F6EECF244321}">
                <p14:modId xmlns:p14="http://schemas.microsoft.com/office/powerpoint/2010/main" val="1533383858"/>
              </p:ext>
            </p:extLst>
          </p:nvPr>
        </p:nvGraphicFramePr>
        <p:xfrm>
          <a:off x="1905001" y="134376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3026" y="1371601"/>
            <a:ext cx="1257300" cy="1188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25987" t="58629" r="30479"/>
          <a:stretch/>
        </p:blipFill>
        <p:spPr>
          <a:xfrm>
            <a:off x="2952690" y="2819400"/>
            <a:ext cx="1177637"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rotWithShape="1">
          <a:blip r:embed="rId10">
            <a:extLst>
              <a:ext uri="{28A0092B-C50C-407E-A947-70E740481C1C}">
                <a14:useLocalDpi xmlns:a14="http://schemas.microsoft.com/office/drawing/2010/main" val="0"/>
              </a:ext>
            </a:extLst>
          </a:blip>
          <a:srcRect l="6930" t="10030" r="10251"/>
          <a:stretch/>
        </p:blipFill>
        <p:spPr>
          <a:xfrm>
            <a:off x="2917384" y="4194889"/>
            <a:ext cx="1200089" cy="1157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1126" y="5562600"/>
            <a:ext cx="1181100" cy="114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27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4579092-5364-4B6A-BA2A-9089DF83A538}"/>
                                            </p:graphicEl>
                                          </p:spTgt>
                                        </p:tgtEl>
                                        <p:attrNameLst>
                                          <p:attrName>style.visibility</p:attrName>
                                        </p:attrNameLst>
                                      </p:cBhvr>
                                      <p:to>
                                        <p:strVal val="visible"/>
                                      </p:to>
                                    </p:set>
                                    <p:animEffect transition="in" filter="fade">
                                      <p:cBhvr>
                                        <p:cTn id="7" dur="500"/>
                                        <p:tgtEl>
                                          <p:spTgt spid="4">
                                            <p:graphicEl>
                                              <a:dgm id="{74579092-5364-4B6A-BA2A-9089DF83A53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D76E176-ECE4-41FF-8E3C-A49AC9AFE864}"/>
                                            </p:graphicEl>
                                          </p:spTgt>
                                        </p:tgtEl>
                                        <p:attrNameLst>
                                          <p:attrName>style.visibility</p:attrName>
                                        </p:attrNameLst>
                                      </p:cBhvr>
                                      <p:to>
                                        <p:strVal val="visible"/>
                                      </p:to>
                                    </p:set>
                                    <p:animEffect transition="in" filter="fade">
                                      <p:cBhvr>
                                        <p:cTn id="10" dur="500"/>
                                        <p:tgtEl>
                                          <p:spTgt spid="4">
                                            <p:graphicEl>
                                              <a:dgm id="{BD76E176-ECE4-41FF-8E3C-A49AC9AFE864}"/>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BB1CCE03-F348-4335-B95B-A980577E75B4}"/>
                                            </p:graphicEl>
                                          </p:spTgt>
                                        </p:tgtEl>
                                        <p:attrNameLst>
                                          <p:attrName>style.visibility</p:attrName>
                                        </p:attrNameLst>
                                      </p:cBhvr>
                                      <p:to>
                                        <p:strVal val="visible"/>
                                      </p:to>
                                    </p:set>
                                    <p:animEffect transition="in" filter="fade">
                                      <p:cBhvr>
                                        <p:cTn id="18" dur="500"/>
                                        <p:tgtEl>
                                          <p:spTgt spid="4">
                                            <p:graphicEl>
                                              <a:dgm id="{BB1CCE03-F348-4335-B95B-A980577E75B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A76FB796-3C85-4777-BB13-1347C2B9F7B6}"/>
                                            </p:graphicEl>
                                          </p:spTgt>
                                        </p:tgtEl>
                                        <p:attrNameLst>
                                          <p:attrName>style.visibility</p:attrName>
                                        </p:attrNameLst>
                                      </p:cBhvr>
                                      <p:to>
                                        <p:strVal val="visible"/>
                                      </p:to>
                                    </p:set>
                                    <p:animEffect transition="in" filter="fade">
                                      <p:cBhvr>
                                        <p:cTn id="21" dur="500"/>
                                        <p:tgtEl>
                                          <p:spTgt spid="4">
                                            <p:graphicEl>
                                              <a:dgm id="{A76FB796-3C85-4777-BB13-1347C2B9F7B6}"/>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82802081-EBD9-4F61-964C-9B4705886C94}"/>
                                            </p:graphicEl>
                                          </p:spTgt>
                                        </p:tgtEl>
                                        <p:attrNameLst>
                                          <p:attrName>style.visibility</p:attrName>
                                        </p:attrNameLst>
                                      </p:cBhvr>
                                      <p:to>
                                        <p:strVal val="visible"/>
                                      </p:to>
                                    </p:set>
                                    <p:animEffect transition="in" filter="fade">
                                      <p:cBhvr>
                                        <p:cTn id="29" dur="500"/>
                                        <p:tgtEl>
                                          <p:spTgt spid="4">
                                            <p:graphicEl>
                                              <a:dgm id="{82802081-EBD9-4F61-964C-9B4705886C94}"/>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4C9DE2AE-B285-4886-9E85-279BB88ED5FC}"/>
                                            </p:graphicEl>
                                          </p:spTgt>
                                        </p:tgtEl>
                                        <p:attrNameLst>
                                          <p:attrName>style.visibility</p:attrName>
                                        </p:attrNameLst>
                                      </p:cBhvr>
                                      <p:to>
                                        <p:strVal val="visible"/>
                                      </p:to>
                                    </p:set>
                                    <p:animEffect transition="in" filter="fade">
                                      <p:cBhvr>
                                        <p:cTn id="32" dur="500"/>
                                        <p:tgtEl>
                                          <p:spTgt spid="4">
                                            <p:graphicEl>
                                              <a:dgm id="{4C9DE2AE-B285-4886-9E85-279BB88ED5FC}"/>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6A4B0E56-214A-48A4-853E-7FF5FDCC863D}"/>
                                            </p:graphicEl>
                                          </p:spTgt>
                                        </p:tgtEl>
                                        <p:attrNameLst>
                                          <p:attrName>style.visibility</p:attrName>
                                        </p:attrNameLst>
                                      </p:cBhvr>
                                      <p:to>
                                        <p:strVal val="visible"/>
                                      </p:to>
                                    </p:set>
                                    <p:animEffect transition="in" filter="fade">
                                      <p:cBhvr>
                                        <p:cTn id="40" dur="500"/>
                                        <p:tgtEl>
                                          <p:spTgt spid="4">
                                            <p:graphicEl>
                                              <a:dgm id="{6A4B0E56-214A-48A4-853E-7FF5FDCC863D}"/>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D8F31CF6-D09C-4019-A847-4F88C68FB985}"/>
                                            </p:graphicEl>
                                          </p:spTgt>
                                        </p:tgtEl>
                                        <p:attrNameLst>
                                          <p:attrName>style.visibility</p:attrName>
                                        </p:attrNameLst>
                                      </p:cBhvr>
                                      <p:to>
                                        <p:strVal val="visible"/>
                                      </p:to>
                                    </p:set>
                                    <p:animEffect transition="in" filter="fade">
                                      <p:cBhvr>
                                        <p:cTn id="43" dur="500"/>
                                        <p:tgtEl>
                                          <p:spTgt spid="4">
                                            <p:graphicEl>
                                              <a:dgm id="{D8F31CF6-D09C-4019-A847-4F88C68FB985}"/>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1114" y="2564368"/>
            <a:ext cx="10871200" cy="2286000"/>
          </a:xfrm>
          <a:ln w="60325">
            <a:solidFill>
              <a:schemeClr val="accent2">
                <a:lumMod val="60000"/>
                <a:lumOff val="40000"/>
              </a:schemeClr>
            </a:solidFill>
          </a:ln>
        </p:spPr>
        <p:txBody>
          <a:bodyPr>
            <a:normAutofit/>
          </a:bodyPr>
          <a:lstStyle/>
          <a:p>
            <a:pPr marL="0" indent="0" algn="ctr">
              <a:buNone/>
            </a:pPr>
            <a:r>
              <a:rPr lang="en-US" sz="4000" dirty="0">
                <a:latin typeface="Calibri" panose="020F0502020204030204" pitchFamily="34" charset="0"/>
              </a:rPr>
              <a:t>What We Know about Writing, Grades K-2 and 3-5</a:t>
            </a:r>
          </a:p>
          <a:p>
            <a:pPr marL="0" indent="0" algn="ctr">
              <a:buNone/>
            </a:pPr>
            <a:r>
              <a:rPr lang="en-US" sz="4000" i="1" dirty="0">
                <a:latin typeface="Calibri" panose="020F0502020204030204" pitchFamily="34" charset="0"/>
              </a:rPr>
              <a:t>Writing Concepts Illustrated</a:t>
            </a:r>
          </a:p>
          <a:p>
            <a:pPr marL="0" indent="0" algn="ctr">
              <a:buNone/>
            </a:pPr>
            <a:endParaRPr lang="en-US" sz="4000" i="1"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147637"/>
            <a:ext cx="3490912" cy="1075056"/>
          </a:xfrm>
          <a:prstGeom prst="rect">
            <a:avLst/>
          </a:prstGeom>
          <a:ln w="12700">
            <a:solidFill>
              <a:srgbClr val="92D050"/>
            </a:solidFill>
          </a:ln>
        </p:spPr>
      </p:pic>
      <p:sp>
        <p:nvSpPr>
          <p:cNvPr id="5" name="Rectangle 4"/>
          <p:cNvSpPr/>
          <p:nvPr/>
        </p:nvSpPr>
        <p:spPr>
          <a:xfrm>
            <a:off x="3314701" y="4202668"/>
            <a:ext cx="6376810" cy="461665"/>
          </a:xfrm>
          <a:prstGeom prst="rect">
            <a:avLst/>
          </a:prstGeom>
        </p:spPr>
        <p:txBody>
          <a:bodyPr wrap="square">
            <a:spAutoFit/>
          </a:bodyPr>
          <a:lstStyle/>
          <a:p>
            <a:r>
              <a:rPr lang="en-US" sz="2400" b="1" dirty="0">
                <a:solidFill>
                  <a:srgbClr val="0070C0"/>
                </a:solidFill>
              </a:rPr>
              <a:t>http://www.ncte.org/writing/aboutelem</a:t>
            </a:r>
          </a:p>
        </p:txBody>
      </p:sp>
    </p:spTree>
    <p:extLst>
      <p:ext uri="{BB962C8B-B14F-4D97-AF65-F5344CB8AC3E}">
        <p14:creationId xmlns:p14="http://schemas.microsoft.com/office/powerpoint/2010/main" val="2307200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42888" y="1600199"/>
            <a:ext cx="11787186" cy="5129213"/>
          </a:xfrm>
          <a:solidFill>
            <a:schemeClr val="accent6">
              <a:lumMod val="20000"/>
              <a:lumOff val="80000"/>
            </a:schemeClr>
          </a:solidFill>
        </p:spPr>
        <p:txBody>
          <a:bodyPr/>
          <a:lstStyle/>
          <a:p>
            <a:pPr marL="274320" indent="-274320" algn="ctr">
              <a:buNone/>
              <a:defRPr/>
            </a:pPr>
            <a:endParaRPr lang="en-US" sz="2800" b="1" dirty="0">
              <a:latin typeface="Calibri" panose="020F0502020204030204" pitchFamily="34" charset="0"/>
            </a:endParaRPr>
          </a:p>
          <a:p>
            <a:pPr marL="274320" indent="-274320" algn="ctr">
              <a:buNone/>
              <a:defRPr/>
            </a:pPr>
            <a:r>
              <a:rPr lang="en-US" sz="4000" b="1" dirty="0">
                <a:solidFill>
                  <a:schemeClr val="bg2">
                    <a:lumMod val="25000"/>
                  </a:schemeClr>
                </a:solidFill>
                <a:latin typeface="Calibri" panose="020F0502020204030204" pitchFamily="34" charset="0"/>
              </a:rPr>
              <a:t>Range of Writing: Standard #10: </a:t>
            </a:r>
          </a:p>
          <a:p>
            <a:pPr marL="274320" indent="-274320" algn="ctr">
              <a:buNone/>
              <a:defRPr/>
            </a:pPr>
            <a:r>
              <a:rPr lang="en-US" sz="1050" dirty="0">
                <a:latin typeface="Calibri" panose="020F0502020204030204" pitchFamily="34" charset="0"/>
              </a:rPr>
              <a:t>     </a:t>
            </a:r>
          </a:p>
          <a:p>
            <a:pPr marL="274320" indent="-274320" algn="ctr">
              <a:buNone/>
              <a:defRPr/>
            </a:pPr>
            <a:r>
              <a:rPr lang="en-US" sz="4000" dirty="0">
                <a:latin typeface="Calibri" panose="020F0502020204030204" pitchFamily="34" charset="0"/>
              </a:rPr>
              <a:t>Write routinely over extended time frames (time for research, reflection, and revision) and </a:t>
            </a:r>
            <a:r>
              <a:rPr lang="en-US" sz="4000" u="sng" dirty="0">
                <a:latin typeface="Calibri" panose="020F0502020204030204" pitchFamily="34" charset="0"/>
              </a:rPr>
              <a:t>shorter time frames (a single sitting or a day or two) </a:t>
            </a:r>
            <a:r>
              <a:rPr lang="en-US" sz="4000" dirty="0">
                <a:latin typeface="Calibri" panose="020F0502020204030204" pitchFamily="34" charset="0"/>
              </a:rPr>
              <a:t>for a</a:t>
            </a:r>
          </a:p>
          <a:p>
            <a:pPr marL="274320" indent="-274320" algn="ctr">
              <a:buNone/>
              <a:defRPr/>
            </a:pPr>
            <a:r>
              <a:rPr lang="en-US" sz="4000" dirty="0">
                <a:latin typeface="Calibri" panose="020F0502020204030204" pitchFamily="34" charset="0"/>
              </a:rPr>
              <a:t>      range of tasks, purposes, and audiences.</a:t>
            </a:r>
          </a:p>
          <a:p>
            <a:pPr marL="0" indent="0">
              <a:buNone/>
            </a:pPr>
            <a:endParaRPr lang="en-US" dirty="0">
              <a:latin typeface="Calibri" panose="020F0502020204030204" pitchFamily="34" charset="0"/>
            </a:endParaRPr>
          </a:p>
        </p:txBody>
      </p:sp>
      <p:sp>
        <p:nvSpPr>
          <p:cNvPr id="4" name="Title 1"/>
          <p:cNvSpPr>
            <a:spLocks noGrp="1"/>
          </p:cNvSpPr>
          <p:nvPr>
            <p:ph type="title"/>
          </p:nvPr>
        </p:nvSpPr>
        <p:spPr>
          <a:xfrm>
            <a:off x="142875" y="228600"/>
            <a:ext cx="11887199" cy="990600"/>
          </a:xfrm>
          <a:noFill/>
        </p:spPr>
        <p:txBody>
          <a:bodyPr>
            <a:noAutofit/>
          </a:bodyPr>
          <a:lstStyle/>
          <a:p>
            <a:pPr algn="ctr" eaLnBrk="1" hangingPunct="1"/>
            <a:r>
              <a:rPr lang="en-US" sz="4000" b="1" dirty="0">
                <a:solidFill>
                  <a:schemeClr val="tx1"/>
                </a:solidFill>
                <a:latin typeface="Calibri" panose="020F0502020204030204" pitchFamily="34" charset="0"/>
              </a:rPr>
              <a:t>Where does On-Demand Writing </a:t>
            </a:r>
            <a:br>
              <a:rPr lang="en-US" sz="4000" b="1" dirty="0">
                <a:solidFill>
                  <a:schemeClr val="tx1"/>
                </a:solidFill>
                <a:latin typeface="Calibri" panose="020F0502020204030204" pitchFamily="34" charset="0"/>
              </a:rPr>
            </a:br>
            <a:r>
              <a:rPr lang="en-US" sz="4000" b="1" dirty="0">
                <a:solidFill>
                  <a:schemeClr val="tx1"/>
                </a:solidFill>
                <a:latin typeface="Calibri" panose="020F0502020204030204" pitchFamily="34" charset="0"/>
              </a:rPr>
              <a:t>Appear in the Standards?</a:t>
            </a:r>
          </a:p>
        </p:txBody>
      </p:sp>
    </p:spTree>
    <p:extLst>
      <p:ext uri="{BB962C8B-B14F-4D97-AF65-F5344CB8AC3E}">
        <p14:creationId xmlns:p14="http://schemas.microsoft.com/office/powerpoint/2010/main" val="335610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 y="145473"/>
            <a:ext cx="11737571" cy="990600"/>
          </a:xfrm>
        </p:spPr>
        <p:txBody>
          <a:bodyPr>
            <a:normAutofit fontScale="90000"/>
          </a:bodyPr>
          <a:lstStyle/>
          <a:p>
            <a:pPr algn="ctr"/>
            <a:r>
              <a:rPr lang="en-US" dirty="0">
                <a:latin typeface="Calibri" panose="020F0502020204030204" pitchFamily="34" charset="0"/>
              </a:rPr>
              <a:t/>
            </a:r>
            <a:br>
              <a:rPr lang="en-US" dirty="0">
                <a:latin typeface="Calibri" panose="020F0502020204030204" pitchFamily="34" charset="0"/>
              </a:rPr>
            </a:br>
            <a:r>
              <a:rPr lang="en-US" dirty="0">
                <a:solidFill>
                  <a:schemeClr val="tx1"/>
                </a:solidFill>
                <a:latin typeface="Calibri" panose="020F0502020204030204" pitchFamily="34" charset="0"/>
              </a:rPr>
              <a:t>Elevating literacy and literacy instruction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up through the grades</a:t>
            </a:r>
            <a:br>
              <a:rPr lang="en-US"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a:xfrm>
            <a:off x="590203" y="2023804"/>
            <a:ext cx="10956174" cy="4525963"/>
          </a:xfrm>
        </p:spPr>
        <p:txBody>
          <a:bodyPr>
            <a:normAutofit fontScale="92500"/>
          </a:bodyPr>
          <a:lstStyle/>
          <a:p>
            <a:r>
              <a:rPr lang="en-US" sz="3600" dirty="0">
                <a:latin typeface="Calibri" panose="020F0502020204030204" pitchFamily="34" charset="0"/>
              </a:rPr>
              <a:t> ACT found that state standards did not take specific </a:t>
            </a:r>
          </a:p>
          <a:p>
            <a:pPr marL="0" indent="0">
              <a:buNone/>
            </a:pPr>
            <a:r>
              <a:rPr lang="en-US" sz="3600" dirty="0">
                <a:latin typeface="Calibri" panose="020F0502020204030204" pitchFamily="34" charset="0"/>
              </a:rPr>
              <a:t>    reading standards through high school </a:t>
            </a:r>
          </a:p>
          <a:p>
            <a:r>
              <a:rPr lang="en-US" sz="3600" b="1" dirty="0">
                <a:latin typeface="Calibri" panose="020F0502020204030204" pitchFamily="34" charset="0"/>
              </a:rPr>
              <a:t> The Kentucky Academic Standards (KAS) in ELA and literacy</a:t>
            </a:r>
          </a:p>
          <a:p>
            <a:pPr marL="0" indent="0">
              <a:buNone/>
            </a:pPr>
            <a:r>
              <a:rPr lang="en-US" sz="3600" b="1" dirty="0">
                <a:latin typeface="Calibri" panose="020F0502020204030204" pitchFamily="34" charset="0"/>
              </a:rPr>
              <a:t>     in the content areas changes that fact.</a:t>
            </a:r>
          </a:p>
          <a:p>
            <a:r>
              <a:rPr lang="en-US" sz="3600" dirty="0">
                <a:latin typeface="Calibri" panose="020F0502020204030204" pitchFamily="34" charset="0"/>
              </a:rPr>
              <a:t> We have Reading Foundational Skills for K-5 and </a:t>
            </a:r>
          </a:p>
          <a:p>
            <a:pPr marL="0" indent="0">
              <a:buNone/>
            </a:pPr>
            <a:r>
              <a:rPr lang="en-US" sz="3600" dirty="0">
                <a:latin typeface="Calibri" panose="020F0502020204030204" pitchFamily="34" charset="0"/>
              </a:rPr>
              <a:t>     Literacy Skills specific to all content area classes. </a:t>
            </a:r>
          </a:p>
          <a:p>
            <a:pPr marL="0" indent="0">
              <a:buNone/>
            </a:pPr>
            <a:r>
              <a:rPr lang="en-US" sz="3600" dirty="0">
                <a:latin typeface="Calibri" panose="020F0502020204030204" pitchFamily="34" charset="0"/>
              </a:rPr>
              <a:t>	</a:t>
            </a:r>
          </a:p>
        </p:txBody>
      </p:sp>
    </p:spTree>
    <p:extLst>
      <p:ext uri="{BB962C8B-B14F-4D97-AF65-F5344CB8AC3E}">
        <p14:creationId xmlns:p14="http://schemas.microsoft.com/office/powerpoint/2010/main" val="1342334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rPr>
              <a:t>  </a:t>
            </a:r>
            <a:r>
              <a:rPr lang="en-US" sz="4000" b="1" dirty="0">
                <a:solidFill>
                  <a:schemeClr val="tx1"/>
                </a:solidFill>
                <a:latin typeface="Calibri" panose="020F0502020204030204" pitchFamily="34" charset="0"/>
              </a:rPr>
              <a:t>On-Demand Writing Assessment Purposes</a:t>
            </a:r>
          </a:p>
        </p:txBody>
      </p:sp>
      <p:sp>
        <p:nvSpPr>
          <p:cNvPr id="3" name="Content Placeholder 2"/>
          <p:cNvSpPr>
            <a:spLocks noGrp="1"/>
          </p:cNvSpPr>
          <p:nvPr>
            <p:ph sz="quarter" idx="1"/>
          </p:nvPr>
        </p:nvSpPr>
        <p:spPr>
          <a:xfrm>
            <a:off x="200025" y="1600200"/>
            <a:ext cx="11830939" cy="4495800"/>
          </a:xfrm>
        </p:spPr>
        <p:txBody>
          <a:bodyPr/>
          <a:lstStyle/>
          <a:p>
            <a:pPr marL="274320" indent="-274320">
              <a:defRPr/>
            </a:pPr>
            <a:r>
              <a:rPr lang="en-US" sz="2800" dirty="0">
                <a:latin typeface="Calibri" panose="020F0502020204030204" pitchFamily="34" charset="0"/>
              </a:rPr>
              <a:t>To provide students the opportunity to </a:t>
            </a:r>
            <a:r>
              <a:rPr lang="en-US" sz="2800" u="sng" dirty="0">
                <a:latin typeface="Calibri" panose="020F0502020204030204" pitchFamily="34" charset="0"/>
              </a:rPr>
              <a:t>demonstrate independently </a:t>
            </a:r>
            <a:r>
              <a:rPr lang="en-US" sz="2800" dirty="0">
                <a:latin typeface="Calibri" panose="020F0502020204030204" pitchFamily="34" charset="0"/>
              </a:rPr>
              <a:t>the communication skills they have developed through instruction</a:t>
            </a:r>
          </a:p>
          <a:p>
            <a:pPr marL="274320" indent="-274320">
              <a:defRPr/>
            </a:pPr>
            <a:r>
              <a:rPr lang="en-US" sz="2800" dirty="0">
                <a:latin typeface="Calibri" panose="020F0502020204030204" pitchFamily="34" charset="0"/>
              </a:rPr>
              <a:t>To reflect authentic reading and writing —understanding the role reading plays in the development of writing without testing reading ability  </a:t>
            </a:r>
          </a:p>
          <a:p>
            <a:pPr marL="274320" indent="-274320">
              <a:defRPr/>
            </a:pPr>
            <a:r>
              <a:rPr lang="en-US" sz="2800" dirty="0">
                <a:latin typeface="Calibri" panose="020F0502020204030204" pitchFamily="34" charset="0"/>
              </a:rPr>
              <a:t>To use source material to promote authentic content in writing </a:t>
            </a:r>
          </a:p>
          <a:p>
            <a:pPr marL="274320" indent="-274320">
              <a:defRPr/>
            </a:pPr>
            <a:r>
              <a:rPr lang="en-US" sz="2800" dirty="0">
                <a:latin typeface="Calibri" panose="020F0502020204030204" pitchFamily="34" charset="0"/>
              </a:rPr>
              <a:t>To reflect the type of writing required for college/job readiness, reflected in the CCSS (KCAS)</a:t>
            </a:r>
          </a:p>
          <a:p>
            <a:pPr marL="0" indent="0">
              <a:buNone/>
            </a:pPr>
            <a:endParaRPr lang="en-US" dirty="0"/>
          </a:p>
        </p:txBody>
      </p:sp>
      <p:sp>
        <p:nvSpPr>
          <p:cNvPr id="5" name="Rectangle 4"/>
          <p:cNvSpPr/>
          <p:nvPr/>
        </p:nvSpPr>
        <p:spPr>
          <a:xfrm>
            <a:off x="3457576" y="4705921"/>
            <a:ext cx="8444801" cy="1967205"/>
          </a:xfrm>
          <a:prstGeom prst="rect">
            <a:avLst/>
          </a:prstGeom>
          <a:solidFill>
            <a:schemeClr val="accent4">
              <a:lumMod val="20000"/>
              <a:lumOff val="80000"/>
            </a:schemeClr>
          </a:solidFill>
        </p:spPr>
        <p:txBody>
          <a:bodyPr wrap="square">
            <a:spAutoFit/>
          </a:bodyPr>
          <a:lstStyle/>
          <a:p>
            <a:pPr lvl="0" algn="ctr">
              <a:spcBef>
                <a:spcPts val="700"/>
              </a:spcBef>
              <a:buClr>
                <a:srgbClr val="EA157A"/>
              </a:buClr>
              <a:buSzPct val="60000"/>
              <a:defRPr/>
            </a:pPr>
            <a:r>
              <a:rPr lang="en-US" altLang="en-US" sz="3200" b="1" i="1" kern="0" dirty="0">
                <a:solidFill>
                  <a:prstClr val="black"/>
                </a:solidFill>
                <a:latin typeface="Calibri" panose="020F0502020204030204" pitchFamily="34" charset="0"/>
              </a:rPr>
              <a:t>“Students mastering Standard 10 are able to communicate clearly and will be prepared for Kentucky’s writing assessment.” </a:t>
            </a:r>
          </a:p>
          <a:p>
            <a:pPr lvl="0" algn="r">
              <a:spcBef>
                <a:spcPts val="700"/>
              </a:spcBef>
              <a:buClr>
                <a:srgbClr val="EA157A"/>
              </a:buClr>
              <a:buSzPct val="60000"/>
              <a:defRPr/>
            </a:pPr>
            <a:r>
              <a:rPr lang="en-US" altLang="en-US" sz="2000" b="1" i="1" kern="0" dirty="0">
                <a:solidFill>
                  <a:prstClr val="black"/>
                </a:solidFill>
                <a:latin typeface="Calibri" panose="020F0502020204030204" pitchFamily="34" charset="0"/>
              </a:rPr>
              <a:t>KDE Three Modes of Writing Guidelines: Page 2 </a:t>
            </a:r>
          </a:p>
        </p:txBody>
      </p:sp>
    </p:spTree>
    <p:extLst>
      <p:ext uri="{BB962C8B-B14F-4D97-AF65-F5344CB8AC3E}">
        <p14:creationId xmlns:p14="http://schemas.microsoft.com/office/powerpoint/2010/main" val="26722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832" y="190188"/>
            <a:ext cx="8379502" cy="914400"/>
          </a:xfrm>
        </p:spPr>
        <p:txBody>
          <a:bodyPr>
            <a:noAutofit/>
          </a:bodyPr>
          <a:lstStyle/>
          <a:p>
            <a:pPr algn="ctr"/>
            <a:r>
              <a:rPr lang="en-US" sz="4000" dirty="0"/>
              <a:t>In Closing…</a:t>
            </a:r>
            <a:br>
              <a:rPr lang="en-US" sz="4000" dirty="0"/>
            </a:br>
            <a:r>
              <a:rPr lang="en-US" sz="4000" dirty="0"/>
              <a:t>Claims Driving Design: ELA/Literacy</a:t>
            </a:r>
          </a:p>
        </p:txBody>
      </p:sp>
      <p:graphicFrame>
        <p:nvGraphicFramePr>
          <p:cNvPr id="4" name="Picture Placeholder 3"/>
          <p:cNvGraphicFramePr>
            <a:graphicFrameLocks noGrp="1"/>
          </p:cNvGraphicFramePr>
          <p:nvPr>
            <p:ph type="pic" idx="4294967295"/>
            <p:extLst/>
          </p:nvPr>
        </p:nvGraphicFramePr>
        <p:xfrm>
          <a:off x="1778832" y="1514008"/>
          <a:ext cx="8724276" cy="521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808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tx1">
                    <a:lumMod val="85000"/>
                    <a:lumOff val="15000"/>
                  </a:schemeClr>
                </a:solidFill>
                <a:latin typeface="Calibri" panose="020F0502020204030204" pitchFamily="34" charset="0"/>
              </a:rPr>
              <a:t>Appendices</a:t>
            </a:r>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981200" y="1676400"/>
            <a:ext cx="2438400" cy="2667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4953000" y="1600200"/>
            <a:ext cx="2438400" cy="27432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7924800" y="1524000"/>
            <a:ext cx="2362200" cy="2667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133600" y="4495801"/>
            <a:ext cx="2133600" cy="1846659"/>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A:</a:t>
            </a:r>
          </a:p>
          <a:p>
            <a:pPr algn="ctr"/>
            <a:r>
              <a:rPr lang="en-US" sz="2400" dirty="0"/>
              <a:t>Supplementary Materials and Glossary</a:t>
            </a:r>
          </a:p>
          <a:p>
            <a:r>
              <a:rPr lang="en-US" dirty="0"/>
              <a:t> </a:t>
            </a:r>
          </a:p>
        </p:txBody>
      </p:sp>
      <p:sp>
        <p:nvSpPr>
          <p:cNvPr id="11" name="TextBox 10"/>
          <p:cNvSpPr txBox="1"/>
          <p:nvPr/>
        </p:nvSpPr>
        <p:spPr>
          <a:xfrm>
            <a:off x="5029200" y="4572000"/>
            <a:ext cx="2362200" cy="1938992"/>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B:</a:t>
            </a:r>
          </a:p>
          <a:p>
            <a:pPr algn="ctr"/>
            <a:r>
              <a:rPr lang="en-US" sz="2400" dirty="0"/>
              <a:t>Text Exemplars and Sample Performance Tasks </a:t>
            </a:r>
          </a:p>
        </p:txBody>
      </p:sp>
      <p:sp>
        <p:nvSpPr>
          <p:cNvPr id="13" name="TextBox 12"/>
          <p:cNvSpPr txBox="1"/>
          <p:nvPr/>
        </p:nvSpPr>
        <p:spPr>
          <a:xfrm>
            <a:off x="8077200" y="4267200"/>
            <a:ext cx="2133600" cy="2308324"/>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C:</a:t>
            </a:r>
          </a:p>
          <a:p>
            <a:pPr algn="ctr"/>
            <a:r>
              <a:rPr lang="en-US" sz="2400" dirty="0"/>
              <a:t>Annotated Writing Samples at Various Grade Levels  </a:t>
            </a:r>
          </a:p>
        </p:txBody>
      </p:sp>
      <p:sp>
        <p:nvSpPr>
          <p:cNvPr id="9" name="TextBox 11"/>
          <p:cNvSpPr txBox="1">
            <a:spLocks noChangeArrowheads="1"/>
          </p:cNvSpPr>
          <p:nvPr/>
        </p:nvSpPr>
        <p:spPr bwMode="auto">
          <a:xfrm>
            <a:off x="278476" y="6417124"/>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www.corestandards.org</a:t>
            </a:r>
          </a:p>
        </p:txBody>
      </p:sp>
    </p:spTree>
    <p:extLst>
      <p:ext uri="{BB962C8B-B14F-4D97-AF65-F5344CB8AC3E}">
        <p14:creationId xmlns:p14="http://schemas.microsoft.com/office/powerpoint/2010/main" val="459098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12 at 12.33.27 AM.png"/>
          <p:cNvPicPr>
            <a:picLocks noGrp="1" noChangeAspect="1"/>
          </p:cNvPicPr>
          <p:nvPr>
            <p:ph idx="1"/>
          </p:nvPr>
        </p:nvPicPr>
        <p:blipFill>
          <a:blip r:embed="rId3" cstate="print">
            <a:extLst>
              <a:ext uri="{28A0092B-C50C-407E-A947-70E740481C1C}">
                <a14:useLocalDpi xmlns:a14="http://schemas.microsoft.com/office/drawing/2010/main" val="0"/>
              </a:ext>
            </a:extLst>
          </a:blip>
          <a:srcRect l="6423" r="6423"/>
          <a:stretch>
            <a:fillRect/>
          </a:stretch>
        </p:blipFill>
        <p:spPr>
          <a:xfrm>
            <a:off x="2228851" y="1441628"/>
            <a:ext cx="8186737" cy="5260963"/>
          </a:xfrm>
        </p:spPr>
      </p:pic>
      <p:sp>
        <p:nvSpPr>
          <p:cNvPr id="5" name="Title 1"/>
          <p:cNvSpPr>
            <a:spLocks noGrp="1"/>
          </p:cNvSpPr>
          <p:nvPr>
            <p:ph type="title"/>
          </p:nvPr>
        </p:nvSpPr>
        <p:spPr>
          <a:xfrm>
            <a:off x="816864" y="228600"/>
            <a:ext cx="10871200" cy="990600"/>
          </a:xfrm>
        </p:spPr>
        <p:txBody>
          <a:bodyPr>
            <a:normAutofit/>
          </a:bodyPr>
          <a:lstStyle/>
          <a:p>
            <a:pPr algn="ctr"/>
            <a:r>
              <a:rPr lang="en-US" sz="5400" b="1" dirty="0">
                <a:solidFill>
                  <a:srgbClr val="0070C0"/>
                </a:solidFill>
                <a:latin typeface="Calibri" panose="020F0502020204030204" pitchFamily="34" charset="0"/>
              </a:rPr>
              <a:t>Resource: Icurio.com </a:t>
            </a:r>
          </a:p>
        </p:txBody>
      </p:sp>
    </p:spTree>
    <p:extLst>
      <p:ext uri="{BB962C8B-B14F-4D97-AF65-F5344CB8AC3E}">
        <p14:creationId xmlns:p14="http://schemas.microsoft.com/office/powerpoint/2010/main" val="3904218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0070C0"/>
                </a:solidFill>
                <a:latin typeface="Calibri" panose="020F0502020204030204" pitchFamily="34" charset="0"/>
              </a:rPr>
              <a:t>Resource: My Website </a:t>
            </a:r>
          </a:p>
        </p:txBody>
      </p:sp>
      <p:pic>
        <p:nvPicPr>
          <p:cNvPr id="4" name="Content Placeholder 3"/>
          <p:cNvPicPr>
            <a:picLocks noGrp="1" noChangeAspect="1"/>
          </p:cNvPicPr>
          <p:nvPr>
            <p:ph sz="quarter" idx="1"/>
          </p:nvPr>
        </p:nvPicPr>
        <p:blipFill>
          <a:blip r:embed="rId2"/>
          <a:stretch>
            <a:fillRect/>
          </a:stretch>
        </p:blipFill>
        <p:spPr>
          <a:xfrm>
            <a:off x="331089" y="2628899"/>
            <a:ext cx="4450461" cy="2887217"/>
          </a:xfrm>
          <a:prstGeom prst="rect">
            <a:avLst/>
          </a:prstGeom>
        </p:spPr>
      </p:pic>
      <p:sp>
        <p:nvSpPr>
          <p:cNvPr id="6" name="Rectangle 5"/>
          <p:cNvSpPr/>
          <p:nvPr/>
        </p:nvSpPr>
        <p:spPr>
          <a:xfrm>
            <a:off x="4991099" y="2628899"/>
            <a:ext cx="6924675" cy="3231654"/>
          </a:xfrm>
          <a:prstGeom prst="rect">
            <a:avLst/>
          </a:prstGeom>
        </p:spPr>
        <p:txBody>
          <a:bodyPr wrap="square">
            <a:spAutoFit/>
          </a:bodyPr>
          <a:lstStyle/>
          <a:p>
            <a:pPr algn="ctr"/>
            <a:r>
              <a:rPr lang="en-US" sz="3200" b="1" dirty="0">
                <a:latin typeface="Calibri" panose="020F0502020204030204" pitchFamily="34" charset="0"/>
              </a:rPr>
              <a:t>Carole Mullins, NBCT</a:t>
            </a:r>
          </a:p>
          <a:p>
            <a:pPr algn="ctr"/>
            <a:r>
              <a:rPr lang="en-US" sz="3200" b="1" dirty="0">
                <a:latin typeface="Calibri" panose="020F0502020204030204" pitchFamily="34" charset="0"/>
              </a:rPr>
              <a:t>KVEC Literacy Instructional Specialist</a:t>
            </a:r>
          </a:p>
          <a:p>
            <a:pPr algn="ctr"/>
            <a:r>
              <a:rPr lang="en-US" sz="3200" b="1" dirty="0">
                <a:solidFill>
                  <a:srgbClr val="0070C0"/>
                </a:solidFill>
                <a:latin typeface="Calibri" panose="020F0502020204030204" pitchFamily="34" charset="0"/>
              </a:rPr>
              <a:t>carole.mullins@hazard.kyschools.ky.us</a:t>
            </a:r>
          </a:p>
          <a:p>
            <a:pPr algn="ctr"/>
            <a:endParaRPr lang="en-US" sz="3200" b="1" dirty="0">
              <a:solidFill>
                <a:srgbClr val="0070C0"/>
              </a:solidFill>
              <a:latin typeface="Calibri" panose="020F0502020204030204" pitchFamily="34" charset="0"/>
            </a:endParaRPr>
          </a:p>
          <a:p>
            <a:pPr algn="ctr"/>
            <a:endParaRPr lang="en-US" sz="3200" b="1" dirty="0">
              <a:solidFill>
                <a:srgbClr val="0070C0"/>
              </a:solidFill>
              <a:latin typeface="Calibri" panose="020F0502020204030204" pitchFamily="34" charset="0"/>
            </a:endParaRPr>
          </a:p>
          <a:p>
            <a:pPr algn="ctr"/>
            <a:r>
              <a:rPr lang="en-US" sz="4400" b="1" u="sng" dirty="0">
                <a:solidFill>
                  <a:srgbClr val="0070C0"/>
                </a:solidFill>
                <a:latin typeface="Calibri" panose="020F0502020204030204" pitchFamily="34" charset="0"/>
              </a:rPr>
              <a:t>www.kvecelatln.weebly.com</a:t>
            </a:r>
          </a:p>
        </p:txBody>
      </p:sp>
    </p:spTree>
    <p:extLst>
      <p:ext uri="{BB962C8B-B14F-4D97-AF65-F5344CB8AC3E}">
        <p14:creationId xmlns:p14="http://schemas.microsoft.com/office/powerpoint/2010/main" val="1162098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Calibri" panose="020F0502020204030204" pitchFamily="34" charset="0"/>
              </a:rPr>
              <a:t>New Resource: Available for All Grade Levels </a:t>
            </a:r>
            <a:endParaRPr lang="en-US" dirty="0"/>
          </a:p>
        </p:txBody>
      </p:sp>
      <p:pic>
        <p:nvPicPr>
          <p:cNvPr id="4" name="Content Placeholder 3" descr="C:\Users\Carole\Documents\Elem Prin Cadre\CCC K-2 image.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16802" y="1968623"/>
            <a:ext cx="3563337" cy="4495800"/>
          </a:xfrm>
          <a:prstGeom prst="rect">
            <a:avLst/>
          </a:prstGeom>
          <a:noFill/>
          <a:ln>
            <a:noFill/>
          </a:ln>
        </p:spPr>
      </p:pic>
      <p:sp>
        <p:nvSpPr>
          <p:cNvPr id="5" name="Rectangle 4"/>
          <p:cNvSpPr/>
          <p:nvPr/>
        </p:nvSpPr>
        <p:spPr>
          <a:xfrm>
            <a:off x="4572000" y="2444691"/>
            <a:ext cx="7272337" cy="1771832"/>
          </a:xfrm>
          <a:prstGeom prst="rect">
            <a:avLst/>
          </a:prstGeom>
        </p:spPr>
        <p:txBody>
          <a:bodyPr wrap="square">
            <a:spAutoFit/>
          </a:bodyPr>
          <a:lstStyle/>
          <a:p>
            <a:pPr algn="ctr">
              <a:lnSpc>
                <a:spcPct val="107000"/>
              </a:lnSpc>
            </a:pPr>
            <a:r>
              <a:rPr lang="en-US" sz="3600" b="1" dirty="0">
                <a:latin typeface="Calibri" panose="020F0502020204030204" pitchFamily="34" charset="0"/>
                <a:ea typeface="Calibri" panose="020F0502020204030204" pitchFamily="34" charset="0"/>
                <a:cs typeface="Times New Roman" panose="02020603050405020304" pitchFamily="18" charset="0"/>
              </a:rPr>
              <a:t>THE COMMON CORE COMPANION: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The Standards Decoded for Grades K-2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b="1" i="1" dirty="0">
                <a:latin typeface="Calibri" panose="020F0502020204030204" pitchFamily="34" charset="0"/>
                <a:ea typeface="Calibri" panose="020F0502020204030204" pitchFamily="34" charset="0"/>
                <a:cs typeface="Times New Roman" panose="02020603050405020304" pitchFamily="18" charset="0"/>
              </a:rPr>
              <a:t>What They Say – What they Mean – How to Teach Them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Sharon </a:t>
            </a:r>
            <a:r>
              <a:rPr lang="en-US" b="1" dirty="0" err="1">
                <a:latin typeface="Calibri" panose="020F0502020204030204" pitchFamily="34" charset="0"/>
                <a:ea typeface="Calibri" panose="020F0502020204030204" pitchFamily="34" charset="0"/>
                <a:cs typeface="Times New Roman" panose="02020603050405020304" pitchFamily="18" charset="0"/>
              </a:rPr>
              <a:t>Taberski</a:t>
            </a:r>
            <a:r>
              <a:rPr lang="en-US" b="1" dirty="0">
                <a:latin typeface="Calibri" panose="020F0502020204030204" pitchFamily="34" charset="0"/>
                <a:ea typeface="Calibri" panose="020F0502020204030204" pitchFamily="34" charset="0"/>
                <a:cs typeface="Times New Roman" panose="02020603050405020304" pitchFamily="18" charset="0"/>
              </a:rPr>
              <a:t> and Jim Burke: Corwin Literacy</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380201" y="4427634"/>
            <a:ext cx="7811799" cy="1014380"/>
          </a:xfrm>
          <a:prstGeom prst="rect">
            <a:avLst/>
          </a:prstGeom>
        </p:spPr>
        <p:txBody>
          <a:bodyPr wrap="square">
            <a:spAutoFit/>
          </a:bodyPr>
          <a:lstStyle/>
          <a:p>
            <a:pPr algn="ctr">
              <a:lnSpc>
                <a:spcPct val="107000"/>
              </a:lnSpc>
            </a:pPr>
            <a:r>
              <a:rPr lang="en-US" sz="28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https://www.rainbowresource.com/pdfs/products/prod060792_smpl0.pdf</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0787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quarter" idx="1"/>
          </p:nvPr>
        </p:nvPicPr>
        <p:blipFill>
          <a:blip r:embed="rId3" cstate="print"/>
          <a:srcRect/>
          <a:stretch>
            <a:fillRect/>
          </a:stretch>
        </p:blipFill>
        <p:spPr bwMode="auto">
          <a:xfrm rot="21293270">
            <a:off x="335748" y="2624652"/>
            <a:ext cx="2593444" cy="2831988"/>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1779691" y="4040646"/>
            <a:ext cx="2541033" cy="2363990"/>
          </a:xfrm>
          <a:prstGeom prst="rect">
            <a:avLst/>
          </a:prstGeom>
          <a:noFill/>
          <a:ln w="9525">
            <a:solidFill>
              <a:schemeClr val="bg2">
                <a:lumMod val="25000"/>
              </a:schemeClr>
            </a:solidFill>
            <a:miter lim="800000"/>
            <a:headEnd/>
            <a:tailEnd/>
          </a:ln>
        </p:spPr>
      </p:pic>
      <p:sp>
        <p:nvSpPr>
          <p:cNvPr id="4" name="Rectangle 3"/>
          <p:cNvSpPr/>
          <p:nvPr/>
        </p:nvSpPr>
        <p:spPr>
          <a:xfrm>
            <a:off x="642938" y="1670403"/>
            <a:ext cx="11549061" cy="487506"/>
          </a:xfrm>
          <a:prstGeom prst="rect">
            <a:avLst/>
          </a:prstGeom>
        </p:spPr>
        <p:txBody>
          <a:bodyPr wrap="square">
            <a:spAutoFit/>
          </a:bodyPr>
          <a:lstStyle/>
          <a:p>
            <a:pPr>
              <a:lnSpc>
                <a:spcPct val="107000"/>
              </a:lnSpc>
            </a:pPr>
            <a:r>
              <a:rPr lang="en-US" sz="2400" b="1" u="sng" dirty="0">
                <a:latin typeface="Calibri" panose="020F0502020204030204" pitchFamily="34" charset="0"/>
                <a:ea typeface="Calibri" panose="020F0502020204030204" pitchFamily="34" charset="0"/>
                <a:cs typeface="Times New Roman" panose="02020603050405020304" pitchFamily="18" charset="0"/>
              </a:rPr>
              <a:t>7 Strategies of Assessment for Learning: How to Transform Student Achievement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0" y="71301"/>
            <a:ext cx="12191999" cy="1169551"/>
          </a:xfrm>
          <a:prstGeom prst="rect">
            <a:avLst/>
          </a:prstGeom>
        </p:spPr>
        <p:txBody>
          <a:bodyPr wrap="square">
            <a:spAutoFit/>
          </a:bodyPr>
          <a:lstStyle/>
          <a:p>
            <a:pPr algn="ctr">
              <a:lnSpc>
                <a:spcPct val="125000"/>
              </a:lnSpc>
            </a:pPr>
            <a:r>
              <a:rPr lang="en-US" sz="2800" b="1" dirty="0">
                <a:solidFill>
                  <a:srgbClr val="000000"/>
                </a:solidFill>
                <a:latin typeface="Calibri" panose="020F0502020204030204" pitchFamily="34" charset="0"/>
                <a:ea typeface="Calibri" panose="020F0502020204030204" pitchFamily="34" charset="0"/>
                <a:cs typeface="Arial" panose="020B0604020202020204" pitchFamily="34" charset="0"/>
              </a:rPr>
              <a:t>The KDE Office of Continuous Imp. &amp; Support will provide a 1-day training focused on classroom formative assessment that impacts student achievement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4743450" y="2398011"/>
            <a:ext cx="7229475" cy="4048288"/>
          </a:xfrm>
          <a:prstGeom prst="rect">
            <a:avLst/>
          </a:prstGeom>
          <a:ln w="22225">
            <a:solidFill>
              <a:schemeClr val="tx1"/>
            </a:solidFill>
          </a:ln>
        </p:spPr>
        <p:txBody>
          <a:bodyPr wrap="square">
            <a:spAutoFit/>
          </a:bodyPr>
          <a:lstStyle/>
          <a:p>
            <a:pPr>
              <a:lnSpc>
                <a:spcPct val="105000"/>
              </a:lnSpc>
            </a:pPr>
            <a:r>
              <a:rPr lang="en-US" b="1" dirty="0">
                <a:latin typeface="Calibri" panose="020F0502020204030204" pitchFamily="34" charset="0"/>
                <a:ea typeface="Calibri" panose="020F0502020204030204" pitchFamily="34" charset="0"/>
                <a:cs typeface="Times New Roman" panose="02020603050405020304" pitchFamily="18" charset="0"/>
              </a:rPr>
              <a:t>When:</a:t>
            </a:r>
            <a:r>
              <a:rPr lang="en-US" dirty="0">
                <a:latin typeface="Calibri" panose="020F0502020204030204" pitchFamily="34" charset="0"/>
                <a:ea typeface="Calibri" panose="020F0502020204030204" pitchFamily="34" charset="0"/>
                <a:cs typeface="Times New Roman" panose="02020603050405020304" pitchFamily="18" charset="0"/>
              </a:rPr>
              <a:t> Tuesday November 28, 2017 (8:30 am. – 3:00 pm.)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r>
              <a:rPr lang="en-US" b="1" dirty="0">
                <a:latin typeface="Calibri" panose="020F0502020204030204" pitchFamily="34" charset="0"/>
                <a:ea typeface="Calibri" panose="020F0502020204030204" pitchFamily="34" charset="0"/>
                <a:cs typeface="Times New Roman" panose="02020603050405020304" pitchFamily="18" charset="0"/>
              </a:rPr>
              <a:t>Where:</a:t>
            </a:r>
            <a:r>
              <a:rPr lang="en-US" dirty="0">
                <a:latin typeface="Calibri" panose="020F0502020204030204" pitchFamily="34" charset="0"/>
                <a:ea typeface="Calibri" panose="020F0502020204030204" pitchFamily="34" charset="0"/>
                <a:cs typeface="Times New Roman" panose="02020603050405020304" pitchFamily="18" charset="0"/>
              </a:rPr>
              <a:t> KVEC Training Center (Large Conference Room)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412 Roy Campbell Drive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Hazard, KY 41701</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Lunch will be provided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EILA credit is available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NOTE: District/School is responsible for all travel expenses including substitutes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pPr>
            <a:r>
              <a:rPr lang="en-US" sz="2000"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Deadline to register is November 21, 2017</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ea typeface="Calibri" panose="020F0502020204030204" pitchFamily="34" charset="0"/>
              </a:rPr>
              <a:t> </a:t>
            </a:r>
            <a:endParaRPr lang="en-US" sz="1400" dirty="0">
              <a:latin typeface="Times New Roman" panose="02020603050405020304" pitchFamily="18" charset="0"/>
              <a:ea typeface="Calibri" panose="020F0502020204030204" pitchFamily="34" charset="0"/>
            </a:endParaRPr>
          </a:p>
          <a:p>
            <a:pPr marR="0" lvl="0" algn="ctr">
              <a:spcBef>
                <a:spcPts val="0"/>
              </a:spcBef>
              <a:spcAft>
                <a:spcPts val="0"/>
              </a:spcAft>
            </a:pPr>
            <a:r>
              <a:rPr lang="en-US" sz="2000" b="1" u="sng" dirty="0">
                <a:solidFill>
                  <a:srgbClr val="0563C1"/>
                </a:solidFill>
                <a:latin typeface="Calibri" panose="020F0502020204030204" pitchFamily="34" charset="0"/>
                <a:ea typeface="Calibri" panose="020F0502020204030204" pitchFamily="34" charset="0"/>
                <a:hlinkClick r:id="rId5"/>
              </a:rPr>
              <a:t>https://www.eventbrite.com/e/7-strategies-of-assessment-for-learning-how-to-transform-student-achievement-tickets-39488513206</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2057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19200"/>
          </a:xfrm>
        </p:spPr>
        <p:txBody>
          <a:bodyPr>
            <a:normAutofit/>
          </a:bodyPr>
          <a:lstStyle/>
          <a:p>
            <a:pPr algn="ctr"/>
            <a:r>
              <a:rPr lang="en-US" sz="6600" dirty="0"/>
              <a:t>“The Standards”</a:t>
            </a:r>
          </a:p>
        </p:txBody>
      </p:sp>
      <p:sp>
        <p:nvSpPr>
          <p:cNvPr id="4" name="Content Placeholder 3"/>
          <p:cNvSpPr>
            <a:spLocks noGrp="1"/>
          </p:cNvSpPr>
          <p:nvPr>
            <p:ph sz="quarter" idx="2"/>
          </p:nvPr>
        </p:nvSpPr>
        <p:spPr>
          <a:xfrm>
            <a:off x="6368901" y="1589568"/>
            <a:ext cx="3886200" cy="3515833"/>
          </a:xfrm>
        </p:spPr>
        <p:txBody>
          <a:bodyPr>
            <a:normAutofit/>
          </a:bodyPr>
          <a:lstStyle/>
          <a:p>
            <a:r>
              <a:rPr lang="en-US" b="1" dirty="0"/>
              <a:t>What Does It Mean to be a Literate Person in the 21</a:t>
            </a:r>
            <a:r>
              <a:rPr lang="en-US" b="1" baseline="30000" dirty="0"/>
              <a:t>st</a:t>
            </a:r>
            <a:r>
              <a:rPr lang="en-US" b="1" dirty="0"/>
              <a:t> Century?</a:t>
            </a:r>
          </a:p>
          <a:p>
            <a:pPr lvl="1"/>
            <a:r>
              <a:rPr lang="en-US" b="1" dirty="0"/>
              <a:t>Public School is an adventure.</a:t>
            </a:r>
          </a:p>
          <a:p>
            <a:pPr lvl="1"/>
            <a:r>
              <a:rPr lang="en-US" b="1" dirty="0"/>
              <a:t>If you are going to use a map, make sure it’s correct!</a:t>
            </a:r>
          </a:p>
        </p:txBody>
      </p:sp>
      <p:pic>
        <p:nvPicPr>
          <p:cNvPr id="3075" name="Picture 3" descr="D:\Users\jfrancis\AppData\Local\Microsoft\Windows\Temporary Internet Files\Content.IE5\JMTZW4M4\MP900446693[1].jpg"/>
          <p:cNvPicPr>
            <a:picLocks noGrp="1" noChangeAspect="1" noChangeArrowheads="1"/>
          </p:cNvPicPr>
          <p:nvPr>
            <p:ph sz="quarter" idx="1"/>
          </p:nvPr>
        </p:nvPicPr>
        <p:blipFill>
          <a:blip r:embed="rId3" cstate="print"/>
          <a:srcRect/>
          <a:stretch>
            <a:fillRect/>
          </a:stretch>
        </p:blipFill>
        <p:spPr bwMode="auto">
          <a:xfrm>
            <a:off x="2209800" y="1828800"/>
            <a:ext cx="3886200" cy="2592824"/>
          </a:xfrm>
          <a:prstGeom prst="rect">
            <a:avLst/>
          </a:prstGeom>
          <a:noFill/>
        </p:spPr>
      </p:pic>
      <p:sp>
        <p:nvSpPr>
          <p:cNvPr id="6" name="TextBox 5"/>
          <p:cNvSpPr txBox="1"/>
          <p:nvPr/>
        </p:nvSpPr>
        <p:spPr>
          <a:xfrm>
            <a:off x="1828800" y="4953000"/>
            <a:ext cx="8534400" cy="1569660"/>
          </a:xfrm>
          <a:prstGeom prst="rect">
            <a:avLst/>
          </a:prstGeom>
          <a:noFill/>
          <a:ln w="12700" cmpd="dbl">
            <a:solidFill>
              <a:schemeClr val="tx1"/>
            </a:solidFill>
          </a:ln>
        </p:spPr>
        <p:txBody>
          <a:bodyPr wrap="square" rtlCol="0">
            <a:spAutoFit/>
          </a:bodyPr>
          <a:lstStyle/>
          <a:p>
            <a:r>
              <a:rPr lang="en-US" sz="2400" dirty="0">
                <a:latin typeface="Cooper Black" pitchFamily="18" charset="0"/>
                <a:ea typeface="Geneva"/>
                <a:cs typeface="Geneva"/>
              </a:rPr>
              <a:t>Kentucky’s Academic  Standards </a:t>
            </a:r>
          </a:p>
          <a:p>
            <a:r>
              <a:rPr lang="en-US" sz="2400" dirty="0">
                <a:latin typeface="Cooper Black" pitchFamily="18" charset="0"/>
                <a:ea typeface="Geneva"/>
                <a:cs typeface="Geneva"/>
              </a:rPr>
              <a:t>for English Language Arts and </a:t>
            </a:r>
          </a:p>
          <a:p>
            <a:r>
              <a:rPr lang="en-US" sz="2400" dirty="0">
                <a:latin typeface="Cooper Black" pitchFamily="18" charset="0"/>
                <a:ea typeface="Geneva"/>
                <a:cs typeface="Geneva"/>
              </a:rPr>
              <a:t>Literacy in History/Social Studies, </a:t>
            </a:r>
          </a:p>
          <a:p>
            <a:r>
              <a:rPr lang="en-US" sz="2400" dirty="0">
                <a:latin typeface="Cooper Black" pitchFamily="18" charset="0"/>
                <a:ea typeface="Geneva"/>
                <a:cs typeface="Geneva"/>
              </a:rPr>
              <a:t>Science, and Technical Subjects</a:t>
            </a:r>
            <a:endParaRPr lang="en-US" sz="2400" dirty="0">
              <a:latin typeface="Cooper Black" pitchFamily="18" charset="0"/>
            </a:endParaRPr>
          </a:p>
        </p:txBody>
      </p:sp>
      <p:pic>
        <p:nvPicPr>
          <p:cNvPr id="7" name="Picture 4" descr="kde logo.jpg"/>
          <p:cNvPicPr>
            <a:picLocks noChangeAspect="1"/>
          </p:cNvPicPr>
          <p:nvPr/>
        </p:nvPicPr>
        <p:blipFill>
          <a:blip r:embed="rId4" cstate="print"/>
          <a:srcRect/>
          <a:stretch>
            <a:fillRect/>
          </a:stretch>
        </p:blipFill>
        <p:spPr bwMode="auto">
          <a:xfrm>
            <a:off x="8458200" y="5029200"/>
            <a:ext cx="1676400" cy="1447800"/>
          </a:xfrm>
          <a:prstGeom prst="rect">
            <a:avLst/>
          </a:prstGeom>
          <a:noFill/>
          <a:ln w="9525">
            <a:noFill/>
            <a:miter lim="800000"/>
            <a:headEnd/>
            <a:tailEnd/>
          </a:ln>
        </p:spPr>
      </p:pic>
    </p:spTree>
    <p:extLst>
      <p:ext uri="{BB962C8B-B14F-4D97-AF65-F5344CB8AC3E}">
        <p14:creationId xmlns:p14="http://schemas.microsoft.com/office/powerpoint/2010/main" val="213328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637873385"/>
              </p:ext>
            </p:extLst>
          </p:nvPr>
        </p:nvGraphicFramePr>
        <p:xfrm>
          <a:off x="2182090" y="332508"/>
          <a:ext cx="8358447" cy="615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818910" y="4397124"/>
            <a:ext cx="6168044" cy="1754326"/>
          </a:xfrm>
          <a:prstGeom prst="rect">
            <a:avLst/>
          </a:prstGeom>
          <a:solidFill>
            <a:schemeClr val="accent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bg2">
                    <a:lumMod val="25000"/>
                  </a:schemeClr>
                </a:solidFill>
                <a:effectLst/>
              </a:rPr>
              <a:t>Same Skills, Different Approach !</a:t>
            </a:r>
          </a:p>
        </p:txBody>
      </p:sp>
    </p:spTree>
    <p:extLst>
      <p:ext uri="{BB962C8B-B14F-4D97-AF65-F5344CB8AC3E}">
        <p14:creationId xmlns:p14="http://schemas.microsoft.com/office/powerpoint/2010/main" val="28883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38400" y="425450"/>
            <a:ext cx="74676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ja-JP" altLang="en-US" sz="4800"/>
              <a:t>“</a:t>
            </a:r>
            <a:r>
              <a:rPr lang="en-US" altLang="en-US" sz="4800"/>
              <a:t>Read like a detective, write like a reporter.</a:t>
            </a:r>
            <a:r>
              <a:rPr lang="ja-JP" altLang="en-US" sz="4800"/>
              <a:t>”</a:t>
            </a:r>
            <a:endParaRPr lang="en-US" altLang="en-US" sz="4000"/>
          </a:p>
        </p:txBody>
      </p:sp>
      <p:pic>
        <p:nvPicPr>
          <p:cNvPr id="22531" name="Picture 3"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838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086083"/>
      </p:ext>
    </p:extLst>
  </p:cSld>
  <p:clrMapOvr>
    <a:masterClrMapping/>
  </p:clrMapOvr>
  <p:transition spd="slow">
    <p:split orient="vert"/>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2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7843</Words>
  <Application>Microsoft Office PowerPoint</Application>
  <PresentationFormat>Widescreen</PresentationFormat>
  <Paragraphs>1017</Paragraphs>
  <Slides>66</Slides>
  <Notes>61</Notes>
  <HiddenSlides>0</HiddenSlides>
  <MMClips>0</MMClips>
  <ScaleCrop>false</ScaleCrop>
  <HeadingPairs>
    <vt:vector size="6" baseType="variant">
      <vt:variant>
        <vt:lpstr>Fonts Used</vt:lpstr>
      </vt:variant>
      <vt:variant>
        <vt:i4>27</vt:i4>
      </vt:variant>
      <vt:variant>
        <vt:lpstr>Theme</vt:lpstr>
      </vt:variant>
      <vt:variant>
        <vt:i4>7</vt:i4>
      </vt:variant>
      <vt:variant>
        <vt:lpstr>Slide Titles</vt:lpstr>
      </vt:variant>
      <vt:variant>
        <vt:i4>66</vt:i4>
      </vt:variant>
    </vt:vector>
  </HeadingPairs>
  <TitlesOfParts>
    <vt:vector size="100" baseType="lpstr">
      <vt:lpstr>MS PGothic</vt:lpstr>
      <vt:lpstr>MS PGothic</vt:lpstr>
      <vt:lpstr>Arial</vt:lpstr>
      <vt:lpstr>Arial Black</vt:lpstr>
      <vt:lpstr>Arial Rounded MT Bold</vt:lpstr>
      <vt:lpstr>Bodoni MT</vt:lpstr>
      <vt:lpstr>Bookman Old Style</vt:lpstr>
      <vt:lpstr>Brush Script MT</vt:lpstr>
      <vt:lpstr>Calibri</vt:lpstr>
      <vt:lpstr>Calibri Light</vt:lpstr>
      <vt:lpstr>Cooper Black</vt:lpstr>
      <vt:lpstr>Courier New</vt:lpstr>
      <vt:lpstr>Geneva</vt:lpstr>
      <vt:lpstr>Georgia</vt:lpstr>
      <vt:lpstr>Gotham-Book</vt:lpstr>
      <vt:lpstr>Helvetica</vt:lpstr>
      <vt:lpstr>HGPｺﾞｼｯｸE</vt:lpstr>
      <vt:lpstr>Rockwell</vt:lpstr>
      <vt:lpstr>Symbol</vt:lpstr>
      <vt:lpstr>Tahoma</vt:lpstr>
      <vt:lpstr>Times</vt:lpstr>
      <vt:lpstr>Times New Roman</vt:lpstr>
      <vt:lpstr>Tunga</vt:lpstr>
      <vt:lpstr>Tw Cen MT</vt:lpstr>
      <vt:lpstr>Wingdings</vt:lpstr>
      <vt:lpstr>Wingdings 2</vt:lpstr>
      <vt:lpstr>Wingdings 3</vt:lpstr>
      <vt:lpstr>Office Theme</vt:lpstr>
      <vt:lpstr>Median</vt:lpstr>
      <vt:lpstr>1_Median</vt:lpstr>
      <vt:lpstr>1_Office Theme</vt:lpstr>
      <vt:lpstr>2_Office Theme</vt:lpstr>
      <vt:lpstr>4_Office Theme</vt:lpstr>
      <vt:lpstr>2_Custom Design</vt:lpstr>
      <vt:lpstr>K-5 English/LA and Disciplinary Literacy</vt:lpstr>
      <vt:lpstr>PowerPoint Presentation</vt:lpstr>
      <vt:lpstr>PowerPoint Presentation</vt:lpstr>
      <vt:lpstr>What is meant by College and Career Readiness (CCR)  Anchor Standards?</vt:lpstr>
      <vt:lpstr>  A Few Major Problems Identified…  </vt:lpstr>
      <vt:lpstr> Elevating literacy and literacy instruction  up through the grades </vt:lpstr>
      <vt:lpstr>“The Standards”</vt:lpstr>
      <vt:lpstr>PowerPoint Presentation</vt:lpstr>
      <vt:lpstr>PowerPoint Presentation</vt:lpstr>
      <vt:lpstr>Reading Standard #1  CCR Anchor Standard #1 (Literature and Informational)</vt:lpstr>
      <vt:lpstr>Deconstructed Reading Informational Standard 1: 3rd Grade</vt:lpstr>
      <vt:lpstr>Distribution of Literary and Informational Passages  by Grade in the NAEP Reading Framework </vt:lpstr>
      <vt:lpstr>Literary vs Informational</vt:lpstr>
      <vt:lpstr>Specific Elementary Reading Issues…</vt:lpstr>
      <vt:lpstr> K-2: The Five Essential Components of Reading </vt:lpstr>
      <vt:lpstr> Overview of the Reading Standards for History/Social Studies  </vt:lpstr>
      <vt:lpstr> Overview of the Reading Standards for  Science &amp; Technical Subjects 6-12 </vt:lpstr>
      <vt:lpstr>Writing Standard #1  CCR Anchor Standard  #1 </vt:lpstr>
      <vt:lpstr>PowerPoint Presentation</vt:lpstr>
      <vt:lpstr>Distribution of Communicative Purposes  by Grade in the NAEP Writing Framework </vt:lpstr>
      <vt:lpstr>PowerPoint Presentation</vt:lpstr>
      <vt:lpstr>PowerPoint Presentation</vt:lpstr>
      <vt:lpstr>Common Core You Tube Videos</vt:lpstr>
      <vt:lpstr>What Really Matters…</vt:lpstr>
      <vt:lpstr>Common Core Shifts</vt:lpstr>
      <vt:lpstr>High Level Summary of the “Biggest” Shifts</vt:lpstr>
      <vt:lpstr>Shift 1: Regular Practice With Complex text and Its   Academic Language: Why?</vt:lpstr>
      <vt:lpstr>Shift 2: Reading, Writing and Speaking Grounded in Evidence from Text: Why?</vt:lpstr>
      <vt:lpstr>Shift #2 Requires Text-Dependent Questions &amp; Answers!</vt:lpstr>
      <vt:lpstr> Shift #3: Building Knowledge Through Content-Rich Nonfiction</vt:lpstr>
      <vt:lpstr>Building Knowledge Through Content-Rich Nonfiction – Why?</vt:lpstr>
      <vt:lpstr>All Teachers Support Literacy</vt:lpstr>
      <vt:lpstr>Shifts Mean a Change in Practice!</vt:lpstr>
      <vt:lpstr>Reading Informational Standard #10</vt:lpstr>
      <vt:lpstr>Condensing for Conversation at the Early Level </vt:lpstr>
      <vt:lpstr>How Do We Know Who They Were? </vt:lpstr>
      <vt:lpstr> Washington, Jefferson, and Lincoln</vt:lpstr>
      <vt:lpstr>Disciplinary Literacy: Visual Literacy</vt:lpstr>
      <vt:lpstr>PowerPoint Presentation</vt:lpstr>
      <vt:lpstr>PowerPoint Presentation</vt:lpstr>
      <vt:lpstr>This Chart Demonstrates the Lexile Ranges for  Text Complexity Grade Bands</vt:lpstr>
      <vt:lpstr>Text Complexity: Brotherly Love (Grade 4-5)</vt:lpstr>
      <vt:lpstr>Text Complexity for Grades K-2 </vt:lpstr>
      <vt:lpstr>Discipline-specific Considerations</vt:lpstr>
      <vt:lpstr>Discipline-specific Considerations</vt:lpstr>
      <vt:lpstr>PowerPoint Presentation</vt:lpstr>
      <vt:lpstr>PowerPoint Presentation</vt:lpstr>
      <vt:lpstr>From…To… </vt:lpstr>
      <vt:lpstr>PowerPoint Presentation</vt:lpstr>
      <vt:lpstr>PowerPoint Presentation</vt:lpstr>
      <vt:lpstr>PowerPoint Presentation</vt:lpstr>
      <vt:lpstr>Informative/Explanatory Writing</vt:lpstr>
      <vt:lpstr>Informative/Explanatory writing  seeks to accurately convey information</vt:lpstr>
      <vt:lpstr> </vt:lpstr>
      <vt:lpstr>How does Informative/Explanatory writing differ from Argumentative writing?</vt:lpstr>
      <vt:lpstr>Narrative Writing</vt:lpstr>
      <vt:lpstr>Characteristics of a Common Core  Narrative Writing Prompt</vt:lpstr>
      <vt:lpstr>PowerPoint Presentation</vt:lpstr>
      <vt:lpstr>Where does On-Demand Writing  Appear in the Standards?</vt:lpstr>
      <vt:lpstr>  On-Demand Writing Assessment Purposes</vt:lpstr>
      <vt:lpstr>In Closing… Claims Driving Design: ELA/Literacy</vt:lpstr>
      <vt:lpstr>Appendices</vt:lpstr>
      <vt:lpstr>Resource: Icurio.com </vt:lpstr>
      <vt:lpstr>Resource: My Website </vt:lpstr>
      <vt:lpstr>New Resource: Available for All Grade Levels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dc:creator>
  <cp:lastModifiedBy>Hammonds, Brittany</cp:lastModifiedBy>
  <cp:revision>196</cp:revision>
  <cp:lastPrinted>2017-11-02T14:07:43Z</cp:lastPrinted>
  <dcterms:created xsi:type="dcterms:W3CDTF">2017-10-29T16:10:40Z</dcterms:created>
  <dcterms:modified xsi:type="dcterms:W3CDTF">2017-11-09T17:23:55Z</dcterms:modified>
</cp:coreProperties>
</file>