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40"/>
  </p:notesMasterIdLst>
  <p:sldIdLst>
    <p:sldId id="256" r:id="rId2"/>
    <p:sldId id="257" r:id="rId3"/>
    <p:sldId id="259" r:id="rId4"/>
    <p:sldId id="261" r:id="rId5"/>
    <p:sldId id="262" r:id="rId6"/>
    <p:sldId id="281" r:id="rId7"/>
    <p:sldId id="283" r:id="rId8"/>
    <p:sldId id="286" r:id="rId9"/>
    <p:sldId id="288" r:id="rId10"/>
    <p:sldId id="258" r:id="rId11"/>
    <p:sldId id="264" r:id="rId12"/>
    <p:sldId id="265" r:id="rId13"/>
    <p:sldId id="263" r:id="rId14"/>
    <p:sldId id="266" r:id="rId15"/>
    <p:sldId id="267" r:id="rId16"/>
    <p:sldId id="269" r:id="rId17"/>
    <p:sldId id="270" r:id="rId18"/>
    <p:sldId id="268" r:id="rId19"/>
    <p:sldId id="272" r:id="rId20"/>
    <p:sldId id="273" r:id="rId21"/>
    <p:sldId id="274" r:id="rId22"/>
    <p:sldId id="275" r:id="rId23"/>
    <p:sldId id="276" r:id="rId24"/>
    <p:sldId id="277" r:id="rId25"/>
    <p:sldId id="302" r:id="rId26"/>
    <p:sldId id="280" r:id="rId27"/>
    <p:sldId id="289" r:id="rId28"/>
    <p:sldId id="291" r:id="rId29"/>
    <p:sldId id="290" r:id="rId30"/>
    <p:sldId id="292" r:id="rId31"/>
    <p:sldId id="293" r:id="rId32"/>
    <p:sldId id="300" r:id="rId33"/>
    <p:sldId id="294" r:id="rId34"/>
    <p:sldId id="295" r:id="rId35"/>
    <p:sldId id="296" r:id="rId36"/>
    <p:sldId id="297" r:id="rId37"/>
    <p:sldId id="301" r:id="rId38"/>
    <p:sldId id="304" r:id="rId3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370" autoAdjust="0"/>
  </p:normalViewPr>
  <p:slideViewPr>
    <p:cSldViewPr snapToGrid="0">
      <p:cViewPr varScale="1">
        <p:scale>
          <a:sx n="70" d="100"/>
          <a:sy n="70" d="100"/>
        </p:scale>
        <p:origin x="738" y="72"/>
      </p:cViewPr>
      <p:guideLst/>
    </p:cSldViewPr>
  </p:slideViewPr>
  <p:outlineViewPr>
    <p:cViewPr>
      <p:scale>
        <a:sx n="33" d="100"/>
        <a:sy n="33" d="100"/>
      </p:scale>
      <p:origin x="0" y="-2634"/>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66684-2622-4E36-A407-D40CFA543D7F}" type="doc">
      <dgm:prSet loTypeId="urn:microsoft.com/office/officeart/2016/7/layout/LinearBlockProcessNumbered" loCatId="process" qsTypeId="urn:microsoft.com/office/officeart/2005/8/quickstyle/simple1" qsCatId="simple" csTypeId="urn:microsoft.com/office/officeart/2005/8/colors/colorful1" csCatId="colorful"/>
      <dgm:spPr/>
      <dgm:t>
        <a:bodyPr/>
        <a:lstStyle/>
        <a:p>
          <a:endParaRPr lang="en-US"/>
        </a:p>
      </dgm:t>
    </dgm:pt>
    <dgm:pt modelId="{941088FE-61E0-4935-92E4-A577268D151A}">
      <dgm:prSet/>
      <dgm:spPr/>
      <dgm:t>
        <a:bodyPr/>
        <a:lstStyle/>
        <a:p>
          <a:r>
            <a:rPr lang="en-US"/>
            <a:t>Expose students to multiple perspectives of issues past and present.</a:t>
          </a:r>
        </a:p>
      </dgm:t>
    </dgm:pt>
    <dgm:pt modelId="{5D124313-E396-48C5-B718-7753AC3E1718}" type="parTrans" cxnId="{BE1234C7-2C68-4A01-BA7B-6032B5936234}">
      <dgm:prSet/>
      <dgm:spPr/>
      <dgm:t>
        <a:bodyPr/>
        <a:lstStyle/>
        <a:p>
          <a:endParaRPr lang="en-US"/>
        </a:p>
      </dgm:t>
    </dgm:pt>
    <dgm:pt modelId="{7894D84B-AD29-4AE2-92B7-46E197038CCC}" type="sibTrans" cxnId="{BE1234C7-2C68-4A01-BA7B-6032B5936234}">
      <dgm:prSet phldrT="01" phldr="0"/>
      <dgm:spPr/>
      <dgm:t>
        <a:bodyPr/>
        <a:lstStyle/>
        <a:p>
          <a:r>
            <a:rPr lang="en-US"/>
            <a:t>01</a:t>
          </a:r>
        </a:p>
      </dgm:t>
    </dgm:pt>
    <dgm:pt modelId="{328585CE-BF43-4ECC-B88D-DD65D58BC482}">
      <dgm:prSet/>
      <dgm:spPr/>
      <dgm:t>
        <a:bodyPr/>
        <a:lstStyle/>
        <a:p>
          <a:r>
            <a:rPr lang="en-US"/>
            <a:t>Most issues were furiously debated at the time – why stop now?!</a:t>
          </a:r>
        </a:p>
      </dgm:t>
    </dgm:pt>
    <dgm:pt modelId="{AB0759FC-AD56-4EEE-ABE8-9495CE8B35A1}" type="parTrans" cxnId="{EBDC5A68-1EA5-4AD9-9DCF-D2CD1D1C8DF5}">
      <dgm:prSet/>
      <dgm:spPr/>
      <dgm:t>
        <a:bodyPr/>
        <a:lstStyle/>
        <a:p>
          <a:endParaRPr lang="en-US"/>
        </a:p>
      </dgm:t>
    </dgm:pt>
    <dgm:pt modelId="{507B4836-800D-4F14-B521-3DCAD88214A5}" type="sibTrans" cxnId="{EBDC5A68-1EA5-4AD9-9DCF-D2CD1D1C8DF5}">
      <dgm:prSet phldrT="02" phldr="0"/>
      <dgm:spPr/>
      <dgm:t>
        <a:bodyPr/>
        <a:lstStyle/>
        <a:p>
          <a:r>
            <a:rPr lang="en-US"/>
            <a:t>02</a:t>
          </a:r>
        </a:p>
      </dgm:t>
    </dgm:pt>
    <dgm:pt modelId="{056500F2-98B3-4EF2-831A-3C233C656988}">
      <dgm:prSet/>
      <dgm:spPr/>
      <dgm:t>
        <a:bodyPr/>
        <a:lstStyle/>
        <a:p>
          <a:r>
            <a:rPr lang="en-US"/>
            <a:t>Help students develop knowledge, skills and analytical abilities – think critically, make intelligent inferences, develop reasoned explanations</a:t>
          </a:r>
        </a:p>
      </dgm:t>
    </dgm:pt>
    <dgm:pt modelId="{C44B5666-8CAA-46A9-B288-59C69D67B892}" type="parTrans" cxnId="{177E1F6C-BD77-47EB-A07D-47BA0B99959A}">
      <dgm:prSet/>
      <dgm:spPr/>
      <dgm:t>
        <a:bodyPr/>
        <a:lstStyle/>
        <a:p>
          <a:endParaRPr lang="en-US"/>
        </a:p>
      </dgm:t>
    </dgm:pt>
    <dgm:pt modelId="{A92690DC-3C1A-4E7C-BA76-6AF7CFF7C832}" type="sibTrans" cxnId="{177E1F6C-BD77-47EB-A07D-47BA0B99959A}">
      <dgm:prSet phldrT="03" phldr="0"/>
      <dgm:spPr/>
      <dgm:t>
        <a:bodyPr/>
        <a:lstStyle/>
        <a:p>
          <a:r>
            <a:rPr lang="en-US"/>
            <a:t>03</a:t>
          </a:r>
        </a:p>
      </dgm:t>
    </dgm:pt>
    <dgm:pt modelId="{53EE7342-1EEA-42AE-8A86-6674A7571C10}" type="pres">
      <dgm:prSet presAssocID="{43566684-2622-4E36-A407-D40CFA543D7F}" presName="Name0" presStyleCnt="0">
        <dgm:presLayoutVars>
          <dgm:animLvl val="lvl"/>
          <dgm:resizeHandles val="exact"/>
        </dgm:presLayoutVars>
      </dgm:prSet>
      <dgm:spPr/>
      <dgm:t>
        <a:bodyPr/>
        <a:lstStyle/>
        <a:p>
          <a:endParaRPr lang="en-US"/>
        </a:p>
      </dgm:t>
    </dgm:pt>
    <dgm:pt modelId="{9FDC1EDA-AA07-4139-B6A4-F017F0D4588F}" type="pres">
      <dgm:prSet presAssocID="{941088FE-61E0-4935-92E4-A577268D151A}" presName="compositeNode" presStyleCnt="0">
        <dgm:presLayoutVars>
          <dgm:bulletEnabled val="1"/>
        </dgm:presLayoutVars>
      </dgm:prSet>
      <dgm:spPr/>
    </dgm:pt>
    <dgm:pt modelId="{2A79F14D-D9CA-4B41-9057-35B16F42A2DB}" type="pres">
      <dgm:prSet presAssocID="{941088FE-61E0-4935-92E4-A577268D151A}" presName="bgRect" presStyleLbl="alignNode1" presStyleIdx="0" presStyleCnt="3"/>
      <dgm:spPr/>
      <dgm:t>
        <a:bodyPr/>
        <a:lstStyle/>
        <a:p>
          <a:endParaRPr lang="en-US"/>
        </a:p>
      </dgm:t>
    </dgm:pt>
    <dgm:pt modelId="{335F9F12-8358-4CFF-A706-F6DC626610BB}" type="pres">
      <dgm:prSet presAssocID="{7894D84B-AD29-4AE2-92B7-46E197038CCC}" presName="sibTransNodeRect" presStyleLbl="alignNode1" presStyleIdx="0" presStyleCnt="3">
        <dgm:presLayoutVars>
          <dgm:chMax val="0"/>
          <dgm:bulletEnabled val="1"/>
        </dgm:presLayoutVars>
      </dgm:prSet>
      <dgm:spPr/>
      <dgm:t>
        <a:bodyPr/>
        <a:lstStyle/>
        <a:p>
          <a:endParaRPr lang="en-US"/>
        </a:p>
      </dgm:t>
    </dgm:pt>
    <dgm:pt modelId="{6D48B51C-F35E-49BE-8630-C4701392FD4B}" type="pres">
      <dgm:prSet presAssocID="{941088FE-61E0-4935-92E4-A577268D151A}" presName="nodeRect" presStyleLbl="alignNode1" presStyleIdx="0" presStyleCnt="3">
        <dgm:presLayoutVars>
          <dgm:bulletEnabled val="1"/>
        </dgm:presLayoutVars>
      </dgm:prSet>
      <dgm:spPr/>
      <dgm:t>
        <a:bodyPr/>
        <a:lstStyle/>
        <a:p>
          <a:endParaRPr lang="en-US"/>
        </a:p>
      </dgm:t>
    </dgm:pt>
    <dgm:pt modelId="{F69CDE2F-CC03-44CF-922A-5CB53705D959}" type="pres">
      <dgm:prSet presAssocID="{7894D84B-AD29-4AE2-92B7-46E197038CCC}" presName="sibTrans" presStyleCnt="0"/>
      <dgm:spPr/>
    </dgm:pt>
    <dgm:pt modelId="{36A32F97-5A67-4858-B060-A754C9C7663C}" type="pres">
      <dgm:prSet presAssocID="{328585CE-BF43-4ECC-B88D-DD65D58BC482}" presName="compositeNode" presStyleCnt="0">
        <dgm:presLayoutVars>
          <dgm:bulletEnabled val="1"/>
        </dgm:presLayoutVars>
      </dgm:prSet>
      <dgm:spPr/>
    </dgm:pt>
    <dgm:pt modelId="{6E989D47-71BC-4F17-9919-C0ED921AD86D}" type="pres">
      <dgm:prSet presAssocID="{328585CE-BF43-4ECC-B88D-DD65D58BC482}" presName="bgRect" presStyleLbl="alignNode1" presStyleIdx="1" presStyleCnt="3"/>
      <dgm:spPr/>
      <dgm:t>
        <a:bodyPr/>
        <a:lstStyle/>
        <a:p>
          <a:endParaRPr lang="en-US"/>
        </a:p>
      </dgm:t>
    </dgm:pt>
    <dgm:pt modelId="{129D0E2A-9E5A-445A-81AE-7AC26C5DB7B6}" type="pres">
      <dgm:prSet presAssocID="{507B4836-800D-4F14-B521-3DCAD88214A5}" presName="sibTransNodeRect" presStyleLbl="alignNode1" presStyleIdx="1" presStyleCnt="3">
        <dgm:presLayoutVars>
          <dgm:chMax val="0"/>
          <dgm:bulletEnabled val="1"/>
        </dgm:presLayoutVars>
      </dgm:prSet>
      <dgm:spPr/>
      <dgm:t>
        <a:bodyPr/>
        <a:lstStyle/>
        <a:p>
          <a:endParaRPr lang="en-US"/>
        </a:p>
      </dgm:t>
    </dgm:pt>
    <dgm:pt modelId="{A95DB88E-444E-4BB1-8BF1-94CA6427C871}" type="pres">
      <dgm:prSet presAssocID="{328585CE-BF43-4ECC-B88D-DD65D58BC482}" presName="nodeRect" presStyleLbl="alignNode1" presStyleIdx="1" presStyleCnt="3">
        <dgm:presLayoutVars>
          <dgm:bulletEnabled val="1"/>
        </dgm:presLayoutVars>
      </dgm:prSet>
      <dgm:spPr/>
      <dgm:t>
        <a:bodyPr/>
        <a:lstStyle/>
        <a:p>
          <a:endParaRPr lang="en-US"/>
        </a:p>
      </dgm:t>
    </dgm:pt>
    <dgm:pt modelId="{536D36B1-130C-4E79-95C9-860DA98C8D65}" type="pres">
      <dgm:prSet presAssocID="{507B4836-800D-4F14-B521-3DCAD88214A5}" presName="sibTrans" presStyleCnt="0"/>
      <dgm:spPr/>
    </dgm:pt>
    <dgm:pt modelId="{A15F40A8-0DD3-40E7-BEC8-E3D2F58F58BF}" type="pres">
      <dgm:prSet presAssocID="{056500F2-98B3-4EF2-831A-3C233C656988}" presName="compositeNode" presStyleCnt="0">
        <dgm:presLayoutVars>
          <dgm:bulletEnabled val="1"/>
        </dgm:presLayoutVars>
      </dgm:prSet>
      <dgm:spPr/>
    </dgm:pt>
    <dgm:pt modelId="{C1BE8758-7417-4666-945B-C719B64E1524}" type="pres">
      <dgm:prSet presAssocID="{056500F2-98B3-4EF2-831A-3C233C656988}" presName="bgRect" presStyleLbl="alignNode1" presStyleIdx="2" presStyleCnt="3"/>
      <dgm:spPr/>
      <dgm:t>
        <a:bodyPr/>
        <a:lstStyle/>
        <a:p>
          <a:endParaRPr lang="en-US"/>
        </a:p>
      </dgm:t>
    </dgm:pt>
    <dgm:pt modelId="{13D5BB07-EA77-48AC-83C7-6C3B0FD05937}" type="pres">
      <dgm:prSet presAssocID="{A92690DC-3C1A-4E7C-BA76-6AF7CFF7C832}" presName="sibTransNodeRect" presStyleLbl="alignNode1" presStyleIdx="2" presStyleCnt="3">
        <dgm:presLayoutVars>
          <dgm:chMax val="0"/>
          <dgm:bulletEnabled val="1"/>
        </dgm:presLayoutVars>
      </dgm:prSet>
      <dgm:spPr/>
      <dgm:t>
        <a:bodyPr/>
        <a:lstStyle/>
        <a:p>
          <a:endParaRPr lang="en-US"/>
        </a:p>
      </dgm:t>
    </dgm:pt>
    <dgm:pt modelId="{6238F96F-2739-4145-BF1E-FFBF9E77558B}" type="pres">
      <dgm:prSet presAssocID="{056500F2-98B3-4EF2-831A-3C233C656988}" presName="nodeRect" presStyleLbl="alignNode1" presStyleIdx="2" presStyleCnt="3">
        <dgm:presLayoutVars>
          <dgm:bulletEnabled val="1"/>
        </dgm:presLayoutVars>
      </dgm:prSet>
      <dgm:spPr/>
      <dgm:t>
        <a:bodyPr/>
        <a:lstStyle/>
        <a:p>
          <a:endParaRPr lang="en-US"/>
        </a:p>
      </dgm:t>
    </dgm:pt>
  </dgm:ptLst>
  <dgm:cxnLst>
    <dgm:cxn modelId="{8C841700-77A3-428E-B74E-3BB96C1F2601}" type="presOf" srcId="{507B4836-800D-4F14-B521-3DCAD88214A5}" destId="{129D0E2A-9E5A-445A-81AE-7AC26C5DB7B6}" srcOrd="0" destOrd="0" presId="urn:microsoft.com/office/officeart/2016/7/layout/LinearBlockProcessNumbered"/>
    <dgm:cxn modelId="{92604924-65DA-4DF4-B29C-ECDEE84F4F02}" type="presOf" srcId="{A92690DC-3C1A-4E7C-BA76-6AF7CFF7C832}" destId="{13D5BB07-EA77-48AC-83C7-6C3B0FD05937}" srcOrd="0" destOrd="0" presId="urn:microsoft.com/office/officeart/2016/7/layout/LinearBlockProcessNumbered"/>
    <dgm:cxn modelId="{13D2DCF0-768D-4A8C-A4D0-9DDE1B879FCB}" type="presOf" srcId="{941088FE-61E0-4935-92E4-A577268D151A}" destId="{6D48B51C-F35E-49BE-8630-C4701392FD4B}" srcOrd="1" destOrd="0" presId="urn:microsoft.com/office/officeart/2016/7/layout/LinearBlockProcessNumbered"/>
    <dgm:cxn modelId="{177E1F6C-BD77-47EB-A07D-47BA0B99959A}" srcId="{43566684-2622-4E36-A407-D40CFA543D7F}" destId="{056500F2-98B3-4EF2-831A-3C233C656988}" srcOrd="2" destOrd="0" parTransId="{C44B5666-8CAA-46A9-B288-59C69D67B892}" sibTransId="{A92690DC-3C1A-4E7C-BA76-6AF7CFF7C832}"/>
    <dgm:cxn modelId="{B246CA17-1288-4FC4-8BC6-561677942888}" type="presOf" srcId="{7894D84B-AD29-4AE2-92B7-46E197038CCC}" destId="{335F9F12-8358-4CFF-A706-F6DC626610BB}" srcOrd="0" destOrd="0" presId="urn:microsoft.com/office/officeart/2016/7/layout/LinearBlockProcessNumbered"/>
    <dgm:cxn modelId="{BE1234C7-2C68-4A01-BA7B-6032B5936234}" srcId="{43566684-2622-4E36-A407-D40CFA543D7F}" destId="{941088FE-61E0-4935-92E4-A577268D151A}" srcOrd="0" destOrd="0" parTransId="{5D124313-E396-48C5-B718-7753AC3E1718}" sibTransId="{7894D84B-AD29-4AE2-92B7-46E197038CCC}"/>
    <dgm:cxn modelId="{C675A78C-B8AD-4CB2-90D1-ED3F20E63E3C}" type="presOf" srcId="{328585CE-BF43-4ECC-B88D-DD65D58BC482}" destId="{A95DB88E-444E-4BB1-8BF1-94CA6427C871}" srcOrd="1" destOrd="0" presId="urn:microsoft.com/office/officeart/2016/7/layout/LinearBlockProcessNumbered"/>
    <dgm:cxn modelId="{CEA6CED9-6DFD-48F2-8DB5-260FE6D99765}" type="presOf" srcId="{056500F2-98B3-4EF2-831A-3C233C656988}" destId="{6238F96F-2739-4145-BF1E-FFBF9E77558B}" srcOrd="1" destOrd="0" presId="urn:microsoft.com/office/officeart/2016/7/layout/LinearBlockProcessNumbered"/>
    <dgm:cxn modelId="{29E7CD64-050B-4F44-BB9B-4CBAE852E1EA}" type="presOf" srcId="{941088FE-61E0-4935-92E4-A577268D151A}" destId="{2A79F14D-D9CA-4B41-9057-35B16F42A2DB}" srcOrd="0" destOrd="0" presId="urn:microsoft.com/office/officeart/2016/7/layout/LinearBlockProcessNumbered"/>
    <dgm:cxn modelId="{2F6D6E96-7A08-4085-8940-AA87AA8C7E35}" type="presOf" srcId="{328585CE-BF43-4ECC-B88D-DD65D58BC482}" destId="{6E989D47-71BC-4F17-9919-C0ED921AD86D}" srcOrd="0" destOrd="0" presId="urn:microsoft.com/office/officeart/2016/7/layout/LinearBlockProcessNumbered"/>
    <dgm:cxn modelId="{64612A93-D30A-41E6-AC75-6E6F6EA03DBA}" type="presOf" srcId="{056500F2-98B3-4EF2-831A-3C233C656988}" destId="{C1BE8758-7417-4666-945B-C719B64E1524}" srcOrd="0" destOrd="0" presId="urn:microsoft.com/office/officeart/2016/7/layout/LinearBlockProcessNumbered"/>
    <dgm:cxn modelId="{F59C41D6-09A0-4197-8567-AC5856A0793C}" type="presOf" srcId="{43566684-2622-4E36-A407-D40CFA543D7F}" destId="{53EE7342-1EEA-42AE-8A86-6674A7571C10}" srcOrd="0" destOrd="0" presId="urn:microsoft.com/office/officeart/2016/7/layout/LinearBlockProcessNumbered"/>
    <dgm:cxn modelId="{EBDC5A68-1EA5-4AD9-9DCF-D2CD1D1C8DF5}" srcId="{43566684-2622-4E36-A407-D40CFA543D7F}" destId="{328585CE-BF43-4ECC-B88D-DD65D58BC482}" srcOrd="1" destOrd="0" parTransId="{AB0759FC-AD56-4EEE-ABE8-9495CE8B35A1}" sibTransId="{507B4836-800D-4F14-B521-3DCAD88214A5}"/>
    <dgm:cxn modelId="{0AD4144F-F5A3-4FEB-891E-3468129965F9}" type="presParOf" srcId="{53EE7342-1EEA-42AE-8A86-6674A7571C10}" destId="{9FDC1EDA-AA07-4139-B6A4-F017F0D4588F}" srcOrd="0" destOrd="0" presId="urn:microsoft.com/office/officeart/2016/7/layout/LinearBlockProcessNumbered"/>
    <dgm:cxn modelId="{3080F571-A272-4FCF-A6C3-AC55DB9DAB4F}" type="presParOf" srcId="{9FDC1EDA-AA07-4139-B6A4-F017F0D4588F}" destId="{2A79F14D-D9CA-4B41-9057-35B16F42A2DB}" srcOrd="0" destOrd="0" presId="urn:microsoft.com/office/officeart/2016/7/layout/LinearBlockProcessNumbered"/>
    <dgm:cxn modelId="{215B1F17-1CC2-4DB7-87C8-907871D7F582}" type="presParOf" srcId="{9FDC1EDA-AA07-4139-B6A4-F017F0D4588F}" destId="{335F9F12-8358-4CFF-A706-F6DC626610BB}" srcOrd="1" destOrd="0" presId="urn:microsoft.com/office/officeart/2016/7/layout/LinearBlockProcessNumbered"/>
    <dgm:cxn modelId="{881B01D2-A02A-4D03-99B8-F5648F1D3CB2}" type="presParOf" srcId="{9FDC1EDA-AA07-4139-B6A4-F017F0D4588F}" destId="{6D48B51C-F35E-49BE-8630-C4701392FD4B}" srcOrd="2" destOrd="0" presId="urn:microsoft.com/office/officeart/2016/7/layout/LinearBlockProcessNumbered"/>
    <dgm:cxn modelId="{339B8719-7026-4AFA-9D79-514ADADA66AE}" type="presParOf" srcId="{53EE7342-1EEA-42AE-8A86-6674A7571C10}" destId="{F69CDE2F-CC03-44CF-922A-5CB53705D959}" srcOrd="1" destOrd="0" presId="urn:microsoft.com/office/officeart/2016/7/layout/LinearBlockProcessNumbered"/>
    <dgm:cxn modelId="{5FF39D08-AA31-4C26-B7BA-FC1EC346FD6C}" type="presParOf" srcId="{53EE7342-1EEA-42AE-8A86-6674A7571C10}" destId="{36A32F97-5A67-4858-B060-A754C9C7663C}" srcOrd="2" destOrd="0" presId="urn:microsoft.com/office/officeart/2016/7/layout/LinearBlockProcessNumbered"/>
    <dgm:cxn modelId="{A7AEFC33-6F53-4638-A4BA-F13B0696AE49}" type="presParOf" srcId="{36A32F97-5A67-4858-B060-A754C9C7663C}" destId="{6E989D47-71BC-4F17-9919-C0ED921AD86D}" srcOrd="0" destOrd="0" presId="urn:microsoft.com/office/officeart/2016/7/layout/LinearBlockProcessNumbered"/>
    <dgm:cxn modelId="{DED2E762-265D-4043-9D64-B88D1AFD5344}" type="presParOf" srcId="{36A32F97-5A67-4858-B060-A754C9C7663C}" destId="{129D0E2A-9E5A-445A-81AE-7AC26C5DB7B6}" srcOrd="1" destOrd="0" presId="urn:microsoft.com/office/officeart/2016/7/layout/LinearBlockProcessNumbered"/>
    <dgm:cxn modelId="{6527FFA0-6CF5-422A-8EA0-E89632EC93A2}" type="presParOf" srcId="{36A32F97-5A67-4858-B060-A754C9C7663C}" destId="{A95DB88E-444E-4BB1-8BF1-94CA6427C871}" srcOrd="2" destOrd="0" presId="urn:microsoft.com/office/officeart/2016/7/layout/LinearBlockProcessNumbered"/>
    <dgm:cxn modelId="{CF766E70-1278-4E85-94E6-65ECD31C450B}" type="presParOf" srcId="{53EE7342-1EEA-42AE-8A86-6674A7571C10}" destId="{536D36B1-130C-4E79-95C9-860DA98C8D65}" srcOrd="3" destOrd="0" presId="urn:microsoft.com/office/officeart/2016/7/layout/LinearBlockProcessNumbered"/>
    <dgm:cxn modelId="{CB06EF48-6F99-4EC8-969A-EF83E898EC17}" type="presParOf" srcId="{53EE7342-1EEA-42AE-8A86-6674A7571C10}" destId="{A15F40A8-0DD3-40E7-BEC8-E3D2F58F58BF}" srcOrd="4" destOrd="0" presId="urn:microsoft.com/office/officeart/2016/7/layout/LinearBlockProcessNumbered"/>
    <dgm:cxn modelId="{5FDF8C19-D34A-44E1-892B-2F9BF7E052B8}" type="presParOf" srcId="{A15F40A8-0DD3-40E7-BEC8-E3D2F58F58BF}" destId="{C1BE8758-7417-4666-945B-C719B64E1524}" srcOrd="0" destOrd="0" presId="urn:microsoft.com/office/officeart/2016/7/layout/LinearBlockProcessNumbered"/>
    <dgm:cxn modelId="{C157BCDD-61F7-4612-A95D-EDB7DBFE133D}" type="presParOf" srcId="{A15F40A8-0DD3-40E7-BEC8-E3D2F58F58BF}" destId="{13D5BB07-EA77-48AC-83C7-6C3B0FD05937}" srcOrd="1" destOrd="0" presId="urn:microsoft.com/office/officeart/2016/7/layout/LinearBlockProcessNumbered"/>
    <dgm:cxn modelId="{699B2B84-EDCF-47BA-B5F0-51A4345141CE}" type="presParOf" srcId="{A15F40A8-0DD3-40E7-BEC8-E3D2F58F58BF}" destId="{6238F96F-2739-4145-BF1E-FFBF9E77558B}" srcOrd="2" destOrd="0" presId="urn:microsoft.com/office/officeart/2016/7/layout/LinearBlockProcessNumbered"/>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E801C51-3144-47DD-9741-4662E2D742D8}" type="datetimeFigureOut">
              <a:rPr lang="en-US" smtClean="0"/>
              <a:t>6/22/2017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876947-BC9C-422A-8371-8083903F3F15}" type="slidenum">
              <a:rPr lang="en-US" smtClean="0"/>
              <a:t>‹#›</a:t>
            </a:fld>
            <a:endParaRPr lang="en-US"/>
          </a:p>
        </p:txBody>
      </p:sp>
    </p:spTree>
    <p:extLst>
      <p:ext uri="{BB962C8B-B14F-4D97-AF65-F5344CB8AC3E}">
        <p14:creationId xmlns:p14="http://schemas.microsoft.com/office/powerpoint/2010/main" val="1855759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1</a:t>
            </a:fld>
            <a:endParaRPr lang="en-US"/>
          </a:p>
        </p:txBody>
      </p:sp>
    </p:spTree>
    <p:extLst>
      <p:ext uri="{BB962C8B-B14F-4D97-AF65-F5344CB8AC3E}">
        <p14:creationId xmlns:p14="http://schemas.microsoft.com/office/powerpoint/2010/main" val="1600853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http://www.socialstudiescentral.com/using-primary-sources/</a:t>
            </a:r>
          </a:p>
          <a:p>
            <a:r>
              <a:rPr lang="en-US" dirty="0"/>
              <a:t>http://www.socialstudiescentral.com/instructional-resources/primary-sources/</a:t>
            </a:r>
          </a:p>
          <a:p>
            <a:r>
              <a:rPr lang="en-US" dirty="0"/>
              <a:t>http://www.bbc.co.uk/ahistoryoftheworld/</a:t>
            </a:r>
          </a:p>
          <a:p>
            <a:r>
              <a:rPr lang="en-US" dirty="0"/>
              <a:t>http://www.socialstudiescentral.com/instructional-resources/</a:t>
            </a:r>
          </a:p>
          <a:p>
            <a:r>
              <a:rPr lang="en-US" dirty="0"/>
              <a:t>http://www.socialstudiescentral.com/reading-and-writing-in-the-social-studies/</a:t>
            </a:r>
          </a:p>
          <a:p>
            <a:endParaRPr lang="en-US" dirty="0"/>
          </a:p>
          <a:p>
            <a:r>
              <a:rPr lang="en-US" dirty="0"/>
              <a:t>https://historytech.files.wordpress.com/2015/11/evidence-based-terms.pdf  print this one</a:t>
            </a:r>
          </a:p>
          <a:p>
            <a:r>
              <a:rPr lang="en-US" dirty="0"/>
              <a:t>https://historytech.wordpress.com/2015/04/10/tip-of-the-week-the-problem-with-history-classes-the-civil-war-and-hexagons/</a:t>
            </a:r>
          </a:p>
          <a:p>
            <a:r>
              <a:rPr lang="en-US" dirty="0"/>
              <a:t>http://www.learningspy.co.uk/english-gcse/hexagonal-learning/</a:t>
            </a:r>
          </a:p>
          <a:p>
            <a:endParaRPr lang="en-US" dirty="0"/>
          </a:p>
          <a:p>
            <a:r>
              <a:rPr lang="en-US" dirty="0"/>
              <a:t>http://writingprompts.tumblr.com/post/30655462866/writing-prompts-for-social-studies-history</a:t>
            </a:r>
          </a:p>
          <a:p>
            <a:r>
              <a:rPr lang="en-US" dirty="0"/>
              <a:t>https://www.teachervision.com/lesson-planning/graphic-organizer</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2876947-BC9C-422A-8371-8083903F3F15}" type="slidenum">
              <a:rPr lang="en-US" smtClean="0"/>
              <a:t>10</a:t>
            </a:fld>
            <a:endParaRPr lang="en-US"/>
          </a:p>
        </p:txBody>
      </p:sp>
    </p:spTree>
    <p:extLst>
      <p:ext uri="{BB962C8B-B14F-4D97-AF65-F5344CB8AC3E}">
        <p14:creationId xmlns:p14="http://schemas.microsoft.com/office/powerpoint/2010/main" val="2735228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http://www.socialstudiescentral.com/instructional-resources/video-games-sims/</a:t>
            </a:r>
          </a:p>
        </p:txBody>
      </p:sp>
      <p:sp>
        <p:nvSpPr>
          <p:cNvPr id="4" name="Slide Number Placeholder 3"/>
          <p:cNvSpPr>
            <a:spLocks noGrp="1"/>
          </p:cNvSpPr>
          <p:nvPr>
            <p:ph type="sldNum" sz="quarter" idx="10"/>
          </p:nvPr>
        </p:nvSpPr>
        <p:spPr/>
        <p:txBody>
          <a:bodyPr/>
          <a:lstStyle/>
          <a:p>
            <a:fld id="{72876947-BC9C-422A-8371-8083903F3F15}" type="slidenum">
              <a:rPr lang="en-US" smtClean="0"/>
              <a:t>11</a:t>
            </a:fld>
            <a:endParaRPr lang="en-US"/>
          </a:p>
        </p:txBody>
      </p:sp>
    </p:spTree>
    <p:extLst>
      <p:ext uri="{BB962C8B-B14F-4D97-AF65-F5344CB8AC3E}">
        <p14:creationId xmlns:p14="http://schemas.microsoft.com/office/powerpoint/2010/main" val="574684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12</a:t>
            </a:fld>
            <a:endParaRPr lang="en-US"/>
          </a:p>
        </p:txBody>
      </p:sp>
    </p:spTree>
    <p:extLst>
      <p:ext uri="{BB962C8B-B14F-4D97-AF65-F5344CB8AC3E}">
        <p14:creationId xmlns:p14="http://schemas.microsoft.com/office/powerpoint/2010/main" val="3286865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13</a:t>
            </a:fld>
            <a:endParaRPr lang="en-US"/>
          </a:p>
        </p:txBody>
      </p:sp>
    </p:spTree>
    <p:extLst>
      <p:ext uri="{BB962C8B-B14F-4D97-AF65-F5344CB8AC3E}">
        <p14:creationId xmlns:p14="http://schemas.microsoft.com/office/powerpoint/2010/main" val="2559155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14</a:t>
            </a:fld>
            <a:endParaRPr lang="en-US"/>
          </a:p>
        </p:txBody>
      </p:sp>
    </p:spTree>
    <p:extLst>
      <p:ext uri="{BB962C8B-B14F-4D97-AF65-F5344CB8AC3E}">
        <p14:creationId xmlns:p14="http://schemas.microsoft.com/office/powerpoint/2010/main" val="1102955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15</a:t>
            </a:fld>
            <a:endParaRPr lang="en-US"/>
          </a:p>
        </p:txBody>
      </p:sp>
    </p:spTree>
    <p:extLst>
      <p:ext uri="{BB962C8B-B14F-4D97-AF65-F5344CB8AC3E}">
        <p14:creationId xmlns:p14="http://schemas.microsoft.com/office/powerpoint/2010/main" val="3562972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16</a:t>
            </a:fld>
            <a:endParaRPr lang="en-US"/>
          </a:p>
        </p:txBody>
      </p:sp>
    </p:spTree>
    <p:extLst>
      <p:ext uri="{BB962C8B-B14F-4D97-AF65-F5344CB8AC3E}">
        <p14:creationId xmlns:p14="http://schemas.microsoft.com/office/powerpoint/2010/main" val="3944089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17</a:t>
            </a:fld>
            <a:endParaRPr lang="en-US"/>
          </a:p>
        </p:txBody>
      </p:sp>
    </p:spTree>
    <p:extLst>
      <p:ext uri="{BB962C8B-B14F-4D97-AF65-F5344CB8AC3E}">
        <p14:creationId xmlns:p14="http://schemas.microsoft.com/office/powerpoint/2010/main" val="3928014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18</a:t>
            </a:fld>
            <a:endParaRPr lang="en-US"/>
          </a:p>
        </p:txBody>
      </p:sp>
    </p:spTree>
    <p:extLst>
      <p:ext uri="{BB962C8B-B14F-4D97-AF65-F5344CB8AC3E}">
        <p14:creationId xmlns:p14="http://schemas.microsoft.com/office/powerpoint/2010/main" val="4052527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19</a:t>
            </a:fld>
            <a:endParaRPr lang="en-US"/>
          </a:p>
        </p:txBody>
      </p:sp>
    </p:spTree>
    <p:extLst>
      <p:ext uri="{BB962C8B-B14F-4D97-AF65-F5344CB8AC3E}">
        <p14:creationId xmlns:p14="http://schemas.microsoft.com/office/powerpoint/2010/main" val="277435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2</a:t>
            </a:fld>
            <a:endParaRPr lang="en-US"/>
          </a:p>
        </p:txBody>
      </p:sp>
    </p:spTree>
    <p:extLst>
      <p:ext uri="{BB962C8B-B14F-4D97-AF65-F5344CB8AC3E}">
        <p14:creationId xmlns:p14="http://schemas.microsoft.com/office/powerpoint/2010/main" val="2727149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20</a:t>
            </a:fld>
            <a:endParaRPr lang="en-US"/>
          </a:p>
        </p:txBody>
      </p:sp>
    </p:spTree>
    <p:extLst>
      <p:ext uri="{BB962C8B-B14F-4D97-AF65-F5344CB8AC3E}">
        <p14:creationId xmlns:p14="http://schemas.microsoft.com/office/powerpoint/2010/main" val="4273477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21</a:t>
            </a:fld>
            <a:endParaRPr lang="en-US"/>
          </a:p>
        </p:txBody>
      </p:sp>
    </p:spTree>
    <p:extLst>
      <p:ext uri="{BB962C8B-B14F-4D97-AF65-F5344CB8AC3E}">
        <p14:creationId xmlns:p14="http://schemas.microsoft.com/office/powerpoint/2010/main" val="2376743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22</a:t>
            </a:fld>
            <a:endParaRPr lang="en-US"/>
          </a:p>
        </p:txBody>
      </p:sp>
    </p:spTree>
    <p:extLst>
      <p:ext uri="{BB962C8B-B14F-4D97-AF65-F5344CB8AC3E}">
        <p14:creationId xmlns:p14="http://schemas.microsoft.com/office/powerpoint/2010/main" val="273717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23</a:t>
            </a:fld>
            <a:endParaRPr lang="en-US"/>
          </a:p>
        </p:txBody>
      </p:sp>
    </p:spTree>
    <p:extLst>
      <p:ext uri="{BB962C8B-B14F-4D97-AF65-F5344CB8AC3E}">
        <p14:creationId xmlns:p14="http://schemas.microsoft.com/office/powerpoint/2010/main" val="2981799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24</a:t>
            </a:fld>
            <a:endParaRPr lang="en-US"/>
          </a:p>
        </p:txBody>
      </p:sp>
    </p:spTree>
    <p:extLst>
      <p:ext uri="{BB962C8B-B14F-4D97-AF65-F5344CB8AC3E}">
        <p14:creationId xmlns:p14="http://schemas.microsoft.com/office/powerpoint/2010/main" val="1947979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25</a:t>
            </a:fld>
            <a:endParaRPr lang="en-US"/>
          </a:p>
        </p:txBody>
      </p:sp>
    </p:spTree>
    <p:extLst>
      <p:ext uri="{BB962C8B-B14F-4D97-AF65-F5344CB8AC3E}">
        <p14:creationId xmlns:p14="http://schemas.microsoft.com/office/powerpoint/2010/main" val="565227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26</a:t>
            </a:fld>
            <a:endParaRPr lang="en-US"/>
          </a:p>
        </p:txBody>
      </p:sp>
    </p:spTree>
    <p:extLst>
      <p:ext uri="{BB962C8B-B14F-4D97-AF65-F5344CB8AC3E}">
        <p14:creationId xmlns:p14="http://schemas.microsoft.com/office/powerpoint/2010/main" val="1160729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27</a:t>
            </a:fld>
            <a:endParaRPr lang="en-US"/>
          </a:p>
        </p:txBody>
      </p:sp>
    </p:spTree>
    <p:extLst>
      <p:ext uri="{BB962C8B-B14F-4D97-AF65-F5344CB8AC3E}">
        <p14:creationId xmlns:p14="http://schemas.microsoft.com/office/powerpoint/2010/main" val="4279881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28</a:t>
            </a:fld>
            <a:endParaRPr lang="en-US"/>
          </a:p>
        </p:txBody>
      </p:sp>
    </p:spTree>
    <p:extLst>
      <p:ext uri="{BB962C8B-B14F-4D97-AF65-F5344CB8AC3E}">
        <p14:creationId xmlns:p14="http://schemas.microsoft.com/office/powerpoint/2010/main" val="2242033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29</a:t>
            </a:fld>
            <a:endParaRPr lang="en-US"/>
          </a:p>
        </p:txBody>
      </p:sp>
    </p:spTree>
    <p:extLst>
      <p:ext uri="{BB962C8B-B14F-4D97-AF65-F5344CB8AC3E}">
        <p14:creationId xmlns:p14="http://schemas.microsoft.com/office/powerpoint/2010/main" val="3499623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3</a:t>
            </a:fld>
            <a:endParaRPr lang="en-US"/>
          </a:p>
        </p:txBody>
      </p:sp>
    </p:spTree>
    <p:extLst>
      <p:ext uri="{BB962C8B-B14F-4D97-AF65-F5344CB8AC3E}">
        <p14:creationId xmlns:p14="http://schemas.microsoft.com/office/powerpoint/2010/main" val="252651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30</a:t>
            </a:fld>
            <a:endParaRPr lang="en-US"/>
          </a:p>
        </p:txBody>
      </p:sp>
    </p:spTree>
    <p:extLst>
      <p:ext uri="{BB962C8B-B14F-4D97-AF65-F5344CB8AC3E}">
        <p14:creationId xmlns:p14="http://schemas.microsoft.com/office/powerpoint/2010/main" val="3213209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31</a:t>
            </a:fld>
            <a:endParaRPr lang="en-US"/>
          </a:p>
        </p:txBody>
      </p:sp>
    </p:spTree>
    <p:extLst>
      <p:ext uri="{BB962C8B-B14F-4D97-AF65-F5344CB8AC3E}">
        <p14:creationId xmlns:p14="http://schemas.microsoft.com/office/powerpoint/2010/main" val="1327615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32</a:t>
            </a:fld>
            <a:endParaRPr lang="en-US"/>
          </a:p>
        </p:txBody>
      </p:sp>
    </p:spTree>
    <p:extLst>
      <p:ext uri="{BB962C8B-B14F-4D97-AF65-F5344CB8AC3E}">
        <p14:creationId xmlns:p14="http://schemas.microsoft.com/office/powerpoint/2010/main" val="2510472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33</a:t>
            </a:fld>
            <a:endParaRPr lang="en-US"/>
          </a:p>
        </p:txBody>
      </p:sp>
    </p:spTree>
    <p:extLst>
      <p:ext uri="{BB962C8B-B14F-4D97-AF65-F5344CB8AC3E}">
        <p14:creationId xmlns:p14="http://schemas.microsoft.com/office/powerpoint/2010/main" val="3502039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34</a:t>
            </a:fld>
            <a:endParaRPr lang="en-US"/>
          </a:p>
        </p:txBody>
      </p:sp>
    </p:spTree>
    <p:extLst>
      <p:ext uri="{BB962C8B-B14F-4D97-AF65-F5344CB8AC3E}">
        <p14:creationId xmlns:p14="http://schemas.microsoft.com/office/powerpoint/2010/main" val="1177218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35</a:t>
            </a:fld>
            <a:endParaRPr lang="en-US"/>
          </a:p>
        </p:txBody>
      </p:sp>
    </p:spTree>
    <p:extLst>
      <p:ext uri="{BB962C8B-B14F-4D97-AF65-F5344CB8AC3E}">
        <p14:creationId xmlns:p14="http://schemas.microsoft.com/office/powerpoint/2010/main" val="152028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36</a:t>
            </a:fld>
            <a:endParaRPr lang="en-US"/>
          </a:p>
        </p:txBody>
      </p:sp>
    </p:spTree>
    <p:extLst>
      <p:ext uri="{BB962C8B-B14F-4D97-AF65-F5344CB8AC3E}">
        <p14:creationId xmlns:p14="http://schemas.microsoft.com/office/powerpoint/2010/main" val="913340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37</a:t>
            </a:fld>
            <a:endParaRPr lang="en-US"/>
          </a:p>
        </p:txBody>
      </p:sp>
    </p:spTree>
    <p:extLst>
      <p:ext uri="{BB962C8B-B14F-4D97-AF65-F5344CB8AC3E}">
        <p14:creationId xmlns:p14="http://schemas.microsoft.com/office/powerpoint/2010/main" val="1352208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F437A3-2CE7-4993-A5BB-A907649AD71E}" type="slidenum">
              <a:rPr lang="en-US" smtClean="0"/>
              <a:pPr/>
              <a:t>38</a:t>
            </a:fld>
            <a:endParaRPr lang="en-US"/>
          </a:p>
        </p:txBody>
      </p:sp>
    </p:spTree>
    <p:extLst>
      <p:ext uri="{BB962C8B-B14F-4D97-AF65-F5344CB8AC3E}">
        <p14:creationId xmlns:p14="http://schemas.microsoft.com/office/powerpoint/2010/main" val="340986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4</a:t>
            </a:fld>
            <a:endParaRPr lang="en-US"/>
          </a:p>
        </p:txBody>
      </p:sp>
    </p:spTree>
    <p:extLst>
      <p:ext uri="{BB962C8B-B14F-4D97-AF65-F5344CB8AC3E}">
        <p14:creationId xmlns:p14="http://schemas.microsoft.com/office/powerpoint/2010/main" val="3602482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5</a:t>
            </a:fld>
            <a:endParaRPr lang="en-US"/>
          </a:p>
        </p:txBody>
      </p:sp>
    </p:spTree>
    <p:extLst>
      <p:ext uri="{BB962C8B-B14F-4D97-AF65-F5344CB8AC3E}">
        <p14:creationId xmlns:p14="http://schemas.microsoft.com/office/powerpoint/2010/main" val="3514344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6</a:t>
            </a:fld>
            <a:endParaRPr lang="en-US"/>
          </a:p>
        </p:txBody>
      </p:sp>
    </p:spTree>
    <p:extLst>
      <p:ext uri="{BB962C8B-B14F-4D97-AF65-F5344CB8AC3E}">
        <p14:creationId xmlns:p14="http://schemas.microsoft.com/office/powerpoint/2010/main" val="2648106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7</a:t>
            </a:fld>
            <a:endParaRPr lang="en-US"/>
          </a:p>
        </p:txBody>
      </p:sp>
    </p:spTree>
    <p:extLst>
      <p:ext uri="{BB962C8B-B14F-4D97-AF65-F5344CB8AC3E}">
        <p14:creationId xmlns:p14="http://schemas.microsoft.com/office/powerpoint/2010/main" val="401415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8</a:t>
            </a:fld>
            <a:endParaRPr lang="en-US"/>
          </a:p>
        </p:txBody>
      </p:sp>
    </p:spTree>
    <p:extLst>
      <p:ext uri="{BB962C8B-B14F-4D97-AF65-F5344CB8AC3E}">
        <p14:creationId xmlns:p14="http://schemas.microsoft.com/office/powerpoint/2010/main" val="670032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876947-BC9C-422A-8371-8083903F3F15}" type="slidenum">
              <a:rPr lang="en-US" smtClean="0"/>
              <a:t>9</a:t>
            </a:fld>
            <a:endParaRPr lang="en-US"/>
          </a:p>
        </p:txBody>
      </p:sp>
    </p:spTree>
    <p:extLst>
      <p:ext uri="{BB962C8B-B14F-4D97-AF65-F5344CB8AC3E}">
        <p14:creationId xmlns:p14="http://schemas.microsoft.com/office/powerpoint/2010/main" val="253953789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6/22/2017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6/22/2017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6/22/2017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53200" y="19812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53200" y="41148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422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5720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940800" y="6248400"/>
            <a:ext cx="2540000" cy="457200"/>
          </a:xfrm>
        </p:spPr>
        <p:txBody>
          <a:bodyPr/>
          <a:lstStyle>
            <a:lvl1pPr>
              <a:defRPr/>
            </a:lvl1pPr>
          </a:lstStyle>
          <a:p>
            <a:fld id="{78B01C7D-979C-48C7-A97A-C4D73C8566A4}" type="slidenum">
              <a:rPr lang="en-US"/>
              <a:pPr/>
              <a:t>‹#›</a:t>
            </a:fld>
            <a:endParaRPr lang="en-US"/>
          </a:p>
        </p:txBody>
      </p:sp>
    </p:spTree>
    <p:extLst>
      <p:ext uri="{BB962C8B-B14F-4D97-AF65-F5344CB8AC3E}">
        <p14:creationId xmlns:p14="http://schemas.microsoft.com/office/powerpoint/2010/main" val="1657767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422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5720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940800" y="6248400"/>
            <a:ext cx="2540000" cy="457200"/>
          </a:xfrm>
        </p:spPr>
        <p:txBody>
          <a:bodyPr/>
          <a:lstStyle>
            <a:lvl1pPr>
              <a:defRPr/>
            </a:lvl1pPr>
          </a:lstStyle>
          <a:p>
            <a:fld id="{1827C708-1668-4F9C-B559-145D12BE614C}" type="slidenum">
              <a:rPr lang="en-US"/>
              <a:pPr/>
              <a:t>‹#›</a:t>
            </a:fld>
            <a:endParaRPr lang="en-US"/>
          </a:p>
        </p:txBody>
      </p:sp>
    </p:spTree>
    <p:extLst>
      <p:ext uri="{BB962C8B-B14F-4D97-AF65-F5344CB8AC3E}">
        <p14:creationId xmlns:p14="http://schemas.microsoft.com/office/powerpoint/2010/main" val="3734042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6/22/2017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6/22/2017</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6/22/2017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6/22/2017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6/22/2017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6/22/2017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6/22/2017</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6/22/2017</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6/22/2017</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5">
                <a:duotone>
                  <a:schemeClr val="accent1">
                    <a:shade val="45000"/>
                    <a:satMod val="135000"/>
                  </a:schemeClr>
                  <a:prstClr val="white"/>
                </a:duotone>
                <a:extLst>
                  <a:ext uri="{BEBA8EAE-BF5A-486C-A8C5-ECC9F3942E4B}">
                    <a14:imgProps xmlns:a14="http://schemas.microsoft.com/office/drawing/2010/main">
                      <a14:imgLayer r:embed="rId1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hf sldNum="0" hdr="0" ftr="0" dt="0"/>
  <p:txStyles>
    <p:titleStyle>
      <a:lvl1pPr algn="l" defTabSz="914400" rtl="0" eaLnBrk="1" latinLnBrk="0" hangingPunct="1">
        <a:lnSpc>
          <a:spcPct val="90000"/>
        </a:lnSpc>
        <a:spcBef>
          <a:spcPct val="0"/>
        </a:spcBef>
        <a:buNone/>
        <a:defRPr sz="5400" kern="1200" cap="all" baseline="0">
          <a:blipFill>
            <a:blip r:embed="rId17">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jp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hyperlink" Target="http://memory.loc.gov/ammem/index.html" TargetMode="External"/><Relationship Id="rId13" Type="http://schemas.openxmlformats.org/officeDocument/2006/relationships/hyperlink" Target="http://worldhistorymatters.org/" TargetMode="External"/><Relationship Id="rId18" Type="http://schemas.openxmlformats.org/officeDocument/2006/relationships/hyperlink" Target="http://chnm.gmu.edu/cyh/" TargetMode="External"/><Relationship Id="rId3" Type="http://schemas.openxmlformats.org/officeDocument/2006/relationships/hyperlink" Target="https://www.smore.com/uh7hc-inquiry-with-jackdaws" TargetMode="External"/><Relationship Id="rId21" Type="http://schemas.openxmlformats.org/officeDocument/2006/relationships/image" Target="../media/image17.png"/><Relationship Id="rId7" Type="http://schemas.openxmlformats.org/officeDocument/2006/relationships/hyperlink" Target="http://www.loc.gov/teachers/classroommaterials/primarysourcesets/baseball/" TargetMode="External"/><Relationship Id="rId12" Type="http://schemas.openxmlformats.org/officeDocument/2006/relationships/hyperlink" Target="http://teachinghistory.org/" TargetMode="External"/><Relationship Id="rId17" Type="http://schemas.openxmlformats.org/officeDocument/2006/relationships/hyperlink" Target="http://docsouth.unc.edu/" TargetMode="External"/><Relationship Id="rId2" Type="http://schemas.openxmlformats.org/officeDocument/2006/relationships/notesSlide" Target="../notesSlides/notesSlide10.xml"/><Relationship Id="rId16" Type="http://schemas.openxmlformats.org/officeDocument/2006/relationships/hyperlink" Target="http://crdl.usg.edu/?Welcome&amp;Welcome" TargetMode="External"/><Relationship Id="rId20"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hyperlink" Target="http://www.loc.gov/teachers/student-discovery-sets/" TargetMode="External"/><Relationship Id="rId11" Type="http://schemas.openxmlformats.org/officeDocument/2006/relationships/hyperlink" Target="https://www.gilderlehrman.org/collections" TargetMode="External"/><Relationship Id="rId5" Type="http://schemas.openxmlformats.org/officeDocument/2006/relationships/hyperlink" Target="http://www.loc.gov/teachers/classroommaterials/primarysourcesets/states/kentucky/index.html" TargetMode="External"/><Relationship Id="rId15" Type="http://schemas.openxmlformats.org/officeDocument/2006/relationships/hyperlink" Target="http://www.lettersofnote.com/" TargetMode="External"/><Relationship Id="rId10" Type="http://schemas.openxmlformats.org/officeDocument/2006/relationships/hyperlink" Target="https://www.docsteach.org/" TargetMode="External"/><Relationship Id="rId19" Type="http://schemas.openxmlformats.org/officeDocument/2006/relationships/hyperlink" Target="http://thisibelieve.org/" TargetMode="External"/><Relationship Id="rId4" Type="http://schemas.openxmlformats.org/officeDocument/2006/relationships/hyperlink" Target="https://www.loc.gov/" TargetMode="External"/><Relationship Id="rId9" Type="http://schemas.openxmlformats.org/officeDocument/2006/relationships/hyperlink" Target="https://edsitement.neh.gov/" TargetMode="External"/><Relationship Id="rId14" Type="http://schemas.openxmlformats.org/officeDocument/2006/relationships/hyperlink" Target="https://www.ourdocuments.gov/index.php?flash=true&amp;"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www.mission-us.org/" TargetMode="External"/><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www.econ.org/" TargetMode="External"/><Relationship Id="rId7"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www.saintjosephacademy.net/preschool/mitten/pictures/Feb2008%20081.jpg" TargetMode="External"/><Relationship Id="rId7" Type="http://schemas.openxmlformats.org/officeDocument/2006/relationships/hyperlink" Target="http://www.saintjosephacademy.net/preschool/mitten/pictures/Feb2008%20090.jp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39.png"/><Relationship Id="rId5" Type="http://schemas.openxmlformats.org/officeDocument/2006/relationships/hyperlink" Target="http://www.saintjosephacademy.net/preschool/mitten/pictures/Feb2008%20085.jpg" TargetMode="External"/><Relationship Id="rId10" Type="http://schemas.openxmlformats.org/officeDocument/2006/relationships/image" Target="../media/image38.jpeg"/><Relationship Id="rId4" Type="http://schemas.openxmlformats.org/officeDocument/2006/relationships/image" Target="../media/image35.jpeg"/><Relationship Id="rId9" Type="http://schemas.openxmlformats.org/officeDocument/2006/relationships/hyperlink" Target="http://www.saintjosephacademy.net/preschool/mitten/pictures/Feb2008%20092.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econedlink.org/tool/400/Opportunity-Cost-Playful-Economics-Lesson-Demo"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hyperlink" Target="http://abdullahalbahrani.com/econbeats/" TargetMode="External"/><Relationship Id="rId3" Type="http://schemas.openxmlformats.org/officeDocument/2006/relationships/image" Target="../media/image46.png"/><Relationship Id="rId7" Type="http://schemas.openxmlformats.org/officeDocument/2006/relationships/hyperlink" Target="http://econ.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isepockets.umsl.edu/" TargetMode="External"/><Relationship Id="rId5" Type="http://schemas.openxmlformats.org/officeDocument/2006/relationships/hyperlink" Target="http://www.kidseconposters.com/activites-and-games/sing-a-longs/" TargetMode="External"/><Relationship Id="rId4" Type="http://schemas.openxmlformats.org/officeDocument/2006/relationships/hyperlink" Target="http://www.kidseconposters.com/" TargetMode="External"/><Relationship Id="rId9" Type="http://schemas.openxmlformats.org/officeDocument/2006/relationships/hyperlink" Target="http://econshark.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hyperlink" Target="https://www.ket.org/education/resources/entrepreneurs-in-kentucky/"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hyperlink" Target="https://www.ket.org/kentuckylife/topics/foodanddrink.html" TargetMode="External"/><Relationship Id="rId4" Type="http://schemas.microsoft.com/office/2007/relationships/hdphoto" Target="../media/hdphoto2.wdp"/><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hyperlink" Target="http://www.loc.gov/teachers/usingprimarysources/resources/Primary_Source_Analysis_Tool.pdf"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www.loc.gov/teachers/usingprimarysources/guides.html" TargetMode="External"/><Relationship Id="rId4" Type="http://schemas.openxmlformats.org/officeDocument/2006/relationships/hyperlink" Target="http://www.loc.gov/teachers/usingprimarysources/resources/Analyzing_Photographs_and_Prints.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create.kahoot.it/#quiz/f8ee4218-3adc-4f9c-b555-e0d48d5ca9c6" TargetMode="Externa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www.kodugamelab.com/" TargetMode="Externa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6.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hotwheels.mattel.com/en-us/explore/speedometry/index.html" TargetMode="External"/><Relationship Id="rId3" Type="http://schemas.openxmlformats.org/officeDocument/2006/relationships/image" Target="../media/image2.png"/><Relationship Id="rId7" Type="http://schemas.openxmlformats.org/officeDocument/2006/relationships/hyperlink" Target="http://www.jamesdysonfoundation.com/educators/"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hyperlink" Target="https://www.apple.com/swift/playgrounds/" TargetMode="External"/><Relationship Id="rId4" Type="http://schemas.microsoft.com/office/2007/relationships/hdphoto" Target="../media/hdphoto1.wdp"/><Relationship Id="rId9" Type="http://schemas.openxmlformats.org/officeDocument/2006/relationships/hyperlink" Target="http://physicscentral.com/experiment/physicsquest/index.cfm"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edutopia.org/grants-and-resources" TargetMode="External"/><Relationship Id="rId3" Type="http://schemas.openxmlformats.org/officeDocument/2006/relationships/hyperlink" Target="http://www.nkymakerspace.com/" TargetMode="External"/><Relationship Id="rId7" Type="http://schemas.openxmlformats.org/officeDocument/2006/relationships/hyperlink" Target="http://www.nahyp.org/about/" TargetMode="External"/><Relationship Id="rId12"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hyperlink" Target="https://www.edutopia.org/free-school-supplies-fundraising-donation" TargetMode="External"/><Relationship Id="rId11" Type="http://schemas.openxmlformats.org/officeDocument/2006/relationships/hyperlink" Target="https://www.definedstem.com/" TargetMode="External"/><Relationship Id="rId5" Type="http://schemas.openxmlformats.org/officeDocument/2006/relationships/hyperlink" Target="https://www.gofundme.com/education" TargetMode="External"/><Relationship Id="rId10" Type="http://schemas.openxmlformats.org/officeDocument/2006/relationships/hyperlink" Target="https://www.pbslearningmedia.org/resource/ca556502-d90d-43b4-a5bb-2029af028e8f/cultivating-creators-through-coding-and-steam/#.WUmGA2jyuUl" TargetMode="External"/><Relationship Id="rId4" Type="http://schemas.openxmlformats.org/officeDocument/2006/relationships/hyperlink" Target="https://doublethedonation.com/fundraising-ideas-for-schools/" TargetMode="External"/><Relationship Id="rId9" Type="http://schemas.openxmlformats.org/officeDocument/2006/relationships/hyperlink" Target="http://educationcloset.com/steam/steam-resources-for-any-classroo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iframe%20src=%22https:/player.vimeo.com/video/212397610%22%20width=%22640%22%20height=%22360%22%20frameborder=%220%22%20webkitallowfullscreen%20mozallowfullscreen%20allowfullscreen%3e%3c/iframe" TargetMode="External"/><Relationship Id="rId7"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www.youtube.com/watch?v=FJMkcL6Do0Q" TargetMode="External"/><Relationship Id="rId7" Type="http://schemas.openxmlformats.org/officeDocument/2006/relationships/hyperlink" Target="mailto:codek@nku.edu"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8" Type="http://schemas.openxmlformats.org/officeDocument/2006/relationships/hyperlink" Target="https://digitalcollections.nypl.org/items/510d47d9-a97a-a3d9-e040-e00a18064a99#/?zoom=true" TargetMode="External"/><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hyperlink" Target="http://www.claycarmichael.com/documents/SitInReadersTheater.pdf" TargetMode="External"/><Relationship Id="rId5" Type="http://schemas.openxmlformats.org/officeDocument/2006/relationships/image" Target="../media/image4.png"/><Relationship Id="rId10" Type="http://schemas.openxmlformats.org/officeDocument/2006/relationships/hyperlink" Target="http://americanhistory.si.edu/brown/history/6-legacy/freedom-struggle-2.html" TargetMode="External"/><Relationship Id="rId4" Type="http://schemas.microsoft.com/office/2007/relationships/hdphoto" Target="../media/hdphoto1.wdp"/><Relationship Id="rId9" Type="http://schemas.openxmlformats.org/officeDocument/2006/relationships/hyperlink" Target="http://www.history.com/topics/black-history/the-greensboro-sit-i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png"/><Relationship Id="rId7" Type="http://schemas.openxmlformats.org/officeDocument/2006/relationships/diagramData" Target="../diagrams/data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diagramDrawing" Target="../diagrams/drawing1.xml"/><Relationship Id="rId5" Type="http://schemas.openxmlformats.org/officeDocument/2006/relationships/image" Target="../media/image2.png"/><Relationship Id="rId10" Type="http://schemas.openxmlformats.org/officeDocument/2006/relationships/diagramColors" Target="../diagrams/colors1.xml"/><Relationship Id="rId4" Type="http://schemas.microsoft.com/office/2007/relationships/hdphoto" Target="../media/hdphoto2.wdp"/><Relationship Id="rId9"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604" y="653241"/>
            <a:ext cx="109087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1" y="822325"/>
            <a:ext cx="5149596" cy="4846228"/>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633999" y="1422496"/>
            <a:ext cx="5462001" cy="3645885"/>
          </a:xfrm>
          <a:prstGeom prst="rect">
            <a:avLst/>
          </a:prstGeom>
        </p:spPr>
      </p:pic>
      <p:sp>
        <p:nvSpPr>
          <p:cNvPr id="24" name="Rectangle 1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604" y="5756954"/>
            <a:ext cx="109087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6"/>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646920" y="5257800"/>
            <a:ext cx="1080904" cy="1080902"/>
            <a:chOff x="9685338" y="4460675"/>
            <a:chExt cx="1080904" cy="1080902"/>
          </a:xfrm>
        </p:grpSpPr>
        <p:sp>
          <p:nvSpPr>
            <p:cNvPr id="18" name="Oval 17"/>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6">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6713220" y="1054100"/>
            <a:ext cx="4615180" cy="4457467"/>
          </a:xfrm>
        </p:spPr>
        <p:txBody>
          <a:bodyPr anchor="ctr">
            <a:normAutofit/>
          </a:bodyPr>
          <a:lstStyle/>
          <a:p>
            <a:pPr>
              <a:lnSpc>
                <a:spcPct val="60000"/>
              </a:lnSpc>
            </a:pPr>
            <a:r>
              <a:rPr lang="en-US" sz="7200" dirty="0"/>
              <a:t>STEAM and Social Studies in Elementary Classrooms</a:t>
            </a:r>
          </a:p>
        </p:txBody>
      </p:sp>
      <p:sp>
        <p:nvSpPr>
          <p:cNvPr id="3" name="Subtitle 2"/>
          <p:cNvSpPr>
            <a:spLocks noGrp="1"/>
          </p:cNvSpPr>
          <p:nvPr>
            <p:ph type="subTitle" idx="1"/>
          </p:nvPr>
        </p:nvSpPr>
        <p:spPr>
          <a:xfrm>
            <a:off x="6797110" y="5984628"/>
            <a:ext cx="4615180" cy="668769"/>
          </a:xfrm>
        </p:spPr>
        <p:txBody>
          <a:bodyPr>
            <a:noAutofit/>
          </a:bodyPr>
          <a:lstStyle/>
          <a:p>
            <a:pPr>
              <a:lnSpc>
                <a:spcPct val="70000"/>
              </a:lnSpc>
            </a:pPr>
            <a:r>
              <a:rPr lang="en-US" sz="1100" b="1" dirty="0">
                <a:solidFill>
                  <a:srgbClr val="000000"/>
                </a:solidFill>
              </a:rPr>
              <a:t>Kimberly Code, PhD</a:t>
            </a:r>
          </a:p>
          <a:p>
            <a:pPr>
              <a:lnSpc>
                <a:spcPct val="70000"/>
              </a:lnSpc>
            </a:pPr>
            <a:r>
              <a:rPr lang="en-US" sz="1100" b="1" dirty="0">
                <a:solidFill>
                  <a:srgbClr val="000000"/>
                </a:solidFill>
              </a:rPr>
              <a:t>Northern Kentucky University</a:t>
            </a:r>
          </a:p>
          <a:p>
            <a:pPr>
              <a:lnSpc>
                <a:spcPct val="70000"/>
              </a:lnSpc>
            </a:pPr>
            <a:r>
              <a:rPr lang="en-US" sz="1100" b="1" dirty="0">
                <a:solidFill>
                  <a:srgbClr val="000000"/>
                </a:solidFill>
              </a:rPr>
              <a:t>codek@nku.edu</a:t>
            </a:r>
          </a:p>
        </p:txBody>
      </p:sp>
    </p:spTree>
    <p:extLst>
      <p:ext uri="{BB962C8B-B14F-4D97-AF65-F5344CB8AC3E}">
        <p14:creationId xmlns:p14="http://schemas.microsoft.com/office/powerpoint/2010/main" val="1254280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LeARNING</a:t>
            </a:r>
            <a:r>
              <a:rPr lang="en-US" dirty="0"/>
              <a:t> Through Primary Sources</a:t>
            </a:r>
          </a:p>
        </p:txBody>
      </p:sp>
      <p:sp>
        <p:nvSpPr>
          <p:cNvPr id="3" name="Content Placeholder 2"/>
          <p:cNvSpPr>
            <a:spLocks noGrp="1"/>
          </p:cNvSpPr>
          <p:nvPr>
            <p:ph sz="half" idx="2"/>
          </p:nvPr>
        </p:nvSpPr>
        <p:spPr>
          <a:xfrm>
            <a:off x="612396" y="2048255"/>
            <a:ext cx="5212332" cy="4386101"/>
          </a:xfrm>
        </p:spPr>
        <p:txBody>
          <a:bodyPr>
            <a:normAutofit lnSpcReduction="10000"/>
          </a:bodyPr>
          <a:lstStyle/>
          <a:p>
            <a:r>
              <a:rPr lang="en-US" dirty="0">
                <a:hlinkClick r:id="rId3"/>
              </a:rPr>
              <a:t>Jackdaw</a:t>
            </a:r>
            <a:endParaRPr lang="en-US" dirty="0"/>
          </a:p>
          <a:p>
            <a:r>
              <a:rPr lang="en-US" dirty="0">
                <a:hlinkClick r:id="rId4"/>
              </a:rPr>
              <a:t>Teaching with Primary Sources/Library of Congress</a:t>
            </a:r>
            <a:endParaRPr lang="en-US" dirty="0"/>
          </a:p>
          <a:p>
            <a:pPr lvl="1"/>
            <a:r>
              <a:rPr lang="en-US" dirty="0">
                <a:hlinkClick r:id="rId5"/>
              </a:rPr>
              <a:t>Kentucky Resources</a:t>
            </a:r>
            <a:endParaRPr lang="en-US" dirty="0"/>
          </a:p>
          <a:p>
            <a:pPr lvl="1"/>
            <a:r>
              <a:rPr lang="en-US" dirty="0">
                <a:hlinkClick r:id="rId6"/>
              </a:rPr>
              <a:t>Student Discovery Sets</a:t>
            </a:r>
            <a:endParaRPr lang="en-US" dirty="0"/>
          </a:p>
          <a:p>
            <a:pPr lvl="1"/>
            <a:r>
              <a:rPr lang="en-US" dirty="0">
                <a:hlinkClick r:id="rId7"/>
              </a:rPr>
              <a:t>Baseball Across a Divided Society</a:t>
            </a:r>
            <a:endParaRPr lang="en-US" dirty="0"/>
          </a:p>
          <a:p>
            <a:r>
              <a:rPr lang="en-US" dirty="0">
                <a:hlinkClick r:id="rId8"/>
              </a:rPr>
              <a:t>American Memory</a:t>
            </a:r>
            <a:endParaRPr lang="en-US" dirty="0"/>
          </a:p>
          <a:p>
            <a:r>
              <a:rPr lang="en-US" dirty="0">
                <a:hlinkClick r:id="rId9"/>
              </a:rPr>
              <a:t>EDSITEment!</a:t>
            </a:r>
            <a:endParaRPr lang="en-US" dirty="0"/>
          </a:p>
          <a:p>
            <a:r>
              <a:rPr lang="en-US" dirty="0">
                <a:hlinkClick r:id="rId10"/>
              </a:rPr>
              <a:t>DocsTeach</a:t>
            </a:r>
            <a:endParaRPr lang="en-US" dirty="0"/>
          </a:p>
          <a:p>
            <a:r>
              <a:rPr lang="en-US" dirty="0">
                <a:hlinkClick r:id="rId11"/>
              </a:rPr>
              <a:t>The Gilder </a:t>
            </a:r>
            <a:r>
              <a:rPr lang="en-US" dirty="0" err="1">
                <a:hlinkClick r:id="rId11"/>
              </a:rPr>
              <a:t>Lehrman</a:t>
            </a:r>
            <a:r>
              <a:rPr lang="en-US" dirty="0">
                <a:hlinkClick r:id="rId11"/>
              </a:rPr>
              <a:t> Institute of American History</a:t>
            </a:r>
            <a:endParaRPr lang="en-US" dirty="0"/>
          </a:p>
          <a:p>
            <a:r>
              <a:rPr lang="en-US" dirty="0">
                <a:hlinkClick r:id="rId12"/>
              </a:rPr>
              <a:t>Teachinghistory.org</a:t>
            </a:r>
            <a:endParaRPr lang="en-US" dirty="0"/>
          </a:p>
        </p:txBody>
      </p:sp>
      <p:sp>
        <p:nvSpPr>
          <p:cNvPr id="6" name="Content Placeholder 5"/>
          <p:cNvSpPr>
            <a:spLocks noGrp="1"/>
          </p:cNvSpPr>
          <p:nvPr>
            <p:ph sz="quarter" idx="4"/>
          </p:nvPr>
        </p:nvSpPr>
        <p:spPr/>
        <p:txBody>
          <a:bodyPr>
            <a:normAutofit/>
          </a:bodyPr>
          <a:lstStyle/>
          <a:p>
            <a:r>
              <a:rPr lang="en-US" dirty="0">
                <a:hlinkClick r:id="rId13"/>
              </a:rPr>
              <a:t>World History Matters</a:t>
            </a:r>
            <a:endParaRPr lang="en-US" dirty="0"/>
          </a:p>
          <a:p>
            <a:r>
              <a:rPr lang="en-US" dirty="0">
                <a:hlinkClick r:id="rId14"/>
              </a:rPr>
              <a:t>Our Documents</a:t>
            </a:r>
            <a:endParaRPr lang="en-US" dirty="0"/>
          </a:p>
          <a:p>
            <a:r>
              <a:rPr lang="en-US" dirty="0">
                <a:hlinkClick r:id="rId15"/>
              </a:rPr>
              <a:t>Letters of Note</a:t>
            </a:r>
            <a:endParaRPr lang="en-US" dirty="0"/>
          </a:p>
          <a:p>
            <a:r>
              <a:rPr lang="en-US" dirty="0">
                <a:hlinkClick r:id="rId16"/>
              </a:rPr>
              <a:t>Civil Rights Digital Library</a:t>
            </a:r>
            <a:endParaRPr lang="en-US" dirty="0"/>
          </a:p>
          <a:p>
            <a:r>
              <a:rPr lang="en-US" dirty="0">
                <a:hlinkClick r:id="rId17"/>
              </a:rPr>
              <a:t>Documenting the American South</a:t>
            </a:r>
            <a:endParaRPr lang="en-US" dirty="0"/>
          </a:p>
          <a:p>
            <a:r>
              <a:rPr lang="en-US" dirty="0">
                <a:hlinkClick r:id="rId18"/>
              </a:rPr>
              <a:t>Children and Youth in History</a:t>
            </a:r>
            <a:endParaRPr lang="en-US" dirty="0"/>
          </a:p>
          <a:p>
            <a:r>
              <a:rPr lang="en-US" dirty="0">
                <a:hlinkClick r:id="rId19"/>
              </a:rPr>
              <a:t>This I Believe</a:t>
            </a:r>
            <a:endParaRPr lang="en-US" dirty="0"/>
          </a:p>
        </p:txBody>
      </p:sp>
      <p:pic>
        <p:nvPicPr>
          <p:cNvPr id="7" name="Picture 8" descr="Image result for factory regulations"/>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095411" y="1709656"/>
            <a:ext cx="1676400" cy="11120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21"/>
          <a:stretch>
            <a:fillRect/>
          </a:stretch>
        </p:blipFill>
        <p:spPr>
          <a:xfrm>
            <a:off x="4772296" y="4267200"/>
            <a:ext cx="1495658" cy="2451898"/>
          </a:xfrm>
          <a:prstGeom prst="rect">
            <a:avLst/>
          </a:prstGeom>
        </p:spPr>
      </p:pic>
    </p:spTree>
    <p:extLst>
      <p:ext uri="{BB962C8B-B14F-4D97-AF65-F5344CB8AC3E}">
        <p14:creationId xmlns:p14="http://schemas.microsoft.com/office/powerpoint/2010/main" val="2804986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649215" y="4068923"/>
            <a:ext cx="1080904" cy="1080902"/>
            <a:chOff x="9685338" y="4460675"/>
            <a:chExt cx="1080904" cy="1080902"/>
          </a:xfrm>
        </p:grpSpPr>
        <p:sp>
          <p:nvSpPr>
            <p:cNvPr id="18" name="Oval 17"/>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1" name="Rectangle 2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7"/>
          <a:srcRect t="11636" b="32114"/>
          <a:stretch/>
        </p:blipFill>
        <p:spPr>
          <a:xfrm>
            <a:off x="20" y="10"/>
            <a:ext cx="12191980" cy="6857989"/>
          </a:xfrm>
          <a:prstGeom prst="rect">
            <a:avLst/>
          </a:prstGeom>
        </p:spPr>
      </p:pic>
      <p:sp>
        <p:nvSpPr>
          <p:cNvPr id="23" name="Rectangle 2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257366"/>
            <a:ext cx="12192000" cy="2610465"/>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0245590" y="5111496"/>
            <a:ext cx="1080904" cy="1080902"/>
            <a:chOff x="9685338" y="4460675"/>
            <a:chExt cx="1080904" cy="1080902"/>
          </a:xfrm>
        </p:grpSpPr>
        <p:sp>
          <p:nvSpPr>
            <p:cNvPr id="26" name="Oval 25"/>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1051560" y="4355692"/>
            <a:ext cx="9085940" cy="1472224"/>
          </a:xfrm>
        </p:spPr>
        <p:txBody>
          <a:bodyPr vert="horz" lIns="91440" tIns="45720" rIns="91440" bIns="45720" rtlCol="0" anchor="b">
            <a:normAutofit/>
          </a:bodyPr>
          <a:lstStyle/>
          <a:p>
            <a:r>
              <a:rPr lang="en-US" sz="7400">
                <a:blipFill dpi="0" rotWithShape="1">
                  <a:blip r:embed="rId5">
                    <a:extLst/>
                  </a:blip>
                  <a:srcRect/>
                  <a:tile tx="6350" ty="-127000" sx="65000" sy="64000" flip="none" algn="tl"/>
                </a:blipFill>
                <a:hlinkClick r:id="rId8"/>
              </a:rPr>
              <a:t>Mission US</a:t>
            </a:r>
            <a:endParaRPr lang="en-US" sz="7400">
              <a:blipFill dpi="0" rotWithShape="1">
                <a:blip r:embed="rId5">
                  <a:extLst/>
                </a:blip>
                <a:srcRect/>
                <a:tile tx="6350" ty="-127000" sx="65000" sy="64000" flip="none" algn="tl"/>
              </a:blipFill>
            </a:endParaRPr>
          </a:p>
        </p:txBody>
      </p:sp>
    </p:spTree>
    <p:extLst>
      <p:ext uri="{BB962C8B-B14F-4D97-AF65-F5344CB8AC3E}">
        <p14:creationId xmlns:p14="http://schemas.microsoft.com/office/powerpoint/2010/main" val="646697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344" y="0"/>
            <a:ext cx="4648169"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7" name="Title 6"/>
          <p:cNvSpPr>
            <a:spLocks noGrp="1"/>
          </p:cNvSpPr>
          <p:nvPr>
            <p:ph type="title"/>
          </p:nvPr>
        </p:nvSpPr>
        <p:spPr>
          <a:xfrm>
            <a:off x="643468" y="643466"/>
            <a:ext cx="3686312" cy="5528734"/>
          </a:xfrm>
        </p:spPr>
        <p:txBody>
          <a:bodyPr>
            <a:normAutofit/>
          </a:bodyPr>
          <a:lstStyle/>
          <a:p>
            <a:pPr algn="r"/>
            <a:r>
              <a:rPr lang="en-US" sz="4800">
                <a:solidFill>
                  <a:srgbClr val="FFFFFF"/>
                </a:solidFill>
              </a:rPr>
              <a:t>Stopping to Think</a:t>
            </a:r>
          </a:p>
        </p:txBody>
      </p:sp>
      <p:sp>
        <p:nvSpPr>
          <p:cNvPr id="9" name="Content Placeholder 8"/>
          <p:cNvSpPr>
            <a:spLocks noGrp="1"/>
          </p:cNvSpPr>
          <p:nvPr>
            <p:ph idx="1"/>
          </p:nvPr>
        </p:nvSpPr>
        <p:spPr>
          <a:xfrm>
            <a:off x="5053780" y="599768"/>
            <a:ext cx="6074467" cy="5572432"/>
          </a:xfrm>
        </p:spPr>
        <p:txBody>
          <a:bodyPr anchor="ctr">
            <a:normAutofit/>
          </a:bodyPr>
          <a:lstStyle/>
          <a:p>
            <a:r>
              <a:rPr lang="en-US" sz="4400" dirty="0"/>
              <a:t>What are the historical priorities for your grade level and how might you teach about them in a meaningful way?</a:t>
            </a:r>
          </a:p>
          <a:p>
            <a:endParaRPr lang="en-US" dirty="0"/>
          </a:p>
        </p:txBody>
      </p:sp>
    </p:spTree>
    <p:extLst>
      <p:ext uri="{BB962C8B-B14F-4D97-AF65-F5344CB8AC3E}">
        <p14:creationId xmlns:p14="http://schemas.microsoft.com/office/powerpoint/2010/main" val="520493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Where I’m From Writing Activity</a:t>
            </a:r>
          </a:p>
        </p:txBody>
      </p:sp>
      <p:sp>
        <p:nvSpPr>
          <p:cNvPr id="8" name="Text Placeholder 7"/>
          <p:cNvSpPr>
            <a:spLocks noGrp="1"/>
          </p:cNvSpPr>
          <p:nvPr>
            <p:ph type="body" idx="1"/>
          </p:nvPr>
        </p:nvSpPr>
        <p:spPr/>
        <p:txBody>
          <a:bodyPr/>
          <a:lstStyle/>
          <a:p>
            <a:pPr algn="ctr"/>
            <a:r>
              <a:rPr lang="en-US" i="1" dirty="0"/>
              <a:t>“If you don’t know where you’re from, you’ll have a hard time saying where you’re going”</a:t>
            </a:r>
          </a:p>
          <a:p>
            <a:pPr algn="ctr"/>
            <a:r>
              <a:rPr lang="en-US" i="1" dirty="0"/>
              <a:t>Wendell Berry</a:t>
            </a:r>
          </a:p>
        </p:txBody>
      </p:sp>
      <p:pic>
        <p:nvPicPr>
          <p:cNvPr id="9" name="Picture 8"/>
          <p:cNvPicPr>
            <a:picLocks noChangeAspect="1"/>
          </p:cNvPicPr>
          <p:nvPr/>
        </p:nvPicPr>
        <p:blipFill>
          <a:blip r:embed="rId3"/>
          <a:stretch>
            <a:fillRect/>
          </a:stretch>
        </p:blipFill>
        <p:spPr>
          <a:xfrm>
            <a:off x="8636751" y="243753"/>
            <a:ext cx="3270699" cy="18397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3966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649215" y="4068923"/>
            <a:ext cx="1080904" cy="1080902"/>
            <a:chOff x="9685338" y="4460675"/>
            <a:chExt cx="1080904" cy="1080902"/>
          </a:xfrm>
        </p:grpSpPr>
        <p:sp>
          <p:nvSpPr>
            <p:cNvPr id="18" name="Oval 17"/>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1" name="Rectangle 2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7"/>
          <a:srcRect l="760" t="19937" r="8146"/>
          <a:stretch/>
        </p:blipFill>
        <p:spPr>
          <a:xfrm>
            <a:off x="20" y="10"/>
            <a:ext cx="12191980" cy="6857989"/>
          </a:xfrm>
          <a:prstGeom prst="rect">
            <a:avLst/>
          </a:prstGeom>
        </p:spPr>
      </p:pic>
      <p:sp>
        <p:nvSpPr>
          <p:cNvPr id="23" name="Rectangle 2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257366"/>
            <a:ext cx="12192000" cy="2610465"/>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0245590" y="5111496"/>
            <a:ext cx="1080904" cy="1080902"/>
            <a:chOff x="9685338" y="4460675"/>
            <a:chExt cx="1080904" cy="1080902"/>
          </a:xfrm>
        </p:grpSpPr>
        <p:sp>
          <p:nvSpPr>
            <p:cNvPr id="26" name="Oval 25"/>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1051560" y="4355692"/>
            <a:ext cx="9085940" cy="1472224"/>
          </a:xfrm>
        </p:spPr>
        <p:txBody>
          <a:bodyPr vert="horz" lIns="91440" tIns="45720" rIns="91440" bIns="45720" rtlCol="0" anchor="b">
            <a:normAutofit/>
          </a:bodyPr>
          <a:lstStyle/>
          <a:p>
            <a:r>
              <a:rPr lang="en-US" sz="7400">
                <a:blipFill dpi="0" rotWithShape="1">
                  <a:blip r:embed="rId5">
                    <a:extLst/>
                  </a:blip>
                  <a:srcRect/>
                  <a:tile tx="6350" ty="-127000" sx="65000" sy="64000" flip="none" algn="tl"/>
                </a:blipFill>
              </a:rPr>
              <a:t>Discussion Web</a:t>
            </a:r>
          </a:p>
        </p:txBody>
      </p:sp>
      <p:sp>
        <p:nvSpPr>
          <p:cNvPr id="3" name="Text Placeholder 2"/>
          <p:cNvSpPr>
            <a:spLocks noGrp="1"/>
          </p:cNvSpPr>
          <p:nvPr>
            <p:ph type="body" idx="1"/>
          </p:nvPr>
        </p:nvSpPr>
        <p:spPr>
          <a:xfrm>
            <a:off x="1069848" y="5908302"/>
            <a:ext cx="9052560" cy="364482"/>
          </a:xfrm>
        </p:spPr>
        <p:txBody>
          <a:bodyPr vert="horz" lIns="91440" tIns="45720" rIns="91440" bIns="45720" rtlCol="0">
            <a:normAutofit/>
          </a:bodyPr>
          <a:lstStyle/>
          <a:p>
            <a:pPr>
              <a:lnSpc>
                <a:spcPct val="80000"/>
              </a:lnSpc>
            </a:pPr>
            <a:r>
              <a:rPr lang="en-US" sz="2200"/>
              <a:t>Examining Year-Round Schooling</a:t>
            </a:r>
          </a:p>
        </p:txBody>
      </p:sp>
    </p:spTree>
    <p:extLst>
      <p:ext uri="{BB962C8B-B14F-4D97-AF65-F5344CB8AC3E}">
        <p14:creationId xmlns:p14="http://schemas.microsoft.com/office/powerpoint/2010/main" val="381025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33"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6"/>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649215" y="4068923"/>
            <a:ext cx="1080904" cy="1080902"/>
            <a:chOff x="9685338" y="4460675"/>
            <a:chExt cx="1080904" cy="1080902"/>
          </a:xfrm>
        </p:grpSpPr>
        <p:sp>
          <p:nvSpPr>
            <p:cNvPr id="18" name="Oval 17"/>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7" name="Rectangle 2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Rectangle 2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604" y="653241"/>
            <a:ext cx="10908792"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1" y="822325"/>
            <a:ext cx="5149596" cy="4846228"/>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604" y="5756954"/>
            <a:ext cx="10908792"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646920" y="5257800"/>
            <a:ext cx="1080904" cy="1080902"/>
            <a:chOff x="9685338" y="4460675"/>
            <a:chExt cx="1080904" cy="1080902"/>
          </a:xfrm>
        </p:grpSpPr>
        <p:sp>
          <p:nvSpPr>
            <p:cNvPr id="30" name="Oval 29"/>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1" name="Oval 30"/>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rotWithShape="1">
          <a:blip r:embed="rId7"/>
          <a:srcRect l="9511" r="7303" b="3"/>
          <a:stretch/>
        </p:blipFill>
        <p:spPr>
          <a:xfrm>
            <a:off x="633999" y="1054100"/>
            <a:ext cx="5462001" cy="4382677"/>
          </a:xfrm>
          <a:prstGeom prst="rect">
            <a:avLst/>
          </a:prstGeom>
        </p:spPr>
      </p:pic>
      <p:sp>
        <p:nvSpPr>
          <p:cNvPr id="2" name="Title 1"/>
          <p:cNvSpPr>
            <a:spLocks noGrp="1"/>
          </p:cNvSpPr>
          <p:nvPr>
            <p:ph type="title"/>
          </p:nvPr>
        </p:nvSpPr>
        <p:spPr>
          <a:xfrm>
            <a:off x="6713220" y="1054100"/>
            <a:ext cx="4615180" cy="3736099"/>
          </a:xfrm>
        </p:spPr>
        <p:txBody>
          <a:bodyPr vert="horz" lIns="91440" tIns="45720" rIns="91440" bIns="45720" rtlCol="0" anchor="ctr">
            <a:normAutofit/>
          </a:bodyPr>
          <a:lstStyle/>
          <a:p>
            <a:r>
              <a:rPr lang="en-US">
                <a:blipFill dpi="0" rotWithShape="1">
                  <a:blip r:embed="rId5">
                    <a:extLst/>
                  </a:blip>
                  <a:srcRect/>
                  <a:tile tx="6350" ty="-127000" sx="65000" sy="64000" flip="none" algn="tl"/>
                </a:blipFill>
              </a:rPr>
              <a:t>Double-Up, Double-Down</a:t>
            </a:r>
          </a:p>
        </p:txBody>
      </p:sp>
      <p:sp>
        <p:nvSpPr>
          <p:cNvPr id="3" name="Text Placeholder 2"/>
          <p:cNvSpPr>
            <a:spLocks noGrp="1"/>
          </p:cNvSpPr>
          <p:nvPr>
            <p:ph type="body" idx="1"/>
          </p:nvPr>
        </p:nvSpPr>
        <p:spPr>
          <a:xfrm>
            <a:off x="6713220" y="4790199"/>
            <a:ext cx="4615180" cy="668769"/>
          </a:xfrm>
        </p:spPr>
        <p:txBody>
          <a:bodyPr vert="horz" lIns="91440" tIns="45720" rIns="91440" bIns="45720" rtlCol="0">
            <a:normAutofit/>
          </a:bodyPr>
          <a:lstStyle/>
          <a:p>
            <a:r>
              <a:rPr lang="en-US" dirty="0"/>
              <a:t>An Economics IQ Quiz</a:t>
            </a:r>
          </a:p>
        </p:txBody>
      </p:sp>
    </p:spTree>
    <p:extLst>
      <p:ext uri="{BB962C8B-B14F-4D97-AF65-F5344CB8AC3E}">
        <p14:creationId xmlns:p14="http://schemas.microsoft.com/office/powerpoint/2010/main" val="346828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Economics IQ</a:t>
            </a:r>
          </a:p>
        </p:txBody>
      </p:sp>
      <p:sp>
        <p:nvSpPr>
          <p:cNvPr id="59395" name="Rectangle 3"/>
          <p:cNvSpPr>
            <a:spLocks noGrp="1" noChangeArrowheads="1"/>
          </p:cNvSpPr>
          <p:nvPr>
            <p:ph type="body" sz="half" idx="1"/>
          </p:nvPr>
        </p:nvSpPr>
        <p:spPr>
          <a:xfrm>
            <a:off x="444137" y="2272936"/>
            <a:ext cx="11286309" cy="3823063"/>
          </a:xfrm>
        </p:spPr>
        <p:txBody>
          <a:bodyPr>
            <a:normAutofit/>
          </a:bodyPr>
          <a:lstStyle/>
          <a:p>
            <a:pPr marL="514350" indent="-514350">
              <a:lnSpc>
                <a:spcPct val="80000"/>
              </a:lnSpc>
              <a:buFont typeface="+mj-lt"/>
              <a:buAutoNum type="arabicPeriod"/>
            </a:pPr>
            <a:r>
              <a:rPr lang="en-US" sz="2800" dirty="0"/>
              <a:t>Most millionaires are college graduates.</a:t>
            </a:r>
          </a:p>
          <a:p>
            <a:pPr marL="514350" indent="-514350">
              <a:lnSpc>
                <a:spcPct val="80000"/>
              </a:lnSpc>
              <a:buFont typeface="+mj-lt"/>
              <a:buAutoNum type="arabicPeriod"/>
            </a:pPr>
            <a:r>
              <a:rPr lang="en-US" sz="2800" dirty="0"/>
              <a:t>Most millionaires work fewer than 40 hours a week.</a:t>
            </a:r>
          </a:p>
          <a:p>
            <a:pPr marL="514350" indent="-514350">
              <a:lnSpc>
                <a:spcPct val="80000"/>
              </a:lnSpc>
              <a:buFont typeface="+mj-lt"/>
              <a:buAutoNum type="arabicPeriod"/>
            </a:pPr>
            <a:r>
              <a:rPr lang="en-US" sz="2800" dirty="0"/>
              <a:t>More than half of all millionaires never received money from a trust fund or estate.</a:t>
            </a:r>
          </a:p>
          <a:p>
            <a:pPr marL="514350" indent="-514350">
              <a:lnSpc>
                <a:spcPct val="80000"/>
              </a:lnSpc>
              <a:buFont typeface="+mj-lt"/>
              <a:buAutoNum type="arabicPeriod"/>
            </a:pPr>
            <a:r>
              <a:rPr lang="en-US" sz="2800" dirty="0"/>
              <a:t>More millionaires have American Express Gold Cards than Sears Cards.</a:t>
            </a:r>
          </a:p>
          <a:p>
            <a:pPr marL="514350" indent="-514350">
              <a:lnSpc>
                <a:spcPct val="80000"/>
              </a:lnSpc>
              <a:buFont typeface="+mj-lt"/>
              <a:buAutoNum type="arabicPeriod"/>
            </a:pPr>
            <a:r>
              <a:rPr lang="en-US" sz="2800" dirty="0"/>
              <a:t>More millionaires drive Fords than Cadillacs.</a:t>
            </a:r>
          </a:p>
        </p:txBody>
      </p:sp>
      <p:pic>
        <p:nvPicPr>
          <p:cNvPr id="59398" name="Picture 6" descr="j0162979"/>
          <p:cNvPicPr>
            <a:picLocks noGrp="1" noChangeAspect="1" noChangeArrowheads="1" noCrop="1"/>
          </p:cNvPicPr>
          <p:nvPr>
            <p:ph sz="half" idx="2"/>
          </p:nvPr>
        </p:nvPicPr>
        <p:blipFill>
          <a:blip r:embed="rId3" cstate="print"/>
          <a:srcRect/>
          <a:stretch>
            <a:fillRect/>
          </a:stretch>
        </p:blipFill>
        <p:spPr>
          <a:xfrm>
            <a:off x="7924800" y="533401"/>
            <a:ext cx="1752600" cy="1019175"/>
          </a:xfrm>
          <a:noFill/>
          <a:ln/>
        </p:spPr>
      </p:pic>
      <p:sp>
        <p:nvSpPr>
          <p:cNvPr id="59400" name="Text Box 8"/>
          <p:cNvSpPr txBox="1">
            <a:spLocks noChangeArrowheads="1"/>
          </p:cNvSpPr>
          <p:nvPr/>
        </p:nvSpPr>
        <p:spPr bwMode="auto">
          <a:xfrm>
            <a:off x="8763001" y="6643688"/>
            <a:ext cx="1989647" cy="215444"/>
          </a:xfrm>
          <a:prstGeom prst="rect">
            <a:avLst/>
          </a:prstGeom>
          <a:noFill/>
          <a:ln w="9525">
            <a:noFill/>
            <a:miter lim="800000"/>
            <a:headEnd/>
            <a:tailEnd/>
          </a:ln>
          <a:effectLst/>
        </p:spPr>
        <p:txBody>
          <a:bodyPr wrap="none">
            <a:spAutoFit/>
          </a:bodyPr>
          <a:lstStyle/>
          <a:p>
            <a:r>
              <a:rPr lang="en-US" sz="800"/>
              <a:t>From:  Financial Fitness for Life, NCEE</a:t>
            </a:r>
          </a:p>
        </p:txBody>
      </p:sp>
    </p:spTree>
    <p:extLst>
      <p:ext uri="{BB962C8B-B14F-4D97-AF65-F5344CB8AC3E}">
        <p14:creationId xmlns:p14="http://schemas.microsoft.com/office/powerpoint/2010/main" val="113939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to="" calcmode="lin" valueType="num">
                                      <p:cBhvr>
                                        <p:cTn id="7" dur="1" fill="hold"/>
                                        <p:tgtEl>
                                          <p:spTgt spid="5939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 to="" calcmode="lin" valueType="num">
                                      <p:cBhvr>
                                        <p:cTn id="12" dur="1" fill="hold"/>
                                        <p:tgtEl>
                                          <p:spTgt spid="5939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 to="" calcmode="lin" valueType="num">
                                      <p:cBhvr>
                                        <p:cTn id="17" dur="1" fill="hold"/>
                                        <p:tgtEl>
                                          <p:spTgt spid="5939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9395">
                                            <p:txEl>
                                              <p:pRg st="3" end="3"/>
                                            </p:txEl>
                                          </p:spTgt>
                                        </p:tgtEl>
                                        <p:attrNameLst>
                                          <p:attrName>style.visibility</p:attrName>
                                        </p:attrNameLst>
                                      </p:cBhvr>
                                      <p:to>
                                        <p:strVal val="visible"/>
                                      </p:to>
                                    </p:set>
                                    <p:anim to="" calcmode="lin" valueType="num">
                                      <p:cBhvr>
                                        <p:cTn id="22" dur="1" fill="hold"/>
                                        <p:tgtEl>
                                          <p:spTgt spid="5939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 to="" calcmode="lin" valueType="num">
                                      <p:cBhvr>
                                        <p:cTn id="27" dur="1" fill="hold"/>
                                        <p:tgtEl>
                                          <p:spTgt spid="593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Economics IQ</a:t>
            </a:r>
          </a:p>
        </p:txBody>
      </p:sp>
      <p:sp>
        <p:nvSpPr>
          <p:cNvPr id="60419" name="Rectangle 3"/>
          <p:cNvSpPr>
            <a:spLocks noGrp="1" noChangeArrowheads="1"/>
          </p:cNvSpPr>
          <p:nvPr>
            <p:ph idx="1"/>
          </p:nvPr>
        </p:nvSpPr>
        <p:spPr>
          <a:xfrm>
            <a:off x="470263" y="2121408"/>
            <a:ext cx="10657985" cy="4050792"/>
          </a:xfrm>
        </p:spPr>
        <p:txBody>
          <a:bodyPr>
            <a:normAutofit lnSpcReduction="10000"/>
          </a:bodyPr>
          <a:lstStyle/>
          <a:p>
            <a:pPr>
              <a:lnSpc>
                <a:spcPct val="80000"/>
              </a:lnSpc>
              <a:buFont typeface="Wingdings" pitchFamily="2" charset="2"/>
              <a:buAutoNum type="arabicPeriod"/>
            </a:pPr>
            <a:endParaRPr lang="en-US" sz="2400" dirty="0"/>
          </a:p>
          <a:p>
            <a:pPr marL="457200" indent="-457200">
              <a:lnSpc>
                <a:spcPct val="80000"/>
              </a:lnSpc>
              <a:buFont typeface="+mj-lt"/>
              <a:buAutoNum type="arabicPeriod" startAt="6"/>
            </a:pPr>
            <a:r>
              <a:rPr lang="en-US" sz="2400" dirty="0"/>
              <a:t>Most millionaires work in glamorous jobs, such as sports, entertainment, or high tech.</a:t>
            </a:r>
          </a:p>
          <a:p>
            <a:pPr marL="457200" indent="-457200">
              <a:lnSpc>
                <a:spcPct val="80000"/>
              </a:lnSpc>
              <a:buFont typeface="+mj-lt"/>
              <a:buAutoNum type="arabicPeriod" startAt="6"/>
            </a:pPr>
            <a:r>
              <a:rPr lang="en-US" sz="2400" dirty="0"/>
              <a:t>Most millionaires work for big Fortune 500 companies.</a:t>
            </a:r>
          </a:p>
          <a:p>
            <a:pPr marL="457200" indent="-457200">
              <a:lnSpc>
                <a:spcPct val="80000"/>
              </a:lnSpc>
              <a:buFont typeface="+mj-lt"/>
              <a:buAutoNum type="arabicPeriod" startAt="6"/>
            </a:pPr>
            <a:r>
              <a:rPr lang="en-US" sz="2400" dirty="0"/>
              <a:t>Many poor people became millionaires by winning the lottery.</a:t>
            </a:r>
          </a:p>
          <a:p>
            <a:pPr marL="457200" indent="-457200">
              <a:lnSpc>
                <a:spcPct val="80000"/>
              </a:lnSpc>
              <a:buFont typeface="+mj-lt"/>
              <a:buAutoNum type="arabicPeriod" startAt="6"/>
            </a:pPr>
            <a:r>
              <a:rPr lang="en-US" sz="2400" dirty="0"/>
              <a:t>College graduates earn about 65% more than high school graduates earn.</a:t>
            </a:r>
          </a:p>
          <a:p>
            <a:pPr marL="457200" indent="-457200">
              <a:lnSpc>
                <a:spcPct val="80000"/>
              </a:lnSpc>
              <a:buFont typeface="+mj-lt"/>
              <a:buAutoNum type="arabicPeriod" startAt="6"/>
            </a:pPr>
            <a:r>
              <a:rPr lang="en-US" sz="2400" dirty="0"/>
              <a:t>If an average 18-year-old high school graduate spends as much as an average high school dropout until both are 67 years old, but the high school graduate invests the difference in his or her earnings at 8% annual interest, the high school graduate would have $5,500,000.</a:t>
            </a:r>
          </a:p>
        </p:txBody>
      </p:sp>
      <p:sp>
        <p:nvSpPr>
          <p:cNvPr id="60420" name="Rectangle 4"/>
          <p:cNvSpPr>
            <a:spLocks noChangeArrowheads="1"/>
          </p:cNvSpPr>
          <p:nvPr/>
        </p:nvSpPr>
        <p:spPr bwMode="auto">
          <a:xfrm>
            <a:off x="1524001" y="6616700"/>
            <a:ext cx="1989647" cy="215444"/>
          </a:xfrm>
          <a:prstGeom prst="rect">
            <a:avLst/>
          </a:prstGeom>
          <a:noFill/>
          <a:ln w="9525">
            <a:noFill/>
            <a:miter lim="800000"/>
            <a:headEnd/>
            <a:tailEnd/>
          </a:ln>
          <a:effectLst/>
        </p:spPr>
        <p:txBody>
          <a:bodyPr wrap="none">
            <a:spAutoFit/>
          </a:bodyPr>
          <a:lstStyle/>
          <a:p>
            <a:r>
              <a:rPr lang="en-US" sz="800"/>
              <a:t>From:  Financial Fitness for Life, NCEE</a:t>
            </a:r>
          </a:p>
        </p:txBody>
      </p:sp>
      <p:pic>
        <p:nvPicPr>
          <p:cNvPr id="3" name="Picture 2"/>
          <p:cNvPicPr>
            <a:picLocks noChangeAspect="1"/>
          </p:cNvPicPr>
          <p:nvPr/>
        </p:nvPicPr>
        <p:blipFill>
          <a:blip r:embed="rId3"/>
          <a:stretch>
            <a:fillRect/>
          </a:stretch>
        </p:blipFill>
        <p:spPr>
          <a:xfrm>
            <a:off x="8770390" y="133350"/>
            <a:ext cx="3196276" cy="2000250"/>
          </a:xfrm>
          <a:prstGeom prst="rect">
            <a:avLst/>
          </a:prstGeom>
        </p:spPr>
      </p:pic>
    </p:spTree>
    <p:extLst>
      <p:ext uri="{BB962C8B-B14F-4D97-AF65-F5344CB8AC3E}">
        <p14:creationId xmlns:p14="http://schemas.microsoft.com/office/powerpoint/2010/main" val="70020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0419">
                                            <p:txEl>
                                              <p:pRg st="1" end="1"/>
                                            </p:txEl>
                                          </p:spTgt>
                                        </p:tgtEl>
                                        <p:attrNameLst>
                                          <p:attrName>style.visibility</p:attrName>
                                        </p:attrNameLst>
                                      </p:cBhvr>
                                      <p:to>
                                        <p:strVal val="visible"/>
                                      </p:to>
                                    </p:set>
                                    <p:anim to="" calcmode="lin" valueType="num">
                                      <p:cBhvr>
                                        <p:cTn id="7" dur="1" fill="hold"/>
                                        <p:tgtEl>
                                          <p:spTgt spid="60419">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0419">
                                            <p:txEl>
                                              <p:pRg st="2" end="2"/>
                                            </p:txEl>
                                          </p:spTgt>
                                        </p:tgtEl>
                                        <p:attrNameLst>
                                          <p:attrName>style.visibility</p:attrName>
                                        </p:attrNameLst>
                                      </p:cBhvr>
                                      <p:to>
                                        <p:strVal val="visible"/>
                                      </p:to>
                                    </p:set>
                                    <p:anim to="" calcmode="lin" valueType="num">
                                      <p:cBhvr>
                                        <p:cTn id="12" dur="1" fill="hold"/>
                                        <p:tgtEl>
                                          <p:spTgt spid="60419">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0419">
                                            <p:txEl>
                                              <p:pRg st="3" end="3"/>
                                            </p:txEl>
                                          </p:spTgt>
                                        </p:tgtEl>
                                        <p:attrNameLst>
                                          <p:attrName>style.visibility</p:attrName>
                                        </p:attrNameLst>
                                      </p:cBhvr>
                                      <p:to>
                                        <p:strVal val="visible"/>
                                      </p:to>
                                    </p:set>
                                    <p:anim to="" calcmode="lin" valueType="num">
                                      <p:cBhvr>
                                        <p:cTn id="17" dur="1" fill="hold"/>
                                        <p:tgtEl>
                                          <p:spTgt spid="60419">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0419">
                                            <p:txEl>
                                              <p:pRg st="4" end="4"/>
                                            </p:txEl>
                                          </p:spTgt>
                                        </p:tgtEl>
                                        <p:attrNameLst>
                                          <p:attrName>style.visibility</p:attrName>
                                        </p:attrNameLst>
                                      </p:cBhvr>
                                      <p:to>
                                        <p:strVal val="visible"/>
                                      </p:to>
                                    </p:set>
                                    <p:anim to="" calcmode="lin" valueType="num">
                                      <p:cBhvr>
                                        <p:cTn id="22" dur="1" fill="hold"/>
                                        <p:tgtEl>
                                          <p:spTgt spid="60419">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0419">
                                            <p:txEl>
                                              <p:pRg st="5" end="5"/>
                                            </p:txEl>
                                          </p:spTgt>
                                        </p:tgtEl>
                                        <p:attrNameLst>
                                          <p:attrName>style.visibility</p:attrName>
                                        </p:attrNameLst>
                                      </p:cBhvr>
                                      <p:to>
                                        <p:strVal val="visible"/>
                                      </p:to>
                                    </p:set>
                                    <p:anim to="" calcmode="lin" valueType="num">
                                      <p:cBhvr>
                                        <p:cTn id="27" dur="1" fill="hold"/>
                                        <p:tgtEl>
                                          <p:spTgt spid="60419">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Economics IQ</a:t>
            </a:r>
          </a:p>
        </p:txBody>
      </p:sp>
      <p:sp>
        <p:nvSpPr>
          <p:cNvPr id="64515" name="Rectangle 3"/>
          <p:cNvSpPr>
            <a:spLocks noGrp="1" noChangeArrowheads="1"/>
          </p:cNvSpPr>
          <p:nvPr>
            <p:ph type="body" sz="half" idx="1"/>
          </p:nvPr>
        </p:nvSpPr>
        <p:spPr>
          <a:xfrm>
            <a:off x="853440" y="1981200"/>
            <a:ext cx="6662057" cy="4114800"/>
          </a:xfrm>
        </p:spPr>
        <p:txBody>
          <a:bodyPr>
            <a:normAutofit/>
          </a:bodyPr>
          <a:lstStyle/>
          <a:p>
            <a:pPr marL="457200" indent="-457200">
              <a:lnSpc>
                <a:spcPct val="80000"/>
              </a:lnSpc>
              <a:buFont typeface="+mj-lt"/>
              <a:buAutoNum type="arabicPeriod" startAt="11"/>
            </a:pPr>
            <a:r>
              <a:rPr lang="en-US" sz="2800" dirty="0"/>
              <a:t>If you want to be a millionaire, avoid the risky stock market.</a:t>
            </a:r>
          </a:p>
          <a:p>
            <a:pPr marL="457200" indent="-457200">
              <a:lnSpc>
                <a:spcPct val="80000"/>
              </a:lnSpc>
              <a:buFont typeface="+mj-lt"/>
              <a:buAutoNum type="arabicPeriod" startAt="11"/>
            </a:pPr>
            <a:r>
              <a:rPr lang="en-US" sz="2800" dirty="0"/>
              <a:t>If you save $2000 a year from age 22 to age 65 at 8% annual interest, your savings will be over $700,000 at age 65.</a:t>
            </a:r>
          </a:p>
        </p:txBody>
      </p:sp>
      <p:pic>
        <p:nvPicPr>
          <p:cNvPr id="64519" name="Picture 7">
            <a:hlinkClick r:id="" action="ppaction://media"/>
          </p:cNvPr>
          <p:cNvPicPr>
            <a:picLocks noGrp="1" noChangeAspect="1" noChangeArrowheads="1"/>
          </p:cNvPicPr>
          <p:nvPr>
            <p:ph sz="quarter" idx="2"/>
            <a:audioFile r:link="rId2"/>
            <p:extLst>
              <p:ext uri="{DAA4B4D4-6D71-4841-9C94-3DE7FCFB9230}">
                <p14:media xmlns:p14="http://schemas.microsoft.com/office/powerpoint/2010/main" r:embed="rId1"/>
              </p:ext>
            </p:extLst>
          </p:nvPr>
        </p:nvPicPr>
        <p:blipFill>
          <a:blip r:embed="rId5" cstate="print"/>
          <a:srcRect/>
          <a:stretch>
            <a:fillRect/>
          </a:stretch>
        </p:blipFill>
        <p:spPr>
          <a:xfrm>
            <a:off x="9220200" y="5562600"/>
            <a:ext cx="304800" cy="304800"/>
          </a:xfrm>
          <a:ln/>
        </p:spPr>
      </p:pic>
      <p:sp>
        <p:nvSpPr>
          <p:cNvPr id="64516" name="Rectangle 4"/>
          <p:cNvSpPr>
            <a:spLocks noChangeArrowheads="1"/>
          </p:cNvSpPr>
          <p:nvPr/>
        </p:nvSpPr>
        <p:spPr bwMode="auto">
          <a:xfrm>
            <a:off x="1524001" y="6616700"/>
            <a:ext cx="1989647" cy="215444"/>
          </a:xfrm>
          <a:prstGeom prst="rect">
            <a:avLst/>
          </a:prstGeom>
          <a:noFill/>
          <a:ln w="9525">
            <a:noFill/>
            <a:miter lim="800000"/>
            <a:headEnd/>
            <a:tailEnd/>
          </a:ln>
          <a:effectLst/>
        </p:spPr>
        <p:txBody>
          <a:bodyPr wrap="none">
            <a:spAutoFit/>
          </a:bodyPr>
          <a:lstStyle/>
          <a:p>
            <a:r>
              <a:rPr lang="en-US" sz="800"/>
              <a:t>From:  Financial Fitness for Life, NCEE</a:t>
            </a:r>
          </a:p>
        </p:txBody>
      </p:sp>
      <p:pic>
        <p:nvPicPr>
          <p:cNvPr id="3" name="Picture 2"/>
          <p:cNvPicPr>
            <a:picLocks noChangeAspect="1"/>
          </p:cNvPicPr>
          <p:nvPr/>
        </p:nvPicPr>
        <p:blipFill>
          <a:blip r:embed="rId6"/>
          <a:stretch>
            <a:fillRect/>
          </a:stretch>
        </p:blipFill>
        <p:spPr>
          <a:xfrm>
            <a:off x="8185150" y="1114425"/>
            <a:ext cx="3295650" cy="4752975"/>
          </a:xfrm>
          <a:prstGeom prst="rect">
            <a:avLst/>
          </a:prstGeom>
        </p:spPr>
      </p:pic>
    </p:spTree>
    <p:extLst>
      <p:ext uri="{BB962C8B-B14F-4D97-AF65-F5344CB8AC3E}">
        <p14:creationId xmlns:p14="http://schemas.microsoft.com/office/powerpoint/2010/main" val="177607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 fill="hold"/>
                                        <p:tgtEl>
                                          <p:spTgt spid="64519"/>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64515">
                                            <p:txEl>
                                              <p:pRg st="0" end="0"/>
                                            </p:txEl>
                                          </p:spTgt>
                                        </p:tgtEl>
                                        <p:attrNameLst>
                                          <p:attrName>style.visibility</p:attrName>
                                        </p:attrNameLst>
                                      </p:cBhvr>
                                      <p:to>
                                        <p:strVal val="visible"/>
                                      </p:to>
                                    </p:set>
                                    <p:anim to="" calcmode="lin" valueType="num">
                                      <p:cBhvr>
                                        <p:cTn id="11" dur="1" fill="hold"/>
                                        <p:tgtEl>
                                          <p:spTgt spid="64515">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64515">
                                            <p:txEl>
                                              <p:pRg st="1" end="1"/>
                                            </p:txEl>
                                          </p:spTgt>
                                        </p:tgtEl>
                                        <p:attrNameLst>
                                          <p:attrName>style.visibility</p:attrName>
                                        </p:attrNameLst>
                                      </p:cBhvr>
                                      <p:to>
                                        <p:strVal val="visible"/>
                                      </p:to>
                                    </p:set>
                                    <p:anim to="" calcmode="lin" valueType="num">
                                      <p:cBhvr>
                                        <p:cTn id="16" dur="1" fill="hold"/>
                                        <p:tgtEl>
                                          <p:spTgt spid="6451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64519"/>
                </p:tgtEl>
              </p:cMediaNode>
            </p:audio>
          </p:childTnLst>
        </p:cTn>
      </p:par>
    </p:tnLst>
    <p:bldLst>
      <p:bldP spid="6451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z="3400">
                <a:hlinkClick r:id="rId3"/>
              </a:rPr>
              <a:t>Economic Resources Are A Snap</a:t>
            </a:r>
            <a:endParaRPr lang="en-US" sz="3400"/>
          </a:p>
        </p:txBody>
      </p:sp>
      <p:sp>
        <p:nvSpPr>
          <p:cNvPr id="45059" name="Rectangle 3"/>
          <p:cNvSpPr>
            <a:spLocks noGrp="1" noChangeArrowheads="1"/>
          </p:cNvSpPr>
          <p:nvPr>
            <p:ph type="body" idx="1"/>
          </p:nvPr>
        </p:nvSpPr>
        <p:spPr>
          <a:xfrm>
            <a:off x="1200447" y="1802892"/>
            <a:ext cx="5599611" cy="4050792"/>
          </a:xfrm>
        </p:spPr>
        <p:txBody>
          <a:bodyPr/>
          <a:lstStyle/>
          <a:p>
            <a:r>
              <a:rPr lang="en-US" dirty="0"/>
              <a:t>Productive resources</a:t>
            </a:r>
          </a:p>
          <a:p>
            <a:pPr lvl="1"/>
            <a:r>
              <a:rPr lang="en-US" dirty="0"/>
              <a:t>Natural resources</a:t>
            </a:r>
          </a:p>
          <a:p>
            <a:pPr lvl="1"/>
            <a:r>
              <a:rPr lang="en-US" dirty="0"/>
              <a:t>Capital resources</a:t>
            </a:r>
          </a:p>
          <a:p>
            <a:pPr lvl="1"/>
            <a:r>
              <a:rPr lang="en-US" dirty="0"/>
              <a:t>Human resources</a:t>
            </a:r>
          </a:p>
          <a:p>
            <a:r>
              <a:rPr lang="en-US" dirty="0"/>
              <a:t>Durable and non-durable goods</a:t>
            </a:r>
          </a:p>
        </p:txBody>
      </p:sp>
      <p:pic>
        <p:nvPicPr>
          <p:cNvPr id="45060" name="Picture 4" descr="MPj03961780000[1]"/>
          <p:cNvPicPr>
            <a:picLocks noChangeAspect="1" noChangeArrowheads="1"/>
          </p:cNvPicPr>
          <p:nvPr/>
        </p:nvPicPr>
        <p:blipFill>
          <a:blip r:embed="rId4" cstate="print"/>
          <a:srcRect/>
          <a:stretch>
            <a:fillRect/>
          </a:stretch>
        </p:blipFill>
        <p:spPr bwMode="auto">
          <a:xfrm>
            <a:off x="9379133" y="1802892"/>
            <a:ext cx="1198563" cy="795338"/>
          </a:xfrm>
          <a:prstGeom prst="rect">
            <a:avLst/>
          </a:prstGeom>
          <a:noFill/>
        </p:spPr>
      </p:pic>
      <p:pic>
        <p:nvPicPr>
          <p:cNvPr id="45061" name="Picture 5" descr="MPj03028290000[1]"/>
          <p:cNvPicPr>
            <a:picLocks noChangeAspect="1" noChangeArrowheads="1"/>
          </p:cNvPicPr>
          <p:nvPr/>
        </p:nvPicPr>
        <p:blipFill>
          <a:blip r:embed="rId5" cstate="print"/>
          <a:srcRect/>
          <a:stretch>
            <a:fillRect/>
          </a:stretch>
        </p:blipFill>
        <p:spPr bwMode="auto">
          <a:xfrm>
            <a:off x="3792971" y="4590256"/>
            <a:ext cx="1250950" cy="1752600"/>
          </a:xfrm>
          <a:prstGeom prst="rect">
            <a:avLst/>
          </a:prstGeom>
          <a:noFill/>
        </p:spPr>
      </p:pic>
      <p:pic>
        <p:nvPicPr>
          <p:cNvPr id="45062" name="Picture 6" descr="MPj03993010000[1]"/>
          <p:cNvPicPr>
            <a:picLocks noChangeAspect="1" noChangeArrowheads="1"/>
          </p:cNvPicPr>
          <p:nvPr/>
        </p:nvPicPr>
        <p:blipFill>
          <a:blip r:embed="rId6" cstate="print"/>
          <a:srcRect/>
          <a:stretch>
            <a:fillRect/>
          </a:stretch>
        </p:blipFill>
        <p:spPr bwMode="auto">
          <a:xfrm>
            <a:off x="7186613" y="4134643"/>
            <a:ext cx="1331913" cy="1331913"/>
          </a:xfrm>
          <a:prstGeom prst="rect">
            <a:avLst/>
          </a:prstGeom>
          <a:noFill/>
        </p:spPr>
      </p:pic>
      <p:pic>
        <p:nvPicPr>
          <p:cNvPr id="45063" name="Picture 7" descr="MPPH01889J0000[1]"/>
          <p:cNvPicPr>
            <a:picLocks noChangeAspect="1" noChangeArrowheads="1"/>
          </p:cNvPicPr>
          <p:nvPr/>
        </p:nvPicPr>
        <p:blipFill>
          <a:blip r:embed="rId7" cstate="print"/>
          <a:srcRect/>
          <a:stretch>
            <a:fillRect/>
          </a:stretch>
        </p:blipFill>
        <p:spPr bwMode="auto">
          <a:xfrm>
            <a:off x="8693333" y="3071051"/>
            <a:ext cx="1371600" cy="904875"/>
          </a:xfrm>
          <a:prstGeom prst="rect">
            <a:avLst/>
          </a:prstGeom>
          <a:noFill/>
        </p:spPr>
      </p:pic>
      <p:pic>
        <p:nvPicPr>
          <p:cNvPr id="45064" name="Picture 8" descr="MPj04006010000[1]"/>
          <p:cNvPicPr>
            <a:picLocks noChangeAspect="1" noChangeArrowheads="1"/>
          </p:cNvPicPr>
          <p:nvPr/>
        </p:nvPicPr>
        <p:blipFill>
          <a:blip r:embed="rId8" cstate="print"/>
          <a:srcRect/>
          <a:stretch>
            <a:fillRect/>
          </a:stretch>
        </p:blipFill>
        <p:spPr bwMode="auto">
          <a:xfrm>
            <a:off x="5511439" y="4556917"/>
            <a:ext cx="1276350" cy="1597025"/>
          </a:xfrm>
          <a:prstGeom prst="rect">
            <a:avLst/>
          </a:prstGeom>
          <a:noFill/>
        </p:spPr>
      </p:pic>
      <p:pic>
        <p:nvPicPr>
          <p:cNvPr id="45065" name="Picture 9" descr="MPj04005810000[1]"/>
          <p:cNvPicPr>
            <a:picLocks noChangeAspect="1" noChangeArrowheads="1"/>
          </p:cNvPicPr>
          <p:nvPr/>
        </p:nvPicPr>
        <p:blipFill>
          <a:blip r:embed="rId9" cstate="print"/>
          <a:srcRect/>
          <a:stretch>
            <a:fillRect/>
          </a:stretch>
        </p:blipFill>
        <p:spPr bwMode="auto">
          <a:xfrm>
            <a:off x="1925108" y="4789031"/>
            <a:ext cx="1036638" cy="1295400"/>
          </a:xfrm>
          <a:prstGeom prst="rect">
            <a:avLst/>
          </a:prstGeom>
          <a:noFill/>
        </p:spPr>
      </p:pic>
      <p:pic>
        <p:nvPicPr>
          <p:cNvPr id="45066" name="Picture 10" descr="MPj02277460000[1]"/>
          <p:cNvPicPr>
            <a:picLocks noChangeAspect="1" noChangeArrowheads="1"/>
          </p:cNvPicPr>
          <p:nvPr/>
        </p:nvPicPr>
        <p:blipFill>
          <a:blip r:embed="rId10" cstate="print"/>
          <a:srcRect/>
          <a:stretch>
            <a:fillRect/>
          </a:stretch>
        </p:blipFill>
        <p:spPr bwMode="auto">
          <a:xfrm>
            <a:off x="8905081" y="4800599"/>
            <a:ext cx="1676400" cy="1109662"/>
          </a:xfrm>
          <a:prstGeom prst="rect">
            <a:avLst/>
          </a:prstGeom>
          <a:noFill/>
        </p:spPr>
      </p:pic>
      <p:pic>
        <p:nvPicPr>
          <p:cNvPr id="45067" name="Picture 11" descr="MPj03416750000[1]"/>
          <p:cNvPicPr>
            <a:picLocks noChangeAspect="1" noChangeArrowheads="1"/>
          </p:cNvPicPr>
          <p:nvPr/>
        </p:nvPicPr>
        <p:blipFill>
          <a:blip r:embed="rId11" cstate="print"/>
          <a:srcRect/>
          <a:stretch>
            <a:fillRect/>
          </a:stretch>
        </p:blipFill>
        <p:spPr bwMode="auto">
          <a:xfrm>
            <a:off x="7893051" y="818388"/>
            <a:ext cx="1250950" cy="1752600"/>
          </a:xfrm>
          <a:prstGeom prst="rect">
            <a:avLst/>
          </a:prstGeom>
          <a:noFill/>
        </p:spPr>
      </p:pic>
    </p:spTree>
    <p:extLst>
      <p:ext uri="{BB962C8B-B14F-4D97-AF65-F5344CB8AC3E}">
        <p14:creationId xmlns:p14="http://schemas.microsoft.com/office/powerpoint/2010/main" val="241872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to="" calcmode="lin" valueType="num">
                                      <p:cBhvr>
                                        <p:cTn id="7" dur="1" fill="hold"/>
                                        <p:tgtEl>
                                          <p:spTgt spid="45059">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45059">
                                            <p:txEl>
                                              <p:pRg st="1" end="1"/>
                                            </p:txEl>
                                          </p:spTgt>
                                        </p:tgtEl>
                                        <p:attrNameLst>
                                          <p:attrName>style.visibility</p:attrName>
                                        </p:attrNameLst>
                                      </p:cBhvr>
                                      <p:to>
                                        <p:strVal val="visible"/>
                                      </p:to>
                                    </p:set>
                                    <p:anim to="" calcmode="lin" valueType="num">
                                      <p:cBhvr>
                                        <p:cTn id="10" dur="1" fill="hold"/>
                                        <p:tgtEl>
                                          <p:spTgt spid="45059">
                                            <p:txEl>
                                              <p:pRg st="1" end="1"/>
                                            </p:txEl>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45059">
                                            <p:txEl>
                                              <p:pRg st="2" end="2"/>
                                            </p:txEl>
                                          </p:spTgt>
                                        </p:tgtEl>
                                        <p:attrNameLst>
                                          <p:attrName>style.visibility</p:attrName>
                                        </p:attrNameLst>
                                      </p:cBhvr>
                                      <p:to>
                                        <p:strVal val="visible"/>
                                      </p:to>
                                    </p:set>
                                    <p:anim to="" calcmode="lin" valueType="num">
                                      <p:cBhvr>
                                        <p:cTn id="13" dur="1" fill="hold"/>
                                        <p:tgtEl>
                                          <p:spTgt spid="45059">
                                            <p:txEl>
                                              <p:pRg st="2" end="2"/>
                                            </p:txEl>
                                          </p:spTgt>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45059">
                                            <p:txEl>
                                              <p:pRg st="3" end="3"/>
                                            </p:txEl>
                                          </p:spTgt>
                                        </p:tgtEl>
                                        <p:attrNameLst>
                                          <p:attrName>style.visibility</p:attrName>
                                        </p:attrNameLst>
                                      </p:cBhvr>
                                      <p:to>
                                        <p:strVal val="visible"/>
                                      </p:to>
                                    </p:set>
                                    <p:anim to="" calcmode="lin" valueType="num">
                                      <p:cBhvr>
                                        <p:cTn id="16" dur="1" fill="hold"/>
                                        <p:tgtEl>
                                          <p:spTgt spid="45059">
                                            <p:txEl>
                                              <p:pRg st="3" end="3"/>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45059">
                                            <p:txEl>
                                              <p:pRg st="4" end="4"/>
                                            </p:txEl>
                                          </p:spTgt>
                                        </p:tgtEl>
                                        <p:attrNameLst>
                                          <p:attrName>style.visibility</p:attrName>
                                        </p:attrNameLst>
                                      </p:cBhvr>
                                      <p:to>
                                        <p:strVal val="visible"/>
                                      </p:to>
                                    </p:set>
                                    <p:anim to="" calcmode="lin" valueType="num">
                                      <p:cBhvr>
                                        <p:cTn id="21" dur="1" fill="hold"/>
                                        <p:tgtEl>
                                          <p:spTgt spid="45059">
                                            <p:txEl>
                                              <p:pRg st="4" end="4"/>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5067"/>
                                        </p:tgtEl>
                                        <p:attrNameLst>
                                          <p:attrName>style.visibility</p:attrName>
                                        </p:attrNameLst>
                                      </p:cBhvr>
                                      <p:to>
                                        <p:strVal val="visible"/>
                                      </p:to>
                                    </p:set>
                                    <p:animEffect transition="in" filter="dissolve">
                                      <p:cBhvr>
                                        <p:cTn id="26" dur="500"/>
                                        <p:tgtEl>
                                          <p:spTgt spid="45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236440" y="1812022"/>
            <a:ext cx="6908586" cy="4519569"/>
          </a:xfrm>
        </p:spPr>
        <p:txBody>
          <a:bodyPr/>
          <a:lstStyle/>
          <a:p>
            <a:r>
              <a:rPr lang="en-US" sz="3600" dirty="0"/>
              <a:t>Multiple Intelligences BINGO</a:t>
            </a:r>
          </a:p>
          <a:p>
            <a:pPr lvl="1"/>
            <a:r>
              <a:rPr lang="en-US" dirty="0"/>
              <a:t>Find someone in the room who can answer each of the questions on your BINGO card.</a:t>
            </a:r>
          </a:p>
          <a:p>
            <a:pPr lvl="1"/>
            <a:r>
              <a:rPr lang="en-US" dirty="0"/>
              <a:t>Have each of them sign the card in the box with the question they answered.</a:t>
            </a:r>
          </a:p>
          <a:p>
            <a:pPr lvl="1"/>
            <a:endParaRPr lang="en-US" dirty="0"/>
          </a:p>
          <a:p>
            <a:r>
              <a:rPr lang="en-US" dirty="0"/>
              <a:t>Cover all – Must get autographs in each box</a:t>
            </a:r>
          </a:p>
          <a:p>
            <a:endParaRPr lang="en-US" dirty="0"/>
          </a:p>
          <a:p>
            <a:r>
              <a:rPr lang="en-US" dirty="0"/>
              <a:t>Curricular Connections</a:t>
            </a:r>
          </a:p>
        </p:txBody>
      </p:sp>
      <p:pic>
        <p:nvPicPr>
          <p:cNvPr id="4" name="Picture 3"/>
          <p:cNvPicPr>
            <a:picLocks noChangeAspect="1"/>
          </p:cNvPicPr>
          <p:nvPr/>
        </p:nvPicPr>
        <p:blipFill>
          <a:blip r:embed="rId3"/>
          <a:stretch>
            <a:fillRect/>
          </a:stretch>
        </p:blipFill>
        <p:spPr>
          <a:xfrm>
            <a:off x="70273" y="0"/>
            <a:ext cx="4292910" cy="6858000"/>
          </a:xfrm>
          <a:prstGeom prst="rect">
            <a:avLst/>
          </a:prstGeom>
        </p:spPr>
      </p:pic>
      <p:sp>
        <p:nvSpPr>
          <p:cNvPr id="5" name="Oval 4"/>
          <p:cNvSpPr/>
          <p:nvPr/>
        </p:nvSpPr>
        <p:spPr>
          <a:xfrm>
            <a:off x="134224" y="5670958"/>
            <a:ext cx="1223521" cy="11870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261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Teaching Scarcity</a:t>
            </a:r>
          </a:p>
        </p:txBody>
      </p:sp>
      <p:sp>
        <p:nvSpPr>
          <p:cNvPr id="36867" name="Rectangle 3"/>
          <p:cNvSpPr>
            <a:spLocks noGrp="1" noChangeArrowheads="1"/>
          </p:cNvSpPr>
          <p:nvPr>
            <p:ph type="body" idx="1"/>
          </p:nvPr>
        </p:nvSpPr>
        <p:spPr/>
        <p:txBody>
          <a:bodyPr/>
          <a:lstStyle/>
          <a:p>
            <a:r>
              <a:rPr lang="en-US" u="sng"/>
              <a:t>The Mitten</a:t>
            </a:r>
            <a:r>
              <a:rPr lang="en-US"/>
              <a:t>, Jan Brett</a:t>
            </a:r>
          </a:p>
        </p:txBody>
      </p:sp>
      <p:pic>
        <p:nvPicPr>
          <p:cNvPr id="36869" name="Picture 5" descr="Feb2008%20081_small">
            <a:hlinkClick r:id="rId3"/>
          </p:cNvPr>
          <p:cNvPicPr>
            <a:picLocks noChangeAspect="1" noChangeArrowheads="1"/>
          </p:cNvPicPr>
          <p:nvPr/>
        </p:nvPicPr>
        <p:blipFill>
          <a:blip r:embed="rId4" cstate="print"/>
          <a:srcRect/>
          <a:stretch>
            <a:fillRect/>
          </a:stretch>
        </p:blipFill>
        <p:spPr bwMode="auto">
          <a:xfrm>
            <a:off x="7419703" y="792480"/>
            <a:ext cx="3708545" cy="2788380"/>
          </a:xfrm>
          <a:prstGeom prst="rect">
            <a:avLst/>
          </a:prstGeom>
          <a:noFill/>
        </p:spPr>
      </p:pic>
      <p:pic>
        <p:nvPicPr>
          <p:cNvPr id="36871" name="Picture 7" descr="Feb2008%20085_small">
            <a:hlinkClick r:id="rId5"/>
          </p:cNvPr>
          <p:cNvPicPr>
            <a:picLocks noChangeAspect="1" noChangeArrowheads="1"/>
          </p:cNvPicPr>
          <p:nvPr/>
        </p:nvPicPr>
        <p:blipFill>
          <a:blip r:embed="rId6" cstate="print"/>
          <a:srcRect/>
          <a:stretch>
            <a:fillRect/>
          </a:stretch>
        </p:blipFill>
        <p:spPr bwMode="auto">
          <a:xfrm>
            <a:off x="677961" y="3666308"/>
            <a:ext cx="3494270" cy="2627271"/>
          </a:xfrm>
          <a:prstGeom prst="rect">
            <a:avLst/>
          </a:prstGeom>
          <a:noFill/>
        </p:spPr>
      </p:pic>
      <p:pic>
        <p:nvPicPr>
          <p:cNvPr id="36873" name="Picture 9" descr="Feb2008%20090_small">
            <a:hlinkClick r:id="rId7"/>
          </p:cNvPr>
          <p:cNvPicPr>
            <a:picLocks noChangeAspect="1" noChangeArrowheads="1"/>
          </p:cNvPicPr>
          <p:nvPr/>
        </p:nvPicPr>
        <p:blipFill>
          <a:blip r:embed="rId8" cstate="print"/>
          <a:srcRect/>
          <a:stretch>
            <a:fillRect/>
          </a:stretch>
        </p:blipFill>
        <p:spPr bwMode="auto">
          <a:xfrm>
            <a:off x="4563160" y="4545874"/>
            <a:ext cx="2771090" cy="2083526"/>
          </a:xfrm>
          <a:prstGeom prst="rect">
            <a:avLst/>
          </a:prstGeom>
          <a:noFill/>
        </p:spPr>
      </p:pic>
      <p:pic>
        <p:nvPicPr>
          <p:cNvPr id="36875" name="Picture 11" descr="Feb2008%20092_small">
            <a:hlinkClick r:id="rId9"/>
          </p:cNvPr>
          <p:cNvPicPr>
            <a:picLocks noChangeAspect="1" noChangeArrowheads="1"/>
          </p:cNvPicPr>
          <p:nvPr/>
        </p:nvPicPr>
        <p:blipFill>
          <a:blip r:embed="rId10" cstate="print"/>
          <a:srcRect/>
          <a:stretch>
            <a:fillRect/>
          </a:stretch>
        </p:blipFill>
        <p:spPr bwMode="auto">
          <a:xfrm>
            <a:off x="7848599" y="4275909"/>
            <a:ext cx="3130143" cy="2353491"/>
          </a:xfrm>
          <a:prstGeom prst="rect">
            <a:avLst/>
          </a:prstGeom>
          <a:noFill/>
        </p:spPr>
      </p:pic>
      <p:pic>
        <p:nvPicPr>
          <p:cNvPr id="36877" name="Picture 13" descr="The Mitten"/>
          <p:cNvPicPr>
            <a:picLocks noChangeAspect="1" noChangeArrowheads="1"/>
          </p:cNvPicPr>
          <p:nvPr/>
        </p:nvPicPr>
        <p:blipFill>
          <a:blip r:embed="rId11" cstate="print"/>
          <a:srcRect/>
          <a:stretch>
            <a:fillRect/>
          </a:stretch>
        </p:blipFill>
        <p:spPr bwMode="auto">
          <a:xfrm>
            <a:off x="5010204" y="1992276"/>
            <a:ext cx="2177687" cy="2378886"/>
          </a:xfrm>
          <a:prstGeom prst="rect">
            <a:avLst/>
          </a:prstGeom>
          <a:noFill/>
        </p:spPr>
      </p:pic>
    </p:spTree>
    <p:extLst>
      <p:ext uri="{BB962C8B-B14F-4D97-AF65-F5344CB8AC3E}">
        <p14:creationId xmlns:p14="http://schemas.microsoft.com/office/powerpoint/2010/main" val="1169432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rPr>
              <a:t>PACED Model—Cookie Testing</a:t>
            </a:r>
          </a:p>
        </p:txBody>
      </p:sp>
      <p:sp>
        <p:nvSpPr>
          <p:cNvPr id="3" name="Content Placeholder 2"/>
          <p:cNvSpPr>
            <a:spLocks noGrp="1"/>
          </p:cNvSpPr>
          <p:nvPr>
            <p:ph sz="half" idx="1"/>
          </p:nvPr>
        </p:nvSpPr>
        <p:spPr/>
        <p:txBody>
          <a:bodyPr>
            <a:normAutofit/>
          </a:bodyPr>
          <a:lstStyle/>
          <a:p>
            <a:r>
              <a:rPr lang="en-US" dirty="0"/>
              <a:t>Cookie A</a:t>
            </a:r>
          </a:p>
          <a:p>
            <a:pPr lvl="1"/>
            <a:r>
              <a:rPr lang="en-US" dirty="0"/>
              <a:t>24 cookies in package</a:t>
            </a:r>
          </a:p>
          <a:p>
            <a:pPr lvl="1"/>
            <a:r>
              <a:rPr lang="en-US" dirty="0"/>
              <a:t>Package cost = $3.79</a:t>
            </a:r>
          </a:p>
          <a:p>
            <a:pPr lvl="1"/>
            <a:r>
              <a:rPr lang="en-US" dirty="0"/>
              <a:t>$0.16 per cookie</a:t>
            </a:r>
          </a:p>
          <a:p>
            <a:r>
              <a:rPr lang="en-US" dirty="0"/>
              <a:t>Cookie B</a:t>
            </a:r>
          </a:p>
          <a:p>
            <a:pPr lvl="1"/>
            <a:r>
              <a:rPr lang="en-US" dirty="0"/>
              <a:t>35 cookies in package</a:t>
            </a:r>
          </a:p>
          <a:p>
            <a:pPr lvl="1"/>
            <a:r>
              <a:rPr lang="en-US" dirty="0"/>
              <a:t>Package cost = $2.79</a:t>
            </a:r>
          </a:p>
          <a:p>
            <a:pPr lvl="1"/>
            <a:r>
              <a:rPr lang="en-US" dirty="0"/>
              <a:t>$0.08 per cookie</a:t>
            </a:r>
          </a:p>
          <a:p>
            <a:pPr lvl="1"/>
            <a:endParaRPr lang="en-US" dirty="0"/>
          </a:p>
        </p:txBody>
      </p:sp>
      <p:sp>
        <p:nvSpPr>
          <p:cNvPr id="7" name="Content Placeholder 6"/>
          <p:cNvSpPr>
            <a:spLocks noGrp="1"/>
          </p:cNvSpPr>
          <p:nvPr>
            <p:ph sz="half" idx="2"/>
          </p:nvPr>
        </p:nvSpPr>
        <p:spPr/>
        <p:txBody>
          <a:bodyPr>
            <a:normAutofit/>
          </a:bodyPr>
          <a:lstStyle/>
          <a:p>
            <a:r>
              <a:rPr lang="en-US" dirty="0"/>
              <a:t>Cookie C</a:t>
            </a:r>
          </a:p>
          <a:p>
            <a:pPr lvl="1"/>
            <a:r>
              <a:rPr lang="en-US" dirty="0"/>
              <a:t>30 cookies in package</a:t>
            </a:r>
          </a:p>
          <a:p>
            <a:pPr lvl="1"/>
            <a:r>
              <a:rPr lang="en-US" dirty="0"/>
              <a:t>Package cost = $1.99</a:t>
            </a:r>
          </a:p>
          <a:p>
            <a:pPr lvl="1"/>
            <a:r>
              <a:rPr lang="en-US" dirty="0"/>
              <a:t>$0.07 per cookie</a:t>
            </a:r>
          </a:p>
          <a:p>
            <a:r>
              <a:rPr lang="en-US" dirty="0"/>
              <a:t>Cookie D</a:t>
            </a:r>
          </a:p>
          <a:p>
            <a:pPr lvl="1"/>
            <a:r>
              <a:rPr lang="en-US" dirty="0"/>
              <a:t>30</a:t>
            </a:r>
          </a:p>
        </p:txBody>
      </p:sp>
      <p:pic>
        <p:nvPicPr>
          <p:cNvPr id="4" name="Picture 3"/>
          <p:cNvPicPr>
            <a:picLocks noChangeAspect="1"/>
          </p:cNvPicPr>
          <p:nvPr/>
        </p:nvPicPr>
        <p:blipFill>
          <a:blip r:embed="rId3"/>
          <a:stretch>
            <a:fillRect/>
          </a:stretch>
        </p:blipFill>
        <p:spPr>
          <a:xfrm>
            <a:off x="4109792" y="4667082"/>
            <a:ext cx="2848356" cy="18970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2139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143000"/>
            <a:ext cx="7024744" cy="1143000"/>
          </a:xfrm>
        </p:spPr>
        <p:txBody>
          <a:bodyPr/>
          <a:lstStyle/>
          <a:p>
            <a:r>
              <a:rPr lang="en-US" dirty="0"/>
              <a:t>Interdependence Web</a:t>
            </a:r>
          </a:p>
        </p:txBody>
      </p:sp>
      <p:pic>
        <p:nvPicPr>
          <p:cNvPr id="2051" name="Picture 3" descr="C:\Users\codek\AppData\Local\Microsoft\Windows\Temporary Internet Files\Content.IE5\ZQ9B0F6Z\MP90044245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057400"/>
            <a:ext cx="7467600" cy="43257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382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Playdoh Economics</a:t>
            </a:r>
            <a:endParaRPr lang="en-US" dirty="0"/>
          </a:p>
        </p:txBody>
      </p:sp>
      <p:pic>
        <p:nvPicPr>
          <p:cNvPr id="4" name="Picture 3"/>
          <p:cNvPicPr>
            <a:picLocks noChangeAspect="1"/>
          </p:cNvPicPr>
          <p:nvPr/>
        </p:nvPicPr>
        <p:blipFill>
          <a:blip r:embed="rId4"/>
          <a:stretch>
            <a:fillRect/>
          </a:stretch>
        </p:blipFill>
        <p:spPr>
          <a:xfrm>
            <a:off x="1284112" y="2262370"/>
            <a:ext cx="4659488" cy="2620962"/>
          </a:xfrm>
          <a:prstGeom prst="rect">
            <a:avLst/>
          </a:prstGeom>
        </p:spPr>
      </p:pic>
      <p:pic>
        <p:nvPicPr>
          <p:cNvPr id="5" name="Picture 4"/>
          <p:cNvPicPr>
            <a:picLocks noChangeAspect="1"/>
          </p:cNvPicPr>
          <p:nvPr/>
        </p:nvPicPr>
        <p:blipFill>
          <a:blip r:embed="rId5"/>
          <a:stretch>
            <a:fillRect/>
          </a:stretch>
        </p:blipFill>
        <p:spPr>
          <a:xfrm>
            <a:off x="6701245" y="2889069"/>
            <a:ext cx="4267200" cy="3211996"/>
          </a:xfrm>
          <a:prstGeom prst="rect">
            <a:avLst/>
          </a:prstGeom>
        </p:spPr>
      </p:pic>
    </p:spTree>
    <p:extLst>
      <p:ext uri="{BB962C8B-B14F-4D97-AF65-F5344CB8AC3E}">
        <p14:creationId xmlns:p14="http://schemas.microsoft.com/office/powerpoint/2010/main" val="4017287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44" r="1" b="80"/>
          <a:stretch/>
        </p:blipFill>
        <p:spPr>
          <a:xfrm>
            <a:off x="1063942" y="2193036"/>
            <a:ext cx="4773168" cy="3980688"/>
          </a:xfrm>
          <a:prstGeom prst="rect">
            <a:avLst/>
          </a:prstGeom>
        </p:spPr>
      </p:pic>
      <p:sp>
        <p:nvSpPr>
          <p:cNvPr id="2" name="Title 1"/>
          <p:cNvSpPr>
            <a:spLocks noGrp="1"/>
          </p:cNvSpPr>
          <p:nvPr>
            <p:ph type="title"/>
          </p:nvPr>
        </p:nvSpPr>
        <p:spPr/>
        <p:txBody>
          <a:bodyPr>
            <a:normAutofit/>
          </a:bodyPr>
          <a:lstStyle/>
          <a:p>
            <a:r>
              <a:rPr lang="en-US" dirty="0"/>
              <a:t>Hamburger Assembly Line</a:t>
            </a:r>
          </a:p>
        </p:txBody>
      </p:sp>
      <p:sp>
        <p:nvSpPr>
          <p:cNvPr id="3" name="Content Placeholder 2"/>
          <p:cNvSpPr>
            <a:spLocks noGrp="1"/>
          </p:cNvSpPr>
          <p:nvPr>
            <p:ph idx="1"/>
          </p:nvPr>
        </p:nvSpPr>
        <p:spPr>
          <a:xfrm>
            <a:off x="6355080" y="2121408"/>
            <a:ext cx="4773168" cy="4050792"/>
          </a:xfrm>
        </p:spPr>
        <p:txBody>
          <a:bodyPr>
            <a:normAutofit/>
          </a:bodyPr>
          <a:lstStyle/>
          <a:p>
            <a:r>
              <a:rPr lang="en-US" dirty="0"/>
              <a:t>2 buns 2” in diameter</a:t>
            </a:r>
          </a:p>
          <a:p>
            <a:r>
              <a:rPr lang="en-US" dirty="0"/>
              <a:t>1 piece of hamburger 1 ½” in diameter</a:t>
            </a:r>
          </a:p>
          <a:p>
            <a:r>
              <a:rPr lang="en-US" dirty="0"/>
              <a:t>3 dabs of ketchup</a:t>
            </a:r>
          </a:p>
          <a:p>
            <a:r>
              <a:rPr lang="en-US" dirty="0"/>
              <a:t>3 dabs of mustard</a:t>
            </a:r>
          </a:p>
          <a:p>
            <a:r>
              <a:rPr lang="en-US" dirty="0"/>
              <a:t>2 pickles</a:t>
            </a:r>
          </a:p>
          <a:p>
            <a:r>
              <a:rPr lang="en-US" dirty="0"/>
              <a:t>16 sesame seeds on top of each bun (made with pencil)</a:t>
            </a:r>
          </a:p>
        </p:txBody>
      </p:sp>
    </p:spTree>
    <p:extLst>
      <p:ext uri="{BB962C8B-B14F-4D97-AF65-F5344CB8AC3E}">
        <p14:creationId xmlns:p14="http://schemas.microsoft.com/office/powerpoint/2010/main" val="3362138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22" name="Rectangle 2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649215" y="4068923"/>
            <a:ext cx="1080904" cy="1080902"/>
            <a:chOff x="9685338" y="4460675"/>
            <a:chExt cx="1080904" cy="1080902"/>
          </a:xfrm>
        </p:grpSpPr>
        <p:sp>
          <p:nvSpPr>
            <p:cNvPr id="29" name="Oval 28"/>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2" name="Rectangle 3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928117"/>
            <a:ext cx="10351008"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5780565"/>
            <a:ext cx="10351008"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41336" y="1110053"/>
            <a:ext cx="6630506" cy="4580301"/>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646920" y="5257800"/>
            <a:ext cx="1080904" cy="1080902"/>
            <a:chOff x="9685338" y="4460675"/>
            <a:chExt cx="1080904" cy="1080902"/>
          </a:xfrm>
        </p:grpSpPr>
        <p:sp>
          <p:nvSpPr>
            <p:cNvPr id="41" name="Oval 40"/>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2" name="Oval 41"/>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5" name="Picture 14"/>
          <p:cNvPicPr>
            <a:picLocks noChangeAspect="1"/>
          </p:cNvPicPr>
          <p:nvPr/>
        </p:nvPicPr>
        <p:blipFill rotWithShape="1">
          <a:blip r:embed="rId7"/>
          <a:srcRect r="2308" b="-2"/>
          <a:stretch/>
        </p:blipFill>
        <p:spPr>
          <a:xfrm>
            <a:off x="918124" y="1111504"/>
            <a:ext cx="3723212" cy="4578096"/>
          </a:xfrm>
          <a:prstGeom prst="rect">
            <a:avLst/>
          </a:prstGeom>
        </p:spPr>
      </p:pic>
      <p:sp>
        <p:nvSpPr>
          <p:cNvPr id="6" name="Title 5"/>
          <p:cNvSpPr>
            <a:spLocks noGrp="1"/>
          </p:cNvSpPr>
          <p:nvPr>
            <p:ph type="title"/>
          </p:nvPr>
        </p:nvSpPr>
        <p:spPr>
          <a:xfrm>
            <a:off x="4961376" y="1432223"/>
            <a:ext cx="6057144" cy="3357976"/>
          </a:xfrm>
        </p:spPr>
        <p:txBody>
          <a:bodyPr vert="horz" lIns="91440" tIns="45720" rIns="91440" bIns="45720" rtlCol="0" anchor="ctr">
            <a:normAutofit/>
          </a:bodyPr>
          <a:lstStyle/>
          <a:p>
            <a:pPr algn="ctr">
              <a:lnSpc>
                <a:spcPct val="80000"/>
              </a:lnSpc>
            </a:pPr>
            <a:r>
              <a:rPr lang="en-US" sz="8000" dirty="0">
                <a:blipFill dpi="0" rotWithShape="1">
                  <a:blip r:embed="rId5">
                    <a:extLst/>
                  </a:blip>
                  <a:srcRect/>
                  <a:tile tx="6350" ty="-127000" sx="65000" sy="64000" flip="none" algn="tl"/>
                </a:blipFill>
              </a:rPr>
              <a:t>ARMS Writing Activity</a:t>
            </a:r>
          </a:p>
        </p:txBody>
      </p:sp>
    </p:spTree>
    <p:extLst>
      <p:ext uri="{BB962C8B-B14F-4D97-AF65-F5344CB8AC3E}">
        <p14:creationId xmlns:p14="http://schemas.microsoft.com/office/powerpoint/2010/main" val="2391981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8763" b="1"/>
          <a:stretch/>
        </p:blipFill>
        <p:spPr>
          <a:xfrm>
            <a:off x="6361113" y="2193036"/>
            <a:ext cx="4773168" cy="3980688"/>
          </a:xfrm>
          <a:prstGeom prst="rect">
            <a:avLst/>
          </a:prstGeom>
        </p:spPr>
      </p:pic>
      <p:sp>
        <p:nvSpPr>
          <p:cNvPr id="46082" name="Rectangle 2"/>
          <p:cNvSpPr>
            <a:spLocks noGrp="1" noChangeArrowheads="1"/>
          </p:cNvSpPr>
          <p:nvPr>
            <p:ph type="title"/>
          </p:nvPr>
        </p:nvSpPr>
        <p:spPr/>
        <p:txBody>
          <a:bodyPr>
            <a:normAutofit/>
          </a:bodyPr>
          <a:lstStyle/>
          <a:p>
            <a:r>
              <a:rPr lang="en-US"/>
              <a:t>Songs, Websites, and More</a:t>
            </a:r>
          </a:p>
        </p:txBody>
      </p:sp>
      <p:sp>
        <p:nvSpPr>
          <p:cNvPr id="46083" name="Rectangle 3"/>
          <p:cNvSpPr>
            <a:spLocks noGrp="1" noChangeArrowheads="1"/>
          </p:cNvSpPr>
          <p:nvPr>
            <p:ph type="body" idx="1"/>
          </p:nvPr>
        </p:nvSpPr>
        <p:spPr>
          <a:xfrm>
            <a:off x="1069848" y="2121408"/>
            <a:ext cx="4759452" cy="4050792"/>
          </a:xfrm>
        </p:spPr>
        <p:txBody>
          <a:bodyPr>
            <a:normAutofit/>
          </a:bodyPr>
          <a:lstStyle/>
          <a:p>
            <a:r>
              <a:rPr lang="en-US" dirty="0">
                <a:hlinkClick r:id="rId4"/>
              </a:rPr>
              <a:t>http://www.kidseconposters.com/</a:t>
            </a:r>
            <a:endParaRPr lang="en-US" dirty="0"/>
          </a:p>
          <a:p>
            <a:r>
              <a:rPr lang="en-US" dirty="0">
                <a:hlinkClick r:id="rId5"/>
              </a:rPr>
              <a:t>http://www.kidseconposters.com/activites-and-games/sing-a-longs/</a:t>
            </a:r>
            <a:r>
              <a:rPr lang="en-US" dirty="0"/>
              <a:t> </a:t>
            </a:r>
          </a:p>
          <a:p>
            <a:r>
              <a:rPr lang="en-US" dirty="0">
                <a:hlinkClick r:id="rId6"/>
              </a:rPr>
              <a:t>http://wisepockets.umsl.edu/</a:t>
            </a:r>
            <a:endParaRPr lang="en-US" dirty="0"/>
          </a:p>
          <a:p>
            <a:r>
              <a:rPr lang="en-US" dirty="0">
                <a:hlinkClick r:id="rId7"/>
              </a:rPr>
              <a:t>http://econ.org/</a:t>
            </a:r>
            <a:endParaRPr lang="en-US" dirty="0"/>
          </a:p>
          <a:p>
            <a:r>
              <a:rPr lang="en-US" dirty="0">
                <a:hlinkClick r:id="rId8"/>
              </a:rPr>
              <a:t>http://abdullahalbahrani.com/econbeats/</a:t>
            </a:r>
            <a:endParaRPr lang="en-US" dirty="0"/>
          </a:p>
          <a:p>
            <a:r>
              <a:rPr lang="en-US" dirty="0">
                <a:hlinkClick r:id="rId9"/>
              </a:rPr>
              <a:t>http://econshark.com/</a:t>
            </a:r>
            <a:r>
              <a:rPr lang="en-US" dirty="0"/>
              <a:t> </a:t>
            </a:r>
          </a:p>
          <a:p>
            <a:endParaRPr lang="en-US" dirty="0"/>
          </a:p>
          <a:p>
            <a:r>
              <a:rPr lang="en-US" dirty="0"/>
              <a:t>Song Analysis Activity</a:t>
            </a:r>
          </a:p>
          <a:p>
            <a:endParaRPr lang="en-US" dirty="0"/>
          </a:p>
        </p:txBody>
      </p:sp>
    </p:spTree>
    <p:extLst>
      <p:ext uri="{BB962C8B-B14F-4D97-AF65-F5344CB8AC3E}">
        <p14:creationId xmlns:p14="http://schemas.microsoft.com/office/powerpoint/2010/main" val="4146938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5"/>
          <a:srcRect t="1642" r="-2" b="7509"/>
          <a:stretch/>
        </p:blipFill>
        <p:spPr>
          <a:xfrm>
            <a:off x="3343" y="10"/>
            <a:ext cx="7548923" cy="6857990"/>
          </a:xfrm>
          <a:prstGeom prst="rect">
            <a:avLst/>
          </a:prstGeom>
        </p:spPr>
      </p:pic>
      <p:grpSp>
        <p:nvGrpSpPr>
          <p:cNvPr id="11" name="Group 10"/>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12" name="Oval 11"/>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7963746" y="2452770"/>
            <a:ext cx="4080208" cy="1609344"/>
          </a:xfrm>
          <a:ln>
            <a:noFill/>
          </a:ln>
        </p:spPr>
        <p:txBody>
          <a:bodyPr>
            <a:noAutofit/>
          </a:bodyPr>
          <a:lstStyle/>
          <a:p>
            <a:r>
              <a:rPr lang="en-US" sz="6000" dirty="0"/>
              <a:t>I Have…</a:t>
            </a:r>
            <a:br>
              <a:rPr lang="en-US" sz="6000" dirty="0"/>
            </a:br>
            <a:r>
              <a:rPr lang="en-US" sz="6000" dirty="0"/>
              <a:t>Who Has …?</a:t>
            </a:r>
          </a:p>
        </p:txBody>
      </p:sp>
    </p:spTree>
    <p:extLst>
      <p:ext uri="{BB962C8B-B14F-4D97-AF65-F5344CB8AC3E}">
        <p14:creationId xmlns:p14="http://schemas.microsoft.com/office/powerpoint/2010/main" val="2272852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1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45" name="Rectangle 2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7"/>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649215" y="4068923"/>
            <a:ext cx="1080904" cy="1080902"/>
            <a:chOff x="9685338" y="4460675"/>
            <a:chExt cx="1080904" cy="1080902"/>
          </a:xfrm>
        </p:grpSpPr>
        <p:sp>
          <p:nvSpPr>
            <p:cNvPr id="29" name="Oval 28"/>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9" name="Rectangle 3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7"/>
          </p:cNvPr>
          <p:cNvPicPr>
            <a:picLocks noChangeAspect="1"/>
          </p:cNvPicPr>
          <p:nvPr/>
        </p:nvPicPr>
        <p:blipFill rotWithShape="1">
          <a:blip r:embed="rId8"/>
          <a:srcRect l="9091" t="31590"/>
          <a:stretch/>
        </p:blipFill>
        <p:spPr>
          <a:xfrm>
            <a:off x="20" y="10"/>
            <a:ext cx="12191980" cy="6857989"/>
          </a:xfrm>
          <a:prstGeom prst="rect">
            <a:avLst/>
          </a:prstGeom>
        </p:spPr>
      </p:pic>
      <p:sp>
        <p:nvSpPr>
          <p:cNvPr id="50" name="Rectangle 3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2000" cy="6858000"/>
          </a:xfrm>
          <a:prstGeom prst="rect">
            <a:avLst/>
          </a:prstGeom>
          <a:blipFill dpi="0" rotWithShape="1">
            <a:blip r:embed="rId9">
              <a:alphaModFix amt="17000"/>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tile tx="0" ty="-254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2531684"/>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5484434"/>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2669517"/>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649215" y="5253661"/>
            <a:ext cx="1080904" cy="1080902"/>
            <a:chOff x="9685338" y="4460675"/>
            <a:chExt cx="1080904" cy="1080902"/>
          </a:xfrm>
        </p:grpSpPr>
        <p:sp>
          <p:nvSpPr>
            <p:cNvPr id="43" name="Oval 42"/>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4" name="Oval 43"/>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1051560" y="2612367"/>
            <a:ext cx="9966960" cy="3017156"/>
          </a:xfrm>
        </p:spPr>
        <p:txBody>
          <a:bodyPr vert="horz" lIns="91440" tIns="45720" rIns="91440" bIns="45720" rtlCol="0" anchor="ctr">
            <a:normAutofit/>
          </a:bodyPr>
          <a:lstStyle/>
          <a:p>
            <a:pPr>
              <a:lnSpc>
                <a:spcPct val="80000"/>
              </a:lnSpc>
            </a:pPr>
            <a:r>
              <a:rPr lang="en-US" sz="9600" dirty="0">
                <a:blipFill dpi="0" rotWithShape="1">
                  <a:blip r:embed="rId5">
                    <a:extLst/>
                  </a:blip>
                  <a:srcRect/>
                  <a:tile tx="6350" ty="-127000" sx="65000" sy="64000" flip="none" algn="tl"/>
                </a:blipFill>
                <a:hlinkClick r:id="rId10"/>
              </a:rPr>
              <a:t>Mystery Entrepreneur</a:t>
            </a:r>
            <a:endParaRPr lang="en-US" sz="9600" dirty="0">
              <a:blipFill dpi="0" rotWithShape="1">
                <a:blip r:embed="rId5">
                  <a:extLst/>
                </a:blip>
                <a:srcRect/>
                <a:tile tx="6350" ty="-127000" sx="65000" sy="64000" flip="none" algn="tl"/>
              </a:blipFill>
            </a:endParaRPr>
          </a:p>
        </p:txBody>
      </p:sp>
    </p:spTree>
    <p:extLst>
      <p:ext uri="{BB962C8B-B14F-4D97-AF65-F5344CB8AC3E}">
        <p14:creationId xmlns:p14="http://schemas.microsoft.com/office/powerpoint/2010/main" val="92705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36" name="Rectangle 1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1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18"/>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649215" y="4068923"/>
            <a:ext cx="1080904" cy="1080902"/>
            <a:chOff x="9685338" y="4460675"/>
            <a:chExt cx="1080904" cy="1080902"/>
          </a:xfrm>
        </p:grpSpPr>
        <p:sp>
          <p:nvSpPr>
            <p:cNvPr id="20" name="Oval 19"/>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0" name="Rectangle 2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p:cNvPicPr>
            <a:picLocks noChangeAspect="1"/>
          </p:cNvPicPr>
          <p:nvPr/>
        </p:nvPicPr>
        <p:blipFill rotWithShape="1">
          <a:blip r:embed="rId7"/>
          <a:srcRect l="7495" t="36673" r="1596"/>
          <a:stretch/>
        </p:blipFill>
        <p:spPr>
          <a:xfrm>
            <a:off x="20" y="10"/>
            <a:ext cx="12191980" cy="6857989"/>
          </a:xfrm>
          <a:prstGeom prst="rect">
            <a:avLst/>
          </a:prstGeom>
        </p:spPr>
      </p:pic>
      <p:sp>
        <p:nvSpPr>
          <p:cNvPr id="41" name="Rectangle 2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257366"/>
            <a:ext cx="12192000" cy="2610465"/>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26"/>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0245590" y="5111496"/>
            <a:ext cx="1080904" cy="1080902"/>
            <a:chOff x="9685338" y="4460675"/>
            <a:chExt cx="1080904" cy="1080902"/>
          </a:xfrm>
        </p:grpSpPr>
        <p:sp>
          <p:nvSpPr>
            <p:cNvPr id="28" name="Oval 27"/>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3" name="Oval 28"/>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7400" dirty="0">
                <a:blipFill dpi="0" rotWithShape="1">
                  <a:blip r:embed="rId5">
                    <a:extLst/>
                  </a:blip>
                  <a:srcRect/>
                  <a:tile tx="6350" ty="-127000" sx="65000" sy="64000" flip="none" algn="tl"/>
                </a:blipFill>
              </a:rPr>
              <a:t>Ice Cream </a:t>
            </a:r>
            <a:r>
              <a:rPr lang="en-US" sz="7400" dirty="0" err="1">
                <a:blipFill dpi="0" rotWithShape="1">
                  <a:blip r:embed="rId5">
                    <a:extLst/>
                  </a:blip>
                  <a:srcRect/>
                  <a:tile tx="6350" ty="-127000" sx="65000" sy="64000" flip="none" algn="tl"/>
                </a:blipFill>
              </a:rPr>
              <a:t>InnovatORS</a:t>
            </a:r>
            <a:endParaRPr lang="en-US" sz="7400" dirty="0">
              <a:blipFill dpi="0" rotWithShape="1">
                <a:blip r:embed="rId5">
                  <a:extLst/>
                </a:blip>
                <a:srcRect/>
                <a:tile tx="6350" ty="-127000" sx="65000" sy="64000" flip="none" algn="tl"/>
              </a:blipFill>
            </a:endParaRPr>
          </a:p>
        </p:txBody>
      </p:sp>
    </p:spTree>
    <p:extLst>
      <p:ext uri="{BB962C8B-B14F-4D97-AF65-F5344CB8AC3E}">
        <p14:creationId xmlns:p14="http://schemas.microsoft.com/office/powerpoint/2010/main" val="3863639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hlinkClick r:id="rId3"/>
              </a:rPr>
              <a:t>Using Primary Sources</a:t>
            </a:r>
            <a:endParaRPr lang="en-US" dirty="0"/>
          </a:p>
        </p:txBody>
      </p:sp>
      <p:sp>
        <p:nvSpPr>
          <p:cNvPr id="8" name="Content Placeholder 7"/>
          <p:cNvSpPr>
            <a:spLocks noGrp="1"/>
          </p:cNvSpPr>
          <p:nvPr>
            <p:ph sz="half" idx="1"/>
          </p:nvPr>
        </p:nvSpPr>
        <p:spPr/>
        <p:txBody>
          <a:bodyPr/>
          <a:lstStyle/>
          <a:p>
            <a:r>
              <a:rPr lang="en-US" dirty="0">
                <a:hlinkClick r:id="rId4"/>
              </a:rPr>
              <a:t>Engage Students with Primary Sources</a:t>
            </a:r>
            <a:endParaRPr lang="en-US" dirty="0"/>
          </a:p>
          <a:p>
            <a:pPr lvl="1"/>
            <a:r>
              <a:rPr lang="en-US" dirty="0"/>
              <a:t>Who created this source?</a:t>
            </a:r>
          </a:p>
          <a:p>
            <a:pPr lvl="1"/>
            <a:r>
              <a:rPr lang="en-US" dirty="0"/>
              <a:t>When was it created?</a:t>
            </a:r>
          </a:p>
          <a:p>
            <a:pPr lvl="1"/>
            <a:r>
              <a:rPr lang="en-US" dirty="0"/>
              <a:t>Where does your eye go first?</a:t>
            </a:r>
          </a:p>
          <a:p>
            <a:pPr lvl="1"/>
            <a:r>
              <a:rPr lang="en-US" dirty="0"/>
              <a:t>What do you see that you didn’t expect?</a:t>
            </a:r>
          </a:p>
          <a:p>
            <a:pPr lvl="1"/>
            <a:r>
              <a:rPr lang="en-US" dirty="0"/>
              <a:t>What powerful words and ideas are expressed?</a:t>
            </a:r>
          </a:p>
          <a:p>
            <a:pPr lvl="1"/>
            <a:r>
              <a:rPr lang="en-US" dirty="0"/>
              <a:t>What feelings and thoughts does the primary source trigger in you?</a:t>
            </a:r>
          </a:p>
          <a:p>
            <a:pPr lvl="1"/>
            <a:r>
              <a:rPr lang="en-US" dirty="0"/>
              <a:t>What questions does it raise?</a:t>
            </a:r>
          </a:p>
        </p:txBody>
      </p:sp>
      <p:sp>
        <p:nvSpPr>
          <p:cNvPr id="9" name="Content Placeholder 8"/>
          <p:cNvSpPr>
            <a:spLocks noGrp="1"/>
          </p:cNvSpPr>
          <p:nvPr>
            <p:ph sz="half" idx="2"/>
          </p:nvPr>
        </p:nvSpPr>
        <p:spPr/>
        <p:txBody>
          <a:bodyPr/>
          <a:lstStyle/>
          <a:p>
            <a:r>
              <a:rPr lang="en-US" dirty="0">
                <a:hlinkClick r:id="rId5"/>
              </a:rPr>
              <a:t>Promote Student Inquiry</a:t>
            </a:r>
            <a:endParaRPr lang="en-US" dirty="0"/>
          </a:p>
          <a:p>
            <a:pPr lvl="1"/>
            <a:r>
              <a:rPr lang="en-US" dirty="0"/>
              <a:t>What was happening during this time?</a:t>
            </a:r>
          </a:p>
          <a:p>
            <a:pPr lvl="1"/>
            <a:r>
              <a:rPr lang="en-US" dirty="0"/>
              <a:t>What was the purpose in creating this source?</a:t>
            </a:r>
          </a:p>
          <a:p>
            <a:pPr lvl="1"/>
            <a:r>
              <a:rPr lang="en-US" dirty="0"/>
              <a:t>What does the creator do to get his/her point across?</a:t>
            </a:r>
          </a:p>
          <a:p>
            <a:pPr lvl="1"/>
            <a:r>
              <a:rPr lang="en-US" dirty="0"/>
              <a:t>What was the audience?</a:t>
            </a:r>
          </a:p>
          <a:p>
            <a:pPr lvl="1"/>
            <a:r>
              <a:rPr lang="en-US" dirty="0"/>
              <a:t>What biases or stereotypes do you see?</a:t>
            </a:r>
          </a:p>
          <a:p>
            <a:pPr lvl="1"/>
            <a:r>
              <a:rPr lang="en-US" dirty="0"/>
              <a:t>What questions does this source raise for you?</a:t>
            </a:r>
          </a:p>
        </p:txBody>
      </p:sp>
    </p:spTree>
    <p:extLst>
      <p:ext uri="{BB962C8B-B14F-4D97-AF65-F5344CB8AC3E}">
        <p14:creationId xmlns:p14="http://schemas.microsoft.com/office/powerpoint/2010/main" val="2641245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22" name="Group 21"/>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23" name="Oval 22"/>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4" name="Oval 23"/>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5" name="Picture 4">
            <a:hlinkClick r:id="rId5"/>
          </p:cNvPr>
          <p:cNvPicPr>
            <a:picLocks noChangeAspect="1"/>
          </p:cNvPicPr>
          <p:nvPr/>
        </p:nvPicPr>
        <p:blipFill rotWithShape="1">
          <a:blip r:embed="rId6"/>
          <a:srcRect t="2515" r="2" b="2"/>
          <a:stretch/>
        </p:blipFill>
        <p:spPr>
          <a:xfrm>
            <a:off x="20" y="10"/>
            <a:ext cx="12191980" cy="6857990"/>
          </a:xfrm>
          <a:prstGeom prst="rect">
            <a:avLst/>
          </a:prstGeom>
        </p:spPr>
      </p:pic>
    </p:spTree>
    <p:extLst>
      <p:ext uri="{BB962C8B-B14F-4D97-AF65-F5344CB8AC3E}">
        <p14:creationId xmlns:p14="http://schemas.microsoft.com/office/powerpoint/2010/main" val="825072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0070" y="0"/>
            <a:ext cx="754193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13" name="Oval 12"/>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Picture 4"/>
          <p:cNvPicPr>
            <a:picLocks noChangeAspect="1"/>
          </p:cNvPicPr>
          <p:nvPr/>
        </p:nvPicPr>
        <p:blipFill>
          <a:blip r:embed="rId6"/>
          <a:stretch>
            <a:fillRect/>
          </a:stretch>
        </p:blipFill>
        <p:spPr>
          <a:xfrm>
            <a:off x="640080" y="730291"/>
            <a:ext cx="3369910" cy="2527432"/>
          </a:xfrm>
          <a:prstGeom prst="rect">
            <a:avLst/>
          </a:prstGeom>
        </p:spPr>
      </p:pic>
      <p:pic>
        <p:nvPicPr>
          <p:cNvPr id="4" name="Picture 3"/>
          <p:cNvPicPr>
            <a:picLocks noChangeAspect="1"/>
          </p:cNvPicPr>
          <p:nvPr/>
        </p:nvPicPr>
        <p:blipFill>
          <a:blip r:embed="rId7"/>
          <a:stretch>
            <a:fillRect/>
          </a:stretch>
        </p:blipFill>
        <p:spPr>
          <a:xfrm>
            <a:off x="640080" y="4461053"/>
            <a:ext cx="3369910" cy="640021"/>
          </a:xfrm>
          <a:prstGeom prst="rect">
            <a:avLst/>
          </a:prstGeom>
        </p:spPr>
      </p:pic>
      <p:pic>
        <p:nvPicPr>
          <p:cNvPr id="6" name="Content Placeholder 5"/>
          <p:cNvPicPr>
            <a:picLocks noGrp="1" noChangeAspect="1"/>
          </p:cNvPicPr>
          <p:nvPr>
            <p:ph idx="1"/>
          </p:nvPr>
        </p:nvPicPr>
        <p:blipFill>
          <a:blip r:embed="rId8"/>
          <a:stretch>
            <a:fillRect/>
          </a:stretch>
        </p:blipFill>
        <p:spPr>
          <a:xfrm>
            <a:off x="4349762" y="922686"/>
            <a:ext cx="7657511" cy="5764195"/>
          </a:xfrm>
          <a:prstGeom prst="rect">
            <a:avLst/>
          </a:prstGeom>
        </p:spPr>
      </p:pic>
    </p:spTree>
    <p:extLst>
      <p:ext uri="{BB962C8B-B14F-4D97-AF65-F5344CB8AC3E}">
        <p14:creationId xmlns:p14="http://schemas.microsoft.com/office/powerpoint/2010/main" val="771497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37" name="Group 36"/>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38" name="Oval 37"/>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9" name="Oval 38"/>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8" name="Picture 7">
            <a:hlinkClick r:id="rId5"/>
          </p:cNvPr>
          <p:cNvPicPr>
            <a:picLocks noChangeAspect="1"/>
          </p:cNvPicPr>
          <p:nvPr/>
        </p:nvPicPr>
        <p:blipFill rotWithShape="1">
          <a:blip r:embed="rId6"/>
          <a:srcRect b="10000"/>
          <a:stretch/>
        </p:blipFill>
        <p:spPr>
          <a:xfrm>
            <a:off x="20" y="10"/>
            <a:ext cx="12191980" cy="6857990"/>
          </a:xfrm>
          <a:prstGeom prst="rect">
            <a:avLst/>
          </a:prstGeom>
        </p:spPr>
      </p:pic>
    </p:spTree>
    <p:extLst>
      <p:ext uri="{BB962C8B-B14F-4D97-AF65-F5344CB8AC3E}">
        <p14:creationId xmlns:p14="http://schemas.microsoft.com/office/powerpoint/2010/main" val="446631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22" name="Group 21"/>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23" name="Oval 22"/>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4" name="Oval 23"/>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5" name="Picture 4"/>
          <p:cNvPicPr>
            <a:picLocks noChangeAspect="1"/>
          </p:cNvPicPr>
          <p:nvPr/>
        </p:nvPicPr>
        <p:blipFill rotWithShape="1">
          <a:blip r:embed="rId5"/>
          <a:srcRect/>
          <a:stretch/>
        </p:blipFill>
        <p:spPr>
          <a:xfrm>
            <a:off x="20" y="10"/>
            <a:ext cx="12191980" cy="6857990"/>
          </a:xfrm>
          <a:prstGeom prst="rect">
            <a:avLst/>
          </a:prstGeom>
        </p:spPr>
      </p:pic>
    </p:spTree>
    <p:extLst>
      <p:ext uri="{BB962C8B-B14F-4D97-AF65-F5344CB8AC3E}">
        <p14:creationId xmlns:p14="http://schemas.microsoft.com/office/powerpoint/2010/main" val="1320210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Challenge</a:t>
            </a:r>
          </a:p>
        </p:txBody>
      </p:sp>
      <p:sp>
        <p:nvSpPr>
          <p:cNvPr id="3" name="Content Placeholder 2"/>
          <p:cNvSpPr>
            <a:spLocks noGrp="1"/>
          </p:cNvSpPr>
          <p:nvPr>
            <p:ph idx="1"/>
          </p:nvPr>
        </p:nvSpPr>
        <p:spPr>
          <a:xfrm>
            <a:off x="391886" y="2121408"/>
            <a:ext cx="10736362" cy="4050792"/>
          </a:xfrm>
        </p:spPr>
        <p:txBody>
          <a:bodyPr>
            <a:normAutofit fontScale="92500"/>
          </a:bodyPr>
          <a:lstStyle/>
          <a:p>
            <a:r>
              <a:rPr lang="en-US" b="1" dirty="0"/>
              <a:t>Build the Tallest Freestanding Structure</a:t>
            </a:r>
            <a:r>
              <a:rPr lang="en-US" dirty="0"/>
              <a:t>: The winning team is the one that has the tallest structure measured from the table top surface to the top of the marshmallow. That means the structure cannot be suspended from a higher structure, like a chair, ceiling or chandelier.</a:t>
            </a:r>
          </a:p>
          <a:p>
            <a:r>
              <a:rPr lang="en-US" b="1" dirty="0"/>
              <a:t>The Entire Marshmallow must be on top:</a:t>
            </a:r>
            <a:r>
              <a:rPr lang="en-US" dirty="0"/>
              <a:t> The entire marshmallow needs to be on the top of the structure. Cutting or eating part of the marshmallow disqualifies the team.</a:t>
            </a:r>
          </a:p>
          <a:p>
            <a:r>
              <a:rPr lang="en-US" b="1" dirty="0"/>
              <a:t>Use as Much or as Little of the Kit</a:t>
            </a:r>
            <a:r>
              <a:rPr lang="en-US" dirty="0"/>
              <a:t>: The team can use as many or as few of the 20 spaghetti sticks, as much or as little of the string or tape. The team cannot use the paper bag as part of their structure.</a:t>
            </a:r>
          </a:p>
          <a:p>
            <a:r>
              <a:rPr lang="en-US" b="1" dirty="0"/>
              <a:t>Break up the Spaghetti, String or Tape:</a:t>
            </a:r>
            <a:r>
              <a:rPr lang="en-US" dirty="0"/>
              <a:t> Teams are free to break the spaghetti, cut up the tape and string to create new structures.</a:t>
            </a:r>
          </a:p>
          <a:p>
            <a:r>
              <a:rPr lang="en-US" b="1" dirty="0"/>
              <a:t>The Challenge Lasts 18 minutes</a:t>
            </a:r>
            <a:r>
              <a:rPr lang="en-US" dirty="0"/>
              <a:t>: Teams cannot hold on to the structure when the time runs out. Those touching or supporting the structure at the end of the exercise will be disqualified.</a:t>
            </a:r>
          </a:p>
          <a:p>
            <a:endParaRPr lang="en-US" dirty="0"/>
          </a:p>
        </p:txBody>
      </p:sp>
    </p:spTree>
    <p:extLst>
      <p:ext uri="{BB962C8B-B14F-4D97-AF65-F5344CB8AC3E}">
        <p14:creationId xmlns:p14="http://schemas.microsoft.com/office/powerpoint/2010/main" val="242549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31" name="Group 30"/>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32" name="Oval 31"/>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32"/>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Picture 6"/>
          <p:cNvPicPr>
            <a:picLocks noChangeAspect="1"/>
          </p:cNvPicPr>
          <p:nvPr/>
        </p:nvPicPr>
        <p:blipFill>
          <a:blip r:embed="rId5"/>
          <a:stretch>
            <a:fillRect/>
          </a:stretch>
        </p:blipFill>
        <p:spPr>
          <a:xfrm>
            <a:off x="633999" y="3514563"/>
            <a:ext cx="4001315" cy="2570844"/>
          </a:xfrm>
          <a:prstGeom prst="rect">
            <a:avLst/>
          </a:prstGeom>
        </p:spPr>
      </p:pic>
      <p:pic>
        <p:nvPicPr>
          <p:cNvPr id="8" name="Picture 7"/>
          <p:cNvPicPr>
            <a:picLocks noChangeAspect="1"/>
          </p:cNvPicPr>
          <p:nvPr/>
        </p:nvPicPr>
        <p:blipFill>
          <a:blip r:embed="rId6"/>
          <a:stretch>
            <a:fillRect/>
          </a:stretch>
        </p:blipFill>
        <p:spPr>
          <a:xfrm>
            <a:off x="633999" y="692823"/>
            <a:ext cx="4001315" cy="2660874"/>
          </a:xfrm>
          <a:prstGeom prst="rect">
            <a:avLst/>
          </a:prstGeom>
        </p:spPr>
      </p:pic>
      <p:sp>
        <p:nvSpPr>
          <p:cNvPr id="2" name="Title 1"/>
          <p:cNvSpPr>
            <a:spLocks noGrp="1"/>
          </p:cNvSpPr>
          <p:nvPr>
            <p:ph type="title"/>
          </p:nvPr>
        </p:nvSpPr>
        <p:spPr>
          <a:xfrm>
            <a:off x="4935793" y="484632"/>
            <a:ext cx="7021076" cy="1609344"/>
          </a:xfrm>
        </p:spPr>
        <p:txBody>
          <a:bodyPr vert="horz" lIns="91440" tIns="45720" rIns="91440" bIns="45720" rtlCol="0" anchor="ctr">
            <a:normAutofit/>
          </a:bodyPr>
          <a:lstStyle/>
          <a:p>
            <a:r>
              <a:rPr lang="en-US" dirty="0"/>
              <a:t>More FREE STEM Resources</a:t>
            </a:r>
          </a:p>
        </p:txBody>
      </p:sp>
      <p:sp>
        <p:nvSpPr>
          <p:cNvPr id="3" name="Text Placeholder 2"/>
          <p:cNvSpPr>
            <a:spLocks noGrp="1"/>
          </p:cNvSpPr>
          <p:nvPr>
            <p:ph type="body" sz="half" idx="1"/>
          </p:nvPr>
        </p:nvSpPr>
        <p:spPr>
          <a:xfrm>
            <a:off x="4952091" y="2136432"/>
            <a:ext cx="6923131" cy="4050792"/>
          </a:xfrm>
        </p:spPr>
        <p:txBody>
          <a:bodyPr vert="horz" lIns="91440" tIns="45720" rIns="91440" bIns="45720" rtlCol="0">
            <a:normAutofit/>
          </a:bodyPr>
          <a:lstStyle/>
          <a:p>
            <a:r>
              <a:rPr lang="en-US" sz="2400" dirty="0">
                <a:hlinkClick r:id="rId7"/>
              </a:rPr>
              <a:t>James Dyson Foundation</a:t>
            </a:r>
            <a:endParaRPr lang="en-US" sz="2400" dirty="0"/>
          </a:p>
          <a:p>
            <a:pPr lvl="1"/>
            <a:r>
              <a:rPr lang="en-US" sz="2000" dirty="0"/>
              <a:t>Ideas Box</a:t>
            </a:r>
          </a:p>
          <a:p>
            <a:pPr lvl="1"/>
            <a:r>
              <a:rPr lang="en-US" sz="2000" dirty="0"/>
              <a:t>Design Process Box</a:t>
            </a:r>
          </a:p>
          <a:p>
            <a:pPr lvl="1"/>
            <a:r>
              <a:rPr lang="en-US" sz="2000" dirty="0"/>
              <a:t>Engineering Box</a:t>
            </a:r>
          </a:p>
          <a:p>
            <a:r>
              <a:rPr lang="en-US" sz="2400" dirty="0">
                <a:hlinkClick r:id="rId8"/>
              </a:rPr>
              <a:t>Hot Wheels </a:t>
            </a:r>
            <a:r>
              <a:rPr lang="en-US" sz="2400" dirty="0" err="1">
                <a:hlinkClick r:id="rId8"/>
              </a:rPr>
              <a:t>Speedometry</a:t>
            </a:r>
            <a:endParaRPr lang="en-US" sz="2400" dirty="0"/>
          </a:p>
          <a:p>
            <a:pPr lvl="1"/>
            <a:r>
              <a:rPr lang="en-US" sz="2000" dirty="0"/>
              <a:t>Math and science curriculum</a:t>
            </a:r>
          </a:p>
          <a:p>
            <a:r>
              <a:rPr lang="en-US" sz="2400" dirty="0"/>
              <a:t>Educational Innovations</a:t>
            </a:r>
          </a:p>
          <a:p>
            <a:pPr lvl="1"/>
            <a:r>
              <a:rPr lang="en-US" sz="2000" dirty="0">
                <a:hlinkClick r:id="rId9"/>
              </a:rPr>
              <a:t>PhysicQuest Kits</a:t>
            </a:r>
            <a:endParaRPr lang="en-US" sz="2000" dirty="0"/>
          </a:p>
          <a:p>
            <a:r>
              <a:rPr lang="en-US" sz="2400" dirty="0">
                <a:hlinkClick r:id="rId10"/>
              </a:rPr>
              <a:t>Swift Playgrounds App</a:t>
            </a:r>
            <a:endParaRPr lang="en-US" sz="2400" dirty="0"/>
          </a:p>
          <a:p>
            <a:pPr lvl="1"/>
            <a:r>
              <a:rPr lang="en-US" sz="2000" dirty="0"/>
              <a:t>Coding on the </a:t>
            </a:r>
            <a:r>
              <a:rPr lang="en-US" sz="2000" dirty="0" err="1"/>
              <a:t>Ipad</a:t>
            </a:r>
            <a:endParaRPr lang="en-US" sz="2000" dirty="0"/>
          </a:p>
          <a:p>
            <a:endParaRPr lang="en-US" dirty="0"/>
          </a:p>
          <a:p>
            <a:pPr marL="274320" lvl="1"/>
            <a:endParaRPr lang="en-US" dirty="0"/>
          </a:p>
        </p:txBody>
      </p:sp>
    </p:spTree>
    <p:extLst>
      <p:ext uri="{BB962C8B-B14F-4D97-AF65-F5344CB8AC3E}">
        <p14:creationId xmlns:p14="http://schemas.microsoft.com/office/powerpoint/2010/main" val="2841021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a:t>
            </a:r>
            <a:r>
              <a:rPr lang="en-US" dirty="0">
                <a:hlinkClick r:id="rId3"/>
              </a:rPr>
              <a:t>Makerspace</a:t>
            </a:r>
            <a:endParaRPr lang="en-US" dirty="0"/>
          </a:p>
        </p:txBody>
      </p:sp>
      <p:sp>
        <p:nvSpPr>
          <p:cNvPr id="9" name="Text Placeholder 8"/>
          <p:cNvSpPr>
            <a:spLocks noGrp="1"/>
          </p:cNvSpPr>
          <p:nvPr>
            <p:ph type="body" idx="1"/>
          </p:nvPr>
        </p:nvSpPr>
        <p:spPr/>
        <p:txBody>
          <a:bodyPr/>
          <a:lstStyle/>
          <a:p>
            <a:r>
              <a:rPr lang="en-US" dirty="0"/>
              <a:t>Funding Resources</a:t>
            </a:r>
          </a:p>
        </p:txBody>
      </p:sp>
      <p:sp>
        <p:nvSpPr>
          <p:cNvPr id="6" name="Content Placeholder 5"/>
          <p:cNvSpPr>
            <a:spLocks noGrp="1"/>
          </p:cNvSpPr>
          <p:nvPr>
            <p:ph sz="half" idx="2"/>
          </p:nvPr>
        </p:nvSpPr>
        <p:spPr/>
        <p:txBody>
          <a:bodyPr/>
          <a:lstStyle/>
          <a:p>
            <a:r>
              <a:rPr lang="en-US" dirty="0">
                <a:hlinkClick r:id="rId4"/>
              </a:rPr>
              <a:t>Double the Donation</a:t>
            </a:r>
            <a:endParaRPr lang="en-US" dirty="0"/>
          </a:p>
          <a:p>
            <a:r>
              <a:rPr lang="en-US" dirty="0">
                <a:hlinkClick r:id="rId5"/>
              </a:rPr>
              <a:t>GoFundMe</a:t>
            </a:r>
            <a:endParaRPr lang="en-US" dirty="0"/>
          </a:p>
          <a:p>
            <a:r>
              <a:rPr lang="en-US" dirty="0">
                <a:hlinkClick r:id="rId6"/>
              </a:rPr>
              <a:t>How to Get Free Materials</a:t>
            </a:r>
            <a:endParaRPr lang="en-US" dirty="0"/>
          </a:p>
          <a:p>
            <a:r>
              <a:rPr lang="en-US" dirty="0">
                <a:hlinkClick r:id="rId7"/>
              </a:rPr>
              <a:t>National Arts and Humanities Youth Programs</a:t>
            </a:r>
            <a:endParaRPr lang="en-US" dirty="0"/>
          </a:p>
          <a:p>
            <a:r>
              <a:rPr lang="en-US" dirty="0">
                <a:hlinkClick r:id="rId8"/>
              </a:rPr>
              <a:t>The Big List of Grants and Resources</a:t>
            </a:r>
            <a:endParaRPr lang="en-US" dirty="0"/>
          </a:p>
        </p:txBody>
      </p:sp>
      <p:sp>
        <p:nvSpPr>
          <p:cNvPr id="10" name="Text Placeholder 9"/>
          <p:cNvSpPr>
            <a:spLocks noGrp="1"/>
          </p:cNvSpPr>
          <p:nvPr>
            <p:ph type="body" sz="quarter" idx="3"/>
          </p:nvPr>
        </p:nvSpPr>
        <p:spPr/>
        <p:txBody>
          <a:bodyPr/>
          <a:lstStyle/>
          <a:p>
            <a:r>
              <a:rPr lang="en-US" dirty="0"/>
              <a:t>Curricular Resources</a:t>
            </a:r>
          </a:p>
        </p:txBody>
      </p:sp>
      <p:sp>
        <p:nvSpPr>
          <p:cNvPr id="7" name="Content Placeholder 6"/>
          <p:cNvSpPr>
            <a:spLocks noGrp="1"/>
          </p:cNvSpPr>
          <p:nvPr>
            <p:ph sz="quarter" idx="4"/>
          </p:nvPr>
        </p:nvSpPr>
        <p:spPr/>
        <p:txBody>
          <a:bodyPr/>
          <a:lstStyle/>
          <a:p>
            <a:r>
              <a:rPr lang="en-US" dirty="0">
                <a:hlinkClick r:id="rId9"/>
              </a:rPr>
              <a:t>STEM Resources for Any Classroom</a:t>
            </a:r>
            <a:endParaRPr lang="en-US" dirty="0"/>
          </a:p>
          <a:p>
            <a:r>
              <a:rPr lang="en-US" dirty="0">
                <a:hlinkClick r:id="rId10"/>
              </a:rPr>
              <a:t>Cultivating Creators through Coding and STEAM</a:t>
            </a:r>
            <a:endParaRPr lang="en-US" dirty="0"/>
          </a:p>
          <a:p>
            <a:r>
              <a:rPr lang="en-US" dirty="0">
                <a:hlinkClick r:id="rId11"/>
              </a:rPr>
              <a:t>Defined STEM</a:t>
            </a:r>
            <a:endParaRPr lang="en-US" dirty="0"/>
          </a:p>
          <a:p>
            <a:endParaRPr lang="en-US" dirty="0"/>
          </a:p>
        </p:txBody>
      </p:sp>
      <p:pic>
        <p:nvPicPr>
          <p:cNvPr id="8" name="Picture 7"/>
          <p:cNvPicPr>
            <a:picLocks noChangeAspect="1"/>
          </p:cNvPicPr>
          <p:nvPr/>
        </p:nvPicPr>
        <p:blipFill>
          <a:blip r:embed="rId12"/>
          <a:stretch>
            <a:fillRect/>
          </a:stretch>
        </p:blipFill>
        <p:spPr>
          <a:xfrm>
            <a:off x="7624792" y="4362994"/>
            <a:ext cx="3327762" cy="221850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0138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hlinkClick r:id="rId3" action="ppaction://hlinkfile"/>
          </p:cNvPr>
          <p:cNvPicPr>
            <a:picLocks noChangeAspect="1"/>
          </p:cNvPicPr>
          <p:nvPr/>
        </p:nvPicPr>
        <p:blipFill rotWithShape="1">
          <a:blip r:embed="rId4"/>
          <a:srcRect t="27386" b="7016"/>
          <a:stretch/>
        </p:blipFill>
        <p:spPr>
          <a:xfrm>
            <a:off x="20" y="10"/>
            <a:ext cx="12191980" cy="6857989"/>
          </a:xfrm>
          <a:prstGeom prst="rect">
            <a:avLst/>
          </a:prstGeom>
        </p:spPr>
      </p:pic>
      <p:sp>
        <p:nvSpPr>
          <p:cNvPr id="16" name="Rectangle 1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257366"/>
            <a:ext cx="12192000" cy="2610465"/>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0245590" y="5111496"/>
            <a:ext cx="1080904" cy="1080902"/>
            <a:chOff x="9685338" y="4460675"/>
            <a:chExt cx="1080904" cy="1080902"/>
          </a:xfrm>
        </p:grpSpPr>
        <p:sp>
          <p:nvSpPr>
            <p:cNvPr id="19" name="Oval 18"/>
            <p:cNvSpPr/>
            <p:nvPr>
              <p:extLst>
                <p:ext uri="{386F3935-93C4-4BCD-93E2-E3B085C9AB24}">
                  <p16:designElem xmlns="" xmlns:p16="http://schemas.microsoft.com/office/powerpoint/2015/main" val="1"/>
                </p:ext>
              </p:extLst>
            </p:nvPr>
          </p:nvSpPr>
          <p:spPr>
            <a:xfrm>
              <a:off x="9685338" y="4460675"/>
              <a:ext cx="1080904" cy="1080902"/>
            </a:xfrm>
            <a:prstGeom prst="ellipse">
              <a:avLst/>
            </a:prstGeom>
            <a:blipFill dpi="0" rotWithShape="1">
              <a:blip r:embed="rId7">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p:cNvSpPr/>
            <p:nvPr>
              <p:extLst>
                <p:ext uri="{386F3935-93C4-4BCD-93E2-E3B085C9AB24}">
                  <p16:designElem xmlns=""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Title 6"/>
          <p:cNvSpPr>
            <a:spLocks noGrp="1"/>
          </p:cNvSpPr>
          <p:nvPr>
            <p:ph type="ctrTitle"/>
          </p:nvPr>
        </p:nvSpPr>
        <p:spPr>
          <a:xfrm>
            <a:off x="1051560" y="4355692"/>
            <a:ext cx="9085940" cy="1472224"/>
          </a:xfrm>
        </p:spPr>
        <p:txBody>
          <a:bodyPr anchor="b">
            <a:normAutofit/>
          </a:bodyPr>
          <a:lstStyle/>
          <a:p>
            <a:r>
              <a:rPr lang="en-US" sz="7400" dirty="0"/>
              <a:t>Breakout EDU</a:t>
            </a:r>
          </a:p>
        </p:txBody>
      </p:sp>
    </p:spTree>
    <p:extLst>
      <p:ext uri="{BB962C8B-B14F-4D97-AF65-F5344CB8AC3E}">
        <p14:creationId xmlns:p14="http://schemas.microsoft.com/office/powerpoint/2010/main" val="1742322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315103" y="229122"/>
            <a:ext cx="9281160" cy="3520440"/>
          </a:xfrm>
        </p:spPr>
        <p:txBody>
          <a:bodyPr>
            <a:normAutofit/>
          </a:bodyPr>
          <a:lstStyle/>
          <a:p>
            <a:r>
              <a:rPr lang="en-US" dirty="0"/>
              <a:t>Questions, Comments, Ideas</a:t>
            </a:r>
          </a:p>
        </p:txBody>
      </p:sp>
      <p:pic>
        <p:nvPicPr>
          <p:cNvPr id="11" name="Picture 10" descr="10_24_2008 012.JPG">
            <a:hlinkClick r:id="rId3"/>
          </p:cNvPr>
          <p:cNvPicPr>
            <a:picLocks noChangeAspect="1"/>
          </p:cNvPicPr>
          <p:nvPr/>
        </p:nvPicPr>
        <p:blipFill>
          <a:blip r:embed="rId4" cstate="print"/>
          <a:stretch>
            <a:fillRect/>
          </a:stretch>
        </p:blipFill>
        <p:spPr>
          <a:xfrm>
            <a:off x="3005932" y="4205345"/>
            <a:ext cx="3048000" cy="22848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0" name="Picture 2" descr="ExploreMore summer 2009 232"/>
          <p:cNvPicPr>
            <a:picLocks noChangeAspect="1" noChangeArrowheads="1"/>
          </p:cNvPicPr>
          <p:nvPr/>
        </p:nvPicPr>
        <p:blipFill>
          <a:blip r:embed="rId5" cstate="print"/>
          <a:srcRect/>
          <a:stretch>
            <a:fillRect/>
          </a:stretch>
        </p:blipFill>
        <p:spPr bwMode="auto">
          <a:xfrm>
            <a:off x="409303" y="3749561"/>
            <a:ext cx="2198371" cy="16471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1" name="Picture 3" descr="IMG_3515"/>
          <p:cNvPicPr>
            <a:picLocks noChangeAspect="1" noChangeArrowheads="1"/>
          </p:cNvPicPr>
          <p:nvPr/>
        </p:nvPicPr>
        <p:blipFill>
          <a:blip r:embed="rId6" cstate="print"/>
          <a:srcRect/>
          <a:stretch>
            <a:fillRect/>
          </a:stretch>
        </p:blipFill>
        <p:spPr bwMode="auto">
          <a:xfrm>
            <a:off x="6553200" y="2465009"/>
            <a:ext cx="1714500" cy="25691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Subtitle 8"/>
          <p:cNvSpPr txBox="1">
            <a:spLocks/>
          </p:cNvSpPr>
          <p:nvPr/>
        </p:nvSpPr>
        <p:spPr>
          <a:xfrm>
            <a:off x="6955683" y="5347787"/>
            <a:ext cx="4757346" cy="1194816"/>
          </a:xfrm>
          <a:prstGeom prst="rect">
            <a:avLst/>
          </a:prstGeom>
        </p:spPr>
        <p:txBody>
          <a:bodyPr vert="horz" lIns="146304" tIns="0" rIns="45720" bIns="0" rtlCol="0" anchor="t">
            <a:normAutofit fontScale="92500" lnSpcReduction="20000"/>
          </a:bodyPr>
          <a:lstStyle/>
          <a:p>
            <a:pPr defTabSz="914400">
              <a:buClr>
                <a:schemeClr val="accent1"/>
              </a:buClr>
              <a:buSzPct val="80000"/>
              <a:defRPr/>
            </a:pPr>
            <a:r>
              <a:rPr lang="en-US" sz="2400" dirty="0">
                <a:solidFill>
                  <a:schemeClr val="accent1"/>
                </a:solidFill>
              </a:rPr>
              <a:t>Kimberly P. Clayton-Code, PhD</a:t>
            </a:r>
          </a:p>
          <a:p>
            <a:pPr defTabSz="914400">
              <a:buClr>
                <a:schemeClr val="accent1"/>
              </a:buClr>
              <a:buSzPct val="80000"/>
              <a:defRPr/>
            </a:pPr>
            <a:r>
              <a:rPr lang="en-US" sz="2400" dirty="0">
                <a:solidFill>
                  <a:schemeClr val="accent1"/>
                </a:solidFill>
              </a:rPr>
              <a:t>Northern Kentucky University</a:t>
            </a:r>
          </a:p>
          <a:p>
            <a:pPr defTabSz="914400">
              <a:buClr>
                <a:schemeClr val="accent1"/>
              </a:buClr>
              <a:buSzPct val="80000"/>
              <a:defRPr/>
            </a:pPr>
            <a:r>
              <a:rPr lang="en-US" sz="2400" dirty="0">
                <a:solidFill>
                  <a:schemeClr val="accent1"/>
                </a:solidFill>
                <a:hlinkClick r:id="rId7"/>
              </a:rPr>
              <a:t>codek@nku.edu</a:t>
            </a:r>
            <a:endParaRPr lang="en-US" sz="2400" dirty="0">
              <a:solidFill>
                <a:schemeClr val="accent1"/>
              </a:solidFill>
            </a:endParaRPr>
          </a:p>
          <a:p>
            <a:pPr defTabSz="914400">
              <a:buClr>
                <a:schemeClr val="accent1"/>
              </a:buClr>
              <a:buSzPct val="80000"/>
              <a:defRPr/>
            </a:pPr>
            <a:r>
              <a:rPr lang="en-US" sz="2400" dirty="0">
                <a:solidFill>
                  <a:schemeClr val="accent1"/>
                </a:solidFill>
              </a:rPr>
              <a:t>http://gifted.nku.edu</a:t>
            </a:r>
          </a:p>
          <a:p>
            <a:pPr defTabSz="914400">
              <a:buClr>
                <a:schemeClr val="accent1"/>
              </a:buClr>
              <a:buSzPct val="80000"/>
              <a:defRPr/>
            </a:pPr>
            <a:endParaRPr lang="en-US" sz="2400" dirty="0">
              <a:solidFill>
                <a:schemeClr val="accent1"/>
              </a:solidFill>
            </a:endParaRPr>
          </a:p>
        </p:txBody>
      </p:sp>
      <p:pic>
        <p:nvPicPr>
          <p:cNvPr id="2052" name="Picture 4" descr="ExploreMore summer 2009 301"/>
          <p:cNvPicPr>
            <a:picLocks noChangeAspect="1" noChangeArrowheads="1"/>
          </p:cNvPicPr>
          <p:nvPr/>
        </p:nvPicPr>
        <p:blipFill>
          <a:blip r:embed="rId8" cstate="print"/>
          <a:srcRect/>
          <a:stretch>
            <a:fillRect/>
          </a:stretch>
        </p:blipFill>
        <p:spPr bwMode="auto">
          <a:xfrm>
            <a:off x="9266236" y="3022163"/>
            <a:ext cx="2079625" cy="1558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07068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33" name="Group 3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34" name="Oval 33"/>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5" name="Oval 34"/>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7" name="Rectangle 3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p:cNvPicPr>
            <a:picLocks noGrp="1" noChangeAspect="1"/>
          </p:cNvPicPr>
          <p:nvPr>
            <p:ph type="pic" idx="1"/>
          </p:nvPr>
        </p:nvPicPr>
        <p:blipFill rotWithShape="1">
          <a:blip r:embed="rId7"/>
          <a:srcRect l="7427" r="12217" b="-1"/>
          <a:stretch/>
        </p:blipFill>
        <p:spPr>
          <a:xfrm>
            <a:off x="3343" y="10"/>
            <a:ext cx="7548923" cy="6857990"/>
          </a:xfrm>
          <a:prstGeom prst="rect">
            <a:avLst/>
          </a:prstGeom>
        </p:spPr>
      </p:pic>
      <p:grpSp>
        <p:nvGrpSpPr>
          <p:cNvPr id="39" name="Group 38"/>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40" name="Oval 39"/>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1" name="Oval 40"/>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itle 4"/>
          <p:cNvSpPr>
            <a:spLocks noGrp="1"/>
          </p:cNvSpPr>
          <p:nvPr>
            <p:ph type="title"/>
          </p:nvPr>
        </p:nvSpPr>
        <p:spPr>
          <a:xfrm>
            <a:off x="7883612" y="484632"/>
            <a:ext cx="3816774" cy="1609344"/>
          </a:xfrm>
          <a:ln>
            <a:noFill/>
          </a:ln>
        </p:spPr>
        <p:txBody>
          <a:bodyPr vert="horz" lIns="91440" tIns="45720" rIns="91440" bIns="45720" rtlCol="0" anchor="ctr">
            <a:normAutofit/>
          </a:bodyPr>
          <a:lstStyle/>
          <a:p>
            <a:r>
              <a:rPr lang="en-US" dirty="0">
                <a:hlinkClick r:id="rId8"/>
              </a:rPr>
              <a:t>Comparing My Life with Children 100 Years Ago</a:t>
            </a:r>
            <a:endParaRPr lang="en-US" dirty="0"/>
          </a:p>
        </p:txBody>
      </p:sp>
      <p:pic>
        <p:nvPicPr>
          <p:cNvPr id="10" name="Picture 9"/>
          <p:cNvPicPr>
            <a:picLocks noChangeAspect="1"/>
          </p:cNvPicPr>
          <p:nvPr/>
        </p:nvPicPr>
        <p:blipFill>
          <a:blip r:embed="rId9"/>
          <a:stretch>
            <a:fillRect/>
          </a:stretch>
        </p:blipFill>
        <p:spPr>
          <a:xfrm>
            <a:off x="7883612" y="2493818"/>
            <a:ext cx="4149538" cy="3169786"/>
          </a:xfrm>
          <a:prstGeom prst="rect">
            <a:avLst/>
          </a:prstGeom>
        </p:spPr>
      </p:pic>
    </p:spTree>
    <p:extLst>
      <p:ext uri="{BB962C8B-B14F-4D97-AF65-F5344CB8AC3E}">
        <p14:creationId xmlns:p14="http://schemas.microsoft.com/office/powerpoint/2010/main" val="4100319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14" name="Oval 13"/>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7" name="Rectangle 1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0070" y="0"/>
            <a:ext cx="754193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20" name="Oval 19"/>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Picture 5"/>
          <p:cNvPicPr>
            <a:picLocks noChangeAspect="1"/>
          </p:cNvPicPr>
          <p:nvPr/>
        </p:nvPicPr>
        <p:blipFill rotWithShape="1">
          <a:blip r:embed="rId7"/>
          <a:srcRect r="1" b="2190"/>
          <a:stretch/>
        </p:blipFill>
        <p:spPr>
          <a:xfrm>
            <a:off x="3344" y="3509433"/>
            <a:ext cx="4475150" cy="3348566"/>
          </a:xfrm>
          <a:prstGeom prst="rect">
            <a:avLst/>
          </a:prstGeom>
        </p:spPr>
      </p:pic>
      <p:pic>
        <p:nvPicPr>
          <p:cNvPr id="5" name="Picture Placeholder 4"/>
          <p:cNvPicPr>
            <a:picLocks noGrp="1" noChangeAspect="1"/>
          </p:cNvPicPr>
          <p:nvPr>
            <p:ph type="pic" idx="1"/>
          </p:nvPr>
        </p:nvPicPr>
        <p:blipFill rotWithShape="1">
          <a:blip r:embed="rId8"/>
          <a:srcRect l="9122" r="1" b="1"/>
          <a:stretch/>
        </p:blipFill>
        <p:spPr>
          <a:xfrm>
            <a:off x="3344" y="10"/>
            <a:ext cx="4475150" cy="3348557"/>
          </a:xfrm>
          <a:prstGeom prst="rect">
            <a:avLst/>
          </a:prstGeom>
        </p:spPr>
      </p:pic>
      <p:sp>
        <p:nvSpPr>
          <p:cNvPr id="2" name="Title 1"/>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dirty="0">
                <a:hlinkClick r:id="rId9"/>
              </a:rPr>
              <a:t>Freedom on the Menu</a:t>
            </a:r>
            <a:endParaRPr lang="en-US" sz="4800" dirty="0"/>
          </a:p>
        </p:txBody>
      </p:sp>
      <p:sp>
        <p:nvSpPr>
          <p:cNvPr id="4" name="Text Placeholder 3"/>
          <p:cNvSpPr>
            <a:spLocks noGrp="1"/>
          </p:cNvSpPr>
          <p:nvPr>
            <p:ph type="body" sz="half" idx="2"/>
          </p:nvPr>
        </p:nvSpPr>
        <p:spPr>
          <a:xfrm>
            <a:off x="4970109" y="2121408"/>
            <a:ext cx="6730276" cy="4050792"/>
          </a:xfrm>
        </p:spPr>
        <p:txBody>
          <a:bodyPr vert="horz" lIns="91440" tIns="45720" rIns="91440" bIns="45720" rtlCol="0">
            <a:normAutofit/>
          </a:bodyPr>
          <a:lstStyle/>
          <a:p>
            <a:pPr indent="-182880">
              <a:lnSpc>
                <a:spcPct val="90000"/>
              </a:lnSpc>
              <a:buFont typeface="Wingdings" pitchFamily="2" charset="2"/>
              <a:buChar char="§"/>
            </a:pPr>
            <a:r>
              <a:rPr lang="en-US" sz="1800" dirty="0">
                <a:solidFill>
                  <a:schemeClr val="tx1"/>
                </a:solidFill>
                <a:hlinkClick r:id="rId10"/>
              </a:rPr>
              <a:t>Woolworth’s Lunch Counter</a:t>
            </a:r>
            <a:endParaRPr lang="en-US" sz="1800" dirty="0">
              <a:solidFill>
                <a:schemeClr val="tx1"/>
              </a:solidFill>
            </a:endParaRPr>
          </a:p>
          <a:p>
            <a:pPr lvl="1" indent="-182880">
              <a:buFont typeface="Wingdings" pitchFamily="2" charset="2"/>
              <a:buChar char="§"/>
            </a:pPr>
            <a:r>
              <a:rPr lang="en-US" sz="1600" dirty="0">
                <a:solidFill>
                  <a:schemeClr val="tx1"/>
                </a:solidFill>
              </a:rPr>
              <a:t>Think of something you’re not allowed to do.</a:t>
            </a:r>
          </a:p>
          <a:p>
            <a:pPr lvl="2" indent="-182880">
              <a:buFont typeface="Wingdings" pitchFamily="2" charset="2"/>
              <a:buChar char="§"/>
            </a:pPr>
            <a:r>
              <a:rPr lang="en-US" sz="1400" dirty="0"/>
              <a:t>Why can’t you do it?</a:t>
            </a:r>
          </a:p>
          <a:p>
            <a:pPr lvl="2" indent="-182880">
              <a:buFont typeface="Wingdings" pitchFamily="2" charset="2"/>
              <a:buChar char="§"/>
            </a:pPr>
            <a:r>
              <a:rPr lang="en-US" sz="1400" dirty="0">
                <a:solidFill>
                  <a:schemeClr val="tx1"/>
                </a:solidFill>
              </a:rPr>
              <a:t>Who keeps you from doing it?</a:t>
            </a:r>
          </a:p>
          <a:p>
            <a:pPr lvl="2" indent="-182880">
              <a:buFont typeface="Wingdings" pitchFamily="2" charset="2"/>
              <a:buChar char="§"/>
            </a:pPr>
            <a:r>
              <a:rPr lang="en-US" sz="1400" dirty="0"/>
              <a:t>What could you do to convince someone to let you do it?</a:t>
            </a:r>
          </a:p>
          <a:p>
            <a:pPr lvl="2" indent="-182880">
              <a:buFont typeface="Wingdings" pitchFamily="2" charset="2"/>
              <a:buChar char="§"/>
            </a:pPr>
            <a:endParaRPr lang="en-US" sz="1400" dirty="0">
              <a:solidFill>
                <a:schemeClr val="tx1"/>
              </a:solidFill>
            </a:endParaRPr>
          </a:p>
          <a:p>
            <a:pPr lvl="1" indent="-182880">
              <a:buFont typeface="Wingdings" pitchFamily="2" charset="2"/>
              <a:buChar char="§"/>
            </a:pPr>
            <a:r>
              <a:rPr lang="en-US" sz="1600" dirty="0"/>
              <a:t>Reading Helpers</a:t>
            </a:r>
          </a:p>
          <a:p>
            <a:pPr lvl="2" indent="-182880">
              <a:buFont typeface="Wingdings" pitchFamily="2" charset="2"/>
              <a:buChar char="§"/>
            </a:pPr>
            <a:r>
              <a:rPr lang="en-US" sz="1400" dirty="0"/>
              <a:t>Look for new vocabulary</a:t>
            </a:r>
          </a:p>
          <a:p>
            <a:pPr lvl="2" indent="-182880">
              <a:buFont typeface="Wingdings" pitchFamily="2" charset="2"/>
              <a:buChar char="§"/>
            </a:pPr>
            <a:r>
              <a:rPr lang="en-US" sz="1400" dirty="0">
                <a:solidFill>
                  <a:schemeClr val="tx1"/>
                </a:solidFill>
              </a:rPr>
              <a:t>Guess what comes next</a:t>
            </a:r>
          </a:p>
          <a:p>
            <a:pPr lvl="2" indent="-182880">
              <a:buFont typeface="Wingdings" pitchFamily="2" charset="2"/>
              <a:buChar char="§"/>
            </a:pPr>
            <a:r>
              <a:rPr lang="en-US" sz="1400" dirty="0"/>
              <a:t>How does _____ feel?</a:t>
            </a:r>
          </a:p>
          <a:p>
            <a:pPr lvl="2" indent="-182880">
              <a:buFont typeface="Wingdings" pitchFamily="2" charset="2"/>
              <a:buChar char="§"/>
            </a:pPr>
            <a:r>
              <a:rPr lang="en-US" sz="1400" dirty="0">
                <a:solidFill>
                  <a:schemeClr val="tx1"/>
                </a:solidFill>
              </a:rPr>
              <a:t>Looking for more facts</a:t>
            </a:r>
          </a:p>
          <a:p>
            <a:pPr lvl="2" indent="-182880">
              <a:buFont typeface="Wingdings" pitchFamily="2" charset="2"/>
              <a:buChar char="§"/>
            </a:pPr>
            <a:endParaRPr lang="en-US" sz="1400" dirty="0"/>
          </a:p>
          <a:p>
            <a:pPr lvl="1" indent="-182880">
              <a:buFont typeface="Wingdings" pitchFamily="2" charset="2"/>
              <a:buChar char="§"/>
            </a:pPr>
            <a:r>
              <a:rPr lang="en-US" sz="1600" dirty="0">
                <a:solidFill>
                  <a:schemeClr val="tx1"/>
                </a:solidFill>
                <a:hlinkClick r:id="rId11"/>
              </a:rPr>
              <a:t>Readers’ Theater</a:t>
            </a:r>
            <a:endParaRPr lang="en-US" sz="1600" dirty="0">
              <a:solidFill>
                <a:schemeClr val="tx1"/>
              </a:solidFill>
            </a:endParaRPr>
          </a:p>
        </p:txBody>
      </p:sp>
    </p:spTree>
    <p:extLst>
      <p:ext uri="{BB962C8B-B14F-4D97-AF65-F5344CB8AC3E}">
        <p14:creationId xmlns:p14="http://schemas.microsoft.com/office/powerpoint/2010/main" val="394233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16" r="9870" b="-6"/>
          <a:stretch/>
        </p:blipFill>
        <p:spPr>
          <a:xfrm>
            <a:off x="2930184" y="-2655"/>
            <a:ext cx="2996169" cy="3358597"/>
          </a:xfrm>
          <a:prstGeom prst="rect">
            <a:avLst/>
          </a:prstGeom>
        </p:spPr>
      </p:pic>
      <p:pic>
        <p:nvPicPr>
          <p:cNvPr id="4" name="Picture 3"/>
          <p:cNvPicPr>
            <a:picLocks noChangeAspect="1"/>
          </p:cNvPicPr>
          <p:nvPr/>
        </p:nvPicPr>
        <p:blipFill rotWithShape="1">
          <a:blip r:embed="rId4"/>
          <a:srcRect r="1" b="24561"/>
          <a:stretch/>
        </p:blipFill>
        <p:spPr>
          <a:xfrm>
            <a:off x="20" y="3504904"/>
            <a:ext cx="5926333" cy="3353096"/>
          </a:xfrm>
          <a:prstGeom prst="rect">
            <a:avLst/>
          </a:prstGeom>
        </p:spPr>
      </p:pic>
      <p:sp>
        <p:nvSpPr>
          <p:cNvPr id="136" name="Rectangle 13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7220" y="0"/>
            <a:ext cx="6104779" cy="6857999"/>
          </a:xfrm>
          <a:prstGeom prst="rect">
            <a:avLst/>
          </a:prstGeom>
          <a:blipFill dpi="0" rotWithShape="1">
            <a:blip r:embed="rId5">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139" name="Oval 138"/>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0" name="Oval 139"/>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rotWithShape="1">
          <a:blip r:embed="rId7"/>
          <a:srcRect t="6056" b="3056"/>
          <a:stretch/>
        </p:blipFill>
        <p:spPr>
          <a:xfrm>
            <a:off x="20" y="10"/>
            <a:ext cx="2769297" cy="3355932"/>
          </a:xfrm>
          <a:prstGeom prst="rect">
            <a:avLst/>
          </a:prstGeom>
        </p:spPr>
      </p:pic>
      <p:sp>
        <p:nvSpPr>
          <p:cNvPr id="108546" name="Rectangle 1026"/>
          <p:cNvSpPr>
            <a:spLocks noGrp="1" noChangeArrowheads="1"/>
          </p:cNvSpPr>
          <p:nvPr>
            <p:ph type="title"/>
          </p:nvPr>
        </p:nvSpPr>
        <p:spPr>
          <a:xfrm>
            <a:off x="6400800" y="269966"/>
            <a:ext cx="5669280" cy="1824010"/>
          </a:xfrm>
          <a:ln>
            <a:noFill/>
          </a:ln>
        </p:spPr>
        <p:txBody>
          <a:bodyPr>
            <a:normAutofit/>
          </a:bodyPr>
          <a:lstStyle/>
          <a:p>
            <a:r>
              <a:rPr lang="en-US" sz="4800" dirty="0"/>
              <a:t>Your Historical </a:t>
            </a:r>
            <a:r>
              <a:rPr lang="en-US" sz="4800" dirty="0" err="1"/>
              <a:t>RecorD</a:t>
            </a:r>
            <a:endParaRPr lang="en-US" sz="4800" dirty="0"/>
          </a:p>
        </p:txBody>
      </p:sp>
      <p:sp>
        <p:nvSpPr>
          <p:cNvPr id="108547" name="Rectangle 1027"/>
          <p:cNvSpPr>
            <a:spLocks noGrp="1" noChangeArrowheads="1"/>
          </p:cNvSpPr>
          <p:nvPr>
            <p:ph idx="1"/>
          </p:nvPr>
        </p:nvSpPr>
        <p:spPr>
          <a:xfrm>
            <a:off x="6400799" y="2121408"/>
            <a:ext cx="5299585" cy="4334810"/>
          </a:xfrm>
        </p:spPr>
        <p:txBody>
          <a:bodyPr>
            <a:normAutofit/>
          </a:bodyPr>
          <a:lstStyle/>
          <a:p>
            <a:r>
              <a:rPr lang="en-US" sz="1800" dirty="0"/>
              <a:t>What kind of historical records do you leave behind in your daily life?</a:t>
            </a:r>
          </a:p>
          <a:p>
            <a:r>
              <a:rPr lang="en-US" sz="1800" dirty="0"/>
              <a:t>Think about all the activities you were involved in during the past 24 hours.  List as many of these activities as you can remember…….</a:t>
            </a:r>
          </a:p>
          <a:p>
            <a:r>
              <a:rPr lang="en-US" sz="1800" dirty="0"/>
              <a:t>Did you create any records of your activities? – diary, notes to yourself, letter or email to friend or relative</a:t>
            </a:r>
          </a:p>
          <a:p>
            <a:r>
              <a:rPr lang="en-US" sz="1800" dirty="0"/>
              <a:t>Would traces of your activities appear in records someone else created? – diary, notes, calendar entry, letter or email</a:t>
            </a:r>
          </a:p>
          <a:p>
            <a:r>
              <a:rPr lang="en-US" sz="1800" dirty="0"/>
              <a:t>Would traces of your activities appear in school records?  </a:t>
            </a:r>
          </a:p>
          <a:p>
            <a:endParaRPr lang="en-US" sz="1800" dirty="0"/>
          </a:p>
        </p:txBody>
      </p:sp>
    </p:spTree>
    <p:extLst>
      <p:ext uri="{BB962C8B-B14F-4D97-AF65-F5344CB8AC3E}">
        <p14:creationId xmlns:p14="http://schemas.microsoft.com/office/powerpoint/2010/main" val="3471980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 b="2460"/>
          <a:stretch/>
        </p:blipFill>
        <p:spPr>
          <a:xfrm>
            <a:off x="6361113" y="2193036"/>
            <a:ext cx="4773168" cy="3980688"/>
          </a:xfrm>
          <a:prstGeom prst="rect">
            <a:avLst/>
          </a:prstGeom>
        </p:spPr>
      </p:pic>
      <p:sp>
        <p:nvSpPr>
          <p:cNvPr id="111618" name="Rectangle 2050"/>
          <p:cNvSpPr>
            <a:spLocks noGrp="1" noChangeArrowheads="1"/>
          </p:cNvSpPr>
          <p:nvPr>
            <p:ph type="title"/>
          </p:nvPr>
        </p:nvSpPr>
        <p:spPr>
          <a:xfrm>
            <a:off x="1069848" y="484632"/>
            <a:ext cx="10058400" cy="1609344"/>
          </a:xfrm>
        </p:spPr>
        <p:txBody>
          <a:bodyPr>
            <a:normAutofit/>
          </a:bodyPr>
          <a:lstStyle/>
          <a:p>
            <a:r>
              <a:rPr lang="en-US" dirty="0"/>
              <a:t>Your Historical </a:t>
            </a:r>
            <a:r>
              <a:rPr lang="en-US" dirty="0" err="1"/>
              <a:t>RecorDS</a:t>
            </a:r>
            <a:endParaRPr lang="en-US" dirty="0"/>
          </a:p>
        </p:txBody>
      </p:sp>
      <p:sp>
        <p:nvSpPr>
          <p:cNvPr id="111619" name="Rectangle 2051"/>
          <p:cNvSpPr>
            <a:spLocks noGrp="1" noChangeArrowheads="1"/>
          </p:cNvSpPr>
          <p:nvPr>
            <p:ph type="body" idx="1"/>
          </p:nvPr>
        </p:nvSpPr>
        <p:spPr>
          <a:xfrm>
            <a:off x="426720" y="2121408"/>
            <a:ext cx="5402580" cy="4050792"/>
          </a:xfrm>
        </p:spPr>
        <p:txBody>
          <a:bodyPr>
            <a:normAutofit/>
          </a:bodyPr>
          <a:lstStyle/>
          <a:p>
            <a:pPr>
              <a:lnSpc>
                <a:spcPct val="70000"/>
              </a:lnSpc>
            </a:pPr>
            <a:r>
              <a:rPr lang="en-US" sz="1900" dirty="0"/>
              <a:t>Did you write a check or use a charge card?</a:t>
            </a:r>
          </a:p>
          <a:p>
            <a:pPr>
              <a:lnSpc>
                <a:spcPct val="70000"/>
              </a:lnSpc>
            </a:pPr>
            <a:r>
              <a:rPr lang="en-US" sz="1900" dirty="0"/>
              <a:t>Would anyone be able to offer testimony (oral history) about your activities (who and why)?</a:t>
            </a:r>
          </a:p>
          <a:p>
            <a:pPr>
              <a:lnSpc>
                <a:spcPct val="70000"/>
              </a:lnSpc>
            </a:pPr>
            <a:r>
              <a:rPr lang="en-US" sz="1900" dirty="0"/>
              <a:t>What’s in your trash?</a:t>
            </a:r>
          </a:p>
          <a:p>
            <a:pPr>
              <a:lnSpc>
                <a:spcPct val="70000"/>
              </a:lnSpc>
            </a:pPr>
            <a:r>
              <a:rPr lang="en-US" sz="1900" dirty="0"/>
              <a:t>Which of your daily activities were most likely to leave trace evidence behind?</a:t>
            </a:r>
          </a:p>
          <a:p>
            <a:pPr>
              <a:lnSpc>
                <a:spcPct val="70000"/>
              </a:lnSpc>
            </a:pPr>
            <a:r>
              <a:rPr lang="en-US" sz="1900" dirty="0"/>
              <a:t>If future archaeologists had the materials mentioned, what could they infer or conclude about your life?</a:t>
            </a:r>
          </a:p>
          <a:p>
            <a:pPr>
              <a:lnSpc>
                <a:spcPct val="70000"/>
              </a:lnSpc>
            </a:pPr>
            <a:r>
              <a:rPr lang="en-US" sz="1900" dirty="0"/>
              <a:t>What could they conclude about your family, community, region or nation?</a:t>
            </a:r>
          </a:p>
          <a:p>
            <a:pPr>
              <a:lnSpc>
                <a:spcPct val="70000"/>
              </a:lnSpc>
            </a:pPr>
            <a:endParaRPr lang="en-US" sz="1900" dirty="0"/>
          </a:p>
        </p:txBody>
      </p:sp>
    </p:spTree>
    <p:extLst>
      <p:ext uri="{BB962C8B-B14F-4D97-AF65-F5344CB8AC3E}">
        <p14:creationId xmlns:p14="http://schemas.microsoft.com/office/powerpoint/2010/main" val="1229888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srcRect l="12540" r="20042" b="-1"/>
          <a:stretch/>
        </p:blipFill>
        <p:spPr>
          <a:xfrm>
            <a:off x="7545274" y="10"/>
            <a:ext cx="4646726" cy="6857990"/>
          </a:xfrm>
          <a:prstGeom prst="rect">
            <a:avLst/>
          </a:prstGeom>
        </p:spPr>
      </p:pic>
      <p:grpSp>
        <p:nvGrpSpPr>
          <p:cNvPr id="74" name="Group 73"/>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75" name="Oval 74"/>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6" name="Oval 75"/>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3666" name="Rectangle 1026"/>
          <p:cNvSpPr>
            <a:spLocks noGrp="1" noChangeArrowheads="1"/>
          </p:cNvSpPr>
          <p:nvPr>
            <p:ph type="title"/>
          </p:nvPr>
        </p:nvSpPr>
        <p:spPr>
          <a:xfrm>
            <a:off x="382280" y="484632"/>
            <a:ext cx="6743844" cy="1609344"/>
          </a:xfrm>
        </p:spPr>
        <p:txBody>
          <a:bodyPr>
            <a:normAutofit/>
          </a:bodyPr>
          <a:lstStyle/>
          <a:p>
            <a:r>
              <a:rPr lang="en-US" sz="4800" dirty="0"/>
              <a:t>Your Historical Record - Assignment</a:t>
            </a:r>
          </a:p>
        </p:txBody>
      </p:sp>
      <p:sp>
        <p:nvSpPr>
          <p:cNvPr id="113667" name="Rectangle 1027"/>
          <p:cNvSpPr>
            <a:spLocks noGrp="1" noChangeArrowheads="1"/>
          </p:cNvSpPr>
          <p:nvPr>
            <p:ph type="body" idx="1"/>
          </p:nvPr>
        </p:nvSpPr>
        <p:spPr>
          <a:xfrm>
            <a:off x="382279" y="2121408"/>
            <a:ext cx="6743845" cy="4436146"/>
          </a:xfrm>
        </p:spPr>
        <p:txBody>
          <a:bodyPr>
            <a:normAutofit lnSpcReduction="10000"/>
          </a:bodyPr>
          <a:lstStyle/>
          <a:p>
            <a:r>
              <a:rPr lang="en-US" sz="2800" dirty="0"/>
              <a:t>Choose one primary source document that you have with you today.  </a:t>
            </a:r>
          </a:p>
          <a:p>
            <a:endParaRPr lang="en-US" sz="2800" dirty="0"/>
          </a:p>
          <a:p>
            <a:pPr lvl="1"/>
            <a:r>
              <a:rPr lang="en-US" sz="2400" dirty="0"/>
              <a:t>Who is the author of this item?</a:t>
            </a:r>
          </a:p>
          <a:p>
            <a:pPr lvl="1"/>
            <a:r>
              <a:rPr lang="en-US" sz="2400" dirty="0"/>
              <a:t>What is the place and time of this item?</a:t>
            </a:r>
          </a:p>
          <a:p>
            <a:pPr lvl="1"/>
            <a:r>
              <a:rPr lang="en-US" sz="2400" dirty="0"/>
              <a:t>What prior knowledge do you have about the item?</a:t>
            </a:r>
          </a:p>
          <a:p>
            <a:pPr lvl="1"/>
            <a:r>
              <a:rPr lang="en-US" sz="2400" dirty="0"/>
              <a:t>Who is the audience for this item?</a:t>
            </a:r>
          </a:p>
          <a:p>
            <a:pPr lvl="1"/>
            <a:r>
              <a:rPr lang="en-US" sz="2400" dirty="0"/>
              <a:t>Why was this item developed?</a:t>
            </a:r>
          </a:p>
          <a:p>
            <a:pPr lvl="1"/>
            <a:r>
              <a:rPr lang="en-US" sz="2400" dirty="0"/>
              <a:t>What is the main idea of this item?</a:t>
            </a:r>
          </a:p>
          <a:p>
            <a:pPr lvl="1"/>
            <a:r>
              <a:rPr lang="en-US" sz="2400" dirty="0"/>
              <a:t>What is the item’s significance?</a:t>
            </a:r>
          </a:p>
          <a:p>
            <a:endParaRPr lang="en-US" sz="1800" dirty="0"/>
          </a:p>
        </p:txBody>
      </p:sp>
    </p:spTree>
    <p:extLst>
      <p:ext uri="{BB962C8B-B14F-4D97-AF65-F5344CB8AC3E}">
        <p14:creationId xmlns:p14="http://schemas.microsoft.com/office/powerpoint/2010/main" val="2099292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8" name="Rectangle 137"/>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572000"/>
            <a:ext cx="12192000" cy="2295831"/>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143" name="Oval 142"/>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4" name="Oval 143"/>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16738" name="Rectangle 2"/>
          <p:cNvSpPr>
            <a:spLocks noGrp="1" noChangeArrowheads="1"/>
          </p:cNvSpPr>
          <p:nvPr>
            <p:ph type="title"/>
          </p:nvPr>
        </p:nvSpPr>
        <p:spPr>
          <a:xfrm>
            <a:off x="480291" y="4846002"/>
            <a:ext cx="10647957" cy="1522993"/>
          </a:xfrm>
        </p:spPr>
        <p:txBody>
          <a:bodyPr>
            <a:normAutofit/>
          </a:bodyPr>
          <a:lstStyle/>
          <a:p>
            <a:pPr>
              <a:lnSpc>
                <a:spcPct val="80000"/>
              </a:lnSpc>
            </a:pPr>
            <a:r>
              <a:rPr lang="en-US" sz="5600" dirty="0"/>
              <a:t>Rationale for Using Primary Sources</a:t>
            </a:r>
          </a:p>
        </p:txBody>
      </p:sp>
      <p:graphicFrame>
        <p:nvGraphicFramePr>
          <p:cNvPr id="116741" name="Rectangle 3"/>
          <p:cNvGraphicFramePr/>
          <p:nvPr>
            <p:extLst>
              <p:ext uri="{D42A27DB-BD31-4B8C-83A1-F6EECF244321}">
                <p14:modId xmlns:p14="http://schemas.microsoft.com/office/powerpoint/2010/main" val="424546268"/>
              </p:ext>
            </p:extLst>
          </p:nvPr>
        </p:nvGraphicFramePr>
        <p:xfrm>
          <a:off x="643466" y="633637"/>
          <a:ext cx="10905066" cy="32948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861650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1274</TotalTime>
  <Words>1242</Words>
  <Application>Microsoft Office PowerPoint</Application>
  <PresentationFormat>Widescreen</PresentationFormat>
  <Paragraphs>249</Paragraphs>
  <Slides>38</Slides>
  <Notes>38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Calibri</vt:lpstr>
      <vt:lpstr>Rockwell</vt:lpstr>
      <vt:lpstr>Rockwell Condensed</vt:lpstr>
      <vt:lpstr>Rockwell Extra Bold</vt:lpstr>
      <vt:lpstr>Wingdings</vt:lpstr>
      <vt:lpstr>Wood Type</vt:lpstr>
      <vt:lpstr>STEAM and Social Studies in Elementary Classrooms</vt:lpstr>
      <vt:lpstr>PowerPoint Presentation</vt:lpstr>
      <vt:lpstr>Using Primary Sources</vt:lpstr>
      <vt:lpstr>Comparing My Life with Children 100 Years Ago</vt:lpstr>
      <vt:lpstr>Freedom on the Menu</vt:lpstr>
      <vt:lpstr>Your Historical RecorD</vt:lpstr>
      <vt:lpstr>Your Historical RecorDS</vt:lpstr>
      <vt:lpstr>Your Historical Record - Assignment</vt:lpstr>
      <vt:lpstr>Rationale for Using Primary Sources</vt:lpstr>
      <vt:lpstr>LeARNING Through Primary Sources</vt:lpstr>
      <vt:lpstr>Mission US</vt:lpstr>
      <vt:lpstr>Stopping to Think</vt:lpstr>
      <vt:lpstr>Where I’m From Writing Activity</vt:lpstr>
      <vt:lpstr>Discussion Web</vt:lpstr>
      <vt:lpstr>Double-Up, Double-Down</vt:lpstr>
      <vt:lpstr>Economics IQ</vt:lpstr>
      <vt:lpstr>Economics IQ</vt:lpstr>
      <vt:lpstr>Economics IQ</vt:lpstr>
      <vt:lpstr>Economic Resources Are A Snap</vt:lpstr>
      <vt:lpstr>Teaching Scarcity</vt:lpstr>
      <vt:lpstr>PACED Model—Cookie Testing</vt:lpstr>
      <vt:lpstr>Interdependence Web</vt:lpstr>
      <vt:lpstr>Playdoh Economics</vt:lpstr>
      <vt:lpstr>Hamburger Assembly Line</vt:lpstr>
      <vt:lpstr>ARMS Writing Activity</vt:lpstr>
      <vt:lpstr>Songs, Websites, and More</vt:lpstr>
      <vt:lpstr>I Have… Who Has …?</vt:lpstr>
      <vt:lpstr>Mystery Entrepreneur</vt:lpstr>
      <vt:lpstr>Ice Cream InnovatORS</vt:lpstr>
      <vt:lpstr>PowerPoint Presentation</vt:lpstr>
      <vt:lpstr>PowerPoint Presentation</vt:lpstr>
      <vt:lpstr>PowerPoint Presentation</vt:lpstr>
      <vt:lpstr>PowerPoint Presentation</vt:lpstr>
      <vt:lpstr>The Challenge</vt:lpstr>
      <vt:lpstr>More FREE STEM Resources</vt:lpstr>
      <vt:lpstr>Creating a Makerspace</vt:lpstr>
      <vt:lpstr>Breakout EDU</vt:lpstr>
      <vt:lpstr>Questions, Comments, Ideas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STEAM and Social Studies in Elementary Classrooms</dc:title>
  <dc:creator>Kimberly Code</dc:creator>
  <cp:lastModifiedBy>Mullins, Carole</cp:lastModifiedBy>
  <cp:revision>39</cp:revision>
  <cp:lastPrinted>2017-06-20T22:48:58Z</cp:lastPrinted>
  <dcterms:created xsi:type="dcterms:W3CDTF">2017-06-18T12:40:38Z</dcterms:created>
  <dcterms:modified xsi:type="dcterms:W3CDTF">2017-06-22T13:16:35Z</dcterms:modified>
</cp:coreProperties>
</file>