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9"/>
  </p:notesMasterIdLst>
  <p:sldIdLst>
    <p:sldId id="260" r:id="rId3"/>
    <p:sldId id="263" r:id="rId4"/>
    <p:sldId id="261" r:id="rId5"/>
    <p:sldId id="277" r:id="rId6"/>
    <p:sldId id="295" r:id="rId7"/>
    <p:sldId id="298" r:id="rId8"/>
    <p:sldId id="299" r:id="rId9"/>
    <p:sldId id="300" r:id="rId10"/>
    <p:sldId id="301" r:id="rId11"/>
    <p:sldId id="302" r:id="rId12"/>
    <p:sldId id="303" r:id="rId13"/>
    <p:sldId id="304" r:id="rId14"/>
    <p:sldId id="305" r:id="rId15"/>
    <p:sldId id="278" r:id="rId16"/>
    <p:sldId id="266" r:id="rId17"/>
    <p:sldId id="284" r:id="rId18"/>
    <p:sldId id="306" r:id="rId19"/>
    <p:sldId id="296" r:id="rId20"/>
    <p:sldId id="297" r:id="rId21"/>
    <p:sldId id="307" r:id="rId22"/>
    <p:sldId id="308" r:id="rId23"/>
    <p:sldId id="309" r:id="rId24"/>
    <p:sldId id="268" r:id="rId25"/>
    <p:sldId id="310" r:id="rId26"/>
    <p:sldId id="269" r:id="rId27"/>
    <p:sldId id="285" r:id="rId28"/>
    <p:sldId id="286" r:id="rId29"/>
    <p:sldId id="287" r:id="rId30"/>
    <p:sldId id="288" r:id="rId31"/>
    <p:sldId id="289" r:id="rId32"/>
    <p:sldId id="292" r:id="rId33"/>
    <p:sldId id="293" r:id="rId34"/>
    <p:sldId id="294" r:id="rId35"/>
    <p:sldId id="290" r:id="rId36"/>
    <p:sldId id="291" r:id="rId37"/>
    <p:sldId id="271" r:id="rId38"/>
    <p:sldId id="274" r:id="rId39"/>
    <p:sldId id="275" r:id="rId40"/>
    <p:sldId id="264" r:id="rId41"/>
    <p:sldId id="279" r:id="rId42"/>
    <p:sldId id="281" r:id="rId43"/>
    <p:sldId id="311" r:id="rId44"/>
    <p:sldId id="312" r:id="rId45"/>
    <p:sldId id="265" r:id="rId46"/>
    <p:sldId id="276" r:id="rId47"/>
    <p:sldId id="283" r:id="rId48"/>
  </p:sldIdLst>
  <p:sldSz cx="9144000" cy="6858000" type="screen4x3"/>
  <p:notesSz cx="7053263" cy="9393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FF6600"/>
    <a:srgbClr val="CC0000"/>
    <a:srgbClr val="FFCC66"/>
    <a:srgbClr val="FFFF66"/>
    <a:srgbClr val="FFFF00"/>
    <a:srgbClr val="99FF66"/>
    <a:srgbClr val="00FFCC"/>
    <a:srgbClr val="CCFF33"/>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76681" autoAdjust="0"/>
  </p:normalViewPr>
  <p:slideViewPr>
    <p:cSldViewPr snapToGrid="0">
      <p:cViewPr>
        <p:scale>
          <a:sx n="70" d="100"/>
          <a:sy n="70" d="100"/>
        </p:scale>
        <p:origin x="-1572" y="-102"/>
      </p:cViewPr>
      <p:guideLst>
        <p:guide orient="horz" pos="2160"/>
        <p:guide pos="2880"/>
      </p:guideLst>
    </p:cSldViewPr>
  </p:slideViewPr>
  <p:notesTextViewPr>
    <p:cViewPr>
      <p:scale>
        <a:sx n="100" d="100"/>
        <a:sy n="100" d="100"/>
      </p:scale>
      <p:origin x="0" y="924"/>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850C3-C0CF-475B-A373-4D7FBCBC0A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56761A-B3AC-4F0B-B0A4-E9187009C555}">
      <dgm:prSet phldrT="[Text]" custT="1"/>
      <dgm:spPr>
        <a:solidFill>
          <a:srgbClr val="FF9933"/>
        </a:solidFill>
      </dgm:spPr>
      <dgm:t>
        <a:bodyPr/>
        <a:lstStyle/>
        <a:p>
          <a:r>
            <a:rPr lang="en-US" sz="4400" b="1" dirty="0" smtClean="0">
              <a:solidFill>
                <a:schemeClr val="tx1"/>
              </a:solidFill>
            </a:rPr>
            <a:t>What is assessment literacy?</a:t>
          </a:r>
          <a:endParaRPr lang="en-US" sz="4400" b="1" dirty="0">
            <a:solidFill>
              <a:schemeClr val="tx1"/>
            </a:solidFill>
          </a:endParaRPr>
        </a:p>
      </dgm:t>
    </dgm:pt>
    <dgm:pt modelId="{BA0B76E2-1FE4-420D-9EA1-73B42E3068FE}" type="parTrans" cxnId="{98A8031A-E6B5-4517-BE52-1FE2D3C6B614}">
      <dgm:prSet/>
      <dgm:spPr/>
      <dgm:t>
        <a:bodyPr/>
        <a:lstStyle/>
        <a:p>
          <a:endParaRPr lang="en-US"/>
        </a:p>
      </dgm:t>
    </dgm:pt>
    <dgm:pt modelId="{708FEB45-879B-4D1C-B09A-834A9B67A53F}" type="sibTrans" cxnId="{98A8031A-E6B5-4517-BE52-1FE2D3C6B614}">
      <dgm:prSet/>
      <dgm:spPr/>
      <dgm:t>
        <a:bodyPr/>
        <a:lstStyle/>
        <a:p>
          <a:endParaRPr lang="en-US"/>
        </a:p>
      </dgm:t>
    </dgm:pt>
    <dgm:pt modelId="{5B8C6C94-8924-4957-AB11-3D3E8DC498B7}">
      <dgm:prSet phldrT="[Text]" custT="1"/>
      <dgm:spPr>
        <a:solidFill>
          <a:srgbClr val="FF9933"/>
        </a:solidFill>
      </dgm:spPr>
      <dgm:t>
        <a:bodyPr/>
        <a:lstStyle/>
        <a:p>
          <a:r>
            <a:rPr lang="en-US" sz="4400" b="1" dirty="0" smtClean="0">
              <a:solidFill>
                <a:schemeClr val="tx1"/>
              </a:solidFill>
            </a:rPr>
            <a:t>To be assessment literate is to… </a:t>
          </a:r>
          <a:endParaRPr lang="en-US" sz="4400" b="1" dirty="0">
            <a:solidFill>
              <a:schemeClr val="tx1"/>
            </a:solidFill>
          </a:endParaRPr>
        </a:p>
      </dgm:t>
    </dgm:pt>
    <dgm:pt modelId="{5739A723-3ECD-4E47-BA34-5EF87FA0208E}" type="parTrans" cxnId="{87997AB9-AADE-4946-A703-91CC9C03C8DD}">
      <dgm:prSet/>
      <dgm:spPr/>
      <dgm:t>
        <a:bodyPr/>
        <a:lstStyle/>
        <a:p>
          <a:endParaRPr lang="en-US"/>
        </a:p>
      </dgm:t>
    </dgm:pt>
    <dgm:pt modelId="{54A0F66D-7159-47DE-93A3-9A7B2BDAF201}" type="sibTrans" cxnId="{87997AB9-AADE-4946-A703-91CC9C03C8DD}">
      <dgm:prSet/>
      <dgm:spPr/>
      <dgm:t>
        <a:bodyPr/>
        <a:lstStyle/>
        <a:p>
          <a:endParaRPr lang="en-US"/>
        </a:p>
      </dgm:t>
    </dgm:pt>
    <dgm:pt modelId="{F17A59C5-805F-448A-A56E-A4BFEB302C91}" type="pres">
      <dgm:prSet presAssocID="{FDA850C3-C0CF-475B-A373-4D7FBCBC0A87}" presName="linear" presStyleCnt="0">
        <dgm:presLayoutVars>
          <dgm:animLvl val="lvl"/>
          <dgm:resizeHandles val="exact"/>
        </dgm:presLayoutVars>
      </dgm:prSet>
      <dgm:spPr/>
      <dgm:t>
        <a:bodyPr/>
        <a:lstStyle/>
        <a:p>
          <a:endParaRPr lang="en-US"/>
        </a:p>
      </dgm:t>
    </dgm:pt>
    <dgm:pt modelId="{82EDD912-D1E9-4F3B-8F50-F24EFDAA6F85}" type="pres">
      <dgm:prSet presAssocID="{6F56761A-B3AC-4F0B-B0A4-E9187009C555}" presName="parentText" presStyleLbl="node1" presStyleIdx="0" presStyleCnt="2" custLinFactNeighborX="682" custLinFactNeighborY="9296">
        <dgm:presLayoutVars>
          <dgm:chMax val="0"/>
          <dgm:bulletEnabled val="1"/>
        </dgm:presLayoutVars>
      </dgm:prSet>
      <dgm:spPr/>
      <dgm:t>
        <a:bodyPr/>
        <a:lstStyle/>
        <a:p>
          <a:endParaRPr lang="en-US"/>
        </a:p>
      </dgm:t>
    </dgm:pt>
    <dgm:pt modelId="{94B5C1B2-540C-474B-99CF-A12D0FBB8EF6}" type="pres">
      <dgm:prSet presAssocID="{708FEB45-879B-4D1C-B09A-834A9B67A53F}" presName="spacer" presStyleCnt="0"/>
      <dgm:spPr/>
    </dgm:pt>
    <dgm:pt modelId="{EFC8C526-40FA-421A-99FC-E8DA8C4F667C}" type="pres">
      <dgm:prSet presAssocID="{5B8C6C94-8924-4957-AB11-3D3E8DC498B7}" presName="parentText" presStyleLbl="node1" presStyleIdx="1" presStyleCnt="2">
        <dgm:presLayoutVars>
          <dgm:chMax val="0"/>
          <dgm:bulletEnabled val="1"/>
        </dgm:presLayoutVars>
      </dgm:prSet>
      <dgm:spPr/>
      <dgm:t>
        <a:bodyPr/>
        <a:lstStyle/>
        <a:p>
          <a:endParaRPr lang="en-US"/>
        </a:p>
      </dgm:t>
    </dgm:pt>
  </dgm:ptLst>
  <dgm:cxnLst>
    <dgm:cxn modelId="{A715173F-6CD8-4049-92A7-35F47E99FAE7}" type="presOf" srcId="{5B8C6C94-8924-4957-AB11-3D3E8DC498B7}" destId="{EFC8C526-40FA-421A-99FC-E8DA8C4F667C}" srcOrd="0" destOrd="0" presId="urn:microsoft.com/office/officeart/2005/8/layout/vList2"/>
    <dgm:cxn modelId="{87997AB9-AADE-4946-A703-91CC9C03C8DD}" srcId="{FDA850C3-C0CF-475B-A373-4D7FBCBC0A87}" destId="{5B8C6C94-8924-4957-AB11-3D3E8DC498B7}" srcOrd="1" destOrd="0" parTransId="{5739A723-3ECD-4E47-BA34-5EF87FA0208E}" sibTransId="{54A0F66D-7159-47DE-93A3-9A7B2BDAF201}"/>
    <dgm:cxn modelId="{98A8031A-E6B5-4517-BE52-1FE2D3C6B614}" srcId="{FDA850C3-C0CF-475B-A373-4D7FBCBC0A87}" destId="{6F56761A-B3AC-4F0B-B0A4-E9187009C555}" srcOrd="0" destOrd="0" parTransId="{BA0B76E2-1FE4-420D-9EA1-73B42E3068FE}" sibTransId="{708FEB45-879B-4D1C-B09A-834A9B67A53F}"/>
    <dgm:cxn modelId="{B0EF663C-CDD9-42E7-9DB9-439778675766}" type="presOf" srcId="{FDA850C3-C0CF-475B-A373-4D7FBCBC0A87}" destId="{F17A59C5-805F-448A-A56E-A4BFEB302C91}" srcOrd="0" destOrd="0" presId="urn:microsoft.com/office/officeart/2005/8/layout/vList2"/>
    <dgm:cxn modelId="{D6FB07B0-80C2-452D-AEF9-F907F14725C3}" type="presOf" srcId="{6F56761A-B3AC-4F0B-B0A4-E9187009C555}" destId="{82EDD912-D1E9-4F3B-8F50-F24EFDAA6F85}" srcOrd="0" destOrd="0" presId="urn:microsoft.com/office/officeart/2005/8/layout/vList2"/>
    <dgm:cxn modelId="{F6E8322E-4304-4A8A-A828-2C07D2A5F9CC}" type="presParOf" srcId="{F17A59C5-805F-448A-A56E-A4BFEB302C91}" destId="{82EDD912-D1E9-4F3B-8F50-F24EFDAA6F85}" srcOrd="0" destOrd="0" presId="urn:microsoft.com/office/officeart/2005/8/layout/vList2"/>
    <dgm:cxn modelId="{5A1F6AAF-93ED-48ED-B229-2BF3BBB1A7B9}" type="presParOf" srcId="{F17A59C5-805F-448A-A56E-A4BFEB302C91}" destId="{94B5C1B2-540C-474B-99CF-A12D0FBB8EF6}" srcOrd="1" destOrd="0" presId="urn:microsoft.com/office/officeart/2005/8/layout/vList2"/>
    <dgm:cxn modelId="{FF03DBAF-FFD9-417F-A63E-C470D46B9024}" type="presParOf" srcId="{F17A59C5-805F-448A-A56E-A4BFEB302C91}" destId="{EFC8C526-40FA-421A-99FC-E8DA8C4F667C}"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C9018-F891-4306-841E-E7794E4E9B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195D84-F3C5-4836-BB56-4D84BFB7E3BD}">
      <dgm:prSet phldrT="[Text]" custT="1"/>
      <dgm:spPr>
        <a:solidFill>
          <a:srgbClr val="FFCC66"/>
        </a:solidFill>
      </dgm:spPr>
      <dgm:t>
        <a:bodyPr/>
        <a:lstStyle/>
        <a:p>
          <a:r>
            <a:rPr lang="en-US" sz="2800" b="1" dirty="0" smtClean="0">
              <a:solidFill>
                <a:schemeClr val="tx1"/>
              </a:solidFill>
              <a:effectLst>
                <a:outerShdw blurRad="38100" dist="38100" dir="2700000" algn="tl">
                  <a:srgbClr val="000000">
                    <a:alpha val="43137"/>
                  </a:srgbClr>
                </a:outerShdw>
              </a:effectLst>
            </a:rPr>
            <a:t>ELA Standards KCAS</a:t>
          </a:r>
          <a:endParaRPr lang="en-US" sz="2800" b="1" dirty="0">
            <a:solidFill>
              <a:schemeClr val="tx1"/>
            </a:solidFill>
            <a:effectLst>
              <a:outerShdw blurRad="38100" dist="38100" dir="2700000" algn="tl">
                <a:srgbClr val="000000">
                  <a:alpha val="43137"/>
                </a:srgbClr>
              </a:outerShdw>
            </a:effectLst>
          </a:endParaRPr>
        </a:p>
      </dgm:t>
    </dgm:pt>
    <dgm:pt modelId="{FB885EBE-924D-4914-9BD7-EE4F72A75FD1}" type="parTrans" cxnId="{520A65A1-C26B-4E15-887E-2BA2257B3DC0}">
      <dgm:prSet/>
      <dgm:spPr/>
      <dgm:t>
        <a:bodyPr/>
        <a:lstStyle/>
        <a:p>
          <a:endParaRPr lang="en-US"/>
        </a:p>
      </dgm:t>
    </dgm:pt>
    <dgm:pt modelId="{32EFB544-0082-4E65-B44B-5B8327E641A8}" type="sibTrans" cxnId="{520A65A1-C26B-4E15-887E-2BA2257B3DC0}">
      <dgm:prSet/>
      <dgm:spPr/>
      <dgm:t>
        <a:bodyPr/>
        <a:lstStyle/>
        <a:p>
          <a:endParaRPr lang="en-US"/>
        </a:p>
      </dgm:t>
    </dgm:pt>
    <dgm:pt modelId="{E05897D5-3E62-48B0-9A9A-2B2511F0EE32}">
      <dgm:prSet phldrT="[Text]" custT="1"/>
      <dgm:spPr>
        <a:solidFill>
          <a:srgbClr val="FFCC66"/>
        </a:solidFill>
      </dgm:spPr>
      <dgm:t>
        <a:bodyPr/>
        <a:lstStyle/>
        <a:p>
          <a:r>
            <a:rPr lang="en-US" sz="2800" b="1" dirty="0" smtClean="0">
              <a:solidFill>
                <a:schemeClr val="tx1"/>
              </a:solidFill>
              <a:effectLst>
                <a:outerShdw blurRad="38100" dist="38100" dir="2700000" algn="tl">
                  <a:srgbClr val="000000">
                    <a:alpha val="43137"/>
                  </a:srgbClr>
                </a:outerShdw>
              </a:effectLst>
            </a:rPr>
            <a:t>Pacing Guides</a:t>
          </a:r>
          <a:endParaRPr lang="en-US" sz="2800" b="1" dirty="0">
            <a:solidFill>
              <a:schemeClr val="tx1"/>
            </a:solidFill>
            <a:effectLst>
              <a:outerShdw blurRad="38100" dist="38100" dir="2700000" algn="tl">
                <a:srgbClr val="000000">
                  <a:alpha val="43137"/>
                </a:srgbClr>
              </a:outerShdw>
            </a:effectLst>
          </a:endParaRPr>
        </a:p>
      </dgm:t>
    </dgm:pt>
    <dgm:pt modelId="{E3E6593A-836F-490A-959D-CE0E59686044}" type="parTrans" cxnId="{0DDCDC82-4F42-4EF2-8D69-6C53B57535D1}">
      <dgm:prSet/>
      <dgm:spPr/>
      <dgm:t>
        <a:bodyPr/>
        <a:lstStyle/>
        <a:p>
          <a:endParaRPr lang="en-US"/>
        </a:p>
      </dgm:t>
    </dgm:pt>
    <dgm:pt modelId="{E86B6683-5896-4B0D-ABB0-EF080F60F1FD}" type="sibTrans" cxnId="{0DDCDC82-4F42-4EF2-8D69-6C53B57535D1}">
      <dgm:prSet/>
      <dgm:spPr/>
      <dgm:t>
        <a:bodyPr/>
        <a:lstStyle/>
        <a:p>
          <a:endParaRPr lang="en-US"/>
        </a:p>
      </dgm:t>
    </dgm:pt>
    <dgm:pt modelId="{391559A3-BA68-4C4A-B192-B90915EA9C89}">
      <dgm:prSet phldrT="[Text]" custT="1"/>
      <dgm:spPr>
        <a:solidFill>
          <a:srgbClr val="FFCC66"/>
        </a:solidFill>
      </dgm:spPr>
      <dgm:t>
        <a:bodyPr/>
        <a:lstStyle/>
        <a:p>
          <a:r>
            <a:rPr lang="en-US" sz="2800" b="1" dirty="0" smtClean="0">
              <a:solidFill>
                <a:schemeClr val="tx1"/>
              </a:solidFill>
              <a:effectLst>
                <a:outerShdw blurRad="38100" dist="38100" dir="2700000" algn="tl">
                  <a:srgbClr val="000000">
                    <a:alpha val="43137"/>
                  </a:srgbClr>
                </a:outerShdw>
              </a:effectLst>
            </a:rPr>
            <a:t>Learning Targets</a:t>
          </a:r>
          <a:endParaRPr lang="en-US" sz="2800" b="1" dirty="0">
            <a:solidFill>
              <a:schemeClr val="tx1"/>
            </a:solidFill>
            <a:effectLst>
              <a:outerShdw blurRad="38100" dist="38100" dir="2700000" algn="tl">
                <a:srgbClr val="000000">
                  <a:alpha val="43137"/>
                </a:srgbClr>
              </a:outerShdw>
            </a:effectLst>
          </a:endParaRPr>
        </a:p>
      </dgm:t>
    </dgm:pt>
    <dgm:pt modelId="{6FBD297F-5810-498D-8825-ABBEF02A4C5E}" type="sibTrans" cxnId="{9B4246EC-FDD9-4186-8355-B8459A95BDC4}">
      <dgm:prSet/>
      <dgm:spPr/>
      <dgm:t>
        <a:bodyPr/>
        <a:lstStyle/>
        <a:p>
          <a:endParaRPr lang="en-US"/>
        </a:p>
      </dgm:t>
    </dgm:pt>
    <dgm:pt modelId="{BD65D6DE-C113-4096-B152-9A9C8F1C0B91}" type="parTrans" cxnId="{9B4246EC-FDD9-4186-8355-B8459A95BDC4}">
      <dgm:prSet/>
      <dgm:spPr/>
      <dgm:t>
        <a:bodyPr/>
        <a:lstStyle/>
        <a:p>
          <a:endParaRPr lang="en-US"/>
        </a:p>
      </dgm:t>
    </dgm:pt>
    <dgm:pt modelId="{247E255A-2257-411E-BB53-27C402C7E1AD}" type="pres">
      <dgm:prSet presAssocID="{ECAC9018-F891-4306-841E-E7794E4E9B66}" presName="linear" presStyleCnt="0">
        <dgm:presLayoutVars>
          <dgm:dir/>
          <dgm:animLvl val="lvl"/>
          <dgm:resizeHandles val="exact"/>
        </dgm:presLayoutVars>
      </dgm:prSet>
      <dgm:spPr/>
      <dgm:t>
        <a:bodyPr/>
        <a:lstStyle/>
        <a:p>
          <a:endParaRPr lang="en-US"/>
        </a:p>
      </dgm:t>
    </dgm:pt>
    <dgm:pt modelId="{C9C4F8B2-D026-43BD-8E76-AF1AC1056248}" type="pres">
      <dgm:prSet presAssocID="{AE195D84-F3C5-4836-BB56-4D84BFB7E3BD}" presName="parentLin" presStyleCnt="0"/>
      <dgm:spPr/>
    </dgm:pt>
    <dgm:pt modelId="{78E5E5FB-9E95-429C-B53F-51C9B77593C5}" type="pres">
      <dgm:prSet presAssocID="{AE195D84-F3C5-4836-BB56-4D84BFB7E3BD}" presName="parentLeftMargin" presStyleLbl="node1" presStyleIdx="0" presStyleCnt="3"/>
      <dgm:spPr/>
      <dgm:t>
        <a:bodyPr/>
        <a:lstStyle/>
        <a:p>
          <a:endParaRPr lang="en-US"/>
        </a:p>
      </dgm:t>
    </dgm:pt>
    <dgm:pt modelId="{74125B63-D114-4E06-B625-277EBB578A04}" type="pres">
      <dgm:prSet presAssocID="{AE195D84-F3C5-4836-BB56-4D84BFB7E3BD}" presName="parentText" presStyleLbl="node1" presStyleIdx="0" presStyleCnt="3" custLinFactNeighborX="-4348" custLinFactNeighborY="1448">
        <dgm:presLayoutVars>
          <dgm:chMax val="0"/>
          <dgm:bulletEnabled val="1"/>
        </dgm:presLayoutVars>
      </dgm:prSet>
      <dgm:spPr/>
      <dgm:t>
        <a:bodyPr/>
        <a:lstStyle/>
        <a:p>
          <a:endParaRPr lang="en-US"/>
        </a:p>
      </dgm:t>
    </dgm:pt>
    <dgm:pt modelId="{C04BECD9-CC73-4336-8EE6-1FB5DB7857D6}" type="pres">
      <dgm:prSet presAssocID="{AE195D84-F3C5-4836-BB56-4D84BFB7E3BD}" presName="negativeSpace" presStyleCnt="0"/>
      <dgm:spPr/>
    </dgm:pt>
    <dgm:pt modelId="{8C6B2A2B-EC7E-4FC8-AC99-53131AD8D7D0}" type="pres">
      <dgm:prSet presAssocID="{AE195D84-F3C5-4836-BB56-4D84BFB7E3BD}" presName="childText" presStyleLbl="conFgAcc1" presStyleIdx="0" presStyleCnt="3">
        <dgm:presLayoutVars>
          <dgm:bulletEnabled val="1"/>
        </dgm:presLayoutVars>
      </dgm:prSet>
      <dgm:spPr>
        <a:solidFill>
          <a:srgbClr val="FF6600">
            <a:alpha val="90000"/>
          </a:srgbClr>
        </a:solidFill>
      </dgm:spPr>
    </dgm:pt>
    <dgm:pt modelId="{F0BF7CB7-289D-4579-8E25-7D4E0773B432}" type="pres">
      <dgm:prSet presAssocID="{32EFB544-0082-4E65-B44B-5B8327E641A8}" presName="spaceBetweenRectangles" presStyleCnt="0"/>
      <dgm:spPr/>
    </dgm:pt>
    <dgm:pt modelId="{428D33E1-5B10-4E44-8EC0-5CE7DB4BB158}" type="pres">
      <dgm:prSet presAssocID="{391559A3-BA68-4C4A-B192-B90915EA9C89}" presName="parentLin" presStyleCnt="0"/>
      <dgm:spPr/>
    </dgm:pt>
    <dgm:pt modelId="{B505E3C1-A657-4BEA-AEED-43F44D2088D9}" type="pres">
      <dgm:prSet presAssocID="{391559A3-BA68-4C4A-B192-B90915EA9C89}" presName="parentLeftMargin" presStyleLbl="node1" presStyleIdx="0" presStyleCnt="3"/>
      <dgm:spPr/>
      <dgm:t>
        <a:bodyPr/>
        <a:lstStyle/>
        <a:p>
          <a:endParaRPr lang="en-US"/>
        </a:p>
      </dgm:t>
    </dgm:pt>
    <dgm:pt modelId="{9B2B0A39-D7A2-490D-A7A5-423B08F30D5F}" type="pres">
      <dgm:prSet presAssocID="{391559A3-BA68-4C4A-B192-B90915EA9C89}" presName="parentText" presStyleLbl="node1" presStyleIdx="1" presStyleCnt="3">
        <dgm:presLayoutVars>
          <dgm:chMax val="0"/>
          <dgm:bulletEnabled val="1"/>
        </dgm:presLayoutVars>
      </dgm:prSet>
      <dgm:spPr/>
      <dgm:t>
        <a:bodyPr/>
        <a:lstStyle/>
        <a:p>
          <a:endParaRPr lang="en-US"/>
        </a:p>
      </dgm:t>
    </dgm:pt>
    <dgm:pt modelId="{3FFCA256-CB23-41C4-80AD-B2C7D0E91EF2}" type="pres">
      <dgm:prSet presAssocID="{391559A3-BA68-4C4A-B192-B90915EA9C89}" presName="negativeSpace" presStyleCnt="0"/>
      <dgm:spPr/>
    </dgm:pt>
    <dgm:pt modelId="{B774EFBA-E737-438E-A3CB-B1B9C8B7349F}" type="pres">
      <dgm:prSet presAssocID="{391559A3-BA68-4C4A-B192-B90915EA9C89}" presName="childText" presStyleLbl="conFgAcc1" presStyleIdx="1" presStyleCnt="3">
        <dgm:presLayoutVars>
          <dgm:bulletEnabled val="1"/>
        </dgm:presLayoutVars>
      </dgm:prSet>
      <dgm:spPr>
        <a:solidFill>
          <a:srgbClr val="FF6600">
            <a:alpha val="90000"/>
          </a:srgbClr>
        </a:solidFill>
      </dgm:spPr>
    </dgm:pt>
    <dgm:pt modelId="{B7C4A3D4-18E6-42E7-A385-37B45E9FD217}" type="pres">
      <dgm:prSet presAssocID="{6FBD297F-5810-498D-8825-ABBEF02A4C5E}" presName="spaceBetweenRectangles" presStyleCnt="0"/>
      <dgm:spPr/>
    </dgm:pt>
    <dgm:pt modelId="{10C72293-C8B2-4237-92F8-268E8D6BAD51}" type="pres">
      <dgm:prSet presAssocID="{E05897D5-3E62-48B0-9A9A-2B2511F0EE32}" presName="parentLin" presStyleCnt="0"/>
      <dgm:spPr/>
    </dgm:pt>
    <dgm:pt modelId="{9F839E49-9F90-487A-B9F7-45F1303B68EE}" type="pres">
      <dgm:prSet presAssocID="{E05897D5-3E62-48B0-9A9A-2B2511F0EE32}" presName="parentLeftMargin" presStyleLbl="node1" presStyleIdx="1" presStyleCnt="3"/>
      <dgm:spPr/>
      <dgm:t>
        <a:bodyPr/>
        <a:lstStyle/>
        <a:p>
          <a:endParaRPr lang="en-US"/>
        </a:p>
      </dgm:t>
    </dgm:pt>
    <dgm:pt modelId="{01F4379E-A7CC-4B45-A7B4-DB512CD04359}" type="pres">
      <dgm:prSet presAssocID="{E05897D5-3E62-48B0-9A9A-2B2511F0EE32}" presName="parentText" presStyleLbl="node1" presStyleIdx="2" presStyleCnt="3">
        <dgm:presLayoutVars>
          <dgm:chMax val="0"/>
          <dgm:bulletEnabled val="1"/>
        </dgm:presLayoutVars>
      </dgm:prSet>
      <dgm:spPr/>
      <dgm:t>
        <a:bodyPr/>
        <a:lstStyle/>
        <a:p>
          <a:endParaRPr lang="en-US"/>
        </a:p>
      </dgm:t>
    </dgm:pt>
    <dgm:pt modelId="{1B846F28-DE89-41C8-BFEE-62D1AFF64EE8}" type="pres">
      <dgm:prSet presAssocID="{E05897D5-3E62-48B0-9A9A-2B2511F0EE32}" presName="negativeSpace" presStyleCnt="0"/>
      <dgm:spPr/>
    </dgm:pt>
    <dgm:pt modelId="{7EE08470-03A8-4EAD-ADF0-2DA3BE1ED483}" type="pres">
      <dgm:prSet presAssocID="{E05897D5-3E62-48B0-9A9A-2B2511F0EE32}" presName="childText" presStyleLbl="conFgAcc1" presStyleIdx="2" presStyleCnt="3">
        <dgm:presLayoutVars>
          <dgm:bulletEnabled val="1"/>
        </dgm:presLayoutVars>
      </dgm:prSet>
      <dgm:spPr>
        <a:solidFill>
          <a:srgbClr val="FF6600">
            <a:alpha val="90000"/>
          </a:srgbClr>
        </a:solidFill>
      </dgm:spPr>
    </dgm:pt>
  </dgm:ptLst>
  <dgm:cxnLst>
    <dgm:cxn modelId="{6ECB7356-A8A9-48F5-815E-218B1F9C7592}" type="presOf" srcId="{AE195D84-F3C5-4836-BB56-4D84BFB7E3BD}" destId="{74125B63-D114-4E06-B625-277EBB578A04}" srcOrd="1" destOrd="0" presId="urn:microsoft.com/office/officeart/2005/8/layout/list1"/>
    <dgm:cxn modelId="{094359E7-83CF-4BE4-B47E-9DB1594D3DAF}" type="presOf" srcId="{ECAC9018-F891-4306-841E-E7794E4E9B66}" destId="{247E255A-2257-411E-BB53-27C402C7E1AD}" srcOrd="0" destOrd="0" presId="urn:microsoft.com/office/officeart/2005/8/layout/list1"/>
    <dgm:cxn modelId="{9B4246EC-FDD9-4186-8355-B8459A95BDC4}" srcId="{ECAC9018-F891-4306-841E-E7794E4E9B66}" destId="{391559A3-BA68-4C4A-B192-B90915EA9C89}" srcOrd="1" destOrd="0" parTransId="{BD65D6DE-C113-4096-B152-9A9C8F1C0B91}" sibTransId="{6FBD297F-5810-498D-8825-ABBEF02A4C5E}"/>
    <dgm:cxn modelId="{CE1C2B83-574F-448B-9469-876077386989}" type="presOf" srcId="{E05897D5-3E62-48B0-9A9A-2B2511F0EE32}" destId="{01F4379E-A7CC-4B45-A7B4-DB512CD04359}" srcOrd="1" destOrd="0" presId="urn:microsoft.com/office/officeart/2005/8/layout/list1"/>
    <dgm:cxn modelId="{0DDCDC82-4F42-4EF2-8D69-6C53B57535D1}" srcId="{ECAC9018-F891-4306-841E-E7794E4E9B66}" destId="{E05897D5-3E62-48B0-9A9A-2B2511F0EE32}" srcOrd="2" destOrd="0" parTransId="{E3E6593A-836F-490A-959D-CE0E59686044}" sibTransId="{E86B6683-5896-4B0D-ABB0-EF080F60F1FD}"/>
    <dgm:cxn modelId="{8D00E4F5-AB6C-4354-A680-A95E413A71AD}" type="presOf" srcId="{E05897D5-3E62-48B0-9A9A-2B2511F0EE32}" destId="{9F839E49-9F90-487A-B9F7-45F1303B68EE}" srcOrd="0" destOrd="0" presId="urn:microsoft.com/office/officeart/2005/8/layout/list1"/>
    <dgm:cxn modelId="{135EB4AD-196F-48B9-BB19-E8555D2D604E}" type="presOf" srcId="{391559A3-BA68-4C4A-B192-B90915EA9C89}" destId="{B505E3C1-A657-4BEA-AEED-43F44D2088D9}" srcOrd="0" destOrd="0" presId="urn:microsoft.com/office/officeart/2005/8/layout/list1"/>
    <dgm:cxn modelId="{B13F63CB-3C3F-45E2-8F17-24C05EBA11B5}" type="presOf" srcId="{AE195D84-F3C5-4836-BB56-4D84BFB7E3BD}" destId="{78E5E5FB-9E95-429C-B53F-51C9B77593C5}" srcOrd="0" destOrd="0" presId="urn:microsoft.com/office/officeart/2005/8/layout/list1"/>
    <dgm:cxn modelId="{E58E5C9A-FF6F-4807-8D4D-029E338DB42C}" type="presOf" srcId="{391559A3-BA68-4C4A-B192-B90915EA9C89}" destId="{9B2B0A39-D7A2-490D-A7A5-423B08F30D5F}" srcOrd="1" destOrd="0" presId="urn:microsoft.com/office/officeart/2005/8/layout/list1"/>
    <dgm:cxn modelId="{520A65A1-C26B-4E15-887E-2BA2257B3DC0}" srcId="{ECAC9018-F891-4306-841E-E7794E4E9B66}" destId="{AE195D84-F3C5-4836-BB56-4D84BFB7E3BD}" srcOrd="0" destOrd="0" parTransId="{FB885EBE-924D-4914-9BD7-EE4F72A75FD1}" sibTransId="{32EFB544-0082-4E65-B44B-5B8327E641A8}"/>
    <dgm:cxn modelId="{D7444036-302B-46A6-9C92-58205C4ABEAE}" type="presParOf" srcId="{247E255A-2257-411E-BB53-27C402C7E1AD}" destId="{C9C4F8B2-D026-43BD-8E76-AF1AC1056248}" srcOrd="0" destOrd="0" presId="urn:microsoft.com/office/officeart/2005/8/layout/list1"/>
    <dgm:cxn modelId="{AB513E9A-33C9-4D10-9143-158024C1A50B}" type="presParOf" srcId="{C9C4F8B2-D026-43BD-8E76-AF1AC1056248}" destId="{78E5E5FB-9E95-429C-B53F-51C9B77593C5}" srcOrd="0" destOrd="0" presId="urn:microsoft.com/office/officeart/2005/8/layout/list1"/>
    <dgm:cxn modelId="{1E459B89-BA6B-4D78-96A1-D8DBA2313526}" type="presParOf" srcId="{C9C4F8B2-D026-43BD-8E76-AF1AC1056248}" destId="{74125B63-D114-4E06-B625-277EBB578A04}" srcOrd="1" destOrd="0" presId="urn:microsoft.com/office/officeart/2005/8/layout/list1"/>
    <dgm:cxn modelId="{AF3A57DC-FCA4-464D-92D3-99D1D75C36C0}" type="presParOf" srcId="{247E255A-2257-411E-BB53-27C402C7E1AD}" destId="{C04BECD9-CC73-4336-8EE6-1FB5DB7857D6}" srcOrd="1" destOrd="0" presId="urn:microsoft.com/office/officeart/2005/8/layout/list1"/>
    <dgm:cxn modelId="{32F32B1B-EC07-491F-A20F-4B166F3B6DE2}" type="presParOf" srcId="{247E255A-2257-411E-BB53-27C402C7E1AD}" destId="{8C6B2A2B-EC7E-4FC8-AC99-53131AD8D7D0}" srcOrd="2" destOrd="0" presId="urn:microsoft.com/office/officeart/2005/8/layout/list1"/>
    <dgm:cxn modelId="{CDB0469B-98A7-4269-9DF1-1A5D70BEFE8C}" type="presParOf" srcId="{247E255A-2257-411E-BB53-27C402C7E1AD}" destId="{F0BF7CB7-289D-4579-8E25-7D4E0773B432}" srcOrd="3" destOrd="0" presId="urn:microsoft.com/office/officeart/2005/8/layout/list1"/>
    <dgm:cxn modelId="{8EDAC393-9BFD-4C5B-83E2-DD21321D3AA0}" type="presParOf" srcId="{247E255A-2257-411E-BB53-27C402C7E1AD}" destId="{428D33E1-5B10-4E44-8EC0-5CE7DB4BB158}" srcOrd="4" destOrd="0" presId="urn:microsoft.com/office/officeart/2005/8/layout/list1"/>
    <dgm:cxn modelId="{F36D0925-1A96-4CF5-A963-A2FBD8463FD2}" type="presParOf" srcId="{428D33E1-5B10-4E44-8EC0-5CE7DB4BB158}" destId="{B505E3C1-A657-4BEA-AEED-43F44D2088D9}" srcOrd="0" destOrd="0" presId="urn:microsoft.com/office/officeart/2005/8/layout/list1"/>
    <dgm:cxn modelId="{2BEE0FAD-4CEB-45AF-B5BA-3E184DD6BCF0}" type="presParOf" srcId="{428D33E1-5B10-4E44-8EC0-5CE7DB4BB158}" destId="{9B2B0A39-D7A2-490D-A7A5-423B08F30D5F}" srcOrd="1" destOrd="0" presId="urn:microsoft.com/office/officeart/2005/8/layout/list1"/>
    <dgm:cxn modelId="{C68D5FBF-0A3F-4DC1-9DD7-88800328BBE9}" type="presParOf" srcId="{247E255A-2257-411E-BB53-27C402C7E1AD}" destId="{3FFCA256-CB23-41C4-80AD-B2C7D0E91EF2}" srcOrd="5" destOrd="0" presId="urn:microsoft.com/office/officeart/2005/8/layout/list1"/>
    <dgm:cxn modelId="{FF8DC9DE-47EA-4C9F-BD23-139D0E1CB333}" type="presParOf" srcId="{247E255A-2257-411E-BB53-27C402C7E1AD}" destId="{B774EFBA-E737-438E-A3CB-B1B9C8B7349F}" srcOrd="6" destOrd="0" presId="urn:microsoft.com/office/officeart/2005/8/layout/list1"/>
    <dgm:cxn modelId="{D549643D-0551-4BC0-A32F-5077569AB8DD}" type="presParOf" srcId="{247E255A-2257-411E-BB53-27C402C7E1AD}" destId="{B7C4A3D4-18E6-42E7-A385-37B45E9FD217}" srcOrd="7" destOrd="0" presId="urn:microsoft.com/office/officeart/2005/8/layout/list1"/>
    <dgm:cxn modelId="{D7B388A3-5B77-4B53-B8D4-BE9809711B68}" type="presParOf" srcId="{247E255A-2257-411E-BB53-27C402C7E1AD}" destId="{10C72293-C8B2-4237-92F8-268E8D6BAD51}" srcOrd="8" destOrd="0" presId="urn:microsoft.com/office/officeart/2005/8/layout/list1"/>
    <dgm:cxn modelId="{4E30229D-3B00-4994-960C-B6E9547BA6E0}" type="presParOf" srcId="{10C72293-C8B2-4237-92F8-268E8D6BAD51}" destId="{9F839E49-9F90-487A-B9F7-45F1303B68EE}" srcOrd="0" destOrd="0" presId="urn:microsoft.com/office/officeart/2005/8/layout/list1"/>
    <dgm:cxn modelId="{032D2453-0D84-48AD-9B63-B601D2883625}" type="presParOf" srcId="{10C72293-C8B2-4237-92F8-268E8D6BAD51}" destId="{01F4379E-A7CC-4B45-A7B4-DB512CD04359}" srcOrd="1" destOrd="0" presId="urn:microsoft.com/office/officeart/2005/8/layout/list1"/>
    <dgm:cxn modelId="{AEB13877-EEB7-4473-9DD3-6C76F4B55C6E}" type="presParOf" srcId="{247E255A-2257-411E-BB53-27C402C7E1AD}" destId="{1B846F28-DE89-41C8-BFEE-62D1AFF64EE8}" srcOrd="9" destOrd="0" presId="urn:microsoft.com/office/officeart/2005/8/layout/list1"/>
    <dgm:cxn modelId="{01560F67-4676-4DED-85C1-18968E2C6D52}" type="presParOf" srcId="{247E255A-2257-411E-BB53-27C402C7E1AD}" destId="{7EE08470-03A8-4EAD-ADF0-2DA3BE1ED483}"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C9018-F891-4306-841E-E7794E4E9B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195D84-F3C5-4836-BB56-4D84BFB7E3BD}">
      <dgm:prSet phldrT="[Text]" custT="1"/>
      <dgm:spPr>
        <a:solidFill>
          <a:srgbClr val="FFCC66"/>
        </a:solidFill>
      </dgm:spPr>
      <dgm:t>
        <a:bodyPr/>
        <a:lstStyle/>
        <a:p>
          <a:r>
            <a:rPr lang="en-US" sz="2800" b="1" dirty="0" smtClean="0">
              <a:solidFill>
                <a:schemeClr val="tx1"/>
              </a:solidFill>
              <a:effectLst>
                <a:outerShdw blurRad="38100" dist="38100" dir="2700000" algn="tl">
                  <a:srgbClr val="000000">
                    <a:alpha val="43137"/>
                  </a:srgbClr>
                </a:outerShdw>
              </a:effectLst>
            </a:rPr>
            <a:t>Curriculum Mapping</a:t>
          </a:r>
          <a:endParaRPr lang="en-US" sz="2800" b="1" dirty="0">
            <a:solidFill>
              <a:schemeClr val="tx1"/>
            </a:solidFill>
            <a:effectLst>
              <a:outerShdw blurRad="38100" dist="38100" dir="2700000" algn="tl">
                <a:srgbClr val="000000">
                  <a:alpha val="43137"/>
                </a:srgbClr>
              </a:outerShdw>
            </a:effectLst>
          </a:endParaRPr>
        </a:p>
      </dgm:t>
    </dgm:pt>
    <dgm:pt modelId="{FB885EBE-924D-4914-9BD7-EE4F72A75FD1}" type="parTrans" cxnId="{520A65A1-C26B-4E15-887E-2BA2257B3DC0}">
      <dgm:prSet/>
      <dgm:spPr/>
      <dgm:t>
        <a:bodyPr/>
        <a:lstStyle/>
        <a:p>
          <a:endParaRPr lang="en-US"/>
        </a:p>
      </dgm:t>
    </dgm:pt>
    <dgm:pt modelId="{32EFB544-0082-4E65-B44B-5B8327E641A8}" type="sibTrans" cxnId="{520A65A1-C26B-4E15-887E-2BA2257B3DC0}">
      <dgm:prSet/>
      <dgm:spPr/>
      <dgm:t>
        <a:bodyPr/>
        <a:lstStyle/>
        <a:p>
          <a:endParaRPr lang="en-US"/>
        </a:p>
      </dgm:t>
    </dgm:pt>
    <dgm:pt modelId="{E05897D5-3E62-48B0-9A9A-2B2511F0EE32}">
      <dgm:prSet phldrT="[Text]" custT="1"/>
      <dgm:spPr>
        <a:solidFill>
          <a:srgbClr val="FFCC66"/>
        </a:solidFill>
      </dgm:spPr>
      <dgm:t>
        <a:bodyPr/>
        <a:lstStyle/>
        <a:p>
          <a:r>
            <a:rPr lang="en-US" sz="2800" b="1" dirty="0" smtClean="0">
              <a:solidFill>
                <a:schemeClr val="tx1"/>
              </a:solidFill>
              <a:effectLst>
                <a:outerShdw blurRad="38100" dist="38100" dir="2700000" algn="tl">
                  <a:srgbClr val="000000">
                    <a:alpha val="43137"/>
                  </a:srgbClr>
                </a:outerShdw>
              </a:effectLst>
            </a:rPr>
            <a:t>Instructional Planning </a:t>
          </a:r>
          <a:endParaRPr lang="en-US" sz="2800" b="1" dirty="0">
            <a:solidFill>
              <a:schemeClr val="tx1"/>
            </a:solidFill>
            <a:effectLst>
              <a:outerShdw blurRad="38100" dist="38100" dir="2700000" algn="tl">
                <a:srgbClr val="000000">
                  <a:alpha val="43137"/>
                </a:srgbClr>
              </a:outerShdw>
            </a:effectLst>
          </a:endParaRPr>
        </a:p>
      </dgm:t>
    </dgm:pt>
    <dgm:pt modelId="{E3E6593A-836F-490A-959D-CE0E59686044}" type="parTrans" cxnId="{0DDCDC82-4F42-4EF2-8D69-6C53B57535D1}">
      <dgm:prSet/>
      <dgm:spPr/>
      <dgm:t>
        <a:bodyPr/>
        <a:lstStyle/>
        <a:p>
          <a:endParaRPr lang="en-US"/>
        </a:p>
      </dgm:t>
    </dgm:pt>
    <dgm:pt modelId="{E86B6683-5896-4B0D-ABB0-EF080F60F1FD}" type="sibTrans" cxnId="{0DDCDC82-4F42-4EF2-8D69-6C53B57535D1}">
      <dgm:prSet/>
      <dgm:spPr/>
      <dgm:t>
        <a:bodyPr/>
        <a:lstStyle/>
        <a:p>
          <a:endParaRPr lang="en-US"/>
        </a:p>
      </dgm:t>
    </dgm:pt>
    <dgm:pt modelId="{391559A3-BA68-4C4A-B192-B90915EA9C89}">
      <dgm:prSet phldrT="[Text]" custT="1"/>
      <dgm:spPr>
        <a:solidFill>
          <a:srgbClr val="FFCC66"/>
        </a:solidFill>
      </dgm:spPr>
      <dgm:t>
        <a:bodyPr/>
        <a:lstStyle/>
        <a:p>
          <a:r>
            <a:rPr lang="en-US" sz="2800" b="1" dirty="0" smtClean="0">
              <a:solidFill>
                <a:schemeClr val="tx1"/>
              </a:solidFill>
              <a:effectLst>
                <a:outerShdw blurRad="38100" dist="38100" dir="2700000" algn="tl">
                  <a:srgbClr val="000000">
                    <a:alpha val="43137"/>
                  </a:srgbClr>
                </a:outerShdw>
              </a:effectLst>
            </a:rPr>
            <a:t>Assessment</a:t>
          </a:r>
          <a:endParaRPr lang="en-US" sz="2800" b="1" dirty="0">
            <a:solidFill>
              <a:schemeClr val="tx1"/>
            </a:solidFill>
            <a:effectLst>
              <a:outerShdw blurRad="38100" dist="38100" dir="2700000" algn="tl">
                <a:srgbClr val="000000">
                  <a:alpha val="43137"/>
                </a:srgbClr>
              </a:outerShdw>
            </a:effectLst>
          </a:endParaRPr>
        </a:p>
      </dgm:t>
    </dgm:pt>
    <dgm:pt modelId="{6FBD297F-5810-498D-8825-ABBEF02A4C5E}" type="sibTrans" cxnId="{9B4246EC-FDD9-4186-8355-B8459A95BDC4}">
      <dgm:prSet/>
      <dgm:spPr/>
      <dgm:t>
        <a:bodyPr/>
        <a:lstStyle/>
        <a:p>
          <a:endParaRPr lang="en-US"/>
        </a:p>
      </dgm:t>
    </dgm:pt>
    <dgm:pt modelId="{BD65D6DE-C113-4096-B152-9A9C8F1C0B91}" type="parTrans" cxnId="{9B4246EC-FDD9-4186-8355-B8459A95BDC4}">
      <dgm:prSet/>
      <dgm:spPr/>
      <dgm:t>
        <a:bodyPr/>
        <a:lstStyle/>
        <a:p>
          <a:endParaRPr lang="en-US"/>
        </a:p>
      </dgm:t>
    </dgm:pt>
    <dgm:pt modelId="{247E255A-2257-411E-BB53-27C402C7E1AD}" type="pres">
      <dgm:prSet presAssocID="{ECAC9018-F891-4306-841E-E7794E4E9B66}" presName="linear" presStyleCnt="0">
        <dgm:presLayoutVars>
          <dgm:dir/>
          <dgm:animLvl val="lvl"/>
          <dgm:resizeHandles val="exact"/>
        </dgm:presLayoutVars>
      </dgm:prSet>
      <dgm:spPr/>
      <dgm:t>
        <a:bodyPr/>
        <a:lstStyle/>
        <a:p>
          <a:endParaRPr lang="en-US"/>
        </a:p>
      </dgm:t>
    </dgm:pt>
    <dgm:pt modelId="{C9C4F8B2-D026-43BD-8E76-AF1AC1056248}" type="pres">
      <dgm:prSet presAssocID="{AE195D84-F3C5-4836-BB56-4D84BFB7E3BD}" presName="parentLin" presStyleCnt="0"/>
      <dgm:spPr/>
    </dgm:pt>
    <dgm:pt modelId="{78E5E5FB-9E95-429C-B53F-51C9B77593C5}" type="pres">
      <dgm:prSet presAssocID="{AE195D84-F3C5-4836-BB56-4D84BFB7E3BD}" presName="parentLeftMargin" presStyleLbl="node1" presStyleIdx="0" presStyleCnt="3"/>
      <dgm:spPr/>
      <dgm:t>
        <a:bodyPr/>
        <a:lstStyle/>
        <a:p>
          <a:endParaRPr lang="en-US"/>
        </a:p>
      </dgm:t>
    </dgm:pt>
    <dgm:pt modelId="{74125B63-D114-4E06-B625-277EBB578A04}" type="pres">
      <dgm:prSet presAssocID="{AE195D84-F3C5-4836-BB56-4D84BFB7E3BD}" presName="parentText" presStyleLbl="node1" presStyleIdx="0" presStyleCnt="3" custLinFactNeighborX="-4348" custLinFactNeighborY="1448">
        <dgm:presLayoutVars>
          <dgm:chMax val="0"/>
          <dgm:bulletEnabled val="1"/>
        </dgm:presLayoutVars>
      </dgm:prSet>
      <dgm:spPr/>
      <dgm:t>
        <a:bodyPr/>
        <a:lstStyle/>
        <a:p>
          <a:endParaRPr lang="en-US"/>
        </a:p>
      </dgm:t>
    </dgm:pt>
    <dgm:pt modelId="{C04BECD9-CC73-4336-8EE6-1FB5DB7857D6}" type="pres">
      <dgm:prSet presAssocID="{AE195D84-F3C5-4836-BB56-4D84BFB7E3BD}" presName="negativeSpace" presStyleCnt="0"/>
      <dgm:spPr/>
    </dgm:pt>
    <dgm:pt modelId="{8C6B2A2B-EC7E-4FC8-AC99-53131AD8D7D0}" type="pres">
      <dgm:prSet presAssocID="{AE195D84-F3C5-4836-BB56-4D84BFB7E3BD}" presName="childText" presStyleLbl="conFgAcc1" presStyleIdx="0" presStyleCnt="3">
        <dgm:presLayoutVars>
          <dgm:bulletEnabled val="1"/>
        </dgm:presLayoutVars>
      </dgm:prSet>
      <dgm:spPr>
        <a:solidFill>
          <a:srgbClr val="FF6600">
            <a:alpha val="90000"/>
          </a:srgbClr>
        </a:solidFill>
      </dgm:spPr>
    </dgm:pt>
    <dgm:pt modelId="{F0BF7CB7-289D-4579-8E25-7D4E0773B432}" type="pres">
      <dgm:prSet presAssocID="{32EFB544-0082-4E65-B44B-5B8327E641A8}" presName="spaceBetweenRectangles" presStyleCnt="0"/>
      <dgm:spPr/>
    </dgm:pt>
    <dgm:pt modelId="{428D33E1-5B10-4E44-8EC0-5CE7DB4BB158}" type="pres">
      <dgm:prSet presAssocID="{391559A3-BA68-4C4A-B192-B90915EA9C89}" presName="parentLin" presStyleCnt="0"/>
      <dgm:spPr/>
    </dgm:pt>
    <dgm:pt modelId="{B505E3C1-A657-4BEA-AEED-43F44D2088D9}" type="pres">
      <dgm:prSet presAssocID="{391559A3-BA68-4C4A-B192-B90915EA9C89}" presName="parentLeftMargin" presStyleLbl="node1" presStyleIdx="0" presStyleCnt="3"/>
      <dgm:spPr/>
      <dgm:t>
        <a:bodyPr/>
        <a:lstStyle/>
        <a:p>
          <a:endParaRPr lang="en-US"/>
        </a:p>
      </dgm:t>
    </dgm:pt>
    <dgm:pt modelId="{9B2B0A39-D7A2-490D-A7A5-423B08F30D5F}" type="pres">
      <dgm:prSet presAssocID="{391559A3-BA68-4C4A-B192-B90915EA9C89}" presName="parentText" presStyleLbl="node1" presStyleIdx="1" presStyleCnt="3">
        <dgm:presLayoutVars>
          <dgm:chMax val="0"/>
          <dgm:bulletEnabled val="1"/>
        </dgm:presLayoutVars>
      </dgm:prSet>
      <dgm:spPr/>
      <dgm:t>
        <a:bodyPr/>
        <a:lstStyle/>
        <a:p>
          <a:endParaRPr lang="en-US"/>
        </a:p>
      </dgm:t>
    </dgm:pt>
    <dgm:pt modelId="{3FFCA256-CB23-41C4-80AD-B2C7D0E91EF2}" type="pres">
      <dgm:prSet presAssocID="{391559A3-BA68-4C4A-B192-B90915EA9C89}" presName="negativeSpace" presStyleCnt="0"/>
      <dgm:spPr/>
    </dgm:pt>
    <dgm:pt modelId="{B774EFBA-E737-438E-A3CB-B1B9C8B7349F}" type="pres">
      <dgm:prSet presAssocID="{391559A3-BA68-4C4A-B192-B90915EA9C89}" presName="childText" presStyleLbl="conFgAcc1" presStyleIdx="1" presStyleCnt="3">
        <dgm:presLayoutVars>
          <dgm:bulletEnabled val="1"/>
        </dgm:presLayoutVars>
      </dgm:prSet>
      <dgm:spPr>
        <a:solidFill>
          <a:srgbClr val="FF6600">
            <a:alpha val="90000"/>
          </a:srgbClr>
        </a:solidFill>
      </dgm:spPr>
    </dgm:pt>
    <dgm:pt modelId="{B7C4A3D4-18E6-42E7-A385-37B45E9FD217}" type="pres">
      <dgm:prSet presAssocID="{6FBD297F-5810-498D-8825-ABBEF02A4C5E}" presName="spaceBetweenRectangles" presStyleCnt="0"/>
      <dgm:spPr/>
    </dgm:pt>
    <dgm:pt modelId="{10C72293-C8B2-4237-92F8-268E8D6BAD51}" type="pres">
      <dgm:prSet presAssocID="{E05897D5-3E62-48B0-9A9A-2B2511F0EE32}" presName="parentLin" presStyleCnt="0"/>
      <dgm:spPr/>
    </dgm:pt>
    <dgm:pt modelId="{9F839E49-9F90-487A-B9F7-45F1303B68EE}" type="pres">
      <dgm:prSet presAssocID="{E05897D5-3E62-48B0-9A9A-2B2511F0EE32}" presName="parentLeftMargin" presStyleLbl="node1" presStyleIdx="1" presStyleCnt="3"/>
      <dgm:spPr/>
      <dgm:t>
        <a:bodyPr/>
        <a:lstStyle/>
        <a:p>
          <a:endParaRPr lang="en-US"/>
        </a:p>
      </dgm:t>
    </dgm:pt>
    <dgm:pt modelId="{01F4379E-A7CC-4B45-A7B4-DB512CD04359}" type="pres">
      <dgm:prSet presAssocID="{E05897D5-3E62-48B0-9A9A-2B2511F0EE32}" presName="parentText" presStyleLbl="node1" presStyleIdx="2" presStyleCnt="3">
        <dgm:presLayoutVars>
          <dgm:chMax val="0"/>
          <dgm:bulletEnabled val="1"/>
        </dgm:presLayoutVars>
      </dgm:prSet>
      <dgm:spPr/>
      <dgm:t>
        <a:bodyPr/>
        <a:lstStyle/>
        <a:p>
          <a:endParaRPr lang="en-US"/>
        </a:p>
      </dgm:t>
    </dgm:pt>
    <dgm:pt modelId="{1B846F28-DE89-41C8-BFEE-62D1AFF64EE8}" type="pres">
      <dgm:prSet presAssocID="{E05897D5-3E62-48B0-9A9A-2B2511F0EE32}" presName="negativeSpace" presStyleCnt="0"/>
      <dgm:spPr/>
    </dgm:pt>
    <dgm:pt modelId="{7EE08470-03A8-4EAD-ADF0-2DA3BE1ED483}" type="pres">
      <dgm:prSet presAssocID="{E05897D5-3E62-48B0-9A9A-2B2511F0EE32}" presName="childText" presStyleLbl="conFgAcc1" presStyleIdx="2" presStyleCnt="3">
        <dgm:presLayoutVars>
          <dgm:bulletEnabled val="1"/>
        </dgm:presLayoutVars>
      </dgm:prSet>
      <dgm:spPr>
        <a:solidFill>
          <a:srgbClr val="FF6600">
            <a:alpha val="90000"/>
          </a:srgbClr>
        </a:solidFill>
      </dgm:spPr>
    </dgm:pt>
  </dgm:ptLst>
  <dgm:cxnLst>
    <dgm:cxn modelId="{697CDEBC-D631-478A-A258-79F45841D049}" type="presOf" srcId="{391559A3-BA68-4C4A-B192-B90915EA9C89}" destId="{9B2B0A39-D7A2-490D-A7A5-423B08F30D5F}" srcOrd="1" destOrd="0" presId="urn:microsoft.com/office/officeart/2005/8/layout/list1"/>
    <dgm:cxn modelId="{B6AAFE92-5A52-452D-A3EC-7AC63E8F3B73}" type="presOf" srcId="{AE195D84-F3C5-4836-BB56-4D84BFB7E3BD}" destId="{74125B63-D114-4E06-B625-277EBB578A04}" srcOrd="1" destOrd="0" presId="urn:microsoft.com/office/officeart/2005/8/layout/list1"/>
    <dgm:cxn modelId="{9B4246EC-FDD9-4186-8355-B8459A95BDC4}" srcId="{ECAC9018-F891-4306-841E-E7794E4E9B66}" destId="{391559A3-BA68-4C4A-B192-B90915EA9C89}" srcOrd="1" destOrd="0" parTransId="{BD65D6DE-C113-4096-B152-9A9C8F1C0B91}" sibTransId="{6FBD297F-5810-498D-8825-ABBEF02A4C5E}"/>
    <dgm:cxn modelId="{5AB9B1C5-89E9-43E8-8997-284FA2F3C408}" type="presOf" srcId="{E05897D5-3E62-48B0-9A9A-2B2511F0EE32}" destId="{01F4379E-A7CC-4B45-A7B4-DB512CD04359}" srcOrd="1" destOrd="0" presId="urn:microsoft.com/office/officeart/2005/8/layout/list1"/>
    <dgm:cxn modelId="{8C101D6F-6672-4AC8-BA45-AE5AB4F050D6}" type="presOf" srcId="{E05897D5-3E62-48B0-9A9A-2B2511F0EE32}" destId="{9F839E49-9F90-487A-B9F7-45F1303B68EE}" srcOrd="0" destOrd="0" presId="urn:microsoft.com/office/officeart/2005/8/layout/list1"/>
    <dgm:cxn modelId="{0DDCDC82-4F42-4EF2-8D69-6C53B57535D1}" srcId="{ECAC9018-F891-4306-841E-E7794E4E9B66}" destId="{E05897D5-3E62-48B0-9A9A-2B2511F0EE32}" srcOrd="2" destOrd="0" parTransId="{E3E6593A-836F-490A-959D-CE0E59686044}" sibTransId="{E86B6683-5896-4B0D-ABB0-EF080F60F1FD}"/>
    <dgm:cxn modelId="{E4C68868-8CC9-4ED4-87D9-1D568C1A2F76}" type="presOf" srcId="{AE195D84-F3C5-4836-BB56-4D84BFB7E3BD}" destId="{78E5E5FB-9E95-429C-B53F-51C9B77593C5}" srcOrd="0" destOrd="0" presId="urn:microsoft.com/office/officeart/2005/8/layout/list1"/>
    <dgm:cxn modelId="{30F25432-A402-4780-BB4D-D2ED315FCCC1}" type="presOf" srcId="{ECAC9018-F891-4306-841E-E7794E4E9B66}" destId="{247E255A-2257-411E-BB53-27C402C7E1AD}" srcOrd="0" destOrd="0" presId="urn:microsoft.com/office/officeart/2005/8/layout/list1"/>
    <dgm:cxn modelId="{3764A4B7-DC6E-47FB-A10A-E8078919AFCC}" type="presOf" srcId="{391559A3-BA68-4C4A-B192-B90915EA9C89}" destId="{B505E3C1-A657-4BEA-AEED-43F44D2088D9}" srcOrd="0" destOrd="0" presId="urn:microsoft.com/office/officeart/2005/8/layout/list1"/>
    <dgm:cxn modelId="{520A65A1-C26B-4E15-887E-2BA2257B3DC0}" srcId="{ECAC9018-F891-4306-841E-E7794E4E9B66}" destId="{AE195D84-F3C5-4836-BB56-4D84BFB7E3BD}" srcOrd="0" destOrd="0" parTransId="{FB885EBE-924D-4914-9BD7-EE4F72A75FD1}" sibTransId="{32EFB544-0082-4E65-B44B-5B8327E641A8}"/>
    <dgm:cxn modelId="{8808A5C9-25C2-47C7-B7BC-14498CEA0E11}" type="presParOf" srcId="{247E255A-2257-411E-BB53-27C402C7E1AD}" destId="{C9C4F8B2-D026-43BD-8E76-AF1AC1056248}" srcOrd="0" destOrd="0" presId="urn:microsoft.com/office/officeart/2005/8/layout/list1"/>
    <dgm:cxn modelId="{9F012C38-1734-483A-8804-C85958AB3F72}" type="presParOf" srcId="{C9C4F8B2-D026-43BD-8E76-AF1AC1056248}" destId="{78E5E5FB-9E95-429C-B53F-51C9B77593C5}" srcOrd="0" destOrd="0" presId="urn:microsoft.com/office/officeart/2005/8/layout/list1"/>
    <dgm:cxn modelId="{92BAFFF9-7979-4901-800D-D2BD89AA009E}" type="presParOf" srcId="{C9C4F8B2-D026-43BD-8E76-AF1AC1056248}" destId="{74125B63-D114-4E06-B625-277EBB578A04}" srcOrd="1" destOrd="0" presId="urn:microsoft.com/office/officeart/2005/8/layout/list1"/>
    <dgm:cxn modelId="{7E1D4522-C15A-4608-B869-2B9D2C379888}" type="presParOf" srcId="{247E255A-2257-411E-BB53-27C402C7E1AD}" destId="{C04BECD9-CC73-4336-8EE6-1FB5DB7857D6}" srcOrd="1" destOrd="0" presId="urn:microsoft.com/office/officeart/2005/8/layout/list1"/>
    <dgm:cxn modelId="{8BD5A6F3-331A-43A5-B721-92F80AB7C4FE}" type="presParOf" srcId="{247E255A-2257-411E-BB53-27C402C7E1AD}" destId="{8C6B2A2B-EC7E-4FC8-AC99-53131AD8D7D0}" srcOrd="2" destOrd="0" presId="urn:microsoft.com/office/officeart/2005/8/layout/list1"/>
    <dgm:cxn modelId="{9652F2F0-0C85-4754-8523-1CB96BBD1FF6}" type="presParOf" srcId="{247E255A-2257-411E-BB53-27C402C7E1AD}" destId="{F0BF7CB7-289D-4579-8E25-7D4E0773B432}" srcOrd="3" destOrd="0" presId="urn:microsoft.com/office/officeart/2005/8/layout/list1"/>
    <dgm:cxn modelId="{C4710332-AE60-4D18-BC50-4C851F0A7CE8}" type="presParOf" srcId="{247E255A-2257-411E-BB53-27C402C7E1AD}" destId="{428D33E1-5B10-4E44-8EC0-5CE7DB4BB158}" srcOrd="4" destOrd="0" presId="urn:microsoft.com/office/officeart/2005/8/layout/list1"/>
    <dgm:cxn modelId="{F6C07F4A-EC27-41F6-A5A6-C87918CBC372}" type="presParOf" srcId="{428D33E1-5B10-4E44-8EC0-5CE7DB4BB158}" destId="{B505E3C1-A657-4BEA-AEED-43F44D2088D9}" srcOrd="0" destOrd="0" presId="urn:microsoft.com/office/officeart/2005/8/layout/list1"/>
    <dgm:cxn modelId="{52AEDAE0-2588-464C-A5C5-FA8B12A978F8}" type="presParOf" srcId="{428D33E1-5B10-4E44-8EC0-5CE7DB4BB158}" destId="{9B2B0A39-D7A2-490D-A7A5-423B08F30D5F}" srcOrd="1" destOrd="0" presId="urn:microsoft.com/office/officeart/2005/8/layout/list1"/>
    <dgm:cxn modelId="{42FE8329-D248-4E14-9964-AB3712C46C89}" type="presParOf" srcId="{247E255A-2257-411E-BB53-27C402C7E1AD}" destId="{3FFCA256-CB23-41C4-80AD-B2C7D0E91EF2}" srcOrd="5" destOrd="0" presId="urn:microsoft.com/office/officeart/2005/8/layout/list1"/>
    <dgm:cxn modelId="{7B53ABB9-E85D-4EF3-8656-5D06CFF5AC5B}" type="presParOf" srcId="{247E255A-2257-411E-BB53-27C402C7E1AD}" destId="{B774EFBA-E737-438E-A3CB-B1B9C8B7349F}" srcOrd="6" destOrd="0" presId="urn:microsoft.com/office/officeart/2005/8/layout/list1"/>
    <dgm:cxn modelId="{48773513-A42B-4769-85F1-36E229D4785E}" type="presParOf" srcId="{247E255A-2257-411E-BB53-27C402C7E1AD}" destId="{B7C4A3D4-18E6-42E7-A385-37B45E9FD217}" srcOrd="7" destOrd="0" presId="urn:microsoft.com/office/officeart/2005/8/layout/list1"/>
    <dgm:cxn modelId="{A67A7A21-E4B0-4342-A621-87247A1272AB}" type="presParOf" srcId="{247E255A-2257-411E-BB53-27C402C7E1AD}" destId="{10C72293-C8B2-4237-92F8-268E8D6BAD51}" srcOrd="8" destOrd="0" presId="urn:microsoft.com/office/officeart/2005/8/layout/list1"/>
    <dgm:cxn modelId="{011385AF-4FB0-4981-B070-696BD2F146F1}" type="presParOf" srcId="{10C72293-C8B2-4237-92F8-268E8D6BAD51}" destId="{9F839E49-9F90-487A-B9F7-45F1303B68EE}" srcOrd="0" destOrd="0" presId="urn:microsoft.com/office/officeart/2005/8/layout/list1"/>
    <dgm:cxn modelId="{074B2154-1CB7-4598-B2DC-796F60CE8FB7}" type="presParOf" srcId="{10C72293-C8B2-4237-92F8-268E8D6BAD51}" destId="{01F4379E-A7CC-4B45-A7B4-DB512CD04359}" srcOrd="1" destOrd="0" presId="urn:microsoft.com/office/officeart/2005/8/layout/list1"/>
    <dgm:cxn modelId="{B13B8319-9710-4782-ADC0-1530BB491EC9}" type="presParOf" srcId="{247E255A-2257-411E-BB53-27C402C7E1AD}" destId="{1B846F28-DE89-41C8-BFEE-62D1AFF64EE8}" srcOrd="9" destOrd="0" presId="urn:microsoft.com/office/officeart/2005/8/layout/list1"/>
    <dgm:cxn modelId="{AAE1C976-B0EF-4B52-A406-2E66D6E8E390}" type="presParOf" srcId="{247E255A-2257-411E-BB53-27C402C7E1AD}" destId="{7EE08470-03A8-4EAD-ADF0-2DA3BE1ED483}" srcOrd="10"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14311-DA55-4AB2-9C44-2936655F3A90}" type="doc">
      <dgm:prSet loTypeId="urn:microsoft.com/office/officeart/2005/8/layout/process2" loCatId="process" qsTypeId="urn:microsoft.com/office/officeart/2005/8/quickstyle/simple1" qsCatId="simple" csTypeId="urn:microsoft.com/office/officeart/2005/8/colors/accent1_2" csCatId="accent1" phldr="1"/>
      <dgm:spPr/>
    </dgm:pt>
    <dgm:pt modelId="{AE022051-DBDD-49BB-8D85-83B41C8B2712}">
      <dgm:prSet phldrT="[Text]" custT="1"/>
      <dgm:spPr>
        <a:solidFill>
          <a:srgbClr val="FF9933"/>
        </a:solidFill>
      </dgm:spPr>
      <dgm:t>
        <a:bodyPr/>
        <a:lstStyle/>
        <a:p>
          <a:pPr>
            <a:lnSpc>
              <a:spcPct val="100000"/>
            </a:lnSpc>
            <a:spcAft>
              <a:spcPts val="0"/>
            </a:spcAft>
          </a:pPr>
          <a:endParaRPr lang="en-US" sz="2400" b="1" dirty="0" smtClean="0">
            <a:solidFill>
              <a:schemeClr val="tx1"/>
            </a:solidFill>
          </a:endParaRPr>
        </a:p>
        <a:p>
          <a:pPr>
            <a:lnSpc>
              <a:spcPct val="100000"/>
            </a:lnSpc>
            <a:spcAft>
              <a:spcPts val="0"/>
            </a:spcAft>
          </a:pPr>
          <a:r>
            <a:rPr lang="en-US" sz="2400" b="1" dirty="0" smtClean="0">
              <a:solidFill>
                <a:schemeClr val="tx1"/>
              </a:solidFill>
            </a:rPr>
            <a:t>K-5 </a:t>
          </a:r>
        </a:p>
        <a:p>
          <a:pPr>
            <a:lnSpc>
              <a:spcPct val="100000"/>
            </a:lnSpc>
            <a:spcAft>
              <a:spcPts val="0"/>
            </a:spcAft>
          </a:pPr>
          <a:r>
            <a:rPr lang="en-US" sz="2400" b="1" dirty="0" smtClean="0">
              <a:solidFill>
                <a:schemeClr val="tx1"/>
              </a:solidFill>
            </a:rPr>
            <a:t>Breakout Room 1</a:t>
          </a:r>
        </a:p>
        <a:p>
          <a:pPr>
            <a:lnSpc>
              <a:spcPct val="100000"/>
            </a:lnSpc>
            <a:spcAft>
              <a:spcPts val="0"/>
            </a:spcAft>
          </a:pPr>
          <a:endParaRPr lang="en-US" sz="2400" b="1" dirty="0">
            <a:solidFill>
              <a:schemeClr val="tx1"/>
            </a:solidFill>
          </a:endParaRPr>
        </a:p>
      </dgm:t>
    </dgm:pt>
    <dgm:pt modelId="{BA5BB52C-7C18-4360-AAA6-09851D0FA87D}" type="parTrans" cxnId="{667A870B-1ADF-4B7C-99A0-509C3A354D0D}">
      <dgm:prSet/>
      <dgm:spPr/>
      <dgm:t>
        <a:bodyPr/>
        <a:lstStyle/>
        <a:p>
          <a:endParaRPr lang="en-US"/>
        </a:p>
      </dgm:t>
    </dgm:pt>
    <dgm:pt modelId="{39843DF3-BFB0-4656-9B43-7E37E2B77624}" type="sibTrans" cxnId="{667A870B-1ADF-4B7C-99A0-509C3A354D0D}">
      <dgm:prSet/>
      <dgm:spPr>
        <a:solidFill>
          <a:srgbClr val="0070C0"/>
        </a:solidFill>
      </dgm:spPr>
      <dgm:t>
        <a:bodyPr/>
        <a:lstStyle/>
        <a:p>
          <a:endParaRPr lang="en-US"/>
        </a:p>
      </dgm:t>
    </dgm:pt>
    <dgm:pt modelId="{D6471F95-6543-4895-AADD-6A0857B2B01F}">
      <dgm:prSet phldrT="[Text]" custT="1"/>
      <dgm:spPr>
        <a:solidFill>
          <a:srgbClr val="92D050"/>
        </a:solidFill>
      </dgm:spPr>
      <dgm:t>
        <a:bodyPr/>
        <a:lstStyle/>
        <a:p>
          <a:r>
            <a:rPr lang="en-US" sz="2400" b="1" dirty="0" smtClean="0">
              <a:solidFill>
                <a:schemeClr val="tx1"/>
              </a:solidFill>
            </a:rPr>
            <a:t>6-8</a:t>
          </a:r>
        </a:p>
        <a:p>
          <a:r>
            <a:rPr lang="en-US" sz="2400" b="1" dirty="0" smtClean="0">
              <a:solidFill>
                <a:schemeClr val="tx1"/>
              </a:solidFill>
            </a:rPr>
            <a:t>Breakout Room 2</a:t>
          </a:r>
          <a:endParaRPr lang="en-US" sz="2400" b="1" dirty="0">
            <a:solidFill>
              <a:schemeClr val="tx1"/>
            </a:solidFill>
          </a:endParaRPr>
        </a:p>
      </dgm:t>
    </dgm:pt>
    <dgm:pt modelId="{129936ED-0B4D-44C2-B306-5AC54D374350}" type="parTrans" cxnId="{839BCFA5-0BBF-4E45-97C7-360B05059E5B}">
      <dgm:prSet/>
      <dgm:spPr/>
      <dgm:t>
        <a:bodyPr/>
        <a:lstStyle/>
        <a:p>
          <a:endParaRPr lang="en-US"/>
        </a:p>
      </dgm:t>
    </dgm:pt>
    <dgm:pt modelId="{305D4B90-27A7-4F2F-ACE1-552A1705CC90}" type="sibTrans" cxnId="{839BCFA5-0BBF-4E45-97C7-360B05059E5B}">
      <dgm:prSet/>
      <dgm:spPr>
        <a:solidFill>
          <a:srgbClr val="0070C0"/>
        </a:solidFill>
      </dgm:spPr>
      <dgm:t>
        <a:bodyPr/>
        <a:lstStyle/>
        <a:p>
          <a:endParaRPr lang="en-US"/>
        </a:p>
      </dgm:t>
    </dgm:pt>
    <dgm:pt modelId="{C327104A-7FDC-4ACC-B32F-DEA5D9269022}">
      <dgm:prSet phldrT="[Text]" custT="1"/>
      <dgm:spPr>
        <a:solidFill>
          <a:schemeClr val="accent6">
            <a:lumMod val="40000"/>
            <a:lumOff val="60000"/>
          </a:schemeClr>
        </a:solidFill>
      </dgm:spPr>
      <dgm:t>
        <a:bodyPr/>
        <a:lstStyle/>
        <a:p>
          <a:pPr>
            <a:spcAft>
              <a:spcPts val="600"/>
            </a:spcAft>
          </a:pPr>
          <a:r>
            <a:rPr lang="en-US" sz="2400" b="1" dirty="0" smtClean="0">
              <a:solidFill>
                <a:schemeClr val="tx1"/>
              </a:solidFill>
            </a:rPr>
            <a:t>9-12</a:t>
          </a:r>
        </a:p>
        <a:p>
          <a:pPr>
            <a:spcAft>
              <a:spcPts val="600"/>
            </a:spcAft>
          </a:pPr>
          <a:r>
            <a:rPr lang="en-US" sz="2400" b="1" dirty="0" smtClean="0">
              <a:solidFill>
                <a:schemeClr val="tx1"/>
              </a:solidFill>
            </a:rPr>
            <a:t>Breakout Room 3 </a:t>
          </a:r>
          <a:endParaRPr lang="en-US" sz="2400" b="1" dirty="0">
            <a:solidFill>
              <a:schemeClr val="tx1"/>
            </a:solidFill>
          </a:endParaRPr>
        </a:p>
      </dgm:t>
    </dgm:pt>
    <dgm:pt modelId="{23E8F5CE-9D5C-4DA3-8E5D-A287C6381C11}" type="parTrans" cxnId="{AEF07D0F-227E-4149-BDCC-C4AC162B4502}">
      <dgm:prSet/>
      <dgm:spPr/>
      <dgm:t>
        <a:bodyPr/>
        <a:lstStyle/>
        <a:p>
          <a:endParaRPr lang="en-US"/>
        </a:p>
      </dgm:t>
    </dgm:pt>
    <dgm:pt modelId="{3137C8A9-7095-45AA-83DB-7C4D308F9FA7}" type="sibTrans" cxnId="{AEF07D0F-227E-4149-BDCC-C4AC162B4502}">
      <dgm:prSet/>
      <dgm:spPr/>
      <dgm:t>
        <a:bodyPr/>
        <a:lstStyle/>
        <a:p>
          <a:endParaRPr lang="en-US"/>
        </a:p>
      </dgm:t>
    </dgm:pt>
    <dgm:pt modelId="{462374F2-40C7-4064-815F-D93212E7E41E}" type="pres">
      <dgm:prSet presAssocID="{41F14311-DA55-4AB2-9C44-2936655F3A90}" presName="linearFlow" presStyleCnt="0">
        <dgm:presLayoutVars>
          <dgm:resizeHandles val="exact"/>
        </dgm:presLayoutVars>
      </dgm:prSet>
      <dgm:spPr/>
    </dgm:pt>
    <dgm:pt modelId="{F0F6D4C2-0275-47B7-8F27-D670C81A914C}" type="pres">
      <dgm:prSet presAssocID="{AE022051-DBDD-49BB-8D85-83B41C8B2712}" presName="node" presStyleLbl="node1" presStyleIdx="0" presStyleCnt="3" custScaleX="141198" custScaleY="98681">
        <dgm:presLayoutVars>
          <dgm:bulletEnabled val="1"/>
        </dgm:presLayoutVars>
      </dgm:prSet>
      <dgm:spPr/>
      <dgm:t>
        <a:bodyPr/>
        <a:lstStyle/>
        <a:p>
          <a:endParaRPr lang="en-US"/>
        </a:p>
      </dgm:t>
    </dgm:pt>
    <dgm:pt modelId="{5D6A593A-95BD-4587-9463-7277C4611FF1}" type="pres">
      <dgm:prSet presAssocID="{39843DF3-BFB0-4656-9B43-7E37E2B77624}" presName="sibTrans" presStyleLbl="sibTrans2D1" presStyleIdx="0" presStyleCnt="2" custLinFactNeighborX="3449" custLinFactNeighborY="4138"/>
      <dgm:spPr/>
      <dgm:t>
        <a:bodyPr/>
        <a:lstStyle/>
        <a:p>
          <a:endParaRPr lang="en-US"/>
        </a:p>
      </dgm:t>
    </dgm:pt>
    <dgm:pt modelId="{BD07FD41-6208-415D-9BD3-D855A3ED52AD}" type="pres">
      <dgm:prSet presAssocID="{39843DF3-BFB0-4656-9B43-7E37E2B77624}" presName="connectorText" presStyleLbl="sibTrans2D1" presStyleIdx="0" presStyleCnt="2"/>
      <dgm:spPr/>
      <dgm:t>
        <a:bodyPr/>
        <a:lstStyle/>
        <a:p>
          <a:endParaRPr lang="en-US"/>
        </a:p>
      </dgm:t>
    </dgm:pt>
    <dgm:pt modelId="{C4FF9E9F-9827-4D50-A947-E022E4925AB3}" type="pres">
      <dgm:prSet presAssocID="{D6471F95-6543-4895-AADD-6A0857B2B01F}" presName="node" presStyleLbl="node1" presStyleIdx="1" presStyleCnt="3" custScaleX="142195" custScaleY="107207">
        <dgm:presLayoutVars>
          <dgm:bulletEnabled val="1"/>
        </dgm:presLayoutVars>
      </dgm:prSet>
      <dgm:spPr/>
      <dgm:t>
        <a:bodyPr/>
        <a:lstStyle/>
        <a:p>
          <a:endParaRPr lang="en-US"/>
        </a:p>
      </dgm:t>
    </dgm:pt>
    <dgm:pt modelId="{169145EA-4552-4FBD-B6A0-B2DEC653128C}" type="pres">
      <dgm:prSet presAssocID="{305D4B90-27A7-4F2F-ACE1-552A1705CC90}" presName="sibTrans" presStyleLbl="sibTrans2D1" presStyleIdx="1" presStyleCnt="2"/>
      <dgm:spPr/>
      <dgm:t>
        <a:bodyPr/>
        <a:lstStyle/>
        <a:p>
          <a:endParaRPr lang="en-US"/>
        </a:p>
      </dgm:t>
    </dgm:pt>
    <dgm:pt modelId="{B99C5D38-060A-4EB5-BE4C-FA1E6C4E6B61}" type="pres">
      <dgm:prSet presAssocID="{305D4B90-27A7-4F2F-ACE1-552A1705CC90}" presName="connectorText" presStyleLbl="sibTrans2D1" presStyleIdx="1" presStyleCnt="2"/>
      <dgm:spPr/>
      <dgm:t>
        <a:bodyPr/>
        <a:lstStyle/>
        <a:p>
          <a:endParaRPr lang="en-US"/>
        </a:p>
      </dgm:t>
    </dgm:pt>
    <dgm:pt modelId="{5927E240-6B54-4DE3-9D3A-69A4C8C9813D}" type="pres">
      <dgm:prSet presAssocID="{C327104A-7FDC-4ACC-B32F-DEA5D9269022}" presName="node" presStyleLbl="node1" presStyleIdx="2" presStyleCnt="3" custScaleX="141198" custScaleY="108346">
        <dgm:presLayoutVars>
          <dgm:bulletEnabled val="1"/>
        </dgm:presLayoutVars>
      </dgm:prSet>
      <dgm:spPr/>
      <dgm:t>
        <a:bodyPr/>
        <a:lstStyle/>
        <a:p>
          <a:endParaRPr lang="en-US"/>
        </a:p>
      </dgm:t>
    </dgm:pt>
  </dgm:ptLst>
  <dgm:cxnLst>
    <dgm:cxn modelId="{AEF07D0F-227E-4149-BDCC-C4AC162B4502}" srcId="{41F14311-DA55-4AB2-9C44-2936655F3A90}" destId="{C327104A-7FDC-4ACC-B32F-DEA5D9269022}" srcOrd="2" destOrd="0" parTransId="{23E8F5CE-9D5C-4DA3-8E5D-A287C6381C11}" sibTransId="{3137C8A9-7095-45AA-83DB-7C4D308F9FA7}"/>
    <dgm:cxn modelId="{167C6FF1-17BE-4CA9-9280-2CE48CBEA85E}" type="presOf" srcId="{305D4B90-27A7-4F2F-ACE1-552A1705CC90}" destId="{B99C5D38-060A-4EB5-BE4C-FA1E6C4E6B61}" srcOrd="1" destOrd="0" presId="urn:microsoft.com/office/officeart/2005/8/layout/process2"/>
    <dgm:cxn modelId="{835DEA6B-D013-4D4E-8710-EC373EA54FD2}" type="presOf" srcId="{305D4B90-27A7-4F2F-ACE1-552A1705CC90}" destId="{169145EA-4552-4FBD-B6A0-B2DEC653128C}" srcOrd="0" destOrd="0" presId="urn:microsoft.com/office/officeart/2005/8/layout/process2"/>
    <dgm:cxn modelId="{D9234D9E-0656-4745-814C-5DC1E0D654D2}" type="presOf" srcId="{D6471F95-6543-4895-AADD-6A0857B2B01F}" destId="{C4FF9E9F-9827-4D50-A947-E022E4925AB3}" srcOrd="0" destOrd="0" presId="urn:microsoft.com/office/officeart/2005/8/layout/process2"/>
    <dgm:cxn modelId="{667A870B-1ADF-4B7C-99A0-509C3A354D0D}" srcId="{41F14311-DA55-4AB2-9C44-2936655F3A90}" destId="{AE022051-DBDD-49BB-8D85-83B41C8B2712}" srcOrd="0" destOrd="0" parTransId="{BA5BB52C-7C18-4360-AAA6-09851D0FA87D}" sibTransId="{39843DF3-BFB0-4656-9B43-7E37E2B77624}"/>
    <dgm:cxn modelId="{839BCFA5-0BBF-4E45-97C7-360B05059E5B}" srcId="{41F14311-DA55-4AB2-9C44-2936655F3A90}" destId="{D6471F95-6543-4895-AADD-6A0857B2B01F}" srcOrd="1" destOrd="0" parTransId="{129936ED-0B4D-44C2-B306-5AC54D374350}" sibTransId="{305D4B90-27A7-4F2F-ACE1-552A1705CC90}"/>
    <dgm:cxn modelId="{09371375-462F-41FB-A3DF-257167513711}" type="presOf" srcId="{AE022051-DBDD-49BB-8D85-83B41C8B2712}" destId="{F0F6D4C2-0275-47B7-8F27-D670C81A914C}" srcOrd="0" destOrd="0" presId="urn:microsoft.com/office/officeart/2005/8/layout/process2"/>
    <dgm:cxn modelId="{A6E147AD-D6DC-4055-8C84-7520D4D65B46}" type="presOf" srcId="{39843DF3-BFB0-4656-9B43-7E37E2B77624}" destId="{5D6A593A-95BD-4587-9463-7277C4611FF1}" srcOrd="0" destOrd="0" presId="urn:microsoft.com/office/officeart/2005/8/layout/process2"/>
    <dgm:cxn modelId="{60B3CFD0-AF7B-4E59-A003-7B9AD5E15363}" type="presOf" srcId="{C327104A-7FDC-4ACC-B32F-DEA5D9269022}" destId="{5927E240-6B54-4DE3-9D3A-69A4C8C9813D}" srcOrd="0" destOrd="0" presId="urn:microsoft.com/office/officeart/2005/8/layout/process2"/>
    <dgm:cxn modelId="{8DB3D075-FEB1-4512-A243-6CB29D885986}" type="presOf" srcId="{39843DF3-BFB0-4656-9B43-7E37E2B77624}" destId="{BD07FD41-6208-415D-9BD3-D855A3ED52AD}" srcOrd="1" destOrd="0" presId="urn:microsoft.com/office/officeart/2005/8/layout/process2"/>
    <dgm:cxn modelId="{D6D399E9-2400-4077-BF17-898978960391}" type="presOf" srcId="{41F14311-DA55-4AB2-9C44-2936655F3A90}" destId="{462374F2-40C7-4064-815F-D93212E7E41E}" srcOrd="0" destOrd="0" presId="urn:microsoft.com/office/officeart/2005/8/layout/process2"/>
    <dgm:cxn modelId="{E53F0792-B9A3-431B-A5C4-7EAFEEEBA151}" type="presParOf" srcId="{462374F2-40C7-4064-815F-D93212E7E41E}" destId="{F0F6D4C2-0275-47B7-8F27-D670C81A914C}" srcOrd="0" destOrd="0" presId="urn:microsoft.com/office/officeart/2005/8/layout/process2"/>
    <dgm:cxn modelId="{E7BE5C70-F535-44DE-BDB3-F3EBA656D1CF}" type="presParOf" srcId="{462374F2-40C7-4064-815F-D93212E7E41E}" destId="{5D6A593A-95BD-4587-9463-7277C4611FF1}" srcOrd="1" destOrd="0" presId="urn:microsoft.com/office/officeart/2005/8/layout/process2"/>
    <dgm:cxn modelId="{C604DBA5-F63A-4AD8-9277-6A45AE6AC62D}" type="presParOf" srcId="{5D6A593A-95BD-4587-9463-7277C4611FF1}" destId="{BD07FD41-6208-415D-9BD3-D855A3ED52AD}" srcOrd="0" destOrd="0" presId="urn:microsoft.com/office/officeart/2005/8/layout/process2"/>
    <dgm:cxn modelId="{E627287F-73EE-4203-9CAE-329FAF1161A9}" type="presParOf" srcId="{462374F2-40C7-4064-815F-D93212E7E41E}" destId="{C4FF9E9F-9827-4D50-A947-E022E4925AB3}" srcOrd="2" destOrd="0" presId="urn:microsoft.com/office/officeart/2005/8/layout/process2"/>
    <dgm:cxn modelId="{4253AC12-4DB1-46BD-A007-DBB1110468F4}" type="presParOf" srcId="{462374F2-40C7-4064-815F-D93212E7E41E}" destId="{169145EA-4552-4FBD-B6A0-B2DEC653128C}" srcOrd="3" destOrd="0" presId="urn:microsoft.com/office/officeart/2005/8/layout/process2"/>
    <dgm:cxn modelId="{9E691B2A-63B5-49C1-89BD-7CDB79331232}" type="presParOf" srcId="{169145EA-4552-4FBD-B6A0-B2DEC653128C}" destId="{B99C5D38-060A-4EB5-BE4C-FA1E6C4E6B61}" srcOrd="0" destOrd="0" presId="urn:microsoft.com/office/officeart/2005/8/layout/process2"/>
    <dgm:cxn modelId="{FAF64801-1825-494E-A943-1A9EE39C5731}" type="presParOf" srcId="{462374F2-40C7-4064-815F-D93212E7E41E}" destId="{5927E240-6B54-4DE3-9D3A-69A4C8C9813D}"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ECEA9-2179-4E16-9C08-2DD20B67E068}" type="doc">
      <dgm:prSet loTypeId="urn:microsoft.com/office/officeart/2005/8/layout/venn1" loCatId="relationship" qsTypeId="urn:microsoft.com/office/officeart/2005/8/quickstyle/simple1" qsCatId="simple" csTypeId="urn:microsoft.com/office/officeart/2005/8/colors/accent1_2" csCatId="accent1" phldr="1"/>
      <dgm:spPr/>
    </dgm:pt>
    <dgm:pt modelId="{EDE95C04-FA23-43D0-B5B5-78406F1C0A5F}">
      <dgm:prSet phldrT="[Text]" custT="1"/>
      <dgm:spPr>
        <a:solidFill>
          <a:schemeClr val="accent6">
            <a:lumMod val="40000"/>
            <a:lumOff val="60000"/>
          </a:schemeClr>
        </a:solidFill>
      </dgm:spPr>
      <dgm:t>
        <a:bodyPr/>
        <a:lstStyle/>
        <a:p>
          <a:endParaRPr lang="en-US" sz="3200" b="1" dirty="0"/>
        </a:p>
      </dgm:t>
    </dgm:pt>
    <dgm:pt modelId="{C2F9B11A-5417-41BF-AADC-DFC13CB2EB81}" type="parTrans" cxnId="{2004B547-8303-4E1E-BDE9-5539470DCCF1}">
      <dgm:prSet/>
      <dgm:spPr/>
      <dgm:t>
        <a:bodyPr/>
        <a:lstStyle/>
        <a:p>
          <a:endParaRPr lang="en-US"/>
        </a:p>
      </dgm:t>
    </dgm:pt>
    <dgm:pt modelId="{4957A148-4EE9-4929-9B38-09E716846A00}" type="sibTrans" cxnId="{2004B547-8303-4E1E-BDE9-5539470DCCF1}">
      <dgm:prSet/>
      <dgm:spPr/>
      <dgm:t>
        <a:bodyPr/>
        <a:lstStyle/>
        <a:p>
          <a:endParaRPr lang="en-US"/>
        </a:p>
      </dgm:t>
    </dgm:pt>
    <dgm:pt modelId="{DEE76AB9-7263-4305-8D22-866BA6D8A8F6}">
      <dgm:prSet phldrT="[Text]" custT="1"/>
      <dgm:spPr>
        <a:solidFill>
          <a:schemeClr val="accent6">
            <a:lumMod val="40000"/>
            <a:lumOff val="60000"/>
          </a:schemeClr>
        </a:solidFill>
      </dgm:spPr>
      <dgm:t>
        <a:bodyPr/>
        <a:lstStyle/>
        <a:p>
          <a:endParaRPr lang="en-US" sz="2400" b="1" dirty="0" smtClean="0"/>
        </a:p>
      </dgm:t>
    </dgm:pt>
    <dgm:pt modelId="{066BB262-71AE-477F-9A6F-FEBAF545C361}" type="parTrans" cxnId="{AA5E5F35-6A1E-4870-972D-AC5B3D1AFBF6}">
      <dgm:prSet/>
      <dgm:spPr/>
      <dgm:t>
        <a:bodyPr/>
        <a:lstStyle/>
        <a:p>
          <a:endParaRPr lang="en-US"/>
        </a:p>
      </dgm:t>
    </dgm:pt>
    <dgm:pt modelId="{E4DB53C7-20B1-4C85-BDD0-81AC177EA7C9}" type="sibTrans" cxnId="{AA5E5F35-6A1E-4870-972D-AC5B3D1AFBF6}">
      <dgm:prSet/>
      <dgm:spPr/>
      <dgm:t>
        <a:bodyPr/>
        <a:lstStyle/>
        <a:p>
          <a:endParaRPr lang="en-US"/>
        </a:p>
      </dgm:t>
    </dgm:pt>
    <dgm:pt modelId="{574AD722-3EAD-4CE2-BA16-D960FD541E6A}">
      <dgm:prSet phldrT="[Text]" custT="1"/>
      <dgm:spPr>
        <a:solidFill>
          <a:schemeClr val="accent6">
            <a:lumMod val="40000"/>
            <a:lumOff val="60000"/>
          </a:schemeClr>
        </a:solidFill>
      </dgm:spPr>
      <dgm:t>
        <a:bodyPr/>
        <a:lstStyle/>
        <a:p>
          <a:pPr algn="ctr"/>
          <a:r>
            <a:rPr lang="en-US" sz="2400" b="1" dirty="0" smtClean="0"/>
            <a:t>  </a:t>
          </a:r>
          <a:endParaRPr lang="en-US" sz="2400" b="1" dirty="0"/>
        </a:p>
      </dgm:t>
    </dgm:pt>
    <dgm:pt modelId="{24B07D30-A708-4233-AFA0-EAFD58DAC98F}" type="parTrans" cxnId="{1E58177D-3CCF-4B9B-923E-E79000BFAAA8}">
      <dgm:prSet/>
      <dgm:spPr/>
      <dgm:t>
        <a:bodyPr/>
        <a:lstStyle/>
        <a:p>
          <a:endParaRPr lang="en-US"/>
        </a:p>
      </dgm:t>
    </dgm:pt>
    <dgm:pt modelId="{98929A3C-2F13-4A9F-98FD-D258B46D317A}" type="sibTrans" cxnId="{1E58177D-3CCF-4B9B-923E-E79000BFAAA8}">
      <dgm:prSet/>
      <dgm:spPr/>
      <dgm:t>
        <a:bodyPr/>
        <a:lstStyle/>
        <a:p>
          <a:endParaRPr lang="en-US"/>
        </a:p>
      </dgm:t>
    </dgm:pt>
    <dgm:pt modelId="{784A4AD6-2471-4C61-B103-934DB5A01BDB}" type="pres">
      <dgm:prSet presAssocID="{E06ECEA9-2179-4E16-9C08-2DD20B67E068}" presName="compositeShape" presStyleCnt="0">
        <dgm:presLayoutVars>
          <dgm:chMax val="7"/>
          <dgm:dir/>
          <dgm:resizeHandles val="exact"/>
        </dgm:presLayoutVars>
      </dgm:prSet>
      <dgm:spPr/>
    </dgm:pt>
    <dgm:pt modelId="{31EC9FC1-0D51-4F6A-9180-559F0A773C56}" type="pres">
      <dgm:prSet presAssocID="{EDE95C04-FA23-43D0-B5B5-78406F1C0A5F}" presName="circ1" presStyleLbl="vennNode1" presStyleIdx="0" presStyleCnt="3" custLinFactNeighborX="446"/>
      <dgm:spPr/>
      <dgm:t>
        <a:bodyPr/>
        <a:lstStyle/>
        <a:p>
          <a:endParaRPr lang="en-US"/>
        </a:p>
      </dgm:t>
    </dgm:pt>
    <dgm:pt modelId="{52EE2CE0-D194-478C-A344-E1352CB94605}" type="pres">
      <dgm:prSet presAssocID="{EDE95C04-FA23-43D0-B5B5-78406F1C0A5F}" presName="circ1Tx" presStyleLbl="revTx" presStyleIdx="0" presStyleCnt="0">
        <dgm:presLayoutVars>
          <dgm:chMax val="0"/>
          <dgm:chPref val="0"/>
          <dgm:bulletEnabled val="1"/>
        </dgm:presLayoutVars>
      </dgm:prSet>
      <dgm:spPr/>
      <dgm:t>
        <a:bodyPr/>
        <a:lstStyle/>
        <a:p>
          <a:endParaRPr lang="en-US"/>
        </a:p>
      </dgm:t>
    </dgm:pt>
    <dgm:pt modelId="{FBFC34A9-ADB7-40E2-BA0E-B5A3E86AF6AA}" type="pres">
      <dgm:prSet presAssocID="{DEE76AB9-7263-4305-8D22-866BA6D8A8F6}" presName="circ2" presStyleLbl="vennNode1" presStyleIdx="1" presStyleCnt="3" custScaleX="109199" custScaleY="106033" custLinFactNeighborX="12367" custLinFactNeighborY="-2827"/>
      <dgm:spPr/>
      <dgm:t>
        <a:bodyPr/>
        <a:lstStyle/>
        <a:p>
          <a:endParaRPr lang="en-US"/>
        </a:p>
      </dgm:t>
    </dgm:pt>
    <dgm:pt modelId="{55A7F0D5-0561-4793-87B2-D5C9B980CBF6}" type="pres">
      <dgm:prSet presAssocID="{DEE76AB9-7263-4305-8D22-866BA6D8A8F6}" presName="circ2Tx" presStyleLbl="revTx" presStyleIdx="0" presStyleCnt="0">
        <dgm:presLayoutVars>
          <dgm:chMax val="0"/>
          <dgm:chPref val="0"/>
          <dgm:bulletEnabled val="1"/>
        </dgm:presLayoutVars>
      </dgm:prSet>
      <dgm:spPr/>
      <dgm:t>
        <a:bodyPr/>
        <a:lstStyle/>
        <a:p>
          <a:endParaRPr lang="en-US"/>
        </a:p>
      </dgm:t>
    </dgm:pt>
    <dgm:pt modelId="{B196EC52-8335-41FD-9723-39840E2628A0}" type="pres">
      <dgm:prSet presAssocID="{574AD722-3EAD-4CE2-BA16-D960FD541E6A}" presName="circ3" presStyleLbl="vennNode1" presStyleIdx="2" presStyleCnt="3" custScaleX="110127" custScaleY="103732" custLinFactNeighborX="-10247" custLinFactNeighborY="-1413"/>
      <dgm:spPr/>
      <dgm:t>
        <a:bodyPr/>
        <a:lstStyle/>
        <a:p>
          <a:endParaRPr lang="en-US"/>
        </a:p>
      </dgm:t>
    </dgm:pt>
    <dgm:pt modelId="{CBB04B1D-7484-4153-8B45-710CDE16C9C6}" type="pres">
      <dgm:prSet presAssocID="{574AD722-3EAD-4CE2-BA16-D960FD541E6A}" presName="circ3Tx" presStyleLbl="revTx" presStyleIdx="0" presStyleCnt="0">
        <dgm:presLayoutVars>
          <dgm:chMax val="0"/>
          <dgm:chPref val="0"/>
          <dgm:bulletEnabled val="1"/>
        </dgm:presLayoutVars>
      </dgm:prSet>
      <dgm:spPr/>
      <dgm:t>
        <a:bodyPr/>
        <a:lstStyle/>
        <a:p>
          <a:endParaRPr lang="en-US"/>
        </a:p>
      </dgm:t>
    </dgm:pt>
  </dgm:ptLst>
  <dgm:cxnLst>
    <dgm:cxn modelId="{AA5E5F35-6A1E-4870-972D-AC5B3D1AFBF6}" srcId="{E06ECEA9-2179-4E16-9C08-2DD20B67E068}" destId="{DEE76AB9-7263-4305-8D22-866BA6D8A8F6}" srcOrd="1" destOrd="0" parTransId="{066BB262-71AE-477F-9A6F-FEBAF545C361}" sibTransId="{E4DB53C7-20B1-4C85-BDD0-81AC177EA7C9}"/>
    <dgm:cxn modelId="{DA94CF78-E9B5-4F5C-AA00-6ABEA580B2BD}" type="presOf" srcId="{EDE95C04-FA23-43D0-B5B5-78406F1C0A5F}" destId="{31EC9FC1-0D51-4F6A-9180-559F0A773C56}" srcOrd="0" destOrd="0" presId="urn:microsoft.com/office/officeart/2005/8/layout/venn1"/>
    <dgm:cxn modelId="{1E58177D-3CCF-4B9B-923E-E79000BFAAA8}" srcId="{E06ECEA9-2179-4E16-9C08-2DD20B67E068}" destId="{574AD722-3EAD-4CE2-BA16-D960FD541E6A}" srcOrd="2" destOrd="0" parTransId="{24B07D30-A708-4233-AFA0-EAFD58DAC98F}" sibTransId="{98929A3C-2F13-4A9F-98FD-D258B46D317A}"/>
    <dgm:cxn modelId="{22ADF6F2-32DD-4733-9F95-54BFB6F703C0}" type="presOf" srcId="{574AD722-3EAD-4CE2-BA16-D960FD541E6A}" destId="{B196EC52-8335-41FD-9723-39840E2628A0}" srcOrd="0" destOrd="0" presId="urn:microsoft.com/office/officeart/2005/8/layout/venn1"/>
    <dgm:cxn modelId="{C61E7378-047C-40C4-B6DA-B5F6023A4544}" type="presOf" srcId="{EDE95C04-FA23-43D0-B5B5-78406F1C0A5F}" destId="{52EE2CE0-D194-478C-A344-E1352CB94605}" srcOrd="1" destOrd="0" presId="urn:microsoft.com/office/officeart/2005/8/layout/venn1"/>
    <dgm:cxn modelId="{3761922B-900E-47B1-9510-C8EBE5F7CF88}" type="presOf" srcId="{DEE76AB9-7263-4305-8D22-866BA6D8A8F6}" destId="{FBFC34A9-ADB7-40E2-BA0E-B5A3E86AF6AA}" srcOrd="0" destOrd="0" presId="urn:microsoft.com/office/officeart/2005/8/layout/venn1"/>
    <dgm:cxn modelId="{0687ADFD-0292-464F-B760-7ED39F86CAE8}" type="presOf" srcId="{574AD722-3EAD-4CE2-BA16-D960FD541E6A}" destId="{CBB04B1D-7484-4153-8B45-710CDE16C9C6}" srcOrd="1" destOrd="0" presId="urn:microsoft.com/office/officeart/2005/8/layout/venn1"/>
    <dgm:cxn modelId="{5DEF5D3E-5650-4C2C-8994-E2D3EB9843D4}" type="presOf" srcId="{DEE76AB9-7263-4305-8D22-866BA6D8A8F6}" destId="{55A7F0D5-0561-4793-87B2-D5C9B980CBF6}" srcOrd="1" destOrd="0" presId="urn:microsoft.com/office/officeart/2005/8/layout/venn1"/>
    <dgm:cxn modelId="{C58A5746-5710-4860-BE19-3D61D59BF17B}" type="presOf" srcId="{E06ECEA9-2179-4E16-9C08-2DD20B67E068}" destId="{784A4AD6-2471-4C61-B103-934DB5A01BDB}" srcOrd="0" destOrd="0" presId="urn:microsoft.com/office/officeart/2005/8/layout/venn1"/>
    <dgm:cxn modelId="{2004B547-8303-4E1E-BDE9-5539470DCCF1}" srcId="{E06ECEA9-2179-4E16-9C08-2DD20B67E068}" destId="{EDE95C04-FA23-43D0-B5B5-78406F1C0A5F}" srcOrd="0" destOrd="0" parTransId="{C2F9B11A-5417-41BF-AADC-DFC13CB2EB81}" sibTransId="{4957A148-4EE9-4929-9B38-09E716846A00}"/>
    <dgm:cxn modelId="{561D1C4F-B3E2-4790-A443-C9C8EE950624}" type="presParOf" srcId="{784A4AD6-2471-4C61-B103-934DB5A01BDB}" destId="{31EC9FC1-0D51-4F6A-9180-559F0A773C56}" srcOrd="0" destOrd="0" presId="urn:microsoft.com/office/officeart/2005/8/layout/venn1"/>
    <dgm:cxn modelId="{6089B56D-60D8-4FD9-8993-B8DD5511FD7F}" type="presParOf" srcId="{784A4AD6-2471-4C61-B103-934DB5A01BDB}" destId="{52EE2CE0-D194-478C-A344-E1352CB94605}" srcOrd="1" destOrd="0" presId="urn:microsoft.com/office/officeart/2005/8/layout/venn1"/>
    <dgm:cxn modelId="{BBE7BBB4-D377-43E5-A5D7-2D92D162F2ED}" type="presParOf" srcId="{784A4AD6-2471-4C61-B103-934DB5A01BDB}" destId="{FBFC34A9-ADB7-40E2-BA0E-B5A3E86AF6AA}" srcOrd="2" destOrd="0" presId="urn:microsoft.com/office/officeart/2005/8/layout/venn1"/>
    <dgm:cxn modelId="{F0C7712E-E633-404E-AC8A-86A4B72CF579}" type="presParOf" srcId="{784A4AD6-2471-4C61-B103-934DB5A01BDB}" destId="{55A7F0D5-0561-4793-87B2-D5C9B980CBF6}" srcOrd="3" destOrd="0" presId="urn:microsoft.com/office/officeart/2005/8/layout/venn1"/>
    <dgm:cxn modelId="{58D6F5B7-0EC6-4205-B838-E4D4240B7F5E}" type="presParOf" srcId="{784A4AD6-2471-4C61-B103-934DB5A01BDB}" destId="{B196EC52-8335-41FD-9723-39840E2628A0}" srcOrd="4" destOrd="0" presId="urn:microsoft.com/office/officeart/2005/8/layout/venn1"/>
    <dgm:cxn modelId="{FDBED1E6-4DEA-414C-B273-5F6ED660362F}" type="presParOf" srcId="{784A4AD6-2471-4C61-B103-934DB5A01BDB}" destId="{CBB04B1D-7484-4153-8B45-710CDE16C9C6}"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EDD912-D1E9-4F3B-8F50-F24EFDAA6F85}">
      <dsp:nvSpPr>
        <dsp:cNvPr id="0" name=""/>
        <dsp:cNvSpPr/>
      </dsp:nvSpPr>
      <dsp:spPr>
        <a:xfrm>
          <a:off x="0" y="537856"/>
          <a:ext cx="6096000" cy="1673100"/>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b="1" kern="1200" dirty="0" smtClean="0">
              <a:solidFill>
                <a:schemeClr val="tx1"/>
              </a:solidFill>
            </a:rPr>
            <a:t>What is assessment literacy?</a:t>
          </a:r>
          <a:endParaRPr lang="en-US" sz="4400" b="1" kern="1200" dirty="0">
            <a:solidFill>
              <a:schemeClr val="tx1"/>
            </a:solidFill>
          </a:endParaRPr>
        </a:p>
      </dsp:txBody>
      <dsp:txXfrm>
        <a:off x="0" y="537856"/>
        <a:ext cx="6096000" cy="1673100"/>
      </dsp:txXfrm>
    </dsp:sp>
    <dsp:sp modelId="{EFC8C526-40FA-421A-99FC-E8DA8C4F667C}">
      <dsp:nvSpPr>
        <dsp:cNvPr id="0" name=""/>
        <dsp:cNvSpPr/>
      </dsp:nvSpPr>
      <dsp:spPr>
        <a:xfrm>
          <a:off x="0" y="2380754"/>
          <a:ext cx="6096000" cy="1673100"/>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b="1" kern="1200" dirty="0" smtClean="0">
              <a:solidFill>
                <a:schemeClr val="tx1"/>
              </a:solidFill>
            </a:rPr>
            <a:t>To be assessment literate is to… </a:t>
          </a:r>
          <a:endParaRPr lang="en-US" sz="4400" b="1" kern="1200" dirty="0">
            <a:solidFill>
              <a:schemeClr val="tx1"/>
            </a:solidFill>
          </a:endParaRPr>
        </a:p>
      </dsp:txBody>
      <dsp:txXfrm>
        <a:off x="0" y="2380754"/>
        <a:ext cx="6096000" cy="16731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6B2A2B-EC7E-4FC8-AC99-53131AD8D7D0}">
      <dsp:nvSpPr>
        <dsp:cNvPr id="0" name=""/>
        <dsp:cNvSpPr/>
      </dsp:nvSpPr>
      <dsp:spPr>
        <a:xfrm>
          <a:off x="0" y="337360"/>
          <a:ext cx="6096000" cy="504000"/>
        </a:xfrm>
        <a:prstGeom prst="rect">
          <a:avLst/>
        </a:prstGeom>
        <a:solidFill>
          <a:srgbClr val="FF6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125B63-D114-4E06-B625-277EBB578A04}">
      <dsp:nvSpPr>
        <dsp:cNvPr id="0" name=""/>
        <dsp:cNvSpPr/>
      </dsp:nvSpPr>
      <dsp:spPr>
        <a:xfrm>
          <a:off x="291547" y="50709"/>
          <a:ext cx="4267200" cy="590400"/>
        </a:xfrm>
        <a:prstGeom prst="round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ELA Standards KCAS</a:t>
          </a:r>
          <a:endParaRPr lang="en-US" sz="2800" b="1" kern="1200" dirty="0">
            <a:solidFill>
              <a:schemeClr val="tx1"/>
            </a:solidFill>
            <a:effectLst>
              <a:outerShdw blurRad="38100" dist="38100" dir="2700000" algn="tl">
                <a:srgbClr val="000000">
                  <a:alpha val="43137"/>
                </a:srgbClr>
              </a:outerShdw>
            </a:effectLst>
          </a:endParaRPr>
        </a:p>
      </dsp:txBody>
      <dsp:txXfrm>
        <a:off x="291547" y="50709"/>
        <a:ext cx="4267200" cy="590400"/>
      </dsp:txXfrm>
    </dsp:sp>
    <dsp:sp modelId="{B774EFBA-E737-438E-A3CB-B1B9C8B7349F}">
      <dsp:nvSpPr>
        <dsp:cNvPr id="0" name=""/>
        <dsp:cNvSpPr/>
      </dsp:nvSpPr>
      <dsp:spPr>
        <a:xfrm>
          <a:off x="0" y="1244561"/>
          <a:ext cx="6096000" cy="504000"/>
        </a:xfrm>
        <a:prstGeom prst="rect">
          <a:avLst/>
        </a:prstGeom>
        <a:solidFill>
          <a:srgbClr val="FF6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B0A39-D7A2-490D-A7A5-423B08F30D5F}">
      <dsp:nvSpPr>
        <dsp:cNvPr id="0" name=""/>
        <dsp:cNvSpPr/>
      </dsp:nvSpPr>
      <dsp:spPr>
        <a:xfrm>
          <a:off x="304800" y="949360"/>
          <a:ext cx="4267200" cy="590400"/>
        </a:xfrm>
        <a:prstGeom prst="round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Learning Targets</a:t>
          </a:r>
          <a:endParaRPr lang="en-US" sz="2800" b="1" kern="1200" dirty="0">
            <a:solidFill>
              <a:schemeClr val="tx1"/>
            </a:solidFill>
            <a:effectLst>
              <a:outerShdw blurRad="38100" dist="38100" dir="2700000" algn="tl">
                <a:srgbClr val="000000">
                  <a:alpha val="43137"/>
                </a:srgbClr>
              </a:outerShdw>
            </a:effectLst>
          </a:endParaRPr>
        </a:p>
      </dsp:txBody>
      <dsp:txXfrm>
        <a:off x="304800" y="949360"/>
        <a:ext cx="4267200" cy="590400"/>
      </dsp:txXfrm>
    </dsp:sp>
    <dsp:sp modelId="{7EE08470-03A8-4EAD-ADF0-2DA3BE1ED483}">
      <dsp:nvSpPr>
        <dsp:cNvPr id="0" name=""/>
        <dsp:cNvSpPr/>
      </dsp:nvSpPr>
      <dsp:spPr>
        <a:xfrm>
          <a:off x="0" y="2151761"/>
          <a:ext cx="6096000" cy="504000"/>
        </a:xfrm>
        <a:prstGeom prst="rect">
          <a:avLst/>
        </a:prstGeom>
        <a:solidFill>
          <a:srgbClr val="FF6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4379E-A7CC-4B45-A7B4-DB512CD04359}">
      <dsp:nvSpPr>
        <dsp:cNvPr id="0" name=""/>
        <dsp:cNvSpPr/>
      </dsp:nvSpPr>
      <dsp:spPr>
        <a:xfrm>
          <a:off x="304800" y="1856561"/>
          <a:ext cx="4267200" cy="590400"/>
        </a:xfrm>
        <a:prstGeom prst="round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Pacing Guides</a:t>
          </a:r>
          <a:endParaRPr lang="en-US" sz="2800" b="1" kern="1200" dirty="0">
            <a:solidFill>
              <a:schemeClr val="tx1"/>
            </a:solidFill>
            <a:effectLst>
              <a:outerShdw blurRad="38100" dist="38100" dir="2700000" algn="tl">
                <a:srgbClr val="000000">
                  <a:alpha val="43137"/>
                </a:srgbClr>
              </a:outerShdw>
            </a:effectLst>
          </a:endParaRPr>
        </a:p>
      </dsp:txBody>
      <dsp:txXfrm>
        <a:off x="304800" y="1856561"/>
        <a:ext cx="4267200" cy="590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6B2A2B-EC7E-4FC8-AC99-53131AD8D7D0}">
      <dsp:nvSpPr>
        <dsp:cNvPr id="0" name=""/>
        <dsp:cNvSpPr/>
      </dsp:nvSpPr>
      <dsp:spPr>
        <a:xfrm>
          <a:off x="0" y="314169"/>
          <a:ext cx="6096000" cy="504000"/>
        </a:xfrm>
        <a:prstGeom prst="rect">
          <a:avLst/>
        </a:prstGeom>
        <a:solidFill>
          <a:srgbClr val="FF6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125B63-D114-4E06-B625-277EBB578A04}">
      <dsp:nvSpPr>
        <dsp:cNvPr id="0" name=""/>
        <dsp:cNvSpPr/>
      </dsp:nvSpPr>
      <dsp:spPr>
        <a:xfrm>
          <a:off x="291547" y="27518"/>
          <a:ext cx="4267200" cy="590400"/>
        </a:xfrm>
        <a:prstGeom prst="round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Curriculum Mapping</a:t>
          </a:r>
          <a:endParaRPr lang="en-US" sz="2800" b="1" kern="1200" dirty="0">
            <a:solidFill>
              <a:schemeClr val="tx1"/>
            </a:solidFill>
            <a:effectLst>
              <a:outerShdw blurRad="38100" dist="38100" dir="2700000" algn="tl">
                <a:srgbClr val="000000">
                  <a:alpha val="43137"/>
                </a:srgbClr>
              </a:outerShdw>
            </a:effectLst>
          </a:endParaRPr>
        </a:p>
      </dsp:txBody>
      <dsp:txXfrm>
        <a:off x="291547" y="27518"/>
        <a:ext cx="4267200" cy="590400"/>
      </dsp:txXfrm>
    </dsp:sp>
    <dsp:sp modelId="{B774EFBA-E737-438E-A3CB-B1B9C8B7349F}">
      <dsp:nvSpPr>
        <dsp:cNvPr id="0" name=""/>
        <dsp:cNvSpPr/>
      </dsp:nvSpPr>
      <dsp:spPr>
        <a:xfrm>
          <a:off x="0" y="1221370"/>
          <a:ext cx="6096000" cy="504000"/>
        </a:xfrm>
        <a:prstGeom prst="rect">
          <a:avLst/>
        </a:prstGeom>
        <a:solidFill>
          <a:srgbClr val="FF6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B0A39-D7A2-490D-A7A5-423B08F30D5F}">
      <dsp:nvSpPr>
        <dsp:cNvPr id="0" name=""/>
        <dsp:cNvSpPr/>
      </dsp:nvSpPr>
      <dsp:spPr>
        <a:xfrm>
          <a:off x="304800" y="926169"/>
          <a:ext cx="4267200" cy="590400"/>
        </a:xfrm>
        <a:prstGeom prst="round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Assessment</a:t>
          </a:r>
          <a:endParaRPr lang="en-US" sz="2800" b="1" kern="1200" dirty="0">
            <a:solidFill>
              <a:schemeClr val="tx1"/>
            </a:solidFill>
            <a:effectLst>
              <a:outerShdw blurRad="38100" dist="38100" dir="2700000" algn="tl">
                <a:srgbClr val="000000">
                  <a:alpha val="43137"/>
                </a:srgbClr>
              </a:outerShdw>
            </a:effectLst>
          </a:endParaRPr>
        </a:p>
      </dsp:txBody>
      <dsp:txXfrm>
        <a:off x="304800" y="926169"/>
        <a:ext cx="4267200" cy="590400"/>
      </dsp:txXfrm>
    </dsp:sp>
    <dsp:sp modelId="{7EE08470-03A8-4EAD-ADF0-2DA3BE1ED483}">
      <dsp:nvSpPr>
        <dsp:cNvPr id="0" name=""/>
        <dsp:cNvSpPr/>
      </dsp:nvSpPr>
      <dsp:spPr>
        <a:xfrm>
          <a:off x="0" y="2128570"/>
          <a:ext cx="6096000" cy="504000"/>
        </a:xfrm>
        <a:prstGeom prst="rect">
          <a:avLst/>
        </a:prstGeom>
        <a:solidFill>
          <a:srgbClr val="FF6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4379E-A7CC-4B45-A7B4-DB512CD04359}">
      <dsp:nvSpPr>
        <dsp:cNvPr id="0" name=""/>
        <dsp:cNvSpPr/>
      </dsp:nvSpPr>
      <dsp:spPr>
        <a:xfrm>
          <a:off x="304800" y="1833370"/>
          <a:ext cx="4267200" cy="590400"/>
        </a:xfrm>
        <a:prstGeom prst="round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Instructional Planning </a:t>
          </a:r>
          <a:endParaRPr lang="en-US" sz="2800" b="1" kern="1200" dirty="0">
            <a:solidFill>
              <a:schemeClr val="tx1"/>
            </a:solidFill>
            <a:effectLst>
              <a:outerShdw blurRad="38100" dist="38100" dir="2700000" algn="tl">
                <a:srgbClr val="000000">
                  <a:alpha val="43137"/>
                </a:srgbClr>
              </a:outerShdw>
            </a:effectLst>
          </a:endParaRPr>
        </a:p>
      </dsp:txBody>
      <dsp:txXfrm>
        <a:off x="304800" y="1833370"/>
        <a:ext cx="4267200" cy="5904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56414" cy="469662"/>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995217" y="0"/>
            <a:ext cx="3056414" cy="469662"/>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79513" y="704850"/>
            <a:ext cx="4695825" cy="3522663"/>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705327" y="4461788"/>
            <a:ext cx="5642610" cy="4226957"/>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921946"/>
            <a:ext cx="3056414" cy="469662"/>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995217" y="8921946"/>
            <a:ext cx="3056414" cy="469662"/>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lgn="r">
              <a:defRPr sz="1200"/>
            </a:lvl1pPr>
          </a:lstStyle>
          <a:p>
            <a:fld id="{828A5C15-3EB1-4633-982F-EE06B76D2B4A}" type="slidenum">
              <a:rPr lang="en-US"/>
              <a:pPr/>
              <a:t>‹#›</a:t>
            </a:fld>
            <a:endParaRPr lang="en-US"/>
          </a:p>
        </p:txBody>
      </p:sp>
    </p:spTree>
    <p:extLst>
      <p:ext uri="{BB962C8B-B14F-4D97-AF65-F5344CB8AC3E}">
        <p14:creationId xmlns:p14="http://schemas.microsoft.com/office/powerpoint/2010/main" xmlns="" val="33913197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United_Stat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en.wikipedia.org/wiki/Cognitive_scientis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ducation.ky.gov/KDE/Instructional+Resources/Curriculum+Documents+and+Resources/Program+of+Studies/Kentucky+Core+Academic+Standard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ducation.ky.gov/KDE/Instructional+Resources/Curriculum+Documents+and+Resources/Program+of+Studies/Kentucky+Core+Academic+Standards.html" TargetMode="External"/><Relationship Id="rId7" Type="http://schemas.openxmlformats.org/officeDocument/2006/relationships/hyperlink" Target="http://www.education.ky.gov/KDE/Administrative+Resources/School+Improvement/Instructional+Support+Network/Leadership+Networks+-+Deliverables.ht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education.ky.gov/KDE/Instructional+Resources/Curriculum+Documents+and+Resources/Mathematics+Deconstructed+Standards.htm" TargetMode="External"/><Relationship Id="rId5" Type="http://schemas.openxmlformats.org/officeDocument/2006/relationships/hyperlink" Target="http://www.education.ky.gov/KDE/Instructional+Resources/Curriculum+Documents+and+Resources/English+Language+Arts+Deconstructed+Standards.htm" TargetMode="External"/><Relationship Id="rId4" Type="http://schemas.openxmlformats.org/officeDocument/2006/relationships/hyperlink" Target="http://www.lrc.ky.gov/kar/704/003/303.ht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Carole – </a:t>
            </a:r>
            <a:r>
              <a:rPr lang="en-US" b="1" dirty="0" smtClean="0">
                <a:solidFill>
                  <a:srgbClr val="FF0000"/>
                </a:solidFill>
              </a:rPr>
              <a:t>3</a:t>
            </a:r>
            <a:r>
              <a:rPr lang="en-US" b="1" dirty="0" smtClean="0"/>
              <a:t> Slides  9:00 – 9:15</a:t>
            </a:r>
          </a:p>
          <a:p>
            <a:pPr lvl="1" eaLnBrk="1" hangingPunct="1">
              <a:buFont typeface="Arial" pitchFamily="34" charset="0"/>
              <a:buChar char="•"/>
            </a:pPr>
            <a:r>
              <a:rPr lang="en-US" b="1" dirty="0" smtClean="0"/>
              <a:t>Norms</a:t>
            </a:r>
          </a:p>
          <a:p>
            <a:pPr lvl="1" eaLnBrk="1" hangingPunct="1">
              <a:buFont typeface="Arial" pitchFamily="34" charset="0"/>
              <a:buChar char="•"/>
            </a:pPr>
            <a:r>
              <a:rPr lang="en-US" b="1" dirty="0" smtClean="0"/>
              <a:t>T-Chart</a:t>
            </a:r>
          </a:p>
          <a:p>
            <a:pPr lvl="1" eaLnBrk="1" hangingPunct="1">
              <a:buFont typeface="Arial" pitchFamily="34" charset="0"/>
              <a:buChar char="•"/>
            </a:pPr>
            <a:r>
              <a:rPr lang="en-US" b="1" dirty="0" smtClean="0"/>
              <a:t>Names</a:t>
            </a:r>
            <a:r>
              <a:rPr lang="en-US" b="1" baseline="0" dirty="0" smtClean="0"/>
              <a:t> for Prizes</a:t>
            </a:r>
          </a:p>
          <a:p>
            <a:pPr lvl="1" eaLnBrk="1" hangingPunct="1">
              <a:buFont typeface="Arial" pitchFamily="34" charset="0"/>
              <a:buChar char="•"/>
            </a:pPr>
            <a:r>
              <a:rPr lang="en-US" b="1" baseline="0" dirty="0" smtClean="0"/>
              <a:t>Certificate of Attendance for PD (In print packet)</a:t>
            </a:r>
          </a:p>
          <a:p>
            <a:pPr lvl="1" eaLnBrk="1" hangingPunct="1">
              <a:buFont typeface="Arial" pitchFamily="34" charset="0"/>
              <a:buChar char="•"/>
            </a:pPr>
            <a:r>
              <a:rPr lang="en-US" b="1" baseline="0" dirty="0" smtClean="0"/>
              <a:t>EILA Credit (End of Day)</a:t>
            </a:r>
            <a:endParaRPr lang="en-US" b="1"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CC8D59-FDCE-4686-93F5-7887E90BBD33}"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pPr defTabSz="939729">
              <a:defRPr/>
            </a:pPr>
            <a:r>
              <a:rPr lang="en-US" dirty="0"/>
              <a:t>The traditional approach to assessment requires students to demonstrate what they have learned.  If we used assessment to monitor for authentic intellectual work, the task would more likely engage students in using information as a point of reference for arriving at plausible solutions to a real issue.</a:t>
            </a:r>
          </a:p>
          <a:p>
            <a:pPr defTabSz="939729">
              <a:defRPr/>
            </a:pPr>
            <a:endParaRPr lang="en-US" dirty="0"/>
          </a:p>
          <a:p>
            <a:pPr defTabSz="939729">
              <a:defRPr/>
            </a:pPr>
            <a:r>
              <a:rPr lang="en-US" b="1" dirty="0"/>
              <a:t>Quotes from article</a:t>
            </a:r>
            <a:r>
              <a:rPr lang="en-US" dirty="0"/>
              <a:t>: “We are currently preparing students for jobs that don’t exist, using technologies that haven’t been invented in order to solve problems we don’t even know we have.”</a:t>
            </a:r>
          </a:p>
          <a:p>
            <a:pPr defTabSz="939729">
              <a:defRPr/>
            </a:pPr>
            <a:endParaRPr lang="en-US" dirty="0"/>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(Notes same</a:t>
            </a:r>
            <a:r>
              <a:rPr lang="en-US" b="1" baseline="0" dirty="0" smtClean="0"/>
              <a:t> as for #9…)</a:t>
            </a:r>
            <a:endParaRPr lang="en-US" b="1" dirty="0" smtClean="0"/>
          </a:p>
          <a:p>
            <a:pPr defTabSz="939729">
              <a:defRPr/>
            </a:pPr>
            <a:r>
              <a:rPr lang="en-US" dirty="0"/>
              <a:t>The traditional approach to assessment requires students to demonstrate what they have learned.  If we used assessment to monitor for authentic intellectual work, the task would more likely engage students in using information as a point of reference for arriving at plausible solutions to a real issue.</a:t>
            </a:r>
          </a:p>
          <a:p>
            <a:pPr defTabSz="939729">
              <a:defRPr/>
            </a:pPr>
            <a:endParaRPr lang="en-US" dirty="0"/>
          </a:p>
          <a:p>
            <a:pPr defTabSz="939729">
              <a:defRPr/>
            </a:pPr>
            <a:r>
              <a:rPr lang="en-US" b="1" dirty="0"/>
              <a:t>Quotes from article</a:t>
            </a:r>
            <a:r>
              <a:rPr lang="en-US" dirty="0"/>
              <a:t>: “We are currently preparing students for jobs that don’t exist, using technologies that haven’t been invented in order to solve problems we don’t even know we have.”</a:t>
            </a:r>
          </a:p>
        </p:txBody>
      </p:sp>
      <p:sp>
        <p:nvSpPr>
          <p:cNvPr id="4" name="Slide Number Placeholder 3"/>
          <p:cNvSpPr>
            <a:spLocks noGrp="1"/>
          </p:cNvSpPr>
          <p:nvPr>
            <p:ph type="sldNum" sz="quarter" idx="10"/>
          </p:nvPr>
        </p:nvSpPr>
        <p:spPr/>
        <p:txBody>
          <a:bodyPr/>
          <a:lstStyle/>
          <a:p>
            <a:fld id="{828A5C15-3EB1-4633-982F-EE06B76D2B4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pPr defTabSz="939729">
              <a:defRPr/>
            </a:pPr>
            <a:r>
              <a:rPr lang="en-US" dirty="0"/>
              <a:t>The learning that emerges from mistakes fixed as a result of corrective feedback can be so powerful that similar or repeated mistakes become unlikely as the student achieves a deeper understanding of the content and processes.</a:t>
            </a:r>
          </a:p>
          <a:p>
            <a:endParaRPr lang="en-US" dirty="0" smtClean="0"/>
          </a:p>
          <a:p>
            <a:pPr defTabSz="939729">
              <a:defRPr/>
            </a:pPr>
            <a:r>
              <a:rPr lang="en-US" b="1" dirty="0"/>
              <a:t>Quote from article</a:t>
            </a:r>
            <a:r>
              <a:rPr lang="en-US" dirty="0"/>
              <a:t>: “If we release the idea that “faster is smarter” and design systems that allow for the true learning process of leveraging mistakes, then the assessment process has the power to motivate and excite, encourage learning, and foster a sense of resiliency and efficacy.</a:t>
            </a:r>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pPr defTabSz="939729">
              <a:defRPr/>
            </a:pPr>
            <a:r>
              <a:rPr lang="en-US" dirty="0"/>
              <a:t>Averaging grades at the end of a unit, end up holding student accountable for the very mistakes that, once corrected may have launched their newfound level of mastery.</a:t>
            </a:r>
          </a:p>
          <a:p>
            <a:pPr defTabSz="939729">
              <a:defRPr/>
            </a:pPr>
            <a:endParaRPr lang="en-US" dirty="0"/>
          </a:p>
          <a:p>
            <a:r>
              <a:rPr lang="en-US" b="1" dirty="0"/>
              <a:t>Quotes from article: “</a:t>
            </a:r>
            <a:r>
              <a:rPr lang="en-US" dirty="0"/>
              <a:t>None of this is to suggest that we should celebrate mistakes. To do so would send the wrong message. But perhaps we could </a:t>
            </a:r>
            <a:r>
              <a:rPr lang="en-US" i="1" dirty="0"/>
              <a:t>leverage </a:t>
            </a:r>
            <a:r>
              <a:rPr lang="en-US" dirty="0"/>
              <a:t>mistakes without penalty and create the very learning opportunity that will engage learners and support their efforts in to close the gap between where they are and where they need to be.”</a:t>
            </a:r>
          </a:p>
          <a:p>
            <a:r>
              <a:rPr lang="en-US" dirty="0"/>
              <a:t> </a:t>
            </a:r>
          </a:p>
          <a:p>
            <a:r>
              <a:rPr lang="en-US" dirty="0"/>
              <a:t>“If we give up on averaging, we can step back and take a holistic view of the student’s overall performance, watching for a growth trend line and indentifying where the student ended in his or her mastery of our learning expectations.”</a:t>
            </a:r>
          </a:p>
          <a:p>
            <a:pPr defTabSz="939729">
              <a:defRPr/>
            </a:pPr>
            <a:endParaRPr lang="en-US" dirty="0"/>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r>
              <a:rPr lang="en-US" b="1" dirty="0" smtClean="0"/>
              <a:t>Summing Up…</a:t>
            </a:r>
          </a:p>
          <a:p>
            <a:r>
              <a:rPr lang="en-US" b="0" dirty="0" smtClean="0"/>
              <a:t>Activity:</a:t>
            </a:r>
          </a:p>
          <a:p>
            <a:r>
              <a:rPr lang="en-US" b="0" dirty="0" smtClean="0"/>
              <a:t>Identify CHETL characteristics that align with information about</a:t>
            </a:r>
            <a:r>
              <a:rPr lang="en-US" b="0" baseline="0" dirty="0" smtClean="0"/>
              <a:t> assessment literacy from the </a:t>
            </a:r>
            <a:r>
              <a:rPr lang="en-US" b="0" baseline="0" dirty="0" err="1" smtClean="0"/>
              <a:t>Erkens</a:t>
            </a:r>
            <a:r>
              <a:rPr lang="en-US" b="0" baseline="0" dirty="0" smtClean="0"/>
              <a:t> article</a:t>
            </a:r>
            <a:endParaRPr lang="en-US" b="0" dirty="0" smtClean="0"/>
          </a:p>
          <a:p>
            <a:pPr lvl="1">
              <a:buFont typeface="Arial" pitchFamily="34" charset="0"/>
              <a:buChar char="•"/>
            </a:pPr>
            <a:r>
              <a:rPr lang="en-US" b="0" dirty="0" smtClean="0"/>
              <a:t>Complete the first two columns of the </a:t>
            </a:r>
            <a:r>
              <a:rPr lang="en-US" b="1" u="sng" dirty="0" smtClean="0"/>
              <a:t>3 Column Connections</a:t>
            </a:r>
            <a:r>
              <a:rPr lang="en-US" b="1" u="sng" baseline="0" dirty="0" smtClean="0"/>
              <a:t> Handout</a:t>
            </a:r>
          </a:p>
          <a:p>
            <a:endParaRPr lang="en-US" b="1" dirty="0" smtClean="0"/>
          </a:p>
          <a:p>
            <a:r>
              <a:rPr lang="en-US" b="1" dirty="0" smtClean="0"/>
              <a:t>Marvin Lee </a:t>
            </a:r>
            <a:r>
              <a:rPr lang="en-US" b="1" dirty="0" err="1" smtClean="0"/>
              <a:t>Minsky</a:t>
            </a:r>
            <a:r>
              <a:rPr lang="en-US" dirty="0" smtClean="0"/>
              <a:t> is an </a:t>
            </a:r>
            <a:r>
              <a:rPr lang="en-US" dirty="0" smtClean="0">
                <a:hlinkClick r:id="rId3" action="ppaction://hlinkfile" tooltip="United States"/>
              </a:rPr>
              <a:t>American</a:t>
            </a:r>
            <a:r>
              <a:rPr lang="en-US" dirty="0" smtClean="0"/>
              <a:t> </a:t>
            </a:r>
            <a:r>
              <a:rPr lang="en-US" dirty="0" smtClean="0">
                <a:hlinkClick r:id="rId4" action="ppaction://hlinkfile" tooltip="Cognitive scientist"/>
              </a:rPr>
              <a:t>cognitive scientist</a:t>
            </a:r>
            <a:r>
              <a:rPr lang="en-US" dirty="0" smtClean="0"/>
              <a:t> </a:t>
            </a:r>
            <a:endParaRPr lang="en-US" b="1" baseline="0" dirty="0" smtClean="0"/>
          </a:p>
          <a:p>
            <a:r>
              <a:rPr lang="en-US" b="1" dirty="0" smtClean="0"/>
              <a:t>Cognitive science</a:t>
            </a:r>
            <a:r>
              <a:rPr lang="en-US" dirty="0" smtClean="0"/>
              <a:t> is the interdisciplinary scientific study of minds as information processors. It includes research on how information is processed (in faculties such as perception, language, reasoning, and emotion), represented, and transformed in a (human or other animal) nervous system or machine (e.g., computer).</a:t>
            </a:r>
            <a:endParaRPr lang="en-US" b="1"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a:t>
            </a:r>
            <a:r>
              <a:rPr lang="en-US" b="1" baseline="0" dirty="0" smtClean="0"/>
              <a:t> - End at 9:45 a.m.</a:t>
            </a:r>
          </a:p>
          <a:p>
            <a:endParaRPr lang="en-US" b="1" baseline="0" dirty="0" smtClean="0"/>
          </a:p>
          <a:p>
            <a:r>
              <a:rPr lang="en-US" b="0" dirty="0" smtClean="0"/>
              <a:t>As</a:t>
            </a:r>
            <a:r>
              <a:rPr lang="en-US" b="0" baseline="0" dirty="0" smtClean="0"/>
              <a:t> a teacher leader how do you get this message into your school/district? How do you help build the capacity for effective curriculum development?</a:t>
            </a:r>
          </a:p>
          <a:p>
            <a:endParaRPr lang="en-US" b="1" baseline="0" dirty="0" smtClean="0"/>
          </a:p>
          <a:p>
            <a:r>
              <a:rPr lang="en-US" b="1" baseline="0" dirty="0" smtClean="0"/>
              <a:t>SEQWAY INTO LINDA’S PORTION…</a:t>
            </a:r>
          </a:p>
        </p:txBody>
      </p:sp>
      <p:sp>
        <p:nvSpPr>
          <p:cNvPr id="4" name="Slide Number Placeholder 3"/>
          <p:cNvSpPr>
            <a:spLocks noGrp="1"/>
          </p:cNvSpPr>
          <p:nvPr>
            <p:ph type="sldNum" sz="quarter" idx="10"/>
          </p:nvPr>
        </p:nvSpPr>
        <p:spPr/>
        <p:txBody>
          <a:bodyPr/>
          <a:lstStyle/>
          <a:p>
            <a:fld id="{828A5C15-3EB1-4633-982F-EE06B76D2B4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  Slides         9:45 – 10:30  (3 minutes)</a:t>
            </a:r>
          </a:p>
          <a:p>
            <a:endParaRPr lang="en-US" b="1" dirty="0" smtClean="0"/>
          </a:p>
          <a:p>
            <a:pPr defTabSz="939729">
              <a:buFont typeface="Arial" pitchFamily="34" charset="0"/>
              <a:buChar char="•"/>
              <a:defRPr/>
            </a:pPr>
            <a:r>
              <a:rPr lang="en-US" b="1" dirty="0"/>
              <a:t>Curriculum design and review is a continuous process. Flexibility when determining the detail of the design and shape of the </a:t>
            </a:r>
            <a:r>
              <a:rPr lang="en-US" dirty="0"/>
              <a:t>curriculum is given to each school in the Commonwealth so the teaching and learning is meaningful and beneficial to the particular communities of learners. </a:t>
            </a:r>
          </a:p>
          <a:p>
            <a:pPr defTabSz="939729">
              <a:defRPr/>
            </a:pPr>
            <a:endParaRPr lang="en-US" dirty="0"/>
          </a:p>
          <a:p>
            <a:pPr defTabSz="939729">
              <a:buFont typeface="Arial" pitchFamily="34" charset="0"/>
              <a:buChar char="•"/>
              <a:defRPr/>
            </a:pPr>
            <a:r>
              <a:rPr lang="en-US" dirty="0"/>
              <a:t>The design of each district/school’s curriculum allows teachers to make interpretations in response to the particular needs, interests, and talents of individuals and groups of students. While </a:t>
            </a:r>
            <a:r>
              <a:rPr lang="en-US" u="sng" dirty="0">
                <a:hlinkClick r:id="rId3"/>
              </a:rPr>
              <a:t>Kentucky’s Core Academic Standards</a:t>
            </a:r>
            <a:r>
              <a:rPr lang="en-US" dirty="0"/>
              <a:t> define the minimum content that must be taught, it is not a regimented curriculum. </a:t>
            </a:r>
          </a:p>
          <a:p>
            <a:endParaRPr lang="en-US" b="0" dirty="0" smtClean="0"/>
          </a:p>
          <a:p>
            <a:pPr defTabSz="939729">
              <a:buFont typeface="Arial" pitchFamily="34" charset="0"/>
              <a:buChar char="•"/>
              <a:defRPr/>
            </a:pPr>
            <a:r>
              <a:rPr lang="en-US" dirty="0"/>
              <a:t>With the adoption of the Common Core State Standards in Kentucky (now called Kentucky’s Core Academic Standards), all districts are facing the challenge of revising, editing, or rewriting local curricula to reflect this content change. </a:t>
            </a:r>
          </a:p>
          <a:p>
            <a:pPr defTabSz="939729">
              <a:buFont typeface="Arial" pitchFamily="34" charset="0"/>
              <a:buChar char="•"/>
              <a:defRPr/>
            </a:pPr>
            <a:endParaRPr lang="en-US" b="1" dirty="0"/>
          </a:p>
          <a:p>
            <a:pPr defTabSz="939729">
              <a:buFont typeface="Arial" pitchFamily="34" charset="0"/>
              <a:buChar char="•"/>
              <a:defRPr/>
            </a:pPr>
            <a:r>
              <a:rPr lang="en-US" b="1" dirty="0"/>
              <a:t>The authors of the Common Core State Standards (CCSS) emphatically state that while the standards do define the content (or the WHAT), they do not prescribe HOW to teach or assess them. That is the function of the curriculum. Likewise, what is published on the KDE webpage as Kentucky’s Core Academic Standards defines the WHAT. Local districts will need to define the HOW.</a:t>
            </a:r>
            <a:endParaRPr lang="en-US" dirty="0"/>
          </a:p>
          <a:p>
            <a:endParaRPr lang="en-US" b="0" dirty="0" smtClean="0"/>
          </a:p>
          <a:p>
            <a:r>
              <a:rPr lang="en-US" b="0" dirty="0" smtClean="0"/>
              <a:t>Walkthrough</a:t>
            </a:r>
            <a:r>
              <a:rPr lang="en-US" b="0" baseline="0" dirty="0" smtClean="0"/>
              <a:t> </a:t>
            </a:r>
            <a:r>
              <a:rPr lang="en-US" b="1" u="sng" baseline="0" dirty="0" smtClean="0"/>
              <a:t>Flowchart Handout</a:t>
            </a:r>
            <a:endParaRPr lang="en-US" b="0" u="sng" dirty="0" smtClean="0"/>
          </a:p>
        </p:txBody>
      </p:sp>
      <p:sp>
        <p:nvSpPr>
          <p:cNvPr id="4" name="Slide Number Placeholder 3"/>
          <p:cNvSpPr>
            <a:spLocks noGrp="1"/>
          </p:cNvSpPr>
          <p:nvPr>
            <p:ph type="sldNum" sz="quarter" idx="10"/>
          </p:nvPr>
        </p:nvSpPr>
        <p:spPr/>
        <p:txBody>
          <a:bodyPr/>
          <a:lstStyle/>
          <a:p>
            <a:fld id="{828A5C15-3EB1-4633-982F-EE06B76D2B4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 (5 </a:t>
            </a:r>
            <a:r>
              <a:rPr lang="en-US" dirty="0" err="1" smtClean="0"/>
              <a:t>mins</a:t>
            </a:r>
            <a:r>
              <a:rPr lang="en-US" dirty="0" smtClean="0"/>
              <a:t>.)</a:t>
            </a:r>
          </a:p>
          <a:p>
            <a:r>
              <a:rPr lang="en-US" dirty="0" smtClean="0"/>
              <a:t>Follow slide</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Linda: (5 minutes)</a:t>
            </a:r>
          </a:p>
          <a:p>
            <a:r>
              <a:rPr lang="en-US" b="1" dirty="0" smtClean="0"/>
              <a:t>(Information on the slide and below is from the curriculum framework document)</a:t>
            </a:r>
          </a:p>
          <a:p>
            <a:pPr marL="234932" indent="-234932" defTabSz="939729">
              <a:buFontTx/>
              <a:buAutoNum type="arabicPeriod"/>
              <a:defRPr/>
            </a:pPr>
            <a:r>
              <a:rPr lang="en-US" dirty="0"/>
              <a:t>For 2011-12, the </a:t>
            </a:r>
            <a:r>
              <a:rPr lang="en-US" u="sng" dirty="0">
                <a:hlinkClick r:id="rId3"/>
              </a:rPr>
              <a:t>new Mathematics and English Language Arts standards</a:t>
            </a:r>
            <a:r>
              <a:rPr lang="en-US" dirty="0"/>
              <a:t> </a:t>
            </a:r>
            <a:r>
              <a:rPr lang="en-US" b="1" i="1" u="sng" dirty="0"/>
              <a:t>must </a:t>
            </a:r>
            <a:r>
              <a:rPr lang="en-US" dirty="0"/>
              <a:t>be implemented.  There is no room for ‘eliminating’ any of the new standards as they are incorporated into ‘law’ in terms of </a:t>
            </a:r>
            <a:r>
              <a:rPr lang="en-US" u="sng" dirty="0">
                <a:hlinkClick r:id="rId4"/>
              </a:rPr>
              <a:t>704 KAR 3:303 (Required Kentucky Core Academic Standards</a:t>
            </a:r>
            <a:r>
              <a:rPr lang="en-US" dirty="0"/>
              <a:t>). </a:t>
            </a:r>
          </a:p>
          <a:p>
            <a:pPr marL="704797" lvl="1" indent="-234932" defTabSz="939729">
              <a:buFont typeface="Wingdings" pitchFamily="2" charset="2"/>
              <a:buChar char="§"/>
              <a:defRPr/>
            </a:pPr>
            <a:r>
              <a:rPr lang="en-US" dirty="0"/>
              <a:t>Consider decisions/policies of your local school board and Site Based Decision Making councils regarding the content that should be taught to all students.</a:t>
            </a:r>
          </a:p>
          <a:p>
            <a:pPr marL="469864" lvl="1" defTabSz="939729">
              <a:buFont typeface="Wingdings" pitchFamily="2" charset="2"/>
              <a:buChar char="§"/>
              <a:defRPr/>
            </a:pPr>
            <a:r>
              <a:rPr lang="en-US" dirty="0"/>
              <a:t>    Review sample </a:t>
            </a:r>
            <a:r>
              <a:rPr lang="en-US" u="sng" dirty="0">
                <a:hlinkClick r:id="rId5"/>
              </a:rPr>
              <a:t>ELA deconstructed standards</a:t>
            </a:r>
            <a:r>
              <a:rPr lang="en-US" dirty="0"/>
              <a:t> and </a:t>
            </a:r>
            <a:r>
              <a:rPr lang="en-US" u="sng" dirty="0">
                <a:hlinkClick r:id="rId6"/>
              </a:rPr>
              <a:t>Math deconstructed standards</a:t>
            </a:r>
            <a:r>
              <a:rPr lang="en-US" dirty="0"/>
              <a:t>. Continue work at the local level in deconstructing standards that are</a:t>
            </a:r>
          </a:p>
          <a:p>
            <a:pPr marL="469864" lvl="1" defTabSz="939729">
              <a:defRPr/>
            </a:pPr>
            <a:r>
              <a:rPr lang="en-US" dirty="0"/>
              <a:t>     directly targeted to the student. </a:t>
            </a:r>
            <a:r>
              <a:rPr lang="en-US" b="1" dirty="0"/>
              <a:t>(Deconstruction completed through the networks)</a:t>
            </a:r>
            <a:endParaRPr lang="en-US" dirty="0"/>
          </a:p>
          <a:p>
            <a:pPr defTabSz="939729">
              <a:defRPr/>
            </a:pPr>
            <a:endParaRPr lang="en-US" dirty="0"/>
          </a:p>
          <a:p>
            <a:pPr lvl="0">
              <a:buFont typeface="Arial" pitchFamily="34" charset="0"/>
              <a:buNone/>
            </a:pPr>
            <a:r>
              <a:rPr lang="en-US" dirty="0"/>
              <a:t>2.  Compare your current local curriculum document (district and school) to KCAS to determine if or where significant changes will need to occur. The </a:t>
            </a:r>
            <a:r>
              <a:rPr lang="en-US" b="1" u="sng" dirty="0">
                <a:hlinkClick r:id="rId7"/>
              </a:rPr>
              <a:t>gap analysis </a:t>
            </a:r>
            <a:r>
              <a:rPr lang="en-US" b="1" dirty="0">
                <a:hlinkClick r:id="rId7"/>
              </a:rPr>
              <a:t>  </a:t>
            </a:r>
            <a:r>
              <a:rPr lang="en-US" b="1" u="sng" dirty="0">
                <a:hlinkClick r:id="rId7"/>
              </a:rPr>
              <a:t>   protocol</a:t>
            </a:r>
            <a:r>
              <a:rPr lang="en-US" b="1" dirty="0"/>
              <a:t> </a:t>
            </a:r>
            <a:r>
              <a:rPr lang="en-US" dirty="0"/>
              <a:t>will assist in this process. Begin to identify additional professional learning opportunities teachers will need to effectively deliver the new/revised curricula. </a:t>
            </a:r>
          </a:p>
          <a:p>
            <a:pPr defTabSz="939729">
              <a:defRPr/>
            </a:pPr>
            <a:r>
              <a:rPr lang="en-US" b="1" dirty="0"/>
              <a:t>(Process introduced through the networks and many schools have done it…)</a:t>
            </a:r>
          </a:p>
          <a:p>
            <a:pPr defTabSz="939729">
              <a:defRPr/>
            </a:pPr>
            <a:endParaRPr lang="en-US" b="1" dirty="0"/>
          </a:p>
          <a:p>
            <a:pPr marL="234932" indent="-234932">
              <a:buFont typeface="Wingdings" pitchFamily="2" charset="2"/>
              <a:buAutoNum type="arabicPeriod" startAt="3"/>
            </a:pPr>
            <a:r>
              <a:rPr lang="en-US" dirty="0"/>
              <a:t>Look at the collection of standards/other content determined locally for each grade level and organize it into chunks of learning based on topics. </a:t>
            </a:r>
            <a:r>
              <a:rPr lang="en-US" b="1" dirty="0"/>
              <a:t>Pacing Guides </a:t>
            </a:r>
          </a:p>
          <a:p>
            <a:pPr marL="704797" lvl="1" indent="-234932">
              <a:buFont typeface="Wingdings" pitchFamily="2" charset="2"/>
              <a:buChar char="§"/>
            </a:pPr>
            <a:r>
              <a:rPr lang="en-US" dirty="0"/>
              <a:t>Determine the major chunks of learning, grade by grade, for an academic year.  (Update any existing pacing guides)</a:t>
            </a:r>
          </a:p>
          <a:p>
            <a:pPr marL="704797" lvl="1" indent="-234932">
              <a:buFont typeface="Wingdings" pitchFamily="2" charset="2"/>
              <a:buChar char="§"/>
            </a:pPr>
            <a:r>
              <a:rPr lang="en-US" dirty="0"/>
              <a:t>Organize the set of</a:t>
            </a:r>
            <a:r>
              <a:rPr lang="en-US" i="1" dirty="0"/>
              <a:t> Learning Targets</a:t>
            </a:r>
            <a:r>
              <a:rPr lang="en-US" dirty="0"/>
              <a:t> by the courses/topics that have been identified grade by grade.  Provide time for both horizontal and vertical grade level teams to discuss the deconstructed standards and targets as chunks. </a:t>
            </a:r>
          </a:p>
          <a:p>
            <a:pPr marL="234932" indent="-234932"/>
            <a:endParaRPr lang="en-US" dirty="0"/>
          </a:p>
          <a:p>
            <a:pPr marL="234932" indent="-234932">
              <a:buFont typeface="Arial" pitchFamily="34" charset="0"/>
              <a:buAutoNum type="arabicPeriod" startAt="4"/>
            </a:pPr>
            <a:r>
              <a:rPr lang="en-US" dirty="0"/>
              <a:t>Compare previously used curriculum maps with what has been mapped to the new standards. Consider what is already in place in terms of course or units. </a:t>
            </a:r>
          </a:p>
          <a:p>
            <a:pPr marL="704797" lvl="1" indent="-234932">
              <a:buFont typeface="Wingdings" pitchFamily="2" charset="2"/>
              <a:buChar char="§"/>
            </a:pPr>
            <a:r>
              <a:rPr lang="en-US" dirty="0"/>
              <a:t>What can be kept?  What needs to be adjusted?  What needs to be added? If there are standards previously addressed by another grade level, what can be used that has already been developed?</a:t>
            </a:r>
          </a:p>
          <a:p>
            <a:pPr lvl="1">
              <a:buFont typeface="Wingdings" pitchFamily="2" charset="2"/>
              <a:buChar char="§"/>
            </a:pPr>
            <a:r>
              <a:rPr lang="en-US" dirty="0"/>
              <a:t>   Discuss a system (</a:t>
            </a:r>
            <a:r>
              <a:rPr lang="en-US" b="1" dirty="0"/>
              <a:t>Curriculum Mapping) </a:t>
            </a:r>
            <a:r>
              <a:rPr lang="en-US" dirty="0"/>
              <a:t>for documenting design and delivery of instruction for the purpose of continuous instructional improvement</a:t>
            </a:r>
          </a:p>
          <a:p>
            <a:pPr lvl="1">
              <a:buFont typeface="Wingdings" pitchFamily="2" charset="2"/>
              <a:buNone/>
            </a:pPr>
            <a:r>
              <a:rPr lang="en-US" dirty="0"/>
              <a:t>     resulting in ample opportunity</a:t>
            </a:r>
          </a:p>
          <a:p>
            <a:pPr lvl="1">
              <a:buFont typeface="Wingdings" pitchFamily="2" charset="2"/>
              <a:buNone/>
            </a:pPr>
            <a:r>
              <a:rPr lang="en-US" dirty="0"/>
              <a:t>    for learning. </a:t>
            </a:r>
          </a:p>
          <a:p>
            <a:pPr lvl="0">
              <a:buFont typeface="Wingdings" pitchFamily="2" charset="2"/>
              <a:buNone/>
            </a:pPr>
            <a:endParaRPr lang="en-US" dirty="0"/>
          </a:p>
          <a:p>
            <a:pPr marL="234932" indent="-234932">
              <a:buAutoNum type="arabicPeriod" startAt="5"/>
            </a:pPr>
            <a:r>
              <a:rPr lang="en-US" dirty="0"/>
              <a:t>Identify the existing instructional and assessment resources that align well to the new curricula; identify those that do not. Consider the additional instructional materials and resources available that are needed to address the learning targets effectively. Incorporate other resources into the curricula as they are available (e.g., sample learning/assessment tasks aligned to particular standards/targets). </a:t>
            </a:r>
            <a:r>
              <a:rPr lang="en-US" b="1" dirty="0"/>
              <a:t>(Standards Based Units of Study)</a:t>
            </a:r>
            <a:endParaRPr lang="en-US" dirty="0"/>
          </a:p>
          <a:p>
            <a:pPr lvl="0">
              <a:buFont typeface="Wingdings" pitchFamily="2" charset="2"/>
              <a:buNone/>
            </a:pPr>
            <a:endParaRPr lang="en-US" dirty="0"/>
          </a:p>
          <a:p>
            <a:pPr marL="234932" indent="-234932"/>
            <a:endParaRPr lang="en-US" dirty="0"/>
          </a:p>
          <a:p>
            <a:pPr defTabSz="939729">
              <a:defRPr/>
            </a:pPr>
            <a:endParaRPr lang="en-US" dirty="0"/>
          </a:p>
          <a:p>
            <a:pPr defTabSz="939729">
              <a:defRPr/>
            </a:pPr>
            <a:endParaRPr lang="en-US" dirty="0"/>
          </a:p>
          <a:p>
            <a:endParaRPr lang="en-US" b="1"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Linda: (5 Minutes)</a:t>
            </a:r>
          </a:p>
          <a:p>
            <a:endParaRPr lang="en-US" b="1" dirty="0" smtClean="0"/>
          </a:p>
          <a:p>
            <a:r>
              <a:rPr lang="en-US" b="0" dirty="0" smtClean="0"/>
              <a:t>Let’s look</a:t>
            </a:r>
            <a:r>
              <a:rPr lang="en-US" b="0" baseline="0" dirty="0" smtClean="0"/>
              <a:t> at this </a:t>
            </a:r>
            <a:r>
              <a:rPr lang="en-US" b="1" u="sng" baseline="0" dirty="0" smtClean="0"/>
              <a:t>graphic and definition handout </a:t>
            </a:r>
            <a:r>
              <a:rPr lang="en-US" b="0" baseline="0" dirty="0" smtClean="0"/>
              <a:t>in order to clarify the difference in a PACING GUIDE AND CURRICULUM MAP. </a:t>
            </a:r>
            <a:endParaRPr lang="en-US" b="1" dirty="0" smtClean="0"/>
          </a:p>
          <a:p>
            <a:endParaRPr lang="en-US" dirty="0" smtClean="0"/>
          </a:p>
          <a:p>
            <a:endParaRPr lang="en-US" dirty="0" smtClean="0"/>
          </a:p>
          <a:p>
            <a:r>
              <a:rPr lang="en-US" b="1" dirty="0"/>
              <a:t>Curriculum Alignment</a:t>
            </a:r>
            <a:r>
              <a:rPr lang="en-US" dirty="0"/>
              <a:t> is the process of interpreting learning standards, then developing learning objectives that are directly targeted to the student (learning targets). </a:t>
            </a:r>
          </a:p>
          <a:p>
            <a:r>
              <a:rPr lang="en-US" b="1" dirty="0"/>
              <a:t>Curriculum Pacing </a:t>
            </a:r>
            <a:r>
              <a:rPr lang="en-US" dirty="0"/>
              <a:t>organizes the </a:t>
            </a:r>
            <a:r>
              <a:rPr lang="en-US" b="1" dirty="0"/>
              <a:t>intended</a:t>
            </a:r>
            <a:r>
              <a:rPr lang="en-US" dirty="0"/>
              <a:t> curriculum </a:t>
            </a:r>
            <a:r>
              <a:rPr lang="en-US" u="sng" dirty="0"/>
              <a:t>for a particular subject area</a:t>
            </a:r>
            <a:r>
              <a:rPr lang="en-US" dirty="0"/>
              <a:t>. The pacing guide usually offers a school year timeline of standards/targets </a:t>
            </a:r>
            <a:r>
              <a:rPr lang="en-US" i="1" dirty="0"/>
              <a:t>to be learned</a:t>
            </a:r>
            <a:r>
              <a:rPr lang="en-US" dirty="0"/>
              <a:t>, and assessments.  The purpose of the pacing guide is to plan curriculum for the year in order to include all the necessary material to meet the subject area standards. </a:t>
            </a:r>
          </a:p>
          <a:p>
            <a:r>
              <a:rPr lang="en-US" b="1" dirty="0"/>
              <a:t>Curriculum Mapping</a:t>
            </a:r>
            <a:r>
              <a:rPr lang="en-US" dirty="0"/>
              <a:t> is a system that documents the design and delivery of curriculum, instruction, and assessment for a course or grade level.  Teachers record what was taught, when instruction was delivered, how instruction occurred, how instruction was assessed, how the results of assessment were utilized to improve instruction.</a:t>
            </a:r>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Carole</a:t>
            </a:r>
            <a:endParaRPr lang="en-US" smtClean="0"/>
          </a:p>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2808D2-96A0-4386-85D3-6EAC1D23FB1F}" type="slidenum">
              <a:rPr lang="fr-CA" smtClean="0">
                <a:latin typeface="Arial" pitchFamily="34" charset="0"/>
                <a:cs typeface="Arial" pitchFamily="34" charset="0"/>
              </a:rPr>
              <a:pPr/>
              <a:t>2</a:t>
            </a:fld>
            <a:endParaRPr lang="fr-CA"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 ( 2 </a:t>
            </a:r>
            <a:r>
              <a:rPr lang="en-US" dirty="0" err="1" smtClean="0"/>
              <a:t>mins</a:t>
            </a:r>
            <a:r>
              <a:rPr lang="en-US" dirty="0" smtClean="0"/>
              <a:t>.)</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 (2 </a:t>
            </a:r>
            <a:r>
              <a:rPr lang="en-US" dirty="0" err="1" smtClean="0"/>
              <a:t>mins</a:t>
            </a:r>
            <a:r>
              <a:rPr lang="en-US" dirty="0" smtClean="0"/>
              <a:t>.)</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 (3 </a:t>
            </a:r>
            <a:r>
              <a:rPr lang="en-US" dirty="0" err="1" smtClean="0"/>
              <a:t>mins</a:t>
            </a:r>
            <a:r>
              <a:rPr lang="en-US" dirty="0" smtClean="0"/>
              <a:t>.)</a:t>
            </a:r>
          </a:p>
          <a:p>
            <a:r>
              <a:rPr lang="en-US" dirty="0" smtClean="0"/>
              <a:t>Just as the slide says</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a:t>
            </a:r>
            <a:r>
              <a:rPr lang="en-US" b="1" baseline="0" dirty="0" smtClean="0"/>
              <a:t>; (20 minutes)</a:t>
            </a:r>
          </a:p>
          <a:p>
            <a:r>
              <a:rPr lang="en-US" b="1" baseline="0" dirty="0" smtClean="0"/>
              <a:t>Follow directions on slide.</a:t>
            </a:r>
            <a:endParaRPr lang="en-US" b="1" dirty="0" smtClean="0"/>
          </a:p>
          <a:p>
            <a:endParaRPr lang="en-US" b="1" dirty="0" smtClean="0"/>
          </a:p>
          <a:p>
            <a:endParaRPr lang="en-US" dirty="0"/>
          </a:p>
          <a:p>
            <a:r>
              <a:rPr lang="en-US" dirty="0"/>
              <a:t>REMEMBER: We are not endorsing any specific format for development.  We are identifying the Key Characteristics for the effective development…</a:t>
            </a:r>
            <a:endParaRPr lang="en-US" sz="1100"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p>
          <a:p>
            <a:r>
              <a:rPr lang="en-US" dirty="0" smtClean="0"/>
              <a:t>Follow directions</a:t>
            </a:r>
            <a:r>
              <a:rPr lang="en-US" baseline="0" dirty="0" smtClean="0"/>
              <a:t> on slide.</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10:30 – 10:45 a.m.</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10 Slides           10:45 – 12:00 </a:t>
            </a:r>
          </a:p>
          <a:p>
            <a:endParaRPr lang="en-US" b="1" dirty="0" smtClean="0"/>
          </a:p>
          <a:p>
            <a:endParaRPr lang="en-US" b="1" u="sng" dirty="0" smtClean="0"/>
          </a:p>
          <a:p>
            <a:r>
              <a:rPr lang="en-US" b="1" u="sng" dirty="0" smtClean="0"/>
              <a:t>SBUS</a:t>
            </a:r>
            <a:r>
              <a:rPr lang="en-US" b="1" u="sng" baseline="0" dirty="0" smtClean="0"/>
              <a:t> Templates Part I and II: Handouts </a:t>
            </a:r>
            <a:endParaRPr lang="en-US" b="1" u="sng"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p>
          <a:p>
            <a:r>
              <a:rPr lang="en-US" dirty="0" smtClean="0"/>
              <a:t>This</a:t>
            </a:r>
            <a:r>
              <a:rPr lang="en-US" baseline="0" dirty="0" smtClean="0"/>
              <a:t> definition takes into consideration that all students do not come to us prepared to begin where our standards are…some are behind and even some are ahead.  But above all, it takes into consideration the role of the teacher in the development of curriculum and learning experiences.</a:t>
            </a:r>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p>
          <a:p>
            <a:r>
              <a:rPr lang="en-US" dirty="0" smtClean="0"/>
              <a:t>Grouping standards so that they have meaning, are not taught in isolation,</a:t>
            </a:r>
            <a:r>
              <a:rPr lang="en-US" baseline="0" dirty="0" smtClean="0"/>
              <a:t> and student learning is increased.</a:t>
            </a:r>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Carole – End at 9:15 </a:t>
            </a:r>
          </a:p>
          <a:p>
            <a:pPr eaLnBrk="1" hangingPunct="1">
              <a:spcBef>
                <a:spcPct val="0"/>
              </a:spcBef>
              <a:defRPr/>
            </a:pPr>
            <a:endParaRPr lang="en-US" b="1"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8C89C-551C-4BF2-ADFC-EEDC736FB6BE}" type="slidenum">
              <a:rPr lang="fr-CA" smtClean="0">
                <a:latin typeface="Arial" pitchFamily="34" charset="0"/>
                <a:cs typeface="Arial" pitchFamily="34" charset="0"/>
              </a:rPr>
              <a:pPr/>
              <a:t>3</a:t>
            </a:fld>
            <a:endParaRPr lang="fr-CA"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12:45</a:t>
            </a:r>
            <a:r>
              <a:rPr lang="en-US" b="1" baseline="0" dirty="0" smtClean="0"/>
              <a:t> – 2:00: Work on Units</a:t>
            </a:r>
          </a:p>
          <a:p>
            <a:endParaRPr lang="en-US" b="1" baseline="0" dirty="0" smtClean="0"/>
          </a:p>
          <a:p>
            <a:r>
              <a:rPr lang="en-US" b="1" baseline="0" dirty="0" smtClean="0"/>
              <a:t>2:00 – 2:15: BREAK</a:t>
            </a:r>
          </a:p>
          <a:p>
            <a:endParaRPr lang="en-US" b="1" baseline="0" dirty="0" smtClean="0"/>
          </a:p>
          <a:p>
            <a:r>
              <a:rPr lang="en-US" b="1" baseline="0" dirty="0" smtClean="0"/>
              <a:t>2:15 – 2:45: Continue Unit Work</a:t>
            </a:r>
          </a:p>
          <a:p>
            <a:endParaRPr lang="en-US" b="1" baseline="0" dirty="0" smtClean="0"/>
          </a:p>
          <a:p>
            <a:pPr defTabSz="939729">
              <a:defRPr/>
            </a:pPr>
            <a:r>
              <a:rPr lang="en-US" b="1" baseline="0" dirty="0" smtClean="0"/>
              <a:t>2:45 – 3:00: Debrief Unit Development:  </a:t>
            </a:r>
            <a:r>
              <a:rPr lang="en-US" dirty="0"/>
              <a:t>Room facilitators will lead participant discussion about their work by asking questions related to: Major Revisions, </a:t>
            </a:r>
            <a:r>
              <a:rPr lang="en-US" dirty="0" err="1"/>
              <a:t>Ahas</a:t>
            </a:r>
            <a:r>
              <a:rPr lang="en-US" dirty="0"/>
              <a:t>, omissions, additional resources needed, thoughts about sharing with school/district, what parts will you introduce first, etc.</a:t>
            </a:r>
          </a:p>
          <a:p>
            <a:pPr defTabSz="939729">
              <a:defRPr/>
            </a:pPr>
            <a:endParaRPr lang="en-US" dirty="0"/>
          </a:p>
          <a:p>
            <a:pPr defTabSz="939729">
              <a:defRPr/>
            </a:pPr>
            <a:r>
              <a:rPr lang="en-US" b="1" dirty="0"/>
              <a:t>3:00: Return to Main Room</a:t>
            </a:r>
          </a:p>
          <a:p>
            <a:endParaRPr lang="en-US" b="1" baseline="0" dirty="0" smtClean="0"/>
          </a:p>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3:00 – 3:15</a:t>
            </a:r>
          </a:p>
          <a:p>
            <a:endParaRPr lang="en-US" b="1" dirty="0" smtClean="0"/>
          </a:p>
          <a:p>
            <a:pPr marL="0" lvl="1" defTabSz="939729">
              <a:defRPr/>
            </a:pPr>
            <a:r>
              <a:rPr lang="en-US" b="0" dirty="0" smtClean="0"/>
              <a:t>Connections: Complete the third column of the </a:t>
            </a:r>
            <a:r>
              <a:rPr lang="en-US" b="1" u="sng" dirty="0" smtClean="0"/>
              <a:t>3 Column Connections</a:t>
            </a:r>
            <a:r>
              <a:rPr lang="en-US" b="1" u="sng" baseline="0" dirty="0" smtClean="0"/>
              <a:t> Handout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Identify important</a:t>
            </a:r>
            <a:r>
              <a:rPr lang="en-US" b="0" baseline="0" dirty="0" smtClean="0"/>
              <a:t> steps, </a:t>
            </a:r>
            <a:r>
              <a:rPr lang="en-US" b="0" dirty="0" smtClean="0"/>
              <a:t>characteristics, etc. of the Unit Development around</a:t>
            </a:r>
            <a:r>
              <a:rPr lang="en-US" b="0" baseline="0" dirty="0" smtClean="0"/>
              <a:t> KCAS </a:t>
            </a:r>
            <a:r>
              <a:rPr lang="en-US" b="0" dirty="0" smtClean="0"/>
              <a:t>that align with information about</a:t>
            </a:r>
            <a:r>
              <a:rPr lang="en-US" b="0" baseline="0" dirty="0" smtClean="0"/>
              <a:t> assessment literacy from the </a:t>
            </a:r>
            <a:r>
              <a:rPr lang="en-US" b="0" baseline="0" dirty="0" err="1" smtClean="0"/>
              <a:t>Erkens</a:t>
            </a:r>
            <a:r>
              <a:rPr lang="en-US" b="0" baseline="0" dirty="0" smtClean="0"/>
              <a:t> article</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Carole  3:15 – 3:20</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8C89C-551C-4BF2-ADFC-EEDC736FB6BE}" type="slidenum">
              <a:rPr lang="fr-CA" smtClean="0">
                <a:latin typeface="Arial" pitchFamily="34" charset="0"/>
                <a:cs typeface="Arial" pitchFamily="34" charset="0"/>
              </a:rPr>
              <a:pPr/>
              <a:t>39</a:t>
            </a:fld>
            <a:endParaRPr lang="fr-CA"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Carole -  9:15 – 9:45 a.m.   </a:t>
            </a:r>
            <a:r>
              <a:rPr lang="en-US" sz="1200" b="1" u="sng" kern="1200" dirty="0" smtClean="0">
                <a:solidFill>
                  <a:schemeClr val="tx1"/>
                </a:solidFill>
                <a:latin typeface="Arial" charset="0"/>
                <a:ea typeface="+mn-ea"/>
                <a:cs typeface="Arial" charset="0"/>
              </a:rPr>
              <a:t> Slide # 4-14 (This took longer than 30 minutes as originally allotted!!!!) </a:t>
            </a:r>
            <a:endParaRPr lang="en-US" sz="1400" kern="1200" dirty="0" smtClean="0">
              <a:solidFill>
                <a:schemeClr val="tx1"/>
              </a:solidFill>
              <a:latin typeface="Arial" charset="0"/>
              <a:ea typeface="+mn-ea"/>
              <a:cs typeface="Arial" charset="0"/>
            </a:endParaRPr>
          </a:p>
          <a:p>
            <a:pPr lvl="0">
              <a:buFont typeface="Arial" pitchFamily="34" charset="0"/>
              <a:buChar char="•"/>
            </a:pPr>
            <a:r>
              <a:rPr lang="en-US" sz="1200" kern="1200" dirty="0" smtClean="0">
                <a:solidFill>
                  <a:schemeClr val="tx1"/>
                </a:solidFill>
                <a:latin typeface="Arial" charset="0"/>
                <a:ea typeface="+mn-ea"/>
                <a:cs typeface="Arial" charset="0"/>
              </a:rPr>
              <a:t>Defined as… </a:t>
            </a:r>
            <a:r>
              <a:rPr lang="en-US" sz="1200" b="1" kern="1200" dirty="0" smtClean="0">
                <a:solidFill>
                  <a:schemeClr val="tx1"/>
                </a:solidFill>
                <a:latin typeface="Arial" charset="0"/>
                <a:ea typeface="+mn-ea"/>
                <a:cs typeface="Arial" charset="0"/>
              </a:rPr>
              <a:t>being knowledgeable and skilled in the comprehensive picture of assessment preparation and practice </a:t>
            </a:r>
          </a:p>
          <a:p>
            <a:pPr lvl="0">
              <a:buFont typeface="Arial" pitchFamily="34" charset="0"/>
              <a:buNone/>
            </a:pPr>
            <a:endParaRPr lang="en-US" sz="1400" kern="1200" dirty="0" smtClean="0">
              <a:solidFill>
                <a:schemeClr val="tx1"/>
              </a:solidFill>
              <a:latin typeface="Arial" charset="0"/>
              <a:ea typeface="+mn-ea"/>
              <a:cs typeface="Arial" charset="0"/>
            </a:endParaRPr>
          </a:p>
          <a:p>
            <a:pPr lvl="0">
              <a:buFont typeface="Arial" pitchFamily="34" charset="0"/>
              <a:buChar char="•"/>
            </a:pPr>
            <a:r>
              <a:rPr lang="en-US" sz="1200" kern="1200" dirty="0" smtClean="0">
                <a:solidFill>
                  <a:schemeClr val="tx1"/>
                </a:solidFill>
                <a:latin typeface="Arial" charset="0"/>
                <a:ea typeface="+mn-ea"/>
                <a:cs typeface="Arial" charset="0"/>
              </a:rPr>
              <a:t>To have the necessary knowledge, skills, and dispositions regarding the full array of assessment processes that will both monitor and promote student’s mastery of the learning expectations. It means to do the following: FOUND ON PAGE 3 </a:t>
            </a:r>
            <a:endParaRPr lang="en-US" sz="1400" kern="1200" dirty="0" smtClean="0">
              <a:solidFill>
                <a:schemeClr val="tx1"/>
              </a:solidFill>
              <a:latin typeface="Arial" charset="0"/>
              <a:ea typeface="+mn-ea"/>
              <a:cs typeface="Arial" charset="0"/>
            </a:endParaRPr>
          </a:p>
          <a:p>
            <a:pPr lvl="0"/>
            <a:endParaRPr lang="en-US" sz="120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Revisit/Review </a:t>
            </a:r>
            <a:r>
              <a:rPr lang="en-US" sz="1200" b="1" kern="1200" dirty="0" err="1" smtClean="0">
                <a:solidFill>
                  <a:schemeClr val="tx1"/>
                </a:solidFill>
                <a:latin typeface="Arial" charset="0"/>
                <a:ea typeface="+mn-ea"/>
                <a:cs typeface="Arial" charset="0"/>
              </a:rPr>
              <a:t>Erkens</a:t>
            </a:r>
            <a:r>
              <a:rPr lang="en-US" sz="1200" b="1" kern="1200" dirty="0" smtClean="0">
                <a:solidFill>
                  <a:schemeClr val="tx1"/>
                </a:solidFill>
                <a:latin typeface="Arial" charset="0"/>
                <a:ea typeface="+mn-ea"/>
                <a:cs typeface="Arial" charset="0"/>
              </a:rPr>
              <a:t> Anticipation Guide Activity:</a:t>
            </a:r>
            <a:endParaRPr lang="en-US" sz="1400" kern="1200" dirty="0" smtClean="0">
              <a:solidFill>
                <a:schemeClr val="tx1"/>
              </a:solidFill>
              <a:latin typeface="Arial" charset="0"/>
              <a:ea typeface="+mn-ea"/>
              <a:cs typeface="Arial" charset="0"/>
            </a:endParaRPr>
          </a:p>
          <a:p>
            <a:pPr lvl="1">
              <a:buFont typeface="Arial" pitchFamily="34" charset="0"/>
              <a:buChar char="•"/>
            </a:pPr>
            <a:r>
              <a:rPr lang="en-US" sz="1200" kern="1200" dirty="0" smtClean="0">
                <a:solidFill>
                  <a:schemeClr val="tx1"/>
                </a:solidFill>
                <a:latin typeface="Arial" charset="0"/>
                <a:ea typeface="+mn-ea"/>
                <a:cs typeface="Arial" charset="0"/>
              </a:rPr>
              <a:t>Assign each table one of the AG statements</a:t>
            </a:r>
            <a:endParaRPr lang="en-US" sz="1400" kern="1200" dirty="0" smtClean="0">
              <a:solidFill>
                <a:schemeClr val="tx1"/>
              </a:solidFill>
              <a:latin typeface="Arial" charset="0"/>
              <a:ea typeface="+mn-ea"/>
              <a:cs typeface="Arial" charset="0"/>
            </a:endParaRPr>
          </a:p>
          <a:p>
            <a:pPr lvl="1">
              <a:buFont typeface="Arial" pitchFamily="34" charset="0"/>
              <a:buChar char="•"/>
            </a:pPr>
            <a:r>
              <a:rPr lang="en-US" sz="1200" kern="1200" dirty="0" smtClean="0">
                <a:solidFill>
                  <a:schemeClr val="tx1"/>
                </a:solidFill>
                <a:latin typeface="Arial" charset="0"/>
                <a:ea typeface="+mn-ea"/>
                <a:cs typeface="Arial" charset="0"/>
              </a:rPr>
              <a:t>Instruct them to come to a decision and to “cite textual evidence” from the article to support their decision  (I connected this to the Reading Standards, especially for grades 6-12 and the new on-demand writing format that will require students to read a passage prior to answering a prompt…)</a:t>
            </a:r>
            <a:endParaRPr lang="en-US" sz="1400" kern="1200" dirty="0" smtClean="0">
              <a:solidFill>
                <a:schemeClr val="tx1"/>
              </a:solidFill>
              <a:latin typeface="Arial" charset="0"/>
              <a:ea typeface="+mn-ea"/>
              <a:cs typeface="Arial" charset="0"/>
            </a:endParaRPr>
          </a:p>
          <a:p>
            <a:pPr lvl="1">
              <a:buFont typeface="Arial" pitchFamily="34" charset="0"/>
              <a:buChar char="•"/>
            </a:pPr>
            <a:r>
              <a:rPr lang="en-US" sz="1200" kern="1200" dirty="0" smtClean="0">
                <a:solidFill>
                  <a:schemeClr val="tx1"/>
                </a:solidFill>
                <a:latin typeface="Arial" charset="0"/>
                <a:ea typeface="+mn-ea"/>
                <a:cs typeface="Arial" charset="0"/>
              </a:rPr>
              <a:t>Each table will be given time to share out their decision </a:t>
            </a:r>
            <a:r>
              <a:rPr lang="en-US" sz="1200" u="sng" kern="1200" dirty="0" smtClean="0">
                <a:solidFill>
                  <a:schemeClr val="tx1"/>
                </a:solidFill>
                <a:latin typeface="Arial" charset="0"/>
                <a:ea typeface="+mn-ea"/>
                <a:cs typeface="Arial" charset="0"/>
              </a:rPr>
              <a:t>and</a:t>
            </a:r>
            <a:r>
              <a:rPr lang="en-US" sz="1200" kern="1200" dirty="0" smtClean="0">
                <a:solidFill>
                  <a:schemeClr val="tx1"/>
                </a:solidFill>
                <a:latin typeface="Arial" charset="0"/>
                <a:ea typeface="+mn-ea"/>
                <a:cs typeface="Arial" charset="0"/>
              </a:rPr>
              <a:t> textual evidence to entire group (This will be a great activity for teacher leaders to use in a faculty meeting!)</a:t>
            </a:r>
            <a:endParaRPr lang="en-US" sz="1400" kern="1200" dirty="0" smtClean="0">
              <a:solidFill>
                <a:schemeClr val="tx1"/>
              </a:solidFill>
              <a:latin typeface="Arial" charset="0"/>
              <a:ea typeface="+mn-ea"/>
              <a:cs typeface="Arial" charset="0"/>
            </a:endParaRPr>
          </a:p>
          <a:p>
            <a:pPr lvl="1">
              <a:buFont typeface="Arial" pitchFamily="34" charset="0"/>
              <a:buChar char="•"/>
            </a:pPr>
            <a:r>
              <a:rPr lang="en-US" sz="1200" kern="1200" dirty="0" smtClean="0">
                <a:solidFill>
                  <a:schemeClr val="tx1"/>
                </a:solidFill>
                <a:latin typeface="Arial" charset="0"/>
                <a:ea typeface="+mn-ea"/>
                <a:cs typeface="Arial" charset="0"/>
              </a:rPr>
              <a:t>When each group is finished sharing their information, show the slide that includes the “bottom line” to sum up about the statement and also to allow for any other comments, etc</a:t>
            </a:r>
            <a:r>
              <a:rPr lang="en-US" sz="1200" kern="1200" smtClean="0">
                <a:solidFill>
                  <a:schemeClr val="tx1"/>
                </a:solidFill>
                <a:latin typeface="Arial" charset="0"/>
                <a:ea typeface="+mn-ea"/>
                <a:cs typeface="Arial" charset="0"/>
              </a:rPr>
              <a:t>. … </a:t>
            </a:r>
            <a:endParaRPr lang="en-US" sz="14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 </a:t>
            </a:r>
            <a:endParaRPr lang="en-US" sz="14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 </a:t>
            </a:r>
            <a:endParaRPr lang="en-US" sz="14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828A5C15-3EB1-4633-982F-EE06B76D2B4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- 3 Slides 3:20 – 3:30</a:t>
            </a:r>
          </a:p>
          <a:p>
            <a:endParaRPr lang="en-US" b="1" dirty="0" smtClean="0"/>
          </a:p>
          <a:p>
            <a:r>
              <a:rPr lang="en-US" b="1" dirty="0" smtClean="0"/>
              <a:t>Recap</a:t>
            </a:r>
            <a:r>
              <a:rPr lang="en-US" b="1" baseline="0" dirty="0" smtClean="0"/>
              <a:t> and Discuss…</a:t>
            </a:r>
            <a:endParaRPr lang="en-US" b="1"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b="1" dirty="0" smtClean="0"/>
              <a:t>Carole  </a:t>
            </a:r>
          </a:p>
          <a:p>
            <a:pPr>
              <a:defRPr/>
            </a:pPr>
            <a:r>
              <a:rPr lang="en-US" b="1" dirty="0" smtClean="0"/>
              <a:t>Very important that your work is documented and submitted to KDE…</a:t>
            </a:r>
          </a:p>
          <a:p>
            <a:pPr>
              <a:defRPr/>
            </a:pPr>
            <a:endParaRPr lang="en-US" b="1" dirty="0" smtClean="0"/>
          </a:p>
          <a:p>
            <a:pPr>
              <a:defRPr/>
            </a:pPr>
            <a:r>
              <a:rPr lang="en-US" b="1" dirty="0" smtClean="0"/>
              <a:t>Complete a log for any work you have done in your district. This includes, but is not limited to, meetings attended/participated, trainings and informational sessions conducted, etc.  In other words, anything you do that is related to the work of the network initiative. (If you don’t have documentation of specific dates, just include the month)</a:t>
            </a:r>
          </a:p>
          <a:p>
            <a:pPr>
              <a:defRPr/>
            </a:pPr>
            <a:r>
              <a:rPr lang="en-US" b="1" dirty="0" smtClean="0"/>
              <a:t> </a:t>
            </a:r>
          </a:p>
          <a:p>
            <a:pPr>
              <a:defRPr/>
            </a:pPr>
            <a:r>
              <a:rPr lang="en-US" b="1" dirty="0" smtClean="0"/>
              <a:t>The documentation log asks very specific questions and some of them will NOT pertain to every activity you have done and/or will do in the future.  The point is that you work is documented!  </a:t>
            </a:r>
          </a:p>
          <a:p>
            <a:pPr>
              <a:defRPr/>
            </a:pPr>
            <a:r>
              <a:rPr lang="en-US" b="1" dirty="0" smtClean="0"/>
              <a:t> </a:t>
            </a:r>
          </a:p>
          <a:p>
            <a:pPr>
              <a:defRPr/>
            </a:pPr>
            <a:r>
              <a:rPr lang="en-US" b="1" dirty="0" smtClean="0"/>
              <a:t>Logs should be submitted to me by the end of each month. Electronic version is available on Bb.</a:t>
            </a:r>
          </a:p>
          <a:p>
            <a:pPr>
              <a:defRPr/>
            </a:pPr>
            <a:endParaRPr lang="en-US" b="1" dirty="0"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C7AD82-2165-4AE9-91C9-BAE5BEB86DBB}"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a:t>
            </a:r>
          </a:p>
          <a:p>
            <a:endParaRPr lang="en-US" b="1" dirty="0" smtClean="0"/>
          </a:p>
          <a:p>
            <a:r>
              <a:rPr lang="en-US" b="1" dirty="0" smtClean="0"/>
              <a:t>FYI </a:t>
            </a:r>
          </a:p>
          <a:p>
            <a:endParaRPr lang="en-US" b="1" dirty="0" smtClean="0"/>
          </a:p>
          <a:p>
            <a:r>
              <a:rPr lang="en-US" dirty="0" smtClean="0"/>
              <a:t>Based on a survey of staff and others outside the agency, the </a:t>
            </a:r>
            <a:r>
              <a:rPr lang="en-US" b="1" dirty="0" smtClean="0"/>
              <a:t>preferred name for the new system of assessments </a:t>
            </a:r>
            <a:r>
              <a:rPr lang="en-US" dirty="0" smtClean="0"/>
              <a:t>is the Kentucky Performance Rating for Educational Progress (</a:t>
            </a:r>
            <a:r>
              <a:rPr lang="en-US" b="1" dirty="0" smtClean="0"/>
              <a:t>K-PREP</a:t>
            </a:r>
            <a:r>
              <a:rPr lang="en-US" dirty="0" smtClean="0"/>
              <a:t>).</a:t>
            </a:r>
            <a:endParaRPr lang="en-US" b="1"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endParaRPr lang="en-US" dirty="0" smtClean="0"/>
          </a:p>
          <a:p>
            <a:r>
              <a:rPr lang="en-US" dirty="0" smtClean="0"/>
              <a:t>EPAS – Explore, PLAN</a:t>
            </a:r>
            <a:r>
              <a:rPr lang="en-US" baseline="0" dirty="0" smtClean="0"/>
              <a:t> and ACT</a:t>
            </a:r>
            <a:endParaRPr lang="en-US" dirty="0" smtClean="0"/>
          </a:p>
          <a:p>
            <a:endParaRPr lang="en-US" b="0" dirty="0" smtClean="0"/>
          </a:p>
          <a:p>
            <a:r>
              <a:rPr lang="en-US" b="0" dirty="0" smtClean="0"/>
              <a:t>PEARSON is the vendor for Grades</a:t>
            </a:r>
            <a:r>
              <a:rPr lang="en-US" b="0" baseline="0" dirty="0" smtClean="0"/>
              <a:t> 3-8. Test is Stanford 10 (</a:t>
            </a:r>
            <a:r>
              <a:rPr lang="en-US" b="0" dirty="0" smtClean="0"/>
              <a:t>Stanford Achievement Test Series, Tenth Edition) Multiple-Choice</a:t>
            </a:r>
          </a:p>
        </p:txBody>
      </p:sp>
      <p:sp>
        <p:nvSpPr>
          <p:cNvPr id="4" name="Slide Number Placeholder 3"/>
          <p:cNvSpPr>
            <a:spLocks noGrp="1"/>
          </p:cNvSpPr>
          <p:nvPr>
            <p:ph type="sldNum" sz="quarter" idx="10"/>
          </p:nvPr>
        </p:nvSpPr>
        <p:spPr/>
        <p:txBody>
          <a:bodyPr/>
          <a:lstStyle/>
          <a:p>
            <a:fld id="{828A5C15-3EB1-4633-982F-EE06B76D2B4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Carole</a:t>
            </a:r>
          </a:p>
          <a:p>
            <a:endParaRPr lang="en-US" b="1" dirty="0" smtClean="0"/>
          </a:p>
          <a:p>
            <a:r>
              <a:rPr lang="en-US" b="1" dirty="0" smtClean="0"/>
              <a:t>All meetings will be held at HCTC (9:00 – 4:00)</a:t>
            </a:r>
          </a:p>
          <a:p>
            <a:endParaRPr lang="en-US" b="1" dirty="0" smtClean="0"/>
          </a:p>
          <a:p>
            <a:endParaRPr lang="en-US" b="1" dirty="0" smtClean="0"/>
          </a:p>
          <a:p>
            <a:r>
              <a:rPr lang="en-US" b="1" dirty="0" smtClean="0"/>
              <a:t>COMPLETE EVALUATION!!!</a:t>
            </a:r>
          </a:p>
          <a:p>
            <a:endParaRPr lang="en-US" b="1" dirty="0" smtClean="0"/>
          </a:p>
          <a:p>
            <a:r>
              <a:rPr lang="en-US" b="1" dirty="0" smtClean="0"/>
              <a:t>CERTIFICATE OF PARTICIPATION </a:t>
            </a:r>
          </a:p>
          <a:p>
            <a:endParaRPr lang="en-US" b="1" dirty="0" smtClean="0"/>
          </a:p>
          <a:p>
            <a:r>
              <a:rPr lang="en-US" b="1" dirty="0" smtClean="0"/>
              <a:t>EILA CERTIFICATES</a:t>
            </a:r>
          </a:p>
          <a:p>
            <a:endParaRPr lang="en-US" b="1" dirty="0" smtClean="0"/>
          </a:p>
          <a:p>
            <a:endParaRPr lang="en-US" b="1"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9D839A-091B-4DBC-B4C2-6F812B704A73}"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3:35</a:t>
            </a:r>
          </a:p>
          <a:p>
            <a:endParaRPr lang="en-US" b="1" dirty="0" smtClean="0"/>
          </a:p>
          <a:p>
            <a:pPr lvl="1">
              <a:buFont typeface="Arial" pitchFamily="34" charset="0"/>
              <a:buChar char="•"/>
            </a:pPr>
            <a:r>
              <a:rPr lang="en-US" b="1" dirty="0" smtClean="0"/>
              <a:t>Must be present to win</a:t>
            </a:r>
          </a:p>
          <a:p>
            <a:pPr lvl="1">
              <a:buFont typeface="Arial" pitchFamily="34" charset="0"/>
              <a:buChar char="•"/>
            </a:pPr>
            <a:r>
              <a:rPr lang="en-US" b="1" dirty="0" smtClean="0"/>
              <a:t>Attendance at network</a:t>
            </a:r>
            <a:r>
              <a:rPr lang="en-US" b="1" baseline="0" dirty="0" smtClean="0"/>
              <a:t> meetings = more chances to win!!</a:t>
            </a:r>
            <a:endParaRPr lang="en-US" b="1"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A5C15-3EB1-4633-982F-EE06B76D2B4A}" type="slidenum">
              <a:rPr lang="en-US" smtClean="0"/>
              <a:pPr/>
              <a:t>46</a:t>
            </a:fld>
            <a:endParaRPr lang="en-US"/>
          </a:p>
        </p:txBody>
      </p:sp>
    </p:spTree>
    <p:extLst>
      <p:ext uri="{BB962C8B-B14F-4D97-AF65-F5344CB8AC3E}">
        <p14:creationId xmlns:p14="http://schemas.microsoft.com/office/powerpoint/2010/main" xmlns="" val="314946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Carole</a:t>
            </a:r>
          </a:p>
          <a:p>
            <a:r>
              <a:rPr lang="en-US" dirty="0"/>
              <a:t>Understanding assessments is not as simple as adhering to a set of rules such as:</a:t>
            </a:r>
          </a:p>
          <a:p>
            <a:pPr lvl="0">
              <a:buFont typeface="Arial" pitchFamily="34" charset="0"/>
              <a:buChar char="•"/>
            </a:pPr>
            <a:r>
              <a:rPr lang="en-US" dirty="0"/>
              <a:t>Only score summative assessments</a:t>
            </a:r>
          </a:p>
          <a:p>
            <a:pPr lvl="0">
              <a:buFont typeface="Arial" pitchFamily="34" charset="0"/>
              <a:buChar char="•"/>
            </a:pPr>
            <a:r>
              <a:rPr lang="en-US" dirty="0"/>
              <a:t>Never score formative assessments</a:t>
            </a:r>
          </a:p>
          <a:p>
            <a:pPr lvl="0">
              <a:buFont typeface="Arial" pitchFamily="34" charset="0"/>
              <a:buChar char="•"/>
            </a:pPr>
            <a:r>
              <a:rPr lang="en-US" dirty="0"/>
              <a:t>Summative assessments can only be used to monitor student learning, and formative assessments can only be used to promote learning.</a:t>
            </a:r>
          </a:p>
          <a:p>
            <a:pPr lvl="0"/>
            <a:r>
              <a:rPr lang="en-US" dirty="0"/>
              <a:t> </a:t>
            </a:r>
          </a:p>
          <a:p>
            <a:r>
              <a:rPr lang="en-US" dirty="0"/>
              <a:t> </a:t>
            </a:r>
          </a:p>
          <a:p>
            <a:pPr defTabSz="939729">
              <a:defRPr/>
            </a:pPr>
            <a:r>
              <a:rPr lang="en-US" b="1" dirty="0"/>
              <a:t>Quotes from article</a:t>
            </a:r>
            <a:r>
              <a:rPr lang="en-US" dirty="0"/>
              <a:t>: “Rules, by their very nature, create situations and/or environments that cannot be sensitive to individuals’ needs. “In addition to offering corrective feedback, we may, for example, provide a score on a formative assessment as a means to help learners see the gap between where they are and where they need to be- but we may not include the “benchmark score” in the final body of evidence to determine a grade.</a:t>
            </a:r>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r>
              <a:rPr lang="en-US" dirty="0"/>
              <a:t>Some teacher – created tests often align more tightly with textbook content than state standards.</a:t>
            </a:r>
          </a:p>
          <a:p>
            <a:endParaRPr lang="en-US" dirty="0"/>
          </a:p>
          <a:p>
            <a:r>
              <a:rPr lang="en-US" b="1" dirty="0"/>
              <a:t>Quote from article: “</a:t>
            </a:r>
            <a:r>
              <a:rPr lang="en-US" dirty="0"/>
              <a:t>Assessment practice as we know it today is as much the cause of our current achievement gap as it is the potential solution to close that gap quickly.” Rick </a:t>
            </a:r>
            <a:r>
              <a:rPr lang="en-US" dirty="0" err="1"/>
              <a:t>Stiggins</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r>
              <a:rPr lang="en-US" dirty="0"/>
              <a:t>With assessment we monitor student responses to our instruction and assessment tasks, ask the right questions, cull through the responses we gather to find the learners </a:t>
            </a:r>
            <a:r>
              <a:rPr lang="en-US" i="1" dirty="0"/>
              <a:t>where they are, </a:t>
            </a:r>
            <a:r>
              <a:rPr lang="en-US" dirty="0"/>
              <a:t>and then work to </a:t>
            </a:r>
            <a:r>
              <a:rPr lang="en-US" i="1" dirty="0"/>
              <a:t> take  them where they need to be.</a:t>
            </a:r>
          </a:p>
          <a:p>
            <a:endParaRPr lang="en-US" i="1" dirty="0"/>
          </a:p>
          <a:p>
            <a:r>
              <a:rPr lang="en-US" b="1" dirty="0"/>
              <a:t>Quote from article: “</a:t>
            </a:r>
            <a:r>
              <a:rPr lang="en-US" dirty="0"/>
              <a:t>Through dynamic, interactive instruction, appropriate feedback, and strategies that involve the learners as key decision makers in the process, the direction of our teaching is impacted.</a:t>
            </a:r>
          </a:p>
        </p:txBody>
      </p:sp>
      <p:sp>
        <p:nvSpPr>
          <p:cNvPr id="4" name="Slide Number Placeholder 3"/>
          <p:cNvSpPr>
            <a:spLocks noGrp="1"/>
          </p:cNvSpPr>
          <p:nvPr>
            <p:ph type="sldNum" sz="quarter" idx="10"/>
          </p:nvPr>
        </p:nvSpPr>
        <p:spPr/>
        <p:txBody>
          <a:bodyPr/>
          <a:lstStyle/>
          <a:p>
            <a:fld id="{828A5C15-3EB1-4633-982F-EE06B76D2B4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Carole</a:t>
            </a:r>
          </a:p>
          <a:p>
            <a:r>
              <a:rPr lang="en-US" dirty="0"/>
              <a:t>Understanding assessments is not as simple as adhering to a set of rules such as:</a:t>
            </a:r>
          </a:p>
          <a:p>
            <a:pPr lvl="0">
              <a:buFont typeface="Arial" pitchFamily="34" charset="0"/>
              <a:buChar char="•"/>
            </a:pPr>
            <a:r>
              <a:rPr lang="en-US" dirty="0"/>
              <a:t>Only score summative assessments</a:t>
            </a:r>
          </a:p>
          <a:p>
            <a:pPr lvl="0">
              <a:buFont typeface="Arial" pitchFamily="34" charset="0"/>
              <a:buChar char="•"/>
            </a:pPr>
            <a:r>
              <a:rPr lang="en-US" dirty="0"/>
              <a:t>Never score formative assessments</a:t>
            </a:r>
          </a:p>
          <a:p>
            <a:pPr lvl="0">
              <a:buFont typeface="Arial" pitchFamily="34" charset="0"/>
              <a:buChar char="•"/>
            </a:pPr>
            <a:r>
              <a:rPr lang="en-US" dirty="0"/>
              <a:t>Summative assessments can only be used to monitor student learning, and formative assessments can only be used to promote learning.</a:t>
            </a:r>
          </a:p>
          <a:p>
            <a:pPr lvl="0"/>
            <a:r>
              <a:rPr lang="en-US" dirty="0"/>
              <a:t> </a:t>
            </a:r>
          </a:p>
          <a:p>
            <a:r>
              <a:rPr lang="en-US" dirty="0"/>
              <a:t> </a:t>
            </a:r>
          </a:p>
          <a:p>
            <a:pPr defTabSz="939729">
              <a:defRPr/>
            </a:pPr>
            <a:r>
              <a:rPr lang="en-US" b="1" dirty="0"/>
              <a:t>Quotes from article</a:t>
            </a:r>
            <a:r>
              <a:rPr lang="en-US" dirty="0"/>
              <a:t>: “Rules, by their very nature, create situations and/or environments that cannot be sensitive to individuals’ needs. “In addition to offering corrective feedback, we may, for example, provide a score on a formative assessment as a means to help learners see the gap between where they are and where they need to be- but we may not include the “benchmark score” in the final body of evidence to determine a grade.</a:t>
            </a:r>
          </a:p>
          <a:p>
            <a:endParaRPr lang="en-US"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pPr defTabSz="939729">
              <a:defRPr/>
            </a:pPr>
            <a:r>
              <a:rPr lang="en-US" dirty="0"/>
              <a:t>The premise that required is more important than engaged is evident in the kinds of work we assign. The fact that something that is required is important, but that will not guarantee learning on the part of our students.”</a:t>
            </a:r>
          </a:p>
          <a:p>
            <a:endParaRPr lang="en-US" b="1" dirty="0" smtClean="0"/>
          </a:p>
          <a:p>
            <a:r>
              <a:rPr lang="en-US" b="1" dirty="0"/>
              <a:t>Quotes from article</a:t>
            </a:r>
            <a:r>
              <a:rPr lang="en-US" dirty="0"/>
              <a:t>: “When things are required, students work to please teachers. When things are engaging, student work because it is pleasing. While worksheets do serve a purpose, we might have an abundance of worksheet learning. We must create assessments that require intellectual work, for that will be engaging. Students are naturally curious and interested in solve the issues they will face in the future.”</a:t>
            </a:r>
            <a:endParaRPr lang="en-US" b="1" dirty="0"/>
          </a:p>
        </p:txBody>
      </p:sp>
      <p:sp>
        <p:nvSpPr>
          <p:cNvPr id="4" name="Slide Number Placeholder 3"/>
          <p:cNvSpPr>
            <a:spLocks noGrp="1"/>
          </p:cNvSpPr>
          <p:nvPr>
            <p:ph type="sldNum" sz="quarter" idx="10"/>
          </p:nvPr>
        </p:nvSpPr>
        <p:spPr/>
        <p:txBody>
          <a:bodyPr/>
          <a:lstStyle/>
          <a:p>
            <a:fld id="{828A5C15-3EB1-4633-982F-EE06B76D2B4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150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1508" name="Rectangle 4"/>
          <p:cNvSpPr>
            <a:spLocks noGrp="1" noChangeArrowheads="1"/>
          </p:cNvSpPr>
          <p:nvPr>
            <p:ph type="dt" sz="half" idx="2"/>
          </p:nvPr>
        </p:nvSpPr>
        <p:spPr/>
        <p:txBody>
          <a:bodyPr/>
          <a:lstStyle>
            <a:lvl1pPr>
              <a:defRPr/>
            </a:lvl1pPr>
          </a:lstStyle>
          <a:p>
            <a:endParaRPr lang="en-US"/>
          </a:p>
        </p:txBody>
      </p:sp>
      <p:sp>
        <p:nvSpPr>
          <p:cNvPr id="21509" name="Rectangle 5"/>
          <p:cNvSpPr>
            <a:spLocks noGrp="1" noChangeArrowheads="1"/>
          </p:cNvSpPr>
          <p:nvPr>
            <p:ph type="ftr" sz="quarter" idx="3"/>
          </p:nvPr>
        </p:nvSpPr>
        <p:spPr/>
        <p:txBody>
          <a:bodyPr/>
          <a:lstStyle>
            <a:lvl1pPr>
              <a:defRPr/>
            </a:lvl1pPr>
          </a:lstStyle>
          <a:p>
            <a:endParaRPr lang="en-US"/>
          </a:p>
        </p:txBody>
      </p:sp>
      <p:sp>
        <p:nvSpPr>
          <p:cNvPr id="21510" name="Rectangle 6"/>
          <p:cNvSpPr>
            <a:spLocks noGrp="1" noChangeArrowheads="1"/>
          </p:cNvSpPr>
          <p:nvPr>
            <p:ph type="sldNum" sz="quarter" idx="4"/>
          </p:nvPr>
        </p:nvSpPr>
        <p:spPr/>
        <p:txBody>
          <a:bodyPr/>
          <a:lstStyle>
            <a:lvl1pPr>
              <a:defRPr/>
            </a:lvl1pPr>
          </a:lstStyle>
          <a:p>
            <a:fld id="{CB6D020A-5BD8-4114-90AD-3B8A10C299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6295B4-3EB5-4C9E-8CED-3D439BF1286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6144A2-698C-40EF-A1FD-5EE254DEBC3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867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8677" name="Rectangle 5"/>
          <p:cNvSpPr>
            <a:spLocks noGrp="1" noChangeArrowheads="1"/>
          </p:cNvSpPr>
          <p:nvPr>
            <p:ph type="dt" sz="half" idx="2"/>
          </p:nvPr>
        </p:nvSpPr>
        <p:spPr/>
        <p:txBody>
          <a:bodyPr/>
          <a:lstStyle>
            <a:lvl1pPr>
              <a:defRPr/>
            </a:lvl1pPr>
          </a:lstStyle>
          <a:p>
            <a:endParaRPr lang="en-US"/>
          </a:p>
        </p:txBody>
      </p:sp>
      <p:sp>
        <p:nvSpPr>
          <p:cNvPr id="28678" name="Rectangle 6"/>
          <p:cNvSpPr>
            <a:spLocks noGrp="1" noChangeArrowheads="1"/>
          </p:cNvSpPr>
          <p:nvPr>
            <p:ph type="ftr" sz="quarter" idx="3"/>
          </p:nvPr>
        </p:nvSpPr>
        <p:spPr/>
        <p:txBody>
          <a:bodyPr/>
          <a:lstStyle>
            <a:lvl1pPr>
              <a:defRPr/>
            </a:lvl1pPr>
          </a:lstStyle>
          <a:p>
            <a:endParaRPr lang="en-US"/>
          </a:p>
        </p:txBody>
      </p:sp>
      <p:sp>
        <p:nvSpPr>
          <p:cNvPr id="28679" name="Rectangle 7"/>
          <p:cNvSpPr>
            <a:spLocks noGrp="1" noChangeArrowheads="1"/>
          </p:cNvSpPr>
          <p:nvPr>
            <p:ph type="sldNum" sz="quarter" idx="4"/>
          </p:nvPr>
        </p:nvSpPr>
        <p:spPr/>
        <p:txBody>
          <a:bodyPr/>
          <a:lstStyle>
            <a:lvl1pPr>
              <a:defRPr/>
            </a:lvl1pPr>
          </a:lstStyle>
          <a:p>
            <a:fld id="{0025A70D-47B2-4AF9-AF1A-1F850B1107A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7CD39-C199-489A-8321-1708B33D7B9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381E70-E063-4EC7-A220-FDF25E500AB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05D6E5-4D8E-4CCF-9E76-955E9492290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A89690-8B3D-4EE8-9D36-ECB44E5CFB1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938D957-9D76-4A11-A39E-2DB382F58F6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37E600-2FD9-45E9-9D65-2A41E567C93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EF99AC-F2DC-431A-AD03-F44F0D16D0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B53EC7-3E73-4D6B-9B5D-A1598B6410B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16037D-1C6F-4507-8371-F4F53019F68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88F940-142D-49A9-9DB8-AF8FB7A04DF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2C2465-4309-42EA-AD6C-440F400EA91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496B01-63DE-446D-8BE7-9D4C3A077C7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D16DB8-5B5F-4C1A-9B6E-B3A9687C73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393657-CB75-4D52-9BC4-91E19F9FB82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A921315-9E68-4A34-AA2C-01B92D5575D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C77926-9BA1-4E29-A35B-46451B7BCF8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3B6E45-D55A-47C4-9BE9-2EC16CAC690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ECF718-F995-4934-8FA0-5D70EAA480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4D84FA-68B1-4291-8FB3-72F5403B1EE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5B27868-883D-4EFE-8470-16FC603A9E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noGrp="1"/>
          </p:cNvSpPr>
          <p:nvPr>
            <p:ph type="ctrTitle"/>
          </p:nvPr>
        </p:nvSpPr>
        <p:spPr>
          <a:xfrm>
            <a:off x="3189516" y="185057"/>
            <a:ext cx="5529942" cy="4419600"/>
          </a:xfrm>
          <a:solidFill>
            <a:schemeClr val="accent2">
              <a:lumMod val="20000"/>
              <a:lumOff val="80000"/>
            </a:schemeClr>
          </a:solidFill>
        </p:spPr>
        <p:txBody>
          <a:bodyPr/>
          <a:lstStyle/>
          <a:p>
            <a:pPr algn="ctr" fontAlgn="auto">
              <a:spcAft>
                <a:spcPts val="0"/>
              </a:spcAft>
              <a:defRPr/>
            </a:pPr>
            <a:r>
              <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ELA Teacher Leader Network Meeting </a:t>
            </a: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r>
            <a:b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b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r>
            <a:b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br>
            <a:r>
              <a:rPr 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Hazard Community &amp; </a:t>
            </a:r>
            <a:br>
              <a:rPr 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br>
            <a:r>
              <a:rPr 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Technical College</a:t>
            </a:r>
            <a:br>
              <a:rPr 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br>
            <a:r>
              <a:rPr 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t>
            </a:r>
            <a:r>
              <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r>
            <a:br>
              <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br>
            <a:r>
              <a:rPr lang="en-US" sz="2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June 29-30</a:t>
            </a:r>
            <a:r>
              <a:rPr 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t>
            </a:r>
            <a:r>
              <a:rPr lang="en-US" sz="24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2011 </a:t>
            </a:r>
            <a:endParaRPr lang="fr-CA" sz="2400" dirty="0">
              <a:solidFill>
                <a:schemeClr val="tx1"/>
              </a:solidFill>
            </a:endParaRPr>
          </a:p>
        </p:txBody>
      </p:sp>
      <p:pic>
        <p:nvPicPr>
          <p:cNvPr id="2051" name="Picture 4"/>
          <p:cNvPicPr>
            <a:picLocks noChangeAspect="1" noChangeArrowheads="1"/>
          </p:cNvPicPr>
          <p:nvPr/>
        </p:nvPicPr>
        <p:blipFill>
          <a:blip r:embed="rId3" cstate="print"/>
          <a:srcRect/>
          <a:stretch>
            <a:fillRect/>
          </a:stretch>
        </p:blipFill>
        <p:spPr bwMode="auto">
          <a:xfrm>
            <a:off x="562972" y="859972"/>
            <a:ext cx="2198687" cy="1981200"/>
          </a:xfrm>
          <a:prstGeom prst="rect">
            <a:avLst/>
          </a:prstGeom>
          <a:solidFill>
            <a:schemeClr val="bg2">
              <a:lumMod val="20000"/>
              <a:lumOff val="80000"/>
            </a:schemeClr>
          </a:solidFill>
          <a:ln w="9525">
            <a:noFill/>
            <a:miter lim="800000"/>
            <a:headEnd/>
            <a:tailEnd/>
          </a:ln>
        </p:spPr>
      </p:pic>
      <p:sp>
        <p:nvSpPr>
          <p:cNvPr id="5" name="Rectangle 3"/>
          <p:cNvSpPr>
            <a:spLocks noGrp="1" noChangeArrowheads="1"/>
          </p:cNvSpPr>
          <p:nvPr>
            <p:ph type="subTitle" idx="1"/>
          </p:nvPr>
        </p:nvSpPr>
        <p:spPr>
          <a:xfrm>
            <a:off x="2721429" y="4833257"/>
            <a:ext cx="6291941" cy="1752600"/>
          </a:xfrm>
          <a:solidFill>
            <a:schemeClr val="accent2">
              <a:lumMod val="20000"/>
              <a:lumOff val="80000"/>
            </a:schemeClr>
          </a:solidFill>
        </p:spPr>
        <p:txBody>
          <a:bodyPr>
            <a:normAutofit fontScale="25000" lnSpcReduction="20000"/>
          </a:bodyPr>
          <a:lstStyle/>
          <a:p>
            <a:pPr algn="ctr">
              <a:defRPr/>
            </a:pPr>
            <a:endParaRPr lang="en-US" sz="11200" b="1" dirty="0" smtClean="0">
              <a:solidFill>
                <a:schemeClr val="accent6">
                  <a:lumMod val="75000"/>
                </a:schemeClr>
              </a:solidFill>
              <a:latin typeface="+mj-lt"/>
            </a:endParaRPr>
          </a:p>
          <a:p>
            <a:pPr algn="ctr">
              <a:defRPr/>
            </a:pPr>
            <a:r>
              <a:rPr lang="en-US" sz="11200" b="1" dirty="0" smtClean="0">
                <a:solidFill>
                  <a:schemeClr val="accent6">
                    <a:lumMod val="75000"/>
                  </a:schemeClr>
                </a:solidFill>
                <a:latin typeface="+mj-lt"/>
              </a:rPr>
              <a:t>Keeping Students at the Heart of the Work While Preparing Them for College and Career!</a:t>
            </a:r>
          </a:p>
          <a:p>
            <a:pPr>
              <a:defRPr/>
            </a:pPr>
            <a:r>
              <a:rPr lang="en-US" sz="2800" b="1" dirty="0" smtClean="0">
                <a:latin typeface="Times New Roman" pitchFamily="18" charset="0"/>
              </a:rPr>
              <a:t>                                                             </a:t>
            </a:r>
          </a:p>
          <a:p>
            <a:pPr>
              <a:defRPr/>
            </a:pPr>
            <a:r>
              <a:rPr lang="en-US" sz="2800" b="1" dirty="0" smtClean="0">
                <a:latin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2548" y="1981200"/>
            <a:ext cx="6326187" cy="4525963"/>
          </a:xfrm>
        </p:spPr>
        <p:txBody>
          <a:bodyPr/>
          <a:lstStyle/>
          <a:p>
            <a:pPr algn="ctr">
              <a:buNone/>
            </a:pPr>
            <a:r>
              <a:rPr lang="en-US" sz="3200" b="1" dirty="0" smtClean="0"/>
              <a:t>#9</a:t>
            </a:r>
          </a:p>
          <a:p>
            <a:pPr algn="ctr">
              <a:buNone/>
            </a:pPr>
            <a:endParaRPr lang="en-US" sz="2000" b="1" dirty="0" smtClean="0"/>
          </a:p>
          <a:p>
            <a:pPr algn="ctr">
              <a:buNone/>
            </a:pPr>
            <a:r>
              <a:rPr lang="en-US" sz="3200" b="1" u="sng" dirty="0" smtClean="0"/>
              <a:t>Bottom Line</a:t>
            </a:r>
          </a:p>
          <a:p>
            <a:pPr algn="ctr">
              <a:buNone/>
            </a:pPr>
            <a:endParaRPr lang="en-US" sz="1200" b="1" dirty="0" smtClean="0"/>
          </a:p>
          <a:p>
            <a:pPr algn="ctr">
              <a:spcBef>
                <a:spcPts val="0"/>
              </a:spcBef>
              <a:buNone/>
            </a:pPr>
            <a:r>
              <a:rPr lang="en-US" sz="3200" dirty="0" smtClean="0"/>
              <a:t>   We want students to solve authentic problems in </a:t>
            </a:r>
          </a:p>
          <a:p>
            <a:pPr algn="ctr">
              <a:spcBef>
                <a:spcPts val="0"/>
              </a:spcBef>
              <a:buNone/>
            </a:pPr>
            <a:r>
              <a:rPr lang="en-US" sz="3200" dirty="0" smtClean="0"/>
              <a:t>genuine ways.</a:t>
            </a:r>
          </a:p>
          <a:p>
            <a:pPr>
              <a:buNone/>
            </a:pPr>
            <a:endParaRPr lang="en-US" sz="3200" dirty="0"/>
          </a:p>
        </p:txBody>
      </p:sp>
      <p:sp>
        <p:nvSpPr>
          <p:cNvPr id="4" name="Title 1"/>
          <p:cNvSpPr>
            <a:spLocks noGrp="1"/>
          </p:cNvSpPr>
          <p:nvPr>
            <p:ph type="title"/>
          </p:nvPr>
        </p:nvSpPr>
        <p:spPr>
          <a:xfrm>
            <a:off x="0" y="0"/>
            <a:ext cx="9020175" cy="1204278"/>
          </a:xfrm>
        </p:spPr>
        <p:txBody>
          <a:bodyPr/>
          <a:lstStyle/>
          <a:p>
            <a:pPr algn="ct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b="1" dirty="0" smtClean="0"/>
              <a:t>#10</a:t>
            </a:r>
          </a:p>
          <a:p>
            <a:pPr>
              <a:buNone/>
            </a:pPr>
            <a:endParaRPr lang="en-US" sz="2000" b="1" dirty="0" smtClean="0"/>
          </a:p>
          <a:p>
            <a:pPr algn="ctr">
              <a:buNone/>
            </a:pPr>
            <a:r>
              <a:rPr lang="en-US" sz="3200" b="1" u="sng" dirty="0" smtClean="0"/>
              <a:t>Bottom Line</a:t>
            </a:r>
            <a:endParaRPr lang="en-US" sz="3200" b="1" dirty="0" smtClean="0"/>
          </a:p>
          <a:p>
            <a:pPr algn="ctr">
              <a:buNone/>
            </a:pPr>
            <a:endParaRPr lang="en-US" sz="1200" b="1" dirty="0" smtClean="0"/>
          </a:p>
          <a:p>
            <a:pPr algn="ctr">
              <a:spcBef>
                <a:spcPts val="0"/>
              </a:spcBef>
              <a:buNone/>
            </a:pPr>
            <a:r>
              <a:rPr lang="en-US" sz="3200" dirty="0" smtClean="0"/>
              <a:t>We want students to solve authentic problems in </a:t>
            </a:r>
          </a:p>
          <a:p>
            <a:pPr algn="ctr">
              <a:spcBef>
                <a:spcPts val="0"/>
              </a:spcBef>
              <a:buNone/>
            </a:pPr>
            <a:r>
              <a:rPr lang="en-US" sz="3200" dirty="0" smtClean="0"/>
              <a:t>genuine ways.</a:t>
            </a:r>
          </a:p>
          <a:p>
            <a:pPr algn="ctr">
              <a:buNone/>
            </a:pPr>
            <a:endParaRPr lang="en-US" dirty="0"/>
          </a:p>
        </p:txBody>
      </p:sp>
      <p:sp>
        <p:nvSpPr>
          <p:cNvPr id="4" name="Title 1"/>
          <p:cNvSpPr>
            <a:spLocks noGrp="1"/>
          </p:cNvSpPr>
          <p:nvPr>
            <p:ph type="title"/>
          </p:nvPr>
        </p:nvSpPr>
        <p:spPr>
          <a:xfrm>
            <a:off x="0" y="0"/>
            <a:ext cx="8821738" cy="1143000"/>
          </a:xfrm>
        </p:spPr>
        <p:txBody>
          <a:bodyPr/>
          <a:lstStyle/>
          <a:p>
            <a:pPr algn="ct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b="1" dirty="0" smtClean="0"/>
              <a:t>#11</a:t>
            </a:r>
          </a:p>
          <a:p>
            <a:pPr>
              <a:buNone/>
            </a:pPr>
            <a:endParaRPr lang="en-US" sz="2000" b="1" dirty="0" smtClean="0"/>
          </a:p>
          <a:p>
            <a:pPr algn="ctr">
              <a:buNone/>
            </a:pPr>
            <a:r>
              <a:rPr lang="en-US" sz="3200" b="1" u="sng" dirty="0" smtClean="0"/>
              <a:t>Bottom Line</a:t>
            </a:r>
          </a:p>
          <a:p>
            <a:pPr algn="ctr">
              <a:buNone/>
            </a:pPr>
            <a:endParaRPr lang="en-US" sz="1200" b="1" u="sng" dirty="0" smtClean="0"/>
          </a:p>
          <a:p>
            <a:pPr algn="ctr">
              <a:buNone/>
            </a:pPr>
            <a:r>
              <a:rPr lang="en-US" sz="3200" dirty="0" smtClean="0"/>
              <a:t>   Faster is not always smarter. Demonstrating mastery on the first assessment does not always mirror a deepened understanding of the content.</a:t>
            </a:r>
          </a:p>
          <a:p>
            <a:pPr>
              <a:buNone/>
            </a:pPr>
            <a:endParaRPr lang="en-US" sz="3200" dirty="0"/>
          </a:p>
        </p:txBody>
      </p:sp>
      <p:sp>
        <p:nvSpPr>
          <p:cNvPr id="4" name="Title 1"/>
          <p:cNvSpPr>
            <a:spLocks noGrp="1"/>
          </p:cNvSpPr>
          <p:nvPr>
            <p:ph type="title"/>
          </p:nvPr>
        </p:nvSpPr>
        <p:spPr>
          <a:xfrm>
            <a:off x="0" y="0"/>
            <a:ext cx="9020175" cy="1143000"/>
          </a:xfrm>
        </p:spPr>
        <p:txBody>
          <a:bodyPr/>
          <a:lstStyle/>
          <a:p>
            <a:pPr algn="ct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308" y="1981200"/>
            <a:ext cx="6326187" cy="4525963"/>
          </a:xfrm>
        </p:spPr>
        <p:txBody>
          <a:bodyPr/>
          <a:lstStyle/>
          <a:p>
            <a:pPr algn="ctr">
              <a:buNone/>
            </a:pPr>
            <a:r>
              <a:rPr lang="en-US" sz="4000" b="1" dirty="0" smtClean="0"/>
              <a:t>#12</a:t>
            </a:r>
          </a:p>
          <a:p>
            <a:pPr algn="ctr">
              <a:buNone/>
            </a:pPr>
            <a:endParaRPr lang="en-US" sz="2000" b="1" dirty="0" smtClean="0"/>
          </a:p>
          <a:p>
            <a:pPr algn="ctr">
              <a:buNone/>
            </a:pPr>
            <a:r>
              <a:rPr lang="en-US" sz="3200" b="1" u="sng" dirty="0" smtClean="0"/>
              <a:t>Bottom Line</a:t>
            </a:r>
          </a:p>
          <a:p>
            <a:pPr>
              <a:buNone/>
            </a:pPr>
            <a:endParaRPr lang="en-US" sz="1200" b="1" dirty="0" smtClean="0"/>
          </a:p>
          <a:p>
            <a:pPr algn="ctr">
              <a:spcBef>
                <a:spcPts val="0"/>
              </a:spcBef>
              <a:buNone/>
            </a:pPr>
            <a:r>
              <a:rPr lang="en-US" sz="3200" dirty="0" smtClean="0"/>
              <a:t>We are tracking errors </a:t>
            </a:r>
          </a:p>
          <a:p>
            <a:pPr algn="ctr">
              <a:spcBef>
                <a:spcPts val="0"/>
              </a:spcBef>
              <a:buNone/>
            </a:pPr>
            <a:r>
              <a:rPr lang="en-US" sz="3200" dirty="0" smtClean="0"/>
              <a:t>made by students, but doing nothing about them.</a:t>
            </a:r>
          </a:p>
          <a:p>
            <a:pPr>
              <a:buNone/>
            </a:pPr>
            <a:endParaRPr lang="en-US" sz="3200" dirty="0"/>
          </a:p>
        </p:txBody>
      </p:sp>
      <p:sp>
        <p:nvSpPr>
          <p:cNvPr id="4" name="Title 1"/>
          <p:cNvSpPr>
            <a:spLocks noGrp="1"/>
          </p:cNvSpPr>
          <p:nvPr>
            <p:ph type="title"/>
          </p:nvPr>
        </p:nvSpPr>
        <p:spPr>
          <a:xfrm>
            <a:off x="123825" y="0"/>
            <a:ext cx="9020175" cy="1143000"/>
          </a:xfrm>
        </p:spPr>
        <p:txBody>
          <a:bodyPr/>
          <a:lstStyle/>
          <a:p>
            <a:pPr algn="ct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274638"/>
            <a:ext cx="8755132" cy="1143000"/>
          </a:xfrm>
        </p:spPr>
        <p:txBody>
          <a:bodyPr/>
          <a:lstStyle/>
          <a:p>
            <a:pPr algn="ctr"/>
            <a:r>
              <a:rPr lang="en-US" sz="4000" b="1" dirty="0" smtClean="0">
                <a:effectLst>
                  <a:outerShdw blurRad="38100" dist="38100" dir="2700000" algn="tl">
                    <a:srgbClr val="000000">
                      <a:alpha val="43137"/>
                    </a:srgbClr>
                  </a:outerShdw>
                </a:effectLst>
              </a:rPr>
              <a:t>Teacher as an Assessment Leader</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24902" y="1825488"/>
            <a:ext cx="7019098" cy="4525963"/>
          </a:xfrm>
        </p:spPr>
        <p:txBody>
          <a:bodyPr/>
          <a:lstStyle/>
          <a:p>
            <a:pPr marL="457200" indent="-457200">
              <a:buFont typeface="+mj-lt"/>
              <a:buAutoNum type="arabicPeriod"/>
            </a:pPr>
            <a:r>
              <a:rPr lang="en-US" sz="2800" dirty="0" smtClean="0"/>
              <a:t>Create a positive, effective assessment culture: “I’m not failing, I’m learning.”</a:t>
            </a:r>
          </a:p>
          <a:p>
            <a:pPr marL="457200" indent="-457200">
              <a:buFont typeface="+mj-lt"/>
              <a:buAutoNum type="arabicPeriod"/>
            </a:pPr>
            <a:r>
              <a:rPr lang="en-US" sz="2800" dirty="0" smtClean="0"/>
              <a:t>Use data effectively:                           Dig deeply day-to-day</a:t>
            </a:r>
          </a:p>
          <a:p>
            <a:pPr marL="457200" indent="-457200">
              <a:buFont typeface="+mj-lt"/>
              <a:buAutoNum type="arabicPeriod"/>
            </a:pPr>
            <a:r>
              <a:rPr lang="en-US" sz="2800" dirty="0" smtClean="0"/>
              <a:t>Embed student ownership/engagement through the development of learning targets and test plans: “Giving ownership back to the students”</a:t>
            </a:r>
            <a:endParaRPr lang="en-US" sz="2800" dirty="0"/>
          </a:p>
        </p:txBody>
      </p:sp>
      <p:sp>
        <p:nvSpPr>
          <p:cNvPr id="4" name="Rectangle 3"/>
          <p:cNvSpPr/>
          <p:nvPr/>
        </p:nvSpPr>
        <p:spPr>
          <a:xfrm>
            <a:off x="3763617" y="5737040"/>
            <a:ext cx="5174974" cy="923330"/>
          </a:xfrm>
          <a:prstGeom prst="rect">
            <a:avLst/>
          </a:prstGeom>
        </p:spPr>
        <p:txBody>
          <a:bodyPr wrap="square">
            <a:spAutoFit/>
          </a:bodyPr>
          <a:lstStyle/>
          <a:p>
            <a:pPr algn="r"/>
            <a:r>
              <a:rPr lang="en-US" b="1" i="1" dirty="0" smtClean="0">
                <a:solidFill>
                  <a:srgbClr val="000000"/>
                </a:solidFill>
                <a:latin typeface="Tahoma" pitchFamily="34" charset="0"/>
                <a:ea typeface="Times New Roman" pitchFamily="18" charset="0"/>
                <a:cs typeface="Tahoma" pitchFamily="34" charset="0"/>
              </a:rPr>
              <a:t>"You don't understand anything until</a:t>
            </a:r>
          </a:p>
          <a:p>
            <a:pPr algn="r"/>
            <a:r>
              <a:rPr lang="en-US" b="1" i="1" dirty="0" smtClean="0">
                <a:solidFill>
                  <a:srgbClr val="000000"/>
                </a:solidFill>
                <a:latin typeface="Tahoma" pitchFamily="34" charset="0"/>
                <a:ea typeface="Times New Roman" pitchFamily="18" charset="0"/>
                <a:cs typeface="Tahoma" pitchFamily="34" charset="0"/>
              </a:rPr>
              <a:t>  you learn it more than one way.“      ~Marvin </a:t>
            </a:r>
            <a:r>
              <a:rPr lang="en-US" b="1" i="1" dirty="0" err="1" smtClean="0">
                <a:solidFill>
                  <a:srgbClr val="000000"/>
                </a:solidFill>
                <a:latin typeface="Tahoma" pitchFamily="34" charset="0"/>
                <a:ea typeface="Times New Roman" pitchFamily="18" charset="0"/>
                <a:cs typeface="Tahoma" pitchFamily="34" charset="0"/>
              </a:rPr>
              <a:t>Minsky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947" y="1258957"/>
            <a:ext cx="6122505" cy="5208104"/>
          </a:xfrm>
          <a:solidFill>
            <a:srgbClr val="99FF66"/>
          </a:solidFill>
          <a:ln cmpd="thickThin">
            <a:solidFill>
              <a:schemeClr val="tx1">
                <a:alpha val="90000"/>
              </a:schemeClr>
            </a:solidFill>
          </a:ln>
        </p:spPr>
        <p:txBody>
          <a:bodyPr/>
          <a:lstStyle/>
          <a:p>
            <a:pPr algn="ctr">
              <a:spcBef>
                <a:spcPts val="0"/>
              </a:spcBef>
            </a:pP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Develop the understanding that we must adhere to an effective process when working in the areas of curriculum, instruction and assessment. </a:t>
            </a:r>
            <a:r>
              <a:rPr lang="en-US" sz="3600" b="1" dirty="0" smtClean="0"/>
              <a:t/>
            </a:r>
            <a:br>
              <a:rPr lang="en-US" sz="3600" b="1" dirty="0" smtClean="0"/>
            </a:br>
            <a:endParaRPr lang="en-US" sz="3600" b="1" dirty="0">
              <a:effectLst>
                <a:outerShdw blurRad="38100" dist="38100" dir="2700000" algn="tl">
                  <a:srgbClr val="000000">
                    <a:alpha val="43137"/>
                  </a:srgbClr>
                </a:outerShdw>
              </a:effectLst>
            </a:endParaRPr>
          </a:p>
        </p:txBody>
      </p:sp>
      <p:sp>
        <p:nvSpPr>
          <p:cNvPr id="6" name="TextBox 5"/>
          <p:cNvSpPr txBox="1"/>
          <p:nvPr/>
        </p:nvSpPr>
        <p:spPr>
          <a:xfrm>
            <a:off x="781879" y="304799"/>
            <a:ext cx="8136834"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mj-lt"/>
              </a:rPr>
              <a:t>TODAY’S OVERARCHING GOAL</a:t>
            </a:r>
            <a:endParaRPr lang="en-US" sz="40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703444" y="1052443"/>
          <a:ext cx="6096000" cy="2697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2769704" y="3881783"/>
          <a:ext cx="6096000" cy="26515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291548" y="291547"/>
            <a:ext cx="8494643" cy="584775"/>
          </a:xfrm>
          <a:prstGeom prst="rect">
            <a:avLst/>
          </a:prstGeom>
          <a:noFill/>
          <a:ln>
            <a:solidFill>
              <a:schemeClr val="tx1">
                <a:alpha val="50000"/>
              </a:schemeClr>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Effective Process When Working with CIA </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274638"/>
            <a:ext cx="8788163" cy="1143000"/>
          </a:xfrm>
        </p:spPr>
        <p:txBody>
          <a:bodyPr/>
          <a:lstStyle/>
          <a:p>
            <a:r>
              <a:rPr lang="en-US" sz="4000" b="1" dirty="0" smtClean="0">
                <a:effectLst>
                  <a:outerShdw blurRad="38100" dist="38100" dir="2700000" algn="tl">
                    <a:srgbClr val="000000">
                      <a:alpha val="43137"/>
                    </a:srgbClr>
                  </a:outerShdw>
                </a:effectLst>
              </a:rPr>
              <a:t>What Steps Should We Follow?</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Introduce KCAS to teachers</a:t>
            </a:r>
          </a:p>
          <a:p>
            <a:r>
              <a:rPr lang="en-US" dirty="0" smtClean="0">
                <a:solidFill>
                  <a:srgbClr val="00B050"/>
                </a:solidFill>
              </a:rPr>
              <a:t>Go through </a:t>
            </a:r>
            <a:r>
              <a:rPr lang="en-US" b="1" dirty="0" smtClean="0">
                <a:solidFill>
                  <a:srgbClr val="00B050"/>
                </a:solidFill>
              </a:rPr>
              <a:t>Gap Analysis</a:t>
            </a:r>
          </a:p>
          <a:p>
            <a:r>
              <a:rPr lang="en-US" dirty="0" smtClean="0"/>
              <a:t>Design a </a:t>
            </a:r>
            <a:r>
              <a:rPr lang="en-US" b="1" dirty="0" smtClean="0"/>
              <a:t>Timeline/Pacing Guide</a:t>
            </a:r>
          </a:p>
          <a:p>
            <a:r>
              <a:rPr lang="en-US" b="1" dirty="0" smtClean="0">
                <a:solidFill>
                  <a:srgbClr val="00B050"/>
                </a:solidFill>
              </a:rPr>
              <a:t>Create Summative Assessments</a:t>
            </a:r>
          </a:p>
          <a:p>
            <a:r>
              <a:rPr lang="en-US" dirty="0" smtClean="0"/>
              <a:t>Plan First Unit –include all pieces </a:t>
            </a:r>
          </a:p>
          <a:p>
            <a:pPr>
              <a:buNone/>
            </a:pPr>
            <a:r>
              <a:rPr lang="en-US" dirty="0" smtClean="0"/>
              <a:t>    (standards, targets, essential questions,</a:t>
            </a:r>
          </a:p>
          <a:p>
            <a:pPr>
              <a:buNone/>
            </a:pPr>
            <a:r>
              <a:rPr lang="en-US" dirty="0" smtClean="0"/>
              <a:t>    activities, etc.) = </a:t>
            </a:r>
            <a:r>
              <a:rPr lang="en-US" b="1" dirty="0" smtClean="0"/>
              <a:t>Curriculum Map</a:t>
            </a:r>
          </a:p>
          <a:p>
            <a:r>
              <a:rPr lang="en-US" dirty="0" smtClean="0">
                <a:solidFill>
                  <a:srgbClr val="00B050"/>
                </a:solidFill>
              </a:rPr>
              <a:t>Keep </a:t>
            </a:r>
            <a:r>
              <a:rPr lang="en-US" b="1" dirty="0" smtClean="0">
                <a:solidFill>
                  <a:srgbClr val="00B050"/>
                </a:solidFill>
              </a:rPr>
              <a:t>Curriculum Map </a:t>
            </a:r>
            <a:r>
              <a:rPr lang="en-US" dirty="0" smtClean="0">
                <a:solidFill>
                  <a:srgbClr val="00B050"/>
                </a:solidFill>
              </a:rPr>
              <a:t>updated during year to reflect changes, additions, deletions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74638"/>
            <a:ext cx="8776335" cy="807402"/>
          </a:xfrm>
        </p:spPr>
        <p:txBody>
          <a:bodyPr/>
          <a:lstStyle/>
          <a:p>
            <a:r>
              <a:rPr lang="en-US" sz="4000" b="1" dirty="0" smtClean="0">
                <a:effectLst>
                  <a:outerShdw blurRad="38100" dist="38100" dir="2700000" algn="tl">
                    <a:srgbClr val="000000">
                      <a:alpha val="43137"/>
                    </a:srgbClr>
                  </a:outerShdw>
                </a:effectLst>
              </a:rPr>
              <a:t>Effective Action Steps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23185" y="1417320"/>
            <a:ext cx="6520815" cy="4952683"/>
          </a:xfrm>
        </p:spPr>
        <p:txBody>
          <a:bodyPr/>
          <a:lstStyle/>
          <a:p>
            <a:pPr marL="457200" indent="-457200">
              <a:buFont typeface="+mj-lt"/>
              <a:buAutoNum type="arabicPeriod"/>
            </a:pPr>
            <a:r>
              <a:rPr lang="en-US" b="1" dirty="0" smtClean="0"/>
              <a:t>Identify and communicate the content essential for all students</a:t>
            </a:r>
          </a:p>
          <a:p>
            <a:pPr marL="457200" indent="-457200">
              <a:buFont typeface="+mj-lt"/>
              <a:buAutoNum type="arabicPeriod"/>
            </a:pPr>
            <a:r>
              <a:rPr lang="en-US" b="1" dirty="0" smtClean="0">
                <a:solidFill>
                  <a:srgbClr val="00B050"/>
                </a:solidFill>
              </a:rPr>
              <a:t>Ensure that teachers address the essential content</a:t>
            </a:r>
            <a:endParaRPr lang="en-US" b="1" dirty="0" smtClean="0"/>
          </a:p>
          <a:p>
            <a:pPr marL="457200" indent="-457200">
              <a:buFont typeface="+mj-lt"/>
              <a:buAutoNum type="arabicPeriod"/>
            </a:pPr>
            <a:r>
              <a:rPr lang="en-US" b="1" dirty="0" smtClean="0"/>
              <a:t>Ensure that the essential content can be addressed in the amount of time available for instruction</a:t>
            </a:r>
          </a:p>
          <a:p>
            <a:pPr marL="457200" indent="-457200">
              <a:buFont typeface="+mj-lt"/>
              <a:buAutoNum type="arabicPeriod"/>
            </a:pPr>
            <a:r>
              <a:rPr lang="en-US" b="1" dirty="0" smtClean="0">
                <a:solidFill>
                  <a:srgbClr val="00B050"/>
                </a:solidFill>
              </a:rPr>
              <a:t>Sequence and organize the essential content in such a way that students have ample opportunity to learn it</a:t>
            </a:r>
          </a:p>
          <a:p>
            <a:pPr marL="457200" indent="-457200">
              <a:buFont typeface="+mj-lt"/>
              <a:buAutoNum type="arabicPeriod"/>
            </a:pPr>
            <a:r>
              <a:rPr lang="en-US" b="1" dirty="0" smtClean="0"/>
              <a:t>Implementation and Delivery</a:t>
            </a: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2411413" y="0"/>
            <a:ext cx="6732587" cy="1057955"/>
          </a:xfrm>
          <a:solidFill>
            <a:schemeClr val="bg1"/>
          </a:solidFill>
        </p:spPr>
        <p:txBody>
          <a:bodyPr/>
          <a:lstStyle/>
          <a:p>
            <a:pPr algn="ctr" eaLnBrk="1" hangingPunct="1"/>
            <a:r>
              <a:rPr lang="en-US" sz="4000" b="1" dirty="0" smtClean="0">
                <a:solidFill>
                  <a:schemeClr val="tx1"/>
                </a:solidFill>
                <a:effectLst>
                  <a:outerShdw blurRad="38100" dist="38100" dir="2700000" algn="tl">
                    <a:srgbClr val="000000">
                      <a:alpha val="43137"/>
                    </a:srgbClr>
                  </a:outerShdw>
                </a:effectLst>
              </a:rPr>
              <a:t>TODAY’S AGENDA</a:t>
            </a:r>
            <a:endParaRPr lang="fr-CA" sz="4000" dirty="0" smtClean="0">
              <a:solidFill>
                <a:schemeClr val="tx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586038" y="1207860"/>
            <a:ext cx="6557962" cy="5356225"/>
          </a:xfrm>
          <a:solidFill>
            <a:schemeClr val="bg1"/>
          </a:solidFill>
        </p:spPr>
        <p:txBody>
          <a:bodyPr rtlCol="0">
            <a:normAutofit fontScale="25000" lnSpcReduction="20000"/>
          </a:bodyPr>
          <a:lstStyle/>
          <a:p>
            <a:pPr marL="64008" indent="0" algn="ctr" eaLnBrk="1" hangingPunct="1">
              <a:buFont typeface="Arial" charset="0"/>
              <a:buNone/>
              <a:defRPr/>
            </a:pPr>
            <a:endParaRPr lang="en-US" sz="4900" dirty="0" smtClean="0"/>
          </a:p>
          <a:p>
            <a:pPr eaLnBrk="1" hangingPunct="1">
              <a:lnSpc>
                <a:spcPct val="120000"/>
              </a:lnSpc>
              <a:spcBef>
                <a:spcPts val="0"/>
              </a:spcBef>
              <a:buFont typeface="Wingdings" pitchFamily="2" charset="2"/>
              <a:buChar char="§"/>
              <a:defRPr/>
            </a:pPr>
            <a:r>
              <a:rPr lang="en-US" sz="9600" b="1" dirty="0" smtClean="0"/>
              <a:t>Welcome</a:t>
            </a:r>
          </a:p>
          <a:p>
            <a:pPr eaLnBrk="1" hangingPunct="1">
              <a:lnSpc>
                <a:spcPct val="120000"/>
              </a:lnSpc>
              <a:spcBef>
                <a:spcPts val="0"/>
              </a:spcBef>
              <a:buFont typeface="Wingdings" pitchFamily="2" charset="2"/>
              <a:buChar char="§"/>
              <a:defRPr/>
            </a:pPr>
            <a:r>
              <a:rPr lang="en-US" sz="9600" b="1" dirty="0" smtClean="0"/>
              <a:t>Assessment Literacy: </a:t>
            </a:r>
            <a:r>
              <a:rPr lang="en-US" sz="9600" b="1" dirty="0" err="1" smtClean="0"/>
              <a:t>Erkens</a:t>
            </a:r>
            <a:r>
              <a:rPr lang="en-US" sz="9600" b="1" dirty="0" smtClean="0"/>
              <a:t> Article</a:t>
            </a:r>
          </a:p>
          <a:p>
            <a:pPr eaLnBrk="1" hangingPunct="1">
              <a:lnSpc>
                <a:spcPct val="120000"/>
              </a:lnSpc>
              <a:spcBef>
                <a:spcPts val="0"/>
              </a:spcBef>
              <a:buFont typeface="Wingdings" pitchFamily="2" charset="2"/>
              <a:buChar char="§"/>
              <a:defRPr/>
            </a:pPr>
            <a:r>
              <a:rPr lang="en-US" sz="9600" b="1" dirty="0" smtClean="0"/>
              <a:t>CHETL and Assessment Literacy</a:t>
            </a:r>
          </a:p>
          <a:p>
            <a:pPr eaLnBrk="1" hangingPunct="1">
              <a:lnSpc>
                <a:spcPct val="120000"/>
              </a:lnSpc>
              <a:spcBef>
                <a:spcPts val="0"/>
              </a:spcBef>
              <a:buFont typeface="Wingdings" pitchFamily="2" charset="2"/>
              <a:buChar char="§"/>
              <a:defRPr/>
            </a:pPr>
            <a:r>
              <a:rPr lang="en-US" sz="9600" b="1" dirty="0" smtClean="0"/>
              <a:t>Making Connections: CHETL, Assessment Literacy and Unit Development</a:t>
            </a:r>
          </a:p>
          <a:p>
            <a:pPr eaLnBrk="1" hangingPunct="1">
              <a:lnSpc>
                <a:spcPct val="120000"/>
              </a:lnSpc>
              <a:spcBef>
                <a:spcPts val="0"/>
              </a:spcBef>
              <a:buFont typeface="Wingdings" pitchFamily="2" charset="2"/>
              <a:buChar char="§"/>
              <a:defRPr/>
            </a:pPr>
            <a:r>
              <a:rPr lang="en-US" sz="9600" b="1" dirty="0" smtClean="0"/>
              <a:t>Overarching Goal</a:t>
            </a:r>
          </a:p>
          <a:p>
            <a:pPr eaLnBrk="1" hangingPunct="1">
              <a:lnSpc>
                <a:spcPct val="120000"/>
              </a:lnSpc>
              <a:spcBef>
                <a:spcPts val="0"/>
              </a:spcBef>
              <a:buFont typeface="Wingdings" pitchFamily="2" charset="2"/>
              <a:buChar char="§"/>
              <a:defRPr/>
            </a:pPr>
            <a:r>
              <a:rPr lang="en-US" sz="9600" b="1" dirty="0" smtClean="0"/>
              <a:t>Curriculum Maps and Pacing Guides</a:t>
            </a:r>
          </a:p>
          <a:p>
            <a:pPr eaLnBrk="1" hangingPunct="1">
              <a:lnSpc>
                <a:spcPct val="120000"/>
              </a:lnSpc>
              <a:spcBef>
                <a:spcPts val="0"/>
              </a:spcBef>
              <a:buFont typeface="Wingdings" pitchFamily="2" charset="2"/>
              <a:buChar char="§"/>
              <a:defRPr/>
            </a:pPr>
            <a:r>
              <a:rPr lang="en-US" sz="9600" b="1" dirty="0" smtClean="0"/>
              <a:t>Unit Development </a:t>
            </a:r>
          </a:p>
          <a:p>
            <a:pPr eaLnBrk="1" hangingPunct="1">
              <a:lnSpc>
                <a:spcPct val="120000"/>
              </a:lnSpc>
              <a:spcBef>
                <a:spcPts val="0"/>
              </a:spcBef>
              <a:buFont typeface="Wingdings" pitchFamily="2" charset="2"/>
              <a:buChar char="§"/>
              <a:defRPr/>
            </a:pPr>
            <a:r>
              <a:rPr lang="en-US" sz="9600" b="1" dirty="0" smtClean="0"/>
              <a:t>Making Connections: CHETL – Assessment Literacy – Unit Development</a:t>
            </a:r>
          </a:p>
          <a:p>
            <a:pPr eaLnBrk="1" hangingPunct="1">
              <a:lnSpc>
                <a:spcPct val="120000"/>
              </a:lnSpc>
              <a:spcBef>
                <a:spcPts val="0"/>
              </a:spcBef>
              <a:buFont typeface="Wingdings" pitchFamily="2" charset="2"/>
              <a:buChar char="§"/>
              <a:defRPr/>
            </a:pPr>
            <a:r>
              <a:rPr lang="en-US" sz="9600" b="1" dirty="0" smtClean="0"/>
              <a:t>Closing: Implementation/Impact Logs and Evaluation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282884"/>
            <a:ext cx="8829106" cy="1143000"/>
          </a:xfrm>
        </p:spPr>
        <p:txBody>
          <a:bodyPr/>
          <a:lstStyle/>
          <a:p>
            <a:r>
              <a:rPr lang="en-US" sz="4000" b="1" dirty="0" smtClean="0">
                <a:effectLst>
                  <a:outerShdw blurRad="38100" dist="38100" dir="2700000" algn="tl">
                    <a:srgbClr val="000000">
                      <a:alpha val="43137"/>
                    </a:srgbClr>
                  </a:outerShdw>
                </a:effectLst>
              </a:rPr>
              <a:t>KDE Model Curriculum Framework</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KDE website</a:t>
            </a:r>
          </a:p>
          <a:p>
            <a:r>
              <a:rPr lang="en-US" dirty="0" smtClean="0"/>
              <a:t>Search Box:  Curriculum Framework</a:t>
            </a:r>
          </a:p>
          <a:p>
            <a:endParaRPr lang="en-US" dirty="0" smtClean="0"/>
          </a:p>
          <a:p>
            <a:r>
              <a:rPr lang="en-US" sz="3200" b="1" kern="1200" dirty="0" smtClean="0">
                <a:latin typeface="Arial" charset="0"/>
                <a:cs typeface="Arial" charset="0"/>
              </a:rPr>
              <a:t>Curriculum Alignment</a:t>
            </a:r>
            <a:r>
              <a:rPr lang="en-US" sz="3200" kern="1200" dirty="0" smtClean="0">
                <a:latin typeface="Arial" charset="0"/>
                <a:cs typeface="Arial" charset="0"/>
              </a:rPr>
              <a:t> is the process of interpreting learning standards, then developing learning objectives that are directly targeted to the student (learning targets). </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274638"/>
            <a:ext cx="8829106" cy="1143000"/>
          </a:xfrm>
        </p:spPr>
        <p:txBody>
          <a:bodyPr/>
          <a:lstStyle/>
          <a:p>
            <a:r>
              <a:rPr lang="en-US" sz="4000" b="1" dirty="0" smtClean="0">
                <a:effectLst>
                  <a:outerShdw blurRad="38100" dist="38100" dir="2700000" algn="tl">
                    <a:srgbClr val="000000">
                      <a:alpha val="43137"/>
                    </a:srgbClr>
                  </a:outerShdw>
                </a:effectLst>
              </a:rPr>
              <a:t>KDE Model Curriculum Framework</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b="1" kern="1200" dirty="0" smtClean="0">
                <a:latin typeface="Arial" charset="0"/>
                <a:cs typeface="Arial" charset="0"/>
              </a:rPr>
              <a:t>Curriculum Pacing </a:t>
            </a:r>
            <a:r>
              <a:rPr lang="en-US" sz="2800" kern="1200" dirty="0" smtClean="0">
                <a:latin typeface="Arial" charset="0"/>
                <a:cs typeface="Arial" charset="0"/>
              </a:rPr>
              <a:t>organizes the </a:t>
            </a:r>
            <a:r>
              <a:rPr lang="en-US" sz="2800" b="1" kern="1200" dirty="0" smtClean="0">
                <a:latin typeface="Arial" charset="0"/>
                <a:cs typeface="Arial" charset="0"/>
              </a:rPr>
              <a:t>intended</a:t>
            </a:r>
            <a:r>
              <a:rPr lang="en-US" sz="2800" kern="1200" dirty="0" smtClean="0">
                <a:latin typeface="Arial" charset="0"/>
                <a:cs typeface="Arial" charset="0"/>
              </a:rPr>
              <a:t> curriculum </a:t>
            </a:r>
            <a:r>
              <a:rPr lang="en-US" sz="2800" u="sng" kern="1200" dirty="0" smtClean="0">
                <a:latin typeface="Arial" charset="0"/>
                <a:cs typeface="Arial" charset="0"/>
              </a:rPr>
              <a:t>for a particular subject area</a:t>
            </a:r>
            <a:r>
              <a:rPr lang="en-US" sz="2800" kern="1200" dirty="0" smtClean="0">
                <a:latin typeface="Arial" charset="0"/>
                <a:cs typeface="Arial" charset="0"/>
              </a:rPr>
              <a:t>. The pacing guide usually offers a school year timeline of standards/targets </a:t>
            </a:r>
            <a:r>
              <a:rPr lang="en-US" sz="2800" i="1" kern="1200" dirty="0" smtClean="0">
                <a:latin typeface="Arial" charset="0"/>
                <a:cs typeface="Arial" charset="0"/>
              </a:rPr>
              <a:t>to be learned</a:t>
            </a:r>
            <a:r>
              <a:rPr lang="en-US" sz="2800" kern="1200" dirty="0" smtClean="0">
                <a:latin typeface="Arial" charset="0"/>
                <a:cs typeface="Arial" charset="0"/>
              </a:rPr>
              <a:t>, and assessments.  The purpose of the pacing guide is to plan curriculum for the year in order to include all the necessary material to meet the subject area standards.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274638"/>
            <a:ext cx="8774515" cy="1143000"/>
          </a:xfrm>
        </p:spPr>
        <p:txBody>
          <a:bodyPr/>
          <a:lstStyle/>
          <a:p>
            <a:r>
              <a:rPr lang="en-US" sz="4000" b="1" dirty="0" smtClean="0">
                <a:effectLst>
                  <a:outerShdw blurRad="38100" dist="38100" dir="2700000" algn="tl">
                    <a:srgbClr val="000000">
                      <a:alpha val="43137"/>
                    </a:srgbClr>
                  </a:outerShdw>
                </a:effectLst>
              </a:rPr>
              <a:t>KDE Curriculum Framework</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sz="2800" b="1" kern="1200" dirty="0" smtClean="0">
                <a:latin typeface="Arial" charset="0"/>
                <a:cs typeface="Arial" charset="0"/>
              </a:rPr>
              <a:t>   Curriculum Mapping</a:t>
            </a:r>
            <a:r>
              <a:rPr lang="en-US" kern="1200" dirty="0" smtClean="0">
                <a:latin typeface="Arial" charset="0"/>
                <a:cs typeface="Arial" charset="0"/>
              </a:rPr>
              <a:t> is a system that documents the </a:t>
            </a:r>
            <a:r>
              <a:rPr lang="en-US" b="1" kern="1200" dirty="0" smtClean="0">
                <a:latin typeface="Arial" charset="0"/>
                <a:cs typeface="Arial" charset="0"/>
              </a:rPr>
              <a:t>design</a:t>
            </a:r>
            <a:r>
              <a:rPr lang="en-US" kern="1200" dirty="0" smtClean="0">
                <a:latin typeface="Arial" charset="0"/>
                <a:cs typeface="Arial" charset="0"/>
              </a:rPr>
              <a:t> and </a:t>
            </a:r>
            <a:r>
              <a:rPr lang="en-US" b="1" kern="1200" dirty="0" smtClean="0">
                <a:latin typeface="Arial" charset="0"/>
                <a:cs typeface="Arial" charset="0"/>
              </a:rPr>
              <a:t>delivery</a:t>
            </a:r>
            <a:r>
              <a:rPr lang="en-US" kern="1200" dirty="0" smtClean="0">
                <a:latin typeface="Arial" charset="0"/>
                <a:cs typeface="Arial" charset="0"/>
              </a:rPr>
              <a:t> of curriculum, instruction, and assessment for a course or grade level.  Teachers record:</a:t>
            </a:r>
          </a:p>
          <a:p>
            <a:pPr lvl="1"/>
            <a:r>
              <a:rPr lang="en-US" kern="1200" dirty="0" smtClean="0">
                <a:latin typeface="Arial" charset="0"/>
                <a:cs typeface="Arial" charset="0"/>
              </a:rPr>
              <a:t> </a:t>
            </a:r>
            <a:r>
              <a:rPr lang="en-US" i="1" kern="1200" dirty="0" smtClean="0">
                <a:latin typeface="Arial" charset="0"/>
                <a:cs typeface="Arial" charset="0"/>
              </a:rPr>
              <a:t>what was taught</a:t>
            </a:r>
            <a:r>
              <a:rPr lang="en-US" kern="1200" dirty="0" smtClean="0">
                <a:latin typeface="Arial" charset="0"/>
                <a:cs typeface="Arial" charset="0"/>
              </a:rPr>
              <a:t>, </a:t>
            </a:r>
          </a:p>
          <a:p>
            <a:pPr lvl="1"/>
            <a:r>
              <a:rPr lang="en-US" i="1" kern="1200" dirty="0" smtClean="0">
                <a:latin typeface="Arial" charset="0"/>
                <a:cs typeface="Arial" charset="0"/>
              </a:rPr>
              <a:t>when instruction was delivered</a:t>
            </a:r>
            <a:r>
              <a:rPr lang="en-US" kern="1200" dirty="0" smtClean="0">
                <a:latin typeface="Arial" charset="0"/>
                <a:cs typeface="Arial" charset="0"/>
              </a:rPr>
              <a:t>, </a:t>
            </a:r>
          </a:p>
          <a:p>
            <a:pPr lvl="1"/>
            <a:r>
              <a:rPr lang="en-US" i="1" kern="1200" dirty="0" smtClean="0">
                <a:latin typeface="Arial" charset="0"/>
                <a:cs typeface="Arial" charset="0"/>
              </a:rPr>
              <a:t>how instruction occurred</a:t>
            </a:r>
            <a:r>
              <a:rPr lang="en-US" kern="1200" dirty="0" smtClean="0">
                <a:latin typeface="Arial" charset="0"/>
                <a:cs typeface="Arial" charset="0"/>
              </a:rPr>
              <a:t>, </a:t>
            </a:r>
          </a:p>
          <a:p>
            <a:pPr lvl="1"/>
            <a:r>
              <a:rPr lang="en-US" i="1" kern="1200" dirty="0" smtClean="0">
                <a:latin typeface="Arial" charset="0"/>
                <a:cs typeface="Arial" charset="0"/>
              </a:rPr>
              <a:t>how instruction was assessed, </a:t>
            </a:r>
          </a:p>
          <a:p>
            <a:pPr lvl="1"/>
            <a:r>
              <a:rPr lang="en-US" i="1" kern="1200" dirty="0" smtClean="0">
                <a:latin typeface="Arial" charset="0"/>
                <a:cs typeface="Arial" charset="0"/>
              </a:rPr>
              <a:t>how the results</a:t>
            </a:r>
            <a:r>
              <a:rPr lang="en-US" kern="1200" dirty="0" smtClean="0">
                <a:latin typeface="Arial" charset="0"/>
                <a:cs typeface="Arial" charset="0"/>
              </a:rPr>
              <a:t> </a:t>
            </a:r>
            <a:r>
              <a:rPr lang="en-US" i="1" kern="1200" dirty="0" smtClean="0">
                <a:latin typeface="Arial" charset="0"/>
                <a:cs typeface="Arial" charset="0"/>
              </a:rPr>
              <a:t>of assessment were utilized </a:t>
            </a:r>
          </a:p>
          <a:p>
            <a:pPr>
              <a:buNone/>
            </a:pPr>
            <a:r>
              <a:rPr lang="en-US" i="1" kern="1200" dirty="0" smtClean="0">
                <a:latin typeface="Arial" charset="0"/>
                <a:cs typeface="Arial" charset="0"/>
              </a:rPr>
              <a:t>    </a:t>
            </a:r>
            <a:r>
              <a:rPr lang="en-US" kern="1200" dirty="0" smtClean="0">
                <a:latin typeface="Arial" charset="0"/>
                <a:cs typeface="Arial" charset="0"/>
              </a:rPr>
              <a:t>to improve instruction.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0" y="177421"/>
            <a:ext cx="9144000" cy="1143000"/>
          </a:xfrm>
        </p:spPr>
        <p:txBody>
          <a:bodyPr/>
          <a:lstStyle/>
          <a:p>
            <a:r>
              <a:rPr lang="en-US" sz="3600" b="1" dirty="0" smtClean="0">
                <a:effectLst>
                  <a:outerShdw blurRad="38100" dist="38100" dir="2700000" algn="tl">
                    <a:srgbClr val="000000">
                      <a:alpha val="43137"/>
                    </a:srgbClr>
                  </a:outerShdw>
                </a:effectLst>
              </a:rPr>
              <a:t>Identifying Key Characteristics of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Pacing Guides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7415" y="1282890"/>
            <a:ext cx="6613705" cy="5404513"/>
          </a:xfrm>
          <a:noFill/>
        </p:spPr>
        <p:txBody>
          <a:bodyPr/>
          <a:lstStyle/>
          <a:p>
            <a:pPr algn="ctr">
              <a:buNone/>
            </a:pPr>
            <a:r>
              <a:rPr lang="en-US" b="1" dirty="0" smtClean="0">
                <a:effectLst>
                  <a:outerShdw blurRad="38100" dist="38100" dir="2700000" algn="tl">
                    <a:srgbClr val="000000">
                      <a:alpha val="43137"/>
                    </a:srgbClr>
                  </a:outerShdw>
                </a:effectLst>
              </a:rPr>
              <a:t>Document Pass Around</a:t>
            </a:r>
            <a:r>
              <a:rPr lang="en-US" dirty="0" smtClean="0">
                <a:effectLst>
                  <a:outerShdw blurRad="38100" dist="38100" dir="2700000" algn="tl">
                    <a:srgbClr val="000000">
                      <a:alpha val="43137"/>
                    </a:srgbClr>
                  </a:outerShdw>
                </a:effectLst>
              </a:rPr>
              <a:t>…</a:t>
            </a:r>
          </a:p>
          <a:p>
            <a:pPr>
              <a:buNone/>
            </a:pPr>
            <a:r>
              <a:rPr lang="en-US" sz="2000" b="1" u="sng" dirty="0" smtClean="0"/>
              <a:t>Instructions</a:t>
            </a:r>
            <a:r>
              <a:rPr lang="en-US" sz="2000" b="1" dirty="0" smtClean="0"/>
              <a:t>:</a:t>
            </a:r>
          </a:p>
          <a:p>
            <a:r>
              <a:rPr lang="en-US" dirty="0" smtClean="0"/>
              <a:t>Add your Pacing Guide to the samples on the table</a:t>
            </a:r>
          </a:p>
          <a:p>
            <a:r>
              <a:rPr lang="en-US" dirty="0" smtClean="0"/>
              <a:t>Pass the Pacing Guides around the table so everyone has one</a:t>
            </a:r>
          </a:p>
          <a:p>
            <a:r>
              <a:rPr lang="en-US" dirty="0" smtClean="0"/>
              <a:t>Review each guide and identify KEY CHARACTERISTICS you think should be included in a </a:t>
            </a:r>
            <a:r>
              <a:rPr lang="en-US" b="1" u="sng" dirty="0" smtClean="0"/>
              <a:t>effective</a:t>
            </a:r>
            <a:r>
              <a:rPr lang="en-US" dirty="0" smtClean="0"/>
              <a:t> Pacing Guide</a:t>
            </a:r>
          </a:p>
          <a:p>
            <a:r>
              <a:rPr lang="en-US" dirty="0" smtClean="0"/>
              <a:t>Add those characteristics to your handout</a:t>
            </a:r>
          </a:p>
          <a:p>
            <a:r>
              <a:rPr lang="en-US" dirty="0" smtClean="0"/>
              <a:t>Pass the Pacing Guide to your left and continue on until all guides have been reviewed by every person at your table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274638"/>
            <a:ext cx="8815459" cy="1143000"/>
          </a:xfrm>
        </p:spPr>
        <p:txBody>
          <a:bodyPr/>
          <a:lstStyle/>
          <a:p>
            <a:r>
              <a:rPr lang="en-US" sz="4000" b="1" dirty="0" smtClean="0">
                <a:effectLst>
                  <a:outerShdw blurRad="38100" dist="38100" dir="2700000" algn="tl">
                    <a:srgbClr val="000000">
                      <a:alpha val="43137"/>
                    </a:srgbClr>
                  </a:outerShdw>
                </a:effectLst>
              </a:rPr>
              <a:t>Pacing Guide Activity (</a:t>
            </a:r>
            <a:r>
              <a:rPr lang="en-US" sz="4000" b="1" dirty="0" err="1" smtClean="0">
                <a:effectLst>
                  <a:outerShdw blurRad="38100" dist="38100" dir="2700000" algn="tl">
                    <a:srgbClr val="000000">
                      <a:alpha val="43137"/>
                    </a:srgbClr>
                  </a:outerShdw>
                </a:effectLst>
              </a:rPr>
              <a:t>con’t</a:t>
            </a:r>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Choose a recorder and a reporter (facilitator).</a:t>
            </a:r>
          </a:p>
          <a:p>
            <a:r>
              <a:rPr lang="en-US" dirty="0" smtClean="0"/>
              <a:t>Come to consensus as to what key characteristics you think should be included on a pacing guide.</a:t>
            </a:r>
          </a:p>
          <a:p>
            <a:r>
              <a:rPr lang="en-US" dirty="0" smtClean="0"/>
              <a:t>Share out: One Key Characteristic/table. </a:t>
            </a:r>
          </a:p>
          <a:p>
            <a:r>
              <a:rPr lang="en-US" dirty="0" smtClean="0"/>
              <a:t>Will be charted on chart paper at the front.</a:t>
            </a:r>
          </a:p>
          <a:p>
            <a:endParaRPr lang="en-US" dirty="0" smtClean="0"/>
          </a:p>
          <a:p>
            <a:pPr algn="ctr">
              <a:buNone/>
            </a:pPr>
            <a:r>
              <a:rPr lang="en-US" b="1" dirty="0" smtClean="0">
                <a:effectLst>
                  <a:outerShdw blurRad="38100" dist="38100" dir="2700000" algn="tl">
                    <a:srgbClr val="000000">
                      <a:alpha val="43137"/>
                    </a:srgbClr>
                  </a:outerShdw>
                </a:effectLst>
              </a:rPr>
              <a:t>How do these characteristics match </a:t>
            </a:r>
          </a:p>
          <a:p>
            <a:pPr algn="ctr">
              <a:buNone/>
            </a:pPr>
            <a:r>
              <a:rPr lang="en-US" b="1" dirty="0" smtClean="0">
                <a:effectLst>
                  <a:outerShdw blurRad="38100" dist="38100" dir="2700000" algn="tl">
                    <a:srgbClr val="000000">
                      <a:alpha val="43137"/>
                    </a:srgbClr>
                  </a:outerShdw>
                </a:effectLst>
              </a:rPr>
              <a:t>your local pacing guide?</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476" y="287890"/>
            <a:ext cx="6316662" cy="1143000"/>
          </a:xfrm>
        </p:spPr>
        <p:txBody>
          <a:bodyPr/>
          <a:lstStyle/>
          <a:p>
            <a:pPr algn="ctr"/>
            <a:r>
              <a:rPr lang="en-US" sz="6600" b="1" dirty="0" smtClean="0">
                <a:effectLst>
                  <a:outerShdw blurRad="38100" dist="38100" dir="2700000" algn="tl">
                    <a:srgbClr val="000000">
                      <a:alpha val="43137"/>
                    </a:srgbClr>
                  </a:outerShdw>
                </a:effectLst>
              </a:rPr>
              <a:t>BREAK!</a:t>
            </a:r>
            <a:endParaRPr lang="en-US" sz="6600" b="1" dirty="0">
              <a:effectLst>
                <a:outerShdw blurRad="38100" dist="38100" dir="2700000" algn="tl">
                  <a:srgbClr val="000000">
                    <a:alpha val="43137"/>
                  </a:srgbClr>
                </a:outerShdw>
              </a:effectLst>
            </a:endParaRPr>
          </a:p>
        </p:txBody>
      </p:sp>
      <p:sp>
        <p:nvSpPr>
          <p:cNvPr id="14" name="Rectangle 13"/>
          <p:cNvSpPr/>
          <p:nvPr/>
        </p:nvSpPr>
        <p:spPr>
          <a:xfrm>
            <a:off x="3154077" y="5467351"/>
            <a:ext cx="4759234" cy="954107"/>
          </a:xfrm>
          <a:prstGeom prst="rect">
            <a:avLst/>
          </a:prstGeom>
          <a:noFill/>
          <a:ln>
            <a:solidFill>
              <a:schemeClr val="accent1"/>
            </a:solidFill>
          </a:ln>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10:30 – 10:45 </a:t>
            </a:r>
            <a:r>
              <a:rPr lang="en-US" sz="3200" b="1" spc="0" dirty="0" smtClean="0">
                <a:ln w="9000" cmpd="sng">
                  <a:solidFill>
                    <a:schemeClr val="accent4">
                      <a:shade val="50000"/>
                      <a:satMod val="120000"/>
                    </a:schemeClr>
                  </a:solidFill>
                  <a:prstDash val="solid"/>
                </a:ln>
                <a:effectLst>
                  <a:reflection blurRad="12700" stA="28000" endPos="45000" dist="1000" dir="5400000" sy="-100000" algn="bl" rotWithShape="0"/>
                </a:effectLst>
              </a:rPr>
              <a:t>a.m</a:t>
            </a:r>
            <a:r>
              <a:rPr lang="en-US"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a:t>
            </a:r>
          </a:p>
          <a:p>
            <a:pPr algn="ctr"/>
            <a:r>
              <a:rPr lang="en-US"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Prize drawing</a:t>
            </a:r>
            <a:endParaRPr lang="en-US" sz="2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pic>
        <p:nvPicPr>
          <p:cNvPr id="1041" name="Picture 17" descr="C:\Documents and Settings\cmullin\Local Settings\Temporary Internet Files\Content.IE5\O8LU5V25\MP900443785[1].jpg"/>
          <p:cNvPicPr>
            <a:picLocks noChangeAspect="1" noChangeArrowheads="1"/>
          </p:cNvPicPr>
          <p:nvPr/>
        </p:nvPicPr>
        <p:blipFill>
          <a:blip r:embed="rId3" cstate="print"/>
          <a:srcRect/>
          <a:stretch>
            <a:fillRect/>
          </a:stretch>
        </p:blipFill>
        <p:spPr bwMode="auto">
          <a:xfrm>
            <a:off x="3922643" y="1722783"/>
            <a:ext cx="3114261" cy="344556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979" y="434009"/>
            <a:ext cx="6326187" cy="4525963"/>
          </a:xfrm>
        </p:spPr>
        <p:txBody>
          <a:bodyPr/>
          <a:lstStyle/>
          <a:p>
            <a:pPr>
              <a:buNone/>
            </a:pPr>
            <a:endParaRPr lang="en-US" dirty="0" smtClean="0"/>
          </a:p>
          <a:p>
            <a:pPr algn="ctr">
              <a:buNone/>
            </a:pPr>
            <a:r>
              <a:rPr lang="en-US" sz="8000" b="1" dirty="0" smtClean="0">
                <a:effectLst>
                  <a:outerShdw blurRad="38100" dist="38100" dir="2700000" algn="tl">
                    <a:srgbClr val="000000">
                      <a:alpha val="43137"/>
                    </a:srgbClr>
                  </a:outerShdw>
                </a:effectLst>
                <a:latin typeface="+mj-lt"/>
              </a:rPr>
              <a:t>Standards</a:t>
            </a:r>
          </a:p>
          <a:p>
            <a:pPr algn="ctr">
              <a:buNone/>
            </a:pPr>
            <a:r>
              <a:rPr lang="en-US" sz="8000" b="1" dirty="0" smtClean="0">
                <a:effectLst>
                  <a:outerShdw blurRad="38100" dist="38100" dir="2700000" algn="tl">
                    <a:srgbClr val="000000">
                      <a:alpha val="43137"/>
                    </a:srgbClr>
                  </a:outerShdw>
                </a:effectLst>
                <a:latin typeface="+mj-lt"/>
              </a:rPr>
              <a:t>≠</a:t>
            </a:r>
          </a:p>
          <a:p>
            <a:pPr algn="ctr">
              <a:buNone/>
            </a:pPr>
            <a:r>
              <a:rPr lang="en-US" sz="8000" b="1" dirty="0" smtClean="0">
                <a:effectLst>
                  <a:outerShdw blurRad="38100" dist="38100" dir="2700000" algn="tl">
                    <a:srgbClr val="000000">
                      <a:alpha val="43137"/>
                    </a:srgbClr>
                  </a:outerShdw>
                </a:effectLst>
                <a:latin typeface="+mj-lt"/>
              </a:rPr>
              <a:t>Curriculum</a:t>
            </a:r>
            <a:endParaRPr lang="en-US" sz="8000" b="1" dirty="0">
              <a:effectLst>
                <a:outerShdw blurRad="38100" dist="38100" dir="2700000" algn="tl">
                  <a:srgbClr val="000000">
                    <a:alpha val="43137"/>
                  </a:srgbClr>
                </a:outerShdw>
              </a:effectLst>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609" y="1343770"/>
            <a:ext cx="6740801" cy="6086061"/>
          </a:xfrm>
        </p:spPr>
        <p:txBody>
          <a:bodyPr/>
          <a:lstStyle/>
          <a:p>
            <a:pPr algn="ctr">
              <a:buNone/>
            </a:pPr>
            <a:r>
              <a:rPr lang="en-US" sz="4400" b="1" dirty="0" smtClean="0"/>
              <a:t>the framework of experience and activities developed by teachers to help children increase their competence </a:t>
            </a:r>
          </a:p>
          <a:p>
            <a:pPr algn="ctr">
              <a:buNone/>
            </a:pPr>
            <a:r>
              <a:rPr lang="en-US" sz="4400" b="1" dirty="0" smtClean="0"/>
              <a:t>(</a:t>
            </a:r>
            <a:r>
              <a:rPr lang="en-US" sz="4400" b="1" dirty="0" err="1" smtClean="0"/>
              <a:t>Hendrick</a:t>
            </a:r>
            <a:r>
              <a:rPr lang="en-US" sz="4400" b="1" dirty="0" smtClean="0"/>
              <a:t>, 1994). </a:t>
            </a:r>
            <a:endParaRPr lang="en-US" sz="4400" b="1" dirty="0"/>
          </a:p>
        </p:txBody>
      </p:sp>
      <p:sp>
        <p:nvSpPr>
          <p:cNvPr id="4" name="TextBox 3"/>
          <p:cNvSpPr txBox="1"/>
          <p:nvPr/>
        </p:nvSpPr>
        <p:spPr>
          <a:xfrm>
            <a:off x="396240" y="335280"/>
            <a:ext cx="774192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Curriculum is:</a:t>
            </a: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848" y="1381539"/>
            <a:ext cx="6687792" cy="5186902"/>
          </a:xfrm>
        </p:spPr>
        <p:txBody>
          <a:bodyPr/>
          <a:lstStyle/>
          <a:p>
            <a:pPr algn="ctr">
              <a:buNone/>
            </a:pPr>
            <a:r>
              <a:rPr lang="en-US" sz="4000" b="1" dirty="0" smtClean="0"/>
              <a:t>a coherent body of </a:t>
            </a:r>
          </a:p>
          <a:p>
            <a:pPr algn="ctr">
              <a:buNone/>
            </a:pPr>
            <a:r>
              <a:rPr lang="en-US" sz="4000" b="1" dirty="0" smtClean="0"/>
              <a:t>subject matter </a:t>
            </a:r>
            <a:r>
              <a:rPr lang="en-US" sz="4000" b="1" u="sng" dirty="0" smtClean="0"/>
              <a:t>aligned with standards</a:t>
            </a:r>
            <a:r>
              <a:rPr lang="en-US" sz="4000" b="1" dirty="0" smtClean="0"/>
              <a:t> that focuses on a main topic or process that can last from a few days to several weeks.</a:t>
            </a:r>
            <a:endParaRPr lang="en-US" sz="4000" dirty="0"/>
          </a:p>
        </p:txBody>
      </p:sp>
      <p:sp>
        <p:nvSpPr>
          <p:cNvPr id="4" name="TextBox 3"/>
          <p:cNvSpPr txBox="1"/>
          <p:nvPr/>
        </p:nvSpPr>
        <p:spPr>
          <a:xfrm>
            <a:off x="0" y="198120"/>
            <a:ext cx="8970917"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A Standards-Based Unit of Study is:</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8" y="269336"/>
            <a:ext cx="7566921" cy="1143000"/>
          </a:xfrm>
        </p:spPr>
        <p:txBody>
          <a:bodyPr/>
          <a:lstStyle/>
          <a:p>
            <a:r>
              <a:rPr lang="en-US" sz="4400" b="1" dirty="0" smtClean="0">
                <a:effectLst>
                  <a:outerShdw blurRad="38100" dist="38100" dir="2700000" algn="tl">
                    <a:srgbClr val="000000">
                      <a:alpha val="43137"/>
                    </a:srgbClr>
                  </a:outerShdw>
                </a:effectLst>
              </a:rPr>
              <a:t>STANDARDS-BASED</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35721" y="1494183"/>
            <a:ext cx="6608279" cy="5092148"/>
          </a:xfrm>
        </p:spPr>
        <p:txBody>
          <a:bodyPr/>
          <a:lstStyle/>
          <a:p>
            <a:pPr algn="ctr">
              <a:buNone/>
            </a:pPr>
            <a:r>
              <a:rPr lang="en-US" dirty="0" smtClean="0"/>
              <a:t>    </a:t>
            </a:r>
            <a:r>
              <a:rPr lang="en-US" sz="2800" b="1" dirty="0" smtClean="0"/>
              <a:t>When designing units of study aligned to the Common Core</a:t>
            </a:r>
            <a:r>
              <a:rPr lang="en-US" sz="2800" b="1" i="1" dirty="0" smtClean="0"/>
              <a:t>, the key to this process is identifying standards to determine what students should know and be able to do at the end of the unit.</a:t>
            </a:r>
            <a:r>
              <a:rPr lang="en-US" sz="2800" b="1" dirty="0" smtClean="0"/>
              <a:t>  </a:t>
            </a:r>
          </a:p>
          <a:p>
            <a:pPr algn="ctr">
              <a:spcBef>
                <a:spcPts val="0"/>
              </a:spcBef>
              <a:buNone/>
            </a:pPr>
            <a:endParaRPr lang="en-US" sz="2800" b="1" dirty="0" smtClean="0"/>
          </a:p>
          <a:p>
            <a:pPr algn="ctr">
              <a:spcBef>
                <a:spcPts val="0"/>
              </a:spcBef>
              <a:buNone/>
            </a:pPr>
            <a:r>
              <a:rPr lang="en-US" sz="2800" b="1" dirty="0" smtClean="0"/>
              <a:t>The next major step </a:t>
            </a:r>
          </a:p>
          <a:p>
            <a:pPr algn="ctr">
              <a:spcBef>
                <a:spcPts val="0"/>
              </a:spcBef>
              <a:buNone/>
            </a:pPr>
            <a:r>
              <a:rPr lang="en-US" sz="2800" b="1" dirty="0" smtClean="0"/>
              <a:t>is to plan for the demonstration of student learning, and finally for the delivery of instruction.</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464027" y="141514"/>
            <a:ext cx="6516687" cy="910318"/>
          </a:xfrm>
          <a:solidFill>
            <a:schemeClr val="bg1"/>
          </a:solidFill>
        </p:spPr>
        <p:txBody>
          <a:bodyPr/>
          <a:lstStyle/>
          <a:p>
            <a:pPr algn="ctr" eaLnBrk="1" hangingPunct="1"/>
            <a:r>
              <a:rPr lang="en-US" sz="4000" b="1" dirty="0" smtClean="0">
                <a:effectLst>
                  <a:outerShdw blurRad="38100" dist="38100" dir="2700000" algn="tl">
                    <a:srgbClr val="000000">
                      <a:alpha val="43137"/>
                    </a:srgbClr>
                  </a:outerShdw>
                </a:effectLst>
              </a:rPr>
              <a:t>SESSION TARGETS</a:t>
            </a:r>
            <a:endParaRPr lang="fr-CA" sz="4000" dirty="0" smtClean="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700111" y="1393371"/>
            <a:ext cx="6607175" cy="4910366"/>
          </a:xfrm>
        </p:spPr>
        <p:txBody>
          <a:bodyPr rtlCol="0">
            <a:normAutofit fontScale="25000" lnSpcReduction="20000"/>
          </a:bodyPr>
          <a:lstStyle/>
          <a:p>
            <a:pPr marL="514350" indent="-514350" eaLnBrk="1" fontAlgn="auto" hangingPunct="1">
              <a:lnSpc>
                <a:spcPct val="120000"/>
              </a:lnSpc>
              <a:spcBef>
                <a:spcPts val="0"/>
              </a:spcBef>
              <a:spcAft>
                <a:spcPts val="0"/>
              </a:spcAft>
              <a:buFontTx/>
              <a:buAutoNum type="arabicPeriod"/>
              <a:defRPr/>
            </a:pPr>
            <a:r>
              <a:rPr lang="en-US" sz="9600" dirty="0" smtClean="0">
                <a:latin typeface="+mj-lt"/>
              </a:rPr>
              <a:t>I will expand my knowledge, skills and dispositions regarding the full array of assessment processes.</a:t>
            </a:r>
          </a:p>
          <a:p>
            <a:pPr marL="514350" indent="-514350" eaLnBrk="1" fontAlgn="auto" hangingPunct="1">
              <a:lnSpc>
                <a:spcPct val="120000"/>
              </a:lnSpc>
              <a:spcBef>
                <a:spcPts val="0"/>
              </a:spcBef>
              <a:spcAft>
                <a:spcPts val="0"/>
              </a:spcAft>
              <a:buFontTx/>
              <a:buAutoNum type="arabicPeriod"/>
              <a:defRPr/>
            </a:pPr>
            <a:r>
              <a:rPr lang="en-US" sz="9600" dirty="0" smtClean="0">
                <a:latin typeface="+mj-lt"/>
              </a:rPr>
              <a:t>I will make connections between KCAS  unit design and assessment literacy.</a:t>
            </a:r>
          </a:p>
          <a:p>
            <a:pPr marL="514350" indent="-514350" eaLnBrk="1" fontAlgn="auto" hangingPunct="1">
              <a:lnSpc>
                <a:spcPct val="120000"/>
              </a:lnSpc>
              <a:spcBef>
                <a:spcPts val="0"/>
              </a:spcBef>
              <a:spcAft>
                <a:spcPts val="0"/>
              </a:spcAft>
              <a:buFontTx/>
              <a:buAutoNum type="arabicPeriod"/>
              <a:defRPr/>
            </a:pPr>
            <a:r>
              <a:rPr lang="en-US" sz="9600" dirty="0" smtClean="0">
                <a:latin typeface="+mj-lt"/>
              </a:rPr>
              <a:t>I can strengthen units of study through integration of KCAS, CHETL and assessment literacy.</a:t>
            </a:r>
          </a:p>
          <a:p>
            <a:pPr marL="514350" indent="-514350" eaLnBrk="1" fontAlgn="auto" hangingPunct="1">
              <a:lnSpc>
                <a:spcPct val="120000"/>
              </a:lnSpc>
              <a:spcBef>
                <a:spcPts val="0"/>
              </a:spcBef>
              <a:spcAft>
                <a:spcPts val="0"/>
              </a:spcAft>
              <a:buFontTx/>
              <a:buAutoNum type="arabicPeriod"/>
              <a:defRPr/>
            </a:pPr>
            <a:r>
              <a:rPr lang="en-US" sz="9600" dirty="0" smtClean="0">
                <a:latin typeface="+mj-lt"/>
              </a:rPr>
              <a:t>I can exemplify my role as a teacher leader/capacity builder by applying, modeling and sharing unit development and assessment literacy in a timely manner. </a:t>
            </a:r>
          </a:p>
          <a:p>
            <a:pPr marL="514350" indent="-514350" eaLnBrk="1" fontAlgn="auto" hangingPunct="1">
              <a:spcAft>
                <a:spcPts val="0"/>
              </a:spcAft>
              <a:buFontTx/>
              <a:buAutoNum type="arabicPeriod"/>
              <a:defRPr/>
            </a:pPr>
            <a:endParaRPr lang="en-US" sz="9600" dirty="0" smtClean="0">
              <a:latin typeface="+mj-lt"/>
            </a:endParaRPr>
          </a:p>
          <a:p>
            <a:pPr marL="514350" indent="-514350" eaLnBrk="1" fontAlgn="auto" hangingPunct="1">
              <a:spcAft>
                <a:spcPts val="0"/>
              </a:spcAft>
              <a:buFontTx/>
              <a:buAutoNum type="arabicPeriod"/>
              <a:defRPr/>
            </a:pPr>
            <a:endParaRPr lang="en-US" sz="7200" dirty="0" smtClean="0">
              <a:latin typeface="+mj-lt"/>
            </a:endParaRPr>
          </a:p>
          <a:p>
            <a:pPr marL="514350" indent="-514350" eaLnBrk="1" fontAlgn="auto" hangingPunct="1">
              <a:spcAft>
                <a:spcPts val="0"/>
              </a:spcAft>
              <a:buFontTx/>
              <a:buAutoNum type="arabicPeriod"/>
              <a:defRPr/>
            </a:pPr>
            <a:endParaRPr lang="en-US" sz="2400" dirty="0" smtClean="0"/>
          </a:p>
          <a:p>
            <a:pPr marL="514350" indent="-514350" eaLnBrk="1" fontAlgn="auto" hangingPunct="1">
              <a:spcAft>
                <a:spcPts val="0"/>
              </a:spcAft>
              <a:buFontTx/>
              <a:buAutoNum type="arabicPeriod"/>
              <a:defRPr/>
            </a:pPr>
            <a:endParaRPr lang="en-US" sz="2400" dirty="0" smtClean="0"/>
          </a:p>
          <a:p>
            <a:pPr eaLnBrk="1" fontAlgn="auto" hangingPunct="1">
              <a:spcAft>
                <a:spcPts val="0"/>
              </a:spcAft>
              <a:buFont typeface="Arial" charset="0"/>
              <a:buNone/>
              <a:defRPr/>
            </a:pPr>
            <a:r>
              <a:rPr lang="en-US" b="1" dirty="0" smtClean="0">
                <a:solidFill>
                  <a:schemeClr val="accent6">
                    <a:lumMod val="75000"/>
                  </a:schemeClr>
                </a:solidFill>
              </a:rPr>
              <a:t> </a:t>
            </a:r>
            <a:endParaRPr lang="fr-CA"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4" y="274637"/>
            <a:ext cx="8821392" cy="1380741"/>
          </a:xfrm>
        </p:spPr>
        <p:txBody>
          <a:bodyPr/>
          <a:lstStyle/>
          <a:p>
            <a:r>
              <a:rPr lang="en-US" dirty="0" smtClean="0"/>
              <a:t/>
            </a:r>
            <a:br>
              <a:rPr lang="en-US" dirty="0" smtClean="0"/>
            </a:br>
            <a:r>
              <a:rPr lang="en-US" sz="4000" b="1" dirty="0" smtClean="0">
                <a:effectLst>
                  <a:outerShdw blurRad="38100" dist="38100" dir="2700000" algn="tl">
                    <a:srgbClr val="000000">
                      <a:alpha val="43137"/>
                    </a:srgbClr>
                  </a:outerShdw>
                </a:effectLst>
              </a:rPr>
              <a:t>What is the rationale for developing standards-based units of study?</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19130" y="1948184"/>
            <a:ext cx="6824870" cy="4717660"/>
          </a:xfrm>
        </p:spPr>
        <p:txBody>
          <a:bodyPr/>
          <a:lstStyle/>
          <a:p>
            <a:r>
              <a:rPr lang="en-US" sz="2000" dirty="0" smtClean="0"/>
              <a:t> </a:t>
            </a:r>
            <a:r>
              <a:rPr lang="en-US" sz="2000" b="1" dirty="0" smtClean="0"/>
              <a:t>Ensures instructional alignment with standards</a:t>
            </a:r>
          </a:p>
          <a:p>
            <a:r>
              <a:rPr lang="en-US" sz="2000" b="1" dirty="0" smtClean="0"/>
              <a:t> Makes sense to learners</a:t>
            </a:r>
          </a:p>
          <a:p>
            <a:r>
              <a:rPr lang="en-US" sz="2000" b="1" dirty="0" smtClean="0"/>
              <a:t> Links learning to living—provides relevance to</a:t>
            </a:r>
          </a:p>
          <a:p>
            <a:pPr>
              <a:buNone/>
            </a:pPr>
            <a:r>
              <a:rPr lang="en-US" sz="2000" b="1" dirty="0" smtClean="0"/>
              <a:t>      students’ lives</a:t>
            </a:r>
          </a:p>
          <a:p>
            <a:r>
              <a:rPr lang="en-US" sz="2000" b="1" dirty="0" smtClean="0"/>
              <a:t> Promotes learners’ awareness of the “why” for </a:t>
            </a:r>
          </a:p>
          <a:p>
            <a:pPr>
              <a:buNone/>
            </a:pPr>
            <a:r>
              <a:rPr lang="en-US" sz="2000" b="1" dirty="0" smtClean="0"/>
              <a:t>      learning</a:t>
            </a:r>
          </a:p>
          <a:p>
            <a:r>
              <a:rPr lang="en-US" sz="2000" b="1" dirty="0" smtClean="0"/>
              <a:t> Reflects efforts to design instruction best suited to </a:t>
            </a:r>
          </a:p>
          <a:p>
            <a:pPr>
              <a:buNone/>
            </a:pPr>
            <a:r>
              <a:rPr lang="en-US" sz="2000" b="1" dirty="0" smtClean="0"/>
              <a:t>      individual learners</a:t>
            </a:r>
          </a:p>
          <a:p>
            <a:r>
              <a:rPr lang="en-US" sz="2000" b="1" dirty="0" smtClean="0"/>
              <a:t> Encourages unit designers to think carefully and </a:t>
            </a:r>
          </a:p>
          <a:p>
            <a:pPr>
              <a:buNone/>
            </a:pPr>
            <a:r>
              <a:rPr lang="en-US" sz="2000" b="1" dirty="0" smtClean="0"/>
              <a:t>      independently about their work</a:t>
            </a:r>
          </a:p>
          <a:p>
            <a:r>
              <a:rPr lang="en-US" sz="2000" b="1" dirty="0" smtClean="0"/>
              <a:t> Makes the textbook a tool rather than the major </a:t>
            </a:r>
          </a:p>
          <a:p>
            <a:pPr>
              <a:buNone/>
            </a:pPr>
            <a:r>
              <a:rPr lang="en-US" sz="2000" b="1" dirty="0" smtClean="0"/>
              <a:t>      force behind instruction</a:t>
            </a:r>
            <a:endParaRPr lang="en-U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74638"/>
            <a:ext cx="8728627" cy="838545"/>
          </a:xfrm>
        </p:spPr>
        <p:txBody>
          <a:bodyPr/>
          <a:lstStyle/>
          <a:p>
            <a:r>
              <a:rPr lang="en-US" sz="3600" b="1" dirty="0" smtClean="0">
                <a:effectLst>
                  <a:outerShdw blurRad="38100" dist="38100" dir="2700000" algn="tl">
                    <a:srgbClr val="000000">
                      <a:alpha val="43137"/>
                    </a:srgbClr>
                  </a:outerShdw>
                </a:effectLst>
              </a:rPr>
              <a:t>Critical Components of a Unit of Study</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60321" y="1478281"/>
            <a:ext cx="6583680" cy="5379720"/>
          </a:xfrm>
        </p:spPr>
        <p:txBody>
          <a:bodyPr/>
          <a:lstStyle/>
          <a:p>
            <a:pPr marL="457200" lvl="0" indent="-457200">
              <a:buAutoNum type="arabicPeriod"/>
            </a:pPr>
            <a:r>
              <a:rPr lang="en-US" b="1" u="sng" dirty="0" smtClean="0"/>
              <a:t>Clear Learning Targets</a:t>
            </a:r>
            <a:r>
              <a:rPr lang="en-US" b="1" dirty="0" smtClean="0"/>
              <a:t>-what will be taught AND assessed (includes critical vocabulary).</a:t>
            </a:r>
          </a:p>
          <a:p>
            <a:pPr marL="457200" lvl="0" indent="-457200">
              <a:buAutoNum type="arabicPeriod"/>
            </a:pPr>
            <a:r>
              <a:rPr lang="en-US" b="1" dirty="0" smtClean="0"/>
              <a:t>Assessment-key assessment activities to measure student mastery of </a:t>
            </a:r>
            <a:r>
              <a:rPr lang="en-US" b="1" u="sng" dirty="0" smtClean="0"/>
              <a:t>learning targets.</a:t>
            </a:r>
          </a:p>
          <a:p>
            <a:pPr marL="457200" lvl="0" indent="-457200">
              <a:buAutoNum type="arabicPeriod"/>
            </a:pPr>
            <a:r>
              <a:rPr lang="en-US" b="1" dirty="0" smtClean="0"/>
              <a:t>Instructional Plans-aligned clearly to assessment and </a:t>
            </a:r>
            <a:r>
              <a:rPr lang="en-US" b="1" u="sng" dirty="0" smtClean="0"/>
              <a:t>learning targets.</a:t>
            </a:r>
          </a:p>
          <a:p>
            <a:pPr marL="457200" lvl="0" indent="-457200">
              <a:buAutoNum type="arabicPeriod"/>
            </a:pPr>
            <a:r>
              <a:rPr lang="en-US" b="1" dirty="0" smtClean="0"/>
              <a:t>Resources-resources needed for effective implementation of unit and mastery of </a:t>
            </a:r>
            <a:r>
              <a:rPr lang="en-US" b="1" u="sng" dirty="0" smtClean="0"/>
              <a:t>learning targets</a:t>
            </a:r>
            <a:r>
              <a:rPr lang="en-US" b="1" dirty="0" smtClean="0"/>
              <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8410575" cy="1143000"/>
          </a:xfrm>
        </p:spPr>
        <p:txBody>
          <a:bodyPr/>
          <a:lstStyle/>
          <a:p>
            <a:r>
              <a:rPr lang="en-US" sz="4400" b="1" dirty="0" smtClean="0">
                <a:effectLst>
                  <a:outerShdw blurRad="38100" dist="38100" dir="2700000" algn="tl">
                    <a:srgbClr val="000000">
                      <a:alpha val="43137"/>
                    </a:srgbClr>
                  </a:outerShdw>
                </a:effectLst>
              </a:rPr>
              <a:t>Feasibility…</a:t>
            </a:r>
            <a:endParaRPr lang="en-US" sz="44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2627726" y="1679713"/>
            <a:ext cx="4303161" cy="4958255"/>
          </a:xfrm>
        </p:spPr>
        <p:txBody>
          <a:bodyPr/>
          <a:lstStyle/>
          <a:p>
            <a:pPr algn="ctr">
              <a:buNone/>
            </a:pPr>
            <a:r>
              <a:rPr lang="en-US" b="1" dirty="0" smtClean="0"/>
              <a:t>As you consider unit development, focus on those standards that you need focused planning to implement--standards that are difficult to teach or those you do not have sufficient resources for.</a:t>
            </a:r>
            <a:endParaRPr lang="en-US" b="1" dirty="0"/>
          </a:p>
        </p:txBody>
      </p:sp>
      <p:pic>
        <p:nvPicPr>
          <p:cNvPr id="1026" name="Picture 2" descr="C:\Users\jlcarroll\AppData\Local\Microsoft\Windows\Temporary Internet Files\Content.IE5\5B9OKLPS\MC900431586[1].png"/>
          <p:cNvPicPr>
            <a:picLocks noGrp="1" noChangeAspect="1" noChangeArrowheads="1"/>
          </p:cNvPicPr>
          <p:nvPr>
            <p:ph sz="half" idx="2"/>
          </p:nvPr>
        </p:nvPicPr>
        <p:blipFill>
          <a:blip r:embed="rId3" cstate="print"/>
          <a:srcRect/>
          <a:stretch>
            <a:fillRect/>
          </a:stretch>
        </p:blipFill>
        <p:spPr bwMode="auto">
          <a:xfrm>
            <a:off x="6999368" y="2432060"/>
            <a:ext cx="1828572" cy="182857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8710" y="792480"/>
            <a:ext cx="6710970" cy="5211059"/>
          </a:xfrm>
        </p:spPr>
        <p:txBody>
          <a:bodyPr/>
          <a:lstStyle/>
          <a:p>
            <a:pPr algn="ctr"/>
            <a:r>
              <a:rPr lang="en-US" sz="5400" dirty="0" smtClean="0"/>
              <a:t/>
            </a:r>
            <a:br>
              <a:rPr lang="en-US" sz="5400" dirty="0" smtClean="0"/>
            </a:br>
            <a:r>
              <a:rPr lang="en-US" sz="5400" dirty="0" smtClean="0"/>
              <a:t>Let’s look at a unit template that can guide our work….</a:t>
            </a:r>
            <a:endParaRPr lang="en-US" sz="5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185530"/>
            <a:ext cx="8861149" cy="1438318"/>
          </a:xfrm>
        </p:spPr>
        <p:txBody>
          <a:bodyPr/>
          <a:lstStyle/>
          <a:p>
            <a:r>
              <a:rPr lang="en-US" dirty="0" smtClean="0"/>
              <a:t>As you look at the unit you brought with you, use this checklist to ensure the unit meets critical attributes of a standards-based unit:</a:t>
            </a:r>
            <a:endParaRPr lang="en-US" dirty="0"/>
          </a:p>
        </p:txBody>
      </p:sp>
      <p:sp>
        <p:nvSpPr>
          <p:cNvPr id="3" name="Content Placeholder 2"/>
          <p:cNvSpPr>
            <a:spLocks noGrp="1"/>
          </p:cNvSpPr>
          <p:nvPr>
            <p:ph idx="1"/>
          </p:nvPr>
        </p:nvSpPr>
        <p:spPr>
          <a:xfrm>
            <a:off x="2160316" y="1773621"/>
            <a:ext cx="7301735" cy="5084379"/>
          </a:xfrm>
        </p:spPr>
        <p:txBody>
          <a:bodyPr/>
          <a:lstStyle/>
          <a:p>
            <a:pPr>
              <a:buFont typeface="Wingdings" pitchFamily="2" charset="2"/>
              <a:buChar char="q"/>
            </a:pPr>
            <a:r>
              <a:rPr lang="en-US" dirty="0" smtClean="0"/>
              <a:t>Clear learning targets that identify expected learning and are aligned to Common Core (and other standards as necessary) and include key vocabulary.</a:t>
            </a:r>
          </a:p>
          <a:p>
            <a:pPr>
              <a:buFont typeface="Wingdings" pitchFamily="2" charset="2"/>
              <a:buChar char="q"/>
            </a:pPr>
            <a:r>
              <a:rPr lang="en-US" dirty="0" smtClean="0"/>
              <a:t>Unit topic is of interest to students-provide a context for learning.</a:t>
            </a:r>
          </a:p>
          <a:p>
            <a:pPr>
              <a:buFont typeface="Wingdings" pitchFamily="2" charset="2"/>
              <a:buChar char="q"/>
            </a:pPr>
            <a:r>
              <a:rPr lang="en-US" dirty="0" smtClean="0"/>
              <a:t>Summative assessment(s) measure learning targets.</a:t>
            </a:r>
          </a:p>
          <a:p>
            <a:pPr>
              <a:buFont typeface="Wingdings" pitchFamily="2" charset="2"/>
              <a:buChar char="q"/>
            </a:pPr>
            <a:r>
              <a:rPr lang="en-US" dirty="0" smtClean="0"/>
              <a:t>Formative assessments check for        understanding of learning targets along the way.</a:t>
            </a:r>
          </a:p>
          <a:p>
            <a:pPr>
              <a:buFont typeface="Wingdings" pitchFamily="2" charset="2"/>
              <a:buChar char="q"/>
            </a:pPr>
            <a:r>
              <a:rPr lang="en-US" dirty="0" smtClean="0"/>
              <a:t>Lessons focus DIRECTLY on learning targets.</a:t>
            </a:r>
          </a:p>
          <a:p>
            <a:pPr>
              <a:buFont typeface="Wingdings" pitchFamily="2" charset="2"/>
              <a:buChar char="q"/>
            </a:pPr>
            <a:r>
              <a:rPr lang="en-US" dirty="0" smtClean="0"/>
              <a:t>Resources support learning targets.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sz="5400" b="1" dirty="0" smtClean="0">
                <a:effectLst>
                  <a:outerShdw blurRad="38100" dist="38100" dir="2700000" algn="tl">
                    <a:srgbClr val="000000">
                      <a:alpha val="43137"/>
                    </a:srgbClr>
                  </a:outerShdw>
                </a:effectLst>
              </a:rPr>
              <a:t>QUESTIONS</a:t>
            </a:r>
            <a:endParaRPr lang="en-US" sz="5400" b="1" dirty="0">
              <a:effectLst>
                <a:outerShdw blurRad="38100" dist="38100" dir="2700000" algn="tl">
                  <a:srgbClr val="000000">
                    <a:alpha val="43137"/>
                  </a:srgbClr>
                </a:outerShdw>
              </a:effectLst>
            </a:endParaRPr>
          </a:p>
        </p:txBody>
      </p:sp>
      <p:pic>
        <p:nvPicPr>
          <p:cNvPr id="2054" name="Picture 6" descr="C:\Users\jlcarroll\AppData\Local\Microsoft\Windows\Temporary Internet Files\Content.IE5\0ZK4D0RA\MC900431512[1].png"/>
          <p:cNvPicPr>
            <a:picLocks noChangeAspect="1" noChangeArrowheads="1"/>
          </p:cNvPicPr>
          <p:nvPr/>
        </p:nvPicPr>
        <p:blipFill>
          <a:blip r:embed="rId3" cstate="print"/>
          <a:srcRect/>
          <a:stretch>
            <a:fillRect/>
          </a:stretch>
        </p:blipFill>
        <p:spPr bwMode="auto">
          <a:xfrm>
            <a:off x="4359966" y="2388589"/>
            <a:ext cx="2986652" cy="272674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312" y="172278"/>
            <a:ext cx="6316662" cy="1143000"/>
          </a:xfrm>
        </p:spPr>
        <p:txBody>
          <a:bodyPr/>
          <a:lstStyle/>
          <a:p>
            <a:pPr algn="ctr"/>
            <a:r>
              <a:rPr lang="en-US" sz="4000" b="1" dirty="0" smtClean="0">
                <a:effectLst>
                  <a:outerShdw blurRad="38100" dist="38100" dir="2700000" algn="tl">
                    <a:srgbClr val="000000">
                      <a:alpha val="43137"/>
                    </a:srgbClr>
                  </a:outerShdw>
                </a:effectLst>
              </a:rPr>
              <a:t>LUNCH </a:t>
            </a:r>
            <a:br>
              <a:rPr lang="en-US" sz="4000"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12:00 – 12:45 p.m.</a:t>
            </a:r>
            <a:endParaRPr lang="en-US" b="1" dirty="0">
              <a:effectLst>
                <a:outerShdw blurRad="38100" dist="38100" dir="2700000" algn="tl">
                  <a:srgbClr val="000000">
                    <a:alpha val="43137"/>
                  </a:srgbClr>
                </a:outerShdw>
              </a:effectLst>
            </a:endParaRPr>
          </a:p>
        </p:txBody>
      </p:sp>
      <p:pic>
        <p:nvPicPr>
          <p:cNvPr id="1026" name="Picture 2" descr="C:\Documents and Settings\cmullin\Local Settings\Temporary Internet Files\Content.IE5\Z0J4X4RU\MP900402832[1].jpg"/>
          <p:cNvPicPr>
            <a:picLocks noGrp="1" noChangeAspect="1" noChangeArrowheads="1"/>
          </p:cNvPicPr>
          <p:nvPr>
            <p:ph idx="1"/>
          </p:nvPr>
        </p:nvPicPr>
        <p:blipFill>
          <a:blip r:embed="rId3" cstate="print"/>
          <a:srcRect/>
          <a:stretch>
            <a:fillRect/>
          </a:stretch>
        </p:blipFill>
        <p:spPr bwMode="auto">
          <a:xfrm>
            <a:off x="3320834" y="1335157"/>
            <a:ext cx="4780947" cy="3806687"/>
          </a:xfrm>
          <a:prstGeom prst="rect">
            <a:avLst/>
          </a:prstGeom>
          <a:noFill/>
        </p:spPr>
      </p:pic>
      <p:sp>
        <p:nvSpPr>
          <p:cNvPr id="4" name="TextBox 3"/>
          <p:cNvSpPr txBox="1"/>
          <p:nvPr/>
        </p:nvSpPr>
        <p:spPr>
          <a:xfrm>
            <a:off x="-1338470" y="0"/>
            <a:ext cx="184731" cy="369332"/>
          </a:xfrm>
          <a:prstGeom prst="rect">
            <a:avLst/>
          </a:prstGeom>
          <a:noFill/>
        </p:spPr>
        <p:txBody>
          <a:bodyPr wrap="none" rtlCol="0">
            <a:spAutoFit/>
          </a:bodyPr>
          <a:lstStyle/>
          <a:p>
            <a:endParaRPr lang="en-US" dirty="0"/>
          </a:p>
        </p:txBody>
      </p:sp>
      <p:sp>
        <p:nvSpPr>
          <p:cNvPr id="5" name="Rectangle 4"/>
          <p:cNvSpPr/>
          <p:nvPr/>
        </p:nvSpPr>
        <p:spPr>
          <a:xfrm>
            <a:off x="3438939" y="5681029"/>
            <a:ext cx="4572000" cy="461665"/>
          </a:xfrm>
          <a:prstGeom prst="rect">
            <a:avLst/>
          </a:prstGeom>
        </p:spPr>
        <p:txBody>
          <a:bodyPr>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Prize drawing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409" name="Rectangle 1"/>
          <p:cNvSpPr>
            <a:spLocks noChangeArrowheads="1"/>
          </p:cNvSpPr>
          <p:nvPr/>
        </p:nvSpPr>
        <p:spPr bwMode="auto">
          <a:xfrm>
            <a:off x="2584173" y="6161733"/>
            <a:ext cx="633454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057" y="209324"/>
            <a:ext cx="7267575" cy="1143000"/>
          </a:xfrm>
        </p:spPr>
        <p:txBody>
          <a:bodyPr/>
          <a:lstStyle/>
          <a:p>
            <a:pPr algn="ctr"/>
            <a:r>
              <a:rPr lang="en-US" sz="4000" b="1" dirty="0" smtClean="0">
                <a:effectLst>
                  <a:outerShdw blurRad="38100" dist="38100" dir="2700000" algn="tl">
                    <a:srgbClr val="000000">
                      <a:alpha val="43137"/>
                    </a:srgbClr>
                  </a:outerShdw>
                </a:effectLst>
              </a:rPr>
              <a:t>Developing Units of Study </a:t>
            </a:r>
            <a:endParaRPr lang="en-US" sz="40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2672217" y="1741714"/>
          <a:ext cx="63261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7" y="0"/>
            <a:ext cx="7594145" cy="1143000"/>
          </a:xfrm>
        </p:spPr>
        <p:txBody>
          <a:bodyPr/>
          <a:lstStyle/>
          <a:p>
            <a:pPr algn="ctr"/>
            <a:r>
              <a:rPr lang="en-US" sz="4000" b="1" dirty="0" smtClean="0">
                <a:solidFill>
                  <a:schemeClr val="accent6">
                    <a:lumMod val="50000"/>
                  </a:schemeClr>
                </a:solidFill>
                <a:effectLst>
                  <a:outerShdw blurRad="38100" dist="38100" dir="2700000" algn="tl">
                    <a:srgbClr val="000000">
                      <a:alpha val="43137"/>
                    </a:srgbClr>
                  </a:outerShdw>
                </a:effectLst>
              </a:rPr>
              <a:t>PUTTING IT ALL TOGETHER </a:t>
            </a:r>
            <a:endParaRPr lang="en-US" sz="4000" b="1" dirty="0">
              <a:solidFill>
                <a:schemeClr val="accent6">
                  <a:lumMod val="50000"/>
                </a:schemeClr>
              </a:solidFill>
              <a:effectLst>
                <a:outerShdw blurRad="38100" dist="38100" dir="2700000" algn="tl">
                  <a:srgbClr val="000000">
                    <a:alpha val="43137"/>
                  </a:srgbClr>
                </a:outerShdw>
              </a:effectLst>
            </a:endParaRPr>
          </a:p>
        </p:txBody>
      </p:sp>
      <p:graphicFrame>
        <p:nvGraphicFramePr>
          <p:cNvPr id="11" name="Diagram 10"/>
          <p:cNvGraphicFramePr/>
          <p:nvPr/>
        </p:nvGraphicFramePr>
        <p:xfrm>
          <a:off x="2677887" y="1201058"/>
          <a:ext cx="6204856" cy="513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4951197" y="1824335"/>
            <a:ext cx="1723549" cy="646331"/>
          </a:xfrm>
          <a:prstGeom prst="rect">
            <a:avLst/>
          </a:prstGeom>
          <a:noFill/>
        </p:spPr>
        <p:txBody>
          <a:bodyPr wrap="none" lIns="91440" tIns="45720" rIns="91440" bIns="45720">
            <a:spAutoFit/>
          </a:bodyPr>
          <a:lstStyle/>
          <a:p>
            <a:pPr algn="ctr"/>
            <a:r>
              <a:rPr lang="en-US" sz="3600" b="1" cap="none" spc="0" dirty="0" smtClean="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rPr>
              <a:t>CHETL</a:t>
            </a:r>
            <a:endParaRPr lang="en-US" sz="3600" b="1" cap="none" spc="0" dirty="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endParaRPr>
          </a:p>
        </p:txBody>
      </p:sp>
      <p:sp>
        <p:nvSpPr>
          <p:cNvPr id="17" name="Rectangle 16"/>
          <p:cNvSpPr/>
          <p:nvPr/>
        </p:nvSpPr>
        <p:spPr>
          <a:xfrm>
            <a:off x="2862943" y="3803696"/>
            <a:ext cx="3004457" cy="1077218"/>
          </a:xfrm>
          <a:prstGeom prst="rect">
            <a:avLst/>
          </a:prstGeom>
          <a:noFill/>
        </p:spPr>
        <p:txBody>
          <a:bodyPr wrap="squar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rPr>
              <a:t>Unit</a:t>
            </a:r>
          </a:p>
          <a:p>
            <a:pPr algn="ctr"/>
            <a:r>
              <a:rPr lang="en-US" sz="3200" b="1" cap="none" spc="0" dirty="0" smtClean="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rPr>
              <a:t>Development </a:t>
            </a:r>
            <a:endParaRPr lang="en-US" sz="3200" b="1" cap="none" spc="0" dirty="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endParaRPr>
          </a:p>
        </p:txBody>
      </p:sp>
      <p:sp>
        <p:nvSpPr>
          <p:cNvPr id="20" name="Rectangle 19"/>
          <p:cNvSpPr/>
          <p:nvPr/>
        </p:nvSpPr>
        <p:spPr>
          <a:xfrm>
            <a:off x="6058359" y="3847237"/>
            <a:ext cx="2650211" cy="1077218"/>
          </a:xfrm>
          <a:prstGeom prst="rect">
            <a:avLst/>
          </a:prstGeom>
          <a:noFill/>
        </p:spPr>
        <p:txBody>
          <a:bodyPr wrap="squar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rPr>
              <a:t>Assessment</a:t>
            </a:r>
            <a:r>
              <a:rPr lang="en-US" sz="2800" b="1" cap="none" spc="0" dirty="0" smtClean="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rPr>
              <a:t> </a:t>
            </a:r>
          </a:p>
          <a:p>
            <a:pPr algn="ctr"/>
            <a:r>
              <a:rPr lang="en-US" sz="3200" b="1" cap="none" spc="0" dirty="0" smtClean="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rPr>
              <a:t>Literacy</a:t>
            </a:r>
            <a:endParaRPr lang="en-US" sz="3200" b="1" cap="none" spc="0" dirty="0">
              <a:ln w="24500" cmpd="dbl">
                <a:solidFill>
                  <a:schemeClr val="accent2">
                    <a:shade val="85000"/>
                    <a:satMod val="155000"/>
                  </a:schemeClr>
                </a:solidFill>
                <a:prstDash val="solid"/>
                <a:miter lim="800000"/>
              </a:ln>
              <a:solidFill>
                <a:schemeClr val="accent6">
                  <a:lumMod val="50000"/>
                </a:schemeClr>
              </a:soli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70315" y="152399"/>
            <a:ext cx="7173685" cy="1027044"/>
          </a:xfrm>
          <a:solidFill>
            <a:schemeClr val="bg1"/>
          </a:solidFill>
        </p:spPr>
        <p:txBody>
          <a:bodyPr/>
          <a:lstStyle/>
          <a:p>
            <a:pPr algn="ctr" eaLnBrk="1" hangingPunct="1"/>
            <a:r>
              <a:rPr lang="en-US" b="1" dirty="0" smtClean="0">
                <a:effectLst>
                  <a:outerShdw blurRad="38100" dist="38100" dir="2700000" algn="tl">
                    <a:srgbClr val="000000">
                      <a:alpha val="43137"/>
                    </a:srgbClr>
                  </a:outerShdw>
                </a:effectLst>
              </a:rPr>
              <a:t>REVISITING TODAY’S TARGETS</a:t>
            </a:r>
            <a:endParaRPr lang="fr-CA" dirty="0" smtClean="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700111" y="1393371"/>
            <a:ext cx="6607175" cy="4910366"/>
          </a:xfrm>
        </p:spPr>
        <p:txBody>
          <a:bodyPr rtlCol="0">
            <a:normAutofit fontScale="25000" lnSpcReduction="20000"/>
          </a:bodyPr>
          <a:lstStyle/>
          <a:p>
            <a:pPr marL="514350" indent="-514350" eaLnBrk="1" fontAlgn="auto" hangingPunct="1">
              <a:lnSpc>
                <a:spcPct val="120000"/>
              </a:lnSpc>
              <a:spcBef>
                <a:spcPts val="0"/>
              </a:spcBef>
              <a:spcAft>
                <a:spcPts val="0"/>
              </a:spcAft>
              <a:buFontTx/>
              <a:buAutoNum type="arabicPeriod"/>
              <a:defRPr/>
            </a:pPr>
            <a:r>
              <a:rPr lang="en-US" sz="9600" dirty="0" smtClean="0">
                <a:latin typeface="+mj-lt"/>
              </a:rPr>
              <a:t>I will expand my knowledge, skills and dispositions regarding the full array of assessment processes.</a:t>
            </a:r>
          </a:p>
          <a:p>
            <a:pPr marL="514350" indent="-514350" eaLnBrk="1" fontAlgn="auto" hangingPunct="1">
              <a:lnSpc>
                <a:spcPct val="120000"/>
              </a:lnSpc>
              <a:spcBef>
                <a:spcPts val="0"/>
              </a:spcBef>
              <a:spcAft>
                <a:spcPts val="0"/>
              </a:spcAft>
              <a:buFontTx/>
              <a:buAutoNum type="arabicPeriod"/>
              <a:defRPr/>
            </a:pPr>
            <a:r>
              <a:rPr lang="en-US" sz="9600" dirty="0" smtClean="0">
                <a:latin typeface="+mj-lt"/>
              </a:rPr>
              <a:t>I will make connections between KCAS  unit design and assessment literacy.</a:t>
            </a:r>
          </a:p>
          <a:p>
            <a:pPr marL="514350" indent="-514350" eaLnBrk="1" fontAlgn="auto" hangingPunct="1">
              <a:lnSpc>
                <a:spcPct val="120000"/>
              </a:lnSpc>
              <a:spcBef>
                <a:spcPts val="0"/>
              </a:spcBef>
              <a:spcAft>
                <a:spcPts val="0"/>
              </a:spcAft>
              <a:buFontTx/>
              <a:buAutoNum type="arabicPeriod"/>
              <a:defRPr/>
            </a:pPr>
            <a:r>
              <a:rPr lang="en-US" sz="9600" dirty="0" smtClean="0">
                <a:latin typeface="+mj-lt"/>
              </a:rPr>
              <a:t>I can strengthen units of study through integration of KCAS, CHETL and assessment literacy.</a:t>
            </a:r>
          </a:p>
          <a:p>
            <a:pPr marL="514350" indent="-514350" eaLnBrk="1" fontAlgn="auto" hangingPunct="1">
              <a:lnSpc>
                <a:spcPct val="120000"/>
              </a:lnSpc>
              <a:spcBef>
                <a:spcPts val="0"/>
              </a:spcBef>
              <a:spcAft>
                <a:spcPts val="0"/>
              </a:spcAft>
              <a:buFontTx/>
              <a:buAutoNum type="arabicPeriod"/>
              <a:defRPr/>
            </a:pPr>
            <a:r>
              <a:rPr lang="en-US" sz="9600" dirty="0" smtClean="0">
                <a:latin typeface="+mj-lt"/>
              </a:rPr>
              <a:t>I can exemplify my role as a teacher leader/capacity builder by applying, modeling and sharing unit development and assessment literacy in a timely manner. </a:t>
            </a:r>
          </a:p>
          <a:p>
            <a:pPr marL="514350" indent="-514350" eaLnBrk="1" fontAlgn="auto" hangingPunct="1">
              <a:spcAft>
                <a:spcPts val="0"/>
              </a:spcAft>
              <a:buFontTx/>
              <a:buAutoNum type="arabicPeriod"/>
              <a:defRPr/>
            </a:pPr>
            <a:endParaRPr lang="en-US" sz="9600" dirty="0" smtClean="0">
              <a:latin typeface="+mj-lt"/>
            </a:endParaRPr>
          </a:p>
          <a:p>
            <a:pPr marL="514350" indent="-514350" eaLnBrk="1" fontAlgn="auto" hangingPunct="1">
              <a:spcAft>
                <a:spcPts val="0"/>
              </a:spcAft>
              <a:buFontTx/>
              <a:buAutoNum type="arabicPeriod"/>
              <a:defRPr/>
            </a:pPr>
            <a:endParaRPr lang="en-US" sz="7200" dirty="0" smtClean="0">
              <a:latin typeface="+mj-lt"/>
            </a:endParaRPr>
          </a:p>
          <a:p>
            <a:pPr marL="514350" indent="-514350" eaLnBrk="1" fontAlgn="auto" hangingPunct="1">
              <a:spcAft>
                <a:spcPts val="0"/>
              </a:spcAft>
              <a:buFontTx/>
              <a:buAutoNum type="arabicPeriod"/>
              <a:defRPr/>
            </a:pPr>
            <a:endParaRPr lang="en-US" sz="2400" dirty="0" smtClean="0"/>
          </a:p>
          <a:p>
            <a:pPr marL="514350" indent="-514350" eaLnBrk="1" fontAlgn="auto" hangingPunct="1">
              <a:spcAft>
                <a:spcPts val="0"/>
              </a:spcAft>
              <a:buFontTx/>
              <a:buAutoNum type="arabicPeriod"/>
              <a:defRPr/>
            </a:pPr>
            <a:endParaRPr lang="en-US" sz="2400" dirty="0" smtClean="0"/>
          </a:p>
          <a:p>
            <a:pPr eaLnBrk="1" fontAlgn="auto" hangingPunct="1">
              <a:spcAft>
                <a:spcPts val="0"/>
              </a:spcAft>
              <a:buFont typeface="Arial" charset="0"/>
              <a:buNone/>
              <a:defRPr/>
            </a:pPr>
            <a:r>
              <a:rPr lang="en-US" b="1" dirty="0" smtClean="0">
                <a:solidFill>
                  <a:schemeClr val="accent6">
                    <a:lumMod val="75000"/>
                  </a:schemeClr>
                </a:solidFill>
              </a:rPr>
              <a:t> </a:t>
            </a:r>
            <a:endParaRPr lang="fr-CA"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 y="274638"/>
            <a:ext cx="8861679" cy="1512598"/>
          </a:xfrm>
        </p:spPr>
        <p:txBody>
          <a:bodyPr/>
          <a:lstStyle/>
          <a:p>
            <a:pPr algn="ctr"/>
            <a:r>
              <a:rPr lang="en-US" sz="3600" b="1" dirty="0" smtClean="0">
                <a:effectLst>
                  <a:outerShdw blurRad="38100" dist="38100" dir="2700000" algn="tl">
                    <a:srgbClr val="000000">
                      <a:alpha val="43137"/>
                    </a:srgbClr>
                  </a:outerShdw>
                </a:effectLst>
              </a:rPr>
              <a:t>Developing Our Assessment Literacy</a:t>
            </a:r>
            <a:r>
              <a:rPr lang="en-US" dirty="0" smtClean="0"/>
              <a:t/>
            </a:r>
            <a:br>
              <a:rPr lang="en-US" dirty="0" smtClean="0"/>
            </a:br>
            <a:r>
              <a:rPr lang="en-US" dirty="0" smtClean="0">
                <a:effectLst>
                  <a:outerShdw blurRad="38100" dist="38100" dir="2700000" algn="tl">
                    <a:srgbClr val="000000">
                      <a:alpha val="43137"/>
                    </a:srgbClr>
                  </a:outerShdw>
                </a:effectLst>
              </a:rPr>
              <a:t>by Cassandra </a:t>
            </a:r>
            <a:r>
              <a:rPr lang="en-US" dirty="0" err="1" smtClean="0">
                <a:effectLst>
                  <a:outerShdw blurRad="38100" dist="38100" dir="2700000" algn="tl">
                    <a:srgbClr val="000000">
                      <a:alpha val="43137"/>
                    </a:srgbClr>
                  </a:outerShdw>
                </a:effectLst>
              </a:rPr>
              <a:t>Erkens</a:t>
            </a:r>
            <a:endParaRPr lang="en-US" dirty="0">
              <a:effectLst>
                <a:outerShdw blurRad="38100" dist="38100" dir="2700000" algn="tl">
                  <a:srgbClr val="000000">
                    <a:alpha val="43137"/>
                  </a:srgbClr>
                </a:outerShdw>
              </a:effectLst>
            </a:endParaRPr>
          </a:p>
        </p:txBody>
      </p:sp>
      <p:graphicFrame>
        <p:nvGraphicFramePr>
          <p:cNvPr id="4" name="Diagram 3"/>
          <p:cNvGraphicFramePr/>
          <p:nvPr/>
        </p:nvGraphicFramePr>
        <p:xfrm>
          <a:off x="2715491" y="1826492"/>
          <a:ext cx="6096000" cy="457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2" y="274638"/>
            <a:ext cx="8702123" cy="1143000"/>
          </a:xfrm>
        </p:spPr>
        <p:txBody>
          <a:bodyPr/>
          <a:lstStyle/>
          <a:p>
            <a:r>
              <a:rPr lang="en-US" sz="5400" b="1" dirty="0" smtClean="0">
                <a:effectLst>
                  <a:outerShdw blurRad="38100" dist="38100" dir="2700000" algn="tl">
                    <a:srgbClr val="000000">
                      <a:alpha val="43137"/>
                    </a:srgbClr>
                  </a:outerShdw>
                </a:effectLst>
              </a:rPr>
              <a:t>   Network Vision</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200" dirty="0" smtClean="0"/>
              <a:t>Year 1:                             Building your knowledge and establishing yourself as a teacher leader within your school/district. </a:t>
            </a:r>
            <a:r>
              <a:rPr lang="en-US" sz="2800" b="1" dirty="0" smtClean="0"/>
              <a:t>(I Do and We Do)</a:t>
            </a:r>
          </a:p>
          <a:p>
            <a:r>
              <a:rPr lang="en-US" sz="3200" dirty="0" smtClean="0"/>
              <a:t>Year 2:               Implementation: Fulfilling the VISION of the Leadership Network…</a:t>
            </a:r>
            <a:r>
              <a:rPr lang="en-US" sz="2800" b="1" dirty="0" smtClean="0"/>
              <a:t>(You Do)</a:t>
            </a:r>
          </a:p>
          <a:p>
            <a:pPr>
              <a:buNone/>
            </a:pPr>
            <a:endParaRPr lang="en-US" dirty="0"/>
          </a:p>
        </p:txBody>
      </p:sp>
      <p:pic>
        <p:nvPicPr>
          <p:cNvPr id="2050" name="Picture 2" descr="C:\Documents and Settings\cmullin\Local Settings\Temporary Internet Files\Content.IE5\K84P4IID\MC900292604[1].wmf"/>
          <p:cNvPicPr>
            <a:picLocks noChangeAspect="1" noChangeArrowheads="1"/>
          </p:cNvPicPr>
          <p:nvPr/>
        </p:nvPicPr>
        <p:blipFill>
          <a:blip r:embed="rId3" cstate="print"/>
          <a:srcRect/>
          <a:stretch>
            <a:fillRect/>
          </a:stretch>
        </p:blipFill>
        <p:spPr bwMode="auto">
          <a:xfrm>
            <a:off x="6662984" y="216970"/>
            <a:ext cx="1815998" cy="173278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a:xfrm>
            <a:off x="3203575" y="0"/>
            <a:ext cx="5940425" cy="1143000"/>
          </a:xfrm>
          <a:solidFill>
            <a:schemeClr val="bg1"/>
          </a:solidFill>
        </p:spPr>
        <p:txBody>
          <a:bodyPr/>
          <a:lstStyle/>
          <a:p>
            <a:pPr algn="ctr"/>
            <a:r>
              <a:rPr lang="en-US" sz="4400" b="1" dirty="0" smtClean="0">
                <a:solidFill>
                  <a:schemeClr val="tx1"/>
                </a:solidFill>
                <a:effectLst>
                  <a:outerShdw blurRad="38100" dist="38100" dir="2700000" algn="tl">
                    <a:srgbClr val="000000">
                      <a:alpha val="43137"/>
                    </a:srgbClr>
                  </a:outerShdw>
                </a:effectLst>
              </a:rPr>
              <a:t>IMPACT LOGS </a:t>
            </a:r>
          </a:p>
        </p:txBody>
      </p:sp>
      <p:pic>
        <p:nvPicPr>
          <p:cNvPr id="47107" name="Picture 4"/>
          <p:cNvPicPr>
            <a:picLocks noGrp="1" noChangeAspect="1" noChangeArrowheads="1"/>
          </p:cNvPicPr>
          <p:nvPr>
            <p:ph idx="1"/>
          </p:nvPr>
        </p:nvPicPr>
        <p:blipFill>
          <a:blip r:embed="rId3" cstate="print"/>
          <a:srcRect/>
          <a:stretch>
            <a:fillRect/>
          </a:stretch>
        </p:blipFill>
        <p:spPr>
          <a:xfrm>
            <a:off x="3203575" y="1179443"/>
            <a:ext cx="5940425" cy="5678557"/>
          </a:xfrm>
          <a:noFill/>
        </p:spPr>
      </p:pic>
      <p:sp>
        <p:nvSpPr>
          <p:cNvPr id="47108" name="Rectangle 5"/>
          <p:cNvSpPr>
            <a:spLocks noChangeArrowheads="1"/>
          </p:cNvSpPr>
          <p:nvPr/>
        </p:nvSpPr>
        <p:spPr bwMode="auto">
          <a:xfrm>
            <a:off x="159026" y="1335156"/>
            <a:ext cx="2902226" cy="1631216"/>
          </a:xfrm>
          <a:prstGeom prst="rect">
            <a:avLst/>
          </a:prstGeom>
          <a:noFill/>
          <a:ln w="9525">
            <a:solidFill>
              <a:schemeClr val="tx1"/>
            </a:solidFill>
            <a:miter lim="800000"/>
            <a:headEnd/>
            <a:tailEnd/>
          </a:ln>
        </p:spPr>
        <p:txBody>
          <a:bodyPr wrap="square">
            <a:spAutoFit/>
          </a:bodyPr>
          <a:lstStyle/>
          <a:p>
            <a:pPr algn="ctr"/>
            <a:r>
              <a:rPr lang="en-US" sz="2000" b="1" dirty="0"/>
              <a:t>Logs should be submitted to Carole Mullins in hard copy or via e-mail at the end of each month.</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41" y="206399"/>
            <a:ext cx="8815459" cy="1143000"/>
          </a:xfrm>
        </p:spPr>
        <p:txBody>
          <a:bodyPr/>
          <a:lstStyle/>
          <a:p>
            <a:r>
              <a:rPr lang="en-US" b="1" dirty="0" smtClean="0">
                <a:effectLst>
                  <a:outerShdw blurRad="38100" dist="38100" dir="2700000" algn="tl">
                    <a:srgbClr val="000000">
                      <a:alpha val="43137"/>
                    </a:srgbClr>
                  </a:outerShdw>
                </a:effectLst>
              </a:rPr>
              <a:t>K-PREP (Kentucky Performance Rating for Educational Progress)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71158" y="1460310"/>
            <a:ext cx="6326187" cy="5116230"/>
          </a:xfrm>
        </p:spPr>
        <p:txBody>
          <a:bodyPr/>
          <a:lstStyle/>
          <a:p>
            <a:pPr>
              <a:spcBef>
                <a:spcPts val="0"/>
              </a:spcBef>
              <a:buNone/>
            </a:pPr>
            <a:r>
              <a:rPr lang="en-US" sz="2800" b="1" dirty="0" smtClean="0"/>
              <a:t>This title should be used when</a:t>
            </a:r>
          </a:p>
          <a:p>
            <a:pPr>
              <a:spcBef>
                <a:spcPts val="0"/>
              </a:spcBef>
              <a:buNone/>
            </a:pPr>
            <a:r>
              <a:rPr lang="en-US" sz="2800" b="1" dirty="0" smtClean="0"/>
              <a:t>citing state specific assessments:</a:t>
            </a:r>
          </a:p>
          <a:p>
            <a:pPr>
              <a:spcBef>
                <a:spcPts val="0"/>
              </a:spcBef>
              <a:buNone/>
            </a:pPr>
            <a:r>
              <a:rPr lang="en-US" sz="2800" b="1" dirty="0" smtClean="0"/>
              <a:t> </a:t>
            </a:r>
          </a:p>
          <a:p>
            <a:pPr lvl="1"/>
            <a:r>
              <a:rPr lang="en-US" sz="2800" dirty="0" smtClean="0"/>
              <a:t>K-PREP Reading</a:t>
            </a:r>
          </a:p>
          <a:p>
            <a:pPr lvl="1"/>
            <a:r>
              <a:rPr lang="en-US" sz="2800" dirty="0" smtClean="0"/>
              <a:t>K-PREP Mathematics</a:t>
            </a:r>
          </a:p>
          <a:p>
            <a:pPr lvl="1"/>
            <a:r>
              <a:rPr lang="en-US" sz="2800" dirty="0" smtClean="0"/>
              <a:t>K-PREP Science</a:t>
            </a:r>
          </a:p>
          <a:p>
            <a:pPr lvl="1"/>
            <a:r>
              <a:rPr lang="en-US" sz="2800" dirty="0" smtClean="0"/>
              <a:t>K-PREP Social Studies</a:t>
            </a:r>
          </a:p>
          <a:p>
            <a:pPr lvl="1"/>
            <a:r>
              <a:rPr lang="en-US" sz="2800" dirty="0" smtClean="0"/>
              <a:t>K-PREP Writing</a:t>
            </a:r>
          </a:p>
          <a:p>
            <a:pPr lvl="1"/>
            <a:r>
              <a:rPr lang="en-US" sz="2800" dirty="0" smtClean="0"/>
              <a:t>K-PREP End-of-Course</a:t>
            </a:r>
          </a:p>
        </p:txBody>
      </p:sp>
      <p:pic>
        <p:nvPicPr>
          <p:cNvPr id="1027" name="Picture 3"/>
          <p:cNvPicPr>
            <a:picLocks noChangeAspect="1" noChangeArrowheads="1"/>
          </p:cNvPicPr>
          <p:nvPr/>
        </p:nvPicPr>
        <p:blipFill>
          <a:blip r:embed="rId3" cstate="print"/>
          <a:srcRect/>
          <a:stretch>
            <a:fillRect/>
          </a:stretch>
        </p:blipFill>
        <p:spPr bwMode="auto">
          <a:xfrm>
            <a:off x="354842" y="1640006"/>
            <a:ext cx="1937982" cy="18811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7813" y="3799172"/>
            <a:ext cx="6326187" cy="3058828"/>
          </a:xfrm>
        </p:spPr>
        <p:txBody>
          <a:bodyPr/>
          <a:lstStyle/>
          <a:p>
            <a:pPr lvl="0"/>
            <a:r>
              <a:rPr lang="en-US" dirty="0" smtClean="0"/>
              <a:t>Educational Planning and Assessment System (EPAS): includes ACT, PLAN and EXPLORE assessments; as single entities, the three may be referred to by their individual names.</a:t>
            </a:r>
          </a:p>
          <a:p>
            <a:pPr lvl="0"/>
            <a:r>
              <a:rPr lang="en-US" dirty="0" smtClean="0"/>
              <a:t>Stanford 10 – Kentucky’s norm-referenced assessment (Grades 3-8)</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404513" y="709685"/>
            <a:ext cx="2074460" cy="128289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0" y="0"/>
            <a:ext cx="4094328" cy="2456597"/>
          </a:xfrm>
          <a:prstGeom prst="rect">
            <a:avLst/>
          </a:prstGeom>
          <a:noFill/>
          <a:ln w="9525">
            <a:noFill/>
            <a:miter lim="800000"/>
            <a:headEnd/>
            <a:tailEnd/>
          </a:ln>
          <a:effectLst/>
        </p:spPr>
      </p:pic>
      <p:sp>
        <p:nvSpPr>
          <p:cNvPr id="7" name="TextBox 6"/>
          <p:cNvSpPr txBox="1"/>
          <p:nvPr/>
        </p:nvSpPr>
        <p:spPr>
          <a:xfrm>
            <a:off x="163773" y="2674961"/>
            <a:ext cx="9144000" cy="954107"/>
          </a:xfrm>
          <a:prstGeom prst="rect">
            <a:avLst/>
          </a:prstGeom>
          <a:noFill/>
        </p:spPr>
        <p:txBody>
          <a:bodyPr wrap="square" rtlCol="0">
            <a:spAutoFit/>
          </a:bodyPr>
          <a:lstStyle/>
          <a:p>
            <a:pPr>
              <a:spcBef>
                <a:spcPts val="0"/>
              </a:spcBef>
              <a:buNone/>
            </a:pPr>
            <a:r>
              <a:rPr lang="en-US" sz="2800" b="1" dirty="0" smtClean="0"/>
              <a:t>For other assessments, please use the appropriate terminology as developed by parent companies: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39119" y="163287"/>
            <a:ext cx="6121852" cy="2100942"/>
          </a:xfrm>
          <a:solidFill>
            <a:schemeClr val="accent6">
              <a:lumMod val="40000"/>
              <a:lumOff val="60000"/>
            </a:schemeClr>
          </a:solidFill>
        </p:spPr>
        <p:txBody>
          <a:bodyPr/>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effectLst>
                  <a:outerShdw blurRad="38100" dist="38100" dir="2700000" algn="tl">
                    <a:srgbClr val="000000">
                      <a:alpha val="43137"/>
                    </a:srgbClr>
                  </a:outerShdw>
                </a:effectLst>
              </a:rPr>
              <a:t>2011-2012</a:t>
            </a:r>
            <a:r>
              <a:rPr lang="en-US" sz="3200" b="1" dirty="0" smtClean="0">
                <a:effectLst>
                  <a:outerShdw blurRad="38100" dist="38100" dir="2700000" algn="tl">
                    <a:srgbClr val="000000">
                      <a:alpha val="43137"/>
                    </a:srgbClr>
                  </a:outerShdw>
                </a:effectLst>
                <a:latin typeface="Franklin Gothic Medium" pitchFamily="34" charset="0"/>
              </a:rPr>
              <a:t> </a:t>
            </a:r>
            <a:r>
              <a:rPr lang="en-US" sz="3600" dirty="0" smtClean="0">
                <a:latin typeface="Franklin Gothic Medium" pitchFamily="34" charset="0"/>
              </a:rPr>
              <a:t/>
            </a:r>
            <a:br>
              <a:rPr lang="en-US" sz="3600" dirty="0" smtClean="0">
                <a:latin typeface="Franklin Gothic Medium" pitchFamily="34" charset="0"/>
              </a:rPr>
            </a:br>
            <a:r>
              <a:rPr lang="en-US" sz="3200" b="1" dirty="0" smtClean="0">
                <a:effectLst>
                  <a:outerShdw blurRad="38100" dist="38100" dir="2700000" algn="tl">
                    <a:srgbClr val="000000">
                      <a:alpha val="43137"/>
                    </a:srgbClr>
                  </a:outerShdw>
                </a:effectLst>
                <a:latin typeface="Franklin Gothic Medium" pitchFamily="34" charset="0"/>
              </a:rPr>
              <a:t>ELA Network Meeting Schedule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1800" b="1" dirty="0" smtClean="0">
                <a:solidFill>
                  <a:schemeClr val="tx1"/>
                </a:solidFill>
                <a:effectLst>
                  <a:outerShdw blurRad="38100" dist="38100" dir="2700000" algn="tl">
                    <a:srgbClr val="000000">
                      <a:alpha val="43137"/>
                    </a:srgbClr>
                  </a:outerShdw>
                </a:effectLst>
              </a:rPr>
              <a:t>Hazard Community and Technical College</a:t>
            </a:r>
            <a:br>
              <a:rPr lang="en-US" sz="1800" b="1" dirty="0" smtClean="0">
                <a:solidFill>
                  <a:schemeClr val="tx1"/>
                </a:solidFill>
                <a:effectLst>
                  <a:outerShdw blurRad="38100" dist="38100" dir="2700000" algn="tl">
                    <a:srgbClr val="000000">
                      <a:alpha val="43137"/>
                    </a:srgbClr>
                  </a:outerShdw>
                </a:effectLst>
              </a:rPr>
            </a:br>
            <a:r>
              <a:rPr lang="en-US" sz="1800" b="1" dirty="0" smtClean="0">
                <a:solidFill>
                  <a:schemeClr val="tx1"/>
                </a:solidFill>
                <a:effectLst>
                  <a:outerShdw blurRad="38100" dist="38100" dir="2700000" algn="tl">
                    <a:srgbClr val="000000">
                      <a:alpha val="43137"/>
                    </a:srgbClr>
                  </a:outerShdw>
                </a:effectLst>
              </a:rPr>
              <a:t>(</a:t>
            </a:r>
            <a:r>
              <a:rPr lang="en-US" sz="1800" b="1" dirty="0" smtClean="0">
                <a:effectLst>
                  <a:outerShdw blurRad="38100" dist="38100" dir="2700000" algn="tl">
                    <a:srgbClr val="000000">
                      <a:alpha val="43137"/>
                    </a:srgbClr>
                  </a:outerShdw>
                </a:effectLst>
              </a:rPr>
              <a:t>9:00 a.m. – 4:00 p.m.)</a:t>
            </a:r>
            <a:r>
              <a:rPr lang="en-US" sz="2400" b="1" dirty="0" smtClean="0">
                <a:solidFill>
                  <a:schemeClr val="tx1"/>
                </a:solidFill>
              </a:rPr>
              <a:t/>
            </a:r>
            <a:br>
              <a:rPr lang="en-US" sz="2400" b="1" dirty="0" smtClean="0">
                <a:solidFill>
                  <a:schemeClr val="tx1"/>
                </a:solidFill>
              </a:rPr>
            </a:br>
            <a:endParaRPr lang="en-US" sz="2400" b="1" dirty="0" smtClean="0">
              <a:solidFill>
                <a:schemeClr val="tx1"/>
              </a:solidFill>
            </a:endParaRPr>
          </a:p>
        </p:txBody>
      </p:sp>
      <p:sp>
        <p:nvSpPr>
          <p:cNvPr id="44035" name="Content Placeholder 2"/>
          <p:cNvSpPr>
            <a:spLocks noGrp="1"/>
          </p:cNvSpPr>
          <p:nvPr>
            <p:ph idx="1"/>
          </p:nvPr>
        </p:nvSpPr>
        <p:spPr>
          <a:xfrm>
            <a:off x="2739118" y="2205038"/>
            <a:ext cx="6121400" cy="4425950"/>
          </a:xfrm>
          <a:solidFill>
            <a:schemeClr val="accent6">
              <a:lumMod val="40000"/>
              <a:lumOff val="60000"/>
            </a:schemeClr>
          </a:solidFill>
        </p:spPr>
        <p:txBody>
          <a:bodyPr/>
          <a:lstStyle/>
          <a:p>
            <a:pPr algn="ctr">
              <a:buFont typeface="Arial" charset="0"/>
              <a:buNone/>
              <a:defRPr/>
            </a:pPr>
            <a:r>
              <a:rPr lang="en-US" sz="2800" b="1" dirty="0" smtClean="0">
                <a:latin typeface="+mj-lt"/>
              </a:rPr>
              <a:t>September 21, 2011</a:t>
            </a:r>
          </a:p>
          <a:p>
            <a:pPr algn="ctr">
              <a:buFont typeface="Arial" charset="0"/>
              <a:buNone/>
              <a:defRPr/>
            </a:pPr>
            <a:r>
              <a:rPr lang="en-US" sz="2800" b="1" dirty="0" smtClean="0">
                <a:latin typeface="+mj-lt"/>
              </a:rPr>
              <a:t>October 27, 2011 </a:t>
            </a:r>
          </a:p>
          <a:p>
            <a:pPr algn="ctr">
              <a:buFont typeface="Arial" charset="0"/>
              <a:buNone/>
              <a:defRPr/>
            </a:pPr>
            <a:r>
              <a:rPr lang="en-US" sz="2800" b="1" dirty="0" smtClean="0">
                <a:latin typeface="+mj-lt"/>
              </a:rPr>
              <a:t>November 29, 2011</a:t>
            </a:r>
          </a:p>
          <a:p>
            <a:pPr algn="ctr">
              <a:buFont typeface="Arial" charset="0"/>
              <a:buNone/>
              <a:defRPr/>
            </a:pPr>
            <a:r>
              <a:rPr lang="en-US" sz="2800" b="1" dirty="0" smtClean="0">
                <a:latin typeface="+mj-lt"/>
              </a:rPr>
              <a:t>January 18, 2012</a:t>
            </a:r>
          </a:p>
          <a:p>
            <a:pPr algn="ctr">
              <a:buFont typeface="Arial" charset="0"/>
              <a:buNone/>
              <a:defRPr/>
            </a:pPr>
            <a:r>
              <a:rPr lang="en-US" sz="2800" b="1" dirty="0" smtClean="0">
                <a:latin typeface="+mj-lt"/>
              </a:rPr>
              <a:t>February 21, 2012</a:t>
            </a:r>
          </a:p>
          <a:p>
            <a:pPr algn="ctr">
              <a:buFont typeface="Arial" charset="0"/>
              <a:buNone/>
              <a:defRPr/>
            </a:pPr>
            <a:r>
              <a:rPr lang="en-US" sz="2800" b="1" dirty="0" smtClean="0">
                <a:latin typeface="+mj-lt"/>
              </a:rPr>
              <a:t>March 29, 2012</a:t>
            </a:r>
          </a:p>
          <a:p>
            <a:pPr algn="ctr">
              <a:buFont typeface="Arial" charset="0"/>
              <a:buNone/>
              <a:defRPr/>
            </a:pPr>
            <a:r>
              <a:rPr lang="en-US" sz="2800" b="1" dirty="0" smtClean="0">
                <a:latin typeface="+mj-lt"/>
              </a:rPr>
              <a:t>June 2012: TBA</a:t>
            </a:r>
          </a:p>
          <a:p>
            <a:pPr>
              <a:buFontTx/>
              <a:buNone/>
              <a:defRPr/>
            </a:pPr>
            <a:endParaRPr lang="en-US" dirty="0" smtClean="0"/>
          </a:p>
        </p:txBody>
      </p:sp>
      <p:pic>
        <p:nvPicPr>
          <p:cNvPr id="23557" name="Picture 4"/>
          <p:cNvPicPr>
            <a:picLocks noChangeAspect="1" noChangeArrowheads="1"/>
          </p:cNvPicPr>
          <p:nvPr/>
        </p:nvPicPr>
        <p:blipFill>
          <a:blip r:embed="rId3" cstate="print"/>
          <a:srcRect/>
          <a:stretch>
            <a:fillRect/>
          </a:stretch>
        </p:blipFill>
        <p:spPr bwMode="auto">
          <a:xfrm>
            <a:off x="286430" y="825500"/>
            <a:ext cx="2198687"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GRAND PRIZE DRAWING</a:t>
            </a:r>
            <a:endParaRPr lang="en-US" b="1" dirty="0">
              <a:effectLst>
                <a:outerShdw blurRad="38100" dist="38100" dir="2700000" algn="tl">
                  <a:srgbClr val="000000">
                    <a:alpha val="43137"/>
                  </a:srgbClr>
                </a:outerShdw>
              </a:effectLst>
            </a:endParaRPr>
          </a:p>
        </p:txBody>
      </p:sp>
      <p:pic>
        <p:nvPicPr>
          <p:cNvPr id="2059" name="Picture 11" descr="C:\Documents and Settings\cmullin\Local Settings\Temporary Internet Files\Content.IE5\LXEETVJF\MC900336173[1].wmf"/>
          <p:cNvPicPr>
            <a:picLocks noChangeAspect="1" noChangeArrowheads="1"/>
          </p:cNvPicPr>
          <p:nvPr/>
        </p:nvPicPr>
        <p:blipFill>
          <a:blip r:embed="rId3" cstate="print"/>
          <a:srcRect/>
          <a:stretch>
            <a:fillRect/>
          </a:stretch>
        </p:blipFill>
        <p:spPr bwMode="auto">
          <a:xfrm>
            <a:off x="3641324" y="1804009"/>
            <a:ext cx="4261704" cy="412870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mullin\Local Settings\Temporary Internet Files\Content.IE5\O8LU5V25\MP910220971[1].jpg"/>
          <p:cNvPicPr>
            <a:picLocks noChangeAspect="1" noChangeArrowheads="1"/>
          </p:cNvPicPr>
          <p:nvPr/>
        </p:nvPicPr>
        <p:blipFill>
          <a:blip r:embed="rId3" cstate="print"/>
          <a:srcRect/>
          <a:stretch>
            <a:fillRect/>
          </a:stretch>
        </p:blipFill>
        <p:spPr bwMode="auto">
          <a:xfrm>
            <a:off x="3910915" y="1572172"/>
            <a:ext cx="3947624" cy="4879848"/>
          </a:xfrm>
          <a:prstGeom prst="rect">
            <a:avLst/>
          </a:prstGeom>
          <a:noFill/>
        </p:spPr>
      </p:pic>
      <p:sp>
        <p:nvSpPr>
          <p:cNvPr id="15" name="Rectangle 14"/>
          <p:cNvSpPr/>
          <p:nvPr/>
        </p:nvSpPr>
        <p:spPr>
          <a:xfrm>
            <a:off x="413244" y="450574"/>
            <a:ext cx="8344015" cy="584775"/>
          </a:xfrm>
          <a:prstGeom prst="rect">
            <a:avLst/>
          </a:prstGeom>
          <a:noFill/>
        </p:spPr>
        <p:txBody>
          <a:bodyPr wrap="non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6600"/>
                </a:solidFill>
                <a:effectLst>
                  <a:outerShdw blurRad="50800" dist="40000" dir="5400000" algn="tl" rotWithShape="0">
                    <a:srgbClr val="000000">
                      <a:shade val="5000"/>
                      <a:satMod val="120000"/>
                      <a:alpha val="33000"/>
                    </a:srgbClr>
                  </a:outerShdw>
                </a:effectLst>
                <a:latin typeface="Castellar" pitchFamily="18" charset="0"/>
              </a:rPr>
              <a:t>Have a Great Summer Vacation!</a:t>
            </a:r>
            <a:endPar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6600"/>
              </a:solidFill>
              <a:effectLst>
                <a:outerShdw blurRad="50800" dist="40000" dir="5400000" algn="tl" rotWithShape="0">
                  <a:srgbClr val="000000">
                    <a:shade val="5000"/>
                    <a:satMod val="120000"/>
                    <a:alpha val="33000"/>
                  </a:srgbClr>
                </a:outerShdw>
              </a:effectLst>
              <a:latin typeface="Castellar"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751716"/>
            <a:ext cx="8715375" cy="759031"/>
          </a:xfrm>
        </p:spPr>
        <p:txBody>
          <a:bodyPr/>
          <a:lstStyle/>
          <a:p>
            <a:pPr algn="ct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r>
              <a:rPr lang="en-US" sz="2800" dirty="0" smtClean="0"/>
              <a:t/>
            </a:r>
            <a:br>
              <a:rPr lang="en-US" sz="2800" dirty="0" smtClean="0"/>
            </a:br>
            <a:endParaRPr lang="en-US" sz="2800" dirty="0"/>
          </a:p>
        </p:txBody>
      </p:sp>
      <p:sp>
        <p:nvSpPr>
          <p:cNvPr id="3" name="Content Placeholder 2"/>
          <p:cNvSpPr>
            <a:spLocks noGrp="1"/>
          </p:cNvSpPr>
          <p:nvPr>
            <p:ph idx="1"/>
          </p:nvPr>
        </p:nvSpPr>
        <p:spPr>
          <a:xfrm>
            <a:off x="2495868" y="1295400"/>
            <a:ext cx="6326187" cy="5227320"/>
          </a:xfrm>
        </p:spPr>
        <p:txBody>
          <a:bodyPr/>
          <a:lstStyle/>
          <a:p>
            <a:pPr marL="457200" indent="-457200">
              <a:spcBef>
                <a:spcPts val="0"/>
              </a:spcBef>
              <a:buNone/>
            </a:pPr>
            <a:endParaRPr lang="en-US" sz="3200" dirty="0" smtClean="0"/>
          </a:p>
          <a:p>
            <a:pPr marL="457200" indent="-457200" algn="ctr">
              <a:spcBef>
                <a:spcPts val="0"/>
              </a:spcBef>
              <a:buNone/>
            </a:pPr>
            <a:r>
              <a:rPr lang="en-US" sz="4000" b="1" dirty="0" smtClean="0"/>
              <a:t>#1</a:t>
            </a:r>
          </a:p>
          <a:p>
            <a:pPr algn="ctr">
              <a:buNone/>
            </a:pPr>
            <a:endParaRPr lang="en-US" sz="2000" b="1" kern="1200" dirty="0" smtClean="0">
              <a:latin typeface="Arial" charset="0"/>
              <a:cs typeface="Arial" charset="0"/>
            </a:endParaRPr>
          </a:p>
          <a:p>
            <a:pPr algn="ctr">
              <a:buNone/>
            </a:pPr>
            <a:r>
              <a:rPr lang="en-US" sz="3200" b="1" u="sng" kern="1200" dirty="0" smtClean="0">
                <a:latin typeface="Arial" charset="0"/>
                <a:cs typeface="Arial" charset="0"/>
              </a:rPr>
              <a:t>Bottom Line</a:t>
            </a:r>
            <a:r>
              <a:rPr lang="en-US" sz="3200" u="sng" kern="1200" dirty="0" smtClean="0">
                <a:latin typeface="Arial" charset="0"/>
                <a:cs typeface="Arial" charset="0"/>
              </a:rPr>
              <a:t> </a:t>
            </a:r>
          </a:p>
          <a:p>
            <a:pPr algn="ctr">
              <a:buNone/>
            </a:pPr>
            <a:endParaRPr lang="en-US" sz="1200" u="sng" kern="1200" dirty="0" smtClean="0">
              <a:latin typeface="Arial" charset="0"/>
              <a:cs typeface="Arial" charset="0"/>
            </a:endParaRPr>
          </a:p>
          <a:p>
            <a:pPr algn="ctr">
              <a:buNone/>
            </a:pPr>
            <a:r>
              <a:rPr lang="en-US" sz="3200" kern="1200" dirty="0" smtClean="0">
                <a:latin typeface="Arial" charset="0"/>
                <a:cs typeface="Arial" charset="0"/>
              </a:rPr>
              <a:t>There are different rules for different situations. Meeting students at their point of need is the main objective of assessment.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 y="0"/>
            <a:ext cx="8806815" cy="1143000"/>
          </a:xfrm>
        </p:spPr>
        <p:txBody>
          <a:bodyPr/>
          <a:lstStyle/>
          <a:p>
            <a:pPr algn="ct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endParaRPr lang="en-US" sz="2800" dirty="0"/>
          </a:p>
        </p:txBody>
      </p:sp>
      <p:sp>
        <p:nvSpPr>
          <p:cNvPr id="3" name="Content Placeholder 2"/>
          <p:cNvSpPr>
            <a:spLocks noGrp="1"/>
          </p:cNvSpPr>
          <p:nvPr>
            <p:ph idx="1"/>
          </p:nvPr>
        </p:nvSpPr>
        <p:spPr>
          <a:xfrm>
            <a:off x="2693988" y="1600200"/>
            <a:ext cx="6326187" cy="5059680"/>
          </a:xfrm>
        </p:spPr>
        <p:txBody>
          <a:bodyPr/>
          <a:lstStyle/>
          <a:p>
            <a:pPr algn="ctr">
              <a:buNone/>
            </a:pPr>
            <a:r>
              <a:rPr lang="en-US" sz="4000" b="1" dirty="0" smtClean="0"/>
              <a:t>#2</a:t>
            </a:r>
          </a:p>
          <a:p>
            <a:pPr algn="ctr">
              <a:buNone/>
            </a:pPr>
            <a:endParaRPr lang="en-US" sz="2000" b="1" dirty="0" smtClean="0"/>
          </a:p>
          <a:p>
            <a:pPr algn="ctr">
              <a:buNone/>
            </a:pPr>
            <a:r>
              <a:rPr lang="en-US" sz="3200" b="1" u="sng" dirty="0" smtClean="0"/>
              <a:t>Bottom Line</a:t>
            </a:r>
          </a:p>
          <a:p>
            <a:pPr algn="ctr">
              <a:buNone/>
            </a:pPr>
            <a:endParaRPr lang="en-US" sz="1200" b="1" dirty="0" smtClean="0"/>
          </a:p>
          <a:p>
            <a:pPr algn="ctr">
              <a:spcBef>
                <a:spcPts val="0"/>
              </a:spcBef>
              <a:buNone/>
            </a:pPr>
            <a:r>
              <a:rPr lang="en-US" sz="3200" dirty="0" smtClean="0"/>
              <a:t>There is often a lack of </a:t>
            </a:r>
          </a:p>
          <a:p>
            <a:pPr algn="ctr">
              <a:spcBef>
                <a:spcPts val="0"/>
              </a:spcBef>
              <a:buNone/>
            </a:pPr>
            <a:r>
              <a:rPr lang="en-US" sz="3200" dirty="0" smtClean="0"/>
              <a:t>alignment between textbooks and state standards. Teachers who rely on textbooks, use the assessments from the text. Result: An achievement gap</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b="1" dirty="0" smtClean="0"/>
              <a:t>#3</a:t>
            </a:r>
          </a:p>
          <a:p>
            <a:pPr>
              <a:buNone/>
            </a:pPr>
            <a:endParaRPr lang="en-US" sz="2000" b="1" dirty="0" smtClean="0"/>
          </a:p>
          <a:p>
            <a:pPr algn="ctr">
              <a:buNone/>
            </a:pPr>
            <a:r>
              <a:rPr lang="en-US" sz="3200" b="1" u="sng" dirty="0" smtClean="0"/>
              <a:t>Bottom Line</a:t>
            </a:r>
          </a:p>
          <a:p>
            <a:pPr algn="ctr">
              <a:buNone/>
            </a:pPr>
            <a:endParaRPr lang="en-US" sz="1200" b="1" u="sng" dirty="0" smtClean="0"/>
          </a:p>
          <a:p>
            <a:pPr algn="ctr">
              <a:spcBef>
                <a:spcPts val="0"/>
              </a:spcBef>
              <a:buNone/>
            </a:pPr>
            <a:r>
              <a:rPr lang="en-US" sz="3200" dirty="0" smtClean="0"/>
              <a:t>Assessment guides </a:t>
            </a:r>
          </a:p>
          <a:p>
            <a:pPr algn="ctr">
              <a:spcBef>
                <a:spcPts val="0"/>
              </a:spcBef>
              <a:buNone/>
            </a:pPr>
            <a:r>
              <a:rPr lang="en-US" sz="3200" dirty="0" smtClean="0"/>
              <a:t>the art of teaching.</a:t>
            </a:r>
          </a:p>
          <a:p>
            <a:pPr>
              <a:spcBef>
                <a:spcPts val="0"/>
              </a:spcBef>
              <a:buNone/>
            </a:pPr>
            <a:r>
              <a:rPr lang="en-US" dirty="0" smtClean="0"/>
              <a:t> </a:t>
            </a:r>
          </a:p>
          <a:p>
            <a:pPr algn="ctr">
              <a:buNone/>
            </a:pPr>
            <a:endParaRPr lang="en-US" dirty="0"/>
          </a:p>
        </p:txBody>
      </p:sp>
      <p:sp>
        <p:nvSpPr>
          <p:cNvPr id="4" name="Title 1"/>
          <p:cNvSpPr>
            <a:spLocks noGrp="1"/>
          </p:cNvSpPr>
          <p:nvPr>
            <p:ph type="title"/>
          </p:nvPr>
        </p:nvSpPr>
        <p:spPr>
          <a:xfrm>
            <a:off x="259080" y="0"/>
            <a:ext cx="8639175" cy="1143000"/>
          </a:xfrm>
        </p:spPr>
        <p:txBody>
          <a:bodyPr/>
          <a:lstStyle/>
          <a:p>
            <a:pPr algn="ct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lgn="ctr">
              <a:spcBef>
                <a:spcPts val="0"/>
              </a:spcBef>
              <a:buNone/>
            </a:pPr>
            <a:r>
              <a:rPr lang="en-US" sz="4000" b="1" dirty="0" smtClean="0"/>
              <a:t>#4, 5, 6, 7</a:t>
            </a:r>
          </a:p>
          <a:p>
            <a:pPr algn="ctr">
              <a:buNone/>
            </a:pPr>
            <a:endParaRPr lang="en-US" sz="2000" b="1" kern="1200" dirty="0" smtClean="0">
              <a:latin typeface="Arial" charset="0"/>
              <a:cs typeface="Arial" charset="0"/>
            </a:endParaRPr>
          </a:p>
          <a:p>
            <a:pPr algn="ctr">
              <a:buNone/>
            </a:pPr>
            <a:r>
              <a:rPr lang="en-US" sz="3200" b="1" u="sng" kern="1200" dirty="0" smtClean="0">
                <a:latin typeface="Arial" charset="0"/>
                <a:cs typeface="Arial" charset="0"/>
              </a:rPr>
              <a:t>Bottom Line</a:t>
            </a:r>
            <a:r>
              <a:rPr lang="en-US" sz="3200" kern="1200" dirty="0" smtClean="0">
                <a:latin typeface="Arial" charset="0"/>
                <a:cs typeface="Arial" charset="0"/>
              </a:rPr>
              <a:t> </a:t>
            </a:r>
          </a:p>
          <a:p>
            <a:pPr algn="ctr">
              <a:buNone/>
            </a:pPr>
            <a:endParaRPr lang="en-US" sz="1200" kern="1200" dirty="0" smtClean="0">
              <a:latin typeface="Arial" charset="0"/>
              <a:cs typeface="Arial" charset="0"/>
            </a:endParaRPr>
          </a:p>
          <a:p>
            <a:pPr algn="ctr">
              <a:buNone/>
            </a:pPr>
            <a:r>
              <a:rPr lang="en-US" sz="3200" kern="1200" dirty="0" smtClean="0">
                <a:latin typeface="Arial" charset="0"/>
                <a:cs typeface="Arial" charset="0"/>
              </a:rPr>
              <a:t>There are different rules for different situations. Meeting students at their point of need is the main objective of assessment. </a:t>
            </a:r>
          </a:p>
          <a:p>
            <a:endParaRPr lang="en-US" dirty="0"/>
          </a:p>
        </p:txBody>
      </p:sp>
      <p:sp>
        <p:nvSpPr>
          <p:cNvPr id="4" name="Title 1"/>
          <p:cNvSpPr>
            <a:spLocks noGrp="1"/>
          </p:cNvSpPr>
          <p:nvPr>
            <p:ph type="title"/>
          </p:nvPr>
        </p:nvSpPr>
        <p:spPr>
          <a:xfrm>
            <a:off x="0" y="0"/>
            <a:ext cx="8807450" cy="1143000"/>
          </a:xfrm>
        </p:spPr>
        <p:txBody>
          <a:bodyPr/>
          <a:lstStyle/>
          <a:p>
            <a:pPr algn="ct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b="1" dirty="0" smtClean="0"/>
              <a:t>#8</a:t>
            </a:r>
          </a:p>
          <a:p>
            <a:pPr algn="ctr">
              <a:buNone/>
            </a:pPr>
            <a:endParaRPr lang="en-US" sz="2000" b="1" u="sng" dirty="0" smtClean="0"/>
          </a:p>
          <a:p>
            <a:pPr algn="ctr">
              <a:buNone/>
            </a:pPr>
            <a:r>
              <a:rPr lang="en-US" sz="3200" b="1" u="sng" dirty="0" smtClean="0"/>
              <a:t>Bottom Line</a:t>
            </a:r>
          </a:p>
          <a:p>
            <a:pPr algn="ctr">
              <a:buNone/>
            </a:pPr>
            <a:endParaRPr lang="en-US" sz="1200" b="1" dirty="0" smtClean="0"/>
          </a:p>
          <a:p>
            <a:pPr algn="ctr">
              <a:buNone/>
            </a:pPr>
            <a:r>
              <a:rPr lang="en-US" sz="3200" dirty="0" smtClean="0"/>
              <a:t>You can lead a horse to water, but you can’t make him drink.” Required generates compliance first and learning may or may not follow. More instruction is not always the answer.</a:t>
            </a:r>
          </a:p>
          <a:p>
            <a:pPr>
              <a:buNone/>
            </a:pPr>
            <a:endParaRPr lang="en-US" sz="3200" dirty="0"/>
          </a:p>
        </p:txBody>
      </p:sp>
      <p:sp>
        <p:nvSpPr>
          <p:cNvPr id="4" name="Title 1"/>
          <p:cNvSpPr>
            <a:spLocks noGrp="1"/>
          </p:cNvSpPr>
          <p:nvPr>
            <p:ph type="title"/>
          </p:nvPr>
        </p:nvSpPr>
        <p:spPr>
          <a:xfrm>
            <a:off x="382588" y="0"/>
            <a:ext cx="8761412" cy="1143000"/>
          </a:xfrm>
        </p:spPr>
        <p:txBody>
          <a:bodyPr/>
          <a:lstStyle/>
          <a:p>
            <a:pPr algn="ctr"/>
            <a:r>
              <a:rPr lang="en-US" sz="2800" b="1" dirty="0" smtClean="0">
                <a:effectLst>
                  <a:outerShdw blurRad="38100" dist="38100" dir="2700000" algn="tl">
                    <a:srgbClr val="000000">
                      <a:alpha val="43137"/>
                    </a:srgbClr>
                  </a:outerShdw>
                </a:effectLst>
              </a:rPr>
              <a:t>Developing Our Assessment Literacy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Anticipation Guide</a:t>
            </a:r>
            <a:endParaRPr lang="en-US" sz="2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4083_slide">
  <a:themeElements>
    <a:clrScheme name="Office Theme 2">
      <a:dk1>
        <a:srgbClr val="000000"/>
      </a:dk1>
      <a:lt1>
        <a:srgbClr val="CCCCFF"/>
      </a:lt1>
      <a:dk2>
        <a:srgbClr val="000000"/>
      </a:dk2>
      <a:lt2>
        <a:srgbClr val="B2B2B2"/>
      </a:lt2>
      <a:accent1>
        <a:srgbClr val="764599"/>
      </a:accent1>
      <a:accent2>
        <a:srgbClr val="004799"/>
      </a:accent2>
      <a:accent3>
        <a:srgbClr val="E2E2FF"/>
      </a:accent3>
      <a:accent4>
        <a:srgbClr val="000000"/>
      </a:accent4>
      <a:accent5>
        <a:srgbClr val="BDB0CA"/>
      </a:accent5>
      <a:accent6>
        <a:srgbClr val="003F8A"/>
      </a:accent6>
      <a:hlink>
        <a:srgbClr val="000099"/>
      </a:hlink>
      <a:folHlink>
        <a:srgbClr val="731757"/>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CCFF"/>
        </a:lt1>
        <a:dk2>
          <a:srgbClr val="000000"/>
        </a:dk2>
        <a:lt2>
          <a:srgbClr val="B2B2B2"/>
        </a:lt2>
        <a:accent1>
          <a:srgbClr val="0000A6"/>
        </a:accent1>
        <a:accent2>
          <a:srgbClr val="3A238C"/>
        </a:accent2>
        <a:accent3>
          <a:srgbClr val="E2E2FF"/>
        </a:accent3>
        <a:accent4>
          <a:srgbClr val="000000"/>
        </a:accent4>
        <a:accent5>
          <a:srgbClr val="AAAAD0"/>
        </a:accent5>
        <a:accent6>
          <a:srgbClr val="341F7E"/>
        </a:accent6>
        <a:hlink>
          <a:srgbClr val="00008C"/>
        </a:hlink>
        <a:folHlink>
          <a:srgbClr val="4D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FF"/>
        </a:lt1>
        <a:dk2>
          <a:srgbClr val="000000"/>
        </a:dk2>
        <a:lt2>
          <a:srgbClr val="B2B2B2"/>
        </a:lt2>
        <a:accent1>
          <a:srgbClr val="764599"/>
        </a:accent1>
        <a:accent2>
          <a:srgbClr val="004799"/>
        </a:accent2>
        <a:accent3>
          <a:srgbClr val="E2E2FF"/>
        </a:accent3>
        <a:accent4>
          <a:srgbClr val="000000"/>
        </a:accent4>
        <a:accent5>
          <a:srgbClr val="BDB0CA"/>
        </a:accent5>
        <a:accent6>
          <a:srgbClr val="003F8A"/>
        </a:accent6>
        <a:hlink>
          <a:srgbClr val="000099"/>
        </a:hlink>
        <a:folHlink>
          <a:srgbClr val="73175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FF"/>
        </a:lt1>
        <a:dk2>
          <a:srgbClr val="000000"/>
        </a:dk2>
        <a:lt2>
          <a:srgbClr val="B2B2B2"/>
        </a:lt2>
        <a:accent1>
          <a:srgbClr val="804600"/>
        </a:accent1>
        <a:accent2>
          <a:srgbClr val="3D3D99"/>
        </a:accent2>
        <a:accent3>
          <a:srgbClr val="E2E2FF"/>
        </a:accent3>
        <a:accent4>
          <a:srgbClr val="000000"/>
        </a:accent4>
        <a:accent5>
          <a:srgbClr val="C0B0AA"/>
        </a:accent5>
        <a:accent6>
          <a:srgbClr val="36368A"/>
        </a:accent6>
        <a:hlink>
          <a:srgbClr val="73222A"/>
        </a:hlink>
        <a:folHlink>
          <a:srgbClr val="4C47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FF"/>
        </a:lt1>
        <a:dk2>
          <a:srgbClr val="000000"/>
        </a:dk2>
        <a:lt2>
          <a:srgbClr val="B2B2B2"/>
        </a:lt2>
        <a:accent1>
          <a:srgbClr val="366629"/>
        </a:accent1>
        <a:accent2>
          <a:srgbClr val="735600"/>
        </a:accent2>
        <a:accent3>
          <a:srgbClr val="E2E2FF"/>
        </a:accent3>
        <a:accent4>
          <a:srgbClr val="000000"/>
        </a:accent4>
        <a:accent5>
          <a:srgbClr val="AEB8AC"/>
        </a:accent5>
        <a:accent6>
          <a:srgbClr val="684D00"/>
        </a:accent6>
        <a:hlink>
          <a:srgbClr val="000099"/>
        </a:hlink>
        <a:folHlink>
          <a:srgbClr val="801924"/>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0000A6"/>
        </a:accent1>
        <a:accent2>
          <a:srgbClr val="3A238C"/>
        </a:accent2>
        <a:accent3>
          <a:srgbClr val="FFFFFF"/>
        </a:accent3>
        <a:accent4>
          <a:srgbClr val="000000"/>
        </a:accent4>
        <a:accent5>
          <a:srgbClr val="AAAAD0"/>
        </a:accent5>
        <a:accent6>
          <a:srgbClr val="341F7E"/>
        </a:accent6>
        <a:hlink>
          <a:srgbClr val="00008C"/>
        </a:hlink>
        <a:folHlink>
          <a:srgbClr val="4D008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764599"/>
        </a:accent1>
        <a:accent2>
          <a:srgbClr val="004799"/>
        </a:accent2>
        <a:accent3>
          <a:srgbClr val="FFFFFF"/>
        </a:accent3>
        <a:accent4>
          <a:srgbClr val="000000"/>
        </a:accent4>
        <a:accent5>
          <a:srgbClr val="BDB0CA"/>
        </a:accent5>
        <a:accent6>
          <a:srgbClr val="003F8A"/>
        </a:accent6>
        <a:hlink>
          <a:srgbClr val="000099"/>
        </a:hlink>
        <a:folHlink>
          <a:srgbClr val="73175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804600"/>
        </a:accent1>
        <a:accent2>
          <a:srgbClr val="3D3D99"/>
        </a:accent2>
        <a:accent3>
          <a:srgbClr val="FFFFFF"/>
        </a:accent3>
        <a:accent4>
          <a:srgbClr val="000000"/>
        </a:accent4>
        <a:accent5>
          <a:srgbClr val="C0B0AA"/>
        </a:accent5>
        <a:accent6>
          <a:srgbClr val="36368A"/>
        </a:accent6>
        <a:hlink>
          <a:srgbClr val="73222A"/>
        </a:hlink>
        <a:folHlink>
          <a:srgbClr val="4C47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366629"/>
        </a:accent1>
        <a:accent2>
          <a:srgbClr val="735600"/>
        </a:accent2>
        <a:accent3>
          <a:srgbClr val="FFFFFF"/>
        </a:accent3>
        <a:accent4>
          <a:srgbClr val="000000"/>
        </a:accent4>
        <a:accent5>
          <a:srgbClr val="AEB8AC"/>
        </a:accent5>
        <a:accent6>
          <a:srgbClr val="684D00"/>
        </a:accent6>
        <a:hlink>
          <a:srgbClr val="000099"/>
        </a:hlink>
        <a:folHlink>
          <a:srgbClr val="80192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CCFF"/>
      </a:lt1>
      <a:dk2>
        <a:srgbClr val="000000"/>
      </a:dk2>
      <a:lt2>
        <a:srgbClr val="B2B2B2"/>
      </a:lt2>
      <a:accent1>
        <a:srgbClr val="764599"/>
      </a:accent1>
      <a:accent2>
        <a:srgbClr val="004799"/>
      </a:accent2>
      <a:accent3>
        <a:srgbClr val="E2E2FF"/>
      </a:accent3>
      <a:accent4>
        <a:srgbClr val="000000"/>
      </a:accent4>
      <a:accent5>
        <a:srgbClr val="BDB0CA"/>
      </a:accent5>
      <a:accent6>
        <a:srgbClr val="003F8A"/>
      </a:accent6>
      <a:hlink>
        <a:srgbClr val="000099"/>
      </a:hlink>
      <a:folHlink>
        <a:srgbClr val="73175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CCFF"/>
        </a:lt1>
        <a:dk2>
          <a:srgbClr val="000000"/>
        </a:dk2>
        <a:lt2>
          <a:srgbClr val="B2B2B2"/>
        </a:lt2>
        <a:accent1>
          <a:srgbClr val="0000A6"/>
        </a:accent1>
        <a:accent2>
          <a:srgbClr val="3A238C"/>
        </a:accent2>
        <a:accent3>
          <a:srgbClr val="E2E2FF"/>
        </a:accent3>
        <a:accent4>
          <a:srgbClr val="000000"/>
        </a:accent4>
        <a:accent5>
          <a:srgbClr val="AAAAD0"/>
        </a:accent5>
        <a:accent6>
          <a:srgbClr val="341F7E"/>
        </a:accent6>
        <a:hlink>
          <a:srgbClr val="00008C"/>
        </a:hlink>
        <a:folHlink>
          <a:srgbClr val="4D008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FF"/>
        </a:lt1>
        <a:dk2>
          <a:srgbClr val="000000"/>
        </a:dk2>
        <a:lt2>
          <a:srgbClr val="B2B2B2"/>
        </a:lt2>
        <a:accent1>
          <a:srgbClr val="764599"/>
        </a:accent1>
        <a:accent2>
          <a:srgbClr val="004799"/>
        </a:accent2>
        <a:accent3>
          <a:srgbClr val="E2E2FF"/>
        </a:accent3>
        <a:accent4>
          <a:srgbClr val="000000"/>
        </a:accent4>
        <a:accent5>
          <a:srgbClr val="BDB0CA"/>
        </a:accent5>
        <a:accent6>
          <a:srgbClr val="003F8A"/>
        </a:accent6>
        <a:hlink>
          <a:srgbClr val="000099"/>
        </a:hlink>
        <a:folHlink>
          <a:srgbClr val="731757"/>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FF"/>
        </a:lt1>
        <a:dk2>
          <a:srgbClr val="000000"/>
        </a:dk2>
        <a:lt2>
          <a:srgbClr val="B2B2B2"/>
        </a:lt2>
        <a:accent1>
          <a:srgbClr val="804600"/>
        </a:accent1>
        <a:accent2>
          <a:srgbClr val="3D3D99"/>
        </a:accent2>
        <a:accent3>
          <a:srgbClr val="E2E2FF"/>
        </a:accent3>
        <a:accent4>
          <a:srgbClr val="000000"/>
        </a:accent4>
        <a:accent5>
          <a:srgbClr val="C0B0AA"/>
        </a:accent5>
        <a:accent6>
          <a:srgbClr val="36368A"/>
        </a:accent6>
        <a:hlink>
          <a:srgbClr val="73222A"/>
        </a:hlink>
        <a:folHlink>
          <a:srgbClr val="4C47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FF"/>
        </a:lt1>
        <a:dk2>
          <a:srgbClr val="000000"/>
        </a:dk2>
        <a:lt2>
          <a:srgbClr val="B2B2B2"/>
        </a:lt2>
        <a:accent1>
          <a:srgbClr val="366629"/>
        </a:accent1>
        <a:accent2>
          <a:srgbClr val="735600"/>
        </a:accent2>
        <a:accent3>
          <a:srgbClr val="E2E2FF"/>
        </a:accent3>
        <a:accent4>
          <a:srgbClr val="000000"/>
        </a:accent4>
        <a:accent5>
          <a:srgbClr val="AEB8AC"/>
        </a:accent5>
        <a:accent6>
          <a:srgbClr val="684D00"/>
        </a:accent6>
        <a:hlink>
          <a:srgbClr val="000099"/>
        </a:hlink>
        <a:folHlink>
          <a:srgbClr val="80192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00A6"/>
        </a:accent1>
        <a:accent2>
          <a:srgbClr val="3A238C"/>
        </a:accent2>
        <a:accent3>
          <a:srgbClr val="FFFFFF"/>
        </a:accent3>
        <a:accent4>
          <a:srgbClr val="000000"/>
        </a:accent4>
        <a:accent5>
          <a:srgbClr val="AAAAD0"/>
        </a:accent5>
        <a:accent6>
          <a:srgbClr val="341F7E"/>
        </a:accent6>
        <a:hlink>
          <a:srgbClr val="00008C"/>
        </a:hlink>
        <a:folHlink>
          <a:srgbClr val="4D008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64599"/>
        </a:accent1>
        <a:accent2>
          <a:srgbClr val="004799"/>
        </a:accent2>
        <a:accent3>
          <a:srgbClr val="FFFFFF"/>
        </a:accent3>
        <a:accent4>
          <a:srgbClr val="000000"/>
        </a:accent4>
        <a:accent5>
          <a:srgbClr val="BDB0CA"/>
        </a:accent5>
        <a:accent6>
          <a:srgbClr val="003F8A"/>
        </a:accent6>
        <a:hlink>
          <a:srgbClr val="000099"/>
        </a:hlink>
        <a:folHlink>
          <a:srgbClr val="73175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4600"/>
        </a:accent1>
        <a:accent2>
          <a:srgbClr val="3D3D99"/>
        </a:accent2>
        <a:accent3>
          <a:srgbClr val="FFFFFF"/>
        </a:accent3>
        <a:accent4>
          <a:srgbClr val="000000"/>
        </a:accent4>
        <a:accent5>
          <a:srgbClr val="C0B0AA"/>
        </a:accent5>
        <a:accent6>
          <a:srgbClr val="36368A"/>
        </a:accent6>
        <a:hlink>
          <a:srgbClr val="73222A"/>
        </a:hlink>
        <a:folHlink>
          <a:srgbClr val="4C470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366629"/>
        </a:accent1>
        <a:accent2>
          <a:srgbClr val="735600"/>
        </a:accent2>
        <a:accent3>
          <a:srgbClr val="FFFFFF"/>
        </a:accent3>
        <a:accent4>
          <a:srgbClr val="000000"/>
        </a:accent4>
        <a:accent5>
          <a:srgbClr val="AEB8AC"/>
        </a:accent5>
        <a:accent6>
          <a:srgbClr val="684D00"/>
        </a:accent6>
        <a:hlink>
          <a:srgbClr val="000099"/>
        </a:hlink>
        <a:folHlink>
          <a:srgbClr val="80192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ind_4083_slide</Template>
  <TotalTime>1245</TotalTime>
  <Words>3732</Words>
  <Application>Microsoft Office PowerPoint</Application>
  <PresentationFormat>On-screen Show (4:3)</PresentationFormat>
  <Paragraphs>506</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ind_4083_slide</vt:lpstr>
      <vt:lpstr>1_Default Design</vt:lpstr>
      <vt:lpstr>ELA Teacher Leader Network Meeting   Hazard Community &amp;  Technical College   June 29-30, 2011 </vt:lpstr>
      <vt:lpstr>TODAY’S AGENDA</vt:lpstr>
      <vt:lpstr>SESSION TARGETS</vt:lpstr>
      <vt:lpstr>Developing Our Assessment Literacy by Cassandra Erkens</vt:lpstr>
      <vt:lpstr>    Developing Our Assessment Literacy  Anticipation Guide </vt:lpstr>
      <vt:lpstr>Developing Our Assessment Literacy  Anticipation Guide</vt:lpstr>
      <vt:lpstr>Developing Our Assessment Literacy  Anticipation Guide</vt:lpstr>
      <vt:lpstr>Developing Our Assessment Literacy  Anticipation Guide</vt:lpstr>
      <vt:lpstr>Developing Our Assessment Literacy  Anticipation Guide</vt:lpstr>
      <vt:lpstr>Developing Our Assessment Literacy  Anticipation Guide</vt:lpstr>
      <vt:lpstr>Developing Our Assessment Literacy  Anticipation Guide</vt:lpstr>
      <vt:lpstr>Developing Our Assessment Literacy  Anticipation Guide</vt:lpstr>
      <vt:lpstr>Developing Our Assessment Literacy  Anticipation Guide</vt:lpstr>
      <vt:lpstr>Teacher as an Assessment Leader</vt:lpstr>
      <vt:lpstr>        Develop the understanding that we must adhere to an effective process when working in the areas of curriculum, instruction and assessment.  </vt:lpstr>
      <vt:lpstr>Slide 16</vt:lpstr>
      <vt:lpstr>What Steps Should We Follow?</vt:lpstr>
      <vt:lpstr>Effective Action Steps</vt:lpstr>
      <vt:lpstr>Slide 19</vt:lpstr>
      <vt:lpstr>KDE Model Curriculum Framework</vt:lpstr>
      <vt:lpstr>KDE Model Curriculum Framework</vt:lpstr>
      <vt:lpstr>KDE Curriculum Framework</vt:lpstr>
      <vt:lpstr>Identifying Key Characteristics of  Pacing Guides</vt:lpstr>
      <vt:lpstr>Pacing Guide Activity (con’t.)</vt:lpstr>
      <vt:lpstr>BREAK!</vt:lpstr>
      <vt:lpstr>Slide 26</vt:lpstr>
      <vt:lpstr>Slide 27</vt:lpstr>
      <vt:lpstr>Slide 28</vt:lpstr>
      <vt:lpstr>STANDARDS-BASED</vt:lpstr>
      <vt:lpstr> What is the rationale for developing standards-based units of study?</vt:lpstr>
      <vt:lpstr>Critical Components of a Unit of Study</vt:lpstr>
      <vt:lpstr>Feasibility…</vt:lpstr>
      <vt:lpstr> Let’s look at a unit template that can guide our work….</vt:lpstr>
      <vt:lpstr>As you look at the unit you brought with you, use this checklist to ensure the unit meets critical attributes of a standards-based unit:</vt:lpstr>
      <vt:lpstr> QUESTIONS</vt:lpstr>
      <vt:lpstr>LUNCH  12:00 – 12:45 p.m.</vt:lpstr>
      <vt:lpstr>Developing Units of Study </vt:lpstr>
      <vt:lpstr>PUTTING IT ALL TOGETHER </vt:lpstr>
      <vt:lpstr>REVISITING TODAY’S TARGETS</vt:lpstr>
      <vt:lpstr>   Network Vision</vt:lpstr>
      <vt:lpstr>IMPACT LOGS </vt:lpstr>
      <vt:lpstr>K-PREP (Kentucky Performance Rating for Educational Progress)</vt:lpstr>
      <vt:lpstr>Slide 43</vt:lpstr>
      <vt:lpstr>    2011-2012  ELA Network Meeting Schedule  Hazard Community and Technical College (9:00 a.m. – 4:00 p.m.) </vt:lpstr>
      <vt:lpstr>GRAND PRIZE DRAWING</vt:lpstr>
      <vt:lpstr>Slide 46</vt:lpstr>
    </vt:vector>
  </TitlesOfParts>
  <Company>Indezine.com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Carole Mullins</dc:creator>
  <cp:lastModifiedBy>cmullin</cp:lastModifiedBy>
  <cp:revision>941</cp:revision>
  <dcterms:created xsi:type="dcterms:W3CDTF">2011-06-10T19:52:50Z</dcterms:created>
  <dcterms:modified xsi:type="dcterms:W3CDTF">2011-07-07T16:09:23Z</dcterms:modified>
</cp:coreProperties>
</file>