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5"/>
  </p:notesMasterIdLst>
  <p:sldIdLst>
    <p:sldId id="256" r:id="rId3"/>
    <p:sldId id="257" r:id="rId4"/>
    <p:sldId id="269" r:id="rId5"/>
    <p:sldId id="296" r:id="rId6"/>
    <p:sldId id="271" r:id="rId7"/>
    <p:sldId id="291" r:id="rId8"/>
    <p:sldId id="272" r:id="rId9"/>
    <p:sldId id="295" r:id="rId10"/>
    <p:sldId id="263" r:id="rId11"/>
    <p:sldId id="289" r:id="rId12"/>
    <p:sldId id="265" r:id="rId13"/>
    <p:sldId id="286" r:id="rId14"/>
    <p:sldId id="260" r:id="rId15"/>
    <p:sldId id="262" r:id="rId16"/>
    <p:sldId id="266" r:id="rId17"/>
    <p:sldId id="267" r:id="rId18"/>
    <p:sldId id="293" r:id="rId19"/>
    <p:sldId id="290" r:id="rId20"/>
    <p:sldId id="294" r:id="rId21"/>
    <p:sldId id="276" r:id="rId22"/>
    <p:sldId id="297" r:id="rId23"/>
    <p:sldId id="300" r:id="rId24"/>
    <p:sldId id="304" r:id="rId25"/>
    <p:sldId id="277" r:id="rId26"/>
    <p:sldId id="285" r:id="rId27"/>
    <p:sldId id="279" r:id="rId28"/>
    <p:sldId id="288" r:id="rId29"/>
    <p:sldId id="303" r:id="rId30"/>
    <p:sldId id="282" r:id="rId31"/>
    <p:sldId id="281" r:id="rId32"/>
    <p:sldId id="283" r:id="rId33"/>
    <p:sldId id="26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259" autoAdjust="0"/>
  </p:normalViewPr>
  <p:slideViewPr>
    <p:cSldViewPr>
      <p:cViewPr varScale="1">
        <p:scale>
          <a:sx n="75" d="100"/>
          <a:sy n="75" d="100"/>
        </p:scale>
        <p:origin x="-14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2ED7A-A38C-4D28-A480-B6CF527789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474F65-5E68-4E67-91F0-9D027ED76F86}">
      <dgm:prSet phldrT="[Text]"/>
      <dgm:spPr/>
      <dgm:t>
        <a:bodyPr/>
        <a:lstStyle/>
        <a:p>
          <a:r>
            <a:rPr lang="en-US" dirty="0" smtClean="0"/>
            <a:t>K-5: Breakout Rm. 1</a:t>
          </a:r>
          <a:endParaRPr lang="en-US" dirty="0"/>
        </a:p>
      </dgm:t>
    </dgm:pt>
    <dgm:pt modelId="{47E4680E-D509-4436-8C64-C6F7C793B167}" type="parTrans" cxnId="{D2868D45-FAB3-41D2-9A28-E07CBDDA45DE}">
      <dgm:prSet/>
      <dgm:spPr/>
      <dgm:t>
        <a:bodyPr/>
        <a:lstStyle/>
        <a:p>
          <a:endParaRPr lang="en-US"/>
        </a:p>
      </dgm:t>
    </dgm:pt>
    <dgm:pt modelId="{BBF0F9AC-27D9-48B7-B85F-42AAF2622522}" type="sibTrans" cxnId="{D2868D45-FAB3-41D2-9A28-E07CBDDA45DE}">
      <dgm:prSet/>
      <dgm:spPr/>
      <dgm:t>
        <a:bodyPr/>
        <a:lstStyle/>
        <a:p>
          <a:endParaRPr lang="en-US"/>
        </a:p>
      </dgm:t>
    </dgm:pt>
    <dgm:pt modelId="{A835DC63-86A3-46C4-B01B-8513AB969E93}">
      <dgm:prSet phldrT="[Text]"/>
      <dgm:spPr/>
      <dgm:t>
        <a:bodyPr/>
        <a:lstStyle/>
        <a:p>
          <a:endParaRPr lang="en-US" dirty="0"/>
        </a:p>
      </dgm:t>
    </dgm:pt>
    <dgm:pt modelId="{BAA6D21E-ECA8-493E-8846-EEBC2A9C1049}" type="parTrans" cxnId="{9D643B78-83D8-430B-BF8E-7A92BD9C5663}">
      <dgm:prSet/>
      <dgm:spPr/>
      <dgm:t>
        <a:bodyPr/>
        <a:lstStyle/>
        <a:p>
          <a:endParaRPr lang="en-US"/>
        </a:p>
      </dgm:t>
    </dgm:pt>
    <dgm:pt modelId="{FC0F16B9-3BF1-40F4-B52A-123EE95195A1}" type="sibTrans" cxnId="{9D643B78-83D8-430B-BF8E-7A92BD9C5663}">
      <dgm:prSet/>
      <dgm:spPr/>
      <dgm:t>
        <a:bodyPr/>
        <a:lstStyle/>
        <a:p>
          <a:endParaRPr lang="en-US"/>
        </a:p>
      </dgm:t>
    </dgm:pt>
    <dgm:pt modelId="{384840F3-B4F4-4923-ACE0-F977F10394C8}">
      <dgm:prSet phldrT="[Text]"/>
      <dgm:spPr/>
      <dgm:t>
        <a:bodyPr/>
        <a:lstStyle/>
        <a:p>
          <a:r>
            <a:rPr lang="en-US" dirty="0" smtClean="0"/>
            <a:t>6-8: Breakout Rm. 2</a:t>
          </a:r>
          <a:endParaRPr lang="en-US" dirty="0"/>
        </a:p>
      </dgm:t>
    </dgm:pt>
    <dgm:pt modelId="{C59BAD1E-972A-4302-A4CA-7B4B17C1A68B}" type="parTrans" cxnId="{70080426-3CF7-44DE-A0A2-E5346651276B}">
      <dgm:prSet/>
      <dgm:spPr/>
      <dgm:t>
        <a:bodyPr/>
        <a:lstStyle/>
        <a:p>
          <a:endParaRPr lang="en-US"/>
        </a:p>
      </dgm:t>
    </dgm:pt>
    <dgm:pt modelId="{98C7D9DB-6069-4FD1-8820-272E5BC3B68A}" type="sibTrans" cxnId="{70080426-3CF7-44DE-A0A2-E5346651276B}">
      <dgm:prSet/>
      <dgm:spPr/>
      <dgm:t>
        <a:bodyPr/>
        <a:lstStyle/>
        <a:p>
          <a:endParaRPr lang="en-US"/>
        </a:p>
      </dgm:t>
    </dgm:pt>
    <dgm:pt modelId="{98E17E8B-C1E3-4708-87F8-3D7C63364E66}">
      <dgm:prSet phldrT="[Text]"/>
      <dgm:spPr/>
      <dgm:t>
        <a:bodyPr/>
        <a:lstStyle/>
        <a:p>
          <a:endParaRPr lang="en-US" dirty="0"/>
        </a:p>
      </dgm:t>
    </dgm:pt>
    <dgm:pt modelId="{725BB163-1BED-48FE-B95C-DFE0542EAE67}" type="parTrans" cxnId="{17D87F18-A656-40C8-9F1C-84A46FFB87CF}">
      <dgm:prSet/>
      <dgm:spPr/>
      <dgm:t>
        <a:bodyPr/>
        <a:lstStyle/>
        <a:p>
          <a:endParaRPr lang="en-US"/>
        </a:p>
      </dgm:t>
    </dgm:pt>
    <dgm:pt modelId="{216A4E1E-1DD8-4C4A-AFD2-4058CAD3F5A4}" type="sibTrans" cxnId="{17D87F18-A656-40C8-9F1C-84A46FFB87CF}">
      <dgm:prSet/>
      <dgm:spPr/>
      <dgm:t>
        <a:bodyPr/>
        <a:lstStyle/>
        <a:p>
          <a:endParaRPr lang="en-US"/>
        </a:p>
      </dgm:t>
    </dgm:pt>
    <dgm:pt modelId="{6705FCBB-BA5D-42D2-97D5-795DB58558E7}">
      <dgm:prSet/>
      <dgm:spPr/>
      <dgm:t>
        <a:bodyPr/>
        <a:lstStyle/>
        <a:p>
          <a:r>
            <a:rPr lang="en-US" dirty="0" smtClean="0"/>
            <a:t>9-12: Main Room</a:t>
          </a:r>
          <a:endParaRPr lang="en-US" dirty="0"/>
        </a:p>
      </dgm:t>
    </dgm:pt>
    <dgm:pt modelId="{B31418CE-D785-401B-A15D-E305763332E2}" type="parTrans" cxnId="{D859DE2D-56A2-415C-921F-2158B5969B95}">
      <dgm:prSet/>
      <dgm:spPr/>
      <dgm:t>
        <a:bodyPr/>
        <a:lstStyle/>
        <a:p>
          <a:endParaRPr lang="en-US"/>
        </a:p>
      </dgm:t>
    </dgm:pt>
    <dgm:pt modelId="{8B0F7136-EBB2-4963-ACD8-AAFF5B91ECC0}" type="sibTrans" cxnId="{D859DE2D-56A2-415C-921F-2158B5969B95}">
      <dgm:prSet/>
      <dgm:spPr/>
      <dgm:t>
        <a:bodyPr/>
        <a:lstStyle/>
        <a:p>
          <a:endParaRPr lang="en-US"/>
        </a:p>
      </dgm:t>
    </dgm:pt>
    <dgm:pt modelId="{0553D340-0136-42B5-AD17-FC7E6272E2B6}" type="pres">
      <dgm:prSet presAssocID="{4A72ED7A-A38C-4D28-A480-B6CF52778927}" presName="linear" presStyleCnt="0">
        <dgm:presLayoutVars>
          <dgm:animLvl val="lvl"/>
          <dgm:resizeHandles val="exact"/>
        </dgm:presLayoutVars>
      </dgm:prSet>
      <dgm:spPr/>
      <dgm:t>
        <a:bodyPr/>
        <a:lstStyle/>
        <a:p>
          <a:endParaRPr lang="en-US"/>
        </a:p>
      </dgm:t>
    </dgm:pt>
    <dgm:pt modelId="{42BA57D5-6D92-42BB-8855-917221C72249}" type="pres">
      <dgm:prSet presAssocID="{9D474F65-5E68-4E67-91F0-9D027ED76F86}" presName="parentText" presStyleLbl="node1" presStyleIdx="0" presStyleCnt="3" custLinFactNeighborX="-1923" custLinFactNeighborY="-2476">
        <dgm:presLayoutVars>
          <dgm:chMax val="0"/>
          <dgm:bulletEnabled val="1"/>
        </dgm:presLayoutVars>
      </dgm:prSet>
      <dgm:spPr/>
      <dgm:t>
        <a:bodyPr/>
        <a:lstStyle/>
        <a:p>
          <a:endParaRPr lang="en-US"/>
        </a:p>
      </dgm:t>
    </dgm:pt>
    <dgm:pt modelId="{05D191FB-F62B-4DD0-A72A-C1A416B4ED44}" type="pres">
      <dgm:prSet presAssocID="{9D474F65-5E68-4E67-91F0-9D027ED76F86}" presName="childText" presStyleLbl="revTx" presStyleIdx="0" presStyleCnt="2">
        <dgm:presLayoutVars>
          <dgm:bulletEnabled val="1"/>
        </dgm:presLayoutVars>
      </dgm:prSet>
      <dgm:spPr/>
      <dgm:t>
        <a:bodyPr/>
        <a:lstStyle/>
        <a:p>
          <a:endParaRPr lang="en-US"/>
        </a:p>
      </dgm:t>
    </dgm:pt>
    <dgm:pt modelId="{ABDCF483-CDC0-4BD0-9845-DA523F9F9F14}" type="pres">
      <dgm:prSet presAssocID="{384840F3-B4F4-4923-ACE0-F977F10394C8}" presName="parentText" presStyleLbl="node1" presStyleIdx="1" presStyleCnt="3">
        <dgm:presLayoutVars>
          <dgm:chMax val="0"/>
          <dgm:bulletEnabled val="1"/>
        </dgm:presLayoutVars>
      </dgm:prSet>
      <dgm:spPr/>
      <dgm:t>
        <a:bodyPr/>
        <a:lstStyle/>
        <a:p>
          <a:endParaRPr lang="en-US"/>
        </a:p>
      </dgm:t>
    </dgm:pt>
    <dgm:pt modelId="{1BD1B70B-C854-4682-AF1D-5AFE39E83751}" type="pres">
      <dgm:prSet presAssocID="{384840F3-B4F4-4923-ACE0-F977F10394C8}" presName="childText" presStyleLbl="revTx" presStyleIdx="1" presStyleCnt="2">
        <dgm:presLayoutVars>
          <dgm:bulletEnabled val="1"/>
        </dgm:presLayoutVars>
      </dgm:prSet>
      <dgm:spPr/>
      <dgm:t>
        <a:bodyPr/>
        <a:lstStyle/>
        <a:p>
          <a:endParaRPr lang="en-US"/>
        </a:p>
      </dgm:t>
    </dgm:pt>
    <dgm:pt modelId="{FC6BDD35-45BA-4E0E-99BF-7386F76DE71C}" type="pres">
      <dgm:prSet presAssocID="{6705FCBB-BA5D-42D2-97D5-795DB58558E7}" presName="parentText" presStyleLbl="node1" presStyleIdx="2" presStyleCnt="3">
        <dgm:presLayoutVars>
          <dgm:chMax val="0"/>
          <dgm:bulletEnabled val="1"/>
        </dgm:presLayoutVars>
      </dgm:prSet>
      <dgm:spPr/>
      <dgm:t>
        <a:bodyPr/>
        <a:lstStyle/>
        <a:p>
          <a:endParaRPr lang="en-US"/>
        </a:p>
      </dgm:t>
    </dgm:pt>
  </dgm:ptLst>
  <dgm:cxnLst>
    <dgm:cxn modelId="{5397D60D-809C-4013-A452-D309A1AEF86E}" type="presOf" srcId="{9D474F65-5E68-4E67-91F0-9D027ED76F86}" destId="{42BA57D5-6D92-42BB-8855-917221C72249}" srcOrd="0" destOrd="0" presId="urn:microsoft.com/office/officeart/2005/8/layout/vList2"/>
    <dgm:cxn modelId="{17D87F18-A656-40C8-9F1C-84A46FFB87CF}" srcId="{384840F3-B4F4-4923-ACE0-F977F10394C8}" destId="{98E17E8B-C1E3-4708-87F8-3D7C63364E66}" srcOrd="0" destOrd="0" parTransId="{725BB163-1BED-48FE-B95C-DFE0542EAE67}" sibTransId="{216A4E1E-1DD8-4C4A-AFD2-4058CAD3F5A4}"/>
    <dgm:cxn modelId="{DFA2F20C-C427-43BC-B6AF-ECFAA0ADEDBF}" type="presOf" srcId="{98E17E8B-C1E3-4708-87F8-3D7C63364E66}" destId="{1BD1B70B-C854-4682-AF1D-5AFE39E83751}" srcOrd="0" destOrd="0" presId="urn:microsoft.com/office/officeart/2005/8/layout/vList2"/>
    <dgm:cxn modelId="{D859DE2D-56A2-415C-921F-2158B5969B95}" srcId="{4A72ED7A-A38C-4D28-A480-B6CF52778927}" destId="{6705FCBB-BA5D-42D2-97D5-795DB58558E7}" srcOrd="2" destOrd="0" parTransId="{B31418CE-D785-401B-A15D-E305763332E2}" sibTransId="{8B0F7136-EBB2-4963-ACD8-AAFF5B91ECC0}"/>
    <dgm:cxn modelId="{4E8EA7C1-0AF2-485A-B9B1-3A86F650D654}" type="presOf" srcId="{6705FCBB-BA5D-42D2-97D5-795DB58558E7}" destId="{FC6BDD35-45BA-4E0E-99BF-7386F76DE71C}" srcOrd="0" destOrd="0" presId="urn:microsoft.com/office/officeart/2005/8/layout/vList2"/>
    <dgm:cxn modelId="{D2868D45-FAB3-41D2-9A28-E07CBDDA45DE}" srcId="{4A72ED7A-A38C-4D28-A480-B6CF52778927}" destId="{9D474F65-5E68-4E67-91F0-9D027ED76F86}" srcOrd="0" destOrd="0" parTransId="{47E4680E-D509-4436-8C64-C6F7C793B167}" sibTransId="{BBF0F9AC-27D9-48B7-B85F-42AAF2622522}"/>
    <dgm:cxn modelId="{9D643B78-83D8-430B-BF8E-7A92BD9C5663}" srcId="{9D474F65-5E68-4E67-91F0-9D027ED76F86}" destId="{A835DC63-86A3-46C4-B01B-8513AB969E93}" srcOrd="0" destOrd="0" parTransId="{BAA6D21E-ECA8-493E-8846-EEBC2A9C1049}" sibTransId="{FC0F16B9-3BF1-40F4-B52A-123EE95195A1}"/>
    <dgm:cxn modelId="{498AF753-31F0-48C7-8EE2-A29DED109482}" type="presOf" srcId="{A835DC63-86A3-46C4-B01B-8513AB969E93}" destId="{05D191FB-F62B-4DD0-A72A-C1A416B4ED44}" srcOrd="0" destOrd="0" presId="urn:microsoft.com/office/officeart/2005/8/layout/vList2"/>
    <dgm:cxn modelId="{A9AFF203-3587-4543-B37B-80772B79E3E5}" type="presOf" srcId="{4A72ED7A-A38C-4D28-A480-B6CF52778927}" destId="{0553D340-0136-42B5-AD17-FC7E6272E2B6}" srcOrd="0" destOrd="0" presId="urn:microsoft.com/office/officeart/2005/8/layout/vList2"/>
    <dgm:cxn modelId="{B5E80B46-C162-4B7D-9013-CDD138FB1DE9}" type="presOf" srcId="{384840F3-B4F4-4923-ACE0-F977F10394C8}" destId="{ABDCF483-CDC0-4BD0-9845-DA523F9F9F14}" srcOrd="0" destOrd="0" presId="urn:microsoft.com/office/officeart/2005/8/layout/vList2"/>
    <dgm:cxn modelId="{70080426-3CF7-44DE-A0A2-E5346651276B}" srcId="{4A72ED7A-A38C-4D28-A480-B6CF52778927}" destId="{384840F3-B4F4-4923-ACE0-F977F10394C8}" srcOrd="1" destOrd="0" parTransId="{C59BAD1E-972A-4302-A4CA-7B4B17C1A68B}" sibTransId="{98C7D9DB-6069-4FD1-8820-272E5BC3B68A}"/>
    <dgm:cxn modelId="{571B7FB1-7712-4780-8BB1-4467AA5BB12E}" type="presParOf" srcId="{0553D340-0136-42B5-AD17-FC7E6272E2B6}" destId="{42BA57D5-6D92-42BB-8855-917221C72249}" srcOrd="0" destOrd="0" presId="urn:microsoft.com/office/officeart/2005/8/layout/vList2"/>
    <dgm:cxn modelId="{93BA6AF9-9B12-4F18-BDA1-B3C922093AC4}" type="presParOf" srcId="{0553D340-0136-42B5-AD17-FC7E6272E2B6}" destId="{05D191FB-F62B-4DD0-A72A-C1A416B4ED44}" srcOrd="1" destOrd="0" presId="urn:microsoft.com/office/officeart/2005/8/layout/vList2"/>
    <dgm:cxn modelId="{1F213816-9828-47F2-9546-A13D34EA924D}" type="presParOf" srcId="{0553D340-0136-42B5-AD17-FC7E6272E2B6}" destId="{ABDCF483-CDC0-4BD0-9845-DA523F9F9F14}" srcOrd="2" destOrd="0" presId="urn:microsoft.com/office/officeart/2005/8/layout/vList2"/>
    <dgm:cxn modelId="{E0DA0A2E-F615-4801-A620-41DD59AAA571}" type="presParOf" srcId="{0553D340-0136-42B5-AD17-FC7E6272E2B6}" destId="{1BD1B70B-C854-4682-AF1D-5AFE39E83751}" srcOrd="3" destOrd="0" presId="urn:microsoft.com/office/officeart/2005/8/layout/vList2"/>
    <dgm:cxn modelId="{D687741D-F82F-402C-9C57-D8D572BAD335}" type="presParOf" srcId="{0553D340-0136-42B5-AD17-FC7E6272E2B6}" destId="{FC6BDD35-45BA-4E0E-99BF-7386F76DE71C}"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BA57D5-6D92-42BB-8855-917221C72249}">
      <dsp:nvSpPr>
        <dsp:cNvPr id="0" name=""/>
        <dsp:cNvSpPr/>
      </dsp:nvSpPr>
      <dsp:spPr>
        <a:xfrm>
          <a:off x="0" y="0"/>
          <a:ext cx="39624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K-5: Breakout Rm. 1</a:t>
          </a:r>
          <a:endParaRPr lang="en-US" sz="3000" kern="1200" dirty="0"/>
        </a:p>
      </dsp:txBody>
      <dsp:txXfrm>
        <a:off x="0" y="0"/>
        <a:ext cx="3962400" cy="702000"/>
      </dsp:txXfrm>
    </dsp:sp>
    <dsp:sp modelId="{05D191FB-F62B-4DD0-A72A-C1A416B4ED44}">
      <dsp:nvSpPr>
        <dsp:cNvPr id="0" name=""/>
        <dsp:cNvSpPr/>
      </dsp:nvSpPr>
      <dsp:spPr>
        <a:xfrm>
          <a:off x="0" y="714300"/>
          <a:ext cx="39624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806"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714300"/>
        <a:ext cx="3962400" cy="496800"/>
      </dsp:txXfrm>
    </dsp:sp>
    <dsp:sp modelId="{ABDCF483-CDC0-4BD0-9845-DA523F9F9F14}">
      <dsp:nvSpPr>
        <dsp:cNvPr id="0" name=""/>
        <dsp:cNvSpPr/>
      </dsp:nvSpPr>
      <dsp:spPr>
        <a:xfrm>
          <a:off x="0" y="1211100"/>
          <a:ext cx="39624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6-8: Breakout Rm. 2</a:t>
          </a:r>
          <a:endParaRPr lang="en-US" sz="3000" kern="1200" dirty="0"/>
        </a:p>
      </dsp:txBody>
      <dsp:txXfrm>
        <a:off x="0" y="1211100"/>
        <a:ext cx="3962400" cy="702000"/>
      </dsp:txXfrm>
    </dsp:sp>
    <dsp:sp modelId="{1BD1B70B-C854-4682-AF1D-5AFE39E83751}">
      <dsp:nvSpPr>
        <dsp:cNvPr id="0" name=""/>
        <dsp:cNvSpPr/>
      </dsp:nvSpPr>
      <dsp:spPr>
        <a:xfrm>
          <a:off x="0" y="1913100"/>
          <a:ext cx="39624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806"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1913100"/>
        <a:ext cx="3962400" cy="496800"/>
      </dsp:txXfrm>
    </dsp:sp>
    <dsp:sp modelId="{FC6BDD35-45BA-4E0E-99BF-7386F76DE71C}">
      <dsp:nvSpPr>
        <dsp:cNvPr id="0" name=""/>
        <dsp:cNvSpPr/>
      </dsp:nvSpPr>
      <dsp:spPr>
        <a:xfrm>
          <a:off x="0" y="2409900"/>
          <a:ext cx="39624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9-12: Main Room</a:t>
          </a:r>
          <a:endParaRPr lang="en-US" sz="3000" kern="1200" dirty="0"/>
        </a:p>
      </dsp:txBody>
      <dsp:txXfrm>
        <a:off x="0" y="2409900"/>
        <a:ext cx="3962400" cy="702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199757-F4B8-41FC-9CE0-15FBDE1991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endParaRPr lang="en-US" b="1" dirty="0" smtClean="0"/>
          </a:p>
          <a:p>
            <a:r>
              <a:rPr lang="en-US" b="1" dirty="0" smtClean="0"/>
              <a:t>9:00 a.m.</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sz="1400" b="1" dirty="0" smtClean="0"/>
              <a:t>Information Karen shared with Superintendents</a:t>
            </a:r>
            <a:r>
              <a:rPr lang="en-US" sz="1400" b="1" baseline="0" dirty="0" smtClean="0"/>
              <a:t> and others at Co-Op Board Meeting(s)</a:t>
            </a:r>
          </a:p>
          <a:p>
            <a:pPr>
              <a:buFont typeface="Arial" pitchFamily="34" charset="0"/>
              <a:buChar char="•"/>
            </a:pPr>
            <a:endParaRPr lang="en-US" sz="1400" b="1" dirty="0" smtClean="0"/>
          </a:p>
          <a:p>
            <a:pPr>
              <a:buFont typeface="Arial" pitchFamily="34" charset="0"/>
              <a:buChar char="•"/>
            </a:pPr>
            <a:r>
              <a:rPr lang="en-US" sz="1400" b="1" dirty="0" smtClean="0"/>
              <a:t>Remind that we are using the term ‘learning target’ because that is the terminology used in CASL… </a:t>
            </a:r>
          </a:p>
          <a:p>
            <a:pPr>
              <a:buFont typeface="Arial" pitchFamily="34" charset="0"/>
              <a:buChar char="•"/>
            </a:pPr>
            <a:endParaRPr lang="en-US" sz="1400" b="1"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b="1" baseline="0" dirty="0" smtClean="0"/>
              <a:t>In order to make targets clear to students, they must first be clear to teachers.  (Some schools require that teachers have the LT posted daily in the classroom which is good.  However, some administrators are under the misconception that the LT should always be DIFFERENT EACH DAY…)</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400" b="1"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b="1" dirty="0" smtClean="0"/>
              <a:t>Refer to CASL</a:t>
            </a:r>
            <a:r>
              <a:rPr lang="en-US" sz="1400" b="1" baseline="0" dirty="0" smtClean="0"/>
              <a:t> POINT #3 Handout for further clarification</a:t>
            </a:r>
            <a:endParaRPr lang="en-US" sz="1400" b="1" dirty="0" smtClean="0"/>
          </a:p>
        </p:txBody>
      </p:sp>
      <p:sp>
        <p:nvSpPr>
          <p:cNvPr id="4" name="Slide Number Placeholder 3"/>
          <p:cNvSpPr>
            <a:spLocks noGrp="1"/>
          </p:cNvSpPr>
          <p:nvPr>
            <p:ph type="sldNum" sz="quarter" idx="5"/>
          </p:nvPr>
        </p:nvSpPr>
        <p:spPr/>
        <p:txBody>
          <a:bodyPr/>
          <a:lstStyle/>
          <a:p>
            <a:pPr>
              <a:defRPr/>
            </a:pPr>
            <a:fld id="{F9689E1A-F533-44C3-9309-6DEDA1A3DBE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dirty="0"/>
              <a:t>© 2007 Educational Testing Service</a:t>
            </a:r>
          </a:p>
          <a:p>
            <a:pPr>
              <a:defRPr/>
            </a:pPr>
            <a:r>
              <a:rPr lang="en-US" dirty="0"/>
              <a:t>Assessment Training Institute</a:t>
            </a:r>
          </a:p>
          <a:p>
            <a:pPr>
              <a:defRPr/>
            </a:pPr>
            <a:r>
              <a:rPr lang="en-US" dirty="0"/>
              <a:t>www.ets.org/ati  503.228.3060</a:t>
            </a:r>
          </a:p>
        </p:txBody>
      </p:sp>
      <p:sp>
        <p:nvSpPr>
          <p:cNvPr id="7" name="Rectangle 7"/>
          <p:cNvSpPr>
            <a:spLocks noGrp="1" noChangeArrowheads="1"/>
          </p:cNvSpPr>
          <p:nvPr>
            <p:ph type="sldNum" sz="quarter" idx="5"/>
          </p:nvPr>
        </p:nvSpPr>
        <p:spPr/>
        <p:txBody>
          <a:bodyPr/>
          <a:lstStyle/>
          <a:p>
            <a:pPr>
              <a:defRPr/>
            </a:pPr>
            <a:fld id="{C76CF7DC-4A7D-4209-92A4-F4DDC669FE36}" type="slidenum">
              <a:rPr lang="en-US"/>
              <a:pPr>
                <a:defRPr/>
              </a:pPr>
              <a:t>11</a:t>
            </a:fld>
            <a:endParaRPr lang="en-US" dirty="0"/>
          </a:p>
        </p:txBody>
      </p:sp>
      <p:sp>
        <p:nvSpPr>
          <p:cNvPr id="747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b="1" dirty="0" smtClean="0"/>
              <a:t>Why should we deconstruct?  TO MAKE CONTENT/LEARNING</a:t>
            </a:r>
            <a:r>
              <a:rPr lang="en-US" b="1" baseline="0" dirty="0" smtClean="0"/>
              <a:t> TRANSPARENT FOR STUDENTS!</a:t>
            </a:r>
            <a:endParaRPr lang="en-US" b="1" dirty="0" smtClean="0"/>
          </a:p>
          <a:p>
            <a:pPr>
              <a:buFont typeface="Arial" pitchFamily="34" charset="0"/>
              <a:buNone/>
            </a:pPr>
            <a:r>
              <a:rPr lang="en-US" b="1" dirty="0" smtClean="0"/>
              <a:t>  </a:t>
            </a:r>
          </a:p>
          <a:p>
            <a:pPr>
              <a:buFont typeface="Arial" pitchFamily="34" charset="0"/>
              <a:buChar char="•"/>
            </a:pPr>
            <a:r>
              <a:rPr lang="en-US" b="1" dirty="0" smtClean="0"/>
              <a:t>REMIND AGAIN: In order to make targets clear to students, they must first be clear</a:t>
            </a:r>
            <a:r>
              <a:rPr lang="en-US" b="1" baseline="0" dirty="0" smtClean="0"/>
              <a:t> to teachers!!!</a:t>
            </a:r>
            <a:endParaRPr lang="en-US" b="1" dirty="0" smtClean="0"/>
          </a:p>
          <a:p>
            <a:pPr algn="r"/>
            <a:endParaRPr lang="en-US" i="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F8AB80-99B5-4C15-8138-5D46500848DD}" type="slidenum">
              <a:rPr lang="en-US"/>
              <a:pPr>
                <a:defRPr/>
              </a:pPr>
              <a:t>12</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b="1" dirty="0" smtClean="0"/>
              <a:t>Discuss cartoon and teacher feelings, pressure, etc.</a:t>
            </a:r>
          </a:p>
          <a:p>
            <a:pPr>
              <a:buFont typeface="Arial" pitchFamily="34" charset="0"/>
              <a:buNone/>
            </a:pPr>
            <a:endParaRPr lang="en-US" b="1" dirty="0" smtClean="0"/>
          </a:p>
          <a:p>
            <a:pPr>
              <a:buFont typeface="Arial" pitchFamily="34" charset="0"/>
              <a:buChar char="•"/>
            </a:pPr>
            <a:r>
              <a:rPr lang="en-US" b="1" dirty="0" smtClean="0"/>
              <a:t>Depth of the</a:t>
            </a:r>
            <a:r>
              <a:rPr lang="en-US" b="1" baseline="0" dirty="0" smtClean="0"/>
              <a:t> Kentucky Core Academic Standards </a:t>
            </a:r>
            <a:r>
              <a:rPr lang="en-US" b="1" dirty="0" smtClean="0"/>
              <a:t>requires extended learning experiences in order to master them.  </a:t>
            </a:r>
          </a:p>
          <a:p>
            <a:pPr>
              <a:buFont typeface="Arial" pitchFamily="34" charset="0"/>
              <a:buNone/>
            </a:pPr>
            <a:endParaRPr lang="en-US" b="1" dirty="0" smtClean="0"/>
          </a:p>
          <a:p>
            <a:pPr>
              <a:buFont typeface="Arial" pitchFamily="34" charset="0"/>
              <a:buChar char="•"/>
            </a:pPr>
            <a:r>
              <a:rPr lang="en-US" b="1" dirty="0" smtClean="0"/>
              <a:t>The </a:t>
            </a:r>
            <a:r>
              <a:rPr lang="en-US" b="1" u="sng" dirty="0" smtClean="0"/>
              <a:t>next slide</a:t>
            </a:r>
            <a:r>
              <a:rPr lang="en-US" b="1" dirty="0" smtClean="0"/>
              <a:t> is a picture that represents a teacher trying to teach a 21</a:t>
            </a:r>
            <a:r>
              <a:rPr lang="en-US" b="1" baseline="30000" dirty="0" smtClean="0"/>
              <a:t>st</a:t>
            </a:r>
            <a:r>
              <a:rPr lang="en-US" b="1" dirty="0" smtClean="0"/>
              <a:t> Century skill (KCAS) in one class period.</a:t>
            </a:r>
          </a:p>
        </p:txBody>
      </p:sp>
      <p:sp>
        <p:nvSpPr>
          <p:cNvPr id="4" name="Slide Number Placeholder 3"/>
          <p:cNvSpPr>
            <a:spLocks noGrp="1"/>
          </p:cNvSpPr>
          <p:nvPr>
            <p:ph type="sldNum" sz="quarter" idx="5"/>
          </p:nvPr>
        </p:nvSpPr>
        <p:spPr/>
        <p:txBody>
          <a:bodyPr/>
          <a:lstStyle/>
          <a:p>
            <a:pPr>
              <a:defRPr/>
            </a:pPr>
            <a:fld id="{57A516B8-B688-430B-88C6-30EDA9A94ED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909763" y="1150938"/>
            <a:ext cx="3051175" cy="2289175"/>
          </a:xfr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12813" y="4342464"/>
            <a:ext cx="5016500" cy="4137910"/>
          </a:xfrm>
          <a:noFill/>
        </p:spPr>
        <p:txBody>
          <a:bodyPr wrap="square" numCol="1" anchor="t" anchorCtr="0" compatLnSpc="1">
            <a:prstTxWarp prst="textNoShape">
              <a:avLst/>
            </a:prstTxWarp>
          </a:bodyPr>
          <a:lstStyle/>
          <a:p>
            <a:pPr>
              <a:buFont typeface="Arial" pitchFamily="34" charset="0"/>
              <a:buChar char="•"/>
            </a:pPr>
            <a:r>
              <a:rPr lang="en-US" b="1" dirty="0" smtClean="0"/>
              <a:t>Ever felt like this during or at</a:t>
            </a:r>
            <a:r>
              <a:rPr lang="en-US" b="1" baseline="0" dirty="0" smtClean="0"/>
              <a:t> the end of a work day??!!</a:t>
            </a:r>
          </a:p>
          <a:p>
            <a:pPr>
              <a:buFont typeface="Arial" pitchFamily="34" charset="0"/>
              <a:buChar char="•"/>
            </a:pPr>
            <a:endParaRPr lang="en-US" b="1"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t>This a picture that represents a teacher trying to teach a 21</a:t>
            </a:r>
            <a:r>
              <a:rPr lang="en-US" b="1" baseline="30000" dirty="0" smtClean="0"/>
              <a:t>st</a:t>
            </a:r>
            <a:r>
              <a:rPr lang="en-US" b="1" dirty="0" smtClean="0"/>
              <a:t> Century skill (KCAS) in one class period.</a:t>
            </a:r>
            <a:endParaRPr lang="en-US" b="1" baseline="0" dirty="0" smtClean="0"/>
          </a:p>
          <a:p>
            <a:pPr>
              <a:buFont typeface="Arial" pitchFamily="34" charset="0"/>
              <a:buChar char="•"/>
            </a:pPr>
            <a:endParaRPr lang="en-US" b="1" baseline="0" dirty="0" smtClean="0"/>
          </a:p>
          <a:p>
            <a:pPr>
              <a:buFont typeface="Arial" pitchFamily="34" charset="0"/>
              <a:buChar char="•"/>
            </a:pPr>
            <a:r>
              <a:rPr lang="en-US" b="1" dirty="0" smtClean="0"/>
              <a:t>This is another reason why the KCAS</a:t>
            </a:r>
            <a:r>
              <a:rPr lang="en-US" b="1" baseline="0" dirty="0" smtClean="0"/>
              <a:t> need</a:t>
            </a:r>
            <a:r>
              <a:rPr lang="en-US" b="1" dirty="0" smtClean="0"/>
              <a:t> to be deconstructed!!!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r>
              <a:rPr lang="en-US" b="1" dirty="0" smtClean="0"/>
              <a:t>Clarify</a:t>
            </a:r>
            <a:r>
              <a:rPr lang="en-US" b="1" baseline="0" dirty="0" smtClean="0"/>
              <a:t> and Review Learning Targets</a:t>
            </a:r>
          </a:p>
          <a:p>
            <a:pPr>
              <a:buFont typeface="Arial" pitchFamily="34" charset="0"/>
              <a:buNone/>
            </a:pPr>
            <a:endParaRPr lang="en-US" b="1" baseline="0" dirty="0" smtClean="0"/>
          </a:p>
          <a:p>
            <a:pPr>
              <a:buFont typeface="Arial" pitchFamily="34" charset="0"/>
              <a:buNone/>
            </a:pPr>
            <a:r>
              <a:rPr lang="en-US" b="1" baseline="0" dirty="0" smtClean="0"/>
              <a:t>Knowledge: New knowledge that’s required to access that particular reasoning cognition (Explain What)</a:t>
            </a:r>
          </a:p>
          <a:p>
            <a:pPr>
              <a:buFont typeface="Arial" pitchFamily="34" charset="0"/>
              <a:buNone/>
            </a:pPr>
            <a:r>
              <a:rPr lang="en-US" b="1" baseline="0" dirty="0" smtClean="0"/>
              <a:t>Reasoning: (Explain How and Why)</a:t>
            </a:r>
          </a:p>
          <a:p>
            <a:pPr>
              <a:buFont typeface="Arial" pitchFamily="34" charset="0"/>
              <a:buNone/>
            </a:pPr>
            <a:endParaRPr lang="en-US" b="1" baseline="0" dirty="0" smtClean="0"/>
          </a:p>
          <a:p>
            <a:pPr>
              <a:buFont typeface="Arial" pitchFamily="34" charset="0"/>
              <a:buChar char="•"/>
            </a:pPr>
            <a:r>
              <a:rPr lang="en-US" b="1" dirty="0" smtClean="0"/>
              <a:t>Refer to CASL</a:t>
            </a:r>
            <a:r>
              <a:rPr lang="en-US" b="1" baseline="0" dirty="0" smtClean="0"/>
              <a:t> POINT #2 Handout for further clarification</a:t>
            </a:r>
            <a:endParaRPr lang="en-US" b="1" dirty="0" smtClean="0"/>
          </a:p>
        </p:txBody>
      </p:sp>
      <p:sp>
        <p:nvSpPr>
          <p:cNvPr id="4" name="Slide Number Placeholder 3"/>
          <p:cNvSpPr>
            <a:spLocks noGrp="1"/>
          </p:cNvSpPr>
          <p:nvPr>
            <p:ph type="sldNum" sz="quarter" idx="5"/>
          </p:nvPr>
        </p:nvSpPr>
        <p:spPr/>
        <p:txBody>
          <a:bodyPr/>
          <a:lstStyle/>
          <a:p>
            <a:pPr>
              <a:defRPr/>
            </a:pPr>
            <a:fld id="{2E8A3480-173B-4040-83D7-13F70A1317F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b="1" dirty="0" smtClean="0"/>
              <a:t>There is a hierarchy to learning targets.  </a:t>
            </a:r>
          </a:p>
          <a:p>
            <a:pPr>
              <a:buFont typeface="Arial" pitchFamily="34" charset="0"/>
              <a:buNone/>
            </a:pPr>
            <a:endParaRPr lang="en-US" b="1" dirty="0" smtClean="0"/>
          </a:p>
          <a:p>
            <a:pPr>
              <a:buFont typeface="Arial" pitchFamily="34" charset="0"/>
              <a:buChar char="•"/>
            </a:pPr>
            <a:r>
              <a:rPr lang="en-US" b="1" dirty="0" smtClean="0"/>
              <a:t>Knowledge targets have no reasoning, performance, or product underpinnings. </a:t>
            </a:r>
          </a:p>
          <a:p>
            <a:pPr>
              <a:buFont typeface="Arial" pitchFamily="34" charset="0"/>
              <a:buNone/>
            </a:pPr>
            <a:r>
              <a:rPr lang="en-US" b="1" dirty="0" smtClean="0"/>
              <a:t> </a:t>
            </a:r>
          </a:p>
          <a:p>
            <a:pPr>
              <a:buFont typeface="Arial" pitchFamily="34" charset="0"/>
              <a:buChar char="•"/>
            </a:pPr>
            <a:r>
              <a:rPr lang="en-US" b="1" dirty="0" smtClean="0"/>
              <a:t>Reasoning targets require knowledge but no performance or products.  </a:t>
            </a:r>
          </a:p>
          <a:p>
            <a:pPr>
              <a:buFont typeface="Arial" pitchFamily="34" charset="0"/>
              <a:buNone/>
            </a:pPr>
            <a:endParaRPr lang="en-US" b="1" dirty="0" smtClean="0"/>
          </a:p>
          <a:p>
            <a:pPr>
              <a:buFont typeface="Arial" pitchFamily="34" charset="0"/>
              <a:buChar char="•"/>
            </a:pPr>
            <a:r>
              <a:rPr lang="en-US" b="1" dirty="0" smtClean="0"/>
              <a:t>Performance requires underlying knowledge and reasoning but not products.  </a:t>
            </a:r>
          </a:p>
          <a:p>
            <a:pPr>
              <a:buFont typeface="Arial" pitchFamily="34" charset="0"/>
              <a:buNone/>
            </a:pPr>
            <a:endParaRPr lang="en-US" b="1" dirty="0" smtClean="0"/>
          </a:p>
          <a:p>
            <a:pPr>
              <a:buFont typeface="Arial" pitchFamily="34" charset="0"/>
              <a:buChar char="•"/>
            </a:pPr>
            <a:r>
              <a:rPr lang="en-US" b="1" dirty="0" smtClean="0"/>
              <a:t>Product targets may be underpinned by all four types of learning targets.  The exception</a:t>
            </a:r>
            <a:r>
              <a:rPr lang="en-US" b="1" baseline="0" dirty="0" smtClean="0"/>
              <a:t> is that sometimes there may not be a performance/skill target needed…</a:t>
            </a:r>
            <a:endParaRPr lang="en-US" b="1" dirty="0" smtClean="0"/>
          </a:p>
          <a:p>
            <a:endParaRPr lang="en-US" b="1" dirty="0" smtClean="0"/>
          </a:p>
          <a:p>
            <a:pPr>
              <a:buFont typeface="Arial" pitchFamily="34" charset="0"/>
              <a:buChar char="•"/>
            </a:pPr>
            <a:r>
              <a:rPr lang="en-US" b="1" dirty="0" smtClean="0"/>
              <a:t>Some standards may</a:t>
            </a:r>
            <a:r>
              <a:rPr lang="en-US" b="1" baseline="0" dirty="0" smtClean="0"/>
              <a:t> </a:t>
            </a:r>
            <a:r>
              <a:rPr lang="en-US" b="1" dirty="0" smtClean="0"/>
              <a:t>contain more than a single type of learning target.  When this happens, each part needs to be deconstructed separately.  </a:t>
            </a:r>
          </a:p>
          <a:p>
            <a:endParaRPr lang="en-US" dirty="0" smtClean="0"/>
          </a:p>
        </p:txBody>
      </p:sp>
      <p:sp>
        <p:nvSpPr>
          <p:cNvPr id="4" name="Slide Number Placeholder 3"/>
          <p:cNvSpPr>
            <a:spLocks noGrp="1"/>
          </p:cNvSpPr>
          <p:nvPr>
            <p:ph type="sldNum" sz="quarter" idx="5"/>
          </p:nvPr>
        </p:nvSpPr>
        <p:spPr/>
        <p:txBody>
          <a:bodyPr/>
          <a:lstStyle/>
          <a:p>
            <a:pPr>
              <a:defRPr/>
            </a:pPr>
            <a:fld id="{ED7B277C-E248-4E20-8FC9-8BBE3199FBA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1" dirty="0" smtClean="0"/>
              <a:t>Information Karen shared with Superintendents</a:t>
            </a:r>
            <a:r>
              <a:rPr lang="en-US" sz="1200" b="1" baseline="0" dirty="0" smtClean="0"/>
              <a:t> and others at Co-Op Board Meeting(s</a:t>
            </a:r>
            <a:r>
              <a:rPr lang="en-US" sz="1200" b="1" baseline="0" dirty="0" smtClean="0"/>
              <a:t>)</a:t>
            </a:r>
          </a:p>
          <a:p>
            <a:pPr>
              <a:buFont typeface="Arial" pitchFamily="34" charset="0"/>
              <a:buChar char="•"/>
            </a:pPr>
            <a:endParaRPr lang="en-US" sz="1200" b="1" baseline="0" dirty="0" smtClean="0"/>
          </a:p>
          <a:p>
            <a:pPr>
              <a:buFont typeface="Arial" pitchFamily="34" charset="0"/>
              <a:buChar char="•"/>
            </a:pPr>
            <a:r>
              <a:rPr lang="en-US" sz="1200" b="1" baseline="0" dirty="0" smtClean="0"/>
              <a:t>CASL Point #3 Handout</a:t>
            </a:r>
            <a:endParaRPr lang="en-US" sz="1200" b="1" baseline="0" dirty="0" smtClean="0"/>
          </a:p>
        </p:txBody>
      </p:sp>
      <p:sp>
        <p:nvSpPr>
          <p:cNvPr id="4" name="Slide Number Placeholder 3"/>
          <p:cNvSpPr>
            <a:spLocks noGrp="1"/>
          </p:cNvSpPr>
          <p:nvPr>
            <p:ph type="sldNum" sz="quarter" idx="10"/>
          </p:nvPr>
        </p:nvSpPr>
        <p:spPr/>
        <p:txBody>
          <a:bodyPr/>
          <a:lstStyle/>
          <a:p>
            <a:fld id="{D5199757-F4B8-41FC-9CE0-15FBDE1991F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t>This is the quality control piece.  (</a:t>
            </a:r>
            <a:r>
              <a:rPr lang="en-US" sz="1200" b="1" dirty="0" smtClean="0"/>
              <a:t>Karen shared with Superintendents</a:t>
            </a:r>
            <a:r>
              <a:rPr lang="en-US" sz="1200" b="1" baseline="0" dirty="0" smtClean="0"/>
              <a:t> and others at Co-Op Board Meeting(s)</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b="1" baseline="0" dirty="0" smtClean="0"/>
          </a:p>
          <a:p>
            <a:pPr>
              <a:buFont typeface="Arial" pitchFamily="34" charset="0"/>
              <a:buChar char="•"/>
            </a:pPr>
            <a:r>
              <a:rPr lang="en-US" b="1" dirty="0" smtClean="0"/>
              <a:t>…and why we’ve involved content leaders K-16 in this work…</a:t>
            </a:r>
          </a:p>
          <a:p>
            <a:pPr>
              <a:buFont typeface="Arial" pitchFamily="34" charset="0"/>
              <a:buNone/>
            </a:pPr>
            <a:endParaRPr lang="en-US" b="1" dirty="0" smtClean="0"/>
          </a:p>
          <a:p>
            <a:pPr marL="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1" kern="1200" dirty="0" smtClean="0">
                <a:solidFill>
                  <a:schemeClr val="tx1"/>
                </a:solidFill>
                <a:latin typeface="Arial" charset="0"/>
                <a:ea typeface="+mn-ea"/>
                <a:cs typeface="Arial" charset="0"/>
              </a:rPr>
              <a:t>An external group of reviewers will be convened (at the recommendation of the Core Advisory Team) to do a final review of the deconstruction of standards before the release of the first draft (which will occur by the end of December 2010) and prior to the completed set (due by the end of May 2011).  </a:t>
            </a:r>
            <a:endParaRPr lang="en-US" sz="1050" kern="1200" dirty="0" smtClean="0">
              <a:solidFill>
                <a:schemeClr val="tx1"/>
              </a:solidFill>
              <a:latin typeface="Arial" charset="0"/>
              <a:ea typeface="+mn-ea"/>
              <a:cs typeface="Arial" charset="0"/>
            </a:endParaRPr>
          </a:p>
          <a:p>
            <a:pPr>
              <a:buFont typeface="Arial" pitchFamily="34" charset="0"/>
              <a:buChar char="•"/>
            </a:pPr>
            <a:endParaRPr lang="en-US" b="1" dirty="0" smtClean="0"/>
          </a:p>
          <a:p>
            <a:pPr>
              <a:buFont typeface="Arial" pitchFamily="34" charset="0"/>
              <a:buChar char="•"/>
            </a:pPr>
            <a:r>
              <a:rPr lang="en-US" b="1" dirty="0" smtClean="0"/>
              <a:t>Will also review in teams at Frankfort meetings in November/December before they are posted on the KDE website</a:t>
            </a:r>
          </a:p>
          <a:p>
            <a:pPr>
              <a:buFont typeface="Arial" pitchFamily="34" charset="0"/>
              <a:buChar char="•"/>
            </a:pPr>
            <a:endParaRPr lang="en-US" b="1" dirty="0" smtClean="0"/>
          </a:p>
          <a:p>
            <a:pPr>
              <a:buFont typeface="Arial" pitchFamily="34" charset="0"/>
              <a:buChar char="•"/>
            </a:pPr>
            <a:r>
              <a:rPr lang="en-US" b="1" dirty="0" smtClean="0"/>
              <a:t>Jan </a:t>
            </a:r>
            <a:r>
              <a:rPr lang="en-US" b="1" dirty="0" err="1" smtClean="0"/>
              <a:t>Chappius</a:t>
            </a:r>
            <a:r>
              <a:rPr lang="en-US" b="1" dirty="0" smtClean="0"/>
              <a:t> will be with us in December</a:t>
            </a:r>
          </a:p>
        </p:txBody>
      </p:sp>
      <p:sp>
        <p:nvSpPr>
          <p:cNvPr id="4" name="Slide Number Placeholder 3"/>
          <p:cNvSpPr>
            <a:spLocks noGrp="1"/>
          </p:cNvSpPr>
          <p:nvPr>
            <p:ph type="sldNum" sz="quarter" idx="5"/>
          </p:nvPr>
        </p:nvSpPr>
        <p:spPr/>
        <p:txBody>
          <a:bodyPr/>
          <a:lstStyle/>
          <a:p>
            <a:pPr>
              <a:defRPr/>
            </a:pPr>
            <a:fld id="{3409BB42-19DF-475A-BDB8-BE7610B28F2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10:20 a.m.</a:t>
            </a:r>
          </a:p>
          <a:p>
            <a:pPr>
              <a:buFont typeface="Arial" pitchFamily="34" charset="0"/>
              <a:buNone/>
            </a:pPr>
            <a:endParaRPr lang="en-US" b="1" dirty="0" smtClean="0"/>
          </a:p>
          <a:p>
            <a:pPr>
              <a:buFont typeface="Arial" pitchFamily="34" charset="0"/>
              <a:buNone/>
            </a:pPr>
            <a:r>
              <a:rPr lang="en-US" b="1" dirty="0" smtClean="0"/>
              <a:t>5 - 10</a:t>
            </a:r>
            <a:r>
              <a:rPr lang="en-US" b="1" baseline="0" dirty="0" smtClean="0"/>
              <a:t> min.</a:t>
            </a:r>
            <a:endParaRPr lang="en-US" b="1" dirty="0" smtClean="0"/>
          </a:p>
          <a:p>
            <a:pPr>
              <a:buFont typeface="Arial" pitchFamily="34" charset="0"/>
              <a:buNone/>
            </a:pPr>
            <a:endParaRPr lang="en-US" b="1" dirty="0" smtClean="0"/>
          </a:p>
          <a:p>
            <a:pPr>
              <a:buFont typeface="Arial" pitchFamily="34" charset="0"/>
              <a:buNone/>
            </a:pPr>
            <a:r>
              <a:rPr lang="en-US" b="1" dirty="0" smtClean="0"/>
              <a:t>Review</a:t>
            </a:r>
            <a:r>
              <a:rPr lang="en-US" b="1" baseline="0" dirty="0" smtClean="0"/>
              <a:t> Deconstructing Standards Resource Guides: (</a:t>
            </a:r>
            <a:r>
              <a:rPr lang="en-US" b="1" u="sng" baseline="0" dirty="0" smtClean="0"/>
              <a:t>Deconstructing Handout</a:t>
            </a:r>
            <a:r>
              <a:rPr lang="en-US" b="1" u="none" baseline="0" dirty="0" smtClean="0"/>
              <a:t> and </a:t>
            </a:r>
            <a:r>
              <a:rPr lang="en-US" b="1" u="sng" baseline="0" dirty="0" smtClean="0"/>
              <a:t>Flowchart Handout)</a:t>
            </a:r>
            <a:r>
              <a:rPr lang="en-US" b="1" baseline="0" dirty="0" smtClean="0"/>
              <a:t> </a:t>
            </a:r>
          </a:p>
          <a:p>
            <a:pPr>
              <a:buFont typeface="Arial" pitchFamily="34" charset="0"/>
              <a:buNone/>
            </a:pPr>
            <a:endParaRPr lang="en-US" b="1" baseline="0" dirty="0" smtClean="0"/>
          </a:p>
          <a:p>
            <a:pPr>
              <a:buFont typeface="Arial" pitchFamily="34" charset="0"/>
              <a:buChar char="•"/>
            </a:pPr>
            <a:r>
              <a:rPr lang="en-US" b="1" baseline="0" dirty="0" smtClean="0"/>
              <a:t>Everyone learns/works in different ways and we want to provide as many resources as possible…</a:t>
            </a:r>
          </a:p>
          <a:p>
            <a:pPr>
              <a:buFont typeface="Arial" pitchFamily="34" charset="0"/>
              <a:buNone/>
            </a:pPr>
            <a:endParaRPr lang="en-US" b="1" baseline="0" dirty="0" smtClean="0"/>
          </a:p>
          <a:p>
            <a:pPr>
              <a:buFont typeface="Arial" pitchFamily="34" charset="0"/>
              <a:buChar char="•"/>
            </a:pPr>
            <a:r>
              <a:rPr lang="en-US" b="1" baseline="0" dirty="0" smtClean="0"/>
              <a:t>Emphasize that VERBS and KEY WORDS are only a guide for deconstruction and WILL NOT always identify the “ultimate” target of a </a:t>
            </a:r>
          </a:p>
          <a:p>
            <a:pPr>
              <a:buFont typeface="Arial" pitchFamily="34" charset="0"/>
              <a:buNone/>
            </a:pPr>
            <a:r>
              <a:rPr lang="en-US" b="1" baseline="0" dirty="0" smtClean="0"/>
              <a:t> standard.  </a:t>
            </a:r>
          </a:p>
          <a:p>
            <a:pPr>
              <a:buFont typeface="Arial" pitchFamily="34" charset="0"/>
              <a:buNone/>
            </a:pPr>
            <a:endParaRPr lang="en-US" b="1" baseline="0" dirty="0" smtClean="0"/>
          </a:p>
          <a:p>
            <a:pPr>
              <a:buFont typeface="Arial" pitchFamily="34" charset="0"/>
              <a:buChar char="•"/>
            </a:pPr>
            <a:endParaRPr lang="en-US" b="1" baseline="0" dirty="0" smtClean="0"/>
          </a:p>
          <a:p>
            <a:pPr>
              <a:buFont typeface="Arial" pitchFamily="34" charset="0"/>
              <a:buNone/>
            </a:pPr>
            <a:endParaRPr lang="en-US" b="1" baseline="0" dirty="0" smtClean="0"/>
          </a:p>
          <a:p>
            <a:pPr>
              <a:buFont typeface="Arial" pitchFamily="34" charset="0"/>
              <a:buChar char="•"/>
            </a:pPr>
            <a:r>
              <a:rPr lang="en-US" b="1" baseline="0" dirty="0" smtClean="0"/>
              <a:t>Ask participants to get out their blue UK folder with other Deconstruction Materials and add these guides to it</a:t>
            </a:r>
          </a:p>
          <a:p>
            <a:endParaRPr lang="en-US"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sz="1200" b="1" kern="1200" dirty="0" smtClean="0">
                <a:solidFill>
                  <a:schemeClr val="tx1"/>
                </a:solidFill>
                <a:latin typeface="Arial" charset="0"/>
                <a:ea typeface="+mn-ea"/>
                <a:cs typeface="Arial" charset="0"/>
              </a:rPr>
              <a:t>10:30 a.m. </a:t>
            </a:r>
          </a:p>
          <a:p>
            <a:pPr lvl="0">
              <a:buFont typeface="Arial" pitchFamily="34" charset="0"/>
              <a:buNone/>
            </a:pPr>
            <a:r>
              <a:rPr lang="en-US" sz="1200" b="1" kern="1200" dirty="0" smtClean="0">
                <a:solidFill>
                  <a:schemeClr val="tx1"/>
                </a:solidFill>
                <a:latin typeface="Arial" charset="0"/>
                <a:ea typeface="+mn-ea"/>
                <a:cs typeface="Arial" charset="0"/>
              </a:rPr>
              <a:t>30 min.</a:t>
            </a:r>
            <a:r>
              <a:rPr lang="en-US" sz="1200" b="1" kern="1200" baseline="0" dirty="0" smtClean="0">
                <a:solidFill>
                  <a:schemeClr val="tx1"/>
                </a:solidFill>
                <a:latin typeface="Arial" charset="0"/>
                <a:ea typeface="+mn-ea"/>
                <a:cs typeface="Arial" charset="0"/>
              </a:rPr>
              <a:t> </a:t>
            </a:r>
            <a:endParaRPr lang="en-US" sz="1200" b="1" kern="1200" dirty="0" smtClean="0">
              <a:solidFill>
                <a:schemeClr val="tx1"/>
              </a:solidFill>
              <a:latin typeface="Arial" charset="0"/>
              <a:ea typeface="+mn-ea"/>
              <a:cs typeface="Arial" charset="0"/>
            </a:endParaRPr>
          </a:p>
          <a:p>
            <a:pPr lvl="0">
              <a:buFont typeface="Arial" pitchFamily="34" charset="0"/>
              <a:buNone/>
            </a:pPr>
            <a:endParaRPr lang="en-US" sz="1200" b="1" kern="1200" dirty="0" smtClean="0">
              <a:solidFill>
                <a:schemeClr val="tx1"/>
              </a:solidFill>
              <a:latin typeface="Arial" charset="0"/>
              <a:ea typeface="+mn-ea"/>
              <a:cs typeface="Arial" charset="0"/>
            </a:endParaRPr>
          </a:p>
          <a:p>
            <a:pPr lvl="0">
              <a:buFont typeface="Arial" pitchFamily="34" charset="0"/>
              <a:buNone/>
            </a:pPr>
            <a:r>
              <a:rPr lang="en-US" sz="1200" b="1" kern="1200" dirty="0" smtClean="0">
                <a:solidFill>
                  <a:schemeClr val="tx1"/>
                </a:solidFill>
                <a:latin typeface="Arial" charset="0"/>
                <a:ea typeface="+mn-ea"/>
                <a:cs typeface="Arial" charset="0"/>
              </a:rPr>
              <a:t>Work in grade level groups - Share homework Writing Standard #7 </a:t>
            </a:r>
          </a:p>
          <a:p>
            <a:pPr lvl="0">
              <a:buFont typeface="Arial" pitchFamily="34" charset="0"/>
              <a:buChar char="•"/>
            </a:pPr>
            <a:r>
              <a:rPr lang="en-US" sz="1200" b="1" kern="1200" dirty="0" smtClean="0">
                <a:solidFill>
                  <a:schemeClr val="tx1"/>
                </a:solidFill>
                <a:latin typeface="Arial" charset="0"/>
                <a:ea typeface="+mn-ea"/>
                <a:cs typeface="Arial" charset="0"/>
              </a:rPr>
              <a:t>Follow</a:t>
            </a:r>
            <a:r>
              <a:rPr lang="en-US" sz="1200" b="1" kern="1200" baseline="0" dirty="0" smtClean="0">
                <a:solidFill>
                  <a:schemeClr val="tx1"/>
                </a:solidFill>
                <a:latin typeface="Arial" charset="0"/>
                <a:ea typeface="+mn-ea"/>
                <a:cs typeface="Arial" charset="0"/>
              </a:rPr>
              <a:t> directions on </a:t>
            </a:r>
            <a:r>
              <a:rPr lang="en-US" sz="1200" b="1" kern="1200" baseline="0" dirty="0" smtClean="0">
                <a:solidFill>
                  <a:schemeClr val="tx1"/>
                </a:solidFill>
                <a:latin typeface="Arial" charset="0"/>
                <a:ea typeface="+mn-ea"/>
                <a:cs typeface="Arial" charset="0"/>
              </a:rPr>
              <a:t>slide: Give each grade level their corresponding chart</a:t>
            </a:r>
            <a:endParaRPr lang="en-US" sz="1200" b="1" kern="1200" baseline="0" dirty="0" smtClean="0">
              <a:solidFill>
                <a:schemeClr val="tx1"/>
              </a:solidFill>
              <a:latin typeface="Arial" charset="0"/>
              <a:ea typeface="+mn-ea"/>
              <a:cs typeface="Arial" charset="0"/>
            </a:endParaRPr>
          </a:p>
          <a:p>
            <a:pPr lvl="0">
              <a:buFont typeface="Arial" pitchFamily="34" charset="0"/>
              <a:buChar char="•"/>
            </a:pPr>
            <a:r>
              <a:rPr lang="en-US" sz="1200" b="1" kern="1200" baseline="0" dirty="0" smtClean="0">
                <a:solidFill>
                  <a:schemeClr val="tx1"/>
                </a:solidFill>
                <a:latin typeface="Arial" charset="0"/>
                <a:ea typeface="+mn-ea"/>
                <a:cs typeface="Arial" charset="0"/>
              </a:rPr>
              <a:t>Post-it note comments/questions will be reviewed by content specialists, KDE consultants, etc. during final quality control session in Frankfort.</a:t>
            </a:r>
            <a:endParaRPr lang="en-US" sz="1200" b="1"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D5199757-F4B8-41FC-9CE0-15FBDE1991F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11:00</a:t>
            </a:r>
            <a:r>
              <a:rPr lang="en-US" b="1" baseline="0" dirty="0" smtClean="0"/>
              <a:t> - Noon</a:t>
            </a:r>
            <a:endParaRPr lang="en-US" b="1" dirty="0" smtClean="0"/>
          </a:p>
          <a:p>
            <a:pPr>
              <a:buFont typeface="Arial" pitchFamily="34" charset="0"/>
              <a:buNone/>
            </a:pPr>
            <a:endParaRPr lang="en-US" b="1" dirty="0" smtClean="0"/>
          </a:p>
          <a:p>
            <a:pPr>
              <a:buFont typeface="Arial" pitchFamily="34" charset="0"/>
              <a:buNone/>
            </a:pPr>
            <a:r>
              <a:rPr lang="en-US" b="1" dirty="0" smtClean="0"/>
              <a:t>Follow directions</a:t>
            </a:r>
            <a:r>
              <a:rPr lang="en-US" b="1" baseline="0" dirty="0" smtClean="0"/>
              <a:t> on slide - 60</a:t>
            </a:r>
            <a:r>
              <a:rPr lang="en-US" b="1" dirty="0" smtClean="0"/>
              <a:t> min.</a:t>
            </a:r>
            <a:endParaRPr lang="en-US" b="1" baseline="0" dirty="0" smtClean="0"/>
          </a:p>
          <a:p>
            <a:pPr>
              <a:buFont typeface="Arial" pitchFamily="34" charset="0"/>
              <a:buChar char="•"/>
            </a:pPr>
            <a:endParaRPr lang="en-US" b="1" baseline="0" dirty="0" smtClean="0"/>
          </a:p>
          <a:p>
            <a:pPr>
              <a:buFont typeface="Arial" pitchFamily="34" charset="0"/>
              <a:buChar char="•"/>
            </a:pPr>
            <a:r>
              <a:rPr lang="en-US" b="1" baseline="0" dirty="0" smtClean="0"/>
              <a:t>“Grade Level Standards Guide” HANDOUT will help participants know which standards they are to deconstruct as well as the page to find them . (By grade level, it includes the number of the standard and page where it is located in order to deconstruct it) </a:t>
            </a:r>
          </a:p>
          <a:p>
            <a:pPr>
              <a:buFont typeface="Arial" pitchFamily="34" charset="0"/>
              <a:buChar char="•"/>
            </a:pPr>
            <a:endParaRPr lang="en-US" b="1" baseline="0" dirty="0" smtClean="0"/>
          </a:p>
          <a:p>
            <a:pPr>
              <a:buFont typeface="Arial" pitchFamily="34" charset="0"/>
              <a:buChar char="•"/>
            </a:pPr>
            <a:r>
              <a:rPr lang="en-US" b="1" baseline="0" dirty="0" smtClean="0"/>
              <a:t>FACILITATORS: MARK THEM OFF YOUR LIST AS THEY ARE COMPLETED. ALSO FOLLOW UP WITH EACH GROUP TO MAKE SURE THEY GET IT ON YOUR FLASH DRIVE AND E-MAIL A COPY TO ME.  (This way we have 3 back-ups!! – paper, flash drive, e-mail)</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Lunch:</a:t>
            </a:r>
            <a:r>
              <a:rPr lang="en-US" b="1" baseline="0" dirty="0" smtClean="0"/>
              <a:t> </a:t>
            </a:r>
            <a:r>
              <a:rPr lang="en-US" b="1" dirty="0" smtClean="0"/>
              <a:t>45 min.</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12:45</a:t>
            </a:r>
            <a:r>
              <a:rPr lang="en-US" b="1" baseline="0" dirty="0" smtClean="0"/>
              <a:t> – 1:45</a:t>
            </a:r>
            <a:endParaRPr lang="en-US" b="1" dirty="0" smtClean="0"/>
          </a:p>
          <a:p>
            <a:pPr>
              <a:buFont typeface="Arial" pitchFamily="34" charset="0"/>
              <a:buNone/>
            </a:pPr>
            <a:endParaRPr lang="en-US" b="1" dirty="0" smtClean="0"/>
          </a:p>
          <a:p>
            <a:pPr>
              <a:buFont typeface="Arial" pitchFamily="34" charset="0"/>
              <a:buNone/>
            </a:pPr>
            <a:r>
              <a:rPr lang="en-US" b="1" dirty="0" smtClean="0"/>
              <a:t>Follow directions</a:t>
            </a:r>
            <a:r>
              <a:rPr lang="en-US" b="1" baseline="0" dirty="0" smtClean="0"/>
              <a:t> on slide - 60</a:t>
            </a:r>
            <a:r>
              <a:rPr lang="en-US" b="1" dirty="0" smtClean="0"/>
              <a:t> min.</a:t>
            </a:r>
            <a:endParaRPr lang="en-US" b="1" baseline="0" dirty="0" smtClean="0"/>
          </a:p>
          <a:p>
            <a:pPr>
              <a:buFont typeface="Arial" pitchFamily="34" charset="0"/>
              <a:buChar char="•"/>
            </a:pPr>
            <a:endParaRPr lang="en-US" b="1" baseline="0" dirty="0" smtClean="0"/>
          </a:p>
          <a:p>
            <a:pPr>
              <a:buFont typeface="Arial" pitchFamily="34" charset="0"/>
              <a:buChar char="•"/>
            </a:pPr>
            <a:r>
              <a:rPr lang="en-US" b="1" baseline="0" dirty="0" smtClean="0"/>
              <a:t>“Grade Level Standards Guide” HANDOUT will help participants know which standards they are to deconstruct as well as the page to find them . (By grade level, it includes the number of the standard and page where it is located in order to deconstruct it) </a:t>
            </a:r>
          </a:p>
          <a:p>
            <a:pPr>
              <a:buFont typeface="Arial" pitchFamily="34" charset="0"/>
              <a:buChar char="•"/>
            </a:pPr>
            <a:endParaRPr lang="en-US" b="1" baseline="0" dirty="0" smtClean="0"/>
          </a:p>
          <a:p>
            <a:pPr>
              <a:buFont typeface="Arial" pitchFamily="34" charset="0"/>
              <a:buChar char="•"/>
            </a:pPr>
            <a:r>
              <a:rPr lang="en-US" b="1" baseline="0" dirty="0" smtClean="0"/>
              <a:t>FACILITATORS: MARK THEM OFF YOUR LIST AS THEY ARE COMPLETED. ALSO FOLLOW UP WITH EACH GROUP TO MAKE SURE THEY GET IT ON YOUR FLASH DRIVE AND E-MAIL A COPY TO ME.  (This way we have 3 back-ups!! – paper, flash drive, e-mail)</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sz="1200" b="1" dirty="0" smtClean="0"/>
              <a:t>1:45 p.m.  (Post Charts prior to Activity)</a:t>
            </a:r>
          </a:p>
          <a:p>
            <a:pPr lvl="0">
              <a:buFont typeface="Arial" pitchFamily="34" charset="0"/>
              <a:buNone/>
            </a:pPr>
            <a:endParaRPr lang="en-US" sz="1200" b="1" dirty="0" smtClean="0"/>
          </a:p>
          <a:p>
            <a:pPr lvl="0">
              <a:buFont typeface="Arial" pitchFamily="34" charset="0"/>
              <a:buChar char="•"/>
            </a:pPr>
            <a:r>
              <a:rPr lang="en-US" sz="1200" b="1" dirty="0" smtClean="0"/>
              <a:t>Formative Assessment Homework Activity:  Successes/Challenges and CHETL Connection – 20 min</a:t>
            </a:r>
            <a:r>
              <a:rPr lang="en-US" sz="1200" b="1" dirty="0" smtClean="0"/>
              <a:t>.</a:t>
            </a:r>
          </a:p>
          <a:p>
            <a:pPr lvl="0">
              <a:buFont typeface="Arial" pitchFamily="34" charset="0"/>
              <a:buNone/>
            </a:pPr>
            <a:endParaRPr lang="en-US" sz="1200" b="1" dirty="0" smtClean="0"/>
          </a:p>
          <a:p>
            <a:pPr lvl="0">
              <a:buFont typeface="Arial" pitchFamily="34" charset="0"/>
              <a:buChar char="•"/>
            </a:pPr>
            <a:r>
              <a:rPr lang="en-US" sz="1200" b="1" dirty="0" smtClean="0"/>
              <a:t>Remin</a:t>
            </a:r>
            <a:r>
              <a:rPr lang="en-US" sz="1200" b="1" baseline="0" dirty="0" smtClean="0"/>
              <a:t>d participants to use their copy of CHETL located in their notebook</a:t>
            </a:r>
            <a:endParaRPr lang="en-US" sz="1200" b="1" dirty="0" smtClean="0"/>
          </a:p>
          <a:p>
            <a:pPr lvl="0">
              <a:buFont typeface="Arial" pitchFamily="34" charset="0"/>
              <a:buChar char="•"/>
            </a:pPr>
            <a:endParaRPr lang="en-US" sz="1200" b="1" dirty="0" smtClean="0"/>
          </a:p>
          <a:p>
            <a:pPr lvl="0">
              <a:buFont typeface="Arial" pitchFamily="34" charset="0"/>
              <a:buChar char="•"/>
            </a:pPr>
            <a:r>
              <a:rPr lang="en-US" sz="1200" b="1" dirty="0" smtClean="0"/>
              <a:t>Refer</a:t>
            </a:r>
            <a:r>
              <a:rPr lang="en-US" sz="1200" b="1" baseline="0" dirty="0" smtClean="0"/>
              <a:t> to CHETL 1 Pg. Handout from Carter County… Just another resource…</a:t>
            </a:r>
          </a:p>
          <a:p>
            <a:pPr lvl="0"/>
            <a:endParaRPr lang="en-US" sz="1200" b="1" dirty="0" smtClean="0"/>
          </a:p>
          <a:p>
            <a:pPr lvl="0">
              <a:buFont typeface="Arial" pitchFamily="34" charset="0"/>
              <a:buChar char="•"/>
            </a:pPr>
            <a:r>
              <a:rPr lang="en-US" sz="1200" b="1" dirty="0" smtClean="0"/>
              <a:t>Follow Directions on Slide</a:t>
            </a:r>
          </a:p>
        </p:txBody>
      </p:sp>
      <p:sp>
        <p:nvSpPr>
          <p:cNvPr id="4" name="Slide Number Placeholder 3"/>
          <p:cNvSpPr>
            <a:spLocks noGrp="1"/>
          </p:cNvSpPr>
          <p:nvPr>
            <p:ph type="sldNum" sz="quarter" idx="10"/>
          </p:nvPr>
        </p:nvSpPr>
        <p:spPr/>
        <p:txBody>
          <a:bodyPr/>
          <a:lstStyle/>
          <a:p>
            <a:fld id="{D5199757-F4B8-41FC-9CE0-15FBDE1991F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2:05 p.m.</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b="1" kern="1200" dirty="0" smtClean="0">
              <a:solidFill>
                <a:schemeClr val="tx1"/>
              </a:solidFill>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latin typeface="Arial" charset="0"/>
                <a:ea typeface="+mn-ea"/>
                <a:cs typeface="Arial" charset="0"/>
              </a:rPr>
              <a:t>Read article and follow “It Says, I Say” Strategy – 30 min. (</a:t>
            </a:r>
            <a:r>
              <a:rPr lang="en-US" sz="1200" b="1" u="sng" kern="1200" dirty="0" smtClean="0">
                <a:solidFill>
                  <a:schemeClr val="tx1"/>
                </a:solidFill>
                <a:latin typeface="Arial" charset="0"/>
                <a:ea typeface="+mn-ea"/>
                <a:cs typeface="Arial" charset="0"/>
              </a:rPr>
              <a:t>It Says, I Say Act. </a:t>
            </a:r>
            <a:r>
              <a:rPr lang="en-US" sz="1200" b="1" u="sng" kern="1200" dirty="0" err="1" smtClean="0">
                <a:solidFill>
                  <a:schemeClr val="tx1"/>
                </a:solidFill>
                <a:latin typeface="Arial" charset="0"/>
                <a:ea typeface="+mn-ea"/>
                <a:cs typeface="Arial" charset="0"/>
              </a:rPr>
              <a:t>Handout:GREEN</a:t>
            </a:r>
            <a:r>
              <a:rPr lang="en-US" sz="1200" b="1" u="sng" kern="1200" dirty="0" smtClean="0">
                <a:solidFill>
                  <a:schemeClr val="tx1"/>
                </a:solidFill>
                <a:latin typeface="Arial" charset="0"/>
                <a:ea typeface="+mn-ea"/>
                <a:cs typeface="Arial" charset="0"/>
              </a:rPr>
              <a:t>)</a:t>
            </a:r>
            <a:endParaRPr lang="en-US" sz="1200" kern="1200" dirty="0" smtClean="0">
              <a:solidFill>
                <a:schemeClr val="tx1"/>
              </a:solidFill>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b="1" kern="1200" dirty="0" smtClean="0">
              <a:solidFill>
                <a:schemeClr val="tx1"/>
              </a:solidFill>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latin typeface="Arial" charset="0"/>
                <a:ea typeface="+mn-ea"/>
                <a:cs typeface="Arial" charset="0"/>
              </a:rPr>
              <a:t>Share out: Each group will share out their “It Says, I Say” sentence for a particular</a:t>
            </a:r>
            <a:r>
              <a:rPr lang="en-US" sz="1200" b="1" kern="1200" baseline="0" dirty="0" smtClean="0">
                <a:solidFill>
                  <a:schemeClr val="tx1"/>
                </a:solidFill>
                <a:latin typeface="Arial" charset="0"/>
                <a:ea typeface="+mn-ea"/>
                <a:cs typeface="Arial" charset="0"/>
              </a:rPr>
              <a:t> section</a:t>
            </a:r>
            <a:r>
              <a:rPr lang="en-US" sz="1200" b="1" kern="1200" dirty="0" smtClean="0">
                <a:solidFill>
                  <a:schemeClr val="tx1"/>
                </a:solidFill>
                <a:latin typeface="Arial" charset="0"/>
                <a:ea typeface="+mn-ea"/>
                <a:cs typeface="Arial" charset="0"/>
              </a:rPr>
              <a:t>. (Ex.</a:t>
            </a:r>
            <a:r>
              <a:rPr lang="en-US" sz="1200" b="1" kern="1200" baseline="0" dirty="0" smtClean="0">
                <a:solidFill>
                  <a:schemeClr val="tx1"/>
                </a:solidFill>
                <a:latin typeface="Arial" charset="0"/>
                <a:ea typeface="+mn-ea"/>
                <a:cs typeface="Arial" charset="0"/>
              </a:rPr>
              <a:t> Do all Section 1 sentences before moving to S-2, etc.) </a:t>
            </a:r>
            <a:r>
              <a:rPr lang="en-US" sz="1200" b="1" kern="1200" dirty="0" smtClean="0">
                <a:solidFill>
                  <a:schemeClr val="tx1"/>
                </a:solidFill>
                <a:latin typeface="Arial" charset="0"/>
                <a:ea typeface="+mn-ea"/>
                <a:cs typeface="Arial" charset="0"/>
              </a:rPr>
              <a:t> If group’s sentence is basically the same as another groups they can state that and you can move on to the next</a:t>
            </a:r>
            <a:r>
              <a:rPr lang="en-US" sz="1200" b="1" kern="1200" baseline="0" dirty="0" smtClean="0">
                <a:solidFill>
                  <a:schemeClr val="tx1"/>
                </a:solidFill>
                <a:latin typeface="Arial" charset="0"/>
                <a:ea typeface="+mn-ea"/>
                <a:cs typeface="Arial" charset="0"/>
              </a:rPr>
              <a:t> group</a:t>
            </a:r>
            <a:r>
              <a:rPr lang="en-US" sz="1200" b="1" kern="1200" dirty="0" smtClean="0">
                <a:solidFill>
                  <a:schemeClr val="tx1"/>
                </a:solidFill>
                <a:latin typeface="Arial" charset="0"/>
                <a:ea typeface="+mn-ea"/>
                <a:cs typeface="Arial" charset="0"/>
              </a:rPr>
              <a:t>…</a:t>
            </a:r>
            <a:endParaRPr lang="en-US" sz="1200" kern="1200" dirty="0" smtClean="0">
              <a:solidFill>
                <a:schemeClr val="tx1"/>
              </a:solidFill>
              <a:latin typeface="Arial" charset="0"/>
              <a:ea typeface="+mn-ea"/>
              <a:cs typeface="Arial" charset="0"/>
            </a:endParaRPr>
          </a:p>
          <a:p>
            <a:pPr>
              <a:buFont typeface="Arial" pitchFamily="34" charset="0"/>
              <a:buNone/>
            </a:pPr>
            <a:endParaRPr lang="en-US" b="1" baseline="0" dirty="0" smtClean="0"/>
          </a:p>
          <a:p>
            <a:pPr>
              <a:buFont typeface="Arial" pitchFamily="34" charset="0"/>
              <a:buNone/>
            </a:pPr>
            <a:endParaRPr lang="en-US" b="1" baseline="0" dirty="0" smtClean="0"/>
          </a:p>
          <a:p>
            <a:pPr>
              <a:buFont typeface="Arial" pitchFamily="34" charset="0"/>
              <a:buChar char="•"/>
            </a:pPr>
            <a:r>
              <a:rPr lang="en-US" b="1" baseline="0" dirty="0" smtClean="0"/>
              <a:t>Refer participants to </a:t>
            </a:r>
            <a:r>
              <a:rPr lang="en-US" b="1" u="sng" dirty="0" smtClean="0"/>
              <a:t>It Says, I Say</a:t>
            </a:r>
            <a:r>
              <a:rPr lang="en-US" b="1" u="sng" baseline="0" dirty="0" smtClean="0"/>
              <a:t> Instructions Handout </a:t>
            </a:r>
            <a:r>
              <a:rPr lang="en-US" b="1" u="sng" baseline="0" dirty="0" smtClean="0"/>
              <a:t>WHITE </a:t>
            </a:r>
            <a:r>
              <a:rPr lang="en-US" b="1" baseline="0" dirty="0" smtClean="0"/>
              <a:t>for </a:t>
            </a:r>
            <a:r>
              <a:rPr lang="en-US" b="1" baseline="0" dirty="0" smtClean="0"/>
              <a:t>classroom use that is in their print packet.</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2:35 – 2:45 p.m.</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t>2:45 p.m.</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t>LINDA – 5-8 min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u="none" dirty="0" smtClean="0"/>
              <a:t>Review</a:t>
            </a:r>
            <a:r>
              <a:rPr lang="en-US" b="1" u="none" baseline="0" dirty="0" smtClean="0"/>
              <a:t> Homework Guide (Comprehension Constructor Activity) Draw a few names from “prize cup” names and ask them to share…</a:t>
            </a:r>
            <a:endParaRPr lang="en-US" b="1" u="none"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a typeface="ＭＳ Ｐゴシック"/>
                <a:cs typeface="Arial" pitchFamily="34" charset="0"/>
              </a:rPr>
              <a:t>Carole  10-12 min</a:t>
            </a:r>
          </a:p>
          <a:p>
            <a:endParaRPr lang="en-US" b="1" dirty="0" smtClean="0">
              <a:ea typeface="ＭＳ Ｐゴシック"/>
              <a:cs typeface="Arial" pitchFamily="34" charset="0"/>
            </a:endParaRPr>
          </a:p>
          <a:p>
            <a:pPr>
              <a:buFont typeface="Arial" pitchFamily="34" charset="0"/>
              <a:buChar char="•"/>
            </a:pPr>
            <a:r>
              <a:rPr lang="en-US" b="1" dirty="0" smtClean="0">
                <a:ea typeface="ＭＳ Ｐゴシック"/>
                <a:cs typeface="Arial" pitchFamily="34" charset="0"/>
              </a:rPr>
              <a:t>Additional Instructions: If your</a:t>
            </a:r>
            <a:r>
              <a:rPr lang="en-US" b="1" baseline="0" dirty="0" smtClean="0">
                <a:ea typeface="ＭＳ Ｐゴシック"/>
                <a:cs typeface="Arial" pitchFamily="34" charset="0"/>
              </a:rPr>
              <a:t> partner shares something you want to remember write it on the graphic…</a:t>
            </a:r>
          </a:p>
          <a:p>
            <a:endParaRPr lang="en-US" b="1" dirty="0" smtClean="0">
              <a:ea typeface="ＭＳ Ｐゴシック"/>
              <a:cs typeface="Arial" pitchFamily="34" charset="0"/>
            </a:endParaRPr>
          </a:p>
          <a:p>
            <a:pPr>
              <a:buFont typeface="Arial" pitchFamily="34" charset="0"/>
              <a:buChar char="•"/>
            </a:pPr>
            <a:r>
              <a:rPr lang="en-US" b="1" dirty="0" smtClean="0">
                <a:ea typeface="ＭＳ Ｐゴシック"/>
                <a:cs typeface="Arial" pitchFamily="34" charset="0"/>
              </a:rPr>
              <a:t>The </a:t>
            </a:r>
            <a:r>
              <a:rPr lang="en-US" b="1" dirty="0" smtClean="0">
                <a:ea typeface="ＭＳ Ｐゴシック"/>
                <a:cs typeface="Arial" pitchFamily="34" charset="0"/>
              </a:rPr>
              <a:t>Inside-Outside Circle (</a:t>
            </a:r>
            <a:r>
              <a:rPr lang="en-US" b="1" dirty="0" err="1" smtClean="0">
                <a:ea typeface="ＭＳ Ｐゴシック"/>
                <a:cs typeface="Arial" pitchFamily="34" charset="0"/>
              </a:rPr>
              <a:t>Kagan</a:t>
            </a:r>
            <a:r>
              <a:rPr lang="en-US" b="1" dirty="0" smtClean="0">
                <a:ea typeface="ＭＳ Ｐゴシック"/>
                <a:cs typeface="Arial" pitchFamily="34" charset="0"/>
              </a:rPr>
              <a:t>, 1994) is a technique in which students move around and interact with each other. It can be used as a cooperative strategy and a summarizing strategy. </a:t>
            </a:r>
          </a:p>
          <a:p>
            <a:endParaRPr lang="en-US" b="1" dirty="0" smtClean="0">
              <a:ea typeface="ＭＳ Ｐゴシック"/>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ea typeface="ＭＳ Ｐゴシック"/>
                <a:cs typeface="Arial" pitchFamily="34" charset="0"/>
              </a:rPr>
              <a:t>Formative Assessment Strategy: Refer</a:t>
            </a:r>
            <a:r>
              <a:rPr lang="en-US" b="1" baseline="0" dirty="0" smtClean="0">
                <a:ea typeface="ＭＳ Ｐゴシック"/>
                <a:cs typeface="Arial" pitchFamily="34" charset="0"/>
              </a:rPr>
              <a:t> participants to handout in packet explaining it…</a:t>
            </a:r>
            <a:endParaRPr lang="en-US" b="1" dirty="0" smtClean="0">
              <a:ea typeface="ＭＳ Ｐゴシック"/>
              <a:cs typeface="Arial" pitchFamily="34" charset="0"/>
            </a:endParaRPr>
          </a:p>
          <a:p>
            <a:endParaRPr lang="en-US" b="1" dirty="0" smtClean="0">
              <a:ea typeface="ＭＳ Ｐゴシック"/>
              <a:cs typeface="Arial" pitchFamily="34" charset="0"/>
            </a:endParaRPr>
          </a:p>
          <a:p>
            <a:pPr>
              <a:buFont typeface="Arial" pitchFamily="34" charset="0"/>
              <a:buChar char="•"/>
            </a:pPr>
            <a:r>
              <a:rPr lang="en-US" b="1" dirty="0" smtClean="0">
                <a:ea typeface="ＭＳ Ｐゴシック"/>
                <a:cs typeface="Arial" pitchFamily="34" charset="0"/>
              </a:rPr>
              <a:t>Will </a:t>
            </a:r>
            <a:r>
              <a:rPr lang="en-US" b="1" dirty="0" smtClean="0">
                <a:ea typeface="ＭＳ Ｐゴシック"/>
                <a:cs typeface="Arial" pitchFamily="34" charset="0"/>
              </a:rPr>
              <a:t>address assessment in more depth in January</a:t>
            </a:r>
          </a:p>
          <a:p>
            <a:endParaRPr lang="en-US" dirty="0" smtClean="0">
              <a:ea typeface="ＭＳ Ｐゴシック"/>
              <a:cs typeface="Arial" pitchFamily="34" charset="0"/>
            </a:endParaRPr>
          </a:p>
        </p:txBody>
      </p:sp>
      <p:sp>
        <p:nvSpPr>
          <p:cNvPr id="4" name="Slide Number Placeholder 3"/>
          <p:cNvSpPr>
            <a:spLocks noGrp="1"/>
          </p:cNvSpPr>
          <p:nvPr>
            <p:ph type="sldNum" sz="quarter" idx="5"/>
          </p:nvPr>
        </p:nvSpPr>
        <p:spPr/>
        <p:txBody>
          <a:bodyPr/>
          <a:lstStyle/>
          <a:p>
            <a:pPr>
              <a:defRPr/>
            </a:pPr>
            <a:fld id="{5331B8D5-332D-4EAF-8A39-F5B6A2C05A6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3:15 p.m.</a:t>
            </a:r>
          </a:p>
          <a:p>
            <a:endParaRPr lang="en-US" b="1" dirty="0" smtClean="0"/>
          </a:p>
          <a:p>
            <a:r>
              <a:rPr lang="en-US" b="1" dirty="0" smtClean="0"/>
              <a:t>CAROLE – 5</a:t>
            </a:r>
            <a:r>
              <a:rPr lang="en-US" b="1" baseline="0" dirty="0" smtClean="0"/>
              <a:t> min.</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 5 min.</a:t>
            </a:r>
          </a:p>
          <a:p>
            <a:endParaRPr lang="en-US" b="1" dirty="0" smtClean="0"/>
          </a:p>
          <a:p>
            <a:pPr>
              <a:buFont typeface="Arial" pitchFamily="34" charset="0"/>
              <a:buChar char="•"/>
            </a:pPr>
            <a:r>
              <a:rPr lang="en-US" b="1" dirty="0" smtClean="0"/>
              <a:t>Return Folders</a:t>
            </a:r>
          </a:p>
          <a:p>
            <a:pPr>
              <a:buFont typeface="Arial" pitchFamily="34" charset="0"/>
              <a:buChar char="•"/>
            </a:pPr>
            <a:r>
              <a:rPr lang="en-US" b="1" dirty="0" smtClean="0"/>
              <a:t>T-Chart</a:t>
            </a:r>
          </a:p>
          <a:p>
            <a:pPr>
              <a:buFont typeface="Arial" pitchFamily="34" charset="0"/>
              <a:buChar char="•"/>
            </a:pPr>
            <a:r>
              <a:rPr lang="en-US" b="1" dirty="0" smtClean="0"/>
              <a:t>Name</a:t>
            </a:r>
            <a:r>
              <a:rPr lang="en-US" b="1" baseline="0" dirty="0" smtClean="0"/>
              <a:t> for </a:t>
            </a:r>
            <a:r>
              <a:rPr lang="en-US" b="1" baseline="0" dirty="0" smtClean="0"/>
              <a:t>Drawings</a:t>
            </a:r>
          </a:p>
          <a:p>
            <a:pPr>
              <a:buFont typeface="Arial" pitchFamily="34" charset="0"/>
              <a:buChar char="•"/>
            </a:pPr>
            <a:r>
              <a:rPr lang="en-US" b="1" baseline="0" dirty="0" smtClean="0"/>
              <a:t>Flash Drive</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3:20 p.m.</a:t>
            </a:r>
          </a:p>
          <a:p>
            <a:endParaRPr lang="en-US" b="1" dirty="0" smtClean="0"/>
          </a:p>
          <a:p>
            <a:r>
              <a:rPr lang="en-US" b="1" dirty="0" smtClean="0"/>
              <a:t>LINDA – 10 min</a:t>
            </a:r>
          </a:p>
          <a:p>
            <a:endParaRPr lang="en-US" b="1" dirty="0" smtClean="0"/>
          </a:p>
          <a:p>
            <a:r>
              <a:rPr lang="en-US" b="1" u="sng" dirty="0" smtClean="0"/>
              <a:t>CASL Activity 14 Handout</a:t>
            </a:r>
            <a:r>
              <a:rPr lang="en-US" b="1" dirty="0" smtClean="0"/>
              <a:t>: Highlight Key</a:t>
            </a:r>
            <a:r>
              <a:rPr lang="en-US" b="1" baseline="0" dirty="0" smtClean="0"/>
              <a:t> Points of Resource… Remind about language (e.g. </a:t>
            </a:r>
            <a:r>
              <a:rPr lang="en-US" b="1" baseline="0" dirty="0" smtClean="0"/>
              <a:t>benchmark=standard, </a:t>
            </a:r>
            <a:r>
              <a:rPr lang="en-US" b="1" baseline="0" dirty="0" smtClean="0"/>
              <a:t>etc.)</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3:30 p.m.</a:t>
            </a:r>
          </a:p>
          <a:p>
            <a:endParaRPr lang="en-US" b="1" dirty="0" smtClean="0"/>
          </a:p>
          <a:p>
            <a:r>
              <a:rPr lang="en-US" b="1" dirty="0" smtClean="0"/>
              <a:t>Carole – 5 min.</a:t>
            </a:r>
          </a:p>
          <a:p>
            <a:r>
              <a:rPr lang="en-US" b="1" dirty="0" smtClean="0"/>
              <a:t>Go</a:t>
            </a:r>
            <a:r>
              <a:rPr lang="en-US" b="1" baseline="0" dirty="0" smtClean="0"/>
              <a:t> over homework assignments</a:t>
            </a:r>
            <a:endParaRPr lang="en-US" b="1" dirty="0" smtClean="0"/>
          </a:p>
          <a:p>
            <a:r>
              <a:rPr lang="en-US" b="1" dirty="0" smtClean="0"/>
              <a:t>Refer back to Content Leadership</a:t>
            </a:r>
            <a:r>
              <a:rPr lang="en-US" b="1" baseline="0" dirty="0" smtClean="0"/>
              <a:t> Networks Year-At-A-Glance for January “work”</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End: 3:35 p.m.</a:t>
            </a:r>
          </a:p>
          <a:p>
            <a:endParaRPr lang="en-US" b="1" dirty="0" smtClean="0"/>
          </a:p>
          <a:p>
            <a:r>
              <a:rPr lang="en-US" b="1" dirty="0" smtClean="0"/>
              <a:t>CAROLE</a:t>
            </a:r>
          </a:p>
          <a:p>
            <a:r>
              <a:rPr lang="en-US" b="1" dirty="0" smtClean="0"/>
              <a:t>HAVE A WONDERFUL HOLIDAY</a:t>
            </a:r>
            <a:r>
              <a:rPr lang="en-US" b="1" baseline="0" dirty="0" smtClean="0"/>
              <a:t> SEASON!!</a:t>
            </a:r>
            <a:endParaRPr lang="en-US" b="1" dirty="0" smtClean="0"/>
          </a:p>
        </p:txBody>
      </p:sp>
      <p:sp>
        <p:nvSpPr>
          <p:cNvPr id="4" name="Slide Number Placeholder 3"/>
          <p:cNvSpPr>
            <a:spLocks noGrp="1"/>
          </p:cNvSpPr>
          <p:nvPr>
            <p:ph type="sldNum" sz="quarter" idx="5"/>
          </p:nvPr>
        </p:nvSpPr>
        <p:spPr/>
        <p:txBody>
          <a:bodyPr/>
          <a:lstStyle/>
          <a:p>
            <a:pPr>
              <a:defRPr/>
            </a:pPr>
            <a:fld id="{4F0A7AE0-346E-4E72-8DAA-7FB8F3BBE5D0}"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b="1" dirty="0" smtClean="0">
                <a:latin typeface="Arial" pitchFamily="34" charset="0"/>
              </a:rPr>
              <a:t>CAROLE – 5 Min</a:t>
            </a:r>
          </a:p>
          <a:p>
            <a:endParaRPr lang="en-US" b="1" dirty="0" smtClean="0">
              <a:latin typeface="Arial" pitchFamily="34" charset="0"/>
            </a:endParaRPr>
          </a:p>
          <a:p>
            <a:pPr>
              <a:buFont typeface="Arial" pitchFamily="34" charset="0"/>
              <a:buChar char="•"/>
            </a:pPr>
            <a:r>
              <a:rPr lang="en-US" b="1" dirty="0" smtClean="0">
                <a:latin typeface="Arial" pitchFamily="34" charset="0"/>
              </a:rPr>
              <a:t>Remind how intense the deconstruction process will be how they will need to remember the True Colors activity if they feel frustrated, etc…</a:t>
            </a:r>
          </a:p>
          <a:p>
            <a:pPr>
              <a:buFont typeface="Arial" pitchFamily="34" charset="0"/>
              <a:buChar char="•"/>
            </a:pPr>
            <a:endParaRPr lang="en-US" b="1" dirty="0" smtClean="0">
              <a:latin typeface="Arial" pitchFamily="34" charset="0"/>
            </a:endParaRPr>
          </a:p>
          <a:p>
            <a:pPr>
              <a:buFont typeface="Arial" pitchFamily="34" charset="0"/>
              <a:buChar char="•"/>
            </a:pPr>
            <a:r>
              <a:rPr lang="en-US" b="1" dirty="0" smtClean="0">
                <a:latin typeface="Arial" pitchFamily="34" charset="0"/>
              </a:rPr>
              <a:t>Revisit Group Norms: Remind participants they have them in their notebook… </a:t>
            </a:r>
          </a:p>
          <a:p>
            <a:pPr>
              <a:buFont typeface="Arial" pitchFamily="34" charset="0"/>
              <a:buChar char="•"/>
            </a:pPr>
            <a:endParaRPr lang="en-US" b="1" dirty="0" smtClean="0">
              <a:latin typeface="Arial" pitchFamily="34" charset="0"/>
            </a:endParaRPr>
          </a:p>
          <a:p>
            <a:pPr>
              <a:buFont typeface="Arial" pitchFamily="34" charset="0"/>
              <a:buChar char="•"/>
            </a:pPr>
            <a:r>
              <a:rPr lang="en-US" b="1" dirty="0" smtClean="0">
                <a:latin typeface="Arial" pitchFamily="34" charset="0"/>
              </a:rPr>
              <a:t>WE MUST REMEMBER THAT SB1 WAS NOT WRITTEN WITH THE NEEDS OF ADULTS IN MIND! (Right</a:t>
            </a:r>
            <a:r>
              <a:rPr lang="en-US" b="1" baseline="0" dirty="0" smtClean="0">
                <a:latin typeface="Arial" pitchFamily="34" charset="0"/>
              </a:rPr>
              <a:t> now, 45% of KY students must take a Remedial Course in college.)</a:t>
            </a:r>
          </a:p>
          <a:p>
            <a:pPr>
              <a:buFont typeface="Arial" pitchFamily="34" charset="0"/>
              <a:buChar char="•"/>
            </a:pPr>
            <a:endParaRPr lang="en-US" b="1" dirty="0" smtClean="0">
              <a:latin typeface="Arial" pitchFamily="34" charset="0"/>
            </a:endParaRPr>
          </a:p>
          <a:p>
            <a:pPr>
              <a:buFont typeface="Arial" pitchFamily="34" charset="0"/>
              <a:buChar char="•"/>
            </a:pPr>
            <a:r>
              <a:rPr lang="en-US" b="1" dirty="0" smtClean="0">
                <a:latin typeface="Arial" pitchFamily="34" charset="0"/>
              </a:rPr>
              <a:t>SB1 is a PROFESSIONAL CALL for</a:t>
            </a:r>
            <a:r>
              <a:rPr lang="en-US" b="1" baseline="0" dirty="0" smtClean="0">
                <a:latin typeface="Arial" pitchFamily="34" charset="0"/>
              </a:rPr>
              <a:t> us to continue to grow and maximize our education efforts – FOCUS on the important</a:t>
            </a:r>
          </a:p>
          <a:p>
            <a:pPr>
              <a:buFont typeface="Arial" pitchFamily="34" charset="0"/>
              <a:buNone/>
            </a:pPr>
            <a:endParaRPr lang="en-US" b="1" baseline="0" dirty="0" smtClean="0">
              <a:latin typeface="Arial" pitchFamily="34" charset="0"/>
            </a:endParaRPr>
          </a:p>
          <a:p>
            <a:pPr>
              <a:buFont typeface="Arial" pitchFamily="34" charset="0"/>
              <a:buChar char="•"/>
            </a:pPr>
            <a:r>
              <a:rPr lang="en-US" b="1" baseline="0" dirty="0" smtClean="0">
                <a:latin typeface="Arial" pitchFamily="34" charset="0"/>
              </a:rPr>
              <a:t>Value the work – Professional Obligation </a:t>
            </a:r>
          </a:p>
          <a:p>
            <a:pPr>
              <a:buFont typeface="Arial" pitchFamily="34" charset="0"/>
              <a:buChar char="•"/>
            </a:pPr>
            <a:endParaRPr lang="en-US" b="1" dirty="0" smtClean="0">
              <a:latin typeface="Arial" pitchFamily="34" charset="0"/>
            </a:endParaRPr>
          </a:p>
        </p:txBody>
      </p:sp>
      <p:sp>
        <p:nvSpPr>
          <p:cNvPr id="79876" name="Slide Number Placeholder 3"/>
          <p:cNvSpPr>
            <a:spLocks noGrp="1"/>
          </p:cNvSpPr>
          <p:nvPr>
            <p:ph type="sldNum" sz="quarter" idx="5"/>
          </p:nvPr>
        </p:nvSpPr>
        <p:spPr>
          <a:noFill/>
        </p:spPr>
        <p:txBody>
          <a:bodyPr/>
          <a:lstStyle/>
          <a:p>
            <a:fld id="{530BAA36-7480-4489-81C3-88781C02054F}" type="slidenum">
              <a:rPr lang="en-US" smtClean="0">
                <a:latin typeface="Arial" pitchFamily="34" charset="0"/>
              </a:rPr>
              <a:pPr/>
              <a:t>4</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 30 min. (2 Slides) </a:t>
            </a:r>
          </a:p>
          <a:p>
            <a:endParaRPr lang="en-US" b="1" dirty="0" smtClean="0"/>
          </a:p>
          <a:p>
            <a:pPr>
              <a:buFont typeface="Arial" pitchFamily="34" charset="0"/>
              <a:buChar char="•"/>
            </a:pPr>
            <a:r>
              <a:rPr lang="en-US" b="1" dirty="0" smtClean="0"/>
              <a:t>A</a:t>
            </a:r>
            <a:r>
              <a:rPr lang="en-US" b="1" baseline="0" dirty="0" smtClean="0"/>
              <a:t> good way to think of deconstruction: </a:t>
            </a:r>
          </a:p>
          <a:p>
            <a:pPr lvl="1">
              <a:buFont typeface="Arial" pitchFamily="34" charset="0"/>
              <a:buChar char="•"/>
            </a:pPr>
            <a:r>
              <a:rPr lang="en-US" b="1" baseline="0" dirty="0" smtClean="0"/>
              <a:t>WE ARE CLARIFYING INSTRUCTIONAL TIME and this is CRITICAL; some things we’ve done in the past will have to go</a:t>
            </a:r>
          </a:p>
          <a:p>
            <a:pPr lvl="1">
              <a:buFont typeface="Arial" pitchFamily="34" charset="0"/>
              <a:buChar char="•"/>
            </a:pPr>
            <a:r>
              <a:rPr lang="en-US" b="1" baseline="0" dirty="0" smtClean="0"/>
              <a:t>We are practicing Action Research</a:t>
            </a:r>
          </a:p>
          <a:p>
            <a:pPr>
              <a:buFont typeface="Arial" pitchFamily="34" charset="0"/>
              <a:buChar char="•"/>
            </a:pPr>
            <a:endParaRPr lang="en-US" b="1" dirty="0" smtClean="0"/>
          </a:p>
          <a:p>
            <a:pPr>
              <a:buFont typeface="Arial" pitchFamily="34" charset="0"/>
              <a:buChar char="•"/>
            </a:pPr>
            <a:r>
              <a:rPr lang="en-US" b="1" dirty="0" smtClean="0"/>
              <a:t>Refer participants to </a:t>
            </a:r>
            <a:r>
              <a:rPr lang="en-US" b="1" u="sng" dirty="0" smtClean="0"/>
              <a:t>(RL St. 2 Activity Handout</a:t>
            </a:r>
            <a:r>
              <a:rPr lang="en-US" b="1" dirty="0" smtClean="0"/>
              <a:t>)</a:t>
            </a:r>
          </a:p>
          <a:p>
            <a:pPr>
              <a:buFont typeface="Arial" pitchFamily="34" charset="0"/>
              <a:buNone/>
            </a:pPr>
            <a:endParaRPr lang="en-US" b="1" dirty="0" smtClean="0"/>
          </a:p>
          <a:p>
            <a:pPr>
              <a:buFont typeface="Arial" pitchFamily="34" charset="0"/>
              <a:buChar char="•"/>
            </a:pPr>
            <a:r>
              <a:rPr lang="en-US" b="1" dirty="0" smtClean="0"/>
              <a:t>Walkthrough progression</a:t>
            </a:r>
            <a:r>
              <a:rPr lang="en-US" b="1" baseline="0" dirty="0" smtClean="0"/>
              <a:t> of deconstructed standard (6-8 and 11-12 not completed because of issue with determining target level of 7 and 9-10)</a:t>
            </a:r>
          </a:p>
          <a:p>
            <a:pPr>
              <a:buFont typeface="Arial" pitchFamily="34" charset="0"/>
              <a:buNone/>
            </a:pPr>
            <a:endParaRPr lang="en-US" b="1" baseline="0" dirty="0" smtClean="0"/>
          </a:p>
          <a:p>
            <a:pPr>
              <a:buFont typeface="Arial" pitchFamily="34" charset="0"/>
              <a:buChar char="•"/>
            </a:pPr>
            <a:r>
              <a:rPr lang="en-US" b="1" baseline="0" dirty="0" smtClean="0"/>
              <a:t>Refer to next slide for clarification and further discussion of October deconstruction issue at middle/high</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F18F925-DAA4-4867-8AEA-548A4FADB827}" type="slidenum">
              <a:rPr lang="en-US" smtClean="0"/>
              <a:pPr/>
              <a:t>6</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buFont typeface="Arial" pitchFamily="34" charset="0"/>
              <a:buChar char="•"/>
            </a:pPr>
            <a:r>
              <a:rPr lang="en-US" b="1" dirty="0" smtClean="0"/>
              <a:t>Review and Discuss/Clarify</a:t>
            </a:r>
            <a:r>
              <a:rPr lang="en-US" b="1" baseline="0" dirty="0" smtClean="0"/>
              <a:t> </a:t>
            </a:r>
            <a:r>
              <a:rPr lang="en-US" b="1" dirty="0" smtClean="0"/>
              <a:t>information on slide REMEMBER</a:t>
            </a:r>
            <a:r>
              <a:rPr lang="en-US" b="1" baseline="0" dirty="0" smtClean="0"/>
              <a:t> THAT THE “INTENDED LEARNING” IS THE MOST IMPT. PART OF A STANDARD.</a:t>
            </a:r>
            <a:endParaRPr lang="en-US" b="1" dirty="0" smtClean="0"/>
          </a:p>
          <a:p>
            <a:pPr eaLnBrk="1" hangingPunct="1">
              <a:buFont typeface="Arial" pitchFamily="34" charset="0"/>
              <a:buNone/>
            </a:pPr>
            <a:endParaRPr lang="en-US" b="1" dirty="0" smtClean="0"/>
          </a:p>
          <a:p>
            <a:pPr eaLnBrk="1" hangingPunct="1">
              <a:buFont typeface="Arial" pitchFamily="34" charset="0"/>
              <a:buChar char="•"/>
            </a:pPr>
            <a:r>
              <a:rPr lang="en-US" b="1" dirty="0" smtClean="0"/>
              <a:t>Discussed in our Network Specialist</a:t>
            </a:r>
            <a:r>
              <a:rPr lang="en-US" b="1" baseline="0" dirty="0" smtClean="0"/>
              <a:t> meeting on October 11-12. Karen had discussion with Rick </a:t>
            </a:r>
            <a:r>
              <a:rPr lang="en-US" b="1" baseline="0" dirty="0" err="1" smtClean="0"/>
              <a:t>Stiggins</a:t>
            </a:r>
            <a:r>
              <a:rPr lang="en-US" b="1" baseline="0" dirty="0" smtClean="0"/>
              <a:t> and Jan </a:t>
            </a:r>
            <a:r>
              <a:rPr lang="en-US" b="1" baseline="0" dirty="0" err="1" smtClean="0"/>
              <a:t>Chappius</a:t>
            </a:r>
            <a:r>
              <a:rPr lang="en-US" b="1" baseline="0" dirty="0" smtClean="0"/>
              <a:t> to further clarify deconstruction process in several areas.  This is just one of them…</a:t>
            </a:r>
          </a:p>
          <a:p>
            <a:pPr eaLnBrk="1" hangingPunct="1">
              <a:buFont typeface="Arial" pitchFamily="34" charset="0"/>
              <a:buNone/>
            </a:pPr>
            <a:endParaRPr lang="en-US" b="1" baseline="0" dirty="0" smtClean="0"/>
          </a:p>
          <a:p>
            <a:pPr eaLnBrk="1" hangingPunct="1">
              <a:buFont typeface="Arial" pitchFamily="34" charset="0"/>
              <a:buChar char="•"/>
            </a:pPr>
            <a:r>
              <a:rPr lang="en-US" b="1" baseline="0" dirty="0" smtClean="0"/>
              <a:t>Always err on the high end!  If we had left this standard as a Performance/Skill or Product target it would not necessarily have been detrimental to the student’s achieving the target because the REASONING would have been included and you had determined it was the most important part of the instruction.</a:t>
            </a:r>
            <a:endParaRPr lang="en-US" b="1" dirty="0" smtClean="0"/>
          </a:p>
          <a:p>
            <a:pPr eaLnBrk="1" hangingPunct="1"/>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 5 min</a:t>
            </a:r>
            <a:endParaRPr lang="en-US" b="1"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9:45</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15 min. (Make Table Tents by Grade Levels for break out rooms so participants will know</a:t>
            </a:r>
            <a:r>
              <a:rPr lang="en-US" sz="1200" b="1" baseline="0" dirty="0" smtClean="0"/>
              <a:t> where to sit)</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b="1"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1" dirty="0" smtClean="0"/>
              <a:t>Take a 10</a:t>
            </a:r>
            <a:r>
              <a:rPr lang="en-US" sz="1200" b="1" baseline="0" dirty="0" smtClean="0"/>
              <a:t> min break then </a:t>
            </a:r>
            <a:r>
              <a:rPr lang="en-US" sz="1200" b="1" dirty="0" smtClean="0"/>
              <a:t>move to your grade level work group room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b="1"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1" dirty="0" smtClean="0"/>
              <a:t>REMIND</a:t>
            </a:r>
            <a:r>
              <a:rPr lang="en-US" sz="1200" b="1" baseline="0" dirty="0" smtClean="0"/>
              <a:t> PARTICIPANTS TO SIT TOGETHER AS A GRADE LEVEL (e.g. 6</a:t>
            </a:r>
            <a:r>
              <a:rPr lang="en-US" sz="1200" b="1" baseline="30000" dirty="0" smtClean="0"/>
              <a:t>th</a:t>
            </a:r>
            <a:r>
              <a:rPr lang="en-US" sz="1200" b="1" baseline="0" dirty="0" smtClean="0"/>
              <a:t> grade teachers all sit together, etc.) TABLE TENT WILL SHOW THEM…</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b="1"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1" baseline="0" dirty="0" smtClean="0"/>
              <a:t>Once in grade level groups, break into smaller groups if at all possible!!  Our goal is to assign all KVEC standards to a group so that we have samples of all of them completed at the end of the day.</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b="1"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D5199757-F4B8-41FC-9CE0-15FBDE1991F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r>
              <a:rPr lang="en-US" b="1" dirty="0" smtClean="0"/>
              <a:t>10:00 a.m.</a:t>
            </a:r>
          </a:p>
          <a:p>
            <a:pPr>
              <a:buFont typeface="Arial" pitchFamily="34" charset="0"/>
              <a:buNone/>
            </a:pPr>
            <a:endParaRPr lang="en-US" b="1" dirty="0" smtClean="0"/>
          </a:p>
          <a:p>
            <a:pPr>
              <a:buFont typeface="Arial" pitchFamily="34" charset="0"/>
              <a:buNone/>
            </a:pPr>
            <a:r>
              <a:rPr lang="en-US" b="1" dirty="0" smtClean="0"/>
              <a:t>20 min. (10 Slides)</a:t>
            </a:r>
          </a:p>
          <a:p>
            <a:pPr>
              <a:buFont typeface="Arial" pitchFamily="34" charset="0"/>
              <a:buNone/>
            </a:pPr>
            <a:endParaRPr lang="en-US" b="1" dirty="0" smtClean="0"/>
          </a:p>
          <a:p>
            <a:pPr>
              <a:buFont typeface="Arial" pitchFamily="34" charset="0"/>
              <a:buNone/>
            </a:pPr>
            <a:r>
              <a:rPr lang="en-US" b="1" dirty="0" smtClean="0"/>
              <a:t>This slide is for </a:t>
            </a:r>
            <a:r>
              <a:rPr lang="en-US" b="1" baseline="0" dirty="0" smtClean="0"/>
              <a:t>Review and Clarification</a:t>
            </a:r>
          </a:p>
          <a:p>
            <a:pPr>
              <a:buFont typeface="Arial" pitchFamily="34" charset="0"/>
              <a:buNone/>
            </a:pPr>
            <a:endParaRPr lang="en-US" b="1"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t>Kentucky</a:t>
            </a:r>
            <a:r>
              <a:rPr lang="en-US" b="1" baseline="0" dirty="0" smtClean="0"/>
              <a:t> is using </a:t>
            </a:r>
            <a:r>
              <a:rPr lang="en-US" b="1" dirty="0" smtClean="0"/>
              <a:t>Learning Team Approach – using the CASL text as the “instructor” or “expert”</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t>Please remember that there is</a:t>
            </a:r>
            <a:r>
              <a:rPr lang="en-US" b="1" baseline="0" dirty="0" smtClean="0"/>
              <a:t> POWER in action research as well as FIDELITY… This is what the network </a:t>
            </a:r>
            <a:r>
              <a:rPr lang="en-US" b="1" baseline="0" dirty="0" err="1" smtClean="0"/>
              <a:t>orgranization</a:t>
            </a:r>
            <a:r>
              <a:rPr lang="en-US" b="1" baseline="0" dirty="0" smtClean="0"/>
              <a:t> represents and is doing…</a:t>
            </a:r>
            <a:endParaRPr lang="en-US" b="1"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1" dirty="0" smtClean="0"/>
          </a:p>
          <a:p>
            <a:pPr>
              <a:buFont typeface="Arial" pitchFamily="34" charset="0"/>
              <a:buChar char="•"/>
            </a:pPr>
            <a:r>
              <a:rPr lang="en-US" b="1" dirty="0" smtClean="0"/>
              <a:t>Refer to CASL</a:t>
            </a:r>
            <a:r>
              <a:rPr lang="en-US" b="1" baseline="0" dirty="0" smtClean="0"/>
              <a:t> POINT #1 Handout as guide for further clarifications</a:t>
            </a:r>
            <a:endParaRPr lang="en-US" b="1" dirty="0" smtClean="0"/>
          </a:p>
        </p:txBody>
      </p:sp>
      <p:sp>
        <p:nvSpPr>
          <p:cNvPr id="4" name="Slide Number Placeholder 3"/>
          <p:cNvSpPr>
            <a:spLocks noGrp="1"/>
          </p:cNvSpPr>
          <p:nvPr>
            <p:ph type="sldNum" sz="quarter" idx="5"/>
          </p:nvPr>
        </p:nvSpPr>
        <p:spPr/>
        <p:txBody>
          <a:bodyPr/>
          <a:lstStyle/>
          <a:p>
            <a:pPr>
              <a:defRPr/>
            </a:pPr>
            <a:fld id="{0BCCB8C8-E375-4E78-9F4F-2B3C047CE35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D0BC1E61-5A6C-491C-A796-C4502C35AC0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35BBF-0E71-48B9-BEF8-DF0C5C0922B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50E8F2-7914-4616-9F11-4A75C02E9E8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EEFEAA3D-FB70-480D-B4FE-E6B3608D9B8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ED84EF-1E56-4EF9-A518-6A19D3C1D7D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A312D2-0999-472F-903E-3E81ABA4A28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E5FE7E-55F4-4470-B758-1F3F9D16A40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8205C1-9265-44F7-BC9B-F2896886D6D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ECD70DA-C594-49C7-813F-0A594312618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64B1D2-2C38-4B63-A1D2-47A4B58813D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1E5DCE-D3D7-4857-AA0A-5FBCE7A55B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294B09-B83A-4B85-BBB7-18AF8DE885C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5C8738-AD54-4571-8314-FFF8E463DA9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3ABFDE-FF50-4F32-8817-3572EB4F23F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42FBDB-AF34-464A-BDFE-99B749595F8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80DE63-57CD-4D66-A46E-4F59816D6D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50E91A-5586-46DE-960E-6EDDF82EA8C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44CFDC-A534-4320-84A0-37CB28F0CFA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D4F987-7030-4A56-9DC3-5E0DEAC3340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1E26B2-51F9-4235-9E48-2E8F928950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1C670F-F9B0-486E-AF82-546015DAD34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03EE95-3AB9-4AB6-96D0-E6AB4E5E3E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06E03C-616A-4BF3-A574-23A9970303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C979C4-7A03-4BC9-BC3B-F8A385A0C7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arole.mullins@education.ky.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mailto:carole.mullins@education.ky.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arole.mullins@education.ky.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wmf"/><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276600" y="0"/>
            <a:ext cx="4800600" cy="2667000"/>
          </a:xfrm>
        </p:spPr>
        <p:txBody>
          <a:bodyPr/>
          <a:lstStyle/>
          <a:p>
            <a:pPr algn="ctr"/>
            <a:r>
              <a:rPr lang="en-US"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ELA Teacher Leader Network Meeting </a:t>
            </a:r>
            <a:br>
              <a:rPr lang="en-US"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br>
            <a:r>
              <a:rPr lang="en-US" sz="1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Hazard Community and Technical College November 4, 2010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4"/>
          <p:cNvPicPr>
            <a:picLocks noChangeAspect="1" noChangeArrowheads="1"/>
          </p:cNvPicPr>
          <p:nvPr/>
        </p:nvPicPr>
        <p:blipFill>
          <a:blip r:embed="rId3" cstate="print"/>
          <a:srcRect/>
          <a:stretch>
            <a:fillRect/>
          </a:stretch>
        </p:blipFill>
        <p:spPr bwMode="auto">
          <a:xfrm>
            <a:off x="304800" y="228600"/>
            <a:ext cx="2438400" cy="2133600"/>
          </a:xfrm>
          <a:prstGeom prst="rect">
            <a:avLst/>
          </a:prstGeom>
          <a:noFill/>
          <a:ln w="9525">
            <a:noFill/>
            <a:miter lim="800000"/>
            <a:headEnd/>
            <a:tailEnd/>
          </a:ln>
        </p:spPr>
      </p:pic>
      <p:sp>
        <p:nvSpPr>
          <p:cNvPr id="6" name="Rectangle 3"/>
          <p:cNvSpPr txBox="1">
            <a:spLocks noChangeArrowheads="1"/>
          </p:cNvSpPr>
          <p:nvPr/>
        </p:nvSpPr>
        <p:spPr bwMode="auto">
          <a:xfrm>
            <a:off x="1219200" y="5715000"/>
            <a:ext cx="8763000" cy="1143000"/>
          </a:xfrm>
          <a:prstGeom prst="rect">
            <a:avLst/>
          </a:prstGeom>
          <a:solidFill>
            <a:schemeClr val="bg2">
              <a:lumMod val="50000"/>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kumimoji="0" lang="en-US" sz="2400" b="1" i="0" u="none" strike="noStrike" kern="0" normalizeH="0" baseline="0" noProof="0" dirty="0" smtClean="0">
                <a:ln w="18000">
                  <a:solidFill>
                    <a:schemeClr val="accent2">
                      <a:satMod val="140000"/>
                    </a:schemeClr>
                  </a:solidFill>
                  <a:prstDash val="solid"/>
                  <a:miter lim="800000"/>
                </a:ln>
                <a:effectLst>
                  <a:outerShdw blurRad="25500" dist="23000" dir="7020000" algn="tl">
                    <a:srgbClr val="000000">
                      <a:alpha val="50000"/>
                    </a:srgbClr>
                  </a:outerShdw>
                </a:effectLst>
                <a:uLnTx/>
                <a:uFillTx/>
                <a:latin typeface="+mj-lt"/>
                <a:ea typeface="+mn-ea"/>
                <a:cs typeface="+mn-cs"/>
              </a:rPr>
              <a:t>Keeping Students at the Heart of the Work</a:t>
            </a:r>
            <a:r>
              <a:rPr kumimoji="0" lang="en-US" sz="2400" b="1" i="0" u="none" strike="noStrike" kern="0" normalizeH="0" noProof="0" dirty="0" smtClean="0">
                <a:ln w="18000">
                  <a:solidFill>
                    <a:schemeClr val="accent2">
                      <a:satMod val="140000"/>
                    </a:schemeClr>
                  </a:solidFill>
                  <a:prstDash val="solid"/>
                  <a:miter lim="800000"/>
                </a:ln>
                <a:effectLst>
                  <a:outerShdw blurRad="25500" dist="23000" dir="7020000" algn="tl">
                    <a:srgbClr val="000000">
                      <a:alpha val="50000"/>
                    </a:srgbClr>
                  </a:outerShdw>
                </a:effectLst>
                <a:uLnTx/>
                <a:uFillTx/>
                <a:latin typeface="+mj-lt"/>
                <a:ea typeface="+mn-ea"/>
                <a:cs typeface="+mn-cs"/>
              </a:rPr>
              <a:t> </a:t>
            </a:r>
          </a:p>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kumimoji="0" lang="en-US" sz="2400" b="1" i="0" u="none" strike="noStrike" kern="0" normalizeH="0" noProof="0" dirty="0" smtClean="0">
                <a:ln w="18000">
                  <a:solidFill>
                    <a:schemeClr val="accent2">
                      <a:satMod val="140000"/>
                    </a:schemeClr>
                  </a:solidFill>
                  <a:prstDash val="solid"/>
                  <a:miter lim="800000"/>
                </a:ln>
                <a:effectLst>
                  <a:outerShdw blurRad="25500" dist="23000" dir="7020000" algn="tl">
                    <a:srgbClr val="000000">
                      <a:alpha val="50000"/>
                    </a:srgbClr>
                  </a:outerShdw>
                </a:effectLst>
                <a:uLnTx/>
                <a:uFillTx/>
                <a:latin typeface="+mj-lt"/>
                <a:ea typeface="+mn-ea"/>
                <a:cs typeface="+mn-cs"/>
              </a:rPr>
              <a:t>While Preparing Them for College and Career!</a:t>
            </a:r>
            <a:endParaRPr kumimoji="0" lang="en-US" sz="2400" b="1" i="0" u="none" strike="noStrike" kern="0" normalizeH="0" baseline="0" noProof="0" dirty="0" smtClean="0">
              <a:ln w="18000">
                <a:solidFill>
                  <a:schemeClr val="accent2">
                    <a:satMod val="140000"/>
                  </a:schemeClr>
                </a:solidFill>
                <a:prstDash val="solid"/>
                <a:miter lim="800000"/>
              </a:ln>
              <a:effectLst>
                <a:outerShdw blurRad="25500" dist="23000" dir="7020000" algn="tl">
                  <a:srgbClr val="000000">
                    <a:alpha val="50000"/>
                  </a:srgbClr>
                </a:outerShdw>
              </a:effectLst>
              <a:uLnTx/>
              <a:uFillTx/>
              <a:latin typeface="+mj-lt"/>
              <a:ea typeface="+mn-ea"/>
              <a:cs typeface="+mn-cs"/>
            </a:endParaRPr>
          </a:p>
        </p:txBody>
      </p:sp>
      <p:pic>
        <p:nvPicPr>
          <p:cNvPr id="8" name="Picture 4" descr="Caught sleeping"/>
          <p:cNvPicPr>
            <a:picLocks noChangeAspect="1" noChangeArrowheads="1"/>
          </p:cNvPicPr>
          <p:nvPr/>
        </p:nvPicPr>
        <p:blipFill>
          <a:blip r:embed="rId4" cstate="print"/>
          <a:srcRect/>
          <a:stretch>
            <a:fillRect/>
          </a:stretch>
        </p:blipFill>
        <p:spPr bwMode="auto">
          <a:xfrm>
            <a:off x="3048000" y="2438400"/>
            <a:ext cx="49530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38200"/>
          </a:xfrm>
        </p:spPr>
        <p:txBody>
          <a:bodyPr/>
          <a:lstStyle/>
          <a:p>
            <a:pPr>
              <a:defRPr/>
            </a:pPr>
            <a:r>
              <a:rPr lang="en-US" dirty="0" smtClean="0">
                <a:solidFill>
                  <a:schemeClr val="accent6">
                    <a:lumMod val="75000"/>
                  </a:schemeClr>
                </a:solidFill>
              </a:rPr>
              <a:t>LEARNING TARGETS</a:t>
            </a:r>
            <a:r>
              <a:rPr lang="en-US" b="1" dirty="0" smtClean="0">
                <a:solidFill>
                  <a:schemeClr val="accent6">
                    <a:lumMod val="75000"/>
                  </a:schemeClr>
                </a:solidFill>
              </a:rPr>
              <a:t/>
            </a:r>
            <a:br>
              <a:rPr lang="en-US" b="1" dirty="0" smtClean="0">
                <a:solidFill>
                  <a:schemeClr val="accent6">
                    <a:lumMod val="75000"/>
                  </a:schemeClr>
                </a:solidFill>
              </a:rPr>
            </a:br>
            <a:r>
              <a:rPr lang="en-US" sz="2400" dirty="0" smtClean="0">
                <a:solidFill>
                  <a:schemeClr val="accent6">
                    <a:lumMod val="75000"/>
                  </a:schemeClr>
                </a:solidFill>
              </a:rPr>
              <a:t> (aka learning intentions, objectives, etc.)</a:t>
            </a:r>
            <a:endParaRPr lang="en-US" dirty="0">
              <a:solidFill>
                <a:schemeClr val="accent6">
                  <a:lumMod val="75000"/>
                </a:schemeClr>
              </a:solidFill>
            </a:endParaRPr>
          </a:p>
        </p:txBody>
      </p:sp>
      <p:sp>
        <p:nvSpPr>
          <p:cNvPr id="18435" name="Content Placeholder 2"/>
          <p:cNvSpPr>
            <a:spLocks noGrp="1"/>
          </p:cNvSpPr>
          <p:nvPr>
            <p:ph sz="quarter" idx="1"/>
          </p:nvPr>
        </p:nvSpPr>
        <p:spPr>
          <a:xfrm>
            <a:off x="1981200" y="1066800"/>
            <a:ext cx="6904038" cy="4572000"/>
          </a:xfrm>
        </p:spPr>
        <p:txBody>
          <a:bodyPr/>
          <a:lstStyle/>
          <a:p>
            <a:r>
              <a:rPr lang="en-US" dirty="0" smtClean="0">
                <a:solidFill>
                  <a:schemeClr val="accent6">
                    <a:lumMod val="75000"/>
                  </a:schemeClr>
                </a:solidFill>
              </a:rPr>
              <a:t>A learning target is simply </a:t>
            </a:r>
            <a:r>
              <a:rPr lang="en-US" b="1" dirty="0" smtClean="0">
                <a:solidFill>
                  <a:schemeClr val="accent6">
                    <a:lumMod val="75000"/>
                  </a:schemeClr>
                </a:solidFill>
              </a:rPr>
              <a:t>a clear description of what is to be learned.</a:t>
            </a:r>
            <a:r>
              <a:rPr lang="en-US" dirty="0" smtClean="0">
                <a:solidFill>
                  <a:schemeClr val="accent6">
                    <a:lumMod val="75000"/>
                  </a:schemeClr>
                </a:solidFill>
              </a:rPr>
              <a:t>  It should provide a clear vision of the ‘destination’ for student learning.  </a:t>
            </a:r>
          </a:p>
          <a:p>
            <a:r>
              <a:rPr lang="en-US" dirty="0" smtClean="0">
                <a:solidFill>
                  <a:schemeClr val="accent6">
                    <a:lumMod val="75000"/>
                  </a:schemeClr>
                </a:solidFill>
              </a:rPr>
              <a:t>It </a:t>
            </a:r>
            <a:r>
              <a:rPr lang="en-US" b="1" dirty="0" smtClean="0">
                <a:solidFill>
                  <a:schemeClr val="accent6">
                    <a:lumMod val="75000"/>
                  </a:schemeClr>
                </a:solidFill>
              </a:rPr>
              <a:t>should focus on describing what is to be LEARNED </a:t>
            </a:r>
            <a:r>
              <a:rPr lang="en-US" b="1" dirty="0" err="1" smtClean="0">
                <a:solidFill>
                  <a:schemeClr val="accent6">
                    <a:lumMod val="75000"/>
                  </a:schemeClr>
                </a:solidFill>
              </a:rPr>
              <a:t>vs</a:t>
            </a:r>
            <a:r>
              <a:rPr lang="en-US" b="1" dirty="0" smtClean="0">
                <a:solidFill>
                  <a:schemeClr val="accent6">
                    <a:lumMod val="75000"/>
                  </a:schemeClr>
                </a:solidFill>
              </a:rPr>
              <a:t> what is to be ‘DONE’ (activity).  </a:t>
            </a:r>
          </a:p>
          <a:p>
            <a:r>
              <a:rPr lang="en-US" dirty="0" smtClean="0">
                <a:solidFill>
                  <a:schemeClr val="accent6">
                    <a:lumMod val="75000"/>
                  </a:schemeClr>
                </a:solidFill>
              </a:rPr>
              <a:t>A learning target </a:t>
            </a:r>
            <a:r>
              <a:rPr lang="en-US" b="1" dirty="0" smtClean="0">
                <a:solidFill>
                  <a:schemeClr val="accent6">
                    <a:lumMod val="75000"/>
                  </a:schemeClr>
                </a:solidFill>
              </a:rPr>
              <a:t>can take from “five seconds to five weeks” </a:t>
            </a:r>
            <a:r>
              <a:rPr lang="en-US" dirty="0" smtClean="0">
                <a:solidFill>
                  <a:schemeClr val="accent6">
                    <a:lumMod val="75000"/>
                  </a:schemeClr>
                </a:solidFill>
              </a:rPr>
              <a:t>depending of the complexity of the knowledge, skill, reasoning and/or product called for and its overall importance in the curriculum–as well as the age/abilities (prior experience and cognitive development) of your students.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57200" y="304800"/>
            <a:ext cx="8229600" cy="762000"/>
          </a:xfrm>
        </p:spPr>
        <p:txBody>
          <a:bodyPr/>
          <a:lstStyle/>
          <a:p>
            <a:pPr>
              <a:defRPr/>
            </a:pPr>
            <a:r>
              <a:rPr lang="en-US" sz="3600" dirty="0" smtClean="0">
                <a:solidFill>
                  <a:schemeClr val="accent6">
                    <a:lumMod val="75000"/>
                  </a:schemeClr>
                </a:solidFill>
              </a:rPr>
              <a:t>WE NEED CLEAR TARGETS TO. . .</a:t>
            </a:r>
            <a:endParaRPr lang="en-US" sz="3600" dirty="0">
              <a:solidFill>
                <a:schemeClr val="accent6">
                  <a:lumMod val="75000"/>
                </a:schemeClr>
              </a:solidFill>
            </a:endParaRPr>
          </a:p>
        </p:txBody>
      </p:sp>
      <p:sp>
        <p:nvSpPr>
          <p:cNvPr id="325635" name="Rectangle 3"/>
          <p:cNvSpPr>
            <a:spLocks noGrp="1" noChangeArrowheads="1"/>
          </p:cNvSpPr>
          <p:nvPr>
            <p:ph type="body" idx="1"/>
          </p:nvPr>
        </p:nvSpPr>
        <p:spPr>
          <a:xfrm>
            <a:off x="1905000" y="1447800"/>
            <a:ext cx="7239000" cy="4953000"/>
          </a:xfrm>
        </p:spPr>
        <p:txBody>
          <a:bodyPr/>
          <a:lstStyle/>
          <a:p>
            <a:pPr marL="685800" indent="-685800">
              <a:buClr>
                <a:srgbClr val="FFFF00"/>
              </a:buClr>
              <a:buFont typeface="Wingdings" pitchFamily="2" charset="2"/>
              <a:buChar char="Ø"/>
            </a:pPr>
            <a:r>
              <a:rPr lang="en-US" sz="2800" dirty="0" smtClean="0">
                <a:solidFill>
                  <a:schemeClr val="accent6">
                    <a:lumMod val="75000"/>
                  </a:schemeClr>
                </a:solidFill>
              </a:rPr>
              <a:t>Correctly identify what students know and don’t know</a:t>
            </a:r>
          </a:p>
          <a:p>
            <a:pPr marL="685800" indent="-685800">
              <a:buClr>
                <a:srgbClr val="FFFF00"/>
              </a:buClr>
              <a:buFont typeface="Wingdings" pitchFamily="2" charset="2"/>
              <a:buChar char="Ø"/>
            </a:pPr>
            <a:r>
              <a:rPr lang="en-US" sz="2800" dirty="0" smtClean="0">
                <a:solidFill>
                  <a:schemeClr val="accent6">
                    <a:lumMod val="75000"/>
                  </a:schemeClr>
                </a:solidFill>
              </a:rPr>
              <a:t>Select appropriate assessments</a:t>
            </a:r>
          </a:p>
          <a:p>
            <a:pPr marL="685800" indent="-685800">
              <a:buClr>
                <a:srgbClr val="FFFF00"/>
              </a:buClr>
              <a:buFont typeface="Wingdings" pitchFamily="2" charset="2"/>
              <a:buChar char="Ø"/>
            </a:pPr>
            <a:r>
              <a:rPr lang="en-US" sz="2800" dirty="0" smtClean="0">
                <a:solidFill>
                  <a:schemeClr val="accent6">
                    <a:lumMod val="75000"/>
                  </a:schemeClr>
                </a:solidFill>
              </a:rPr>
              <a:t>Plan effective instruction</a:t>
            </a:r>
          </a:p>
          <a:p>
            <a:pPr marL="685800" indent="-685800">
              <a:buClr>
                <a:srgbClr val="FFFF00"/>
              </a:buClr>
              <a:buFont typeface="Wingdings" pitchFamily="2" charset="2"/>
              <a:buChar char="Ø"/>
            </a:pPr>
            <a:r>
              <a:rPr lang="en-US" sz="2800" dirty="0" smtClean="0">
                <a:solidFill>
                  <a:schemeClr val="accent6">
                    <a:lumMod val="75000"/>
                  </a:schemeClr>
                </a:solidFill>
              </a:rPr>
              <a:t>Keep track of student learning target by target or standard by standard</a:t>
            </a:r>
          </a:p>
          <a:p>
            <a:pPr marL="685800" indent="-685800">
              <a:buClr>
                <a:srgbClr val="FFFF00"/>
              </a:buClr>
              <a:buFont typeface="Wingdings" pitchFamily="2" charset="2"/>
              <a:buChar char="Ø"/>
            </a:pPr>
            <a:r>
              <a:rPr lang="en-US" sz="2800" dirty="0" smtClean="0">
                <a:solidFill>
                  <a:schemeClr val="accent6">
                    <a:lumMod val="75000"/>
                  </a:schemeClr>
                </a:solidFill>
              </a:rPr>
              <a:t>Have students self-assess or set goals likely to help them learn more</a:t>
            </a:r>
          </a:p>
          <a:p>
            <a:pPr marL="685800" indent="-685800">
              <a:buClr>
                <a:srgbClr val="FFFF00"/>
              </a:buClr>
              <a:buFont typeface="Wingdings 2" pitchFamily="18" charset="2"/>
              <a:buNone/>
            </a:pPr>
            <a:endParaRPr lang="en-US" sz="2800" dirty="0" smtClean="0">
              <a:solidFill>
                <a:schemeClr val="accent6">
                  <a:lumMod val="75000"/>
                </a:schemeClr>
              </a:solidFill>
            </a:endParaRPr>
          </a:p>
          <a:p>
            <a:pPr marL="685800" indent="-685800">
              <a:buClr>
                <a:srgbClr val="FFFF00"/>
              </a:buClr>
              <a:buFont typeface="Wingdings 2" pitchFamily="18" charset="2"/>
              <a:buNone/>
            </a:pPr>
            <a:r>
              <a:rPr lang="en-US" sz="2800" dirty="0" smtClean="0"/>
              <a:t/>
            </a:r>
            <a:br>
              <a:rPr lang="en-US" sz="2800" dirty="0" smtClean="0"/>
            </a:b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5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5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685800" y="1066800"/>
            <a:ext cx="8077200" cy="3962400"/>
          </a:xfrm>
        </p:spPr>
        <p:txBody>
          <a:bodyPr/>
          <a:lstStyle/>
          <a:p>
            <a:pPr>
              <a:buFont typeface="Wingdings" pitchFamily="2" charset="2"/>
              <a:buNone/>
            </a:pPr>
            <a:r>
              <a:rPr lang="en-US" sz="4800" b="1" i="1" dirty="0" smtClean="0">
                <a:solidFill>
                  <a:schemeClr val="accent2"/>
                </a:solidFill>
              </a:rPr>
              <a:t>Students who can identify</a:t>
            </a:r>
          </a:p>
          <a:p>
            <a:pPr>
              <a:buFont typeface="Wingdings" pitchFamily="2" charset="2"/>
              <a:buNone/>
            </a:pPr>
            <a:r>
              <a:rPr lang="en-US" sz="4800" b="1" i="1" dirty="0" smtClean="0">
                <a:solidFill>
                  <a:schemeClr val="accent2"/>
                </a:solidFill>
              </a:rPr>
              <a:t>what they are learning</a:t>
            </a:r>
          </a:p>
          <a:p>
            <a:pPr>
              <a:buFont typeface="Wingdings" pitchFamily="2" charset="2"/>
              <a:buNone/>
            </a:pPr>
            <a:r>
              <a:rPr lang="en-US" sz="4800" b="1" i="1" dirty="0" smtClean="0">
                <a:solidFill>
                  <a:schemeClr val="accent2"/>
                </a:solidFill>
              </a:rPr>
              <a:t>significantly outscore</a:t>
            </a:r>
          </a:p>
          <a:p>
            <a:pPr>
              <a:buFont typeface="Wingdings" pitchFamily="2" charset="2"/>
              <a:buNone/>
            </a:pPr>
            <a:r>
              <a:rPr lang="en-US" sz="4800" b="1" i="1" dirty="0" smtClean="0">
                <a:solidFill>
                  <a:schemeClr val="accent2"/>
                </a:solidFill>
              </a:rPr>
              <a:t>those who cannot.</a:t>
            </a:r>
          </a:p>
          <a:p>
            <a:pPr algn="r">
              <a:buFont typeface="Wingdings" pitchFamily="2" charset="2"/>
              <a:buNone/>
            </a:pPr>
            <a:r>
              <a:rPr lang="en-US" sz="3200" dirty="0" smtClean="0">
                <a:solidFill>
                  <a:schemeClr val="accent6"/>
                </a:solidFill>
                <a:latin typeface="Arial" charset="0"/>
              </a:rPr>
              <a:t>Robert </a:t>
            </a:r>
            <a:r>
              <a:rPr lang="en-US" sz="3200" dirty="0" err="1" smtClean="0">
                <a:solidFill>
                  <a:schemeClr val="accent6"/>
                </a:solidFill>
                <a:latin typeface="Arial" charset="0"/>
              </a:rPr>
              <a:t>Marzano</a:t>
            </a:r>
            <a:endParaRPr lang="en-US" sz="3200" dirty="0" smtClean="0">
              <a:solidFill>
                <a:schemeClr val="accent6"/>
              </a:solidFill>
              <a:latin typeface="Arial" charset="0"/>
            </a:endParaRPr>
          </a:p>
          <a:p>
            <a:pPr>
              <a:buFont typeface="Wingdings" pitchFamily="2" charset="2"/>
              <a:buNone/>
            </a:pPr>
            <a:endParaRPr lang="en-US" dirty="0"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Standardized tests"/>
          <p:cNvPicPr>
            <a:picLocks noGrp="1" noChangeAspect="1" noChangeArrowheads="1"/>
          </p:cNvPicPr>
          <p:nvPr>
            <p:ph sz="quarter" idx="1"/>
          </p:nvPr>
        </p:nvPicPr>
        <p:blipFill>
          <a:blip r:embed="rId3" cstate="print"/>
          <a:srcRect/>
          <a:stretch>
            <a:fillRect/>
          </a:stretch>
        </p:blipFill>
        <p:spPr>
          <a:xfrm>
            <a:off x="4267200" y="469900"/>
            <a:ext cx="4519613" cy="5776913"/>
          </a:xfrm>
        </p:spPr>
      </p:pic>
      <p:sp>
        <p:nvSpPr>
          <p:cNvPr id="27651" name="TextBox 2"/>
          <p:cNvSpPr txBox="1">
            <a:spLocks noChangeArrowheads="1"/>
          </p:cNvSpPr>
          <p:nvPr/>
        </p:nvSpPr>
        <p:spPr bwMode="auto">
          <a:xfrm>
            <a:off x="381000" y="1219200"/>
            <a:ext cx="3810000" cy="3046988"/>
          </a:xfrm>
          <a:prstGeom prst="rect">
            <a:avLst/>
          </a:prstGeom>
          <a:noFill/>
          <a:ln w="9525">
            <a:noFill/>
            <a:miter lim="800000"/>
            <a:headEnd/>
            <a:tailEnd/>
          </a:ln>
        </p:spPr>
        <p:txBody>
          <a:bodyPr wrap="square">
            <a:spAutoFit/>
          </a:bodyPr>
          <a:lstStyle/>
          <a:p>
            <a:r>
              <a:rPr lang="en-US" sz="3200" dirty="0">
                <a:solidFill>
                  <a:schemeClr val="accent6">
                    <a:lumMod val="75000"/>
                  </a:schemeClr>
                </a:solidFill>
              </a:rPr>
              <a:t>No longer will teachers be able to “check off” </a:t>
            </a:r>
            <a:r>
              <a:rPr lang="en-US" sz="3200" dirty="0" smtClean="0">
                <a:solidFill>
                  <a:schemeClr val="accent6">
                    <a:lumMod val="75000"/>
                  </a:schemeClr>
                </a:solidFill>
              </a:rPr>
              <a:t>Standards </a:t>
            </a:r>
            <a:r>
              <a:rPr lang="en-US" sz="3200" dirty="0">
                <a:solidFill>
                  <a:schemeClr val="accent6">
                    <a:lumMod val="75000"/>
                  </a:schemeClr>
                </a:solidFill>
              </a:rPr>
              <a:t>as being “covered” in one class period.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lephant thru doo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0"/>
            <a:ext cx="7535862" cy="1143000"/>
          </a:xfrm>
        </p:spPr>
        <p:txBody>
          <a:bodyPr/>
          <a:lstStyle/>
          <a:p>
            <a:pPr eaLnBrk="1" hangingPunct="1">
              <a:defRPr/>
            </a:pPr>
            <a:r>
              <a:rPr lang="en-US" sz="3200" b="1" dirty="0" smtClean="0"/>
              <a:t>   </a:t>
            </a:r>
            <a:r>
              <a:rPr lang="en-US" sz="3200" dirty="0" smtClean="0">
                <a:solidFill>
                  <a:schemeClr val="accent6">
                    <a:lumMod val="75000"/>
                  </a:schemeClr>
                </a:solidFill>
              </a:rPr>
              <a:t>TYPES OF  LEARNING TARGETS</a:t>
            </a:r>
          </a:p>
        </p:txBody>
      </p:sp>
      <p:sp>
        <p:nvSpPr>
          <p:cNvPr id="3" name="Content Placeholder 2"/>
          <p:cNvSpPr>
            <a:spLocks noGrp="1"/>
          </p:cNvSpPr>
          <p:nvPr>
            <p:ph sz="quarter" idx="1"/>
          </p:nvPr>
        </p:nvSpPr>
        <p:spPr>
          <a:xfrm>
            <a:off x="2286000" y="1219200"/>
            <a:ext cx="6519863" cy="4572000"/>
          </a:xfrm>
        </p:spPr>
        <p:txBody>
          <a:bodyPr/>
          <a:lstStyle/>
          <a:p>
            <a:pPr eaLnBrk="1" hangingPunct="1">
              <a:buClr>
                <a:srgbClr val="FFFF00"/>
              </a:buClr>
              <a:buNone/>
            </a:pPr>
            <a:r>
              <a:rPr lang="en-US" sz="2400" b="1" dirty="0" smtClean="0">
                <a:solidFill>
                  <a:schemeClr val="accent6">
                    <a:lumMod val="75000"/>
                  </a:schemeClr>
                </a:solidFill>
              </a:rPr>
              <a:t>Knowledge </a:t>
            </a:r>
            <a:endParaRPr lang="en-US" sz="1800" dirty="0" smtClean="0">
              <a:solidFill>
                <a:schemeClr val="accent6">
                  <a:lumMod val="75000"/>
                </a:schemeClr>
              </a:solidFill>
            </a:endParaRPr>
          </a:p>
          <a:p>
            <a:pPr lvl="1" eaLnBrk="1" hangingPunct="1">
              <a:buClr>
                <a:srgbClr val="FFFF00"/>
              </a:buClr>
              <a:buFont typeface="Wingdings" pitchFamily="2" charset="2"/>
              <a:buChar char="Ø"/>
            </a:pPr>
            <a:r>
              <a:rPr lang="en-US" sz="2400" dirty="0" smtClean="0">
                <a:solidFill>
                  <a:schemeClr val="accent6">
                    <a:lumMod val="75000"/>
                  </a:schemeClr>
                </a:solidFill>
              </a:rPr>
              <a:t>knowing and understanding facts and concepts</a:t>
            </a:r>
          </a:p>
          <a:p>
            <a:pPr lvl="1" eaLnBrk="1" hangingPunct="1">
              <a:buClr>
                <a:srgbClr val="FFFF00"/>
              </a:buClr>
              <a:buFont typeface="Wingdings" pitchFamily="2" charset="2"/>
              <a:buChar char="Ø"/>
            </a:pPr>
            <a:r>
              <a:rPr lang="en-US" sz="2400" dirty="0" smtClean="0">
                <a:solidFill>
                  <a:schemeClr val="accent6">
                    <a:lumMod val="75000"/>
                  </a:schemeClr>
                </a:solidFill>
              </a:rPr>
              <a:t>learned outright or via reference</a:t>
            </a:r>
          </a:p>
          <a:p>
            <a:pPr eaLnBrk="1" hangingPunct="1">
              <a:buClr>
                <a:srgbClr val="FFFF00"/>
              </a:buClr>
              <a:buNone/>
            </a:pPr>
            <a:r>
              <a:rPr lang="en-US" sz="2400" b="1" dirty="0" smtClean="0">
                <a:solidFill>
                  <a:schemeClr val="accent6">
                    <a:lumMod val="75000"/>
                  </a:schemeClr>
                </a:solidFill>
              </a:rPr>
              <a:t>Reasoning </a:t>
            </a:r>
            <a:endParaRPr lang="en-US" sz="1800" dirty="0" smtClean="0">
              <a:solidFill>
                <a:schemeClr val="accent6">
                  <a:lumMod val="75000"/>
                </a:schemeClr>
              </a:solidFill>
            </a:endParaRPr>
          </a:p>
          <a:p>
            <a:pPr lvl="1" eaLnBrk="1" hangingPunct="1">
              <a:buClr>
                <a:srgbClr val="FFFF00"/>
              </a:buClr>
              <a:buFont typeface="Wingdings" pitchFamily="2" charset="2"/>
              <a:buChar char="Ø"/>
            </a:pPr>
            <a:r>
              <a:rPr lang="en-US" sz="2400" dirty="0" smtClean="0">
                <a:solidFill>
                  <a:schemeClr val="accent6">
                    <a:lumMod val="75000"/>
                  </a:schemeClr>
                </a:solidFill>
              </a:rPr>
              <a:t>mental processes we want students to engage in</a:t>
            </a:r>
          </a:p>
          <a:p>
            <a:pPr lvl="1" eaLnBrk="1" hangingPunct="1">
              <a:buClr>
                <a:srgbClr val="FFFF00"/>
              </a:buClr>
              <a:buFont typeface="Wingdings" pitchFamily="2" charset="2"/>
              <a:buChar char="Ø"/>
            </a:pPr>
            <a:r>
              <a:rPr lang="en-US" sz="2400" dirty="0" smtClean="0">
                <a:solidFill>
                  <a:schemeClr val="accent6">
                    <a:lumMod val="75000"/>
                  </a:schemeClr>
                </a:solidFill>
              </a:rPr>
              <a:t>USING knowledge to solve problems</a:t>
            </a:r>
            <a:endParaRPr lang="en-US" sz="2800" dirty="0" smtClean="0">
              <a:solidFill>
                <a:schemeClr val="accent6">
                  <a:lumMod val="75000"/>
                </a:schemeClr>
              </a:solidFill>
            </a:endParaRPr>
          </a:p>
          <a:p>
            <a:pPr eaLnBrk="1" hangingPunct="1">
              <a:buClr>
                <a:srgbClr val="FFFF00"/>
              </a:buClr>
              <a:buNone/>
            </a:pPr>
            <a:r>
              <a:rPr lang="en-US" sz="2400" b="1" dirty="0" smtClean="0">
                <a:solidFill>
                  <a:schemeClr val="accent6">
                    <a:lumMod val="75000"/>
                  </a:schemeClr>
                </a:solidFill>
              </a:rPr>
              <a:t>Performance Skills</a:t>
            </a:r>
            <a:r>
              <a:rPr lang="en-US" sz="2400" dirty="0" smtClean="0">
                <a:solidFill>
                  <a:schemeClr val="accent6">
                    <a:lumMod val="75000"/>
                  </a:schemeClr>
                </a:solidFill>
              </a:rPr>
              <a:t> </a:t>
            </a:r>
          </a:p>
          <a:p>
            <a:pPr lvl="1" eaLnBrk="1" hangingPunct="1">
              <a:buClr>
                <a:srgbClr val="FFFF00"/>
              </a:buClr>
              <a:buFont typeface="Wingdings" pitchFamily="2" charset="2"/>
              <a:buChar char="Ø"/>
            </a:pPr>
            <a:r>
              <a:rPr lang="en-US" sz="2400" dirty="0" smtClean="0">
                <a:solidFill>
                  <a:schemeClr val="accent6">
                    <a:lumMod val="75000"/>
                  </a:schemeClr>
                </a:solidFill>
              </a:rPr>
              <a:t>process is most important</a:t>
            </a:r>
            <a:endParaRPr lang="en-US" sz="2800" dirty="0" smtClean="0">
              <a:solidFill>
                <a:schemeClr val="accent6">
                  <a:lumMod val="75000"/>
                </a:schemeClr>
              </a:solidFill>
            </a:endParaRPr>
          </a:p>
          <a:p>
            <a:pPr eaLnBrk="1" hangingPunct="1">
              <a:buClr>
                <a:srgbClr val="FFFF00"/>
              </a:buClr>
              <a:buNone/>
            </a:pPr>
            <a:r>
              <a:rPr lang="en-US" sz="2400" b="1" dirty="0" smtClean="0">
                <a:solidFill>
                  <a:schemeClr val="accent6">
                    <a:lumMod val="75000"/>
                  </a:schemeClr>
                </a:solidFill>
              </a:rPr>
              <a:t>Products</a:t>
            </a:r>
            <a:endParaRPr lang="en-US" sz="2800" dirty="0" smtClean="0">
              <a:solidFill>
                <a:schemeClr val="accent6">
                  <a:lumMod val="75000"/>
                </a:schemeClr>
              </a:solidFill>
            </a:endParaRPr>
          </a:p>
          <a:p>
            <a:pPr lvl="1" eaLnBrk="1" hangingPunct="1">
              <a:buClr>
                <a:srgbClr val="FFFF00"/>
              </a:buClr>
              <a:buFont typeface="Wingdings" pitchFamily="2" charset="2"/>
              <a:buChar char="Ø"/>
            </a:pPr>
            <a:r>
              <a:rPr lang="en-US" sz="2400" dirty="0" smtClean="0">
                <a:solidFill>
                  <a:schemeClr val="accent6">
                    <a:lumMod val="75000"/>
                  </a:schemeClr>
                </a:solidFill>
              </a:rPr>
              <a:t>using knowledge, reasoning, and skills to create a product</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865313" y="304800"/>
            <a:ext cx="6135687" cy="1524000"/>
            <a:chOff x="593108" y="4869"/>
            <a:chExt cx="5832538" cy="1190353"/>
          </a:xfrm>
        </p:grpSpPr>
        <p:sp>
          <p:nvSpPr>
            <p:cNvPr id="3" name="Rounded Rectangle 2"/>
            <p:cNvSpPr/>
            <p:nvPr/>
          </p:nvSpPr>
          <p:spPr>
            <a:xfrm>
              <a:off x="1065445" y="4869"/>
              <a:ext cx="5360201" cy="11903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593108" y="39588"/>
              <a:ext cx="5290784" cy="1120916"/>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b="1" dirty="0" smtClean="0"/>
                <a:t>                 Product Target  </a:t>
              </a:r>
              <a:endParaRPr lang="en-US" b="1" dirty="0"/>
            </a:p>
            <a:p>
              <a:pPr algn="ctr" defTabSz="800100">
                <a:lnSpc>
                  <a:spcPct val="90000"/>
                </a:lnSpc>
                <a:spcAft>
                  <a:spcPct val="35000"/>
                </a:spcAft>
                <a:defRPr/>
              </a:pPr>
              <a:r>
                <a:rPr lang="en-US" sz="1300" dirty="0" smtClean="0"/>
                <a:t>                     Product</a:t>
              </a:r>
            </a:p>
            <a:p>
              <a:pPr algn="ctr" defTabSz="800100">
                <a:lnSpc>
                  <a:spcPct val="90000"/>
                </a:lnSpc>
                <a:spcAft>
                  <a:spcPct val="35000"/>
                </a:spcAft>
                <a:defRPr/>
              </a:pPr>
              <a:r>
                <a:rPr lang="en-US" sz="1300" dirty="0" smtClean="0"/>
                <a:t>                      Performance Skill</a:t>
              </a:r>
            </a:p>
            <a:p>
              <a:pPr algn="ctr" defTabSz="800100">
                <a:lnSpc>
                  <a:spcPct val="90000"/>
                </a:lnSpc>
                <a:spcAft>
                  <a:spcPct val="35000"/>
                </a:spcAft>
                <a:defRPr/>
              </a:pPr>
              <a:r>
                <a:rPr lang="en-US" sz="1300" dirty="0" smtClean="0"/>
                <a:t>                      Reasoning</a:t>
              </a:r>
            </a:p>
            <a:p>
              <a:pPr algn="ctr" defTabSz="800100">
                <a:lnSpc>
                  <a:spcPct val="90000"/>
                </a:lnSpc>
                <a:spcAft>
                  <a:spcPct val="35000"/>
                </a:spcAft>
                <a:defRPr/>
              </a:pPr>
              <a:r>
                <a:rPr lang="en-US" sz="1300" dirty="0" smtClean="0"/>
                <a:t>                      Knowledge</a:t>
              </a:r>
              <a:endParaRPr lang="en-US" sz="1300" dirty="0"/>
            </a:p>
          </p:txBody>
        </p:sp>
      </p:grpSp>
      <p:grpSp>
        <p:nvGrpSpPr>
          <p:cNvPr id="5" name="Group 7"/>
          <p:cNvGrpSpPr>
            <a:grpSpLocks/>
          </p:cNvGrpSpPr>
          <p:nvPr/>
        </p:nvGrpSpPr>
        <p:grpSpPr bwMode="auto">
          <a:xfrm>
            <a:off x="2362200" y="1905000"/>
            <a:ext cx="5794375" cy="1524000"/>
            <a:chOff x="993010" y="4869"/>
            <a:chExt cx="5508089" cy="1190353"/>
          </a:xfrm>
        </p:grpSpPr>
        <p:sp>
          <p:nvSpPr>
            <p:cNvPr id="9" name="Rounded Rectangle 8"/>
            <p:cNvSpPr/>
            <p:nvPr/>
          </p:nvSpPr>
          <p:spPr>
            <a:xfrm>
              <a:off x="993010" y="4869"/>
              <a:ext cx="5360201" cy="11903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1210315" y="64387"/>
              <a:ext cx="5290784" cy="1120916"/>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b="1" dirty="0" smtClean="0"/>
                <a:t>Performance/Skill Target </a:t>
              </a:r>
              <a:endParaRPr lang="en-US" sz="1300" dirty="0" smtClean="0"/>
            </a:p>
            <a:p>
              <a:pPr algn="ctr" defTabSz="800100">
                <a:lnSpc>
                  <a:spcPct val="90000"/>
                </a:lnSpc>
                <a:spcAft>
                  <a:spcPct val="35000"/>
                </a:spcAft>
                <a:defRPr/>
              </a:pPr>
              <a:r>
                <a:rPr lang="en-US" sz="1300" dirty="0" smtClean="0"/>
                <a:t>Performance Skill</a:t>
              </a:r>
            </a:p>
            <a:p>
              <a:pPr algn="ctr" defTabSz="800100">
                <a:lnSpc>
                  <a:spcPct val="90000"/>
                </a:lnSpc>
                <a:spcAft>
                  <a:spcPct val="35000"/>
                </a:spcAft>
                <a:defRPr/>
              </a:pPr>
              <a:r>
                <a:rPr lang="en-US" sz="1300" dirty="0" smtClean="0"/>
                <a:t>Reasoning</a:t>
              </a:r>
              <a:endParaRPr lang="en-US" sz="1300" dirty="0"/>
            </a:p>
            <a:p>
              <a:pPr algn="ctr" defTabSz="800100">
                <a:lnSpc>
                  <a:spcPct val="90000"/>
                </a:lnSpc>
                <a:spcAft>
                  <a:spcPct val="35000"/>
                </a:spcAft>
                <a:defRPr/>
              </a:pPr>
              <a:r>
                <a:rPr lang="en-US" sz="1300" dirty="0"/>
                <a:t>Knowledge</a:t>
              </a:r>
            </a:p>
          </p:txBody>
        </p:sp>
      </p:grpSp>
      <p:sp>
        <p:nvSpPr>
          <p:cNvPr id="12" name="Rounded Rectangle 11"/>
          <p:cNvSpPr/>
          <p:nvPr/>
        </p:nvSpPr>
        <p:spPr>
          <a:xfrm>
            <a:off x="2362200" y="3505200"/>
            <a:ext cx="5638800" cy="1524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endParaRPr lang="en-US" b="1" dirty="0" smtClean="0"/>
          </a:p>
          <a:p>
            <a:pPr algn="ctr">
              <a:defRPr/>
            </a:pPr>
            <a:r>
              <a:rPr lang="en-US" b="1" dirty="0" smtClean="0"/>
              <a:t>Reasoning Target</a:t>
            </a:r>
            <a:endParaRPr lang="en-US" b="1" dirty="0"/>
          </a:p>
          <a:p>
            <a:pPr algn="ctr">
              <a:defRPr/>
            </a:pPr>
            <a:r>
              <a:rPr lang="en-US" sz="1300" dirty="0"/>
              <a:t>Reasoning</a:t>
            </a:r>
          </a:p>
          <a:p>
            <a:pPr algn="ctr">
              <a:defRPr/>
            </a:pPr>
            <a:r>
              <a:rPr lang="en-US" sz="1300" dirty="0"/>
              <a:t>Knowledge</a:t>
            </a:r>
          </a:p>
        </p:txBody>
      </p:sp>
      <p:grpSp>
        <p:nvGrpSpPr>
          <p:cNvPr id="6" name="Group 13"/>
          <p:cNvGrpSpPr>
            <a:grpSpLocks/>
          </p:cNvGrpSpPr>
          <p:nvPr/>
        </p:nvGrpSpPr>
        <p:grpSpPr bwMode="auto">
          <a:xfrm>
            <a:off x="2362200" y="5105400"/>
            <a:ext cx="5638800" cy="1524000"/>
            <a:chOff x="558399" y="4869"/>
            <a:chExt cx="5360201" cy="1190353"/>
          </a:xfrm>
        </p:grpSpPr>
        <p:sp>
          <p:nvSpPr>
            <p:cNvPr id="15" name="Rounded Rectangle 14"/>
            <p:cNvSpPr/>
            <p:nvPr/>
          </p:nvSpPr>
          <p:spPr>
            <a:xfrm>
              <a:off x="558399" y="4869"/>
              <a:ext cx="5360201" cy="11903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593108" y="39588"/>
              <a:ext cx="5290784" cy="1120916"/>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b="1" dirty="0" smtClean="0"/>
                <a:t> Knowledge Target </a:t>
              </a:r>
              <a:endParaRPr lang="en-US" b="1" dirty="0"/>
            </a:p>
            <a:p>
              <a:pPr algn="ctr" defTabSz="800100">
                <a:lnSpc>
                  <a:spcPct val="90000"/>
                </a:lnSpc>
                <a:spcAft>
                  <a:spcPct val="35000"/>
                </a:spcAft>
                <a:defRPr/>
              </a:pPr>
              <a:r>
                <a:rPr lang="en-US" sz="1300" dirty="0"/>
                <a:t>Knowledge</a:t>
              </a:r>
            </a:p>
          </p:txBody>
        </p:sp>
      </p:grpSp>
      <p:sp>
        <p:nvSpPr>
          <p:cNvPr id="19" name="Up Arrow 18"/>
          <p:cNvSpPr/>
          <p:nvPr/>
        </p:nvSpPr>
        <p:spPr>
          <a:xfrm>
            <a:off x="7086600" y="990600"/>
            <a:ext cx="685800" cy="4572000"/>
          </a:xfrm>
          <a:prstGeom prst="upArrow">
            <a:avLst/>
          </a:prstGeom>
          <a:gradFill flip="none" rotWithShape="1">
            <a:gsLst>
              <a:gs pos="0">
                <a:srgbClr val="FF0000"/>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rot="20155521">
            <a:off x="285494" y="1743078"/>
            <a:ext cx="3394933" cy="21236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Learning Target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Hierarchy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04800"/>
            <a:ext cx="8867775" cy="1143000"/>
          </a:xfrm>
        </p:spPr>
        <p:txBody>
          <a:bodyPr/>
          <a:lstStyle/>
          <a:p>
            <a:pPr>
              <a:defRPr/>
            </a:pPr>
            <a:r>
              <a:rPr lang="en-US" dirty="0" smtClean="0">
                <a:solidFill>
                  <a:schemeClr val="accent6">
                    <a:lumMod val="75000"/>
                  </a:schemeClr>
                </a:solidFill>
              </a:rPr>
              <a:t>WHAT MAKES A DECONSTRUCTED STANDARD ‘WRONG’ OR ‘WEAK’?</a:t>
            </a:r>
            <a:endParaRPr lang="en-US" dirty="0">
              <a:solidFill>
                <a:schemeClr val="accent6">
                  <a:lumMod val="75000"/>
                </a:schemeClr>
              </a:solidFill>
            </a:endParaRPr>
          </a:p>
        </p:txBody>
      </p:sp>
      <p:sp>
        <p:nvSpPr>
          <p:cNvPr id="22531" name="Content Placeholder 2"/>
          <p:cNvSpPr>
            <a:spLocks noGrp="1"/>
          </p:cNvSpPr>
          <p:nvPr>
            <p:ph sz="quarter" idx="1"/>
          </p:nvPr>
        </p:nvSpPr>
        <p:spPr>
          <a:xfrm>
            <a:off x="1981200" y="1905000"/>
            <a:ext cx="6900863" cy="4270375"/>
          </a:xfrm>
        </p:spPr>
        <p:txBody>
          <a:bodyPr/>
          <a:lstStyle/>
          <a:p>
            <a:r>
              <a:rPr lang="en-US" dirty="0" smtClean="0">
                <a:solidFill>
                  <a:schemeClr val="accent6">
                    <a:lumMod val="75000"/>
                  </a:schemeClr>
                </a:solidFill>
              </a:rPr>
              <a:t>It is wrong if there is a misunderstanding of the intent of the standard -which is why many “experts” are needed to ensure consistency in interpretation. </a:t>
            </a:r>
          </a:p>
          <a:p>
            <a:r>
              <a:rPr lang="en-US" dirty="0" smtClean="0">
                <a:solidFill>
                  <a:schemeClr val="accent6">
                    <a:lumMod val="75000"/>
                  </a:schemeClr>
                </a:solidFill>
              </a:rPr>
              <a:t>The deconstruction would be considered weak if it lacks developmental continuity (ability to scaffold learning based on the developmental needs of the learners) or if it fails to adequately address the content/concept(s) in the standard.   </a:t>
            </a:r>
          </a:p>
          <a:p>
            <a:pPr>
              <a:buFont typeface="Wingdings 2" pitchFamily="18" charset="2"/>
              <a:buNone/>
            </a:pPr>
            <a:endParaRPr lang="en-US" dirty="0" smtClean="0"/>
          </a:p>
        </p:txBody>
      </p:sp>
      <p:pic>
        <p:nvPicPr>
          <p:cNvPr id="3075" name="Picture 3" descr="C:\Documents and Settings\cmullin\Local Settings\Temporary Internet Files\Content.IE5\F3A9HFJX\MC900237167[1].wmf"/>
          <p:cNvPicPr>
            <a:picLocks noChangeAspect="1" noChangeArrowheads="1"/>
          </p:cNvPicPr>
          <p:nvPr/>
        </p:nvPicPr>
        <p:blipFill>
          <a:blip r:embed="rId3" cstate="print"/>
          <a:srcRect/>
          <a:stretch>
            <a:fillRect/>
          </a:stretch>
        </p:blipFill>
        <p:spPr bwMode="auto">
          <a:xfrm>
            <a:off x="7467600" y="0"/>
            <a:ext cx="1524000" cy="152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077200" cy="1143000"/>
          </a:xfrm>
        </p:spPr>
        <p:txBody>
          <a:bodyPr/>
          <a:lstStyle/>
          <a:p>
            <a:pPr>
              <a:defRPr/>
            </a:pPr>
            <a:r>
              <a:rPr lang="en-US" dirty="0" smtClean="0">
                <a:solidFill>
                  <a:schemeClr val="accent6">
                    <a:lumMod val="75000"/>
                  </a:schemeClr>
                </a:solidFill>
              </a:rPr>
              <a:t>DOING IT RIGHT: QUALITY CONTROL</a:t>
            </a:r>
            <a:endParaRPr lang="en-US" dirty="0">
              <a:solidFill>
                <a:schemeClr val="accent6">
                  <a:lumMod val="75000"/>
                </a:schemeClr>
              </a:solidFill>
            </a:endParaRPr>
          </a:p>
        </p:txBody>
      </p:sp>
      <p:sp>
        <p:nvSpPr>
          <p:cNvPr id="20483" name="Content Placeholder 2"/>
          <p:cNvSpPr>
            <a:spLocks noGrp="1"/>
          </p:cNvSpPr>
          <p:nvPr>
            <p:ph sz="quarter" idx="1"/>
          </p:nvPr>
        </p:nvSpPr>
        <p:spPr>
          <a:xfrm>
            <a:off x="2133600" y="1828800"/>
            <a:ext cx="6858000" cy="4572000"/>
          </a:xfrm>
        </p:spPr>
        <p:txBody>
          <a:bodyPr/>
          <a:lstStyle/>
          <a:p>
            <a:r>
              <a:rPr lang="en-US" dirty="0" smtClean="0">
                <a:solidFill>
                  <a:schemeClr val="accent6">
                    <a:lumMod val="75000"/>
                  </a:schemeClr>
                </a:solidFill>
              </a:rPr>
              <a:t>Each target should clearly align to and support attainment of the standard.  </a:t>
            </a:r>
          </a:p>
          <a:p>
            <a:r>
              <a:rPr lang="en-US" dirty="0" smtClean="0">
                <a:solidFill>
                  <a:schemeClr val="accent6">
                    <a:lumMod val="75000"/>
                  </a:schemeClr>
                </a:solidFill>
              </a:rPr>
              <a:t>Each should be clear to the teacher (and to the students) and focused on what is to be LEARNED – not just an activity.  </a:t>
            </a:r>
          </a:p>
          <a:p>
            <a:r>
              <a:rPr lang="en-US" dirty="0" smtClean="0">
                <a:solidFill>
                  <a:schemeClr val="accent6">
                    <a:lumMod val="75000"/>
                  </a:schemeClr>
                </a:solidFill>
              </a:rPr>
              <a:t>In looking at the ‘set’ of deconstructed targets for the standard collectively, others with expertise in the same content area should generally agree that the overall intent of the standard is met and that the targets would, in fact, scaffold the learner toward mastery/attainment of the overall standard.  </a:t>
            </a:r>
          </a:p>
          <a:p>
            <a:endParaRPr lang="en-US" dirty="0" smtClean="0"/>
          </a:p>
        </p:txBody>
      </p:sp>
      <p:pic>
        <p:nvPicPr>
          <p:cNvPr id="4098" name="Picture 2" descr="C:\Documents and Settings\cmullin\Local Settings\Temporary Internet Files\Content.IE5\2JCYAZ3N\MM900354626[1].gif"/>
          <p:cNvPicPr>
            <a:picLocks noChangeAspect="1" noChangeArrowheads="1" noCrop="1"/>
          </p:cNvPicPr>
          <p:nvPr/>
        </p:nvPicPr>
        <p:blipFill>
          <a:blip r:embed="rId3" cstate="print"/>
          <a:srcRect/>
          <a:stretch>
            <a:fillRect/>
          </a:stretch>
        </p:blipFill>
        <p:spPr bwMode="auto">
          <a:xfrm>
            <a:off x="7543800" y="0"/>
            <a:ext cx="1600200" cy="152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400" y="1219200"/>
            <a:ext cx="4343400" cy="5410200"/>
          </a:xfrm>
          <a:prstGeom prst="rect">
            <a:avLst/>
          </a:prstGeom>
          <a:noFill/>
          <a:ln w="9525">
            <a:solidFill>
              <a:schemeClr val="accent6">
                <a:lumMod val="75000"/>
                <a:alpha val="0"/>
              </a:schemeClr>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48200" y="1219200"/>
            <a:ext cx="4343400" cy="5410200"/>
          </a:xfrm>
          <a:prstGeom prst="rect">
            <a:avLst/>
          </a:prstGeom>
          <a:noFill/>
          <a:ln w="9525">
            <a:noFill/>
            <a:miter lim="800000"/>
            <a:headEnd/>
            <a:tailEnd/>
          </a:ln>
        </p:spPr>
      </p:pic>
      <p:sp>
        <p:nvSpPr>
          <p:cNvPr id="5" name="TextBox 4"/>
          <p:cNvSpPr txBox="1"/>
          <p:nvPr/>
        </p:nvSpPr>
        <p:spPr>
          <a:xfrm>
            <a:off x="152400" y="457200"/>
            <a:ext cx="8686800" cy="584775"/>
          </a:xfrm>
          <a:prstGeom prst="rect">
            <a:avLst/>
          </a:prstGeom>
          <a:noFill/>
        </p:spPr>
        <p:txBody>
          <a:bodyPr wrap="square" rtlCol="0">
            <a:spAutoFit/>
          </a:bodyPr>
          <a:lstStyle/>
          <a:p>
            <a:pPr algn="ctr"/>
            <a:r>
              <a:rPr lang="en-US" sz="3200" dirty="0" smtClean="0"/>
              <a:t>Deconstructing Standards Resource Guides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rhebert\Local Settings\Temporary Internet Files\Content.IE5\I6X3TEGY\MP900385643[1].jpg"/>
          <p:cNvPicPr>
            <a:picLocks noChangeAspect="1" noChangeArrowheads="1"/>
          </p:cNvPicPr>
          <p:nvPr/>
        </p:nvPicPr>
        <p:blipFill>
          <a:blip r:embed="rId3" cstate="print"/>
          <a:srcRect/>
          <a:stretch>
            <a:fillRect/>
          </a:stretch>
        </p:blipFill>
        <p:spPr bwMode="auto">
          <a:xfrm>
            <a:off x="3962400" y="0"/>
            <a:ext cx="5181600" cy="6858000"/>
          </a:xfrm>
          <a:prstGeom prst="rect">
            <a:avLst/>
          </a:prstGeom>
          <a:noFill/>
        </p:spPr>
      </p:pic>
      <p:sp>
        <p:nvSpPr>
          <p:cNvPr id="6" name="Rectangle 5"/>
          <p:cNvSpPr/>
          <p:nvPr/>
        </p:nvSpPr>
        <p:spPr>
          <a:xfrm>
            <a:off x="0" y="1143000"/>
            <a:ext cx="4572000" cy="3613297"/>
          </a:xfrm>
          <a:prstGeom prst="rect">
            <a:avLst/>
          </a:prstGeom>
        </p:spPr>
        <p:txBody>
          <a:bodyPr wrap="square">
            <a:spAutoFit/>
          </a:bodyPr>
          <a:lstStyle/>
          <a:p>
            <a:pPr eaLnBrk="1" hangingPunct="1">
              <a:lnSpc>
                <a:spcPct val="80000"/>
              </a:lnSpc>
              <a:defRPr/>
            </a:pPr>
            <a:r>
              <a:rPr lang="en-US" sz="2800" b="1" dirty="0" smtClean="0">
                <a:solidFill>
                  <a:schemeClr val="accent6">
                    <a:lumMod val="75000"/>
                  </a:schemeClr>
                </a:solidFill>
              </a:rPr>
              <a:t>Carole Mullins</a:t>
            </a:r>
          </a:p>
          <a:p>
            <a:pPr eaLnBrk="1" hangingPunct="1">
              <a:lnSpc>
                <a:spcPct val="80000"/>
              </a:lnSpc>
              <a:buFontTx/>
              <a:buNone/>
              <a:defRPr/>
            </a:pPr>
            <a:r>
              <a:rPr lang="en-US" dirty="0" smtClean="0">
                <a:solidFill>
                  <a:schemeClr val="accent6">
                    <a:lumMod val="75000"/>
                  </a:schemeClr>
                </a:solidFill>
              </a:rPr>
              <a:t>Regional Network Content Specialist, </a:t>
            </a:r>
          </a:p>
          <a:p>
            <a:pPr eaLnBrk="1" hangingPunct="1">
              <a:lnSpc>
                <a:spcPct val="80000"/>
              </a:lnSpc>
              <a:buFontTx/>
              <a:buNone/>
              <a:defRPr/>
            </a:pPr>
            <a:r>
              <a:rPr lang="en-US" dirty="0" smtClean="0">
                <a:solidFill>
                  <a:schemeClr val="accent6">
                    <a:lumMod val="75000"/>
                  </a:schemeClr>
                </a:solidFill>
              </a:rPr>
              <a:t>English/Language Arts   </a:t>
            </a:r>
            <a:endParaRPr lang="en-US" b="1" dirty="0" smtClean="0">
              <a:solidFill>
                <a:schemeClr val="accent6">
                  <a:lumMod val="75000"/>
                </a:schemeClr>
              </a:solidFill>
            </a:endParaRPr>
          </a:p>
          <a:p>
            <a:pPr eaLnBrk="1" hangingPunct="1">
              <a:lnSpc>
                <a:spcPct val="80000"/>
              </a:lnSpc>
              <a:defRPr/>
            </a:pPr>
            <a:endParaRPr lang="en-US" sz="2800" b="1" dirty="0" smtClean="0">
              <a:solidFill>
                <a:schemeClr val="accent6">
                  <a:lumMod val="75000"/>
                </a:schemeClr>
              </a:solidFill>
            </a:endParaRPr>
          </a:p>
          <a:p>
            <a:pPr eaLnBrk="1" hangingPunct="1">
              <a:lnSpc>
                <a:spcPct val="80000"/>
              </a:lnSpc>
              <a:defRPr/>
            </a:pPr>
            <a:r>
              <a:rPr lang="en-US" sz="2800" b="1" dirty="0" smtClean="0">
                <a:solidFill>
                  <a:schemeClr val="accent6">
                    <a:lumMod val="75000"/>
                  </a:schemeClr>
                </a:solidFill>
              </a:rPr>
              <a:t>Dr. David Elias</a:t>
            </a:r>
          </a:p>
          <a:p>
            <a:pPr eaLnBrk="1" hangingPunct="1">
              <a:lnSpc>
                <a:spcPct val="80000"/>
              </a:lnSpc>
              <a:buFont typeface="Wingdings" pitchFamily="2" charset="2"/>
              <a:buNone/>
              <a:defRPr/>
            </a:pPr>
            <a:r>
              <a:rPr lang="en-US" dirty="0" smtClean="0">
                <a:solidFill>
                  <a:schemeClr val="accent6">
                    <a:lumMod val="75000"/>
                  </a:schemeClr>
                </a:solidFill>
              </a:rPr>
              <a:t>Eastern Kentucky University</a:t>
            </a:r>
            <a:endParaRPr lang="en-US" b="1" dirty="0" smtClean="0">
              <a:solidFill>
                <a:schemeClr val="accent6">
                  <a:lumMod val="75000"/>
                </a:schemeClr>
              </a:solidFill>
            </a:endParaRPr>
          </a:p>
          <a:p>
            <a:pPr eaLnBrk="1" hangingPunct="1">
              <a:lnSpc>
                <a:spcPct val="80000"/>
              </a:lnSpc>
              <a:defRPr/>
            </a:pPr>
            <a:endParaRPr lang="en-US" sz="2800" b="1" dirty="0" smtClean="0">
              <a:solidFill>
                <a:schemeClr val="accent6">
                  <a:lumMod val="75000"/>
                </a:schemeClr>
              </a:solidFill>
            </a:endParaRPr>
          </a:p>
          <a:p>
            <a:pPr eaLnBrk="1" hangingPunct="1">
              <a:lnSpc>
                <a:spcPct val="80000"/>
              </a:lnSpc>
              <a:defRPr/>
            </a:pPr>
            <a:r>
              <a:rPr lang="en-US" sz="2800" b="1" dirty="0" smtClean="0">
                <a:solidFill>
                  <a:schemeClr val="accent6">
                    <a:lumMod val="75000"/>
                  </a:schemeClr>
                </a:solidFill>
              </a:rPr>
              <a:t>Mary McCloud</a:t>
            </a:r>
          </a:p>
          <a:p>
            <a:pPr eaLnBrk="1" hangingPunct="1">
              <a:lnSpc>
                <a:spcPct val="80000"/>
              </a:lnSpc>
              <a:buFont typeface="Wingdings" pitchFamily="2" charset="2"/>
              <a:buNone/>
              <a:defRPr/>
            </a:pPr>
            <a:r>
              <a:rPr lang="en-US" dirty="0" smtClean="0">
                <a:solidFill>
                  <a:schemeClr val="accent6">
                    <a:lumMod val="75000"/>
                  </a:schemeClr>
                </a:solidFill>
              </a:rPr>
              <a:t>KVEC Literacy Consultant</a:t>
            </a:r>
            <a:endParaRPr lang="en-US" b="1" dirty="0" smtClean="0">
              <a:solidFill>
                <a:schemeClr val="accent6">
                  <a:lumMod val="75000"/>
                </a:schemeClr>
              </a:solidFill>
            </a:endParaRPr>
          </a:p>
          <a:p>
            <a:pPr eaLnBrk="1" hangingPunct="1">
              <a:lnSpc>
                <a:spcPct val="80000"/>
              </a:lnSpc>
              <a:defRPr/>
            </a:pPr>
            <a:endParaRPr lang="en-US" sz="2800" b="1" dirty="0" smtClean="0">
              <a:solidFill>
                <a:schemeClr val="accent6">
                  <a:lumMod val="75000"/>
                </a:schemeClr>
              </a:solidFill>
            </a:endParaRPr>
          </a:p>
          <a:p>
            <a:pPr eaLnBrk="1" hangingPunct="1">
              <a:lnSpc>
                <a:spcPct val="80000"/>
              </a:lnSpc>
              <a:defRPr/>
            </a:pPr>
            <a:r>
              <a:rPr lang="en-US" sz="2800" b="1" dirty="0" smtClean="0">
                <a:solidFill>
                  <a:schemeClr val="accent6">
                    <a:lumMod val="75000"/>
                  </a:schemeClr>
                </a:solidFill>
              </a:rPr>
              <a:t>Linda Holbrook</a:t>
            </a:r>
          </a:p>
          <a:p>
            <a:pPr eaLnBrk="1" hangingPunct="1">
              <a:lnSpc>
                <a:spcPct val="80000"/>
              </a:lnSpc>
              <a:buFontTx/>
              <a:buNone/>
              <a:defRPr/>
            </a:pPr>
            <a:r>
              <a:rPr lang="en-US" dirty="0" smtClean="0">
                <a:solidFill>
                  <a:schemeClr val="accent6">
                    <a:lumMod val="75000"/>
                  </a:schemeClr>
                </a:solidFill>
              </a:rPr>
              <a:t>KDE Literacy Consultant</a:t>
            </a:r>
            <a:endParaRPr lang="en-US" b="1" dirty="0" smtClean="0">
              <a:solidFill>
                <a:schemeClr val="accent6">
                  <a:lumMod val="75000"/>
                </a:schemeClr>
              </a:solidFill>
            </a:endParaRPr>
          </a:p>
        </p:txBody>
      </p:sp>
      <p:sp>
        <p:nvSpPr>
          <p:cNvPr id="7" name="Rectangle 6"/>
          <p:cNvSpPr/>
          <p:nvPr/>
        </p:nvSpPr>
        <p:spPr>
          <a:xfrm>
            <a:off x="-152400" y="0"/>
            <a:ext cx="4495800" cy="830997"/>
          </a:xfrm>
          <a:prstGeom prst="rect">
            <a:avLst/>
          </a:prstGeom>
          <a:noFill/>
          <a:ln w="12700" cmpd="dbl">
            <a:solidFill>
              <a:schemeClr val="tx1">
                <a:alpha val="1000"/>
              </a:schemeClr>
            </a:solidFill>
          </a:ln>
        </p:spPr>
        <p:txBody>
          <a:bodyPr wrap="square">
            <a:spAutoFit/>
          </a:bodyPr>
          <a:lstStyle/>
          <a:p>
            <a:pPr algn="ctr"/>
            <a:r>
              <a:rPr lang="en-US" sz="2400" b="1" dirty="0" smtClean="0">
                <a:solidFill>
                  <a:schemeClr val="accent6">
                    <a:lumMod val="75000"/>
                  </a:schemeClr>
                </a:solidFill>
              </a:rPr>
              <a:t>YOUR FACILITATORS </a:t>
            </a:r>
          </a:p>
          <a:p>
            <a:pPr algn="ctr"/>
            <a:r>
              <a:rPr lang="en-US" sz="2400" b="1" dirty="0" smtClean="0">
                <a:solidFill>
                  <a:schemeClr val="accent6">
                    <a:lumMod val="75000"/>
                  </a:schemeClr>
                </a:solidFill>
              </a:rPr>
              <a:t>FOR TODAY</a:t>
            </a:r>
            <a:endParaRPr lang="en-US" sz="2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0175" cy="1143000"/>
          </a:xfrm>
        </p:spPr>
        <p:txBody>
          <a:bodyPr/>
          <a:lstStyle/>
          <a:p>
            <a:pPr lvl="0" algn="ctr"/>
            <a:r>
              <a:rPr lang="en-US" dirty="0" smtClean="0">
                <a:solidFill>
                  <a:schemeClr val="accent6">
                    <a:lumMod val="75000"/>
                  </a:schemeClr>
                </a:solidFill>
              </a:rPr>
              <a:t>HOMEWORK: </a:t>
            </a:r>
            <a:br>
              <a:rPr lang="en-US" dirty="0" smtClean="0">
                <a:solidFill>
                  <a:schemeClr val="accent6">
                    <a:lumMod val="75000"/>
                  </a:schemeClr>
                </a:solidFill>
              </a:rPr>
            </a:br>
            <a:r>
              <a:rPr lang="en-US" dirty="0" smtClean="0">
                <a:solidFill>
                  <a:schemeClr val="accent6">
                    <a:lumMod val="75000"/>
                  </a:schemeClr>
                </a:solidFill>
              </a:rPr>
              <a:t>ELA WRITING STANDARD #7</a:t>
            </a:r>
            <a:endParaRPr lang="en-US" dirty="0">
              <a:solidFill>
                <a:schemeClr val="accent6">
                  <a:lumMod val="75000"/>
                </a:schemeClr>
              </a:solidFill>
            </a:endParaRPr>
          </a:p>
        </p:txBody>
      </p:sp>
      <p:sp>
        <p:nvSpPr>
          <p:cNvPr id="3" name="Content Placeholder 2"/>
          <p:cNvSpPr>
            <a:spLocks noGrp="1"/>
          </p:cNvSpPr>
          <p:nvPr>
            <p:ph idx="1"/>
          </p:nvPr>
        </p:nvSpPr>
        <p:spPr>
          <a:xfrm>
            <a:off x="2209800" y="1600200"/>
            <a:ext cx="6810375" cy="4800600"/>
          </a:xfrm>
        </p:spPr>
        <p:txBody>
          <a:bodyPr/>
          <a:lstStyle/>
          <a:p>
            <a:pPr lvl="0">
              <a:buNone/>
            </a:pPr>
            <a:endParaRPr lang="en-US" sz="1800" b="1" kern="1200" dirty="0" smtClean="0">
              <a:latin typeface="Arial" charset="0"/>
              <a:cs typeface="Arial" charset="0"/>
            </a:endParaRPr>
          </a:p>
          <a:p>
            <a:pPr lvl="0">
              <a:buFont typeface="Arial" pitchFamily="34" charset="0"/>
              <a:buChar char="•"/>
            </a:pPr>
            <a:endParaRPr lang="en-US" sz="1800" kern="1200" dirty="0" smtClean="0">
              <a:solidFill>
                <a:schemeClr val="accent6">
                  <a:lumMod val="75000"/>
                </a:schemeClr>
              </a:solidFill>
              <a:latin typeface="Arial" charset="0"/>
              <a:cs typeface="Arial" charset="0"/>
            </a:endParaRPr>
          </a:p>
          <a:p>
            <a:pPr lvl="0">
              <a:buFont typeface="Arial" pitchFamily="34" charset="0"/>
              <a:buChar char="•"/>
            </a:pPr>
            <a:endParaRPr lang="en-US" sz="1800" kern="1200" dirty="0" smtClean="0">
              <a:solidFill>
                <a:schemeClr val="accent6">
                  <a:lumMod val="75000"/>
                </a:schemeClr>
              </a:solidFill>
              <a:latin typeface="Arial" charset="0"/>
              <a:cs typeface="Arial" charset="0"/>
            </a:endParaRPr>
          </a:p>
          <a:p>
            <a:pPr lvl="0">
              <a:buFont typeface="Arial" pitchFamily="34" charset="0"/>
              <a:buChar char="•"/>
            </a:pPr>
            <a:endParaRPr lang="en-US" sz="1800" kern="1200" dirty="0" smtClean="0">
              <a:solidFill>
                <a:schemeClr val="accent6">
                  <a:lumMod val="75000"/>
                </a:schemeClr>
              </a:solidFill>
              <a:latin typeface="Arial" charset="0"/>
              <a:cs typeface="Arial" charset="0"/>
            </a:endParaRPr>
          </a:p>
          <a:p>
            <a:pPr lvl="0">
              <a:buFont typeface="Arial" pitchFamily="34" charset="0"/>
              <a:buChar char="•"/>
            </a:pPr>
            <a:r>
              <a:rPr lang="en-US" sz="1800" kern="1200" dirty="0" smtClean="0">
                <a:solidFill>
                  <a:schemeClr val="accent6">
                    <a:lumMod val="75000"/>
                  </a:schemeClr>
                </a:solidFill>
                <a:latin typeface="Arial" charset="0"/>
                <a:cs typeface="Arial" charset="0"/>
              </a:rPr>
              <a:t>Share completed homework in grade level groups</a:t>
            </a:r>
          </a:p>
          <a:p>
            <a:pPr lvl="0">
              <a:buFont typeface="Arial" pitchFamily="34" charset="0"/>
              <a:buChar char="•"/>
            </a:pPr>
            <a:r>
              <a:rPr lang="en-US" sz="1800" kern="1200" dirty="0" smtClean="0">
                <a:solidFill>
                  <a:schemeClr val="accent6">
                    <a:lumMod val="75000"/>
                  </a:schemeClr>
                </a:solidFill>
                <a:latin typeface="Arial" charset="0"/>
                <a:cs typeface="Arial" charset="0"/>
              </a:rPr>
              <a:t>Collaborate to deconstruct the final version of Writing Standard #7 per grade level </a:t>
            </a:r>
          </a:p>
          <a:p>
            <a:pPr lvl="0">
              <a:buFont typeface="Arial" pitchFamily="34" charset="0"/>
              <a:buChar char="•"/>
            </a:pPr>
            <a:r>
              <a:rPr lang="en-US" sz="1800" kern="1200" dirty="0" smtClean="0">
                <a:solidFill>
                  <a:schemeClr val="accent6">
                    <a:lumMod val="75000"/>
                  </a:schemeClr>
                </a:solidFill>
                <a:latin typeface="Arial" charset="0"/>
                <a:cs typeface="Arial" charset="0"/>
              </a:rPr>
              <a:t>Place finished standard onto the provided chart and post on wall </a:t>
            </a:r>
          </a:p>
          <a:p>
            <a:pPr lvl="0">
              <a:buFont typeface="Arial" pitchFamily="34" charset="0"/>
              <a:buChar char="•"/>
            </a:pPr>
            <a:r>
              <a:rPr lang="en-US" sz="1800" kern="1200" dirty="0" smtClean="0">
                <a:solidFill>
                  <a:schemeClr val="accent6">
                    <a:lumMod val="75000"/>
                  </a:schemeClr>
                </a:solidFill>
                <a:latin typeface="Arial" charset="0"/>
                <a:cs typeface="Arial" charset="0"/>
              </a:rPr>
              <a:t>Place finished standard onto the electronic ELA standards template and save to flash drive. Provide electronic version of the standard to Carole Mullins </a:t>
            </a:r>
            <a:r>
              <a:rPr lang="en-US" sz="1600" u="sng" kern="1200" dirty="0" smtClean="0">
                <a:solidFill>
                  <a:schemeClr val="accent6">
                    <a:lumMod val="75000"/>
                  </a:schemeClr>
                </a:solidFill>
                <a:latin typeface="Arial" charset="0"/>
                <a:cs typeface="Arial" charset="0"/>
                <a:hlinkClick r:id="rId3"/>
              </a:rPr>
              <a:t>carole.mullins@education.ky.gov</a:t>
            </a:r>
            <a:endParaRPr lang="en-US" sz="1600" u="sng" kern="1200" dirty="0" smtClean="0">
              <a:solidFill>
                <a:schemeClr val="accent6">
                  <a:lumMod val="75000"/>
                </a:schemeClr>
              </a:solidFill>
              <a:latin typeface="Arial" charset="0"/>
              <a:cs typeface="Arial" charset="0"/>
            </a:endParaRPr>
          </a:p>
          <a:p>
            <a:pPr lvl="0">
              <a:buFont typeface="Arial" pitchFamily="34" charset="0"/>
              <a:buChar char="•"/>
            </a:pPr>
            <a:r>
              <a:rPr lang="en-US" sz="1800" kern="1200" dirty="0" smtClean="0">
                <a:solidFill>
                  <a:schemeClr val="accent6">
                    <a:lumMod val="75000"/>
                  </a:schemeClr>
                </a:solidFill>
                <a:latin typeface="Arial" charset="0"/>
                <a:cs typeface="Arial" charset="0"/>
              </a:rPr>
              <a:t>Provide electronic version to the group leader’s flash drive</a:t>
            </a:r>
          </a:p>
          <a:p>
            <a:pPr lvl="0">
              <a:buFont typeface="Arial" pitchFamily="34" charset="0"/>
              <a:buChar char="•"/>
            </a:pPr>
            <a:r>
              <a:rPr lang="en-US" sz="1800" kern="1200" dirty="0" smtClean="0">
                <a:solidFill>
                  <a:schemeClr val="accent6">
                    <a:lumMod val="75000"/>
                  </a:schemeClr>
                </a:solidFill>
                <a:latin typeface="Arial" charset="0"/>
                <a:cs typeface="Arial" charset="0"/>
              </a:rPr>
              <a:t>Conduct Gallery Walk: Use post-it notes for questions or to provide feedback.</a:t>
            </a:r>
          </a:p>
          <a:p>
            <a:endParaRPr lang="en-US" dirty="0">
              <a:solidFill>
                <a:schemeClr val="accent6">
                  <a:lumMod val="75000"/>
                </a:schemeClr>
              </a:solidFill>
            </a:endParaRPr>
          </a:p>
        </p:txBody>
      </p:sp>
      <p:pic>
        <p:nvPicPr>
          <p:cNvPr id="4" name="Picture 4"/>
          <p:cNvPicPr>
            <a:picLocks noChangeAspect="1" noChangeArrowheads="1"/>
          </p:cNvPicPr>
          <p:nvPr/>
        </p:nvPicPr>
        <p:blipFill>
          <a:blip r:embed="rId4" cstate="print"/>
          <a:srcRect/>
          <a:stretch>
            <a:fillRect/>
          </a:stretch>
        </p:blipFill>
        <p:spPr bwMode="auto">
          <a:xfrm>
            <a:off x="381000" y="1447800"/>
            <a:ext cx="8382000" cy="1385094"/>
          </a:xfrm>
          <a:prstGeom prst="rect">
            <a:avLst/>
          </a:prstGeom>
          <a:noFill/>
          <a:ln w="9525">
            <a:noFill/>
            <a:miter lim="800000"/>
            <a:headEnd/>
            <a:tailEnd/>
          </a:ln>
          <a:effectLst/>
        </p:spPr>
      </p:pic>
      <p:pic>
        <p:nvPicPr>
          <p:cNvPr id="1026" name="Picture 2" descr="C:\Documents and Settings\cmullin\Local Settings\Temporary Internet Files\Content.IE5\F3A9HFJX\MC900048276[1].wmf"/>
          <p:cNvPicPr>
            <a:picLocks noChangeAspect="1" noChangeArrowheads="1"/>
          </p:cNvPicPr>
          <p:nvPr/>
        </p:nvPicPr>
        <p:blipFill>
          <a:blip r:embed="rId5" cstate="print"/>
          <a:srcRect/>
          <a:stretch>
            <a:fillRect/>
          </a:stretch>
        </p:blipFill>
        <p:spPr bwMode="auto">
          <a:xfrm rot="21047687">
            <a:off x="239973" y="98929"/>
            <a:ext cx="1333618" cy="1202212"/>
          </a:xfrm>
          <a:prstGeom prst="rect">
            <a:avLst/>
          </a:prstGeom>
          <a:noFill/>
        </p:spPr>
      </p:pic>
      <p:pic>
        <p:nvPicPr>
          <p:cNvPr id="1027" name="Picture 3" descr="C:\Documents and Settings\cmullin\Local Settings\Temporary Internet Files\Content.IE5\7VONGI7J\MC900290289[1].wmf"/>
          <p:cNvPicPr>
            <a:picLocks noChangeAspect="1" noChangeArrowheads="1"/>
          </p:cNvPicPr>
          <p:nvPr/>
        </p:nvPicPr>
        <p:blipFill>
          <a:blip r:embed="rId6" cstate="print"/>
          <a:srcRect/>
          <a:stretch>
            <a:fillRect/>
          </a:stretch>
        </p:blipFill>
        <p:spPr bwMode="auto">
          <a:xfrm>
            <a:off x="7391400" y="0"/>
            <a:ext cx="1752600" cy="146213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67775" cy="1143000"/>
          </a:xfrm>
        </p:spPr>
        <p:txBody>
          <a:bodyPr/>
          <a:lstStyle/>
          <a:p>
            <a:r>
              <a:rPr lang="en-US" dirty="0" smtClean="0">
                <a:solidFill>
                  <a:schemeClr val="accent6">
                    <a:lumMod val="75000"/>
                  </a:schemeClr>
                </a:solidFill>
              </a:rPr>
              <a:t>DECONSTRUCTION OF REMAINING STANDARDS</a:t>
            </a:r>
            <a:endParaRPr lang="en-US" dirty="0">
              <a:solidFill>
                <a:schemeClr val="accent6">
                  <a:lumMod val="75000"/>
                </a:schemeClr>
              </a:solidFill>
            </a:endParaRPr>
          </a:p>
        </p:txBody>
      </p:sp>
      <p:sp>
        <p:nvSpPr>
          <p:cNvPr id="3" name="Content Placeholder 2"/>
          <p:cNvSpPr>
            <a:spLocks noGrp="1"/>
          </p:cNvSpPr>
          <p:nvPr>
            <p:ph idx="1"/>
          </p:nvPr>
        </p:nvSpPr>
        <p:spPr>
          <a:xfrm>
            <a:off x="2362200" y="1752600"/>
            <a:ext cx="6657975" cy="4800600"/>
          </a:xfrm>
        </p:spPr>
        <p:txBody>
          <a:bodyPr/>
          <a:lstStyle/>
          <a:p>
            <a:r>
              <a:rPr lang="en-US" sz="2000" dirty="0" smtClean="0">
                <a:solidFill>
                  <a:schemeClr val="accent6">
                    <a:lumMod val="75000"/>
                  </a:schemeClr>
                </a:solidFill>
              </a:rPr>
              <a:t>Use provided “Grade Level Standard Guide” for Standard # and page # to deconstruct </a:t>
            </a:r>
          </a:p>
          <a:p>
            <a:pPr lvl="0">
              <a:buFont typeface="Arial" pitchFamily="34" charset="0"/>
              <a:buChar char="•"/>
            </a:pPr>
            <a:r>
              <a:rPr lang="en-US" sz="2000" kern="1200" dirty="0" smtClean="0">
                <a:solidFill>
                  <a:schemeClr val="accent6">
                    <a:lumMod val="75000"/>
                  </a:schemeClr>
                </a:solidFill>
                <a:latin typeface="Arial" charset="0"/>
                <a:cs typeface="Arial" charset="0"/>
              </a:rPr>
              <a:t>Collaborate to complete the deconstruction process of each standard within your grade level group </a:t>
            </a:r>
          </a:p>
          <a:p>
            <a:pPr lvl="0">
              <a:buFont typeface="Arial" pitchFamily="34" charset="0"/>
              <a:buChar char="•"/>
            </a:pPr>
            <a:r>
              <a:rPr lang="en-US" sz="2000" kern="1200" dirty="0" smtClean="0">
                <a:solidFill>
                  <a:schemeClr val="accent6">
                    <a:lumMod val="75000"/>
                  </a:schemeClr>
                </a:solidFill>
                <a:latin typeface="Arial" charset="0"/>
                <a:cs typeface="Arial" charset="0"/>
              </a:rPr>
              <a:t>Place first finished standard onto the provided chart and post on wall. </a:t>
            </a:r>
          </a:p>
          <a:p>
            <a:pPr lvl="0">
              <a:buFont typeface="Arial" pitchFamily="34" charset="0"/>
              <a:buChar char="•"/>
            </a:pPr>
            <a:r>
              <a:rPr lang="en-US" sz="2000" kern="1200" dirty="0" smtClean="0">
                <a:solidFill>
                  <a:schemeClr val="accent6">
                    <a:lumMod val="75000"/>
                  </a:schemeClr>
                </a:solidFill>
                <a:latin typeface="Arial" charset="0"/>
                <a:cs typeface="Arial" charset="0"/>
              </a:rPr>
              <a:t>Place all finished standards onto the electronic ELA standards template and save to flash drive. Provide electronic version of the standard to Carole Mullins </a:t>
            </a:r>
            <a:r>
              <a:rPr lang="en-US" sz="2000" u="sng" kern="1200" dirty="0" smtClean="0">
                <a:solidFill>
                  <a:schemeClr val="accent6">
                    <a:lumMod val="75000"/>
                  </a:schemeClr>
                </a:solidFill>
                <a:latin typeface="Arial" charset="0"/>
                <a:cs typeface="Arial" charset="0"/>
                <a:hlinkClick r:id="rId3"/>
              </a:rPr>
              <a:t>carole.mullins@education.ky.gov</a:t>
            </a:r>
            <a:endParaRPr lang="en-US" sz="2000" u="sng" kern="1200" dirty="0" smtClean="0">
              <a:solidFill>
                <a:schemeClr val="accent6">
                  <a:lumMod val="75000"/>
                </a:schemeClr>
              </a:solidFill>
              <a:latin typeface="Arial" charset="0"/>
              <a:cs typeface="Arial" charset="0"/>
            </a:endParaRPr>
          </a:p>
          <a:p>
            <a:pPr lvl="0">
              <a:buFont typeface="Arial" pitchFamily="34" charset="0"/>
              <a:buChar char="•"/>
            </a:pPr>
            <a:r>
              <a:rPr lang="en-US" sz="2000" kern="1200" dirty="0" smtClean="0">
                <a:solidFill>
                  <a:schemeClr val="accent6">
                    <a:lumMod val="75000"/>
                  </a:schemeClr>
                </a:solidFill>
                <a:latin typeface="Arial" charset="0"/>
                <a:cs typeface="Arial" charset="0"/>
              </a:rPr>
              <a:t>Provide electronic version to the group leader’s flash drive</a:t>
            </a:r>
          </a:p>
          <a:p>
            <a:pPr>
              <a:buNone/>
            </a:pPr>
            <a:endParaRPr lang="en-US" sz="2000" dirty="0"/>
          </a:p>
        </p:txBody>
      </p:sp>
      <p:pic>
        <p:nvPicPr>
          <p:cNvPr id="5122" name="Picture 2" descr="C:\Documents and Settings\cmullin\Local Settings\Temporary Internet Files\Content.IE5\ODYZGP2V\MC900198613[1].wmf"/>
          <p:cNvPicPr>
            <a:picLocks noChangeAspect="1" noChangeArrowheads="1"/>
          </p:cNvPicPr>
          <p:nvPr/>
        </p:nvPicPr>
        <p:blipFill>
          <a:blip r:embed="rId4" cstate="print"/>
          <a:srcRect/>
          <a:stretch>
            <a:fillRect/>
          </a:stretch>
        </p:blipFill>
        <p:spPr bwMode="auto">
          <a:xfrm>
            <a:off x="7170345" y="0"/>
            <a:ext cx="1973655" cy="173373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75709">
            <a:off x="-790732" y="867385"/>
            <a:ext cx="6629400" cy="1902519"/>
          </a:xfrm>
        </p:spPr>
        <p:txBody>
          <a:bodyPr/>
          <a:lstStyle/>
          <a:p>
            <a:pPr algn="ctr"/>
            <a:r>
              <a:rPr lang="en-US" sz="6000" b="1" dirty="0" smtClean="0">
                <a:latin typeface="Algerian" pitchFamily="82" charset="0"/>
              </a:rPr>
              <a:t/>
            </a:r>
            <a:br>
              <a:rPr lang="en-US" sz="6000" b="1" dirty="0" smtClean="0">
                <a:latin typeface="Algerian" pitchFamily="82" charset="0"/>
              </a:rPr>
            </a:br>
            <a:r>
              <a:rPr lang="en-US" sz="6000" b="1" dirty="0" smtClean="0">
                <a:solidFill>
                  <a:schemeClr val="accent6">
                    <a:lumMod val="75000"/>
                  </a:schemeClr>
                </a:solidFill>
                <a:latin typeface="Algerian" pitchFamily="82" charset="0"/>
              </a:rPr>
              <a:t>LUNCH </a:t>
            </a:r>
            <a:br>
              <a:rPr lang="en-US" sz="6000" b="1" dirty="0" smtClean="0">
                <a:solidFill>
                  <a:schemeClr val="accent6">
                    <a:lumMod val="75000"/>
                  </a:schemeClr>
                </a:solidFill>
                <a:latin typeface="Algerian" pitchFamily="82" charset="0"/>
              </a:rPr>
            </a:br>
            <a:r>
              <a:rPr lang="en-US" sz="6000" b="1" dirty="0" smtClean="0">
                <a:solidFill>
                  <a:schemeClr val="accent6">
                    <a:lumMod val="75000"/>
                  </a:schemeClr>
                </a:solidFill>
                <a:latin typeface="Algerian" pitchFamily="82" charset="0"/>
              </a:rPr>
              <a:t>12:00-12:45</a:t>
            </a:r>
            <a:endParaRPr lang="en-US" sz="6000" b="1" dirty="0">
              <a:solidFill>
                <a:schemeClr val="accent6">
                  <a:lumMod val="75000"/>
                </a:schemeClr>
              </a:solidFill>
              <a:latin typeface="Algerian" pitchFamily="82" charset="0"/>
            </a:endParaRPr>
          </a:p>
        </p:txBody>
      </p:sp>
      <p:pic>
        <p:nvPicPr>
          <p:cNvPr id="9223" name="Picture 7" descr="C:\Documents and Settings\cmullin\Local Settings\Temporary Internet Files\Content.IE5\5HZ1YEYY\MC900013333[1].wmf"/>
          <p:cNvPicPr>
            <a:picLocks noChangeAspect="1" noChangeArrowheads="1"/>
          </p:cNvPicPr>
          <p:nvPr/>
        </p:nvPicPr>
        <p:blipFill>
          <a:blip r:embed="rId3" cstate="print"/>
          <a:srcRect/>
          <a:stretch>
            <a:fillRect/>
          </a:stretch>
        </p:blipFill>
        <p:spPr bwMode="auto">
          <a:xfrm>
            <a:off x="3657600" y="1676400"/>
            <a:ext cx="4618025" cy="3581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67775" cy="1143000"/>
          </a:xfrm>
        </p:spPr>
        <p:txBody>
          <a:bodyPr/>
          <a:lstStyle/>
          <a:p>
            <a:r>
              <a:rPr lang="en-US" dirty="0" smtClean="0">
                <a:solidFill>
                  <a:schemeClr val="accent6">
                    <a:lumMod val="75000"/>
                  </a:schemeClr>
                </a:solidFill>
              </a:rPr>
              <a:t>DECONSTRUCTION OF REMAINING STANDARDS</a:t>
            </a:r>
            <a:endParaRPr lang="en-US" dirty="0">
              <a:solidFill>
                <a:schemeClr val="accent6">
                  <a:lumMod val="75000"/>
                </a:schemeClr>
              </a:solidFill>
            </a:endParaRPr>
          </a:p>
        </p:txBody>
      </p:sp>
      <p:sp>
        <p:nvSpPr>
          <p:cNvPr id="3" name="Content Placeholder 2"/>
          <p:cNvSpPr>
            <a:spLocks noGrp="1"/>
          </p:cNvSpPr>
          <p:nvPr>
            <p:ph idx="1"/>
          </p:nvPr>
        </p:nvSpPr>
        <p:spPr>
          <a:xfrm>
            <a:off x="2362200" y="1752600"/>
            <a:ext cx="6657975" cy="4800600"/>
          </a:xfrm>
        </p:spPr>
        <p:txBody>
          <a:bodyPr/>
          <a:lstStyle/>
          <a:p>
            <a:r>
              <a:rPr lang="en-US" sz="2000" dirty="0" smtClean="0">
                <a:solidFill>
                  <a:schemeClr val="accent6">
                    <a:lumMod val="75000"/>
                  </a:schemeClr>
                </a:solidFill>
              </a:rPr>
              <a:t>Use provided “Grade Level Standard Guide” for Standard # and page # to deconstruct </a:t>
            </a:r>
          </a:p>
          <a:p>
            <a:pPr lvl="0">
              <a:buFont typeface="Arial" pitchFamily="34" charset="0"/>
              <a:buChar char="•"/>
            </a:pPr>
            <a:r>
              <a:rPr lang="en-US" sz="2000" kern="1200" dirty="0" smtClean="0">
                <a:solidFill>
                  <a:schemeClr val="accent6">
                    <a:lumMod val="75000"/>
                  </a:schemeClr>
                </a:solidFill>
                <a:latin typeface="Arial" charset="0"/>
                <a:cs typeface="Arial" charset="0"/>
              </a:rPr>
              <a:t>Collaborate to complete the deconstruction process of each standard within your grade level group </a:t>
            </a:r>
          </a:p>
          <a:p>
            <a:pPr lvl="0">
              <a:buFont typeface="Arial" pitchFamily="34" charset="0"/>
              <a:buChar char="•"/>
            </a:pPr>
            <a:r>
              <a:rPr lang="en-US" sz="2000" kern="1200" dirty="0" smtClean="0">
                <a:solidFill>
                  <a:schemeClr val="accent6">
                    <a:lumMod val="75000"/>
                  </a:schemeClr>
                </a:solidFill>
                <a:latin typeface="Arial" charset="0"/>
                <a:cs typeface="Arial" charset="0"/>
              </a:rPr>
              <a:t>Place first finished standard onto the provided chart and post on wall. </a:t>
            </a:r>
          </a:p>
          <a:p>
            <a:pPr lvl="0">
              <a:buFont typeface="Arial" pitchFamily="34" charset="0"/>
              <a:buChar char="•"/>
            </a:pPr>
            <a:r>
              <a:rPr lang="en-US" sz="2000" kern="1200" dirty="0" smtClean="0">
                <a:solidFill>
                  <a:schemeClr val="accent6">
                    <a:lumMod val="75000"/>
                  </a:schemeClr>
                </a:solidFill>
                <a:latin typeface="Arial" charset="0"/>
                <a:cs typeface="Arial" charset="0"/>
              </a:rPr>
              <a:t>Place all finished standards onto the electronic ELA standards template and save to flash drive. Provide electronic version of the standard to Carole Mullins </a:t>
            </a:r>
            <a:r>
              <a:rPr lang="en-US" sz="2000" u="sng" kern="1200" dirty="0" smtClean="0">
                <a:solidFill>
                  <a:schemeClr val="accent6">
                    <a:lumMod val="75000"/>
                  </a:schemeClr>
                </a:solidFill>
                <a:latin typeface="Arial" charset="0"/>
                <a:cs typeface="Arial" charset="0"/>
                <a:hlinkClick r:id="rId3"/>
              </a:rPr>
              <a:t>carole.mullins@education.ky.gov</a:t>
            </a:r>
            <a:endParaRPr lang="en-US" sz="2000" u="sng" kern="1200" dirty="0" smtClean="0">
              <a:solidFill>
                <a:schemeClr val="accent6">
                  <a:lumMod val="75000"/>
                </a:schemeClr>
              </a:solidFill>
              <a:latin typeface="Arial" charset="0"/>
              <a:cs typeface="Arial" charset="0"/>
            </a:endParaRPr>
          </a:p>
          <a:p>
            <a:pPr lvl="0">
              <a:buFont typeface="Arial" pitchFamily="34" charset="0"/>
              <a:buChar char="•"/>
            </a:pPr>
            <a:r>
              <a:rPr lang="en-US" sz="2000" kern="1200" dirty="0" smtClean="0">
                <a:solidFill>
                  <a:schemeClr val="accent6">
                    <a:lumMod val="75000"/>
                  </a:schemeClr>
                </a:solidFill>
                <a:latin typeface="Arial" charset="0"/>
                <a:cs typeface="Arial" charset="0"/>
              </a:rPr>
              <a:t>Provide electronic version to the group leader’s flash drive</a:t>
            </a:r>
          </a:p>
          <a:p>
            <a:pPr>
              <a:buNone/>
            </a:pPr>
            <a:endParaRPr lang="en-US" sz="2000" dirty="0"/>
          </a:p>
        </p:txBody>
      </p:sp>
      <p:pic>
        <p:nvPicPr>
          <p:cNvPr id="5122" name="Picture 2" descr="C:\Documents and Settings\cmullin\Local Settings\Temporary Internet Files\Content.IE5\ODYZGP2V\MC900198613[1].wmf"/>
          <p:cNvPicPr>
            <a:picLocks noChangeAspect="1" noChangeArrowheads="1"/>
          </p:cNvPicPr>
          <p:nvPr/>
        </p:nvPicPr>
        <p:blipFill>
          <a:blip r:embed="rId4" cstate="print"/>
          <a:srcRect/>
          <a:stretch>
            <a:fillRect/>
          </a:stretch>
        </p:blipFill>
        <p:spPr bwMode="auto">
          <a:xfrm>
            <a:off x="7170345" y="0"/>
            <a:ext cx="1973655" cy="173373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86775" cy="1143000"/>
          </a:xfrm>
        </p:spPr>
        <p:txBody>
          <a:bodyPr/>
          <a:lstStyle/>
          <a:p>
            <a:pPr algn="ctr"/>
            <a:r>
              <a:rPr lang="en-US" dirty="0" smtClean="0">
                <a:solidFill>
                  <a:schemeClr val="accent6">
                    <a:lumMod val="75000"/>
                  </a:schemeClr>
                </a:solidFill>
              </a:rPr>
              <a:t>           FORMATIVE ASSESSMENT </a:t>
            </a:r>
            <a:br>
              <a:rPr lang="en-US" dirty="0" smtClean="0">
                <a:solidFill>
                  <a:schemeClr val="accent6">
                    <a:lumMod val="75000"/>
                  </a:schemeClr>
                </a:solidFill>
              </a:rPr>
            </a:br>
            <a:r>
              <a:rPr lang="en-US" dirty="0" smtClean="0">
                <a:solidFill>
                  <a:schemeClr val="accent6">
                    <a:lumMod val="75000"/>
                  </a:schemeClr>
                </a:solidFill>
              </a:rPr>
              <a:t>           “THE CHETL CONNECTION”</a:t>
            </a:r>
            <a:endParaRPr lang="en-US" dirty="0">
              <a:solidFill>
                <a:schemeClr val="accent6">
                  <a:lumMod val="75000"/>
                </a:schemeClr>
              </a:solidFill>
            </a:endParaRPr>
          </a:p>
        </p:txBody>
      </p:sp>
      <p:sp>
        <p:nvSpPr>
          <p:cNvPr id="3" name="Content Placeholder 2"/>
          <p:cNvSpPr>
            <a:spLocks noGrp="1"/>
          </p:cNvSpPr>
          <p:nvPr>
            <p:ph idx="1"/>
          </p:nvPr>
        </p:nvSpPr>
        <p:spPr>
          <a:xfrm>
            <a:off x="2362200" y="1600200"/>
            <a:ext cx="6553200" cy="4953000"/>
          </a:xfrm>
        </p:spPr>
        <p:txBody>
          <a:bodyPr/>
          <a:lstStyle/>
          <a:p>
            <a:pPr lvl="0">
              <a:buFont typeface="Arial" pitchFamily="34" charset="0"/>
              <a:buChar char="•"/>
            </a:pPr>
            <a:r>
              <a:rPr lang="en-US" sz="1800" dirty="0" smtClean="0"/>
              <a:t>With an “elbow partner” share at least one success/challenge you encountered when conducting the two formative assessment activities with students</a:t>
            </a:r>
          </a:p>
          <a:p>
            <a:pPr lvl="0">
              <a:buFont typeface="Arial" pitchFamily="34" charset="0"/>
              <a:buChar char="•"/>
            </a:pPr>
            <a:r>
              <a:rPr lang="en-US" sz="1800" dirty="0" smtClean="0"/>
              <a:t>Review the following CHETL Sections:</a:t>
            </a:r>
          </a:p>
          <a:p>
            <a:pPr lvl="0">
              <a:buNone/>
            </a:pPr>
            <a:r>
              <a:rPr lang="en-US" sz="1800" dirty="0" smtClean="0"/>
              <a:t>	1: Learning Climate</a:t>
            </a:r>
          </a:p>
          <a:p>
            <a:pPr lvl="0">
              <a:buNone/>
            </a:pPr>
            <a:r>
              <a:rPr lang="en-US" sz="1800" dirty="0" smtClean="0"/>
              <a:t>	2: Classroom Assessment and Reflection</a:t>
            </a:r>
          </a:p>
          <a:p>
            <a:pPr lvl="0">
              <a:buNone/>
            </a:pPr>
            <a:r>
              <a:rPr lang="en-US" sz="1800" dirty="0" smtClean="0"/>
              <a:t>	3: Instructional Rigor &amp; Student Engagement </a:t>
            </a:r>
          </a:p>
          <a:p>
            <a:r>
              <a:rPr lang="en-US" sz="1800" dirty="0" smtClean="0"/>
              <a:t>Reflect on the assessments you conducted, and identify both teacher and student CHETL characteristics that were evident</a:t>
            </a:r>
          </a:p>
          <a:p>
            <a:r>
              <a:rPr lang="en-US" sz="1800" dirty="0" smtClean="0"/>
              <a:t>Write the connecting CHETL # and letter of the characteristic on a post-it note and place each one on the corresponding wall chart in the appropriate section</a:t>
            </a:r>
          </a:p>
          <a:p>
            <a:r>
              <a:rPr lang="en-US" sz="1800" dirty="0" smtClean="0"/>
              <a:t>Whole Group Discussion About Chart Results</a:t>
            </a:r>
          </a:p>
          <a:p>
            <a:pPr>
              <a:buNone/>
            </a:pPr>
            <a:endParaRPr lang="en-US" dirty="0" smtClean="0"/>
          </a:p>
        </p:txBody>
      </p:sp>
      <p:pic>
        <p:nvPicPr>
          <p:cNvPr id="6147" name="Picture 3" descr="C:\Documents and Settings\cmullin\Local Settings\Temporary Internet Files\Content.IE5\OGAN9BKN\MC900071181[1].wmf"/>
          <p:cNvPicPr>
            <a:picLocks noChangeAspect="1" noChangeArrowheads="1"/>
          </p:cNvPicPr>
          <p:nvPr/>
        </p:nvPicPr>
        <p:blipFill>
          <a:blip r:embed="rId3" cstate="print"/>
          <a:srcRect/>
          <a:stretch>
            <a:fillRect/>
          </a:stretch>
        </p:blipFill>
        <p:spPr bwMode="auto">
          <a:xfrm rot="21413891">
            <a:off x="52167" y="218971"/>
            <a:ext cx="2514600" cy="199628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6553199" cy="1143000"/>
          </a:xfrm>
        </p:spPr>
        <p:txBody>
          <a:bodyPr/>
          <a:lstStyle/>
          <a:p>
            <a:pPr algn="ctr"/>
            <a:r>
              <a:rPr lang="en-US" sz="2800" i="1" dirty="0" smtClean="0">
                <a:solidFill>
                  <a:schemeClr val="accent6">
                    <a:lumMod val="75000"/>
                  </a:schemeClr>
                </a:solidFill>
              </a:rPr>
              <a:t>CLASSROOM ASSESSMENT: </a:t>
            </a:r>
            <a:br>
              <a:rPr lang="en-US" sz="2800" i="1" dirty="0" smtClean="0">
                <a:solidFill>
                  <a:schemeClr val="accent6">
                    <a:lumMod val="75000"/>
                  </a:schemeClr>
                </a:solidFill>
              </a:rPr>
            </a:br>
            <a:r>
              <a:rPr lang="en-US" sz="2800" i="1" dirty="0" smtClean="0">
                <a:solidFill>
                  <a:schemeClr val="accent6">
                    <a:lumMod val="75000"/>
                  </a:schemeClr>
                </a:solidFill>
              </a:rPr>
              <a:t>MINUTE BY MINUTE, DAY BY DAY </a:t>
            </a:r>
            <a:endParaRPr lang="en-US" sz="28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2590800" y="2819400"/>
          <a:ext cx="6248400" cy="2915920"/>
        </p:xfrm>
        <a:graphic>
          <a:graphicData uri="http://schemas.openxmlformats.org/drawingml/2006/table">
            <a:tbl>
              <a:tblPr firstRow="1" bandRow="1">
                <a:tableStyleId>{5C22544A-7EE6-4342-B048-85BDC9FD1C3A}</a:tableStyleId>
              </a:tblPr>
              <a:tblGrid>
                <a:gridCol w="1983326"/>
                <a:gridCol w="1931354"/>
                <a:gridCol w="2333720"/>
              </a:tblGrid>
              <a:tr h="453864">
                <a:tc>
                  <a:txBody>
                    <a:bodyPr/>
                    <a:lstStyle/>
                    <a:p>
                      <a:r>
                        <a:rPr lang="en-US" dirty="0" smtClean="0"/>
                        <a:t>Read</a:t>
                      </a:r>
                      <a:endParaRPr lang="en-US" dirty="0"/>
                    </a:p>
                  </a:txBody>
                  <a:tcPr/>
                </a:tc>
                <a:tc>
                  <a:txBody>
                    <a:bodyPr/>
                    <a:lstStyle/>
                    <a:p>
                      <a:r>
                        <a:rPr lang="en-US" dirty="0" smtClean="0"/>
                        <a:t>It Says</a:t>
                      </a:r>
                      <a:endParaRPr lang="en-US" dirty="0"/>
                    </a:p>
                  </a:txBody>
                  <a:tcPr/>
                </a:tc>
                <a:tc>
                  <a:txBody>
                    <a:bodyPr/>
                    <a:lstStyle/>
                    <a:p>
                      <a:r>
                        <a:rPr lang="en-US" dirty="0" smtClean="0"/>
                        <a:t>I Say</a:t>
                      </a:r>
                      <a:endParaRPr lang="en-US" dirty="0"/>
                    </a:p>
                  </a:txBody>
                  <a:tcPr/>
                </a:tc>
              </a:tr>
              <a:tr h="2462056">
                <a:tc>
                  <a:txBody>
                    <a:bodyPr/>
                    <a:lstStyle/>
                    <a:p>
                      <a:r>
                        <a:rPr lang="en-US" dirty="0" smtClean="0"/>
                        <a:t>Read each</a:t>
                      </a:r>
                      <a:r>
                        <a:rPr lang="en-US" baseline="0" dirty="0" smtClean="0"/>
                        <a:t> section of the </a:t>
                      </a:r>
                      <a:r>
                        <a:rPr lang="en-US" dirty="0" smtClean="0"/>
                        <a:t> article then…</a:t>
                      </a:r>
                      <a:endParaRPr lang="en-US" dirty="0"/>
                    </a:p>
                  </a:txBody>
                  <a:tcPr/>
                </a:tc>
                <a:tc>
                  <a:txBody>
                    <a:bodyPr/>
                    <a:lstStyle/>
                    <a:p>
                      <a:r>
                        <a:rPr lang="en-US" dirty="0" smtClean="0"/>
                        <a:t>Discuss the article section and summarize</a:t>
                      </a:r>
                      <a:r>
                        <a:rPr lang="en-US" baseline="0" dirty="0" smtClean="0"/>
                        <a:t> into one sentence. Write it on your handout</a:t>
                      </a:r>
                      <a:endParaRPr lang="en-US" dirty="0"/>
                    </a:p>
                  </a:txBody>
                  <a:tcPr/>
                </a:tc>
                <a:tc>
                  <a:txBody>
                    <a:bodyPr/>
                    <a:lstStyle/>
                    <a:p>
                      <a:r>
                        <a:rPr lang="en-US" dirty="0" smtClean="0"/>
                        <a:t>Combine what the article</a:t>
                      </a:r>
                      <a:r>
                        <a:rPr lang="en-US" baseline="0" dirty="0" smtClean="0"/>
                        <a:t> section </a:t>
                      </a:r>
                      <a:r>
                        <a:rPr lang="en-US" dirty="0" smtClean="0"/>
                        <a:t>says with what you know to come up with a one sentence summary</a:t>
                      </a:r>
                      <a:r>
                        <a:rPr lang="en-US" baseline="0" dirty="0" smtClean="0"/>
                        <a:t>. Write it on your handout</a:t>
                      </a:r>
                      <a:endParaRPr lang="en-US" dirty="0"/>
                    </a:p>
                  </a:txBody>
                  <a:tcPr/>
                </a:tc>
              </a:tr>
            </a:tbl>
          </a:graphicData>
        </a:graphic>
      </p:graphicFrame>
      <p:sp>
        <p:nvSpPr>
          <p:cNvPr id="5" name="TextBox 4"/>
          <p:cNvSpPr txBox="1"/>
          <p:nvPr/>
        </p:nvSpPr>
        <p:spPr>
          <a:xfrm>
            <a:off x="304800" y="1676400"/>
            <a:ext cx="8382000" cy="646331"/>
          </a:xfrm>
          <a:prstGeom prst="rect">
            <a:avLst/>
          </a:prstGeom>
          <a:noFill/>
        </p:spPr>
        <p:txBody>
          <a:bodyPr wrap="square" rtlCol="0">
            <a:spAutoFit/>
          </a:bodyPr>
          <a:lstStyle/>
          <a:p>
            <a:pPr algn="ctr"/>
            <a:r>
              <a:rPr lang="en-US" dirty="0" smtClean="0">
                <a:solidFill>
                  <a:schemeClr val="accent6">
                    <a:lumMod val="75000"/>
                  </a:schemeClr>
                </a:solidFill>
              </a:rPr>
              <a:t>Follow the directions below and complete adapted version of the </a:t>
            </a:r>
          </a:p>
          <a:p>
            <a:pPr algn="ctr"/>
            <a:r>
              <a:rPr lang="en-US" dirty="0" smtClean="0">
                <a:solidFill>
                  <a:schemeClr val="accent6">
                    <a:lumMod val="75000"/>
                  </a:schemeClr>
                </a:solidFill>
              </a:rPr>
              <a:t>“It Says, I Say” strategy. The chart is provided.</a:t>
            </a:r>
            <a:endParaRPr lang="en-US" dirty="0">
              <a:solidFill>
                <a:schemeClr val="accent6">
                  <a:lumMod val="75000"/>
                </a:schemeClr>
              </a:solidFill>
            </a:endParaRPr>
          </a:p>
        </p:txBody>
      </p:sp>
      <p:pic>
        <p:nvPicPr>
          <p:cNvPr id="7170" name="Picture 2" descr="C:\Documents and Settings\cmullin\Local Settings\Temporary Internet Files\Content.IE5\7VONGI7J\MC900335624[1].wmf"/>
          <p:cNvPicPr>
            <a:picLocks noChangeAspect="1" noChangeArrowheads="1"/>
          </p:cNvPicPr>
          <p:nvPr/>
        </p:nvPicPr>
        <p:blipFill>
          <a:blip r:embed="rId3" cstate="print"/>
          <a:srcRect/>
          <a:stretch>
            <a:fillRect/>
          </a:stretch>
        </p:blipFill>
        <p:spPr bwMode="auto">
          <a:xfrm>
            <a:off x="6781800" y="152400"/>
            <a:ext cx="1981200" cy="147647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58175" cy="1143000"/>
          </a:xfrm>
        </p:spPr>
        <p:txBody>
          <a:bodyPr/>
          <a:lstStyle/>
          <a:p>
            <a:r>
              <a:rPr lang="en-US" dirty="0" smtClean="0">
                <a:solidFill>
                  <a:schemeClr val="accent6">
                    <a:lumMod val="75000"/>
                  </a:schemeClr>
                </a:solidFill>
              </a:rPr>
              <a:t>BREAK TIME</a:t>
            </a:r>
            <a:endParaRPr lang="en-US" dirty="0">
              <a:solidFill>
                <a:schemeClr val="accent6">
                  <a:lumMod val="75000"/>
                </a:schemeClr>
              </a:solidFill>
            </a:endParaRPr>
          </a:p>
        </p:txBody>
      </p:sp>
      <p:pic>
        <p:nvPicPr>
          <p:cNvPr id="4111" name="Picture 15" descr="C:\Documents and Settings\cmullin\Local Settings\Temporary Internet Files\Content.IE5\3Y0VLXBM\MC900090475[1].wmf"/>
          <p:cNvPicPr>
            <a:picLocks noChangeAspect="1" noChangeArrowheads="1"/>
          </p:cNvPicPr>
          <p:nvPr/>
        </p:nvPicPr>
        <p:blipFill>
          <a:blip r:embed="rId3" cstate="print"/>
          <a:srcRect/>
          <a:stretch>
            <a:fillRect/>
          </a:stretch>
        </p:blipFill>
        <p:spPr bwMode="auto">
          <a:xfrm>
            <a:off x="5486400" y="228600"/>
            <a:ext cx="2514600" cy="2362200"/>
          </a:xfrm>
          <a:prstGeom prst="rect">
            <a:avLst/>
          </a:prstGeom>
          <a:noFill/>
        </p:spPr>
      </p:pic>
      <p:sp>
        <p:nvSpPr>
          <p:cNvPr id="18" name="Rectangle 17"/>
          <p:cNvSpPr/>
          <p:nvPr/>
        </p:nvSpPr>
        <p:spPr>
          <a:xfrm>
            <a:off x="2362200" y="2590800"/>
            <a:ext cx="6400800" cy="1384995"/>
          </a:xfrm>
          <a:prstGeom prst="rect">
            <a:avLst/>
          </a:prstGeom>
        </p:spPr>
        <p:txBody>
          <a:bodyPr wrap="square">
            <a:spAutoFit/>
          </a:bodyPr>
          <a:lstStyle/>
          <a:p>
            <a:pPr>
              <a:buFont typeface="Arial" pitchFamily="34" charset="0"/>
              <a:buChar char="•"/>
            </a:pPr>
            <a:r>
              <a:rPr lang="en-US" sz="2800" dirty="0" smtClean="0">
                <a:solidFill>
                  <a:schemeClr val="accent6">
                    <a:lumMod val="75000"/>
                  </a:schemeClr>
                </a:solidFill>
              </a:rPr>
              <a:t>10 Minute Break</a:t>
            </a:r>
          </a:p>
          <a:p>
            <a:pPr>
              <a:buNone/>
            </a:pPr>
            <a:endParaRPr lang="en-US" sz="2800" dirty="0" smtClean="0">
              <a:solidFill>
                <a:schemeClr val="accent6">
                  <a:lumMod val="75000"/>
                </a:schemeClr>
              </a:solidFill>
            </a:endParaRPr>
          </a:p>
          <a:p>
            <a:pPr>
              <a:buFont typeface="Arial" pitchFamily="34" charset="0"/>
              <a:buChar char="•"/>
            </a:pPr>
            <a:r>
              <a:rPr lang="en-US" sz="2800" dirty="0" smtClean="0">
                <a:solidFill>
                  <a:schemeClr val="accent6">
                    <a:lumMod val="75000"/>
                  </a:schemeClr>
                </a:solidFill>
              </a:rPr>
              <a:t>Return to Whole Group in Main Room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990600"/>
          </a:xfrm>
        </p:spPr>
        <p:txBody>
          <a:bodyPr/>
          <a:lstStyle/>
          <a:p>
            <a:pPr algn="ctr" eaLnBrk="1" hangingPunct="1"/>
            <a:r>
              <a:rPr lang="en-US" dirty="0" smtClean="0">
                <a:solidFill>
                  <a:schemeClr val="accent6">
                    <a:lumMod val="75000"/>
                  </a:schemeClr>
                </a:solidFill>
              </a:rPr>
              <a:t>CASL Chapter 4: </a:t>
            </a:r>
            <a:br>
              <a:rPr lang="en-US" dirty="0" smtClean="0">
                <a:solidFill>
                  <a:schemeClr val="accent6">
                    <a:lumMod val="75000"/>
                  </a:schemeClr>
                </a:solidFill>
              </a:rPr>
            </a:br>
            <a:r>
              <a:rPr lang="en-US" dirty="0" smtClean="0">
                <a:solidFill>
                  <a:schemeClr val="accent6">
                    <a:lumMod val="75000"/>
                  </a:schemeClr>
                </a:solidFill>
              </a:rPr>
              <a:t>Extended Learning Revisited</a:t>
            </a:r>
          </a:p>
        </p:txBody>
      </p:sp>
      <p:sp>
        <p:nvSpPr>
          <p:cNvPr id="16387" name="Content Placeholder 2"/>
          <p:cNvSpPr>
            <a:spLocks noGrp="1"/>
          </p:cNvSpPr>
          <p:nvPr>
            <p:ph sz="quarter" idx="1"/>
          </p:nvPr>
        </p:nvSpPr>
        <p:spPr>
          <a:xfrm>
            <a:off x="152400" y="1219200"/>
            <a:ext cx="8839200" cy="5334000"/>
          </a:xfrm>
        </p:spPr>
        <p:txBody>
          <a:bodyPr/>
          <a:lstStyle/>
          <a:p>
            <a:pPr>
              <a:spcBef>
                <a:spcPts val="0"/>
              </a:spcBef>
              <a:buNone/>
            </a:pPr>
            <a:endParaRPr lang="en-US" sz="2000" dirty="0" smtClean="0">
              <a:solidFill>
                <a:schemeClr val="accent6">
                  <a:lumMod val="75000"/>
                </a:schemeClr>
              </a:solidFill>
            </a:endParaRPr>
          </a:p>
          <a:p>
            <a:pPr marL="514350" indent="-514350">
              <a:buNone/>
            </a:pPr>
            <a:r>
              <a:rPr lang="en-US" sz="3600" dirty="0" smtClean="0">
                <a:solidFill>
                  <a:schemeClr val="accent6">
                    <a:lumMod val="75000"/>
                  </a:schemeClr>
                </a:solidFill>
              </a:rPr>
              <a:t>    “Comprehension Constructor Activity”</a:t>
            </a:r>
            <a:endParaRPr lang="en-US" sz="3600" i="1" dirty="0" smtClean="0">
              <a:solidFill>
                <a:schemeClr val="accent6">
                  <a:lumMod val="75000"/>
                </a:schemeClr>
              </a:solidFill>
            </a:endParaRPr>
          </a:p>
        </p:txBody>
      </p:sp>
      <p:pic>
        <p:nvPicPr>
          <p:cNvPr id="8197" name="Picture 5" descr="C:\Documents and Settings\cmullin\Local Settings\Temporary Internet Files\Content.IE5\TDPY304N\MP900178816[1].jpg"/>
          <p:cNvPicPr>
            <a:picLocks noChangeAspect="1" noChangeArrowheads="1"/>
          </p:cNvPicPr>
          <p:nvPr/>
        </p:nvPicPr>
        <p:blipFill>
          <a:blip r:embed="rId3" cstate="print"/>
          <a:srcRect/>
          <a:stretch>
            <a:fillRect/>
          </a:stretch>
        </p:blipFill>
        <p:spPr bwMode="auto">
          <a:xfrm>
            <a:off x="2514600" y="2438400"/>
            <a:ext cx="5029200" cy="3124200"/>
          </a:xfrm>
          <a:prstGeom prst="rect">
            <a:avLst/>
          </a:prstGeom>
          <a:noFill/>
        </p:spPr>
      </p:pic>
      <p:sp>
        <p:nvSpPr>
          <p:cNvPr id="12" name="TextBox 11"/>
          <p:cNvSpPr txBox="1"/>
          <p:nvPr/>
        </p:nvSpPr>
        <p:spPr>
          <a:xfrm>
            <a:off x="1905000" y="6096000"/>
            <a:ext cx="7010400" cy="338554"/>
          </a:xfrm>
          <a:prstGeom prst="rect">
            <a:avLst/>
          </a:prstGeom>
          <a:noFill/>
        </p:spPr>
        <p:txBody>
          <a:bodyPr wrap="square" rtlCol="0">
            <a:spAutoFit/>
          </a:bodyPr>
          <a:lstStyle/>
          <a:p>
            <a:pPr algn="r"/>
            <a:r>
              <a:rPr lang="en-US" sz="1600" dirty="0" smtClean="0"/>
              <a:t>Adapted from </a:t>
            </a:r>
            <a:r>
              <a:rPr lang="en-US" sz="1600" u="sng" dirty="0" smtClean="0"/>
              <a:t>I Read It, But I Don’t Get It </a:t>
            </a:r>
            <a:r>
              <a:rPr lang="en-US" sz="1600" dirty="0" smtClean="0"/>
              <a:t> by </a:t>
            </a:r>
            <a:r>
              <a:rPr lang="en-US" sz="1600" dirty="0" err="1" smtClean="0"/>
              <a:t>Cris</a:t>
            </a:r>
            <a:r>
              <a:rPr lang="en-US" sz="1600" dirty="0" smtClean="0"/>
              <a:t> </a:t>
            </a:r>
            <a:r>
              <a:rPr lang="en-US" sz="1600" dirty="0" err="1" smtClean="0"/>
              <a:t>Tovani</a:t>
            </a:r>
            <a:endParaRPr lang="en-US"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09600" y="1219200"/>
            <a:ext cx="7696200" cy="5105400"/>
          </a:xfrm>
          <a:prstGeom prst="rect">
            <a:avLst/>
          </a:prstGeom>
          <a:noFill/>
          <a:ln w="28575">
            <a:solidFill>
              <a:srgbClr val="000050"/>
            </a:solidFill>
            <a:miter lim="800000"/>
            <a:headEnd/>
            <a:tailEnd/>
          </a:ln>
        </p:spPr>
        <p:txBody>
          <a:bodyPr wrap="none" anchor="ctr"/>
          <a:lstStyle/>
          <a:p>
            <a:endParaRPr lang="en-US">
              <a:latin typeface="Frutiger LT Std 45 Light"/>
            </a:endParaRPr>
          </a:p>
        </p:txBody>
      </p:sp>
      <p:sp>
        <p:nvSpPr>
          <p:cNvPr id="7171" name="Text Box 2"/>
          <p:cNvSpPr txBox="1">
            <a:spLocks noChangeArrowheads="1"/>
          </p:cNvSpPr>
          <p:nvPr/>
        </p:nvSpPr>
        <p:spPr bwMode="auto">
          <a:xfrm>
            <a:off x="685800" y="304800"/>
            <a:ext cx="7696200" cy="584200"/>
          </a:xfrm>
          <a:prstGeom prst="rect">
            <a:avLst/>
          </a:prstGeom>
          <a:solidFill>
            <a:srgbClr val="7030A0"/>
          </a:solidFill>
          <a:ln w="9525">
            <a:solidFill>
              <a:schemeClr val="tx1"/>
            </a:solidFill>
            <a:miter lim="800000"/>
            <a:headEnd/>
            <a:tailEnd/>
          </a:ln>
        </p:spPr>
        <p:txBody>
          <a:bodyPr>
            <a:spAutoFit/>
          </a:bodyPr>
          <a:lstStyle/>
          <a:p>
            <a:pPr algn="ctr">
              <a:spcBef>
                <a:spcPct val="50000"/>
              </a:spcBef>
            </a:pPr>
            <a:r>
              <a:rPr lang="en-US" sz="3200">
                <a:solidFill>
                  <a:schemeClr val="bg1"/>
                </a:solidFill>
                <a:latin typeface="Frutiger LT Std 45 Light"/>
              </a:rPr>
              <a:t> Inside-Outside Circle</a:t>
            </a:r>
          </a:p>
        </p:txBody>
      </p:sp>
      <p:sp>
        <p:nvSpPr>
          <p:cNvPr id="14" name="TextBox 13"/>
          <p:cNvSpPr txBox="1"/>
          <p:nvPr/>
        </p:nvSpPr>
        <p:spPr>
          <a:xfrm>
            <a:off x="762000" y="4267200"/>
            <a:ext cx="7543800" cy="1508125"/>
          </a:xfrm>
          <a:prstGeom prst="rect">
            <a:avLst/>
          </a:prstGeom>
          <a:noFill/>
        </p:spPr>
        <p:txBody>
          <a:bodyPr>
            <a:spAutoFit/>
          </a:bodyPr>
          <a:lstStyle/>
          <a:p>
            <a:pPr>
              <a:defRPr/>
            </a:pPr>
            <a:endParaRPr lang="en-US" sz="1600" dirty="0">
              <a:latin typeface="Arial" charset="0"/>
              <a:ea typeface="ＭＳ Ｐゴシック" pitchFamily="34" charset="-128"/>
              <a:cs typeface="Arial" charset="0"/>
            </a:endParaRPr>
          </a:p>
          <a:p>
            <a:pPr marL="342900" indent="-342900">
              <a:buFont typeface="+mj-lt"/>
              <a:buAutoNum type="arabicPeriod"/>
              <a:defRPr/>
            </a:pPr>
            <a:endParaRPr lang="en-US" sz="1600" dirty="0">
              <a:latin typeface="Arial" charset="0"/>
              <a:ea typeface="ＭＳ Ｐゴシック" pitchFamily="34" charset="-128"/>
              <a:cs typeface="Arial" charset="0"/>
            </a:endParaRPr>
          </a:p>
          <a:p>
            <a:pPr marL="342900" indent="-342900">
              <a:defRPr/>
            </a:pPr>
            <a:r>
              <a:rPr lang="en-US" sz="1600" dirty="0">
                <a:latin typeface="Arial" charset="0"/>
                <a:ea typeface="ＭＳ Ｐゴシック" pitchFamily="34" charset="-128"/>
                <a:cs typeface="Arial" charset="0"/>
              </a:rPr>
              <a:t>.</a:t>
            </a:r>
          </a:p>
          <a:p>
            <a:pPr>
              <a:defRPr/>
            </a:pPr>
            <a:endParaRPr lang="en-US" sz="1600" dirty="0">
              <a:latin typeface="Arial" charset="0"/>
              <a:ea typeface="ＭＳ Ｐゴシック" pitchFamily="34" charset="-128"/>
              <a:cs typeface="Arial" charset="0"/>
            </a:endParaRPr>
          </a:p>
          <a:p>
            <a:pPr>
              <a:defRPr/>
            </a:pPr>
            <a:endParaRPr lang="en-US" sz="1600" dirty="0">
              <a:latin typeface="Arial" charset="0"/>
              <a:ea typeface="ＭＳ Ｐゴシック" pitchFamily="34" charset="-128"/>
              <a:cs typeface="Arial" charset="0"/>
            </a:endParaRPr>
          </a:p>
          <a:p>
            <a:pPr>
              <a:defRPr/>
            </a:pPr>
            <a:endParaRPr lang="en-US" sz="1200" dirty="0">
              <a:latin typeface="Arial" charset="0"/>
              <a:ea typeface="ＭＳ Ｐゴシック" pitchFamily="34" charset="-128"/>
              <a:cs typeface="Arial" charset="0"/>
            </a:endParaRPr>
          </a:p>
        </p:txBody>
      </p:sp>
      <p:sp>
        <p:nvSpPr>
          <p:cNvPr id="5" name="Rectangle 4"/>
          <p:cNvSpPr/>
          <p:nvPr/>
        </p:nvSpPr>
        <p:spPr>
          <a:xfrm>
            <a:off x="685800" y="1219200"/>
            <a:ext cx="7696200" cy="5847755"/>
          </a:xfrm>
          <a:prstGeom prst="rect">
            <a:avLst/>
          </a:prstGeom>
        </p:spPr>
        <p:txBody>
          <a:bodyPr>
            <a:spAutoFit/>
          </a:bodyPr>
          <a:lstStyle/>
          <a:p>
            <a:pPr marL="342900" indent="-342900">
              <a:buFont typeface="+mj-lt"/>
              <a:buAutoNum type="arabicPeriod"/>
              <a:defRPr/>
            </a:pPr>
            <a:r>
              <a:rPr lang="en-US" sz="2000" b="1" dirty="0" smtClean="0">
                <a:latin typeface="+mn-lt"/>
              </a:rPr>
              <a:t>Take 3 minutes and individually skim/scan the bottom of CASL page 106 and all of page 107</a:t>
            </a:r>
          </a:p>
          <a:p>
            <a:pPr marL="342900" indent="-342900">
              <a:buFont typeface="+mj-lt"/>
              <a:buAutoNum type="arabicPeriod"/>
              <a:defRPr/>
            </a:pPr>
            <a:r>
              <a:rPr lang="en-US" sz="2000" b="1" dirty="0" smtClean="0">
                <a:latin typeface="+mn-lt"/>
              </a:rPr>
              <a:t>Find your content level group: K-5, 6-8, or 9-12; take the 5 Stages of Assessment Graphic </a:t>
            </a:r>
            <a:r>
              <a:rPr lang="en-US" sz="2000" b="1" dirty="0" smtClean="0">
                <a:latin typeface="+mn-lt"/>
              </a:rPr>
              <a:t>Organizer and </a:t>
            </a:r>
            <a:r>
              <a:rPr lang="en-US" sz="2000" b="1" dirty="0" smtClean="0">
                <a:latin typeface="+mn-lt"/>
              </a:rPr>
              <a:t>a Pen</a:t>
            </a:r>
          </a:p>
          <a:p>
            <a:pPr marL="342900" indent="-342900">
              <a:buFont typeface="+mj-lt"/>
              <a:buAutoNum type="arabicPeriod"/>
              <a:defRPr/>
            </a:pPr>
            <a:r>
              <a:rPr lang="en-US" sz="2000" b="1" dirty="0" smtClean="0">
                <a:latin typeface="+mn-lt"/>
                <a:ea typeface="ＭＳ Ｐゴシック" pitchFamily="34" charset="-128"/>
                <a:cs typeface="Arial" charset="0"/>
              </a:rPr>
              <a:t>In your content level group, number off 1,2: 1,2: etc.</a:t>
            </a:r>
          </a:p>
          <a:p>
            <a:pPr marL="342900" indent="-342900">
              <a:buFont typeface="+mj-lt"/>
              <a:buAutoNum type="arabicPeriod"/>
              <a:defRPr/>
            </a:pPr>
            <a:r>
              <a:rPr lang="en-US" sz="2000" b="1" dirty="0" smtClean="0">
                <a:latin typeface="+mn-lt"/>
                <a:ea typeface="ＭＳ Ｐゴシック" pitchFamily="34" charset="-128"/>
                <a:cs typeface="Arial" charset="0"/>
              </a:rPr>
              <a:t>Group 1 forms a circle and turns around to face outward. </a:t>
            </a:r>
          </a:p>
          <a:p>
            <a:pPr marL="342900" indent="-342900">
              <a:buFont typeface="+mj-lt"/>
              <a:buAutoNum type="arabicPeriod"/>
              <a:defRPr/>
            </a:pPr>
            <a:r>
              <a:rPr lang="en-US" sz="2000" b="1" dirty="0" smtClean="0">
                <a:latin typeface="+mn-lt"/>
                <a:ea typeface="ＭＳ Ｐゴシック" pitchFamily="34" charset="-128"/>
                <a:cs typeface="Arial" charset="0"/>
              </a:rPr>
              <a:t>Group </a:t>
            </a:r>
            <a:r>
              <a:rPr lang="en-US" sz="2000" b="1" dirty="0" smtClean="0">
                <a:latin typeface="+mn-lt"/>
                <a:ea typeface="ＭＳ Ｐゴシック" pitchFamily="34" charset="-128"/>
              </a:rPr>
              <a:t>2 </a:t>
            </a:r>
            <a:r>
              <a:rPr lang="en-US" sz="2000" b="1" dirty="0" smtClean="0">
                <a:latin typeface="+mn-lt"/>
                <a:ea typeface="ＭＳ Ｐゴシック" pitchFamily="34" charset="-128"/>
                <a:cs typeface="Arial" charset="0"/>
              </a:rPr>
              <a:t>creates an outside circle by facing a peer from the inner circle.</a:t>
            </a:r>
          </a:p>
          <a:p>
            <a:pPr marL="342900" indent="-342900">
              <a:buFont typeface="+mj-lt"/>
              <a:buAutoNum type="arabicPeriod"/>
              <a:defRPr/>
            </a:pPr>
            <a:r>
              <a:rPr lang="en-US" sz="2000" b="1" dirty="0" smtClean="0">
                <a:latin typeface="+mn-lt"/>
                <a:ea typeface="ＭＳ Ｐゴシック" pitchFamily="34" charset="-128"/>
                <a:cs typeface="Arial" charset="0"/>
              </a:rPr>
              <a:t>Begin with Stage 1 in the Assessment Cycle and share your “</a:t>
            </a:r>
            <a:r>
              <a:rPr lang="en-US" sz="2000" b="1" u="sng" dirty="0" smtClean="0">
                <a:latin typeface="+mn-lt"/>
                <a:ea typeface="ＭＳ Ｐゴシック" pitchFamily="34" charset="-128"/>
                <a:cs typeface="Arial" charset="0"/>
              </a:rPr>
              <a:t>To me this means</a:t>
            </a:r>
            <a:r>
              <a:rPr lang="en-US" sz="2000" b="1" dirty="0" smtClean="0">
                <a:latin typeface="+mn-lt"/>
                <a:ea typeface="ＭＳ Ｐゴシック" pitchFamily="34" charset="-128"/>
                <a:cs typeface="Arial" charset="0"/>
              </a:rPr>
              <a:t>” and “</a:t>
            </a:r>
            <a:r>
              <a:rPr lang="en-US" sz="2000" b="1" u="sng" dirty="0" smtClean="0">
                <a:latin typeface="+mn-lt"/>
                <a:ea typeface="ＭＳ Ｐゴシック" pitchFamily="34" charset="-128"/>
                <a:cs typeface="Arial" charset="0"/>
              </a:rPr>
              <a:t>Examples of how you already do this in some way</a:t>
            </a:r>
            <a:r>
              <a:rPr lang="en-US" sz="2000" b="1" dirty="0" smtClean="0">
                <a:latin typeface="+mn-lt"/>
                <a:ea typeface="ＭＳ Ｐゴシック" pitchFamily="34" charset="-128"/>
                <a:cs typeface="Arial" charset="0"/>
              </a:rPr>
              <a:t>” with your partner.</a:t>
            </a:r>
          </a:p>
          <a:p>
            <a:pPr marL="342900" indent="-342900">
              <a:buFont typeface="+mj-lt"/>
              <a:buAutoNum type="arabicPeriod"/>
              <a:defRPr/>
            </a:pPr>
            <a:r>
              <a:rPr lang="en-US" sz="2000" b="1" dirty="0" smtClean="0">
                <a:latin typeface="+mn-lt"/>
                <a:ea typeface="ＭＳ Ｐゴシック" pitchFamily="34" charset="-128"/>
                <a:cs typeface="Arial" charset="0"/>
              </a:rPr>
              <a:t>When given the signal to move, the outside circle will move one person to the right and share their “</a:t>
            </a:r>
            <a:r>
              <a:rPr lang="en-US" sz="2000" b="1" u="sng" dirty="0" smtClean="0">
                <a:latin typeface="+mn-lt"/>
                <a:ea typeface="ＭＳ Ｐゴシック" pitchFamily="34" charset="-128"/>
                <a:cs typeface="Arial" charset="0"/>
              </a:rPr>
              <a:t>To me this means</a:t>
            </a:r>
            <a:r>
              <a:rPr lang="en-US" sz="2000" b="1" dirty="0" smtClean="0">
                <a:latin typeface="+mn-lt"/>
                <a:ea typeface="ＭＳ Ｐゴシック" pitchFamily="34" charset="-128"/>
                <a:cs typeface="Arial" charset="0"/>
              </a:rPr>
              <a:t>” and “</a:t>
            </a:r>
            <a:r>
              <a:rPr lang="en-US" sz="2000" b="1" u="sng" dirty="0" smtClean="0">
                <a:latin typeface="+mn-lt"/>
                <a:ea typeface="ＭＳ Ｐゴシック" pitchFamily="34" charset="-128"/>
                <a:cs typeface="Arial" charset="0"/>
              </a:rPr>
              <a:t>Examples of how you already do this in some way</a:t>
            </a:r>
            <a:r>
              <a:rPr lang="en-US" sz="2000" b="1" dirty="0" smtClean="0">
                <a:latin typeface="+mn-lt"/>
                <a:ea typeface="ＭＳ Ｐゴシック" pitchFamily="34" charset="-128"/>
                <a:cs typeface="Arial" charset="0"/>
              </a:rPr>
              <a:t>” for Stage 2 of the Assessment Cycle with their new partner.   </a:t>
            </a:r>
          </a:p>
          <a:p>
            <a:pPr marL="342900" indent="-342900">
              <a:buFont typeface="+mj-lt"/>
              <a:buAutoNum type="arabicPeriod"/>
              <a:defRPr/>
            </a:pPr>
            <a:r>
              <a:rPr lang="en-US" sz="2000" b="1" dirty="0" smtClean="0">
                <a:latin typeface="+mn-lt"/>
                <a:ea typeface="ＭＳ Ｐゴシック" pitchFamily="34" charset="-128"/>
                <a:cs typeface="Arial" charset="0"/>
              </a:rPr>
              <a:t>Continue in this manner until all 5 Stages are shared. </a:t>
            </a:r>
          </a:p>
          <a:p>
            <a:pPr>
              <a:buFont typeface="Arial" pitchFamily="34" charset="0"/>
              <a:buChar char="•"/>
              <a:defRPr/>
            </a:pPr>
            <a:endParaRPr lang="en-US" dirty="0" smtClean="0">
              <a:latin typeface="Arial" charset="0"/>
              <a:ea typeface="ＭＳ Ｐゴシック" pitchFamily="34" charset="-128"/>
              <a:cs typeface="Arial" charset="0"/>
            </a:endParaRPr>
          </a:p>
          <a:p>
            <a:pPr>
              <a:buFont typeface="Arial" pitchFamily="34" charset="0"/>
              <a:buChar char="•"/>
              <a:defRPr/>
            </a:pPr>
            <a:endParaRPr lang="en-US" dirty="0" smtClean="0">
              <a:latin typeface="Arial" charset="0"/>
              <a:ea typeface="ＭＳ Ｐゴシック" pitchFamily="34" charset="-128"/>
              <a:cs typeface="Arial" charset="0"/>
            </a:endParaRPr>
          </a:p>
          <a:p>
            <a:pPr>
              <a:buFont typeface="Arial" pitchFamily="34" charset="0"/>
              <a:buChar char="•"/>
              <a:defRPr/>
            </a:pPr>
            <a:endParaRPr lang="en-US" b="1" dirty="0">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316662" cy="1143000"/>
          </a:xfrm>
        </p:spPr>
        <p:txBody>
          <a:bodyPr/>
          <a:lstStyle/>
          <a:p>
            <a:r>
              <a:rPr lang="en-US" dirty="0" smtClean="0">
                <a:solidFill>
                  <a:schemeClr val="accent6">
                    <a:lumMod val="75000"/>
                  </a:schemeClr>
                </a:solidFill>
              </a:rPr>
              <a:t>REVISIT LEARNING TARGETS </a:t>
            </a:r>
            <a:endParaRPr lang="en-US" dirty="0">
              <a:solidFill>
                <a:schemeClr val="accent6">
                  <a:lumMod val="75000"/>
                </a:schemeClr>
              </a:solidFill>
            </a:endParaRPr>
          </a:p>
        </p:txBody>
      </p:sp>
      <p:sp>
        <p:nvSpPr>
          <p:cNvPr id="3" name="Content Placeholder 2"/>
          <p:cNvSpPr>
            <a:spLocks noGrp="1"/>
          </p:cNvSpPr>
          <p:nvPr>
            <p:ph idx="1"/>
          </p:nvPr>
        </p:nvSpPr>
        <p:spPr>
          <a:xfrm>
            <a:off x="2362200" y="1752600"/>
            <a:ext cx="6326187" cy="4525963"/>
          </a:xfrm>
        </p:spPr>
        <p:txBody>
          <a:bodyPr/>
          <a:lstStyle/>
          <a:p>
            <a:pPr lvl="0"/>
            <a:r>
              <a:rPr lang="en-US" sz="2800" dirty="0" smtClean="0">
                <a:solidFill>
                  <a:schemeClr val="accent6">
                    <a:lumMod val="75000"/>
                  </a:schemeClr>
                </a:solidFill>
              </a:rPr>
              <a:t>Deconstruct standards in order to understand the underpinning learning targets/intended learning</a:t>
            </a:r>
          </a:p>
          <a:p>
            <a:r>
              <a:rPr lang="en-US" sz="2800" dirty="0" smtClean="0">
                <a:solidFill>
                  <a:schemeClr val="accent6">
                    <a:lumMod val="75000"/>
                  </a:schemeClr>
                </a:solidFill>
              </a:rPr>
              <a:t>Identify connections between formative assessment and Characteristics of Highly Effective Teaching and Learning</a:t>
            </a:r>
          </a:p>
          <a:p>
            <a:pPr lvl="0"/>
            <a:r>
              <a:rPr lang="en-US" sz="2800" dirty="0" smtClean="0">
                <a:solidFill>
                  <a:schemeClr val="accent6">
                    <a:lumMod val="75000"/>
                  </a:schemeClr>
                </a:solidFill>
              </a:rPr>
              <a:t>Recognize that all assessment development proceeds through the same 5 stages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85800"/>
            <a:ext cx="5257800" cy="707886"/>
          </a:xfrm>
          <a:prstGeom prst="rect">
            <a:avLst/>
          </a:prstGeom>
          <a:solidFill>
            <a:schemeClr val="accent6">
              <a:lumMod val="75000"/>
              <a:alpha val="0"/>
            </a:schemeClr>
          </a:solid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solidFill>
                  <a:schemeClr val="accent6">
                    <a:lumMod val="75000"/>
                  </a:schemeClr>
                </a:solidFill>
                <a:effectLst>
                  <a:outerShdw blurRad="76200" dist="50800" dir="5400000" algn="tl" rotWithShape="0">
                    <a:srgbClr val="000000">
                      <a:alpha val="65000"/>
                    </a:srgbClr>
                  </a:outerShdw>
                </a:effectLst>
              </a:rPr>
              <a:t>  </a:t>
            </a:r>
            <a:r>
              <a:rPr lang="en-US" sz="40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November Agenda</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75000"/>
                </a:schemeClr>
              </a:solidFill>
              <a:effectLst>
                <a:outerShdw blurRad="50800" dist="40000" dir="5400000" algn="tl" rotWithShape="0">
                  <a:srgbClr val="000000">
                    <a:shade val="5000"/>
                    <a:satMod val="120000"/>
                    <a:alpha val="33000"/>
                  </a:srgbClr>
                </a:outerShdw>
              </a:effectLst>
            </a:endParaRPr>
          </a:p>
        </p:txBody>
      </p:sp>
      <p:pic>
        <p:nvPicPr>
          <p:cNvPr id="1031" name="Picture 7" descr="C:\Documents and Settings\cmullin\Desktop\images2.jpg"/>
          <p:cNvPicPr>
            <a:picLocks noGrp="1" noChangeAspect="1" noChangeArrowheads="1"/>
          </p:cNvPicPr>
          <p:nvPr>
            <p:ph idx="1"/>
          </p:nvPr>
        </p:nvPicPr>
        <p:blipFill>
          <a:blip r:embed="rId3" cstate="print"/>
          <a:srcRect/>
          <a:stretch>
            <a:fillRect/>
          </a:stretch>
        </p:blipFill>
        <p:spPr bwMode="auto">
          <a:xfrm rot="835824">
            <a:off x="6074673" y="315778"/>
            <a:ext cx="2390081" cy="1757072"/>
          </a:xfrm>
          <a:prstGeom prst="rect">
            <a:avLst/>
          </a:prstGeom>
          <a:noFill/>
        </p:spPr>
      </p:pic>
      <p:sp>
        <p:nvSpPr>
          <p:cNvPr id="12" name="TextBox 11"/>
          <p:cNvSpPr txBox="1"/>
          <p:nvPr/>
        </p:nvSpPr>
        <p:spPr>
          <a:xfrm>
            <a:off x="3200400" y="2286000"/>
            <a:ext cx="5486400" cy="369332"/>
          </a:xfrm>
          <a:prstGeom prst="rect">
            <a:avLst/>
          </a:prstGeom>
          <a:noFill/>
        </p:spPr>
        <p:txBody>
          <a:bodyPr wrap="square" rtlCol="0">
            <a:spAutoFit/>
          </a:bodyPr>
          <a:lstStyle/>
          <a:p>
            <a:endParaRPr lang="en-US" dirty="0"/>
          </a:p>
        </p:txBody>
      </p:sp>
      <p:sp>
        <p:nvSpPr>
          <p:cNvPr id="13" name="Content Placeholder 2"/>
          <p:cNvSpPr txBox="1">
            <a:spLocks/>
          </p:cNvSpPr>
          <p:nvPr/>
        </p:nvSpPr>
        <p:spPr bwMode="auto">
          <a:xfrm>
            <a:off x="2286000" y="1981200"/>
            <a:ext cx="6326187" cy="414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i="0" u="none" strike="noStrike" kern="0" cap="none" spc="0" normalizeH="0" baseline="0" noProof="0" dirty="0" smtClean="0">
                <a:ln>
                  <a:noFill/>
                </a:ln>
                <a:solidFill>
                  <a:schemeClr val="accent6">
                    <a:lumMod val="75000"/>
                  </a:schemeClr>
                </a:solidFill>
                <a:effectLst/>
                <a:uLnTx/>
                <a:uFillTx/>
                <a:latin typeface="+mn-lt"/>
                <a:ea typeface="+mn-ea"/>
                <a:cs typeface="+mn-cs"/>
              </a:rPr>
              <a:t>Welcome </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lang="en-US" sz="2400" kern="0" noProof="0" dirty="0" smtClean="0">
                <a:solidFill>
                  <a:schemeClr val="accent6">
                    <a:lumMod val="75000"/>
                  </a:schemeClr>
                </a:solidFill>
                <a:latin typeface="+mn-lt"/>
                <a:cs typeface="+mn-cs"/>
              </a:rPr>
              <a:t>Revisiting Deconstruction: RL Standard #2</a:t>
            </a:r>
            <a:endParaRPr kumimoji="0" lang="en-US" sz="240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i="0" u="none" strike="noStrike" kern="0" cap="none" spc="0" normalizeH="0" baseline="0" noProof="0" dirty="0" smtClean="0">
                <a:ln>
                  <a:noFill/>
                </a:ln>
                <a:solidFill>
                  <a:schemeClr val="accent6">
                    <a:lumMod val="75000"/>
                  </a:schemeClr>
                </a:solidFill>
                <a:effectLst/>
                <a:uLnTx/>
                <a:uFillTx/>
                <a:latin typeface="+mn-lt"/>
                <a:ea typeface="+mn-ea"/>
                <a:cs typeface="+mn-cs"/>
              </a:rPr>
              <a:t>Today’s Learning Targets</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i="0" u="none" strike="noStrike" kern="0" cap="none" spc="0" normalizeH="0" baseline="0" noProof="0" dirty="0" smtClean="0">
                <a:ln>
                  <a:noFill/>
                </a:ln>
                <a:solidFill>
                  <a:schemeClr val="accent6">
                    <a:lumMod val="75000"/>
                  </a:schemeClr>
                </a:solidFill>
                <a:effectLst/>
                <a:uLnTx/>
                <a:uFillTx/>
                <a:latin typeface="+mn-lt"/>
                <a:ea typeface="+mn-ea"/>
                <a:cs typeface="+mn-cs"/>
              </a:rPr>
              <a:t>Deconstructing Kentucky Core Academic Standards</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lang="en-US" sz="2400" kern="0" dirty="0" smtClean="0">
                <a:solidFill>
                  <a:schemeClr val="accent6">
                    <a:lumMod val="75000"/>
                  </a:schemeClr>
                </a:solidFill>
                <a:latin typeface="+mn-lt"/>
                <a:cs typeface="+mn-cs"/>
              </a:rPr>
              <a:t>Formative Assessment and </a:t>
            </a:r>
            <a:r>
              <a:rPr lang="en-US" sz="2400" kern="0" noProof="0" dirty="0" smtClean="0">
                <a:solidFill>
                  <a:schemeClr val="accent6">
                    <a:lumMod val="75000"/>
                  </a:schemeClr>
                </a:solidFill>
                <a:latin typeface="+mn-lt"/>
                <a:cs typeface="+mn-cs"/>
              </a:rPr>
              <a:t>The CHETL Connection</a:t>
            </a:r>
            <a:endParaRPr kumimoji="0" lang="en-US" sz="240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lang="en-US" sz="2400" kern="0" dirty="0" smtClean="0">
                <a:solidFill>
                  <a:schemeClr val="accent6">
                    <a:lumMod val="75000"/>
                  </a:schemeClr>
                </a:solidFill>
                <a:latin typeface="+mn-lt"/>
                <a:cs typeface="+mn-cs"/>
              </a:rPr>
              <a:t>Debrief CASL Chapter 4</a:t>
            </a:r>
            <a:endParaRPr kumimoji="0" lang="en-US" sz="2400" i="0" u="none" strike="noStrike" kern="0" cap="none" spc="0" normalizeH="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i="0" u="none" strike="noStrike" kern="0" cap="none" spc="0" normalizeH="0" baseline="0" noProof="0" dirty="0" smtClean="0">
                <a:ln>
                  <a:noFill/>
                </a:ln>
                <a:solidFill>
                  <a:schemeClr val="accent6">
                    <a:lumMod val="75000"/>
                  </a:schemeClr>
                </a:solidFill>
                <a:effectLst/>
                <a:uLnTx/>
                <a:uFillTx/>
                <a:latin typeface="+mn-lt"/>
                <a:ea typeface="+mn-ea"/>
                <a:cs typeface="+mn-cs"/>
              </a:rPr>
              <a:t>Leadership: “Standards to Targets for Leaders”</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400" i="0" u="none" strike="noStrike" kern="0" cap="none" spc="0" normalizeH="0" baseline="0" noProof="0" dirty="0" smtClean="0">
                <a:ln>
                  <a:noFill/>
                </a:ln>
                <a:solidFill>
                  <a:schemeClr val="accent6">
                    <a:lumMod val="75000"/>
                  </a:schemeClr>
                </a:solidFill>
                <a:effectLst/>
                <a:uLnTx/>
                <a:uFillTx/>
                <a:latin typeface="+mn-lt"/>
                <a:ea typeface="+mn-ea"/>
                <a:cs typeface="+mn-cs"/>
              </a:rPr>
              <a:t>Extended Learning</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lstStyle/>
          <a:p>
            <a:r>
              <a:rPr lang="en-US" sz="5400" dirty="0" smtClean="0">
                <a:solidFill>
                  <a:schemeClr val="accent6">
                    <a:lumMod val="75000"/>
                  </a:schemeClr>
                </a:solidFill>
              </a:rPr>
              <a:t>LEADERSHIP RESOURCE</a:t>
            </a:r>
            <a:endParaRPr lang="en-US" sz="5400" dirty="0">
              <a:solidFill>
                <a:schemeClr val="accent6">
                  <a:lumMod val="75000"/>
                </a:schemeClr>
              </a:solidFill>
            </a:endParaRPr>
          </a:p>
        </p:txBody>
      </p:sp>
      <p:sp>
        <p:nvSpPr>
          <p:cNvPr id="3" name="Content Placeholder 2"/>
          <p:cNvSpPr>
            <a:spLocks noGrp="1"/>
          </p:cNvSpPr>
          <p:nvPr>
            <p:ph idx="1"/>
          </p:nvPr>
        </p:nvSpPr>
        <p:spPr>
          <a:xfrm>
            <a:off x="0" y="1905000"/>
            <a:ext cx="9020175" cy="4525963"/>
          </a:xfrm>
        </p:spPr>
        <p:txBody>
          <a:bodyPr/>
          <a:lstStyle/>
          <a:p>
            <a:pPr>
              <a:buNone/>
            </a:pPr>
            <a:endParaRPr lang="en-US" dirty="0" smtClean="0">
              <a:solidFill>
                <a:schemeClr val="accent6">
                  <a:lumMod val="75000"/>
                </a:schemeClr>
              </a:solidFill>
            </a:endParaRPr>
          </a:p>
          <a:p>
            <a:pPr algn="ctr">
              <a:buNone/>
            </a:pPr>
            <a:r>
              <a:rPr lang="en-US" sz="3200" b="1" dirty="0" smtClean="0">
                <a:solidFill>
                  <a:schemeClr val="accent6">
                    <a:lumMod val="75000"/>
                  </a:schemeClr>
                </a:solidFill>
                <a:latin typeface="Footlight MT Light" pitchFamily="18" charset="0"/>
              </a:rPr>
              <a:t>Deconstructing Standards into Classroom-Level</a:t>
            </a:r>
          </a:p>
          <a:p>
            <a:pPr algn="ctr">
              <a:buNone/>
            </a:pPr>
            <a:r>
              <a:rPr lang="en-US" sz="3200" b="1" dirty="0" smtClean="0">
                <a:solidFill>
                  <a:schemeClr val="accent6">
                    <a:lumMod val="75000"/>
                  </a:schemeClr>
                </a:solidFill>
                <a:latin typeface="Footlight MT Light" pitchFamily="18" charset="0"/>
              </a:rPr>
              <a:t>Achievements Targets: </a:t>
            </a:r>
          </a:p>
          <a:p>
            <a:pPr algn="ctr">
              <a:buNone/>
            </a:pPr>
            <a:r>
              <a:rPr lang="en-US" sz="3200" b="1" dirty="0" smtClean="0">
                <a:solidFill>
                  <a:schemeClr val="accent6">
                    <a:lumMod val="75000"/>
                  </a:schemeClr>
                </a:solidFill>
                <a:latin typeface="Footlight MT Light" pitchFamily="18" charset="0"/>
              </a:rPr>
              <a:t>Practice for School Leaders </a:t>
            </a:r>
          </a:p>
          <a:p>
            <a:pPr algn="ctr">
              <a:buNone/>
            </a:pPr>
            <a:endParaRPr lang="en-US" sz="1800" b="1" dirty="0" smtClean="0">
              <a:solidFill>
                <a:schemeClr val="accent6">
                  <a:lumMod val="75000"/>
                </a:schemeClr>
              </a:solidFill>
              <a:latin typeface="Footlight MT Light" pitchFamily="18" charset="0"/>
            </a:endParaRPr>
          </a:p>
          <a:p>
            <a:pPr algn="ctr">
              <a:buNone/>
            </a:pPr>
            <a:endParaRPr lang="en-US" sz="1800" b="1" dirty="0" smtClean="0">
              <a:solidFill>
                <a:schemeClr val="accent6">
                  <a:lumMod val="75000"/>
                </a:schemeClr>
              </a:solidFill>
              <a:latin typeface="Footlight MT Light" pitchFamily="18" charset="0"/>
            </a:endParaRPr>
          </a:p>
          <a:p>
            <a:pPr algn="ctr">
              <a:buNone/>
            </a:pPr>
            <a:endParaRPr lang="en-US" sz="1800" b="1" dirty="0" smtClean="0">
              <a:solidFill>
                <a:schemeClr val="accent6">
                  <a:lumMod val="75000"/>
                </a:schemeClr>
              </a:solidFill>
              <a:latin typeface="Footlight MT Light" pitchFamily="18" charset="0"/>
            </a:endParaRPr>
          </a:p>
          <a:p>
            <a:pPr algn="ctr">
              <a:buNone/>
            </a:pPr>
            <a:endParaRPr lang="en-US" sz="1800" b="1" dirty="0" smtClean="0">
              <a:solidFill>
                <a:schemeClr val="accent6">
                  <a:lumMod val="75000"/>
                </a:schemeClr>
              </a:solidFill>
              <a:latin typeface="Footlight MT Light" pitchFamily="18" charset="0"/>
            </a:endParaRPr>
          </a:p>
          <a:p>
            <a:pPr algn="r">
              <a:buNone/>
            </a:pPr>
            <a:r>
              <a:rPr lang="en-US" sz="1600" b="1" dirty="0" smtClean="0">
                <a:solidFill>
                  <a:schemeClr val="accent6">
                    <a:lumMod val="75000"/>
                  </a:schemeClr>
                </a:solidFill>
                <a:latin typeface="Footlight MT Light" pitchFamily="18" charset="0"/>
              </a:rPr>
              <a:t>The Required Skills for Assessment Balance and Quality </a:t>
            </a:r>
          </a:p>
          <a:p>
            <a:pPr algn="r">
              <a:buNone/>
            </a:pPr>
            <a:r>
              <a:rPr lang="en-US" sz="1600" b="1" dirty="0" smtClean="0">
                <a:solidFill>
                  <a:schemeClr val="accent6">
                    <a:lumMod val="75000"/>
                  </a:schemeClr>
                </a:solidFill>
                <a:latin typeface="Footlight MT Light" pitchFamily="18" charset="0"/>
              </a:rPr>
              <a:t>Thinking About Assessment: Activity 14</a:t>
            </a:r>
          </a:p>
          <a:p>
            <a:pPr algn="r">
              <a:buNone/>
            </a:pPr>
            <a:r>
              <a:rPr lang="en-US" sz="1600" b="1" dirty="0" smtClean="0">
                <a:solidFill>
                  <a:schemeClr val="accent6">
                    <a:lumMod val="75000"/>
                  </a:schemeClr>
                </a:solidFill>
                <a:latin typeface="Footlight MT Light" pitchFamily="18" charset="0"/>
              </a:rPr>
              <a:t>2004 Assessment Training Institute </a:t>
            </a:r>
          </a:p>
          <a:p>
            <a:endParaRPr lang="en-US" dirty="0">
              <a:latin typeface="Imprint MT Shadow"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316662" cy="1143000"/>
          </a:xfrm>
        </p:spPr>
        <p:txBody>
          <a:bodyPr/>
          <a:lstStyle/>
          <a:p>
            <a:r>
              <a:rPr lang="en-US" sz="4400" dirty="0" smtClean="0">
                <a:solidFill>
                  <a:schemeClr val="accent6">
                    <a:lumMod val="75000"/>
                  </a:schemeClr>
                </a:solidFill>
              </a:rPr>
              <a:t>EXTENDED LEARNING</a:t>
            </a:r>
            <a:endParaRPr lang="en-US" sz="4400" dirty="0">
              <a:solidFill>
                <a:schemeClr val="accent6">
                  <a:lumMod val="75000"/>
                </a:schemeClr>
              </a:solidFill>
            </a:endParaRPr>
          </a:p>
        </p:txBody>
      </p:sp>
      <p:sp>
        <p:nvSpPr>
          <p:cNvPr id="3" name="Content Placeholder 2"/>
          <p:cNvSpPr>
            <a:spLocks noGrp="1"/>
          </p:cNvSpPr>
          <p:nvPr>
            <p:ph idx="1"/>
          </p:nvPr>
        </p:nvSpPr>
        <p:spPr>
          <a:xfrm>
            <a:off x="0" y="1371600"/>
            <a:ext cx="6934200" cy="3535363"/>
          </a:xfrm>
        </p:spPr>
        <p:txBody>
          <a:bodyPr/>
          <a:lstStyle/>
          <a:p>
            <a:pPr>
              <a:buNone/>
            </a:pPr>
            <a:endParaRPr lang="en-US" dirty="0" smtClean="0">
              <a:solidFill>
                <a:schemeClr val="accent6">
                  <a:lumMod val="75000"/>
                </a:schemeClr>
              </a:solidFill>
            </a:endParaRPr>
          </a:p>
          <a:p>
            <a:pPr lvl="1">
              <a:spcBef>
                <a:spcPts val="0"/>
              </a:spcBef>
            </a:pPr>
            <a:r>
              <a:rPr lang="en-US" sz="2800" dirty="0" smtClean="0">
                <a:solidFill>
                  <a:schemeClr val="accent6">
                    <a:lumMod val="75000"/>
                  </a:schemeClr>
                </a:solidFill>
              </a:rPr>
              <a:t>Read CASL Chapters 5-6 using the                  “Guide-O-Rama”</a:t>
            </a:r>
          </a:p>
          <a:p>
            <a:pPr lvl="1">
              <a:spcBef>
                <a:spcPts val="0"/>
              </a:spcBef>
              <a:buNone/>
            </a:pPr>
            <a:endParaRPr lang="en-US" sz="2800" dirty="0" smtClean="0">
              <a:solidFill>
                <a:srgbClr val="FF0000"/>
              </a:solidFill>
            </a:endParaRPr>
          </a:p>
          <a:p>
            <a:pPr lvl="1">
              <a:spcBef>
                <a:spcPts val="0"/>
              </a:spcBef>
            </a:pPr>
            <a:r>
              <a:rPr lang="en-US" sz="2800" dirty="0" smtClean="0">
                <a:solidFill>
                  <a:schemeClr val="accent6">
                    <a:lumMod val="75000"/>
                  </a:schemeClr>
                </a:solidFill>
              </a:rPr>
              <a:t>Bring copy of a Teacher-Made test to the next meeting</a:t>
            </a:r>
          </a:p>
          <a:p>
            <a:pPr>
              <a:spcBef>
                <a:spcPts val="0"/>
              </a:spcBef>
            </a:pPr>
            <a:endParaRPr lang="en-US" sz="2800" dirty="0"/>
          </a:p>
        </p:txBody>
      </p:sp>
      <p:sp>
        <p:nvSpPr>
          <p:cNvPr id="5" name="Rectangle 4"/>
          <p:cNvSpPr/>
          <p:nvPr/>
        </p:nvSpPr>
        <p:spPr>
          <a:xfrm>
            <a:off x="2438400" y="4572000"/>
            <a:ext cx="6477000" cy="1938992"/>
          </a:xfrm>
          <a:prstGeom prst="rect">
            <a:avLst/>
          </a:prstGeom>
        </p:spPr>
        <p:txBody>
          <a:bodyPr wrap="square">
            <a:spAutoFit/>
          </a:bodyPr>
          <a:lstStyle/>
          <a:p>
            <a:pPr algn="ctr">
              <a:buNone/>
            </a:pPr>
            <a:r>
              <a:rPr lang="en-US" sz="4000" dirty="0" smtClean="0">
                <a:solidFill>
                  <a:schemeClr val="accent6">
                    <a:lumMod val="75000"/>
                  </a:schemeClr>
                </a:solidFill>
              </a:rPr>
              <a:t>Next Network Meeting: </a:t>
            </a:r>
          </a:p>
          <a:p>
            <a:pPr algn="ctr">
              <a:buNone/>
            </a:pPr>
            <a:r>
              <a:rPr lang="en-US" sz="4000" dirty="0" smtClean="0">
                <a:solidFill>
                  <a:schemeClr val="accent6">
                    <a:lumMod val="75000"/>
                  </a:schemeClr>
                </a:solidFill>
              </a:rPr>
              <a:t>Jenny Wiley State Park</a:t>
            </a:r>
          </a:p>
          <a:p>
            <a:pPr algn="ctr">
              <a:buNone/>
            </a:pPr>
            <a:r>
              <a:rPr lang="en-US" sz="4000" dirty="0" smtClean="0">
                <a:solidFill>
                  <a:schemeClr val="accent6">
                    <a:lumMod val="75000"/>
                  </a:schemeClr>
                </a:solidFill>
              </a:rPr>
              <a:t>January 11, 2011 </a:t>
            </a:r>
          </a:p>
        </p:txBody>
      </p:sp>
      <p:pic>
        <p:nvPicPr>
          <p:cNvPr id="6" name="Picture 2" descr="C:\Documents and Settings\cmullin\Local Settings\Temporary Internet Files\Content.IE5\F3A9HFJX\MC900439415[1].jpg"/>
          <p:cNvPicPr>
            <a:picLocks noChangeAspect="1" noChangeArrowheads="1"/>
          </p:cNvPicPr>
          <p:nvPr/>
        </p:nvPicPr>
        <p:blipFill>
          <a:blip r:embed="rId3" cstate="print"/>
          <a:srcRect/>
          <a:stretch>
            <a:fillRect/>
          </a:stretch>
        </p:blipFill>
        <p:spPr bwMode="auto">
          <a:xfrm>
            <a:off x="6934200" y="0"/>
            <a:ext cx="2209800" cy="2438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274638"/>
            <a:ext cx="8715375" cy="1143000"/>
          </a:xfrm>
        </p:spPr>
        <p:txBody>
          <a:bodyPr/>
          <a:lstStyle/>
          <a:p>
            <a:pPr lvl="0" algn="ctr"/>
            <a:r>
              <a:rPr lang="en-US" sz="4000" b="1" dirty="0" smtClean="0">
                <a:solidFill>
                  <a:schemeClr val="accent6">
                    <a:lumMod val="75000"/>
                  </a:schemeClr>
                </a:solidFill>
              </a:rPr>
              <a:t>How Can I Support You?</a:t>
            </a:r>
            <a:r>
              <a:rPr lang="en-US" sz="1800" b="1" dirty="0" smtClean="0">
                <a:solidFill>
                  <a:schemeClr val="accent6">
                    <a:lumMod val="75000"/>
                  </a:schemeClr>
                </a:solidFill>
              </a:rPr>
              <a:t/>
            </a:r>
            <a:br>
              <a:rPr lang="en-US" sz="1800" b="1" dirty="0" smtClean="0">
                <a:solidFill>
                  <a:schemeClr val="accent6">
                    <a:lumMod val="75000"/>
                  </a:schemeClr>
                </a:solidFill>
              </a:rPr>
            </a:br>
            <a:endParaRPr lang="en-US" sz="1800" b="1" i="1" dirty="0" smtClean="0">
              <a:solidFill>
                <a:schemeClr val="accent6">
                  <a:lumMod val="75000"/>
                </a:schemeClr>
              </a:solidFill>
            </a:endParaRPr>
          </a:p>
        </p:txBody>
      </p:sp>
      <p:sp>
        <p:nvSpPr>
          <p:cNvPr id="5" name="Title 1"/>
          <p:cNvSpPr>
            <a:spLocks noGrp="1"/>
          </p:cNvSpPr>
          <p:nvPr>
            <p:ph idx="1"/>
          </p:nvPr>
        </p:nvSpPr>
        <p:spPr>
          <a:xfrm>
            <a:off x="2286000" y="1524000"/>
            <a:ext cx="6734175" cy="5105400"/>
          </a:xfrm>
        </p:spPr>
        <p:txBody>
          <a:bodyPr/>
          <a:lstStyle/>
          <a:p>
            <a:pPr algn="ctr">
              <a:buNone/>
            </a:pPr>
            <a:endParaRPr lang="en-US" b="1" dirty="0" smtClean="0"/>
          </a:p>
          <a:p>
            <a:pPr algn="ctr">
              <a:buNone/>
            </a:pPr>
            <a:r>
              <a:rPr lang="en-US" b="1" dirty="0" smtClean="0">
                <a:solidFill>
                  <a:schemeClr val="accent6">
                    <a:lumMod val="75000"/>
                  </a:schemeClr>
                </a:solidFill>
              </a:rPr>
              <a:t>Carole Mullins</a:t>
            </a:r>
          </a:p>
          <a:p>
            <a:pPr algn="ctr">
              <a:buNone/>
            </a:pPr>
            <a:r>
              <a:rPr lang="en-US" b="1" dirty="0" smtClean="0">
                <a:solidFill>
                  <a:schemeClr val="accent6">
                    <a:lumMod val="75000"/>
                  </a:schemeClr>
                </a:solidFill>
              </a:rPr>
              <a:t>Eng/LA Regional Content Specialist</a:t>
            </a:r>
          </a:p>
          <a:p>
            <a:pPr algn="ctr">
              <a:buNone/>
            </a:pPr>
            <a:r>
              <a:rPr lang="en-US" b="1" dirty="0" smtClean="0">
                <a:solidFill>
                  <a:schemeClr val="accent6">
                    <a:lumMod val="75000"/>
                  </a:schemeClr>
                </a:solidFill>
              </a:rPr>
              <a:t>606-854-2329</a:t>
            </a:r>
          </a:p>
          <a:p>
            <a:pPr algn="ctr">
              <a:buNone/>
            </a:pPr>
            <a:r>
              <a:rPr lang="en-US" b="1" dirty="0" smtClean="0">
                <a:solidFill>
                  <a:schemeClr val="accent6">
                    <a:lumMod val="75000"/>
                  </a:schemeClr>
                </a:solidFill>
              </a:rPr>
              <a:t>carole.mullins@education.ky.gov</a:t>
            </a:r>
          </a:p>
          <a:p>
            <a:pPr eaLnBrk="1" hangingPunct="1">
              <a:buNone/>
            </a:pPr>
            <a:endParaRPr lang="en-US" dirty="0" smtClean="0">
              <a:solidFill>
                <a:schemeClr val="accent6">
                  <a:lumMod val="75000"/>
                </a:schemeClr>
              </a:solidFill>
            </a:endParaRPr>
          </a:p>
        </p:txBody>
      </p:sp>
      <p:sp>
        <p:nvSpPr>
          <p:cNvPr id="8" name="Title 1"/>
          <p:cNvSpPr txBox="1">
            <a:spLocks/>
          </p:cNvSpPr>
          <p:nvPr/>
        </p:nvSpPr>
        <p:spPr bwMode="auto">
          <a:xfrm>
            <a:off x="3048000" y="1447800"/>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endParaRPr kumimoji="0" lang="en-US" sz="3200" b="1" i="0" u="none" strike="noStrike" kern="0" cap="none" spc="0" normalizeH="0" baseline="0" noProof="0" dirty="0" smtClean="0">
              <a:ln>
                <a:noFill/>
              </a:ln>
              <a:solidFill>
                <a:schemeClr val="accent6">
                  <a:lumMod val="75000"/>
                </a:schemeClr>
              </a:solidFill>
              <a:effectLst/>
              <a:uLnTx/>
              <a:uFillTx/>
              <a:latin typeface="+mj-lt"/>
              <a:ea typeface="+mj-ea"/>
              <a:cs typeface="+mj-cs"/>
            </a:endParaRPr>
          </a:p>
        </p:txBody>
      </p:sp>
      <p:pic>
        <p:nvPicPr>
          <p:cNvPr id="2050" name="Picture 2" descr="C:\Documents and Settings\cmullin\Local Settings\Temporary Internet Files\Content.IE5\2JCYAZ3N\MC900151717[1].wmf"/>
          <p:cNvPicPr>
            <a:picLocks noChangeAspect="1" noChangeArrowheads="1"/>
          </p:cNvPicPr>
          <p:nvPr/>
        </p:nvPicPr>
        <p:blipFill>
          <a:blip r:embed="rId3" cstate="print"/>
          <a:srcRect/>
          <a:stretch>
            <a:fillRect/>
          </a:stretch>
        </p:blipFill>
        <p:spPr bwMode="auto">
          <a:xfrm rot="20897469">
            <a:off x="180702" y="1512971"/>
            <a:ext cx="2351537" cy="2021968"/>
          </a:xfrm>
          <a:prstGeom prst="rect">
            <a:avLst/>
          </a:prstGeom>
          <a:noFill/>
        </p:spPr>
      </p:pic>
      <p:pic>
        <p:nvPicPr>
          <p:cNvPr id="2051" name="Picture 3" descr="C:\Documents and Settings\cmullin\Local Settings\Temporary Internet Files\Content.IE5\7VONGI7J\MC900092679[1].wmf"/>
          <p:cNvPicPr>
            <a:picLocks noChangeAspect="1" noChangeArrowheads="1"/>
          </p:cNvPicPr>
          <p:nvPr/>
        </p:nvPicPr>
        <p:blipFill>
          <a:blip r:embed="rId4" cstate="print"/>
          <a:srcRect/>
          <a:stretch>
            <a:fillRect/>
          </a:stretch>
        </p:blipFill>
        <p:spPr bwMode="auto">
          <a:xfrm>
            <a:off x="2514600" y="3962400"/>
            <a:ext cx="3124200" cy="1981200"/>
          </a:xfrm>
          <a:prstGeom prst="rect">
            <a:avLst/>
          </a:prstGeom>
          <a:noFill/>
        </p:spPr>
      </p:pic>
      <p:pic>
        <p:nvPicPr>
          <p:cNvPr id="2052" name="Picture 4" descr="C:\Documents and Settings\cmullin\Local Settings\Temporary Internet Files\Content.IE5\LX6C4O5N\MC900290713[1].wmf"/>
          <p:cNvPicPr>
            <a:picLocks noChangeAspect="1" noChangeArrowheads="1"/>
          </p:cNvPicPr>
          <p:nvPr/>
        </p:nvPicPr>
        <p:blipFill>
          <a:blip r:embed="rId5" cstate="print"/>
          <a:srcRect/>
          <a:stretch>
            <a:fillRect/>
          </a:stretch>
        </p:blipFill>
        <p:spPr bwMode="auto">
          <a:xfrm>
            <a:off x="6096000" y="4267200"/>
            <a:ext cx="2895600"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z="40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Maximizing Productivity </a:t>
            </a:r>
            <a:endParaRPr lang="en-US" sz="4000" b="1" dirty="0" smtClean="0">
              <a:ln w="17780" cmpd="sng">
                <a:solidFill>
                  <a:srgbClr val="FFFFFF"/>
                </a:solidFill>
                <a:prstDash val="solid"/>
                <a:miter lim="800000"/>
              </a:ln>
              <a:solidFill>
                <a:schemeClr val="accent6">
                  <a:lumMod val="75000"/>
                </a:schemeClr>
              </a:solidFill>
              <a:effectLst>
                <a:outerShdw blurRad="50800" algn="tl" rotWithShape="0">
                  <a:srgbClr val="000000"/>
                </a:outerShdw>
              </a:effectLst>
            </a:endParaRPr>
          </a:p>
        </p:txBody>
      </p:sp>
      <p:sp>
        <p:nvSpPr>
          <p:cNvPr id="3" name="Content Placeholder 2"/>
          <p:cNvSpPr>
            <a:spLocks noGrp="1"/>
          </p:cNvSpPr>
          <p:nvPr>
            <p:ph sz="quarter" idx="1"/>
          </p:nvPr>
        </p:nvSpPr>
        <p:spPr/>
        <p:txBody>
          <a:bodyPr>
            <a:normAutofit fontScale="92500" lnSpcReduction="10000"/>
          </a:bodyPr>
          <a:lstStyle/>
          <a:p>
            <a:pPr eaLnBrk="1" hangingPunct="1">
              <a:buFontTx/>
              <a:buNone/>
              <a:defRPr/>
            </a:pPr>
            <a:r>
              <a:rPr lang="en-US" dirty="0" smtClean="0">
                <a:solidFill>
                  <a:schemeClr val="accent6"/>
                </a:solidFill>
              </a:rPr>
              <a:t>Revisiting Group Norms:</a:t>
            </a:r>
          </a:p>
          <a:p>
            <a:pPr marL="633412" indent="-514350" eaLnBrk="1" hangingPunct="1">
              <a:lnSpc>
                <a:spcPct val="90000"/>
              </a:lnSpc>
              <a:buFont typeface="+mj-lt"/>
              <a:buAutoNum type="arabicPeriod"/>
              <a:defRPr/>
            </a:pPr>
            <a:r>
              <a:rPr lang="en-US" sz="2200" b="1" dirty="0" smtClean="0">
                <a:solidFill>
                  <a:schemeClr val="accent2"/>
                </a:solidFill>
              </a:rPr>
              <a:t>Be present and be engaged in the work</a:t>
            </a:r>
          </a:p>
          <a:p>
            <a:pPr marL="633412" indent="-514350" eaLnBrk="1" hangingPunct="1">
              <a:lnSpc>
                <a:spcPct val="90000"/>
              </a:lnSpc>
              <a:buFont typeface="+mj-lt"/>
              <a:buAutoNum type="arabicPeriod"/>
              <a:defRPr/>
            </a:pPr>
            <a:r>
              <a:rPr lang="en-US" sz="2200" b="1" dirty="0" smtClean="0">
                <a:solidFill>
                  <a:schemeClr val="accent2"/>
                </a:solidFill>
              </a:rPr>
              <a:t>We are all equal partners in this work</a:t>
            </a:r>
          </a:p>
          <a:p>
            <a:pPr marL="633412" indent="-514350" eaLnBrk="1" hangingPunct="1">
              <a:lnSpc>
                <a:spcPct val="90000"/>
              </a:lnSpc>
              <a:buFont typeface="+mj-lt"/>
              <a:buAutoNum type="arabicPeriod"/>
              <a:defRPr/>
            </a:pPr>
            <a:r>
              <a:rPr lang="en-US" sz="2200" b="1" dirty="0" smtClean="0">
                <a:solidFill>
                  <a:schemeClr val="accent2"/>
                </a:solidFill>
              </a:rPr>
              <a:t>Seek first to understand, and then to be understood</a:t>
            </a:r>
          </a:p>
          <a:p>
            <a:pPr marL="633412" indent="-514350" eaLnBrk="1" hangingPunct="1">
              <a:lnSpc>
                <a:spcPct val="90000"/>
              </a:lnSpc>
              <a:buFont typeface="+mj-lt"/>
              <a:buAutoNum type="arabicPeriod"/>
              <a:defRPr/>
            </a:pPr>
            <a:r>
              <a:rPr lang="en-US" sz="2200" b="1" dirty="0" smtClean="0">
                <a:solidFill>
                  <a:schemeClr val="accent2"/>
                </a:solidFill>
              </a:rPr>
              <a:t>Complete assignments before coming to next meeting</a:t>
            </a:r>
          </a:p>
          <a:p>
            <a:pPr marL="633412" indent="-514350" eaLnBrk="1" hangingPunct="1">
              <a:lnSpc>
                <a:spcPct val="90000"/>
              </a:lnSpc>
              <a:buFont typeface="+mj-lt"/>
              <a:buAutoNum type="arabicPeriod"/>
              <a:defRPr/>
            </a:pPr>
            <a:r>
              <a:rPr lang="en-US" sz="2200" b="1" dirty="0" smtClean="0">
                <a:solidFill>
                  <a:schemeClr val="accent2"/>
                </a:solidFill>
              </a:rPr>
              <a:t>Be willing to negotiate and compromise</a:t>
            </a:r>
          </a:p>
          <a:p>
            <a:pPr marL="633412" indent="-514350" eaLnBrk="1" hangingPunct="1">
              <a:lnSpc>
                <a:spcPct val="90000"/>
              </a:lnSpc>
              <a:buFont typeface="+mj-lt"/>
              <a:buAutoNum type="arabicPeriod"/>
              <a:defRPr/>
            </a:pPr>
            <a:r>
              <a:rPr lang="en-US" sz="2200" b="1" dirty="0" smtClean="0">
                <a:solidFill>
                  <a:schemeClr val="accent2"/>
                </a:solidFill>
              </a:rPr>
              <a:t>Use the law of “Two Feet”</a:t>
            </a:r>
          </a:p>
          <a:p>
            <a:pPr marL="633412" indent="-514350" eaLnBrk="1" hangingPunct="1">
              <a:lnSpc>
                <a:spcPct val="90000"/>
              </a:lnSpc>
              <a:buFont typeface="+mj-lt"/>
              <a:buAutoNum type="arabicPeriod"/>
              <a:defRPr/>
            </a:pPr>
            <a:r>
              <a:rPr lang="en-US" sz="2200" b="1" dirty="0" smtClean="0">
                <a:solidFill>
                  <a:schemeClr val="accent2"/>
                </a:solidFill>
              </a:rPr>
              <a:t>Be courteous, respectful and positive </a:t>
            </a:r>
          </a:p>
          <a:p>
            <a:pPr marL="633412" indent="-514350" eaLnBrk="1" hangingPunct="1">
              <a:lnSpc>
                <a:spcPct val="90000"/>
              </a:lnSpc>
              <a:buFont typeface="+mj-lt"/>
              <a:buAutoNum type="arabicPeriod"/>
              <a:defRPr/>
            </a:pPr>
            <a:r>
              <a:rPr lang="en-US" sz="2200" b="1" dirty="0" smtClean="0">
                <a:solidFill>
                  <a:schemeClr val="accent2"/>
                </a:solidFill>
              </a:rPr>
              <a:t>Keep side conversations to a minimum</a:t>
            </a:r>
          </a:p>
          <a:p>
            <a:pPr marL="633412" indent="-514350" eaLnBrk="1" hangingPunct="1">
              <a:lnSpc>
                <a:spcPct val="90000"/>
              </a:lnSpc>
              <a:buFont typeface="+mj-lt"/>
              <a:buAutoNum type="arabicPeriod"/>
              <a:defRPr/>
            </a:pPr>
            <a:r>
              <a:rPr lang="en-US" sz="2200" b="1" dirty="0" smtClean="0">
                <a:solidFill>
                  <a:schemeClr val="accent2"/>
                </a:solidFill>
              </a:rPr>
              <a:t>Be mindful of time</a:t>
            </a:r>
          </a:p>
          <a:p>
            <a:pPr marL="633412" indent="-514350" eaLnBrk="1" hangingPunct="1">
              <a:lnSpc>
                <a:spcPct val="90000"/>
              </a:lnSpc>
              <a:buFont typeface="+mj-lt"/>
              <a:buAutoNum type="arabicPeriod"/>
              <a:defRPr/>
            </a:pPr>
            <a:r>
              <a:rPr lang="en-US" sz="2200" b="1" dirty="0" smtClean="0">
                <a:solidFill>
                  <a:schemeClr val="accent2"/>
                </a:solidFill>
              </a:rPr>
              <a:t>No surprise expectations</a:t>
            </a:r>
          </a:p>
          <a:p>
            <a:pPr marL="633412" indent="-514350" eaLnBrk="1" hangingPunct="1">
              <a:lnSpc>
                <a:spcPct val="90000"/>
              </a:lnSpc>
              <a:buFont typeface="+mj-lt"/>
              <a:buAutoNum type="arabicPeriod"/>
              <a:defRPr/>
            </a:pPr>
            <a:r>
              <a:rPr lang="en-US" sz="2200" b="1" dirty="0" smtClean="0">
                <a:solidFill>
                  <a:schemeClr val="accent2"/>
                </a:solidFill>
              </a:rPr>
              <a:t>Phones on Silent and No Text Messaging! </a:t>
            </a:r>
          </a:p>
          <a:p>
            <a:pPr marL="633412" indent="-514350" eaLnBrk="1" hangingPunct="1">
              <a:lnSpc>
                <a:spcPct val="90000"/>
              </a:lnSpc>
              <a:buFont typeface="+mj-lt"/>
              <a:buAutoNum type="arabicPeriod"/>
              <a:defRPr/>
            </a:pPr>
            <a:endParaRPr lang="en-US" sz="2200" b="1" dirty="0" smtClean="0">
              <a:solidFill>
                <a:schemeClr val="accent2"/>
              </a:solidFill>
            </a:endParaRPr>
          </a:p>
          <a:p>
            <a:pPr marL="633412" indent="-514350" eaLnBrk="1" hangingPunct="1">
              <a:lnSpc>
                <a:spcPct val="90000"/>
              </a:lnSpc>
              <a:buFontTx/>
              <a:buNone/>
              <a:defRPr/>
            </a:pPr>
            <a:endParaRPr lang="en-US" sz="3200" b="1" dirty="0" smtClean="0">
              <a:solidFill>
                <a:schemeClr val="accent2"/>
              </a:solidFill>
            </a:endParaRPr>
          </a:p>
          <a:p>
            <a:pPr eaLnBrk="1" hangingPunct="1">
              <a:buFontTx/>
              <a:buNone/>
              <a:defRPr/>
            </a:pPr>
            <a:endParaRPr lang="en-US" dirty="0"/>
          </a:p>
        </p:txBody>
      </p:sp>
      <p:pic>
        <p:nvPicPr>
          <p:cNvPr id="2060" name="Picture 12" descr="C:\Documents and Settings\cmullin\Local Settings\Temporary Internet Files\Content.IE5\8PUNS1IR\MC910216343[1].png"/>
          <p:cNvPicPr>
            <a:picLocks noChangeAspect="1" noChangeArrowheads="1"/>
          </p:cNvPicPr>
          <p:nvPr/>
        </p:nvPicPr>
        <p:blipFill>
          <a:blip r:embed="rId3" cstate="print"/>
          <a:srcRect/>
          <a:stretch>
            <a:fillRect/>
          </a:stretch>
        </p:blipFill>
        <p:spPr bwMode="auto">
          <a:xfrm>
            <a:off x="152400" y="152400"/>
            <a:ext cx="2362200" cy="2438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lstStyle/>
          <a:p>
            <a:r>
              <a:rPr lang="en-US" dirty="0" smtClean="0"/>
              <a:t/>
            </a:r>
            <a:br>
              <a:rPr lang="en-US" dirty="0" smtClean="0"/>
            </a:br>
            <a:r>
              <a:rPr lang="en-US" dirty="0" smtClean="0"/>
              <a:t/>
            </a:r>
            <a:br>
              <a:rPr lang="en-US" dirty="0" smtClean="0"/>
            </a:br>
            <a:r>
              <a:rPr lang="en-US" dirty="0" smtClean="0">
                <a:solidFill>
                  <a:schemeClr val="accent6">
                    <a:lumMod val="75000"/>
                  </a:schemeClr>
                </a:solidFill>
              </a:rPr>
              <a:t>Revisit October Deconstruction Process: Progression of Results</a:t>
            </a:r>
            <a:endParaRPr lang="en-US" dirty="0">
              <a:solidFill>
                <a:schemeClr val="accent6">
                  <a:lumMod val="75000"/>
                </a:schemeClr>
              </a:solidFill>
            </a:endParaRPr>
          </a:p>
        </p:txBody>
      </p:sp>
      <p:pic>
        <p:nvPicPr>
          <p:cNvPr id="3075" name="Picture 3"/>
          <p:cNvPicPr>
            <a:picLocks noGrp="1" noChangeAspect="1" noChangeArrowheads="1"/>
          </p:cNvPicPr>
          <p:nvPr>
            <p:ph idx="1"/>
          </p:nvPr>
        </p:nvPicPr>
        <p:blipFill>
          <a:blip r:embed="rId3" cstate="print"/>
          <a:srcRect/>
          <a:stretch>
            <a:fillRect/>
          </a:stretch>
        </p:blipFill>
        <p:spPr bwMode="auto">
          <a:xfrm>
            <a:off x="1219200" y="1905000"/>
            <a:ext cx="7620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6316662" cy="1143000"/>
          </a:xfrm>
        </p:spPr>
        <p:txBody>
          <a:bodyPr/>
          <a:lstStyle/>
          <a:p>
            <a:pPr eaLnBrk="1" hangingPunct="1"/>
            <a:r>
              <a:rPr lang="en-US" dirty="0" smtClean="0"/>
              <a:t>     </a:t>
            </a:r>
            <a:r>
              <a:rPr lang="en-US" dirty="0" smtClean="0">
                <a:solidFill>
                  <a:schemeClr val="accent6">
                    <a:lumMod val="75000"/>
                  </a:schemeClr>
                </a:solidFill>
              </a:rPr>
              <a:t>PRODUCT TARGETS</a:t>
            </a:r>
          </a:p>
        </p:txBody>
      </p:sp>
      <p:sp>
        <p:nvSpPr>
          <p:cNvPr id="20483" name="Rectangle 3"/>
          <p:cNvSpPr>
            <a:spLocks noGrp="1" noChangeArrowheads="1"/>
          </p:cNvSpPr>
          <p:nvPr>
            <p:ph type="body" idx="1"/>
          </p:nvPr>
        </p:nvSpPr>
        <p:spPr>
          <a:xfrm>
            <a:off x="1905000" y="1600200"/>
            <a:ext cx="7115175" cy="4525963"/>
          </a:xfrm>
        </p:spPr>
        <p:txBody>
          <a:bodyPr/>
          <a:lstStyle/>
          <a:p>
            <a:r>
              <a:rPr lang="en-US" dirty="0" smtClean="0">
                <a:solidFill>
                  <a:schemeClr val="accent6">
                    <a:lumMod val="75000"/>
                  </a:schemeClr>
                </a:solidFill>
              </a:rPr>
              <a:t>Be careful when determining product targets. They can often be confused with tasks. </a:t>
            </a:r>
          </a:p>
          <a:p>
            <a:r>
              <a:rPr lang="en-US" dirty="0" smtClean="0">
                <a:solidFill>
                  <a:schemeClr val="accent6">
                    <a:lumMod val="75000"/>
                  </a:schemeClr>
                </a:solidFill>
              </a:rPr>
              <a:t>A task is an activity in which students will engage. </a:t>
            </a:r>
            <a:r>
              <a:rPr lang="en-US" u="sng" dirty="0" smtClean="0">
                <a:solidFill>
                  <a:schemeClr val="accent6">
                    <a:lumMod val="75000"/>
                  </a:schemeClr>
                </a:solidFill>
              </a:rPr>
              <a:t>A target is what students will learn by engaging in the task. </a:t>
            </a:r>
          </a:p>
          <a:p>
            <a:r>
              <a:rPr lang="en-US" dirty="0" smtClean="0">
                <a:solidFill>
                  <a:schemeClr val="accent6">
                    <a:lumMod val="75000"/>
                  </a:schemeClr>
                </a:solidFill>
              </a:rPr>
              <a:t>For example a product target is not to create a diorama or write a summary. These are tasks we give students as evidence they have attained mastery of the target. The vehicle to do this is the diorama or summary.</a:t>
            </a:r>
          </a:p>
          <a:p>
            <a:pPr eaLnBrk="1" hangingPunct="1">
              <a:lnSpc>
                <a:spcPct val="80000"/>
              </a:lnSpc>
              <a:buNone/>
            </a:pPr>
            <a:endParaRPr lang="en-US" sz="2400" b="1" dirty="0" smtClean="0">
              <a:solidFill>
                <a:schemeClr val="hlink"/>
              </a:solidFill>
              <a:latin typeface="Times New Roman" pitchFamily="18" charset="0"/>
            </a:endParaRPr>
          </a:p>
        </p:txBody>
      </p:sp>
      <p:pic>
        <p:nvPicPr>
          <p:cNvPr id="2051" name="Picture 3" descr="C:\Documents and Settings\cmullin\Local Settings\Temporary Internet Files\Content.IE5\ODYZGP2V\MC900198570[1].wmf"/>
          <p:cNvPicPr>
            <a:picLocks noChangeAspect="1" noChangeArrowheads="1"/>
          </p:cNvPicPr>
          <p:nvPr/>
        </p:nvPicPr>
        <p:blipFill>
          <a:blip r:embed="rId3" cstate="print"/>
          <a:srcRect/>
          <a:stretch>
            <a:fillRect/>
          </a:stretch>
        </p:blipFill>
        <p:spPr bwMode="auto">
          <a:xfrm>
            <a:off x="5486400" y="0"/>
            <a:ext cx="2307125" cy="160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316662" cy="1143000"/>
          </a:xfrm>
        </p:spPr>
        <p:txBody>
          <a:bodyPr/>
          <a:lstStyle/>
          <a:p>
            <a:r>
              <a:rPr lang="en-US" dirty="0" smtClean="0">
                <a:solidFill>
                  <a:schemeClr val="accent6">
                    <a:lumMod val="75000"/>
                  </a:schemeClr>
                </a:solidFill>
              </a:rPr>
              <a:t>TODAY’S LEARNING TARGETS:</a:t>
            </a:r>
            <a:endParaRPr lang="en-US" dirty="0">
              <a:solidFill>
                <a:schemeClr val="accent6">
                  <a:lumMod val="75000"/>
                </a:schemeClr>
              </a:solidFill>
            </a:endParaRPr>
          </a:p>
        </p:txBody>
      </p:sp>
      <p:sp>
        <p:nvSpPr>
          <p:cNvPr id="3" name="Content Placeholder 2"/>
          <p:cNvSpPr>
            <a:spLocks noGrp="1"/>
          </p:cNvSpPr>
          <p:nvPr>
            <p:ph idx="1"/>
          </p:nvPr>
        </p:nvSpPr>
        <p:spPr>
          <a:xfrm>
            <a:off x="2514600" y="1828800"/>
            <a:ext cx="6326187" cy="4525963"/>
          </a:xfrm>
        </p:spPr>
        <p:txBody>
          <a:bodyPr/>
          <a:lstStyle/>
          <a:p>
            <a:pPr lvl="0"/>
            <a:r>
              <a:rPr lang="en-US" sz="2800" dirty="0" smtClean="0">
                <a:solidFill>
                  <a:schemeClr val="accent6">
                    <a:lumMod val="75000"/>
                  </a:schemeClr>
                </a:solidFill>
              </a:rPr>
              <a:t>Deconstruct standards in order to understand the underpinning learning targets/intended learning </a:t>
            </a:r>
          </a:p>
          <a:p>
            <a:r>
              <a:rPr lang="en-US" sz="2800" dirty="0" smtClean="0">
                <a:solidFill>
                  <a:schemeClr val="accent6">
                    <a:lumMod val="75000"/>
                  </a:schemeClr>
                </a:solidFill>
              </a:rPr>
              <a:t>Identify connections between formative assessment and Characteristics of Highly Effective Teaching and Learning</a:t>
            </a:r>
          </a:p>
          <a:p>
            <a:pPr lvl="0"/>
            <a:r>
              <a:rPr lang="en-US" sz="2800" dirty="0" smtClean="0">
                <a:solidFill>
                  <a:schemeClr val="accent6">
                    <a:lumMod val="75000"/>
                  </a:schemeClr>
                </a:solidFill>
              </a:rPr>
              <a:t>Recognize that all assessment development proceeds through the same 5 stages   </a:t>
            </a:r>
          </a:p>
        </p:txBody>
      </p:sp>
      <p:pic>
        <p:nvPicPr>
          <p:cNvPr id="1027" name="Picture 3" descr="C:\Documents and Settings\cmullin\Local Settings\Temporary Internet Files\Content.IE5\S6U6EQOJ\MC900198811[1].wmf"/>
          <p:cNvPicPr>
            <a:picLocks noChangeAspect="1" noChangeArrowheads="1"/>
          </p:cNvPicPr>
          <p:nvPr/>
        </p:nvPicPr>
        <p:blipFill>
          <a:blip r:embed="rId3" cstate="print"/>
          <a:srcRect/>
          <a:stretch>
            <a:fillRect/>
          </a:stretch>
        </p:blipFill>
        <p:spPr bwMode="auto">
          <a:xfrm>
            <a:off x="6934200" y="228600"/>
            <a:ext cx="1987236" cy="16567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lstStyle/>
          <a:p>
            <a:r>
              <a:rPr lang="en-US" dirty="0" smtClean="0"/>
              <a:t/>
            </a:r>
            <a:br>
              <a:rPr lang="en-US" dirty="0" smtClean="0"/>
            </a:br>
            <a:r>
              <a:rPr lang="en-US" dirty="0" smtClean="0">
                <a:solidFill>
                  <a:schemeClr val="accent6">
                    <a:lumMod val="75000"/>
                  </a:schemeClr>
                </a:solidFill>
              </a:rPr>
              <a:t>Move into Grade Level Work Groups</a:t>
            </a:r>
            <a:endParaRPr lang="en-US" dirty="0">
              <a:solidFill>
                <a:schemeClr val="accent6">
                  <a:lumMod val="75000"/>
                </a:schemeClr>
              </a:solidFill>
            </a:endParaRPr>
          </a:p>
        </p:txBody>
      </p:sp>
      <p:pic>
        <p:nvPicPr>
          <p:cNvPr id="6147" name="Picture 3" descr="C:\Documents and Settings\rhebert\Local Settings\Temporary Internet Files\Content.IE5\WZX63F9X\MC900234518[1].wmf"/>
          <p:cNvPicPr>
            <a:picLocks noChangeAspect="1" noChangeArrowheads="1"/>
          </p:cNvPicPr>
          <p:nvPr/>
        </p:nvPicPr>
        <p:blipFill>
          <a:blip r:embed="rId3" cstate="print"/>
          <a:srcRect/>
          <a:stretch>
            <a:fillRect/>
          </a:stretch>
        </p:blipFill>
        <p:spPr bwMode="auto">
          <a:xfrm>
            <a:off x="5181600" y="1143000"/>
            <a:ext cx="3810000" cy="4800600"/>
          </a:xfrm>
          <a:prstGeom prst="rect">
            <a:avLst/>
          </a:prstGeom>
          <a:noFill/>
        </p:spPr>
      </p:pic>
      <p:graphicFrame>
        <p:nvGraphicFramePr>
          <p:cNvPr id="6" name="Diagram 5"/>
          <p:cNvGraphicFramePr/>
          <p:nvPr/>
        </p:nvGraphicFramePr>
        <p:xfrm>
          <a:off x="685800" y="1295400"/>
          <a:ext cx="39624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304800"/>
            <a:ext cx="8763000" cy="1143000"/>
          </a:xfrm>
        </p:spPr>
        <p:txBody>
          <a:bodyPr/>
          <a:lstStyle/>
          <a:p>
            <a:pPr eaLnBrk="1" hangingPunct="1">
              <a:defRPr/>
            </a:pPr>
            <a:r>
              <a:rPr lang="en-US" sz="3600" dirty="0" smtClean="0">
                <a:solidFill>
                  <a:schemeClr val="accent6">
                    <a:lumMod val="75000"/>
                  </a:schemeClr>
                </a:solidFill>
              </a:rPr>
              <a:t>DECONSTRUCTING STANDARDS IS…</a:t>
            </a:r>
          </a:p>
        </p:txBody>
      </p:sp>
      <p:sp>
        <p:nvSpPr>
          <p:cNvPr id="30723" name="Content Placeholder 2"/>
          <p:cNvSpPr>
            <a:spLocks noGrp="1"/>
          </p:cNvSpPr>
          <p:nvPr>
            <p:ph sz="quarter" idx="1"/>
          </p:nvPr>
        </p:nvSpPr>
        <p:spPr>
          <a:xfrm>
            <a:off x="2285999" y="2057400"/>
            <a:ext cx="6519863" cy="4041775"/>
          </a:xfrm>
        </p:spPr>
        <p:txBody>
          <a:bodyPr/>
          <a:lstStyle/>
          <a:p>
            <a:pPr eaLnBrk="1" hangingPunct="1">
              <a:buFont typeface="Wingdings 2" pitchFamily="18" charset="2"/>
              <a:buNone/>
            </a:pPr>
            <a:r>
              <a:rPr lang="en-US" sz="3200" dirty="0" smtClean="0">
                <a:solidFill>
                  <a:schemeClr val="accent6">
                    <a:lumMod val="75000"/>
                  </a:schemeClr>
                </a:solidFill>
              </a:rPr>
              <a:t>   …a systematic process to identify embedded </a:t>
            </a:r>
            <a:r>
              <a:rPr lang="en-US" sz="4000" b="1" dirty="0" smtClean="0">
                <a:solidFill>
                  <a:schemeClr val="accent6">
                    <a:lumMod val="75000"/>
                  </a:schemeClr>
                </a:solidFill>
              </a:rPr>
              <a:t>learning targets </a:t>
            </a:r>
            <a:r>
              <a:rPr lang="en-US" sz="3200" dirty="0" smtClean="0">
                <a:solidFill>
                  <a:schemeClr val="accent6">
                    <a:lumMod val="75000"/>
                  </a:schemeClr>
                </a:solidFill>
              </a:rPr>
              <a:t>in standards and objectives so that nothing essential is missed during instruction.</a:t>
            </a:r>
          </a:p>
          <a:p>
            <a:pPr eaLnBrk="1" hangingPunct="1">
              <a:buFont typeface="Wingdings 2" pitchFamily="18" charset="2"/>
              <a:buNone/>
            </a:pPr>
            <a:endParaRPr lang="en-US" dirty="0" smtClean="0">
              <a:solidFill>
                <a:schemeClr val="accent6">
                  <a:lumMod val="75000"/>
                </a:schemeClr>
              </a:solidFill>
            </a:endParaRPr>
          </a:p>
          <a:p>
            <a:pPr eaLnBrk="1" hangingPunct="1">
              <a:buFont typeface="Wingdings 2" pitchFamily="18" charset="2"/>
              <a:buNone/>
            </a:pPr>
            <a:endParaRPr lang="en-US"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1189_slide">
  <a:themeElements>
    <a:clrScheme name="Office Theme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ind_1189_slide</Template>
  <TotalTime>2188</TotalTime>
  <Words>3192</Words>
  <Application>Microsoft Office PowerPoint</Application>
  <PresentationFormat>On-screen Show (4:3)</PresentationFormat>
  <Paragraphs>433</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ind_1189_slide</vt:lpstr>
      <vt:lpstr>1_Default Design</vt:lpstr>
      <vt:lpstr>ELA Teacher Leader Network Meeting  Hazard Community and Technical College November 4, 2010  </vt:lpstr>
      <vt:lpstr>Slide 2</vt:lpstr>
      <vt:lpstr>Slide 3</vt:lpstr>
      <vt:lpstr>Maximizing Productivity </vt:lpstr>
      <vt:lpstr>  Revisit October Deconstruction Process: Progression of Results</vt:lpstr>
      <vt:lpstr>     PRODUCT TARGETS</vt:lpstr>
      <vt:lpstr>TODAY’S LEARNING TARGETS:</vt:lpstr>
      <vt:lpstr> Move into Grade Level Work Groups</vt:lpstr>
      <vt:lpstr>DECONSTRUCTING STANDARDS IS…</vt:lpstr>
      <vt:lpstr>LEARNING TARGETS  (aka learning intentions, objectives, etc.)</vt:lpstr>
      <vt:lpstr>WE NEED CLEAR TARGETS TO. . .</vt:lpstr>
      <vt:lpstr>Slide 12</vt:lpstr>
      <vt:lpstr>Slide 13</vt:lpstr>
      <vt:lpstr>Slide 14</vt:lpstr>
      <vt:lpstr>   TYPES OF  LEARNING TARGETS</vt:lpstr>
      <vt:lpstr>Slide 16</vt:lpstr>
      <vt:lpstr>WHAT MAKES A DECONSTRUCTED STANDARD ‘WRONG’ OR ‘WEAK’?</vt:lpstr>
      <vt:lpstr>DOING IT RIGHT: QUALITY CONTROL</vt:lpstr>
      <vt:lpstr>Slide 19</vt:lpstr>
      <vt:lpstr>HOMEWORK:  ELA WRITING STANDARD #7</vt:lpstr>
      <vt:lpstr>DECONSTRUCTION OF REMAINING STANDARDS</vt:lpstr>
      <vt:lpstr> LUNCH  12:00-12:45</vt:lpstr>
      <vt:lpstr>DECONSTRUCTION OF REMAINING STANDARDS</vt:lpstr>
      <vt:lpstr>           FORMATIVE ASSESSMENT             “THE CHETL CONNECTION”</vt:lpstr>
      <vt:lpstr>CLASSROOM ASSESSMENT:  MINUTE BY MINUTE, DAY BY DAY </vt:lpstr>
      <vt:lpstr>BREAK TIME</vt:lpstr>
      <vt:lpstr>CASL Chapter 4:  Extended Learning Revisited</vt:lpstr>
      <vt:lpstr>Slide 28</vt:lpstr>
      <vt:lpstr>REVISIT LEARNING TARGETS </vt:lpstr>
      <vt:lpstr>LEADERSHIP RESOURCE</vt:lpstr>
      <vt:lpstr>EXTENDED LEARNING</vt:lpstr>
      <vt:lpstr>How Can I Support You? </vt:lpstr>
    </vt:vector>
  </TitlesOfParts>
  <Company>Indezine.com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Carole Mullins</dc:creator>
  <cp:lastModifiedBy>cmullin</cp:lastModifiedBy>
  <cp:revision>1327</cp:revision>
  <dcterms:created xsi:type="dcterms:W3CDTF">2010-10-08T01:17:32Z</dcterms:created>
  <dcterms:modified xsi:type="dcterms:W3CDTF">2010-11-02T01:16:10Z</dcterms:modified>
</cp:coreProperties>
</file>