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81" r:id="rId2"/>
    <p:sldMasterId id="2147483817" r:id="rId3"/>
    <p:sldMasterId id="2147483949" r:id="rId4"/>
    <p:sldMasterId id="2147483973" r:id="rId5"/>
    <p:sldMasterId id="2147483985" r:id="rId6"/>
    <p:sldMasterId id="2147483997" r:id="rId7"/>
    <p:sldMasterId id="2147484009" r:id="rId8"/>
    <p:sldMasterId id="2147484021" r:id="rId9"/>
  </p:sldMasterIdLst>
  <p:notesMasterIdLst>
    <p:notesMasterId r:id="rId82"/>
  </p:notesMasterIdLst>
  <p:sldIdLst>
    <p:sldId id="266" r:id="rId10"/>
    <p:sldId id="285" r:id="rId11"/>
    <p:sldId id="382" r:id="rId12"/>
    <p:sldId id="431" r:id="rId13"/>
    <p:sldId id="298" r:id="rId14"/>
    <p:sldId id="284" r:id="rId15"/>
    <p:sldId id="257" r:id="rId16"/>
    <p:sldId id="393" r:id="rId17"/>
    <p:sldId id="394" r:id="rId18"/>
    <p:sldId id="395" r:id="rId19"/>
    <p:sldId id="396" r:id="rId20"/>
    <p:sldId id="397" r:id="rId21"/>
    <p:sldId id="398" r:id="rId22"/>
    <p:sldId id="399" r:id="rId23"/>
    <p:sldId id="400" r:id="rId24"/>
    <p:sldId id="401" r:id="rId25"/>
    <p:sldId id="402" r:id="rId26"/>
    <p:sldId id="403" r:id="rId27"/>
    <p:sldId id="272" r:id="rId28"/>
    <p:sldId id="404" r:id="rId29"/>
    <p:sldId id="405" r:id="rId30"/>
    <p:sldId id="310" r:id="rId31"/>
    <p:sldId id="406" r:id="rId32"/>
    <p:sldId id="407" r:id="rId33"/>
    <p:sldId id="408" r:id="rId34"/>
    <p:sldId id="409" r:id="rId35"/>
    <p:sldId id="410" r:id="rId36"/>
    <p:sldId id="316" r:id="rId37"/>
    <p:sldId id="317" r:id="rId38"/>
    <p:sldId id="411" r:id="rId39"/>
    <p:sldId id="412" r:id="rId40"/>
    <p:sldId id="413" r:id="rId41"/>
    <p:sldId id="417" r:id="rId42"/>
    <p:sldId id="425" r:id="rId43"/>
    <p:sldId id="419" r:id="rId44"/>
    <p:sldId id="346" r:id="rId45"/>
    <p:sldId id="371" r:id="rId46"/>
    <p:sldId id="345" r:id="rId47"/>
    <p:sldId id="433" r:id="rId48"/>
    <p:sldId id="414" r:id="rId49"/>
    <p:sldId id="344" r:id="rId50"/>
    <p:sldId id="422" r:id="rId51"/>
    <p:sldId id="383" r:id="rId52"/>
    <p:sldId id="347" r:id="rId53"/>
    <p:sldId id="351" r:id="rId54"/>
    <p:sldId id="352" r:id="rId55"/>
    <p:sldId id="348" r:id="rId56"/>
    <p:sldId id="427" r:id="rId57"/>
    <p:sldId id="341" r:id="rId58"/>
    <p:sldId id="353" r:id="rId59"/>
    <p:sldId id="390" r:id="rId60"/>
    <p:sldId id="372" r:id="rId61"/>
    <p:sldId id="322" r:id="rId62"/>
    <p:sldId id="424" r:id="rId63"/>
    <p:sldId id="421" r:id="rId64"/>
    <p:sldId id="354" r:id="rId65"/>
    <p:sldId id="327" r:id="rId66"/>
    <p:sldId id="388" r:id="rId67"/>
    <p:sldId id="363" r:id="rId68"/>
    <p:sldId id="392" r:id="rId69"/>
    <p:sldId id="325" r:id="rId70"/>
    <p:sldId id="366" r:id="rId71"/>
    <p:sldId id="367" r:id="rId72"/>
    <p:sldId id="368" r:id="rId73"/>
    <p:sldId id="369" r:id="rId74"/>
    <p:sldId id="356" r:id="rId75"/>
    <p:sldId id="261" r:id="rId76"/>
    <p:sldId id="297" r:id="rId77"/>
    <p:sldId id="430" r:id="rId78"/>
    <p:sldId id="384" r:id="rId79"/>
    <p:sldId id="385" r:id="rId80"/>
    <p:sldId id="386"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66"/>
    <a:srgbClr val="00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0" autoAdjust="0"/>
    <p:restoredTop sz="69209" autoAdjust="0"/>
  </p:normalViewPr>
  <p:slideViewPr>
    <p:cSldViewPr>
      <p:cViewPr>
        <p:scale>
          <a:sx n="60" d="100"/>
          <a:sy n="60" d="100"/>
        </p:scale>
        <p:origin x="-1890"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19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notesMaster" Target="notesMasters/notesMaster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image" Target="../media/image4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image" Target="../media/image44.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D64BD-6D7B-4E09-8443-719A99590DD2}" type="doc">
      <dgm:prSet loTypeId="urn:microsoft.com/office/officeart/2005/8/layout/vList4#1" loCatId="list" qsTypeId="urn:microsoft.com/office/officeart/2005/8/quickstyle/simple4" qsCatId="simple" csTypeId="urn:microsoft.com/office/officeart/2005/8/colors/colorful3" csCatId="colorful" phldr="1"/>
      <dgm:spPr/>
      <dgm:t>
        <a:bodyPr/>
        <a:lstStyle/>
        <a:p>
          <a:endParaRPr lang="en-US"/>
        </a:p>
      </dgm:t>
    </dgm:pt>
    <dgm:pt modelId="{2F6F3653-7823-4886-8FE8-5BA461EA5072}">
      <dgm:prSet phldrT="[Text]" custT="1"/>
      <dgm:spPr>
        <a:solidFill>
          <a:schemeClr val="accent2"/>
        </a:solidFill>
      </dgm:spPr>
      <dgm:t>
        <a:bodyPr lIns="274320"/>
        <a:lstStyle/>
        <a:p>
          <a:pPr>
            <a:lnSpc>
              <a:spcPct val="100000"/>
            </a:lnSpc>
            <a:spcAft>
              <a:spcPts val="0"/>
            </a:spcAft>
          </a:pPr>
          <a:r>
            <a:rPr lang="en-US" sz="3000" b="1" dirty="0" smtClean="0">
              <a:solidFill>
                <a:schemeClr val="bg1"/>
              </a:solidFill>
              <a:latin typeface="Cambria" pitchFamily="18" charset="0"/>
            </a:rPr>
            <a:t>Kentucky’s Framework For Teaching</a:t>
          </a:r>
        </a:p>
        <a:p>
          <a:pPr>
            <a:lnSpc>
              <a:spcPct val="100000"/>
            </a:lnSpc>
            <a:spcAft>
              <a:spcPts val="0"/>
            </a:spcAft>
          </a:pPr>
          <a:r>
            <a:rPr lang="en-US" sz="3000" b="1" dirty="0" smtClean="0">
              <a:solidFill>
                <a:schemeClr val="bg1"/>
              </a:solidFill>
              <a:latin typeface="Cambria" pitchFamily="18" charset="0"/>
            </a:rPr>
            <a:t>Domain 3</a:t>
          </a:r>
          <a:r>
            <a:rPr lang="en-US" sz="3000" b="1" dirty="0" smtClean="0">
              <a:solidFill>
                <a:schemeClr val="tx1"/>
              </a:solidFill>
              <a:latin typeface="Tw Cen MT" pitchFamily="34" charset="0"/>
            </a:rPr>
            <a:t>	</a:t>
          </a:r>
        </a:p>
      </dgm:t>
    </dgm:pt>
    <dgm:pt modelId="{F25EA6DB-85F7-4780-AF22-8EF20F6D1E08}" type="parTrans" cxnId="{B517C609-C33B-474B-BBC9-E5ED8258FB2B}">
      <dgm:prSet/>
      <dgm:spPr/>
      <dgm:t>
        <a:bodyPr/>
        <a:lstStyle/>
        <a:p>
          <a:endParaRPr lang="en-US" sz="2800">
            <a:latin typeface="Tw Cen MT" pitchFamily="34" charset="0"/>
          </a:endParaRPr>
        </a:p>
      </dgm:t>
    </dgm:pt>
    <dgm:pt modelId="{49022019-C445-4A7F-BEEF-29DAB25FFA8E}" type="sibTrans" cxnId="{B517C609-C33B-474B-BBC9-E5ED8258FB2B}">
      <dgm:prSet/>
      <dgm:spPr/>
      <dgm:t>
        <a:bodyPr/>
        <a:lstStyle/>
        <a:p>
          <a:endParaRPr lang="en-US" sz="2800">
            <a:latin typeface="Tw Cen MT" pitchFamily="34" charset="0"/>
          </a:endParaRPr>
        </a:p>
      </dgm:t>
    </dgm:pt>
    <dgm:pt modelId="{DE3D2741-EF75-40BE-A2AA-C4466FBCF7D9}">
      <dgm:prSet phldrT="[Text]" custT="1"/>
      <dgm:spPr>
        <a:solidFill>
          <a:schemeClr val="accent2"/>
        </a:solidFill>
      </dgm:spPr>
      <dgm:t>
        <a:bodyPr lIns="274320"/>
        <a:lstStyle/>
        <a:p>
          <a:r>
            <a:rPr lang="en-US" sz="3000" b="1" dirty="0" smtClean="0">
              <a:solidFill>
                <a:schemeClr val="bg1"/>
              </a:solidFill>
              <a:latin typeface="Cambria" pitchFamily="18" charset="0"/>
            </a:rPr>
            <a:t>Teaching With Complex Texts: Close Reading &amp; Text Dependent Questions  </a:t>
          </a:r>
          <a:endParaRPr lang="en-US" sz="3000" b="1" dirty="0">
            <a:solidFill>
              <a:schemeClr val="bg1"/>
            </a:solidFill>
            <a:latin typeface="Cambria" pitchFamily="18" charset="0"/>
          </a:endParaRPr>
        </a:p>
      </dgm:t>
    </dgm:pt>
    <dgm:pt modelId="{2A557D5A-41E3-4078-A4D9-605945365763}" type="parTrans" cxnId="{506D686F-7DAD-4CA6-B31F-27D8CDFBC900}">
      <dgm:prSet/>
      <dgm:spPr/>
      <dgm:t>
        <a:bodyPr/>
        <a:lstStyle/>
        <a:p>
          <a:endParaRPr lang="en-US" sz="2800">
            <a:latin typeface="Tw Cen MT" pitchFamily="34" charset="0"/>
          </a:endParaRPr>
        </a:p>
      </dgm:t>
    </dgm:pt>
    <dgm:pt modelId="{FE608C8F-A1A4-4283-B2F6-BF0A8C5A1DBE}" type="sibTrans" cxnId="{506D686F-7DAD-4CA6-B31F-27D8CDFBC900}">
      <dgm:prSet/>
      <dgm:spPr/>
      <dgm:t>
        <a:bodyPr/>
        <a:lstStyle/>
        <a:p>
          <a:endParaRPr lang="en-US" sz="2800">
            <a:latin typeface="Tw Cen MT" pitchFamily="34" charset="0"/>
          </a:endParaRPr>
        </a:p>
      </dgm:t>
    </dgm:pt>
    <dgm:pt modelId="{C61D8196-80BB-4D35-BD13-D0C1DA8131BC}">
      <dgm:prSet phldrT="[Text]" custT="1"/>
      <dgm:spPr>
        <a:solidFill>
          <a:schemeClr val="accent2"/>
        </a:solidFill>
      </dgm:spPr>
      <dgm:t>
        <a:bodyPr lIns="274320"/>
        <a:lstStyle/>
        <a:p>
          <a:r>
            <a:rPr lang="en-US" sz="3000" b="1" dirty="0" smtClean="0">
              <a:solidFill>
                <a:schemeClr val="bg1"/>
              </a:solidFill>
              <a:latin typeface="Cambria" pitchFamily="18" charset="0"/>
            </a:rPr>
            <a:t>LUNCH</a:t>
          </a:r>
        </a:p>
      </dgm:t>
    </dgm:pt>
    <dgm:pt modelId="{8B1A8533-F804-40D6-901B-49FBFBBC55B6}" type="parTrans" cxnId="{26547851-0577-4C58-8D3E-769D6B641769}">
      <dgm:prSet/>
      <dgm:spPr/>
      <dgm:t>
        <a:bodyPr/>
        <a:lstStyle/>
        <a:p>
          <a:endParaRPr lang="en-US" sz="2800">
            <a:latin typeface="Tw Cen MT" pitchFamily="34" charset="0"/>
          </a:endParaRPr>
        </a:p>
      </dgm:t>
    </dgm:pt>
    <dgm:pt modelId="{C8389595-9C13-4147-A60B-38B9033885D1}" type="sibTrans" cxnId="{26547851-0577-4C58-8D3E-769D6B641769}">
      <dgm:prSet/>
      <dgm:spPr/>
      <dgm:t>
        <a:bodyPr/>
        <a:lstStyle/>
        <a:p>
          <a:endParaRPr lang="en-US" sz="2800">
            <a:latin typeface="Tw Cen MT" pitchFamily="34" charset="0"/>
          </a:endParaRPr>
        </a:p>
      </dgm:t>
    </dgm:pt>
    <dgm:pt modelId="{839AC780-13A5-4FAA-B635-2E30FD3C676F}">
      <dgm:prSet phldrT="[Text]" custT="1"/>
      <dgm:spPr>
        <a:solidFill>
          <a:schemeClr val="accent2"/>
        </a:solidFill>
      </dgm:spPr>
      <dgm:t>
        <a:bodyPr lIns="274320"/>
        <a:lstStyle/>
        <a:p>
          <a:r>
            <a:rPr lang="en-US" sz="3000" b="1" dirty="0" smtClean="0">
              <a:solidFill>
                <a:schemeClr val="bg1"/>
              </a:solidFill>
              <a:latin typeface="Cambria" pitchFamily="18" charset="0"/>
            </a:rPr>
            <a:t>Congruent Assessments </a:t>
          </a:r>
          <a:endParaRPr lang="en-US" sz="3000" b="1" dirty="0">
            <a:solidFill>
              <a:schemeClr val="bg1"/>
            </a:solidFill>
            <a:latin typeface="Cambria" pitchFamily="18" charset="0"/>
          </a:endParaRPr>
        </a:p>
      </dgm:t>
    </dgm:pt>
    <dgm:pt modelId="{3707159E-F716-4CA1-8EE3-CF05B0B205DD}" type="parTrans" cxnId="{88B16A35-911D-4C0E-B5D4-029C2725BE10}">
      <dgm:prSet/>
      <dgm:spPr/>
      <dgm:t>
        <a:bodyPr/>
        <a:lstStyle/>
        <a:p>
          <a:endParaRPr lang="en-US" sz="2800">
            <a:latin typeface="Tw Cen MT" pitchFamily="34" charset="0"/>
          </a:endParaRPr>
        </a:p>
      </dgm:t>
    </dgm:pt>
    <dgm:pt modelId="{20EEF931-EDFE-4452-996A-33AE84AF2566}" type="sibTrans" cxnId="{88B16A35-911D-4C0E-B5D4-029C2725BE10}">
      <dgm:prSet/>
      <dgm:spPr/>
      <dgm:t>
        <a:bodyPr/>
        <a:lstStyle/>
        <a:p>
          <a:endParaRPr lang="en-US" sz="2800">
            <a:latin typeface="Tw Cen MT" pitchFamily="34" charset="0"/>
          </a:endParaRPr>
        </a:p>
      </dgm:t>
    </dgm:pt>
    <dgm:pt modelId="{A1E23F44-E6DA-471D-A9FB-55025F56A5F1}">
      <dgm:prSet phldrT="[Text]" custT="1"/>
      <dgm:spPr>
        <a:solidFill>
          <a:schemeClr val="accent2"/>
        </a:solidFill>
      </dgm:spPr>
      <dgm:t>
        <a:bodyPr lIns="274320"/>
        <a:lstStyle/>
        <a:p>
          <a:r>
            <a:rPr lang="en-US" sz="3000" b="1" dirty="0" smtClean="0">
              <a:solidFill>
                <a:schemeClr val="bg1"/>
              </a:solidFill>
              <a:latin typeface="Cambria" pitchFamily="18" charset="0"/>
            </a:rPr>
            <a:t>Breakout Sessions</a:t>
          </a:r>
          <a:endParaRPr lang="en-US" sz="3000" b="1" dirty="0">
            <a:solidFill>
              <a:schemeClr val="bg1"/>
            </a:solidFill>
            <a:latin typeface="Cambria" pitchFamily="18" charset="0"/>
          </a:endParaRPr>
        </a:p>
      </dgm:t>
    </dgm:pt>
    <dgm:pt modelId="{C66BAFE4-518E-4344-A5F5-2D4722ABC643}" type="sibTrans" cxnId="{658850A7-51A7-49D1-8A80-F4B8FF016253}">
      <dgm:prSet/>
      <dgm:spPr/>
      <dgm:t>
        <a:bodyPr/>
        <a:lstStyle/>
        <a:p>
          <a:endParaRPr lang="en-US" sz="2800">
            <a:latin typeface="Tw Cen MT" pitchFamily="34" charset="0"/>
          </a:endParaRPr>
        </a:p>
      </dgm:t>
    </dgm:pt>
    <dgm:pt modelId="{6B0D0E97-F911-45B4-9066-96DE855A9564}" type="parTrans" cxnId="{658850A7-51A7-49D1-8A80-F4B8FF016253}">
      <dgm:prSet/>
      <dgm:spPr/>
      <dgm:t>
        <a:bodyPr/>
        <a:lstStyle/>
        <a:p>
          <a:endParaRPr lang="en-US" sz="2800">
            <a:latin typeface="Tw Cen MT" pitchFamily="34" charset="0"/>
          </a:endParaRPr>
        </a:p>
      </dgm:t>
    </dgm:pt>
    <dgm:pt modelId="{3D04899B-D862-420D-8F49-1893A76AF67C}" type="pres">
      <dgm:prSet presAssocID="{D50D64BD-6D7B-4E09-8443-719A99590DD2}" presName="linear" presStyleCnt="0">
        <dgm:presLayoutVars>
          <dgm:dir/>
          <dgm:resizeHandles val="exact"/>
        </dgm:presLayoutVars>
      </dgm:prSet>
      <dgm:spPr/>
      <dgm:t>
        <a:bodyPr/>
        <a:lstStyle/>
        <a:p>
          <a:endParaRPr lang="en-US"/>
        </a:p>
      </dgm:t>
    </dgm:pt>
    <dgm:pt modelId="{B89EC810-71D2-405B-AE08-B442CC946E02}" type="pres">
      <dgm:prSet presAssocID="{2F6F3653-7823-4886-8FE8-5BA461EA5072}" presName="comp" presStyleCnt="0"/>
      <dgm:spPr/>
    </dgm:pt>
    <dgm:pt modelId="{5EEAA564-2D02-4C79-A0CD-EC5644FDC4FA}" type="pres">
      <dgm:prSet presAssocID="{2F6F3653-7823-4886-8FE8-5BA461EA5072}" presName="box" presStyleLbl="node1" presStyleIdx="0" presStyleCnt="5" custScaleY="137801" custLinFactNeighborX="-223" custLinFactNeighborY="-16678"/>
      <dgm:spPr>
        <a:prstGeom prst="round2DiagRect">
          <a:avLst/>
        </a:prstGeom>
      </dgm:spPr>
      <dgm:t>
        <a:bodyPr/>
        <a:lstStyle/>
        <a:p>
          <a:endParaRPr lang="en-US"/>
        </a:p>
      </dgm:t>
    </dgm:pt>
    <dgm:pt modelId="{36133411-8FE4-4491-BA08-56144C63CB99}" type="pres">
      <dgm:prSet presAssocID="{2F6F3653-7823-4886-8FE8-5BA461EA5072}" presName="img" presStyleLbl="fgImgPlace1" presStyleIdx="0" presStyleCnt="5" custFlipVert="0" custScaleX="109177" custScaleY="182283" custLinFactX="-62500" custLinFactY="81604" custLinFactNeighborX="-100000" custLinFactNeighborY="100000"/>
      <dgm:spPr>
        <a:prstGeom prst="round2DiagRect">
          <a:avLst/>
        </a:prstGeom>
        <a:blipFill rotWithShape="1">
          <a:blip xmlns:r="http://schemas.openxmlformats.org/officeDocument/2006/relationships" r:embed="rId1"/>
          <a:stretch>
            <a:fillRect/>
          </a:stretch>
        </a:blipFill>
        <a:effectLst>
          <a:glow rad="101600">
            <a:schemeClr val="bg1">
              <a:alpha val="40000"/>
            </a:schemeClr>
          </a:glow>
        </a:effectLst>
      </dgm:spPr>
      <dgm:t>
        <a:bodyPr/>
        <a:lstStyle/>
        <a:p>
          <a:endParaRPr lang="en-US"/>
        </a:p>
      </dgm:t>
    </dgm:pt>
    <dgm:pt modelId="{2A8EB2AC-5AC5-4E22-91AE-50C3F39A45EA}" type="pres">
      <dgm:prSet presAssocID="{2F6F3653-7823-4886-8FE8-5BA461EA5072}" presName="text" presStyleLbl="node1" presStyleIdx="0" presStyleCnt="5">
        <dgm:presLayoutVars>
          <dgm:bulletEnabled val="1"/>
        </dgm:presLayoutVars>
      </dgm:prSet>
      <dgm:spPr/>
      <dgm:t>
        <a:bodyPr/>
        <a:lstStyle/>
        <a:p>
          <a:endParaRPr lang="en-US"/>
        </a:p>
      </dgm:t>
    </dgm:pt>
    <dgm:pt modelId="{F869A8CC-EF8C-4CFA-9835-B9925813F9A0}" type="pres">
      <dgm:prSet presAssocID="{49022019-C445-4A7F-BEEF-29DAB25FFA8E}" presName="spacer" presStyleCnt="0"/>
      <dgm:spPr/>
    </dgm:pt>
    <dgm:pt modelId="{454B0ABE-DF6A-4B8F-B0CD-89A7FE9A38EA}" type="pres">
      <dgm:prSet presAssocID="{DE3D2741-EF75-40BE-A2AA-C4466FBCF7D9}" presName="comp" presStyleCnt="0"/>
      <dgm:spPr/>
    </dgm:pt>
    <dgm:pt modelId="{2F55DC1D-2488-4424-936F-00C76D4A824B}" type="pres">
      <dgm:prSet presAssocID="{DE3D2741-EF75-40BE-A2AA-C4466FBCF7D9}" presName="box" presStyleLbl="node1" presStyleIdx="1" presStyleCnt="5" custScaleY="149472" custLinFactNeighborY="-831"/>
      <dgm:spPr>
        <a:prstGeom prst="round2DiagRect">
          <a:avLst/>
        </a:prstGeom>
      </dgm:spPr>
      <dgm:t>
        <a:bodyPr/>
        <a:lstStyle/>
        <a:p>
          <a:endParaRPr lang="en-US"/>
        </a:p>
      </dgm:t>
    </dgm:pt>
    <dgm:pt modelId="{8B82C056-6D44-4EC6-B428-208028A042F5}" type="pres">
      <dgm:prSet presAssocID="{DE3D2741-EF75-40BE-A2AA-C4466FBCF7D9}" presName="img" presStyleLbl="fgImgPlace1" presStyleIdx="1" presStyleCnt="5" custFlipVert="0" custScaleY="172971" custLinFactNeighborX="-3055" custLinFactNeighborY="-3678"/>
      <dgm:spPr>
        <a:prstGeom prst="round2DiagRect">
          <a:avLst/>
        </a:prstGeom>
        <a:effectLst>
          <a:glow rad="101600">
            <a:schemeClr val="bg1">
              <a:alpha val="40000"/>
            </a:schemeClr>
          </a:glow>
        </a:effectLst>
      </dgm:spPr>
      <dgm:t>
        <a:bodyPr/>
        <a:lstStyle/>
        <a:p>
          <a:endParaRPr lang="en-US"/>
        </a:p>
      </dgm:t>
    </dgm:pt>
    <dgm:pt modelId="{F85EA075-D51B-464B-BA17-0A4CB92974CA}" type="pres">
      <dgm:prSet presAssocID="{DE3D2741-EF75-40BE-A2AA-C4466FBCF7D9}" presName="text" presStyleLbl="node1" presStyleIdx="1" presStyleCnt="5">
        <dgm:presLayoutVars>
          <dgm:bulletEnabled val="1"/>
        </dgm:presLayoutVars>
      </dgm:prSet>
      <dgm:spPr/>
      <dgm:t>
        <a:bodyPr/>
        <a:lstStyle/>
        <a:p>
          <a:endParaRPr lang="en-US"/>
        </a:p>
      </dgm:t>
    </dgm:pt>
    <dgm:pt modelId="{1CCAF248-8652-44C1-84F3-06AC0EFFF8A4}" type="pres">
      <dgm:prSet presAssocID="{FE608C8F-A1A4-4283-B2F6-BF0A8C5A1DBE}" presName="spacer" presStyleCnt="0"/>
      <dgm:spPr/>
    </dgm:pt>
    <dgm:pt modelId="{32A2C8C6-8799-47FD-8C0D-3265B640B303}" type="pres">
      <dgm:prSet presAssocID="{C61D8196-80BB-4D35-BD13-D0C1DA8131BC}" presName="comp" presStyleCnt="0"/>
      <dgm:spPr/>
    </dgm:pt>
    <dgm:pt modelId="{CAEE08B3-1990-4730-B352-C1BE95C73039}" type="pres">
      <dgm:prSet presAssocID="{C61D8196-80BB-4D35-BD13-D0C1DA8131BC}" presName="box" presStyleLbl="node1" presStyleIdx="2" presStyleCnt="5" custScaleY="173463" custLinFactNeighborY="3810"/>
      <dgm:spPr>
        <a:prstGeom prst="round2DiagRect">
          <a:avLst/>
        </a:prstGeom>
      </dgm:spPr>
      <dgm:t>
        <a:bodyPr/>
        <a:lstStyle/>
        <a:p>
          <a:endParaRPr lang="en-US"/>
        </a:p>
      </dgm:t>
    </dgm:pt>
    <dgm:pt modelId="{0B2BB8AA-4092-4C07-BA8C-D47A4D6D5285}" type="pres">
      <dgm:prSet presAssocID="{C61D8196-80BB-4D35-BD13-D0C1DA8131BC}" presName="img" presStyleLbl="fgImgPlace1" presStyleIdx="2" presStyleCnt="5" custFlipVert="0" custScaleX="104368" custScaleY="180114" custLinFactNeighborX="-707" custLinFactNeighborY="-2198"/>
      <dgm:spPr>
        <a:prstGeom prst="round2DiagRect">
          <a:avLst/>
        </a:prstGeom>
        <a:effectLst>
          <a:glow rad="101600">
            <a:schemeClr val="bg1">
              <a:alpha val="40000"/>
            </a:schemeClr>
          </a:glow>
        </a:effectLst>
      </dgm:spPr>
      <dgm:t>
        <a:bodyPr/>
        <a:lstStyle/>
        <a:p>
          <a:endParaRPr lang="en-US"/>
        </a:p>
      </dgm:t>
    </dgm:pt>
    <dgm:pt modelId="{A4E1CAE1-4D24-4D7F-A35F-F32935000A10}" type="pres">
      <dgm:prSet presAssocID="{C61D8196-80BB-4D35-BD13-D0C1DA8131BC}" presName="text" presStyleLbl="node1" presStyleIdx="2" presStyleCnt="5">
        <dgm:presLayoutVars>
          <dgm:bulletEnabled val="1"/>
        </dgm:presLayoutVars>
      </dgm:prSet>
      <dgm:spPr/>
      <dgm:t>
        <a:bodyPr/>
        <a:lstStyle/>
        <a:p>
          <a:endParaRPr lang="en-US"/>
        </a:p>
      </dgm:t>
    </dgm:pt>
    <dgm:pt modelId="{520717BE-6B16-4A5A-B4A1-0CCB3B4708E7}" type="pres">
      <dgm:prSet presAssocID="{C8389595-9C13-4147-A60B-38B9033885D1}" presName="spacer" presStyleCnt="0"/>
      <dgm:spPr/>
    </dgm:pt>
    <dgm:pt modelId="{2B19E5BF-6084-45E9-A4AF-FDCC112D81D2}" type="pres">
      <dgm:prSet presAssocID="{839AC780-13A5-4FAA-B635-2E30FD3C676F}" presName="comp" presStyleCnt="0"/>
      <dgm:spPr/>
    </dgm:pt>
    <dgm:pt modelId="{FD5949A6-095C-41CC-A96A-D3022429CFFC}" type="pres">
      <dgm:prSet presAssocID="{839AC780-13A5-4FAA-B635-2E30FD3C676F}" presName="box" presStyleLbl="node1" presStyleIdx="3" presStyleCnt="5" custScaleY="157178" custLinFactNeighborX="-3333" custLinFactNeighborY="2388"/>
      <dgm:spPr>
        <a:prstGeom prst="round2DiagRect">
          <a:avLst/>
        </a:prstGeom>
      </dgm:spPr>
      <dgm:t>
        <a:bodyPr/>
        <a:lstStyle/>
        <a:p>
          <a:endParaRPr lang="en-US"/>
        </a:p>
      </dgm:t>
    </dgm:pt>
    <dgm:pt modelId="{C24DEB7B-AAFE-4777-B8F6-0463A3E03E1B}" type="pres">
      <dgm:prSet presAssocID="{839AC780-13A5-4FAA-B635-2E30FD3C676F}" presName="img" presStyleLbl="fgImgPlace1" presStyleIdx="3" presStyleCnt="5" custFlipVert="0" custScaleX="103648" custScaleY="197849" custLinFactY="-100000" custLinFactNeighborX="-3552" custLinFactNeighborY="-116370"/>
      <dgm:spPr>
        <a:prstGeom prst="round2DiagRect">
          <a:avLst/>
        </a:prstGeom>
        <a:blipFill rotWithShape="1">
          <a:blip xmlns:r="http://schemas.openxmlformats.org/officeDocument/2006/relationships" r:embed="rId2"/>
          <a:stretch>
            <a:fillRect/>
          </a:stretch>
        </a:blipFill>
        <a:effectLst>
          <a:glow rad="101600">
            <a:schemeClr val="bg1">
              <a:alpha val="40000"/>
            </a:schemeClr>
          </a:glow>
        </a:effectLst>
      </dgm:spPr>
      <dgm:t>
        <a:bodyPr/>
        <a:lstStyle/>
        <a:p>
          <a:endParaRPr lang="en-US"/>
        </a:p>
      </dgm:t>
    </dgm:pt>
    <dgm:pt modelId="{A4AC18A5-FE0B-41F7-9A60-BCF3636A933C}" type="pres">
      <dgm:prSet presAssocID="{839AC780-13A5-4FAA-B635-2E30FD3C676F}" presName="text" presStyleLbl="node1" presStyleIdx="3" presStyleCnt="5">
        <dgm:presLayoutVars>
          <dgm:bulletEnabled val="1"/>
        </dgm:presLayoutVars>
      </dgm:prSet>
      <dgm:spPr/>
      <dgm:t>
        <a:bodyPr/>
        <a:lstStyle/>
        <a:p>
          <a:endParaRPr lang="en-US"/>
        </a:p>
      </dgm:t>
    </dgm:pt>
    <dgm:pt modelId="{45FC22E6-4E0A-4510-84BB-A948920C6FDA}" type="pres">
      <dgm:prSet presAssocID="{20EEF931-EDFE-4452-996A-33AE84AF2566}" presName="spacer" presStyleCnt="0"/>
      <dgm:spPr/>
    </dgm:pt>
    <dgm:pt modelId="{92D2933D-6B9D-44AD-9181-4F5D8F00793C}" type="pres">
      <dgm:prSet presAssocID="{A1E23F44-E6DA-471D-A9FB-55025F56A5F1}" presName="comp" presStyleCnt="0"/>
      <dgm:spPr/>
    </dgm:pt>
    <dgm:pt modelId="{21987A41-88CE-4917-A47B-5C68237DC6A6}" type="pres">
      <dgm:prSet presAssocID="{A1E23F44-E6DA-471D-A9FB-55025F56A5F1}" presName="box" presStyleLbl="node1" presStyleIdx="4" presStyleCnt="5" custScaleY="142896"/>
      <dgm:spPr>
        <a:prstGeom prst="round2DiagRect">
          <a:avLst/>
        </a:prstGeom>
      </dgm:spPr>
      <dgm:t>
        <a:bodyPr/>
        <a:lstStyle/>
        <a:p>
          <a:endParaRPr lang="en-US"/>
        </a:p>
      </dgm:t>
    </dgm:pt>
    <dgm:pt modelId="{AB2C5E68-71D1-45BF-8944-A26400AB737A}" type="pres">
      <dgm:prSet presAssocID="{A1E23F44-E6DA-471D-A9FB-55025F56A5F1}" presName="img" presStyleLbl="fgImgPlace1" presStyleIdx="4" presStyleCnt="5" custFlipVert="0" custScaleX="105431" custScaleY="147635" custLinFactY="-400000" custLinFactNeighborX="6315" custLinFactNeighborY="-438291"/>
      <dgm:spPr>
        <a:prstGeom prst="round2DiagRect">
          <a:avLst/>
        </a:prstGeom>
        <a:blipFill rotWithShape="1">
          <a:blip xmlns:r="http://schemas.openxmlformats.org/officeDocument/2006/relationships" r:embed="rId3"/>
          <a:stretch>
            <a:fillRect/>
          </a:stretch>
        </a:blipFill>
        <a:effectLst>
          <a:glow rad="101600">
            <a:schemeClr val="bg1">
              <a:alpha val="40000"/>
            </a:schemeClr>
          </a:glow>
        </a:effectLst>
      </dgm:spPr>
      <dgm:t>
        <a:bodyPr/>
        <a:lstStyle/>
        <a:p>
          <a:endParaRPr lang="en-US"/>
        </a:p>
      </dgm:t>
    </dgm:pt>
    <dgm:pt modelId="{9AC0065A-AD2B-4039-BB69-4C346A774888}" type="pres">
      <dgm:prSet presAssocID="{A1E23F44-E6DA-471D-A9FB-55025F56A5F1}" presName="text" presStyleLbl="node1" presStyleIdx="4" presStyleCnt="5">
        <dgm:presLayoutVars>
          <dgm:bulletEnabled val="1"/>
        </dgm:presLayoutVars>
      </dgm:prSet>
      <dgm:spPr/>
      <dgm:t>
        <a:bodyPr/>
        <a:lstStyle/>
        <a:p>
          <a:endParaRPr lang="en-US"/>
        </a:p>
      </dgm:t>
    </dgm:pt>
  </dgm:ptLst>
  <dgm:cxnLst>
    <dgm:cxn modelId="{506D686F-7DAD-4CA6-B31F-27D8CDFBC900}" srcId="{D50D64BD-6D7B-4E09-8443-719A99590DD2}" destId="{DE3D2741-EF75-40BE-A2AA-C4466FBCF7D9}" srcOrd="1" destOrd="0" parTransId="{2A557D5A-41E3-4078-A4D9-605945365763}" sibTransId="{FE608C8F-A1A4-4283-B2F6-BF0A8C5A1DBE}"/>
    <dgm:cxn modelId="{658850A7-51A7-49D1-8A80-F4B8FF016253}" srcId="{D50D64BD-6D7B-4E09-8443-719A99590DD2}" destId="{A1E23F44-E6DA-471D-A9FB-55025F56A5F1}" srcOrd="4" destOrd="0" parTransId="{6B0D0E97-F911-45B4-9066-96DE855A9564}" sibTransId="{C66BAFE4-518E-4344-A5F5-2D4722ABC643}"/>
    <dgm:cxn modelId="{2CE7EDCD-8CFB-4E96-9908-62FBD3C8F991}" type="presOf" srcId="{C61D8196-80BB-4D35-BD13-D0C1DA8131BC}" destId="{A4E1CAE1-4D24-4D7F-A35F-F32935000A10}" srcOrd="1" destOrd="0" presId="urn:microsoft.com/office/officeart/2005/8/layout/vList4#1"/>
    <dgm:cxn modelId="{26547851-0577-4C58-8D3E-769D6B641769}" srcId="{D50D64BD-6D7B-4E09-8443-719A99590DD2}" destId="{C61D8196-80BB-4D35-BD13-D0C1DA8131BC}" srcOrd="2" destOrd="0" parTransId="{8B1A8533-F804-40D6-901B-49FBFBBC55B6}" sibTransId="{C8389595-9C13-4147-A60B-38B9033885D1}"/>
    <dgm:cxn modelId="{03A952F7-8984-40C0-A8EB-E51B65C38207}" type="presOf" srcId="{839AC780-13A5-4FAA-B635-2E30FD3C676F}" destId="{FD5949A6-095C-41CC-A96A-D3022429CFFC}" srcOrd="0" destOrd="0" presId="urn:microsoft.com/office/officeart/2005/8/layout/vList4#1"/>
    <dgm:cxn modelId="{0FAC94FC-A770-4765-A8DF-B393F29A7413}" type="presOf" srcId="{C61D8196-80BB-4D35-BD13-D0C1DA8131BC}" destId="{CAEE08B3-1990-4730-B352-C1BE95C73039}" srcOrd="0" destOrd="0" presId="urn:microsoft.com/office/officeart/2005/8/layout/vList4#1"/>
    <dgm:cxn modelId="{E57BF271-F6FF-4AB1-AA5D-A5AF3A5F7540}" type="presOf" srcId="{2F6F3653-7823-4886-8FE8-5BA461EA5072}" destId="{5EEAA564-2D02-4C79-A0CD-EC5644FDC4FA}" srcOrd="0" destOrd="0" presId="urn:microsoft.com/office/officeart/2005/8/layout/vList4#1"/>
    <dgm:cxn modelId="{BC315A27-4004-413D-B554-555EE1B36A3A}" type="presOf" srcId="{DE3D2741-EF75-40BE-A2AA-C4466FBCF7D9}" destId="{2F55DC1D-2488-4424-936F-00C76D4A824B}" srcOrd="0" destOrd="0" presId="urn:microsoft.com/office/officeart/2005/8/layout/vList4#1"/>
    <dgm:cxn modelId="{7CA77C48-7C85-49DE-A7DA-AF45AD40F65A}" type="presOf" srcId="{839AC780-13A5-4FAA-B635-2E30FD3C676F}" destId="{A4AC18A5-FE0B-41F7-9A60-BCF3636A933C}" srcOrd="1" destOrd="0" presId="urn:microsoft.com/office/officeart/2005/8/layout/vList4#1"/>
    <dgm:cxn modelId="{B517C609-C33B-474B-BBC9-E5ED8258FB2B}" srcId="{D50D64BD-6D7B-4E09-8443-719A99590DD2}" destId="{2F6F3653-7823-4886-8FE8-5BA461EA5072}" srcOrd="0" destOrd="0" parTransId="{F25EA6DB-85F7-4780-AF22-8EF20F6D1E08}" sibTransId="{49022019-C445-4A7F-BEEF-29DAB25FFA8E}"/>
    <dgm:cxn modelId="{88B16A35-911D-4C0E-B5D4-029C2725BE10}" srcId="{D50D64BD-6D7B-4E09-8443-719A99590DD2}" destId="{839AC780-13A5-4FAA-B635-2E30FD3C676F}" srcOrd="3" destOrd="0" parTransId="{3707159E-F716-4CA1-8EE3-CF05B0B205DD}" sibTransId="{20EEF931-EDFE-4452-996A-33AE84AF2566}"/>
    <dgm:cxn modelId="{64B370F8-EC6F-4DBB-A6B3-B0B6B9A5B898}" type="presOf" srcId="{D50D64BD-6D7B-4E09-8443-719A99590DD2}" destId="{3D04899B-D862-420D-8F49-1893A76AF67C}" srcOrd="0" destOrd="0" presId="urn:microsoft.com/office/officeart/2005/8/layout/vList4#1"/>
    <dgm:cxn modelId="{AF7F2D17-D7E4-4DD8-B9A7-E700282F6CDC}" type="presOf" srcId="{A1E23F44-E6DA-471D-A9FB-55025F56A5F1}" destId="{21987A41-88CE-4917-A47B-5C68237DC6A6}" srcOrd="0" destOrd="0" presId="urn:microsoft.com/office/officeart/2005/8/layout/vList4#1"/>
    <dgm:cxn modelId="{2DB1126C-98FB-4956-B091-F4D71EE14809}" type="presOf" srcId="{A1E23F44-E6DA-471D-A9FB-55025F56A5F1}" destId="{9AC0065A-AD2B-4039-BB69-4C346A774888}" srcOrd="1" destOrd="0" presId="urn:microsoft.com/office/officeart/2005/8/layout/vList4#1"/>
    <dgm:cxn modelId="{4668B1BB-CD36-40B2-ADA0-C16F11A30188}" type="presOf" srcId="{2F6F3653-7823-4886-8FE8-5BA461EA5072}" destId="{2A8EB2AC-5AC5-4E22-91AE-50C3F39A45EA}" srcOrd="1" destOrd="0" presId="urn:microsoft.com/office/officeart/2005/8/layout/vList4#1"/>
    <dgm:cxn modelId="{17E50A38-A680-4102-A792-9F53794C82D6}" type="presOf" srcId="{DE3D2741-EF75-40BE-A2AA-C4466FBCF7D9}" destId="{F85EA075-D51B-464B-BA17-0A4CB92974CA}" srcOrd="1" destOrd="0" presId="urn:microsoft.com/office/officeart/2005/8/layout/vList4#1"/>
    <dgm:cxn modelId="{2428FA8A-DD5F-40C7-8A99-578CB6522847}" type="presParOf" srcId="{3D04899B-D862-420D-8F49-1893A76AF67C}" destId="{B89EC810-71D2-405B-AE08-B442CC946E02}" srcOrd="0" destOrd="0" presId="urn:microsoft.com/office/officeart/2005/8/layout/vList4#1"/>
    <dgm:cxn modelId="{2814038C-415A-48A1-9131-3CF3E0310CA0}" type="presParOf" srcId="{B89EC810-71D2-405B-AE08-B442CC946E02}" destId="{5EEAA564-2D02-4C79-A0CD-EC5644FDC4FA}" srcOrd="0" destOrd="0" presId="urn:microsoft.com/office/officeart/2005/8/layout/vList4#1"/>
    <dgm:cxn modelId="{1EBB723E-4E27-4A0E-9407-88D254FF82E2}" type="presParOf" srcId="{B89EC810-71D2-405B-AE08-B442CC946E02}" destId="{36133411-8FE4-4491-BA08-56144C63CB99}" srcOrd="1" destOrd="0" presId="urn:microsoft.com/office/officeart/2005/8/layout/vList4#1"/>
    <dgm:cxn modelId="{738FC0B0-27A9-4E83-9683-466791D76CA6}" type="presParOf" srcId="{B89EC810-71D2-405B-AE08-B442CC946E02}" destId="{2A8EB2AC-5AC5-4E22-91AE-50C3F39A45EA}" srcOrd="2" destOrd="0" presId="urn:microsoft.com/office/officeart/2005/8/layout/vList4#1"/>
    <dgm:cxn modelId="{A144E14E-5D08-44B7-9C27-97F5AB253AAC}" type="presParOf" srcId="{3D04899B-D862-420D-8F49-1893A76AF67C}" destId="{F869A8CC-EF8C-4CFA-9835-B9925813F9A0}" srcOrd="1" destOrd="0" presId="urn:microsoft.com/office/officeart/2005/8/layout/vList4#1"/>
    <dgm:cxn modelId="{04D49FCD-1772-405D-9CA6-6B0F5B0E6062}" type="presParOf" srcId="{3D04899B-D862-420D-8F49-1893A76AF67C}" destId="{454B0ABE-DF6A-4B8F-B0CD-89A7FE9A38EA}" srcOrd="2" destOrd="0" presId="urn:microsoft.com/office/officeart/2005/8/layout/vList4#1"/>
    <dgm:cxn modelId="{5BE785BB-811E-4A3C-BB0A-B5D7B9F0FC3B}" type="presParOf" srcId="{454B0ABE-DF6A-4B8F-B0CD-89A7FE9A38EA}" destId="{2F55DC1D-2488-4424-936F-00C76D4A824B}" srcOrd="0" destOrd="0" presId="urn:microsoft.com/office/officeart/2005/8/layout/vList4#1"/>
    <dgm:cxn modelId="{D83B2B0A-D102-4F1A-9137-B17AB7B77AA9}" type="presParOf" srcId="{454B0ABE-DF6A-4B8F-B0CD-89A7FE9A38EA}" destId="{8B82C056-6D44-4EC6-B428-208028A042F5}" srcOrd="1" destOrd="0" presId="urn:microsoft.com/office/officeart/2005/8/layout/vList4#1"/>
    <dgm:cxn modelId="{537B0860-DD65-414E-A45A-42FCF1620ECB}" type="presParOf" srcId="{454B0ABE-DF6A-4B8F-B0CD-89A7FE9A38EA}" destId="{F85EA075-D51B-464B-BA17-0A4CB92974CA}" srcOrd="2" destOrd="0" presId="urn:microsoft.com/office/officeart/2005/8/layout/vList4#1"/>
    <dgm:cxn modelId="{27F8D013-E850-4A46-88C7-F436BFC8DB7E}" type="presParOf" srcId="{3D04899B-D862-420D-8F49-1893A76AF67C}" destId="{1CCAF248-8652-44C1-84F3-06AC0EFFF8A4}" srcOrd="3" destOrd="0" presId="urn:microsoft.com/office/officeart/2005/8/layout/vList4#1"/>
    <dgm:cxn modelId="{B0E81426-EF6E-4675-AAD7-C61A4B3A3A95}" type="presParOf" srcId="{3D04899B-D862-420D-8F49-1893A76AF67C}" destId="{32A2C8C6-8799-47FD-8C0D-3265B640B303}" srcOrd="4" destOrd="0" presId="urn:microsoft.com/office/officeart/2005/8/layout/vList4#1"/>
    <dgm:cxn modelId="{B864924C-317E-47B0-AD70-A9CE737B064F}" type="presParOf" srcId="{32A2C8C6-8799-47FD-8C0D-3265B640B303}" destId="{CAEE08B3-1990-4730-B352-C1BE95C73039}" srcOrd="0" destOrd="0" presId="urn:microsoft.com/office/officeart/2005/8/layout/vList4#1"/>
    <dgm:cxn modelId="{8757BE04-9FAC-4EAE-B759-54E149505A4D}" type="presParOf" srcId="{32A2C8C6-8799-47FD-8C0D-3265B640B303}" destId="{0B2BB8AA-4092-4C07-BA8C-D47A4D6D5285}" srcOrd="1" destOrd="0" presId="urn:microsoft.com/office/officeart/2005/8/layout/vList4#1"/>
    <dgm:cxn modelId="{CCB5E666-82E2-434E-8F00-FBDFBC57435D}" type="presParOf" srcId="{32A2C8C6-8799-47FD-8C0D-3265B640B303}" destId="{A4E1CAE1-4D24-4D7F-A35F-F32935000A10}" srcOrd="2" destOrd="0" presId="urn:microsoft.com/office/officeart/2005/8/layout/vList4#1"/>
    <dgm:cxn modelId="{65CFF9FD-C4A7-407A-9E6A-2392FA4F6890}" type="presParOf" srcId="{3D04899B-D862-420D-8F49-1893A76AF67C}" destId="{520717BE-6B16-4A5A-B4A1-0CCB3B4708E7}" srcOrd="5" destOrd="0" presId="urn:microsoft.com/office/officeart/2005/8/layout/vList4#1"/>
    <dgm:cxn modelId="{3D0CD6BB-D732-4527-A600-5ED30C93F922}" type="presParOf" srcId="{3D04899B-D862-420D-8F49-1893A76AF67C}" destId="{2B19E5BF-6084-45E9-A4AF-FDCC112D81D2}" srcOrd="6" destOrd="0" presId="urn:microsoft.com/office/officeart/2005/8/layout/vList4#1"/>
    <dgm:cxn modelId="{EB506B52-2E8B-4A92-80F3-56281BF3726F}" type="presParOf" srcId="{2B19E5BF-6084-45E9-A4AF-FDCC112D81D2}" destId="{FD5949A6-095C-41CC-A96A-D3022429CFFC}" srcOrd="0" destOrd="0" presId="urn:microsoft.com/office/officeart/2005/8/layout/vList4#1"/>
    <dgm:cxn modelId="{D82BEC2D-A2CA-475D-BF98-4C4F1EC0E233}" type="presParOf" srcId="{2B19E5BF-6084-45E9-A4AF-FDCC112D81D2}" destId="{C24DEB7B-AAFE-4777-B8F6-0463A3E03E1B}" srcOrd="1" destOrd="0" presId="urn:microsoft.com/office/officeart/2005/8/layout/vList4#1"/>
    <dgm:cxn modelId="{8EC022F1-EDF7-4A0A-9CAC-6F5726658E64}" type="presParOf" srcId="{2B19E5BF-6084-45E9-A4AF-FDCC112D81D2}" destId="{A4AC18A5-FE0B-41F7-9A60-BCF3636A933C}" srcOrd="2" destOrd="0" presId="urn:microsoft.com/office/officeart/2005/8/layout/vList4#1"/>
    <dgm:cxn modelId="{EF865ED1-1108-4FC3-AE70-A4CB077D2238}" type="presParOf" srcId="{3D04899B-D862-420D-8F49-1893A76AF67C}" destId="{45FC22E6-4E0A-4510-84BB-A948920C6FDA}" srcOrd="7" destOrd="0" presId="urn:microsoft.com/office/officeart/2005/8/layout/vList4#1"/>
    <dgm:cxn modelId="{2F032B22-A3D2-46CC-832F-3C86EC7FA091}" type="presParOf" srcId="{3D04899B-D862-420D-8F49-1893A76AF67C}" destId="{92D2933D-6B9D-44AD-9181-4F5D8F00793C}" srcOrd="8" destOrd="0" presId="urn:microsoft.com/office/officeart/2005/8/layout/vList4#1"/>
    <dgm:cxn modelId="{ADE4F929-941E-4EB1-8F42-4FC8FB4B6587}" type="presParOf" srcId="{92D2933D-6B9D-44AD-9181-4F5D8F00793C}" destId="{21987A41-88CE-4917-A47B-5C68237DC6A6}" srcOrd="0" destOrd="0" presId="urn:microsoft.com/office/officeart/2005/8/layout/vList4#1"/>
    <dgm:cxn modelId="{DA3DA4B4-790A-4E5B-B978-313EC1021C6D}" type="presParOf" srcId="{92D2933D-6B9D-44AD-9181-4F5D8F00793C}" destId="{AB2C5E68-71D1-45BF-8944-A26400AB737A}" srcOrd="1" destOrd="0" presId="urn:microsoft.com/office/officeart/2005/8/layout/vList4#1"/>
    <dgm:cxn modelId="{9FE049F0-85AC-4E49-8007-601D3B168DC4}" type="presParOf" srcId="{92D2933D-6B9D-44AD-9181-4F5D8F00793C}" destId="{9AC0065A-AD2B-4039-BB69-4C346A774888}"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0D0A3D-CEF7-446A-BE9D-32D467991C18}" type="doc">
      <dgm:prSet loTypeId="urn:microsoft.com/office/officeart/2005/8/layout/pList2" loCatId="list" qsTypeId="urn:microsoft.com/office/officeart/2005/8/quickstyle/simple1" qsCatId="simple" csTypeId="urn:microsoft.com/office/officeart/2005/8/colors/accent1_2" csCatId="accent1" phldr="1"/>
      <dgm:spPr/>
    </dgm:pt>
    <dgm:pt modelId="{9BA08F63-83B5-49D2-BE68-978AB671B0E6}">
      <dgm:prSet phldrT="[Text]" custT="1"/>
      <dgm:spPr>
        <a:solidFill>
          <a:schemeClr val="accent1"/>
        </a:solidFill>
      </dgm:spPr>
      <dgm:t>
        <a:bodyPr/>
        <a:lstStyle/>
        <a:p>
          <a:pPr>
            <a:lnSpc>
              <a:spcPct val="100000"/>
            </a:lnSpc>
            <a:spcAft>
              <a:spcPts val="0"/>
            </a:spcAft>
          </a:pPr>
          <a:r>
            <a:rPr lang="en-US" sz="2400" b="1" dirty="0" smtClean="0">
              <a:latin typeface="Arial" pitchFamily="34" charset="0"/>
              <a:cs typeface="Arial" pitchFamily="34" charset="0"/>
            </a:rPr>
            <a:t>DIGGING</a:t>
          </a:r>
        </a:p>
        <a:p>
          <a:pPr>
            <a:lnSpc>
              <a:spcPct val="100000"/>
            </a:lnSpc>
            <a:spcAft>
              <a:spcPts val="0"/>
            </a:spcAft>
          </a:pPr>
          <a:r>
            <a:rPr lang="en-US" sz="2400" b="1" dirty="0" smtClean="0">
              <a:latin typeface="Arial" pitchFamily="34" charset="0"/>
              <a:cs typeface="Arial" pitchFamily="34" charset="0"/>
            </a:rPr>
            <a:t>THE  </a:t>
          </a:r>
        </a:p>
        <a:p>
          <a:pPr>
            <a:lnSpc>
              <a:spcPct val="100000"/>
            </a:lnSpc>
            <a:spcAft>
              <a:spcPts val="0"/>
            </a:spcAft>
          </a:pPr>
          <a:r>
            <a:rPr lang="en-US" sz="2400" b="1" dirty="0" smtClean="0">
              <a:latin typeface="Arial" pitchFamily="34" charset="0"/>
              <a:cs typeface="Arial" pitchFamily="34" charset="0"/>
            </a:rPr>
            <a:t>POST-HOLE</a:t>
          </a:r>
        </a:p>
        <a:p>
          <a:pPr>
            <a:lnSpc>
              <a:spcPct val="100000"/>
            </a:lnSpc>
            <a:spcAft>
              <a:spcPts val="0"/>
            </a:spcAft>
          </a:pPr>
          <a:endParaRPr lang="en-US" sz="2400" b="1" dirty="0" smtClean="0">
            <a:latin typeface="Arial" pitchFamily="34" charset="0"/>
            <a:cs typeface="Arial" pitchFamily="34" charset="0"/>
          </a:endParaRPr>
        </a:p>
        <a:p>
          <a:pPr>
            <a:lnSpc>
              <a:spcPct val="100000"/>
            </a:lnSpc>
            <a:spcAft>
              <a:spcPts val="0"/>
            </a:spcAft>
          </a:pPr>
          <a:endParaRPr lang="en-US" sz="2400" b="1" dirty="0" smtClean="0">
            <a:latin typeface="Arial" pitchFamily="34" charset="0"/>
            <a:cs typeface="Arial" pitchFamily="34" charset="0"/>
          </a:endParaRPr>
        </a:p>
        <a:p>
          <a:pPr>
            <a:lnSpc>
              <a:spcPct val="100000"/>
            </a:lnSpc>
            <a:spcAft>
              <a:spcPts val="0"/>
            </a:spcAft>
          </a:pPr>
          <a:endParaRPr lang="en-US" sz="2400" b="1" dirty="0" smtClean="0">
            <a:latin typeface="Arial" pitchFamily="34" charset="0"/>
            <a:cs typeface="Arial" pitchFamily="34" charset="0"/>
          </a:endParaRPr>
        </a:p>
        <a:p>
          <a:pPr>
            <a:lnSpc>
              <a:spcPct val="100000"/>
            </a:lnSpc>
            <a:spcAft>
              <a:spcPts val="0"/>
            </a:spcAft>
          </a:pPr>
          <a:r>
            <a:rPr lang="en-US" sz="2400" b="1" dirty="0" smtClean="0">
              <a:latin typeface="Arial" pitchFamily="34" charset="0"/>
              <a:cs typeface="Arial" pitchFamily="34" charset="0"/>
            </a:rPr>
            <a:t>KCAS</a:t>
          </a:r>
          <a:endParaRPr lang="en-US" sz="2400" b="1" dirty="0">
            <a:latin typeface="Arial" pitchFamily="34" charset="0"/>
            <a:cs typeface="Arial" pitchFamily="34" charset="0"/>
          </a:endParaRPr>
        </a:p>
      </dgm:t>
    </dgm:pt>
    <dgm:pt modelId="{C553A05F-A552-4F51-8D68-2269E3C8ECB1}" type="parTrans" cxnId="{5D685D3B-8612-487D-9709-A4C3D604AE03}">
      <dgm:prSet/>
      <dgm:spPr/>
      <dgm:t>
        <a:bodyPr/>
        <a:lstStyle/>
        <a:p>
          <a:endParaRPr lang="en-US"/>
        </a:p>
      </dgm:t>
    </dgm:pt>
    <dgm:pt modelId="{DFC39A0C-610A-4B3F-BE99-4519AF97AE0E}" type="sibTrans" cxnId="{5D685D3B-8612-487D-9709-A4C3D604AE03}">
      <dgm:prSet/>
      <dgm:spPr/>
      <dgm:t>
        <a:bodyPr/>
        <a:lstStyle/>
        <a:p>
          <a:endParaRPr lang="en-US"/>
        </a:p>
      </dgm:t>
    </dgm:pt>
    <dgm:pt modelId="{518ACFF6-8321-4B18-81DA-85DDD17E2C43}">
      <dgm:prSet phldrT="[Text]" custT="1"/>
      <dgm:spPr/>
      <dgm:t>
        <a:bodyPr/>
        <a:lstStyle/>
        <a:p>
          <a:r>
            <a:rPr lang="en-US" sz="2400" b="1" dirty="0" smtClean="0">
              <a:latin typeface="Arial" pitchFamily="34" charset="0"/>
              <a:cs typeface="Arial" pitchFamily="34" charset="0"/>
            </a:rPr>
            <a:t>DIGGING THE POST-HOLE  DEEPER </a:t>
          </a:r>
        </a:p>
        <a:p>
          <a:endParaRPr lang="en-US" sz="2400" b="1" dirty="0" smtClean="0">
            <a:latin typeface="Arial" pitchFamily="34" charset="0"/>
            <a:cs typeface="Arial" pitchFamily="34" charset="0"/>
          </a:endParaRPr>
        </a:p>
        <a:p>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LDC STRATEGY</a:t>
          </a:r>
          <a:endParaRPr lang="en-US" sz="2400" b="1" dirty="0">
            <a:latin typeface="Arial" pitchFamily="34" charset="0"/>
            <a:cs typeface="Arial" pitchFamily="34" charset="0"/>
          </a:endParaRPr>
        </a:p>
      </dgm:t>
    </dgm:pt>
    <dgm:pt modelId="{26994C75-0528-4F62-8B67-E168F6F8E2A6}" type="parTrans" cxnId="{97E83050-C52B-4B91-AA5D-1F7390897319}">
      <dgm:prSet/>
      <dgm:spPr/>
      <dgm:t>
        <a:bodyPr/>
        <a:lstStyle/>
        <a:p>
          <a:endParaRPr lang="en-US"/>
        </a:p>
      </dgm:t>
    </dgm:pt>
    <dgm:pt modelId="{CEB12AF4-212F-4EAC-9887-FAE3AB4F229D}" type="sibTrans" cxnId="{97E83050-C52B-4B91-AA5D-1F7390897319}">
      <dgm:prSet/>
      <dgm:spPr/>
      <dgm:t>
        <a:bodyPr/>
        <a:lstStyle/>
        <a:p>
          <a:endParaRPr lang="en-US"/>
        </a:p>
      </dgm:t>
    </dgm:pt>
    <dgm:pt modelId="{F0694C18-0697-4059-B035-188FDA6A4064}">
      <dgm:prSet phldrT="[Text]" custT="1"/>
      <dgm:spPr/>
      <dgm:t>
        <a:bodyPr/>
        <a:lstStyle/>
        <a:p>
          <a:r>
            <a:rPr lang="en-US" sz="2400" b="1" dirty="0" smtClean="0">
              <a:solidFill>
                <a:schemeClr val="bg1"/>
              </a:solidFill>
              <a:latin typeface="Arial" pitchFamily="34" charset="0"/>
              <a:cs typeface="Arial" pitchFamily="34" charset="0"/>
            </a:rPr>
            <a:t>CONTINUE DIGGING DEEPER</a:t>
          </a:r>
        </a:p>
        <a:p>
          <a:r>
            <a:rPr lang="en-US" sz="2400" b="1" dirty="0" smtClean="0">
              <a:solidFill>
                <a:schemeClr val="bg1"/>
              </a:solidFill>
              <a:latin typeface="Arial" pitchFamily="34" charset="0"/>
              <a:cs typeface="Arial" pitchFamily="34" charset="0"/>
            </a:rPr>
            <a:t>  </a:t>
          </a:r>
        </a:p>
        <a:p>
          <a:r>
            <a:rPr lang="en-US" sz="2400" b="1" dirty="0" smtClean="0">
              <a:latin typeface="Arial" pitchFamily="34" charset="0"/>
              <a:cs typeface="Arial" pitchFamily="34" charset="0"/>
            </a:rPr>
            <a:t>CLOSE READING &amp; TEXT DEPENDENT QUESTIONS  </a:t>
          </a:r>
          <a:endParaRPr lang="en-US" sz="2400" b="1" dirty="0">
            <a:latin typeface="Arial" pitchFamily="34" charset="0"/>
            <a:cs typeface="Arial" pitchFamily="34" charset="0"/>
          </a:endParaRPr>
        </a:p>
      </dgm:t>
    </dgm:pt>
    <dgm:pt modelId="{9F8C08EC-6ADA-48CD-B09D-008B3A735B32}" type="parTrans" cxnId="{4452DC0E-0C53-4FDE-BF61-48DF18578015}">
      <dgm:prSet/>
      <dgm:spPr/>
      <dgm:t>
        <a:bodyPr/>
        <a:lstStyle/>
        <a:p>
          <a:endParaRPr lang="en-US"/>
        </a:p>
      </dgm:t>
    </dgm:pt>
    <dgm:pt modelId="{B97EDAA2-9243-4F89-935E-9BB36CD780CD}" type="sibTrans" cxnId="{4452DC0E-0C53-4FDE-BF61-48DF18578015}">
      <dgm:prSet/>
      <dgm:spPr/>
      <dgm:t>
        <a:bodyPr/>
        <a:lstStyle/>
        <a:p>
          <a:endParaRPr lang="en-US"/>
        </a:p>
      </dgm:t>
    </dgm:pt>
    <dgm:pt modelId="{C37D9170-4B80-4A56-AE19-789097AD7963}" type="pres">
      <dgm:prSet presAssocID="{EE0D0A3D-CEF7-446A-BE9D-32D467991C18}" presName="Name0" presStyleCnt="0">
        <dgm:presLayoutVars>
          <dgm:dir/>
          <dgm:resizeHandles val="exact"/>
        </dgm:presLayoutVars>
      </dgm:prSet>
      <dgm:spPr/>
    </dgm:pt>
    <dgm:pt modelId="{CAB946E0-2C87-4CCB-9AC6-DEB1FC9AAD74}" type="pres">
      <dgm:prSet presAssocID="{EE0D0A3D-CEF7-446A-BE9D-32D467991C18}" presName="bkgdShp" presStyleLbl="alignAccFollowNode1" presStyleIdx="0" presStyleCnt="1"/>
      <dgm:spPr>
        <a:solidFill>
          <a:schemeClr val="accent2">
            <a:lumMod val="75000"/>
            <a:alpha val="90000"/>
          </a:schemeClr>
        </a:solidFill>
      </dgm:spPr>
    </dgm:pt>
    <dgm:pt modelId="{D07D283A-DE68-46A5-88E4-025A601D02CC}" type="pres">
      <dgm:prSet presAssocID="{EE0D0A3D-CEF7-446A-BE9D-32D467991C18}" presName="linComp" presStyleCnt="0"/>
      <dgm:spPr/>
    </dgm:pt>
    <dgm:pt modelId="{28AF89F9-A4DF-4D15-8F3C-DAF18B674157}" type="pres">
      <dgm:prSet presAssocID="{9BA08F63-83B5-49D2-BE68-978AB671B0E6}" presName="compNode" presStyleCnt="0"/>
      <dgm:spPr/>
    </dgm:pt>
    <dgm:pt modelId="{306FF3BA-308E-4CE3-84C2-95FB3B59DB58}" type="pres">
      <dgm:prSet presAssocID="{9BA08F63-83B5-49D2-BE68-978AB671B0E6}" presName="node" presStyleLbl="node1" presStyleIdx="0" presStyleCnt="3">
        <dgm:presLayoutVars>
          <dgm:bulletEnabled val="1"/>
        </dgm:presLayoutVars>
      </dgm:prSet>
      <dgm:spPr/>
      <dgm:t>
        <a:bodyPr/>
        <a:lstStyle/>
        <a:p>
          <a:endParaRPr lang="en-US"/>
        </a:p>
      </dgm:t>
    </dgm:pt>
    <dgm:pt modelId="{D0B8DD28-501F-41E2-BFFE-DD61051D064E}" type="pres">
      <dgm:prSet presAssocID="{9BA08F63-83B5-49D2-BE68-978AB671B0E6}" presName="invisiNode" presStyleLbl="node1" presStyleIdx="0" presStyleCnt="3"/>
      <dgm:spPr/>
    </dgm:pt>
    <dgm:pt modelId="{C287F617-C42F-47B0-8080-0033619104DC}" type="pres">
      <dgm:prSet presAssocID="{9BA08F63-83B5-49D2-BE68-978AB671B0E6}" presName="imagNode" presStyleLbl="fgImgPlace1" presStyleIdx="0" presStyleCnt="3" custLinFactNeighborX="-1254" custLinFactNeighborY="10873"/>
      <dgm:spPr>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dgm:spPr>
    </dgm:pt>
    <dgm:pt modelId="{99AF5BB4-C54D-49C0-9DEC-A53F27697BDA}" type="pres">
      <dgm:prSet presAssocID="{DFC39A0C-610A-4B3F-BE99-4519AF97AE0E}" presName="sibTrans" presStyleLbl="sibTrans2D1" presStyleIdx="0" presStyleCnt="0"/>
      <dgm:spPr/>
      <dgm:t>
        <a:bodyPr/>
        <a:lstStyle/>
        <a:p>
          <a:endParaRPr lang="en-US"/>
        </a:p>
      </dgm:t>
    </dgm:pt>
    <dgm:pt modelId="{B5BD9EF6-775F-4196-B782-CF2525DC20C0}" type="pres">
      <dgm:prSet presAssocID="{518ACFF6-8321-4B18-81DA-85DDD17E2C43}" presName="compNode" presStyleCnt="0"/>
      <dgm:spPr/>
    </dgm:pt>
    <dgm:pt modelId="{3539D44E-A983-4692-90E7-16799A3E06EF}" type="pres">
      <dgm:prSet presAssocID="{518ACFF6-8321-4B18-81DA-85DDD17E2C43}" presName="node" presStyleLbl="node1" presStyleIdx="1" presStyleCnt="3">
        <dgm:presLayoutVars>
          <dgm:bulletEnabled val="1"/>
        </dgm:presLayoutVars>
      </dgm:prSet>
      <dgm:spPr/>
      <dgm:t>
        <a:bodyPr/>
        <a:lstStyle/>
        <a:p>
          <a:endParaRPr lang="en-US"/>
        </a:p>
      </dgm:t>
    </dgm:pt>
    <dgm:pt modelId="{A43900B3-A3B2-424F-A7A6-63F8734E1C1A}" type="pres">
      <dgm:prSet presAssocID="{518ACFF6-8321-4B18-81DA-85DDD17E2C43}" presName="invisiNode" presStyleLbl="node1" presStyleIdx="1" presStyleCnt="3"/>
      <dgm:spPr/>
    </dgm:pt>
    <dgm:pt modelId="{F901D95A-D8D5-4168-88A3-C223437985E2}" type="pres">
      <dgm:prSet presAssocID="{518ACFF6-8321-4B18-81DA-85DDD17E2C43}" presName="imagNode" presStyleLbl="fgImgPlace1" presStyleIdx="1" presStyleCnt="3" custLinFactNeighborX="-765" custLinFactNeighborY="12365"/>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335F613F-CAC1-44AD-90C1-0A1A1B7B0629}" type="pres">
      <dgm:prSet presAssocID="{CEB12AF4-212F-4EAC-9887-FAE3AB4F229D}" presName="sibTrans" presStyleLbl="sibTrans2D1" presStyleIdx="0" presStyleCnt="0"/>
      <dgm:spPr/>
      <dgm:t>
        <a:bodyPr/>
        <a:lstStyle/>
        <a:p>
          <a:endParaRPr lang="en-US"/>
        </a:p>
      </dgm:t>
    </dgm:pt>
    <dgm:pt modelId="{15288EA0-5C92-4997-9065-E1EEF018F30E}" type="pres">
      <dgm:prSet presAssocID="{F0694C18-0697-4059-B035-188FDA6A4064}" presName="compNode" presStyleCnt="0"/>
      <dgm:spPr/>
    </dgm:pt>
    <dgm:pt modelId="{536EE7D3-819B-48C3-A506-41CD37DED2F5}" type="pres">
      <dgm:prSet presAssocID="{F0694C18-0697-4059-B035-188FDA6A4064}" presName="node" presStyleLbl="node1" presStyleIdx="2" presStyleCnt="3">
        <dgm:presLayoutVars>
          <dgm:bulletEnabled val="1"/>
        </dgm:presLayoutVars>
      </dgm:prSet>
      <dgm:spPr/>
      <dgm:t>
        <a:bodyPr/>
        <a:lstStyle/>
        <a:p>
          <a:endParaRPr lang="en-US"/>
        </a:p>
      </dgm:t>
    </dgm:pt>
    <dgm:pt modelId="{3129903B-9AFB-45D0-AC59-8FEFF9EE52C0}" type="pres">
      <dgm:prSet presAssocID="{F0694C18-0697-4059-B035-188FDA6A4064}" presName="invisiNode" presStyleLbl="node1" presStyleIdx="2" presStyleCnt="3"/>
      <dgm:spPr/>
    </dgm:pt>
    <dgm:pt modelId="{272589D2-589D-4E70-8B36-10CE3406F6D0}" type="pres">
      <dgm:prSet presAssocID="{F0694C18-0697-4059-B035-188FDA6A4064}" presName="imagNode" presStyleLbl="fgImgPlace1" presStyleIdx="2" presStyleCnt="3" custLinFactNeighborX="-276" custLinFactNeighborY="11743"/>
      <dgm:spPr>
        <a:blipFill>
          <a:blip xmlns:r="http://schemas.openxmlformats.org/officeDocument/2006/relationships" r:embed="rId3">
            <a:extLst>
              <a:ext uri="{28A0092B-C50C-407E-A947-70E740481C1C}">
                <a14:useLocalDpi xmlns:a14="http://schemas.microsoft.com/office/drawing/2010/main" val="0"/>
              </a:ext>
            </a:extLst>
          </a:blip>
          <a:srcRect/>
          <a:stretch>
            <a:fillRect t="-47000" b="-47000"/>
          </a:stretch>
        </a:blipFill>
      </dgm:spPr>
      <dgm:t>
        <a:bodyPr/>
        <a:lstStyle/>
        <a:p>
          <a:endParaRPr lang="en-US"/>
        </a:p>
      </dgm:t>
    </dgm:pt>
  </dgm:ptLst>
  <dgm:cxnLst>
    <dgm:cxn modelId="{F17E2A84-4F6A-4A51-BE2A-F2599FD2E794}" type="presOf" srcId="{518ACFF6-8321-4B18-81DA-85DDD17E2C43}" destId="{3539D44E-A983-4692-90E7-16799A3E06EF}" srcOrd="0" destOrd="0" presId="urn:microsoft.com/office/officeart/2005/8/layout/pList2"/>
    <dgm:cxn modelId="{4452DC0E-0C53-4FDE-BF61-48DF18578015}" srcId="{EE0D0A3D-CEF7-446A-BE9D-32D467991C18}" destId="{F0694C18-0697-4059-B035-188FDA6A4064}" srcOrd="2" destOrd="0" parTransId="{9F8C08EC-6ADA-48CD-B09D-008B3A735B32}" sibTransId="{B97EDAA2-9243-4F89-935E-9BB36CD780CD}"/>
    <dgm:cxn modelId="{97E83050-C52B-4B91-AA5D-1F7390897319}" srcId="{EE0D0A3D-CEF7-446A-BE9D-32D467991C18}" destId="{518ACFF6-8321-4B18-81DA-85DDD17E2C43}" srcOrd="1" destOrd="0" parTransId="{26994C75-0528-4F62-8B67-E168F6F8E2A6}" sibTransId="{CEB12AF4-212F-4EAC-9887-FAE3AB4F229D}"/>
    <dgm:cxn modelId="{5D685D3B-8612-487D-9709-A4C3D604AE03}" srcId="{EE0D0A3D-CEF7-446A-BE9D-32D467991C18}" destId="{9BA08F63-83B5-49D2-BE68-978AB671B0E6}" srcOrd="0" destOrd="0" parTransId="{C553A05F-A552-4F51-8D68-2269E3C8ECB1}" sibTransId="{DFC39A0C-610A-4B3F-BE99-4519AF97AE0E}"/>
    <dgm:cxn modelId="{A6C184ED-99B5-413D-813C-C797F3EA8BA8}" type="presOf" srcId="{DFC39A0C-610A-4B3F-BE99-4519AF97AE0E}" destId="{99AF5BB4-C54D-49C0-9DEC-A53F27697BDA}" srcOrd="0" destOrd="0" presId="urn:microsoft.com/office/officeart/2005/8/layout/pList2"/>
    <dgm:cxn modelId="{749B7963-795C-4D67-A45A-8609B33491AD}" type="presOf" srcId="{F0694C18-0697-4059-B035-188FDA6A4064}" destId="{536EE7D3-819B-48C3-A506-41CD37DED2F5}" srcOrd="0" destOrd="0" presId="urn:microsoft.com/office/officeart/2005/8/layout/pList2"/>
    <dgm:cxn modelId="{362487EE-384B-4F30-BE00-B6169268E738}" type="presOf" srcId="{EE0D0A3D-CEF7-446A-BE9D-32D467991C18}" destId="{C37D9170-4B80-4A56-AE19-789097AD7963}" srcOrd="0" destOrd="0" presId="urn:microsoft.com/office/officeart/2005/8/layout/pList2"/>
    <dgm:cxn modelId="{FB30D375-11C9-4DC4-B69B-5307F23D4963}" type="presOf" srcId="{9BA08F63-83B5-49D2-BE68-978AB671B0E6}" destId="{306FF3BA-308E-4CE3-84C2-95FB3B59DB58}" srcOrd="0" destOrd="0" presId="urn:microsoft.com/office/officeart/2005/8/layout/pList2"/>
    <dgm:cxn modelId="{2EEC8095-6242-4738-8189-E7DBFEAF4B82}" type="presOf" srcId="{CEB12AF4-212F-4EAC-9887-FAE3AB4F229D}" destId="{335F613F-CAC1-44AD-90C1-0A1A1B7B0629}" srcOrd="0" destOrd="0" presId="urn:microsoft.com/office/officeart/2005/8/layout/pList2"/>
    <dgm:cxn modelId="{49DE00E2-C6C8-473C-8E2D-16DB4E0A6BC9}" type="presParOf" srcId="{C37D9170-4B80-4A56-AE19-789097AD7963}" destId="{CAB946E0-2C87-4CCB-9AC6-DEB1FC9AAD74}" srcOrd="0" destOrd="0" presId="urn:microsoft.com/office/officeart/2005/8/layout/pList2"/>
    <dgm:cxn modelId="{0B168005-C171-43B7-AE2C-93A2C59920AE}" type="presParOf" srcId="{C37D9170-4B80-4A56-AE19-789097AD7963}" destId="{D07D283A-DE68-46A5-88E4-025A601D02CC}" srcOrd="1" destOrd="0" presId="urn:microsoft.com/office/officeart/2005/8/layout/pList2"/>
    <dgm:cxn modelId="{757C00CF-AF21-4171-8069-2A79145367A9}" type="presParOf" srcId="{D07D283A-DE68-46A5-88E4-025A601D02CC}" destId="{28AF89F9-A4DF-4D15-8F3C-DAF18B674157}" srcOrd="0" destOrd="0" presId="urn:microsoft.com/office/officeart/2005/8/layout/pList2"/>
    <dgm:cxn modelId="{42C6FEB4-1E7E-4BC0-A5A0-08219AED142A}" type="presParOf" srcId="{28AF89F9-A4DF-4D15-8F3C-DAF18B674157}" destId="{306FF3BA-308E-4CE3-84C2-95FB3B59DB58}" srcOrd="0" destOrd="0" presId="urn:microsoft.com/office/officeart/2005/8/layout/pList2"/>
    <dgm:cxn modelId="{95162062-8281-4519-88D8-BFAB078CDC16}" type="presParOf" srcId="{28AF89F9-A4DF-4D15-8F3C-DAF18B674157}" destId="{D0B8DD28-501F-41E2-BFFE-DD61051D064E}" srcOrd="1" destOrd="0" presId="urn:microsoft.com/office/officeart/2005/8/layout/pList2"/>
    <dgm:cxn modelId="{2B956B6B-4F93-439B-AFFC-471B03E1949C}" type="presParOf" srcId="{28AF89F9-A4DF-4D15-8F3C-DAF18B674157}" destId="{C287F617-C42F-47B0-8080-0033619104DC}" srcOrd="2" destOrd="0" presId="urn:microsoft.com/office/officeart/2005/8/layout/pList2"/>
    <dgm:cxn modelId="{43673125-C9EB-4427-94C6-7B68D6ECE93E}" type="presParOf" srcId="{D07D283A-DE68-46A5-88E4-025A601D02CC}" destId="{99AF5BB4-C54D-49C0-9DEC-A53F27697BDA}" srcOrd="1" destOrd="0" presId="urn:microsoft.com/office/officeart/2005/8/layout/pList2"/>
    <dgm:cxn modelId="{1241741F-FC83-4D2B-99C0-B9F44752C202}" type="presParOf" srcId="{D07D283A-DE68-46A5-88E4-025A601D02CC}" destId="{B5BD9EF6-775F-4196-B782-CF2525DC20C0}" srcOrd="2" destOrd="0" presId="urn:microsoft.com/office/officeart/2005/8/layout/pList2"/>
    <dgm:cxn modelId="{DAD05B9F-C577-4391-AD6E-064BF09F76D2}" type="presParOf" srcId="{B5BD9EF6-775F-4196-B782-CF2525DC20C0}" destId="{3539D44E-A983-4692-90E7-16799A3E06EF}" srcOrd="0" destOrd="0" presId="urn:microsoft.com/office/officeart/2005/8/layout/pList2"/>
    <dgm:cxn modelId="{A5E14401-5E0A-4E6D-B1ED-FD70FE236BA3}" type="presParOf" srcId="{B5BD9EF6-775F-4196-B782-CF2525DC20C0}" destId="{A43900B3-A3B2-424F-A7A6-63F8734E1C1A}" srcOrd="1" destOrd="0" presId="urn:microsoft.com/office/officeart/2005/8/layout/pList2"/>
    <dgm:cxn modelId="{5C2BC786-0CEE-4D75-8D4F-0C266F874319}" type="presParOf" srcId="{B5BD9EF6-775F-4196-B782-CF2525DC20C0}" destId="{F901D95A-D8D5-4168-88A3-C223437985E2}" srcOrd="2" destOrd="0" presId="urn:microsoft.com/office/officeart/2005/8/layout/pList2"/>
    <dgm:cxn modelId="{B10063BA-D61F-4EDA-8183-65543F0FBA20}" type="presParOf" srcId="{D07D283A-DE68-46A5-88E4-025A601D02CC}" destId="{335F613F-CAC1-44AD-90C1-0A1A1B7B0629}" srcOrd="3" destOrd="0" presId="urn:microsoft.com/office/officeart/2005/8/layout/pList2"/>
    <dgm:cxn modelId="{E2B3646D-C497-4C66-BC59-A2A353483152}" type="presParOf" srcId="{D07D283A-DE68-46A5-88E4-025A601D02CC}" destId="{15288EA0-5C92-4997-9065-E1EEF018F30E}" srcOrd="4" destOrd="0" presId="urn:microsoft.com/office/officeart/2005/8/layout/pList2"/>
    <dgm:cxn modelId="{45B0B8E9-C82E-4F7C-ACD7-DCD01B24DE24}" type="presParOf" srcId="{15288EA0-5C92-4997-9065-E1EEF018F30E}" destId="{536EE7D3-819B-48C3-A506-41CD37DED2F5}" srcOrd="0" destOrd="0" presId="urn:microsoft.com/office/officeart/2005/8/layout/pList2"/>
    <dgm:cxn modelId="{E6862307-D374-48F4-A676-56861BF903EE}" type="presParOf" srcId="{15288EA0-5C92-4997-9065-E1EEF018F30E}" destId="{3129903B-9AFB-45D0-AC59-8FEFF9EE52C0}" srcOrd="1" destOrd="0" presId="urn:microsoft.com/office/officeart/2005/8/layout/pList2"/>
    <dgm:cxn modelId="{EF58FA0B-C75C-4CC2-B767-4B64EF3A8578}" type="presParOf" srcId="{15288EA0-5C92-4997-9065-E1EEF018F30E}" destId="{272589D2-589D-4E70-8B36-10CE3406F6D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4A373D-023B-C748-861A-5A0718DA7175}" type="doc">
      <dgm:prSet loTypeId="urn:microsoft.com/office/officeart/2005/8/layout/pyramid2" loCatId="" qsTypeId="urn:microsoft.com/office/officeart/2005/8/quickstyle/simple4" qsCatId="simple" csTypeId="urn:microsoft.com/office/officeart/2005/8/colors/accent1_2" csCatId="accent1" phldr="1"/>
      <dgm:spPr/>
    </dgm:pt>
    <dgm:pt modelId="{C71FD838-BC21-C84F-ABB8-12AE4E3A6DA0}">
      <dgm:prSet phldrT="[Text]" custT="1"/>
      <dgm:spPr/>
      <dgm:t>
        <a:bodyPr/>
        <a:lstStyle/>
        <a:p>
          <a:r>
            <a:rPr lang="en-US" sz="2000" dirty="0" smtClean="0"/>
            <a:t>Opinions, Arguments,</a:t>
          </a:r>
        </a:p>
        <a:p>
          <a:r>
            <a:rPr lang="en-US" sz="2000" dirty="0" smtClean="0"/>
            <a:t> </a:t>
          </a:r>
          <a:r>
            <a:rPr lang="en-US" sz="2000" dirty="0" err="1" smtClean="0"/>
            <a:t>Intertextual</a:t>
          </a:r>
          <a:r>
            <a:rPr lang="en-US" sz="2000" dirty="0" smtClean="0"/>
            <a:t> Connections</a:t>
          </a:r>
          <a:endParaRPr lang="en-US" sz="2000" dirty="0"/>
        </a:p>
      </dgm:t>
    </dgm:pt>
    <dgm:pt modelId="{58B10A5A-8B75-3D40-8675-B54C2CAB91F8}" type="parTrans" cxnId="{8E2F8900-2AE5-A549-AD1D-7BB80D6A7DE6}">
      <dgm:prSet/>
      <dgm:spPr/>
      <dgm:t>
        <a:bodyPr/>
        <a:lstStyle/>
        <a:p>
          <a:endParaRPr lang="en-US"/>
        </a:p>
      </dgm:t>
    </dgm:pt>
    <dgm:pt modelId="{5B0D3FA5-B278-FC49-80DA-25E676A3AEF5}" type="sibTrans" cxnId="{8E2F8900-2AE5-A549-AD1D-7BB80D6A7DE6}">
      <dgm:prSet/>
      <dgm:spPr/>
      <dgm:t>
        <a:bodyPr/>
        <a:lstStyle/>
        <a:p>
          <a:endParaRPr lang="en-US"/>
        </a:p>
      </dgm:t>
    </dgm:pt>
    <dgm:pt modelId="{0D165663-183F-7E4E-AF6D-FC34E38BEF4A}">
      <dgm:prSet phldrT="[Text]"/>
      <dgm:spPr/>
      <dgm:t>
        <a:bodyPr/>
        <a:lstStyle/>
        <a:p>
          <a:r>
            <a:rPr lang="en-US" dirty="0" smtClean="0"/>
            <a:t>Inferences</a:t>
          </a:r>
          <a:endParaRPr lang="en-US" dirty="0"/>
        </a:p>
      </dgm:t>
    </dgm:pt>
    <dgm:pt modelId="{8C1B99AB-79E8-8042-B821-AE47F1F1842B}" type="parTrans" cxnId="{BDB6F979-A8CF-0746-A701-1C6F3F42C72D}">
      <dgm:prSet/>
      <dgm:spPr/>
      <dgm:t>
        <a:bodyPr/>
        <a:lstStyle/>
        <a:p>
          <a:endParaRPr lang="en-US"/>
        </a:p>
      </dgm:t>
    </dgm:pt>
    <dgm:pt modelId="{E4C7C5E5-6D4B-0144-B2E4-6A3CC96CA4D4}" type="sibTrans" cxnId="{BDB6F979-A8CF-0746-A701-1C6F3F42C72D}">
      <dgm:prSet/>
      <dgm:spPr/>
      <dgm:t>
        <a:bodyPr/>
        <a:lstStyle/>
        <a:p>
          <a:endParaRPr lang="en-US"/>
        </a:p>
      </dgm:t>
    </dgm:pt>
    <dgm:pt modelId="{1DB75B60-E6FF-F443-9EF8-CE35C693AF6B}">
      <dgm:prSet/>
      <dgm:spPr/>
      <dgm:t>
        <a:bodyPr/>
        <a:lstStyle/>
        <a:p>
          <a:r>
            <a:rPr lang="en-US" dirty="0" smtClean="0"/>
            <a:t>Author’s Purpose</a:t>
          </a:r>
          <a:endParaRPr lang="en-US" dirty="0"/>
        </a:p>
      </dgm:t>
    </dgm:pt>
    <dgm:pt modelId="{BBBEE8EA-5F39-2D4A-8C35-F3954BE79062}" type="parTrans" cxnId="{381FF0CC-8380-7344-80F9-2F8654799D5D}">
      <dgm:prSet/>
      <dgm:spPr/>
      <dgm:t>
        <a:bodyPr/>
        <a:lstStyle/>
        <a:p>
          <a:endParaRPr lang="en-US"/>
        </a:p>
      </dgm:t>
    </dgm:pt>
    <dgm:pt modelId="{53EDF392-F826-C14D-95D3-FB3551EBF1E0}" type="sibTrans" cxnId="{381FF0CC-8380-7344-80F9-2F8654799D5D}">
      <dgm:prSet/>
      <dgm:spPr/>
      <dgm:t>
        <a:bodyPr/>
        <a:lstStyle/>
        <a:p>
          <a:endParaRPr lang="en-US"/>
        </a:p>
      </dgm:t>
    </dgm:pt>
    <dgm:pt modelId="{465BF1E9-415F-E841-8619-936DAE0296B5}">
      <dgm:prSet/>
      <dgm:spPr/>
      <dgm:t>
        <a:bodyPr/>
        <a:lstStyle/>
        <a:p>
          <a:r>
            <a:rPr lang="en-US" dirty="0" smtClean="0"/>
            <a:t>Vocab &amp; Text Structure</a:t>
          </a:r>
          <a:endParaRPr lang="en-US" dirty="0"/>
        </a:p>
      </dgm:t>
    </dgm:pt>
    <dgm:pt modelId="{46230196-5C6C-504D-BB7C-13CAE429ACCC}" type="parTrans" cxnId="{26F873CE-ADDF-FE4A-815C-3ABC8B4F8050}">
      <dgm:prSet/>
      <dgm:spPr/>
      <dgm:t>
        <a:bodyPr/>
        <a:lstStyle/>
        <a:p>
          <a:endParaRPr lang="en-US"/>
        </a:p>
      </dgm:t>
    </dgm:pt>
    <dgm:pt modelId="{670322AC-6BBF-3640-B4CC-253CF59A2B82}" type="sibTrans" cxnId="{26F873CE-ADDF-FE4A-815C-3ABC8B4F8050}">
      <dgm:prSet/>
      <dgm:spPr/>
      <dgm:t>
        <a:bodyPr/>
        <a:lstStyle/>
        <a:p>
          <a:endParaRPr lang="en-US"/>
        </a:p>
      </dgm:t>
    </dgm:pt>
    <dgm:pt modelId="{B13DBECD-B83A-3B45-9C98-9AA575F7C240}">
      <dgm:prSet/>
      <dgm:spPr/>
      <dgm:t>
        <a:bodyPr/>
        <a:lstStyle/>
        <a:p>
          <a:r>
            <a:rPr lang="en-US" dirty="0" smtClean="0"/>
            <a:t>Key Details</a:t>
          </a:r>
          <a:endParaRPr lang="en-US" dirty="0"/>
        </a:p>
      </dgm:t>
    </dgm:pt>
    <dgm:pt modelId="{F1DB4D09-B087-A14F-93A8-895EF0404424}" type="parTrans" cxnId="{1A5B908F-863B-4C49-8C18-937EDCE63F26}">
      <dgm:prSet/>
      <dgm:spPr/>
      <dgm:t>
        <a:bodyPr/>
        <a:lstStyle/>
        <a:p>
          <a:endParaRPr lang="en-US"/>
        </a:p>
      </dgm:t>
    </dgm:pt>
    <dgm:pt modelId="{A5BE1344-0DC3-7748-80A3-F801E13A19DA}" type="sibTrans" cxnId="{1A5B908F-863B-4C49-8C18-937EDCE63F26}">
      <dgm:prSet/>
      <dgm:spPr/>
      <dgm:t>
        <a:bodyPr/>
        <a:lstStyle/>
        <a:p>
          <a:endParaRPr lang="en-US"/>
        </a:p>
      </dgm:t>
    </dgm:pt>
    <dgm:pt modelId="{0CFCF5B2-7F49-074A-A7B9-C19C233D5593}">
      <dgm:prSet/>
      <dgm:spPr/>
      <dgm:t>
        <a:bodyPr/>
        <a:lstStyle/>
        <a:p>
          <a:r>
            <a:rPr lang="en-US" dirty="0" smtClean="0"/>
            <a:t>General Understandings</a:t>
          </a:r>
          <a:endParaRPr lang="en-US" dirty="0"/>
        </a:p>
      </dgm:t>
    </dgm:pt>
    <dgm:pt modelId="{6E0239F7-2A6A-404B-B6B0-F2CF89EB0D2F}" type="parTrans" cxnId="{19AF8177-1502-A84B-B090-ABE4BA9C1A7F}">
      <dgm:prSet/>
      <dgm:spPr/>
      <dgm:t>
        <a:bodyPr/>
        <a:lstStyle/>
        <a:p>
          <a:endParaRPr lang="en-US"/>
        </a:p>
      </dgm:t>
    </dgm:pt>
    <dgm:pt modelId="{96A0D5DE-215A-5747-93CB-B6831671FFC8}" type="sibTrans" cxnId="{19AF8177-1502-A84B-B090-ABE4BA9C1A7F}">
      <dgm:prSet/>
      <dgm:spPr/>
      <dgm:t>
        <a:bodyPr/>
        <a:lstStyle/>
        <a:p>
          <a:endParaRPr lang="en-US"/>
        </a:p>
      </dgm:t>
    </dgm:pt>
    <dgm:pt modelId="{3E424F75-8C38-1448-BD00-1DEFFB6F2558}" type="pres">
      <dgm:prSet presAssocID="{024A373D-023B-C748-861A-5A0718DA7175}" presName="compositeShape" presStyleCnt="0">
        <dgm:presLayoutVars>
          <dgm:dir/>
          <dgm:resizeHandles/>
        </dgm:presLayoutVars>
      </dgm:prSet>
      <dgm:spPr/>
    </dgm:pt>
    <dgm:pt modelId="{1495163C-DFF8-3C49-A33A-D8EAE30AA542}" type="pres">
      <dgm:prSet presAssocID="{024A373D-023B-C748-861A-5A0718DA7175}" presName="pyramid" presStyleLbl="node1" presStyleIdx="0" presStyleCnt="1" custLinFactNeighborX="10488"/>
      <dgm:spPr/>
    </dgm:pt>
    <dgm:pt modelId="{A3662652-3A20-4844-B402-271765084CA0}" type="pres">
      <dgm:prSet presAssocID="{024A373D-023B-C748-861A-5A0718DA7175}" presName="theList" presStyleCnt="0"/>
      <dgm:spPr/>
    </dgm:pt>
    <dgm:pt modelId="{8B71AC00-B6FC-1D4D-9D98-F5204AF18890}" type="pres">
      <dgm:prSet presAssocID="{C71FD838-BC21-C84F-ABB8-12AE4E3A6DA0}" presName="aNode" presStyleLbl="fgAcc1" presStyleIdx="0" presStyleCnt="6" custScaleY="143357" custLinFactY="452" custLinFactNeighborX="-35136" custLinFactNeighborY="100000">
        <dgm:presLayoutVars>
          <dgm:bulletEnabled val="1"/>
        </dgm:presLayoutVars>
      </dgm:prSet>
      <dgm:spPr/>
      <dgm:t>
        <a:bodyPr/>
        <a:lstStyle/>
        <a:p>
          <a:endParaRPr lang="en-US"/>
        </a:p>
      </dgm:t>
    </dgm:pt>
    <dgm:pt modelId="{7C401003-738D-7940-9CB7-7BF6D37C0299}" type="pres">
      <dgm:prSet presAssocID="{C71FD838-BC21-C84F-ABB8-12AE4E3A6DA0}" presName="aSpace" presStyleCnt="0"/>
      <dgm:spPr/>
    </dgm:pt>
    <dgm:pt modelId="{15BE54F6-B140-184E-8234-33BEAACB49A5}" type="pres">
      <dgm:prSet presAssocID="{0D165663-183F-7E4E-AF6D-FC34E38BEF4A}" presName="aNode" presStyleLbl="fgAcc1" presStyleIdx="1" presStyleCnt="6" custLinFactY="14368" custLinFactNeighborX="-33630" custLinFactNeighborY="100000">
        <dgm:presLayoutVars>
          <dgm:bulletEnabled val="1"/>
        </dgm:presLayoutVars>
      </dgm:prSet>
      <dgm:spPr/>
      <dgm:t>
        <a:bodyPr/>
        <a:lstStyle/>
        <a:p>
          <a:endParaRPr lang="en-US"/>
        </a:p>
      </dgm:t>
    </dgm:pt>
    <dgm:pt modelId="{543B393B-2D92-AC40-BC05-00C1EA03CA6D}" type="pres">
      <dgm:prSet presAssocID="{0D165663-183F-7E4E-AF6D-FC34E38BEF4A}" presName="aSpace" presStyleCnt="0"/>
      <dgm:spPr/>
    </dgm:pt>
    <dgm:pt modelId="{42C19DFF-2D9A-5643-AE58-D80A9A14D2EC}" type="pres">
      <dgm:prSet presAssocID="{1DB75B60-E6FF-F443-9EF8-CE35C693AF6B}" presName="aNode" presStyleLbl="fgAcc1" presStyleIdx="2" presStyleCnt="6" custLinFactY="28707" custLinFactNeighborX="-34634" custLinFactNeighborY="100000">
        <dgm:presLayoutVars>
          <dgm:bulletEnabled val="1"/>
        </dgm:presLayoutVars>
      </dgm:prSet>
      <dgm:spPr/>
      <dgm:t>
        <a:bodyPr/>
        <a:lstStyle/>
        <a:p>
          <a:endParaRPr lang="en-US"/>
        </a:p>
      </dgm:t>
    </dgm:pt>
    <dgm:pt modelId="{28471C83-1A82-5D4A-9565-8F1B8DAD69CC}" type="pres">
      <dgm:prSet presAssocID="{1DB75B60-E6FF-F443-9EF8-CE35C693AF6B}" presName="aSpace" presStyleCnt="0"/>
      <dgm:spPr/>
    </dgm:pt>
    <dgm:pt modelId="{D6C73D77-FCED-8343-81C1-A17ACA67F260}" type="pres">
      <dgm:prSet presAssocID="{465BF1E9-415F-E841-8619-936DAE0296B5}" presName="aNode" presStyleLbl="fgAcc1" presStyleIdx="3" presStyleCnt="6" custLinFactY="35152" custLinFactNeighborX="-34132" custLinFactNeighborY="100000">
        <dgm:presLayoutVars>
          <dgm:bulletEnabled val="1"/>
        </dgm:presLayoutVars>
      </dgm:prSet>
      <dgm:spPr/>
      <dgm:t>
        <a:bodyPr/>
        <a:lstStyle/>
        <a:p>
          <a:endParaRPr lang="en-US"/>
        </a:p>
      </dgm:t>
    </dgm:pt>
    <dgm:pt modelId="{540156E5-97C5-8141-9DBF-B56E45B57CF6}" type="pres">
      <dgm:prSet presAssocID="{465BF1E9-415F-E841-8619-936DAE0296B5}" presName="aSpace" presStyleCnt="0"/>
      <dgm:spPr/>
    </dgm:pt>
    <dgm:pt modelId="{A378ED57-D1B6-DC40-800B-F48E0FAE9B34}" type="pres">
      <dgm:prSet presAssocID="{B13DBECD-B83A-3B45-9C98-9AA575F7C240}" presName="aNode" presStyleLbl="fgAcc1" presStyleIdx="4" presStyleCnt="6" custLinFactY="49844" custLinFactNeighborX="-35136" custLinFactNeighborY="100000">
        <dgm:presLayoutVars>
          <dgm:bulletEnabled val="1"/>
        </dgm:presLayoutVars>
      </dgm:prSet>
      <dgm:spPr/>
      <dgm:t>
        <a:bodyPr/>
        <a:lstStyle/>
        <a:p>
          <a:endParaRPr lang="en-US"/>
        </a:p>
      </dgm:t>
    </dgm:pt>
    <dgm:pt modelId="{A915E300-F0AC-6A4A-BBE1-BAE7ACF59C62}" type="pres">
      <dgm:prSet presAssocID="{B13DBECD-B83A-3B45-9C98-9AA575F7C240}" presName="aSpace" presStyleCnt="0"/>
      <dgm:spPr/>
    </dgm:pt>
    <dgm:pt modelId="{20ED39E7-6F07-7D4C-AF11-3983FAD7FBB0}" type="pres">
      <dgm:prSet presAssocID="{0CFCF5B2-7F49-074A-A7B9-C19C233D5593}" presName="aNode" presStyleLbl="fgAcc1" presStyleIdx="5" presStyleCnt="6" custLinFactY="66916" custLinFactNeighborX="-34633" custLinFactNeighborY="100000">
        <dgm:presLayoutVars>
          <dgm:bulletEnabled val="1"/>
        </dgm:presLayoutVars>
      </dgm:prSet>
      <dgm:spPr/>
      <dgm:t>
        <a:bodyPr/>
        <a:lstStyle/>
        <a:p>
          <a:endParaRPr lang="en-US"/>
        </a:p>
      </dgm:t>
    </dgm:pt>
    <dgm:pt modelId="{0D9D5C4E-8D89-284D-BFBD-47E21692A6C3}" type="pres">
      <dgm:prSet presAssocID="{0CFCF5B2-7F49-074A-A7B9-C19C233D5593}" presName="aSpace" presStyleCnt="0"/>
      <dgm:spPr/>
    </dgm:pt>
  </dgm:ptLst>
  <dgm:cxnLst>
    <dgm:cxn modelId="{BDB6F979-A8CF-0746-A701-1C6F3F42C72D}" srcId="{024A373D-023B-C748-861A-5A0718DA7175}" destId="{0D165663-183F-7E4E-AF6D-FC34E38BEF4A}" srcOrd="1" destOrd="0" parTransId="{8C1B99AB-79E8-8042-B821-AE47F1F1842B}" sibTransId="{E4C7C5E5-6D4B-0144-B2E4-6A3CC96CA4D4}"/>
    <dgm:cxn modelId="{381FF0CC-8380-7344-80F9-2F8654799D5D}" srcId="{024A373D-023B-C748-861A-5A0718DA7175}" destId="{1DB75B60-E6FF-F443-9EF8-CE35C693AF6B}" srcOrd="2" destOrd="0" parTransId="{BBBEE8EA-5F39-2D4A-8C35-F3954BE79062}" sibTransId="{53EDF392-F826-C14D-95D3-FB3551EBF1E0}"/>
    <dgm:cxn modelId="{CC1BF11E-979D-40D7-BC1A-191C9EB7D508}" type="presOf" srcId="{024A373D-023B-C748-861A-5A0718DA7175}" destId="{3E424F75-8C38-1448-BD00-1DEFFB6F2558}" srcOrd="0" destOrd="0" presId="urn:microsoft.com/office/officeart/2005/8/layout/pyramid2"/>
    <dgm:cxn modelId="{16B4AEF2-AF56-40E5-9835-5FE4635D7232}" type="presOf" srcId="{465BF1E9-415F-E841-8619-936DAE0296B5}" destId="{D6C73D77-FCED-8343-81C1-A17ACA67F260}" srcOrd="0" destOrd="0" presId="urn:microsoft.com/office/officeart/2005/8/layout/pyramid2"/>
    <dgm:cxn modelId="{2097DB0F-167B-416C-90FC-089380F94356}" type="presOf" srcId="{0D165663-183F-7E4E-AF6D-FC34E38BEF4A}" destId="{15BE54F6-B140-184E-8234-33BEAACB49A5}" srcOrd="0" destOrd="0" presId="urn:microsoft.com/office/officeart/2005/8/layout/pyramid2"/>
    <dgm:cxn modelId="{1A5B908F-863B-4C49-8C18-937EDCE63F26}" srcId="{024A373D-023B-C748-861A-5A0718DA7175}" destId="{B13DBECD-B83A-3B45-9C98-9AA575F7C240}" srcOrd="4" destOrd="0" parTransId="{F1DB4D09-B087-A14F-93A8-895EF0404424}" sibTransId="{A5BE1344-0DC3-7748-80A3-F801E13A19DA}"/>
    <dgm:cxn modelId="{19AF8177-1502-A84B-B090-ABE4BA9C1A7F}" srcId="{024A373D-023B-C748-861A-5A0718DA7175}" destId="{0CFCF5B2-7F49-074A-A7B9-C19C233D5593}" srcOrd="5" destOrd="0" parTransId="{6E0239F7-2A6A-404B-B6B0-F2CF89EB0D2F}" sibTransId="{96A0D5DE-215A-5747-93CB-B6831671FFC8}"/>
    <dgm:cxn modelId="{449467B0-1504-47B9-81A5-721D0861A525}" type="presOf" srcId="{C71FD838-BC21-C84F-ABB8-12AE4E3A6DA0}" destId="{8B71AC00-B6FC-1D4D-9D98-F5204AF18890}" srcOrd="0" destOrd="0" presId="urn:microsoft.com/office/officeart/2005/8/layout/pyramid2"/>
    <dgm:cxn modelId="{26F873CE-ADDF-FE4A-815C-3ABC8B4F8050}" srcId="{024A373D-023B-C748-861A-5A0718DA7175}" destId="{465BF1E9-415F-E841-8619-936DAE0296B5}" srcOrd="3" destOrd="0" parTransId="{46230196-5C6C-504D-BB7C-13CAE429ACCC}" sibTransId="{670322AC-6BBF-3640-B4CC-253CF59A2B82}"/>
    <dgm:cxn modelId="{08C64CDE-78A2-4C77-8728-3209239E04B8}" type="presOf" srcId="{0CFCF5B2-7F49-074A-A7B9-C19C233D5593}" destId="{20ED39E7-6F07-7D4C-AF11-3983FAD7FBB0}" srcOrd="0" destOrd="0" presId="urn:microsoft.com/office/officeart/2005/8/layout/pyramid2"/>
    <dgm:cxn modelId="{8E2F8900-2AE5-A549-AD1D-7BB80D6A7DE6}" srcId="{024A373D-023B-C748-861A-5A0718DA7175}" destId="{C71FD838-BC21-C84F-ABB8-12AE4E3A6DA0}" srcOrd="0" destOrd="0" parTransId="{58B10A5A-8B75-3D40-8675-B54C2CAB91F8}" sibTransId="{5B0D3FA5-B278-FC49-80DA-25E676A3AEF5}"/>
    <dgm:cxn modelId="{5BD6786B-3843-477F-8CD5-CF9D5341D7B9}" type="presOf" srcId="{B13DBECD-B83A-3B45-9C98-9AA575F7C240}" destId="{A378ED57-D1B6-DC40-800B-F48E0FAE9B34}" srcOrd="0" destOrd="0" presId="urn:microsoft.com/office/officeart/2005/8/layout/pyramid2"/>
    <dgm:cxn modelId="{549E1753-0A48-4DC6-A498-C1DFC84961AE}" type="presOf" srcId="{1DB75B60-E6FF-F443-9EF8-CE35C693AF6B}" destId="{42C19DFF-2D9A-5643-AE58-D80A9A14D2EC}" srcOrd="0" destOrd="0" presId="urn:microsoft.com/office/officeart/2005/8/layout/pyramid2"/>
    <dgm:cxn modelId="{7763402B-9BC1-4164-BAD3-E96A82190FC2}" type="presParOf" srcId="{3E424F75-8C38-1448-BD00-1DEFFB6F2558}" destId="{1495163C-DFF8-3C49-A33A-D8EAE30AA542}" srcOrd="0" destOrd="0" presId="urn:microsoft.com/office/officeart/2005/8/layout/pyramid2"/>
    <dgm:cxn modelId="{5BE12D33-0BD6-4EB7-8A63-E444A8641E6E}" type="presParOf" srcId="{3E424F75-8C38-1448-BD00-1DEFFB6F2558}" destId="{A3662652-3A20-4844-B402-271765084CA0}" srcOrd="1" destOrd="0" presId="urn:microsoft.com/office/officeart/2005/8/layout/pyramid2"/>
    <dgm:cxn modelId="{636413B4-FC69-4862-904B-59FCD5E30FFE}" type="presParOf" srcId="{A3662652-3A20-4844-B402-271765084CA0}" destId="{8B71AC00-B6FC-1D4D-9D98-F5204AF18890}" srcOrd="0" destOrd="0" presId="urn:microsoft.com/office/officeart/2005/8/layout/pyramid2"/>
    <dgm:cxn modelId="{99AF4FAC-8E6A-432E-9D09-643194FA7FBD}" type="presParOf" srcId="{A3662652-3A20-4844-B402-271765084CA0}" destId="{7C401003-738D-7940-9CB7-7BF6D37C0299}" srcOrd="1" destOrd="0" presId="urn:microsoft.com/office/officeart/2005/8/layout/pyramid2"/>
    <dgm:cxn modelId="{61465E42-1D48-4726-A423-81DA40D1B52B}" type="presParOf" srcId="{A3662652-3A20-4844-B402-271765084CA0}" destId="{15BE54F6-B140-184E-8234-33BEAACB49A5}" srcOrd="2" destOrd="0" presId="urn:microsoft.com/office/officeart/2005/8/layout/pyramid2"/>
    <dgm:cxn modelId="{32E1ECC6-0F3A-4746-A2DD-CB46B5A5A2E5}" type="presParOf" srcId="{A3662652-3A20-4844-B402-271765084CA0}" destId="{543B393B-2D92-AC40-BC05-00C1EA03CA6D}" srcOrd="3" destOrd="0" presId="urn:microsoft.com/office/officeart/2005/8/layout/pyramid2"/>
    <dgm:cxn modelId="{11DEEADE-9AC4-4507-839A-6F362E68BEBC}" type="presParOf" srcId="{A3662652-3A20-4844-B402-271765084CA0}" destId="{42C19DFF-2D9A-5643-AE58-D80A9A14D2EC}" srcOrd="4" destOrd="0" presId="urn:microsoft.com/office/officeart/2005/8/layout/pyramid2"/>
    <dgm:cxn modelId="{4339F031-BF17-4101-B48A-15DD4EED778D}" type="presParOf" srcId="{A3662652-3A20-4844-B402-271765084CA0}" destId="{28471C83-1A82-5D4A-9565-8F1B8DAD69CC}" srcOrd="5" destOrd="0" presId="urn:microsoft.com/office/officeart/2005/8/layout/pyramid2"/>
    <dgm:cxn modelId="{56496AEA-CE7F-4B0A-945E-921BAEAC13BB}" type="presParOf" srcId="{A3662652-3A20-4844-B402-271765084CA0}" destId="{D6C73D77-FCED-8343-81C1-A17ACA67F260}" srcOrd="6" destOrd="0" presId="urn:microsoft.com/office/officeart/2005/8/layout/pyramid2"/>
    <dgm:cxn modelId="{1163E94A-2245-4DF0-9881-FF5FC7ED5069}" type="presParOf" srcId="{A3662652-3A20-4844-B402-271765084CA0}" destId="{540156E5-97C5-8141-9DBF-B56E45B57CF6}" srcOrd="7" destOrd="0" presId="urn:microsoft.com/office/officeart/2005/8/layout/pyramid2"/>
    <dgm:cxn modelId="{126C7F82-0086-4721-9DBC-66CD531F0F63}" type="presParOf" srcId="{A3662652-3A20-4844-B402-271765084CA0}" destId="{A378ED57-D1B6-DC40-800B-F48E0FAE9B34}" srcOrd="8" destOrd="0" presId="urn:microsoft.com/office/officeart/2005/8/layout/pyramid2"/>
    <dgm:cxn modelId="{1B9E737E-5314-41C4-96C1-B17B822B941A}" type="presParOf" srcId="{A3662652-3A20-4844-B402-271765084CA0}" destId="{A915E300-F0AC-6A4A-BBE1-BAE7ACF59C62}" srcOrd="9" destOrd="0" presId="urn:microsoft.com/office/officeart/2005/8/layout/pyramid2"/>
    <dgm:cxn modelId="{5D9DDF18-98D7-4F1F-B1A1-76EF671FCE57}" type="presParOf" srcId="{A3662652-3A20-4844-B402-271765084CA0}" destId="{20ED39E7-6F07-7D4C-AF11-3983FAD7FBB0}" srcOrd="10" destOrd="0" presId="urn:microsoft.com/office/officeart/2005/8/layout/pyramid2"/>
    <dgm:cxn modelId="{EB4A5ED9-2D1C-4514-A3D4-D057B42EA58D}" type="presParOf" srcId="{A3662652-3A20-4844-B402-271765084CA0}" destId="{0D9D5C4E-8D89-284D-BFBD-47E21692A6C3}"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944DFC-3336-4C27-B6A0-1E7E1CEC5D55}" type="doc">
      <dgm:prSet loTypeId="urn:microsoft.com/office/officeart/2005/8/layout/vList3" loCatId="picture" qsTypeId="urn:microsoft.com/office/officeart/2005/8/quickstyle/simple1" qsCatId="simple" csTypeId="urn:microsoft.com/office/officeart/2005/8/colors/accent1_2" csCatId="accent1" phldr="1"/>
      <dgm:spPr/>
    </dgm:pt>
    <dgm:pt modelId="{FA92D723-E119-4C99-9E80-C152C6744031}">
      <dgm:prSet phldrT="[Text]" custT="1"/>
      <dgm:spPr>
        <a:solidFill>
          <a:srgbClr val="0070C0"/>
        </a:solidFill>
      </dgm:spPr>
      <dgm:t>
        <a:bodyPr/>
        <a:lstStyle/>
        <a:p>
          <a:r>
            <a:rPr lang="en-US" sz="2000" b="1" dirty="0" smtClean="0">
              <a:latin typeface="+mj-lt"/>
            </a:rPr>
            <a:t>Session #1: Room 1 </a:t>
          </a:r>
        </a:p>
        <a:p>
          <a:r>
            <a:rPr lang="en-US" sz="2800" b="1" dirty="0" smtClean="0">
              <a:latin typeface="+mj-lt"/>
            </a:rPr>
            <a:t>KCAS and the                            3 Modes of Writing</a:t>
          </a:r>
          <a:endParaRPr lang="en-US" sz="2800" b="1" dirty="0">
            <a:latin typeface="+mj-lt"/>
          </a:endParaRPr>
        </a:p>
      </dgm:t>
    </dgm:pt>
    <dgm:pt modelId="{D4E1AC15-C729-484C-8119-F5EFF2F97EE4}" type="parTrans" cxnId="{6D64C43F-333D-40F2-921E-2E3CEA3C9B21}">
      <dgm:prSet/>
      <dgm:spPr/>
      <dgm:t>
        <a:bodyPr/>
        <a:lstStyle/>
        <a:p>
          <a:endParaRPr lang="en-US"/>
        </a:p>
      </dgm:t>
    </dgm:pt>
    <dgm:pt modelId="{AFD2557D-AAB0-40A9-934F-C759F5A08A7F}" type="sibTrans" cxnId="{6D64C43F-333D-40F2-921E-2E3CEA3C9B21}">
      <dgm:prSet/>
      <dgm:spPr/>
      <dgm:t>
        <a:bodyPr/>
        <a:lstStyle/>
        <a:p>
          <a:endParaRPr lang="en-US"/>
        </a:p>
      </dgm:t>
    </dgm:pt>
    <dgm:pt modelId="{2415007F-3942-43CA-929A-8587F1CC6E4A}">
      <dgm:prSet phldrT="[Text]" custT="1"/>
      <dgm:spPr>
        <a:solidFill>
          <a:srgbClr val="0070C0"/>
        </a:solidFill>
      </dgm:spPr>
      <dgm:t>
        <a:bodyPr/>
        <a:lstStyle/>
        <a:p>
          <a:r>
            <a:rPr lang="en-US" sz="2000" b="1" dirty="0" smtClean="0">
              <a:latin typeface="+mj-lt"/>
            </a:rPr>
            <a:t>Session #2: Room 2</a:t>
          </a:r>
        </a:p>
        <a:p>
          <a:r>
            <a:rPr lang="en-US" sz="2800" b="1" dirty="0" smtClean="0">
              <a:latin typeface="+mj-lt"/>
            </a:rPr>
            <a:t>  Congruency in TDQs               and Assessment</a:t>
          </a:r>
          <a:endParaRPr lang="en-US" sz="2800" b="1" dirty="0">
            <a:latin typeface="+mj-lt"/>
          </a:endParaRPr>
        </a:p>
      </dgm:t>
    </dgm:pt>
    <dgm:pt modelId="{A1A69174-7000-4E19-982E-79385245F246}" type="parTrans" cxnId="{4DB7F9FC-E15F-47ED-8AA8-FC5C8E4A240D}">
      <dgm:prSet/>
      <dgm:spPr/>
      <dgm:t>
        <a:bodyPr/>
        <a:lstStyle/>
        <a:p>
          <a:endParaRPr lang="en-US"/>
        </a:p>
      </dgm:t>
    </dgm:pt>
    <dgm:pt modelId="{19BA3ACE-16D9-461D-BD69-1DE4DF563012}" type="sibTrans" cxnId="{4DB7F9FC-E15F-47ED-8AA8-FC5C8E4A240D}">
      <dgm:prSet/>
      <dgm:spPr/>
      <dgm:t>
        <a:bodyPr/>
        <a:lstStyle/>
        <a:p>
          <a:endParaRPr lang="en-US"/>
        </a:p>
      </dgm:t>
    </dgm:pt>
    <dgm:pt modelId="{E70BA165-E211-421F-872E-24A9C76EA0C1}">
      <dgm:prSet phldrT="[Text]" custT="1"/>
      <dgm:spPr>
        <a:solidFill>
          <a:srgbClr val="0070C0"/>
        </a:solidFill>
      </dgm:spPr>
      <dgm:t>
        <a:bodyPr/>
        <a:lstStyle/>
        <a:p>
          <a:pPr>
            <a:lnSpc>
              <a:spcPct val="90000"/>
            </a:lnSpc>
            <a:spcAft>
              <a:spcPct val="35000"/>
            </a:spcAft>
          </a:pPr>
          <a:r>
            <a:rPr lang="en-US" sz="2000" b="1" dirty="0" smtClean="0">
              <a:latin typeface="+mj-lt"/>
            </a:rPr>
            <a:t>Session #3: Main Room</a:t>
          </a:r>
        </a:p>
        <a:p>
          <a:pPr>
            <a:lnSpc>
              <a:spcPct val="100000"/>
            </a:lnSpc>
            <a:spcAft>
              <a:spcPts val="0"/>
            </a:spcAft>
          </a:pPr>
          <a:r>
            <a:rPr lang="en-US" sz="2800" b="1" dirty="0" smtClean="0">
              <a:latin typeface="+mj-lt"/>
            </a:rPr>
            <a:t>LDC :</a:t>
          </a:r>
        </a:p>
        <a:p>
          <a:pPr>
            <a:lnSpc>
              <a:spcPct val="100000"/>
            </a:lnSpc>
            <a:spcAft>
              <a:spcPts val="0"/>
            </a:spcAft>
          </a:pPr>
          <a:r>
            <a:rPr lang="en-US" sz="2400" b="1" dirty="0" smtClean="0">
              <a:latin typeface="+mj-lt"/>
            </a:rPr>
            <a:t>Developing An Effective Module</a:t>
          </a:r>
        </a:p>
      </dgm:t>
    </dgm:pt>
    <dgm:pt modelId="{0AD90CEF-4083-4E7F-ADE7-2E2C3EC6D1E9}" type="parTrans" cxnId="{23F533B5-4420-4405-A85C-CAFE8AED35BB}">
      <dgm:prSet/>
      <dgm:spPr/>
      <dgm:t>
        <a:bodyPr/>
        <a:lstStyle/>
        <a:p>
          <a:endParaRPr lang="en-US"/>
        </a:p>
      </dgm:t>
    </dgm:pt>
    <dgm:pt modelId="{25215874-9E4B-4E2E-94C3-C727AB81F3F4}" type="sibTrans" cxnId="{23F533B5-4420-4405-A85C-CAFE8AED35BB}">
      <dgm:prSet/>
      <dgm:spPr/>
      <dgm:t>
        <a:bodyPr/>
        <a:lstStyle/>
        <a:p>
          <a:endParaRPr lang="en-US"/>
        </a:p>
      </dgm:t>
    </dgm:pt>
    <dgm:pt modelId="{A987126B-1E2E-4B68-B904-19419A1A3770}" type="pres">
      <dgm:prSet presAssocID="{CE944DFC-3336-4C27-B6A0-1E7E1CEC5D55}" presName="linearFlow" presStyleCnt="0">
        <dgm:presLayoutVars>
          <dgm:dir/>
          <dgm:resizeHandles val="exact"/>
        </dgm:presLayoutVars>
      </dgm:prSet>
      <dgm:spPr/>
    </dgm:pt>
    <dgm:pt modelId="{62FAFDDE-6DDB-43A4-9961-9A112AC34958}" type="pres">
      <dgm:prSet presAssocID="{FA92D723-E119-4C99-9E80-C152C6744031}" presName="composite" presStyleCnt="0"/>
      <dgm:spPr/>
    </dgm:pt>
    <dgm:pt modelId="{172FAF42-9C36-4849-9E08-DAFF409F4B9C}" type="pres">
      <dgm:prSet presAssocID="{FA92D723-E119-4C99-9E80-C152C6744031}" presName="imgShp" presStyleLbl="fgImgPlace1" presStyleIdx="0" presStyleCnt="3" custLinFactNeighborX="-24431" custLinFactNeighborY="-2887"/>
      <dgm:spPr>
        <a:solidFill>
          <a:schemeClr val="accent1"/>
        </a:solidFill>
      </dgm:spPr>
    </dgm:pt>
    <dgm:pt modelId="{B9EE1D95-77A2-47A4-88E1-E40A3B972685}" type="pres">
      <dgm:prSet presAssocID="{FA92D723-E119-4C99-9E80-C152C6744031}" presName="txShp" presStyleLbl="node1" presStyleIdx="0" presStyleCnt="3" custScaleX="135910" custLinFactNeighborX="1" custLinFactNeighborY="5462">
        <dgm:presLayoutVars>
          <dgm:bulletEnabled val="1"/>
        </dgm:presLayoutVars>
      </dgm:prSet>
      <dgm:spPr/>
      <dgm:t>
        <a:bodyPr/>
        <a:lstStyle/>
        <a:p>
          <a:endParaRPr lang="en-US"/>
        </a:p>
      </dgm:t>
    </dgm:pt>
    <dgm:pt modelId="{ED8D0DB5-A494-4935-9ABC-42BC26E42C63}" type="pres">
      <dgm:prSet presAssocID="{AFD2557D-AAB0-40A9-934F-C759F5A08A7F}" presName="spacing" presStyleCnt="0"/>
      <dgm:spPr/>
    </dgm:pt>
    <dgm:pt modelId="{8B64DC19-264E-4D47-9CD3-9AD75963B071}" type="pres">
      <dgm:prSet presAssocID="{2415007F-3942-43CA-929A-8587F1CC6E4A}" presName="composite" presStyleCnt="0"/>
      <dgm:spPr/>
    </dgm:pt>
    <dgm:pt modelId="{2FBDDAD3-89C9-46DF-BF6A-E657914EF8C1}" type="pres">
      <dgm:prSet presAssocID="{2415007F-3942-43CA-929A-8587F1CC6E4A}" presName="imgShp" presStyleLbl="fgImgPlace1" presStyleIdx="1" presStyleCnt="3" custLinFactNeighborX="-38153" custLinFactNeighborY="-348"/>
      <dgm:spPr>
        <a:solidFill>
          <a:schemeClr val="accent1"/>
        </a:solidFill>
      </dgm:spPr>
    </dgm:pt>
    <dgm:pt modelId="{59C9DFEC-FDAD-45C2-B363-CE41CD97D079}" type="pres">
      <dgm:prSet presAssocID="{2415007F-3942-43CA-929A-8587F1CC6E4A}" presName="txShp" presStyleLbl="node1" presStyleIdx="1" presStyleCnt="3" custScaleX="136166">
        <dgm:presLayoutVars>
          <dgm:bulletEnabled val="1"/>
        </dgm:presLayoutVars>
      </dgm:prSet>
      <dgm:spPr/>
      <dgm:t>
        <a:bodyPr/>
        <a:lstStyle/>
        <a:p>
          <a:endParaRPr lang="en-US"/>
        </a:p>
      </dgm:t>
    </dgm:pt>
    <dgm:pt modelId="{DD5A8EAC-FEC1-4D4C-B8CD-F7E6E0529ACF}" type="pres">
      <dgm:prSet presAssocID="{19BA3ACE-16D9-461D-BD69-1DE4DF563012}" presName="spacing" presStyleCnt="0"/>
      <dgm:spPr/>
    </dgm:pt>
    <dgm:pt modelId="{82F3FA73-554F-40ED-BFB4-461BA6213554}" type="pres">
      <dgm:prSet presAssocID="{E70BA165-E211-421F-872E-24A9C76EA0C1}" presName="composite" presStyleCnt="0"/>
      <dgm:spPr/>
    </dgm:pt>
    <dgm:pt modelId="{D9E88702-17D2-4CF8-8AE3-1755A189A757}" type="pres">
      <dgm:prSet presAssocID="{E70BA165-E211-421F-872E-24A9C76EA0C1}" presName="imgShp" presStyleLbl="fgImgPlace1" presStyleIdx="2" presStyleCnt="3" custLinFactNeighborX="-26417" custLinFactNeighborY="-1531"/>
      <dgm:spPr>
        <a:solidFill>
          <a:schemeClr val="accent1"/>
        </a:solidFill>
      </dgm:spPr>
    </dgm:pt>
    <dgm:pt modelId="{6C6F8280-115F-4B00-98F1-A16C7643F33B}" type="pres">
      <dgm:prSet presAssocID="{E70BA165-E211-421F-872E-24A9C76EA0C1}" presName="txShp" presStyleLbl="node1" presStyleIdx="2" presStyleCnt="3" custScaleX="137005">
        <dgm:presLayoutVars>
          <dgm:bulletEnabled val="1"/>
        </dgm:presLayoutVars>
      </dgm:prSet>
      <dgm:spPr/>
      <dgm:t>
        <a:bodyPr/>
        <a:lstStyle/>
        <a:p>
          <a:endParaRPr lang="en-US"/>
        </a:p>
      </dgm:t>
    </dgm:pt>
  </dgm:ptLst>
  <dgm:cxnLst>
    <dgm:cxn modelId="{CC732224-D5EA-4CE9-A732-8F3DDB97CF99}" type="presOf" srcId="{FA92D723-E119-4C99-9E80-C152C6744031}" destId="{B9EE1D95-77A2-47A4-88E1-E40A3B972685}" srcOrd="0" destOrd="0" presId="urn:microsoft.com/office/officeart/2005/8/layout/vList3"/>
    <dgm:cxn modelId="{23F533B5-4420-4405-A85C-CAFE8AED35BB}" srcId="{CE944DFC-3336-4C27-B6A0-1E7E1CEC5D55}" destId="{E70BA165-E211-421F-872E-24A9C76EA0C1}" srcOrd="2" destOrd="0" parTransId="{0AD90CEF-4083-4E7F-ADE7-2E2C3EC6D1E9}" sibTransId="{25215874-9E4B-4E2E-94C3-C727AB81F3F4}"/>
    <dgm:cxn modelId="{6D64C43F-333D-40F2-921E-2E3CEA3C9B21}" srcId="{CE944DFC-3336-4C27-B6A0-1E7E1CEC5D55}" destId="{FA92D723-E119-4C99-9E80-C152C6744031}" srcOrd="0" destOrd="0" parTransId="{D4E1AC15-C729-484C-8119-F5EFF2F97EE4}" sibTransId="{AFD2557D-AAB0-40A9-934F-C759F5A08A7F}"/>
    <dgm:cxn modelId="{8CFF9FB6-48DC-4E0E-96AE-84D668440FA1}" type="presOf" srcId="{2415007F-3942-43CA-929A-8587F1CC6E4A}" destId="{59C9DFEC-FDAD-45C2-B363-CE41CD97D079}" srcOrd="0" destOrd="0" presId="urn:microsoft.com/office/officeart/2005/8/layout/vList3"/>
    <dgm:cxn modelId="{9259B6E4-E058-4DF2-8C07-AA82A94D5785}" type="presOf" srcId="{E70BA165-E211-421F-872E-24A9C76EA0C1}" destId="{6C6F8280-115F-4B00-98F1-A16C7643F33B}" srcOrd="0" destOrd="0" presId="urn:microsoft.com/office/officeart/2005/8/layout/vList3"/>
    <dgm:cxn modelId="{92FA2066-9EC5-4507-9E85-B9FB6579C2D6}" type="presOf" srcId="{CE944DFC-3336-4C27-B6A0-1E7E1CEC5D55}" destId="{A987126B-1E2E-4B68-B904-19419A1A3770}" srcOrd="0" destOrd="0" presId="urn:microsoft.com/office/officeart/2005/8/layout/vList3"/>
    <dgm:cxn modelId="{4DB7F9FC-E15F-47ED-8AA8-FC5C8E4A240D}" srcId="{CE944DFC-3336-4C27-B6A0-1E7E1CEC5D55}" destId="{2415007F-3942-43CA-929A-8587F1CC6E4A}" srcOrd="1" destOrd="0" parTransId="{A1A69174-7000-4E19-982E-79385245F246}" sibTransId="{19BA3ACE-16D9-461D-BD69-1DE4DF563012}"/>
    <dgm:cxn modelId="{DCCE68E1-BF67-40C6-B843-7A1025333D2B}" type="presParOf" srcId="{A987126B-1E2E-4B68-B904-19419A1A3770}" destId="{62FAFDDE-6DDB-43A4-9961-9A112AC34958}" srcOrd="0" destOrd="0" presId="urn:microsoft.com/office/officeart/2005/8/layout/vList3"/>
    <dgm:cxn modelId="{5E39CC27-E076-4B04-BD09-30F18A6724B2}" type="presParOf" srcId="{62FAFDDE-6DDB-43A4-9961-9A112AC34958}" destId="{172FAF42-9C36-4849-9E08-DAFF409F4B9C}" srcOrd="0" destOrd="0" presId="urn:microsoft.com/office/officeart/2005/8/layout/vList3"/>
    <dgm:cxn modelId="{61B83A37-79B6-4E30-B91C-6C6609F06318}" type="presParOf" srcId="{62FAFDDE-6DDB-43A4-9961-9A112AC34958}" destId="{B9EE1D95-77A2-47A4-88E1-E40A3B972685}" srcOrd="1" destOrd="0" presId="urn:microsoft.com/office/officeart/2005/8/layout/vList3"/>
    <dgm:cxn modelId="{8C7B0353-C48A-4EAC-861F-0ECF6FC9CE61}" type="presParOf" srcId="{A987126B-1E2E-4B68-B904-19419A1A3770}" destId="{ED8D0DB5-A494-4935-9ABC-42BC26E42C63}" srcOrd="1" destOrd="0" presId="urn:microsoft.com/office/officeart/2005/8/layout/vList3"/>
    <dgm:cxn modelId="{9CA6E935-9645-46D9-AC33-5E85B6128CE0}" type="presParOf" srcId="{A987126B-1E2E-4B68-B904-19419A1A3770}" destId="{8B64DC19-264E-4D47-9CD3-9AD75963B071}" srcOrd="2" destOrd="0" presId="urn:microsoft.com/office/officeart/2005/8/layout/vList3"/>
    <dgm:cxn modelId="{37C599F5-7C2C-4590-8712-2809D2810DBE}" type="presParOf" srcId="{8B64DC19-264E-4D47-9CD3-9AD75963B071}" destId="{2FBDDAD3-89C9-46DF-BF6A-E657914EF8C1}" srcOrd="0" destOrd="0" presId="urn:microsoft.com/office/officeart/2005/8/layout/vList3"/>
    <dgm:cxn modelId="{435FFE11-7F88-4C54-8BF5-BC637C77466F}" type="presParOf" srcId="{8B64DC19-264E-4D47-9CD3-9AD75963B071}" destId="{59C9DFEC-FDAD-45C2-B363-CE41CD97D079}" srcOrd="1" destOrd="0" presId="urn:microsoft.com/office/officeart/2005/8/layout/vList3"/>
    <dgm:cxn modelId="{2F8CA67C-FFB1-4FA1-AE41-F17C1C33A316}" type="presParOf" srcId="{A987126B-1E2E-4B68-B904-19419A1A3770}" destId="{DD5A8EAC-FEC1-4D4C-B8CD-F7E6E0529ACF}" srcOrd="3" destOrd="0" presId="urn:microsoft.com/office/officeart/2005/8/layout/vList3"/>
    <dgm:cxn modelId="{3540F9BE-3AED-4ABC-8D76-A000E1DD24AF}" type="presParOf" srcId="{A987126B-1E2E-4B68-B904-19419A1A3770}" destId="{82F3FA73-554F-40ED-BFB4-461BA6213554}" srcOrd="4" destOrd="0" presId="urn:microsoft.com/office/officeart/2005/8/layout/vList3"/>
    <dgm:cxn modelId="{E2DA4ED7-23C8-4794-9E20-CC45914AAE33}" type="presParOf" srcId="{82F3FA73-554F-40ED-BFB4-461BA6213554}" destId="{D9E88702-17D2-4CF8-8AE3-1755A189A757}" srcOrd="0" destOrd="0" presId="urn:microsoft.com/office/officeart/2005/8/layout/vList3"/>
    <dgm:cxn modelId="{9247CD42-282B-483A-B80F-133AEAC3FB49}" type="presParOf" srcId="{82F3FA73-554F-40ED-BFB4-461BA6213554}" destId="{6C6F8280-115F-4B00-98F1-A16C7643F33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BA942-6EF2-4242-873A-1AF880C1A828}"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4BF4A6F7-4C6E-46C3-9969-0EF8871BCE8F}">
      <dgm:prSet phldrT="[Text]"/>
      <dgm:spPr/>
      <dgm:t>
        <a:bodyPr/>
        <a:lstStyle/>
        <a:p>
          <a:endParaRPr lang="en-US" dirty="0">
            <a:latin typeface="Aharoni" pitchFamily="2" charset="-79"/>
            <a:cs typeface="Aharoni" pitchFamily="2" charset="-79"/>
          </a:endParaRPr>
        </a:p>
      </dgm:t>
    </dgm:pt>
    <dgm:pt modelId="{AACCE07C-1A22-44C8-AF02-E153639F7607}" type="parTrans" cxnId="{BF417B0A-ED13-4D79-873A-A9AB8F11AE39}">
      <dgm:prSet/>
      <dgm:spPr/>
      <dgm:t>
        <a:bodyPr/>
        <a:lstStyle/>
        <a:p>
          <a:endParaRPr lang="en-US"/>
        </a:p>
      </dgm:t>
    </dgm:pt>
    <dgm:pt modelId="{1E6AF802-B7FE-4D60-81C3-52AA8775F874}" type="sibTrans" cxnId="{BF417B0A-ED13-4D79-873A-A9AB8F11AE39}">
      <dgm:prSet/>
      <dgm:spPr/>
      <dgm:t>
        <a:bodyPr/>
        <a:lstStyle/>
        <a:p>
          <a:endParaRPr lang="en-US"/>
        </a:p>
      </dgm:t>
    </dgm:pt>
    <dgm:pt modelId="{6D324ACE-3171-4042-8C03-2AFC2466C9D0}">
      <dgm:prSet phldrT="[Text]"/>
      <dgm:spPr/>
      <dgm:t>
        <a:bodyPr/>
        <a:lstStyle/>
        <a:p>
          <a:endParaRPr lang="en-US" dirty="0">
            <a:latin typeface="Aharoni" pitchFamily="2" charset="-79"/>
            <a:cs typeface="Aharoni" pitchFamily="2" charset="-79"/>
          </a:endParaRPr>
        </a:p>
      </dgm:t>
    </dgm:pt>
    <dgm:pt modelId="{54F60F72-DCD9-4222-8E4A-FE4E6ECFC7A4}" type="parTrans" cxnId="{4D34793C-7969-4CD0-9440-D8CAF34322F8}">
      <dgm:prSet/>
      <dgm:spPr/>
      <dgm:t>
        <a:bodyPr/>
        <a:lstStyle/>
        <a:p>
          <a:endParaRPr lang="en-US"/>
        </a:p>
      </dgm:t>
    </dgm:pt>
    <dgm:pt modelId="{D021065F-4041-48AC-8BEC-BA9C44FAE4CF}" type="sibTrans" cxnId="{4D34793C-7969-4CD0-9440-D8CAF34322F8}">
      <dgm:prSet/>
      <dgm:spPr/>
      <dgm:t>
        <a:bodyPr/>
        <a:lstStyle/>
        <a:p>
          <a:endParaRPr lang="en-US"/>
        </a:p>
      </dgm:t>
    </dgm:pt>
    <dgm:pt modelId="{BC39030F-7CA0-4B4F-83CC-E9106B51C5DA}">
      <dgm:prSet phldrT="[Text]" custT="1"/>
      <dgm:spPr/>
      <dgm:t>
        <a:bodyPr/>
        <a:lstStyle/>
        <a:p>
          <a:endParaRPr lang="en-US" sz="2800" dirty="0">
            <a:latin typeface="Aharoni" pitchFamily="2" charset="-79"/>
            <a:cs typeface="Aharoni" pitchFamily="2" charset="-79"/>
          </a:endParaRPr>
        </a:p>
      </dgm:t>
    </dgm:pt>
    <dgm:pt modelId="{D1387CB5-B54F-497A-9E04-3A48BAA592D9}" type="sibTrans" cxnId="{6FE874A5-FA0D-41DD-A149-9F1EA25C24A0}">
      <dgm:prSet/>
      <dgm:spPr/>
      <dgm:t>
        <a:bodyPr/>
        <a:lstStyle/>
        <a:p>
          <a:endParaRPr lang="en-US"/>
        </a:p>
      </dgm:t>
    </dgm:pt>
    <dgm:pt modelId="{0B4B87EA-3D2E-454B-A2EC-99FBA46B4409}" type="parTrans" cxnId="{6FE874A5-FA0D-41DD-A149-9F1EA25C24A0}">
      <dgm:prSet/>
      <dgm:spPr/>
      <dgm:t>
        <a:bodyPr/>
        <a:lstStyle/>
        <a:p>
          <a:endParaRPr lang="en-US"/>
        </a:p>
      </dgm:t>
    </dgm:pt>
    <dgm:pt modelId="{CC50F3AB-7CE0-43B0-9D69-0A415D697192}" type="pres">
      <dgm:prSet presAssocID="{8B6BA942-6EF2-4242-873A-1AF880C1A828}" presName="Name0" presStyleCnt="0">
        <dgm:presLayoutVars>
          <dgm:chMax val="7"/>
          <dgm:chPref val="7"/>
          <dgm:dir/>
          <dgm:animLvl val="lvl"/>
        </dgm:presLayoutVars>
      </dgm:prSet>
      <dgm:spPr/>
      <dgm:t>
        <a:bodyPr/>
        <a:lstStyle/>
        <a:p>
          <a:endParaRPr lang="en-US"/>
        </a:p>
      </dgm:t>
    </dgm:pt>
    <dgm:pt modelId="{E7BFF045-0BF8-41C8-A2E7-841CA342EF47}" type="pres">
      <dgm:prSet presAssocID="{BC39030F-7CA0-4B4F-83CC-E9106B51C5DA}" presName="Accent1" presStyleCnt="0"/>
      <dgm:spPr/>
    </dgm:pt>
    <dgm:pt modelId="{2C96CEEE-68AF-454F-9A1E-D4CD2BF5553C}" type="pres">
      <dgm:prSet presAssocID="{BC39030F-7CA0-4B4F-83CC-E9106B51C5DA}" presName="Accent" presStyleLbl="node1" presStyleIdx="0" presStyleCnt="3" custScaleX="153853" custScaleY="147154" custLinFactNeighborX="1403" custLinFactNeighborY="-30045"/>
      <dgm:spPr>
        <a:solidFill>
          <a:schemeClr val="accent1"/>
        </a:solidFill>
      </dgm:spPr>
      <dgm:t>
        <a:bodyPr/>
        <a:lstStyle/>
        <a:p>
          <a:endParaRPr lang="en-US"/>
        </a:p>
      </dgm:t>
    </dgm:pt>
    <dgm:pt modelId="{6E56B3F5-DC36-4DA8-8EC6-EDDC014039C2}" type="pres">
      <dgm:prSet presAssocID="{BC39030F-7CA0-4B4F-83CC-E9106B51C5DA}" presName="Parent1" presStyleLbl="revTx" presStyleIdx="0" presStyleCnt="3" custScaleX="133062" custLinFactNeighborX="-232" custLinFactNeighborY="-75062">
        <dgm:presLayoutVars>
          <dgm:chMax val="1"/>
          <dgm:chPref val="1"/>
          <dgm:bulletEnabled val="1"/>
        </dgm:presLayoutVars>
      </dgm:prSet>
      <dgm:spPr/>
      <dgm:t>
        <a:bodyPr/>
        <a:lstStyle/>
        <a:p>
          <a:endParaRPr lang="en-US"/>
        </a:p>
      </dgm:t>
    </dgm:pt>
    <dgm:pt modelId="{80A50782-D0EE-4FB7-AF5F-9100A0378F2D}" type="pres">
      <dgm:prSet presAssocID="{4BF4A6F7-4C6E-46C3-9969-0EF8871BCE8F}" presName="Accent2" presStyleCnt="0"/>
      <dgm:spPr/>
    </dgm:pt>
    <dgm:pt modelId="{16A08BB8-1113-4B30-95A2-C6C430E1DCEB}" type="pres">
      <dgm:prSet presAssocID="{4BF4A6F7-4C6E-46C3-9969-0EF8871BCE8F}" presName="Accent" presStyleLbl="node1" presStyleIdx="1" presStyleCnt="3" custScaleX="160891" custScaleY="151553" custLinFactNeighborX="-5571" custLinFactNeighborY="-673"/>
      <dgm:spPr>
        <a:solidFill>
          <a:schemeClr val="accent1"/>
        </a:solidFill>
      </dgm:spPr>
      <dgm:t>
        <a:bodyPr/>
        <a:lstStyle/>
        <a:p>
          <a:endParaRPr lang="en-US"/>
        </a:p>
      </dgm:t>
    </dgm:pt>
    <dgm:pt modelId="{A462CB78-890D-4922-9D0F-A6B45D17892B}" type="pres">
      <dgm:prSet presAssocID="{4BF4A6F7-4C6E-46C3-9969-0EF8871BCE8F}" presName="Parent2" presStyleLbl="revTx" presStyleIdx="1" presStyleCnt="3" custScaleX="145574" custLinFactNeighborX="-4158" custLinFactNeighborY="5265">
        <dgm:presLayoutVars>
          <dgm:chMax val="1"/>
          <dgm:chPref val="1"/>
          <dgm:bulletEnabled val="1"/>
        </dgm:presLayoutVars>
      </dgm:prSet>
      <dgm:spPr/>
      <dgm:t>
        <a:bodyPr/>
        <a:lstStyle/>
        <a:p>
          <a:endParaRPr lang="en-US"/>
        </a:p>
      </dgm:t>
    </dgm:pt>
    <dgm:pt modelId="{3A95CE7C-3F08-48B5-B416-6E59C7E8D7A0}" type="pres">
      <dgm:prSet presAssocID="{6D324ACE-3171-4042-8C03-2AFC2466C9D0}" presName="Accent3" presStyleCnt="0"/>
      <dgm:spPr/>
    </dgm:pt>
    <dgm:pt modelId="{8E218F41-E25B-4B66-B714-AC751AF181E1}" type="pres">
      <dgm:prSet presAssocID="{6D324ACE-3171-4042-8C03-2AFC2466C9D0}" presName="Accent" presStyleLbl="node1" presStyleIdx="2" presStyleCnt="3" custScaleX="147018" custScaleY="155541" custLinFactNeighborX="7084" custLinFactNeighborY="40276"/>
      <dgm:spPr>
        <a:solidFill>
          <a:schemeClr val="accent1"/>
        </a:solidFill>
      </dgm:spPr>
      <dgm:t>
        <a:bodyPr/>
        <a:lstStyle/>
        <a:p>
          <a:endParaRPr lang="en-US"/>
        </a:p>
      </dgm:t>
    </dgm:pt>
    <dgm:pt modelId="{C4B33432-54E4-4F07-AC4B-1A0DC31FA9EA}" type="pres">
      <dgm:prSet presAssocID="{6D324ACE-3171-4042-8C03-2AFC2466C9D0}" presName="Parent3" presStyleLbl="revTx" presStyleIdx="2" presStyleCnt="3" custScaleX="157314" custLinFactNeighborX="12411" custLinFactNeighborY="43364">
        <dgm:presLayoutVars>
          <dgm:chMax val="1"/>
          <dgm:chPref val="1"/>
          <dgm:bulletEnabled val="1"/>
        </dgm:presLayoutVars>
      </dgm:prSet>
      <dgm:spPr/>
      <dgm:t>
        <a:bodyPr/>
        <a:lstStyle/>
        <a:p>
          <a:endParaRPr lang="en-US"/>
        </a:p>
      </dgm:t>
    </dgm:pt>
  </dgm:ptLst>
  <dgm:cxnLst>
    <dgm:cxn modelId="{4D34793C-7969-4CD0-9440-D8CAF34322F8}" srcId="{8B6BA942-6EF2-4242-873A-1AF880C1A828}" destId="{6D324ACE-3171-4042-8C03-2AFC2466C9D0}" srcOrd="2" destOrd="0" parTransId="{54F60F72-DCD9-4222-8E4A-FE4E6ECFC7A4}" sibTransId="{D021065F-4041-48AC-8BEC-BA9C44FAE4CF}"/>
    <dgm:cxn modelId="{6FE874A5-FA0D-41DD-A149-9F1EA25C24A0}" srcId="{8B6BA942-6EF2-4242-873A-1AF880C1A828}" destId="{BC39030F-7CA0-4B4F-83CC-E9106B51C5DA}" srcOrd="0" destOrd="0" parTransId="{0B4B87EA-3D2E-454B-A2EC-99FBA46B4409}" sibTransId="{D1387CB5-B54F-497A-9E04-3A48BAA592D9}"/>
    <dgm:cxn modelId="{465D6560-DDCA-47E1-88D8-7FF4CEEF49EE}" type="presOf" srcId="{BC39030F-7CA0-4B4F-83CC-E9106B51C5DA}" destId="{6E56B3F5-DC36-4DA8-8EC6-EDDC014039C2}" srcOrd="0" destOrd="0" presId="urn:microsoft.com/office/officeart/2009/layout/CircleArrowProcess"/>
    <dgm:cxn modelId="{7DF98157-81B1-4DA0-ABC1-E5B888158F80}" type="presOf" srcId="{8B6BA942-6EF2-4242-873A-1AF880C1A828}" destId="{CC50F3AB-7CE0-43B0-9D69-0A415D697192}" srcOrd="0" destOrd="0" presId="urn:microsoft.com/office/officeart/2009/layout/CircleArrowProcess"/>
    <dgm:cxn modelId="{6FF53A3A-7A40-4A5A-B4FD-E3FCD32AE6DF}" type="presOf" srcId="{6D324ACE-3171-4042-8C03-2AFC2466C9D0}" destId="{C4B33432-54E4-4F07-AC4B-1A0DC31FA9EA}" srcOrd="0" destOrd="0" presId="urn:microsoft.com/office/officeart/2009/layout/CircleArrowProcess"/>
    <dgm:cxn modelId="{89D244B0-B2B0-4A4B-9DB3-ECAAE8E03942}" type="presOf" srcId="{4BF4A6F7-4C6E-46C3-9969-0EF8871BCE8F}" destId="{A462CB78-890D-4922-9D0F-A6B45D17892B}" srcOrd="0" destOrd="0" presId="urn:microsoft.com/office/officeart/2009/layout/CircleArrowProcess"/>
    <dgm:cxn modelId="{BF417B0A-ED13-4D79-873A-A9AB8F11AE39}" srcId="{8B6BA942-6EF2-4242-873A-1AF880C1A828}" destId="{4BF4A6F7-4C6E-46C3-9969-0EF8871BCE8F}" srcOrd="1" destOrd="0" parTransId="{AACCE07C-1A22-44C8-AF02-E153639F7607}" sibTransId="{1E6AF802-B7FE-4D60-81C3-52AA8775F874}"/>
    <dgm:cxn modelId="{536D9B92-DD86-4B40-B282-EC89C1099CF4}" type="presParOf" srcId="{CC50F3AB-7CE0-43B0-9D69-0A415D697192}" destId="{E7BFF045-0BF8-41C8-A2E7-841CA342EF47}" srcOrd="0" destOrd="0" presId="urn:microsoft.com/office/officeart/2009/layout/CircleArrowProcess"/>
    <dgm:cxn modelId="{2BE7E9CD-3602-4B07-B519-BDA09B9F4C03}" type="presParOf" srcId="{E7BFF045-0BF8-41C8-A2E7-841CA342EF47}" destId="{2C96CEEE-68AF-454F-9A1E-D4CD2BF5553C}" srcOrd="0" destOrd="0" presId="urn:microsoft.com/office/officeart/2009/layout/CircleArrowProcess"/>
    <dgm:cxn modelId="{472A9868-C029-4407-8B8C-906A4EF8FF42}" type="presParOf" srcId="{CC50F3AB-7CE0-43B0-9D69-0A415D697192}" destId="{6E56B3F5-DC36-4DA8-8EC6-EDDC014039C2}" srcOrd="1" destOrd="0" presId="urn:microsoft.com/office/officeart/2009/layout/CircleArrowProcess"/>
    <dgm:cxn modelId="{9B559648-F369-4F06-A2D0-0F49C492C069}" type="presParOf" srcId="{CC50F3AB-7CE0-43B0-9D69-0A415D697192}" destId="{80A50782-D0EE-4FB7-AF5F-9100A0378F2D}" srcOrd="2" destOrd="0" presId="urn:microsoft.com/office/officeart/2009/layout/CircleArrowProcess"/>
    <dgm:cxn modelId="{144026DD-7F15-4126-8716-C12083C79637}" type="presParOf" srcId="{80A50782-D0EE-4FB7-AF5F-9100A0378F2D}" destId="{16A08BB8-1113-4B30-95A2-C6C430E1DCEB}" srcOrd="0" destOrd="0" presId="urn:microsoft.com/office/officeart/2009/layout/CircleArrowProcess"/>
    <dgm:cxn modelId="{96979A45-4817-4190-8AD9-944C0953CD56}" type="presParOf" srcId="{CC50F3AB-7CE0-43B0-9D69-0A415D697192}" destId="{A462CB78-890D-4922-9D0F-A6B45D17892B}" srcOrd="3" destOrd="0" presId="urn:microsoft.com/office/officeart/2009/layout/CircleArrowProcess"/>
    <dgm:cxn modelId="{84EB2C8F-260A-47D6-81DE-AD5CDDF594F4}" type="presParOf" srcId="{CC50F3AB-7CE0-43B0-9D69-0A415D697192}" destId="{3A95CE7C-3F08-48B5-B416-6E59C7E8D7A0}" srcOrd="4" destOrd="0" presId="urn:microsoft.com/office/officeart/2009/layout/CircleArrowProcess"/>
    <dgm:cxn modelId="{95A91D37-4AD9-4134-9D91-1AD0DF1AD286}" type="presParOf" srcId="{3A95CE7C-3F08-48B5-B416-6E59C7E8D7A0}" destId="{8E218F41-E25B-4B66-B714-AC751AF181E1}" srcOrd="0" destOrd="0" presId="urn:microsoft.com/office/officeart/2009/layout/CircleArrowProcess"/>
    <dgm:cxn modelId="{9DF9E724-E631-4DFE-ACCB-F6AF840A6539}" type="presParOf" srcId="{CC50F3AB-7CE0-43B0-9D69-0A415D697192}" destId="{C4B33432-54E4-4F07-AC4B-1A0DC31FA9EA}" srcOrd="5" destOrd="0" presId="urn:microsoft.com/office/officeart/2009/layout/CircleArrowProcess"/>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AA564-2D02-4C79-A0CD-EC5644FDC4FA}">
      <dsp:nvSpPr>
        <dsp:cNvPr id="0" name=""/>
        <dsp:cNvSpPr/>
      </dsp:nvSpPr>
      <dsp:spPr>
        <a:xfrm>
          <a:off x="0" y="0"/>
          <a:ext cx="9144000" cy="1192993"/>
        </a:xfrm>
        <a:prstGeom prst="round2DiagRect">
          <a:avLst/>
        </a:prstGeom>
        <a:solidFill>
          <a:schemeClr val="accent2"/>
        </a:solid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100000"/>
            </a:lnSpc>
            <a:spcBef>
              <a:spcPct val="0"/>
            </a:spcBef>
            <a:spcAft>
              <a:spcPts val="0"/>
            </a:spcAft>
          </a:pPr>
          <a:r>
            <a:rPr lang="en-US" sz="3000" b="1" kern="1200" dirty="0" smtClean="0">
              <a:solidFill>
                <a:schemeClr val="bg1"/>
              </a:solidFill>
              <a:latin typeface="Cambria" pitchFamily="18" charset="0"/>
            </a:rPr>
            <a:t>Kentucky’s Framework For Teaching</a:t>
          </a:r>
        </a:p>
        <a:p>
          <a:pPr lvl="0" algn="l" defTabSz="1333500">
            <a:lnSpc>
              <a:spcPct val="100000"/>
            </a:lnSpc>
            <a:spcBef>
              <a:spcPct val="0"/>
            </a:spcBef>
            <a:spcAft>
              <a:spcPts val="0"/>
            </a:spcAft>
          </a:pPr>
          <a:r>
            <a:rPr lang="en-US" sz="3000" b="1" kern="1200" dirty="0" smtClean="0">
              <a:solidFill>
                <a:schemeClr val="bg1"/>
              </a:solidFill>
              <a:latin typeface="Cambria" pitchFamily="18" charset="0"/>
            </a:rPr>
            <a:t>Domain 3</a:t>
          </a:r>
          <a:r>
            <a:rPr lang="en-US" sz="3000" b="1" kern="1200" dirty="0" smtClean="0">
              <a:solidFill>
                <a:schemeClr val="tx1"/>
              </a:solidFill>
              <a:latin typeface="Tw Cen MT" pitchFamily="34" charset="0"/>
            </a:rPr>
            <a:t>	</a:t>
          </a:r>
        </a:p>
      </dsp:txBody>
      <dsp:txXfrm>
        <a:off x="1915373" y="0"/>
        <a:ext cx="7228626" cy="1192993"/>
      </dsp:txXfrm>
    </dsp:sp>
    <dsp:sp modelId="{36133411-8FE4-4491-BA08-56144C63CB99}">
      <dsp:nvSpPr>
        <dsp:cNvPr id="0" name=""/>
        <dsp:cNvSpPr/>
      </dsp:nvSpPr>
      <dsp:spPr>
        <a:xfrm>
          <a:off x="0" y="1257769"/>
          <a:ext cx="1996628" cy="1262472"/>
        </a:xfrm>
        <a:prstGeom prst="round2DiagRect">
          <a:avLst/>
        </a:prstGeom>
        <a:blipFill rotWithShape="1">
          <a:blip xmlns:r="http://schemas.openxmlformats.org/officeDocument/2006/relationships" r:embed="rId1"/>
          <a:stretch>
            <a:fillRect/>
          </a:stretch>
        </a:blip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 modelId="{2F55DC1D-2488-4424-936F-00C76D4A824B}">
      <dsp:nvSpPr>
        <dsp:cNvPr id="0" name=""/>
        <dsp:cNvSpPr/>
      </dsp:nvSpPr>
      <dsp:spPr>
        <a:xfrm>
          <a:off x="0" y="1341851"/>
          <a:ext cx="9144000" cy="1294033"/>
        </a:xfrm>
        <a:prstGeom prst="round2DiagRect">
          <a:avLst/>
        </a:prstGeom>
        <a:solidFill>
          <a:schemeClr val="accent2"/>
        </a:solid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solidFill>
                <a:schemeClr val="bg1"/>
              </a:solidFill>
              <a:latin typeface="Cambria" pitchFamily="18" charset="0"/>
            </a:rPr>
            <a:t>Teaching With Complex Texts: Close Reading &amp; Text Dependent Questions  </a:t>
          </a:r>
          <a:endParaRPr lang="en-US" sz="3000" b="1" kern="1200" dirty="0">
            <a:solidFill>
              <a:schemeClr val="bg1"/>
            </a:solidFill>
            <a:latin typeface="Cambria" pitchFamily="18" charset="0"/>
          </a:endParaRPr>
        </a:p>
      </dsp:txBody>
      <dsp:txXfrm>
        <a:off x="1915373" y="1341851"/>
        <a:ext cx="7228626" cy="1294033"/>
      </dsp:txXfrm>
    </dsp:sp>
    <dsp:sp modelId="{8B82C056-6D44-4EC6-B428-208028A042F5}">
      <dsp:nvSpPr>
        <dsp:cNvPr id="0" name=""/>
        <dsp:cNvSpPr/>
      </dsp:nvSpPr>
      <dsp:spPr>
        <a:xfrm>
          <a:off x="30703" y="1371600"/>
          <a:ext cx="1828800" cy="1197978"/>
        </a:xfrm>
        <a:prstGeom prst="round2DiagRect">
          <a:avLst/>
        </a:prstGeom>
        <a:solidFill>
          <a:schemeClr val="accent3">
            <a:tint val="50000"/>
            <a:hueOff val="-362897"/>
            <a:satOff val="-234"/>
            <a:lumOff val="-451"/>
            <a:alphaOff val="0"/>
          </a:schemeClr>
        </a:solid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 modelId="{CAEE08B3-1990-4730-B352-C1BE95C73039}">
      <dsp:nvSpPr>
        <dsp:cNvPr id="0" name=""/>
        <dsp:cNvSpPr/>
      </dsp:nvSpPr>
      <dsp:spPr>
        <a:xfrm>
          <a:off x="0" y="2762637"/>
          <a:ext cx="9144000" cy="1501732"/>
        </a:xfrm>
        <a:prstGeom prst="round2DiagRect">
          <a:avLst/>
        </a:prstGeom>
        <a:solidFill>
          <a:schemeClr val="accent2"/>
        </a:solid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solidFill>
                <a:schemeClr val="bg1"/>
              </a:solidFill>
              <a:latin typeface="Cambria" pitchFamily="18" charset="0"/>
            </a:rPr>
            <a:t>LUNCH</a:t>
          </a:r>
        </a:p>
      </dsp:txBody>
      <dsp:txXfrm>
        <a:off x="1915373" y="2762637"/>
        <a:ext cx="7228626" cy="1501732"/>
      </dsp:txXfrm>
    </dsp:sp>
    <dsp:sp modelId="{0B2BB8AA-4092-4C07-BA8C-D47A4D6D5285}">
      <dsp:nvSpPr>
        <dsp:cNvPr id="0" name=""/>
        <dsp:cNvSpPr/>
      </dsp:nvSpPr>
      <dsp:spPr>
        <a:xfrm>
          <a:off x="33703" y="2841571"/>
          <a:ext cx="1908681" cy="1247450"/>
        </a:xfrm>
        <a:prstGeom prst="round2DiagRect">
          <a:avLst/>
        </a:prstGeom>
        <a:solidFill>
          <a:schemeClr val="accent3">
            <a:tint val="50000"/>
            <a:hueOff val="-725794"/>
            <a:satOff val="-468"/>
            <a:lumOff val="-902"/>
            <a:alphaOff val="0"/>
          </a:schemeClr>
        </a:solid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 modelId="{FD5949A6-095C-41CC-A96A-D3022429CFFC}">
      <dsp:nvSpPr>
        <dsp:cNvPr id="0" name=""/>
        <dsp:cNvSpPr/>
      </dsp:nvSpPr>
      <dsp:spPr>
        <a:xfrm>
          <a:off x="0" y="4343400"/>
          <a:ext cx="9144000" cy="1360747"/>
        </a:xfrm>
        <a:prstGeom prst="round2DiagRect">
          <a:avLst/>
        </a:prstGeom>
        <a:solidFill>
          <a:schemeClr val="accent2"/>
        </a:solid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solidFill>
                <a:schemeClr val="bg1"/>
              </a:solidFill>
              <a:latin typeface="Cambria" pitchFamily="18" charset="0"/>
            </a:rPr>
            <a:t>Congruent Assessments </a:t>
          </a:r>
          <a:endParaRPr lang="en-US" sz="3000" b="1" kern="1200" dirty="0">
            <a:solidFill>
              <a:schemeClr val="bg1"/>
            </a:solidFill>
            <a:latin typeface="Cambria" pitchFamily="18" charset="0"/>
          </a:endParaRPr>
        </a:p>
      </dsp:txBody>
      <dsp:txXfrm>
        <a:off x="1915373" y="4343400"/>
        <a:ext cx="7228626" cy="1360747"/>
      </dsp:txXfrm>
    </dsp:sp>
    <dsp:sp modelId="{C24DEB7B-AAFE-4777-B8F6-0463A3E03E1B}">
      <dsp:nvSpPr>
        <dsp:cNvPr id="0" name=""/>
        <dsp:cNvSpPr/>
      </dsp:nvSpPr>
      <dsp:spPr>
        <a:xfrm>
          <a:off x="0" y="2819404"/>
          <a:ext cx="1895514" cy="1370280"/>
        </a:xfrm>
        <a:prstGeom prst="round2DiagRect">
          <a:avLst/>
        </a:prstGeom>
        <a:blipFill rotWithShape="1">
          <a:blip xmlns:r="http://schemas.openxmlformats.org/officeDocument/2006/relationships" r:embed="rId2"/>
          <a:stretch>
            <a:fillRect/>
          </a:stretch>
        </a:blip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 modelId="{21987A41-88CE-4917-A47B-5C68237DC6A6}">
      <dsp:nvSpPr>
        <dsp:cNvPr id="0" name=""/>
        <dsp:cNvSpPr/>
      </dsp:nvSpPr>
      <dsp:spPr>
        <a:xfrm>
          <a:off x="0" y="5774813"/>
          <a:ext cx="9144000" cy="1237102"/>
        </a:xfrm>
        <a:prstGeom prst="round2DiagRect">
          <a:avLst/>
        </a:prstGeom>
        <a:solidFill>
          <a:schemeClr val="accent2"/>
        </a:solid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solidFill>
                <a:schemeClr val="bg1"/>
              </a:solidFill>
              <a:latin typeface="Cambria" pitchFamily="18" charset="0"/>
            </a:rPr>
            <a:t>Breakout Sessions</a:t>
          </a:r>
          <a:endParaRPr lang="en-US" sz="3000" b="1" kern="1200" dirty="0">
            <a:solidFill>
              <a:schemeClr val="bg1"/>
            </a:solidFill>
            <a:latin typeface="Cambria" pitchFamily="18" charset="0"/>
          </a:endParaRPr>
        </a:p>
      </dsp:txBody>
      <dsp:txXfrm>
        <a:off x="1915373" y="5774813"/>
        <a:ext cx="7228626" cy="1237102"/>
      </dsp:txXfrm>
    </dsp:sp>
    <dsp:sp modelId="{AB2C5E68-71D1-45BF-8944-A26400AB737A}">
      <dsp:nvSpPr>
        <dsp:cNvPr id="0" name=""/>
        <dsp:cNvSpPr/>
      </dsp:nvSpPr>
      <dsp:spPr>
        <a:xfrm>
          <a:off x="152401" y="76200"/>
          <a:ext cx="1928122" cy="1022504"/>
        </a:xfrm>
        <a:prstGeom prst="round2DiagRect">
          <a:avLst/>
        </a:prstGeom>
        <a:blipFill rotWithShape="1">
          <a:blip xmlns:r="http://schemas.openxmlformats.org/officeDocument/2006/relationships" r:embed="rId3"/>
          <a:stretch>
            <a:fillRect/>
          </a:stretch>
        </a:blipFill>
        <a:ln>
          <a:noFill/>
        </a:ln>
        <a:effectLst>
          <a:glow rad="101600">
            <a:schemeClr val="bg1">
              <a:alpha val="40000"/>
            </a:schemeClr>
          </a:glo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946E0-2C87-4CCB-9AC6-DEB1FC9AAD74}">
      <dsp:nvSpPr>
        <dsp:cNvPr id="0" name=""/>
        <dsp:cNvSpPr/>
      </dsp:nvSpPr>
      <dsp:spPr>
        <a:xfrm>
          <a:off x="0" y="0"/>
          <a:ext cx="8686800" cy="2880360"/>
        </a:xfrm>
        <a:prstGeom prst="roundRect">
          <a:avLst>
            <a:gd name="adj" fmla="val 10000"/>
          </a:avLst>
        </a:prstGeom>
        <a:solidFill>
          <a:schemeClr val="accent2">
            <a:lumMod val="75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87F617-C42F-47B0-8080-0033619104DC}">
      <dsp:nvSpPr>
        <dsp:cNvPr id="0" name=""/>
        <dsp:cNvSpPr/>
      </dsp:nvSpPr>
      <dsp:spPr>
        <a:xfrm>
          <a:off x="228605" y="613714"/>
          <a:ext cx="2551747" cy="211226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6FF3BA-308E-4CE3-84C2-95FB3B59DB58}">
      <dsp:nvSpPr>
        <dsp:cNvPr id="0" name=""/>
        <dsp:cNvSpPr/>
      </dsp:nvSpPr>
      <dsp:spPr>
        <a:xfrm rot="10800000">
          <a:off x="260604" y="2880359"/>
          <a:ext cx="2551747" cy="3520440"/>
        </a:xfrm>
        <a:prstGeom prst="round2SameRect">
          <a:avLst>
            <a:gd name="adj1" fmla="val 10500"/>
            <a:gd name="adj2" fmla="val 0"/>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100000"/>
            </a:lnSpc>
            <a:spcBef>
              <a:spcPct val="0"/>
            </a:spcBef>
            <a:spcAft>
              <a:spcPts val="0"/>
            </a:spcAft>
          </a:pPr>
          <a:r>
            <a:rPr lang="en-US" sz="2400" b="1" kern="1200" dirty="0" smtClean="0">
              <a:latin typeface="Arial" pitchFamily="34" charset="0"/>
              <a:cs typeface="Arial" pitchFamily="34" charset="0"/>
            </a:rPr>
            <a:t>DIGGING</a:t>
          </a:r>
        </a:p>
        <a:p>
          <a:pPr lvl="0" algn="ctr" defTabSz="1066800">
            <a:lnSpc>
              <a:spcPct val="100000"/>
            </a:lnSpc>
            <a:spcBef>
              <a:spcPct val="0"/>
            </a:spcBef>
            <a:spcAft>
              <a:spcPts val="0"/>
            </a:spcAft>
          </a:pPr>
          <a:r>
            <a:rPr lang="en-US" sz="2400" b="1" kern="1200" dirty="0" smtClean="0">
              <a:latin typeface="Arial" pitchFamily="34" charset="0"/>
              <a:cs typeface="Arial" pitchFamily="34" charset="0"/>
            </a:rPr>
            <a:t>THE  </a:t>
          </a:r>
        </a:p>
        <a:p>
          <a:pPr lvl="0" algn="ctr" defTabSz="1066800">
            <a:lnSpc>
              <a:spcPct val="100000"/>
            </a:lnSpc>
            <a:spcBef>
              <a:spcPct val="0"/>
            </a:spcBef>
            <a:spcAft>
              <a:spcPts val="0"/>
            </a:spcAft>
          </a:pPr>
          <a:r>
            <a:rPr lang="en-US" sz="2400" b="1" kern="1200" dirty="0" smtClean="0">
              <a:latin typeface="Arial" pitchFamily="34" charset="0"/>
              <a:cs typeface="Arial" pitchFamily="34" charset="0"/>
            </a:rPr>
            <a:t>POST-HOLE</a:t>
          </a:r>
        </a:p>
        <a:p>
          <a:pPr lvl="0" algn="ctr" defTabSz="1066800">
            <a:lnSpc>
              <a:spcPct val="100000"/>
            </a:lnSpc>
            <a:spcBef>
              <a:spcPct val="0"/>
            </a:spcBef>
            <a:spcAft>
              <a:spcPts val="0"/>
            </a:spcAft>
          </a:pPr>
          <a:endParaRPr lang="en-US" sz="2400" b="1" kern="1200" dirty="0" smtClean="0">
            <a:latin typeface="Arial" pitchFamily="34" charset="0"/>
            <a:cs typeface="Arial" pitchFamily="34" charset="0"/>
          </a:endParaRPr>
        </a:p>
        <a:p>
          <a:pPr lvl="0" algn="ctr" defTabSz="1066800">
            <a:lnSpc>
              <a:spcPct val="100000"/>
            </a:lnSpc>
            <a:spcBef>
              <a:spcPct val="0"/>
            </a:spcBef>
            <a:spcAft>
              <a:spcPts val="0"/>
            </a:spcAft>
          </a:pPr>
          <a:endParaRPr lang="en-US" sz="2400" b="1" kern="1200" dirty="0" smtClean="0">
            <a:latin typeface="Arial" pitchFamily="34" charset="0"/>
            <a:cs typeface="Arial" pitchFamily="34" charset="0"/>
          </a:endParaRPr>
        </a:p>
        <a:p>
          <a:pPr lvl="0" algn="ctr" defTabSz="1066800">
            <a:lnSpc>
              <a:spcPct val="100000"/>
            </a:lnSpc>
            <a:spcBef>
              <a:spcPct val="0"/>
            </a:spcBef>
            <a:spcAft>
              <a:spcPts val="0"/>
            </a:spcAft>
          </a:pPr>
          <a:endParaRPr lang="en-US" sz="2400" b="1" kern="1200" dirty="0" smtClean="0">
            <a:latin typeface="Arial" pitchFamily="34" charset="0"/>
            <a:cs typeface="Arial" pitchFamily="34" charset="0"/>
          </a:endParaRPr>
        </a:p>
        <a:p>
          <a:pPr lvl="0" algn="ctr" defTabSz="1066800">
            <a:lnSpc>
              <a:spcPct val="100000"/>
            </a:lnSpc>
            <a:spcBef>
              <a:spcPct val="0"/>
            </a:spcBef>
            <a:spcAft>
              <a:spcPts val="0"/>
            </a:spcAft>
          </a:pPr>
          <a:r>
            <a:rPr lang="en-US" sz="2400" b="1" kern="1200" dirty="0" smtClean="0">
              <a:latin typeface="Arial" pitchFamily="34" charset="0"/>
              <a:cs typeface="Arial" pitchFamily="34" charset="0"/>
            </a:rPr>
            <a:t>KCAS</a:t>
          </a:r>
          <a:endParaRPr lang="en-US" sz="2400" b="1" kern="1200" dirty="0">
            <a:latin typeface="Arial" pitchFamily="34" charset="0"/>
            <a:cs typeface="Arial" pitchFamily="34" charset="0"/>
          </a:endParaRPr>
        </a:p>
      </dsp:txBody>
      <dsp:txXfrm rot="10800000">
        <a:off x="339079" y="2880359"/>
        <a:ext cx="2394797" cy="3441965"/>
      </dsp:txXfrm>
    </dsp:sp>
    <dsp:sp modelId="{F901D95A-D8D5-4168-88A3-C223437985E2}">
      <dsp:nvSpPr>
        <dsp:cNvPr id="0" name=""/>
        <dsp:cNvSpPr/>
      </dsp:nvSpPr>
      <dsp:spPr>
        <a:xfrm>
          <a:off x="3048005" y="645229"/>
          <a:ext cx="2551747" cy="211226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39D44E-A983-4692-90E7-16799A3E06EF}">
      <dsp:nvSpPr>
        <dsp:cNvPr id="0" name=""/>
        <dsp:cNvSpPr/>
      </dsp:nvSpPr>
      <dsp:spPr>
        <a:xfrm rot="10800000">
          <a:off x="3067526" y="2880359"/>
          <a:ext cx="2551747" cy="352044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DIGGING THE POST-HOLE  DEEPER </a:t>
          </a:r>
        </a:p>
        <a:p>
          <a:pPr lvl="0" algn="ctr" defTabSz="1066800">
            <a:lnSpc>
              <a:spcPct val="90000"/>
            </a:lnSpc>
            <a:spcBef>
              <a:spcPct val="0"/>
            </a:spcBef>
            <a:spcAft>
              <a:spcPct val="35000"/>
            </a:spcAft>
          </a:pPr>
          <a:endParaRPr lang="en-US" sz="2400" b="1" kern="1200" dirty="0" smtClean="0">
            <a:latin typeface="Arial" pitchFamily="34" charset="0"/>
            <a:cs typeface="Arial" pitchFamily="34" charset="0"/>
          </a:endParaRPr>
        </a:p>
        <a:p>
          <a:pPr lvl="0" algn="ctr" defTabSz="1066800">
            <a:lnSpc>
              <a:spcPct val="90000"/>
            </a:lnSpc>
            <a:spcBef>
              <a:spcPct val="0"/>
            </a:spcBef>
            <a:spcAft>
              <a:spcPct val="35000"/>
            </a:spcAft>
          </a:pPr>
          <a:endParaRPr lang="en-US" sz="2400" b="1" kern="1200" dirty="0" smtClean="0">
            <a:latin typeface="Arial" pitchFamily="34" charset="0"/>
            <a:cs typeface="Arial" pitchFamily="34" charset="0"/>
          </a:endParaRPr>
        </a:p>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LDC STRATEGY</a:t>
          </a:r>
          <a:endParaRPr lang="en-US" sz="2400" b="1" kern="1200" dirty="0">
            <a:latin typeface="Arial" pitchFamily="34" charset="0"/>
            <a:cs typeface="Arial" pitchFamily="34" charset="0"/>
          </a:endParaRPr>
        </a:p>
      </dsp:txBody>
      <dsp:txXfrm rot="10800000">
        <a:off x="3146001" y="2880359"/>
        <a:ext cx="2394797" cy="3441965"/>
      </dsp:txXfrm>
    </dsp:sp>
    <dsp:sp modelId="{272589D2-589D-4E70-8B36-10CE3406F6D0}">
      <dsp:nvSpPr>
        <dsp:cNvPr id="0" name=""/>
        <dsp:cNvSpPr/>
      </dsp:nvSpPr>
      <dsp:spPr>
        <a:xfrm>
          <a:off x="5867405" y="632091"/>
          <a:ext cx="2551747" cy="211226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7000" b="-4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6EE7D3-819B-48C3-A506-41CD37DED2F5}">
      <dsp:nvSpPr>
        <dsp:cNvPr id="0" name=""/>
        <dsp:cNvSpPr/>
      </dsp:nvSpPr>
      <dsp:spPr>
        <a:xfrm rot="10800000">
          <a:off x="5874448" y="2880359"/>
          <a:ext cx="2551747" cy="352044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Arial" pitchFamily="34" charset="0"/>
              <a:cs typeface="Arial" pitchFamily="34" charset="0"/>
            </a:rPr>
            <a:t>CONTINUE DIGGING DEEPER</a:t>
          </a:r>
        </a:p>
        <a:p>
          <a:pPr lvl="0" algn="ctr" defTabSz="1066800">
            <a:lnSpc>
              <a:spcPct val="90000"/>
            </a:lnSpc>
            <a:spcBef>
              <a:spcPct val="0"/>
            </a:spcBef>
            <a:spcAft>
              <a:spcPct val="35000"/>
            </a:spcAft>
          </a:pPr>
          <a:r>
            <a:rPr lang="en-US" sz="2400" b="1" kern="1200" dirty="0" smtClean="0">
              <a:solidFill>
                <a:schemeClr val="bg1"/>
              </a:solidFill>
              <a:latin typeface="Arial" pitchFamily="34" charset="0"/>
              <a:cs typeface="Arial" pitchFamily="34" charset="0"/>
            </a:rPr>
            <a:t>  </a:t>
          </a:r>
        </a:p>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CLOSE READING &amp; TEXT DEPENDENT QUESTIONS  </a:t>
          </a:r>
          <a:endParaRPr lang="en-US" sz="2400" b="1" kern="1200" dirty="0">
            <a:latin typeface="Arial" pitchFamily="34" charset="0"/>
            <a:cs typeface="Arial" pitchFamily="34" charset="0"/>
          </a:endParaRPr>
        </a:p>
      </dsp:txBody>
      <dsp:txXfrm rot="10800000">
        <a:off x="5952923" y="2880359"/>
        <a:ext cx="2394797" cy="3441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5163C-DFF8-3C49-A33A-D8EAE30AA542}">
      <dsp:nvSpPr>
        <dsp:cNvPr id="0" name=""/>
        <dsp:cNvSpPr/>
      </dsp:nvSpPr>
      <dsp:spPr>
        <a:xfrm>
          <a:off x="1987054" y="0"/>
          <a:ext cx="4525963" cy="4525963"/>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71AC00-B6FC-1D4D-9D98-F5204AF18890}">
      <dsp:nvSpPr>
        <dsp:cNvPr id="0" name=""/>
        <dsp:cNvSpPr/>
      </dsp:nvSpPr>
      <dsp:spPr>
        <a:xfrm>
          <a:off x="2741695" y="518460"/>
          <a:ext cx="2941875" cy="7223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Opinions, Arguments,</a:t>
          </a:r>
        </a:p>
        <a:p>
          <a:pPr lvl="0" algn="ctr" defTabSz="889000">
            <a:lnSpc>
              <a:spcPct val="90000"/>
            </a:lnSpc>
            <a:spcBef>
              <a:spcPct val="0"/>
            </a:spcBef>
            <a:spcAft>
              <a:spcPct val="35000"/>
            </a:spcAft>
          </a:pPr>
          <a:r>
            <a:rPr lang="en-US" sz="2000" kern="1200" dirty="0" smtClean="0"/>
            <a:t> </a:t>
          </a:r>
          <a:r>
            <a:rPr lang="en-US" sz="2000" kern="1200" dirty="0" err="1" smtClean="0"/>
            <a:t>Intertextual</a:t>
          </a:r>
          <a:r>
            <a:rPr lang="en-US" sz="2000" kern="1200" dirty="0" smtClean="0"/>
            <a:t> Connections</a:t>
          </a:r>
          <a:endParaRPr lang="en-US" sz="2000" kern="1200" dirty="0"/>
        </a:p>
      </dsp:txBody>
      <dsp:txXfrm>
        <a:off x="2776956" y="553721"/>
        <a:ext cx="2871353" cy="651806"/>
      </dsp:txXfrm>
    </dsp:sp>
    <dsp:sp modelId="{15BE54F6-B140-184E-8234-33BEAACB49A5}">
      <dsp:nvSpPr>
        <dsp:cNvPr id="0" name=""/>
        <dsp:cNvSpPr/>
      </dsp:nvSpPr>
      <dsp:spPr>
        <a:xfrm>
          <a:off x="2785999" y="1373890"/>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Inferences</a:t>
          </a:r>
          <a:endParaRPr lang="en-US" sz="2100" kern="1200" dirty="0"/>
        </a:p>
      </dsp:txBody>
      <dsp:txXfrm>
        <a:off x="2810596" y="1398487"/>
        <a:ext cx="2892681" cy="454672"/>
      </dsp:txXfrm>
    </dsp:sp>
    <dsp:sp modelId="{42C19DFF-2D9A-5643-AE58-D80A9A14D2EC}">
      <dsp:nvSpPr>
        <dsp:cNvPr id="0" name=""/>
        <dsp:cNvSpPr/>
      </dsp:nvSpPr>
      <dsp:spPr>
        <a:xfrm>
          <a:off x="2756463" y="2012990"/>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Author’s Purpose</a:t>
          </a:r>
          <a:endParaRPr lang="en-US" sz="2100" kern="1200" dirty="0"/>
        </a:p>
      </dsp:txBody>
      <dsp:txXfrm>
        <a:off x="2781060" y="2037587"/>
        <a:ext cx="2892681" cy="454672"/>
      </dsp:txXfrm>
    </dsp:sp>
    <dsp:sp modelId="{D6C73D77-FCED-8343-81C1-A17ACA67F260}">
      <dsp:nvSpPr>
        <dsp:cNvPr id="0" name=""/>
        <dsp:cNvSpPr/>
      </dsp:nvSpPr>
      <dsp:spPr>
        <a:xfrm>
          <a:off x="2771231" y="2612314"/>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Vocab &amp; Text Structure</a:t>
          </a:r>
          <a:endParaRPr lang="en-US" sz="2100" kern="1200" dirty="0"/>
        </a:p>
      </dsp:txBody>
      <dsp:txXfrm>
        <a:off x="2795828" y="2636911"/>
        <a:ext cx="2892681" cy="454672"/>
      </dsp:txXfrm>
    </dsp:sp>
    <dsp:sp modelId="{A378ED57-D1B6-DC40-800B-F48E0FAE9B34}">
      <dsp:nvSpPr>
        <dsp:cNvPr id="0" name=""/>
        <dsp:cNvSpPr/>
      </dsp:nvSpPr>
      <dsp:spPr>
        <a:xfrm>
          <a:off x="2741695" y="3253193"/>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Key Details</a:t>
          </a:r>
          <a:endParaRPr lang="en-US" sz="2100" kern="1200" dirty="0"/>
        </a:p>
      </dsp:txBody>
      <dsp:txXfrm>
        <a:off x="2766292" y="3277790"/>
        <a:ext cx="2892681" cy="454672"/>
      </dsp:txXfrm>
    </dsp:sp>
    <dsp:sp modelId="{20ED39E7-6F07-7D4C-AF11-3983FAD7FBB0}">
      <dsp:nvSpPr>
        <dsp:cNvPr id="0" name=""/>
        <dsp:cNvSpPr/>
      </dsp:nvSpPr>
      <dsp:spPr>
        <a:xfrm>
          <a:off x="2756492" y="3906063"/>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General Understandings</a:t>
          </a:r>
          <a:endParaRPr lang="en-US" sz="2100" kern="1200" dirty="0"/>
        </a:p>
      </dsp:txBody>
      <dsp:txXfrm>
        <a:off x="2781089" y="3930660"/>
        <a:ext cx="2892681" cy="454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E1D95-77A2-47A4-88E1-E40A3B972685}">
      <dsp:nvSpPr>
        <dsp:cNvPr id="0" name=""/>
        <dsp:cNvSpPr/>
      </dsp:nvSpPr>
      <dsp:spPr>
        <a:xfrm rot="10800000">
          <a:off x="293253" y="73483"/>
          <a:ext cx="5509573" cy="1308258"/>
        </a:xfrm>
        <a:prstGeom prst="homePlate">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906" tIns="76200" rIns="14224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Session #1: Room 1 </a:t>
          </a:r>
        </a:p>
        <a:p>
          <a:pPr lvl="0" algn="ctr" defTabSz="889000">
            <a:lnSpc>
              <a:spcPct val="90000"/>
            </a:lnSpc>
            <a:spcBef>
              <a:spcPct val="0"/>
            </a:spcBef>
            <a:spcAft>
              <a:spcPct val="35000"/>
            </a:spcAft>
          </a:pPr>
          <a:r>
            <a:rPr lang="en-US" sz="2800" b="1" kern="1200" dirty="0" smtClean="0">
              <a:latin typeface="+mj-lt"/>
            </a:rPr>
            <a:t>KCAS and the                            3 Modes of Writing</a:t>
          </a:r>
          <a:endParaRPr lang="en-US" sz="2800" b="1" kern="1200" dirty="0">
            <a:latin typeface="+mj-lt"/>
          </a:endParaRPr>
        </a:p>
      </dsp:txBody>
      <dsp:txXfrm rot="10800000">
        <a:off x="620317" y="73483"/>
        <a:ext cx="5182509" cy="1308258"/>
      </dsp:txXfrm>
    </dsp:sp>
    <dsp:sp modelId="{172FAF42-9C36-4849-9E08-DAFF409F4B9C}">
      <dsp:nvSpPr>
        <dsp:cNvPr id="0" name=""/>
        <dsp:cNvSpPr/>
      </dsp:nvSpPr>
      <dsp:spPr>
        <a:xfrm>
          <a:off x="47329" y="0"/>
          <a:ext cx="1308258" cy="1308258"/>
        </a:xfrm>
        <a:prstGeom prst="ellipse">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C9DFEC-FDAD-45C2-B363-CE41CD97D079}">
      <dsp:nvSpPr>
        <dsp:cNvPr id="0" name=""/>
        <dsp:cNvSpPr/>
      </dsp:nvSpPr>
      <dsp:spPr>
        <a:xfrm rot="10800000">
          <a:off x="288024" y="1700810"/>
          <a:ext cx="5519951" cy="1308258"/>
        </a:xfrm>
        <a:prstGeom prst="homePlate">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906" tIns="76200" rIns="14224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Session #2: Room 2</a:t>
          </a:r>
        </a:p>
        <a:p>
          <a:pPr lvl="0" algn="ctr" defTabSz="889000">
            <a:lnSpc>
              <a:spcPct val="90000"/>
            </a:lnSpc>
            <a:spcBef>
              <a:spcPct val="0"/>
            </a:spcBef>
            <a:spcAft>
              <a:spcPct val="35000"/>
            </a:spcAft>
          </a:pPr>
          <a:r>
            <a:rPr lang="en-US" sz="2800" b="1" kern="1200" dirty="0" smtClean="0">
              <a:latin typeface="+mj-lt"/>
            </a:rPr>
            <a:t>  Congruency in TDQs               and Assessment</a:t>
          </a:r>
          <a:endParaRPr lang="en-US" sz="2800" b="1" kern="1200" dirty="0">
            <a:latin typeface="+mj-lt"/>
          </a:endParaRPr>
        </a:p>
      </dsp:txBody>
      <dsp:txXfrm rot="10800000">
        <a:off x="615088" y="1700810"/>
        <a:ext cx="5192887" cy="1308258"/>
      </dsp:txXfrm>
    </dsp:sp>
    <dsp:sp modelId="{2FBDDAD3-89C9-46DF-BF6A-E657914EF8C1}">
      <dsp:nvSpPr>
        <dsp:cNvPr id="0" name=""/>
        <dsp:cNvSpPr/>
      </dsp:nvSpPr>
      <dsp:spPr>
        <a:xfrm>
          <a:off x="0" y="1696257"/>
          <a:ext cx="1308258" cy="1308258"/>
        </a:xfrm>
        <a:prstGeom prst="ellipse">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6F8280-115F-4B00-98F1-A16C7643F33B}">
      <dsp:nvSpPr>
        <dsp:cNvPr id="0" name=""/>
        <dsp:cNvSpPr/>
      </dsp:nvSpPr>
      <dsp:spPr>
        <a:xfrm rot="10800000">
          <a:off x="271018" y="3399593"/>
          <a:ext cx="5553963" cy="1308258"/>
        </a:xfrm>
        <a:prstGeom prst="homePlate">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906" tIns="76200" rIns="14224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Session #3: Main Room</a:t>
          </a:r>
        </a:p>
        <a:p>
          <a:pPr lvl="0" algn="ctr" defTabSz="889000">
            <a:lnSpc>
              <a:spcPct val="100000"/>
            </a:lnSpc>
            <a:spcBef>
              <a:spcPct val="0"/>
            </a:spcBef>
            <a:spcAft>
              <a:spcPts val="0"/>
            </a:spcAft>
          </a:pPr>
          <a:r>
            <a:rPr lang="en-US" sz="2800" b="1" kern="1200" dirty="0" smtClean="0">
              <a:latin typeface="+mj-lt"/>
            </a:rPr>
            <a:t>LDC :</a:t>
          </a:r>
        </a:p>
        <a:p>
          <a:pPr lvl="0" algn="ctr" defTabSz="889000">
            <a:lnSpc>
              <a:spcPct val="100000"/>
            </a:lnSpc>
            <a:spcBef>
              <a:spcPct val="0"/>
            </a:spcBef>
            <a:spcAft>
              <a:spcPts val="0"/>
            </a:spcAft>
          </a:pPr>
          <a:r>
            <a:rPr lang="en-US" sz="2400" b="1" kern="1200" dirty="0" smtClean="0">
              <a:latin typeface="+mj-lt"/>
            </a:rPr>
            <a:t>Developing An Effective Module</a:t>
          </a:r>
        </a:p>
      </dsp:txBody>
      <dsp:txXfrm rot="10800000">
        <a:off x="598082" y="3399593"/>
        <a:ext cx="5226899" cy="1308258"/>
      </dsp:txXfrm>
    </dsp:sp>
    <dsp:sp modelId="{D9E88702-17D2-4CF8-8AE3-1755A189A757}">
      <dsp:nvSpPr>
        <dsp:cNvPr id="0" name=""/>
        <dsp:cNvSpPr/>
      </dsp:nvSpPr>
      <dsp:spPr>
        <a:xfrm>
          <a:off x="21347" y="3379564"/>
          <a:ext cx="1308258" cy="1308258"/>
        </a:xfrm>
        <a:prstGeom prst="ellipse">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6CEEE-68AF-454F-9A1E-D4CD2BF5553C}">
      <dsp:nvSpPr>
        <dsp:cNvPr id="0" name=""/>
        <dsp:cNvSpPr/>
      </dsp:nvSpPr>
      <dsp:spPr>
        <a:xfrm>
          <a:off x="580398" y="-98850"/>
          <a:ext cx="2624807" cy="2510901"/>
        </a:xfrm>
        <a:prstGeom prst="circularArrow">
          <a:avLst>
            <a:gd name="adj1" fmla="val 10980"/>
            <a:gd name="adj2" fmla="val 1142322"/>
            <a:gd name="adj3" fmla="val 4500000"/>
            <a:gd name="adj4" fmla="val 10800000"/>
            <a:gd name="adj5" fmla="val 12500"/>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6B3F5-DC36-4DA8-8EC6-EDDC014039C2}">
      <dsp:nvSpPr>
        <dsp:cNvPr id="0" name=""/>
        <dsp:cNvSpPr/>
      </dsp:nvSpPr>
      <dsp:spPr>
        <a:xfrm>
          <a:off x="1234018" y="1076419"/>
          <a:ext cx="1261452" cy="473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dirty="0">
            <a:latin typeface="Aharoni" pitchFamily="2" charset="-79"/>
            <a:cs typeface="Aharoni" pitchFamily="2" charset="-79"/>
          </a:endParaRPr>
        </a:p>
      </dsp:txBody>
      <dsp:txXfrm>
        <a:off x="1234018" y="1076419"/>
        <a:ext cx="1261452" cy="473895"/>
      </dsp:txXfrm>
    </dsp:sp>
    <dsp:sp modelId="{16A08BB8-1113-4B30-95A2-C6C430E1DCEB}">
      <dsp:nvSpPr>
        <dsp:cNvPr id="0" name=""/>
        <dsp:cNvSpPr/>
      </dsp:nvSpPr>
      <dsp:spPr>
        <a:xfrm>
          <a:off x="-72466" y="1345197"/>
          <a:ext cx="2744879" cy="2585962"/>
        </a:xfrm>
        <a:prstGeom prst="leftCircularArrow">
          <a:avLst>
            <a:gd name="adj1" fmla="val 10980"/>
            <a:gd name="adj2" fmla="val 1142322"/>
            <a:gd name="adj3" fmla="val 6300000"/>
            <a:gd name="adj4" fmla="val 18900000"/>
            <a:gd name="adj5" fmla="val 12500"/>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62CB78-890D-4922-9D0F-A6B45D17892B}">
      <dsp:nvSpPr>
        <dsp:cNvPr id="0" name=""/>
        <dsp:cNvSpPr/>
      </dsp:nvSpPr>
      <dsp:spPr>
        <a:xfrm>
          <a:off x="665564" y="2443158"/>
          <a:ext cx="1380068" cy="473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US" sz="3600" kern="1200" dirty="0">
            <a:latin typeface="Aharoni" pitchFamily="2" charset="-79"/>
            <a:cs typeface="Aharoni" pitchFamily="2" charset="-79"/>
          </a:endParaRPr>
        </a:p>
      </dsp:txBody>
      <dsp:txXfrm>
        <a:off x="665564" y="2443158"/>
        <a:ext cx="1380068" cy="473895"/>
      </dsp:txXfrm>
    </dsp:sp>
    <dsp:sp modelId="{8E218F41-E25B-4B66-B714-AC751AF181E1}">
      <dsp:nvSpPr>
        <dsp:cNvPr id="0" name=""/>
        <dsp:cNvSpPr/>
      </dsp:nvSpPr>
      <dsp:spPr>
        <a:xfrm>
          <a:off x="896516" y="3077604"/>
          <a:ext cx="2154931" cy="22807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33432-54E4-4F07-AC4B-1A0DC31FA9EA}">
      <dsp:nvSpPr>
        <dsp:cNvPr id="0" name=""/>
        <dsp:cNvSpPr/>
      </dsp:nvSpPr>
      <dsp:spPr>
        <a:xfrm>
          <a:off x="1241162" y="3611197"/>
          <a:ext cx="1491366" cy="473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n-US" sz="3600" kern="1200" dirty="0">
            <a:latin typeface="Aharoni" pitchFamily="2" charset="-79"/>
            <a:cs typeface="Aharoni" pitchFamily="2" charset="-79"/>
          </a:endParaRPr>
        </a:p>
      </dsp:txBody>
      <dsp:txXfrm>
        <a:off x="1241162" y="3611197"/>
        <a:ext cx="1491366" cy="473895"/>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ED1A0442-F80F-42FD-B798-1BF93AD5DD0D}" type="datetimeFigureOut">
              <a:rPr lang="en-US"/>
              <a:pPr>
                <a:defRPr/>
              </a:pPr>
              <a:t>11/26/2012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1D0E4B25-83FA-47B1-8873-606403E7DFD1}" type="slidenum">
              <a:rPr lang="en-US"/>
              <a:pPr>
                <a:defRPr/>
              </a:pPr>
              <a:t>‹#›</a:t>
            </a:fld>
            <a:endParaRPr lang="en-US"/>
          </a:p>
        </p:txBody>
      </p:sp>
    </p:spTree>
    <p:extLst>
      <p:ext uri="{BB962C8B-B14F-4D97-AF65-F5344CB8AC3E}">
        <p14:creationId xmlns:p14="http://schemas.microsoft.com/office/powerpoint/2010/main" val="2847158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a:t>
            </a:r>
          </a:p>
          <a:p>
            <a:endParaRPr lang="en-US" b="1" dirty="0" smtClean="0"/>
          </a:p>
          <a:p>
            <a:r>
              <a:rPr lang="en-US" b="1" dirty="0" smtClean="0"/>
              <a:t>9:00-9:15</a:t>
            </a:r>
          </a:p>
          <a:p>
            <a:endParaRPr lang="en-US" b="1" dirty="0" smtClean="0"/>
          </a:p>
          <a:p>
            <a:pPr eaLnBrk="1" hangingPunct="1">
              <a:spcBef>
                <a:spcPct val="0"/>
              </a:spcBef>
            </a:pPr>
            <a:r>
              <a:rPr lang="en-US" dirty="0" smtClean="0">
                <a:latin typeface="Arial" pitchFamily="34" charset="0"/>
                <a:cs typeface="Arial" pitchFamily="34" charset="0"/>
              </a:rPr>
              <a:t>Welcome</a:t>
            </a:r>
          </a:p>
          <a:p>
            <a:pPr eaLnBrk="1" hangingPunct="1">
              <a:spcBef>
                <a:spcPct val="0"/>
              </a:spcBef>
            </a:pPr>
            <a:r>
              <a:rPr lang="en-US" dirty="0" smtClean="0">
                <a:latin typeface="Arial" pitchFamily="34" charset="0"/>
                <a:cs typeface="Arial" pitchFamily="34" charset="0"/>
              </a:rPr>
              <a:t>Binder: Remind TLs that</a:t>
            </a:r>
            <a:r>
              <a:rPr lang="en-US" baseline="0" dirty="0" smtClean="0">
                <a:latin typeface="Arial" pitchFamily="34" charset="0"/>
                <a:cs typeface="Arial" pitchFamily="34" charset="0"/>
              </a:rPr>
              <a:t> they were given a </a:t>
            </a:r>
            <a:r>
              <a:rPr lang="en-US" dirty="0" smtClean="0">
                <a:latin typeface="Arial" pitchFamily="34" charset="0"/>
                <a:cs typeface="Arial" pitchFamily="34" charset="0"/>
              </a:rPr>
              <a:t>2012-13 Teacher Leader Binder Cover at the Sept. meeting.</a:t>
            </a:r>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a:t>
            </a:fld>
            <a:endParaRPr lang="en-US" dirty="0"/>
          </a:p>
        </p:txBody>
      </p:sp>
    </p:spTree>
    <p:extLst>
      <p:ext uri="{BB962C8B-B14F-4D97-AF65-F5344CB8AC3E}">
        <p14:creationId xmlns:p14="http://schemas.microsoft.com/office/powerpoint/2010/main" val="1150224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dirty="0" smtClean="0"/>
          </a:p>
          <a:p>
            <a:r>
              <a:rPr lang="en-US" dirty="0" smtClean="0"/>
              <a:t>Before</a:t>
            </a:r>
            <a:r>
              <a:rPr lang="en-US" baseline="0" dirty="0" smtClean="0"/>
              <a:t> we get into 3b, Questioning &amp; Discussion, </a:t>
            </a:r>
            <a:r>
              <a:rPr lang="en-US" b="1" baseline="0" dirty="0" smtClean="0"/>
              <a:t>let’s make a connection </a:t>
            </a:r>
            <a:r>
              <a:rPr lang="en-US" baseline="0" dirty="0" smtClean="0"/>
              <a:t>to what you already know about </a:t>
            </a:r>
            <a:r>
              <a:rPr lang="en-US" b="1" baseline="0" dirty="0" smtClean="0"/>
              <a:t>Highly Effective Teaching and Learning. </a:t>
            </a:r>
          </a:p>
          <a:p>
            <a:endParaRPr lang="en-US" baseline="0" dirty="0" smtClean="0"/>
          </a:p>
          <a:p>
            <a:pPr marL="171450" indent="-171450">
              <a:buFont typeface="Arial" pitchFamily="34" charset="0"/>
              <a:buChar char="•"/>
            </a:pPr>
            <a:r>
              <a:rPr lang="en-US" baseline="0" dirty="0" smtClean="0"/>
              <a:t>Participants will use their copy of CHETL and identify indicators that relate to questioning and discussion techniques. Share the indicators (on the slide) that we chose.</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(If there is not enough time to do this activity, you might note that that is a quick activity they could do with their teachers to make the connection explicit, especially if they have been sharing/discussing CHETL in their school.)</a:t>
            </a:r>
          </a:p>
        </p:txBody>
      </p:sp>
      <p:sp>
        <p:nvSpPr>
          <p:cNvPr id="4" name="Slide Number Placeholder 3"/>
          <p:cNvSpPr>
            <a:spLocks noGrp="1"/>
          </p:cNvSpPr>
          <p:nvPr>
            <p:ph type="sldNum" sz="quarter" idx="10"/>
          </p:nvPr>
        </p:nvSpPr>
        <p:spPr/>
        <p:txBody>
          <a:bodyPr/>
          <a:lstStyle/>
          <a:p>
            <a:fld id="{00DC5930-69A9-485F-B005-A54FC3A887C7}" type="slidenum">
              <a:rPr lang="en-US" smtClean="0"/>
              <a:t>10</a:t>
            </a:fld>
            <a:endParaRPr lang="en-US"/>
          </a:p>
        </p:txBody>
      </p:sp>
    </p:spTree>
    <p:extLst>
      <p:ext uri="{BB962C8B-B14F-4D97-AF65-F5344CB8AC3E}">
        <p14:creationId xmlns:p14="http://schemas.microsoft.com/office/powerpoint/2010/main" val="3199728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1" baseline="0" dirty="0" smtClean="0"/>
              <a:t>Carole</a:t>
            </a:r>
          </a:p>
          <a:p>
            <a:pPr marL="0" marR="0" indent="0" algn="l" defTabSz="914400" rtl="0" eaLnBrk="1" fontAlgn="auto" latinLnBrk="0" hangingPunct="1">
              <a:lnSpc>
                <a:spcPct val="100000"/>
              </a:lnSpc>
              <a:spcBef>
                <a:spcPct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0" baseline="0" dirty="0" smtClean="0"/>
              <a:t>Let’s ALSO make a connection </a:t>
            </a:r>
            <a:r>
              <a:rPr lang="en-US" baseline="0" dirty="0" smtClean="0"/>
              <a:t>to what you learned about </a:t>
            </a:r>
            <a:r>
              <a:rPr lang="en-US" b="1" baseline="0" dirty="0" smtClean="0"/>
              <a:t>Domain 1</a:t>
            </a:r>
            <a:r>
              <a:rPr lang="en-US" baseline="0" dirty="0" smtClean="0"/>
              <a:t> at our last meeting.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Talk to an elbow partner and determine which of the components connect to Effective Questioning and Discussion </a:t>
            </a:r>
            <a:br>
              <a:rPr lang="en-US" baseline="0" dirty="0" smtClean="0"/>
            </a:br>
            <a:r>
              <a:rPr lang="en-US" baseline="0" dirty="0" smtClean="0"/>
              <a:t>Techniques.</a:t>
            </a:r>
          </a:p>
          <a:p>
            <a:pPr marL="0" marR="0" indent="0" algn="l" defTabSz="914400" rtl="0" eaLnBrk="1" fontAlgn="auto" latinLnBrk="0" hangingPunct="1">
              <a:lnSpc>
                <a:spcPct val="100000"/>
              </a:lnSpc>
              <a:spcBef>
                <a:spcPct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1" baseline="0" dirty="0" smtClean="0"/>
              <a:t>You can refer back to the Domain 1 handouts given to you at our last meeting, if needed.</a:t>
            </a:r>
          </a:p>
          <a:p>
            <a:pPr marL="0" marR="0" indent="0" algn="l" defTabSz="914400" rtl="0" eaLnBrk="1" fontAlgn="auto" latinLnBrk="0" hangingPunct="1">
              <a:lnSpc>
                <a:spcPct val="100000"/>
              </a:lnSpc>
              <a:spcBef>
                <a:spcPct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0" baseline="0" dirty="0" smtClean="0"/>
              <a:t>Extra Notes: </a:t>
            </a:r>
            <a:endParaRPr lang="en-US" b="0" dirty="0" smtClean="0"/>
          </a:p>
          <a:p>
            <a:pPr marL="625475" lvl="1" indent="-169863" eaLnBrk="1" hangingPunct="1">
              <a:spcBef>
                <a:spcPct val="0"/>
              </a:spcBef>
              <a:buFontTx/>
              <a:buChar char="•"/>
            </a:pPr>
            <a:r>
              <a:rPr lang="en-US" b="0" dirty="0" smtClean="0"/>
              <a:t>The </a:t>
            </a:r>
            <a:r>
              <a:rPr lang="en-US" b="1" dirty="0" smtClean="0"/>
              <a:t>“Knowing Components</a:t>
            </a:r>
            <a:r>
              <a:rPr lang="en-US" b="0" dirty="0" smtClean="0"/>
              <a:t>” serve as a good foundation </a:t>
            </a:r>
            <a:r>
              <a:rPr lang="en-US" b="1" i="1" u="sng" dirty="0" smtClean="0">
                <a:solidFill>
                  <a:srgbClr val="FF0000"/>
                </a:solidFill>
              </a:rPr>
              <a:t>before</a:t>
            </a:r>
            <a:r>
              <a:rPr lang="en-US" b="0" dirty="0" smtClean="0"/>
              <a:t> a teacher begins to design instruction.  OFF STAGE</a:t>
            </a:r>
          </a:p>
          <a:p>
            <a:pPr eaLnBrk="1" hangingPunct="1">
              <a:spcBef>
                <a:spcPct val="0"/>
              </a:spcBef>
            </a:pPr>
            <a:endParaRPr lang="en-US" b="0" dirty="0" smtClean="0"/>
          </a:p>
          <a:p>
            <a:pPr marL="625475" lvl="1" indent="-169863" eaLnBrk="1" hangingPunct="1">
              <a:spcBef>
                <a:spcPct val="0"/>
              </a:spcBef>
              <a:buFontTx/>
              <a:buChar char="•"/>
            </a:pPr>
            <a:r>
              <a:rPr lang="en-US" b="0" dirty="0" smtClean="0"/>
              <a:t>“The Doing Components” follow Wiggins and </a:t>
            </a:r>
            <a:r>
              <a:rPr lang="en-US" b="0" dirty="0" err="1" smtClean="0"/>
              <a:t>McTighe’s</a:t>
            </a:r>
            <a:r>
              <a:rPr lang="en-US" b="0" dirty="0" smtClean="0"/>
              <a:t> </a:t>
            </a:r>
            <a:r>
              <a:rPr lang="en-US" b="0" i="1" dirty="0" smtClean="0"/>
              <a:t>Understanding by Design</a:t>
            </a:r>
            <a:r>
              <a:rPr lang="en-US" b="0" dirty="0" smtClean="0"/>
              <a:t>, philosophy that many teachers are familiar with.  ON STAGE</a:t>
            </a:r>
          </a:p>
          <a:p>
            <a:pPr eaLnBrk="1" hangingPunct="1">
              <a:spcBef>
                <a:spcPct val="0"/>
              </a:spcBef>
            </a:pPr>
            <a:endParaRPr lang="en-US" b="0" dirty="0"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9156383-C622-45A9-A1F9-7AB11D4299EA}" type="slidenum">
              <a:rPr lang="en-US" smtClean="0">
                <a:ea typeface="MS PGothic" pitchFamily="34" charset="-128"/>
              </a:rPr>
              <a:pPr eaLnBrk="1" hangingPunct="1"/>
              <a:t>11</a:t>
            </a:fld>
            <a:endParaRPr lang="en-US" smtClean="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Carole</a:t>
            </a:r>
          </a:p>
          <a:p>
            <a:r>
              <a:rPr lang="en-US" baseline="0" dirty="0" smtClean="0"/>
              <a:t>Why focus on questioning?</a:t>
            </a:r>
          </a:p>
          <a:p>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Questioning and discussion are the only instructional strategies specifically referred to in the Framework for Teaching; this reflects their central importance to teachers’ practice. </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1"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In the framework, questioning and discussion are used as </a:t>
            </a:r>
            <a:r>
              <a:rPr lang="en-US" b="1" dirty="0" smtClean="0"/>
              <a:t>techniques to deepen student understanding</a:t>
            </a:r>
            <a:r>
              <a:rPr lang="en-US" dirty="0" smtClean="0"/>
              <a:t>, rather than serving merely as recitation or a verbal "quiz." </a:t>
            </a:r>
          </a:p>
        </p:txBody>
      </p:sp>
      <p:sp>
        <p:nvSpPr>
          <p:cNvPr id="4" name="Slide Number Placeholder 3"/>
          <p:cNvSpPr>
            <a:spLocks noGrp="1"/>
          </p:cNvSpPr>
          <p:nvPr>
            <p:ph type="sldNum" sz="quarter" idx="10"/>
          </p:nvPr>
        </p:nvSpPr>
        <p:spPr/>
        <p:txBody>
          <a:bodyPr/>
          <a:lstStyle/>
          <a:p>
            <a:fld id="{00DC5930-69A9-485F-B005-A54FC3A887C7}" type="slidenum">
              <a:rPr lang="en-US" smtClean="0"/>
              <a:t>12</a:t>
            </a:fld>
            <a:endParaRPr lang="en-US"/>
          </a:p>
        </p:txBody>
      </p:sp>
    </p:spTree>
    <p:extLst>
      <p:ext uri="{BB962C8B-B14F-4D97-AF65-F5344CB8AC3E}">
        <p14:creationId xmlns:p14="http://schemas.microsoft.com/office/powerpoint/2010/main" val="3695237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Carole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Pause to think for a moment about this question, What is the relationship between effective questioning and effective class discussion?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Surely, the designers of the Framework had a reason for putting these together. </a:t>
            </a:r>
          </a:p>
          <a:p>
            <a:endParaRPr lang="en-US" baseline="0" dirty="0" smtClean="0"/>
          </a:p>
        </p:txBody>
      </p:sp>
      <p:sp>
        <p:nvSpPr>
          <p:cNvPr id="4" name="Slide Number Placeholder 3"/>
          <p:cNvSpPr>
            <a:spLocks noGrp="1"/>
          </p:cNvSpPr>
          <p:nvPr>
            <p:ph type="sldNum" sz="quarter" idx="10"/>
          </p:nvPr>
        </p:nvSpPr>
        <p:spPr/>
        <p:txBody>
          <a:bodyPr/>
          <a:lstStyle/>
          <a:p>
            <a:fld id="{00DC5930-69A9-485F-B005-A54FC3A887C7}" type="slidenum">
              <a:rPr lang="en-US" smtClean="0"/>
              <a:t>13</a:t>
            </a:fld>
            <a:endParaRPr lang="en-US"/>
          </a:p>
        </p:txBody>
      </p:sp>
    </p:spTree>
    <p:extLst>
      <p:ext uri="{BB962C8B-B14F-4D97-AF65-F5344CB8AC3E}">
        <p14:creationId xmlns:p14="http://schemas.microsoft.com/office/powerpoint/2010/main" val="3695237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1" dirty="0" smtClean="0"/>
              <a:t>Carole</a:t>
            </a:r>
          </a:p>
          <a:p>
            <a:pPr marL="0" indent="0">
              <a:buFont typeface="Arial" pitchFamily="34" charset="0"/>
              <a:buNone/>
            </a:pPr>
            <a:endParaRPr lang="en-US" dirty="0" smtClean="0"/>
          </a:p>
          <a:p>
            <a:pPr marL="0" indent="0">
              <a:buFont typeface="Arial" pitchFamily="34" charset="0"/>
              <a:buNone/>
            </a:pPr>
            <a:r>
              <a:rPr lang="en-US" dirty="0" smtClean="0"/>
              <a:t>Working together, questioning and discussion deepens</a:t>
            </a:r>
            <a:r>
              <a:rPr lang="en-US" baseline="0" dirty="0" smtClean="0"/>
              <a:t> student understanding, … (review slide)</a:t>
            </a:r>
            <a:r>
              <a:rPr lang="en-US" sz="1200" dirty="0" smtClean="0"/>
              <a:t> </a:t>
            </a:r>
          </a:p>
          <a:p>
            <a:pPr marL="0" indent="0">
              <a:buFont typeface="Arial" pitchFamily="34" charset="0"/>
              <a:buNone/>
            </a:pPr>
            <a:endParaRPr lang="en-US" sz="12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(below are facilitator notes from The Framework for Teaching Evaluation Instrument posted on TeachScape.com Proficiency System)</a:t>
            </a:r>
          </a:p>
          <a:p>
            <a:pPr marL="342900" indent="-342900">
              <a:buFont typeface="Arial" pitchFamily="34" charset="0"/>
              <a:buChar char="•"/>
            </a:pPr>
            <a:endParaRPr lang="en-US" sz="1200" dirty="0" smtClean="0"/>
          </a:p>
          <a:p>
            <a:pPr marL="342900" indent="-342900">
              <a:buFont typeface="Arial" pitchFamily="34" charset="0"/>
              <a:buChar char="•"/>
            </a:pPr>
            <a:r>
              <a:rPr lang="en-US" sz="1200" dirty="0" smtClean="0"/>
              <a:t>Deepens student understanding</a:t>
            </a:r>
          </a:p>
          <a:p>
            <a:pPr marL="342900" indent="-342900">
              <a:buFont typeface="Arial" pitchFamily="34" charset="0"/>
              <a:buChar char="•"/>
            </a:pPr>
            <a:r>
              <a:rPr lang="en-US" sz="1200" dirty="0" smtClean="0"/>
              <a:t>Invites students to formulate hypotheses, make connections, or challenge previously held views.</a:t>
            </a:r>
          </a:p>
          <a:p>
            <a:pPr marL="342900" indent="-342900">
              <a:buFont typeface="Arial" pitchFamily="34" charset="0"/>
              <a:buChar char="•"/>
            </a:pPr>
            <a:r>
              <a:rPr lang="en-US" sz="1200" dirty="0" smtClean="0"/>
              <a:t>Encourages students to make connections among concepts or events previously believed to be unrelated and to arrive at new understanding of complex material.</a:t>
            </a:r>
          </a:p>
          <a:p>
            <a:pPr marL="342900" indent="-342900">
              <a:buFont typeface="Arial" pitchFamily="34" charset="0"/>
              <a:buChar char="•"/>
            </a:pPr>
            <a:r>
              <a:rPr lang="en-US" sz="1200" dirty="0" smtClean="0"/>
              <a:t>Leads to animated class discussion and engages all students in considering important issues. </a:t>
            </a:r>
          </a:p>
          <a:p>
            <a:endParaRPr lang="en-US" baseline="0" dirty="0" smtClean="0"/>
          </a:p>
          <a:p>
            <a:r>
              <a:rPr lang="en-US" dirty="0" smtClean="0"/>
              <a:t>You can see that questioning</a:t>
            </a:r>
            <a:r>
              <a:rPr lang="en-US" baseline="0" dirty="0" smtClean="0"/>
              <a:t> and discussion at this level would certainly lead to higher levels of student learning.</a:t>
            </a:r>
            <a:endParaRPr lang="en-US" dirty="0"/>
          </a:p>
        </p:txBody>
      </p:sp>
      <p:sp>
        <p:nvSpPr>
          <p:cNvPr id="4" name="Slide Number Placeholder 3"/>
          <p:cNvSpPr>
            <a:spLocks noGrp="1"/>
          </p:cNvSpPr>
          <p:nvPr>
            <p:ph type="sldNum" sz="quarter" idx="10"/>
          </p:nvPr>
        </p:nvSpPr>
        <p:spPr/>
        <p:txBody>
          <a:bodyPr/>
          <a:lstStyle/>
          <a:p>
            <a:fld id="{00DC5930-69A9-485F-B005-A54FC3A887C7}" type="slidenum">
              <a:rPr lang="en-US" smtClean="0"/>
              <a:t>14</a:t>
            </a:fld>
            <a:endParaRPr lang="en-US"/>
          </a:p>
        </p:txBody>
      </p:sp>
    </p:spTree>
    <p:extLst>
      <p:ext uri="{BB962C8B-B14F-4D97-AF65-F5344CB8AC3E}">
        <p14:creationId xmlns:p14="http://schemas.microsoft.com/office/powerpoint/2010/main" val="413238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dirty="0" smtClean="0"/>
          </a:p>
          <a:p>
            <a:r>
              <a:rPr lang="en-US" dirty="0" smtClean="0"/>
              <a:t>Let’s look</a:t>
            </a:r>
            <a:r>
              <a:rPr lang="en-US" baseline="0" dirty="0" smtClean="0"/>
              <a:t> at the elements of questioning and discussion shown in the Framework for Teaching. </a:t>
            </a:r>
          </a:p>
          <a:p>
            <a:endParaRPr lang="en-US" baseline="0" dirty="0" smtClean="0"/>
          </a:p>
          <a:p>
            <a:r>
              <a:rPr lang="en-US" baseline="0" dirty="0" smtClean="0"/>
              <a:t>They are located in the first column on the left side of your 8 x 14 handout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0DC5930-69A9-485F-B005-A54FC3A887C7}" type="slidenum">
              <a:rPr lang="en-US" smtClean="0"/>
              <a:t>15</a:t>
            </a:fld>
            <a:endParaRPr lang="en-US"/>
          </a:p>
        </p:txBody>
      </p:sp>
    </p:spTree>
    <p:extLst>
      <p:ext uri="{BB962C8B-B14F-4D97-AF65-F5344CB8AC3E}">
        <p14:creationId xmlns:p14="http://schemas.microsoft.com/office/powerpoint/2010/main" val="2043880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Carole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take a closer look at each of these</a:t>
            </a:r>
            <a:r>
              <a:rPr lang="en-US" baseline="0" dirty="0" smtClean="0"/>
              <a:t> elements.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 first element is Quality of Questions. These are also sometimes referred to as prompts.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Questions of high quality cause students to think and reflect, to deepen their understanding, and to test their ideas against those of their classmates.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0DC5930-69A9-485F-B005-A54FC3A887C7}" type="slidenum">
              <a:rPr lang="en-US" smtClean="0"/>
              <a:t>16</a:t>
            </a:fld>
            <a:endParaRPr lang="en-US"/>
          </a:p>
        </p:txBody>
      </p:sp>
    </p:spTree>
    <p:extLst>
      <p:ext uri="{BB962C8B-B14F-4D97-AF65-F5344CB8AC3E}">
        <p14:creationId xmlns:p14="http://schemas.microsoft.com/office/powerpoint/2010/main" val="1423310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Carole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teachers ask questions of high quality, they </a:t>
            </a:r>
            <a:r>
              <a:rPr lang="en-US" b="1" dirty="0" smtClean="0"/>
              <a:t>ask only a few of them</a:t>
            </a:r>
            <a:r>
              <a:rPr lang="en-US" dirty="0" smtClean="0"/>
              <a:t>, and they provide students with sufficient time to think about their responses, to reflect on the comments of their classmates, and to deepen their understanding.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Occasionally, </a:t>
            </a:r>
            <a:r>
              <a:rPr lang="en-US" b="1" dirty="0" smtClean="0"/>
              <a:t>for the purposes of review</a:t>
            </a:r>
            <a:r>
              <a:rPr lang="en-US" dirty="0" smtClean="0"/>
              <a:t>, teachers ask students </a:t>
            </a:r>
            <a:r>
              <a:rPr lang="en-US" b="1" dirty="0" smtClean="0"/>
              <a:t>a series of (usually low-level) questions </a:t>
            </a:r>
            <a:r>
              <a:rPr lang="en-US" dirty="0" smtClean="0"/>
              <a:t>in a type of verbal review. This may be helpful for the purpose of establishing the facts of an historical event, for example, but they should not be confused with the use of questioning to deepen student understanding</a:t>
            </a:r>
          </a:p>
          <a:p>
            <a:endParaRPr lang="en-US" dirty="0" smtClean="0"/>
          </a:p>
          <a:p>
            <a:r>
              <a:rPr lang="en-US" b="1" dirty="0" smtClean="0"/>
              <a:t>An accomplished</a:t>
            </a:r>
            <a:r>
              <a:rPr lang="en-US" b="1" baseline="0" dirty="0" smtClean="0"/>
              <a:t> teacher who is working toward high levels of understanding will use high quality questions, but he/she may use lower level questions in order to scaffold or check for understanding. The accomplished teacher integrates high level questioning into the lesson.</a:t>
            </a:r>
            <a:endParaRPr lang="en-US" b="1" dirty="0"/>
          </a:p>
        </p:txBody>
      </p:sp>
      <p:sp>
        <p:nvSpPr>
          <p:cNvPr id="4" name="Slide Number Placeholder 3"/>
          <p:cNvSpPr>
            <a:spLocks noGrp="1"/>
          </p:cNvSpPr>
          <p:nvPr>
            <p:ph type="sldNum" sz="quarter" idx="10"/>
          </p:nvPr>
        </p:nvSpPr>
        <p:spPr/>
        <p:txBody>
          <a:bodyPr/>
          <a:lstStyle/>
          <a:p>
            <a:fld id="{00DC5930-69A9-485F-B005-A54FC3A887C7}" type="slidenum">
              <a:rPr lang="en-US" smtClean="0"/>
              <a:t>17</a:t>
            </a:fld>
            <a:endParaRPr lang="en-US"/>
          </a:p>
        </p:txBody>
      </p:sp>
    </p:spTree>
    <p:extLst>
      <p:ext uri="{BB962C8B-B14F-4D97-AF65-F5344CB8AC3E}">
        <p14:creationId xmlns:p14="http://schemas.microsoft.com/office/powerpoint/2010/main" val="3108165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Carole</a:t>
            </a:r>
          </a:p>
          <a:p>
            <a:endParaRPr lang="en-US" dirty="0" smtClean="0"/>
          </a:p>
          <a:p>
            <a:r>
              <a:rPr lang="en-US" dirty="0" smtClean="0"/>
              <a:t>Not all questions must be at a high cognitive level in order for the teacher to use effective questioning.</a:t>
            </a:r>
          </a:p>
          <a:p>
            <a:endParaRPr lang="en-US" dirty="0" smtClean="0"/>
          </a:p>
          <a:p>
            <a:r>
              <a:rPr lang="en-US" dirty="0" smtClean="0"/>
              <a:t>When exploring a topic, a teacher might begin with a series of questions of low cognitive challenge to provide a review or to ensure that everyone in the class is on board. </a:t>
            </a:r>
          </a:p>
          <a:p>
            <a:endParaRPr lang="en-US" dirty="0" smtClean="0"/>
          </a:p>
          <a:p>
            <a:r>
              <a:rPr lang="en-US" b="1" dirty="0" smtClean="0"/>
              <a:t>CLICK: Remember if questions are at a high level, but only a few students participate in the discussion, the teacher has not really used questioning effectively.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0DC5930-69A9-485F-B005-A54FC3A887C7}" type="slidenum">
              <a:rPr lang="en-US" smtClean="0"/>
              <a:t>18</a:t>
            </a:fld>
            <a:endParaRPr lang="en-US"/>
          </a:p>
        </p:txBody>
      </p:sp>
    </p:spTree>
    <p:extLst>
      <p:ext uri="{BB962C8B-B14F-4D97-AF65-F5344CB8AC3E}">
        <p14:creationId xmlns:p14="http://schemas.microsoft.com/office/powerpoint/2010/main" val="3899431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High quality questions are generally open-ended and allow multiple answers and multiple approaches to the answer. High level questions cause students to think critically. Additionally, they often challenge students’ understanding.</a:t>
            </a:r>
          </a:p>
          <a:p>
            <a:pPr eaLnBrk="1" hangingPunct="1">
              <a:spcBef>
                <a:spcPct val="0"/>
              </a:spcBef>
            </a:pPr>
            <a:endParaRPr lang="en-US" smtClean="0"/>
          </a:p>
          <a:p>
            <a:pPr eaLnBrk="1" hangingPunct="1">
              <a:spcBef>
                <a:spcPct val="0"/>
              </a:spcBef>
            </a:pPr>
            <a:r>
              <a:rPr lang="en-US" smtClean="0"/>
              <a:t>On the other hand, low level questions usually require short responses and typically there is a single “right” answer.  These often form a single line of inquiry that doesn’t allow for deep thinking or for extending on the discussion. Low level questions are generally recall questions which do not require critically thinking. </a:t>
            </a:r>
          </a:p>
          <a:p>
            <a:pPr eaLnBrk="1" hangingPunct="1">
              <a:spcBef>
                <a:spcPct val="0"/>
              </a:spcBef>
            </a:pPr>
            <a:endParaRPr lang="en-US" smtClean="0"/>
          </a:p>
          <a:p>
            <a:pPr eaLnBrk="1" hangingPunct="1">
              <a:spcBef>
                <a:spcPct val="0"/>
              </a:spcBef>
            </a:pPr>
            <a:r>
              <a:rPr lang="en-US" smtClean="0"/>
              <a:t>Note here that if we want students to ask higher level questions, we must teach students how to formulate them. This begins by including them regularly in instruction.</a:t>
            </a:r>
          </a:p>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8041D5F-EDC5-4D57-A6F3-32F0AA37C233}" type="slidenum">
              <a:rPr lang="en-US" smtClean="0"/>
              <a:pPr eaLnBrk="1" hangingPunct="1"/>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ea typeface="MS PGothic" pitchFamily="34" charset="-128"/>
              </a:rPr>
              <a:t>Carole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974AFAF2-9715-4D1C-91B4-22BD8CA580A0}" type="slidenum">
              <a:rPr lang="en-US" smtClean="0">
                <a:solidFill>
                  <a:srgbClr val="000000"/>
                </a:solidFill>
                <a:ea typeface="MS PGothic" pitchFamily="34" charset="-128"/>
              </a:rPr>
              <a:pPr eaLnBrk="1" hangingPunct="1"/>
              <a:t>2</a:t>
            </a:fld>
            <a:endParaRPr lang="en-US" dirty="0" smtClean="0">
              <a:solidFill>
                <a:srgbClr val="000000"/>
              </a:solidFill>
              <a:ea typeface="MS PGothic"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Carole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Let’s look at the next element of 3b,</a:t>
            </a:r>
            <a:r>
              <a:rPr lang="en-US" sz="1200" b="0" baseline="0" dirty="0" smtClean="0"/>
              <a:t> discussion techniques. Read this statement, think about your own discussion techniques and answer this question: How often do I mediate discussion among my students? </a:t>
            </a:r>
            <a:endParaRPr 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Some teachers report that "we discussed </a:t>
            </a:r>
            <a:r>
              <a:rPr lang="en-US" sz="1200" b="0" i="1" dirty="0" smtClean="0"/>
              <a:t>x</a:t>
            </a:r>
            <a:r>
              <a:rPr lang="en-US" sz="1200" b="0" dirty="0" smtClean="0"/>
              <a:t>" when what they mean is "I said </a:t>
            </a:r>
            <a:r>
              <a:rPr lang="en-US" sz="1200" b="0" i="1" dirty="0" smtClean="0"/>
              <a:t>x</a:t>
            </a:r>
            <a:r>
              <a:rPr lang="en-US" sz="1200" b="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r>
              <a:rPr lang="en-US" b="1" dirty="0" smtClean="0"/>
              <a:t>That is, some teachers confuse discussion with explanation of content; as important as explanation is, it’s not discussion.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is best practice?</a:t>
            </a:r>
            <a:r>
              <a:rPr lang="en-US" baseline="0" dirty="0" smtClean="0"/>
              <a:t> </a:t>
            </a:r>
            <a:r>
              <a:rPr lang="en-US" dirty="0" smtClean="0"/>
              <a:t>In a true discussion, a teacher poses a question and invites all students’ views to be heard, and also enables students to engage in discussion directly with one another, not always mediated by the teacher.</a:t>
            </a:r>
          </a:p>
          <a:p>
            <a:endParaRPr lang="en-US" dirty="0"/>
          </a:p>
        </p:txBody>
      </p:sp>
      <p:sp>
        <p:nvSpPr>
          <p:cNvPr id="4" name="Slide Number Placeholder 3"/>
          <p:cNvSpPr>
            <a:spLocks noGrp="1"/>
          </p:cNvSpPr>
          <p:nvPr>
            <p:ph type="sldNum" sz="quarter" idx="10"/>
          </p:nvPr>
        </p:nvSpPr>
        <p:spPr/>
        <p:txBody>
          <a:bodyPr/>
          <a:lstStyle/>
          <a:p>
            <a:fld id="{00DC5930-69A9-485F-B005-A54FC3A887C7}" type="slidenum">
              <a:rPr lang="en-US" smtClean="0"/>
              <a:t>20</a:t>
            </a:fld>
            <a:endParaRPr lang="en-US"/>
          </a:p>
        </p:txBody>
      </p:sp>
    </p:spTree>
    <p:extLst>
      <p:ext uri="{BB962C8B-B14F-4D97-AF65-F5344CB8AC3E}">
        <p14:creationId xmlns:p14="http://schemas.microsoft.com/office/powerpoint/2010/main" val="3879514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Carole</a:t>
            </a:r>
          </a:p>
          <a:p>
            <a:endParaRPr lang="en-US" sz="1200" b="1" dirty="0" smtClean="0"/>
          </a:p>
          <a:p>
            <a:r>
              <a:rPr lang="en-US" sz="1200" dirty="0" smtClean="0"/>
              <a:t>The</a:t>
            </a:r>
            <a:r>
              <a:rPr lang="en-US" sz="1200" baseline="0" dirty="0" smtClean="0"/>
              <a:t> 3</a:t>
            </a:r>
            <a:r>
              <a:rPr lang="en-US" sz="1200" baseline="30000" dirty="0" smtClean="0"/>
              <a:t>rd</a:t>
            </a:r>
            <a:r>
              <a:rPr lang="en-US" sz="1200" baseline="0" dirty="0" smtClean="0"/>
              <a:t> element for 3b is student participation. </a:t>
            </a:r>
            <a:r>
              <a:rPr lang="en-US" sz="1200" b="1" u="sng" baseline="0" dirty="0" smtClean="0"/>
              <a:t>At your table share some discussion techniques that you have used successfully.</a:t>
            </a:r>
            <a:endParaRPr lang="en-US" sz="1200" u="sng" baseline="0" dirty="0" smtClean="0"/>
          </a:p>
          <a:p>
            <a:endParaRPr lang="en-US" sz="1200" u="sng" dirty="0" smtClean="0"/>
          </a:p>
          <a:p>
            <a:r>
              <a:rPr lang="en-US" sz="1200" dirty="0" smtClean="0"/>
              <a:t>In some classes a few students tend to dominate the discussion; other students, recognizing this pattern, hold back their contributions. </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Experienced teachers use a range of techniques to ensure that all students contribute to the discussion, and they enlist the assistance of students to ensure this outcome.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In-order</a:t>
            </a:r>
            <a:r>
              <a:rPr lang="en-US" baseline="0" dirty="0" smtClean="0"/>
              <a:t> for students to formulate high-level questions, they must learn how to do so. High-level questions from students (full class or small group) provide evidence that these skills have been taught. Hold your thoughts because we will return to this very important topic.</a:t>
            </a:r>
            <a:endParaRPr lang="en-US" dirty="0" smtClean="0"/>
          </a:p>
          <a:p>
            <a:endParaRPr lang="en-US" dirty="0"/>
          </a:p>
        </p:txBody>
      </p:sp>
      <p:sp>
        <p:nvSpPr>
          <p:cNvPr id="4" name="Slide Number Placeholder 3"/>
          <p:cNvSpPr>
            <a:spLocks noGrp="1"/>
          </p:cNvSpPr>
          <p:nvPr>
            <p:ph type="sldNum" sz="quarter" idx="10"/>
          </p:nvPr>
        </p:nvSpPr>
        <p:spPr/>
        <p:txBody>
          <a:bodyPr/>
          <a:lstStyle/>
          <a:p>
            <a:fld id="{00DC5930-69A9-485F-B005-A54FC3A887C7}" type="slidenum">
              <a:rPr lang="en-US" smtClean="0"/>
              <a:t>21</a:t>
            </a:fld>
            <a:endParaRPr lang="en-US"/>
          </a:p>
        </p:txBody>
      </p:sp>
    </p:spTree>
    <p:extLst>
      <p:ext uri="{BB962C8B-B14F-4D97-AF65-F5344CB8AC3E}">
        <p14:creationId xmlns:p14="http://schemas.microsoft.com/office/powerpoint/2010/main" val="871976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0" dirty="0" smtClean="0"/>
              <a:t>Focus teacher’s attention to the circled</a:t>
            </a:r>
            <a:r>
              <a:rPr lang="en-US" b="0" baseline="0" dirty="0" smtClean="0"/>
              <a:t> section of 3b on the slide in preparation for the activity on the next slide.</a:t>
            </a:r>
          </a:p>
          <a:p>
            <a:endParaRPr lang="en-US" b="0" dirty="0"/>
          </a:p>
        </p:txBody>
      </p:sp>
      <p:sp>
        <p:nvSpPr>
          <p:cNvPr id="4" name="Slide Number Placeholder 3"/>
          <p:cNvSpPr>
            <a:spLocks noGrp="1"/>
          </p:cNvSpPr>
          <p:nvPr>
            <p:ph type="sldNum" sz="quarter" idx="10"/>
          </p:nvPr>
        </p:nvSpPr>
        <p:spPr/>
        <p:txBody>
          <a:bodyPr/>
          <a:lstStyle/>
          <a:p>
            <a:fld id="{CBE980C2-40E1-4F50-88B7-25F33EEF69E9}"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67558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dirty="0" smtClean="0"/>
          </a:p>
          <a:p>
            <a:r>
              <a:rPr lang="en-US" dirty="0" smtClean="0"/>
              <a:t>Making Comparisons… </a:t>
            </a:r>
            <a:r>
              <a:rPr lang="en-US" baseline="0" dirty="0" smtClean="0"/>
              <a:t>Read directions on the slide.</a:t>
            </a:r>
          </a:p>
          <a:p>
            <a:endParaRPr lang="en-US" baseline="0" dirty="0" smtClean="0"/>
          </a:p>
        </p:txBody>
      </p:sp>
      <p:sp>
        <p:nvSpPr>
          <p:cNvPr id="4" name="Slide Number Placeholder 3"/>
          <p:cNvSpPr>
            <a:spLocks noGrp="1"/>
          </p:cNvSpPr>
          <p:nvPr>
            <p:ph type="sldNum" sz="quarter" idx="10"/>
          </p:nvPr>
        </p:nvSpPr>
        <p:spPr/>
        <p:txBody>
          <a:bodyPr/>
          <a:lstStyle/>
          <a:p>
            <a:fld id="{00DC5930-69A9-485F-B005-A54FC3A887C7}" type="slidenum">
              <a:rPr lang="en-US" smtClean="0"/>
              <a:t>23</a:t>
            </a:fld>
            <a:endParaRPr lang="en-US"/>
          </a:p>
        </p:txBody>
      </p:sp>
    </p:spTree>
    <p:extLst>
      <p:ext uri="{BB962C8B-B14F-4D97-AF65-F5344CB8AC3E}">
        <p14:creationId xmlns:p14="http://schemas.microsoft.com/office/powerpoint/2010/main" val="3930085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Carole</a:t>
            </a:r>
          </a:p>
          <a:p>
            <a:endParaRPr lang="en-US" b="1" baseline="0" dirty="0" smtClean="0"/>
          </a:p>
          <a:p>
            <a:r>
              <a:rPr lang="en-US" baseline="0" dirty="0" smtClean="0"/>
              <a:t>These are just examples of words you may have highlighted. </a:t>
            </a:r>
            <a:endParaRPr lang="en-US" dirty="0"/>
          </a:p>
        </p:txBody>
      </p:sp>
      <p:sp>
        <p:nvSpPr>
          <p:cNvPr id="4" name="Slide Number Placeholder 3"/>
          <p:cNvSpPr>
            <a:spLocks noGrp="1"/>
          </p:cNvSpPr>
          <p:nvPr>
            <p:ph type="sldNum" sz="quarter" idx="10"/>
          </p:nvPr>
        </p:nvSpPr>
        <p:spPr/>
        <p:txBody>
          <a:bodyPr/>
          <a:lstStyle/>
          <a:p>
            <a:fld id="{00DC5930-69A9-485F-B005-A54FC3A887C7}" type="slidenum">
              <a:rPr lang="en-US" smtClean="0"/>
              <a:t>24</a:t>
            </a:fld>
            <a:endParaRPr lang="en-US"/>
          </a:p>
        </p:txBody>
      </p:sp>
    </p:spTree>
    <p:extLst>
      <p:ext uri="{BB962C8B-B14F-4D97-AF65-F5344CB8AC3E}">
        <p14:creationId xmlns:p14="http://schemas.microsoft.com/office/powerpoint/2010/main" val="2950691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Carole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…examples of words you may have highlighted. </a:t>
            </a:r>
            <a:endParaRPr lang="en-US" dirty="0" smtClean="0"/>
          </a:p>
          <a:p>
            <a:endParaRPr lang="en-US" b="1" baseline="0" dirty="0" smtClean="0"/>
          </a:p>
          <a:p>
            <a:pPr marL="628650" lvl="1" indent="-171450">
              <a:buFont typeface="Arial" pitchFamily="34" charset="0"/>
              <a:buChar char="•"/>
            </a:pPr>
            <a:r>
              <a:rPr lang="en-US" baseline="0" dirty="0" smtClean="0"/>
              <a:t>Notice </a:t>
            </a:r>
            <a:r>
              <a:rPr lang="en-US" b="1" baseline="0" dirty="0" smtClean="0"/>
              <a:t>Exemplary moves beyond challenging students to advancing high-level thinking/discourse and promotes metacognition.</a:t>
            </a:r>
          </a:p>
          <a:p>
            <a:endParaRPr lang="en-US" baseline="0" dirty="0" smtClean="0"/>
          </a:p>
          <a:p>
            <a:pPr marL="628650" lvl="1" indent="-171450">
              <a:buFont typeface="Arial" pitchFamily="34" charset="0"/>
              <a:buChar char="•"/>
            </a:pPr>
            <a:r>
              <a:rPr lang="en-US" b="1" baseline="0" dirty="0" smtClean="0"/>
              <a:t>Most importantly, notice that students take responsibility when at the Exemplary level.</a:t>
            </a:r>
            <a:r>
              <a:rPr lang="en-US" baseline="0" dirty="0" smtClean="0"/>
              <a:t>  </a:t>
            </a:r>
          </a:p>
          <a:p>
            <a:pPr marL="628650" lvl="1" indent="-171450">
              <a:buFont typeface="Arial" pitchFamily="34" charset="0"/>
              <a:buChar char="•"/>
            </a:pPr>
            <a:endParaRPr lang="en-US" baseline="0" dirty="0" smtClean="0"/>
          </a:p>
          <a:p>
            <a:pPr marL="628650" lvl="1" indent="-171450">
              <a:buFont typeface="Arial" pitchFamily="34" charset="0"/>
              <a:buChar char="•"/>
            </a:pPr>
            <a:r>
              <a:rPr lang="en-US" baseline="0" dirty="0" smtClean="0"/>
              <a:t>This is </a:t>
            </a:r>
            <a:r>
              <a:rPr lang="en-US" b="1" baseline="0" dirty="0" smtClean="0"/>
              <a:t>true throughout the Framework</a:t>
            </a:r>
            <a:r>
              <a:rPr lang="en-US" baseline="0" dirty="0" smtClean="0"/>
              <a:t>. Often, it is that </a:t>
            </a:r>
            <a:r>
              <a:rPr lang="en-US" b="1" baseline="0" dirty="0" smtClean="0"/>
              <a:t>student ownership piece that pushes practice to Exemplary</a:t>
            </a:r>
            <a:endParaRPr lang="en-US" b="1" dirty="0"/>
          </a:p>
        </p:txBody>
      </p:sp>
      <p:sp>
        <p:nvSpPr>
          <p:cNvPr id="4" name="Slide Number Placeholder 3"/>
          <p:cNvSpPr>
            <a:spLocks noGrp="1"/>
          </p:cNvSpPr>
          <p:nvPr>
            <p:ph type="sldNum" sz="quarter" idx="10"/>
          </p:nvPr>
        </p:nvSpPr>
        <p:spPr/>
        <p:txBody>
          <a:bodyPr/>
          <a:lstStyle/>
          <a:p>
            <a:fld id="{00DC5930-69A9-485F-B005-A54FC3A887C7}" type="slidenum">
              <a:rPr lang="en-US" smtClean="0"/>
              <a:t>25</a:t>
            </a:fld>
            <a:endParaRPr lang="en-US"/>
          </a:p>
        </p:txBody>
      </p:sp>
    </p:spTree>
    <p:extLst>
      <p:ext uri="{BB962C8B-B14F-4D97-AF65-F5344CB8AC3E}">
        <p14:creationId xmlns:p14="http://schemas.microsoft.com/office/powerpoint/2010/main" val="2118746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…examples of words you may have highlighted. </a:t>
            </a:r>
            <a:endParaRPr lang="en-US" dirty="0" smtClean="0"/>
          </a:p>
          <a:p>
            <a:endParaRPr lang="en-US" b="1" baseline="0" dirty="0" smtClean="0"/>
          </a:p>
          <a:p>
            <a:endParaRPr lang="en-US" dirty="0" smtClean="0"/>
          </a:p>
          <a:p>
            <a:r>
              <a:rPr lang="en-US" dirty="0" smtClean="0"/>
              <a:t>Review</a:t>
            </a:r>
            <a:r>
              <a:rPr lang="en-US" baseline="0" dirty="0" smtClean="0"/>
              <a:t> highlighted language.</a:t>
            </a:r>
          </a:p>
          <a:p>
            <a:endParaRPr lang="en-US" baseline="0" dirty="0" smtClean="0"/>
          </a:p>
        </p:txBody>
      </p:sp>
      <p:sp>
        <p:nvSpPr>
          <p:cNvPr id="4" name="Slide Number Placeholder 3"/>
          <p:cNvSpPr>
            <a:spLocks noGrp="1"/>
          </p:cNvSpPr>
          <p:nvPr>
            <p:ph type="sldNum" sz="quarter" idx="10"/>
          </p:nvPr>
        </p:nvSpPr>
        <p:spPr/>
        <p:txBody>
          <a:bodyPr/>
          <a:lstStyle/>
          <a:p>
            <a:fld id="{00DC5930-69A9-485F-B005-A54FC3A887C7}" type="slidenum">
              <a:rPr lang="en-US" smtClean="0"/>
              <a:t>26</a:t>
            </a:fld>
            <a:endParaRPr lang="en-US"/>
          </a:p>
        </p:txBody>
      </p:sp>
    </p:spTree>
    <p:extLst>
      <p:ext uri="{BB962C8B-B14F-4D97-AF65-F5344CB8AC3E}">
        <p14:creationId xmlns:p14="http://schemas.microsoft.com/office/powerpoint/2010/main" val="2232616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…examples of words you may have highlighted. </a:t>
            </a:r>
            <a:endParaRPr lang="en-US" dirty="0" smtClean="0"/>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00DC5930-69A9-485F-B005-A54FC3A887C7}" type="slidenum">
              <a:rPr lang="en-US" smtClean="0"/>
              <a:t>27</a:t>
            </a:fld>
            <a:endParaRPr lang="en-US"/>
          </a:p>
        </p:txBody>
      </p:sp>
    </p:spTree>
    <p:extLst>
      <p:ext uri="{BB962C8B-B14F-4D97-AF65-F5344CB8AC3E}">
        <p14:creationId xmlns:p14="http://schemas.microsoft.com/office/powerpoint/2010/main" val="3614508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Carole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r>
              <a:rPr lang="en-US" dirty="0" smtClean="0"/>
              <a:t>Ask participants to guess how often</a:t>
            </a:r>
            <a:r>
              <a:rPr lang="en-US" baseline="0" dirty="0" smtClean="0"/>
              <a:t> students ask questions. </a:t>
            </a:r>
            <a:endParaRPr lang="en-US" dirty="0"/>
          </a:p>
        </p:txBody>
      </p:sp>
      <p:sp>
        <p:nvSpPr>
          <p:cNvPr id="4" name="Slide Number Placeholder 3"/>
          <p:cNvSpPr>
            <a:spLocks noGrp="1"/>
          </p:cNvSpPr>
          <p:nvPr>
            <p:ph type="sldNum" sz="quarter" idx="10"/>
          </p:nvPr>
        </p:nvSpPr>
        <p:spPr/>
        <p:txBody>
          <a:bodyPr/>
          <a:lstStyle/>
          <a:p>
            <a:fld id="{CBE980C2-40E1-4F50-88B7-25F33EEF69E9}" type="slidenum">
              <a:rPr lang="en-US" smtClean="0"/>
              <a:t>28</a:t>
            </a:fld>
            <a:endParaRPr lang="en-US"/>
          </a:p>
        </p:txBody>
      </p:sp>
    </p:spTree>
    <p:extLst>
      <p:ext uri="{BB962C8B-B14F-4D97-AF65-F5344CB8AC3E}">
        <p14:creationId xmlns:p14="http://schemas.microsoft.com/office/powerpoint/2010/main" val="3997199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endParaRPr lang="en-US" dirty="0" smtClean="0"/>
          </a:p>
          <a:p>
            <a:endParaRPr lang="en-US" dirty="0" smtClean="0"/>
          </a:p>
          <a:p>
            <a:r>
              <a:rPr lang="en-US" dirty="0" smtClean="0"/>
              <a:t>If we ask students</a:t>
            </a:r>
            <a:r>
              <a:rPr lang="en-US" baseline="0" dirty="0" smtClean="0"/>
              <a:t> a question that everyone can and wants to answer: “Have you ever felt scared before you face a challenge?” or “Does anyone have a pet?” or “What kind of advice would you give a friend in this situation?” Why not let them all answer?</a:t>
            </a:r>
            <a:endParaRPr lang="en-US" dirty="0"/>
          </a:p>
        </p:txBody>
      </p:sp>
      <p:sp>
        <p:nvSpPr>
          <p:cNvPr id="4" name="Slide Number Placeholder 3"/>
          <p:cNvSpPr>
            <a:spLocks noGrp="1"/>
          </p:cNvSpPr>
          <p:nvPr>
            <p:ph type="sldNum" sz="quarter" idx="10"/>
          </p:nvPr>
        </p:nvSpPr>
        <p:spPr/>
        <p:txBody>
          <a:bodyPr/>
          <a:lstStyle/>
          <a:p>
            <a:fld id="{CBE980C2-40E1-4F50-88B7-25F33EEF69E9}" type="slidenum">
              <a:rPr lang="en-US" smtClean="0"/>
              <a:t>29</a:t>
            </a:fld>
            <a:endParaRPr lang="en-US"/>
          </a:p>
        </p:txBody>
      </p:sp>
    </p:spTree>
    <p:extLst>
      <p:ext uri="{BB962C8B-B14F-4D97-AF65-F5344CB8AC3E}">
        <p14:creationId xmlns:p14="http://schemas.microsoft.com/office/powerpoint/2010/main" val="420679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sz="800" b="1" dirty="0" smtClean="0">
                <a:latin typeface="Arial" pitchFamily="34" charset="0"/>
                <a:cs typeface="Arial" pitchFamily="34" charset="0"/>
              </a:rPr>
              <a:t>Carole</a:t>
            </a:r>
          </a:p>
          <a:p>
            <a:pPr eaLnBrk="1" hangingPunct="1">
              <a:lnSpc>
                <a:spcPct val="80000"/>
              </a:lnSpc>
              <a:spcBef>
                <a:spcPct val="0"/>
              </a:spcBef>
            </a:pPr>
            <a:endParaRPr lang="en-US" sz="800" b="1" dirty="0" smtClean="0">
              <a:latin typeface="Arial" pitchFamily="34" charset="0"/>
              <a:cs typeface="Arial" pitchFamily="34" charset="0"/>
            </a:endParaRPr>
          </a:p>
          <a:p>
            <a:pPr eaLnBrk="1" hangingPunct="1">
              <a:lnSpc>
                <a:spcPct val="80000"/>
              </a:lnSpc>
              <a:spcBef>
                <a:spcPct val="0"/>
              </a:spcBef>
            </a:pPr>
            <a:r>
              <a:rPr lang="en-US" sz="800" b="1" dirty="0" smtClean="0">
                <a:latin typeface="Arial" pitchFamily="34" charset="0"/>
                <a:cs typeface="Arial" pitchFamily="34" charset="0"/>
              </a:rPr>
              <a:t>Review Today’s Agenda</a:t>
            </a:r>
            <a:endParaRPr lang="en-US" sz="300" dirty="0" smtClean="0">
              <a:latin typeface="Arial" pitchFamily="34" charset="0"/>
              <a:cs typeface="Arial" pitchFamily="34" charset="0"/>
            </a:endParaRPr>
          </a:p>
        </p:txBody>
      </p:sp>
      <p:sp>
        <p:nvSpPr>
          <p:cNvPr id="116739" name="Slide Image Placeholder 4"/>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Carole</a:t>
            </a:r>
          </a:p>
          <a:p>
            <a:endParaRPr lang="en-US" dirty="0" smtClean="0"/>
          </a:p>
          <a:p>
            <a:r>
              <a:rPr lang="en-US" dirty="0" smtClean="0"/>
              <a:t>Chosen</a:t>
            </a:r>
            <a:r>
              <a:rPr lang="en-US" baseline="0" dirty="0" smtClean="0"/>
              <a:t> to focus on Developing and Accomplished levels because this is new… CA and PE located on back page of Framework</a:t>
            </a:r>
          </a:p>
        </p:txBody>
      </p:sp>
      <p:sp>
        <p:nvSpPr>
          <p:cNvPr id="4" name="Slide Number Placeholder 3"/>
          <p:cNvSpPr>
            <a:spLocks noGrp="1"/>
          </p:cNvSpPr>
          <p:nvPr>
            <p:ph type="sldNum" sz="quarter" idx="10"/>
          </p:nvPr>
        </p:nvSpPr>
        <p:spPr/>
        <p:txBody>
          <a:bodyPr/>
          <a:lstStyle/>
          <a:p>
            <a:fld id="{00DC5930-69A9-485F-B005-A54FC3A887C7}" type="slidenum">
              <a:rPr lang="en-US" smtClean="0"/>
              <a:t>30</a:t>
            </a:fld>
            <a:endParaRPr lang="en-US"/>
          </a:p>
        </p:txBody>
      </p:sp>
    </p:spTree>
    <p:extLst>
      <p:ext uri="{BB962C8B-B14F-4D97-AF65-F5344CB8AC3E}">
        <p14:creationId xmlns:p14="http://schemas.microsoft.com/office/powerpoint/2010/main" val="3614508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p:txBody>
      </p:sp>
      <p:sp>
        <p:nvSpPr>
          <p:cNvPr id="4" name="Slide Number Placeholder 3"/>
          <p:cNvSpPr>
            <a:spLocks noGrp="1"/>
          </p:cNvSpPr>
          <p:nvPr>
            <p:ph type="sldNum" sz="quarter" idx="10"/>
          </p:nvPr>
        </p:nvSpPr>
        <p:spPr/>
        <p:txBody>
          <a:bodyPr/>
          <a:lstStyle/>
          <a:p>
            <a:fld id="{00DC5930-69A9-485F-B005-A54FC3A887C7}" type="slidenum">
              <a:rPr lang="en-US" smtClean="0"/>
              <a:t>31</a:t>
            </a:fld>
            <a:endParaRPr lang="en-US"/>
          </a:p>
        </p:txBody>
      </p:sp>
    </p:spTree>
    <p:extLst>
      <p:ext uri="{BB962C8B-B14F-4D97-AF65-F5344CB8AC3E}">
        <p14:creationId xmlns:p14="http://schemas.microsoft.com/office/powerpoint/2010/main" val="3444596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End at 10:00</a:t>
            </a:r>
          </a:p>
          <a:p>
            <a:endParaRPr lang="en-US" b="1" dirty="0" smtClean="0"/>
          </a:p>
          <a:p>
            <a:r>
              <a:rPr lang="en-US" b="1" u="sng" dirty="0" smtClean="0"/>
              <a:t>QUESTION</a:t>
            </a:r>
            <a:r>
              <a:rPr lang="en-US" b="1" u="sng" baseline="0" dirty="0" smtClean="0"/>
              <a:t> SCENARIO HANDOUT</a:t>
            </a:r>
            <a:endParaRPr lang="en-US" b="1" u="sng" dirty="0" smtClean="0"/>
          </a:p>
          <a:p>
            <a:endParaRPr lang="en-US" dirty="0" smtClean="0"/>
          </a:p>
          <a:p>
            <a:endParaRPr lang="en-US" baseline="0" dirty="0" smtClean="0"/>
          </a:p>
          <a:p>
            <a:r>
              <a:rPr lang="en-US" b="1" dirty="0" smtClean="0"/>
              <a:t>REMIND PARTICIPANTS:</a:t>
            </a:r>
          </a:p>
          <a:p>
            <a:endParaRPr lang="en-US" b="1" baseline="0" dirty="0" smtClean="0"/>
          </a:p>
          <a:p>
            <a:r>
              <a:rPr lang="en-US" b="1" baseline="0" dirty="0" smtClean="0"/>
              <a:t>In Part 1. the levels can be readily identified.  #1-4</a:t>
            </a:r>
          </a:p>
          <a:p>
            <a:endParaRPr lang="en-US" b="1" baseline="0" dirty="0" smtClean="0"/>
          </a:p>
          <a:p>
            <a:r>
              <a:rPr lang="en-US" b="1" baseline="0" dirty="0" smtClean="0"/>
              <a:t>However, Part 2 presents a bit more of a challenge! #5-8</a:t>
            </a:r>
            <a:endParaRPr lang="en-US" b="1" dirty="0" smtClean="0"/>
          </a:p>
          <a:p>
            <a:endParaRPr lang="en-US" dirty="0"/>
          </a:p>
        </p:txBody>
      </p:sp>
      <p:sp>
        <p:nvSpPr>
          <p:cNvPr id="4" name="Slide Number Placeholder 3"/>
          <p:cNvSpPr>
            <a:spLocks noGrp="1"/>
          </p:cNvSpPr>
          <p:nvPr>
            <p:ph type="sldNum" sz="quarter" idx="10"/>
          </p:nvPr>
        </p:nvSpPr>
        <p:spPr/>
        <p:txBody>
          <a:bodyPr/>
          <a:lstStyle/>
          <a:p>
            <a:fld id="{00DC5930-69A9-485F-B005-A54FC3A887C7}" type="slidenum">
              <a:rPr lang="en-US" smtClean="0"/>
              <a:t>32</a:t>
            </a:fld>
            <a:endParaRPr lang="en-US"/>
          </a:p>
        </p:txBody>
      </p:sp>
    </p:spTree>
    <p:extLst>
      <p:ext uri="{BB962C8B-B14F-4D97-AF65-F5344CB8AC3E}">
        <p14:creationId xmlns:p14="http://schemas.microsoft.com/office/powerpoint/2010/main" val="3444596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
                <a:srgbClr val="000000"/>
              </a:buClr>
              <a:buSzPct val="153000"/>
              <a:buFontTx/>
              <a:buNone/>
            </a:pPr>
            <a:r>
              <a:rPr lang="en-US" b="1" dirty="0" smtClean="0"/>
              <a:t>Carole 10:00 – 11:00 </a:t>
            </a:r>
          </a:p>
          <a:p>
            <a:pPr eaLnBrk="1" hangingPunct="1">
              <a:spcBef>
                <a:spcPct val="0"/>
              </a:spcBef>
              <a:buClr>
                <a:srgbClr val="000000"/>
              </a:buClr>
              <a:buSzPct val="153000"/>
              <a:buFontTx/>
              <a:buNone/>
            </a:pPr>
            <a:endParaRPr lang="en-US" dirty="0" smtClean="0"/>
          </a:p>
          <a:p>
            <a:pPr eaLnBrk="1" hangingPunct="1">
              <a:spcBef>
                <a:spcPct val="0"/>
              </a:spcBef>
              <a:buClr>
                <a:srgbClr val="000000"/>
              </a:buClr>
              <a:buSzPct val="153000"/>
              <a:buFontTx/>
              <a:buNone/>
            </a:pPr>
            <a:r>
              <a:rPr lang="en-US" dirty="0" smtClean="0"/>
              <a:t>TRANSITION:</a:t>
            </a:r>
            <a:r>
              <a:rPr lang="en-US" baseline="0" dirty="0" smtClean="0"/>
              <a:t>  Now that we’ve analyzed Component 3b Q and D, we’re going to move into the standards and the instructional practices that will help you…</a:t>
            </a:r>
            <a:endParaRPr lang="en-US" dirty="0" smtClean="0"/>
          </a:p>
          <a:p>
            <a:pPr eaLnBrk="1" hangingPunct="1">
              <a:spcBef>
                <a:spcPct val="0"/>
              </a:spcBef>
              <a:buClr>
                <a:srgbClr val="000000"/>
              </a:buClr>
              <a:buSzPct val="153000"/>
              <a:buFontTx/>
              <a:buNone/>
            </a:pPr>
            <a:endParaRPr lang="en-US" dirty="0" smtClean="0"/>
          </a:p>
          <a:p>
            <a:pPr eaLnBrk="1" hangingPunct="1">
              <a:spcBef>
                <a:spcPct val="0"/>
              </a:spcBef>
              <a:buClr>
                <a:srgbClr val="000000"/>
              </a:buClr>
              <a:buSzPct val="153000"/>
              <a:buFontTx/>
              <a:buChar char="•"/>
            </a:pPr>
            <a:r>
              <a:rPr lang="en-US" dirty="0" smtClean="0"/>
              <a:t>The shifts are a </a:t>
            </a:r>
            <a:r>
              <a:rPr lang="en-US" b="1" dirty="0" smtClean="0"/>
              <a:t>high-level summary of the biggest changes </a:t>
            </a:r>
            <a:r>
              <a:rPr lang="en-US" dirty="0" smtClean="0"/>
              <a:t>signified by the adoption of the CCSS.  </a:t>
            </a:r>
          </a:p>
          <a:p>
            <a:pPr eaLnBrk="1" hangingPunct="1">
              <a:spcBef>
                <a:spcPct val="0"/>
              </a:spcBef>
              <a:buClr>
                <a:srgbClr val="000000"/>
              </a:buClr>
              <a:buSzPct val="153000"/>
              <a:buFontTx/>
              <a:buNone/>
            </a:pPr>
            <a:endParaRPr lang="en-US" dirty="0" smtClean="0"/>
          </a:p>
          <a:p>
            <a:pPr eaLnBrk="1" hangingPunct="1">
              <a:spcBef>
                <a:spcPct val="0"/>
              </a:spcBef>
              <a:buClr>
                <a:srgbClr val="000000"/>
              </a:buClr>
              <a:buSzPct val="153000"/>
              <a:buFontTx/>
              <a:buChar char="•"/>
            </a:pPr>
            <a:r>
              <a:rPr lang="en-US" dirty="0" smtClean="0"/>
              <a:t>They </a:t>
            </a:r>
            <a:r>
              <a:rPr lang="en-US" b="1" dirty="0" smtClean="0"/>
              <a:t>represent the most significant shifts for curriculum materials, instruction, student learning, and thinking about assessment</a:t>
            </a:r>
            <a:r>
              <a:rPr lang="en-US" dirty="0" smtClean="0"/>
              <a:t>. Taken all together, they should lead to desired student outcomes. </a:t>
            </a:r>
          </a:p>
          <a:p>
            <a:pPr eaLnBrk="1" hangingPunct="1">
              <a:spcBef>
                <a:spcPct val="0"/>
              </a:spcBef>
              <a:buClr>
                <a:srgbClr val="000000"/>
              </a:buClr>
              <a:buSzPct val="153000"/>
              <a:buFontTx/>
              <a:buNone/>
            </a:pPr>
            <a:endParaRPr lang="en-US" dirty="0" smtClean="0"/>
          </a:p>
          <a:p>
            <a:pPr eaLnBrk="1" hangingPunct="1">
              <a:spcBef>
                <a:spcPct val="0"/>
              </a:spcBef>
              <a:buClr>
                <a:srgbClr val="000000"/>
              </a:buClr>
              <a:buSzPct val="97000"/>
              <a:buFontTx/>
              <a:buChar char="•"/>
            </a:pPr>
            <a:r>
              <a:rPr lang="en-US" dirty="0" smtClean="0">
                <a:solidFill>
                  <a:srgbClr val="000000"/>
                </a:solidFill>
                <a:cs typeface="Arial" charset="0"/>
                <a:sym typeface="Arial" charset="0"/>
              </a:rPr>
              <a:t>They are meant to be succinct and easy to remember.</a:t>
            </a:r>
          </a:p>
          <a:p>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33</a:t>
            </a:fld>
            <a:endParaRPr lang="en-US"/>
          </a:p>
        </p:txBody>
      </p:sp>
    </p:spTree>
    <p:extLst>
      <p:ext uri="{BB962C8B-B14F-4D97-AF65-F5344CB8AC3E}">
        <p14:creationId xmlns:p14="http://schemas.microsoft.com/office/powerpoint/2010/main" val="1923220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THE</a:t>
            </a:r>
            <a:r>
              <a:rPr lang="en-US" b="1" baseline="0" dirty="0" smtClean="0"/>
              <a:t> INFORMATION PERTAINS TO ALL SUBJECT AREAS!</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34</a:t>
            </a:fld>
            <a:endParaRPr lang="en-US"/>
          </a:p>
        </p:txBody>
      </p:sp>
    </p:spTree>
    <p:extLst>
      <p:ext uri="{BB962C8B-B14F-4D97-AF65-F5344CB8AC3E}">
        <p14:creationId xmlns:p14="http://schemas.microsoft.com/office/powerpoint/2010/main" val="4067622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Carole</a:t>
            </a:r>
            <a:r>
              <a:rPr lang="en-US" b="1" baseline="0" dirty="0" smtClean="0"/>
              <a:t> </a:t>
            </a:r>
            <a:endParaRPr lang="en-US" b="1" dirty="0" smtClean="0"/>
          </a:p>
          <a:p>
            <a:endParaRPr lang="en-US" b="1" dirty="0" smtClean="0"/>
          </a:p>
          <a:p>
            <a:r>
              <a:rPr lang="en-US" b="1" dirty="0" smtClean="0"/>
              <a:t>Let’s use an analogy</a:t>
            </a:r>
            <a:r>
              <a:rPr lang="en-US" b="1" baseline="0" dirty="0" smtClean="0"/>
              <a:t> of digging a post hole: </a:t>
            </a:r>
            <a:r>
              <a:rPr lang="en-US" dirty="0" smtClean="0"/>
              <a:t>Where and</a:t>
            </a:r>
            <a:r>
              <a:rPr lang="en-US" baseline="0" dirty="0" smtClean="0"/>
              <a:t> how</a:t>
            </a:r>
            <a:r>
              <a:rPr lang="en-US" dirty="0" smtClean="0"/>
              <a:t> do we start addressing the 3 Big Shifts at the level we should…?</a:t>
            </a:r>
            <a:endParaRPr lang="en-US" b="1" dirty="0" smtClean="0"/>
          </a:p>
          <a:p>
            <a:endParaRPr lang="en-US"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We dug the post hole with TC :  </a:t>
            </a:r>
            <a:r>
              <a:rPr lang="en-US" sz="1200" dirty="0" smtClean="0">
                <a:latin typeface="Arial" pitchFamily="34" charset="0"/>
                <a:cs typeface="Arial" pitchFamily="34" charset="0"/>
              </a:rPr>
              <a:t>for addressing the KCAS Reading/Writing Standards by learning how to identify complex text </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latin typeface="Arial" pitchFamily="34" charset="0"/>
                <a:cs typeface="Arial" pitchFamily="34" charset="0"/>
              </a:rPr>
              <a:t>YEAR 1: Started on the surface</a:t>
            </a:r>
            <a:r>
              <a:rPr lang="en-US" sz="1200" baseline="0" dirty="0" smtClean="0">
                <a:latin typeface="Arial" pitchFamily="34" charset="0"/>
                <a:cs typeface="Arial" pitchFamily="34" charset="0"/>
              </a:rPr>
              <a:t> by getting to know the standards. </a:t>
            </a:r>
            <a:r>
              <a:rPr lang="en-US" sz="1200" dirty="0" smtClean="0">
                <a:latin typeface="Arial" pitchFamily="34" charset="0"/>
                <a:cs typeface="Arial" pitchFamily="34" charset="0"/>
              </a:rPr>
              <a:t>We began the post-hole in year 1</a:t>
            </a:r>
            <a:r>
              <a:rPr lang="en-US" sz="1200" baseline="0" dirty="0" smtClean="0">
                <a:latin typeface="Arial" pitchFamily="34" charset="0"/>
                <a:cs typeface="Arial" pitchFamily="34" charset="0"/>
              </a:rPr>
              <a:t> when the new standards were rolled out-Deconstructed the standards began to make sense of them.</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aseline="0" dirty="0" smtClean="0">
                <a:latin typeface="Arial" pitchFamily="34" charset="0"/>
                <a:cs typeface="Arial" pitchFamily="34" charset="0"/>
              </a:rPr>
              <a:t>YEAR 2: Our post hole digger helped us to go a little deeper when We Introduced LDC as a instructional strategy for teaching the ELA standards </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aseline="0" dirty="0" smtClean="0">
                <a:latin typeface="Arial" pitchFamily="34" charset="0"/>
                <a:cs typeface="Arial" pitchFamily="34" charset="0"/>
              </a:rPr>
              <a:t>YEAR 3: As we continue to dig deeper, we realize we need some specialized equipment to help us teach students to dig deeper</a:t>
            </a:r>
            <a:endParaRPr lang="en-US" sz="120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Close Reading and Text Dependent Questions</a:t>
            </a:r>
            <a:endParaRPr lang="en-US" b="0" dirty="0" smtClean="0"/>
          </a:p>
          <a:p>
            <a:endParaRPr lang="en-US" b="0" dirty="0" smtClean="0"/>
          </a:p>
          <a:p>
            <a:r>
              <a:rPr lang="en-US" b="0" dirty="0" smtClean="0"/>
              <a:t>Let’s get started on the follow-up</a:t>
            </a:r>
            <a:r>
              <a:rPr lang="en-US" b="0" baseline="0" dirty="0" smtClean="0"/>
              <a:t> strategies once Text Complexity has been determined…</a:t>
            </a:r>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35</a:t>
            </a:fld>
            <a:endParaRPr lang="en-US"/>
          </a:p>
        </p:txBody>
      </p:sp>
    </p:spTree>
    <p:extLst>
      <p:ext uri="{BB962C8B-B14F-4D97-AF65-F5344CB8AC3E}">
        <p14:creationId xmlns:p14="http://schemas.microsoft.com/office/powerpoint/2010/main" val="1631465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Carole</a:t>
            </a:r>
          </a:p>
          <a:p>
            <a:endParaRPr lang="en-US" b="1" baseline="0" dirty="0" smtClean="0"/>
          </a:p>
          <a:p>
            <a:r>
              <a:rPr lang="en-US" b="0" baseline="0" dirty="0" smtClean="0"/>
              <a:t>Quick </a:t>
            </a:r>
            <a:r>
              <a:rPr lang="en-US" b="0" dirty="0" smtClean="0"/>
              <a:t>Reminder about the Three Legs of the TC process learned</a:t>
            </a:r>
            <a:r>
              <a:rPr lang="en-US" b="0" baseline="0" dirty="0" smtClean="0"/>
              <a:t> at the September meeting</a:t>
            </a:r>
            <a:endParaRPr lang="en-US" b="0" dirty="0" smtClean="0"/>
          </a:p>
          <a:p>
            <a:endParaRPr lang="en-US" b="1"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36</a:t>
            </a:fld>
            <a:endParaRPr lang="en-US"/>
          </a:p>
        </p:txBody>
      </p:sp>
    </p:spTree>
    <p:extLst>
      <p:ext uri="{BB962C8B-B14F-4D97-AF65-F5344CB8AC3E}">
        <p14:creationId xmlns:p14="http://schemas.microsoft.com/office/powerpoint/2010/main" val="3094063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0" dirty="0" smtClean="0"/>
              <a:t>Instruct</a:t>
            </a:r>
            <a:r>
              <a:rPr lang="en-US" b="0" baseline="0" dirty="0" smtClean="0"/>
              <a:t> TLs to first number the statements on their </a:t>
            </a:r>
            <a:r>
              <a:rPr lang="en-US" b="0" baseline="0" dirty="0" err="1" smtClean="0"/>
              <a:t>opinionnaire</a:t>
            </a:r>
            <a:r>
              <a:rPr lang="en-US" b="0" baseline="0" dirty="0" smtClean="0"/>
              <a:t> worksheet 1-5</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37</a:t>
            </a:fld>
            <a:endParaRPr lang="en-US"/>
          </a:p>
        </p:txBody>
      </p:sp>
    </p:spTree>
    <p:extLst>
      <p:ext uri="{BB962C8B-B14F-4D97-AF65-F5344CB8AC3E}">
        <p14:creationId xmlns:p14="http://schemas.microsoft.com/office/powerpoint/2010/main" val="1354999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EE14FB-FA3E-604C-AD25-DD9602AC1E24}" type="slidenum">
              <a:rPr lang="en-US">
                <a:solidFill>
                  <a:prstClr val="black"/>
                </a:solidFill>
              </a:rPr>
              <a:pPr/>
              <a:t>38</a:t>
            </a:fld>
            <a:endParaRPr lang="en-US">
              <a:solidFill>
                <a:prstClr val="black"/>
              </a:solidFill>
            </a:endParaRPr>
          </a:p>
        </p:txBody>
      </p:sp>
      <p:sp>
        <p:nvSpPr>
          <p:cNvPr id="13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3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normAutofit lnSpcReduction="10000"/>
          </a:bodyPr>
          <a:lstStyle/>
          <a:p>
            <a:r>
              <a:rPr lang="en-US" b="1" dirty="0" smtClean="0"/>
              <a:t>WRITE ON POST IT: What</a:t>
            </a:r>
            <a:r>
              <a:rPr lang="en-US" b="1" baseline="0" dirty="0" smtClean="0"/>
              <a:t> connections can you make from the content of this slide? (3 </a:t>
            </a:r>
            <a:r>
              <a:rPr lang="en-US" b="1" baseline="0" dirty="0" err="1" smtClean="0"/>
              <a:t>mins</a:t>
            </a:r>
            <a:r>
              <a:rPr lang="en-US" b="1" baseline="0" dirty="0" smtClean="0"/>
              <a:t>)  </a:t>
            </a:r>
            <a:r>
              <a:rPr lang="en-US" b="1" u="sng" baseline="0" dirty="0" smtClean="0"/>
              <a:t>HANDOUT OF SLIDE IN PACKET</a:t>
            </a:r>
          </a:p>
          <a:p>
            <a:endParaRPr lang="en-US" baseline="0" dirty="0" smtClean="0"/>
          </a:p>
          <a:p>
            <a:r>
              <a:rPr lang="en-US" b="1" dirty="0" smtClean="0"/>
              <a:t>TURN AND TALK</a:t>
            </a:r>
          </a:p>
          <a:p>
            <a:endParaRPr lang="en-US" b="1" dirty="0" smtClean="0"/>
          </a:p>
          <a:p>
            <a:r>
              <a:rPr lang="en-US" b="0" dirty="0" smtClean="0"/>
              <a:t>Each</a:t>
            </a:r>
            <a:r>
              <a:rPr lang="en-US" b="0" baseline="0" dirty="0" smtClean="0"/>
              <a:t> grade level choose 3-5 words that are symbolic of your ELA standards. Write your words on a post-it note and place on the appropriate grade band chart.</a:t>
            </a:r>
            <a:endParaRPr lang="en-US" b="0" dirty="0" smtClean="0"/>
          </a:p>
          <a:p>
            <a:endParaRPr lang="en-US" b="1" dirty="0" smtClean="0"/>
          </a:p>
          <a:p>
            <a:pPr marL="320040" indent="-320040" eaLnBrk="1" fontAlgn="auto" hangingPunct="1">
              <a:spcAft>
                <a:spcPts val="0"/>
              </a:spcAft>
              <a:buFont typeface="Wingdings"/>
              <a:buChar char=""/>
              <a:defRPr/>
            </a:pPr>
            <a:r>
              <a:rPr lang="en-US" dirty="0" smtClean="0"/>
              <a:t>It is very important that teachers of grades K-5 have</a:t>
            </a:r>
            <a:r>
              <a:rPr lang="en-US" baseline="0" dirty="0" smtClean="0"/>
              <a:t> a working knowledge of the 6-12 reading standards because you are the building blocks for students’ success</a:t>
            </a:r>
            <a:endParaRPr lang="en-US" dirty="0" smtClean="0"/>
          </a:p>
          <a:p>
            <a:pPr marL="320040" indent="-320040" eaLnBrk="1" fontAlgn="auto" hangingPunct="1">
              <a:spcAft>
                <a:spcPts val="0"/>
              </a:spcAft>
              <a:buFont typeface="Wingdings"/>
              <a:buChar char=""/>
              <a:defRPr/>
            </a:pPr>
            <a:r>
              <a:rPr lang="en-US" dirty="0" smtClean="0"/>
              <a:t>A priority of the Common Core State Standards is that students must closely read texts of increasing complexity to acquire knowledge.</a:t>
            </a:r>
          </a:p>
          <a:p>
            <a:pPr marL="320040" indent="-320040" eaLnBrk="1" fontAlgn="auto" hangingPunct="1">
              <a:spcAft>
                <a:spcPts val="0"/>
              </a:spcAft>
              <a:buFont typeface="Wingdings"/>
              <a:buChar char=""/>
              <a:defRPr/>
            </a:pPr>
            <a:r>
              <a:rPr lang="en-US" dirty="0" smtClean="0"/>
              <a:t>The standards strongly focus on students gathering evidence, knowledge, and insight from what they read and therefore require that a majority of questions and tasks that students ask and respond to (both orally and in writing) be based on the text under consideration. </a:t>
            </a:r>
          </a:p>
          <a:p>
            <a:pPr marL="320040" indent="-320040" eaLnBrk="1" fontAlgn="auto" hangingPunct="1">
              <a:spcAft>
                <a:spcPts val="0"/>
              </a:spcAft>
              <a:buFont typeface="Wingdings"/>
              <a:buChar char=""/>
              <a:defRPr/>
            </a:pPr>
            <a:r>
              <a:rPr lang="en-US" dirty="0" smtClean="0"/>
              <a:t>Questions and tasks should require thinking about the text carefully and finding evidence in the text itself to support the response.</a:t>
            </a:r>
          </a:p>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endParaRPr lang="en-US" b="1" dirty="0" smtClean="0"/>
          </a:p>
          <a:p>
            <a:r>
              <a:rPr lang="en-US" b="1" dirty="0" smtClean="0"/>
              <a:t>BEFORE GOING TO NEXT SLIDE:</a:t>
            </a:r>
          </a:p>
          <a:p>
            <a:r>
              <a:rPr lang="en-US" b="1" dirty="0" smtClean="0"/>
              <a:t>Ask</a:t>
            </a:r>
            <a:r>
              <a:rPr lang="en-US" b="1" baseline="0" dirty="0" smtClean="0"/>
              <a:t> yourself: Do my students spend more class time in text or out of text? </a:t>
            </a:r>
          </a:p>
          <a:p>
            <a:endParaRPr lang="en-US" b="1" baseline="0" dirty="0" smtClean="0"/>
          </a:p>
          <a:p>
            <a:r>
              <a:rPr lang="en-US" b="1" baseline="0" dirty="0" smtClean="0"/>
              <a:t>Talk with the person sitting next to you about this.</a:t>
            </a:r>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39</a:t>
            </a:fld>
            <a:endParaRPr lang="en-US"/>
          </a:p>
        </p:txBody>
      </p:sp>
    </p:spTree>
    <p:extLst>
      <p:ext uri="{BB962C8B-B14F-4D97-AF65-F5344CB8AC3E}">
        <p14:creationId xmlns:p14="http://schemas.microsoft.com/office/powerpoint/2010/main" val="273615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Carole</a:t>
            </a:r>
          </a:p>
          <a:p>
            <a:endParaRPr lang="en-US" b="1" dirty="0" smtClean="0"/>
          </a:p>
          <a:p>
            <a:r>
              <a:rPr lang="en-US" b="1" dirty="0" smtClean="0"/>
              <a:t>If Perry</a:t>
            </a:r>
            <a:r>
              <a:rPr lang="en-US" b="1" baseline="0" dirty="0" smtClean="0"/>
              <a:t> County is not closed, but your district is please contact your central office person and then make your own best judgment as to whether you should attend the meeting.  We don’t want anyone risking their life on treacherous roads!</a:t>
            </a:r>
            <a:endParaRPr lang="en-US" b="1" dirty="0" smtClean="0"/>
          </a:p>
          <a:p>
            <a:endParaRPr lang="en-US" b="1" dirty="0" smtClean="0"/>
          </a:p>
          <a:p>
            <a:r>
              <a:rPr lang="en-US" b="1" dirty="0" smtClean="0"/>
              <a:t>Next</a:t>
            </a:r>
            <a:r>
              <a:rPr lang="en-US" b="1" baseline="0" dirty="0" smtClean="0"/>
              <a:t> meeting date is January 31, 2013</a:t>
            </a:r>
          </a:p>
          <a:p>
            <a:endParaRPr lang="en-US" b="1" baseline="0" dirty="0" smtClean="0"/>
          </a:p>
          <a:p>
            <a:endParaRPr lang="en-US" b="1" dirty="0" smtClean="0"/>
          </a:p>
          <a:p>
            <a:endParaRPr lang="en-US" dirty="0" smtClean="0"/>
          </a:p>
          <a:p>
            <a:endParaRPr lang="en-US" dirty="0" smtClean="0"/>
          </a:p>
        </p:txBody>
      </p:sp>
      <p:sp>
        <p:nvSpPr>
          <p:cNvPr id="132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9BCC81-E0B3-40C6-B0D0-BF6FB0FD7199}" type="slidenum">
              <a:rPr lang="en-US" smtClean="0"/>
              <a:pPr eaLnBrk="1" hangingPunct="1"/>
              <a:t>4</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Shape 112"/>
          <p:cNvSpPr>
            <a:spLocks noGrp="1" noRot="1" noChangeAspect="1" noTextEdit="1"/>
          </p:cNvSpPr>
          <p:nvPr>
            <p:ph type="sldImg" idx="2"/>
          </p:nvPr>
        </p:nvSpPr>
        <p:spPr>
          <a:noFill/>
          <a:ln>
            <a:headEnd/>
            <a:tailEnd/>
          </a:ln>
        </p:spPr>
      </p:sp>
      <p:sp>
        <p:nvSpPr>
          <p:cNvPr id="113" name="Shape 113"/>
          <p:cNvSpPr txBox="1">
            <a:spLocks noGrp="1"/>
          </p:cNvSpPr>
          <p:nvPr>
            <p:ph type="body" idx="1"/>
          </p:nvPr>
        </p:nvSpPr>
        <p:spPr>
          <a:xfrm>
            <a:off x="685800" y="4343400"/>
            <a:ext cx="5486400" cy="3785611"/>
          </a:xfrm>
          <a:ln/>
        </p:spPr>
        <p:txBody>
          <a:bodyPr tIns="45700" bIns="45700" anchor="t">
            <a:spAutoFit/>
          </a:bodyPr>
          <a:lstStyle/>
          <a:p>
            <a:pPr marL="0" indent="0" eaLnBrk="1" fontAlgn="auto" hangingPunct="1">
              <a:spcBef>
                <a:spcPts val="0"/>
              </a:spcBef>
              <a:spcAft>
                <a:spcPts val="0"/>
              </a:spcAft>
              <a:buClr>
                <a:srgbClr val="000000"/>
              </a:buClr>
              <a:buSzPct val="152777"/>
              <a:buFont typeface="Arial"/>
              <a:buNone/>
              <a:defRPr/>
            </a:pPr>
            <a:r>
              <a:rPr lang="en-US" sz="1200" b="1" dirty="0" smtClean="0"/>
              <a:t>Carole</a:t>
            </a:r>
          </a:p>
          <a:p>
            <a:pPr marL="171450" indent="-171450" eaLnBrk="1" fontAlgn="auto" hangingPunct="1">
              <a:spcBef>
                <a:spcPts val="0"/>
              </a:spcBef>
              <a:spcAft>
                <a:spcPts val="0"/>
              </a:spcAft>
              <a:buClr>
                <a:srgbClr val="000000"/>
              </a:buClr>
              <a:buSzPct val="152777"/>
              <a:buFont typeface="Arial"/>
              <a:buChar char="•"/>
              <a:defRPr/>
            </a:pPr>
            <a:endParaRPr lang="en-US" sz="1200" dirty="0" smtClean="0"/>
          </a:p>
          <a:p>
            <a:pPr marL="171450" indent="-171450" eaLnBrk="1" fontAlgn="auto" hangingPunct="1">
              <a:spcBef>
                <a:spcPts val="0"/>
              </a:spcBef>
              <a:spcAft>
                <a:spcPts val="0"/>
              </a:spcAft>
              <a:buClr>
                <a:srgbClr val="000000"/>
              </a:buClr>
              <a:buSzPct val="152777"/>
              <a:buFont typeface="Arial"/>
              <a:buChar char="•"/>
              <a:defRPr/>
            </a:pPr>
            <a:r>
              <a:rPr lang="x-none" sz="1200" smtClean="0"/>
              <a:t>1</a:t>
            </a:r>
            <a:r>
              <a:rPr lang="x-none" sz="1200" baseline="30000" smtClean="0"/>
              <a:t>st</a:t>
            </a:r>
            <a:r>
              <a:rPr lang="x-none" sz="1200" smtClean="0"/>
              <a:t> </a:t>
            </a:r>
            <a:r>
              <a:rPr lang="x-none" sz="1200"/>
              <a:t>bullet – The shifts require experience within the text – building knowledge primarily through reading, using evidence that can only be found in text, and exposure to academic vocabulary found in those very texts.</a:t>
            </a:r>
          </a:p>
          <a:p>
            <a:pPr eaLnBrk="1" fontAlgn="auto" hangingPunct="1">
              <a:spcBef>
                <a:spcPts val="0"/>
              </a:spcBef>
              <a:spcAft>
                <a:spcPts val="0"/>
              </a:spcAft>
              <a:defRPr/>
            </a:pPr>
            <a:endParaRPr lang="x-none" sz="1200"/>
          </a:p>
          <a:p>
            <a:pPr marL="171450" indent="-171450" eaLnBrk="1" fontAlgn="auto" hangingPunct="1">
              <a:spcBef>
                <a:spcPts val="0"/>
              </a:spcBef>
              <a:spcAft>
                <a:spcPts val="0"/>
              </a:spcAft>
              <a:buClr>
                <a:srgbClr val="000000"/>
              </a:buClr>
              <a:buSzPct val="152777"/>
              <a:buFont typeface="Arial"/>
              <a:buChar char="•"/>
              <a:defRPr/>
            </a:pPr>
            <a:r>
              <a:rPr lang="x-none" sz="1200"/>
              <a:t>2</a:t>
            </a:r>
            <a:r>
              <a:rPr lang="x-none" sz="1200" baseline="30000"/>
              <a:t>nd</a:t>
            </a:r>
            <a:r>
              <a:rPr lang="x-none" sz="1200"/>
              <a:t> bullet – For example, reading about tornadoes, then asking students to talk about a time when they were in a tornado only allows the students who have had this experience to engage. The expectations outlined by the CCSS are requirements for ALL students. By grounding the discussion in the text itself, all students are given an equal opportunity to engage.  The </a:t>
            </a:r>
            <a:r>
              <a:rPr lang="x-none" sz="1200" i="1"/>
              <a:t>text</a:t>
            </a:r>
            <a:r>
              <a:rPr lang="x-none" sz="1200"/>
              <a:t> becomes a shared experience in learning about any topic. </a:t>
            </a:r>
          </a:p>
          <a:p>
            <a:pPr eaLnBrk="1" fontAlgn="auto" hangingPunct="1">
              <a:spcBef>
                <a:spcPts val="0"/>
              </a:spcBef>
              <a:spcAft>
                <a:spcPts val="0"/>
              </a:spcAft>
              <a:defRPr/>
            </a:pPr>
            <a:endParaRPr lang="x-none" sz="1200"/>
          </a:p>
          <a:p>
            <a:pPr marL="171450" indent="-171450" eaLnBrk="1" fontAlgn="auto" hangingPunct="1">
              <a:spcBef>
                <a:spcPts val="0"/>
              </a:spcBef>
              <a:spcAft>
                <a:spcPts val="0"/>
              </a:spcAft>
              <a:buClr>
                <a:srgbClr val="000000"/>
              </a:buClr>
              <a:buSzPct val="152777"/>
              <a:buFont typeface="Arial"/>
              <a:buChar char="•"/>
              <a:defRPr/>
            </a:pPr>
            <a:r>
              <a:rPr lang="x-none" sz="1200"/>
              <a:t>3</a:t>
            </a:r>
            <a:r>
              <a:rPr lang="x-none" sz="1200" baseline="30000"/>
              <a:t>rd</a:t>
            </a:r>
            <a:r>
              <a:rPr lang="x-none" sz="1200"/>
              <a:t> bullet – As texts and reading becomes challenging – it’s easier for students to disengage with the text and go to what they know (or think they know based on their experience.)  Requiring students to persevere through difficult text builds critical reading muscles. </a:t>
            </a:r>
          </a:p>
          <a:p>
            <a:pPr eaLnBrk="1" fontAlgn="auto" hangingPunct="1">
              <a:spcBef>
                <a:spcPts val="0"/>
              </a:spcBef>
              <a:spcAft>
                <a:spcPts val="0"/>
              </a:spcAft>
              <a:defRPr/>
            </a:pPr>
            <a:endParaRPr lang="x-none" sz="1200"/>
          </a:p>
          <a:p>
            <a:pPr marL="171450" indent="-171450" eaLnBrk="1" fontAlgn="auto" hangingPunct="1">
              <a:spcBef>
                <a:spcPts val="0"/>
              </a:spcBef>
              <a:spcAft>
                <a:spcPts val="0"/>
              </a:spcAft>
              <a:buClr>
                <a:srgbClr val="000000"/>
              </a:buClr>
              <a:buSzPct val="152777"/>
              <a:buFont typeface="Arial"/>
              <a:buChar char="•"/>
              <a:defRPr/>
            </a:pPr>
            <a:r>
              <a:rPr lang="x-none" sz="1200"/>
              <a:t>4</a:t>
            </a:r>
            <a:r>
              <a:rPr lang="x-none" sz="1200" baseline="30000"/>
              <a:t>th</a:t>
            </a:r>
            <a:r>
              <a:rPr lang="x-none" sz="1200"/>
              <a:t> bullet – Those reading muscles are what students will need to be successful in college and career – reading difficult subject matter or technical job related information without anybody to support them is the critical skill necessary for success. </a:t>
            </a:r>
          </a:p>
        </p:txBody>
      </p:sp>
      <p:sp>
        <p:nvSpPr>
          <p:cNvPr id="50180" name="Shape 114"/>
          <p:cNvSpPr>
            <a:spLocks noGrp="1"/>
          </p:cNvSpPr>
          <p:nvPr>
            <p:ph type="sldNum" sz="quarter" idx="12"/>
          </p:nvPr>
        </p:nvSpPr>
        <p:spPr>
          <a:xfrm>
            <a:off x="3884613" y="8865454"/>
            <a:ext cx="2971800" cy="276959"/>
          </a:xfrm>
          <a:noFill/>
        </p:spPr>
        <p:txBody>
          <a:bodyPr tIns="45700" bIns="45700">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buFont typeface="Arial" charset="0"/>
              <a:buNone/>
            </a:pPr>
            <a:r>
              <a:rPr lang="en-US" sz="1200" smtClean="0"/>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r>
              <a:rPr lang="en-US" b="1" baseline="0" dirty="0" smtClean="0"/>
              <a:t> </a:t>
            </a:r>
          </a:p>
          <a:p>
            <a:endParaRPr lang="en-US" b="1" baseline="0" dirty="0" smtClean="0"/>
          </a:p>
          <a:p>
            <a:r>
              <a:rPr lang="en-US" b="0" baseline="0" dirty="0" smtClean="0"/>
              <a:t>The rest of our day will focus on background information and strategies for teaching with complex texts.</a:t>
            </a:r>
            <a:endParaRPr lang="en-US" b="0"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41</a:t>
            </a:fld>
            <a:endParaRPr lang="en-US"/>
          </a:p>
        </p:txBody>
      </p:sp>
    </p:spTree>
    <p:extLst>
      <p:ext uri="{BB962C8B-B14F-4D97-AF65-F5344CB8AC3E}">
        <p14:creationId xmlns:p14="http://schemas.microsoft.com/office/powerpoint/2010/main" val="1583680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smtClean="0">
                <a:solidFill>
                  <a:schemeClr val="tx1"/>
                </a:solidFill>
                <a:effectLst/>
                <a:latin typeface="+mn-lt"/>
                <a:ea typeface="+mn-ea"/>
                <a:cs typeface="+mn-cs"/>
              </a:rPr>
              <a:t>Carole: Article is posted on</a:t>
            </a:r>
            <a:r>
              <a:rPr lang="en-US" sz="1200" b="1" kern="1200" baseline="0" dirty="0" smtClean="0">
                <a:solidFill>
                  <a:schemeClr val="tx1"/>
                </a:solidFill>
                <a:effectLst/>
                <a:latin typeface="+mn-lt"/>
                <a:ea typeface="+mn-ea"/>
                <a:cs typeface="+mn-cs"/>
              </a:rPr>
              <a:t> our website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How is reading complex text like lifting weights? Just as it's impossible to build muscle without weight or resistance, it's impossible to build robust reading skills without reading challenging text. The common core state standards in language arts treat text difficulty as akin to weight or resistance in an exercise program.</a:t>
            </a:r>
          </a:p>
          <a:p>
            <a:endParaRPr lang="en-US" dirty="0" smtClean="0"/>
          </a:p>
          <a:p>
            <a:r>
              <a:rPr lang="en-US" b="1" dirty="0" smtClean="0"/>
              <a:t>Vocabulary:</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Studies show that higher-order thinking in reading depends heavily on knowledge of word meanings… </a:t>
            </a:r>
            <a:r>
              <a:rPr lang="en-US" sz="1200" u="sng" kern="1200" dirty="0" smtClean="0">
                <a:solidFill>
                  <a:schemeClr val="tx1"/>
                </a:solidFill>
                <a:effectLst/>
                <a:latin typeface="+mn-lt"/>
                <a:ea typeface="+mn-ea"/>
                <a:cs typeface="+mn-cs"/>
              </a:rPr>
              <a:t>Students' ability to comprehend a piece of text depends on the number of unfamiliar domain-specific words and new general academic terms they encounter.</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u="sng"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u="none" kern="1200" dirty="0" smtClean="0">
                <a:solidFill>
                  <a:schemeClr val="tx1"/>
                </a:solidFill>
                <a:effectLst/>
                <a:latin typeface="+mn-lt"/>
                <a:ea typeface="+mn-ea"/>
                <a:cs typeface="+mn-cs"/>
              </a:rPr>
              <a:t>Sentence</a:t>
            </a:r>
            <a:r>
              <a:rPr lang="en-US" sz="1200" b="1" u="none" kern="1200" baseline="0" dirty="0" smtClean="0">
                <a:solidFill>
                  <a:schemeClr val="tx1"/>
                </a:solidFill>
                <a:effectLst/>
                <a:latin typeface="+mn-lt"/>
                <a:ea typeface="+mn-ea"/>
                <a:cs typeface="+mn-cs"/>
              </a:rPr>
              <a:t> Structure:</a:t>
            </a:r>
            <a:endParaRPr lang="en-US" sz="1200" u="sng" kern="1200" baseline="300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Words are not the whole picture. Sentence structure matters, too, because it determines how the words operate together. In some cases, complex sentence structures are necessary to communicate the complexity of the information itself—thus the long noun phrases common in science.</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kern="1200" dirty="0" smtClean="0">
                <a:solidFill>
                  <a:schemeClr val="tx1"/>
                </a:solidFill>
                <a:effectLst/>
                <a:latin typeface="+mn-lt"/>
                <a:ea typeface="+mn-ea"/>
                <a:cs typeface="+mn-cs"/>
              </a:rPr>
              <a:t>Coherence: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How particular words, ideas, and sentences in text connect with one another, a feature referred to as </a:t>
            </a:r>
            <a:r>
              <a:rPr lang="en-US" sz="1200" i="1" kern="1200" dirty="0" smtClean="0">
                <a:solidFill>
                  <a:schemeClr val="tx1"/>
                </a:solidFill>
                <a:effectLst/>
                <a:latin typeface="+mn-lt"/>
                <a:ea typeface="+mn-ea"/>
                <a:cs typeface="+mn-cs"/>
              </a:rPr>
              <a:t>coherence</a:t>
            </a:r>
            <a:r>
              <a:rPr lang="en-US" sz="1200" kern="1200" dirty="0" smtClean="0">
                <a:solidFill>
                  <a:schemeClr val="tx1"/>
                </a:solidFill>
                <a:effectLst/>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kern="1200" dirty="0" smtClean="0">
                <a:solidFill>
                  <a:schemeClr val="tx1"/>
                </a:solidFill>
                <a:effectLst/>
                <a:latin typeface="+mn-lt"/>
                <a:ea typeface="+mn-ea"/>
                <a:cs typeface="+mn-cs"/>
              </a:rPr>
              <a:t>Organization:</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  The patterns authors use to communicate complex information…  Ideas can be arranged across text in many ways, some more straightforward than others. </a:t>
            </a:r>
          </a:p>
          <a:p>
            <a:pPr marL="0" indent="0">
              <a:buFont typeface="Arial" pitchFamily="34" charset="0"/>
              <a:buNone/>
            </a:pPr>
            <a:endParaRPr lang="en-US"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dirty="0" smtClean="0"/>
              <a:t>Background: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u="sng" kern="1200" dirty="0" smtClean="0">
                <a:solidFill>
                  <a:schemeClr val="tx1"/>
                </a:solidFill>
                <a:effectLst/>
                <a:latin typeface="+mn-lt"/>
                <a:ea typeface="+mn-ea"/>
                <a:cs typeface="+mn-cs"/>
              </a:rPr>
              <a:t>Vocabulary, sentence structure, coherence, and organization can all be determined by closely analyzing the text itself</a:t>
            </a:r>
            <a:r>
              <a:rPr lang="en-US" sz="1200" kern="1200" dirty="0" smtClean="0">
                <a:solidFill>
                  <a:schemeClr val="tx1"/>
                </a:solidFill>
                <a:effectLst/>
                <a:latin typeface="+mn-lt"/>
                <a:ea typeface="+mn-ea"/>
                <a:cs typeface="+mn-cs"/>
              </a:rPr>
              <a:t>. A final determinant of text difficulty, however, depends on the reader's prior knowledge. Students' background knowledge, including developmental, experiential, and cognitive factors, influences their ability to understand the explicit and inferential qualities of a text.</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pPr marL="0" indent="0">
              <a:buFont typeface="Arial" pitchFamily="34" charset="0"/>
              <a:buNone/>
            </a:pPr>
            <a:endParaRPr lang="en-US" b="1" dirty="0" smtClean="0"/>
          </a:p>
          <a:p>
            <a:pPr marL="171450" indent="-171450">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42</a:t>
            </a:fld>
            <a:endParaRPr lang="en-US"/>
          </a:p>
        </p:txBody>
      </p:sp>
    </p:spTree>
    <p:extLst>
      <p:ext uri="{BB962C8B-B14F-4D97-AF65-F5344CB8AC3E}">
        <p14:creationId xmlns:p14="http://schemas.microsoft.com/office/powerpoint/2010/main" val="23635436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latin typeface="Arial" pitchFamily="34" charset="0"/>
                <a:cs typeface="Arial" pitchFamily="34" charset="0"/>
              </a:rPr>
              <a:t>Carole</a:t>
            </a:r>
          </a:p>
          <a:p>
            <a:pPr eaLnBrk="1" hangingPunct="1">
              <a:spcBef>
                <a:spcPct val="0"/>
              </a:spcBef>
            </a:pPr>
            <a:endParaRPr lang="en-US" b="1" dirty="0" smtClean="0">
              <a:latin typeface="Arial" pitchFamily="34" charset="0"/>
              <a:cs typeface="Arial" pitchFamily="34" charset="0"/>
            </a:endParaRPr>
          </a:p>
          <a:p>
            <a:pPr eaLnBrk="1" hangingPunct="1">
              <a:spcBef>
                <a:spcPct val="0"/>
              </a:spcBef>
            </a:pPr>
            <a:r>
              <a:rPr lang="en-US" b="1" dirty="0" smtClean="0">
                <a:latin typeface="Arial" pitchFamily="34" charset="0"/>
                <a:cs typeface="Arial" pitchFamily="34" charset="0"/>
              </a:rPr>
              <a:t>While</a:t>
            </a:r>
            <a:r>
              <a:rPr lang="en-US" b="1" baseline="0" dirty="0" smtClean="0">
                <a:latin typeface="Arial" pitchFamily="34" charset="0"/>
                <a:cs typeface="Arial" pitchFamily="34" charset="0"/>
              </a:rPr>
              <a:t> we transition to a video think about what you have learned so far today and note it on your PDR </a:t>
            </a:r>
            <a:r>
              <a:rPr lang="en-US" b="1" dirty="0" smtClean="0">
                <a:latin typeface="Arial" pitchFamily="34" charset="0"/>
                <a:cs typeface="Arial" pitchFamily="34" charset="0"/>
              </a:rPr>
              <a:t> </a:t>
            </a:r>
          </a:p>
          <a:p>
            <a:pPr eaLnBrk="1" hangingPunct="1">
              <a:spcBef>
                <a:spcPct val="0"/>
              </a:spcBef>
            </a:pPr>
            <a:endParaRPr lang="en-US" b="1" dirty="0" smtClean="0">
              <a:latin typeface="Arial" pitchFamily="34" charset="0"/>
              <a:cs typeface="Arial" pitchFamily="34" charset="0"/>
            </a:endParaRPr>
          </a:p>
          <a:p>
            <a:pPr eaLnBrk="1" hangingPunct="1">
              <a:spcBef>
                <a:spcPct val="0"/>
              </a:spcBef>
            </a:pPr>
            <a:r>
              <a:rPr lang="en-US" b="1" dirty="0" smtClean="0">
                <a:latin typeface="Arial" pitchFamily="34" charset="0"/>
                <a:cs typeface="Arial" pitchFamily="34" charset="0"/>
              </a:rPr>
              <a:t>We understand that the time allowed to do this on a large scale is not determined by you; however, share in a PLC, with a colleague, a department, principal, etc…</a:t>
            </a:r>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2B511C0-9E4D-4A3C-BBEA-C87917EA3F7D}" type="slidenum">
              <a:rPr lang="en-US" smtClean="0"/>
              <a:pPr eaLnBrk="1" hangingPunct="1"/>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3BB661-E4BC-6642-8D71-84ADB6A45994}" type="slidenum">
              <a:rPr lang="en-US">
                <a:solidFill>
                  <a:prstClr val="black"/>
                </a:solidFill>
              </a:rPr>
              <a:pPr/>
              <a:t>44</a:t>
            </a:fld>
            <a:endParaRPr lang="en-US">
              <a:solidFill>
                <a:prstClr val="black"/>
              </a:solidFill>
            </a:endParaRPr>
          </a:p>
        </p:txBody>
      </p:sp>
      <p:sp>
        <p:nvSpPr>
          <p:cNvPr id="66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6563" name="Rectangle 3"/>
          <p:cNvSpPr>
            <a:spLocks noGrp="1" noChangeArrowheads="1"/>
          </p:cNvSpPr>
          <p:nvPr>
            <p:ph type="body" idx="1"/>
          </p:nvPr>
        </p:nvSpPr>
        <p:spPr/>
        <p:txBody>
          <a:bodyPr/>
          <a:lstStyle/>
          <a:p>
            <a:r>
              <a:rPr lang="en-US" b="1" dirty="0" smtClean="0"/>
              <a:t>Carole</a:t>
            </a:r>
            <a:r>
              <a:rPr lang="en-US" b="1" baseline="0" dirty="0" smtClean="0"/>
              <a:t> </a:t>
            </a:r>
          </a:p>
          <a:p>
            <a:endParaRPr lang="en-US" b="1" baseline="0" dirty="0" smtClean="0"/>
          </a:p>
          <a:p>
            <a:r>
              <a:rPr lang="en-US" dirty="0" smtClean="0"/>
              <a:t>2:30 min video and </a:t>
            </a:r>
            <a:r>
              <a:rPr lang="en-US" b="1" u="sng" dirty="0" smtClean="0"/>
              <a:t>VIDEO VIEWING GUIDE HANDOUT </a:t>
            </a:r>
          </a:p>
          <a:p>
            <a:endParaRPr lang="en-US" b="1" u="sng" dirty="0" smtClean="0"/>
          </a:p>
          <a:p>
            <a:r>
              <a:rPr lang="en-US" b="1" u="sng" dirty="0" smtClean="0"/>
              <a:t>Refer back to fall 2011 Publisher’s Criteria activity (Write</a:t>
            </a:r>
            <a:r>
              <a:rPr lang="en-US" b="1" u="sng" baseline="0" dirty="0" smtClean="0"/>
              <a:t> Around Activity using the butcher paper) At that time Close Reading was used multiple times in the PC. Linda spent a little time discussing the impact CR would eventually have on instruction, but little did we know how much!</a:t>
            </a:r>
            <a:endParaRPr lang="en-US" dirty="0" smtClean="0"/>
          </a:p>
          <a:p>
            <a:endParaRPr lang="en-US" dirty="0" smtClean="0"/>
          </a:p>
          <a:p>
            <a:r>
              <a:rPr lang="en-US" dirty="0" smtClean="0"/>
              <a:t>"Close reading is an instructional approach that requires readers to re-read a text several times and really develop a deep understanding of the content contained in the text. The purpose is to build the habits of readers as they engage with the complex texts and to build their stamina and skills for being able to do so independently. However, close reading doesn’t mean that you simply distribute a complex reading and then exhort them to read it again and again until they understand it.  As part of a close reading, students "read with a pencil" and learn to annotate as they go. In addition, they are asked text-dependent questions that require that they produce evidence from the text as part of their responses.</a:t>
            </a:r>
            <a:r>
              <a:rPr lang="en-US" baseline="0" dirty="0" smtClean="0"/>
              <a:t>  </a:t>
            </a:r>
            <a:r>
              <a:rPr lang="en-US" dirty="0" smtClean="0"/>
              <a:t>- Dr. Douglas Fisher</a:t>
            </a:r>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45</a:t>
            </a:fld>
            <a:endParaRPr lang="en-US"/>
          </a:p>
        </p:txBody>
      </p:sp>
    </p:spTree>
    <p:extLst>
      <p:ext uri="{BB962C8B-B14F-4D97-AF65-F5344CB8AC3E}">
        <p14:creationId xmlns:p14="http://schemas.microsoft.com/office/powerpoint/2010/main" val="35863173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0" dirty="0" smtClean="0"/>
              <a:t>Go</a:t>
            </a:r>
            <a:r>
              <a:rPr lang="en-US" b="0" baseline="0" dirty="0" smtClean="0"/>
              <a:t> over slide and refer TLs to the </a:t>
            </a:r>
            <a:r>
              <a:rPr lang="en-US" b="1" baseline="0" dirty="0" smtClean="0"/>
              <a:t>article</a:t>
            </a:r>
            <a:r>
              <a:rPr lang="en-US" b="0" baseline="0" dirty="0" smtClean="0"/>
              <a:t> posted on our website for additional information</a:t>
            </a:r>
            <a:r>
              <a:rPr lang="en-US" b="1" baseline="0" dirty="0" smtClean="0"/>
              <a:t>: Close Reading and the CCSS</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46</a:t>
            </a:fld>
            <a:endParaRPr lang="en-US"/>
          </a:p>
        </p:txBody>
      </p:sp>
    </p:spTree>
    <p:extLst>
      <p:ext uri="{BB962C8B-B14F-4D97-AF65-F5344CB8AC3E}">
        <p14:creationId xmlns:p14="http://schemas.microsoft.com/office/powerpoint/2010/main" val="7108595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7CE74-CF6F-9540-92D7-6A0010D512D3}" type="slidenum">
              <a:rPr lang="en-US">
                <a:solidFill>
                  <a:prstClr val="black"/>
                </a:solidFill>
              </a:rPr>
              <a:pPr/>
              <a:t>47</a:t>
            </a:fld>
            <a:endParaRPr lang="en-US">
              <a:solidFill>
                <a:prstClr val="black"/>
              </a:solidFill>
            </a:endParaRPr>
          </a:p>
        </p:txBody>
      </p:sp>
      <p:sp>
        <p:nvSpPr>
          <p:cNvPr id="675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7587" name="Rectangle 3"/>
          <p:cNvSpPr>
            <a:spLocks noGrp="1" noChangeArrowheads="1"/>
          </p:cNvSpPr>
          <p:nvPr>
            <p:ph type="body" idx="1"/>
          </p:nvPr>
        </p:nvSpPr>
        <p:spPr/>
        <p:txBody>
          <a:bodyPr/>
          <a:lstStyle/>
          <a:p>
            <a:r>
              <a:rPr lang="en-US" b="1" dirty="0" smtClean="0"/>
              <a:t>Carole </a:t>
            </a:r>
            <a:endParaRPr lang="en-US" b="1"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3BB661-E4BC-6642-8D71-84ADB6A45994}" type="slidenum">
              <a:rPr lang="en-US">
                <a:solidFill>
                  <a:prstClr val="black"/>
                </a:solidFill>
              </a:rPr>
              <a:pPr/>
              <a:t>48</a:t>
            </a:fld>
            <a:endParaRPr lang="en-US">
              <a:solidFill>
                <a:prstClr val="black"/>
              </a:solidFill>
            </a:endParaRPr>
          </a:p>
        </p:txBody>
      </p:sp>
      <p:sp>
        <p:nvSpPr>
          <p:cNvPr id="66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6563" name="Rectangle 3"/>
          <p:cNvSpPr>
            <a:spLocks noGrp="1" noChangeArrowheads="1"/>
          </p:cNvSpPr>
          <p:nvPr>
            <p:ph type="body" idx="1"/>
          </p:nvPr>
        </p:nvSpPr>
        <p:spPr/>
        <p:txBody>
          <a:bodyPr/>
          <a:lstStyle/>
          <a:p>
            <a:r>
              <a:rPr lang="en-US" b="1" dirty="0" smtClean="0"/>
              <a:t>Carole</a:t>
            </a:r>
            <a:r>
              <a:rPr lang="en-US" b="1" baseline="0" dirty="0" smtClean="0"/>
              <a:t> </a:t>
            </a:r>
          </a:p>
          <a:p>
            <a:endParaRPr lang="en-US" b="1" baseline="0" dirty="0" smtClean="0"/>
          </a:p>
          <a:p>
            <a:r>
              <a:rPr lang="en-US" dirty="0" smtClean="0"/>
              <a:t>2:37 min video </a:t>
            </a:r>
          </a:p>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17F06E-47F0-6C48-83B1-33FE22B26FB8}" type="slidenum">
              <a:rPr lang="en-US" sz="1200">
                <a:solidFill>
                  <a:prstClr val="black"/>
                </a:solidFill>
              </a:rPr>
              <a:pPr/>
              <a:t>49</a:t>
            </a:fld>
            <a:endParaRPr lang="en-US" sz="1200">
              <a:solidFill>
                <a:prstClr val="black"/>
              </a:solidFill>
            </a:endParaRPr>
          </a:p>
        </p:txBody>
      </p:sp>
      <p:sp>
        <p:nvSpPr>
          <p:cNvPr id="1433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2947" name="Rectangle 3"/>
          <p:cNvSpPr>
            <a:spLocks noGrp="1" noChangeArrowheads="1"/>
          </p:cNvSpPr>
          <p:nvPr>
            <p:ph type="body" idx="1"/>
          </p:nvPr>
        </p:nvSpPr>
        <p:spPr>
          <a:noFill/>
        </p:spPr>
        <p:txBody>
          <a:bodyPr/>
          <a:lstStyle/>
          <a:p>
            <a:pPr eaLnBrk="1" hangingPunct="1"/>
            <a:r>
              <a:rPr lang="en-US" b="1" dirty="0" smtClean="0"/>
              <a:t>Carole</a:t>
            </a:r>
          </a:p>
          <a:p>
            <a:pPr eaLnBrk="1" hangingPunct="1"/>
            <a:endParaRPr lang="en-US" dirty="0" smtClean="0"/>
          </a:p>
          <a:p>
            <a:pPr eaLnBrk="1" hangingPunct="1"/>
            <a:r>
              <a:rPr lang="en-US" dirty="0" smtClean="0"/>
              <a:t>Follow-up to video</a:t>
            </a:r>
          </a:p>
          <a:p>
            <a:pPr eaLnBrk="1" hangingPunct="1"/>
            <a:endParaRPr lang="en-US" dirty="0" smtClean="0"/>
          </a:p>
          <a:p>
            <a:pPr eaLnBrk="1" hangingPunct="1"/>
            <a:r>
              <a:rPr lang="en-US" dirty="0" smtClean="0"/>
              <a:t>Suggested process</a:t>
            </a:r>
            <a:r>
              <a:rPr lang="en-US" baseline="0" dirty="0" smtClean="0"/>
              <a:t> from Fisher and Frey</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Arial" pitchFamily="34" charset="0"/>
              </a:rPr>
              <a:t>CAROLE</a:t>
            </a:r>
          </a:p>
          <a:p>
            <a:endParaRPr lang="en-US" b="1" dirty="0" smtClean="0">
              <a:latin typeface="Arial" pitchFamily="34" charset="0"/>
            </a:endParaRPr>
          </a:p>
          <a:p>
            <a:r>
              <a:rPr lang="en-US" b="1" dirty="0" smtClean="0">
                <a:latin typeface="Arial" pitchFamily="34" charset="0"/>
              </a:rPr>
              <a:t>Value the work – It’s a Professional Obligation </a:t>
            </a:r>
          </a:p>
          <a:p>
            <a:pPr>
              <a:buFontTx/>
              <a:buChar char="•"/>
            </a:pPr>
            <a:endParaRPr lang="en-US" b="1" dirty="0" smtClean="0">
              <a:latin typeface="Arial" pitchFamily="34" charset="0"/>
            </a:endParaRP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3635AF5-823D-4A76-A3F8-D1B7D1EFCB42}" type="slidenum">
              <a:rPr lang="en-US" smtClean="0"/>
              <a:pPr eaLnBrk="1" hangingPunct="1"/>
              <a:t>5</a:t>
            </a:fld>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b="1" dirty="0" smtClean="0">
                <a:latin typeface="Arial" pitchFamily="-109" charset="0"/>
                <a:ea typeface="ＭＳ Ｐゴシック" pitchFamily="-109" charset="-128"/>
                <a:cs typeface="ＭＳ Ｐゴシック" pitchFamily="-109" charset="-128"/>
              </a:rPr>
              <a:t>Carole</a:t>
            </a:r>
          </a:p>
          <a:p>
            <a:endParaRPr lang="en-US" b="1" baseline="0" dirty="0" smtClean="0">
              <a:latin typeface="Arial" pitchFamily="-109" charset="0"/>
              <a:ea typeface="ＭＳ Ｐゴシック" pitchFamily="-109" charset="-128"/>
              <a:cs typeface="ＭＳ Ｐゴシック" pitchFamily="-109" charset="-128"/>
            </a:endParaRPr>
          </a:p>
          <a:p>
            <a:r>
              <a:rPr lang="en-US" b="1" baseline="0" dirty="0" smtClean="0">
                <a:latin typeface="Arial" pitchFamily="-109" charset="0"/>
                <a:ea typeface="ＭＳ Ｐゴシック" pitchFamily="-109" charset="-128"/>
                <a:cs typeface="ＭＳ Ｐゴシック" pitchFamily="-109" charset="-128"/>
              </a:rPr>
              <a:t>Read the AAIW excerpt using Close Reading strategies…</a:t>
            </a:r>
            <a:endParaRPr lang="en-US" baseline="0" dirty="0" smtClean="0">
              <a:latin typeface="Arial" pitchFamily="-109" charset="0"/>
              <a:ea typeface="ＭＳ Ｐゴシック" pitchFamily="-109" charset="-128"/>
              <a:cs typeface="ＭＳ Ｐゴシック" pitchFamily="-109" charset="-128"/>
            </a:endParaRPr>
          </a:p>
          <a:p>
            <a:endParaRPr lang="en-US" baseline="0" dirty="0" smtClean="0">
              <a:latin typeface="Arial" pitchFamily="-109" charset="0"/>
              <a:ea typeface="ＭＳ Ｐゴシック" pitchFamily="-109" charset="-128"/>
              <a:cs typeface="ＭＳ Ｐゴシック" pitchFamily="-109" charset="-128"/>
            </a:endParaRPr>
          </a:p>
          <a:p>
            <a:endParaRPr lang="en-US" baseline="0" dirty="0"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End at 11:00</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51</a:t>
            </a:fld>
            <a:endParaRPr lang="en-US"/>
          </a:p>
        </p:txBody>
      </p:sp>
    </p:spTree>
    <p:extLst>
      <p:ext uri="{BB962C8B-B14F-4D97-AF65-F5344CB8AC3E}">
        <p14:creationId xmlns:p14="http://schemas.microsoft.com/office/powerpoint/2010/main" val="31064228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dirty="0" smtClean="0"/>
          </a:p>
          <a:p>
            <a:r>
              <a:rPr lang="en-US" dirty="0" smtClean="0"/>
              <a:t>When we return from break we are going to continue</a:t>
            </a:r>
            <a:r>
              <a:rPr lang="en-US" baseline="0" dirty="0" smtClean="0"/>
              <a:t> </a:t>
            </a:r>
            <a:r>
              <a:rPr lang="en-US" dirty="0" smtClean="0"/>
              <a:t>Close Reading and add TDQs…</a:t>
            </a:r>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52</a:t>
            </a:fld>
            <a:endParaRPr lang="en-US"/>
          </a:p>
        </p:txBody>
      </p:sp>
    </p:spTree>
    <p:extLst>
      <p:ext uri="{BB962C8B-B14F-4D97-AF65-F5344CB8AC3E}">
        <p14:creationId xmlns:p14="http://schemas.microsoft.com/office/powerpoint/2010/main" val="26348099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9823B7-DC90-1444-AADD-0B9552CBF4D0}" type="slidenum">
              <a:rPr lang="en-US" sz="1200"/>
              <a:pPr/>
              <a:t>53</a:t>
            </a:fld>
            <a:endParaRPr lang="en-US" sz="1200"/>
          </a:p>
        </p:txBody>
      </p:sp>
      <p:sp>
        <p:nvSpPr>
          <p:cNvPr id="10240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993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b="1" dirty="0" smtClean="0"/>
              <a:t>Carole 11:10 – 12:00 </a:t>
            </a:r>
          </a:p>
          <a:p>
            <a:pPr eaLnBrk="1" hangingPunct="1"/>
            <a:endParaRPr lang="en-US" b="1" dirty="0" smtClean="0"/>
          </a:p>
          <a:p>
            <a:pPr eaLnBrk="1" hangingPunct="1"/>
            <a:r>
              <a:rPr lang="en-US" b="0" dirty="0" smtClean="0"/>
              <a:t>Now we’re going to add TDQ another</a:t>
            </a:r>
            <a:r>
              <a:rPr lang="en-US" b="0" baseline="0" dirty="0" smtClean="0"/>
              <a:t> specialized piece of equipment for </a:t>
            </a:r>
            <a:endParaRPr lang="en-US" b="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54</a:t>
            </a:fld>
            <a:endParaRPr lang="en-US"/>
          </a:p>
        </p:txBody>
      </p:sp>
    </p:spTree>
    <p:extLst>
      <p:ext uri="{BB962C8B-B14F-4D97-AF65-F5344CB8AC3E}">
        <p14:creationId xmlns:p14="http://schemas.microsoft.com/office/powerpoint/2010/main" val="19621261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Shape 112"/>
          <p:cNvSpPr>
            <a:spLocks noGrp="1" noRot="1" noChangeAspect="1" noTextEdit="1"/>
          </p:cNvSpPr>
          <p:nvPr>
            <p:ph type="sldImg" idx="2"/>
          </p:nvPr>
        </p:nvSpPr>
        <p:spPr>
          <a:noFill/>
          <a:ln>
            <a:headEnd/>
            <a:tailEnd/>
          </a:ln>
        </p:spPr>
      </p:sp>
      <p:sp>
        <p:nvSpPr>
          <p:cNvPr id="113" name="Shape 113"/>
          <p:cNvSpPr txBox="1">
            <a:spLocks noGrp="1"/>
          </p:cNvSpPr>
          <p:nvPr>
            <p:ph type="body" idx="1"/>
          </p:nvPr>
        </p:nvSpPr>
        <p:spPr>
          <a:xfrm>
            <a:off x="685800" y="4343400"/>
            <a:ext cx="5486400" cy="3785611"/>
          </a:xfrm>
          <a:ln/>
        </p:spPr>
        <p:txBody>
          <a:bodyPr tIns="45700" bIns="45700" anchor="t">
            <a:spAutoFit/>
          </a:bodyPr>
          <a:lstStyle/>
          <a:p>
            <a:pPr marL="0" indent="0" eaLnBrk="1" fontAlgn="auto" hangingPunct="1">
              <a:spcBef>
                <a:spcPts val="0"/>
              </a:spcBef>
              <a:spcAft>
                <a:spcPts val="0"/>
              </a:spcAft>
              <a:buClr>
                <a:srgbClr val="000000"/>
              </a:buClr>
              <a:buSzPct val="152777"/>
              <a:buFont typeface="Arial"/>
              <a:buNone/>
              <a:defRPr/>
            </a:pPr>
            <a:r>
              <a:rPr lang="en-US" sz="1200" b="1" dirty="0" smtClean="0"/>
              <a:t>Carole</a:t>
            </a:r>
            <a:endParaRPr lang="x-none" sz="1200" b="1"/>
          </a:p>
        </p:txBody>
      </p:sp>
      <p:sp>
        <p:nvSpPr>
          <p:cNvPr id="50180" name="Shape 114"/>
          <p:cNvSpPr>
            <a:spLocks noGrp="1"/>
          </p:cNvSpPr>
          <p:nvPr>
            <p:ph type="sldNum" sz="quarter" idx="12"/>
          </p:nvPr>
        </p:nvSpPr>
        <p:spPr>
          <a:xfrm>
            <a:off x="3884613" y="8865454"/>
            <a:ext cx="2971800" cy="276959"/>
          </a:xfrm>
          <a:noFill/>
        </p:spPr>
        <p:txBody>
          <a:bodyPr tIns="45700" bIns="45700">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buFont typeface="Arial" charset="0"/>
              <a:buNone/>
            </a:pPr>
            <a:r>
              <a:rPr lang="en-US" sz="1200" smtClean="0"/>
              <a:t>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Carole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Go</a:t>
            </a:r>
            <a:r>
              <a:rPr lang="en-US" b="0" baseline="0" dirty="0" smtClean="0"/>
              <a:t> over slide and refer TLs to the article posted on our website for additional information </a:t>
            </a:r>
            <a:endParaRPr lang="en-US" b="0" dirty="0" smtClean="0"/>
          </a:p>
          <a:p>
            <a:endParaRPr lang="en-US" baseline="0" dirty="0" smtClean="0">
              <a:latin typeface="Arial" pitchFamily="-109" charset="0"/>
              <a:ea typeface="ＭＳ Ｐゴシック" pitchFamily="-109" charset="-128"/>
              <a:cs typeface="ＭＳ Ｐゴシック" pitchFamily="-109" charset="-128"/>
            </a:endParaRPr>
          </a:p>
          <a:p>
            <a:endParaRPr lang="en-US" baseline="0" dirty="0"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a:t>
            </a:r>
          </a:p>
          <a:p>
            <a:endParaRPr lang="en-US" b="1" dirty="0" smtClean="0"/>
          </a:p>
          <a:p>
            <a:r>
              <a:rPr lang="en-US" b="0" dirty="0" smtClean="0"/>
              <a:t>Fisher and Frey sum</a:t>
            </a:r>
            <a:r>
              <a:rPr lang="en-US" b="0" baseline="0" dirty="0" smtClean="0"/>
              <a:t> up TDQs this way…</a:t>
            </a:r>
            <a:endParaRPr lang="en-US" b="0" dirty="0" smtClean="0"/>
          </a:p>
          <a:p>
            <a:endParaRPr lang="en-US" b="0"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57</a:t>
            </a:fld>
            <a:endParaRPr lang="en-US"/>
          </a:p>
        </p:txBody>
      </p:sp>
    </p:spTree>
    <p:extLst>
      <p:ext uri="{BB962C8B-B14F-4D97-AF65-F5344CB8AC3E}">
        <p14:creationId xmlns:p14="http://schemas.microsoft.com/office/powerpoint/2010/main" val="7551073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b="1" dirty="0" smtClean="0">
                <a:latin typeface="Arial" pitchFamily="-109" charset="0"/>
                <a:ea typeface="ＭＳ Ｐゴシック" pitchFamily="-109" charset="-128"/>
                <a:cs typeface="ＭＳ Ｐゴシック" pitchFamily="-109" charset="-128"/>
              </a:rPr>
              <a:t>Carole</a:t>
            </a:r>
          </a:p>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Let’s go back to</a:t>
            </a:r>
            <a:r>
              <a:rPr lang="en-US" baseline="0" dirty="0" smtClean="0">
                <a:latin typeface="Arial" pitchFamily="-109" charset="0"/>
                <a:ea typeface="ＭＳ Ｐゴシック" pitchFamily="-109" charset="-128"/>
                <a:cs typeface="ＭＳ Ｐゴシック" pitchFamily="-109" charset="-128"/>
              </a:rPr>
              <a:t> Alice…</a:t>
            </a:r>
            <a:endParaRPr lang="en-US" dirty="0" smtClean="0">
              <a:latin typeface="Arial" pitchFamily="-109" charset="0"/>
              <a:ea typeface="ＭＳ Ｐゴシック" pitchFamily="-109" charset="-128"/>
              <a:cs typeface="ＭＳ Ｐゴシック" pitchFamily="-109" charset="-128"/>
            </a:endParaRPr>
          </a:p>
          <a:p>
            <a:pPr marL="628650" lvl="1" indent="-171450">
              <a:buFont typeface="Arial" pitchFamily="34" charset="0"/>
              <a:buChar char="•"/>
            </a:pPr>
            <a:r>
              <a:rPr lang="en-US" dirty="0" smtClean="0">
                <a:latin typeface="Arial" pitchFamily="-109" charset="0"/>
                <a:ea typeface="ＭＳ Ｐゴシック" pitchFamily="-109" charset="-128"/>
                <a:cs typeface="ＭＳ Ｐゴシック" pitchFamily="-109" charset="-128"/>
              </a:rPr>
              <a:t>Selecting:</a:t>
            </a:r>
            <a:r>
              <a:rPr lang="en-US" baseline="0" dirty="0" smtClean="0">
                <a:latin typeface="Arial" pitchFamily="-109" charset="0"/>
                <a:ea typeface="ＭＳ Ｐゴシック" pitchFamily="-109" charset="-128"/>
                <a:cs typeface="ＭＳ Ｐゴシック" pitchFamily="-109" charset="-128"/>
              </a:rPr>
              <a:t> there’s work to be done beyond identifying </a:t>
            </a:r>
            <a:r>
              <a:rPr lang="en-US" baseline="0" dirty="0" err="1" smtClean="0">
                <a:latin typeface="Arial" pitchFamily="-109" charset="0"/>
                <a:ea typeface="ＭＳ Ｐゴシック" pitchFamily="-109" charset="-128"/>
                <a:cs typeface="ＭＳ Ｐゴシック" pitchFamily="-109" charset="-128"/>
              </a:rPr>
              <a:t>lexile</a:t>
            </a:r>
            <a:r>
              <a:rPr lang="en-US" baseline="0" dirty="0" smtClean="0">
                <a:latin typeface="Arial" pitchFamily="-109" charset="0"/>
                <a:ea typeface="ＭＳ Ｐゴシック" pitchFamily="-109" charset="-128"/>
                <a:cs typeface="ＭＳ Ｐゴシック" pitchFamily="-109" charset="-128"/>
              </a:rPr>
              <a:t> scores and grade bands </a:t>
            </a:r>
          </a:p>
          <a:p>
            <a:pPr marL="628650" lvl="1" indent="-171450">
              <a:buFont typeface="Arial" pitchFamily="34" charset="0"/>
              <a:buChar char="•"/>
            </a:pPr>
            <a:r>
              <a:rPr lang="en-US" baseline="0" dirty="0" smtClean="0">
                <a:latin typeface="Arial" pitchFamily="-109" charset="0"/>
                <a:ea typeface="ＭＳ Ｐゴシック" pitchFamily="-109" charset="-128"/>
                <a:cs typeface="ＭＳ Ｐゴシック" pitchFamily="-109" charset="-128"/>
              </a:rPr>
              <a:t>Sorting: almost all schools are way out of balance with respect to literary and informational text</a:t>
            </a:r>
          </a:p>
          <a:p>
            <a:pPr marL="628650" lvl="1" indent="-171450">
              <a:buFont typeface="Arial" pitchFamily="34" charset="0"/>
              <a:buChar char="•"/>
            </a:pPr>
            <a:r>
              <a:rPr lang="en-US" baseline="0" dirty="0" smtClean="0">
                <a:latin typeface="Arial" pitchFamily="-109" charset="0"/>
                <a:ea typeface="ＭＳ Ｐゴシック" pitchFamily="-109" charset="-128"/>
                <a:cs typeface="ＭＳ Ｐゴシック" pitchFamily="-109" charset="-128"/>
              </a:rPr>
              <a:t>Share: the equity issues for </a:t>
            </a:r>
            <a:r>
              <a:rPr lang="en-US" baseline="0" dirty="0" err="1" smtClean="0">
                <a:latin typeface="Arial" pitchFamily="-109" charset="0"/>
                <a:ea typeface="ＭＳ Ｐゴシック" pitchFamily="-109" charset="-128"/>
                <a:cs typeface="ＭＳ Ｐゴシック" pitchFamily="-109" charset="-128"/>
              </a:rPr>
              <a:t>Els</a:t>
            </a:r>
            <a:r>
              <a:rPr lang="en-US" baseline="0" dirty="0" smtClean="0">
                <a:latin typeface="Arial" pitchFamily="-109" charset="0"/>
                <a:ea typeface="ＭＳ Ｐゴシック" pitchFamily="-109" charset="-128"/>
                <a:cs typeface="ＭＳ Ｐゴシック" pitchFamily="-109" charset="-128"/>
              </a:rPr>
              <a:t> are complex </a:t>
            </a:r>
            <a:endParaRPr lang="en-US" baseline="0" dirty="0">
              <a:latin typeface="Arial" pitchFamily="-109" charset="0"/>
              <a:ea typeface="ＭＳ Ｐゴシック" pitchFamily="-109" charset="-128"/>
              <a:cs typeface="ＭＳ Ｐゴシック" pitchFamily="-109" charset="-128"/>
            </a:endParaRPr>
          </a:p>
          <a:p>
            <a:pPr marL="628650" lvl="1" indent="-171450">
              <a:buFont typeface="Arial" pitchFamily="34" charset="0"/>
              <a:buChar char="•"/>
            </a:pPr>
            <a:endParaRPr lang="en-US" baseline="0" dirty="0">
              <a:latin typeface="Arial" pitchFamily="-109" charset="0"/>
              <a:ea typeface="ＭＳ Ｐゴシック" pitchFamily="-109" charset="-128"/>
              <a:cs typeface="ＭＳ Ｐゴシック" pitchFamily="-109" charset="-128"/>
            </a:endParaRPr>
          </a:p>
          <a:p>
            <a:pPr marL="0" lvl="0" indent="0">
              <a:buFont typeface="Arial" pitchFamily="34" charset="0"/>
              <a:buNone/>
            </a:pPr>
            <a:r>
              <a:rPr lang="en-US" baseline="0" dirty="0" smtClean="0">
                <a:latin typeface="Arial" pitchFamily="-109" charset="0"/>
                <a:ea typeface="ＭＳ Ｐゴシック" pitchFamily="-109" charset="-128"/>
                <a:cs typeface="ＭＳ Ｐゴシック" pitchFamily="-109" charset="-128"/>
              </a:rPr>
              <a:t>AFTER REVIEWING QUESTIONS…</a:t>
            </a:r>
            <a:endParaRPr lang="en-US" baseline="0" dirty="0">
              <a:latin typeface="Arial" pitchFamily="-109" charset="0"/>
              <a:ea typeface="ＭＳ Ｐゴシック" pitchFamily="-109" charset="-128"/>
              <a:cs typeface="ＭＳ Ｐゴシック" pitchFamily="-109" charset="-128"/>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latin typeface="Arial" pitchFamily="-109" charset="0"/>
                <a:ea typeface="ＭＳ Ｐゴシック" pitchFamily="-109" charset="-128"/>
                <a:cs typeface="ＭＳ Ｐゴシック" pitchFamily="-109" charset="-128"/>
              </a:rPr>
              <a:t>Refer TLs to </a:t>
            </a:r>
            <a:r>
              <a:rPr lang="en-US" b="1" u="sng" baseline="0" dirty="0" smtClean="0">
                <a:latin typeface="Arial" pitchFamily="-109" charset="0"/>
                <a:ea typeface="ＭＳ Ｐゴシック" pitchFamily="-109" charset="-128"/>
                <a:cs typeface="ＭＳ Ｐゴシック" pitchFamily="-109" charset="-128"/>
              </a:rPr>
              <a:t>“</a:t>
            </a:r>
            <a:r>
              <a:rPr lang="en-US" sz="1200" b="1" u="sng" kern="1200" dirty="0" smtClean="0">
                <a:solidFill>
                  <a:schemeClr val="tx1"/>
                </a:solidFill>
                <a:effectLst/>
                <a:latin typeface="+mn-lt"/>
                <a:ea typeface="+mn-ea"/>
                <a:cs typeface="+mn-cs"/>
              </a:rPr>
              <a:t>A Guide to Creating Text Dependent Questions for Close Analytic Reading” HANDOUT</a:t>
            </a:r>
            <a:endParaRPr lang="en-US" sz="1200" u="sng" kern="1200" dirty="0" smtClean="0">
              <a:solidFill>
                <a:schemeClr val="tx1"/>
              </a:solidFill>
              <a:effectLst/>
              <a:latin typeface="+mn-lt"/>
              <a:ea typeface="+mn-ea"/>
              <a:cs typeface="+mn-cs"/>
            </a:endParaRPr>
          </a:p>
          <a:p>
            <a:pPr marL="0" lvl="0" indent="0">
              <a:buFont typeface="Arial" pitchFamily="34" charset="0"/>
              <a:buNone/>
            </a:pPr>
            <a:endParaRPr lang="en-US" b="1" baseline="0"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a:t>
            </a:r>
          </a:p>
          <a:p>
            <a:endParaRPr lang="en-US" b="1" dirty="0" smtClean="0"/>
          </a:p>
          <a:p>
            <a:r>
              <a:rPr lang="en-US" b="1" dirty="0" smtClean="0"/>
              <a:t>BATS AT THE BEACH HANDOUT</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59</a:t>
            </a:fld>
            <a:endParaRPr lang="en-US"/>
          </a:p>
        </p:txBody>
      </p:sp>
    </p:spTree>
    <p:extLst>
      <p:ext uri="{BB962C8B-B14F-4D97-AF65-F5344CB8AC3E}">
        <p14:creationId xmlns:p14="http://schemas.microsoft.com/office/powerpoint/2010/main" val="260831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6</a:t>
            </a:fld>
            <a:endParaRPr lang="en-US" dirty="0"/>
          </a:p>
        </p:txBody>
      </p:sp>
    </p:spTree>
    <p:extLst>
      <p:ext uri="{BB962C8B-B14F-4D97-AF65-F5344CB8AC3E}">
        <p14:creationId xmlns:p14="http://schemas.microsoft.com/office/powerpoint/2010/main" val="41937392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0" dirty="0" smtClean="0"/>
              <a:t>After</a:t>
            </a:r>
            <a:r>
              <a:rPr lang="en-US" b="0" baseline="0" dirty="0" smtClean="0"/>
              <a:t> TLs have written their TDQs and shared out, distribute the </a:t>
            </a:r>
            <a:r>
              <a:rPr lang="en-US" b="1" u="sng" baseline="0" dirty="0" smtClean="0"/>
              <a:t>TDQ for BATB excerpt handout </a:t>
            </a:r>
            <a:r>
              <a:rPr lang="en-US" b="0" baseline="0" dirty="0" smtClean="0"/>
              <a:t>and have them evaluate their question based on the samples and discuss with your colleagues</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60</a:t>
            </a:fld>
            <a:endParaRPr lang="en-US"/>
          </a:p>
        </p:txBody>
      </p:sp>
    </p:spTree>
    <p:extLst>
      <p:ext uri="{BB962C8B-B14F-4D97-AF65-F5344CB8AC3E}">
        <p14:creationId xmlns:p14="http://schemas.microsoft.com/office/powerpoint/2010/main" val="28835158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i="0" u="none" strike="noStrike" kern="1200" baseline="0" dirty="0" smtClean="0">
                <a:solidFill>
                  <a:schemeClr val="tx1"/>
                </a:solidFill>
                <a:latin typeface="+mn-lt"/>
                <a:ea typeface="+mn-ea"/>
                <a:cs typeface="+mn-cs"/>
              </a:rPr>
              <a:t>IRA Publication: ENGAGING THE ADOLESCENT LEARNER </a:t>
            </a:r>
            <a:r>
              <a:rPr lang="en-US" sz="1200" b="1" i="0" u="none" strike="noStrike" kern="1200" baseline="0" dirty="0" smtClean="0">
                <a:solidFill>
                  <a:schemeClr val="tx1"/>
                </a:solidFill>
                <a:latin typeface="+mn-lt"/>
                <a:ea typeface="+mn-ea"/>
                <a:cs typeface="+mn-cs"/>
              </a:rPr>
              <a:t>BY DOUGLAS FISHER AND NANCY FREY Text Dependent Questions Article </a:t>
            </a:r>
            <a:r>
              <a:rPr lang="en-US" sz="1200" b="1" i="0" u="sng" strike="noStrike" kern="1200" baseline="0" dirty="0" smtClean="0">
                <a:solidFill>
                  <a:schemeClr val="tx1"/>
                </a:solidFill>
                <a:latin typeface="+mn-lt"/>
                <a:ea typeface="+mn-ea"/>
                <a:cs typeface="+mn-cs"/>
              </a:rPr>
              <a:t>posted on the website</a:t>
            </a:r>
            <a:r>
              <a:rPr lang="en-US" sz="1200" b="1" i="0" u="none" strike="noStrike" kern="1200" baseline="0" dirty="0" smtClean="0">
                <a:solidFill>
                  <a:schemeClr val="tx1"/>
                </a:solidFill>
                <a:latin typeface="+mn-lt"/>
                <a:ea typeface="+mn-ea"/>
                <a:cs typeface="+mn-cs"/>
              </a:rPr>
              <a:t> that explains this graphic in detail. </a:t>
            </a:r>
            <a:r>
              <a:rPr lang="en-US" sz="1200" b="0" i="0" u="none" strike="noStrike" kern="1200" baseline="0" dirty="0" smtClean="0">
                <a:solidFill>
                  <a:schemeClr val="tx1"/>
                </a:solidFill>
                <a:latin typeface="+mn-lt"/>
                <a:ea typeface="+mn-ea"/>
                <a:cs typeface="+mn-cs"/>
              </a:rPr>
              <a:t>I will provide an overview of it today…</a:t>
            </a:r>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Types of Text-Dependent Questions:</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there are a number of different topics for which text-dependent questions can be developed. There are questions that focus on parts of texts, and there are questions that focus on whole texts.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Have one thing in common: They require that readers have read and understood the text. Some TDQs will require that they return to the text and reread to find evidence.</a:t>
            </a:r>
          </a:p>
          <a:p>
            <a:endParaRPr lang="en-US"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Figure 1 also suggests something about the frequency of types of text dependent questions.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For example, general understanding and key detail questions occur more frequently than inferences and opinions.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This should not be seen as a rigid hierarchy or that the questions must be asked in this order.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However, it is essential to understand that different types of knowledge are utilized when deeply understanding a text.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Fisher and Frey provide this graphic and explanation of each type of question so that teachers can plan lessons that include TDQs.</a:t>
            </a:r>
            <a:endParaRPr lang="en-US" b="1" dirty="0" smtClean="0"/>
          </a:p>
          <a:p>
            <a:endParaRPr lang="en-US" dirty="0" smtClean="0"/>
          </a:p>
          <a:p>
            <a:r>
              <a:rPr lang="en-US" sz="1200" b="1" i="0" u="none" strike="noStrike" kern="1200" baseline="0" dirty="0" smtClean="0">
                <a:solidFill>
                  <a:schemeClr val="tx1"/>
                </a:solidFill>
                <a:latin typeface="+mn-lt"/>
                <a:ea typeface="+mn-ea"/>
                <a:cs typeface="+mn-cs"/>
              </a:rPr>
              <a:t>General understandings</a:t>
            </a:r>
            <a:r>
              <a:rPr lang="en-US" sz="1200" b="0" i="0" u="none" strike="noStrike" kern="1200" baseline="0" dirty="0" smtClean="0">
                <a:solidFill>
                  <a:schemeClr val="tx1"/>
                </a:solidFill>
                <a:latin typeface="+mn-lt"/>
                <a:ea typeface="+mn-ea"/>
                <a:cs typeface="+mn-cs"/>
              </a:rPr>
              <a:t>.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Ensure that students grasp the overall view of the text. Often they are global questions, but questions that require that students demonstrate an understanding of what the author really said</a:t>
            </a:r>
            <a:endParaRPr lang="en-US" dirty="0" smtClean="0"/>
          </a:p>
          <a:p>
            <a:endParaRPr lang="en-US" dirty="0" smtClean="0"/>
          </a:p>
          <a:p>
            <a:r>
              <a:rPr lang="en-US" sz="1200" b="1" i="0" u="none" strike="noStrike" kern="1200" baseline="0" dirty="0" smtClean="0">
                <a:solidFill>
                  <a:schemeClr val="tx1"/>
                </a:solidFill>
                <a:latin typeface="+mn-lt"/>
                <a:ea typeface="+mn-ea"/>
                <a:cs typeface="+mn-cs"/>
              </a:rPr>
              <a:t>Key details</a:t>
            </a:r>
            <a:r>
              <a:rPr lang="en-US" sz="1200" b="0" i="0" u="none" strike="noStrike" kern="1200" baseline="0" dirty="0" smtClean="0">
                <a:solidFill>
                  <a:schemeClr val="tx1"/>
                </a:solidFill>
                <a:latin typeface="+mn-lt"/>
                <a:ea typeface="+mn-ea"/>
                <a:cs typeface="+mn-cs"/>
              </a:rPr>
              <a:t>.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These TDQs require that readers pay attention to the details.</a:t>
            </a:r>
          </a:p>
          <a:p>
            <a:endParaRPr lang="en-US" dirty="0" smtClean="0"/>
          </a:p>
          <a:p>
            <a:r>
              <a:rPr lang="en-US" sz="1200" b="1" i="0" u="none" strike="noStrike" kern="1200" baseline="0" dirty="0" smtClean="0">
                <a:solidFill>
                  <a:schemeClr val="tx1"/>
                </a:solidFill>
                <a:latin typeface="+mn-lt"/>
                <a:ea typeface="+mn-ea"/>
                <a:cs typeface="+mn-cs"/>
              </a:rPr>
              <a:t>Vocabulary and text structure</a:t>
            </a:r>
            <a:r>
              <a:rPr lang="en-US" sz="1200" b="0" i="0" u="none" strike="noStrike" kern="1200" baseline="0" dirty="0" smtClean="0">
                <a:solidFill>
                  <a:schemeClr val="tx1"/>
                </a:solidFill>
                <a:latin typeface="+mn-lt"/>
                <a:ea typeface="+mn-ea"/>
                <a:cs typeface="+mn-cs"/>
              </a:rPr>
              <a:t>.</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These TDQs focus on the specific words and phrases the author uses as well as the structure of the text. This requires that the reader bridge literal and inferential meanings,</a:t>
            </a:r>
          </a:p>
          <a:p>
            <a:endParaRPr lang="en-US" dirty="0" smtClean="0"/>
          </a:p>
          <a:p>
            <a:r>
              <a:rPr lang="en-US" sz="1200" b="1" i="0" u="none" strike="noStrike" kern="1200" baseline="0" dirty="0" smtClean="0">
                <a:solidFill>
                  <a:schemeClr val="tx1"/>
                </a:solidFill>
                <a:latin typeface="+mn-lt"/>
                <a:ea typeface="+mn-ea"/>
                <a:cs typeface="+mn-cs"/>
              </a:rPr>
              <a:t>Author’s purpose</a:t>
            </a:r>
            <a:r>
              <a:rPr lang="en-US" sz="1200" b="0" i="0" u="none" strike="noStrike" kern="1200" baseline="0" dirty="0" smtClean="0">
                <a:solidFill>
                  <a:schemeClr val="tx1"/>
                </a:solidFill>
                <a:latin typeface="+mn-lt"/>
                <a:ea typeface="+mn-ea"/>
                <a:cs typeface="+mn-cs"/>
              </a:rPr>
              <a:t>.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Although often not specifically stated, there is a purpose for each text.</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Inferences</a:t>
            </a:r>
            <a:r>
              <a:rPr lang="en-US" sz="1200" b="0" i="0" u="none" strike="noStrike" kern="1200" baseline="0" dirty="0" smtClean="0">
                <a:solidFill>
                  <a:schemeClr val="tx1"/>
                </a:solidFill>
                <a:latin typeface="+mn-lt"/>
                <a:ea typeface="+mn-ea"/>
                <a:cs typeface="+mn-cs"/>
              </a:rPr>
              <a:t>.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Inferences are more than guesses or simply telling students to “read between the lines.” Readers should know how to probe each argument in persuasive text, each idea in informational text, each key detail in literary text, and observe how these build to a whole.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TDQs should allow students to consider the information that is provided and then make informed extrapolations from the information provided.</a:t>
            </a:r>
          </a:p>
          <a:p>
            <a:endParaRPr lang="en-US" sz="1200" b="0" i="0" u="none" strike="noStrike" kern="1200" baseline="0" dirty="0" smtClean="0">
              <a:solidFill>
                <a:schemeClr val="tx1"/>
              </a:solidFill>
              <a:latin typeface="+mn-lt"/>
              <a:ea typeface="+mn-ea"/>
              <a:cs typeface="+mn-cs"/>
            </a:endParaRPr>
          </a:p>
          <a:p>
            <a:pPr algn="l"/>
            <a:r>
              <a:rPr lang="en-US" sz="1200" b="1" i="0" u="none" strike="noStrike" baseline="0" dirty="0" smtClean="0">
                <a:latin typeface="FrutigerLTStd-Bold"/>
              </a:rPr>
              <a:t>Opinions, arguments, and </a:t>
            </a:r>
            <a:r>
              <a:rPr lang="en-US" sz="1200" b="1" i="0" u="none" strike="noStrike" baseline="0" dirty="0" err="1" smtClean="0">
                <a:latin typeface="FrutigerLTStd-Bold"/>
              </a:rPr>
              <a:t>intertextual</a:t>
            </a:r>
            <a:r>
              <a:rPr lang="en-US" sz="1200" b="1" i="0" u="none" strike="noStrike" baseline="0" dirty="0" smtClean="0">
                <a:latin typeface="FrutigerLTStd-Bold"/>
              </a:rPr>
              <a:t> connections. </a:t>
            </a:r>
          </a:p>
          <a:p>
            <a:pPr marL="628650" lvl="1" indent="-171450" algn="l">
              <a:buFont typeface="Arial" pitchFamily="34" charset="0"/>
              <a:buChar char="•"/>
            </a:pPr>
            <a:r>
              <a:rPr lang="en-US" sz="1200" b="0" i="0" u="none" strike="noStrike" baseline="0" dirty="0" smtClean="0">
                <a:latin typeface="FrutigerLTStd-Light"/>
              </a:rPr>
              <a:t>The final category of TDQs are often the questions that teachers like to ask because these questions tend to generate a lot of discussion and personal connections. </a:t>
            </a:r>
            <a:r>
              <a:rPr lang="en-US" sz="1200" b="1" i="0" u="sng" strike="noStrike" baseline="0" dirty="0" smtClean="0">
                <a:latin typeface="FrutigerLTStd-Light"/>
              </a:rPr>
              <a:t>When they follow a discussion built on text dependent questions, they work well for this purpose. </a:t>
            </a:r>
          </a:p>
          <a:p>
            <a:pPr marL="628650" lvl="1" indent="-171450" algn="l">
              <a:buFont typeface="Arial" pitchFamily="34" charset="0"/>
              <a:buChar char="•"/>
            </a:pPr>
            <a:r>
              <a:rPr lang="en-US" sz="1200" b="0" i="0" u="none" strike="noStrike" baseline="0" dirty="0" smtClean="0">
                <a:latin typeface="FrutigerLTStd-Light"/>
              </a:rPr>
              <a:t>If they are used in place of text-dependent questions, the risk is that students will answer and not need to read the text. </a:t>
            </a:r>
          </a:p>
          <a:p>
            <a:pPr marL="628650" lvl="1" indent="-171450" algn="l">
              <a:buFont typeface="Arial" pitchFamily="34" charset="0"/>
              <a:buChar char="•"/>
            </a:pPr>
            <a:r>
              <a:rPr lang="en-US" sz="1200" b="0" i="0" u="none" strike="noStrike" baseline="0" dirty="0" smtClean="0">
                <a:latin typeface="FrutigerLTStd-Light"/>
              </a:rPr>
              <a:t>As such, teachers can unintentionally telegraph a message to students suggesting that reading and understanding are not necessary. When these questions are used, they can analyze claims, evidence, and counterclaims. </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61</a:t>
            </a:fld>
            <a:endParaRPr lang="en-US"/>
          </a:p>
        </p:txBody>
      </p:sp>
    </p:spTree>
    <p:extLst>
      <p:ext uri="{BB962C8B-B14F-4D97-AF65-F5344CB8AC3E}">
        <p14:creationId xmlns:p14="http://schemas.microsoft.com/office/powerpoint/2010/main" val="16982608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b="1" dirty="0" smtClean="0">
                <a:latin typeface="Arial" pitchFamily="-109" charset="0"/>
                <a:ea typeface="ＭＳ Ｐゴシック" pitchFamily="-109" charset="-128"/>
                <a:cs typeface="ＭＳ Ｐゴシック" pitchFamily="-109" charset="-128"/>
              </a:rPr>
              <a:t>Linda</a:t>
            </a:r>
          </a:p>
          <a:p>
            <a:endParaRPr lang="en-US" b="1" dirty="0" smtClean="0">
              <a:latin typeface="Arial" pitchFamily="-109" charset="0"/>
              <a:ea typeface="ＭＳ Ｐゴシック" pitchFamily="-109" charset="-128"/>
              <a:cs typeface="ＭＳ Ｐゴシック" pitchFamily="-109" charset="-128"/>
            </a:endParaRPr>
          </a:p>
          <a:p>
            <a:r>
              <a:rPr lang="en-US" b="1" dirty="0" smtClean="0">
                <a:latin typeface="Arial" pitchFamily="-109" charset="0"/>
                <a:ea typeface="ＭＳ Ｐゴシック" pitchFamily="-109" charset="-128"/>
                <a:cs typeface="ＭＳ Ｐゴシック" pitchFamily="-109" charset="-128"/>
              </a:rPr>
              <a:t>Instruct TLs to follow the same procedure</a:t>
            </a:r>
            <a:r>
              <a:rPr lang="en-US" b="1" baseline="0" dirty="0" smtClean="0">
                <a:latin typeface="Arial" pitchFamily="-109" charset="0"/>
                <a:ea typeface="ＭＳ Ｐゴシック" pitchFamily="-109" charset="-128"/>
                <a:cs typeface="ＭＳ Ｐゴシック" pitchFamily="-109" charset="-128"/>
              </a:rPr>
              <a:t> as they did for Bats at the Beach…. R</a:t>
            </a:r>
            <a:r>
              <a:rPr lang="en-US" b="1" dirty="0" smtClean="0">
                <a:latin typeface="Arial" pitchFamily="-109" charset="0"/>
                <a:ea typeface="ＭＳ Ｐゴシック" pitchFamily="-109" charset="-128"/>
                <a:cs typeface="ＭＳ Ｐゴシック" pitchFamily="-109" charset="-128"/>
              </a:rPr>
              <a:t>ead the excerpt</a:t>
            </a:r>
            <a:r>
              <a:rPr lang="en-US" b="1" baseline="0" dirty="0" smtClean="0">
                <a:latin typeface="Arial" pitchFamily="-109" charset="0"/>
                <a:ea typeface="ＭＳ Ｐゴシック" pitchFamily="-109" charset="-128"/>
                <a:cs typeface="ＭＳ Ｐゴシック" pitchFamily="-109" charset="-128"/>
              </a:rPr>
              <a:t> and write a TDQ </a:t>
            </a:r>
          </a:p>
          <a:p>
            <a:endParaRPr lang="en-US" b="0" baseline="0" dirty="0" smtClean="0">
              <a:latin typeface="Arial" pitchFamily="-109" charset="0"/>
              <a:ea typeface="ＭＳ Ｐゴシック" pitchFamily="-109" charset="-128"/>
              <a:cs typeface="ＭＳ Ｐゴシック" pitchFamily="-109" charset="-128"/>
            </a:endParaRPr>
          </a:p>
          <a:p>
            <a:endParaRPr lang="en-US" b="0"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b="1" dirty="0" smtClean="0">
                <a:latin typeface="Arial" pitchFamily="-109" charset="0"/>
                <a:ea typeface="ＭＳ Ｐゴシック" pitchFamily="-109" charset="-128"/>
                <a:cs typeface="ＭＳ Ｐゴシック" pitchFamily="-109" charset="-128"/>
              </a:rPr>
              <a:t>Linda</a:t>
            </a:r>
          </a:p>
          <a:p>
            <a:endParaRPr lang="en-US" b="1" dirty="0" smtClean="0">
              <a:latin typeface="Arial" pitchFamily="-109" charset="0"/>
              <a:ea typeface="ＭＳ Ｐゴシック" pitchFamily="-109" charset="-128"/>
              <a:cs typeface="ＭＳ Ｐゴシック" pitchFamily="-109" charset="-128"/>
            </a:endParaRPr>
          </a:p>
          <a:p>
            <a:r>
              <a:rPr lang="en-US" b="1" dirty="0" smtClean="0">
                <a:latin typeface="Arial" pitchFamily="-109" charset="0"/>
                <a:ea typeface="ＭＳ Ｐゴシック" pitchFamily="-109" charset="-128"/>
                <a:cs typeface="ＭＳ Ｐゴシック" pitchFamily="-109" charset="-128"/>
              </a:rPr>
              <a:t>Told</a:t>
            </a:r>
            <a:r>
              <a:rPr lang="en-US" b="1" baseline="0" dirty="0" smtClean="0">
                <a:latin typeface="Arial" pitchFamily="-109" charset="0"/>
                <a:ea typeface="ＭＳ Ｐゴシック" pitchFamily="-109" charset="-128"/>
                <a:cs typeface="ＭＳ Ｐゴシック" pitchFamily="-109" charset="-128"/>
              </a:rPr>
              <a:t> me transition words…</a:t>
            </a:r>
            <a:endParaRPr lang="en-US" b="1" dirty="0"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b="1" dirty="0" smtClean="0">
                <a:latin typeface="Arial" pitchFamily="-109" charset="0"/>
                <a:ea typeface="ＭＳ Ｐゴシック" pitchFamily="-109" charset="-128"/>
                <a:cs typeface="ＭＳ Ｐゴシック" pitchFamily="-109" charset="-128"/>
              </a:rPr>
              <a:t>Linda</a:t>
            </a:r>
          </a:p>
          <a:p>
            <a:endParaRPr lang="en-US" b="1" dirty="0" smtClean="0">
              <a:latin typeface="Arial" pitchFamily="-109" charset="0"/>
              <a:ea typeface="ＭＳ Ｐゴシック" pitchFamily="-109" charset="-128"/>
              <a:cs typeface="ＭＳ Ｐゴシック" pitchFamily="-109" charset="-128"/>
            </a:endParaRPr>
          </a:p>
          <a:p>
            <a:r>
              <a:rPr lang="en-US" b="1" dirty="0" smtClean="0">
                <a:latin typeface="Arial" pitchFamily="-109" charset="0"/>
                <a:ea typeface="ＭＳ Ｐゴシック" pitchFamily="-109" charset="-128"/>
                <a:cs typeface="ＭＳ Ｐゴシック" pitchFamily="-109" charset="-128"/>
              </a:rPr>
              <a:t>Told me that he only</a:t>
            </a:r>
            <a:r>
              <a:rPr lang="en-US" b="1" baseline="0" dirty="0" smtClean="0">
                <a:latin typeface="Arial" pitchFamily="-109" charset="0"/>
                <a:ea typeface="ＭＳ Ｐゴシック" pitchFamily="-109" charset="-128"/>
                <a:cs typeface="ＭＳ Ｐゴシック" pitchFamily="-109" charset="-128"/>
              </a:rPr>
              <a:t> had little scraps of paper to write on and he made use of all of them</a:t>
            </a:r>
          </a:p>
          <a:p>
            <a:endParaRPr lang="en-US" b="1" baseline="0" dirty="0" smtClean="0">
              <a:latin typeface="Arial" pitchFamily="-109" charset="0"/>
              <a:ea typeface="ＭＳ Ｐゴシック" pitchFamily="-109" charset="-128"/>
              <a:cs typeface="ＭＳ Ｐゴシック" pitchFamily="-109" charset="-128"/>
            </a:endParaRPr>
          </a:p>
          <a:p>
            <a:r>
              <a:rPr lang="en-US" b="1" baseline="0" dirty="0" smtClean="0">
                <a:latin typeface="Arial" pitchFamily="-109" charset="0"/>
                <a:ea typeface="ＭＳ Ｐゴシック" pitchFamily="-109" charset="-128"/>
                <a:cs typeface="ＭＳ Ｐゴシック" pitchFamily="-109" charset="-128"/>
              </a:rPr>
              <a:t>Lonely, but still communicating</a:t>
            </a:r>
            <a:endParaRPr lang="en-US" b="1"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latin typeface="Arial" pitchFamily="-109" charset="0"/>
                <a:ea typeface="ＭＳ Ｐゴシック" pitchFamily="-109" charset="-128"/>
                <a:cs typeface="ＭＳ Ｐゴシック" pitchFamily="-109" charset="-128"/>
              </a:rPr>
              <a:t>Linda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latin typeface="Arial" pitchFamily="-109" charset="0"/>
              <a:ea typeface="ＭＳ Ｐゴシック" pitchFamily="-109" charset="-128"/>
              <a:cs typeface="ＭＳ Ｐゴシック" pitchFamily="-109" charset="-128"/>
            </a:endParaRPr>
          </a:p>
          <a:p>
            <a:r>
              <a:rPr lang="en-US" sz="1200" dirty="0" smtClean="0">
                <a:effectLst/>
              </a:rPr>
              <a:t>Trusty:</a:t>
            </a:r>
            <a:r>
              <a:rPr lang="en-US" sz="1200" baseline="0" dirty="0" smtClean="0">
                <a:effectLst/>
              </a:rPr>
              <a:t> </a:t>
            </a:r>
            <a:r>
              <a:rPr lang="en-US" sz="1200" dirty="0" smtClean="0">
                <a:effectLst/>
              </a:rPr>
              <a:t>A convict regarded as worthy of trust and therefore granted special privileges.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latin typeface="Arial" pitchFamily="-109" charset="0"/>
                <a:ea typeface="ＭＳ Ｐゴシック" pitchFamily="-109" charset="-128"/>
                <a:cs typeface="ＭＳ Ｐゴシック" pitchFamily="-109" charset="-128"/>
              </a:rPr>
              <a:t>Linda</a:t>
            </a:r>
          </a:p>
          <a:p>
            <a:endParaRPr lang="en-US" dirty="0" smtClean="0"/>
          </a:p>
          <a:p>
            <a:r>
              <a:rPr lang="en-US" dirty="0" smtClean="0"/>
              <a:t>The</a:t>
            </a:r>
            <a:r>
              <a:rPr lang="en-US" baseline="0" dirty="0" smtClean="0"/>
              <a:t> Letter from Birmingham Jail is found in </a:t>
            </a:r>
            <a:r>
              <a:rPr lang="en-US" dirty="0" smtClean="0"/>
              <a:t>Appendix</a:t>
            </a:r>
            <a:r>
              <a:rPr lang="en-US" baseline="0" dirty="0" smtClean="0"/>
              <a:t> B: Grade 9-10 Text Exemplar for ELA (NOT History/Soc. Studies)</a:t>
            </a:r>
          </a:p>
          <a:p>
            <a:endParaRPr lang="en-US" baseline="0" dirty="0" smtClean="0"/>
          </a:p>
          <a:p>
            <a:r>
              <a:rPr lang="en-US" baseline="0" dirty="0" smtClean="0"/>
              <a:t>A short text exemplar that demonstrates the effective use of words to </a:t>
            </a:r>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66</a:t>
            </a:fld>
            <a:endParaRPr lang="en-US"/>
          </a:p>
        </p:txBody>
      </p:sp>
    </p:spTree>
    <p:extLst>
      <p:ext uri="{BB962C8B-B14F-4D97-AF65-F5344CB8AC3E}">
        <p14:creationId xmlns:p14="http://schemas.microsoft.com/office/powerpoint/2010/main" val="13352583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67</a:t>
            </a:fld>
            <a:endParaRPr lang="en-US"/>
          </a:p>
        </p:txBody>
      </p:sp>
    </p:spTree>
    <p:extLst>
      <p:ext uri="{BB962C8B-B14F-4D97-AF65-F5344CB8AC3E}">
        <p14:creationId xmlns:p14="http://schemas.microsoft.com/office/powerpoint/2010/main" val="41113160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effectLst/>
                <a:latin typeface="+mn-lt"/>
                <a:ea typeface="+mn-ea"/>
                <a:cs typeface="+mn-cs"/>
              </a:rPr>
              <a:t>Linda</a:t>
            </a:r>
            <a:r>
              <a:rPr lang="en-US" sz="1200" b="1" kern="1200" baseline="0" dirty="0" smtClean="0">
                <a:solidFill>
                  <a:schemeClr val="tx1"/>
                </a:solidFill>
                <a:effectLst/>
                <a:latin typeface="+mn-lt"/>
                <a:ea typeface="+mn-ea"/>
                <a:cs typeface="+mn-cs"/>
              </a:rPr>
              <a:t> 12:45-1:15</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will be working with the whole group for 30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(12:45 – 1:15) in</a:t>
            </a:r>
            <a:r>
              <a:rPr lang="en-US" sz="1200" kern="1200" baseline="0" dirty="0" smtClean="0">
                <a:solidFill>
                  <a:schemeClr val="tx1"/>
                </a:solidFill>
                <a:effectLst/>
                <a:latin typeface="+mn-lt"/>
                <a:ea typeface="+mn-ea"/>
                <a:cs typeface="+mn-cs"/>
              </a:rPr>
              <a:t> order to get them started on writing TDQs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Creating a TDQ handout (introduced earlier by me when working with Bats and MLK), the text and placemats (we’ll have to give them out) and the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TDQ DRAFT template to begin writing a TDQ.</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Thinking Critically TDQ handout (will be given out in Linda/Mary session)</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68</a:t>
            </a:fld>
            <a:endParaRPr lang="en-US"/>
          </a:p>
        </p:txBody>
      </p:sp>
    </p:spTree>
    <p:extLst>
      <p:ext uri="{BB962C8B-B14F-4D97-AF65-F5344CB8AC3E}">
        <p14:creationId xmlns:p14="http://schemas.microsoft.com/office/powerpoint/2010/main" val="20644256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Carole/Linda</a:t>
            </a:r>
          </a:p>
          <a:p>
            <a:pPr eaLnBrk="1" hangingPunct="1">
              <a:spcBef>
                <a:spcPct val="0"/>
              </a:spcBef>
            </a:pPr>
            <a:endParaRPr lang="en-US" b="1" dirty="0" smtClean="0"/>
          </a:p>
          <a:p>
            <a:pPr eaLnBrk="1" hangingPunct="1">
              <a:spcBef>
                <a:spcPct val="0"/>
              </a:spcBef>
            </a:pPr>
            <a:r>
              <a:rPr lang="en-US" b="1" dirty="0" smtClean="0"/>
              <a:t>HANDOUT: Schedule</a:t>
            </a:r>
          </a:p>
          <a:p>
            <a:pPr eaLnBrk="1" hangingPunct="1">
              <a:spcBef>
                <a:spcPct val="0"/>
              </a:spcBef>
            </a:pPr>
            <a:endParaRPr lang="en-US" b="1" dirty="0" smtClean="0"/>
          </a:p>
          <a:p>
            <a:pPr eaLnBrk="1" hangingPunct="1">
              <a:spcBef>
                <a:spcPct val="0"/>
              </a:spcBef>
            </a:pPr>
            <a:r>
              <a:rPr lang="en-US" b="1" dirty="0" smtClean="0"/>
              <a:t>Participants will rotate through the 3 sessions.  If your grade level begins in Session 3, you will then move to Session 1, </a:t>
            </a:r>
            <a:r>
              <a:rPr lang="en-US" b="1" dirty="0" err="1" smtClean="0"/>
              <a:t>etc</a:t>
            </a:r>
            <a:endParaRPr lang="en-US" b="1"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7FE43C8-3D52-4B0F-AA93-9414D7E43722}" type="slidenum">
              <a:rPr lang="en-US" smtClean="0"/>
              <a:pPr eaLnBrk="1" hangingPunct="1"/>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0" dirty="0" smtClean="0"/>
              <a:t>Everything we do today focuses on ways</a:t>
            </a:r>
            <a:r>
              <a:rPr lang="en-US" b="0" baseline="0" dirty="0" smtClean="0"/>
              <a:t> to plan for effective instruction that meets the criteria of the ELA/Literacy KCAS</a:t>
            </a:r>
            <a:endParaRPr lang="en-US" b="0" dirty="0" smtClean="0"/>
          </a:p>
          <a:p>
            <a:endParaRPr lang="en-US" b="1" dirty="0" smtClean="0"/>
          </a:p>
          <a:p>
            <a:r>
              <a:rPr lang="en-US" b="1" dirty="0" smtClean="0"/>
              <a:t>End at 9:15</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7</a:t>
            </a:fld>
            <a:endParaRPr lang="en-US" dirty="0"/>
          </a:p>
        </p:txBody>
      </p:sp>
    </p:spTree>
    <p:extLst>
      <p:ext uri="{BB962C8B-B14F-4D97-AF65-F5344CB8AC3E}">
        <p14:creationId xmlns:p14="http://schemas.microsoft.com/office/powerpoint/2010/main" val="38108059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b="1" dirty="0" smtClean="0">
                <a:latin typeface="Arial" pitchFamily="34" charset="0"/>
                <a:cs typeface="Arial" pitchFamily="34" charset="0"/>
              </a:rPr>
              <a:t>Carole</a:t>
            </a:r>
          </a:p>
          <a:p>
            <a:pPr eaLnBrk="1" hangingPunct="1">
              <a:defRPr/>
            </a:pPr>
            <a:endParaRPr lang="en-US" b="1" dirty="0" smtClean="0">
              <a:latin typeface="Arial" pitchFamily="34" charset="0"/>
              <a:cs typeface="Arial" pitchFamily="34" charset="0"/>
            </a:endParaRPr>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4D53F4B-B505-445F-A1A5-D47B8392FB9B}" type="slidenum">
              <a:rPr lang="en-US" smtClean="0"/>
              <a:pPr eaLnBrk="1" hangingPunct="1"/>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pitchFamily="34" charset="0"/>
                <a:cs typeface="Arial" pitchFamily="34" charset="0"/>
              </a:rPr>
              <a:t>Carole</a:t>
            </a:r>
          </a:p>
          <a:p>
            <a:pPr eaLnBrk="1" hangingPunct="1">
              <a:spcBef>
                <a:spcPct val="0"/>
              </a:spcBef>
            </a:pPr>
            <a:r>
              <a:rPr lang="en-US" b="1" smtClean="0">
                <a:latin typeface="Arial" pitchFamily="34" charset="0"/>
                <a:cs typeface="Arial" pitchFamily="34" charset="0"/>
              </a:rPr>
              <a:t>Very important that your work is documented and submitted to KDE…</a:t>
            </a:r>
          </a:p>
          <a:p>
            <a:pPr eaLnBrk="1" hangingPunct="1">
              <a:spcBef>
                <a:spcPct val="0"/>
              </a:spcBef>
            </a:pPr>
            <a:endParaRPr lang="en-US" b="1" smtClean="0">
              <a:latin typeface="Arial" pitchFamily="34" charset="0"/>
              <a:cs typeface="Arial" pitchFamily="34" charset="0"/>
            </a:endParaRPr>
          </a:p>
          <a:p>
            <a:pPr eaLnBrk="1" hangingPunct="1">
              <a:spcBef>
                <a:spcPct val="0"/>
              </a:spcBef>
            </a:pPr>
            <a:r>
              <a:rPr lang="en-US" b="1" smtClean="0">
                <a:latin typeface="Arial" pitchFamily="34" charset="0"/>
                <a:cs typeface="Arial" pitchFamily="34" charset="0"/>
              </a:rPr>
              <a:t>Complete a log for any work you have done in your district. This includes, but is not limited to, meetings attended/participated, trainings and informational sessions conducted, etc.  In other words, anything you do that is related to the work of the network initiative. (If you don’t have documentation of specific dates, just include the month)</a:t>
            </a:r>
          </a:p>
          <a:p>
            <a:pPr eaLnBrk="1" hangingPunct="1">
              <a:spcBef>
                <a:spcPct val="0"/>
              </a:spcBef>
            </a:pPr>
            <a:r>
              <a:rPr lang="en-US" b="1" smtClean="0">
                <a:latin typeface="Arial" pitchFamily="34" charset="0"/>
                <a:cs typeface="Arial" pitchFamily="34" charset="0"/>
              </a:rPr>
              <a:t> </a:t>
            </a:r>
          </a:p>
          <a:p>
            <a:pPr eaLnBrk="1" hangingPunct="1">
              <a:spcBef>
                <a:spcPct val="0"/>
              </a:spcBef>
            </a:pPr>
            <a:r>
              <a:rPr lang="en-US" b="1" smtClean="0">
                <a:latin typeface="Arial" pitchFamily="34" charset="0"/>
                <a:cs typeface="Arial" pitchFamily="34" charset="0"/>
              </a:rPr>
              <a:t>The documentation log asks very specific questions and some of them will NOT pertain to every activity you have done and/or will do in the future.  The point is that you work is documented!  </a:t>
            </a:r>
          </a:p>
          <a:p>
            <a:pPr eaLnBrk="1" hangingPunct="1">
              <a:spcBef>
                <a:spcPct val="0"/>
              </a:spcBef>
            </a:pPr>
            <a:r>
              <a:rPr lang="en-US" b="1" smtClean="0">
                <a:latin typeface="Arial" pitchFamily="34" charset="0"/>
                <a:cs typeface="Arial" pitchFamily="34" charset="0"/>
              </a:rPr>
              <a:t> </a:t>
            </a:r>
          </a:p>
          <a:p>
            <a:pPr eaLnBrk="1" hangingPunct="1">
              <a:spcBef>
                <a:spcPct val="0"/>
              </a:spcBef>
            </a:pPr>
            <a:r>
              <a:rPr lang="en-US" b="1" smtClean="0">
                <a:latin typeface="Arial" pitchFamily="34" charset="0"/>
                <a:cs typeface="Arial" pitchFamily="34" charset="0"/>
              </a:rPr>
              <a:t>Logs should be submitted to me by the end of each month. Electronic version is available on Bb.</a:t>
            </a:r>
          </a:p>
          <a:p>
            <a:pPr eaLnBrk="1" hangingPunct="1">
              <a:spcBef>
                <a:spcPct val="0"/>
              </a:spcBef>
            </a:pPr>
            <a:endParaRPr lang="en-US" b="1" smtClean="0">
              <a:latin typeface="Arial" pitchFamily="34" charset="0"/>
              <a:cs typeface="Arial" pitchFamily="34" charset="0"/>
            </a:endParaRPr>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CCB8E3A-3210-4116-9F7A-84D94E23B484}" type="slidenum">
              <a:rPr lang="en-US" smtClean="0"/>
              <a:pPr eaLnBrk="1" hangingPunct="1"/>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latin typeface="Arial" pitchFamily="34" charset="0"/>
                <a:cs typeface="Arial" pitchFamily="34" charset="0"/>
              </a:rPr>
              <a:t>EVALUATIONS!!!!!!!</a:t>
            </a:r>
          </a:p>
          <a:p>
            <a:pPr eaLnBrk="1" hangingPunct="1"/>
            <a:endParaRPr lang="en-US" b="1" smtClean="0">
              <a:latin typeface="Arial" pitchFamily="34" charset="0"/>
              <a:cs typeface="Arial" pitchFamily="34" charset="0"/>
            </a:endParaRPr>
          </a:p>
          <a:p>
            <a:pPr eaLnBrk="1" hangingPunct="1"/>
            <a:r>
              <a:rPr lang="en-US" b="1" smtClean="0">
                <a:latin typeface="Arial" pitchFamily="34" charset="0"/>
                <a:cs typeface="Arial" pitchFamily="34" charset="0"/>
              </a:rPr>
              <a:t>Impact Logs</a:t>
            </a:r>
          </a:p>
          <a:p>
            <a:pPr eaLnBrk="1" hangingPunct="1"/>
            <a:endParaRPr lang="en-US" b="1" smtClean="0">
              <a:latin typeface="Arial" pitchFamily="34" charset="0"/>
              <a:cs typeface="Arial" pitchFamily="34" charset="0"/>
            </a:endParaRPr>
          </a:p>
          <a:p>
            <a:pPr eaLnBrk="1" hangingPunct="1"/>
            <a:r>
              <a:rPr lang="en-US" b="1" smtClean="0">
                <a:latin typeface="Arial" pitchFamily="34" charset="0"/>
                <a:cs typeface="Arial" pitchFamily="34" charset="0"/>
              </a:rPr>
              <a:t>Certificate</a:t>
            </a:r>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F0F936D-9B53-46F8-A35E-155A43B39F0A}" type="slidenum">
              <a:rPr lang="en-US" smtClean="0"/>
              <a:pPr eaLnBrk="1" hangingPunct="1"/>
              <a:t>72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Carole 9:15 -</a:t>
            </a:r>
            <a:r>
              <a:rPr lang="en-US" b="1" baseline="0" dirty="0" smtClean="0"/>
              <a:t> </a:t>
            </a:r>
            <a:r>
              <a:rPr lang="en-US" b="1" dirty="0" smtClean="0"/>
              <a:t>10:00</a:t>
            </a:r>
          </a:p>
          <a:p>
            <a:pPr>
              <a:spcBef>
                <a:spcPct val="0"/>
              </a:spcBef>
            </a:pPr>
            <a:endParaRPr lang="en-US" dirty="0" smtClean="0"/>
          </a:p>
          <a:p>
            <a:pPr>
              <a:spcBef>
                <a:spcPct val="0"/>
              </a:spcBef>
            </a:pPr>
            <a:r>
              <a:rPr lang="en-US" dirty="0" smtClean="0"/>
              <a:t>Reminder: Kentucky</a:t>
            </a:r>
            <a:r>
              <a:rPr lang="en-US" baseline="0" dirty="0" smtClean="0"/>
              <a:t> is using Charlotte Danielson’s Framework for Teaching with one modification – we added student growth. </a:t>
            </a:r>
            <a:r>
              <a:rPr lang="en-US" dirty="0" smtClean="0"/>
              <a:t>You</a:t>
            </a:r>
            <a:r>
              <a:rPr lang="en-US" baseline="0" dirty="0" smtClean="0"/>
              <a:t> can find the Framework for Teaching and several resources for understanding the TPGES on KDE’s website. </a:t>
            </a:r>
          </a:p>
          <a:p>
            <a:pPr>
              <a:spcBef>
                <a:spcPct val="0"/>
              </a:spcBef>
            </a:pPr>
            <a:endParaRPr lang="en-US" baseline="0" dirty="0" smtClean="0"/>
          </a:p>
          <a:p>
            <a:pPr>
              <a:spcBef>
                <a:spcPct val="0"/>
              </a:spcBef>
            </a:pPr>
            <a:r>
              <a:rPr lang="en-US" baseline="0" dirty="0" smtClean="0"/>
              <a:t>Using the Kentucky Framework for Teaching, the data can be aligned to one of five domains in September we focused on Domain 1:</a:t>
            </a:r>
            <a:r>
              <a:rPr lang="en-US" dirty="0" smtClean="0"/>
              <a:t> Planning &amp; Preparation, overviewing the entire domain.</a:t>
            </a:r>
          </a:p>
          <a:p>
            <a:pPr>
              <a:spcBef>
                <a:spcPct val="0"/>
              </a:spcBef>
            </a:pPr>
            <a:endParaRPr lang="en-US" dirty="0" smtClean="0"/>
          </a:p>
          <a:p>
            <a:pPr>
              <a:spcBef>
                <a:spcPct val="0"/>
              </a:spcBef>
            </a:pPr>
            <a:r>
              <a:rPr lang="en-US" dirty="0" smtClean="0"/>
              <a:t>Today we will look at Domain 3 Instruction</a:t>
            </a:r>
            <a:r>
              <a:rPr lang="en-US" baseline="0" dirty="0" smtClean="0"/>
              <a:t> and focus only on Component b</a:t>
            </a:r>
            <a:r>
              <a:rPr lang="en-US" dirty="0" smtClean="0"/>
              <a:t>. </a:t>
            </a:r>
          </a:p>
          <a:p>
            <a:pPr>
              <a:spcBef>
                <a:spcPct val="0"/>
              </a:spcBef>
            </a:pPr>
            <a:endParaRPr lang="en-US" dirty="0" smtClean="0"/>
          </a:p>
          <a:p>
            <a:pPr>
              <a:spcBef>
                <a:spcPct val="0"/>
              </a:spcBef>
            </a:pPr>
            <a:endParaRPr lang="en-US" dirty="0" smtClean="0"/>
          </a:p>
        </p:txBody>
      </p:sp>
      <p:sp>
        <p:nvSpPr>
          <p:cNvPr id="139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678490-1A9E-4E70-819E-4F3CF4F31679}" type="slidenum">
              <a:rPr lang="en-US">
                <a:cs typeface="Arial" charset="0"/>
              </a:rPr>
              <a:pPr fontAlgn="base">
                <a:spcBef>
                  <a:spcPct val="0"/>
                </a:spcBef>
                <a:spcAft>
                  <a:spcPct val="0"/>
                </a:spcAft>
              </a:pPr>
              <a:t>8</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dirty="0" smtClean="0"/>
              <a:t>In the Framework,</a:t>
            </a:r>
            <a:r>
              <a:rPr lang="en-US" baseline="0" dirty="0" smtClean="0"/>
              <a:t> u</a:t>
            </a:r>
            <a:r>
              <a:rPr lang="en-US" dirty="0" smtClean="0"/>
              <a:t>nder</a:t>
            </a:r>
            <a:r>
              <a:rPr lang="en-US" baseline="0" dirty="0" smtClean="0"/>
              <a:t> domain 3, Instruction, we find component 3b Questioning and Discussion Techniques.  </a:t>
            </a:r>
            <a:r>
              <a:rPr lang="en-US" b="1" u="sng" baseline="0" dirty="0" smtClean="0"/>
              <a:t>8 X 14 DOMAIN 3B HANDOUT</a:t>
            </a:r>
          </a:p>
          <a:p>
            <a:endParaRPr lang="en-US" baseline="0" dirty="0" smtClean="0"/>
          </a:p>
          <a:p>
            <a:pPr marL="171450" indent="-171450">
              <a:buFont typeface="Arial" pitchFamily="34" charset="0"/>
              <a:buChar char="•"/>
            </a:pPr>
            <a:r>
              <a:rPr lang="en-US" baseline="0" dirty="0" smtClean="0"/>
              <a:t>Draw participants attention to the </a:t>
            </a:r>
            <a:r>
              <a:rPr lang="en-US" b="1" u="sng" baseline="0" dirty="0" smtClean="0"/>
              <a:t>domain description paragraph at the top of the front side of the framework page</a:t>
            </a:r>
            <a:r>
              <a:rPr lang="en-US" baseline="0" dirty="0" smtClean="0"/>
              <a:t>. Give them 2 minutes to read and highlight important details. Tell them we will return to this document.</a:t>
            </a:r>
          </a:p>
          <a:p>
            <a:endParaRPr lang="en-US" baseline="0" dirty="0" smtClean="0"/>
          </a:p>
          <a:p>
            <a:r>
              <a:rPr lang="en-US" baseline="0" dirty="0" smtClean="0"/>
              <a:t>Share that a lot of the information shared in this PowerPoint comes from the facilitator notes on this component out of the </a:t>
            </a:r>
            <a:r>
              <a:rPr lang="en-US" b="1" baseline="0" dirty="0" err="1" smtClean="0"/>
              <a:t>TeachScape</a:t>
            </a:r>
            <a:r>
              <a:rPr lang="en-US" b="1" baseline="0" dirty="0" smtClean="0"/>
              <a:t> Proficiency System </a:t>
            </a:r>
            <a:r>
              <a:rPr lang="en-US" baseline="0" dirty="0" smtClean="0"/>
              <a:t>and is also available online from TeachScape.com</a:t>
            </a:r>
            <a:endParaRPr lang="en-US" dirty="0"/>
          </a:p>
        </p:txBody>
      </p:sp>
      <p:sp>
        <p:nvSpPr>
          <p:cNvPr id="4" name="Slide Number Placeholder 3"/>
          <p:cNvSpPr>
            <a:spLocks noGrp="1"/>
          </p:cNvSpPr>
          <p:nvPr>
            <p:ph type="sldNum" sz="quarter" idx="10"/>
          </p:nvPr>
        </p:nvSpPr>
        <p:spPr/>
        <p:txBody>
          <a:bodyPr/>
          <a:lstStyle/>
          <a:p>
            <a:fld id="{00DC5930-69A9-485F-B005-A54FC3A887C7}" type="slidenum">
              <a:rPr lang="en-US" smtClean="0"/>
              <a:t>9</a:t>
            </a:fld>
            <a:endParaRPr lang="en-US" dirty="0"/>
          </a:p>
        </p:txBody>
      </p:sp>
    </p:spTree>
    <p:extLst>
      <p:ext uri="{BB962C8B-B14F-4D97-AF65-F5344CB8AC3E}">
        <p14:creationId xmlns:p14="http://schemas.microsoft.com/office/powerpoint/2010/main" val="229303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DBC6EF5D-F75A-4221-8F00-D52EDD446E85}" type="datetimeFigureOut">
              <a:rPr lang="en-US"/>
              <a:pPr>
                <a:defRPr/>
              </a:pPr>
              <a:t>11/26/2012</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DFAAF089-40CE-4B51-B402-0F9ABD2FED9E}" type="slidenum">
              <a:rPr lang="en-US"/>
              <a:pPr>
                <a:defRPr/>
              </a:pPr>
              <a:t>‹#›</a:t>
            </a:fld>
            <a:endParaRPr lang="en-US"/>
          </a:p>
        </p:txBody>
      </p:sp>
    </p:spTree>
    <p:extLst>
      <p:ext uri="{BB962C8B-B14F-4D97-AF65-F5344CB8AC3E}">
        <p14:creationId xmlns:p14="http://schemas.microsoft.com/office/powerpoint/2010/main" val="38109738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89C6348-60D4-4BBD-8421-3B6A9C5BE1AB}" type="datetimeFigureOut">
              <a:rPr lang="en-US"/>
              <a:pPr>
                <a:defRPr/>
              </a:pPr>
              <a:t>11/26/2012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3C978D2-9AA1-4856-A2F0-8D44DE1AB5CC}" type="slidenum">
              <a:rPr lang="en-US"/>
              <a:pPr>
                <a:defRPr/>
              </a:pPr>
              <a:t>‹#›</a:t>
            </a:fld>
            <a:endParaRPr lang="en-US"/>
          </a:p>
        </p:txBody>
      </p:sp>
    </p:spTree>
    <p:extLst>
      <p:ext uri="{BB962C8B-B14F-4D97-AF65-F5344CB8AC3E}">
        <p14:creationId xmlns:p14="http://schemas.microsoft.com/office/powerpoint/2010/main" val="1893735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E465F3D-3491-40DD-9F58-A4832D0D8BEA}" type="datetimeFigureOut">
              <a:rPr lang="en-US"/>
              <a:pPr>
                <a:defRPr/>
              </a:pPr>
              <a:t>11/26/2012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0E90ECB-5CE3-4031-A2CB-5C88C30F5C04}" type="slidenum">
              <a:rPr lang="en-US"/>
              <a:pPr>
                <a:defRPr/>
              </a:pPr>
              <a:t>‹#›</a:t>
            </a:fld>
            <a:endParaRPr lang="en-US"/>
          </a:p>
        </p:txBody>
      </p:sp>
    </p:spTree>
    <p:extLst>
      <p:ext uri="{BB962C8B-B14F-4D97-AF65-F5344CB8AC3E}">
        <p14:creationId xmlns:p14="http://schemas.microsoft.com/office/powerpoint/2010/main" val="339319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Date Placeholder 3"/>
          <p:cNvSpPr>
            <a:spLocks noGrp="1"/>
          </p:cNvSpPr>
          <p:nvPr>
            <p:ph type="dt" sz="half" idx="10"/>
          </p:nvPr>
        </p:nvSpPr>
        <p:spPr/>
        <p:txBody>
          <a:bodyPr/>
          <a:lstStyle/>
          <a:p>
            <a:fld id="{A4B46C89-A555-46E4-BF08-A8A43858C4E1}" type="datetimeFigureOut">
              <a:rPr lang="en-US" smtClean="0">
                <a:solidFill>
                  <a:srgbClr val="564B3C"/>
                </a:solidFill>
              </a:rPr>
              <a:pPr/>
              <a:t>11/26/2012</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98E8C95-C215-4B55-8A80-D2F49DC8CFFE}" type="slidenum">
              <a:rPr lang="en-US" smtClean="0">
                <a:solidFill>
                  <a:srgbClr val="93A299">
                    <a:lumMod val="50000"/>
                  </a:srgbClr>
                </a:solidFill>
              </a:rPr>
              <a:pPr/>
              <a:t>‹#›</a:t>
            </a:fld>
            <a:endParaRPr lang="en-US">
              <a:solidFill>
                <a:srgbClr val="93A299">
                  <a:lumMod val="50000"/>
                </a:srgb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5825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46C89-A555-46E4-BF08-A8A43858C4E1}" type="datetimeFigureOut">
              <a:rPr lang="en-US" smtClean="0">
                <a:solidFill>
                  <a:srgbClr val="564B3C"/>
                </a:solidFill>
              </a:rPr>
              <a:pPr/>
              <a:t>11/26/2012</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543797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Date Placeholder 3"/>
          <p:cNvSpPr>
            <a:spLocks noGrp="1"/>
          </p:cNvSpPr>
          <p:nvPr>
            <p:ph type="dt" sz="half" idx="10"/>
          </p:nvPr>
        </p:nvSpPr>
        <p:spPr/>
        <p:txBody>
          <a:bodyPr/>
          <a:lstStyle/>
          <a:p>
            <a:fld id="{A4B46C89-A555-46E4-BF08-A8A43858C4E1}" type="datetimeFigureOut">
              <a:rPr lang="en-US" smtClean="0">
                <a:solidFill>
                  <a:srgbClr val="564B3C"/>
                </a:solidFill>
              </a:rPr>
              <a:pPr/>
              <a:t>11/26/2012</a:t>
            </a:fld>
            <a:endParaRPr lang="en-US">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1387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B46C89-A555-46E4-BF08-A8A43858C4E1}" type="datetimeFigureOut">
              <a:rPr lang="en-US" smtClean="0">
                <a:solidFill>
                  <a:srgbClr val="564B3C"/>
                </a:solidFill>
              </a:rPr>
              <a:pPr/>
              <a:t>11/26/2012</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540595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B46C89-A555-46E4-BF08-A8A43858C4E1}" type="datetimeFigureOut">
              <a:rPr lang="en-US" smtClean="0">
                <a:solidFill>
                  <a:srgbClr val="564B3C"/>
                </a:solidFill>
              </a:rPr>
              <a:pPr/>
              <a:t>11/26/2012</a:t>
            </a:fld>
            <a:endParaRPr lang="en-US">
              <a:solidFill>
                <a:srgbClr val="564B3C"/>
              </a:solidFill>
            </a:endParaRPr>
          </a:p>
        </p:txBody>
      </p:sp>
      <p:sp>
        <p:nvSpPr>
          <p:cNvPr id="8" name="Footer Placeholder 7"/>
          <p:cNvSpPr>
            <a:spLocks noGrp="1"/>
          </p:cNvSpPr>
          <p:nvPr>
            <p:ph type="ftr" sz="quarter" idx="11"/>
          </p:nvPr>
        </p:nvSpPr>
        <p:spPr/>
        <p:txBody>
          <a:bodyPr/>
          <a:lstStyle/>
          <a:p>
            <a:endParaRPr lang="en-US">
              <a:solidFill>
                <a:srgbClr val="564B3C"/>
              </a:solidFill>
            </a:endParaRPr>
          </a:p>
        </p:txBody>
      </p:sp>
      <p:sp>
        <p:nvSpPr>
          <p:cNvPr id="9" name="Slide Number Placeholder 8"/>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845052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B46C89-A555-46E4-BF08-A8A43858C4E1}" type="datetimeFigureOut">
              <a:rPr lang="en-US" smtClean="0">
                <a:solidFill>
                  <a:srgbClr val="564B3C"/>
                </a:solidFill>
              </a:rPr>
              <a:pPr/>
              <a:t>11/26/2012</a:t>
            </a:fld>
            <a:endParaRPr lang="en-US">
              <a:solidFill>
                <a:srgbClr val="564B3C"/>
              </a:solidFill>
            </a:endParaRPr>
          </a:p>
        </p:txBody>
      </p:sp>
      <p:sp>
        <p:nvSpPr>
          <p:cNvPr id="4" name="Footer Placeholder 3"/>
          <p:cNvSpPr>
            <a:spLocks noGrp="1"/>
          </p:cNvSpPr>
          <p:nvPr>
            <p:ph type="ftr" sz="quarter" idx="11"/>
          </p:nvPr>
        </p:nvSpPr>
        <p:spPr/>
        <p:txBody>
          <a:bodyPr/>
          <a:lstStyle/>
          <a:p>
            <a:endParaRPr lang="en-US">
              <a:solidFill>
                <a:srgbClr val="564B3C"/>
              </a:solidFill>
            </a:endParaRPr>
          </a:p>
        </p:txBody>
      </p:sp>
      <p:sp>
        <p:nvSpPr>
          <p:cNvPr id="5" name="Slide Number Placeholder 4"/>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436584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Date Placeholder 1"/>
          <p:cNvSpPr>
            <a:spLocks noGrp="1"/>
          </p:cNvSpPr>
          <p:nvPr>
            <p:ph type="dt" sz="half" idx="10"/>
          </p:nvPr>
        </p:nvSpPr>
        <p:spPr/>
        <p:txBody>
          <a:bodyPr/>
          <a:lstStyle/>
          <a:p>
            <a:fld id="{A4B46C89-A555-46E4-BF08-A8A43858C4E1}" type="datetimeFigureOut">
              <a:rPr lang="en-US" smtClean="0">
                <a:solidFill>
                  <a:srgbClr val="564B3C"/>
                </a:solidFill>
              </a:rPr>
              <a:pPr/>
              <a:t>11/26/2012</a:t>
            </a:fld>
            <a:endParaRPr lang="en-US">
              <a:solidFill>
                <a:srgbClr val="564B3C"/>
              </a:solidFill>
            </a:endParaRPr>
          </a:p>
        </p:txBody>
      </p:sp>
      <p:sp>
        <p:nvSpPr>
          <p:cNvPr id="3" name="Footer Placeholder 2"/>
          <p:cNvSpPr>
            <a:spLocks noGrp="1"/>
          </p:cNvSpPr>
          <p:nvPr>
            <p:ph type="ftr" sz="quarter" idx="11"/>
          </p:nvPr>
        </p:nvSpPr>
        <p:spPr/>
        <p:txBody>
          <a:bodyPr/>
          <a:lstStyle/>
          <a:p>
            <a:endParaRPr lang="en-US">
              <a:solidFill>
                <a:srgbClr val="564B3C"/>
              </a:solidFill>
            </a:endParaRPr>
          </a:p>
        </p:txBody>
      </p:sp>
      <p:sp>
        <p:nvSpPr>
          <p:cNvPr id="4" name="Slide Number Placeholder 3"/>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4601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B46C89-A555-46E4-BF08-A8A43858C4E1}" type="datetimeFigureOut">
              <a:rPr lang="en-US" smtClean="0">
                <a:solidFill>
                  <a:srgbClr val="564B3C"/>
                </a:solidFill>
              </a:rPr>
              <a:pPr/>
              <a:t>11/26/2012</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5788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AB816CF-5E25-4D5C-9A36-C7BCD7365AA0}" type="datetimeFigureOut">
              <a:rPr lang="en-US"/>
              <a:pPr>
                <a:defRPr/>
              </a:pPr>
              <a:t>11/26/2012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A3CA2A8-655D-4EAC-9803-DBD244ACE90F}" type="slidenum">
              <a:rPr lang="en-US"/>
              <a:pPr>
                <a:defRPr/>
              </a:pPr>
              <a:t>‹#›</a:t>
            </a:fld>
            <a:endParaRPr lang="en-US"/>
          </a:p>
        </p:txBody>
      </p:sp>
    </p:spTree>
    <p:extLst>
      <p:ext uri="{BB962C8B-B14F-4D97-AF65-F5344CB8AC3E}">
        <p14:creationId xmlns:p14="http://schemas.microsoft.com/office/powerpoint/2010/main" val="3763287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A4B46C89-A555-46E4-BF08-A8A43858C4E1}" type="datetimeFigureOut">
              <a:rPr lang="en-US" smtClean="0">
                <a:solidFill>
                  <a:srgbClr val="564B3C"/>
                </a:solidFill>
              </a:rPr>
              <a:pPr/>
              <a:t>11/26/2012</a:t>
            </a:fld>
            <a:endParaRPr lang="en-US">
              <a:solidFill>
                <a:srgbClr val="564B3C"/>
              </a:solidFill>
            </a:endParaRPr>
          </a:p>
        </p:txBody>
      </p:sp>
      <p:sp>
        <p:nvSpPr>
          <p:cNvPr id="7" name="Slide Number Placeholder 6"/>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04292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46C89-A555-46E4-BF08-A8A43858C4E1}" type="datetimeFigureOut">
              <a:rPr lang="en-US" smtClean="0">
                <a:solidFill>
                  <a:srgbClr val="564B3C"/>
                </a:solidFill>
              </a:rPr>
              <a:pPr/>
              <a:t>11/26/2012</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647500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B46C89-A555-46E4-BF08-A8A43858C4E1}" type="datetimeFigureOut">
              <a:rPr lang="en-US" smtClean="0">
                <a:solidFill>
                  <a:srgbClr val="564B3C"/>
                </a:solidFill>
              </a:rPr>
              <a:pPr/>
              <a:t>11/26/2012</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806135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827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344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61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685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198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100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BD1FAC3C-C7A0-4685-A72D-4380EB3E4BC4}" type="datetimeFigureOut">
              <a:rPr lang="en-US"/>
              <a:pPr>
                <a:defRPr/>
              </a:pPr>
              <a:t>11/26/2012</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7CB73413-8786-4AFD-9C98-69DA60D73E26}" type="slidenum">
              <a:rPr lang="en-US"/>
              <a:pPr>
                <a:defRPr/>
              </a:pPr>
              <a:t>‹#›</a:t>
            </a:fld>
            <a:endParaRPr lang="en-US"/>
          </a:p>
        </p:txBody>
      </p:sp>
    </p:spTree>
    <p:extLst>
      <p:ext uri="{BB962C8B-B14F-4D97-AF65-F5344CB8AC3E}">
        <p14:creationId xmlns:p14="http://schemas.microsoft.com/office/powerpoint/2010/main" val="72841489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349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507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370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577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751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608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920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29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613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93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48D6676-27F5-4046-AA35-40B1A650A548}" type="datetimeFigureOut">
              <a:rPr lang="en-US"/>
              <a:pPr>
                <a:defRPr/>
              </a:pPr>
              <a:t>11/26/2012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051DFC1-6A3F-4551-BBCD-B3FD4F11603E}" type="slidenum">
              <a:rPr lang="en-US"/>
              <a:pPr>
                <a:defRPr/>
              </a:pPr>
              <a:t>‹#›</a:t>
            </a:fld>
            <a:endParaRPr lang="en-US"/>
          </a:p>
        </p:txBody>
      </p:sp>
    </p:spTree>
    <p:extLst>
      <p:ext uri="{BB962C8B-B14F-4D97-AF65-F5344CB8AC3E}">
        <p14:creationId xmlns:p14="http://schemas.microsoft.com/office/powerpoint/2010/main" val="40696189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887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4478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585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641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361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917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1109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967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322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94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00E909A-6FDD-47FF-9EAA-26475E2C6097}" type="datetimeFigureOut">
              <a:rPr lang="en-US"/>
              <a:pPr>
                <a:defRPr/>
              </a:pPr>
              <a:t>11/26/2012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31E6B82-6832-41F4-A052-BA3D05CED037}" type="slidenum">
              <a:rPr lang="en-US"/>
              <a:pPr>
                <a:defRPr/>
              </a:pPr>
              <a:t>‹#›</a:t>
            </a:fld>
            <a:endParaRPr lang="en-US"/>
          </a:p>
        </p:txBody>
      </p:sp>
    </p:spTree>
    <p:extLst>
      <p:ext uri="{BB962C8B-B14F-4D97-AF65-F5344CB8AC3E}">
        <p14:creationId xmlns:p14="http://schemas.microsoft.com/office/powerpoint/2010/main" val="13662265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9548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4955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8607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808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8037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6888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2161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1961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4593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0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46F87DC-75DF-4BF5-82A3-BCE09A919075}" type="datetimeFigureOut">
              <a:rPr lang="en-US"/>
              <a:pPr>
                <a:defRPr/>
              </a:pPr>
              <a:t>11/26/2012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F1D5AA86-C7F4-4218-AD44-489484949D28}" type="slidenum">
              <a:rPr lang="en-US"/>
              <a:pPr>
                <a:defRPr/>
              </a:pPr>
              <a:t>‹#›</a:t>
            </a:fld>
            <a:endParaRPr lang="en-US"/>
          </a:p>
        </p:txBody>
      </p:sp>
    </p:spTree>
    <p:extLst>
      <p:ext uri="{BB962C8B-B14F-4D97-AF65-F5344CB8AC3E}">
        <p14:creationId xmlns:p14="http://schemas.microsoft.com/office/powerpoint/2010/main" val="585260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0756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499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260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8011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1979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8786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5653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6743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1240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34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EFA765B-28F1-4B95-AFED-F9718843D276}" type="datetimeFigureOut">
              <a:rPr lang="en-US"/>
              <a:pPr>
                <a:defRPr/>
              </a:pPr>
              <a:t>11/26/2012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0014672-C155-4660-80E5-00DA30C1DC22}" type="slidenum">
              <a:rPr lang="en-US"/>
              <a:pPr>
                <a:defRPr/>
              </a:pPr>
              <a:t>‹#›</a:t>
            </a:fld>
            <a:endParaRPr lang="en-US"/>
          </a:p>
        </p:txBody>
      </p:sp>
    </p:spTree>
    <p:extLst>
      <p:ext uri="{BB962C8B-B14F-4D97-AF65-F5344CB8AC3E}">
        <p14:creationId xmlns:p14="http://schemas.microsoft.com/office/powerpoint/2010/main" val="6511415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0389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2582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1332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468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1881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9776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918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6447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098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90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7DCD5D76-6117-4BBA-8987-DDD6294B0A32}" type="datetimeFigureOut">
              <a:rPr lang="en-US"/>
              <a:pPr>
                <a:defRPr/>
              </a:pPr>
              <a:t>11/26/2012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B3BCE2F-2308-4E20-948D-255571761707}" type="slidenum">
              <a:rPr lang="en-US"/>
              <a:pPr>
                <a:defRPr/>
              </a:pPr>
              <a:t>‹#›</a:t>
            </a:fld>
            <a:endParaRPr lang="en-US"/>
          </a:p>
        </p:txBody>
      </p:sp>
    </p:spTree>
    <p:extLst>
      <p:ext uri="{BB962C8B-B14F-4D97-AF65-F5344CB8AC3E}">
        <p14:creationId xmlns:p14="http://schemas.microsoft.com/office/powerpoint/2010/main" val="38295649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8552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8435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3646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6024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6103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6674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3166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3644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2148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479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55839866-4EE0-4015-952A-BDD824E660BA}" type="datetimeFigureOut">
              <a:rPr lang="en-US"/>
              <a:pPr>
                <a:defRPr/>
              </a:pPr>
              <a:t>11/26/2012</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9B342ACC-A27C-40EF-A91F-F244116CB6FA}" type="slidenum">
              <a:rPr lang="en-US"/>
              <a:pPr>
                <a:defRPr/>
              </a:pPr>
              <a:t>‹#›</a:t>
            </a:fld>
            <a:endParaRPr lang="en-US"/>
          </a:p>
        </p:txBody>
      </p:sp>
    </p:spTree>
    <p:extLst>
      <p:ext uri="{BB962C8B-B14F-4D97-AF65-F5344CB8AC3E}">
        <p14:creationId xmlns:p14="http://schemas.microsoft.com/office/powerpoint/2010/main" val="17295537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4622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2188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2662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7569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2215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1451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2589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245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6124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11/26/2012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77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cs typeface="Arial" charset="0"/>
              </a:defRPr>
            </a:lvl1pPr>
          </a:lstStyle>
          <a:p>
            <a:pPr>
              <a:defRPr/>
            </a:pPr>
            <a:fld id="{D34522A7-99D1-4A61-9340-0C92042D1016}" type="datetimeFigureOut">
              <a:rPr lang="en-US"/>
              <a:pPr>
                <a:defRPr/>
              </a:pPr>
              <a:t>11/26/2012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cs typeface="Arial" charset="0"/>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8FEBF70D-F051-4918-B7F3-D1C66B8535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57" r:id="rId2"/>
    <p:sldLayoutId id="2147483765" r:id="rId3"/>
    <p:sldLayoutId id="2147483758" r:id="rId4"/>
    <p:sldLayoutId id="2147483759" r:id="rId5"/>
    <p:sldLayoutId id="2147483760" r:id="rId6"/>
    <p:sldLayoutId id="2147483761" r:id="rId7"/>
    <p:sldLayoutId id="2147483766" r:id="rId8"/>
    <p:sldLayoutId id="2147483767" r:id="rId9"/>
    <p:sldLayoutId id="2147483762" r:id="rId10"/>
    <p:sldLayoutId id="214748376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fontAlgn="auto">
              <a:spcBef>
                <a:spcPts val="0"/>
              </a:spcBef>
              <a:spcAft>
                <a:spcPts val="0"/>
              </a:spcAft>
            </a:pPr>
            <a:fld id="{A4B46C89-A555-46E4-BF08-A8A43858C4E1}" type="datetimeFigureOut">
              <a:rPr lang="en-US" smtClean="0">
                <a:solidFill>
                  <a:srgbClr val="564B3C"/>
                </a:solidFill>
                <a:latin typeface="Century Gothic"/>
                <a:cs typeface="+mn-cs"/>
              </a:rPr>
              <a:pPr fontAlgn="auto">
                <a:spcBef>
                  <a:spcPts val="0"/>
                </a:spcBef>
                <a:spcAft>
                  <a:spcPts val="0"/>
                </a:spcAft>
              </a:pPr>
              <a:t>11/26/2012</a:t>
            </a:fld>
            <a:endParaRPr lang="en-US">
              <a:solidFill>
                <a:srgbClr val="564B3C"/>
              </a:solidFill>
              <a:latin typeface="Century Gothic"/>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fontAlgn="auto">
              <a:spcBef>
                <a:spcPts val="0"/>
              </a:spcBef>
              <a:spcAft>
                <a:spcPts val="0"/>
              </a:spcAft>
            </a:pPr>
            <a:endParaRPr lang="en-US">
              <a:solidFill>
                <a:srgbClr val="564B3C"/>
              </a:solidFill>
              <a:latin typeface="Century Gothic"/>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fontAlgn="auto">
              <a:spcBef>
                <a:spcPts val="0"/>
              </a:spcBef>
              <a:spcAft>
                <a:spcPts val="0"/>
              </a:spcAft>
            </a:pPr>
            <a:fld id="{198E8C95-C215-4B55-8A80-D2F49DC8CFFE}" type="slidenum">
              <a:rPr lang="en-US" smtClean="0">
                <a:solidFill>
                  <a:srgbClr val="564B3C"/>
                </a:solidFill>
                <a:latin typeface="Century Gothic"/>
                <a:cs typeface="+mn-cs"/>
              </a:rPr>
              <a:pPr fontAlgn="auto">
                <a:spcBef>
                  <a:spcPts val="0"/>
                </a:spcBef>
                <a:spcAft>
                  <a:spcPts val="0"/>
                </a:spcAft>
              </a:pPr>
              <a:t>‹#›</a:t>
            </a:fld>
            <a:endParaRPr lang="en-US">
              <a:solidFill>
                <a:srgbClr val="564B3C"/>
              </a:solidFill>
              <a:latin typeface="Century Gothic"/>
              <a:cs typeface="+mn-cs"/>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5680663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11/26/2012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59104117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11/26/2012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47311629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11/26/2012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50561563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11/26/2012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529747021"/>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11/26/2012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469292011"/>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11/26/2012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817900116"/>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11/26/2012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609870606"/>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www.clipartof.com/portfolio/leoblanchette/illustration/two-orange-businessmen-having-a-conversation-with-a-text-bubble-17706.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jpeg"/><Relationship Id="rId4" Type="http://schemas.openxmlformats.org/officeDocument/2006/relationships/diagramLayout" Target="../diagrams/layout1.xml"/><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0.png"/><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6.xml"/><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1.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84.xml"/><Relationship Id="rId4" Type="http://schemas.openxmlformats.org/officeDocument/2006/relationships/hyperlink" Target="http://www.youtube.com/watch?v=5w9v6-zUg3Y&amp;feature=relmfu"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6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5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7.xml"/><Relationship Id="rId1" Type="http://schemas.openxmlformats.org/officeDocument/2006/relationships/slideLayout" Target="../slideLayouts/slideLayout95.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8.xml"/><Relationship Id="rId1" Type="http://schemas.openxmlformats.org/officeDocument/2006/relationships/slideLayout" Target="../slideLayouts/slideLayout95.xml"/><Relationship Id="rId4" Type="http://schemas.openxmlformats.org/officeDocument/2006/relationships/hyperlink" Target="http://www.youtube.com/watch?NR=1&amp;v=JhGI5zdjpvc&amp;feature=endscreen"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0.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1.xml"/><Relationship Id="rId1" Type="http://schemas.openxmlformats.org/officeDocument/2006/relationships/slideLayout" Target="../slideLayouts/slideLayout35.xml"/><Relationship Id="rId4" Type="http://schemas.openxmlformats.org/officeDocument/2006/relationships/image" Target="../media/image65.jpeg"/></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6.xml"/><Relationship Id="rId1" Type="http://schemas.openxmlformats.org/officeDocument/2006/relationships/slideLayout" Target="../slideLayouts/slideLayout29.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57.xml"/><Relationship Id="rId1" Type="http://schemas.openxmlformats.org/officeDocument/2006/relationships/slideLayout" Target="../slideLayouts/slideLayout24.xml"/><Relationship Id="rId4" Type="http://schemas.openxmlformats.org/officeDocument/2006/relationships/image" Target="../media/image72.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wmf"/><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1.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2.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5.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6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7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gi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702334" y="3534102"/>
            <a:ext cx="7497761" cy="2438400"/>
          </a:xfrm>
        </p:spPr>
        <p:txBody>
          <a:bodyPr/>
          <a:lstStyle/>
          <a:p>
            <a:pPr eaLnBrk="1" hangingPunct="1">
              <a:buFont typeface="Arial" pitchFamily="34" charset="0"/>
              <a:buNone/>
            </a:pPr>
            <a:r>
              <a:rPr lang="en-US" sz="4800" b="1" dirty="0" smtClean="0"/>
              <a:t>Welcome!  </a:t>
            </a:r>
          </a:p>
          <a:p>
            <a:pPr eaLnBrk="1" hangingPunct="1">
              <a:buFont typeface="Arial" pitchFamily="34" charset="0"/>
              <a:buNone/>
            </a:pPr>
            <a:endParaRPr lang="en-US" dirty="0" smtClean="0"/>
          </a:p>
        </p:txBody>
      </p:sp>
      <p:sp>
        <p:nvSpPr>
          <p:cNvPr id="7171" name="Title 1"/>
          <p:cNvSpPr>
            <a:spLocks noGrp="1"/>
          </p:cNvSpPr>
          <p:nvPr>
            <p:ph type="ctrTitle"/>
          </p:nvPr>
        </p:nvSpPr>
        <p:spPr>
          <a:xfrm>
            <a:off x="457200" y="1506538"/>
            <a:ext cx="8229600" cy="1470025"/>
          </a:xfrm>
        </p:spPr>
        <p:txBody>
          <a:bodyPr/>
          <a:lstStyle/>
          <a:p>
            <a:pPr eaLnBrk="1" hangingPunct="1"/>
            <a:r>
              <a:rPr b="1" dirty="0" smtClean="0"/>
              <a:t>November 2012 ELA Network </a:t>
            </a:r>
          </a:p>
        </p:txBody>
      </p:sp>
      <p:pic>
        <p:nvPicPr>
          <p:cNvPr id="7172" name="Picture 5" descr="C:\Users\crhodes1\AppData\Local\Microsoft\Windows\Temporary Internet Files\Content.IE5\5KCI5VQW\MC9003035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743" y="762000"/>
            <a:ext cx="14176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C:\Users\crhodes1\AppData\Local\Microsoft\Windows\Temporary Internet Files\Content.IE5\5KCI5VQW\MC9003035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88502">
            <a:off x="7549250" y="2073658"/>
            <a:ext cx="14176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6048" y="138732"/>
            <a:ext cx="1371600" cy="124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37381" y="4658680"/>
            <a:ext cx="6176178" cy="646331"/>
          </a:xfrm>
          <a:prstGeom prst="rect">
            <a:avLst/>
          </a:prstGeom>
        </p:spPr>
        <p:txBody>
          <a:bodyPr wrap="none">
            <a:spAutoFit/>
          </a:bodyPr>
          <a:lstStyle/>
          <a:p>
            <a:pPr eaLnBrk="1" hangingPunct="1">
              <a:buFont typeface="Arial" pitchFamily="34" charset="0"/>
              <a:buNone/>
            </a:pPr>
            <a:r>
              <a:rPr lang="en-US" sz="3600" dirty="0">
                <a:solidFill>
                  <a:srgbClr val="FF0000"/>
                </a:solidFill>
              </a:rPr>
              <a:t>Please sit in grade level groups.</a:t>
            </a:r>
          </a:p>
        </p:txBody>
      </p:sp>
      <p:sp>
        <p:nvSpPr>
          <p:cNvPr id="9" name="Rectangle 8"/>
          <p:cNvSpPr/>
          <p:nvPr/>
        </p:nvSpPr>
        <p:spPr>
          <a:xfrm>
            <a:off x="2209800" y="5943599"/>
            <a:ext cx="4482830" cy="1569660"/>
          </a:xfrm>
          <a:prstGeom prst="rect">
            <a:avLst/>
          </a:prstGeom>
        </p:spPr>
        <p:txBody>
          <a:bodyPr wrap="none">
            <a:spAutoFit/>
          </a:bodyPr>
          <a:lstStyle/>
          <a:p>
            <a:r>
              <a:rPr lang="en-US" sz="2800" u="sng" dirty="0" smtClean="0">
                <a:solidFill>
                  <a:srgbClr val="FF0000"/>
                </a:solidFill>
                <a:latin typeface="Cambria" pitchFamily="18" charset="0"/>
              </a:rPr>
              <a:t>www.kvecelatln.weebly.com</a:t>
            </a:r>
          </a:p>
          <a:p>
            <a:endParaRPr lang="en-US" sz="2800" u="sng" dirty="0" smtClean="0">
              <a:solidFill>
                <a:srgbClr val="FF0000"/>
              </a:solidFill>
              <a:latin typeface="Cambria" pitchFamily="18" charset="0"/>
            </a:endParaRPr>
          </a:p>
          <a:p>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786"/>
            <a:ext cx="9144000" cy="1143000"/>
          </a:xfrm>
        </p:spPr>
        <p:txBody>
          <a:bodyPr>
            <a:normAutofit fontScale="90000"/>
          </a:bodyPr>
          <a:lstStyle/>
          <a:p>
            <a:pPr algn="ctr"/>
            <a:r>
              <a:rPr lang="en-US" b="1" dirty="0" smtClean="0"/>
              <a:t>CHETL &amp; 3b: </a:t>
            </a:r>
            <a:r>
              <a:rPr lang="en-US" sz="3100" b="1" dirty="0" smtClean="0"/>
              <a:t>Questioning &amp; Discussion Techniques</a:t>
            </a:r>
            <a:endParaRPr lang="en-US" sz="3100" b="1" dirty="0"/>
          </a:p>
        </p:txBody>
      </p:sp>
      <p:sp>
        <p:nvSpPr>
          <p:cNvPr id="3" name="Content Placeholder 2"/>
          <p:cNvSpPr>
            <a:spLocks noGrp="1"/>
          </p:cNvSpPr>
          <p:nvPr>
            <p:ph idx="1"/>
          </p:nvPr>
        </p:nvSpPr>
        <p:spPr>
          <a:xfrm>
            <a:off x="152400" y="1371600"/>
            <a:ext cx="8839200" cy="5486400"/>
          </a:xfrm>
        </p:spPr>
        <p:txBody>
          <a:bodyPr>
            <a:normAutofit lnSpcReduction="10000"/>
          </a:bodyPr>
          <a:lstStyle/>
          <a:p>
            <a:pPr marL="0" indent="0">
              <a:buNone/>
            </a:pPr>
            <a:r>
              <a:rPr lang="en-US" sz="2400" b="1" dirty="0" smtClean="0">
                <a:latin typeface="+mj-lt"/>
              </a:rPr>
              <a:t>Instructional Rigor &amp; Student Engagement</a:t>
            </a:r>
          </a:p>
          <a:p>
            <a:pPr marL="0" indent="0">
              <a:buNone/>
            </a:pPr>
            <a:endParaRPr lang="en-US" sz="1000" b="1" dirty="0" smtClean="0">
              <a:latin typeface="+mj-lt"/>
            </a:endParaRPr>
          </a:p>
          <a:p>
            <a:pPr marL="0" indent="0">
              <a:buNone/>
            </a:pPr>
            <a:r>
              <a:rPr lang="en-US" sz="3200" dirty="0">
                <a:solidFill>
                  <a:schemeClr val="tx2"/>
                </a:solidFill>
                <a:latin typeface="+mj-lt"/>
              </a:rPr>
              <a:t>C - </a:t>
            </a:r>
            <a:r>
              <a:rPr lang="en-US" sz="3200" dirty="0">
                <a:latin typeface="+mj-lt"/>
              </a:rPr>
              <a:t>Teacher orchestrates effective classroom discussions, questioning, and learning tasks that promote higher-order thinking skills.</a:t>
            </a:r>
          </a:p>
          <a:p>
            <a:pPr marL="0" indent="0">
              <a:buNone/>
            </a:pPr>
            <a:endParaRPr lang="en-US" sz="1100" dirty="0" smtClean="0">
              <a:latin typeface="+mj-lt"/>
            </a:endParaRPr>
          </a:p>
          <a:p>
            <a:pPr marL="0" indent="0">
              <a:buNone/>
            </a:pPr>
            <a:r>
              <a:rPr lang="en-US" sz="3200" dirty="0">
                <a:latin typeface="+mj-lt"/>
              </a:rPr>
              <a:t>E -Teacher challenges students to think deeply about problems and encourages/models a variety of approaches to a solution.</a:t>
            </a:r>
          </a:p>
          <a:p>
            <a:pPr marL="0" indent="0">
              <a:buNone/>
            </a:pPr>
            <a:endParaRPr lang="en-US" sz="1100" dirty="0" smtClean="0">
              <a:latin typeface="+mj-lt"/>
            </a:endParaRPr>
          </a:p>
          <a:p>
            <a:pPr marL="0" indent="0">
              <a:buNone/>
            </a:pPr>
            <a:r>
              <a:rPr lang="en-US" sz="3200" dirty="0">
                <a:latin typeface="+mj-lt"/>
              </a:rPr>
              <a:t>G -Teacher structures and facilitates ongoing formal and informal discussions based on a shared understanding of rules and discourse</a:t>
            </a:r>
            <a:r>
              <a:rPr lang="en-US" sz="3200" dirty="0" smtClean="0">
                <a:latin typeface="+mj-lt"/>
              </a:rPr>
              <a:t>.</a:t>
            </a:r>
            <a:endParaRPr lang="en-US" sz="3200" dirty="0">
              <a:latin typeface="+mj-lt"/>
            </a:endParaRPr>
          </a:p>
        </p:txBody>
      </p:sp>
      <p:pic>
        <p:nvPicPr>
          <p:cNvPr id="1026" name="Picture 2" descr="Clipart Illustration Of Two Orange Businessmen Having A Conversation With A Text Bubble Above Them by Leo Blanchett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990600"/>
            <a:ext cx="1066800" cy="1138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reeclipartnow.com/d/41524-1/question-mar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5311" y="1114363"/>
            <a:ext cx="152400" cy="226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71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0" y="0"/>
            <a:ext cx="9144000" cy="1295400"/>
          </a:xfrm>
          <a:solidFill>
            <a:srgbClr val="CC0000"/>
          </a:solidFill>
        </p:spPr>
        <p:txBody>
          <a:bodyPr/>
          <a:lstStyle/>
          <a:p>
            <a:pPr eaLnBrk="1" hangingPunct="1"/>
            <a:r>
              <a:rPr lang="en-US" sz="4000" b="1" dirty="0" smtClean="0">
                <a:solidFill>
                  <a:schemeClr val="bg1"/>
                </a:solidFill>
                <a:latin typeface="Cambria" pitchFamily="18" charset="0"/>
              </a:rPr>
              <a:t>Domain 1: Planning and Preparation</a:t>
            </a:r>
          </a:p>
        </p:txBody>
      </p:sp>
      <p:sp>
        <p:nvSpPr>
          <p:cNvPr id="12291" name="Text Placeholder 2"/>
          <p:cNvSpPr>
            <a:spLocks noGrp="1"/>
          </p:cNvSpPr>
          <p:nvPr>
            <p:ph type="body" idx="1"/>
          </p:nvPr>
        </p:nvSpPr>
        <p:spPr>
          <a:xfrm>
            <a:off x="457200" y="1752601"/>
            <a:ext cx="3886200" cy="541339"/>
          </a:xfrm>
          <a:solidFill>
            <a:srgbClr val="FFC000"/>
          </a:solidFill>
        </p:spPr>
        <p:txBody>
          <a:bodyPr>
            <a:normAutofit/>
          </a:bodyPr>
          <a:lstStyle/>
          <a:p>
            <a:pPr algn="ctr" eaLnBrk="1" hangingPunct="1"/>
            <a:r>
              <a:rPr lang="en-US" sz="2800" smtClean="0"/>
              <a:t>Knowing Components</a:t>
            </a:r>
          </a:p>
        </p:txBody>
      </p:sp>
      <p:sp>
        <p:nvSpPr>
          <p:cNvPr id="12292" name="Content Placeholder 3"/>
          <p:cNvSpPr>
            <a:spLocks noGrp="1"/>
          </p:cNvSpPr>
          <p:nvPr>
            <p:ph sz="half" idx="2"/>
          </p:nvPr>
        </p:nvSpPr>
        <p:spPr>
          <a:xfrm>
            <a:off x="457200" y="2286002"/>
            <a:ext cx="3887788" cy="3932239"/>
          </a:xfrm>
          <a:solidFill>
            <a:srgbClr val="CC0000"/>
          </a:solidFill>
        </p:spPr>
        <p:txBody>
          <a:bodyPr>
            <a:normAutofit/>
          </a:bodyPr>
          <a:lstStyle/>
          <a:p>
            <a:pPr marL="0" indent="0" eaLnBrk="1" hangingPunct="1">
              <a:spcBef>
                <a:spcPct val="0"/>
              </a:spcBef>
              <a:spcAft>
                <a:spcPts val="1800"/>
              </a:spcAft>
              <a:buClrTx/>
            </a:pPr>
            <a:r>
              <a:rPr lang="en-US" dirty="0" smtClean="0">
                <a:solidFill>
                  <a:schemeClr val="bg1"/>
                </a:solidFill>
                <a:latin typeface="Franklin Gothic Medium" pitchFamily="34" charset="0"/>
              </a:rPr>
              <a:t>1a: Demonstrating                                Knowledge of Content and Pedagogy</a:t>
            </a:r>
          </a:p>
          <a:p>
            <a:pPr marL="0" indent="0" eaLnBrk="1" hangingPunct="1">
              <a:spcBef>
                <a:spcPct val="0"/>
              </a:spcBef>
              <a:spcAft>
                <a:spcPts val="1800"/>
              </a:spcAft>
              <a:buClrTx/>
            </a:pPr>
            <a:r>
              <a:rPr lang="en-US" dirty="0" smtClean="0">
                <a:solidFill>
                  <a:schemeClr val="bg1"/>
                </a:solidFill>
                <a:latin typeface="Franklin Gothic Medium" pitchFamily="34" charset="0"/>
              </a:rPr>
              <a:t>1b: Demonstrating Knowledge of Students</a:t>
            </a:r>
          </a:p>
          <a:p>
            <a:pPr marL="0" indent="0" eaLnBrk="1" hangingPunct="1">
              <a:spcBef>
                <a:spcPct val="0"/>
              </a:spcBef>
              <a:spcAft>
                <a:spcPts val="600"/>
              </a:spcAft>
              <a:buClrTx/>
            </a:pPr>
            <a:r>
              <a:rPr lang="en-US" dirty="0" smtClean="0">
                <a:solidFill>
                  <a:schemeClr val="bg1"/>
                </a:solidFill>
                <a:latin typeface="Franklin Gothic Medium" pitchFamily="34" charset="0"/>
              </a:rPr>
              <a:t>1d: Demonstrating    Knowledge of Resources</a:t>
            </a:r>
          </a:p>
          <a:p>
            <a:pPr marL="0" indent="0" eaLnBrk="1" hangingPunct="1"/>
            <a:endParaRPr lang="en-US" dirty="0" smtClean="0">
              <a:solidFill>
                <a:schemeClr val="bg1"/>
              </a:solidFill>
            </a:endParaRPr>
          </a:p>
          <a:p>
            <a:pPr marL="0" indent="0" eaLnBrk="1" hangingPunct="1"/>
            <a:endParaRPr lang="en-US" dirty="0" smtClean="0"/>
          </a:p>
        </p:txBody>
      </p:sp>
      <p:sp>
        <p:nvSpPr>
          <p:cNvPr id="12293" name="Text Placeholder 4"/>
          <p:cNvSpPr>
            <a:spLocks noGrp="1"/>
          </p:cNvSpPr>
          <p:nvPr>
            <p:ph type="body" sz="quarter" idx="3"/>
          </p:nvPr>
        </p:nvSpPr>
        <p:spPr>
          <a:xfrm>
            <a:off x="4800601" y="1752601"/>
            <a:ext cx="4041775" cy="541339"/>
          </a:xfrm>
          <a:solidFill>
            <a:srgbClr val="FFC000"/>
          </a:solidFill>
        </p:spPr>
        <p:txBody>
          <a:bodyPr>
            <a:normAutofit/>
          </a:bodyPr>
          <a:lstStyle/>
          <a:p>
            <a:pPr algn="ctr" eaLnBrk="1" hangingPunct="1"/>
            <a:r>
              <a:rPr lang="en-US" sz="2800" smtClean="0"/>
              <a:t>Doing Components</a:t>
            </a:r>
          </a:p>
        </p:txBody>
      </p:sp>
      <p:sp>
        <p:nvSpPr>
          <p:cNvPr id="12294" name="Content Placeholder 5"/>
          <p:cNvSpPr>
            <a:spLocks noGrp="1"/>
          </p:cNvSpPr>
          <p:nvPr>
            <p:ph sz="quarter" idx="4"/>
          </p:nvPr>
        </p:nvSpPr>
        <p:spPr>
          <a:xfrm>
            <a:off x="4800600" y="2286002"/>
            <a:ext cx="4038600" cy="3932239"/>
          </a:xfrm>
          <a:solidFill>
            <a:srgbClr val="CC0000"/>
          </a:solidFill>
        </p:spPr>
        <p:txBody>
          <a:bodyPr>
            <a:normAutofit/>
          </a:bodyPr>
          <a:lstStyle/>
          <a:p>
            <a:pPr marL="0" indent="0" eaLnBrk="1" hangingPunct="1">
              <a:spcBef>
                <a:spcPct val="0"/>
              </a:spcBef>
              <a:spcAft>
                <a:spcPts val="1800"/>
              </a:spcAft>
              <a:buClrTx/>
            </a:pPr>
            <a:r>
              <a:rPr lang="en-US" dirty="0" smtClean="0">
                <a:solidFill>
                  <a:schemeClr val="bg1"/>
                </a:solidFill>
                <a:latin typeface="Franklin Gothic Medium" pitchFamily="34" charset="0"/>
              </a:rPr>
              <a:t>1c: Setting Instructional Outcomes</a:t>
            </a:r>
          </a:p>
          <a:p>
            <a:pPr marL="0" indent="0" eaLnBrk="1" hangingPunct="1">
              <a:spcBef>
                <a:spcPct val="0"/>
              </a:spcBef>
              <a:spcAft>
                <a:spcPts val="1800"/>
              </a:spcAft>
              <a:buClrTx/>
            </a:pPr>
            <a:r>
              <a:rPr lang="en-US" dirty="0" smtClean="0">
                <a:solidFill>
                  <a:schemeClr val="bg1"/>
                </a:solidFill>
                <a:latin typeface="Franklin Gothic Medium" pitchFamily="34" charset="0"/>
              </a:rPr>
              <a:t>1e: Designing Coherent Instruction</a:t>
            </a:r>
          </a:p>
          <a:p>
            <a:pPr>
              <a:buClrTx/>
            </a:pPr>
            <a:r>
              <a:rPr lang="en-US" dirty="0">
                <a:solidFill>
                  <a:schemeClr val="bg1"/>
                </a:solidFill>
                <a:latin typeface="Franklin Gothic Medium" pitchFamily="34" charset="0"/>
              </a:rPr>
              <a:t>1f: Designing Student Assessments</a:t>
            </a:r>
          </a:p>
          <a:p>
            <a:pPr marL="0" indent="0" eaLnBrk="1" hangingPunct="1"/>
            <a:endParaRPr lang="en-US" dirty="0" smtClean="0"/>
          </a:p>
        </p:txBody>
      </p:sp>
      <p:pic>
        <p:nvPicPr>
          <p:cNvPr id="7" name="Picture 6" descr="C:\Users\crhodes1\AppData\Local\Microsoft\Windows\Temporary Internet Files\Content.IE5\5KCI5VQW\MC9003035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88502">
            <a:off x="3985530" y="5079114"/>
            <a:ext cx="1238882" cy="156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717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0" y="279400"/>
            <a:ext cx="9144000" cy="1463565"/>
          </a:xfrm>
        </p:spPr>
        <p:txBody>
          <a:bodyPr>
            <a:normAutofit/>
          </a:bodyPr>
          <a:lstStyle/>
          <a:p>
            <a:r>
              <a:rPr lang="en-US" b="1" dirty="0" smtClean="0">
                <a:solidFill>
                  <a:schemeClr val="tx2"/>
                </a:solidFill>
              </a:rPr>
              <a:t>3b. Questioning &amp; Discussion Techniques</a:t>
            </a:r>
            <a:endParaRPr lang="en-US" b="1" dirty="0">
              <a:solidFill>
                <a:schemeClr val="bg1">
                  <a:lumMod val="9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501" y="2413000"/>
            <a:ext cx="3351237" cy="476842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871135"/>
            <a:ext cx="3733800" cy="3767665"/>
          </a:xfrm>
          <a:prstGeom prst="rect">
            <a:avLst/>
          </a:prstGeom>
        </p:spPr>
      </p:pic>
      <p:sp>
        <p:nvSpPr>
          <p:cNvPr id="7" name="Title 23"/>
          <p:cNvSpPr txBox="1">
            <a:spLocks/>
          </p:cNvSpPr>
          <p:nvPr/>
        </p:nvSpPr>
        <p:spPr>
          <a:xfrm>
            <a:off x="2438400" y="1701800"/>
            <a:ext cx="6858000" cy="309541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endParaRPr lang="en-US" dirty="0" smtClean="0"/>
          </a:p>
          <a:p>
            <a:endParaRPr lang="en-US" dirty="0"/>
          </a:p>
          <a:p>
            <a:r>
              <a:rPr lang="en-US" dirty="0" smtClean="0"/>
              <a:t>Why Focus on Questioning?</a:t>
            </a:r>
            <a:endParaRPr lang="en-US" dirty="0"/>
          </a:p>
        </p:txBody>
      </p:sp>
    </p:spTree>
    <p:extLst>
      <p:ext uri="{BB962C8B-B14F-4D97-AF65-F5344CB8AC3E}">
        <p14:creationId xmlns:p14="http://schemas.microsoft.com/office/powerpoint/2010/main" val="163093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900"/>
                                        <p:tgtEl>
                                          <p:spTgt spid="8"/>
                                        </p:tgtEl>
                                      </p:cBhvr>
                                    </p:animEffect>
                                  </p:childTnLst>
                                </p:cTn>
                              </p:par>
                              <p:par>
                                <p:cTn id="8" presetID="10" presetClass="entr" presetSubtype="0" fill="hold" nodeType="withEffect">
                                  <p:stCondLst>
                                    <p:cond delay="19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8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685800" y="177800"/>
            <a:ext cx="8001000" cy="1143000"/>
          </a:xfrm>
        </p:spPr>
        <p:txBody>
          <a:bodyPr>
            <a:normAutofit/>
          </a:bodyPr>
          <a:lstStyle/>
          <a:p>
            <a:r>
              <a:rPr lang="en-US" sz="4800" dirty="0" smtClean="0">
                <a:solidFill>
                  <a:schemeClr val="tx2"/>
                </a:solidFill>
              </a:rPr>
              <a:t>Think about it . . .</a:t>
            </a:r>
            <a:endParaRPr lang="en-US" sz="4800" dirty="0">
              <a:solidFill>
                <a:schemeClr val="bg1">
                  <a:lumMod val="95000"/>
                </a:schemeClr>
              </a:solidFill>
            </a:endParaRPr>
          </a:p>
        </p:txBody>
      </p:sp>
      <p:sp>
        <p:nvSpPr>
          <p:cNvPr id="25" name="Subtitle 24"/>
          <p:cNvSpPr>
            <a:spLocks noGrp="1"/>
          </p:cNvSpPr>
          <p:nvPr>
            <p:ph idx="1"/>
          </p:nvPr>
        </p:nvSpPr>
        <p:spPr>
          <a:xfrm>
            <a:off x="609600" y="1981200"/>
            <a:ext cx="7924800" cy="2540000"/>
          </a:xfrm>
        </p:spPr>
        <p:txBody>
          <a:bodyPr>
            <a:noAutofit/>
          </a:bodyPr>
          <a:lstStyle/>
          <a:p>
            <a:pPr marL="0" indent="0" algn="ctr">
              <a:buNone/>
            </a:pPr>
            <a:r>
              <a:rPr lang="en-US" sz="4000" b="1" dirty="0" smtClean="0">
                <a:latin typeface="+mj-lt"/>
              </a:rPr>
              <a:t>What is the relationship between Effective Questioning and Effective Class Discussion?</a:t>
            </a:r>
            <a:endParaRPr lang="en-US" sz="4000" b="1" dirty="0">
              <a:latin typeface="+mj-lt"/>
            </a:endParaRPr>
          </a:p>
        </p:txBody>
      </p:sp>
      <p:pic>
        <p:nvPicPr>
          <p:cNvPr id="12290" name="Picture 2" descr="http://theoutsideviewblog.files.wordpress.com/2012/02/partnerships-in-ad-agency-client-relationship-at-theoutsideviewblog-com-e133003350175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67" b="95833" l="10000" r="90000">
                        <a14:backgroundMark x1="15625" y1="23333" x2="15625" y2="23333"/>
                        <a14:backgroundMark x1="82750" y1="81667" x2="82750" y2="81667"/>
                        <a14:backgroundMark x1="84000" y1="13833" x2="84000" y2="13833"/>
                        <a14:backgroundMark x1="56375" y1="21500" x2="56375" y2="21500"/>
                        <a14:backgroundMark x1="17250" y1="87500" x2="17250" y2="87500"/>
                      </a14:backgroundRemoval>
                    </a14:imgEffect>
                  </a14:imgLayer>
                </a14:imgProps>
              </a:ext>
              <a:ext uri="{28A0092B-C50C-407E-A947-70E740481C1C}">
                <a14:useLocalDpi xmlns:a14="http://schemas.microsoft.com/office/drawing/2010/main" val="0"/>
              </a:ext>
            </a:extLst>
          </a:blip>
          <a:srcRect/>
          <a:stretch>
            <a:fillRect/>
          </a:stretch>
        </p:blipFill>
        <p:spPr bwMode="auto">
          <a:xfrm>
            <a:off x="1828800" y="4038600"/>
            <a:ext cx="5715000" cy="296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64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9400"/>
            <a:ext cx="8763000" cy="1143000"/>
          </a:xfrm>
        </p:spPr>
        <p:txBody>
          <a:bodyPr>
            <a:normAutofit/>
          </a:bodyPr>
          <a:lstStyle/>
          <a:p>
            <a:r>
              <a:rPr lang="en-US" b="1" dirty="0" smtClean="0">
                <a:solidFill>
                  <a:schemeClr val="tx2"/>
                </a:solidFill>
              </a:rPr>
              <a:t>  </a:t>
            </a:r>
            <a:r>
              <a:rPr lang="en-US" sz="4400" b="1" dirty="0" smtClean="0">
                <a:solidFill>
                  <a:schemeClr val="tx2"/>
                </a:solidFill>
              </a:rPr>
              <a:t>Effective Questioning + Discussion</a:t>
            </a:r>
            <a:endParaRPr lang="en-US" sz="4400" b="1" dirty="0">
              <a:solidFill>
                <a:schemeClr val="tx2"/>
              </a:solidFill>
            </a:endParaRPr>
          </a:p>
        </p:txBody>
      </p:sp>
      <p:sp>
        <p:nvSpPr>
          <p:cNvPr id="3" name="Content Placeholder 2"/>
          <p:cNvSpPr>
            <a:spLocks noGrp="1"/>
          </p:cNvSpPr>
          <p:nvPr>
            <p:ph idx="1"/>
          </p:nvPr>
        </p:nvSpPr>
        <p:spPr>
          <a:xfrm>
            <a:off x="381000" y="1574800"/>
            <a:ext cx="7564821" cy="5283200"/>
          </a:xfrm>
        </p:spPr>
        <p:txBody>
          <a:bodyPr>
            <a:normAutofit/>
          </a:bodyPr>
          <a:lstStyle/>
          <a:p>
            <a:pPr marL="0" indent="0">
              <a:buNone/>
            </a:pPr>
            <a:r>
              <a:rPr lang="en-US" sz="3600" dirty="0" smtClean="0"/>
              <a:t>Leads students to . . . </a:t>
            </a:r>
          </a:p>
          <a:p>
            <a:pPr marL="457200" indent="-457200">
              <a:buFont typeface="Arial" pitchFamily="34" charset="0"/>
              <a:buChar char="•"/>
            </a:pPr>
            <a:r>
              <a:rPr lang="en-US" sz="3600" dirty="0" smtClean="0"/>
              <a:t>Deeper understanding of content</a:t>
            </a:r>
            <a:endParaRPr lang="en-US" sz="3600" dirty="0"/>
          </a:p>
          <a:p>
            <a:pPr marL="457200" indent="-457200">
              <a:buFont typeface="Arial" pitchFamily="34" charset="0"/>
              <a:buChar char="•"/>
            </a:pPr>
            <a:r>
              <a:rPr lang="en-US" sz="3600" dirty="0" smtClean="0"/>
              <a:t>Rethinking hypotheses and viewpoints</a:t>
            </a:r>
            <a:endParaRPr lang="en-US" sz="3600" dirty="0"/>
          </a:p>
          <a:p>
            <a:pPr marL="342900" indent="-342900">
              <a:buFont typeface="Arial" pitchFamily="34" charset="0"/>
              <a:buChar char="•"/>
            </a:pPr>
            <a:r>
              <a:rPr lang="en-US" sz="3600" dirty="0" smtClean="0"/>
              <a:t> Making connections </a:t>
            </a:r>
            <a:endParaRPr lang="en-US" sz="3600" dirty="0"/>
          </a:p>
          <a:p>
            <a:endParaRPr lang="en-US" sz="3600" dirty="0" smtClean="0"/>
          </a:p>
          <a:p>
            <a:pPr marL="0" indent="0">
              <a:buNone/>
            </a:pPr>
            <a:r>
              <a:rPr lang="en-US" sz="3600" dirty="0" smtClean="0"/>
              <a:t>Effective questioning also . . . </a:t>
            </a:r>
            <a:endParaRPr lang="en-US" sz="3600" dirty="0"/>
          </a:p>
          <a:p>
            <a:pPr marL="457200" indent="-457200">
              <a:buFont typeface="Arial" pitchFamily="34" charset="0"/>
              <a:buChar char="•"/>
            </a:pPr>
            <a:r>
              <a:rPr lang="en-US" sz="3600" dirty="0" smtClean="0"/>
              <a:t>Sets the stage for engaging discussions</a:t>
            </a:r>
            <a:endParaRPr lang="en-US" sz="3600" dirty="0"/>
          </a:p>
          <a:p>
            <a:pPr marL="342900" indent="-342900">
              <a:buFont typeface="Arial" pitchFamily="34" charset="0"/>
              <a:buChar char="•"/>
            </a:pPr>
            <a:endParaRPr lang="en-US" dirty="0"/>
          </a:p>
          <a:p>
            <a:endParaRPr lang="en-US" dirty="0"/>
          </a:p>
        </p:txBody>
      </p:sp>
      <p:pic>
        <p:nvPicPr>
          <p:cNvPr id="4" name="Picture 6" descr="C:\Users\crhodes1\AppData\Local\Microsoft\Windows\Temporary Internet Files\Content.IE5\5KCI5VQW\MC9003035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88502">
            <a:off x="6863450" y="3521457"/>
            <a:ext cx="14176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29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7"/>
            <a:ext cx="8686800" cy="1143000"/>
          </a:xfrm>
        </p:spPr>
        <p:txBody>
          <a:bodyPr>
            <a:normAutofit/>
          </a:bodyPr>
          <a:lstStyle/>
          <a:p>
            <a:pPr algn="ctr"/>
            <a:r>
              <a:rPr lang="en-US" b="1" dirty="0" smtClean="0"/>
              <a:t>Elements of Questioning &amp; Discussion</a:t>
            </a:r>
            <a:endParaRPr lang="en-US" b="1" dirty="0"/>
          </a:p>
        </p:txBody>
      </p:sp>
      <p:sp>
        <p:nvSpPr>
          <p:cNvPr id="3" name="Content Placeholder 2"/>
          <p:cNvSpPr>
            <a:spLocks noGrp="1"/>
          </p:cNvSpPr>
          <p:nvPr>
            <p:ph idx="1"/>
          </p:nvPr>
        </p:nvSpPr>
        <p:spPr>
          <a:xfrm>
            <a:off x="457200" y="1981200"/>
            <a:ext cx="7848600" cy="4876800"/>
          </a:xfrm>
        </p:spPr>
        <p:txBody>
          <a:bodyPr>
            <a:normAutofit/>
          </a:bodyPr>
          <a:lstStyle/>
          <a:p>
            <a:pPr marL="742950" indent="-742950">
              <a:buClrTx/>
              <a:buFont typeface="+mj-lt"/>
              <a:buAutoNum type="arabicPeriod"/>
            </a:pPr>
            <a:r>
              <a:rPr lang="en-US" sz="4000" dirty="0">
                <a:latin typeface="+mj-lt"/>
              </a:rPr>
              <a:t>Quality of </a:t>
            </a:r>
            <a:r>
              <a:rPr lang="en-US" sz="4000" dirty="0" smtClean="0">
                <a:latin typeface="+mj-lt"/>
              </a:rPr>
              <a:t>questions</a:t>
            </a:r>
          </a:p>
          <a:p>
            <a:pPr marL="742950" indent="-742950">
              <a:buClrTx/>
              <a:buFont typeface="+mj-lt"/>
              <a:buAutoNum type="arabicPeriod"/>
            </a:pPr>
            <a:r>
              <a:rPr lang="en-US" sz="4000" dirty="0" smtClean="0">
                <a:latin typeface="+mj-lt"/>
              </a:rPr>
              <a:t>Discussion techniques</a:t>
            </a:r>
          </a:p>
          <a:p>
            <a:pPr marL="742950" indent="-742950">
              <a:buClrTx/>
              <a:buFont typeface="+mj-lt"/>
              <a:buAutoNum type="arabicPeriod"/>
            </a:pPr>
            <a:r>
              <a:rPr lang="en-US" sz="4000" dirty="0" smtClean="0">
                <a:latin typeface="+mj-lt"/>
              </a:rPr>
              <a:t>Student </a:t>
            </a:r>
            <a:r>
              <a:rPr lang="en-US" sz="4000" dirty="0">
                <a:latin typeface="+mj-lt"/>
              </a:rPr>
              <a:t>participation</a:t>
            </a:r>
            <a:br>
              <a:rPr lang="en-US" sz="4000" dirty="0">
                <a:latin typeface="+mj-lt"/>
              </a:rPr>
            </a:br>
            <a:endParaRPr lang="en-US" sz="4000" dirty="0">
              <a:latin typeface="+mj-lt"/>
            </a:endParaRPr>
          </a:p>
          <a:p>
            <a:pPr marL="514350" indent="-514350">
              <a:buClrTx/>
              <a:buFont typeface="+mj-lt"/>
              <a:buAutoNum type="arabicPeriod"/>
            </a:pPr>
            <a:endParaRPr lang="en-US" dirty="0">
              <a:latin typeface="+mj-lt"/>
            </a:endParaRPr>
          </a:p>
        </p:txBody>
      </p:sp>
      <p:pic>
        <p:nvPicPr>
          <p:cNvPr id="4" name="Picture 6" descr="C:\Users\crhodes1\AppData\Local\Microsoft\Windows\Temporary Internet Files\Content.IE5\5KCI5VQW\MC9003035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88502">
            <a:off x="6939650" y="2226057"/>
            <a:ext cx="14176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196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534400" cy="1143000"/>
          </a:xfrm>
        </p:spPr>
        <p:txBody>
          <a:bodyPr>
            <a:normAutofit/>
          </a:bodyPr>
          <a:lstStyle/>
          <a:p>
            <a:r>
              <a:rPr lang="en-US" b="1" dirty="0" smtClean="0"/>
              <a:t>Quality of Questioning/Prompts</a:t>
            </a:r>
            <a:endParaRPr lang="en-US" b="1" dirty="0"/>
          </a:p>
        </p:txBody>
      </p:sp>
      <p:sp>
        <p:nvSpPr>
          <p:cNvPr id="3" name="Content Placeholder 2"/>
          <p:cNvSpPr>
            <a:spLocks noGrp="1"/>
          </p:cNvSpPr>
          <p:nvPr>
            <p:ph idx="1"/>
          </p:nvPr>
        </p:nvSpPr>
        <p:spPr>
          <a:xfrm>
            <a:off x="685800" y="1921203"/>
            <a:ext cx="7696200" cy="4221163"/>
          </a:xfrm>
        </p:spPr>
        <p:txBody>
          <a:bodyPr>
            <a:normAutofit/>
          </a:bodyPr>
          <a:lstStyle/>
          <a:p>
            <a:pPr marL="0" indent="0">
              <a:buNone/>
            </a:pPr>
            <a:r>
              <a:rPr lang="en-US" sz="3600" i="1" dirty="0" smtClean="0">
                <a:latin typeface="+mj-lt"/>
              </a:rPr>
              <a:t>High Quality Prompts</a:t>
            </a:r>
          </a:p>
          <a:p>
            <a:pPr marL="342900" indent="-342900">
              <a:buClrTx/>
              <a:buFont typeface="Arial" pitchFamily="34" charset="0"/>
              <a:buChar char="•"/>
            </a:pPr>
            <a:r>
              <a:rPr lang="en-US" sz="3600" dirty="0" smtClean="0">
                <a:latin typeface="+mj-lt"/>
              </a:rPr>
              <a:t>Cause students to think and reflect</a:t>
            </a:r>
          </a:p>
          <a:p>
            <a:pPr marL="342900" indent="-342900">
              <a:buClrTx/>
              <a:buFont typeface="Arial" pitchFamily="34" charset="0"/>
              <a:buChar char="•"/>
            </a:pPr>
            <a:r>
              <a:rPr lang="en-US" sz="3600" dirty="0" smtClean="0">
                <a:latin typeface="+mj-lt"/>
              </a:rPr>
              <a:t>Deepen student </a:t>
            </a:r>
            <a:r>
              <a:rPr lang="en-US" sz="3600" dirty="0">
                <a:latin typeface="+mj-lt"/>
              </a:rPr>
              <a:t>u</a:t>
            </a:r>
            <a:r>
              <a:rPr lang="en-US" sz="3600" dirty="0" smtClean="0">
                <a:latin typeface="+mj-lt"/>
              </a:rPr>
              <a:t>nderstanding</a:t>
            </a:r>
          </a:p>
          <a:p>
            <a:pPr marL="342900" indent="-342900">
              <a:buClrTx/>
              <a:buFont typeface="Arial" pitchFamily="34" charset="0"/>
              <a:buChar char="•"/>
            </a:pPr>
            <a:r>
              <a:rPr lang="en-US" sz="3600" dirty="0" smtClean="0">
                <a:latin typeface="+mj-lt"/>
              </a:rPr>
              <a:t>Test student ideas against those of their classmates.</a:t>
            </a:r>
            <a:endParaRPr lang="en-US" sz="3600" dirty="0">
              <a:latin typeface="+mj-lt"/>
            </a:endParaRPr>
          </a:p>
        </p:txBody>
      </p:sp>
      <p:sp>
        <p:nvSpPr>
          <p:cNvPr id="4" name="Rectangle 3"/>
          <p:cNvSpPr/>
          <p:nvPr/>
        </p:nvSpPr>
        <p:spPr>
          <a:xfrm>
            <a:off x="4114800" y="5821829"/>
            <a:ext cx="4572000" cy="646331"/>
          </a:xfrm>
          <a:prstGeom prst="rect">
            <a:avLst/>
          </a:prstGeom>
        </p:spPr>
        <p:txBody>
          <a:bodyPr>
            <a:spAutoFit/>
          </a:bodyPr>
          <a:lstStyle/>
          <a:p>
            <a:r>
              <a:rPr lang="en-US" dirty="0"/>
              <a:t>Framework for Teaching Proficiency System. ©2011 </a:t>
            </a:r>
            <a:r>
              <a:rPr lang="en-US" dirty="0" err="1"/>
              <a:t>Teachscape</a:t>
            </a:r>
            <a:r>
              <a:rPr lang="en-US" dirty="0"/>
              <a:t>, </a:t>
            </a:r>
            <a:r>
              <a:rPr lang="en-US" dirty="0" err="1"/>
              <a:t>Inc</a:t>
            </a:r>
            <a:endParaRPr lang="en-US" dirty="0"/>
          </a:p>
        </p:txBody>
      </p:sp>
      <p:pic>
        <p:nvPicPr>
          <p:cNvPr id="5" name="Picture 6" descr="C:\Users\crhodes1\AppData\Local\Microsoft\Windows\Temporary Internet Files\Content.IE5\5KCI5VQW\MC9003035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699966">
            <a:off x="2032689" y="5028685"/>
            <a:ext cx="1255812" cy="1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196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452030"/>
            <a:ext cx="7010400" cy="4424363"/>
          </a:xfrm>
        </p:spPr>
        <p:txBody>
          <a:bodyPr/>
          <a:lstStyle/>
          <a:p>
            <a:pPr marL="0" indent="0" algn="ctr">
              <a:buClrTx/>
              <a:buNone/>
            </a:pPr>
            <a:r>
              <a:rPr lang="en-US" sz="4000" dirty="0" smtClean="0">
                <a:latin typeface="+mj-lt"/>
              </a:rPr>
              <a:t>What is the difference between high cognitive level and low cognitive level questions? </a:t>
            </a:r>
          </a:p>
          <a:p>
            <a:endParaRPr lang="en-US" dirty="0"/>
          </a:p>
        </p:txBody>
      </p:sp>
      <p:sp>
        <p:nvSpPr>
          <p:cNvPr id="4" name="Title 3"/>
          <p:cNvSpPr>
            <a:spLocks noGrp="1"/>
          </p:cNvSpPr>
          <p:nvPr>
            <p:ph type="title"/>
          </p:nvPr>
        </p:nvSpPr>
        <p:spPr/>
        <p:txBody>
          <a:bodyPr>
            <a:noAutofit/>
          </a:bodyPr>
          <a:lstStyle/>
          <a:p>
            <a:r>
              <a:rPr lang="en-US" sz="5400" dirty="0" smtClean="0">
                <a:solidFill>
                  <a:schemeClr val="tx2"/>
                </a:solidFill>
              </a:rPr>
              <a:t>Think about it . . . </a:t>
            </a:r>
            <a:endParaRPr lang="en-US" sz="5400" dirty="0">
              <a:solidFill>
                <a:schemeClr val="tx2"/>
              </a:solidFill>
            </a:endParaRPr>
          </a:p>
        </p:txBody>
      </p:sp>
      <p:pic>
        <p:nvPicPr>
          <p:cNvPr id="8194" name="Picture 2" descr="http://www.jagannemani.com/wp-content/uploads/2011/11/stickman_question_mark_thinking_pc_400_cl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53343"/>
            <a:ext cx="2866231" cy="361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212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610600" cy="1625600"/>
          </a:xfrm>
        </p:spPr>
        <p:txBody>
          <a:bodyPr>
            <a:noAutofit/>
          </a:bodyPr>
          <a:lstStyle/>
          <a:p>
            <a:r>
              <a:rPr lang="en-US" sz="4800" dirty="0"/>
              <a:t> </a:t>
            </a:r>
            <a:r>
              <a:rPr lang="en-US" sz="4800" dirty="0" smtClean="0"/>
              <a:t>  </a:t>
            </a:r>
            <a:br>
              <a:rPr lang="en-US" sz="4800" dirty="0" smtClean="0"/>
            </a:br>
            <a:r>
              <a:rPr lang="en-US" sz="4800" b="1" dirty="0" smtClean="0">
                <a:solidFill>
                  <a:schemeClr val="tx2"/>
                </a:solidFill>
              </a:rPr>
              <a:t>Think</a:t>
            </a:r>
            <a:r>
              <a:rPr lang="en-US" sz="4800" dirty="0" smtClean="0">
                <a:solidFill>
                  <a:schemeClr val="tx2"/>
                </a:solidFill>
              </a:rPr>
              <a:t> </a:t>
            </a:r>
            <a:r>
              <a:rPr lang="en-US" sz="4800" b="1" dirty="0" smtClean="0">
                <a:solidFill>
                  <a:schemeClr val="tx2"/>
                </a:solidFill>
              </a:rPr>
              <a:t>about</a:t>
            </a:r>
            <a:r>
              <a:rPr lang="en-US" sz="4800" dirty="0" smtClean="0">
                <a:solidFill>
                  <a:schemeClr val="tx2"/>
                </a:solidFill>
              </a:rPr>
              <a:t> </a:t>
            </a:r>
            <a:r>
              <a:rPr lang="en-US" sz="4800" b="1" dirty="0" smtClean="0">
                <a:solidFill>
                  <a:schemeClr val="tx2"/>
                </a:solidFill>
              </a:rPr>
              <a:t>it</a:t>
            </a:r>
            <a:r>
              <a:rPr lang="en-US" sz="4800" dirty="0" smtClean="0">
                <a:solidFill>
                  <a:schemeClr val="tx2"/>
                </a:solidFill>
              </a:rPr>
              <a:t> . . . </a:t>
            </a:r>
            <a:endParaRPr lang="en-US" sz="4800" dirty="0">
              <a:solidFill>
                <a:schemeClr val="tx2"/>
              </a:solidFill>
            </a:endParaRPr>
          </a:p>
        </p:txBody>
      </p:sp>
      <p:sp>
        <p:nvSpPr>
          <p:cNvPr id="5" name="Title 1"/>
          <p:cNvSpPr txBox="1">
            <a:spLocks/>
          </p:cNvSpPr>
          <p:nvPr/>
        </p:nvSpPr>
        <p:spPr>
          <a:xfrm>
            <a:off x="800100" y="1901934"/>
            <a:ext cx="6629400" cy="29464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dirty="0" smtClean="0"/>
              <a:t>   </a:t>
            </a:r>
            <a:br>
              <a:rPr lang="en-US" dirty="0" smtClean="0"/>
            </a:br>
            <a:r>
              <a:rPr lang="en-US" sz="4100" dirty="0" smtClean="0"/>
              <a:t>Should all questions </a:t>
            </a:r>
            <a:r>
              <a:rPr lang="en-US" sz="4100" dirty="0"/>
              <a:t>b</a:t>
            </a:r>
            <a:r>
              <a:rPr lang="en-US" sz="4100" dirty="0" smtClean="0"/>
              <a:t>e </a:t>
            </a:r>
          </a:p>
          <a:p>
            <a:pPr algn="ctr"/>
            <a:r>
              <a:rPr lang="en-US" sz="4100" dirty="0" smtClean="0"/>
              <a:t>high </a:t>
            </a:r>
            <a:r>
              <a:rPr lang="en-US" sz="4100" dirty="0"/>
              <a:t>l</a:t>
            </a:r>
            <a:r>
              <a:rPr lang="en-US" sz="4100" dirty="0" smtClean="0"/>
              <a:t>evel questions? </a:t>
            </a:r>
            <a:endParaRPr lang="en-US" sz="4100" dirty="0"/>
          </a:p>
        </p:txBody>
      </p:sp>
      <p:pic>
        <p:nvPicPr>
          <p:cNvPr id="11268" name="Picture 4" descr="http://www.fairviewvillagechurch.com/Websites/fvcn/images/Dave%27s%20Blog%20Images%20and%20Files/question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413" b="96246" l="4167" r="93939">
                        <a14:foregroundMark x1="66288" y1="41638" x2="66288" y2="41638"/>
                        <a14:foregroundMark x1="69697" y1="64505" x2="69697" y2="64505"/>
                        <a14:foregroundMark x1="73864" y1="35495" x2="73864" y2="35495"/>
                        <a14:foregroundMark x1="71212" y1="34130" x2="71212" y2="34130"/>
                        <a14:foregroundMark x1="58712" y1="23208" x2="58712" y2="23208"/>
                        <a14:foregroundMark x1="24621" y1="26280" x2="24621" y2="26280"/>
                        <a14:foregroundMark x1="45076" y1="76792" x2="45076" y2="76792"/>
                        <a14:foregroundMark x1="59091" y1="87713" x2="59091" y2="87713"/>
                        <a14:foregroundMark x1="77273" y1="87713" x2="77273" y2="87713"/>
                        <a14:foregroundMark x1="56061" y1="40956" x2="56061" y2="40956"/>
                        <a14:foregroundMark x1="76136" y1="53584" x2="76136" y2="53584"/>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77800"/>
            <a:ext cx="2667000" cy="3327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4918204"/>
            <a:ext cx="8382000" cy="1200329"/>
          </a:xfrm>
          <a:prstGeom prst="rect">
            <a:avLst/>
          </a:prstGeom>
        </p:spPr>
        <p:txBody>
          <a:bodyPr wrap="square">
            <a:spAutoFit/>
          </a:bodyPr>
          <a:lstStyle/>
          <a:p>
            <a:pPr algn="ctr"/>
            <a:r>
              <a:rPr lang="en-US" sz="2400" b="1" dirty="0">
                <a:solidFill>
                  <a:srgbClr val="CC0000"/>
                </a:solidFill>
              </a:rPr>
              <a:t>Remember if questions are at a high level, but only a few students participate in the discussion, the teacher </a:t>
            </a:r>
            <a:endParaRPr lang="en-US" sz="2400" b="1" dirty="0" smtClean="0">
              <a:solidFill>
                <a:srgbClr val="CC0000"/>
              </a:solidFill>
            </a:endParaRPr>
          </a:p>
          <a:p>
            <a:pPr algn="ctr"/>
            <a:r>
              <a:rPr lang="en-US" sz="2400" b="1" dirty="0" smtClean="0">
                <a:solidFill>
                  <a:srgbClr val="CC0000"/>
                </a:solidFill>
              </a:rPr>
              <a:t>has </a:t>
            </a:r>
            <a:r>
              <a:rPr lang="en-US" sz="2400" b="1" dirty="0">
                <a:solidFill>
                  <a:srgbClr val="CC0000"/>
                </a:solidFill>
              </a:rPr>
              <a:t>not really used questioning effectively.</a:t>
            </a:r>
          </a:p>
        </p:txBody>
      </p:sp>
    </p:spTree>
    <p:extLst>
      <p:ext uri="{BB962C8B-B14F-4D97-AF65-F5344CB8AC3E}">
        <p14:creationId xmlns:p14="http://schemas.microsoft.com/office/powerpoint/2010/main" val="93236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0"/>
            <a:ext cx="4456113" cy="1143000"/>
          </a:xfrm>
        </p:spPr>
        <p:txBody>
          <a:bodyPr>
            <a:normAutofit fontScale="90000"/>
          </a:bodyPr>
          <a:lstStyle/>
          <a:p>
            <a:pPr algn="ctr" eaLnBrk="1" fontAlgn="auto" hangingPunct="1">
              <a:spcAft>
                <a:spcPts val="0"/>
              </a:spcAft>
              <a:defRPr/>
            </a:pPr>
            <a:r>
              <a:rPr lang="en-US" b="1" dirty="0" smtClean="0"/>
              <a:t>High Quality</a:t>
            </a:r>
            <a:br>
              <a:rPr lang="en-US" b="1" dirty="0" smtClean="0"/>
            </a:br>
            <a:r>
              <a:rPr lang="en-US" b="1" dirty="0" smtClean="0"/>
              <a:t>Questions</a:t>
            </a:r>
            <a:endParaRPr lang="en-US" b="1" dirty="0"/>
          </a:p>
        </p:txBody>
      </p:sp>
      <p:sp>
        <p:nvSpPr>
          <p:cNvPr id="22531" name="Content Placeholder 4"/>
          <p:cNvSpPr>
            <a:spLocks noGrp="1"/>
          </p:cNvSpPr>
          <p:nvPr>
            <p:ph sz="quarter" idx="1"/>
          </p:nvPr>
        </p:nvSpPr>
        <p:spPr>
          <a:xfrm>
            <a:off x="547688" y="1600200"/>
            <a:ext cx="4060825" cy="5257800"/>
          </a:xfrm>
          <a:ln>
            <a:solidFill>
              <a:schemeClr val="tx2"/>
            </a:solidFill>
            <a:miter lim="800000"/>
            <a:headEnd/>
            <a:tailEnd/>
          </a:ln>
        </p:spPr>
        <p:txBody>
          <a:bodyPr/>
          <a:lstStyle/>
          <a:p>
            <a:pPr eaLnBrk="1" hangingPunct="1">
              <a:buFont typeface="Arial" pitchFamily="34" charset="0"/>
              <a:buChar char="•"/>
            </a:pPr>
            <a:r>
              <a:rPr lang="en-US" b="1" dirty="0" smtClean="0">
                <a:latin typeface="+mj-lt"/>
              </a:rPr>
              <a:t>Are open-ended</a:t>
            </a:r>
          </a:p>
          <a:p>
            <a:pPr eaLnBrk="1" hangingPunct="1">
              <a:buFont typeface="Arial" pitchFamily="34" charset="0"/>
              <a:buChar char="•"/>
            </a:pPr>
            <a:r>
              <a:rPr lang="en-US" b="1" dirty="0" smtClean="0">
                <a:latin typeface="+mj-lt"/>
              </a:rPr>
              <a:t>Allow multiple answers</a:t>
            </a:r>
          </a:p>
          <a:p>
            <a:pPr eaLnBrk="1" hangingPunct="1">
              <a:buFont typeface="Arial" pitchFamily="34" charset="0"/>
              <a:buChar char="•"/>
            </a:pPr>
            <a:r>
              <a:rPr lang="en-US" b="1" dirty="0" smtClean="0">
                <a:latin typeface="+mj-lt"/>
              </a:rPr>
              <a:t>Allow multiple approaches to the answer</a:t>
            </a:r>
          </a:p>
          <a:p>
            <a:pPr eaLnBrk="1" hangingPunct="1">
              <a:buFont typeface="Arial" pitchFamily="34" charset="0"/>
              <a:buChar char="•"/>
            </a:pPr>
            <a:r>
              <a:rPr lang="en-US" b="1" dirty="0" smtClean="0">
                <a:latin typeface="+mj-lt"/>
              </a:rPr>
              <a:t>Cause students to think critically</a:t>
            </a:r>
          </a:p>
          <a:p>
            <a:pPr eaLnBrk="1" hangingPunct="1">
              <a:buFont typeface="Arial" pitchFamily="34" charset="0"/>
              <a:buChar char="•"/>
            </a:pPr>
            <a:r>
              <a:rPr lang="en-US" b="1" dirty="0" smtClean="0">
                <a:latin typeface="+mj-lt"/>
              </a:rPr>
              <a:t>Are challenging</a:t>
            </a:r>
          </a:p>
        </p:txBody>
      </p:sp>
      <p:sp>
        <p:nvSpPr>
          <p:cNvPr id="22532" name="Content Placeholder 5"/>
          <p:cNvSpPr>
            <a:spLocks noGrp="1"/>
          </p:cNvSpPr>
          <p:nvPr>
            <p:ph sz="quarter" idx="2"/>
          </p:nvPr>
        </p:nvSpPr>
        <p:spPr>
          <a:xfrm>
            <a:off x="4751388" y="1600200"/>
            <a:ext cx="4038600" cy="5257800"/>
          </a:xfrm>
          <a:ln>
            <a:solidFill>
              <a:schemeClr val="tx2"/>
            </a:solidFill>
            <a:miter lim="800000"/>
            <a:headEnd/>
            <a:tailEnd/>
          </a:ln>
        </p:spPr>
        <p:txBody>
          <a:bodyPr/>
          <a:lstStyle/>
          <a:p>
            <a:pPr eaLnBrk="1" hangingPunct="1">
              <a:buFont typeface="Arial" pitchFamily="34" charset="0"/>
              <a:buChar char="•"/>
            </a:pPr>
            <a:r>
              <a:rPr lang="en-US" b="1" dirty="0" smtClean="0">
                <a:latin typeface="+mj-lt"/>
              </a:rPr>
              <a:t>Short answer </a:t>
            </a:r>
          </a:p>
          <a:p>
            <a:pPr eaLnBrk="1" hangingPunct="1">
              <a:buFont typeface="Arial" pitchFamily="34" charset="0"/>
              <a:buChar char="•"/>
            </a:pPr>
            <a:r>
              <a:rPr lang="en-US" b="1" dirty="0" smtClean="0">
                <a:latin typeface="+mj-lt"/>
              </a:rPr>
              <a:t>Usually a single “right” answer</a:t>
            </a:r>
          </a:p>
          <a:p>
            <a:pPr eaLnBrk="1" hangingPunct="1">
              <a:buFont typeface="Arial" pitchFamily="34" charset="0"/>
              <a:buChar char="•"/>
            </a:pPr>
            <a:r>
              <a:rPr lang="en-US" b="1" dirty="0" smtClean="0">
                <a:latin typeface="+mj-lt"/>
              </a:rPr>
              <a:t>Single line of inquiry </a:t>
            </a:r>
          </a:p>
          <a:p>
            <a:pPr eaLnBrk="1" hangingPunct="1">
              <a:buFont typeface="Arial" pitchFamily="34" charset="0"/>
              <a:buChar char="•"/>
            </a:pPr>
            <a:r>
              <a:rPr lang="en-US" b="1" dirty="0" smtClean="0">
                <a:latin typeface="+mj-lt"/>
              </a:rPr>
              <a:t>Usually recall questions which do not require critically thinking</a:t>
            </a:r>
          </a:p>
        </p:txBody>
      </p:sp>
      <p:sp>
        <p:nvSpPr>
          <p:cNvPr id="22533" name="Title 3"/>
          <p:cNvSpPr txBox="1">
            <a:spLocks/>
          </p:cNvSpPr>
          <p:nvPr/>
        </p:nvSpPr>
        <p:spPr bwMode="auto">
          <a:xfrm>
            <a:off x="4724400" y="177800"/>
            <a:ext cx="3770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4000" b="1">
                <a:solidFill>
                  <a:schemeClr val="tx2"/>
                </a:solidFill>
                <a:latin typeface="Franklin Gothic Book" pitchFamily="34" charset="0"/>
              </a:rPr>
              <a:t>Low Level</a:t>
            </a:r>
          </a:p>
          <a:p>
            <a:pPr algn="ctr" eaLnBrk="1" hangingPunct="1"/>
            <a:r>
              <a:rPr lang="en-US" sz="4000" b="1">
                <a:solidFill>
                  <a:schemeClr val="tx2"/>
                </a:solidFill>
                <a:latin typeface="Franklin Gothic Book" pitchFamily="34" charset="0"/>
              </a:rPr>
              <a:t>Questions</a:t>
            </a:r>
          </a:p>
        </p:txBody>
      </p:sp>
      <p:pic>
        <p:nvPicPr>
          <p:cNvPr id="6" name="Picture 6" descr="C:\Users\crhodes1\AppData\Local\Microsoft\Windows\Temporary Internet Files\Content.IE5\5KCI5VQW\MC9003035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090685">
            <a:off x="3997620" y="285013"/>
            <a:ext cx="1082749" cy="124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idx="4294967295"/>
          </p:nvPr>
        </p:nvSpPr>
        <p:spPr>
          <a:xfrm>
            <a:off x="0" y="0"/>
            <a:ext cx="7824788" cy="1295400"/>
          </a:xfrm>
        </p:spPr>
        <p:txBody>
          <a:bodyPr>
            <a:normAutofit/>
          </a:bodyPr>
          <a:lstStyle/>
          <a:p>
            <a:pPr eaLnBrk="1" fontAlgn="auto" hangingPunct="1">
              <a:spcAft>
                <a:spcPts val="0"/>
              </a:spcAft>
              <a:defRPr/>
            </a:pPr>
            <a:r>
              <a:rPr lang="en-US" dirty="0" smtClean="0">
                <a:solidFill>
                  <a:schemeClr val="accent3">
                    <a:lumMod val="50000"/>
                  </a:schemeClr>
                </a:solidFill>
              </a:rPr>
              <a:t>     Your Facilitators for Today</a:t>
            </a:r>
          </a:p>
        </p:txBody>
      </p:sp>
      <p:sp>
        <p:nvSpPr>
          <p:cNvPr id="5" name="TextBox 4"/>
          <p:cNvSpPr txBox="1"/>
          <p:nvPr/>
        </p:nvSpPr>
        <p:spPr>
          <a:xfrm>
            <a:off x="381000" y="1849212"/>
            <a:ext cx="8382000" cy="3736407"/>
          </a:xfrm>
          <a:prstGeom prst="rect">
            <a:avLst/>
          </a:prstGeom>
          <a:noFill/>
        </p:spPr>
        <p:txBody>
          <a:bodyPr wrap="square">
            <a:spAutoFit/>
          </a:bodyPr>
          <a:lstStyle/>
          <a:p>
            <a:pPr marL="0" indent="0" fontAlgn="auto">
              <a:lnSpc>
                <a:spcPct val="80000"/>
              </a:lnSpc>
              <a:spcAft>
                <a:spcPts val="0"/>
              </a:spcAft>
              <a:buFontTx/>
              <a:buNone/>
              <a:defRPr/>
            </a:pPr>
            <a:r>
              <a:rPr lang="en-US" sz="2000" b="1" dirty="0"/>
              <a:t> </a:t>
            </a:r>
            <a:r>
              <a:rPr lang="en-US" sz="3200" b="1" dirty="0"/>
              <a:t>Carole Mullins</a:t>
            </a:r>
          </a:p>
          <a:p>
            <a:pPr marL="0" indent="0" fontAlgn="auto">
              <a:lnSpc>
                <a:spcPct val="80000"/>
              </a:lnSpc>
              <a:spcAft>
                <a:spcPts val="0"/>
              </a:spcAft>
              <a:buFontTx/>
              <a:buNone/>
              <a:defRPr/>
            </a:pPr>
            <a:r>
              <a:rPr lang="en-US" sz="2400" b="1" dirty="0"/>
              <a:t>      </a:t>
            </a:r>
            <a:r>
              <a:rPr lang="en-US" sz="2400" dirty="0"/>
              <a:t>KDE/KVEC</a:t>
            </a:r>
            <a:r>
              <a:rPr lang="en-US" sz="2400" b="1" dirty="0"/>
              <a:t> </a:t>
            </a:r>
            <a:r>
              <a:rPr lang="en-US" sz="2400" dirty="0"/>
              <a:t>English/LA Content Specialist</a:t>
            </a:r>
          </a:p>
          <a:p>
            <a:pPr marL="0" indent="0" fontAlgn="auto">
              <a:lnSpc>
                <a:spcPct val="80000"/>
              </a:lnSpc>
              <a:spcAft>
                <a:spcPts val="0"/>
              </a:spcAft>
              <a:buFontTx/>
              <a:buNone/>
              <a:defRPr/>
            </a:pPr>
            <a:r>
              <a:rPr lang="en-US" sz="2400" dirty="0"/>
              <a:t>       </a:t>
            </a:r>
            <a:endParaRPr lang="en-US" sz="2400" b="1" dirty="0"/>
          </a:p>
          <a:p>
            <a:pPr marL="0" indent="0" fontAlgn="auto">
              <a:lnSpc>
                <a:spcPct val="80000"/>
              </a:lnSpc>
              <a:spcAft>
                <a:spcPts val="0"/>
              </a:spcAft>
              <a:buFontTx/>
              <a:buNone/>
              <a:defRPr/>
            </a:pPr>
            <a:r>
              <a:rPr lang="en-US" sz="2400" b="1" dirty="0"/>
              <a:t>  </a:t>
            </a:r>
            <a:r>
              <a:rPr lang="en-US" sz="3200" b="1" dirty="0"/>
              <a:t>Mary McCloud</a:t>
            </a:r>
          </a:p>
          <a:p>
            <a:pPr marL="0" indent="0" fontAlgn="auto">
              <a:lnSpc>
                <a:spcPct val="80000"/>
              </a:lnSpc>
              <a:spcAft>
                <a:spcPts val="0"/>
              </a:spcAft>
              <a:buFontTx/>
              <a:buNone/>
              <a:defRPr/>
            </a:pPr>
            <a:r>
              <a:rPr lang="en-US" sz="2400" b="1" dirty="0"/>
              <a:t>     </a:t>
            </a:r>
            <a:r>
              <a:rPr lang="en-US" sz="2400" dirty="0"/>
              <a:t>KVEC Literacy Consultant</a:t>
            </a:r>
          </a:p>
          <a:p>
            <a:pPr marL="0" indent="0" fontAlgn="auto">
              <a:lnSpc>
                <a:spcPct val="80000"/>
              </a:lnSpc>
              <a:spcAft>
                <a:spcPts val="0"/>
              </a:spcAft>
              <a:buFontTx/>
              <a:buNone/>
              <a:defRPr/>
            </a:pPr>
            <a:endParaRPr lang="en-US" sz="2400" b="1" dirty="0"/>
          </a:p>
          <a:p>
            <a:pPr marL="0" indent="0" fontAlgn="auto">
              <a:lnSpc>
                <a:spcPct val="80000"/>
              </a:lnSpc>
              <a:spcAft>
                <a:spcPts val="0"/>
              </a:spcAft>
              <a:buFontTx/>
              <a:buNone/>
              <a:defRPr/>
            </a:pPr>
            <a:r>
              <a:rPr lang="en-US" sz="2400" b="1" dirty="0"/>
              <a:t>  </a:t>
            </a:r>
            <a:r>
              <a:rPr lang="en-US" sz="3200" b="1" dirty="0"/>
              <a:t>Linda Holbrook</a:t>
            </a:r>
          </a:p>
          <a:p>
            <a:pPr marL="0" indent="0" fontAlgn="auto">
              <a:lnSpc>
                <a:spcPct val="80000"/>
              </a:lnSpc>
              <a:spcAft>
                <a:spcPts val="0"/>
              </a:spcAft>
              <a:buFontTx/>
              <a:buNone/>
              <a:defRPr/>
            </a:pPr>
            <a:r>
              <a:rPr lang="en-US" sz="2400" b="1" dirty="0"/>
              <a:t>     </a:t>
            </a:r>
            <a:r>
              <a:rPr lang="en-US" sz="2400" dirty="0"/>
              <a:t>KDE Literacy Consultant</a:t>
            </a:r>
          </a:p>
          <a:p>
            <a:pPr marL="0" indent="0" fontAlgn="auto">
              <a:lnSpc>
                <a:spcPct val="80000"/>
              </a:lnSpc>
              <a:spcAft>
                <a:spcPts val="0"/>
              </a:spcAft>
              <a:buFontTx/>
              <a:buNone/>
              <a:defRPr/>
            </a:pPr>
            <a:endParaRPr lang="en-US" sz="2400" dirty="0"/>
          </a:p>
          <a:p>
            <a:pPr marL="0" indent="0" fontAlgn="auto">
              <a:lnSpc>
                <a:spcPct val="80000"/>
              </a:lnSpc>
              <a:spcAft>
                <a:spcPts val="0"/>
              </a:spcAft>
              <a:buFontTx/>
              <a:buNone/>
              <a:defRPr/>
            </a:pPr>
            <a:r>
              <a:rPr lang="en-US" sz="2400" b="1" dirty="0"/>
              <a:t>  </a:t>
            </a:r>
            <a:r>
              <a:rPr lang="en-US" sz="3200" b="1" dirty="0"/>
              <a:t>Jennifer Carroll</a:t>
            </a:r>
          </a:p>
          <a:p>
            <a:pPr marL="0" indent="0" fontAlgn="auto">
              <a:lnSpc>
                <a:spcPct val="80000"/>
              </a:lnSpc>
              <a:spcAft>
                <a:spcPts val="0"/>
              </a:spcAft>
              <a:buFontTx/>
              <a:buNone/>
              <a:defRPr/>
            </a:pPr>
            <a:r>
              <a:rPr lang="en-US" sz="2400" b="1" dirty="0"/>
              <a:t>     </a:t>
            </a:r>
            <a:r>
              <a:rPr lang="en-US" sz="2400" dirty="0"/>
              <a:t>Instructional Supervisor, Wolfe </a:t>
            </a:r>
            <a:r>
              <a:rPr lang="en-US" sz="2400" dirty="0" smtClean="0"/>
              <a:t>County Schools</a:t>
            </a:r>
            <a:endParaRPr lang="en-US" sz="2400" dirty="0">
              <a:cs typeface="Arial" charset="0"/>
            </a:endParaRPr>
          </a:p>
        </p:txBody>
      </p:sp>
      <p:pic>
        <p:nvPicPr>
          <p:cNvPr id="1024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0863" y="5181600"/>
            <a:ext cx="1143000" cy="127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Documents and Settings\cmullin\My Documents\ULlogoCCR4Afinal.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787" y="381000"/>
            <a:ext cx="220821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7712" y="2514600"/>
            <a:ext cx="2042361" cy="185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97" y="-304800"/>
            <a:ext cx="8991600" cy="1193800"/>
          </a:xfrm>
        </p:spPr>
        <p:txBody>
          <a:bodyPr>
            <a:normAutofit/>
          </a:bodyPr>
          <a:lstStyle/>
          <a:p>
            <a:r>
              <a:rPr lang="en-US" sz="4000" b="1" dirty="0" smtClean="0"/>
              <a:t>Discussion Techniques</a:t>
            </a:r>
            <a:endParaRPr lang="en-US" sz="4000" b="1" dirty="0"/>
          </a:p>
        </p:txBody>
      </p:sp>
      <p:sp>
        <p:nvSpPr>
          <p:cNvPr id="3" name="Content Placeholder 2"/>
          <p:cNvSpPr>
            <a:spLocks noGrp="1"/>
          </p:cNvSpPr>
          <p:nvPr>
            <p:ph idx="1"/>
          </p:nvPr>
        </p:nvSpPr>
        <p:spPr>
          <a:xfrm>
            <a:off x="2422634" y="1112147"/>
            <a:ext cx="6668814" cy="5503333"/>
          </a:xfrm>
        </p:spPr>
        <p:txBody>
          <a:bodyPr>
            <a:normAutofit/>
          </a:bodyPr>
          <a:lstStyle/>
          <a:p>
            <a:pPr marL="0" lvl="0" indent="0" algn="ctr">
              <a:buNone/>
            </a:pPr>
            <a:r>
              <a:rPr lang="en-US" sz="3600" dirty="0" smtClean="0">
                <a:latin typeface="+mj-lt"/>
              </a:rPr>
              <a:t>“In a true discussion, the teacher </a:t>
            </a:r>
            <a:r>
              <a:rPr lang="en-US" sz="3600" dirty="0">
                <a:latin typeface="+mj-lt"/>
              </a:rPr>
              <a:t>poses a question and invites all students’ views to be heard, and also enables students to engage in discussion directly with one another, </a:t>
            </a:r>
            <a:r>
              <a:rPr lang="en-US" sz="3600" u="sng" dirty="0">
                <a:latin typeface="+mj-lt"/>
              </a:rPr>
              <a:t>not always mediated by the teacher</a:t>
            </a:r>
            <a:r>
              <a:rPr lang="en-US" sz="3600" u="sng" dirty="0" smtClean="0">
                <a:latin typeface="+mj-lt"/>
              </a:rPr>
              <a:t>.”</a:t>
            </a:r>
            <a:endParaRPr lang="en-US" sz="3600" u="sng" dirty="0">
              <a:latin typeface="+mj-lt"/>
            </a:endParaRPr>
          </a:p>
          <a:p>
            <a:endParaRPr lang="en-US" sz="2800" dirty="0"/>
          </a:p>
        </p:txBody>
      </p:sp>
      <p:pic>
        <p:nvPicPr>
          <p:cNvPr id="5128" name="Picture 8" descr="http://thumbs.dreamstime.com/thumb_286/1215377646yu6i1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67" b="100000" l="2000" r="97333">
                        <a14:backgroundMark x1="14000" y1="14000" x2="14000" y2="14000"/>
                        <a14:backgroundMark x1="84333" y1="12667" x2="84333" y2="12667"/>
                        <a14:backgroundMark x1="90333" y1="79333" x2="90333" y2="79333"/>
                        <a14:backgroundMark x1="67333" y1="93667" x2="67333" y2="93667"/>
                        <a14:backgroundMark x1="47667" y1="65333" x2="47667" y2="65333"/>
                        <a14:backgroundMark x1="47333" y1="37333" x2="47333" y2="37333"/>
                        <a14:backgroundMark x1="34333" y1="18333" x2="34333" y2="18333"/>
                        <a14:backgroundMark x1="15667" y1="84000" x2="15667" y2="84000"/>
                        <a14:backgroundMark x1="12667" y1="50667" x2="12667" y2="50667"/>
                        <a14:backgroundMark x1="58000" y1="19667" x2="58000" y2="19667"/>
                        <a14:backgroundMark x1="68000" y1="74667" x2="68000" y2="74667"/>
                        <a14:backgroundMark x1="31000" y1="95667" x2="31000" y2="95667"/>
                      </a14:backgroundRemoval>
                    </a14:imgEffect>
                  </a14:imgLayer>
                </a14:imgProps>
              </a:ext>
              <a:ext uri="{28A0092B-C50C-407E-A947-70E740481C1C}">
                <a14:useLocalDpi xmlns:a14="http://schemas.microsoft.com/office/drawing/2010/main" val="0"/>
              </a:ext>
            </a:extLst>
          </a:blip>
          <a:srcRect/>
          <a:stretch>
            <a:fillRect/>
          </a:stretch>
        </p:blipFill>
        <p:spPr bwMode="auto">
          <a:xfrm>
            <a:off x="-42041" y="838200"/>
            <a:ext cx="2743200" cy="32677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003308"/>
            <a:ext cx="3810000" cy="523220"/>
          </a:xfrm>
          <a:prstGeom prst="rect">
            <a:avLst/>
          </a:prstGeom>
        </p:spPr>
        <p:txBody>
          <a:bodyPr wrap="square">
            <a:spAutoFit/>
          </a:bodyPr>
          <a:lstStyle/>
          <a:p>
            <a:r>
              <a:rPr lang="en-US" sz="1400" dirty="0"/>
              <a:t>Framework for Teaching Proficiency System. ©2011 </a:t>
            </a:r>
            <a:r>
              <a:rPr lang="en-US" sz="1400" dirty="0" err="1"/>
              <a:t>Teachscape</a:t>
            </a:r>
            <a:r>
              <a:rPr lang="en-US" sz="1400" dirty="0"/>
              <a:t>, </a:t>
            </a:r>
            <a:r>
              <a:rPr lang="en-US" sz="1400" dirty="0" err="1"/>
              <a:t>Inc</a:t>
            </a:r>
            <a:endParaRPr lang="en-US" sz="1400" dirty="0"/>
          </a:p>
        </p:txBody>
      </p:sp>
      <p:sp>
        <p:nvSpPr>
          <p:cNvPr id="5" name="Rectangle 4"/>
          <p:cNvSpPr/>
          <p:nvPr/>
        </p:nvSpPr>
        <p:spPr>
          <a:xfrm>
            <a:off x="3733800" y="5526254"/>
            <a:ext cx="5029200" cy="954107"/>
          </a:xfrm>
          <a:prstGeom prst="rect">
            <a:avLst/>
          </a:prstGeom>
          <a:noFill/>
          <a:ln w="19050">
            <a:solidFill>
              <a:srgbClr val="0070C0"/>
            </a:solidFill>
          </a:ln>
        </p:spPr>
        <p:txBody>
          <a:bodyPr wrap="square">
            <a:spAutoFit/>
          </a:bodyPr>
          <a:lstStyle/>
          <a:p>
            <a:pPr lvl="0" algn="ctr" fontAlgn="auto">
              <a:spcBef>
                <a:spcPts val="0"/>
              </a:spcBef>
              <a:spcAft>
                <a:spcPts val="0"/>
              </a:spcAft>
              <a:defRPr/>
            </a:pPr>
            <a:r>
              <a:rPr lang="en-US" sz="2800" b="1" dirty="0">
                <a:solidFill>
                  <a:srgbClr val="0070C0"/>
                </a:solidFill>
              </a:rPr>
              <a:t>How often do I mediate discussion </a:t>
            </a:r>
            <a:r>
              <a:rPr lang="en-US" sz="2800" b="1" dirty="0" smtClean="0">
                <a:solidFill>
                  <a:srgbClr val="0070C0"/>
                </a:solidFill>
              </a:rPr>
              <a:t>among </a:t>
            </a:r>
            <a:r>
              <a:rPr lang="en-US" sz="2800" b="1" dirty="0">
                <a:solidFill>
                  <a:srgbClr val="0070C0"/>
                </a:solidFill>
              </a:rPr>
              <a:t>my students? </a:t>
            </a:r>
          </a:p>
        </p:txBody>
      </p:sp>
    </p:spTree>
    <p:extLst>
      <p:ext uri="{BB962C8B-B14F-4D97-AF65-F5344CB8AC3E}">
        <p14:creationId xmlns:p14="http://schemas.microsoft.com/office/powerpoint/2010/main" val="1970510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543800" cy="1143000"/>
          </a:xfrm>
        </p:spPr>
        <p:txBody>
          <a:bodyPr>
            <a:normAutofit/>
          </a:bodyPr>
          <a:lstStyle/>
          <a:p>
            <a:r>
              <a:rPr lang="en-US" sz="4000" b="1" dirty="0"/>
              <a:t>Student </a:t>
            </a:r>
            <a:r>
              <a:rPr lang="en-US" sz="4000" b="1" dirty="0" smtClean="0"/>
              <a:t>Participation</a:t>
            </a:r>
            <a:endParaRPr lang="en-US" sz="4000" b="1" dirty="0"/>
          </a:p>
        </p:txBody>
      </p:sp>
      <p:sp>
        <p:nvSpPr>
          <p:cNvPr id="3" name="Content Placeholder 2"/>
          <p:cNvSpPr>
            <a:spLocks noGrp="1"/>
          </p:cNvSpPr>
          <p:nvPr>
            <p:ph idx="1"/>
          </p:nvPr>
        </p:nvSpPr>
        <p:spPr>
          <a:xfrm>
            <a:off x="723900" y="1379920"/>
            <a:ext cx="7962900" cy="4754563"/>
          </a:xfrm>
        </p:spPr>
        <p:txBody>
          <a:bodyPr/>
          <a:lstStyle/>
          <a:p>
            <a:pPr marL="0" lvl="0" indent="0" algn="ctr">
              <a:buNone/>
            </a:pPr>
            <a:r>
              <a:rPr lang="en-US" dirty="0"/>
              <a:t/>
            </a:r>
            <a:br>
              <a:rPr lang="en-US" dirty="0"/>
            </a:br>
            <a:r>
              <a:rPr lang="en-US" sz="3600" dirty="0" smtClean="0">
                <a:latin typeface="+mj-lt"/>
              </a:rPr>
              <a:t>”Experienced </a:t>
            </a:r>
            <a:r>
              <a:rPr lang="en-US" sz="3600" dirty="0">
                <a:latin typeface="+mj-lt"/>
              </a:rPr>
              <a:t>teachers use a range of techniques to ensure that all students contribute to the discussion, and they enlist the assistance of students to ensure this outcome</a:t>
            </a:r>
            <a:r>
              <a:rPr lang="en-US" sz="3600" dirty="0" smtClean="0">
                <a:latin typeface="+mj-lt"/>
              </a:rPr>
              <a:t>.”</a:t>
            </a:r>
            <a:endParaRPr lang="en-US" sz="3600" dirty="0">
              <a:latin typeface="+mj-lt"/>
            </a:endParaRPr>
          </a:p>
          <a:p>
            <a:pPr algn="ctr"/>
            <a:endParaRPr lang="en-US" sz="3600" dirty="0">
              <a:latin typeface="+mj-lt"/>
            </a:endParaRPr>
          </a:p>
        </p:txBody>
      </p:sp>
      <p:pic>
        <p:nvPicPr>
          <p:cNvPr id="4" name="Picture 4" descr="http://us.cdn2.123rf.com/168nwm/nasirkhan/nasirkhan1110/nasirkhan111000052/10907092-3d-men-with-empty-speech-bubbles-above-them.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000" b="99333" l="2381" r="99405">
                        <a14:foregroundMark x1="73810" y1="40667" x2="73810" y2="40667"/>
                        <a14:foregroundMark x1="18452" y1="15333" x2="18452" y2="15333"/>
                        <a14:foregroundMark x1="88095" y1="16667" x2="88095" y2="16667"/>
                        <a14:foregroundMark x1="20238" y1="37333" x2="20238" y2="37333"/>
                        <a14:foregroundMark x1="26190" y1="62000" x2="26190" y2="62000"/>
                        <a14:foregroundMark x1="14286" y1="20000" x2="14286" y2="20000"/>
                        <a14:foregroundMark x1="81548" y1="17333" x2="81548" y2="17333"/>
                        <a14:foregroundMark x1="89881" y1="12667" x2="89881" y2="12667"/>
                        <a14:foregroundMark x1="67262" y1="68667" x2="67262" y2="68667"/>
                        <a14:backgroundMark x1="84524" y1="6667" x2="84524" y2="6667"/>
                      </a14:backgroundRemoval>
                    </a14:imgEffect>
                  </a14:imgLayer>
                </a14:imgProps>
              </a:ext>
              <a:ext uri="{28A0092B-C50C-407E-A947-70E740481C1C}">
                <a14:useLocalDpi xmlns:a14="http://schemas.microsoft.com/office/drawing/2010/main" val="0"/>
              </a:ext>
            </a:extLst>
          </a:blip>
          <a:srcRect/>
          <a:stretch>
            <a:fillRect/>
          </a:stretch>
        </p:blipFill>
        <p:spPr bwMode="auto">
          <a:xfrm>
            <a:off x="6553200" y="4241801"/>
            <a:ext cx="2133600" cy="2539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s.cdn2.123rf.com/168nwm/nasirkhan/nasirkhan1110/nasirkhan111000052/10907092-3d-men-with-empty-speech-bubbles-above-them.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000" b="99333" l="2381" r="99405">
                        <a14:foregroundMark x1="73810" y1="40667" x2="73810" y2="40667"/>
                        <a14:foregroundMark x1="18452" y1="15333" x2="18452" y2="15333"/>
                        <a14:foregroundMark x1="88095" y1="16667" x2="88095" y2="16667"/>
                        <a14:foregroundMark x1="20238" y1="37333" x2="20238" y2="37333"/>
                        <a14:foregroundMark x1="26190" y1="62000" x2="26190" y2="62000"/>
                        <a14:foregroundMark x1="14286" y1="20000" x2="14286" y2="20000"/>
                        <a14:foregroundMark x1="81548" y1="17333" x2="81548" y2="17333"/>
                        <a14:foregroundMark x1="89881" y1="12667" x2="89881" y2="12667"/>
                        <a14:foregroundMark x1="67262" y1="68667" x2="67262" y2="68667"/>
                        <a14:backgroundMark x1="84524" y1="6667" x2="84524" y2="6667"/>
                      </a14:backgroundRemoval>
                    </a14:imgEffect>
                  </a14:imgLayer>
                </a14:imgProps>
              </a:ext>
              <a:ext uri="{28A0092B-C50C-407E-A947-70E740481C1C}">
                <a14:useLocalDpi xmlns:a14="http://schemas.microsoft.com/office/drawing/2010/main" val="0"/>
              </a:ext>
            </a:extLst>
          </a:blip>
          <a:srcRect/>
          <a:stretch>
            <a:fillRect/>
          </a:stretch>
        </p:blipFill>
        <p:spPr bwMode="auto">
          <a:xfrm>
            <a:off x="228600" y="4343402"/>
            <a:ext cx="2133600" cy="2539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19400" y="5511800"/>
            <a:ext cx="4114800" cy="646331"/>
          </a:xfrm>
          <a:prstGeom prst="rect">
            <a:avLst/>
          </a:prstGeom>
        </p:spPr>
        <p:txBody>
          <a:bodyPr wrap="square">
            <a:spAutoFit/>
          </a:bodyPr>
          <a:lstStyle/>
          <a:p>
            <a:r>
              <a:rPr lang="en-US" dirty="0"/>
              <a:t>Framework for Teaching Proficiency System. ©2011 </a:t>
            </a:r>
            <a:r>
              <a:rPr lang="en-US" dirty="0" err="1"/>
              <a:t>Teachscape</a:t>
            </a:r>
            <a:r>
              <a:rPr lang="en-US" dirty="0"/>
              <a:t>, </a:t>
            </a:r>
            <a:r>
              <a:rPr lang="en-US" dirty="0" err="1"/>
              <a:t>Inc</a:t>
            </a:r>
            <a:endParaRPr lang="en-US" dirty="0"/>
          </a:p>
        </p:txBody>
      </p:sp>
    </p:spTree>
    <p:extLst>
      <p:ext uri="{BB962C8B-B14F-4D97-AF65-F5344CB8AC3E}">
        <p14:creationId xmlns:p14="http://schemas.microsoft.com/office/powerpoint/2010/main" val="3048242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44" t="22574" r="15352" b="6781"/>
          <a:stretch/>
        </p:blipFill>
        <p:spPr bwMode="auto">
          <a:xfrm>
            <a:off x="5687" y="1553569"/>
            <a:ext cx="9138313" cy="52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fontScale="90000"/>
          </a:bodyPr>
          <a:lstStyle/>
          <a:p>
            <a:r>
              <a:rPr lang="en-US" dirty="0" smtClean="0"/>
              <a:t>Domain 3: Instruction</a:t>
            </a:r>
            <a:br>
              <a:rPr lang="en-US" dirty="0" smtClean="0"/>
            </a:br>
            <a:r>
              <a:rPr lang="en-US" sz="2700" dirty="0" smtClean="0"/>
              <a:t>3b – Questioning &amp; discussion techniques</a:t>
            </a:r>
            <a:endParaRPr lang="en-US" sz="2700" dirty="0"/>
          </a:p>
        </p:txBody>
      </p:sp>
      <p:sp>
        <p:nvSpPr>
          <p:cNvPr id="5" name="Rounded Rectangle 4"/>
          <p:cNvSpPr/>
          <p:nvPr/>
        </p:nvSpPr>
        <p:spPr>
          <a:xfrm>
            <a:off x="1143000" y="3581400"/>
            <a:ext cx="7772400" cy="1676400"/>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71948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37591"/>
            <a:ext cx="7848600" cy="2036763"/>
          </a:xfrm>
        </p:spPr>
        <p:txBody>
          <a:bodyPr>
            <a:normAutofit/>
          </a:bodyPr>
          <a:lstStyle/>
          <a:p>
            <a:pPr algn="ctr"/>
            <a:r>
              <a:rPr lang="en-US" b="1" dirty="0" smtClean="0">
                <a:solidFill>
                  <a:schemeClr val="tx1">
                    <a:lumMod val="75000"/>
                    <a:lumOff val="25000"/>
                  </a:schemeClr>
                </a:solidFill>
              </a:rPr>
              <a:t>Effective Questioning Skills</a:t>
            </a:r>
            <a:br>
              <a:rPr lang="en-US" b="1" dirty="0" smtClean="0">
                <a:solidFill>
                  <a:schemeClr val="tx1">
                    <a:lumMod val="75000"/>
                    <a:lumOff val="25000"/>
                  </a:schemeClr>
                </a:solidFill>
              </a:rPr>
            </a:br>
            <a:r>
              <a:rPr lang="en-US" b="1" i="1" dirty="0" smtClean="0">
                <a:solidFill>
                  <a:schemeClr val="tx1">
                    <a:lumMod val="75000"/>
                    <a:lumOff val="25000"/>
                  </a:schemeClr>
                </a:solidFill>
              </a:rPr>
              <a:t>What is Accomplished?</a:t>
            </a:r>
            <a:endParaRPr lang="en-US" b="1" i="1" dirty="0">
              <a:solidFill>
                <a:schemeClr val="tx1">
                  <a:lumMod val="75000"/>
                  <a:lumOff val="25000"/>
                </a:schemeClr>
              </a:solidFill>
              <a:effectLst/>
            </a:endParaRPr>
          </a:p>
        </p:txBody>
      </p:sp>
      <p:sp>
        <p:nvSpPr>
          <p:cNvPr id="5" name="Content Placeholder 4"/>
          <p:cNvSpPr>
            <a:spLocks noGrp="1"/>
          </p:cNvSpPr>
          <p:nvPr>
            <p:ph idx="1"/>
          </p:nvPr>
        </p:nvSpPr>
        <p:spPr>
          <a:xfrm>
            <a:off x="1524000" y="2032876"/>
            <a:ext cx="8066690" cy="4851400"/>
          </a:xfrm>
        </p:spPr>
        <p:txBody>
          <a:bodyPr>
            <a:normAutofit/>
          </a:bodyPr>
          <a:lstStyle/>
          <a:p>
            <a:pPr marL="0" indent="0">
              <a:buNone/>
            </a:pPr>
            <a:endParaRPr lang="en-US" dirty="0" smtClean="0"/>
          </a:p>
          <a:p>
            <a:pPr marL="0" indent="0">
              <a:lnSpc>
                <a:spcPct val="120000"/>
              </a:lnSpc>
              <a:spcBef>
                <a:spcPts val="0"/>
              </a:spcBef>
              <a:buNone/>
            </a:pPr>
            <a:r>
              <a:rPr lang="en-US" sz="3600" dirty="0" smtClean="0">
                <a:latin typeface="+mj-lt"/>
              </a:rPr>
              <a:t>1. Read the 3b Performance Levels.</a:t>
            </a:r>
          </a:p>
          <a:p>
            <a:pPr marL="0" indent="0">
              <a:lnSpc>
                <a:spcPct val="120000"/>
              </a:lnSpc>
              <a:spcBef>
                <a:spcPts val="0"/>
              </a:spcBef>
              <a:buNone/>
            </a:pPr>
            <a:r>
              <a:rPr lang="en-US" sz="3600" dirty="0" smtClean="0">
                <a:latin typeface="+mj-lt"/>
              </a:rPr>
              <a:t>2. Highlight the language that</a:t>
            </a:r>
          </a:p>
          <a:p>
            <a:pPr marL="0" indent="0">
              <a:lnSpc>
                <a:spcPct val="120000"/>
              </a:lnSpc>
              <a:spcBef>
                <a:spcPts val="0"/>
              </a:spcBef>
              <a:buNone/>
            </a:pPr>
            <a:r>
              <a:rPr lang="en-US" sz="3600" dirty="0">
                <a:latin typeface="+mj-lt"/>
              </a:rPr>
              <a:t> </a:t>
            </a:r>
            <a:r>
              <a:rPr lang="en-US" sz="3600" dirty="0" smtClean="0">
                <a:latin typeface="+mj-lt"/>
              </a:rPr>
              <a:t>   differentiates the levels</a:t>
            </a:r>
            <a:r>
              <a:rPr lang="en-US" sz="3600" dirty="0">
                <a:latin typeface="+mj-lt"/>
              </a:rPr>
              <a:t>.</a:t>
            </a:r>
            <a:r>
              <a:rPr lang="en-US" sz="3600" dirty="0" smtClean="0">
                <a:latin typeface="+mj-lt"/>
              </a:rPr>
              <a:t>  </a:t>
            </a:r>
          </a:p>
          <a:p>
            <a:pPr marL="0" indent="0">
              <a:lnSpc>
                <a:spcPct val="120000"/>
              </a:lnSpc>
              <a:spcBef>
                <a:spcPts val="0"/>
              </a:spcBef>
              <a:buNone/>
            </a:pPr>
            <a:r>
              <a:rPr lang="en-US" sz="3600" dirty="0" smtClean="0">
                <a:latin typeface="+mj-lt"/>
              </a:rPr>
              <a:t>3. Discuss with your table group.</a:t>
            </a:r>
          </a:p>
          <a:p>
            <a:pPr>
              <a:lnSpc>
                <a:spcPct val="120000"/>
              </a:lnSpc>
              <a:spcBef>
                <a:spcPts val="0"/>
              </a:spcBef>
            </a:pPr>
            <a:endParaRPr lang="en-US" sz="44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10" y="381000"/>
            <a:ext cx="1915510" cy="2844800"/>
          </a:xfrm>
          <a:prstGeom prst="rect">
            <a:avLst/>
          </a:prstGeom>
        </p:spPr>
      </p:pic>
    </p:spTree>
    <p:extLst>
      <p:ext uri="{BB962C8B-B14F-4D97-AF65-F5344CB8AC3E}">
        <p14:creationId xmlns:p14="http://schemas.microsoft.com/office/powerpoint/2010/main" val="122239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5" y="-36786"/>
            <a:ext cx="9144000" cy="1143000"/>
          </a:xfrm>
        </p:spPr>
        <p:txBody>
          <a:bodyPr/>
          <a:lstStyle/>
          <a:p>
            <a:pPr algn="ctr"/>
            <a:r>
              <a:rPr lang="en-US" b="1" dirty="0" smtClean="0">
                <a:solidFill>
                  <a:schemeClr val="tx2"/>
                </a:solidFill>
              </a:rPr>
              <a:t>Accomplished</a:t>
            </a:r>
            <a:endParaRPr lang="en-US" b="1" dirty="0">
              <a:solidFill>
                <a:schemeClr val="tx2"/>
              </a:solidFill>
            </a:endParaRPr>
          </a:p>
        </p:txBody>
      </p:sp>
      <p:sp>
        <p:nvSpPr>
          <p:cNvPr id="3" name="Content Placeholder 2"/>
          <p:cNvSpPr>
            <a:spLocks noGrp="1"/>
          </p:cNvSpPr>
          <p:nvPr>
            <p:ph idx="1"/>
          </p:nvPr>
        </p:nvSpPr>
        <p:spPr>
          <a:xfrm>
            <a:off x="228600" y="1295400"/>
            <a:ext cx="8686800" cy="5562600"/>
          </a:xfrm>
        </p:spPr>
        <p:txBody>
          <a:bodyPr>
            <a:normAutofit/>
          </a:bodyPr>
          <a:lstStyle/>
          <a:p>
            <a:pPr marL="457200" indent="-457200">
              <a:buClrTx/>
              <a:buFont typeface="Arial" pitchFamily="34" charset="0"/>
              <a:buChar char="•"/>
            </a:pPr>
            <a:r>
              <a:rPr lang="en-US" sz="3000" dirty="0" smtClean="0">
                <a:latin typeface="+mj-lt"/>
              </a:rPr>
              <a:t>Although </a:t>
            </a:r>
            <a:r>
              <a:rPr lang="en-US" sz="3000" dirty="0">
                <a:latin typeface="+mj-lt"/>
              </a:rPr>
              <a:t>the teacher may use </a:t>
            </a:r>
            <a:r>
              <a:rPr lang="en-US" sz="3000" b="1" dirty="0">
                <a:solidFill>
                  <a:srgbClr val="C00000"/>
                </a:solidFill>
                <a:latin typeface="+mj-lt"/>
              </a:rPr>
              <a:t>some low-level questions</a:t>
            </a:r>
            <a:r>
              <a:rPr lang="en-US" sz="3000" dirty="0">
                <a:latin typeface="+mj-lt"/>
              </a:rPr>
              <a:t>, he or she </a:t>
            </a:r>
            <a:r>
              <a:rPr lang="en-US" sz="3000" dirty="0" smtClean="0">
                <a:latin typeface="+mj-lt"/>
              </a:rPr>
              <a:t>asks the students questions designed </a:t>
            </a:r>
            <a:r>
              <a:rPr lang="en-US" sz="3000" dirty="0">
                <a:latin typeface="+mj-lt"/>
              </a:rPr>
              <a:t>to </a:t>
            </a:r>
            <a:r>
              <a:rPr lang="en-US" sz="3000" b="1" dirty="0">
                <a:solidFill>
                  <a:srgbClr val="C00000"/>
                </a:solidFill>
                <a:latin typeface="+mj-lt"/>
              </a:rPr>
              <a:t>promote student thinking</a:t>
            </a:r>
            <a:r>
              <a:rPr lang="en-US" sz="3000" dirty="0">
                <a:latin typeface="+mj-lt"/>
              </a:rPr>
              <a:t> and understanding. </a:t>
            </a:r>
            <a:endParaRPr lang="en-US" sz="3000" dirty="0" smtClean="0">
              <a:latin typeface="+mj-lt"/>
            </a:endParaRPr>
          </a:p>
          <a:p>
            <a:pPr marL="457200" indent="-457200">
              <a:buClrTx/>
              <a:buFont typeface="Arial" pitchFamily="34" charset="0"/>
              <a:buChar char="•"/>
            </a:pPr>
            <a:r>
              <a:rPr lang="en-US" sz="3000" dirty="0" smtClean="0">
                <a:latin typeface="+mj-lt"/>
              </a:rPr>
              <a:t>The </a:t>
            </a:r>
            <a:r>
              <a:rPr lang="en-US" sz="3000" dirty="0">
                <a:latin typeface="+mj-lt"/>
              </a:rPr>
              <a:t>teacher creates a </a:t>
            </a:r>
            <a:r>
              <a:rPr lang="en-US" sz="3000" b="1" dirty="0">
                <a:solidFill>
                  <a:srgbClr val="C00000"/>
                </a:solidFill>
                <a:latin typeface="+mj-lt"/>
              </a:rPr>
              <a:t>genuine discussion </a:t>
            </a:r>
            <a:r>
              <a:rPr lang="en-US" sz="3000" dirty="0">
                <a:latin typeface="+mj-lt"/>
              </a:rPr>
              <a:t>among students, providing adequate time for students to respond and stepping aside when appropriate. </a:t>
            </a:r>
            <a:endParaRPr lang="en-US" sz="3000" dirty="0" smtClean="0">
              <a:latin typeface="+mj-lt"/>
            </a:endParaRPr>
          </a:p>
          <a:p>
            <a:pPr marL="457200" indent="-457200">
              <a:buClrTx/>
              <a:buFont typeface="Arial" pitchFamily="34" charset="0"/>
              <a:buChar char="•"/>
            </a:pPr>
            <a:r>
              <a:rPr lang="en-US" sz="3000" dirty="0" smtClean="0">
                <a:latin typeface="+mj-lt"/>
              </a:rPr>
              <a:t>The </a:t>
            </a:r>
            <a:r>
              <a:rPr lang="en-US" sz="3000" dirty="0">
                <a:latin typeface="+mj-lt"/>
              </a:rPr>
              <a:t>teacher successfully </a:t>
            </a:r>
            <a:r>
              <a:rPr lang="en-US" sz="3000" b="1" dirty="0">
                <a:solidFill>
                  <a:srgbClr val="C00000"/>
                </a:solidFill>
                <a:latin typeface="+mj-lt"/>
              </a:rPr>
              <a:t>engages most students </a:t>
            </a:r>
            <a:r>
              <a:rPr lang="en-US" sz="3000" dirty="0">
                <a:latin typeface="+mj-lt"/>
              </a:rPr>
              <a:t>in the discussion, employing a range of strategies to ensure that most students are heard.</a:t>
            </a:r>
          </a:p>
          <a:p>
            <a:pPr>
              <a:buClrTx/>
            </a:pPr>
            <a:endParaRPr lang="en-US" dirty="0"/>
          </a:p>
        </p:txBody>
      </p:sp>
      <p:pic>
        <p:nvPicPr>
          <p:cNvPr id="1028" name="Picture 4" descr="http://ec.l.thumbs.canstockphoto.com/canstock18632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3344"/>
            <a:ext cx="1428750" cy="124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314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9144000" cy="1143000"/>
          </a:xfrm>
        </p:spPr>
        <p:txBody>
          <a:bodyPr>
            <a:normAutofit/>
          </a:bodyPr>
          <a:lstStyle/>
          <a:p>
            <a:pPr algn="ctr"/>
            <a:r>
              <a:rPr lang="en-US" b="1" dirty="0" smtClean="0">
                <a:solidFill>
                  <a:schemeClr val="tx2"/>
                </a:solidFill>
              </a:rPr>
              <a:t>Exemplary</a:t>
            </a:r>
            <a:endParaRPr lang="en-US" b="1" dirty="0">
              <a:solidFill>
                <a:schemeClr val="tx2"/>
              </a:solidFill>
            </a:endParaRPr>
          </a:p>
        </p:txBody>
      </p:sp>
      <p:sp>
        <p:nvSpPr>
          <p:cNvPr id="3" name="Content Placeholder 2"/>
          <p:cNvSpPr>
            <a:spLocks noGrp="1"/>
          </p:cNvSpPr>
          <p:nvPr>
            <p:ph idx="1"/>
          </p:nvPr>
        </p:nvSpPr>
        <p:spPr>
          <a:xfrm>
            <a:off x="381000" y="1620837"/>
            <a:ext cx="8305800" cy="4754563"/>
          </a:xfrm>
        </p:spPr>
        <p:txBody>
          <a:bodyPr>
            <a:normAutofit/>
          </a:bodyPr>
          <a:lstStyle/>
          <a:p>
            <a:pPr marL="457200" indent="-457200">
              <a:buClrTx/>
              <a:buFont typeface="Arial" pitchFamily="34" charset="0"/>
              <a:buChar char="•"/>
            </a:pPr>
            <a:r>
              <a:rPr lang="en-US" sz="3200" dirty="0" smtClean="0">
                <a:latin typeface="+mj-lt"/>
              </a:rPr>
              <a:t>Teacher </a:t>
            </a:r>
            <a:r>
              <a:rPr lang="en-US" sz="3200" dirty="0">
                <a:latin typeface="+mj-lt"/>
              </a:rPr>
              <a:t>uses a variety or series of questions or prompts to </a:t>
            </a:r>
            <a:r>
              <a:rPr lang="en-US" sz="3200" b="1" dirty="0">
                <a:solidFill>
                  <a:srgbClr val="C00000"/>
                </a:solidFill>
                <a:latin typeface="+mj-lt"/>
              </a:rPr>
              <a:t>challenge students </a:t>
            </a:r>
            <a:r>
              <a:rPr lang="en-US" sz="3200" dirty="0">
                <a:latin typeface="+mj-lt"/>
              </a:rPr>
              <a:t>cognitively,</a:t>
            </a:r>
            <a:r>
              <a:rPr lang="en-US" sz="3200" b="1" dirty="0">
                <a:solidFill>
                  <a:srgbClr val="C00000"/>
                </a:solidFill>
                <a:latin typeface="+mj-lt"/>
              </a:rPr>
              <a:t> advance high-level thinking and discourse, </a:t>
            </a:r>
            <a:r>
              <a:rPr lang="en-US" sz="3200" dirty="0">
                <a:latin typeface="+mj-lt"/>
              </a:rPr>
              <a:t>and</a:t>
            </a:r>
            <a:r>
              <a:rPr lang="en-US" sz="3200" b="1" dirty="0">
                <a:solidFill>
                  <a:srgbClr val="C00000"/>
                </a:solidFill>
                <a:latin typeface="+mj-lt"/>
              </a:rPr>
              <a:t> promote </a:t>
            </a:r>
            <a:r>
              <a:rPr lang="en-US" sz="3200" b="1" dirty="0" smtClean="0">
                <a:solidFill>
                  <a:srgbClr val="C00000"/>
                </a:solidFill>
                <a:latin typeface="+mj-lt"/>
              </a:rPr>
              <a:t>metacognition</a:t>
            </a:r>
            <a:r>
              <a:rPr lang="en-US" sz="3200" dirty="0">
                <a:latin typeface="+mj-lt"/>
              </a:rPr>
              <a:t>. </a:t>
            </a:r>
            <a:endParaRPr lang="en-US" sz="3200" dirty="0" smtClean="0">
              <a:latin typeface="+mj-lt"/>
            </a:endParaRPr>
          </a:p>
          <a:p>
            <a:pPr marL="457200" indent="-457200">
              <a:buClrTx/>
              <a:buFont typeface="Arial" pitchFamily="34" charset="0"/>
              <a:buChar char="•"/>
            </a:pPr>
            <a:r>
              <a:rPr lang="en-US" sz="3200" b="1" dirty="0" smtClean="0">
                <a:solidFill>
                  <a:srgbClr val="C00000"/>
                </a:solidFill>
                <a:latin typeface="+mj-lt"/>
              </a:rPr>
              <a:t>Students </a:t>
            </a:r>
            <a:r>
              <a:rPr lang="en-US" sz="3200" dirty="0">
                <a:latin typeface="+mj-lt"/>
              </a:rPr>
              <a:t>formulate many questions, initiate topics, and make unsolicited contributions. </a:t>
            </a:r>
            <a:endParaRPr lang="en-US" sz="3200" dirty="0" smtClean="0">
              <a:latin typeface="+mj-lt"/>
            </a:endParaRPr>
          </a:p>
          <a:p>
            <a:pPr marL="457200" indent="-457200">
              <a:buClrTx/>
              <a:buFont typeface="Arial" pitchFamily="34" charset="0"/>
              <a:buChar char="•"/>
            </a:pPr>
            <a:r>
              <a:rPr lang="en-US" sz="3200" b="1" dirty="0" smtClean="0">
                <a:solidFill>
                  <a:srgbClr val="C00000"/>
                </a:solidFill>
                <a:latin typeface="+mj-lt"/>
              </a:rPr>
              <a:t>Students</a:t>
            </a:r>
            <a:r>
              <a:rPr lang="en-US" sz="3200" dirty="0" smtClean="0">
                <a:latin typeface="+mj-lt"/>
              </a:rPr>
              <a:t> </a:t>
            </a:r>
            <a:r>
              <a:rPr lang="en-US" sz="3200" dirty="0">
                <a:latin typeface="+mj-lt"/>
              </a:rPr>
              <a:t>themselves ensure that all voices are heard in the discussion.</a:t>
            </a:r>
          </a:p>
          <a:p>
            <a:endParaRPr lang="en-US" sz="2800" dirty="0"/>
          </a:p>
        </p:txBody>
      </p:sp>
      <p:pic>
        <p:nvPicPr>
          <p:cNvPr id="2052" name="Picture 4" descr="Holding A Gold Sta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020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1" y="-7883"/>
            <a:ext cx="9144000" cy="1143000"/>
          </a:xfrm>
        </p:spPr>
        <p:txBody>
          <a:bodyPr>
            <a:normAutofit/>
          </a:bodyPr>
          <a:lstStyle/>
          <a:p>
            <a:pPr algn="ctr"/>
            <a:r>
              <a:rPr lang="en-US" b="1" dirty="0" smtClean="0">
                <a:solidFill>
                  <a:schemeClr val="tx2"/>
                </a:solidFill>
              </a:rPr>
              <a:t>Developing</a:t>
            </a:r>
            <a:endParaRPr lang="en-US" b="1" dirty="0">
              <a:solidFill>
                <a:schemeClr val="tx2"/>
              </a:solidFill>
            </a:endParaRPr>
          </a:p>
        </p:txBody>
      </p:sp>
      <p:sp>
        <p:nvSpPr>
          <p:cNvPr id="3" name="Content Placeholder 2"/>
          <p:cNvSpPr>
            <a:spLocks noGrp="1"/>
          </p:cNvSpPr>
          <p:nvPr>
            <p:ph idx="1"/>
          </p:nvPr>
        </p:nvSpPr>
        <p:spPr>
          <a:xfrm>
            <a:off x="76200" y="1371600"/>
            <a:ext cx="9067800" cy="5486400"/>
          </a:xfrm>
        </p:spPr>
        <p:txBody>
          <a:bodyPr>
            <a:normAutofit/>
          </a:bodyPr>
          <a:lstStyle/>
          <a:p>
            <a:pPr marL="457200" indent="-457200">
              <a:buClrTx/>
              <a:buFont typeface="Arial" pitchFamily="34" charset="0"/>
              <a:buChar char="•"/>
            </a:pPr>
            <a:r>
              <a:rPr lang="en-US" sz="3200" dirty="0" smtClean="0">
                <a:latin typeface="+mj-lt"/>
              </a:rPr>
              <a:t>Teacher’s </a:t>
            </a:r>
            <a:r>
              <a:rPr lang="en-US" sz="3200" dirty="0">
                <a:latin typeface="+mj-lt"/>
              </a:rPr>
              <a:t>questions lead students </a:t>
            </a:r>
            <a:r>
              <a:rPr lang="en-US" sz="3200" dirty="0" smtClean="0">
                <a:latin typeface="+mj-lt"/>
              </a:rPr>
              <a:t>through </a:t>
            </a:r>
            <a:r>
              <a:rPr lang="en-US" sz="3200" b="1" dirty="0" smtClean="0">
                <a:solidFill>
                  <a:srgbClr val="C00000"/>
                </a:solidFill>
                <a:latin typeface="+mj-lt"/>
              </a:rPr>
              <a:t>a </a:t>
            </a:r>
            <a:r>
              <a:rPr lang="en-US" sz="3200" b="1" dirty="0">
                <a:solidFill>
                  <a:srgbClr val="C00000"/>
                </a:solidFill>
                <a:latin typeface="+mj-lt"/>
              </a:rPr>
              <a:t>single path of inquiry</a:t>
            </a:r>
            <a:r>
              <a:rPr lang="en-US" sz="3200" dirty="0">
                <a:latin typeface="+mj-lt"/>
              </a:rPr>
              <a:t>, with answers seemingly determined in advance. </a:t>
            </a:r>
            <a:endParaRPr lang="en-US" sz="3200" dirty="0" smtClean="0">
              <a:latin typeface="+mj-lt"/>
            </a:endParaRPr>
          </a:p>
          <a:p>
            <a:pPr marL="457200" indent="-457200">
              <a:buClrTx/>
              <a:buFont typeface="Arial" pitchFamily="34" charset="0"/>
              <a:buChar char="•"/>
            </a:pPr>
            <a:r>
              <a:rPr lang="en-US" sz="3200" dirty="0" smtClean="0">
                <a:latin typeface="+mj-lt"/>
              </a:rPr>
              <a:t>Alternatively, the </a:t>
            </a:r>
            <a:r>
              <a:rPr lang="en-US" sz="3200" dirty="0">
                <a:latin typeface="+mj-lt"/>
              </a:rPr>
              <a:t>teacher </a:t>
            </a:r>
            <a:r>
              <a:rPr lang="en-US" sz="3200" b="1" dirty="0">
                <a:solidFill>
                  <a:srgbClr val="C00000"/>
                </a:solidFill>
                <a:latin typeface="+mj-lt"/>
              </a:rPr>
              <a:t>attempts</a:t>
            </a:r>
            <a:r>
              <a:rPr lang="en-US" sz="3200" dirty="0">
                <a:latin typeface="+mj-lt"/>
              </a:rPr>
              <a:t> to frame some questions designed to promote student thinking and understanding, but only </a:t>
            </a:r>
            <a:r>
              <a:rPr lang="en-US" sz="3200" b="1" dirty="0">
                <a:solidFill>
                  <a:srgbClr val="C00000"/>
                </a:solidFill>
                <a:latin typeface="+mj-lt"/>
              </a:rPr>
              <a:t>a few students </a:t>
            </a:r>
            <a:r>
              <a:rPr lang="en-US" sz="3200" dirty="0">
                <a:latin typeface="+mj-lt"/>
              </a:rPr>
              <a:t>are involved. </a:t>
            </a:r>
            <a:endParaRPr lang="en-US" sz="3200" dirty="0" smtClean="0">
              <a:latin typeface="+mj-lt"/>
            </a:endParaRPr>
          </a:p>
          <a:p>
            <a:pPr marL="457200" indent="-457200">
              <a:buClrTx/>
              <a:buFont typeface="Arial" pitchFamily="34" charset="0"/>
              <a:buChar char="•"/>
            </a:pPr>
            <a:r>
              <a:rPr lang="en-US" sz="3200" dirty="0" smtClean="0">
                <a:latin typeface="+mj-lt"/>
              </a:rPr>
              <a:t>Teacher </a:t>
            </a:r>
            <a:r>
              <a:rPr lang="en-US" sz="3200" b="1" dirty="0">
                <a:solidFill>
                  <a:srgbClr val="C00000"/>
                </a:solidFill>
                <a:latin typeface="+mj-lt"/>
              </a:rPr>
              <a:t>attempts</a:t>
            </a:r>
            <a:r>
              <a:rPr lang="en-US" sz="3200" dirty="0">
                <a:latin typeface="+mj-lt"/>
              </a:rPr>
              <a:t> to engage all students in the discussion and to encourage them to respond to one another, </a:t>
            </a:r>
            <a:r>
              <a:rPr lang="en-US" sz="3200" dirty="0" smtClean="0">
                <a:latin typeface="+mj-lt"/>
              </a:rPr>
              <a:t>but with </a:t>
            </a:r>
            <a:r>
              <a:rPr lang="en-US" sz="3200" b="1" dirty="0">
                <a:solidFill>
                  <a:srgbClr val="C00000"/>
                </a:solidFill>
                <a:latin typeface="+mj-lt"/>
              </a:rPr>
              <a:t>uneven results</a:t>
            </a:r>
            <a:r>
              <a:rPr lang="en-US" sz="3200" dirty="0">
                <a:latin typeface="+mj-lt"/>
              </a:rPr>
              <a:t>.</a:t>
            </a:r>
          </a:p>
          <a:p>
            <a:endParaRPr lang="en-US" sz="2800" dirty="0"/>
          </a:p>
          <a:p>
            <a:endParaRPr lang="en-US" sz="2800" dirty="0"/>
          </a:p>
        </p:txBody>
      </p:sp>
      <p:pic>
        <p:nvPicPr>
          <p:cNvPr id="4099" name="Picture 3" descr="http://bsquarednyc.files.wordpress.com/2012/02/clipart_of_26862_smjpg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40161"/>
            <a:ext cx="1676400" cy="13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962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9144000" cy="1143000"/>
          </a:xfrm>
        </p:spPr>
        <p:txBody>
          <a:bodyPr/>
          <a:lstStyle/>
          <a:p>
            <a:pPr algn="ctr"/>
            <a:r>
              <a:rPr lang="en-US" b="1" dirty="0" smtClean="0">
                <a:solidFill>
                  <a:schemeClr val="tx2"/>
                </a:solidFill>
              </a:rPr>
              <a:t>Ineffective</a:t>
            </a:r>
            <a:endParaRPr lang="en-US" b="1" dirty="0">
              <a:solidFill>
                <a:schemeClr val="tx2"/>
              </a:solidFill>
            </a:endParaRPr>
          </a:p>
        </p:txBody>
      </p:sp>
      <p:sp>
        <p:nvSpPr>
          <p:cNvPr id="3" name="Content Placeholder 2"/>
          <p:cNvSpPr>
            <a:spLocks noGrp="1"/>
          </p:cNvSpPr>
          <p:nvPr>
            <p:ph idx="1"/>
          </p:nvPr>
        </p:nvSpPr>
        <p:spPr>
          <a:xfrm>
            <a:off x="244366" y="2057400"/>
            <a:ext cx="8915400" cy="5511800"/>
          </a:xfrm>
        </p:spPr>
        <p:txBody>
          <a:bodyPr>
            <a:normAutofit/>
          </a:bodyPr>
          <a:lstStyle/>
          <a:p>
            <a:pPr marL="457200" indent="-457200">
              <a:buClrTx/>
              <a:buFont typeface="Arial" pitchFamily="34" charset="0"/>
              <a:buChar char="•"/>
            </a:pPr>
            <a:r>
              <a:rPr lang="en-US" sz="3200" dirty="0" smtClean="0">
                <a:latin typeface="+mj-lt"/>
              </a:rPr>
              <a:t>Teacher’s </a:t>
            </a:r>
            <a:r>
              <a:rPr lang="en-US" sz="3200" dirty="0">
                <a:latin typeface="+mj-lt"/>
              </a:rPr>
              <a:t>questions are of </a:t>
            </a:r>
            <a:r>
              <a:rPr lang="en-US" sz="3200" b="1" dirty="0">
                <a:solidFill>
                  <a:srgbClr val="C00000"/>
                </a:solidFill>
                <a:latin typeface="+mj-lt"/>
              </a:rPr>
              <a:t>low cognitive challenge</a:t>
            </a:r>
            <a:r>
              <a:rPr lang="en-US" sz="3200" dirty="0">
                <a:latin typeface="+mj-lt"/>
              </a:rPr>
              <a:t>, </a:t>
            </a:r>
            <a:r>
              <a:rPr lang="en-US" sz="3200" dirty="0" smtClean="0">
                <a:latin typeface="+mj-lt"/>
              </a:rPr>
              <a:t>require single </a:t>
            </a:r>
            <a:r>
              <a:rPr lang="en-US" sz="3200" dirty="0">
                <a:latin typeface="+mj-lt"/>
              </a:rPr>
              <a:t>correct responses, and </a:t>
            </a:r>
            <a:r>
              <a:rPr lang="en-US" sz="3200" dirty="0" smtClean="0">
                <a:latin typeface="+mj-lt"/>
              </a:rPr>
              <a:t>are asked </a:t>
            </a:r>
            <a:r>
              <a:rPr lang="en-US" sz="3200" dirty="0">
                <a:latin typeface="+mj-lt"/>
              </a:rPr>
              <a:t>in </a:t>
            </a:r>
            <a:r>
              <a:rPr lang="en-US" sz="3200" b="1" dirty="0">
                <a:solidFill>
                  <a:srgbClr val="C00000"/>
                </a:solidFill>
                <a:latin typeface="+mj-lt"/>
              </a:rPr>
              <a:t>rapid succession</a:t>
            </a:r>
            <a:r>
              <a:rPr lang="en-US" sz="3200" dirty="0">
                <a:latin typeface="+mj-lt"/>
              </a:rPr>
              <a:t>. </a:t>
            </a:r>
            <a:endParaRPr lang="en-US" sz="3200" dirty="0" smtClean="0">
              <a:latin typeface="+mj-lt"/>
            </a:endParaRPr>
          </a:p>
          <a:p>
            <a:pPr marL="457200" indent="-457200">
              <a:buClrTx/>
              <a:buFont typeface="Arial" pitchFamily="34" charset="0"/>
              <a:buChar char="•"/>
            </a:pPr>
            <a:r>
              <a:rPr lang="en-US" sz="3200" dirty="0" smtClean="0">
                <a:latin typeface="+mj-lt"/>
              </a:rPr>
              <a:t>Interaction </a:t>
            </a:r>
            <a:r>
              <a:rPr lang="en-US" sz="3200" dirty="0">
                <a:latin typeface="+mj-lt"/>
              </a:rPr>
              <a:t>between teacher and students is predominantly </a:t>
            </a:r>
            <a:r>
              <a:rPr lang="en-US" sz="3200" b="1" dirty="0">
                <a:solidFill>
                  <a:srgbClr val="C00000"/>
                </a:solidFill>
                <a:latin typeface="+mj-lt"/>
              </a:rPr>
              <a:t>recitation style</a:t>
            </a:r>
            <a:r>
              <a:rPr lang="en-US" sz="3200" dirty="0">
                <a:latin typeface="+mj-lt"/>
              </a:rPr>
              <a:t>, with the teacher mediating all questions and answers. </a:t>
            </a:r>
            <a:endParaRPr lang="en-US" sz="3200" dirty="0" smtClean="0">
              <a:latin typeface="+mj-lt"/>
            </a:endParaRPr>
          </a:p>
          <a:p>
            <a:pPr marL="457200" indent="-457200">
              <a:buClrTx/>
              <a:buFont typeface="Arial" pitchFamily="34" charset="0"/>
              <a:buChar char="•"/>
            </a:pPr>
            <a:r>
              <a:rPr lang="en-US" sz="3200" dirty="0" smtClean="0">
                <a:latin typeface="+mj-lt"/>
              </a:rPr>
              <a:t>A </a:t>
            </a:r>
            <a:r>
              <a:rPr lang="en-US" sz="3200" b="1" dirty="0">
                <a:solidFill>
                  <a:srgbClr val="C00000"/>
                </a:solidFill>
                <a:latin typeface="+mj-lt"/>
              </a:rPr>
              <a:t>few students dominate</a:t>
            </a:r>
            <a:r>
              <a:rPr lang="en-US" sz="3200" dirty="0">
                <a:latin typeface="+mj-lt"/>
              </a:rPr>
              <a:t> </a:t>
            </a:r>
            <a:r>
              <a:rPr lang="en-US" sz="3200" dirty="0" smtClean="0">
                <a:latin typeface="+mj-lt"/>
              </a:rPr>
              <a:t>the discussion.</a:t>
            </a:r>
            <a:endParaRPr lang="en-US" sz="3200" dirty="0">
              <a:latin typeface="+mj-lt"/>
            </a:endParaRPr>
          </a:p>
        </p:txBody>
      </p:sp>
      <p:pic>
        <p:nvPicPr>
          <p:cNvPr id="1026" name="Picture 2" descr="http://t2.gstatic.com/images?q=tbn:ANd9GcSM1SRjiPehxRCGd4ZODXfls8qWg7ESOJvFTOQAEUw4Kv5ZGtbS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57200"/>
            <a:ext cx="1295400" cy="134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811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Consider this…</a:t>
            </a:r>
            <a:endParaRPr lang="en-US" b="1" dirty="0"/>
          </a:p>
        </p:txBody>
      </p:sp>
      <p:sp>
        <p:nvSpPr>
          <p:cNvPr id="3" name="Content Placeholder 2"/>
          <p:cNvSpPr>
            <a:spLocks noGrp="1"/>
          </p:cNvSpPr>
          <p:nvPr>
            <p:ph idx="1"/>
          </p:nvPr>
        </p:nvSpPr>
        <p:spPr/>
        <p:txBody>
          <a:bodyPr/>
          <a:lstStyle/>
          <a:p>
            <a:r>
              <a:rPr lang="en-US" dirty="0"/>
              <a:t>The teacher is usually the person who asks the questions during a discussion. In a longitudinal study of elementary and secondary school classes, Dillon (1990) found that each student asks only one question per month on average. Teachers must take deliberate steps to get their students to ask questions.</a:t>
            </a:r>
          </a:p>
          <a:p>
            <a:endParaRPr lang="en-US" dirty="0"/>
          </a:p>
        </p:txBody>
      </p:sp>
      <p:sp>
        <p:nvSpPr>
          <p:cNvPr id="4" name="Rectangle 3"/>
          <p:cNvSpPr/>
          <p:nvPr/>
        </p:nvSpPr>
        <p:spPr>
          <a:xfrm>
            <a:off x="2819400" y="3276600"/>
            <a:ext cx="9906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267200"/>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60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smtClean="0"/>
              <a:t>Additionally…</a:t>
            </a:r>
            <a:endParaRPr lang="en-US" b="1" dirty="0"/>
          </a:p>
        </p:txBody>
      </p:sp>
      <p:sp>
        <p:nvSpPr>
          <p:cNvPr id="3" name="Content Placeholder 2"/>
          <p:cNvSpPr>
            <a:spLocks noGrp="1"/>
          </p:cNvSpPr>
          <p:nvPr>
            <p:ph sz="quarter" idx="1"/>
          </p:nvPr>
        </p:nvSpPr>
        <p:spPr>
          <a:xfrm>
            <a:off x="304800" y="1676400"/>
            <a:ext cx="8382000" cy="4873752"/>
          </a:xfrm>
        </p:spPr>
        <p:txBody>
          <a:bodyPr/>
          <a:lstStyle/>
          <a:p>
            <a:r>
              <a:rPr lang="en-US" dirty="0" smtClean="0"/>
              <a:t>Teachers often pose a question to the whole class but then call on only a few hands…</a:t>
            </a:r>
          </a:p>
          <a:p>
            <a:r>
              <a:rPr lang="en-US" dirty="0" smtClean="0"/>
              <a:t>Ask- is the question you are asking one that you want the </a:t>
            </a:r>
            <a:r>
              <a:rPr lang="en-US" b="1" i="1" dirty="0" smtClean="0"/>
              <a:t>whole class </a:t>
            </a:r>
            <a:r>
              <a:rPr lang="en-US" dirty="0" smtClean="0"/>
              <a:t>to consider?</a:t>
            </a:r>
          </a:p>
          <a:p>
            <a:r>
              <a:rPr lang="en-US" dirty="0" smtClean="0"/>
              <a:t>Yes? Then why call on volunteers to answer?</a:t>
            </a:r>
          </a:p>
          <a:p>
            <a:r>
              <a:rPr lang="en-US" dirty="0" smtClean="0"/>
              <a:t>Pose the question to the whole class and indicate how you want students to answer:</a:t>
            </a:r>
          </a:p>
          <a:p>
            <a:pPr lvl="1"/>
            <a:r>
              <a:rPr lang="en-US" dirty="0" smtClean="0"/>
              <a:t>Think, Pair, Share</a:t>
            </a:r>
          </a:p>
          <a:p>
            <a:pPr lvl="1"/>
            <a:r>
              <a:rPr lang="en-US" dirty="0" smtClean="0"/>
              <a:t>Think , Write, Share</a:t>
            </a:r>
          </a:p>
          <a:p>
            <a:pPr lvl="1"/>
            <a:r>
              <a:rPr lang="en-US" dirty="0" smtClean="0"/>
              <a:t>Think, Write, Show</a:t>
            </a:r>
          </a:p>
          <a:p>
            <a:pPr marL="411480" lvl="1" indent="0">
              <a:buNone/>
            </a:pPr>
            <a:endParaRPr lang="en-US" dirty="0" smtClean="0"/>
          </a:p>
          <a:p>
            <a:pPr lvl="1"/>
            <a:endParaRPr lang="en-US" dirty="0" smtClean="0"/>
          </a:p>
          <a:p>
            <a:pPr lvl="1"/>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495800"/>
            <a:ext cx="1811337"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264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08274070"/>
              </p:ext>
            </p:extLst>
          </p:nvPr>
        </p:nvGraphicFramePr>
        <p:xfrm>
          <a:off x="0" y="-1"/>
          <a:ext cx="9144000" cy="7014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ec.l.thumbs.canstockphoto.com/canstock1132379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5" y="4343400"/>
            <a:ext cx="206658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seekingalpha.com/uploads/2009/11/15/saupload_22890_clipart_illustration_of_a_group_of_three_white_men_holding_red_targets_in_different_position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4" y="5696253"/>
            <a:ext cx="2066583" cy="14155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0.gstatic.com/images?q=tbn:ANd9GcSTMrHnWHr1ZfRcuMzzcSynlTReAmMmkqQqn4Ml162NGdLd4sL2Pp6biBJ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 y="1229929"/>
            <a:ext cx="1912218" cy="1456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230514"/>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Autofit/>
          </a:bodyPr>
          <a:lstStyle/>
          <a:p>
            <a:pPr algn="ctr"/>
            <a:r>
              <a:rPr lang="en-US" b="1" dirty="0" smtClean="0">
                <a:solidFill>
                  <a:schemeClr val="tx2"/>
                </a:solidFill>
              </a:rPr>
              <a:t>Critical Attributes and </a:t>
            </a:r>
            <a:br>
              <a:rPr lang="en-US" b="1" dirty="0" smtClean="0">
                <a:solidFill>
                  <a:schemeClr val="tx2"/>
                </a:solidFill>
              </a:rPr>
            </a:br>
            <a:r>
              <a:rPr lang="en-US" b="1" dirty="0" smtClean="0">
                <a:solidFill>
                  <a:schemeClr val="tx2"/>
                </a:solidFill>
              </a:rPr>
              <a:t>Possible Examples</a:t>
            </a:r>
            <a:endParaRPr lang="en-US" b="1" dirty="0">
              <a:solidFill>
                <a:schemeClr val="tx2"/>
              </a:solidFill>
            </a:endParaRPr>
          </a:p>
        </p:txBody>
      </p:sp>
      <p:sp>
        <p:nvSpPr>
          <p:cNvPr id="3" name="Content Placeholder 2"/>
          <p:cNvSpPr>
            <a:spLocks noGrp="1"/>
          </p:cNvSpPr>
          <p:nvPr>
            <p:ph idx="1"/>
          </p:nvPr>
        </p:nvSpPr>
        <p:spPr>
          <a:xfrm>
            <a:off x="228600" y="2209800"/>
            <a:ext cx="8915400" cy="5511800"/>
          </a:xfrm>
        </p:spPr>
        <p:txBody>
          <a:bodyPr>
            <a:normAutofit/>
          </a:bodyPr>
          <a:lstStyle/>
          <a:p>
            <a:pPr marL="0" indent="0">
              <a:buNone/>
            </a:pPr>
            <a:r>
              <a:rPr lang="en-US" sz="2800" dirty="0" smtClean="0">
                <a:latin typeface="+mj-lt"/>
              </a:rPr>
              <a:t>With your table group: </a:t>
            </a:r>
          </a:p>
          <a:p>
            <a:pPr>
              <a:buClr>
                <a:schemeClr val="tx1"/>
              </a:buClr>
              <a:buFont typeface="Arial" pitchFamily="34" charset="0"/>
              <a:buChar char="•"/>
            </a:pPr>
            <a:r>
              <a:rPr lang="en-US" sz="2800" dirty="0" smtClean="0">
                <a:latin typeface="+mj-lt"/>
              </a:rPr>
              <a:t>Identify the specific differences in the </a:t>
            </a:r>
            <a:r>
              <a:rPr lang="en-US" sz="2800" i="1" dirty="0" smtClean="0">
                <a:latin typeface="+mj-lt"/>
              </a:rPr>
              <a:t>Critical </a:t>
            </a:r>
            <a:r>
              <a:rPr lang="en-US" sz="2800" i="1" dirty="0">
                <a:latin typeface="+mj-lt"/>
              </a:rPr>
              <a:t>A</a:t>
            </a:r>
            <a:r>
              <a:rPr lang="en-US" sz="2800" i="1" dirty="0" smtClean="0">
                <a:latin typeface="+mj-lt"/>
              </a:rPr>
              <a:t>ttributes </a:t>
            </a:r>
            <a:r>
              <a:rPr lang="en-US" sz="2800" dirty="0" smtClean="0">
                <a:latin typeface="+mj-lt"/>
              </a:rPr>
              <a:t>of a Developing and Accomplished question.</a:t>
            </a:r>
          </a:p>
          <a:p>
            <a:pPr algn="ctr">
              <a:buClr>
                <a:schemeClr val="tx1"/>
              </a:buClr>
              <a:buFont typeface="Arial" pitchFamily="34" charset="0"/>
              <a:buChar char="•"/>
            </a:pPr>
            <a:endParaRPr lang="en-US" sz="2800" dirty="0" smtClean="0">
              <a:latin typeface="+mj-lt"/>
            </a:endParaRPr>
          </a:p>
          <a:p>
            <a:pPr marL="0" indent="0" algn="ctr">
              <a:spcBef>
                <a:spcPts val="0"/>
              </a:spcBef>
              <a:buNone/>
            </a:pPr>
            <a:r>
              <a:rPr lang="en-US" sz="3200" b="1" dirty="0" smtClean="0">
                <a:solidFill>
                  <a:schemeClr val="tx2"/>
                </a:solidFill>
                <a:latin typeface="+mj-lt"/>
              </a:rPr>
              <a:t>Do the </a:t>
            </a:r>
            <a:r>
              <a:rPr lang="en-US" sz="3200" b="1" i="1" dirty="0" smtClean="0">
                <a:solidFill>
                  <a:schemeClr val="tx2"/>
                </a:solidFill>
                <a:latin typeface="+mj-lt"/>
              </a:rPr>
              <a:t>Possible </a:t>
            </a:r>
            <a:r>
              <a:rPr lang="en-US" sz="3200" b="1" i="1" dirty="0">
                <a:solidFill>
                  <a:schemeClr val="tx2"/>
                </a:solidFill>
                <a:latin typeface="+mj-lt"/>
              </a:rPr>
              <a:t>E</a:t>
            </a:r>
            <a:r>
              <a:rPr lang="en-US" sz="3200" b="1" i="1" dirty="0" smtClean="0">
                <a:solidFill>
                  <a:schemeClr val="tx2"/>
                </a:solidFill>
                <a:latin typeface="+mj-lt"/>
              </a:rPr>
              <a:t>xamples </a:t>
            </a:r>
            <a:r>
              <a:rPr lang="en-US" sz="3200" b="1" dirty="0" smtClean="0">
                <a:solidFill>
                  <a:schemeClr val="tx2"/>
                </a:solidFill>
                <a:latin typeface="+mj-lt"/>
              </a:rPr>
              <a:t>help to clarify the </a:t>
            </a:r>
          </a:p>
          <a:p>
            <a:pPr marL="0" indent="0" algn="ctr">
              <a:spcBef>
                <a:spcPts val="0"/>
              </a:spcBef>
              <a:buNone/>
            </a:pPr>
            <a:r>
              <a:rPr lang="en-US" sz="3200" b="1" i="1" dirty="0" smtClean="0">
                <a:solidFill>
                  <a:schemeClr val="tx2"/>
                </a:solidFill>
                <a:latin typeface="+mj-lt"/>
              </a:rPr>
              <a:t>Critical </a:t>
            </a:r>
            <a:r>
              <a:rPr lang="en-US" sz="3200" b="1" i="1" dirty="0">
                <a:solidFill>
                  <a:schemeClr val="tx2"/>
                </a:solidFill>
                <a:latin typeface="+mj-lt"/>
              </a:rPr>
              <a:t>A</a:t>
            </a:r>
            <a:r>
              <a:rPr lang="en-US" sz="3200" b="1" i="1" dirty="0" smtClean="0">
                <a:solidFill>
                  <a:schemeClr val="tx2"/>
                </a:solidFill>
                <a:latin typeface="+mj-lt"/>
              </a:rPr>
              <a:t>ttributes</a:t>
            </a:r>
            <a:r>
              <a:rPr lang="en-US" sz="3200" b="1" dirty="0" smtClean="0">
                <a:solidFill>
                  <a:schemeClr val="tx2"/>
                </a:solidFill>
                <a:latin typeface="+mj-lt"/>
              </a:rPr>
              <a:t> between the two levels of </a:t>
            </a:r>
          </a:p>
          <a:p>
            <a:pPr marL="0" indent="0" algn="ctr">
              <a:spcBef>
                <a:spcPts val="0"/>
              </a:spcBef>
              <a:buNone/>
            </a:pPr>
            <a:r>
              <a:rPr lang="en-US" sz="3200" b="1" dirty="0" smtClean="0">
                <a:solidFill>
                  <a:schemeClr val="tx2"/>
                </a:solidFill>
                <a:latin typeface="+mj-lt"/>
              </a:rPr>
              <a:t>Developing and Accomplished?</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199" y="228600"/>
            <a:ext cx="1814513" cy="188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30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4" y="274637"/>
            <a:ext cx="8943976" cy="1143000"/>
          </a:xfrm>
        </p:spPr>
        <p:txBody>
          <a:bodyPr/>
          <a:lstStyle/>
          <a:p>
            <a:r>
              <a:rPr lang="en-US" sz="4800" b="1" dirty="0" smtClean="0"/>
              <a:t> Let’s practice. </a:t>
            </a:r>
            <a:endParaRPr lang="en-US" sz="4800" b="1" dirty="0"/>
          </a:p>
        </p:txBody>
      </p:sp>
      <p:sp>
        <p:nvSpPr>
          <p:cNvPr id="3" name="Content Placeholder 2"/>
          <p:cNvSpPr>
            <a:spLocks noGrp="1"/>
          </p:cNvSpPr>
          <p:nvPr>
            <p:ph idx="1"/>
          </p:nvPr>
        </p:nvSpPr>
        <p:spPr>
          <a:xfrm>
            <a:off x="3492499" y="1803400"/>
            <a:ext cx="5499101" cy="5181600"/>
          </a:xfrm>
        </p:spPr>
        <p:txBody>
          <a:bodyPr>
            <a:normAutofit/>
          </a:bodyPr>
          <a:lstStyle/>
          <a:p>
            <a:pPr marL="342900" indent="-342900">
              <a:buClrTx/>
              <a:buFont typeface="Arial" pitchFamily="34" charset="0"/>
              <a:buChar char="•"/>
            </a:pPr>
            <a:r>
              <a:rPr lang="en-US" sz="3500" dirty="0" smtClean="0">
                <a:latin typeface="+mj-lt"/>
              </a:rPr>
              <a:t>Read the scenarios on the handout provided. </a:t>
            </a:r>
          </a:p>
          <a:p>
            <a:pPr marL="342900" indent="-342900">
              <a:buClrTx/>
              <a:buFont typeface="Arial" pitchFamily="34" charset="0"/>
              <a:buChar char="•"/>
            </a:pPr>
            <a:r>
              <a:rPr lang="en-US" sz="3500" dirty="0" smtClean="0">
                <a:latin typeface="+mj-lt"/>
              </a:rPr>
              <a:t>Using page 3B of the framework, decide which performance level each scenario  reflects.</a:t>
            </a:r>
          </a:p>
          <a:p>
            <a:pPr marL="342900" indent="-342900">
              <a:buClrTx/>
              <a:buFont typeface="Arial" pitchFamily="34" charset="0"/>
              <a:buChar char="•"/>
            </a:pPr>
            <a:r>
              <a:rPr lang="en-US" sz="3500" dirty="0" smtClean="0">
                <a:latin typeface="+mj-lt"/>
              </a:rPr>
              <a:t>Talk with your table group.</a:t>
            </a:r>
          </a:p>
          <a:p>
            <a:endParaRPr lang="en-US" sz="3500" b="1" dirty="0" smtClean="0"/>
          </a:p>
          <a:p>
            <a:pPr marL="0" indent="0">
              <a:buNone/>
            </a:pPr>
            <a:endParaRPr lang="en-US" b="1" dirty="0" smtClean="0"/>
          </a:p>
          <a:p>
            <a:endParaRPr lang="en-US" b="1" dirty="0" smtClean="0"/>
          </a:p>
        </p:txBody>
      </p:sp>
      <p:pic>
        <p:nvPicPr>
          <p:cNvPr id="9218" name="Picture 2" descr="http://1.bp.blogspot.com/_Fv3hhB5GFc0/THUHVUS8btI/AAAAAAAAAos/qKej8bG8MPQ/s1600/83112718_47.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780" b="94189" l="7264" r="92736">
                        <a14:backgroundMark x1="15496" y1="16949" x2="15496" y2="16949"/>
                        <a14:backgroundMark x1="41404" y1="13559" x2="41404" y2="13559"/>
                        <a14:backgroundMark x1="69976" y1="13317" x2="69976" y2="13317"/>
                        <a14:backgroundMark x1="87893" y1="14286" x2="87893" y2="14286"/>
                        <a14:backgroundMark x1="84988" y1="86683" x2="84988" y2="86683"/>
                        <a14:backgroundMark x1="50363" y1="59080" x2="50363" y2="59080"/>
                        <a14:backgroundMark x1="43341" y1="39709" x2="43341" y2="39709"/>
                        <a14:backgroundMark x1="60291" y1="40194" x2="60291" y2="40194"/>
                        <a14:backgroundMark x1="15496" y1="68039" x2="15496" y2="68039"/>
                        <a14:backgroundMark x1="10896" y1="43341" x2="10896" y2="43341"/>
                        <a14:backgroundMark x1="19613" y1="88620" x2="19613" y2="88620"/>
                      </a14:backgroundRemoval>
                    </a14:imgEffect>
                  </a14:imgLayer>
                </a14:imgProps>
              </a:ext>
              <a:ext uri="{28A0092B-C50C-407E-A947-70E740481C1C}">
                <a14:useLocalDpi xmlns:a14="http://schemas.microsoft.com/office/drawing/2010/main" val="0"/>
              </a:ext>
            </a:extLst>
          </a:blip>
          <a:srcRect/>
          <a:stretch>
            <a:fillRect/>
          </a:stretch>
        </p:blipFill>
        <p:spPr bwMode="auto">
          <a:xfrm>
            <a:off x="0" y="1600200"/>
            <a:ext cx="3762375" cy="37845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actice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54475" y="-26046113"/>
            <a:ext cx="2771775" cy="2838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actice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06875" y="-25893713"/>
            <a:ext cx="277177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063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123"/>
            <a:ext cx="8229600" cy="1729677"/>
          </a:xfrm>
        </p:spPr>
        <p:txBody>
          <a:bodyPr>
            <a:normAutofit/>
          </a:bodyPr>
          <a:lstStyle/>
          <a:p>
            <a:r>
              <a:rPr lang="en-US" sz="4400" b="1" dirty="0" smtClean="0">
                <a:solidFill>
                  <a:schemeClr val="tx2"/>
                </a:solidFill>
              </a:rPr>
              <a:t>Check your accuracy. </a:t>
            </a:r>
            <a:br>
              <a:rPr lang="en-US" sz="4400" b="1" dirty="0" smtClean="0">
                <a:solidFill>
                  <a:schemeClr val="tx2"/>
                </a:solidFill>
              </a:rPr>
            </a:br>
            <a:r>
              <a:rPr lang="en-US" sz="4400" b="1" dirty="0" smtClean="0">
                <a:solidFill>
                  <a:schemeClr val="tx2"/>
                </a:solidFill>
              </a:rPr>
              <a:t>Continue your discussion. </a:t>
            </a:r>
            <a:endParaRPr lang="en-US" sz="4400" b="1" dirty="0">
              <a:solidFill>
                <a:schemeClr val="tx2"/>
              </a:solidFill>
            </a:endParaRPr>
          </a:p>
        </p:txBody>
      </p:sp>
      <p:sp>
        <p:nvSpPr>
          <p:cNvPr id="3" name="Content Placeholder 2"/>
          <p:cNvSpPr>
            <a:spLocks noGrp="1"/>
          </p:cNvSpPr>
          <p:nvPr>
            <p:ph idx="1"/>
          </p:nvPr>
        </p:nvSpPr>
        <p:spPr>
          <a:xfrm>
            <a:off x="762000" y="1803400"/>
            <a:ext cx="2819400" cy="4856163"/>
          </a:xfrm>
        </p:spPr>
        <p:txBody>
          <a:bodyPr>
            <a:normAutofit/>
          </a:bodyPr>
          <a:lstStyle/>
          <a:p>
            <a:endParaRPr lang="en-US" b="1" dirty="0" smtClean="0"/>
          </a:p>
          <a:p>
            <a:pPr marL="0" indent="0">
              <a:buNone/>
            </a:pPr>
            <a:r>
              <a:rPr lang="en-US" sz="2400" b="1" dirty="0" smtClean="0"/>
              <a:t>1 - </a:t>
            </a:r>
            <a:r>
              <a:rPr lang="en-US" sz="2800" b="1" dirty="0" smtClean="0"/>
              <a:t>Accomplished </a:t>
            </a:r>
          </a:p>
          <a:p>
            <a:pPr marL="0" indent="0">
              <a:buNone/>
            </a:pPr>
            <a:endParaRPr lang="en-US" sz="2800" b="1" dirty="0"/>
          </a:p>
          <a:p>
            <a:pPr marL="0" indent="0">
              <a:buNone/>
            </a:pPr>
            <a:r>
              <a:rPr lang="en-US" sz="2800" b="1" dirty="0" smtClean="0"/>
              <a:t>2 - Exemplary</a:t>
            </a:r>
          </a:p>
          <a:p>
            <a:pPr marL="0" indent="0">
              <a:buNone/>
            </a:pPr>
            <a:endParaRPr lang="en-US" sz="2800" b="1" dirty="0"/>
          </a:p>
          <a:p>
            <a:pPr marL="0" indent="0">
              <a:buNone/>
            </a:pPr>
            <a:r>
              <a:rPr lang="en-US" sz="2800" b="1" dirty="0" smtClean="0"/>
              <a:t>3 - Ineffective</a:t>
            </a:r>
          </a:p>
          <a:p>
            <a:pPr marL="0" indent="0">
              <a:buNone/>
            </a:pPr>
            <a:endParaRPr lang="en-US" sz="2800" b="1" dirty="0"/>
          </a:p>
          <a:p>
            <a:pPr marL="0" indent="0">
              <a:buNone/>
            </a:pPr>
            <a:r>
              <a:rPr lang="en-US" sz="2800" b="1" dirty="0" smtClean="0"/>
              <a:t>4 - Developing</a:t>
            </a:r>
          </a:p>
          <a:p>
            <a:pPr marL="0" indent="0">
              <a:buNone/>
            </a:pPr>
            <a:endParaRPr lang="en-US" b="1" dirty="0" smtClean="0"/>
          </a:p>
        </p:txBody>
      </p:sp>
      <p:sp>
        <p:nvSpPr>
          <p:cNvPr id="4" name="Content Placeholder 2"/>
          <p:cNvSpPr txBox="1">
            <a:spLocks/>
          </p:cNvSpPr>
          <p:nvPr/>
        </p:nvSpPr>
        <p:spPr>
          <a:xfrm>
            <a:off x="3581400" y="1803400"/>
            <a:ext cx="3048000" cy="4856163"/>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000"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0" indent="0" algn="l" defTabSz="914400" rtl="0" eaLnBrk="1" latinLnBrk="0" hangingPunct="1">
              <a:spcBef>
                <a:spcPct val="20000"/>
              </a:spcBef>
              <a:buFontTx/>
              <a:buNone/>
              <a:defRPr sz="2000" kern="1200">
                <a:solidFill>
                  <a:schemeClr val="tx1"/>
                </a:solidFill>
                <a:latin typeface="+mn-lt"/>
                <a:ea typeface="+mn-ea"/>
                <a:cs typeface="+mn-cs"/>
              </a:defRPr>
            </a:lvl3pPr>
            <a:lvl4pPr marL="0" indent="0" algn="l" defTabSz="914400" rtl="0" eaLnBrk="1" latinLnBrk="0" hangingPunct="1">
              <a:spcBef>
                <a:spcPct val="20000"/>
              </a:spcBef>
              <a:buFontTx/>
              <a:buNone/>
              <a:defRPr sz="2000" kern="1200">
                <a:solidFill>
                  <a:schemeClr val="tx1"/>
                </a:solidFill>
                <a:latin typeface="+mn-lt"/>
                <a:ea typeface="+mn-ea"/>
                <a:cs typeface="+mn-cs"/>
              </a:defRPr>
            </a:lvl4pPr>
            <a:lvl5pPr marL="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b="1" dirty="0" smtClean="0"/>
          </a:p>
          <a:p>
            <a:r>
              <a:rPr lang="en-US" sz="2800" b="1" dirty="0"/>
              <a:t>5</a:t>
            </a:r>
            <a:r>
              <a:rPr lang="en-US" sz="2800" b="1" dirty="0" smtClean="0"/>
              <a:t> - Developing </a:t>
            </a:r>
          </a:p>
          <a:p>
            <a:endParaRPr lang="en-US" sz="2800" b="1" dirty="0" smtClean="0"/>
          </a:p>
          <a:p>
            <a:r>
              <a:rPr lang="en-US" sz="2800" b="1" dirty="0"/>
              <a:t>6</a:t>
            </a:r>
            <a:r>
              <a:rPr lang="en-US" sz="2800" b="1" dirty="0" smtClean="0"/>
              <a:t> - Ineffective</a:t>
            </a:r>
          </a:p>
          <a:p>
            <a:endParaRPr lang="en-US" sz="2800" b="1" dirty="0" smtClean="0"/>
          </a:p>
          <a:p>
            <a:r>
              <a:rPr lang="en-US" sz="2800" b="1" dirty="0"/>
              <a:t>7</a:t>
            </a:r>
            <a:r>
              <a:rPr lang="en-US" sz="2800" b="1" dirty="0" smtClean="0"/>
              <a:t> - Accomplished</a:t>
            </a:r>
          </a:p>
          <a:p>
            <a:endParaRPr lang="en-US" sz="2800" b="1" dirty="0" smtClean="0"/>
          </a:p>
          <a:p>
            <a:r>
              <a:rPr lang="en-US" sz="2800" b="1" dirty="0"/>
              <a:t>8</a:t>
            </a:r>
            <a:r>
              <a:rPr lang="en-US" sz="2800" b="1" dirty="0" smtClean="0"/>
              <a:t> - Exemplary</a:t>
            </a:r>
          </a:p>
          <a:p>
            <a:endParaRPr lang="en-US" b="1" dirty="0" smtClean="0"/>
          </a:p>
        </p:txBody>
      </p:sp>
      <p:pic>
        <p:nvPicPr>
          <p:cNvPr id="4104" name="Picture 8" descr="http://www.simafore.com/Portals/64283/images/accuracy-of-regression-models-split-arr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696113">
            <a:off x="5635022" y="2596890"/>
            <a:ext cx="3363714" cy="241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8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a:lstStyle/>
          <a:p>
            <a:pPr algn="ctr"/>
            <a:r>
              <a:rPr lang="en-US" b="1" dirty="0">
                <a:solidFill>
                  <a:srgbClr val="17375E"/>
                </a:solidFill>
                <a:sym typeface="Arial" charset="0"/>
              </a:rPr>
              <a:t>The CCSS Requires Three Shifts in </a:t>
            </a:r>
            <a:r>
              <a:rPr lang="en-US" b="1" dirty="0" smtClean="0">
                <a:solidFill>
                  <a:srgbClr val="17375E"/>
                </a:solidFill>
                <a:sym typeface="Arial" charset="0"/>
              </a:rPr>
              <a:t>ELA/Literacy</a:t>
            </a:r>
            <a:endParaRPr lang="en-US" b="1" dirty="0"/>
          </a:p>
        </p:txBody>
      </p:sp>
      <p:sp>
        <p:nvSpPr>
          <p:cNvPr id="4" name="Content Placeholder 3"/>
          <p:cNvSpPr>
            <a:spLocks noGrp="1"/>
          </p:cNvSpPr>
          <p:nvPr>
            <p:ph sz="quarter" idx="1"/>
          </p:nvPr>
        </p:nvSpPr>
        <p:spPr>
          <a:xfrm>
            <a:off x="762000" y="1905000"/>
            <a:ext cx="7772400" cy="4572000"/>
          </a:xfrm>
        </p:spPr>
        <p:txBody>
          <a:bodyPr/>
          <a:lstStyle/>
          <a:p>
            <a:pPr marL="450850" indent="-495300" eaLnBrk="1" fontAlgn="auto" hangingPunct="1">
              <a:lnSpc>
                <a:spcPct val="114000"/>
              </a:lnSpc>
              <a:spcBef>
                <a:spcPts val="1200"/>
              </a:spcBef>
              <a:spcAft>
                <a:spcPts val="0"/>
              </a:spcAft>
              <a:buClr>
                <a:schemeClr val="dk1"/>
              </a:buClr>
              <a:buSzPct val="118518"/>
              <a:buFont typeface="Arial"/>
              <a:buAutoNum type="arabicPeriod"/>
              <a:tabLst>
                <a:tab pos="465138" algn="l"/>
                <a:tab pos="623888" algn="l"/>
                <a:tab pos="682625" algn="l"/>
              </a:tabLst>
              <a:defRPr/>
            </a:pPr>
            <a:r>
              <a:rPr lang="en-US" dirty="0">
                <a:latin typeface="+mj-lt"/>
                <a:ea typeface="Arial"/>
                <a:cs typeface="Arial"/>
                <a:sym typeface="Arial"/>
                <a:rtl val="0"/>
              </a:rPr>
              <a:t> </a:t>
            </a:r>
            <a:r>
              <a:rPr lang="x-none" sz="3200" b="1">
                <a:latin typeface="+mj-lt"/>
                <a:ea typeface="Arial"/>
                <a:cs typeface="Arial"/>
                <a:sym typeface="Arial"/>
                <a:rtl val="0"/>
              </a:rPr>
              <a:t>Building knowledge </a:t>
            </a:r>
            <a:r>
              <a:rPr lang="x-none" sz="3200">
                <a:latin typeface="+mj-lt"/>
                <a:ea typeface="Arial"/>
                <a:cs typeface="Arial"/>
                <a:sym typeface="Arial"/>
                <a:rtl val="0"/>
              </a:rPr>
              <a:t>through </a:t>
            </a:r>
            <a:r>
              <a:rPr lang="x-none" sz="3200" b="1">
                <a:latin typeface="+mj-lt"/>
                <a:ea typeface="Arial"/>
                <a:cs typeface="Arial"/>
                <a:sym typeface="Arial"/>
                <a:rtl val="0"/>
              </a:rPr>
              <a:t>content-rich</a:t>
            </a:r>
            <a:r>
              <a:rPr lang="en-US" sz="3200" b="1" dirty="0">
                <a:latin typeface="+mj-lt"/>
                <a:ea typeface="Arial"/>
                <a:cs typeface="Arial"/>
                <a:sym typeface="Arial"/>
                <a:rtl val="0"/>
              </a:rPr>
              <a:t>   		</a:t>
            </a:r>
            <a:r>
              <a:rPr lang="x-none" sz="3200" b="1" smtClean="0">
                <a:latin typeface="+mj-lt"/>
                <a:ea typeface="Arial"/>
                <a:cs typeface="Arial"/>
                <a:sym typeface="Arial"/>
                <a:rtl val="0"/>
              </a:rPr>
              <a:t>nonfiction </a:t>
            </a:r>
            <a:endParaRPr lang="x-none" sz="3200" b="1">
              <a:latin typeface="+mj-lt"/>
              <a:ea typeface="Arial"/>
              <a:cs typeface="Arial"/>
              <a:sym typeface="Arial"/>
              <a:rtl val="0"/>
            </a:endParaRPr>
          </a:p>
          <a:p>
            <a:pPr marL="596646" indent="-520446" eaLnBrk="1" fontAlgn="auto" hangingPunct="1">
              <a:lnSpc>
                <a:spcPct val="114000"/>
              </a:lnSpc>
              <a:spcBef>
                <a:spcPts val="1200"/>
              </a:spcBef>
              <a:spcAft>
                <a:spcPts val="0"/>
              </a:spcAft>
              <a:buClr>
                <a:schemeClr val="dk1"/>
              </a:buClr>
              <a:buSzPct val="118518"/>
              <a:buFont typeface="Arial"/>
              <a:buAutoNum type="arabicPeriod"/>
              <a:defRPr/>
            </a:pPr>
            <a:r>
              <a:rPr lang="x-none" sz="3200">
                <a:latin typeface="+mj-lt"/>
                <a:ea typeface="Arial"/>
                <a:cs typeface="Arial"/>
                <a:sym typeface="Arial"/>
                <a:rtl val="0"/>
              </a:rPr>
              <a:t>Reading</a:t>
            </a:r>
            <a:r>
              <a:rPr lang="en-US" sz="3200" dirty="0">
                <a:latin typeface="+mj-lt"/>
                <a:ea typeface="Arial"/>
                <a:cs typeface="Arial"/>
                <a:sym typeface="Arial"/>
                <a:rtl val="0"/>
              </a:rPr>
              <a:t>, </a:t>
            </a:r>
            <a:r>
              <a:rPr lang="x-none" sz="3200">
                <a:latin typeface="+mj-lt"/>
                <a:ea typeface="Arial"/>
                <a:cs typeface="Arial"/>
                <a:sym typeface="Arial"/>
                <a:rtl val="0"/>
              </a:rPr>
              <a:t>writing </a:t>
            </a:r>
            <a:r>
              <a:rPr lang="en-US" sz="3200" dirty="0">
                <a:latin typeface="+mj-lt"/>
                <a:ea typeface="Arial"/>
                <a:cs typeface="Arial"/>
                <a:sym typeface="Arial"/>
                <a:rtl val="0"/>
              </a:rPr>
              <a:t>and speaking </a:t>
            </a:r>
            <a:r>
              <a:rPr lang="x-none" sz="3200">
                <a:latin typeface="+mj-lt"/>
                <a:ea typeface="Arial"/>
                <a:cs typeface="Arial"/>
                <a:sym typeface="Arial"/>
                <a:rtl val="0"/>
              </a:rPr>
              <a:t>grounded in </a:t>
            </a:r>
            <a:r>
              <a:rPr lang="x-none" sz="3200" b="1">
                <a:latin typeface="+mj-lt"/>
                <a:ea typeface="Arial"/>
                <a:cs typeface="Arial"/>
                <a:sym typeface="Arial"/>
                <a:rtl val="0"/>
              </a:rPr>
              <a:t>evidence from text</a:t>
            </a:r>
            <a:r>
              <a:rPr lang="x-none" sz="3200">
                <a:latin typeface="+mj-lt"/>
                <a:ea typeface="Arial"/>
                <a:cs typeface="Arial"/>
                <a:sym typeface="Arial"/>
                <a:rtl val="0"/>
              </a:rPr>
              <a:t>, both literary and informational</a:t>
            </a:r>
          </a:p>
          <a:p>
            <a:pPr marL="596646" indent="-520446" eaLnBrk="1" fontAlgn="auto" hangingPunct="1">
              <a:lnSpc>
                <a:spcPct val="114000"/>
              </a:lnSpc>
              <a:spcBef>
                <a:spcPts val="1200"/>
              </a:spcBef>
              <a:spcAft>
                <a:spcPts val="0"/>
              </a:spcAft>
              <a:buClr>
                <a:schemeClr val="dk1"/>
              </a:buClr>
              <a:buSzPct val="118518"/>
              <a:buFont typeface="Arial"/>
              <a:buAutoNum type="arabicPeriod"/>
              <a:defRPr/>
            </a:pPr>
            <a:r>
              <a:rPr lang="x-none" sz="3200">
                <a:latin typeface="+mj-lt"/>
                <a:ea typeface="Arial"/>
                <a:cs typeface="Arial"/>
                <a:sym typeface="Arial"/>
                <a:rtl val="0"/>
              </a:rPr>
              <a:t>Regular practice with </a:t>
            </a:r>
            <a:r>
              <a:rPr lang="x-none" sz="3200" b="1">
                <a:latin typeface="+mj-lt"/>
                <a:ea typeface="Arial"/>
                <a:cs typeface="Arial"/>
                <a:sym typeface="Arial"/>
                <a:rtl val="0"/>
              </a:rPr>
              <a:t>complex text </a:t>
            </a:r>
            <a:r>
              <a:rPr lang="x-none" sz="3200">
                <a:latin typeface="+mj-lt"/>
                <a:ea typeface="Arial"/>
                <a:cs typeface="Arial"/>
                <a:sym typeface="Arial"/>
                <a:rtl val="0"/>
              </a:rPr>
              <a:t>and its </a:t>
            </a:r>
            <a:r>
              <a:rPr lang="x-none" sz="3200" b="1">
                <a:latin typeface="+mj-lt"/>
                <a:ea typeface="Arial"/>
                <a:cs typeface="Arial"/>
                <a:sym typeface="Arial"/>
                <a:rtl val="0"/>
              </a:rPr>
              <a:t>academic language</a:t>
            </a:r>
          </a:p>
          <a:p>
            <a:pPr marL="0" indent="0">
              <a:buNone/>
            </a:pPr>
            <a:endParaRPr lang="en-US" dirty="0">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562600"/>
            <a:ext cx="1905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71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762000"/>
            <a:ext cx="6705600" cy="1066800"/>
          </a:xfrm>
        </p:spPr>
        <p:txBody>
          <a:bodyPr/>
          <a:lstStyle/>
          <a:p>
            <a:pPr algn="ctr"/>
            <a:r>
              <a:rPr lang="en-US" b="1" dirty="0"/>
              <a:t>Communicate the shifts to </a:t>
            </a:r>
            <a:r>
              <a:rPr lang="en-US" b="1" dirty="0" smtClean="0"/>
              <a:t/>
            </a:r>
            <a:br>
              <a:rPr lang="en-US" b="1" dirty="0" smtClean="0"/>
            </a:br>
            <a:r>
              <a:rPr lang="en-US" b="1" dirty="0" smtClean="0"/>
              <a:t>everyone </a:t>
            </a:r>
            <a:r>
              <a:rPr lang="en-US" b="1" dirty="0"/>
              <a:t>who will listen! </a:t>
            </a:r>
            <a:endParaRPr lang="en-US" dirty="0"/>
          </a:p>
        </p:txBody>
      </p:sp>
      <p:sp>
        <p:nvSpPr>
          <p:cNvPr id="3" name="Content Placeholder 2"/>
          <p:cNvSpPr>
            <a:spLocks noGrp="1"/>
          </p:cNvSpPr>
          <p:nvPr>
            <p:ph sz="quarter" idx="1"/>
          </p:nvPr>
        </p:nvSpPr>
        <p:spPr>
          <a:xfrm>
            <a:off x="533400" y="2262352"/>
            <a:ext cx="8229600" cy="4572000"/>
          </a:xfrm>
        </p:spPr>
        <p:txBody>
          <a:bodyPr/>
          <a:lstStyle/>
          <a:p>
            <a:pPr marL="0" indent="0" algn="ctr">
              <a:spcBef>
                <a:spcPts val="0"/>
              </a:spcBef>
              <a:buNone/>
            </a:pPr>
            <a:r>
              <a:rPr lang="en-US" sz="3600" dirty="0">
                <a:effectLst>
                  <a:outerShdw blurRad="38100" dist="38100" dir="2700000" algn="tl">
                    <a:srgbClr val="000000">
                      <a:alpha val="43137"/>
                    </a:srgbClr>
                  </a:outerShdw>
                </a:effectLst>
                <a:latin typeface="+mj-lt"/>
              </a:rPr>
              <a:t>Everyone working in your school and district should have a solid understanding of the shifts required in both </a:t>
            </a:r>
            <a:endParaRPr lang="en-US" sz="3600" dirty="0" smtClean="0">
              <a:effectLst>
                <a:outerShdw blurRad="38100" dist="38100" dir="2700000" algn="tl">
                  <a:srgbClr val="000000">
                    <a:alpha val="43137"/>
                  </a:srgbClr>
                </a:outerShdw>
              </a:effectLst>
              <a:latin typeface="+mj-lt"/>
            </a:endParaRPr>
          </a:p>
          <a:p>
            <a:pPr marL="0" indent="0" algn="ctr">
              <a:spcBef>
                <a:spcPts val="0"/>
              </a:spcBef>
              <a:buNone/>
            </a:pPr>
            <a:r>
              <a:rPr lang="en-US" sz="3600" dirty="0" smtClean="0">
                <a:effectLst>
                  <a:outerShdw blurRad="38100" dist="38100" dir="2700000" algn="tl">
                    <a:srgbClr val="000000">
                      <a:alpha val="43137"/>
                    </a:srgbClr>
                  </a:outerShdw>
                </a:effectLst>
                <a:latin typeface="+mj-lt"/>
              </a:rPr>
              <a:t>ELA/Literacy </a:t>
            </a:r>
            <a:r>
              <a:rPr lang="en-US" sz="3600" dirty="0">
                <a:effectLst>
                  <a:outerShdw blurRad="38100" dist="38100" dir="2700000" algn="tl">
                    <a:srgbClr val="000000">
                      <a:alpha val="43137"/>
                    </a:srgbClr>
                  </a:outerShdw>
                </a:effectLst>
                <a:latin typeface="+mj-lt"/>
              </a:rPr>
              <a:t>and Mathematics. </a:t>
            </a:r>
            <a:endParaRPr lang="en-US" sz="3600" dirty="0" smtClean="0">
              <a:effectLst>
                <a:outerShdw blurRad="38100" dist="38100" dir="2700000" algn="tl">
                  <a:srgbClr val="000000">
                    <a:alpha val="43137"/>
                  </a:srgbClr>
                </a:outerShdw>
              </a:effectLst>
              <a:latin typeface="+mj-lt"/>
            </a:endParaRPr>
          </a:p>
          <a:p>
            <a:pPr marL="0" indent="0" algn="ctr">
              <a:spcBef>
                <a:spcPts val="0"/>
              </a:spcBef>
              <a:buNone/>
            </a:pPr>
            <a:r>
              <a:rPr lang="en-US" sz="3600" dirty="0" smtClean="0">
                <a:effectLst>
                  <a:outerShdw blurRad="38100" dist="38100" dir="2700000" algn="tl">
                    <a:srgbClr val="000000">
                      <a:alpha val="43137"/>
                    </a:srgbClr>
                  </a:outerShdw>
                </a:effectLst>
                <a:latin typeface="+mj-lt"/>
              </a:rPr>
              <a:t>They </a:t>
            </a:r>
            <a:r>
              <a:rPr lang="en-US" sz="3600" dirty="0">
                <a:effectLst>
                  <a:outerShdw blurRad="38100" dist="38100" dir="2700000" algn="tl">
                    <a:srgbClr val="000000">
                      <a:alpha val="43137"/>
                    </a:srgbClr>
                  </a:outerShdw>
                </a:effectLst>
                <a:latin typeface="+mj-lt"/>
              </a:rPr>
              <a:t>are </a:t>
            </a:r>
            <a:r>
              <a:rPr lang="en-US" sz="3600" dirty="0" smtClean="0">
                <a:effectLst>
                  <a:outerShdw blurRad="38100" dist="38100" dir="2700000" algn="tl">
                    <a:srgbClr val="000000">
                      <a:alpha val="43137"/>
                    </a:srgbClr>
                  </a:outerShdw>
                </a:effectLst>
                <a:latin typeface="+mj-lt"/>
              </a:rPr>
              <a:t>the </a:t>
            </a:r>
            <a:r>
              <a:rPr lang="en-US" sz="3600" dirty="0">
                <a:effectLst>
                  <a:outerShdw blurRad="38100" dist="38100" dir="2700000" algn="tl">
                    <a:srgbClr val="000000">
                      <a:alpha val="43137"/>
                    </a:srgbClr>
                  </a:outerShdw>
                </a:effectLst>
                <a:latin typeface="+mj-lt"/>
              </a:rPr>
              <a:t>starting point for learning about and understanding the </a:t>
            </a:r>
            <a:endParaRPr lang="en-US" sz="3600" dirty="0" smtClean="0">
              <a:effectLst>
                <a:outerShdw blurRad="38100" dist="38100" dir="2700000" algn="tl">
                  <a:srgbClr val="000000">
                    <a:alpha val="43137"/>
                  </a:srgbClr>
                </a:outerShdw>
              </a:effectLst>
              <a:latin typeface="+mj-lt"/>
            </a:endParaRPr>
          </a:p>
          <a:p>
            <a:pPr marL="0" indent="0" algn="ctr">
              <a:spcBef>
                <a:spcPts val="0"/>
              </a:spcBef>
              <a:buNone/>
            </a:pPr>
            <a:r>
              <a:rPr lang="en-US" sz="3600" dirty="0" smtClean="0">
                <a:effectLst>
                  <a:outerShdw blurRad="38100" dist="38100" dir="2700000" algn="tl">
                    <a:srgbClr val="000000">
                      <a:alpha val="43137"/>
                    </a:srgbClr>
                  </a:outerShdw>
                </a:effectLst>
                <a:latin typeface="+mj-lt"/>
              </a:rPr>
              <a:t>CCSS in ALL subject areas.</a:t>
            </a:r>
            <a:endParaRPr lang="en-US" sz="3600" dirty="0">
              <a:effectLst>
                <a:outerShdw blurRad="38100" dist="38100" dir="2700000" algn="tl">
                  <a:srgbClr val="000000">
                    <a:alpha val="43137"/>
                  </a:srgbClr>
                </a:outerShdw>
              </a:effectLst>
              <a:latin typeface="+mj-lt"/>
            </a:endParaRPr>
          </a:p>
          <a:p>
            <a:pPr marL="0" indent="0">
              <a:buNone/>
            </a:pPr>
            <a:endParaRPr lang="en-US" dirty="0"/>
          </a:p>
        </p:txBody>
      </p:sp>
      <p:pic>
        <p:nvPicPr>
          <p:cNvPr id="2050" name="Picture 2" descr="http://cf.ltkcdn.net/autism/images/slide/124432-541x500-Communic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28600"/>
            <a:ext cx="1828800" cy="169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4433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56466167"/>
              </p:ext>
            </p:extLst>
          </p:nvPr>
        </p:nvGraphicFramePr>
        <p:xfrm>
          <a:off x="152400" y="228600"/>
          <a:ext cx="86868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143000" y="312351"/>
            <a:ext cx="1243674" cy="523220"/>
          </a:xfrm>
          <a:prstGeom prst="rect">
            <a:avLst/>
          </a:prstGeom>
          <a:noFill/>
        </p:spPr>
        <p:txBody>
          <a:bodyPr wrap="none" rtlCol="0">
            <a:spAutoFit/>
          </a:bodyPr>
          <a:lstStyle/>
          <a:p>
            <a:r>
              <a:rPr lang="en-US" sz="2800" b="1" dirty="0" smtClean="0">
                <a:solidFill>
                  <a:schemeClr val="bg1"/>
                </a:solidFill>
                <a:latin typeface="Arial" pitchFamily="34" charset="0"/>
              </a:rPr>
              <a:t>Year 1</a:t>
            </a:r>
            <a:endParaRPr lang="en-US" sz="2800" b="1" dirty="0">
              <a:solidFill>
                <a:schemeClr val="bg1"/>
              </a:solidFill>
              <a:latin typeface="Arial" pitchFamily="34" charset="0"/>
            </a:endParaRPr>
          </a:p>
        </p:txBody>
      </p:sp>
      <p:sp>
        <p:nvSpPr>
          <p:cNvPr id="4" name="TextBox 3"/>
          <p:cNvSpPr txBox="1"/>
          <p:nvPr/>
        </p:nvSpPr>
        <p:spPr>
          <a:xfrm>
            <a:off x="3886200" y="296586"/>
            <a:ext cx="1243674" cy="523220"/>
          </a:xfrm>
          <a:prstGeom prst="rect">
            <a:avLst/>
          </a:prstGeom>
          <a:noFill/>
        </p:spPr>
        <p:txBody>
          <a:bodyPr wrap="none" rtlCol="0">
            <a:spAutoFit/>
          </a:bodyPr>
          <a:lstStyle/>
          <a:p>
            <a:r>
              <a:rPr lang="en-US" sz="2800" b="1" dirty="0" smtClean="0">
                <a:solidFill>
                  <a:schemeClr val="bg1"/>
                </a:solidFill>
                <a:latin typeface="Arial" pitchFamily="34" charset="0"/>
              </a:rPr>
              <a:t>Year 2</a:t>
            </a:r>
            <a:endParaRPr lang="en-US" sz="2800" b="1" dirty="0">
              <a:solidFill>
                <a:schemeClr val="bg1"/>
              </a:solidFill>
              <a:latin typeface="Arial" pitchFamily="34" charset="0"/>
            </a:endParaRPr>
          </a:p>
        </p:txBody>
      </p:sp>
      <p:sp>
        <p:nvSpPr>
          <p:cNvPr id="5" name="TextBox 4"/>
          <p:cNvSpPr txBox="1"/>
          <p:nvPr/>
        </p:nvSpPr>
        <p:spPr>
          <a:xfrm>
            <a:off x="6705600" y="312351"/>
            <a:ext cx="1243674" cy="523220"/>
          </a:xfrm>
          <a:prstGeom prst="rect">
            <a:avLst/>
          </a:prstGeom>
          <a:noFill/>
        </p:spPr>
        <p:txBody>
          <a:bodyPr wrap="none" rtlCol="0">
            <a:spAutoFit/>
          </a:bodyPr>
          <a:lstStyle/>
          <a:p>
            <a:r>
              <a:rPr lang="en-US" sz="2800" b="1" dirty="0" smtClean="0">
                <a:solidFill>
                  <a:schemeClr val="bg1"/>
                </a:solidFill>
                <a:latin typeface="Arial" pitchFamily="34" charset="0"/>
              </a:rPr>
              <a:t>Year 3</a:t>
            </a:r>
            <a:endParaRPr lang="en-US" sz="2800" b="1" dirty="0">
              <a:solidFill>
                <a:schemeClr val="bg1"/>
              </a:solidFill>
              <a:latin typeface="Arial" pitchFamily="34" charset="0"/>
            </a:endParaRPr>
          </a:p>
        </p:txBody>
      </p:sp>
      <p:sp>
        <p:nvSpPr>
          <p:cNvPr id="6" name="TextBox 5"/>
          <p:cNvSpPr txBox="1"/>
          <p:nvPr/>
        </p:nvSpPr>
        <p:spPr>
          <a:xfrm rot="19940850">
            <a:off x="5770497" y="1304171"/>
            <a:ext cx="3087604" cy="1200329"/>
          </a:xfrm>
          <a:prstGeom prst="rect">
            <a:avLst/>
          </a:prstGeom>
          <a:noFill/>
        </p:spPr>
        <p:txBody>
          <a:bodyPr wrap="square" rtlCol="0">
            <a:spAutoFit/>
          </a:bodyPr>
          <a:lstStyle/>
          <a:p>
            <a:pPr algn="ctr"/>
            <a:r>
              <a:rPr lang="en-US" sz="2400" b="1" dirty="0" smtClean="0">
                <a:solidFill>
                  <a:srgbClr val="FF0000"/>
                </a:solidFill>
                <a:latin typeface="Arial Black" pitchFamily="34" charset="0"/>
              </a:rPr>
              <a:t>SPECIALIZED EQUIPMENT NEEDED</a:t>
            </a:r>
            <a:endParaRPr lang="en-US" sz="2400" b="1" dirty="0">
              <a:solidFill>
                <a:srgbClr val="FF0000"/>
              </a:solidFill>
              <a:latin typeface="Arial Black" pitchFamily="34" charset="0"/>
            </a:endParaRPr>
          </a:p>
        </p:txBody>
      </p:sp>
    </p:spTree>
    <p:extLst>
      <p:ext uri="{BB962C8B-B14F-4D97-AF65-F5344CB8AC3E}">
        <p14:creationId xmlns:p14="http://schemas.microsoft.com/office/powerpoint/2010/main" val="4131903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 measur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67270" cy="5440362"/>
          </a:xfrm>
          <a:prstGeom prst="rect">
            <a:avLst/>
          </a:prstGeom>
        </p:spPr>
      </p:pic>
      <p:sp>
        <p:nvSpPr>
          <p:cNvPr id="2" name="Title 1"/>
          <p:cNvSpPr>
            <a:spLocks noGrp="1"/>
          </p:cNvSpPr>
          <p:nvPr>
            <p:ph type="title"/>
          </p:nvPr>
        </p:nvSpPr>
        <p:spPr>
          <a:xfrm>
            <a:off x="0" y="274638"/>
            <a:ext cx="8229600" cy="1143000"/>
          </a:xfrm>
        </p:spPr>
        <p:txBody>
          <a:bodyPr>
            <a:normAutofit/>
          </a:bodyPr>
          <a:lstStyle/>
          <a:p>
            <a:r>
              <a:rPr lang="en-US" sz="5400" b="1" dirty="0" smtClean="0"/>
              <a:t>Assessing Texts</a:t>
            </a:r>
            <a:endParaRPr lang="en-US" sz="5400" b="1" dirty="0"/>
          </a:p>
        </p:txBody>
      </p:sp>
      <p:sp>
        <p:nvSpPr>
          <p:cNvPr id="3" name="Content Placeholder 2"/>
          <p:cNvSpPr>
            <a:spLocks noGrp="1"/>
          </p:cNvSpPr>
          <p:nvPr>
            <p:ph idx="1"/>
          </p:nvPr>
        </p:nvSpPr>
        <p:spPr>
          <a:xfrm>
            <a:off x="418835" y="4648200"/>
            <a:ext cx="8229600" cy="2018018"/>
          </a:xfrm>
        </p:spPr>
        <p:txBody>
          <a:bodyPr/>
          <a:lstStyle/>
          <a:p>
            <a:pPr marL="0" indent="0" algn="ctr">
              <a:buNone/>
            </a:pPr>
            <a:r>
              <a:rPr lang="en-US" dirty="0" smtClean="0"/>
              <a:t>Quantitative measures</a:t>
            </a:r>
          </a:p>
          <a:p>
            <a:pPr marL="0" indent="0" algn="ctr">
              <a:buNone/>
            </a:pPr>
            <a:r>
              <a:rPr lang="en-US" dirty="0" smtClean="0"/>
              <a:t>Qualitative values</a:t>
            </a:r>
          </a:p>
          <a:p>
            <a:pPr marL="0" indent="0" algn="ctr">
              <a:buNone/>
            </a:pPr>
            <a:r>
              <a:rPr lang="en-US" dirty="0" smtClean="0"/>
              <a:t>Task and Reader considerations</a:t>
            </a:r>
          </a:p>
        </p:txBody>
      </p:sp>
      <p:sp>
        <p:nvSpPr>
          <p:cNvPr id="5" name="TextBox 4"/>
          <p:cNvSpPr txBox="1"/>
          <p:nvPr/>
        </p:nvSpPr>
        <p:spPr>
          <a:xfrm>
            <a:off x="3037969" y="2443462"/>
            <a:ext cx="2991332" cy="584775"/>
          </a:xfrm>
          <a:prstGeom prst="rect">
            <a:avLst/>
          </a:prstGeom>
          <a:noFill/>
        </p:spPr>
        <p:txBody>
          <a:bodyPr wrap="none" rtlCol="0">
            <a:spAutoFit/>
          </a:bodyPr>
          <a:lstStyle/>
          <a:p>
            <a:r>
              <a:rPr lang="en-US" sz="3200" b="1" dirty="0" smtClean="0">
                <a:solidFill>
                  <a:schemeClr val="bg1"/>
                </a:solidFill>
              </a:rPr>
              <a:t>Text Complexity </a:t>
            </a:r>
            <a:endParaRPr lang="en-US" sz="3200" b="1" dirty="0">
              <a:solidFill>
                <a:schemeClr val="bg1"/>
              </a:solidFill>
            </a:endParaRPr>
          </a:p>
        </p:txBody>
      </p:sp>
    </p:spTree>
    <p:extLst>
      <p:ext uri="{BB962C8B-B14F-4D97-AF65-F5344CB8AC3E}">
        <p14:creationId xmlns:p14="http://schemas.microsoft.com/office/powerpoint/2010/main" val="2503435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82000" cy="1143000"/>
          </a:xfrm>
        </p:spPr>
        <p:txBody>
          <a:bodyPr/>
          <a:lstStyle/>
          <a:p>
            <a:pPr algn="ctr"/>
            <a:r>
              <a:rPr lang="en-US" sz="4800" b="1" dirty="0" smtClean="0"/>
              <a:t>Homework Activity:</a:t>
            </a:r>
            <a:br>
              <a:rPr lang="en-US" sz="4800" b="1" dirty="0" smtClean="0"/>
            </a:br>
            <a:r>
              <a:rPr lang="en-US" sz="4800" b="1" dirty="0" smtClean="0"/>
              <a:t>OPINIONNAIRE </a:t>
            </a:r>
            <a:endParaRPr lang="en-US" sz="4800" b="1" dirty="0"/>
          </a:p>
        </p:txBody>
      </p:sp>
      <p:sp>
        <p:nvSpPr>
          <p:cNvPr id="3" name="Content Placeholder 2"/>
          <p:cNvSpPr>
            <a:spLocks noGrp="1"/>
          </p:cNvSpPr>
          <p:nvPr>
            <p:ph sz="quarter" idx="1"/>
          </p:nvPr>
        </p:nvSpPr>
        <p:spPr>
          <a:xfrm>
            <a:off x="152400" y="2238178"/>
            <a:ext cx="8763000" cy="4572000"/>
          </a:xfrm>
        </p:spPr>
        <p:txBody>
          <a:bodyPr/>
          <a:lstStyle/>
          <a:p>
            <a:r>
              <a:rPr lang="en-US" sz="2800" dirty="0" smtClean="0">
                <a:latin typeface="+mj-lt"/>
              </a:rPr>
              <a:t>Each table number off 1-5</a:t>
            </a:r>
          </a:p>
          <a:p>
            <a:r>
              <a:rPr lang="en-US" sz="2800" dirty="0" smtClean="0">
                <a:latin typeface="+mj-lt"/>
              </a:rPr>
              <a:t>Number 1 will share their answer to #1 and lead the group’s discussion.</a:t>
            </a:r>
          </a:p>
          <a:p>
            <a:r>
              <a:rPr lang="en-US" sz="2800" dirty="0" smtClean="0">
                <a:latin typeface="+mj-lt"/>
              </a:rPr>
              <a:t>Number 2 </a:t>
            </a:r>
            <a:r>
              <a:rPr lang="en-US" sz="2800" dirty="0">
                <a:latin typeface="+mj-lt"/>
              </a:rPr>
              <a:t>will </a:t>
            </a:r>
            <a:r>
              <a:rPr lang="en-US" sz="2800" dirty="0" smtClean="0">
                <a:latin typeface="+mj-lt"/>
              </a:rPr>
              <a:t>then share </a:t>
            </a:r>
            <a:r>
              <a:rPr lang="en-US" sz="2800" dirty="0">
                <a:latin typeface="+mj-lt"/>
              </a:rPr>
              <a:t>their answer to </a:t>
            </a:r>
            <a:r>
              <a:rPr lang="en-US" sz="2800" dirty="0" smtClean="0">
                <a:latin typeface="+mj-lt"/>
              </a:rPr>
              <a:t>#2 </a:t>
            </a:r>
            <a:r>
              <a:rPr lang="en-US" sz="2800" dirty="0">
                <a:latin typeface="+mj-lt"/>
              </a:rPr>
              <a:t>and lead the group’s </a:t>
            </a:r>
            <a:r>
              <a:rPr lang="en-US" sz="2800" dirty="0" smtClean="0">
                <a:latin typeface="+mj-lt"/>
              </a:rPr>
              <a:t>discussion </a:t>
            </a:r>
          </a:p>
          <a:p>
            <a:r>
              <a:rPr lang="en-US" sz="2800" dirty="0" smtClean="0">
                <a:latin typeface="+mj-lt"/>
              </a:rPr>
              <a:t>Continue this process until all 5 items have been discussed.</a:t>
            </a:r>
            <a:endParaRPr lang="en-US" sz="2800" dirty="0">
              <a:latin typeface="+mj-lt"/>
            </a:endParaRPr>
          </a:p>
          <a:p>
            <a:pPr marL="0" indent="0">
              <a:buNone/>
            </a:pPr>
            <a:r>
              <a:rPr lang="en-US" sz="2800" b="1" dirty="0" smtClean="0">
                <a:latin typeface="+mj-lt"/>
              </a:rPr>
              <a:t>Note: </a:t>
            </a:r>
            <a:r>
              <a:rPr lang="en-US" sz="2800" dirty="0" smtClean="0">
                <a:latin typeface="+mj-lt"/>
              </a:rPr>
              <a:t>If there is more than one of any #, both TLs will share their answer and co-lead the discussion.</a:t>
            </a:r>
            <a:endParaRPr lang="en-US" sz="2800" dirty="0">
              <a:latin typeface="+mj-lt"/>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778876" cy="159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1447800"/>
            <a:ext cx="8839200" cy="646331"/>
          </a:xfrm>
          <a:prstGeom prst="rect">
            <a:avLst/>
          </a:prstGeom>
        </p:spPr>
        <p:txBody>
          <a:bodyPr wrap="square">
            <a:spAutoFit/>
          </a:bodyPr>
          <a:lstStyle/>
          <a:p>
            <a:pPr algn="ctr"/>
            <a:r>
              <a:rPr lang="en-US" b="1" i="1" dirty="0"/>
              <a:t>50 Instructional Routines to Develop Content </a:t>
            </a:r>
            <a:r>
              <a:rPr lang="en-US" b="1" i="1" dirty="0" smtClean="0"/>
              <a:t>Literacy, 2nd Ed.</a:t>
            </a:r>
          </a:p>
          <a:p>
            <a:pPr algn="ctr"/>
            <a:r>
              <a:rPr lang="en-US" b="1" i="1" dirty="0" smtClean="0"/>
              <a:t>Fisher, </a:t>
            </a:r>
            <a:r>
              <a:rPr lang="en-US" b="1" i="1" dirty="0" err="1" smtClean="0"/>
              <a:t>Brozo</a:t>
            </a:r>
            <a:r>
              <a:rPr lang="en-US" b="1" i="1" dirty="0" smtClean="0"/>
              <a:t>, Frey &amp; Ivey</a:t>
            </a:r>
            <a:endParaRPr lang="en-US" b="1" i="1" dirty="0"/>
          </a:p>
        </p:txBody>
      </p:sp>
    </p:spTree>
    <p:extLst>
      <p:ext uri="{BB962C8B-B14F-4D97-AF65-F5344CB8AC3E}">
        <p14:creationId xmlns:p14="http://schemas.microsoft.com/office/powerpoint/2010/main" val="492415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CSS 6-12 reading stand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1" name="Text Box 3"/>
          <p:cNvSpPr txBox="1">
            <a:spLocks noChangeArrowheads="1"/>
          </p:cNvSpPr>
          <p:nvPr/>
        </p:nvSpPr>
        <p:spPr bwMode="auto">
          <a:xfrm>
            <a:off x="441325" y="123825"/>
            <a:ext cx="47910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fontAlgn="auto">
              <a:spcBef>
                <a:spcPts val="0"/>
              </a:spcBef>
              <a:spcAft>
                <a:spcPts val="0"/>
              </a:spcAft>
            </a:pPr>
            <a:r>
              <a:rPr lang="en-US" b="1" i="1">
                <a:solidFill>
                  <a:prstClr val="black"/>
                </a:solidFill>
                <a:latin typeface="Calibri"/>
                <a:cs typeface="+mn-cs"/>
              </a:rPr>
              <a:t>Grades 6-12 Reading Standards</a:t>
            </a:r>
          </a:p>
        </p:txBody>
      </p:sp>
      <p:sp>
        <p:nvSpPr>
          <p:cNvPr id="2" name="TextBox 1"/>
          <p:cNvSpPr txBox="1"/>
          <p:nvPr/>
        </p:nvSpPr>
        <p:spPr>
          <a:xfrm>
            <a:off x="529362" y="167759"/>
            <a:ext cx="3204438"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68164754"/>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1676400"/>
            <a:ext cx="8534400" cy="1470025"/>
          </a:xfrm>
        </p:spPr>
        <p:txBody>
          <a:bodyPr/>
          <a:lstStyle/>
          <a:p>
            <a:r>
              <a:rPr lang="en-US" b="1" dirty="0"/>
              <a:t>Do my students spend more class time in text or out of text? </a:t>
            </a:r>
            <a:endParaRPr lang="en-US" b="1" dirty="0">
              <a:latin typeface="Arial" pitchFamily="34" charset="0"/>
              <a:cs typeface="Arial" pitchFamily="34" charset="0"/>
            </a:endParaRPr>
          </a:p>
        </p:txBody>
      </p:sp>
      <p:pic>
        <p:nvPicPr>
          <p:cNvPr id="1026" name="Picture 2" descr="http://4.bp.blogspot.com/-EBd3JzvL_GA/T-HrLr4WPOI/AAAAAAAAACw/rXWEBQClfWw/s1600/TalkTalk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352800"/>
            <a:ext cx="45720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144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2795006" y="495300"/>
            <a:ext cx="6196012" cy="1143000"/>
          </a:xfrm>
        </p:spPr>
        <p:txBody>
          <a:bodyPr/>
          <a:lstStyle/>
          <a:p>
            <a:pPr algn="ctr"/>
            <a:r>
              <a:rPr lang="en-US" sz="4000" b="1" dirty="0" smtClean="0"/>
              <a:t>Inclement Weather Procedure</a:t>
            </a:r>
          </a:p>
        </p:txBody>
      </p:sp>
      <p:sp>
        <p:nvSpPr>
          <p:cNvPr id="66563" name="Content Placeholder 2"/>
          <p:cNvSpPr>
            <a:spLocks noGrp="1"/>
          </p:cNvSpPr>
          <p:nvPr>
            <p:ph idx="1"/>
          </p:nvPr>
        </p:nvSpPr>
        <p:spPr>
          <a:xfrm>
            <a:off x="533400" y="1905000"/>
            <a:ext cx="8153400" cy="3355975"/>
          </a:xfrm>
        </p:spPr>
        <p:txBody>
          <a:bodyPr/>
          <a:lstStyle/>
          <a:p>
            <a:pPr algn="l"/>
            <a:r>
              <a:rPr lang="en-US" sz="3200" dirty="0" smtClean="0">
                <a:latin typeface="+mj-lt"/>
              </a:rPr>
              <a:t>If Perry County Schools are closed for inclement weather, the KVEC ELA Network will not meet.  </a:t>
            </a:r>
          </a:p>
          <a:p>
            <a:pPr algn="l"/>
            <a:r>
              <a:rPr lang="en-US" sz="3200" dirty="0" smtClean="0">
                <a:latin typeface="+mj-lt"/>
              </a:rPr>
              <a:t>Please check WYMT or the Lexington TV stations and/or websites for school closing information.</a:t>
            </a:r>
          </a:p>
          <a:p>
            <a:pPr algn="l"/>
            <a:r>
              <a:rPr lang="en-US" sz="3200" dirty="0" smtClean="0">
                <a:latin typeface="+mj-lt"/>
              </a:rPr>
              <a:t>Meetings will be rescheduled ASAP and you will be contacted via email with the new meeting date.</a:t>
            </a:r>
          </a:p>
        </p:txBody>
      </p:sp>
      <p:pic>
        <p:nvPicPr>
          <p:cNvPr id="2050" name="Picture 2" descr="http://ecx.images-amazon.com/images/I/51NxOGbNWb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8600"/>
            <a:ext cx="147858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937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109"/>
          <p:cNvSpPr>
            <a:spLocks noGrp="1"/>
          </p:cNvSpPr>
          <p:nvPr>
            <p:ph type="title"/>
          </p:nvPr>
        </p:nvSpPr>
        <p:spPr>
          <a:xfrm>
            <a:off x="457200" y="346254"/>
            <a:ext cx="8229600" cy="707846"/>
          </a:xfrm>
        </p:spPr>
        <p:txBody>
          <a:bodyPr lIns="91425" tIns="45700" rIns="91425" bIns="45700">
            <a:spAutoFit/>
          </a:bodyPr>
          <a:lstStyle/>
          <a:p>
            <a:pPr algn="ctr" eaLnBrk="1" hangingPunct="1">
              <a:buClr>
                <a:srgbClr val="000000"/>
              </a:buClr>
              <a:buSzPct val="25000"/>
            </a:pPr>
            <a:r>
              <a:rPr lang="en-US" b="1" dirty="0" smtClean="0">
                <a:solidFill>
                  <a:srgbClr val="17375E"/>
                </a:solidFill>
                <a:sym typeface="Arial" charset="0"/>
              </a:rPr>
              <a:t>Time – In and Out of the Text</a:t>
            </a:r>
          </a:p>
        </p:txBody>
      </p:sp>
      <p:sp>
        <p:nvSpPr>
          <p:cNvPr id="28675" name="Shape 110"/>
          <p:cNvSpPr>
            <a:spLocks noGrp="1"/>
          </p:cNvSpPr>
          <p:nvPr>
            <p:ph idx="1"/>
          </p:nvPr>
        </p:nvSpPr>
        <p:spPr>
          <a:xfrm>
            <a:off x="503238" y="1236663"/>
            <a:ext cx="8335962" cy="4659312"/>
          </a:xfrm>
        </p:spPr>
        <p:txBody>
          <a:bodyPr wrap="square" lIns="91425" tIns="45700" rIns="91425" bIns="45700">
            <a:spAutoFit/>
          </a:bodyPr>
          <a:lstStyle/>
          <a:p>
            <a:pPr marL="342900" indent="-342900" eaLnBrk="1" hangingPunct="1">
              <a:lnSpc>
                <a:spcPct val="114000"/>
              </a:lnSpc>
              <a:spcBef>
                <a:spcPts val="1200"/>
              </a:spcBef>
              <a:buClr>
                <a:srgbClr val="000000"/>
              </a:buClr>
              <a:buSzPct val="132000"/>
              <a:buFont typeface="Arial" charset="0"/>
              <a:buChar char="•"/>
            </a:pPr>
            <a:r>
              <a:rPr lang="en-US" dirty="0" smtClean="0">
                <a:solidFill>
                  <a:srgbClr val="262626"/>
                </a:solidFill>
                <a:latin typeface="+mj-lt"/>
                <a:sym typeface="Arial" charset="0"/>
              </a:rPr>
              <a:t>More instructional time spent outside the text means less time inside the text.</a:t>
            </a:r>
          </a:p>
          <a:p>
            <a:pPr marL="342900" indent="-342900" eaLnBrk="1" hangingPunct="1">
              <a:lnSpc>
                <a:spcPct val="114000"/>
              </a:lnSpc>
              <a:spcBef>
                <a:spcPts val="1200"/>
              </a:spcBef>
              <a:buClr>
                <a:srgbClr val="000000"/>
              </a:buClr>
              <a:buSzPct val="132000"/>
              <a:buFont typeface="Arial" charset="0"/>
              <a:buChar char="•"/>
            </a:pPr>
            <a:r>
              <a:rPr lang="en-US" dirty="0" smtClean="0">
                <a:solidFill>
                  <a:srgbClr val="262626"/>
                </a:solidFill>
                <a:latin typeface="+mj-lt"/>
                <a:sym typeface="Arial" charset="0"/>
              </a:rPr>
              <a:t>Departing from the text in classroom discussion privileges only those who already have experience with the topic.</a:t>
            </a:r>
          </a:p>
          <a:p>
            <a:pPr marL="342900" indent="-342900" eaLnBrk="1" hangingPunct="1">
              <a:lnSpc>
                <a:spcPct val="114000"/>
              </a:lnSpc>
              <a:spcBef>
                <a:spcPts val="1200"/>
              </a:spcBef>
              <a:buClr>
                <a:srgbClr val="000000"/>
              </a:buClr>
              <a:buSzPct val="132000"/>
              <a:buFont typeface="Arial" charset="0"/>
              <a:buChar char="•"/>
            </a:pPr>
            <a:r>
              <a:rPr lang="en-US" dirty="0" smtClean="0">
                <a:solidFill>
                  <a:srgbClr val="262626"/>
                </a:solidFill>
                <a:latin typeface="+mj-lt"/>
                <a:sym typeface="Arial" charset="0"/>
              </a:rPr>
              <a:t>It is easier to talk about our experiences than to analyze the text—especially for students reluctant to engage with reading.</a:t>
            </a:r>
          </a:p>
          <a:p>
            <a:pPr marL="342900" indent="-342900" eaLnBrk="1" hangingPunct="1">
              <a:lnSpc>
                <a:spcPct val="114000"/>
              </a:lnSpc>
              <a:spcBef>
                <a:spcPts val="1200"/>
              </a:spcBef>
              <a:buClr>
                <a:srgbClr val="000000"/>
              </a:buClr>
              <a:buSzPct val="132000"/>
              <a:buFont typeface="Arial" charset="0"/>
              <a:buChar char="•"/>
            </a:pPr>
            <a:r>
              <a:rPr lang="en-US" dirty="0" smtClean="0">
                <a:solidFill>
                  <a:srgbClr val="262626"/>
                </a:solidFill>
                <a:latin typeface="+mj-lt"/>
                <a:sym typeface="Arial" charset="0"/>
              </a:rPr>
              <a:t>The CCSS are College and Career Readiness Standards.</a:t>
            </a:r>
          </a:p>
        </p:txBody>
      </p:sp>
      <p:sp>
        <p:nvSpPr>
          <p:cNvPr id="28676"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fld id="{03D4B377-B003-4C26-9A70-E139C4FDB43D}" type="slidenum">
              <a:rPr lang="en-US" smtClean="0">
                <a:solidFill>
                  <a:srgbClr val="FFFFFF"/>
                </a:solidFill>
              </a:rPr>
              <a:pPr eaLnBrk="1" hangingPunct="1"/>
              <a:t>40</a:t>
            </a:fld>
            <a:endParaRPr lang="en-US" smtClean="0">
              <a:solidFill>
                <a:srgbClr val="FFFFFF"/>
              </a:solidFill>
            </a:endParaRPr>
          </a:p>
        </p:txBody>
      </p:sp>
      <p:pic>
        <p:nvPicPr>
          <p:cNvPr id="1028" name="Picture 4" descr="http://files.vector-images.com/clipart/book_prygov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4134"/>
            <a:ext cx="1153291" cy="9687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estclipartblog.com/clipart-pics/book-clip-art-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24134"/>
            <a:ext cx="1143000" cy="111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075222"/>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 stai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593094" y="435476"/>
            <a:ext cx="5471726" cy="1470025"/>
          </a:xfrm>
        </p:spPr>
        <p:txBody>
          <a:bodyPr/>
          <a:lstStyle/>
          <a:p>
            <a:r>
              <a:rPr lang="en-US" b="1" dirty="0" smtClean="0"/>
              <a:t>Teaching with </a:t>
            </a:r>
            <a:br>
              <a:rPr lang="en-US" b="1" dirty="0" smtClean="0"/>
            </a:br>
            <a:r>
              <a:rPr lang="en-US" b="1" dirty="0" smtClean="0"/>
              <a:t>Complex Texts</a:t>
            </a:r>
            <a:endParaRPr lang="en-US" b="1" dirty="0"/>
          </a:p>
        </p:txBody>
      </p:sp>
    </p:spTree>
    <p:extLst>
      <p:ext uri="{BB962C8B-B14F-4D97-AF65-F5344CB8AC3E}">
        <p14:creationId xmlns:p14="http://schemas.microsoft.com/office/powerpoint/2010/main" val="2159057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786"/>
            <a:ext cx="8229600" cy="1143000"/>
          </a:xfrm>
        </p:spPr>
        <p:txBody>
          <a:bodyPr>
            <a:normAutofit/>
          </a:bodyPr>
          <a:lstStyle/>
          <a:p>
            <a:pPr algn="l"/>
            <a:r>
              <a:rPr lang="en-US" sz="4000" b="1" dirty="0" smtClean="0">
                <a:latin typeface="Franklin Gothic Book" pitchFamily="34" charset="0"/>
              </a:rPr>
              <a:t>What Makes Text Complex?</a:t>
            </a:r>
            <a:endParaRPr lang="en-US" sz="4000" b="1" dirty="0">
              <a:latin typeface="Franklin Gothic Book" pitchFamily="34" charset="0"/>
            </a:endParaRPr>
          </a:p>
        </p:txBody>
      </p:sp>
      <p:sp>
        <p:nvSpPr>
          <p:cNvPr id="3" name="Content Placeholder 2"/>
          <p:cNvSpPr>
            <a:spLocks noGrp="1"/>
          </p:cNvSpPr>
          <p:nvPr>
            <p:ph idx="1"/>
          </p:nvPr>
        </p:nvSpPr>
        <p:spPr>
          <a:xfrm>
            <a:off x="219269" y="1447800"/>
            <a:ext cx="8854772" cy="5410200"/>
          </a:xfrm>
        </p:spPr>
        <p:txBody>
          <a:bodyPr>
            <a:normAutofit/>
          </a:bodyPr>
          <a:lstStyle/>
          <a:p>
            <a:r>
              <a:rPr lang="en-US" b="1" dirty="0" smtClean="0">
                <a:latin typeface="Franklin Gothic Book" pitchFamily="34" charset="0"/>
              </a:rPr>
              <a:t>Vocabulary: </a:t>
            </a:r>
            <a:r>
              <a:rPr lang="en-US" dirty="0" smtClean="0">
                <a:latin typeface="Franklin Gothic Book" pitchFamily="34" charset="0"/>
              </a:rPr>
              <a:t>Knowledge of word meaning</a:t>
            </a:r>
          </a:p>
          <a:p>
            <a:r>
              <a:rPr lang="en-US" b="1" dirty="0">
                <a:latin typeface="Franklin Gothic Book" pitchFamily="34" charset="0"/>
              </a:rPr>
              <a:t>Sentence </a:t>
            </a:r>
            <a:r>
              <a:rPr lang="en-US" b="1" dirty="0" smtClean="0">
                <a:latin typeface="Franklin Gothic Book" pitchFamily="34" charset="0"/>
              </a:rPr>
              <a:t>Structure: </a:t>
            </a:r>
            <a:r>
              <a:rPr lang="en-US" dirty="0" smtClean="0">
                <a:latin typeface="Franklin Gothic Book" pitchFamily="34" charset="0"/>
              </a:rPr>
              <a:t>How the words </a:t>
            </a:r>
            <a:r>
              <a:rPr lang="en-US" dirty="0">
                <a:latin typeface="Franklin Gothic Book" pitchFamily="34" charset="0"/>
              </a:rPr>
              <a:t>o</a:t>
            </a:r>
            <a:r>
              <a:rPr lang="en-US" dirty="0" smtClean="0">
                <a:latin typeface="Franklin Gothic Book" pitchFamily="34" charset="0"/>
              </a:rPr>
              <a:t>perate </a:t>
            </a:r>
            <a:r>
              <a:rPr lang="en-US" dirty="0">
                <a:latin typeface="Franklin Gothic Book" pitchFamily="34" charset="0"/>
              </a:rPr>
              <a:t>t</a:t>
            </a:r>
            <a:r>
              <a:rPr lang="en-US" dirty="0" smtClean="0">
                <a:latin typeface="Franklin Gothic Book" pitchFamily="34" charset="0"/>
              </a:rPr>
              <a:t>ogether</a:t>
            </a:r>
            <a:endParaRPr lang="en-US" dirty="0">
              <a:latin typeface="Franklin Gothic Book" pitchFamily="34" charset="0"/>
            </a:endParaRPr>
          </a:p>
          <a:p>
            <a:r>
              <a:rPr lang="en-US" b="1" dirty="0" smtClean="0">
                <a:latin typeface="Franklin Gothic Book" pitchFamily="34" charset="0"/>
              </a:rPr>
              <a:t>Coherence: </a:t>
            </a:r>
            <a:r>
              <a:rPr lang="en-US" dirty="0">
                <a:latin typeface="Franklin Gothic Book" pitchFamily="34" charset="0"/>
              </a:rPr>
              <a:t>How particular words, ideas, and sentences in text connect with one another</a:t>
            </a:r>
          </a:p>
          <a:p>
            <a:r>
              <a:rPr lang="en-US" b="1" dirty="0" smtClean="0">
                <a:latin typeface="Franklin Gothic Book" pitchFamily="34" charset="0"/>
              </a:rPr>
              <a:t>Organization: </a:t>
            </a:r>
            <a:r>
              <a:rPr lang="en-US" dirty="0">
                <a:latin typeface="Franklin Gothic Book" pitchFamily="34" charset="0"/>
              </a:rPr>
              <a:t>The patterns authors use to communicate complex information </a:t>
            </a:r>
          </a:p>
          <a:p>
            <a:r>
              <a:rPr lang="en-US" b="1" dirty="0" smtClean="0">
                <a:latin typeface="Franklin Gothic Book" pitchFamily="34" charset="0"/>
              </a:rPr>
              <a:t>Background Knowledge: </a:t>
            </a:r>
            <a:r>
              <a:rPr lang="en-US" dirty="0" smtClean="0">
                <a:latin typeface="Franklin Gothic Book" pitchFamily="34" charset="0"/>
              </a:rPr>
              <a:t>The reader’s prior knowledge </a:t>
            </a:r>
            <a:endParaRPr lang="en-US" dirty="0">
              <a:latin typeface="Franklin Gothic Book" pitchFamily="34" charset="0"/>
            </a:endParaRPr>
          </a:p>
          <a:p>
            <a:endParaRPr lang="en-US" dirty="0"/>
          </a:p>
          <a:p>
            <a:endParaRPr lang="en-US" dirty="0"/>
          </a:p>
        </p:txBody>
      </p:sp>
      <p:sp>
        <p:nvSpPr>
          <p:cNvPr id="4" name="TextBox 3"/>
          <p:cNvSpPr txBox="1"/>
          <p:nvPr/>
        </p:nvSpPr>
        <p:spPr>
          <a:xfrm>
            <a:off x="5310951" y="5678068"/>
            <a:ext cx="3856697" cy="1231106"/>
          </a:xfrm>
          <a:prstGeom prst="rect">
            <a:avLst/>
          </a:prstGeom>
          <a:noFill/>
        </p:spPr>
        <p:txBody>
          <a:bodyPr wrap="none" rtlCol="0">
            <a:spAutoFit/>
          </a:bodyPr>
          <a:lstStyle/>
          <a:p>
            <a:endParaRPr lang="en-US" b="1" dirty="0" smtClean="0"/>
          </a:p>
          <a:p>
            <a:r>
              <a:rPr lang="en-US" sz="1400" b="1" i="1" dirty="0" smtClean="0"/>
              <a:t>Educational Leadership</a:t>
            </a:r>
            <a:r>
              <a:rPr lang="en-US" sz="1400" i="1" dirty="0" smtClean="0"/>
              <a:t>, </a:t>
            </a:r>
            <a:r>
              <a:rPr lang="en-US" sz="1400" dirty="0" smtClean="0"/>
              <a:t>March </a:t>
            </a:r>
            <a:r>
              <a:rPr lang="en-US" sz="1400" dirty="0"/>
              <a:t>2012 </a:t>
            </a:r>
          </a:p>
          <a:p>
            <a:r>
              <a:rPr lang="en-US" sz="1400" b="1" dirty="0"/>
              <a:t>The Challenge of Challenging Text</a:t>
            </a:r>
            <a:endParaRPr lang="en-US" sz="1400" dirty="0"/>
          </a:p>
          <a:p>
            <a:r>
              <a:rPr lang="en-US" sz="1400" dirty="0" smtClean="0"/>
              <a:t>Timothy Shanahan, Douglas Fisher and Nancy Frey</a:t>
            </a:r>
          </a:p>
          <a:p>
            <a:endParaRPr lang="en-US" sz="1400" dirty="0"/>
          </a:p>
        </p:txBody>
      </p:sp>
      <p:pic>
        <p:nvPicPr>
          <p:cNvPr id="1026" name="Picture 2" descr="http://cdn6.fotosearch.com/bthumb/CSP/CSP713/k71316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299" y="56987"/>
            <a:ext cx="1378112" cy="148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82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2601913" y="127000"/>
            <a:ext cx="4846637" cy="1143000"/>
          </a:xfrm>
        </p:spPr>
        <p:txBody>
          <a:bodyPr/>
          <a:lstStyle/>
          <a:p>
            <a:r>
              <a:rPr lang="en-US" sz="4000" b="1" dirty="0" smtClean="0">
                <a:solidFill>
                  <a:schemeClr val="accent2"/>
                </a:solidFill>
                <a:latin typeface="Cambria" pitchFamily="18" charset="0"/>
              </a:rPr>
              <a:t>Plan-Do-Review</a:t>
            </a:r>
          </a:p>
        </p:txBody>
      </p:sp>
      <p:pic>
        <p:nvPicPr>
          <p:cNvPr id="109571"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rot="20921695">
            <a:off x="719138" y="2662238"/>
            <a:ext cx="3365500" cy="3013075"/>
          </a:xfrm>
        </p:spPr>
      </p:pic>
      <p:sp>
        <p:nvSpPr>
          <p:cNvPr id="21508" name="Content Placeholder 2"/>
          <p:cNvSpPr txBox="1">
            <a:spLocks/>
          </p:cNvSpPr>
          <p:nvPr/>
        </p:nvSpPr>
        <p:spPr bwMode="auto">
          <a:xfrm>
            <a:off x="0" y="1143000"/>
            <a:ext cx="9144000" cy="5584825"/>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bg1"/>
              </a:buClr>
              <a:defRPr/>
            </a:pPr>
            <a:r>
              <a:rPr lang="en-US" sz="3200" dirty="0" smtClean="0">
                <a:solidFill>
                  <a:schemeClr val="accent2">
                    <a:lumMod val="75000"/>
                  </a:schemeClr>
                </a:solidFill>
                <a:cs typeface="Arial" charset="0"/>
              </a:rPr>
              <a:t>   </a:t>
            </a:r>
          </a:p>
          <a:p>
            <a:pPr>
              <a:spcBef>
                <a:spcPct val="20000"/>
              </a:spcBef>
              <a:buClr>
                <a:schemeClr val="bg1"/>
              </a:buClr>
              <a:defRPr/>
            </a:pPr>
            <a:r>
              <a:rPr lang="en-US" sz="3200" dirty="0">
                <a:solidFill>
                  <a:schemeClr val="accent2">
                    <a:lumMod val="75000"/>
                  </a:schemeClr>
                </a:solidFill>
                <a:cs typeface="Arial" charset="0"/>
              </a:rPr>
              <a:t> </a:t>
            </a:r>
            <a:r>
              <a:rPr lang="en-US" sz="3200" dirty="0" smtClean="0">
                <a:solidFill>
                  <a:schemeClr val="accent2">
                    <a:lumMod val="75000"/>
                  </a:schemeClr>
                </a:solidFill>
                <a:cs typeface="Arial" charset="0"/>
              </a:rPr>
              <a:t>   Take a moment and add notes to your P-D-R</a:t>
            </a:r>
          </a:p>
        </p:txBody>
      </p:sp>
      <p:sp>
        <p:nvSpPr>
          <p:cNvPr id="2" name="Rectangle 1"/>
          <p:cNvSpPr/>
          <p:nvPr/>
        </p:nvSpPr>
        <p:spPr>
          <a:xfrm>
            <a:off x="4300538" y="2971800"/>
            <a:ext cx="4572000" cy="2954338"/>
          </a:xfrm>
          <a:prstGeom prst="rect">
            <a:avLst/>
          </a:prstGeom>
        </p:spPr>
        <p:txBody>
          <a:bodyPr>
            <a:spAutoFit/>
          </a:bodyPr>
          <a:lstStyle/>
          <a:p>
            <a:pPr marL="64008" fontAlgn="auto">
              <a:spcAft>
                <a:spcPts val="0"/>
              </a:spcAft>
              <a:buFont typeface="Wingdings 2"/>
              <a:buNone/>
              <a:defRPr/>
            </a:pPr>
            <a:r>
              <a:rPr lang="en-US" sz="2400" b="1" u="sng" dirty="0">
                <a:solidFill>
                  <a:schemeClr val="accent2">
                    <a:lumMod val="75000"/>
                  </a:schemeClr>
                </a:solidFill>
                <a:latin typeface="Arial" charset="0"/>
                <a:cs typeface="Arial" charset="0"/>
              </a:rPr>
              <a:t>Guiding Questions</a:t>
            </a:r>
          </a:p>
          <a:p>
            <a:pPr marL="1051560" lvl="1" indent="-514350" fontAlgn="auto">
              <a:spcAft>
                <a:spcPts val="0"/>
              </a:spcAft>
              <a:buFont typeface="+mj-lt"/>
              <a:buAutoNum type="arabicPeriod"/>
              <a:defRPr/>
            </a:pPr>
            <a:r>
              <a:rPr lang="en-US" sz="2400" dirty="0">
                <a:solidFill>
                  <a:schemeClr val="accent2">
                    <a:lumMod val="75000"/>
                  </a:schemeClr>
                </a:solidFill>
                <a:latin typeface="Arial" charset="0"/>
                <a:cs typeface="Arial" charset="0"/>
              </a:rPr>
              <a:t>What information will you share?</a:t>
            </a:r>
          </a:p>
          <a:p>
            <a:pPr marL="1051560" lvl="1" indent="-514350" fontAlgn="auto">
              <a:spcAft>
                <a:spcPts val="0"/>
              </a:spcAft>
              <a:buFont typeface="+mj-lt"/>
              <a:buAutoNum type="arabicPeriod"/>
              <a:defRPr/>
            </a:pPr>
            <a:r>
              <a:rPr lang="en-US" sz="2400" dirty="0">
                <a:solidFill>
                  <a:schemeClr val="accent2">
                    <a:lumMod val="75000"/>
                  </a:schemeClr>
                </a:solidFill>
                <a:latin typeface="Arial" charset="0"/>
                <a:cs typeface="Arial" charset="0"/>
              </a:rPr>
              <a:t>How will you share the information?</a:t>
            </a:r>
          </a:p>
          <a:p>
            <a:pPr marL="1051560" lvl="1" indent="-514350" fontAlgn="auto">
              <a:spcAft>
                <a:spcPts val="0"/>
              </a:spcAft>
              <a:buFont typeface="+mj-lt"/>
              <a:buAutoNum type="arabicPeriod"/>
              <a:defRPr/>
            </a:pPr>
            <a:r>
              <a:rPr lang="en-US" sz="2400" dirty="0">
                <a:solidFill>
                  <a:schemeClr val="accent2">
                    <a:lumMod val="75000"/>
                  </a:schemeClr>
                </a:solidFill>
                <a:latin typeface="Arial" charset="0"/>
                <a:cs typeface="Arial" charset="0"/>
              </a:rPr>
              <a:t>What concerns do you still have?</a:t>
            </a:r>
          </a:p>
          <a:p>
            <a:pPr marL="448056" indent="-384048" fontAlgn="auto">
              <a:spcAft>
                <a:spcPts val="0"/>
              </a:spcAft>
              <a:buFont typeface="Wingdings 2"/>
              <a:buChar char=""/>
              <a:defRPr/>
            </a:pPr>
            <a:endParaRPr lang="en-US" dirty="0">
              <a:latin typeface="Arial" charset="0"/>
              <a:cs typeface="Arial" charset="0"/>
            </a:endParaRPr>
          </a:p>
        </p:txBody>
      </p:sp>
      <p:pic>
        <p:nvPicPr>
          <p:cNvPr id="6" name="Picture 5" descr="C:\Users\crhodes1\AppData\Local\Microsoft\Windows\Temporary Internet Files\Content.IE5\5KCI5VQW\MC90030352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43485">
            <a:off x="1066961" y="175924"/>
            <a:ext cx="1180653" cy="161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8911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descr="reading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extLst>
            <a:ext uri="{909E8E84-426E-40DD-AFC4-6F175D3DCCD1}">
              <a14:hiddenFill xmlns:a14="http://schemas.microsoft.com/office/drawing/2010/main">
                <a:solidFill>
                  <a:srgbClr val="FFFFFF"/>
                </a:solidFill>
              </a14:hiddenFill>
            </a:ext>
          </a:extLst>
        </p:spPr>
      </p:pic>
      <p:sp>
        <p:nvSpPr>
          <p:cNvPr id="56322" name="Text Box 2"/>
          <p:cNvSpPr txBox="1">
            <a:spLocks noChangeArrowheads="1"/>
          </p:cNvSpPr>
          <p:nvPr/>
        </p:nvSpPr>
        <p:spPr bwMode="auto">
          <a:xfrm>
            <a:off x="228600" y="304800"/>
            <a:ext cx="8915400" cy="5539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defTabSz="457200" fontAlgn="auto">
              <a:spcBef>
                <a:spcPts val="0"/>
              </a:spcBef>
              <a:spcAft>
                <a:spcPts val="0"/>
              </a:spcAft>
            </a:pPr>
            <a:r>
              <a:rPr lang="en-US" sz="5400" b="1" dirty="0">
                <a:solidFill>
                  <a:prstClr val="white"/>
                </a:solidFill>
                <a:latin typeface="Optima" charset="0"/>
                <a:cs typeface="+mn-cs"/>
              </a:rPr>
              <a:t>Close </a:t>
            </a:r>
            <a:r>
              <a:rPr lang="en-US" sz="5400" b="1" dirty="0" smtClean="0">
                <a:solidFill>
                  <a:prstClr val="white"/>
                </a:solidFill>
                <a:latin typeface="Optima" charset="0"/>
                <a:cs typeface="+mn-cs"/>
              </a:rPr>
              <a:t>Reading</a:t>
            </a:r>
          </a:p>
          <a:p>
            <a:pPr defTabSz="457200" fontAlgn="auto">
              <a:spcBef>
                <a:spcPts val="0"/>
              </a:spcBef>
              <a:spcAft>
                <a:spcPts val="0"/>
              </a:spcAft>
            </a:pPr>
            <a:endParaRPr lang="en-US" sz="2400" b="1" dirty="0" smtClean="0">
              <a:solidFill>
                <a:prstClr val="white"/>
              </a:solidFill>
              <a:latin typeface="Optima" charset="0"/>
              <a:cs typeface="+mn-cs"/>
            </a:endParaRPr>
          </a:p>
          <a:p>
            <a:pPr defTabSz="457200" fontAlgn="auto">
              <a:spcBef>
                <a:spcPts val="0"/>
              </a:spcBef>
              <a:spcAft>
                <a:spcPts val="0"/>
              </a:spcAft>
            </a:pPr>
            <a:endParaRPr lang="en-US" sz="2400" b="1" dirty="0">
              <a:solidFill>
                <a:prstClr val="white"/>
              </a:solidFill>
              <a:latin typeface="Optima" charset="0"/>
              <a:cs typeface="+mn-cs"/>
            </a:endParaRPr>
          </a:p>
          <a:p>
            <a:pPr algn="ctr" defTabSz="457200" fontAlgn="auto">
              <a:spcBef>
                <a:spcPts val="0"/>
              </a:spcBef>
              <a:spcAft>
                <a:spcPts val="0"/>
              </a:spcAft>
            </a:pPr>
            <a:r>
              <a:rPr lang="en-US" sz="3600" b="1" dirty="0" smtClean="0">
                <a:solidFill>
                  <a:prstClr val="white"/>
                </a:solidFill>
                <a:latin typeface="Optima" charset="0"/>
                <a:cs typeface="+mn-cs"/>
              </a:rPr>
              <a:t>Dr. Douglas Fisher</a:t>
            </a:r>
          </a:p>
          <a:p>
            <a:pPr algn="ctr" defTabSz="457200" fontAlgn="auto">
              <a:spcBef>
                <a:spcPts val="0"/>
              </a:spcBef>
              <a:spcAft>
                <a:spcPts val="0"/>
              </a:spcAft>
            </a:pPr>
            <a:r>
              <a:rPr lang="en-US" sz="3600" b="1" i="1" dirty="0" smtClean="0">
                <a:solidFill>
                  <a:prstClr val="white"/>
                </a:solidFill>
                <a:latin typeface="Optima" charset="0"/>
                <a:cs typeface="+mn-cs"/>
              </a:rPr>
              <a:t>Close </a:t>
            </a:r>
            <a:r>
              <a:rPr lang="en-US" sz="3600" b="1" i="1" dirty="0">
                <a:solidFill>
                  <a:prstClr val="white"/>
                </a:solidFill>
                <a:latin typeface="Optima" charset="0"/>
                <a:cs typeface="+mn-cs"/>
              </a:rPr>
              <a:t>Reading and </a:t>
            </a:r>
            <a:r>
              <a:rPr lang="en-US" sz="3600" b="1" i="1" dirty="0" smtClean="0">
                <a:solidFill>
                  <a:prstClr val="white"/>
                </a:solidFill>
                <a:latin typeface="Optima" charset="0"/>
                <a:cs typeface="+mn-cs"/>
              </a:rPr>
              <a:t>the </a:t>
            </a:r>
            <a:r>
              <a:rPr lang="en-US" sz="3600" b="1" i="1" dirty="0">
                <a:solidFill>
                  <a:prstClr val="white"/>
                </a:solidFill>
                <a:latin typeface="Optima" charset="0"/>
                <a:cs typeface="+mn-cs"/>
              </a:rPr>
              <a:t>CCSS, </a:t>
            </a:r>
            <a:r>
              <a:rPr lang="en-US" sz="3600" b="1" i="1" u="sng" dirty="0">
                <a:solidFill>
                  <a:prstClr val="white"/>
                </a:solidFill>
                <a:latin typeface="Optima" charset="0"/>
                <a:cs typeface="+mn-cs"/>
              </a:rPr>
              <a:t>Part 1</a:t>
            </a:r>
          </a:p>
          <a:p>
            <a:pPr algn="ctr" defTabSz="457200" fontAlgn="auto">
              <a:spcBef>
                <a:spcPts val="0"/>
              </a:spcBef>
              <a:spcAft>
                <a:spcPts val="0"/>
              </a:spcAft>
            </a:pPr>
            <a:endParaRPr lang="en-US" sz="2400" b="1" dirty="0" smtClean="0">
              <a:solidFill>
                <a:prstClr val="white"/>
              </a:solidFill>
              <a:latin typeface="Optima" charset="0"/>
              <a:cs typeface="+mn-cs"/>
            </a:endParaRPr>
          </a:p>
          <a:p>
            <a:pPr algn="ctr" defTabSz="457200" fontAlgn="auto">
              <a:spcBef>
                <a:spcPts val="0"/>
              </a:spcBef>
              <a:spcAft>
                <a:spcPts val="0"/>
              </a:spcAft>
            </a:pPr>
            <a:r>
              <a:rPr lang="en-US" sz="2800" b="1" dirty="0" smtClean="0">
                <a:solidFill>
                  <a:schemeClr val="bg1"/>
                </a:solidFill>
                <a:latin typeface="Optima" charset="0"/>
                <a:cs typeface="+mn-cs"/>
                <a:hlinkClick r:id="rId4"/>
              </a:rPr>
              <a:t>http</a:t>
            </a:r>
            <a:r>
              <a:rPr lang="en-US" sz="2800" b="1" dirty="0">
                <a:solidFill>
                  <a:schemeClr val="bg1"/>
                </a:solidFill>
                <a:latin typeface="Optima" charset="0"/>
                <a:cs typeface="+mn-cs"/>
                <a:hlinkClick r:id="rId4"/>
              </a:rPr>
              <a:t>://</a:t>
            </a:r>
            <a:r>
              <a:rPr lang="en-US" sz="2800" b="1" dirty="0" smtClean="0">
                <a:solidFill>
                  <a:schemeClr val="bg1"/>
                </a:solidFill>
                <a:latin typeface="Optima" charset="0"/>
                <a:cs typeface="+mn-cs"/>
                <a:hlinkClick r:id="rId4"/>
              </a:rPr>
              <a:t>www.youtube.com/watch?v=5w9v6-zUg3Y&amp;feature=relmfu</a:t>
            </a:r>
            <a:endParaRPr lang="en-US" sz="2800" b="1" dirty="0" smtClean="0">
              <a:solidFill>
                <a:schemeClr val="bg1"/>
              </a:solidFill>
              <a:latin typeface="Optima" charset="0"/>
              <a:cs typeface="+mn-cs"/>
            </a:endParaRPr>
          </a:p>
          <a:p>
            <a:pPr defTabSz="457200" fontAlgn="auto">
              <a:spcBef>
                <a:spcPts val="0"/>
              </a:spcBef>
              <a:spcAft>
                <a:spcPts val="0"/>
              </a:spcAft>
            </a:pPr>
            <a:endParaRPr lang="en-US" sz="2800" b="1" dirty="0">
              <a:solidFill>
                <a:schemeClr val="bg1"/>
              </a:solidFill>
              <a:latin typeface="Optima" charset="0"/>
              <a:cs typeface="+mn-cs"/>
            </a:endParaRPr>
          </a:p>
          <a:p>
            <a:pPr defTabSz="457200" fontAlgn="auto">
              <a:spcBef>
                <a:spcPts val="0"/>
              </a:spcBef>
              <a:spcAft>
                <a:spcPts val="0"/>
              </a:spcAft>
            </a:pPr>
            <a:endParaRPr lang="en-US" sz="5400" b="1" dirty="0" smtClean="0">
              <a:solidFill>
                <a:prstClr val="white"/>
              </a:solidFill>
              <a:latin typeface="Optima" charset="0"/>
              <a:cs typeface="+mn-cs"/>
            </a:endParaRPr>
          </a:p>
          <a:p>
            <a:pPr defTabSz="457200" fontAlgn="auto">
              <a:spcBef>
                <a:spcPts val="0"/>
              </a:spcBef>
              <a:spcAft>
                <a:spcPts val="0"/>
              </a:spcAft>
            </a:pPr>
            <a:endParaRPr lang="en-US" dirty="0">
              <a:solidFill>
                <a:prstClr val="black"/>
              </a:solidFill>
              <a:latin typeface="Calibri"/>
              <a:cs typeface="+mn-cs"/>
            </a:endParaRPr>
          </a:p>
        </p:txBody>
      </p:sp>
    </p:spTree>
    <p:extLst>
      <p:ext uri="{BB962C8B-B14F-4D97-AF65-F5344CB8AC3E}">
        <p14:creationId xmlns:p14="http://schemas.microsoft.com/office/powerpoint/2010/main" val="2431193053"/>
      </p:ext>
    </p:extLst>
  </p:cSld>
  <p:clrMapOvr>
    <a:masterClrMapping/>
  </p:clrMapOvr>
  <mc:AlternateContent xmlns:mc="http://schemas.openxmlformats.org/markup-compatibility/2006" xmlns:p14="http://schemas.microsoft.com/office/powerpoint/2010/main">
    <mc:Choice Requires="p14">
      <p:transition spd="slow" p14:dur="1300">
        <p:wheel spokes="1"/>
      </p:transition>
    </mc:Choice>
    <mc:Fallback xmlns="">
      <p:transition xmlns:p14="http://schemas.microsoft.com/office/powerpoint/2010/main" spd="slow">
        <p:wheel spokes="1"/>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371600"/>
            <a:ext cx="8382000" cy="5257800"/>
          </a:xfrm>
          <a:prstGeom prst="rect">
            <a:avLst/>
          </a:prstGeom>
        </p:spPr>
        <p:txBody>
          <a:bodyPr vert="horz" lIns="91440" tIns="45720" rIns="91440" bIns="45720" rtlCol="0">
            <a:no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3600" b="1" i="1" dirty="0" smtClean="0">
                <a:solidFill>
                  <a:schemeClr val="tx1">
                    <a:lumMod val="65000"/>
                    <a:lumOff val="35000"/>
                  </a:schemeClr>
                </a:solidFill>
              </a:rPr>
              <a:t>“One </a:t>
            </a:r>
            <a:r>
              <a:rPr lang="en-US" sz="3600" b="1" i="1" dirty="0">
                <a:solidFill>
                  <a:schemeClr val="tx1">
                    <a:lumMod val="65000"/>
                    <a:lumOff val="35000"/>
                  </a:schemeClr>
                </a:solidFill>
              </a:rPr>
              <a:t>of the </a:t>
            </a:r>
            <a:r>
              <a:rPr lang="en-US" sz="3600" b="1" i="1" dirty="0">
                <a:solidFill>
                  <a:srgbClr val="FF0000"/>
                </a:solidFill>
              </a:rPr>
              <a:t>key requirements </a:t>
            </a:r>
            <a:r>
              <a:rPr lang="en-US" sz="3600" b="1" i="1" dirty="0">
                <a:solidFill>
                  <a:schemeClr val="tx1">
                    <a:lumMod val="65000"/>
                    <a:lumOff val="35000"/>
                  </a:schemeClr>
                </a:solidFill>
              </a:rPr>
              <a:t>of the Common Core </a:t>
            </a:r>
            <a:r>
              <a:rPr lang="en-US" sz="3600" b="1" i="1" dirty="0" smtClean="0">
                <a:solidFill>
                  <a:schemeClr val="tx1">
                    <a:lumMod val="65000"/>
                    <a:lumOff val="35000"/>
                  </a:schemeClr>
                </a:solidFill>
              </a:rPr>
              <a:t>State Standards </a:t>
            </a:r>
            <a:r>
              <a:rPr lang="en-US" sz="3600" b="1" i="1" dirty="0">
                <a:solidFill>
                  <a:schemeClr val="tx1">
                    <a:lumMod val="65000"/>
                    <a:lumOff val="35000"/>
                  </a:schemeClr>
                </a:solidFill>
              </a:rPr>
              <a:t>for Reading is that all </a:t>
            </a:r>
            <a:r>
              <a:rPr lang="en-US" sz="3600" b="1" i="1" dirty="0" smtClean="0">
                <a:solidFill>
                  <a:schemeClr val="tx1">
                    <a:lumMod val="65000"/>
                    <a:lumOff val="35000"/>
                  </a:schemeClr>
                </a:solidFill>
              </a:rPr>
              <a:t>students… must </a:t>
            </a:r>
            <a:r>
              <a:rPr lang="en-US" sz="3600" b="1" i="1" dirty="0">
                <a:solidFill>
                  <a:schemeClr val="tx1">
                    <a:lumMod val="65000"/>
                    <a:lumOff val="35000"/>
                  </a:schemeClr>
                </a:solidFill>
              </a:rPr>
              <a:t>be able to read and comprehend </a:t>
            </a:r>
            <a:r>
              <a:rPr lang="en-US" sz="3600" b="1" i="1" dirty="0">
                <a:solidFill>
                  <a:srgbClr val="FF0000"/>
                </a:solidFill>
              </a:rPr>
              <a:t>independently </a:t>
            </a:r>
            <a:r>
              <a:rPr lang="en-US" sz="3600" b="1" i="1" dirty="0">
                <a:solidFill>
                  <a:schemeClr val="tx1">
                    <a:lumMod val="65000"/>
                    <a:lumOff val="35000"/>
                  </a:schemeClr>
                </a:solidFill>
              </a:rPr>
              <a:t>and </a:t>
            </a:r>
            <a:r>
              <a:rPr lang="en-US" sz="3600" b="1" i="1" dirty="0">
                <a:solidFill>
                  <a:srgbClr val="FF0000"/>
                </a:solidFill>
              </a:rPr>
              <a:t>proficiently </a:t>
            </a:r>
            <a:r>
              <a:rPr lang="en-US" sz="3600" b="1" i="1" dirty="0">
                <a:solidFill>
                  <a:schemeClr val="tx1">
                    <a:lumMod val="65000"/>
                    <a:lumOff val="35000"/>
                  </a:schemeClr>
                </a:solidFill>
              </a:rPr>
              <a:t>the kinds of complex texts commonly found in college and careers</a:t>
            </a:r>
            <a:r>
              <a:rPr lang="en-US" sz="3600" b="1" i="1" dirty="0" smtClean="0">
                <a:solidFill>
                  <a:schemeClr val="tx1">
                    <a:lumMod val="65000"/>
                    <a:lumOff val="35000"/>
                  </a:schemeClr>
                </a:solidFill>
              </a:rPr>
              <a:t>.”</a:t>
            </a:r>
            <a:endParaRPr lang="en-US" sz="3600" b="1" i="1" dirty="0">
              <a:solidFill>
                <a:schemeClr val="tx1">
                  <a:lumMod val="65000"/>
                  <a:lumOff val="35000"/>
                </a:schemeClr>
              </a:solidFill>
            </a:endParaRPr>
          </a:p>
          <a:p>
            <a:pPr marL="0" indent="0">
              <a:spcBef>
                <a:spcPts val="0"/>
              </a:spcBef>
              <a:buNone/>
            </a:pPr>
            <a:r>
              <a:rPr lang="en-US" sz="2200" b="1" dirty="0" smtClean="0">
                <a:solidFill>
                  <a:schemeClr val="accent2">
                    <a:lumMod val="75000"/>
                    <a:lumOff val="25000"/>
                  </a:schemeClr>
                </a:solidFill>
              </a:rPr>
              <a:t>					</a:t>
            </a:r>
          </a:p>
          <a:p>
            <a:pPr marL="0" indent="0" algn="r">
              <a:spcBef>
                <a:spcPts val="0"/>
              </a:spcBef>
              <a:buNone/>
            </a:pPr>
            <a:r>
              <a:rPr lang="en-US" sz="2200" b="1" dirty="0" smtClean="0">
                <a:solidFill>
                  <a:srgbClr val="FF0000"/>
                </a:solidFill>
              </a:rPr>
              <a:t>--CCSS Appendix A, pg. 2</a:t>
            </a:r>
          </a:p>
          <a:p>
            <a:pPr marL="0" indent="0">
              <a:spcBef>
                <a:spcPts val="0"/>
              </a:spcBef>
              <a:buNone/>
            </a:pPr>
            <a:endParaRPr lang="en-US" sz="2200" b="1" dirty="0" smtClean="0">
              <a:solidFill>
                <a:schemeClr val="tx1">
                  <a:lumMod val="65000"/>
                  <a:lumOff val="35000"/>
                </a:schemeClr>
              </a:solidFill>
            </a:endParaRPr>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800601"/>
            <a:ext cx="2286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457200" y="0"/>
            <a:ext cx="8073043" cy="1138773"/>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4000" b="1" dirty="0" smtClean="0">
                <a:latin typeface="Optima" charset="0"/>
              </a:rPr>
              <a:t>Why focus on “Close Reading”?</a:t>
            </a:r>
          </a:p>
          <a:p>
            <a:pPr algn="ctr">
              <a:defRPr/>
            </a:pPr>
            <a:r>
              <a:rPr lang="en-US" sz="2800" b="1" dirty="0" smtClean="0">
                <a:latin typeface="Optima" charset="0"/>
              </a:rPr>
              <a:t>(A Specialized  Piece of Equipment)</a:t>
            </a:r>
            <a:endParaRPr lang="en-US" sz="2800" dirty="0"/>
          </a:p>
        </p:txBody>
      </p:sp>
    </p:spTree>
    <p:extLst>
      <p:ext uri="{BB962C8B-B14F-4D97-AF65-F5344CB8AC3E}">
        <p14:creationId xmlns:p14="http://schemas.microsoft.com/office/powerpoint/2010/main" val="26158903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371600"/>
          </a:xfrm>
          <a:prstGeom prst="rect">
            <a:avLst/>
          </a:prstGeom>
        </p:spPr>
        <p:txBody>
          <a:bodyPr vert="horz" lIns="91440" tIns="45720" rIns="91440" bIns="45720" rtlCol="0" anchor="ctr">
            <a:noAutofit/>
          </a:bodyPr>
          <a:lstStyle/>
          <a:p>
            <a:pPr lvl="0" algn="ctr" defTabSz="914400">
              <a:lnSpc>
                <a:spcPct val="90000"/>
              </a:lnSpc>
              <a:spcBef>
                <a:spcPct val="0"/>
              </a:spcBef>
              <a:defRPr/>
            </a:pPr>
            <a:r>
              <a:rPr kumimoji="0" lang="en-US" sz="3600" b="1" i="0" u="none" strike="noStrike" kern="1200" cap="none" spc="0" normalizeH="0" baseline="0" noProof="0" dirty="0" smtClean="0">
                <a:ln>
                  <a:noFill/>
                </a:ln>
                <a:solidFill>
                  <a:srgbClr val="5B7172"/>
                </a:solidFill>
                <a:effectLst/>
                <a:uLnTx/>
                <a:uFillTx/>
                <a:latin typeface="+mj-lt"/>
                <a:ea typeface="+mj-ea"/>
                <a:cs typeface="+mj-cs"/>
              </a:rPr>
              <a:t>Why </a:t>
            </a:r>
            <a:r>
              <a:rPr kumimoji="0" lang="en-US" sz="3600" b="1" i="0" u="none" strike="noStrike" kern="1200" cap="none" spc="0" normalizeH="0" baseline="0" noProof="0" dirty="0" smtClean="0">
                <a:ln>
                  <a:noFill/>
                </a:ln>
                <a:solidFill>
                  <a:srgbClr val="FF0000"/>
                </a:solidFill>
                <a:effectLst/>
                <a:uLnTx/>
                <a:uFillTx/>
                <a:latin typeface="+mj-lt"/>
                <a:ea typeface="+mj-ea"/>
                <a:cs typeface="+mj-cs"/>
              </a:rPr>
              <a:t>Depth </a:t>
            </a:r>
            <a:r>
              <a:rPr kumimoji="0" lang="en-US" sz="3600" b="1" i="0" u="none" strike="noStrike" kern="1200" cap="none" spc="0" normalizeH="0" baseline="0" noProof="0" dirty="0" smtClean="0">
                <a:ln>
                  <a:noFill/>
                </a:ln>
                <a:solidFill>
                  <a:srgbClr val="5B7172"/>
                </a:solidFill>
                <a:effectLst/>
                <a:uLnTx/>
                <a:uFillTx/>
                <a:latin typeface="+mj-lt"/>
                <a:ea typeface="+mj-ea"/>
                <a:cs typeface="+mj-cs"/>
              </a:rPr>
              <a:t>through </a:t>
            </a:r>
          </a:p>
          <a:p>
            <a:pPr lvl="0" algn="ctr" defTabSz="914400">
              <a:lnSpc>
                <a:spcPct val="90000"/>
              </a:lnSpc>
              <a:spcBef>
                <a:spcPct val="0"/>
              </a:spcBef>
              <a:defRPr/>
            </a:pPr>
            <a:r>
              <a:rPr kumimoji="0" lang="en-US" sz="3600" b="1" i="0" u="none" strike="noStrike" kern="1200" cap="none" spc="0" normalizeH="0" baseline="0" noProof="0" dirty="0" smtClean="0">
                <a:ln>
                  <a:noFill/>
                </a:ln>
                <a:solidFill>
                  <a:srgbClr val="5B7172"/>
                </a:solidFill>
                <a:effectLst/>
                <a:uLnTx/>
                <a:uFillTx/>
                <a:latin typeface="+mj-lt"/>
                <a:ea typeface="+mj-ea"/>
                <a:cs typeface="+mj-cs"/>
              </a:rPr>
              <a:t>“Close </a:t>
            </a:r>
            <a:r>
              <a:rPr lang="en-US" sz="3600" b="1" dirty="0" smtClean="0">
                <a:solidFill>
                  <a:srgbClr val="5B7172"/>
                </a:solidFill>
                <a:latin typeface="+mj-lt"/>
                <a:ea typeface="+mj-ea"/>
                <a:cs typeface="+mj-cs"/>
              </a:rPr>
              <a:t>Reading”</a:t>
            </a:r>
            <a:r>
              <a:rPr lang="en-US" sz="3600" b="1" dirty="0" smtClean="0">
                <a:solidFill>
                  <a:schemeClr val="accent2">
                    <a:lumMod val="75000"/>
                    <a:lumOff val="25000"/>
                  </a:schemeClr>
                </a:solidFill>
                <a:latin typeface="+mj-lt"/>
                <a:ea typeface="+mj-ea"/>
                <a:cs typeface="+mj-cs"/>
              </a:rPr>
              <a:t> </a:t>
            </a:r>
            <a:r>
              <a:rPr lang="en-US" sz="3600" b="1" dirty="0" smtClean="0">
                <a:solidFill>
                  <a:srgbClr val="FF0000"/>
                </a:solidFill>
                <a:latin typeface="+mj-lt"/>
                <a:ea typeface="+mj-ea"/>
                <a:cs typeface="+mj-cs"/>
              </a:rPr>
              <a:t>Matters</a:t>
            </a:r>
            <a:endParaRPr kumimoji="0" lang="en-US" sz="3600" b="1"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2051" name="Picture 3"/>
          <p:cNvPicPr>
            <a:picLocks noChangeAspect="1" noChangeArrowheads="1"/>
          </p:cNvPicPr>
          <p:nvPr/>
        </p:nvPicPr>
        <p:blipFill>
          <a:blip r:embed="rId3"/>
          <a:srcRect/>
          <a:stretch>
            <a:fillRect/>
          </a:stretch>
        </p:blipFill>
        <p:spPr bwMode="auto">
          <a:xfrm>
            <a:off x="5029200" y="1340773"/>
            <a:ext cx="3810002" cy="5156051"/>
          </a:xfrm>
          <a:prstGeom prst="rect">
            <a:avLst/>
          </a:prstGeom>
          <a:noFill/>
          <a:ln w="9525">
            <a:solidFill>
              <a:srgbClr val="404040"/>
            </a:solidFill>
            <a:miter lim="800000"/>
            <a:headEnd/>
            <a:tailEnd/>
          </a:ln>
          <a:effectLst>
            <a:outerShdw blurRad="50800" dist="88900" dir="8100000" algn="tr" rotWithShape="0">
              <a:prstClr val="black">
                <a:alpha val="40000"/>
              </a:prstClr>
            </a:outerShdw>
          </a:effectLst>
        </p:spPr>
      </p:pic>
      <p:sp>
        <p:nvSpPr>
          <p:cNvPr id="6" name="Content Placeholder 2"/>
          <p:cNvSpPr txBox="1">
            <a:spLocks/>
          </p:cNvSpPr>
          <p:nvPr/>
        </p:nvSpPr>
        <p:spPr>
          <a:xfrm>
            <a:off x="228600" y="1659204"/>
            <a:ext cx="4648198" cy="5201424"/>
          </a:xfrm>
          <a:prstGeom prst="rect">
            <a:avLst/>
          </a:prstGeom>
        </p:spPr>
        <p:txBody>
          <a:bodyPr wrap="square">
            <a:spAutoFit/>
          </a:bodyPr>
          <a:lstStyle>
            <a:lvl1pPr marL="463550" indent="-463550" algn="l" defTabSz="914400" rtl="0" eaLnBrk="1" latinLnBrk="0" hangingPunct="1">
              <a:spcBef>
                <a:spcPts val="2000"/>
              </a:spcBef>
              <a:buSzPct val="90000"/>
              <a:buFontTx/>
              <a:buBlip>
                <a:blip r:embed="rId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solidFill>
                  <a:srgbClr val="FF0000"/>
                </a:solidFill>
              </a:rPr>
              <a:t>Close reading </a:t>
            </a:r>
            <a:r>
              <a:rPr lang="en-US" sz="2800" b="1" dirty="0" smtClean="0">
                <a:solidFill>
                  <a:srgbClr val="5B7172"/>
                </a:solidFill>
              </a:rPr>
              <a:t>instruction:</a:t>
            </a:r>
          </a:p>
          <a:p>
            <a:pPr>
              <a:spcBef>
                <a:spcPts val="1200"/>
              </a:spcBef>
            </a:pPr>
            <a:r>
              <a:rPr lang="en-US" sz="2200" b="1" dirty="0" smtClean="0">
                <a:solidFill>
                  <a:srgbClr val="5B7172"/>
                </a:solidFill>
              </a:rPr>
              <a:t>Requires </a:t>
            </a:r>
            <a:r>
              <a:rPr lang="en-US" sz="2200" b="1" dirty="0">
                <a:solidFill>
                  <a:srgbClr val="5B7172"/>
                </a:solidFill>
              </a:rPr>
              <a:t>careful attention to </a:t>
            </a:r>
            <a:r>
              <a:rPr lang="en-US" sz="2200" b="1" dirty="0">
                <a:solidFill>
                  <a:srgbClr val="FF0000"/>
                </a:solidFill>
              </a:rPr>
              <a:t>how the text unfolds </a:t>
            </a:r>
            <a:r>
              <a:rPr lang="en-US" sz="2200" b="1" dirty="0">
                <a:solidFill>
                  <a:srgbClr val="5B7172"/>
                </a:solidFill>
              </a:rPr>
              <a:t>through asking </a:t>
            </a:r>
            <a:r>
              <a:rPr lang="en-US" sz="2200" b="1" dirty="0" smtClean="0">
                <a:solidFill>
                  <a:srgbClr val="FF0000"/>
                </a:solidFill>
              </a:rPr>
              <a:t>text-dependent questions.</a:t>
            </a:r>
            <a:r>
              <a:rPr lang="en-US" sz="2200" b="1" dirty="0">
                <a:solidFill>
                  <a:srgbClr val="FF0000"/>
                </a:solidFill>
              </a:rPr>
              <a:t> </a:t>
            </a:r>
            <a:endParaRPr lang="en-US" sz="2200" b="1" dirty="0" smtClean="0">
              <a:solidFill>
                <a:srgbClr val="FF0000"/>
              </a:solidFill>
            </a:endParaRPr>
          </a:p>
          <a:p>
            <a:pPr>
              <a:spcBef>
                <a:spcPts val="1200"/>
              </a:spcBef>
            </a:pPr>
            <a:r>
              <a:rPr lang="en-US" sz="2200" b="1" dirty="0" smtClean="0">
                <a:solidFill>
                  <a:schemeClr val="tx1">
                    <a:lumMod val="65000"/>
                    <a:lumOff val="35000"/>
                  </a:schemeClr>
                </a:solidFill>
              </a:rPr>
              <a:t>Focuses on building knowledge through the </a:t>
            </a:r>
            <a:r>
              <a:rPr lang="en-US" sz="2200" b="1" dirty="0" smtClean="0">
                <a:solidFill>
                  <a:srgbClr val="FF0000"/>
                </a:solidFill>
              </a:rPr>
              <a:t>strategic use </a:t>
            </a:r>
            <a:r>
              <a:rPr lang="en-US" sz="2200" b="1" dirty="0" smtClean="0">
                <a:solidFill>
                  <a:schemeClr val="tx1">
                    <a:lumMod val="65000"/>
                    <a:lumOff val="35000"/>
                  </a:schemeClr>
                </a:solidFill>
              </a:rPr>
              <a:t>of text-dependent questions.</a:t>
            </a:r>
          </a:p>
          <a:p>
            <a:pPr>
              <a:spcBef>
                <a:spcPts val="1200"/>
              </a:spcBef>
            </a:pPr>
            <a:r>
              <a:rPr lang="en-US" sz="2200" b="1" dirty="0" smtClean="0">
                <a:solidFill>
                  <a:srgbClr val="5B7172"/>
                </a:solidFill>
              </a:rPr>
              <a:t>Can prepare </a:t>
            </a:r>
            <a:r>
              <a:rPr lang="en-US" sz="2200" b="1" dirty="0">
                <a:solidFill>
                  <a:srgbClr val="5B7172"/>
                </a:solidFill>
              </a:rPr>
              <a:t>students for </a:t>
            </a:r>
            <a:r>
              <a:rPr lang="en-US" sz="2200" b="1" dirty="0">
                <a:solidFill>
                  <a:srgbClr val="FF0000"/>
                </a:solidFill>
              </a:rPr>
              <a:t>the kinds of reading tasks </a:t>
            </a:r>
            <a:r>
              <a:rPr lang="en-US" sz="2200" b="1" dirty="0">
                <a:solidFill>
                  <a:srgbClr val="5B7172"/>
                </a:solidFill>
              </a:rPr>
              <a:t>they will encounter after </a:t>
            </a:r>
            <a:r>
              <a:rPr lang="en-US" sz="2200" b="1" dirty="0" smtClean="0">
                <a:solidFill>
                  <a:srgbClr val="5B7172"/>
                </a:solidFill>
              </a:rPr>
              <a:t>graduation.</a:t>
            </a:r>
          </a:p>
          <a:p>
            <a:pPr>
              <a:spcBef>
                <a:spcPts val="1200"/>
              </a:spcBef>
            </a:pPr>
            <a:r>
              <a:rPr lang="en-US" sz="2200" b="1" dirty="0" smtClean="0">
                <a:solidFill>
                  <a:srgbClr val="5B7172"/>
                </a:solidFill>
              </a:rPr>
              <a:t>Despite its name, close reading has a lot </a:t>
            </a:r>
            <a:r>
              <a:rPr lang="en-US" sz="2200" b="1" dirty="0" smtClean="0">
                <a:solidFill>
                  <a:srgbClr val="FF0000"/>
                </a:solidFill>
              </a:rPr>
              <a:t>more to do with writing </a:t>
            </a:r>
            <a:r>
              <a:rPr lang="en-US" sz="2200" b="1" dirty="0" smtClean="0">
                <a:solidFill>
                  <a:srgbClr val="5B7172"/>
                </a:solidFill>
              </a:rPr>
              <a:t>than reading! </a:t>
            </a:r>
          </a:p>
        </p:txBody>
      </p:sp>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1" y="-64345"/>
            <a:ext cx="1600200" cy="166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12674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7347" name="Picture 3" descr="cre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6725">
            <a:off x="4495800" y="1524000"/>
            <a:ext cx="3886200" cy="3563938"/>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57346" name="Text Box 2"/>
          <p:cNvSpPr txBox="1">
            <a:spLocks noChangeArrowheads="1"/>
          </p:cNvSpPr>
          <p:nvPr/>
        </p:nvSpPr>
        <p:spPr bwMode="auto">
          <a:xfrm>
            <a:off x="304800" y="990600"/>
            <a:ext cx="4054475" cy="43592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457200" fontAlgn="auto">
              <a:spcBef>
                <a:spcPts val="0"/>
              </a:spcBef>
              <a:spcAft>
                <a:spcPts val="0"/>
              </a:spcAft>
            </a:pPr>
            <a:r>
              <a:rPr lang="ja-JP" altLang="en-US" sz="4000" b="1">
                <a:solidFill>
                  <a:prstClr val="white"/>
                </a:solidFill>
                <a:latin typeface="Calibri"/>
                <a:cs typeface="+mn-cs"/>
              </a:rPr>
              <a:t>“</a:t>
            </a:r>
            <a:r>
              <a:rPr lang="en-US" sz="4000" b="1">
                <a:solidFill>
                  <a:prstClr val="white"/>
                </a:solidFill>
                <a:latin typeface="Calibri"/>
                <a:cs typeface="+mn-cs"/>
              </a:rPr>
              <a:t>Every book has a skeleton hidden between its covers. Your job as an analytic reader is to find it.</a:t>
            </a:r>
            <a:r>
              <a:rPr lang="ja-JP" altLang="en-US" sz="4000" b="1">
                <a:solidFill>
                  <a:prstClr val="white"/>
                </a:solidFill>
                <a:latin typeface="Calibri"/>
                <a:cs typeface="+mn-cs"/>
              </a:rPr>
              <a:t>”</a:t>
            </a:r>
            <a:endParaRPr lang="en-US" sz="4400" b="1">
              <a:solidFill>
                <a:prstClr val="black"/>
              </a:solidFill>
              <a:latin typeface="Calibri"/>
              <a:cs typeface="+mn-cs"/>
            </a:endParaRPr>
          </a:p>
        </p:txBody>
      </p:sp>
      <p:sp>
        <p:nvSpPr>
          <p:cNvPr id="57348" name="Text Box 4"/>
          <p:cNvSpPr txBox="1">
            <a:spLocks noChangeArrowheads="1"/>
          </p:cNvSpPr>
          <p:nvPr/>
        </p:nvSpPr>
        <p:spPr bwMode="auto">
          <a:xfrm>
            <a:off x="365125" y="6143625"/>
            <a:ext cx="46402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fontAlgn="auto">
              <a:spcBef>
                <a:spcPts val="0"/>
              </a:spcBef>
              <a:spcAft>
                <a:spcPts val="0"/>
              </a:spcAft>
            </a:pPr>
            <a:r>
              <a:rPr lang="en-US">
                <a:solidFill>
                  <a:prstClr val="white"/>
                </a:solidFill>
                <a:latin typeface="Calibri"/>
                <a:cs typeface="+mn-cs"/>
              </a:rPr>
              <a:t>Adler and Van Doren, 1940/1972</a:t>
            </a:r>
            <a:endParaRPr lang="en-US">
              <a:solidFill>
                <a:prstClr val="black"/>
              </a:solidFill>
              <a:latin typeface="Calibri"/>
              <a:cs typeface="+mn-cs"/>
            </a:endParaRPr>
          </a:p>
        </p:txBody>
      </p:sp>
    </p:spTree>
    <p:extLst>
      <p:ext uri="{BB962C8B-B14F-4D97-AF65-F5344CB8AC3E}">
        <p14:creationId xmlns:p14="http://schemas.microsoft.com/office/powerpoint/2010/main" val="2631225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descr="reading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extLst>
            <a:ext uri="{909E8E84-426E-40DD-AFC4-6F175D3DCCD1}">
              <a14:hiddenFill xmlns:a14="http://schemas.microsoft.com/office/drawing/2010/main">
                <a:solidFill>
                  <a:srgbClr val="FFFFFF"/>
                </a:solidFill>
              </a14:hiddenFill>
            </a:ext>
          </a:extLst>
        </p:spPr>
      </p:pic>
      <p:sp>
        <p:nvSpPr>
          <p:cNvPr id="56322" name="Text Box 2"/>
          <p:cNvSpPr txBox="1">
            <a:spLocks noChangeArrowheads="1"/>
          </p:cNvSpPr>
          <p:nvPr/>
        </p:nvSpPr>
        <p:spPr bwMode="auto">
          <a:xfrm>
            <a:off x="228600" y="304800"/>
            <a:ext cx="8915400" cy="507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defTabSz="457200" fontAlgn="auto">
              <a:spcBef>
                <a:spcPts val="0"/>
              </a:spcBef>
              <a:spcAft>
                <a:spcPts val="0"/>
              </a:spcAft>
            </a:pPr>
            <a:r>
              <a:rPr lang="en-US" sz="5400" b="1" dirty="0">
                <a:solidFill>
                  <a:prstClr val="white"/>
                </a:solidFill>
                <a:latin typeface="Optima" charset="0"/>
                <a:cs typeface="+mn-cs"/>
              </a:rPr>
              <a:t>Close </a:t>
            </a:r>
            <a:r>
              <a:rPr lang="en-US" sz="5400" b="1" dirty="0" smtClean="0">
                <a:solidFill>
                  <a:prstClr val="white"/>
                </a:solidFill>
                <a:latin typeface="Optima" charset="0"/>
                <a:cs typeface="+mn-cs"/>
              </a:rPr>
              <a:t>Reading</a:t>
            </a:r>
          </a:p>
          <a:p>
            <a:pPr defTabSz="457200" fontAlgn="auto">
              <a:spcBef>
                <a:spcPts val="0"/>
              </a:spcBef>
              <a:spcAft>
                <a:spcPts val="0"/>
              </a:spcAft>
            </a:pPr>
            <a:endParaRPr lang="en-US" sz="2400" b="1" dirty="0" smtClean="0">
              <a:solidFill>
                <a:prstClr val="white"/>
              </a:solidFill>
              <a:latin typeface="Optima" charset="0"/>
              <a:cs typeface="+mn-cs"/>
            </a:endParaRPr>
          </a:p>
          <a:p>
            <a:pPr defTabSz="457200" fontAlgn="auto">
              <a:spcBef>
                <a:spcPts val="0"/>
              </a:spcBef>
              <a:spcAft>
                <a:spcPts val="0"/>
              </a:spcAft>
            </a:pPr>
            <a:endParaRPr lang="en-US" sz="2400" b="1" dirty="0">
              <a:solidFill>
                <a:prstClr val="white"/>
              </a:solidFill>
              <a:latin typeface="Optima" charset="0"/>
              <a:cs typeface="+mn-cs"/>
            </a:endParaRPr>
          </a:p>
          <a:p>
            <a:pPr algn="ctr" defTabSz="457200" fontAlgn="auto">
              <a:spcBef>
                <a:spcPts val="0"/>
              </a:spcBef>
              <a:spcAft>
                <a:spcPts val="0"/>
              </a:spcAft>
            </a:pPr>
            <a:r>
              <a:rPr lang="en-US" sz="3600" b="1" dirty="0" smtClean="0">
                <a:solidFill>
                  <a:prstClr val="white"/>
                </a:solidFill>
                <a:latin typeface="Optima" charset="0"/>
                <a:cs typeface="+mn-cs"/>
              </a:rPr>
              <a:t>Dr. Douglas Fisher</a:t>
            </a:r>
          </a:p>
          <a:p>
            <a:pPr algn="ctr" defTabSz="457200" fontAlgn="auto">
              <a:spcBef>
                <a:spcPts val="0"/>
              </a:spcBef>
              <a:spcAft>
                <a:spcPts val="0"/>
              </a:spcAft>
            </a:pPr>
            <a:r>
              <a:rPr lang="en-US" sz="3600" b="1" i="1" dirty="0" smtClean="0">
                <a:solidFill>
                  <a:prstClr val="white"/>
                </a:solidFill>
                <a:latin typeface="Optima" charset="0"/>
                <a:cs typeface="+mn-cs"/>
              </a:rPr>
              <a:t>Close </a:t>
            </a:r>
            <a:r>
              <a:rPr lang="en-US" sz="3600" b="1" i="1" dirty="0">
                <a:solidFill>
                  <a:prstClr val="white"/>
                </a:solidFill>
                <a:latin typeface="Optima" charset="0"/>
                <a:cs typeface="+mn-cs"/>
              </a:rPr>
              <a:t>Reading and </a:t>
            </a:r>
            <a:r>
              <a:rPr lang="en-US" sz="3600" b="1" i="1" dirty="0" smtClean="0">
                <a:solidFill>
                  <a:prstClr val="white"/>
                </a:solidFill>
                <a:latin typeface="Optima" charset="0"/>
                <a:cs typeface="+mn-cs"/>
              </a:rPr>
              <a:t>the </a:t>
            </a:r>
            <a:r>
              <a:rPr lang="en-US" sz="3600" b="1" i="1" dirty="0">
                <a:solidFill>
                  <a:prstClr val="white"/>
                </a:solidFill>
                <a:latin typeface="Optima" charset="0"/>
                <a:cs typeface="+mn-cs"/>
              </a:rPr>
              <a:t>CCSS, </a:t>
            </a:r>
            <a:r>
              <a:rPr lang="en-US" sz="3600" b="1" i="1" u="sng" dirty="0">
                <a:solidFill>
                  <a:prstClr val="white"/>
                </a:solidFill>
                <a:latin typeface="Optima" charset="0"/>
                <a:cs typeface="+mn-cs"/>
              </a:rPr>
              <a:t>Part </a:t>
            </a:r>
            <a:r>
              <a:rPr lang="en-US" sz="3600" b="1" i="1" u="sng" dirty="0" smtClean="0">
                <a:solidFill>
                  <a:prstClr val="white"/>
                </a:solidFill>
                <a:latin typeface="Optima" charset="0"/>
                <a:cs typeface="+mn-cs"/>
              </a:rPr>
              <a:t>2</a:t>
            </a:r>
            <a:endParaRPr lang="en-US" sz="3600" b="1" i="1" u="sng" dirty="0">
              <a:solidFill>
                <a:prstClr val="white"/>
              </a:solidFill>
              <a:latin typeface="Optima" charset="0"/>
              <a:cs typeface="+mn-cs"/>
            </a:endParaRPr>
          </a:p>
          <a:p>
            <a:pPr algn="ctr" defTabSz="457200" fontAlgn="auto">
              <a:spcBef>
                <a:spcPts val="0"/>
              </a:spcBef>
              <a:spcAft>
                <a:spcPts val="0"/>
              </a:spcAft>
            </a:pPr>
            <a:endParaRPr lang="en-US" sz="2400" b="1" dirty="0" smtClean="0">
              <a:solidFill>
                <a:prstClr val="white"/>
              </a:solidFill>
              <a:latin typeface="Optima" charset="0"/>
              <a:cs typeface="+mn-cs"/>
            </a:endParaRPr>
          </a:p>
          <a:p>
            <a:pPr algn="ctr" defTabSz="457200" fontAlgn="auto">
              <a:spcBef>
                <a:spcPts val="0"/>
              </a:spcBef>
              <a:spcAft>
                <a:spcPts val="0"/>
              </a:spcAft>
            </a:pPr>
            <a:endParaRPr lang="en-US" sz="2400" b="1" dirty="0" smtClean="0">
              <a:solidFill>
                <a:prstClr val="white"/>
              </a:solidFill>
              <a:latin typeface="Optima" charset="0"/>
              <a:cs typeface="+mn-cs"/>
            </a:endParaRPr>
          </a:p>
          <a:p>
            <a:pPr algn="ctr" defTabSz="457200" fontAlgn="auto">
              <a:spcBef>
                <a:spcPts val="0"/>
              </a:spcBef>
              <a:spcAft>
                <a:spcPts val="0"/>
              </a:spcAft>
            </a:pPr>
            <a:r>
              <a:rPr lang="en-US" sz="2800" b="1" dirty="0" smtClean="0">
                <a:solidFill>
                  <a:prstClr val="white"/>
                </a:solidFill>
                <a:latin typeface="Optima" charset="0"/>
                <a:cs typeface="+mn-cs"/>
                <a:hlinkClick r:id="rId4"/>
              </a:rPr>
              <a:t>http</a:t>
            </a:r>
            <a:r>
              <a:rPr lang="en-US" sz="2800" b="1" dirty="0">
                <a:solidFill>
                  <a:prstClr val="white"/>
                </a:solidFill>
                <a:latin typeface="Optima" charset="0"/>
                <a:cs typeface="+mn-cs"/>
                <a:hlinkClick r:id="rId4"/>
              </a:rPr>
              <a:t>://</a:t>
            </a:r>
            <a:r>
              <a:rPr lang="en-US" sz="2800" b="1" dirty="0" smtClean="0">
                <a:solidFill>
                  <a:prstClr val="white"/>
                </a:solidFill>
                <a:latin typeface="Optima" charset="0"/>
                <a:cs typeface="+mn-cs"/>
                <a:hlinkClick r:id="rId4"/>
              </a:rPr>
              <a:t>www.youtube.com/watch?NR=1&amp;v=JhGI5zdjpvc&amp;feature=endscreen</a:t>
            </a:r>
            <a:endParaRPr lang="en-US" sz="2800" b="1" dirty="0" smtClean="0">
              <a:solidFill>
                <a:prstClr val="white"/>
              </a:solidFill>
              <a:latin typeface="Optima" charset="0"/>
              <a:cs typeface="+mn-cs"/>
            </a:endParaRPr>
          </a:p>
          <a:p>
            <a:pPr algn="ctr" defTabSz="457200" fontAlgn="auto">
              <a:spcBef>
                <a:spcPts val="0"/>
              </a:spcBef>
              <a:spcAft>
                <a:spcPts val="0"/>
              </a:spcAft>
            </a:pPr>
            <a:endParaRPr lang="en-US" sz="2800" b="1" dirty="0" smtClean="0">
              <a:solidFill>
                <a:prstClr val="white"/>
              </a:solidFill>
              <a:latin typeface="Optima" charset="0"/>
              <a:cs typeface="+mn-cs"/>
            </a:endParaRPr>
          </a:p>
          <a:p>
            <a:pPr defTabSz="457200" fontAlgn="auto">
              <a:spcBef>
                <a:spcPts val="0"/>
              </a:spcBef>
              <a:spcAft>
                <a:spcPts val="0"/>
              </a:spcAft>
            </a:pPr>
            <a:endParaRPr lang="en-US" dirty="0">
              <a:solidFill>
                <a:prstClr val="black"/>
              </a:solidFill>
              <a:latin typeface="Calibri"/>
              <a:cs typeface="+mn-cs"/>
            </a:endParaRPr>
          </a:p>
        </p:txBody>
      </p:sp>
    </p:spTree>
    <p:extLst>
      <p:ext uri="{BB962C8B-B14F-4D97-AF65-F5344CB8AC3E}">
        <p14:creationId xmlns:p14="http://schemas.microsoft.com/office/powerpoint/2010/main" val="1101979377"/>
      </p:ext>
    </p:extLst>
  </p:cSld>
  <p:clrMapOvr>
    <a:masterClrMapping/>
  </p:clrMapOvr>
  <mc:AlternateContent xmlns:mc="http://schemas.openxmlformats.org/markup-compatibility/2006" xmlns:p14="http://schemas.microsoft.com/office/powerpoint/2010/main">
    <mc:Choice Requires="p14">
      <p:transition spd="slow" p14:dur="1300">
        <p:wheel spokes="1"/>
      </p:transition>
    </mc:Choice>
    <mc:Fallback xmlns="">
      <p:transition xmlns:p14="http://schemas.microsoft.com/office/powerpoint/2010/main" spd="slow">
        <p:wheel spokes="1"/>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81922" name="Picture 2" descr="Census-reading-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
            <a:ext cx="914400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fontAlgn="auto">
              <a:spcBef>
                <a:spcPts val="0"/>
              </a:spcBef>
              <a:spcAft>
                <a:spcPts val="0"/>
              </a:spcAft>
              <a:defRPr/>
            </a:pPr>
            <a:r>
              <a:rPr lang="en-US" sz="4000">
                <a:solidFill>
                  <a:prstClr val="white"/>
                </a:solidFill>
                <a:latin typeface="Calibri"/>
                <a:cs typeface="+mn-cs"/>
              </a:rPr>
              <a:t>Creating a Close Reading</a:t>
            </a:r>
            <a:endParaRPr lang="en-US">
              <a:solidFill>
                <a:prstClr val="black"/>
              </a:solidFill>
              <a:latin typeface="Calibri"/>
              <a:cs typeface="+mn-cs"/>
            </a:endParaRPr>
          </a:p>
        </p:txBody>
      </p:sp>
      <p:sp>
        <p:nvSpPr>
          <p:cNvPr id="81924" name="Text Box 4"/>
          <p:cNvSpPr txBox="1">
            <a:spLocks noChangeArrowheads="1"/>
          </p:cNvSpPr>
          <p:nvPr/>
        </p:nvSpPr>
        <p:spPr bwMode="auto">
          <a:xfrm>
            <a:off x="593725" y="581025"/>
            <a:ext cx="4283075" cy="579438"/>
          </a:xfrm>
          <a:prstGeom prst="rect">
            <a:avLst/>
          </a:prstGeom>
          <a:solidFill>
            <a:schemeClr val="tx2"/>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r>
              <a:rPr lang="en-US" sz="3200" b="1" dirty="0">
                <a:solidFill>
                  <a:prstClr val="white"/>
                </a:solidFill>
                <a:latin typeface="Optima" charset="0"/>
              </a:rPr>
              <a:t>Use a short passage</a:t>
            </a:r>
            <a:endParaRPr lang="en-US" sz="3200" dirty="0">
              <a:solidFill>
                <a:prstClr val="black"/>
              </a:solidFill>
              <a:latin typeface="Optima" charset="0"/>
            </a:endParaRPr>
          </a:p>
        </p:txBody>
      </p:sp>
      <p:sp>
        <p:nvSpPr>
          <p:cNvPr id="81925" name="Text Box 5"/>
          <p:cNvSpPr txBox="1">
            <a:spLocks noChangeArrowheads="1"/>
          </p:cNvSpPr>
          <p:nvPr/>
        </p:nvSpPr>
        <p:spPr bwMode="auto">
          <a:xfrm>
            <a:off x="609600" y="1447800"/>
            <a:ext cx="4572000" cy="579438"/>
          </a:xfrm>
          <a:prstGeom prst="rect">
            <a:avLst/>
          </a:prstGeom>
          <a:solidFill>
            <a:schemeClr val="tx2"/>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r>
              <a:rPr lang="ja-JP" altLang="en-US" sz="3200" b="1" dirty="0">
                <a:solidFill>
                  <a:prstClr val="white"/>
                </a:solidFill>
                <a:latin typeface="Optima" charset="0"/>
              </a:rPr>
              <a:t>“</a:t>
            </a:r>
            <a:r>
              <a:rPr lang="en-US" altLang="ja-JP" sz="3200" b="1" dirty="0">
                <a:solidFill>
                  <a:prstClr val="white"/>
                </a:solidFill>
                <a:latin typeface="Optima" charset="0"/>
              </a:rPr>
              <a:t>Read with a pencil</a:t>
            </a:r>
            <a:r>
              <a:rPr lang="ja-JP" altLang="en-US" sz="3200" b="1" dirty="0">
                <a:solidFill>
                  <a:prstClr val="white"/>
                </a:solidFill>
                <a:latin typeface="Optima" charset="0"/>
              </a:rPr>
              <a:t>”</a:t>
            </a:r>
            <a:endParaRPr lang="en-US" sz="3200" b="1" dirty="0">
              <a:solidFill>
                <a:prstClr val="black"/>
              </a:solidFill>
              <a:latin typeface="Optima" charset="0"/>
            </a:endParaRPr>
          </a:p>
        </p:txBody>
      </p:sp>
      <p:sp>
        <p:nvSpPr>
          <p:cNvPr id="81926"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endParaRPr lang="en-US">
              <a:solidFill>
                <a:prstClr val="black"/>
              </a:solidFill>
            </a:endParaRPr>
          </a:p>
        </p:txBody>
      </p:sp>
      <p:sp>
        <p:nvSpPr>
          <p:cNvPr id="81927" name="Text Box 7"/>
          <p:cNvSpPr txBox="1">
            <a:spLocks noChangeArrowheads="1"/>
          </p:cNvSpPr>
          <p:nvPr/>
        </p:nvSpPr>
        <p:spPr bwMode="auto">
          <a:xfrm>
            <a:off x="609600" y="2286000"/>
            <a:ext cx="5029200" cy="579438"/>
          </a:xfrm>
          <a:prstGeom prst="rect">
            <a:avLst/>
          </a:prstGeom>
          <a:solidFill>
            <a:schemeClr val="tx2"/>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r>
              <a:rPr lang="en-US" sz="3200" b="1" dirty="0">
                <a:solidFill>
                  <a:prstClr val="white"/>
                </a:solidFill>
                <a:latin typeface="Optima" charset="0"/>
              </a:rPr>
              <a:t>Note what</a:t>
            </a:r>
            <a:r>
              <a:rPr lang="ja-JP" altLang="en-US" sz="3200" b="1" dirty="0">
                <a:solidFill>
                  <a:prstClr val="white"/>
                </a:solidFill>
                <a:latin typeface="Optima" charset="0"/>
              </a:rPr>
              <a:t>’</a:t>
            </a:r>
            <a:r>
              <a:rPr lang="en-US" altLang="ja-JP" sz="3200" b="1" dirty="0">
                <a:solidFill>
                  <a:prstClr val="white"/>
                </a:solidFill>
                <a:latin typeface="Optima" charset="0"/>
              </a:rPr>
              <a:t>s confusing</a:t>
            </a:r>
            <a:endParaRPr lang="en-US" dirty="0">
              <a:solidFill>
                <a:prstClr val="black"/>
              </a:solidFill>
              <a:latin typeface="Optima" charset="0"/>
            </a:endParaRPr>
          </a:p>
        </p:txBody>
      </p:sp>
      <p:sp>
        <p:nvSpPr>
          <p:cNvPr id="81928" name="Text Box 8"/>
          <p:cNvSpPr txBox="1">
            <a:spLocks noChangeArrowheads="1"/>
          </p:cNvSpPr>
          <p:nvPr/>
        </p:nvSpPr>
        <p:spPr bwMode="auto">
          <a:xfrm>
            <a:off x="609600" y="3276600"/>
            <a:ext cx="5486400" cy="579438"/>
          </a:xfrm>
          <a:prstGeom prst="rect">
            <a:avLst/>
          </a:prstGeom>
          <a:solidFill>
            <a:schemeClr val="tx2"/>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r>
              <a:rPr lang="en-US" sz="3200" b="1" dirty="0">
                <a:solidFill>
                  <a:prstClr val="white"/>
                </a:solidFill>
                <a:latin typeface="Optima" charset="0"/>
              </a:rPr>
              <a:t>Pay attention to patterns</a:t>
            </a:r>
            <a:endParaRPr lang="en-US" dirty="0">
              <a:solidFill>
                <a:prstClr val="black"/>
              </a:solidFill>
            </a:endParaRPr>
          </a:p>
        </p:txBody>
      </p:sp>
      <p:sp>
        <p:nvSpPr>
          <p:cNvPr id="81929" name="Text Box 9"/>
          <p:cNvSpPr txBox="1">
            <a:spLocks noChangeArrowheads="1"/>
          </p:cNvSpPr>
          <p:nvPr/>
        </p:nvSpPr>
        <p:spPr bwMode="auto">
          <a:xfrm>
            <a:off x="593725" y="4250499"/>
            <a:ext cx="6797675" cy="1077218"/>
          </a:xfrm>
          <a:prstGeom prst="rect">
            <a:avLst/>
          </a:prstGeom>
          <a:solidFill>
            <a:schemeClr val="tx2"/>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r>
              <a:rPr lang="en-US" sz="3200" b="1" dirty="0">
                <a:solidFill>
                  <a:prstClr val="white"/>
                </a:solidFill>
                <a:latin typeface="Optima" charset="0"/>
              </a:rPr>
              <a:t>Give your students the chance to </a:t>
            </a:r>
            <a:endParaRPr lang="en-US" sz="3200" b="1" dirty="0" smtClean="0">
              <a:solidFill>
                <a:prstClr val="white"/>
              </a:solidFill>
              <a:latin typeface="Optima" charset="0"/>
            </a:endParaRPr>
          </a:p>
          <a:p>
            <a:pPr defTabSz="457200" fontAlgn="auto">
              <a:spcBef>
                <a:spcPts val="0"/>
              </a:spcBef>
              <a:spcAft>
                <a:spcPts val="0"/>
              </a:spcAft>
            </a:pPr>
            <a:r>
              <a:rPr lang="en-US" sz="3200" b="1" dirty="0" smtClean="0">
                <a:solidFill>
                  <a:prstClr val="white"/>
                </a:solidFill>
                <a:latin typeface="Optima" charset="0"/>
              </a:rPr>
              <a:t>struggle </a:t>
            </a:r>
            <a:r>
              <a:rPr lang="en-US" sz="3200" b="1" dirty="0">
                <a:solidFill>
                  <a:prstClr val="white"/>
                </a:solidFill>
                <a:latin typeface="Optima" charset="0"/>
              </a:rPr>
              <a:t>a bit</a:t>
            </a:r>
            <a:endParaRPr lang="en-US" dirty="0">
              <a:solidFill>
                <a:prstClr val="black"/>
              </a:solidFill>
              <a:latin typeface="Optima" charset="0"/>
            </a:endParaRPr>
          </a:p>
        </p:txBody>
      </p:sp>
    </p:spTree>
    <p:extLst>
      <p:ext uri="{BB962C8B-B14F-4D97-AF65-F5344CB8AC3E}">
        <p14:creationId xmlns:p14="http://schemas.microsoft.com/office/powerpoint/2010/main" val="374728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81925" grpId="0" animBg="1"/>
      <p:bldP spid="81927" grpId="0" animBg="1"/>
      <p:bldP spid="81928" grpId="0" animBg="1"/>
      <p:bldP spid="819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8229600" cy="1143000"/>
          </a:xfrm>
          <a:extLst/>
        </p:spPr>
        <p:txBody>
          <a:bodyPr/>
          <a:lstStyle/>
          <a:p>
            <a:pPr algn="ctr">
              <a:defRPr/>
            </a:pPr>
            <a:r>
              <a:rPr lang="en-US" sz="5400" b="1" dirty="0" smtClean="0">
                <a:ln w="18000">
                  <a:solidFill>
                    <a:schemeClr val="accent2">
                      <a:satMod val="140000"/>
                    </a:schemeClr>
                  </a:solidFill>
                  <a:prstDash val="solid"/>
                  <a:miter lim="800000"/>
                </a:ln>
                <a:solidFill>
                  <a:schemeClr val="tx1"/>
                </a:solidFill>
                <a:effectLst>
                  <a:outerShdw blurRad="38100" dist="38100" dir="2700000" algn="tl">
                    <a:srgbClr val="000000">
                      <a:alpha val="43137"/>
                    </a:srgbClr>
                  </a:outerShdw>
                </a:effectLst>
                <a:latin typeface="Cambria" pitchFamily="18" charset="0"/>
              </a:rPr>
              <a:t>Maximizing Productivity </a:t>
            </a:r>
            <a:endParaRPr lang="en-US" sz="5400" b="1" dirty="0" smtClean="0">
              <a:ln w="17780" cmpd="sng">
                <a:solidFill>
                  <a:srgbClr val="FFFFFF"/>
                </a:solidFill>
                <a:prstDash val="solid"/>
                <a:miter lim="800000"/>
              </a:ln>
              <a:solidFill>
                <a:schemeClr val="tx1"/>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sz="quarter" idx="1"/>
          </p:nvPr>
        </p:nvSpPr>
        <p:spPr>
          <a:xfrm>
            <a:off x="152400" y="1608662"/>
            <a:ext cx="8991600" cy="5181600"/>
          </a:xfrm>
        </p:spPr>
        <p:txBody>
          <a:bodyPr>
            <a:normAutofit/>
          </a:bodyPr>
          <a:lstStyle/>
          <a:p>
            <a:pPr eaLnBrk="1" hangingPunct="1">
              <a:buFontTx/>
              <a:buNone/>
              <a:defRPr/>
            </a:pPr>
            <a:r>
              <a:rPr lang="en-US" sz="3200" b="1" dirty="0" smtClean="0">
                <a:solidFill>
                  <a:schemeClr val="accent2"/>
                </a:solidFill>
                <a:latin typeface="Cambria" pitchFamily="18" charset="0"/>
              </a:rPr>
              <a:t>Revisiting Group Norms:</a:t>
            </a:r>
          </a:p>
          <a:p>
            <a:pPr marL="633412" indent="-514350" eaLnBrk="1" hangingPunct="1">
              <a:lnSpc>
                <a:spcPct val="90000"/>
              </a:lnSpc>
              <a:buFont typeface="+mj-lt"/>
              <a:buAutoNum type="arabicPeriod"/>
              <a:defRPr/>
            </a:pPr>
            <a:r>
              <a:rPr lang="en-US" sz="3200" b="1" dirty="0" smtClean="0">
                <a:latin typeface="Cambria" pitchFamily="18" charset="0"/>
              </a:rPr>
              <a:t>Be present and be engaged in the work</a:t>
            </a:r>
          </a:p>
          <a:p>
            <a:pPr marL="633412" indent="-514350" eaLnBrk="1" hangingPunct="1">
              <a:lnSpc>
                <a:spcPct val="90000"/>
              </a:lnSpc>
              <a:buFont typeface="+mj-lt"/>
              <a:buAutoNum type="arabicPeriod"/>
              <a:defRPr/>
            </a:pPr>
            <a:r>
              <a:rPr lang="en-US" sz="3200" b="1" dirty="0" smtClean="0">
                <a:solidFill>
                  <a:schemeClr val="accent2"/>
                </a:solidFill>
                <a:latin typeface="Cambria" pitchFamily="18" charset="0"/>
              </a:rPr>
              <a:t>We are all equal partners in this work</a:t>
            </a:r>
          </a:p>
          <a:p>
            <a:pPr marL="633412" indent="-514350" eaLnBrk="1" hangingPunct="1">
              <a:lnSpc>
                <a:spcPct val="90000"/>
              </a:lnSpc>
              <a:buFont typeface="+mj-lt"/>
              <a:buAutoNum type="arabicPeriod"/>
              <a:defRPr/>
            </a:pPr>
            <a:r>
              <a:rPr lang="en-US" sz="3200" b="1" u="sng" dirty="0" smtClean="0">
                <a:latin typeface="Cambria" pitchFamily="18" charset="0"/>
              </a:rPr>
              <a:t>Complete assignments before coming to next meeting</a:t>
            </a:r>
            <a:endParaRPr lang="en-US" sz="3200" b="1" u="sng" dirty="0" smtClean="0">
              <a:solidFill>
                <a:schemeClr val="accent2"/>
              </a:solidFill>
              <a:latin typeface="Cambria" pitchFamily="18" charset="0"/>
            </a:endParaRPr>
          </a:p>
          <a:p>
            <a:pPr marL="633412" indent="-514350" eaLnBrk="1" hangingPunct="1">
              <a:lnSpc>
                <a:spcPct val="90000"/>
              </a:lnSpc>
              <a:buFont typeface="+mj-lt"/>
              <a:buAutoNum type="arabicPeriod"/>
              <a:defRPr/>
            </a:pPr>
            <a:r>
              <a:rPr lang="en-US" sz="3200" b="1" dirty="0" smtClean="0">
                <a:solidFill>
                  <a:schemeClr val="accent2"/>
                </a:solidFill>
                <a:latin typeface="Cambria" pitchFamily="18" charset="0"/>
              </a:rPr>
              <a:t>Use the law of “Two Feet”</a:t>
            </a:r>
          </a:p>
          <a:p>
            <a:pPr marL="633412" indent="-514350" eaLnBrk="1" hangingPunct="1">
              <a:lnSpc>
                <a:spcPct val="90000"/>
              </a:lnSpc>
              <a:buFont typeface="+mj-lt"/>
              <a:buAutoNum type="arabicPeriod"/>
              <a:defRPr/>
            </a:pPr>
            <a:r>
              <a:rPr lang="en-US" sz="3200" b="1" dirty="0" smtClean="0">
                <a:latin typeface="Cambria" pitchFamily="18" charset="0"/>
              </a:rPr>
              <a:t>Be courteous, respectful and positive </a:t>
            </a:r>
          </a:p>
          <a:p>
            <a:pPr marL="633412" indent="-514350" eaLnBrk="1" hangingPunct="1">
              <a:lnSpc>
                <a:spcPct val="90000"/>
              </a:lnSpc>
              <a:buFont typeface="+mj-lt"/>
              <a:buAutoNum type="arabicPeriod"/>
              <a:defRPr/>
            </a:pPr>
            <a:r>
              <a:rPr lang="en-US" sz="3200" b="1" u="sng" dirty="0" smtClean="0">
                <a:solidFill>
                  <a:schemeClr val="accent2"/>
                </a:solidFill>
                <a:latin typeface="Cambria" pitchFamily="18" charset="0"/>
              </a:rPr>
              <a:t>Keep side conversations to a minimum</a:t>
            </a:r>
          </a:p>
          <a:p>
            <a:pPr marL="633412" indent="-514350" eaLnBrk="1" hangingPunct="1">
              <a:lnSpc>
                <a:spcPct val="90000"/>
              </a:lnSpc>
              <a:buFont typeface="+mj-lt"/>
              <a:buAutoNum type="arabicPeriod"/>
              <a:defRPr/>
            </a:pPr>
            <a:r>
              <a:rPr lang="en-US" sz="3200" b="1" dirty="0" smtClean="0">
                <a:latin typeface="Cambria" pitchFamily="18" charset="0"/>
              </a:rPr>
              <a:t>Phones on Silent and </a:t>
            </a:r>
            <a:r>
              <a:rPr lang="en-US" sz="3200" b="1" u="sng" dirty="0" smtClean="0">
                <a:latin typeface="Cambria" pitchFamily="18" charset="0"/>
              </a:rPr>
              <a:t>No Text Messaging</a:t>
            </a:r>
            <a:r>
              <a:rPr lang="en-US" sz="3200" b="1" dirty="0" smtClean="0">
                <a:latin typeface="Cambria" pitchFamily="18" charset="0"/>
              </a:rPr>
              <a:t>! </a:t>
            </a:r>
          </a:p>
          <a:p>
            <a:pPr marL="633412" indent="-514350" eaLnBrk="1" hangingPunct="1">
              <a:lnSpc>
                <a:spcPct val="90000"/>
              </a:lnSpc>
              <a:buFont typeface="+mj-lt"/>
              <a:buAutoNum type="arabicPeriod"/>
              <a:defRPr/>
            </a:pPr>
            <a:endParaRPr lang="en-US" sz="3200" b="1" dirty="0" smtClean="0">
              <a:solidFill>
                <a:schemeClr val="accent2"/>
              </a:solidFill>
            </a:endParaRPr>
          </a:p>
          <a:p>
            <a:pPr marL="633412" indent="-514350" eaLnBrk="1" hangingPunct="1">
              <a:lnSpc>
                <a:spcPct val="90000"/>
              </a:lnSpc>
              <a:buFontTx/>
              <a:buNone/>
              <a:defRPr/>
            </a:pPr>
            <a:endParaRPr lang="en-US" sz="3200" b="1" dirty="0" smtClean="0">
              <a:solidFill>
                <a:schemeClr val="accent2"/>
              </a:solidFill>
            </a:endParaRPr>
          </a:p>
          <a:p>
            <a:pPr eaLnBrk="1" hangingPunct="1">
              <a:buFontTx/>
              <a:buNone/>
              <a:defRPr/>
            </a:pPr>
            <a:endParaRPr lang="en-US" dirty="0"/>
          </a:p>
        </p:txBody>
      </p:sp>
      <p:pic>
        <p:nvPicPr>
          <p:cNvPr id="5" name="Picture 6" descr="C:\Users\crhodes1\AppData\Local\Microsoft\Windows\Temporary Internet Files\Content.IE5\5KCI5VQW\MC9003035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88502">
            <a:off x="7729121" y="442583"/>
            <a:ext cx="1238882" cy="156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6132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66800"/>
          </a:xfrm>
        </p:spPr>
        <p:txBody>
          <a:bodyPr rtlCol="0">
            <a:noAutofit/>
          </a:bodyPr>
          <a:lstStyle/>
          <a:p>
            <a:pPr lvl="0">
              <a:lnSpc>
                <a:spcPct val="90000"/>
              </a:lnSpc>
              <a:defRPr/>
            </a:pPr>
            <a:r>
              <a:rPr lang="en-US" sz="3600" b="1" dirty="0" smtClean="0">
                <a:solidFill>
                  <a:schemeClr val="accent2">
                    <a:lumMod val="75000"/>
                    <a:lumOff val="25000"/>
                  </a:schemeClr>
                </a:solidFill>
              </a:rPr>
              <a:t>Close Reading </a:t>
            </a:r>
            <a:r>
              <a:rPr lang="en-US" sz="3600" b="1" dirty="0" smtClean="0">
                <a:solidFill>
                  <a:srgbClr val="5B7172"/>
                </a:solidFill>
              </a:rPr>
              <a:t>of a Sample Text</a:t>
            </a:r>
            <a:endParaRPr lang="en-US" sz="3600" b="1" i="1" dirty="0" smtClean="0">
              <a:solidFill>
                <a:schemeClr val="accent2">
                  <a:lumMod val="75000"/>
                  <a:lumOff val="25000"/>
                </a:schemeClr>
              </a:solidFill>
            </a:endParaRPr>
          </a:p>
        </p:txBody>
      </p:sp>
      <p:pic>
        <p:nvPicPr>
          <p:cNvPr id="1026" name="Picture 2"/>
          <p:cNvPicPr>
            <a:picLocks noChangeAspect="1" noChangeArrowheads="1"/>
          </p:cNvPicPr>
          <p:nvPr/>
        </p:nvPicPr>
        <p:blipFill>
          <a:blip r:embed="rId3"/>
          <a:srcRect/>
          <a:stretch>
            <a:fillRect/>
          </a:stretch>
        </p:blipFill>
        <p:spPr bwMode="auto">
          <a:xfrm>
            <a:off x="1779723" y="1066800"/>
            <a:ext cx="5764077" cy="5313758"/>
          </a:xfrm>
          <a:prstGeom prst="rect">
            <a:avLst/>
          </a:prstGeom>
          <a:noFill/>
          <a:ln w="9525">
            <a:solidFill>
              <a:srgbClr val="5B7172"/>
            </a:solidFill>
            <a:miter lim="800000"/>
            <a:headEnd/>
            <a:tailEnd/>
          </a:ln>
          <a:effectLst>
            <a:outerShdw blurRad="50800" dist="88900" dir="8100000" algn="tr" rotWithShape="0">
              <a:prstClr val="black">
                <a:alpha val="40000"/>
              </a:prstClr>
            </a:outerShdw>
          </a:effectLst>
        </p:spPr>
      </p:pic>
    </p:spTree>
    <p:extLst>
      <p:ext uri="{BB962C8B-B14F-4D97-AF65-F5344CB8AC3E}">
        <p14:creationId xmlns:p14="http://schemas.microsoft.com/office/powerpoint/2010/main" val="2973101841"/>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1143000"/>
          </a:xfrm>
        </p:spPr>
        <p:txBody>
          <a:bodyPr>
            <a:normAutofit fontScale="90000"/>
          </a:bodyPr>
          <a:lstStyle/>
          <a:p>
            <a:r>
              <a:rPr lang="en-US" dirty="0" smtClean="0"/>
              <a:t/>
            </a:r>
            <a:br>
              <a:rPr lang="en-US" dirty="0" smtClean="0"/>
            </a:br>
            <a:r>
              <a:rPr lang="en-US" dirty="0"/>
              <a:t/>
            </a:r>
            <a:br>
              <a:rPr lang="en-US" dirty="0"/>
            </a:br>
            <a:r>
              <a:rPr lang="en-US" dirty="0" smtClean="0"/>
              <a:t>What did you do as a “Close Reader” when you read the excerpt from</a:t>
            </a:r>
            <a:r>
              <a:rPr lang="en-US" dirty="0"/>
              <a:t/>
            </a:r>
            <a:br>
              <a:rPr lang="en-US" dirty="0"/>
            </a:br>
            <a:r>
              <a:rPr lang="en-US" dirty="0" smtClean="0"/>
              <a:t>                              </a:t>
            </a:r>
            <a:br>
              <a:rPr lang="en-US" dirty="0" smtClean="0"/>
            </a:br>
            <a:r>
              <a:rPr lang="en-US" dirty="0"/>
              <a:t> </a:t>
            </a:r>
            <a:r>
              <a:rPr lang="en-US" dirty="0" smtClean="0"/>
              <a:t>                                                  ?</a:t>
            </a:r>
            <a:endParaRPr lang="en-US" dirty="0"/>
          </a:p>
        </p:txBody>
      </p:sp>
      <p:sp>
        <p:nvSpPr>
          <p:cNvPr id="3" name="Content Placeholder 2"/>
          <p:cNvSpPr>
            <a:spLocks noGrp="1"/>
          </p:cNvSpPr>
          <p:nvPr>
            <p:ph idx="1"/>
          </p:nvPr>
        </p:nvSpPr>
        <p:spPr>
          <a:xfrm>
            <a:off x="419100" y="3174600"/>
            <a:ext cx="8229600" cy="4144963"/>
          </a:xfrm>
        </p:spPr>
        <p:txBody>
          <a:bodyPr>
            <a:normAutofit/>
          </a:bodyPr>
          <a:lstStyle/>
          <a:p>
            <a:pPr marL="0" indent="0" algn="ctr">
              <a:buNone/>
            </a:pPr>
            <a:r>
              <a:rPr lang="en-US" sz="4000" dirty="0" smtClean="0">
                <a:effectLst>
                  <a:outerShdw blurRad="38100" dist="38100" dir="2700000" algn="tl">
                    <a:srgbClr val="000000">
                      <a:alpha val="43137"/>
                    </a:srgbClr>
                  </a:outerShdw>
                </a:effectLst>
              </a:rPr>
              <a:t>Reflect on this question then explain it to someone at another table how you could teach this skill to your students.</a:t>
            </a:r>
          </a:p>
          <a:p>
            <a:pPr marL="0" indent="0">
              <a:buNone/>
            </a:pPr>
            <a:endParaRPr lang="en-US" sz="4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84" y="1752600"/>
            <a:ext cx="5619631"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t0.gstatic.com/images?q=tbn:ANd9GcSOrAs1sOZo_BiLVbYEILeSeNNbOfyKMnrYaSJdA9XSYcCBdH1qM2AxwHn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399" y="5029200"/>
            <a:ext cx="1143000" cy="155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33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85799"/>
            <a:ext cx="4401207" cy="440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52600" y="5410200"/>
            <a:ext cx="5447004" cy="830997"/>
          </a:xfrm>
          <a:prstGeom prst="rect">
            <a:avLst/>
          </a:prstGeom>
          <a:noFill/>
        </p:spPr>
        <p:txBody>
          <a:bodyPr wrap="none" rtlCol="0">
            <a:spAutoFit/>
          </a:bodyPr>
          <a:lstStyle/>
          <a:p>
            <a:pPr algn="ctr"/>
            <a:r>
              <a:rPr lang="en-US" sz="4800" b="1" dirty="0" smtClean="0">
                <a:effectLst>
                  <a:outerShdw blurRad="38100" dist="38100" dir="2700000" algn="tl">
                    <a:srgbClr val="000000">
                      <a:alpha val="43137"/>
                    </a:srgbClr>
                  </a:outerShdw>
                </a:effectLst>
                <a:latin typeface="Franklin Gothic Book" pitchFamily="34" charset="0"/>
              </a:rPr>
              <a:t>11:00 – 11:10 a.m. </a:t>
            </a:r>
            <a:endParaRPr lang="en-US" sz="4800" b="1" dirty="0">
              <a:effectLst>
                <a:outerShdw blurRad="38100" dist="38100" dir="2700000" algn="tl">
                  <a:srgbClr val="000000">
                    <a:alpha val="43137"/>
                  </a:srgbClr>
                </a:outerShdw>
              </a:effectLst>
              <a:latin typeface="Franklin Gothic Book" pitchFamily="34" charset="0"/>
            </a:endParaRPr>
          </a:p>
        </p:txBody>
      </p:sp>
    </p:spTree>
    <p:extLst>
      <p:ext uri="{BB962C8B-B14F-4D97-AF65-F5344CB8AC3E}">
        <p14:creationId xmlns:p14="http://schemas.microsoft.com/office/powerpoint/2010/main" val="19383533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268158" y="5455633"/>
            <a:ext cx="8498609" cy="1261884"/>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sz="4800" b="1" dirty="0">
                <a:latin typeface="Optima" charset="0"/>
              </a:rPr>
              <a:t>Text-dependent </a:t>
            </a:r>
            <a:r>
              <a:rPr lang="en-US" sz="4800" b="1" dirty="0" smtClean="0">
                <a:latin typeface="Optima" charset="0"/>
              </a:rPr>
              <a:t>Questioning</a:t>
            </a:r>
          </a:p>
          <a:p>
            <a:pPr algn="ctr">
              <a:defRPr/>
            </a:pPr>
            <a:r>
              <a:rPr lang="en-US" sz="2800" b="1" dirty="0" smtClean="0">
                <a:latin typeface="Optima" charset="0"/>
              </a:rPr>
              <a:t>(Another Specialized  Piece of Equipment)</a:t>
            </a:r>
            <a:endParaRPr lang="en-US" sz="2800" dirty="0"/>
          </a:p>
        </p:txBody>
      </p:sp>
      <p:sp>
        <p:nvSpPr>
          <p:cNvPr id="98308" name="Text Box 4"/>
          <p:cNvSpPr txBox="1">
            <a:spLocks noChangeArrowheads="1"/>
          </p:cNvSpPr>
          <p:nvPr/>
        </p:nvSpPr>
        <p:spPr bwMode="auto">
          <a:xfrm>
            <a:off x="0" y="19367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pic>
        <p:nvPicPr>
          <p:cNvPr id="2" name="Picture 1" descr="studen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89327" cy="5447750"/>
          </a:xfrm>
          <a:prstGeom prst="rect">
            <a:avLst/>
          </a:prstGeom>
        </p:spPr>
      </p:pic>
      <p:sp>
        <p:nvSpPr>
          <p:cNvPr id="3" name="Rectangle 2"/>
          <p:cNvSpPr/>
          <p:nvPr/>
        </p:nvSpPr>
        <p:spPr>
          <a:xfrm>
            <a:off x="-31531" y="3705600"/>
            <a:ext cx="4708525" cy="1754326"/>
          </a:xfrm>
          <a:prstGeom prst="rect">
            <a:avLst/>
          </a:prstGeom>
          <a:solidFill>
            <a:schemeClr val="accent1"/>
          </a:solidFill>
        </p:spPr>
        <p:txBody>
          <a:bodyPr wrap="square">
            <a:spAutoFit/>
          </a:bodyPr>
          <a:lstStyle/>
          <a:p>
            <a:r>
              <a:rPr lang="en-US" sz="3600" dirty="0">
                <a:solidFill>
                  <a:schemeClr val="bg1"/>
                </a:solidFill>
                <a:latin typeface="Optima" charset="0"/>
              </a:rPr>
              <a:t>Requires students to return to the text to formulate </a:t>
            </a:r>
            <a:r>
              <a:rPr lang="en-US" sz="3600" dirty="0" smtClean="0">
                <a:solidFill>
                  <a:schemeClr val="bg1"/>
                </a:solidFill>
                <a:latin typeface="Optima" charset="0"/>
              </a:rPr>
              <a:t>responses</a:t>
            </a:r>
            <a:endParaRPr lang="en-US" sz="3600" dirty="0"/>
          </a:p>
        </p:txBody>
      </p:sp>
      <p:sp>
        <p:nvSpPr>
          <p:cNvPr id="4" name="Rectangle 3"/>
          <p:cNvSpPr/>
          <p:nvPr/>
        </p:nvSpPr>
        <p:spPr>
          <a:xfrm>
            <a:off x="5857991" y="9009"/>
            <a:ext cx="3286009" cy="1754327"/>
          </a:xfrm>
          <a:prstGeom prst="rect">
            <a:avLst/>
          </a:prstGeom>
          <a:solidFill>
            <a:schemeClr val="accent1"/>
          </a:solidFill>
        </p:spPr>
        <p:txBody>
          <a:bodyPr wrap="square">
            <a:spAutoFit/>
          </a:bodyPr>
          <a:lstStyle/>
          <a:p>
            <a:pPr algn="ctr"/>
            <a:r>
              <a:rPr lang="en-US" sz="3600" dirty="0">
                <a:solidFill>
                  <a:schemeClr val="bg1"/>
                </a:solidFill>
              </a:rPr>
              <a:t>Moves from literal to interpretive</a:t>
            </a:r>
            <a:endParaRPr lang="en-US" sz="3600" dirty="0"/>
          </a:p>
        </p:txBody>
      </p:sp>
    </p:spTree>
    <p:extLst>
      <p:ext uri="{BB962C8B-B14F-4D97-AF65-F5344CB8AC3E}">
        <p14:creationId xmlns:p14="http://schemas.microsoft.com/office/powerpoint/2010/main" val="12781450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143000"/>
          </a:xfrm>
        </p:spPr>
        <p:txBody>
          <a:bodyPr/>
          <a:lstStyle/>
          <a:p>
            <a:r>
              <a:rPr lang="en-US" b="1" dirty="0">
                <a:latin typeface="Franklin Gothic Book" pitchFamily="34" charset="0"/>
              </a:rPr>
              <a:t>Why Ask Text Dependent </a:t>
            </a:r>
            <a:r>
              <a:rPr lang="en-US" b="1" dirty="0" smtClean="0">
                <a:latin typeface="Franklin Gothic Book" pitchFamily="34" charset="0"/>
              </a:rPr>
              <a:t>Questions</a:t>
            </a:r>
            <a:endParaRPr lang="en-US" b="1" dirty="0"/>
          </a:p>
        </p:txBody>
      </p:sp>
      <p:sp>
        <p:nvSpPr>
          <p:cNvPr id="3" name="Content Placeholder 2"/>
          <p:cNvSpPr>
            <a:spLocks noGrp="1"/>
          </p:cNvSpPr>
          <p:nvPr>
            <p:ph sz="quarter" idx="1"/>
          </p:nvPr>
        </p:nvSpPr>
        <p:spPr>
          <a:xfrm>
            <a:off x="304800" y="1143000"/>
            <a:ext cx="8686800" cy="5334000"/>
          </a:xfrm>
        </p:spPr>
        <p:txBody>
          <a:bodyPr/>
          <a:lstStyle/>
          <a:p>
            <a:pPr eaLnBrk="1" hangingPunct="1">
              <a:spcBef>
                <a:spcPct val="0"/>
              </a:spcBef>
              <a:buFont typeface="Wingdings" pitchFamily="2" charset="2"/>
              <a:buChar char="§"/>
            </a:pPr>
            <a:r>
              <a:rPr lang="en-US" sz="2400" dirty="0">
                <a:latin typeface="Franklin Gothic Book" pitchFamily="34" charset="0"/>
              </a:rPr>
              <a:t>80 to 90% of the ELA Reading Standards in each grade level require text dependent analysis</a:t>
            </a:r>
          </a:p>
          <a:p>
            <a:pPr eaLnBrk="1" hangingPunct="1">
              <a:spcBef>
                <a:spcPct val="0"/>
              </a:spcBef>
              <a:buFont typeface="Wingdings" pitchFamily="2" charset="2"/>
              <a:buChar char="§"/>
            </a:pPr>
            <a:endParaRPr lang="en-US" sz="1600" dirty="0">
              <a:latin typeface="Franklin Gothic Book" pitchFamily="34" charset="0"/>
            </a:endParaRPr>
          </a:p>
          <a:p>
            <a:pPr eaLnBrk="1" hangingPunct="1">
              <a:spcBef>
                <a:spcPct val="0"/>
              </a:spcBef>
              <a:buFont typeface="Wingdings" pitchFamily="2" charset="2"/>
              <a:buChar char="§"/>
            </a:pPr>
            <a:r>
              <a:rPr lang="en-US" sz="2400" dirty="0">
                <a:latin typeface="Franklin Gothic Book" pitchFamily="34" charset="0"/>
              </a:rPr>
              <a:t>One of the first and most important steps to implementing the ELA Common Core Standards is to focus on identifying, evaluating, and creating text-dependent questions</a:t>
            </a:r>
          </a:p>
          <a:p>
            <a:pPr eaLnBrk="1" hangingPunct="1">
              <a:spcBef>
                <a:spcPct val="0"/>
              </a:spcBef>
              <a:buFont typeface="Wingdings" pitchFamily="2" charset="2"/>
              <a:buChar char="§"/>
            </a:pPr>
            <a:endParaRPr lang="en-US" sz="1600" dirty="0">
              <a:latin typeface="Franklin Gothic Book" pitchFamily="34" charset="0"/>
            </a:endParaRPr>
          </a:p>
          <a:p>
            <a:pPr eaLnBrk="1" hangingPunct="1">
              <a:spcBef>
                <a:spcPct val="0"/>
              </a:spcBef>
              <a:buFont typeface="Wingdings" pitchFamily="2" charset="2"/>
              <a:buChar char="§"/>
            </a:pPr>
            <a:r>
              <a:rPr lang="en-US" sz="2400" dirty="0">
                <a:latin typeface="Franklin Gothic Book" pitchFamily="34" charset="0"/>
              </a:rPr>
              <a:t>Deep Reading, the kind encouraged by the common core standards, asks students to </a:t>
            </a:r>
            <a:r>
              <a:rPr lang="en-US" sz="2400" i="1" dirty="0">
                <a:latin typeface="Franklin Gothic Book" pitchFamily="34" charset="0"/>
              </a:rPr>
              <a:t>“read like  a detective”, </a:t>
            </a:r>
            <a:r>
              <a:rPr lang="en-US" sz="2400" dirty="0">
                <a:latin typeface="Franklin Gothic Book" pitchFamily="34" charset="0"/>
              </a:rPr>
              <a:t>looking closely for details</a:t>
            </a:r>
          </a:p>
          <a:p>
            <a:pPr eaLnBrk="1" hangingPunct="1">
              <a:spcBef>
                <a:spcPct val="0"/>
              </a:spcBef>
              <a:buFont typeface="Wingdings" pitchFamily="2" charset="2"/>
              <a:buChar char="§"/>
            </a:pPr>
            <a:endParaRPr lang="en-US" sz="1600" dirty="0">
              <a:latin typeface="Franklin Gothic Book" pitchFamily="34" charset="0"/>
            </a:endParaRPr>
          </a:p>
          <a:p>
            <a:pPr eaLnBrk="1" hangingPunct="1">
              <a:spcBef>
                <a:spcPct val="0"/>
              </a:spcBef>
              <a:buFont typeface="Wingdings" pitchFamily="2" charset="2"/>
              <a:buChar char="§"/>
            </a:pPr>
            <a:r>
              <a:rPr lang="en-US" sz="2400" dirty="0">
                <a:latin typeface="Franklin Gothic Book" pitchFamily="34" charset="0"/>
              </a:rPr>
              <a:t>Rather than asking students questions about their prior knowledge or experiences, </a:t>
            </a:r>
            <a:r>
              <a:rPr lang="en-US" sz="2400" b="1" u="sng" dirty="0">
                <a:solidFill>
                  <a:srgbClr val="FF0000"/>
                </a:solidFill>
                <a:latin typeface="Franklin Gothic Book" pitchFamily="34" charset="0"/>
              </a:rPr>
              <a:t>the standards expect students to </a:t>
            </a:r>
            <a:r>
              <a:rPr lang="en-US" sz="2400" b="1" i="1" u="sng" dirty="0">
                <a:solidFill>
                  <a:srgbClr val="FF0000"/>
                </a:solidFill>
                <a:latin typeface="Franklin Gothic Book" pitchFamily="34" charset="0"/>
              </a:rPr>
              <a:t>struggle</a:t>
            </a:r>
            <a:r>
              <a:rPr lang="en-US" sz="2400" b="1" u="sng" dirty="0">
                <a:solidFill>
                  <a:srgbClr val="FF0000"/>
                </a:solidFill>
                <a:latin typeface="Franklin Gothic Book" pitchFamily="34" charset="0"/>
              </a:rPr>
              <a:t> with text-dependent </a:t>
            </a:r>
            <a:r>
              <a:rPr lang="en-US" sz="2400" b="1" u="sng" dirty="0" smtClean="0">
                <a:solidFill>
                  <a:srgbClr val="FF0000"/>
                </a:solidFill>
                <a:latin typeface="Franklin Gothic Book" pitchFamily="34" charset="0"/>
              </a:rPr>
              <a:t>questions</a:t>
            </a:r>
          </a:p>
          <a:p>
            <a:pPr marL="0" indent="0" eaLnBrk="1" hangingPunct="1">
              <a:spcBef>
                <a:spcPct val="0"/>
              </a:spcBef>
              <a:buNone/>
            </a:pPr>
            <a:endParaRPr lang="en-US" sz="1600" b="1" dirty="0"/>
          </a:p>
          <a:p>
            <a:pPr algn="r" eaLnBrk="1" hangingPunct="1">
              <a:spcBef>
                <a:spcPct val="0"/>
              </a:spcBef>
              <a:buFontTx/>
              <a:buNone/>
            </a:pPr>
            <a:r>
              <a:rPr lang="en-US" sz="2400" b="1" dirty="0"/>
              <a:t>   </a:t>
            </a:r>
            <a:r>
              <a:rPr lang="en-US" sz="1800" b="1" dirty="0" smtClean="0">
                <a:solidFill>
                  <a:schemeClr val="tx1">
                    <a:lumMod val="85000"/>
                    <a:lumOff val="15000"/>
                  </a:schemeClr>
                </a:solidFill>
              </a:rPr>
              <a:t>www.achievethecore.org/steal-these-tools/text-dependent-questions</a:t>
            </a:r>
            <a:endParaRPr lang="en-US" sz="1800" b="1" dirty="0">
              <a:solidFill>
                <a:schemeClr val="tx1">
                  <a:lumMod val="85000"/>
                  <a:lumOff val="15000"/>
                </a:schemeClr>
              </a:solidFill>
            </a:endParaRPr>
          </a:p>
          <a:p>
            <a:endParaRPr lang="en-US" dirty="0">
              <a:solidFill>
                <a:schemeClr val="tx1">
                  <a:lumMod val="85000"/>
                  <a:lumOff val="15000"/>
                </a:schemeClr>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1359" y="193127"/>
            <a:ext cx="762000" cy="96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62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fld id="{03D4B377-B003-4C26-9A70-E139C4FDB43D}" type="slidenum">
              <a:rPr lang="en-US" smtClean="0">
                <a:solidFill>
                  <a:srgbClr val="FFFFFF"/>
                </a:solidFill>
              </a:rPr>
              <a:pPr eaLnBrk="1" hangingPunct="1"/>
              <a:t>55</a:t>
            </a:fld>
            <a:endParaRPr lang="en-US" smtClean="0">
              <a:solidFill>
                <a:srgbClr val="FFFFFF"/>
              </a:solidFill>
            </a:endParaRPr>
          </a:p>
        </p:txBody>
      </p:sp>
      <p:sp>
        <p:nvSpPr>
          <p:cNvPr id="6" name="Title 3"/>
          <p:cNvSpPr txBox="1">
            <a:spLocks/>
          </p:cNvSpPr>
          <p:nvPr/>
        </p:nvSpPr>
        <p:spPr>
          <a:xfrm>
            <a:off x="228600" y="2971800"/>
            <a:ext cx="8763000" cy="1143000"/>
          </a:xfrm>
          <a:prstGeom prst="rect">
            <a:avLst/>
          </a:prstGeom>
        </p:spPr>
        <p:txBody>
          <a:bodyPr>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eaLnBrk="1" fontAlgn="auto" hangingPunct="1">
              <a:spcAft>
                <a:spcPts val="0"/>
              </a:spcAft>
              <a:buNone/>
              <a:defRPr/>
            </a:pPr>
            <a:r>
              <a:rPr lang="en-US" sz="4400" b="1" dirty="0" smtClean="0">
                <a:latin typeface="+mj-lt"/>
              </a:rPr>
              <a:t>80-90% of (CCSS) reading standards require text-dependent analysis </a:t>
            </a:r>
            <a:r>
              <a:rPr lang="en-US" sz="4800" b="1" i="1" u="sng" dirty="0" smtClean="0">
                <a:latin typeface="+mj-lt"/>
              </a:rPr>
              <a:t>yet over 30% </a:t>
            </a:r>
            <a:r>
              <a:rPr lang="en-US" sz="4400" b="1" dirty="0" smtClean="0">
                <a:latin typeface="+mj-lt"/>
              </a:rPr>
              <a:t>of questions in major textbooks </a:t>
            </a:r>
            <a:r>
              <a:rPr lang="en-US" sz="4800" b="1" i="1" u="sng" dirty="0" smtClean="0">
                <a:latin typeface="+mj-lt"/>
              </a:rPr>
              <a:t>do not</a:t>
            </a:r>
            <a:r>
              <a:rPr lang="en-US" sz="4800" b="1" i="1" dirty="0" smtClean="0">
                <a:latin typeface="+mj-lt"/>
              </a:rPr>
              <a:t>.</a:t>
            </a:r>
            <a:endParaRPr lang="en-US" sz="4800" b="1" i="1" dirty="0">
              <a:latin typeface="+mj-lt"/>
            </a:endParaRPr>
          </a:p>
        </p:txBody>
      </p:sp>
      <p:sp>
        <p:nvSpPr>
          <p:cNvPr id="2" name="Rectangle 1"/>
          <p:cNvSpPr/>
          <p:nvPr/>
        </p:nvSpPr>
        <p:spPr>
          <a:xfrm>
            <a:off x="1676400" y="6019772"/>
            <a:ext cx="7315200" cy="646331"/>
          </a:xfrm>
          <a:prstGeom prst="rect">
            <a:avLst/>
          </a:prstGeom>
        </p:spPr>
        <p:txBody>
          <a:bodyPr wrap="square">
            <a:spAutoFit/>
          </a:bodyPr>
          <a:lstStyle/>
          <a:p>
            <a:r>
              <a:rPr lang="en-US" i="1" dirty="0" smtClean="0"/>
              <a:t>Sue </a:t>
            </a:r>
            <a:r>
              <a:rPr lang="en-US" i="1" dirty="0"/>
              <a:t>Pimentel, Lead Author of Common Core State Standards for ELA/Literacy</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2400"/>
            <a:ext cx="44196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714338"/>
      </p:ext>
    </p:extLst>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371600"/>
          </a:xfrm>
        </p:spPr>
        <p:txBody>
          <a:bodyPr rtlCol="0">
            <a:noAutofit/>
          </a:bodyPr>
          <a:lstStyle/>
          <a:p>
            <a:pPr lvl="0">
              <a:lnSpc>
                <a:spcPct val="90000"/>
              </a:lnSpc>
              <a:defRPr/>
            </a:pPr>
            <a:r>
              <a:rPr lang="en-US" sz="3600" b="1" dirty="0" smtClean="0">
                <a:solidFill>
                  <a:srgbClr val="5B7172"/>
                </a:solidFill>
              </a:rPr>
              <a:t>What are </a:t>
            </a:r>
            <a:r>
              <a:rPr lang="en-US" sz="3600" b="1" dirty="0" smtClean="0">
                <a:solidFill>
                  <a:srgbClr val="FF0000"/>
                </a:solidFill>
              </a:rPr>
              <a:t>Text-Dependent Questions</a:t>
            </a:r>
            <a:r>
              <a:rPr lang="en-US" sz="3600" b="1" dirty="0" smtClean="0">
                <a:solidFill>
                  <a:schemeClr val="tx1">
                    <a:lumMod val="65000"/>
                    <a:lumOff val="35000"/>
                  </a:schemeClr>
                </a:solidFill>
              </a:rPr>
              <a:t>?</a:t>
            </a:r>
          </a:p>
        </p:txBody>
      </p:sp>
      <p:pic>
        <p:nvPicPr>
          <p:cNvPr id="3075" name="Picture 3"/>
          <p:cNvPicPr>
            <a:picLocks noChangeAspect="1" noChangeArrowheads="1"/>
          </p:cNvPicPr>
          <p:nvPr/>
        </p:nvPicPr>
        <p:blipFill>
          <a:blip r:embed="rId3"/>
          <a:srcRect/>
          <a:stretch>
            <a:fillRect/>
          </a:stretch>
        </p:blipFill>
        <p:spPr bwMode="auto">
          <a:xfrm>
            <a:off x="4876800" y="1295400"/>
            <a:ext cx="3655306" cy="5093702"/>
          </a:xfrm>
          <a:prstGeom prst="rect">
            <a:avLst/>
          </a:prstGeom>
          <a:noFill/>
          <a:ln w="9525">
            <a:solidFill>
              <a:srgbClr val="404040"/>
            </a:solidFill>
            <a:miter lim="800000"/>
            <a:headEnd/>
            <a:tailEnd/>
          </a:ln>
          <a:effectLst>
            <a:outerShdw blurRad="50800" dist="88900" dir="8100000" algn="tr" rotWithShape="0">
              <a:prstClr val="black">
                <a:alpha val="40000"/>
              </a:prstClr>
            </a:outerShdw>
          </a:effectLst>
        </p:spPr>
      </p:pic>
      <p:sp>
        <p:nvSpPr>
          <p:cNvPr id="5" name="Content Placeholder 2"/>
          <p:cNvSpPr txBox="1">
            <a:spLocks/>
          </p:cNvSpPr>
          <p:nvPr/>
        </p:nvSpPr>
        <p:spPr>
          <a:xfrm>
            <a:off x="228600" y="1295400"/>
            <a:ext cx="4495800" cy="5386090"/>
          </a:xfrm>
          <a:prstGeom prst="rect">
            <a:avLst/>
          </a:prstGeom>
        </p:spPr>
        <p:txBody>
          <a:bodyPr wrap="square">
            <a:spAutoFit/>
          </a:bodyPr>
          <a:lstStyle>
            <a:lvl1pPr marL="463550" indent="-463550" algn="l" defTabSz="914400" rtl="0" eaLnBrk="1" latinLnBrk="0" hangingPunct="1">
              <a:spcBef>
                <a:spcPts val="2000"/>
              </a:spcBef>
              <a:buSzPct val="90000"/>
              <a:buFontTx/>
              <a:buBlip>
                <a:blip r:embed="rId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solidFill>
                  <a:srgbClr val="FF0000"/>
                </a:solidFill>
              </a:rPr>
              <a:t>Text-dependent</a:t>
            </a:r>
            <a:r>
              <a:rPr lang="en-US" sz="2800" b="1" dirty="0" smtClean="0">
                <a:solidFill>
                  <a:schemeClr val="accent2">
                    <a:lumMod val="75000"/>
                    <a:lumOff val="25000"/>
                  </a:schemeClr>
                </a:solidFill>
              </a:rPr>
              <a:t> </a:t>
            </a:r>
            <a:r>
              <a:rPr lang="en-US" sz="2800" b="1" dirty="0" smtClean="0">
                <a:solidFill>
                  <a:schemeClr val="tx1">
                    <a:lumMod val="65000"/>
                    <a:lumOff val="35000"/>
                  </a:schemeClr>
                </a:solidFill>
              </a:rPr>
              <a:t>questions</a:t>
            </a:r>
            <a:r>
              <a:rPr lang="en-US" sz="2800" b="1" dirty="0" smtClean="0">
                <a:solidFill>
                  <a:srgbClr val="5B7172"/>
                </a:solidFill>
              </a:rPr>
              <a:t>:</a:t>
            </a:r>
          </a:p>
          <a:p>
            <a:pPr>
              <a:spcBef>
                <a:spcPts val="1200"/>
              </a:spcBef>
            </a:pPr>
            <a:r>
              <a:rPr lang="en-US" sz="2600" b="1" dirty="0" smtClean="0">
                <a:solidFill>
                  <a:schemeClr val="tx1">
                    <a:lumMod val="65000"/>
                    <a:lumOff val="35000"/>
                  </a:schemeClr>
                </a:solidFill>
              </a:rPr>
              <a:t>Draw the reader </a:t>
            </a:r>
            <a:r>
              <a:rPr lang="en-US" sz="2600" b="1" dirty="0" smtClean="0">
                <a:solidFill>
                  <a:srgbClr val="FF0000"/>
                </a:solidFill>
              </a:rPr>
              <a:t>back to the text </a:t>
            </a:r>
            <a:r>
              <a:rPr lang="en-US" sz="2600" b="1" dirty="0" smtClean="0">
                <a:solidFill>
                  <a:schemeClr val="tx1">
                    <a:lumMod val="65000"/>
                    <a:lumOff val="35000"/>
                  </a:schemeClr>
                </a:solidFill>
              </a:rPr>
              <a:t>to discover what it </a:t>
            </a:r>
            <a:r>
              <a:rPr lang="en-US" sz="2600" b="1" dirty="0" smtClean="0">
                <a:solidFill>
                  <a:srgbClr val="FF0000"/>
                </a:solidFill>
              </a:rPr>
              <a:t>says</a:t>
            </a:r>
            <a:r>
              <a:rPr lang="en-US" sz="2600" b="1" dirty="0" smtClean="0">
                <a:solidFill>
                  <a:schemeClr val="tx1">
                    <a:lumMod val="65000"/>
                    <a:lumOff val="35000"/>
                  </a:schemeClr>
                </a:solidFill>
              </a:rPr>
              <a:t>.</a:t>
            </a:r>
          </a:p>
          <a:p>
            <a:pPr>
              <a:spcBef>
                <a:spcPts val="1200"/>
              </a:spcBef>
            </a:pPr>
            <a:r>
              <a:rPr lang="en-US" sz="2600" b="1" dirty="0" smtClean="0">
                <a:solidFill>
                  <a:srgbClr val="5B7172"/>
                </a:solidFill>
              </a:rPr>
              <a:t>Have </a:t>
            </a:r>
            <a:r>
              <a:rPr lang="en-US" sz="2600" b="1" dirty="0" smtClean="0">
                <a:solidFill>
                  <a:srgbClr val="FF0000"/>
                </a:solidFill>
              </a:rPr>
              <a:t>concrete and explicit answers</a:t>
            </a:r>
            <a:r>
              <a:rPr lang="en-US" sz="2600" b="1" dirty="0" smtClean="0">
                <a:solidFill>
                  <a:schemeClr val="accent2">
                    <a:lumMod val="75000"/>
                    <a:lumOff val="25000"/>
                  </a:schemeClr>
                </a:solidFill>
              </a:rPr>
              <a:t> </a:t>
            </a:r>
            <a:r>
              <a:rPr lang="en-US" sz="2600" b="1" dirty="0" smtClean="0">
                <a:solidFill>
                  <a:srgbClr val="5B7172"/>
                </a:solidFill>
              </a:rPr>
              <a:t>rooted in the text.</a:t>
            </a:r>
            <a:endParaRPr lang="en-US" sz="2600" b="1" dirty="0" smtClean="0">
              <a:solidFill>
                <a:schemeClr val="accent2">
                  <a:lumMod val="75000"/>
                  <a:lumOff val="25000"/>
                </a:schemeClr>
              </a:solidFill>
            </a:endParaRPr>
          </a:p>
          <a:p>
            <a:pPr>
              <a:spcBef>
                <a:spcPts val="1200"/>
              </a:spcBef>
            </a:pPr>
            <a:r>
              <a:rPr lang="en-US" sz="2600" b="1" dirty="0" smtClean="0">
                <a:solidFill>
                  <a:schemeClr val="tx1">
                    <a:lumMod val="65000"/>
                    <a:lumOff val="35000"/>
                  </a:schemeClr>
                </a:solidFill>
              </a:rPr>
              <a:t>Frame inquiries in ways that </a:t>
            </a:r>
            <a:r>
              <a:rPr lang="en-US" sz="2600" b="1" dirty="0" smtClean="0">
                <a:solidFill>
                  <a:srgbClr val="FF0000"/>
                </a:solidFill>
              </a:rPr>
              <a:t>do not rely </a:t>
            </a:r>
            <a:r>
              <a:rPr lang="en-US" sz="2600" b="1" dirty="0" smtClean="0">
                <a:solidFill>
                  <a:schemeClr val="tx1">
                    <a:lumMod val="65000"/>
                    <a:lumOff val="35000"/>
                  </a:schemeClr>
                </a:solidFill>
              </a:rPr>
              <a:t>on a mix of </a:t>
            </a:r>
            <a:r>
              <a:rPr lang="en-US" sz="2600" b="1" dirty="0" smtClean="0">
                <a:solidFill>
                  <a:srgbClr val="FF0000"/>
                </a:solidFill>
              </a:rPr>
              <a:t>personal opinion, background information, and imaginative speculation.</a:t>
            </a:r>
          </a:p>
        </p:txBody>
      </p:sp>
    </p:spTree>
    <p:extLst>
      <p:ext uri="{BB962C8B-B14F-4D97-AF65-F5344CB8AC3E}">
        <p14:creationId xmlns:p14="http://schemas.microsoft.com/office/powerpoint/2010/main" val="3344837587"/>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_glass_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 y="1157461"/>
            <a:ext cx="9106293" cy="5700539"/>
          </a:xfrm>
          <a:prstGeom prst="rect">
            <a:avLst/>
          </a:prstGeom>
          <a:effectLst>
            <a:glow rad="139700">
              <a:schemeClr val="accent4">
                <a:satMod val="175000"/>
                <a:alpha val="40000"/>
              </a:schemeClr>
            </a:glow>
          </a:effectLst>
        </p:spPr>
      </p:pic>
      <p:sp>
        <p:nvSpPr>
          <p:cNvPr id="2" name="Title 1"/>
          <p:cNvSpPr>
            <a:spLocks noGrp="1"/>
          </p:cNvSpPr>
          <p:nvPr>
            <p:ph type="title"/>
          </p:nvPr>
        </p:nvSpPr>
        <p:spPr>
          <a:xfrm>
            <a:off x="457200" y="38039"/>
            <a:ext cx="8229600" cy="1143000"/>
          </a:xfrm>
        </p:spPr>
        <p:txBody>
          <a:bodyPr>
            <a:normAutofit/>
          </a:bodyPr>
          <a:lstStyle/>
          <a:p>
            <a:r>
              <a:rPr lang="en-US" sz="5400" dirty="0" smtClean="0">
                <a:effectLst>
                  <a:outerShdw blurRad="50800" dist="38100" dir="16200000" rotWithShape="0">
                    <a:prstClr val="black">
                      <a:alpha val="40000"/>
                    </a:prstClr>
                  </a:outerShdw>
                </a:effectLst>
              </a:rPr>
              <a:t>Inferences</a:t>
            </a:r>
            <a:endParaRPr lang="en-US" sz="5400" dirty="0">
              <a:effectLst>
                <a:outerShdw blurRad="50800" dist="38100" dir="16200000" rotWithShape="0">
                  <a:prstClr val="black">
                    <a:alpha val="40000"/>
                  </a:prstClr>
                </a:outerShdw>
              </a:effectLst>
            </a:endParaRPr>
          </a:p>
        </p:txBody>
      </p:sp>
      <p:sp>
        <p:nvSpPr>
          <p:cNvPr id="3" name="Content Placeholder 2"/>
          <p:cNvSpPr>
            <a:spLocks noGrp="1"/>
          </p:cNvSpPr>
          <p:nvPr>
            <p:ph idx="1"/>
          </p:nvPr>
        </p:nvSpPr>
        <p:spPr>
          <a:xfrm>
            <a:off x="713389" y="1984174"/>
            <a:ext cx="7973411" cy="3184709"/>
          </a:xfrm>
          <a:scene3d>
            <a:camera prst="orthographicFron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marL="0" indent="0" algn="ctr">
              <a:buNone/>
            </a:pPr>
            <a:r>
              <a:rPr lang="en-US" dirty="0" smtClean="0"/>
              <a:t>Probe </a:t>
            </a:r>
            <a:r>
              <a:rPr lang="en-US" dirty="0"/>
              <a:t>each </a:t>
            </a:r>
            <a:r>
              <a:rPr lang="en-US" sz="4400" dirty="0"/>
              <a:t>argument</a:t>
            </a:r>
            <a:r>
              <a:rPr lang="en-US" dirty="0"/>
              <a:t> in </a:t>
            </a:r>
            <a:r>
              <a:rPr lang="en-US" sz="4400" dirty="0"/>
              <a:t>persuasive text</a:t>
            </a:r>
            <a:r>
              <a:rPr lang="en-US" dirty="0"/>
              <a:t>, each </a:t>
            </a:r>
            <a:r>
              <a:rPr lang="en-US" sz="4400" dirty="0"/>
              <a:t>idea</a:t>
            </a:r>
            <a:r>
              <a:rPr lang="en-US" dirty="0"/>
              <a:t> in </a:t>
            </a:r>
            <a:r>
              <a:rPr lang="en-US" sz="4400" dirty="0"/>
              <a:t>informational text</a:t>
            </a:r>
            <a:r>
              <a:rPr lang="en-US" dirty="0"/>
              <a:t>, each </a:t>
            </a:r>
            <a:r>
              <a:rPr lang="en-US" sz="4400" dirty="0"/>
              <a:t>key detail </a:t>
            </a:r>
            <a:r>
              <a:rPr lang="en-US" dirty="0"/>
              <a:t>in </a:t>
            </a:r>
            <a:r>
              <a:rPr lang="en-US" sz="4400" dirty="0"/>
              <a:t>literary text</a:t>
            </a:r>
            <a:r>
              <a:rPr lang="en-US" dirty="0"/>
              <a:t>, and observe how these </a:t>
            </a:r>
            <a:r>
              <a:rPr lang="en-US" sz="4400" dirty="0"/>
              <a:t>build to a </a:t>
            </a:r>
            <a:r>
              <a:rPr lang="en-US" sz="4400" dirty="0" smtClean="0"/>
              <a:t>whole</a:t>
            </a:r>
            <a:r>
              <a:rPr lang="en-US" dirty="0" smtClean="0"/>
              <a:t>.</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234950"/>
            <a:ext cx="9820276" cy="733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0291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
          <p:cNvSpPr>
            <a:spLocks noGrp="1"/>
          </p:cNvSpPr>
          <p:nvPr>
            <p:ph idx="4294967295"/>
          </p:nvPr>
        </p:nvSpPr>
        <p:spPr>
          <a:xfrm>
            <a:off x="685801" y="1752600"/>
            <a:ext cx="7772399" cy="4216179"/>
          </a:xfrm>
        </p:spPr>
        <p:txBody>
          <a:bodyPr>
            <a:noAutofit/>
          </a:bodyPr>
          <a:lstStyle/>
          <a:p>
            <a:pPr>
              <a:lnSpc>
                <a:spcPct val="90000"/>
              </a:lnSpc>
              <a:buNone/>
            </a:pPr>
            <a:endParaRPr lang="en-US" b="1" dirty="0" smtClean="0">
              <a:solidFill>
                <a:schemeClr val="accent2">
                  <a:lumMod val="75000"/>
                  <a:lumOff val="25000"/>
                </a:schemeClr>
              </a:solidFill>
            </a:endParaRPr>
          </a:p>
          <a:p>
            <a:pPr>
              <a:lnSpc>
                <a:spcPct val="90000"/>
              </a:lnSpc>
              <a:buNone/>
            </a:pPr>
            <a:endParaRPr lang="en-US" b="1" dirty="0" smtClean="0">
              <a:solidFill>
                <a:schemeClr val="accent2">
                  <a:lumMod val="75000"/>
                  <a:lumOff val="25000"/>
                </a:schemeClr>
              </a:solidFill>
            </a:endParaRPr>
          </a:p>
        </p:txBody>
      </p:sp>
      <p:sp>
        <p:nvSpPr>
          <p:cNvPr id="7" name="Title 1"/>
          <p:cNvSpPr txBox="1">
            <a:spLocks/>
          </p:cNvSpPr>
          <p:nvPr/>
        </p:nvSpPr>
        <p:spPr>
          <a:xfrm>
            <a:off x="0" y="0"/>
            <a:ext cx="9144000" cy="1371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smtClean="0">
                <a:solidFill>
                  <a:srgbClr val="5B7172"/>
                </a:solidFill>
                <a:latin typeface="+mj-lt"/>
                <a:ea typeface="+mj-ea"/>
                <a:cs typeface="+mj-cs"/>
              </a:rPr>
              <a:t>Differences in Depth:</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2">
                    <a:lumMod val="75000"/>
                    <a:lumOff val="25000"/>
                  </a:schemeClr>
                </a:solidFill>
                <a:effectLst/>
                <a:uLnTx/>
                <a:uFillTx/>
                <a:latin typeface="+mj-lt"/>
                <a:ea typeface="+mj-ea"/>
                <a:cs typeface="+mj-cs"/>
              </a:rPr>
              <a:t>Text versus Non-Text-Dependent Questions</a:t>
            </a:r>
          </a:p>
        </p:txBody>
      </p:sp>
      <p:graphicFrame>
        <p:nvGraphicFramePr>
          <p:cNvPr id="4" name="Table 3"/>
          <p:cNvGraphicFramePr>
            <a:graphicFrameLocks noGrp="1"/>
          </p:cNvGraphicFramePr>
          <p:nvPr>
            <p:extLst>
              <p:ext uri="{D42A27DB-BD31-4B8C-83A1-F6EECF244321}">
                <p14:modId xmlns:p14="http://schemas.microsoft.com/office/powerpoint/2010/main" val="2020724364"/>
              </p:ext>
            </p:extLst>
          </p:nvPr>
        </p:nvGraphicFramePr>
        <p:xfrm>
          <a:off x="533400" y="1524000"/>
          <a:ext cx="8153400" cy="4626864"/>
        </p:xfrm>
        <a:graphic>
          <a:graphicData uri="http://schemas.openxmlformats.org/drawingml/2006/table">
            <a:tbl>
              <a:tblPr/>
              <a:tblGrid>
                <a:gridCol w="4076700"/>
                <a:gridCol w="4076700"/>
              </a:tblGrid>
              <a:tr h="533400">
                <a:tc>
                  <a:txBody>
                    <a:bodyPr/>
                    <a:lstStyle/>
                    <a:p>
                      <a:pPr marL="0" marR="0" algn="ctr">
                        <a:lnSpc>
                          <a:spcPct val="115000"/>
                        </a:lnSpc>
                        <a:spcBef>
                          <a:spcPts val="0"/>
                        </a:spcBef>
                        <a:spcAft>
                          <a:spcPts val="0"/>
                        </a:spcAft>
                      </a:pPr>
                      <a:r>
                        <a:rPr lang="en-US" sz="2400" b="1" dirty="0" smtClean="0">
                          <a:latin typeface="+mn-lt"/>
                          <a:ea typeface="Gotham-Book"/>
                          <a:cs typeface="Gotham-Book"/>
                        </a:rPr>
                        <a:t>Non-Text-Dependent </a:t>
                      </a:r>
                      <a:r>
                        <a:rPr lang="en-US" sz="2400" b="1" dirty="0">
                          <a:latin typeface="+mn-lt"/>
                          <a:ea typeface="Gotham-Book"/>
                          <a:cs typeface="Gotham-Book"/>
                        </a:rPr>
                        <a:t>Questions</a:t>
                      </a:r>
                      <a:endParaRPr lang="en-US" sz="2400" dirty="0">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l">
                        <a:lnSpc>
                          <a:spcPct val="115000"/>
                        </a:lnSpc>
                        <a:spcBef>
                          <a:spcPts val="0"/>
                        </a:spcBef>
                        <a:spcAft>
                          <a:spcPts val="0"/>
                        </a:spcAft>
                      </a:pPr>
                      <a:r>
                        <a:rPr lang="en-US" sz="2400" b="1" dirty="0" smtClean="0">
                          <a:latin typeface="+mn-lt"/>
                          <a:ea typeface="Gotham-Book"/>
                          <a:cs typeface="Gotham-Book"/>
                        </a:rPr>
                        <a:t>Text-Dependent </a:t>
                      </a:r>
                      <a:r>
                        <a:rPr lang="en-US" sz="2400" b="1" dirty="0">
                          <a:latin typeface="+mn-lt"/>
                          <a:ea typeface="Gotham-Book"/>
                          <a:cs typeface="Gotham-Book"/>
                        </a:rPr>
                        <a:t>Questions</a:t>
                      </a:r>
                      <a:endParaRPr lang="en-US" sz="2400" dirty="0">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r>
              <a:tr h="807091">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Are books without pictures or conversations useful?</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What kind of books </a:t>
                      </a:r>
                      <a:r>
                        <a:rPr lang="en-US" sz="2400" b="1" dirty="0">
                          <a:solidFill>
                            <a:srgbClr val="FF0000"/>
                          </a:solidFill>
                          <a:latin typeface="+mn-lt"/>
                          <a:ea typeface="Gotham-Book"/>
                          <a:cs typeface="Gotham-Book"/>
                        </a:rPr>
                        <a:t>does Alice </a:t>
                      </a:r>
                      <a:r>
                        <a:rPr lang="en-US" sz="2400" b="1" dirty="0">
                          <a:solidFill>
                            <a:schemeClr val="tx1">
                              <a:lumMod val="65000"/>
                              <a:lumOff val="35000"/>
                            </a:schemeClr>
                          </a:solidFill>
                          <a:latin typeface="+mn-lt"/>
                          <a:ea typeface="Gotham-Book"/>
                          <a:cs typeface="Gotham-Book"/>
                        </a:rPr>
                        <a:t>find useful?</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072">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How would you react if you </a:t>
                      </a:r>
                      <a:endParaRPr lang="en-US" sz="2400" b="1" dirty="0" smtClean="0">
                        <a:solidFill>
                          <a:schemeClr val="tx1">
                            <a:lumMod val="65000"/>
                            <a:lumOff val="35000"/>
                          </a:schemeClr>
                        </a:solidFill>
                        <a:latin typeface="+mn-lt"/>
                        <a:ea typeface="Gotham-Book"/>
                        <a:cs typeface="Gotham-Book"/>
                      </a:endParaRPr>
                    </a:p>
                    <a:p>
                      <a:pPr marL="0" marR="0">
                        <a:lnSpc>
                          <a:spcPct val="115000"/>
                        </a:lnSpc>
                        <a:spcBef>
                          <a:spcPts val="0"/>
                        </a:spcBef>
                        <a:spcAft>
                          <a:spcPts val="0"/>
                        </a:spcAft>
                      </a:pPr>
                      <a:r>
                        <a:rPr lang="en-US" sz="2400" b="1" dirty="0" smtClean="0">
                          <a:solidFill>
                            <a:schemeClr val="tx1">
                              <a:lumMod val="65000"/>
                              <a:lumOff val="35000"/>
                            </a:schemeClr>
                          </a:solidFill>
                          <a:latin typeface="+mn-lt"/>
                          <a:ea typeface="Gotham-Book"/>
                          <a:cs typeface="Gotham-Book"/>
                        </a:rPr>
                        <a:t>saw </a:t>
                      </a:r>
                      <a:r>
                        <a:rPr lang="en-US" sz="2400" b="1" dirty="0">
                          <a:solidFill>
                            <a:schemeClr val="tx1">
                              <a:lumMod val="65000"/>
                              <a:lumOff val="35000"/>
                            </a:schemeClr>
                          </a:solidFill>
                          <a:latin typeface="+mn-lt"/>
                          <a:ea typeface="Gotham-Book"/>
                          <a:cs typeface="Gotham-Book"/>
                        </a:rPr>
                        <a:t>a talking rabbit?</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How </a:t>
                      </a:r>
                      <a:r>
                        <a:rPr lang="en-US" sz="2400" b="1" dirty="0">
                          <a:solidFill>
                            <a:srgbClr val="FF0000"/>
                          </a:solidFill>
                          <a:latin typeface="+mn-lt"/>
                          <a:ea typeface="Gotham-Book"/>
                          <a:cs typeface="Gotham-Book"/>
                        </a:rPr>
                        <a:t>did Alice </a:t>
                      </a:r>
                      <a:r>
                        <a:rPr lang="en-US" sz="2400" b="1" dirty="0">
                          <a:solidFill>
                            <a:schemeClr val="tx1">
                              <a:lumMod val="65000"/>
                              <a:lumOff val="35000"/>
                            </a:schemeClr>
                          </a:solidFill>
                          <a:latin typeface="+mn-lt"/>
                          <a:ea typeface="Gotham-Book"/>
                          <a:cs typeface="Gotham-Book"/>
                        </a:rPr>
                        <a:t>react when she saw a talking rabbit?</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869">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Would Alice have followed the rabbit down the </a:t>
                      </a:r>
                      <a:r>
                        <a:rPr lang="en-US" sz="2400" b="1" dirty="0" smtClean="0">
                          <a:solidFill>
                            <a:schemeClr val="tx1">
                              <a:lumMod val="65000"/>
                              <a:lumOff val="35000"/>
                            </a:schemeClr>
                          </a:solidFill>
                          <a:latin typeface="+mn-lt"/>
                          <a:ea typeface="Gotham-Book"/>
                          <a:cs typeface="Gotham-Book"/>
                        </a:rPr>
                        <a:t>hole </a:t>
                      </a:r>
                      <a:r>
                        <a:rPr lang="en-US" sz="2400" b="1" dirty="0">
                          <a:solidFill>
                            <a:schemeClr val="tx1">
                              <a:lumMod val="65000"/>
                              <a:lumOff val="35000"/>
                            </a:schemeClr>
                          </a:solidFill>
                          <a:latin typeface="+mn-lt"/>
                          <a:ea typeface="Gotham-Book"/>
                          <a:cs typeface="Gotham-Book"/>
                        </a:rPr>
                        <a:t>had she not seen it look at a watch?</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solidFill>
                            <a:srgbClr val="FF0000"/>
                          </a:solidFill>
                          <a:latin typeface="+mn-lt"/>
                          <a:ea typeface="Gotham-Book"/>
                          <a:cs typeface="Gotham-Book"/>
                        </a:rPr>
                        <a:t>Why did </a:t>
                      </a:r>
                      <a:r>
                        <a:rPr lang="en-US" sz="2400" b="1" dirty="0">
                          <a:solidFill>
                            <a:schemeClr val="tx1">
                              <a:lumMod val="65000"/>
                              <a:lumOff val="35000"/>
                            </a:schemeClr>
                          </a:solidFill>
                          <a:latin typeface="+mn-lt"/>
                          <a:ea typeface="Gotham-Book"/>
                          <a:cs typeface="Gotham-Book"/>
                        </a:rPr>
                        <a:t>Alice follow the rabbit down the rabbit-hole?</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439">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What do you know about </a:t>
                      </a:r>
                      <a:endParaRPr lang="en-US" sz="2400" b="1" dirty="0" smtClean="0">
                        <a:solidFill>
                          <a:schemeClr val="tx1">
                            <a:lumMod val="65000"/>
                            <a:lumOff val="35000"/>
                          </a:schemeClr>
                        </a:solidFill>
                        <a:latin typeface="+mn-lt"/>
                        <a:ea typeface="Gotham-Book"/>
                        <a:cs typeface="Gotham-Book"/>
                      </a:endParaRPr>
                    </a:p>
                    <a:p>
                      <a:pPr marL="0" marR="0">
                        <a:lnSpc>
                          <a:spcPct val="115000"/>
                        </a:lnSpc>
                        <a:spcBef>
                          <a:spcPts val="0"/>
                        </a:spcBef>
                        <a:spcAft>
                          <a:spcPts val="0"/>
                        </a:spcAft>
                      </a:pPr>
                      <a:r>
                        <a:rPr lang="en-US" sz="2400" b="1" dirty="0" smtClean="0">
                          <a:solidFill>
                            <a:schemeClr val="tx1">
                              <a:lumMod val="65000"/>
                              <a:lumOff val="35000"/>
                            </a:schemeClr>
                          </a:solidFill>
                          <a:latin typeface="+mn-lt"/>
                          <a:ea typeface="Gotham-Book"/>
                          <a:cs typeface="Gotham-Book"/>
                        </a:rPr>
                        <a:t>Lewis </a:t>
                      </a:r>
                      <a:r>
                        <a:rPr lang="en-US" sz="2400" b="1" dirty="0">
                          <a:solidFill>
                            <a:schemeClr val="tx1">
                              <a:lumMod val="65000"/>
                              <a:lumOff val="35000"/>
                            </a:schemeClr>
                          </a:solidFill>
                          <a:latin typeface="+mn-lt"/>
                          <a:ea typeface="Gotham-Book"/>
                          <a:cs typeface="Gotham-Book"/>
                        </a:rPr>
                        <a:t>Carroll?</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What does </a:t>
                      </a:r>
                      <a:r>
                        <a:rPr lang="en-US" sz="2400" b="1" dirty="0">
                          <a:solidFill>
                            <a:srgbClr val="FF0000"/>
                          </a:solidFill>
                          <a:latin typeface="+mn-lt"/>
                          <a:ea typeface="Gotham-Book"/>
                          <a:cs typeface="Gotham-Book"/>
                        </a:rPr>
                        <a:t>the reader </a:t>
                      </a:r>
                      <a:r>
                        <a:rPr lang="en-US" sz="2400" b="1" dirty="0">
                          <a:solidFill>
                            <a:schemeClr val="tx1">
                              <a:lumMod val="65000"/>
                              <a:lumOff val="35000"/>
                            </a:schemeClr>
                          </a:solidFill>
                          <a:latin typeface="+mn-lt"/>
                          <a:ea typeface="Gotham-Book"/>
                          <a:cs typeface="Gotham-Book"/>
                        </a:rPr>
                        <a:t>know about </a:t>
                      </a:r>
                      <a:r>
                        <a:rPr lang="en-US" sz="2400" b="1" dirty="0">
                          <a:solidFill>
                            <a:srgbClr val="FF0000"/>
                          </a:solidFill>
                          <a:latin typeface="+mn-lt"/>
                          <a:ea typeface="Gotham-Book"/>
                          <a:cs typeface="Gotham-Book"/>
                        </a:rPr>
                        <a:t>the rabbit</a:t>
                      </a:r>
                      <a:r>
                        <a:rPr lang="en-US" sz="2400" b="1" dirty="0">
                          <a:solidFill>
                            <a:schemeClr val="tx1">
                              <a:lumMod val="65000"/>
                              <a:lumOff val="35000"/>
                            </a:schemeClr>
                          </a:solidFill>
                          <a:latin typeface="+mn-lt"/>
                          <a:ea typeface="Gotham-Book"/>
                          <a:cs typeface="Gotham-Book"/>
                        </a:rPr>
                        <a:t>?</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15254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371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2">
                    <a:lumMod val="75000"/>
                    <a:lumOff val="25000"/>
                  </a:schemeClr>
                </a:solidFill>
                <a:effectLst/>
                <a:uLnTx/>
                <a:uFillTx/>
                <a:latin typeface="+mj-lt"/>
                <a:ea typeface="+mj-ea"/>
                <a:cs typeface="+mj-cs"/>
              </a:rPr>
              <a:t>“Close Reading” </a:t>
            </a:r>
            <a:r>
              <a:rPr kumimoji="0" lang="en-US" sz="3600" b="1" i="0" u="none" strike="noStrike" kern="1200" cap="none" spc="0" normalizeH="0" baseline="0" noProof="0" dirty="0" smtClean="0">
                <a:ln>
                  <a:noFill/>
                </a:ln>
                <a:solidFill>
                  <a:srgbClr val="5B7172"/>
                </a:solidFill>
                <a:effectLst/>
                <a:uLnTx/>
                <a:uFillTx/>
                <a:latin typeface="+mj-lt"/>
                <a:ea typeface="+mj-ea"/>
                <a:cs typeface="+mj-cs"/>
              </a:rPr>
              <a:t>of a Stand</a:t>
            </a:r>
            <a:r>
              <a:rPr lang="en-US" sz="3600" b="1" dirty="0">
                <a:solidFill>
                  <a:srgbClr val="5B7172"/>
                </a:solidFill>
                <a:latin typeface="+mj-lt"/>
                <a:ea typeface="+mj-ea"/>
                <a:cs typeface="+mj-cs"/>
              </a:rPr>
              <a:t>-</a:t>
            </a:r>
            <a:r>
              <a:rPr kumimoji="0" lang="en-US" sz="3600" b="1" i="0" u="none" strike="noStrike" kern="1200" cap="none" spc="0" normalizeH="0" noProof="0" dirty="0" smtClean="0">
                <a:ln>
                  <a:noFill/>
                </a:ln>
                <a:solidFill>
                  <a:srgbClr val="5B7172"/>
                </a:solidFill>
                <a:effectLst/>
                <a:uLnTx/>
                <a:uFillTx/>
                <a:latin typeface="+mj-lt"/>
                <a:ea typeface="+mj-ea"/>
                <a:cs typeface="+mj-cs"/>
              </a:rPr>
              <a:t>Alone </a:t>
            </a:r>
            <a:r>
              <a:rPr kumimoji="0" lang="en-US" sz="3600" b="1" i="0" u="none" strike="noStrike" kern="1200" cap="none" spc="0" normalizeH="0" baseline="0" noProof="0" dirty="0" smtClean="0">
                <a:ln>
                  <a:noFill/>
                </a:ln>
                <a:solidFill>
                  <a:srgbClr val="5B7172"/>
                </a:solidFill>
                <a:effectLst/>
                <a:uLnTx/>
                <a:uFillTx/>
                <a:latin typeface="+mj-lt"/>
                <a:ea typeface="+mj-ea"/>
                <a:cs typeface="+mj-cs"/>
              </a:rPr>
              <a:t>Text</a:t>
            </a:r>
            <a:br>
              <a:rPr kumimoji="0" lang="en-US" sz="3600" b="1" i="0" u="none" strike="noStrike" kern="1200" cap="none" spc="0" normalizeH="0" baseline="0" noProof="0" dirty="0" smtClean="0">
                <a:ln>
                  <a:noFill/>
                </a:ln>
                <a:solidFill>
                  <a:srgbClr val="5B7172"/>
                </a:solidFill>
                <a:effectLst/>
                <a:uLnTx/>
                <a:uFillTx/>
                <a:latin typeface="+mj-lt"/>
                <a:ea typeface="+mj-ea"/>
                <a:cs typeface="+mj-cs"/>
              </a:rPr>
            </a:br>
            <a:endParaRPr kumimoji="0" lang="en-US" sz="3600" b="1" i="1" u="none" strike="noStrike" kern="1200" cap="none" spc="0" normalizeH="0" baseline="0" noProof="0" dirty="0" smtClean="0">
              <a:ln>
                <a:noFill/>
              </a:ln>
              <a:solidFill>
                <a:schemeClr val="accent2">
                  <a:lumMod val="75000"/>
                  <a:lumOff val="25000"/>
                </a:schemeClr>
              </a:solidFill>
              <a:effectLst/>
              <a:uLnTx/>
              <a:uFillTx/>
              <a:latin typeface="+mj-lt"/>
              <a:ea typeface="+mj-ea"/>
              <a:cs typeface="+mj-cs"/>
            </a:endParaRPr>
          </a:p>
        </p:txBody>
      </p:sp>
      <p:pic>
        <p:nvPicPr>
          <p:cNvPr id="1026" name="Picture 2"/>
          <p:cNvPicPr>
            <a:picLocks noChangeAspect="1" noChangeArrowheads="1"/>
          </p:cNvPicPr>
          <p:nvPr/>
        </p:nvPicPr>
        <p:blipFill>
          <a:blip r:embed="rId3"/>
          <a:srcRect/>
          <a:stretch>
            <a:fillRect/>
          </a:stretch>
        </p:blipFill>
        <p:spPr bwMode="auto">
          <a:xfrm>
            <a:off x="1524000" y="914400"/>
            <a:ext cx="6136154" cy="5443537"/>
          </a:xfrm>
          <a:prstGeom prst="rect">
            <a:avLst/>
          </a:prstGeom>
          <a:noFill/>
          <a:ln w="9525">
            <a:solidFill>
              <a:srgbClr val="5B7172"/>
            </a:solidFill>
            <a:miter lim="800000"/>
            <a:headEnd/>
            <a:tailEnd/>
          </a:ln>
          <a:effectLst>
            <a:outerShdw blurRad="50800" dist="88900" dir="8100000" algn="tr" rotWithShape="0">
              <a:prstClr val="black">
                <a:alpha val="40000"/>
              </a:prstClr>
            </a:outerShdw>
          </a:effectLst>
        </p:spPr>
      </p:pic>
    </p:spTree>
    <p:extLst>
      <p:ext uri="{BB962C8B-B14F-4D97-AF65-F5344CB8AC3E}">
        <p14:creationId xmlns:p14="http://schemas.microsoft.com/office/powerpoint/2010/main" val="110723222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3400" y="304800"/>
            <a:ext cx="8610600" cy="1143000"/>
          </a:xfrm>
        </p:spPr>
        <p:txBody>
          <a:bodyPr>
            <a:normAutofit fontScale="90000"/>
          </a:bodyPr>
          <a:lstStyle/>
          <a:p>
            <a:pPr algn="ctr" eaLnBrk="1" fontAlgn="auto" hangingPunct="1">
              <a:spcAft>
                <a:spcPts val="0"/>
              </a:spcAft>
              <a:defRPr/>
            </a:pPr>
            <a:r>
              <a:rPr lang="en-US" b="1" dirty="0" smtClean="0"/>
              <a:t>Through-out the Day,                              please complete the:</a:t>
            </a:r>
          </a:p>
        </p:txBody>
      </p:sp>
      <p:sp>
        <p:nvSpPr>
          <p:cNvPr id="12292" name="Text Placeholder 1"/>
          <p:cNvSpPr>
            <a:spLocks noGrp="1"/>
          </p:cNvSpPr>
          <p:nvPr>
            <p:ph type="body" idx="1"/>
          </p:nvPr>
        </p:nvSpPr>
        <p:spPr>
          <a:xfrm>
            <a:off x="457200" y="1676400"/>
            <a:ext cx="3932238" cy="639763"/>
          </a:xfrm>
          <a:ln w="9525"/>
        </p:spPr>
        <p:txBody>
          <a:bodyPr/>
          <a:lstStyle/>
          <a:p>
            <a:pPr eaLnBrk="1" fontAlgn="auto" hangingPunct="1">
              <a:spcBef>
                <a:spcPts val="580"/>
              </a:spcBef>
              <a:spcAft>
                <a:spcPts val="0"/>
              </a:spcAft>
              <a:buFont typeface="Wingdings 2"/>
              <a:buNone/>
              <a:defRPr/>
            </a:pPr>
            <a:r>
              <a:rPr lang="en-US" sz="3200" dirty="0" smtClean="0"/>
              <a:t>Evaluation </a:t>
            </a:r>
          </a:p>
        </p:txBody>
      </p:sp>
      <p:sp>
        <p:nvSpPr>
          <p:cNvPr id="12294" name="Text Placeholder 3"/>
          <p:cNvSpPr>
            <a:spLocks noGrp="1"/>
          </p:cNvSpPr>
          <p:nvPr>
            <p:ph type="body" sz="half" idx="3"/>
          </p:nvPr>
        </p:nvSpPr>
        <p:spPr>
          <a:xfrm>
            <a:off x="4754563" y="1676400"/>
            <a:ext cx="3932237" cy="639763"/>
          </a:xfrm>
          <a:ln w="9525"/>
        </p:spPr>
        <p:txBody>
          <a:bodyPr/>
          <a:lstStyle/>
          <a:p>
            <a:pPr eaLnBrk="1" fontAlgn="auto" hangingPunct="1">
              <a:spcBef>
                <a:spcPts val="580"/>
              </a:spcBef>
              <a:spcAft>
                <a:spcPts val="0"/>
              </a:spcAft>
              <a:buFont typeface="Wingdings 2"/>
              <a:buNone/>
              <a:defRPr/>
            </a:pPr>
            <a:r>
              <a:rPr sz="3200" dirty="0"/>
              <a:t>Plan/Do/Review</a:t>
            </a:r>
            <a:endParaRPr dirty="0"/>
          </a:p>
        </p:txBody>
      </p:sp>
      <p:sp>
        <p:nvSpPr>
          <p:cNvPr id="9222" name="Content Placeholder 2"/>
          <p:cNvSpPr>
            <a:spLocks noGrp="1"/>
          </p:cNvSpPr>
          <p:nvPr>
            <p:ph sz="half" idx="2"/>
          </p:nvPr>
        </p:nvSpPr>
        <p:spPr>
          <a:xfrm>
            <a:off x="457200" y="2438400"/>
            <a:ext cx="3932238" cy="3951288"/>
          </a:xfrm>
        </p:spPr>
        <p:txBody>
          <a:bodyPr/>
          <a:lstStyle/>
          <a:p>
            <a:pPr eaLnBrk="1" hangingPunct="1"/>
            <a:r>
              <a:rPr lang="en-US" sz="3200" dirty="0" smtClean="0"/>
              <a:t>Gather evidence about what you are learning today. </a:t>
            </a:r>
          </a:p>
        </p:txBody>
      </p:sp>
      <p:sp>
        <p:nvSpPr>
          <p:cNvPr id="5" name="Content Placeholder 4"/>
          <p:cNvSpPr>
            <a:spLocks noGrp="1"/>
          </p:cNvSpPr>
          <p:nvPr>
            <p:ph sz="half" idx="4"/>
          </p:nvPr>
        </p:nvSpPr>
        <p:spPr>
          <a:xfrm>
            <a:off x="4953000" y="2438400"/>
            <a:ext cx="3733800" cy="3951288"/>
          </a:xfrm>
        </p:spPr>
        <p:txBody>
          <a:bodyPr>
            <a:normAutofit/>
          </a:bodyPr>
          <a:lstStyle/>
          <a:p>
            <a:pPr marL="0" indent="0" eaLnBrk="1" fontAlgn="auto" hangingPunct="1">
              <a:spcBef>
                <a:spcPts val="580"/>
              </a:spcBef>
              <a:spcAft>
                <a:spcPts val="0"/>
              </a:spcAft>
              <a:buFont typeface="Arial" charset="0"/>
              <a:buNone/>
              <a:defRPr/>
            </a:pPr>
            <a:r>
              <a:rPr lang="en-US" sz="3200" dirty="0" smtClean="0"/>
              <a:t>Plan how you could share what you learned today:  </a:t>
            </a:r>
          </a:p>
          <a:p>
            <a:pPr marL="274320" indent="-274320" eaLnBrk="1" fontAlgn="auto" hangingPunct="1">
              <a:spcBef>
                <a:spcPts val="580"/>
              </a:spcBef>
              <a:spcAft>
                <a:spcPts val="0"/>
              </a:spcAft>
              <a:buFont typeface="Wingdings 2"/>
              <a:buChar char=""/>
              <a:defRPr/>
            </a:pPr>
            <a:r>
              <a:rPr lang="en-US" sz="3200" dirty="0" smtClean="0"/>
              <a:t>in your school</a:t>
            </a:r>
          </a:p>
          <a:p>
            <a:pPr marL="274320" indent="-274320" eaLnBrk="1" fontAlgn="auto" hangingPunct="1">
              <a:spcBef>
                <a:spcPts val="580"/>
              </a:spcBef>
              <a:spcAft>
                <a:spcPts val="0"/>
              </a:spcAft>
              <a:buFont typeface="Wingdings 2"/>
              <a:buChar char=""/>
              <a:defRPr/>
            </a:pPr>
            <a:r>
              <a:rPr lang="en-US" sz="3200" dirty="0"/>
              <a:t>i</a:t>
            </a:r>
            <a:r>
              <a:rPr lang="en-US" sz="3200" dirty="0" smtClean="0"/>
              <a:t>n your district </a:t>
            </a:r>
            <a:endParaRPr lang="en-US" sz="3200"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038599"/>
            <a:ext cx="2209800" cy="2347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031243"/>
            <a:ext cx="3143160" cy="1636944"/>
          </a:xfrm>
          <a:prstGeom prst="rect">
            <a:avLst/>
          </a:prstGeom>
          <a:noFill/>
          <a:ln w="12700" cap="sq"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crhodes1\AppData\Local\Microsoft\Windows\Temporary Internet Files\Content.IE5\5KCI5VQW\MC90030352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688502">
            <a:off x="794920" y="208727"/>
            <a:ext cx="1238882" cy="156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98142"/>
            <a:ext cx="8534400" cy="1143000"/>
          </a:xfrm>
        </p:spPr>
        <p:txBody>
          <a:bodyPr/>
          <a:lstStyle/>
          <a:p>
            <a:r>
              <a:rPr lang="en-US" dirty="0" smtClean="0">
                <a:effectLst>
                  <a:outerShdw blurRad="38100" dist="38100" dir="2700000" algn="tl">
                    <a:srgbClr val="000000">
                      <a:alpha val="43137"/>
                    </a:srgbClr>
                  </a:outerShdw>
                </a:effectLst>
                <a:latin typeface="Franklin Gothic Book" pitchFamily="34" charset="0"/>
              </a:rPr>
              <a:t>                </a:t>
            </a:r>
            <a:r>
              <a:rPr lang="en-US" sz="5400" dirty="0" smtClean="0">
                <a:effectLst>
                  <a:outerShdw blurRad="38100" dist="38100" dir="2700000" algn="tl">
                    <a:srgbClr val="000000">
                      <a:alpha val="43137"/>
                    </a:srgbClr>
                  </a:outerShdw>
                </a:effectLst>
                <a:latin typeface="Franklin Gothic Book" pitchFamily="34" charset="0"/>
              </a:rPr>
              <a:t>Activity</a:t>
            </a:r>
            <a:endParaRPr lang="en-US" sz="5400" dirty="0">
              <a:effectLst>
                <a:outerShdw blurRad="38100" dist="38100" dir="2700000" algn="tl">
                  <a:srgbClr val="000000">
                    <a:alpha val="43137"/>
                  </a:srgbClr>
                </a:outerShdw>
              </a:effectLst>
              <a:latin typeface="Franklin Gothic Book" pitchFamily="34" charset="0"/>
            </a:endParaRPr>
          </a:p>
        </p:txBody>
      </p:sp>
      <p:sp>
        <p:nvSpPr>
          <p:cNvPr id="3" name="Content Placeholder 2"/>
          <p:cNvSpPr>
            <a:spLocks noGrp="1"/>
          </p:cNvSpPr>
          <p:nvPr>
            <p:ph idx="1"/>
          </p:nvPr>
        </p:nvSpPr>
        <p:spPr>
          <a:xfrm>
            <a:off x="152400" y="2759250"/>
            <a:ext cx="8824020" cy="3992563"/>
          </a:xfrm>
        </p:spPr>
        <p:txBody>
          <a:bodyPr/>
          <a:lstStyle/>
          <a:p>
            <a:r>
              <a:rPr lang="en-US" dirty="0" smtClean="0"/>
              <a:t>Read the opening of Brian Lies’ </a:t>
            </a:r>
            <a:r>
              <a:rPr lang="en-US" i="1" dirty="0" smtClean="0"/>
              <a:t>Bats at the Beach</a:t>
            </a:r>
            <a:endParaRPr lang="en-US" dirty="0" smtClean="0"/>
          </a:p>
          <a:p>
            <a:r>
              <a:rPr lang="en-US" dirty="0" smtClean="0"/>
              <a:t>With a partner write one Text-Dependent Question</a:t>
            </a:r>
          </a:p>
          <a:p>
            <a:r>
              <a:rPr lang="en-US" dirty="0" smtClean="0"/>
              <a:t>Share your question with others at your table</a:t>
            </a:r>
          </a:p>
          <a:p>
            <a:pPr marL="0" indent="0">
              <a:buNone/>
            </a:pPr>
            <a:endParaRPr lang="en-US" dirty="0" smtClean="0"/>
          </a:p>
          <a:p>
            <a:pPr marL="0" indent="0" algn="ctr">
              <a:buNone/>
            </a:pPr>
            <a:r>
              <a:rPr lang="en-US" dirty="0" smtClean="0">
                <a:effectLst>
                  <a:outerShdw blurRad="38100" dist="38100" dir="2700000" algn="tl">
                    <a:srgbClr val="000000">
                      <a:alpha val="43137"/>
                    </a:srgbClr>
                  </a:outerShdw>
                </a:effectLst>
              </a:rPr>
              <a:t>Evaluate your TDQ based on the samples provided</a:t>
            </a:r>
            <a:endParaRPr lang="en-US" dirty="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09655">
            <a:off x="1279007" y="278639"/>
            <a:ext cx="2780380" cy="218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70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Progression of </a:t>
            </a:r>
            <a:br>
              <a:rPr lang="en-US" dirty="0" smtClean="0"/>
            </a:br>
            <a:r>
              <a:rPr lang="en-US" dirty="0" smtClean="0"/>
              <a:t>Text-dependent Questions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27023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p:nvPr/>
        </p:nvCxnSpPr>
        <p:spPr>
          <a:xfrm flipV="1">
            <a:off x="1890081" y="2392454"/>
            <a:ext cx="0" cy="3396696"/>
          </a:xfrm>
          <a:prstGeom prst="straightConnector1">
            <a:avLst/>
          </a:prstGeom>
          <a:ln w="76200"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514617" y="5789150"/>
            <a:ext cx="750927" cy="461665"/>
          </a:xfrm>
          <a:prstGeom prst="rect">
            <a:avLst/>
          </a:prstGeom>
          <a:noFill/>
        </p:spPr>
        <p:txBody>
          <a:bodyPr wrap="none" rtlCol="0">
            <a:spAutoFit/>
          </a:bodyPr>
          <a:lstStyle/>
          <a:p>
            <a:pPr defTabSz="457200" fontAlgn="auto">
              <a:spcBef>
                <a:spcPts val="0"/>
              </a:spcBef>
              <a:spcAft>
                <a:spcPts val="0"/>
              </a:spcAft>
            </a:pPr>
            <a:r>
              <a:rPr lang="en-US" sz="2400" b="1" dirty="0" smtClean="0">
                <a:solidFill>
                  <a:srgbClr val="F79646"/>
                </a:solidFill>
                <a:latin typeface="Calibri"/>
                <a:cs typeface="+mn-cs"/>
              </a:rPr>
              <a:t>Part</a:t>
            </a:r>
            <a:endParaRPr lang="en-US" sz="2400" b="1" dirty="0">
              <a:solidFill>
                <a:srgbClr val="F79646"/>
              </a:solidFill>
              <a:latin typeface="Calibri"/>
              <a:cs typeface="+mn-cs"/>
            </a:endParaRPr>
          </a:p>
        </p:txBody>
      </p:sp>
      <p:sp>
        <p:nvSpPr>
          <p:cNvPr id="9" name="TextBox 8"/>
          <p:cNvSpPr txBox="1"/>
          <p:nvPr/>
        </p:nvSpPr>
        <p:spPr>
          <a:xfrm>
            <a:off x="457200" y="4939912"/>
            <a:ext cx="1296470" cy="369332"/>
          </a:xfrm>
          <a:prstGeom prst="rect">
            <a:avLst/>
          </a:prstGeom>
          <a:noFill/>
        </p:spPr>
        <p:txBody>
          <a:bodyPr wrap="none" rtlCol="0">
            <a:spAutoFit/>
          </a:bodyPr>
          <a:lstStyle/>
          <a:p>
            <a:pPr defTabSz="457200" fontAlgn="auto">
              <a:spcBef>
                <a:spcPts val="0"/>
              </a:spcBef>
              <a:spcAft>
                <a:spcPts val="0"/>
              </a:spcAft>
            </a:pPr>
            <a:r>
              <a:rPr lang="en-US" i="1" dirty="0" smtClean="0">
                <a:solidFill>
                  <a:prstClr val="black"/>
                </a:solidFill>
                <a:latin typeface="Calibri"/>
                <a:cs typeface="+mn-cs"/>
              </a:rPr>
              <a:t>Sentence</a:t>
            </a:r>
            <a:endParaRPr lang="en-US" i="1" dirty="0">
              <a:solidFill>
                <a:prstClr val="black"/>
              </a:solidFill>
              <a:latin typeface="Calibri"/>
              <a:cs typeface="+mn-cs"/>
            </a:endParaRPr>
          </a:p>
        </p:txBody>
      </p:sp>
      <p:sp>
        <p:nvSpPr>
          <p:cNvPr id="10" name="TextBox 9"/>
          <p:cNvSpPr txBox="1"/>
          <p:nvPr/>
        </p:nvSpPr>
        <p:spPr>
          <a:xfrm>
            <a:off x="368049" y="4430471"/>
            <a:ext cx="1424397" cy="369332"/>
          </a:xfrm>
          <a:prstGeom prst="rect">
            <a:avLst/>
          </a:prstGeom>
          <a:noFill/>
        </p:spPr>
        <p:txBody>
          <a:bodyPr wrap="none" rtlCol="0">
            <a:spAutoFit/>
          </a:bodyPr>
          <a:lstStyle/>
          <a:p>
            <a:pPr defTabSz="457200" fontAlgn="auto">
              <a:spcBef>
                <a:spcPts val="0"/>
              </a:spcBef>
              <a:spcAft>
                <a:spcPts val="0"/>
              </a:spcAft>
            </a:pPr>
            <a:r>
              <a:rPr lang="en-US" i="1" dirty="0" smtClean="0">
                <a:solidFill>
                  <a:prstClr val="black"/>
                </a:solidFill>
                <a:latin typeface="Calibri"/>
                <a:cs typeface="+mn-cs"/>
              </a:rPr>
              <a:t>Paragraph</a:t>
            </a:r>
            <a:endParaRPr lang="en-US" i="1" dirty="0">
              <a:solidFill>
                <a:prstClr val="black"/>
              </a:solidFill>
              <a:latin typeface="Calibri"/>
              <a:cs typeface="+mn-cs"/>
            </a:endParaRPr>
          </a:p>
        </p:txBody>
      </p:sp>
      <p:sp>
        <p:nvSpPr>
          <p:cNvPr id="11" name="TextBox 10"/>
          <p:cNvSpPr txBox="1"/>
          <p:nvPr/>
        </p:nvSpPr>
        <p:spPr>
          <a:xfrm>
            <a:off x="457200" y="3337495"/>
            <a:ext cx="1432881" cy="369332"/>
          </a:xfrm>
          <a:prstGeom prst="rect">
            <a:avLst/>
          </a:prstGeom>
          <a:noFill/>
        </p:spPr>
        <p:txBody>
          <a:bodyPr wrap="square" rtlCol="0">
            <a:spAutoFit/>
          </a:bodyPr>
          <a:lstStyle/>
          <a:p>
            <a:pPr defTabSz="457200" fontAlgn="auto">
              <a:spcBef>
                <a:spcPts val="0"/>
              </a:spcBef>
              <a:spcAft>
                <a:spcPts val="0"/>
              </a:spcAft>
            </a:pPr>
            <a:r>
              <a:rPr lang="en-US" i="1" dirty="0" smtClean="0">
                <a:solidFill>
                  <a:prstClr val="black"/>
                </a:solidFill>
                <a:latin typeface="Calibri"/>
                <a:cs typeface="+mn-cs"/>
              </a:rPr>
              <a:t>Entire text</a:t>
            </a:r>
            <a:endParaRPr lang="en-US" i="1" dirty="0">
              <a:solidFill>
                <a:prstClr val="black"/>
              </a:solidFill>
              <a:latin typeface="Calibri"/>
              <a:cs typeface="+mn-cs"/>
            </a:endParaRPr>
          </a:p>
        </p:txBody>
      </p:sp>
      <p:sp>
        <p:nvSpPr>
          <p:cNvPr id="12" name="TextBox 11"/>
          <p:cNvSpPr txBox="1"/>
          <p:nvPr/>
        </p:nvSpPr>
        <p:spPr>
          <a:xfrm>
            <a:off x="457200" y="2850270"/>
            <a:ext cx="1296470" cy="369332"/>
          </a:xfrm>
          <a:prstGeom prst="rect">
            <a:avLst/>
          </a:prstGeom>
          <a:noFill/>
        </p:spPr>
        <p:txBody>
          <a:bodyPr wrap="square" rtlCol="0">
            <a:spAutoFit/>
          </a:bodyPr>
          <a:lstStyle/>
          <a:p>
            <a:pPr defTabSz="457200" fontAlgn="auto">
              <a:spcBef>
                <a:spcPts val="0"/>
              </a:spcBef>
              <a:spcAft>
                <a:spcPts val="0"/>
              </a:spcAft>
            </a:pPr>
            <a:r>
              <a:rPr lang="en-US" i="1" dirty="0" smtClean="0">
                <a:solidFill>
                  <a:prstClr val="black"/>
                </a:solidFill>
                <a:latin typeface="Calibri"/>
                <a:cs typeface="+mn-cs"/>
              </a:rPr>
              <a:t>Across</a:t>
            </a:r>
            <a:r>
              <a:rPr lang="en-US" dirty="0" smtClean="0">
                <a:solidFill>
                  <a:prstClr val="black"/>
                </a:solidFill>
                <a:latin typeface="Calibri"/>
                <a:cs typeface="+mn-cs"/>
              </a:rPr>
              <a:t> </a:t>
            </a:r>
            <a:r>
              <a:rPr lang="en-US" i="1" dirty="0" smtClean="0">
                <a:solidFill>
                  <a:prstClr val="black"/>
                </a:solidFill>
                <a:latin typeface="Calibri"/>
                <a:cs typeface="+mn-cs"/>
              </a:rPr>
              <a:t>texts</a:t>
            </a:r>
            <a:endParaRPr lang="en-US" i="1" dirty="0">
              <a:solidFill>
                <a:prstClr val="black"/>
              </a:solidFill>
              <a:latin typeface="Calibri"/>
              <a:cs typeface="+mn-cs"/>
            </a:endParaRPr>
          </a:p>
        </p:txBody>
      </p:sp>
      <p:sp>
        <p:nvSpPr>
          <p:cNvPr id="13" name="TextBox 12"/>
          <p:cNvSpPr txBox="1"/>
          <p:nvPr/>
        </p:nvSpPr>
        <p:spPr>
          <a:xfrm>
            <a:off x="691984" y="5323887"/>
            <a:ext cx="822633" cy="369332"/>
          </a:xfrm>
          <a:prstGeom prst="rect">
            <a:avLst/>
          </a:prstGeom>
          <a:noFill/>
        </p:spPr>
        <p:txBody>
          <a:bodyPr wrap="none" rtlCol="0">
            <a:spAutoFit/>
          </a:bodyPr>
          <a:lstStyle/>
          <a:p>
            <a:pPr defTabSz="457200" fontAlgn="auto">
              <a:spcBef>
                <a:spcPts val="0"/>
              </a:spcBef>
              <a:spcAft>
                <a:spcPts val="0"/>
              </a:spcAft>
            </a:pPr>
            <a:r>
              <a:rPr lang="en-US" i="1" dirty="0" smtClean="0">
                <a:solidFill>
                  <a:prstClr val="black"/>
                </a:solidFill>
                <a:latin typeface="Calibri"/>
                <a:cs typeface="+mn-cs"/>
              </a:rPr>
              <a:t>Word</a:t>
            </a:r>
            <a:endParaRPr lang="en-US" i="1" dirty="0">
              <a:solidFill>
                <a:prstClr val="black"/>
              </a:solidFill>
              <a:latin typeface="Calibri"/>
              <a:cs typeface="+mn-cs"/>
            </a:endParaRPr>
          </a:p>
        </p:txBody>
      </p:sp>
      <p:sp>
        <p:nvSpPr>
          <p:cNvPr id="14" name="TextBox 13"/>
          <p:cNvSpPr txBox="1"/>
          <p:nvPr/>
        </p:nvSpPr>
        <p:spPr>
          <a:xfrm>
            <a:off x="1317252" y="1792289"/>
            <a:ext cx="1126981" cy="461665"/>
          </a:xfrm>
          <a:prstGeom prst="rect">
            <a:avLst/>
          </a:prstGeom>
          <a:noFill/>
        </p:spPr>
        <p:txBody>
          <a:bodyPr wrap="none" rtlCol="0">
            <a:spAutoFit/>
          </a:bodyPr>
          <a:lstStyle/>
          <a:p>
            <a:pPr defTabSz="457200" fontAlgn="auto">
              <a:spcBef>
                <a:spcPts val="0"/>
              </a:spcBef>
              <a:spcAft>
                <a:spcPts val="0"/>
              </a:spcAft>
            </a:pPr>
            <a:r>
              <a:rPr lang="en-US" sz="2400" b="1" dirty="0" smtClean="0">
                <a:solidFill>
                  <a:srgbClr val="F79646"/>
                </a:solidFill>
                <a:latin typeface="Calibri"/>
                <a:cs typeface="+mn-cs"/>
              </a:rPr>
              <a:t>Whole</a:t>
            </a:r>
            <a:endParaRPr lang="en-US" sz="2400" b="1" dirty="0">
              <a:solidFill>
                <a:srgbClr val="F79646"/>
              </a:solidFill>
              <a:latin typeface="Calibri"/>
              <a:cs typeface="+mn-cs"/>
            </a:endParaRPr>
          </a:p>
        </p:txBody>
      </p:sp>
      <p:sp>
        <p:nvSpPr>
          <p:cNvPr id="15" name="TextBox 14"/>
          <p:cNvSpPr txBox="1"/>
          <p:nvPr/>
        </p:nvSpPr>
        <p:spPr>
          <a:xfrm>
            <a:off x="457200" y="3832294"/>
            <a:ext cx="1608496" cy="369332"/>
          </a:xfrm>
          <a:prstGeom prst="rect">
            <a:avLst/>
          </a:prstGeom>
          <a:noFill/>
        </p:spPr>
        <p:txBody>
          <a:bodyPr wrap="square" rtlCol="0">
            <a:spAutoFit/>
          </a:bodyPr>
          <a:lstStyle/>
          <a:p>
            <a:pPr defTabSz="457200" fontAlgn="auto">
              <a:spcBef>
                <a:spcPts val="0"/>
              </a:spcBef>
              <a:spcAft>
                <a:spcPts val="0"/>
              </a:spcAft>
            </a:pPr>
            <a:r>
              <a:rPr lang="en-US" i="1" dirty="0" smtClean="0">
                <a:solidFill>
                  <a:prstClr val="black"/>
                </a:solidFill>
                <a:latin typeface="Calibri"/>
                <a:cs typeface="+mn-cs"/>
              </a:rPr>
              <a:t>Segments</a:t>
            </a:r>
            <a:endParaRPr lang="en-US" i="1" dirty="0">
              <a:solidFill>
                <a:prstClr val="black"/>
              </a:solidFill>
              <a:latin typeface="Calibri"/>
              <a:cs typeface="+mn-cs"/>
            </a:endParaRPr>
          </a:p>
        </p:txBody>
      </p:sp>
    </p:spTree>
    <p:extLst>
      <p:ext uri="{BB962C8B-B14F-4D97-AF65-F5344CB8AC3E}">
        <p14:creationId xmlns:p14="http://schemas.microsoft.com/office/powerpoint/2010/main" val="32961559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
          <p:cNvSpPr>
            <a:spLocks noGrp="1"/>
          </p:cNvSpPr>
          <p:nvPr>
            <p:ph idx="4294967295"/>
          </p:nvPr>
        </p:nvSpPr>
        <p:spPr>
          <a:xfrm>
            <a:off x="4114800" y="1663479"/>
            <a:ext cx="4724400" cy="4597179"/>
          </a:xfrm>
        </p:spPr>
        <p:txBody>
          <a:bodyPr>
            <a:noAutofit/>
          </a:bodyPr>
          <a:lstStyle/>
          <a:p>
            <a:pPr marL="0" lvl="0" indent="0" algn="ctr">
              <a:spcBef>
                <a:spcPts val="1200"/>
              </a:spcBef>
              <a:buNone/>
            </a:pPr>
            <a:r>
              <a:rPr lang="en-US" sz="4400" b="1" dirty="0" smtClean="0">
                <a:solidFill>
                  <a:srgbClr val="5B7172"/>
                </a:solidFill>
              </a:rPr>
              <a:t>From Martin Luther King’s note “Letter from Birmingham Jail”</a:t>
            </a:r>
          </a:p>
          <a:p>
            <a:pPr lvl="0">
              <a:spcBef>
                <a:spcPts val="1200"/>
              </a:spcBef>
              <a:buNone/>
            </a:pPr>
            <a:endParaRPr lang="en-US" sz="2400" b="1" dirty="0" smtClean="0">
              <a:solidFill>
                <a:srgbClr val="5B7172"/>
              </a:solidFill>
            </a:endParaRPr>
          </a:p>
          <a:p>
            <a:pPr lvl="0">
              <a:spcBef>
                <a:spcPts val="1200"/>
              </a:spcBef>
              <a:buNone/>
            </a:pPr>
            <a:endParaRPr lang="en-US" sz="2400" b="1" dirty="0" smtClean="0">
              <a:solidFill>
                <a:srgbClr val="5B7172"/>
              </a:solidFill>
            </a:endParaRPr>
          </a:p>
          <a:p>
            <a:pPr>
              <a:lnSpc>
                <a:spcPct val="90000"/>
              </a:lnSpc>
              <a:buNone/>
            </a:pPr>
            <a:endParaRPr lang="en-US" sz="2400" b="1" dirty="0" smtClean="0">
              <a:solidFill>
                <a:schemeClr val="accent2">
                  <a:lumMod val="75000"/>
                  <a:lumOff val="25000"/>
                </a:schemeClr>
              </a:solidFill>
            </a:endParaRPr>
          </a:p>
          <a:p>
            <a:pPr>
              <a:lnSpc>
                <a:spcPct val="90000"/>
              </a:lnSpc>
              <a:buNone/>
            </a:pPr>
            <a:endParaRPr lang="en-US" sz="2400" b="1" dirty="0" smtClean="0">
              <a:solidFill>
                <a:schemeClr val="accent2">
                  <a:lumMod val="75000"/>
                  <a:lumOff val="25000"/>
                </a:schemeClr>
              </a:solidFill>
            </a:endParaRPr>
          </a:p>
        </p:txBody>
      </p:sp>
      <p:sp>
        <p:nvSpPr>
          <p:cNvPr id="4" name="Title 1"/>
          <p:cNvSpPr txBox="1">
            <a:spLocks/>
          </p:cNvSpPr>
          <p:nvPr/>
        </p:nvSpPr>
        <p:spPr>
          <a:xfrm>
            <a:off x="0" y="0"/>
            <a:ext cx="9144000" cy="1371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noProof="0" dirty="0" smtClean="0">
                <a:ln>
                  <a:noFill/>
                </a:ln>
                <a:solidFill>
                  <a:srgbClr val="5B7172"/>
                </a:solidFill>
                <a:effectLst/>
                <a:uLnTx/>
                <a:uFillTx/>
                <a:latin typeface="+mj-lt"/>
                <a:ea typeface="+mj-ea"/>
                <a:cs typeface="+mj-cs"/>
              </a:rPr>
              <a:t>Creating Text-Dependent Questions for </a:t>
            </a:r>
            <a:r>
              <a:rPr kumimoji="0" lang="en-US" sz="3600" b="1" i="0" u="none" strike="noStrike" kern="1200" cap="none" spc="0" normalizeH="0" noProof="0" dirty="0" smtClean="0">
                <a:ln>
                  <a:noFill/>
                </a:ln>
                <a:solidFill>
                  <a:srgbClr val="FF0000"/>
                </a:solidFill>
                <a:effectLst/>
                <a:uLnTx/>
                <a:uFillTx/>
                <a:latin typeface="+mj-lt"/>
                <a:ea typeface="+mj-ea"/>
                <a:cs typeface="+mj-cs"/>
              </a:rPr>
              <a:t>Informational Text</a:t>
            </a:r>
          </a:p>
        </p:txBody>
      </p:sp>
      <p:pic>
        <p:nvPicPr>
          <p:cNvPr id="1027" name="Picture 3" descr="C:\Users\David\Desktop\mlk_jail.jpg"/>
          <p:cNvPicPr>
            <a:picLocks noChangeAspect="1" noChangeArrowheads="1"/>
          </p:cNvPicPr>
          <p:nvPr/>
        </p:nvPicPr>
        <p:blipFill>
          <a:blip r:embed="rId3"/>
          <a:srcRect/>
          <a:stretch>
            <a:fillRect/>
          </a:stretch>
        </p:blipFill>
        <p:spPr bwMode="auto">
          <a:xfrm>
            <a:off x="609600" y="1663479"/>
            <a:ext cx="3114675" cy="4762500"/>
          </a:xfrm>
          <a:prstGeom prst="rect">
            <a:avLst/>
          </a:prstGeom>
          <a:noFill/>
          <a:ln>
            <a:solidFill>
              <a:srgbClr val="5B7172"/>
            </a:solidFill>
          </a:ln>
          <a:effectLst>
            <a:outerShdw blurRad="50800" dist="88900" dir="8100000" algn="tr" rotWithShape="0">
              <a:prstClr val="black">
                <a:alpha val="40000"/>
              </a:prstClr>
            </a:outerShdw>
          </a:effectLst>
        </p:spPr>
      </p:pic>
      <p:sp>
        <p:nvSpPr>
          <p:cNvPr id="2" name="TextBox 1"/>
          <p:cNvSpPr txBox="1"/>
          <p:nvPr/>
        </p:nvSpPr>
        <p:spPr>
          <a:xfrm>
            <a:off x="4419600" y="5333999"/>
            <a:ext cx="4288162" cy="954107"/>
          </a:xfrm>
          <a:prstGeom prst="rect">
            <a:avLst/>
          </a:prstGeom>
          <a:noFill/>
          <a:ln w="22225">
            <a:solidFill>
              <a:schemeClr val="tx1"/>
            </a:solidFill>
          </a:ln>
        </p:spPr>
        <p:txBody>
          <a:bodyPr wrap="none" rtlCol="0">
            <a:spAutoFit/>
          </a:bodyPr>
          <a:lstStyle/>
          <a:p>
            <a:r>
              <a:rPr lang="en-US" sz="2800" b="1" dirty="0" smtClean="0">
                <a:effectLst>
                  <a:outerShdw blurRad="38100" dist="38100" dir="2700000" algn="tl">
                    <a:srgbClr val="000000">
                      <a:alpha val="43137"/>
                    </a:srgbClr>
                  </a:outerShdw>
                </a:effectLst>
              </a:rPr>
              <a:t>What words gave you some</a:t>
            </a:r>
          </a:p>
          <a:p>
            <a:pPr algn="ctr"/>
            <a:r>
              <a:rPr lang="en-US" sz="2800" b="1" dirty="0" smtClean="0">
                <a:effectLst>
                  <a:outerShdw blurRad="38100" dist="38100" dir="2700000" algn="tl">
                    <a:srgbClr val="000000">
                      <a:alpha val="43137"/>
                    </a:srgbClr>
                  </a:outerShdw>
                </a:effectLst>
              </a:rPr>
              <a:t>meaning to this text? </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7546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
          <p:cNvSpPr>
            <a:spLocks noGrp="1"/>
          </p:cNvSpPr>
          <p:nvPr>
            <p:ph idx="4294967295"/>
          </p:nvPr>
        </p:nvSpPr>
        <p:spPr>
          <a:xfrm>
            <a:off x="3886200" y="1219200"/>
            <a:ext cx="5105400" cy="5410200"/>
          </a:xfrm>
        </p:spPr>
        <p:txBody>
          <a:bodyPr>
            <a:noAutofit/>
          </a:bodyPr>
          <a:lstStyle/>
          <a:p>
            <a:pPr marL="0" lvl="0" indent="0">
              <a:spcBef>
                <a:spcPts val="1200"/>
              </a:spcBef>
              <a:buNone/>
            </a:pPr>
            <a:r>
              <a:rPr lang="en-US" sz="2800" b="1" dirty="0" smtClean="0">
                <a:solidFill>
                  <a:srgbClr val="5B7172"/>
                </a:solidFill>
              </a:rPr>
              <a:t>From Martin Luther King’s note to “Letter from Birmingham Jail”:</a:t>
            </a:r>
          </a:p>
          <a:p>
            <a:pPr marL="0" indent="0">
              <a:spcBef>
                <a:spcPts val="1200"/>
              </a:spcBef>
              <a:buNone/>
            </a:pPr>
            <a:r>
              <a:rPr lang="en-US" sz="2800" b="1" dirty="0" smtClean="0">
                <a:solidFill>
                  <a:srgbClr val="FF0000"/>
                </a:solidFill>
              </a:rPr>
              <a:t>Begun </a:t>
            </a:r>
            <a:r>
              <a:rPr lang="en-US" sz="2800" b="1" dirty="0" smtClean="0">
                <a:solidFill>
                  <a:srgbClr val="5B7172"/>
                </a:solidFill>
              </a:rPr>
              <a:t>on the margins of the newspaper in which the statement appeared while I was in jail, the letter was </a:t>
            </a:r>
            <a:r>
              <a:rPr lang="en-US" sz="2800" b="1" dirty="0" smtClean="0">
                <a:solidFill>
                  <a:srgbClr val="FF0000"/>
                </a:solidFill>
              </a:rPr>
              <a:t>continued</a:t>
            </a:r>
            <a:r>
              <a:rPr lang="en-US" sz="2800" b="1" dirty="0" smtClean="0">
                <a:solidFill>
                  <a:srgbClr val="5B7172"/>
                </a:solidFill>
              </a:rPr>
              <a:t> on scraps of writing paper supplied by a friendly Negro trusty, and </a:t>
            </a:r>
            <a:r>
              <a:rPr lang="en-US" sz="2800" b="1" dirty="0" smtClean="0">
                <a:solidFill>
                  <a:srgbClr val="FF0000"/>
                </a:solidFill>
              </a:rPr>
              <a:t>concluded</a:t>
            </a:r>
            <a:r>
              <a:rPr lang="en-US" sz="2800" b="1" dirty="0" smtClean="0">
                <a:solidFill>
                  <a:srgbClr val="5B7172"/>
                </a:solidFill>
              </a:rPr>
              <a:t> on a pad my attorneys were </a:t>
            </a:r>
            <a:r>
              <a:rPr lang="en-US" sz="2800" b="1" dirty="0" smtClean="0">
                <a:solidFill>
                  <a:srgbClr val="FF0000"/>
                </a:solidFill>
              </a:rPr>
              <a:t>eventually </a:t>
            </a:r>
            <a:r>
              <a:rPr lang="en-US" sz="2800" b="1" dirty="0" smtClean="0">
                <a:solidFill>
                  <a:srgbClr val="5B7172"/>
                </a:solidFill>
              </a:rPr>
              <a:t>permitted to leave me.</a:t>
            </a:r>
          </a:p>
          <a:p>
            <a:pPr lvl="0">
              <a:spcBef>
                <a:spcPts val="1200"/>
              </a:spcBef>
              <a:buNone/>
            </a:pPr>
            <a:endParaRPr lang="en-US" sz="2400" b="1" dirty="0" smtClean="0">
              <a:solidFill>
                <a:srgbClr val="5B7172"/>
              </a:solidFill>
            </a:endParaRPr>
          </a:p>
          <a:p>
            <a:pPr lvl="0">
              <a:spcBef>
                <a:spcPts val="1200"/>
              </a:spcBef>
              <a:buNone/>
            </a:pPr>
            <a:endParaRPr lang="en-US" sz="2400" b="1" dirty="0" smtClean="0">
              <a:solidFill>
                <a:srgbClr val="5B7172"/>
              </a:solidFill>
            </a:endParaRPr>
          </a:p>
          <a:p>
            <a:pPr>
              <a:lnSpc>
                <a:spcPct val="90000"/>
              </a:lnSpc>
              <a:buNone/>
            </a:pPr>
            <a:endParaRPr lang="en-US" sz="2400" b="1" dirty="0" smtClean="0">
              <a:solidFill>
                <a:schemeClr val="accent2">
                  <a:lumMod val="75000"/>
                  <a:lumOff val="25000"/>
                </a:schemeClr>
              </a:solidFill>
            </a:endParaRPr>
          </a:p>
          <a:p>
            <a:pPr>
              <a:lnSpc>
                <a:spcPct val="90000"/>
              </a:lnSpc>
              <a:buNone/>
            </a:pPr>
            <a:endParaRPr lang="en-US" sz="2400" b="1" dirty="0" smtClean="0">
              <a:solidFill>
                <a:schemeClr val="accent2">
                  <a:lumMod val="75000"/>
                  <a:lumOff val="25000"/>
                </a:schemeClr>
              </a:solidFill>
            </a:endParaRPr>
          </a:p>
        </p:txBody>
      </p:sp>
      <p:sp>
        <p:nvSpPr>
          <p:cNvPr id="4" name="Title 1"/>
          <p:cNvSpPr txBox="1">
            <a:spLocks/>
          </p:cNvSpPr>
          <p:nvPr/>
        </p:nvSpPr>
        <p:spPr>
          <a:xfrm>
            <a:off x="0" y="0"/>
            <a:ext cx="9144000" cy="1371600"/>
          </a:xfrm>
          <a:prstGeom prst="rect">
            <a:avLst/>
          </a:prstGeom>
        </p:spPr>
        <p:txBody>
          <a:bodyPr vert="horz" lIns="91440" tIns="45720" rIns="91440" bIns="45720" rtlCol="0" anchor="ctr">
            <a:noAutofit/>
          </a:bodyPr>
          <a:lstStyle/>
          <a:p>
            <a:pPr lvl="0" algn="ctr" defTabSz="914400">
              <a:lnSpc>
                <a:spcPct val="90000"/>
              </a:lnSpc>
              <a:spcBef>
                <a:spcPct val="0"/>
              </a:spcBef>
              <a:defRPr/>
            </a:pPr>
            <a:r>
              <a:rPr lang="en-US" sz="3600" b="1" dirty="0">
                <a:solidFill>
                  <a:srgbClr val="5B7172"/>
                </a:solidFill>
              </a:rPr>
              <a:t>Creating Text-Dependent Questions for </a:t>
            </a:r>
            <a:r>
              <a:rPr lang="en-US" sz="3600" b="1" dirty="0">
                <a:solidFill>
                  <a:srgbClr val="FF0000"/>
                </a:solidFill>
              </a:rPr>
              <a:t>Informational Text</a:t>
            </a:r>
          </a:p>
        </p:txBody>
      </p:sp>
      <p:pic>
        <p:nvPicPr>
          <p:cNvPr id="1027" name="Picture 3" descr="C:\Users\David\Desktop\mlk_jail.jpg"/>
          <p:cNvPicPr>
            <a:picLocks noChangeAspect="1" noChangeArrowheads="1"/>
          </p:cNvPicPr>
          <p:nvPr/>
        </p:nvPicPr>
        <p:blipFill>
          <a:blip r:embed="rId3"/>
          <a:srcRect/>
          <a:stretch>
            <a:fillRect/>
          </a:stretch>
        </p:blipFill>
        <p:spPr bwMode="auto">
          <a:xfrm>
            <a:off x="609600" y="1663479"/>
            <a:ext cx="3114675" cy="4762500"/>
          </a:xfrm>
          <a:prstGeom prst="rect">
            <a:avLst/>
          </a:prstGeom>
          <a:noFill/>
          <a:ln>
            <a:solidFill>
              <a:srgbClr val="5B7172"/>
            </a:solidFill>
          </a:ln>
          <a:effectLst>
            <a:outerShdw blurRad="50800" dist="88900" dir="8100000" algn="tr" rotWithShape="0">
              <a:prstClr val="black">
                <a:alpha val="40000"/>
              </a:prstClr>
            </a:outerShdw>
          </a:effectLst>
        </p:spPr>
      </p:pic>
    </p:spTree>
    <p:extLst>
      <p:ext uri="{BB962C8B-B14F-4D97-AF65-F5344CB8AC3E}">
        <p14:creationId xmlns:p14="http://schemas.microsoft.com/office/powerpoint/2010/main" val="1211446523"/>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
          <p:cNvSpPr>
            <a:spLocks noGrp="1"/>
          </p:cNvSpPr>
          <p:nvPr>
            <p:ph idx="4294967295"/>
          </p:nvPr>
        </p:nvSpPr>
        <p:spPr>
          <a:xfrm>
            <a:off x="3886200" y="1379700"/>
            <a:ext cx="5105400" cy="4597179"/>
          </a:xfrm>
        </p:spPr>
        <p:txBody>
          <a:bodyPr>
            <a:noAutofit/>
          </a:bodyPr>
          <a:lstStyle/>
          <a:p>
            <a:pPr marL="0" lvl="0" indent="0">
              <a:spcBef>
                <a:spcPts val="1200"/>
              </a:spcBef>
              <a:buNone/>
            </a:pPr>
            <a:r>
              <a:rPr lang="en-US" sz="2800" b="1" dirty="0" smtClean="0">
                <a:solidFill>
                  <a:srgbClr val="5B7172"/>
                </a:solidFill>
              </a:rPr>
              <a:t>From Martin Luther King’s note to “Letter from Birmingham Jail”:</a:t>
            </a:r>
          </a:p>
          <a:p>
            <a:pPr marL="0" indent="0">
              <a:spcBef>
                <a:spcPts val="1200"/>
              </a:spcBef>
              <a:buNone/>
            </a:pPr>
            <a:r>
              <a:rPr lang="en-US" sz="2800" b="1" dirty="0" smtClean="0">
                <a:solidFill>
                  <a:srgbClr val="5B7172"/>
                </a:solidFill>
              </a:rPr>
              <a:t>Begun on the </a:t>
            </a:r>
            <a:r>
              <a:rPr lang="en-US" sz="2800" b="1" dirty="0" smtClean="0">
                <a:solidFill>
                  <a:srgbClr val="FF0000"/>
                </a:solidFill>
              </a:rPr>
              <a:t>margins</a:t>
            </a:r>
            <a:r>
              <a:rPr lang="en-US" sz="2800" b="1" dirty="0" smtClean="0">
                <a:solidFill>
                  <a:srgbClr val="5B7172"/>
                </a:solidFill>
              </a:rPr>
              <a:t> of the newspaper in which the statement appeared while I was in jail, the letter was continued on </a:t>
            </a:r>
            <a:r>
              <a:rPr lang="en-US" sz="2800" b="1" dirty="0" smtClean="0">
                <a:solidFill>
                  <a:srgbClr val="FF0000"/>
                </a:solidFill>
              </a:rPr>
              <a:t>scraps</a:t>
            </a:r>
            <a:r>
              <a:rPr lang="en-US" sz="2800" b="1" dirty="0" smtClean="0">
                <a:solidFill>
                  <a:srgbClr val="5B7172"/>
                </a:solidFill>
              </a:rPr>
              <a:t> of writing paper supplied by a friendly Negro trusty, and concluded on a </a:t>
            </a:r>
            <a:r>
              <a:rPr lang="en-US" sz="2800" b="1" dirty="0" smtClean="0">
                <a:solidFill>
                  <a:srgbClr val="FF0000"/>
                </a:solidFill>
              </a:rPr>
              <a:t>pad </a:t>
            </a:r>
            <a:r>
              <a:rPr lang="en-US" sz="2800" b="1" dirty="0" smtClean="0">
                <a:solidFill>
                  <a:srgbClr val="5B7172"/>
                </a:solidFill>
              </a:rPr>
              <a:t>my attorneys were eventually permitted to leave me.</a:t>
            </a:r>
          </a:p>
          <a:p>
            <a:pPr lvl="0">
              <a:spcBef>
                <a:spcPts val="1200"/>
              </a:spcBef>
              <a:buNone/>
            </a:pPr>
            <a:endParaRPr lang="en-US" sz="2800" b="1" dirty="0" smtClean="0">
              <a:solidFill>
                <a:srgbClr val="5B7172"/>
              </a:solidFill>
            </a:endParaRPr>
          </a:p>
          <a:p>
            <a:pPr lvl="0">
              <a:spcBef>
                <a:spcPts val="1200"/>
              </a:spcBef>
              <a:buNone/>
            </a:pPr>
            <a:endParaRPr lang="en-US" sz="2800" b="1" dirty="0" smtClean="0">
              <a:solidFill>
                <a:srgbClr val="5B7172"/>
              </a:solidFill>
            </a:endParaRPr>
          </a:p>
          <a:p>
            <a:pPr>
              <a:lnSpc>
                <a:spcPct val="90000"/>
              </a:lnSpc>
              <a:buNone/>
            </a:pPr>
            <a:endParaRPr lang="en-US" sz="2800" b="1" dirty="0" smtClean="0">
              <a:solidFill>
                <a:schemeClr val="accent2">
                  <a:lumMod val="75000"/>
                  <a:lumOff val="25000"/>
                </a:schemeClr>
              </a:solidFill>
            </a:endParaRPr>
          </a:p>
          <a:p>
            <a:pPr>
              <a:lnSpc>
                <a:spcPct val="90000"/>
              </a:lnSpc>
              <a:buNone/>
            </a:pPr>
            <a:endParaRPr lang="en-US" sz="2800" b="1" dirty="0" smtClean="0">
              <a:solidFill>
                <a:schemeClr val="accent2">
                  <a:lumMod val="75000"/>
                  <a:lumOff val="25000"/>
                </a:schemeClr>
              </a:solidFill>
            </a:endParaRPr>
          </a:p>
        </p:txBody>
      </p:sp>
      <p:sp>
        <p:nvSpPr>
          <p:cNvPr id="4" name="Title 1"/>
          <p:cNvSpPr txBox="1">
            <a:spLocks/>
          </p:cNvSpPr>
          <p:nvPr/>
        </p:nvSpPr>
        <p:spPr>
          <a:xfrm>
            <a:off x="0" y="0"/>
            <a:ext cx="9144000" cy="1371600"/>
          </a:xfrm>
          <a:prstGeom prst="rect">
            <a:avLst/>
          </a:prstGeom>
        </p:spPr>
        <p:txBody>
          <a:bodyPr vert="horz" lIns="91440" tIns="45720" rIns="91440" bIns="45720" rtlCol="0" anchor="ctr">
            <a:noAutofit/>
          </a:bodyPr>
          <a:lstStyle/>
          <a:p>
            <a:pPr lvl="0" algn="ctr" defTabSz="914400">
              <a:lnSpc>
                <a:spcPct val="90000"/>
              </a:lnSpc>
              <a:spcBef>
                <a:spcPct val="0"/>
              </a:spcBef>
              <a:defRPr/>
            </a:pPr>
            <a:r>
              <a:rPr lang="en-US" sz="3600" b="1" dirty="0">
                <a:solidFill>
                  <a:srgbClr val="5B7172"/>
                </a:solidFill>
              </a:rPr>
              <a:t>Creating Text-Dependent Questions for </a:t>
            </a:r>
            <a:r>
              <a:rPr lang="en-US" sz="3600" b="1" dirty="0">
                <a:solidFill>
                  <a:srgbClr val="FF0000"/>
                </a:solidFill>
              </a:rPr>
              <a:t>Informational Text</a:t>
            </a:r>
          </a:p>
        </p:txBody>
      </p:sp>
      <p:pic>
        <p:nvPicPr>
          <p:cNvPr id="1027" name="Picture 3" descr="C:\Users\David\Desktop\mlk_jail.jpg"/>
          <p:cNvPicPr>
            <a:picLocks noChangeAspect="1" noChangeArrowheads="1"/>
          </p:cNvPicPr>
          <p:nvPr/>
        </p:nvPicPr>
        <p:blipFill>
          <a:blip r:embed="rId3"/>
          <a:srcRect/>
          <a:stretch>
            <a:fillRect/>
          </a:stretch>
        </p:blipFill>
        <p:spPr bwMode="auto">
          <a:xfrm>
            <a:off x="609600" y="1663479"/>
            <a:ext cx="3114675" cy="4762500"/>
          </a:xfrm>
          <a:prstGeom prst="rect">
            <a:avLst/>
          </a:prstGeom>
          <a:noFill/>
          <a:ln>
            <a:solidFill>
              <a:srgbClr val="5B7172"/>
            </a:solidFill>
          </a:ln>
          <a:effectLst>
            <a:outerShdw blurRad="50800" dist="88900" dir="8100000" algn="tr" rotWithShape="0">
              <a:prstClr val="black">
                <a:alpha val="40000"/>
              </a:prstClr>
            </a:outerShdw>
          </a:effectLst>
        </p:spPr>
      </p:pic>
    </p:spTree>
    <p:extLst>
      <p:ext uri="{BB962C8B-B14F-4D97-AF65-F5344CB8AC3E}">
        <p14:creationId xmlns:p14="http://schemas.microsoft.com/office/powerpoint/2010/main" val="924758900"/>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
          <p:cNvSpPr>
            <a:spLocks noGrp="1"/>
          </p:cNvSpPr>
          <p:nvPr>
            <p:ph idx="4294967295"/>
          </p:nvPr>
        </p:nvSpPr>
        <p:spPr>
          <a:xfrm>
            <a:off x="3763689" y="1524000"/>
            <a:ext cx="5343525" cy="4597179"/>
          </a:xfrm>
        </p:spPr>
        <p:txBody>
          <a:bodyPr>
            <a:noAutofit/>
          </a:bodyPr>
          <a:lstStyle/>
          <a:p>
            <a:pPr marL="0" lvl="0" indent="0">
              <a:spcBef>
                <a:spcPts val="1200"/>
              </a:spcBef>
              <a:buNone/>
            </a:pPr>
            <a:r>
              <a:rPr lang="en-US" sz="2800" b="1" dirty="0" smtClean="0">
                <a:solidFill>
                  <a:srgbClr val="5B7172"/>
                </a:solidFill>
              </a:rPr>
              <a:t>From Martin Luther King’s note to “Letter from Birmingham Jail”:</a:t>
            </a:r>
          </a:p>
          <a:p>
            <a:pPr marL="0" indent="0">
              <a:spcBef>
                <a:spcPts val="1200"/>
              </a:spcBef>
              <a:buNone/>
            </a:pPr>
            <a:r>
              <a:rPr lang="en-US" sz="2800" b="1" dirty="0" smtClean="0">
                <a:solidFill>
                  <a:srgbClr val="5B7172"/>
                </a:solidFill>
              </a:rPr>
              <a:t>Begun on the margins of the newspaper in which the statement appeared while I was in </a:t>
            </a:r>
            <a:r>
              <a:rPr lang="en-US" sz="2800" b="1" dirty="0" smtClean="0">
                <a:solidFill>
                  <a:srgbClr val="FF0000"/>
                </a:solidFill>
              </a:rPr>
              <a:t>jail</a:t>
            </a:r>
            <a:r>
              <a:rPr lang="en-US" sz="2800" b="1" dirty="0" smtClean="0">
                <a:solidFill>
                  <a:srgbClr val="5B7172"/>
                </a:solidFill>
              </a:rPr>
              <a:t>, the letter was continued on scraps of writing paper supplied by a friendly Negro </a:t>
            </a:r>
            <a:r>
              <a:rPr lang="en-US" sz="2800" b="1" dirty="0" smtClean="0">
                <a:solidFill>
                  <a:srgbClr val="FF0000"/>
                </a:solidFill>
              </a:rPr>
              <a:t>trusty</a:t>
            </a:r>
            <a:r>
              <a:rPr lang="en-US" sz="2800" b="1" dirty="0" smtClean="0">
                <a:solidFill>
                  <a:srgbClr val="5B7172"/>
                </a:solidFill>
              </a:rPr>
              <a:t>, and concluded on a pad my </a:t>
            </a:r>
            <a:r>
              <a:rPr lang="en-US" sz="2800" b="1" dirty="0" smtClean="0">
                <a:solidFill>
                  <a:srgbClr val="FF0000"/>
                </a:solidFill>
              </a:rPr>
              <a:t>attorneys </a:t>
            </a:r>
            <a:r>
              <a:rPr lang="en-US" sz="2800" b="1" dirty="0" smtClean="0">
                <a:solidFill>
                  <a:srgbClr val="5B7172"/>
                </a:solidFill>
              </a:rPr>
              <a:t>were eventually permitted to leave me.</a:t>
            </a:r>
          </a:p>
          <a:p>
            <a:pPr lvl="0">
              <a:spcBef>
                <a:spcPts val="1200"/>
              </a:spcBef>
              <a:buNone/>
            </a:pPr>
            <a:endParaRPr lang="en-US" sz="2800" b="1" dirty="0" smtClean="0">
              <a:solidFill>
                <a:srgbClr val="5B7172"/>
              </a:solidFill>
            </a:endParaRPr>
          </a:p>
          <a:p>
            <a:pPr lvl="0">
              <a:spcBef>
                <a:spcPts val="1200"/>
              </a:spcBef>
              <a:buNone/>
            </a:pPr>
            <a:endParaRPr lang="en-US" sz="2800" b="1" dirty="0" smtClean="0">
              <a:solidFill>
                <a:srgbClr val="5B7172"/>
              </a:solidFill>
            </a:endParaRPr>
          </a:p>
          <a:p>
            <a:pPr>
              <a:lnSpc>
                <a:spcPct val="90000"/>
              </a:lnSpc>
              <a:buNone/>
            </a:pPr>
            <a:endParaRPr lang="en-US" sz="2800" b="1" dirty="0" smtClean="0">
              <a:solidFill>
                <a:schemeClr val="accent2">
                  <a:lumMod val="75000"/>
                  <a:lumOff val="25000"/>
                </a:schemeClr>
              </a:solidFill>
            </a:endParaRPr>
          </a:p>
          <a:p>
            <a:pPr>
              <a:lnSpc>
                <a:spcPct val="90000"/>
              </a:lnSpc>
              <a:buNone/>
            </a:pPr>
            <a:endParaRPr lang="en-US" sz="2800" b="1" dirty="0" smtClean="0">
              <a:solidFill>
                <a:schemeClr val="accent2">
                  <a:lumMod val="75000"/>
                  <a:lumOff val="25000"/>
                </a:schemeClr>
              </a:solidFill>
            </a:endParaRPr>
          </a:p>
        </p:txBody>
      </p:sp>
      <p:sp>
        <p:nvSpPr>
          <p:cNvPr id="4" name="Title 1"/>
          <p:cNvSpPr txBox="1">
            <a:spLocks/>
          </p:cNvSpPr>
          <p:nvPr/>
        </p:nvSpPr>
        <p:spPr>
          <a:xfrm>
            <a:off x="0" y="0"/>
            <a:ext cx="9144000" cy="1371600"/>
          </a:xfrm>
          <a:prstGeom prst="rect">
            <a:avLst/>
          </a:prstGeom>
        </p:spPr>
        <p:txBody>
          <a:bodyPr vert="horz" lIns="91440" tIns="45720" rIns="91440" bIns="45720" rtlCol="0" anchor="ctr">
            <a:noAutofit/>
          </a:bodyPr>
          <a:lstStyle/>
          <a:p>
            <a:pPr lvl="0" algn="ctr" defTabSz="914400">
              <a:lnSpc>
                <a:spcPct val="90000"/>
              </a:lnSpc>
              <a:spcBef>
                <a:spcPct val="0"/>
              </a:spcBef>
              <a:defRPr/>
            </a:pPr>
            <a:r>
              <a:rPr lang="en-US" sz="3600" b="1" dirty="0">
                <a:solidFill>
                  <a:srgbClr val="5B7172"/>
                </a:solidFill>
              </a:rPr>
              <a:t>Creating Text-Dependent Questions for </a:t>
            </a:r>
            <a:r>
              <a:rPr lang="en-US" sz="3600" b="1" dirty="0">
                <a:solidFill>
                  <a:srgbClr val="FF0000"/>
                </a:solidFill>
              </a:rPr>
              <a:t>Informational Text</a:t>
            </a:r>
          </a:p>
        </p:txBody>
      </p:sp>
      <p:pic>
        <p:nvPicPr>
          <p:cNvPr id="1027" name="Picture 3" descr="C:\Users\David\Desktop\mlk_jail.jpg"/>
          <p:cNvPicPr>
            <a:picLocks noChangeAspect="1" noChangeArrowheads="1"/>
          </p:cNvPicPr>
          <p:nvPr/>
        </p:nvPicPr>
        <p:blipFill>
          <a:blip r:embed="rId3"/>
          <a:srcRect/>
          <a:stretch>
            <a:fillRect/>
          </a:stretch>
        </p:blipFill>
        <p:spPr bwMode="auto">
          <a:xfrm>
            <a:off x="457200" y="1655596"/>
            <a:ext cx="3114675" cy="4762500"/>
          </a:xfrm>
          <a:prstGeom prst="rect">
            <a:avLst/>
          </a:prstGeom>
          <a:noFill/>
          <a:ln>
            <a:solidFill>
              <a:srgbClr val="5B7172"/>
            </a:solidFill>
          </a:ln>
          <a:effectLst>
            <a:outerShdw blurRad="50800" dist="88900" dir="8100000" algn="tr" rotWithShape="0">
              <a:prstClr val="black">
                <a:alpha val="40000"/>
              </a:prstClr>
            </a:outerShdw>
          </a:effectLst>
        </p:spPr>
      </p:pic>
    </p:spTree>
    <p:extLst>
      <p:ext uri="{BB962C8B-B14F-4D97-AF65-F5344CB8AC3E}">
        <p14:creationId xmlns:p14="http://schemas.microsoft.com/office/powerpoint/2010/main" val="1782472939"/>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228600" y="1676400"/>
            <a:ext cx="8763000" cy="4721292"/>
          </a:xfrm>
        </p:spPr>
        <p:txBody>
          <a:bodyPr wrap="square">
            <a:spAutoFit/>
          </a:bodyPr>
          <a:lstStyle/>
          <a:p>
            <a:r>
              <a:rPr lang="en-US" b="1" dirty="0" smtClean="0">
                <a:solidFill>
                  <a:srgbClr val="5B7172"/>
                </a:solidFill>
              </a:rPr>
              <a:t>An effective text dependent question delves into a text to guide students in </a:t>
            </a:r>
            <a:r>
              <a:rPr lang="en-US" b="1" dirty="0" smtClean="0">
                <a:solidFill>
                  <a:srgbClr val="FF0000"/>
                </a:solidFill>
              </a:rPr>
              <a:t>extracting the key meanings or ideas and events </a:t>
            </a:r>
            <a:r>
              <a:rPr lang="en-US" b="1" dirty="0" smtClean="0">
                <a:solidFill>
                  <a:srgbClr val="5B7172"/>
                </a:solidFill>
              </a:rPr>
              <a:t>found there.  </a:t>
            </a:r>
          </a:p>
          <a:p>
            <a:r>
              <a:rPr lang="en-US" b="1" dirty="0" smtClean="0">
                <a:solidFill>
                  <a:srgbClr val="5B7172"/>
                </a:solidFill>
              </a:rPr>
              <a:t>Text dependent questions begin by exploring </a:t>
            </a:r>
            <a:r>
              <a:rPr lang="en-US" b="1" dirty="0" smtClean="0">
                <a:solidFill>
                  <a:srgbClr val="FF0000"/>
                </a:solidFill>
              </a:rPr>
              <a:t>specific words, details, explanations and arguments</a:t>
            </a:r>
            <a:r>
              <a:rPr lang="en-US" b="1" dirty="0" smtClean="0">
                <a:solidFill>
                  <a:srgbClr val="5B7172"/>
                </a:solidFill>
              </a:rPr>
              <a:t>.  </a:t>
            </a:r>
          </a:p>
          <a:p>
            <a:r>
              <a:rPr lang="en-US" b="1" dirty="0" smtClean="0">
                <a:solidFill>
                  <a:srgbClr val="5B7172"/>
                </a:solidFill>
              </a:rPr>
              <a:t>Teachers investigate the text through </a:t>
            </a:r>
            <a:r>
              <a:rPr lang="en-US" b="1" dirty="0" smtClean="0">
                <a:solidFill>
                  <a:srgbClr val="FF0000"/>
                </a:solidFill>
              </a:rPr>
              <a:t>utilizing the Anchor and/or Grade-level Reading Standards </a:t>
            </a:r>
            <a:r>
              <a:rPr lang="en-US" b="1" dirty="0" smtClean="0">
                <a:solidFill>
                  <a:srgbClr val="5B7172"/>
                </a:solidFill>
              </a:rPr>
              <a:t>to generate the question. </a:t>
            </a:r>
          </a:p>
        </p:txBody>
      </p:sp>
      <p:sp>
        <p:nvSpPr>
          <p:cNvPr id="4" name="Title 1"/>
          <p:cNvSpPr txBox="1">
            <a:spLocks/>
          </p:cNvSpPr>
          <p:nvPr/>
        </p:nvSpPr>
        <p:spPr>
          <a:xfrm>
            <a:off x="228600" y="76200"/>
            <a:ext cx="8429297" cy="1371600"/>
          </a:xfrm>
          <a:prstGeom prst="rect">
            <a:avLst/>
          </a:prstGeom>
        </p:spPr>
        <p:txBody>
          <a:bodyPr vert="horz" lIns="91440" tIns="45720" rIns="91440" bIns="45720" rtlCol="0" anchor="ctr">
            <a:noAutofit/>
          </a:bodyPr>
          <a:lstStyle/>
          <a:p>
            <a:pPr lvl="0" defTabSz="914400">
              <a:lnSpc>
                <a:spcPct val="90000"/>
              </a:lnSpc>
              <a:spcBef>
                <a:spcPct val="0"/>
              </a:spcBef>
              <a:defRPr/>
            </a:pPr>
            <a:r>
              <a:rPr lang="en-US" sz="3600" b="1" dirty="0" smtClean="0">
                <a:solidFill>
                  <a:srgbClr val="5B7172"/>
                </a:solidFill>
              </a:rPr>
              <a:t>“Letter from Birmingham Jail” demonstrates that: </a:t>
            </a:r>
          </a:p>
        </p:txBody>
      </p:sp>
    </p:spTree>
    <p:extLst>
      <p:ext uri="{BB962C8B-B14F-4D97-AF65-F5344CB8AC3E}">
        <p14:creationId xmlns:p14="http://schemas.microsoft.com/office/powerpoint/2010/main" val="4194593880"/>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33375"/>
            <a:ext cx="409575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162174"/>
            <a:ext cx="64770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16395" y="5716318"/>
            <a:ext cx="5492209" cy="830997"/>
          </a:xfrm>
          <a:prstGeom prst="rect">
            <a:avLst/>
          </a:prstGeom>
          <a:noFill/>
        </p:spPr>
        <p:txBody>
          <a:bodyPr wrap="none" rtlCol="0">
            <a:spAutoFit/>
          </a:bodyPr>
          <a:lstStyle/>
          <a:p>
            <a:r>
              <a:rPr lang="en-US" sz="4800" b="1" dirty="0" smtClean="0">
                <a:effectLst>
                  <a:outerShdw blurRad="38100" dist="38100" dir="2700000" algn="tl">
                    <a:srgbClr val="000000">
                      <a:alpha val="43137"/>
                    </a:srgbClr>
                  </a:outerShdw>
                </a:effectLst>
                <a:latin typeface="+mj-lt"/>
              </a:rPr>
              <a:t>12:00 – 12:45 p.m. </a:t>
            </a:r>
            <a:endParaRPr lang="en-US" sz="4800" b="1" dirty="0">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9968" y="609600"/>
            <a:ext cx="8945563" cy="762000"/>
          </a:xfrm>
        </p:spPr>
        <p:txBody>
          <a:bodyPr/>
          <a:lstStyle/>
          <a:p>
            <a:pPr eaLnBrk="1" hangingPunct="1"/>
            <a:r>
              <a:rPr lang="en-US" b="1" dirty="0" smtClean="0"/>
              <a:t/>
            </a:r>
            <a:br>
              <a:rPr lang="en-US" b="1" dirty="0" smtClean="0"/>
            </a:br>
            <a:r>
              <a:rPr lang="en-US" b="1" dirty="0" smtClean="0"/>
              <a:t/>
            </a:r>
            <a:br>
              <a:rPr lang="en-US" b="1" dirty="0" smtClean="0"/>
            </a:br>
            <a:r>
              <a:rPr lang="en-US" b="1" dirty="0"/>
              <a:t/>
            </a:r>
            <a:br>
              <a:rPr lang="en-US" b="1" dirty="0"/>
            </a:br>
            <a:r>
              <a:rPr lang="en-US" b="1" dirty="0" smtClean="0"/>
              <a:t>Preparing to Write </a:t>
            </a:r>
            <a:br>
              <a:rPr lang="en-US" b="1" dirty="0" smtClean="0"/>
            </a:br>
            <a:r>
              <a:rPr lang="en-US" b="1" dirty="0" smtClean="0"/>
              <a:t>Text-Dependent Questions </a:t>
            </a:r>
          </a:p>
        </p:txBody>
      </p:sp>
      <p:sp>
        <p:nvSpPr>
          <p:cNvPr id="30723" name="Content Placeholder 2"/>
          <p:cNvSpPr>
            <a:spLocks noGrp="1"/>
          </p:cNvSpPr>
          <p:nvPr>
            <p:ph sz="quarter" idx="1"/>
          </p:nvPr>
        </p:nvSpPr>
        <p:spPr>
          <a:xfrm>
            <a:off x="457200" y="1658007"/>
            <a:ext cx="8153400" cy="4572000"/>
          </a:xfrm>
        </p:spPr>
        <p:txBody>
          <a:bodyPr/>
          <a:lstStyle/>
          <a:p>
            <a:pPr marL="0" indent="0" eaLnBrk="1" hangingPunct="1">
              <a:buFont typeface="Wingdings 2" pitchFamily="18" charset="2"/>
              <a:buNone/>
            </a:pPr>
            <a:r>
              <a:rPr lang="en-US" dirty="0" smtClean="0">
                <a:latin typeface="+mj-lt"/>
              </a:rPr>
              <a:t>Materials Needed:</a:t>
            </a:r>
          </a:p>
          <a:p>
            <a:pPr eaLnBrk="1" hangingPunct="1"/>
            <a:r>
              <a:rPr lang="en-US" dirty="0" smtClean="0">
                <a:latin typeface="+mj-lt"/>
              </a:rPr>
              <a:t>Creating a TDQ Handout</a:t>
            </a:r>
          </a:p>
          <a:p>
            <a:pPr eaLnBrk="1" hangingPunct="1"/>
            <a:r>
              <a:rPr lang="en-US" dirty="0" smtClean="0">
                <a:latin typeface="+mj-lt"/>
              </a:rPr>
              <a:t>TDQ Draft Worksheet</a:t>
            </a:r>
          </a:p>
          <a:p>
            <a:pPr eaLnBrk="1" hangingPunct="1"/>
            <a:r>
              <a:rPr lang="en-US" dirty="0" smtClean="0">
                <a:latin typeface="+mj-lt"/>
              </a:rPr>
              <a:t>Grade-Band Specific Literary and Informational Text </a:t>
            </a:r>
          </a:p>
          <a:p>
            <a:pPr eaLnBrk="1" hangingPunct="1"/>
            <a:r>
              <a:rPr lang="en-US" dirty="0" smtClean="0">
                <a:latin typeface="+mj-lt"/>
              </a:rPr>
              <a:t>Text Complexity Analysis for Grade-Band Specific Text</a:t>
            </a:r>
          </a:p>
          <a:p>
            <a:pPr eaLnBrk="1" hangingPunct="1"/>
            <a:endParaRPr lang="en-US" dirty="0">
              <a:latin typeface="+mj-lt"/>
            </a:endParaRPr>
          </a:p>
          <a:p>
            <a:pPr marL="0" lvl="0" indent="0" algn="ctr" eaLnBrk="1" hangingPunct="1">
              <a:buNone/>
            </a:pPr>
            <a:r>
              <a:rPr lang="en-US" dirty="0" smtClean="0">
                <a:latin typeface="+mj-lt"/>
              </a:rPr>
              <a:t>These items will be used in the “</a:t>
            </a:r>
            <a:r>
              <a:rPr lang="en-US" sz="2400" dirty="0" smtClean="0">
                <a:latin typeface="+mj-lt"/>
              </a:rPr>
              <a:t>Congruency </a:t>
            </a:r>
            <a:r>
              <a:rPr lang="en-US" sz="2400" dirty="0">
                <a:latin typeface="+mj-lt"/>
              </a:rPr>
              <a:t>in TDQs               and </a:t>
            </a:r>
            <a:r>
              <a:rPr lang="en-US" sz="2400" dirty="0" smtClean="0">
                <a:latin typeface="+mj-lt"/>
              </a:rPr>
              <a:t>Assessment” Breakout Session.</a:t>
            </a:r>
            <a:endParaRPr lang="en-US" sz="2400" dirty="0">
              <a:latin typeface="+mj-lt"/>
            </a:endParaRPr>
          </a:p>
          <a:p>
            <a:pPr marL="0" indent="0" eaLnBrk="1" hangingPunct="1">
              <a:buNone/>
            </a:pPr>
            <a:endParaRPr lang="en-US" dirty="0" smtClean="0">
              <a:latin typeface="+mj-lt"/>
            </a:endParaRPr>
          </a:p>
        </p:txBody>
      </p:sp>
      <p:pic>
        <p:nvPicPr>
          <p:cNvPr id="2050" name="Picture 2" descr="C:\Users\cmullin\Desktop\Picture bo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257800"/>
            <a:ext cx="2209800" cy="14860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illustrationsof.com/royalty-free-question-mark-clipart-illustration-26947t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6357" y="304800"/>
            <a:ext cx="2081348"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72200" y="2201181"/>
            <a:ext cx="2215505" cy="646331"/>
          </a:xfrm>
          <a:prstGeom prst="rect">
            <a:avLst/>
          </a:prstGeom>
          <a:solidFill>
            <a:schemeClr val="bg1"/>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5562600"/>
            <a:ext cx="8820150" cy="1143000"/>
          </a:xfrm>
        </p:spPr>
        <p:txBody>
          <a:bodyPr/>
          <a:lstStyle/>
          <a:p>
            <a:pPr algn="ctr">
              <a:defRPr/>
            </a:pPr>
            <a:r>
              <a:rPr lang="en-US" sz="4400" b="1" dirty="0" smtClean="0">
                <a:solidFill>
                  <a:schemeClr val="accent1"/>
                </a:solidFill>
                <a:effectLst>
                  <a:outerShdw blurRad="38100" dist="38100" dir="2700000" algn="tl">
                    <a:srgbClr val="000000">
                      <a:alpha val="43137"/>
                    </a:srgbClr>
                  </a:outerShdw>
                </a:effectLst>
              </a:rPr>
              <a:t>Three 45 Minute Breakout Sessions </a:t>
            </a:r>
          </a:p>
        </p:txBody>
      </p:sp>
      <p:graphicFrame>
        <p:nvGraphicFramePr>
          <p:cNvPr id="7" name="Diagram 6"/>
          <p:cNvGraphicFramePr/>
          <p:nvPr>
            <p:extLst>
              <p:ext uri="{D42A27DB-BD31-4B8C-83A1-F6EECF244321}">
                <p14:modId xmlns:p14="http://schemas.microsoft.com/office/powerpoint/2010/main" val="2232211651"/>
              </p:ext>
            </p:extLst>
          </p:nvPr>
        </p:nvGraphicFramePr>
        <p:xfrm>
          <a:off x="132184" y="879360"/>
          <a:ext cx="6096000" cy="4709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2" name="TextBox 10"/>
          <p:cNvSpPr txBox="1">
            <a:spLocks noChangeArrowheads="1"/>
          </p:cNvSpPr>
          <p:nvPr/>
        </p:nvSpPr>
        <p:spPr bwMode="auto">
          <a:xfrm>
            <a:off x="425450" y="1163638"/>
            <a:ext cx="765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a:solidFill>
                  <a:schemeClr val="bg1"/>
                </a:solidFill>
              </a:rPr>
              <a:t>K-5</a:t>
            </a:r>
          </a:p>
        </p:txBody>
      </p:sp>
      <p:sp>
        <p:nvSpPr>
          <p:cNvPr id="7173" name="TextBox 11"/>
          <p:cNvSpPr txBox="1">
            <a:spLocks noChangeArrowheads="1"/>
          </p:cNvSpPr>
          <p:nvPr/>
        </p:nvSpPr>
        <p:spPr bwMode="auto">
          <a:xfrm>
            <a:off x="425450" y="2968625"/>
            <a:ext cx="704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a:solidFill>
                  <a:schemeClr val="bg1"/>
                </a:solidFill>
              </a:rPr>
              <a:t>6-8</a:t>
            </a:r>
          </a:p>
        </p:txBody>
      </p:sp>
      <p:sp>
        <p:nvSpPr>
          <p:cNvPr id="7174" name="TextBox 12"/>
          <p:cNvSpPr txBox="1">
            <a:spLocks noChangeArrowheads="1"/>
          </p:cNvSpPr>
          <p:nvPr/>
        </p:nvSpPr>
        <p:spPr bwMode="auto">
          <a:xfrm>
            <a:off x="325438" y="4595813"/>
            <a:ext cx="904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a:solidFill>
                  <a:schemeClr val="bg1"/>
                </a:solidFill>
              </a:rPr>
              <a:t>9-12</a:t>
            </a:r>
          </a:p>
        </p:txBody>
      </p:sp>
      <p:sp>
        <p:nvSpPr>
          <p:cNvPr id="16" name="Rectangle 15"/>
          <p:cNvSpPr/>
          <p:nvPr/>
        </p:nvSpPr>
        <p:spPr>
          <a:xfrm>
            <a:off x="7147034" y="1406799"/>
            <a:ext cx="1295547" cy="400110"/>
          </a:xfrm>
          <a:prstGeom prst="rect">
            <a:avLst/>
          </a:prstGeom>
          <a:noFill/>
        </p:spPr>
        <p:txBody>
          <a:bodyPr wrap="none">
            <a:spAutoFit/>
          </a:bodyPr>
          <a:lstStyle/>
          <a:p>
            <a:pPr algn="ctr">
              <a:defRPr/>
            </a:pPr>
            <a:r>
              <a:rPr lang="en-US" sz="2000" b="1" dirty="0" smtClean="0">
                <a:ln w="1905"/>
                <a:solidFill>
                  <a:srgbClr val="0070C0"/>
                </a:solidFill>
                <a:effectLst>
                  <a:innerShdw blurRad="69850" dist="43180" dir="5400000">
                    <a:srgbClr val="000000">
                      <a:alpha val="65000"/>
                    </a:srgbClr>
                  </a:innerShdw>
                </a:effectLst>
                <a:latin typeface="Arial" charset="0"/>
                <a:cs typeface="Arial" charset="0"/>
              </a:rPr>
              <a:t>1:20-2:05</a:t>
            </a:r>
            <a:endParaRPr lang="en-US" sz="2000" b="1" dirty="0">
              <a:ln w="1905"/>
              <a:solidFill>
                <a:srgbClr val="0070C0"/>
              </a:solidFill>
              <a:effectLst>
                <a:innerShdw blurRad="69850" dist="43180" dir="5400000">
                  <a:srgbClr val="000000">
                    <a:alpha val="65000"/>
                  </a:srgbClr>
                </a:innerShdw>
              </a:effectLst>
              <a:latin typeface="Arial" charset="0"/>
              <a:cs typeface="Arial" charset="0"/>
            </a:endParaRPr>
          </a:p>
        </p:txBody>
      </p:sp>
      <p:sp>
        <p:nvSpPr>
          <p:cNvPr id="19" name="Rectangle 18"/>
          <p:cNvSpPr/>
          <p:nvPr/>
        </p:nvSpPr>
        <p:spPr>
          <a:xfrm>
            <a:off x="6657349" y="2877037"/>
            <a:ext cx="1295547" cy="400110"/>
          </a:xfrm>
          <a:prstGeom prst="rect">
            <a:avLst/>
          </a:prstGeom>
          <a:noFill/>
        </p:spPr>
        <p:txBody>
          <a:bodyPr wrap="none">
            <a:spAutoFit/>
          </a:bodyPr>
          <a:lstStyle/>
          <a:p>
            <a:pPr algn="ctr">
              <a:defRPr/>
            </a:pPr>
            <a:r>
              <a:rPr lang="en-US" sz="2000" b="1" dirty="0" smtClean="0">
                <a:ln w="1905"/>
                <a:solidFill>
                  <a:srgbClr val="0070C0"/>
                </a:solidFill>
                <a:effectLst>
                  <a:innerShdw blurRad="69850" dist="43180" dir="5400000">
                    <a:srgbClr val="000000">
                      <a:alpha val="65000"/>
                    </a:srgbClr>
                  </a:innerShdw>
                </a:effectLst>
                <a:latin typeface="Arial" charset="0"/>
                <a:cs typeface="Arial" charset="0"/>
              </a:rPr>
              <a:t>2:10-2:55</a:t>
            </a:r>
            <a:endParaRPr lang="en-US" sz="2000" b="1" dirty="0">
              <a:ln w="1905"/>
              <a:solidFill>
                <a:srgbClr val="0070C0"/>
              </a:solidFill>
              <a:effectLst>
                <a:innerShdw blurRad="69850" dist="43180" dir="5400000">
                  <a:srgbClr val="000000">
                    <a:alpha val="65000"/>
                  </a:srgbClr>
                </a:innerShdw>
              </a:effectLst>
              <a:latin typeface="Arial" charset="0"/>
              <a:cs typeface="Arial" charset="0"/>
            </a:endParaRPr>
          </a:p>
        </p:txBody>
      </p:sp>
      <p:sp>
        <p:nvSpPr>
          <p:cNvPr id="20" name="Rectangle 19"/>
          <p:cNvSpPr/>
          <p:nvPr/>
        </p:nvSpPr>
        <p:spPr>
          <a:xfrm>
            <a:off x="7353806" y="4373236"/>
            <a:ext cx="1295547" cy="400110"/>
          </a:xfrm>
          <a:prstGeom prst="rect">
            <a:avLst/>
          </a:prstGeom>
          <a:noFill/>
        </p:spPr>
        <p:txBody>
          <a:bodyPr wrap="none">
            <a:spAutoFit/>
          </a:bodyPr>
          <a:lstStyle/>
          <a:p>
            <a:pPr algn="ctr">
              <a:defRPr/>
            </a:pPr>
            <a:r>
              <a:rPr lang="en-US" sz="2000" b="1" dirty="0" smtClean="0">
                <a:ln w="1905"/>
                <a:solidFill>
                  <a:srgbClr val="0070C0"/>
                </a:solidFill>
                <a:effectLst>
                  <a:innerShdw blurRad="69850" dist="43180" dir="5400000">
                    <a:srgbClr val="000000">
                      <a:alpha val="65000"/>
                    </a:srgbClr>
                  </a:innerShdw>
                </a:effectLst>
                <a:latin typeface="Arial" charset="0"/>
                <a:cs typeface="Arial" charset="0"/>
              </a:rPr>
              <a:t>3:00-3:45</a:t>
            </a:r>
            <a:endParaRPr lang="en-US" sz="2000" b="1" dirty="0">
              <a:ln w="1905"/>
              <a:solidFill>
                <a:srgbClr val="0070C0"/>
              </a:solidFill>
              <a:effectLst>
                <a:innerShdw blurRad="69850" dist="43180" dir="5400000">
                  <a:srgbClr val="000000">
                    <a:alpha val="65000"/>
                  </a:srgbClr>
                </a:innerShdw>
              </a:effectLst>
              <a:latin typeface="Arial" charset="0"/>
              <a:cs typeface="Arial" charset="0"/>
            </a:endParaRPr>
          </a:p>
        </p:txBody>
      </p:sp>
      <p:graphicFrame>
        <p:nvGraphicFramePr>
          <p:cNvPr id="5" name="Diagram 4"/>
          <p:cNvGraphicFramePr/>
          <p:nvPr>
            <p:extLst>
              <p:ext uri="{D42A27DB-BD31-4B8C-83A1-F6EECF244321}">
                <p14:modId xmlns:p14="http://schemas.microsoft.com/office/powerpoint/2010/main" val="1641468825"/>
              </p:ext>
            </p:extLst>
          </p:nvPr>
        </p:nvGraphicFramePr>
        <p:xfrm>
          <a:off x="5940152" y="638969"/>
          <a:ext cx="3203848" cy="518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31633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438400" y="884428"/>
            <a:ext cx="6477000" cy="1143000"/>
          </a:xfrm>
        </p:spPr>
        <p:txBody>
          <a:bodyPr/>
          <a:lstStyle/>
          <a:p>
            <a:pPr algn="ctr" eaLnBrk="1" hangingPunct="1"/>
            <a:r>
              <a:rPr lang="en-US" sz="4800" b="1" dirty="0"/>
              <a:t>2012-13 Teacher Leader Network </a:t>
            </a:r>
            <a:r>
              <a:rPr lang="en-US" sz="4800" b="1" dirty="0" smtClean="0"/>
              <a:t>Target</a:t>
            </a:r>
            <a:endParaRPr lang="en-US" sz="4800" dirty="0" smtClean="0"/>
          </a:p>
        </p:txBody>
      </p:sp>
      <p:sp>
        <p:nvSpPr>
          <p:cNvPr id="11267" name="Content Placeholder 2"/>
          <p:cNvSpPr>
            <a:spLocks noGrp="1"/>
          </p:cNvSpPr>
          <p:nvPr>
            <p:ph sz="quarter" idx="1"/>
          </p:nvPr>
        </p:nvSpPr>
        <p:spPr>
          <a:xfrm>
            <a:off x="838200" y="2683257"/>
            <a:ext cx="7924800" cy="3581400"/>
          </a:xfrm>
        </p:spPr>
        <p:txBody>
          <a:bodyPr/>
          <a:lstStyle/>
          <a:p>
            <a:pPr marL="0" indent="0" algn="ctr" eaLnBrk="1" hangingPunct="1">
              <a:buNone/>
            </a:pPr>
            <a:r>
              <a:rPr lang="en-US" sz="4400" dirty="0" smtClean="0">
                <a:latin typeface="+mj-lt"/>
              </a:rPr>
              <a:t>I can use careful planning to improve</a:t>
            </a:r>
            <a:r>
              <a:rPr lang="en-US" sz="4400" b="1" dirty="0" smtClean="0">
                <a:latin typeface="+mj-lt"/>
              </a:rPr>
              <a:t> instruction </a:t>
            </a:r>
            <a:r>
              <a:rPr lang="en-US" sz="4400" dirty="0" smtClean="0">
                <a:latin typeface="+mj-lt"/>
              </a:rPr>
              <a:t>in order </a:t>
            </a:r>
          </a:p>
          <a:p>
            <a:pPr marL="0" indent="0" algn="ctr" eaLnBrk="1" hangingPunct="1">
              <a:buNone/>
            </a:pPr>
            <a:r>
              <a:rPr lang="en-US" sz="4400" dirty="0" smtClean="0">
                <a:latin typeface="+mj-lt"/>
              </a:rPr>
              <a:t>to become an effective   </a:t>
            </a:r>
          </a:p>
          <a:p>
            <a:pPr marL="0" indent="0" algn="ctr" eaLnBrk="1" hangingPunct="1">
              <a:buNone/>
            </a:pPr>
            <a:r>
              <a:rPr lang="en-US" sz="4400" dirty="0" smtClean="0">
                <a:latin typeface="+mj-lt"/>
              </a:rPr>
              <a:t>teacher and leader.</a:t>
            </a:r>
          </a:p>
        </p:txBody>
      </p:sp>
      <p:pic>
        <p:nvPicPr>
          <p:cNvPr id="1028" name="Picture 4" descr="http://t3.gstatic.com/images?q=tbn:ANd9GcRcAChmkRvLsaLKa-j60Q4KYva2qPm9tpRvqIPKTClJeJUYTqtY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2454656" cy="2454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3657600" y="57150"/>
            <a:ext cx="5697538" cy="1143000"/>
          </a:xfrm>
        </p:spPr>
        <p:txBody>
          <a:bodyPr/>
          <a:lstStyle/>
          <a:p>
            <a:r>
              <a:rPr lang="en-US" sz="3600" b="1" dirty="0" smtClean="0">
                <a:solidFill>
                  <a:schemeClr val="accent2"/>
                </a:solidFill>
                <a:latin typeface="Cambria" pitchFamily="18" charset="0"/>
              </a:rPr>
              <a:t>for January 31, 2013</a:t>
            </a:r>
          </a:p>
        </p:txBody>
      </p:sp>
      <p:sp>
        <p:nvSpPr>
          <p:cNvPr id="110595" name="Content Placeholder 2"/>
          <p:cNvSpPr>
            <a:spLocks noGrp="1"/>
          </p:cNvSpPr>
          <p:nvPr>
            <p:ph idx="1"/>
          </p:nvPr>
        </p:nvSpPr>
        <p:spPr>
          <a:xfrm>
            <a:off x="304800" y="2082800"/>
            <a:ext cx="8610600" cy="4775200"/>
          </a:xfrm>
        </p:spPr>
        <p:txBody>
          <a:bodyPr/>
          <a:lstStyle/>
          <a:p>
            <a:pPr marL="0" indent="0">
              <a:buNone/>
            </a:pPr>
            <a:r>
              <a:rPr lang="en-US" sz="3600" dirty="0" smtClean="0">
                <a:latin typeface="+mj-lt"/>
              </a:rPr>
              <a:t>Bring a completed LDC Module: </a:t>
            </a:r>
          </a:p>
          <a:p>
            <a:pPr lvl="1">
              <a:buFont typeface="Wingdings" pitchFamily="2" charset="2"/>
              <a:buChar char="§"/>
            </a:pPr>
            <a:r>
              <a:rPr lang="en-US" sz="3400" dirty="0" smtClean="0">
                <a:latin typeface="+mj-lt"/>
              </a:rPr>
              <a:t>Pre-Assessment</a:t>
            </a:r>
          </a:p>
          <a:p>
            <a:pPr lvl="1">
              <a:buFont typeface="Wingdings" pitchFamily="2" charset="2"/>
              <a:buChar char="§"/>
            </a:pPr>
            <a:r>
              <a:rPr lang="en-US" sz="3400" dirty="0" smtClean="0">
                <a:latin typeface="+mj-lt"/>
              </a:rPr>
              <a:t>Instructional Ladder</a:t>
            </a:r>
          </a:p>
          <a:p>
            <a:pPr lvl="1">
              <a:spcBef>
                <a:spcPts val="0"/>
              </a:spcBef>
              <a:buFont typeface="Wingdings" pitchFamily="2" charset="2"/>
              <a:buChar char="§"/>
            </a:pPr>
            <a:r>
              <a:rPr lang="en-US" sz="3400" dirty="0" smtClean="0">
                <a:latin typeface="+mj-lt"/>
              </a:rPr>
              <a:t>2 Samples of </a:t>
            </a:r>
            <a:r>
              <a:rPr lang="en-US" sz="3400" u="sng" dirty="0" smtClean="0">
                <a:latin typeface="+mj-lt"/>
              </a:rPr>
              <a:t>Scored</a:t>
            </a:r>
            <a:r>
              <a:rPr lang="en-US" sz="3400" dirty="0" smtClean="0">
                <a:latin typeface="+mj-lt"/>
              </a:rPr>
              <a:t> Student Work for each of the four performance levels:</a:t>
            </a:r>
          </a:p>
          <a:p>
            <a:pPr lvl="2">
              <a:lnSpc>
                <a:spcPct val="90000"/>
              </a:lnSpc>
            </a:pPr>
            <a:r>
              <a:rPr lang="en-US" sz="2400" dirty="0" smtClean="0">
                <a:latin typeface="+mj-lt"/>
              </a:rPr>
              <a:t>Bring copies, not originals. Remove </a:t>
            </a:r>
            <a:r>
              <a:rPr lang="en-US" sz="2400" dirty="0">
                <a:latin typeface="+mj-lt"/>
              </a:rPr>
              <a:t>any information that could identify the student </a:t>
            </a:r>
            <a:r>
              <a:rPr lang="en-US" sz="2400" dirty="0" smtClean="0">
                <a:latin typeface="+mj-lt"/>
              </a:rPr>
              <a:t>(name</a:t>
            </a:r>
            <a:r>
              <a:rPr lang="en-US" sz="2400" dirty="0">
                <a:latin typeface="+mj-lt"/>
              </a:rPr>
              <a:t>, school, teacher’s name</a:t>
            </a:r>
            <a:r>
              <a:rPr lang="en-US" sz="2400" dirty="0" smtClean="0">
                <a:latin typeface="+mj-lt"/>
              </a:rPr>
              <a:t>, personal information, </a:t>
            </a:r>
            <a:r>
              <a:rPr lang="en-US" sz="2400" dirty="0">
                <a:latin typeface="+mj-lt"/>
              </a:rPr>
              <a:t>etc</a:t>
            </a:r>
            <a:r>
              <a:rPr lang="en-US" sz="2400" dirty="0" smtClean="0">
                <a:latin typeface="+mj-lt"/>
              </a:rPr>
              <a:t>.)</a:t>
            </a:r>
            <a:endParaRPr lang="en-US" sz="2400" dirty="0">
              <a:latin typeface="+mj-lt"/>
            </a:endParaRPr>
          </a:p>
          <a:p>
            <a:pPr marL="319088" lvl="1" indent="0">
              <a:buNone/>
            </a:pPr>
            <a:endParaRPr lang="en-US" sz="3400" dirty="0" smtClean="0"/>
          </a:p>
          <a:p>
            <a:pPr marL="0" indent="0">
              <a:buNone/>
            </a:pPr>
            <a:endParaRPr lang="en-US" sz="3600" dirty="0" smtClean="0"/>
          </a:p>
        </p:txBody>
      </p:sp>
      <p:pic>
        <p:nvPicPr>
          <p:cNvPr id="1105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925"/>
            <a:ext cx="2939586"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362200" y="6096000"/>
            <a:ext cx="4785284" cy="1138773"/>
          </a:xfrm>
          <a:prstGeom prst="rect">
            <a:avLst/>
          </a:prstGeom>
        </p:spPr>
        <p:txBody>
          <a:bodyPr wrap="none">
            <a:spAutoFit/>
          </a:bodyPr>
          <a:lstStyle/>
          <a:p>
            <a:r>
              <a:rPr lang="en-US" sz="2800" b="1" u="sng" dirty="0" smtClean="0">
                <a:solidFill>
                  <a:srgbClr val="FF0000"/>
                </a:solidFill>
                <a:latin typeface="Cambria" pitchFamily="18" charset="0"/>
              </a:rPr>
              <a:t>www.kvecelatln.weebly.com</a:t>
            </a:r>
          </a:p>
          <a:p>
            <a:endParaRPr lang="en-US" sz="4000" dirty="0"/>
          </a:p>
        </p:txBody>
      </p:sp>
    </p:spTree>
    <p:extLst>
      <p:ext uri="{BB962C8B-B14F-4D97-AF65-F5344CB8AC3E}">
        <p14:creationId xmlns:p14="http://schemas.microsoft.com/office/powerpoint/2010/main" val="12625807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Grp="1" noChangeAspect="1" noChangeArrowheads="1"/>
          </p:cNvPicPr>
          <p:nvPr>
            <p:ph idx="1"/>
          </p:nvPr>
        </p:nvPicPr>
        <p:blipFill>
          <a:blip r:embed="rId3"/>
          <a:srcRect/>
          <a:stretch>
            <a:fillRect/>
          </a:stretch>
        </p:blipFill>
        <p:spPr>
          <a:xfrm>
            <a:off x="4191000" y="1295400"/>
            <a:ext cx="4767263" cy="5154613"/>
          </a:xfrm>
          <a:ln>
            <a:solidFill>
              <a:schemeClr val="accent2">
                <a:lumMod val="75000"/>
              </a:schemeClr>
            </a:solidFill>
          </a:ln>
        </p:spPr>
      </p:pic>
      <p:sp>
        <p:nvSpPr>
          <p:cNvPr id="64515" name="Rectangle 5"/>
          <p:cNvSpPr>
            <a:spLocks noChangeArrowheads="1"/>
          </p:cNvSpPr>
          <p:nvPr/>
        </p:nvSpPr>
        <p:spPr bwMode="auto">
          <a:xfrm>
            <a:off x="742950" y="2895600"/>
            <a:ext cx="2819400" cy="2308225"/>
          </a:xfrm>
          <a:prstGeom prst="rect">
            <a:avLst/>
          </a:prstGeom>
          <a:noFill/>
          <a:ln w="9525">
            <a:solidFill>
              <a:schemeClr val="accent2">
                <a:lumMod val="75000"/>
              </a:schemeClr>
            </a:solidFill>
            <a:miter lim="800000"/>
            <a:headEnd/>
            <a:tailEnd/>
          </a:ln>
          <a:extLst/>
        </p:spPr>
        <p:txBody>
          <a:bodyPr>
            <a:spAutoFit/>
          </a:bodyPr>
          <a:lstStyle/>
          <a:p>
            <a:pPr algn="ctr">
              <a:defRPr/>
            </a:pPr>
            <a:r>
              <a:rPr lang="en-US" sz="2400" b="1" dirty="0">
                <a:solidFill>
                  <a:schemeClr val="accent2">
                    <a:lumMod val="75000"/>
                  </a:schemeClr>
                </a:solidFill>
                <a:latin typeface="Arial" charset="0"/>
                <a:cs typeface="Arial" charset="0"/>
              </a:rPr>
              <a:t>Logs should be submitted to Carole Mullins in hard copy or via e-mail at the end of each month.</a:t>
            </a:r>
            <a:endParaRPr lang="en-US" sz="2400" dirty="0">
              <a:solidFill>
                <a:schemeClr val="accent2">
                  <a:lumMod val="75000"/>
                </a:schemeClr>
              </a:solidFill>
              <a:latin typeface="Arial" charset="0"/>
              <a:cs typeface="Arial" charset="0"/>
            </a:endParaRPr>
          </a:p>
        </p:txBody>
      </p:sp>
      <p:sp>
        <p:nvSpPr>
          <p:cNvPr id="111620" name="Slide Number Placeholder 4"/>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base" hangingPunct="1">
              <a:spcBef>
                <a:spcPct val="0"/>
              </a:spcBef>
              <a:spcAft>
                <a:spcPct val="0"/>
              </a:spcAft>
            </a:pPr>
            <a:fld id="{ACB95F36-05AD-4A32-8D1B-E4351CCF956A}" type="slidenum">
              <a:rPr lang="en-US" smtClean="0">
                <a:solidFill>
                  <a:schemeClr val="bg1"/>
                </a:solidFill>
                <a:ea typeface="宋体" pitchFamily="2" charset="-122"/>
              </a:rPr>
              <a:pPr algn="l" eaLnBrk="1" fontAlgn="base" hangingPunct="1">
                <a:spcBef>
                  <a:spcPct val="0"/>
                </a:spcBef>
                <a:spcAft>
                  <a:spcPct val="0"/>
                </a:spcAft>
              </a:pPr>
              <a:t>71</a:t>
            </a:fld>
            <a:endParaRPr lang="en-US" smtClean="0">
              <a:solidFill>
                <a:schemeClr val="bg1"/>
              </a:solidFill>
              <a:ea typeface="宋体" pitchFamily="2" charset="-122"/>
            </a:endParaRPr>
          </a:p>
        </p:txBody>
      </p:sp>
      <p:sp>
        <p:nvSpPr>
          <p:cNvPr id="111621" name="Title 1"/>
          <p:cNvSpPr>
            <a:spLocks noGrp="1"/>
          </p:cNvSpPr>
          <p:nvPr>
            <p:ph type="title"/>
          </p:nvPr>
        </p:nvSpPr>
        <p:spPr>
          <a:xfrm>
            <a:off x="5029200" y="68263"/>
            <a:ext cx="3733800" cy="1143000"/>
          </a:xfrm>
        </p:spPr>
        <p:txBody>
          <a:bodyPr/>
          <a:lstStyle/>
          <a:p>
            <a:r>
              <a:rPr lang="en-US" sz="4000" b="1" dirty="0" smtClean="0">
                <a:solidFill>
                  <a:schemeClr val="accent2"/>
                </a:solidFill>
                <a:latin typeface="Cambria" pitchFamily="18" charset="0"/>
              </a:rPr>
              <a:t>Impact Logs</a:t>
            </a:r>
          </a:p>
        </p:txBody>
      </p:sp>
      <p:pic>
        <p:nvPicPr>
          <p:cNvPr id="111622" name="Picture 9" descr="http://t0.gstatic.com/images?q=tbn:ANd9GcT2TPoDqqbfFt5e_n0eph4UTFiBQFFnnkq1rBphvZh4agac8oguUaMyPuRK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2797" y="609600"/>
            <a:ext cx="1617662"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3177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763000" cy="4525963"/>
          </a:xfrm>
        </p:spPr>
        <p:txBody>
          <a:bodyPr/>
          <a:lstStyle/>
          <a:p>
            <a:pPr marL="0" indent="0" algn="ctr">
              <a:buFont typeface="Wingdings" pitchFamily="2" charset="2"/>
              <a:buNone/>
              <a:defRPr/>
            </a:pPr>
            <a:r>
              <a:rPr lang="en-US" sz="3600" b="1" u="sng" dirty="0" smtClean="0">
                <a:solidFill>
                  <a:srgbClr val="000066"/>
                </a:solidFill>
              </a:rPr>
              <a:t>Turn in your evaluations and Impact Logs before you leave!</a:t>
            </a:r>
          </a:p>
          <a:p>
            <a:pPr marL="0" indent="0" algn="ctr">
              <a:buFont typeface="Wingdings" pitchFamily="2" charset="2"/>
              <a:buNone/>
              <a:defRPr/>
            </a:pPr>
            <a:endParaRPr lang="en-US" sz="3600" b="1" u="sng" dirty="0" smtClean="0">
              <a:solidFill>
                <a:srgbClr val="000066"/>
              </a:solidFill>
            </a:endParaRPr>
          </a:p>
          <a:p>
            <a:pPr marL="0" indent="0" algn="ctr">
              <a:buFont typeface="Wingdings" pitchFamily="2" charset="2"/>
              <a:buNone/>
              <a:defRPr/>
            </a:pPr>
            <a:r>
              <a:rPr lang="en-US" sz="5400" b="1" dirty="0" smtClean="0">
                <a:solidFill>
                  <a:srgbClr val="000066"/>
                </a:solidFill>
              </a:rPr>
              <a:t>Our next meeting is</a:t>
            </a:r>
            <a:endParaRPr lang="en-US" sz="3600" b="1" dirty="0" smtClean="0">
              <a:solidFill>
                <a:srgbClr val="000066"/>
              </a:solidFill>
            </a:endParaRPr>
          </a:p>
          <a:p>
            <a:pPr marL="0" indent="0" algn="ctr">
              <a:buFont typeface="Wingdings" pitchFamily="2" charset="2"/>
              <a:buNone/>
              <a:defRPr/>
            </a:pPr>
            <a:endParaRPr lang="en-US" sz="3600" b="1" dirty="0" smtClean="0">
              <a:solidFill>
                <a:schemeClr val="accent6"/>
              </a:solidFill>
            </a:endParaRPr>
          </a:p>
          <a:p>
            <a:pPr marL="0" indent="0" algn="r">
              <a:buNone/>
              <a:defRPr/>
            </a:pPr>
            <a:r>
              <a:rPr lang="en-US" sz="2000" b="1" dirty="0" smtClean="0">
                <a:solidFill>
                  <a:schemeClr val="accent6"/>
                </a:solidFill>
                <a:latin typeface="+mj-lt"/>
              </a:rPr>
              <a:t>                              </a:t>
            </a:r>
            <a:r>
              <a:rPr lang="en-US" sz="8800" b="1" dirty="0" smtClean="0">
                <a:solidFill>
                  <a:srgbClr val="000066"/>
                </a:solidFill>
              </a:rPr>
              <a:t>31, 2013 </a:t>
            </a:r>
          </a:p>
          <a:p>
            <a:pPr marL="0" indent="0">
              <a:buNone/>
              <a:defRPr/>
            </a:pPr>
            <a:endParaRPr lang="en-US" sz="3600" b="1" dirty="0" smtClean="0">
              <a:solidFill>
                <a:schemeClr val="accent6"/>
              </a:solidFill>
            </a:endParaRPr>
          </a:p>
          <a:p>
            <a:pPr>
              <a:defRPr/>
            </a:pPr>
            <a:endParaRPr lang="en-US" dirty="0">
              <a:solidFill>
                <a:schemeClr val="accent6"/>
              </a:solidFill>
            </a:endParaRPr>
          </a:p>
          <a:p>
            <a:pPr>
              <a:defRPr/>
            </a:pPr>
            <a:endParaRPr lang="en-US" dirty="0">
              <a:solidFill>
                <a:schemeClr val="accent6"/>
              </a:solidFill>
            </a:endParaRPr>
          </a:p>
          <a:p>
            <a:pPr>
              <a:defRPr/>
            </a:pPr>
            <a:endParaRPr lang="en-US" dirty="0" smtClean="0">
              <a:solidFill>
                <a:schemeClr val="accent6"/>
              </a:solidFill>
            </a:endParaRPr>
          </a:p>
          <a:p>
            <a:pPr marL="0" indent="0">
              <a:buFontTx/>
              <a:buNone/>
              <a:defRPr/>
            </a:pPr>
            <a:endParaRPr lang="en-US" dirty="0">
              <a:solidFill>
                <a:schemeClr val="accent6"/>
              </a:solidFill>
            </a:endParaRPr>
          </a:p>
        </p:txBody>
      </p:sp>
      <p:sp>
        <p:nvSpPr>
          <p:cNvPr id="112643" name="Rectangle 1"/>
          <p:cNvSpPr>
            <a:spLocks noChangeArrowheads="1"/>
          </p:cNvSpPr>
          <p:nvPr/>
        </p:nvSpPr>
        <p:spPr bwMode="auto">
          <a:xfrm>
            <a:off x="381000" y="354013"/>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000" b="1" dirty="0">
                <a:solidFill>
                  <a:srgbClr val="000066"/>
                </a:solidFill>
                <a:latin typeface="Cambria" pitchFamily="18" charset="0"/>
              </a:rPr>
              <a:t>Remember…</a:t>
            </a:r>
          </a:p>
        </p:txBody>
      </p:sp>
      <p:pic>
        <p:nvPicPr>
          <p:cNvPr id="11266" name="Picture 2" descr="http://t2.gstatic.com/images?q=tbn:ANd9GcT26VbBjX3ttn9LZ94TUo2TaeSsqcGYhLzv50A4doFFU8lZh6Y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464267"/>
            <a:ext cx="2924175" cy="15621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94293" y="6288613"/>
            <a:ext cx="4785284" cy="1138773"/>
          </a:xfrm>
          <a:prstGeom prst="rect">
            <a:avLst/>
          </a:prstGeom>
        </p:spPr>
        <p:txBody>
          <a:bodyPr wrap="none">
            <a:spAutoFit/>
          </a:bodyPr>
          <a:lstStyle/>
          <a:p>
            <a:r>
              <a:rPr lang="en-US" sz="2800" b="1" u="sng" dirty="0" smtClean="0">
                <a:solidFill>
                  <a:schemeClr val="accent1"/>
                </a:solidFill>
                <a:latin typeface="Cambria" pitchFamily="18" charset="0"/>
              </a:rPr>
              <a:t>www.kvecelatln.weebly.com</a:t>
            </a:r>
          </a:p>
          <a:p>
            <a:endParaRPr lang="en-US" sz="4000" dirty="0"/>
          </a:p>
        </p:txBody>
      </p:sp>
    </p:spTree>
    <p:extLst>
      <p:ext uri="{BB962C8B-B14F-4D97-AF65-F5344CB8AC3E}">
        <p14:creationId xmlns:p14="http://schemas.microsoft.com/office/powerpoint/2010/main" val="493943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3"/>
          <a:srcRect/>
          <a:stretch>
            <a:fillRect/>
          </a:stretch>
        </p:blipFill>
        <p:spPr bwMode="auto">
          <a:xfrm>
            <a:off x="152401" y="177800"/>
            <a:ext cx="8839199" cy="6570707"/>
          </a:xfrm>
          <a:prstGeom prst="rect">
            <a:avLst/>
          </a:prstGeom>
          <a:noFill/>
          <a:ln w="9525">
            <a:noFill/>
            <a:miter lim="800000"/>
            <a:headEnd/>
            <a:tailEnd/>
          </a:ln>
        </p:spPr>
      </p:pic>
      <p:sp>
        <p:nvSpPr>
          <p:cNvPr id="138244" name="TextBox 2"/>
          <p:cNvSpPr txBox="1">
            <a:spLocks noChangeArrowheads="1"/>
          </p:cNvSpPr>
          <p:nvPr/>
        </p:nvSpPr>
        <p:spPr bwMode="auto">
          <a:xfrm>
            <a:off x="762000" y="3369242"/>
            <a:ext cx="5410200" cy="1200329"/>
          </a:xfrm>
          <a:prstGeom prst="rect">
            <a:avLst/>
          </a:prstGeom>
          <a:noFill/>
          <a:ln w="9525">
            <a:noFill/>
            <a:miter lim="800000"/>
            <a:headEnd/>
            <a:tailEnd/>
          </a:ln>
        </p:spPr>
        <p:txBody>
          <a:bodyPr wrap="square">
            <a:spAutoFit/>
          </a:bodyPr>
          <a:lstStyle/>
          <a:p>
            <a:pPr>
              <a:lnSpc>
                <a:spcPct val="150000"/>
              </a:lnSpc>
            </a:pPr>
            <a:endParaRPr lang="en-US" sz="1600" b="1" dirty="0" smtClean="0"/>
          </a:p>
          <a:p>
            <a:pPr>
              <a:lnSpc>
                <a:spcPct val="150000"/>
              </a:lnSpc>
            </a:pPr>
            <a:r>
              <a:rPr lang="en-US" sz="1600" b="1" dirty="0" smtClean="0"/>
              <a:t>Domain 3: Instruction</a:t>
            </a:r>
          </a:p>
          <a:p>
            <a:pPr>
              <a:lnSpc>
                <a:spcPct val="150000"/>
              </a:lnSpc>
            </a:pPr>
            <a:r>
              <a:rPr lang="en-US" sz="1600" b="1" dirty="0" smtClean="0"/>
              <a:t>Component b: Questioning and Discussion Techniques </a:t>
            </a:r>
          </a:p>
        </p:txBody>
      </p:sp>
      <p:sp>
        <p:nvSpPr>
          <p:cNvPr id="2" name="TextBox 1"/>
          <p:cNvSpPr txBox="1"/>
          <p:nvPr/>
        </p:nvSpPr>
        <p:spPr>
          <a:xfrm>
            <a:off x="6477000" y="685800"/>
            <a:ext cx="2209800" cy="707886"/>
          </a:xfrm>
          <a:prstGeom prst="rect">
            <a:avLst/>
          </a:prstGeom>
          <a:noFill/>
        </p:spPr>
        <p:txBody>
          <a:bodyPr wrap="square" rtlCol="0">
            <a:spAutoFit/>
          </a:bodyPr>
          <a:lstStyle/>
          <a:p>
            <a:pPr algn="ctr"/>
            <a:r>
              <a:rPr lang="en-US" sz="4000" b="1" dirty="0" smtClean="0"/>
              <a:t>DRAFT</a:t>
            </a:r>
            <a:endParaRPr lang="en-US" sz="4000" b="1" dirty="0"/>
          </a:p>
        </p:txBody>
      </p:sp>
    </p:spTree>
    <p:extLst>
      <p:ext uri="{BB962C8B-B14F-4D97-AF65-F5344CB8AC3E}">
        <p14:creationId xmlns:p14="http://schemas.microsoft.com/office/powerpoint/2010/main" val="353008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http://thumbs.gograph.com/gg58366170.jpg"/>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343400" y="1778650"/>
            <a:ext cx="2609240" cy="30083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9" name="Picture 11" descr="http://www.margaretychu.com/images/illustrations/blank_canvass_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0220">
            <a:off x="5943601" y="-127000"/>
            <a:ext cx="3158765" cy="6819600"/>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23"/>
          <p:cNvSpPr>
            <a:spLocks noGrp="1"/>
          </p:cNvSpPr>
          <p:nvPr>
            <p:ph type="ctrTitle" idx="4294967295"/>
          </p:nvPr>
        </p:nvSpPr>
        <p:spPr>
          <a:xfrm>
            <a:off x="0" y="4546600"/>
            <a:ext cx="8610600" cy="2032000"/>
          </a:xfrm>
        </p:spPr>
        <p:txBody>
          <a:bodyPr>
            <a:normAutofit/>
          </a:bodyPr>
          <a:lstStyle/>
          <a:p>
            <a:r>
              <a:rPr lang="en-US" b="1" dirty="0" smtClean="0">
                <a:solidFill>
                  <a:schemeClr val="tx1"/>
                </a:solidFill>
                <a:effectLst>
                  <a:outerShdw blurRad="38100" dist="38100" dir="2700000" algn="tl">
                    <a:srgbClr val="000000">
                      <a:alpha val="43137"/>
                    </a:srgbClr>
                  </a:outerShdw>
                </a:effectLst>
              </a:rPr>
              <a:t>The  Art of Effective Questioning</a:t>
            </a:r>
            <a:endParaRPr lang="en-US" b="1" dirty="0">
              <a:solidFill>
                <a:schemeClr val="tx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70258">
            <a:off x="6155578" y="1665920"/>
            <a:ext cx="2059375" cy="2930256"/>
          </a:xfrm>
          <a:prstGeom prst="rect">
            <a:avLst/>
          </a:prstGeom>
        </p:spPr>
      </p:pic>
    </p:spTree>
    <p:extLst>
      <p:ext uri="{BB962C8B-B14F-4D97-AF65-F5344CB8AC3E}">
        <p14:creationId xmlns:p14="http://schemas.microsoft.com/office/powerpoint/2010/main" val="54219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9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1875</TotalTime>
  <Words>6532</Words>
  <Application>Microsoft Office PowerPoint</Application>
  <PresentationFormat>On-screen Show (4:3)</PresentationFormat>
  <Paragraphs>875</Paragraphs>
  <Slides>72</Slides>
  <Notes>72</Notes>
  <HiddenSlides>0</HiddenSlides>
  <MMClips>0</MMClips>
  <ScaleCrop>false</ScaleCrop>
  <HeadingPairs>
    <vt:vector size="4" baseType="variant">
      <vt:variant>
        <vt:lpstr>Theme</vt:lpstr>
      </vt:variant>
      <vt:variant>
        <vt:i4>9</vt:i4>
      </vt:variant>
      <vt:variant>
        <vt:lpstr>Slide Titles</vt:lpstr>
      </vt:variant>
      <vt:variant>
        <vt:i4>72</vt:i4>
      </vt:variant>
    </vt:vector>
  </HeadingPairs>
  <TitlesOfParts>
    <vt:vector size="81" baseType="lpstr">
      <vt:lpstr>Equity</vt:lpstr>
      <vt:lpstr>1_Apothecary</vt:lpstr>
      <vt:lpstr>2_Office Theme</vt:lpstr>
      <vt:lpstr>13_Office Theme</vt:lpstr>
      <vt:lpstr>15_Office Theme</vt:lpstr>
      <vt:lpstr>16_Office Theme</vt:lpstr>
      <vt:lpstr>17_Office Theme</vt:lpstr>
      <vt:lpstr>18_Office Theme</vt:lpstr>
      <vt:lpstr>19_Office Theme</vt:lpstr>
      <vt:lpstr>November 2012 ELA Network </vt:lpstr>
      <vt:lpstr>     Your Facilitators for Today</vt:lpstr>
      <vt:lpstr>PowerPoint Presentation</vt:lpstr>
      <vt:lpstr>Inclement Weather Procedure</vt:lpstr>
      <vt:lpstr>Maximizing Productivity </vt:lpstr>
      <vt:lpstr>Through-out the Day,                              please complete the:</vt:lpstr>
      <vt:lpstr>2012-13 Teacher Leader Network Target</vt:lpstr>
      <vt:lpstr>PowerPoint Presentation</vt:lpstr>
      <vt:lpstr>The  Art of Effective Questioning</vt:lpstr>
      <vt:lpstr>CHETL &amp; 3b: Questioning &amp; Discussion Techniques</vt:lpstr>
      <vt:lpstr>Domain 1: Planning and Preparation</vt:lpstr>
      <vt:lpstr>3b. Questioning &amp; Discussion Techniques</vt:lpstr>
      <vt:lpstr>Think about it . . .</vt:lpstr>
      <vt:lpstr>  Effective Questioning + Discussion</vt:lpstr>
      <vt:lpstr>Elements of Questioning &amp; Discussion</vt:lpstr>
      <vt:lpstr>Quality of Questioning/Prompts</vt:lpstr>
      <vt:lpstr>Think about it . . . </vt:lpstr>
      <vt:lpstr>    Think about it . . . </vt:lpstr>
      <vt:lpstr>High Quality Questions</vt:lpstr>
      <vt:lpstr>Discussion Techniques</vt:lpstr>
      <vt:lpstr>Student Participation</vt:lpstr>
      <vt:lpstr>Domain 3: Instruction 3b – Questioning &amp; discussion techniques</vt:lpstr>
      <vt:lpstr>Effective Questioning Skills What is Accomplished?</vt:lpstr>
      <vt:lpstr>Accomplished</vt:lpstr>
      <vt:lpstr>Exemplary</vt:lpstr>
      <vt:lpstr>Developing</vt:lpstr>
      <vt:lpstr>Ineffective</vt:lpstr>
      <vt:lpstr>Consider this…</vt:lpstr>
      <vt:lpstr>Additionally…</vt:lpstr>
      <vt:lpstr>Critical Attributes and  Possible Examples</vt:lpstr>
      <vt:lpstr> Let’s practice. </vt:lpstr>
      <vt:lpstr>Check your accuracy.  Continue your discussion. </vt:lpstr>
      <vt:lpstr>The CCSS Requires Three Shifts in ELA/Literacy</vt:lpstr>
      <vt:lpstr>Communicate the shifts to  everyone who will listen! </vt:lpstr>
      <vt:lpstr>PowerPoint Presentation</vt:lpstr>
      <vt:lpstr>Assessing Texts</vt:lpstr>
      <vt:lpstr>Homework Activity: OPINIONNAIRE </vt:lpstr>
      <vt:lpstr>PowerPoint Presentation</vt:lpstr>
      <vt:lpstr>Do my students spend more class time in text or out of text? </vt:lpstr>
      <vt:lpstr>Time – In and Out of the Text</vt:lpstr>
      <vt:lpstr>Teaching with  Complex Texts</vt:lpstr>
      <vt:lpstr>What Makes Text Complex?</vt:lpstr>
      <vt:lpstr>Plan-Do-Review</vt:lpstr>
      <vt:lpstr>PowerPoint Presentation</vt:lpstr>
      <vt:lpstr>PowerPoint Presentation</vt:lpstr>
      <vt:lpstr>PowerPoint Presentation</vt:lpstr>
      <vt:lpstr>PowerPoint Presentation</vt:lpstr>
      <vt:lpstr>PowerPoint Presentation</vt:lpstr>
      <vt:lpstr>PowerPoint Presentation</vt:lpstr>
      <vt:lpstr>Close Reading of a Sample Text</vt:lpstr>
      <vt:lpstr>  What did you do as a “Close Reader” when you read the excerpt from                                                                                   ?</vt:lpstr>
      <vt:lpstr>PowerPoint Presentation</vt:lpstr>
      <vt:lpstr>PowerPoint Presentation</vt:lpstr>
      <vt:lpstr>Why Ask Text Dependent Questions</vt:lpstr>
      <vt:lpstr>PowerPoint Presentation</vt:lpstr>
      <vt:lpstr>What are Text-Dependent Questions?</vt:lpstr>
      <vt:lpstr>Inferences</vt:lpstr>
      <vt:lpstr>PowerPoint Presentation</vt:lpstr>
      <vt:lpstr>PowerPoint Presentation</vt:lpstr>
      <vt:lpstr>                Activity</vt:lpstr>
      <vt:lpstr>Progression of  Text-dependent Questions</vt:lpstr>
      <vt:lpstr>PowerPoint Presentation</vt:lpstr>
      <vt:lpstr>PowerPoint Presentation</vt:lpstr>
      <vt:lpstr>PowerPoint Presentation</vt:lpstr>
      <vt:lpstr>PowerPoint Presentation</vt:lpstr>
      <vt:lpstr>PowerPoint Presentation</vt:lpstr>
      <vt:lpstr>PowerPoint Presentation</vt:lpstr>
      <vt:lpstr>   Preparing to Write  Text-Dependent Questions </vt:lpstr>
      <vt:lpstr>Three 45 Minute Breakout Sessions </vt:lpstr>
      <vt:lpstr>for January 31, 2013</vt:lpstr>
      <vt:lpstr>Impact Logs</vt:lpstr>
      <vt:lpstr>PowerPoint Presentation</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ELA Network</dc:title>
  <dc:creator>damos</dc:creator>
  <cp:lastModifiedBy>Mullins, Carole - Office of Next Generation Learners</cp:lastModifiedBy>
  <cp:revision>728</cp:revision>
  <cp:lastPrinted>2012-11-26T23:19:16Z</cp:lastPrinted>
  <dcterms:created xsi:type="dcterms:W3CDTF">2012-10-25T18:44:14Z</dcterms:created>
  <dcterms:modified xsi:type="dcterms:W3CDTF">2012-11-27T01:38:55Z</dcterms:modified>
</cp:coreProperties>
</file>