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colors1.xml" ContentType="application/vnd.openxmlformats-officedocument.drawingml.diagramColors+xml"/>
  <Override PartName="/ppt/notesSlides/notesSlide87.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9" r:id="rId3"/>
    <p:sldId id="352" r:id="rId4"/>
    <p:sldId id="328" r:id="rId5"/>
    <p:sldId id="366" r:id="rId6"/>
    <p:sldId id="358" r:id="rId7"/>
    <p:sldId id="316" r:id="rId8"/>
    <p:sldId id="317" r:id="rId9"/>
    <p:sldId id="318" r:id="rId10"/>
    <p:sldId id="319" r:id="rId11"/>
    <p:sldId id="320" r:id="rId12"/>
    <p:sldId id="359" r:id="rId13"/>
    <p:sldId id="360" r:id="rId14"/>
    <p:sldId id="361" r:id="rId15"/>
    <p:sldId id="362" r:id="rId16"/>
    <p:sldId id="363" r:id="rId17"/>
    <p:sldId id="261" r:id="rId18"/>
    <p:sldId id="260" r:id="rId19"/>
    <p:sldId id="262" r:id="rId20"/>
    <p:sldId id="263" r:id="rId21"/>
    <p:sldId id="264" r:id="rId22"/>
    <p:sldId id="265" r:id="rId23"/>
    <p:sldId id="266" r:id="rId24"/>
    <p:sldId id="267" r:id="rId25"/>
    <p:sldId id="268" r:id="rId26"/>
    <p:sldId id="269" r:id="rId27"/>
    <p:sldId id="270" r:id="rId28"/>
    <p:sldId id="354" r:id="rId29"/>
    <p:sldId id="355" r:id="rId30"/>
    <p:sldId id="353" r:id="rId31"/>
    <p:sldId id="356" r:id="rId32"/>
    <p:sldId id="271" r:id="rId33"/>
    <p:sldId id="349" r:id="rId34"/>
    <p:sldId id="272" r:id="rId35"/>
    <p:sldId id="273" r:id="rId36"/>
    <p:sldId id="274" r:id="rId37"/>
    <p:sldId id="368"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50" r:id="rId69"/>
    <p:sldId id="305" r:id="rId70"/>
    <p:sldId id="306" r:id="rId71"/>
    <p:sldId id="307" r:id="rId72"/>
    <p:sldId id="308" r:id="rId73"/>
    <p:sldId id="309" r:id="rId74"/>
    <p:sldId id="336" r:id="rId75"/>
    <p:sldId id="365" r:id="rId76"/>
    <p:sldId id="337" r:id="rId77"/>
    <p:sldId id="338" r:id="rId78"/>
    <p:sldId id="339" r:id="rId79"/>
    <p:sldId id="340" r:id="rId80"/>
    <p:sldId id="341" r:id="rId81"/>
    <p:sldId id="342" r:id="rId82"/>
    <p:sldId id="343" r:id="rId83"/>
    <p:sldId id="344" r:id="rId84"/>
    <p:sldId id="334" r:id="rId85"/>
    <p:sldId id="345" r:id="rId86"/>
    <p:sldId id="346" r:id="rId87"/>
    <p:sldId id="347" r:id="rId88"/>
    <p:sldId id="332" r:id="rId89"/>
    <p:sldId id="310" r:id="rId90"/>
    <p:sldId id="348" r:id="rId91"/>
    <p:sldId id="333" r:id="rId92"/>
    <p:sldId id="330" r:id="rId93"/>
    <p:sldId id="351" r:id="rId94"/>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99"/>
    <a:srgbClr val="FF9933"/>
    <a:srgbClr val="DD5807"/>
    <a:srgbClr val="FF6600"/>
    <a:srgbClr val="1CF421"/>
    <a:srgbClr val="FF3300"/>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autoAdjust="0"/>
    <p:restoredTop sz="75536" autoAdjust="0"/>
  </p:normalViewPr>
  <p:slideViewPr>
    <p:cSldViewPr>
      <p:cViewPr varScale="1">
        <p:scale>
          <a:sx n="69" d="100"/>
          <a:sy n="69" d="100"/>
        </p:scale>
        <p:origin x="-17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B59C-0A83-4B63-8326-8C7452E7AE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D9C447-AAB6-4E53-A4FD-785BB345A89A}">
      <dgm:prSet phldrT="[Text]" custT="1"/>
      <dgm:spPr>
        <a:solidFill>
          <a:schemeClr val="accent6">
            <a:lumMod val="75000"/>
          </a:schemeClr>
        </a:solidFill>
      </dgm:spPr>
      <dgm:t>
        <a:bodyPr/>
        <a:lstStyle/>
        <a:p>
          <a:r>
            <a:rPr lang="en-US" sz="3600" b="1" dirty="0" smtClean="0">
              <a:solidFill>
                <a:schemeClr val="bg1"/>
              </a:solidFill>
            </a:rPr>
            <a:t>K-5:  Room 1</a:t>
          </a:r>
          <a:endParaRPr lang="en-US" sz="3600" b="1" dirty="0">
            <a:solidFill>
              <a:schemeClr val="bg1"/>
            </a:solidFill>
          </a:endParaRPr>
        </a:p>
      </dgm:t>
    </dgm:pt>
    <dgm:pt modelId="{79184941-4E9B-4A46-AEF4-04134EC98BE2}" type="parTrans" cxnId="{CF219374-A3D1-431C-8C7F-732FB29D74B9}">
      <dgm:prSet/>
      <dgm:spPr/>
      <dgm:t>
        <a:bodyPr/>
        <a:lstStyle/>
        <a:p>
          <a:endParaRPr lang="en-US"/>
        </a:p>
      </dgm:t>
    </dgm:pt>
    <dgm:pt modelId="{E37A0CCF-6D3E-4348-BD66-6F06CDA1067D}" type="sibTrans" cxnId="{CF219374-A3D1-431C-8C7F-732FB29D74B9}">
      <dgm:prSet/>
      <dgm:spPr/>
      <dgm:t>
        <a:bodyPr/>
        <a:lstStyle/>
        <a:p>
          <a:endParaRPr lang="en-US"/>
        </a:p>
      </dgm:t>
    </dgm:pt>
    <dgm:pt modelId="{7170606C-73BB-4A97-B09E-E01A0D12C00D}">
      <dgm:prSet phldrT="[Text]" custT="1"/>
      <dgm:spPr>
        <a:solidFill>
          <a:schemeClr val="accent6">
            <a:lumMod val="75000"/>
          </a:schemeClr>
        </a:solidFill>
      </dgm:spPr>
      <dgm:t>
        <a:bodyPr/>
        <a:lstStyle/>
        <a:p>
          <a:r>
            <a:rPr lang="en-US" sz="3600" b="1" dirty="0" smtClean="0">
              <a:solidFill>
                <a:schemeClr val="bg1"/>
              </a:solidFill>
            </a:rPr>
            <a:t>6-8:   Room 2</a:t>
          </a:r>
          <a:endParaRPr lang="en-US" sz="3600" b="1" dirty="0">
            <a:solidFill>
              <a:schemeClr val="bg1"/>
            </a:solidFill>
          </a:endParaRPr>
        </a:p>
      </dgm:t>
    </dgm:pt>
    <dgm:pt modelId="{7ACB4DB8-DEFC-4BAD-9021-52A7146AA5BA}" type="parTrans" cxnId="{5CB9416B-B6A9-4CC1-8CFD-7B175B2EDF9F}">
      <dgm:prSet/>
      <dgm:spPr/>
      <dgm:t>
        <a:bodyPr/>
        <a:lstStyle/>
        <a:p>
          <a:endParaRPr lang="en-US"/>
        </a:p>
      </dgm:t>
    </dgm:pt>
    <dgm:pt modelId="{3326D49F-EEF1-4E9D-8FB8-CD2AC7C2C0B7}" type="sibTrans" cxnId="{5CB9416B-B6A9-4CC1-8CFD-7B175B2EDF9F}">
      <dgm:prSet/>
      <dgm:spPr/>
      <dgm:t>
        <a:bodyPr/>
        <a:lstStyle/>
        <a:p>
          <a:endParaRPr lang="en-US"/>
        </a:p>
      </dgm:t>
    </dgm:pt>
    <dgm:pt modelId="{657715C6-D0E0-4787-BCEB-B7C491987B57}">
      <dgm:prSet phldrT="[Text]" custT="1"/>
      <dgm:spPr>
        <a:solidFill>
          <a:schemeClr val="accent6">
            <a:lumMod val="75000"/>
          </a:schemeClr>
        </a:solidFill>
      </dgm:spPr>
      <dgm:t>
        <a:bodyPr/>
        <a:lstStyle/>
        <a:p>
          <a:r>
            <a:rPr lang="en-US" sz="3600" b="1" dirty="0" smtClean="0">
              <a:solidFill>
                <a:schemeClr val="bg1"/>
              </a:solidFill>
            </a:rPr>
            <a:t>9-12 : Main Room</a:t>
          </a:r>
          <a:endParaRPr lang="en-US" sz="3600" b="1" dirty="0">
            <a:solidFill>
              <a:schemeClr val="bg1"/>
            </a:solidFill>
          </a:endParaRPr>
        </a:p>
      </dgm:t>
    </dgm:pt>
    <dgm:pt modelId="{93424B04-74E4-4FAF-B425-C0A2B34F6710}" type="parTrans" cxnId="{C39C7C08-F652-4781-9D17-37D504211B04}">
      <dgm:prSet/>
      <dgm:spPr/>
      <dgm:t>
        <a:bodyPr/>
        <a:lstStyle/>
        <a:p>
          <a:endParaRPr lang="en-US"/>
        </a:p>
      </dgm:t>
    </dgm:pt>
    <dgm:pt modelId="{F5A300FD-A659-4B82-9203-5E2623EB7517}" type="sibTrans" cxnId="{C39C7C08-F652-4781-9D17-37D504211B04}">
      <dgm:prSet/>
      <dgm:spPr/>
      <dgm:t>
        <a:bodyPr/>
        <a:lstStyle/>
        <a:p>
          <a:endParaRPr lang="en-US"/>
        </a:p>
      </dgm:t>
    </dgm:pt>
    <dgm:pt modelId="{80978804-D969-437C-8C49-626A22832648}" type="pres">
      <dgm:prSet presAssocID="{ACABB59C-0A83-4B63-8326-8C7452E7AEDC}" presName="linear" presStyleCnt="0">
        <dgm:presLayoutVars>
          <dgm:dir/>
          <dgm:animLvl val="lvl"/>
          <dgm:resizeHandles val="exact"/>
        </dgm:presLayoutVars>
      </dgm:prSet>
      <dgm:spPr/>
      <dgm:t>
        <a:bodyPr/>
        <a:lstStyle/>
        <a:p>
          <a:endParaRPr lang="en-US"/>
        </a:p>
      </dgm:t>
    </dgm:pt>
    <dgm:pt modelId="{F981F2FB-BD5A-4BE3-89F8-D2ADA0CAFCDE}" type="pres">
      <dgm:prSet presAssocID="{24D9C447-AAB6-4E53-A4FD-785BB345A89A}" presName="parentLin" presStyleCnt="0"/>
      <dgm:spPr/>
    </dgm:pt>
    <dgm:pt modelId="{B1D19B2B-02AF-455D-991A-46A6028CA2BF}" type="pres">
      <dgm:prSet presAssocID="{24D9C447-AAB6-4E53-A4FD-785BB345A89A}" presName="parentLeftMargin" presStyleLbl="node1" presStyleIdx="0" presStyleCnt="3"/>
      <dgm:spPr/>
      <dgm:t>
        <a:bodyPr/>
        <a:lstStyle/>
        <a:p>
          <a:endParaRPr lang="en-US"/>
        </a:p>
      </dgm:t>
    </dgm:pt>
    <dgm:pt modelId="{7BF84C58-69D5-4C4D-B0FA-4C3F68746BEF}" type="pres">
      <dgm:prSet presAssocID="{24D9C447-AAB6-4E53-A4FD-785BB345A89A}" presName="parentText" presStyleLbl="node1" presStyleIdx="0" presStyleCnt="3" custScaleX="120873">
        <dgm:presLayoutVars>
          <dgm:chMax val="0"/>
          <dgm:bulletEnabled val="1"/>
        </dgm:presLayoutVars>
      </dgm:prSet>
      <dgm:spPr/>
      <dgm:t>
        <a:bodyPr/>
        <a:lstStyle/>
        <a:p>
          <a:endParaRPr lang="en-US"/>
        </a:p>
      </dgm:t>
    </dgm:pt>
    <dgm:pt modelId="{6F7E7004-6553-4853-ACE6-60680F055FDE}" type="pres">
      <dgm:prSet presAssocID="{24D9C447-AAB6-4E53-A4FD-785BB345A89A}" presName="negativeSpace" presStyleCnt="0"/>
      <dgm:spPr/>
    </dgm:pt>
    <dgm:pt modelId="{E8F36D9D-6EC2-468A-9E1C-1AEB7F23DF85}" type="pres">
      <dgm:prSet presAssocID="{24D9C447-AAB6-4E53-A4FD-785BB345A89A}" presName="childText" presStyleLbl="conFgAcc1" presStyleIdx="0" presStyleCnt="3">
        <dgm:presLayoutVars>
          <dgm:bulletEnabled val="1"/>
        </dgm:presLayoutVars>
      </dgm:prSet>
      <dgm:spPr/>
    </dgm:pt>
    <dgm:pt modelId="{CB0EF3D0-06F0-4692-9229-63F56585A154}" type="pres">
      <dgm:prSet presAssocID="{E37A0CCF-6D3E-4348-BD66-6F06CDA1067D}" presName="spaceBetweenRectangles" presStyleCnt="0"/>
      <dgm:spPr/>
    </dgm:pt>
    <dgm:pt modelId="{64D91809-B7B5-4FAE-BAF5-4F6C3B563BC8}" type="pres">
      <dgm:prSet presAssocID="{7170606C-73BB-4A97-B09E-E01A0D12C00D}" presName="parentLin" presStyleCnt="0"/>
      <dgm:spPr/>
    </dgm:pt>
    <dgm:pt modelId="{45D07719-1C07-44D8-AE7A-80B80DFAFBB7}" type="pres">
      <dgm:prSet presAssocID="{7170606C-73BB-4A97-B09E-E01A0D12C00D}" presName="parentLeftMargin" presStyleLbl="node1" presStyleIdx="0" presStyleCnt="3"/>
      <dgm:spPr/>
      <dgm:t>
        <a:bodyPr/>
        <a:lstStyle/>
        <a:p>
          <a:endParaRPr lang="en-US"/>
        </a:p>
      </dgm:t>
    </dgm:pt>
    <dgm:pt modelId="{ECDE4AC6-B3AA-4C39-BAE4-0CE78A0D895A}" type="pres">
      <dgm:prSet presAssocID="{7170606C-73BB-4A97-B09E-E01A0D12C00D}" presName="parentText" presStyleLbl="node1" presStyleIdx="1" presStyleCnt="3" custScaleX="122648">
        <dgm:presLayoutVars>
          <dgm:chMax val="0"/>
          <dgm:bulletEnabled val="1"/>
        </dgm:presLayoutVars>
      </dgm:prSet>
      <dgm:spPr/>
      <dgm:t>
        <a:bodyPr/>
        <a:lstStyle/>
        <a:p>
          <a:endParaRPr lang="en-US"/>
        </a:p>
      </dgm:t>
    </dgm:pt>
    <dgm:pt modelId="{044E8C38-8C44-4D13-9B33-ED60E7DF42E8}" type="pres">
      <dgm:prSet presAssocID="{7170606C-73BB-4A97-B09E-E01A0D12C00D}" presName="negativeSpace" presStyleCnt="0"/>
      <dgm:spPr/>
    </dgm:pt>
    <dgm:pt modelId="{FA55AB57-79BE-494C-8271-19E7172D996B}" type="pres">
      <dgm:prSet presAssocID="{7170606C-73BB-4A97-B09E-E01A0D12C00D}" presName="childText" presStyleLbl="conFgAcc1" presStyleIdx="1" presStyleCnt="3">
        <dgm:presLayoutVars>
          <dgm:bulletEnabled val="1"/>
        </dgm:presLayoutVars>
      </dgm:prSet>
      <dgm:spPr/>
    </dgm:pt>
    <dgm:pt modelId="{C3AED422-8A2C-4076-87FF-7004D8FC9AF6}" type="pres">
      <dgm:prSet presAssocID="{3326D49F-EEF1-4E9D-8FB8-CD2AC7C2C0B7}" presName="spaceBetweenRectangles" presStyleCnt="0"/>
      <dgm:spPr/>
    </dgm:pt>
    <dgm:pt modelId="{23A50FE4-0D0F-4506-9344-A6DEF31F104F}" type="pres">
      <dgm:prSet presAssocID="{657715C6-D0E0-4787-BCEB-B7C491987B57}" presName="parentLin" presStyleCnt="0"/>
      <dgm:spPr/>
    </dgm:pt>
    <dgm:pt modelId="{0C665DAA-A3B9-4AE8-BFD3-851972F8FF0D}" type="pres">
      <dgm:prSet presAssocID="{657715C6-D0E0-4787-BCEB-B7C491987B57}" presName="parentLeftMargin" presStyleLbl="node1" presStyleIdx="1" presStyleCnt="3"/>
      <dgm:spPr/>
      <dgm:t>
        <a:bodyPr/>
        <a:lstStyle/>
        <a:p>
          <a:endParaRPr lang="en-US"/>
        </a:p>
      </dgm:t>
    </dgm:pt>
    <dgm:pt modelId="{E26BCF13-2CB8-4802-9CD9-0D130B764E0F}" type="pres">
      <dgm:prSet presAssocID="{657715C6-D0E0-4787-BCEB-B7C491987B57}" presName="parentText" presStyleLbl="node1" presStyleIdx="2" presStyleCnt="3" custScaleX="122648">
        <dgm:presLayoutVars>
          <dgm:chMax val="0"/>
          <dgm:bulletEnabled val="1"/>
        </dgm:presLayoutVars>
      </dgm:prSet>
      <dgm:spPr/>
      <dgm:t>
        <a:bodyPr/>
        <a:lstStyle/>
        <a:p>
          <a:endParaRPr lang="en-US"/>
        </a:p>
      </dgm:t>
    </dgm:pt>
    <dgm:pt modelId="{83D78BC3-A6D8-4187-9121-F5FC92877432}" type="pres">
      <dgm:prSet presAssocID="{657715C6-D0E0-4787-BCEB-B7C491987B57}" presName="negativeSpace" presStyleCnt="0"/>
      <dgm:spPr/>
    </dgm:pt>
    <dgm:pt modelId="{0B37DF8D-7FDA-456C-B7E2-8999BF843A7A}" type="pres">
      <dgm:prSet presAssocID="{657715C6-D0E0-4787-BCEB-B7C491987B57}" presName="childText" presStyleLbl="conFgAcc1" presStyleIdx="2" presStyleCnt="3">
        <dgm:presLayoutVars>
          <dgm:bulletEnabled val="1"/>
        </dgm:presLayoutVars>
      </dgm:prSet>
      <dgm:spPr/>
    </dgm:pt>
  </dgm:ptLst>
  <dgm:cxnLst>
    <dgm:cxn modelId="{E80476F3-0055-4870-B3C9-8C29C52C2D50}" type="presOf" srcId="{7170606C-73BB-4A97-B09E-E01A0D12C00D}" destId="{ECDE4AC6-B3AA-4C39-BAE4-0CE78A0D895A}" srcOrd="1" destOrd="0" presId="urn:microsoft.com/office/officeart/2005/8/layout/list1"/>
    <dgm:cxn modelId="{C39C7C08-F652-4781-9D17-37D504211B04}" srcId="{ACABB59C-0A83-4B63-8326-8C7452E7AEDC}" destId="{657715C6-D0E0-4787-BCEB-B7C491987B57}" srcOrd="2" destOrd="0" parTransId="{93424B04-74E4-4FAF-B425-C0A2B34F6710}" sibTransId="{F5A300FD-A659-4B82-9203-5E2623EB7517}"/>
    <dgm:cxn modelId="{3FA65D79-C394-4027-97F0-5B92748CDAE1}" type="presOf" srcId="{ACABB59C-0A83-4B63-8326-8C7452E7AEDC}" destId="{80978804-D969-437C-8C49-626A22832648}" srcOrd="0" destOrd="0" presId="urn:microsoft.com/office/officeart/2005/8/layout/list1"/>
    <dgm:cxn modelId="{BACCAF3D-F09A-48F2-A9D2-4107D3F996ED}" type="presOf" srcId="{657715C6-D0E0-4787-BCEB-B7C491987B57}" destId="{0C665DAA-A3B9-4AE8-BFD3-851972F8FF0D}" srcOrd="0" destOrd="0" presId="urn:microsoft.com/office/officeart/2005/8/layout/list1"/>
    <dgm:cxn modelId="{BA2B68E2-9289-4A9C-9A4B-252F9F72AA79}" type="presOf" srcId="{24D9C447-AAB6-4E53-A4FD-785BB345A89A}" destId="{B1D19B2B-02AF-455D-991A-46A6028CA2BF}" srcOrd="0" destOrd="0" presId="urn:microsoft.com/office/officeart/2005/8/layout/list1"/>
    <dgm:cxn modelId="{5AEAE731-BEEB-4F27-ACDB-608516B9EE43}" type="presOf" srcId="{7170606C-73BB-4A97-B09E-E01A0D12C00D}" destId="{45D07719-1C07-44D8-AE7A-80B80DFAFBB7}" srcOrd="0" destOrd="0" presId="urn:microsoft.com/office/officeart/2005/8/layout/list1"/>
    <dgm:cxn modelId="{5CB9416B-B6A9-4CC1-8CFD-7B175B2EDF9F}" srcId="{ACABB59C-0A83-4B63-8326-8C7452E7AEDC}" destId="{7170606C-73BB-4A97-B09E-E01A0D12C00D}" srcOrd="1" destOrd="0" parTransId="{7ACB4DB8-DEFC-4BAD-9021-52A7146AA5BA}" sibTransId="{3326D49F-EEF1-4E9D-8FB8-CD2AC7C2C0B7}"/>
    <dgm:cxn modelId="{2E957EC3-FFFD-4FC9-9D8B-02444FA5817D}" type="presOf" srcId="{657715C6-D0E0-4787-BCEB-B7C491987B57}" destId="{E26BCF13-2CB8-4802-9CD9-0D130B764E0F}" srcOrd="1" destOrd="0" presId="urn:microsoft.com/office/officeart/2005/8/layout/list1"/>
    <dgm:cxn modelId="{76FD013E-2ED6-4C98-821A-B8CB2B956222}" type="presOf" srcId="{24D9C447-AAB6-4E53-A4FD-785BB345A89A}" destId="{7BF84C58-69D5-4C4D-B0FA-4C3F68746BEF}" srcOrd="1" destOrd="0" presId="urn:microsoft.com/office/officeart/2005/8/layout/list1"/>
    <dgm:cxn modelId="{CF219374-A3D1-431C-8C7F-732FB29D74B9}" srcId="{ACABB59C-0A83-4B63-8326-8C7452E7AEDC}" destId="{24D9C447-AAB6-4E53-A4FD-785BB345A89A}" srcOrd="0" destOrd="0" parTransId="{79184941-4E9B-4A46-AEF4-04134EC98BE2}" sibTransId="{E37A0CCF-6D3E-4348-BD66-6F06CDA1067D}"/>
    <dgm:cxn modelId="{B7D4C739-BED2-4590-A346-50FCBF77296B}" type="presParOf" srcId="{80978804-D969-437C-8C49-626A22832648}" destId="{F981F2FB-BD5A-4BE3-89F8-D2ADA0CAFCDE}" srcOrd="0" destOrd="0" presId="urn:microsoft.com/office/officeart/2005/8/layout/list1"/>
    <dgm:cxn modelId="{C57704D7-EDA6-4899-9D93-3B28D5A6DF03}" type="presParOf" srcId="{F981F2FB-BD5A-4BE3-89F8-D2ADA0CAFCDE}" destId="{B1D19B2B-02AF-455D-991A-46A6028CA2BF}" srcOrd="0" destOrd="0" presId="urn:microsoft.com/office/officeart/2005/8/layout/list1"/>
    <dgm:cxn modelId="{F72D5E9D-BA84-45BF-B533-3680EFF52264}" type="presParOf" srcId="{F981F2FB-BD5A-4BE3-89F8-D2ADA0CAFCDE}" destId="{7BF84C58-69D5-4C4D-B0FA-4C3F68746BEF}" srcOrd="1" destOrd="0" presId="urn:microsoft.com/office/officeart/2005/8/layout/list1"/>
    <dgm:cxn modelId="{75148899-15F9-4E5A-9563-53501EC7D8ED}" type="presParOf" srcId="{80978804-D969-437C-8C49-626A22832648}" destId="{6F7E7004-6553-4853-ACE6-60680F055FDE}" srcOrd="1" destOrd="0" presId="urn:microsoft.com/office/officeart/2005/8/layout/list1"/>
    <dgm:cxn modelId="{7A0A9073-2DE6-4A77-93A7-488DB78BD1F9}" type="presParOf" srcId="{80978804-D969-437C-8C49-626A22832648}" destId="{E8F36D9D-6EC2-468A-9E1C-1AEB7F23DF85}" srcOrd="2" destOrd="0" presId="urn:microsoft.com/office/officeart/2005/8/layout/list1"/>
    <dgm:cxn modelId="{12C74737-81CB-4433-B284-EDBBB7C39E4E}" type="presParOf" srcId="{80978804-D969-437C-8C49-626A22832648}" destId="{CB0EF3D0-06F0-4692-9229-63F56585A154}" srcOrd="3" destOrd="0" presId="urn:microsoft.com/office/officeart/2005/8/layout/list1"/>
    <dgm:cxn modelId="{B7469E19-278C-463C-AE61-1353393C3FCC}" type="presParOf" srcId="{80978804-D969-437C-8C49-626A22832648}" destId="{64D91809-B7B5-4FAE-BAF5-4F6C3B563BC8}" srcOrd="4" destOrd="0" presId="urn:microsoft.com/office/officeart/2005/8/layout/list1"/>
    <dgm:cxn modelId="{EC3BE851-15B9-46C2-A2E0-56DEB45D7FE7}" type="presParOf" srcId="{64D91809-B7B5-4FAE-BAF5-4F6C3B563BC8}" destId="{45D07719-1C07-44D8-AE7A-80B80DFAFBB7}" srcOrd="0" destOrd="0" presId="urn:microsoft.com/office/officeart/2005/8/layout/list1"/>
    <dgm:cxn modelId="{FDE2B20A-39A7-4F78-845A-9B17C9ACE3FB}" type="presParOf" srcId="{64D91809-B7B5-4FAE-BAF5-4F6C3B563BC8}" destId="{ECDE4AC6-B3AA-4C39-BAE4-0CE78A0D895A}" srcOrd="1" destOrd="0" presId="urn:microsoft.com/office/officeart/2005/8/layout/list1"/>
    <dgm:cxn modelId="{A7D2A75F-40BD-462E-8E48-5008E5A9461F}" type="presParOf" srcId="{80978804-D969-437C-8C49-626A22832648}" destId="{044E8C38-8C44-4D13-9B33-ED60E7DF42E8}" srcOrd="5" destOrd="0" presId="urn:microsoft.com/office/officeart/2005/8/layout/list1"/>
    <dgm:cxn modelId="{9800C304-0207-4C33-A23E-51F9AE2CEC50}" type="presParOf" srcId="{80978804-D969-437C-8C49-626A22832648}" destId="{FA55AB57-79BE-494C-8271-19E7172D996B}" srcOrd="6" destOrd="0" presId="urn:microsoft.com/office/officeart/2005/8/layout/list1"/>
    <dgm:cxn modelId="{363A83FB-6E54-47ED-B548-F1BFCBE8BAB3}" type="presParOf" srcId="{80978804-D969-437C-8C49-626A22832648}" destId="{C3AED422-8A2C-4076-87FF-7004D8FC9AF6}" srcOrd="7" destOrd="0" presId="urn:microsoft.com/office/officeart/2005/8/layout/list1"/>
    <dgm:cxn modelId="{A1287D14-FDB5-40A0-A44F-72DEFD740875}" type="presParOf" srcId="{80978804-D969-437C-8C49-626A22832648}" destId="{23A50FE4-0D0F-4506-9344-A6DEF31F104F}" srcOrd="8" destOrd="0" presId="urn:microsoft.com/office/officeart/2005/8/layout/list1"/>
    <dgm:cxn modelId="{A239AC58-2A00-4635-B702-BC8326798476}" type="presParOf" srcId="{23A50FE4-0D0F-4506-9344-A6DEF31F104F}" destId="{0C665DAA-A3B9-4AE8-BFD3-851972F8FF0D}" srcOrd="0" destOrd="0" presId="urn:microsoft.com/office/officeart/2005/8/layout/list1"/>
    <dgm:cxn modelId="{D6FF9DC7-4BAB-415A-BB75-8A0E64A81B60}" type="presParOf" srcId="{23A50FE4-0D0F-4506-9344-A6DEF31F104F}" destId="{E26BCF13-2CB8-4802-9CD9-0D130B764E0F}" srcOrd="1" destOrd="0" presId="urn:microsoft.com/office/officeart/2005/8/layout/list1"/>
    <dgm:cxn modelId="{F5EBA712-98C3-4F67-894E-8F892EA89E85}" type="presParOf" srcId="{80978804-D969-437C-8C49-626A22832648}" destId="{83D78BC3-A6D8-4187-9121-F5FC92877432}" srcOrd="9" destOrd="0" presId="urn:microsoft.com/office/officeart/2005/8/layout/list1"/>
    <dgm:cxn modelId="{C536D675-93E0-4AE1-A9E3-62CB9A4B1B7C}" type="presParOf" srcId="{80978804-D969-437C-8C49-626A22832648}" destId="{0B37DF8D-7FDA-456C-B7E2-8999BF843A7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C936A-6060-492F-AB44-45263146C12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D3AE386-644B-44E3-814C-50DFB1BEFC7D}">
      <dgm:prSet phldrT="[Text]"/>
      <dgm:spPr/>
      <dgm:t>
        <a:bodyPr/>
        <a:lstStyle/>
        <a:p>
          <a:r>
            <a:rPr lang="en-US" dirty="0" smtClean="0"/>
            <a:t>Long-Cycle</a:t>
          </a:r>
          <a:endParaRPr lang="en-US" dirty="0"/>
        </a:p>
      </dgm:t>
    </dgm:pt>
    <dgm:pt modelId="{6E6260AE-6339-4265-872C-0B3097A4383B}" type="parTrans" cxnId="{892AAE97-6C0D-4088-A487-CE73D0027FDE}">
      <dgm:prSet/>
      <dgm:spPr/>
      <dgm:t>
        <a:bodyPr/>
        <a:lstStyle/>
        <a:p>
          <a:endParaRPr lang="en-US"/>
        </a:p>
      </dgm:t>
    </dgm:pt>
    <dgm:pt modelId="{2D89E6D1-8E4E-42B9-85CB-12D786A01306}" type="sibTrans" cxnId="{892AAE97-6C0D-4088-A487-CE73D0027FDE}">
      <dgm:prSet/>
      <dgm:spPr/>
      <dgm:t>
        <a:bodyPr/>
        <a:lstStyle/>
        <a:p>
          <a:endParaRPr lang="en-US"/>
        </a:p>
      </dgm:t>
    </dgm:pt>
    <dgm:pt modelId="{38A2D767-6BE0-4DD8-B86E-0E7B68700F0D}">
      <dgm:prSet phldrT="[Text]" phldr="1"/>
      <dgm:spPr/>
      <dgm:t>
        <a:bodyPr/>
        <a:lstStyle/>
        <a:p>
          <a:endParaRPr lang="en-US" dirty="0"/>
        </a:p>
      </dgm:t>
    </dgm:pt>
    <dgm:pt modelId="{8545DA5B-8F89-4CED-97ED-C43EE5E4CD0E}" type="parTrans" cxnId="{788F5DC9-3C19-4CA1-9CCE-185CC923488A}">
      <dgm:prSet/>
      <dgm:spPr/>
      <dgm:t>
        <a:bodyPr/>
        <a:lstStyle/>
        <a:p>
          <a:endParaRPr lang="en-US"/>
        </a:p>
      </dgm:t>
    </dgm:pt>
    <dgm:pt modelId="{8251EA4B-46DE-4524-9270-6359E5AB59F7}" type="sibTrans" cxnId="{788F5DC9-3C19-4CA1-9CCE-185CC923488A}">
      <dgm:prSet/>
      <dgm:spPr/>
      <dgm:t>
        <a:bodyPr/>
        <a:lstStyle/>
        <a:p>
          <a:endParaRPr lang="en-US"/>
        </a:p>
      </dgm:t>
    </dgm:pt>
    <dgm:pt modelId="{E06F885C-F643-400F-A713-8F3318883D31}">
      <dgm:prSet phldrT="[Text]" phldr="1"/>
      <dgm:spPr/>
      <dgm:t>
        <a:bodyPr/>
        <a:lstStyle/>
        <a:p>
          <a:endParaRPr lang="en-US" dirty="0"/>
        </a:p>
      </dgm:t>
    </dgm:pt>
    <dgm:pt modelId="{A65D6177-B8F4-49CA-A912-47BA2E51F19D}" type="parTrans" cxnId="{73F5B8FF-B783-4EBC-825A-0B093ED664C4}">
      <dgm:prSet/>
      <dgm:spPr/>
      <dgm:t>
        <a:bodyPr/>
        <a:lstStyle/>
        <a:p>
          <a:endParaRPr lang="en-US"/>
        </a:p>
      </dgm:t>
    </dgm:pt>
    <dgm:pt modelId="{808F7C5F-BDAD-40CF-A90D-8806B7CAD085}" type="sibTrans" cxnId="{73F5B8FF-B783-4EBC-825A-0B093ED664C4}">
      <dgm:prSet/>
      <dgm:spPr/>
      <dgm:t>
        <a:bodyPr/>
        <a:lstStyle/>
        <a:p>
          <a:endParaRPr lang="en-US"/>
        </a:p>
      </dgm:t>
    </dgm:pt>
    <dgm:pt modelId="{E5273208-BAAA-4F82-8EBD-E0B395701086}">
      <dgm:prSet phldrT="[Text]"/>
      <dgm:spPr/>
      <dgm:t>
        <a:bodyPr/>
        <a:lstStyle/>
        <a:p>
          <a:r>
            <a:rPr lang="en-US" dirty="0" smtClean="0"/>
            <a:t>Medium-Cycle</a:t>
          </a:r>
          <a:endParaRPr lang="en-US" dirty="0"/>
        </a:p>
      </dgm:t>
    </dgm:pt>
    <dgm:pt modelId="{61BD5B66-0A85-467F-B5BC-487BBB405490}" type="parTrans" cxnId="{868127B5-ABFE-4C16-8E27-4BC96028958A}">
      <dgm:prSet/>
      <dgm:spPr/>
      <dgm:t>
        <a:bodyPr/>
        <a:lstStyle/>
        <a:p>
          <a:endParaRPr lang="en-US"/>
        </a:p>
      </dgm:t>
    </dgm:pt>
    <dgm:pt modelId="{2600BCB3-9267-40D7-89EC-90B632AD1903}" type="sibTrans" cxnId="{868127B5-ABFE-4C16-8E27-4BC96028958A}">
      <dgm:prSet/>
      <dgm:spPr/>
      <dgm:t>
        <a:bodyPr/>
        <a:lstStyle/>
        <a:p>
          <a:endParaRPr lang="en-US"/>
        </a:p>
      </dgm:t>
    </dgm:pt>
    <dgm:pt modelId="{9182FA6B-4B6E-4D6E-A0A8-358036BAF36B}">
      <dgm:prSet phldrT="[Text]" phldr="1"/>
      <dgm:spPr/>
      <dgm:t>
        <a:bodyPr/>
        <a:lstStyle/>
        <a:p>
          <a:endParaRPr lang="en-US" dirty="0"/>
        </a:p>
      </dgm:t>
    </dgm:pt>
    <dgm:pt modelId="{EA40D189-CF66-4A51-93A8-2B06750FC9D1}" type="parTrans" cxnId="{B01C6AA3-7839-42B4-8A0B-2F5D515AB699}">
      <dgm:prSet/>
      <dgm:spPr/>
      <dgm:t>
        <a:bodyPr/>
        <a:lstStyle/>
        <a:p>
          <a:endParaRPr lang="en-US"/>
        </a:p>
      </dgm:t>
    </dgm:pt>
    <dgm:pt modelId="{8C731B97-F0B1-408E-82AF-EBBCECDD5E19}" type="sibTrans" cxnId="{B01C6AA3-7839-42B4-8A0B-2F5D515AB699}">
      <dgm:prSet/>
      <dgm:spPr/>
      <dgm:t>
        <a:bodyPr/>
        <a:lstStyle/>
        <a:p>
          <a:endParaRPr lang="en-US"/>
        </a:p>
      </dgm:t>
    </dgm:pt>
    <dgm:pt modelId="{7818F2C4-49E1-46C3-9E84-98A72CD88776}">
      <dgm:prSet phldrT="[Text]" phldr="1"/>
      <dgm:spPr/>
      <dgm:t>
        <a:bodyPr/>
        <a:lstStyle/>
        <a:p>
          <a:endParaRPr lang="en-US" dirty="0"/>
        </a:p>
      </dgm:t>
    </dgm:pt>
    <dgm:pt modelId="{6D891E7A-E789-4CA4-831E-6DC20B99C8FE}" type="parTrans" cxnId="{ED986DEA-6251-4D52-8E72-10FE7891623A}">
      <dgm:prSet/>
      <dgm:spPr/>
      <dgm:t>
        <a:bodyPr/>
        <a:lstStyle/>
        <a:p>
          <a:endParaRPr lang="en-US"/>
        </a:p>
      </dgm:t>
    </dgm:pt>
    <dgm:pt modelId="{61D73FD2-4F4F-4218-A0B7-C2530D290680}" type="sibTrans" cxnId="{ED986DEA-6251-4D52-8E72-10FE7891623A}">
      <dgm:prSet/>
      <dgm:spPr/>
      <dgm:t>
        <a:bodyPr/>
        <a:lstStyle/>
        <a:p>
          <a:endParaRPr lang="en-US"/>
        </a:p>
      </dgm:t>
    </dgm:pt>
    <dgm:pt modelId="{0E7C9EDF-0D3F-48E6-8CD9-40894013F445}">
      <dgm:prSet phldrT="[Text]"/>
      <dgm:spPr/>
      <dgm:t>
        <a:bodyPr/>
        <a:lstStyle/>
        <a:p>
          <a:r>
            <a:rPr lang="en-US" dirty="0" smtClean="0"/>
            <a:t>Short-Cycle</a:t>
          </a:r>
          <a:endParaRPr lang="en-US" dirty="0"/>
        </a:p>
      </dgm:t>
    </dgm:pt>
    <dgm:pt modelId="{FD38378C-2D14-4E29-BF61-B5D146F9191F}" type="parTrans" cxnId="{D9B26EA9-B948-4952-934E-C9FAB541F9C1}">
      <dgm:prSet/>
      <dgm:spPr/>
      <dgm:t>
        <a:bodyPr/>
        <a:lstStyle/>
        <a:p>
          <a:endParaRPr lang="en-US"/>
        </a:p>
      </dgm:t>
    </dgm:pt>
    <dgm:pt modelId="{2833D6BE-EE6A-4C0C-81E7-206813BCE939}" type="sibTrans" cxnId="{D9B26EA9-B948-4952-934E-C9FAB541F9C1}">
      <dgm:prSet/>
      <dgm:spPr/>
      <dgm:t>
        <a:bodyPr/>
        <a:lstStyle/>
        <a:p>
          <a:endParaRPr lang="en-US"/>
        </a:p>
      </dgm:t>
    </dgm:pt>
    <dgm:pt modelId="{383E5D06-412B-408B-88AA-FBD9DAA3ABE7}">
      <dgm:prSet phldrT="[Text]" phldr="1"/>
      <dgm:spPr/>
      <dgm:t>
        <a:bodyPr/>
        <a:lstStyle/>
        <a:p>
          <a:endParaRPr lang="en-US" dirty="0"/>
        </a:p>
      </dgm:t>
    </dgm:pt>
    <dgm:pt modelId="{34AAF47A-9661-49DE-A616-5C5A6E980FC5}" type="parTrans" cxnId="{0FAB378A-5095-47DF-B9E0-20DF92081D1D}">
      <dgm:prSet/>
      <dgm:spPr/>
      <dgm:t>
        <a:bodyPr/>
        <a:lstStyle/>
        <a:p>
          <a:endParaRPr lang="en-US"/>
        </a:p>
      </dgm:t>
    </dgm:pt>
    <dgm:pt modelId="{F89445F5-BACB-47F2-9335-B32670FFBABF}" type="sibTrans" cxnId="{0FAB378A-5095-47DF-B9E0-20DF92081D1D}">
      <dgm:prSet/>
      <dgm:spPr/>
      <dgm:t>
        <a:bodyPr/>
        <a:lstStyle/>
        <a:p>
          <a:endParaRPr lang="en-US"/>
        </a:p>
      </dgm:t>
    </dgm:pt>
    <dgm:pt modelId="{B857C301-2B73-49B0-B077-34290F90E8B9}">
      <dgm:prSet phldrT="[Text]" phldr="1"/>
      <dgm:spPr/>
      <dgm:t>
        <a:bodyPr/>
        <a:lstStyle/>
        <a:p>
          <a:endParaRPr lang="en-US" dirty="0"/>
        </a:p>
      </dgm:t>
    </dgm:pt>
    <dgm:pt modelId="{8A2BC966-5173-4C9C-B1F8-75FE5E6ECE70}" type="parTrans" cxnId="{0C445E99-1D34-4E7C-8138-48571BBBC9DB}">
      <dgm:prSet/>
      <dgm:spPr/>
      <dgm:t>
        <a:bodyPr/>
        <a:lstStyle/>
        <a:p>
          <a:endParaRPr lang="en-US"/>
        </a:p>
      </dgm:t>
    </dgm:pt>
    <dgm:pt modelId="{1D6D1747-23BB-4FBB-B184-CC715F902FDF}" type="sibTrans" cxnId="{0C445E99-1D34-4E7C-8138-48571BBBC9DB}">
      <dgm:prSet/>
      <dgm:spPr/>
      <dgm:t>
        <a:bodyPr/>
        <a:lstStyle/>
        <a:p>
          <a:endParaRPr lang="en-US"/>
        </a:p>
      </dgm:t>
    </dgm:pt>
    <dgm:pt modelId="{E6C40E7F-71C7-4A77-B920-290FEB735835}" type="pres">
      <dgm:prSet presAssocID="{91DC936A-6060-492F-AB44-45263146C123}" presName="Name0" presStyleCnt="0">
        <dgm:presLayoutVars>
          <dgm:dir/>
          <dgm:animLvl val="lvl"/>
          <dgm:resizeHandles val="exact"/>
        </dgm:presLayoutVars>
      </dgm:prSet>
      <dgm:spPr/>
      <dgm:t>
        <a:bodyPr/>
        <a:lstStyle/>
        <a:p>
          <a:endParaRPr lang="en-US"/>
        </a:p>
      </dgm:t>
    </dgm:pt>
    <dgm:pt modelId="{68438C2C-1796-49DA-B0C1-1FABBEB5C826}" type="pres">
      <dgm:prSet presAssocID="{1D3AE386-644B-44E3-814C-50DFB1BEFC7D}" presName="composite" presStyleCnt="0"/>
      <dgm:spPr/>
    </dgm:pt>
    <dgm:pt modelId="{49E05509-E8DD-4097-BC3D-8F43386574D3}" type="pres">
      <dgm:prSet presAssocID="{1D3AE386-644B-44E3-814C-50DFB1BEFC7D}" presName="parTx" presStyleLbl="alignNode1" presStyleIdx="0" presStyleCnt="3">
        <dgm:presLayoutVars>
          <dgm:chMax val="0"/>
          <dgm:chPref val="0"/>
          <dgm:bulletEnabled val="1"/>
        </dgm:presLayoutVars>
      </dgm:prSet>
      <dgm:spPr/>
      <dgm:t>
        <a:bodyPr/>
        <a:lstStyle/>
        <a:p>
          <a:endParaRPr lang="en-US"/>
        </a:p>
      </dgm:t>
    </dgm:pt>
    <dgm:pt modelId="{BCFCBC0C-D9D2-4068-B309-9DF6DFE4E858}" type="pres">
      <dgm:prSet presAssocID="{1D3AE386-644B-44E3-814C-50DFB1BEFC7D}" presName="desTx" presStyleLbl="alignAccFollowNode1" presStyleIdx="0" presStyleCnt="3">
        <dgm:presLayoutVars>
          <dgm:bulletEnabled val="1"/>
        </dgm:presLayoutVars>
      </dgm:prSet>
      <dgm:spPr/>
      <dgm:t>
        <a:bodyPr/>
        <a:lstStyle/>
        <a:p>
          <a:endParaRPr lang="en-US"/>
        </a:p>
      </dgm:t>
    </dgm:pt>
    <dgm:pt modelId="{A01D33FD-B5D5-46DC-9157-4C76185602B4}" type="pres">
      <dgm:prSet presAssocID="{2D89E6D1-8E4E-42B9-85CB-12D786A01306}" presName="space" presStyleCnt="0"/>
      <dgm:spPr/>
    </dgm:pt>
    <dgm:pt modelId="{A1A1B826-9784-4AD6-B05B-A46FBC1160E4}" type="pres">
      <dgm:prSet presAssocID="{E5273208-BAAA-4F82-8EBD-E0B395701086}" presName="composite" presStyleCnt="0"/>
      <dgm:spPr/>
    </dgm:pt>
    <dgm:pt modelId="{8587EE7E-4715-4E88-B8AF-5599C764C626}" type="pres">
      <dgm:prSet presAssocID="{E5273208-BAAA-4F82-8EBD-E0B395701086}" presName="parTx" presStyleLbl="alignNode1" presStyleIdx="1" presStyleCnt="3">
        <dgm:presLayoutVars>
          <dgm:chMax val="0"/>
          <dgm:chPref val="0"/>
          <dgm:bulletEnabled val="1"/>
        </dgm:presLayoutVars>
      </dgm:prSet>
      <dgm:spPr/>
      <dgm:t>
        <a:bodyPr/>
        <a:lstStyle/>
        <a:p>
          <a:endParaRPr lang="en-US"/>
        </a:p>
      </dgm:t>
    </dgm:pt>
    <dgm:pt modelId="{A3920041-2F28-44B3-A197-456E051CDA10}" type="pres">
      <dgm:prSet presAssocID="{E5273208-BAAA-4F82-8EBD-E0B395701086}" presName="desTx" presStyleLbl="alignAccFollowNode1" presStyleIdx="1" presStyleCnt="3">
        <dgm:presLayoutVars>
          <dgm:bulletEnabled val="1"/>
        </dgm:presLayoutVars>
      </dgm:prSet>
      <dgm:spPr/>
      <dgm:t>
        <a:bodyPr/>
        <a:lstStyle/>
        <a:p>
          <a:endParaRPr lang="en-US"/>
        </a:p>
      </dgm:t>
    </dgm:pt>
    <dgm:pt modelId="{A10B95FB-AE50-4551-87C5-26A49C8C1186}" type="pres">
      <dgm:prSet presAssocID="{2600BCB3-9267-40D7-89EC-90B632AD1903}" presName="space" presStyleCnt="0"/>
      <dgm:spPr/>
    </dgm:pt>
    <dgm:pt modelId="{2DBB6C90-4018-445D-8E32-AAB0C0F9B56C}" type="pres">
      <dgm:prSet presAssocID="{0E7C9EDF-0D3F-48E6-8CD9-40894013F445}" presName="composite" presStyleCnt="0"/>
      <dgm:spPr/>
    </dgm:pt>
    <dgm:pt modelId="{DFD90959-61B6-4D87-9A32-F670321054C0}" type="pres">
      <dgm:prSet presAssocID="{0E7C9EDF-0D3F-48E6-8CD9-40894013F445}" presName="parTx" presStyleLbl="alignNode1" presStyleIdx="2" presStyleCnt="3">
        <dgm:presLayoutVars>
          <dgm:chMax val="0"/>
          <dgm:chPref val="0"/>
          <dgm:bulletEnabled val="1"/>
        </dgm:presLayoutVars>
      </dgm:prSet>
      <dgm:spPr/>
      <dgm:t>
        <a:bodyPr/>
        <a:lstStyle/>
        <a:p>
          <a:endParaRPr lang="en-US"/>
        </a:p>
      </dgm:t>
    </dgm:pt>
    <dgm:pt modelId="{B3A9DE9B-EFD6-4FB3-B1EF-E0A8DF35C4E2}" type="pres">
      <dgm:prSet presAssocID="{0E7C9EDF-0D3F-48E6-8CD9-40894013F445}" presName="desTx" presStyleLbl="alignAccFollowNode1" presStyleIdx="2" presStyleCnt="3">
        <dgm:presLayoutVars>
          <dgm:bulletEnabled val="1"/>
        </dgm:presLayoutVars>
      </dgm:prSet>
      <dgm:spPr/>
      <dgm:t>
        <a:bodyPr/>
        <a:lstStyle/>
        <a:p>
          <a:endParaRPr lang="en-US"/>
        </a:p>
      </dgm:t>
    </dgm:pt>
  </dgm:ptLst>
  <dgm:cxnLst>
    <dgm:cxn modelId="{43715286-D5D6-418A-8C93-8466902F3572}" type="presOf" srcId="{B857C301-2B73-49B0-B077-34290F90E8B9}" destId="{B3A9DE9B-EFD6-4FB3-B1EF-E0A8DF35C4E2}" srcOrd="0" destOrd="1" presId="urn:microsoft.com/office/officeart/2005/8/layout/hList1"/>
    <dgm:cxn modelId="{892AAE97-6C0D-4088-A487-CE73D0027FDE}" srcId="{91DC936A-6060-492F-AB44-45263146C123}" destId="{1D3AE386-644B-44E3-814C-50DFB1BEFC7D}" srcOrd="0" destOrd="0" parTransId="{6E6260AE-6339-4265-872C-0B3097A4383B}" sibTransId="{2D89E6D1-8E4E-42B9-85CB-12D786A01306}"/>
    <dgm:cxn modelId="{D38FD5F8-E0B8-43A4-B2DA-C021CFCC7509}" type="presOf" srcId="{91DC936A-6060-492F-AB44-45263146C123}" destId="{E6C40E7F-71C7-4A77-B920-290FEB735835}" srcOrd="0" destOrd="0" presId="urn:microsoft.com/office/officeart/2005/8/layout/hList1"/>
    <dgm:cxn modelId="{5F1C1D71-9ECC-4B1A-87C5-AB3409020AF8}" type="presOf" srcId="{0E7C9EDF-0D3F-48E6-8CD9-40894013F445}" destId="{DFD90959-61B6-4D87-9A32-F670321054C0}" srcOrd="0" destOrd="0" presId="urn:microsoft.com/office/officeart/2005/8/layout/hList1"/>
    <dgm:cxn modelId="{788F5DC9-3C19-4CA1-9CCE-185CC923488A}" srcId="{1D3AE386-644B-44E3-814C-50DFB1BEFC7D}" destId="{38A2D767-6BE0-4DD8-B86E-0E7B68700F0D}" srcOrd="0" destOrd="0" parTransId="{8545DA5B-8F89-4CED-97ED-C43EE5E4CD0E}" sibTransId="{8251EA4B-46DE-4524-9270-6359E5AB59F7}"/>
    <dgm:cxn modelId="{0C445E99-1D34-4E7C-8138-48571BBBC9DB}" srcId="{0E7C9EDF-0D3F-48E6-8CD9-40894013F445}" destId="{B857C301-2B73-49B0-B077-34290F90E8B9}" srcOrd="1" destOrd="0" parTransId="{8A2BC966-5173-4C9C-B1F8-75FE5E6ECE70}" sibTransId="{1D6D1747-23BB-4FBB-B184-CC715F902FDF}"/>
    <dgm:cxn modelId="{BD1FD5A2-109A-43CE-B2EE-94094B889B06}" type="presOf" srcId="{38A2D767-6BE0-4DD8-B86E-0E7B68700F0D}" destId="{BCFCBC0C-D9D2-4068-B309-9DF6DFE4E858}" srcOrd="0" destOrd="0" presId="urn:microsoft.com/office/officeart/2005/8/layout/hList1"/>
    <dgm:cxn modelId="{36E1D81F-FA71-4A24-85FE-7B5440FDA8BF}" type="presOf" srcId="{7818F2C4-49E1-46C3-9E84-98A72CD88776}" destId="{A3920041-2F28-44B3-A197-456E051CDA10}" srcOrd="0" destOrd="1" presId="urn:microsoft.com/office/officeart/2005/8/layout/hList1"/>
    <dgm:cxn modelId="{ED986DEA-6251-4D52-8E72-10FE7891623A}" srcId="{E5273208-BAAA-4F82-8EBD-E0B395701086}" destId="{7818F2C4-49E1-46C3-9E84-98A72CD88776}" srcOrd="1" destOrd="0" parTransId="{6D891E7A-E789-4CA4-831E-6DC20B99C8FE}" sibTransId="{61D73FD2-4F4F-4218-A0B7-C2530D290680}"/>
    <dgm:cxn modelId="{6BA4A420-F3FB-43A8-A069-4B98561627DA}" type="presOf" srcId="{E5273208-BAAA-4F82-8EBD-E0B395701086}" destId="{8587EE7E-4715-4E88-B8AF-5599C764C626}" srcOrd="0" destOrd="0" presId="urn:microsoft.com/office/officeart/2005/8/layout/hList1"/>
    <dgm:cxn modelId="{73F5B8FF-B783-4EBC-825A-0B093ED664C4}" srcId="{1D3AE386-644B-44E3-814C-50DFB1BEFC7D}" destId="{E06F885C-F643-400F-A713-8F3318883D31}" srcOrd="1" destOrd="0" parTransId="{A65D6177-B8F4-49CA-A912-47BA2E51F19D}" sibTransId="{808F7C5F-BDAD-40CF-A90D-8806B7CAD085}"/>
    <dgm:cxn modelId="{0B2B8C86-3EE1-498B-AB0C-CE7C33C8F693}" type="presOf" srcId="{9182FA6B-4B6E-4D6E-A0A8-358036BAF36B}" destId="{A3920041-2F28-44B3-A197-456E051CDA10}" srcOrd="0" destOrd="0" presId="urn:microsoft.com/office/officeart/2005/8/layout/hList1"/>
    <dgm:cxn modelId="{F94AD956-F643-476D-8700-49F153A72DEC}" type="presOf" srcId="{383E5D06-412B-408B-88AA-FBD9DAA3ABE7}" destId="{B3A9DE9B-EFD6-4FB3-B1EF-E0A8DF35C4E2}" srcOrd="0" destOrd="0" presId="urn:microsoft.com/office/officeart/2005/8/layout/hList1"/>
    <dgm:cxn modelId="{0FAB378A-5095-47DF-B9E0-20DF92081D1D}" srcId="{0E7C9EDF-0D3F-48E6-8CD9-40894013F445}" destId="{383E5D06-412B-408B-88AA-FBD9DAA3ABE7}" srcOrd="0" destOrd="0" parTransId="{34AAF47A-9661-49DE-A616-5C5A6E980FC5}" sibTransId="{F89445F5-BACB-47F2-9335-B32670FFBABF}"/>
    <dgm:cxn modelId="{095F5A6A-3487-4706-9AAC-4D8A030DD3B1}" type="presOf" srcId="{1D3AE386-644B-44E3-814C-50DFB1BEFC7D}" destId="{49E05509-E8DD-4097-BC3D-8F43386574D3}" srcOrd="0" destOrd="0" presId="urn:microsoft.com/office/officeart/2005/8/layout/hList1"/>
    <dgm:cxn modelId="{D9B26EA9-B948-4952-934E-C9FAB541F9C1}" srcId="{91DC936A-6060-492F-AB44-45263146C123}" destId="{0E7C9EDF-0D3F-48E6-8CD9-40894013F445}" srcOrd="2" destOrd="0" parTransId="{FD38378C-2D14-4E29-BF61-B5D146F9191F}" sibTransId="{2833D6BE-EE6A-4C0C-81E7-206813BCE939}"/>
    <dgm:cxn modelId="{B01C6AA3-7839-42B4-8A0B-2F5D515AB699}" srcId="{E5273208-BAAA-4F82-8EBD-E0B395701086}" destId="{9182FA6B-4B6E-4D6E-A0A8-358036BAF36B}" srcOrd="0" destOrd="0" parTransId="{EA40D189-CF66-4A51-93A8-2B06750FC9D1}" sibTransId="{8C731B97-F0B1-408E-82AF-EBBCECDD5E19}"/>
    <dgm:cxn modelId="{868127B5-ABFE-4C16-8E27-4BC96028958A}" srcId="{91DC936A-6060-492F-AB44-45263146C123}" destId="{E5273208-BAAA-4F82-8EBD-E0B395701086}" srcOrd="1" destOrd="0" parTransId="{61BD5B66-0A85-467F-B5BC-487BBB405490}" sibTransId="{2600BCB3-9267-40D7-89EC-90B632AD1903}"/>
    <dgm:cxn modelId="{25DB48EC-B8A5-4DDE-A809-5EBEA91F769A}" type="presOf" srcId="{E06F885C-F643-400F-A713-8F3318883D31}" destId="{BCFCBC0C-D9D2-4068-B309-9DF6DFE4E858}" srcOrd="0" destOrd="1" presId="urn:microsoft.com/office/officeart/2005/8/layout/hList1"/>
    <dgm:cxn modelId="{469DB546-64F1-4932-81C3-2384FAF29BF7}" type="presParOf" srcId="{E6C40E7F-71C7-4A77-B920-290FEB735835}" destId="{68438C2C-1796-49DA-B0C1-1FABBEB5C826}" srcOrd="0" destOrd="0" presId="urn:microsoft.com/office/officeart/2005/8/layout/hList1"/>
    <dgm:cxn modelId="{E2EE6831-BFAE-47BD-8207-B7568B08F2AF}" type="presParOf" srcId="{68438C2C-1796-49DA-B0C1-1FABBEB5C826}" destId="{49E05509-E8DD-4097-BC3D-8F43386574D3}" srcOrd="0" destOrd="0" presId="urn:microsoft.com/office/officeart/2005/8/layout/hList1"/>
    <dgm:cxn modelId="{E66D412F-DD32-4813-97B2-B3EAAE1D23FA}" type="presParOf" srcId="{68438C2C-1796-49DA-B0C1-1FABBEB5C826}" destId="{BCFCBC0C-D9D2-4068-B309-9DF6DFE4E858}" srcOrd="1" destOrd="0" presId="urn:microsoft.com/office/officeart/2005/8/layout/hList1"/>
    <dgm:cxn modelId="{6B33950B-9C7B-4E10-94CF-5D1F51B27E6E}" type="presParOf" srcId="{E6C40E7F-71C7-4A77-B920-290FEB735835}" destId="{A01D33FD-B5D5-46DC-9157-4C76185602B4}" srcOrd="1" destOrd="0" presId="urn:microsoft.com/office/officeart/2005/8/layout/hList1"/>
    <dgm:cxn modelId="{E45E8D17-A4F5-4CC5-B648-4C90DE8C2CB3}" type="presParOf" srcId="{E6C40E7F-71C7-4A77-B920-290FEB735835}" destId="{A1A1B826-9784-4AD6-B05B-A46FBC1160E4}" srcOrd="2" destOrd="0" presId="urn:microsoft.com/office/officeart/2005/8/layout/hList1"/>
    <dgm:cxn modelId="{0C92F669-4465-4243-B2D0-B8B1F5427A8C}" type="presParOf" srcId="{A1A1B826-9784-4AD6-B05B-A46FBC1160E4}" destId="{8587EE7E-4715-4E88-B8AF-5599C764C626}" srcOrd="0" destOrd="0" presId="urn:microsoft.com/office/officeart/2005/8/layout/hList1"/>
    <dgm:cxn modelId="{B8C4FD09-3F46-457A-A43E-A5EA9CD86482}" type="presParOf" srcId="{A1A1B826-9784-4AD6-B05B-A46FBC1160E4}" destId="{A3920041-2F28-44B3-A197-456E051CDA10}" srcOrd="1" destOrd="0" presId="urn:microsoft.com/office/officeart/2005/8/layout/hList1"/>
    <dgm:cxn modelId="{C587555C-9506-4938-9C45-FCA5A40033E0}" type="presParOf" srcId="{E6C40E7F-71C7-4A77-B920-290FEB735835}" destId="{A10B95FB-AE50-4551-87C5-26A49C8C1186}" srcOrd="3" destOrd="0" presId="urn:microsoft.com/office/officeart/2005/8/layout/hList1"/>
    <dgm:cxn modelId="{10B9F31B-D72C-4B05-B375-9714AC502112}" type="presParOf" srcId="{E6C40E7F-71C7-4A77-B920-290FEB735835}" destId="{2DBB6C90-4018-445D-8E32-AAB0C0F9B56C}" srcOrd="4" destOrd="0" presId="urn:microsoft.com/office/officeart/2005/8/layout/hList1"/>
    <dgm:cxn modelId="{DE1EA49B-BB93-41CE-857C-92B4D6F395D4}" type="presParOf" srcId="{2DBB6C90-4018-445D-8E32-AAB0C0F9B56C}" destId="{DFD90959-61B6-4D87-9A32-F670321054C0}" srcOrd="0" destOrd="0" presId="urn:microsoft.com/office/officeart/2005/8/layout/hList1"/>
    <dgm:cxn modelId="{8019A3A0-F45C-44C5-B88D-9F2DA38D77D7}" type="presParOf" srcId="{2DBB6C90-4018-445D-8E32-AAB0C0F9B56C}" destId="{B3A9DE9B-EFD6-4FB3-B1EF-E0A8DF35C4E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2AF8D-D5EB-4C30-90A6-9A1217AE8099}" type="doc">
      <dgm:prSet loTypeId="urn:microsoft.com/office/officeart/2005/8/layout/gear1" loCatId="cycle" qsTypeId="urn:microsoft.com/office/officeart/2005/8/quickstyle/simple1" qsCatId="simple" csTypeId="urn:microsoft.com/office/officeart/2005/8/colors/colorful2" csCatId="colorful" phldr="1"/>
      <dgm:spPr/>
    </dgm:pt>
    <dgm:pt modelId="{C7779756-819C-4F5A-9B97-042D78CC5AB8}">
      <dgm:prSet phldrT="[Text]"/>
      <dgm:spPr>
        <a:solidFill>
          <a:srgbClr val="FFC000"/>
        </a:solidFill>
      </dgm:spPr>
      <dgm:t>
        <a:bodyPr/>
        <a:lstStyle/>
        <a:p>
          <a:r>
            <a:rPr lang="en-US" dirty="0" smtClean="0">
              <a:solidFill>
                <a:schemeClr val="bg1"/>
              </a:solidFill>
            </a:rPr>
            <a:t>Long-cycle</a:t>
          </a:r>
          <a:endParaRPr lang="en-US" dirty="0">
            <a:solidFill>
              <a:schemeClr val="bg1"/>
            </a:solidFill>
          </a:endParaRPr>
        </a:p>
      </dgm:t>
    </dgm:pt>
    <dgm:pt modelId="{F7E1536B-2303-4AAC-BDE2-34566340A2FB}" type="parTrans" cxnId="{013DB010-D395-41EA-A16B-7574FA1BE798}">
      <dgm:prSet/>
      <dgm:spPr/>
      <dgm:t>
        <a:bodyPr/>
        <a:lstStyle/>
        <a:p>
          <a:endParaRPr lang="en-US"/>
        </a:p>
      </dgm:t>
    </dgm:pt>
    <dgm:pt modelId="{65121117-27B1-4297-832D-013546CA57EA}" type="sibTrans" cxnId="{013DB010-D395-41EA-A16B-7574FA1BE798}">
      <dgm:prSet/>
      <dgm:spPr>
        <a:solidFill>
          <a:srgbClr val="FFC000"/>
        </a:solidFill>
      </dgm:spPr>
      <dgm:t>
        <a:bodyPr/>
        <a:lstStyle/>
        <a:p>
          <a:endParaRPr lang="en-US"/>
        </a:p>
      </dgm:t>
    </dgm:pt>
    <dgm:pt modelId="{DFEA3BE3-4038-4920-AAA7-50FC66901A94}">
      <dgm:prSet phldrT="[Text]"/>
      <dgm:spPr>
        <a:solidFill>
          <a:srgbClr val="1CF421"/>
        </a:solidFill>
      </dgm:spPr>
      <dgm:t>
        <a:bodyPr/>
        <a:lstStyle/>
        <a:p>
          <a:r>
            <a:rPr lang="en-US" dirty="0" smtClean="0">
              <a:solidFill>
                <a:schemeClr val="bg1"/>
              </a:solidFill>
            </a:rPr>
            <a:t>Medium-cycle</a:t>
          </a:r>
          <a:endParaRPr lang="en-US" dirty="0">
            <a:solidFill>
              <a:schemeClr val="bg1"/>
            </a:solidFill>
          </a:endParaRPr>
        </a:p>
      </dgm:t>
    </dgm:pt>
    <dgm:pt modelId="{72780A3C-852F-466A-8ED6-10DF678C6726}" type="parTrans" cxnId="{2120C0B6-159F-4D81-BCB0-EFBC7DC13826}">
      <dgm:prSet/>
      <dgm:spPr/>
      <dgm:t>
        <a:bodyPr/>
        <a:lstStyle/>
        <a:p>
          <a:endParaRPr lang="en-US"/>
        </a:p>
      </dgm:t>
    </dgm:pt>
    <dgm:pt modelId="{95DA2DB9-2084-4B79-A80D-663EB8566852}" type="sibTrans" cxnId="{2120C0B6-159F-4D81-BCB0-EFBC7DC13826}">
      <dgm:prSet/>
      <dgm:spPr>
        <a:solidFill>
          <a:srgbClr val="1CF421"/>
        </a:solidFill>
      </dgm:spPr>
      <dgm:t>
        <a:bodyPr/>
        <a:lstStyle/>
        <a:p>
          <a:endParaRPr lang="en-US"/>
        </a:p>
      </dgm:t>
    </dgm:pt>
    <dgm:pt modelId="{5F1DF724-8B9A-464E-AC20-4EEDF7F83B0C}">
      <dgm:prSet phldrT="[Text]"/>
      <dgm:spPr>
        <a:solidFill>
          <a:srgbClr val="0070C0"/>
        </a:solidFill>
      </dgm:spPr>
      <dgm:t>
        <a:bodyPr/>
        <a:lstStyle/>
        <a:p>
          <a:r>
            <a:rPr lang="en-US" dirty="0" smtClean="0"/>
            <a:t>Short-cycle</a:t>
          </a:r>
          <a:endParaRPr lang="en-US" dirty="0"/>
        </a:p>
      </dgm:t>
    </dgm:pt>
    <dgm:pt modelId="{E04FB460-CCDD-4CDC-9B34-B843F62D20A0}" type="parTrans" cxnId="{4EFBEACD-2805-4AF4-BC36-2DAA356D9710}">
      <dgm:prSet/>
      <dgm:spPr/>
      <dgm:t>
        <a:bodyPr/>
        <a:lstStyle/>
        <a:p>
          <a:endParaRPr lang="en-US"/>
        </a:p>
      </dgm:t>
    </dgm:pt>
    <dgm:pt modelId="{00A8EC08-7D42-424E-ABCA-FCDBF8680355}" type="sibTrans" cxnId="{4EFBEACD-2805-4AF4-BC36-2DAA356D9710}">
      <dgm:prSet/>
      <dgm:spPr>
        <a:solidFill>
          <a:srgbClr val="0070C0"/>
        </a:solidFill>
      </dgm:spPr>
      <dgm:t>
        <a:bodyPr/>
        <a:lstStyle/>
        <a:p>
          <a:endParaRPr lang="en-US"/>
        </a:p>
      </dgm:t>
    </dgm:pt>
    <dgm:pt modelId="{678E9D05-AF67-4437-B837-54353345E649}" type="pres">
      <dgm:prSet presAssocID="{71B2AF8D-D5EB-4C30-90A6-9A1217AE8099}" presName="composite" presStyleCnt="0">
        <dgm:presLayoutVars>
          <dgm:chMax val="3"/>
          <dgm:animLvl val="lvl"/>
          <dgm:resizeHandles val="exact"/>
        </dgm:presLayoutVars>
      </dgm:prSet>
      <dgm:spPr/>
    </dgm:pt>
    <dgm:pt modelId="{E04379C5-1B6A-4206-87ED-519098182C50}" type="pres">
      <dgm:prSet presAssocID="{C7779756-819C-4F5A-9B97-042D78CC5AB8}" presName="gear1" presStyleLbl="node1" presStyleIdx="0" presStyleCnt="3" custScaleX="123140" custScaleY="116529" custLinFactNeighborX="11294" custLinFactNeighborY="7714">
        <dgm:presLayoutVars>
          <dgm:chMax val="1"/>
          <dgm:bulletEnabled val="1"/>
        </dgm:presLayoutVars>
      </dgm:prSet>
      <dgm:spPr/>
      <dgm:t>
        <a:bodyPr/>
        <a:lstStyle/>
        <a:p>
          <a:endParaRPr lang="en-US"/>
        </a:p>
      </dgm:t>
    </dgm:pt>
    <dgm:pt modelId="{F78C59F5-4572-40ED-AB3E-2398997CEF0C}" type="pres">
      <dgm:prSet presAssocID="{C7779756-819C-4F5A-9B97-042D78CC5AB8}" presName="gear1srcNode" presStyleLbl="node1" presStyleIdx="0" presStyleCnt="3"/>
      <dgm:spPr/>
      <dgm:t>
        <a:bodyPr/>
        <a:lstStyle/>
        <a:p>
          <a:endParaRPr lang="en-US"/>
        </a:p>
      </dgm:t>
    </dgm:pt>
    <dgm:pt modelId="{EBB6F3D5-29E2-4283-9417-83D6BF8E3BFA}" type="pres">
      <dgm:prSet presAssocID="{C7779756-819C-4F5A-9B97-042D78CC5AB8}" presName="gear1dstNode" presStyleLbl="node1" presStyleIdx="0" presStyleCnt="3"/>
      <dgm:spPr/>
      <dgm:t>
        <a:bodyPr/>
        <a:lstStyle/>
        <a:p>
          <a:endParaRPr lang="en-US"/>
        </a:p>
      </dgm:t>
    </dgm:pt>
    <dgm:pt modelId="{A44819CF-68DE-4A8C-97C0-E3C10BFE30BA}" type="pres">
      <dgm:prSet presAssocID="{DFEA3BE3-4038-4920-AAA7-50FC66901A94}" presName="gear2" presStyleLbl="node1" presStyleIdx="1" presStyleCnt="3" custScaleX="130909" custScaleY="133939">
        <dgm:presLayoutVars>
          <dgm:chMax val="1"/>
          <dgm:bulletEnabled val="1"/>
        </dgm:presLayoutVars>
      </dgm:prSet>
      <dgm:spPr/>
      <dgm:t>
        <a:bodyPr/>
        <a:lstStyle/>
        <a:p>
          <a:endParaRPr lang="en-US"/>
        </a:p>
      </dgm:t>
    </dgm:pt>
    <dgm:pt modelId="{4460E946-B773-46C9-9971-3B3CCEFBA949}" type="pres">
      <dgm:prSet presAssocID="{DFEA3BE3-4038-4920-AAA7-50FC66901A94}" presName="gear2srcNode" presStyleLbl="node1" presStyleIdx="1" presStyleCnt="3"/>
      <dgm:spPr/>
      <dgm:t>
        <a:bodyPr/>
        <a:lstStyle/>
        <a:p>
          <a:endParaRPr lang="en-US"/>
        </a:p>
      </dgm:t>
    </dgm:pt>
    <dgm:pt modelId="{AC6A8C4E-CBF1-4C80-B23B-766BE0681FD6}" type="pres">
      <dgm:prSet presAssocID="{DFEA3BE3-4038-4920-AAA7-50FC66901A94}" presName="gear2dstNode" presStyleLbl="node1" presStyleIdx="1" presStyleCnt="3"/>
      <dgm:spPr/>
      <dgm:t>
        <a:bodyPr/>
        <a:lstStyle/>
        <a:p>
          <a:endParaRPr lang="en-US"/>
        </a:p>
      </dgm:t>
    </dgm:pt>
    <dgm:pt modelId="{085F47AD-9AB5-4301-92B6-B7A634A792E5}" type="pres">
      <dgm:prSet presAssocID="{5F1DF724-8B9A-464E-AC20-4EEDF7F83B0C}" presName="gear3" presStyleLbl="node1" presStyleIdx="2" presStyleCnt="3" custLinFactNeighborX="3598" custLinFactNeighborY="1578"/>
      <dgm:spPr/>
      <dgm:t>
        <a:bodyPr/>
        <a:lstStyle/>
        <a:p>
          <a:endParaRPr lang="en-US"/>
        </a:p>
      </dgm:t>
    </dgm:pt>
    <dgm:pt modelId="{1A38F43A-8B0A-4824-8D50-2235FC0C185C}" type="pres">
      <dgm:prSet presAssocID="{5F1DF724-8B9A-464E-AC20-4EEDF7F83B0C}" presName="gear3tx" presStyleLbl="node1" presStyleIdx="2" presStyleCnt="3">
        <dgm:presLayoutVars>
          <dgm:chMax val="1"/>
          <dgm:bulletEnabled val="1"/>
        </dgm:presLayoutVars>
      </dgm:prSet>
      <dgm:spPr/>
      <dgm:t>
        <a:bodyPr/>
        <a:lstStyle/>
        <a:p>
          <a:endParaRPr lang="en-US"/>
        </a:p>
      </dgm:t>
    </dgm:pt>
    <dgm:pt modelId="{C9220371-7B5C-448A-B82E-4E0A9A627348}" type="pres">
      <dgm:prSet presAssocID="{5F1DF724-8B9A-464E-AC20-4EEDF7F83B0C}" presName="gear3srcNode" presStyleLbl="node1" presStyleIdx="2" presStyleCnt="3"/>
      <dgm:spPr/>
      <dgm:t>
        <a:bodyPr/>
        <a:lstStyle/>
        <a:p>
          <a:endParaRPr lang="en-US"/>
        </a:p>
      </dgm:t>
    </dgm:pt>
    <dgm:pt modelId="{C42009A1-DE42-4F10-9336-E5D655A41510}" type="pres">
      <dgm:prSet presAssocID="{5F1DF724-8B9A-464E-AC20-4EEDF7F83B0C}" presName="gear3dstNode" presStyleLbl="node1" presStyleIdx="2" presStyleCnt="3"/>
      <dgm:spPr/>
      <dgm:t>
        <a:bodyPr/>
        <a:lstStyle/>
        <a:p>
          <a:endParaRPr lang="en-US"/>
        </a:p>
      </dgm:t>
    </dgm:pt>
    <dgm:pt modelId="{8138C232-D0B0-4C08-AE97-05D5831D9D4E}" type="pres">
      <dgm:prSet presAssocID="{65121117-27B1-4297-832D-013546CA57EA}" presName="connector1" presStyleLbl="sibTrans2D1" presStyleIdx="0" presStyleCnt="3" custAng="20190380" custScaleX="77012" custScaleY="104743" custLinFactNeighborX="22014" custLinFactNeighborY="-8758"/>
      <dgm:spPr/>
      <dgm:t>
        <a:bodyPr/>
        <a:lstStyle/>
        <a:p>
          <a:endParaRPr lang="en-US"/>
        </a:p>
      </dgm:t>
    </dgm:pt>
    <dgm:pt modelId="{2EEB8F93-BAB7-4BC9-BC39-0BD4D9E260D5}" type="pres">
      <dgm:prSet presAssocID="{95DA2DB9-2084-4B79-A80D-663EB8566852}" presName="connector2" presStyleLbl="sibTrans2D1" presStyleIdx="1" presStyleCnt="3" custLinFactNeighborX="-9789" custLinFactNeighborY="795"/>
      <dgm:spPr/>
      <dgm:t>
        <a:bodyPr/>
        <a:lstStyle/>
        <a:p>
          <a:endParaRPr lang="en-US"/>
        </a:p>
      </dgm:t>
    </dgm:pt>
    <dgm:pt modelId="{BCBF12F6-2BCF-4D49-94AF-4FC488B59446}" type="pres">
      <dgm:prSet presAssocID="{00A8EC08-7D42-424E-ABCA-FCDBF8680355}" presName="connector3" presStyleLbl="sibTrans2D1" presStyleIdx="2" presStyleCnt="3" custAng="1309676" custLinFactNeighborX="8837" custLinFactNeighborY="-1906"/>
      <dgm:spPr/>
      <dgm:t>
        <a:bodyPr/>
        <a:lstStyle/>
        <a:p>
          <a:endParaRPr lang="en-US"/>
        </a:p>
      </dgm:t>
    </dgm:pt>
  </dgm:ptLst>
  <dgm:cxnLst>
    <dgm:cxn modelId="{C0664C9F-FD04-4C7B-B4BF-CF08AB231574}" type="presOf" srcId="{C7779756-819C-4F5A-9B97-042D78CC5AB8}" destId="{F78C59F5-4572-40ED-AB3E-2398997CEF0C}" srcOrd="1" destOrd="0" presId="urn:microsoft.com/office/officeart/2005/8/layout/gear1"/>
    <dgm:cxn modelId="{8A946545-9877-4DB3-AA16-F38BF044BD4B}" type="presOf" srcId="{95DA2DB9-2084-4B79-A80D-663EB8566852}" destId="{2EEB8F93-BAB7-4BC9-BC39-0BD4D9E260D5}" srcOrd="0" destOrd="0" presId="urn:microsoft.com/office/officeart/2005/8/layout/gear1"/>
    <dgm:cxn modelId="{2120C0B6-159F-4D81-BCB0-EFBC7DC13826}" srcId="{71B2AF8D-D5EB-4C30-90A6-9A1217AE8099}" destId="{DFEA3BE3-4038-4920-AAA7-50FC66901A94}" srcOrd="1" destOrd="0" parTransId="{72780A3C-852F-466A-8ED6-10DF678C6726}" sibTransId="{95DA2DB9-2084-4B79-A80D-663EB8566852}"/>
    <dgm:cxn modelId="{6883200E-7A2B-4229-B2F4-0A8548F60420}" type="presOf" srcId="{DFEA3BE3-4038-4920-AAA7-50FC66901A94}" destId="{4460E946-B773-46C9-9971-3B3CCEFBA949}" srcOrd="1" destOrd="0" presId="urn:microsoft.com/office/officeart/2005/8/layout/gear1"/>
    <dgm:cxn modelId="{936A58F6-9303-44F5-AC08-6E5764A1E1EE}" type="presOf" srcId="{00A8EC08-7D42-424E-ABCA-FCDBF8680355}" destId="{BCBF12F6-2BCF-4D49-94AF-4FC488B59446}" srcOrd="0" destOrd="0" presId="urn:microsoft.com/office/officeart/2005/8/layout/gear1"/>
    <dgm:cxn modelId="{013DB010-D395-41EA-A16B-7574FA1BE798}" srcId="{71B2AF8D-D5EB-4C30-90A6-9A1217AE8099}" destId="{C7779756-819C-4F5A-9B97-042D78CC5AB8}" srcOrd="0" destOrd="0" parTransId="{F7E1536B-2303-4AAC-BDE2-34566340A2FB}" sibTransId="{65121117-27B1-4297-832D-013546CA57EA}"/>
    <dgm:cxn modelId="{2967D2F9-30AB-400A-B26D-8807454B6532}" type="presOf" srcId="{C7779756-819C-4F5A-9B97-042D78CC5AB8}" destId="{E04379C5-1B6A-4206-87ED-519098182C50}" srcOrd="0" destOrd="0" presId="urn:microsoft.com/office/officeart/2005/8/layout/gear1"/>
    <dgm:cxn modelId="{8E857ACF-3F0A-4CC0-BEC7-9497D7ECA308}" type="presOf" srcId="{5F1DF724-8B9A-464E-AC20-4EEDF7F83B0C}" destId="{1A38F43A-8B0A-4824-8D50-2235FC0C185C}" srcOrd="1" destOrd="0" presId="urn:microsoft.com/office/officeart/2005/8/layout/gear1"/>
    <dgm:cxn modelId="{4EFBEACD-2805-4AF4-BC36-2DAA356D9710}" srcId="{71B2AF8D-D5EB-4C30-90A6-9A1217AE8099}" destId="{5F1DF724-8B9A-464E-AC20-4EEDF7F83B0C}" srcOrd="2" destOrd="0" parTransId="{E04FB460-CCDD-4CDC-9B34-B843F62D20A0}" sibTransId="{00A8EC08-7D42-424E-ABCA-FCDBF8680355}"/>
    <dgm:cxn modelId="{048CA5B6-5176-429D-B0BE-BF1269DB8741}" type="presOf" srcId="{65121117-27B1-4297-832D-013546CA57EA}" destId="{8138C232-D0B0-4C08-AE97-05D5831D9D4E}" srcOrd="0" destOrd="0" presId="urn:microsoft.com/office/officeart/2005/8/layout/gear1"/>
    <dgm:cxn modelId="{7C7D36D8-D2B2-4689-BC0F-859BF10E3284}" type="presOf" srcId="{5F1DF724-8B9A-464E-AC20-4EEDF7F83B0C}" destId="{085F47AD-9AB5-4301-92B6-B7A634A792E5}" srcOrd="0" destOrd="0" presId="urn:microsoft.com/office/officeart/2005/8/layout/gear1"/>
    <dgm:cxn modelId="{76EFE339-ADBC-499F-9217-1C9BF8CBB856}" type="presOf" srcId="{DFEA3BE3-4038-4920-AAA7-50FC66901A94}" destId="{AC6A8C4E-CBF1-4C80-B23B-766BE0681FD6}" srcOrd="2" destOrd="0" presId="urn:microsoft.com/office/officeart/2005/8/layout/gear1"/>
    <dgm:cxn modelId="{965DC492-C4B5-466E-BFC3-113060340224}" type="presOf" srcId="{5F1DF724-8B9A-464E-AC20-4EEDF7F83B0C}" destId="{C9220371-7B5C-448A-B82E-4E0A9A627348}" srcOrd="2" destOrd="0" presId="urn:microsoft.com/office/officeart/2005/8/layout/gear1"/>
    <dgm:cxn modelId="{4F7C5570-1DED-4548-B138-2FF3034CD7DB}" type="presOf" srcId="{C7779756-819C-4F5A-9B97-042D78CC5AB8}" destId="{EBB6F3D5-29E2-4283-9417-83D6BF8E3BFA}" srcOrd="2" destOrd="0" presId="urn:microsoft.com/office/officeart/2005/8/layout/gear1"/>
    <dgm:cxn modelId="{2A51C5C2-0FBB-4AA8-AC98-81AEDB0BB3EF}" type="presOf" srcId="{5F1DF724-8B9A-464E-AC20-4EEDF7F83B0C}" destId="{C42009A1-DE42-4F10-9336-E5D655A41510}" srcOrd="3" destOrd="0" presId="urn:microsoft.com/office/officeart/2005/8/layout/gear1"/>
    <dgm:cxn modelId="{3DFF1883-2F32-4D83-BEC6-CE964D0F3D51}" type="presOf" srcId="{DFEA3BE3-4038-4920-AAA7-50FC66901A94}" destId="{A44819CF-68DE-4A8C-97C0-E3C10BFE30BA}" srcOrd="0" destOrd="0" presId="urn:microsoft.com/office/officeart/2005/8/layout/gear1"/>
    <dgm:cxn modelId="{AF86F6EA-7E18-4E32-A60C-8156F972CF77}" type="presOf" srcId="{71B2AF8D-D5EB-4C30-90A6-9A1217AE8099}" destId="{678E9D05-AF67-4437-B837-54353345E649}" srcOrd="0" destOrd="0" presId="urn:microsoft.com/office/officeart/2005/8/layout/gear1"/>
    <dgm:cxn modelId="{E69573BD-8BF7-457F-B27E-F4040E7D518D}" type="presParOf" srcId="{678E9D05-AF67-4437-B837-54353345E649}" destId="{E04379C5-1B6A-4206-87ED-519098182C50}" srcOrd="0" destOrd="0" presId="urn:microsoft.com/office/officeart/2005/8/layout/gear1"/>
    <dgm:cxn modelId="{A62003A4-7832-47F1-8CE9-A8DA631830EC}" type="presParOf" srcId="{678E9D05-AF67-4437-B837-54353345E649}" destId="{F78C59F5-4572-40ED-AB3E-2398997CEF0C}" srcOrd="1" destOrd="0" presId="urn:microsoft.com/office/officeart/2005/8/layout/gear1"/>
    <dgm:cxn modelId="{95EFA17C-4F3A-4C89-B2B9-B45A0919A9A9}" type="presParOf" srcId="{678E9D05-AF67-4437-B837-54353345E649}" destId="{EBB6F3D5-29E2-4283-9417-83D6BF8E3BFA}" srcOrd="2" destOrd="0" presId="urn:microsoft.com/office/officeart/2005/8/layout/gear1"/>
    <dgm:cxn modelId="{85FBDB05-50F4-4391-B997-22407DB5AA11}" type="presParOf" srcId="{678E9D05-AF67-4437-B837-54353345E649}" destId="{A44819CF-68DE-4A8C-97C0-E3C10BFE30BA}" srcOrd="3" destOrd="0" presId="urn:microsoft.com/office/officeart/2005/8/layout/gear1"/>
    <dgm:cxn modelId="{3A9E52D3-4023-447A-A4EE-1FBB273D40DA}" type="presParOf" srcId="{678E9D05-AF67-4437-B837-54353345E649}" destId="{4460E946-B773-46C9-9971-3B3CCEFBA949}" srcOrd="4" destOrd="0" presId="urn:microsoft.com/office/officeart/2005/8/layout/gear1"/>
    <dgm:cxn modelId="{A8FF7E63-AAD0-44E8-9ECE-ED05745148CC}" type="presParOf" srcId="{678E9D05-AF67-4437-B837-54353345E649}" destId="{AC6A8C4E-CBF1-4C80-B23B-766BE0681FD6}" srcOrd="5" destOrd="0" presId="urn:microsoft.com/office/officeart/2005/8/layout/gear1"/>
    <dgm:cxn modelId="{7B02379D-D977-4386-9310-052E29324E64}" type="presParOf" srcId="{678E9D05-AF67-4437-B837-54353345E649}" destId="{085F47AD-9AB5-4301-92B6-B7A634A792E5}" srcOrd="6" destOrd="0" presId="urn:microsoft.com/office/officeart/2005/8/layout/gear1"/>
    <dgm:cxn modelId="{251EF041-B7B4-4179-BABB-D147998E57A4}" type="presParOf" srcId="{678E9D05-AF67-4437-B837-54353345E649}" destId="{1A38F43A-8B0A-4824-8D50-2235FC0C185C}" srcOrd="7" destOrd="0" presId="urn:microsoft.com/office/officeart/2005/8/layout/gear1"/>
    <dgm:cxn modelId="{43D31F79-2544-456B-AB81-99A7D830E007}" type="presParOf" srcId="{678E9D05-AF67-4437-B837-54353345E649}" destId="{C9220371-7B5C-448A-B82E-4E0A9A627348}" srcOrd="8" destOrd="0" presId="urn:microsoft.com/office/officeart/2005/8/layout/gear1"/>
    <dgm:cxn modelId="{FB9201D8-1813-4D87-A2BE-5D3A0F3003CD}" type="presParOf" srcId="{678E9D05-AF67-4437-B837-54353345E649}" destId="{C42009A1-DE42-4F10-9336-E5D655A41510}" srcOrd="9" destOrd="0" presId="urn:microsoft.com/office/officeart/2005/8/layout/gear1"/>
    <dgm:cxn modelId="{3553E321-CE71-4F34-B127-9AA69E4AC941}" type="presParOf" srcId="{678E9D05-AF67-4437-B837-54353345E649}" destId="{8138C232-D0B0-4C08-AE97-05D5831D9D4E}" srcOrd="10" destOrd="0" presId="urn:microsoft.com/office/officeart/2005/8/layout/gear1"/>
    <dgm:cxn modelId="{E51357C8-201F-4D83-BF71-8D8DFA8265F2}" type="presParOf" srcId="{678E9D05-AF67-4437-B837-54353345E649}" destId="{2EEB8F93-BAB7-4BC9-BC39-0BD4D9E260D5}" srcOrd="11" destOrd="0" presId="urn:microsoft.com/office/officeart/2005/8/layout/gear1"/>
    <dgm:cxn modelId="{43898037-282B-4083-BD0B-96F842ED58B7}" type="presParOf" srcId="{678E9D05-AF67-4437-B837-54353345E649}" destId="{BCBF12F6-2BCF-4D49-94AF-4FC488B59446}"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438342-0120-4B4F-84BE-33D226A7F71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A06F6C59-E577-4A3B-A345-55E79C03D697}">
      <dgm:prSet phldrT="[Text]"/>
      <dgm:spPr>
        <a:solidFill>
          <a:srgbClr val="FF3300"/>
        </a:solidFill>
      </dgm:spPr>
      <dgm:t>
        <a:bodyPr/>
        <a:lstStyle/>
        <a:p>
          <a:r>
            <a:rPr lang="en-US" dirty="0" smtClean="0"/>
            <a:t>CHETL</a:t>
          </a:r>
          <a:endParaRPr lang="en-US" dirty="0"/>
        </a:p>
      </dgm:t>
    </dgm:pt>
    <dgm:pt modelId="{D498A2BE-EC1F-49C6-A05E-AAB1FEDE4CDA}" type="parTrans" cxnId="{8CBEDC73-356E-4FCF-8481-4F78673A4CA3}">
      <dgm:prSet/>
      <dgm:spPr/>
      <dgm:t>
        <a:bodyPr/>
        <a:lstStyle/>
        <a:p>
          <a:endParaRPr lang="en-US"/>
        </a:p>
      </dgm:t>
    </dgm:pt>
    <dgm:pt modelId="{1B9E926C-835B-41AD-96CA-2142DEE29EFE}" type="sibTrans" cxnId="{8CBEDC73-356E-4FCF-8481-4F78673A4CA3}">
      <dgm:prSet/>
      <dgm:spPr/>
      <dgm:t>
        <a:bodyPr/>
        <a:lstStyle/>
        <a:p>
          <a:endParaRPr lang="en-US"/>
        </a:p>
      </dgm:t>
    </dgm:pt>
    <dgm:pt modelId="{B2BC6C05-0E16-4EE5-846E-6F725FACB132}">
      <dgm:prSet phldrT="[Text]"/>
      <dgm:spPr>
        <a:solidFill>
          <a:srgbClr val="FFC000"/>
        </a:solidFill>
      </dgm:spPr>
      <dgm:t>
        <a:bodyPr/>
        <a:lstStyle/>
        <a:p>
          <a:r>
            <a:rPr lang="en-US" dirty="0" smtClean="0"/>
            <a:t>KCAS</a:t>
          </a:r>
          <a:endParaRPr lang="en-US" dirty="0"/>
        </a:p>
      </dgm:t>
    </dgm:pt>
    <dgm:pt modelId="{374A9D98-0FB0-4FFC-9535-E90936A41A79}" type="parTrans" cxnId="{FAFCBEEE-E913-4EDC-8F5D-81AB34716E0C}">
      <dgm:prSet/>
      <dgm:spPr/>
      <dgm:t>
        <a:bodyPr/>
        <a:lstStyle/>
        <a:p>
          <a:endParaRPr lang="en-US"/>
        </a:p>
      </dgm:t>
    </dgm:pt>
    <dgm:pt modelId="{50AEAB2E-5F64-4840-AF88-0DE05CB9F18A}" type="sibTrans" cxnId="{FAFCBEEE-E913-4EDC-8F5D-81AB34716E0C}">
      <dgm:prSet/>
      <dgm:spPr/>
      <dgm:t>
        <a:bodyPr/>
        <a:lstStyle/>
        <a:p>
          <a:endParaRPr lang="en-US"/>
        </a:p>
      </dgm:t>
    </dgm:pt>
    <dgm:pt modelId="{ECD99D65-7639-4B89-A52A-31EFE58F3B72}">
      <dgm:prSet phldrT="[Text]"/>
      <dgm:spPr>
        <a:solidFill>
          <a:srgbClr val="1CF421"/>
        </a:solidFill>
      </dgm:spPr>
      <dgm:t>
        <a:bodyPr/>
        <a:lstStyle/>
        <a:p>
          <a:pPr>
            <a:lnSpc>
              <a:spcPct val="100000"/>
            </a:lnSpc>
            <a:spcAft>
              <a:spcPts val="0"/>
            </a:spcAft>
          </a:pPr>
          <a:r>
            <a:rPr lang="en-US" dirty="0" smtClean="0"/>
            <a:t>Assessment</a:t>
          </a:r>
        </a:p>
        <a:p>
          <a:pPr>
            <a:lnSpc>
              <a:spcPct val="100000"/>
            </a:lnSpc>
            <a:spcAft>
              <a:spcPts val="0"/>
            </a:spcAft>
          </a:pPr>
          <a:r>
            <a:rPr lang="en-US" dirty="0" smtClean="0"/>
            <a:t>Literacy</a:t>
          </a:r>
          <a:endParaRPr lang="en-US" dirty="0"/>
        </a:p>
      </dgm:t>
    </dgm:pt>
    <dgm:pt modelId="{C8C632CD-BC94-4FC0-9823-4FA63A558F30}" type="parTrans" cxnId="{7BE2849A-D55C-4E8F-A31A-A417D7FFEAC0}">
      <dgm:prSet/>
      <dgm:spPr/>
      <dgm:t>
        <a:bodyPr/>
        <a:lstStyle/>
        <a:p>
          <a:endParaRPr lang="en-US"/>
        </a:p>
      </dgm:t>
    </dgm:pt>
    <dgm:pt modelId="{ECE63AF6-13C9-43DB-9E05-BD5939ABAD84}" type="sibTrans" cxnId="{7BE2849A-D55C-4E8F-A31A-A417D7FFEAC0}">
      <dgm:prSet/>
      <dgm:spPr/>
      <dgm:t>
        <a:bodyPr/>
        <a:lstStyle/>
        <a:p>
          <a:endParaRPr lang="en-US"/>
        </a:p>
      </dgm:t>
    </dgm:pt>
    <dgm:pt modelId="{BAD6C5F3-4339-499A-B9F2-C2A00F7E03AA}">
      <dgm:prSet phldrT="[Text]"/>
      <dgm:spPr>
        <a:solidFill>
          <a:srgbClr val="DD5807"/>
        </a:solidFill>
      </dgm:spPr>
      <dgm:t>
        <a:bodyPr/>
        <a:lstStyle/>
        <a:p>
          <a:r>
            <a:rPr lang="en-US" dirty="0" smtClean="0"/>
            <a:t>Leadership</a:t>
          </a:r>
          <a:endParaRPr lang="en-US" dirty="0"/>
        </a:p>
      </dgm:t>
    </dgm:pt>
    <dgm:pt modelId="{9F85A0FB-A31A-4097-A669-792551F97E63}" type="parTrans" cxnId="{D9EBA8F9-1BDE-4524-B350-70C041C32EC7}">
      <dgm:prSet/>
      <dgm:spPr/>
      <dgm:t>
        <a:bodyPr/>
        <a:lstStyle/>
        <a:p>
          <a:endParaRPr lang="en-US"/>
        </a:p>
      </dgm:t>
    </dgm:pt>
    <dgm:pt modelId="{BE5C8609-68EF-41BA-8089-2EE921ED7B2A}" type="sibTrans" cxnId="{D9EBA8F9-1BDE-4524-B350-70C041C32EC7}">
      <dgm:prSet/>
      <dgm:spPr/>
      <dgm:t>
        <a:bodyPr/>
        <a:lstStyle/>
        <a:p>
          <a:endParaRPr lang="en-US"/>
        </a:p>
      </dgm:t>
    </dgm:pt>
    <dgm:pt modelId="{4965EB4A-0F32-4E58-82BD-8884DE229D9C}" type="pres">
      <dgm:prSet presAssocID="{05438342-0120-4B4F-84BE-33D226A7F716}" presName="matrix" presStyleCnt="0">
        <dgm:presLayoutVars>
          <dgm:chMax val="1"/>
          <dgm:dir/>
          <dgm:resizeHandles val="exact"/>
        </dgm:presLayoutVars>
      </dgm:prSet>
      <dgm:spPr/>
      <dgm:t>
        <a:bodyPr/>
        <a:lstStyle/>
        <a:p>
          <a:endParaRPr lang="en-US"/>
        </a:p>
      </dgm:t>
    </dgm:pt>
    <dgm:pt modelId="{0D0E6853-17EB-4CCC-A554-709F3C29E7CF}" type="pres">
      <dgm:prSet presAssocID="{05438342-0120-4B4F-84BE-33D226A7F716}" presName="axisShape" presStyleLbl="bgShp" presStyleIdx="0" presStyleCnt="1" custScaleX="158209"/>
      <dgm:spPr>
        <a:solidFill>
          <a:schemeClr val="tx2">
            <a:lumMod val="60000"/>
            <a:lumOff val="40000"/>
          </a:schemeClr>
        </a:solidFill>
      </dgm:spPr>
    </dgm:pt>
    <dgm:pt modelId="{1FA66A76-9E4B-4B12-970A-9F92AA7CB622}" type="pres">
      <dgm:prSet presAssocID="{05438342-0120-4B4F-84BE-33D226A7F716}" presName="rect1" presStyleLbl="node1" presStyleIdx="0" presStyleCnt="4" custScaleX="184665" custScaleY="106307" custLinFactNeighborX="-42947" custLinFactNeighborY="-7463">
        <dgm:presLayoutVars>
          <dgm:chMax val="0"/>
          <dgm:chPref val="0"/>
          <dgm:bulletEnabled val="1"/>
        </dgm:presLayoutVars>
      </dgm:prSet>
      <dgm:spPr/>
      <dgm:t>
        <a:bodyPr/>
        <a:lstStyle/>
        <a:p>
          <a:endParaRPr lang="en-US"/>
        </a:p>
      </dgm:t>
    </dgm:pt>
    <dgm:pt modelId="{E644B058-41E0-4710-8D7E-DEADCB767ED5}" type="pres">
      <dgm:prSet presAssocID="{05438342-0120-4B4F-84BE-33D226A7F716}" presName="rect2" presStyleLbl="node1" presStyleIdx="1" presStyleCnt="4" custScaleX="189552" custScaleY="116418" custLinFactX="-65467" custLinFactY="25541" custLinFactNeighborX="-100000" custLinFactNeighborY="100000">
        <dgm:presLayoutVars>
          <dgm:chMax val="0"/>
          <dgm:chPref val="0"/>
          <dgm:bulletEnabled val="1"/>
        </dgm:presLayoutVars>
      </dgm:prSet>
      <dgm:spPr/>
      <dgm:t>
        <a:bodyPr/>
        <a:lstStyle/>
        <a:p>
          <a:endParaRPr lang="en-US"/>
        </a:p>
      </dgm:t>
    </dgm:pt>
    <dgm:pt modelId="{BCB9677F-88CB-484E-94BC-B790A996658F}" type="pres">
      <dgm:prSet presAssocID="{05438342-0120-4B4F-84BE-33D226A7F716}" presName="rect3" presStyleLbl="node1" presStyleIdx="2" presStyleCnt="4" custScaleX="183582" custScaleY="108955" custLinFactX="65466" custLinFactY="-25541" custLinFactNeighborX="100000" custLinFactNeighborY="-100000">
        <dgm:presLayoutVars>
          <dgm:chMax val="0"/>
          <dgm:chPref val="0"/>
          <dgm:bulletEnabled val="1"/>
        </dgm:presLayoutVars>
      </dgm:prSet>
      <dgm:spPr/>
      <dgm:t>
        <a:bodyPr/>
        <a:lstStyle/>
        <a:p>
          <a:endParaRPr lang="en-US"/>
        </a:p>
      </dgm:t>
    </dgm:pt>
    <dgm:pt modelId="{A5F98C76-E6DF-4BAC-BD1D-E2CDD259AC52}" type="pres">
      <dgm:prSet presAssocID="{05438342-0120-4B4F-84BE-33D226A7F716}" presName="rect4" presStyleLbl="node1" presStyleIdx="3" presStyleCnt="4" custScaleX="182090" custScaleY="116419" custLinFactNeighborX="43489" custLinFactNeighborY="5057">
        <dgm:presLayoutVars>
          <dgm:chMax val="0"/>
          <dgm:chPref val="0"/>
          <dgm:bulletEnabled val="1"/>
        </dgm:presLayoutVars>
      </dgm:prSet>
      <dgm:spPr/>
      <dgm:t>
        <a:bodyPr/>
        <a:lstStyle/>
        <a:p>
          <a:endParaRPr lang="en-US"/>
        </a:p>
      </dgm:t>
    </dgm:pt>
  </dgm:ptLst>
  <dgm:cxnLst>
    <dgm:cxn modelId="{B6F8BBE5-5323-44AE-A0DD-8DF828592374}" type="presOf" srcId="{A06F6C59-E577-4A3B-A345-55E79C03D697}" destId="{1FA66A76-9E4B-4B12-970A-9F92AA7CB622}" srcOrd="0" destOrd="0" presId="urn:microsoft.com/office/officeart/2005/8/layout/matrix2"/>
    <dgm:cxn modelId="{FAFCBEEE-E913-4EDC-8F5D-81AB34716E0C}" srcId="{05438342-0120-4B4F-84BE-33D226A7F716}" destId="{B2BC6C05-0E16-4EE5-846E-6F725FACB132}" srcOrd="1" destOrd="0" parTransId="{374A9D98-0FB0-4FFC-9535-E90936A41A79}" sibTransId="{50AEAB2E-5F64-4840-AF88-0DE05CB9F18A}"/>
    <dgm:cxn modelId="{7AD3CCFC-3BDF-426D-97E8-E74D50E466A4}" type="presOf" srcId="{ECD99D65-7639-4B89-A52A-31EFE58F3B72}" destId="{BCB9677F-88CB-484E-94BC-B790A996658F}" srcOrd="0" destOrd="0" presId="urn:microsoft.com/office/officeart/2005/8/layout/matrix2"/>
    <dgm:cxn modelId="{8CBEDC73-356E-4FCF-8481-4F78673A4CA3}" srcId="{05438342-0120-4B4F-84BE-33D226A7F716}" destId="{A06F6C59-E577-4A3B-A345-55E79C03D697}" srcOrd="0" destOrd="0" parTransId="{D498A2BE-EC1F-49C6-A05E-AAB1FEDE4CDA}" sibTransId="{1B9E926C-835B-41AD-96CA-2142DEE29EFE}"/>
    <dgm:cxn modelId="{D9EBA8F9-1BDE-4524-B350-70C041C32EC7}" srcId="{05438342-0120-4B4F-84BE-33D226A7F716}" destId="{BAD6C5F3-4339-499A-B9F2-C2A00F7E03AA}" srcOrd="3" destOrd="0" parTransId="{9F85A0FB-A31A-4097-A669-792551F97E63}" sibTransId="{BE5C8609-68EF-41BA-8089-2EE921ED7B2A}"/>
    <dgm:cxn modelId="{E31F7440-C6FA-46E1-936D-9AB782821096}" type="presOf" srcId="{B2BC6C05-0E16-4EE5-846E-6F725FACB132}" destId="{E644B058-41E0-4710-8D7E-DEADCB767ED5}" srcOrd="0" destOrd="0" presId="urn:microsoft.com/office/officeart/2005/8/layout/matrix2"/>
    <dgm:cxn modelId="{7BE2849A-D55C-4E8F-A31A-A417D7FFEAC0}" srcId="{05438342-0120-4B4F-84BE-33D226A7F716}" destId="{ECD99D65-7639-4B89-A52A-31EFE58F3B72}" srcOrd="2" destOrd="0" parTransId="{C8C632CD-BC94-4FC0-9823-4FA63A558F30}" sibTransId="{ECE63AF6-13C9-43DB-9E05-BD5939ABAD84}"/>
    <dgm:cxn modelId="{B2A11E16-3403-4418-9CC8-BC4FD1E80381}" type="presOf" srcId="{BAD6C5F3-4339-499A-B9F2-C2A00F7E03AA}" destId="{A5F98C76-E6DF-4BAC-BD1D-E2CDD259AC52}" srcOrd="0" destOrd="0" presId="urn:microsoft.com/office/officeart/2005/8/layout/matrix2"/>
    <dgm:cxn modelId="{D5721802-9F2B-42AD-8663-C8A970E66C9E}" type="presOf" srcId="{05438342-0120-4B4F-84BE-33D226A7F716}" destId="{4965EB4A-0F32-4E58-82BD-8884DE229D9C}" srcOrd="0" destOrd="0" presId="urn:microsoft.com/office/officeart/2005/8/layout/matrix2"/>
    <dgm:cxn modelId="{7DA27564-CD75-418E-A19B-9742E386416A}" type="presParOf" srcId="{4965EB4A-0F32-4E58-82BD-8884DE229D9C}" destId="{0D0E6853-17EB-4CCC-A554-709F3C29E7CF}" srcOrd="0" destOrd="0" presId="urn:microsoft.com/office/officeart/2005/8/layout/matrix2"/>
    <dgm:cxn modelId="{AF84FDB4-9996-4648-AFF2-76AADEEE45D9}" type="presParOf" srcId="{4965EB4A-0F32-4E58-82BD-8884DE229D9C}" destId="{1FA66A76-9E4B-4B12-970A-9F92AA7CB622}" srcOrd="1" destOrd="0" presId="urn:microsoft.com/office/officeart/2005/8/layout/matrix2"/>
    <dgm:cxn modelId="{9AA3ECA7-4D0A-4577-8EEE-339856F4A3C3}" type="presParOf" srcId="{4965EB4A-0F32-4E58-82BD-8884DE229D9C}" destId="{E644B058-41E0-4710-8D7E-DEADCB767ED5}" srcOrd="2" destOrd="0" presId="urn:microsoft.com/office/officeart/2005/8/layout/matrix2"/>
    <dgm:cxn modelId="{B7586379-EF90-486C-B67F-B0CC79B2CDB9}" type="presParOf" srcId="{4965EB4A-0F32-4E58-82BD-8884DE229D9C}" destId="{BCB9677F-88CB-484E-94BC-B790A996658F}" srcOrd="3" destOrd="0" presId="urn:microsoft.com/office/officeart/2005/8/layout/matrix2"/>
    <dgm:cxn modelId="{670A35F3-9ED2-4A05-9F27-65CF954D8EDE}" type="presParOf" srcId="{4965EB4A-0F32-4E58-82BD-8884DE229D9C}" destId="{A5F98C76-E6DF-4BAC-BD1D-E2CDD259AC52}"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4AB19-80F5-4DDA-87EE-0A444AF19CE0}" type="datetimeFigureOut">
              <a:rPr lang="en-US" smtClean="0"/>
              <a:pPr/>
              <a:t>10/23/2011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B5B02-37A3-4B43-9A89-29F56301154C}" type="slidenum">
              <a:rPr lang="en-US" smtClean="0"/>
              <a:pPr/>
              <a:t>‹#›</a:t>
            </a:fld>
            <a:endParaRPr lang="en-US"/>
          </a:p>
        </p:txBody>
      </p:sp>
    </p:spTree>
    <p:extLst>
      <p:ext uri="{BB962C8B-B14F-4D97-AF65-F5344CB8AC3E}">
        <p14:creationId xmlns:p14="http://schemas.microsoft.com/office/powerpoint/2010/main" xmlns="" val="263101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(4 Slides) 10 min   9:00 – 9:10 </a:t>
            </a:r>
            <a:endParaRPr lang="en-US" b="1" u="sng" dirty="0" smtClean="0"/>
          </a:p>
          <a:p>
            <a:r>
              <a:rPr lang="en-US" u="sng" dirty="0" smtClean="0"/>
              <a:t>Welcome </a:t>
            </a:r>
            <a:endParaRPr lang="en-US" dirty="0" smtClean="0"/>
          </a:p>
          <a:p>
            <a:r>
              <a:rPr lang="en-US" dirty="0" smtClean="0"/>
              <a:t>Sit in Grade Level Sections (Assign tables) </a:t>
            </a:r>
          </a:p>
          <a:p>
            <a:r>
              <a:rPr lang="en-US" dirty="0" smtClean="0"/>
              <a:t>Parking Lot</a:t>
            </a:r>
          </a:p>
          <a:p>
            <a:r>
              <a:rPr lang="en-US" dirty="0" smtClean="0"/>
              <a:t>T-Chart, etc. </a:t>
            </a:r>
          </a:p>
          <a:p>
            <a:r>
              <a:rPr lang="en-US" dirty="0" smtClean="0"/>
              <a:t>Name Tags-return policy</a:t>
            </a:r>
          </a:p>
          <a:p>
            <a:r>
              <a:rPr lang="en-US" dirty="0" smtClean="0"/>
              <a:t>New Cover for Notebook</a:t>
            </a:r>
          </a:p>
          <a:p>
            <a:r>
              <a:rPr lang="en-US" dirty="0" smtClean="0"/>
              <a:t>Attendance: Notify your district administrator and me if you will be absent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endParaRPr lang="en-US" b="0" dirty="0"/>
          </a:p>
          <a:p>
            <a:endParaRPr lang="en-US" b="0" dirty="0"/>
          </a:p>
          <a:p>
            <a:r>
              <a:rPr lang="en-US" b="0" dirty="0" smtClean="0"/>
              <a:t>Concept</a:t>
            </a:r>
            <a:r>
              <a:rPr lang="en-US" b="0" baseline="0" dirty="0" smtClean="0"/>
              <a:t> of Attainment for Essential Questions </a:t>
            </a:r>
            <a:r>
              <a:rPr lang="en-US" b="1" baseline="0" dirty="0" smtClean="0"/>
              <a:t>HANDOUT</a:t>
            </a:r>
            <a:endParaRPr lang="en-US" b="1"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Index</a:t>
            </a:r>
            <a:r>
              <a:rPr lang="en-US" baseline="0" dirty="0" smtClean="0"/>
              <a:t> cards will be on table. Instruct participants to write T on one side and F on the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r>
              <a:rPr lang="en-US" b="1" baseline="0" dirty="0" smtClean="0"/>
              <a:t>  </a:t>
            </a:r>
            <a:r>
              <a:rPr lang="en-US" b="1" dirty="0" smtClean="0"/>
              <a:t>End at 9:40</a:t>
            </a:r>
          </a:p>
          <a:p>
            <a:endParaRPr lang="en-US" b="1" dirty="0" smtClean="0"/>
          </a:p>
          <a:p>
            <a:r>
              <a:rPr lang="en-US" b="1" dirty="0" smtClean="0"/>
              <a:t>REMEMBER: Essential</a:t>
            </a:r>
            <a:r>
              <a:rPr lang="en-US" b="1" baseline="0" dirty="0" smtClean="0"/>
              <a:t> questions are not about Yes/No, but does the question allow for a strong counter-argument.</a:t>
            </a:r>
          </a:p>
          <a:p>
            <a:endParaRPr lang="en-US" b="1" baseline="0"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9:40 – 10:40   (60 min)</a:t>
            </a:r>
          </a:p>
          <a:p>
            <a:endParaRPr lang="en-US" b="1" dirty="0" smtClean="0"/>
          </a:p>
          <a:p>
            <a:r>
              <a:rPr lang="en-US" b="1" dirty="0" smtClean="0"/>
              <a:t>12 Slides</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a:t>
            </a:r>
            <a:r>
              <a:rPr lang="en-US" b="1" dirty="0" smtClean="0">
                <a:solidFill>
                  <a:srgbClr val="DD5807"/>
                </a:solidFill>
              </a:rPr>
              <a:t>(Tab #10, pages 4-5)</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Explain that we’re going to pause to give them a light way to learn some of the heavier lessons of the first year’s LDC work, using imaginary tasks.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 directions and allow 20 minutes for crew work.  Remind</a:t>
            </a:r>
            <a:r>
              <a:rPr lang="en-US" sz="1200" kern="1200" baseline="0" dirty="0" smtClean="0">
                <a:solidFill>
                  <a:schemeClr val="tx1"/>
                </a:solidFill>
                <a:latin typeface="+mn-lt"/>
                <a:ea typeface="+mn-ea"/>
                <a:cs typeface="+mn-cs"/>
              </a:rPr>
              <a:t> participants that THE TASKS ARE MIXED. NOT ALL ARE ARGUMENTATION. </a:t>
            </a:r>
            <a:r>
              <a:rPr lang="en-US" i="0" baseline="0" dirty="0" smtClean="0"/>
              <a:t>Intent of this activity is to see if this is a well-designed task.</a:t>
            </a:r>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Take comments and discuss each one</a:t>
            </a:r>
            <a:r>
              <a:rPr lang="en-US" sz="1200" kern="1200" baseline="0" dirty="0" smtClean="0">
                <a:solidFill>
                  <a:schemeClr val="tx1"/>
                </a:solidFill>
                <a:latin typeface="+mn-lt"/>
                <a:ea typeface="+mn-ea"/>
                <a:cs typeface="+mn-cs"/>
              </a:rPr>
              <a:t> using the appropriate slide.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Each slide below has notes on</a:t>
            </a:r>
            <a:r>
              <a:rPr lang="en-US" sz="1200" kern="1200" baseline="0" dirty="0" smtClean="0">
                <a:solidFill>
                  <a:schemeClr val="tx1"/>
                </a:solidFill>
                <a:latin typeface="+mn-lt"/>
                <a:ea typeface="+mn-ea"/>
                <a:cs typeface="+mn-cs"/>
              </a:rPr>
              <a:t> possible comments.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to Presenters: </a:t>
            </a:r>
          </a:p>
          <a:p>
            <a:r>
              <a:rPr lang="en-US" sz="1200" kern="1200" baseline="0" dirty="0" smtClean="0">
                <a:solidFill>
                  <a:schemeClr val="tx1"/>
                </a:solidFill>
                <a:latin typeface="+mn-lt"/>
                <a:ea typeface="+mn-ea"/>
                <a:cs typeface="+mn-cs"/>
              </a:rPr>
              <a:t>Susan Weston made these tasks up. One of them uses real texts from a real teacher’s task, but that’s the </a:t>
            </a:r>
            <a:r>
              <a:rPr lang="en-US" sz="1200" u="sng" kern="1200" baseline="0" dirty="0" smtClean="0">
                <a:solidFill>
                  <a:schemeClr val="tx1"/>
                </a:solidFill>
                <a:latin typeface="+mn-lt"/>
                <a:ea typeface="+mn-ea"/>
                <a:cs typeface="+mn-cs"/>
              </a:rPr>
              <a:t>strong</a:t>
            </a:r>
            <a:r>
              <a:rPr lang="en-US" sz="1200" u="none" kern="1200" baseline="0" dirty="0" smtClean="0">
                <a:solidFill>
                  <a:schemeClr val="tx1"/>
                </a:solidFill>
                <a:latin typeface="+mn-lt"/>
                <a:ea typeface="+mn-ea"/>
                <a:cs typeface="+mn-cs"/>
              </a:rPr>
              <a:t> part of the made-up task: the weak part is the part Susan rewrote.</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DD5807"/>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MODEL THIS ONE:  Intent is to see if this is a well-designed task</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r>
              <a:rPr lang="en-US" i="1" dirty="0" smtClean="0"/>
              <a:t>Vanity</a:t>
            </a:r>
            <a:r>
              <a:rPr lang="en-US" i="1" baseline="0" dirty="0" smtClean="0"/>
              <a:t> Fair </a:t>
            </a:r>
            <a:r>
              <a:rPr lang="en-US" baseline="0" dirty="0" smtClean="0"/>
              <a:t>is a 900-page novel, and </a:t>
            </a:r>
            <a:r>
              <a:rPr lang="en-US" i="1" baseline="0" dirty="0" smtClean="0"/>
              <a:t>Limbo</a:t>
            </a:r>
            <a:r>
              <a:rPr lang="en-US" i="0" baseline="0" dirty="0" smtClean="0"/>
              <a:t> is a complete non-fiction sociology book. This task won’t fit into two-to-four weeks at all!  It’s important to choose manageable texts or sections of texts!</a:t>
            </a:r>
          </a:p>
          <a:p>
            <a:endParaRPr lang="en-US" i="0" baseline="0" dirty="0" smtClean="0"/>
          </a:p>
          <a:p>
            <a:r>
              <a:rPr lang="en-US" i="0" baseline="0" dirty="0" smtClean="0"/>
              <a:t>May need to look at template as doing this…</a:t>
            </a:r>
          </a:p>
          <a:p>
            <a:endParaRPr lang="en-US" i="0" baseline="0"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Facilitators </a:t>
            </a:r>
          </a:p>
          <a:p>
            <a:r>
              <a:rPr lang="en-US" b="1" dirty="0" smtClean="0"/>
              <a:t> </a:t>
            </a:r>
          </a:p>
        </p:txBody>
      </p:sp>
      <p:sp>
        <p:nvSpPr>
          <p:cNvPr id="4" name="Slide Number Placeholder 3"/>
          <p:cNvSpPr>
            <a:spLocks noGrp="1"/>
          </p:cNvSpPr>
          <p:nvPr>
            <p:ph type="sldNum" sz="quarter" idx="10"/>
          </p:nvPr>
        </p:nvSpPr>
        <p:spPr/>
        <p:txBody>
          <a:bodyPr/>
          <a:lstStyle/>
          <a:p>
            <a:fld id="{D83B5B02-37A3-4B43-9A89-29F56301154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Battle of New Orleans made Andrew Jackson a national hero.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how many folks in the room remember that point, and how many think it’s a central issue in U.S. History?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topic is too </a:t>
            </a:r>
            <a:r>
              <a:rPr lang="en-US" u="sng" baseline="0" dirty="0" smtClean="0"/>
              <a:t>small</a:t>
            </a:r>
            <a:r>
              <a:rPr lang="en-US" u="none" baseline="0" dirty="0" smtClean="0"/>
              <a:t> to give it weeks of attention.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endParaRPr lang="en-US" dirty="0" smtClean="0"/>
          </a:p>
          <a:p>
            <a:r>
              <a:rPr lang="en-US" dirty="0" smtClean="0"/>
              <a:t>This one breaks the template. </a:t>
            </a:r>
          </a:p>
          <a:p>
            <a:endParaRPr lang="en-US" baseline="0" dirty="0" smtClean="0"/>
          </a:p>
          <a:p>
            <a:r>
              <a:rPr lang="en-US" baseline="0" dirty="0" smtClean="0"/>
              <a:t>Template 11 wants students to define and explain something using the substance of the texts they read.  </a:t>
            </a:r>
          </a:p>
          <a:p>
            <a:endParaRPr lang="en-US" baseline="0" dirty="0" smtClean="0"/>
          </a:p>
          <a:p>
            <a:r>
              <a:rPr lang="en-US" baseline="0" dirty="0" smtClean="0"/>
              <a:t>The first sentence leaves out the explanation part. </a:t>
            </a:r>
          </a:p>
          <a:p>
            <a:endParaRPr lang="en-US" baseline="0" dirty="0" smtClean="0"/>
          </a:p>
          <a:p>
            <a:r>
              <a:rPr lang="en-US" baseline="0" dirty="0" smtClean="0"/>
              <a:t>At the end, the question is completely outside the template, and it asks students for personal reflection rather than engagement with academic content.</a:t>
            </a:r>
          </a:p>
          <a:p>
            <a:endParaRPr lang="en-US" baseline="0" dirty="0" smtClean="0"/>
          </a:p>
          <a:p>
            <a:r>
              <a:rPr lang="en-US" baseline="0" dirty="0" smtClean="0"/>
              <a:t>GOOD CONVERSATION TASK because our teachers will have experience with this one…</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one uses the template, but it makes weak use of what students read.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Mainly, the essays are being read as examples—which is a good technique for modeling a kind of writing, but not a good approach to demanding close reading of complex text.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Internet is a source to be used with lots of care, because students need to be prepared to assess credibility.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Plus, to grade the student work, the teacher will need to read all the essays students find. </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a:t>
            </a:r>
            <a:r>
              <a:rPr lang="en-US" baseline="0" dirty="0" smtClean="0"/>
              <a:t> question looks so classic, and it’s completely hopeless as the basis for an essay.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Sure, there’s one great folk song that says “Young girls have picked them, every one.”  But can you use other poems and lyrics to support that answer, or argue for another answer about the flowers?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of course, it tilts to one side on issues of war participation, without much room for students to understand and maybe argue for other positions.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Asking about excitement really undermines academic focus—and when talking with adolescents about anatomy, you (ahem) know what answers you’re going to 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Is this worth two-to-four weeks of class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can use one task to engage students in thinking about circulation, respiration, digestion, the skeleton, muscles, tendons, and nerves, it  could be—but you want them arguing about a  more substantive competition.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Maybe “Which one is most important to individual well-being?”</a:t>
            </a:r>
            <a:endParaRPr lang="en-US"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Linda and Mary   </a:t>
            </a:r>
            <a:r>
              <a:rPr lang="en-US" b="1" dirty="0" smtClean="0">
                <a:solidFill>
                  <a:srgbClr val="DD5807"/>
                </a:solidFill>
              </a:rPr>
              <a:t>(Tab #10, pages 4-5)</a:t>
            </a:r>
          </a:p>
          <a:p>
            <a:endParaRPr lang="en-US" dirty="0" smtClean="0"/>
          </a:p>
          <a:p>
            <a:r>
              <a:rPr lang="en-US" dirty="0" smtClean="0"/>
              <a:t>This one is pretty good,</a:t>
            </a:r>
            <a:r>
              <a:rPr lang="en-US" baseline="0" dirty="0" smtClean="0"/>
              <a:t> and “a legislative proposal” is a pretty credible form of argument.  </a:t>
            </a:r>
          </a:p>
          <a:p>
            <a:endParaRPr lang="en-US" baseline="0" dirty="0" smtClean="0"/>
          </a:p>
          <a:p>
            <a:r>
              <a:rPr lang="en-US" baseline="0" dirty="0" smtClean="0"/>
              <a:t>The problem here is that Task 21 is an information/explanation task, and the arguing doesn’t fit it well.</a:t>
            </a:r>
          </a:p>
          <a:p>
            <a:endParaRPr lang="en-US" baseline="0" dirty="0" smtClean="0"/>
          </a:p>
          <a:p>
            <a:r>
              <a:rPr lang="en-US" b="1" baseline="0" dirty="0" smtClean="0"/>
              <a:t>Remind participants: There is a grammatical error in notebook version… (voting”,) it is correct on slide</a:t>
            </a:r>
          </a:p>
          <a:p>
            <a:endParaRPr lang="en-US" baseline="0" dirty="0" smtClean="0"/>
          </a:p>
          <a:p>
            <a:r>
              <a:rPr lang="en-US" baseline="0" dirty="0" smtClean="0"/>
              <a:t>Address or bring in text complexity…  </a:t>
            </a:r>
          </a:p>
          <a:p>
            <a:endParaRPr lang="en-US" baseline="0" dirty="0" smtClean="0"/>
          </a:p>
          <a:p>
            <a:r>
              <a:rPr lang="en-US" baseline="0" dirty="0" smtClean="0"/>
              <a:t>This is an AP class, but ALL kids should be reading this kind of text that addresses higher level, current and shorter text</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Here’s the same concept,</a:t>
            </a:r>
            <a:r>
              <a:rPr lang="en-US" sz="1200" b="1" baseline="0" dirty="0" smtClean="0"/>
              <a:t> relocated to an </a:t>
            </a:r>
            <a:r>
              <a:rPr lang="en-US" sz="1200" b="1" baseline="0" dirty="0" smtClean="0">
                <a:solidFill>
                  <a:srgbClr val="FF0000"/>
                </a:solidFill>
              </a:rPr>
              <a:t>argumentation</a:t>
            </a:r>
            <a:r>
              <a:rPr lang="en-US" sz="1200" b="1" baseline="0" dirty="0" smtClean="0"/>
              <a:t> template task. </a:t>
            </a:r>
          </a:p>
          <a:p>
            <a:endParaRPr lang="en-US" sz="1200" b="1" baseline="0" dirty="0" smtClean="0"/>
          </a:p>
          <a:p>
            <a:r>
              <a:rPr lang="en-US" sz="1200" baseline="0" dirty="0" smtClean="0"/>
              <a:t>Sometimes, the content should stay and the template task is what should be switched out..</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SUGGESTION: After creating a argumentative task, write the introduction for both sides.  If you can’t do this, the task is weak!</a:t>
            </a:r>
            <a:endParaRPr lang="en-US" dirty="0" smtClean="0"/>
          </a:p>
          <a:p>
            <a:endParaRPr lang="en-US" sz="1200" baseline="0" dirty="0" smtClean="0"/>
          </a:p>
          <a:p>
            <a:endParaRPr lang="en-US" sz="1200" baseline="0" dirty="0" smtClean="0"/>
          </a:p>
          <a:p>
            <a:endParaRPr lang="en-US" sz="1200" baseline="0"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baseline="0" dirty="0" smtClean="0"/>
              <a:t>Linda and Mary  Activity</a:t>
            </a:r>
          </a:p>
          <a:p>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In your table group, record a list of criteria that made these tasks weak (i.e. task didn’t match template requirements).</a:t>
            </a:r>
            <a:endParaRPr lang="en-US" sz="1200" baseline="0" dirty="0" smtClean="0"/>
          </a:p>
          <a:p>
            <a:endParaRPr lang="en-US" sz="1200" baseline="0" dirty="0" smtClean="0"/>
          </a:p>
          <a:p>
            <a:r>
              <a:rPr lang="en-US" sz="1200" baseline="0" dirty="0" smtClean="0"/>
              <a:t>What were some of the things we identified that made these tasks weak?</a:t>
            </a:r>
          </a:p>
          <a:p>
            <a:r>
              <a:rPr lang="en-US" sz="1200" baseline="0" dirty="0" smtClean="0"/>
              <a:t>Didn’t match template</a:t>
            </a:r>
          </a:p>
          <a:p>
            <a:r>
              <a:rPr lang="en-US" sz="1200" baseline="0" dirty="0" smtClean="0"/>
              <a:t>Resources vague</a:t>
            </a:r>
          </a:p>
          <a:p>
            <a:r>
              <a:rPr lang="en-US" sz="1200" baseline="0" dirty="0" smtClean="0"/>
              <a:t>Too much/too little directions on the text/resources</a:t>
            </a:r>
          </a:p>
          <a:p>
            <a:r>
              <a:rPr lang="en-US" sz="1200" baseline="0" dirty="0" smtClean="0"/>
              <a:t>Too much time invested for the desired outcome…</a:t>
            </a:r>
          </a:p>
          <a:p>
            <a:r>
              <a:rPr lang="en-US" sz="1200" baseline="0" dirty="0" smtClean="0"/>
              <a:t>Text Complexity</a:t>
            </a:r>
          </a:p>
          <a:p>
            <a:r>
              <a:rPr lang="en-US" sz="1200" baseline="0" dirty="0" smtClean="0"/>
              <a:t>Rigor and relevance of the question</a:t>
            </a:r>
          </a:p>
          <a:p>
            <a:endParaRPr lang="en-US" sz="1200" baseline="0" dirty="0" smtClean="0"/>
          </a:p>
          <a:p>
            <a:r>
              <a:rPr lang="en-US" dirty="0" smtClean="0">
                <a:solidFill>
                  <a:srgbClr val="FF0000"/>
                </a:solidFill>
              </a:rPr>
              <a:t>Use this criteria as a starting point to evaluate the Task and Text you completed and brought with you today.</a:t>
            </a:r>
          </a:p>
          <a:p>
            <a:endParaRPr lang="en-US" dirty="0" smtClean="0">
              <a:solidFill>
                <a:srgbClr val="FF0000"/>
              </a:solidFill>
            </a:endParaRPr>
          </a:p>
          <a:p>
            <a:r>
              <a:rPr lang="en-US" dirty="0" smtClean="0">
                <a:solidFill>
                  <a:srgbClr val="FF0000"/>
                </a:solidFill>
              </a:rPr>
              <a:t>Choose 1 person’s task and as a group begin to identify instruction that students will need in order to complete the task.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Seqway</a:t>
            </a:r>
            <a:r>
              <a:rPr lang="en-US" sz="1200" kern="1200" baseline="0" dirty="0" smtClean="0">
                <a:solidFill>
                  <a:schemeClr val="tx1"/>
                </a:solidFill>
                <a:latin typeface="+mn-lt"/>
                <a:ea typeface="+mn-ea"/>
                <a:cs typeface="+mn-cs"/>
              </a:rPr>
              <a:t> into the</a:t>
            </a:r>
            <a:r>
              <a:rPr lang="en-US" sz="1200" kern="1200" dirty="0" smtClean="0">
                <a:solidFill>
                  <a:schemeClr val="tx1"/>
                </a:solidFill>
                <a:latin typeface="+mn-lt"/>
                <a:ea typeface="+mn-ea"/>
                <a:cs typeface="+mn-cs"/>
              </a:rPr>
              <a:t> the instructional ladder);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(Reminder: You will submit a completed task 2 for inclusion in a bank of tasks… Will be posted to Bb and LDC)</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a:t>
            </a:r>
          </a:p>
          <a:p>
            <a:endParaRPr lang="en-US" dirty="0" smtClean="0"/>
          </a:p>
          <a:p>
            <a:r>
              <a:rPr lang="en-US" sz="1200" dirty="0" smtClean="0">
                <a:solidFill>
                  <a:srgbClr val="DD5807"/>
                </a:solidFill>
              </a:rPr>
              <a:t>“Critiquing a Teaching Task” </a:t>
            </a:r>
            <a:r>
              <a:rPr lang="en-US" sz="1200" b="1" dirty="0" smtClean="0">
                <a:solidFill>
                  <a:srgbClr val="DD5807"/>
                </a:solidFill>
              </a:rPr>
              <a:t>HANDOUT</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r>
              <a:rPr lang="en-US" b="1" dirty="0" smtClean="0"/>
              <a:t>#1</a:t>
            </a:r>
            <a:r>
              <a:rPr lang="en-US" b="1" baseline="0" dirty="0" smtClean="0"/>
              <a:t> </a:t>
            </a:r>
          </a:p>
          <a:p>
            <a:r>
              <a:rPr lang="en-US" b="1" baseline="0" dirty="0" smtClean="0"/>
              <a:t>#2 Addressing EQ in order to provide the needed support identified from the Sept. Feedback/Evaluation.  </a:t>
            </a:r>
          </a:p>
          <a:p>
            <a:r>
              <a:rPr lang="en-US" b="1" baseline="0" dirty="0" smtClean="0"/>
              <a:t>#3 Will learn how to identify strengths/weaknesses in tasks… Will use homework (task and text you brought)</a:t>
            </a:r>
          </a:p>
          <a:p>
            <a:r>
              <a:rPr lang="en-US" b="1" baseline="0" dirty="0" smtClean="0"/>
              <a:t>      Guidance on instructional ladder (will develop your own instructional ladder around task you created)</a:t>
            </a:r>
          </a:p>
          <a:p>
            <a:r>
              <a:rPr lang="en-US" b="1" baseline="0" dirty="0" smtClean="0"/>
              <a:t>#4 Revisit homework: Research Brief Article and Active Learning Through Formative Assessment ACTIVITIES</a:t>
            </a:r>
          </a:p>
          <a:p>
            <a:r>
              <a:rPr lang="en-US" b="1" baseline="0" dirty="0" smtClean="0"/>
              <a:t>#5 Come back together and “put it all together”</a:t>
            </a:r>
          </a:p>
          <a:p>
            <a:r>
              <a:rPr lang="en-US" b="1" baseline="0" dirty="0" smtClean="0"/>
              <a:t>#6 Next steps for you as we continue development of the LDC Teaching Task</a:t>
            </a:r>
          </a:p>
          <a:p>
            <a:r>
              <a:rPr lang="en-US" b="1" baseline="0" dirty="0" smtClean="0"/>
              <a:t>#7 </a:t>
            </a:r>
          </a:p>
          <a:p>
            <a:endParaRPr lang="en-US" b="1"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a:t>
            </a:r>
          </a:p>
          <a:p>
            <a:endParaRPr lang="en-US" dirty="0" smtClean="0"/>
          </a:p>
          <a:p>
            <a:endParaRPr lang="en-US" dirty="0" smtClean="0"/>
          </a:p>
          <a:p>
            <a:r>
              <a:rPr lang="en-US" dirty="0" smtClean="0"/>
              <a:t>This is a </a:t>
            </a:r>
            <a:r>
              <a:rPr lang="en-US" dirty="0" err="1" smtClean="0"/>
              <a:t>seqway</a:t>
            </a:r>
            <a:r>
              <a:rPr lang="en-US" dirty="0" smtClean="0"/>
              <a:t> into Instructional Ladder…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 and Mary   End at 10:40</a:t>
            </a:r>
          </a:p>
          <a:p>
            <a:endParaRPr lang="en-US" b="1" dirty="0" smtClean="0"/>
          </a:p>
          <a:p>
            <a:r>
              <a:rPr lang="en-US" b="1" dirty="0" smtClean="0"/>
              <a:t>Would you rather have a handout of this than having</a:t>
            </a:r>
            <a:r>
              <a:rPr lang="en-US" b="1" baseline="0" dirty="0" smtClean="0"/>
              <a:t> participants use their notebook page?  It is to be turned in to us…</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10:40 – 10:50</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 10:50 – 12:00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endParaRPr lang="en-US" b="1" i="1" dirty="0" smtClean="0"/>
          </a:p>
          <a:p>
            <a:endParaRPr lang="en-US" b="1" i="1"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THIS IS A TENTATIVE CALENDAR!!!!!</a:t>
            </a:r>
            <a:endParaRPr lang="en-US" sz="1200" b="1" kern="120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 the main work plan for the total project, including</a:t>
            </a:r>
            <a:r>
              <a:rPr lang="en-US" sz="1200" kern="1200" baseline="0" dirty="0" smtClean="0">
                <a:solidFill>
                  <a:schemeClr val="tx1"/>
                </a:solidFill>
                <a:latin typeface="+mn-lt"/>
                <a:ea typeface="+mn-ea"/>
                <a:cs typeface="+mn-cs"/>
              </a:rPr>
              <a:t> what’s already been done.</a:t>
            </a:r>
            <a:endParaRPr lang="en-US" dirty="0"/>
          </a:p>
        </p:txBody>
      </p:sp>
      <p:sp>
        <p:nvSpPr>
          <p:cNvPr id="4" name="Slide Number Placeholder 3"/>
          <p:cNvSpPr>
            <a:spLocks noGrp="1"/>
          </p:cNvSpPr>
          <p:nvPr>
            <p:ph type="sldNum" sz="quarter" idx="10"/>
          </p:nvPr>
        </p:nvSpPr>
        <p:spPr/>
        <p:txBody>
          <a:bodyPr/>
          <a:lstStyle/>
          <a:p>
            <a:fld id="{45EDE9DA-BD11-0C44-9D44-5A56CE6D170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Judy</a:t>
            </a:r>
            <a:endParaRPr lang="en-US" dirty="0"/>
          </a:p>
        </p:txBody>
      </p:sp>
      <p:sp>
        <p:nvSpPr>
          <p:cNvPr id="4" name="Slide Number Placeholder 3"/>
          <p:cNvSpPr>
            <a:spLocks noGrp="1"/>
          </p:cNvSpPr>
          <p:nvPr>
            <p:ph type="sldNum" sz="quarter" idx="10"/>
          </p:nvPr>
        </p:nvSpPr>
        <p:spPr/>
        <p:txBody>
          <a:bodyPr/>
          <a:lstStyle/>
          <a:p>
            <a:fld id="{0E55A896-568F-4614-8CA1-579239670DB6}" type="slidenum">
              <a:rPr lang="en-US" smtClean="0"/>
              <a:pPr/>
              <a:t>37</a:t>
            </a:fld>
            <a:endParaRPr lang="en-US"/>
          </a:p>
        </p:txBody>
      </p:sp>
    </p:spTree>
    <p:extLst>
      <p:ext uri="{BB962C8B-B14F-4D97-AF65-F5344CB8AC3E}">
        <p14:creationId xmlns:p14="http://schemas.microsoft.com/office/powerpoint/2010/main" xmlns="" val="2263179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Jennifer</a:t>
            </a:r>
          </a:p>
        </p:txBody>
      </p:sp>
      <p:sp>
        <p:nvSpPr>
          <p:cNvPr id="4" name="Slide Number Placeholder 3"/>
          <p:cNvSpPr>
            <a:spLocks noGrp="1"/>
          </p:cNvSpPr>
          <p:nvPr>
            <p:ph type="sldNum" sz="quarter" idx="10"/>
          </p:nvPr>
        </p:nvSpPr>
        <p:spPr/>
        <p:txBody>
          <a:bodyPr/>
          <a:lstStyle/>
          <a:p>
            <a:fld id="{FA9F1BEB-F20B-BD49-9D8F-DA20B7D6E84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i="1"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r>
              <a:rPr lang="en-US" b="1" baseline="0" dirty="0" smtClean="0"/>
              <a:t>   </a:t>
            </a:r>
            <a:r>
              <a:rPr lang="en-US" b="1" dirty="0" smtClean="0"/>
              <a:t>End at 9:10</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Tab #11</a:t>
            </a:r>
            <a:r>
              <a:rPr lang="en-US" sz="1200" b="1" u="sng" kern="1200" baseline="0" dirty="0" smtClean="0">
                <a:solidFill>
                  <a:schemeClr val="tx1"/>
                </a:solidFill>
                <a:latin typeface="+mn-lt"/>
                <a:ea typeface="+mn-ea"/>
                <a:cs typeface="+mn-cs"/>
              </a:rPr>
              <a:t>, Page 1 </a:t>
            </a:r>
            <a:r>
              <a:rPr lang="en-US" sz="1200" b="1" kern="1200" baseline="0" dirty="0" smtClean="0">
                <a:solidFill>
                  <a:schemeClr val="tx1"/>
                </a:solidFill>
                <a:latin typeface="+mn-lt"/>
                <a:ea typeface="+mn-ea"/>
                <a:cs typeface="+mn-cs"/>
              </a:rPr>
              <a:t>and </a:t>
            </a:r>
            <a:r>
              <a:rPr lang="en-US" sz="1200" b="1" u="sng" kern="1200" dirty="0" smtClean="0">
                <a:solidFill>
                  <a:schemeClr val="tx1"/>
                </a:solidFill>
                <a:latin typeface="+mn-lt"/>
                <a:ea typeface="+mn-ea"/>
                <a:cs typeface="+mn-cs"/>
              </a:rPr>
              <a:t>ANATOMY</a:t>
            </a:r>
            <a:r>
              <a:rPr lang="en-US" sz="1200" b="1" u="sng" kern="1200" baseline="0" dirty="0" smtClean="0">
                <a:solidFill>
                  <a:schemeClr val="tx1"/>
                </a:solidFill>
                <a:latin typeface="+mn-lt"/>
                <a:ea typeface="+mn-ea"/>
                <a:cs typeface="+mn-cs"/>
              </a:rPr>
              <a:t> OF AN LDC MODULE HANDOUT</a:t>
            </a:r>
            <a:endParaRPr lang="en-US" sz="1200" b="1"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Use this</a:t>
            </a:r>
            <a:r>
              <a:rPr lang="en-US" sz="1200" kern="1200" baseline="0" dirty="0" smtClean="0">
                <a:solidFill>
                  <a:schemeClr val="tx1"/>
                </a:solidFill>
                <a:latin typeface="+mn-lt"/>
                <a:ea typeface="+mn-ea"/>
                <a:cs typeface="+mn-cs"/>
              </a:rPr>
              <a:t> slide and the next 3 </a:t>
            </a:r>
            <a:r>
              <a:rPr lang="en-US" sz="1200" kern="1200" dirty="0" smtClean="0">
                <a:solidFill>
                  <a:schemeClr val="tx1"/>
                </a:solidFill>
                <a:latin typeface="+mn-lt"/>
                <a:ea typeface="+mn-ea"/>
                <a:cs typeface="+mn-cs"/>
              </a:rPr>
              <a:t>for a quick review what goes in each section of a module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Explain why Sections 2 and 3 are the focus for today. (Because</a:t>
            </a:r>
            <a:r>
              <a:rPr lang="en-US" sz="1200" kern="1200" baseline="0" dirty="0" smtClean="0">
                <a:solidFill>
                  <a:schemeClr val="tx1"/>
                </a:solidFill>
                <a:latin typeface="+mn-lt"/>
                <a:ea typeface="+mn-ea"/>
                <a:cs typeface="+mn-cs"/>
              </a:rPr>
              <a:t> participants have developed their tasks and now need to plan out skills and instruction on their way to teaching.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Work will turn to “What Results?” when they bring back student samples from that teaching effort.)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r>
              <a:rPr lang="en-US" dirty="0" smtClean="0"/>
              <a:t>Use these slides to talk through</a:t>
            </a:r>
            <a:r>
              <a:rPr lang="en-US" baseline="0" dirty="0" smtClean="0"/>
              <a:t> the four main components of a module.  </a:t>
            </a:r>
          </a:p>
          <a:p>
            <a:endParaRPr lang="en-US" baseline="0" dirty="0" smtClean="0"/>
          </a:p>
          <a:p>
            <a:r>
              <a:rPr lang="en-US" baseline="0" dirty="0" smtClean="0"/>
              <a:t>Notice that it’s actually a cycle, inviting teachers to move from what they see in the What Work? section on one task to thinking about What Task? for the next assignment.</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41</a:t>
            </a:fld>
            <a:endParaRPr lang="en-US" dirty="0"/>
          </a:p>
        </p:txBody>
      </p:sp>
    </p:spTree>
    <p:extLst>
      <p:ext uri="{BB962C8B-B14F-4D97-AF65-F5344CB8AC3E}">
        <p14:creationId xmlns:p14="http://schemas.microsoft.com/office/powerpoint/2010/main" xmlns="" val="1005028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Jennifer</a:t>
            </a:r>
          </a:p>
        </p:txBody>
      </p:sp>
      <p:sp>
        <p:nvSpPr>
          <p:cNvPr id="4" name="Slide Number Placeholder 3"/>
          <p:cNvSpPr>
            <a:spLocks noGrp="1"/>
          </p:cNvSpPr>
          <p:nvPr>
            <p:ph type="sldNum" sz="quarter" idx="10"/>
          </p:nvPr>
        </p:nvSpPr>
        <p:spPr/>
        <p:txBody>
          <a:bodyPr/>
          <a:lstStyle/>
          <a:p>
            <a:fld id="{D83B5B02-37A3-4B43-9A89-29F56301154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Use this slide and the next to call attention to the sample ladder in the</a:t>
            </a:r>
            <a:r>
              <a:rPr lang="en-US" sz="1200" kern="1200" baseline="0" dirty="0" smtClean="0">
                <a:solidFill>
                  <a:schemeClr val="tx1"/>
                </a:solidFill>
                <a:latin typeface="+mn-lt"/>
                <a:ea typeface="+mn-ea"/>
                <a:cs typeface="+mn-cs"/>
              </a:rPr>
              <a:t> Guidebook </a:t>
            </a:r>
            <a:r>
              <a:rPr lang="en-US" sz="1200" kern="1200" dirty="0" smtClean="0">
                <a:solidFill>
                  <a:schemeClr val="tx1"/>
                </a:solidFill>
                <a:latin typeface="+mn-lt"/>
                <a:ea typeface="+mn-ea"/>
                <a:cs typeface="+mn-cs"/>
              </a:rPr>
              <a:t>as a tool that participants will be exploring.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Explain that to give them time to figure out the overall ladder approach, today’s work will use the simplest version, leaving out the L2 and L3 Elements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b="1" dirty="0" smtClean="0">
                <a:solidFill>
                  <a:srgbClr val="DD5807"/>
                </a:solidFill>
              </a:rPr>
              <a:t>Tab #8 Appendix D: Pages 55-57</a:t>
            </a:r>
            <a:endParaRPr lang="en-US" b="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b="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Introduce today’s project.</a:t>
            </a:r>
            <a:r>
              <a:rPr lang="en-US" dirty="0" smtClean="0"/>
              <a:t> </a:t>
            </a:r>
          </a:p>
          <a:p>
            <a:endParaRPr lang="en-US" dirty="0" smtClean="0"/>
          </a:p>
          <a:p>
            <a:r>
              <a:rPr lang="en-US" sz="1200" b="1" dirty="0" smtClean="0">
                <a:solidFill>
                  <a:srgbClr val="DD5807"/>
                </a:solidFill>
              </a:rPr>
              <a:t>BLANK</a:t>
            </a:r>
            <a:r>
              <a:rPr lang="en-US" sz="1200" b="1" baseline="0" dirty="0" smtClean="0">
                <a:solidFill>
                  <a:srgbClr val="DD5807"/>
                </a:solidFill>
              </a:rPr>
              <a:t> MODULE TEMPLATE HANDOUT</a:t>
            </a:r>
            <a:endParaRPr lang="en-US"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a:t>
            </a:r>
            <a:r>
              <a:rPr lang="en-US" sz="1200" b="1" dirty="0" smtClean="0">
                <a:solidFill>
                  <a:srgbClr val="DD5807"/>
                </a:solidFill>
              </a:rPr>
              <a:t>Tab #11, Page 2</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then allow 10 minutes to write and share.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Then take one thought from each table.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possible, take all the thoughts and then respond to a few issues, rather than responding to each person.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t>Jennifer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solidFill>
                  <a:srgbClr val="DD5807"/>
                </a:solidFill>
              </a:rPr>
              <a:t>Blank Template Module for Argumentation  (</a:t>
            </a:r>
            <a:r>
              <a:rPr lang="en-US" b="1" dirty="0" smtClean="0">
                <a:solidFill>
                  <a:srgbClr val="DD5807"/>
                </a:solidFill>
              </a:rPr>
              <a:t>Tab #8: Appendix D – Pages 55-63)   SAMPLE MODULE???</a:t>
            </a:r>
            <a:r>
              <a:rPr lang="en-US" b="1" baseline="0" dirty="0" smtClean="0">
                <a:solidFill>
                  <a:srgbClr val="DD5807"/>
                </a:solidFill>
              </a:rPr>
              <a:t> </a:t>
            </a:r>
            <a:endParaRPr lang="en-US" b="1" dirty="0" smtClean="0">
              <a:solidFill>
                <a:srgbClr val="DD5807"/>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50 minutes for this section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Participant products = Imagine Johnny notes, Skill Cluster 1 revisions</a:t>
            </a:r>
            <a:endParaRPr lang="en-US" b="1" i="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Jennifer    9:10 – 9:20</a:t>
            </a:r>
          </a:p>
          <a:p>
            <a:endParaRPr lang="en-US" b="1" dirty="0" smtClean="0"/>
          </a:p>
          <a:p>
            <a:r>
              <a:rPr lang="en-US" b="1" dirty="0" smtClean="0"/>
              <a:t>1</a:t>
            </a:r>
            <a:r>
              <a:rPr lang="en-US" b="1" baseline="0" dirty="0" smtClean="0"/>
              <a:t> Slide</a:t>
            </a:r>
            <a:endParaRPr lang="en-US" b="1" dirty="0" smtClean="0"/>
          </a:p>
          <a:p>
            <a:endParaRPr lang="en-US" dirty="0"/>
          </a:p>
        </p:txBody>
      </p:sp>
      <p:sp>
        <p:nvSpPr>
          <p:cNvPr id="4" name="Slide Number Placeholder 3"/>
          <p:cNvSpPr>
            <a:spLocks noGrp="1"/>
          </p:cNvSpPr>
          <p:nvPr>
            <p:ph type="sldNum" sz="quarter" idx="10"/>
          </p:nvPr>
        </p:nvSpPr>
        <p:spPr/>
        <p:txBody>
          <a:bodyPr/>
          <a:lstStyle/>
          <a:p>
            <a:fld id="{0E55A896-568F-4614-8CA1-579239670DB6}" type="slidenum">
              <a:rPr lang="en-US" smtClean="0"/>
              <a:pPr/>
              <a:t>5</a:t>
            </a:fld>
            <a:endParaRPr lang="en-US"/>
          </a:p>
        </p:txBody>
      </p:sp>
    </p:spTree>
    <p:extLst>
      <p:ext uri="{BB962C8B-B14F-4D97-AF65-F5344CB8AC3E}">
        <p14:creationId xmlns="" xmlns:p14="http://schemas.microsoft.com/office/powerpoint/2010/main" val="498318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Jennifer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solidFill>
                <a:srgbClr val="DD58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solidFill>
                  <a:srgbClr val="DD5807"/>
                </a:solidFill>
              </a:rPr>
              <a:t>Blank Template Module for Argumentation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solidFill>
                  <a:srgbClr val="DD5807"/>
                </a:solidFill>
              </a:rPr>
              <a:t>(If needed, also located in </a:t>
            </a:r>
            <a:r>
              <a:rPr lang="en-US" b="1" dirty="0" smtClean="0">
                <a:solidFill>
                  <a:srgbClr val="DD5807"/>
                </a:solidFill>
              </a:rPr>
              <a:t>Tab #8: Appendix D – Pages 55-63)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baseline="0" dirty="0" smtClean="0"/>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Introduce Skill Cluster 1 </a:t>
            </a:r>
            <a:r>
              <a:rPr lang="en-US" b="1" dirty="0" smtClean="0"/>
              <a:t>(</a:t>
            </a:r>
            <a:r>
              <a:rPr lang="en-US" b="1" u="sng" dirty="0" smtClean="0"/>
              <a:t>page</a:t>
            </a:r>
            <a:r>
              <a:rPr lang="en-US" b="1" u="sng" baseline="0" dirty="0" smtClean="0"/>
              <a:t> 5 of blank template</a:t>
            </a:r>
            <a:r>
              <a:rPr lang="en-US" b="1" baseline="0" dirty="0" smtClean="0"/>
              <a:t>) </a:t>
            </a:r>
            <a:r>
              <a:rPr lang="en-US" sz="1200" kern="1200" dirty="0" smtClean="0">
                <a:solidFill>
                  <a:schemeClr val="tx1"/>
                </a:solidFill>
                <a:latin typeface="+mn-lt"/>
                <a:ea typeface="+mn-ea"/>
                <a:cs typeface="+mn-cs"/>
              </a:rPr>
              <a:t>and call their attention to that section of the sample ladder.</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t>Jennifer   </a:t>
            </a:r>
            <a:r>
              <a:rPr lang="en-US" dirty="0" smtClean="0">
                <a:solidFill>
                  <a:srgbClr val="DD5807"/>
                </a:solidFill>
              </a:rPr>
              <a:t>(</a:t>
            </a:r>
            <a:r>
              <a:rPr lang="en-US" sz="1200" b="1" dirty="0" smtClean="0">
                <a:solidFill>
                  <a:srgbClr val="DD5807"/>
                </a:solidFill>
              </a:rPr>
              <a:t>Tab #11 Pages 3-4)</a:t>
            </a:r>
            <a:endParaRPr lang="en-US" b="1"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 instructions and allow 5 minutes for individual work, 10 for crew discussion.  </a:t>
            </a:r>
          </a:p>
          <a:p>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baseline="0" dirty="0" smtClean="0"/>
              <a:t>Jennifer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Ask participants to share some answers to each question.</a:t>
            </a:r>
            <a:r>
              <a:rPr lang="en-US" dirty="0" smtClean="0"/>
              <a:t>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baseline="0" dirty="0" smtClean="0"/>
              <a:t>Jennifer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Connect this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quote to key features of the ladder concept.  </a:t>
            </a: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Notes to facilitators</a:t>
            </a:r>
            <a:r>
              <a:rPr lang="en-US" sz="1200" kern="1200" dirty="0" smtClean="0">
                <a:solidFill>
                  <a:schemeClr val="tx1"/>
                </a:solidFill>
                <a:latin typeface="+mn-lt"/>
                <a:ea typeface="+mn-ea"/>
                <a:cs typeface="+mn-cs"/>
              </a:rPr>
              <a:t>:</a:t>
            </a:r>
          </a:p>
          <a:p>
            <a:pPr>
              <a:buFont typeface="Arial" pitchFamily="34" charset="0"/>
              <a:buChar char="•"/>
            </a:pPr>
            <a:r>
              <a:rPr lang="en-US" sz="1200" kern="1200" dirty="0" smtClean="0">
                <a:solidFill>
                  <a:schemeClr val="tx1"/>
                </a:solidFill>
                <a:latin typeface="+mn-lt"/>
                <a:ea typeface="+mn-ea"/>
                <a:cs typeface="+mn-cs"/>
              </a:rPr>
              <a:t>It emphasizes the value of information that can be used to see what’s being learned and what more needs learning—and Skill Cluster 1 provides lots of that information.  </a:t>
            </a:r>
          </a:p>
          <a:p>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Notice that both the teacher and the students are finding out things about what’s going to be expected and about what may turn out to be a challenge. </a:t>
            </a:r>
            <a:r>
              <a:rPr lang="en-US" sz="1200" kern="1200" baseline="0" dirty="0" smtClean="0">
                <a:solidFill>
                  <a:schemeClr val="tx1"/>
                </a:solidFill>
                <a:latin typeface="+mn-lt"/>
                <a:ea typeface="+mn-ea"/>
                <a:cs typeface="+mn-cs"/>
              </a:rPr>
              <a:t> </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The next slide </a:t>
            </a:r>
            <a:r>
              <a:rPr lang="en-US" sz="1200" kern="1200" dirty="0" smtClean="0">
                <a:solidFill>
                  <a:schemeClr val="tx1"/>
                </a:solidFill>
                <a:latin typeface="+mn-lt"/>
                <a:ea typeface="+mn-ea"/>
                <a:cs typeface="+mn-cs"/>
              </a:rPr>
              <a:t>changes the focus: when one teacher fills in a ladder, that’s a way of making the instruction “visible” to other teachers.  </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That allows a kind of dialogue essential to every profession and that needs to be much more common in education.)</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baseline="0" dirty="0" smtClean="0"/>
              <a:t>Jennifer </a:t>
            </a:r>
            <a:endParaRPr lang="en-US" sz="1200" kern="1200" dirty="0" smtClean="0">
              <a:solidFill>
                <a:schemeClr val="tx1"/>
              </a:solidFill>
              <a:latin typeface="+mn-lt"/>
              <a:ea typeface="+mn-ea"/>
              <a:cs typeface="+mn-cs"/>
            </a:endParaRPr>
          </a:p>
          <a:p>
            <a:endParaRPr lang="en-US" sz="1200" b="1" dirty="0" smtClean="0">
              <a:solidFill>
                <a:srgbClr val="DD5807"/>
              </a:solidFill>
            </a:endParaRPr>
          </a:p>
          <a:p>
            <a:r>
              <a:rPr lang="en-US" sz="1200" b="1" dirty="0" smtClean="0">
                <a:solidFill>
                  <a:srgbClr val="DD5807"/>
                </a:solidFill>
              </a:rPr>
              <a:t>(Tab #8, Page 60) Must use notebook to do this activity because the mini-tasks are not included on the blank template…</a:t>
            </a:r>
            <a:endParaRPr lang="en-US" sz="1200" kern="1200" dirty="0" smtClean="0">
              <a:solidFill>
                <a:schemeClr val="tx1"/>
              </a:solidFill>
              <a:latin typeface="+mn-lt"/>
              <a:ea typeface="+mn-ea"/>
              <a:cs typeface="+mn-cs"/>
            </a:endParaRPr>
          </a:p>
          <a:p>
            <a:r>
              <a:rPr lang="en-US" sz="1200" b="1" dirty="0" smtClean="0">
                <a:solidFill>
                  <a:srgbClr val="DD5807"/>
                </a:solidFill>
              </a:rPr>
              <a:t>Skill and</a:t>
            </a:r>
            <a:r>
              <a:rPr lang="en-US" sz="1200" b="1" baseline="0" dirty="0" smtClean="0">
                <a:solidFill>
                  <a:srgbClr val="DD5807"/>
                </a:solidFill>
              </a:rPr>
              <a:t> Mini-Task Cards can be available, if you want…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15 minutes for crew work.  Ask several crews to share examples of what they changed.  Take a few questions.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A9F1BEB-F20B-BD49-9D8F-DA20B7D6E84E}"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t>Jennifer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t>
            </a:r>
            <a:r>
              <a:rPr lang="en-US" b="1" u="sng" dirty="0" smtClean="0"/>
              <a:t>page</a:t>
            </a:r>
            <a:r>
              <a:rPr lang="en-US" b="1" u="sng" baseline="0" dirty="0" smtClean="0"/>
              <a:t> 5 of blank template</a:t>
            </a:r>
            <a:r>
              <a:rPr lang="en-US" b="1" baseline="0" dirty="0" smtClean="0"/>
              <a:t>)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145 minutes for this section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Participant product = Common Core notes, Skills Cluster 2 revisions, Skills Clusters 3 &amp; 4</a:t>
            </a:r>
            <a:endParaRPr lang="en-US" b="1" i="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Jennifer</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r>
              <a:rPr lang="en-US" b="1" u="sng" dirty="0" smtClean="0"/>
              <a:t>page</a:t>
            </a:r>
            <a:r>
              <a:rPr lang="en-US" b="1" u="sng" baseline="0" dirty="0" smtClean="0"/>
              <a:t> 5 of blank template</a:t>
            </a:r>
            <a:r>
              <a:rPr lang="en-US" b="1" baseline="0" dirty="0" smtClean="0"/>
              <a:t>)  or (</a:t>
            </a:r>
            <a:r>
              <a:rPr lang="en-US" b="1" u="sng" dirty="0" smtClean="0"/>
              <a:t>Tab #8,  Appendix D: Page 59</a:t>
            </a:r>
            <a:r>
              <a:rPr lang="en-US" b="1"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Quickly describe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other three Skill Clusters.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p>
          <a:p>
            <a:endParaRPr lang="en-US" dirty="0" smtClean="0"/>
          </a:p>
          <a:p>
            <a:r>
              <a:rPr lang="en-US" dirty="0" smtClean="0"/>
              <a:t>Use this slide and next two to </a:t>
            </a:r>
            <a:r>
              <a:rPr lang="en-US" sz="1200" kern="1200" dirty="0" smtClean="0">
                <a:solidFill>
                  <a:schemeClr val="tx1"/>
                </a:solidFill>
                <a:latin typeface="+mn-lt"/>
                <a:ea typeface="+mn-ea"/>
                <a:cs typeface="+mn-cs"/>
              </a:rPr>
              <a:t>offer a </a:t>
            </a:r>
            <a:r>
              <a:rPr lang="en-US" sz="1200" u="sng" kern="1200" dirty="0" smtClean="0">
                <a:solidFill>
                  <a:schemeClr val="tx1"/>
                </a:solidFill>
                <a:latin typeface="+mn-lt"/>
                <a:ea typeface="+mn-ea"/>
                <a:cs typeface="+mn-cs"/>
              </a:rPr>
              <a:t>quick</a:t>
            </a:r>
            <a:r>
              <a:rPr lang="en-US" sz="1200" kern="1200" dirty="0" smtClean="0">
                <a:solidFill>
                  <a:schemeClr val="tx1"/>
                </a:solidFill>
                <a:latin typeface="+mn-lt"/>
                <a:ea typeface="+mn-ea"/>
                <a:cs typeface="+mn-cs"/>
              </a:rPr>
              <a:t> reminder that LDC tasks and teaching are focused on a set of Common Core standards.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p>
        </p:txBody>
      </p:sp>
      <p:sp>
        <p:nvSpPr>
          <p:cNvPr id="4" name="Slide Number Placeholder 3"/>
          <p:cNvSpPr>
            <a:spLocks noGrp="1"/>
          </p:cNvSpPr>
          <p:nvPr>
            <p:ph type="sldNum" sz="quarter" idx="10"/>
          </p:nvPr>
        </p:nvSpPr>
        <p:spPr/>
        <p:txBody>
          <a:bodyPr/>
          <a:lstStyle/>
          <a:p>
            <a:fld id="{D83B5B02-37A3-4B43-9A89-29F56301154C}"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 9:20 – 9:40  (20 min)   </a:t>
            </a:r>
          </a:p>
          <a:p>
            <a:endParaRPr lang="en-US" b="1" dirty="0" smtClean="0"/>
          </a:p>
          <a:p>
            <a:r>
              <a:rPr lang="en-US" b="1" dirty="0" smtClean="0"/>
              <a:t>12 Slides</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p>
          <a:p>
            <a:r>
              <a:rPr lang="en-US" sz="1200" dirty="0" smtClean="0">
                <a:solidFill>
                  <a:srgbClr val="DD5807"/>
                </a:solidFill>
              </a:rPr>
              <a:t>(</a:t>
            </a:r>
            <a:r>
              <a:rPr lang="en-US" sz="1200" b="1" dirty="0" smtClean="0">
                <a:solidFill>
                  <a:srgbClr val="DD5807"/>
                </a:solidFill>
              </a:rPr>
              <a:t>Tab #11: Pages 6-7)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20 minutes for individual and crew work.  Then, for each standard, ask for examples of what they found.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Note that this activity has multiple answers: the standards are so closely related that one activity can contribute to developing several of them.</a:t>
            </a:r>
            <a:r>
              <a:rPr lang="en-US" dirty="0" smtClean="0"/>
              <a:t>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Jennifer</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DD58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DD5807"/>
                </a:solidFill>
              </a:rPr>
              <a:t>(</a:t>
            </a:r>
            <a:r>
              <a:rPr lang="en-US" sz="1200" b="1" u="sng" dirty="0" smtClean="0">
                <a:solidFill>
                  <a:srgbClr val="DD5807"/>
                </a:solidFill>
              </a:rPr>
              <a:t>Tab #8, Pages 60-61</a:t>
            </a:r>
            <a:r>
              <a:rPr lang="en-US" sz="1200" b="1" dirty="0" smtClean="0">
                <a:solidFill>
                  <a:srgbClr val="DD5807"/>
                </a:solidFill>
              </a:rPr>
              <a:t>) Must use notebook to do this activity because the mini-tasks are not included on the blank template…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DD5807"/>
                </a:solidFill>
              </a:rPr>
              <a:t>Skill and</a:t>
            </a:r>
            <a:r>
              <a:rPr lang="en-US" sz="1200" b="1" baseline="0" dirty="0" smtClean="0">
                <a:solidFill>
                  <a:srgbClr val="DD5807"/>
                </a:solidFill>
              </a:rPr>
              <a:t> Mini-Task Cards can be available, if you want…</a:t>
            </a:r>
            <a:endParaRPr lang="en-US" b="1"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40 minutes for those revisions to be made.  Then ask for some people to share an example of what they changed.</a:t>
            </a:r>
            <a:r>
              <a:rPr lang="en-US" dirty="0" smtClean="0"/>
              <a:t>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DD5807"/>
                </a:solidFill>
              </a:rPr>
              <a:t>Jennifer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DD580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DD5807"/>
                </a:solidFill>
              </a:rPr>
              <a:t>(</a:t>
            </a:r>
            <a:r>
              <a:rPr lang="en-US" sz="1200" b="1" u="sng" dirty="0" smtClean="0">
                <a:solidFill>
                  <a:srgbClr val="DD5807"/>
                </a:solidFill>
              </a:rPr>
              <a:t>Tab #8, Pages 61-63</a:t>
            </a:r>
            <a:r>
              <a:rPr lang="en-US" sz="1200" b="1" dirty="0" smtClean="0">
                <a:solidFill>
                  <a:srgbClr val="DD5807"/>
                </a:solidFill>
              </a:rPr>
              <a:t>) Must use notebook to do this activity because the mini-tasks are not included on the blank template…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DD5807"/>
                </a:solidFill>
              </a:rPr>
              <a:t>Skill and</a:t>
            </a:r>
            <a:r>
              <a:rPr lang="en-US" sz="1200" b="1" baseline="0" dirty="0" smtClean="0">
                <a:solidFill>
                  <a:srgbClr val="DD5807"/>
                </a:solidFill>
              </a:rPr>
              <a:t> Mini-Task Cards can be available, if you want…</a:t>
            </a:r>
            <a:endParaRPr lang="en-US" b="1" dirty="0" smtClean="0"/>
          </a:p>
          <a:p>
            <a:endParaRPr lang="en-US" sz="1200" b="1" dirty="0" smtClean="0">
              <a:solidFill>
                <a:srgbClr val="DD5807"/>
              </a:solidFill>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40 minutes for those revisions to be made.  Then ask for some examples of what people changed.</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b="1" i="0" baseline="0" dirty="0" smtClean="0"/>
              <a:t>Jennifer </a:t>
            </a:r>
          </a:p>
          <a:p>
            <a:pPr marL="228600" marR="0" indent="-228600" algn="l" defTabSz="457200" rtl="0" eaLnBrk="1" fontAlgn="auto" latinLnBrk="0" hangingPunct="1">
              <a:lnSpc>
                <a:spcPct val="100000"/>
              </a:lnSpc>
              <a:spcBef>
                <a:spcPts val="0"/>
              </a:spcBef>
              <a:spcAft>
                <a:spcPts val="0"/>
              </a:spcAft>
              <a:buClrTx/>
              <a:buSzTx/>
              <a:buFontTx/>
              <a:buAutoNum type="arabicPlain" startAt="40"/>
              <a:tabLst/>
              <a:defRPr/>
            </a:pPr>
            <a:endParaRPr lang="en-US" b="1" i="1"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lain" startAt="40"/>
              <a:tabLst/>
              <a:defRPr/>
            </a:pPr>
            <a:r>
              <a:rPr lang="en-US" b="1" i="1" baseline="0" dirty="0" smtClean="0"/>
              <a:t> minutes for this section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Participant product = filled-in pacing and materials</a:t>
            </a:r>
          </a:p>
        </p:txBody>
      </p:sp>
      <p:sp>
        <p:nvSpPr>
          <p:cNvPr id="4" name="Slide Number Placeholder 3"/>
          <p:cNvSpPr>
            <a:spLocks noGrp="1"/>
          </p:cNvSpPr>
          <p:nvPr>
            <p:ph type="sldNum" sz="quarter" idx="10"/>
          </p:nvPr>
        </p:nvSpPr>
        <p:spPr/>
        <p:txBody>
          <a:bodyPr/>
          <a:lstStyle/>
          <a:p>
            <a:fld id="{FA9F1BEB-F20B-BD49-9D8F-DA20B7D6E84E}"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r>
              <a:rPr lang="en-US" sz="1200" b="1" kern="1200" baseline="0" dirty="0" smtClean="0">
                <a:solidFill>
                  <a:schemeClr val="tx1"/>
                </a:solidFill>
                <a:latin typeface="+mn-lt"/>
                <a:ea typeface="+mn-ea"/>
                <a:cs typeface="+mn-cs"/>
              </a:rPr>
              <a:t>   Page 7 of Blank Template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a:r>
            <a:r>
              <a:rPr lang="en-US" sz="1200" b="1" u="sng" kern="1200" dirty="0" smtClean="0">
                <a:solidFill>
                  <a:schemeClr val="tx1"/>
                </a:solidFill>
                <a:latin typeface="+mn-lt"/>
                <a:ea typeface="+mn-ea"/>
                <a:cs typeface="+mn-cs"/>
              </a:rPr>
              <a:t>Tab #11, Page</a:t>
            </a:r>
            <a:r>
              <a:rPr lang="en-US" sz="1200" b="1" u="sng" kern="1200" baseline="0" dirty="0" smtClean="0">
                <a:solidFill>
                  <a:schemeClr val="tx1"/>
                </a:solidFill>
                <a:latin typeface="+mn-lt"/>
                <a:ea typeface="+mn-ea"/>
                <a:cs typeface="+mn-cs"/>
              </a:rPr>
              <a:t> 9</a:t>
            </a:r>
            <a:r>
              <a:rPr lang="en-US" sz="1200" b="1" kern="1200" baseline="0" dirty="0" smtClean="0">
                <a:solidFill>
                  <a:schemeClr val="tx1"/>
                </a:solidFill>
                <a:latin typeface="+mn-lt"/>
                <a:ea typeface="+mn-ea"/>
                <a:cs typeface="+mn-cs"/>
              </a:rPr>
              <a:t>) Information on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Use this slide and the next two to explain pacing, materials, and the option of a writer’s notebook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r>
              <a:rPr lang="en-US" sz="1200" b="1" kern="1200" baseline="0" dirty="0" smtClean="0">
                <a:solidFill>
                  <a:schemeClr val="tx1"/>
                </a:solidFill>
                <a:latin typeface="+mn-lt"/>
                <a:ea typeface="+mn-ea"/>
                <a:cs typeface="+mn-cs"/>
              </a:rPr>
              <a:t>  Page 7 of Blank Template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a:r>
            <a:r>
              <a:rPr lang="en-US" sz="1200" b="1" u="sng" kern="1200" dirty="0" smtClean="0">
                <a:solidFill>
                  <a:schemeClr val="tx1"/>
                </a:solidFill>
                <a:latin typeface="+mn-lt"/>
                <a:ea typeface="+mn-ea"/>
                <a:cs typeface="+mn-cs"/>
              </a:rPr>
              <a:t>Tab #11, Page</a:t>
            </a:r>
            <a:r>
              <a:rPr lang="en-US" sz="1200" b="1" u="sng" kern="1200" baseline="0" dirty="0" smtClean="0">
                <a:solidFill>
                  <a:schemeClr val="tx1"/>
                </a:solidFill>
                <a:latin typeface="+mn-lt"/>
                <a:ea typeface="+mn-ea"/>
                <a:cs typeface="+mn-cs"/>
              </a:rPr>
              <a:t> 9</a:t>
            </a:r>
            <a:r>
              <a:rPr lang="en-US" sz="1200" b="1" kern="1200" baseline="0" dirty="0" smtClean="0">
                <a:solidFill>
                  <a:schemeClr val="tx1"/>
                </a:solidFill>
                <a:latin typeface="+mn-lt"/>
                <a:ea typeface="+mn-ea"/>
                <a:cs typeface="+mn-cs"/>
              </a:rPr>
              <a:t>) Information on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Jennifer</a:t>
            </a:r>
            <a:r>
              <a:rPr lang="en-US" sz="1200" b="1"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mn-lt"/>
                <a:ea typeface="+mn-ea"/>
                <a:cs typeface="+mn-cs"/>
              </a:rPr>
              <a:t>(</a:t>
            </a:r>
            <a:r>
              <a:rPr lang="en-US" sz="1200" b="1" u="sng" kern="1200" dirty="0" smtClean="0">
                <a:solidFill>
                  <a:schemeClr val="tx1"/>
                </a:solidFill>
                <a:latin typeface="+mn-lt"/>
                <a:ea typeface="+mn-ea"/>
                <a:cs typeface="+mn-cs"/>
              </a:rPr>
              <a:t>Tab #11, Page</a:t>
            </a:r>
            <a:r>
              <a:rPr lang="en-US" sz="1200" b="1" u="sng" kern="1200" baseline="0" dirty="0" smtClean="0">
                <a:solidFill>
                  <a:schemeClr val="tx1"/>
                </a:solidFill>
                <a:latin typeface="+mn-lt"/>
                <a:ea typeface="+mn-ea"/>
                <a:cs typeface="+mn-cs"/>
              </a:rPr>
              <a:t> 9</a:t>
            </a:r>
            <a:r>
              <a:rPr lang="en-US" sz="1200" b="1" kern="1200" baseline="0" dirty="0" smtClean="0">
                <a:solidFill>
                  <a:schemeClr val="tx1"/>
                </a:solidFill>
                <a:latin typeface="+mn-lt"/>
                <a:ea typeface="+mn-ea"/>
                <a:cs typeface="+mn-cs"/>
              </a:rPr>
              <a:t>) Information on slide…</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Note to presenters: </a:t>
            </a:r>
          </a:p>
          <a:p>
            <a:pPr>
              <a:buFont typeface="Arial" pitchFamily="34" charset="0"/>
              <a:buChar char="•"/>
            </a:pPr>
            <a:r>
              <a:rPr lang="en-US" sz="1200" kern="1200" baseline="0" dirty="0" smtClean="0">
                <a:solidFill>
                  <a:schemeClr val="tx1"/>
                </a:solidFill>
                <a:latin typeface="+mn-lt"/>
                <a:ea typeface="+mn-ea"/>
                <a:cs typeface="+mn-cs"/>
              </a:rPr>
              <a:t>  The notebook is a really good, really efficient idea for organizing the handouts, so we offer it as a possibility.  </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  It isn’t an LDC requirement, and the idea may overload some crews, so we don’t insist.  We want people to make their own choice about whether to try this part.</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Jennifer</a:t>
            </a:r>
          </a:p>
          <a:p>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t>
            </a:r>
            <a:r>
              <a:rPr lang="en-US" b="1" u="sng" dirty="0" smtClean="0"/>
              <a:t>Tab #4</a:t>
            </a:r>
            <a:r>
              <a:rPr lang="en-US" b="1" u="sng" baseline="0" dirty="0" smtClean="0"/>
              <a:t> page 38</a:t>
            </a:r>
            <a:r>
              <a:rPr lang="en-US" b="1" baseline="0" dirty="0" smtClean="0"/>
              <a:t>)</a:t>
            </a:r>
            <a:endParaRPr lang="en-US" b="1"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25 minutes for crew work.</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FA9F1BEB-F20B-BD49-9D8F-DA20B7D6E84E}"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12:00 – 12:45</a:t>
            </a:r>
          </a:p>
          <a:p>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t>Jennifer  (Tab #11, Page 10)</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30 minutes for this section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baseline="0" dirty="0" smtClean="0"/>
              <a:t>Participant products = to-do notes and crew update</a:t>
            </a:r>
            <a:endParaRPr lang="en-US" b="1" i="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Jennifer  (</a:t>
            </a:r>
            <a:r>
              <a:rPr lang="en-US" b="1" i="0" u="sng" baseline="0" dirty="0" smtClean="0"/>
              <a:t>Tab #11, Page 10</a:t>
            </a:r>
            <a:r>
              <a:rPr lang="en-US" b="1" i="0" baseline="0" dirty="0" smtClean="0"/>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Explain what participants need to do before the next meeting.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Jennifer  (</a:t>
            </a:r>
            <a:r>
              <a:rPr lang="en-US" b="1" i="0" u="sng" baseline="0" dirty="0" smtClean="0"/>
              <a:t>Tab #11, Page 10</a:t>
            </a:r>
            <a:r>
              <a:rPr lang="en-US" b="1" i="0" baseline="0" dirty="0" smtClean="0"/>
              <a:t>)</a:t>
            </a:r>
          </a:p>
          <a:p>
            <a:endParaRPr lang="en-US" dirty="0" smtClean="0"/>
          </a:p>
          <a:p>
            <a:r>
              <a:rPr lang="en-US" dirty="0" smtClean="0"/>
              <a:t>Introduce next project</a:t>
            </a:r>
          </a:p>
          <a:p>
            <a:endParaRPr lang="en-US" dirty="0" smtClean="0"/>
          </a:p>
          <a:p>
            <a:r>
              <a:rPr lang="en-US" dirty="0" smtClean="0"/>
              <a:t>You will have training on the scoring rubric during the November meeting.</a:t>
            </a:r>
          </a:p>
          <a:p>
            <a:endParaRPr lang="en-US" dirty="0" smtClean="0"/>
          </a:p>
          <a:p>
            <a:r>
              <a:rPr lang="en-US" b="1" u="sng" dirty="0" smtClean="0"/>
              <a:t>NOTE THE REQUIRED # OF</a:t>
            </a:r>
            <a:r>
              <a:rPr lang="en-US" b="1" u="sng" baseline="0" dirty="0" smtClean="0"/>
              <a:t> </a:t>
            </a:r>
            <a:r>
              <a:rPr lang="en-US" b="1" u="sng" dirty="0" smtClean="0"/>
              <a:t>STUDENT RESPONSES</a:t>
            </a:r>
            <a:r>
              <a:rPr lang="en-US" b="1" u="sng" baseline="0" dirty="0" smtClean="0"/>
              <a:t> TLs ARE TO BRING IN JANUARY</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Jennifer  (</a:t>
            </a:r>
            <a:r>
              <a:rPr lang="en-US" b="1" i="0" u="sng" baseline="0" dirty="0" smtClean="0"/>
              <a:t>Tab #11, Page 10</a:t>
            </a:r>
            <a:r>
              <a:rPr lang="en-US" b="1" i="0" baseline="0" dirty="0" smtClean="0"/>
              <a:t>) information on slide…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Focus in on </a:t>
            </a:r>
            <a:r>
              <a:rPr lang="en-US" sz="1200" u="sng"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bring the work.  Read the slide, ask for questions, and consciously wait a little bit for concerns to bubble up.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Jennifer  (</a:t>
            </a:r>
            <a:r>
              <a:rPr lang="en-US" b="1" i="0" u="sng" baseline="0" dirty="0" smtClean="0"/>
              <a:t>Tab #11, Page 11</a:t>
            </a:r>
            <a:r>
              <a:rPr lang="en-US" b="1" i="0" baseline="0" dirty="0" smtClean="0"/>
              <a:t>) information on slide…</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End at 1:30</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Give instructions and allow 20 minutes for crew work. Then ask if there are any pressing questions to discuss.</a:t>
            </a:r>
            <a:r>
              <a:rPr lang="en-US" dirty="0" smtClean="0"/>
              <a:t> </a:t>
            </a:r>
            <a:endParaRPr lang="en-US"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1" dirty="0" smtClean="0"/>
              <a:t>1:30 – 1:40  </a:t>
            </a:r>
          </a:p>
          <a:p>
            <a:pPr>
              <a:defRPr/>
            </a:pPr>
            <a:endParaRPr lang="en-US" b="1" dirty="0" smtClean="0"/>
          </a:p>
          <a:p>
            <a:pPr>
              <a:defRPr/>
            </a:pPr>
            <a:r>
              <a:rPr lang="en-US" b="1" dirty="0" smtClean="0"/>
              <a:t>Break and Move to grade level groups</a:t>
            </a:r>
            <a:r>
              <a:rPr lang="en-US" b="1" baseline="0" dirty="0" smtClean="0"/>
              <a:t> </a:t>
            </a:r>
            <a:endParaRPr lang="en-US" b="1"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4062D-ACFB-4D58-BAA1-B743545D5070}" type="slidenum">
              <a:rPr lang="fr-CA" smtClean="0">
                <a:latin typeface="Arial" pitchFamily="34" charset="0"/>
              </a:rPr>
              <a:pPr/>
              <a:t>74</a:t>
            </a:fld>
            <a:endParaRPr lang="fr-CA"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1" dirty="0" smtClean="0"/>
              <a:t>Share</a:t>
            </a:r>
            <a:r>
              <a:rPr lang="en-US" b="1" baseline="0" dirty="0" smtClean="0"/>
              <a:t> these 2 HANDOUTS as informational resources…  </a:t>
            </a:r>
          </a:p>
          <a:p>
            <a:pPr>
              <a:defRPr/>
            </a:pPr>
            <a:endParaRPr lang="en-US" b="1" baseline="0" dirty="0" smtClean="0"/>
          </a:p>
          <a:p>
            <a:pPr>
              <a:defRPr/>
            </a:pPr>
            <a:endParaRPr lang="en-US" b="1"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54062D-ACFB-4D58-BAA1-B743545D5070}" type="slidenum">
              <a:rPr lang="fr-CA" smtClean="0">
                <a:latin typeface="Arial" pitchFamily="34" charset="0"/>
              </a:rPr>
              <a:pPr/>
              <a:t>75</a:t>
            </a:fld>
            <a:endParaRPr lang="fr-CA"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      </a:t>
            </a:r>
            <a:r>
              <a:rPr lang="en-US" b="1" dirty="0" smtClean="0"/>
              <a:t>1:40</a:t>
            </a:r>
            <a:r>
              <a:rPr lang="en-US" b="1" baseline="0" dirty="0" smtClean="0"/>
              <a:t> – 2:00 (20 min)</a:t>
            </a:r>
          </a:p>
          <a:p>
            <a:endParaRPr lang="en-US" baseline="0" dirty="0" smtClean="0"/>
          </a:p>
          <a:p>
            <a:r>
              <a:rPr lang="en-US" b="1" baseline="0" dirty="0" smtClean="0"/>
              <a:t>8 Slides</a:t>
            </a:r>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endParaRPr lang="en-US" dirty="0" smtClean="0"/>
          </a:p>
          <a:p>
            <a:endParaRPr lang="en-US" dirty="0" smtClean="0"/>
          </a:p>
          <a:p>
            <a:endParaRPr lang="en-US" dirty="0" smtClean="0"/>
          </a:p>
          <a:p>
            <a:r>
              <a:rPr lang="en-US" dirty="0" smtClean="0"/>
              <a:t>You may recall</a:t>
            </a:r>
            <a:r>
              <a:rPr lang="en-US" baseline="0" dirty="0" smtClean="0"/>
              <a:t> that Rick </a:t>
            </a:r>
            <a:r>
              <a:rPr lang="en-US" baseline="0" dirty="0" err="1" smtClean="0"/>
              <a:t>Stiggins</a:t>
            </a:r>
            <a:r>
              <a:rPr lang="en-US" baseline="0" dirty="0" smtClean="0"/>
              <a:t> in his CASL( Classroom Assessment for Student Learning ) sets the purpose of our working toward balanced assessment by quoting the  Dylan </a:t>
            </a:r>
            <a:r>
              <a:rPr lang="en-US" baseline="0" dirty="0" err="1" smtClean="0"/>
              <a:t>Wiliam</a:t>
            </a:r>
            <a:r>
              <a:rPr lang="en-US" baseline="0" dirty="0" smtClean="0"/>
              <a:t> research “ Inside the Black Box”. </a:t>
            </a:r>
          </a:p>
          <a:p>
            <a:r>
              <a:rPr lang="en-US" baseline="0" dirty="0" smtClean="0"/>
              <a:t>This article is succinct and provides an overview of what all of the discussion around the role of formative assessment within a balanced assessment system is. You may find this very useful in communicating the discussion with </a:t>
            </a:r>
            <a:r>
              <a:rPr lang="en-US" baseline="0" dirty="0" err="1" smtClean="0"/>
              <a:t>teahcers</a:t>
            </a:r>
            <a:r>
              <a:rPr lang="en-US" baseline="0" dirty="0" smtClean="0"/>
              <a:t>, </a:t>
            </a:r>
            <a:r>
              <a:rPr lang="en-US" baseline="0" dirty="0" err="1" smtClean="0"/>
              <a:t>esepcially</a:t>
            </a:r>
            <a:r>
              <a:rPr lang="en-US" baseline="0" dirty="0" smtClean="0"/>
              <a:t> newer teacher who may have missed out on some of your earlier professional study. </a:t>
            </a:r>
          </a:p>
          <a:p>
            <a:endParaRPr lang="en-US" baseline="0" dirty="0" smtClean="0"/>
          </a:p>
          <a:p>
            <a:r>
              <a:rPr lang="en-US" baseline="0" dirty="0" smtClean="0"/>
              <a:t>1997 Inside the Black Box </a:t>
            </a:r>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endParaRPr lang="en-US" dirty="0" smtClean="0"/>
          </a:p>
          <a:p>
            <a:endParaRPr lang="en-US" dirty="0" smtClean="0"/>
          </a:p>
          <a:p>
            <a:r>
              <a:rPr lang="en-US" dirty="0" smtClean="0"/>
              <a:t>Walkthrough Slide</a:t>
            </a:r>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endParaRPr lang="en-US" dirty="0" smtClean="0"/>
          </a:p>
          <a:p>
            <a:endParaRPr lang="en-US" dirty="0" smtClean="0"/>
          </a:p>
          <a:p>
            <a:r>
              <a:rPr lang="en-US" dirty="0" smtClean="0"/>
              <a:t>Walkthrough Slide</a:t>
            </a:r>
          </a:p>
          <a:p>
            <a:endParaRPr lang="en-US" dirty="0" smtClean="0"/>
          </a:p>
          <a:p>
            <a:r>
              <a:rPr lang="en-US" dirty="0" smtClean="0"/>
              <a:t>Yes, but how?????</a:t>
            </a:r>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endParaRPr lang="en-US" dirty="0" smtClean="0"/>
          </a:p>
          <a:p>
            <a:endParaRPr lang="en-US" dirty="0" smtClean="0"/>
          </a:p>
          <a:p>
            <a:r>
              <a:rPr lang="en-US" dirty="0" smtClean="0"/>
              <a:t>A variety of research studies,</a:t>
            </a:r>
            <a:r>
              <a:rPr lang="en-US" baseline="0" dirty="0" smtClean="0"/>
              <a:t> including “Classroom Assessment Minute By Minute, ASCD”  and many </a:t>
            </a:r>
            <a:r>
              <a:rPr lang="en-US" baseline="0" dirty="0" err="1" smtClean="0"/>
              <a:t>Wiliams</a:t>
            </a:r>
            <a:r>
              <a:rPr lang="en-US" baseline="0" dirty="0" smtClean="0"/>
              <a:t> studies, describe the  main strategies for using formative assessment to increase optimal classroom learning.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Walkthrough Slide</a:t>
            </a:r>
          </a:p>
          <a:p>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endParaRPr lang="en-US" dirty="0" smtClean="0"/>
          </a:p>
          <a:p>
            <a:endParaRPr lang="en-US" dirty="0" smtClean="0"/>
          </a:p>
          <a:p>
            <a:r>
              <a:rPr lang="en-US" dirty="0" smtClean="0"/>
              <a:t>A variety of research studies,</a:t>
            </a:r>
            <a:r>
              <a:rPr lang="en-US" baseline="0" dirty="0" smtClean="0"/>
              <a:t> including “Classroom Assessment Minute By Minute, ASCD”  and many </a:t>
            </a:r>
            <a:r>
              <a:rPr lang="en-US" baseline="0" dirty="0" err="1" smtClean="0"/>
              <a:t>Wiliams</a:t>
            </a:r>
            <a:r>
              <a:rPr lang="en-US" baseline="0" dirty="0" smtClean="0"/>
              <a:t> studies, describe the  main strategies for using formative assessment to increase optimal classroom learning.</a:t>
            </a:r>
          </a:p>
          <a:p>
            <a:r>
              <a:rPr lang="en-US" baseline="0" dirty="0" smtClean="0"/>
              <a:t>Research  Conclusion: Evidence that in addition to long-cycle formative assessment, minute-by-minute, day-by-day formative assessment can improve students’ engagement and produce substantial increases in students’ achievement.     </a:t>
            </a:r>
          </a:p>
          <a:p>
            <a:endParaRPr lang="en-US" baseline="0" dirty="0" smtClean="0"/>
          </a:p>
          <a:p>
            <a:r>
              <a:rPr lang="en-US" baseline="0" dirty="0" smtClean="0"/>
              <a:t>Discuss Quotes </a:t>
            </a:r>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a:t>
            </a:r>
          </a:p>
          <a:p>
            <a:endParaRPr lang="en-US" dirty="0" smtClean="0"/>
          </a:p>
          <a:p>
            <a:r>
              <a:rPr lang="en-US" b="1" dirty="0" smtClean="0"/>
              <a:t>Facilitators will place</a:t>
            </a:r>
            <a:r>
              <a:rPr lang="en-US" b="1" baseline="0" dirty="0" smtClean="0"/>
              <a:t> 3 Post-It Charts on the wall for each grade level group </a:t>
            </a:r>
            <a:r>
              <a:rPr lang="en-US" baseline="0" dirty="0" smtClean="0"/>
              <a:t>(Write the appropriate grade level on each chart along with the titles Short Cycle, Medium Cycle, or Long Cycle)</a:t>
            </a:r>
            <a:endParaRPr lang="en-US" dirty="0" smtClean="0"/>
          </a:p>
          <a:p>
            <a:endParaRPr lang="en-US" dirty="0" smtClean="0"/>
          </a:p>
          <a:p>
            <a:r>
              <a:rPr lang="en-US" dirty="0" smtClean="0"/>
              <a:t>Having reviewed</a:t>
            </a:r>
            <a:r>
              <a:rPr lang="en-US" baseline="0" dirty="0" smtClean="0"/>
              <a:t> the research article, let’s </a:t>
            </a:r>
            <a:r>
              <a:rPr lang="en-US" b="1" baseline="0" dirty="0" smtClean="0"/>
              <a:t>go back to your post-it notes.  With a learning partner, classify your formative assessment strategies as  belonging to long-, medium, or short cycle and place them on the appropriate chart.</a:t>
            </a:r>
          </a:p>
          <a:p>
            <a:endParaRPr lang="en-US" baseline="0" dirty="0" smtClean="0"/>
          </a:p>
          <a:p>
            <a:r>
              <a:rPr lang="en-US" baseline="0" dirty="0" smtClean="0"/>
              <a:t>What did you notice? </a:t>
            </a:r>
          </a:p>
          <a:p>
            <a:endParaRPr lang="en-US" baseline="0" dirty="0" smtClean="0"/>
          </a:p>
          <a:p>
            <a:r>
              <a:rPr lang="en-US" b="1" u="sng" baseline="0" dirty="0" smtClean="0"/>
              <a:t>Charts will be taken into the big room to share when return to whole group</a:t>
            </a:r>
            <a:endParaRPr lang="en-US" b="1" u="sng"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Grade</a:t>
            </a:r>
            <a:r>
              <a:rPr lang="en-US" b="1" baseline="0" dirty="0" smtClean="0"/>
              <a:t> Level Facilitator  End at 2:00</a:t>
            </a:r>
          </a:p>
          <a:p>
            <a:endParaRPr lang="en-US" b="1" baseline="0" dirty="0" smtClean="0"/>
          </a:p>
          <a:p>
            <a:r>
              <a:rPr lang="en-US" dirty="0" smtClean="0"/>
              <a:t>Conclusion --- In order to create a truly balanced</a:t>
            </a:r>
            <a:r>
              <a:rPr lang="en-US" baseline="0" dirty="0" smtClean="0"/>
              <a:t> assessment system that will propel student learning forward, we need to use a formative assessments that are short, medium and long-cycle.</a:t>
            </a:r>
            <a:endParaRPr lang="en-US" dirty="0"/>
          </a:p>
        </p:txBody>
      </p:sp>
      <p:sp>
        <p:nvSpPr>
          <p:cNvPr id="4" name="Slide Number Placeholder 3"/>
          <p:cNvSpPr>
            <a:spLocks noGrp="1"/>
          </p:cNvSpPr>
          <p:nvPr>
            <p:ph type="sldNum" sz="quarter" idx="10"/>
          </p:nvPr>
        </p:nvSpPr>
        <p:spPr/>
        <p:txBody>
          <a:bodyPr/>
          <a:lstStyle/>
          <a:p>
            <a:fld id="{1BFB87A4-34F1-4CC9-91A9-35C7497B8F81}" type="slidenum">
              <a:rPr lang="en-US" smtClean="0"/>
              <a:pPr/>
              <a:t>83</a:t>
            </a:fld>
            <a:endParaRPr lang="en-US" dirty="0"/>
          </a:p>
        </p:txBody>
      </p:sp>
    </p:spTree>
    <p:extLst>
      <p:ext uri="{BB962C8B-B14F-4D97-AF65-F5344CB8AC3E}">
        <p14:creationId xmlns:p14="http://schemas.microsoft.com/office/powerpoint/2010/main" xmlns="" val="14552818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    </a:t>
            </a:r>
            <a:r>
              <a:rPr lang="en-US" b="1" dirty="0" smtClean="0"/>
              <a:t>2:00</a:t>
            </a:r>
            <a:r>
              <a:rPr lang="en-US" b="1" baseline="0" dirty="0" smtClean="0"/>
              <a:t> – 2:20 (20 min)  1 Slide</a:t>
            </a:r>
            <a:endParaRPr lang="en-US" b="1" dirty="0" smtClean="0"/>
          </a:p>
          <a:p>
            <a:endParaRPr lang="en-US" dirty="0" smtClean="0"/>
          </a:p>
          <a:p>
            <a:r>
              <a:rPr lang="en-US" dirty="0" smtClean="0"/>
              <a:t>Review Book Study Guide completed as Sept. meeting homework and have table</a:t>
            </a:r>
            <a:r>
              <a:rPr lang="en-US" baseline="0" dirty="0" smtClean="0"/>
              <a:t> disc</a:t>
            </a:r>
            <a:r>
              <a:rPr lang="en-US" dirty="0" smtClean="0"/>
              <a:t>ussions</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Grade</a:t>
            </a:r>
            <a:r>
              <a:rPr lang="en-US" b="1" baseline="0" dirty="0" smtClean="0"/>
              <a:t> Level Facilitator    </a:t>
            </a:r>
            <a:r>
              <a:rPr lang="en-US" b="1" dirty="0" smtClean="0"/>
              <a:t>2:20 – 2:40 (20 min)</a:t>
            </a:r>
            <a:r>
              <a:rPr lang="en-US" b="1" baseline="0" dirty="0" smtClean="0"/>
              <a:t>   </a:t>
            </a:r>
            <a:r>
              <a:rPr lang="en-US" b="1" dirty="0" smtClean="0"/>
              <a:t>1 Slide</a:t>
            </a:r>
          </a:p>
          <a:p>
            <a:endParaRPr lang="en-US" dirty="0" smtClean="0"/>
          </a:p>
          <a:p>
            <a:r>
              <a:rPr lang="en-US" dirty="0" smtClean="0"/>
              <a:t>Conduct</a:t>
            </a:r>
            <a:r>
              <a:rPr lang="en-US" baseline="0" dirty="0" smtClean="0"/>
              <a:t> REVIEW section with a learning partner </a:t>
            </a:r>
            <a:r>
              <a:rPr lang="en-US" i="1" u="sng" baseline="0" dirty="0" smtClean="0"/>
              <a:t>(This is what you planned  at the Sept meeting and what you actually did since the last network meeting  </a:t>
            </a:r>
          </a:p>
          <a:p>
            <a:r>
              <a:rPr lang="en-US" sz="1200" b="1" kern="1200" dirty="0" smtClean="0">
                <a:solidFill>
                  <a:schemeClr val="tx1"/>
                </a:solidFill>
                <a:latin typeface="+mn-lt"/>
                <a:ea typeface="+mn-ea"/>
                <a:cs typeface="+mn-cs"/>
              </a:rPr>
              <a:t>Review</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did it go?  What barriers did I face?  What successes did I have?                   </a:t>
            </a:r>
          </a:p>
          <a:p>
            <a:r>
              <a:rPr lang="en-US" sz="1200" kern="1200" dirty="0" smtClean="0">
                <a:solidFill>
                  <a:schemeClr val="tx1"/>
                </a:solidFill>
                <a:latin typeface="+mn-lt"/>
                <a:ea typeface="+mn-ea"/>
                <a:cs typeface="+mn-cs"/>
              </a:rPr>
              <a:t>What evidence do I have of my successes? </a:t>
            </a:r>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a:t>
            </a:r>
            <a:r>
              <a:rPr lang="en-US" sz="1200" b="0" kern="1200" baseline="0" dirty="0" smtClean="0">
                <a:solidFill>
                  <a:schemeClr val="tx1"/>
                </a:solidFill>
                <a:latin typeface="+mn-lt"/>
                <a:ea typeface="+mn-ea"/>
                <a:cs typeface="+mn-cs"/>
              </a:rPr>
              <a:t> finished sharing/discussing </a:t>
            </a:r>
            <a:r>
              <a:rPr lang="en-US" sz="1200" b="1" u="sng" kern="1200" baseline="0" dirty="0" smtClean="0">
                <a:solidFill>
                  <a:schemeClr val="tx1"/>
                </a:solidFill>
                <a:latin typeface="+mn-lt"/>
                <a:ea typeface="+mn-ea"/>
                <a:cs typeface="+mn-cs"/>
              </a:rPr>
              <a:t>give your completed Sept. form to the room facilitator</a:t>
            </a:r>
            <a:r>
              <a:rPr lang="en-US" sz="1200" b="1" kern="1200" baseline="0" dirty="0" smtClean="0">
                <a:solidFill>
                  <a:schemeClr val="tx1"/>
                </a:solidFill>
                <a:latin typeface="+mn-lt"/>
                <a:ea typeface="+mn-ea"/>
                <a:cs typeface="+mn-cs"/>
              </a:rPr>
              <a:t>. </a:t>
            </a:r>
          </a:p>
          <a:p>
            <a:endParaRPr lang="en-US" sz="1200" b="1"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Use the blank PDR form to complete a your PLAN/DO for the next meeting. (Remember, you may need to change your planned P-D prior to next meeting because of  real school issues and that’s OK!)</a:t>
            </a:r>
          </a:p>
          <a:p>
            <a:endParaRPr lang="en-US" sz="1200" b="0" kern="1200" baseline="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Plan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will I do with what I have learned in this network meeting?</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where, how, with whom will I do what I have planned? </a:t>
            </a:r>
            <a:endParaRPr lang="en-US" sz="1200" b="0" kern="1200" baseline="0" dirty="0" smtClean="0">
              <a:solidFill>
                <a:schemeClr val="tx1"/>
              </a:solidFill>
              <a:latin typeface="+mn-lt"/>
              <a:ea typeface="+mn-ea"/>
              <a:cs typeface="+mn-cs"/>
            </a:endParaRPr>
          </a:p>
          <a:p>
            <a:endParaRPr lang="en-US" sz="1200" b="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83B5B02-37A3-4B43-9A89-29F56301154C}"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Grade</a:t>
            </a:r>
            <a:r>
              <a:rPr lang="en-US" b="1" baseline="0" dirty="0" smtClean="0"/>
              <a:t> Level Facilitator </a:t>
            </a:r>
            <a:r>
              <a:rPr lang="en-US" b="1" dirty="0" smtClean="0"/>
              <a:t>2:40 – 3:20 (40 min)</a:t>
            </a:r>
            <a:r>
              <a:rPr lang="en-US" b="1" baseline="0" dirty="0" smtClean="0"/>
              <a:t>      </a:t>
            </a:r>
            <a:r>
              <a:rPr lang="en-US" b="1" dirty="0" smtClean="0"/>
              <a:t>2 Slides</a:t>
            </a:r>
          </a:p>
          <a:p>
            <a:endParaRPr lang="en-US" dirty="0" smtClean="0"/>
          </a:p>
          <a:p>
            <a:r>
              <a:rPr lang="en-US" u="sng" dirty="0" smtClean="0"/>
              <a:t>Each level facilitator will organize the 40 minute activity for reviewing</a:t>
            </a:r>
            <a:r>
              <a:rPr lang="en-US" u="sng" baseline="0" dirty="0" smtClean="0"/>
              <a:t> this book OR use the MI activity shared by Ruthie</a:t>
            </a:r>
            <a:r>
              <a:rPr lang="en-US" baseline="0" dirty="0" smtClean="0"/>
              <a:t>.  Below is some information from the author’s website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the author: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Jeff has been sharing writing strategies with teachers and students for over 20 years. Whether presenting at national conferences like NCTE, ASCD, or in classrooms or writing his books, Jeff’s passion for writing and grammar inspires teachers and young writers to soar. He lives in San Antonio, Texas, and writes and consults fulltime. </a:t>
            </a:r>
          </a:p>
          <a:p>
            <a:endParaRPr lang="en-US" baseline="0" dirty="0" smtClean="0"/>
          </a:p>
          <a:p>
            <a:r>
              <a:rPr lang="en-US" i="1" u="sng" dirty="0" smtClean="0"/>
              <a:t>Mechanically Inclined</a:t>
            </a:r>
            <a:r>
              <a:rPr lang="en-US" u="sng" dirty="0" smtClean="0"/>
              <a:t> </a:t>
            </a:r>
            <a:r>
              <a:rPr lang="en-US" dirty="0" smtClean="0"/>
              <a:t>is the culmination of years of experimentation that merges the best of writer’s workshop elements with relevant theory about how and why skills should be taught. It connects theory about using grammar in context with practical instructional strategies, explains why kids often don’t understand or apply grammar and mechanics correctly, focuses on attending to the “high payoff,” or most common errors in student writing, and shows how to carefully construct a workshop environment that can best support grammar and mechanics concepts. Jeff emphasizes four key elements in his teaching:</a:t>
            </a:r>
          </a:p>
          <a:p>
            <a:r>
              <a:rPr lang="en-US" dirty="0" smtClean="0"/>
              <a:t>  • short daily instruction in grammar and mechanics within writer’s workshop;</a:t>
            </a:r>
            <a:br>
              <a:rPr lang="en-US" dirty="0" smtClean="0"/>
            </a:br>
            <a:r>
              <a:rPr lang="en-US" dirty="0" smtClean="0"/>
              <a:t>  • using high-quality mentor texts to teach grammar and mechanics in context;</a:t>
            </a:r>
            <a:br>
              <a:rPr lang="en-US" dirty="0" smtClean="0"/>
            </a:br>
            <a:r>
              <a:rPr lang="en-US" dirty="0" smtClean="0"/>
              <a:t>  • visual scaffolds, including wall charts, and visual cues that can be pasted into writer’s notebooks; regular, short routines, like “express-lane edits,” that help students spot and correct errors automatically.</a:t>
            </a:r>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Grade</a:t>
            </a:r>
            <a:r>
              <a:rPr lang="en-US" b="1" baseline="0" dirty="0" smtClean="0"/>
              <a:t> Level Facilitator: Distribute Books and/or Subscription Forms</a:t>
            </a:r>
            <a:endParaRPr lang="en-US" b="1" dirty="0" smtClean="0"/>
          </a:p>
          <a:p>
            <a:r>
              <a:rPr lang="en-US" dirty="0" smtClean="0"/>
              <a:t>Texts and Lessons Review:</a:t>
            </a:r>
          </a:p>
          <a:p>
            <a:r>
              <a:rPr lang="en-US" dirty="0" smtClean="0"/>
              <a:t>“This is a terrific resource. Not only do Daniels and Steinke provide us with very readable "one-page wonders", but we're also given lots of strategies to use with them. Those who've read Kyle Beers and </a:t>
            </a:r>
            <a:r>
              <a:rPr lang="en-US" dirty="0" err="1" smtClean="0"/>
              <a:t>Cris</a:t>
            </a:r>
            <a:r>
              <a:rPr lang="en-US" dirty="0" smtClean="0"/>
              <a:t> </a:t>
            </a:r>
            <a:r>
              <a:rPr lang="en-US" dirty="0" err="1" smtClean="0"/>
              <a:t>Tovani</a:t>
            </a:r>
            <a:r>
              <a:rPr lang="en-US" dirty="0" smtClean="0"/>
              <a:t> will recognize many of them. The fact that they're collected together here will make content are teachers much more likely to read them and then try them. Kudos.”     </a:t>
            </a:r>
          </a:p>
          <a:p>
            <a:r>
              <a:rPr lang="en-US" sz="1200" kern="1200" dirty="0" smtClean="0">
                <a:solidFill>
                  <a:schemeClr val="tx1"/>
                </a:solidFill>
                <a:latin typeface="+mn-lt"/>
                <a:ea typeface="+mn-ea"/>
                <a:cs typeface="+mn-cs"/>
              </a:rPr>
              <a:t>“Finally a way to teach the strategies in content areas and not have to spend hours looking for articles for students to read. I have been teaching reading strategies for several years now, but I always struggled to find the right article to go with the strategy being taught. NO LONGER! This book has a lesson and an article ready for you. The articles are engaging and the lessons are on target. I can't thank these authors enough for putting this book together for me and my students.”</a:t>
            </a:r>
          </a:p>
          <a:p>
            <a:r>
              <a:rPr lang="en-US" sz="1200" kern="1200" dirty="0" smtClean="0">
                <a:solidFill>
                  <a:schemeClr val="tx1"/>
                </a:solidFill>
                <a:latin typeface="+mn-lt"/>
                <a:ea typeface="+mn-ea"/>
                <a:cs typeface="+mn-cs"/>
              </a:rPr>
              <a:t>Harvey Daniels website www.walloon.com  for more information and resources.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Daily 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never seen the concept so perfectly explained for the context of literacy routines... The procedures the book advocates for teaching children to be independent is applicable to whatever literacy tasks you have them regularly complete."   website: http://www.thedailycafe.com/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***National Geographic for Kids</a:t>
            </a:r>
            <a:r>
              <a:rPr lang="en-US" b="1" baseline="0" dirty="0" smtClean="0"/>
              <a:t> (Remind 6-12 that we found more book resources for them than we did the K-5 so we have to “make it up”, HA!)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RETURN TO MAIN ROOM AT 3:20</a:t>
            </a:r>
            <a:endParaRPr lang="en-US" b="1" dirty="0" smtClean="0"/>
          </a:p>
          <a:p>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3:20 – 3:45 (25 min)</a:t>
            </a:r>
          </a:p>
          <a:p>
            <a:endParaRPr lang="en-US" b="1" dirty="0" smtClean="0"/>
          </a:p>
          <a:p>
            <a:r>
              <a:rPr lang="en-US" b="1" dirty="0" smtClean="0"/>
              <a:t>5 Slides </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Carole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rgbClr val="FF6600"/>
              </a:solidFill>
              <a:effectLst/>
              <a:latin typeface="Arial" pitchFamily="34" charset="0"/>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Reminder note for participants: You will teach the instructional plan and Task 2 between now and December so plan ahead!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Blank Instructional Plan Template sent electronically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rgbClr val="FF6600"/>
              </a:solidFill>
              <a:effectLst/>
              <a:latin typeface="Arial" pitchFamily="34" charset="0"/>
              <a:cs typeface="Times New Roman"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smtClean="0">
              <a:ln>
                <a:noFill/>
              </a:ln>
              <a:solidFill>
                <a:srgbClr val="FF6600"/>
              </a:solidFill>
              <a:effectLst/>
              <a:latin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1" i="1" dirty="0"/>
          </a:p>
        </p:txBody>
      </p:sp>
      <p:sp>
        <p:nvSpPr>
          <p:cNvPr id="4" name="Slide Number Placeholder 3"/>
          <p:cNvSpPr>
            <a:spLocks noGrp="1"/>
          </p:cNvSpPr>
          <p:nvPr>
            <p:ph type="sldNum" sz="quarter" idx="10"/>
          </p:nvPr>
        </p:nvSpPr>
        <p:spPr/>
        <p:txBody>
          <a:bodyPr/>
          <a:lstStyle/>
          <a:p>
            <a:fld id="{FA9F1BEB-F20B-BD49-9D8F-DA20B7D6E84E}"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Jennifer</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b="1" dirty="0" smtClean="0"/>
              <a:t>Carole  </a:t>
            </a:r>
          </a:p>
          <a:p>
            <a:pPr>
              <a:defRPr/>
            </a:pPr>
            <a:endParaRPr lang="en-US" b="1" dirty="0" smtClean="0"/>
          </a:p>
          <a:p>
            <a:pPr>
              <a:defRPr/>
            </a:pPr>
            <a:r>
              <a:rPr lang="en-US" b="1" dirty="0" smtClean="0"/>
              <a:t>Very important that your work is documented and submitted to KDE…</a:t>
            </a:r>
          </a:p>
          <a:p>
            <a:pPr>
              <a:defRPr/>
            </a:pPr>
            <a:endParaRPr lang="en-US" b="1" dirty="0" smtClean="0"/>
          </a:p>
          <a:p>
            <a:pPr>
              <a:defRPr/>
            </a:pPr>
            <a:r>
              <a:rPr lang="en-US" b="1" dirty="0" smtClean="0"/>
              <a:t>Complete a log for any work you have done in your district. This includes, but is not limited to, meetings attended/participated, trainings and informational sessions conducted, etc.  In other words, anything you do that is related to the work of the network initiative. (If you don’t have documentation of specific dates, just include the month)</a:t>
            </a:r>
          </a:p>
          <a:p>
            <a:pPr>
              <a:defRPr/>
            </a:pPr>
            <a:r>
              <a:rPr lang="en-US" b="1" dirty="0" smtClean="0"/>
              <a:t> </a:t>
            </a:r>
          </a:p>
          <a:p>
            <a:pPr>
              <a:defRPr/>
            </a:pPr>
            <a:r>
              <a:rPr lang="en-US" b="1" dirty="0" smtClean="0"/>
              <a:t>The documentation log asks very specific questions and some of them will NOT pertain to every activity you have done and/or will do in the future.  The point is that you work is documented!  </a:t>
            </a:r>
          </a:p>
          <a:p>
            <a:pPr>
              <a:defRPr/>
            </a:pPr>
            <a:r>
              <a:rPr lang="en-US" b="1" dirty="0" smtClean="0"/>
              <a:t> </a:t>
            </a:r>
          </a:p>
          <a:p>
            <a:pPr>
              <a:defRPr/>
            </a:pPr>
            <a:r>
              <a:rPr lang="en-US" b="1" dirty="0" smtClean="0"/>
              <a:t>Logs should be submitted to me by the end of each month. Electronic version is available on Bb.</a:t>
            </a:r>
          </a:p>
          <a:p>
            <a:pPr>
              <a:defRPr/>
            </a:pPr>
            <a:endParaRPr lang="en-US" b="1" dirty="0"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D2D08A-095A-4EC5-8289-7BE96D3AB7DD}" type="slidenum">
              <a:rPr lang="en-US" smtClean="0">
                <a:latin typeface="Arial" pitchFamily="34" charset="0"/>
                <a:cs typeface="Arial" pitchFamily="34" charset="0"/>
              </a:rPr>
              <a:pPr/>
              <a:t>90</a:t>
            </a:fld>
            <a:endParaRPr lang="en-US" smtClean="0">
              <a:latin typeface="Arial" pitchFamily="34" charset="0"/>
              <a:cs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endParaRPr lang="en-US" b="1" dirty="0" smtClean="0"/>
          </a:p>
          <a:p>
            <a:r>
              <a:rPr lang="en-US" dirty="0" smtClean="0"/>
              <a:t>Make connections between today’s work and each of the 4 pillars…Allow tables to discuss and make them… Share out?</a:t>
            </a:r>
          </a:p>
          <a:p>
            <a:endParaRPr lang="en-US" dirty="0" smtClean="0"/>
          </a:p>
          <a:p>
            <a:r>
              <a:rPr lang="en-US" b="1" dirty="0" smtClean="0"/>
              <a:t>Revisit</a:t>
            </a:r>
            <a:r>
              <a:rPr lang="en-US" b="1" baseline="0" dirty="0" smtClean="0"/>
              <a:t> Today’s Learning Targets, too:</a:t>
            </a:r>
          </a:p>
          <a:p>
            <a:pPr marL="342900" indent="-342900">
              <a:buAutoNum type="arabicPeriod"/>
            </a:pPr>
            <a:r>
              <a:rPr lang="en-US" sz="1200" dirty="0" smtClean="0">
                <a:solidFill>
                  <a:srgbClr val="DD5807"/>
                </a:solidFill>
              </a:rPr>
              <a:t>I can evaluate a teaching task and the resources used to create it.</a:t>
            </a:r>
          </a:p>
          <a:p>
            <a:pPr marL="342900" indent="-342900">
              <a:buAutoNum type="arabicPeriod"/>
            </a:pPr>
            <a:endParaRPr lang="en-US" sz="1200" dirty="0" smtClean="0">
              <a:solidFill>
                <a:srgbClr val="DD5807"/>
              </a:solidFill>
            </a:endParaRPr>
          </a:p>
          <a:p>
            <a:pPr marL="342900" indent="-342900">
              <a:buAutoNum type="arabicPeriod"/>
            </a:pPr>
            <a:r>
              <a:rPr lang="en-US" sz="1200" dirty="0" smtClean="0">
                <a:solidFill>
                  <a:srgbClr val="DD5807"/>
                </a:solidFill>
              </a:rPr>
              <a:t>I can design and sequence mini lessons that are congruent to a standards based culminating task and that also reflects the characteristics of highly effective teaching and learning (CHETL).</a:t>
            </a:r>
          </a:p>
          <a:p>
            <a:pPr marL="342900" indent="-342900">
              <a:buAutoNum type="arabicPeriod"/>
            </a:pPr>
            <a:endParaRPr lang="en-US" sz="1200" dirty="0" smtClean="0">
              <a:solidFill>
                <a:srgbClr val="DD5807"/>
              </a:solidFill>
            </a:endParaRPr>
          </a:p>
          <a:p>
            <a:pPr marL="342900" indent="-342900">
              <a:buAutoNum type="arabicPeriod"/>
            </a:pPr>
            <a:r>
              <a:rPr lang="en-US" sz="1200" dirty="0" smtClean="0">
                <a:solidFill>
                  <a:srgbClr val="DD5807"/>
                </a:solidFill>
              </a:rPr>
              <a:t>I can explain how instructional activities can be used formatively.</a:t>
            </a:r>
          </a:p>
          <a:p>
            <a:pPr marL="342900" indent="-342900">
              <a:buAutoNum type="arabicPeriod"/>
            </a:pPr>
            <a:endParaRPr lang="en-US" sz="1200" dirty="0" smtClean="0">
              <a:solidFill>
                <a:srgbClr val="DD5807"/>
              </a:solidFill>
            </a:endParaRPr>
          </a:p>
          <a:p>
            <a:pPr marL="342900" indent="-342900">
              <a:buAutoNum type="arabicPeriod"/>
            </a:pPr>
            <a:r>
              <a:rPr lang="en-US" sz="1200" dirty="0" smtClean="0">
                <a:solidFill>
                  <a:srgbClr val="DD5807"/>
                </a:solidFill>
              </a:rPr>
              <a:t>I can set personal goals and make an action plan to advance the vision of 21</a:t>
            </a:r>
            <a:r>
              <a:rPr lang="en-US" sz="1200" baseline="30000" dirty="0" smtClean="0">
                <a:solidFill>
                  <a:srgbClr val="DD5807"/>
                </a:solidFill>
              </a:rPr>
              <a:t>st</a:t>
            </a:r>
            <a:r>
              <a:rPr lang="en-US" sz="1200" dirty="0" smtClean="0">
                <a:solidFill>
                  <a:srgbClr val="DD5807"/>
                </a:solidFill>
              </a:rPr>
              <a:t> century learning.</a:t>
            </a:r>
            <a:endParaRPr lang="en-US"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endParaRPr lang="en-US" b="1" dirty="0" smtClean="0"/>
          </a:p>
        </p:txBody>
      </p:sp>
      <p:sp>
        <p:nvSpPr>
          <p:cNvPr id="4" name="Slide Number Placeholder 3"/>
          <p:cNvSpPr>
            <a:spLocks noGrp="1"/>
          </p:cNvSpPr>
          <p:nvPr>
            <p:ph type="sldNum" sz="quarter" idx="10"/>
          </p:nvPr>
        </p:nvSpPr>
        <p:spPr/>
        <p:txBody>
          <a:bodyPr/>
          <a:lstStyle/>
          <a:p>
            <a:fld id="{D83B5B02-37A3-4B43-9A89-29F56301154C}"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a:t>
            </a:r>
          </a:p>
          <a:p>
            <a:endParaRPr lang="en-US" b="1" dirty="0" smtClean="0"/>
          </a:p>
          <a:p>
            <a:r>
              <a:rPr lang="en-US" b="1" dirty="0" smtClean="0"/>
              <a:t>End at 3:45 p.m.</a:t>
            </a:r>
            <a:endParaRPr lang="en-US" b="1" dirty="0"/>
          </a:p>
        </p:txBody>
      </p:sp>
      <p:sp>
        <p:nvSpPr>
          <p:cNvPr id="4" name="Slide Number Placeholder 3"/>
          <p:cNvSpPr>
            <a:spLocks noGrp="1"/>
          </p:cNvSpPr>
          <p:nvPr>
            <p:ph type="sldNum" sz="quarter" idx="10"/>
          </p:nvPr>
        </p:nvSpPr>
        <p:spPr/>
        <p:txBody>
          <a:bodyPr/>
          <a:lstStyle/>
          <a:p>
            <a:fld id="{D83B5B02-37A3-4B43-9A89-29F56301154C}" type="slidenum">
              <a:rPr lang="en-US" smtClean="0"/>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88C1698A-C75C-4D91-BA64-04C327849B50}" type="datetime1">
              <a:rPr lang="fr-FR" smtClean="0"/>
              <a:pPr>
                <a:defRPr/>
              </a:pPr>
              <a:t>23/10/2011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95BAEB0-1152-4B1B-9D5F-55720658A360}"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D2EA3DC6-B463-4A17-B328-3B61E6A834C6}" type="datetime1">
              <a:rPr lang="fr-FR" smtClean="0"/>
              <a:pPr>
                <a:defRPr/>
              </a:pPr>
              <a:t>23/10/2011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CB8B440-21A5-490E-960C-FADDB0760F98}"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E94B105-8E76-461B-8F7E-054F9497D677}" type="datetime1">
              <a:rPr lang="fr-FR" smtClean="0"/>
              <a:pPr>
                <a:defRPr/>
              </a:pPr>
              <a:t>23/10/2011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86C91CF-07C0-4B67-B1E8-43C40C270E49}"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16CF45-91AA-4641-A550-9B34BDD7FE81}" type="datetimeFigureOut">
              <a:rPr lang="en-US" smtClean="0"/>
              <a:pPr/>
              <a:t>10/23/2011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F537F3-CA35-4C29-89D0-B849BC3672BB}" type="slidenum">
              <a:rPr lang="en-US" smtClean="0"/>
              <a:pPr/>
              <a:t>‹#›</a:t>
            </a:fld>
            <a:endParaRPr lang="en-US" dirty="0"/>
          </a:p>
        </p:txBody>
      </p:sp>
    </p:spTree>
    <p:extLst>
      <p:ext uri="{BB962C8B-B14F-4D97-AF65-F5344CB8AC3E}">
        <p14:creationId xmlns:p14="http://schemas.microsoft.com/office/powerpoint/2010/main" xmlns="" val="410980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23736D3-A844-488B-9DE9-BA2D3AD6315B}" type="datetime1">
              <a:rPr lang="fr-FR" smtClean="0"/>
              <a:pPr>
                <a:defRPr/>
              </a:pPr>
              <a:t>23/10/2011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322D30D-B007-4311-9CF7-23CFC78EE250}"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2534A2BD-3A62-4C47-80CA-D4AB4DA8E2D3}" type="datetime1">
              <a:rPr lang="fr-FR" smtClean="0"/>
              <a:pPr>
                <a:defRPr/>
              </a:pPr>
              <a:t>23/10/2011</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444C681-1A5F-4BEB-8928-DA4389908FC5}"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638AD584-08BF-46D2-A8FA-3D0650558D0E}" type="datetime1">
              <a:rPr lang="fr-FR" smtClean="0"/>
              <a:pPr>
                <a:defRPr/>
              </a:pPr>
              <a:t>23/10/2011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B39EE65-54EF-49F6-BB30-F953C3272CCC}"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14D5EDD8-39FD-43E0-B768-C31EC9A8C889}" type="datetime1">
              <a:rPr lang="fr-FR" smtClean="0"/>
              <a:pPr>
                <a:defRPr/>
              </a:pPr>
              <a:t>23/10/2011</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03FA87C0-8CC4-4C1E-97D4-A2B318C11006}"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9DF547E4-B8C0-44B5-9AC6-75A3658789B6}" type="datetime1">
              <a:rPr lang="fr-FR" smtClean="0"/>
              <a:pPr>
                <a:defRPr/>
              </a:pPr>
              <a:t>23/10/2011</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46DF9F88-81F5-4B56-A590-4C91E0314049}"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EEAFCEB-AE4D-4D7E-8B33-EA014EA41984}" type="datetime1">
              <a:rPr lang="fr-FR" smtClean="0"/>
              <a:pPr>
                <a:defRPr/>
              </a:pPr>
              <a:t>23/10/2011</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DA2A7EF3-80BB-4171-9D6B-5DBED3E48894}"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9690B368-1A32-47CD-845E-25A29E477FCB}" type="datetime1">
              <a:rPr lang="fr-FR" smtClean="0"/>
              <a:pPr>
                <a:defRPr/>
              </a:pPr>
              <a:t>23/10/2011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9A478F7C-E3DF-4329-886B-B937A34CF17F}"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082301F9-77BC-49D3-A21D-6083E71C74FA}" type="datetime1">
              <a:rPr lang="fr-FR" smtClean="0"/>
              <a:pPr>
                <a:defRPr/>
              </a:pPr>
              <a:t>23/10/2011</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2D465C70-6A95-42A8-9752-AC6850C291D8}"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688078-5E2B-4E28-BDE6-25388E273D24}" type="datetime1">
              <a:rPr lang="fr-FR" smtClean="0"/>
              <a:pPr>
                <a:defRPr/>
              </a:pPr>
              <a:t>23/10/2011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6093808-B712-42C1-AF7D-2FDA1F2F4484}"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alileo.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nctm.org/"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5.png"/></Relationships>
</file>

<file path=ppt/slides/_rels/slide8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8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hyperlink" Target="http://googleads.g.doubleclick.net/aclk?sa=L&amp;ai=BqVQ4yCWXTo3YOofJsQfy6aWMBNOln6UDAAAAEAEg6_uxHTgAUNWU5T9Yi8GL6TJgyfbZiPyj-BCyARphZHMubmF0aW9uYWxnZW9ncmFwaGljLmNvbboBCWdmcF9pbWFnZcgBAtoBTGh0dHA6Ly9hZHMubmF0aW9uYWxnZW9ncmFwaGljLmNvbS9hZHMvZGFydC9raWRzX2Jsb2dzX2xpdHRsZWtpZHNfNzI4eDkwLmh0bWyYArhTwAIC4AIA6gINTkdFTzxLSURTPDcyOPgC8NEekAPgA5gD4AOoAwHgBAGgBhQ&amp;num=0&amp;sig=AOD64_1mbARJEqZ9nARsxBVMw5cEmPfktg&amp;client=ca-pub-3697839193772665&amp;adurl=https://w1.buysub.com/servlet/GiftsGateway?cds_mag_code=NWO&amp;cds_page_id=77786&amp;cds_misc_5=WO728X90EDT0" TargetMode="External"/><Relationship Id="rId4" Type="http://schemas.openxmlformats.org/officeDocument/2006/relationships/image" Target="../media/image31.jpeg"/></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28600" y="914400"/>
            <a:ext cx="8763000" cy="1470025"/>
          </a:xfrm>
        </p:spPr>
        <p:txBody>
          <a:bodyPr/>
          <a:lstStyle/>
          <a:p>
            <a:r>
              <a:rPr lang="en-US" sz="4000" b="1" dirty="0" smtClean="0">
                <a:ln w="18000">
                  <a:solidFill>
                    <a:schemeClr val="accent2">
                      <a:satMod val="140000"/>
                    </a:schemeClr>
                  </a:solidFill>
                  <a:prstDash val="solid"/>
                  <a:miter lim="800000"/>
                </a:ln>
                <a:solidFill>
                  <a:srgbClr val="DD5807"/>
                </a:solidFill>
              </a:rPr>
              <a:t>ELA Teacher Leader Network Meeting </a:t>
            </a:r>
            <a:r>
              <a:rPr lang="en-US" sz="5400" b="1" dirty="0" smtClean="0">
                <a:ln w="18000">
                  <a:solidFill>
                    <a:schemeClr val="accent2">
                      <a:satMod val="140000"/>
                    </a:schemeClr>
                  </a:solidFill>
                  <a:prstDash val="solid"/>
                  <a:miter lim="800000"/>
                </a:ln>
                <a:solidFill>
                  <a:srgbClr val="DD5807"/>
                </a:solidFill>
              </a:rPr>
              <a:t/>
            </a:r>
            <a:br>
              <a:rPr lang="en-US" sz="5400" b="1" dirty="0" smtClean="0">
                <a:ln w="18000">
                  <a:solidFill>
                    <a:schemeClr val="accent2">
                      <a:satMod val="140000"/>
                    </a:schemeClr>
                  </a:solidFill>
                  <a:prstDash val="solid"/>
                  <a:miter lim="800000"/>
                </a:ln>
                <a:solidFill>
                  <a:srgbClr val="DD5807"/>
                </a:solidFill>
              </a:rPr>
            </a:br>
            <a:r>
              <a:rPr lang="en-US" sz="3600" b="1" dirty="0" smtClean="0">
                <a:ln w="18000">
                  <a:solidFill>
                    <a:schemeClr val="accent2">
                      <a:satMod val="140000"/>
                    </a:schemeClr>
                  </a:solidFill>
                  <a:prstDash val="solid"/>
                  <a:miter lim="800000"/>
                </a:ln>
                <a:solidFill>
                  <a:srgbClr val="DD5807"/>
                </a:solidFill>
              </a:rPr>
              <a:t>Hazard Community &amp; Technical College </a:t>
            </a:r>
            <a:r>
              <a:rPr lang="en-US" sz="5400" b="1" dirty="0" smtClean="0">
                <a:ln w="18000">
                  <a:solidFill>
                    <a:schemeClr val="accent2">
                      <a:satMod val="140000"/>
                    </a:schemeClr>
                  </a:solidFill>
                  <a:prstDash val="solid"/>
                  <a:miter lim="800000"/>
                </a:ln>
                <a:solidFill>
                  <a:srgbClr val="DD5807"/>
                </a:solidFill>
              </a:rPr>
              <a:t/>
            </a:r>
            <a:br>
              <a:rPr lang="en-US" sz="5400" b="1" dirty="0" smtClean="0">
                <a:ln w="18000">
                  <a:solidFill>
                    <a:schemeClr val="accent2">
                      <a:satMod val="140000"/>
                    </a:schemeClr>
                  </a:solidFill>
                  <a:prstDash val="solid"/>
                  <a:miter lim="800000"/>
                </a:ln>
                <a:solidFill>
                  <a:srgbClr val="DD5807"/>
                </a:solidFill>
              </a:rPr>
            </a:br>
            <a:r>
              <a:rPr lang="en-US" sz="3200" b="1" dirty="0" smtClean="0">
                <a:ln w="18000">
                  <a:solidFill>
                    <a:schemeClr val="accent2">
                      <a:satMod val="140000"/>
                    </a:schemeClr>
                  </a:solidFill>
                  <a:prstDash val="solid"/>
                  <a:miter lim="800000"/>
                </a:ln>
                <a:solidFill>
                  <a:srgbClr val="DD5807"/>
                </a:solidFill>
              </a:rPr>
              <a:t>October 27, 2011 </a:t>
            </a:r>
            <a:r>
              <a:rPr lang="fr-CA" dirty="0" smtClean="0">
                <a:solidFill>
                  <a:schemeClr val="accent6">
                    <a:lumMod val="75000"/>
                  </a:schemeClr>
                </a:solidFill>
              </a:rPr>
              <a:t/>
            </a:r>
            <a:br>
              <a:rPr lang="fr-CA" dirty="0" smtClean="0">
                <a:solidFill>
                  <a:schemeClr val="accent6">
                    <a:lumMod val="75000"/>
                  </a:schemeClr>
                </a:solidFill>
              </a:rPr>
            </a:br>
            <a:endParaRPr lang="fr-CA" dirty="0" smtClean="0">
              <a:solidFill>
                <a:srgbClr val="DD5807"/>
              </a:solidFill>
            </a:endParaRPr>
          </a:p>
        </p:txBody>
      </p:sp>
      <p:pic>
        <p:nvPicPr>
          <p:cNvPr id="4" name="Picture 4"/>
          <p:cNvPicPr>
            <a:picLocks noChangeAspect="1" noChangeArrowheads="1"/>
          </p:cNvPicPr>
          <p:nvPr/>
        </p:nvPicPr>
        <p:blipFill>
          <a:blip r:embed="rId4" cstate="print"/>
          <a:srcRect/>
          <a:stretch>
            <a:fillRect/>
          </a:stretch>
        </p:blipFill>
        <p:spPr bwMode="auto">
          <a:xfrm>
            <a:off x="6629400" y="1905000"/>
            <a:ext cx="1981200" cy="1600200"/>
          </a:xfrm>
          <a:prstGeom prst="rect">
            <a:avLst/>
          </a:prstGeom>
          <a:noFill/>
          <a:ln w="9525">
            <a:noFill/>
            <a:miter lim="800000"/>
            <a:headEnd/>
            <a:tailEnd/>
          </a:ln>
        </p:spPr>
      </p:pic>
      <p:pic>
        <p:nvPicPr>
          <p:cNvPr id="5" name="Picture 6" descr="C:\Documents and Settings\cmullin\My Documents\ULlogoCCR4Afinal.eps"/>
          <p:cNvPicPr>
            <a:picLocks noChangeAspect="1" noChangeArrowheads="1"/>
          </p:cNvPicPr>
          <p:nvPr/>
        </p:nvPicPr>
        <p:blipFill>
          <a:blip r:embed="rId5" cstate="print"/>
          <a:srcRect/>
          <a:stretch>
            <a:fillRect/>
          </a:stretch>
        </p:blipFill>
        <p:spPr bwMode="auto">
          <a:xfrm>
            <a:off x="6553200" y="3962400"/>
            <a:ext cx="2362200"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95BAEB0-1152-4B1B-9D5F-55720658A360}" type="slidenum">
              <a:rPr lang="fr-CA" smtClean="0"/>
              <a:pPr>
                <a:defRPr/>
              </a:pPr>
              <a:t>1</a:t>
            </a:fld>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7010400" cy="1143000"/>
          </a:xfrm>
        </p:spPr>
        <p:txBody>
          <a:bodyPr>
            <a:noAutofit/>
          </a:bodyPr>
          <a:lstStyle/>
          <a:p>
            <a:pPr>
              <a:defRPr/>
            </a:pPr>
            <a:r>
              <a:rPr lang="en-US" b="1" dirty="0" smtClean="0">
                <a:solidFill>
                  <a:srgbClr val="DD5807"/>
                </a:solidFill>
              </a:rPr>
              <a:t>Essential Questions:  </a:t>
            </a:r>
            <a:br>
              <a:rPr lang="en-US" b="1" dirty="0" smtClean="0">
                <a:solidFill>
                  <a:srgbClr val="DD5807"/>
                </a:solidFill>
              </a:rPr>
            </a:br>
            <a:r>
              <a:rPr lang="en-US" b="1" dirty="0" smtClean="0">
                <a:solidFill>
                  <a:srgbClr val="DD5807"/>
                </a:solidFill>
              </a:rPr>
              <a:t>True or False</a:t>
            </a:r>
            <a:endParaRPr lang="en-US" b="1" dirty="0">
              <a:solidFill>
                <a:srgbClr val="DD5807"/>
              </a:solidFill>
            </a:endParaRPr>
          </a:p>
        </p:txBody>
      </p:sp>
      <p:sp>
        <p:nvSpPr>
          <p:cNvPr id="3" name="Content Placeholder 2"/>
          <p:cNvSpPr>
            <a:spLocks noGrp="1"/>
          </p:cNvSpPr>
          <p:nvPr>
            <p:ph idx="1"/>
          </p:nvPr>
        </p:nvSpPr>
        <p:spPr>
          <a:xfrm>
            <a:off x="1600200" y="2332037"/>
            <a:ext cx="7162800" cy="4525963"/>
          </a:xfrm>
        </p:spPr>
        <p:txBody>
          <a:bodyPr/>
          <a:lstStyle/>
          <a:p>
            <a:pPr algn="ctr">
              <a:buNone/>
              <a:defRPr/>
            </a:pPr>
            <a:r>
              <a:rPr lang="en-US" dirty="0">
                <a:solidFill>
                  <a:srgbClr val="DD5807"/>
                </a:solidFill>
                <a:latin typeface="Antique Olive" pitchFamily="34" charset="0"/>
              </a:rPr>
              <a:t>Essential questions list what students should know and be able to do at the </a:t>
            </a:r>
            <a:r>
              <a:rPr lang="en-US" dirty="0" smtClean="0">
                <a:solidFill>
                  <a:srgbClr val="DD5807"/>
                </a:solidFill>
                <a:latin typeface="Antique Olive" pitchFamily="34" charset="0"/>
              </a:rPr>
              <a:t>conclusion </a:t>
            </a:r>
            <a:r>
              <a:rPr lang="en-US" dirty="0">
                <a:solidFill>
                  <a:srgbClr val="DD5807"/>
                </a:solidFill>
                <a:latin typeface="Antique Olive" pitchFamily="34" charset="0"/>
              </a:rPr>
              <a:t>of the unit.  The teacher uses the essential questions primarily to reveal to students the </a:t>
            </a:r>
            <a:r>
              <a:rPr lang="en-US" i="1" dirty="0">
                <a:solidFill>
                  <a:srgbClr val="DD5807"/>
                </a:solidFill>
                <a:latin typeface="Antique Olive" pitchFamily="34" charset="0"/>
              </a:rPr>
              <a:t>content</a:t>
            </a:r>
            <a:r>
              <a:rPr lang="en-US" dirty="0">
                <a:solidFill>
                  <a:srgbClr val="DD5807"/>
                </a:solidFill>
                <a:latin typeface="Antique Olive" pitchFamily="34" charset="0"/>
              </a:rPr>
              <a:t> that will provide the focus of the unit</a:t>
            </a:r>
            <a:r>
              <a:rPr lang="en-US" dirty="0" smtClean="0">
                <a:solidFill>
                  <a:srgbClr val="DD5807"/>
                </a:solidFill>
                <a:latin typeface="Antique Olive" pitchFamily="34" charset="0"/>
              </a:rPr>
              <a:t>.</a:t>
            </a:r>
            <a:endParaRPr lang="en-US" dirty="0">
              <a:solidFill>
                <a:srgbClr val="DD5807"/>
              </a:solidFill>
              <a:latin typeface="Antique Olive" pitchFamily="34" charset="0"/>
            </a:endParaRPr>
          </a:p>
        </p:txBody>
      </p:sp>
      <p:sp>
        <p:nvSpPr>
          <p:cNvPr id="5" name="Rectangle 4"/>
          <p:cNvSpPr/>
          <p:nvPr/>
        </p:nvSpPr>
        <p:spPr>
          <a:xfrm rot="20418051">
            <a:off x="3186256" y="3043683"/>
            <a:ext cx="431595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FALSE</a:t>
            </a:r>
          </a:p>
        </p:txBody>
      </p:sp>
      <p:sp>
        <p:nvSpPr>
          <p:cNvPr id="6" name="Slide Number Placeholder 5"/>
          <p:cNvSpPr>
            <a:spLocks noGrp="1"/>
          </p:cNvSpPr>
          <p:nvPr>
            <p:ph type="sldNum" sz="quarter" idx="12"/>
          </p:nvPr>
        </p:nvSpPr>
        <p:spPr/>
        <p:txBody>
          <a:bodyPr/>
          <a:lstStyle/>
          <a:p>
            <a:pPr>
              <a:defRPr/>
            </a:pPr>
            <a:fld id="{F322D30D-B007-4311-9CF7-23CFC78EE250}" type="slidenum">
              <a:rPr lang="fr-CA" smtClean="0"/>
              <a:pPr>
                <a:defRPr/>
              </a:pPr>
              <a:t>10</a:t>
            </a:fld>
            <a:endParaRPr lang="fr-CA"/>
          </a:p>
        </p:txBody>
      </p:sp>
      <p:pic>
        <p:nvPicPr>
          <p:cNvPr id="7" name="Picture 9" descr="C:\Documents and Settings\cmullin\Local Settings\Temporary Internet Files\Content.IE5\4DSQ339J\MM900254500[1].gif"/>
          <p:cNvPicPr>
            <a:picLocks noChangeAspect="1" noChangeArrowheads="1" noCrop="1"/>
          </p:cNvPicPr>
          <p:nvPr/>
        </p:nvPicPr>
        <p:blipFill>
          <a:blip r:embed="rId3" cstate="print"/>
          <a:srcRect/>
          <a:stretch>
            <a:fillRect/>
          </a:stretch>
        </p:blipFill>
        <p:spPr bwMode="auto">
          <a:xfrm>
            <a:off x="457200" y="304800"/>
            <a:ext cx="16764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010400" cy="1143000"/>
          </a:xfrm>
        </p:spPr>
        <p:txBody>
          <a:bodyPr>
            <a:noAutofit/>
          </a:bodyPr>
          <a:lstStyle/>
          <a:p>
            <a:pPr>
              <a:defRPr/>
            </a:pPr>
            <a:r>
              <a:rPr lang="en-US" b="1" dirty="0" smtClean="0">
                <a:solidFill>
                  <a:srgbClr val="DD5807"/>
                </a:solidFill>
              </a:rPr>
              <a:t>Essential Questions:  </a:t>
            </a:r>
            <a:br>
              <a:rPr lang="en-US" b="1" dirty="0" smtClean="0">
                <a:solidFill>
                  <a:srgbClr val="DD5807"/>
                </a:solidFill>
              </a:rPr>
            </a:br>
            <a:r>
              <a:rPr lang="en-US" b="1" dirty="0" smtClean="0">
                <a:solidFill>
                  <a:srgbClr val="DD5807"/>
                </a:solidFill>
              </a:rPr>
              <a:t>True or False</a:t>
            </a:r>
            <a:endParaRPr lang="en-US" b="1" dirty="0">
              <a:solidFill>
                <a:srgbClr val="DD5807"/>
              </a:solidFill>
            </a:endParaRPr>
          </a:p>
        </p:txBody>
      </p:sp>
      <p:sp>
        <p:nvSpPr>
          <p:cNvPr id="3" name="Content Placeholder 2"/>
          <p:cNvSpPr>
            <a:spLocks noGrp="1"/>
          </p:cNvSpPr>
          <p:nvPr>
            <p:ph idx="1"/>
          </p:nvPr>
        </p:nvSpPr>
        <p:spPr>
          <a:xfrm>
            <a:off x="1905000" y="2057400"/>
            <a:ext cx="6781800" cy="4525963"/>
          </a:xfrm>
        </p:spPr>
        <p:txBody>
          <a:bodyPr/>
          <a:lstStyle/>
          <a:p>
            <a:pPr algn="ctr">
              <a:buNone/>
              <a:defRPr/>
            </a:pPr>
            <a:r>
              <a:rPr lang="en-US" dirty="0">
                <a:solidFill>
                  <a:srgbClr val="DD5807"/>
                </a:solidFill>
                <a:latin typeface="Antique Olive" pitchFamily="34" charset="0"/>
              </a:rPr>
              <a:t>Essential questions may provide some opportunities for deep, critical thinking, but generally, the questions are asked at a knowledge or comprehension level.  They are similar to the types of questions that teachers most often ask in class.</a:t>
            </a:r>
          </a:p>
        </p:txBody>
      </p:sp>
      <p:sp>
        <p:nvSpPr>
          <p:cNvPr id="5" name="Rectangle 4"/>
          <p:cNvSpPr/>
          <p:nvPr/>
        </p:nvSpPr>
        <p:spPr>
          <a:xfrm rot="20418051">
            <a:off x="3262457" y="3043683"/>
            <a:ext cx="431595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FALSE</a:t>
            </a:r>
          </a:p>
        </p:txBody>
      </p:sp>
      <p:sp>
        <p:nvSpPr>
          <p:cNvPr id="6" name="Slide Number Placeholder 5"/>
          <p:cNvSpPr>
            <a:spLocks noGrp="1"/>
          </p:cNvSpPr>
          <p:nvPr>
            <p:ph type="sldNum" sz="quarter" idx="12"/>
          </p:nvPr>
        </p:nvSpPr>
        <p:spPr/>
        <p:txBody>
          <a:bodyPr/>
          <a:lstStyle/>
          <a:p>
            <a:pPr>
              <a:defRPr/>
            </a:pPr>
            <a:fld id="{F322D30D-B007-4311-9CF7-23CFC78EE250}" type="slidenum">
              <a:rPr lang="fr-CA" smtClean="0"/>
              <a:pPr>
                <a:defRPr/>
              </a:pPr>
              <a:t>11</a:t>
            </a:fld>
            <a:endParaRPr lang="fr-CA"/>
          </a:p>
        </p:txBody>
      </p:sp>
      <p:pic>
        <p:nvPicPr>
          <p:cNvPr id="7" name="Picture 9" descr="C:\Documents and Settings\cmullin\Local Settings\Temporary Internet Files\Content.IE5\4DSQ339J\MM900254500[1].gif"/>
          <p:cNvPicPr>
            <a:picLocks noChangeAspect="1" noChangeArrowheads="1" noCrop="1"/>
          </p:cNvPicPr>
          <p:nvPr/>
        </p:nvPicPr>
        <p:blipFill>
          <a:blip r:embed="rId3" cstate="print"/>
          <a:srcRect/>
          <a:stretch>
            <a:fillRect/>
          </a:stretch>
        </p:blipFill>
        <p:spPr bwMode="auto">
          <a:xfrm>
            <a:off x="457200" y="304800"/>
            <a:ext cx="16764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610600" cy="4953000"/>
          </a:xfrm>
        </p:spPr>
        <p:txBody>
          <a:bodyPr/>
          <a:lstStyle/>
          <a:p>
            <a:pPr>
              <a:buFont typeface="Wingdings 2" pitchFamily="18" charset="2"/>
              <a:buNone/>
              <a:defRPr/>
            </a:pPr>
            <a:r>
              <a:rPr lang="en-US" sz="2800" dirty="0" smtClean="0">
                <a:solidFill>
                  <a:srgbClr val="DD5807"/>
                </a:solidFill>
                <a:latin typeface="Antique Olive Roman" pitchFamily="34" charset="0"/>
              </a:rPr>
              <a:t>Directions:</a:t>
            </a:r>
          </a:p>
          <a:p>
            <a:pPr marL="514350" indent="-514350">
              <a:buFont typeface="Wingdings 2" pitchFamily="18" charset="2"/>
              <a:buAutoNum type="arabicPeriod"/>
              <a:defRPr/>
            </a:pPr>
            <a:r>
              <a:rPr lang="en-US" sz="2800" dirty="0" smtClean="0">
                <a:solidFill>
                  <a:srgbClr val="DD5807"/>
                </a:solidFill>
                <a:latin typeface="Antique Olive Roman" pitchFamily="34" charset="0"/>
              </a:rPr>
              <a:t>Read the examples and non examples of Essential Questions found on 1</a:t>
            </a:r>
            <a:r>
              <a:rPr lang="en-US" sz="2800" baseline="30000" dirty="0" smtClean="0">
                <a:solidFill>
                  <a:srgbClr val="DD5807"/>
                </a:solidFill>
                <a:latin typeface="Antique Olive Roman" pitchFamily="34" charset="0"/>
              </a:rPr>
              <a:t>st</a:t>
            </a:r>
            <a:r>
              <a:rPr lang="en-US" sz="2800" dirty="0" smtClean="0">
                <a:solidFill>
                  <a:srgbClr val="DD5807"/>
                </a:solidFill>
                <a:latin typeface="Antique Olive Roman" pitchFamily="34" charset="0"/>
              </a:rPr>
              <a:t> part of handout</a:t>
            </a:r>
          </a:p>
          <a:p>
            <a:pPr marL="514350" indent="-514350">
              <a:buFont typeface="Wingdings 2" pitchFamily="18" charset="2"/>
              <a:buAutoNum type="arabicPeriod"/>
              <a:defRPr/>
            </a:pPr>
            <a:r>
              <a:rPr lang="en-US" sz="2800" dirty="0" smtClean="0">
                <a:solidFill>
                  <a:srgbClr val="DD5807"/>
                </a:solidFill>
                <a:latin typeface="Antique Olive Roman" pitchFamily="34" charset="0"/>
              </a:rPr>
              <a:t>Establish a short list of criteria for Essential Questions.</a:t>
            </a:r>
          </a:p>
          <a:p>
            <a:pPr marL="514350" indent="-514350">
              <a:buFont typeface="Wingdings 2" pitchFamily="18" charset="2"/>
              <a:buAutoNum type="arabicPeriod"/>
              <a:defRPr/>
            </a:pPr>
            <a:r>
              <a:rPr lang="en-US" sz="2800" dirty="0" smtClean="0">
                <a:solidFill>
                  <a:srgbClr val="DD5807"/>
                </a:solidFill>
                <a:latin typeface="Antique Olive Roman" pitchFamily="34" charset="0"/>
              </a:rPr>
              <a:t>Identify the Essential Questions in the list on the 2</a:t>
            </a:r>
            <a:r>
              <a:rPr lang="en-US" sz="2800" baseline="30000" dirty="0" smtClean="0">
                <a:solidFill>
                  <a:srgbClr val="DD5807"/>
                </a:solidFill>
                <a:latin typeface="Antique Olive Roman" pitchFamily="34" charset="0"/>
              </a:rPr>
              <a:t>nd</a:t>
            </a:r>
            <a:r>
              <a:rPr lang="en-US" sz="2800" dirty="0" smtClean="0">
                <a:solidFill>
                  <a:srgbClr val="DD5807"/>
                </a:solidFill>
                <a:latin typeface="Antique Olive Roman" pitchFamily="34" charset="0"/>
              </a:rPr>
              <a:t> half of the handout</a:t>
            </a:r>
          </a:p>
          <a:p>
            <a:pPr marL="514350" indent="-514350">
              <a:buFont typeface="Wingdings 2" pitchFamily="18" charset="2"/>
              <a:buAutoNum type="arabicPeriod"/>
              <a:defRPr/>
            </a:pPr>
            <a:r>
              <a:rPr lang="en-US" sz="2800" dirty="0" smtClean="0">
                <a:solidFill>
                  <a:srgbClr val="DD5807"/>
                </a:solidFill>
                <a:latin typeface="Antique Olive Roman" pitchFamily="34" charset="0"/>
              </a:rPr>
              <a:t>Refine your criteria for Essential Questions based on those Essential Questions</a:t>
            </a:r>
          </a:p>
          <a:p>
            <a:pPr>
              <a:buFont typeface="Wingdings 2" pitchFamily="18" charset="2"/>
              <a:buNone/>
              <a:defRPr/>
            </a:pPr>
            <a:endParaRPr lang="en-US" sz="2800" dirty="0">
              <a:solidFill>
                <a:srgbClr val="FF0000"/>
              </a:solidFill>
              <a:latin typeface="Antique Olive Roman" pitchFamily="34" charset="0"/>
            </a:endParaRPr>
          </a:p>
        </p:txBody>
      </p:sp>
      <p:sp>
        <p:nvSpPr>
          <p:cNvPr id="4" name="Title 1"/>
          <p:cNvSpPr txBox="1">
            <a:spLocks/>
          </p:cNvSpPr>
          <p:nvPr/>
        </p:nvSpPr>
        <p:spPr>
          <a:xfrm>
            <a:off x="1143000" y="228600"/>
            <a:ext cx="7010400" cy="1143000"/>
          </a:xfrm>
          <a:prstGeom prst="rect">
            <a:avLst/>
          </a:prstGeom>
        </p:spPr>
        <p:txBody>
          <a:bodyPr anchor="ctr">
            <a:noAutofit/>
          </a:bodyPr>
          <a:lstStyle/>
          <a:p>
            <a:pPr algn="ctr" fontAlgn="auto">
              <a:spcAft>
                <a:spcPts val="0"/>
              </a:spcAft>
              <a:defRPr/>
            </a:pPr>
            <a:endParaRPr lang="en-US" sz="2800" b="1" dirty="0" smtClean="0">
              <a:solidFill>
                <a:srgbClr val="DD5807"/>
              </a:solidFill>
              <a:latin typeface="+mj-lt"/>
              <a:ea typeface="+mj-ea"/>
              <a:cs typeface="+mj-cs"/>
            </a:endParaRPr>
          </a:p>
          <a:p>
            <a:pPr algn="ctr" fontAlgn="auto">
              <a:spcAft>
                <a:spcPts val="0"/>
              </a:spcAft>
              <a:defRPr/>
            </a:pPr>
            <a:endParaRPr lang="en-US" sz="2800" b="1" dirty="0" smtClean="0">
              <a:solidFill>
                <a:srgbClr val="DD5807"/>
              </a:solidFill>
              <a:latin typeface="+mj-lt"/>
              <a:ea typeface="+mj-ea"/>
              <a:cs typeface="+mj-cs"/>
            </a:endParaRPr>
          </a:p>
          <a:p>
            <a:pPr algn="ctr" fontAlgn="auto">
              <a:spcAft>
                <a:spcPts val="0"/>
              </a:spcAft>
              <a:defRPr/>
            </a:pPr>
            <a:endParaRPr lang="en-US" sz="2800" b="1" dirty="0" smtClean="0">
              <a:solidFill>
                <a:srgbClr val="DD5807"/>
              </a:solidFill>
              <a:latin typeface="+mj-lt"/>
              <a:ea typeface="+mj-ea"/>
              <a:cs typeface="+mj-cs"/>
            </a:endParaRPr>
          </a:p>
          <a:p>
            <a:pPr algn="ctr" fontAlgn="auto">
              <a:spcAft>
                <a:spcPts val="0"/>
              </a:spcAft>
              <a:defRPr/>
            </a:pPr>
            <a:endParaRPr lang="en-US" sz="2800" b="1" dirty="0" smtClean="0">
              <a:solidFill>
                <a:srgbClr val="DD5807"/>
              </a:solidFill>
              <a:latin typeface="+mj-lt"/>
              <a:ea typeface="+mj-ea"/>
              <a:cs typeface="+mj-cs"/>
            </a:endParaRPr>
          </a:p>
          <a:p>
            <a:pPr algn="ctr" fontAlgn="auto">
              <a:spcAft>
                <a:spcPts val="0"/>
              </a:spcAft>
              <a:defRPr/>
            </a:pPr>
            <a:r>
              <a:rPr lang="en-US" sz="4400" b="1" dirty="0" smtClean="0">
                <a:solidFill>
                  <a:srgbClr val="DD5807"/>
                </a:solidFill>
                <a:latin typeface="+mj-lt"/>
                <a:ea typeface="+mj-ea"/>
                <a:cs typeface="+mj-cs"/>
              </a:rPr>
              <a:t>           Essential </a:t>
            </a:r>
            <a:r>
              <a:rPr lang="en-US" sz="4400" b="1" dirty="0">
                <a:solidFill>
                  <a:srgbClr val="DD5807"/>
                </a:solidFill>
                <a:latin typeface="+mj-lt"/>
                <a:ea typeface="+mj-ea"/>
                <a:cs typeface="+mj-cs"/>
              </a:rPr>
              <a:t>Questions</a:t>
            </a:r>
            <a:r>
              <a:rPr lang="en-US" sz="4400" b="1" dirty="0" smtClean="0">
                <a:solidFill>
                  <a:srgbClr val="DD5807"/>
                </a:solidFill>
                <a:latin typeface="+mj-lt"/>
                <a:ea typeface="+mj-ea"/>
                <a:cs typeface="+mj-cs"/>
              </a:rPr>
              <a:t>:</a:t>
            </a:r>
          </a:p>
          <a:p>
            <a:pPr algn="ctr" fontAlgn="auto">
              <a:spcAft>
                <a:spcPts val="0"/>
              </a:spcAft>
              <a:defRPr/>
            </a:pPr>
            <a:r>
              <a:rPr lang="en-US" sz="4400" b="1" dirty="0" smtClean="0">
                <a:solidFill>
                  <a:srgbClr val="DD5807"/>
                </a:solidFill>
                <a:latin typeface="+mj-lt"/>
                <a:ea typeface="+mj-ea"/>
                <a:cs typeface="+mj-cs"/>
              </a:rPr>
              <a:t>           Establishing Criteria</a:t>
            </a:r>
          </a:p>
          <a:p>
            <a:pPr algn="ctr" fontAlgn="auto">
              <a:spcAft>
                <a:spcPts val="0"/>
              </a:spcAft>
              <a:defRPr/>
            </a:pPr>
            <a:endParaRPr lang="en-US" sz="2800" b="1" dirty="0" smtClean="0">
              <a:solidFill>
                <a:srgbClr val="DD5807"/>
              </a:solidFill>
              <a:latin typeface="+mj-lt"/>
              <a:ea typeface="+mj-ea"/>
              <a:cs typeface="+mj-cs"/>
            </a:endParaRPr>
          </a:p>
          <a:p>
            <a:pPr algn="ctr" fontAlgn="auto">
              <a:spcAft>
                <a:spcPts val="0"/>
              </a:spcAft>
              <a:defRPr/>
            </a:pPr>
            <a:r>
              <a:rPr lang="en-US" sz="2800" b="1" dirty="0" smtClean="0">
                <a:solidFill>
                  <a:srgbClr val="DD5807"/>
                </a:solidFill>
                <a:latin typeface="+mj-lt"/>
                <a:ea typeface="+mj-ea"/>
                <a:cs typeface="+mj-cs"/>
              </a:rPr>
              <a:t>  </a:t>
            </a:r>
            <a:r>
              <a:rPr lang="en-US" sz="2800" b="1" dirty="0">
                <a:solidFill>
                  <a:srgbClr val="DD5807"/>
                </a:solidFill>
                <a:latin typeface="+mj-lt"/>
                <a:ea typeface="+mj-ea"/>
                <a:cs typeface="+mj-cs"/>
              </a:rPr>
              <a:t/>
            </a:r>
            <a:br>
              <a:rPr lang="en-US" sz="2800" b="1" dirty="0">
                <a:solidFill>
                  <a:srgbClr val="DD5807"/>
                </a:solidFill>
                <a:latin typeface="+mj-lt"/>
                <a:ea typeface="+mj-ea"/>
                <a:cs typeface="+mj-cs"/>
              </a:rPr>
            </a:br>
            <a:endParaRPr lang="en-US" sz="2800" b="1" dirty="0" smtClean="0">
              <a:solidFill>
                <a:srgbClr val="DD5807"/>
              </a:solidFill>
              <a:latin typeface="+mj-lt"/>
              <a:ea typeface="+mj-ea"/>
              <a:cs typeface="+mj-cs"/>
            </a:endParaRPr>
          </a:p>
          <a:p>
            <a:pPr algn="ctr" fontAlgn="auto">
              <a:spcAft>
                <a:spcPts val="0"/>
              </a:spcAft>
              <a:defRPr/>
            </a:pPr>
            <a:endParaRPr lang="en-US" sz="2800" b="1" dirty="0">
              <a:solidFill>
                <a:srgbClr val="DD5807"/>
              </a:solidFill>
              <a:latin typeface="+mj-lt"/>
              <a:ea typeface="+mj-ea"/>
              <a:cs typeface="+mj-cs"/>
            </a:endParaRPr>
          </a:p>
        </p:txBody>
      </p:sp>
      <p:sp>
        <p:nvSpPr>
          <p:cNvPr id="5" name="Slide Number Placeholder 4"/>
          <p:cNvSpPr>
            <a:spLocks noGrp="1"/>
          </p:cNvSpPr>
          <p:nvPr>
            <p:ph type="sldNum" sz="quarter" idx="12"/>
          </p:nvPr>
        </p:nvSpPr>
        <p:spPr/>
        <p:txBody>
          <a:bodyPr/>
          <a:lstStyle/>
          <a:p>
            <a:pPr>
              <a:defRPr/>
            </a:pPr>
            <a:fld id="{F322D30D-B007-4311-9CF7-23CFC78EE250}" type="slidenum">
              <a:rPr lang="fr-CA" smtClean="0"/>
              <a:pPr>
                <a:defRPr/>
              </a:pPr>
              <a:t>12</a:t>
            </a:fld>
            <a:endParaRPr lang="fr-CA" dirty="0"/>
          </a:p>
        </p:txBody>
      </p:sp>
      <p:pic>
        <p:nvPicPr>
          <p:cNvPr id="1029" name="Picture 5" descr="C:\Documents and Settings\cmullin\Local Settings\Temporary Internet Files\Content.IE5\4A8N37VE\MP900432920[1].jpg"/>
          <p:cNvPicPr>
            <a:picLocks noChangeAspect="1" noChangeArrowheads="1"/>
          </p:cNvPicPr>
          <p:nvPr/>
        </p:nvPicPr>
        <p:blipFill>
          <a:blip r:embed="rId3" cstate="print"/>
          <a:srcRect/>
          <a:stretch>
            <a:fillRect/>
          </a:stretch>
        </p:blipFill>
        <p:spPr bwMode="auto">
          <a:xfrm>
            <a:off x="0" y="0"/>
            <a:ext cx="2362200" cy="152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28600"/>
            <a:ext cx="8991600" cy="1143000"/>
          </a:xfrm>
        </p:spPr>
        <p:txBody>
          <a:bodyPr/>
          <a:lstStyle/>
          <a:p>
            <a:pPr algn="l"/>
            <a:r>
              <a:rPr lang="en-US" sz="3600" b="1" dirty="0" smtClean="0">
                <a:solidFill>
                  <a:srgbClr val="DD5807"/>
                </a:solidFill>
              </a:rPr>
              <a:t>                                    </a:t>
            </a:r>
            <a:r>
              <a:rPr lang="en-US" sz="4000" b="1" dirty="0" smtClean="0">
                <a:solidFill>
                  <a:srgbClr val="DD5807"/>
                </a:solidFill>
              </a:rPr>
              <a:t>Characteristics of </a:t>
            </a:r>
            <a:br>
              <a:rPr lang="en-US" sz="4000" b="1" dirty="0" smtClean="0">
                <a:solidFill>
                  <a:srgbClr val="DD5807"/>
                </a:solidFill>
              </a:rPr>
            </a:br>
            <a:r>
              <a:rPr lang="en-US" sz="4000" b="1" dirty="0" smtClean="0">
                <a:solidFill>
                  <a:srgbClr val="DD5807"/>
                </a:solidFill>
              </a:rPr>
              <a:t>                               Essential Questions </a:t>
            </a:r>
          </a:p>
        </p:txBody>
      </p:sp>
      <p:sp>
        <p:nvSpPr>
          <p:cNvPr id="3" name="Content Placeholder 2"/>
          <p:cNvSpPr>
            <a:spLocks noGrp="1"/>
          </p:cNvSpPr>
          <p:nvPr>
            <p:ph idx="1"/>
          </p:nvPr>
        </p:nvSpPr>
        <p:spPr>
          <a:xfrm>
            <a:off x="838200" y="1905000"/>
            <a:ext cx="8305800" cy="4953000"/>
          </a:xfrm>
        </p:spPr>
        <p:txBody>
          <a:bodyPr/>
          <a:lstStyle/>
          <a:p>
            <a:r>
              <a:rPr lang="en-US" sz="2800" dirty="0" smtClean="0">
                <a:solidFill>
                  <a:srgbClr val="DD5807"/>
                </a:solidFill>
              </a:rPr>
              <a:t>They require </a:t>
            </a:r>
            <a:r>
              <a:rPr lang="en-US" sz="2800" b="1" i="1" u="sng" dirty="0" smtClean="0">
                <a:solidFill>
                  <a:srgbClr val="DD5807"/>
                </a:solidFill>
              </a:rPr>
              <a:t>critical thinking</a:t>
            </a:r>
            <a:r>
              <a:rPr lang="en-US" sz="2800" b="1" u="sng" dirty="0" smtClean="0">
                <a:solidFill>
                  <a:srgbClr val="DD5807"/>
                </a:solidFill>
              </a:rPr>
              <a:t> </a:t>
            </a:r>
            <a:r>
              <a:rPr lang="en-US" sz="2800" dirty="0" smtClean="0">
                <a:solidFill>
                  <a:srgbClr val="DD5807"/>
                </a:solidFill>
              </a:rPr>
              <a:t>and </a:t>
            </a:r>
            <a:r>
              <a:rPr lang="en-US" sz="2800" b="1" i="1" u="sng" dirty="0" smtClean="0">
                <a:solidFill>
                  <a:srgbClr val="DD5807"/>
                </a:solidFill>
              </a:rPr>
              <a:t>deep understanding</a:t>
            </a:r>
            <a:r>
              <a:rPr lang="en-US" sz="2800" b="1" dirty="0" smtClean="0">
                <a:solidFill>
                  <a:srgbClr val="DD5807"/>
                </a:solidFill>
              </a:rPr>
              <a:t>.</a:t>
            </a:r>
          </a:p>
          <a:p>
            <a:r>
              <a:rPr lang="en-US" sz="2800" dirty="0" smtClean="0">
                <a:solidFill>
                  <a:srgbClr val="DD5807"/>
                </a:solidFill>
              </a:rPr>
              <a:t>They </a:t>
            </a:r>
            <a:r>
              <a:rPr lang="en-US" sz="2800" b="1" i="1" u="sng" dirty="0" smtClean="0">
                <a:solidFill>
                  <a:srgbClr val="DD5807"/>
                </a:solidFill>
              </a:rPr>
              <a:t>spark students’ questions, creativity, or inquiry</a:t>
            </a:r>
            <a:r>
              <a:rPr lang="en-US" sz="2800" b="1" dirty="0" smtClean="0">
                <a:solidFill>
                  <a:srgbClr val="DD5807"/>
                </a:solidFill>
              </a:rPr>
              <a:t>.</a:t>
            </a:r>
          </a:p>
          <a:p>
            <a:r>
              <a:rPr lang="en-US" sz="2800" dirty="0" smtClean="0">
                <a:solidFill>
                  <a:srgbClr val="DD5807"/>
                </a:solidFill>
              </a:rPr>
              <a:t>They do </a:t>
            </a:r>
            <a:r>
              <a:rPr lang="en-US" sz="2800" b="1" i="1" u="sng" dirty="0" smtClean="0">
                <a:solidFill>
                  <a:srgbClr val="DD5807"/>
                </a:solidFill>
              </a:rPr>
              <a:t>not have obvious right answers</a:t>
            </a:r>
            <a:r>
              <a:rPr lang="en-US" sz="2800" b="1" dirty="0" smtClean="0">
                <a:solidFill>
                  <a:srgbClr val="DD5807"/>
                </a:solidFill>
              </a:rPr>
              <a:t>.</a:t>
            </a:r>
          </a:p>
          <a:p>
            <a:r>
              <a:rPr lang="en-US" sz="2800" dirty="0" smtClean="0">
                <a:solidFill>
                  <a:srgbClr val="DD5807"/>
                </a:solidFill>
              </a:rPr>
              <a:t>They engage students in </a:t>
            </a:r>
            <a:r>
              <a:rPr lang="en-US" sz="2800" b="1" i="1" u="sng" dirty="0" smtClean="0">
                <a:solidFill>
                  <a:srgbClr val="DD5807"/>
                </a:solidFill>
              </a:rPr>
              <a:t>real-life problem-solving</a:t>
            </a:r>
            <a:r>
              <a:rPr lang="en-US" sz="2800" b="1" dirty="0" smtClean="0">
                <a:solidFill>
                  <a:srgbClr val="DD5807"/>
                </a:solidFill>
              </a:rPr>
              <a:t>.</a:t>
            </a:r>
          </a:p>
          <a:p>
            <a:r>
              <a:rPr lang="en-US" sz="2800" dirty="0" smtClean="0">
                <a:solidFill>
                  <a:srgbClr val="DD5807"/>
                </a:solidFill>
              </a:rPr>
              <a:t>They encourage </a:t>
            </a:r>
            <a:r>
              <a:rPr lang="en-US" sz="2800" b="1" i="1" u="sng" dirty="0" smtClean="0">
                <a:solidFill>
                  <a:srgbClr val="DD5807"/>
                </a:solidFill>
              </a:rPr>
              <a:t>multiple perspectives</a:t>
            </a:r>
            <a:r>
              <a:rPr lang="en-US" sz="2800" b="1" dirty="0" smtClean="0">
                <a:solidFill>
                  <a:srgbClr val="DD5807"/>
                </a:solidFill>
              </a:rPr>
              <a:t>.</a:t>
            </a:r>
          </a:p>
          <a:p>
            <a:r>
              <a:rPr lang="en-US" sz="2800" dirty="0" smtClean="0">
                <a:solidFill>
                  <a:srgbClr val="DD5807"/>
                </a:solidFill>
              </a:rPr>
              <a:t>They </a:t>
            </a:r>
            <a:r>
              <a:rPr lang="en-US" sz="2800" b="1" i="1" u="sng" dirty="0" smtClean="0">
                <a:solidFill>
                  <a:srgbClr val="DD5807"/>
                </a:solidFill>
              </a:rPr>
              <a:t>connect learning with personal experience</a:t>
            </a:r>
            <a:r>
              <a:rPr lang="en-US" sz="2800" b="1" dirty="0" smtClean="0">
                <a:solidFill>
                  <a:srgbClr val="DD5807"/>
                </a:solidFill>
              </a:rPr>
              <a:t>.</a:t>
            </a:r>
          </a:p>
          <a:p>
            <a:r>
              <a:rPr lang="en-US" sz="2800" dirty="0" smtClean="0">
                <a:solidFill>
                  <a:srgbClr val="DD5807"/>
                </a:solidFill>
              </a:rPr>
              <a:t>They provide the </a:t>
            </a:r>
            <a:r>
              <a:rPr lang="en-US" sz="2800" b="1" i="1" u="sng" dirty="0" smtClean="0">
                <a:solidFill>
                  <a:srgbClr val="DD5807"/>
                </a:solidFill>
              </a:rPr>
              <a:t>“so what?” </a:t>
            </a:r>
            <a:r>
              <a:rPr lang="en-US" sz="2800" dirty="0" smtClean="0">
                <a:solidFill>
                  <a:srgbClr val="DD5807"/>
                </a:solidFill>
              </a:rPr>
              <a:t>of a unit plan.</a:t>
            </a:r>
          </a:p>
          <a:p>
            <a:r>
              <a:rPr lang="en-US" sz="2800" dirty="0" smtClean="0">
                <a:solidFill>
                  <a:srgbClr val="DD5807"/>
                </a:solidFill>
              </a:rPr>
              <a:t>They are </a:t>
            </a:r>
            <a:r>
              <a:rPr lang="en-US" sz="2800" b="1" i="1" u="sng" dirty="0" smtClean="0">
                <a:solidFill>
                  <a:srgbClr val="DD5807"/>
                </a:solidFill>
              </a:rPr>
              <a:t>ARGUABLE</a:t>
            </a:r>
            <a:r>
              <a:rPr lang="en-US" sz="2800" b="1" dirty="0" smtClean="0">
                <a:solidFill>
                  <a:srgbClr val="DD5807"/>
                </a:solidFill>
              </a:rPr>
              <a:t>!</a:t>
            </a: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13</a:t>
            </a:fld>
            <a:endParaRPr lang="fr-CA"/>
          </a:p>
        </p:txBody>
      </p:sp>
      <p:pic>
        <p:nvPicPr>
          <p:cNvPr id="5" name="Picture 4" descr="C:\Documents and Settings\cmullin\Local Settings\Temporary Internet Files\Content.IE5\11D8CU5G\MP900409335[1].jpg"/>
          <p:cNvPicPr>
            <a:picLocks noChangeAspect="1" noChangeArrowheads="1"/>
          </p:cNvPicPr>
          <p:nvPr/>
        </p:nvPicPr>
        <p:blipFill>
          <a:blip r:embed="rId3" cstate="print"/>
          <a:srcRect/>
          <a:stretch>
            <a:fillRect/>
          </a:stretch>
        </p:blipFill>
        <p:spPr bwMode="auto">
          <a:xfrm>
            <a:off x="0" y="0"/>
            <a:ext cx="22098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5181600"/>
          </a:xfrm>
        </p:spPr>
        <p:txBody>
          <a:bodyPr/>
          <a:lstStyle/>
          <a:p>
            <a:r>
              <a:rPr lang="en-US" sz="2400" dirty="0" smtClean="0">
                <a:solidFill>
                  <a:srgbClr val="DD5807"/>
                </a:solidFill>
              </a:rPr>
              <a:t>They are </a:t>
            </a:r>
            <a:r>
              <a:rPr lang="en-US" sz="2400" b="1" i="1" u="sng" dirty="0" smtClean="0">
                <a:solidFill>
                  <a:srgbClr val="DD5807"/>
                </a:solidFill>
              </a:rPr>
              <a:t>essential</a:t>
            </a:r>
            <a:r>
              <a:rPr lang="en-US" sz="2400" b="1" dirty="0" smtClean="0">
                <a:solidFill>
                  <a:srgbClr val="DD5807"/>
                </a:solidFill>
              </a:rPr>
              <a:t>.</a:t>
            </a:r>
          </a:p>
          <a:p>
            <a:r>
              <a:rPr lang="en-US" sz="2400" dirty="0" smtClean="0">
                <a:solidFill>
                  <a:srgbClr val="DD5807"/>
                </a:solidFill>
              </a:rPr>
              <a:t>They require students to </a:t>
            </a:r>
            <a:r>
              <a:rPr lang="en-US" sz="2400" b="1" i="1" u="sng" dirty="0" smtClean="0">
                <a:solidFill>
                  <a:srgbClr val="DD5807"/>
                </a:solidFill>
              </a:rPr>
              <a:t>gather evidence, weigh conclusions, and justify responses</a:t>
            </a:r>
            <a:r>
              <a:rPr lang="en-US" sz="2400" b="1" i="1" dirty="0" smtClean="0">
                <a:solidFill>
                  <a:srgbClr val="DD5807"/>
                </a:solidFill>
              </a:rPr>
              <a:t>.</a:t>
            </a:r>
          </a:p>
          <a:p>
            <a:r>
              <a:rPr lang="en-US" sz="2400" dirty="0" smtClean="0">
                <a:solidFill>
                  <a:srgbClr val="DD5807"/>
                </a:solidFill>
              </a:rPr>
              <a:t>“The question requires movement beyond understanding and studying - </a:t>
            </a:r>
            <a:r>
              <a:rPr lang="en-US" sz="2400" b="1" i="1" u="sng" dirty="0" smtClean="0">
                <a:solidFill>
                  <a:srgbClr val="DD5807"/>
                </a:solidFill>
              </a:rPr>
              <a:t>some kind of action or resolve</a:t>
            </a:r>
            <a:r>
              <a:rPr lang="en-US" sz="2400" b="1" u="sng" dirty="0" smtClean="0">
                <a:solidFill>
                  <a:srgbClr val="DD5807"/>
                </a:solidFill>
              </a:rPr>
              <a:t> </a:t>
            </a:r>
            <a:r>
              <a:rPr lang="en-US" sz="2400" dirty="0" smtClean="0">
                <a:solidFill>
                  <a:srgbClr val="DD5807"/>
                </a:solidFill>
              </a:rPr>
              <a:t>– pointing toward the settlement of a challenge, the </a:t>
            </a:r>
            <a:r>
              <a:rPr lang="en-US" sz="2400" b="1" i="1" u="sng" dirty="0" smtClean="0">
                <a:solidFill>
                  <a:srgbClr val="DD5807"/>
                </a:solidFill>
              </a:rPr>
              <a:t>making of a choice or the forming of a decision</a:t>
            </a:r>
            <a:r>
              <a:rPr lang="en-US" sz="2400" b="1" dirty="0" smtClean="0">
                <a:solidFill>
                  <a:srgbClr val="DD5807"/>
                </a:solidFill>
              </a:rPr>
              <a:t>.”</a:t>
            </a:r>
          </a:p>
          <a:p>
            <a:r>
              <a:rPr lang="en-US" sz="2400" dirty="0" smtClean="0">
                <a:solidFill>
                  <a:srgbClr val="DD5807"/>
                </a:solidFill>
              </a:rPr>
              <a:t>“The question probably endures, shifts and evolves with time and changing conditions - offering a </a:t>
            </a:r>
            <a:r>
              <a:rPr lang="en-US" sz="2400" b="1" i="1" u="sng" dirty="0" smtClean="0">
                <a:solidFill>
                  <a:srgbClr val="DD5807"/>
                </a:solidFill>
              </a:rPr>
              <a:t>moving target </a:t>
            </a:r>
            <a:r>
              <a:rPr lang="en-US" sz="2400" dirty="0" smtClean="0">
                <a:solidFill>
                  <a:srgbClr val="DD5807"/>
                </a:solidFill>
              </a:rPr>
              <a:t>in some respects.”</a:t>
            </a:r>
          </a:p>
          <a:p>
            <a:r>
              <a:rPr lang="en-US" sz="2400" dirty="0" smtClean="0">
                <a:solidFill>
                  <a:srgbClr val="DD5807"/>
                </a:solidFill>
              </a:rPr>
              <a:t>They are derived from an </a:t>
            </a:r>
            <a:r>
              <a:rPr lang="en-US" sz="2400" b="1" i="1" u="sng" dirty="0" smtClean="0">
                <a:solidFill>
                  <a:srgbClr val="DD5807"/>
                </a:solidFill>
              </a:rPr>
              <a:t>attempt to understand the world and our place in it</a:t>
            </a:r>
            <a:r>
              <a:rPr lang="en-US" sz="2400" b="1" dirty="0" smtClean="0">
                <a:solidFill>
                  <a:srgbClr val="DD5807"/>
                </a:solidFill>
              </a:rPr>
              <a:t>.</a:t>
            </a:r>
          </a:p>
          <a:p>
            <a:r>
              <a:rPr lang="en-US" sz="2400" dirty="0" smtClean="0">
                <a:solidFill>
                  <a:srgbClr val="DD5807"/>
                </a:solidFill>
              </a:rPr>
              <a:t>“An essential question is </a:t>
            </a:r>
            <a:r>
              <a:rPr lang="en-US" sz="2400" b="1" i="1" u="sng" dirty="0" smtClean="0">
                <a:solidFill>
                  <a:srgbClr val="DD5807"/>
                </a:solidFill>
              </a:rPr>
              <a:t>always poised at the boundary of the known and the unknown</a:t>
            </a:r>
            <a:r>
              <a:rPr lang="en-US" sz="2400" b="1" dirty="0" smtClean="0">
                <a:solidFill>
                  <a:srgbClr val="DD5807"/>
                </a:solidFill>
              </a:rPr>
              <a:t>.”</a:t>
            </a:r>
            <a:r>
              <a:rPr lang="en-US" sz="2400" dirty="0" smtClean="0"/>
              <a:t> </a:t>
            </a:r>
            <a:r>
              <a:rPr lang="en-US" sz="2400" dirty="0" smtClean="0">
                <a:hlinkClick r:id="rId3"/>
              </a:rPr>
              <a:t>www.galileo.org</a:t>
            </a:r>
            <a:r>
              <a:rPr lang="en-US" sz="2400" dirty="0" smtClean="0">
                <a:solidFill>
                  <a:srgbClr val="DD5807"/>
                </a:solidFill>
              </a:rPr>
              <a:t>. </a:t>
            </a: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14</a:t>
            </a:fld>
            <a:endParaRPr lang="fr-CA"/>
          </a:p>
        </p:txBody>
      </p:sp>
      <p:sp>
        <p:nvSpPr>
          <p:cNvPr id="5" name="Title 1"/>
          <p:cNvSpPr txBox="1">
            <a:spLocks/>
          </p:cNvSpPr>
          <p:nvPr/>
        </p:nvSpPr>
        <p:spPr bwMode="auto">
          <a:xfrm>
            <a:off x="0" y="-152400"/>
            <a:ext cx="8991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DD5807"/>
                </a:solidFill>
                <a:effectLst/>
                <a:uLnTx/>
                <a:uFillTx/>
                <a:latin typeface="+mj-lt"/>
                <a:ea typeface="+mj-ea"/>
                <a:cs typeface="+mj-cs"/>
              </a:rPr>
              <a:t>Characteristics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DD5807"/>
                </a:solidFill>
                <a:effectLst/>
                <a:uLnTx/>
                <a:uFillTx/>
                <a:latin typeface="+mj-lt"/>
                <a:ea typeface="+mj-ea"/>
                <a:cs typeface="+mj-cs"/>
              </a:rPr>
              <a:t>Essential Questions </a:t>
            </a:r>
          </a:p>
        </p:txBody>
      </p:sp>
      <p:pic>
        <p:nvPicPr>
          <p:cNvPr id="1033" name="Picture 9" descr="C:\Documents and Settings\cmullin\Local Settings\Temporary Internet Files\Content.IE5\YFSRI55X\MP900399575[1].jpg"/>
          <p:cNvPicPr>
            <a:picLocks noChangeAspect="1" noChangeArrowheads="1"/>
          </p:cNvPicPr>
          <p:nvPr/>
        </p:nvPicPr>
        <p:blipFill>
          <a:blip r:embed="rId4" cstate="print"/>
          <a:srcRect/>
          <a:stretch>
            <a:fillRect/>
          </a:stretch>
        </p:blipFill>
        <p:spPr bwMode="auto">
          <a:xfrm>
            <a:off x="7467600" y="0"/>
            <a:ext cx="16764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304800"/>
            <a:ext cx="8610600" cy="1143000"/>
          </a:xfrm>
        </p:spPr>
        <p:txBody>
          <a:bodyPr/>
          <a:lstStyle/>
          <a:p>
            <a:r>
              <a:rPr lang="en-US" sz="3600" b="1" dirty="0" smtClean="0">
                <a:solidFill>
                  <a:srgbClr val="DD5807"/>
                </a:solidFill>
              </a:rPr>
              <a:t>Essential Questions: Formative Assessment</a:t>
            </a:r>
            <a:br>
              <a:rPr lang="en-US" sz="3600" b="1" dirty="0" smtClean="0">
                <a:solidFill>
                  <a:srgbClr val="DD5807"/>
                </a:solidFill>
              </a:rPr>
            </a:br>
            <a:r>
              <a:rPr lang="en-US" sz="3600" b="1" dirty="0" smtClean="0">
                <a:solidFill>
                  <a:srgbClr val="DD5807"/>
                </a:solidFill>
              </a:rPr>
              <a:t>True</a:t>
            </a:r>
            <a:r>
              <a:rPr lang="en-US" sz="3600" b="1" dirty="0" smtClean="0">
                <a:solidFill>
                  <a:srgbClr val="DD5807"/>
                </a:solidFill>
                <a:sym typeface="Wingdings 2" pitchFamily="18" charset="2"/>
              </a:rPr>
              <a:t> or False</a:t>
            </a:r>
            <a:endParaRPr lang="en-US" sz="3600" b="1" dirty="0" smtClean="0">
              <a:solidFill>
                <a:srgbClr val="DD5807"/>
              </a:solidFill>
            </a:endParaRPr>
          </a:p>
        </p:txBody>
      </p:sp>
      <p:sp>
        <p:nvSpPr>
          <p:cNvPr id="3" name="Content Placeholder 2"/>
          <p:cNvSpPr>
            <a:spLocks noGrp="1"/>
          </p:cNvSpPr>
          <p:nvPr>
            <p:ph idx="1"/>
          </p:nvPr>
        </p:nvSpPr>
        <p:spPr>
          <a:xfrm>
            <a:off x="381000" y="1600200"/>
            <a:ext cx="8534400" cy="5029200"/>
          </a:xfrm>
        </p:spPr>
        <p:txBody>
          <a:bodyPr>
            <a:normAutofit fontScale="92500" lnSpcReduction="20000"/>
          </a:bodyPr>
          <a:lstStyle/>
          <a:p>
            <a:pPr>
              <a:defRPr/>
            </a:pPr>
            <a:r>
              <a:rPr lang="en-US" dirty="0" smtClean="0">
                <a:solidFill>
                  <a:srgbClr val="DD5807"/>
                </a:solidFill>
              </a:rPr>
              <a:t>How is a hero different from a celebrity?</a:t>
            </a:r>
          </a:p>
          <a:p>
            <a:pPr>
              <a:defRPr/>
            </a:pPr>
            <a:r>
              <a:rPr lang="en-US" dirty="0" smtClean="0"/>
              <a:t>Explain how history is or is not a history of progress. </a:t>
            </a:r>
          </a:p>
          <a:p>
            <a:pPr>
              <a:defRPr/>
            </a:pPr>
            <a:r>
              <a:rPr lang="en-US" dirty="0" smtClean="0">
                <a:solidFill>
                  <a:srgbClr val="DD5807"/>
                </a:solidFill>
              </a:rPr>
              <a:t>What literary elements are utilized in Robert  Frost’s poem “Mending Fences”?</a:t>
            </a:r>
          </a:p>
          <a:p>
            <a:pPr>
              <a:defRPr/>
            </a:pPr>
            <a:r>
              <a:rPr lang="en-US" dirty="0" smtClean="0"/>
              <a:t>How do natural resources affect nations and potential conflict among them?</a:t>
            </a:r>
          </a:p>
          <a:p>
            <a:pPr>
              <a:defRPr/>
            </a:pPr>
            <a:r>
              <a:rPr lang="en-US" dirty="0" smtClean="0">
                <a:solidFill>
                  <a:srgbClr val="DD5807"/>
                </a:solidFill>
              </a:rPr>
              <a:t>What are the parts of a short story?</a:t>
            </a:r>
          </a:p>
          <a:p>
            <a:pPr>
              <a:defRPr/>
            </a:pPr>
            <a:r>
              <a:rPr lang="en-US" dirty="0" smtClean="0"/>
              <a:t>How is </a:t>
            </a:r>
            <a:r>
              <a:rPr lang="en-US" i="1" dirty="0" smtClean="0"/>
              <a:t>Holes</a:t>
            </a:r>
            <a:r>
              <a:rPr lang="en-US" dirty="0" smtClean="0"/>
              <a:t> like </a:t>
            </a:r>
            <a:r>
              <a:rPr lang="en-US" i="1" dirty="0" smtClean="0"/>
              <a:t>Hunger Games</a:t>
            </a:r>
            <a:r>
              <a:rPr lang="en-US" dirty="0" smtClean="0"/>
              <a:t>?  How are they different?</a:t>
            </a:r>
          </a:p>
          <a:p>
            <a:pPr>
              <a:defRPr/>
            </a:pPr>
            <a:r>
              <a:rPr lang="en-US" dirty="0" smtClean="0">
                <a:solidFill>
                  <a:srgbClr val="DD5807"/>
                </a:solidFill>
              </a:rPr>
              <a:t>What makes for a fair punishment?</a:t>
            </a: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15</a:t>
            </a:fld>
            <a:endParaRPr lang="fr-CA"/>
          </a:p>
        </p:txBody>
      </p:sp>
      <p:pic>
        <p:nvPicPr>
          <p:cNvPr id="2051" name="Picture 3" descr="C:\Documents and Settings\cmullin\Local Settings\Temporary Internet Files\Content.IE5\YFSRI55X\MC900448745[1].jpg"/>
          <p:cNvPicPr>
            <a:picLocks noChangeAspect="1" noChangeArrowheads="1"/>
          </p:cNvPicPr>
          <p:nvPr/>
        </p:nvPicPr>
        <p:blipFill>
          <a:blip r:embed="rId3" cstate="print"/>
          <a:srcRect/>
          <a:stretch>
            <a:fillRect/>
          </a:stretch>
        </p:blipFill>
        <p:spPr bwMode="auto">
          <a:xfrm>
            <a:off x="7315200" y="838200"/>
            <a:ext cx="14478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10600" cy="4953000"/>
          </a:xfrm>
        </p:spPr>
        <p:txBody>
          <a:bodyPr>
            <a:normAutofit fontScale="85000" lnSpcReduction="10000"/>
          </a:bodyPr>
          <a:lstStyle/>
          <a:p>
            <a:pPr>
              <a:defRPr/>
            </a:pPr>
            <a:r>
              <a:rPr lang="en-US" dirty="0" smtClean="0">
                <a:solidFill>
                  <a:srgbClr val="DD5807"/>
                </a:solidFill>
              </a:rPr>
              <a:t>What makes one writer more powerful than another?</a:t>
            </a:r>
          </a:p>
          <a:p>
            <a:pPr>
              <a:defRPr/>
            </a:pPr>
            <a:r>
              <a:rPr lang="en-US" dirty="0" smtClean="0"/>
              <a:t>What are the steps in the writing process?</a:t>
            </a:r>
          </a:p>
          <a:p>
            <a:pPr>
              <a:defRPr/>
            </a:pPr>
            <a:r>
              <a:rPr lang="en-US" dirty="0" smtClean="0">
                <a:solidFill>
                  <a:srgbClr val="DD5807"/>
                </a:solidFill>
              </a:rPr>
              <a:t>Why do you suppose some people break their promises?</a:t>
            </a:r>
          </a:p>
          <a:p>
            <a:pPr>
              <a:defRPr/>
            </a:pPr>
            <a:r>
              <a:rPr lang="en-US" dirty="0" smtClean="0"/>
              <a:t>What makes a good friend?</a:t>
            </a:r>
          </a:p>
          <a:p>
            <a:pPr>
              <a:defRPr/>
            </a:pPr>
            <a:r>
              <a:rPr lang="en-US" dirty="0" smtClean="0">
                <a:solidFill>
                  <a:srgbClr val="DD5807"/>
                </a:solidFill>
              </a:rPr>
              <a:t>What are your five senses?</a:t>
            </a:r>
          </a:p>
          <a:p>
            <a:pPr>
              <a:defRPr/>
            </a:pPr>
            <a:r>
              <a:rPr lang="en-US" dirty="0" smtClean="0"/>
              <a:t>How can our nation best provide for security without undermining important civil liberties?</a:t>
            </a:r>
          </a:p>
          <a:p>
            <a:pPr>
              <a:defRPr/>
            </a:pPr>
            <a:r>
              <a:rPr lang="en-US" dirty="0" smtClean="0">
                <a:solidFill>
                  <a:srgbClr val="DD5807"/>
                </a:solidFill>
              </a:rPr>
              <a:t>Find five examples of metaphor, simile, personification, and hyperbole in the collection of poems used throughout the unit.</a:t>
            </a:r>
            <a:endParaRPr lang="en-US" dirty="0">
              <a:solidFill>
                <a:srgbClr val="DD5807"/>
              </a:solidFill>
            </a:endParaRP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16</a:t>
            </a:fld>
            <a:endParaRPr lang="fr-CA"/>
          </a:p>
        </p:txBody>
      </p:sp>
      <p:sp>
        <p:nvSpPr>
          <p:cNvPr id="6" name="Title 1"/>
          <p:cNvSpPr>
            <a:spLocks noGrp="1"/>
          </p:cNvSpPr>
          <p:nvPr>
            <p:ph type="title"/>
          </p:nvPr>
        </p:nvSpPr>
        <p:spPr>
          <a:xfrm>
            <a:off x="304800" y="152400"/>
            <a:ext cx="8610600" cy="1143000"/>
          </a:xfrm>
        </p:spPr>
        <p:txBody>
          <a:bodyPr/>
          <a:lstStyle/>
          <a:p>
            <a:r>
              <a:rPr lang="en-US" sz="3600" b="1" dirty="0" smtClean="0">
                <a:solidFill>
                  <a:srgbClr val="DD5807"/>
                </a:solidFill>
              </a:rPr>
              <a:t>Essential Questions: Formative Assessment</a:t>
            </a:r>
            <a:br>
              <a:rPr lang="en-US" sz="3600" b="1" dirty="0" smtClean="0">
                <a:solidFill>
                  <a:srgbClr val="DD5807"/>
                </a:solidFill>
              </a:rPr>
            </a:br>
            <a:r>
              <a:rPr lang="en-US" sz="3600" b="1" dirty="0" smtClean="0">
                <a:solidFill>
                  <a:srgbClr val="DD5807"/>
                </a:solidFill>
              </a:rPr>
              <a:t>True</a:t>
            </a:r>
            <a:r>
              <a:rPr lang="en-US" sz="3600" b="1" dirty="0" smtClean="0">
                <a:solidFill>
                  <a:srgbClr val="DD5807"/>
                </a:solidFill>
                <a:sym typeface="Wingdings 2" pitchFamily="18" charset="2"/>
              </a:rPr>
              <a:t> or False</a:t>
            </a:r>
            <a:endParaRPr lang="en-US" sz="3600" b="1" dirty="0" smtClean="0">
              <a:solidFill>
                <a:srgbClr val="DD5807"/>
              </a:solidFill>
            </a:endParaRPr>
          </a:p>
        </p:txBody>
      </p:sp>
      <p:pic>
        <p:nvPicPr>
          <p:cNvPr id="5" name="Picture 3" descr="C:\Documents and Settings\cmullin\Local Settings\Temporary Internet Files\Content.IE5\YFSRI55X\MC900448745[1].jpg"/>
          <p:cNvPicPr>
            <a:picLocks noChangeAspect="1" noChangeArrowheads="1"/>
          </p:cNvPicPr>
          <p:nvPr/>
        </p:nvPicPr>
        <p:blipFill>
          <a:blip r:embed="rId3" cstate="print"/>
          <a:srcRect/>
          <a:stretch>
            <a:fillRect/>
          </a:stretch>
        </p:blipFill>
        <p:spPr bwMode="auto">
          <a:xfrm>
            <a:off x="7467600" y="685800"/>
            <a:ext cx="1447800" cy="99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srcRect/>
          <a:stretch>
            <a:fillRect/>
          </a:stretch>
        </p:blipFill>
        <p:spPr bwMode="auto">
          <a:xfrm>
            <a:off x="3352800" y="1219200"/>
            <a:ext cx="2286000" cy="1066800"/>
          </a:xfrm>
          <a:prstGeom prst="rect">
            <a:avLst/>
          </a:prstGeom>
          <a:noFill/>
          <a:ln w="9525">
            <a:noFill/>
            <a:miter lim="800000"/>
            <a:headEnd/>
            <a:tailEnd/>
          </a:ln>
        </p:spPr>
      </p:pic>
      <p:sp>
        <p:nvSpPr>
          <p:cNvPr id="8" name="Titre 1"/>
          <p:cNvSpPr>
            <a:spLocks noGrp="1"/>
          </p:cNvSpPr>
          <p:nvPr>
            <p:ph idx="1"/>
          </p:nvPr>
        </p:nvSpPr>
        <p:spPr>
          <a:xfrm>
            <a:off x="457200" y="609600"/>
            <a:ext cx="8229600" cy="5516563"/>
          </a:xfrm>
        </p:spPr>
        <p:txBody>
          <a:bodyPr/>
          <a:lstStyle/>
          <a:p>
            <a:endParaRPr lang="en-US" sz="6000" b="1" dirty="0" smtClean="0">
              <a:solidFill>
                <a:srgbClr val="DD5807"/>
              </a:solidFill>
            </a:endParaRPr>
          </a:p>
          <a:p>
            <a:endParaRPr lang="en-US" sz="6000" b="1" dirty="0" smtClean="0">
              <a:solidFill>
                <a:srgbClr val="DD5807"/>
              </a:solidFill>
            </a:endParaRPr>
          </a:p>
          <a:p>
            <a:pPr algn="ctr">
              <a:buNone/>
            </a:pPr>
            <a:r>
              <a:rPr lang="en-US" sz="6000" b="1" dirty="0" smtClean="0">
                <a:solidFill>
                  <a:srgbClr val="DD5807"/>
                </a:solidFill>
              </a:rPr>
              <a:t>Task Weaknesses</a:t>
            </a:r>
            <a:endParaRPr lang="fr-CA" sz="6000" b="1" dirty="0" smtClean="0">
              <a:solidFill>
                <a:srgbClr val="DD5807"/>
              </a:solidFill>
            </a:endParaRPr>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17</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en-US" dirty="0" smtClean="0"/>
              <a:t>           </a:t>
            </a:r>
            <a:r>
              <a:rPr lang="en-US" b="1" dirty="0" smtClean="0">
                <a:solidFill>
                  <a:srgbClr val="DD5807"/>
                </a:solidFill>
              </a:rPr>
              <a:t>Can This Task be Saved?</a:t>
            </a:r>
            <a:endParaRPr lang="fr-CA" b="1" dirty="0" smtClean="0">
              <a:solidFill>
                <a:srgbClr val="DD5807"/>
              </a:solidFill>
            </a:endParaRPr>
          </a:p>
        </p:txBody>
      </p:sp>
      <p:sp>
        <p:nvSpPr>
          <p:cNvPr id="6147" name="Espace réservé du contenu 2"/>
          <p:cNvSpPr>
            <a:spLocks noGrp="1"/>
          </p:cNvSpPr>
          <p:nvPr>
            <p:ph idx="1"/>
          </p:nvPr>
        </p:nvSpPr>
        <p:spPr>
          <a:xfrm>
            <a:off x="762000" y="1447800"/>
            <a:ext cx="7924800" cy="4429125"/>
          </a:xfrm>
        </p:spPr>
        <p:txBody>
          <a:bodyPr/>
          <a:lstStyle/>
          <a:p>
            <a:pPr>
              <a:buNone/>
            </a:pPr>
            <a:endParaRPr lang="en-US" dirty="0" smtClean="0"/>
          </a:p>
          <a:p>
            <a:pPr>
              <a:buSzPct val="100000"/>
              <a:buFont typeface="Wingdings" pitchFamily="2" charset="2"/>
              <a:buChar char="§"/>
            </a:pPr>
            <a:r>
              <a:rPr lang="en-US" dirty="0" smtClean="0">
                <a:solidFill>
                  <a:srgbClr val="DD5807"/>
                </a:solidFill>
              </a:rPr>
              <a:t>Look at the sample tasks in your notebook. (Tab #10, pages 4-5)</a:t>
            </a:r>
          </a:p>
          <a:p>
            <a:pPr>
              <a:buSzPct val="100000"/>
              <a:buFont typeface="Wingdings" pitchFamily="2" charset="2"/>
              <a:buChar char="§"/>
            </a:pPr>
            <a:r>
              <a:rPr lang="en-US" dirty="0" smtClean="0">
                <a:solidFill>
                  <a:srgbClr val="DD5807"/>
                </a:solidFill>
              </a:rPr>
              <a:t>Decide what, if anything, is wrong with the task</a:t>
            </a:r>
            <a:r>
              <a:rPr lang="en-US" dirty="0" smtClean="0">
                <a:solidFill>
                  <a:schemeClr val="accent1"/>
                </a:solidFill>
              </a:rPr>
              <a:t>.</a:t>
            </a:r>
          </a:p>
          <a:p>
            <a:pPr>
              <a:buSzPct val="100000"/>
              <a:buFont typeface="Wingdings" pitchFamily="2" charset="2"/>
              <a:buChar char="§"/>
            </a:pPr>
            <a:r>
              <a:rPr lang="en-US" dirty="0" smtClean="0">
                <a:solidFill>
                  <a:srgbClr val="DD5807"/>
                </a:solidFill>
              </a:rPr>
              <a:t>After diagnosing all six, try drafting revisions to make each one more effective</a:t>
            </a:r>
            <a:r>
              <a:rPr lang="en-US" dirty="0" smtClean="0">
                <a:solidFill>
                  <a:schemeClr val="accent1"/>
                </a:solidFill>
              </a:rPr>
              <a:t>.</a:t>
            </a:r>
          </a:p>
          <a:p>
            <a:endParaRPr lang="fr-CA" dirty="0" smtClean="0">
              <a:solidFill>
                <a:srgbClr val="DD5807"/>
              </a:solidFill>
            </a:endParaRPr>
          </a:p>
        </p:txBody>
      </p:sp>
      <p:pic>
        <p:nvPicPr>
          <p:cNvPr id="4"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322D30D-B007-4311-9CF7-23CFC78EE250}" type="slidenum">
              <a:rPr lang="fr-CA" smtClean="0"/>
              <a:pPr>
                <a:defRPr/>
              </a:pPr>
              <a:t>18</a:t>
            </a:fld>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19</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spcBef>
                <a:spcPts val="0"/>
              </a:spcBef>
              <a:buNone/>
            </a:pPr>
            <a:r>
              <a:rPr lang="en-US" dirty="0" smtClean="0">
                <a:solidFill>
                  <a:srgbClr val="DD5807"/>
                </a:solidFill>
              </a:rPr>
              <a:t>Can social climbers really move into a new social class? After reading </a:t>
            </a:r>
            <a:r>
              <a:rPr lang="en-US" i="1" dirty="0" smtClean="0">
                <a:solidFill>
                  <a:srgbClr val="DD5807"/>
                </a:solidFill>
              </a:rPr>
              <a:t>The Great Gatsby</a:t>
            </a:r>
            <a:r>
              <a:rPr lang="en-US" dirty="0" smtClean="0">
                <a:solidFill>
                  <a:srgbClr val="DD5807"/>
                </a:solidFill>
              </a:rPr>
              <a:t>, </a:t>
            </a:r>
            <a:r>
              <a:rPr lang="en-US" i="1" dirty="0" smtClean="0">
                <a:solidFill>
                  <a:srgbClr val="DD5807"/>
                </a:solidFill>
              </a:rPr>
              <a:t>Vanity Fair</a:t>
            </a:r>
            <a:r>
              <a:rPr lang="en-US" dirty="0" smtClean="0">
                <a:solidFill>
                  <a:srgbClr val="DD5807"/>
                </a:solidFill>
              </a:rPr>
              <a:t>, and </a:t>
            </a:r>
            <a:r>
              <a:rPr lang="en-US" i="1" dirty="0" smtClean="0">
                <a:solidFill>
                  <a:srgbClr val="DD5807"/>
                </a:solidFill>
              </a:rPr>
              <a:t>Limbo: Blue-Collar Roots, White-Collar Dreams</a:t>
            </a:r>
            <a:r>
              <a:rPr lang="en-US" dirty="0" smtClean="0">
                <a:solidFill>
                  <a:srgbClr val="DD5807"/>
                </a:solidFill>
              </a:rPr>
              <a:t>, write an essay that explains how a character succeeded or failed in efforts to move to a higher social class.  What conclusions or implications can you draw?  Cite at least two sources, pointing out key elements from each source. </a:t>
            </a:r>
          </a:p>
          <a:p>
            <a:pPr marL="0" indent="0">
              <a:spcBef>
                <a:spcPts val="0"/>
              </a:spcBef>
              <a:buNone/>
            </a:pPr>
            <a:r>
              <a:rPr lang="en-US" dirty="0" smtClean="0">
                <a:solidFill>
                  <a:srgbClr val="DD5807"/>
                </a:solidFill>
              </a:rPr>
              <a:t>                                                          English III </a:t>
            </a:r>
            <a:endParaRPr lang="en-US" i="1" dirty="0" smtClean="0">
              <a:solidFill>
                <a:srgbClr val="DD5807"/>
              </a:solidFill>
            </a:endParaRPr>
          </a:p>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19</a:t>
            </a:fld>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28600" y="304800"/>
            <a:ext cx="8229600" cy="1143000"/>
          </a:xfrm>
        </p:spPr>
        <p:txBody>
          <a:bodyPr/>
          <a:lstStyle/>
          <a:p>
            <a:r>
              <a:rPr lang="en-US" b="1" dirty="0" smtClean="0">
                <a:solidFill>
                  <a:srgbClr val="DD5807"/>
                </a:solidFill>
              </a:rPr>
              <a:t>     Your Facilitators for Today</a:t>
            </a:r>
            <a:endParaRPr lang="en-US" b="1" dirty="0">
              <a:solidFill>
                <a:srgbClr val="DD5807"/>
              </a:solidFill>
            </a:endParaRPr>
          </a:p>
        </p:txBody>
      </p:sp>
      <p:sp>
        <p:nvSpPr>
          <p:cNvPr id="7" name="Slide Number Placeholder 6"/>
          <p:cNvSpPr>
            <a:spLocks noGrp="1"/>
          </p:cNvSpPr>
          <p:nvPr>
            <p:ph type="sldNum" sz="quarter" idx="12"/>
          </p:nvPr>
        </p:nvSpPr>
        <p:spPr/>
        <p:txBody>
          <a:bodyPr/>
          <a:lstStyle/>
          <a:p>
            <a:pPr>
              <a:defRPr/>
            </a:pPr>
            <a:fld id="{F322D30D-B007-4311-9CF7-23CFC78EE250}" type="slidenum">
              <a:rPr lang="fr-CA" smtClean="0"/>
              <a:pPr>
                <a:defRPr/>
              </a:pPr>
              <a:t>2</a:t>
            </a:fld>
            <a:endParaRPr lang="fr-CA"/>
          </a:p>
        </p:txBody>
      </p:sp>
      <p:sp>
        <p:nvSpPr>
          <p:cNvPr id="5" name="TextBox 4"/>
          <p:cNvSpPr txBox="1"/>
          <p:nvPr/>
        </p:nvSpPr>
        <p:spPr>
          <a:xfrm>
            <a:off x="762000" y="1752600"/>
            <a:ext cx="5943600" cy="5213735"/>
          </a:xfrm>
          <a:prstGeom prst="rect">
            <a:avLst/>
          </a:prstGeom>
          <a:noFill/>
        </p:spPr>
        <p:txBody>
          <a:bodyPr wrap="square" rtlCol="0">
            <a:spAutoFit/>
          </a:bodyPr>
          <a:lstStyle/>
          <a:p>
            <a:pPr eaLnBrk="1" hangingPunct="1">
              <a:lnSpc>
                <a:spcPct val="80000"/>
              </a:lnSpc>
              <a:buFont typeface="Arial" pitchFamily="34" charset="0"/>
              <a:buChar char="•"/>
              <a:defRPr/>
            </a:pPr>
            <a:r>
              <a:rPr lang="en-US" sz="3200" b="1" dirty="0" smtClean="0">
                <a:solidFill>
                  <a:srgbClr val="DD5807"/>
                </a:solidFill>
              </a:rPr>
              <a:t>  Carole Mullins</a:t>
            </a:r>
          </a:p>
          <a:p>
            <a:pPr eaLnBrk="1" hangingPunct="1">
              <a:lnSpc>
                <a:spcPct val="80000"/>
              </a:lnSpc>
              <a:buFontTx/>
              <a:buNone/>
              <a:defRPr/>
            </a:pPr>
            <a:r>
              <a:rPr lang="en-US" sz="1400" b="1" dirty="0" smtClean="0">
                <a:solidFill>
                  <a:srgbClr val="DD5807"/>
                </a:solidFill>
              </a:rPr>
              <a:t>       </a:t>
            </a:r>
            <a:r>
              <a:rPr lang="en-US" dirty="0" smtClean="0">
                <a:solidFill>
                  <a:srgbClr val="DD5807"/>
                </a:solidFill>
              </a:rPr>
              <a:t>Regional Network Content Specialist, English/LA</a:t>
            </a:r>
          </a:p>
          <a:p>
            <a:pPr eaLnBrk="1" hangingPunct="1">
              <a:lnSpc>
                <a:spcPct val="80000"/>
              </a:lnSpc>
              <a:buFontTx/>
              <a:buNone/>
              <a:defRPr/>
            </a:pPr>
            <a:endParaRPr lang="en-US" b="1" dirty="0" smtClean="0">
              <a:solidFill>
                <a:srgbClr val="DD5807"/>
              </a:solidFill>
            </a:endParaRPr>
          </a:p>
          <a:p>
            <a:pPr eaLnBrk="1" hangingPunct="1">
              <a:lnSpc>
                <a:spcPct val="80000"/>
              </a:lnSpc>
              <a:buFont typeface="Arial" pitchFamily="34" charset="0"/>
              <a:buChar char="•"/>
              <a:defRPr/>
            </a:pPr>
            <a:r>
              <a:rPr lang="en-US" sz="2800" b="1" dirty="0" smtClean="0">
                <a:solidFill>
                  <a:srgbClr val="DD5807"/>
                </a:solidFill>
              </a:rPr>
              <a:t>  </a:t>
            </a:r>
            <a:r>
              <a:rPr lang="en-US" sz="3200" b="1" dirty="0" smtClean="0">
                <a:solidFill>
                  <a:srgbClr val="DD5807"/>
                </a:solidFill>
              </a:rPr>
              <a:t>Mary McCloud</a:t>
            </a:r>
          </a:p>
          <a:p>
            <a:pPr eaLnBrk="1" hangingPunct="1">
              <a:lnSpc>
                <a:spcPct val="80000"/>
              </a:lnSpc>
              <a:buFont typeface="Wingdings" pitchFamily="2" charset="2"/>
              <a:buNone/>
              <a:defRPr/>
            </a:pPr>
            <a:r>
              <a:rPr lang="en-US" b="1" dirty="0" smtClean="0">
                <a:solidFill>
                  <a:srgbClr val="DD5807"/>
                </a:solidFill>
              </a:rPr>
              <a:t>     </a:t>
            </a:r>
            <a:r>
              <a:rPr lang="en-US" dirty="0" smtClean="0">
                <a:solidFill>
                  <a:srgbClr val="DD5807"/>
                </a:solidFill>
              </a:rPr>
              <a:t>KVEC Literacy Consultant</a:t>
            </a:r>
          </a:p>
          <a:p>
            <a:pPr eaLnBrk="1" hangingPunct="1">
              <a:lnSpc>
                <a:spcPct val="80000"/>
              </a:lnSpc>
              <a:buFont typeface="Wingdings" pitchFamily="2" charset="2"/>
              <a:buNone/>
              <a:defRPr/>
            </a:pPr>
            <a:endParaRPr lang="en-US" b="1" dirty="0" smtClean="0">
              <a:solidFill>
                <a:srgbClr val="DD5807"/>
              </a:solidFill>
            </a:endParaRPr>
          </a:p>
          <a:p>
            <a:pPr eaLnBrk="1" hangingPunct="1">
              <a:lnSpc>
                <a:spcPct val="80000"/>
              </a:lnSpc>
              <a:buFont typeface="Arial" pitchFamily="34" charset="0"/>
              <a:buChar char="•"/>
              <a:defRPr/>
            </a:pPr>
            <a:r>
              <a:rPr lang="en-US" sz="2800" b="1" dirty="0" smtClean="0">
                <a:solidFill>
                  <a:srgbClr val="DD5807"/>
                </a:solidFill>
              </a:rPr>
              <a:t>  </a:t>
            </a:r>
            <a:r>
              <a:rPr lang="en-US" sz="3200" b="1" dirty="0" smtClean="0">
                <a:solidFill>
                  <a:srgbClr val="DD5807"/>
                </a:solidFill>
              </a:rPr>
              <a:t>Linda Holbrook</a:t>
            </a:r>
          </a:p>
          <a:p>
            <a:pPr eaLnBrk="1" hangingPunct="1">
              <a:lnSpc>
                <a:spcPct val="80000"/>
              </a:lnSpc>
              <a:buFontTx/>
              <a:buNone/>
              <a:defRPr/>
            </a:pPr>
            <a:r>
              <a:rPr lang="en-US" b="1" dirty="0" smtClean="0">
                <a:solidFill>
                  <a:srgbClr val="DD5807"/>
                </a:solidFill>
              </a:rPr>
              <a:t>     </a:t>
            </a:r>
            <a:r>
              <a:rPr lang="en-US" dirty="0" smtClean="0">
                <a:solidFill>
                  <a:srgbClr val="DD5807"/>
                </a:solidFill>
              </a:rPr>
              <a:t>KDE Literacy Consultant</a:t>
            </a:r>
          </a:p>
          <a:p>
            <a:pPr eaLnBrk="1" hangingPunct="1">
              <a:lnSpc>
                <a:spcPct val="80000"/>
              </a:lnSpc>
              <a:buFontTx/>
              <a:buNone/>
              <a:defRPr/>
            </a:pPr>
            <a:endParaRPr lang="en-US" dirty="0" smtClean="0">
              <a:solidFill>
                <a:srgbClr val="DD5807"/>
              </a:solidFill>
            </a:endParaRPr>
          </a:p>
          <a:p>
            <a:pPr eaLnBrk="1" hangingPunct="1">
              <a:lnSpc>
                <a:spcPct val="80000"/>
              </a:lnSpc>
              <a:buFont typeface="Arial" pitchFamily="34" charset="0"/>
              <a:buChar char="•"/>
              <a:defRPr/>
            </a:pPr>
            <a:r>
              <a:rPr lang="en-US" sz="2800" b="1" dirty="0" smtClean="0">
                <a:solidFill>
                  <a:srgbClr val="DD5807"/>
                </a:solidFill>
              </a:rPr>
              <a:t>  </a:t>
            </a:r>
            <a:r>
              <a:rPr lang="en-US" sz="3200" b="1" dirty="0" smtClean="0">
                <a:solidFill>
                  <a:srgbClr val="DD5807"/>
                </a:solidFill>
              </a:rPr>
              <a:t>Jennifer Carroll</a:t>
            </a:r>
          </a:p>
          <a:p>
            <a:pPr eaLnBrk="1" hangingPunct="1">
              <a:lnSpc>
                <a:spcPct val="80000"/>
              </a:lnSpc>
              <a:buFontTx/>
              <a:buNone/>
              <a:defRPr/>
            </a:pPr>
            <a:r>
              <a:rPr lang="en-US" b="1" dirty="0" smtClean="0">
                <a:solidFill>
                  <a:srgbClr val="DD5807"/>
                </a:solidFill>
              </a:rPr>
              <a:t>     </a:t>
            </a:r>
            <a:r>
              <a:rPr lang="en-US" dirty="0" smtClean="0">
                <a:solidFill>
                  <a:srgbClr val="DD5807"/>
                </a:solidFill>
              </a:rPr>
              <a:t>Instructional Supervisor, Wolfe County Schools</a:t>
            </a:r>
          </a:p>
          <a:p>
            <a:pPr eaLnBrk="1" hangingPunct="1">
              <a:lnSpc>
                <a:spcPct val="80000"/>
              </a:lnSpc>
              <a:buFontTx/>
              <a:buNone/>
              <a:defRPr/>
            </a:pPr>
            <a:endParaRPr lang="en-US" dirty="0" smtClean="0">
              <a:solidFill>
                <a:srgbClr val="DD5807"/>
              </a:solidFill>
            </a:endParaRPr>
          </a:p>
          <a:p>
            <a:pPr eaLnBrk="1" hangingPunct="1">
              <a:lnSpc>
                <a:spcPct val="80000"/>
              </a:lnSpc>
              <a:buFontTx/>
              <a:buNone/>
              <a:defRPr/>
            </a:pPr>
            <a:endParaRPr lang="en-US"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a:p>
            <a:pPr eaLnBrk="1" hangingPunct="1">
              <a:lnSpc>
                <a:spcPct val="80000"/>
              </a:lnSpc>
              <a:buFontTx/>
              <a:buNone/>
              <a:defRPr/>
            </a:pPr>
            <a:endParaRPr lang="en-US" b="1" dirty="0" smtClean="0">
              <a:solidFill>
                <a:srgbClr val="DD5807"/>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18</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Rectangle 7"/>
          <p:cNvSpPr/>
          <p:nvPr/>
        </p:nvSpPr>
        <p:spPr>
          <a:xfrm>
            <a:off x="838200" y="1997838"/>
            <a:ext cx="7924800" cy="3108543"/>
          </a:xfrm>
          <a:prstGeom prst="rect">
            <a:avLst/>
          </a:prstGeom>
        </p:spPr>
        <p:txBody>
          <a:bodyPr wrap="square">
            <a:spAutoFit/>
          </a:bodyPr>
          <a:lstStyle/>
          <a:p>
            <a:pPr marL="0" indent="0">
              <a:buNone/>
            </a:pPr>
            <a:r>
              <a:rPr lang="en-US" sz="2800" dirty="0" smtClean="0">
                <a:solidFill>
                  <a:srgbClr val="DD5807"/>
                </a:solidFill>
              </a:rPr>
              <a:t>After researching the War of 1812, write a report that explains the impact of the Battle of New Orleans on American presidential elections through 1836.  What conclusions or implications can you draw? Cite at least 3 sources, pointing out key elements from each source.  </a:t>
            </a:r>
          </a:p>
          <a:p>
            <a:pPr marL="0" indent="0" algn="r">
              <a:buNone/>
            </a:pPr>
            <a:r>
              <a:rPr lang="en-US" sz="2800" dirty="0" smtClean="0">
                <a:solidFill>
                  <a:srgbClr val="DD5807"/>
                </a:solidFill>
              </a:rPr>
              <a:t>Grade 7 U.S. History</a:t>
            </a:r>
            <a:endParaRPr lang="en-US" sz="2800" dirty="0">
              <a:solidFill>
                <a:srgbClr val="DD5807"/>
              </a:solidFill>
            </a:endParaRPr>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20</a:t>
            </a:fld>
            <a:endParaRPr lang="fr-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11</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Rectangle 7"/>
          <p:cNvSpPr/>
          <p:nvPr/>
        </p:nvSpPr>
        <p:spPr>
          <a:xfrm>
            <a:off x="838200" y="1752600"/>
            <a:ext cx="7696200" cy="3816429"/>
          </a:xfrm>
          <a:prstGeom prst="rect">
            <a:avLst/>
          </a:prstGeom>
        </p:spPr>
        <p:txBody>
          <a:bodyPr wrap="square">
            <a:spAutoFit/>
          </a:bodyPr>
          <a:lstStyle/>
          <a:p>
            <a:pPr marL="0" indent="0">
              <a:buNone/>
            </a:pPr>
            <a:r>
              <a:rPr lang="en-US" sz="2800" dirty="0" smtClean="0">
                <a:solidFill>
                  <a:srgbClr val="DD5807"/>
                </a:solidFill>
              </a:rPr>
              <a:t>After researching </a:t>
            </a:r>
            <a:r>
              <a:rPr lang="en-US" sz="2800" i="1" dirty="0" smtClean="0">
                <a:solidFill>
                  <a:srgbClr val="DD5807"/>
                </a:solidFill>
              </a:rPr>
              <a:t>Romeo and Juliet</a:t>
            </a:r>
            <a:r>
              <a:rPr lang="en-US" sz="2800" dirty="0" smtClean="0">
                <a:solidFill>
                  <a:srgbClr val="DD5807"/>
                </a:solidFill>
              </a:rPr>
              <a:t> and </a:t>
            </a:r>
            <a:r>
              <a:rPr lang="en-US" sz="2800" i="1" dirty="0" smtClean="0">
                <a:solidFill>
                  <a:srgbClr val="DD5807"/>
                </a:solidFill>
              </a:rPr>
              <a:t>Westside Story</a:t>
            </a:r>
            <a:r>
              <a:rPr lang="en-US" sz="2800" dirty="0" smtClean="0">
                <a:solidFill>
                  <a:srgbClr val="DD5807"/>
                </a:solidFill>
              </a:rPr>
              <a:t>, write a report that defines “star-crossed lovers.”  Support your discussion with evidence from your research.  If you had friends who were in love and whose families disapproved, what advice would you give them? </a:t>
            </a:r>
          </a:p>
          <a:p>
            <a:pPr marL="0" indent="0" algn="r">
              <a:buNone/>
            </a:pPr>
            <a:r>
              <a:rPr lang="en-US" sz="2800" dirty="0" smtClean="0">
                <a:solidFill>
                  <a:srgbClr val="DD5807"/>
                </a:solidFill>
              </a:rPr>
              <a:t>Grade 10 English</a:t>
            </a:r>
          </a:p>
          <a:p>
            <a:pPr marL="0" indent="0">
              <a:buNone/>
            </a:pPr>
            <a:r>
              <a:rPr lang="en-US" i="1" dirty="0" smtClean="0"/>
              <a:t> </a:t>
            </a:r>
            <a:endParaRPr lang="en-US" i="1" dirty="0"/>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21</a:t>
            </a:fld>
            <a:endParaRPr lang="fr-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12 </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Rectangle 7"/>
          <p:cNvSpPr/>
          <p:nvPr/>
        </p:nvSpPr>
        <p:spPr>
          <a:xfrm>
            <a:off x="990600" y="1997839"/>
            <a:ext cx="7696200" cy="3970318"/>
          </a:xfrm>
          <a:prstGeom prst="rect">
            <a:avLst/>
          </a:prstGeom>
        </p:spPr>
        <p:txBody>
          <a:bodyPr wrap="square">
            <a:spAutoFit/>
          </a:bodyPr>
          <a:lstStyle/>
          <a:p>
            <a:pPr marL="0" indent="0">
              <a:buNone/>
            </a:pPr>
            <a:r>
              <a:rPr lang="en-US" sz="2800" dirty="0" smtClean="0">
                <a:solidFill>
                  <a:srgbClr val="DD5807"/>
                </a:solidFill>
              </a:rPr>
              <a:t>What is the most important challenge you have met?  After reading several personal challenge essays on the Internet, write an essay that defines your challenge and explains how you met it.  Support your discussion with evidence from your research.  </a:t>
            </a:r>
          </a:p>
          <a:p>
            <a:pPr marL="0" indent="0">
              <a:buNone/>
            </a:pPr>
            <a:endParaRPr lang="en-US" sz="2800" dirty="0" smtClean="0">
              <a:solidFill>
                <a:srgbClr val="DD5807"/>
              </a:solidFill>
            </a:endParaRPr>
          </a:p>
          <a:p>
            <a:pPr marL="0" indent="0" algn="r">
              <a:buNone/>
            </a:pPr>
            <a:r>
              <a:rPr lang="en-US" sz="2800" dirty="0" smtClean="0">
                <a:solidFill>
                  <a:srgbClr val="DD5807"/>
                </a:solidFill>
              </a:rPr>
              <a:t>Grade 6 Language Arts</a:t>
            </a:r>
          </a:p>
          <a:p>
            <a:pPr marL="0" indent="0">
              <a:buNone/>
            </a:pPr>
            <a:r>
              <a:rPr lang="en-US" sz="2800" i="1" dirty="0" smtClean="0">
                <a:solidFill>
                  <a:srgbClr val="DD5807"/>
                </a:solidFill>
              </a:rPr>
              <a:t> </a:t>
            </a:r>
            <a:endParaRPr lang="en-US" sz="2800" dirty="0">
              <a:solidFill>
                <a:srgbClr val="DD5807"/>
              </a:solidFill>
            </a:endParaRPr>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22</a:t>
            </a:fld>
            <a:endParaRPr lang="fr-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2</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Rectangle 7"/>
          <p:cNvSpPr/>
          <p:nvPr/>
        </p:nvSpPr>
        <p:spPr>
          <a:xfrm>
            <a:off x="838200" y="2413338"/>
            <a:ext cx="7848600" cy="3108543"/>
          </a:xfrm>
          <a:prstGeom prst="rect">
            <a:avLst/>
          </a:prstGeom>
        </p:spPr>
        <p:txBody>
          <a:bodyPr wrap="square">
            <a:spAutoFit/>
          </a:bodyPr>
          <a:lstStyle/>
          <a:p>
            <a:pPr marL="0" indent="0">
              <a:buNone/>
            </a:pPr>
            <a:r>
              <a:rPr lang="en-US" sz="2800" dirty="0" smtClean="0">
                <a:solidFill>
                  <a:srgbClr val="DD5807"/>
                </a:solidFill>
              </a:rPr>
              <a:t>Where have all the flowers gone? After reading selected anti-war poems and song lyrics, write an essay that addresses the question and support your position with evidence from the texts.</a:t>
            </a:r>
          </a:p>
          <a:p>
            <a:pPr marL="0" indent="0">
              <a:buNone/>
            </a:pPr>
            <a:endParaRPr lang="en-US" sz="2800" dirty="0" smtClean="0">
              <a:solidFill>
                <a:srgbClr val="DD5807"/>
              </a:solidFill>
            </a:endParaRPr>
          </a:p>
          <a:p>
            <a:pPr marL="0" indent="0" algn="r">
              <a:buNone/>
            </a:pPr>
            <a:r>
              <a:rPr lang="en-US" sz="2800" dirty="0" smtClean="0">
                <a:solidFill>
                  <a:srgbClr val="DD5807"/>
                </a:solidFill>
              </a:rPr>
              <a:t>  Grade 9 Government and Civics</a:t>
            </a:r>
            <a:endParaRPr lang="en-US" sz="2800" dirty="0">
              <a:solidFill>
                <a:srgbClr val="DD5807"/>
              </a:solidFill>
            </a:endParaRPr>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23</a:t>
            </a:fld>
            <a:endParaRPr lang="fr-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3</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Rectangle 7"/>
          <p:cNvSpPr/>
          <p:nvPr/>
        </p:nvSpPr>
        <p:spPr>
          <a:xfrm>
            <a:off x="762000" y="1981200"/>
            <a:ext cx="7696200" cy="3539430"/>
          </a:xfrm>
          <a:prstGeom prst="rect">
            <a:avLst/>
          </a:prstGeom>
        </p:spPr>
        <p:txBody>
          <a:bodyPr wrap="square">
            <a:spAutoFit/>
          </a:bodyPr>
          <a:lstStyle/>
          <a:p>
            <a:pPr marL="0" indent="0">
              <a:buNone/>
            </a:pPr>
            <a:r>
              <a:rPr lang="en-US" sz="2800" dirty="0" smtClean="0">
                <a:solidFill>
                  <a:srgbClr val="DD5807"/>
                </a:solidFill>
              </a:rPr>
              <a:t>After researching your textbook chapters on human anatomy, write an article for students your age that compares two major body systems and argues which one is the most exciting.  Be sure to support your position with evidence from the texts.  </a:t>
            </a:r>
          </a:p>
          <a:p>
            <a:pPr marL="0" indent="0">
              <a:buNone/>
            </a:pPr>
            <a:endParaRPr lang="en-US" sz="2800" dirty="0" smtClean="0">
              <a:solidFill>
                <a:srgbClr val="DD5807"/>
              </a:solidFill>
            </a:endParaRPr>
          </a:p>
          <a:p>
            <a:pPr marL="0" indent="0" algn="r">
              <a:buNone/>
            </a:pPr>
            <a:r>
              <a:rPr lang="en-US" sz="2800" dirty="0" smtClean="0">
                <a:solidFill>
                  <a:srgbClr val="DD5807"/>
                </a:solidFill>
              </a:rPr>
              <a:t>Grade 8 Life Sciences </a:t>
            </a:r>
            <a:endParaRPr lang="en-US" sz="2800" i="1" dirty="0">
              <a:solidFill>
                <a:srgbClr val="DD5807"/>
              </a:solidFill>
            </a:endParaRPr>
          </a:p>
        </p:txBody>
      </p:sp>
      <p:sp>
        <p:nvSpPr>
          <p:cNvPr id="9" name="Slide Number Placeholder 8"/>
          <p:cNvSpPr>
            <a:spLocks noGrp="1"/>
          </p:cNvSpPr>
          <p:nvPr>
            <p:ph type="sldNum" sz="quarter" idx="12"/>
          </p:nvPr>
        </p:nvSpPr>
        <p:spPr/>
        <p:txBody>
          <a:bodyPr/>
          <a:lstStyle/>
          <a:p>
            <a:pPr>
              <a:defRPr/>
            </a:pPr>
            <a:fld id="{F322D30D-B007-4311-9CF7-23CFC78EE250}" type="slidenum">
              <a:rPr lang="fr-CA" smtClean="0"/>
              <a:pPr>
                <a:defRPr/>
              </a:pPr>
              <a:t>24</a:t>
            </a:fld>
            <a:endParaRPr lang="fr-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Task 21</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9" name="Rectangle 8"/>
          <p:cNvSpPr/>
          <p:nvPr/>
        </p:nvSpPr>
        <p:spPr>
          <a:xfrm>
            <a:off x="762000" y="1676400"/>
            <a:ext cx="7848600" cy="4401205"/>
          </a:xfrm>
          <a:prstGeom prst="rect">
            <a:avLst/>
          </a:prstGeom>
        </p:spPr>
        <p:txBody>
          <a:bodyPr wrap="square">
            <a:spAutoFit/>
          </a:bodyPr>
          <a:lstStyle/>
          <a:p>
            <a:pPr marL="0" indent="0">
              <a:buNone/>
            </a:pPr>
            <a:r>
              <a:rPr lang="en-US" sz="2800" dirty="0" smtClean="0">
                <a:solidFill>
                  <a:srgbClr val="DD5807"/>
                </a:solidFill>
              </a:rPr>
              <a:t>What will it take to raise voter participation? After reading "Where Have All the Voters Gone?” and “Many will mark this election by not voting,” write a legislative proposal that addresses the question and analyzes the best legal changes to increase participation, providing examples to clarify your analysis.  What conclusions or implications can you draw? </a:t>
            </a:r>
          </a:p>
          <a:p>
            <a:pPr marL="0" indent="0">
              <a:buNone/>
            </a:pPr>
            <a:endParaRPr lang="en-US" sz="2800" dirty="0" smtClean="0">
              <a:solidFill>
                <a:srgbClr val="DD5807"/>
              </a:solidFill>
            </a:endParaRPr>
          </a:p>
          <a:p>
            <a:pPr marL="0" indent="0">
              <a:buNone/>
            </a:pPr>
            <a:r>
              <a:rPr lang="en-US" sz="2800" dirty="0" smtClean="0">
                <a:solidFill>
                  <a:srgbClr val="DD5807"/>
                </a:solidFill>
              </a:rPr>
              <a:t>                                     A.P. U.S. Government</a:t>
            </a:r>
            <a:endParaRPr lang="en-US" sz="2800" dirty="0">
              <a:solidFill>
                <a:srgbClr val="DD5807"/>
              </a:solidFill>
            </a:endParaRPr>
          </a:p>
        </p:txBody>
      </p:sp>
      <p:sp>
        <p:nvSpPr>
          <p:cNvPr id="10" name="Slide Number Placeholder 9"/>
          <p:cNvSpPr>
            <a:spLocks noGrp="1"/>
          </p:cNvSpPr>
          <p:nvPr>
            <p:ph type="sldNum" sz="quarter" idx="12"/>
          </p:nvPr>
        </p:nvSpPr>
        <p:spPr/>
        <p:txBody>
          <a:bodyPr/>
          <a:lstStyle/>
          <a:p>
            <a:pPr>
              <a:defRPr/>
            </a:pPr>
            <a:fld id="{F322D30D-B007-4311-9CF7-23CFC78EE250}" type="slidenum">
              <a:rPr lang="fr-CA" smtClean="0"/>
              <a:pPr>
                <a:defRPr/>
              </a:pPr>
              <a:t>25</a:t>
            </a:fld>
            <a:endParaRPr lang="fr-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Task 8</a:t>
            </a:r>
            <a:endParaRPr lang="en-US" b="1" dirty="0">
              <a:solidFill>
                <a:srgbClr val="DD5807"/>
              </a:solidFill>
            </a:endParaRPr>
          </a:p>
        </p:txBody>
      </p:sp>
      <p:sp>
        <p:nvSpPr>
          <p:cNvPr id="7" name="Content Placeholder 6"/>
          <p:cNvSpPr>
            <a:spLocks noGrp="1"/>
          </p:cNvSpPr>
          <p:nvPr>
            <p:ph idx="1"/>
          </p:nvPr>
        </p:nvSpPr>
        <p:spPr>
          <a:xfrm>
            <a:off x="685800" y="1371600"/>
            <a:ext cx="8001000" cy="4754563"/>
          </a:xfrm>
        </p:spPr>
        <p:txBody>
          <a:bodyPr/>
          <a:lstStyle/>
          <a:p>
            <a:pPr marL="0" indent="0">
              <a:buNone/>
            </a:pPr>
            <a:endParaRPr lang="en-US" dirty="0" smtClean="0">
              <a:solidFill>
                <a:srgbClr val="DD5807"/>
              </a:solidFill>
            </a:endParaRPr>
          </a:p>
          <a:p>
            <a:endParaRPr lang="en-US" dirty="0"/>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9" name="Rectangle 8"/>
          <p:cNvSpPr/>
          <p:nvPr/>
        </p:nvSpPr>
        <p:spPr>
          <a:xfrm>
            <a:off x="838200" y="1676400"/>
            <a:ext cx="7543800" cy="3970318"/>
          </a:xfrm>
          <a:prstGeom prst="rect">
            <a:avLst/>
          </a:prstGeom>
        </p:spPr>
        <p:txBody>
          <a:bodyPr wrap="square">
            <a:spAutoFit/>
          </a:bodyPr>
          <a:lstStyle/>
          <a:p>
            <a:pPr marL="0" indent="0">
              <a:buNone/>
            </a:pPr>
            <a:r>
              <a:rPr lang="en-US" sz="2800" dirty="0" smtClean="0">
                <a:solidFill>
                  <a:srgbClr val="DD5807"/>
                </a:solidFill>
              </a:rPr>
              <a:t>What will it take to raise voter participation? After reading "Where Have All the Voters Gone?” and “Many will mark this election by not voting,” write a legislative proposal that identifies a problem that keeps eligible citizens from voting and argues for a solution that can increase turnout by 10 percent or more. </a:t>
            </a:r>
          </a:p>
          <a:p>
            <a:pPr marL="0" indent="0">
              <a:buNone/>
            </a:pPr>
            <a:endParaRPr lang="en-US" sz="2800" dirty="0" smtClean="0">
              <a:solidFill>
                <a:srgbClr val="DD5807"/>
              </a:solidFill>
            </a:endParaRPr>
          </a:p>
          <a:p>
            <a:pPr marL="0" indent="0">
              <a:buNone/>
            </a:pPr>
            <a:r>
              <a:rPr lang="en-US" sz="2800" dirty="0" smtClean="0">
                <a:solidFill>
                  <a:srgbClr val="DD5807"/>
                </a:solidFill>
              </a:rPr>
              <a:t>                                   A.P. U.S. Government</a:t>
            </a:r>
            <a:endParaRPr lang="en-US" sz="2800" dirty="0">
              <a:solidFill>
                <a:srgbClr val="DD5807"/>
              </a:solidFill>
            </a:endParaRPr>
          </a:p>
        </p:txBody>
      </p:sp>
      <p:sp>
        <p:nvSpPr>
          <p:cNvPr id="10" name="Slide Number Placeholder 9"/>
          <p:cNvSpPr>
            <a:spLocks noGrp="1"/>
          </p:cNvSpPr>
          <p:nvPr>
            <p:ph type="sldNum" sz="quarter" idx="12"/>
          </p:nvPr>
        </p:nvSpPr>
        <p:spPr/>
        <p:txBody>
          <a:bodyPr/>
          <a:lstStyle/>
          <a:p>
            <a:pPr>
              <a:defRPr/>
            </a:pPr>
            <a:fld id="{F322D30D-B007-4311-9CF7-23CFC78EE250}" type="slidenum">
              <a:rPr lang="fr-CA" smtClean="0"/>
              <a:pPr>
                <a:defRPr/>
              </a:pPr>
              <a:t>26</a:t>
            </a:fld>
            <a:endParaRPr lang="fr-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a:t>
            </a:r>
            <a:endParaRPr lang="en-US" b="1" dirty="0">
              <a:solidFill>
                <a:srgbClr val="DD5807"/>
              </a:solidFill>
            </a:endParaRPr>
          </a:p>
        </p:txBody>
      </p:sp>
      <p:sp>
        <p:nvSpPr>
          <p:cNvPr id="7" name="Content Placeholder 6"/>
          <p:cNvSpPr>
            <a:spLocks noGrp="1"/>
          </p:cNvSpPr>
          <p:nvPr>
            <p:ph idx="1"/>
          </p:nvPr>
        </p:nvSpPr>
        <p:spPr>
          <a:xfrm>
            <a:off x="685800" y="1600200"/>
            <a:ext cx="8001000" cy="4221163"/>
          </a:xfrm>
        </p:spPr>
        <p:txBody>
          <a:bodyPr/>
          <a:lstStyle/>
          <a:p>
            <a:pPr algn="ctr">
              <a:buNone/>
            </a:pPr>
            <a:endParaRPr lang="en-US" sz="4000" dirty="0" smtClean="0">
              <a:solidFill>
                <a:srgbClr val="DD5807"/>
              </a:solidFill>
            </a:endParaRPr>
          </a:p>
          <a:p>
            <a:pPr algn="ctr">
              <a:buNone/>
            </a:pPr>
            <a:r>
              <a:rPr lang="en-US" sz="4000" dirty="0" smtClean="0">
                <a:solidFill>
                  <a:srgbClr val="DD5807"/>
                </a:solidFill>
              </a:rPr>
              <a:t>At your table, brainstorm </a:t>
            </a:r>
          </a:p>
          <a:p>
            <a:pPr algn="ctr">
              <a:buNone/>
            </a:pPr>
            <a:r>
              <a:rPr lang="en-US" sz="4000" dirty="0" smtClean="0">
                <a:solidFill>
                  <a:srgbClr val="DD5807"/>
                </a:solidFill>
              </a:rPr>
              <a:t>characteristics that you </a:t>
            </a:r>
          </a:p>
          <a:p>
            <a:pPr algn="ctr">
              <a:buNone/>
            </a:pPr>
            <a:r>
              <a:rPr lang="en-US" sz="4000" dirty="0" smtClean="0">
                <a:solidFill>
                  <a:srgbClr val="DD5807"/>
                </a:solidFill>
              </a:rPr>
              <a:t>would expect to be included </a:t>
            </a:r>
          </a:p>
          <a:p>
            <a:pPr algn="ctr">
              <a:buNone/>
            </a:pPr>
            <a:r>
              <a:rPr lang="en-US" sz="4000" dirty="0" smtClean="0">
                <a:solidFill>
                  <a:srgbClr val="DD5807"/>
                </a:solidFill>
              </a:rPr>
              <a:t>in a Teaching Task.</a:t>
            </a:r>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27</a:t>
            </a:fld>
            <a:endParaRPr lang="fr-CA"/>
          </a:p>
        </p:txBody>
      </p:sp>
      <p:sp>
        <p:nvSpPr>
          <p:cNvPr id="9" name="TextBox 8"/>
          <p:cNvSpPr txBox="1"/>
          <p:nvPr/>
        </p:nvSpPr>
        <p:spPr>
          <a:xfrm>
            <a:off x="2590800" y="457200"/>
            <a:ext cx="4991431" cy="707886"/>
          </a:xfrm>
          <a:prstGeom prst="rect">
            <a:avLst/>
          </a:prstGeom>
          <a:noFill/>
        </p:spPr>
        <p:txBody>
          <a:bodyPr wrap="none" rtlCol="0">
            <a:spAutoFit/>
          </a:bodyPr>
          <a:lstStyle/>
          <a:p>
            <a:r>
              <a:rPr lang="en-US" sz="4000" b="1" dirty="0" smtClean="0">
                <a:solidFill>
                  <a:srgbClr val="DD5807"/>
                </a:solidFill>
              </a:rPr>
              <a:t>Table Task Analysis</a:t>
            </a:r>
            <a:endParaRPr lang="en-US" sz="4000" b="1" dirty="0">
              <a:solidFill>
                <a:srgbClr val="DD5807"/>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382000" cy="1143000"/>
          </a:xfrm>
        </p:spPr>
        <p:txBody>
          <a:bodyPr/>
          <a:lstStyle/>
          <a:p>
            <a:r>
              <a:rPr lang="en-US" sz="3600" b="1" dirty="0" smtClean="0">
                <a:solidFill>
                  <a:srgbClr val="DD5807"/>
                </a:solidFill>
              </a:rPr>
              <a:t>        Prepare for </a:t>
            </a:r>
            <a:br>
              <a:rPr lang="en-US" sz="3600" b="1" dirty="0" smtClean="0">
                <a:solidFill>
                  <a:srgbClr val="DD5807"/>
                </a:solidFill>
              </a:rPr>
            </a:br>
            <a:r>
              <a:rPr lang="en-US" sz="3600" b="1" dirty="0" smtClean="0">
                <a:solidFill>
                  <a:srgbClr val="DD5807"/>
                </a:solidFill>
              </a:rPr>
              <a:t>              “Critiquing a Teaching Task”</a:t>
            </a:r>
            <a:endParaRPr lang="en-US" sz="3600" b="1" dirty="0">
              <a:solidFill>
                <a:srgbClr val="DD5807"/>
              </a:solidFill>
            </a:endParaRPr>
          </a:p>
        </p:txBody>
      </p:sp>
      <p:sp>
        <p:nvSpPr>
          <p:cNvPr id="7" name="Content Placeholder 6"/>
          <p:cNvSpPr>
            <a:spLocks noGrp="1"/>
          </p:cNvSpPr>
          <p:nvPr>
            <p:ph idx="1"/>
          </p:nvPr>
        </p:nvSpPr>
        <p:spPr>
          <a:xfrm>
            <a:off x="685800" y="1447800"/>
            <a:ext cx="8001000" cy="5105400"/>
          </a:xfrm>
        </p:spPr>
        <p:txBody>
          <a:bodyPr/>
          <a:lstStyle/>
          <a:p>
            <a:pPr>
              <a:buNone/>
            </a:pPr>
            <a:endParaRPr lang="en-US" sz="2800" dirty="0" smtClean="0">
              <a:solidFill>
                <a:srgbClr val="DD5807"/>
              </a:solidFill>
            </a:endParaRPr>
          </a:p>
          <a:p>
            <a:r>
              <a:rPr lang="en-US" sz="3600" dirty="0" smtClean="0">
                <a:solidFill>
                  <a:srgbClr val="DD5807"/>
                </a:solidFill>
              </a:rPr>
              <a:t>Number off at your table.</a:t>
            </a:r>
          </a:p>
          <a:p>
            <a:r>
              <a:rPr lang="en-US" sz="3600" dirty="0" smtClean="0">
                <a:solidFill>
                  <a:srgbClr val="DD5807"/>
                </a:solidFill>
              </a:rPr>
              <a:t>Place your number in the upper right hand corner of the “Critiquing a Teaching Task” handout.</a:t>
            </a:r>
          </a:p>
          <a:p>
            <a:r>
              <a:rPr lang="en-US" sz="3600" dirty="0" smtClean="0">
                <a:solidFill>
                  <a:srgbClr val="DD5807"/>
                </a:solidFill>
              </a:rPr>
              <a:t>Clip or staple your Teaching Task to the handout.</a:t>
            </a:r>
          </a:p>
          <a:p>
            <a:pPr>
              <a:buNone/>
            </a:pPr>
            <a:r>
              <a:rPr lang="en-US" sz="3600" dirty="0" smtClean="0">
                <a:solidFill>
                  <a:srgbClr val="DD5807"/>
                </a:solidFill>
              </a:rPr>
              <a:t> </a:t>
            </a:r>
            <a:endParaRPr lang="en-US" sz="3600" dirty="0">
              <a:solidFill>
                <a:srgbClr val="DD5807"/>
              </a:solidFill>
            </a:endParaRPr>
          </a:p>
        </p:txBody>
      </p:sp>
      <p:pic>
        <p:nvPicPr>
          <p:cNvPr id="5" name="Picture 4"/>
          <p:cNvPicPr>
            <a:picLocks noChangeAspect="1" noChangeArrowheads="1"/>
          </p:cNvPicPr>
          <p:nvPr/>
        </p:nvPicPr>
        <p:blipFill>
          <a:blip r:embed="rId4" cstate="print"/>
          <a:srcRect/>
          <a:stretch>
            <a:fillRect/>
          </a:stretch>
        </p:blipFill>
        <p:spPr bwMode="auto">
          <a:xfrm>
            <a:off x="533400" y="381000"/>
            <a:ext cx="1828800" cy="83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28</a:t>
            </a:fld>
            <a:endParaRPr lang="fr-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229600" cy="1143000"/>
          </a:xfrm>
        </p:spPr>
        <p:txBody>
          <a:bodyPr/>
          <a:lstStyle/>
          <a:p>
            <a:r>
              <a:rPr lang="en-US" b="1" dirty="0" smtClean="0">
                <a:solidFill>
                  <a:srgbClr val="DD5807"/>
                </a:solidFill>
              </a:rPr>
              <a:t>           </a:t>
            </a:r>
            <a:r>
              <a:rPr lang="en-US" sz="4000" b="1" dirty="0" smtClean="0">
                <a:solidFill>
                  <a:srgbClr val="DD5807"/>
                </a:solidFill>
              </a:rPr>
              <a:t>Critiquing a Teaching Task</a:t>
            </a:r>
            <a:endParaRPr lang="en-US" sz="4000" b="1" dirty="0">
              <a:solidFill>
                <a:srgbClr val="DD5807"/>
              </a:solidFill>
            </a:endParaRPr>
          </a:p>
        </p:txBody>
      </p:sp>
      <p:sp>
        <p:nvSpPr>
          <p:cNvPr id="7" name="Content Placeholder 6"/>
          <p:cNvSpPr>
            <a:spLocks noGrp="1"/>
          </p:cNvSpPr>
          <p:nvPr>
            <p:ph idx="1"/>
          </p:nvPr>
        </p:nvSpPr>
        <p:spPr>
          <a:xfrm>
            <a:off x="685800" y="1447800"/>
            <a:ext cx="8001000" cy="5105400"/>
          </a:xfrm>
        </p:spPr>
        <p:txBody>
          <a:bodyPr/>
          <a:lstStyle/>
          <a:p>
            <a:pPr algn="ctr">
              <a:buNone/>
            </a:pPr>
            <a:r>
              <a:rPr lang="en-US" b="1" dirty="0" smtClean="0">
                <a:solidFill>
                  <a:srgbClr val="DD5807"/>
                </a:solidFill>
              </a:rPr>
              <a:t>INSTRUCTIONS</a:t>
            </a:r>
            <a:r>
              <a:rPr lang="en-US" sz="2800" dirty="0" smtClean="0">
                <a:solidFill>
                  <a:srgbClr val="DD5807"/>
                </a:solidFill>
              </a:rPr>
              <a:t> </a:t>
            </a:r>
          </a:p>
          <a:p>
            <a:r>
              <a:rPr lang="en-US" dirty="0" smtClean="0">
                <a:solidFill>
                  <a:srgbClr val="DD5807"/>
                </a:solidFill>
              </a:rPr>
              <a:t>Begin with the person to your right.</a:t>
            </a:r>
          </a:p>
          <a:p>
            <a:r>
              <a:rPr lang="en-US" dirty="0" smtClean="0">
                <a:solidFill>
                  <a:srgbClr val="DD5807"/>
                </a:solidFill>
              </a:rPr>
              <a:t>Review their task. Place your comments in the box that corresponds to the appropriate TL# (top right corner).</a:t>
            </a:r>
          </a:p>
          <a:p>
            <a:r>
              <a:rPr lang="en-US" dirty="0" smtClean="0">
                <a:solidFill>
                  <a:srgbClr val="DD5807"/>
                </a:solidFill>
              </a:rPr>
              <a:t>When completed, pass the task packet to your left.</a:t>
            </a:r>
          </a:p>
          <a:p>
            <a:r>
              <a:rPr lang="en-US" dirty="0" smtClean="0">
                <a:solidFill>
                  <a:srgbClr val="DD5807"/>
                </a:solidFill>
              </a:rPr>
              <a:t>Continue reviewing and passing until have reviewed all tasks from your table.</a:t>
            </a:r>
          </a:p>
          <a:p>
            <a:pPr>
              <a:buNone/>
            </a:pPr>
            <a:r>
              <a:rPr lang="en-US" dirty="0" smtClean="0">
                <a:solidFill>
                  <a:srgbClr val="DD5807"/>
                </a:solidFill>
              </a:rPr>
              <a:t> </a:t>
            </a:r>
            <a:endParaRPr lang="en-US" dirty="0">
              <a:solidFill>
                <a:srgbClr val="DD5807"/>
              </a:solidFill>
            </a:endParaRPr>
          </a:p>
        </p:txBody>
      </p:sp>
      <p:pic>
        <p:nvPicPr>
          <p:cNvPr id="5" name="Picture 4"/>
          <p:cNvPicPr>
            <a:picLocks noChangeAspect="1" noChangeArrowheads="1"/>
          </p:cNvPicPr>
          <p:nvPr/>
        </p:nvPicPr>
        <p:blipFill>
          <a:blip r:embed="rId4" cstate="print"/>
          <a:srcRect/>
          <a:stretch>
            <a:fillRect/>
          </a:stretch>
        </p:blipFill>
        <p:spPr bwMode="auto">
          <a:xfrm>
            <a:off x="228600" y="381000"/>
            <a:ext cx="1828800" cy="83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29</a:t>
            </a:fld>
            <a:endParaRPr lang="fr-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Today’s Agenda</a:t>
            </a:r>
            <a:endParaRPr lang="en-US" b="1" dirty="0">
              <a:solidFill>
                <a:srgbClr val="DD5807"/>
              </a:solidFill>
            </a:endParaRPr>
          </a:p>
        </p:txBody>
      </p:sp>
      <p:sp>
        <p:nvSpPr>
          <p:cNvPr id="7" name="Slide Number Placeholder 6"/>
          <p:cNvSpPr>
            <a:spLocks noGrp="1"/>
          </p:cNvSpPr>
          <p:nvPr>
            <p:ph type="sldNum" sz="quarter" idx="12"/>
          </p:nvPr>
        </p:nvSpPr>
        <p:spPr/>
        <p:txBody>
          <a:bodyPr/>
          <a:lstStyle/>
          <a:p>
            <a:pPr>
              <a:defRPr/>
            </a:pPr>
            <a:fld id="{F322D30D-B007-4311-9CF7-23CFC78EE250}" type="slidenum">
              <a:rPr lang="fr-CA" smtClean="0"/>
              <a:pPr>
                <a:defRPr/>
              </a:pPr>
              <a:t>3</a:t>
            </a:fld>
            <a:endParaRPr lang="fr-CA"/>
          </a:p>
        </p:txBody>
      </p:sp>
      <p:sp>
        <p:nvSpPr>
          <p:cNvPr id="5" name="TextBox 4"/>
          <p:cNvSpPr txBox="1"/>
          <p:nvPr/>
        </p:nvSpPr>
        <p:spPr>
          <a:xfrm>
            <a:off x="228600" y="1447800"/>
            <a:ext cx="8686800" cy="6749540"/>
          </a:xfrm>
          <a:prstGeom prst="rect">
            <a:avLst/>
          </a:prstGeom>
          <a:noFill/>
        </p:spPr>
        <p:txBody>
          <a:bodyPr wrap="square" rtlCol="0">
            <a:spAutoFit/>
          </a:bodyPr>
          <a:lstStyle/>
          <a:p>
            <a:pPr>
              <a:buFont typeface="Arial" charset="0"/>
              <a:buChar char="•"/>
              <a:defRPr/>
            </a:pPr>
            <a:r>
              <a:rPr lang="en-US" sz="2400" b="1" dirty="0" smtClean="0">
                <a:solidFill>
                  <a:srgbClr val="DD5807"/>
                </a:solidFill>
              </a:rPr>
              <a:t>Today’s Learning Targets</a:t>
            </a:r>
          </a:p>
          <a:p>
            <a:pPr>
              <a:buFont typeface="Arial" charset="0"/>
              <a:buChar char="•"/>
              <a:defRPr/>
            </a:pPr>
            <a:r>
              <a:rPr lang="en-US" sz="2400" b="1" dirty="0" smtClean="0">
                <a:solidFill>
                  <a:srgbClr val="DD5807"/>
                </a:solidFill>
              </a:rPr>
              <a:t>Essential Questions</a:t>
            </a:r>
          </a:p>
          <a:p>
            <a:pPr>
              <a:buFont typeface="Arial" charset="0"/>
              <a:buChar char="•"/>
              <a:defRPr/>
            </a:pPr>
            <a:r>
              <a:rPr lang="en-US" sz="2400" b="1" dirty="0" smtClean="0">
                <a:solidFill>
                  <a:srgbClr val="DD5807"/>
                </a:solidFill>
              </a:rPr>
              <a:t>Literacy Design Collaborative and CHETL</a:t>
            </a:r>
          </a:p>
          <a:p>
            <a:pPr lvl="1">
              <a:defRPr/>
            </a:pPr>
            <a:r>
              <a:rPr lang="en-US" dirty="0" smtClean="0">
                <a:solidFill>
                  <a:srgbClr val="DD5807"/>
                </a:solidFill>
              </a:rPr>
              <a:t>Teaching Task 2: Can This Task Be Saved?</a:t>
            </a:r>
          </a:p>
          <a:p>
            <a:pPr lvl="1">
              <a:defRPr/>
            </a:pPr>
            <a:r>
              <a:rPr lang="en-US" dirty="0" smtClean="0">
                <a:solidFill>
                  <a:srgbClr val="DD5807"/>
                </a:solidFill>
              </a:rPr>
              <a:t>A First Instructional Ladder</a:t>
            </a:r>
          </a:p>
          <a:p>
            <a:pPr lvl="1">
              <a:defRPr/>
            </a:pPr>
            <a:r>
              <a:rPr lang="en-US" dirty="0" smtClean="0">
                <a:solidFill>
                  <a:srgbClr val="DD5807"/>
                </a:solidFill>
              </a:rPr>
              <a:t>Embedded connections to CHETL</a:t>
            </a:r>
          </a:p>
          <a:p>
            <a:pPr>
              <a:spcBef>
                <a:spcPts val="0"/>
              </a:spcBef>
              <a:buFont typeface="Arial" charset="0"/>
              <a:buChar char="•"/>
              <a:defRPr/>
            </a:pPr>
            <a:r>
              <a:rPr lang="en-US" sz="2400" b="1" dirty="0" smtClean="0">
                <a:solidFill>
                  <a:srgbClr val="DD5807"/>
                </a:solidFill>
              </a:rPr>
              <a:t>Grade Level Groups:</a:t>
            </a:r>
            <a:endParaRPr lang="en-US" b="1" dirty="0" smtClean="0">
              <a:solidFill>
                <a:srgbClr val="DD5807"/>
              </a:solidFill>
            </a:endParaRPr>
          </a:p>
          <a:p>
            <a:pPr>
              <a:spcBef>
                <a:spcPts val="0"/>
              </a:spcBef>
              <a:buFont typeface="Arial" pitchFamily="34" charset="0"/>
              <a:buNone/>
              <a:defRPr/>
            </a:pPr>
            <a:r>
              <a:rPr lang="en-US" dirty="0" smtClean="0">
                <a:solidFill>
                  <a:srgbClr val="DD5807"/>
                </a:solidFill>
              </a:rPr>
              <a:t>        Assessment Literacy: Formative Assessment</a:t>
            </a:r>
          </a:p>
          <a:p>
            <a:pPr>
              <a:spcBef>
                <a:spcPts val="0"/>
              </a:spcBef>
              <a:buFont typeface="Arial" pitchFamily="34" charset="0"/>
              <a:buNone/>
              <a:defRPr/>
            </a:pPr>
            <a:r>
              <a:rPr lang="en-US" dirty="0" smtClean="0">
                <a:solidFill>
                  <a:srgbClr val="DD5807"/>
                </a:solidFill>
              </a:rPr>
              <a:t>        Leadership and Personal Goal Setting</a:t>
            </a:r>
          </a:p>
          <a:p>
            <a:pPr>
              <a:spcBef>
                <a:spcPts val="0"/>
              </a:spcBef>
              <a:buFont typeface="Arial" pitchFamily="34" charset="0"/>
              <a:buNone/>
              <a:defRPr/>
            </a:pPr>
            <a:r>
              <a:rPr lang="en-US" dirty="0" smtClean="0">
                <a:solidFill>
                  <a:srgbClr val="DD5807"/>
                </a:solidFill>
              </a:rPr>
              <a:t>        Book Study: </a:t>
            </a:r>
            <a:r>
              <a:rPr lang="en-US" i="1" u="sng" dirty="0" smtClean="0">
                <a:solidFill>
                  <a:srgbClr val="DD5807"/>
                </a:solidFill>
              </a:rPr>
              <a:t>Mechanically Inclined  </a:t>
            </a:r>
            <a:r>
              <a:rPr lang="en-US" i="1" dirty="0" smtClean="0">
                <a:solidFill>
                  <a:srgbClr val="DD5807"/>
                </a:solidFill>
              </a:rPr>
              <a:t>(and other new resources!)</a:t>
            </a:r>
            <a:endParaRPr lang="en-US" i="1" u="sng" dirty="0" smtClean="0">
              <a:solidFill>
                <a:srgbClr val="DD5807"/>
              </a:solidFill>
            </a:endParaRPr>
          </a:p>
          <a:p>
            <a:pPr>
              <a:lnSpc>
                <a:spcPct val="110000"/>
              </a:lnSpc>
              <a:spcBef>
                <a:spcPts val="0"/>
              </a:spcBef>
              <a:buFont typeface="Arial" pitchFamily="34" charset="0"/>
              <a:buChar char="•"/>
              <a:defRPr/>
            </a:pPr>
            <a:r>
              <a:rPr lang="en-US" sz="2400" b="1" dirty="0" smtClean="0">
                <a:solidFill>
                  <a:srgbClr val="DD5807"/>
                </a:solidFill>
              </a:rPr>
              <a:t>Making Connections: </a:t>
            </a:r>
            <a:r>
              <a:rPr lang="en-US" sz="2000" dirty="0" smtClean="0">
                <a:solidFill>
                  <a:srgbClr val="DD5807"/>
                </a:solidFill>
              </a:rPr>
              <a:t>Standards-CHETL-Assessment-Leadership</a:t>
            </a:r>
          </a:p>
          <a:p>
            <a:pPr>
              <a:lnSpc>
                <a:spcPct val="110000"/>
              </a:lnSpc>
              <a:spcBef>
                <a:spcPts val="0"/>
              </a:spcBef>
              <a:buFont typeface="Arial" pitchFamily="34" charset="0"/>
              <a:buChar char="•"/>
              <a:defRPr/>
            </a:pPr>
            <a:r>
              <a:rPr lang="en-US" sz="2400" b="1" dirty="0" smtClean="0">
                <a:solidFill>
                  <a:srgbClr val="DD5807"/>
                </a:solidFill>
              </a:rPr>
              <a:t>Extended Learning </a:t>
            </a:r>
          </a:p>
          <a:p>
            <a:pPr>
              <a:lnSpc>
                <a:spcPct val="110000"/>
              </a:lnSpc>
              <a:spcBef>
                <a:spcPts val="0"/>
              </a:spcBef>
              <a:buFont typeface="Arial" pitchFamily="34" charset="0"/>
              <a:buChar char="•"/>
              <a:defRPr/>
            </a:pPr>
            <a:r>
              <a:rPr lang="en-US" sz="2400" b="1" dirty="0" smtClean="0">
                <a:solidFill>
                  <a:srgbClr val="DD5807"/>
                </a:solidFill>
              </a:rPr>
              <a:t>Closing</a:t>
            </a:r>
          </a:p>
          <a:p>
            <a:pPr>
              <a:lnSpc>
                <a:spcPct val="110000"/>
              </a:lnSpc>
              <a:spcBef>
                <a:spcPts val="0"/>
              </a:spcBef>
              <a:defRPr/>
            </a:pPr>
            <a:r>
              <a:rPr lang="en-US" dirty="0" smtClean="0">
                <a:solidFill>
                  <a:srgbClr val="DD5807"/>
                </a:solidFill>
              </a:rPr>
              <a:t>         I and I Logs </a:t>
            </a:r>
          </a:p>
          <a:p>
            <a:pPr>
              <a:lnSpc>
                <a:spcPct val="110000"/>
              </a:lnSpc>
              <a:spcBef>
                <a:spcPts val="0"/>
              </a:spcBef>
              <a:defRPr/>
            </a:pPr>
            <a:r>
              <a:rPr lang="en-US" dirty="0" smtClean="0">
                <a:solidFill>
                  <a:srgbClr val="DD5807"/>
                </a:solidFill>
              </a:rPr>
              <a:t>         Blackboard </a:t>
            </a:r>
          </a:p>
          <a:p>
            <a:pPr>
              <a:lnSpc>
                <a:spcPct val="110000"/>
              </a:lnSpc>
              <a:spcBef>
                <a:spcPts val="0"/>
              </a:spcBef>
              <a:buFont typeface="Arial" pitchFamily="34" charset="0"/>
              <a:buNone/>
              <a:defRPr/>
            </a:pPr>
            <a:r>
              <a:rPr lang="en-US" dirty="0" smtClean="0">
                <a:solidFill>
                  <a:srgbClr val="DD5807"/>
                </a:solidFill>
              </a:rPr>
              <a:t>         Network Feedback Forms</a:t>
            </a:r>
          </a:p>
          <a:p>
            <a:pPr>
              <a:defRPr/>
            </a:pPr>
            <a:endParaRPr lang="en-US" dirty="0" smtClean="0">
              <a:solidFill>
                <a:srgbClr val="DD5807"/>
              </a:solidFill>
            </a:endParaRPr>
          </a:p>
          <a:p>
            <a:pPr>
              <a:defRPr/>
            </a:pPr>
            <a:endParaRPr lang="en-US" dirty="0" smtClean="0">
              <a:solidFill>
                <a:srgbClr val="DD5807"/>
              </a:solidFill>
            </a:endParaRPr>
          </a:p>
          <a:p>
            <a:pPr>
              <a:defRPr/>
            </a:pPr>
            <a:endParaRPr lang="en-US" dirty="0" smtClean="0">
              <a:solidFill>
                <a:srgbClr val="DD5807"/>
              </a:solidFill>
            </a:endParaRPr>
          </a:p>
          <a:p>
            <a:pPr>
              <a:defRPr/>
            </a:pPr>
            <a:endParaRPr lang="en-US" dirty="0" smtClean="0">
              <a:solidFill>
                <a:srgbClr val="DD5807"/>
              </a:solidFill>
            </a:endParaRPr>
          </a:p>
          <a:p>
            <a:pPr>
              <a:defRPr/>
            </a:pPr>
            <a:endParaRPr lang="en-US" dirty="0" smtClean="0">
              <a:solidFill>
                <a:srgbClr val="DD5807"/>
              </a:solidFill>
            </a:endParaRPr>
          </a:p>
        </p:txBody>
      </p:sp>
      <p:pic>
        <p:nvPicPr>
          <p:cNvPr id="117763" name="Picture 3" descr="C:\Documents and Settings\cmullin\Local Settings\Temporary Internet Files\Content.IE5\WRXZDXP7\MC900410407[1].wmf"/>
          <p:cNvPicPr>
            <a:picLocks noChangeAspect="1" noChangeArrowheads="1"/>
          </p:cNvPicPr>
          <p:nvPr/>
        </p:nvPicPr>
        <p:blipFill>
          <a:blip r:embed="rId4" cstate="print"/>
          <a:srcRect/>
          <a:stretch>
            <a:fillRect/>
          </a:stretch>
        </p:blipFill>
        <p:spPr bwMode="auto">
          <a:xfrm rot="20776500">
            <a:off x="1034946" y="167334"/>
            <a:ext cx="1343327" cy="117782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a:t>
            </a:r>
            <a:r>
              <a:rPr lang="en-US" sz="4000" b="1" dirty="0" smtClean="0">
                <a:solidFill>
                  <a:srgbClr val="DD5807"/>
                </a:solidFill>
              </a:rPr>
              <a:t>Critiquing Your Task </a:t>
            </a:r>
            <a:endParaRPr lang="en-US" sz="4000" b="1" dirty="0">
              <a:solidFill>
                <a:srgbClr val="DD5807"/>
              </a:solidFill>
            </a:endParaRPr>
          </a:p>
        </p:txBody>
      </p:sp>
      <p:sp>
        <p:nvSpPr>
          <p:cNvPr id="7" name="Content Placeholder 6"/>
          <p:cNvSpPr>
            <a:spLocks noGrp="1"/>
          </p:cNvSpPr>
          <p:nvPr>
            <p:ph idx="1"/>
          </p:nvPr>
        </p:nvSpPr>
        <p:spPr>
          <a:xfrm>
            <a:off x="685800" y="1447800"/>
            <a:ext cx="8001000" cy="4678363"/>
          </a:xfrm>
        </p:spPr>
        <p:txBody>
          <a:bodyPr/>
          <a:lstStyle/>
          <a:p>
            <a:pPr>
              <a:buNone/>
            </a:pPr>
            <a:endParaRPr lang="en-US" sz="1600" dirty="0" smtClean="0">
              <a:solidFill>
                <a:srgbClr val="DD5807"/>
              </a:solidFill>
            </a:endParaRPr>
          </a:p>
          <a:p>
            <a:r>
              <a:rPr lang="en-US" dirty="0" smtClean="0">
                <a:solidFill>
                  <a:srgbClr val="DD5807"/>
                </a:solidFill>
              </a:rPr>
              <a:t>Read all comments made on your task.</a:t>
            </a:r>
          </a:p>
          <a:p>
            <a:r>
              <a:rPr lang="en-US" dirty="0" smtClean="0">
                <a:solidFill>
                  <a:srgbClr val="DD5807"/>
                </a:solidFill>
              </a:rPr>
              <a:t>Beginning with TL Task #1, discuss the comments with your colleagues for clarifications, suggestions, etc. Make notes on your handout as you go for future revisions/adjustments you want to make.</a:t>
            </a:r>
          </a:p>
          <a:p>
            <a:r>
              <a:rPr lang="en-US" dirty="0" smtClean="0">
                <a:solidFill>
                  <a:srgbClr val="DD5807"/>
                </a:solidFill>
              </a:rPr>
              <a:t>Continue this process until all TL Tasks from your group have been reviewed and discussed.</a:t>
            </a:r>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9" name="Rectangle 8"/>
          <p:cNvSpPr/>
          <p:nvPr/>
        </p:nvSpPr>
        <p:spPr>
          <a:xfrm>
            <a:off x="-7772400" y="1828800"/>
            <a:ext cx="7543800" cy="954107"/>
          </a:xfrm>
          <a:prstGeom prst="rect">
            <a:avLst/>
          </a:prstGeom>
        </p:spPr>
        <p:txBody>
          <a:bodyPr wrap="square">
            <a:spAutoFit/>
          </a:bodyPr>
          <a:lstStyle/>
          <a:p>
            <a:pPr marL="0" indent="0">
              <a:buNone/>
            </a:pPr>
            <a:endParaRPr lang="en-US" sz="2800" dirty="0" smtClean="0">
              <a:solidFill>
                <a:srgbClr val="FF0000"/>
              </a:solidFill>
            </a:endParaRPr>
          </a:p>
          <a:p>
            <a:pPr marL="0" indent="0">
              <a:buNone/>
            </a:pPr>
            <a:endParaRPr lang="en-US" sz="2800" dirty="0" smtClean="0">
              <a:solidFill>
                <a:srgbClr val="FF0000"/>
              </a:solidFill>
            </a:endParaRPr>
          </a:p>
        </p:txBody>
      </p:sp>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30</a:t>
            </a:fld>
            <a:endParaRPr lang="fr-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a:t>
            </a:r>
            <a:r>
              <a:rPr lang="en-US" sz="4000" b="1" dirty="0" smtClean="0">
                <a:solidFill>
                  <a:srgbClr val="DD5807"/>
                </a:solidFill>
              </a:rPr>
              <a:t>Digging Deeper into a Task </a:t>
            </a:r>
            <a:endParaRPr lang="en-US" sz="4000" b="1" dirty="0">
              <a:solidFill>
                <a:srgbClr val="DD5807"/>
              </a:solidFill>
            </a:endParaRPr>
          </a:p>
        </p:txBody>
      </p:sp>
      <p:sp>
        <p:nvSpPr>
          <p:cNvPr id="7" name="Content Placeholder 6"/>
          <p:cNvSpPr>
            <a:spLocks noGrp="1"/>
          </p:cNvSpPr>
          <p:nvPr>
            <p:ph idx="1"/>
          </p:nvPr>
        </p:nvSpPr>
        <p:spPr>
          <a:xfrm>
            <a:off x="685800" y="1447800"/>
            <a:ext cx="8001000" cy="4678363"/>
          </a:xfrm>
        </p:spPr>
        <p:txBody>
          <a:bodyPr/>
          <a:lstStyle/>
          <a:p>
            <a:pPr>
              <a:buNone/>
            </a:pPr>
            <a:endParaRPr lang="en-US" sz="1600" dirty="0" smtClean="0">
              <a:solidFill>
                <a:srgbClr val="DD5807"/>
              </a:solidFill>
            </a:endParaRPr>
          </a:p>
          <a:p>
            <a:pPr algn="ctr">
              <a:buNone/>
            </a:pPr>
            <a:r>
              <a:rPr lang="en-US" sz="4000" dirty="0" smtClean="0">
                <a:solidFill>
                  <a:srgbClr val="DD5807"/>
                </a:solidFill>
              </a:rPr>
              <a:t>Choose one of the tasks critiqued at your table. As a group identify and discuss what skills would be needed for a student to complete the task</a:t>
            </a:r>
            <a:r>
              <a:rPr lang="en-US" sz="2800" dirty="0" smtClean="0">
                <a:solidFill>
                  <a:srgbClr val="DD5807"/>
                </a:solidFill>
              </a:rPr>
              <a:t>.</a:t>
            </a:r>
            <a:endParaRPr lang="en-US" sz="2800" dirty="0">
              <a:solidFill>
                <a:srgbClr val="DD5807"/>
              </a:solidFill>
            </a:endParaRPr>
          </a:p>
        </p:txBody>
      </p:sp>
      <p:pic>
        <p:nvPicPr>
          <p:cNvPr id="5" name="Picture 4"/>
          <p:cNvPicPr>
            <a:picLocks noChangeAspect="1" noChangeArrowheads="1"/>
          </p:cNvPicPr>
          <p:nvPr/>
        </p:nvPicPr>
        <p:blipFill>
          <a:blip r:embed="rId4" cstate="print"/>
          <a:srcRect/>
          <a:stretch>
            <a:fillRect/>
          </a:stretch>
        </p:blipFill>
        <p:spPr bwMode="auto">
          <a:xfrm>
            <a:off x="457200" y="381000"/>
            <a:ext cx="1828800" cy="838200"/>
          </a:xfrm>
          <a:prstGeom prst="rect">
            <a:avLst/>
          </a:prstGeom>
          <a:noFill/>
          <a:ln w="9525">
            <a:noFill/>
            <a:miter lim="800000"/>
            <a:headEnd/>
            <a:tailEnd/>
          </a:ln>
        </p:spPr>
      </p:pic>
      <p:sp>
        <p:nvSpPr>
          <p:cNvPr id="9" name="Rectangle 8"/>
          <p:cNvSpPr/>
          <p:nvPr/>
        </p:nvSpPr>
        <p:spPr>
          <a:xfrm>
            <a:off x="-7772400" y="1828800"/>
            <a:ext cx="7543800" cy="954107"/>
          </a:xfrm>
          <a:prstGeom prst="rect">
            <a:avLst/>
          </a:prstGeom>
        </p:spPr>
        <p:txBody>
          <a:bodyPr wrap="square">
            <a:spAutoFit/>
          </a:bodyPr>
          <a:lstStyle/>
          <a:p>
            <a:pPr marL="0" indent="0">
              <a:buNone/>
            </a:pPr>
            <a:endParaRPr lang="en-US" sz="2800" dirty="0" smtClean="0">
              <a:solidFill>
                <a:srgbClr val="FF0000"/>
              </a:solidFill>
            </a:endParaRPr>
          </a:p>
          <a:p>
            <a:pPr marL="0" indent="0">
              <a:buNone/>
            </a:pPr>
            <a:endParaRPr lang="en-US" sz="2800" dirty="0" smtClean="0">
              <a:solidFill>
                <a:srgbClr val="FF0000"/>
              </a:solidFill>
            </a:endParaRPr>
          </a:p>
        </p:txBody>
      </p:sp>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31</a:t>
            </a:fld>
            <a:endParaRPr lang="fr-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Self-Evaluation</a:t>
            </a:r>
            <a:endParaRPr lang="en-US" b="1" dirty="0">
              <a:solidFill>
                <a:srgbClr val="DD5807"/>
              </a:solidFill>
            </a:endParaRPr>
          </a:p>
        </p:txBody>
      </p:sp>
      <p:pic>
        <p:nvPicPr>
          <p:cNvPr id="5" name="Picture 4"/>
          <p:cNvPicPr>
            <a:picLocks noChangeAspect="1" noChangeArrowheads="1"/>
          </p:cNvPicPr>
          <p:nvPr/>
        </p:nvPicPr>
        <p:blipFill>
          <a:blip r:embed="rId4" cstate="print"/>
          <a:srcRect/>
          <a:stretch>
            <a:fillRect/>
          </a:stretch>
        </p:blipFill>
        <p:spPr bwMode="auto">
          <a:xfrm>
            <a:off x="304800" y="381000"/>
            <a:ext cx="1828800" cy="838200"/>
          </a:xfrm>
          <a:prstGeom prst="rect">
            <a:avLst/>
          </a:prstGeom>
          <a:noFill/>
          <a:ln w="9525">
            <a:noFill/>
            <a:miter lim="800000"/>
            <a:headEnd/>
            <a:tailEnd/>
          </a:ln>
        </p:spPr>
      </p:pic>
      <p:sp>
        <p:nvSpPr>
          <p:cNvPr id="9" name="Rectangle 8"/>
          <p:cNvSpPr/>
          <p:nvPr/>
        </p:nvSpPr>
        <p:spPr>
          <a:xfrm>
            <a:off x="990600" y="3048000"/>
            <a:ext cx="7543800" cy="954107"/>
          </a:xfrm>
          <a:prstGeom prst="rect">
            <a:avLst/>
          </a:prstGeom>
        </p:spPr>
        <p:txBody>
          <a:bodyPr wrap="square">
            <a:spAutoFit/>
          </a:bodyPr>
          <a:lstStyle/>
          <a:p>
            <a:pPr marL="0" indent="0">
              <a:buNone/>
            </a:pPr>
            <a:endParaRPr lang="en-US" sz="2800" dirty="0" smtClean="0">
              <a:solidFill>
                <a:srgbClr val="DD5807"/>
              </a:solidFill>
            </a:endParaRPr>
          </a:p>
          <a:p>
            <a:pPr marL="0" indent="0">
              <a:buNone/>
            </a:pPr>
            <a:endParaRPr lang="en-US" sz="2800" dirty="0" smtClean="0">
              <a:solidFill>
                <a:srgbClr val="DD5807"/>
              </a:solidFill>
            </a:endParaRPr>
          </a:p>
        </p:txBody>
      </p:sp>
      <p:sp>
        <p:nvSpPr>
          <p:cNvPr id="8" name="Rectangle 7"/>
          <p:cNvSpPr/>
          <p:nvPr/>
        </p:nvSpPr>
        <p:spPr>
          <a:xfrm>
            <a:off x="855959" y="2362200"/>
            <a:ext cx="7747506" cy="2123658"/>
          </a:xfrm>
          <a:prstGeom prst="rect">
            <a:avLst/>
          </a:prstGeom>
        </p:spPr>
        <p:txBody>
          <a:bodyPr wrap="none">
            <a:spAutoFit/>
          </a:bodyPr>
          <a:lstStyle/>
          <a:p>
            <a:pPr algn="ctr"/>
            <a:r>
              <a:rPr lang="en-US" sz="4400" dirty="0" smtClean="0">
                <a:solidFill>
                  <a:srgbClr val="DD5807"/>
                </a:solidFill>
              </a:rPr>
              <a:t>Refer to Tab #10, Pages 9-10 </a:t>
            </a:r>
          </a:p>
          <a:p>
            <a:endParaRPr lang="en-US" sz="4400" dirty="0" smtClean="0">
              <a:solidFill>
                <a:srgbClr val="DD5807"/>
              </a:solidFill>
            </a:endParaRPr>
          </a:p>
          <a:p>
            <a:r>
              <a:rPr lang="en-US" sz="4400" dirty="0" smtClean="0">
                <a:solidFill>
                  <a:srgbClr val="DD5807"/>
                </a:solidFill>
              </a:rPr>
              <a:t>    Complete             Slip</a:t>
            </a:r>
            <a:endParaRPr lang="en-US" sz="4400" dirty="0">
              <a:solidFill>
                <a:srgbClr val="DD5807"/>
              </a:solidFill>
            </a:endParaRPr>
          </a:p>
        </p:txBody>
      </p:sp>
      <p:pic>
        <p:nvPicPr>
          <p:cNvPr id="1026" name="Picture 2" descr="C:\Documents and Settings\cmullin\Local Settings\Temporary Internet Files\Content.IE5\CVD5KSWE\MC900104750[1].wmf"/>
          <p:cNvPicPr>
            <a:picLocks noChangeAspect="1" noChangeArrowheads="1"/>
          </p:cNvPicPr>
          <p:nvPr/>
        </p:nvPicPr>
        <p:blipFill>
          <a:blip r:embed="rId5" cstate="print"/>
          <a:srcRect/>
          <a:stretch>
            <a:fillRect/>
          </a:stretch>
        </p:blipFill>
        <p:spPr bwMode="auto">
          <a:xfrm>
            <a:off x="4038600" y="3581400"/>
            <a:ext cx="1811426" cy="963778"/>
          </a:xfrm>
          <a:prstGeom prst="rect">
            <a:avLst/>
          </a:prstGeom>
          <a:noFill/>
        </p:spPr>
      </p:pic>
      <p:sp>
        <p:nvSpPr>
          <p:cNvPr id="10" name="Slide Number Placeholder 9"/>
          <p:cNvSpPr>
            <a:spLocks noGrp="1"/>
          </p:cNvSpPr>
          <p:nvPr>
            <p:ph type="sldNum" sz="quarter" idx="12"/>
          </p:nvPr>
        </p:nvSpPr>
        <p:spPr/>
        <p:txBody>
          <a:bodyPr/>
          <a:lstStyle/>
          <a:p>
            <a:pPr>
              <a:defRPr/>
            </a:pPr>
            <a:fld id="{F322D30D-B007-4311-9CF7-23CFC78EE250}" type="slidenum">
              <a:rPr lang="fr-CA" smtClean="0"/>
              <a:pPr>
                <a:defRPr/>
              </a:pPr>
              <a:t>32</a:t>
            </a:fld>
            <a:endParaRPr lang="fr-C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      </a:t>
            </a:r>
            <a:endParaRPr lang="en-US" b="1" dirty="0">
              <a:solidFill>
                <a:srgbClr val="DD5807"/>
              </a:solidFill>
            </a:endParaRPr>
          </a:p>
        </p:txBody>
      </p:sp>
      <p:sp>
        <p:nvSpPr>
          <p:cNvPr id="9" name="Rectangle 8"/>
          <p:cNvSpPr/>
          <p:nvPr/>
        </p:nvSpPr>
        <p:spPr>
          <a:xfrm>
            <a:off x="990600" y="3048000"/>
            <a:ext cx="7543800" cy="954107"/>
          </a:xfrm>
          <a:prstGeom prst="rect">
            <a:avLst/>
          </a:prstGeom>
        </p:spPr>
        <p:txBody>
          <a:bodyPr wrap="square">
            <a:spAutoFit/>
          </a:bodyPr>
          <a:lstStyle/>
          <a:p>
            <a:pPr marL="0" indent="0">
              <a:buNone/>
            </a:pPr>
            <a:endParaRPr lang="en-US" sz="2800" dirty="0" smtClean="0">
              <a:solidFill>
                <a:srgbClr val="DD5807"/>
              </a:solidFill>
            </a:endParaRPr>
          </a:p>
          <a:p>
            <a:pPr marL="0" indent="0">
              <a:buNone/>
            </a:pPr>
            <a:endParaRPr lang="en-US" sz="2800" dirty="0" smtClean="0">
              <a:solidFill>
                <a:srgbClr val="DD5807"/>
              </a:solidFill>
            </a:endParaRPr>
          </a:p>
        </p:txBody>
      </p:sp>
      <p:sp>
        <p:nvSpPr>
          <p:cNvPr id="10" name="Slide Number Placeholder 9"/>
          <p:cNvSpPr>
            <a:spLocks noGrp="1"/>
          </p:cNvSpPr>
          <p:nvPr>
            <p:ph type="sldNum" sz="quarter" idx="12"/>
          </p:nvPr>
        </p:nvSpPr>
        <p:spPr/>
        <p:txBody>
          <a:bodyPr/>
          <a:lstStyle/>
          <a:p>
            <a:pPr>
              <a:defRPr/>
            </a:pPr>
            <a:fld id="{F322D30D-B007-4311-9CF7-23CFC78EE250}" type="slidenum">
              <a:rPr lang="fr-CA" smtClean="0"/>
              <a:pPr>
                <a:defRPr/>
              </a:pPr>
              <a:t>33</a:t>
            </a:fld>
            <a:endParaRPr lang="fr-CA"/>
          </a:p>
        </p:txBody>
      </p:sp>
      <p:sp>
        <p:nvSpPr>
          <p:cNvPr id="15" name="TextBox 14"/>
          <p:cNvSpPr txBox="1"/>
          <p:nvPr/>
        </p:nvSpPr>
        <p:spPr>
          <a:xfrm rot="20671720">
            <a:off x="266155" y="765798"/>
            <a:ext cx="4724370" cy="923330"/>
          </a:xfrm>
          <a:prstGeom prst="rect">
            <a:avLst/>
          </a:prstGeom>
          <a:noFill/>
        </p:spPr>
        <p:txBody>
          <a:bodyPr wrap="square" rtlCol="0">
            <a:spAutoFit/>
          </a:bodyPr>
          <a:lstStyle/>
          <a:p>
            <a:r>
              <a:rPr lang="en-US" sz="5400" b="1" dirty="0" smtClean="0">
                <a:solidFill>
                  <a:srgbClr val="FF6600"/>
                </a:solidFill>
              </a:rPr>
              <a:t>BREAK TIME!</a:t>
            </a:r>
            <a:endParaRPr lang="en-US" sz="5400" b="1" dirty="0">
              <a:solidFill>
                <a:srgbClr val="FF6600"/>
              </a:solidFill>
            </a:endParaRPr>
          </a:p>
        </p:txBody>
      </p:sp>
      <p:sp>
        <p:nvSpPr>
          <p:cNvPr id="16" name="TextBox 15"/>
          <p:cNvSpPr txBox="1"/>
          <p:nvPr/>
        </p:nvSpPr>
        <p:spPr>
          <a:xfrm>
            <a:off x="2438400" y="5715000"/>
            <a:ext cx="4551246" cy="707886"/>
          </a:xfrm>
          <a:prstGeom prst="rect">
            <a:avLst/>
          </a:prstGeom>
          <a:noFill/>
        </p:spPr>
        <p:txBody>
          <a:bodyPr wrap="none" rtlCol="0">
            <a:spAutoFit/>
          </a:bodyPr>
          <a:lstStyle/>
          <a:p>
            <a:r>
              <a:rPr lang="en-US" sz="4000" b="1" dirty="0" smtClean="0">
                <a:solidFill>
                  <a:srgbClr val="FF6600"/>
                </a:solidFill>
              </a:rPr>
              <a:t>10:40 – 10:50 a.m.</a:t>
            </a:r>
            <a:endParaRPr lang="en-US" sz="4000" b="1" dirty="0">
              <a:solidFill>
                <a:srgbClr val="FF6600"/>
              </a:solidFill>
            </a:endParaRPr>
          </a:p>
        </p:txBody>
      </p:sp>
      <p:pic>
        <p:nvPicPr>
          <p:cNvPr id="177162" name="Picture 10"/>
          <p:cNvPicPr>
            <a:picLocks noChangeAspect="1" noChangeArrowheads="1"/>
          </p:cNvPicPr>
          <p:nvPr/>
        </p:nvPicPr>
        <p:blipFill>
          <a:blip r:embed="rId4" cstate="print"/>
          <a:srcRect/>
          <a:stretch>
            <a:fillRect/>
          </a:stretch>
        </p:blipFill>
        <p:spPr bwMode="auto">
          <a:xfrm>
            <a:off x="3429000" y="1828800"/>
            <a:ext cx="310515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2362200"/>
            <a:ext cx="7772400" cy="1470025"/>
          </a:xfrm>
        </p:spPr>
        <p:txBody>
          <a:bodyPr>
            <a:noAutofit/>
          </a:bodyPr>
          <a:lstStyle/>
          <a:p>
            <a:r>
              <a:rPr lang="en-US" sz="6000" b="1" dirty="0" smtClean="0">
                <a:solidFill>
                  <a:srgbClr val="DD5807"/>
                </a:solidFill>
              </a:rPr>
              <a:t/>
            </a:r>
            <a:br>
              <a:rPr lang="en-US" sz="6000" b="1" dirty="0" smtClean="0">
                <a:solidFill>
                  <a:srgbClr val="DD5807"/>
                </a:solidFill>
              </a:rPr>
            </a:br>
            <a:r>
              <a:rPr lang="en-US" sz="6000" b="1" dirty="0" smtClean="0">
                <a:solidFill>
                  <a:srgbClr val="DD5807"/>
                </a:solidFill>
              </a:rPr>
              <a:t>A FIRST </a:t>
            </a:r>
            <a:br>
              <a:rPr lang="en-US" sz="6000" b="1" dirty="0" smtClean="0">
                <a:solidFill>
                  <a:srgbClr val="DD5807"/>
                </a:solidFill>
              </a:rPr>
            </a:br>
            <a:r>
              <a:rPr lang="en-US" sz="6000" b="1" dirty="0" smtClean="0">
                <a:solidFill>
                  <a:srgbClr val="DD5807"/>
                </a:solidFill>
              </a:rPr>
              <a:t>INSTRUCTIONAL LADDER</a:t>
            </a:r>
            <a:endParaRPr lang="en-US" sz="6000" b="1" dirty="0">
              <a:solidFill>
                <a:srgbClr val="DD5807"/>
              </a:solidFill>
            </a:endParaRPr>
          </a:p>
        </p:txBody>
      </p:sp>
      <p:pic>
        <p:nvPicPr>
          <p:cNvPr id="4" name="Picture 3"/>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95BAEB0-1152-4B1B-9D5F-55720658A360}" type="slidenum">
              <a:rPr lang="fr-CA" smtClean="0"/>
              <a:pPr>
                <a:defRPr/>
              </a:pPr>
              <a:t>34</a:t>
            </a:fld>
            <a:endParaRPr lang="fr-CA"/>
          </a:p>
        </p:txBody>
      </p:sp>
      <p:pic>
        <p:nvPicPr>
          <p:cNvPr id="38914" name="Picture 2" descr="oakleaves2"/>
          <p:cNvPicPr>
            <a:picLocks noChangeAspect="1" noChangeArrowheads="1"/>
          </p:cNvPicPr>
          <p:nvPr/>
        </p:nvPicPr>
        <p:blipFill>
          <a:blip r:embed="rId4"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981200"/>
            <a:ext cx="6324600" cy="4525963"/>
          </a:xfrm>
        </p:spPr>
        <p:txBody>
          <a:bodyPr>
            <a:normAutofit/>
          </a:bodyPr>
          <a:lstStyle/>
          <a:p>
            <a:pPr marL="0" indent="0" algn="ctr">
              <a:buNone/>
            </a:pPr>
            <a:r>
              <a:rPr lang="en-US" sz="3600" dirty="0" smtClean="0">
                <a:solidFill>
                  <a:srgbClr val="DD5807"/>
                </a:solidFill>
                <a:latin typeface="+mn-lt"/>
              </a:rPr>
              <a:t>An expanding set of classroom, district, state and service providers with the will to meet the challenge of expecting high levels of secondary literacy, head-on.</a:t>
            </a:r>
          </a:p>
          <a:p>
            <a:pPr>
              <a:buNone/>
            </a:pPr>
            <a:endParaRPr lang="en-US" dirty="0" smtClean="0"/>
          </a:p>
        </p:txBody>
      </p:sp>
      <p:sp>
        <p:nvSpPr>
          <p:cNvPr id="4" name="Slide Number Placeholder 3"/>
          <p:cNvSpPr>
            <a:spLocks noGrp="1"/>
          </p:cNvSpPr>
          <p:nvPr>
            <p:ph type="sldNum" sz="quarter" idx="12"/>
          </p:nvPr>
        </p:nvSpPr>
        <p:spPr/>
        <p:txBody>
          <a:bodyPr/>
          <a:lstStyle/>
          <a:p>
            <a:fld id="{DAA4A147-D671-8A45-B0AC-EED25174577A}" type="slidenum">
              <a:rPr lang="en-US" smtClean="0"/>
              <a:pPr/>
              <a:t>35</a:t>
            </a:fld>
            <a:endParaRPr lang="en-US" dirty="0"/>
          </a:p>
        </p:txBody>
      </p:sp>
      <p:sp>
        <p:nvSpPr>
          <p:cNvPr id="6" name="Title 5"/>
          <p:cNvSpPr>
            <a:spLocks noGrp="1"/>
          </p:cNvSpPr>
          <p:nvPr>
            <p:ph type="title"/>
          </p:nvPr>
        </p:nvSpPr>
        <p:spPr/>
        <p:txBody>
          <a:bodyPr/>
          <a:lstStyle/>
          <a:p>
            <a:r>
              <a:rPr lang="en-US" b="1" dirty="0" smtClean="0">
                <a:solidFill>
                  <a:srgbClr val="DD5807"/>
                </a:solidFill>
              </a:rPr>
              <a:t>The Literacy Design Collaborative</a:t>
            </a:r>
            <a:endParaRPr lang="en-US" b="1" dirty="0">
              <a:solidFill>
                <a:srgbClr val="DD5807"/>
              </a:solidFill>
            </a:endParaRPr>
          </a:p>
        </p:txBody>
      </p:sp>
      <p:pic>
        <p:nvPicPr>
          <p:cNvPr id="37890" name="Picture 2" descr="oakleaves2"/>
          <p:cNvPicPr>
            <a:picLocks noChangeAspect="1" noChangeArrowheads="1"/>
          </p:cNvPicPr>
          <p:nvPr/>
        </p:nvPicPr>
        <p:blipFill>
          <a:blip r:embed="rId3" cstate="print"/>
          <a:srcRect/>
          <a:stretch>
            <a:fillRect/>
          </a:stretch>
        </p:blipFill>
        <p:spPr bwMode="auto">
          <a:xfrm>
            <a:off x="228600" y="50292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DD5807"/>
                </a:solidFill>
              </a:rPr>
              <a:t>Our Construction Calendar</a:t>
            </a:r>
            <a:endParaRPr lang="en-US" b="1" dirty="0">
              <a:solidFill>
                <a:srgbClr val="DD5807"/>
              </a:solidFill>
            </a:endParaRPr>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0BB387A7-86E6-FE48-BEBB-210095212EC1}" type="slidenum">
              <a:rPr lang="en-US" smtClean="0"/>
              <a:pPr/>
              <a:t>36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08153053"/>
              </p:ext>
            </p:extLst>
          </p:nvPr>
        </p:nvGraphicFramePr>
        <p:xfrm>
          <a:off x="381001" y="1371597"/>
          <a:ext cx="8458200" cy="5099935"/>
        </p:xfrm>
        <a:graphic>
          <a:graphicData uri="http://schemas.openxmlformats.org/drawingml/2006/table">
            <a:tbl>
              <a:tblPr firstRow="1">
                <a:tableStyleId>{1FECB4D8-DB02-4DC6-A0A2-4F2EBAE1DC90}</a:tableStyleId>
              </a:tblPr>
              <a:tblGrid>
                <a:gridCol w="1805868"/>
                <a:gridCol w="6652332"/>
              </a:tblGrid>
              <a:tr h="608059">
                <a:tc>
                  <a:txBody>
                    <a:bodyPr/>
                    <a:lstStyle/>
                    <a:p>
                      <a:r>
                        <a:rPr lang="en-US" sz="1800" dirty="0" smtClean="0"/>
                        <a:t>Work Date</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solidFill>
                      <a:srgbClr val="DD5807"/>
                    </a:solidFill>
                  </a:tcPr>
                </a:tc>
                <a:tc>
                  <a:txBody>
                    <a:bodyPr/>
                    <a:lstStyle/>
                    <a:p>
                      <a:r>
                        <a:rPr lang="en-US" sz="1800" dirty="0" smtClean="0"/>
                        <a:t>Project</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solidFill>
                      <a:srgbClr val="DD5807"/>
                    </a:solidFill>
                  </a:tcPr>
                </a:tc>
              </a:tr>
              <a:tr h="616503">
                <a:tc>
                  <a:txBody>
                    <a:bodyPr/>
                    <a:lstStyle/>
                    <a:p>
                      <a:r>
                        <a:rPr lang="en-US" sz="1800" strike="noStrike" dirty="0" smtClean="0"/>
                        <a:t>September</a:t>
                      </a:r>
                      <a:r>
                        <a:rPr lang="en-US" sz="1800" strike="noStrike" baseline="0" dirty="0" smtClean="0"/>
                        <a:t> 2011 – March 2012</a:t>
                      </a:r>
                      <a:endParaRPr lang="en-US" sz="1800" strike="noStrike"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strike="noStrike" dirty="0" smtClean="0"/>
                        <a:t>Two teaching tasks</a:t>
                      </a:r>
                      <a:endParaRPr lang="en-US" sz="1800" strike="noStrike"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69315">
                <a:tc>
                  <a:txBody>
                    <a:bodyPr/>
                    <a:lstStyle/>
                    <a:p>
                      <a:r>
                        <a:rPr lang="en-US" sz="1800" dirty="0" smtClean="0"/>
                        <a:t>November</a:t>
                      </a:r>
                      <a:r>
                        <a:rPr lang="en-US" sz="1800" baseline="0" dirty="0" smtClean="0"/>
                        <a:t>  - December</a:t>
                      </a:r>
                      <a:r>
                        <a:rPr lang="en-US" sz="1800" dirty="0" smtClean="0"/>
                        <a:t>2011</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strike="noStrike" dirty="0" smtClean="0"/>
                        <a:t>Instructional</a:t>
                      </a:r>
                      <a:r>
                        <a:rPr lang="en-US" sz="1800" strike="noStrike" baseline="0" dirty="0" smtClean="0"/>
                        <a:t> ladder for first task </a:t>
                      </a:r>
                      <a:r>
                        <a:rPr lang="en-US" sz="1800" b="1" i="1" strike="noStrike" baseline="0" dirty="0" smtClean="0"/>
                        <a:t>followed by teaching time</a:t>
                      </a:r>
                      <a:endParaRPr lang="en-US" sz="1800" b="1" i="1" strike="noStrike"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16503">
                <a:tc>
                  <a:txBody>
                    <a:bodyPr/>
                    <a:lstStyle/>
                    <a:p>
                      <a:endParaRPr lang="en-US" sz="1800" dirty="0" smtClean="0"/>
                    </a:p>
                    <a:p>
                      <a:r>
                        <a:rPr lang="en-US" sz="1800" dirty="0" smtClean="0"/>
                        <a:t>January 2012</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strike="noStrike" baseline="0" dirty="0" smtClean="0"/>
                        <a:t>Scoring student work from first task</a:t>
                      </a:r>
                      <a:endParaRPr lang="en-US" sz="1800" strike="noStrike"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69315">
                <a:tc>
                  <a:txBody>
                    <a:bodyPr/>
                    <a:lstStyle/>
                    <a:p>
                      <a:r>
                        <a:rPr lang="en-US" sz="1800" dirty="0" smtClean="0"/>
                        <a:t>January 2012 – March 2012</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dirty="0" smtClean="0"/>
                        <a:t>Instructional</a:t>
                      </a:r>
                      <a:r>
                        <a:rPr lang="en-US" sz="1800" baseline="0" dirty="0" smtClean="0"/>
                        <a:t> ladder for second task</a:t>
                      </a:r>
                      <a:r>
                        <a:rPr lang="en-US" sz="1800" i="1" baseline="0" dirty="0" smtClean="0"/>
                        <a:t> </a:t>
                      </a:r>
                      <a:r>
                        <a:rPr lang="en-US" sz="1800" b="1" i="1" baseline="0" dirty="0" smtClean="0"/>
                        <a:t>followed by teaching time</a:t>
                      </a:r>
                      <a:endParaRPr lang="en-US" sz="1800" b="1"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16503">
                <a:tc>
                  <a:txBody>
                    <a:bodyPr/>
                    <a:lstStyle/>
                    <a:p>
                      <a:endParaRPr lang="en-US" sz="1800" dirty="0" smtClean="0"/>
                    </a:p>
                    <a:p>
                      <a:r>
                        <a:rPr lang="en-US" sz="1800" dirty="0" smtClean="0"/>
                        <a:t>March 2012</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baseline="0" dirty="0" smtClean="0"/>
                        <a:t>Scoring student work from second task</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16503">
                <a:tc>
                  <a:txBody>
                    <a:bodyPr/>
                    <a:lstStyle/>
                    <a:p>
                      <a:r>
                        <a:rPr lang="en-US" sz="1800" dirty="0" smtClean="0"/>
                        <a:t>TBA</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dirty="0" smtClean="0"/>
                        <a:t>Modules to share with other</a:t>
                      </a:r>
                      <a:r>
                        <a:rPr lang="en-US" sz="1800" baseline="0" dirty="0" smtClean="0"/>
                        <a:t> teachers</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r h="616503">
                <a:tc>
                  <a:txBody>
                    <a:bodyPr/>
                    <a:lstStyle/>
                    <a:p>
                      <a:r>
                        <a:rPr lang="en-US" sz="1800" dirty="0" smtClean="0"/>
                        <a:t>TBA</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tcPr>
                </a:tc>
                <a:tc>
                  <a:txBody>
                    <a:bodyPr/>
                    <a:lstStyle/>
                    <a:p>
                      <a:r>
                        <a:rPr lang="en-US" sz="1800" dirty="0" smtClean="0"/>
                        <a:t>Ideas on expanding</a:t>
                      </a:r>
                      <a:r>
                        <a:rPr lang="en-US" sz="1800" baseline="0" dirty="0" smtClean="0"/>
                        <a:t> and sharing LDC work</a:t>
                      </a:r>
                      <a:endParaRPr lang="en-US" sz="1800" dirty="0"/>
                    </a:p>
                  </a:txBody>
                  <a:tcPr>
                    <a:lnL w="12700" cap="flat" cmpd="sng" algn="ctr">
                      <a:solidFill>
                        <a:srgbClr val="A28E6A"/>
                      </a:solidFill>
                      <a:prstDash val="solid"/>
                      <a:round/>
                      <a:headEnd type="none" w="med" len="med"/>
                      <a:tailEnd type="none" w="med" len="med"/>
                    </a:lnL>
                    <a:lnR w="12700" cap="flat" cmpd="sng" algn="ctr">
                      <a:solidFill>
                        <a:srgbClr val="A28E6A"/>
                      </a:solidFill>
                      <a:prstDash val="solid"/>
                      <a:round/>
                      <a:headEnd type="none" w="med" len="med"/>
                      <a:tailEnd type="none" w="med" len="med"/>
                    </a:lnR>
                    <a:lnT w="12700" cap="flat" cmpd="sng" algn="ctr">
                      <a:solidFill>
                        <a:srgbClr val="A28E6A"/>
                      </a:solidFill>
                      <a:prstDash val="solid"/>
                      <a:round/>
                      <a:headEnd type="none" w="med" len="med"/>
                      <a:tailEnd type="none" w="med" len="med"/>
                    </a:lnT>
                    <a:lnB w="12700" cap="flat" cmpd="sng" algn="ctr">
                      <a:solidFill>
                        <a:srgbClr val="A28E6A"/>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828800"/>
            <a:ext cx="7956550" cy="421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447800" y="898376"/>
            <a:ext cx="6705600" cy="646331"/>
          </a:xfrm>
          <a:prstGeom prst="rect">
            <a:avLst/>
          </a:prstGeom>
          <a:noFill/>
        </p:spPr>
        <p:txBody>
          <a:bodyPr wrap="square" rtlCol="0">
            <a:spAutoFit/>
          </a:bodyPr>
          <a:lstStyle/>
          <a:p>
            <a:r>
              <a:rPr lang="en-US" sz="3600" dirty="0" smtClean="0">
                <a:solidFill>
                  <a:schemeClr val="bg1"/>
                </a:solidFill>
              </a:rPr>
              <a:t>OUR CONSTRUCTION CALENDAR</a:t>
            </a:r>
            <a:endParaRPr lang="en-US" sz="3600" dirty="0">
              <a:solidFill>
                <a:schemeClr val="bg1"/>
              </a:solidFill>
            </a:endParaRPr>
          </a:p>
        </p:txBody>
      </p:sp>
      <p:sp>
        <p:nvSpPr>
          <p:cNvPr id="6" name="TextBox 5"/>
          <p:cNvSpPr txBox="1"/>
          <p:nvPr/>
        </p:nvSpPr>
        <p:spPr>
          <a:xfrm>
            <a:off x="828039" y="2328892"/>
            <a:ext cx="1196290" cy="584775"/>
          </a:xfrm>
          <a:prstGeom prst="rect">
            <a:avLst/>
          </a:prstGeom>
          <a:noFill/>
        </p:spPr>
        <p:txBody>
          <a:bodyPr wrap="none" rtlCol="0">
            <a:spAutoFit/>
          </a:bodyPr>
          <a:lstStyle/>
          <a:p>
            <a:r>
              <a:rPr lang="en-US" sz="1600" dirty="0" smtClean="0"/>
              <a:t>September  </a:t>
            </a:r>
          </a:p>
          <a:p>
            <a:r>
              <a:rPr lang="en-US" sz="1600" dirty="0" smtClean="0"/>
              <a:t>January</a:t>
            </a:r>
            <a:endParaRPr lang="en-US" sz="1600" dirty="0"/>
          </a:p>
        </p:txBody>
      </p:sp>
      <p:sp>
        <p:nvSpPr>
          <p:cNvPr id="7" name="TextBox 6"/>
          <p:cNvSpPr txBox="1"/>
          <p:nvPr/>
        </p:nvSpPr>
        <p:spPr>
          <a:xfrm>
            <a:off x="843279" y="2905756"/>
            <a:ext cx="865558" cy="338554"/>
          </a:xfrm>
          <a:prstGeom prst="rect">
            <a:avLst/>
          </a:prstGeom>
          <a:noFill/>
        </p:spPr>
        <p:txBody>
          <a:bodyPr wrap="none" rtlCol="0">
            <a:spAutoFit/>
          </a:bodyPr>
          <a:lstStyle/>
          <a:p>
            <a:r>
              <a:rPr lang="en-US" sz="1600" dirty="0" smtClean="0"/>
              <a:t>October</a:t>
            </a:r>
            <a:endParaRPr lang="en-US" sz="1600" dirty="0"/>
          </a:p>
        </p:txBody>
      </p:sp>
      <p:sp>
        <p:nvSpPr>
          <p:cNvPr id="8" name="TextBox 7"/>
          <p:cNvSpPr txBox="1"/>
          <p:nvPr/>
        </p:nvSpPr>
        <p:spPr>
          <a:xfrm>
            <a:off x="828039" y="3429000"/>
            <a:ext cx="1000761" cy="338554"/>
          </a:xfrm>
          <a:prstGeom prst="rect">
            <a:avLst/>
          </a:prstGeom>
          <a:noFill/>
        </p:spPr>
        <p:txBody>
          <a:bodyPr wrap="square" rtlCol="0">
            <a:spAutoFit/>
          </a:bodyPr>
          <a:lstStyle/>
          <a:p>
            <a:r>
              <a:rPr lang="en-US" sz="1600" dirty="0" smtClean="0"/>
              <a:t> January</a:t>
            </a:r>
            <a:endParaRPr lang="en-US" sz="1600" dirty="0"/>
          </a:p>
        </p:txBody>
      </p:sp>
      <p:sp>
        <p:nvSpPr>
          <p:cNvPr id="9" name="TextBox 8"/>
          <p:cNvSpPr txBox="1"/>
          <p:nvPr/>
        </p:nvSpPr>
        <p:spPr>
          <a:xfrm>
            <a:off x="885272" y="3962400"/>
            <a:ext cx="929678" cy="338554"/>
          </a:xfrm>
          <a:prstGeom prst="rect">
            <a:avLst/>
          </a:prstGeom>
          <a:noFill/>
        </p:spPr>
        <p:txBody>
          <a:bodyPr wrap="none" rtlCol="0">
            <a:spAutoFit/>
          </a:bodyPr>
          <a:lstStyle/>
          <a:p>
            <a:r>
              <a:rPr lang="en-US" sz="1600" dirty="0" smtClean="0"/>
              <a:t>February</a:t>
            </a:r>
            <a:endParaRPr lang="en-US" sz="1600" dirty="0"/>
          </a:p>
        </p:txBody>
      </p:sp>
      <p:sp>
        <p:nvSpPr>
          <p:cNvPr id="10" name="TextBox 9"/>
          <p:cNvSpPr txBox="1"/>
          <p:nvPr/>
        </p:nvSpPr>
        <p:spPr>
          <a:xfrm>
            <a:off x="915927" y="4495800"/>
            <a:ext cx="720262" cy="338554"/>
          </a:xfrm>
          <a:prstGeom prst="rect">
            <a:avLst/>
          </a:prstGeom>
          <a:noFill/>
        </p:spPr>
        <p:txBody>
          <a:bodyPr wrap="none" rtlCol="0">
            <a:spAutoFit/>
          </a:bodyPr>
          <a:lstStyle/>
          <a:p>
            <a:r>
              <a:rPr lang="en-US" sz="1600" dirty="0" smtClean="0"/>
              <a:t>March</a:t>
            </a:r>
            <a:endParaRPr lang="en-US" sz="1600" dirty="0"/>
          </a:p>
        </p:txBody>
      </p:sp>
    </p:spTree>
    <p:extLst>
      <p:ext uri="{BB962C8B-B14F-4D97-AF65-F5344CB8AC3E}">
        <p14:creationId xmlns:p14="http://schemas.microsoft.com/office/powerpoint/2010/main" xmlns="" val="1314328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1600200"/>
            <a:ext cx="6400800" cy="4838071"/>
          </a:xfrm>
        </p:spPr>
        <p:txBody>
          <a:bodyPr>
            <a:normAutofit/>
          </a:bodyPr>
          <a:lstStyle/>
          <a:p>
            <a:pPr>
              <a:spcAft>
                <a:spcPts val="600"/>
              </a:spcAft>
              <a:buNone/>
            </a:pPr>
            <a:r>
              <a:rPr lang="en-US" sz="3600" u="sng" dirty="0" smtClean="0">
                <a:solidFill>
                  <a:srgbClr val="DD5807"/>
                </a:solidFill>
              </a:rPr>
              <a:t>Product</a:t>
            </a:r>
          </a:p>
          <a:p>
            <a:pPr>
              <a:spcAft>
                <a:spcPts val="600"/>
              </a:spcAft>
              <a:buSzPct val="100000"/>
              <a:buFont typeface="Wingdings" charset="2"/>
              <a:buChar char=""/>
            </a:pPr>
            <a:r>
              <a:rPr lang="en-US" sz="3600" dirty="0" smtClean="0">
                <a:solidFill>
                  <a:srgbClr val="DD5807"/>
                </a:solidFill>
              </a:rPr>
              <a:t>Use template Task 2 to create a teaching task you can use during the calendar’s first “teaching time.”</a:t>
            </a:r>
          </a:p>
          <a:p>
            <a:pPr>
              <a:spcAft>
                <a:spcPts val="600"/>
              </a:spcAft>
              <a:buNone/>
            </a:pPr>
            <a:endParaRPr lang="en-US" sz="2800" u="sng" dirty="0" smtClean="0"/>
          </a:p>
          <a:p>
            <a:pPr>
              <a:spcAft>
                <a:spcPts val="600"/>
              </a:spcAft>
              <a:buNone/>
            </a:pPr>
            <a:endParaRPr lang="en-US" sz="2800" u="sng"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38</a:t>
            </a:fld>
            <a:endParaRPr lang="en-US" dirty="0"/>
          </a:p>
        </p:txBody>
      </p:sp>
      <p:sp>
        <p:nvSpPr>
          <p:cNvPr id="6" name="Title 5"/>
          <p:cNvSpPr>
            <a:spLocks noGrp="1"/>
          </p:cNvSpPr>
          <p:nvPr>
            <p:ph type="title"/>
          </p:nvPr>
        </p:nvSpPr>
        <p:spPr/>
        <p:txBody>
          <a:bodyPr/>
          <a:lstStyle/>
          <a:p>
            <a:r>
              <a:rPr lang="en-US" b="1" dirty="0" smtClean="0">
                <a:solidFill>
                  <a:srgbClr val="DD5807"/>
                </a:solidFill>
              </a:rPr>
              <a:t>Our Previous Project</a:t>
            </a:r>
            <a:endParaRPr lang="en-US" b="1" dirty="0">
              <a:solidFill>
                <a:srgbClr val="DD5807"/>
              </a:solidFill>
            </a:endParaRPr>
          </a:p>
        </p:txBody>
      </p:sp>
      <p:pic>
        <p:nvPicPr>
          <p:cNvPr id="36866" name="Picture 2" descr="oakleaves2"/>
          <p:cNvPicPr>
            <a:picLocks noChangeAspect="1" noChangeArrowheads="1"/>
          </p:cNvPicPr>
          <p:nvPr/>
        </p:nvPicPr>
        <p:blipFill>
          <a:blip r:embed="rId3" cstate="print"/>
          <a:srcRect/>
          <a:stretch>
            <a:fillRect/>
          </a:stretch>
        </p:blipFill>
        <p:spPr bwMode="auto">
          <a:xfrm>
            <a:off x="304800" y="5105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6000" b="1" dirty="0" smtClean="0">
                <a:solidFill>
                  <a:srgbClr val="DD5807"/>
                </a:solidFill>
              </a:rPr>
              <a:t>      Module Basics</a:t>
            </a:r>
            <a:endParaRPr lang="en-US" sz="6000" b="1" dirty="0">
              <a:solidFill>
                <a:srgbClr val="DD5807"/>
              </a:solidFill>
            </a:endParaRPr>
          </a:p>
        </p:txBody>
      </p:sp>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39</a:t>
            </a:fld>
            <a:endParaRPr lang="fr-CA"/>
          </a:p>
        </p:txBody>
      </p:sp>
      <p:pic>
        <p:nvPicPr>
          <p:cNvPr id="5" name="Picture 4"/>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pic>
        <p:nvPicPr>
          <p:cNvPr id="35842" name="Picture 2" descr="oakleaves2"/>
          <p:cNvPicPr>
            <a:picLocks noChangeAspect="1" noChangeArrowheads="1"/>
          </p:cNvPicPr>
          <p:nvPr/>
        </p:nvPicPr>
        <p:blipFill>
          <a:blip r:embed="rId4" cstate="print"/>
          <a:srcRect/>
          <a:stretch>
            <a:fillRect/>
          </a:stretch>
        </p:blipFill>
        <p:spPr bwMode="auto">
          <a:xfrm>
            <a:off x="152400" y="5181600"/>
            <a:ext cx="1676400" cy="1371600"/>
          </a:xfrm>
          <a:prstGeom prst="rect">
            <a:avLst/>
          </a:prstGeom>
          <a:noFill/>
          <a:ln w="9525">
            <a:noFill/>
            <a:miter lim="800000"/>
            <a:headEnd/>
            <a:tailEnd/>
          </a:ln>
        </p:spPr>
      </p:pic>
    </p:spTree>
    <p:extLst>
      <p:ext uri="{BB962C8B-B14F-4D97-AF65-F5344CB8AC3E}">
        <p14:creationId xmlns:p14="http://schemas.microsoft.com/office/powerpoint/2010/main" xmlns="" val="820567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lstStyle/>
          <a:p>
            <a:r>
              <a:rPr lang="en-US" b="1" dirty="0" smtClean="0">
                <a:solidFill>
                  <a:srgbClr val="DD5807"/>
                </a:solidFill>
              </a:rPr>
              <a:t>Today’s Learning Targets</a:t>
            </a:r>
            <a:endParaRPr lang="en-US" b="1" dirty="0">
              <a:solidFill>
                <a:srgbClr val="DD5807"/>
              </a:solidFill>
            </a:endParaRPr>
          </a:p>
        </p:txBody>
      </p:sp>
      <p:sp>
        <p:nvSpPr>
          <p:cNvPr id="7" name="Slide Number Placeholder 6"/>
          <p:cNvSpPr>
            <a:spLocks noGrp="1"/>
          </p:cNvSpPr>
          <p:nvPr>
            <p:ph type="sldNum" sz="quarter" idx="12"/>
          </p:nvPr>
        </p:nvSpPr>
        <p:spPr/>
        <p:txBody>
          <a:bodyPr/>
          <a:lstStyle/>
          <a:p>
            <a:pPr>
              <a:defRPr/>
            </a:pPr>
            <a:fld id="{F322D30D-B007-4311-9CF7-23CFC78EE250}" type="slidenum">
              <a:rPr lang="fr-CA" smtClean="0"/>
              <a:pPr>
                <a:defRPr/>
              </a:pPr>
              <a:t>4</a:t>
            </a:fld>
            <a:endParaRPr lang="fr-CA"/>
          </a:p>
        </p:txBody>
      </p:sp>
      <p:sp>
        <p:nvSpPr>
          <p:cNvPr id="5" name="TextBox 4"/>
          <p:cNvSpPr txBox="1"/>
          <p:nvPr/>
        </p:nvSpPr>
        <p:spPr>
          <a:xfrm>
            <a:off x="152400" y="990600"/>
            <a:ext cx="8839200" cy="6924973"/>
          </a:xfrm>
          <a:prstGeom prst="rect">
            <a:avLst/>
          </a:prstGeom>
          <a:noFill/>
        </p:spPr>
        <p:txBody>
          <a:bodyPr wrap="square" rtlCol="0">
            <a:spAutoFit/>
          </a:bodyPr>
          <a:lstStyle/>
          <a:p>
            <a:pPr marL="342900" indent="-342900">
              <a:buAutoNum type="arabicPeriod"/>
            </a:pPr>
            <a:r>
              <a:rPr lang="en-US" sz="2400" dirty="0" smtClean="0">
                <a:solidFill>
                  <a:srgbClr val="DD5807"/>
                </a:solidFill>
              </a:rPr>
              <a:t>I can evaluate a teaching task and the resources used to create it.</a:t>
            </a:r>
          </a:p>
          <a:p>
            <a:pPr marL="342900" indent="-342900">
              <a:buAutoNum type="arabicPeriod"/>
            </a:pPr>
            <a:endParaRPr lang="en-US" sz="2400" dirty="0" smtClean="0">
              <a:solidFill>
                <a:srgbClr val="DD5807"/>
              </a:solidFill>
            </a:endParaRPr>
          </a:p>
          <a:p>
            <a:pPr marL="342900" indent="-342900">
              <a:buAutoNum type="arabicPeriod"/>
            </a:pPr>
            <a:r>
              <a:rPr lang="en-US" sz="2400" dirty="0" smtClean="0"/>
              <a:t>I can design and sequence mini lessons that are congruent to a standards based culminating task and that also reflects the Characteristics of Highly </a:t>
            </a:r>
            <a:r>
              <a:rPr lang="en-US" sz="2400" dirty="0"/>
              <a:t>E</a:t>
            </a:r>
            <a:r>
              <a:rPr lang="en-US" sz="2400" dirty="0" smtClean="0"/>
              <a:t>ffective Teaching and Learning (CHETL).</a:t>
            </a:r>
          </a:p>
          <a:p>
            <a:pPr marL="342900" indent="-342900">
              <a:buAutoNum type="arabicPeriod"/>
            </a:pPr>
            <a:endParaRPr lang="en-US" sz="2400" dirty="0" smtClean="0">
              <a:solidFill>
                <a:srgbClr val="DD5807"/>
              </a:solidFill>
            </a:endParaRPr>
          </a:p>
          <a:p>
            <a:pPr marL="342900" indent="-342900">
              <a:buAutoNum type="arabicPeriod"/>
            </a:pPr>
            <a:r>
              <a:rPr lang="en-US" sz="2400" dirty="0" smtClean="0">
                <a:solidFill>
                  <a:srgbClr val="DD5807"/>
                </a:solidFill>
              </a:rPr>
              <a:t>I can explain how instructional activities can be used formatively.</a:t>
            </a:r>
          </a:p>
          <a:p>
            <a:pPr marL="342900" indent="-342900">
              <a:buAutoNum type="arabicPeriod"/>
            </a:pPr>
            <a:endParaRPr lang="en-US" sz="2400" dirty="0" smtClean="0">
              <a:solidFill>
                <a:srgbClr val="DD5807"/>
              </a:solidFill>
            </a:endParaRPr>
          </a:p>
          <a:p>
            <a:pPr marL="342900" indent="-342900">
              <a:buAutoNum type="arabicPeriod"/>
            </a:pPr>
            <a:r>
              <a:rPr lang="en-US" sz="2400" dirty="0" smtClean="0"/>
              <a:t>I can set personal goals and make an action plan to advance the vision of 21</a:t>
            </a:r>
            <a:r>
              <a:rPr lang="en-US" sz="2400" baseline="30000" dirty="0" smtClean="0"/>
              <a:t>st</a:t>
            </a:r>
            <a:r>
              <a:rPr lang="en-US" sz="2400" dirty="0" smtClean="0"/>
              <a:t> century learning.</a:t>
            </a:r>
          </a:p>
          <a:p>
            <a:endParaRPr lang="en-US" sz="2400" dirty="0" smtClean="0">
              <a:solidFill>
                <a:srgbClr val="DD5807"/>
              </a:solidFill>
            </a:endParaRPr>
          </a:p>
          <a:p>
            <a:endParaRPr lang="en-US" dirty="0" smtClean="0"/>
          </a:p>
          <a:p>
            <a:endParaRPr lang="en-US" dirty="0" smtClean="0"/>
          </a:p>
          <a:p>
            <a:endParaRPr lang="en-US" dirty="0" smtClean="0"/>
          </a:p>
          <a:p>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AA4A147-D671-8A45-B0AC-EED25174577A}" type="slidenum">
              <a:rPr lang="en-US" smtClean="0"/>
              <a:pPr/>
              <a:t>40</a:t>
            </a:fld>
            <a:endParaRPr lang="en-US" dirty="0"/>
          </a:p>
        </p:txBody>
      </p:sp>
      <p:sp>
        <p:nvSpPr>
          <p:cNvPr id="3" name="Title 2"/>
          <p:cNvSpPr>
            <a:spLocks noGrp="1"/>
          </p:cNvSpPr>
          <p:nvPr>
            <p:ph type="title"/>
          </p:nvPr>
        </p:nvSpPr>
        <p:spPr/>
        <p:txBody>
          <a:bodyPr/>
          <a:lstStyle/>
          <a:p>
            <a:r>
              <a:rPr lang="en-US" b="1" dirty="0" smtClean="0">
                <a:solidFill>
                  <a:srgbClr val="DD5807"/>
                </a:solidFill>
              </a:rPr>
              <a:t>   Building on Your Task 2</a:t>
            </a:r>
            <a:endParaRPr lang="en-US" b="1" dirty="0">
              <a:solidFill>
                <a:srgbClr val="DD5807"/>
              </a:solidFill>
            </a:endParaRPr>
          </a:p>
        </p:txBody>
      </p:sp>
      <p:pic>
        <p:nvPicPr>
          <p:cNvPr id="8" name="P 1" descr="C:\Users\Marilyn\AppData\Local\Microsoft\Windows\Temporary Internet Files\Content.Outlook\TG5SLEFU\LDC_square.jpg"/>
          <p:cNvPicPr>
            <a:picLocks noGrp="1"/>
          </p:cNvPicPr>
          <p:nvPr>
            <p:ph idx="1"/>
          </p:nvPr>
        </p:nvPicPr>
        <p:blipFill>
          <a:blip r:embed="rId3" cstate="print"/>
          <a:srcRect l="2040" r="2040"/>
          <a:stretch>
            <a:fillRect/>
          </a:stretch>
        </p:blipFill>
        <p:spPr bwMode="auto">
          <a:xfrm>
            <a:off x="2667000" y="1600200"/>
            <a:ext cx="4754563" cy="4760913"/>
          </a:xfrm>
          <a:prstGeom prst="rect">
            <a:avLst/>
          </a:prstGeom>
          <a:noFill/>
          <a:ln w="9525">
            <a:noFill/>
            <a:miter lim="800000"/>
            <a:headEnd/>
            <a:tailEnd/>
          </a:ln>
        </p:spPr>
      </p:pic>
      <p:pic>
        <p:nvPicPr>
          <p:cNvPr id="34818" name="Picture 2" descr="oakleaves2"/>
          <p:cNvPicPr>
            <a:picLocks noChangeAspect="1" noChangeArrowheads="1"/>
          </p:cNvPicPr>
          <p:nvPr/>
        </p:nvPicPr>
        <p:blipFill>
          <a:blip r:embed="rId4" cstate="print"/>
          <a:srcRect/>
          <a:stretch>
            <a:fillRect/>
          </a:stretch>
        </p:blipFill>
        <p:spPr bwMode="auto">
          <a:xfrm>
            <a:off x="3048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705600" cy="4800600"/>
          </a:xfrm>
        </p:spPr>
        <p:txBody>
          <a:bodyPr>
            <a:normAutofit lnSpcReduction="10000"/>
          </a:bodyPr>
          <a:lstStyle/>
          <a:p>
            <a:pPr>
              <a:spcAft>
                <a:spcPts val="600"/>
              </a:spcAft>
              <a:buSzPct val="100000"/>
              <a:buFont typeface="Wingdings" charset="2"/>
              <a:buChar char=""/>
            </a:pPr>
            <a:r>
              <a:rPr lang="en-US" sz="2800" dirty="0" smtClean="0">
                <a:solidFill>
                  <a:srgbClr val="DD5807"/>
                </a:solidFill>
              </a:rPr>
              <a:t>A teaching task built from a template task</a:t>
            </a:r>
          </a:p>
          <a:p>
            <a:pPr>
              <a:spcAft>
                <a:spcPts val="600"/>
              </a:spcAft>
              <a:buSzPct val="100000"/>
              <a:buFont typeface="Wingdings" charset="2"/>
              <a:buChar char=""/>
            </a:pPr>
            <a:r>
              <a:rPr lang="en-US" sz="2800" dirty="0" smtClean="0">
                <a:solidFill>
                  <a:srgbClr val="DD5807"/>
                </a:solidFill>
              </a:rPr>
              <a:t>Background for students</a:t>
            </a:r>
          </a:p>
          <a:p>
            <a:pPr>
              <a:spcAft>
                <a:spcPts val="600"/>
              </a:spcAft>
              <a:buSzPct val="100000"/>
              <a:buFont typeface="Wingdings" charset="2"/>
              <a:buChar char=""/>
            </a:pPr>
            <a:r>
              <a:rPr lang="en-US" sz="2800" dirty="0" smtClean="0">
                <a:solidFill>
                  <a:srgbClr val="DD5807"/>
                </a:solidFill>
              </a:rPr>
              <a:t>Information on reading texts</a:t>
            </a:r>
          </a:p>
          <a:p>
            <a:pPr>
              <a:spcAft>
                <a:spcPts val="600"/>
              </a:spcAft>
              <a:buSzPct val="100000"/>
              <a:buFont typeface="Wingdings" charset="2"/>
              <a:buChar char=""/>
            </a:pPr>
            <a:r>
              <a:rPr lang="en-US" sz="2800" dirty="0" smtClean="0">
                <a:solidFill>
                  <a:srgbClr val="DD5807"/>
                </a:solidFill>
              </a:rPr>
              <a:t>State/local standards for task</a:t>
            </a:r>
          </a:p>
          <a:p>
            <a:pPr>
              <a:spcAft>
                <a:spcPts val="600"/>
              </a:spcAft>
              <a:buSzPct val="100000"/>
              <a:buFont typeface="Wingdings" charset="2"/>
              <a:buChar char=""/>
            </a:pPr>
            <a:r>
              <a:rPr lang="en-US" sz="2800" dirty="0" smtClean="0">
                <a:solidFill>
                  <a:srgbClr val="DD5807"/>
                </a:solidFill>
              </a:rPr>
              <a:t>Common Core State Standards from template task</a:t>
            </a:r>
          </a:p>
          <a:p>
            <a:pPr>
              <a:spcAft>
                <a:spcPts val="600"/>
              </a:spcAft>
              <a:buSzPct val="100000"/>
              <a:buFont typeface="Wingdings" charset="2"/>
              <a:buChar char=""/>
            </a:pPr>
            <a:r>
              <a:rPr lang="en-US" sz="2800" dirty="0" smtClean="0">
                <a:solidFill>
                  <a:srgbClr val="DD5807"/>
                </a:solidFill>
              </a:rPr>
              <a:t>Scoring rubric from template task</a:t>
            </a:r>
          </a:p>
          <a:p>
            <a:pPr>
              <a:spcAft>
                <a:spcPts val="600"/>
              </a:spcAft>
              <a:buNone/>
            </a:pPr>
            <a:r>
              <a:rPr lang="en-US" sz="2800" dirty="0" smtClean="0">
                <a:solidFill>
                  <a:srgbClr val="DD5807"/>
                </a:solidFill>
              </a:rPr>
              <a:t>(What we produced earlier and will start from today)</a:t>
            </a:r>
          </a:p>
          <a:p>
            <a:pPr>
              <a:spcAft>
                <a:spcPts val="600"/>
              </a:spcAft>
            </a:pP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41</a:t>
            </a:fld>
            <a:endParaRPr lang="en-US" dirty="0"/>
          </a:p>
        </p:txBody>
      </p:sp>
      <p:sp>
        <p:nvSpPr>
          <p:cNvPr id="6" name="Title 5"/>
          <p:cNvSpPr>
            <a:spLocks noGrp="1"/>
          </p:cNvSpPr>
          <p:nvPr>
            <p:ph type="title"/>
          </p:nvPr>
        </p:nvSpPr>
        <p:spPr/>
        <p:txBody>
          <a:bodyPr/>
          <a:lstStyle/>
          <a:p>
            <a:r>
              <a:rPr lang="en-US" sz="5400" b="1" dirty="0" smtClean="0">
                <a:solidFill>
                  <a:srgbClr val="DD5807"/>
                </a:solidFill>
              </a:rPr>
              <a:t>    What Task?</a:t>
            </a:r>
            <a:endParaRPr lang="en-US" sz="5400" b="1" dirty="0">
              <a:solidFill>
                <a:srgbClr val="DD5807"/>
              </a:solidFill>
            </a:endParaRPr>
          </a:p>
        </p:txBody>
      </p:sp>
      <p:pic>
        <p:nvPicPr>
          <p:cNvPr id="33794"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normAutofit/>
          </a:bodyPr>
          <a:lstStyle/>
          <a:p>
            <a:pPr>
              <a:spcAft>
                <a:spcPts val="600"/>
              </a:spcAft>
              <a:buSzPct val="100000"/>
              <a:buFont typeface="Wingdings" charset="2"/>
              <a:buChar char=""/>
            </a:pPr>
            <a:r>
              <a:rPr lang="en-US" sz="3600" dirty="0" smtClean="0">
                <a:solidFill>
                  <a:srgbClr val="DD5807"/>
                </a:solidFill>
              </a:rPr>
              <a:t>Lists the skills students need to succeed on the teaching task (backward mapping)</a:t>
            </a:r>
          </a:p>
          <a:p>
            <a:pPr>
              <a:spcAft>
                <a:spcPts val="600"/>
              </a:spcAft>
              <a:buSzPct val="100000"/>
              <a:buFont typeface="Wingdings" charset="2"/>
              <a:buChar char=""/>
            </a:pPr>
            <a:r>
              <a:rPr lang="en-US" sz="3600" dirty="0" smtClean="0">
                <a:solidFill>
                  <a:srgbClr val="DD5807"/>
                </a:solidFill>
              </a:rPr>
              <a:t>Defines those skills as “the ability to …”</a:t>
            </a:r>
          </a:p>
          <a:p>
            <a:pPr>
              <a:spcAft>
                <a:spcPts val="600"/>
              </a:spcAft>
              <a:buSzPct val="100000"/>
              <a:buFont typeface="Wingdings" charset="2"/>
              <a:buChar char=""/>
            </a:pPr>
            <a:r>
              <a:rPr lang="en-US" sz="3600" dirty="0" smtClean="0">
                <a:solidFill>
                  <a:srgbClr val="DD5807"/>
                </a:solidFill>
              </a:rPr>
              <a:t>Clusters those skills in an order that makes sense for teaching</a:t>
            </a:r>
            <a:endParaRPr lang="en-US" sz="36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42</a:t>
            </a:fld>
            <a:endParaRPr lang="en-US" dirty="0"/>
          </a:p>
        </p:txBody>
      </p:sp>
      <p:sp>
        <p:nvSpPr>
          <p:cNvPr id="6" name="Title 5"/>
          <p:cNvSpPr>
            <a:spLocks noGrp="1"/>
          </p:cNvSpPr>
          <p:nvPr>
            <p:ph type="title"/>
          </p:nvPr>
        </p:nvSpPr>
        <p:spPr/>
        <p:txBody>
          <a:bodyPr/>
          <a:lstStyle/>
          <a:p>
            <a:r>
              <a:rPr lang="en-US" sz="5400" b="1" dirty="0" smtClean="0">
                <a:solidFill>
                  <a:srgbClr val="DD5807"/>
                </a:solidFill>
              </a:rPr>
              <a:t>     What Skills?</a:t>
            </a:r>
            <a:endParaRPr lang="en-US" sz="5400" b="1" dirty="0">
              <a:solidFill>
                <a:srgbClr val="DD5807"/>
              </a:solidFill>
            </a:endParaRPr>
          </a:p>
        </p:txBody>
      </p:sp>
      <p:pic>
        <p:nvPicPr>
          <p:cNvPr id="32770"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normAutofit/>
          </a:bodyPr>
          <a:lstStyle/>
          <a:p>
            <a:pPr>
              <a:spcAft>
                <a:spcPts val="600"/>
              </a:spcAft>
              <a:buSzPct val="100000"/>
              <a:buFont typeface="Wingdings" charset="2"/>
              <a:buChar char=""/>
            </a:pPr>
            <a:r>
              <a:rPr lang="en-US" dirty="0" smtClean="0">
                <a:solidFill>
                  <a:srgbClr val="DD5807"/>
                </a:solidFill>
              </a:rPr>
              <a:t>A mini-task to build each skill (prompt for student work, product for students to create, scoring guide)</a:t>
            </a:r>
          </a:p>
          <a:p>
            <a:pPr>
              <a:spcAft>
                <a:spcPts val="600"/>
              </a:spcAft>
              <a:buSzPct val="100000"/>
              <a:buFont typeface="Wingdings" charset="2"/>
              <a:buChar char=""/>
            </a:pPr>
            <a:r>
              <a:rPr lang="en-US" dirty="0" smtClean="0">
                <a:solidFill>
                  <a:srgbClr val="DD5807"/>
                </a:solidFill>
              </a:rPr>
              <a:t>Instructional strategies for mini-tasks</a:t>
            </a:r>
          </a:p>
          <a:p>
            <a:pPr>
              <a:spcAft>
                <a:spcPts val="600"/>
              </a:spcAft>
              <a:buSzPct val="100000"/>
              <a:buFont typeface="Wingdings" charset="2"/>
              <a:buChar char=""/>
            </a:pPr>
            <a:r>
              <a:rPr lang="en-US" dirty="0" smtClean="0">
                <a:solidFill>
                  <a:srgbClr val="DD5807"/>
                </a:solidFill>
              </a:rPr>
              <a:t>Pacing plan</a:t>
            </a:r>
          </a:p>
          <a:p>
            <a:pPr>
              <a:spcAft>
                <a:spcPts val="600"/>
              </a:spcAft>
              <a:buSzPct val="100000"/>
              <a:buFont typeface="Wingdings" charset="2"/>
              <a:buChar char=""/>
            </a:pPr>
            <a:r>
              <a:rPr lang="en-US" dirty="0" smtClean="0">
                <a:solidFill>
                  <a:srgbClr val="DD5807"/>
                </a:solidFill>
              </a:rPr>
              <a:t>Materials</a:t>
            </a:r>
            <a:endParaRPr lang="en-US"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43</a:t>
            </a:fld>
            <a:endParaRPr lang="en-US" dirty="0"/>
          </a:p>
        </p:txBody>
      </p:sp>
      <p:sp>
        <p:nvSpPr>
          <p:cNvPr id="6" name="Title 5"/>
          <p:cNvSpPr>
            <a:spLocks noGrp="1"/>
          </p:cNvSpPr>
          <p:nvPr>
            <p:ph type="title"/>
          </p:nvPr>
        </p:nvSpPr>
        <p:spPr/>
        <p:txBody>
          <a:bodyPr/>
          <a:lstStyle/>
          <a:p>
            <a:r>
              <a:rPr lang="en-US" sz="5400" b="1" dirty="0" smtClean="0">
                <a:solidFill>
                  <a:srgbClr val="DD5807"/>
                </a:solidFill>
              </a:rPr>
              <a:t>      What Instruction?</a:t>
            </a:r>
            <a:endParaRPr lang="en-US" sz="5400" b="1" dirty="0">
              <a:solidFill>
                <a:srgbClr val="DD5807"/>
              </a:solidFill>
            </a:endParaRPr>
          </a:p>
        </p:txBody>
      </p:sp>
      <p:pic>
        <p:nvPicPr>
          <p:cNvPr id="31746" name="Picture 2" descr="oakleaves2"/>
          <p:cNvPicPr>
            <a:picLocks noChangeAspect="1" noChangeArrowheads="1"/>
          </p:cNvPicPr>
          <p:nvPr/>
        </p:nvPicPr>
        <p:blipFill>
          <a:blip r:embed="rId3" cstate="print"/>
          <a:srcRect/>
          <a:stretch>
            <a:fillRect/>
          </a:stretch>
        </p:blipFill>
        <p:spPr bwMode="auto">
          <a:xfrm>
            <a:off x="228600" y="5105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6705600" cy="4525963"/>
          </a:xfrm>
        </p:spPr>
        <p:txBody>
          <a:bodyPr>
            <a:normAutofit/>
          </a:bodyPr>
          <a:lstStyle/>
          <a:p>
            <a:pPr algn="ctr">
              <a:spcBef>
                <a:spcPts val="0"/>
              </a:spcBef>
              <a:spcAft>
                <a:spcPts val="600"/>
              </a:spcAft>
              <a:buNone/>
            </a:pPr>
            <a:r>
              <a:rPr lang="en-US" sz="3600" dirty="0" smtClean="0">
                <a:solidFill>
                  <a:srgbClr val="DD5807"/>
                </a:solidFill>
              </a:rPr>
              <a:t>Sample student responses to </a:t>
            </a:r>
          </a:p>
          <a:p>
            <a:pPr algn="ctr">
              <a:spcBef>
                <a:spcPts val="0"/>
              </a:spcBef>
              <a:spcAft>
                <a:spcPts val="600"/>
              </a:spcAft>
              <a:buNone/>
            </a:pPr>
            <a:r>
              <a:rPr lang="en-US" sz="3600" dirty="0" smtClean="0">
                <a:solidFill>
                  <a:srgbClr val="DD5807"/>
                </a:solidFill>
              </a:rPr>
              <a:t>your teaching task</a:t>
            </a:r>
          </a:p>
          <a:p>
            <a:pPr algn="ctr">
              <a:spcBef>
                <a:spcPts val="0"/>
              </a:spcBef>
              <a:spcAft>
                <a:spcPts val="600"/>
              </a:spcAft>
              <a:buNone/>
            </a:pPr>
            <a:endParaRPr lang="en-US" sz="3600" dirty="0" smtClean="0">
              <a:solidFill>
                <a:srgbClr val="DD5807"/>
              </a:solidFill>
            </a:endParaRPr>
          </a:p>
          <a:p>
            <a:pPr algn="ctr">
              <a:spcAft>
                <a:spcPts val="600"/>
              </a:spcAft>
              <a:buNone/>
            </a:pPr>
            <a:r>
              <a:rPr lang="en-US" sz="3600" dirty="0" smtClean="0">
                <a:solidFill>
                  <a:srgbClr val="DD5807"/>
                </a:solidFill>
              </a:rPr>
              <a:t>(Pieces that you will develop and collect as you teach the task)</a:t>
            </a:r>
            <a:endParaRPr lang="en-US" sz="2800" dirty="0" smtClean="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44</a:t>
            </a:fld>
            <a:endParaRPr lang="en-US" dirty="0"/>
          </a:p>
        </p:txBody>
      </p:sp>
      <p:sp>
        <p:nvSpPr>
          <p:cNvPr id="7" name="Title 6"/>
          <p:cNvSpPr>
            <a:spLocks noGrp="1"/>
          </p:cNvSpPr>
          <p:nvPr>
            <p:ph type="title"/>
          </p:nvPr>
        </p:nvSpPr>
        <p:spPr/>
        <p:txBody>
          <a:bodyPr/>
          <a:lstStyle/>
          <a:p>
            <a:r>
              <a:rPr lang="en-US" sz="5400" b="1" dirty="0" smtClean="0">
                <a:solidFill>
                  <a:srgbClr val="DD5807"/>
                </a:solidFill>
              </a:rPr>
              <a:t>        What Work?</a:t>
            </a:r>
            <a:endParaRPr lang="en-US" sz="5400" b="1" dirty="0">
              <a:solidFill>
                <a:srgbClr val="DD5807"/>
              </a:solidFill>
            </a:endParaRPr>
          </a:p>
        </p:txBody>
      </p:sp>
      <p:pic>
        <p:nvPicPr>
          <p:cNvPr id="30722" name="Picture 2" descr="oakleaves2"/>
          <p:cNvPicPr>
            <a:picLocks noChangeAspect="1" noChangeArrowheads="1"/>
          </p:cNvPicPr>
          <p:nvPr/>
        </p:nvPicPr>
        <p:blipFill>
          <a:blip r:embed="rId3" cstate="print"/>
          <a:srcRect/>
          <a:stretch>
            <a:fillRect/>
          </a:stretch>
        </p:blipFill>
        <p:spPr bwMode="auto">
          <a:xfrm>
            <a:off x="3048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447800"/>
            <a:ext cx="6934200" cy="4678363"/>
          </a:xfrm>
        </p:spPr>
        <p:txBody>
          <a:bodyPr>
            <a:normAutofit/>
          </a:bodyPr>
          <a:lstStyle/>
          <a:p>
            <a:pPr>
              <a:spcAft>
                <a:spcPts val="1200"/>
              </a:spcAft>
              <a:buSzPct val="100000"/>
              <a:buFont typeface="Wingdings" charset="2"/>
              <a:buChar char=""/>
            </a:pPr>
            <a:r>
              <a:rPr lang="en-US" sz="2800" dirty="0" smtClean="0">
                <a:solidFill>
                  <a:srgbClr val="DD5807"/>
                </a:solidFill>
              </a:rPr>
              <a:t>One way to complete the “What Skills?” and “What Instruction?” sections</a:t>
            </a:r>
          </a:p>
          <a:p>
            <a:pPr>
              <a:spcAft>
                <a:spcPts val="1200"/>
              </a:spcAft>
              <a:buSzPct val="100000"/>
              <a:buFont typeface="Wingdings" charset="2"/>
              <a:buChar char=""/>
            </a:pPr>
            <a:r>
              <a:rPr lang="en-US" sz="2800" dirty="0" smtClean="0">
                <a:solidFill>
                  <a:srgbClr val="DD5807"/>
                </a:solidFill>
              </a:rPr>
              <a:t>A starting point </a:t>
            </a:r>
            <a:r>
              <a:rPr lang="en-US" dirty="0" smtClean="0">
                <a:solidFill>
                  <a:srgbClr val="DD5807"/>
                </a:solidFill>
              </a:rPr>
              <a:t>for</a:t>
            </a:r>
            <a:r>
              <a:rPr lang="en-US" sz="2800" dirty="0" smtClean="0">
                <a:solidFill>
                  <a:srgbClr val="DD5807"/>
                </a:solidFill>
              </a:rPr>
              <a:t> teachers to use, change, or replace elements to fit their teaching tasks</a:t>
            </a:r>
            <a:r>
              <a:rPr lang="en-US" sz="2800" dirty="0" smtClean="0">
                <a:solidFill>
                  <a:schemeClr val="accent1"/>
                </a:solidFill>
              </a:rPr>
              <a:t>.</a:t>
            </a:r>
          </a:p>
          <a:p>
            <a:pPr>
              <a:spcAft>
                <a:spcPts val="1200"/>
              </a:spcAft>
              <a:buSzPct val="100000"/>
              <a:buFont typeface="Wingdings" charset="2"/>
              <a:buChar char=""/>
            </a:pPr>
            <a:endParaRPr lang="en-US" dirty="0" smtClean="0">
              <a:solidFill>
                <a:srgbClr val="DD5807"/>
              </a:solidFill>
            </a:endParaRPr>
          </a:p>
          <a:p>
            <a:pPr marL="0" indent="0">
              <a:spcBef>
                <a:spcPts val="0"/>
              </a:spcBef>
              <a:buClrTx/>
              <a:buSzTx/>
              <a:buNone/>
              <a:defRPr/>
            </a:pPr>
            <a:r>
              <a:rPr lang="en-US" sz="2800" dirty="0" smtClean="0">
                <a:solidFill>
                  <a:srgbClr val="DD5807"/>
                </a:solidFill>
              </a:rPr>
              <a:t>                   Hint: Tab #8 Appendix D</a:t>
            </a:r>
          </a:p>
          <a:p>
            <a:pPr marL="0" indent="0">
              <a:spcBef>
                <a:spcPts val="0"/>
              </a:spcBef>
              <a:buClrTx/>
              <a:buSzTx/>
              <a:buNone/>
              <a:defRPr/>
            </a:pPr>
            <a:r>
              <a:rPr lang="en-US" sz="2800" dirty="0" smtClean="0">
                <a:solidFill>
                  <a:srgbClr val="DD5807"/>
                </a:solidFill>
              </a:rPr>
              <a:t>   (move pages 55-56 to Tab #8 with page 57)</a:t>
            </a:r>
          </a:p>
          <a:p>
            <a:pPr>
              <a:spcAft>
                <a:spcPts val="1200"/>
              </a:spcAft>
              <a:buSzPct val="100000"/>
              <a:buFont typeface="Wingdings" charset="2"/>
              <a:buChar char=""/>
            </a:pPr>
            <a:endParaRPr lang="en-US" sz="2800"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45</a:t>
            </a:fld>
            <a:endParaRPr lang="en-US" dirty="0"/>
          </a:p>
        </p:txBody>
      </p:sp>
      <p:sp>
        <p:nvSpPr>
          <p:cNvPr id="7" name="Title 6"/>
          <p:cNvSpPr>
            <a:spLocks noGrp="1"/>
          </p:cNvSpPr>
          <p:nvPr>
            <p:ph type="title"/>
          </p:nvPr>
        </p:nvSpPr>
        <p:spPr/>
        <p:txBody>
          <a:bodyPr/>
          <a:lstStyle/>
          <a:p>
            <a:r>
              <a:rPr lang="en-US" b="1" dirty="0" smtClean="0">
                <a:solidFill>
                  <a:srgbClr val="DD5807"/>
                </a:solidFill>
              </a:rPr>
              <a:t>A Sample Ladder in the </a:t>
            </a:r>
            <a:r>
              <a:rPr lang="en-US" b="1" i="1" dirty="0" smtClean="0">
                <a:solidFill>
                  <a:srgbClr val="DD5807"/>
                </a:solidFill>
              </a:rPr>
              <a:t>LDC Guide</a:t>
            </a:r>
            <a:endParaRPr lang="en-US" b="1" i="1" dirty="0">
              <a:solidFill>
                <a:srgbClr val="DD5807"/>
              </a:solidFill>
            </a:endParaRPr>
          </a:p>
        </p:txBody>
      </p:sp>
      <p:pic>
        <p:nvPicPr>
          <p:cNvPr id="29698"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lstStyle/>
          <a:p>
            <a:pPr>
              <a:spcAft>
                <a:spcPts val="600"/>
              </a:spcAft>
              <a:buSzPct val="100000"/>
              <a:buFont typeface="Wingdings" charset="2"/>
              <a:buChar char=""/>
            </a:pPr>
            <a:r>
              <a:rPr lang="en-US" dirty="0" smtClean="0">
                <a:solidFill>
                  <a:srgbClr val="DD5807"/>
                </a:solidFill>
              </a:rPr>
              <a:t>Use the sample skills</a:t>
            </a:r>
          </a:p>
          <a:p>
            <a:pPr>
              <a:spcAft>
                <a:spcPts val="600"/>
              </a:spcAft>
              <a:buSzPct val="100000"/>
              <a:buFont typeface="Wingdings" charset="2"/>
              <a:buChar char=""/>
            </a:pPr>
            <a:r>
              <a:rPr lang="en-US" dirty="0" smtClean="0">
                <a:solidFill>
                  <a:srgbClr val="DD5807"/>
                </a:solidFill>
              </a:rPr>
              <a:t>Use most mini-tasks “as is” (modifying mainly to refer to specific resources students will use)</a:t>
            </a:r>
          </a:p>
          <a:p>
            <a:pPr>
              <a:spcAft>
                <a:spcPts val="600"/>
              </a:spcAft>
              <a:buSzPct val="100000"/>
              <a:buFont typeface="Wingdings" charset="2"/>
              <a:buChar char=""/>
            </a:pPr>
            <a:r>
              <a:rPr lang="en-US" dirty="0" smtClean="0">
                <a:solidFill>
                  <a:srgbClr val="DD5807"/>
                </a:solidFill>
              </a:rPr>
              <a:t>Work mainly on modifying instructional strategies to work smoothly for your teaching task and your students</a:t>
            </a:r>
            <a:endParaRPr lang="en-US" dirty="0" smtClean="0">
              <a:solidFill>
                <a:schemeClr val="accent1"/>
              </a:solidFill>
            </a:endParaRPr>
          </a:p>
          <a:p>
            <a:pPr>
              <a:buNone/>
            </a:pPr>
            <a:endParaRPr lang="en-US"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46</a:t>
            </a:fld>
            <a:endParaRPr lang="en-US" dirty="0"/>
          </a:p>
        </p:txBody>
      </p:sp>
      <p:sp>
        <p:nvSpPr>
          <p:cNvPr id="7" name="Title 6"/>
          <p:cNvSpPr>
            <a:spLocks noGrp="1"/>
          </p:cNvSpPr>
          <p:nvPr>
            <p:ph type="title"/>
          </p:nvPr>
        </p:nvSpPr>
        <p:spPr>
          <a:xfrm>
            <a:off x="304800" y="274638"/>
            <a:ext cx="8610600" cy="1143000"/>
          </a:xfrm>
        </p:spPr>
        <p:txBody>
          <a:bodyPr/>
          <a:lstStyle/>
          <a:p>
            <a:r>
              <a:rPr lang="en-US" b="1" dirty="0" smtClean="0">
                <a:solidFill>
                  <a:srgbClr val="DD5807"/>
                </a:solidFill>
              </a:rPr>
              <a:t>Simplifications for Your First Ladder</a:t>
            </a:r>
            <a:endParaRPr lang="en-US" b="1" dirty="0">
              <a:solidFill>
                <a:srgbClr val="DD5807"/>
              </a:solidFill>
            </a:endParaRPr>
          </a:p>
        </p:txBody>
      </p:sp>
      <p:pic>
        <p:nvPicPr>
          <p:cNvPr id="28674" name="Picture 2" descr="oakleaves2"/>
          <p:cNvPicPr>
            <a:picLocks noChangeAspect="1" noChangeArrowheads="1"/>
          </p:cNvPicPr>
          <p:nvPr/>
        </p:nvPicPr>
        <p:blipFill>
          <a:blip r:embed="rId3" cstate="print"/>
          <a:srcRect/>
          <a:stretch>
            <a:fillRect/>
          </a:stretch>
        </p:blipFill>
        <p:spPr bwMode="auto">
          <a:xfrm>
            <a:off x="152400" y="5105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6629400" cy="4525963"/>
          </a:xfrm>
        </p:spPr>
        <p:txBody>
          <a:bodyPr>
            <a:noAutofit/>
          </a:bodyPr>
          <a:lstStyle/>
          <a:p>
            <a:pPr marL="0" indent="0">
              <a:buNone/>
            </a:pPr>
            <a:r>
              <a:rPr lang="en-US" sz="2800" u="sng" dirty="0" smtClean="0">
                <a:solidFill>
                  <a:srgbClr val="DD5807"/>
                </a:solidFill>
              </a:rPr>
              <a:t>Project</a:t>
            </a:r>
          </a:p>
          <a:p>
            <a:pPr>
              <a:buSzPct val="100000"/>
              <a:buFont typeface="Wingdings" charset="2"/>
              <a:buChar char=""/>
            </a:pPr>
            <a:r>
              <a:rPr lang="en-US" sz="2800" dirty="0" smtClean="0">
                <a:solidFill>
                  <a:srgbClr val="DD5807"/>
                </a:solidFill>
              </a:rPr>
              <a:t>With your crew, plan your instruction, studying and revising each section of the sample instructional ladder in the </a:t>
            </a:r>
            <a:r>
              <a:rPr lang="en-US" sz="2800" i="1" dirty="0" smtClean="0">
                <a:solidFill>
                  <a:srgbClr val="DD5807"/>
                </a:solidFill>
              </a:rPr>
              <a:t>LDC Guide for Teachers</a:t>
            </a:r>
            <a:r>
              <a:rPr lang="en-US" sz="2800" dirty="0" smtClean="0">
                <a:solidFill>
                  <a:srgbClr val="DD5807"/>
                </a:solidFill>
              </a:rPr>
              <a:t> to work well with your first teaching task.</a:t>
            </a:r>
          </a:p>
          <a:p>
            <a:pPr marL="0" indent="0">
              <a:buNone/>
            </a:pPr>
            <a:endParaRPr lang="en-US" sz="2800" dirty="0" smtClean="0">
              <a:solidFill>
                <a:srgbClr val="DD5807"/>
              </a:solidFill>
            </a:endParaRPr>
          </a:p>
          <a:p>
            <a:pPr marL="0" indent="0">
              <a:buNone/>
            </a:pPr>
            <a:r>
              <a:rPr lang="en-US" sz="2800" u="sng" dirty="0" smtClean="0">
                <a:solidFill>
                  <a:srgbClr val="DD5807"/>
                </a:solidFill>
              </a:rPr>
              <a:t>Supplies</a:t>
            </a:r>
          </a:p>
          <a:p>
            <a:pPr>
              <a:buSzPct val="100000"/>
              <a:buFont typeface="Wingdings" charset="2"/>
              <a:buChar char=""/>
            </a:pPr>
            <a:r>
              <a:rPr lang="en-US" sz="2800" dirty="0">
                <a:solidFill>
                  <a:srgbClr val="DD5807"/>
                </a:solidFill>
              </a:rPr>
              <a:t>Your teaching </a:t>
            </a:r>
            <a:r>
              <a:rPr lang="en-US" sz="2800" dirty="0" smtClean="0">
                <a:solidFill>
                  <a:srgbClr val="DD5807"/>
                </a:solidFill>
              </a:rPr>
              <a:t>task and </a:t>
            </a:r>
            <a:r>
              <a:rPr lang="en-US" sz="2800" dirty="0">
                <a:solidFill>
                  <a:srgbClr val="DD5807"/>
                </a:solidFill>
              </a:rPr>
              <a:t>texts for your </a:t>
            </a:r>
            <a:r>
              <a:rPr lang="en-US" sz="2800" dirty="0" smtClean="0">
                <a:solidFill>
                  <a:srgbClr val="DD5807"/>
                </a:solidFill>
              </a:rPr>
              <a:t>task.</a:t>
            </a:r>
          </a:p>
          <a:p>
            <a:pPr>
              <a:buSzPct val="100000"/>
              <a:buFont typeface="Wingdings" charset="2"/>
              <a:buChar char=""/>
            </a:pPr>
            <a:r>
              <a:rPr lang="en-US" sz="2800" dirty="0" smtClean="0">
                <a:solidFill>
                  <a:srgbClr val="DD5807"/>
                </a:solidFill>
              </a:rPr>
              <a:t> Any </a:t>
            </a:r>
            <a:r>
              <a:rPr lang="en-US" sz="2800" dirty="0">
                <a:solidFill>
                  <a:srgbClr val="DD5807"/>
                </a:solidFill>
              </a:rPr>
              <a:t>note-taking and writing resources you have found helpful in other </a:t>
            </a:r>
            <a:r>
              <a:rPr lang="en-US" sz="2800" dirty="0" smtClean="0">
                <a:solidFill>
                  <a:srgbClr val="DD5807"/>
                </a:solidFill>
              </a:rPr>
              <a:t>teaching.</a:t>
            </a: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47</a:t>
            </a:fld>
            <a:endParaRPr lang="en-US" dirty="0"/>
          </a:p>
        </p:txBody>
      </p:sp>
      <p:sp>
        <p:nvSpPr>
          <p:cNvPr id="6" name="Title 5"/>
          <p:cNvSpPr>
            <a:spLocks noGrp="1"/>
          </p:cNvSpPr>
          <p:nvPr>
            <p:ph type="title"/>
          </p:nvPr>
        </p:nvSpPr>
        <p:spPr>
          <a:xfrm>
            <a:off x="1066800" y="0"/>
            <a:ext cx="8229600" cy="1143000"/>
          </a:xfrm>
        </p:spPr>
        <p:txBody>
          <a:bodyPr/>
          <a:lstStyle/>
          <a:p>
            <a:r>
              <a:rPr lang="en-US" sz="5400" b="1" dirty="0" smtClean="0">
                <a:solidFill>
                  <a:srgbClr val="DD5807"/>
                </a:solidFill>
              </a:rPr>
              <a:t>Today’s Project</a:t>
            </a:r>
            <a:endParaRPr lang="en-US" sz="5400" b="1" dirty="0">
              <a:solidFill>
                <a:srgbClr val="DD5807"/>
              </a:solidFill>
            </a:endParaRPr>
          </a:p>
        </p:txBody>
      </p:sp>
      <p:pic>
        <p:nvPicPr>
          <p:cNvPr id="27650"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600200"/>
            <a:ext cx="6553200" cy="4525963"/>
          </a:xfrm>
        </p:spPr>
        <p:txBody>
          <a:bodyPr>
            <a:normAutofit/>
          </a:bodyPr>
          <a:lstStyle/>
          <a:p>
            <a:pPr>
              <a:buNone/>
            </a:pPr>
            <a:r>
              <a:rPr lang="en-US" sz="2800" dirty="0" smtClean="0">
                <a:solidFill>
                  <a:srgbClr val="DD5807"/>
                </a:solidFill>
              </a:rPr>
              <a:t>In your notebook for designers, please:</a:t>
            </a:r>
          </a:p>
          <a:p>
            <a:pPr>
              <a:buSzPct val="100000"/>
              <a:buFont typeface="Wingdings" pitchFamily="2" charset="2"/>
              <a:buChar char="§"/>
            </a:pPr>
            <a:r>
              <a:rPr lang="en-US" sz="2800" dirty="0" smtClean="0">
                <a:solidFill>
                  <a:srgbClr val="DD5807"/>
                </a:solidFill>
              </a:rPr>
              <a:t>In </a:t>
            </a:r>
            <a:r>
              <a:rPr lang="en-US" sz="2800" dirty="0">
                <a:solidFill>
                  <a:srgbClr val="DD5807"/>
                </a:solidFill>
              </a:rPr>
              <a:t>a quick-write, share </a:t>
            </a:r>
            <a:r>
              <a:rPr lang="en-US" sz="2800" dirty="0" smtClean="0">
                <a:solidFill>
                  <a:srgbClr val="DD5807"/>
                </a:solidFill>
              </a:rPr>
              <a:t>your first </a:t>
            </a:r>
            <a:r>
              <a:rPr lang="en-US" sz="2800" dirty="0">
                <a:solidFill>
                  <a:srgbClr val="DD5807"/>
                </a:solidFill>
              </a:rPr>
              <a:t>reaction to today’s </a:t>
            </a:r>
            <a:r>
              <a:rPr lang="en-US" sz="2800" dirty="0" smtClean="0">
                <a:solidFill>
                  <a:srgbClr val="DD5807"/>
                </a:solidFill>
              </a:rPr>
              <a:t>project: </a:t>
            </a:r>
            <a:r>
              <a:rPr lang="en-US" sz="2800" b="1" dirty="0" smtClean="0">
                <a:solidFill>
                  <a:srgbClr val="DD5807"/>
                </a:solidFill>
              </a:rPr>
              <a:t>Tab #11, Page 2</a:t>
            </a:r>
          </a:p>
          <a:p>
            <a:pPr>
              <a:buSzPct val="100000"/>
              <a:buFont typeface="Wingdings" pitchFamily="2" charset="2"/>
              <a:buChar char="§"/>
            </a:pPr>
            <a:r>
              <a:rPr lang="en-US" sz="2800" dirty="0" smtClean="0">
                <a:solidFill>
                  <a:srgbClr val="DD5807"/>
                </a:solidFill>
              </a:rPr>
              <a:t>Then </a:t>
            </a:r>
            <a:r>
              <a:rPr lang="en-US" sz="2800" dirty="0">
                <a:solidFill>
                  <a:srgbClr val="DD5807"/>
                </a:solidFill>
              </a:rPr>
              <a:t>break</a:t>
            </a:r>
            <a:r>
              <a:rPr lang="en-US" sz="2800" dirty="0" smtClean="0">
                <a:solidFill>
                  <a:srgbClr val="DD5807"/>
                </a:solidFill>
              </a:rPr>
              <a:t> your reaction down </a:t>
            </a:r>
            <a:r>
              <a:rPr lang="en-US" sz="2800" dirty="0">
                <a:solidFill>
                  <a:srgbClr val="DD5807"/>
                </a:solidFill>
              </a:rPr>
              <a:t>a bit, in terms of what you think may be easy and what you think may be </a:t>
            </a:r>
            <a:r>
              <a:rPr lang="en-US" sz="2800" dirty="0" smtClean="0">
                <a:solidFill>
                  <a:srgbClr val="DD5807"/>
                </a:solidFill>
              </a:rPr>
              <a:t>hard.</a:t>
            </a:r>
          </a:p>
          <a:p>
            <a:pPr>
              <a:buFont typeface="Wingdings" pitchFamily="2" charset="2"/>
              <a:buChar char="§"/>
            </a:pPr>
            <a:endParaRPr lang="en-US" sz="2800" dirty="0" smtClean="0">
              <a:solidFill>
                <a:srgbClr val="DD5807"/>
              </a:solidFill>
            </a:endParaRPr>
          </a:p>
          <a:p>
            <a:pPr>
              <a:buNone/>
            </a:pPr>
            <a:r>
              <a:rPr lang="en-US" sz="2800" dirty="0" smtClean="0">
                <a:solidFill>
                  <a:srgbClr val="DD5807"/>
                </a:solidFill>
              </a:rPr>
              <a:t>After writing for 2-4 minutes, please:</a:t>
            </a:r>
          </a:p>
          <a:p>
            <a:pPr>
              <a:buSzPct val="100000"/>
              <a:buFont typeface="Wingdings" pitchFamily="2" charset="2"/>
              <a:buChar char="§"/>
            </a:pPr>
            <a:r>
              <a:rPr lang="en-US" sz="2800" dirty="0" smtClean="0">
                <a:solidFill>
                  <a:srgbClr val="DD5807"/>
                </a:solidFill>
              </a:rPr>
              <a:t>Discuss your thoughts with your crew.</a:t>
            </a: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48</a:t>
            </a:fld>
            <a:endParaRPr lang="en-US" dirty="0"/>
          </a:p>
        </p:txBody>
      </p:sp>
      <p:sp>
        <p:nvSpPr>
          <p:cNvPr id="6" name="Title 5"/>
          <p:cNvSpPr>
            <a:spLocks noGrp="1"/>
          </p:cNvSpPr>
          <p:nvPr>
            <p:ph type="title"/>
          </p:nvPr>
        </p:nvSpPr>
        <p:spPr/>
        <p:txBody>
          <a:bodyPr/>
          <a:lstStyle/>
          <a:p>
            <a:r>
              <a:rPr lang="en-US" sz="5400" b="1" dirty="0" smtClean="0">
                <a:solidFill>
                  <a:srgbClr val="DD5807"/>
                </a:solidFill>
              </a:rPr>
              <a:t>      Pause to Consider</a:t>
            </a:r>
            <a:endParaRPr lang="en-US" sz="5400" b="1" dirty="0">
              <a:solidFill>
                <a:srgbClr val="DD5807"/>
              </a:solidFill>
            </a:endParaRPr>
          </a:p>
        </p:txBody>
      </p:sp>
      <p:pic>
        <p:nvPicPr>
          <p:cNvPr id="26626"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rgbClr val="DD5807"/>
                </a:solidFill>
              </a:rPr>
              <a:t>          Preparation for the Task</a:t>
            </a:r>
            <a:endParaRPr lang="en-US" b="1" dirty="0">
              <a:solidFill>
                <a:srgbClr val="DD5807"/>
              </a:solidFill>
            </a:endParaRPr>
          </a:p>
        </p:txBody>
      </p:sp>
      <p:sp>
        <p:nvSpPr>
          <p:cNvPr id="7" name="Title 6"/>
          <p:cNvSpPr>
            <a:spLocks noGrp="1"/>
          </p:cNvSpPr>
          <p:nvPr>
            <p:ph type="ctrTitle"/>
          </p:nvPr>
        </p:nvSpPr>
        <p:spPr/>
        <p:txBody>
          <a:bodyPr/>
          <a:lstStyle/>
          <a:p>
            <a:r>
              <a:rPr lang="en-US" sz="5400" b="1" dirty="0" smtClean="0">
                <a:solidFill>
                  <a:srgbClr val="DD5807"/>
                </a:solidFill>
              </a:rPr>
              <a:t>     Skills Cluster 1</a:t>
            </a:r>
            <a:endParaRPr lang="en-US" sz="5400" b="1" dirty="0">
              <a:solidFill>
                <a:srgbClr val="DD5807"/>
              </a:solidFill>
            </a:endParaRPr>
          </a:p>
        </p:txBody>
      </p:sp>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49</a:t>
            </a:fld>
            <a:endParaRPr lang="fr-CA"/>
          </a:p>
        </p:txBody>
      </p:sp>
      <p:pic>
        <p:nvPicPr>
          <p:cNvPr id="5" name="Picture 4"/>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pic>
        <p:nvPicPr>
          <p:cNvPr id="25602" name="Picture 2" descr="oakleaves2"/>
          <p:cNvPicPr>
            <a:picLocks noChangeAspect="1" noChangeArrowheads="1"/>
          </p:cNvPicPr>
          <p:nvPr/>
        </p:nvPicPr>
        <p:blipFill>
          <a:blip r:embed="rId4" cstate="print"/>
          <a:srcRect/>
          <a:stretch>
            <a:fillRect/>
          </a:stretch>
        </p:blipFill>
        <p:spPr bwMode="auto">
          <a:xfrm>
            <a:off x="228600" y="5257800"/>
            <a:ext cx="1676400" cy="1371600"/>
          </a:xfrm>
          <a:prstGeom prst="rect">
            <a:avLst/>
          </a:prstGeom>
          <a:noFill/>
          <a:ln w="9525">
            <a:noFill/>
            <a:miter lim="800000"/>
            <a:headEnd/>
            <a:tailEnd/>
          </a:ln>
        </p:spPr>
      </p:pic>
    </p:spTree>
    <p:extLst>
      <p:ext uri="{BB962C8B-B14F-4D97-AF65-F5344CB8AC3E}">
        <p14:creationId xmlns:p14="http://schemas.microsoft.com/office/powerpoint/2010/main" xmlns="" val="3518461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AutoShape 4" descr="data:image/jpg;base64,/9j/4AAQSkZJRgABAQAAAQABAAD/2wBDAAkGBwgHBgkIBwgKCgkLDRYPDQwMDRsUFRAWIB0iIiAdHx8kKDQsJCYxJx8fLT0tMTU3Ojo6Iys/RD84QzQ5Ojf/2wBDAQoKCg0MDRoPDxo3JR8lNzc3Nzc3Nzc3Nzc3Nzc3Nzc3Nzc3Nzc3Nzc3Nzc3Nzc3Nzc3Nzc3Nzc3Nzc3Nzc3Nzf/wAARCACZAH8DASIAAhEBAxEB/8QAHAAAAgIDAQEAAAAAAAAAAAAAAAcFBgEECAMC/8QARhAAAQMDAgMGAwUDCAkFAAAAAQIDBAAFEQYhBxIxExQiQVFhcYGRIzJCUqEVkrEXN1ZigpOy0RYmMzU2Q1RV0nJ0lKKz/8QAGgEBAAMBAQEAAAAAAAAAAAAAAAECAwQGBf/EAC4RAAICAQQABAUCBwAAAAAAAAABAhEDBBIhMRNBUWEFgZGx8BShIjJCcZLR8f/aAAwDAQACEQMRAD8AeNFFFAFFFFAFFFFAFFFFAFFFFAFFeE2ZFgsKfmyWY7KBlTjywlKR6kmoy26kg3kOmxLFxQ0rkW6yodmlWAcFR67HyBoCaoqsaxuF1tWlrlckSGY77DClNIaQF/adE5UrYjJH4RUJwp1rN1KmXBu6m1zYyUuJcQgJ7RB2OQNsg+nqKAYVFFFAFFFFAFFFYyKAzRUVeNSWWyJzdLnGjqI2QpY51fBI3P0rUsepEalirlWJoqipcLfbyQpsEjrhOMn54oCwVo3S8W20M9tdJ8aI3+Z90Iz8M9ag9cOyrbpG6znLg6Hmoyuy7H7JIWdk9DzdSPxVzk644+72sh1x57GC46srUfmd6A6atGpo1/aecsCDKaZdLS3nMtN8wAJAyMnqNwMe9eGq5M22abudydmFCo0da0IjoCcqxsMnJO+OmKjODsJUPQsRSxhUl118+4KiEn90Jrz40S+76GfZCuVUqQ00B64VzkfRBoBDzJcue72twlvy3c5533Csg+2Tt8qe3BWCImikP8vKqZJceV74IQP0QKQzDL0hzsozLz7n5GW1OK+iQTXR+jmZdt0rare1Bd7ViK2lxT57JPPjKuuVdc+VAQfHCb3fR7cXO8yY23scYCQpwn/6AfOlhwzuotOuLa4ogJklUVe/kvGD+8lNO2/6Sj6oEdOoXFOsx1laGI6lNJ5iMbqB5jtn061I2fTtnsqOS122LG9VIbHMfirqaAkx0rNFFAFQOodYWHTquS63Btt7HMGEArcI/wDSkE/Op01zDrWO/F1jempThceExaio9SlWFJ+iVJHyoB/af1CvVEEzbQ0GInaKbS9JBKlFPUhA8viflUfxELlv0Xdpbk+T2/YFtpSXC2ErWQlOAnHmR1zXrwrhdx0FaUkEKebVIVnrlxRXj5BQHyqD46TAzpSPFJx3qYgHfqEgr/ikUAjlbrUpRytRypR3Kj6k10Rwjhdy0DbM4JkBcgn1C1lQ/QikLbbLeLyCLNbZMtXLlKm0eD984T+tdIWSNOiWeDBZYajJjx0NZeVznKUgfdSceX5qArHG+UGdF925uVUqW0gD15Tzn/BSQgQJtzcDVshyJbmSOVhsq39CRsPnXS9x0zb7wWjfWxcg0oqbbfSOzSTtkJAwfnmpSLFjw2UsxGGmGkjCW2kBKQPYCgIPS8adbdN2u2NxA2qLFbaW4+oDKgkAkJTk9c7EivW66ZiX5MdOoD3xthztG2UpLbYVgjJAJJ2JG5xv0qdooDStlpt1pYDFrgxojQ/Cw0ED9K3MVmigCiiigCiiigCk1xq0xMkXhm6wGkJZdjFuTIddQ22ypJ8JUVEdQo+p8NOWlRx7UruVnRk8nbuK5fcJwD+poCdt2trCiNFgxr/amA2hDSEpWXXFYGAABgA/WpaRGsc1xly6tu3BxlXO0ZcZSw2r1CeXlB98ZpTcHtOm76kNxfbCoVtwrf8AE+fuD5DKv3afhOE5JxQEHO1Tp+0IaTPnswkLyGw8hTYVjrjIGeo+tan8oej/AOkVv/vaSvEbUZ1JqeQ82rMKLmPFHsD4lf2iPoE1r6F0+dS6ljQFIJipPbSjjYNJIyP7Rwn5n0oDohm+W6Qyh5h5bjTiQpC0MLKVJO4IIG4rzm6ktFvjmRPmd2YSQC682tCQT03IxUohIQ2lKQEpSMAAdBSN40ajNxvbdljLzGt/ieKVbLeI6Ef1U/qo+lAMz+UPR/8ASK3/AN7UnC1HaZ8dMmDL7ywrPK6y0taTg4OCBjrXMtqt8i7XSJboYzIlOBtH9XzKvgACT7CuorNbo9otUW3Q08rEZoNoz1OB1PuetAeT99t0dlb0h9bTTaSpbi2VpSkDckkjYVE/yh6P/pFb/wC9qp8btSdhCZ09GXh2SA9Kwd0tA7J/tEfRJ9aTWD0QhS1E4ShAypRPQAeZNAdP2/VVkuaFrttwRLSg4WqOhTgSfQ4G1bSrxCSkqUt0ADJJYcGB+7UZoLTidM6ajQVBHelfaylpH3nTjPyGwHsBVe4zak/ZdhRaY6h3q6cyFYOClkDxn55CfmT5UBerbcYV0iIl26WzKjryEusrCknGx3FbVKPgGtXJemwrwBTKuUdM4UM/QAfKm5QBS94uabu2o2Lai0R0PFha1OBTgRgEDHX4Uwqhb/qGPZH4jUiPKdVLXyNdigKHNtsckbnNLovjxyyS2wVsjtF21WmdOxram3SlvAc8hwdn43Duo/f6eQ9gKzrJy9z9OzIVit8hEuSjsg4462js0HZRBCic4zj3Nb1w1JFgXmNanWZKn5KeZCkIBQBvkk58sb7Vq23WUC4qY7tHmlEha0MOKZwlwpBJAOeux2qNy6s0WmzOO9R47/Po/oJwcL9WAAC3sgDoBITsKZPDTTsjSlsfM62vKuMpzLymlNqSEJJCEglQ8iSfdRqT/wBPLeIbUoQrgWXXzHQQ0nJc22+974+RrEjXttjuuNuRJ/g7TJDacENqKVkeLoCk1G+PqX/RalutjJi4XC4CDIMC0yFyuzV2KXVtpSV42yeY4GfakcvhnrF1a3X4bbjziitxxUhGVrUSVH5kk04G9a2118oaYmqbEpMUvBj7PtVK5cZz61YJMhEaO6+6cNtIK1YHQAZNSmn0ZZMOTG0pKmxY8MtG3DTVwlXG8W9xcgoDUZLKkKCEndSslQ3Owx6D3pjGe7g4tkw+2W//ADqOs+qoV3kR2Y8eY33htbjS3muVK0pIBIOfcV92jU8C7yp8aGl4uws84UkDn3I8O++6f4U3ItLTZo3cXx37eX3FHf8AQutL5eJdylQGu0kOFQT3lJCE9EpG/kAB+vnUhobh9d7XqJi43y3lTEUFbTbLiFFTvROckbDc/ECr9G13aJFsmzwmShuGUh1DiAF5UcDAz619q1nDCoCBBuC1z2u1jpS0nK07n83oM/Aio3R9S/6PUJtbHx/q/tyTPfnf+2zPq3/50oNYaO1jqTUMq5LgIS0shDDapCPA2noOvU7k+5NMNeubejuye5z1OSS4lttLSSrmbUQsfe6jBrdZ1TAe06q+th4xUg+HkAWSDjAGeufep3IrLSZ4pNxfLr5/iKxwk0xd9OG5/teOhrt+z7PlcCs45s9PiKYtR9luke821i4Q+bsXgcBYwQQSCD8wakKkxlFxk4yVNBVL4g9sZthWxElvhiaHnCxHU4EpGM55QfX+NXSsEVWUdyo00+bwcinV9/uqFvJlTrrquyT12ecwgNPtrzHXhGVLSgqJSMZABOema8tEO3q3NW22rt8hphtb5ll6GvKTuU8iuhz7Z/WojUOt7+3eLgm3ywiG1ILTeWknBG2MkexNNOwXBN0ssOcn/nspUr2ON/1zWcUpS4f5+I+3q1l02mjvgtsuuXx2+f8AL9hVCDOTaoSjCvJcRdi+uP3RzlS2Dnmxy9d/41cLg2tXES2OohSTGTGWhxwR1dmCoKO6sY+NVh3WmpbvqM260OsR+Z5bbKCgdE53Uo58hmphi8aqh6qs9rvTsYIkFXMY4BDowTvkbHbyxVVX2N9Rj1Hc1FPbJ1fNNf28qNJqHNj6ijybPBukZb9xWZkZTazGLYcP2gURgEgZ9s7eWbyuU5d9OzFtxH2XHGnm0svABfMMp8jjfG3xpcStT6sMW53Bie0IcOUWVAoTzDKsDAxv1FeDOqtXvWWRdWrgz3aM4lpwFtIVzKxjA5d+tSpxiqIzfDs+dRlcbTSu3d+j490WvTN1lW/T8SKuy3AqixV9qpUVYUlfMAlKRjxZyckdMb1E6bYudp1FaX34MtbMi2huSpEZwBCvErx5H3ubY/Gs6v1FqS1N22ZHmtpizIyCkBtJJXygqJ22zkVu2/Ud8haGl324LakurWkRQRgAEhPiAA6HJxTjhehTwsvhvJGMayOu3du/byfJAuWOaGpD7UGaI79qCls93XzKkDLaQU4zkZ5v1r1vMGVMj6ajmJc2Es2xTL7rcJxRZUpBR0A33G49D71i16g1peIU2fDmx+xiAl0KQlJ6ZwkYPl6mpfQWrrrfXplvlFtclMZTrDwTy4IIGFeXVQPSoST49ToyrVYoym9r2d0+Var09DXvvfL1eLBITbLjFQhUhKlNR15QCrlQonl8JVjJz0zWrZRdFaZtljXapbK/2ghS1uxHAkJCyslW3Tm5B8M+leVp17d4F/7tf5KHoyHVMPlKAAgg45gQNwCPpVg1vcNSQrpBFnmsNxZqkMshQBPaHJydjt0qbTuRnOGbE46eUYpdp264t917mzw175Fj3C3TIkhlLMpS2VuMKQlaFHyyPUE/MVdq8YwcEdoPnLoQOcjpnG9e1bRVKjz2pzeNllkqrCtS5y0wbfKlOHCWGVOE+wBNbdUbinqBq22hdrKHO8T2lBCxjlSkEBWd89D6VEnSsnS4JZ80ccV2/wDpRGbaXuHc24vbvG4JdTjqQBynPzUqrvwinh/T70I7KiPEAf1VeIfrzVTmrBYVaDcv61TDLQC3nmTy9rnlG35ckefSscLryi26j7srKkT0hrCfJefCfhuqsIcSR6zWY1qdJnjG24yvqqry9+Dx0f8Azixs/wDVPfwXTpet0ORLZlvxWVyWP9k6pAKkfA+VI6NJVpjWverlHdHd5LiigAZUk8wyM7HrVyhaikaq1jan7OzPagRwrvPOeVB2PXBIPUdd6tjaSo5fjGmyZskM0HUVDv68fMkeI9uh2/Rc/uMVqP2r7S3OzQE8yucbnHnUbwmhRrhYLnHmsNvsqlJJbcSFJJCRjY1IcXLkxH06mC5zdrLcBbIGw5FJJzUTwauTITOt2FF5au3yAOXlAA6+tGl4hjiWR/Bpz891/SuT74yNoZh2dttIShBcSlIGAAAnAFec3+ZpnH5kf/rXhxiuTD02HbwF9tHSXFEgcpCsYx9DRFkG8cKpMKAw649CWgOJAB5vGFEjB32+dQ/5pHTghKOh00pdKafybZnhyP8AVDUeR+FX+CtPg5/xRI/9iv8AxoqO0tqiHZbHdoEht5bstJCCjlwDy8u+SKkuErbse5T7oppfdGYa0lwDZR5knA9ThJpF8xOnVY5Qw6uUlSlVe5BX21vLVdbsjKmW7o8w4APu5OQr4ZOPpUlZb85POnbXKKluQ7kgtrP4m/IH4dPhVh4e3G3XlV+tLra1pnPuysKAx2SikbnPXcVTJMU6S1a0idzKbiPodCk4y42DkEZ9v1qtf1eRpHIs+/TZV/HBXH6UdACs15RnkvsNvJyEuJChn3r1rqPC1XAV8LbSs+JIPxFfdKvjw661AtBaddbJkLz2aynPh9qAaHZI5eXkHL6YoDTY6Np29q504e2mXqXVEeK5Kld0j4kSj2iiChJGEHf8R29wFeldAfsa2Y/3fG/uhQm2bam0qxzIB+IrISAMBIHwrnbiLfW5+p5DVpIYgwiY7fdyUBxQPjUcdfFsPhnzrQ0lbp2o9RRLWiZKCFq531B5fhaSRzHr8h7kUIOmC2lYHMkHHqKwltCVZSkD4CtNFltaUJSmBGwBgfZg0n+MV3jNXViy2ltEcxk9rKcYASStQ8KMjfYbke6aC30OxTSFHJQkk+ooShKfupA+ArlaGq5T5keFEkSVyJLiWmk9ss5UTjPXoOp9ACa6Ts+mrdbrVFhKYRIUy0lCnnkhS3FAbqJPmTvQm2SxabJyUJJ9cVkIHTG3pilbxjuUG0Wtm1W+OyzOmnmWtpISppoHqCOnMRy/Dm9KUCpsoAqMuTgb7PL/AM6Ecs6wDaU/dSB8BQppCvvIB+IzVT0HpJq1abjN3ZoSZ7v2r6nz2hQpWPACfIDA+IJ861uJM226Z0w++xDjJnSPsIuGk5CyD4v7IBPyoTbLuBjGNq+qUPAZ11x28h1550JSzjtHFKx971NN6hAUtOONrnTrNb5EKK7IRGkEvJZQVqSkpxzYG5GcDb1pl1jFAL7hXEtundNpVNnQmrjMV20hKn08yB+BB32wnGR6k1vcQtWM23TEn9kSm358gdix3dQcLZI3WQM9Bk/HFXLkT+UfSjkT+UfSgOTO7SMY7u/821f5U4+DkG3WazO3G4zIzM6cdm3X0hTTSSeUEE7E/ePnuAelNDkT6D6UcifQfSgIO+aptlrtEua3LjynGWipDDLqVLcV5JAB8ziubZXf5sp6XKZfXIfcU66rslbqUcn5e1dXcifyj6VnlT6D6UAkuDdqhs3CRfLu9HjqY+xiIkLCFBRHjWAT6EJB91U3XL7aG21LNzh4SCdn0k/TNb/In0H0o5E+g+lAcw6ouU7UV+l3V6LISHlYaQpo5baH3U9PTc+5NS/DSysTtTMybupEeHBw+RJIbDjgPgSObrv4jj8o9a6H5U+g+lHIn0H0oDRF6tP/AHOD/wDIR/nSJ4n3qTqHU7iYzTy4ELLMcpQohw7FawceZ2HsketdCcifQfSjkT6D6UAreBtqnw41zmy4zsdmQptDIdQUqXy82SAd8b4zTUrGKzQBRRRQBRRRQBRRRQBRRRQBRRRQBRRRQBRRRQBRRRQH/9k="/>
          <p:cNvSpPr>
            <a:spLocks noChangeAspect="1" noChangeArrowheads="1"/>
          </p:cNvSpPr>
          <p:nvPr/>
        </p:nvSpPr>
        <p:spPr bwMode="auto">
          <a:xfrm>
            <a:off x="63500" y="-696913"/>
            <a:ext cx="1190625" cy="14287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AutoShape 6" descr="data:image/jpg;base64,/9j/4AAQSkZJRgABAQAAAQABAAD/2wBDAAkGBwgHBgkIBwgKCgkLDRYPDQwMDRsUFRAWIB0iIiAdHx8kKDQsJCYxJx8fLT0tMTU3Ojo6Iys/RD84QzQ5Ojf/2wBDAQoKCg0MDRoPDxo3JR8lNzc3Nzc3Nzc3Nzc3Nzc3Nzc3Nzc3Nzc3Nzc3Nzc3Nzc3Nzc3Nzc3Nzc3Nzc3Nzc3Nzf/wAARCACZAH8DASIAAhEBAxEB/8QAHAAAAgIDAQEAAAAAAAAAAAAAAAcFBgEECAMC/8QARhAAAQMDAgMGAwUDCAkFAAAAAQIDBAAFEQYhBxIxExQiQVFhcYGRIzJCUqEVkrEXN1ZigpOy0RYmMzU2Q1RV0nJ0lKKz/8QAGgEBAAMBAQEAAAAAAAAAAAAAAAECAwQGBf/EAC4RAAICAQQABAUCBwAAAAAAAAABAhEDBBIhMRNBUWEFgZGx8BShIjJCcZLR8f/aAAwDAQACEQMRAD8AeNFFFAFFFFAFFFFAFFFFAFFFFAFFeE2ZFgsKfmyWY7KBlTjywlKR6kmoy26kg3kOmxLFxQ0rkW6yodmlWAcFR67HyBoCaoqsaxuF1tWlrlckSGY77DClNIaQF/adE5UrYjJH4RUJwp1rN1KmXBu6m1zYyUuJcQgJ7RB2OQNsg+nqKAYVFFFAFFFFAFFFYyKAzRUVeNSWWyJzdLnGjqI2QpY51fBI3P0rUsepEalirlWJoqipcLfbyQpsEjrhOMn54oCwVo3S8W20M9tdJ8aI3+Z90Iz8M9ag9cOyrbpG6znLg6Hmoyuy7H7JIWdk9DzdSPxVzk644+72sh1x57GC46srUfmd6A6atGpo1/aecsCDKaZdLS3nMtN8wAJAyMnqNwMe9eGq5M22abudydmFCo0da0IjoCcqxsMnJO+OmKjODsJUPQsRSxhUl118+4KiEn90Jrz40S+76GfZCuVUqQ00B64VzkfRBoBDzJcue72twlvy3c5533Csg+2Tt8qe3BWCImikP8vKqZJceV74IQP0QKQzDL0hzsozLz7n5GW1OK+iQTXR+jmZdt0rare1Bd7ViK2lxT57JPPjKuuVdc+VAQfHCb3fR7cXO8yY23scYCQpwn/6AfOlhwzuotOuLa4ogJklUVe/kvGD+8lNO2/6Sj6oEdOoXFOsx1laGI6lNJ5iMbqB5jtn061I2fTtnsqOS122LG9VIbHMfirqaAkx0rNFFAFQOodYWHTquS63Btt7HMGEArcI/wDSkE/Op01zDrWO/F1jempThceExaio9SlWFJ+iVJHyoB/af1CvVEEzbQ0GInaKbS9JBKlFPUhA8viflUfxELlv0Xdpbk+T2/YFtpSXC2ErWQlOAnHmR1zXrwrhdx0FaUkEKebVIVnrlxRXj5BQHyqD46TAzpSPFJx3qYgHfqEgr/ikUAjlbrUpRytRypR3Kj6k10Rwjhdy0DbM4JkBcgn1C1lQ/QikLbbLeLyCLNbZMtXLlKm0eD984T+tdIWSNOiWeDBZYajJjx0NZeVznKUgfdSceX5qArHG+UGdF925uVUqW0gD15Tzn/BSQgQJtzcDVshyJbmSOVhsq39CRsPnXS9x0zb7wWjfWxcg0oqbbfSOzSTtkJAwfnmpSLFjw2UsxGGmGkjCW2kBKQPYCgIPS8adbdN2u2NxA2qLFbaW4+oDKgkAkJTk9c7EivW66ZiX5MdOoD3xthztG2UpLbYVgjJAJJ2JG5xv0qdooDStlpt1pYDFrgxojQ/Cw0ED9K3MVmigCiiigCiiigCk1xq0xMkXhm6wGkJZdjFuTIddQ22ypJ8JUVEdQo+p8NOWlRx7UruVnRk8nbuK5fcJwD+poCdt2trCiNFgxr/amA2hDSEpWXXFYGAABgA/WpaRGsc1xly6tu3BxlXO0ZcZSw2r1CeXlB98ZpTcHtOm76kNxfbCoVtwrf8AE+fuD5DKv3afhOE5JxQEHO1Tp+0IaTPnswkLyGw8hTYVjrjIGeo+tan8oej/AOkVv/vaSvEbUZ1JqeQ82rMKLmPFHsD4lf2iPoE1r6F0+dS6ljQFIJipPbSjjYNJIyP7Rwn5n0oDohm+W6Qyh5h5bjTiQpC0MLKVJO4IIG4rzm6ktFvjmRPmd2YSQC682tCQT03IxUohIQ2lKQEpSMAAdBSN40ajNxvbdljLzGt/ieKVbLeI6Ef1U/qo+lAMz+UPR/8ASK3/AN7UnC1HaZ8dMmDL7ywrPK6y0taTg4OCBjrXMtqt8i7XSJboYzIlOBtH9XzKvgACT7CuorNbo9otUW3Q08rEZoNoz1OB1PuetAeT99t0dlb0h9bTTaSpbi2VpSkDckkjYVE/yh6P/pFb/wC9qp8btSdhCZ09GXh2SA9Kwd0tA7J/tEfRJ9aTWD0QhS1E4ShAypRPQAeZNAdP2/VVkuaFrttwRLSg4WqOhTgSfQ4G1bSrxCSkqUt0ADJJYcGB+7UZoLTidM6ajQVBHelfaylpH3nTjPyGwHsBVe4zak/ZdhRaY6h3q6cyFYOClkDxn55CfmT5UBerbcYV0iIl26WzKjryEusrCknGx3FbVKPgGtXJemwrwBTKuUdM4UM/QAfKm5QBS94uabu2o2Lai0R0PFha1OBTgRgEDHX4Uwqhb/qGPZH4jUiPKdVLXyNdigKHNtsckbnNLovjxyyS2wVsjtF21WmdOxram3SlvAc8hwdn43Duo/f6eQ9gKzrJy9z9OzIVit8hEuSjsg4462js0HZRBCic4zj3Nb1w1JFgXmNanWZKn5KeZCkIBQBvkk58sb7Vq23WUC4qY7tHmlEha0MOKZwlwpBJAOeux2qNy6s0WmzOO9R47/Po/oJwcL9WAAC3sgDoBITsKZPDTTsjSlsfM62vKuMpzLymlNqSEJJCEglQ8iSfdRqT/wBPLeIbUoQrgWXXzHQQ0nJc22+974+RrEjXttjuuNuRJ/g7TJDacENqKVkeLoCk1G+PqX/RalutjJi4XC4CDIMC0yFyuzV2KXVtpSV42yeY4GfakcvhnrF1a3X4bbjziitxxUhGVrUSVH5kk04G9a2118oaYmqbEpMUvBj7PtVK5cZz61YJMhEaO6+6cNtIK1YHQAZNSmn0ZZMOTG0pKmxY8MtG3DTVwlXG8W9xcgoDUZLKkKCEndSslQ3Owx6D3pjGe7g4tkw+2W//ADqOs+qoV3kR2Y8eY33htbjS3muVK0pIBIOfcV92jU8C7yp8aGl4uws84UkDn3I8O++6f4U3ItLTZo3cXx37eX3FHf8AQutL5eJdylQGu0kOFQT3lJCE9EpG/kAB+vnUhobh9d7XqJi43y3lTEUFbTbLiFFTvROckbDc/ECr9G13aJFsmzwmShuGUh1DiAF5UcDAz619q1nDCoCBBuC1z2u1jpS0nK07n83oM/Aio3R9S/6PUJtbHx/q/tyTPfnf+2zPq3/50oNYaO1jqTUMq5LgIS0shDDapCPA2noOvU7k+5NMNeubejuye5z1OSS4lttLSSrmbUQsfe6jBrdZ1TAe06q+th4xUg+HkAWSDjAGeufep3IrLSZ4pNxfLr5/iKxwk0xd9OG5/teOhrt+z7PlcCs45s9PiKYtR9luke821i4Q+bsXgcBYwQQSCD8wakKkxlFxk4yVNBVL4g9sZthWxElvhiaHnCxHU4EpGM55QfX+NXSsEVWUdyo00+bwcinV9/uqFvJlTrrquyT12ecwgNPtrzHXhGVLSgqJSMZABOema8tEO3q3NW22rt8hphtb5ll6GvKTuU8iuhz7Z/WojUOt7+3eLgm3ywiG1ILTeWknBG2MkexNNOwXBN0ssOcn/nspUr2ON/1zWcUpS4f5+I+3q1l02mjvgtsuuXx2+f8AL9hVCDOTaoSjCvJcRdi+uP3RzlS2Dnmxy9d/41cLg2tXES2OohSTGTGWhxwR1dmCoKO6sY+NVh3WmpbvqM260OsR+Z5bbKCgdE53Uo58hmphi8aqh6qs9rvTsYIkFXMY4BDowTvkbHbyxVVX2N9Rj1Hc1FPbJ1fNNf28qNJqHNj6ijybPBukZb9xWZkZTazGLYcP2gURgEgZ9s7eWbyuU5d9OzFtxH2XHGnm0svABfMMp8jjfG3xpcStT6sMW53Bie0IcOUWVAoTzDKsDAxv1FeDOqtXvWWRdWrgz3aM4lpwFtIVzKxjA5d+tSpxiqIzfDs+dRlcbTSu3d+j490WvTN1lW/T8SKuy3AqixV9qpUVYUlfMAlKRjxZyckdMb1E6bYudp1FaX34MtbMi2huSpEZwBCvErx5H3ubY/Gs6v1FqS1N22ZHmtpizIyCkBtJJXygqJ22zkVu2/Ud8haGl324LakurWkRQRgAEhPiAA6HJxTjhehTwsvhvJGMayOu3du/byfJAuWOaGpD7UGaI79qCls93XzKkDLaQU4zkZ5v1r1vMGVMj6ajmJc2Es2xTL7rcJxRZUpBR0A33G49D71i16g1peIU2fDmx+xiAl0KQlJ6ZwkYPl6mpfQWrrrfXplvlFtclMZTrDwTy4IIGFeXVQPSoST49ToyrVYoym9r2d0+Var09DXvvfL1eLBITbLjFQhUhKlNR15QCrlQonl8JVjJz0zWrZRdFaZtljXapbK/2ghS1uxHAkJCyslW3Tm5B8M+leVp17d4F/7tf5KHoyHVMPlKAAgg45gQNwCPpVg1vcNSQrpBFnmsNxZqkMshQBPaHJydjt0qbTuRnOGbE46eUYpdp264t917mzw175Fj3C3TIkhlLMpS2VuMKQlaFHyyPUE/MVdq8YwcEdoPnLoQOcjpnG9e1bRVKjz2pzeNllkqrCtS5y0wbfKlOHCWGVOE+wBNbdUbinqBq22hdrKHO8T2lBCxjlSkEBWd89D6VEnSsnS4JZ80ccV2/wDpRGbaXuHc24vbvG4JdTjqQBynPzUqrvwinh/T70I7KiPEAf1VeIfrzVTmrBYVaDcv61TDLQC3nmTy9rnlG35ckefSscLryi26j7srKkT0hrCfJefCfhuqsIcSR6zWY1qdJnjG24yvqqry9+Dx0f8Azixs/wDVPfwXTpet0ORLZlvxWVyWP9k6pAKkfA+VI6NJVpjWverlHdHd5LiigAZUk8wyM7HrVyhaikaq1jan7OzPagRwrvPOeVB2PXBIPUdd6tjaSo5fjGmyZskM0HUVDv68fMkeI9uh2/Rc/uMVqP2r7S3OzQE8yucbnHnUbwmhRrhYLnHmsNvsqlJJbcSFJJCRjY1IcXLkxH06mC5zdrLcBbIGw5FJJzUTwauTITOt2FF5au3yAOXlAA6+tGl4hjiWR/Bpz891/SuT74yNoZh2dttIShBcSlIGAAAnAFec3+ZpnH5kf/rXhxiuTD02HbwF9tHSXFEgcpCsYx9DRFkG8cKpMKAw649CWgOJAB5vGFEjB32+dQ/5pHTghKOh00pdKafybZnhyP8AVDUeR+FX+CtPg5/xRI/9iv8AxoqO0tqiHZbHdoEht5bstJCCjlwDy8u+SKkuErbse5T7oppfdGYa0lwDZR5knA9ThJpF8xOnVY5Qw6uUlSlVe5BX21vLVdbsjKmW7o8w4APu5OQr4ZOPpUlZb85POnbXKKluQ7kgtrP4m/IH4dPhVh4e3G3XlV+tLra1pnPuysKAx2SikbnPXcVTJMU6S1a0idzKbiPodCk4y42DkEZ9v1qtf1eRpHIs+/TZV/HBXH6UdACs15RnkvsNvJyEuJChn3r1rqPC1XAV8LbSs+JIPxFfdKvjw661AtBaddbJkLz2aynPh9qAaHZI5eXkHL6YoDTY6Np29q504e2mXqXVEeK5Kld0j4kSj2iiChJGEHf8R29wFeldAfsa2Y/3fG/uhQm2bam0qxzIB+IrISAMBIHwrnbiLfW5+p5DVpIYgwiY7fdyUBxQPjUcdfFsPhnzrQ0lbp2o9RRLWiZKCFq531B5fhaSRzHr8h7kUIOmC2lYHMkHHqKwltCVZSkD4CtNFltaUJSmBGwBgfZg0n+MV3jNXViy2ltEcxk9rKcYASStQ8KMjfYbke6aC30OxTSFHJQkk+ooShKfupA+ArlaGq5T5keFEkSVyJLiWmk9ss5UTjPXoOp9ACa6Ts+mrdbrVFhKYRIUy0lCnnkhS3FAbqJPmTvQm2SxabJyUJJ9cVkIHTG3pilbxjuUG0Wtm1W+OyzOmnmWtpISppoHqCOnMRy/Dm9KUCpsoAqMuTgb7PL/AM6Ecs6wDaU/dSB8BQppCvvIB+IzVT0HpJq1abjN3ZoSZ7v2r6nz2hQpWPACfIDA+IJ861uJM226Z0w++xDjJnSPsIuGk5CyD4v7IBPyoTbLuBjGNq+qUPAZ11x28h1550JSzjtHFKx971NN6hAUtOONrnTrNb5EKK7IRGkEvJZQVqSkpxzYG5GcDb1pl1jFAL7hXEtundNpVNnQmrjMV20hKn08yB+BB32wnGR6k1vcQtWM23TEn9kSm358gdix3dQcLZI3WQM9Bk/HFXLkT+UfSjkT+UfSgOTO7SMY7u/821f5U4+DkG3WazO3G4zIzM6cdm3X0hTTSSeUEE7E/ePnuAelNDkT6D6UcifQfSgIO+aptlrtEua3LjynGWipDDLqVLcV5JAB8ziubZXf5sp6XKZfXIfcU66rslbqUcn5e1dXcifyj6VnlT6D6UAkuDdqhs3CRfLu9HjqY+xiIkLCFBRHjWAT6EJB91U3XL7aG21LNzh4SCdn0k/TNb/In0H0o5E+g+lAcw6ouU7UV+l3V6LISHlYaQpo5baH3U9PTc+5NS/DSysTtTMybupEeHBw+RJIbDjgPgSObrv4jj8o9a6H5U+g+lHIn0H0oDRF6tP/AHOD/wDIR/nSJ4n3qTqHU7iYzTy4ELLMcpQohw7FawceZ2HsketdCcifQfSjkT6D6UAreBtqnw41zmy4zsdmQptDIdQUqXy82SAd8b4zTUrGKzQBRRRQBRRRQBRRRQBRRRQBRRRQBRRRQBRRRQBRRRQH/9k="/>
          <p:cNvSpPr>
            <a:spLocks noChangeAspect="1" noChangeArrowheads="1"/>
          </p:cNvSpPr>
          <p:nvPr/>
        </p:nvSpPr>
        <p:spPr bwMode="auto">
          <a:xfrm>
            <a:off x="215900" y="-544513"/>
            <a:ext cx="1190625" cy="142875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034" name="Picture 10" descr="http://t3.gstatic.com/images?q=tbn:ANd9GcQG2DOEl2X4FPn863YM07HvYxWEvEqbvOuPTRQfYqZKAkNd2TbOI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4069" y="281727"/>
            <a:ext cx="2547679" cy="1514601"/>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t3.gstatic.com/images?q=tbn:ANd9GcTo1Rj5Ud617eL0AAFG8XNxQajIkLd0LgPa87WfcxJOyUdTbIaHX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41040" y="2974977"/>
            <a:ext cx="2438400" cy="16097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Down Arrow 6"/>
          <p:cNvSpPr/>
          <p:nvPr/>
        </p:nvSpPr>
        <p:spPr>
          <a:xfrm>
            <a:off x="931346" y="2199714"/>
            <a:ext cx="873125" cy="24209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ight Arrow 7"/>
          <p:cNvSpPr/>
          <p:nvPr/>
        </p:nvSpPr>
        <p:spPr>
          <a:xfrm>
            <a:off x="3276600" y="5622842"/>
            <a:ext cx="3048000" cy="813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Up Arrow 8"/>
          <p:cNvSpPr/>
          <p:nvPr/>
        </p:nvSpPr>
        <p:spPr>
          <a:xfrm>
            <a:off x="7239000" y="2245575"/>
            <a:ext cx="838200" cy="267726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Curved Up Arrow 10"/>
          <p:cNvSpPr/>
          <p:nvPr/>
        </p:nvSpPr>
        <p:spPr>
          <a:xfrm rot="9425207">
            <a:off x="3570514" y="678638"/>
            <a:ext cx="2286000" cy="12192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05600" y="5044392"/>
            <a:ext cx="2286000" cy="1709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C:\Documents and Settings\cmullin\Desktop\51NQ8jv9X7L__SS500_.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05600" y="340576"/>
            <a:ext cx="16764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2524" y="4985317"/>
            <a:ext cx="2867344" cy="1769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5400000">
            <a:off x="904330" y="2768318"/>
            <a:ext cx="914400" cy="369332"/>
          </a:xfrm>
          <a:prstGeom prst="rect">
            <a:avLst/>
          </a:prstGeom>
          <a:noFill/>
        </p:spPr>
        <p:txBody>
          <a:bodyPr wrap="square" rtlCol="0">
            <a:spAutoFit/>
          </a:bodyPr>
          <a:lstStyle/>
          <a:p>
            <a:r>
              <a:rPr lang="en-US" dirty="0" smtClean="0"/>
              <a:t>KCAS</a:t>
            </a:r>
            <a:endParaRPr lang="en-US" dirty="0"/>
          </a:p>
        </p:txBody>
      </p:sp>
      <p:sp>
        <p:nvSpPr>
          <p:cNvPr id="10" name="TextBox 9"/>
          <p:cNvSpPr txBox="1"/>
          <p:nvPr/>
        </p:nvSpPr>
        <p:spPr>
          <a:xfrm>
            <a:off x="3995057" y="5899382"/>
            <a:ext cx="1436914" cy="369332"/>
          </a:xfrm>
          <a:prstGeom prst="rect">
            <a:avLst/>
          </a:prstGeom>
          <a:noFill/>
        </p:spPr>
        <p:txBody>
          <a:bodyPr wrap="square" rtlCol="0">
            <a:spAutoFit/>
          </a:bodyPr>
          <a:lstStyle/>
          <a:p>
            <a:r>
              <a:rPr lang="en-US" dirty="0" smtClean="0"/>
              <a:t>CHETL</a:t>
            </a:r>
            <a:endParaRPr lang="en-US" dirty="0"/>
          </a:p>
        </p:txBody>
      </p:sp>
      <p:sp>
        <p:nvSpPr>
          <p:cNvPr id="12" name="TextBox 11"/>
          <p:cNvSpPr txBox="1"/>
          <p:nvPr/>
        </p:nvSpPr>
        <p:spPr>
          <a:xfrm rot="16200000">
            <a:off x="6515100" y="3641341"/>
            <a:ext cx="2286000" cy="276999"/>
          </a:xfrm>
          <a:prstGeom prst="rect">
            <a:avLst/>
          </a:prstGeom>
          <a:noFill/>
        </p:spPr>
        <p:txBody>
          <a:bodyPr wrap="square" rtlCol="0">
            <a:spAutoFit/>
          </a:bodyPr>
          <a:lstStyle/>
          <a:p>
            <a:r>
              <a:rPr lang="en-US" sz="1200" b="1" dirty="0" smtClean="0"/>
              <a:t>FORMATIVE ASSESSMENT</a:t>
            </a:r>
            <a:endParaRPr lang="en-US" sz="1200" b="1" dirty="0"/>
          </a:p>
        </p:txBody>
      </p:sp>
      <p:sp>
        <p:nvSpPr>
          <p:cNvPr id="15" name="TextBox 14"/>
          <p:cNvSpPr txBox="1"/>
          <p:nvPr/>
        </p:nvSpPr>
        <p:spPr>
          <a:xfrm rot="2707306">
            <a:off x="4762500" y="966898"/>
            <a:ext cx="1600200" cy="307777"/>
          </a:xfrm>
          <a:prstGeom prst="rect">
            <a:avLst/>
          </a:prstGeom>
          <a:noFill/>
        </p:spPr>
        <p:txBody>
          <a:bodyPr wrap="square" rtlCol="0">
            <a:spAutoFit/>
          </a:bodyPr>
          <a:lstStyle/>
          <a:p>
            <a:r>
              <a:rPr lang="en-US" sz="1400" b="1" dirty="0" smtClean="0"/>
              <a:t>LEADERSHIP</a:t>
            </a:r>
            <a:endParaRPr lang="en-US" sz="1400" b="1" dirty="0"/>
          </a:p>
        </p:txBody>
      </p:sp>
      <p:sp>
        <p:nvSpPr>
          <p:cNvPr id="17" name="TextBox 16"/>
          <p:cNvSpPr txBox="1"/>
          <p:nvPr/>
        </p:nvSpPr>
        <p:spPr>
          <a:xfrm>
            <a:off x="3015428" y="2538268"/>
            <a:ext cx="3108066" cy="338554"/>
          </a:xfrm>
          <a:prstGeom prst="rect">
            <a:avLst/>
          </a:prstGeom>
          <a:noFill/>
        </p:spPr>
        <p:txBody>
          <a:bodyPr wrap="square" rtlCol="0">
            <a:spAutoFit/>
          </a:bodyPr>
          <a:lstStyle/>
          <a:p>
            <a:r>
              <a:rPr lang="en-US" sz="1600" b="1" dirty="0" smtClean="0"/>
              <a:t>STUDENT ACHIEVEMENT</a:t>
            </a:r>
            <a:endParaRPr lang="en-US" sz="1600" b="1" dirty="0"/>
          </a:p>
        </p:txBody>
      </p:sp>
    </p:spTree>
    <p:extLst>
      <p:ext uri="{BB962C8B-B14F-4D97-AF65-F5344CB8AC3E}">
        <p14:creationId xmlns="" xmlns:p14="http://schemas.microsoft.com/office/powerpoint/2010/main" val="30474705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133600"/>
            <a:ext cx="6477000" cy="3992563"/>
          </a:xfrm>
        </p:spPr>
        <p:txBody>
          <a:bodyPr>
            <a:normAutofit/>
          </a:bodyPr>
          <a:lstStyle/>
          <a:p>
            <a:pPr marL="0" indent="0" algn="ctr">
              <a:spcBef>
                <a:spcPts val="0"/>
              </a:spcBef>
              <a:buNone/>
            </a:pPr>
            <a:r>
              <a:rPr lang="en-US" dirty="0" smtClean="0">
                <a:solidFill>
                  <a:srgbClr val="DD5807"/>
                </a:solidFill>
              </a:rPr>
              <a:t>In the sample instructional ladder, </a:t>
            </a:r>
          </a:p>
          <a:p>
            <a:pPr marL="0" indent="0" algn="ctr">
              <a:spcBef>
                <a:spcPts val="0"/>
              </a:spcBef>
              <a:buNone/>
            </a:pPr>
            <a:r>
              <a:rPr lang="en-US" dirty="0" smtClean="0">
                <a:solidFill>
                  <a:srgbClr val="DD5807"/>
                </a:solidFill>
              </a:rPr>
              <a:t>the first Skills Cluster </a:t>
            </a:r>
          </a:p>
          <a:p>
            <a:pPr marL="0" indent="0" algn="ctr">
              <a:spcBef>
                <a:spcPts val="0"/>
              </a:spcBef>
              <a:buNone/>
            </a:pPr>
            <a:r>
              <a:rPr lang="en-US" dirty="0" smtClean="0">
                <a:solidFill>
                  <a:srgbClr val="DD5807"/>
                </a:solidFill>
              </a:rPr>
              <a:t>focuses on preparing students </a:t>
            </a:r>
          </a:p>
          <a:p>
            <a:pPr marL="0" indent="0" algn="ctr">
              <a:spcBef>
                <a:spcPts val="0"/>
              </a:spcBef>
              <a:buNone/>
            </a:pPr>
            <a:r>
              <a:rPr lang="en-US" dirty="0" smtClean="0">
                <a:solidFill>
                  <a:srgbClr val="DD5807"/>
                </a:solidFill>
              </a:rPr>
              <a:t>for the teaching task.</a:t>
            </a:r>
          </a:p>
          <a:p>
            <a:pPr marL="0" indent="0">
              <a:buNone/>
            </a:pPr>
            <a:endParaRPr lang="en-US" dirty="0" smtClean="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50</a:t>
            </a:fld>
            <a:endParaRPr lang="en-US" dirty="0"/>
          </a:p>
        </p:txBody>
      </p:sp>
      <p:sp>
        <p:nvSpPr>
          <p:cNvPr id="6" name="Title 5"/>
          <p:cNvSpPr>
            <a:spLocks noGrp="1"/>
          </p:cNvSpPr>
          <p:nvPr>
            <p:ph type="title"/>
          </p:nvPr>
        </p:nvSpPr>
        <p:spPr/>
        <p:txBody>
          <a:bodyPr/>
          <a:lstStyle/>
          <a:p>
            <a:r>
              <a:rPr lang="en-US" sz="5400" b="1" dirty="0" smtClean="0">
                <a:solidFill>
                  <a:srgbClr val="DD5807"/>
                </a:solidFill>
              </a:rPr>
              <a:t>      Skills Cluster 1</a:t>
            </a:r>
            <a:endParaRPr lang="en-US" sz="5400" b="1" dirty="0">
              <a:solidFill>
                <a:srgbClr val="DD5807"/>
              </a:solidFill>
            </a:endParaRPr>
          </a:p>
        </p:txBody>
      </p:sp>
      <p:pic>
        <p:nvPicPr>
          <p:cNvPr id="24578"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6705600" cy="4525963"/>
          </a:xfrm>
        </p:spPr>
        <p:txBody>
          <a:bodyPr>
            <a:normAutofit fontScale="92500" lnSpcReduction="20000"/>
          </a:bodyPr>
          <a:lstStyle/>
          <a:p>
            <a:pPr marL="52388" indent="-52388">
              <a:lnSpc>
                <a:spcPct val="110000"/>
              </a:lnSpc>
              <a:spcBef>
                <a:spcPts val="0"/>
              </a:spcBef>
              <a:spcAft>
                <a:spcPts val="0"/>
              </a:spcAft>
              <a:buNone/>
            </a:pPr>
            <a:r>
              <a:rPr lang="en-US" sz="3027" dirty="0" smtClean="0">
                <a:solidFill>
                  <a:srgbClr val="DD5807"/>
                </a:solidFill>
              </a:rPr>
              <a:t>  To think concretely about the elements of</a:t>
            </a:r>
          </a:p>
          <a:p>
            <a:pPr marL="52388" indent="-52388">
              <a:lnSpc>
                <a:spcPct val="110000"/>
              </a:lnSpc>
              <a:spcBef>
                <a:spcPts val="0"/>
              </a:spcBef>
              <a:spcAft>
                <a:spcPts val="0"/>
              </a:spcAft>
              <a:buNone/>
            </a:pPr>
            <a:r>
              <a:rPr lang="en-US" sz="3027" dirty="0" smtClean="0">
                <a:solidFill>
                  <a:srgbClr val="DD5807"/>
                </a:solidFill>
              </a:rPr>
              <a:t>  Skills Cluster 1, please:</a:t>
            </a:r>
          </a:p>
          <a:p>
            <a:pPr>
              <a:spcAft>
                <a:spcPts val="600"/>
              </a:spcAft>
              <a:buSzPct val="100000"/>
              <a:buFont typeface="Wingdings" pitchFamily="2" charset="2"/>
              <a:buChar char="§"/>
            </a:pPr>
            <a:r>
              <a:rPr lang="en-US" sz="3027" dirty="0">
                <a:solidFill>
                  <a:srgbClr val="DD5807"/>
                </a:solidFill>
              </a:rPr>
              <a:t>I</a:t>
            </a:r>
            <a:r>
              <a:rPr lang="en-US" sz="3027" dirty="0" smtClean="0">
                <a:solidFill>
                  <a:srgbClr val="DD5807"/>
                </a:solidFill>
              </a:rPr>
              <a:t>magine Johnny as a fairly cooperative student in your class and as not weakest or strongest academically, but right in the middle of your range of students.</a:t>
            </a:r>
          </a:p>
          <a:p>
            <a:pPr>
              <a:spcAft>
                <a:spcPts val="600"/>
              </a:spcAft>
              <a:buSzPct val="100000"/>
              <a:buFont typeface="Wingdings" pitchFamily="2" charset="2"/>
              <a:buChar char="§"/>
            </a:pPr>
            <a:r>
              <a:rPr lang="en-US" sz="3027" dirty="0" smtClean="0">
                <a:solidFill>
                  <a:srgbClr val="DD5807"/>
                </a:solidFill>
              </a:rPr>
              <a:t>Individually, jot down answers to the questions in your notebook.</a:t>
            </a:r>
          </a:p>
          <a:p>
            <a:pPr>
              <a:spcAft>
                <a:spcPts val="600"/>
              </a:spcAft>
              <a:buSzPct val="100000"/>
              <a:buFont typeface="Wingdings" pitchFamily="2" charset="2"/>
              <a:buChar char="§"/>
            </a:pPr>
            <a:r>
              <a:rPr lang="en-US" sz="3027" dirty="0" smtClean="0">
                <a:solidFill>
                  <a:srgbClr val="DD5807"/>
                </a:solidFill>
              </a:rPr>
              <a:t>With your crew, talk through your answers</a:t>
            </a:r>
          </a:p>
          <a:p>
            <a:pPr>
              <a:spcAft>
                <a:spcPts val="600"/>
              </a:spcAft>
              <a:buSzPct val="100000"/>
              <a:buFont typeface="Wingdings" pitchFamily="2" charset="2"/>
              <a:buChar char="§"/>
            </a:pPr>
            <a:r>
              <a:rPr lang="en-US" sz="3027" dirty="0" smtClean="0">
                <a:solidFill>
                  <a:srgbClr val="DD5807"/>
                </a:solidFill>
              </a:rPr>
              <a:t>Be ready to share with the room.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51</a:t>
            </a:fld>
            <a:endParaRPr lang="en-US" dirty="0"/>
          </a:p>
        </p:txBody>
      </p:sp>
      <p:sp>
        <p:nvSpPr>
          <p:cNvPr id="7" name="Title 6"/>
          <p:cNvSpPr>
            <a:spLocks noGrp="1"/>
          </p:cNvSpPr>
          <p:nvPr>
            <p:ph type="title"/>
          </p:nvPr>
        </p:nvSpPr>
        <p:spPr/>
        <p:txBody>
          <a:bodyPr/>
          <a:lstStyle/>
          <a:p>
            <a:r>
              <a:rPr lang="en-US" b="1" dirty="0" smtClean="0">
                <a:solidFill>
                  <a:srgbClr val="DD5807"/>
                </a:solidFill>
              </a:rPr>
              <a:t>           Break Down Our Version</a:t>
            </a:r>
            <a:br>
              <a:rPr lang="en-US" b="1" dirty="0" smtClean="0">
                <a:solidFill>
                  <a:srgbClr val="DD5807"/>
                </a:solidFill>
              </a:rPr>
            </a:br>
            <a:r>
              <a:rPr lang="en-US" dirty="0" smtClean="0">
                <a:solidFill>
                  <a:srgbClr val="DD5807"/>
                </a:solidFill>
              </a:rPr>
              <a:t>        (</a:t>
            </a:r>
            <a:r>
              <a:rPr lang="en-US" sz="3200" b="1" dirty="0" smtClean="0">
                <a:solidFill>
                  <a:srgbClr val="DD5807"/>
                </a:solidFill>
              </a:rPr>
              <a:t>Tab #11: Pages 3-4)</a:t>
            </a:r>
            <a:endParaRPr lang="en-US" sz="3200" b="1" dirty="0">
              <a:solidFill>
                <a:srgbClr val="DD5807"/>
              </a:solidFill>
            </a:endParaRPr>
          </a:p>
        </p:txBody>
      </p:sp>
      <p:pic>
        <p:nvPicPr>
          <p:cNvPr id="23554" name="Picture 2" descr="oakleaves2"/>
          <p:cNvPicPr>
            <a:picLocks noChangeAspect="1" noChangeArrowheads="1"/>
          </p:cNvPicPr>
          <p:nvPr/>
        </p:nvPicPr>
        <p:blipFill>
          <a:blip r:embed="rId3" cstate="print"/>
          <a:srcRect/>
          <a:stretch>
            <a:fillRect/>
          </a:stretch>
        </p:blipFill>
        <p:spPr bwMode="auto">
          <a:xfrm>
            <a:off x="228600" y="5105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219200"/>
            <a:ext cx="7010400" cy="5334000"/>
          </a:xfrm>
        </p:spPr>
        <p:txBody>
          <a:bodyPr>
            <a:normAutofit fontScale="92500"/>
          </a:bodyPr>
          <a:lstStyle/>
          <a:p>
            <a:pPr>
              <a:buSzPct val="100000"/>
              <a:buFont typeface="Wingdings" charset="2"/>
              <a:buChar char=""/>
            </a:pPr>
            <a:r>
              <a:rPr lang="en-US" sz="2800" dirty="0" smtClean="0">
                <a:solidFill>
                  <a:srgbClr val="DD5807"/>
                </a:solidFill>
              </a:rPr>
              <a:t>For the first mini-task, what are you asking Johnny to do?  Part of the time he will be listening to you, but what else will he do as an active learner?</a:t>
            </a:r>
          </a:p>
          <a:p>
            <a:pPr>
              <a:buSzPct val="100000"/>
              <a:buFont typeface="Wingdings" charset="2"/>
              <a:buChar char=""/>
            </a:pPr>
            <a:r>
              <a:rPr lang="en-US" sz="2800" dirty="0" smtClean="0">
                <a:solidFill>
                  <a:srgbClr val="DD5807"/>
                </a:solidFill>
              </a:rPr>
              <a:t>What can Johnny find out by doing the first mini-task? </a:t>
            </a:r>
          </a:p>
          <a:p>
            <a:pPr>
              <a:buSzPct val="100000"/>
              <a:buFont typeface="Wingdings" charset="2"/>
              <a:buChar char=""/>
            </a:pPr>
            <a:r>
              <a:rPr lang="en-US" sz="2800" dirty="0" smtClean="0">
                <a:solidFill>
                  <a:srgbClr val="DD5807"/>
                </a:solidFill>
              </a:rPr>
              <a:t>What can he find out from the second mini-task? </a:t>
            </a:r>
          </a:p>
          <a:p>
            <a:pPr>
              <a:buSzPct val="100000"/>
              <a:buFont typeface="Wingdings" charset="2"/>
              <a:buChar char=""/>
            </a:pPr>
            <a:r>
              <a:rPr lang="en-US" sz="2800" dirty="0" smtClean="0">
                <a:solidFill>
                  <a:srgbClr val="DD5807"/>
                </a:solidFill>
              </a:rPr>
              <a:t>How can that learning help him do better work?</a:t>
            </a:r>
          </a:p>
          <a:p>
            <a:pPr>
              <a:buSzPct val="100000"/>
              <a:buFont typeface="Wingdings" charset="2"/>
              <a:buChar char=""/>
            </a:pPr>
            <a:r>
              <a:rPr lang="en-US" sz="2800" dirty="0" smtClean="0">
                <a:solidFill>
                  <a:srgbClr val="DD5807"/>
                </a:solidFill>
              </a:rPr>
              <a:t>What can you find out from Johnny’s work on the mini-tasks?</a:t>
            </a:r>
          </a:p>
          <a:p>
            <a:pPr>
              <a:buSzPct val="100000"/>
              <a:buFont typeface="Wingdings" charset="2"/>
              <a:buChar char=""/>
            </a:pPr>
            <a:r>
              <a:rPr lang="en-US" sz="2800" dirty="0" smtClean="0">
                <a:solidFill>
                  <a:srgbClr val="DD5807"/>
                </a:solidFill>
              </a:rPr>
              <a:t>How can you use what you learn? </a:t>
            </a:r>
            <a:endParaRPr lang="en-US" dirty="0" smtClean="0">
              <a:solidFill>
                <a:srgbClr val="DD5807"/>
              </a:solidFill>
            </a:endParaRPr>
          </a:p>
          <a:p>
            <a:pPr>
              <a:buSzPct val="100000"/>
            </a:pPr>
            <a:endParaRPr lang="en-US"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52</a:t>
            </a:fld>
            <a:endParaRPr lang="en-US" dirty="0"/>
          </a:p>
        </p:txBody>
      </p:sp>
      <p:sp>
        <p:nvSpPr>
          <p:cNvPr id="6" name="Title 5"/>
          <p:cNvSpPr>
            <a:spLocks noGrp="1"/>
          </p:cNvSpPr>
          <p:nvPr>
            <p:ph type="title"/>
          </p:nvPr>
        </p:nvSpPr>
        <p:spPr>
          <a:xfrm>
            <a:off x="457200" y="0"/>
            <a:ext cx="8229600" cy="1143000"/>
          </a:xfrm>
        </p:spPr>
        <p:txBody>
          <a:bodyPr/>
          <a:lstStyle/>
          <a:p>
            <a:r>
              <a:rPr lang="en-US" b="1" dirty="0" smtClean="0">
                <a:solidFill>
                  <a:srgbClr val="DD5807"/>
                </a:solidFill>
              </a:rPr>
              <a:t>        What Did You See?</a:t>
            </a:r>
            <a:endParaRPr lang="en-US" b="1" dirty="0">
              <a:solidFill>
                <a:srgbClr val="DD5807"/>
              </a:solidFill>
            </a:endParaRPr>
          </a:p>
        </p:txBody>
      </p:sp>
      <p:pic>
        <p:nvPicPr>
          <p:cNvPr id="22530"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00539"/>
          </a:xfrm>
        </p:spPr>
        <p:txBody>
          <a:bodyPr>
            <a:noAutofit/>
          </a:bodyPr>
          <a:lstStyle/>
          <a:p>
            <a:pPr marL="0" indent="0">
              <a:buNone/>
            </a:pPr>
            <a:r>
              <a:rPr lang="en-US" dirty="0" smtClean="0">
                <a:solidFill>
                  <a:srgbClr val="DD5807"/>
                </a:solidFill>
              </a:rPr>
              <a:t>“In a classroom that uses assessment to support learning, the divide between instruction and assessment blurs.  Everything students do—such as conversing in groups, completing seatwork, answering and asking questions, working on projects, handing in homework assignments, even sitting silently and looking confused—is a potential source of information about how much they understand.”</a:t>
            </a:r>
            <a:endParaRPr lang="en-US" sz="2000" dirty="0" smtClean="0">
              <a:solidFill>
                <a:srgbClr val="DD5807"/>
              </a:solidFill>
            </a:endParaRPr>
          </a:p>
          <a:p>
            <a:pPr>
              <a:spcBef>
                <a:spcPts val="0"/>
              </a:spcBef>
              <a:buNone/>
            </a:pPr>
            <a:r>
              <a:rPr lang="en-US" sz="2000" dirty="0" smtClean="0">
                <a:solidFill>
                  <a:srgbClr val="DD5807"/>
                </a:solidFill>
              </a:rPr>
              <a:t>Leahy, Lyon, Thompson and Wiliam, “Classroom Assessment: Minute by</a:t>
            </a:r>
          </a:p>
          <a:p>
            <a:pPr>
              <a:spcBef>
                <a:spcPts val="0"/>
              </a:spcBef>
              <a:buNone/>
            </a:pPr>
            <a:r>
              <a:rPr lang="en-US" sz="2000" dirty="0" smtClean="0">
                <a:solidFill>
                  <a:srgbClr val="DD5807"/>
                </a:solidFill>
              </a:rPr>
              <a:t>Minute, Day by Day” (ascd.org)</a:t>
            </a:r>
          </a:p>
          <a:p>
            <a:pPr>
              <a:buNone/>
            </a:pPr>
            <a:endParaRPr lang="en-US" sz="24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53</a:t>
            </a:fld>
            <a:endParaRPr lang="en-US" dirty="0"/>
          </a:p>
        </p:txBody>
      </p:sp>
      <p:sp>
        <p:nvSpPr>
          <p:cNvPr id="8" name="Title 7"/>
          <p:cNvSpPr>
            <a:spLocks noGrp="1"/>
          </p:cNvSpPr>
          <p:nvPr>
            <p:ph type="title"/>
          </p:nvPr>
        </p:nvSpPr>
        <p:spPr>
          <a:xfrm>
            <a:off x="0" y="546844"/>
            <a:ext cx="9144000" cy="819066"/>
          </a:xfrm>
        </p:spPr>
        <p:txBody>
          <a:bodyPr>
            <a:noAutofit/>
          </a:bodyPr>
          <a:lstStyle/>
          <a:p>
            <a:r>
              <a:rPr lang="en-US" b="1" dirty="0" smtClean="0">
                <a:solidFill>
                  <a:srgbClr val="DD5807"/>
                </a:solidFill>
              </a:rPr>
              <a:t>The Ladder Supports </a:t>
            </a:r>
            <a:br>
              <a:rPr lang="en-US" b="1" dirty="0" smtClean="0">
                <a:solidFill>
                  <a:srgbClr val="DD5807"/>
                </a:solidFill>
              </a:rPr>
            </a:br>
            <a:r>
              <a:rPr lang="en-US" b="1" dirty="0" smtClean="0">
                <a:solidFill>
                  <a:srgbClr val="DD5807"/>
                </a:solidFill>
              </a:rPr>
              <a:t>a Powerful Learning Cycle</a:t>
            </a:r>
            <a:endParaRPr lang="en-US" b="1" dirty="0">
              <a:solidFill>
                <a:srgbClr val="DD5807"/>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1905000"/>
            <a:ext cx="6477000" cy="5410200"/>
          </a:xfrm>
        </p:spPr>
        <p:txBody>
          <a:bodyPr>
            <a:normAutofit/>
          </a:bodyPr>
          <a:lstStyle/>
          <a:p>
            <a:pPr>
              <a:spcAft>
                <a:spcPts val="600"/>
              </a:spcAft>
              <a:buNone/>
            </a:pPr>
            <a:r>
              <a:rPr lang="en-US" sz="2800" dirty="0" smtClean="0">
                <a:solidFill>
                  <a:srgbClr val="DD5807"/>
                </a:solidFill>
              </a:rPr>
              <a:t>With your crew, please:</a:t>
            </a:r>
          </a:p>
          <a:p>
            <a:pPr>
              <a:spcAft>
                <a:spcPts val="600"/>
              </a:spcAft>
              <a:buSzPct val="100000"/>
              <a:buFont typeface="Wingdings" pitchFamily="2" charset="2"/>
              <a:buChar char="§"/>
            </a:pPr>
            <a:r>
              <a:rPr lang="en-US" sz="2800" dirty="0" smtClean="0">
                <a:solidFill>
                  <a:srgbClr val="DD5807"/>
                </a:solidFill>
              </a:rPr>
              <a:t>Think through teaching the skills and mini-tasks of Skills Cluster 1</a:t>
            </a:r>
            <a:r>
              <a:rPr lang="en-US" sz="2800" b="1" dirty="0" smtClean="0">
                <a:solidFill>
                  <a:srgbClr val="DD5807"/>
                </a:solidFill>
              </a:rPr>
              <a:t> .</a:t>
            </a:r>
          </a:p>
          <a:p>
            <a:pPr>
              <a:spcAft>
                <a:spcPts val="600"/>
              </a:spcAft>
              <a:buSzPct val="100000"/>
              <a:buFont typeface="Wingdings" pitchFamily="2" charset="2"/>
              <a:buChar char="§"/>
            </a:pPr>
            <a:r>
              <a:rPr lang="en-US" sz="2800" dirty="0" smtClean="0">
                <a:solidFill>
                  <a:srgbClr val="DD5807"/>
                </a:solidFill>
              </a:rPr>
              <a:t>Decide on instructional strategies</a:t>
            </a:r>
            <a:r>
              <a:rPr lang="en-US" sz="2800" dirty="0" smtClean="0">
                <a:solidFill>
                  <a:schemeClr val="accent1"/>
                </a:solidFill>
              </a:rPr>
              <a:t>.</a:t>
            </a:r>
          </a:p>
          <a:p>
            <a:pPr>
              <a:spcAft>
                <a:spcPts val="600"/>
              </a:spcAft>
              <a:buSzPct val="100000"/>
              <a:buFont typeface="Wingdings" pitchFamily="2" charset="2"/>
              <a:buChar char="§"/>
            </a:pPr>
            <a:r>
              <a:rPr lang="en-US" sz="2800" dirty="0" smtClean="0">
                <a:solidFill>
                  <a:srgbClr val="DD5807"/>
                </a:solidFill>
              </a:rPr>
              <a:t>Feel free to use strategies from the sample ladder, revise those strategies, or use others that make sense for you</a:t>
            </a:r>
            <a:r>
              <a:rPr lang="en-US" sz="2800" dirty="0" smtClean="0">
                <a:solidFill>
                  <a:schemeClr val="accent1"/>
                </a:solidFill>
              </a:rPr>
              <a:t>.</a:t>
            </a:r>
          </a:p>
          <a:p>
            <a:pPr>
              <a:spcAft>
                <a:spcPts val="600"/>
              </a:spcAft>
              <a:buSzPct val="100000"/>
              <a:buFont typeface="Wingdings" pitchFamily="2" charset="2"/>
              <a:buChar char="§"/>
            </a:pPr>
            <a:r>
              <a:rPr lang="en-US" sz="2800" dirty="0" smtClean="0">
                <a:solidFill>
                  <a:srgbClr val="DD5807"/>
                </a:solidFill>
              </a:rPr>
              <a:t>Enter your choices in your ladder template.</a:t>
            </a: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54</a:t>
            </a:fld>
            <a:endParaRPr lang="en-US" dirty="0"/>
          </a:p>
        </p:txBody>
      </p:sp>
      <p:sp>
        <p:nvSpPr>
          <p:cNvPr id="6" name="Title 5"/>
          <p:cNvSpPr>
            <a:spLocks noGrp="1"/>
          </p:cNvSpPr>
          <p:nvPr>
            <p:ph type="title"/>
          </p:nvPr>
        </p:nvSpPr>
        <p:spPr>
          <a:xfrm>
            <a:off x="533400" y="0"/>
            <a:ext cx="8229600" cy="1676400"/>
          </a:xfrm>
        </p:spPr>
        <p:txBody>
          <a:bodyPr/>
          <a:lstStyle/>
          <a:p>
            <a:r>
              <a:rPr lang="en-US" b="1" dirty="0" smtClean="0">
                <a:solidFill>
                  <a:srgbClr val="DD5807"/>
                </a:solidFill>
              </a:rPr>
              <a:t>   Build Up Your Version</a:t>
            </a:r>
            <a:br>
              <a:rPr lang="en-US" b="1" dirty="0" smtClean="0">
                <a:solidFill>
                  <a:srgbClr val="DD5807"/>
                </a:solidFill>
              </a:rPr>
            </a:br>
            <a:r>
              <a:rPr lang="en-US" sz="3600" b="1" dirty="0" smtClean="0">
                <a:solidFill>
                  <a:srgbClr val="DD5807"/>
                </a:solidFill>
              </a:rPr>
              <a:t> (Tab #8, Page 60) </a:t>
            </a:r>
            <a:endParaRPr lang="en-US" sz="3600" b="1" dirty="0">
              <a:solidFill>
                <a:srgbClr val="DD5807"/>
              </a:solidFill>
            </a:endParaRPr>
          </a:p>
        </p:txBody>
      </p:sp>
      <p:pic>
        <p:nvPicPr>
          <p:cNvPr id="21506" name="Picture 2" descr="oakleaves2"/>
          <p:cNvPicPr>
            <a:picLocks noChangeAspect="1" noChangeArrowheads="1"/>
          </p:cNvPicPr>
          <p:nvPr/>
        </p:nvPicPr>
        <p:blipFill>
          <a:blip r:embed="rId3" cstate="print"/>
          <a:srcRect/>
          <a:stretch>
            <a:fillRect/>
          </a:stretch>
        </p:blipFill>
        <p:spPr bwMode="auto">
          <a:xfrm>
            <a:off x="228600" y="53340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6400800" cy="1752600"/>
          </a:xfrm>
        </p:spPr>
        <p:txBody>
          <a:bodyPr/>
          <a:lstStyle/>
          <a:p>
            <a:r>
              <a:rPr lang="en-US" b="1" dirty="0" smtClean="0">
                <a:solidFill>
                  <a:srgbClr val="DD5807"/>
                </a:solidFill>
              </a:rPr>
              <a:t>Reading Process</a:t>
            </a:r>
          </a:p>
          <a:p>
            <a:r>
              <a:rPr lang="en-US" b="1" dirty="0" smtClean="0">
                <a:solidFill>
                  <a:srgbClr val="DD5807"/>
                </a:solidFill>
              </a:rPr>
              <a:t>Transition to Writing</a:t>
            </a:r>
          </a:p>
          <a:p>
            <a:r>
              <a:rPr lang="en-US" b="1" dirty="0" smtClean="0">
                <a:solidFill>
                  <a:srgbClr val="DD5807"/>
                </a:solidFill>
              </a:rPr>
              <a:t>Writing Process</a:t>
            </a:r>
            <a:endParaRPr lang="en-US" b="1" dirty="0">
              <a:solidFill>
                <a:srgbClr val="DD5807"/>
              </a:solidFill>
            </a:endParaRPr>
          </a:p>
        </p:txBody>
      </p:sp>
      <p:sp>
        <p:nvSpPr>
          <p:cNvPr id="7" name="Title 6"/>
          <p:cNvSpPr>
            <a:spLocks noGrp="1"/>
          </p:cNvSpPr>
          <p:nvPr>
            <p:ph type="ctrTitle"/>
          </p:nvPr>
        </p:nvSpPr>
        <p:spPr>
          <a:xfrm>
            <a:off x="1219200" y="2133600"/>
            <a:ext cx="7772400" cy="1470025"/>
          </a:xfrm>
        </p:spPr>
        <p:txBody>
          <a:bodyPr/>
          <a:lstStyle/>
          <a:p>
            <a:r>
              <a:rPr lang="en-US" b="1" dirty="0" smtClean="0">
                <a:solidFill>
                  <a:srgbClr val="DD5807"/>
                </a:solidFill>
              </a:rPr>
              <a:t>Skills Clusters 2, 3, and 4</a:t>
            </a:r>
            <a:endParaRPr lang="en-US" b="1" dirty="0">
              <a:solidFill>
                <a:srgbClr val="DD5807"/>
              </a:solidFill>
            </a:endParaRPr>
          </a:p>
        </p:txBody>
      </p:sp>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55</a:t>
            </a:fld>
            <a:endParaRPr lang="fr-CA"/>
          </a:p>
        </p:txBody>
      </p:sp>
      <p:pic>
        <p:nvPicPr>
          <p:cNvPr id="6" name="Picture 5"/>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pic>
        <p:nvPicPr>
          <p:cNvPr id="20482" name="Picture 2" descr="oakleaves2"/>
          <p:cNvPicPr>
            <a:picLocks noChangeAspect="1" noChangeArrowheads="1"/>
          </p:cNvPicPr>
          <p:nvPr/>
        </p:nvPicPr>
        <p:blipFill>
          <a:blip r:embed="rId4" cstate="print"/>
          <a:srcRect/>
          <a:stretch>
            <a:fillRect/>
          </a:stretch>
        </p:blipFill>
        <p:spPr bwMode="auto">
          <a:xfrm>
            <a:off x="228600" y="5257800"/>
            <a:ext cx="1676400" cy="1371600"/>
          </a:xfrm>
          <a:prstGeom prst="rect">
            <a:avLst/>
          </a:prstGeom>
          <a:noFill/>
          <a:ln w="9525">
            <a:noFill/>
            <a:miter lim="800000"/>
            <a:headEnd/>
            <a:tailEnd/>
          </a:ln>
        </p:spPr>
      </p:pic>
    </p:spTree>
    <p:extLst>
      <p:ext uri="{BB962C8B-B14F-4D97-AF65-F5344CB8AC3E}">
        <p14:creationId xmlns:p14="http://schemas.microsoft.com/office/powerpoint/2010/main" xmlns="" val="16288313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US" sz="2800" b="1" dirty="0" smtClean="0">
                <a:solidFill>
                  <a:srgbClr val="DD5807"/>
                </a:solidFill>
              </a:rPr>
              <a:t>Skills Cluster 2 </a:t>
            </a:r>
            <a:r>
              <a:rPr lang="en-US" sz="2800" dirty="0" smtClean="0">
                <a:solidFill>
                  <a:srgbClr val="DD5807"/>
                </a:solidFill>
              </a:rPr>
              <a:t>provides a reading process for students to tackle your selected reading texts.</a:t>
            </a:r>
          </a:p>
          <a:p>
            <a:pPr marL="0" indent="0">
              <a:spcAft>
                <a:spcPts val="600"/>
              </a:spcAft>
              <a:buNone/>
            </a:pPr>
            <a:r>
              <a:rPr lang="en-US" sz="2800" b="1" dirty="0" smtClean="0">
                <a:solidFill>
                  <a:srgbClr val="DD5807"/>
                </a:solidFill>
              </a:rPr>
              <a:t>Skills Cluster 3 </a:t>
            </a:r>
            <a:r>
              <a:rPr lang="en-US" sz="2800" dirty="0" smtClean="0">
                <a:solidFill>
                  <a:srgbClr val="DD5807"/>
                </a:solidFill>
              </a:rPr>
              <a:t>offers a transition step where students connect what they learned in reading to what they’ll do in writing.</a:t>
            </a:r>
          </a:p>
          <a:p>
            <a:pPr marL="0" indent="0">
              <a:spcAft>
                <a:spcPts val="600"/>
              </a:spcAft>
              <a:buNone/>
            </a:pPr>
            <a:r>
              <a:rPr lang="en-US" sz="2800" b="1" dirty="0" smtClean="0">
                <a:solidFill>
                  <a:srgbClr val="DD5807"/>
                </a:solidFill>
              </a:rPr>
              <a:t>Skills Cluster 4 </a:t>
            </a:r>
            <a:r>
              <a:rPr lang="en-US" sz="2800" dirty="0" smtClean="0">
                <a:solidFill>
                  <a:srgbClr val="DD5807"/>
                </a:solidFill>
              </a:rPr>
              <a:t>is a classic writing process, with the further note that the emphasis belongs on the quality of thought students put into their pieces.</a:t>
            </a:r>
          </a:p>
        </p:txBody>
      </p:sp>
      <p:sp>
        <p:nvSpPr>
          <p:cNvPr id="4" name="Slide Number Placeholder 3"/>
          <p:cNvSpPr>
            <a:spLocks noGrp="1"/>
          </p:cNvSpPr>
          <p:nvPr>
            <p:ph type="sldNum" sz="quarter" idx="12"/>
          </p:nvPr>
        </p:nvSpPr>
        <p:spPr/>
        <p:txBody>
          <a:bodyPr/>
          <a:lstStyle/>
          <a:p>
            <a:fld id="{DAA4A147-D671-8A45-B0AC-EED25174577A}" type="slidenum">
              <a:rPr lang="en-US" smtClean="0"/>
              <a:pPr/>
              <a:t>56</a:t>
            </a:fld>
            <a:endParaRPr lang="en-US" dirty="0"/>
          </a:p>
        </p:txBody>
      </p:sp>
      <p:sp>
        <p:nvSpPr>
          <p:cNvPr id="6" name="Title 5"/>
          <p:cNvSpPr>
            <a:spLocks noGrp="1"/>
          </p:cNvSpPr>
          <p:nvPr>
            <p:ph type="title"/>
          </p:nvPr>
        </p:nvSpPr>
        <p:spPr/>
        <p:txBody>
          <a:bodyPr/>
          <a:lstStyle/>
          <a:p>
            <a:r>
              <a:rPr lang="en-US" b="1" dirty="0" smtClean="0">
                <a:solidFill>
                  <a:srgbClr val="DD5807"/>
                </a:solidFill>
              </a:rPr>
              <a:t>Skills Clusters 2, 3, and 4</a:t>
            </a:r>
            <a:endParaRPr lang="en-US" b="1" dirty="0">
              <a:solidFill>
                <a:srgbClr val="DD5807"/>
              </a:solidFill>
            </a:endParaRPr>
          </a:p>
        </p:txBody>
      </p:sp>
      <p:pic>
        <p:nvPicPr>
          <p:cNvPr id="19458" name="Picture 2" descr="oakleaves2"/>
          <p:cNvPicPr>
            <a:picLocks noChangeAspect="1" noChangeArrowheads="1"/>
          </p:cNvPicPr>
          <p:nvPr/>
        </p:nvPicPr>
        <p:blipFill>
          <a:blip r:embed="rId3" cstate="print"/>
          <a:srcRect/>
          <a:stretch>
            <a:fillRect/>
          </a:stretch>
        </p:blipFill>
        <p:spPr bwMode="auto">
          <a:xfrm>
            <a:off x="304800" y="5486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600200"/>
            <a:ext cx="7086600" cy="4876800"/>
          </a:xfrm>
        </p:spPr>
        <p:txBody>
          <a:bodyPr>
            <a:normAutofit/>
          </a:bodyPr>
          <a:lstStyle/>
          <a:p>
            <a:pPr>
              <a:spcAft>
                <a:spcPts val="600"/>
              </a:spcAft>
              <a:buNone/>
            </a:pPr>
            <a:r>
              <a:rPr lang="en-US" sz="2600" dirty="0">
                <a:solidFill>
                  <a:srgbClr val="DD5807"/>
                </a:solidFill>
              </a:rPr>
              <a:t>1. </a:t>
            </a:r>
            <a:r>
              <a:rPr lang="en-US" sz="2800" dirty="0">
                <a:solidFill>
                  <a:srgbClr val="DD5807"/>
                </a:solidFill>
              </a:rPr>
              <a:t>Read closely to determine what the text says explicitly and to make logical inferences from it; cite specific textual evidence when writing or speaking to support conclusions drawn from the text.</a:t>
            </a:r>
          </a:p>
          <a:p>
            <a:pPr>
              <a:spcAft>
                <a:spcPts val="600"/>
              </a:spcAft>
              <a:buNone/>
            </a:pPr>
            <a:r>
              <a:rPr lang="en-US" sz="2800" dirty="0">
                <a:solidFill>
                  <a:srgbClr val="DD5807"/>
                </a:solidFill>
              </a:rPr>
              <a:t>2. Determine central ideas or themes of a text and analyze their development; summarize the key supporting details and ideas</a:t>
            </a:r>
            <a:r>
              <a:rPr lang="en-US" sz="2800" dirty="0" smtClean="0">
                <a:solidFill>
                  <a:srgbClr val="DD5807"/>
                </a:solidFill>
              </a:rPr>
              <a:t>.</a:t>
            </a:r>
          </a:p>
          <a:p>
            <a:pPr>
              <a:spcAft>
                <a:spcPts val="600"/>
              </a:spcAft>
              <a:buNone/>
            </a:pPr>
            <a:endParaRPr lang="en-US" sz="2800" dirty="0" smtClean="0">
              <a:solidFill>
                <a:srgbClr val="DD5807"/>
              </a:solidFill>
            </a:endParaRPr>
          </a:p>
          <a:p>
            <a:pPr algn="r">
              <a:spcAft>
                <a:spcPts val="600"/>
              </a:spcAft>
              <a:buNone/>
            </a:pPr>
            <a:r>
              <a:rPr lang="en-US" sz="2400" dirty="0" smtClean="0">
                <a:solidFill>
                  <a:srgbClr val="DD5807"/>
                </a:solidFill>
              </a:rPr>
              <a:t>corestandards.org</a:t>
            </a:r>
            <a:endParaRPr lang="en-US" sz="24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57</a:t>
            </a:fld>
            <a:endParaRPr lang="en-US" dirty="0"/>
          </a:p>
        </p:txBody>
      </p:sp>
      <p:sp>
        <p:nvSpPr>
          <p:cNvPr id="6" name="Title 5"/>
          <p:cNvSpPr>
            <a:spLocks noGrp="1"/>
          </p:cNvSpPr>
          <p:nvPr>
            <p:ph type="title"/>
          </p:nvPr>
        </p:nvSpPr>
        <p:spPr/>
        <p:txBody>
          <a:bodyPr/>
          <a:lstStyle/>
          <a:p>
            <a:r>
              <a:rPr lang="en-US" b="1" dirty="0" smtClean="0">
                <a:solidFill>
                  <a:srgbClr val="DD5807"/>
                </a:solidFill>
              </a:rPr>
              <a:t>Argumentation Reading Standards</a:t>
            </a:r>
            <a:endParaRPr lang="en-US" b="1" dirty="0">
              <a:solidFill>
                <a:srgbClr val="DD5807"/>
              </a:solidFill>
            </a:endParaRPr>
          </a:p>
        </p:txBody>
      </p:sp>
      <p:pic>
        <p:nvPicPr>
          <p:cNvPr id="18434" name="Picture 2" descr="oakleaves2"/>
          <p:cNvPicPr>
            <a:picLocks noChangeAspect="1" noChangeArrowheads="1"/>
          </p:cNvPicPr>
          <p:nvPr/>
        </p:nvPicPr>
        <p:blipFill>
          <a:blip r:embed="rId3" cstate="print"/>
          <a:srcRect/>
          <a:stretch>
            <a:fillRect/>
          </a:stretch>
        </p:blipFill>
        <p:spPr bwMode="auto">
          <a:xfrm>
            <a:off x="228600" y="53340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66800"/>
            <a:ext cx="6934200" cy="5638800"/>
          </a:xfrm>
        </p:spPr>
        <p:txBody>
          <a:bodyPr>
            <a:normAutofit fontScale="92500" lnSpcReduction="10000"/>
          </a:bodyPr>
          <a:lstStyle/>
          <a:p>
            <a:pPr>
              <a:spcAft>
                <a:spcPts val="600"/>
              </a:spcAft>
              <a:buNone/>
            </a:pPr>
            <a:r>
              <a:rPr lang="en-US" sz="2800" dirty="0" smtClean="0">
                <a:solidFill>
                  <a:srgbClr val="DD5807"/>
                </a:solidFill>
              </a:rPr>
              <a:t>3</a:t>
            </a:r>
            <a:r>
              <a:rPr lang="en-US" sz="3027" dirty="0">
                <a:solidFill>
                  <a:srgbClr val="DD5807"/>
                </a:solidFill>
              </a:rPr>
              <a:t>.</a:t>
            </a:r>
            <a:r>
              <a:rPr lang="en-US" sz="3027" dirty="0" smtClean="0">
                <a:solidFill>
                  <a:srgbClr val="DD5807"/>
                </a:solidFill>
              </a:rPr>
              <a:t>  Analyze </a:t>
            </a:r>
            <a:r>
              <a:rPr lang="en-US" sz="3027" dirty="0">
                <a:solidFill>
                  <a:srgbClr val="DD5807"/>
                </a:solidFill>
              </a:rPr>
              <a:t>how and why individuals, events, and ideas develop and interact over the course of a text.</a:t>
            </a:r>
          </a:p>
          <a:p>
            <a:pPr>
              <a:spcAft>
                <a:spcPts val="600"/>
              </a:spcAft>
              <a:buNone/>
            </a:pPr>
            <a:r>
              <a:rPr lang="en-US" sz="3027" dirty="0">
                <a:solidFill>
                  <a:srgbClr val="DD5807"/>
                </a:solidFill>
              </a:rPr>
              <a:t>8.</a:t>
            </a:r>
            <a:r>
              <a:rPr lang="en-US" sz="3027" dirty="0" smtClean="0">
                <a:solidFill>
                  <a:srgbClr val="DD5807"/>
                </a:solidFill>
              </a:rPr>
              <a:t> Delineate </a:t>
            </a:r>
            <a:r>
              <a:rPr lang="en-US" sz="3027" dirty="0">
                <a:solidFill>
                  <a:srgbClr val="DD5807"/>
                </a:solidFill>
              </a:rPr>
              <a:t>and evaluate the argument and specific claims in a text, including the validity of the reasoning as well as the relevance and sufficiency of the </a:t>
            </a:r>
            <a:r>
              <a:rPr lang="en-US" sz="3027" dirty="0" smtClean="0">
                <a:solidFill>
                  <a:srgbClr val="DD5807"/>
                </a:solidFill>
              </a:rPr>
              <a:t>evidence. </a:t>
            </a:r>
          </a:p>
          <a:p>
            <a:pPr>
              <a:spcAft>
                <a:spcPts val="600"/>
              </a:spcAft>
              <a:buNone/>
            </a:pPr>
            <a:r>
              <a:rPr lang="en-US" sz="3027" dirty="0" smtClean="0">
                <a:solidFill>
                  <a:srgbClr val="DD5807"/>
                </a:solidFill>
              </a:rPr>
              <a:t>10. Read and comprehend complex literary   and informational texts independently and proficiently.</a:t>
            </a:r>
          </a:p>
          <a:p>
            <a:pPr>
              <a:spcAft>
                <a:spcPts val="600"/>
              </a:spcAft>
              <a:buNone/>
            </a:pPr>
            <a:endParaRPr lang="en-US" sz="2800" dirty="0" smtClean="0">
              <a:solidFill>
                <a:srgbClr val="DD5807"/>
              </a:solidFill>
            </a:endParaRPr>
          </a:p>
          <a:p>
            <a:pPr algn="r">
              <a:spcAft>
                <a:spcPts val="600"/>
              </a:spcAft>
              <a:buNone/>
            </a:pPr>
            <a:r>
              <a:rPr lang="en-US" sz="2600" dirty="0" smtClean="0">
                <a:solidFill>
                  <a:srgbClr val="DD5807"/>
                </a:solidFill>
              </a:rPr>
              <a:t>corestandards.org</a:t>
            </a:r>
            <a:endParaRPr lang="en-US" sz="26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58</a:t>
            </a:fld>
            <a:endParaRPr lang="en-US" dirty="0"/>
          </a:p>
        </p:txBody>
      </p:sp>
      <p:sp>
        <p:nvSpPr>
          <p:cNvPr id="6" name="Title 5"/>
          <p:cNvSpPr>
            <a:spLocks noGrp="1"/>
          </p:cNvSpPr>
          <p:nvPr>
            <p:ph type="title"/>
          </p:nvPr>
        </p:nvSpPr>
        <p:spPr>
          <a:xfrm>
            <a:off x="457200" y="0"/>
            <a:ext cx="8229600" cy="1143000"/>
          </a:xfrm>
        </p:spPr>
        <p:txBody>
          <a:bodyPr/>
          <a:lstStyle/>
          <a:p>
            <a:r>
              <a:rPr lang="en-US" b="1" dirty="0" smtClean="0">
                <a:solidFill>
                  <a:srgbClr val="DD5807"/>
                </a:solidFill>
              </a:rPr>
              <a:t>Argumentation Reading Standards</a:t>
            </a:r>
            <a:endParaRPr lang="en-US" b="1" dirty="0">
              <a:solidFill>
                <a:srgbClr val="DD5807"/>
              </a:solidFill>
            </a:endParaRPr>
          </a:p>
        </p:txBody>
      </p:sp>
      <p:pic>
        <p:nvPicPr>
          <p:cNvPr id="17410" name="Picture 2" descr="oakleaves2"/>
          <p:cNvPicPr>
            <a:picLocks noChangeAspect="1" noChangeArrowheads="1"/>
          </p:cNvPicPr>
          <p:nvPr/>
        </p:nvPicPr>
        <p:blipFill>
          <a:blip r:embed="rId3" cstate="print"/>
          <a:srcRect/>
          <a:stretch>
            <a:fillRect/>
          </a:stretch>
        </p:blipFill>
        <p:spPr bwMode="auto">
          <a:xfrm>
            <a:off x="304800" y="53340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066800"/>
            <a:ext cx="7086600" cy="5486400"/>
          </a:xfrm>
        </p:spPr>
        <p:txBody>
          <a:bodyPr>
            <a:noAutofit/>
          </a:bodyPr>
          <a:lstStyle/>
          <a:p>
            <a:pPr>
              <a:lnSpc>
                <a:spcPct val="90000"/>
              </a:lnSpc>
              <a:spcAft>
                <a:spcPts val="600"/>
              </a:spcAft>
              <a:buNone/>
            </a:pPr>
            <a:r>
              <a:rPr lang="en-US" sz="2400" dirty="0" smtClean="0">
                <a:solidFill>
                  <a:srgbClr val="DD5807"/>
                </a:solidFill>
              </a:rPr>
              <a:t>1. Write arguments to support claims in an analysis of substantive topics or texts, using valid reasoning and relevant and sufficient evidence.</a:t>
            </a:r>
          </a:p>
          <a:p>
            <a:pPr>
              <a:lnSpc>
                <a:spcPct val="90000"/>
              </a:lnSpc>
              <a:spcAft>
                <a:spcPts val="600"/>
              </a:spcAft>
              <a:buNone/>
            </a:pPr>
            <a:r>
              <a:rPr lang="en-US" sz="2400" dirty="0" smtClean="0">
                <a:solidFill>
                  <a:srgbClr val="DD5807"/>
                </a:solidFill>
              </a:rPr>
              <a:t>4. Produce clear and coherent writing in which the development, organization, and style are appropriate to task, purpose, and audience.</a:t>
            </a:r>
          </a:p>
          <a:p>
            <a:pPr>
              <a:lnSpc>
                <a:spcPct val="90000"/>
              </a:lnSpc>
              <a:spcAft>
                <a:spcPts val="600"/>
              </a:spcAft>
              <a:buNone/>
            </a:pPr>
            <a:r>
              <a:rPr lang="en-US" sz="2400" dirty="0" smtClean="0">
                <a:solidFill>
                  <a:srgbClr val="DD5807"/>
                </a:solidFill>
              </a:rPr>
              <a:t>9. Draw evidence from literary or informational texts to support analysis, reflection, and research. </a:t>
            </a:r>
          </a:p>
          <a:p>
            <a:pPr>
              <a:lnSpc>
                <a:spcPct val="90000"/>
              </a:lnSpc>
              <a:spcAft>
                <a:spcPts val="600"/>
              </a:spcAft>
              <a:buNone/>
            </a:pPr>
            <a:r>
              <a:rPr lang="en-US" sz="2400" dirty="0" smtClean="0">
                <a:solidFill>
                  <a:srgbClr val="DD5807"/>
                </a:solidFill>
              </a:rPr>
              <a:t>10. Write routinely over extended time frames (time for research, reflection, and revision) and shorter time frames (a single sitting or a period or two) for a range of tasks, purposes, and audience. </a:t>
            </a:r>
          </a:p>
          <a:p>
            <a:pPr algn="r">
              <a:lnSpc>
                <a:spcPct val="110000"/>
              </a:lnSpc>
              <a:spcAft>
                <a:spcPts val="600"/>
              </a:spcAft>
              <a:buNone/>
            </a:pPr>
            <a:endParaRPr lang="en-US" sz="2000" dirty="0" smtClean="0">
              <a:solidFill>
                <a:srgbClr val="DD5807"/>
              </a:solidFill>
            </a:endParaRPr>
          </a:p>
          <a:p>
            <a:pPr algn="r">
              <a:lnSpc>
                <a:spcPct val="110000"/>
              </a:lnSpc>
              <a:spcAft>
                <a:spcPts val="600"/>
              </a:spcAft>
              <a:buNone/>
            </a:pPr>
            <a:r>
              <a:rPr lang="en-US" sz="2000" dirty="0" smtClean="0">
                <a:solidFill>
                  <a:srgbClr val="DD5807"/>
                </a:solidFill>
              </a:rPr>
              <a:t>corestandards.org</a:t>
            </a:r>
            <a:endParaRPr lang="en-US" sz="20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59</a:t>
            </a:fld>
            <a:endParaRPr lang="en-US" dirty="0"/>
          </a:p>
        </p:txBody>
      </p:sp>
      <p:sp>
        <p:nvSpPr>
          <p:cNvPr id="6" name="Title 5"/>
          <p:cNvSpPr>
            <a:spLocks noGrp="1"/>
          </p:cNvSpPr>
          <p:nvPr>
            <p:ph type="title"/>
          </p:nvPr>
        </p:nvSpPr>
        <p:spPr>
          <a:xfrm>
            <a:off x="457200" y="0"/>
            <a:ext cx="8229600" cy="1143000"/>
          </a:xfrm>
        </p:spPr>
        <p:txBody>
          <a:bodyPr/>
          <a:lstStyle/>
          <a:p>
            <a:r>
              <a:rPr lang="en-US" b="1" dirty="0" smtClean="0">
                <a:solidFill>
                  <a:srgbClr val="DD5807"/>
                </a:solidFill>
              </a:rPr>
              <a:t>Argumentation Writing Standards</a:t>
            </a:r>
            <a:endParaRPr lang="en-US" b="1" dirty="0">
              <a:solidFill>
                <a:srgbClr val="DD5807"/>
              </a:solidFill>
            </a:endParaRPr>
          </a:p>
        </p:txBody>
      </p:sp>
      <p:pic>
        <p:nvPicPr>
          <p:cNvPr id="16386" name="Picture 2" descr="oakleaves2"/>
          <p:cNvPicPr>
            <a:picLocks noChangeAspect="1" noChangeArrowheads="1"/>
          </p:cNvPicPr>
          <p:nvPr/>
        </p:nvPicPr>
        <p:blipFill>
          <a:blip r:embed="rId3" cstate="print"/>
          <a:srcRect/>
          <a:stretch>
            <a:fillRect/>
          </a:stretch>
        </p:blipFill>
        <p:spPr bwMode="auto">
          <a:xfrm>
            <a:off x="0" y="5486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solidFill>
                  <a:srgbClr val="DD5807"/>
                </a:solidFill>
              </a:rPr>
              <a:t>Essential Questions</a:t>
            </a:r>
            <a:endParaRPr lang="en-US" b="1" dirty="0">
              <a:solidFill>
                <a:srgbClr val="DD5807"/>
              </a:solidFill>
            </a:endParaRPr>
          </a:p>
        </p:txBody>
      </p:sp>
      <p:sp>
        <p:nvSpPr>
          <p:cNvPr id="5" name="Content Placeholder 4"/>
          <p:cNvSpPr>
            <a:spLocks noGrp="1"/>
          </p:cNvSpPr>
          <p:nvPr>
            <p:ph idx="1"/>
          </p:nvPr>
        </p:nvSpPr>
        <p:spPr>
          <a:xfrm>
            <a:off x="1828800" y="1524000"/>
            <a:ext cx="7086600" cy="4525963"/>
          </a:xfrm>
        </p:spPr>
        <p:txBody>
          <a:bodyPr/>
          <a:lstStyle/>
          <a:p>
            <a:r>
              <a:rPr lang="en-US" dirty="0" smtClean="0">
                <a:solidFill>
                  <a:srgbClr val="DD5807"/>
                </a:solidFill>
              </a:rPr>
              <a:t>½ of LDC template tasks use Essential Questions to set the context</a:t>
            </a:r>
          </a:p>
          <a:p>
            <a:r>
              <a:rPr lang="en-US" dirty="0" smtClean="0">
                <a:solidFill>
                  <a:srgbClr val="DD5807"/>
                </a:solidFill>
              </a:rPr>
              <a:t>Debate over Yes and No type questions</a:t>
            </a:r>
          </a:p>
          <a:p>
            <a:r>
              <a:rPr lang="en-US" dirty="0" smtClean="0">
                <a:solidFill>
                  <a:srgbClr val="DD5807"/>
                </a:solidFill>
              </a:rPr>
              <a:t>Since EQs, if they are strong, are an excellent instructional strategy used to engage students and they are critical to LDC work, let’s look at EQs….</a:t>
            </a: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6</a:t>
            </a:fld>
            <a:endParaRPr lang="fr-CA"/>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95400"/>
            <a:ext cx="6934200" cy="5257800"/>
          </a:xfrm>
        </p:spPr>
        <p:txBody>
          <a:bodyPr>
            <a:normAutofit/>
          </a:bodyPr>
          <a:lstStyle/>
          <a:p>
            <a:pPr>
              <a:buNone/>
            </a:pPr>
            <a:r>
              <a:rPr lang="en-US" sz="2800" dirty="0" smtClean="0">
                <a:solidFill>
                  <a:srgbClr val="DD5807"/>
                </a:solidFill>
              </a:rPr>
              <a:t>To explore the ladder more deeply, please:</a:t>
            </a:r>
          </a:p>
          <a:p>
            <a:pPr>
              <a:buSzPct val="100000"/>
              <a:buFont typeface="Wingdings" pitchFamily="2" charset="2"/>
              <a:buChar char="§"/>
            </a:pPr>
            <a:r>
              <a:rPr lang="en-US" sz="2800" dirty="0" smtClean="0">
                <a:solidFill>
                  <a:srgbClr val="DD5807"/>
                </a:solidFill>
              </a:rPr>
              <a:t>Within your crew, assign each person two or three standards.</a:t>
            </a:r>
          </a:p>
          <a:p>
            <a:pPr>
              <a:buSzPct val="100000"/>
              <a:buFont typeface="Wingdings" pitchFamily="2" charset="2"/>
              <a:buChar char="§"/>
            </a:pPr>
            <a:r>
              <a:rPr lang="en-US" sz="2800" dirty="0" smtClean="0">
                <a:solidFill>
                  <a:srgbClr val="DD5807"/>
                </a:solidFill>
              </a:rPr>
              <a:t>Individually, read through Skill Clusters 2, 3, and 4 of the sample ladder, looking for steps that build skill for each of  your assigned standards, and making notes on what you find in your notebook.</a:t>
            </a:r>
          </a:p>
          <a:p>
            <a:pPr>
              <a:buSzPct val="100000"/>
              <a:buFont typeface="Wingdings" pitchFamily="2" charset="2"/>
              <a:buChar char="§"/>
            </a:pPr>
            <a:r>
              <a:rPr lang="en-US" sz="2800" dirty="0" smtClean="0">
                <a:solidFill>
                  <a:srgbClr val="DD5807"/>
                </a:solidFill>
              </a:rPr>
              <a:t>Within your crew share each person’s findings.</a:t>
            </a:r>
          </a:p>
          <a:p>
            <a:pPr>
              <a:buSzPct val="100000"/>
              <a:buFont typeface="Wingdings" pitchFamily="2" charset="2"/>
              <a:buChar char="§"/>
            </a:pPr>
            <a:r>
              <a:rPr lang="en-US" sz="2800" dirty="0" smtClean="0">
                <a:solidFill>
                  <a:srgbClr val="DD5807"/>
                </a:solidFill>
              </a:rPr>
              <a:t>Be ready to share with the larger group.</a:t>
            </a:r>
          </a:p>
          <a:p>
            <a:pPr>
              <a:buNone/>
            </a:pPr>
            <a:endParaRPr lang="en-US"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60</a:t>
            </a:fld>
            <a:endParaRPr lang="en-US" dirty="0"/>
          </a:p>
        </p:txBody>
      </p:sp>
      <p:sp>
        <p:nvSpPr>
          <p:cNvPr id="6" name="Title 5"/>
          <p:cNvSpPr>
            <a:spLocks noGrp="1"/>
          </p:cNvSpPr>
          <p:nvPr>
            <p:ph type="title"/>
          </p:nvPr>
        </p:nvSpPr>
        <p:spPr>
          <a:xfrm>
            <a:off x="533400" y="0"/>
            <a:ext cx="8229600" cy="1143000"/>
          </a:xfrm>
        </p:spPr>
        <p:txBody>
          <a:bodyPr/>
          <a:lstStyle/>
          <a:p>
            <a:r>
              <a:rPr lang="en-US" b="1" dirty="0" smtClean="0">
                <a:solidFill>
                  <a:srgbClr val="DD5807"/>
                </a:solidFill>
              </a:rPr>
              <a:t>Break Down Our Version</a:t>
            </a:r>
            <a:br>
              <a:rPr lang="en-US" b="1" dirty="0" smtClean="0">
                <a:solidFill>
                  <a:srgbClr val="DD5807"/>
                </a:solidFill>
              </a:rPr>
            </a:br>
            <a:r>
              <a:rPr lang="en-US" sz="3200" dirty="0" smtClean="0">
                <a:solidFill>
                  <a:srgbClr val="DD5807"/>
                </a:solidFill>
              </a:rPr>
              <a:t>(</a:t>
            </a:r>
            <a:r>
              <a:rPr lang="en-US" sz="3200" b="1" dirty="0" smtClean="0">
                <a:solidFill>
                  <a:srgbClr val="DD5807"/>
                </a:solidFill>
              </a:rPr>
              <a:t>Tab #11: Pages 6-7)</a:t>
            </a:r>
            <a:endParaRPr lang="en-US" sz="3200" b="1" dirty="0">
              <a:solidFill>
                <a:srgbClr val="DD5807"/>
              </a:solidFill>
            </a:endParaRPr>
          </a:p>
        </p:txBody>
      </p:sp>
      <p:pic>
        <p:nvPicPr>
          <p:cNvPr id="15362" name="Picture 2" descr="oakleaves2"/>
          <p:cNvPicPr>
            <a:picLocks noChangeAspect="1" noChangeArrowheads="1"/>
          </p:cNvPicPr>
          <p:nvPr/>
        </p:nvPicPr>
        <p:blipFill>
          <a:blip r:embed="rId3" cstate="print"/>
          <a:srcRect/>
          <a:stretch>
            <a:fillRect/>
          </a:stretch>
        </p:blipFill>
        <p:spPr bwMode="auto">
          <a:xfrm>
            <a:off x="228600" y="53340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600200"/>
            <a:ext cx="6934200" cy="4525963"/>
          </a:xfrm>
        </p:spPr>
        <p:txBody>
          <a:bodyPr>
            <a:normAutofit fontScale="92500" lnSpcReduction="10000"/>
          </a:bodyPr>
          <a:lstStyle/>
          <a:p>
            <a:pPr>
              <a:spcAft>
                <a:spcPts val="600"/>
              </a:spcAft>
              <a:buNone/>
            </a:pPr>
            <a:r>
              <a:rPr lang="en-US" sz="2800" dirty="0" smtClean="0">
                <a:solidFill>
                  <a:srgbClr val="DD5807"/>
                </a:solidFill>
              </a:rPr>
              <a:t>With your crew, please:</a:t>
            </a:r>
          </a:p>
          <a:p>
            <a:pPr>
              <a:spcAft>
                <a:spcPts val="600"/>
              </a:spcAft>
              <a:buFont typeface="Wingdings" pitchFamily="2" charset="2"/>
              <a:buChar char="§"/>
            </a:pPr>
            <a:r>
              <a:rPr lang="en-US" sz="2800" dirty="0" smtClean="0">
                <a:solidFill>
                  <a:srgbClr val="DD5807"/>
                </a:solidFill>
              </a:rPr>
              <a:t>Think through the skills and mini-tasks of Skills Cluster 2. </a:t>
            </a:r>
          </a:p>
          <a:p>
            <a:pPr>
              <a:spcAft>
                <a:spcPts val="600"/>
              </a:spcAft>
              <a:buFont typeface="Wingdings" pitchFamily="2" charset="2"/>
              <a:buChar char="§"/>
            </a:pPr>
            <a:r>
              <a:rPr lang="en-US" sz="2800" dirty="0" smtClean="0">
                <a:solidFill>
                  <a:srgbClr val="DD5807"/>
                </a:solidFill>
              </a:rPr>
              <a:t>In your template, enter the instructional strategies you decide to use.</a:t>
            </a:r>
          </a:p>
          <a:p>
            <a:pPr>
              <a:spcAft>
                <a:spcPts val="600"/>
              </a:spcAft>
              <a:buFont typeface="Wingdings" pitchFamily="2" charset="2"/>
              <a:buChar char="§"/>
            </a:pPr>
            <a:r>
              <a:rPr lang="en-US" sz="2800" dirty="0" smtClean="0">
                <a:solidFill>
                  <a:srgbClr val="DD5807"/>
                </a:solidFill>
              </a:rPr>
              <a:t>Consider making small revisions to the mini-tasks to make them fit more closely with your teaching task and instructional strategies.</a:t>
            </a:r>
          </a:p>
          <a:p>
            <a:pPr>
              <a:spcAft>
                <a:spcPts val="600"/>
              </a:spcAft>
              <a:buFont typeface="Wingdings" pitchFamily="2" charset="2"/>
              <a:buChar char="§"/>
            </a:pPr>
            <a:r>
              <a:rPr lang="en-US" sz="2800" dirty="0" smtClean="0">
                <a:solidFill>
                  <a:srgbClr val="DD5807"/>
                </a:solidFill>
              </a:rPr>
              <a:t>Check your revisions to be sure they support each of the Argumentation Reading Standards.</a:t>
            </a: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61</a:t>
            </a:fld>
            <a:endParaRPr lang="en-US" dirty="0"/>
          </a:p>
        </p:txBody>
      </p:sp>
      <p:sp>
        <p:nvSpPr>
          <p:cNvPr id="7" name="Title 6"/>
          <p:cNvSpPr>
            <a:spLocks noGrp="1"/>
          </p:cNvSpPr>
          <p:nvPr>
            <p:ph type="title"/>
          </p:nvPr>
        </p:nvSpPr>
        <p:spPr/>
        <p:txBody>
          <a:bodyPr/>
          <a:lstStyle/>
          <a:p>
            <a:r>
              <a:rPr lang="en-US" sz="4000" b="1" dirty="0" smtClean="0">
                <a:solidFill>
                  <a:srgbClr val="DD5807"/>
                </a:solidFill>
              </a:rPr>
              <a:t>Build Up Your Version: Skills Cluster 2   </a:t>
            </a:r>
            <a:r>
              <a:rPr lang="en-US" sz="3200" b="1" dirty="0" smtClean="0">
                <a:solidFill>
                  <a:srgbClr val="DD5807"/>
                </a:solidFill>
              </a:rPr>
              <a:t>(Tab #8, Pages 60-61)</a:t>
            </a:r>
            <a:endParaRPr lang="en-US" sz="3200" b="1" dirty="0">
              <a:solidFill>
                <a:srgbClr val="DD5807"/>
              </a:solidFill>
            </a:endParaRPr>
          </a:p>
        </p:txBody>
      </p:sp>
      <p:pic>
        <p:nvPicPr>
          <p:cNvPr id="14338"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600200"/>
            <a:ext cx="6934200" cy="4876800"/>
          </a:xfrm>
        </p:spPr>
        <p:txBody>
          <a:bodyPr>
            <a:noAutofit/>
          </a:bodyPr>
          <a:lstStyle/>
          <a:p>
            <a:pPr>
              <a:spcBef>
                <a:spcPts val="0"/>
              </a:spcBef>
              <a:buNone/>
            </a:pPr>
            <a:r>
              <a:rPr lang="en-US" sz="2800" dirty="0" smtClean="0">
                <a:solidFill>
                  <a:srgbClr val="DD5807"/>
                </a:solidFill>
              </a:rPr>
              <a:t>With your crew, please:</a:t>
            </a:r>
          </a:p>
          <a:p>
            <a:pPr>
              <a:spcBef>
                <a:spcPts val="0"/>
              </a:spcBef>
              <a:buSzPct val="100000"/>
              <a:buFont typeface="Wingdings" pitchFamily="2" charset="2"/>
              <a:buChar char="§"/>
            </a:pPr>
            <a:r>
              <a:rPr lang="en-US" sz="2800" dirty="0" smtClean="0">
                <a:solidFill>
                  <a:srgbClr val="DD5807"/>
                </a:solidFill>
              </a:rPr>
              <a:t>Work through the skills and mini-tasks of Skills Clusters 3 and 4.</a:t>
            </a:r>
          </a:p>
          <a:p>
            <a:pPr>
              <a:spcBef>
                <a:spcPts val="0"/>
              </a:spcBef>
              <a:buSzPct val="100000"/>
              <a:buFont typeface="Wingdings" pitchFamily="2" charset="2"/>
              <a:buChar char="§"/>
            </a:pPr>
            <a:r>
              <a:rPr lang="en-US" sz="2800" dirty="0" smtClean="0">
                <a:solidFill>
                  <a:srgbClr val="DD5807"/>
                </a:solidFill>
              </a:rPr>
              <a:t>In your template, enter the instructional strategies you will use.</a:t>
            </a:r>
          </a:p>
          <a:p>
            <a:pPr>
              <a:spcBef>
                <a:spcPts val="0"/>
              </a:spcBef>
              <a:buSzPct val="100000"/>
              <a:buFont typeface="Wingdings" pitchFamily="2" charset="2"/>
              <a:buChar char="§"/>
            </a:pPr>
            <a:r>
              <a:rPr lang="en-US" sz="2800" dirty="0" smtClean="0">
                <a:solidFill>
                  <a:srgbClr val="DD5807"/>
                </a:solidFill>
              </a:rPr>
              <a:t>Consider small revisions to the mini-tasks to make them fit your teaching task and instructional strategies.</a:t>
            </a:r>
          </a:p>
          <a:p>
            <a:pPr>
              <a:spcBef>
                <a:spcPts val="0"/>
              </a:spcBef>
              <a:buSzPct val="100000"/>
              <a:buFont typeface="Wingdings" pitchFamily="2" charset="2"/>
              <a:buChar char="§"/>
            </a:pPr>
            <a:r>
              <a:rPr lang="en-US" sz="2800" dirty="0" smtClean="0">
                <a:solidFill>
                  <a:srgbClr val="DD5807"/>
                </a:solidFill>
              </a:rPr>
              <a:t>Check your revisions to be sure they support each of the Argumentation Writing Standards.</a:t>
            </a:r>
            <a:endParaRPr lang="en-US" sz="28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62</a:t>
            </a:fld>
            <a:endParaRPr lang="en-US" dirty="0"/>
          </a:p>
        </p:txBody>
      </p:sp>
      <p:sp>
        <p:nvSpPr>
          <p:cNvPr id="6" name="Title 5"/>
          <p:cNvSpPr>
            <a:spLocks noGrp="1"/>
          </p:cNvSpPr>
          <p:nvPr>
            <p:ph type="title"/>
          </p:nvPr>
        </p:nvSpPr>
        <p:spPr>
          <a:xfrm>
            <a:off x="228600" y="457200"/>
            <a:ext cx="8686800" cy="1143000"/>
          </a:xfrm>
        </p:spPr>
        <p:txBody>
          <a:bodyPr>
            <a:normAutofit fontScale="90000"/>
          </a:bodyPr>
          <a:lstStyle/>
          <a:p>
            <a:r>
              <a:rPr lang="en-US" b="1" dirty="0" smtClean="0">
                <a:solidFill>
                  <a:srgbClr val="DD5807"/>
                </a:solidFill>
              </a:rPr>
              <a:t> </a:t>
            </a:r>
            <a:r>
              <a:rPr lang="en-US" sz="4000" b="1" dirty="0" smtClean="0">
                <a:solidFill>
                  <a:srgbClr val="DD5807"/>
                </a:solidFill>
              </a:rPr>
              <a:t>Build Up Your Version: Skills Clusters 3 &amp; 4</a:t>
            </a:r>
            <a:br>
              <a:rPr lang="en-US" sz="4000" b="1" dirty="0" smtClean="0">
                <a:solidFill>
                  <a:srgbClr val="DD5807"/>
                </a:solidFill>
              </a:rPr>
            </a:br>
            <a:r>
              <a:rPr lang="en-US" sz="3600" b="1" dirty="0" smtClean="0">
                <a:solidFill>
                  <a:srgbClr val="DD5807"/>
                </a:solidFill>
              </a:rPr>
              <a:t> (Tab #8, Pages 61-63) </a:t>
            </a:r>
            <a:br>
              <a:rPr lang="en-US" sz="3600" b="1" dirty="0" smtClean="0">
                <a:solidFill>
                  <a:srgbClr val="DD5807"/>
                </a:solidFill>
              </a:rPr>
            </a:br>
            <a:endParaRPr lang="en-US" sz="3600" b="1" dirty="0">
              <a:solidFill>
                <a:srgbClr val="DD5807"/>
              </a:solidFill>
            </a:endParaRPr>
          </a:p>
        </p:txBody>
      </p:sp>
      <p:pic>
        <p:nvPicPr>
          <p:cNvPr id="13314"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19200" y="2286000"/>
            <a:ext cx="7772400" cy="1470025"/>
          </a:xfrm>
        </p:spPr>
        <p:txBody>
          <a:bodyPr/>
          <a:lstStyle/>
          <a:p>
            <a:r>
              <a:rPr lang="en-US" sz="6000" b="1" dirty="0" smtClean="0">
                <a:solidFill>
                  <a:srgbClr val="DD5807"/>
                </a:solidFill>
              </a:rPr>
              <a:t>Pacing and Materials</a:t>
            </a:r>
            <a:endParaRPr lang="en-US" sz="6000" b="1" dirty="0">
              <a:solidFill>
                <a:srgbClr val="DD5807"/>
              </a:solidFill>
            </a:endParaRPr>
          </a:p>
        </p:txBody>
      </p:sp>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63</a:t>
            </a:fld>
            <a:endParaRPr lang="fr-CA"/>
          </a:p>
        </p:txBody>
      </p:sp>
      <p:pic>
        <p:nvPicPr>
          <p:cNvPr id="5" name="Picture 4"/>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pic>
        <p:nvPicPr>
          <p:cNvPr id="12290" name="Picture 2" descr="oakleaves2"/>
          <p:cNvPicPr>
            <a:picLocks noChangeAspect="1" noChangeArrowheads="1"/>
          </p:cNvPicPr>
          <p:nvPr/>
        </p:nvPicPr>
        <p:blipFill>
          <a:blip r:embed="rId4" cstate="print"/>
          <a:srcRect/>
          <a:stretch>
            <a:fillRect/>
          </a:stretch>
        </p:blipFill>
        <p:spPr bwMode="auto">
          <a:xfrm>
            <a:off x="228600" y="5257800"/>
            <a:ext cx="1676400" cy="1371600"/>
          </a:xfrm>
          <a:prstGeom prst="rect">
            <a:avLst/>
          </a:prstGeom>
          <a:noFill/>
          <a:ln w="9525">
            <a:noFill/>
            <a:miter lim="800000"/>
            <a:headEnd/>
            <a:tailEnd/>
          </a:ln>
        </p:spPr>
      </p:pic>
    </p:spTree>
    <p:extLst>
      <p:ext uri="{BB962C8B-B14F-4D97-AF65-F5344CB8AC3E}">
        <p14:creationId xmlns:p14="http://schemas.microsoft.com/office/powerpoint/2010/main" xmlns="" val="12612058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lstStyle/>
          <a:p>
            <a:pPr marL="0" indent="0" algn="ctr">
              <a:buNone/>
            </a:pPr>
            <a:r>
              <a:rPr lang="en-US" dirty="0" smtClean="0">
                <a:solidFill>
                  <a:srgbClr val="DD5807"/>
                </a:solidFill>
              </a:rPr>
              <a:t>How long will you spend on each step of your instructional ladder?</a:t>
            </a:r>
          </a:p>
          <a:p>
            <a:pPr marL="0" indent="0">
              <a:buNone/>
            </a:pPr>
            <a:endParaRPr lang="en-US" dirty="0" smtClean="0">
              <a:solidFill>
                <a:srgbClr val="DD5807"/>
              </a:solidFill>
            </a:endParaRPr>
          </a:p>
          <a:p>
            <a:pPr marL="0" indent="0" algn="ctr">
              <a:spcBef>
                <a:spcPts val="0"/>
              </a:spcBef>
              <a:buNone/>
            </a:pPr>
            <a:r>
              <a:rPr lang="en-US" dirty="0" smtClean="0">
                <a:solidFill>
                  <a:srgbClr val="DD5807"/>
                </a:solidFill>
              </a:rPr>
              <a:t>On the left side of the ladder template, there’s room to                 plan that out.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DAA4A147-D671-8A45-B0AC-EED25174577A}" type="slidenum">
              <a:rPr lang="en-US" smtClean="0"/>
              <a:pPr/>
              <a:t>64</a:t>
            </a:fld>
            <a:endParaRPr lang="en-US" dirty="0"/>
          </a:p>
        </p:txBody>
      </p:sp>
      <p:sp>
        <p:nvSpPr>
          <p:cNvPr id="6" name="Title 5"/>
          <p:cNvSpPr>
            <a:spLocks noGrp="1"/>
          </p:cNvSpPr>
          <p:nvPr>
            <p:ph type="title"/>
          </p:nvPr>
        </p:nvSpPr>
        <p:spPr/>
        <p:txBody>
          <a:bodyPr/>
          <a:lstStyle/>
          <a:p>
            <a:r>
              <a:rPr lang="en-US" b="1" dirty="0" smtClean="0">
                <a:solidFill>
                  <a:srgbClr val="DD5807"/>
                </a:solidFill>
              </a:rPr>
              <a:t>         Pacing Plans</a:t>
            </a:r>
            <a:endParaRPr lang="en-US" b="1" dirty="0">
              <a:solidFill>
                <a:srgbClr val="DD5807"/>
              </a:solidFill>
            </a:endParaRPr>
          </a:p>
        </p:txBody>
      </p:sp>
      <p:pic>
        <p:nvPicPr>
          <p:cNvPr id="11266" name="Picture 2" descr="oakleaves2"/>
          <p:cNvPicPr>
            <a:picLocks noChangeAspect="1" noChangeArrowheads="1"/>
          </p:cNvPicPr>
          <p:nvPr/>
        </p:nvPicPr>
        <p:blipFill>
          <a:blip r:embed="rId3" cstate="print"/>
          <a:srcRect/>
          <a:stretch>
            <a:fillRect/>
          </a:stretch>
        </p:blipFill>
        <p:spPr bwMode="auto">
          <a:xfrm>
            <a:off x="152400" y="53340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normAutofit/>
          </a:bodyPr>
          <a:lstStyle/>
          <a:p>
            <a:pPr marL="0" indent="0" algn="ctr">
              <a:buNone/>
            </a:pPr>
            <a:r>
              <a:rPr lang="en-US" dirty="0" smtClean="0">
                <a:solidFill>
                  <a:srgbClr val="DD5807"/>
                </a:solidFill>
              </a:rPr>
              <a:t>What books, handouts, and other supplies will you need to teach from this instructional ladder? </a:t>
            </a:r>
          </a:p>
          <a:p>
            <a:pPr marL="0" indent="0" algn="ctr">
              <a:buNone/>
            </a:pPr>
            <a:endParaRPr lang="en-US" dirty="0" smtClean="0">
              <a:solidFill>
                <a:srgbClr val="DD5807"/>
              </a:solidFill>
            </a:endParaRPr>
          </a:p>
          <a:p>
            <a:pPr marL="0" indent="0" algn="ctr">
              <a:buNone/>
            </a:pPr>
            <a:r>
              <a:rPr lang="en-US" dirty="0" smtClean="0">
                <a:solidFill>
                  <a:srgbClr val="DD5807"/>
                </a:solidFill>
              </a:rPr>
              <a:t>At the end of the ladder template, there’s space to list all of those items.</a:t>
            </a:r>
          </a:p>
        </p:txBody>
      </p:sp>
      <p:sp>
        <p:nvSpPr>
          <p:cNvPr id="4" name="Slide Number Placeholder 3"/>
          <p:cNvSpPr>
            <a:spLocks noGrp="1"/>
          </p:cNvSpPr>
          <p:nvPr>
            <p:ph type="sldNum" sz="quarter" idx="12"/>
          </p:nvPr>
        </p:nvSpPr>
        <p:spPr/>
        <p:txBody>
          <a:bodyPr/>
          <a:lstStyle/>
          <a:p>
            <a:fld id="{DAA4A147-D671-8A45-B0AC-EED25174577A}" type="slidenum">
              <a:rPr lang="en-US" smtClean="0"/>
              <a:pPr/>
              <a:t>65</a:t>
            </a:fld>
            <a:endParaRPr lang="en-US" dirty="0"/>
          </a:p>
        </p:txBody>
      </p:sp>
      <p:sp>
        <p:nvSpPr>
          <p:cNvPr id="6" name="Title 5"/>
          <p:cNvSpPr>
            <a:spLocks noGrp="1"/>
          </p:cNvSpPr>
          <p:nvPr>
            <p:ph type="title"/>
          </p:nvPr>
        </p:nvSpPr>
        <p:spPr/>
        <p:txBody>
          <a:bodyPr/>
          <a:lstStyle/>
          <a:p>
            <a:r>
              <a:rPr lang="en-US" b="1" dirty="0" smtClean="0">
                <a:solidFill>
                  <a:srgbClr val="DD5807"/>
                </a:solidFill>
              </a:rPr>
              <a:t>        Materials</a:t>
            </a:r>
            <a:endParaRPr lang="en-US" b="1" dirty="0">
              <a:solidFill>
                <a:srgbClr val="DD5807"/>
              </a:solidFill>
            </a:endParaRPr>
          </a:p>
        </p:txBody>
      </p:sp>
      <p:pic>
        <p:nvPicPr>
          <p:cNvPr id="10242"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077200" cy="4525963"/>
          </a:xfrm>
        </p:spPr>
        <p:txBody>
          <a:bodyPr>
            <a:normAutofit fontScale="92500"/>
          </a:bodyPr>
          <a:lstStyle/>
          <a:p>
            <a:pPr marL="0" indent="0">
              <a:buNone/>
            </a:pPr>
            <a:r>
              <a:rPr lang="en-US" dirty="0" smtClean="0">
                <a:solidFill>
                  <a:srgbClr val="DD5807"/>
                </a:solidFill>
              </a:rPr>
              <a:t>LDC work involves students producing multiple pieces of work, sometimes in response to a simple prompt and other times in response to a more complex handout you provide.</a:t>
            </a:r>
          </a:p>
          <a:p>
            <a:pPr marL="0" indent="0">
              <a:buNone/>
            </a:pPr>
            <a:endParaRPr lang="en-US" dirty="0" smtClean="0">
              <a:solidFill>
                <a:srgbClr val="DD5807"/>
              </a:solidFill>
            </a:endParaRPr>
          </a:p>
          <a:p>
            <a:pPr marL="0" indent="0">
              <a:buNone/>
            </a:pPr>
            <a:r>
              <a:rPr lang="en-US" dirty="0" smtClean="0">
                <a:solidFill>
                  <a:srgbClr val="DD5807"/>
                </a:solidFill>
              </a:rPr>
              <a:t>Some LDC teachers combine all of their assignments into a single “writer’s notebook” handout that students use during each class period and leave in the classroom the rest of the time.</a:t>
            </a:r>
            <a:endParaRPr lang="en-US"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66</a:t>
            </a:fld>
            <a:endParaRPr lang="en-US" dirty="0"/>
          </a:p>
        </p:txBody>
      </p:sp>
      <p:sp>
        <p:nvSpPr>
          <p:cNvPr id="7" name="Title 6"/>
          <p:cNvSpPr>
            <a:spLocks noGrp="1"/>
          </p:cNvSpPr>
          <p:nvPr>
            <p:ph type="title"/>
          </p:nvPr>
        </p:nvSpPr>
        <p:spPr/>
        <p:txBody>
          <a:bodyPr/>
          <a:lstStyle/>
          <a:p>
            <a:r>
              <a:rPr lang="en-US" b="1" dirty="0" smtClean="0">
                <a:solidFill>
                  <a:srgbClr val="DD5807"/>
                </a:solidFill>
              </a:rPr>
              <a:t>The Option of a “Writer’s Notebook”</a:t>
            </a:r>
            <a:endParaRPr lang="en-US" b="1" dirty="0">
              <a:solidFill>
                <a:srgbClr val="DD5807"/>
              </a:solidFill>
            </a:endParaRPr>
          </a:p>
        </p:txBody>
      </p:sp>
      <p:pic>
        <p:nvPicPr>
          <p:cNvPr id="9218" name="Picture 2" descr="oakleaves2"/>
          <p:cNvPicPr>
            <a:picLocks noChangeAspect="1" noChangeArrowheads="1"/>
          </p:cNvPicPr>
          <p:nvPr/>
        </p:nvPicPr>
        <p:blipFill>
          <a:blip r:embed="rId3" cstate="print"/>
          <a:srcRect/>
          <a:stretch>
            <a:fillRect/>
          </a:stretch>
        </p:blipFill>
        <p:spPr bwMode="auto">
          <a:xfrm>
            <a:off x="228600" y="54864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143000"/>
            <a:ext cx="6553200" cy="4983163"/>
          </a:xfrm>
        </p:spPr>
        <p:txBody>
          <a:bodyPr>
            <a:normAutofit fontScale="85000" lnSpcReduction="10000"/>
          </a:bodyPr>
          <a:lstStyle/>
          <a:p>
            <a:pPr>
              <a:spcAft>
                <a:spcPts val="600"/>
              </a:spcAft>
              <a:buNone/>
            </a:pPr>
            <a:r>
              <a:rPr lang="en-US" sz="2800" dirty="0" smtClean="0">
                <a:solidFill>
                  <a:srgbClr val="DD5807"/>
                </a:solidFill>
              </a:rPr>
              <a:t>With your crew, please:</a:t>
            </a:r>
          </a:p>
          <a:p>
            <a:pPr>
              <a:spcAft>
                <a:spcPts val="600"/>
              </a:spcAft>
              <a:buSzPct val="100000"/>
              <a:buFont typeface="Wingdings" pitchFamily="2" charset="2"/>
              <a:buChar char="§"/>
            </a:pPr>
            <a:r>
              <a:rPr lang="en-US" sz="2800" dirty="0" smtClean="0">
                <a:solidFill>
                  <a:srgbClr val="DD5807"/>
                </a:solidFill>
              </a:rPr>
              <a:t>Take a look at the section in your </a:t>
            </a:r>
            <a:r>
              <a:rPr lang="en-US" i="1" dirty="0" smtClean="0">
                <a:solidFill>
                  <a:srgbClr val="DD5807"/>
                </a:solidFill>
              </a:rPr>
              <a:t>Guide </a:t>
            </a:r>
            <a:r>
              <a:rPr lang="en-US" i="1" dirty="0">
                <a:solidFill>
                  <a:srgbClr val="DD5807"/>
                </a:solidFill>
              </a:rPr>
              <a:t>for Teachers</a:t>
            </a:r>
            <a:r>
              <a:rPr lang="en-US" dirty="0">
                <a:solidFill>
                  <a:srgbClr val="DD5807"/>
                </a:solidFill>
              </a:rPr>
              <a:t> that explains how to create a writer’s </a:t>
            </a:r>
            <a:r>
              <a:rPr lang="en-US" dirty="0" smtClean="0">
                <a:solidFill>
                  <a:srgbClr val="DD5807"/>
                </a:solidFill>
              </a:rPr>
              <a:t>notebook </a:t>
            </a:r>
            <a:r>
              <a:rPr lang="en-US" sz="3300" dirty="0" smtClean="0">
                <a:solidFill>
                  <a:srgbClr val="DD5807"/>
                </a:solidFill>
              </a:rPr>
              <a:t>(Tab #4 page 38).</a:t>
            </a:r>
          </a:p>
          <a:p>
            <a:pPr>
              <a:spcAft>
                <a:spcPts val="600"/>
              </a:spcAft>
              <a:buSzPct val="100000"/>
              <a:buFont typeface="Wingdings" pitchFamily="2" charset="2"/>
              <a:buChar char="§"/>
            </a:pPr>
            <a:r>
              <a:rPr lang="en-US" sz="2800" dirty="0" smtClean="0">
                <a:solidFill>
                  <a:srgbClr val="DD5807"/>
                </a:solidFill>
              </a:rPr>
              <a:t>Create a list of the materials you will use (including deciding whether to use separate handouts, a writer’s notebook, or some other approach to organizing students’ work) .</a:t>
            </a:r>
          </a:p>
          <a:p>
            <a:pPr>
              <a:spcAft>
                <a:spcPts val="600"/>
              </a:spcAft>
              <a:buSzPct val="100000"/>
              <a:buFont typeface="Wingdings" pitchFamily="2" charset="2"/>
              <a:buChar char="§"/>
            </a:pPr>
            <a:r>
              <a:rPr lang="en-US" sz="2800" dirty="0" smtClean="0">
                <a:solidFill>
                  <a:srgbClr val="DD5807"/>
                </a:solidFill>
              </a:rPr>
              <a:t>Work out how you plan to pace the work for each step of your instructional ladder (treating the design team sample as an example, but decide as a crew how your teaching task will work).</a:t>
            </a:r>
          </a:p>
        </p:txBody>
      </p:sp>
      <p:sp>
        <p:nvSpPr>
          <p:cNvPr id="4" name="Slide Number Placeholder 3"/>
          <p:cNvSpPr>
            <a:spLocks noGrp="1"/>
          </p:cNvSpPr>
          <p:nvPr>
            <p:ph type="sldNum" sz="quarter" idx="12"/>
          </p:nvPr>
        </p:nvSpPr>
        <p:spPr/>
        <p:txBody>
          <a:bodyPr/>
          <a:lstStyle/>
          <a:p>
            <a:fld id="{DAA4A147-D671-8A45-B0AC-EED25174577A}" type="slidenum">
              <a:rPr lang="en-US" smtClean="0"/>
              <a:pPr/>
              <a:t>67</a:t>
            </a:fld>
            <a:endParaRPr lang="en-US" dirty="0"/>
          </a:p>
        </p:txBody>
      </p:sp>
      <p:sp>
        <p:nvSpPr>
          <p:cNvPr id="6" name="Title 5"/>
          <p:cNvSpPr>
            <a:spLocks noGrp="1"/>
          </p:cNvSpPr>
          <p:nvPr>
            <p:ph type="title"/>
          </p:nvPr>
        </p:nvSpPr>
        <p:spPr>
          <a:xfrm>
            <a:off x="457200" y="0"/>
            <a:ext cx="8229600" cy="1143000"/>
          </a:xfrm>
        </p:spPr>
        <p:txBody>
          <a:bodyPr/>
          <a:lstStyle/>
          <a:p>
            <a:r>
              <a:rPr lang="en-US" b="1" dirty="0" smtClean="0">
                <a:solidFill>
                  <a:srgbClr val="DD5807"/>
                </a:solidFill>
              </a:rPr>
              <a:t>        Build Your Version</a:t>
            </a:r>
            <a:endParaRPr lang="en-US" b="1" dirty="0">
              <a:solidFill>
                <a:srgbClr val="DD5807"/>
              </a:solidFill>
            </a:endParaRPr>
          </a:p>
        </p:txBody>
      </p:sp>
      <p:pic>
        <p:nvPicPr>
          <p:cNvPr id="8194"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A4A147-D671-8A45-B0AC-EED25174577A}" type="slidenum">
              <a:rPr lang="en-US" smtClean="0"/>
              <a:pPr/>
              <a:t>68</a:t>
            </a:fld>
            <a:endParaRPr lang="en-US" dirty="0"/>
          </a:p>
        </p:txBody>
      </p:sp>
      <p:sp>
        <p:nvSpPr>
          <p:cNvPr id="6" name="Title 5"/>
          <p:cNvSpPr>
            <a:spLocks noGrp="1"/>
          </p:cNvSpPr>
          <p:nvPr>
            <p:ph type="title"/>
          </p:nvPr>
        </p:nvSpPr>
        <p:spPr/>
        <p:txBody>
          <a:bodyPr>
            <a:normAutofit/>
          </a:bodyPr>
          <a:lstStyle/>
          <a:p>
            <a:r>
              <a:rPr lang="en-US" b="1" dirty="0" smtClean="0">
                <a:solidFill>
                  <a:srgbClr val="DD5807"/>
                </a:solidFill>
              </a:rPr>
              <a:t>   </a:t>
            </a:r>
            <a:endParaRPr lang="en-US" b="1" dirty="0">
              <a:solidFill>
                <a:srgbClr val="DD5807"/>
              </a:solidFill>
            </a:endParaRPr>
          </a:p>
        </p:txBody>
      </p:sp>
      <p:pic>
        <p:nvPicPr>
          <p:cNvPr id="13314"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pic>
        <p:nvPicPr>
          <p:cNvPr id="175120" name="Picture 16" descr="http://www.jonpeddie.com/images/uploads/blogs/free-lunch.jpg"/>
          <p:cNvPicPr>
            <a:picLocks noChangeAspect="1" noChangeArrowheads="1"/>
          </p:cNvPicPr>
          <p:nvPr/>
        </p:nvPicPr>
        <p:blipFill>
          <a:blip r:embed="rId4" cstate="print"/>
          <a:srcRect/>
          <a:stretch>
            <a:fillRect/>
          </a:stretch>
        </p:blipFill>
        <p:spPr bwMode="auto">
          <a:xfrm>
            <a:off x="2971800" y="685800"/>
            <a:ext cx="4724400" cy="4343400"/>
          </a:xfrm>
          <a:prstGeom prst="rect">
            <a:avLst/>
          </a:prstGeom>
          <a:noFill/>
        </p:spPr>
      </p:pic>
      <p:sp>
        <p:nvSpPr>
          <p:cNvPr id="16" name="TextBox 15"/>
          <p:cNvSpPr txBox="1"/>
          <p:nvPr/>
        </p:nvSpPr>
        <p:spPr>
          <a:xfrm>
            <a:off x="3505200" y="5486400"/>
            <a:ext cx="3690434" cy="584775"/>
          </a:xfrm>
          <a:prstGeom prst="rect">
            <a:avLst/>
          </a:prstGeom>
          <a:solidFill>
            <a:schemeClr val="bg2"/>
          </a:solidFill>
          <a:ln w="63500" cmpd="thickThin">
            <a:solidFill>
              <a:schemeClr val="bg2">
                <a:lumMod val="25000"/>
              </a:schemeClr>
            </a:solidFill>
            <a:prstDash val="solid"/>
          </a:ln>
        </p:spPr>
        <p:txBody>
          <a:bodyPr wrap="none" rtlCol="0">
            <a:spAutoFit/>
          </a:bodyPr>
          <a:lstStyle/>
          <a:p>
            <a:r>
              <a:rPr lang="en-US" sz="3200" b="1" dirty="0" smtClean="0">
                <a:solidFill>
                  <a:srgbClr val="FF6600"/>
                </a:solidFill>
              </a:rPr>
              <a:t>12:00 – 12:45 p.m.</a:t>
            </a:r>
            <a:endParaRPr lang="en-US" sz="3200" b="1" dirty="0">
              <a:solidFill>
                <a:srgbClr val="FF66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smtClean="0">
                <a:solidFill>
                  <a:srgbClr val="DD5807"/>
                </a:solidFill>
              </a:rPr>
              <a:t>        </a:t>
            </a:r>
            <a:r>
              <a:rPr lang="en-US" sz="6000" b="1" dirty="0" smtClean="0">
                <a:solidFill>
                  <a:srgbClr val="DD5807"/>
                </a:solidFill>
              </a:rPr>
              <a:t>Project Status</a:t>
            </a:r>
            <a:endParaRPr lang="en-US" sz="6000" b="1" dirty="0">
              <a:solidFill>
                <a:srgbClr val="DD5807"/>
              </a:solidFill>
            </a:endParaRPr>
          </a:p>
        </p:txBody>
      </p:sp>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69</a:t>
            </a:fld>
            <a:endParaRPr lang="fr-CA"/>
          </a:p>
        </p:txBody>
      </p:sp>
      <p:pic>
        <p:nvPicPr>
          <p:cNvPr id="6" name="Picture 5"/>
          <p:cNvPicPr>
            <a:picLocks noChangeAspect="1" noChangeArrowheads="1"/>
          </p:cNvPicPr>
          <p:nvPr/>
        </p:nvPicPr>
        <p:blipFill>
          <a:blip r:embed="rId3" cstate="print"/>
          <a:srcRect/>
          <a:stretch>
            <a:fillRect/>
          </a:stretch>
        </p:blipFill>
        <p:spPr bwMode="auto">
          <a:xfrm>
            <a:off x="4038600" y="685800"/>
            <a:ext cx="1828800" cy="990600"/>
          </a:xfrm>
          <a:prstGeom prst="rect">
            <a:avLst/>
          </a:prstGeom>
          <a:noFill/>
          <a:ln w="9525">
            <a:noFill/>
            <a:miter lim="800000"/>
            <a:headEnd/>
            <a:tailEnd/>
          </a:ln>
        </p:spPr>
      </p:pic>
      <p:pic>
        <p:nvPicPr>
          <p:cNvPr id="7170" name="Picture 2" descr="oakleaves2"/>
          <p:cNvPicPr>
            <a:picLocks noChangeAspect="1" noChangeArrowheads="1"/>
          </p:cNvPicPr>
          <p:nvPr/>
        </p:nvPicPr>
        <p:blipFill>
          <a:blip r:embed="rId4" cstate="print"/>
          <a:srcRect/>
          <a:stretch>
            <a:fillRect/>
          </a:stretch>
        </p:blipFill>
        <p:spPr bwMode="auto">
          <a:xfrm>
            <a:off x="228600" y="5181600"/>
            <a:ext cx="1676400" cy="1371600"/>
          </a:xfrm>
          <a:prstGeom prst="rect">
            <a:avLst/>
          </a:prstGeom>
          <a:noFill/>
          <a:ln w="9525">
            <a:noFill/>
            <a:miter lim="800000"/>
            <a:headEnd/>
            <a:tailEnd/>
          </a:ln>
        </p:spPr>
      </p:pic>
    </p:spTree>
    <p:extLst>
      <p:ext uri="{BB962C8B-B14F-4D97-AF65-F5344CB8AC3E}">
        <p14:creationId xmlns:p14="http://schemas.microsoft.com/office/powerpoint/2010/main" xmlns="" val="240933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7010400" cy="1143000"/>
          </a:xfrm>
        </p:spPr>
        <p:txBody>
          <a:bodyPr>
            <a:noAutofit/>
          </a:bodyPr>
          <a:lstStyle/>
          <a:p>
            <a:pPr>
              <a:defRPr/>
            </a:pPr>
            <a:r>
              <a:rPr lang="en-US" b="1" dirty="0" smtClean="0">
                <a:solidFill>
                  <a:srgbClr val="DD5807"/>
                </a:solidFill>
              </a:rPr>
              <a:t>Essential Questions:  </a:t>
            </a:r>
            <a:br>
              <a:rPr lang="en-US" b="1" dirty="0" smtClean="0">
                <a:solidFill>
                  <a:srgbClr val="DD5807"/>
                </a:solidFill>
              </a:rPr>
            </a:br>
            <a:r>
              <a:rPr lang="en-US" b="1" dirty="0" smtClean="0">
                <a:solidFill>
                  <a:srgbClr val="DD5807"/>
                </a:solidFill>
              </a:rPr>
              <a:t>True or False</a:t>
            </a:r>
            <a:endParaRPr lang="en-US" b="1" dirty="0">
              <a:solidFill>
                <a:srgbClr val="DD5807"/>
              </a:solidFill>
            </a:endParaRPr>
          </a:p>
        </p:txBody>
      </p:sp>
      <p:sp>
        <p:nvSpPr>
          <p:cNvPr id="3" name="Content Placeholder 2"/>
          <p:cNvSpPr>
            <a:spLocks noGrp="1"/>
          </p:cNvSpPr>
          <p:nvPr>
            <p:ph idx="1"/>
          </p:nvPr>
        </p:nvSpPr>
        <p:spPr>
          <a:xfrm>
            <a:off x="914400" y="2057400"/>
            <a:ext cx="8229600" cy="4525963"/>
          </a:xfrm>
        </p:spPr>
        <p:txBody>
          <a:bodyPr/>
          <a:lstStyle/>
          <a:p>
            <a:pPr algn="ctr">
              <a:spcBef>
                <a:spcPts val="0"/>
              </a:spcBef>
              <a:buNone/>
              <a:defRPr/>
            </a:pPr>
            <a:r>
              <a:rPr lang="en-US" dirty="0" smtClean="0">
                <a:solidFill>
                  <a:srgbClr val="DD5807"/>
                </a:solidFill>
                <a:latin typeface="Antique Olive" pitchFamily="34" charset="0"/>
              </a:rPr>
              <a:t>   Essential </a:t>
            </a:r>
            <a:r>
              <a:rPr lang="en-US" dirty="0">
                <a:solidFill>
                  <a:srgbClr val="DD5807"/>
                </a:solidFill>
                <a:latin typeface="Antique Olive" pitchFamily="34" charset="0"/>
              </a:rPr>
              <a:t>questions may not be answerable with a one or two word response, but they </a:t>
            </a:r>
            <a:r>
              <a:rPr lang="en-US" i="1" dirty="0">
                <a:solidFill>
                  <a:srgbClr val="DD5807"/>
                </a:solidFill>
                <a:latin typeface="Antique Olive" pitchFamily="34" charset="0"/>
              </a:rPr>
              <a:t>do</a:t>
            </a:r>
            <a:r>
              <a:rPr lang="en-US" dirty="0">
                <a:solidFill>
                  <a:srgbClr val="DD5807"/>
                </a:solidFill>
                <a:latin typeface="Antique Olive" pitchFamily="34" charset="0"/>
              </a:rPr>
              <a:t> have a “right” answer.  Students will be able to </a:t>
            </a:r>
            <a:endParaRPr lang="en-US" dirty="0" smtClean="0">
              <a:solidFill>
                <a:srgbClr val="DD5807"/>
              </a:solidFill>
              <a:latin typeface="Antique Olive" pitchFamily="34" charset="0"/>
            </a:endParaRPr>
          </a:p>
          <a:p>
            <a:pPr algn="ctr">
              <a:spcBef>
                <a:spcPts val="0"/>
              </a:spcBef>
              <a:buNone/>
              <a:defRPr/>
            </a:pPr>
            <a:r>
              <a:rPr lang="en-US" dirty="0" smtClean="0">
                <a:solidFill>
                  <a:srgbClr val="DD5807"/>
                </a:solidFill>
                <a:latin typeface="Antique Olive" pitchFamily="34" charset="0"/>
              </a:rPr>
              <a:t>answer </a:t>
            </a:r>
            <a:r>
              <a:rPr lang="en-US" dirty="0">
                <a:solidFill>
                  <a:srgbClr val="DD5807"/>
                </a:solidFill>
                <a:latin typeface="Antique Olive" pitchFamily="34" charset="0"/>
              </a:rPr>
              <a:t>the essential questions the </a:t>
            </a:r>
            <a:endParaRPr lang="en-US" dirty="0" smtClean="0">
              <a:solidFill>
                <a:srgbClr val="DD5807"/>
              </a:solidFill>
              <a:latin typeface="Antique Olive" pitchFamily="34" charset="0"/>
            </a:endParaRPr>
          </a:p>
          <a:p>
            <a:pPr algn="ctr">
              <a:spcBef>
                <a:spcPts val="0"/>
              </a:spcBef>
              <a:buNone/>
              <a:defRPr/>
            </a:pPr>
            <a:r>
              <a:rPr lang="en-US" dirty="0" smtClean="0">
                <a:solidFill>
                  <a:srgbClr val="DD5807"/>
                </a:solidFill>
                <a:latin typeface="Antique Olive" pitchFamily="34" charset="0"/>
              </a:rPr>
              <a:t>same </a:t>
            </a:r>
            <a:r>
              <a:rPr lang="en-US" dirty="0">
                <a:solidFill>
                  <a:srgbClr val="DD5807"/>
                </a:solidFill>
                <a:latin typeface="Antique Olive" pitchFamily="34" charset="0"/>
              </a:rPr>
              <a:t>way as their </a:t>
            </a:r>
            <a:r>
              <a:rPr lang="en-US" dirty="0" smtClean="0">
                <a:solidFill>
                  <a:srgbClr val="DD5807"/>
                </a:solidFill>
                <a:latin typeface="Antique Olive" pitchFamily="34" charset="0"/>
              </a:rPr>
              <a:t>peers </a:t>
            </a:r>
            <a:r>
              <a:rPr lang="en-US" dirty="0">
                <a:solidFill>
                  <a:srgbClr val="DD5807"/>
                </a:solidFill>
                <a:latin typeface="Antique Olive" pitchFamily="34" charset="0"/>
              </a:rPr>
              <a:t>at the </a:t>
            </a:r>
            <a:endParaRPr lang="en-US" dirty="0" smtClean="0">
              <a:solidFill>
                <a:srgbClr val="DD5807"/>
              </a:solidFill>
              <a:latin typeface="Antique Olive" pitchFamily="34" charset="0"/>
            </a:endParaRPr>
          </a:p>
          <a:p>
            <a:pPr algn="ctr">
              <a:spcBef>
                <a:spcPts val="0"/>
              </a:spcBef>
              <a:buNone/>
              <a:defRPr/>
            </a:pPr>
            <a:r>
              <a:rPr lang="en-US" dirty="0" smtClean="0">
                <a:solidFill>
                  <a:srgbClr val="DD5807"/>
                </a:solidFill>
                <a:latin typeface="Antique Olive" pitchFamily="34" charset="0"/>
              </a:rPr>
              <a:t>conclusion </a:t>
            </a:r>
            <a:r>
              <a:rPr lang="en-US" dirty="0">
                <a:solidFill>
                  <a:srgbClr val="DD5807"/>
                </a:solidFill>
                <a:latin typeface="Antique Olive" pitchFamily="34" charset="0"/>
              </a:rPr>
              <a:t>of the unit.</a:t>
            </a:r>
          </a:p>
        </p:txBody>
      </p:sp>
      <p:sp>
        <p:nvSpPr>
          <p:cNvPr id="9" name="Rectangle 8"/>
          <p:cNvSpPr/>
          <p:nvPr/>
        </p:nvSpPr>
        <p:spPr>
          <a:xfrm rot="20418051">
            <a:off x="2957657" y="3043682"/>
            <a:ext cx="431595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FALSE</a:t>
            </a:r>
          </a:p>
        </p:txBody>
      </p:sp>
      <p:pic>
        <p:nvPicPr>
          <p:cNvPr id="1033" name="Picture 9" descr="C:\Documents and Settings\cmullin\Local Settings\Temporary Internet Files\Content.IE5\4DSQ339J\MM900254500[1].gif"/>
          <p:cNvPicPr>
            <a:picLocks noChangeAspect="1" noChangeArrowheads="1" noCrop="1"/>
          </p:cNvPicPr>
          <p:nvPr/>
        </p:nvPicPr>
        <p:blipFill>
          <a:blip r:embed="rId3" cstate="print"/>
          <a:srcRect/>
          <a:stretch>
            <a:fillRect/>
          </a:stretch>
        </p:blipFill>
        <p:spPr bwMode="auto">
          <a:xfrm>
            <a:off x="457200" y="304800"/>
            <a:ext cx="1676400" cy="1524000"/>
          </a:xfrm>
          <a:prstGeom prst="rect">
            <a:avLst/>
          </a:prstGeom>
          <a:noFill/>
        </p:spPr>
      </p:pic>
      <p:sp>
        <p:nvSpPr>
          <p:cNvPr id="14" name="Slide Number Placeholder 13"/>
          <p:cNvSpPr>
            <a:spLocks noGrp="1"/>
          </p:cNvSpPr>
          <p:nvPr>
            <p:ph type="sldNum" sz="quarter" idx="12"/>
          </p:nvPr>
        </p:nvSpPr>
        <p:spPr/>
        <p:txBody>
          <a:bodyPr/>
          <a:lstStyle/>
          <a:p>
            <a:pPr>
              <a:defRPr/>
            </a:pPr>
            <a:fld id="{F322D30D-B007-4311-9CF7-23CFC78EE250}" type="slidenum">
              <a:rPr lang="fr-CA" smtClean="0"/>
              <a:pPr>
                <a:defRPr/>
              </a:pPr>
              <a:t>7</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600200"/>
            <a:ext cx="6629400" cy="4525963"/>
          </a:xfrm>
        </p:spPr>
        <p:txBody>
          <a:bodyPr>
            <a:normAutofit/>
          </a:bodyPr>
          <a:lstStyle/>
          <a:p>
            <a:pPr marL="0" indent="0">
              <a:buNone/>
            </a:pPr>
            <a:r>
              <a:rPr lang="en-US" sz="3600" dirty="0" smtClean="0">
                <a:solidFill>
                  <a:srgbClr val="DD5807"/>
                </a:solidFill>
              </a:rPr>
              <a:t>With any remaining changes your crew has planned, your next step is to teach your task, using your ladder, and find out how it works for your students.</a:t>
            </a:r>
            <a:endParaRPr lang="en-US" sz="3600"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70</a:t>
            </a:fld>
            <a:endParaRPr lang="en-US" dirty="0"/>
          </a:p>
        </p:txBody>
      </p:sp>
      <p:sp>
        <p:nvSpPr>
          <p:cNvPr id="6" name="Title 5"/>
          <p:cNvSpPr>
            <a:spLocks noGrp="1"/>
          </p:cNvSpPr>
          <p:nvPr>
            <p:ph type="title"/>
          </p:nvPr>
        </p:nvSpPr>
        <p:spPr/>
        <p:txBody>
          <a:bodyPr/>
          <a:lstStyle/>
          <a:p>
            <a:r>
              <a:rPr lang="en-US" b="1" dirty="0" smtClean="0">
                <a:solidFill>
                  <a:srgbClr val="DD5807"/>
                </a:solidFill>
              </a:rPr>
              <a:t>Time to Try it Out!</a:t>
            </a:r>
            <a:endParaRPr lang="en-US" b="1" dirty="0">
              <a:solidFill>
                <a:srgbClr val="DD5807"/>
              </a:solidFill>
            </a:endParaRPr>
          </a:p>
        </p:txBody>
      </p:sp>
      <p:pic>
        <p:nvPicPr>
          <p:cNvPr id="6146"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19200"/>
            <a:ext cx="7086600" cy="5181600"/>
          </a:xfrm>
        </p:spPr>
        <p:txBody>
          <a:bodyPr>
            <a:normAutofit lnSpcReduction="10000"/>
          </a:bodyPr>
          <a:lstStyle/>
          <a:p>
            <a:pPr marL="0" indent="0">
              <a:buNone/>
            </a:pPr>
            <a:r>
              <a:rPr lang="en-US" sz="2800" u="sng" dirty="0" smtClean="0">
                <a:solidFill>
                  <a:srgbClr val="DD5807"/>
                </a:solidFill>
              </a:rPr>
              <a:t>Project</a:t>
            </a:r>
          </a:p>
          <a:p>
            <a:pPr>
              <a:buSzPct val="100000"/>
              <a:buFont typeface="Wingdings" charset="2"/>
              <a:buChar char=""/>
            </a:pPr>
            <a:r>
              <a:rPr lang="en-US" sz="2800" dirty="0" smtClean="0">
                <a:solidFill>
                  <a:srgbClr val="DD5807"/>
                </a:solidFill>
              </a:rPr>
              <a:t>Reflect on the teaching experience</a:t>
            </a:r>
          </a:p>
          <a:p>
            <a:pPr>
              <a:buSzPct val="100000"/>
              <a:buFont typeface="Wingdings" charset="2"/>
              <a:buChar char=""/>
            </a:pPr>
            <a:r>
              <a:rPr lang="en-US" sz="2800" dirty="0" smtClean="0">
                <a:solidFill>
                  <a:srgbClr val="DD5807"/>
                </a:solidFill>
              </a:rPr>
              <a:t>Score student work together, building deeper understanding of the LDC rubric</a:t>
            </a:r>
          </a:p>
          <a:p>
            <a:pPr>
              <a:buSzPct val="100000"/>
              <a:buFont typeface="Wingdings" charset="2"/>
              <a:buChar char=""/>
            </a:pPr>
            <a:r>
              <a:rPr lang="en-US" sz="2800" dirty="0" smtClean="0">
                <a:solidFill>
                  <a:srgbClr val="DD5807"/>
                </a:solidFill>
              </a:rPr>
              <a:t>Choose sample student work to illustrate the results</a:t>
            </a:r>
          </a:p>
          <a:p>
            <a:pPr marL="0" indent="0">
              <a:buNone/>
            </a:pPr>
            <a:endParaRPr lang="en-US" sz="2800" dirty="0" smtClean="0">
              <a:solidFill>
                <a:srgbClr val="DD5807"/>
              </a:solidFill>
            </a:endParaRPr>
          </a:p>
          <a:p>
            <a:pPr marL="0" indent="0">
              <a:buNone/>
            </a:pPr>
            <a:r>
              <a:rPr lang="en-US" sz="2800" u="sng" dirty="0" smtClean="0">
                <a:solidFill>
                  <a:srgbClr val="DD5807"/>
                </a:solidFill>
              </a:rPr>
              <a:t>Supplies</a:t>
            </a:r>
            <a:endParaRPr lang="en-US" sz="2800" dirty="0" smtClean="0">
              <a:solidFill>
                <a:srgbClr val="DD5807"/>
              </a:solidFill>
            </a:endParaRPr>
          </a:p>
          <a:p>
            <a:pPr>
              <a:buSzPct val="100000"/>
              <a:buFont typeface="Wingdings" charset="2"/>
              <a:buChar char=""/>
            </a:pPr>
            <a:r>
              <a:rPr lang="en-US" b="1" dirty="0" smtClean="0">
                <a:solidFill>
                  <a:srgbClr val="DD5807"/>
                </a:solidFill>
              </a:rPr>
              <a:t>Four </a:t>
            </a:r>
            <a:r>
              <a:rPr lang="en-US" sz="2800" b="1" dirty="0" smtClean="0">
                <a:solidFill>
                  <a:srgbClr val="DD5807"/>
                </a:solidFill>
              </a:rPr>
              <a:t>student responses to the teaching task from each </a:t>
            </a:r>
            <a:r>
              <a:rPr lang="en-US" b="1" dirty="0" smtClean="0">
                <a:solidFill>
                  <a:srgbClr val="DD5807"/>
                </a:solidFill>
              </a:rPr>
              <a:t>teacher leader</a:t>
            </a:r>
            <a:r>
              <a:rPr lang="en-US" dirty="0" smtClean="0">
                <a:solidFill>
                  <a:srgbClr val="DD5807"/>
                </a:solidFill>
              </a:rPr>
              <a:t> (or at least eight per crew)</a:t>
            </a:r>
            <a:endParaRPr lang="en-US" sz="2800" dirty="0" smtClean="0">
              <a:solidFill>
                <a:srgbClr val="DD5807"/>
              </a:solidFill>
            </a:endParaRPr>
          </a:p>
          <a:p>
            <a:pPr marL="0" indent="0">
              <a:buSzPct val="100000"/>
              <a:buNone/>
            </a:pPr>
            <a:endParaRPr lang="en-US" dirty="0" smtClean="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71</a:t>
            </a:fld>
            <a:endParaRPr lang="en-US" dirty="0"/>
          </a:p>
        </p:txBody>
      </p:sp>
      <p:sp>
        <p:nvSpPr>
          <p:cNvPr id="6" name="Title 5"/>
          <p:cNvSpPr>
            <a:spLocks noGrp="1"/>
          </p:cNvSpPr>
          <p:nvPr>
            <p:ph type="title"/>
          </p:nvPr>
        </p:nvSpPr>
        <p:spPr>
          <a:xfrm>
            <a:off x="304800" y="0"/>
            <a:ext cx="8839200" cy="1143000"/>
          </a:xfrm>
        </p:spPr>
        <p:txBody>
          <a:bodyPr/>
          <a:lstStyle/>
          <a:p>
            <a:r>
              <a:rPr lang="en-US" b="1" dirty="0" smtClean="0">
                <a:solidFill>
                  <a:srgbClr val="DD5807"/>
                </a:solidFill>
              </a:rPr>
              <a:t>Our Next Project: Due January 2012</a:t>
            </a:r>
            <a:endParaRPr lang="en-US" b="1" dirty="0">
              <a:solidFill>
                <a:srgbClr val="DD5807"/>
              </a:solidFill>
            </a:endParaRPr>
          </a:p>
        </p:txBody>
      </p:sp>
      <p:pic>
        <p:nvPicPr>
          <p:cNvPr id="5122" name="Picture 2" descr="oakleaves2"/>
          <p:cNvPicPr>
            <a:picLocks noChangeAspect="1" noChangeArrowheads="1"/>
          </p:cNvPicPr>
          <p:nvPr/>
        </p:nvPicPr>
        <p:blipFill>
          <a:blip r:embed="rId3" cstate="print"/>
          <a:srcRect/>
          <a:stretch>
            <a:fillRect/>
          </a:stretch>
        </p:blipFill>
        <p:spPr bwMode="auto">
          <a:xfrm>
            <a:off x="2286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7010400" cy="4876800"/>
          </a:xfrm>
        </p:spPr>
        <p:txBody>
          <a:bodyPr>
            <a:normAutofit fontScale="85000" lnSpcReduction="10000"/>
          </a:bodyPr>
          <a:lstStyle/>
          <a:p>
            <a:pPr marL="0" indent="0">
              <a:buNone/>
            </a:pPr>
            <a:r>
              <a:rPr lang="en-US" b="1" dirty="0">
                <a:solidFill>
                  <a:srgbClr val="DD5807"/>
                </a:solidFill>
              </a:rPr>
              <a:t>Remove any information </a:t>
            </a:r>
            <a:r>
              <a:rPr lang="en-US" dirty="0">
                <a:solidFill>
                  <a:srgbClr val="DD5807"/>
                </a:solidFill>
              </a:rPr>
              <a:t>that could identify the student before you come: name, school, teacher’s name, etc.</a:t>
            </a:r>
          </a:p>
          <a:p>
            <a:pPr marL="0" indent="0">
              <a:buNone/>
            </a:pPr>
            <a:r>
              <a:rPr lang="en-US" dirty="0">
                <a:solidFill>
                  <a:srgbClr val="DD5807"/>
                </a:solidFill>
              </a:rPr>
              <a:t> </a:t>
            </a:r>
          </a:p>
          <a:p>
            <a:pPr marL="0" indent="0">
              <a:buNone/>
            </a:pPr>
            <a:r>
              <a:rPr lang="en-US" dirty="0">
                <a:solidFill>
                  <a:srgbClr val="DD5807"/>
                </a:solidFill>
              </a:rPr>
              <a:t>If a student has included personal information in the body of the piece, choose a different piece.</a:t>
            </a:r>
          </a:p>
          <a:p>
            <a:pPr marL="0" indent="0">
              <a:buNone/>
            </a:pPr>
            <a:r>
              <a:rPr lang="en-US" dirty="0">
                <a:solidFill>
                  <a:srgbClr val="DD5807"/>
                </a:solidFill>
              </a:rPr>
              <a:t> </a:t>
            </a:r>
          </a:p>
          <a:p>
            <a:pPr marL="0" indent="0">
              <a:buNone/>
            </a:pPr>
            <a:r>
              <a:rPr lang="en-US" b="1" dirty="0">
                <a:solidFill>
                  <a:srgbClr val="DD5807"/>
                </a:solidFill>
              </a:rPr>
              <a:t>Bring copies, not originals.</a:t>
            </a:r>
            <a:r>
              <a:rPr lang="en-US" dirty="0">
                <a:solidFill>
                  <a:srgbClr val="DD5807"/>
                </a:solidFill>
              </a:rPr>
              <a:t>  You’ll be choosing some pieces as exemplars of each level of student work, and we’ll want to collect those from you at the end of the day.</a:t>
            </a:r>
          </a:p>
        </p:txBody>
      </p:sp>
      <p:sp>
        <p:nvSpPr>
          <p:cNvPr id="4" name="Slide Number Placeholder 3"/>
          <p:cNvSpPr>
            <a:spLocks noGrp="1"/>
          </p:cNvSpPr>
          <p:nvPr>
            <p:ph type="sldNum" sz="quarter" idx="12"/>
          </p:nvPr>
        </p:nvSpPr>
        <p:spPr/>
        <p:txBody>
          <a:bodyPr/>
          <a:lstStyle/>
          <a:p>
            <a:fld id="{DAA4A147-D671-8A45-B0AC-EED25174577A}" type="slidenum">
              <a:rPr lang="en-US" smtClean="0"/>
              <a:pPr/>
              <a:t>72</a:t>
            </a:fld>
            <a:endParaRPr lang="en-US" dirty="0"/>
          </a:p>
        </p:txBody>
      </p:sp>
      <p:sp>
        <p:nvSpPr>
          <p:cNvPr id="7" name="Title 6"/>
          <p:cNvSpPr>
            <a:spLocks noGrp="1"/>
          </p:cNvSpPr>
          <p:nvPr>
            <p:ph type="title"/>
          </p:nvPr>
        </p:nvSpPr>
        <p:spPr/>
        <p:txBody>
          <a:bodyPr/>
          <a:lstStyle/>
          <a:p>
            <a:r>
              <a:rPr lang="en-US" b="1" dirty="0" smtClean="0">
                <a:solidFill>
                  <a:srgbClr val="DD5807"/>
                </a:solidFill>
              </a:rPr>
              <a:t>More on Bringing Student Work</a:t>
            </a:r>
            <a:endParaRPr lang="en-US" b="1" dirty="0">
              <a:solidFill>
                <a:srgbClr val="DD5807"/>
              </a:solidFill>
            </a:endParaRPr>
          </a:p>
        </p:txBody>
      </p:sp>
      <p:pic>
        <p:nvPicPr>
          <p:cNvPr id="4098" name="Picture 2" descr="oakleaves2"/>
          <p:cNvPicPr>
            <a:picLocks noChangeAspect="1" noChangeArrowheads="1"/>
          </p:cNvPicPr>
          <p:nvPr/>
        </p:nvPicPr>
        <p:blipFill>
          <a:blip r:embed="rId3" cstate="print"/>
          <a:srcRect/>
          <a:stretch>
            <a:fillRect/>
          </a:stretch>
        </p:blipFill>
        <p:spPr bwMode="auto">
          <a:xfrm>
            <a:off x="228600" y="52578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447800"/>
            <a:ext cx="7086600" cy="5181600"/>
          </a:xfrm>
        </p:spPr>
        <p:txBody>
          <a:bodyPr/>
          <a:lstStyle/>
          <a:p>
            <a:pPr>
              <a:buNone/>
            </a:pPr>
            <a:r>
              <a:rPr lang="en-US" sz="2800" dirty="0" smtClean="0">
                <a:solidFill>
                  <a:srgbClr val="DD5807"/>
                </a:solidFill>
              </a:rPr>
              <a:t>With your crew, please:</a:t>
            </a:r>
          </a:p>
          <a:p>
            <a:pPr>
              <a:buSzPct val="100000"/>
              <a:buFont typeface="Wingdings" pitchFamily="2" charset="2"/>
              <a:buChar char="§"/>
            </a:pPr>
            <a:r>
              <a:rPr lang="en-US" sz="2800" dirty="0" smtClean="0">
                <a:solidFill>
                  <a:srgbClr val="DD5807"/>
                </a:solidFill>
              </a:rPr>
              <a:t>Discuss what work you need to do to be ready for teaching.</a:t>
            </a:r>
          </a:p>
          <a:p>
            <a:pPr>
              <a:buSzPct val="100000"/>
              <a:buFont typeface="Wingdings" pitchFamily="2" charset="2"/>
              <a:buChar char="§"/>
            </a:pPr>
            <a:r>
              <a:rPr lang="en-US" sz="2800" dirty="0" smtClean="0">
                <a:solidFill>
                  <a:srgbClr val="DD5807"/>
                </a:solidFill>
              </a:rPr>
              <a:t>Discuss what work you need to do for our scoring project.</a:t>
            </a:r>
          </a:p>
          <a:p>
            <a:pPr>
              <a:buSzPct val="100000"/>
              <a:buFont typeface="Wingdings" pitchFamily="2" charset="2"/>
              <a:buChar char="§"/>
            </a:pPr>
            <a:r>
              <a:rPr lang="en-US" sz="2800" dirty="0" smtClean="0">
                <a:solidFill>
                  <a:srgbClr val="DD5807"/>
                </a:solidFill>
              </a:rPr>
              <a:t>Make notes in your notebooks on how you divide up any needed work.</a:t>
            </a:r>
          </a:p>
          <a:p>
            <a:pPr>
              <a:buSzPct val="100000"/>
              <a:buFont typeface="Wingdings" pitchFamily="2" charset="2"/>
              <a:buChar char="§"/>
            </a:pPr>
            <a:r>
              <a:rPr lang="en-US" sz="2800" dirty="0" smtClean="0">
                <a:solidFill>
                  <a:srgbClr val="DD5807"/>
                </a:solidFill>
              </a:rPr>
              <a:t>Complete your crew update and submit to your facilitator.</a:t>
            </a:r>
          </a:p>
          <a:p>
            <a:pPr>
              <a:buNone/>
            </a:pPr>
            <a:endParaRPr lang="en-US" dirty="0">
              <a:solidFill>
                <a:srgbClr val="DD5807"/>
              </a:solidFill>
            </a:endParaRPr>
          </a:p>
        </p:txBody>
      </p:sp>
      <p:sp>
        <p:nvSpPr>
          <p:cNvPr id="4" name="Slide Number Placeholder 3"/>
          <p:cNvSpPr>
            <a:spLocks noGrp="1"/>
          </p:cNvSpPr>
          <p:nvPr>
            <p:ph type="sldNum" sz="quarter" idx="12"/>
          </p:nvPr>
        </p:nvSpPr>
        <p:spPr/>
        <p:txBody>
          <a:bodyPr/>
          <a:lstStyle/>
          <a:p>
            <a:fld id="{DAA4A147-D671-8A45-B0AC-EED25174577A}" type="slidenum">
              <a:rPr lang="en-US" smtClean="0"/>
              <a:pPr/>
              <a:t>73</a:t>
            </a:fld>
            <a:endParaRPr lang="en-US" dirty="0"/>
          </a:p>
        </p:txBody>
      </p:sp>
      <p:sp>
        <p:nvSpPr>
          <p:cNvPr id="6" name="Title 5"/>
          <p:cNvSpPr>
            <a:spLocks noGrp="1"/>
          </p:cNvSpPr>
          <p:nvPr>
            <p:ph type="title"/>
          </p:nvPr>
        </p:nvSpPr>
        <p:spPr/>
        <p:txBody>
          <a:bodyPr/>
          <a:lstStyle/>
          <a:p>
            <a:r>
              <a:rPr lang="en-US" b="1" dirty="0" smtClean="0">
                <a:solidFill>
                  <a:srgbClr val="DD5807"/>
                </a:solidFill>
              </a:rPr>
              <a:t>Organize for the Next Project</a:t>
            </a:r>
            <a:endParaRPr lang="en-US" b="1" dirty="0">
              <a:solidFill>
                <a:srgbClr val="DD5807"/>
              </a:solidFill>
            </a:endParaRPr>
          </a:p>
        </p:txBody>
      </p:sp>
      <p:pic>
        <p:nvPicPr>
          <p:cNvPr id="3076" name="Picture 4" descr="oakleaves2"/>
          <p:cNvPicPr>
            <a:picLocks noChangeAspect="1" noChangeArrowheads="1"/>
          </p:cNvPicPr>
          <p:nvPr/>
        </p:nvPicPr>
        <p:blipFill>
          <a:blip r:embed="rId3" cstate="print"/>
          <a:srcRect/>
          <a:stretch>
            <a:fillRect/>
          </a:stretch>
        </p:blipFill>
        <p:spPr bwMode="auto">
          <a:xfrm>
            <a:off x="304800" y="5181600"/>
            <a:ext cx="1676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38400" y="228600"/>
            <a:ext cx="6329363" cy="1143000"/>
          </a:xfrm>
        </p:spPr>
        <p:txBody>
          <a:bodyPr rtlCol="0">
            <a:normAutofit/>
          </a:bodyPr>
          <a:lstStyle/>
          <a:p>
            <a:pPr eaLnBrk="1" fontAlgn="auto" hangingPunct="1">
              <a:spcAft>
                <a:spcPts val="0"/>
              </a:spcAft>
              <a:defRPr/>
            </a:pPr>
            <a:r>
              <a:rPr lang="fr-CA" sz="4000" b="1" dirty="0" smtClean="0">
                <a:solidFill>
                  <a:schemeClr val="accent6">
                    <a:lumMod val="75000"/>
                  </a:schemeClr>
                </a:solidFill>
              </a:rPr>
              <a:t>  Grade </a:t>
            </a:r>
            <a:r>
              <a:rPr lang="fr-CA" sz="4000" b="1" dirty="0" err="1" smtClean="0">
                <a:solidFill>
                  <a:schemeClr val="accent6">
                    <a:lumMod val="75000"/>
                  </a:schemeClr>
                </a:solidFill>
              </a:rPr>
              <a:t>Level</a:t>
            </a:r>
            <a:r>
              <a:rPr lang="fr-CA" sz="4000" b="1" dirty="0" smtClean="0">
                <a:solidFill>
                  <a:schemeClr val="accent6">
                    <a:lumMod val="75000"/>
                  </a:schemeClr>
                </a:solidFill>
              </a:rPr>
              <a:t> Groups </a:t>
            </a:r>
          </a:p>
        </p:txBody>
      </p:sp>
      <p:graphicFrame>
        <p:nvGraphicFramePr>
          <p:cNvPr id="9" name="Diagram 8"/>
          <p:cNvGraphicFramePr/>
          <p:nvPr/>
        </p:nvGraphicFramePr>
        <p:xfrm>
          <a:off x="3276600" y="1447800"/>
          <a:ext cx="533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6" descr="C:\Documents and Settings\cmullin\Local Settings\Temporary Internet Files\Content.IE5\GK0NXQTV\MC900436206[1].png"/>
          <p:cNvPicPr>
            <a:picLocks noChangeAspect="1" noChangeArrowheads="1"/>
          </p:cNvPicPr>
          <p:nvPr/>
        </p:nvPicPr>
        <p:blipFill>
          <a:blip r:embed="rId8" cstate="print"/>
          <a:srcRect/>
          <a:stretch>
            <a:fillRect/>
          </a:stretch>
        </p:blipFill>
        <p:spPr bwMode="auto">
          <a:xfrm>
            <a:off x="0" y="5499308"/>
            <a:ext cx="2057400" cy="1358692"/>
          </a:xfrm>
          <a:prstGeom prst="rect">
            <a:avLst/>
          </a:prstGeom>
          <a:noFill/>
        </p:spPr>
      </p:pic>
      <p:sp>
        <p:nvSpPr>
          <p:cNvPr id="18" name="Rounded Rectangle 4"/>
          <p:cNvSpPr/>
          <p:nvPr/>
        </p:nvSpPr>
        <p:spPr>
          <a:xfrm rot="20677207">
            <a:off x="317748" y="579576"/>
            <a:ext cx="2793250" cy="1203115"/>
          </a:xfrm>
          <a:prstGeom prst="rect">
            <a:avLst/>
          </a:prstGeom>
          <a:solidFill>
            <a:srgbClr val="00B0F0"/>
          </a:solidFill>
          <a:ln w="88900">
            <a:solidFill>
              <a:srgbClr val="FF0000"/>
            </a:solidFill>
            <a:prstDash val="sysDash"/>
          </a:ln>
        </p:spPr>
        <p:style>
          <a:lnRef idx="0">
            <a:scrgbClr r="0" g="0" b="0"/>
          </a:lnRef>
          <a:fillRef idx="0">
            <a:scrgbClr r="0" g="0" b="0"/>
          </a:fillRef>
          <a:effectRef idx="0">
            <a:scrgbClr r="0" g="0" b="0"/>
          </a:effectRef>
          <a:fontRef idx="minor">
            <a:schemeClr val="lt1"/>
          </a:fontRef>
        </p:style>
        <p:txBody>
          <a:bodyPr spcFirstLastPara="0" vert="horz" wrap="square" lIns="141129" tIns="0" rIns="141129" bIns="0" numCol="1" spcCol="1270" anchor="ctr" anchorCtr="0">
            <a:noAutofit/>
          </a:bodyPr>
          <a:lstStyle/>
          <a:p>
            <a:pPr lvl="0" algn="ctr" defTabSz="1600200">
              <a:spcBef>
                <a:spcPct val="0"/>
              </a:spcBef>
              <a:spcAft>
                <a:spcPts val="0"/>
              </a:spcAft>
            </a:pPr>
            <a:r>
              <a:rPr lang="en-US" sz="3600" b="1" dirty="0" smtClean="0">
                <a:solidFill>
                  <a:schemeClr val="bg1"/>
                </a:solidFill>
              </a:rPr>
              <a:t>BREAK </a:t>
            </a:r>
          </a:p>
          <a:p>
            <a:pPr lvl="0" algn="ctr" defTabSz="1600200">
              <a:spcBef>
                <a:spcPct val="0"/>
              </a:spcBef>
              <a:spcAft>
                <a:spcPts val="0"/>
              </a:spcAft>
            </a:pPr>
            <a:r>
              <a:rPr lang="en-US" sz="3600" b="1" dirty="0" smtClean="0">
                <a:solidFill>
                  <a:schemeClr val="bg1"/>
                </a:solidFill>
              </a:rPr>
              <a:t>1:30 – 1:40</a:t>
            </a:r>
            <a:endParaRPr lang="en-US" sz="3600" b="1" kern="1200" dirty="0">
              <a:solidFill>
                <a:schemeClr val="bg1"/>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28600"/>
            <a:ext cx="6329363" cy="1143000"/>
          </a:xfrm>
        </p:spPr>
        <p:txBody>
          <a:bodyPr rtlCol="0">
            <a:normAutofit/>
          </a:bodyPr>
          <a:lstStyle/>
          <a:p>
            <a:pPr eaLnBrk="1" fontAlgn="auto" hangingPunct="1">
              <a:spcAft>
                <a:spcPts val="0"/>
              </a:spcAft>
              <a:defRPr/>
            </a:pPr>
            <a:r>
              <a:rPr lang="fr-CA" sz="4000" b="1" dirty="0" smtClean="0">
                <a:solidFill>
                  <a:schemeClr val="accent6">
                    <a:lumMod val="75000"/>
                  </a:schemeClr>
                </a:solidFill>
              </a:rPr>
              <a:t>  LDC RESOURCES </a:t>
            </a:r>
          </a:p>
        </p:txBody>
      </p:sp>
      <p:pic>
        <p:nvPicPr>
          <p:cNvPr id="10" name="Picture 6"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0" y="5499308"/>
            <a:ext cx="2057400" cy="1358692"/>
          </a:xfrm>
          <a:prstGeom prst="rect">
            <a:avLst/>
          </a:prstGeom>
          <a:noFill/>
        </p:spPr>
      </p:pic>
      <p:sp>
        <p:nvSpPr>
          <p:cNvPr id="6" name="TextBox 5"/>
          <p:cNvSpPr txBox="1"/>
          <p:nvPr/>
        </p:nvSpPr>
        <p:spPr>
          <a:xfrm>
            <a:off x="1752600" y="1905000"/>
            <a:ext cx="6570710" cy="2308324"/>
          </a:xfrm>
          <a:prstGeom prst="rect">
            <a:avLst/>
          </a:prstGeom>
          <a:noFill/>
        </p:spPr>
        <p:txBody>
          <a:bodyPr wrap="none" rtlCol="0">
            <a:spAutoFit/>
          </a:bodyPr>
          <a:lstStyle/>
          <a:p>
            <a:pPr>
              <a:buFont typeface="Arial" pitchFamily="34" charset="0"/>
              <a:buChar char="•"/>
            </a:pPr>
            <a:r>
              <a:rPr lang="en-US" sz="3600" dirty="0" smtClean="0">
                <a:solidFill>
                  <a:srgbClr val="DD5807"/>
                </a:solidFill>
              </a:rPr>
              <a:t>Reference Sheet</a:t>
            </a:r>
          </a:p>
          <a:p>
            <a:endParaRPr lang="en-US" sz="3600" dirty="0" smtClean="0">
              <a:solidFill>
                <a:srgbClr val="DD5807"/>
              </a:solidFill>
            </a:endParaRPr>
          </a:p>
          <a:p>
            <a:pPr>
              <a:buFont typeface="Arial" pitchFamily="34" charset="0"/>
              <a:buChar char="•"/>
            </a:pPr>
            <a:r>
              <a:rPr lang="en-US" sz="3600" dirty="0" smtClean="0">
                <a:solidFill>
                  <a:srgbClr val="DD5807"/>
                </a:solidFill>
              </a:rPr>
              <a:t>List of Possible Writing Forms </a:t>
            </a:r>
          </a:p>
          <a:p>
            <a:r>
              <a:rPr lang="en-US" sz="3600" dirty="0" smtClean="0">
                <a:solidFill>
                  <a:srgbClr val="DD5807"/>
                </a:solidFill>
              </a:rPr>
              <a:t> for LDC Tasks</a:t>
            </a:r>
            <a:endParaRPr lang="en-US" sz="3600" dirty="0">
              <a:solidFill>
                <a:srgbClr val="DD5807"/>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DD5807"/>
                </a:solidFill>
              </a:rPr>
              <a:t>Formative Assessment Strategies</a:t>
            </a:r>
            <a:endParaRPr lang="en-US" b="1" dirty="0">
              <a:solidFill>
                <a:srgbClr val="DD5807"/>
              </a:solidFill>
            </a:endParaRPr>
          </a:p>
        </p:txBody>
      </p:sp>
      <p:pic>
        <p:nvPicPr>
          <p:cNvPr id="53250" name="Picture 2" descr="C:\Users\Stanton Watson\AppData\Local\Microsoft\Windows\Temporary Internet Files\Content.IE5\4YLZHPEY\MC900441312[2].png"/>
          <p:cNvPicPr>
            <a:picLocks noGrp="1" noChangeAspect="1" noChangeArrowheads="1"/>
          </p:cNvPicPr>
          <p:nvPr>
            <p:ph idx="1"/>
          </p:nvPr>
        </p:nvPicPr>
        <p:blipFill>
          <a:blip r:embed="rId3" cstate="print"/>
          <a:srcRect/>
          <a:stretch>
            <a:fillRect/>
          </a:stretch>
        </p:blipFill>
        <p:spPr bwMode="auto">
          <a:xfrm>
            <a:off x="5181600" y="1600200"/>
            <a:ext cx="3581400" cy="3429000"/>
          </a:xfrm>
          <a:prstGeom prst="rect">
            <a:avLst/>
          </a:prstGeom>
          <a:noFill/>
        </p:spPr>
      </p:pic>
      <p:sp>
        <p:nvSpPr>
          <p:cNvPr id="5" name="TextBox 4"/>
          <p:cNvSpPr txBox="1"/>
          <p:nvPr/>
        </p:nvSpPr>
        <p:spPr>
          <a:xfrm>
            <a:off x="609600" y="1524000"/>
            <a:ext cx="4724400" cy="3908762"/>
          </a:xfrm>
          <a:prstGeom prst="rect">
            <a:avLst/>
          </a:prstGeom>
          <a:noFill/>
          <a:ln>
            <a:solidFill>
              <a:srgbClr val="DD5807"/>
            </a:solidFill>
          </a:ln>
        </p:spPr>
        <p:txBody>
          <a:bodyPr wrap="square" rtlCol="0">
            <a:spAutoFit/>
          </a:bodyPr>
          <a:lstStyle/>
          <a:p>
            <a:pPr algn="ctr"/>
            <a:endParaRPr lang="en-US" sz="2400" b="1" dirty="0" smtClean="0">
              <a:solidFill>
                <a:srgbClr val="DD5807"/>
              </a:solidFill>
            </a:endParaRPr>
          </a:p>
          <a:p>
            <a:pPr algn="ctr"/>
            <a:r>
              <a:rPr lang="en-US" sz="2800" b="1" dirty="0" smtClean="0">
                <a:solidFill>
                  <a:srgbClr val="DD5807"/>
                </a:solidFill>
              </a:rPr>
              <a:t>Use post-it notes and identify 4-5 formative assessment strategies, </a:t>
            </a:r>
            <a:r>
              <a:rPr lang="en-US" sz="2800" b="1" i="1" u="sng" dirty="0" smtClean="0">
                <a:solidFill>
                  <a:srgbClr val="DD5807"/>
                </a:solidFill>
              </a:rPr>
              <a:t>one strategy per post-it</a:t>
            </a:r>
            <a:r>
              <a:rPr lang="en-US" sz="2800" b="1" dirty="0" smtClean="0">
                <a:solidFill>
                  <a:srgbClr val="DD5807"/>
                </a:solidFill>
              </a:rPr>
              <a:t>, that you currently use in your classroom or have seen used in your school.</a:t>
            </a:r>
            <a:endParaRPr lang="en-US" sz="2800" dirty="0" smtClean="0">
              <a:solidFill>
                <a:srgbClr val="DD5807"/>
              </a:solidFill>
            </a:endParaRPr>
          </a:p>
          <a:p>
            <a:r>
              <a:rPr lang="en-US" sz="2800" dirty="0" smtClean="0">
                <a:solidFill>
                  <a:srgbClr val="DD5807"/>
                </a:solidFill>
              </a:rPr>
              <a:t> </a:t>
            </a:r>
            <a:endParaRPr lang="en-US" sz="2800" dirty="0">
              <a:solidFill>
                <a:srgbClr val="DD5807"/>
              </a:solidFill>
            </a:endParaRPr>
          </a:p>
        </p:txBody>
      </p:sp>
      <p:sp>
        <p:nvSpPr>
          <p:cNvPr id="6" name="TextBox 5"/>
          <p:cNvSpPr txBox="1"/>
          <p:nvPr/>
        </p:nvSpPr>
        <p:spPr>
          <a:xfrm>
            <a:off x="6553200" y="2819400"/>
            <a:ext cx="1524000" cy="923330"/>
          </a:xfrm>
          <a:prstGeom prst="rect">
            <a:avLst/>
          </a:prstGeom>
          <a:noFill/>
        </p:spPr>
        <p:txBody>
          <a:bodyPr wrap="square" rtlCol="0">
            <a:spAutoFit/>
          </a:bodyPr>
          <a:lstStyle/>
          <a:p>
            <a:r>
              <a:rPr lang="en-US" dirty="0" smtClean="0"/>
              <a:t>Formative Assessment</a:t>
            </a:r>
          </a:p>
          <a:p>
            <a:r>
              <a:rPr lang="en-US" dirty="0" smtClean="0"/>
              <a:t>Strategy</a:t>
            </a:r>
            <a:endParaRPr lang="en-US" dirty="0"/>
          </a:p>
        </p:txBody>
      </p:sp>
      <p:pic>
        <p:nvPicPr>
          <p:cNvPr id="7" name="Picture 6" descr="C:\Documents and Settings\cmullin\Local Settings\Temporary Internet Files\Content.IE5\GK0NXQTV\MC900436206[1].png"/>
          <p:cNvPicPr>
            <a:picLocks noChangeAspect="1" noChangeArrowheads="1"/>
          </p:cNvPicPr>
          <p:nvPr/>
        </p:nvPicPr>
        <p:blipFill>
          <a:blip r:embed="rId4"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41537944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1477962"/>
          </a:xfrm>
        </p:spPr>
        <p:txBody>
          <a:bodyPr>
            <a:normAutofit/>
          </a:bodyPr>
          <a:lstStyle/>
          <a:p>
            <a:pPr algn="l"/>
            <a:r>
              <a:rPr lang="en-US" sz="3600" b="1" dirty="0" smtClean="0">
                <a:solidFill>
                  <a:srgbClr val="DD5807"/>
                </a:solidFill>
              </a:rPr>
              <a:t>                               </a:t>
            </a:r>
            <a:r>
              <a:rPr lang="en-US" b="1" dirty="0" smtClean="0">
                <a:solidFill>
                  <a:srgbClr val="DD5807"/>
                </a:solidFill>
              </a:rPr>
              <a:t>RESEARCH BRIEF, 2007</a:t>
            </a:r>
            <a:br>
              <a:rPr lang="en-US" b="1" dirty="0" smtClean="0">
                <a:solidFill>
                  <a:srgbClr val="DD5807"/>
                </a:solidFill>
              </a:rPr>
            </a:br>
            <a:endParaRPr lang="en-US" b="1" dirty="0">
              <a:solidFill>
                <a:srgbClr val="DD5807"/>
              </a:solidFill>
            </a:endParaRPr>
          </a:p>
        </p:txBody>
      </p:sp>
      <p:sp>
        <p:nvSpPr>
          <p:cNvPr id="3" name="Content Placeholder 2"/>
          <p:cNvSpPr>
            <a:spLocks noGrp="1"/>
          </p:cNvSpPr>
          <p:nvPr>
            <p:ph idx="1"/>
          </p:nvPr>
        </p:nvSpPr>
        <p:spPr>
          <a:xfrm>
            <a:off x="2133600" y="2133600"/>
            <a:ext cx="6705600" cy="2971800"/>
          </a:xfrm>
        </p:spPr>
        <p:txBody>
          <a:bodyPr>
            <a:scene3d>
              <a:camera prst="orthographicFront"/>
              <a:lightRig rig="threePt" dir="t"/>
            </a:scene3d>
            <a:sp3d extrusionH="57150" contourW="12700">
              <a:extrusionClr>
                <a:srgbClr val="DD5807"/>
              </a:extrusionClr>
              <a:contourClr>
                <a:srgbClr val="DD5807"/>
              </a:contourClr>
            </a:sp3d>
          </a:bodyPr>
          <a:lstStyle/>
          <a:p>
            <a:pPr algn="ctr">
              <a:buNone/>
            </a:pPr>
            <a:r>
              <a:rPr lang="en-US" sz="4400" dirty="0" smtClean="0">
                <a:solidFill>
                  <a:srgbClr val="C00000"/>
                </a:solidFill>
                <a:effectLst>
                  <a:outerShdw blurRad="38100" dist="38100" dir="2700000" algn="tl">
                    <a:srgbClr val="000000">
                      <a:alpha val="43137"/>
                    </a:srgbClr>
                  </a:outerShdw>
                </a:effectLst>
              </a:rPr>
              <a:t>What Does Research Say the Benefits of Formative Assessment Are?</a:t>
            </a:r>
          </a:p>
          <a:p>
            <a:pPr algn="r">
              <a:buNone/>
            </a:pPr>
            <a:r>
              <a:rPr lang="en-US" sz="2800" b="1" i="1" dirty="0" smtClean="0">
                <a:solidFill>
                  <a:srgbClr val="C00000"/>
                </a:solidFill>
              </a:rPr>
              <a:t>by Dylan </a:t>
            </a:r>
            <a:r>
              <a:rPr lang="en-US" sz="2800" b="1" i="1" dirty="0" err="1" smtClean="0">
                <a:solidFill>
                  <a:srgbClr val="C00000"/>
                </a:solidFill>
              </a:rPr>
              <a:t>Wiliam</a:t>
            </a:r>
            <a:endParaRPr lang="en-US" sz="2800" i="1" dirty="0" smtClean="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C00000"/>
              </a:solidFill>
            </a:endParaRPr>
          </a:p>
          <a:p>
            <a:pPr>
              <a:buNone/>
            </a:pPr>
            <a:endParaRPr lang="en-US" dirty="0"/>
          </a:p>
        </p:txBody>
      </p:sp>
      <p:pic>
        <p:nvPicPr>
          <p:cNvPr id="4" name="Picture 3"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3505200" y="5499308"/>
            <a:ext cx="2057400" cy="1358692"/>
          </a:xfrm>
          <a:prstGeom prst="rect">
            <a:avLst/>
          </a:prstGeom>
          <a:noFill/>
        </p:spPr>
      </p:pic>
      <p:pic>
        <p:nvPicPr>
          <p:cNvPr id="148482" name="Picture 2" descr="National Council of Teachers of Mathematics">
            <a:hlinkClick r:id="rId4"/>
          </p:cNvPr>
          <p:cNvPicPr>
            <a:picLocks noChangeAspect="1" noChangeArrowheads="1"/>
          </p:cNvPicPr>
          <p:nvPr/>
        </p:nvPicPr>
        <p:blipFill>
          <a:blip r:embed="rId5" cstate="print"/>
          <a:srcRect/>
          <a:stretch>
            <a:fillRect/>
          </a:stretch>
        </p:blipFill>
        <p:spPr bwMode="auto">
          <a:xfrm>
            <a:off x="0" y="0"/>
            <a:ext cx="3581400" cy="1447800"/>
          </a:xfrm>
          <a:prstGeom prst="rect">
            <a:avLst/>
          </a:prstGeom>
          <a:noFill/>
        </p:spPr>
      </p:pic>
    </p:spTree>
    <p:extLst>
      <p:ext uri="{BB962C8B-B14F-4D97-AF65-F5344CB8AC3E}">
        <p14:creationId xmlns:p14="http://schemas.microsoft.com/office/powerpoint/2010/main" xmlns="" val="2901207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839200" cy="6095999"/>
        </p:xfrm>
        <a:graphic>
          <a:graphicData uri="http://schemas.openxmlformats.org/drawingml/2006/table">
            <a:tbl>
              <a:tblPr firstRow="1" bandRow="1">
                <a:tableStyleId>{5C22544A-7EE6-4342-B048-85BDC9FD1C3A}</a:tableStyleId>
              </a:tblPr>
              <a:tblGrid>
                <a:gridCol w="8839200"/>
              </a:tblGrid>
              <a:tr h="784041">
                <a:tc>
                  <a:txBody>
                    <a:bodyPr/>
                    <a:lstStyle/>
                    <a:p>
                      <a:pPr algn="ctr"/>
                      <a:r>
                        <a:rPr lang="en-US" sz="2400" dirty="0" smtClean="0">
                          <a:solidFill>
                            <a:schemeClr val="bg1"/>
                          </a:solidFill>
                        </a:rPr>
                        <a:t>Typology of Kinds of Formative</a:t>
                      </a:r>
                      <a:r>
                        <a:rPr lang="en-US" sz="2400" baseline="0" dirty="0" smtClean="0">
                          <a:solidFill>
                            <a:schemeClr val="bg1"/>
                          </a:solidFill>
                        </a:rPr>
                        <a:t> Assessment </a:t>
                      </a:r>
                      <a:endParaRPr lang="en-US" sz="2400" dirty="0">
                        <a:solidFill>
                          <a:schemeClr val="bg1"/>
                        </a:solidFill>
                      </a:endParaRPr>
                    </a:p>
                  </a:txBody>
                  <a:tcPr>
                    <a:solidFill>
                      <a:schemeClr val="accent3">
                        <a:lumMod val="75000"/>
                      </a:schemeClr>
                    </a:solidFill>
                  </a:tcPr>
                </a:tc>
              </a:tr>
              <a:tr h="784041">
                <a:tc>
                  <a:txBody>
                    <a:bodyPr/>
                    <a:lstStyle/>
                    <a:p>
                      <a:r>
                        <a:rPr lang="en-US" b="1" dirty="0" smtClean="0"/>
                        <a:t>Type                      Focus                                               Length </a:t>
                      </a:r>
                      <a:endParaRPr lang="en-US" b="1" dirty="0"/>
                    </a:p>
                  </a:txBody>
                  <a:tcPr>
                    <a:solidFill>
                      <a:schemeClr val="accent3">
                        <a:lumMod val="60000"/>
                        <a:lumOff val="40000"/>
                      </a:schemeClr>
                    </a:solidFill>
                  </a:tcPr>
                </a:tc>
              </a:tr>
              <a:tr h="1087896">
                <a:tc>
                  <a:txBody>
                    <a:bodyPr/>
                    <a:lstStyle/>
                    <a:p>
                      <a:r>
                        <a:rPr lang="en-US" b="1" dirty="0" smtClean="0"/>
                        <a:t>Long-cycle            Across marking periods,              4 weeks to 1 year</a:t>
                      </a:r>
                    </a:p>
                    <a:p>
                      <a:r>
                        <a:rPr lang="en-US" b="1" dirty="0" smtClean="0"/>
                        <a:t>                              quarters, semesters, years</a:t>
                      </a:r>
                      <a:endParaRPr lang="en-US" b="1" dirty="0"/>
                    </a:p>
                  </a:txBody>
                  <a:tcPr>
                    <a:solidFill>
                      <a:schemeClr val="accent3">
                        <a:lumMod val="40000"/>
                        <a:lumOff val="60000"/>
                      </a:schemeClr>
                    </a:solidFill>
                  </a:tcPr>
                </a:tc>
              </a:tr>
              <a:tr h="1087896">
                <a:tc>
                  <a:txBody>
                    <a:bodyPr/>
                    <a:lstStyle/>
                    <a:p>
                      <a:r>
                        <a:rPr lang="en-US" b="1" dirty="0" smtClean="0"/>
                        <a:t>Medium-cycle     Within and between                     1 to 4 weeks </a:t>
                      </a:r>
                    </a:p>
                    <a:p>
                      <a:r>
                        <a:rPr lang="en-US" b="1" baseline="0" dirty="0" smtClean="0"/>
                        <a:t>                               instructional units </a:t>
                      </a:r>
                      <a:endParaRPr lang="en-US" b="1" dirty="0"/>
                    </a:p>
                  </a:txBody>
                  <a:tcPr>
                    <a:solidFill>
                      <a:schemeClr val="accent3">
                        <a:lumMod val="40000"/>
                        <a:lumOff val="60000"/>
                      </a:schemeClr>
                    </a:solidFill>
                  </a:tcPr>
                </a:tc>
              </a:tr>
              <a:tr h="2352125">
                <a:tc>
                  <a:txBody>
                    <a:bodyPr/>
                    <a:lstStyle/>
                    <a:p>
                      <a:r>
                        <a:rPr lang="en-US" b="1" dirty="0" smtClean="0"/>
                        <a:t>Short-cycle</a:t>
                      </a:r>
                      <a:r>
                        <a:rPr lang="en-US" b="1" baseline="0" dirty="0" smtClean="0"/>
                        <a:t>           Within and between lessons</a:t>
                      </a:r>
                    </a:p>
                    <a:p>
                      <a:endParaRPr lang="en-US" b="1" dirty="0"/>
                    </a:p>
                    <a:p>
                      <a:r>
                        <a:rPr lang="en-US" b="1" dirty="0" smtClean="0"/>
                        <a:t>               day-by-day                                                    24 to 48 hours</a:t>
                      </a:r>
                    </a:p>
                    <a:p>
                      <a:endParaRPr lang="en-US" b="1" dirty="0"/>
                    </a:p>
                    <a:p>
                      <a:r>
                        <a:rPr lang="en-US" b="1" dirty="0" smtClean="0"/>
                        <a:t>               minute-by-minute                                       5 seconds to 2 hours</a:t>
                      </a:r>
                    </a:p>
                    <a:p>
                      <a:endParaRPr lang="en-US" b="1" dirty="0"/>
                    </a:p>
                  </a:txBody>
                  <a:tcPr>
                    <a:solidFill>
                      <a:schemeClr val="accent3">
                        <a:lumMod val="40000"/>
                        <a:lumOff val="60000"/>
                      </a:schemeClr>
                    </a:solidFill>
                  </a:tcPr>
                </a:tc>
              </a:tr>
            </a:tbl>
          </a:graphicData>
        </a:graphic>
      </p:graphicFrame>
      <p:pic>
        <p:nvPicPr>
          <p:cNvPr id="3" name="Picture 2"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12705489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86800" cy="1828800"/>
          </a:xfrm>
        </p:spPr>
        <p:txBody>
          <a:bodyPr>
            <a:normAutofit/>
          </a:bodyPr>
          <a:lstStyle/>
          <a:p>
            <a:r>
              <a:rPr lang="en-US" sz="3200" b="1" dirty="0" smtClean="0">
                <a:solidFill>
                  <a:srgbClr val="FF6600"/>
                </a:solidFill>
              </a:rPr>
              <a:t>Comprehensive Framework for Formative Assessment  Processes:</a:t>
            </a:r>
            <a:endParaRPr lang="en-US" sz="3200" b="1" dirty="0">
              <a:solidFill>
                <a:srgbClr val="FF6600"/>
              </a:solidFill>
            </a:endParaRPr>
          </a:p>
        </p:txBody>
      </p:sp>
      <p:sp>
        <p:nvSpPr>
          <p:cNvPr id="3" name="Subtitle 2"/>
          <p:cNvSpPr>
            <a:spLocks noGrp="1"/>
          </p:cNvSpPr>
          <p:nvPr>
            <p:ph type="subTitle" idx="1"/>
          </p:nvPr>
        </p:nvSpPr>
        <p:spPr>
          <a:xfrm>
            <a:off x="1828800" y="2057400"/>
            <a:ext cx="6934200" cy="3048000"/>
          </a:xfrm>
        </p:spPr>
        <p:txBody>
          <a:bodyPr/>
          <a:lstStyle/>
          <a:p>
            <a:pPr marL="514350" indent="-514350" algn="l">
              <a:buFont typeface="+mj-lt"/>
              <a:buAutoNum type="arabicPeriod"/>
            </a:pPr>
            <a:r>
              <a:rPr lang="en-US" sz="3600" dirty="0" smtClean="0">
                <a:solidFill>
                  <a:srgbClr val="FF6600"/>
                </a:solidFill>
              </a:rPr>
              <a:t>Establishing where learners are in their learning</a:t>
            </a:r>
          </a:p>
          <a:p>
            <a:pPr marL="514350" indent="-514350" algn="l">
              <a:buFont typeface="+mj-lt"/>
              <a:buAutoNum type="arabicPeriod"/>
            </a:pPr>
            <a:r>
              <a:rPr lang="en-US" sz="3600" dirty="0" smtClean="0">
                <a:solidFill>
                  <a:srgbClr val="FF6600"/>
                </a:solidFill>
              </a:rPr>
              <a:t>Establishing where they are going </a:t>
            </a:r>
          </a:p>
          <a:p>
            <a:pPr marL="514350" indent="-514350" algn="l">
              <a:buFont typeface="+mj-lt"/>
              <a:buAutoNum type="arabicPeriod"/>
            </a:pPr>
            <a:r>
              <a:rPr lang="en-US" sz="3600" dirty="0" smtClean="0">
                <a:solidFill>
                  <a:srgbClr val="FF6600"/>
                </a:solidFill>
              </a:rPr>
              <a:t>Establishing how to get there</a:t>
            </a:r>
            <a:endParaRPr lang="en-US" sz="3600" dirty="0">
              <a:solidFill>
                <a:srgbClr val="FF6600"/>
              </a:solidFill>
            </a:endParaRPr>
          </a:p>
        </p:txBody>
      </p:sp>
      <p:pic>
        <p:nvPicPr>
          <p:cNvPr id="4" name="Picture 3"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191508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7010400" cy="1143000"/>
          </a:xfrm>
        </p:spPr>
        <p:txBody>
          <a:bodyPr>
            <a:noAutofit/>
          </a:bodyPr>
          <a:lstStyle/>
          <a:p>
            <a:pPr>
              <a:defRPr/>
            </a:pPr>
            <a:r>
              <a:rPr lang="en-US" b="1" dirty="0" smtClean="0">
                <a:solidFill>
                  <a:srgbClr val="DD5807"/>
                </a:solidFill>
              </a:rPr>
              <a:t>Essential Questions:  </a:t>
            </a:r>
            <a:br>
              <a:rPr lang="en-US" b="1" dirty="0" smtClean="0">
                <a:solidFill>
                  <a:srgbClr val="DD5807"/>
                </a:solidFill>
              </a:rPr>
            </a:br>
            <a:r>
              <a:rPr lang="en-US" b="1" dirty="0" smtClean="0">
                <a:solidFill>
                  <a:srgbClr val="DD5807"/>
                </a:solidFill>
              </a:rPr>
              <a:t>True or False</a:t>
            </a:r>
            <a:endParaRPr lang="en-US" b="1" dirty="0">
              <a:solidFill>
                <a:srgbClr val="DD5807"/>
              </a:solidFill>
            </a:endParaRPr>
          </a:p>
        </p:txBody>
      </p:sp>
      <p:sp>
        <p:nvSpPr>
          <p:cNvPr id="3" name="Content Placeholder 2"/>
          <p:cNvSpPr>
            <a:spLocks noGrp="1"/>
          </p:cNvSpPr>
          <p:nvPr>
            <p:ph idx="1"/>
          </p:nvPr>
        </p:nvSpPr>
        <p:spPr>
          <a:xfrm>
            <a:off x="1676400" y="2332037"/>
            <a:ext cx="7239000" cy="4525963"/>
          </a:xfrm>
        </p:spPr>
        <p:txBody>
          <a:bodyPr/>
          <a:lstStyle/>
          <a:p>
            <a:pPr algn="ctr">
              <a:buNone/>
              <a:defRPr/>
            </a:pPr>
            <a:r>
              <a:rPr lang="en-US" dirty="0">
                <a:solidFill>
                  <a:srgbClr val="DD5807"/>
                </a:solidFill>
                <a:latin typeface="Antique Olive" pitchFamily="34" charset="0"/>
              </a:rPr>
              <a:t>Essential questions have no obvious right answer.  They are not self-evident; even if there are “truths” and essential theories in a discipline, the students are forced to wonder and consider varied “answers” in studying the essential questions.</a:t>
            </a:r>
          </a:p>
        </p:txBody>
      </p:sp>
      <p:sp>
        <p:nvSpPr>
          <p:cNvPr id="6" name="Rectangle 5"/>
          <p:cNvSpPr/>
          <p:nvPr/>
        </p:nvSpPr>
        <p:spPr>
          <a:xfrm rot="20418051">
            <a:off x="3262458" y="3196082"/>
            <a:ext cx="431595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TRUE</a:t>
            </a:r>
          </a:p>
        </p:txBody>
      </p:sp>
      <p:pic>
        <p:nvPicPr>
          <p:cNvPr id="7" name="Picture 9" descr="C:\Documents and Settings\cmullin\Local Settings\Temporary Internet Files\Content.IE5\4DSQ339J\MM900254500[1].gif"/>
          <p:cNvPicPr>
            <a:picLocks noChangeAspect="1" noChangeArrowheads="1" noCrop="1"/>
          </p:cNvPicPr>
          <p:nvPr/>
        </p:nvPicPr>
        <p:blipFill>
          <a:blip r:embed="rId3" cstate="print"/>
          <a:srcRect/>
          <a:stretch>
            <a:fillRect/>
          </a:stretch>
        </p:blipFill>
        <p:spPr bwMode="auto">
          <a:xfrm>
            <a:off x="457200" y="304800"/>
            <a:ext cx="1676400" cy="1524000"/>
          </a:xfrm>
          <a:prstGeom prst="rect">
            <a:avLst/>
          </a:prstGeom>
          <a:noFill/>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8</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solidFill>
                  <a:srgbClr val="FF6600"/>
                </a:solidFill>
              </a:rPr>
              <a:t>Aspects of Assessment for Learning</a:t>
            </a:r>
            <a:endParaRPr lang="en-US" sz="4000" b="1" dirty="0">
              <a:solidFill>
                <a:srgbClr val="FF6600"/>
              </a:solidFill>
            </a:endParaRPr>
          </a:p>
        </p:txBody>
      </p:sp>
      <p:graphicFrame>
        <p:nvGraphicFramePr>
          <p:cNvPr id="4" name="Content Placeholder 3"/>
          <p:cNvGraphicFramePr>
            <a:graphicFrameLocks noGrp="1"/>
          </p:cNvGraphicFramePr>
          <p:nvPr>
            <p:ph idx="1"/>
          </p:nvPr>
        </p:nvGraphicFramePr>
        <p:xfrm>
          <a:off x="381000" y="1143000"/>
          <a:ext cx="8458200" cy="4309110"/>
        </p:xfrm>
        <a:graphic>
          <a:graphicData uri="http://schemas.openxmlformats.org/drawingml/2006/table">
            <a:tbl>
              <a:tblPr firstRow="1" bandRow="1">
                <a:tableStyleId>{5C22544A-7EE6-4342-B048-85BDC9FD1C3A}</a:tableStyleId>
              </a:tblPr>
              <a:tblGrid>
                <a:gridCol w="2114550"/>
                <a:gridCol w="2114550"/>
                <a:gridCol w="2114550"/>
                <a:gridCol w="2114550"/>
              </a:tblGrid>
              <a:tr h="857250">
                <a:tc>
                  <a:txBody>
                    <a:bodyPr/>
                    <a:lstStyle/>
                    <a:p>
                      <a:endParaRPr lang="en-US" dirty="0"/>
                    </a:p>
                  </a:txBody>
                  <a:tcPr>
                    <a:solidFill>
                      <a:schemeClr val="accent3">
                        <a:lumMod val="75000"/>
                      </a:schemeClr>
                    </a:solidFill>
                  </a:tcPr>
                </a:tc>
                <a:tc>
                  <a:txBody>
                    <a:bodyPr/>
                    <a:lstStyle/>
                    <a:p>
                      <a:r>
                        <a:rPr lang="en-US" dirty="0" smtClean="0"/>
                        <a:t>Where the learner</a:t>
                      </a:r>
                      <a:r>
                        <a:rPr lang="en-US" baseline="0" dirty="0" smtClean="0"/>
                        <a:t> is going</a:t>
                      </a:r>
                      <a:endParaRPr lang="en-US" dirty="0"/>
                    </a:p>
                  </a:txBody>
                  <a:tcPr>
                    <a:solidFill>
                      <a:schemeClr val="accent3">
                        <a:lumMod val="75000"/>
                      </a:schemeClr>
                    </a:solidFill>
                  </a:tcPr>
                </a:tc>
                <a:tc>
                  <a:txBody>
                    <a:bodyPr/>
                    <a:lstStyle/>
                    <a:p>
                      <a:r>
                        <a:rPr lang="en-US" dirty="0" smtClean="0"/>
                        <a:t>Where the learner is right now</a:t>
                      </a:r>
                      <a:endParaRPr lang="en-US" dirty="0"/>
                    </a:p>
                  </a:txBody>
                  <a:tcPr>
                    <a:solidFill>
                      <a:schemeClr val="accent3">
                        <a:lumMod val="75000"/>
                      </a:schemeClr>
                    </a:solidFill>
                  </a:tcPr>
                </a:tc>
                <a:tc>
                  <a:txBody>
                    <a:bodyPr/>
                    <a:lstStyle/>
                    <a:p>
                      <a:r>
                        <a:rPr lang="en-US" dirty="0" smtClean="0"/>
                        <a:t>How to get there</a:t>
                      </a:r>
                      <a:endParaRPr lang="en-US" dirty="0"/>
                    </a:p>
                  </a:txBody>
                  <a:tcPr>
                    <a:solidFill>
                      <a:schemeClr val="accent3">
                        <a:lumMod val="75000"/>
                      </a:schemeClr>
                    </a:solidFill>
                  </a:tcPr>
                </a:tc>
              </a:tr>
              <a:tr h="857250">
                <a:tc>
                  <a:txBody>
                    <a:bodyPr/>
                    <a:lstStyle/>
                    <a:p>
                      <a:r>
                        <a:rPr lang="en-US" dirty="0" smtClean="0"/>
                        <a:t>TEACHER</a:t>
                      </a:r>
                      <a:endParaRPr lang="en-US" dirty="0"/>
                    </a:p>
                  </a:txBody>
                  <a:tcPr>
                    <a:solidFill>
                      <a:schemeClr val="accent3">
                        <a:lumMod val="40000"/>
                        <a:lumOff val="60000"/>
                      </a:schemeClr>
                    </a:solidFill>
                  </a:tcPr>
                </a:tc>
                <a:tc>
                  <a:txBody>
                    <a:bodyPr/>
                    <a:lstStyle/>
                    <a:p>
                      <a:r>
                        <a:rPr lang="en-US" dirty="0" smtClean="0"/>
                        <a:t>Clarifying and sharing intentions and criteria for success</a:t>
                      </a:r>
                      <a:endParaRPr lang="en-US" dirty="0"/>
                    </a:p>
                  </a:txBody>
                  <a:tcPr>
                    <a:solidFill>
                      <a:schemeClr val="accent3">
                        <a:lumMod val="40000"/>
                        <a:lumOff val="60000"/>
                      </a:schemeClr>
                    </a:solidFill>
                  </a:tcPr>
                </a:tc>
                <a:tc>
                  <a:txBody>
                    <a:bodyPr/>
                    <a:lstStyle/>
                    <a:p>
                      <a:r>
                        <a:rPr lang="en-US" dirty="0" smtClean="0"/>
                        <a:t>Engineering effective classroom discussions, questions, activities, and tasks that elicit</a:t>
                      </a:r>
                      <a:r>
                        <a:rPr lang="en-US" baseline="0" dirty="0" smtClean="0"/>
                        <a:t> evidence of learning</a:t>
                      </a:r>
                      <a:endParaRPr lang="en-US" dirty="0"/>
                    </a:p>
                  </a:txBody>
                  <a:tcPr>
                    <a:solidFill>
                      <a:schemeClr val="accent3">
                        <a:lumMod val="40000"/>
                        <a:lumOff val="60000"/>
                      </a:schemeClr>
                    </a:solidFill>
                  </a:tcPr>
                </a:tc>
                <a:tc>
                  <a:txBody>
                    <a:bodyPr/>
                    <a:lstStyle/>
                    <a:p>
                      <a:r>
                        <a:rPr lang="en-US" dirty="0" smtClean="0"/>
                        <a:t>Providing feedback that moves learners </a:t>
                      </a:r>
                    </a:p>
                    <a:p>
                      <a:r>
                        <a:rPr lang="en-US" dirty="0" smtClean="0"/>
                        <a:t>forward</a:t>
                      </a:r>
                      <a:endParaRPr lang="en-US" dirty="0"/>
                    </a:p>
                  </a:txBody>
                  <a:tcPr>
                    <a:solidFill>
                      <a:schemeClr val="accent3">
                        <a:lumMod val="40000"/>
                        <a:lumOff val="60000"/>
                      </a:schemeClr>
                    </a:solidFill>
                  </a:tcPr>
                </a:tc>
              </a:tr>
              <a:tr h="857250">
                <a:tc>
                  <a:txBody>
                    <a:bodyPr/>
                    <a:lstStyle/>
                    <a:p>
                      <a:r>
                        <a:rPr lang="en-US" dirty="0" smtClean="0"/>
                        <a:t>PEER</a:t>
                      </a:r>
                      <a:endParaRPr lang="en-US" dirty="0"/>
                    </a:p>
                  </a:txBody>
                  <a:tcPr>
                    <a:solidFill>
                      <a:schemeClr val="accent3">
                        <a:lumMod val="20000"/>
                        <a:lumOff val="80000"/>
                      </a:schemeClr>
                    </a:solidFill>
                  </a:tcPr>
                </a:tc>
                <a:tc rowSpan="2">
                  <a:txBody>
                    <a:bodyPr/>
                    <a:lstStyle/>
                    <a:p>
                      <a:r>
                        <a:rPr lang="en-US" dirty="0" smtClean="0"/>
                        <a:t>Understanding</a:t>
                      </a:r>
                      <a:r>
                        <a:rPr lang="en-US" baseline="0" dirty="0" smtClean="0"/>
                        <a:t> and sharing learning intentions and criteria for success</a:t>
                      </a:r>
                      <a:endParaRPr lang="en-US" dirty="0"/>
                    </a:p>
                  </a:txBody>
                  <a:tcPr>
                    <a:solidFill>
                      <a:schemeClr val="accent3">
                        <a:lumMod val="20000"/>
                        <a:lumOff val="80000"/>
                      </a:schemeClr>
                    </a:solidFill>
                  </a:tcPr>
                </a:tc>
                <a:tc gridSpan="2">
                  <a:txBody>
                    <a:bodyPr/>
                    <a:lstStyle/>
                    <a:p>
                      <a:r>
                        <a:rPr lang="en-US" dirty="0" smtClean="0"/>
                        <a:t>Activating</a:t>
                      </a:r>
                      <a:r>
                        <a:rPr lang="en-US" baseline="0" dirty="0" smtClean="0"/>
                        <a:t> students as instructional resources for one another</a:t>
                      </a:r>
                      <a:endParaRPr lang="en-US" dirty="0"/>
                    </a:p>
                  </a:txBody>
                  <a:tcPr>
                    <a:solidFill>
                      <a:schemeClr val="accent3">
                        <a:lumMod val="20000"/>
                        <a:lumOff val="80000"/>
                      </a:schemeClr>
                    </a:solidFill>
                  </a:tcPr>
                </a:tc>
                <a:tc hMerge="1">
                  <a:txBody>
                    <a:bodyPr/>
                    <a:lstStyle/>
                    <a:p>
                      <a:endParaRPr lang="en-US" dirty="0"/>
                    </a:p>
                  </a:txBody>
                  <a:tcPr/>
                </a:tc>
              </a:tr>
              <a:tr h="857250">
                <a:tc>
                  <a:txBody>
                    <a:bodyPr/>
                    <a:lstStyle/>
                    <a:p>
                      <a:r>
                        <a:rPr lang="en-US" dirty="0" smtClean="0"/>
                        <a:t>LEARNER</a:t>
                      </a:r>
                      <a:endParaRPr lang="en-US" dirty="0"/>
                    </a:p>
                  </a:txBody>
                  <a:tcPr>
                    <a:solidFill>
                      <a:schemeClr val="accent3">
                        <a:lumMod val="20000"/>
                        <a:lumOff val="80000"/>
                      </a:schemeClr>
                    </a:solidFill>
                  </a:tcPr>
                </a:tc>
                <a:tc vMerge="1">
                  <a:txBody>
                    <a:bodyPr/>
                    <a:lstStyle/>
                    <a:p>
                      <a:endParaRPr lang="en-US" dirty="0"/>
                    </a:p>
                  </a:txBody>
                  <a:tcPr/>
                </a:tc>
                <a:tc gridSpan="2">
                  <a:txBody>
                    <a:bodyPr/>
                    <a:lstStyle/>
                    <a:p>
                      <a:r>
                        <a:rPr lang="en-US" dirty="0" smtClean="0"/>
                        <a:t>Activating students as owners of their own learning</a:t>
                      </a:r>
                      <a:endParaRPr lang="en-US" dirty="0"/>
                    </a:p>
                  </a:txBody>
                  <a:tcPr>
                    <a:solidFill>
                      <a:schemeClr val="accent3">
                        <a:lumMod val="20000"/>
                        <a:lumOff val="80000"/>
                      </a:schemeClr>
                    </a:solidFill>
                  </a:tcPr>
                </a:tc>
                <a:tc hMerge="1">
                  <a:txBody>
                    <a:bodyPr/>
                    <a:lstStyle/>
                    <a:p>
                      <a:endParaRPr lang="en-US" dirty="0"/>
                    </a:p>
                  </a:txBody>
                  <a:tcPr/>
                </a:tc>
              </a:tr>
            </a:tbl>
          </a:graphicData>
        </a:graphic>
      </p:graphicFrame>
      <p:pic>
        <p:nvPicPr>
          <p:cNvPr id="5" name="Picture 4"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8915895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FF6600"/>
                </a:solidFill>
              </a:rPr>
              <a:t>Aspects of Assessment for Learning</a:t>
            </a:r>
            <a:endParaRPr lang="en-US" sz="4000" b="1" dirty="0">
              <a:solidFill>
                <a:srgbClr val="FF6600"/>
              </a:solidFill>
            </a:endParaRPr>
          </a:p>
        </p:txBody>
      </p:sp>
      <p:graphicFrame>
        <p:nvGraphicFramePr>
          <p:cNvPr id="4" name="Content Placeholder 3"/>
          <p:cNvGraphicFramePr>
            <a:graphicFrameLocks noGrp="1"/>
          </p:cNvGraphicFramePr>
          <p:nvPr>
            <p:ph idx="1"/>
          </p:nvPr>
        </p:nvGraphicFramePr>
        <p:xfrm>
          <a:off x="457200" y="1295400"/>
          <a:ext cx="8229600" cy="4583430"/>
        </p:xfrm>
        <a:graphic>
          <a:graphicData uri="http://schemas.openxmlformats.org/drawingml/2006/table">
            <a:tbl>
              <a:tblPr firstRow="1" bandRow="1">
                <a:tableStyleId>{5C22544A-7EE6-4342-B048-85BDC9FD1C3A}</a:tableStyleId>
              </a:tblPr>
              <a:tblGrid>
                <a:gridCol w="2057400"/>
                <a:gridCol w="2057400"/>
                <a:gridCol w="2057400"/>
                <a:gridCol w="2057400"/>
              </a:tblGrid>
              <a:tr h="857250">
                <a:tc>
                  <a:txBody>
                    <a:bodyPr/>
                    <a:lstStyle/>
                    <a:p>
                      <a:endParaRPr lang="en-US" dirty="0"/>
                    </a:p>
                  </a:txBody>
                  <a:tcPr>
                    <a:solidFill>
                      <a:schemeClr val="accent3">
                        <a:lumMod val="75000"/>
                      </a:schemeClr>
                    </a:solidFill>
                  </a:tcPr>
                </a:tc>
                <a:tc>
                  <a:txBody>
                    <a:bodyPr/>
                    <a:lstStyle/>
                    <a:p>
                      <a:r>
                        <a:rPr lang="en-US" dirty="0" smtClean="0"/>
                        <a:t>Where the learner</a:t>
                      </a:r>
                      <a:r>
                        <a:rPr lang="en-US" baseline="0" dirty="0" smtClean="0"/>
                        <a:t> is going</a:t>
                      </a:r>
                      <a:endParaRPr lang="en-US" dirty="0"/>
                    </a:p>
                  </a:txBody>
                  <a:tcPr>
                    <a:solidFill>
                      <a:schemeClr val="accent3">
                        <a:lumMod val="75000"/>
                      </a:schemeClr>
                    </a:solidFill>
                  </a:tcPr>
                </a:tc>
                <a:tc>
                  <a:txBody>
                    <a:bodyPr/>
                    <a:lstStyle/>
                    <a:p>
                      <a:r>
                        <a:rPr lang="en-US" dirty="0" smtClean="0"/>
                        <a:t>Where the learner is right now</a:t>
                      </a:r>
                      <a:endParaRPr lang="en-US" dirty="0"/>
                    </a:p>
                  </a:txBody>
                  <a:tcPr>
                    <a:solidFill>
                      <a:schemeClr val="accent3">
                        <a:lumMod val="75000"/>
                      </a:schemeClr>
                    </a:solidFill>
                  </a:tcPr>
                </a:tc>
                <a:tc>
                  <a:txBody>
                    <a:bodyPr/>
                    <a:lstStyle/>
                    <a:p>
                      <a:r>
                        <a:rPr lang="en-US" dirty="0" smtClean="0"/>
                        <a:t>How to get there</a:t>
                      </a:r>
                      <a:endParaRPr lang="en-US" dirty="0"/>
                    </a:p>
                  </a:txBody>
                  <a:tcPr>
                    <a:solidFill>
                      <a:schemeClr val="accent3">
                        <a:lumMod val="75000"/>
                      </a:schemeClr>
                    </a:solidFill>
                  </a:tcPr>
                </a:tc>
              </a:tr>
              <a:tr h="857250">
                <a:tc>
                  <a:txBody>
                    <a:bodyPr/>
                    <a:lstStyle/>
                    <a:p>
                      <a:r>
                        <a:rPr lang="en-US" dirty="0" smtClean="0"/>
                        <a:t>TEACHER</a:t>
                      </a:r>
                      <a:endParaRPr lang="en-US" dirty="0"/>
                    </a:p>
                  </a:txBody>
                  <a:tcPr>
                    <a:solidFill>
                      <a:schemeClr val="accent3">
                        <a:lumMod val="40000"/>
                        <a:lumOff val="60000"/>
                      </a:schemeClr>
                    </a:solidFill>
                  </a:tcPr>
                </a:tc>
                <a:tc>
                  <a:txBody>
                    <a:bodyPr/>
                    <a:lstStyle/>
                    <a:p>
                      <a:r>
                        <a:rPr lang="en-US" dirty="0" smtClean="0"/>
                        <a:t>Clarifying and sharing intentions and criteria for success</a:t>
                      </a:r>
                      <a:endParaRPr lang="en-US" dirty="0"/>
                    </a:p>
                  </a:txBody>
                  <a:tcPr>
                    <a:solidFill>
                      <a:schemeClr val="accent3">
                        <a:lumMod val="40000"/>
                        <a:lumOff val="60000"/>
                      </a:schemeClr>
                    </a:solidFill>
                  </a:tcPr>
                </a:tc>
                <a:tc>
                  <a:txBody>
                    <a:bodyPr/>
                    <a:lstStyle/>
                    <a:p>
                      <a:r>
                        <a:rPr lang="en-US" dirty="0" smtClean="0"/>
                        <a:t>Engineering effective classroom discussions, questions, activities, and tasks that elicit</a:t>
                      </a:r>
                      <a:r>
                        <a:rPr lang="en-US" baseline="0" dirty="0" smtClean="0"/>
                        <a:t> evidence of learning</a:t>
                      </a:r>
                      <a:endParaRPr lang="en-US" dirty="0"/>
                    </a:p>
                  </a:txBody>
                  <a:tcPr>
                    <a:solidFill>
                      <a:schemeClr val="accent3">
                        <a:lumMod val="40000"/>
                        <a:lumOff val="60000"/>
                      </a:schemeClr>
                    </a:solidFill>
                  </a:tcPr>
                </a:tc>
                <a:tc>
                  <a:txBody>
                    <a:bodyPr/>
                    <a:lstStyle/>
                    <a:p>
                      <a:r>
                        <a:rPr lang="en-US" dirty="0" smtClean="0"/>
                        <a:t>Providing feedback that moves learners </a:t>
                      </a:r>
                    </a:p>
                    <a:p>
                      <a:r>
                        <a:rPr lang="en-US" dirty="0" smtClean="0"/>
                        <a:t>forward</a:t>
                      </a:r>
                      <a:endParaRPr lang="en-US" dirty="0"/>
                    </a:p>
                  </a:txBody>
                  <a:tcPr>
                    <a:solidFill>
                      <a:schemeClr val="accent3">
                        <a:lumMod val="40000"/>
                        <a:lumOff val="60000"/>
                      </a:schemeClr>
                    </a:solidFill>
                  </a:tcPr>
                </a:tc>
              </a:tr>
              <a:tr h="857250">
                <a:tc>
                  <a:txBody>
                    <a:bodyPr/>
                    <a:lstStyle/>
                    <a:p>
                      <a:r>
                        <a:rPr lang="en-US" dirty="0" smtClean="0"/>
                        <a:t>PEER</a:t>
                      </a:r>
                      <a:endParaRPr lang="en-US" dirty="0"/>
                    </a:p>
                  </a:txBody>
                  <a:tcPr>
                    <a:solidFill>
                      <a:schemeClr val="accent3">
                        <a:lumMod val="20000"/>
                        <a:lumOff val="80000"/>
                      </a:schemeClr>
                    </a:solidFill>
                  </a:tcPr>
                </a:tc>
                <a:tc rowSpan="2">
                  <a:txBody>
                    <a:bodyPr/>
                    <a:lstStyle/>
                    <a:p>
                      <a:r>
                        <a:rPr lang="en-US" dirty="0" smtClean="0"/>
                        <a:t>Understanding</a:t>
                      </a:r>
                      <a:r>
                        <a:rPr lang="en-US" baseline="0" dirty="0" smtClean="0"/>
                        <a:t> and sharing learning intentions and criteria for success</a:t>
                      </a:r>
                      <a:endParaRPr lang="en-US" dirty="0"/>
                    </a:p>
                  </a:txBody>
                  <a:tcPr>
                    <a:solidFill>
                      <a:schemeClr val="accent3">
                        <a:lumMod val="20000"/>
                        <a:lumOff val="80000"/>
                      </a:schemeClr>
                    </a:solidFill>
                  </a:tcPr>
                </a:tc>
                <a:tc gridSpan="2">
                  <a:txBody>
                    <a:bodyPr/>
                    <a:lstStyle/>
                    <a:p>
                      <a:r>
                        <a:rPr lang="en-US" dirty="0" smtClean="0"/>
                        <a:t>Activating</a:t>
                      </a:r>
                      <a:r>
                        <a:rPr lang="en-US" baseline="0" dirty="0" smtClean="0"/>
                        <a:t> students as instructional resources for one another</a:t>
                      </a:r>
                      <a:endParaRPr lang="en-US" dirty="0"/>
                    </a:p>
                  </a:txBody>
                  <a:tcPr>
                    <a:solidFill>
                      <a:schemeClr val="accent3">
                        <a:lumMod val="20000"/>
                        <a:lumOff val="80000"/>
                      </a:schemeClr>
                    </a:solidFill>
                  </a:tcPr>
                </a:tc>
                <a:tc hMerge="1">
                  <a:txBody>
                    <a:bodyPr/>
                    <a:lstStyle/>
                    <a:p>
                      <a:endParaRPr lang="en-US" dirty="0"/>
                    </a:p>
                  </a:txBody>
                  <a:tcPr/>
                </a:tc>
              </a:tr>
              <a:tr h="857250">
                <a:tc>
                  <a:txBody>
                    <a:bodyPr/>
                    <a:lstStyle/>
                    <a:p>
                      <a:r>
                        <a:rPr lang="en-US" dirty="0" smtClean="0"/>
                        <a:t>LEARNER</a:t>
                      </a:r>
                      <a:endParaRPr lang="en-US" dirty="0"/>
                    </a:p>
                  </a:txBody>
                  <a:tcPr>
                    <a:solidFill>
                      <a:schemeClr val="accent3">
                        <a:lumMod val="20000"/>
                        <a:lumOff val="80000"/>
                      </a:schemeClr>
                    </a:solidFill>
                  </a:tcPr>
                </a:tc>
                <a:tc vMerge="1">
                  <a:txBody>
                    <a:bodyPr/>
                    <a:lstStyle/>
                    <a:p>
                      <a:endParaRPr lang="en-US" dirty="0"/>
                    </a:p>
                  </a:txBody>
                  <a:tcPr/>
                </a:tc>
                <a:tc gridSpan="2">
                  <a:txBody>
                    <a:bodyPr/>
                    <a:lstStyle/>
                    <a:p>
                      <a:r>
                        <a:rPr lang="en-US" dirty="0" smtClean="0"/>
                        <a:t>Activating students as owners of their own learning</a:t>
                      </a:r>
                      <a:endParaRPr lang="en-US" dirty="0"/>
                    </a:p>
                  </a:txBody>
                  <a:tcPr>
                    <a:solidFill>
                      <a:schemeClr val="accent3">
                        <a:lumMod val="20000"/>
                        <a:lumOff val="80000"/>
                      </a:schemeClr>
                    </a:solidFill>
                  </a:tcPr>
                </a:tc>
                <a:tc hMerge="1">
                  <a:txBody>
                    <a:bodyPr/>
                    <a:lstStyle/>
                    <a:p>
                      <a:endParaRPr lang="en-US" dirty="0"/>
                    </a:p>
                  </a:txBody>
                  <a:tcPr/>
                </a:tc>
              </a:tr>
            </a:tbl>
          </a:graphicData>
        </a:graphic>
      </p:graphicFrame>
      <p:sp>
        <p:nvSpPr>
          <p:cNvPr id="5" name="Rectangular Callout 4"/>
          <p:cNvSpPr/>
          <p:nvPr/>
        </p:nvSpPr>
        <p:spPr>
          <a:xfrm>
            <a:off x="2286000" y="3657600"/>
            <a:ext cx="2133600" cy="762000"/>
          </a:xfrm>
          <a:prstGeom prst="wedgeRectCallout">
            <a:avLst>
              <a:gd name="adj1" fmla="val -20833"/>
              <a:gd name="adj2" fmla="val 83739"/>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3733801"/>
            <a:ext cx="1828800" cy="646331"/>
          </a:xfrm>
          <a:prstGeom prst="rect">
            <a:avLst/>
          </a:prstGeom>
          <a:noFill/>
        </p:spPr>
        <p:txBody>
          <a:bodyPr wrap="square" rtlCol="0">
            <a:spAutoFit/>
          </a:bodyPr>
          <a:lstStyle/>
          <a:p>
            <a:r>
              <a:rPr lang="en-US" dirty="0" smtClean="0"/>
              <a:t>Student-friendly learning targets</a:t>
            </a:r>
            <a:endParaRPr lang="en-US" dirty="0"/>
          </a:p>
        </p:txBody>
      </p:sp>
      <p:sp>
        <p:nvSpPr>
          <p:cNvPr id="7" name="Rounded Rectangular Callout 6"/>
          <p:cNvSpPr/>
          <p:nvPr/>
        </p:nvSpPr>
        <p:spPr>
          <a:xfrm>
            <a:off x="7010400" y="4648200"/>
            <a:ext cx="1828800" cy="1371600"/>
          </a:xfrm>
          <a:prstGeom prst="wedgeRoundRect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239000" y="4800600"/>
            <a:ext cx="1524000" cy="1200329"/>
          </a:xfrm>
          <a:prstGeom prst="rect">
            <a:avLst/>
          </a:prstGeom>
          <a:noFill/>
        </p:spPr>
        <p:txBody>
          <a:bodyPr wrap="square" rtlCol="0">
            <a:spAutoFit/>
          </a:bodyPr>
          <a:lstStyle/>
          <a:p>
            <a:r>
              <a:rPr lang="en-US" dirty="0" smtClean="0"/>
              <a:t>Peer and self-assessment</a:t>
            </a:r>
          </a:p>
          <a:p>
            <a:endParaRPr lang="en-US" dirty="0" smtClean="0"/>
          </a:p>
          <a:p>
            <a:endParaRPr lang="en-US" dirty="0"/>
          </a:p>
        </p:txBody>
      </p:sp>
      <p:sp>
        <p:nvSpPr>
          <p:cNvPr id="9" name="Oval Callout 8"/>
          <p:cNvSpPr/>
          <p:nvPr/>
        </p:nvSpPr>
        <p:spPr>
          <a:xfrm>
            <a:off x="7162800" y="3048000"/>
            <a:ext cx="1981200" cy="1143000"/>
          </a:xfrm>
          <a:prstGeom prst="wedgeEllipse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3352800"/>
            <a:ext cx="1447800" cy="646331"/>
          </a:xfrm>
          <a:prstGeom prst="rect">
            <a:avLst/>
          </a:prstGeom>
          <a:noFill/>
        </p:spPr>
        <p:txBody>
          <a:bodyPr wrap="square" rtlCol="0">
            <a:spAutoFit/>
          </a:bodyPr>
          <a:lstStyle/>
          <a:p>
            <a:r>
              <a:rPr lang="en-US" dirty="0" smtClean="0"/>
              <a:t>Meaningful Feedback</a:t>
            </a:r>
            <a:endParaRPr lang="en-US" dirty="0"/>
          </a:p>
        </p:txBody>
      </p:sp>
      <p:sp>
        <p:nvSpPr>
          <p:cNvPr id="11" name="Rounded Rectangular Callout 10"/>
          <p:cNvSpPr/>
          <p:nvPr/>
        </p:nvSpPr>
        <p:spPr>
          <a:xfrm>
            <a:off x="5181600" y="2590800"/>
            <a:ext cx="1524000" cy="1295400"/>
          </a:xfrm>
          <a:prstGeom prst="wedgeRoundRect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4000" y="2667000"/>
            <a:ext cx="1447800" cy="1200329"/>
          </a:xfrm>
          <a:prstGeom prst="rect">
            <a:avLst/>
          </a:prstGeom>
          <a:noFill/>
        </p:spPr>
        <p:txBody>
          <a:bodyPr wrap="square" rtlCol="0">
            <a:spAutoFit/>
          </a:bodyPr>
          <a:lstStyle/>
          <a:p>
            <a:r>
              <a:rPr lang="en-US" dirty="0" smtClean="0"/>
              <a:t>Academic  talk</a:t>
            </a:r>
          </a:p>
          <a:p>
            <a:r>
              <a:rPr lang="en-US" dirty="0" smtClean="0"/>
              <a:t>Thoughtful questions</a:t>
            </a:r>
            <a:endParaRPr lang="en-US" dirty="0"/>
          </a:p>
        </p:txBody>
      </p:sp>
      <p:pic>
        <p:nvPicPr>
          <p:cNvPr id="14" name="Picture 13"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25091080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Formative Assessment Strategies</a:t>
            </a:r>
            <a:endParaRPr lang="en-US" b="1" dirty="0">
              <a:solidFill>
                <a:srgbClr val="FF6600"/>
              </a:solidFill>
            </a:endParaRPr>
          </a:p>
        </p:txBody>
      </p:sp>
      <p:graphicFrame>
        <p:nvGraphicFramePr>
          <p:cNvPr id="4" name="Diagram 3"/>
          <p:cNvGraphicFramePr/>
          <p:nvPr/>
        </p:nvGraphicFramePr>
        <p:xfrm>
          <a:off x="1600200" y="990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5298" name="Picture 2" descr="C:\Users\Stanton Watson\AppData\Local\Microsoft\Windows\Temporary Internet Files\Content.IE5\4YLZHPEY\MC900441312[2].png"/>
          <p:cNvPicPr>
            <a:picLocks noChangeAspect="1" noChangeArrowheads="1"/>
          </p:cNvPicPr>
          <p:nvPr/>
        </p:nvPicPr>
        <p:blipFill>
          <a:blip r:embed="rId8" cstate="print"/>
          <a:srcRect/>
          <a:stretch>
            <a:fillRect/>
          </a:stretch>
        </p:blipFill>
        <p:spPr bwMode="auto">
          <a:xfrm>
            <a:off x="990600" y="2895600"/>
            <a:ext cx="2743200" cy="2743200"/>
          </a:xfrm>
          <a:prstGeom prst="rect">
            <a:avLst/>
          </a:prstGeom>
          <a:noFill/>
        </p:spPr>
      </p:pic>
      <p:pic>
        <p:nvPicPr>
          <p:cNvPr id="55299" name="Picture 3" descr="C:\Users\Stanton Watson\AppData\Local\Microsoft\Windows\Temporary Internet Files\Content.IE5\4YLZHPEY\MC900441312[2].png"/>
          <p:cNvPicPr>
            <a:picLocks noChangeAspect="1" noChangeArrowheads="1"/>
          </p:cNvPicPr>
          <p:nvPr/>
        </p:nvPicPr>
        <p:blipFill>
          <a:blip r:embed="rId8" cstate="print"/>
          <a:srcRect/>
          <a:stretch>
            <a:fillRect/>
          </a:stretch>
        </p:blipFill>
        <p:spPr bwMode="auto">
          <a:xfrm>
            <a:off x="3124200" y="2895600"/>
            <a:ext cx="2743200" cy="2743200"/>
          </a:xfrm>
          <a:prstGeom prst="rect">
            <a:avLst/>
          </a:prstGeom>
          <a:noFill/>
        </p:spPr>
      </p:pic>
      <p:pic>
        <p:nvPicPr>
          <p:cNvPr id="55300" name="Picture 4" descr="C:\Users\Stanton Watson\AppData\Local\Microsoft\Windows\Temporary Internet Files\Content.IE5\4YLZHPEY\MC900441312[2].png"/>
          <p:cNvPicPr>
            <a:picLocks noChangeAspect="1" noChangeArrowheads="1"/>
          </p:cNvPicPr>
          <p:nvPr/>
        </p:nvPicPr>
        <p:blipFill>
          <a:blip r:embed="rId8" cstate="print"/>
          <a:srcRect/>
          <a:stretch>
            <a:fillRect/>
          </a:stretch>
        </p:blipFill>
        <p:spPr bwMode="auto">
          <a:xfrm>
            <a:off x="5257800" y="2819400"/>
            <a:ext cx="2743200" cy="2743200"/>
          </a:xfrm>
          <a:prstGeom prst="rect">
            <a:avLst/>
          </a:prstGeom>
          <a:noFill/>
        </p:spPr>
      </p:pic>
      <p:pic>
        <p:nvPicPr>
          <p:cNvPr id="7" name="Picture 6" descr="C:\Documents and Settings\cmullin\Local Settings\Temporary Internet Files\Content.IE5\GK0NXQTV\MC900436206[1].png"/>
          <p:cNvPicPr>
            <a:picLocks noChangeAspect="1" noChangeArrowheads="1"/>
          </p:cNvPicPr>
          <p:nvPr/>
        </p:nvPicPr>
        <p:blipFill>
          <a:blip r:embed="rId9" cstate="print"/>
          <a:srcRect/>
          <a:stretch>
            <a:fillRect/>
          </a:stretch>
        </p:blipFill>
        <p:spPr bwMode="auto">
          <a:xfrm>
            <a:off x="3505200" y="5499308"/>
            <a:ext cx="2057400" cy="1358692"/>
          </a:xfrm>
          <a:prstGeom prst="rect">
            <a:avLst/>
          </a:prstGeom>
          <a:noFill/>
        </p:spPr>
      </p:pic>
    </p:spTree>
    <p:extLst>
      <p:ext uri="{BB962C8B-B14F-4D97-AF65-F5344CB8AC3E}">
        <p14:creationId xmlns:p14="http://schemas.microsoft.com/office/powerpoint/2010/main" xmlns="" val="8493469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sz="4000" b="1" dirty="0" smtClean="0">
                <a:solidFill>
                  <a:srgbClr val="FF6600"/>
                </a:solidFill>
              </a:rPr>
              <a:t>Formative Assessment</a:t>
            </a:r>
            <a:endParaRPr lang="en-US" sz="4000" b="1" dirty="0">
              <a:solidFill>
                <a:srgbClr val="FF6600"/>
              </a:solidFill>
            </a:endParaRPr>
          </a:p>
        </p:txBody>
      </p:sp>
      <p:graphicFrame>
        <p:nvGraphicFramePr>
          <p:cNvPr id="3" name="Diagram 2"/>
          <p:cNvGraphicFramePr/>
          <p:nvPr>
            <p:extLst>
              <p:ext uri="{D42A27DB-BD31-4B8C-83A1-F6EECF244321}">
                <p14:modId xmlns:p14="http://schemas.microsoft.com/office/powerpoint/2010/main" xmlns="" val="1526824033"/>
              </p:ext>
            </p:extLst>
          </p:nvPr>
        </p:nvGraphicFramePr>
        <p:xfrm>
          <a:off x="838200" y="1371600"/>
          <a:ext cx="7391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Documents and Settings\cmullin\Local Settings\Temporary Internet Files\Content.IE5\GK0NXQTV\MC900436206[1].png"/>
          <p:cNvPicPr>
            <a:picLocks noChangeAspect="1" noChangeArrowheads="1"/>
          </p:cNvPicPr>
          <p:nvPr/>
        </p:nvPicPr>
        <p:blipFill>
          <a:blip r:embed="rId8" cstate="print"/>
          <a:srcRect/>
          <a:stretch>
            <a:fillRect/>
          </a:stretch>
        </p:blipFill>
        <p:spPr bwMode="auto">
          <a:xfrm>
            <a:off x="0" y="5499308"/>
            <a:ext cx="2057400" cy="1358692"/>
          </a:xfrm>
          <a:prstGeom prst="rect">
            <a:avLst/>
          </a:prstGeom>
          <a:noFill/>
        </p:spPr>
      </p:pic>
    </p:spTree>
    <p:extLst>
      <p:ext uri="{BB962C8B-B14F-4D97-AF65-F5344CB8AC3E}">
        <p14:creationId xmlns:p14="http://schemas.microsoft.com/office/powerpoint/2010/main" xmlns="" val="22516909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1143000"/>
          </a:xfrm>
        </p:spPr>
        <p:txBody>
          <a:bodyPr/>
          <a:lstStyle/>
          <a:p>
            <a:r>
              <a:rPr lang="en-US" sz="4800" b="1" dirty="0" smtClean="0">
                <a:solidFill>
                  <a:srgbClr val="FF6600"/>
                </a:solidFill>
              </a:rPr>
              <a:t>What did you learn?</a:t>
            </a:r>
            <a:endParaRPr lang="en-US" sz="4800" b="1" dirty="0">
              <a:solidFill>
                <a:srgbClr val="FF6600"/>
              </a:solidFill>
            </a:endParaRP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84</a:t>
            </a:fld>
            <a:endParaRPr lang="fr-CA"/>
          </a:p>
        </p:txBody>
      </p:sp>
      <p:pic>
        <p:nvPicPr>
          <p:cNvPr id="6" name="Picture 6"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0" y="5499308"/>
            <a:ext cx="2057400" cy="1358692"/>
          </a:xfrm>
          <a:prstGeom prst="rect">
            <a:avLst/>
          </a:prstGeom>
          <a:noFill/>
        </p:spPr>
      </p:pic>
      <p:pic>
        <p:nvPicPr>
          <p:cNvPr id="7" name="Picture 2" descr="C:\Documents and Settings\cmullin\Desktop\51NQ8jv9X7L__SS500_.jpg"/>
          <p:cNvPicPr>
            <a:picLocks noGrp="1" noChangeAspect="1" noChangeArrowheads="1"/>
          </p:cNvPicPr>
          <p:nvPr>
            <p:ph idx="1"/>
          </p:nvPr>
        </p:nvPicPr>
        <p:blipFill>
          <a:blip r:embed="rId4" cstate="print"/>
          <a:srcRect/>
          <a:stretch>
            <a:fillRect/>
          </a:stretch>
        </p:blipFill>
        <p:spPr bwMode="auto">
          <a:xfrm>
            <a:off x="5791200" y="2667000"/>
            <a:ext cx="2971800" cy="2819400"/>
          </a:xfrm>
          <a:prstGeom prst="rect">
            <a:avLst/>
          </a:prstGeom>
          <a:noFill/>
          <a:ln w="9525">
            <a:noFill/>
            <a:miter lim="800000"/>
            <a:headEnd/>
            <a:tailEnd/>
          </a:ln>
        </p:spPr>
      </p:pic>
      <p:sp>
        <p:nvSpPr>
          <p:cNvPr id="8" name="TextBox 7"/>
          <p:cNvSpPr txBox="1"/>
          <p:nvPr/>
        </p:nvSpPr>
        <p:spPr>
          <a:xfrm rot="281928">
            <a:off x="2367890" y="1403065"/>
            <a:ext cx="6365845" cy="400110"/>
          </a:xfrm>
          <a:prstGeom prst="rect">
            <a:avLst/>
          </a:prstGeom>
          <a:noFill/>
        </p:spPr>
        <p:txBody>
          <a:bodyPr wrap="none" rtlCol="0">
            <a:spAutoFit/>
          </a:bodyPr>
          <a:lstStyle/>
          <a:p>
            <a:r>
              <a:rPr lang="en-US" sz="2000" dirty="0" smtClean="0"/>
              <a:t>Any strategies for engaging students at a higher level?</a:t>
            </a:r>
            <a:endParaRPr lang="en-US" sz="2000" dirty="0"/>
          </a:p>
        </p:txBody>
      </p:sp>
      <p:sp>
        <p:nvSpPr>
          <p:cNvPr id="9" name="TextBox 8"/>
          <p:cNvSpPr txBox="1"/>
          <p:nvPr/>
        </p:nvSpPr>
        <p:spPr>
          <a:xfrm rot="545148">
            <a:off x="-25114" y="5359370"/>
            <a:ext cx="9038885" cy="400110"/>
          </a:xfrm>
          <a:prstGeom prst="rect">
            <a:avLst/>
          </a:prstGeom>
          <a:noFill/>
        </p:spPr>
        <p:txBody>
          <a:bodyPr wrap="none" rtlCol="0">
            <a:spAutoFit/>
          </a:bodyPr>
          <a:lstStyle/>
          <a:p>
            <a:r>
              <a:rPr lang="en-US" sz="2000" dirty="0" smtClean="0"/>
              <a:t>Any connections to Characteristics of Highly Effective Teaching and Learning?</a:t>
            </a:r>
            <a:endParaRPr lang="en-US" sz="2000" dirty="0"/>
          </a:p>
        </p:txBody>
      </p:sp>
      <p:sp>
        <p:nvSpPr>
          <p:cNvPr id="10" name="TextBox 9"/>
          <p:cNvSpPr txBox="1"/>
          <p:nvPr/>
        </p:nvSpPr>
        <p:spPr>
          <a:xfrm rot="20846333">
            <a:off x="16762" y="1381234"/>
            <a:ext cx="2234907" cy="400110"/>
          </a:xfrm>
          <a:prstGeom prst="rect">
            <a:avLst/>
          </a:prstGeom>
          <a:noFill/>
        </p:spPr>
        <p:txBody>
          <a:bodyPr wrap="none" rtlCol="0">
            <a:spAutoFit/>
          </a:bodyPr>
          <a:lstStyle/>
          <a:p>
            <a:r>
              <a:rPr lang="en-US" sz="2000" dirty="0" smtClean="0"/>
              <a:t>Growth mindset…</a:t>
            </a:r>
            <a:endParaRPr lang="en-US" sz="2000" dirty="0"/>
          </a:p>
        </p:txBody>
      </p:sp>
      <p:sp>
        <p:nvSpPr>
          <p:cNvPr id="11" name="TextBox 10"/>
          <p:cNvSpPr txBox="1"/>
          <p:nvPr/>
        </p:nvSpPr>
        <p:spPr>
          <a:xfrm rot="21221752">
            <a:off x="-2010" y="2491592"/>
            <a:ext cx="7930376" cy="400110"/>
          </a:xfrm>
          <a:prstGeom prst="rect">
            <a:avLst/>
          </a:prstGeom>
          <a:noFill/>
        </p:spPr>
        <p:txBody>
          <a:bodyPr wrap="none" rtlCol="0">
            <a:spAutoFit/>
          </a:bodyPr>
          <a:lstStyle/>
          <a:p>
            <a:r>
              <a:rPr lang="en-US" sz="2000" dirty="0" smtClean="0"/>
              <a:t>What about the link between formative and summative assessment?</a:t>
            </a:r>
            <a:endParaRPr lang="en-US" sz="2000" dirty="0"/>
          </a:p>
        </p:txBody>
      </p:sp>
      <p:sp>
        <p:nvSpPr>
          <p:cNvPr id="12" name="TextBox 11"/>
          <p:cNvSpPr txBox="1"/>
          <p:nvPr/>
        </p:nvSpPr>
        <p:spPr>
          <a:xfrm>
            <a:off x="3581400" y="6019800"/>
            <a:ext cx="2277034" cy="461665"/>
          </a:xfrm>
          <a:prstGeom prst="rect">
            <a:avLst/>
          </a:prstGeom>
          <a:noFill/>
        </p:spPr>
        <p:txBody>
          <a:bodyPr wrap="none" rtlCol="0">
            <a:spAutoFit/>
          </a:bodyPr>
          <a:lstStyle/>
          <a:p>
            <a:r>
              <a:rPr lang="en-US" sz="2400" dirty="0" smtClean="0"/>
              <a:t>WHAT ELSE??</a:t>
            </a:r>
            <a:endParaRPr lang="en-US" sz="2400" dirty="0"/>
          </a:p>
        </p:txBody>
      </p:sp>
      <p:sp>
        <p:nvSpPr>
          <p:cNvPr id="13" name="TextBox 12"/>
          <p:cNvSpPr txBox="1"/>
          <p:nvPr/>
        </p:nvSpPr>
        <p:spPr>
          <a:xfrm>
            <a:off x="2057400" y="3200400"/>
            <a:ext cx="2863284" cy="400110"/>
          </a:xfrm>
          <a:prstGeom prst="rect">
            <a:avLst/>
          </a:prstGeom>
          <a:noFill/>
        </p:spPr>
        <p:txBody>
          <a:bodyPr wrap="none" rtlCol="0">
            <a:spAutoFit/>
          </a:bodyPr>
          <a:lstStyle/>
          <a:p>
            <a:r>
              <a:rPr lang="en-US" sz="2000" dirty="0" smtClean="0"/>
              <a:t>Increasing motivation…</a:t>
            </a:r>
            <a:endParaRPr lang="en-US" sz="2000" dirty="0"/>
          </a:p>
        </p:txBody>
      </p:sp>
      <p:sp>
        <p:nvSpPr>
          <p:cNvPr id="14" name="TextBox 13"/>
          <p:cNvSpPr txBox="1"/>
          <p:nvPr/>
        </p:nvSpPr>
        <p:spPr>
          <a:xfrm rot="21164437">
            <a:off x="461470" y="3987198"/>
            <a:ext cx="5242141" cy="400110"/>
          </a:xfrm>
          <a:prstGeom prst="rect">
            <a:avLst/>
          </a:prstGeom>
          <a:noFill/>
        </p:spPr>
        <p:txBody>
          <a:bodyPr wrap="none" rtlCol="0">
            <a:spAutoFit/>
          </a:bodyPr>
          <a:lstStyle/>
          <a:p>
            <a:r>
              <a:rPr lang="en-US" sz="2000" dirty="0" smtClean="0"/>
              <a:t>Maximize opportunities to think and question</a:t>
            </a:r>
            <a:endParaRPr lang="en-US" sz="2000" dirty="0"/>
          </a:p>
        </p:txBody>
      </p:sp>
      <p:sp>
        <p:nvSpPr>
          <p:cNvPr id="15" name="TextBox 14"/>
          <p:cNvSpPr txBox="1"/>
          <p:nvPr/>
        </p:nvSpPr>
        <p:spPr>
          <a:xfrm>
            <a:off x="1371600" y="1981200"/>
            <a:ext cx="1765868" cy="400110"/>
          </a:xfrm>
          <a:prstGeom prst="rect">
            <a:avLst/>
          </a:prstGeom>
          <a:noFill/>
        </p:spPr>
        <p:txBody>
          <a:bodyPr wrap="none" rtlCol="0">
            <a:spAutoFit/>
          </a:bodyPr>
          <a:lstStyle/>
          <a:p>
            <a:r>
              <a:rPr lang="en-US" sz="2000" dirty="0" smtClean="0"/>
              <a:t>‘Dialogic” Talk</a:t>
            </a:r>
            <a:endParaRPr lang="en-US" sz="2000" dirty="0"/>
          </a:p>
        </p:txBody>
      </p:sp>
      <p:sp>
        <p:nvSpPr>
          <p:cNvPr id="16" name="TextBox 15"/>
          <p:cNvSpPr txBox="1"/>
          <p:nvPr/>
        </p:nvSpPr>
        <p:spPr>
          <a:xfrm>
            <a:off x="4267200" y="4495800"/>
            <a:ext cx="1036053" cy="400110"/>
          </a:xfrm>
          <a:prstGeom prst="rect">
            <a:avLst/>
          </a:prstGeom>
          <a:noFill/>
        </p:spPr>
        <p:txBody>
          <a:bodyPr wrap="none" rtlCol="0">
            <a:spAutoFit/>
          </a:bodyPr>
          <a:lstStyle/>
          <a:p>
            <a:r>
              <a:rPr lang="en-US" sz="2000" dirty="0" err="1" smtClean="0"/>
              <a:t>Aha’s</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smtClean="0">
                <a:solidFill>
                  <a:srgbClr val="FF6600"/>
                </a:solidFill>
              </a:rPr>
              <a:t>Goal Setting (Plan, Do, Review) </a:t>
            </a:r>
            <a:br>
              <a:rPr lang="en-US" b="1" dirty="0" smtClean="0">
                <a:solidFill>
                  <a:srgbClr val="FF6600"/>
                </a:solidFill>
              </a:rPr>
            </a:br>
            <a:endParaRPr lang="en-US" b="1" dirty="0">
              <a:solidFill>
                <a:srgbClr val="FF6600"/>
              </a:solidFill>
            </a:endParaRPr>
          </a:p>
        </p:txBody>
      </p:sp>
      <p:sp>
        <p:nvSpPr>
          <p:cNvPr id="3" name="Slide Number Placeholder 2"/>
          <p:cNvSpPr>
            <a:spLocks noGrp="1"/>
          </p:cNvSpPr>
          <p:nvPr>
            <p:ph type="sldNum" sz="quarter" idx="12"/>
          </p:nvPr>
        </p:nvSpPr>
        <p:spPr/>
        <p:txBody>
          <a:bodyPr/>
          <a:lstStyle/>
          <a:p>
            <a:pPr>
              <a:defRPr/>
            </a:pPr>
            <a:fld id="{46DF9F88-81F5-4B56-A590-4C91E0314049}" type="slidenum">
              <a:rPr lang="fr-CA" smtClean="0"/>
              <a:pPr>
                <a:defRPr/>
              </a:pPr>
              <a:t>85</a:t>
            </a:fld>
            <a:endParaRPr lang="fr-CA"/>
          </a:p>
        </p:txBody>
      </p:sp>
      <p:pic>
        <p:nvPicPr>
          <p:cNvPr id="4" name="Picture 3"/>
          <p:cNvPicPr>
            <a:picLocks noChangeAspect="1" noChangeArrowheads="1"/>
          </p:cNvPicPr>
          <p:nvPr/>
        </p:nvPicPr>
        <p:blipFill>
          <a:blip r:embed="rId3" cstate="print"/>
          <a:srcRect/>
          <a:stretch>
            <a:fillRect/>
          </a:stretch>
        </p:blipFill>
        <p:spPr bwMode="auto">
          <a:xfrm>
            <a:off x="1828800" y="1143000"/>
            <a:ext cx="6705600" cy="5334000"/>
          </a:xfrm>
          <a:prstGeom prst="rect">
            <a:avLst/>
          </a:prstGeom>
          <a:noFill/>
          <a:ln w="9525">
            <a:noFill/>
            <a:miter lim="800000"/>
            <a:headEnd/>
            <a:tailEnd/>
          </a:ln>
        </p:spPr>
      </p:pic>
      <p:pic>
        <p:nvPicPr>
          <p:cNvPr id="5" name="Picture 6" descr="C:\Documents and Settings\cmullin\Local Settings\Temporary Internet Files\Content.IE5\GK0NXQTV\MC900436206[1].png"/>
          <p:cNvPicPr>
            <a:picLocks noChangeAspect="1" noChangeArrowheads="1"/>
          </p:cNvPicPr>
          <p:nvPr/>
        </p:nvPicPr>
        <p:blipFill>
          <a:blip r:embed="rId4" cstate="print"/>
          <a:srcRect/>
          <a:stretch>
            <a:fillRect/>
          </a:stretch>
        </p:blipFill>
        <p:spPr bwMode="auto">
          <a:xfrm>
            <a:off x="0" y="5499308"/>
            <a:ext cx="2057400" cy="1358692"/>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lstStyle/>
          <a:p>
            <a:r>
              <a:rPr lang="en-US" sz="3600" b="1" dirty="0" smtClean="0">
                <a:solidFill>
                  <a:srgbClr val="FF6600"/>
                </a:solidFill>
              </a:rPr>
              <a:t>Book Study</a:t>
            </a:r>
            <a:r>
              <a:rPr lang="en-US" b="1" dirty="0" smtClean="0">
                <a:solidFill>
                  <a:srgbClr val="FF6600"/>
                </a:solidFill>
              </a:rPr>
              <a:t/>
            </a:r>
            <a:br>
              <a:rPr lang="en-US" b="1" dirty="0" smtClean="0">
                <a:solidFill>
                  <a:srgbClr val="FF6600"/>
                </a:solidFill>
              </a:rPr>
            </a:br>
            <a:r>
              <a:rPr lang="en-US" sz="3200" b="1" i="1" dirty="0" smtClean="0">
                <a:solidFill>
                  <a:srgbClr val="FF6600"/>
                </a:solidFill>
              </a:rPr>
              <a:t>Mechanically Inclined</a:t>
            </a:r>
            <a:r>
              <a:rPr lang="en-US" sz="3200" b="1" dirty="0" smtClean="0">
                <a:solidFill>
                  <a:srgbClr val="FF6600"/>
                </a:solidFill>
              </a:rPr>
              <a:t> by Jeff Anderson</a:t>
            </a:r>
            <a:endParaRPr lang="en-US" sz="3200" b="1" dirty="0">
              <a:solidFill>
                <a:srgbClr val="FF6600"/>
              </a:solidFill>
            </a:endParaRPr>
          </a:p>
        </p:txBody>
      </p:sp>
      <p:sp>
        <p:nvSpPr>
          <p:cNvPr id="3" name="Slide Number Placeholder 2"/>
          <p:cNvSpPr>
            <a:spLocks noGrp="1"/>
          </p:cNvSpPr>
          <p:nvPr>
            <p:ph type="sldNum" sz="quarter" idx="12"/>
          </p:nvPr>
        </p:nvSpPr>
        <p:spPr/>
        <p:txBody>
          <a:bodyPr/>
          <a:lstStyle/>
          <a:p>
            <a:pPr>
              <a:defRPr/>
            </a:pPr>
            <a:fld id="{46DF9F88-81F5-4B56-A590-4C91E0314049}" type="slidenum">
              <a:rPr lang="fr-CA" smtClean="0"/>
              <a:pPr>
                <a:defRPr/>
              </a:pPr>
              <a:t>86</a:t>
            </a:fld>
            <a:endParaRPr lang="fr-CA"/>
          </a:p>
        </p:txBody>
      </p:sp>
      <p:pic>
        <p:nvPicPr>
          <p:cNvPr id="4" name="Picture 6"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0" y="5499308"/>
            <a:ext cx="2057400" cy="1358692"/>
          </a:xfrm>
          <a:prstGeom prst="rect">
            <a:avLst/>
          </a:prstGeom>
          <a:noFill/>
        </p:spPr>
      </p:pic>
      <p:pic>
        <p:nvPicPr>
          <p:cNvPr id="162820" name="Picture 4" descr="Mechanically Inclined"/>
          <p:cNvPicPr>
            <a:picLocks noChangeAspect="1" noChangeArrowheads="1"/>
          </p:cNvPicPr>
          <p:nvPr/>
        </p:nvPicPr>
        <p:blipFill>
          <a:blip r:embed="rId4" cstate="print"/>
          <a:srcRect/>
          <a:stretch>
            <a:fillRect/>
          </a:stretch>
        </p:blipFill>
        <p:spPr bwMode="auto">
          <a:xfrm>
            <a:off x="3429000" y="1828800"/>
            <a:ext cx="3276600" cy="3810000"/>
          </a:xfrm>
          <a:prstGeom prst="rect">
            <a:avLst/>
          </a:prstGeom>
          <a:noFill/>
        </p:spPr>
      </p:pic>
      <p:sp>
        <p:nvSpPr>
          <p:cNvPr id="7" name="Rectangle 6"/>
          <p:cNvSpPr/>
          <p:nvPr/>
        </p:nvSpPr>
        <p:spPr>
          <a:xfrm>
            <a:off x="3048000" y="6019800"/>
            <a:ext cx="4296433" cy="523220"/>
          </a:xfrm>
          <a:prstGeom prst="rect">
            <a:avLst/>
          </a:prstGeom>
          <a:ln>
            <a:solidFill>
              <a:srgbClr val="C00000"/>
            </a:solidFill>
          </a:ln>
        </p:spPr>
        <p:txBody>
          <a:bodyPr wrap="none">
            <a:spAutoFit/>
          </a:bodyPr>
          <a:lstStyle/>
          <a:p>
            <a:r>
              <a:rPr lang="en-US" sz="2800" b="1" dirty="0" smtClean="0">
                <a:solidFill>
                  <a:srgbClr val="FF6600"/>
                </a:solidFill>
              </a:rPr>
              <a:t>http://www.writeguy.net/</a:t>
            </a:r>
            <a:endParaRPr lang="en-US" sz="2800" b="1" dirty="0">
              <a:solidFill>
                <a:srgbClr val="FF66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b="1" dirty="0" smtClean="0">
                <a:solidFill>
                  <a:srgbClr val="FF6600"/>
                </a:solidFill>
              </a:rPr>
              <a:t>Resources for You!!</a:t>
            </a:r>
            <a:endParaRPr lang="en-US" b="1" dirty="0">
              <a:solidFill>
                <a:srgbClr val="FF6600"/>
              </a:solidFill>
            </a:endParaRPr>
          </a:p>
        </p:txBody>
      </p:sp>
      <p:sp>
        <p:nvSpPr>
          <p:cNvPr id="3" name="Slide Number Placeholder 2"/>
          <p:cNvSpPr>
            <a:spLocks noGrp="1"/>
          </p:cNvSpPr>
          <p:nvPr>
            <p:ph type="sldNum" sz="quarter" idx="12"/>
          </p:nvPr>
        </p:nvSpPr>
        <p:spPr/>
        <p:txBody>
          <a:bodyPr/>
          <a:lstStyle/>
          <a:p>
            <a:pPr>
              <a:defRPr/>
            </a:pPr>
            <a:fld id="{46DF9F88-81F5-4B56-A590-4C91E0314049}" type="slidenum">
              <a:rPr lang="fr-CA" smtClean="0"/>
              <a:pPr>
                <a:defRPr/>
              </a:pPr>
              <a:t>87</a:t>
            </a:fld>
            <a:endParaRPr lang="fr-CA"/>
          </a:p>
        </p:txBody>
      </p:sp>
      <p:pic>
        <p:nvPicPr>
          <p:cNvPr id="166914" name="Picture 2" descr="http://www.heinemann.com/shared/covers/9780325030876.jpg"/>
          <p:cNvPicPr>
            <a:picLocks noChangeAspect="1" noChangeArrowheads="1"/>
          </p:cNvPicPr>
          <p:nvPr/>
        </p:nvPicPr>
        <p:blipFill>
          <a:blip r:embed="rId3" cstate="print"/>
          <a:srcRect/>
          <a:stretch>
            <a:fillRect/>
          </a:stretch>
        </p:blipFill>
        <p:spPr bwMode="auto">
          <a:xfrm>
            <a:off x="685800" y="1143000"/>
            <a:ext cx="2819400" cy="2971800"/>
          </a:xfrm>
          <a:prstGeom prst="rect">
            <a:avLst/>
          </a:prstGeom>
          <a:noFill/>
        </p:spPr>
      </p:pic>
      <p:sp>
        <p:nvSpPr>
          <p:cNvPr id="6" name="Rectangle 5"/>
          <p:cNvSpPr/>
          <p:nvPr/>
        </p:nvSpPr>
        <p:spPr>
          <a:xfrm>
            <a:off x="304800" y="4114800"/>
            <a:ext cx="3752759" cy="461665"/>
          </a:xfrm>
          <a:prstGeom prst="rect">
            <a:avLst/>
          </a:prstGeom>
          <a:ln>
            <a:solidFill>
              <a:srgbClr val="C00000"/>
            </a:solidFill>
          </a:ln>
        </p:spPr>
        <p:txBody>
          <a:bodyPr wrap="none">
            <a:spAutoFit/>
          </a:bodyPr>
          <a:lstStyle/>
          <a:p>
            <a:r>
              <a:rPr lang="en-US" sz="2400" b="1" dirty="0" smtClean="0">
                <a:solidFill>
                  <a:srgbClr val="FF6600"/>
                </a:solidFill>
              </a:rPr>
              <a:t>http://www.walloon.com/</a:t>
            </a:r>
            <a:endParaRPr lang="en-US" sz="2400" b="1" dirty="0">
              <a:solidFill>
                <a:srgbClr val="FF6600"/>
              </a:solidFill>
            </a:endParaRPr>
          </a:p>
        </p:txBody>
      </p:sp>
      <p:pic>
        <p:nvPicPr>
          <p:cNvPr id="166916" name="Picture 4" descr="The daily 5: fostering literacy independence in the elementary grades [Book]"/>
          <p:cNvPicPr>
            <a:picLocks noChangeAspect="1" noChangeArrowheads="1"/>
          </p:cNvPicPr>
          <p:nvPr/>
        </p:nvPicPr>
        <p:blipFill>
          <a:blip r:embed="rId4" cstate="print"/>
          <a:srcRect/>
          <a:stretch>
            <a:fillRect/>
          </a:stretch>
        </p:blipFill>
        <p:spPr bwMode="auto">
          <a:xfrm>
            <a:off x="5562600" y="1143000"/>
            <a:ext cx="2514600" cy="2895600"/>
          </a:xfrm>
          <a:prstGeom prst="rect">
            <a:avLst/>
          </a:prstGeom>
          <a:noFill/>
        </p:spPr>
      </p:pic>
      <p:sp>
        <p:nvSpPr>
          <p:cNvPr id="8" name="Rectangle 7"/>
          <p:cNvSpPr/>
          <p:nvPr/>
        </p:nvSpPr>
        <p:spPr>
          <a:xfrm>
            <a:off x="4572000" y="4114800"/>
            <a:ext cx="4409990" cy="461665"/>
          </a:xfrm>
          <a:prstGeom prst="rect">
            <a:avLst/>
          </a:prstGeom>
          <a:ln>
            <a:solidFill>
              <a:srgbClr val="C00000"/>
            </a:solidFill>
          </a:ln>
        </p:spPr>
        <p:txBody>
          <a:bodyPr wrap="none">
            <a:spAutoFit/>
          </a:bodyPr>
          <a:lstStyle/>
          <a:p>
            <a:r>
              <a:rPr lang="en-US" sz="2400" b="1" dirty="0" smtClean="0">
                <a:solidFill>
                  <a:srgbClr val="FF6600"/>
                </a:solidFill>
              </a:rPr>
              <a:t>http://www.thedailycafe.com/</a:t>
            </a:r>
            <a:endParaRPr lang="en-US" sz="2400" b="1" dirty="0">
              <a:solidFill>
                <a:srgbClr val="FF6600"/>
              </a:solidFill>
            </a:endParaRPr>
          </a:p>
        </p:txBody>
      </p:sp>
      <p:pic>
        <p:nvPicPr>
          <p:cNvPr id="166918" name="Picture 6" descr="http://pagead2.googlesyndication.com/pagead/imgad?id=CICAgMDO7cbMdxDYBRhaMgjomDMT04SR_w">
            <a:hlinkClick r:id="rId5"/>
          </p:cNvPr>
          <p:cNvPicPr>
            <a:picLocks noChangeAspect="1" noChangeArrowheads="1"/>
          </p:cNvPicPr>
          <p:nvPr/>
        </p:nvPicPr>
        <p:blipFill>
          <a:blip r:embed="rId6" cstate="print"/>
          <a:srcRect/>
          <a:stretch>
            <a:fillRect/>
          </a:stretch>
        </p:blipFill>
        <p:spPr bwMode="auto">
          <a:xfrm>
            <a:off x="685800" y="5029200"/>
            <a:ext cx="7467600" cy="857251"/>
          </a:xfrm>
          <a:prstGeom prst="rect">
            <a:avLst/>
          </a:prstGeom>
          <a:noFill/>
        </p:spPr>
      </p:pic>
      <p:sp>
        <p:nvSpPr>
          <p:cNvPr id="10" name="TextBox 9"/>
          <p:cNvSpPr txBox="1"/>
          <p:nvPr/>
        </p:nvSpPr>
        <p:spPr>
          <a:xfrm>
            <a:off x="1371600" y="762000"/>
            <a:ext cx="1651414" cy="400110"/>
          </a:xfrm>
          <a:prstGeom prst="rect">
            <a:avLst/>
          </a:prstGeom>
          <a:noFill/>
        </p:spPr>
        <p:txBody>
          <a:bodyPr wrap="none" rtlCol="0">
            <a:spAutoFit/>
          </a:bodyPr>
          <a:lstStyle/>
          <a:p>
            <a:r>
              <a:rPr lang="en-US" sz="2000" b="1" dirty="0" smtClean="0">
                <a:solidFill>
                  <a:srgbClr val="FF6600"/>
                </a:solidFill>
              </a:rPr>
              <a:t>Grades 6-12</a:t>
            </a:r>
            <a:endParaRPr lang="en-US" sz="2000" b="1" dirty="0">
              <a:solidFill>
                <a:srgbClr val="FF6600"/>
              </a:solidFill>
            </a:endParaRPr>
          </a:p>
        </p:txBody>
      </p:sp>
      <p:sp>
        <p:nvSpPr>
          <p:cNvPr id="11" name="TextBox 10"/>
          <p:cNvSpPr txBox="1"/>
          <p:nvPr/>
        </p:nvSpPr>
        <p:spPr>
          <a:xfrm>
            <a:off x="6019800" y="685800"/>
            <a:ext cx="1552028" cy="400110"/>
          </a:xfrm>
          <a:prstGeom prst="rect">
            <a:avLst/>
          </a:prstGeom>
          <a:noFill/>
        </p:spPr>
        <p:txBody>
          <a:bodyPr wrap="none" rtlCol="0">
            <a:spAutoFit/>
          </a:bodyPr>
          <a:lstStyle/>
          <a:p>
            <a:r>
              <a:rPr lang="en-US" sz="2000" b="1" dirty="0" smtClean="0">
                <a:solidFill>
                  <a:srgbClr val="FF6600"/>
                </a:solidFill>
              </a:rPr>
              <a:t>Grades K-5</a:t>
            </a:r>
            <a:endParaRPr lang="en-US" sz="2000" b="1" dirty="0">
              <a:solidFill>
                <a:srgbClr val="FF6600"/>
              </a:solidFill>
            </a:endParaRPr>
          </a:p>
        </p:txBody>
      </p:sp>
      <p:sp>
        <p:nvSpPr>
          <p:cNvPr id="12" name="TextBox 11"/>
          <p:cNvSpPr txBox="1"/>
          <p:nvPr/>
        </p:nvSpPr>
        <p:spPr>
          <a:xfrm>
            <a:off x="3733800" y="4648200"/>
            <a:ext cx="1552028" cy="400110"/>
          </a:xfrm>
          <a:prstGeom prst="rect">
            <a:avLst/>
          </a:prstGeom>
          <a:noFill/>
        </p:spPr>
        <p:txBody>
          <a:bodyPr wrap="none" rtlCol="0">
            <a:spAutoFit/>
          </a:bodyPr>
          <a:lstStyle/>
          <a:p>
            <a:r>
              <a:rPr lang="en-US" sz="2000" b="1" dirty="0" smtClean="0">
                <a:solidFill>
                  <a:srgbClr val="FF6600"/>
                </a:solidFill>
              </a:rPr>
              <a:t>Grades K-5</a:t>
            </a:r>
            <a:endParaRPr lang="en-US" sz="2000" b="1" dirty="0">
              <a:solidFill>
                <a:srgbClr val="FF6600"/>
              </a:solidFill>
            </a:endParaRPr>
          </a:p>
        </p:txBody>
      </p:sp>
      <p:sp>
        <p:nvSpPr>
          <p:cNvPr id="13" name="TextBox 12"/>
          <p:cNvSpPr txBox="1"/>
          <p:nvPr/>
        </p:nvSpPr>
        <p:spPr>
          <a:xfrm>
            <a:off x="2133600" y="5943600"/>
            <a:ext cx="4756430" cy="707886"/>
          </a:xfrm>
          <a:prstGeom prst="rect">
            <a:avLst/>
          </a:prstGeom>
          <a:noFill/>
          <a:ln>
            <a:solidFill>
              <a:srgbClr val="C00000"/>
            </a:solidFill>
          </a:ln>
        </p:spPr>
        <p:txBody>
          <a:bodyPr wrap="none" rtlCol="0">
            <a:spAutoFit/>
          </a:bodyPr>
          <a:lstStyle/>
          <a:p>
            <a:pPr algn="ctr"/>
            <a:r>
              <a:rPr lang="en-US" sz="2000" b="1" dirty="0" smtClean="0">
                <a:solidFill>
                  <a:srgbClr val="FF6600"/>
                </a:solidFill>
              </a:rPr>
              <a:t>Complete the Subscription Form and </a:t>
            </a:r>
          </a:p>
          <a:p>
            <a:pPr algn="ctr"/>
            <a:r>
              <a:rPr lang="en-US" sz="2000" b="1" dirty="0" smtClean="0">
                <a:solidFill>
                  <a:srgbClr val="FF6600"/>
                </a:solidFill>
              </a:rPr>
              <a:t>Return to Linda or Mary today!</a:t>
            </a:r>
            <a:endParaRPr lang="en-US" sz="2000" b="1" dirty="0">
              <a:solidFill>
                <a:srgbClr val="FF66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1143000"/>
          </a:xfrm>
        </p:spPr>
        <p:txBody>
          <a:bodyPr/>
          <a:lstStyle/>
          <a:p>
            <a:r>
              <a:rPr lang="en-US" sz="4000" b="1" dirty="0" smtClean="0">
                <a:solidFill>
                  <a:srgbClr val="FF6600"/>
                </a:solidFill>
              </a:rPr>
              <a:t>Formative Assessment Strategies Classifications Results</a:t>
            </a:r>
            <a:br>
              <a:rPr lang="en-US" sz="4000" b="1" dirty="0" smtClean="0">
                <a:solidFill>
                  <a:srgbClr val="FF6600"/>
                </a:solidFill>
              </a:rPr>
            </a:br>
            <a:r>
              <a:rPr lang="en-US" sz="3200" b="1" dirty="0" smtClean="0">
                <a:solidFill>
                  <a:srgbClr val="FF6600"/>
                </a:solidFill>
              </a:rPr>
              <a:t>Short, Medium and Long-Cycles </a:t>
            </a:r>
            <a:br>
              <a:rPr lang="en-US" sz="3200" b="1" dirty="0" smtClean="0">
                <a:solidFill>
                  <a:srgbClr val="FF6600"/>
                </a:solidFill>
              </a:rPr>
            </a:br>
            <a:r>
              <a:rPr lang="en-US" sz="2800" b="1" dirty="0" smtClean="0">
                <a:solidFill>
                  <a:srgbClr val="FF6600"/>
                </a:solidFill>
              </a:rPr>
              <a:t/>
            </a:r>
            <a:br>
              <a:rPr lang="en-US" sz="2800" b="1" dirty="0" smtClean="0">
                <a:solidFill>
                  <a:srgbClr val="FF6600"/>
                </a:solidFill>
              </a:rPr>
            </a:br>
            <a:r>
              <a:rPr lang="en-US" sz="4000" b="1" dirty="0" smtClean="0">
                <a:solidFill>
                  <a:srgbClr val="FF6600"/>
                </a:solidFill>
              </a:rPr>
              <a:t> </a:t>
            </a:r>
            <a:endParaRPr lang="en-US" sz="4000" b="1" dirty="0">
              <a:solidFill>
                <a:srgbClr val="FF6600"/>
              </a:solidFill>
            </a:endParaRPr>
          </a:p>
        </p:txBody>
      </p:sp>
      <p:sp>
        <p:nvSpPr>
          <p:cNvPr id="3" name="Content Placeholder 2"/>
          <p:cNvSpPr>
            <a:spLocks noGrp="1"/>
          </p:cNvSpPr>
          <p:nvPr>
            <p:ph idx="1"/>
          </p:nvPr>
        </p:nvSpPr>
        <p:spPr>
          <a:xfrm>
            <a:off x="1981200" y="2362200"/>
            <a:ext cx="6705600" cy="3763963"/>
          </a:xfrm>
        </p:spPr>
        <p:txBody>
          <a:bodyPr/>
          <a:lstStyle/>
          <a:p>
            <a:pPr>
              <a:buNone/>
            </a:pPr>
            <a:r>
              <a:rPr lang="en-US" dirty="0" smtClean="0">
                <a:solidFill>
                  <a:srgbClr val="FF6600"/>
                </a:solidFill>
              </a:rPr>
              <a:t>Before returning to your seat:</a:t>
            </a:r>
          </a:p>
          <a:p>
            <a:r>
              <a:rPr lang="en-US" dirty="0" smtClean="0">
                <a:solidFill>
                  <a:srgbClr val="FF6600"/>
                </a:solidFill>
              </a:rPr>
              <a:t>Conduct a Gallery Walk.</a:t>
            </a:r>
          </a:p>
          <a:p>
            <a:r>
              <a:rPr lang="en-US" dirty="0" smtClean="0">
                <a:solidFill>
                  <a:srgbClr val="FF6600"/>
                </a:solidFill>
              </a:rPr>
              <a:t>Have standing conversations with another Teacher Leader as you analyze the results from other grade levels.</a:t>
            </a:r>
            <a:endParaRPr lang="en-US" dirty="0">
              <a:solidFill>
                <a:srgbClr val="FF6600"/>
              </a:solidFill>
            </a:endParaRP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88</a:t>
            </a:fld>
            <a:endParaRPr lang="fr-CA" dirty="0"/>
          </a:p>
        </p:txBody>
      </p:sp>
      <p:pic>
        <p:nvPicPr>
          <p:cNvPr id="5" name="Picture 6" descr="C:\Documents and Settings\cmullin\Local Settings\Temporary Internet Files\Content.IE5\GK0NXQTV\MC900436206[1].png"/>
          <p:cNvPicPr>
            <a:picLocks noChangeAspect="1" noChangeArrowheads="1"/>
          </p:cNvPicPr>
          <p:nvPr/>
        </p:nvPicPr>
        <p:blipFill>
          <a:blip r:embed="rId3" cstate="print"/>
          <a:srcRect/>
          <a:stretch>
            <a:fillRect/>
          </a:stretch>
        </p:blipFill>
        <p:spPr bwMode="auto">
          <a:xfrm>
            <a:off x="0" y="5499308"/>
            <a:ext cx="2057400" cy="1358692"/>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95BAEB0-1152-4B1B-9D5F-55720658A360}" type="slidenum">
              <a:rPr lang="fr-CA" smtClean="0"/>
              <a:pPr>
                <a:defRPr/>
              </a:pPr>
              <a:t>89</a:t>
            </a:fld>
            <a:endParaRPr lang="fr-CA"/>
          </a:p>
        </p:txBody>
      </p:sp>
      <p:pic>
        <p:nvPicPr>
          <p:cNvPr id="2051" name="Picture 3" descr="C:\Documents and Settings\cmullin\Local Settings\Temporary Internet Files\Content.IE5\4DSQ339J\MC900436320[1].png"/>
          <p:cNvPicPr>
            <a:picLocks noChangeAspect="1" noChangeArrowheads="1"/>
          </p:cNvPicPr>
          <p:nvPr/>
        </p:nvPicPr>
        <p:blipFill>
          <a:blip r:embed="rId3" cstate="print"/>
          <a:srcRect/>
          <a:stretch>
            <a:fillRect/>
          </a:stretch>
        </p:blipFill>
        <p:spPr bwMode="auto">
          <a:xfrm>
            <a:off x="6019800" y="4800600"/>
            <a:ext cx="1714500" cy="1714500"/>
          </a:xfrm>
          <a:prstGeom prst="rect">
            <a:avLst/>
          </a:prstGeom>
          <a:noFill/>
        </p:spPr>
      </p:pic>
      <p:sp>
        <p:nvSpPr>
          <p:cNvPr id="6" name="Title 5"/>
          <p:cNvSpPr>
            <a:spLocks noGrp="1"/>
          </p:cNvSpPr>
          <p:nvPr>
            <p:ph type="ctrTitle"/>
          </p:nvPr>
        </p:nvSpPr>
        <p:spPr>
          <a:xfrm>
            <a:off x="304800" y="152400"/>
            <a:ext cx="8534400" cy="1470025"/>
          </a:xfrm>
        </p:spPr>
        <p:txBody>
          <a:bodyPr/>
          <a:lstStyle/>
          <a:p>
            <a:r>
              <a:rPr lang="en-US" b="1" dirty="0" smtClean="0">
                <a:solidFill>
                  <a:srgbClr val="FF6600"/>
                </a:solidFill>
              </a:rPr>
              <a:t>   Extended Learning for November</a:t>
            </a:r>
            <a:endParaRPr lang="en-US" b="1" dirty="0">
              <a:solidFill>
                <a:srgbClr val="FF6600"/>
              </a:solidFill>
            </a:endParaRPr>
          </a:p>
        </p:txBody>
      </p:sp>
      <p:sp>
        <p:nvSpPr>
          <p:cNvPr id="7169" name="Rectangle 1"/>
          <p:cNvSpPr>
            <a:spLocks noChangeArrowheads="1"/>
          </p:cNvSpPr>
          <p:nvPr/>
        </p:nvSpPr>
        <p:spPr bwMode="auto">
          <a:xfrm>
            <a:off x="1752600" y="1992004"/>
            <a:ext cx="7010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  </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Design an Instructional </a:t>
            </a:r>
            <a:r>
              <a:rPr lang="en-US" sz="3200" dirty="0" smtClean="0">
                <a:solidFill>
                  <a:srgbClr val="FF6600"/>
                </a:solidFill>
                <a:latin typeface="Arial" pitchFamily="34" charset="0"/>
                <a:ea typeface="Calibri" pitchFamily="34" charset="0"/>
                <a:cs typeface="Times New Roman" pitchFamily="18" charset="0"/>
              </a:rPr>
              <a:t>L</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adder/plan</a:t>
            </a:r>
          </a:p>
          <a:p>
            <a:pPr marL="0" marR="0" lvl="0" indent="0" algn="l" defTabSz="914400" rtl="0" eaLnBrk="1" fontAlgn="base" latinLnBrk="0" hangingPunct="1">
              <a:lnSpc>
                <a:spcPct val="100000"/>
              </a:lnSpc>
              <a:spcBef>
                <a:spcPct val="0"/>
              </a:spcBef>
              <a:spcAft>
                <a:spcPct val="0"/>
              </a:spcAft>
              <a:buClrTx/>
              <a:buSzTx/>
              <a:tabLst/>
            </a:pPr>
            <a:r>
              <a:rPr lang="en-US" sz="3200" dirty="0" smtClean="0">
                <a:solidFill>
                  <a:srgbClr val="FF6600"/>
                </a:solidFill>
                <a:latin typeface="Arial" pitchFamily="34" charset="0"/>
                <a:ea typeface="Calibri" pitchFamily="34" charset="0"/>
                <a:cs typeface="Times New Roman" pitchFamily="18" charset="0"/>
              </a:rPr>
              <a:t>  </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 for Teaching Task 2.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  Bring your completed Task 2 and </a:t>
            </a:r>
          </a:p>
          <a:p>
            <a:pPr marL="0" marR="0" lvl="0" indent="0" algn="l" defTabSz="914400" rtl="0" eaLnBrk="1" fontAlgn="base" latinLnBrk="0" hangingPunct="1">
              <a:lnSpc>
                <a:spcPct val="100000"/>
              </a:lnSpc>
              <a:spcBef>
                <a:spcPct val="0"/>
              </a:spcBef>
              <a:spcAft>
                <a:spcPct val="0"/>
              </a:spcAft>
              <a:buClrTx/>
              <a:buSzTx/>
              <a:tabLst/>
            </a:pPr>
            <a:r>
              <a:rPr lang="en-US" sz="3200" dirty="0" smtClean="0">
                <a:solidFill>
                  <a:srgbClr val="FF6600"/>
                </a:solidFill>
                <a:latin typeface="Arial" pitchFamily="34" charset="0"/>
                <a:ea typeface="Calibri" pitchFamily="34" charset="0"/>
                <a:cs typeface="Times New Roman" pitchFamily="18" charset="0"/>
              </a:rPr>
              <a:t>   completed I</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nstructional</a:t>
            </a:r>
            <a:r>
              <a:rPr kumimoji="0" lang="en-US" sz="3200" b="0" i="0" u="none" strike="noStrike" cap="none" normalizeH="0" dirty="0" smtClean="0">
                <a:ln>
                  <a:noFill/>
                </a:ln>
                <a:solidFill>
                  <a:srgbClr val="FF6600"/>
                </a:solidFill>
                <a:effectLst/>
                <a:latin typeface="Arial" pitchFamily="34" charset="0"/>
                <a:ea typeface="Calibri" pitchFamily="34" charset="0"/>
                <a:cs typeface="Times New Roman" pitchFamily="18" charset="0"/>
              </a:rPr>
              <a:t> </a:t>
            </a:r>
            <a:r>
              <a:rPr lang="en-US" sz="3200" dirty="0" smtClean="0">
                <a:solidFill>
                  <a:srgbClr val="FF6600"/>
                </a:solidFill>
                <a:latin typeface="Arial" pitchFamily="34" charset="0"/>
                <a:ea typeface="Calibri" pitchFamily="34" charset="0"/>
                <a:cs typeface="Times New Roman" pitchFamily="18" charset="0"/>
              </a:rPr>
              <a:t>L</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adder/Plan</a:t>
            </a:r>
          </a:p>
          <a:p>
            <a:pPr marL="0" marR="0" lvl="0" indent="0" algn="l" defTabSz="914400" rtl="0" eaLnBrk="1" fontAlgn="base" latinLnBrk="0" hangingPunct="1">
              <a:lnSpc>
                <a:spcPct val="100000"/>
              </a:lnSpc>
              <a:spcBef>
                <a:spcPct val="0"/>
              </a:spcBef>
              <a:spcAft>
                <a:spcPct val="0"/>
              </a:spcAft>
              <a:buClrTx/>
              <a:buSzTx/>
              <a:tabLst/>
            </a:pPr>
            <a:r>
              <a:rPr lang="en-US" sz="3200" dirty="0" smtClean="0">
                <a:solidFill>
                  <a:srgbClr val="FF6600"/>
                </a:solidFill>
                <a:latin typeface="Arial" pitchFamily="34" charset="0"/>
                <a:ea typeface="Calibri" pitchFamily="34" charset="0"/>
                <a:cs typeface="Times New Roman" pitchFamily="18" charset="0"/>
              </a:rPr>
              <a:t>  </a:t>
            </a:r>
            <a:r>
              <a:rPr kumimoji="0" lang="en-US" sz="3200" b="0" i="0" u="none" strike="noStrike" cap="none" normalizeH="0" dirty="0" smtClean="0">
                <a:ln>
                  <a:noFill/>
                </a:ln>
                <a:solidFill>
                  <a:srgbClr val="FF6600"/>
                </a:solidFill>
                <a:effectLst/>
                <a:latin typeface="Arial" pitchFamily="34" charset="0"/>
                <a:ea typeface="Calibri" pitchFamily="34" charset="0"/>
                <a:cs typeface="Times New Roman" pitchFamily="18" charset="0"/>
              </a:rPr>
              <a:t> </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to</a:t>
            </a:r>
            <a:r>
              <a:rPr kumimoji="0" lang="en-US" sz="3200" b="0" i="0" u="none" strike="noStrike" cap="none" normalizeH="0" dirty="0" smtClean="0">
                <a:ln>
                  <a:noFill/>
                </a:ln>
                <a:solidFill>
                  <a:srgbClr val="FF6600"/>
                </a:solidFill>
                <a:effectLst/>
                <a:latin typeface="Arial" pitchFamily="34" charset="0"/>
                <a:ea typeface="Calibri" pitchFamily="34" charset="0"/>
                <a:cs typeface="Times New Roman" pitchFamily="18" charset="0"/>
              </a:rPr>
              <a:t> </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the November</a:t>
            </a:r>
            <a:r>
              <a:rPr kumimoji="0" lang="en-US" sz="3200" b="0" i="0" u="none" strike="noStrike" cap="none" normalizeH="0" dirty="0" smtClean="0">
                <a:ln>
                  <a:noFill/>
                </a:ln>
                <a:solidFill>
                  <a:srgbClr val="FF6600"/>
                </a:solidFill>
                <a:effectLst/>
                <a:latin typeface="Arial" pitchFamily="34" charset="0"/>
                <a:ea typeface="Calibri" pitchFamily="34" charset="0"/>
                <a:cs typeface="Times New Roman" pitchFamily="18" charset="0"/>
              </a:rPr>
              <a:t> </a:t>
            </a:r>
            <a:r>
              <a:rPr kumimoji="0" lang="en-US" sz="3200" b="0" i="0" u="none" strike="noStrike" cap="none" normalizeH="0" baseline="0" dirty="0" smtClean="0">
                <a:ln>
                  <a:noFill/>
                </a:ln>
                <a:solidFill>
                  <a:srgbClr val="FF6600"/>
                </a:solidFill>
                <a:effectLst/>
                <a:latin typeface="Arial" pitchFamily="34" charset="0"/>
                <a:ea typeface="Calibri" pitchFamily="34" charset="0"/>
                <a:cs typeface="Times New Roman" pitchFamily="18" charset="0"/>
              </a:rPr>
              <a:t>meeting. </a:t>
            </a:r>
            <a:endParaRPr kumimoji="0" lang="en-US" sz="3200" b="0" i="0" u="none" strike="noStrike" cap="none" normalizeH="0" baseline="0" dirty="0" smtClean="0">
              <a:ln>
                <a:noFill/>
              </a:ln>
              <a:solidFill>
                <a:srgbClr val="FF6600"/>
              </a:solidFill>
              <a:effectLst/>
              <a:latin typeface="Arial" pitchFamily="34" charset="0"/>
            </a:endParaRPr>
          </a:p>
        </p:txBody>
      </p:sp>
    </p:spTree>
    <p:extLst>
      <p:ext uri="{BB962C8B-B14F-4D97-AF65-F5344CB8AC3E}">
        <p14:creationId xmlns:p14="http://schemas.microsoft.com/office/powerpoint/2010/main" xmlns="" val="107493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7010400" cy="1143000"/>
          </a:xfrm>
        </p:spPr>
        <p:txBody>
          <a:bodyPr>
            <a:noAutofit/>
          </a:bodyPr>
          <a:lstStyle/>
          <a:p>
            <a:pPr>
              <a:defRPr/>
            </a:pPr>
            <a:r>
              <a:rPr lang="en-US" b="1" dirty="0" smtClean="0">
                <a:solidFill>
                  <a:srgbClr val="DD5807"/>
                </a:solidFill>
              </a:rPr>
              <a:t>Essential Questions:  </a:t>
            </a:r>
            <a:br>
              <a:rPr lang="en-US" b="1" dirty="0" smtClean="0">
                <a:solidFill>
                  <a:srgbClr val="DD5807"/>
                </a:solidFill>
              </a:rPr>
            </a:br>
            <a:r>
              <a:rPr lang="en-US" b="1" dirty="0" smtClean="0">
                <a:solidFill>
                  <a:srgbClr val="DD5807"/>
                </a:solidFill>
              </a:rPr>
              <a:t>True or False</a:t>
            </a:r>
            <a:endParaRPr lang="en-US" b="1" dirty="0">
              <a:solidFill>
                <a:srgbClr val="DD5807"/>
              </a:solidFill>
            </a:endParaRPr>
          </a:p>
        </p:txBody>
      </p:sp>
      <p:sp>
        <p:nvSpPr>
          <p:cNvPr id="3" name="Content Placeholder 2"/>
          <p:cNvSpPr>
            <a:spLocks noGrp="1"/>
          </p:cNvSpPr>
          <p:nvPr>
            <p:ph idx="1"/>
          </p:nvPr>
        </p:nvSpPr>
        <p:spPr>
          <a:xfrm>
            <a:off x="1524000" y="2332037"/>
            <a:ext cx="7162800" cy="4525963"/>
          </a:xfrm>
        </p:spPr>
        <p:txBody>
          <a:bodyPr/>
          <a:lstStyle/>
          <a:p>
            <a:pPr algn="ctr">
              <a:buNone/>
              <a:defRPr/>
            </a:pPr>
            <a:r>
              <a:rPr lang="en-US" dirty="0">
                <a:solidFill>
                  <a:srgbClr val="DD5807"/>
                </a:solidFill>
                <a:latin typeface="Antique Olive" pitchFamily="34" charset="0"/>
              </a:rPr>
              <a:t>Essential questions should provoke and sustain student interest. Essential questions should be thought-provoking to students, they should value diversity within the classroom, and they should prompt student inquiry.</a:t>
            </a:r>
          </a:p>
        </p:txBody>
      </p:sp>
      <p:sp>
        <p:nvSpPr>
          <p:cNvPr id="5" name="Rectangle 4"/>
          <p:cNvSpPr/>
          <p:nvPr/>
        </p:nvSpPr>
        <p:spPr>
          <a:xfrm rot="20418051">
            <a:off x="2881457" y="2967482"/>
            <a:ext cx="4315955"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TRUE</a:t>
            </a:r>
          </a:p>
        </p:txBody>
      </p:sp>
      <p:pic>
        <p:nvPicPr>
          <p:cNvPr id="7" name="Picture 9" descr="C:\Documents and Settings\cmullin\Local Settings\Temporary Internet Files\Content.IE5\4DSQ339J\MM900254500[1].gif"/>
          <p:cNvPicPr>
            <a:picLocks noChangeAspect="1" noChangeArrowheads="1" noCrop="1"/>
          </p:cNvPicPr>
          <p:nvPr/>
        </p:nvPicPr>
        <p:blipFill>
          <a:blip r:embed="rId3" cstate="print"/>
          <a:srcRect/>
          <a:stretch>
            <a:fillRect/>
          </a:stretch>
        </p:blipFill>
        <p:spPr bwMode="auto">
          <a:xfrm>
            <a:off x="457200" y="304800"/>
            <a:ext cx="1676400" cy="1524000"/>
          </a:xfrm>
          <a:prstGeom prst="rect">
            <a:avLst/>
          </a:prstGeom>
          <a:noFill/>
        </p:spPr>
      </p:pic>
      <p:sp>
        <p:nvSpPr>
          <p:cNvPr id="8" name="Slide Number Placeholder 7"/>
          <p:cNvSpPr>
            <a:spLocks noGrp="1"/>
          </p:cNvSpPr>
          <p:nvPr>
            <p:ph type="sldNum" sz="quarter" idx="12"/>
          </p:nvPr>
        </p:nvSpPr>
        <p:spPr/>
        <p:txBody>
          <a:bodyPr/>
          <a:lstStyle/>
          <a:p>
            <a:pPr>
              <a:defRPr/>
            </a:pPr>
            <a:fld id="{F322D30D-B007-4311-9CF7-23CFC78EE250}" type="slidenum">
              <a:rPr lang="fr-CA" smtClean="0"/>
              <a:pPr>
                <a:defRPr/>
              </a:pPr>
              <a:t>9</a:t>
            </a:fld>
            <a:endParaRPr lang="fr-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4"/>
          <p:cNvSpPr>
            <a:spLocks noGrp="1"/>
          </p:cNvSpPr>
          <p:nvPr>
            <p:ph type="title"/>
          </p:nvPr>
        </p:nvSpPr>
        <p:spPr bwMode="auto">
          <a:xfrm>
            <a:off x="2819400" y="0"/>
            <a:ext cx="5940425" cy="1143000"/>
          </a:xfrm>
          <a:solidFill>
            <a:schemeClr val="bg1"/>
          </a:solidFill>
        </p:spPr>
        <p:txBody>
          <a:bodyPr wrap="square" numCol="1" anchorCtr="0" compatLnSpc="1">
            <a:prstTxWarp prst="textNoShape">
              <a:avLst/>
            </a:prstTxWarp>
          </a:bodyPr>
          <a:lstStyle/>
          <a:p>
            <a:r>
              <a:rPr lang="en-US" b="1" dirty="0" smtClean="0">
                <a:solidFill>
                  <a:srgbClr val="FF6600"/>
                </a:solidFill>
                <a:effectLst/>
              </a:rPr>
              <a:t>IMPACT LOGS </a:t>
            </a:r>
          </a:p>
        </p:txBody>
      </p:sp>
      <p:pic>
        <p:nvPicPr>
          <p:cNvPr id="89091" name="Picture 4"/>
          <p:cNvPicPr>
            <a:picLocks noGrp="1" noChangeAspect="1" noChangeArrowheads="1"/>
          </p:cNvPicPr>
          <p:nvPr>
            <p:ph idx="1"/>
          </p:nvPr>
        </p:nvPicPr>
        <p:blipFill>
          <a:blip r:embed="rId3" cstate="print"/>
          <a:srcRect/>
          <a:stretch>
            <a:fillRect/>
          </a:stretch>
        </p:blipFill>
        <p:spPr bwMode="auto">
          <a:xfrm>
            <a:off x="2362200" y="762000"/>
            <a:ext cx="6781800" cy="6096000"/>
          </a:xfrm>
        </p:spPr>
      </p:pic>
      <p:sp>
        <p:nvSpPr>
          <p:cNvPr id="89092" name="Rectangle 5"/>
          <p:cNvSpPr>
            <a:spLocks noChangeArrowheads="1"/>
          </p:cNvSpPr>
          <p:nvPr/>
        </p:nvSpPr>
        <p:spPr bwMode="auto">
          <a:xfrm>
            <a:off x="228600" y="2286000"/>
            <a:ext cx="2438400" cy="1938992"/>
          </a:xfrm>
          <a:prstGeom prst="rect">
            <a:avLst/>
          </a:prstGeom>
          <a:noFill/>
          <a:ln w="9525">
            <a:solidFill>
              <a:srgbClr val="FF6600"/>
            </a:solidFill>
            <a:miter lim="800000"/>
            <a:headEnd/>
            <a:tailEnd/>
          </a:ln>
        </p:spPr>
        <p:txBody>
          <a:bodyPr wrap="square">
            <a:spAutoFit/>
          </a:bodyPr>
          <a:lstStyle/>
          <a:p>
            <a:pPr algn="ctr"/>
            <a:r>
              <a:rPr lang="en-US" sz="2000" b="1" dirty="0">
                <a:solidFill>
                  <a:srgbClr val="FF6600"/>
                </a:solidFill>
              </a:rPr>
              <a:t>Logs should be submitted to Carole Mullins in hard copy or via e-mail at the end of each month.</a:t>
            </a:r>
            <a:endParaRPr lang="en-US" sz="2000" dirty="0">
              <a:solidFill>
                <a:srgbClr val="FF6600"/>
              </a:solidFill>
            </a:endParaRPr>
          </a:p>
        </p:txBody>
      </p:sp>
      <p:sp>
        <p:nvSpPr>
          <p:cNvPr id="5" name="Slide Number Placeholder 4"/>
          <p:cNvSpPr>
            <a:spLocks noGrp="1"/>
          </p:cNvSpPr>
          <p:nvPr>
            <p:ph type="sldNum" sz="quarter" idx="12"/>
          </p:nvPr>
        </p:nvSpPr>
        <p:spPr/>
        <p:txBody>
          <a:bodyPr/>
          <a:lstStyle/>
          <a:p>
            <a:pPr>
              <a:defRPr/>
            </a:pPr>
            <a:fld id="{4DF3E4F5-F08F-4745-93D5-D2E420218E36}" type="slidenum">
              <a:rPr lang="en-US" smtClean="0"/>
              <a:pPr>
                <a:defRPr/>
              </a:pPr>
              <a:t>90</a:t>
            </a:fld>
            <a:endParaRPr lang="en-US"/>
          </a:p>
        </p:txBody>
      </p:sp>
      <p:pic>
        <p:nvPicPr>
          <p:cNvPr id="6" name="Picture 3" descr="C:\Documents and Settings\cmullin\Local Settings\Temporary Internet Files\Content.IE5\4DSQ339J\MC900436320[1].png"/>
          <p:cNvPicPr>
            <a:picLocks noChangeAspect="1" noChangeArrowheads="1"/>
          </p:cNvPicPr>
          <p:nvPr/>
        </p:nvPicPr>
        <p:blipFill>
          <a:blip r:embed="rId4" cstate="print"/>
          <a:srcRect/>
          <a:stretch>
            <a:fillRect/>
          </a:stretch>
        </p:blipFill>
        <p:spPr bwMode="auto">
          <a:xfrm>
            <a:off x="228600" y="4876800"/>
            <a:ext cx="1714500" cy="1714500"/>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sz="5400" b="1" dirty="0" smtClean="0">
                <a:solidFill>
                  <a:srgbClr val="FF6600"/>
                </a:solidFill>
              </a:rPr>
              <a:t>Making Connections</a:t>
            </a:r>
            <a:endParaRPr lang="en-US" sz="5400" b="1" dirty="0">
              <a:solidFill>
                <a:srgbClr val="FF6600"/>
              </a:solidFill>
            </a:endParaRPr>
          </a:p>
        </p:txBody>
      </p:sp>
      <p:graphicFrame>
        <p:nvGraphicFramePr>
          <p:cNvPr id="5" name="Content Placeholder 4"/>
          <p:cNvGraphicFramePr>
            <a:graphicFrameLocks noGrp="1"/>
          </p:cNvGraphicFramePr>
          <p:nvPr>
            <p:ph idx="1"/>
          </p:nvPr>
        </p:nvGraphicFramePr>
        <p:xfrm>
          <a:off x="457200" y="1295400"/>
          <a:ext cx="838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91</a:t>
            </a:fld>
            <a:endParaRPr lang="fr-CA"/>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    Closing</a:t>
            </a:r>
            <a:endParaRPr lang="en-US" b="1" dirty="0">
              <a:solidFill>
                <a:srgbClr val="FF6600"/>
              </a:solidFill>
            </a:endParaRPr>
          </a:p>
        </p:txBody>
      </p:sp>
      <p:sp>
        <p:nvSpPr>
          <p:cNvPr id="3" name="Content Placeholder 2"/>
          <p:cNvSpPr>
            <a:spLocks noGrp="1"/>
          </p:cNvSpPr>
          <p:nvPr>
            <p:ph idx="1"/>
          </p:nvPr>
        </p:nvSpPr>
        <p:spPr>
          <a:xfrm>
            <a:off x="2057400" y="1600200"/>
            <a:ext cx="6629400" cy="4525963"/>
          </a:xfrm>
        </p:spPr>
        <p:txBody>
          <a:bodyPr/>
          <a:lstStyle/>
          <a:p>
            <a:r>
              <a:rPr lang="en-US" sz="4000" dirty="0" smtClean="0">
                <a:solidFill>
                  <a:srgbClr val="FF6600"/>
                </a:solidFill>
              </a:rPr>
              <a:t>Blackboard</a:t>
            </a:r>
          </a:p>
          <a:p>
            <a:r>
              <a:rPr lang="en-US" sz="4000" dirty="0" smtClean="0">
                <a:solidFill>
                  <a:srgbClr val="FF6600"/>
                </a:solidFill>
              </a:rPr>
              <a:t>2011-2012 Networks Year At A Glance </a:t>
            </a:r>
          </a:p>
          <a:p>
            <a:r>
              <a:rPr lang="en-US" sz="4000" dirty="0" smtClean="0">
                <a:solidFill>
                  <a:srgbClr val="FF6600"/>
                </a:solidFill>
              </a:rPr>
              <a:t>Evaluation</a:t>
            </a:r>
          </a:p>
          <a:p>
            <a:r>
              <a:rPr lang="en-US" sz="4000" dirty="0" smtClean="0">
                <a:solidFill>
                  <a:srgbClr val="FF6600"/>
                </a:solidFill>
              </a:rPr>
              <a:t>Certificates</a:t>
            </a:r>
          </a:p>
          <a:p>
            <a:pPr>
              <a:buNone/>
            </a:pPr>
            <a:endParaRPr lang="en-US" sz="4000" dirty="0">
              <a:solidFill>
                <a:srgbClr val="FF6600"/>
              </a:solidFill>
            </a:endParaRP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92</a:t>
            </a:fld>
            <a:endParaRPr lang="fr-CA"/>
          </a:p>
        </p:txBody>
      </p:sp>
      <p:pic>
        <p:nvPicPr>
          <p:cNvPr id="5" name="Picture 3" descr="C:\Documents and Settings\cmullin\Local Settings\Temporary Internet Files\Content.IE5\4DSQ339J\MC900436320[1].png"/>
          <p:cNvPicPr>
            <a:picLocks noChangeAspect="1" noChangeArrowheads="1"/>
          </p:cNvPicPr>
          <p:nvPr/>
        </p:nvPicPr>
        <p:blipFill>
          <a:blip r:embed="rId3" cstate="print"/>
          <a:srcRect/>
          <a:stretch>
            <a:fillRect/>
          </a:stretch>
        </p:blipFill>
        <p:spPr bwMode="auto">
          <a:xfrm>
            <a:off x="6324600" y="4800600"/>
            <a:ext cx="1714500" cy="17145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solidFill>
                  <a:srgbClr val="FF6600"/>
                </a:solidFill>
              </a:rPr>
              <a:t>  </a:t>
            </a:r>
            <a:r>
              <a:rPr lang="en-US" sz="5400" b="1" dirty="0" smtClean="0">
                <a:solidFill>
                  <a:srgbClr val="FF6600"/>
                </a:solidFill>
              </a:rPr>
              <a:t> OUR NEXT MEETING </a:t>
            </a:r>
            <a:br>
              <a:rPr lang="en-US" sz="5400" b="1" dirty="0" smtClean="0">
                <a:solidFill>
                  <a:srgbClr val="FF6600"/>
                </a:solidFill>
              </a:rPr>
            </a:br>
            <a:r>
              <a:rPr lang="en-US" b="1" dirty="0" smtClean="0">
                <a:solidFill>
                  <a:srgbClr val="FF6600"/>
                </a:solidFill>
              </a:rPr>
              <a:t> </a:t>
            </a:r>
            <a:endParaRPr lang="en-US" b="1" dirty="0">
              <a:solidFill>
                <a:srgbClr val="FF6600"/>
              </a:solidFill>
            </a:endParaRPr>
          </a:p>
        </p:txBody>
      </p:sp>
      <p:sp>
        <p:nvSpPr>
          <p:cNvPr id="4" name="Slide Number Placeholder 3"/>
          <p:cNvSpPr>
            <a:spLocks noGrp="1"/>
          </p:cNvSpPr>
          <p:nvPr>
            <p:ph type="sldNum" sz="quarter" idx="12"/>
          </p:nvPr>
        </p:nvSpPr>
        <p:spPr/>
        <p:txBody>
          <a:bodyPr/>
          <a:lstStyle/>
          <a:p>
            <a:pPr>
              <a:defRPr/>
            </a:pPr>
            <a:fld id="{F322D30D-B007-4311-9CF7-23CFC78EE250}" type="slidenum">
              <a:rPr lang="fr-CA" smtClean="0"/>
              <a:pPr>
                <a:defRPr/>
              </a:pPr>
              <a:t>93</a:t>
            </a:fld>
            <a:endParaRPr lang="fr-CA"/>
          </a:p>
        </p:txBody>
      </p:sp>
      <p:sp>
        <p:nvSpPr>
          <p:cNvPr id="9" name="Rectangle 8"/>
          <p:cNvSpPr/>
          <p:nvPr/>
        </p:nvSpPr>
        <p:spPr>
          <a:xfrm>
            <a:off x="0" y="1524000"/>
            <a:ext cx="9144000" cy="2308324"/>
          </a:xfrm>
          <a:prstGeom prst="rect">
            <a:avLst/>
          </a:prstGeom>
        </p:spPr>
        <p:txBody>
          <a:bodyPr wrap="square">
            <a:spAutoFit/>
          </a:bodyPr>
          <a:lstStyle/>
          <a:p>
            <a:pPr algn="ctr"/>
            <a:r>
              <a:rPr lang="en-US" sz="3600" b="1" dirty="0" smtClean="0">
                <a:ln w="18000">
                  <a:solidFill>
                    <a:schemeClr val="accent2">
                      <a:satMod val="140000"/>
                    </a:schemeClr>
                  </a:solidFill>
                  <a:prstDash val="solid"/>
                  <a:miter lim="800000"/>
                </a:ln>
                <a:solidFill>
                  <a:srgbClr val="FF6600"/>
                </a:solidFill>
              </a:rPr>
              <a:t>ELA Teacher Leader Network Meeting </a:t>
            </a:r>
            <a:br>
              <a:rPr lang="en-US" sz="3600" b="1" dirty="0" smtClean="0">
                <a:ln w="18000">
                  <a:solidFill>
                    <a:schemeClr val="accent2">
                      <a:satMod val="140000"/>
                    </a:schemeClr>
                  </a:solidFill>
                  <a:prstDash val="solid"/>
                  <a:miter lim="800000"/>
                </a:ln>
                <a:solidFill>
                  <a:srgbClr val="FF6600"/>
                </a:solidFill>
              </a:rPr>
            </a:br>
            <a:r>
              <a:rPr lang="en-US" sz="3600" b="1" dirty="0" smtClean="0">
                <a:ln w="18000">
                  <a:solidFill>
                    <a:schemeClr val="accent2">
                      <a:satMod val="140000"/>
                    </a:schemeClr>
                  </a:solidFill>
                  <a:prstDash val="solid"/>
                  <a:miter lim="800000"/>
                </a:ln>
                <a:solidFill>
                  <a:srgbClr val="FF6600"/>
                </a:solidFill>
              </a:rPr>
              <a:t>Hazard Community &amp; Technical College </a:t>
            </a:r>
            <a:br>
              <a:rPr lang="en-US" sz="3600" b="1" dirty="0" smtClean="0">
                <a:ln w="18000">
                  <a:solidFill>
                    <a:schemeClr val="accent2">
                      <a:satMod val="140000"/>
                    </a:schemeClr>
                  </a:solidFill>
                  <a:prstDash val="solid"/>
                  <a:miter lim="800000"/>
                </a:ln>
                <a:solidFill>
                  <a:srgbClr val="FF6600"/>
                </a:solidFill>
              </a:rPr>
            </a:br>
            <a:r>
              <a:rPr lang="en-US" sz="3600" b="1" dirty="0" smtClean="0">
                <a:ln w="18000">
                  <a:solidFill>
                    <a:schemeClr val="accent2">
                      <a:satMod val="140000"/>
                    </a:schemeClr>
                  </a:solidFill>
                  <a:prstDash val="solid"/>
                  <a:miter lim="800000"/>
                </a:ln>
                <a:solidFill>
                  <a:srgbClr val="FF6600"/>
                </a:solidFill>
              </a:rPr>
              <a:t>November 29, 2011</a:t>
            </a:r>
          </a:p>
          <a:p>
            <a:pPr algn="ctr"/>
            <a:r>
              <a:rPr lang="en-US" sz="3600" b="1" dirty="0" smtClean="0">
                <a:ln w="18000">
                  <a:solidFill>
                    <a:schemeClr val="accent2">
                      <a:satMod val="140000"/>
                    </a:schemeClr>
                  </a:solidFill>
                  <a:prstDash val="solid"/>
                  <a:miter lim="800000"/>
                </a:ln>
                <a:solidFill>
                  <a:srgbClr val="FF6600"/>
                </a:solidFill>
              </a:rPr>
              <a:t>9:00 a.m. – 4:00 p.m. </a:t>
            </a:r>
            <a:endParaRPr lang="en-US" sz="3600" dirty="0">
              <a:solidFill>
                <a:srgbClr val="FF6600"/>
              </a:solidFill>
            </a:endParaRPr>
          </a:p>
        </p:txBody>
      </p:sp>
      <p:pic>
        <p:nvPicPr>
          <p:cNvPr id="171026" name="Picture 18" descr="http://www.stonehousecollection.com/mm5/graphics/00000003/halloween-16085.jpg"/>
          <p:cNvPicPr>
            <a:picLocks noChangeAspect="1" noChangeArrowheads="1"/>
          </p:cNvPicPr>
          <p:nvPr/>
        </p:nvPicPr>
        <p:blipFill>
          <a:blip r:embed="rId3" cstate="print"/>
          <a:srcRect/>
          <a:stretch>
            <a:fillRect/>
          </a:stretch>
        </p:blipFill>
        <p:spPr bwMode="auto">
          <a:xfrm>
            <a:off x="1447800" y="3962400"/>
            <a:ext cx="6629400" cy="2895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4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1370</TotalTime>
  <Words>7917</Words>
  <Application>Microsoft Office PowerPoint</Application>
  <PresentationFormat>On-screen Show (4:3)</PresentationFormat>
  <Paragraphs>1150</Paragraphs>
  <Slides>93</Slides>
  <Notes>93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149</vt:lpstr>
      <vt:lpstr>ELA Teacher Leader Network Meeting  Hazard Community &amp; Technical College  October 27, 2011  </vt:lpstr>
      <vt:lpstr>     Your Facilitators for Today</vt:lpstr>
      <vt:lpstr>     Today’s Agenda</vt:lpstr>
      <vt:lpstr>Today’s Learning Targets</vt:lpstr>
      <vt:lpstr>Slide 5</vt:lpstr>
      <vt:lpstr>Essential Questions</vt:lpstr>
      <vt:lpstr>Essential Questions:   True or False</vt:lpstr>
      <vt:lpstr>Essential Questions:   True or False</vt:lpstr>
      <vt:lpstr>Essential Questions:   True or False</vt:lpstr>
      <vt:lpstr>Essential Questions:   True or False</vt:lpstr>
      <vt:lpstr>Essential Questions:   True or False</vt:lpstr>
      <vt:lpstr>Slide 12</vt:lpstr>
      <vt:lpstr>                                    Characteristics of                                 Essential Questions </vt:lpstr>
      <vt:lpstr>Slide 14</vt:lpstr>
      <vt:lpstr>Essential Questions: Formative Assessment True or False</vt:lpstr>
      <vt:lpstr>Essential Questions: Formative Assessment True or False</vt:lpstr>
      <vt:lpstr>Slide 17</vt:lpstr>
      <vt:lpstr>           Can This Task be Saved?</vt:lpstr>
      <vt:lpstr>Task 19</vt:lpstr>
      <vt:lpstr>Task 18</vt:lpstr>
      <vt:lpstr>Task 11</vt:lpstr>
      <vt:lpstr>Task 12 </vt:lpstr>
      <vt:lpstr>Task 2</vt:lpstr>
      <vt:lpstr>Task 3</vt:lpstr>
      <vt:lpstr>Task 21</vt:lpstr>
      <vt:lpstr>      Task 8</vt:lpstr>
      <vt:lpstr>      </vt:lpstr>
      <vt:lpstr>        Prepare for                “Critiquing a Teaching Task”</vt:lpstr>
      <vt:lpstr>           Critiquing a Teaching Task</vt:lpstr>
      <vt:lpstr>      Critiquing Your Task </vt:lpstr>
      <vt:lpstr>            Digging Deeper into a Task </vt:lpstr>
      <vt:lpstr>      Self-Evaluation</vt:lpstr>
      <vt:lpstr>      </vt:lpstr>
      <vt:lpstr> A FIRST  INSTRUCTIONAL LADDER</vt:lpstr>
      <vt:lpstr>The Literacy Design Collaborative</vt:lpstr>
      <vt:lpstr>Our Construction Calendar</vt:lpstr>
      <vt:lpstr>Slide 37</vt:lpstr>
      <vt:lpstr>Our Previous Project</vt:lpstr>
      <vt:lpstr>      Module Basics</vt:lpstr>
      <vt:lpstr>   Building on Your Task 2</vt:lpstr>
      <vt:lpstr>    What Task?</vt:lpstr>
      <vt:lpstr>     What Skills?</vt:lpstr>
      <vt:lpstr>      What Instruction?</vt:lpstr>
      <vt:lpstr>        What Work?</vt:lpstr>
      <vt:lpstr>A Sample Ladder in the LDC Guide</vt:lpstr>
      <vt:lpstr>Simplifications for Your First Ladder</vt:lpstr>
      <vt:lpstr>Today’s Project</vt:lpstr>
      <vt:lpstr>      Pause to Consider</vt:lpstr>
      <vt:lpstr>     Skills Cluster 1</vt:lpstr>
      <vt:lpstr>      Skills Cluster 1</vt:lpstr>
      <vt:lpstr>           Break Down Our Version         (Tab #11: Pages 3-4)</vt:lpstr>
      <vt:lpstr>        What Did You See?</vt:lpstr>
      <vt:lpstr>The Ladder Supports  a Powerful Learning Cycle</vt:lpstr>
      <vt:lpstr>   Build Up Your Version  (Tab #8, Page 60) </vt:lpstr>
      <vt:lpstr>Skills Clusters 2, 3, and 4</vt:lpstr>
      <vt:lpstr>Skills Clusters 2, 3, and 4</vt:lpstr>
      <vt:lpstr>Argumentation Reading Standards</vt:lpstr>
      <vt:lpstr>Argumentation Reading Standards</vt:lpstr>
      <vt:lpstr>Argumentation Writing Standards</vt:lpstr>
      <vt:lpstr>Break Down Our Version (Tab #11: Pages 6-7)</vt:lpstr>
      <vt:lpstr>Build Up Your Version: Skills Cluster 2   (Tab #8, Pages 60-61)</vt:lpstr>
      <vt:lpstr> Build Up Your Version: Skills Clusters 3 &amp; 4  (Tab #8, Pages 61-63)  </vt:lpstr>
      <vt:lpstr>Pacing and Materials</vt:lpstr>
      <vt:lpstr>         Pacing Plans</vt:lpstr>
      <vt:lpstr>        Materials</vt:lpstr>
      <vt:lpstr>The Option of a “Writer’s Notebook”</vt:lpstr>
      <vt:lpstr>        Build Your Version</vt:lpstr>
      <vt:lpstr>   </vt:lpstr>
      <vt:lpstr>        Project Status</vt:lpstr>
      <vt:lpstr>Time to Try it Out!</vt:lpstr>
      <vt:lpstr>Our Next Project: Due January 2012</vt:lpstr>
      <vt:lpstr>More on Bringing Student Work</vt:lpstr>
      <vt:lpstr>Organize for the Next Project</vt:lpstr>
      <vt:lpstr>  Grade Level Groups </vt:lpstr>
      <vt:lpstr>  LDC RESOURCES </vt:lpstr>
      <vt:lpstr>Formative Assessment Strategies</vt:lpstr>
      <vt:lpstr>                               RESEARCH BRIEF, 2007 </vt:lpstr>
      <vt:lpstr>Slide 78</vt:lpstr>
      <vt:lpstr>Comprehensive Framework for Formative Assessment  Processes:</vt:lpstr>
      <vt:lpstr>Aspects of Assessment for Learning</vt:lpstr>
      <vt:lpstr>Aspects of Assessment for Learning</vt:lpstr>
      <vt:lpstr>Formative Assessment Strategies</vt:lpstr>
      <vt:lpstr>Formative Assessment</vt:lpstr>
      <vt:lpstr>What did you learn?</vt:lpstr>
      <vt:lpstr>Goal Setting (Plan, Do, Review)  </vt:lpstr>
      <vt:lpstr>Book Study Mechanically Inclined by Jeff Anderson</vt:lpstr>
      <vt:lpstr>Resources for You!!</vt:lpstr>
      <vt:lpstr>Formative Assessment Strategies Classifications Results Short, Medium and Long-Cycles    </vt:lpstr>
      <vt:lpstr>   Extended Learning for November</vt:lpstr>
      <vt:lpstr>IMPACT LOGS </vt:lpstr>
      <vt:lpstr>Making Connections</vt:lpstr>
      <vt:lpstr>    Closing</vt:lpstr>
      <vt:lpstr>   OUR NEXT MEETING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Carole Mullins</dc:creator>
  <cp:lastModifiedBy>cmullin</cp:lastModifiedBy>
  <cp:revision>1083</cp:revision>
  <dcterms:created xsi:type="dcterms:W3CDTF">2011-10-09T02:52:44Z</dcterms:created>
  <dcterms:modified xsi:type="dcterms:W3CDTF">2011-10-23T21:23:07Z</dcterms:modified>
</cp:coreProperties>
</file>