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56" r:id="rId2"/>
    <p:sldId id="316" r:id="rId3"/>
    <p:sldId id="319" r:id="rId4"/>
    <p:sldId id="317" r:id="rId5"/>
    <p:sldId id="314" r:id="rId6"/>
    <p:sldId id="321" r:id="rId7"/>
    <p:sldId id="323" r:id="rId8"/>
    <p:sldId id="313" r:id="rId9"/>
    <p:sldId id="318" r:id="rId10"/>
    <p:sldId id="260" r:id="rId11"/>
    <p:sldId id="306" r:id="rId12"/>
    <p:sldId id="326" r:id="rId13"/>
    <p:sldId id="307" r:id="rId14"/>
    <p:sldId id="334" r:id="rId15"/>
    <p:sldId id="325" r:id="rId16"/>
    <p:sldId id="308" r:id="rId17"/>
    <p:sldId id="331" r:id="rId18"/>
    <p:sldId id="332" r:id="rId19"/>
    <p:sldId id="333" r:id="rId20"/>
    <p:sldId id="327" r:id="rId21"/>
    <p:sldId id="258" r:id="rId22"/>
    <p:sldId id="265" r:id="rId23"/>
    <p:sldId id="287" r:id="rId24"/>
    <p:sldId id="296" r:id="rId25"/>
    <p:sldId id="269" r:id="rId26"/>
    <p:sldId id="285" r:id="rId27"/>
    <p:sldId id="299" r:id="rId28"/>
    <p:sldId id="284" r:id="rId29"/>
    <p:sldId id="286" r:id="rId30"/>
    <p:sldId id="291" r:id="rId31"/>
    <p:sldId id="295" r:id="rId32"/>
    <p:sldId id="288" r:id="rId33"/>
    <p:sldId id="301" r:id="rId34"/>
    <p:sldId id="328" r:id="rId35"/>
    <p:sldId id="310" r:id="rId36"/>
    <p:sldId id="335" r:id="rId37"/>
    <p:sldId id="312" r:id="rId38"/>
    <p:sldId id="311" r:id="rId39"/>
    <p:sldId id="320" r:id="rId40"/>
    <p:sldId id="298" r:id="rId41"/>
  </p:sldIdLst>
  <p:sldSz cx="9144000" cy="6858000" type="screen4x3"/>
  <p:notesSz cx="6858000"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72080" autoAdjust="0"/>
  </p:normalViewPr>
  <p:slideViewPr>
    <p:cSldViewPr>
      <p:cViewPr>
        <p:scale>
          <a:sx n="71" d="100"/>
          <a:sy n="71" d="100"/>
        </p:scale>
        <p:origin x="-1344" y="-72"/>
      </p:cViewPr>
      <p:guideLst>
        <p:guide orient="horz" pos="2160"/>
        <p:guide pos="2880"/>
      </p:guideLst>
    </p:cSldViewPr>
  </p:slideViewPr>
  <p:outlineViewPr>
    <p:cViewPr>
      <p:scale>
        <a:sx n="33" d="100"/>
        <a:sy n="33" d="100"/>
      </p:scale>
      <p:origin x="0" y="107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532" y="-90"/>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68416-BD19-4225-A9FC-78A344FDA7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7BACE2F-70F7-4F9E-A09F-A9BAB9977F20}">
      <dgm:prSet phldrT="[Text]" custT="1"/>
      <dgm:spPr>
        <a:solidFill>
          <a:schemeClr val="bg2">
            <a:lumMod val="75000"/>
          </a:schemeClr>
        </a:solidFill>
      </dgm:spPr>
      <dgm:t>
        <a:bodyPr/>
        <a:lstStyle/>
        <a:p>
          <a:r>
            <a:rPr lang="en-US" sz="2600" dirty="0" smtClean="0">
              <a:solidFill>
                <a:schemeClr val="tx1"/>
              </a:solidFill>
            </a:rPr>
            <a:t>College and Career Readiness Standards</a:t>
          </a:r>
          <a:endParaRPr lang="en-US" sz="2600" dirty="0">
            <a:solidFill>
              <a:schemeClr val="tx1"/>
            </a:solidFill>
          </a:endParaRPr>
        </a:p>
      </dgm:t>
    </dgm:pt>
    <dgm:pt modelId="{63137DDE-2C93-4A80-A6E1-A08834D3750D}" type="parTrans" cxnId="{AD633191-1855-49A0-BEEE-A26D6CA5C3D2}">
      <dgm:prSet/>
      <dgm:spPr/>
      <dgm:t>
        <a:bodyPr/>
        <a:lstStyle/>
        <a:p>
          <a:endParaRPr lang="en-US"/>
        </a:p>
      </dgm:t>
    </dgm:pt>
    <dgm:pt modelId="{C09546A4-25ED-4786-933E-1E2A20D1AAEA}" type="sibTrans" cxnId="{AD633191-1855-49A0-BEEE-A26D6CA5C3D2}">
      <dgm:prSet/>
      <dgm:spPr/>
      <dgm:t>
        <a:bodyPr/>
        <a:lstStyle/>
        <a:p>
          <a:endParaRPr lang="en-US"/>
        </a:p>
      </dgm:t>
    </dgm:pt>
    <dgm:pt modelId="{C69CEC8C-F125-4AC7-BA27-E2A141BD5577}">
      <dgm:prSet phldrT="[Text]" custT="1"/>
      <dgm:spPr>
        <a:solidFill>
          <a:schemeClr val="bg2">
            <a:lumMod val="75000"/>
          </a:schemeClr>
        </a:solidFill>
      </dgm:spPr>
      <dgm:t>
        <a:bodyPr/>
        <a:lstStyle/>
        <a:p>
          <a:r>
            <a:rPr lang="en-US" sz="2500" dirty="0" smtClean="0">
              <a:solidFill>
                <a:schemeClr val="tx1"/>
              </a:solidFill>
            </a:rPr>
            <a:t>English Language Arts </a:t>
          </a:r>
          <a:endParaRPr lang="en-US" sz="2500" dirty="0">
            <a:solidFill>
              <a:schemeClr val="tx1"/>
            </a:solidFill>
          </a:endParaRPr>
        </a:p>
      </dgm:t>
    </dgm:pt>
    <dgm:pt modelId="{4A3022FA-624E-49A7-BBDB-96873358CD9C}" type="parTrans" cxnId="{22351D78-DE30-4155-8243-94DE0E36D488}">
      <dgm:prSet/>
      <dgm:spPr/>
      <dgm:t>
        <a:bodyPr/>
        <a:lstStyle/>
        <a:p>
          <a:endParaRPr lang="en-US">
            <a:solidFill>
              <a:schemeClr val="tx1"/>
            </a:solidFill>
          </a:endParaRPr>
        </a:p>
      </dgm:t>
    </dgm:pt>
    <dgm:pt modelId="{C2619CA8-0A5E-443C-AE41-B1165C3B2AFF}" type="sibTrans" cxnId="{22351D78-DE30-4155-8243-94DE0E36D488}">
      <dgm:prSet/>
      <dgm:spPr/>
      <dgm:t>
        <a:bodyPr/>
        <a:lstStyle/>
        <a:p>
          <a:endParaRPr lang="en-US"/>
        </a:p>
      </dgm:t>
    </dgm:pt>
    <dgm:pt modelId="{454ACE40-C73C-4C14-A6D9-6CBFEF5CBA19}">
      <dgm:prSet custT="1"/>
      <dgm:spPr>
        <a:solidFill>
          <a:schemeClr val="bg2">
            <a:lumMod val="75000"/>
          </a:schemeClr>
        </a:solidFill>
      </dgm:spPr>
      <dgm:t>
        <a:bodyPr/>
        <a:lstStyle/>
        <a:p>
          <a:r>
            <a:rPr lang="fr-CA" sz="1800" dirty="0" err="1" smtClean="0">
              <a:solidFill>
                <a:schemeClr val="tx1"/>
              </a:solidFill>
              <a:latin typeface="Georgia" pitchFamily="18" charset="0"/>
            </a:rPr>
            <a:t>Literacy</a:t>
          </a:r>
          <a:r>
            <a:rPr lang="fr-CA" sz="1800" dirty="0" smtClean="0">
              <a:solidFill>
                <a:schemeClr val="tx1"/>
              </a:solidFill>
              <a:latin typeface="Georgia" pitchFamily="18" charset="0"/>
            </a:rPr>
            <a:t> in </a:t>
          </a:r>
          <a:r>
            <a:rPr lang="fr-CA" sz="1800" dirty="0" err="1" smtClean="0">
              <a:solidFill>
                <a:schemeClr val="tx1"/>
              </a:solidFill>
              <a:latin typeface="Georgia" pitchFamily="18" charset="0"/>
            </a:rPr>
            <a:t>History</a:t>
          </a:r>
          <a:r>
            <a:rPr lang="fr-CA" sz="1800" dirty="0" smtClean="0">
              <a:solidFill>
                <a:schemeClr val="tx1"/>
              </a:solidFill>
              <a:latin typeface="Georgia" pitchFamily="18" charset="0"/>
            </a:rPr>
            <a:t>/Social </a:t>
          </a:r>
          <a:r>
            <a:rPr lang="fr-CA" sz="1800" dirty="0" err="1" smtClean="0">
              <a:solidFill>
                <a:schemeClr val="tx1"/>
              </a:solidFill>
              <a:latin typeface="Georgia" pitchFamily="18" charset="0"/>
            </a:rPr>
            <a:t>Studies</a:t>
          </a:r>
          <a:r>
            <a:rPr lang="fr-CA" sz="1800" dirty="0" smtClean="0">
              <a:solidFill>
                <a:schemeClr val="tx1"/>
              </a:solidFill>
              <a:latin typeface="Georgia" pitchFamily="18" charset="0"/>
            </a:rPr>
            <a:t>, Science, and </a:t>
          </a:r>
          <a:r>
            <a:rPr lang="fr-CA" sz="1800" dirty="0" err="1" smtClean="0">
              <a:solidFill>
                <a:schemeClr val="tx1"/>
              </a:solidFill>
              <a:latin typeface="Georgia" pitchFamily="18" charset="0"/>
            </a:rPr>
            <a:t>Technical</a:t>
          </a:r>
          <a:r>
            <a:rPr lang="fr-CA" sz="1800" dirty="0" smtClean="0">
              <a:solidFill>
                <a:schemeClr val="tx1"/>
              </a:solidFill>
              <a:latin typeface="Georgia" pitchFamily="18" charset="0"/>
            </a:rPr>
            <a:t> </a:t>
          </a:r>
          <a:r>
            <a:rPr lang="fr-CA" sz="1800" dirty="0" err="1" smtClean="0">
              <a:solidFill>
                <a:schemeClr val="tx1"/>
              </a:solidFill>
              <a:latin typeface="Georgia" pitchFamily="18" charset="0"/>
            </a:rPr>
            <a:t>Subjects</a:t>
          </a:r>
          <a:r>
            <a:rPr lang="fr-CA" sz="1800" dirty="0" smtClean="0">
              <a:solidFill>
                <a:schemeClr val="tx1"/>
              </a:solidFill>
              <a:latin typeface="Georgia" pitchFamily="18" charset="0"/>
            </a:rPr>
            <a:t> </a:t>
          </a:r>
          <a:endParaRPr lang="en-US" sz="1800" dirty="0">
            <a:solidFill>
              <a:schemeClr val="tx1"/>
            </a:solidFill>
          </a:endParaRPr>
        </a:p>
      </dgm:t>
    </dgm:pt>
    <dgm:pt modelId="{2BA3BEC0-407F-48D1-86D0-03BFFB178374}" type="parTrans" cxnId="{52BE0367-6881-4982-AEE2-3D41625F3F47}">
      <dgm:prSet/>
      <dgm:spPr/>
      <dgm:t>
        <a:bodyPr/>
        <a:lstStyle/>
        <a:p>
          <a:endParaRPr lang="en-US"/>
        </a:p>
      </dgm:t>
    </dgm:pt>
    <dgm:pt modelId="{3B096AF9-B818-4F18-B60C-F1B6F3719418}" type="sibTrans" cxnId="{52BE0367-6881-4982-AEE2-3D41625F3F47}">
      <dgm:prSet/>
      <dgm:spPr/>
      <dgm:t>
        <a:bodyPr/>
        <a:lstStyle/>
        <a:p>
          <a:endParaRPr lang="en-US"/>
        </a:p>
      </dgm:t>
    </dgm:pt>
    <dgm:pt modelId="{68C3A048-366E-4CD9-809C-9F33FFE36F2D}">
      <dgm:prSet/>
      <dgm:spPr>
        <a:solidFill>
          <a:schemeClr val="bg2"/>
        </a:solidFill>
        <a:ln>
          <a:solidFill>
            <a:schemeClr val="tx1"/>
          </a:solidFill>
        </a:ln>
      </dgm:spPr>
      <dgm:t>
        <a:bodyPr/>
        <a:lstStyle/>
        <a:p>
          <a:r>
            <a:rPr lang="en-US" b="1" baseline="0" dirty="0" smtClean="0">
              <a:solidFill>
                <a:schemeClr val="tx1"/>
              </a:solidFill>
            </a:rPr>
            <a:t>Reading (20)</a:t>
          </a:r>
        </a:p>
        <a:p>
          <a:r>
            <a:rPr lang="en-US" b="1" baseline="0" dirty="0" smtClean="0">
              <a:solidFill>
                <a:schemeClr val="tx1"/>
              </a:solidFill>
            </a:rPr>
            <a:t>1)Informational (10)</a:t>
          </a:r>
        </a:p>
        <a:p>
          <a:r>
            <a:rPr lang="en-US" b="1" baseline="0" dirty="0" smtClean="0">
              <a:solidFill>
                <a:schemeClr val="tx1"/>
              </a:solidFill>
            </a:rPr>
            <a:t>2)Literary (10)</a:t>
          </a:r>
        </a:p>
      </dgm:t>
    </dgm:pt>
    <dgm:pt modelId="{792FE22D-0395-4C6B-91A6-677D3CB17F90}" type="parTrans" cxnId="{B01F68D5-F032-436B-BC9D-4327D3F5FF9B}">
      <dgm:prSet/>
      <dgm:spPr/>
      <dgm:t>
        <a:bodyPr/>
        <a:lstStyle/>
        <a:p>
          <a:endParaRPr lang="en-US"/>
        </a:p>
      </dgm:t>
    </dgm:pt>
    <dgm:pt modelId="{33E0664D-F940-4581-8C40-A2555AC7C858}" type="sibTrans" cxnId="{B01F68D5-F032-436B-BC9D-4327D3F5FF9B}">
      <dgm:prSet/>
      <dgm:spPr/>
      <dgm:t>
        <a:bodyPr/>
        <a:lstStyle/>
        <a:p>
          <a:endParaRPr lang="en-US"/>
        </a:p>
      </dgm:t>
    </dgm:pt>
    <dgm:pt modelId="{EF3FF069-A19D-4923-ABC3-3B415CD0F9E4}">
      <dgm:prSet/>
      <dgm:spPr>
        <a:solidFill>
          <a:schemeClr val="bg2"/>
        </a:solidFill>
        <a:ln>
          <a:solidFill>
            <a:schemeClr val="tx1"/>
          </a:solidFill>
        </a:ln>
      </dgm:spPr>
      <dgm:t>
        <a:bodyPr/>
        <a:lstStyle/>
        <a:p>
          <a:r>
            <a:rPr lang="en-US" b="1" baseline="0" dirty="0" smtClean="0">
              <a:solidFill>
                <a:schemeClr val="tx1"/>
              </a:solidFill>
            </a:rPr>
            <a:t>Writing (10)</a:t>
          </a:r>
          <a:endParaRPr lang="en-US" b="1" baseline="0" dirty="0">
            <a:solidFill>
              <a:schemeClr val="tx1"/>
            </a:solidFill>
          </a:endParaRPr>
        </a:p>
      </dgm:t>
    </dgm:pt>
    <dgm:pt modelId="{7667DCE4-4CA8-4884-B191-2AE5DEA4AEA5}" type="parTrans" cxnId="{DA9B42A7-7B19-4985-868E-FC3464B25F9B}">
      <dgm:prSet/>
      <dgm:spPr/>
      <dgm:t>
        <a:bodyPr/>
        <a:lstStyle/>
        <a:p>
          <a:endParaRPr lang="en-US"/>
        </a:p>
      </dgm:t>
    </dgm:pt>
    <dgm:pt modelId="{1C77C7FB-D575-4E19-8170-1E0AF298669F}" type="sibTrans" cxnId="{DA9B42A7-7B19-4985-868E-FC3464B25F9B}">
      <dgm:prSet/>
      <dgm:spPr/>
      <dgm:t>
        <a:bodyPr/>
        <a:lstStyle/>
        <a:p>
          <a:endParaRPr lang="en-US"/>
        </a:p>
      </dgm:t>
    </dgm:pt>
    <dgm:pt modelId="{5FBF184B-5AFC-47F0-82D8-E35BDCDF78CB}">
      <dgm:prSet/>
      <dgm:spPr>
        <a:solidFill>
          <a:schemeClr val="bg2"/>
        </a:solidFill>
        <a:ln>
          <a:solidFill>
            <a:schemeClr val="tx1"/>
          </a:solidFill>
        </a:ln>
      </dgm:spPr>
      <dgm:t>
        <a:bodyPr/>
        <a:lstStyle/>
        <a:p>
          <a:r>
            <a:rPr lang="en-US" b="1" baseline="0" dirty="0" smtClean="0">
              <a:solidFill>
                <a:schemeClr val="tx1"/>
              </a:solidFill>
            </a:rPr>
            <a:t>Speaking &amp; Listening (6)</a:t>
          </a:r>
          <a:endParaRPr lang="en-US" b="1" baseline="0" dirty="0">
            <a:solidFill>
              <a:schemeClr val="tx1"/>
            </a:solidFill>
          </a:endParaRPr>
        </a:p>
      </dgm:t>
    </dgm:pt>
    <dgm:pt modelId="{413A1E8B-5476-41D0-9272-660E88A24A73}" type="parTrans" cxnId="{F9C01EC2-83BD-499D-9F91-28793014AFF3}">
      <dgm:prSet/>
      <dgm:spPr/>
      <dgm:t>
        <a:bodyPr/>
        <a:lstStyle/>
        <a:p>
          <a:endParaRPr lang="en-US"/>
        </a:p>
      </dgm:t>
    </dgm:pt>
    <dgm:pt modelId="{9F07C8A7-1377-48B0-AF42-AA9CA7F8601F}" type="sibTrans" cxnId="{F9C01EC2-83BD-499D-9F91-28793014AFF3}">
      <dgm:prSet/>
      <dgm:spPr/>
      <dgm:t>
        <a:bodyPr/>
        <a:lstStyle/>
        <a:p>
          <a:endParaRPr lang="en-US"/>
        </a:p>
      </dgm:t>
    </dgm:pt>
    <dgm:pt modelId="{1D475FC2-1157-4DF7-A332-EB0E0335F462}">
      <dgm:prSet/>
      <dgm:spPr>
        <a:solidFill>
          <a:schemeClr val="bg2"/>
        </a:solidFill>
        <a:ln>
          <a:solidFill>
            <a:schemeClr val="tx1"/>
          </a:solidFill>
        </a:ln>
      </dgm:spPr>
      <dgm:t>
        <a:bodyPr/>
        <a:lstStyle/>
        <a:p>
          <a:r>
            <a:rPr lang="en-US" b="1" baseline="0" dirty="0" smtClean="0">
              <a:solidFill>
                <a:schemeClr val="tx1"/>
              </a:solidFill>
            </a:rPr>
            <a:t>Language</a:t>
          </a:r>
          <a:r>
            <a:rPr lang="en-US" b="1" baseline="0" dirty="0" smtClean="0">
              <a:solidFill>
                <a:schemeClr val="bg1"/>
              </a:solidFill>
            </a:rPr>
            <a:t> </a:t>
          </a:r>
          <a:r>
            <a:rPr lang="en-US" b="1" baseline="0" dirty="0" smtClean="0">
              <a:solidFill>
                <a:schemeClr val="tx1"/>
              </a:solidFill>
            </a:rPr>
            <a:t>(6)</a:t>
          </a:r>
          <a:endParaRPr lang="en-US" b="1" baseline="0" dirty="0">
            <a:solidFill>
              <a:schemeClr val="tx1"/>
            </a:solidFill>
          </a:endParaRPr>
        </a:p>
      </dgm:t>
    </dgm:pt>
    <dgm:pt modelId="{98EAE393-F3A6-4896-A509-E8D868BE85CC}" type="parTrans" cxnId="{3A471A36-7C3E-4050-A776-F0589B43938A}">
      <dgm:prSet/>
      <dgm:spPr/>
      <dgm:t>
        <a:bodyPr/>
        <a:lstStyle/>
        <a:p>
          <a:endParaRPr lang="en-US"/>
        </a:p>
      </dgm:t>
    </dgm:pt>
    <dgm:pt modelId="{7C85D721-F750-471F-B252-F606067F31FA}" type="sibTrans" cxnId="{3A471A36-7C3E-4050-A776-F0589B43938A}">
      <dgm:prSet/>
      <dgm:spPr/>
      <dgm:t>
        <a:bodyPr/>
        <a:lstStyle/>
        <a:p>
          <a:endParaRPr lang="en-US"/>
        </a:p>
      </dgm:t>
    </dgm:pt>
    <dgm:pt modelId="{436B2085-AA77-4D09-960B-2D9E5C13F88C}">
      <dgm:prSet/>
      <dgm:spPr>
        <a:solidFill>
          <a:schemeClr val="bg2"/>
        </a:solidFill>
        <a:ln>
          <a:solidFill>
            <a:schemeClr val="tx1"/>
          </a:solidFill>
        </a:ln>
      </dgm:spPr>
      <dgm:t>
        <a:bodyPr/>
        <a:lstStyle/>
        <a:p>
          <a:r>
            <a:rPr lang="en-US" b="1" baseline="0" dirty="0" smtClean="0">
              <a:solidFill>
                <a:schemeClr val="tx1"/>
              </a:solidFill>
            </a:rPr>
            <a:t>Reading</a:t>
          </a:r>
          <a:r>
            <a:rPr lang="en-US" b="1" baseline="0" dirty="0" smtClean="0">
              <a:solidFill>
                <a:schemeClr val="bg1"/>
              </a:solidFill>
            </a:rPr>
            <a:t> </a:t>
          </a:r>
          <a:r>
            <a:rPr lang="en-US" b="1" baseline="0" dirty="0" smtClean="0">
              <a:solidFill>
                <a:schemeClr val="tx1"/>
              </a:solidFill>
            </a:rPr>
            <a:t>(10) </a:t>
          </a:r>
          <a:endParaRPr lang="en-US" b="1" baseline="0" dirty="0">
            <a:solidFill>
              <a:schemeClr val="tx1"/>
            </a:solidFill>
          </a:endParaRPr>
        </a:p>
      </dgm:t>
    </dgm:pt>
    <dgm:pt modelId="{C573CBE8-25DA-4AFE-B5DE-D8E224FD2FFC}" type="parTrans" cxnId="{5446466E-42D2-4746-A7FF-681C2D6204CE}">
      <dgm:prSet/>
      <dgm:spPr/>
      <dgm:t>
        <a:bodyPr/>
        <a:lstStyle/>
        <a:p>
          <a:endParaRPr lang="en-US"/>
        </a:p>
      </dgm:t>
    </dgm:pt>
    <dgm:pt modelId="{20805BB3-2626-4DEA-8CD9-6C20456A5718}" type="sibTrans" cxnId="{5446466E-42D2-4746-A7FF-681C2D6204CE}">
      <dgm:prSet/>
      <dgm:spPr/>
      <dgm:t>
        <a:bodyPr/>
        <a:lstStyle/>
        <a:p>
          <a:endParaRPr lang="en-US"/>
        </a:p>
      </dgm:t>
    </dgm:pt>
    <dgm:pt modelId="{E26B64FE-2DCA-4891-ABA5-5CCEE91BA581}">
      <dgm:prSet/>
      <dgm:spPr>
        <a:solidFill>
          <a:schemeClr val="bg2"/>
        </a:solidFill>
        <a:ln>
          <a:solidFill>
            <a:schemeClr val="tx1"/>
          </a:solidFill>
        </a:ln>
      </dgm:spPr>
      <dgm:t>
        <a:bodyPr/>
        <a:lstStyle/>
        <a:p>
          <a:r>
            <a:rPr lang="en-US" b="1" baseline="0" dirty="0" smtClean="0">
              <a:solidFill>
                <a:schemeClr val="tx1"/>
              </a:solidFill>
            </a:rPr>
            <a:t>Writing (10) </a:t>
          </a:r>
          <a:endParaRPr lang="en-US" b="1" baseline="0" dirty="0">
            <a:solidFill>
              <a:schemeClr val="tx1"/>
            </a:solidFill>
          </a:endParaRPr>
        </a:p>
      </dgm:t>
    </dgm:pt>
    <dgm:pt modelId="{49629E75-F69C-4A1A-9D71-20C28CE0CC09}" type="parTrans" cxnId="{F4459312-247F-4481-BDFE-15CFC0A9FEE2}">
      <dgm:prSet/>
      <dgm:spPr/>
      <dgm:t>
        <a:bodyPr/>
        <a:lstStyle/>
        <a:p>
          <a:endParaRPr lang="en-US"/>
        </a:p>
      </dgm:t>
    </dgm:pt>
    <dgm:pt modelId="{74691AFD-6C9A-4B38-9B95-A91BF2B9BE37}" type="sibTrans" cxnId="{F4459312-247F-4481-BDFE-15CFC0A9FEE2}">
      <dgm:prSet/>
      <dgm:spPr/>
      <dgm:t>
        <a:bodyPr/>
        <a:lstStyle/>
        <a:p>
          <a:endParaRPr lang="en-US"/>
        </a:p>
      </dgm:t>
    </dgm:pt>
    <dgm:pt modelId="{5C60BD5A-62A9-4D4C-84BE-7070189DDEFF}" type="pres">
      <dgm:prSet presAssocID="{04768416-BD19-4225-A9FC-78A344FDA77F}" presName="hierChild1" presStyleCnt="0">
        <dgm:presLayoutVars>
          <dgm:orgChart val="1"/>
          <dgm:chPref val="1"/>
          <dgm:dir/>
          <dgm:animOne val="branch"/>
          <dgm:animLvl val="lvl"/>
          <dgm:resizeHandles/>
        </dgm:presLayoutVars>
      </dgm:prSet>
      <dgm:spPr/>
      <dgm:t>
        <a:bodyPr/>
        <a:lstStyle/>
        <a:p>
          <a:endParaRPr lang="en-US"/>
        </a:p>
      </dgm:t>
    </dgm:pt>
    <dgm:pt modelId="{27ADA0C7-316C-467B-AA18-95786CA39A84}" type="pres">
      <dgm:prSet presAssocID="{77BACE2F-70F7-4F9E-A09F-A9BAB9977F20}" presName="hierRoot1" presStyleCnt="0">
        <dgm:presLayoutVars>
          <dgm:hierBranch val="init"/>
        </dgm:presLayoutVars>
      </dgm:prSet>
      <dgm:spPr/>
    </dgm:pt>
    <dgm:pt modelId="{5F05D503-BABE-4119-8A82-0DF61191C565}" type="pres">
      <dgm:prSet presAssocID="{77BACE2F-70F7-4F9E-A09F-A9BAB9977F20}" presName="rootComposite1" presStyleCnt="0"/>
      <dgm:spPr/>
    </dgm:pt>
    <dgm:pt modelId="{C092914D-FFFD-470D-9B2D-E8413C8D8A94}" type="pres">
      <dgm:prSet presAssocID="{77BACE2F-70F7-4F9E-A09F-A9BAB9977F20}" presName="rootText1" presStyleLbl="node0" presStyleIdx="0" presStyleCnt="1" custScaleX="711574" custScaleY="122477" custLinFactNeighborX="8793" custLinFactNeighborY="-11784">
        <dgm:presLayoutVars>
          <dgm:chPref val="3"/>
        </dgm:presLayoutVars>
      </dgm:prSet>
      <dgm:spPr/>
      <dgm:t>
        <a:bodyPr/>
        <a:lstStyle/>
        <a:p>
          <a:endParaRPr lang="en-US"/>
        </a:p>
      </dgm:t>
    </dgm:pt>
    <dgm:pt modelId="{CCB91A8A-589D-4A44-9474-070A23F00752}" type="pres">
      <dgm:prSet presAssocID="{77BACE2F-70F7-4F9E-A09F-A9BAB9977F20}" presName="rootConnector1" presStyleLbl="node1" presStyleIdx="0" presStyleCnt="0"/>
      <dgm:spPr/>
      <dgm:t>
        <a:bodyPr/>
        <a:lstStyle/>
        <a:p>
          <a:endParaRPr lang="en-US"/>
        </a:p>
      </dgm:t>
    </dgm:pt>
    <dgm:pt modelId="{5234C779-BCA1-4E98-8960-05610D80DFE7}" type="pres">
      <dgm:prSet presAssocID="{77BACE2F-70F7-4F9E-A09F-A9BAB9977F20}" presName="hierChild2" presStyleCnt="0"/>
      <dgm:spPr/>
    </dgm:pt>
    <dgm:pt modelId="{875E74B0-617E-43BA-ACAC-20C6BFBF00FF}" type="pres">
      <dgm:prSet presAssocID="{4A3022FA-624E-49A7-BBDB-96873358CD9C}" presName="Name37" presStyleLbl="parChTrans1D2" presStyleIdx="0" presStyleCnt="2"/>
      <dgm:spPr/>
      <dgm:t>
        <a:bodyPr/>
        <a:lstStyle/>
        <a:p>
          <a:endParaRPr lang="en-US"/>
        </a:p>
      </dgm:t>
    </dgm:pt>
    <dgm:pt modelId="{9CE34034-274C-42FF-B2B1-E3C7BA8814BE}" type="pres">
      <dgm:prSet presAssocID="{C69CEC8C-F125-4AC7-BA27-E2A141BD5577}" presName="hierRoot2" presStyleCnt="0">
        <dgm:presLayoutVars>
          <dgm:hierBranch val="init"/>
        </dgm:presLayoutVars>
      </dgm:prSet>
      <dgm:spPr/>
    </dgm:pt>
    <dgm:pt modelId="{7B337B95-762E-4E92-842F-CE16B42EBE8E}" type="pres">
      <dgm:prSet presAssocID="{C69CEC8C-F125-4AC7-BA27-E2A141BD5577}" presName="rootComposite" presStyleCnt="0"/>
      <dgm:spPr/>
    </dgm:pt>
    <dgm:pt modelId="{1C6BF5A2-525C-459F-9F90-9B4D34D655D8}" type="pres">
      <dgm:prSet presAssocID="{C69CEC8C-F125-4AC7-BA27-E2A141BD5577}" presName="rootText" presStyleLbl="node2" presStyleIdx="0" presStyleCnt="2" custScaleX="304251" custScaleY="171488">
        <dgm:presLayoutVars>
          <dgm:chPref val="3"/>
        </dgm:presLayoutVars>
      </dgm:prSet>
      <dgm:spPr/>
      <dgm:t>
        <a:bodyPr/>
        <a:lstStyle/>
        <a:p>
          <a:endParaRPr lang="en-US"/>
        </a:p>
      </dgm:t>
    </dgm:pt>
    <dgm:pt modelId="{8C0D3EDA-969B-4E36-9CD9-6CB7470D3E5B}" type="pres">
      <dgm:prSet presAssocID="{C69CEC8C-F125-4AC7-BA27-E2A141BD5577}" presName="rootConnector" presStyleLbl="node2" presStyleIdx="0" presStyleCnt="2"/>
      <dgm:spPr/>
      <dgm:t>
        <a:bodyPr/>
        <a:lstStyle/>
        <a:p>
          <a:endParaRPr lang="en-US"/>
        </a:p>
      </dgm:t>
    </dgm:pt>
    <dgm:pt modelId="{DD2C7B35-6B06-414B-8DA8-102EC9980CB9}" type="pres">
      <dgm:prSet presAssocID="{C69CEC8C-F125-4AC7-BA27-E2A141BD5577}" presName="hierChild4" presStyleCnt="0"/>
      <dgm:spPr/>
    </dgm:pt>
    <dgm:pt modelId="{6B4CD99D-9BFA-4E58-9E8D-DA60051534C5}" type="pres">
      <dgm:prSet presAssocID="{792FE22D-0395-4C6B-91A6-677D3CB17F90}" presName="Name37" presStyleLbl="parChTrans1D3" presStyleIdx="0" presStyleCnt="6"/>
      <dgm:spPr/>
      <dgm:t>
        <a:bodyPr/>
        <a:lstStyle/>
        <a:p>
          <a:endParaRPr lang="en-US"/>
        </a:p>
      </dgm:t>
    </dgm:pt>
    <dgm:pt modelId="{1820E030-24AA-42FC-B322-F43A13D06F49}" type="pres">
      <dgm:prSet presAssocID="{68C3A048-366E-4CD9-809C-9F33FFE36F2D}" presName="hierRoot2" presStyleCnt="0">
        <dgm:presLayoutVars>
          <dgm:hierBranch val="init"/>
        </dgm:presLayoutVars>
      </dgm:prSet>
      <dgm:spPr/>
    </dgm:pt>
    <dgm:pt modelId="{26AC8286-4B87-43E9-8453-D83B559D6408}" type="pres">
      <dgm:prSet presAssocID="{68C3A048-366E-4CD9-809C-9F33FFE36F2D}" presName="rootComposite" presStyleCnt="0"/>
      <dgm:spPr/>
    </dgm:pt>
    <dgm:pt modelId="{09137075-9EE0-4452-B079-D7B9827A5A28}" type="pres">
      <dgm:prSet presAssocID="{68C3A048-366E-4CD9-809C-9F33FFE36F2D}" presName="rootText" presStyleLbl="node3" presStyleIdx="0" presStyleCnt="6" custScaleX="208283" custScaleY="196309" custLinFactNeighborY="-2779">
        <dgm:presLayoutVars>
          <dgm:chPref val="3"/>
        </dgm:presLayoutVars>
      </dgm:prSet>
      <dgm:spPr/>
      <dgm:t>
        <a:bodyPr/>
        <a:lstStyle/>
        <a:p>
          <a:endParaRPr lang="en-US"/>
        </a:p>
      </dgm:t>
    </dgm:pt>
    <dgm:pt modelId="{C38363B4-7A62-4443-ADE5-B39B35C39693}" type="pres">
      <dgm:prSet presAssocID="{68C3A048-366E-4CD9-809C-9F33FFE36F2D}" presName="rootConnector" presStyleLbl="node3" presStyleIdx="0" presStyleCnt="6"/>
      <dgm:spPr/>
      <dgm:t>
        <a:bodyPr/>
        <a:lstStyle/>
        <a:p>
          <a:endParaRPr lang="en-US"/>
        </a:p>
      </dgm:t>
    </dgm:pt>
    <dgm:pt modelId="{6898B69B-6395-4018-B99C-2D1E978A9793}" type="pres">
      <dgm:prSet presAssocID="{68C3A048-366E-4CD9-809C-9F33FFE36F2D}" presName="hierChild4" presStyleCnt="0"/>
      <dgm:spPr/>
    </dgm:pt>
    <dgm:pt modelId="{6C0665C6-0C97-4351-A7C4-FC2C38EF4A84}" type="pres">
      <dgm:prSet presAssocID="{68C3A048-366E-4CD9-809C-9F33FFE36F2D}" presName="hierChild5" presStyleCnt="0"/>
      <dgm:spPr/>
    </dgm:pt>
    <dgm:pt modelId="{C05F10EC-6B33-42A8-BE63-18E6651CD7B3}" type="pres">
      <dgm:prSet presAssocID="{7667DCE4-4CA8-4884-B191-2AE5DEA4AEA5}" presName="Name37" presStyleLbl="parChTrans1D3" presStyleIdx="1" presStyleCnt="6"/>
      <dgm:spPr/>
      <dgm:t>
        <a:bodyPr/>
        <a:lstStyle/>
        <a:p>
          <a:endParaRPr lang="en-US"/>
        </a:p>
      </dgm:t>
    </dgm:pt>
    <dgm:pt modelId="{FBF30CA6-920F-4F3A-AC51-0E3661158EC1}" type="pres">
      <dgm:prSet presAssocID="{EF3FF069-A19D-4923-ABC3-3B415CD0F9E4}" presName="hierRoot2" presStyleCnt="0">
        <dgm:presLayoutVars>
          <dgm:hierBranch val="init"/>
        </dgm:presLayoutVars>
      </dgm:prSet>
      <dgm:spPr/>
    </dgm:pt>
    <dgm:pt modelId="{2A959934-118F-45CE-AB65-5FD3CA8F9502}" type="pres">
      <dgm:prSet presAssocID="{EF3FF069-A19D-4923-ABC3-3B415CD0F9E4}" presName="rootComposite" presStyleCnt="0"/>
      <dgm:spPr/>
    </dgm:pt>
    <dgm:pt modelId="{8C9F3B3F-BB9A-42F9-A845-2FA8F0BADFEB}" type="pres">
      <dgm:prSet presAssocID="{EF3FF069-A19D-4923-ABC3-3B415CD0F9E4}" presName="rootText" presStyleLbl="node3" presStyleIdx="1" presStyleCnt="6" custScaleX="208283" custScaleY="150761" custLinFactNeighborX="1193" custLinFactNeighborY="-13740">
        <dgm:presLayoutVars>
          <dgm:chPref val="3"/>
        </dgm:presLayoutVars>
      </dgm:prSet>
      <dgm:spPr/>
      <dgm:t>
        <a:bodyPr/>
        <a:lstStyle/>
        <a:p>
          <a:endParaRPr lang="en-US"/>
        </a:p>
      </dgm:t>
    </dgm:pt>
    <dgm:pt modelId="{BDD3D28B-931A-4932-9A6D-DFA189E1E1DC}" type="pres">
      <dgm:prSet presAssocID="{EF3FF069-A19D-4923-ABC3-3B415CD0F9E4}" presName="rootConnector" presStyleLbl="node3" presStyleIdx="1" presStyleCnt="6"/>
      <dgm:spPr/>
      <dgm:t>
        <a:bodyPr/>
        <a:lstStyle/>
        <a:p>
          <a:endParaRPr lang="en-US"/>
        </a:p>
      </dgm:t>
    </dgm:pt>
    <dgm:pt modelId="{FADC3161-B34E-4C69-98BA-7C7358F4DE6E}" type="pres">
      <dgm:prSet presAssocID="{EF3FF069-A19D-4923-ABC3-3B415CD0F9E4}" presName="hierChild4" presStyleCnt="0"/>
      <dgm:spPr/>
    </dgm:pt>
    <dgm:pt modelId="{6A24CF19-27B5-4036-863F-D432F95B3B9F}" type="pres">
      <dgm:prSet presAssocID="{EF3FF069-A19D-4923-ABC3-3B415CD0F9E4}" presName="hierChild5" presStyleCnt="0"/>
      <dgm:spPr/>
    </dgm:pt>
    <dgm:pt modelId="{9683D709-6304-4703-9864-5B41DC6A4663}" type="pres">
      <dgm:prSet presAssocID="{413A1E8B-5476-41D0-9272-660E88A24A73}" presName="Name37" presStyleLbl="parChTrans1D3" presStyleIdx="2" presStyleCnt="6"/>
      <dgm:spPr/>
      <dgm:t>
        <a:bodyPr/>
        <a:lstStyle/>
        <a:p>
          <a:endParaRPr lang="en-US"/>
        </a:p>
      </dgm:t>
    </dgm:pt>
    <dgm:pt modelId="{DDCD16E1-FD56-4E1E-9456-74D35AF96E6F}" type="pres">
      <dgm:prSet presAssocID="{5FBF184B-5AFC-47F0-82D8-E35BDCDF78CB}" presName="hierRoot2" presStyleCnt="0">
        <dgm:presLayoutVars>
          <dgm:hierBranch val="init"/>
        </dgm:presLayoutVars>
      </dgm:prSet>
      <dgm:spPr/>
    </dgm:pt>
    <dgm:pt modelId="{1BFA53E8-7E6F-4FE7-BA95-FC15A0CDA001}" type="pres">
      <dgm:prSet presAssocID="{5FBF184B-5AFC-47F0-82D8-E35BDCDF78CB}" presName="rootComposite" presStyleCnt="0"/>
      <dgm:spPr/>
    </dgm:pt>
    <dgm:pt modelId="{A33345CC-CCF2-450D-A9D7-9AF26EE7741A}" type="pres">
      <dgm:prSet presAssocID="{5FBF184B-5AFC-47F0-82D8-E35BDCDF78CB}" presName="rootText" presStyleLbl="node3" presStyleIdx="2" presStyleCnt="6" custScaleX="208283" custScaleY="116566" custLinFactNeighborX="-1743" custLinFactNeighborY="4407">
        <dgm:presLayoutVars>
          <dgm:chPref val="3"/>
        </dgm:presLayoutVars>
      </dgm:prSet>
      <dgm:spPr/>
      <dgm:t>
        <a:bodyPr/>
        <a:lstStyle/>
        <a:p>
          <a:endParaRPr lang="en-US"/>
        </a:p>
      </dgm:t>
    </dgm:pt>
    <dgm:pt modelId="{99CEC222-6A04-4524-9D8B-B21239AE6203}" type="pres">
      <dgm:prSet presAssocID="{5FBF184B-5AFC-47F0-82D8-E35BDCDF78CB}" presName="rootConnector" presStyleLbl="node3" presStyleIdx="2" presStyleCnt="6"/>
      <dgm:spPr/>
      <dgm:t>
        <a:bodyPr/>
        <a:lstStyle/>
        <a:p>
          <a:endParaRPr lang="en-US"/>
        </a:p>
      </dgm:t>
    </dgm:pt>
    <dgm:pt modelId="{3B26D1F8-EC4F-4B11-8B94-03A324DCC4EF}" type="pres">
      <dgm:prSet presAssocID="{5FBF184B-5AFC-47F0-82D8-E35BDCDF78CB}" presName="hierChild4" presStyleCnt="0"/>
      <dgm:spPr/>
    </dgm:pt>
    <dgm:pt modelId="{2A2B3FBC-4530-4429-BF4C-7D46723FE719}" type="pres">
      <dgm:prSet presAssocID="{5FBF184B-5AFC-47F0-82D8-E35BDCDF78CB}" presName="hierChild5" presStyleCnt="0"/>
      <dgm:spPr/>
    </dgm:pt>
    <dgm:pt modelId="{4627386C-C611-4CF4-A638-154F0C7628C3}" type="pres">
      <dgm:prSet presAssocID="{98EAE393-F3A6-4896-A509-E8D868BE85CC}" presName="Name37" presStyleLbl="parChTrans1D3" presStyleIdx="3" presStyleCnt="6"/>
      <dgm:spPr/>
      <dgm:t>
        <a:bodyPr/>
        <a:lstStyle/>
        <a:p>
          <a:endParaRPr lang="en-US"/>
        </a:p>
      </dgm:t>
    </dgm:pt>
    <dgm:pt modelId="{BD20FE06-B205-482E-A308-BB23C407DC96}" type="pres">
      <dgm:prSet presAssocID="{1D475FC2-1157-4DF7-A332-EB0E0335F462}" presName="hierRoot2" presStyleCnt="0">
        <dgm:presLayoutVars>
          <dgm:hierBranch val="init"/>
        </dgm:presLayoutVars>
      </dgm:prSet>
      <dgm:spPr/>
    </dgm:pt>
    <dgm:pt modelId="{11F63FFC-1EFA-4107-89C8-0CE03706BBB2}" type="pres">
      <dgm:prSet presAssocID="{1D475FC2-1157-4DF7-A332-EB0E0335F462}" presName="rootComposite" presStyleCnt="0"/>
      <dgm:spPr/>
    </dgm:pt>
    <dgm:pt modelId="{F0472C60-21E1-455A-9415-39D1F101F70C}" type="pres">
      <dgm:prSet presAssocID="{1D475FC2-1157-4DF7-A332-EB0E0335F462}" presName="rootText" presStyleLbl="node3" presStyleIdx="3" presStyleCnt="6" custScaleX="197615" custScaleY="113310" custLinFactNeighborX="1193" custLinFactNeighborY="-8117">
        <dgm:presLayoutVars>
          <dgm:chPref val="3"/>
        </dgm:presLayoutVars>
      </dgm:prSet>
      <dgm:spPr/>
      <dgm:t>
        <a:bodyPr/>
        <a:lstStyle/>
        <a:p>
          <a:endParaRPr lang="en-US"/>
        </a:p>
      </dgm:t>
    </dgm:pt>
    <dgm:pt modelId="{2E6699B5-197D-440A-986B-FBF5C5662C15}" type="pres">
      <dgm:prSet presAssocID="{1D475FC2-1157-4DF7-A332-EB0E0335F462}" presName="rootConnector" presStyleLbl="node3" presStyleIdx="3" presStyleCnt="6"/>
      <dgm:spPr/>
      <dgm:t>
        <a:bodyPr/>
        <a:lstStyle/>
        <a:p>
          <a:endParaRPr lang="en-US"/>
        </a:p>
      </dgm:t>
    </dgm:pt>
    <dgm:pt modelId="{19E6E91A-E00B-456C-B526-A7557CF9A684}" type="pres">
      <dgm:prSet presAssocID="{1D475FC2-1157-4DF7-A332-EB0E0335F462}" presName="hierChild4" presStyleCnt="0"/>
      <dgm:spPr/>
    </dgm:pt>
    <dgm:pt modelId="{77B2B2F9-5ACC-4AD0-B0F1-E42F87537CD5}" type="pres">
      <dgm:prSet presAssocID="{1D475FC2-1157-4DF7-A332-EB0E0335F462}" presName="hierChild5" presStyleCnt="0"/>
      <dgm:spPr/>
    </dgm:pt>
    <dgm:pt modelId="{6C9EF24D-6360-4B2F-B91A-097C7AD76A36}" type="pres">
      <dgm:prSet presAssocID="{C69CEC8C-F125-4AC7-BA27-E2A141BD5577}" presName="hierChild5" presStyleCnt="0"/>
      <dgm:spPr/>
    </dgm:pt>
    <dgm:pt modelId="{653D1DBB-3B34-47E3-BF03-D5FA3385F98B}" type="pres">
      <dgm:prSet presAssocID="{2BA3BEC0-407F-48D1-86D0-03BFFB178374}" presName="Name37" presStyleLbl="parChTrans1D2" presStyleIdx="1" presStyleCnt="2"/>
      <dgm:spPr/>
      <dgm:t>
        <a:bodyPr/>
        <a:lstStyle/>
        <a:p>
          <a:endParaRPr lang="en-US"/>
        </a:p>
      </dgm:t>
    </dgm:pt>
    <dgm:pt modelId="{D3DD0BBB-B2EE-4E62-BE35-0CF422F1E502}" type="pres">
      <dgm:prSet presAssocID="{454ACE40-C73C-4C14-A6D9-6CBFEF5CBA19}" presName="hierRoot2" presStyleCnt="0">
        <dgm:presLayoutVars>
          <dgm:hierBranch val="init"/>
        </dgm:presLayoutVars>
      </dgm:prSet>
      <dgm:spPr/>
    </dgm:pt>
    <dgm:pt modelId="{D3AFFBB4-43C6-43B8-BA00-8F61189703F1}" type="pres">
      <dgm:prSet presAssocID="{454ACE40-C73C-4C14-A6D9-6CBFEF5CBA19}" presName="rootComposite" presStyleCnt="0"/>
      <dgm:spPr/>
    </dgm:pt>
    <dgm:pt modelId="{0FC3AB55-C710-4BCB-BEF7-BA8B82575096}" type="pres">
      <dgm:prSet presAssocID="{454ACE40-C73C-4C14-A6D9-6CBFEF5CBA19}" presName="rootText" presStyleLbl="node2" presStyleIdx="1" presStyleCnt="2" custScaleX="387964" custScaleY="184369" custLinFactNeighborX="317" custLinFactNeighborY="3509">
        <dgm:presLayoutVars>
          <dgm:chPref val="3"/>
        </dgm:presLayoutVars>
      </dgm:prSet>
      <dgm:spPr/>
      <dgm:t>
        <a:bodyPr/>
        <a:lstStyle/>
        <a:p>
          <a:endParaRPr lang="en-US"/>
        </a:p>
      </dgm:t>
    </dgm:pt>
    <dgm:pt modelId="{01A3C0FB-7F6D-4416-B53A-6F4DAF05778D}" type="pres">
      <dgm:prSet presAssocID="{454ACE40-C73C-4C14-A6D9-6CBFEF5CBA19}" presName="rootConnector" presStyleLbl="node2" presStyleIdx="1" presStyleCnt="2"/>
      <dgm:spPr/>
      <dgm:t>
        <a:bodyPr/>
        <a:lstStyle/>
        <a:p>
          <a:endParaRPr lang="en-US"/>
        </a:p>
      </dgm:t>
    </dgm:pt>
    <dgm:pt modelId="{B63D1E68-4659-4C49-B2F0-7ED5727C60E3}" type="pres">
      <dgm:prSet presAssocID="{454ACE40-C73C-4C14-A6D9-6CBFEF5CBA19}" presName="hierChild4" presStyleCnt="0"/>
      <dgm:spPr/>
    </dgm:pt>
    <dgm:pt modelId="{FD6A0C05-8B94-42DA-8FD7-84D4445AFD5B}" type="pres">
      <dgm:prSet presAssocID="{C573CBE8-25DA-4AFE-B5DE-D8E224FD2FFC}" presName="Name37" presStyleLbl="parChTrans1D3" presStyleIdx="4" presStyleCnt="6"/>
      <dgm:spPr/>
      <dgm:t>
        <a:bodyPr/>
        <a:lstStyle/>
        <a:p>
          <a:endParaRPr lang="en-US"/>
        </a:p>
      </dgm:t>
    </dgm:pt>
    <dgm:pt modelId="{4D0D44EF-65CD-41DB-969A-0053859FC3AE}" type="pres">
      <dgm:prSet presAssocID="{436B2085-AA77-4D09-960B-2D9E5C13F88C}" presName="hierRoot2" presStyleCnt="0">
        <dgm:presLayoutVars>
          <dgm:hierBranch val="init"/>
        </dgm:presLayoutVars>
      </dgm:prSet>
      <dgm:spPr/>
    </dgm:pt>
    <dgm:pt modelId="{2EC77FDF-729D-4ACF-BF03-F9EF0449770F}" type="pres">
      <dgm:prSet presAssocID="{436B2085-AA77-4D09-960B-2D9E5C13F88C}" presName="rootComposite" presStyleCnt="0"/>
      <dgm:spPr/>
    </dgm:pt>
    <dgm:pt modelId="{06E6FFFA-4EB5-4F8B-AB8D-C9346F13FE75}" type="pres">
      <dgm:prSet presAssocID="{436B2085-AA77-4D09-960B-2D9E5C13F88C}" presName="rootText" presStyleLbl="node3" presStyleIdx="4" presStyleCnt="6" custScaleX="224156" custScaleY="102809">
        <dgm:presLayoutVars>
          <dgm:chPref val="3"/>
        </dgm:presLayoutVars>
      </dgm:prSet>
      <dgm:spPr/>
      <dgm:t>
        <a:bodyPr/>
        <a:lstStyle/>
        <a:p>
          <a:endParaRPr lang="en-US"/>
        </a:p>
      </dgm:t>
    </dgm:pt>
    <dgm:pt modelId="{C27028FC-367B-43D2-961B-A9C964BAB543}" type="pres">
      <dgm:prSet presAssocID="{436B2085-AA77-4D09-960B-2D9E5C13F88C}" presName="rootConnector" presStyleLbl="node3" presStyleIdx="4" presStyleCnt="6"/>
      <dgm:spPr/>
      <dgm:t>
        <a:bodyPr/>
        <a:lstStyle/>
        <a:p>
          <a:endParaRPr lang="en-US"/>
        </a:p>
      </dgm:t>
    </dgm:pt>
    <dgm:pt modelId="{5BBB914B-BEB0-4A33-BEDC-33584F4D72FB}" type="pres">
      <dgm:prSet presAssocID="{436B2085-AA77-4D09-960B-2D9E5C13F88C}" presName="hierChild4" presStyleCnt="0"/>
      <dgm:spPr/>
    </dgm:pt>
    <dgm:pt modelId="{45EB434F-29FC-419A-915A-7E080E7D71DA}" type="pres">
      <dgm:prSet presAssocID="{436B2085-AA77-4D09-960B-2D9E5C13F88C}" presName="hierChild5" presStyleCnt="0"/>
      <dgm:spPr/>
    </dgm:pt>
    <dgm:pt modelId="{FD9D4309-5D0C-451B-BE90-5CBCE8820E5B}" type="pres">
      <dgm:prSet presAssocID="{49629E75-F69C-4A1A-9D71-20C28CE0CC09}" presName="Name37" presStyleLbl="parChTrans1D3" presStyleIdx="5" presStyleCnt="6"/>
      <dgm:spPr/>
      <dgm:t>
        <a:bodyPr/>
        <a:lstStyle/>
        <a:p>
          <a:endParaRPr lang="en-US"/>
        </a:p>
      </dgm:t>
    </dgm:pt>
    <dgm:pt modelId="{B00FEBDB-438E-4EAF-989E-A78EF8985DFE}" type="pres">
      <dgm:prSet presAssocID="{E26B64FE-2DCA-4891-ABA5-5CCEE91BA581}" presName="hierRoot2" presStyleCnt="0">
        <dgm:presLayoutVars>
          <dgm:hierBranch val="init"/>
        </dgm:presLayoutVars>
      </dgm:prSet>
      <dgm:spPr/>
    </dgm:pt>
    <dgm:pt modelId="{078D34B1-5916-4C3E-8402-05B1652A0440}" type="pres">
      <dgm:prSet presAssocID="{E26B64FE-2DCA-4891-ABA5-5CCEE91BA581}" presName="rootComposite" presStyleCnt="0"/>
      <dgm:spPr/>
    </dgm:pt>
    <dgm:pt modelId="{6313C5EA-7416-482E-A9A1-7F296A103F60}" type="pres">
      <dgm:prSet presAssocID="{E26B64FE-2DCA-4891-ABA5-5CCEE91BA581}" presName="rootText" presStyleLbl="node3" presStyleIdx="5" presStyleCnt="6" custScaleX="218799" custScaleY="92544" custLinFactNeighborX="11963" custLinFactNeighborY="20320">
        <dgm:presLayoutVars>
          <dgm:chPref val="3"/>
        </dgm:presLayoutVars>
      </dgm:prSet>
      <dgm:spPr/>
      <dgm:t>
        <a:bodyPr/>
        <a:lstStyle/>
        <a:p>
          <a:endParaRPr lang="en-US"/>
        </a:p>
      </dgm:t>
    </dgm:pt>
    <dgm:pt modelId="{20A4AF14-006D-4E40-926C-153870679D00}" type="pres">
      <dgm:prSet presAssocID="{E26B64FE-2DCA-4891-ABA5-5CCEE91BA581}" presName="rootConnector" presStyleLbl="node3" presStyleIdx="5" presStyleCnt="6"/>
      <dgm:spPr/>
      <dgm:t>
        <a:bodyPr/>
        <a:lstStyle/>
        <a:p>
          <a:endParaRPr lang="en-US"/>
        </a:p>
      </dgm:t>
    </dgm:pt>
    <dgm:pt modelId="{06A7D8BA-B749-46F1-9337-78AC1EB935F0}" type="pres">
      <dgm:prSet presAssocID="{E26B64FE-2DCA-4891-ABA5-5CCEE91BA581}" presName="hierChild4" presStyleCnt="0"/>
      <dgm:spPr/>
    </dgm:pt>
    <dgm:pt modelId="{1A9D17C2-28CA-496C-BEDC-11E4F99171ED}" type="pres">
      <dgm:prSet presAssocID="{E26B64FE-2DCA-4891-ABA5-5CCEE91BA581}" presName="hierChild5" presStyleCnt="0"/>
      <dgm:spPr/>
    </dgm:pt>
    <dgm:pt modelId="{273DCE9C-F09B-4054-82BB-8034165769AB}" type="pres">
      <dgm:prSet presAssocID="{454ACE40-C73C-4C14-A6D9-6CBFEF5CBA19}" presName="hierChild5" presStyleCnt="0"/>
      <dgm:spPr/>
    </dgm:pt>
    <dgm:pt modelId="{DE2E5D47-CAA7-4AED-9449-21F4BC012D54}" type="pres">
      <dgm:prSet presAssocID="{77BACE2F-70F7-4F9E-A09F-A9BAB9977F20}" presName="hierChild3" presStyleCnt="0"/>
      <dgm:spPr/>
    </dgm:pt>
  </dgm:ptLst>
  <dgm:cxnLst>
    <dgm:cxn modelId="{A318BA8B-F129-465F-A523-D070EFACDB5F}" type="presOf" srcId="{68C3A048-366E-4CD9-809C-9F33FFE36F2D}" destId="{09137075-9EE0-4452-B079-D7B9827A5A28}" srcOrd="0" destOrd="0" presId="urn:microsoft.com/office/officeart/2005/8/layout/orgChart1"/>
    <dgm:cxn modelId="{6DBBC6AD-F851-42BE-A95C-4CD8511B5C4E}" type="presOf" srcId="{C573CBE8-25DA-4AFE-B5DE-D8E224FD2FFC}" destId="{FD6A0C05-8B94-42DA-8FD7-84D4445AFD5B}" srcOrd="0" destOrd="0" presId="urn:microsoft.com/office/officeart/2005/8/layout/orgChart1"/>
    <dgm:cxn modelId="{5446466E-42D2-4746-A7FF-681C2D6204CE}" srcId="{454ACE40-C73C-4C14-A6D9-6CBFEF5CBA19}" destId="{436B2085-AA77-4D09-960B-2D9E5C13F88C}" srcOrd="0" destOrd="0" parTransId="{C573CBE8-25DA-4AFE-B5DE-D8E224FD2FFC}" sibTransId="{20805BB3-2626-4DEA-8CD9-6C20456A5718}"/>
    <dgm:cxn modelId="{3A471A36-7C3E-4050-A776-F0589B43938A}" srcId="{C69CEC8C-F125-4AC7-BA27-E2A141BD5577}" destId="{1D475FC2-1157-4DF7-A332-EB0E0335F462}" srcOrd="3" destOrd="0" parTransId="{98EAE393-F3A6-4896-A509-E8D868BE85CC}" sibTransId="{7C85D721-F750-471F-B252-F606067F31FA}"/>
    <dgm:cxn modelId="{F0CD5741-2A92-486F-BCF4-D1B700C0FB70}" type="presOf" srcId="{436B2085-AA77-4D09-960B-2D9E5C13F88C}" destId="{C27028FC-367B-43D2-961B-A9C964BAB543}" srcOrd="1" destOrd="0" presId="urn:microsoft.com/office/officeart/2005/8/layout/orgChart1"/>
    <dgm:cxn modelId="{059D4DA5-B7C2-4468-BC4E-4EAC09D83EC9}" type="presOf" srcId="{4A3022FA-624E-49A7-BBDB-96873358CD9C}" destId="{875E74B0-617E-43BA-ACAC-20C6BFBF00FF}" srcOrd="0" destOrd="0" presId="urn:microsoft.com/office/officeart/2005/8/layout/orgChart1"/>
    <dgm:cxn modelId="{5BC9050C-613A-40FF-A7CE-D38735E6ABCA}" type="presOf" srcId="{454ACE40-C73C-4C14-A6D9-6CBFEF5CBA19}" destId="{0FC3AB55-C710-4BCB-BEF7-BA8B82575096}" srcOrd="0" destOrd="0" presId="urn:microsoft.com/office/officeart/2005/8/layout/orgChart1"/>
    <dgm:cxn modelId="{BA5D1AF7-F510-4084-B56C-B3CCA4060462}" type="presOf" srcId="{49629E75-F69C-4A1A-9D71-20C28CE0CC09}" destId="{FD9D4309-5D0C-451B-BE90-5CBCE8820E5B}" srcOrd="0" destOrd="0" presId="urn:microsoft.com/office/officeart/2005/8/layout/orgChart1"/>
    <dgm:cxn modelId="{52BE0367-6881-4982-AEE2-3D41625F3F47}" srcId="{77BACE2F-70F7-4F9E-A09F-A9BAB9977F20}" destId="{454ACE40-C73C-4C14-A6D9-6CBFEF5CBA19}" srcOrd="1" destOrd="0" parTransId="{2BA3BEC0-407F-48D1-86D0-03BFFB178374}" sibTransId="{3B096AF9-B818-4F18-B60C-F1B6F3719418}"/>
    <dgm:cxn modelId="{5D225C23-206D-4A7A-961B-538585A39EF9}" type="presOf" srcId="{5FBF184B-5AFC-47F0-82D8-E35BDCDF78CB}" destId="{99CEC222-6A04-4524-9D8B-B21239AE6203}" srcOrd="1" destOrd="0" presId="urn:microsoft.com/office/officeart/2005/8/layout/orgChart1"/>
    <dgm:cxn modelId="{6FA86D7A-8FF7-4161-B7D0-E28423641D5B}" type="presOf" srcId="{5FBF184B-5AFC-47F0-82D8-E35BDCDF78CB}" destId="{A33345CC-CCF2-450D-A9D7-9AF26EE7741A}" srcOrd="0" destOrd="0" presId="urn:microsoft.com/office/officeart/2005/8/layout/orgChart1"/>
    <dgm:cxn modelId="{22351D78-DE30-4155-8243-94DE0E36D488}" srcId="{77BACE2F-70F7-4F9E-A09F-A9BAB9977F20}" destId="{C69CEC8C-F125-4AC7-BA27-E2A141BD5577}" srcOrd="0" destOrd="0" parTransId="{4A3022FA-624E-49A7-BBDB-96873358CD9C}" sibTransId="{C2619CA8-0A5E-443C-AE41-B1165C3B2AFF}"/>
    <dgm:cxn modelId="{F82E3EA8-A096-486C-8CE0-0D3527D64B0C}" type="presOf" srcId="{7667DCE4-4CA8-4884-B191-2AE5DEA4AEA5}" destId="{C05F10EC-6B33-42A8-BE63-18E6651CD7B3}" srcOrd="0" destOrd="0" presId="urn:microsoft.com/office/officeart/2005/8/layout/orgChart1"/>
    <dgm:cxn modelId="{B01F68D5-F032-436B-BC9D-4327D3F5FF9B}" srcId="{C69CEC8C-F125-4AC7-BA27-E2A141BD5577}" destId="{68C3A048-366E-4CD9-809C-9F33FFE36F2D}" srcOrd="0" destOrd="0" parTransId="{792FE22D-0395-4C6B-91A6-677D3CB17F90}" sibTransId="{33E0664D-F940-4581-8C40-A2555AC7C858}"/>
    <dgm:cxn modelId="{5DF721D9-77C3-4093-BC6E-4FA17BDFD3E2}" type="presOf" srcId="{E26B64FE-2DCA-4891-ABA5-5CCEE91BA581}" destId="{6313C5EA-7416-482E-A9A1-7F296A103F60}" srcOrd="0" destOrd="0" presId="urn:microsoft.com/office/officeart/2005/8/layout/orgChart1"/>
    <dgm:cxn modelId="{F9C01EC2-83BD-499D-9F91-28793014AFF3}" srcId="{C69CEC8C-F125-4AC7-BA27-E2A141BD5577}" destId="{5FBF184B-5AFC-47F0-82D8-E35BDCDF78CB}" srcOrd="2" destOrd="0" parTransId="{413A1E8B-5476-41D0-9272-660E88A24A73}" sibTransId="{9F07C8A7-1377-48B0-AF42-AA9CA7F8601F}"/>
    <dgm:cxn modelId="{1C9676A8-7429-411A-AAA5-1AD178741304}" type="presOf" srcId="{454ACE40-C73C-4C14-A6D9-6CBFEF5CBA19}" destId="{01A3C0FB-7F6D-4416-B53A-6F4DAF05778D}" srcOrd="1" destOrd="0" presId="urn:microsoft.com/office/officeart/2005/8/layout/orgChart1"/>
    <dgm:cxn modelId="{0DAC5218-DE2F-46A3-9801-BD0995825393}" type="presOf" srcId="{EF3FF069-A19D-4923-ABC3-3B415CD0F9E4}" destId="{8C9F3B3F-BB9A-42F9-A845-2FA8F0BADFEB}" srcOrd="0" destOrd="0" presId="urn:microsoft.com/office/officeart/2005/8/layout/orgChart1"/>
    <dgm:cxn modelId="{EB53FD0A-04DE-40A3-8EFB-09656D0A5EE0}" type="presOf" srcId="{1D475FC2-1157-4DF7-A332-EB0E0335F462}" destId="{2E6699B5-197D-440A-986B-FBF5C5662C15}" srcOrd="1" destOrd="0" presId="urn:microsoft.com/office/officeart/2005/8/layout/orgChart1"/>
    <dgm:cxn modelId="{744D3CBA-1DBA-44EE-828E-97340E8E7413}" type="presOf" srcId="{E26B64FE-2DCA-4891-ABA5-5CCEE91BA581}" destId="{20A4AF14-006D-4E40-926C-153870679D00}" srcOrd="1" destOrd="0" presId="urn:microsoft.com/office/officeart/2005/8/layout/orgChart1"/>
    <dgm:cxn modelId="{DA9B42A7-7B19-4985-868E-FC3464B25F9B}" srcId="{C69CEC8C-F125-4AC7-BA27-E2A141BD5577}" destId="{EF3FF069-A19D-4923-ABC3-3B415CD0F9E4}" srcOrd="1" destOrd="0" parTransId="{7667DCE4-4CA8-4884-B191-2AE5DEA4AEA5}" sibTransId="{1C77C7FB-D575-4E19-8170-1E0AF298669F}"/>
    <dgm:cxn modelId="{1F9B9560-44A5-4DA2-ADFB-FF9FE807AA70}" type="presOf" srcId="{EF3FF069-A19D-4923-ABC3-3B415CD0F9E4}" destId="{BDD3D28B-931A-4932-9A6D-DFA189E1E1DC}" srcOrd="1" destOrd="0" presId="urn:microsoft.com/office/officeart/2005/8/layout/orgChart1"/>
    <dgm:cxn modelId="{C8799CEB-15D5-490B-9DD2-E260D8742D44}" type="presOf" srcId="{413A1E8B-5476-41D0-9272-660E88A24A73}" destId="{9683D709-6304-4703-9864-5B41DC6A4663}" srcOrd="0" destOrd="0" presId="urn:microsoft.com/office/officeart/2005/8/layout/orgChart1"/>
    <dgm:cxn modelId="{EE13905F-2CBE-4C58-87BD-92EEAFF4497A}" type="presOf" srcId="{792FE22D-0395-4C6B-91A6-677D3CB17F90}" destId="{6B4CD99D-9BFA-4E58-9E8D-DA60051534C5}" srcOrd="0" destOrd="0" presId="urn:microsoft.com/office/officeart/2005/8/layout/orgChart1"/>
    <dgm:cxn modelId="{4C5CF7B6-D0C8-4E2E-BE9A-D2FA938B714C}" type="presOf" srcId="{77BACE2F-70F7-4F9E-A09F-A9BAB9977F20}" destId="{C092914D-FFFD-470D-9B2D-E8413C8D8A94}" srcOrd="0" destOrd="0" presId="urn:microsoft.com/office/officeart/2005/8/layout/orgChart1"/>
    <dgm:cxn modelId="{20EC1251-1394-4906-97B3-FD9596B13BAF}" type="presOf" srcId="{436B2085-AA77-4D09-960B-2D9E5C13F88C}" destId="{06E6FFFA-4EB5-4F8B-AB8D-C9346F13FE75}" srcOrd="0" destOrd="0" presId="urn:microsoft.com/office/officeart/2005/8/layout/orgChart1"/>
    <dgm:cxn modelId="{4D7709B0-F57B-44B5-AE09-BFF0D9ECC5E2}" type="presOf" srcId="{C69CEC8C-F125-4AC7-BA27-E2A141BD5577}" destId="{1C6BF5A2-525C-459F-9F90-9B4D34D655D8}" srcOrd="0" destOrd="0" presId="urn:microsoft.com/office/officeart/2005/8/layout/orgChart1"/>
    <dgm:cxn modelId="{A51FBFC4-657D-4B38-BC1F-329BA35D460A}" type="presOf" srcId="{68C3A048-366E-4CD9-809C-9F33FFE36F2D}" destId="{C38363B4-7A62-4443-ADE5-B39B35C39693}" srcOrd="1" destOrd="0" presId="urn:microsoft.com/office/officeart/2005/8/layout/orgChart1"/>
    <dgm:cxn modelId="{51DDAF8E-A8D6-4BA0-9F43-66FBE2326BC5}" type="presOf" srcId="{77BACE2F-70F7-4F9E-A09F-A9BAB9977F20}" destId="{CCB91A8A-589D-4A44-9474-070A23F00752}" srcOrd="1" destOrd="0" presId="urn:microsoft.com/office/officeart/2005/8/layout/orgChart1"/>
    <dgm:cxn modelId="{F4459312-247F-4481-BDFE-15CFC0A9FEE2}" srcId="{454ACE40-C73C-4C14-A6D9-6CBFEF5CBA19}" destId="{E26B64FE-2DCA-4891-ABA5-5CCEE91BA581}" srcOrd="1" destOrd="0" parTransId="{49629E75-F69C-4A1A-9D71-20C28CE0CC09}" sibTransId="{74691AFD-6C9A-4B38-9B95-A91BF2B9BE37}"/>
    <dgm:cxn modelId="{0F321C20-3D01-4303-9A6D-C1E40C0B793A}" type="presOf" srcId="{2BA3BEC0-407F-48D1-86D0-03BFFB178374}" destId="{653D1DBB-3B34-47E3-BF03-D5FA3385F98B}" srcOrd="0" destOrd="0" presId="urn:microsoft.com/office/officeart/2005/8/layout/orgChart1"/>
    <dgm:cxn modelId="{EC6F9AF9-E2EA-41BA-82A4-061758C127C6}" type="presOf" srcId="{98EAE393-F3A6-4896-A509-E8D868BE85CC}" destId="{4627386C-C611-4CF4-A638-154F0C7628C3}" srcOrd="0" destOrd="0" presId="urn:microsoft.com/office/officeart/2005/8/layout/orgChart1"/>
    <dgm:cxn modelId="{E69C5C1D-4D78-46C4-BAE8-1ABBB47984F5}" type="presOf" srcId="{1D475FC2-1157-4DF7-A332-EB0E0335F462}" destId="{F0472C60-21E1-455A-9415-39D1F101F70C}" srcOrd="0" destOrd="0" presId="urn:microsoft.com/office/officeart/2005/8/layout/orgChart1"/>
    <dgm:cxn modelId="{B3195B20-A7AC-41D3-AEEF-7B39B32982E1}" type="presOf" srcId="{04768416-BD19-4225-A9FC-78A344FDA77F}" destId="{5C60BD5A-62A9-4D4C-84BE-7070189DDEFF}" srcOrd="0" destOrd="0" presId="urn:microsoft.com/office/officeart/2005/8/layout/orgChart1"/>
    <dgm:cxn modelId="{AD633191-1855-49A0-BEEE-A26D6CA5C3D2}" srcId="{04768416-BD19-4225-A9FC-78A344FDA77F}" destId="{77BACE2F-70F7-4F9E-A09F-A9BAB9977F20}" srcOrd="0" destOrd="0" parTransId="{63137DDE-2C93-4A80-A6E1-A08834D3750D}" sibTransId="{C09546A4-25ED-4786-933E-1E2A20D1AAEA}"/>
    <dgm:cxn modelId="{8652AA1A-CB91-4E68-BC6C-E270E9419012}" type="presOf" srcId="{C69CEC8C-F125-4AC7-BA27-E2A141BD5577}" destId="{8C0D3EDA-969B-4E36-9CD9-6CB7470D3E5B}" srcOrd="1" destOrd="0" presId="urn:microsoft.com/office/officeart/2005/8/layout/orgChart1"/>
    <dgm:cxn modelId="{F6EC6096-7B0A-4F37-AE62-172653FFE604}" type="presParOf" srcId="{5C60BD5A-62A9-4D4C-84BE-7070189DDEFF}" destId="{27ADA0C7-316C-467B-AA18-95786CA39A84}" srcOrd="0" destOrd="0" presId="urn:microsoft.com/office/officeart/2005/8/layout/orgChart1"/>
    <dgm:cxn modelId="{7732B265-3502-4E54-A757-86FDCEF45F1D}" type="presParOf" srcId="{27ADA0C7-316C-467B-AA18-95786CA39A84}" destId="{5F05D503-BABE-4119-8A82-0DF61191C565}" srcOrd="0" destOrd="0" presId="urn:microsoft.com/office/officeart/2005/8/layout/orgChart1"/>
    <dgm:cxn modelId="{105ED9BB-B122-431A-8D9C-21A22EFB2E8F}" type="presParOf" srcId="{5F05D503-BABE-4119-8A82-0DF61191C565}" destId="{C092914D-FFFD-470D-9B2D-E8413C8D8A94}" srcOrd="0" destOrd="0" presId="urn:microsoft.com/office/officeart/2005/8/layout/orgChart1"/>
    <dgm:cxn modelId="{E67CF837-29A2-4F93-BAEE-BE896140996D}" type="presParOf" srcId="{5F05D503-BABE-4119-8A82-0DF61191C565}" destId="{CCB91A8A-589D-4A44-9474-070A23F00752}" srcOrd="1" destOrd="0" presId="urn:microsoft.com/office/officeart/2005/8/layout/orgChart1"/>
    <dgm:cxn modelId="{55ADAED4-AD00-40A2-9AA7-48E8C169311A}" type="presParOf" srcId="{27ADA0C7-316C-467B-AA18-95786CA39A84}" destId="{5234C779-BCA1-4E98-8960-05610D80DFE7}" srcOrd="1" destOrd="0" presId="urn:microsoft.com/office/officeart/2005/8/layout/orgChart1"/>
    <dgm:cxn modelId="{0F6675D8-E050-4922-8D86-2FEF0968DAD5}" type="presParOf" srcId="{5234C779-BCA1-4E98-8960-05610D80DFE7}" destId="{875E74B0-617E-43BA-ACAC-20C6BFBF00FF}" srcOrd="0" destOrd="0" presId="urn:microsoft.com/office/officeart/2005/8/layout/orgChart1"/>
    <dgm:cxn modelId="{37BD8B87-AF22-455B-AE46-F1D1AD98D5D7}" type="presParOf" srcId="{5234C779-BCA1-4E98-8960-05610D80DFE7}" destId="{9CE34034-274C-42FF-B2B1-E3C7BA8814BE}" srcOrd="1" destOrd="0" presId="urn:microsoft.com/office/officeart/2005/8/layout/orgChart1"/>
    <dgm:cxn modelId="{E2351983-A7A4-4CD8-82C3-3A15D4111569}" type="presParOf" srcId="{9CE34034-274C-42FF-B2B1-E3C7BA8814BE}" destId="{7B337B95-762E-4E92-842F-CE16B42EBE8E}" srcOrd="0" destOrd="0" presId="urn:microsoft.com/office/officeart/2005/8/layout/orgChart1"/>
    <dgm:cxn modelId="{2A857832-4FD5-4327-9149-51D6F207F57F}" type="presParOf" srcId="{7B337B95-762E-4E92-842F-CE16B42EBE8E}" destId="{1C6BF5A2-525C-459F-9F90-9B4D34D655D8}" srcOrd="0" destOrd="0" presId="urn:microsoft.com/office/officeart/2005/8/layout/orgChart1"/>
    <dgm:cxn modelId="{EA14F290-B400-4237-A3ED-E0FDF60281A3}" type="presParOf" srcId="{7B337B95-762E-4E92-842F-CE16B42EBE8E}" destId="{8C0D3EDA-969B-4E36-9CD9-6CB7470D3E5B}" srcOrd="1" destOrd="0" presId="urn:microsoft.com/office/officeart/2005/8/layout/orgChart1"/>
    <dgm:cxn modelId="{3F44ADD8-16A0-45C2-869E-AFF79D68DE91}" type="presParOf" srcId="{9CE34034-274C-42FF-B2B1-E3C7BA8814BE}" destId="{DD2C7B35-6B06-414B-8DA8-102EC9980CB9}" srcOrd="1" destOrd="0" presId="urn:microsoft.com/office/officeart/2005/8/layout/orgChart1"/>
    <dgm:cxn modelId="{A45C9612-DA54-428F-8FC8-D0A30F03D8D8}" type="presParOf" srcId="{DD2C7B35-6B06-414B-8DA8-102EC9980CB9}" destId="{6B4CD99D-9BFA-4E58-9E8D-DA60051534C5}" srcOrd="0" destOrd="0" presId="urn:microsoft.com/office/officeart/2005/8/layout/orgChart1"/>
    <dgm:cxn modelId="{CBA5DFAB-D75D-4AC4-AADC-598BF8717309}" type="presParOf" srcId="{DD2C7B35-6B06-414B-8DA8-102EC9980CB9}" destId="{1820E030-24AA-42FC-B322-F43A13D06F49}" srcOrd="1" destOrd="0" presId="urn:microsoft.com/office/officeart/2005/8/layout/orgChart1"/>
    <dgm:cxn modelId="{AB5A2E8D-BED4-4570-9B4C-D3FE3B629E0F}" type="presParOf" srcId="{1820E030-24AA-42FC-B322-F43A13D06F49}" destId="{26AC8286-4B87-43E9-8453-D83B559D6408}" srcOrd="0" destOrd="0" presId="urn:microsoft.com/office/officeart/2005/8/layout/orgChart1"/>
    <dgm:cxn modelId="{0E8601FC-9B01-4E28-A8EE-335F87F800F0}" type="presParOf" srcId="{26AC8286-4B87-43E9-8453-D83B559D6408}" destId="{09137075-9EE0-4452-B079-D7B9827A5A28}" srcOrd="0" destOrd="0" presId="urn:microsoft.com/office/officeart/2005/8/layout/orgChart1"/>
    <dgm:cxn modelId="{AA8E8BFA-49AE-415B-8082-16642841E36D}" type="presParOf" srcId="{26AC8286-4B87-43E9-8453-D83B559D6408}" destId="{C38363B4-7A62-4443-ADE5-B39B35C39693}" srcOrd="1" destOrd="0" presId="urn:microsoft.com/office/officeart/2005/8/layout/orgChart1"/>
    <dgm:cxn modelId="{A45DD6A0-FB17-4B6B-B13C-0098129402AE}" type="presParOf" srcId="{1820E030-24AA-42FC-B322-F43A13D06F49}" destId="{6898B69B-6395-4018-B99C-2D1E978A9793}" srcOrd="1" destOrd="0" presId="urn:microsoft.com/office/officeart/2005/8/layout/orgChart1"/>
    <dgm:cxn modelId="{4669151D-F63D-4DFD-967B-D397C8270BD4}" type="presParOf" srcId="{1820E030-24AA-42FC-B322-F43A13D06F49}" destId="{6C0665C6-0C97-4351-A7C4-FC2C38EF4A84}" srcOrd="2" destOrd="0" presId="urn:microsoft.com/office/officeart/2005/8/layout/orgChart1"/>
    <dgm:cxn modelId="{E6FF39C5-8A34-4174-926A-CFD4EC7EAED4}" type="presParOf" srcId="{DD2C7B35-6B06-414B-8DA8-102EC9980CB9}" destId="{C05F10EC-6B33-42A8-BE63-18E6651CD7B3}" srcOrd="2" destOrd="0" presId="urn:microsoft.com/office/officeart/2005/8/layout/orgChart1"/>
    <dgm:cxn modelId="{D28551DE-41DC-4857-9D71-22F78D9C600B}" type="presParOf" srcId="{DD2C7B35-6B06-414B-8DA8-102EC9980CB9}" destId="{FBF30CA6-920F-4F3A-AC51-0E3661158EC1}" srcOrd="3" destOrd="0" presId="urn:microsoft.com/office/officeart/2005/8/layout/orgChart1"/>
    <dgm:cxn modelId="{43F9A8F1-D007-4AF6-80ED-4E8B53EF3DC2}" type="presParOf" srcId="{FBF30CA6-920F-4F3A-AC51-0E3661158EC1}" destId="{2A959934-118F-45CE-AB65-5FD3CA8F9502}" srcOrd="0" destOrd="0" presId="urn:microsoft.com/office/officeart/2005/8/layout/orgChart1"/>
    <dgm:cxn modelId="{BE1E7076-F149-42E8-A9E5-D4DD90AEFDCF}" type="presParOf" srcId="{2A959934-118F-45CE-AB65-5FD3CA8F9502}" destId="{8C9F3B3F-BB9A-42F9-A845-2FA8F0BADFEB}" srcOrd="0" destOrd="0" presId="urn:microsoft.com/office/officeart/2005/8/layout/orgChart1"/>
    <dgm:cxn modelId="{255F22F2-7D5F-4E0B-B8CC-B523F3062087}" type="presParOf" srcId="{2A959934-118F-45CE-AB65-5FD3CA8F9502}" destId="{BDD3D28B-931A-4932-9A6D-DFA189E1E1DC}" srcOrd="1" destOrd="0" presId="urn:microsoft.com/office/officeart/2005/8/layout/orgChart1"/>
    <dgm:cxn modelId="{5140E2FF-0017-4F3A-A8C3-046174D4347E}" type="presParOf" srcId="{FBF30CA6-920F-4F3A-AC51-0E3661158EC1}" destId="{FADC3161-B34E-4C69-98BA-7C7358F4DE6E}" srcOrd="1" destOrd="0" presId="urn:microsoft.com/office/officeart/2005/8/layout/orgChart1"/>
    <dgm:cxn modelId="{A909BA58-27F8-4235-9653-30889B794C3A}" type="presParOf" srcId="{FBF30CA6-920F-4F3A-AC51-0E3661158EC1}" destId="{6A24CF19-27B5-4036-863F-D432F95B3B9F}" srcOrd="2" destOrd="0" presId="urn:microsoft.com/office/officeart/2005/8/layout/orgChart1"/>
    <dgm:cxn modelId="{949A363B-5D48-491C-B31C-138FDA805ADC}" type="presParOf" srcId="{DD2C7B35-6B06-414B-8DA8-102EC9980CB9}" destId="{9683D709-6304-4703-9864-5B41DC6A4663}" srcOrd="4" destOrd="0" presId="urn:microsoft.com/office/officeart/2005/8/layout/orgChart1"/>
    <dgm:cxn modelId="{5C7632FB-2E37-4170-9519-8383D8C7265A}" type="presParOf" srcId="{DD2C7B35-6B06-414B-8DA8-102EC9980CB9}" destId="{DDCD16E1-FD56-4E1E-9456-74D35AF96E6F}" srcOrd="5" destOrd="0" presId="urn:microsoft.com/office/officeart/2005/8/layout/orgChart1"/>
    <dgm:cxn modelId="{23A38E23-B960-480B-B35C-20BBBC5AAA07}" type="presParOf" srcId="{DDCD16E1-FD56-4E1E-9456-74D35AF96E6F}" destId="{1BFA53E8-7E6F-4FE7-BA95-FC15A0CDA001}" srcOrd="0" destOrd="0" presId="urn:microsoft.com/office/officeart/2005/8/layout/orgChart1"/>
    <dgm:cxn modelId="{F8A38AF0-6829-40E8-B614-304CA4AD5538}" type="presParOf" srcId="{1BFA53E8-7E6F-4FE7-BA95-FC15A0CDA001}" destId="{A33345CC-CCF2-450D-A9D7-9AF26EE7741A}" srcOrd="0" destOrd="0" presId="urn:microsoft.com/office/officeart/2005/8/layout/orgChart1"/>
    <dgm:cxn modelId="{EF38CCC4-6DC1-4E68-A392-6CCD152C2CF4}" type="presParOf" srcId="{1BFA53E8-7E6F-4FE7-BA95-FC15A0CDA001}" destId="{99CEC222-6A04-4524-9D8B-B21239AE6203}" srcOrd="1" destOrd="0" presId="urn:microsoft.com/office/officeart/2005/8/layout/orgChart1"/>
    <dgm:cxn modelId="{2EB596C1-C657-484B-A3D6-CBF4F82330CE}" type="presParOf" srcId="{DDCD16E1-FD56-4E1E-9456-74D35AF96E6F}" destId="{3B26D1F8-EC4F-4B11-8B94-03A324DCC4EF}" srcOrd="1" destOrd="0" presId="urn:microsoft.com/office/officeart/2005/8/layout/orgChart1"/>
    <dgm:cxn modelId="{7040037D-B8A5-41B6-9241-9B5CD8AF701F}" type="presParOf" srcId="{DDCD16E1-FD56-4E1E-9456-74D35AF96E6F}" destId="{2A2B3FBC-4530-4429-BF4C-7D46723FE719}" srcOrd="2" destOrd="0" presId="urn:microsoft.com/office/officeart/2005/8/layout/orgChart1"/>
    <dgm:cxn modelId="{4C2CABEF-FCD8-41A2-B1EB-D2F8632F044A}" type="presParOf" srcId="{DD2C7B35-6B06-414B-8DA8-102EC9980CB9}" destId="{4627386C-C611-4CF4-A638-154F0C7628C3}" srcOrd="6" destOrd="0" presId="urn:microsoft.com/office/officeart/2005/8/layout/orgChart1"/>
    <dgm:cxn modelId="{65973A96-FCC2-4D34-90E8-35503B5BAE85}" type="presParOf" srcId="{DD2C7B35-6B06-414B-8DA8-102EC9980CB9}" destId="{BD20FE06-B205-482E-A308-BB23C407DC96}" srcOrd="7" destOrd="0" presId="urn:microsoft.com/office/officeart/2005/8/layout/orgChart1"/>
    <dgm:cxn modelId="{A3455130-A44D-4A03-BA1A-44ADE2A994A0}" type="presParOf" srcId="{BD20FE06-B205-482E-A308-BB23C407DC96}" destId="{11F63FFC-1EFA-4107-89C8-0CE03706BBB2}" srcOrd="0" destOrd="0" presId="urn:microsoft.com/office/officeart/2005/8/layout/orgChart1"/>
    <dgm:cxn modelId="{F91DBC49-C01C-4F1E-BC0D-55327F5D6E0E}" type="presParOf" srcId="{11F63FFC-1EFA-4107-89C8-0CE03706BBB2}" destId="{F0472C60-21E1-455A-9415-39D1F101F70C}" srcOrd="0" destOrd="0" presId="urn:microsoft.com/office/officeart/2005/8/layout/orgChart1"/>
    <dgm:cxn modelId="{2A025C61-A684-4E23-8D10-A3A32A21B31B}" type="presParOf" srcId="{11F63FFC-1EFA-4107-89C8-0CE03706BBB2}" destId="{2E6699B5-197D-440A-986B-FBF5C5662C15}" srcOrd="1" destOrd="0" presId="urn:microsoft.com/office/officeart/2005/8/layout/orgChart1"/>
    <dgm:cxn modelId="{BBC7ECB8-2226-4E77-AA02-0860AA7B21E5}" type="presParOf" srcId="{BD20FE06-B205-482E-A308-BB23C407DC96}" destId="{19E6E91A-E00B-456C-B526-A7557CF9A684}" srcOrd="1" destOrd="0" presId="urn:microsoft.com/office/officeart/2005/8/layout/orgChart1"/>
    <dgm:cxn modelId="{2D859237-B4C1-486A-BB51-6A6A366E7904}" type="presParOf" srcId="{BD20FE06-B205-482E-A308-BB23C407DC96}" destId="{77B2B2F9-5ACC-4AD0-B0F1-E42F87537CD5}" srcOrd="2" destOrd="0" presId="urn:microsoft.com/office/officeart/2005/8/layout/orgChart1"/>
    <dgm:cxn modelId="{DE70C951-8D7A-47CC-808C-491CBCA3CB8C}" type="presParOf" srcId="{9CE34034-274C-42FF-B2B1-E3C7BA8814BE}" destId="{6C9EF24D-6360-4B2F-B91A-097C7AD76A36}" srcOrd="2" destOrd="0" presId="urn:microsoft.com/office/officeart/2005/8/layout/orgChart1"/>
    <dgm:cxn modelId="{460186FB-6486-4185-A054-F66617F11A1D}" type="presParOf" srcId="{5234C779-BCA1-4E98-8960-05610D80DFE7}" destId="{653D1DBB-3B34-47E3-BF03-D5FA3385F98B}" srcOrd="2" destOrd="0" presId="urn:microsoft.com/office/officeart/2005/8/layout/orgChart1"/>
    <dgm:cxn modelId="{B919CD18-A55A-4201-91E5-3274532B9063}" type="presParOf" srcId="{5234C779-BCA1-4E98-8960-05610D80DFE7}" destId="{D3DD0BBB-B2EE-4E62-BE35-0CF422F1E502}" srcOrd="3" destOrd="0" presId="urn:microsoft.com/office/officeart/2005/8/layout/orgChart1"/>
    <dgm:cxn modelId="{E49B4689-BC61-4422-91E3-47F389DC0382}" type="presParOf" srcId="{D3DD0BBB-B2EE-4E62-BE35-0CF422F1E502}" destId="{D3AFFBB4-43C6-43B8-BA00-8F61189703F1}" srcOrd="0" destOrd="0" presId="urn:microsoft.com/office/officeart/2005/8/layout/orgChart1"/>
    <dgm:cxn modelId="{33FB01EC-7A31-40B8-9C7D-E7822E7B1BCA}" type="presParOf" srcId="{D3AFFBB4-43C6-43B8-BA00-8F61189703F1}" destId="{0FC3AB55-C710-4BCB-BEF7-BA8B82575096}" srcOrd="0" destOrd="0" presId="urn:microsoft.com/office/officeart/2005/8/layout/orgChart1"/>
    <dgm:cxn modelId="{B9E946D9-4DFF-4559-A149-DCAB61FED8B7}" type="presParOf" srcId="{D3AFFBB4-43C6-43B8-BA00-8F61189703F1}" destId="{01A3C0FB-7F6D-4416-B53A-6F4DAF05778D}" srcOrd="1" destOrd="0" presId="urn:microsoft.com/office/officeart/2005/8/layout/orgChart1"/>
    <dgm:cxn modelId="{E0075BA2-8542-404F-8AEA-4C6351C37404}" type="presParOf" srcId="{D3DD0BBB-B2EE-4E62-BE35-0CF422F1E502}" destId="{B63D1E68-4659-4C49-B2F0-7ED5727C60E3}" srcOrd="1" destOrd="0" presId="urn:microsoft.com/office/officeart/2005/8/layout/orgChart1"/>
    <dgm:cxn modelId="{EC6310FB-C957-4C06-BA7B-07CE41E96DE2}" type="presParOf" srcId="{B63D1E68-4659-4C49-B2F0-7ED5727C60E3}" destId="{FD6A0C05-8B94-42DA-8FD7-84D4445AFD5B}" srcOrd="0" destOrd="0" presId="urn:microsoft.com/office/officeart/2005/8/layout/orgChart1"/>
    <dgm:cxn modelId="{446FEB42-4D6B-46C4-B562-E20909BD37E5}" type="presParOf" srcId="{B63D1E68-4659-4C49-B2F0-7ED5727C60E3}" destId="{4D0D44EF-65CD-41DB-969A-0053859FC3AE}" srcOrd="1" destOrd="0" presId="urn:microsoft.com/office/officeart/2005/8/layout/orgChart1"/>
    <dgm:cxn modelId="{C63FA486-B83F-45A5-9BE6-3B6781E54D35}" type="presParOf" srcId="{4D0D44EF-65CD-41DB-969A-0053859FC3AE}" destId="{2EC77FDF-729D-4ACF-BF03-F9EF0449770F}" srcOrd="0" destOrd="0" presId="urn:microsoft.com/office/officeart/2005/8/layout/orgChart1"/>
    <dgm:cxn modelId="{C08620B8-E32B-4EAA-B906-7FAF9550775F}" type="presParOf" srcId="{2EC77FDF-729D-4ACF-BF03-F9EF0449770F}" destId="{06E6FFFA-4EB5-4F8B-AB8D-C9346F13FE75}" srcOrd="0" destOrd="0" presId="urn:microsoft.com/office/officeart/2005/8/layout/orgChart1"/>
    <dgm:cxn modelId="{EA239E22-3C3E-4D40-8E26-8AB9A3E5EFC5}" type="presParOf" srcId="{2EC77FDF-729D-4ACF-BF03-F9EF0449770F}" destId="{C27028FC-367B-43D2-961B-A9C964BAB543}" srcOrd="1" destOrd="0" presId="urn:microsoft.com/office/officeart/2005/8/layout/orgChart1"/>
    <dgm:cxn modelId="{9748FB05-CB7D-4C45-BDE7-3E8BBF8EEC77}" type="presParOf" srcId="{4D0D44EF-65CD-41DB-969A-0053859FC3AE}" destId="{5BBB914B-BEB0-4A33-BEDC-33584F4D72FB}" srcOrd="1" destOrd="0" presId="urn:microsoft.com/office/officeart/2005/8/layout/orgChart1"/>
    <dgm:cxn modelId="{3E1CBC79-D71B-456D-A1A7-4F9BC6E65DDC}" type="presParOf" srcId="{4D0D44EF-65CD-41DB-969A-0053859FC3AE}" destId="{45EB434F-29FC-419A-915A-7E080E7D71DA}" srcOrd="2" destOrd="0" presId="urn:microsoft.com/office/officeart/2005/8/layout/orgChart1"/>
    <dgm:cxn modelId="{53E74B8B-7A84-403B-9461-D900A1497B85}" type="presParOf" srcId="{B63D1E68-4659-4C49-B2F0-7ED5727C60E3}" destId="{FD9D4309-5D0C-451B-BE90-5CBCE8820E5B}" srcOrd="2" destOrd="0" presId="urn:microsoft.com/office/officeart/2005/8/layout/orgChart1"/>
    <dgm:cxn modelId="{4A33FCB7-ED31-45CE-B881-ED03AD3C47C6}" type="presParOf" srcId="{B63D1E68-4659-4C49-B2F0-7ED5727C60E3}" destId="{B00FEBDB-438E-4EAF-989E-A78EF8985DFE}" srcOrd="3" destOrd="0" presId="urn:microsoft.com/office/officeart/2005/8/layout/orgChart1"/>
    <dgm:cxn modelId="{53A7C9EF-A7CA-4D45-881B-977868E5C895}" type="presParOf" srcId="{B00FEBDB-438E-4EAF-989E-A78EF8985DFE}" destId="{078D34B1-5916-4C3E-8402-05B1652A0440}" srcOrd="0" destOrd="0" presId="urn:microsoft.com/office/officeart/2005/8/layout/orgChart1"/>
    <dgm:cxn modelId="{33E23374-9B92-4814-8C42-086300E7F306}" type="presParOf" srcId="{078D34B1-5916-4C3E-8402-05B1652A0440}" destId="{6313C5EA-7416-482E-A9A1-7F296A103F60}" srcOrd="0" destOrd="0" presId="urn:microsoft.com/office/officeart/2005/8/layout/orgChart1"/>
    <dgm:cxn modelId="{C119B38E-2F1F-4C52-86A9-CD6988493674}" type="presParOf" srcId="{078D34B1-5916-4C3E-8402-05B1652A0440}" destId="{20A4AF14-006D-4E40-926C-153870679D00}" srcOrd="1" destOrd="0" presId="urn:microsoft.com/office/officeart/2005/8/layout/orgChart1"/>
    <dgm:cxn modelId="{2F4479A8-BA62-4EE3-9B49-6984515A1CCE}" type="presParOf" srcId="{B00FEBDB-438E-4EAF-989E-A78EF8985DFE}" destId="{06A7D8BA-B749-46F1-9337-78AC1EB935F0}" srcOrd="1" destOrd="0" presId="urn:microsoft.com/office/officeart/2005/8/layout/orgChart1"/>
    <dgm:cxn modelId="{054BDBA1-14BA-4FD8-89D1-DD119CB36993}" type="presParOf" srcId="{B00FEBDB-438E-4EAF-989E-A78EF8985DFE}" destId="{1A9D17C2-28CA-496C-BEDC-11E4F99171ED}" srcOrd="2" destOrd="0" presId="urn:microsoft.com/office/officeart/2005/8/layout/orgChart1"/>
    <dgm:cxn modelId="{B06341B6-5EA0-4325-A477-5FDCF99743E6}" type="presParOf" srcId="{D3DD0BBB-B2EE-4E62-BE35-0CF422F1E502}" destId="{273DCE9C-F09B-4054-82BB-8034165769AB}" srcOrd="2" destOrd="0" presId="urn:microsoft.com/office/officeart/2005/8/layout/orgChart1"/>
    <dgm:cxn modelId="{71EB3903-93CC-4CB9-B0CC-1D38FE949219}" type="presParOf" srcId="{27ADA0C7-316C-467B-AA18-95786CA39A84}" destId="{DE2E5D47-CAA7-4AED-9449-21F4BC012D5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9A251E6C-D6E4-4009-B064-A208B741BD20}" type="datetimeFigureOut">
              <a:rPr lang="en-US" smtClean="0"/>
              <a:pPr/>
              <a:t>9/23/2012</a:t>
            </a:fld>
            <a:endParaRPr lang="en-US"/>
          </a:p>
        </p:txBody>
      </p:sp>
      <p:sp>
        <p:nvSpPr>
          <p:cNvPr id="4" name="Footer Placeholder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fld id="{44BAD67B-3B9B-421E-8640-947EA492B824}" type="slidenum">
              <a:rPr lang="en-US" smtClean="0"/>
              <a:pPr/>
              <a:t>‹#›</a:t>
            </a:fld>
            <a:endParaRPr lang="en-US"/>
          </a:p>
        </p:txBody>
      </p:sp>
    </p:spTree>
    <p:extLst>
      <p:ext uri="{BB962C8B-B14F-4D97-AF65-F5344CB8AC3E}">
        <p14:creationId xmlns:p14="http://schemas.microsoft.com/office/powerpoint/2010/main" val="4070127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3866"/>
          </a:xfrm>
          <a:prstGeom prst="rect">
            <a:avLst/>
          </a:prstGeom>
        </p:spPr>
        <p:txBody>
          <a:bodyPr vert="horz" lIns="91440" tIns="45720" rIns="91440" bIns="45720" rtlCol="0"/>
          <a:lstStyle>
            <a:lvl1pPr algn="r">
              <a:defRPr sz="1200"/>
            </a:lvl1pPr>
          </a:lstStyle>
          <a:p>
            <a:fld id="{D7B6D6D4-0FB5-44A0-9343-9046A2503116}" type="datetimeFigureOut">
              <a:rPr lang="en-US" smtClean="0"/>
              <a:pPr/>
              <a:t>9/23/2012</a:t>
            </a:fld>
            <a:endParaRPr lang="en-US"/>
          </a:p>
        </p:txBody>
      </p:sp>
      <p:sp>
        <p:nvSpPr>
          <p:cNvPr id="4" name="Slide Image Placeholder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1730"/>
            <a:ext cx="5486400" cy="4084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2971800"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1883"/>
            <a:ext cx="2971800" cy="453866"/>
          </a:xfrm>
          <a:prstGeom prst="rect">
            <a:avLst/>
          </a:prstGeom>
        </p:spPr>
        <p:txBody>
          <a:bodyPr vert="horz" lIns="91440" tIns="45720" rIns="91440" bIns="45720" rtlCol="0" anchor="b"/>
          <a:lstStyle>
            <a:lvl1pPr algn="r">
              <a:defRPr sz="1200"/>
            </a:lvl1pPr>
          </a:lstStyle>
          <a:p>
            <a:fld id="{1D02B273-6C43-4E57-8329-4C9B15A1C8C7}" type="slidenum">
              <a:rPr lang="en-US" smtClean="0"/>
              <a:pPr/>
              <a:t>‹#›</a:t>
            </a:fld>
            <a:endParaRPr lang="en-US"/>
          </a:p>
        </p:txBody>
      </p:sp>
    </p:spTree>
    <p:extLst>
      <p:ext uri="{BB962C8B-B14F-4D97-AF65-F5344CB8AC3E}">
        <p14:creationId xmlns:p14="http://schemas.microsoft.com/office/powerpoint/2010/main" val="299983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ets.org/Media/Campaign/12652/video.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CAROLE</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The </a:t>
            </a:r>
            <a:r>
              <a:rPr lang="en-US" b="1" i="0" baseline="0" dirty="0" smtClean="0"/>
              <a:t>goal </a:t>
            </a:r>
            <a:r>
              <a:rPr lang="en-US" b="0" i="0" baseline="0" dirty="0" smtClean="0"/>
              <a:t>for today is that the information you receive will help you to meet the Learning Targets and leave here with the beginning or at least some thoughts of a plan to take back to your District Leadership Team</a:t>
            </a:r>
          </a:p>
        </p:txBody>
      </p:sp>
      <p:sp>
        <p:nvSpPr>
          <p:cNvPr id="4" name="Slide Number Placeholder 3"/>
          <p:cNvSpPr>
            <a:spLocks noGrp="1"/>
          </p:cNvSpPr>
          <p:nvPr>
            <p:ph type="sldNum" sz="quarter" idx="10"/>
          </p:nvPr>
        </p:nvSpPr>
        <p:spPr/>
        <p:txBody>
          <a:bodyPr/>
          <a:lstStyle/>
          <a:p>
            <a:fld id="{1D02B273-6C43-4E57-8329-4C9B15A1C8C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a:t>
            </a:r>
            <a:r>
              <a:rPr lang="en-US" b="1" baseline="0" dirty="0" smtClean="0"/>
              <a:t> (25 Min)</a:t>
            </a:r>
          </a:p>
          <a:p>
            <a:endParaRPr lang="en-US" b="1" baseline="0" dirty="0" smtClean="0"/>
          </a:p>
          <a:p>
            <a:r>
              <a:rPr lang="en-US" sz="1200" b="1" u="sng" kern="1200" dirty="0" smtClean="0">
                <a:solidFill>
                  <a:schemeClr val="tx1"/>
                </a:solidFill>
                <a:latin typeface="+mn-lt"/>
                <a:ea typeface="+mn-ea"/>
                <a:cs typeface="+mn-cs"/>
              </a:rPr>
              <a:t>Review CASL </a:t>
            </a:r>
            <a:r>
              <a:rPr lang="en-US" sz="1200" b="1" u="sng" kern="1200" dirty="0" err="1" smtClean="0">
                <a:solidFill>
                  <a:schemeClr val="tx1"/>
                </a:solidFill>
                <a:latin typeface="+mn-lt"/>
                <a:ea typeface="+mn-ea"/>
                <a:cs typeface="+mn-cs"/>
              </a:rPr>
              <a:t>Chp</a:t>
            </a:r>
            <a:r>
              <a:rPr lang="en-US" sz="1200" b="1" u="sng" kern="1200" dirty="0" smtClean="0">
                <a:solidFill>
                  <a:schemeClr val="tx1"/>
                </a:solidFill>
                <a:latin typeface="+mn-lt"/>
                <a:ea typeface="+mn-ea"/>
                <a:cs typeface="+mn-cs"/>
              </a:rPr>
              <a:t> 1: </a:t>
            </a:r>
            <a:r>
              <a:rPr lang="en-US" sz="1200" kern="1200" dirty="0" smtClean="0">
                <a:solidFill>
                  <a:schemeClr val="tx1"/>
                </a:solidFill>
                <a:latin typeface="+mn-lt"/>
                <a:ea typeface="+mn-ea"/>
                <a:cs typeface="+mn-cs"/>
              </a:rPr>
              <a:t>Share Homework page 1 (all 6 members at table);</a:t>
            </a:r>
          </a:p>
          <a:p>
            <a:pPr>
              <a:buFont typeface="Arial" pitchFamily="34" charset="0"/>
              <a:buChar char="•"/>
            </a:pPr>
            <a:r>
              <a:rPr lang="en-US" sz="1200" kern="1200" dirty="0" smtClean="0">
                <a:solidFill>
                  <a:schemeClr val="tx1"/>
                </a:solidFill>
                <a:latin typeface="+mn-lt"/>
                <a:ea typeface="+mn-ea"/>
                <a:cs typeface="+mn-cs"/>
              </a:rPr>
              <a:t>Come up with one summary statement and write on sentence strip; Place on wall </a:t>
            </a:r>
            <a:r>
              <a:rPr lang="en-US" sz="1200" b="1" kern="1200" dirty="0" smtClean="0">
                <a:solidFill>
                  <a:schemeClr val="tx1"/>
                </a:solidFill>
                <a:latin typeface="+mn-lt"/>
                <a:ea typeface="+mn-ea"/>
                <a:cs typeface="+mn-cs"/>
              </a:rPr>
              <a:t>10 min</a:t>
            </a:r>
          </a:p>
          <a:p>
            <a:pPr lvl="0"/>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Linda will read sentences out loud and conduct whole group synthesis (connect to Homework Reading Guide page 1) </a:t>
            </a:r>
            <a:r>
              <a:rPr lang="en-US" sz="1200" b="1" kern="1200" dirty="0" smtClean="0">
                <a:solidFill>
                  <a:schemeClr val="tx1"/>
                </a:solidFill>
                <a:latin typeface="+mn-lt"/>
                <a:ea typeface="+mn-ea"/>
                <a:cs typeface="+mn-cs"/>
              </a:rPr>
              <a:t>10 min</a:t>
            </a:r>
          </a:p>
          <a:p>
            <a:pPr lvl="0"/>
            <a:endParaRPr lang="en-US" sz="1200" kern="1200" dirty="0" smtClean="0">
              <a:solidFill>
                <a:schemeClr val="tx1"/>
              </a:solidFill>
              <a:latin typeface="+mn-lt"/>
              <a:ea typeface="+mn-ea"/>
              <a:cs typeface="+mn-cs"/>
            </a:endParaRPr>
          </a:p>
          <a:p>
            <a:pPr lvl="0">
              <a:buFont typeface="Arial" pitchFamily="34" charset="0"/>
              <a:buChar char="•"/>
            </a:pPr>
            <a:r>
              <a:rPr lang="en-US" sz="1200" b="1" kern="1200" dirty="0" smtClean="0">
                <a:solidFill>
                  <a:schemeClr val="tx1"/>
                </a:solidFill>
                <a:latin typeface="+mn-lt"/>
                <a:ea typeface="+mn-ea"/>
                <a:cs typeface="+mn-cs"/>
              </a:rPr>
              <a:t>“Walkthrough” Homework Reading Guide Page 2: </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5 min</a:t>
            </a:r>
            <a:endParaRPr lang="en-US" sz="1200" b="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Page 13 has a diagram that illustrates the Keys to Quality Classroom Assessment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kern="1200" dirty="0" smtClean="0">
                <a:solidFill>
                  <a:schemeClr val="tx1"/>
                </a:solidFill>
                <a:latin typeface="+mn-lt"/>
                <a:ea typeface="+mn-ea"/>
                <a:cs typeface="+mn-cs"/>
              </a:rPr>
              <a:t>Page 27 summarizes that information in a table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You were asked to:</a:t>
            </a:r>
            <a:r>
              <a:rPr lang="en-US" sz="1200" kern="1200" baseline="0" dirty="0" smtClean="0">
                <a:solidFill>
                  <a:schemeClr val="tx1"/>
                </a:solidFill>
                <a:latin typeface="+mn-lt"/>
                <a:ea typeface="+mn-ea"/>
                <a:cs typeface="+mn-cs"/>
              </a:rPr>
              <a:t> tell </a:t>
            </a:r>
            <a:r>
              <a:rPr lang="en-US" sz="1200" kern="1200" dirty="0" smtClean="0">
                <a:solidFill>
                  <a:schemeClr val="tx1"/>
                </a:solidFill>
                <a:latin typeface="+mn-lt"/>
                <a:ea typeface="+mn-ea"/>
                <a:cs typeface="+mn-cs"/>
              </a:rPr>
              <a:t>what each of these keys </a:t>
            </a:r>
            <a:r>
              <a:rPr lang="en-US" sz="1200" u="sng" kern="1200" dirty="0" smtClean="0">
                <a:solidFill>
                  <a:schemeClr val="tx1"/>
                </a:solidFill>
                <a:latin typeface="+mn-lt"/>
                <a:ea typeface="+mn-ea"/>
                <a:cs typeface="+mn-cs"/>
              </a:rPr>
              <a:t>means to you</a:t>
            </a:r>
            <a:r>
              <a:rPr lang="en-US" sz="1200" kern="1200" dirty="0" smtClean="0">
                <a:solidFill>
                  <a:schemeClr val="tx1"/>
                </a:solidFill>
                <a:latin typeface="+mn-lt"/>
                <a:ea typeface="+mn-ea"/>
                <a:cs typeface="+mn-cs"/>
              </a:rPr>
              <a:t> in terms of your </a:t>
            </a:r>
            <a:r>
              <a:rPr lang="en-US" sz="1200" u="sng" kern="1200" dirty="0" smtClean="0">
                <a:solidFill>
                  <a:schemeClr val="tx1"/>
                </a:solidFill>
                <a:latin typeface="+mn-lt"/>
                <a:ea typeface="+mn-ea"/>
                <a:cs typeface="+mn-cs"/>
              </a:rPr>
              <a:t>current thinking and practices</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challenges you see</a:t>
            </a:r>
            <a:r>
              <a:rPr lang="en-US" sz="1200" kern="1200" dirty="0" smtClean="0">
                <a:solidFill>
                  <a:schemeClr val="tx1"/>
                </a:solidFill>
                <a:latin typeface="+mn-lt"/>
                <a:ea typeface="+mn-ea"/>
                <a:cs typeface="+mn-cs"/>
              </a:rPr>
              <a:t>; and/or descriptions they include that </a:t>
            </a:r>
            <a:r>
              <a:rPr lang="en-US" sz="1200" u="sng" kern="1200" dirty="0" smtClean="0">
                <a:solidFill>
                  <a:schemeClr val="tx1"/>
                </a:solidFill>
                <a:latin typeface="+mn-lt"/>
                <a:ea typeface="+mn-ea"/>
                <a:cs typeface="+mn-cs"/>
              </a:rPr>
              <a:t>confirm your current beliefs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Did anyone have a big “aha” or a comment you would like to share as a result of doing this?</a:t>
            </a:r>
            <a:r>
              <a:rPr lang="en-US"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1" kern="120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LINDA:</a:t>
            </a:r>
          </a:p>
          <a:p>
            <a:endParaRPr lang="en-US" b="1" dirty="0" smtClean="0"/>
          </a:p>
          <a:p>
            <a:r>
              <a:rPr lang="en-US" b="1" dirty="0" smtClean="0"/>
              <a:t>Think of this cartoon in terms of our</a:t>
            </a:r>
            <a:r>
              <a:rPr lang="en-US" b="1" baseline="0" dirty="0" smtClean="0"/>
              <a:t> network, then think in terms of a student!!</a:t>
            </a:r>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 (30 Min)</a:t>
            </a:r>
          </a:p>
          <a:p>
            <a:endParaRPr lang="en-US" b="1" dirty="0" smtClean="0"/>
          </a:p>
          <a:p>
            <a:pPr lvl="0"/>
            <a:r>
              <a:rPr lang="en-US" sz="1200" kern="1200" dirty="0" smtClean="0">
                <a:solidFill>
                  <a:schemeClr val="tx1"/>
                </a:solidFill>
                <a:latin typeface="+mn-lt"/>
                <a:ea typeface="+mn-ea"/>
                <a:cs typeface="+mn-cs"/>
              </a:rPr>
              <a:t>Refer participants to </a:t>
            </a:r>
            <a:r>
              <a:rPr lang="en-US" sz="1200" b="1" kern="1200" dirty="0" smtClean="0">
                <a:solidFill>
                  <a:schemeClr val="tx1"/>
                </a:solidFill>
                <a:latin typeface="+mn-lt"/>
                <a:ea typeface="+mn-ea"/>
                <a:cs typeface="+mn-cs"/>
              </a:rPr>
              <a:t>CHETL Document Handouts</a:t>
            </a:r>
            <a:r>
              <a:rPr lang="en-US" sz="1200" kern="1200" dirty="0" smtClean="0">
                <a:solidFill>
                  <a:schemeClr val="tx1"/>
                </a:solidFill>
                <a:latin typeface="+mn-lt"/>
                <a:ea typeface="+mn-ea"/>
                <a:cs typeface="+mn-cs"/>
              </a:rPr>
              <a:t>. Instruct them to look at </a:t>
            </a:r>
            <a:r>
              <a:rPr lang="en-US" sz="1200" b="1" kern="1200" dirty="0" smtClean="0">
                <a:solidFill>
                  <a:schemeClr val="tx1"/>
                </a:solidFill>
                <a:latin typeface="+mn-lt"/>
                <a:ea typeface="+mn-ea"/>
                <a:cs typeface="+mn-cs"/>
              </a:rPr>
              <a:t>Section Two</a:t>
            </a:r>
            <a:r>
              <a:rPr lang="en-US" sz="1200" kern="1200" dirty="0" smtClean="0">
                <a:solidFill>
                  <a:schemeClr val="tx1"/>
                </a:solidFill>
                <a:latin typeface="+mn-lt"/>
                <a:ea typeface="+mn-ea"/>
                <a:cs typeface="+mn-cs"/>
              </a:rPr>
              <a:t> and Highlight Key Ideas/Terms 5 min</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Refer participants to </a:t>
            </a:r>
            <a:r>
              <a:rPr lang="en-US" sz="1200" b="1" kern="1200" dirty="0" smtClean="0">
                <a:solidFill>
                  <a:schemeClr val="tx1"/>
                </a:solidFill>
                <a:latin typeface="+mn-lt"/>
                <a:ea typeface="+mn-ea"/>
                <a:cs typeface="+mn-cs"/>
              </a:rPr>
              <a:t>CASL and CHETL Act 1 Handout</a:t>
            </a:r>
            <a:r>
              <a:rPr lang="en-US" sz="1200" kern="1200" dirty="0" smtClean="0">
                <a:solidFill>
                  <a:schemeClr val="tx1"/>
                </a:solidFill>
                <a:latin typeface="+mn-lt"/>
                <a:ea typeface="+mn-ea"/>
                <a:cs typeface="+mn-cs"/>
              </a:rPr>
              <a:t> – Refer to Instructions on Handout: 15 min</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Whole Group Discussion: How could some of the (-) be turned into (+)? 5 min</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Complete T-Chart 5 min</a:t>
            </a:r>
          </a:p>
          <a:p>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MARY (10 Min)</a:t>
            </a:r>
          </a:p>
          <a:p>
            <a:endParaRPr lang="en-US" b="1" dirty="0" smtClean="0"/>
          </a:p>
          <a:p>
            <a:pPr>
              <a:buFont typeface="Arial" pitchFamily="34" charset="0"/>
              <a:buChar char="•"/>
            </a:pPr>
            <a:r>
              <a:rPr lang="en-US" b="1" dirty="0" smtClean="0"/>
              <a:t>Have Participants Complete</a:t>
            </a:r>
            <a:r>
              <a:rPr lang="en-US" b="1" baseline="0" dirty="0" smtClean="0"/>
              <a:t> Activity on Slide</a:t>
            </a:r>
          </a:p>
        </p:txBody>
      </p:sp>
      <p:sp>
        <p:nvSpPr>
          <p:cNvPr id="4" name="Slide Number Placeholder 3"/>
          <p:cNvSpPr>
            <a:spLocks noGrp="1"/>
          </p:cNvSpPr>
          <p:nvPr>
            <p:ph type="sldNum" sz="quarter" idx="10"/>
          </p:nvPr>
        </p:nvSpPr>
        <p:spPr/>
        <p:txBody>
          <a:bodyPr/>
          <a:lstStyle/>
          <a:p>
            <a:fld id="{1D02B273-6C43-4E57-8329-4C9B15A1C8C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Mary (11 Min)</a:t>
            </a:r>
          </a:p>
          <a:p>
            <a:endParaRPr lang="en-US" b="1" dirty="0" smtClean="0"/>
          </a:p>
          <a:p>
            <a:pPr>
              <a:buFont typeface="Arial" pitchFamily="34" charset="0"/>
              <a:buChar char="•"/>
            </a:pPr>
            <a:r>
              <a:rPr lang="en-US" b="1" dirty="0" smtClean="0"/>
              <a:t>Chapter 2 DVD: </a:t>
            </a:r>
            <a:r>
              <a:rPr lang="en-US" b="1" dirty="0" err="1" smtClean="0"/>
              <a:t>Stiggin’s</a:t>
            </a:r>
            <a:r>
              <a:rPr lang="en-US" b="1" dirty="0" smtClean="0"/>
              <a:t> Explains Assessment of/for Learning</a:t>
            </a:r>
          </a:p>
          <a:p>
            <a:pPr>
              <a:buFont typeface="Arial" pitchFamily="34" charset="0"/>
              <a:buChar char="•"/>
            </a:pPr>
            <a:endParaRPr lang="en-US" b="1" dirty="0" smtClean="0"/>
          </a:p>
          <a:p>
            <a:pPr>
              <a:buFont typeface="Arial" pitchFamily="34" charset="0"/>
              <a:buChar char="•"/>
            </a:pPr>
            <a:r>
              <a:rPr lang="en-US" b="1" dirty="0" smtClean="0"/>
              <a:t>Turn to CASL</a:t>
            </a:r>
            <a:r>
              <a:rPr lang="en-US" b="1" baseline="0" dirty="0" smtClean="0"/>
              <a:t> Page 33 and use Table 2.2 for Summary Discussion-- FOCUS ON TEACHER’S ROLE SECTION (5 Min)</a:t>
            </a:r>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Mary (15 Min)</a:t>
            </a:r>
          </a:p>
          <a:p>
            <a:pPr>
              <a:buFont typeface="Arial" pitchFamily="34" charset="0"/>
              <a:buChar char="•"/>
            </a:pPr>
            <a:r>
              <a:rPr lang="en-US" b="1" dirty="0" smtClean="0"/>
              <a:t>Refer participants to “7 Strategies Worksheet”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Instructions: Determine which of the 7 Strategies of Assessment </a:t>
            </a:r>
            <a:r>
              <a:rPr lang="en-US" sz="1200" i="1" kern="1200" dirty="0" smtClean="0">
                <a:solidFill>
                  <a:schemeClr val="tx1"/>
                </a:solidFill>
                <a:latin typeface="+mn-lt"/>
                <a:ea typeface="+mn-ea"/>
                <a:cs typeface="+mn-cs"/>
              </a:rPr>
              <a:t>for </a:t>
            </a:r>
            <a:r>
              <a:rPr lang="en-US" sz="1200" kern="1200" dirty="0" smtClean="0">
                <a:solidFill>
                  <a:schemeClr val="tx1"/>
                </a:solidFill>
                <a:latin typeface="+mn-lt"/>
                <a:ea typeface="+mn-ea"/>
                <a:cs typeface="+mn-cs"/>
              </a:rPr>
              <a:t>Learning are evident in each of the CASL Chapter 1 Scenarios.  Use a (+) if evident and a (–) if not evident. When finished discuss results</a:t>
            </a:r>
            <a:r>
              <a:rPr lang="en-US" sz="1200" kern="1200" baseline="0" dirty="0" smtClean="0">
                <a:solidFill>
                  <a:schemeClr val="tx1"/>
                </a:solidFill>
                <a:latin typeface="+mn-lt"/>
                <a:ea typeface="+mn-ea"/>
                <a:cs typeface="+mn-cs"/>
              </a:rPr>
              <a:t> with table group.</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Have participants share </a:t>
            </a:r>
            <a:r>
              <a:rPr lang="en-US" sz="1200" u="sng" kern="1200" dirty="0" smtClean="0">
                <a:solidFill>
                  <a:schemeClr val="tx1"/>
                </a:solidFill>
                <a:latin typeface="+mn-lt"/>
                <a:ea typeface="+mn-ea"/>
                <a:cs typeface="+mn-cs"/>
              </a:rPr>
              <a:t>Homework Page 3</a:t>
            </a:r>
            <a:r>
              <a:rPr lang="en-US" sz="1200" kern="1200" dirty="0" smtClean="0">
                <a:solidFill>
                  <a:schemeClr val="tx1"/>
                </a:solidFill>
                <a:latin typeface="+mn-lt"/>
                <a:ea typeface="+mn-ea"/>
                <a:cs typeface="+mn-cs"/>
              </a:rPr>
              <a:t> comments</a:t>
            </a:r>
            <a:r>
              <a:rPr lang="en-US" sz="1200" kern="1200" baseline="0" dirty="0" smtClean="0">
                <a:solidFill>
                  <a:schemeClr val="tx1"/>
                </a:solidFill>
                <a:latin typeface="+mn-lt"/>
                <a:ea typeface="+mn-ea"/>
                <a:cs typeface="+mn-cs"/>
              </a:rPr>
              <a:t>/ideas </a:t>
            </a:r>
            <a:r>
              <a:rPr lang="en-US" sz="1200" kern="1200" dirty="0" smtClean="0">
                <a:solidFill>
                  <a:schemeClr val="tx1"/>
                </a:solidFill>
                <a:latin typeface="+mn-lt"/>
                <a:ea typeface="+mn-ea"/>
                <a:cs typeface="+mn-cs"/>
              </a:rPr>
              <a:t>with table group while we set up for video…</a:t>
            </a:r>
          </a:p>
          <a:p>
            <a:pPr>
              <a:buFont typeface="Arial" pitchFamily="34" charset="0"/>
              <a:buNone/>
            </a:pPr>
            <a:endParaRPr lang="en-US" b="1" dirty="0" smtClean="0"/>
          </a:p>
          <a:p>
            <a:pPr>
              <a:buFont typeface="Arial" pitchFamily="34" charset="0"/>
              <a:buNone/>
            </a:pPr>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CAROLE/LINDA (18 Min)</a:t>
            </a:r>
          </a:p>
          <a:p>
            <a:endParaRPr lang="en-US" b="1" dirty="0" smtClean="0"/>
          </a:p>
          <a:p>
            <a:r>
              <a:rPr lang="en-US" sz="1200" kern="1200" dirty="0" smtClean="0">
                <a:solidFill>
                  <a:schemeClr val="tx1"/>
                </a:solidFill>
                <a:latin typeface="+mn-lt"/>
                <a:ea typeface="+mn-ea"/>
                <a:cs typeface="+mn-cs"/>
              </a:rPr>
              <a:t>Introduce Video Dylan </a:t>
            </a:r>
            <a:r>
              <a:rPr lang="en-US" sz="1200" kern="1200" dirty="0" err="1" smtClean="0">
                <a:solidFill>
                  <a:schemeClr val="tx1"/>
                </a:solidFill>
                <a:latin typeface="+mn-lt"/>
                <a:ea typeface="+mn-ea"/>
                <a:cs typeface="+mn-cs"/>
              </a:rPr>
              <a:t>Wiliam’s</a:t>
            </a:r>
            <a:r>
              <a:rPr lang="en-US" sz="1200" kern="1200" dirty="0" smtClean="0">
                <a:solidFill>
                  <a:schemeClr val="tx1"/>
                </a:solidFill>
                <a:latin typeface="+mn-lt"/>
                <a:ea typeface="+mn-ea"/>
                <a:cs typeface="+mn-cs"/>
              </a:rPr>
              <a:t> program – </a:t>
            </a:r>
            <a:r>
              <a:rPr lang="en-US" sz="1200" b="1" i="1" kern="1200" dirty="0" smtClean="0">
                <a:solidFill>
                  <a:schemeClr val="tx1"/>
                </a:solidFill>
                <a:latin typeface="+mn-lt"/>
                <a:ea typeface="+mn-ea"/>
                <a:cs typeface="+mn-cs"/>
              </a:rPr>
              <a:t>Keeping Learning on Track</a:t>
            </a:r>
            <a:r>
              <a:rPr lang="en-US" sz="1200" kern="1200" dirty="0" smtClean="0">
                <a:solidFill>
                  <a:schemeClr val="tx1"/>
                </a:solidFill>
                <a:latin typeface="+mn-lt"/>
                <a:ea typeface="+mn-ea"/>
                <a:cs typeface="+mn-cs"/>
              </a:rPr>
              <a:t>.  “Formative Assessment and Teacher Learning Communities”  Link: </a:t>
            </a:r>
            <a:r>
              <a:rPr lang="en-US" sz="1200" u="sng" kern="1200" dirty="0" smtClean="0">
                <a:solidFill>
                  <a:schemeClr val="tx1"/>
                </a:solidFill>
                <a:latin typeface="+mn-lt"/>
                <a:ea typeface="+mn-ea"/>
                <a:cs typeface="+mn-cs"/>
                <a:hlinkClick r:id="rId3"/>
              </a:rPr>
              <a:t>http://www.ets.org/Media/Campaign/12652/video.html</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Notes from Karen’s Update E-Mail about the video--</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This 5 min. video captures exactly what we are striving to do in our Content Leadership Networks.  </a:t>
            </a:r>
          </a:p>
          <a:p>
            <a:pPr lvl="0">
              <a:buFont typeface="Arial" pitchFamily="34" charset="0"/>
              <a:buChar char="•"/>
            </a:pPr>
            <a:r>
              <a:rPr lang="en-US" sz="1200" kern="1200" dirty="0" smtClean="0">
                <a:solidFill>
                  <a:schemeClr val="tx1"/>
                </a:solidFill>
                <a:latin typeface="+mn-lt"/>
                <a:ea typeface="+mn-ea"/>
                <a:cs typeface="+mn-cs"/>
              </a:rPr>
              <a:t>It is also worth mentioning that all of these ‘formative assessment professional development’ programs insist on the same elements we’re</a:t>
            </a:r>
          </a:p>
          <a:p>
            <a:pPr lvl="0">
              <a:buFont typeface="Arial" pitchFamily="34" charset="0"/>
              <a:buNone/>
            </a:pPr>
            <a:r>
              <a:rPr lang="en-US" sz="1200" kern="1200" dirty="0" smtClean="0">
                <a:solidFill>
                  <a:schemeClr val="tx1"/>
                </a:solidFill>
                <a:latin typeface="+mn-lt"/>
                <a:ea typeface="+mn-ea"/>
                <a:cs typeface="+mn-cs"/>
              </a:rPr>
              <a:t> promoting:  learning, practice/action, reflection, refinement…through on-going, job-embedded structures with support from colleagues and administrators.  </a:t>
            </a:r>
          </a:p>
          <a:p>
            <a:pPr lvl="0">
              <a:buFont typeface="Arial" pitchFamily="34" charset="0"/>
              <a:buChar char="•"/>
            </a:pPr>
            <a:r>
              <a:rPr lang="en-US" sz="1200" kern="1200" dirty="0" smtClean="0">
                <a:solidFill>
                  <a:schemeClr val="tx1"/>
                </a:solidFill>
                <a:latin typeface="+mn-lt"/>
                <a:ea typeface="+mn-ea"/>
                <a:cs typeface="+mn-cs"/>
              </a:rPr>
              <a:t>No surprise, though, since all components are strongly supported by research on both formative assessment and best professional development practices.       </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After video read article “Changing Teacher Practice” by Dylan </a:t>
            </a:r>
            <a:r>
              <a:rPr lang="en-US" sz="1200" b="1" u="sng" kern="1200" dirty="0" err="1" smtClean="0">
                <a:solidFill>
                  <a:schemeClr val="tx1"/>
                </a:solidFill>
                <a:latin typeface="+mn-lt"/>
                <a:ea typeface="+mn-ea"/>
                <a:cs typeface="+mn-cs"/>
              </a:rPr>
              <a:t>Wiliam</a:t>
            </a:r>
            <a:r>
              <a:rPr lang="en-US" sz="1200" b="1" kern="1200" dirty="0" smtClean="0">
                <a:solidFill>
                  <a:schemeClr val="tx1"/>
                </a:solidFill>
                <a:latin typeface="+mn-lt"/>
                <a:ea typeface="+mn-ea"/>
                <a:cs typeface="+mn-cs"/>
              </a:rPr>
              <a:t>  (Will conduct 3-2-1 Activity at end of Day)</a:t>
            </a:r>
          </a:p>
          <a:p>
            <a:endParaRPr lang="en-US" b="1" dirty="0" smtClean="0"/>
          </a:p>
        </p:txBody>
      </p:sp>
      <p:sp>
        <p:nvSpPr>
          <p:cNvPr id="4" name="Slide Number Placeholder 3"/>
          <p:cNvSpPr>
            <a:spLocks noGrp="1"/>
          </p:cNvSpPr>
          <p:nvPr>
            <p:ph type="sldNum" sz="quarter" idx="10"/>
          </p:nvPr>
        </p:nvSpPr>
        <p:spPr/>
        <p:txBody>
          <a:bodyPr/>
          <a:lstStyle/>
          <a:p>
            <a:fld id="{1D02B273-6C43-4E57-8329-4C9B15A1C8C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CAROLE (5 Min)</a:t>
            </a:r>
          </a:p>
          <a:p>
            <a:pPr algn="l"/>
            <a:endParaRPr lang="en-US" b="1" dirty="0" smtClean="0"/>
          </a:p>
          <a:p>
            <a:pPr algn="l"/>
            <a:r>
              <a:rPr lang="en-US" b="1" dirty="0" smtClean="0"/>
              <a:t>Intro and Welcome</a:t>
            </a:r>
          </a:p>
          <a:p>
            <a:pPr algn="l"/>
            <a:endParaRPr lang="en-US" b="1" dirty="0" smtClean="0"/>
          </a:p>
          <a:p>
            <a:pPr algn="l"/>
            <a:r>
              <a:rPr lang="en-US" b="1" dirty="0" smtClean="0"/>
              <a:t>Remind</a:t>
            </a:r>
            <a:r>
              <a:rPr lang="en-US" b="1" baseline="0" dirty="0" smtClean="0"/>
              <a:t> about T-Chart</a:t>
            </a:r>
            <a:endParaRPr lang="en-US" b="1" dirty="0" smtClean="0"/>
          </a:p>
        </p:txBody>
      </p:sp>
      <p:sp>
        <p:nvSpPr>
          <p:cNvPr id="4" name="Slide Number Placeholder 3"/>
          <p:cNvSpPr>
            <a:spLocks noGrp="1"/>
          </p:cNvSpPr>
          <p:nvPr>
            <p:ph type="sldNum" sz="quarter" idx="5"/>
          </p:nvPr>
        </p:nvSpPr>
        <p:spPr/>
        <p:txBody>
          <a:bodyPr/>
          <a:lstStyle/>
          <a:p>
            <a:pPr>
              <a:defRPr/>
            </a:pPr>
            <a:fld id="{15304B65-2103-4C70-8819-42C46A890C9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11:30 – 12:15 ??</a:t>
            </a:r>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a:p>
            <a:pPr eaLnBrk="1" hangingPunct="1"/>
            <a:r>
              <a:rPr lang="en-US" sz="1200" dirty="0" smtClean="0"/>
              <a:t>Focused on critical demands of the global economy</a:t>
            </a:r>
          </a:p>
          <a:p>
            <a:pPr eaLnBrk="1" hangingPunct="1"/>
            <a:r>
              <a:rPr lang="en-US" sz="1200" dirty="0" smtClean="0"/>
              <a:t>Fewer, but more rigorous</a:t>
            </a:r>
          </a:p>
          <a:p>
            <a:pPr eaLnBrk="1" hangingPunct="1"/>
            <a:r>
              <a:rPr lang="en-US" sz="1200" dirty="0" smtClean="0"/>
              <a:t>Easily communicated to stakeholders</a:t>
            </a:r>
          </a:p>
          <a:p>
            <a:pPr eaLnBrk="1" hangingPunct="1"/>
            <a:r>
              <a:rPr lang="en-US" sz="1200" dirty="0" smtClean="0"/>
              <a:t>Based on research</a:t>
            </a:r>
          </a:p>
          <a:p>
            <a:pPr eaLnBrk="1" hangingPunct="1"/>
            <a:r>
              <a:rPr lang="en-US" sz="1200" dirty="0" smtClean="0"/>
              <a:t>Considered international benchmarks</a:t>
            </a:r>
          </a:p>
          <a:p>
            <a:pPr eaLnBrk="1" hangingPunct="1"/>
            <a:r>
              <a:rPr lang="en-US" sz="1200" dirty="0" smtClean="0"/>
              <a:t>Aligned from kindergarten through college entrance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Intended to be a living work: as new and better evidence emerges the standards will be revised accordingly</a:t>
            </a:r>
          </a:p>
          <a:p>
            <a:pPr>
              <a:buFont typeface="Arial" pitchFamily="34" charset="0"/>
              <a:buNone/>
            </a:pPr>
            <a:endParaRPr lang="en-US" baseline="0" dirty="0" smtClean="0"/>
          </a:p>
          <a:p>
            <a:pPr>
              <a:buFont typeface="Arial" pitchFamily="34" charset="0"/>
              <a:buNone/>
            </a:pPr>
            <a:r>
              <a:rPr lang="en-US" baseline="0" dirty="0" smtClean="0"/>
              <a:t>The Standards will begin as our Map for this adventure, but including knowledge of SB1, CASL, CHETL and the Deconstruction Process are the only ways to arrive at our destination of high level student learning. </a:t>
            </a:r>
          </a:p>
          <a:p>
            <a:pPr>
              <a:buFont typeface="Arial" pitchFamily="34" charset="0"/>
              <a:buChar char="•"/>
            </a:pPr>
            <a:endParaRPr lang="en-US" baseline="0" dirty="0" smtClean="0"/>
          </a:p>
          <a:p>
            <a:pPr>
              <a:buFont typeface="Arial" pitchFamily="34" charset="0"/>
              <a:buNone/>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REMINDER INFORMATION</a:t>
            </a:r>
          </a:p>
          <a:p>
            <a:endParaRPr lang="en-US" baseline="0" dirty="0" smtClean="0"/>
          </a:p>
          <a:p>
            <a:r>
              <a:rPr lang="en-US" baseline="0" dirty="0" smtClean="0"/>
              <a:t>Walkthrough Slide by having participants view </a:t>
            </a:r>
            <a:r>
              <a:rPr lang="en-US" b="1" baseline="0" dirty="0" smtClean="0"/>
              <a:t>handouts</a:t>
            </a:r>
            <a:r>
              <a:rPr lang="en-US" baseline="0" dirty="0" smtClean="0"/>
              <a:t> </a:t>
            </a:r>
            <a:r>
              <a:rPr lang="en-US" u="sng" baseline="0" dirty="0" smtClean="0"/>
              <a:t>Writing Standards for ELA 6-12 (pages 41, 42 and 45</a:t>
            </a:r>
          </a:p>
          <a:p>
            <a:endParaRPr lang="en-US" baseline="0" dirty="0" smtClean="0"/>
          </a:p>
          <a:p>
            <a:r>
              <a:rPr lang="en-US" b="1" baseline="0" dirty="0" smtClean="0"/>
              <a:t>Handout (Page 41): </a:t>
            </a:r>
          </a:p>
          <a:p>
            <a:pPr lvl="1">
              <a:buFont typeface="Arial" pitchFamily="34" charset="0"/>
              <a:buChar char="•"/>
            </a:pPr>
            <a:r>
              <a:rPr lang="en-US" baseline="0" dirty="0" smtClean="0"/>
              <a:t>CCR are know as ANCHOR STANDARDS. They define general, cross disciplinary literacy expectations for college/career readiness</a:t>
            </a:r>
          </a:p>
          <a:p>
            <a:pPr lvl="0">
              <a:buFont typeface="Arial" pitchFamily="34" charset="0"/>
              <a:buNone/>
            </a:pPr>
            <a:endParaRPr lang="en-US" baseline="0" dirty="0" smtClean="0"/>
          </a:p>
          <a:p>
            <a:pPr lvl="0">
              <a:buFont typeface="Arial" pitchFamily="34" charset="0"/>
              <a:buNone/>
            </a:pPr>
            <a:r>
              <a:rPr lang="en-US" b="1" baseline="0" dirty="0" smtClean="0"/>
              <a:t>Handout (Pages 42 and 45):</a:t>
            </a:r>
          </a:p>
          <a:p>
            <a:pPr lvl="1">
              <a:buFont typeface="Arial" pitchFamily="34" charset="0"/>
              <a:buChar char="•"/>
            </a:pPr>
            <a:r>
              <a:rPr lang="en-US" baseline="0" dirty="0" smtClean="0"/>
              <a:t>Grade-Level </a:t>
            </a:r>
            <a:r>
              <a:rPr lang="en-US" baseline="0" dirty="0" err="1" smtClean="0"/>
              <a:t>Stds</a:t>
            </a:r>
            <a:r>
              <a:rPr lang="en-US" baseline="0" dirty="0" smtClean="0"/>
              <a:t> – K-8 provide useful specificity; 9-10/11-12 bands allow flexibility in high school course design</a:t>
            </a:r>
          </a:p>
          <a:p>
            <a:pPr lvl="1">
              <a:buFont typeface="Arial" pitchFamily="34" charset="0"/>
              <a:buChar char="•"/>
            </a:pPr>
            <a:r>
              <a:rPr lang="en-US" baseline="0" dirty="0" smtClean="0"/>
              <a:t>Strands: 4 processes of communication are closely related and reflected throughout the document</a:t>
            </a:r>
          </a:p>
          <a:p>
            <a:pPr lvl="1">
              <a:buFont typeface="Arial" pitchFamily="34" charset="0"/>
              <a:buChar char="•"/>
            </a:pPr>
            <a:r>
              <a:rPr lang="en-US" baseline="0" dirty="0" err="1" smtClean="0"/>
              <a:t>Stds</a:t>
            </a:r>
            <a:r>
              <a:rPr lang="en-US" baseline="0" dirty="0" smtClean="0"/>
              <a:t>. insist that literacy instruction be a shared responsibility within the school.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Emphasis on informational and persuasive text </a:t>
            </a:r>
            <a:endParaRPr lang="fr-CA" sz="1200" dirty="0" smtClean="0"/>
          </a:p>
          <a:p>
            <a:pPr lvl="1">
              <a:buFont typeface="Arial" pitchFamily="34" charset="0"/>
              <a:buChar char="•"/>
            </a:pPr>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D02B273-6C43-4E57-8329-4C9B15A1C8C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b="0" baseline="0" dirty="0" smtClean="0"/>
              <a:t>REMINDER: Visual Chart of the key design…</a:t>
            </a:r>
            <a:endParaRPr lang="en-US" b="0" dirty="0" smtClean="0"/>
          </a:p>
          <a:p>
            <a:pPr eaLnBrk="1" hangingPunct="1">
              <a:spcBef>
                <a:spcPct val="0"/>
              </a:spcBef>
              <a:buFontTx/>
              <a:buNone/>
            </a:pPr>
            <a:endParaRPr lang="en-US" b="0" dirty="0" smtClean="0"/>
          </a:p>
          <a:p>
            <a:pPr eaLnBrk="1" hangingPunct="1">
              <a:spcBef>
                <a:spcPct val="0"/>
              </a:spcBef>
              <a:buFontTx/>
              <a:buNone/>
            </a:pPr>
            <a:r>
              <a:rPr lang="en-US" b="0" dirty="0" smtClean="0"/>
              <a:t>Sally Hampton</a:t>
            </a:r>
            <a:r>
              <a:rPr lang="en-US" b="0" baseline="0" dirty="0" smtClean="0"/>
              <a:t> </a:t>
            </a:r>
            <a:r>
              <a:rPr lang="en-US" i="1" dirty="0" smtClean="0"/>
              <a:t>Chair, ELA College and Career Readiness Standards Work Group</a:t>
            </a:r>
            <a:r>
              <a:rPr lang="en-US" i="1" baseline="0" dirty="0" smtClean="0"/>
              <a:t> and </a:t>
            </a:r>
            <a:r>
              <a:rPr lang="en-US" i="1" dirty="0" smtClean="0"/>
              <a:t>Member, ELA K-12 Common Core Standards Committee </a:t>
            </a:r>
            <a:r>
              <a:rPr lang="en-US" i="0" dirty="0" smtClean="0"/>
              <a:t>stated “ most states have</a:t>
            </a:r>
            <a:r>
              <a:rPr lang="en-US" i="0" baseline="0" dirty="0" smtClean="0"/>
              <a:t> 120 standards in ELA. The CC has 42…”  </a:t>
            </a:r>
          </a:p>
          <a:p>
            <a:pPr eaLnBrk="1" hangingPunct="1">
              <a:spcBef>
                <a:spcPct val="0"/>
              </a:spcBef>
              <a:buFontTx/>
              <a:buNone/>
            </a:pPr>
            <a:endParaRPr lang="en-US" i="0" baseline="0" dirty="0" smtClean="0"/>
          </a:p>
          <a:p>
            <a:pPr eaLnBrk="1" hangingPunct="1">
              <a:spcBef>
                <a:spcPct val="0"/>
              </a:spcBef>
              <a:buFontTx/>
              <a:buNone/>
            </a:pPr>
            <a:r>
              <a:rPr lang="en-US" i="0" baseline="0" dirty="0" smtClean="0"/>
              <a:t>Fewer and Broader… This means that teachers must design more rigorous tasks to help  students achieve learning at a higher level… </a:t>
            </a:r>
            <a:r>
              <a:rPr lang="en-US" b="1" i="0" baseline="0" dirty="0" smtClean="0"/>
              <a:t>This is where CASL, Deconstruction and CHETL become the important pieces of the standards.  </a:t>
            </a:r>
            <a:r>
              <a:rPr lang="en-US" i="0" baseline="0" dirty="0" smtClean="0"/>
              <a:t>By themselves, the standards  WILL NOT improve student learning!!!</a:t>
            </a:r>
          </a:p>
          <a:p>
            <a:pPr eaLnBrk="1" hangingPunct="1">
              <a:spcBef>
                <a:spcPct val="0"/>
              </a:spcBef>
              <a:buFontTx/>
              <a:buNone/>
            </a:pPr>
            <a:endParaRPr lang="en-US" i="0" baseline="0" dirty="0" smtClean="0"/>
          </a:p>
          <a:p>
            <a:pPr eaLnBrk="1" hangingPunct="1">
              <a:spcBef>
                <a:spcPct val="0"/>
              </a:spcBef>
              <a:buFontTx/>
              <a:buNone/>
            </a:pPr>
            <a:r>
              <a:rPr lang="en-US" b="1" i="0" baseline="0" dirty="0" smtClean="0"/>
              <a:t>The </a:t>
            </a:r>
            <a:r>
              <a:rPr lang="en-US" b="1" i="0" u="sng" baseline="0" dirty="0" smtClean="0"/>
              <a:t>overarching skill emphasized in the ELA standards is COMPREHENSION at its highest level: ANALYSIS, CLASSIFICATION, ABILITY TO COMPARE/CONTRAST, SYNTHESIZE</a:t>
            </a:r>
          </a:p>
          <a:p>
            <a:pPr eaLnBrk="1" hangingPunct="1">
              <a:spcBef>
                <a:spcPct val="0"/>
              </a:spcBef>
              <a:buFontTx/>
              <a:buNone/>
            </a:pPr>
            <a:endParaRPr lang="en-US" i="0" baseline="0" dirty="0" smtClean="0"/>
          </a:p>
          <a:p>
            <a:pPr eaLnBrk="1" hangingPunct="1">
              <a:spcBef>
                <a:spcPct val="0"/>
              </a:spcBef>
              <a:buFontTx/>
              <a:buNone/>
            </a:pPr>
            <a:r>
              <a:rPr lang="en-US" dirty="0" smtClean="0"/>
              <a:t>Reading has 20 standards that are</a:t>
            </a:r>
            <a:r>
              <a:rPr lang="en-US" baseline="0" dirty="0" smtClean="0"/>
              <a:t> sub-divided into informational and literary text and each has</a:t>
            </a:r>
            <a:r>
              <a:rPr lang="en-US" dirty="0" smtClean="0"/>
              <a:t>10 standards (each connects back</a:t>
            </a:r>
            <a:r>
              <a:rPr lang="en-US" baseline="0" dirty="0" smtClean="0"/>
              <a:t> to its corresponding CCR</a:t>
            </a:r>
          </a:p>
          <a:p>
            <a:pPr eaLnBrk="1" hangingPunct="1">
              <a:spcBef>
                <a:spcPct val="0"/>
              </a:spcBef>
              <a:buFontTx/>
              <a:buNone/>
            </a:pPr>
            <a:r>
              <a:rPr lang="en-US" baseline="0" dirty="0" smtClean="0"/>
              <a:t>  anchor)</a:t>
            </a:r>
            <a:endParaRPr lang="en-US" dirty="0" smtClean="0"/>
          </a:p>
          <a:p>
            <a:pPr eaLnBrk="1" hangingPunct="1">
              <a:spcBef>
                <a:spcPct val="0"/>
              </a:spcBef>
              <a:buFontTx/>
              <a:buChar char="•"/>
            </a:pPr>
            <a:r>
              <a:rPr lang="en-US" dirty="0" smtClean="0"/>
              <a:t>10 standards for writing</a:t>
            </a:r>
          </a:p>
          <a:p>
            <a:pPr eaLnBrk="1" hangingPunct="1">
              <a:spcBef>
                <a:spcPct val="0"/>
              </a:spcBef>
              <a:buFontTx/>
              <a:buChar char="•"/>
            </a:pPr>
            <a:r>
              <a:rPr lang="en-US" dirty="0" smtClean="0"/>
              <a:t>6</a:t>
            </a:r>
            <a:r>
              <a:rPr lang="en-US" baseline="0" dirty="0" smtClean="0"/>
              <a:t> Standards for Speaking and Listening</a:t>
            </a:r>
          </a:p>
          <a:p>
            <a:pPr eaLnBrk="1" hangingPunct="1">
              <a:spcBef>
                <a:spcPct val="0"/>
              </a:spcBef>
              <a:buFontTx/>
              <a:buChar char="•"/>
            </a:pPr>
            <a:r>
              <a:rPr lang="en-US" baseline="0" dirty="0" smtClean="0"/>
              <a:t>6 Standards for Language</a:t>
            </a:r>
            <a:r>
              <a:rPr lang="en-US" dirty="0" smtClean="0"/>
              <a:t> </a:t>
            </a:r>
            <a:br>
              <a:rPr lang="en-US" dirty="0" smtClean="0"/>
            </a:b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Content Specific Literacy standards include</a:t>
            </a:r>
            <a:r>
              <a:rPr lang="en-US" baseline="0" dirty="0" smtClean="0"/>
              <a:t> 10 standards for </a:t>
            </a:r>
            <a:r>
              <a:rPr lang="en-US" dirty="0" smtClean="0"/>
              <a:t>reading and 10 for writing:</a:t>
            </a:r>
          </a:p>
          <a:p>
            <a:pPr eaLnBrk="1" hangingPunct="1">
              <a:spcBef>
                <a:spcPct val="0"/>
              </a:spcBef>
              <a:buFontTx/>
              <a:buNone/>
            </a:pPr>
            <a:endParaRPr 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DF399-2768-4BAE-BD65-EF928FF09502}"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a:t>
            </a:r>
            <a:r>
              <a:rPr lang="en-US" b="1" baseline="0" dirty="0" smtClean="0"/>
              <a:t>his is a slide you will want to access when you return to your school. These tabs will help to organize and locate just where things are in  the document.</a:t>
            </a:r>
            <a:endParaRPr lang="en-US" dirty="0"/>
          </a:p>
        </p:txBody>
      </p:sp>
      <p:sp>
        <p:nvSpPr>
          <p:cNvPr id="4" name="Slide Number Placeholder 3"/>
          <p:cNvSpPr>
            <a:spLocks noGrp="1"/>
          </p:cNvSpPr>
          <p:nvPr>
            <p:ph type="sldNum" sz="quarter" idx="10"/>
          </p:nvPr>
        </p:nvSpPr>
        <p:spPr/>
        <p:txBody>
          <a:bodyPr/>
          <a:lstStyle/>
          <a:p>
            <a:pPr>
              <a:defRPr/>
            </a:pPr>
            <a:fld id="{ACC14426-3A57-476E-BA2B-093072853ED6}"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Everyone would like the standards to b</a:t>
            </a:r>
            <a:r>
              <a:rPr lang="en-US" baseline="0" dirty="0" smtClean="0"/>
              <a:t>e a “magic wand” and solve our problems, but that is a Fantasy</a:t>
            </a:r>
          </a:p>
          <a:p>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You won’t see strategies or instructional advice. BUT— </a:t>
            </a:r>
            <a:r>
              <a:rPr lang="en-US" b="1" u="sng" dirty="0" smtClean="0"/>
              <a:t>HIGHLY EFFECTIVE TEACHING AND LEARNING</a:t>
            </a:r>
            <a:r>
              <a:rPr lang="en-US" b="0" dirty="0" smtClean="0"/>
              <a:t> will guide teachers</a:t>
            </a:r>
            <a:r>
              <a:rPr lang="en-US" b="1" dirty="0" smtClean="0"/>
              <a:t>.  </a:t>
            </a:r>
            <a:r>
              <a:rPr lang="en-US" dirty="0" smtClean="0"/>
              <a:t>Along with CHETL, the establishment</a:t>
            </a:r>
            <a:r>
              <a:rPr lang="en-US" baseline="0" dirty="0" smtClean="0"/>
              <a:t> of </a:t>
            </a:r>
            <a:r>
              <a:rPr lang="en-US" b="1" dirty="0" smtClean="0"/>
              <a:t>learning targets </a:t>
            </a:r>
            <a:r>
              <a:rPr lang="en-US" dirty="0" smtClean="0"/>
              <a:t>are beneficial in understanding if our students have met the standards.</a:t>
            </a:r>
            <a:r>
              <a:rPr lang="en-US" baseline="0" dirty="0" smtClean="0"/>
              <a:t>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The standards do not describe all that can or should be taught (only what is essential is included). A </a:t>
            </a:r>
            <a:r>
              <a:rPr lang="en-US" dirty="0" smtClean="0"/>
              <a:t>well-developed, content-rich curriculum must be</a:t>
            </a:r>
            <a:r>
              <a:rPr lang="en-US" baseline="0" dirty="0" smtClean="0"/>
              <a:t> developed by individual schools/districts/states…</a:t>
            </a:r>
            <a:endParaRPr lang="en-US" dirty="0" smtClean="0"/>
          </a:p>
          <a:p>
            <a:pPr eaLnBrk="1" hangingPunct="1">
              <a:spcBef>
                <a:spcPct val="0"/>
              </a:spcBef>
            </a:pPr>
            <a:r>
              <a:rPr lang="en-US" dirty="0" smtClean="0"/>
              <a:t> </a:t>
            </a:r>
          </a:p>
          <a:p>
            <a:pPr eaLnBrk="1" hangingPunct="1">
              <a:spcBef>
                <a:spcPct val="0"/>
              </a:spcBef>
            </a:pPr>
            <a:r>
              <a:rPr lang="en-US" b="1" u="sng" dirty="0" smtClean="0"/>
              <a:t>G/T or Advanced Work</a:t>
            </a:r>
            <a:r>
              <a:rPr lang="en-US" b="1" u="none" dirty="0" smtClean="0"/>
              <a:t>:</a:t>
            </a:r>
            <a:r>
              <a:rPr lang="en-US" b="1" u="none" baseline="0" dirty="0" smtClean="0"/>
              <a:t> </a:t>
            </a:r>
            <a:r>
              <a:rPr lang="en-US" b="0" u="none" dirty="0" smtClean="0"/>
              <a:t>Advanced work in such areas as literature, composition, language, and journalism should</a:t>
            </a:r>
            <a:r>
              <a:rPr lang="en-US" b="0" u="none" baseline="0" dirty="0" smtClean="0"/>
              <a:t> be made available to students</a:t>
            </a:r>
          </a:p>
          <a:p>
            <a:pPr eaLnBrk="1" hangingPunct="1">
              <a:spcBef>
                <a:spcPct val="0"/>
              </a:spcBef>
            </a:pPr>
            <a:r>
              <a:rPr lang="en-US" b="1" u="sng" dirty="0" smtClean="0"/>
              <a:t>Interventions:</a:t>
            </a:r>
            <a:r>
              <a:rPr lang="en-US" dirty="0" smtClean="0"/>
              <a:t>  </a:t>
            </a:r>
            <a:r>
              <a:rPr lang="en-US" b="0" dirty="0" smtClean="0"/>
              <a:t>No grade-specific</a:t>
            </a:r>
            <a:r>
              <a:rPr lang="en-US" b="0" baseline="0" dirty="0" smtClean="0"/>
              <a:t> standard can fully reflect the great variety in abilities, but GREAT teachers and teaching can identify them and address their needs. Maybe mention </a:t>
            </a:r>
            <a:r>
              <a:rPr lang="en-US" b="0" baseline="0" dirty="0" err="1" smtClean="0"/>
              <a:t>RtI</a:t>
            </a:r>
            <a:r>
              <a:rPr lang="en-US" b="0" baseline="0" dirty="0" smtClean="0"/>
              <a:t>, CSIP, etc…</a:t>
            </a:r>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Anchor</a:t>
            </a:r>
            <a:r>
              <a:rPr lang="en-US" sz="1200" baseline="0" dirty="0" smtClean="0"/>
              <a:t> Standard CCR Reading Standard 3: (</a:t>
            </a:r>
            <a:r>
              <a:rPr lang="en-US" dirty="0" smtClean="0"/>
              <a:t>remind</a:t>
            </a:r>
            <a:r>
              <a:rPr lang="en-US" baseline="0" dirty="0" smtClean="0"/>
              <a:t> about</a:t>
            </a:r>
            <a:r>
              <a:rPr lang="en-US" dirty="0" smtClean="0"/>
              <a:t> “number connections” to CCR Anchor Standard)</a:t>
            </a:r>
            <a:endParaRPr lang="en-US" sz="1200" baseline="0" dirty="0" smtClean="0"/>
          </a:p>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baseline="0" dirty="0" smtClean="0"/>
              <a:t>ELA </a:t>
            </a:r>
            <a:r>
              <a:rPr lang="en-US" sz="1200" dirty="0" smtClean="0"/>
              <a:t>Standards</a:t>
            </a:r>
            <a:r>
              <a:rPr lang="en-US" sz="1200" baseline="0" dirty="0" smtClean="0"/>
              <a:t> </a:t>
            </a:r>
            <a:r>
              <a:rPr lang="en-US" sz="1200" dirty="0" smtClean="0"/>
              <a:t>define what students should understand and be able to do by the end of each grade. </a:t>
            </a:r>
          </a:p>
          <a:p>
            <a:pPr marL="0" marR="0" indent="0" algn="l" defTabSz="914400" rtl="0" eaLnBrk="1" fontAlgn="auto" latinLnBrk="0" hangingPunct="1">
              <a:lnSpc>
                <a:spcPct val="100000"/>
              </a:lnSpc>
              <a:spcBef>
                <a:spcPct val="0"/>
              </a:spcBef>
              <a:spcAft>
                <a:spcPts val="0"/>
              </a:spcAft>
              <a:buClrTx/>
              <a:buSzTx/>
              <a:buFont typeface="Arial" pitchFamily="34" charset="0"/>
              <a:buNone/>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dirty="0" smtClean="0"/>
              <a:t>They correspond to the College and Career Readiness (CCR) anchor standards by number. </a:t>
            </a:r>
          </a:p>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sz="1200" dirty="0" smtClean="0"/>
              <a:t>The CCR and grade-specific standards are necessary complements—the former providing broad standards, the latter providing additional specificity—that </a:t>
            </a:r>
          </a:p>
          <a:p>
            <a:pPr marL="0" marR="0" indent="0" algn="l" defTabSz="914400" rtl="0" eaLnBrk="1" fontAlgn="auto" latinLnBrk="0" hangingPunct="1">
              <a:lnSpc>
                <a:spcPct val="100000"/>
              </a:lnSpc>
              <a:spcBef>
                <a:spcPct val="0"/>
              </a:spcBef>
              <a:spcAft>
                <a:spcPts val="0"/>
              </a:spcAft>
              <a:buClrTx/>
              <a:buSzTx/>
              <a:buFont typeface="Arial" pitchFamily="34" charset="0"/>
              <a:buNone/>
              <a:tabLst/>
              <a:defRPr/>
            </a:pPr>
            <a:r>
              <a:rPr lang="en-US" sz="1200" dirty="0" smtClean="0"/>
              <a:t>  together define the skills and understandings that all students must demonstrate.</a:t>
            </a:r>
          </a:p>
          <a:p>
            <a:pPr eaLnBrk="1" hangingPunct="1">
              <a:spcBef>
                <a:spcPct val="0"/>
              </a:spcBef>
            </a:pPr>
            <a:endParaRPr lang="en-US" dirty="0" smtClean="0"/>
          </a:p>
          <a:p>
            <a:pPr eaLnBrk="1" hangingPunct="1">
              <a:spcBef>
                <a:spcPct val="0"/>
              </a:spcBef>
              <a:buFont typeface="Arial" pitchFamily="34" charset="0"/>
              <a:buChar char="•"/>
            </a:pPr>
            <a:r>
              <a:rPr lang="en-US" dirty="0" smtClean="0"/>
              <a:t>CC</a:t>
            </a:r>
            <a:r>
              <a:rPr lang="en-US" baseline="0" dirty="0" smtClean="0"/>
              <a:t> </a:t>
            </a:r>
            <a:r>
              <a:rPr lang="en-US" dirty="0" smtClean="0"/>
              <a:t>Standards go in-depth earlier… CHETL, CASL (formative</a:t>
            </a:r>
            <a:r>
              <a:rPr lang="en-US" baseline="0" dirty="0" smtClean="0"/>
              <a:t> and summative assessment) are the guidance teachers need…</a:t>
            </a: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75D963-F84A-47C9-B605-96B5CFDC4AF9}"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Example from the writing strand of how the CCR Anchor Standards are reflected across the grade level standards.  </a:t>
            </a:r>
            <a:r>
              <a:rPr lang="en-US" b="1" dirty="0" smtClean="0"/>
              <a:t>REFER</a:t>
            </a:r>
            <a:r>
              <a:rPr lang="en-US" b="1" baseline="0" dirty="0" smtClean="0"/>
              <a:t> TO </a:t>
            </a:r>
            <a:r>
              <a:rPr lang="en-US" b="1" dirty="0" smtClean="0"/>
              <a:t>HANDOUT</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Top: CCR standard 6 for writing. It is coded as W.CCR.6 to show that it is a writing standard, from the CCR anchor section, and it is standard #6.</a:t>
            </a:r>
          </a:p>
          <a:p>
            <a:pPr eaLnBrk="1" fontAlgn="auto" hangingPunct="1">
              <a:spcBef>
                <a:spcPts val="0"/>
              </a:spcBef>
              <a:spcAft>
                <a:spcPts val="0"/>
              </a:spcAft>
              <a:defRPr/>
            </a:pPr>
            <a:r>
              <a:rPr lang="en-US" dirty="0" smtClean="0"/>
              <a:t>From that information we know that writing standard #6 from all grade levels and writing in the content areas and technical subjects will hook back to or progress toward proficiency in this CCR anchor standard.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Next line coded W.K.6, for writing, kindergarten, standard 6, you will see how it corresponds to the content in the CCR writing standard it supports.</a:t>
            </a:r>
          </a:p>
          <a:p>
            <a:pPr eaLnBrk="1" fontAlgn="auto" hangingPunct="1">
              <a:spcBef>
                <a:spcPts val="0"/>
              </a:spcBef>
              <a:spcAft>
                <a:spcPts val="0"/>
              </a:spcAft>
              <a:defRPr/>
            </a:pPr>
            <a:r>
              <a:rPr lang="en-US" dirty="0" smtClean="0"/>
              <a:t>Students </a:t>
            </a:r>
            <a:r>
              <a:rPr lang="en-US" b="1" dirty="0" smtClean="0"/>
              <a:t>use guidance and support from </a:t>
            </a:r>
            <a:r>
              <a:rPr lang="en-US" b="0" dirty="0" smtClean="0"/>
              <a:t>adults</a:t>
            </a:r>
            <a:r>
              <a:rPr lang="en-US" b="1" dirty="0" smtClean="0"/>
              <a:t> </a:t>
            </a:r>
            <a:r>
              <a:rPr lang="en-US" dirty="0" smtClean="0"/>
              <a:t>to </a:t>
            </a:r>
            <a:r>
              <a:rPr lang="en-US" b="1" dirty="0" smtClean="0"/>
              <a:t>explore</a:t>
            </a:r>
            <a:r>
              <a:rPr lang="en-US" dirty="0" smtClean="0"/>
              <a:t> digital tools to produce and publish writing.</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2, standard 6: </a:t>
            </a:r>
            <a:r>
              <a:rPr lang="en-US" b="1" dirty="0" smtClean="0"/>
              <a:t>students use guidance and support </a:t>
            </a:r>
            <a:r>
              <a:rPr lang="en-US" dirty="0" smtClean="0"/>
              <a:t>from adults to </a:t>
            </a:r>
            <a:r>
              <a:rPr lang="en-US" b="1" dirty="0" smtClean="0"/>
              <a:t>use</a:t>
            </a:r>
            <a:r>
              <a:rPr lang="en-US" dirty="0" smtClean="0"/>
              <a:t> a variety of digital tools to produce and publish </a:t>
            </a:r>
            <a:r>
              <a:rPr lang="en-US" b="1" dirty="0" smtClean="0"/>
              <a:t>writing…slight change in standard from Kindergarten to 2nd</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4 standard 6: student </a:t>
            </a:r>
            <a:r>
              <a:rPr lang="en-US" b="1" dirty="0" smtClean="0"/>
              <a:t>will use some guidance and support </a:t>
            </a:r>
            <a:r>
              <a:rPr lang="en-US" dirty="0" smtClean="0"/>
              <a:t>to </a:t>
            </a:r>
            <a:r>
              <a:rPr lang="en-US" b="1" dirty="0" smtClean="0"/>
              <a:t>use technology </a:t>
            </a:r>
            <a:r>
              <a:rPr lang="en-US" dirty="0" smtClean="0"/>
              <a:t>to </a:t>
            </a:r>
            <a:r>
              <a:rPr lang="en-US" b="1" dirty="0" smtClean="0"/>
              <a:t>demonstrate sufficient command </a:t>
            </a:r>
            <a:r>
              <a:rPr lang="en-US" dirty="0" smtClean="0"/>
              <a:t>of keyboarding skills to type a minimum of </a:t>
            </a:r>
            <a:r>
              <a:rPr lang="en-US" b="1" dirty="0" smtClean="0"/>
              <a:t>one page</a:t>
            </a:r>
            <a:r>
              <a:rPr lang="en-US" b="0"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6, standard 6: </a:t>
            </a:r>
            <a:r>
              <a:rPr lang="en-US" b="1" u="sng" dirty="0" smtClean="0"/>
              <a:t>guidance and support for the students has been removed in this standard</a:t>
            </a:r>
            <a:r>
              <a:rPr lang="en-US" dirty="0" smtClean="0"/>
              <a:t>.  “Quantum Leap” from 4</a:t>
            </a:r>
            <a:r>
              <a:rPr lang="en-US" baseline="30000" dirty="0" smtClean="0"/>
              <a:t>th</a:t>
            </a:r>
            <a:r>
              <a:rPr lang="en-US" dirty="0" smtClean="0"/>
              <a:t> grade…</a:t>
            </a:r>
            <a:r>
              <a:rPr lang="en-US" baseline="0" dirty="0" smtClean="0"/>
              <a:t> </a:t>
            </a:r>
            <a:r>
              <a:rPr lang="en-US" dirty="0" smtClean="0"/>
              <a:t>The students are expected to have the skills necessary to use the technology independently as needed. </a:t>
            </a:r>
            <a:r>
              <a:rPr lang="en-US" b="1" dirty="0" smtClean="0"/>
              <a:t>Three pages</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8 standard 6: the </a:t>
            </a:r>
            <a:r>
              <a:rPr lang="en-US" b="1" dirty="0" smtClean="0"/>
              <a:t>focus has changed </a:t>
            </a:r>
            <a:r>
              <a:rPr lang="en-US" dirty="0" smtClean="0"/>
              <a:t>from using the technology to </a:t>
            </a:r>
            <a:r>
              <a:rPr lang="en-US" b="1" dirty="0" smtClean="0"/>
              <a:t>produce and publish </a:t>
            </a:r>
            <a:r>
              <a:rPr lang="en-US" dirty="0" smtClean="0"/>
              <a:t>to </a:t>
            </a:r>
            <a:r>
              <a:rPr lang="en-US" b="1" dirty="0" smtClean="0"/>
              <a:t>ensuring the relationships between the information and ideas are presented efficiently</a:t>
            </a:r>
            <a:r>
              <a:rPr lang="en-US" dirty="0" smtClean="0"/>
              <a: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spans 9-10, standard 6: In this grade span, students are </a:t>
            </a:r>
            <a:r>
              <a:rPr lang="en-US" b="1" dirty="0" smtClean="0"/>
              <a:t>now expected to take advantage of the technology's capacity to other information and to display information flexibly and dynamically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Writing, grade spans 11-12, standard 6: revise individual or shared writing products </a:t>
            </a:r>
            <a:r>
              <a:rPr lang="en-US" b="1" dirty="0" smtClean="0"/>
              <a:t>in response to ongoing feedback</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Refer back to top CCR: using technology to produce and publish writing and to interact and collaborate with others</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C15624-4612-43B5-A443-A415B76BD866}" type="slidenum">
              <a:rPr lang="en-US" smtClean="0">
                <a:latin typeface="Arial" charset="0"/>
              </a:rPr>
              <a:pPr fontAlgn="base">
                <a:spcBef>
                  <a:spcPct val="0"/>
                </a:spcBef>
                <a:spcAft>
                  <a:spcPct val="0"/>
                </a:spcAft>
              </a:pPr>
              <a:t>27</a:t>
            </a:fld>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r>
              <a:rPr lang="en-US" u="sng" baseline="0" dirty="0" smtClean="0"/>
              <a:t>This slide focuses on progression, </a:t>
            </a:r>
            <a:r>
              <a:rPr lang="en-US" b="1" u="sng" baseline="0" dirty="0" smtClean="0"/>
              <a:t>but</a:t>
            </a:r>
            <a:r>
              <a:rPr lang="en-US" u="sng" baseline="0" dirty="0" smtClean="0"/>
              <a:t> use it to emphasize the  </a:t>
            </a:r>
            <a:r>
              <a:rPr lang="en-US" b="1" u="sng" baseline="0" dirty="0" smtClean="0"/>
              <a:t>DIFFERENCES IN LITERATURE AND INFORMATIONAL TEXT.  </a:t>
            </a:r>
          </a:p>
          <a:p>
            <a:pPr eaLnBrk="1" hangingPunct="1">
              <a:spcBef>
                <a:spcPct val="0"/>
              </a:spcBef>
            </a:pPr>
            <a:endParaRPr lang="en-US" u="sng" baseline="0" dirty="0" smtClean="0"/>
          </a:p>
          <a:p>
            <a:pPr eaLnBrk="1" hangingPunct="1">
              <a:spcBef>
                <a:spcPct val="0"/>
              </a:spcBef>
            </a:pPr>
            <a:r>
              <a:rPr lang="en-US" u="none" baseline="0" dirty="0" smtClean="0"/>
              <a:t>Content teachers need the “clarification” (especially H.S. level) of how the standards define reading skills within their subject area.  </a:t>
            </a:r>
          </a:p>
          <a:p>
            <a:pPr eaLnBrk="1" hangingPunct="1">
              <a:spcBef>
                <a:spcPct val="0"/>
              </a:spcBef>
            </a:pPr>
            <a:endParaRPr lang="en-US" u="none" baseline="0" dirty="0" smtClean="0"/>
          </a:p>
          <a:p>
            <a:pPr eaLnBrk="1" hangingPunct="1">
              <a:spcBef>
                <a:spcPct val="0"/>
              </a:spcBef>
            </a:pPr>
            <a:r>
              <a:rPr lang="en-US" u="none" baseline="0" dirty="0" smtClean="0"/>
              <a:t>Another important aspect is that ALL teachers should emphasize to their students that the SKILLS PROCESS of a standard are the same (i.e. describe, analyze, etc).  It is the context, subject or topic that will be different!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400" dirty="0" smtClean="0"/>
          </a:p>
          <a:p>
            <a:pPr eaLnBrk="1" hangingPunct="1">
              <a:spcBef>
                <a:spcPct val="0"/>
              </a:spcBef>
            </a:pPr>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B62D47-5EBB-4C6A-AA4C-C43DDC7D7090}"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CCR Anchor Standards for Reading remain the same so I did not copy them</a:t>
            </a:r>
          </a:p>
          <a:p>
            <a:endParaRPr lang="en-US" b="1" baseline="0" dirty="0" smtClean="0"/>
          </a:p>
          <a:p>
            <a:r>
              <a:rPr lang="en-US" b="1" dirty="0" smtClean="0"/>
              <a:t>Handout</a:t>
            </a:r>
            <a:r>
              <a:rPr lang="en-US" b="1" baseline="0" dirty="0" smtClean="0"/>
              <a:t> Pg. </a:t>
            </a:r>
            <a:r>
              <a:rPr lang="en-US" b="1" dirty="0" smtClean="0"/>
              <a:t>61</a:t>
            </a:r>
            <a:r>
              <a:rPr lang="en-US" dirty="0" smtClean="0"/>
              <a:t>: Reading </a:t>
            </a:r>
            <a:r>
              <a:rPr lang="en-US" dirty="0" err="1" smtClean="0"/>
              <a:t>Stds</a:t>
            </a:r>
            <a:r>
              <a:rPr lang="en-US" dirty="0" smtClean="0"/>
              <a:t>. in H/SS</a:t>
            </a:r>
          </a:p>
          <a:p>
            <a:endParaRPr lang="en-US" dirty="0" smtClean="0"/>
          </a:p>
          <a:p>
            <a:r>
              <a:rPr lang="en-US" dirty="0" smtClean="0"/>
              <a:t>Reminder:</a:t>
            </a:r>
            <a:r>
              <a:rPr lang="en-US" baseline="0" dirty="0" smtClean="0"/>
              <a:t> Only</a:t>
            </a:r>
            <a:r>
              <a:rPr lang="en-US" dirty="0" smtClean="0"/>
              <a:t> 10 standards for Reading</a:t>
            </a:r>
            <a:r>
              <a:rPr lang="en-US" baseline="0" dirty="0" smtClean="0"/>
              <a:t> and 10 for Writing</a:t>
            </a:r>
          </a:p>
          <a:p>
            <a:endParaRPr lang="en-US" baseline="0" dirty="0" smtClean="0"/>
          </a:p>
          <a:p>
            <a:r>
              <a:rPr lang="en-US" baseline="0" dirty="0" smtClean="0"/>
              <a:t>I think content area teachers, especially at H. S.,  will be more accepting once they have actually been exposed to the standards in a way that connects </a:t>
            </a:r>
          </a:p>
          <a:p>
            <a:r>
              <a:rPr lang="en-US" baseline="0" dirty="0" smtClean="0"/>
              <a:t>them to their specific area!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terminology of Cite, primary/secondary, Analyze, Evaluate, Differentiate, Integrate --- DEPTH AND RIGOR implications for both teaching and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Just becoming familiar with the standards will not get students to proficiency.   In Kentucky we will use CHETL, CASL and Deconstruction to…</a:t>
            </a:r>
            <a:endParaRPr lang="en-US" dirty="0" smtClean="0"/>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CCR Anchor Standards for Reading remain the same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Handout Pg. 62</a:t>
            </a:r>
            <a:r>
              <a:rPr lang="en-US" dirty="0" smtClean="0"/>
              <a:t>:</a:t>
            </a:r>
            <a:r>
              <a:rPr lang="en-US" baseline="0" dirty="0" smtClean="0"/>
              <a:t> Reading </a:t>
            </a:r>
            <a:r>
              <a:rPr lang="en-US" baseline="0" dirty="0" err="1" smtClean="0"/>
              <a:t>Stds</a:t>
            </a:r>
            <a:r>
              <a:rPr lang="en-US" baseline="0" dirty="0" smtClean="0"/>
              <a:t> in SC and Tech Subj.</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 Remember only 10 standards for Reading</a:t>
            </a:r>
            <a:r>
              <a:rPr lang="en-US" baseline="0" dirty="0" smtClean="0"/>
              <a:t> and 10 for Writing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terminology of Cite, Analyze, Synthesize, Translating --- DEPTH AND RIGOR implications for both teaching and learning.</a:t>
            </a:r>
            <a:endParaRPr lang="en-US" dirty="0" smtClean="0"/>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GIVE EACH DISTRICT AN</a:t>
            </a:r>
            <a:r>
              <a:rPr lang="en-US" b="1" u="sng" baseline="0" dirty="0" smtClean="0"/>
              <a:t> ACCORDION FOLDER WITH </a:t>
            </a:r>
            <a:r>
              <a:rPr lang="en-US" b="1" u="sng" dirty="0" smtClean="0"/>
              <a:t>COPY OF EACH APPENDICE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3 Appendices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Supplementary materials and a glossary </a:t>
            </a:r>
            <a:r>
              <a:rPr lang="en-US" b="1" dirty="0" smtClean="0"/>
              <a:t>(43 pages)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t>
            </a:r>
            <a:r>
              <a:rPr lang="en-US" baseline="0" dirty="0" smtClean="0"/>
              <a:t> T</a:t>
            </a:r>
            <a:r>
              <a:rPr lang="en-US" dirty="0" smtClean="0"/>
              <a:t>ext exemplars illustrating complexity. text complexity is measured by 3 factors (DON’T KNOW IF I WILL GO INTO ALL THIS ABOUT</a:t>
            </a:r>
            <a:r>
              <a:rPr lang="en-US" baseline="0" dirty="0" smtClean="0"/>
              <a:t> APPENDIX B </a:t>
            </a:r>
            <a:r>
              <a:rPr lang="en-US" dirty="0" smtClean="0"/>
              <a:t>, BUT I WILL HAVE IT IF</a:t>
            </a:r>
            <a:r>
              <a:rPr lang="en-US" baseline="0" dirty="0" smtClean="0"/>
              <a:t> NEEDED)</a:t>
            </a:r>
            <a:endParaRPr lang="en-US" dirty="0" smtClean="0"/>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u="sng" dirty="0" smtClean="0"/>
              <a:t>qualitative evaluation </a:t>
            </a:r>
            <a:r>
              <a:rPr lang="en-US" dirty="0" smtClean="0"/>
              <a:t>(levels of meaning, structure, language conventionality, and clarity, and knowledge demands)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u="sng" dirty="0" smtClean="0"/>
              <a:t>quantitative evaluation </a:t>
            </a:r>
            <a:r>
              <a:rPr lang="en-US" dirty="0" smtClean="0"/>
              <a:t>(readability, and other scores of text complexity), and matching reader to text and task (reader variables such as motivation, knowledge and experience, and task variables such as purpose and complexity generated by task assigned or question posed) </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u="sng" dirty="0" smtClean="0"/>
              <a:t>quality and range of reading for grade levels </a:t>
            </a:r>
            <a:r>
              <a:rPr lang="en-US" dirty="0" smtClean="0"/>
              <a:t>(includes text types for K-5 and 6-12 bands in these broad categories: stories, dramas, poetry and literary nonfiction/(historical, scientific and technical texts for K-5 only)</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    A</a:t>
            </a:r>
            <a:r>
              <a:rPr lang="en-US" dirty="0" smtClean="0"/>
              <a:t>ccompanying Sample Performance Tasks </a:t>
            </a:r>
            <a:r>
              <a:rPr lang="en-US" b="1" dirty="0" smtClean="0"/>
              <a:t>(183 pages)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 Annotated samples demonstrating at least adequate performance in writing at various grade levels</a:t>
            </a:r>
            <a:r>
              <a:rPr lang="en-US" baseline="0" dirty="0" smtClean="0"/>
              <a:t> </a:t>
            </a:r>
            <a:r>
              <a:rPr lang="en-US" b="1" baseline="0" dirty="0" smtClean="0"/>
              <a:t>(106 pages)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D02B273-6C43-4E57-8329-4C9B15A1C8C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Georgia" pitchFamily="18" charset="0"/>
              </a:rPr>
              <a:t>Intent is to help in understanding of how the new Common Core Standards in ELA compares with current expectations for students </a:t>
            </a:r>
            <a:r>
              <a:rPr lang="en-US" b="1" dirty="0" smtClean="0">
                <a:latin typeface="Georgia" pitchFamily="18" charset="0"/>
              </a:rPr>
              <a:t>AND</a:t>
            </a:r>
            <a:r>
              <a:rPr lang="en-US" dirty="0" smtClean="0">
                <a:latin typeface="Georgia" pitchFamily="18" charset="0"/>
              </a:rPr>
              <a:t> to inform thinking about the implementation of Kentucky Core Academic Standards</a:t>
            </a:r>
          </a:p>
          <a:p>
            <a:endParaRPr lang="en-US" b="1" dirty="0" smtClean="0"/>
          </a:p>
          <a:p>
            <a:r>
              <a:rPr lang="en-US" b="1" dirty="0" smtClean="0"/>
              <a:t>Bookmarked Crosswalk</a:t>
            </a:r>
            <a:r>
              <a:rPr lang="en-US" b="1" baseline="0" dirty="0" smtClean="0"/>
              <a:t> Pg. 264 Handout and Basic Explanations Handout: </a:t>
            </a:r>
            <a:r>
              <a:rPr lang="en-US" baseline="0" dirty="0" smtClean="0"/>
              <a:t>Provide explanation for crosswalk document using example on the screen and the handout.</a:t>
            </a:r>
          </a:p>
          <a:p>
            <a:endParaRPr lang="en-US" baseline="0" dirty="0" smtClean="0"/>
          </a:p>
          <a:p>
            <a:r>
              <a:rPr lang="en-US" baseline="0" dirty="0" smtClean="0"/>
              <a:t>Activity: Have participants analyze the other 2 standards on the crosswalk handout using the explanations handout.  Ask them to discuss any implications for curriculum alignment and or effective teaching/learning characteristics </a:t>
            </a:r>
          </a:p>
          <a:p>
            <a:endParaRPr lang="en-US" baseline="0" dirty="0" smtClean="0"/>
          </a:p>
          <a:p>
            <a:r>
              <a:rPr lang="en-US" b="1" baseline="0" dirty="0" smtClean="0"/>
              <a:t>Understanding the organization of this document and how to use it will help teachers organize and align current curriculum. It will allow them to identify “gaps” in the two standards and start planning/addressing standards before school is out…</a:t>
            </a:r>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SUGGESTION</a:t>
            </a:r>
            <a:r>
              <a:rPr lang="en-US" baseline="0" dirty="0" smtClean="0"/>
              <a:t> FOR BEGINNING THE STANDARDS WORK IN YOUR SCHOOL/DISTRICT.</a:t>
            </a:r>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latin typeface="Courier New" pitchFamily="49" charset="0"/>
                <a:cs typeface="Courier New" pitchFamily="49" charset="0"/>
              </a:rPr>
              <a:t>CAROLE and</a:t>
            </a:r>
            <a:r>
              <a:rPr lang="en-US" b="1" baseline="0" dirty="0" smtClean="0">
                <a:solidFill>
                  <a:srgbClr val="000000"/>
                </a:solidFill>
                <a:latin typeface="Courier New" pitchFamily="49" charset="0"/>
                <a:cs typeface="Courier New" pitchFamily="49" charset="0"/>
              </a:rPr>
              <a:t> LINDA take lead with support from Mary and David: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rgbClr val="000000"/>
              </a:solidFill>
              <a:latin typeface="Courier New" pitchFamily="49" charset="0"/>
              <a:cs typeface="Courier New" pitchFamily="49"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000000"/>
                </a:solidFill>
                <a:latin typeface="Courier New" pitchFamily="49" charset="0"/>
                <a:cs typeface="Courier New" pitchFamily="49" charset="0"/>
              </a:rPr>
              <a:t>SEE SEPARATE PAGE OF INSTRUCTIONS FOR THIS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1D02B273-6C43-4E57-8329-4C9B15A1C8C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CAROLE and DAVID MS/HS: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LINDA and MARY EL:</a:t>
            </a:r>
            <a:endParaRPr lang="en-US" sz="1200" kern="1200" dirty="0" smtClean="0">
              <a:solidFill>
                <a:schemeClr val="tx1"/>
              </a:solidFill>
              <a:latin typeface="+mn-lt"/>
              <a:ea typeface="+mn-ea"/>
              <a:cs typeface="+mn-cs"/>
            </a:endParaRPr>
          </a:p>
          <a:p>
            <a:endParaRPr lang="en-US" sz="1200" u="sng"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Revisit the article “Changing Teacher Practice” by Dylan </a:t>
            </a:r>
            <a:r>
              <a:rPr lang="en-US" sz="1200" u="sng" kern="1200" dirty="0" err="1" smtClean="0">
                <a:solidFill>
                  <a:schemeClr val="tx1"/>
                </a:solidFill>
                <a:latin typeface="+mn-lt"/>
                <a:ea typeface="+mn-ea"/>
                <a:cs typeface="+mn-cs"/>
              </a:rPr>
              <a:t>Wiliam</a:t>
            </a:r>
            <a:r>
              <a:rPr lang="en-US" sz="1200" kern="1200" dirty="0" smtClean="0">
                <a:solidFill>
                  <a:schemeClr val="tx1"/>
                </a:solidFill>
                <a:latin typeface="+mn-lt"/>
                <a:ea typeface="+mn-ea"/>
                <a:cs typeface="+mn-cs"/>
              </a:rPr>
              <a:t> 30 </a:t>
            </a:r>
            <a:r>
              <a:rPr lang="en-US" sz="1200" kern="1200" dirty="0" err="1" smtClean="0">
                <a:solidFill>
                  <a:schemeClr val="tx1"/>
                </a:solidFill>
                <a:latin typeface="+mn-lt"/>
                <a:ea typeface="+mn-ea"/>
                <a:cs typeface="+mn-cs"/>
              </a:rPr>
              <a:t>mins</a:t>
            </a:r>
            <a:r>
              <a:rPr lang="en-US" sz="1200" kern="1200" dirty="0" smtClean="0">
                <a:solidFill>
                  <a:schemeClr val="tx1"/>
                </a:solidFill>
                <a:latin typeface="+mn-lt"/>
                <a:ea typeface="+mn-ea"/>
                <a:cs typeface="+mn-cs"/>
              </a:rPr>
              <a:t>.</a:t>
            </a:r>
          </a:p>
          <a:p>
            <a:pPr lvl="0"/>
            <a:r>
              <a:rPr lang="en-US" sz="1200" kern="1200" dirty="0" smtClean="0">
                <a:solidFill>
                  <a:schemeClr val="tx1"/>
                </a:solidFill>
                <a:latin typeface="+mn-lt"/>
                <a:ea typeface="+mn-ea"/>
                <a:cs typeface="+mn-cs"/>
              </a:rPr>
              <a:t>Finish reading article, if needed; Complete </a:t>
            </a:r>
            <a:r>
              <a:rPr lang="en-US" sz="1200" b="1" kern="1200" dirty="0" smtClean="0">
                <a:solidFill>
                  <a:schemeClr val="tx1"/>
                </a:solidFill>
                <a:latin typeface="+mn-lt"/>
                <a:ea typeface="+mn-ea"/>
                <a:cs typeface="+mn-cs"/>
              </a:rPr>
              <a:t>3-2-1 Handout</a:t>
            </a: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1D02B273-6C43-4E57-8329-4C9B15A1C8C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CAROLE</a:t>
            </a:r>
            <a:r>
              <a:rPr lang="en-US" sz="1200" b="1" kern="1200" baseline="0" dirty="0" smtClean="0">
                <a:solidFill>
                  <a:schemeClr val="tx1"/>
                </a:solidFill>
                <a:latin typeface="+mn-lt"/>
                <a:ea typeface="+mn-ea"/>
                <a:cs typeface="+mn-cs"/>
              </a:rPr>
              <a:t> AND LINDA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Extended</a:t>
            </a:r>
            <a:r>
              <a:rPr lang="en-US" sz="1200" b="1" kern="1200" baseline="0" dirty="0" smtClean="0">
                <a:solidFill>
                  <a:schemeClr val="tx1"/>
                </a:solidFill>
                <a:latin typeface="+mn-lt"/>
                <a:ea typeface="+mn-ea"/>
                <a:cs typeface="+mn-cs"/>
              </a:rPr>
              <a:t> Learning Assignment</a:t>
            </a:r>
            <a:r>
              <a:rPr lang="en-US" sz="1200" b="1" kern="1200" dirty="0" smtClean="0">
                <a:solidFill>
                  <a:schemeClr val="tx1"/>
                </a:solidFill>
                <a:latin typeface="+mn-lt"/>
                <a:ea typeface="+mn-ea"/>
                <a:cs typeface="+mn-cs"/>
              </a:rPr>
              <a:t>:  Distribute Chapter 3 Anticipation Guide</a:t>
            </a:r>
            <a:r>
              <a:rPr lang="en-US" sz="1200" b="1" kern="1200" baseline="0" dirty="0" smtClean="0">
                <a:solidFill>
                  <a:schemeClr val="tx1"/>
                </a:solidFill>
                <a:latin typeface="+mn-lt"/>
                <a:ea typeface="+mn-ea"/>
                <a:cs typeface="+mn-cs"/>
              </a:rPr>
              <a:t> to Participants and then explain assignment on slide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REFLECTION</a:t>
            </a:r>
            <a:r>
              <a:rPr lang="en-US" baseline="0" dirty="0" smtClean="0"/>
              <a:t> COMMENTS FOR CLOSURE</a:t>
            </a:r>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CAROLE</a:t>
            </a:r>
          </a:p>
          <a:p>
            <a:r>
              <a:rPr lang="en-US" dirty="0" smtClean="0"/>
              <a:t>Remind</a:t>
            </a:r>
            <a:r>
              <a:rPr lang="en-US" baseline="0" dirty="0" smtClean="0"/>
              <a:t> participants of Vision…</a:t>
            </a:r>
            <a:endParaRPr lang="en-US" dirty="0" smtClean="0"/>
          </a:p>
        </p:txBody>
      </p:sp>
      <p:sp>
        <p:nvSpPr>
          <p:cNvPr id="4" name="Slide Number Placeholder 3"/>
          <p:cNvSpPr>
            <a:spLocks noGrp="1"/>
          </p:cNvSpPr>
          <p:nvPr>
            <p:ph type="sldNum" sz="quarter" idx="5"/>
          </p:nvPr>
        </p:nvSpPr>
        <p:spPr/>
        <p:txBody>
          <a:bodyPr/>
          <a:lstStyle/>
          <a:p>
            <a:pPr>
              <a:defRPr/>
            </a:pPr>
            <a:fld id="{F17446C7-3AB8-4828-BF0B-234DD7A2B31E}"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a:t>
            </a:r>
            <a:r>
              <a:rPr lang="en-US" baseline="0" dirty="0" smtClean="0"/>
              <a:t> CONTACT ME FOR SUPPORT!!</a:t>
            </a:r>
            <a:endParaRPr lang="en-US"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r>
              <a:rPr lang="en-US" b="1" baseline="0" dirty="0" smtClean="0"/>
              <a:t> (5 Min)</a:t>
            </a:r>
          </a:p>
          <a:p>
            <a:endParaRPr lang="en-US" b="1" baseline="0" dirty="0" smtClean="0"/>
          </a:p>
          <a:p>
            <a:r>
              <a:rPr lang="en-US" b="0" dirty="0" smtClean="0"/>
              <a:t>Revisit Group Norms: </a:t>
            </a:r>
            <a:r>
              <a:rPr lang="en-US" b="1" dirty="0" smtClean="0"/>
              <a:t>Handout</a:t>
            </a:r>
            <a:endParaRPr lang="en-US" b="0" dirty="0" smtClean="0"/>
          </a:p>
        </p:txBody>
      </p:sp>
      <p:sp>
        <p:nvSpPr>
          <p:cNvPr id="4" name="Slide Number Placeholder 3"/>
          <p:cNvSpPr>
            <a:spLocks noGrp="1"/>
          </p:cNvSpPr>
          <p:nvPr>
            <p:ph type="sldNum" sz="quarter" idx="10"/>
          </p:nvPr>
        </p:nvSpPr>
        <p:spPr/>
        <p:txBody>
          <a:bodyPr/>
          <a:lstStyle/>
          <a:p>
            <a:fld id="{1D02B273-6C43-4E57-8329-4C9B15A1C8C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CAROLE</a:t>
            </a:r>
          </a:p>
          <a:p>
            <a:endParaRPr lang="en-US" b="1" dirty="0" smtClean="0"/>
          </a:p>
          <a:p>
            <a:r>
              <a:rPr lang="en-US" b="1" dirty="0" smtClean="0"/>
              <a:t>REVIEW</a:t>
            </a:r>
          </a:p>
          <a:p>
            <a:endParaRPr lang="en-US" b="1" dirty="0" smtClean="0"/>
          </a:p>
          <a:p>
            <a:r>
              <a:rPr lang="en-US" b="1" dirty="0" smtClean="0"/>
              <a:t>Remind participants</a:t>
            </a:r>
            <a:r>
              <a:rPr lang="en-US" b="1" baseline="0" dirty="0" smtClean="0"/>
              <a:t> of July Learning Targets</a:t>
            </a:r>
            <a:endParaRPr lang="en-US" b="1" dirty="0" smtClean="0"/>
          </a:p>
        </p:txBody>
      </p:sp>
      <p:sp>
        <p:nvSpPr>
          <p:cNvPr id="4" name="Slide Number Placeholder 3"/>
          <p:cNvSpPr>
            <a:spLocks noGrp="1"/>
          </p:cNvSpPr>
          <p:nvPr>
            <p:ph type="sldNum" sz="quarter" idx="5"/>
          </p:nvPr>
        </p:nvSpPr>
        <p:spPr/>
        <p:txBody>
          <a:bodyPr/>
          <a:lstStyle/>
          <a:p>
            <a:pPr>
              <a:defRPr/>
            </a:pPr>
            <a:fld id="{FDF0B934-2B47-4EF4-BC93-2DBC531371D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CAROLE: </a:t>
            </a:r>
            <a:r>
              <a:rPr lang="en-US" sz="1200" b="1" dirty="0" smtClean="0"/>
              <a:t>4 Major Components That Form the Foundation of Every Leadership Network in the State</a:t>
            </a:r>
            <a:endParaRPr lang="en-US" dirty="0" smtClean="0"/>
          </a:p>
          <a:p>
            <a:pPr>
              <a:defRPr/>
            </a:pPr>
            <a:endParaRPr lang="en-US" b="1" dirty="0" smtClean="0"/>
          </a:p>
          <a:p>
            <a:pPr>
              <a:buFont typeface="Arial" pitchFamily="34" charset="0"/>
              <a:buChar char="•"/>
              <a:defRPr/>
            </a:pPr>
            <a:r>
              <a:rPr lang="en-US" dirty="0" smtClean="0"/>
              <a:t>Our work for the next year will focus around these items. We are leading you to proficiency in these areas in order for you to help lead your district…</a:t>
            </a:r>
          </a:p>
          <a:p>
            <a:pPr>
              <a:buFont typeface="Arial" pitchFamily="34" charset="0"/>
              <a:buChar char="•"/>
              <a:defRPr/>
            </a:pPr>
            <a:r>
              <a:rPr lang="en-US" dirty="0" smtClean="0"/>
              <a:t>Receiving Overview Today -- Quickly Mention each item… </a:t>
            </a:r>
          </a:p>
          <a:p>
            <a:pPr>
              <a:buFont typeface="Arial" pitchFamily="34" charset="0"/>
              <a:buNone/>
              <a:defRPr/>
            </a:pPr>
            <a:endParaRPr lang="en-US" dirty="0" smtClean="0"/>
          </a:p>
          <a:p>
            <a:pPr>
              <a:buFont typeface="Arial" pitchFamily="34" charset="0"/>
              <a:buChar char="•"/>
              <a:defRPr/>
            </a:pPr>
            <a:r>
              <a:rPr lang="en-US" dirty="0" smtClean="0"/>
              <a:t>LN - Coming together on a regular basis to learn, to share ideas, to act as “critical friends’ system of support, and share resources and tools</a:t>
            </a:r>
          </a:p>
          <a:p>
            <a:pPr>
              <a:buFont typeface="Arial" pitchFamily="34" charset="0"/>
              <a:buChar char="•"/>
              <a:defRPr/>
            </a:pPr>
            <a:endParaRPr lang="en-US" dirty="0" smtClean="0"/>
          </a:p>
          <a:p>
            <a:pPr>
              <a:buFont typeface="Arial" pitchFamily="34" charset="0"/>
              <a:buChar char="•"/>
              <a:defRPr/>
            </a:pPr>
            <a:r>
              <a:rPr lang="en-US" dirty="0" smtClean="0"/>
              <a:t>CCSS – Standards by themselves will not improve student achievement and motivation to learn so our work does not focus solely on them</a:t>
            </a:r>
          </a:p>
          <a:p>
            <a:pPr>
              <a:buFont typeface="Arial" pitchFamily="34" charset="0"/>
              <a:buNone/>
              <a:defRPr/>
            </a:pPr>
            <a:endParaRPr lang="en-US" dirty="0" smtClean="0"/>
          </a:p>
          <a:p>
            <a:pPr>
              <a:buFont typeface="Arial" pitchFamily="34" charset="0"/>
              <a:buChar char="•"/>
              <a:defRPr/>
            </a:pPr>
            <a:r>
              <a:rPr lang="en-US" dirty="0" smtClean="0"/>
              <a:t>CHETL -</a:t>
            </a:r>
            <a:r>
              <a:rPr lang="en-US" baseline="0" dirty="0" smtClean="0"/>
              <a:t> </a:t>
            </a:r>
            <a:r>
              <a:rPr lang="en-US" dirty="0" smtClean="0"/>
              <a:t>They are designed to provide guidance as to the kinds of activities/learning teachers should be honing and the type of feedback that might be given to improve practices – New Evaluation System currently being piloted used them in the development process.</a:t>
            </a:r>
          </a:p>
          <a:p>
            <a:pPr>
              <a:buFont typeface="Arial" pitchFamily="34" charset="0"/>
              <a:buChar char="•"/>
              <a:defRPr/>
            </a:pPr>
            <a:endParaRPr lang="en-US" dirty="0" smtClean="0"/>
          </a:p>
          <a:p>
            <a:pPr>
              <a:buFont typeface="Arial" pitchFamily="34" charset="0"/>
              <a:buChar char="•"/>
              <a:defRPr/>
            </a:pPr>
            <a:r>
              <a:rPr lang="en-US" dirty="0" smtClean="0"/>
              <a:t>Assessment</a:t>
            </a:r>
            <a:r>
              <a:rPr lang="en-US" baseline="0" dirty="0" smtClean="0"/>
              <a:t> Literacy</a:t>
            </a:r>
            <a:r>
              <a:rPr lang="en-US" dirty="0" smtClean="0"/>
              <a:t> – Ask: When you hear the term Balanced Assessment what comes to mind immediately? Formative and Summative</a:t>
            </a:r>
          </a:p>
          <a:p>
            <a:pPr>
              <a:buFont typeface="Arial" pitchFamily="34" charset="0"/>
              <a:buNone/>
              <a:defRPr/>
            </a:pPr>
            <a:r>
              <a:rPr lang="en-US" dirty="0" smtClean="0">
                <a:solidFill>
                  <a:schemeClr val="tx1">
                    <a:lumMod val="95000"/>
                  </a:schemeClr>
                </a:solidFill>
              </a:rPr>
              <a:t>CASL developed by Rick </a:t>
            </a:r>
            <a:r>
              <a:rPr lang="en-US" dirty="0" err="1" smtClean="0">
                <a:solidFill>
                  <a:schemeClr val="tx1">
                    <a:lumMod val="95000"/>
                  </a:schemeClr>
                </a:solidFill>
              </a:rPr>
              <a:t>Stiggins</a:t>
            </a:r>
            <a:r>
              <a:rPr lang="en-US" dirty="0" smtClean="0">
                <a:solidFill>
                  <a:schemeClr val="tx1">
                    <a:lumMod val="95000"/>
                  </a:schemeClr>
                </a:solidFill>
              </a:rPr>
              <a:t> and others have been selected to be the primary framework for developing “Assessment Literacy” because they align so well with the Characteristics of HETL</a:t>
            </a:r>
            <a:r>
              <a:rPr lang="en-US" b="1" dirty="0" smtClean="0">
                <a:solidFill>
                  <a:schemeClr val="tx1">
                    <a:lumMod val="95000"/>
                  </a:schemeClr>
                </a:solidFill>
              </a:rPr>
              <a:t>. Being assessment literate means you that  are skilled both in </a:t>
            </a:r>
            <a:r>
              <a:rPr lang="en-US" b="1" u="sng" dirty="0" smtClean="0">
                <a:solidFill>
                  <a:schemeClr val="tx1">
                    <a:lumMod val="95000"/>
                  </a:schemeClr>
                </a:solidFill>
              </a:rPr>
              <a:t>gathering accurate information </a:t>
            </a:r>
            <a:r>
              <a:rPr lang="en-US" b="1" dirty="0" smtClean="0">
                <a:solidFill>
                  <a:schemeClr val="tx1">
                    <a:lumMod val="95000"/>
                  </a:schemeClr>
                </a:solidFill>
              </a:rPr>
              <a:t>about student learning and in </a:t>
            </a:r>
            <a:r>
              <a:rPr lang="en-US" b="1" u="sng" dirty="0" smtClean="0">
                <a:solidFill>
                  <a:schemeClr val="tx1">
                    <a:lumMod val="95000"/>
                  </a:schemeClr>
                </a:solidFill>
              </a:rPr>
              <a:t>using it effectively </a:t>
            </a:r>
            <a:r>
              <a:rPr lang="en-US" b="1" dirty="0" smtClean="0">
                <a:solidFill>
                  <a:schemeClr val="tx1">
                    <a:lumMod val="95000"/>
                  </a:schemeClr>
                </a:solidFill>
              </a:rPr>
              <a:t>to promote further learning (</a:t>
            </a:r>
            <a:r>
              <a:rPr lang="en-US" b="1" dirty="0" err="1" smtClean="0">
                <a:solidFill>
                  <a:schemeClr val="tx1">
                    <a:lumMod val="95000"/>
                  </a:schemeClr>
                </a:solidFill>
              </a:rPr>
              <a:t>Stiggins</a:t>
            </a:r>
            <a:r>
              <a:rPr lang="en-US" b="1" dirty="0" smtClean="0">
                <a:solidFill>
                  <a:schemeClr val="tx1">
                    <a:lumMod val="95000"/>
                  </a:schemeClr>
                </a:solidFill>
              </a:rPr>
              <a:t>)</a:t>
            </a:r>
          </a:p>
          <a:p>
            <a:pPr>
              <a:defRPr/>
            </a:pPr>
            <a:endParaRPr lang="en-US" dirty="0" smtClean="0"/>
          </a:p>
          <a:p>
            <a:pPr>
              <a:defRPr/>
            </a:pPr>
            <a:endParaRPr lang="en-US" dirty="0" smtClean="0"/>
          </a:p>
          <a:p>
            <a:pPr>
              <a:defRPr/>
            </a:pPr>
            <a:endParaRPr lang="en-US" dirty="0" smtClean="0"/>
          </a:p>
          <a:p>
            <a:pPr>
              <a:defRPr/>
            </a:pPr>
            <a:endParaRPr lang="en-US" dirty="0" smtClean="0"/>
          </a:p>
        </p:txBody>
      </p:sp>
      <p:sp>
        <p:nvSpPr>
          <p:cNvPr id="4" name="Slide Number Placeholder 3"/>
          <p:cNvSpPr>
            <a:spLocks noGrp="1"/>
          </p:cNvSpPr>
          <p:nvPr>
            <p:ph type="sldNum" sz="quarter" idx="5"/>
          </p:nvPr>
        </p:nvSpPr>
        <p:spPr/>
        <p:txBody>
          <a:bodyPr/>
          <a:lstStyle/>
          <a:p>
            <a:pPr>
              <a:defRPr/>
            </a:pPr>
            <a:fld id="{F7C1D957-0C44-4DAE-8D2F-1E1F4C8A962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CAROLE</a:t>
            </a:r>
          </a:p>
          <a:p>
            <a:r>
              <a:rPr lang="en-US" b="1" dirty="0" smtClean="0"/>
              <a:t>Refer participants to “Leadership Network System” Core Team Graphic given to them in July.</a:t>
            </a:r>
          </a:p>
          <a:p>
            <a:endParaRPr lang="en-US" dirty="0" smtClean="0"/>
          </a:p>
          <a:p>
            <a:r>
              <a:rPr lang="en-US" b="1" dirty="0" smtClean="0"/>
              <a:t>Remind participants that</a:t>
            </a:r>
            <a:r>
              <a:rPr lang="en-US" b="1" baseline="0" dirty="0" smtClean="0"/>
              <a:t> they have </a:t>
            </a:r>
            <a:r>
              <a:rPr lang="en-US" b="1" dirty="0" smtClean="0"/>
              <a:t>KLN “Scope of the Work” Handouts, etc. from 1</a:t>
            </a:r>
            <a:r>
              <a:rPr lang="en-US" b="1" baseline="30000" dirty="0" smtClean="0"/>
              <a:t>st</a:t>
            </a:r>
            <a:r>
              <a:rPr lang="en-US" b="1" dirty="0" smtClean="0"/>
              <a:t> meeting</a:t>
            </a:r>
            <a:r>
              <a:rPr lang="en-US" b="1" baseline="0" dirty="0" smtClean="0"/>
              <a:t> for reference, if needed</a:t>
            </a:r>
            <a:endParaRPr lang="en-US" dirty="0" smtClean="0"/>
          </a:p>
          <a:p>
            <a:endParaRPr lang="en-US" dirty="0" smtClean="0"/>
          </a:p>
          <a:p>
            <a:r>
              <a:rPr lang="en-US" dirty="0" smtClean="0"/>
              <a:t>CLARIFY and</a:t>
            </a:r>
            <a:r>
              <a:rPr lang="en-US" baseline="0" dirty="0" smtClean="0"/>
              <a:t> REINFORCE </a:t>
            </a:r>
            <a:r>
              <a:rPr lang="en-US" dirty="0" smtClean="0"/>
              <a:t>that we are implementing</a:t>
            </a:r>
            <a:r>
              <a:rPr lang="en-US" baseline="0" dirty="0" smtClean="0"/>
              <a:t> Capacity Building Strategies through our networks:</a:t>
            </a:r>
            <a:r>
              <a:rPr lang="en-US" dirty="0" smtClean="0"/>
              <a:t> Focusing on “people development” in order to sustain the learning within your district ---Districts will not receive a finished product to implement…</a:t>
            </a:r>
          </a:p>
          <a:p>
            <a:endParaRPr lang="en-US" dirty="0" smtClean="0"/>
          </a:p>
          <a:p>
            <a:r>
              <a:rPr lang="en-US" dirty="0" smtClean="0"/>
              <a:t>Explain</a:t>
            </a:r>
            <a:r>
              <a:rPr lang="en-US" baseline="0" dirty="0" smtClean="0"/>
              <a:t> more about their role as teacher leaders and what they will bring to the district level team…</a:t>
            </a:r>
            <a:endParaRPr lang="en-US" dirty="0" smtClean="0"/>
          </a:p>
        </p:txBody>
      </p:sp>
      <p:sp>
        <p:nvSpPr>
          <p:cNvPr id="4" name="Slide Number Placeholder 3"/>
          <p:cNvSpPr>
            <a:spLocks noGrp="1"/>
          </p:cNvSpPr>
          <p:nvPr>
            <p:ph type="sldNum" sz="quarter" idx="5"/>
          </p:nvPr>
        </p:nvSpPr>
        <p:spPr/>
        <p:txBody>
          <a:bodyPr/>
          <a:lstStyle/>
          <a:p>
            <a:pPr>
              <a:defRPr/>
            </a:pPr>
            <a:fld id="{E699505C-F3EB-4B91-A390-5FB4791A059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CAROLE</a:t>
            </a:r>
          </a:p>
          <a:p>
            <a:r>
              <a:rPr lang="en-US" b="1" dirty="0" smtClean="0"/>
              <a:t>Keeping up with how</a:t>
            </a:r>
            <a:r>
              <a:rPr lang="en-US" b="1" baseline="0" dirty="0" smtClean="0"/>
              <a:t> often we use the PLC… </a:t>
            </a:r>
            <a:endParaRPr lang="en-US" b="1" dirty="0"/>
          </a:p>
        </p:txBody>
      </p:sp>
      <p:sp>
        <p:nvSpPr>
          <p:cNvPr id="4" name="Slide Number Placeholder 3"/>
          <p:cNvSpPr>
            <a:spLocks noGrp="1"/>
          </p:cNvSpPr>
          <p:nvPr>
            <p:ph type="sldNum" sz="quarter" idx="10"/>
          </p:nvPr>
        </p:nvSpPr>
        <p:spPr/>
        <p:txBody>
          <a:bodyPr/>
          <a:lstStyle/>
          <a:p>
            <a:fld id="{1D02B273-6C43-4E57-8329-4C9B15A1C8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88EE718-5ECF-47CF-8294-322380B4F605}" type="datetimeFigureOut">
              <a:rPr lang="en-US" smtClean="0"/>
              <a:pPr/>
              <a:t>9/23/2012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1CEB8D2-81AA-44ED-A9B7-D85E24D6B6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pPr/>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CEB8D2-81AA-44ED-A9B7-D85E24D6B6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88EE718-5ECF-47CF-8294-322380B4F605}" type="datetimeFigureOut">
              <a:rPr lang="en-US" smtClean="0"/>
              <a:pPr/>
              <a:t>9/23/2012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1CEB8D2-81AA-44ED-A9B7-D85E24D6B6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cstate="print"/>
            <a:srcRect b="4274"/>
            <a:stretch>
              <a:fillRect/>
            </a:stretch>
          </p:blipFill>
          <p:spPr bwMode="auto">
            <a:xfrm>
              <a:off x="0" y="0"/>
              <a:ext cx="9144000" cy="1282700"/>
            </a:xfrm>
            <a:prstGeom prst="rect">
              <a:avLst/>
            </a:prstGeom>
            <a:noFill/>
            <a:ln w="9525">
              <a:noFill/>
              <a:miter lim="800000"/>
              <a:headEnd/>
              <a:tailEnd/>
            </a:ln>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35ABA00C-C5E4-4972-BD66-23E3E72AEF27}" type="slidenum">
              <a:rPr lang="en-US"/>
              <a:pPr>
                <a:defRPr/>
              </a:pPr>
              <a:t>‹#›</a:t>
            </a:fld>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a:t>Source:</a:t>
            </a:r>
          </a:p>
        </p:txBody>
      </p:sp>
    </p:spTree>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71538" y="192088"/>
            <a:ext cx="8162925" cy="5903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786C6865-246D-47AF-A618-F4ABEA913A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8EE718-5ECF-47CF-8294-322380B4F605}" type="datetimeFigureOut">
              <a:rPr lang="en-US" smtClean="0"/>
              <a:pPr/>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88EE718-5ECF-47CF-8294-322380B4F605}" type="datetimeFigureOut">
              <a:rPr lang="en-US" smtClean="0"/>
              <a:pPr/>
              <a:t>9/23/2012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88EE718-5ECF-47CF-8294-322380B4F605}" type="datetimeFigureOut">
              <a:rPr lang="en-US" smtClean="0"/>
              <a:pPr/>
              <a:t>9/23/2012</a:t>
            </a:fld>
            <a:endParaRPr lang="en-US"/>
          </a:p>
        </p:txBody>
      </p:sp>
      <p:sp>
        <p:nvSpPr>
          <p:cNvPr id="10" name="Slide Number Placeholder 9"/>
          <p:cNvSpPr>
            <a:spLocks noGrp="1"/>
          </p:cNvSpPr>
          <p:nvPr>
            <p:ph type="sldNum" sz="quarter" idx="16"/>
          </p:nvPr>
        </p:nvSpPr>
        <p:spPr/>
        <p:txBody>
          <a:bodyPr rtlCol="0"/>
          <a:lstStyle/>
          <a:p>
            <a:fld id="{41CEB8D2-81AA-44ED-A9B7-D85E24D6B68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88EE718-5ECF-47CF-8294-322380B4F605}" type="datetimeFigureOut">
              <a:rPr lang="en-US" smtClean="0"/>
              <a:pPr/>
              <a:t>9/23/2012</a:t>
            </a:fld>
            <a:endParaRPr lang="en-US"/>
          </a:p>
        </p:txBody>
      </p:sp>
      <p:sp>
        <p:nvSpPr>
          <p:cNvPr id="12" name="Slide Number Placeholder 11"/>
          <p:cNvSpPr>
            <a:spLocks noGrp="1"/>
          </p:cNvSpPr>
          <p:nvPr>
            <p:ph type="sldNum" sz="quarter" idx="16"/>
          </p:nvPr>
        </p:nvSpPr>
        <p:spPr/>
        <p:txBody>
          <a:bodyPr rtlCol="0"/>
          <a:lstStyle/>
          <a:p>
            <a:fld id="{41CEB8D2-81AA-44ED-A9B7-D85E24D6B68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8EE718-5ECF-47CF-8294-322380B4F605}" type="datetimeFigureOut">
              <a:rPr lang="en-US" smtClean="0"/>
              <a:pPr/>
              <a:t>9/23/2012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EE718-5ECF-47CF-8294-322380B4F605}" type="datetimeFigureOut">
              <a:rPr lang="en-US" smtClean="0"/>
              <a:pPr/>
              <a:t>9/23/2012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1CEB8D2-81AA-44ED-A9B7-D85E24D6B6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8EE718-5ECF-47CF-8294-322380B4F605}" type="datetimeFigureOut">
              <a:rPr lang="en-US" smtClean="0"/>
              <a:pPr/>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1CEB8D2-81AA-44ED-A9B7-D85E24D6B68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88EE718-5ECF-47CF-8294-322380B4F605}" type="datetimeFigureOut">
              <a:rPr lang="en-US" smtClean="0"/>
              <a:pPr/>
              <a:t>9/23/2012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1CEB8D2-81AA-44ED-A9B7-D85E24D6B68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88EE718-5ECF-47CF-8294-322380B4F605}" type="datetimeFigureOut">
              <a:rPr lang="en-US" smtClean="0"/>
              <a:pPr/>
              <a:t>9/23/2012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1CEB8D2-81AA-44ED-A9B7-D85E24D6B6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hyperlink" Target="http://www.education.ky.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3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19600"/>
            <a:ext cx="8839200" cy="1676400"/>
          </a:xfrm>
        </p:spPr>
        <p:txBody>
          <a:bodyPr>
            <a:noAutofit/>
          </a:bodyPr>
          <a:lstStyle/>
          <a:p>
            <a:pPr algn="ct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dirty="0" smtClean="0"/>
              <a:t>KVEC English/Language Arts</a:t>
            </a:r>
            <a:br>
              <a:rPr lang="en-US" dirty="0" smtClean="0"/>
            </a:br>
            <a:r>
              <a:rPr lang="en-US" dirty="0" smtClean="0"/>
              <a:t> Teacher Leadership Network</a:t>
            </a:r>
            <a:br>
              <a:rPr lang="en-US" dirty="0" smtClean="0"/>
            </a:br>
            <a:r>
              <a:rPr lang="en-US" sz="3600" dirty="0" smtClean="0"/>
              <a:t/>
            </a:r>
            <a:br>
              <a:rPr lang="en-US" sz="3600" dirty="0" smtClean="0"/>
            </a:br>
            <a:endParaRPr lang="en-US" sz="2800" dirty="0"/>
          </a:p>
        </p:txBody>
      </p:sp>
      <p:sp>
        <p:nvSpPr>
          <p:cNvPr id="3" name="Subtitle 2"/>
          <p:cNvSpPr>
            <a:spLocks noGrp="1"/>
          </p:cNvSpPr>
          <p:nvPr>
            <p:ph type="subTitle" idx="1"/>
          </p:nvPr>
        </p:nvSpPr>
        <p:spPr/>
        <p:txBody>
          <a:bodyPr>
            <a:normAutofit/>
          </a:bodyPr>
          <a:lstStyle/>
          <a:p>
            <a:r>
              <a:rPr lang="en-US" sz="2800" dirty="0" smtClean="0"/>
              <a:t>“Preparing Students for College and Career” </a:t>
            </a:r>
            <a:endParaRPr lang="en-US" sz="2800" dirty="0"/>
          </a:p>
        </p:txBody>
      </p:sp>
      <p:pic>
        <p:nvPicPr>
          <p:cNvPr id="1026" name="Picture 2" descr="D:\Users\jfrancis\AppData\Local\Microsoft\Windows\Temporary Internet Files\Content.IE5\JMTZW4M4\MC900090300[1].wmf"/>
          <p:cNvPicPr>
            <a:picLocks noChangeAspect="1" noChangeArrowheads="1"/>
          </p:cNvPicPr>
          <p:nvPr/>
        </p:nvPicPr>
        <p:blipFill>
          <a:blip r:embed="rId3" cstate="print"/>
          <a:srcRect/>
          <a:stretch>
            <a:fillRect/>
          </a:stretch>
        </p:blipFill>
        <p:spPr bwMode="auto">
          <a:xfrm>
            <a:off x="4953000" y="304800"/>
            <a:ext cx="3657600" cy="3276600"/>
          </a:xfrm>
          <a:prstGeom prst="rect">
            <a:avLst/>
          </a:prstGeom>
          <a:noFill/>
        </p:spPr>
      </p:pic>
      <p:sp>
        <p:nvSpPr>
          <p:cNvPr id="5" name="Rectangle 4"/>
          <p:cNvSpPr/>
          <p:nvPr/>
        </p:nvSpPr>
        <p:spPr>
          <a:xfrm>
            <a:off x="0" y="6172200"/>
            <a:ext cx="2209800" cy="369332"/>
          </a:xfrm>
          <a:prstGeom prst="rect">
            <a:avLst/>
          </a:prstGeom>
        </p:spPr>
        <p:txBody>
          <a:bodyPr wrap="square">
            <a:spAutoFit/>
          </a:bodyPr>
          <a:lstStyle/>
          <a:p>
            <a:r>
              <a:rPr lang="en-US" dirty="0" smtClean="0"/>
              <a:t>September 14, 2010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Learning Targets</a:t>
            </a:r>
            <a:endParaRPr lang="en-US" sz="6600" dirty="0"/>
          </a:p>
        </p:txBody>
      </p:sp>
      <p:sp>
        <p:nvSpPr>
          <p:cNvPr id="11" name="Content Placeholder 10"/>
          <p:cNvSpPr>
            <a:spLocks noGrp="1"/>
          </p:cNvSpPr>
          <p:nvPr>
            <p:ph sz="quarter" idx="1"/>
          </p:nvPr>
        </p:nvSpPr>
        <p:spPr/>
        <p:txBody>
          <a:bodyPr>
            <a:normAutofit fontScale="92500" lnSpcReduction="20000"/>
          </a:bodyPr>
          <a:lstStyle/>
          <a:p>
            <a:r>
              <a:rPr lang="en-US" b="1" i="1" dirty="0" smtClean="0"/>
              <a:t>I can identify the Keys to Quality Classroom Assessment.</a:t>
            </a:r>
          </a:p>
          <a:p>
            <a:r>
              <a:rPr lang="en-US" b="1" i="1" dirty="0" smtClean="0"/>
              <a:t>I can make a distinction between Classroom Assessment </a:t>
            </a:r>
            <a:r>
              <a:rPr lang="en-US" b="1" i="1" u="sng" dirty="0" smtClean="0"/>
              <a:t>for</a:t>
            </a:r>
            <a:r>
              <a:rPr lang="en-US" b="1" i="1" dirty="0" smtClean="0"/>
              <a:t> and </a:t>
            </a:r>
            <a:r>
              <a:rPr lang="en-US" b="1" i="1" u="sng" dirty="0" smtClean="0"/>
              <a:t>of</a:t>
            </a:r>
            <a:r>
              <a:rPr lang="en-US" b="1" i="1" dirty="0" smtClean="0"/>
              <a:t> Learning. </a:t>
            </a:r>
          </a:p>
          <a:p>
            <a:r>
              <a:rPr lang="en-US" b="1" i="1" dirty="0" smtClean="0"/>
              <a:t>I can identify the differences in the Common Core Standards in Eng/LA compared to the current Program of Studies.</a:t>
            </a:r>
            <a:endParaRPr lang="en-US" dirty="0" smtClean="0"/>
          </a:p>
        </p:txBody>
      </p:sp>
      <p:pic>
        <p:nvPicPr>
          <p:cNvPr id="7169" name="Picture 1" descr="C:\Program Files\Microsoft Office\MEDIA\CAGCAT10\j0293844.wmf"/>
          <p:cNvPicPr>
            <a:picLocks noChangeAspect="1" noChangeArrowheads="1"/>
          </p:cNvPicPr>
          <p:nvPr/>
        </p:nvPicPr>
        <p:blipFill>
          <a:blip r:embed="rId3" cstate="print"/>
          <a:srcRect/>
          <a:stretch>
            <a:fillRect/>
          </a:stretch>
        </p:blipFill>
        <p:spPr bwMode="auto">
          <a:xfrm rot="11768938">
            <a:off x="4667649" y="1995586"/>
            <a:ext cx="4004346" cy="411556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8153400" cy="1219200"/>
          </a:xfrm>
        </p:spPr>
        <p:txBody>
          <a:bodyPr>
            <a:normAutofit fontScale="90000"/>
          </a:bodyPr>
          <a:lstStyle/>
          <a:p>
            <a:r>
              <a:rPr lang="en-US" b="1" dirty="0" smtClean="0"/>
              <a:t>Classroom Assessment </a:t>
            </a:r>
            <a:r>
              <a:rPr lang="en-US" b="1" i="1" dirty="0" smtClean="0"/>
              <a:t>for </a:t>
            </a:r>
            <a:r>
              <a:rPr lang="en-US" b="1" dirty="0" smtClean="0"/>
              <a:t>Student Learning: Chapter 1</a:t>
            </a:r>
            <a:endParaRPr lang="en-US" b="1" dirty="0"/>
          </a:p>
        </p:txBody>
      </p:sp>
      <p:pic>
        <p:nvPicPr>
          <p:cNvPr id="6" name="Picture 2"/>
          <p:cNvPicPr>
            <a:picLocks noGrp="1" noChangeAspect="1" noChangeArrowheads="1"/>
          </p:cNvPicPr>
          <p:nvPr>
            <p:ph sz="quarter" idx="1"/>
          </p:nvPr>
        </p:nvPicPr>
        <p:blipFill>
          <a:blip r:embed="rId3" cstate="print"/>
          <a:srcRect/>
          <a:stretch>
            <a:fillRect/>
          </a:stretch>
        </p:blipFill>
        <p:spPr bwMode="auto">
          <a:xfrm>
            <a:off x="5867400" y="2362200"/>
            <a:ext cx="2971800" cy="4038600"/>
          </a:xfrm>
          <a:prstGeom prst="rect">
            <a:avLst/>
          </a:prstGeom>
          <a:noFill/>
          <a:ln w="9525">
            <a:noFill/>
            <a:miter lim="800000"/>
            <a:headEnd/>
            <a:tailEnd/>
          </a:ln>
          <a:effectLst/>
        </p:spPr>
      </p:pic>
      <p:sp>
        <p:nvSpPr>
          <p:cNvPr id="7" name="TextBox 6"/>
          <p:cNvSpPr txBox="1"/>
          <p:nvPr/>
        </p:nvSpPr>
        <p:spPr>
          <a:xfrm>
            <a:off x="304800" y="1676400"/>
            <a:ext cx="6248400" cy="4524315"/>
          </a:xfrm>
          <a:prstGeom prst="rect">
            <a:avLst/>
          </a:prstGeom>
          <a:noFill/>
        </p:spPr>
        <p:txBody>
          <a:bodyPr wrap="square" rtlCol="0">
            <a:spAutoFit/>
          </a:bodyPr>
          <a:lstStyle/>
          <a:p>
            <a:r>
              <a:rPr lang="en-US" sz="3200" u="sng" dirty="0" smtClean="0"/>
              <a:t>Homework Reading Guide Page 1</a:t>
            </a:r>
            <a:r>
              <a:rPr lang="en-US" sz="3200" dirty="0" smtClean="0"/>
              <a:t>: </a:t>
            </a:r>
          </a:p>
          <a:p>
            <a:pPr lvl="1">
              <a:buFont typeface="Arial" pitchFamily="34" charset="0"/>
              <a:buChar char="•"/>
            </a:pPr>
            <a:r>
              <a:rPr lang="en-US" sz="3200" dirty="0" smtClean="0"/>
              <a:t>Discuss notes with your table</a:t>
            </a:r>
          </a:p>
          <a:p>
            <a:pPr lvl="1"/>
            <a:r>
              <a:rPr lang="en-US" sz="3200" dirty="0" smtClean="0"/>
              <a:t>  group. </a:t>
            </a:r>
          </a:p>
          <a:p>
            <a:pPr lvl="1">
              <a:buFont typeface="Arial" pitchFamily="34" charset="0"/>
              <a:buChar char="•"/>
            </a:pPr>
            <a:r>
              <a:rPr lang="en-US" sz="3200" dirty="0" smtClean="0"/>
              <a:t>As a group, develop a one</a:t>
            </a:r>
          </a:p>
          <a:p>
            <a:pPr lvl="1"/>
            <a:r>
              <a:rPr lang="en-US" sz="3200" dirty="0" smtClean="0"/>
              <a:t> sentence summary statement. </a:t>
            </a:r>
          </a:p>
          <a:p>
            <a:pPr lvl="1">
              <a:buFont typeface="Arial" pitchFamily="34" charset="0"/>
              <a:buChar char="•"/>
            </a:pPr>
            <a:r>
              <a:rPr lang="en-US" sz="3200" dirty="0" smtClean="0"/>
              <a:t>Write the statement on a</a:t>
            </a:r>
          </a:p>
          <a:p>
            <a:pPr lvl="1"/>
            <a:r>
              <a:rPr lang="en-US" sz="3200" dirty="0" smtClean="0"/>
              <a:t>  sentence strip and place </a:t>
            </a:r>
          </a:p>
          <a:p>
            <a:pPr lvl="1"/>
            <a:r>
              <a:rPr lang="en-US" sz="3200" dirty="0" smtClean="0"/>
              <a:t>  on the wall.</a:t>
            </a:r>
          </a:p>
          <a:p>
            <a:pPr lvl="1">
              <a:buFont typeface="Arial" pitchFamily="34" charset="0"/>
              <a:buChar char="•"/>
            </a:pPr>
            <a:r>
              <a:rPr lang="en-US" sz="3200" dirty="0" smtClean="0"/>
              <a:t>Group Discussion</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0"/>
          <p:cNvGraphicFramePr>
            <a:graphicFrameLocks noGrp="1" noChangeAspect="1"/>
          </p:cNvGraphicFramePr>
          <p:nvPr>
            <p:ph/>
          </p:nvPr>
        </p:nvGraphicFramePr>
        <p:xfrm>
          <a:off x="152400" y="1905000"/>
          <a:ext cx="8763000" cy="4621213"/>
        </p:xfrm>
        <a:graphic>
          <a:graphicData uri="http://schemas.openxmlformats.org/presentationml/2006/ole">
            <mc:AlternateContent xmlns:mc="http://schemas.openxmlformats.org/markup-compatibility/2006">
              <mc:Choice xmlns:v="urn:schemas-microsoft-com:vml" Requires="v">
                <p:oleObj spid="_x0000_s3075" name="Photo Editor Photo" r:id="rId4" imgW="4495238" imgH="1438095" progId="">
                  <p:embed/>
                </p:oleObj>
              </mc:Choice>
              <mc:Fallback>
                <p:oleObj name="Photo Editor Photo" r:id="rId4" imgW="4495238" imgH="1438095" progId="">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05000"/>
                        <a:ext cx="8763000" cy="462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5" name="Text Box 3"/>
          <p:cNvSpPr txBox="1">
            <a:spLocks noChangeArrowheads="1"/>
          </p:cNvSpPr>
          <p:nvPr/>
        </p:nvSpPr>
        <p:spPr bwMode="auto">
          <a:xfrm>
            <a:off x="1447800" y="457200"/>
            <a:ext cx="6705600" cy="830997"/>
          </a:xfrm>
          <a:prstGeom prst="rect">
            <a:avLst/>
          </a:prstGeom>
          <a:noFill/>
          <a:ln w="9525">
            <a:noFill/>
            <a:miter lim="800000"/>
            <a:headEnd/>
            <a:tailEnd/>
          </a:ln>
        </p:spPr>
        <p:txBody>
          <a:bodyPr>
            <a:spAutoFit/>
          </a:bodyPr>
          <a:lstStyle/>
          <a:p>
            <a:pPr algn="ctr">
              <a:spcBef>
                <a:spcPct val="50000"/>
              </a:spcBef>
            </a:pPr>
            <a:r>
              <a:rPr lang="en-US" sz="4800" b="1" dirty="0"/>
              <a:t>Assessment Literacy</a:t>
            </a:r>
            <a:r>
              <a:rPr lang="en-US" sz="4800" b="1" dirty="0" smtClean="0"/>
              <a:t>!</a:t>
            </a:r>
            <a:endParaRPr lang="en-US" sz="4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Autofit/>
          </a:bodyPr>
          <a:lstStyle/>
          <a:p>
            <a:r>
              <a:rPr lang="en-US" sz="4000" dirty="0" smtClean="0"/>
              <a:t>              </a:t>
            </a:r>
            <a:r>
              <a:rPr lang="en-US" sz="4800" b="1" dirty="0" smtClean="0"/>
              <a:t>MAKING CONNECTIONS</a:t>
            </a:r>
            <a:endParaRPr lang="en-US" sz="4800" b="1" dirty="0"/>
          </a:p>
        </p:txBody>
      </p:sp>
      <p:pic>
        <p:nvPicPr>
          <p:cNvPr id="1030" name="Picture 6" descr="C:\Documents and Settings\cmullin\Local Settings\Temporary Internet Files\Content.IE5\5HZ1YEYY\MC900335624[1].wmf"/>
          <p:cNvPicPr>
            <a:picLocks noChangeAspect="1" noChangeArrowheads="1"/>
          </p:cNvPicPr>
          <p:nvPr/>
        </p:nvPicPr>
        <p:blipFill>
          <a:blip r:embed="rId3" cstate="print"/>
          <a:srcRect/>
          <a:stretch>
            <a:fillRect/>
          </a:stretch>
        </p:blipFill>
        <p:spPr bwMode="auto">
          <a:xfrm>
            <a:off x="4267200" y="4343400"/>
            <a:ext cx="4191000" cy="2514600"/>
          </a:xfrm>
          <a:prstGeom prst="rect">
            <a:avLst/>
          </a:prstGeom>
          <a:noFill/>
        </p:spPr>
      </p:pic>
      <p:sp>
        <p:nvSpPr>
          <p:cNvPr id="11" name="Content Placeholder 10"/>
          <p:cNvSpPr>
            <a:spLocks noGrp="1"/>
          </p:cNvSpPr>
          <p:nvPr>
            <p:ph sz="quarter" idx="1"/>
          </p:nvPr>
        </p:nvSpPr>
        <p:spPr>
          <a:xfrm>
            <a:off x="457200" y="1676400"/>
            <a:ext cx="8686800" cy="4953000"/>
          </a:xfrm>
        </p:spPr>
        <p:txBody>
          <a:bodyPr>
            <a:normAutofit/>
          </a:bodyPr>
          <a:lstStyle/>
          <a:p>
            <a:r>
              <a:rPr lang="en-US" sz="4000" dirty="0" smtClean="0"/>
              <a:t>CHARACTERISTICS OF HIGHLY EFFECTIVE TEACHING AND LEARNING  </a:t>
            </a:r>
          </a:p>
          <a:p>
            <a:r>
              <a:rPr lang="en-US" sz="4000" dirty="0" smtClean="0"/>
              <a:t>CLASSROOM ASSESSMENT </a:t>
            </a:r>
            <a:r>
              <a:rPr lang="en-US" sz="4000" i="1" dirty="0" smtClean="0"/>
              <a:t>FOR </a:t>
            </a:r>
            <a:r>
              <a:rPr lang="en-US" sz="4000" dirty="0" smtClean="0"/>
              <a:t>STUDENT LEARNING: Doing It Right – Using It Well</a:t>
            </a:r>
            <a:endParaRPr lang="en-US" sz="4000" dirty="0"/>
          </a:p>
        </p:txBody>
      </p:sp>
      <p:pic>
        <p:nvPicPr>
          <p:cNvPr id="44036" name="Picture 4" descr="C:\Documents and Settings\cmullin\Local Settings\Temporary Internet Files\Content.IE5\3Y0VLXBM\MC900441976[1].wmf"/>
          <p:cNvPicPr>
            <a:picLocks noChangeAspect="1" noChangeArrowheads="1"/>
          </p:cNvPicPr>
          <p:nvPr/>
        </p:nvPicPr>
        <p:blipFill>
          <a:blip r:embed="rId4" cstate="print"/>
          <a:srcRect/>
          <a:stretch>
            <a:fillRect/>
          </a:stretch>
        </p:blipFill>
        <p:spPr bwMode="auto">
          <a:xfrm>
            <a:off x="533400" y="0"/>
            <a:ext cx="1371600" cy="1295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612648" y="1600200"/>
            <a:ext cx="7235952" cy="4114800"/>
          </a:xfrm>
        </p:spPr>
        <p:txBody>
          <a:bodyPr/>
          <a:lstStyle/>
          <a:p>
            <a:pPr>
              <a:buNone/>
            </a:pPr>
            <a:r>
              <a:rPr lang="en-US" dirty="0" smtClean="0"/>
              <a:t>     </a:t>
            </a:r>
            <a:endParaRPr lang="en-US" dirty="0"/>
          </a:p>
        </p:txBody>
      </p:sp>
      <p:pic>
        <p:nvPicPr>
          <p:cNvPr id="98306" name="Picture 2" descr="C:\Documents and Settings\cmullin\Local Settings\Temporary Internet Files\Content.IE5\ODYZGP2V\MC900238036[1].wmf"/>
          <p:cNvPicPr>
            <a:picLocks noChangeAspect="1" noChangeArrowheads="1"/>
          </p:cNvPicPr>
          <p:nvPr/>
        </p:nvPicPr>
        <p:blipFill>
          <a:blip r:embed="rId3" cstate="print"/>
          <a:srcRect/>
          <a:stretch>
            <a:fillRect/>
          </a:stretch>
        </p:blipFill>
        <p:spPr bwMode="auto">
          <a:xfrm>
            <a:off x="1447801" y="2133600"/>
            <a:ext cx="5943599" cy="3886200"/>
          </a:xfrm>
          <a:prstGeom prst="rect">
            <a:avLst/>
          </a:prstGeom>
          <a:noFill/>
        </p:spPr>
      </p:pic>
      <p:sp>
        <p:nvSpPr>
          <p:cNvPr id="5" name="Rectangle 4"/>
          <p:cNvSpPr/>
          <p:nvPr/>
        </p:nvSpPr>
        <p:spPr>
          <a:xfrm>
            <a:off x="1295400" y="228600"/>
            <a:ext cx="6172200"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T-CHART TIME!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04800"/>
            <a:ext cx="8162925" cy="762000"/>
          </a:xfrm>
        </p:spPr>
        <p:txBody>
          <a:bodyPr>
            <a:noAutofit/>
          </a:bodyPr>
          <a:lstStyle/>
          <a:p>
            <a:pPr algn="ctr" eaLnBrk="1" hangingPunct="1"/>
            <a:r>
              <a:rPr lang="en-US" sz="6000" b="1" dirty="0" smtClean="0">
                <a:latin typeface="Broadway" pitchFamily="82" charset="0"/>
              </a:rPr>
              <a:t>Be Back in 15!</a:t>
            </a:r>
          </a:p>
        </p:txBody>
      </p:sp>
      <p:sp>
        <p:nvSpPr>
          <p:cNvPr id="19459" name="Rectangle 3"/>
          <p:cNvSpPr>
            <a:spLocks noGrp="1" noChangeArrowheads="1"/>
          </p:cNvSpPr>
          <p:nvPr>
            <p:ph type="body" idx="1"/>
          </p:nvPr>
        </p:nvSpPr>
        <p:spPr>
          <a:xfrm>
            <a:off x="457200" y="1905000"/>
            <a:ext cx="8153400" cy="4495800"/>
          </a:xfrm>
        </p:spPr>
        <p:txBody>
          <a:bodyPr/>
          <a:lstStyle/>
          <a:p>
            <a:pPr eaLnBrk="1" hangingPunct="1">
              <a:buFont typeface="Wingdings" pitchFamily="2" charset="2"/>
              <a:buNone/>
            </a:pPr>
            <a:r>
              <a:rPr lang="en-US" dirty="0" smtClean="0"/>
              <a:t>             </a:t>
            </a:r>
          </a:p>
        </p:txBody>
      </p:sp>
      <p:sp>
        <p:nvSpPr>
          <p:cNvPr id="19460" name="WordArt 4"/>
          <p:cNvSpPr>
            <a:spLocks noChangeArrowheads="1" noChangeShapeType="1" noTextEdit="1"/>
          </p:cNvSpPr>
          <p:nvPr/>
        </p:nvSpPr>
        <p:spPr bwMode="auto">
          <a:xfrm>
            <a:off x="609600" y="1676400"/>
            <a:ext cx="6781800" cy="3429000"/>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miter lim="800000"/>
                  <a:headEnd/>
                  <a:tailEnd/>
                </a:ln>
                <a:solidFill>
                  <a:srgbClr val="000000"/>
                </a:solidFill>
                <a:latin typeface="Arial Black"/>
              </a:rPr>
              <a:t>Brain Break!</a:t>
            </a:r>
          </a:p>
        </p:txBody>
      </p:sp>
      <p:pic>
        <p:nvPicPr>
          <p:cNvPr id="2051" name="Picture 3" descr="C:\Documents and Settings\cmullin\Local Settings\Temporary Internet Files\Content.IE5\6KP0RGY3\MC900098045[1].wmf"/>
          <p:cNvPicPr>
            <a:picLocks noChangeAspect="1" noChangeArrowheads="1"/>
          </p:cNvPicPr>
          <p:nvPr/>
        </p:nvPicPr>
        <p:blipFill>
          <a:blip r:embed="rId3" cstate="print"/>
          <a:srcRect/>
          <a:stretch>
            <a:fillRect/>
          </a:stretch>
        </p:blipFill>
        <p:spPr bwMode="auto">
          <a:xfrm>
            <a:off x="6172200" y="4343400"/>
            <a:ext cx="2170112" cy="21812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normAutofit fontScale="90000"/>
          </a:bodyPr>
          <a:lstStyle/>
          <a:p>
            <a:r>
              <a:rPr lang="en-US" b="1" dirty="0" smtClean="0"/>
              <a:t>Classroom Assessment </a:t>
            </a:r>
            <a:r>
              <a:rPr lang="en-US" b="1" i="1" dirty="0" smtClean="0"/>
              <a:t>for </a:t>
            </a:r>
            <a:r>
              <a:rPr lang="en-US" b="1" dirty="0" smtClean="0"/>
              <a:t>Student Learning: Chapter 2</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sz="3200" b="1" dirty="0" smtClean="0"/>
              <a:t>Where Am I Now?</a:t>
            </a:r>
          </a:p>
          <a:p>
            <a:pPr marL="514350" indent="-514350">
              <a:buFont typeface="+mj-lt"/>
              <a:buAutoNum type="arabicPeriod"/>
            </a:pPr>
            <a:r>
              <a:rPr lang="en-US" sz="3200" b="1" dirty="0" smtClean="0"/>
              <a:t>Number 1-9 on small scrap of paper</a:t>
            </a:r>
          </a:p>
          <a:p>
            <a:pPr marL="514350" indent="-514350">
              <a:buFont typeface="+mj-lt"/>
              <a:buAutoNum type="arabicPeriod"/>
            </a:pPr>
            <a:r>
              <a:rPr lang="en-US" sz="3200" b="1" dirty="0" smtClean="0"/>
              <a:t>Open CASL book to page 51</a:t>
            </a:r>
          </a:p>
          <a:p>
            <a:pPr marL="514350" indent="-514350">
              <a:buFont typeface="+mj-lt"/>
              <a:buAutoNum type="arabicPeriod"/>
            </a:pPr>
            <a:r>
              <a:rPr lang="en-US" sz="3200" b="1" dirty="0" smtClean="0"/>
              <a:t>Rate yourself 1-5 according to the scale found on the Figure 2.3</a:t>
            </a:r>
          </a:p>
          <a:p>
            <a:pPr marL="514350" indent="-514350">
              <a:buFont typeface="+mj-lt"/>
              <a:buAutoNum type="arabicPeriod"/>
            </a:pPr>
            <a:r>
              <a:rPr lang="en-US" sz="3200" b="1" dirty="0" smtClean="0"/>
              <a:t>Highlight or circle the 3 most important to you</a:t>
            </a:r>
          </a:p>
          <a:p>
            <a:pPr marL="514350" indent="-514350">
              <a:buFont typeface="+mj-lt"/>
              <a:buAutoNum type="arabicPeriod"/>
            </a:pPr>
            <a:r>
              <a:rPr lang="en-US" sz="3200" b="1" dirty="0" smtClean="0"/>
              <a:t>Discuss the 3 most important to you with your school team members </a:t>
            </a:r>
          </a:p>
          <a:p>
            <a:pPr>
              <a:buNone/>
            </a:pPr>
            <a:endParaRPr lang="en-US" sz="3200" b="1" dirty="0" smtClean="0"/>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noAutofit/>
          </a:bodyPr>
          <a:lstStyle/>
          <a:p>
            <a:r>
              <a:rPr lang="en-US" sz="6000" b="1" dirty="0" smtClean="0"/>
              <a:t/>
            </a:r>
            <a:br>
              <a:rPr lang="en-US" sz="6000" b="1" dirty="0" smtClean="0"/>
            </a:br>
            <a:r>
              <a:rPr lang="en-US" sz="6000" b="1" dirty="0" smtClean="0"/>
              <a:t>Rick </a:t>
            </a:r>
            <a:r>
              <a:rPr lang="en-US" sz="6000" b="1" dirty="0" err="1" smtClean="0"/>
              <a:t>Stiggins</a:t>
            </a:r>
            <a:r>
              <a:rPr lang="en-US" sz="6000" b="1" dirty="0" smtClean="0"/>
              <a:t> Explains:</a:t>
            </a:r>
            <a:br>
              <a:rPr lang="en-US" sz="6000" b="1" dirty="0" smtClean="0"/>
            </a:br>
            <a:endParaRPr lang="en-US" sz="6000" b="1" dirty="0"/>
          </a:p>
        </p:txBody>
      </p:sp>
      <p:sp>
        <p:nvSpPr>
          <p:cNvPr id="3" name="Content Placeholder 2"/>
          <p:cNvSpPr>
            <a:spLocks noGrp="1"/>
          </p:cNvSpPr>
          <p:nvPr>
            <p:ph sz="quarter" idx="1"/>
          </p:nvPr>
        </p:nvSpPr>
        <p:spPr>
          <a:xfrm>
            <a:off x="612648" y="1600200"/>
            <a:ext cx="8153400" cy="3352800"/>
          </a:xfrm>
        </p:spPr>
        <p:txBody>
          <a:bodyPr>
            <a:normAutofit/>
          </a:bodyPr>
          <a:lstStyle/>
          <a:p>
            <a:pPr algn="ctr">
              <a:buNone/>
            </a:pPr>
            <a:r>
              <a:rPr lang="en-US" sz="4800" b="1" dirty="0" smtClean="0"/>
              <a:t>Assessment </a:t>
            </a:r>
            <a:r>
              <a:rPr lang="en-US" sz="4800" b="1" i="1" dirty="0" smtClean="0"/>
              <a:t>OF/FOR</a:t>
            </a:r>
            <a:r>
              <a:rPr lang="en-US" sz="4800" b="1" dirty="0" smtClean="0"/>
              <a:t> Learning</a:t>
            </a:r>
          </a:p>
          <a:p>
            <a:pPr algn="ctr">
              <a:buNone/>
            </a:pPr>
            <a:r>
              <a:rPr lang="en-US" sz="4800" b="1" dirty="0" smtClean="0"/>
              <a:t> </a:t>
            </a:r>
            <a:endParaRPr lang="en-US" sz="4800" b="1" dirty="0"/>
          </a:p>
        </p:txBody>
      </p:sp>
      <p:pic>
        <p:nvPicPr>
          <p:cNvPr id="44034" name="Picture 2" descr="C:\Documents and Settings\cmullin\Local Settings\Temporary Internet Files\Content.IE5\V3DKQHRO\MP900439484[1].jpg"/>
          <p:cNvPicPr>
            <a:picLocks noChangeAspect="1" noChangeArrowheads="1"/>
          </p:cNvPicPr>
          <p:nvPr/>
        </p:nvPicPr>
        <p:blipFill>
          <a:blip r:embed="rId3" cstate="print"/>
          <a:srcRect/>
          <a:stretch>
            <a:fillRect/>
          </a:stretch>
        </p:blipFill>
        <p:spPr bwMode="auto">
          <a:xfrm>
            <a:off x="1600200" y="2590800"/>
            <a:ext cx="6096000" cy="3276600"/>
          </a:xfrm>
          <a:prstGeom prst="rect">
            <a:avLst/>
          </a:prstGeom>
          <a:noFill/>
        </p:spPr>
      </p:pic>
      <p:sp>
        <p:nvSpPr>
          <p:cNvPr id="6" name="TextBox 5"/>
          <p:cNvSpPr txBox="1"/>
          <p:nvPr/>
        </p:nvSpPr>
        <p:spPr>
          <a:xfrm>
            <a:off x="2362200" y="6019800"/>
            <a:ext cx="4191000" cy="769441"/>
          </a:xfrm>
          <a:prstGeom prst="rect">
            <a:avLst/>
          </a:prstGeom>
          <a:noFill/>
        </p:spPr>
        <p:txBody>
          <a:bodyPr wrap="square" rtlCol="0">
            <a:spAutoFit/>
          </a:bodyPr>
          <a:lstStyle/>
          <a:p>
            <a:pPr algn="ctr"/>
            <a:r>
              <a:rPr lang="en-US" sz="4400" b="1" dirty="0" smtClean="0"/>
              <a:t>VIDEO</a:t>
            </a:r>
            <a:endParaRPr lang="en-US" sz="4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pPr algn="ctr"/>
            <a:r>
              <a:rPr lang="en-US" sz="3600" b="1" dirty="0" smtClean="0"/>
              <a:t>What Does Assessment </a:t>
            </a:r>
            <a:r>
              <a:rPr lang="en-US" sz="3600" b="1" i="1" u="sng" dirty="0" smtClean="0"/>
              <a:t>for</a:t>
            </a:r>
            <a:r>
              <a:rPr lang="en-US" sz="3600" b="1" dirty="0" smtClean="0"/>
              <a:t> Learning Look Like?</a:t>
            </a:r>
            <a:endParaRPr lang="en-US" sz="3600" b="1" dirty="0"/>
          </a:p>
        </p:txBody>
      </p:sp>
      <p:pic>
        <p:nvPicPr>
          <p:cNvPr id="45058" name="Picture 2"/>
          <p:cNvPicPr>
            <a:picLocks noGrp="1" noChangeAspect="1" noChangeArrowheads="1"/>
          </p:cNvPicPr>
          <p:nvPr>
            <p:ph sz="quarter" idx="1"/>
          </p:nvPr>
        </p:nvPicPr>
        <p:blipFill>
          <a:blip r:embed="rId3" cstate="print"/>
          <a:srcRect/>
          <a:stretch>
            <a:fillRect/>
          </a:stretch>
        </p:blipFill>
        <p:spPr bwMode="auto">
          <a:xfrm>
            <a:off x="0" y="1066800"/>
            <a:ext cx="9144000" cy="5105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a:bodyPr>
          <a:lstStyle/>
          <a:p>
            <a:r>
              <a:rPr lang="en-US" sz="5400" dirty="0" smtClean="0"/>
              <a:t>Keeping Learning On Track…</a:t>
            </a:r>
            <a:endParaRPr lang="en-US" sz="5400" dirty="0"/>
          </a:p>
        </p:txBody>
      </p:sp>
      <p:sp>
        <p:nvSpPr>
          <p:cNvPr id="3" name="Content Placeholder 2"/>
          <p:cNvSpPr>
            <a:spLocks noGrp="1"/>
          </p:cNvSpPr>
          <p:nvPr>
            <p:ph sz="quarter" idx="1"/>
          </p:nvPr>
        </p:nvSpPr>
        <p:spPr>
          <a:xfrm>
            <a:off x="228600" y="1600200"/>
            <a:ext cx="8534400" cy="4861560"/>
          </a:xfrm>
        </p:spPr>
        <p:txBody>
          <a:bodyPr/>
          <a:lstStyle/>
          <a:p>
            <a:pPr algn="ctr">
              <a:buNone/>
            </a:pPr>
            <a:r>
              <a:rPr lang="en-US" b="1" i="1" dirty="0" smtClean="0"/>
              <a:t>“Meeting regularly in teacher learning communities is </a:t>
            </a:r>
          </a:p>
          <a:p>
            <a:pPr algn="ctr">
              <a:buNone/>
            </a:pPr>
            <a:r>
              <a:rPr lang="en-US" b="1" i="1" dirty="0" smtClean="0"/>
              <a:t>one of the best ways for teachers to develop their skill</a:t>
            </a:r>
          </a:p>
          <a:p>
            <a:pPr algn="ctr">
              <a:buNone/>
            </a:pPr>
            <a:r>
              <a:rPr lang="en-US" b="1" i="1" dirty="0" smtClean="0"/>
              <a:t> in using formative assessment.”</a:t>
            </a:r>
            <a:endParaRPr lang="en-US" b="1" i="1" dirty="0"/>
          </a:p>
        </p:txBody>
      </p:sp>
      <p:sp>
        <p:nvSpPr>
          <p:cNvPr id="9" name="TextBox 8"/>
          <p:cNvSpPr txBox="1"/>
          <p:nvPr/>
        </p:nvSpPr>
        <p:spPr>
          <a:xfrm>
            <a:off x="2895600" y="5657671"/>
            <a:ext cx="5791200" cy="1200329"/>
          </a:xfrm>
          <a:prstGeom prst="rect">
            <a:avLst/>
          </a:prstGeom>
          <a:noFill/>
        </p:spPr>
        <p:txBody>
          <a:bodyPr wrap="square" rtlCol="0">
            <a:spAutoFit/>
          </a:bodyPr>
          <a:lstStyle/>
          <a:p>
            <a:r>
              <a:rPr lang="en-US" dirty="0" smtClean="0"/>
              <a:t>Educational Leadership</a:t>
            </a:r>
          </a:p>
          <a:p>
            <a:r>
              <a:rPr lang="en-US" dirty="0" smtClean="0"/>
              <a:t>December 2007/January 2008 | Volume </a:t>
            </a:r>
            <a:r>
              <a:rPr lang="en-US" b="1" dirty="0" smtClean="0"/>
              <a:t>65</a:t>
            </a:r>
            <a:r>
              <a:rPr lang="en-US" dirty="0" smtClean="0"/>
              <a:t> | Number </a:t>
            </a:r>
            <a:r>
              <a:rPr lang="en-US" b="1" dirty="0" smtClean="0"/>
              <a:t>4</a:t>
            </a:r>
            <a:r>
              <a:rPr lang="en-US" dirty="0" smtClean="0"/>
              <a:t/>
            </a:r>
            <a:br>
              <a:rPr lang="en-US" dirty="0" smtClean="0"/>
            </a:br>
            <a:r>
              <a:rPr lang="en-US" b="1" dirty="0" smtClean="0"/>
              <a:t>Informative Assessment</a:t>
            </a:r>
            <a:r>
              <a:rPr lang="en-US" dirty="0" smtClean="0"/>
              <a:t>    Pages 36-42 </a:t>
            </a:r>
          </a:p>
          <a:p>
            <a:endParaRPr lang="en-US" dirty="0"/>
          </a:p>
        </p:txBody>
      </p:sp>
      <p:sp>
        <p:nvSpPr>
          <p:cNvPr id="11" name="Rectangle 10"/>
          <p:cNvSpPr/>
          <p:nvPr/>
        </p:nvSpPr>
        <p:spPr>
          <a:xfrm>
            <a:off x="382947" y="3429000"/>
            <a:ext cx="8761053"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Changing Classroom Practice </a:t>
            </a:r>
          </a:p>
          <a:p>
            <a:pPr algn="ctr"/>
            <a:r>
              <a:rPr lang="en-US" sz="5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Dylan </a:t>
            </a:r>
            <a:r>
              <a:rPr lang="en-US" sz="54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Wiliam</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8137" name="Picture 9" descr="C:\Documents and Settings\cmullin\Local Settings\Temporary Internet Files\Content.IE5\7VONGI7J\MC900233144[1].wmf"/>
          <p:cNvPicPr>
            <a:picLocks noChangeAspect="1" noChangeArrowheads="1"/>
          </p:cNvPicPr>
          <p:nvPr/>
        </p:nvPicPr>
        <p:blipFill>
          <a:blip r:embed="rId3" cstate="print"/>
          <a:srcRect/>
          <a:stretch>
            <a:fillRect/>
          </a:stretch>
        </p:blipFill>
        <p:spPr bwMode="auto">
          <a:xfrm>
            <a:off x="304800" y="4572000"/>
            <a:ext cx="2286000" cy="2057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408176"/>
          </a:xfrm>
        </p:spPr>
        <p:txBody>
          <a:bodyPr>
            <a:noAutofit/>
          </a:bodyPr>
          <a:lstStyle/>
          <a:p>
            <a:pPr algn="ctr">
              <a:defRPr/>
            </a:pPr>
            <a:r>
              <a:rPr lang="en-US" sz="4000" dirty="0" smtClean="0"/>
              <a:t/>
            </a:r>
            <a:br>
              <a:rPr lang="en-US" sz="4000" dirty="0" smtClean="0"/>
            </a:br>
            <a:r>
              <a:rPr lang="en-US" sz="4000" dirty="0" smtClean="0"/>
              <a:t> </a:t>
            </a:r>
            <a:r>
              <a:rPr lang="en-US" sz="8000" dirty="0" smtClean="0"/>
              <a:t>Welcome!</a:t>
            </a:r>
            <a:r>
              <a:rPr lang="en-US" sz="6600" dirty="0" smtClean="0"/>
              <a:t> </a:t>
            </a:r>
            <a:br>
              <a:rPr lang="en-US" sz="6600" dirty="0" smtClean="0"/>
            </a:br>
            <a:endParaRPr lang="en-US" sz="6600" dirty="0"/>
          </a:p>
        </p:txBody>
      </p:sp>
      <p:sp>
        <p:nvSpPr>
          <p:cNvPr id="10243" name="Content Placeholder 2"/>
          <p:cNvSpPr>
            <a:spLocks noGrp="1"/>
          </p:cNvSpPr>
          <p:nvPr>
            <p:ph idx="1"/>
          </p:nvPr>
        </p:nvSpPr>
        <p:spPr>
          <a:xfrm>
            <a:off x="457200" y="1524000"/>
            <a:ext cx="8229600" cy="4876800"/>
          </a:xfrm>
        </p:spPr>
        <p:txBody>
          <a:bodyPr>
            <a:normAutofit fontScale="92500" lnSpcReduction="10000"/>
          </a:bodyPr>
          <a:lstStyle/>
          <a:p>
            <a:pPr>
              <a:buFont typeface="Wingdings 2" pitchFamily="18" charset="2"/>
              <a:buNone/>
            </a:pPr>
            <a:r>
              <a:rPr lang="en-US" sz="2800" b="1" dirty="0" smtClean="0"/>
              <a:t>KVEC ENG/LA LEADERSHIP TEAM:</a:t>
            </a:r>
          </a:p>
          <a:p>
            <a:r>
              <a:rPr lang="en-US" sz="2800" b="1" dirty="0" smtClean="0"/>
              <a:t>Jeff Hawkins: KVEC Executive Director</a:t>
            </a:r>
          </a:p>
          <a:p>
            <a:pPr>
              <a:buFont typeface="Wingdings 2" pitchFamily="18" charset="2"/>
              <a:buNone/>
            </a:pPr>
            <a:r>
              <a:rPr lang="en-US" sz="2400" dirty="0" smtClean="0"/>
              <a:t>jeff.hawkins@hazard.kyschools.us</a:t>
            </a:r>
          </a:p>
          <a:p>
            <a:r>
              <a:rPr lang="en-US" sz="2800" b="1" dirty="0" smtClean="0"/>
              <a:t>Carole Mullins: KDE Network Content Specialist</a:t>
            </a:r>
          </a:p>
          <a:p>
            <a:pPr>
              <a:buFont typeface="Wingdings 2" pitchFamily="18" charset="2"/>
              <a:buNone/>
            </a:pPr>
            <a:r>
              <a:rPr lang="en-US" sz="2400" dirty="0" smtClean="0"/>
              <a:t>carole.mullins@education.ky.gov</a:t>
            </a:r>
          </a:p>
          <a:p>
            <a:r>
              <a:rPr lang="en-US" sz="2800" b="1" dirty="0" smtClean="0"/>
              <a:t>Dr. David Elias: EKU Professor of English</a:t>
            </a:r>
          </a:p>
          <a:p>
            <a:pPr>
              <a:buFont typeface="Wingdings 2" pitchFamily="18" charset="2"/>
              <a:buNone/>
            </a:pPr>
            <a:r>
              <a:rPr lang="en-US" sz="2400" dirty="0" smtClean="0"/>
              <a:t>david.elias@eku.edu</a:t>
            </a:r>
          </a:p>
          <a:p>
            <a:r>
              <a:rPr lang="en-US" dirty="0" smtClean="0"/>
              <a:t> </a:t>
            </a:r>
            <a:r>
              <a:rPr lang="en-US" sz="2800" b="1" dirty="0" smtClean="0"/>
              <a:t>Mary McCloud: KVEC Lit/Strategies Consultant </a:t>
            </a:r>
          </a:p>
          <a:p>
            <a:pPr>
              <a:buFont typeface="Wingdings 2" pitchFamily="18" charset="2"/>
              <a:buNone/>
            </a:pPr>
            <a:r>
              <a:rPr lang="en-US" sz="2400" dirty="0" smtClean="0"/>
              <a:t>mary.mccloud@hazard.kyschools.us</a:t>
            </a:r>
          </a:p>
          <a:p>
            <a:r>
              <a:rPr lang="en-US" sz="2800" b="1" dirty="0" smtClean="0"/>
              <a:t>Linda Holbrook: KDE Reading Consultant</a:t>
            </a:r>
          </a:p>
          <a:p>
            <a:pPr>
              <a:buFont typeface="Wingdings 2" pitchFamily="18" charset="2"/>
              <a:buNone/>
            </a:pPr>
            <a:r>
              <a:rPr lang="en-US" sz="2400" dirty="0" smtClean="0"/>
              <a:t>linda.holbrook@education.ky.gov</a:t>
            </a:r>
          </a:p>
          <a:p>
            <a:pPr>
              <a:buFont typeface="Wingdings 2" pitchFamily="18" charset="2"/>
              <a:buNone/>
            </a:pPr>
            <a:endParaRPr lang="en-US" sz="2400" dirty="0" smtClean="0"/>
          </a:p>
          <a:p>
            <a:endParaRPr lang="en-US" dirty="0" smtClean="0"/>
          </a:p>
          <a:p>
            <a:endParaRPr lang="en-US" dirty="0" smtClean="0"/>
          </a:p>
        </p:txBody>
      </p:sp>
      <p:pic>
        <p:nvPicPr>
          <p:cNvPr id="10244" name="Picture 4" descr="C:\Users\Carole\AppData\Local\Microsoft\Windows\Temporary Internet Files\Content.IE5\AE2OWRCE\MP900386497[1].jpg"/>
          <p:cNvPicPr>
            <a:picLocks noChangeAspect="1" noChangeArrowheads="1"/>
          </p:cNvPicPr>
          <p:nvPr/>
        </p:nvPicPr>
        <p:blipFill>
          <a:blip r:embed="rId3" cstate="print"/>
          <a:srcRect/>
          <a:stretch>
            <a:fillRect/>
          </a:stretch>
        </p:blipFill>
        <p:spPr bwMode="auto">
          <a:xfrm>
            <a:off x="7086600" y="5705475"/>
            <a:ext cx="2057400" cy="1152525"/>
          </a:xfrm>
          <a:prstGeom prst="rect">
            <a:avLst/>
          </a:prstGeom>
          <a:noFill/>
          <a:ln w="9525">
            <a:noFill/>
            <a:miter lim="800000"/>
            <a:headEnd/>
            <a:tailEnd/>
          </a:ln>
        </p:spPr>
      </p:pic>
      <p:pic>
        <p:nvPicPr>
          <p:cNvPr id="10245" name="Picture 4"/>
          <p:cNvPicPr>
            <a:picLocks noChangeAspect="1" noChangeArrowheads="1"/>
          </p:cNvPicPr>
          <p:nvPr/>
        </p:nvPicPr>
        <p:blipFill>
          <a:blip r:embed="rId4" cstate="print"/>
          <a:srcRect/>
          <a:stretch>
            <a:fillRect/>
          </a:stretch>
        </p:blipFill>
        <p:spPr bwMode="auto">
          <a:xfrm>
            <a:off x="0" y="0"/>
            <a:ext cx="2209800" cy="1524000"/>
          </a:xfrm>
          <a:prstGeom prst="rect">
            <a:avLst/>
          </a:prstGeom>
          <a:noFill/>
          <a:ln w="9525">
            <a:noFill/>
            <a:miter lim="800000"/>
            <a:headEnd/>
            <a:tailEnd/>
          </a:ln>
        </p:spPr>
      </p:pic>
      <p:pic>
        <p:nvPicPr>
          <p:cNvPr id="10246" name="Picture 4"/>
          <p:cNvPicPr>
            <a:picLocks noChangeAspect="1" noChangeArrowheads="1"/>
          </p:cNvPicPr>
          <p:nvPr/>
        </p:nvPicPr>
        <p:blipFill>
          <a:blip r:embed="rId5" cstate="print"/>
          <a:srcRect/>
          <a:stretch>
            <a:fillRect/>
          </a:stretch>
        </p:blipFill>
        <p:spPr bwMode="auto">
          <a:xfrm>
            <a:off x="7391400" y="0"/>
            <a:ext cx="17526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6"/>
          <p:cNvPicPr>
            <a:picLocks noChangeAspect="1" noChangeArrowheads="1"/>
          </p:cNvPicPr>
          <p:nvPr/>
        </p:nvPicPr>
        <p:blipFill>
          <a:blip r:embed="rId3" cstate="print"/>
          <a:srcRect/>
          <a:stretch>
            <a:fillRect/>
          </a:stretch>
        </p:blipFill>
        <p:spPr bwMode="auto">
          <a:xfrm>
            <a:off x="1600200" y="2209800"/>
            <a:ext cx="5943600" cy="4138612"/>
          </a:xfrm>
          <a:prstGeom prst="rect">
            <a:avLst/>
          </a:prstGeom>
          <a:noFill/>
          <a:ln w="9525">
            <a:noFill/>
            <a:miter lim="800000"/>
            <a:headEnd/>
            <a:tailEnd/>
          </a:ln>
        </p:spPr>
      </p:pic>
      <p:sp>
        <p:nvSpPr>
          <p:cNvPr id="5" name="TextBox 4"/>
          <p:cNvSpPr txBox="1"/>
          <p:nvPr/>
        </p:nvSpPr>
        <p:spPr>
          <a:xfrm>
            <a:off x="152400" y="0"/>
            <a:ext cx="8763000" cy="1384995"/>
          </a:xfrm>
          <a:prstGeom prst="rect">
            <a:avLst/>
          </a:prstGeom>
          <a:noFill/>
        </p:spPr>
        <p:txBody>
          <a:bodyPr wrap="square" rtlCol="0">
            <a:spAutoFit/>
          </a:bodyPr>
          <a:lstStyle/>
          <a:p>
            <a:pPr algn="ctr"/>
            <a:endParaRPr lang="en-US" dirty="0" smtClean="0">
              <a:latin typeface="+mj-lt"/>
            </a:endParaRPr>
          </a:p>
          <a:p>
            <a:pPr algn="ctr"/>
            <a:r>
              <a:rPr lang="en-US" sz="6600" dirty="0" smtClean="0">
                <a:latin typeface="+mj-lt"/>
              </a:rPr>
              <a:t>   Time for Lunch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pPr algn="ctr"/>
            <a:r>
              <a:rPr lang="en-US" sz="6600" dirty="0" smtClean="0"/>
              <a:t>“The Standards”</a:t>
            </a:r>
            <a:endParaRPr lang="en-US" sz="6600" dirty="0"/>
          </a:p>
        </p:txBody>
      </p:sp>
      <p:sp>
        <p:nvSpPr>
          <p:cNvPr id="4" name="Content Placeholder 3"/>
          <p:cNvSpPr>
            <a:spLocks noGrp="1"/>
          </p:cNvSpPr>
          <p:nvPr>
            <p:ph sz="quarter" idx="2"/>
          </p:nvPr>
        </p:nvSpPr>
        <p:spPr>
          <a:xfrm>
            <a:off x="4844901" y="1589567"/>
            <a:ext cx="3886200" cy="3515833"/>
          </a:xfrm>
        </p:spPr>
        <p:txBody>
          <a:bodyPr>
            <a:normAutofit lnSpcReduction="10000"/>
          </a:bodyPr>
          <a:lstStyle/>
          <a:p>
            <a:r>
              <a:rPr lang="en-US" dirty="0" smtClean="0"/>
              <a:t>What Does It Mean to be a Literate Person in the 21</a:t>
            </a:r>
            <a:r>
              <a:rPr lang="en-US" baseline="30000" dirty="0" smtClean="0"/>
              <a:t>st</a:t>
            </a:r>
            <a:r>
              <a:rPr lang="en-US" dirty="0" smtClean="0"/>
              <a:t> Century?</a:t>
            </a:r>
          </a:p>
          <a:p>
            <a:pPr lvl="1"/>
            <a:r>
              <a:rPr lang="en-US" dirty="0" smtClean="0"/>
              <a:t>Public School is an adventure.</a:t>
            </a:r>
          </a:p>
          <a:p>
            <a:pPr lvl="1"/>
            <a:r>
              <a:rPr lang="en-US" dirty="0" smtClean="0"/>
              <a:t>If you are going to use a map, make sure it’s correct!</a:t>
            </a:r>
          </a:p>
        </p:txBody>
      </p:sp>
      <p:pic>
        <p:nvPicPr>
          <p:cNvPr id="3075" name="Picture 3" descr="D:\Users\jfrancis\AppData\Local\Microsoft\Windows\Temporary Internet Files\Content.IE5\JMTZW4M4\MP900446693[1].jpg"/>
          <p:cNvPicPr>
            <a:picLocks noGrp="1" noChangeAspect="1" noChangeArrowheads="1"/>
          </p:cNvPicPr>
          <p:nvPr>
            <p:ph sz="quarter" idx="1"/>
          </p:nvPr>
        </p:nvPicPr>
        <p:blipFill>
          <a:blip r:embed="rId3" cstate="print"/>
          <a:srcRect/>
          <a:stretch>
            <a:fillRect/>
          </a:stretch>
        </p:blipFill>
        <p:spPr bwMode="auto">
          <a:xfrm>
            <a:off x="685800" y="1828800"/>
            <a:ext cx="3886200" cy="2592824"/>
          </a:xfrm>
          <a:prstGeom prst="rect">
            <a:avLst/>
          </a:prstGeom>
          <a:noFill/>
        </p:spPr>
      </p:pic>
      <p:sp>
        <p:nvSpPr>
          <p:cNvPr id="6" name="TextBox 5"/>
          <p:cNvSpPr txBox="1"/>
          <p:nvPr/>
        </p:nvSpPr>
        <p:spPr>
          <a:xfrm>
            <a:off x="304800" y="4953000"/>
            <a:ext cx="8534400" cy="1569660"/>
          </a:xfrm>
          <a:prstGeom prst="rect">
            <a:avLst/>
          </a:prstGeom>
          <a:noFill/>
          <a:ln w="12700" cmpd="dbl">
            <a:solidFill>
              <a:schemeClr val="tx1"/>
            </a:solidFill>
          </a:ln>
        </p:spPr>
        <p:txBody>
          <a:bodyPr wrap="square" rtlCol="0">
            <a:spAutoFit/>
          </a:bodyPr>
          <a:lstStyle/>
          <a:p>
            <a:r>
              <a:rPr lang="en-US" sz="2400" dirty="0" smtClean="0">
                <a:latin typeface="Cooper Black" pitchFamily="18" charset="0"/>
                <a:ea typeface="Geneva"/>
                <a:cs typeface="Geneva"/>
              </a:rPr>
              <a:t>Kentucky’s  Core Academic  Standards </a:t>
            </a:r>
          </a:p>
          <a:p>
            <a:r>
              <a:rPr lang="en-US" sz="2400" dirty="0" smtClean="0">
                <a:latin typeface="Cooper Black" pitchFamily="18" charset="0"/>
                <a:ea typeface="Geneva"/>
                <a:cs typeface="Geneva"/>
              </a:rPr>
              <a:t>for English Language Arts and </a:t>
            </a:r>
          </a:p>
          <a:p>
            <a:r>
              <a:rPr lang="en-US" sz="2400" dirty="0" smtClean="0">
                <a:latin typeface="Cooper Black" pitchFamily="18" charset="0"/>
                <a:ea typeface="Geneva"/>
                <a:cs typeface="Geneva"/>
              </a:rPr>
              <a:t>Literacy in History/Social Studies, </a:t>
            </a:r>
          </a:p>
          <a:p>
            <a:r>
              <a:rPr lang="en-US" sz="2400" dirty="0" smtClean="0">
                <a:latin typeface="Cooper Black" pitchFamily="18" charset="0"/>
                <a:ea typeface="Geneva"/>
                <a:cs typeface="Geneva"/>
              </a:rPr>
              <a:t>Science, and Technical Subjects</a:t>
            </a:r>
            <a:endParaRPr lang="en-US" sz="2400" dirty="0">
              <a:latin typeface="Cooper Black" pitchFamily="18" charset="0"/>
            </a:endParaRPr>
          </a:p>
        </p:txBody>
      </p:sp>
      <p:pic>
        <p:nvPicPr>
          <p:cNvPr id="7" name="Picture 4" descr="kde logo.jpg"/>
          <p:cNvPicPr>
            <a:picLocks noChangeAspect="1"/>
          </p:cNvPicPr>
          <p:nvPr/>
        </p:nvPicPr>
        <p:blipFill>
          <a:blip r:embed="rId4" cstate="print"/>
          <a:srcRect/>
          <a:stretch>
            <a:fillRect/>
          </a:stretch>
        </p:blipFill>
        <p:spPr bwMode="auto">
          <a:xfrm>
            <a:off x="6934200" y="5029200"/>
            <a:ext cx="16764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Key Design</a:t>
            </a:r>
            <a:endParaRPr lang="en-US" sz="5400" dirty="0"/>
          </a:p>
        </p:txBody>
      </p:sp>
      <p:sp>
        <p:nvSpPr>
          <p:cNvPr id="5" name="Content Placeholder 4"/>
          <p:cNvSpPr>
            <a:spLocks noGrp="1"/>
          </p:cNvSpPr>
          <p:nvPr>
            <p:ph sz="quarter" idx="1"/>
          </p:nvPr>
        </p:nvSpPr>
        <p:spPr/>
        <p:txBody>
          <a:bodyPr>
            <a:normAutofit lnSpcReduction="10000"/>
          </a:bodyPr>
          <a:lstStyle/>
          <a:p>
            <a:pPr marL="401638" lvl="1" indent="-287338">
              <a:spcBef>
                <a:spcPts val="600"/>
              </a:spcBef>
              <a:spcAft>
                <a:spcPts val="600"/>
              </a:spcAft>
            </a:pPr>
            <a:r>
              <a:rPr lang="en-US" sz="1800" b="1" dirty="0" smtClean="0">
                <a:solidFill>
                  <a:srgbClr val="0091B2"/>
                </a:solidFill>
                <a:ea typeface="Geneva"/>
              </a:rPr>
              <a:t>College and Career Readiness (CCR) Standards  </a:t>
            </a:r>
          </a:p>
          <a:p>
            <a:pPr marL="739775" lvl="2" indent="-287338">
              <a:spcBef>
                <a:spcPct val="0"/>
              </a:spcBef>
              <a:spcAft>
                <a:spcPts val="600"/>
              </a:spcAft>
              <a:buClr>
                <a:srgbClr val="E4A11B"/>
              </a:buClr>
              <a:buFont typeface="Wingdings" pitchFamily="2" charset="2"/>
              <a:buChar char="§"/>
            </a:pPr>
            <a:r>
              <a:rPr lang="en-US" dirty="0" smtClean="0">
                <a:ea typeface="Geneva"/>
              </a:rPr>
              <a:t>Overarching standards for each strand that are further defined by grade-specific standards </a:t>
            </a:r>
          </a:p>
          <a:p>
            <a:pPr marL="401638" lvl="1" indent="-287338">
              <a:spcBef>
                <a:spcPts val="600"/>
              </a:spcBef>
              <a:spcAft>
                <a:spcPts val="600"/>
              </a:spcAft>
            </a:pPr>
            <a:r>
              <a:rPr lang="en-US" sz="1800" b="1" dirty="0" smtClean="0">
                <a:solidFill>
                  <a:srgbClr val="0091B2"/>
                </a:solidFill>
                <a:ea typeface="Geneva"/>
              </a:rPr>
              <a:t>Grade-Level Standards in English Language Arts </a:t>
            </a:r>
          </a:p>
          <a:p>
            <a:pPr marL="739775" lvl="2" indent="-287338">
              <a:spcBef>
                <a:spcPct val="0"/>
              </a:spcBef>
              <a:buClr>
                <a:srgbClr val="E4A11B"/>
              </a:buClr>
              <a:buFont typeface="Wingdings" pitchFamily="2" charset="2"/>
              <a:buChar char="§"/>
            </a:pPr>
            <a:r>
              <a:rPr lang="en-US" dirty="0" smtClean="0">
                <a:ea typeface="Geneva"/>
              </a:rPr>
              <a:t>K-8, grade-by-grade</a:t>
            </a:r>
          </a:p>
          <a:p>
            <a:pPr marL="739775" lvl="2" indent="-287338">
              <a:spcBef>
                <a:spcPts val="600"/>
              </a:spcBef>
              <a:buClr>
                <a:srgbClr val="E4A11B"/>
              </a:buClr>
              <a:buFont typeface="Wingdings" pitchFamily="2" charset="2"/>
              <a:buChar char="§"/>
            </a:pPr>
            <a:r>
              <a:rPr lang="en-US" dirty="0" smtClean="0">
                <a:ea typeface="Geneva"/>
              </a:rPr>
              <a:t>9-10 and 11-12 grade bands for high school </a:t>
            </a:r>
          </a:p>
          <a:p>
            <a:pPr marL="739775" lvl="2" indent="-287338">
              <a:spcBef>
                <a:spcPts val="600"/>
              </a:spcBef>
              <a:spcAft>
                <a:spcPts val="600"/>
              </a:spcAft>
              <a:buClr>
                <a:srgbClr val="E4A11B"/>
              </a:buClr>
              <a:buFont typeface="Wingdings" pitchFamily="2" charset="2"/>
              <a:buChar char="§"/>
            </a:pPr>
            <a:r>
              <a:rPr lang="en-US" dirty="0" smtClean="0">
                <a:ea typeface="Geneva"/>
              </a:rPr>
              <a:t>Four strands: </a:t>
            </a:r>
            <a:r>
              <a:rPr lang="en-US" b="1" i="1" dirty="0" smtClean="0">
                <a:ea typeface="Geneva"/>
              </a:rPr>
              <a:t>Reading</a:t>
            </a:r>
            <a:r>
              <a:rPr lang="en-US" dirty="0" smtClean="0">
                <a:ea typeface="Geneva"/>
              </a:rPr>
              <a:t>, </a:t>
            </a:r>
            <a:r>
              <a:rPr lang="en-US" b="1" i="1" dirty="0" smtClean="0">
                <a:ea typeface="Geneva"/>
              </a:rPr>
              <a:t>Writing</a:t>
            </a:r>
            <a:r>
              <a:rPr lang="en-US" dirty="0" smtClean="0">
                <a:ea typeface="Geneva"/>
              </a:rPr>
              <a:t>, </a:t>
            </a:r>
            <a:r>
              <a:rPr lang="en-US" b="1" i="1" dirty="0" smtClean="0">
                <a:ea typeface="Geneva"/>
              </a:rPr>
              <a:t>Speaking and Listening</a:t>
            </a:r>
            <a:r>
              <a:rPr lang="en-US" dirty="0" smtClean="0">
                <a:ea typeface="Geneva"/>
              </a:rPr>
              <a:t>, and </a:t>
            </a:r>
            <a:r>
              <a:rPr lang="en-US" b="1" i="1" dirty="0" smtClean="0">
                <a:ea typeface="Geneva"/>
              </a:rPr>
              <a:t>Language</a:t>
            </a:r>
          </a:p>
          <a:p>
            <a:pPr marL="401638" lvl="1" indent="-287338">
              <a:spcBef>
                <a:spcPts val="600"/>
              </a:spcBef>
              <a:spcAft>
                <a:spcPts val="600"/>
              </a:spcAft>
            </a:pPr>
            <a:r>
              <a:rPr lang="en-US" sz="1800" b="1" dirty="0" smtClean="0">
                <a:solidFill>
                  <a:srgbClr val="0091B2"/>
                </a:solidFill>
                <a:ea typeface="Geneva"/>
              </a:rPr>
              <a:t>Standards for Literacy in History/Social Studies, Science, and Technical Subjects</a:t>
            </a:r>
          </a:p>
          <a:p>
            <a:pPr marL="739775" lvl="2" indent="-287338">
              <a:spcBef>
                <a:spcPct val="0"/>
              </a:spcBef>
              <a:buClr>
                <a:srgbClr val="E4A11B"/>
              </a:buClr>
              <a:buFont typeface="Wingdings" pitchFamily="2" charset="2"/>
              <a:buChar char="§"/>
            </a:pPr>
            <a:r>
              <a:rPr lang="en-US" dirty="0" smtClean="0">
                <a:ea typeface="Geneva"/>
              </a:rPr>
              <a:t>Standards are embedded at grades K-5</a:t>
            </a:r>
          </a:p>
          <a:p>
            <a:pPr marL="739775" lvl="2" indent="-287338">
              <a:spcBef>
                <a:spcPts val="600"/>
              </a:spcBef>
              <a:buClr>
                <a:srgbClr val="E4A11B"/>
              </a:buClr>
              <a:buFont typeface="Wingdings" pitchFamily="2" charset="2"/>
              <a:buChar char="§"/>
            </a:pPr>
            <a:r>
              <a:rPr lang="en-US" dirty="0" smtClean="0">
                <a:ea typeface="Geneva"/>
              </a:rPr>
              <a:t>Content-specific literacy standards are provided for grades 6-8, 9-10, and 11-12 </a:t>
            </a:r>
          </a:p>
          <a:p>
            <a:pPr>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990600" y="762000"/>
          <a:ext cx="7010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600200"/>
          <a:ext cx="8229600" cy="5105403"/>
        </p:xfrm>
        <a:graphic>
          <a:graphicData uri="http://schemas.openxmlformats.org/drawingml/2006/table">
            <a:tbl>
              <a:tblPr firstRow="1" bandRow="1">
                <a:tableStyleId>{5C22544A-7EE6-4342-B048-85BDC9FD1C3A}</a:tableStyleId>
              </a:tblPr>
              <a:tblGrid>
                <a:gridCol w="2743200"/>
                <a:gridCol w="2743200"/>
                <a:gridCol w="2743200"/>
              </a:tblGrid>
              <a:tr h="523003">
                <a:tc>
                  <a:txBody>
                    <a:bodyPr/>
                    <a:lstStyle/>
                    <a:p>
                      <a:r>
                        <a:rPr lang="en-US" dirty="0" smtClean="0"/>
                        <a:t>Page #</a:t>
                      </a:r>
                      <a:endParaRPr lang="en-US" dirty="0"/>
                    </a:p>
                  </a:txBody>
                  <a:tcPr>
                    <a:solidFill>
                      <a:schemeClr val="bg2">
                        <a:lumMod val="75000"/>
                      </a:schemeClr>
                    </a:solidFill>
                  </a:tcPr>
                </a:tc>
                <a:tc>
                  <a:txBody>
                    <a:bodyPr/>
                    <a:lstStyle/>
                    <a:p>
                      <a:r>
                        <a:rPr lang="en-US" dirty="0" smtClean="0"/>
                        <a:t>Strand/Topic</a:t>
                      </a:r>
                      <a:endParaRPr lang="en-US" dirty="0"/>
                    </a:p>
                  </a:txBody>
                  <a:tcPr>
                    <a:solidFill>
                      <a:schemeClr val="bg2">
                        <a:lumMod val="75000"/>
                      </a:schemeClr>
                    </a:solidFill>
                  </a:tcPr>
                </a:tc>
                <a:tc>
                  <a:txBody>
                    <a:bodyPr/>
                    <a:lstStyle/>
                    <a:p>
                      <a:r>
                        <a:rPr lang="en-US" dirty="0" smtClean="0"/>
                        <a:t>Grade Level</a:t>
                      </a:r>
                      <a:endParaRPr lang="en-US" dirty="0"/>
                    </a:p>
                  </a:txBody>
                  <a:tcPr>
                    <a:solidFill>
                      <a:schemeClr val="bg2">
                        <a:lumMod val="75000"/>
                      </a:schemeClr>
                    </a:solidFill>
                  </a:tcPr>
                </a:tc>
              </a:tr>
              <a:tr h="375017">
                <a:tc>
                  <a:txBody>
                    <a:bodyPr/>
                    <a:lstStyle/>
                    <a:p>
                      <a:r>
                        <a:rPr lang="en-US" sz="1600" dirty="0" smtClean="0"/>
                        <a:t>11</a:t>
                      </a:r>
                      <a:endParaRPr lang="en-US" sz="1600" dirty="0"/>
                    </a:p>
                  </a:txBody>
                  <a:tcPr/>
                </a:tc>
                <a:tc>
                  <a:txBody>
                    <a:bodyPr/>
                    <a:lstStyle/>
                    <a:p>
                      <a:r>
                        <a:rPr lang="en-US" sz="1600" dirty="0" smtClean="0"/>
                        <a:t>Reading</a:t>
                      </a:r>
                      <a:endParaRPr lang="en-US" sz="1600" dirty="0"/>
                    </a:p>
                  </a:txBody>
                  <a:tcPr/>
                </a:tc>
                <a:tc>
                  <a:txBody>
                    <a:bodyPr/>
                    <a:lstStyle/>
                    <a:p>
                      <a:r>
                        <a:rPr lang="en-US" sz="1600" dirty="0" smtClean="0"/>
                        <a:t>K-5</a:t>
                      </a:r>
                      <a:endParaRPr lang="en-US" sz="1600" dirty="0"/>
                    </a:p>
                  </a:txBody>
                  <a:tcPr/>
                </a:tc>
              </a:tr>
              <a:tr h="375017">
                <a:tc>
                  <a:txBody>
                    <a:bodyPr/>
                    <a:lstStyle/>
                    <a:p>
                      <a:r>
                        <a:rPr lang="en-US" sz="1600" dirty="0" smtClean="0"/>
                        <a:t>19</a:t>
                      </a:r>
                      <a:endParaRPr lang="en-US" sz="1600" dirty="0"/>
                    </a:p>
                  </a:txBody>
                  <a:tcPr/>
                </a:tc>
                <a:tc>
                  <a:txBody>
                    <a:bodyPr/>
                    <a:lstStyle/>
                    <a:p>
                      <a:r>
                        <a:rPr lang="en-US" sz="1600" dirty="0" smtClean="0"/>
                        <a:t>Writing</a:t>
                      </a:r>
                      <a:endParaRPr lang="en-US" sz="1600" dirty="0"/>
                    </a:p>
                  </a:txBody>
                  <a:tcPr/>
                </a:tc>
                <a:tc>
                  <a:txBody>
                    <a:bodyPr/>
                    <a:lstStyle/>
                    <a:p>
                      <a:r>
                        <a:rPr lang="en-US" sz="1600" dirty="0" smtClean="0"/>
                        <a:t>K-5</a:t>
                      </a:r>
                      <a:endParaRPr lang="en-US" sz="1600" dirty="0"/>
                    </a:p>
                  </a:txBody>
                  <a:tcPr/>
                </a:tc>
              </a:tr>
              <a:tr h="375017">
                <a:tc>
                  <a:txBody>
                    <a:bodyPr/>
                    <a:lstStyle/>
                    <a:p>
                      <a:r>
                        <a:rPr lang="en-US" sz="1600" dirty="0" smtClean="0"/>
                        <a:t>23</a:t>
                      </a:r>
                      <a:endParaRPr lang="en-US" sz="1600" dirty="0"/>
                    </a:p>
                  </a:txBody>
                  <a:tcPr/>
                </a:tc>
                <a:tc>
                  <a:txBody>
                    <a:bodyPr/>
                    <a:lstStyle/>
                    <a:p>
                      <a:r>
                        <a:rPr lang="en-US" sz="1600" dirty="0" smtClean="0"/>
                        <a:t>Speaking/Listening</a:t>
                      </a:r>
                      <a:endParaRPr lang="en-US" sz="1600" dirty="0"/>
                    </a:p>
                  </a:txBody>
                  <a:tcPr/>
                </a:tc>
                <a:tc>
                  <a:txBody>
                    <a:bodyPr/>
                    <a:lstStyle/>
                    <a:p>
                      <a:r>
                        <a:rPr lang="en-US" sz="1600" dirty="0" smtClean="0"/>
                        <a:t>K-5</a:t>
                      </a:r>
                      <a:endParaRPr lang="en-US" sz="1600" dirty="0"/>
                    </a:p>
                  </a:txBody>
                  <a:tcPr/>
                </a:tc>
              </a:tr>
              <a:tr h="375017">
                <a:tc>
                  <a:txBody>
                    <a:bodyPr/>
                    <a:lstStyle/>
                    <a:p>
                      <a:r>
                        <a:rPr lang="en-US" sz="1600" dirty="0" smtClean="0"/>
                        <a:t>26</a:t>
                      </a:r>
                      <a:endParaRPr lang="en-US" sz="1600" dirty="0"/>
                    </a:p>
                  </a:txBody>
                  <a:tcPr/>
                </a:tc>
                <a:tc>
                  <a:txBody>
                    <a:bodyPr/>
                    <a:lstStyle/>
                    <a:p>
                      <a:r>
                        <a:rPr lang="en-US" sz="1600" dirty="0" smtClean="0"/>
                        <a:t>Language</a:t>
                      </a:r>
                      <a:endParaRPr lang="en-US" sz="1600" dirty="0"/>
                    </a:p>
                  </a:txBody>
                  <a:tcPr/>
                </a:tc>
                <a:tc>
                  <a:txBody>
                    <a:bodyPr/>
                    <a:lstStyle/>
                    <a:p>
                      <a:r>
                        <a:rPr lang="en-US" sz="1600" dirty="0" smtClean="0"/>
                        <a:t>K-5</a:t>
                      </a:r>
                      <a:endParaRPr lang="en-US" sz="1600" dirty="0"/>
                    </a:p>
                  </a:txBody>
                  <a:tcPr/>
                </a:tc>
              </a:tr>
              <a:tr h="375017">
                <a:tc>
                  <a:txBody>
                    <a:bodyPr/>
                    <a:lstStyle/>
                    <a:p>
                      <a:r>
                        <a:rPr lang="en-US" sz="1600" dirty="0" smtClean="0"/>
                        <a:t>31</a:t>
                      </a:r>
                      <a:endParaRPr lang="en-US" sz="1600" dirty="0"/>
                    </a:p>
                  </a:txBody>
                  <a:tcPr/>
                </a:tc>
                <a:tc>
                  <a:txBody>
                    <a:bodyPr/>
                    <a:lstStyle/>
                    <a:p>
                      <a:r>
                        <a:rPr lang="en-US" sz="1600" dirty="0" smtClean="0"/>
                        <a:t>Text</a:t>
                      </a:r>
                      <a:r>
                        <a:rPr lang="en-US" sz="1600" baseline="0" dirty="0" smtClean="0"/>
                        <a:t> Complexity</a:t>
                      </a:r>
                      <a:endParaRPr lang="en-US" sz="1600" dirty="0"/>
                    </a:p>
                  </a:txBody>
                  <a:tcPr/>
                </a:tc>
                <a:tc>
                  <a:txBody>
                    <a:bodyPr/>
                    <a:lstStyle/>
                    <a:p>
                      <a:r>
                        <a:rPr lang="en-US" sz="1600" dirty="0" smtClean="0"/>
                        <a:t>K-5</a:t>
                      </a:r>
                      <a:endParaRPr lang="en-US" sz="1600" dirty="0"/>
                    </a:p>
                  </a:txBody>
                  <a:tcPr/>
                </a:tc>
              </a:tr>
              <a:tr h="375017">
                <a:tc>
                  <a:txBody>
                    <a:bodyPr/>
                    <a:lstStyle/>
                    <a:p>
                      <a:r>
                        <a:rPr lang="en-US" sz="1600" dirty="0" smtClean="0"/>
                        <a:t>36</a:t>
                      </a:r>
                      <a:endParaRPr lang="en-US" sz="1600" dirty="0"/>
                    </a:p>
                  </a:txBody>
                  <a:tcPr/>
                </a:tc>
                <a:tc>
                  <a:txBody>
                    <a:bodyPr/>
                    <a:lstStyle/>
                    <a:p>
                      <a:r>
                        <a:rPr lang="en-US" sz="1600" dirty="0" smtClean="0"/>
                        <a:t>Reading</a:t>
                      </a:r>
                      <a:endParaRPr lang="en-US" sz="1600" dirty="0"/>
                    </a:p>
                  </a:txBody>
                  <a:tcPr/>
                </a:tc>
                <a:tc>
                  <a:txBody>
                    <a:bodyPr/>
                    <a:lstStyle/>
                    <a:p>
                      <a:r>
                        <a:rPr lang="en-US" sz="1600" dirty="0" smtClean="0"/>
                        <a:t>6-12</a:t>
                      </a:r>
                      <a:endParaRPr lang="en-US" sz="1600" dirty="0"/>
                    </a:p>
                  </a:txBody>
                  <a:tcPr/>
                </a:tc>
              </a:tr>
              <a:tr h="375017">
                <a:tc>
                  <a:txBody>
                    <a:bodyPr/>
                    <a:lstStyle/>
                    <a:p>
                      <a:r>
                        <a:rPr lang="en-US" sz="1600" dirty="0" smtClean="0"/>
                        <a:t>42</a:t>
                      </a:r>
                      <a:endParaRPr lang="en-US" sz="1600" dirty="0"/>
                    </a:p>
                  </a:txBody>
                  <a:tcPr/>
                </a:tc>
                <a:tc>
                  <a:txBody>
                    <a:bodyPr/>
                    <a:lstStyle/>
                    <a:p>
                      <a:r>
                        <a:rPr lang="en-US" sz="1600" dirty="0" smtClean="0"/>
                        <a:t>Writing</a:t>
                      </a:r>
                      <a:endParaRPr lang="en-US" sz="1600" dirty="0"/>
                    </a:p>
                  </a:txBody>
                  <a:tcPr/>
                </a:tc>
                <a:tc>
                  <a:txBody>
                    <a:bodyPr/>
                    <a:lstStyle/>
                    <a:p>
                      <a:r>
                        <a:rPr lang="en-US" sz="1600" dirty="0" smtClean="0"/>
                        <a:t>6-12</a:t>
                      </a:r>
                      <a:endParaRPr lang="en-US" sz="1600" dirty="0"/>
                    </a:p>
                  </a:txBody>
                  <a:tcPr/>
                </a:tc>
              </a:tr>
              <a:tr h="375017">
                <a:tc>
                  <a:txBody>
                    <a:bodyPr/>
                    <a:lstStyle/>
                    <a:p>
                      <a:r>
                        <a:rPr lang="en-US" sz="1600" dirty="0" smtClean="0"/>
                        <a:t>49</a:t>
                      </a:r>
                      <a:endParaRPr lang="en-US" sz="1600" dirty="0"/>
                    </a:p>
                  </a:txBody>
                  <a:tcPr/>
                </a:tc>
                <a:tc>
                  <a:txBody>
                    <a:bodyPr/>
                    <a:lstStyle/>
                    <a:p>
                      <a:r>
                        <a:rPr lang="en-US" sz="1600" dirty="0" smtClean="0"/>
                        <a:t>Speaking/Listening</a:t>
                      </a:r>
                      <a:endParaRPr lang="en-US" sz="1600" dirty="0"/>
                    </a:p>
                  </a:txBody>
                  <a:tcPr/>
                </a:tc>
                <a:tc>
                  <a:txBody>
                    <a:bodyPr/>
                    <a:lstStyle/>
                    <a:p>
                      <a:r>
                        <a:rPr lang="en-US" sz="1600" dirty="0" smtClean="0"/>
                        <a:t>6-12</a:t>
                      </a:r>
                      <a:endParaRPr lang="en-US" sz="1600" dirty="0"/>
                    </a:p>
                  </a:txBody>
                  <a:tcPr/>
                </a:tc>
              </a:tr>
              <a:tr h="375017">
                <a:tc>
                  <a:txBody>
                    <a:bodyPr/>
                    <a:lstStyle/>
                    <a:p>
                      <a:r>
                        <a:rPr lang="en-US" sz="1600" dirty="0" smtClean="0"/>
                        <a:t>52</a:t>
                      </a:r>
                      <a:endParaRPr lang="en-US" sz="1600" dirty="0"/>
                    </a:p>
                  </a:txBody>
                  <a:tcPr/>
                </a:tc>
                <a:tc>
                  <a:txBody>
                    <a:bodyPr/>
                    <a:lstStyle/>
                    <a:p>
                      <a:r>
                        <a:rPr lang="en-US" sz="1600" dirty="0" smtClean="0"/>
                        <a:t>Language</a:t>
                      </a:r>
                      <a:endParaRPr lang="en-US" sz="1600" dirty="0"/>
                    </a:p>
                  </a:txBody>
                  <a:tcPr/>
                </a:tc>
                <a:tc>
                  <a:txBody>
                    <a:bodyPr/>
                    <a:lstStyle/>
                    <a:p>
                      <a:r>
                        <a:rPr lang="en-US" sz="1600" dirty="0" smtClean="0"/>
                        <a:t>6-12</a:t>
                      </a:r>
                      <a:endParaRPr lang="en-US" sz="1600" dirty="0"/>
                    </a:p>
                  </a:txBody>
                  <a:tcPr/>
                </a:tc>
              </a:tr>
              <a:tr h="375017">
                <a:tc>
                  <a:txBody>
                    <a:bodyPr/>
                    <a:lstStyle/>
                    <a:p>
                      <a:r>
                        <a:rPr lang="en-US" sz="1600" dirty="0" smtClean="0"/>
                        <a:t>57</a:t>
                      </a:r>
                      <a:endParaRPr lang="en-US" sz="1600" dirty="0"/>
                    </a:p>
                  </a:txBody>
                  <a:tcPr/>
                </a:tc>
                <a:tc>
                  <a:txBody>
                    <a:bodyPr/>
                    <a:lstStyle/>
                    <a:p>
                      <a:r>
                        <a:rPr lang="en-US" sz="1600" dirty="0" smtClean="0"/>
                        <a:t>Text Complexity</a:t>
                      </a:r>
                      <a:endParaRPr lang="en-US" sz="1600" dirty="0"/>
                    </a:p>
                  </a:txBody>
                  <a:tcPr/>
                </a:tc>
                <a:tc>
                  <a:txBody>
                    <a:bodyPr/>
                    <a:lstStyle/>
                    <a:p>
                      <a:r>
                        <a:rPr lang="en-US" sz="1600" dirty="0" smtClean="0"/>
                        <a:t>6-12</a:t>
                      </a:r>
                      <a:endParaRPr lang="en-US" sz="1600" dirty="0"/>
                    </a:p>
                  </a:txBody>
                  <a:tcPr/>
                </a:tc>
              </a:tr>
              <a:tr h="832230">
                <a:tc>
                  <a:txBody>
                    <a:bodyPr/>
                    <a:lstStyle/>
                    <a:p>
                      <a:r>
                        <a:rPr lang="en-US" sz="1600" dirty="0" smtClean="0"/>
                        <a:t>61</a:t>
                      </a:r>
                      <a:endParaRPr lang="en-US" sz="1600" dirty="0"/>
                    </a:p>
                  </a:txBody>
                  <a:tcPr/>
                </a:tc>
                <a:tc>
                  <a:txBody>
                    <a:bodyPr/>
                    <a:lstStyle/>
                    <a:p>
                      <a:r>
                        <a:rPr lang="en-US" sz="1600" dirty="0" smtClean="0"/>
                        <a:t>Literacy in History/Social Studies, Science and Technical Subjects</a:t>
                      </a:r>
                      <a:endParaRPr lang="en-US" sz="1600" dirty="0"/>
                    </a:p>
                  </a:txBody>
                  <a:tcPr/>
                </a:tc>
                <a:tc>
                  <a:txBody>
                    <a:bodyPr/>
                    <a:lstStyle/>
                    <a:p>
                      <a:r>
                        <a:rPr lang="en-US" sz="1600" dirty="0" smtClean="0"/>
                        <a:t>6-12</a:t>
                      </a:r>
                      <a:endParaRPr lang="en-US" sz="1600" dirty="0"/>
                    </a:p>
                  </a:txBody>
                  <a:tcPr/>
                </a:tc>
              </a:tr>
            </a:tbl>
          </a:graphicData>
        </a:graphic>
      </p:graphicFrame>
      <p:sp>
        <p:nvSpPr>
          <p:cNvPr id="3" name="Title 2"/>
          <p:cNvSpPr>
            <a:spLocks noGrp="1"/>
          </p:cNvSpPr>
          <p:nvPr>
            <p:ph type="title"/>
          </p:nvPr>
        </p:nvSpPr>
        <p:spPr>
          <a:xfrm>
            <a:off x="457200" y="274638"/>
            <a:ext cx="8229600" cy="639762"/>
          </a:xfrm>
        </p:spPr>
        <p:txBody>
          <a:bodyPr>
            <a:normAutofit fontScale="90000"/>
          </a:bodyPr>
          <a:lstStyle/>
          <a:p>
            <a:r>
              <a:rPr lang="en-US" dirty="0" smtClean="0">
                <a:solidFill>
                  <a:schemeClr val="tx1"/>
                </a:solidFill>
                <a:latin typeface="Georgia" pitchFamily="18" charset="0"/>
              </a:rPr>
              <a:t>Table of Contents </a:t>
            </a:r>
            <a:endParaRPr lang="en-US" dirty="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nvGraphicFramePr>
        <p:xfrm>
          <a:off x="228600" y="228598"/>
          <a:ext cx="8763000" cy="6400801"/>
        </p:xfrm>
        <a:graphic>
          <a:graphicData uri="http://schemas.openxmlformats.org/drawingml/2006/table">
            <a:tbl>
              <a:tblPr/>
              <a:tblGrid>
                <a:gridCol w="3294777"/>
                <a:gridCol w="5468223"/>
              </a:tblGrid>
              <a:tr h="75120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3600" b="1" i="0" u="none" strike="noStrike" cap="none" normalizeH="0" baseline="0" dirty="0" smtClean="0">
                          <a:ln>
                            <a:noFill/>
                          </a:ln>
                          <a:solidFill>
                            <a:srgbClr val="FFFFFF"/>
                          </a:solidFill>
                          <a:effectLst/>
                          <a:latin typeface="Calibri" charset="0"/>
                          <a:ea typeface="Calibri" charset="0"/>
                        </a:rPr>
                        <a:t>Standards do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3600" b="1" i="1" u="none" strike="noStrike" cap="none" normalizeH="0" baseline="0" dirty="0" smtClean="0">
                          <a:ln>
                            <a:noFill/>
                          </a:ln>
                          <a:solidFill>
                            <a:srgbClr val="FFFFFF"/>
                          </a:solidFill>
                          <a:effectLst/>
                          <a:latin typeface="Calibri" charset="0"/>
                          <a:ea typeface="Calibri" charset="0"/>
                        </a:rPr>
                        <a:t>Standards do not …</a:t>
                      </a:r>
                      <a:endParaRPr kumimoji="0" lang="en-US" sz="3600" b="1" i="0" u="none" strike="noStrike" cap="none" normalizeH="0" baseline="0" dirty="0" smtClean="0">
                        <a:ln>
                          <a:noFill/>
                        </a:ln>
                        <a:solidFill>
                          <a:srgbClr val="FFFFFF"/>
                        </a:solidFill>
                        <a:effectLst/>
                        <a:latin typeface="Calibri" charset="0"/>
                        <a:ea typeface="Calibri" charset="0"/>
                      </a:endParaRP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2D050"/>
                    </a:solidFill>
                  </a:tcPr>
                </a:tc>
              </a:tr>
              <a:tr h="19358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charset="0"/>
                          <a:ea typeface="Calibri" charset="0"/>
                        </a:rPr>
                        <a:t>Establish what students need to learn.</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Calibri" charset="0"/>
                        </a:rPr>
                        <a:t>Dictate how teachers should teach</a:t>
                      </a:r>
                      <a:r>
                        <a:rPr kumimoji="0" lang="en-US" sz="2400" b="0" i="0" u="none" strike="noStrike" cap="none" normalizeH="0" baseline="0" dirty="0" smtClean="0">
                          <a:ln>
                            <a:noFill/>
                          </a:ln>
                          <a:solidFill>
                            <a:srgbClr val="000000"/>
                          </a:solidFill>
                          <a:effectLst/>
                          <a:latin typeface="Calibri" charset="0"/>
                          <a:ea typeface="Calibri" charset="0"/>
                        </a:rPr>
                        <a:t>. Instead, schools and teachers will decide how best to help students reach the standards.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r>
              <a:tr h="177780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charset="0"/>
                          <a:ea typeface="Calibri" charset="0"/>
                        </a:rPr>
                        <a:t>Attempt to focus on what is most essential.</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Calibri" charset="0"/>
                        </a:rPr>
                        <a:t>Describe all that can or should be taught.  </a:t>
                      </a:r>
                      <a:r>
                        <a:rPr kumimoji="0" lang="en-US" sz="2400" b="0" i="0" u="none" strike="noStrike" cap="none" normalizeH="0" baseline="0" dirty="0" smtClean="0">
                          <a:ln>
                            <a:noFill/>
                          </a:ln>
                          <a:solidFill>
                            <a:srgbClr val="000000"/>
                          </a:solidFill>
                          <a:effectLst/>
                          <a:latin typeface="Calibri" charset="0"/>
                          <a:ea typeface="Calibri" charset="0"/>
                        </a:rPr>
                        <a:t>A great deal is left to the discretion of teachers and curriculum developers.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E9EDF4"/>
                    </a:solidFill>
                  </a:tcPr>
                </a:tc>
              </a:tr>
              <a:tr h="193589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charset="0"/>
                          <a:ea typeface="Calibri" charset="0"/>
                        </a:rPr>
                        <a:t>Set grade-level standards. </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1" u="none" strike="noStrike" cap="none" normalizeH="0" baseline="0" dirty="0" smtClean="0">
                          <a:ln>
                            <a:noFill/>
                          </a:ln>
                          <a:solidFill>
                            <a:srgbClr val="000000"/>
                          </a:solidFill>
                          <a:effectLst/>
                          <a:latin typeface="Calibri" charset="0"/>
                          <a:ea typeface="Calibri" charset="0"/>
                        </a:rPr>
                        <a:t>Define the </a:t>
                      </a:r>
                      <a:r>
                        <a:rPr kumimoji="0" lang="en-US" sz="2400" b="0" i="0" u="none" strike="noStrike" cap="none" normalizeH="0" baseline="0" dirty="0" smtClean="0">
                          <a:ln>
                            <a:noFill/>
                          </a:ln>
                          <a:solidFill>
                            <a:srgbClr val="000000"/>
                          </a:solidFill>
                          <a:effectLst/>
                          <a:latin typeface="Calibri" charset="0"/>
                          <a:ea typeface="Calibri" charset="0"/>
                        </a:rPr>
                        <a:t>intervention methods or materials necessary to support students who are below or above grade-level expectations.</a:t>
                      </a:r>
                    </a:p>
                  </a:txBody>
                  <a:tcPr marL="68580" marR="68580" marT="0" marB="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fontScale="85000" lnSpcReduction="20000"/>
          </a:bodyPr>
          <a:lstStyle/>
          <a:p>
            <a:pPr>
              <a:defRPr/>
            </a:pPr>
            <a:endParaRPr lang="en-US" dirty="0"/>
          </a:p>
        </p:txBody>
      </p:sp>
      <p:sp>
        <p:nvSpPr>
          <p:cNvPr id="51203" name="Title 1"/>
          <p:cNvSpPr>
            <a:spLocks noGrp="1"/>
          </p:cNvSpPr>
          <p:nvPr>
            <p:ph type="title" idx="4294967295"/>
          </p:nvPr>
        </p:nvSpPr>
        <p:spPr>
          <a:xfrm>
            <a:off x="228600" y="228600"/>
            <a:ext cx="8534400" cy="990600"/>
          </a:xfrm>
        </p:spPr>
        <p:txBody>
          <a:bodyPr>
            <a:normAutofit fontScale="90000"/>
          </a:bodyPr>
          <a:lstStyle/>
          <a:p>
            <a:r>
              <a:rPr lang="en-US" dirty="0" smtClean="0">
                <a:ea typeface="Geneva"/>
                <a:cs typeface="Geneva"/>
              </a:rPr>
              <a:t/>
            </a:r>
            <a:br>
              <a:rPr lang="en-US" dirty="0" smtClean="0">
                <a:ea typeface="Geneva"/>
                <a:cs typeface="Geneva"/>
              </a:rPr>
            </a:br>
            <a:r>
              <a:rPr lang="en-US" dirty="0" smtClean="0">
                <a:solidFill>
                  <a:schemeClr val="tx1"/>
                </a:solidFill>
                <a:ea typeface="Geneva"/>
                <a:cs typeface="Geneva"/>
              </a:rPr>
              <a:t>Format highlights progression of standards across grades</a:t>
            </a:r>
            <a:r>
              <a:rPr lang="en-US" sz="5400" i="1" dirty="0" smtClean="0">
                <a:solidFill>
                  <a:srgbClr val="585858"/>
                </a:solidFill>
                <a:ea typeface="Geneva"/>
                <a:cs typeface="Geneva"/>
              </a:rPr>
              <a:t/>
            </a:r>
            <a:br>
              <a:rPr lang="en-US" sz="5400" i="1" dirty="0" smtClean="0">
                <a:solidFill>
                  <a:srgbClr val="585858"/>
                </a:solidFill>
                <a:ea typeface="Geneva"/>
                <a:cs typeface="Geneva"/>
              </a:rPr>
            </a:br>
            <a:endParaRPr lang="en-US" sz="5400" dirty="0" smtClean="0">
              <a:solidFill>
                <a:schemeClr val="tx1">
                  <a:lumMod val="65000"/>
                  <a:lumOff val="35000"/>
                </a:schemeClr>
              </a:solidFill>
              <a:ea typeface="Geneva"/>
              <a:cs typeface="Geneva"/>
            </a:endParaRPr>
          </a:p>
        </p:txBody>
      </p:sp>
      <p:pic>
        <p:nvPicPr>
          <p:cNvPr id="51205" name="Picture 6" descr="Reading Kil.JPG"/>
          <p:cNvPicPr>
            <a:picLocks noChangeAspect="1"/>
          </p:cNvPicPr>
          <p:nvPr/>
        </p:nvPicPr>
        <p:blipFill>
          <a:blip r:embed="rId3" cstate="print"/>
          <a:srcRect/>
          <a:stretch>
            <a:fillRect/>
          </a:stretch>
        </p:blipFill>
        <p:spPr bwMode="auto">
          <a:xfrm>
            <a:off x="228600" y="2051050"/>
            <a:ext cx="8686800" cy="4654550"/>
          </a:xfrm>
          <a:prstGeom prst="rect">
            <a:avLst/>
          </a:prstGeom>
          <a:noFill/>
          <a:ln w="9525">
            <a:noFill/>
            <a:miter lim="800000"/>
            <a:headEnd/>
            <a:tailEnd/>
          </a:ln>
        </p:spPr>
      </p:pic>
    </p:spTree>
  </p:cSld>
  <p:clrMapOvr>
    <a:masterClrMapping/>
  </p:clrMapOvr>
  <p:transition spd="med"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3999" cy="6343239"/>
        </p:xfrm>
        <a:graphic>
          <a:graphicData uri="http://schemas.openxmlformats.org/drawingml/2006/table">
            <a:tbl>
              <a:tblPr/>
              <a:tblGrid>
                <a:gridCol w="1306286"/>
                <a:gridCol w="7837713"/>
              </a:tblGrid>
              <a:tr h="605546">
                <a:tc gridSpan="2">
                  <a:txBody>
                    <a:bodyPr/>
                    <a:lstStyle/>
                    <a:p>
                      <a:pPr marL="0" marR="0">
                        <a:lnSpc>
                          <a:spcPct val="115000"/>
                        </a:lnSpc>
                        <a:spcBef>
                          <a:spcPts val="0"/>
                        </a:spcBef>
                        <a:spcAft>
                          <a:spcPts val="0"/>
                        </a:spcAft>
                      </a:pPr>
                      <a:r>
                        <a:rPr lang="en-US" sz="1600" b="1" i="1" dirty="0">
                          <a:latin typeface="Arial"/>
                          <a:ea typeface="Calibri"/>
                          <a:cs typeface="Times New Roman"/>
                        </a:rPr>
                        <a:t>Example: W.CCR.6: Use technology, including the Internet, to produce and publish writing and to interact and collaborate with others.</a:t>
                      </a:r>
                      <a:endParaRPr lang="en-US" sz="1600" dirty="0">
                        <a:latin typeface="Arial"/>
                        <a:ea typeface="Calibri"/>
                        <a:cs typeface="Times New Roman"/>
                      </a:endParaRP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613654">
                <a:tc>
                  <a:txBody>
                    <a:bodyPr/>
                    <a:lstStyle/>
                    <a:p>
                      <a:pPr marL="0" marR="0">
                        <a:lnSpc>
                          <a:spcPct val="115000"/>
                        </a:lnSpc>
                        <a:spcBef>
                          <a:spcPts val="0"/>
                        </a:spcBef>
                        <a:spcAft>
                          <a:spcPts val="0"/>
                        </a:spcAft>
                      </a:pPr>
                      <a:r>
                        <a:rPr lang="en-US" sz="1500" b="1" dirty="0">
                          <a:latin typeface="Arial"/>
                          <a:ea typeface="Calibri"/>
                          <a:cs typeface="Times New Roman"/>
                        </a:rPr>
                        <a:t>W.K.6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u="none" dirty="0">
                          <a:solidFill>
                            <a:srgbClr val="FF0000"/>
                          </a:solidFill>
                          <a:latin typeface="Arial"/>
                          <a:ea typeface="Calibri"/>
                          <a:cs typeface="Times New Roman"/>
                        </a:rPr>
                        <a:t>With guidance and support </a:t>
                      </a:r>
                      <a:r>
                        <a:rPr lang="en-US" sz="1500" b="1" dirty="0">
                          <a:latin typeface="Arial"/>
                          <a:ea typeface="Calibri"/>
                          <a:cs typeface="Times New Roman"/>
                        </a:rPr>
                        <a:t>from adults, </a:t>
                      </a:r>
                      <a:r>
                        <a:rPr lang="en-US" sz="1500" b="1" u="none" dirty="0">
                          <a:solidFill>
                            <a:srgbClr val="FF0000"/>
                          </a:solidFill>
                          <a:latin typeface="Arial"/>
                          <a:ea typeface="Calibri"/>
                          <a:cs typeface="Times New Roman"/>
                        </a:rPr>
                        <a:t>explore </a:t>
                      </a:r>
                      <a:r>
                        <a:rPr lang="en-US" sz="1500" b="1" dirty="0">
                          <a:latin typeface="Arial"/>
                          <a:ea typeface="Calibri"/>
                          <a:cs typeface="Times New Roman"/>
                        </a:rPr>
                        <a:t>a variety of digital tools to produce and publish writing, including collaboration with peers.</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5546">
                <a:tc>
                  <a:txBody>
                    <a:bodyPr/>
                    <a:lstStyle/>
                    <a:p>
                      <a:pPr marL="0" marR="0">
                        <a:lnSpc>
                          <a:spcPct val="115000"/>
                        </a:lnSpc>
                        <a:spcBef>
                          <a:spcPts val="0"/>
                        </a:spcBef>
                        <a:spcAft>
                          <a:spcPts val="0"/>
                        </a:spcAft>
                      </a:pPr>
                      <a:r>
                        <a:rPr lang="en-US" sz="1500" b="1" dirty="0">
                          <a:latin typeface="Arial"/>
                          <a:ea typeface="Calibri"/>
                          <a:cs typeface="Times New Roman"/>
                        </a:rPr>
                        <a:t>W.2.6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u="none" dirty="0">
                          <a:solidFill>
                            <a:srgbClr val="FF0000"/>
                          </a:solidFill>
                          <a:latin typeface="Arial"/>
                          <a:ea typeface="Calibri"/>
                          <a:cs typeface="Times New Roman"/>
                        </a:rPr>
                        <a:t>With guidance and support </a:t>
                      </a:r>
                      <a:r>
                        <a:rPr lang="en-US" sz="1500" b="1" dirty="0">
                          <a:latin typeface="Arial"/>
                          <a:ea typeface="Calibri"/>
                          <a:cs typeface="Times New Roman"/>
                        </a:rPr>
                        <a:t>from adults, </a:t>
                      </a:r>
                      <a:r>
                        <a:rPr lang="en-US" sz="1500" b="1" u="none" dirty="0">
                          <a:solidFill>
                            <a:srgbClr val="FF0000"/>
                          </a:solidFill>
                          <a:latin typeface="Arial"/>
                          <a:ea typeface="Calibri"/>
                          <a:cs typeface="Times New Roman"/>
                        </a:rPr>
                        <a:t>use </a:t>
                      </a:r>
                      <a:r>
                        <a:rPr lang="en-US" sz="1500" b="1" dirty="0">
                          <a:latin typeface="Arial"/>
                          <a:ea typeface="Calibri"/>
                          <a:cs typeface="Times New Roman"/>
                        </a:rPr>
                        <a:t>a variety of digital tools to produce and publish writing, including in collaboration with peers.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3627">
                <a:tc>
                  <a:txBody>
                    <a:bodyPr/>
                    <a:lstStyle/>
                    <a:p>
                      <a:pPr marL="0" marR="0">
                        <a:lnSpc>
                          <a:spcPct val="115000"/>
                        </a:lnSpc>
                        <a:spcBef>
                          <a:spcPts val="0"/>
                        </a:spcBef>
                        <a:spcAft>
                          <a:spcPts val="0"/>
                        </a:spcAft>
                      </a:pPr>
                      <a:r>
                        <a:rPr lang="en-US" sz="1500" b="1" dirty="0">
                          <a:latin typeface="Arial"/>
                          <a:ea typeface="Calibri"/>
                          <a:cs typeface="Times New Roman"/>
                        </a:rPr>
                        <a:t>W.4.6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u="none" dirty="0">
                          <a:solidFill>
                            <a:srgbClr val="FF0000"/>
                          </a:solidFill>
                          <a:latin typeface="Arial"/>
                          <a:ea typeface="Calibri"/>
                          <a:cs typeface="Times New Roman"/>
                        </a:rPr>
                        <a:t>With some guidance and support </a:t>
                      </a:r>
                      <a:r>
                        <a:rPr lang="en-US" sz="1500" b="1" dirty="0">
                          <a:latin typeface="Arial"/>
                          <a:ea typeface="Calibri"/>
                          <a:cs typeface="Times New Roman"/>
                        </a:rPr>
                        <a:t>from adults, </a:t>
                      </a:r>
                      <a:r>
                        <a:rPr lang="en-US" sz="1500" b="1" u="none" dirty="0" smtClean="0">
                          <a:solidFill>
                            <a:srgbClr val="FF0000"/>
                          </a:solidFill>
                          <a:latin typeface="Arial"/>
                          <a:ea typeface="Calibri"/>
                          <a:cs typeface="Times New Roman"/>
                        </a:rPr>
                        <a:t>use technology, </a:t>
                      </a:r>
                      <a:r>
                        <a:rPr lang="en-US" sz="1500" b="1" dirty="0">
                          <a:latin typeface="Arial"/>
                          <a:ea typeface="Calibri"/>
                          <a:cs typeface="Times New Roman"/>
                        </a:rPr>
                        <a:t>including the Internet, to produce and publish writing as well as to interact and </a:t>
                      </a:r>
                      <a:r>
                        <a:rPr lang="en-US" sz="1500" b="1" u="none" dirty="0">
                          <a:latin typeface="Arial"/>
                          <a:ea typeface="Calibri"/>
                          <a:cs typeface="Times New Roman"/>
                        </a:rPr>
                        <a:t>collaborate with others</a:t>
                      </a:r>
                      <a:r>
                        <a:rPr lang="en-US" sz="1500" b="1" dirty="0">
                          <a:latin typeface="Arial"/>
                          <a:ea typeface="Calibri"/>
                          <a:cs typeface="Times New Roman"/>
                        </a:rPr>
                        <a:t>; </a:t>
                      </a:r>
                      <a:r>
                        <a:rPr lang="en-US" sz="1500" b="1" u="none" dirty="0">
                          <a:solidFill>
                            <a:srgbClr val="FF0000"/>
                          </a:solidFill>
                          <a:latin typeface="Arial"/>
                          <a:ea typeface="Calibri"/>
                          <a:cs typeface="Times New Roman"/>
                        </a:rPr>
                        <a:t>demonstrate sufficient command </a:t>
                      </a:r>
                      <a:r>
                        <a:rPr lang="en-US" sz="1500" b="1" dirty="0">
                          <a:latin typeface="Arial"/>
                          <a:ea typeface="Calibri"/>
                          <a:cs typeface="Times New Roman"/>
                        </a:rPr>
                        <a:t>of keyboarding skills to type a minimum of </a:t>
                      </a:r>
                      <a:r>
                        <a:rPr lang="en-US" sz="1500" b="1" dirty="0">
                          <a:solidFill>
                            <a:srgbClr val="FF0000"/>
                          </a:solidFill>
                          <a:latin typeface="Arial"/>
                          <a:ea typeface="Calibri"/>
                          <a:cs typeface="Times New Roman"/>
                        </a:rPr>
                        <a:t>one page</a:t>
                      </a:r>
                      <a:r>
                        <a:rPr lang="en-US" sz="1500" b="1" dirty="0">
                          <a:latin typeface="Arial"/>
                          <a:ea typeface="Calibri"/>
                          <a:cs typeface="Times New Roman"/>
                        </a:rPr>
                        <a:t> in a single sitting.</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1130">
                <a:tc>
                  <a:txBody>
                    <a:bodyPr/>
                    <a:lstStyle/>
                    <a:p>
                      <a:pPr marL="0" marR="0">
                        <a:lnSpc>
                          <a:spcPct val="115000"/>
                        </a:lnSpc>
                        <a:spcBef>
                          <a:spcPts val="0"/>
                        </a:spcBef>
                        <a:spcAft>
                          <a:spcPts val="0"/>
                        </a:spcAft>
                      </a:pPr>
                      <a:r>
                        <a:rPr lang="en-US" sz="1500" b="1" dirty="0">
                          <a:latin typeface="Arial"/>
                          <a:ea typeface="Calibri"/>
                          <a:cs typeface="Times New Roman"/>
                        </a:rPr>
                        <a:t>W.6.6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smtClean="0">
                          <a:latin typeface="Arial"/>
                          <a:ea typeface="Calibri"/>
                          <a:cs typeface="Times New Roman"/>
                        </a:rPr>
                        <a:t>Use </a:t>
                      </a:r>
                      <a:r>
                        <a:rPr lang="en-US" sz="1500" b="1" dirty="0">
                          <a:latin typeface="Arial"/>
                          <a:ea typeface="Calibri"/>
                          <a:cs typeface="Times New Roman"/>
                        </a:rPr>
                        <a:t>technology, including the Internet, to produce and publish writing as well as to interact and collaborate with others; demonstrate sufficient command of keyboarding skills to type a minimum of </a:t>
                      </a:r>
                      <a:r>
                        <a:rPr lang="en-US" sz="1500" b="1" dirty="0">
                          <a:solidFill>
                            <a:srgbClr val="FF0000"/>
                          </a:solidFill>
                          <a:latin typeface="Arial"/>
                          <a:ea typeface="Calibri"/>
                          <a:cs typeface="Times New Roman"/>
                        </a:rPr>
                        <a:t>three pages </a:t>
                      </a:r>
                      <a:r>
                        <a:rPr lang="en-US" sz="1500" b="1" dirty="0">
                          <a:latin typeface="Arial"/>
                          <a:ea typeface="Calibri"/>
                          <a:cs typeface="Times New Roman"/>
                        </a:rPr>
                        <a:t>in a single sitting.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138">
                <a:tc>
                  <a:txBody>
                    <a:bodyPr/>
                    <a:lstStyle/>
                    <a:p>
                      <a:pPr marL="0" marR="0">
                        <a:lnSpc>
                          <a:spcPct val="115000"/>
                        </a:lnSpc>
                        <a:spcBef>
                          <a:spcPts val="0"/>
                        </a:spcBef>
                        <a:spcAft>
                          <a:spcPts val="0"/>
                        </a:spcAft>
                      </a:pPr>
                      <a:r>
                        <a:rPr lang="en-US" sz="1500" b="1" dirty="0">
                          <a:latin typeface="Arial"/>
                          <a:ea typeface="Calibri"/>
                          <a:cs typeface="Times New Roman"/>
                        </a:rPr>
                        <a:t>W.8.6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a:ea typeface="Calibri"/>
                          <a:cs typeface="Times New Roman"/>
                        </a:rPr>
                        <a:t>Use technology, including the Internet, to produce and publish writing and present the </a:t>
                      </a:r>
                      <a:r>
                        <a:rPr lang="en-US" sz="1500" b="1" u="none" dirty="0">
                          <a:solidFill>
                            <a:srgbClr val="FF0000"/>
                          </a:solidFill>
                          <a:latin typeface="Arial"/>
                          <a:ea typeface="Calibri"/>
                          <a:cs typeface="Times New Roman"/>
                        </a:rPr>
                        <a:t>relationships between information and ideas efficiently </a:t>
                      </a:r>
                      <a:r>
                        <a:rPr lang="en-US" sz="1500" b="1" dirty="0">
                          <a:latin typeface="Arial"/>
                          <a:ea typeface="Calibri"/>
                          <a:cs typeface="Times New Roman"/>
                        </a:rPr>
                        <a:t>as well as to interact and collaborate with others.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746">
                <a:tc>
                  <a:txBody>
                    <a:bodyPr/>
                    <a:lstStyle/>
                    <a:p>
                      <a:pPr marL="0" marR="0">
                        <a:lnSpc>
                          <a:spcPct val="115000"/>
                        </a:lnSpc>
                        <a:spcBef>
                          <a:spcPts val="0"/>
                        </a:spcBef>
                        <a:spcAft>
                          <a:spcPts val="0"/>
                        </a:spcAft>
                      </a:pPr>
                      <a:r>
                        <a:rPr lang="en-US" sz="1500" b="1" dirty="0">
                          <a:latin typeface="Arial"/>
                          <a:ea typeface="Calibri"/>
                          <a:cs typeface="Times New Roman"/>
                        </a:rPr>
                        <a:t>W.9-10.6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a:ea typeface="Calibri"/>
                          <a:cs typeface="Times New Roman"/>
                        </a:rPr>
                        <a:t>Use technology, including the internet, to produce, publish, and update individual or shared writing products, </a:t>
                      </a:r>
                      <a:r>
                        <a:rPr lang="en-US" sz="1500" b="1" u="none" dirty="0">
                          <a:solidFill>
                            <a:srgbClr val="FF0000"/>
                          </a:solidFill>
                          <a:latin typeface="Arial"/>
                          <a:ea typeface="Calibri"/>
                          <a:cs typeface="Times New Roman"/>
                        </a:rPr>
                        <a:t>taking advantage of technology’s capacity to link </a:t>
                      </a:r>
                      <a:r>
                        <a:rPr lang="en-US" sz="1500" b="1" dirty="0">
                          <a:latin typeface="Arial"/>
                          <a:ea typeface="Calibri"/>
                          <a:cs typeface="Times New Roman"/>
                        </a:rPr>
                        <a:t>to other information and to display information flexibly and dynamically.</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320">
                <a:tc>
                  <a:txBody>
                    <a:bodyPr/>
                    <a:lstStyle/>
                    <a:p>
                      <a:pPr marL="0" marR="0">
                        <a:lnSpc>
                          <a:spcPct val="115000"/>
                        </a:lnSpc>
                        <a:spcBef>
                          <a:spcPts val="0"/>
                        </a:spcBef>
                        <a:spcAft>
                          <a:spcPts val="0"/>
                        </a:spcAft>
                      </a:pPr>
                      <a:r>
                        <a:rPr lang="en-US" sz="1500" b="1" dirty="0">
                          <a:latin typeface="Arial"/>
                          <a:ea typeface="Calibri"/>
                          <a:cs typeface="Times New Roman"/>
                        </a:rPr>
                        <a:t>W.11-12.6</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500" b="1" dirty="0">
                          <a:latin typeface="Arial"/>
                          <a:ea typeface="Calibri"/>
                          <a:cs typeface="Times New Roman"/>
                        </a:rPr>
                        <a:t>Use technology, including the Internet, to produce, publish, and update individual or shared writing products </a:t>
                      </a:r>
                      <a:r>
                        <a:rPr lang="en-US" sz="1500" b="1" u="sng" dirty="0">
                          <a:latin typeface="Arial"/>
                          <a:ea typeface="Calibri"/>
                          <a:cs typeface="Times New Roman"/>
                        </a:rPr>
                        <a:t>i</a:t>
                      </a:r>
                      <a:r>
                        <a:rPr lang="en-US" sz="1500" b="1" u="none" dirty="0">
                          <a:solidFill>
                            <a:srgbClr val="FF0000"/>
                          </a:solidFill>
                          <a:latin typeface="Arial"/>
                          <a:ea typeface="Calibri"/>
                          <a:cs typeface="Times New Roman"/>
                        </a:rPr>
                        <a:t>n response to ongoing feedback, </a:t>
                      </a:r>
                      <a:r>
                        <a:rPr lang="en-US" sz="1500" b="1" dirty="0">
                          <a:latin typeface="Arial"/>
                          <a:ea typeface="Calibri"/>
                          <a:cs typeface="Times New Roman"/>
                        </a:rPr>
                        <a:t>including new arguments or information.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66" name="TextBox 5"/>
          <p:cNvSpPr txBox="1">
            <a:spLocks noChangeArrowheads="1"/>
          </p:cNvSpPr>
          <p:nvPr/>
        </p:nvSpPr>
        <p:spPr bwMode="auto">
          <a:xfrm>
            <a:off x="228600" y="3200400"/>
            <a:ext cx="1219200" cy="646113"/>
          </a:xfrm>
          <a:prstGeom prst="rect">
            <a:avLst/>
          </a:prstGeom>
          <a:noFill/>
          <a:ln w="9525">
            <a:noFill/>
            <a:miter lim="800000"/>
            <a:headEnd/>
            <a:tailEnd/>
          </a:ln>
        </p:spPr>
        <p:txBody>
          <a:bodyPr>
            <a:spAutoFit/>
          </a:bodyPr>
          <a:lstStyle/>
          <a:p>
            <a:r>
              <a:rPr lang="en-US" b="1">
                <a:solidFill>
                  <a:srgbClr val="FF0000"/>
                </a:solidFill>
              </a:rPr>
              <a:t>With no</a:t>
            </a:r>
            <a:r>
              <a:rPr lang="en-US"/>
              <a:t> </a:t>
            </a:r>
            <a:r>
              <a:rPr lang="en-US" b="1">
                <a:solidFill>
                  <a:srgbClr val="FF0000"/>
                </a:solidFill>
              </a:rPr>
              <a:t>support</a:t>
            </a:r>
          </a:p>
        </p:txBody>
      </p:sp>
      <p:sp>
        <p:nvSpPr>
          <p:cNvPr id="14367" name="Right Arrow 6"/>
          <p:cNvSpPr>
            <a:spLocks noChangeArrowheads="1"/>
          </p:cNvSpPr>
          <p:nvPr/>
        </p:nvSpPr>
        <p:spPr bwMode="auto">
          <a:xfrm>
            <a:off x="762000" y="2971800"/>
            <a:ext cx="457200" cy="228600"/>
          </a:xfrm>
          <a:prstGeom prst="rightArrow">
            <a:avLst>
              <a:gd name="adj1" fmla="val 50000"/>
              <a:gd name="adj2" fmla="val 50000"/>
            </a:avLst>
          </a:prstGeom>
          <a:solidFill>
            <a:srgbClr val="FF0000"/>
          </a:solidFill>
          <a:ln w="9525" algn="ctr">
            <a:solidFill>
              <a:schemeClr val="tx1"/>
            </a:solidFill>
            <a:round/>
            <a:headEnd/>
            <a:tailEnd/>
          </a:ln>
        </p:spPr>
        <p:txBody>
          <a:bodyPr/>
          <a:lstStyle/>
          <a:p>
            <a:endParaRPr lang="en-US">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normAutofit fontScale="85000" lnSpcReduction="20000"/>
          </a:bodyPr>
          <a:lstStyle/>
          <a:p>
            <a:pPr>
              <a:defRPr/>
            </a:pPr>
            <a:endParaRPr lang="en-US" dirty="0"/>
          </a:p>
        </p:txBody>
      </p:sp>
      <p:sp>
        <p:nvSpPr>
          <p:cNvPr id="50179" name="Title 1"/>
          <p:cNvSpPr>
            <a:spLocks noGrp="1"/>
          </p:cNvSpPr>
          <p:nvPr>
            <p:ph type="title" idx="4294967295"/>
          </p:nvPr>
        </p:nvSpPr>
        <p:spPr/>
        <p:txBody>
          <a:bodyPr>
            <a:noAutofit/>
          </a:bodyPr>
          <a:lstStyle/>
          <a:p>
            <a:pPr indent="0"/>
            <a:r>
              <a:rPr lang="en-US" sz="5400" dirty="0" smtClean="0">
                <a:solidFill>
                  <a:schemeClr val="tx1">
                    <a:lumMod val="75000"/>
                    <a:lumOff val="25000"/>
                  </a:schemeClr>
                </a:solidFill>
                <a:ea typeface="Geneva"/>
                <a:cs typeface="Geneva"/>
              </a:rPr>
              <a:t>Literary </a:t>
            </a:r>
            <a:r>
              <a:rPr lang="en-US" sz="5400" dirty="0" err="1" smtClean="0">
                <a:solidFill>
                  <a:schemeClr val="tx1">
                    <a:lumMod val="75000"/>
                    <a:lumOff val="25000"/>
                  </a:schemeClr>
                </a:solidFill>
                <a:ea typeface="Geneva"/>
                <a:cs typeface="Geneva"/>
              </a:rPr>
              <a:t>vs</a:t>
            </a:r>
            <a:r>
              <a:rPr lang="en-US" sz="5400" dirty="0" smtClean="0">
                <a:solidFill>
                  <a:schemeClr val="tx1">
                    <a:lumMod val="75000"/>
                    <a:lumOff val="25000"/>
                  </a:schemeClr>
                </a:solidFill>
                <a:ea typeface="Geneva"/>
                <a:cs typeface="Geneva"/>
              </a:rPr>
              <a:t> Informational</a:t>
            </a:r>
          </a:p>
        </p:txBody>
      </p:sp>
      <p:sp>
        <p:nvSpPr>
          <p:cNvPr id="50180" name="Content Placeholder 4"/>
          <p:cNvSpPr>
            <a:spLocks noGrp="1"/>
          </p:cNvSpPr>
          <p:nvPr>
            <p:ph idx="4294967295"/>
          </p:nvPr>
        </p:nvSpPr>
        <p:spPr>
          <a:xfrm>
            <a:off x="228600" y="1600200"/>
            <a:ext cx="8686800" cy="4983480"/>
          </a:xfrm>
        </p:spPr>
        <p:txBody>
          <a:bodyPr/>
          <a:lstStyle/>
          <a:p>
            <a:pPr marL="0" indent="0">
              <a:buNone/>
            </a:pPr>
            <a:r>
              <a:rPr lang="en-US" sz="2400" dirty="0" smtClean="0">
                <a:ea typeface="Geneva"/>
                <a:cs typeface="Geneva"/>
              </a:rPr>
              <a:t>CCR Reading Standard 3: Analyze how and why individuals, events, and ideas develop and interact over the course of a text.</a:t>
            </a:r>
            <a:endParaRPr lang="en-US" sz="2400" b="0" i="1" dirty="0" smtClean="0">
              <a:solidFill>
                <a:srgbClr val="585858"/>
              </a:solidFill>
              <a:ea typeface="Geneva"/>
              <a:cs typeface="Geneva"/>
            </a:endParaRPr>
          </a:p>
          <a:p>
            <a:pPr marL="0" indent="0"/>
            <a:endParaRPr lang="en-US" b="0" i="1" dirty="0" smtClean="0">
              <a:solidFill>
                <a:srgbClr val="585858"/>
              </a:solidFill>
              <a:ea typeface="Geneva"/>
              <a:cs typeface="Geneva"/>
            </a:endParaRPr>
          </a:p>
        </p:txBody>
      </p:sp>
      <p:graphicFrame>
        <p:nvGraphicFramePr>
          <p:cNvPr id="7" name="Table 6"/>
          <p:cNvGraphicFramePr>
            <a:graphicFrameLocks noGrp="1"/>
          </p:cNvGraphicFramePr>
          <p:nvPr/>
        </p:nvGraphicFramePr>
        <p:xfrm>
          <a:off x="457200" y="2590800"/>
          <a:ext cx="8229600" cy="3505200"/>
        </p:xfrm>
        <a:graphic>
          <a:graphicData uri="http://schemas.openxmlformats.org/drawingml/2006/table">
            <a:tbl>
              <a:tblPr firstRow="1" bandRow="1">
                <a:tableStyleId>{5C22544A-7EE6-4342-B048-85BDC9FD1C3A}</a:tableStyleId>
              </a:tblPr>
              <a:tblGrid>
                <a:gridCol w="3810000"/>
                <a:gridCol w="381000"/>
                <a:gridCol w="4038600"/>
              </a:tblGrid>
              <a:tr h="370840">
                <a:tc>
                  <a:txBody>
                    <a:bodyPr/>
                    <a:lstStyle/>
                    <a:p>
                      <a:pPr algn="l"/>
                      <a:r>
                        <a:rPr kumimoji="0" lang="en-US" sz="1400" b="1" kern="1200" dirty="0" smtClean="0">
                          <a:solidFill>
                            <a:schemeClr val="tx1"/>
                          </a:solidFill>
                          <a:latin typeface="+mn-lt"/>
                          <a:ea typeface="+mn-ea"/>
                          <a:cs typeface="+mn-cs"/>
                        </a:rPr>
                        <a:t>Reading Standards for Literature </a:t>
                      </a:r>
                      <a:endParaRPr lang="en-US" sz="1400" dirty="0">
                        <a:solidFill>
                          <a:schemeClr val="tx1"/>
                        </a:solidFill>
                      </a:endParaRPr>
                    </a:p>
                  </a:txBody>
                  <a:tcPr anchor="ctr">
                    <a:solidFill>
                      <a:schemeClr val="accent5"/>
                    </a:solidFill>
                  </a:tcPr>
                </a:tc>
                <a:tc rowSpan="4">
                  <a:txBody>
                    <a:bodyPr/>
                    <a:lstStyle/>
                    <a:p>
                      <a:pPr algn="l"/>
                      <a:endParaRPr lang="en-US" sz="1400" dirty="0">
                        <a:solidFill>
                          <a:schemeClr val="accent1"/>
                        </a:solidFill>
                      </a:endParaRPr>
                    </a:p>
                  </a:txBody>
                  <a:tcPr anchor="ctr">
                    <a:solidFill>
                      <a:schemeClr val="accent5"/>
                    </a:solidFill>
                  </a:tcPr>
                </a:tc>
                <a:tc>
                  <a:txBody>
                    <a:bodyPr/>
                    <a:lstStyle/>
                    <a:p>
                      <a:pPr algn="l"/>
                      <a:r>
                        <a:rPr lang="en-US" sz="1400" dirty="0" smtClean="0">
                          <a:solidFill>
                            <a:schemeClr val="tx1">
                              <a:lumMod val="95000"/>
                              <a:lumOff val="5000"/>
                            </a:schemeClr>
                          </a:solidFill>
                        </a:rPr>
                        <a:t>Reading Standards for Informational Text</a:t>
                      </a:r>
                      <a:endParaRPr lang="en-US" sz="1400" dirty="0">
                        <a:solidFill>
                          <a:schemeClr val="tx1">
                            <a:lumMod val="95000"/>
                            <a:lumOff val="5000"/>
                          </a:schemeClr>
                        </a:solidFill>
                      </a:endParaRPr>
                    </a:p>
                  </a:txBody>
                  <a:tcPr anchor="ctr">
                    <a:solidFill>
                      <a:schemeClr val="accent5"/>
                    </a:solidFill>
                  </a:tcPr>
                </a:tc>
              </a:tr>
              <a:tr h="370840">
                <a:tc>
                  <a:txBody>
                    <a:bodyPr/>
                    <a:lstStyle/>
                    <a:p>
                      <a:pPr algn="l"/>
                      <a:r>
                        <a:rPr lang="en-US" sz="1400" b="1" dirty="0" smtClean="0"/>
                        <a:t>Grade 3: </a:t>
                      </a:r>
                      <a:r>
                        <a:rPr lang="en-US" sz="1400" dirty="0" smtClean="0"/>
                        <a:t>Describe</a:t>
                      </a:r>
                      <a:r>
                        <a:rPr lang="en-US" sz="1400" baseline="0" dirty="0" smtClean="0"/>
                        <a:t> characters in a story (e.g., their traits, motivations, or feelings) and explain how their actions contribute to the sequence of events.</a:t>
                      </a:r>
                      <a:endParaRPr lang="en-US" sz="1400" dirty="0"/>
                    </a:p>
                  </a:txBody>
                  <a:tcPr anchor="ctr"/>
                </a:tc>
                <a:tc vMerge="1">
                  <a:txBody>
                    <a:bodyPr/>
                    <a:lstStyle/>
                    <a:p>
                      <a:pPr algn="l"/>
                      <a:endParaRPr lang="en-US" sz="1400" dirty="0"/>
                    </a:p>
                  </a:txBody>
                  <a:tcPr anchor="ctr"/>
                </a:tc>
                <a:tc>
                  <a:txBody>
                    <a:bodyPr/>
                    <a:lstStyle/>
                    <a:p>
                      <a:pPr algn="l"/>
                      <a:r>
                        <a:rPr lang="en-US" sz="1400" b="1" dirty="0" smtClean="0"/>
                        <a:t>Grade 3:</a:t>
                      </a:r>
                      <a:r>
                        <a:rPr lang="en-US" sz="1400" b="1" baseline="0" dirty="0" smtClean="0"/>
                        <a:t> </a:t>
                      </a:r>
                      <a:r>
                        <a:rPr lang="en-US" sz="1400" b="0" baseline="0" dirty="0" smtClean="0"/>
                        <a:t>Describe the relationships between a series of historical events, scientific ideas of concepts, or steps in technical procedures in a text, using language that pertains to time, sequence, and cause/effect.</a:t>
                      </a:r>
                      <a:endParaRPr lang="en-US" sz="1400" dirty="0"/>
                    </a:p>
                  </a:txBody>
                  <a:tcPr anchor="ctr"/>
                </a:tc>
              </a:tr>
              <a:tr h="370840">
                <a:tc>
                  <a:txBody>
                    <a:bodyPr/>
                    <a:lstStyle/>
                    <a:p>
                      <a:pPr algn="l"/>
                      <a:r>
                        <a:rPr lang="en-US" sz="1400" b="1" dirty="0" smtClean="0"/>
                        <a:t>Grade 7: </a:t>
                      </a:r>
                      <a:r>
                        <a:rPr lang="en-US" sz="1400" b="1" baseline="0" dirty="0" smtClean="0"/>
                        <a:t> </a:t>
                      </a:r>
                      <a:r>
                        <a:rPr lang="en-US" sz="1400" baseline="0" dirty="0" smtClean="0"/>
                        <a:t>Analyze how particular elements of a story or drama interact (e.g., how setting shapes the characters or plot)</a:t>
                      </a:r>
                      <a:endParaRPr lang="en-US" sz="1400" dirty="0"/>
                    </a:p>
                  </a:txBody>
                  <a:tcPr anchor="ctr"/>
                </a:tc>
                <a:tc vMerge="1">
                  <a:txBody>
                    <a:bodyPr/>
                    <a:lstStyle/>
                    <a:p>
                      <a:pPr algn="l"/>
                      <a:endParaRPr lang="en-US" sz="1400" dirty="0"/>
                    </a:p>
                  </a:txBody>
                  <a:tcPr anchor="ctr"/>
                </a:tc>
                <a:tc>
                  <a:txBody>
                    <a:bodyPr/>
                    <a:lstStyle/>
                    <a:p>
                      <a:pPr algn="l"/>
                      <a:r>
                        <a:rPr lang="en-US" sz="1400" b="1" dirty="0" smtClean="0"/>
                        <a:t>Grade 7: </a:t>
                      </a:r>
                      <a:r>
                        <a:rPr lang="en-US" sz="1400" dirty="0" smtClean="0"/>
                        <a:t>Analyze the interactions between individuals, events,</a:t>
                      </a:r>
                      <a:r>
                        <a:rPr lang="en-US" sz="1400" baseline="0" dirty="0" smtClean="0"/>
                        <a:t> and ideas in a text (e.g., how ideas influence individuals or events, or how individuals influence ideas or events). </a:t>
                      </a:r>
                      <a:endParaRPr lang="en-US" sz="1400" dirty="0"/>
                    </a:p>
                  </a:txBody>
                  <a:tcPr anchor="ctr"/>
                </a:tc>
              </a:tr>
              <a:tr h="1244600">
                <a:tc>
                  <a:txBody>
                    <a:bodyPr/>
                    <a:lstStyle/>
                    <a:p>
                      <a:pPr algn="l"/>
                      <a:r>
                        <a:rPr lang="en-US" sz="1400" b="1" dirty="0" smtClean="0"/>
                        <a:t>Grades 11-12: </a:t>
                      </a:r>
                      <a:r>
                        <a:rPr lang="en-US" sz="1400" dirty="0" smtClean="0"/>
                        <a:t>Evaluate</a:t>
                      </a:r>
                      <a:r>
                        <a:rPr lang="en-US" sz="1400" baseline="0" dirty="0" smtClean="0"/>
                        <a:t> various explanations for characters’ actions or for events and determine which explanation best accords with textual evidence, acknowledging where the text leaves matters uncertain.</a:t>
                      </a:r>
                      <a:endParaRPr lang="en-US" sz="1400" dirty="0"/>
                    </a:p>
                  </a:txBody>
                  <a:tcPr anchor="ctr"/>
                </a:tc>
                <a:tc vMerge="1">
                  <a:txBody>
                    <a:bodyPr/>
                    <a:lstStyle/>
                    <a:p>
                      <a:pPr algn="l"/>
                      <a:endParaRPr lang="en-US" sz="1400" b="1" dirty="0"/>
                    </a:p>
                  </a:txBody>
                  <a:tcPr anchor="ctr"/>
                </a:tc>
                <a:tc>
                  <a:txBody>
                    <a:bodyPr/>
                    <a:lstStyle/>
                    <a:p>
                      <a:pPr algn="l"/>
                      <a:r>
                        <a:rPr lang="en-US" sz="1400" b="1" dirty="0" smtClean="0"/>
                        <a:t>Grades 11-12: </a:t>
                      </a:r>
                      <a:r>
                        <a:rPr lang="en-US" sz="1400" b="0" dirty="0" smtClean="0"/>
                        <a:t>Analyze a complex set</a:t>
                      </a:r>
                      <a:r>
                        <a:rPr lang="en-US" sz="1400" b="0" baseline="0" dirty="0" smtClean="0"/>
                        <a:t> of ideas or sequence of events and explain how specific individuals, ideas, or events interact and develop over the course of the text.</a:t>
                      </a:r>
                      <a:endParaRPr lang="en-US" sz="1400" b="1" dirty="0"/>
                    </a:p>
                  </a:txBody>
                  <a:tcPr anchor="ctr"/>
                </a:tc>
              </a:tr>
            </a:tbl>
          </a:graphicData>
        </a:graphic>
      </p:graphicFrame>
      <p:sp>
        <p:nvSpPr>
          <p:cNvPr id="50207" name="Down Arrow 5"/>
          <p:cNvSpPr>
            <a:spLocks noChangeArrowheads="1"/>
          </p:cNvSpPr>
          <p:nvPr/>
        </p:nvSpPr>
        <p:spPr bwMode="auto">
          <a:xfrm>
            <a:off x="4343400" y="2667000"/>
            <a:ext cx="228600" cy="3352800"/>
          </a:xfrm>
          <a:prstGeom prst="downArrow">
            <a:avLst>
              <a:gd name="adj1" fmla="val 50000"/>
              <a:gd name="adj2" fmla="val 49975"/>
            </a:avLst>
          </a:prstGeom>
          <a:solidFill>
            <a:srgbClr val="0091B2"/>
          </a:solidFill>
          <a:ln w="9525" algn="ctr">
            <a:noFill/>
            <a:round/>
            <a:headEnd/>
            <a:tailEnd/>
          </a:ln>
        </p:spPr>
        <p:txBody>
          <a:bodyPr wrap="none" anchor="ctr"/>
          <a:lstStyle/>
          <a:p>
            <a:pPr algn="ctr"/>
            <a:endParaRPr lang="en-US" dirty="0">
              <a:solidFill>
                <a:schemeClr val="tx1">
                  <a:lumMod val="95000"/>
                  <a:lumOff val="5000"/>
                </a:schemeClr>
              </a:solidFill>
            </a:endParaRPr>
          </a:p>
        </p:txBody>
      </p:sp>
    </p:spTree>
  </p:cSld>
  <p:clrMapOvr>
    <a:masterClrMapping/>
  </p:clrMapOvr>
  <p:transition spd="med"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91B2"/>
                </a:solidFill>
                <a:latin typeface="Arial" pitchFamily="-108" charset="0"/>
              </a:rPr>
              <a:t/>
            </a:r>
            <a:br>
              <a:rPr lang="en-US" sz="3600" b="1" dirty="0" smtClean="0">
                <a:solidFill>
                  <a:srgbClr val="0091B2"/>
                </a:solidFill>
                <a:latin typeface="Arial" pitchFamily="-108" charset="0"/>
              </a:rPr>
            </a:br>
            <a:r>
              <a:rPr lang="en-US" sz="3600" b="1" dirty="0" smtClean="0">
                <a:solidFill>
                  <a:srgbClr val="0091B2"/>
                </a:solidFill>
                <a:latin typeface="Arial" pitchFamily="-108" charset="0"/>
              </a:rPr>
              <a:t>Overview of the Reading Standards for History/Social Studies </a:t>
            </a:r>
            <a:r>
              <a:rPr lang="en-US" sz="5400" dirty="0" smtClean="0">
                <a:solidFill>
                  <a:srgbClr val="0091B2"/>
                </a:solidFill>
                <a:latin typeface="Arial" pitchFamily="-108" charset="0"/>
              </a:rPr>
              <a:t/>
            </a:r>
            <a:br>
              <a:rPr lang="en-US" sz="5400" dirty="0" smtClean="0">
                <a:solidFill>
                  <a:srgbClr val="0091B2"/>
                </a:solidFill>
                <a:latin typeface="Arial" pitchFamily="-108" charset="0"/>
              </a:rPr>
            </a:br>
            <a:endParaRPr lang="en-US" sz="5400" dirty="0"/>
          </a:p>
        </p:txBody>
      </p:sp>
      <p:sp>
        <p:nvSpPr>
          <p:cNvPr id="3" name="Content Placeholder 2"/>
          <p:cNvSpPr>
            <a:spLocks noGrp="1"/>
          </p:cNvSpPr>
          <p:nvPr>
            <p:ph sz="quarter" idx="1"/>
          </p:nvPr>
        </p:nvSpPr>
        <p:spPr/>
        <p:txBody>
          <a:bodyPr>
            <a:normAutofit fontScale="92500" lnSpcReduction="10000"/>
          </a:bodyPr>
          <a:lstStyle/>
          <a:p>
            <a:pPr marL="0" indent="0" algn="ctr">
              <a:buFontTx/>
              <a:buNone/>
            </a:pPr>
            <a:endParaRPr lang="en-US" sz="2600" b="1" u="sng" dirty="0" smtClean="0">
              <a:ea typeface="Geneva"/>
              <a:cs typeface="Geneva"/>
            </a:endParaRPr>
          </a:p>
          <a:p>
            <a:pPr marL="401638" lvl="1" indent="-287338">
              <a:spcBef>
                <a:spcPts val="600"/>
              </a:spcBef>
              <a:spcAft>
                <a:spcPts val="600"/>
              </a:spcAft>
            </a:pPr>
            <a:r>
              <a:rPr lang="en-US" b="1" dirty="0" smtClean="0">
                <a:ea typeface="Geneva"/>
              </a:rPr>
              <a:t>Key Ideas and Detail:  </a:t>
            </a:r>
            <a:r>
              <a:rPr lang="en-US" dirty="0" smtClean="0">
                <a:ea typeface="Geneva"/>
              </a:rPr>
              <a:t>Cite specific textual evidence to support analysis of primary and secondary sources</a:t>
            </a:r>
          </a:p>
          <a:p>
            <a:pPr marL="401638" lvl="1" indent="-287338">
              <a:spcBef>
                <a:spcPts val="600"/>
              </a:spcBef>
              <a:spcAft>
                <a:spcPts val="600"/>
              </a:spcAft>
              <a:buFontTx/>
              <a:buNone/>
            </a:pPr>
            <a:endParaRPr lang="en-US" b="1" dirty="0" smtClean="0">
              <a:ea typeface="Geneva"/>
            </a:endParaRPr>
          </a:p>
          <a:p>
            <a:pPr marL="401638" lvl="1" indent="-287338">
              <a:spcBef>
                <a:spcPts val="600"/>
              </a:spcBef>
              <a:spcAft>
                <a:spcPts val="600"/>
              </a:spcAft>
            </a:pPr>
            <a:r>
              <a:rPr lang="en-US" b="1" dirty="0" smtClean="0">
                <a:ea typeface="Geneva"/>
              </a:rPr>
              <a:t>Craft and Structure:  </a:t>
            </a:r>
            <a:r>
              <a:rPr lang="en-US" dirty="0" smtClean="0">
                <a:ea typeface="Geneva"/>
              </a:rPr>
              <a:t>Analyze, evaluate, and differentiate primary and secondary sources </a:t>
            </a:r>
          </a:p>
          <a:p>
            <a:pPr marL="401638" lvl="1" indent="-287338">
              <a:spcBef>
                <a:spcPts val="600"/>
              </a:spcBef>
              <a:spcAft>
                <a:spcPts val="600"/>
              </a:spcAft>
              <a:buFontTx/>
              <a:buNone/>
            </a:pPr>
            <a:endParaRPr lang="en-US" dirty="0" smtClean="0">
              <a:ea typeface="Geneva"/>
            </a:endParaRPr>
          </a:p>
          <a:p>
            <a:pPr marL="401638" lvl="1" indent="-287338">
              <a:spcBef>
                <a:spcPts val="600"/>
              </a:spcBef>
              <a:spcAft>
                <a:spcPts val="600"/>
              </a:spcAft>
            </a:pPr>
            <a:r>
              <a:rPr lang="en-US" b="1" dirty="0" smtClean="0">
                <a:ea typeface="Geneva"/>
              </a:rPr>
              <a:t>Integration of Knowledge and Ideas:  </a:t>
            </a:r>
            <a:r>
              <a:rPr lang="en-US" dirty="0" smtClean="0">
                <a:ea typeface="Geneva"/>
              </a:rPr>
              <a:t>Integrate information from diverse primary and secondary sources into a coherent understanding of an idea or event</a:t>
            </a:r>
          </a:p>
          <a:p>
            <a:pPr marL="401638" lvl="1" indent="-287338">
              <a:spcBef>
                <a:spcPts val="600"/>
              </a:spcBef>
              <a:spcAft>
                <a:spcPts val="600"/>
              </a:spcAft>
            </a:pPr>
            <a:endParaRPr lang="en-US" dirty="0" smtClean="0">
              <a:ea typeface="Geneva"/>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AGENDA</a:t>
            </a:r>
            <a:endParaRPr lang="en-US" sz="6600" dirty="0"/>
          </a:p>
        </p:txBody>
      </p:sp>
      <p:sp>
        <p:nvSpPr>
          <p:cNvPr id="3" name="Content Placeholder 2"/>
          <p:cNvSpPr>
            <a:spLocks noGrp="1"/>
          </p:cNvSpPr>
          <p:nvPr>
            <p:ph sz="quarter" idx="1"/>
          </p:nvPr>
        </p:nvSpPr>
        <p:spPr/>
        <p:txBody>
          <a:bodyPr>
            <a:normAutofit/>
          </a:bodyPr>
          <a:lstStyle/>
          <a:p>
            <a:r>
              <a:rPr lang="en-US" sz="3200" dirty="0" smtClean="0"/>
              <a:t>Welcome</a:t>
            </a:r>
          </a:p>
          <a:p>
            <a:r>
              <a:rPr lang="en-US" sz="3200" dirty="0" smtClean="0"/>
              <a:t>Revisit July Network Meeting Learning Targets</a:t>
            </a:r>
          </a:p>
          <a:p>
            <a:r>
              <a:rPr lang="en-US" sz="3200" dirty="0" smtClean="0"/>
              <a:t>Network Happenings Update</a:t>
            </a:r>
          </a:p>
          <a:p>
            <a:r>
              <a:rPr lang="en-US" sz="3200" dirty="0" smtClean="0"/>
              <a:t>Debrief CASL Chapter 1 and 2</a:t>
            </a:r>
          </a:p>
          <a:p>
            <a:r>
              <a:rPr lang="en-US" sz="3200" dirty="0" smtClean="0"/>
              <a:t>Leadership: Keeping Learning on Track</a:t>
            </a:r>
          </a:p>
          <a:p>
            <a:r>
              <a:rPr lang="en-US" sz="3200" dirty="0" smtClean="0"/>
              <a:t>Kentucky Core Academic Standards</a:t>
            </a:r>
          </a:p>
          <a:p>
            <a:r>
              <a:rPr lang="en-US" sz="3200" dirty="0" smtClean="0"/>
              <a:t>Extended Learning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rgbClr val="0091B2"/>
                </a:solidFill>
                <a:latin typeface="Arial" pitchFamily="-108" charset="0"/>
              </a:rPr>
              <a:t/>
            </a:r>
            <a:br>
              <a:rPr lang="en-US" sz="3600" b="1" dirty="0" smtClean="0">
                <a:solidFill>
                  <a:srgbClr val="0091B2"/>
                </a:solidFill>
                <a:latin typeface="Arial" pitchFamily="-108" charset="0"/>
              </a:rPr>
            </a:br>
            <a:r>
              <a:rPr lang="en-US" sz="3600" b="1" dirty="0" smtClean="0">
                <a:solidFill>
                  <a:srgbClr val="0091B2"/>
                </a:solidFill>
                <a:latin typeface="Arial" pitchFamily="-108" charset="0"/>
              </a:rPr>
              <a:t>Overview of the Reading Standards for Science and Technical Subjects 6-12</a:t>
            </a:r>
            <a:r>
              <a:rPr lang="en-US" sz="5400" dirty="0" smtClean="0">
                <a:solidFill>
                  <a:srgbClr val="0091B2"/>
                </a:solidFill>
                <a:latin typeface="Arial" pitchFamily="-108" charset="0"/>
              </a:rPr>
              <a:t/>
            </a:r>
            <a:br>
              <a:rPr lang="en-US" sz="5400" dirty="0" smtClean="0">
                <a:solidFill>
                  <a:srgbClr val="0091B2"/>
                </a:solidFill>
                <a:latin typeface="Arial" pitchFamily="-108" charset="0"/>
              </a:rPr>
            </a:br>
            <a:endParaRPr lang="en-US" sz="5400" dirty="0"/>
          </a:p>
        </p:txBody>
      </p:sp>
      <p:sp>
        <p:nvSpPr>
          <p:cNvPr id="3" name="Content Placeholder 2"/>
          <p:cNvSpPr>
            <a:spLocks noGrp="1"/>
          </p:cNvSpPr>
          <p:nvPr>
            <p:ph sz="quarter" idx="1"/>
          </p:nvPr>
        </p:nvSpPr>
        <p:spPr>
          <a:xfrm>
            <a:off x="612648" y="1600200"/>
            <a:ext cx="8153400" cy="4800600"/>
          </a:xfrm>
        </p:spPr>
        <p:txBody>
          <a:bodyPr>
            <a:normAutofit fontScale="77500" lnSpcReduction="20000"/>
          </a:bodyPr>
          <a:lstStyle/>
          <a:p>
            <a:pPr marL="0" indent="0" algn="ctr">
              <a:buFontTx/>
              <a:buNone/>
            </a:pPr>
            <a:endParaRPr lang="en-US" sz="2600" b="1" u="sng" dirty="0" smtClean="0">
              <a:ea typeface="Geneva"/>
              <a:cs typeface="Geneva"/>
            </a:endParaRPr>
          </a:p>
          <a:p>
            <a:pPr marL="401638" lvl="1" indent="-287338">
              <a:spcBef>
                <a:spcPts val="600"/>
              </a:spcBef>
              <a:spcAft>
                <a:spcPts val="600"/>
              </a:spcAft>
            </a:pPr>
            <a:r>
              <a:rPr lang="en-US" sz="3200" b="1" dirty="0" smtClean="0">
                <a:ea typeface="Geneva"/>
              </a:rPr>
              <a:t>Key Ideas and Detail:  </a:t>
            </a:r>
            <a:r>
              <a:rPr lang="en-US" sz="3200" dirty="0" smtClean="0">
                <a:ea typeface="Geneva"/>
              </a:rPr>
              <a:t>Cite specific textual evidence to support analysis of scientific and technical texts</a:t>
            </a:r>
          </a:p>
          <a:p>
            <a:pPr marL="401638" lvl="1" indent="-287338">
              <a:spcBef>
                <a:spcPts val="600"/>
              </a:spcBef>
              <a:spcAft>
                <a:spcPts val="600"/>
              </a:spcAft>
              <a:buFontTx/>
              <a:buNone/>
            </a:pPr>
            <a:endParaRPr lang="en-US" sz="3200" b="1" dirty="0" smtClean="0">
              <a:ea typeface="Geneva"/>
            </a:endParaRPr>
          </a:p>
          <a:p>
            <a:pPr marL="401638" lvl="1" indent="-287338">
              <a:spcBef>
                <a:spcPts val="600"/>
              </a:spcBef>
              <a:spcAft>
                <a:spcPts val="600"/>
              </a:spcAft>
            </a:pPr>
            <a:r>
              <a:rPr lang="en-US" sz="3200" b="1" dirty="0" smtClean="0">
                <a:ea typeface="Geneva"/>
              </a:rPr>
              <a:t>Craft and Structure:  </a:t>
            </a:r>
            <a:r>
              <a:rPr lang="en-US" sz="3200" dirty="0" smtClean="0">
                <a:ea typeface="Geneva"/>
              </a:rPr>
              <a:t>Analyze the scope and purpose of an experiment or explanation and determine which issues remain unresolved or uncertain</a:t>
            </a:r>
          </a:p>
          <a:p>
            <a:pPr marL="401638" lvl="1" indent="-287338">
              <a:spcBef>
                <a:spcPts val="600"/>
              </a:spcBef>
              <a:spcAft>
                <a:spcPts val="600"/>
              </a:spcAft>
              <a:buFontTx/>
              <a:buNone/>
            </a:pPr>
            <a:endParaRPr lang="en-US" sz="3200" dirty="0" smtClean="0">
              <a:ea typeface="Geneva"/>
            </a:endParaRPr>
          </a:p>
          <a:p>
            <a:pPr marL="401638" lvl="1" indent="-287338">
              <a:spcBef>
                <a:spcPts val="600"/>
              </a:spcBef>
              <a:spcAft>
                <a:spcPts val="600"/>
              </a:spcAft>
            </a:pPr>
            <a:r>
              <a:rPr lang="en-US" sz="3200" b="1" dirty="0" smtClean="0">
                <a:ea typeface="Geneva"/>
              </a:rPr>
              <a:t>Integration of Knowledge and Ideas:  </a:t>
            </a:r>
            <a:r>
              <a:rPr lang="en-US" sz="3200" dirty="0" smtClean="0">
                <a:ea typeface="Geneva"/>
              </a:rPr>
              <a:t>Synthesize information in different formats by representing complex information in a text in graphical form (e.g., a table or chart) or translating a graphic or equation into words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457200" y="1676400"/>
            <a:ext cx="2438400" cy="2667000"/>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print"/>
          <a:srcRect/>
          <a:stretch>
            <a:fillRect/>
          </a:stretch>
        </p:blipFill>
        <p:spPr bwMode="auto">
          <a:xfrm>
            <a:off x="3429000" y="1600200"/>
            <a:ext cx="2438400" cy="2743200"/>
          </a:xfrm>
          <a:prstGeom prst="rect">
            <a:avLst/>
          </a:prstGeom>
          <a:ln>
            <a:noFill/>
          </a:ln>
          <a:effectLst>
            <a:outerShdw blurRad="292100" dist="139700" dir="2700000" algn="tl" rotWithShape="0">
              <a:srgbClr val="333333">
                <a:alpha val="65000"/>
              </a:srgbClr>
            </a:outerShdw>
          </a:effectLst>
        </p:spPr>
      </p:pic>
      <p:pic>
        <p:nvPicPr>
          <p:cNvPr id="2052" name="Picture 4"/>
          <p:cNvPicPr>
            <a:picLocks noChangeAspect="1" noChangeArrowheads="1"/>
          </p:cNvPicPr>
          <p:nvPr/>
        </p:nvPicPr>
        <p:blipFill>
          <a:blip r:embed="rId5" cstate="print"/>
          <a:srcRect/>
          <a:stretch>
            <a:fillRect/>
          </a:stretch>
        </p:blipFill>
        <p:spPr bwMode="auto">
          <a:xfrm>
            <a:off x="6400800" y="1524000"/>
            <a:ext cx="2362200" cy="26670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609600" y="4495800"/>
            <a:ext cx="2133600" cy="1846659"/>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Appendix A:</a:t>
            </a:r>
          </a:p>
          <a:p>
            <a:pPr algn="ctr"/>
            <a:r>
              <a:rPr lang="en-US" sz="2400" dirty="0" smtClean="0"/>
              <a:t>Supplementary Materials and Glossary</a:t>
            </a:r>
          </a:p>
          <a:p>
            <a:r>
              <a:rPr lang="en-US" dirty="0" smtClean="0"/>
              <a:t> </a:t>
            </a:r>
          </a:p>
        </p:txBody>
      </p:sp>
      <p:sp>
        <p:nvSpPr>
          <p:cNvPr id="11" name="TextBox 10"/>
          <p:cNvSpPr txBox="1"/>
          <p:nvPr/>
        </p:nvSpPr>
        <p:spPr>
          <a:xfrm>
            <a:off x="3505200" y="4572000"/>
            <a:ext cx="2362200" cy="1938992"/>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Appendix B:</a:t>
            </a:r>
          </a:p>
          <a:p>
            <a:pPr algn="ctr"/>
            <a:r>
              <a:rPr lang="en-US" sz="2400" dirty="0" smtClean="0"/>
              <a:t>Text Exemplars and Sample Performance Tasks </a:t>
            </a:r>
          </a:p>
        </p:txBody>
      </p:sp>
      <p:sp>
        <p:nvSpPr>
          <p:cNvPr id="13" name="TextBox 12"/>
          <p:cNvSpPr txBox="1"/>
          <p:nvPr/>
        </p:nvSpPr>
        <p:spPr>
          <a:xfrm>
            <a:off x="6553200" y="4267200"/>
            <a:ext cx="2133600" cy="2308324"/>
          </a:xfrm>
          <a:prstGeom prst="rect">
            <a:avLst/>
          </a:prstGeom>
          <a:solidFill>
            <a:schemeClr val="lt1">
              <a:alpha val="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Appendix C:</a:t>
            </a:r>
          </a:p>
          <a:p>
            <a:pPr algn="ctr"/>
            <a:r>
              <a:rPr lang="en-US" sz="2400" dirty="0" smtClean="0"/>
              <a:t>Annotated Writing Samples at Various Grade Levels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781800" cy="990600"/>
          </a:xfrm>
        </p:spPr>
        <p:txBody>
          <a:bodyPr>
            <a:normAutofit/>
          </a:bodyPr>
          <a:lstStyle/>
          <a:p>
            <a:pPr algn="ctr"/>
            <a:r>
              <a:rPr lang="en-US" sz="2800" b="1" dirty="0" smtClean="0"/>
              <a:t>Kentucky Department of Education</a:t>
            </a:r>
            <a:br>
              <a:rPr lang="en-US" sz="2800" b="1" dirty="0" smtClean="0"/>
            </a:br>
            <a:r>
              <a:rPr lang="en-US" sz="2800" b="1" dirty="0" smtClean="0"/>
              <a:t>ENGLISH LANGUAGE ARTS CROSSWALK</a:t>
            </a:r>
            <a:endParaRPr lang="en-US" sz="2800" b="1" dirty="0"/>
          </a:p>
        </p:txBody>
      </p:sp>
      <p:pic>
        <p:nvPicPr>
          <p:cNvPr id="1033" name="Picture 9"/>
          <p:cNvPicPr>
            <a:picLocks noGrp="1" noChangeAspect="1" noChangeArrowheads="1"/>
          </p:cNvPicPr>
          <p:nvPr>
            <p:ph sz="quarter" idx="1"/>
          </p:nvPr>
        </p:nvPicPr>
        <p:blipFill>
          <a:blip r:embed="rId3" cstate="print"/>
          <a:srcRect/>
          <a:stretch>
            <a:fillRect/>
          </a:stretch>
        </p:blipFill>
        <p:spPr bwMode="auto">
          <a:xfrm>
            <a:off x="152400" y="1676400"/>
            <a:ext cx="8613775" cy="4495800"/>
          </a:xfrm>
          <a:prstGeom prst="rect">
            <a:avLst/>
          </a:prstGeom>
          <a:noFill/>
          <a:ln w="9525">
            <a:noFill/>
            <a:miter lim="800000"/>
            <a:headEnd/>
            <a:tailEnd/>
          </a:ln>
        </p:spPr>
      </p:pic>
      <p:pic>
        <p:nvPicPr>
          <p:cNvPr id="1035" name="Picture 11"/>
          <p:cNvPicPr>
            <a:picLocks noChangeAspect="1" noChangeArrowheads="1"/>
          </p:cNvPicPr>
          <p:nvPr/>
        </p:nvPicPr>
        <p:blipFill>
          <a:blip r:embed="rId4" cstate="print"/>
          <a:srcRect/>
          <a:stretch>
            <a:fillRect/>
          </a:stretch>
        </p:blipFill>
        <p:spPr bwMode="auto">
          <a:xfrm>
            <a:off x="152400" y="0"/>
            <a:ext cx="14478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Accessing and Using the </a:t>
            </a:r>
            <a:br>
              <a:rPr lang="en-US" b="1" dirty="0" smtClean="0"/>
            </a:br>
            <a:r>
              <a:rPr lang="en-US" b="1" dirty="0" smtClean="0"/>
              <a:t>Bookmarked Crosswalk</a:t>
            </a:r>
            <a:endParaRPr lang="en-US" b="1" dirty="0"/>
          </a:p>
        </p:txBody>
      </p:sp>
      <p:sp>
        <p:nvSpPr>
          <p:cNvPr id="3" name="Content Placeholder 2"/>
          <p:cNvSpPr>
            <a:spLocks noGrp="1"/>
          </p:cNvSpPr>
          <p:nvPr>
            <p:ph sz="quarter" idx="1"/>
          </p:nvPr>
        </p:nvSpPr>
        <p:spPr>
          <a:xfrm>
            <a:off x="612648" y="1600200"/>
            <a:ext cx="8153400" cy="4876800"/>
          </a:xfrm>
        </p:spPr>
        <p:txBody>
          <a:bodyPr>
            <a:normAutofit fontScale="92500" lnSpcReduction="20000"/>
          </a:bodyPr>
          <a:lstStyle/>
          <a:p>
            <a:r>
              <a:rPr lang="en-US" dirty="0" smtClean="0"/>
              <a:t>Visit the KDE website: </a:t>
            </a:r>
            <a:r>
              <a:rPr lang="en-US" dirty="0" smtClean="0">
                <a:hlinkClick r:id="rId3"/>
              </a:rPr>
              <a:t>www.education.ky.gov</a:t>
            </a:r>
            <a:endParaRPr lang="en-US" dirty="0" smtClean="0"/>
          </a:p>
          <a:p>
            <a:r>
              <a:rPr lang="en-US" dirty="0" smtClean="0"/>
              <a:t>KDE Quick Links: Program of Studies</a:t>
            </a:r>
          </a:p>
          <a:p>
            <a:r>
              <a:rPr lang="en-US" dirty="0" smtClean="0"/>
              <a:t>Access the link entitled: “English Language Arts Bookmarked Crosswalk (</a:t>
            </a:r>
            <a:r>
              <a:rPr lang="en-US" dirty="0" err="1" smtClean="0"/>
              <a:t>pdf</a:t>
            </a:r>
            <a:r>
              <a:rPr lang="en-US" dirty="0" smtClean="0"/>
              <a:t>)” (DO NOT access the “crosswalk” link listed first on the page)</a:t>
            </a:r>
          </a:p>
          <a:p>
            <a:r>
              <a:rPr lang="en-US" dirty="0" smtClean="0"/>
              <a:t>Using the Bookmarked Crosswalk and Explanation Handout, instruct ALL teachers how to identify gaps/difference between the POS and CCSS.</a:t>
            </a:r>
          </a:p>
          <a:p>
            <a:r>
              <a:rPr lang="en-US" dirty="0" smtClean="0"/>
              <a:t>Next Step: Work within school PLCs, common planning, etc. and develop an Action Plan for addressing curriculum alignment and instructional issues before the end of the 2010-2011 school year.</a:t>
            </a:r>
            <a:endParaRPr lang="en-US" dirty="0"/>
          </a:p>
        </p:txBody>
      </p:sp>
      <p:pic>
        <p:nvPicPr>
          <p:cNvPr id="4" name="Picture 11"/>
          <p:cNvPicPr>
            <a:picLocks noChangeAspect="1" noChangeArrowheads="1"/>
          </p:cNvPicPr>
          <p:nvPr/>
        </p:nvPicPr>
        <p:blipFill>
          <a:blip r:embed="rId4" cstate="print"/>
          <a:srcRect/>
          <a:stretch>
            <a:fillRect/>
          </a:stretch>
        </p:blipFill>
        <p:spPr bwMode="auto">
          <a:xfrm>
            <a:off x="7010400" y="0"/>
            <a:ext cx="14478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pPr>
              <a:buNone/>
            </a:pPr>
            <a:r>
              <a:rPr lang="en-US" dirty="0" smtClean="0"/>
              <a:t>                          </a:t>
            </a:r>
          </a:p>
          <a:p>
            <a:pPr>
              <a:buNone/>
            </a:pPr>
            <a:endParaRPr lang="en-US" dirty="0" smtClean="0"/>
          </a:p>
          <a:p>
            <a:pPr>
              <a:buNone/>
            </a:pPr>
            <a:endParaRPr lang="en-US" dirty="0"/>
          </a:p>
        </p:txBody>
      </p:sp>
      <p:sp>
        <p:nvSpPr>
          <p:cNvPr id="8" name="Rectangle 7"/>
          <p:cNvSpPr/>
          <p:nvPr/>
        </p:nvSpPr>
        <p:spPr>
          <a:xfrm>
            <a:off x="533400" y="228600"/>
            <a:ext cx="8001000" cy="923330"/>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Let’s take a 15” break!</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9155" name="Picture 3" descr="C:\Documents and Settings\cmullin\Local Settings\Temporary Internet Files\Content.IE5\TDPY304N\MC900290250[1].wmf"/>
          <p:cNvPicPr>
            <a:picLocks noChangeAspect="1" noChangeArrowheads="1"/>
          </p:cNvPicPr>
          <p:nvPr/>
        </p:nvPicPr>
        <p:blipFill>
          <a:blip r:embed="rId3" cstate="print"/>
          <a:srcRect/>
          <a:stretch>
            <a:fillRect/>
          </a:stretch>
        </p:blipFill>
        <p:spPr bwMode="auto">
          <a:xfrm rot="390869">
            <a:off x="832571" y="2467226"/>
            <a:ext cx="3352800" cy="2778125"/>
          </a:xfrm>
          <a:prstGeom prst="rect">
            <a:avLst/>
          </a:prstGeom>
          <a:noFill/>
        </p:spPr>
      </p:pic>
      <p:pic>
        <p:nvPicPr>
          <p:cNvPr id="49157" name="Picture 5" descr="C:\Documents and Settings\cmullin\Local Settings\Temporary Internet Files\Content.IE5\TDPY304N\MC900199315[1].wmf"/>
          <p:cNvPicPr>
            <a:picLocks noChangeAspect="1" noChangeArrowheads="1"/>
          </p:cNvPicPr>
          <p:nvPr/>
        </p:nvPicPr>
        <p:blipFill>
          <a:blip r:embed="rId4" cstate="print"/>
          <a:srcRect/>
          <a:stretch>
            <a:fillRect/>
          </a:stretch>
        </p:blipFill>
        <p:spPr bwMode="auto">
          <a:xfrm rot="21345578">
            <a:off x="5666279" y="2144513"/>
            <a:ext cx="2463471" cy="28956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Autofit/>
          </a:bodyPr>
          <a:lstStyle/>
          <a:p>
            <a:r>
              <a:rPr lang="en-US" sz="3600" b="1" dirty="0" smtClean="0"/>
              <a:t> Putting the Pieces Together for Deconstruction</a:t>
            </a:r>
            <a:endParaRPr lang="en-US" sz="3600" b="1" dirty="0"/>
          </a:p>
        </p:txBody>
      </p:sp>
      <p:sp>
        <p:nvSpPr>
          <p:cNvPr id="3" name="Content Placeholder 2"/>
          <p:cNvSpPr>
            <a:spLocks noGrp="1"/>
          </p:cNvSpPr>
          <p:nvPr>
            <p:ph sz="quarter" idx="1"/>
          </p:nvPr>
        </p:nvSpPr>
        <p:spPr>
          <a:xfrm>
            <a:off x="990600" y="2362200"/>
            <a:ext cx="8153400" cy="4495800"/>
          </a:xfrm>
        </p:spPr>
        <p:txBody>
          <a:bodyPr>
            <a:normAutofit/>
          </a:bodyPr>
          <a:lstStyle/>
          <a:p>
            <a:r>
              <a:rPr lang="en-US" dirty="0" smtClean="0"/>
              <a:t>Identify what you feel are important components/steps of the deconstruction process</a:t>
            </a:r>
          </a:p>
          <a:p>
            <a:r>
              <a:rPr lang="en-US" dirty="0" smtClean="0"/>
              <a:t>Write them on a post-it note then share them with your team members</a:t>
            </a:r>
          </a:p>
          <a:p>
            <a:r>
              <a:rPr lang="en-US" dirty="0" smtClean="0"/>
              <a:t>“I Do” Activity</a:t>
            </a:r>
          </a:p>
          <a:p>
            <a:r>
              <a:rPr lang="en-US" dirty="0" smtClean="0"/>
              <a:t>Move into Grade Level Groups</a:t>
            </a:r>
          </a:p>
          <a:p>
            <a:r>
              <a:rPr lang="en-US" dirty="0" smtClean="0"/>
              <a:t>“We Do, You Do” Activity</a:t>
            </a:r>
          </a:p>
          <a:p>
            <a:endParaRPr lang="en-US" dirty="0" smtClean="0"/>
          </a:p>
        </p:txBody>
      </p:sp>
      <p:pic>
        <p:nvPicPr>
          <p:cNvPr id="4" name="Picture 2" descr="C:\Documents and Settings\cmullin\Local Settings\Temporary Internet Files\Content.IE5\8PUNS1IR\MC900233920[1].wmf"/>
          <p:cNvPicPr>
            <a:picLocks noChangeAspect="1" noChangeArrowheads="1"/>
          </p:cNvPicPr>
          <p:nvPr/>
        </p:nvPicPr>
        <p:blipFill>
          <a:blip r:embed="rId3" cstate="print"/>
          <a:srcRect/>
          <a:stretch>
            <a:fillRect/>
          </a:stretch>
        </p:blipFill>
        <p:spPr bwMode="auto">
          <a:xfrm rot="20660826">
            <a:off x="-55899" y="760729"/>
            <a:ext cx="2667099" cy="197494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pPr>
              <a:buNone/>
            </a:pPr>
            <a:r>
              <a:rPr lang="en-US" dirty="0" smtClean="0"/>
              <a:t>    </a:t>
            </a:r>
            <a:endParaRPr lang="en-US" dirty="0"/>
          </a:p>
        </p:txBody>
      </p:sp>
      <p:pic>
        <p:nvPicPr>
          <p:cNvPr id="101378" name="Picture 2" descr="C:\Documents and Settings\cmullin\Local Settings\Temporary Internet Files\Content.IE5\6KP0RGY3\MC900053551[1].wmf"/>
          <p:cNvPicPr>
            <a:picLocks noChangeAspect="1" noChangeArrowheads="1"/>
          </p:cNvPicPr>
          <p:nvPr/>
        </p:nvPicPr>
        <p:blipFill>
          <a:blip r:embed="rId3" cstate="print"/>
          <a:srcRect/>
          <a:stretch>
            <a:fillRect/>
          </a:stretch>
        </p:blipFill>
        <p:spPr bwMode="auto">
          <a:xfrm>
            <a:off x="2819400" y="2133600"/>
            <a:ext cx="3200400" cy="3276600"/>
          </a:xfrm>
          <a:prstGeom prst="rect">
            <a:avLst/>
          </a:prstGeom>
          <a:noFill/>
        </p:spPr>
      </p:pic>
      <p:sp>
        <p:nvSpPr>
          <p:cNvPr id="5" name="Rectangle 4"/>
          <p:cNvSpPr/>
          <p:nvPr/>
        </p:nvSpPr>
        <p:spPr>
          <a:xfrm>
            <a:off x="1987318" y="228600"/>
            <a:ext cx="4480587"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T-CHART TIME!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       </a:t>
            </a:r>
            <a:endParaRPr lang="en-US" sz="5400" b="1" dirty="0"/>
          </a:p>
        </p:txBody>
      </p:sp>
      <p:sp>
        <p:nvSpPr>
          <p:cNvPr id="3" name="Content Placeholder 2"/>
          <p:cNvSpPr>
            <a:spLocks noGrp="1"/>
          </p:cNvSpPr>
          <p:nvPr>
            <p:ph sz="quarter" idx="1"/>
          </p:nvPr>
        </p:nvSpPr>
        <p:spPr/>
        <p:txBody>
          <a:bodyPr/>
          <a:lstStyle/>
          <a:p>
            <a:endParaRPr lang="en-US" b="1" dirty="0" smtClean="0">
              <a:solidFill>
                <a:schemeClr val="accent2"/>
              </a:solidFill>
            </a:endParaRPr>
          </a:p>
          <a:p>
            <a:endParaRPr lang="en-US" dirty="0"/>
          </a:p>
        </p:txBody>
      </p:sp>
      <p:sp>
        <p:nvSpPr>
          <p:cNvPr id="5" name="Rectangle 4"/>
          <p:cNvSpPr/>
          <p:nvPr/>
        </p:nvSpPr>
        <p:spPr>
          <a:xfrm>
            <a:off x="1143000" y="228600"/>
            <a:ext cx="6705600" cy="923330"/>
          </a:xfrm>
          <a:prstGeom prst="rect">
            <a:avLst/>
          </a:prstGeom>
          <a:noFill/>
        </p:spPr>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3-2-1 ACTIVITY</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TextBox 10"/>
          <p:cNvSpPr txBox="1"/>
          <p:nvPr/>
        </p:nvSpPr>
        <p:spPr>
          <a:xfrm>
            <a:off x="838200" y="1676400"/>
            <a:ext cx="7848600" cy="440120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Keeping SB1 in mind, use the 3-2-1 worksheet to think about how the three primary resources we will be using in our network (CHETL, KCAS and CASL) are connected and how we will help teachers learn about these connections.</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Extended Learning</a:t>
            </a:r>
            <a:endParaRPr lang="en-US" sz="5400" b="1" dirty="0"/>
          </a:p>
        </p:txBody>
      </p:sp>
      <p:sp>
        <p:nvSpPr>
          <p:cNvPr id="3" name="Content Placeholder 2"/>
          <p:cNvSpPr>
            <a:spLocks noGrp="1"/>
          </p:cNvSpPr>
          <p:nvPr>
            <p:ph sz="quarter" idx="1"/>
          </p:nvPr>
        </p:nvSpPr>
        <p:spPr/>
        <p:txBody>
          <a:bodyPr/>
          <a:lstStyle/>
          <a:p>
            <a:pPr>
              <a:buNone/>
            </a:pPr>
            <a:r>
              <a:rPr lang="en-US" sz="3200" b="1" dirty="0" smtClean="0"/>
              <a:t>Prior to the October 5</a:t>
            </a:r>
            <a:r>
              <a:rPr lang="en-US" sz="3200" b="1" baseline="30000" dirty="0" smtClean="0"/>
              <a:t>th</a:t>
            </a:r>
            <a:r>
              <a:rPr lang="en-US" sz="3200" b="1" dirty="0" smtClean="0"/>
              <a:t> Network Meeting:</a:t>
            </a:r>
          </a:p>
          <a:p>
            <a:r>
              <a:rPr lang="en-US" sz="3200" b="1" dirty="0" smtClean="0"/>
              <a:t>Complete CASL Chapter 3 Anticipation Guide</a:t>
            </a:r>
          </a:p>
          <a:p>
            <a:r>
              <a:rPr lang="en-US" sz="3200" b="1" dirty="0" smtClean="0"/>
              <a:t>Read Chapter 3</a:t>
            </a:r>
          </a:p>
          <a:p>
            <a:r>
              <a:rPr lang="en-US" sz="3200" b="1" dirty="0" smtClean="0"/>
              <a:t>Implement one of the two Instructional Strategies identified in the 3-2-1 Activity in your classroom.</a:t>
            </a:r>
          </a:p>
          <a:p>
            <a:r>
              <a:rPr lang="en-US" sz="3200" b="1" dirty="0" smtClean="0"/>
              <a:t>Be prepared to share successes/failures with your table group.</a:t>
            </a:r>
          </a:p>
          <a:p>
            <a:pPr algn="ctr">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162925" cy="990600"/>
          </a:xfrm>
        </p:spPr>
        <p:txBody>
          <a:bodyPr>
            <a:normAutofit/>
          </a:bodyPr>
          <a:lstStyle/>
          <a:p>
            <a:pPr eaLnBrk="1" hangingPunct="1"/>
            <a:r>
              <a:rPr lang="en-US" b="1" dirty="0" smtClean="0"/>
              <a:t>What Really Matters…</a:t>
            </a:r>
          </a:p>
        </p:txBody>
      </p:sp>
      <p:sp>
        <p:nvSpPr>
          <p:cNvPr id="34819" name="Rectangle 3"/>
          <p:cNvSpPr>
            <a:spLocks noGrp="1" noChangeArrowheads="1"/>
          </p:cNvSpPr>
          <p:nvPr>
            <p:ph type="body" idx="1"/>
          </p:nvPr>
        </p:nvSpPr>
        <p:spPr>
          <a:xfrm>
            <a:off x="152400" y="1676400"/>
            <a:ext cx="8991600" cy="5562600"/>
          </a:xfrm>
        </p:spPr>
        <p:txBody>
          <a:bodyPr/>
          <a:lstStyle/>
          <a:p>
            <a:pPr algn="ctr" eaLnBrk="1" hangingPunct="1">
              <a:buFont typeface="Wingdings" pitchFamily="2" charset="2"/>
              <a:buNone/>
            </a:pPr>
            <a:endParaRPr lang="en-US" sz="4400" i="1" dirty="0" smtClean="0"/>
          </a:p>
          <a:p>
            <a:pPr algn="ctr" eaLnBrk="1" hangingPunct="1">
              <a:buFont typeface="Wingdings" pitchFamily="2" charset="2"/>
              <a:buNone/>
            </a:pPr>
            <a:r>
              <a:rPr lang="en-US" sz="4800" b="1" i="1" dirty="0" smtClean="0">
                <a:latin typeface="Bodoni MT" pitchFamily="18" charset="0"/>
              </a:rPr>
              <a:t>“What really matters, in terms of developing readers and writers, is the quality of classroom instruction.”</a:t>
            </a:r>
          </a:p>
          <a:p>
            <a:pPr algn="ctr" eaLnBrk="1" hangingPunct="1">
              <a:buFont typeface="Wingdings" pitchFamily="2" charset="2"/>
              <a:buNone/>
            </a:pPr>
            <a:r>
              <a:rPr lang="en-US" sz="4000" i="1" dirty="0" smtClean="0"/>
              <a:t>                                </a:t>
            </a:r>
            <a:r>
              <a:rPr lang="en-US" sz="2800" dirty="0" smtClean="0"/>
              <a:t>---Richard </a:t>
            </a:r>
            <a:r>
              <a:rPr lang="en-US" sz="2800" dirty="0" err="1" smtClean="0"/>
              <a:t>Allington</a:t>
            </a:r>
            <a:endParaRPr lang="en-US" sz="2800" dirty="0" smtClean="0"/>
          </a:p>
        </p:txBody>
      </p:sp>
      <p:pic>
        <p:nvPicPr>
          <p:cNvPr id="34820" name="Picture 4"/>
          <p:cNvPicPr>
            <a:picLocks noChangeAspect="1" noChangeArrowheads="1"/>
          </p:cNvPicPr>
          <p:nvPr/>
        </p:nvPicPr>
        <p:blipFill>
          <a:blip r:embed="rId3" cstate="print"/>
          <a:srcRect/>
          <a:stretch>
            <a:fillRect/>
          </a:stretch>
        </p:blipFill>
        <p:spPr bwMode="auto">
          <a:xfrm>
            <a:off x="7191375" y="0"/>
            <a:ext cx="1952625" cy="1524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dirty="0" smtClean="0"/>
              <a:t>KENTUCKY’S  VISION</a:t>
            </a:r>
            <a:endParaRPr lang="en-US" sz="5400" dirty="0"/>
          </a:p>
        </p:txBody>
      </p:sp>
      <p:sp>
        <p:nvSpPr>
          <p:cNvPr id="11267" name="Content Placeholder 2"/>
          <p:cNvSpPr>
            <a:spLocks noGrp="1"/>
          </p:cNvSpPr>
          <p:nvPr>
            <p:ph idx="1"/>
          </p:nvPr>
        </p:nvSpPr>
        <p:spPr/>
        <p:txBody>
          <a:bodyPr>
            <a:normAutofit fontScale="92500" lnSpcReduction="20000"/>
          </a:bodyPr>
          <a:lstStyle/>
          <a:p>
            <a:pPr marL="136525" indent="0" algn="ctr">
              <a:buFont typeface="Wingdings 2" pitchFamily="18" charset="2"/>
              <a:buNone/>
            </a:pPr>
            <a:r>
              <a:rPr lang="en-US" b="1" dirty="0" smtClean="0">
                <a:latin typeface="Berlin Sans FB Demi" pitchFamily="34" charset="0"/>
              </a:rPr>
              <a:t>The Commonwealth of Kentucky </a:t>
            </a:r>
          </a:p>
          <a:p>
            <a:pPr marL="136525" indent="0" algn="ctr">
              <a:buFont typeface="Wingdings 2" pitchFamily="18" charset="2"/>
              <a:buNone/>
            </a:pPr>
            <a:r>
              <a:rPr lang="en-US" b="1" dirty="0" smtClean="0">
                <a:latin typeface="Berlin Sans FB Demi" pitchFamily="34" charset="0"/>
              </a:rPr>
              <a:t>Educational Vision:</a:t>
            </a:r>
            <a:endParaRPr lang="en-US" sz="2000" b="1" dirty="0" smtClean="0">
              <a:latin typeface="Berlin Sans FB Demi" pitchFamily="34" charset="0"/>
            </a:endParaRPr>
          </a:p>
          <a:p>
            <a:pPr marL="136525" indent="0" algn="ctr">
              <a:buFont typeface="Wingdings 2" pitchFamily="18" charset="2"/>
              <a:buNone/>
            </a:pPr>
            <a:endParaRPr lang="en-US" dirty="0" smtClean="0">
              <a:latin typeface="Berlin Sans FB Demi" pitchFamily="34" charset="0"/>
            </a:endParaRPr>
          </a:p>
          <a:p>
            <a:pPr marL="136525" indent="0" algn="ctr">
              <a:buFont typeface="Wingdings 2" pitchFamily="18" charset="2"/>
              <a:buNone/>
            </a:pPr>
            <a:endParaRPr lang="en-US" dirty="0" smtClean="0">
              <a:latin typeface="Berlin Sans FB Demi" pitchFamily="34" charset="0"/>
            </a:endParaRPr>
          </a:p>
          <a:p>
            <a:pPr marL="136525" indent="0" algn="ctr">
              <a:buFont typeface="Wingdings 2" pitchFamily="18" charset="2"/>
              <a:buNone/>
            </a:pPr>
            <a:endParaRPr lang="en-US" dirty="0" smtClean="0">
              <a:latin typeface="Berlin Sans FB Demi" pitchFamily="34" charset="0"/>
            </a:endParaRPr>
          </a:p>
          <a:p>
            <a:pPr marL="136525" indent="0" algn="ctr">
              <a:buFont typeface="Wingdings 2" pitchFamily="18" charset="2"/>
              <a:buNone/>
            </a:pPr>
            <a:endParaRPr lang="en-US" b="1" dirty="0" smtClean="0">
              <a:latin typeface="Berlin Sans FB Demi" pitchFamily="34" charset="0"/>
            </a:endParaRPr>
          </a:p>
          <a:p>
            <a:pPr marL="136525" indent="0" algn="ctr">
              <a:buFont typeface="Wingdings 2" pitchFamily="18" charset="2"/>
              <a:buNone/>
            </a:pPr>
            <a:r>
              <a:rPr lang="en-US" b="1" dirty="0" smtClean="0">
                <a:latin typeface="Berlin Sans FB Demi" pitchFamily="34" charset="0"/>
              </a:rPr>
              <a:t>Every child – </a:t>
            </a:r>
          </a:p>
          <a:p>
            <a:pPr marL="136525" indent="0" algn="ctr">
              <a:buFont typeface="Wingdings 2" pitchFamily="18" charset="2"/>
              <a:buNone/>
            </a:pPr>
            <a:r>
              <a:rPr lang="en-US" b="1" dirty="0" smtClean="0">
                <a:latin typeface="Berlin Sans FB Demi" pitchFamily="34" charset="0"/>
              </a:rPr>
              <a:t>Proficient and prepared for success.</a:t>
            </a:r>
          </a:p>
          <a:p>
            <a:pPr marL="136525" indent="0" algn="ctr">
              <a:buFont typeface="Wingdings 2" pitchFamily="18" charset="2"/>
              <a:buNone/>
            </a:pPr>
            <a:endParaRPr lang="en-US" sz="2000" b="1" dirty="0" smtClean="0"/>
          </a:p>
          <a:p>
            <a:pPr marL="136525" indent="0" algn="ctr">
              <a:buFont typeface="Wingdings 2" pitchFamily="18" charset="2"/>
              <a:buNone/>
            </a:pPr>
            <a:r>
              <a:rPr lang="en-US" sz="2000" b="1" dirty="0" smtClean="0"/>
              <a:t>Dr. Terry Holliday, Kentucky Commission of Education</a:t>
            </a:r>
          </a:p>
          <a:p>
            <a:pPr marL="136525" indent="0" algn="ctr">
              <a:buFont typeface="Wingdings 2" pitchFamily="18" charset="2"/>
              <a:buNone/>
            </a:pPr>
            <a:r>
              <a:rPr lang="en-US" sz="2000" b="1" dirty="0" smtClean="0"/>
              <a:t>Karen Kidwell, Kentucky Leadership Network Program Manager</a:t>
            </a:r>
          </a:p>
          <a:p>
            <a:pPr marL="136525" indent="0" algn="ctr">
              <a:buFont typeface="Wingdings 2" pitchFamily="18" charset="2"/>
              <a:buNone/>
            </a:pPr>
            <a:endParaRPr lang="en-US" sz="2000" b="1" dirty="0" smtClean="0"/>
          </a:p>
          <a:p>
            <a:pPr marL="136525" indent="0" algn="ctr">
              <a:buFont typeface="Wingdings 2" pitchFamily="18" charset="2"/>
              <a:buNone/>
            </a:pPr>
            <a:endParaRPr lang="en-US" sz="2000" b="1" dirty="0" smtClean="0"/>
          </a:p>
          <a:p>
            <a:pPr marL="136525" indent="0" algn="ctr">
              <a:buFont typeface="Wingdings 2" pitchFamily="18" charset="2"/>
              <a:buNone/>
            </a:pPr>
            <a:endParaRPr lang="en-US" sz="2000" b="1" dirty="0" smtClean="0"/>
          </a:p>
          <a:p>
            <a:pPr marL="136525" indent="0" algn="ctr">
              <a:buFont typeface="Wingdings 2" pitchFamily="18" charset="2"/>
              <a:buNone/>
            </a:pPr>
            <a:endParaRPr lang="en-US" sz="2000" b="1" dirty="0" smtClean="0"/>
          </a:p>
          <a:p>
            <a:pPr marL="136525" indent="0">
              <a:buFont typeface="Wingdings 2" pitchFamily="18" charset="2"/>
              <a:buNone/>
            </a:pPr>
            <a:endParaRPr lang="en-US" sz="2000" b="1" dirty="0" smtClean="0"/>
          </a:p>
        </p:txBody>
      </p:sp>
      <p:pic>
        <p:nvPicPr>
          <p:cNvPr id="11268" name="Picture 7" descr="C:\Users\Carole\AppData\Local\Microsoft\Windows\Temporary Internet Files\Content.IE5\STVC36V6\MC900070951[1].wmf"/>
          <p:cNvPicPr>
            <a:picLocks noChangeAspect="1" noChangeArrowheads="1"/>
          </p:cNvPicPr>
          <p:nvPr/>
        </p:nvPicPr>
        <p:blipFill>
          <a:blip r:embed="rId3" cstate="print"/>
          <a:srcRect/>
          <a:stretch>
            <a:fillRect/>
          </a:stretch>
        </p:blipFill>
        <p:spPr bwMode="auto">
          <a:xfrm>
            <a:off x="6705600" y="0"/>
            <a:ext cx="2438400" cy="1371600"/>
          </a:xfrm>
          <a:prstGeom prst="rect">
            <a:avLst/>
          </a:prstGeom>
          <a:noFill/>
          <a:ln w="9525">
            <a:noFill/>
            <a:miter lim="800000"/>
            <a:headEnd/>
            <a:tailEnd/>
          </a:ln>
        </p:spPr>
      </p:pic>
      <p:pic>
        <p:nvPicPr>
          <p:cNvPr id="11269" name="Picture 5"/>
          <p:cNvPicPr>
            <a:picLocks noChangeAspect="1" noChangeArrowheads="1"/>
          </p:cNvPicPr>
          <p:nvPr/>
        </p:nvPicPr>
        <p:blipFill>
          <a:blip r:embed="rId4" cstate="print"/>
          <a:srcRect/>
          <a:stretch>
            <a:fillRect/>
          </a:stretch>
        </p:blipFill>
        <p:spPr bwMode="auto">
          <a:xfrm>
            <a:off x="3657600" y="2514600"/>
            <a:ext cx="1600200" cy="13716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dirty="0" smtClean="0"/>
              <a:t>How Can I Support You?</a:t>
            </a:r>
          </a:p>
        </p:txBody>
      </p:sp>
      <p:sp>
        <p:nvSpPr>
          <p:cNvPr id="19459" name="Content Placeholder 2"/>
          <p:cNvSpPr>
            <a:spLocks noGrp="1"/>
          </p:cNvSpPr>
          <p:nvPr>
            <p:ph idx="1"/>
          </p:nvPr>
        </p:nvSpPr>
        <p:spPr/>
        <p:txBody>
          <a:bodyPr/>
          <a:lstStyle/>
          <a:p>
            <a:pPr eaLnBrk="1" hangingPunct="1">
              <a:buFont typeface="Arial" charset="0"/>
              <a:buNone/>
            </a:pPr>
            <a:endParaRPr lang="en-US" dirty="0" smtClean="0"/>
          </a:p>
          <a:p>
            <a:pPr eaLnBrk="1" hangingPunct="1">
              <a:buFont typeface="Arial" charset="0"/>
              <a:buNone/>
            </a:pPr>
            <a:endParaRPr lang="en-US" dirty="0" smtClean="0"/>
          </a:p>
          <a:p>
            <a:pPr algn="ctr" eaLnBrk="1" hangingPunct="1">
              <a:buFont typeface="Arial" charset="0"/>
              <a:buNone/>
            </a:pPr>
            <a:r>
              <a:rPr lang="en-US" b="1" dirty="0" smtClean="0"/>
              <a:t>Carole Mullins</a:t>
            </a:r>
          </a:p>
          <a:p>
            <a:pPr algn="ctr" eaLnBrk="1" hangingPunct="1">
              <a:buFont typeface="Arial" charset="0"/>
              <a:buNone/>
            </a:pPr>
            <a:r>
              <a:rPr lang="en-US" b="1" dirty="0" smtClean="0"/>
              <a:t>Eng/LA Regional Content Specialist</a:t>
            </a:r>
          </a:p>
          <a:p>
            <a:pPr algn="ctr" eaLnBrk="1" hangingPunct="1">
              <a:buFont typeface="Arial" charset="0"/>
              <a:buNone/>
            </a:pPr>
            <a:r>
              <a:rPr lang="en-US" b="1" dirty="0" smtClean="0"/>
              <a:t>606-854-2329</a:t>
            </a:r>
          </a:p>
          <a:p>
            <a:pPr algn="ctr" eaLnBrk="1" hangingPunct="1">
              <a:buFont typeface="Arial" charset="0"/>
              <a:buNone/>
            </a:pPr>
            <a:r>
              <a:rPr lang="en-US" b="1" dirty="0" smtClean="0"/>
              <a:t>carole.mullins@education.ky.gov</a:t>
            </a:r>
          </a:p>
        </p:txBody>
      </p:sp>
      <p:pic>
        <p:nvPicPr>
          <p:cNvPr id="4" name="Picture 11"/>
          <p:cNvPicPr>
            <a:picLocks noChangeAspect="1" noChangeArrowheads="1"/>
          </p:cNvPicPr>
          <p:nvPr/>
        </p:nvPicPr>
        <p:blipFill>
          <a:blip r:embed="rId3" cstate="print"/>
          <a:srcRect/>
          <a:stretch>
            <a:fillRect/>
          </a:stretch>
        </p:blipFill>
        <p:spPr bwMode="auto">
          <a:xfrm>
            <a:off x="228600" y="1600200"/>
            <a:ext cx="1828800" cy="167640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12382" t="14151" r="63443" b="70755"/>
          <a:stretch>
            <a:fillRect/>
          </a:stretch>
        </p:blipFill>
        <p:spPr bwMode="auto">
          <a:xfrm>
            <a:off x="4876800" y="5029200"/>
            <a:ext cx="4100513"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PRODUCTIVITY</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solidFill>
                  <a:schemeClr val="accent6"/>
                </a:solidFill>
              </a:rPr>
              <a:t>Revisiting Group Norms:</a:t>
            </a:r>
          </a:p>
          <a:p>
            <a:pPr marL="633412" indent="-514350">
              <a:lnSpc>
                <a:spcPct val="90000"/>
              </a:lnSpc>
              <a:buFont typeface="+mj-lt"/>
              <a:buAutoNum type="arabicPeriod"/>
              <a:defRPr/>
            </a:pPr>
            <a:r>
              <a:rPr lang="en-US" sz="2200" b="1" dirty="0" smtClean="0">
                <a:solidFill>
                  <a:schemeClr val="accent2"/>
                </a:solidFill>
              </a:rPr>
              <a:t>Be present and be engaged in the work</a:t>
            </a:r>
          </a:p>
          <a:p>
            <a:pPr marL="633412" indent="-514350">
              <a:lnSpc>
                <a:spcPct val="90000"/>
              </a:lnSpc>
              <a:buFont typeface="+mj-lt"/>
              <a:buAutoNum type="arabicPeriod"/>
              <a:defRPr/>
            </a:pPr>
            <a:r>
              <a:rPr lang="en-US" sz="2200" b="1" dirty="0" smtClean="0">
                <a:solidFill>
                  <a:schemeClr val="accent2"/>
                </a:solidFill>
              </a:rPr>
              <a:t>We are all equal partners in this work</a:t>
            </a:r>
          </a:p>
          <a:p>
            <a:pPr marL="633412" indent="-514350">
              <a:lnSpc>
                <a:spcPct val="90000"/>
              </a:lnSpc>
              <a:buFont typeface="+mj-lt"/>
              <a:buAutoNum type="arabicPeriod"/>
              <a:defRPr/>
            </a:pPr>
            <a:r>
              <a:rPr lang="en-US" sz="2200" b="1" dirty="0" smtClean="0">
                <a:solidFill>
                  <a:schemeClr val="accent2"/>
                </a:solidFill>
              </a:rPr>
              <a:t>Seek first to understand, and then to be understood</a:t>
            </a:r>
          </a:p>
          <a:p>
            <a:pPr marL="633412" indent="-514350">
              <a:lnSpc>
                <a:spcPct val="90000"/>
              </a:lnSpc>
              <a:buFont typeface="+mj-lt"/>
              <a:buAutoNum type="arabicPeriod"/>
              <a:defRPr/>
            </a:pPr>
            <a:r>
              <a:rPr lang="en-US" sz="2200" b="1" dirty="0" smtClean="0">
                <a:solidFill>
                  <a:schemeClr val="accent2"/>
                </a:solidFill>
              </a:rPr>
              <a:t>Complete assignments before coming to next meeting</a:t>
            </a:r>
          </a:p>
          <a:p>
            <a:pPr marL="633412" indent="-514350">
              <a:lnSpc>
                <a:spcPct val="90000"/>
              </a:lnSpc>
              <a:buFont typeface="+mj-lt"/>
              <a:buAutoNum type="arabicPeriod"/>
              <a:defRPr/>
            </a:pPr>
            <a:r>
              <a:rPr lang="en-US" sz="2200" b="1" dirty="0" smtClean="0">
                <a:solidFill>
                  <a:schemeClr val="accent2"/>
                </a:solidFill>
              </a:rPr>
              <a:t>Be willing to negotiate and compromise</a:t>
            </a:r>
          </a:p>
          <a:p>
            <a:pPr marL="633412" indent="-514350">
              <a:lnSpc>
                <a:spcPct val="90000"/>
              </a:lnSpc>
              <a:buFont typeface="+mj-lt"/>
              <a:buAutoNum type="arabicPeriod"/>
              <a:defRPr/>
            </a:pPr>
            <a:r>
              <a:rPr lang="en-US" sz="2200" b="1" dirty="0" smtClean="0">
                <a:solidFill>
                  <a:schemeClr val="accent2"/>
                </a:solidFill>
              </a:rPr>
              <a:t>Use the law of “Two Feet”</a:t>
            </a:r>
          </a:p>
          <a:p>
            <a:pPr marL="633412" indent="-514350">
              <a:lnSpc>
                <a:spcPct val="90000"/>
              </a:lnSpc>
              <a:buFont typeface="+mj-lt"/>
              <a:buAutoNum type="arabicPeriod"/>
              <a:defRPr/>
            </a:pPr>
            <a:r>
              <a:rPr lang="en-US" sz="2200" b="1" dirty="0" smtClean="0">
                <a:solidFill>
                  <a:schemeClr val="accent2"/>
                </a:solidFill>
              </a:rPr>
              <a:t>Be courteous, respectful and positive </a:t>
            </a:r>
          </a:p>
          <a:p>
            <a:pPr marL="633412" indent="-514350">
              <a:lnSpc>
                <a:spcPct val="90000"/>
              </a:lnSpc>
              <a:buFont typeface="+mj-lt"/>
              <a:buAutoNum type="arabicPeriod"/>
              <a:defRPr/>
            </a:pPr>
            <a:r>
              <a:rPr lang="en-US" sz="2200" b="1" dirty="0" smtClean="0">
                <a:solidFill>
                  <a:schemeClr val="accent2"/>
                </a:solidFill>
              </a:rPr>
              <a:t>Keep side conversations to a minimum</a:t>
            </a:r>
          </a:p>
          <a:p>
            <a:pPr marL="633412" indent="-514350">
              <a:lnSpc>
                <a:spcPct val="90000"/>
              </a:lnSpc>
              <a:buFont typeface="+mj-lt"/>
              <a:buAutoNum type="arabicPeriod"/>
              <a:defRPr/>
            </a:pPr>
            <a:r>
              <a:rPr lang="en-US" sz="2200" b="1" dirty="0" smtClean="0">
                <a:solidFill>
                  <a:schemeClr val="accent2"/>
                </a:solidFill>
              </a:rPr>
              <a:t>Be mindful of time</a:t>
            </a:r>
          </a:p>
          <a:p>
            <a:pPr marL="633412" indent="-514350">
              <a:lnSpc>
                <a:spcPct val="90000"/>
              </a:lnSpc>
              <a:buFont typeface="+mj-lt"/>
              <a:buAutoNum type="arabicPeriod"/>
              <a:defRPr/>
            </a:pPr>
            <a:r>
              <a:rPr lang="en-US" sz="2200" b="1" dirty="0" smtClean="0">
                <a:solidFill>
                  <a:schemeClr val="accent2"/>
                </a:solidFill>
              </a:rPr>
              <a:t>No surprise expectations</a:t>
            </a:r>
          </a:p>
          <a:p>
            <a:pPr marL="633412" indent="-514350">
              <a:lnSpc>
                <a:spcPct val="90000"/>
              </a:lnSpc>
              <a:buFont typeface="+mj-lt"/>
              <a:buAutoNum type="arabicPeriod"/>
              <a:defRPr/>
            </a:pPr>
            <a:r>
              <a:rPr lang="en-US" sz="2200" b="1" dirty="0" smtClean="0">
                <a:solidFill>
                  <a:schemeClr val="accent2"/>
                </a:solidFill>
              </a:rPr>
              <a:t>Phones on Silent and No Text Messaging! </a:t>
            </a:r>
          </a:p>
          <a:p>
            <a:pPr marL="633412" indent="-514350">
              <a:lnSpc>
                <a:spcPct val="90000"/>
              </a:lnSpc>
              <a:buFont typeface="+mj-lt"/>
              <a:buAutoNum type="arabicPeriod"/>
              <a:defRPr/>
            </a:pPr>
            <a:endParaRPr lang="en-US" sz="2200" b="1" dirty="0" smtClean="0">
              <a:solidFill>
                <a:schemeClr val="accent2"/>
              </a:solidFill>
            </a:endParaRPr>
          </a:p>
          <a:p>
            <a:pPr marL="633412" indent="-514350">
              <a:lnSpc>
                <a:spcPct val="90000"/>
              </a:lnSpc>
              <a:buNone/>
              <a:defRPr/>
            </a:pPr>
            <a:endParaRPr lang="en-US" sz="3200" b="1" dirty="0" smtClean="0">
              <a:solidFill>
                <a:schemeClr val="accent2"/>
              </a:solidFill>
            </a:endParaRPr>
          </a:p>
          <a:p>
            <a:pPr>
              <a:buNone/>
            </a:pPr>
            <a:endParaRPr lang="en-US" dirty="0"/>
          </a:p>
        </p:txBody>
      </p:sp>
      <p:pic>
        <p:nvPicPr>
          <p:cNvPr id="4" name="Picture 9" descr="C:\Users\Carole\AppData\Local\Microsoft\Windows\Temporary Internet Files\Content.IE5\AE2OWRCE\MC900059552[1].wmf"/>
          <p:cNvPicPr>
            <a:picLocks noChangeAspect="1" noChangeArrowheads="1"/>
          </p:cNvPicPr>
          <p:nvPr/>
        </p:nvPicPr>
        <p:blipFill>
          <a:blip r:embed="rId3" cstate="print"/>
          <a:srcRect/>
          <a:stretch>
            <a:fillRect/>
          </a:stretch>
        </p:blipFill>
        <p:spPr bwMode="auto">
          <a:xfrm>
            <a:off x="7239000" y="0"/>
            <a:ext cx="1676400" cy="1524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7162800" cy="1252728"/>
          </a:xfrm>
        </p:spPr>
        <p:txBody>
          <a:bodyPr>
            <a:normAutofit fontScale="90000"/>
          </a:bodyPr>
          <a:lstStyle/>
          <a:p>
            <a:pPr algn="ctr">
              <a:defRPr/>
            </a:pPr>
            <a:r>
              <a:rPr lang="en-US" b="1" dirty="0" smtClean="0"/>
              <a:t>Revisiting July Learning Targets</a:t>
            </a:r>
            <a:endParaRPr lang="en-US" b="1" dirty="0"/>
          </a:p>
        </p:txBody>
      </p:sp>
      <p:sp>
        <p:nvSpPr>
          <p:cNvPr id="15363" name="Content Placeholder 2"/>
          <p:cNvSpPr>
            <a:spLocks noGrp="1"/>
          </p:cNvSpPr>
          <p:nvPr>
            <p:ph idx="1"/>
          </p:nvPr>
        </p:nvSpPr>
        <p:spPr>
          <a:xfrm>
            <a:off x="533400" y="1600200"/>
            <a:ext cx="8229600" cy="4625975"/>
          </a:xfrm>
        </p:spPr>
        <p:txBody>
          <a:bodyPr/>
          <a:lstStyle/>
          <a:p>
            <a:r>
              <a:rPr lang="en-US" sz="4400" dirty="0" smtClean="0"/>
              <a:t>I can explain the Why, What, and How of the Kentucky Leadership Network (KLN).</a:t>
            </a:r>
          </a:p>
          <a:p>
            <a:r>
              <a:rPr lang="en-US" sz="4400" dirty="0" smtClean="0"/>
              <a:t>I can identify the 4 major components that form the foundation of the KLN.  </a:t>
            </a:r>
          </a:p>
          <a:p>
            <a:endParaRPr lang="en-US" b="1" i="1" dirty="0" smtClean="0"/>
          </a:p>
          <a:p>
            <a:endParaRPr lang="en-US" dirty="0" smtClean="0"/>
          </a:p>
        </p:txBody>
      </p:sp>
      <p:pic>
        <p:nvPicPr>
          <p:cNvPr id="15364" name="Picture 2" descr="C:\Users\Waggonerboys\AppData\Local\Microsoft\Windows\Temporary Internet Files\Content.IE5\UOTG47BJ\MC900057156[1].wmf"/>
          <p:cNvPicPr>
            <a:picLocks noChangeAspect="1" noChangeArrowheads="1"/>
          </p:cNvPicPr>
          <p:nvPr/>
        </p:nvPicPr>
        <p:blipFill>
          <a:blip r:embed="rId3" cstate="print"/>
          <a:srcRect/>
          <a:stretch>
            <a:fillRect/>
          </a:stretch>
        </p:blipFill>
        <p:spPr bwMode="auto">
          <a:xfrm>
            <a:off x="7378700" y="0"/>
            <a:ext cx="1765300" cy="1565275"/>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t>Focus of Kentucky’s Plan: The Big Picture of Senate Bill 1</a:t>
            </a:r>
            <a:endParaRPr lang="en-US" b="1" dirty="0"/>
          </a:p>
        </p:txBody>
      </p:sp>
      <p:sp>
        <p:nvSpPr>
          <p:cNvPr id="3" name="Content Placeholder 2"/>
          <p:cNvSpPr>
            <a:spLocks noGrp="1"/>
          </p:cNvSpPr>
          <p:nvPr>
            <p:ph idx="1"/>
          </p:nvPr>
        </p:nvSpPr>
        <p:spPr>
          <a:xfrm>
            <a:off x="457200" y="1600200"/>
            <a:ext cx="8229600" cy="4800600"/>
          </a:xfrm>
        </p:spPr>
        <p:txBody>
          <a:bodyPr>
            <a:normAutofit/>
          </a:bodyPr>
          <a:lstStyle/>
          <a:p>
            <a:pPr algn="ctr">
              <a:buFont typeface="Wingdings 2" pitchFamily="18" charset="2"/>
              <a:buNone/>
              <a:defRPr/>
            </a:pPr>
            <a:endParaRPr lang="en-US" dirty="0" smtClean="0"/>
          </a:p>
          <a:p>
            <a:pPr algn="ctr">
              <a:buFont typeface="Wingdings" pitchFamily="2" charset="2"/>
              <a:buChar char="q"/>
              <a:defRPr/>
            </a:pPr>
            <a:r>
              <a:rPr lang="en-US" b="1" dirty="0" smtClean="0">
                <a:latin typeface="Arial Black" pitchFamily="34" charset="0"/>
              </a:rPr>
              <a:t>Leadership Networks</a:t>
            </a:r>
          </a:p>
          <a:p>
            <a:pPr marL="137160" indent="0" algn="ctr">
              <a:defRPr/>
            </a:pPr>
            <a:endParaRPr lang="en-US" b="1" dirty="0" smtClean="0">
              <a:latin typeface="Arial Black" pitchFamily="34" charset="0"/>
            </a:endParaRPr>
          </a:p>
          <a:p>
            <a:pPr algn="ctr">
              <a:buFont typeface="Wingdings" pitchFamily="2" charset="2"/>
              <a:buChar char="q"/>
              <a:defRPr/>
            </a:pPr>
            <a:r>
              <a:rPr lang="en-US" b="1" dirty="0" smtClean="0">
                <a:latin typeface="Arial Black" pitchFamily="34" charset="0"/>
              </a:rPr>
              <a:t>Kentucky Core Academic Standards</a:t>
            </a:r>
          </a:p>
          <a:p>
            <a:pPr algn="ctr">
              <a:buNone/>
              <a:defRPr/>
            </a:pPr>
            <a:endParaRPr lang="en-US" b="1" dirty="0" smtClean="0">
              <a:latin typeface="Arial Black" pitchFamily="34" charset="0"/>
            </a:endParaRPr>
          </a:p>
          <a:p>
            <a:pPr algn="ctr">
              <a:buFont typeface="Wingdings" pitchFamily="2" charset="2"/>
              <a:buChar char="q"/>
              <a:defRPr/>
            </a:pPr>
            <a:r>
              <a:rPr lang="en-US" b="1" dirty="0" smtClean="0">
                <a:latin typeface="Arial Black" pitchFamily="34" charset="0"/>
              </a:rPr>
              <a:t>Characteristics of Highly Effective Teaching and Learning </a:t>
            </a:r>
          </a:p>
          <a:p>
            <a:pPr marL="137160" indent="0" algn="ctr">
              <a:defRPr/>
            </a:pPr>
            <a:endParaRPr lang="en-US" b="1" dirty="0" smtClean="0">
              <a:latin typeface="Arial Black" pitchFamily="34" charset="0"/>
            </a:endParaRPr>
          </a:p>
          <a:p>
            <a:pPr algn="ctr">
              <a:buFont typeface="Wingdings" pitchFamily="2" charset="2"/>
              <a:buChar char="q"/>
              <a:defRPr/>
            </a:pPr>
            <a:r>
              <a:rPr lang="en-US" b="1" dirty="0" smtClean="0">
                <a:latin typeface="Arial Black" pitchFamily="34" charset="0"/>
              </a:rPr>
              <a:t>Assessment Literacy</a:t>
            </a:r>
          </a:p>
          <a:p>
            <a:pPr marL="137160" indent="0" algn="ctr">
              <a:buFont typeface="Wingdings 2" pitchFamily="18" charset="2"/>
              <a:buNone/>
              <a:defRPr/>
            </a:pPr>
            <a:endParaRPr lang="en-US" dirty="0" smtClean="0"/>
          </a:p>
        </p:txBody>
      </p:sp>
      <p:pic>
        <p:nvPicPr>
          <p:cNvPr id="22532" name="Picture 4" descr="C:\Users\Carole\AppData\Local\Microsoft\Windows\Temporary Internet Files\Content.IE5\PP6SSFPQ\MP900438755[1].jpg"/>
          <p:cNvPicPr>
            <a:picLocks noChangeAspect="1" noChangeArrowheads="1"/>
          </p:cNvPicPr>
          <p:nvPr/>
        </p:nvPicPr>
        <p:blipFill>
          <a:blip r:embed="rId3" cstate="print"/>
          <a:srcRect/>
          <a:stretch>
            <a:fillRect/>
          </a:stretch>
        </p:blipFill>
        <p:spPr bwMode="auto">
          <a:xfrm>
            <a:off x="0" y="1524000"/>
            <a:ext cx="19812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rmAutofit/>
          </a:bodyPr>
          <a:lstStyle/>
          <a:p>
            <a:pPr>
              <a:defRPr/>
            </a:pPr>
            <a:r>
              <a:rPr lang="en-US" sz="4000" b="1" dirty="0" smtClean="0"/>
              <a:t>Kentucky’s Leadership Network Updates</a:t>
            </a:r>
            <a:endParaRPr lang="en-US" sz="4000" b="1" dirty="0"/>
          </a:p>
        </p:txBody>
      </p:sp>
      <p:sp>
        <p:nvSpPr>
          <p:cNvPr id="23555" name="Content Placeholder 2"/>
          <p:cNvSpPr>
            <a:spLocks noGrp="1"/>
          </p:cNvSpPr>
          <p:nvPr>
            <p:ph idx="1"/>
          </p:nvPr>
        </p:nvSpPr>
        <p:spPr/>
        <p:txBody>
          <a:bodyPr>
            <a:normAutofit lnSpcReduction="10000"/>
          </a:bodyPr>
          <a:lstStyle/>
          <a:p>
            <a:r>
              <a:rPr lang="en-US" smtClean="0"/>
              <a:t>State</a:t>
            </a:r>
          </a:p>
          <a:p>
            <a:endParaRPr lang="en-US" smtClean="0"/>
          </a:p>
          <a:p>
            <a:r>
              <a:rPr lang="en-US" smtClean="0"/>
              <a:t>Central Office Instructional Supervision</a:t>
            </a:r>
          </a:p>
          <a:p>
            <a:endParaRPr lang="en-US" smtClean="0"/>
          </a:p>
          <a:p>
            <a:r>
              <a:rPr lang="en-US" smtClean="0"/>
              <a:t>Administrators</a:t>
            </a:r>
          </a:p>
          <a:p>
            <a:endParaRPr lang="en-US" smtClean="0"/>
          </a:p>
          <a:p>
            <a:r>
              <a:rPr lang="en-US" smtClean="0"/>
              <a:t>Teachers</a:t>
            </a:r>
          </a:p>
          <a:p>
            <a:endParaRPr lang="en-US" smtClean="0"/>
          </a:p>
          <a:p>
            <a:r>
              <a:rPr lang="en-US" smtClean="0"/>
              <a:t>Capacity Building vs Train-the-Trainer </a:t>
            </a:r>
          </a:p>
          <a:p>
            <a:pPr>
              <a:buFont typeface="Wingdings 2" pitchFamily="18" charset="2"/>
              <a:buNone/>
            </a:pPr>
            <a:endParaRPr lang="en-US" smtClean="0"/>
          </a:p>
          <a:p>
            <a:endParaRPr lang="en-US" smtClean="0"/>
          </a:p>
        </p:txBody>
      </p:sp>
      <p:pic>
        <p:nvPicPr>
          <p:cNvPr id="23556" name="Picture 9" descr="C:\Users\Carole\AppData\Local\Microsoft\Windows\Temporary Internet Files\Content.IE5\AE2OWRCE\MC900442094[1].wmf"/>
          <p:cNvPicPr>
            <a:picLocks noChangeAspect="1" noChangeArrowheads="1"/>
          </p:cNvPicPr>
          <p:nvPr/>
        </p:nvPicPr>
        <p:blipFill>
          <a:blip r:embed="rId3" cstate="print"/>
          <a:srcRect/>
          <a:stretch>
            <a:fillRect/>
          </a:stretch>
        </p:blipFill>
        <p:spPr bwMode="auto">
          <a:xfrm>
            <a:off x="3962400" y="3200400"/>
            <a:ext cx="4114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On-Line Virtual PLC Updates</a:t>
            </a:r>
            <a:endParaRPr lang="en-US" sz="5400" dirty="0"/>
          </a:p>
        </p:txBody>
      </p:sp>
      <p:sp>
        <p:nvSpPr>
          <p:cNvPr id="3" name="Content Placeholder 2"/>
          <p:cNvSpPr>
            <a:spLocks noGrp="1"/>
          </p:cNvSpPr>
          <p:nvPr>
            <p:ph sz="quarter" idx="1"/>
          </p:nvPr>
        </p:nvSpPr>
        <p:spPr/>
        <p:txBody>
          <a:bodyPr>
            <a:normAutofit lnSpcReduction="10000"/>
          </a:bodyPr>
          <a:lstStyle/>
          <a:p>
            <a:r>
              <a:rPr lang="en-US" sz="4000" dirty="0" smtClean="0">
                <a:latin typeface="Arial" pitchFamily="34" charset="0"/>
                <a:cs typeface="Arial" pitchFamily="34" charset="0"/>
              </a:rPr>
              <a:t>Virtual PLC is now open</a:t>
            </a:r>
          </a:p>
          <a:p>
            <a:r>
              <a:rPr lang="en-US" sz="4000" dirty="0" smtClean="0">
                <a:latin typeface="Arial" pitchFamily="34" charset="0"/>
                <a:cs typeface="Arial" pitchFamily="34" charset="0"/>
              </a:rPr>
              <a:t>Resources will be posted on the blackboard</a:t>
            </a:r>
          </a:p>
          <a:p>
            <a:r>
              <a:rPr lang="en-US" sz="4000" dirty="0" smtClean="0">
                <a:latin typeface="Arial" pitchFamily="34" charset="0"/>
                <a:cs typeface="Arial" pitchFamily="34" charset="0"/>
              </a:rPr>
              <a:t>For the first month I will send an e-mail informing you that I have posted a message for the network.</a:t>
            </a:r>
          </a:p>
          <a:p>
            <a:pPr>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2256</TotalTime>
  <Words>4396</Words>
  <Application>Microsoft Office PowerPoint</Application>
  <PresentationFormat>On-screen Show (4:3)</PresentationFormat>
  <Paragraphs>556</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Median</vt:lpstr>
      <vt:lpstr>Photo Editor Photo</vt:lpstr>
      <vt:lpstr>        KVEC English/Language Arts  Teacher Leadership Network  </vt:lpstr>
      <vt:lpstr>  Welcome!  </vt:lpstr>
      <vt:lpstr>AGENDA</vt:lpstr>
      <vt:lpstr>KENTUCKY’S  VISION</vt:lpstr>
      <vt:lpstr>MAXIMIZING PRODUCTIVITY</vt:lpstr>
      <vt:lpstr>Revisiting July Learning Targets</vt:lpstr>
      <vt:lpstr>Focus of Kentucky’s Plan: The Big Picture of Senate Bill 1</vt:lpstr>
      <vt:lpstr>Kentucky’s Leadership Network Updates</vt:lpstr>
      <vt:lpstr>On-Line Virtual PLC Updates</vt:lpstr>
      <vt:lpstr>Learning Targets</vt:lpstr>
      <vt:lpstr>Classroom Assessment for Student Learning: Chapter 1</vt:lpstr>
      <vt:lpstr>PowerPoint Presentation</vt:lpstr>
      <vt:lpstr>              MAKING CONNECTIONS</vt:lpstr>
      <vt:lpstr>       </vt:lpstr>
      <vt:lpstr>Be Back in 15!</vt:lpstr>
      <vt:lpstr>Classroom Assessment for Student Learning: Chapter 2</vt:lpstr>
      <vt:lpstr> Rick Stiggins Explains: </vt:lpstr>
      <vt:lpstr>What Does Assessment for Learning Look Like?</vt:lpstr>
      <vt:lpstr>Keeping Learning On Track…</vt:lpstr>
      <vt:lpstr>PowerPoint Presentation</vt:lpstr>
      <vt:lpstr>“The Standards”</vt:lpstr>
      <vt:lpstr>The Key Design</vt:lpstr>
      <vt:lpstr>PowerPoint Presentation</vt:lpstr>
      <vt:lpstr>Table of Contents </vt:lpstr>
      <vt:lpstr>PowerPoint Presentation</vt:lpstr>
      <vt:lpstr> Format highlights progression of standards across grades </vt:lpstr>
      <vt:lpstr>PowerPoint Presentation</vt:lpstr>
      <vt:lpstr>Literary vs Informational</vt:lpstr>
      <vt:lpstr> Overview of the Reading Standards for History/Social Studies  </vt:lpstr>
      <vt:lpstr> Overview of the Reading Standards for Science and Technical Subjects 6-12 </vt:lpstr>
      <vt:lpstr>Appendices</vt:lpstr>
      <vt:lpstr>Kentucky Department of Education ENGLISH LANGUAGE ARTS CROSSWALK</vt:lpstr>
      <vt:lpstr>Accessing and Using the  Bookmarked Crosswalk</vt:lpstr>
      <vt:lpstr>                         </vt:lpstr>
      <vt:lpstr> Putting the Pieces Together for Deconstruction</vt:lpstr>
      <vt:lpstr>      </vt:lpstr>
      <vt:lpstr>       </vt:lpstr>
      <vt:lpstr>Extended Learning</vt:lpstr>
      <vt:lpstr>What Really Matters…</vt:lpstr>
      <vt:lpstr>How Can I Support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Genres of Data—Accurate and Reliable Data</dc:title>
  <dc:creator>Francis, Jana Beth - DCPS</dc:creator>
  <cp:lastModifiedBy>cmullin</cp:lastModifiedBy>
  <cp:revision>1734</cp:revision>
  <dcterms:created xsi:type="dcterms:W3CDTF">2010-08-19T10:20:18Z</dcterms:created>
  <dcterms:modified xsi:type="dcterms:W3CDTF">2012-09-23T13:03:53Z</dcterms:modified>
</cp:coreProperties>
</file>