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3.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4.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816" r:id="rId2"/>
    <p:sldMasterId id="2147483853" r:id="rId3"/>
    <p:sldMasterId id="2147483879" r:id="rId4"/>
    <p:sldMasterId id="2147483905" r:id="rId5"/>
    <p:sldMasterId id="2147483929" r:id="rId6"/>
    <p:sldMasterId id="2147483941" r:id="rId7"/>
    <p:sldMasterId id="2147484001" r:id="rId8"/>
    <p:sldMasterId id="2147484232" r:id="rId9"/>
    <p:sldMasterId id="2147484244" r:id="rId10"/>
    <p:sldMasterId id="2147484268" r:id="rId11"/>
    <p:sldMasterId id="2147484280" r:id="rId12"/>
    <p:sldMasterId id="2147484292" r:id="rId13"/>
    <p:sldMasterId id="2147484304" r:id="rId14"/>
    <p:sldMasterId id="2147484316" r:id="rId15"/>
    <p:sldMasterId id="2147484328" r:id="rId16"/>
    <p:sldMasterId id="2147484371" r:id="rId17"/>
    <p:sldMasterId id="2147484383" r:id="rId18"/>
    <p:sldMasterId id="2147484419" r:id="rId19"/>
    <p:sldMasterId id="2147484455" r:id="rId20"/>
    <p:sldMasterId id="2147484467" r:id="rId21"/>
    <p:sldMasterId id="2147484491" r:id="rId22"/>
    <p:sldMasterId id="2147484507" r:id="rId23"/>
    <p:sldMasterId id="2147484584" r:id="rId24"/>
    <p:sldMasterId id="2147484596" r:id="rId25"/>
  </p:sldMasterIdLst>
  <p:notesMasterIdLst>
    <p:notesMasterId r:id="rId84"/>
  </p:notesMasterIdLst>
  <p:sldIdLst>
    <p:sldId id="361" r:id="rId26"/>
    <p:sldId id="359" r:id="rId27"/>
    <p:sldId id="460" r:id="rId28"/>
    <p:sldId id="362" r:id="rId29"/>
    <p:sldId id="275" r:id="rId30"/>
    <p:sldId id="458" r:id="rId31"/>
    <p:sldId id="500" r:id="rId32"/>
    <p:sldId id="491" r:id="rId33"/>
    <p:sldId id="492" r:id="rId34"/>
    <p:sldId id="493" r:id="rId35"/>
    <p:sldId id="494" r:id="rId36"/>
    <p:sldId id="476" r:id="rId37"/>
    <p:sldId id="477" r:id="rId38"/>
    <p:sldId id="324" r:id="rId39"/>
    <p:sldId id="478" r:id="rId40"/>
    <p:sldId id="488" r:id="rId41"/>
    <p:sldId id="480" r:id="rId42"/>
    <p:sldId id="481" r:id="rId43"/>
    <p:sldId id="482" r:id="rId44"/>
    <p:sldId id="486" r:id="rId45"/>
    <p:sldId id="506" r:id="rId46"/>
    <p:sldId id="503" r:id="rId47"/>
    <p:sldId id="489" r:id="rId48"/>
    <p:sldId id="490" r:id="rId49"/>
    <p:sldId id="394" r:id="rId50"/>
    <p:sldId id="333" r:id="rId51"/>
    <p:sldId id="432" r:id="rId52"/>
    <p:sldId id="334" r:id="rId53"/>
    <p:sldId id="335" r:id="rId54"/>
    <p:sldId id="336" r:id="rId55"/>
    <p:sldId id="338" r:id="rId56"/>
    <p:sldId id="340" r:id="rId57"/>
    <p:sldId id="342" r:id="rId58"/>
    <p:sldId id="339" r:id="rId59"/>
    <p:sldId id="341" r:id="rId60"/>
    <p:sldId id="344" r:id="rId61"/>
    <p:sldId id="345" r:id="rId62"/>
    <p:sldId id="518" r:id="rId63"/>
    <p:sldId id="346" r:id="rId64"/>
    <p:sldId id="348" r:id="rId65"/>
    <p:sldId id="347" r:id="rId66"/>
    <p:sldId id="504" r:id="rId67"/>
    <p:sldId id="508" r:id="rId68"/>
    <p:sldId id="516" r:id="rId69"/>
    <p:sldId id="515" r:id="rId70"/>
    <p:sldId id="512" r:id="rId71"/>
    <p:sldId id="513" r:id="rId72"/>
    <p:sldId id="514" r:id="rId73"/>
    <p:sldId id="519" r:id="rId74"/>
    <p:sldId id="520" r:id="rId75"/>
    <p:sldId id="521" r:id="rId76"/>
    <p:sldId id="522" r:id="rId77"/>
    <p:sldId id="523" r:id="rId78"/>
    <p:sldId id="524" r:id="rId79"/>
    <p:sldId id="525" r:id="rId80"/>
    <p:sldId id="526" r:id="rId81"/>
    <p:sldId id="497" r:id="rId82"/>
    <p:sldId id="517" r:id="rId8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9838" autoAdjust="0"/>
  </p:normalViewPr>
  <p:slideViewPr>
    <p:cSldViewPr snapToGrid="0" snapToObjects="1">
      <p:cViewPr>
        <p:scale>
          <a:sx n="63" d="100"/>
          <a:sy n="63" d="100"/>
        </p:scale>
        <p:origin x="1605" y="54"/>
      </p:cViewPr>
      <p:guideLst>
        <p:guide orient="horz" pos="2160"/>
        <p:guide pos="2880"/>
      </p:guideLst>
    </p:cSldViewPr>
  </p:slideViewPr>
  <p:outlineViewPr>
    <p:cViewPr>
      <p:scale>
        <a:sx n="33" d="100"/>
        <a:sy n="33" d="100"/>
      </p:scale>
      <p:origin x="0" y="-7998"/>
    </p:cViewPr>
  </p:outlineViewPr>
  <p:notesTextViewPr>
    <p:cViewPr>
      <p:scale>
        <a:sx n="100" d="100"/>
        <a:sy n="100" d="100"/>
      </p:scale>
      <p:origin x="0" y="0"/>
    </p:cViewPr>
  </p:notesTextViewPr>
  <p:sorterViewPr>
    <p:cViewPr varScale="1">
      <p:scale>
        <a:sx n="100" d="100"/>
        <a:sy n="100" d="100"/>
      </p:scale>
      <p:origin x="0" y="-12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notesMaster" Target="notesMasters/notesMaster1.xml"/><Relationship Id="rId89"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a:t>Opinions/Arguments,</a:t>
          </a:r>
        </a:p>
        <a:p>
          <a:r>
            <a:rPr lang="en-US" sz="2000" b="1" dirty="0"/>
            <a:t> </a:t>
          </a:r>
          <a:r>
            <a:rPr lang="en-US" sz="2000" b="1" dirty="0" err="1"/>
            <a:t>Intertextual</a:t>
          </a:r>
          <a:r>
            <a:rPr lang="en-US" sz="2000" b="1"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a:t>Author’s Craft and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a:ln w="1905"/>
              <a:solidFill>
                <a:schemeClr val="tx1"/>
              </a:solidFill>
              <a:effectLst>
                <a:innerShdw blurRad="69850" dist="43180" dir="5400000">
                  <a:srgbClr val="000000">
                    <a:alpha val="65000"/>
                  </a:srgbClr>
                </a:innerShdw>
              </a:effectLst>
            </a:rPr>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a:ln w="1905"/>
              <a:solidFill>
                <a:srgbClr val="000000"/>
              </a:solidFill>
              <a:effectLst>
                <a:innerShdw blurRad="69850" dist="43180" dir="5400000">
                  <a:srgbClr val="000000">
                    <a:alpha val="65000"/>
                  </a:srgbClr>
                </a:innerShdw>
              </a:effectLst>
            </a:rPr>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a:t>Vocab &amp; Text Structure</a:t>
          </a:r>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063EA909-4845-A14E-9ED4-52B80291A8D6}" srcId="{024A373D-023B-C748-861A-5A0718DA7175}" destId="{759DBB84-B0DB-F043-84E9-BAB973251979}" srcOrd="3" destOrd="0" parTransId="{DC6FD921-8F8C-F14E-9E88-B1649A9B3D84}" sibTransId="{1416D7EF-8C6D-C54C-A777-4CE1FD25BBAB}"/>
    <dgm:cxn modelId="{32C25A1B-01CC-4978-9CA1-296168A20709}" type="presOf" srcId="{759DBB84-B0DB-F043-84E9-BAB973251979}" destId="{37174BD3-A389-C347-8926-861C96041F9D}" srcOrd="0" destOrd="0" presId="urn:microsoft.com/office/officeart/2005/8/layout/pyramid2"/>
    <dgm:cxn modelId="{DD33A754-D83C-4B4A-B280-B3DBA1ADA9E7}" type="presOf" srcId="{0D165663-183F-7E4E-AF6D-FC34E38BEF4A}" destId="{15BE54F6-B140-184E-8234-33BEAACB49A5}"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950C948C-F093-413D-915D-F364D9438F00}"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B7585EB7-CDA0-4476-B62D-BA2D6675FB93}" type="presOf" srcId="{0CFCF5B2-7F49-074A-A7B9-C19C233D5593}" destId="{20ED39E7-6F07-7D4C-AF11-3983FAD7FBB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46503DF-F9F4-46D0-B4CF-EA7131E263FF}" type="presOf" srcId="{C71FD838-BC21-C84F-ABB8-12AE4E3A6DA0}" destId="{8B71AC00-B6FC-1D4D-9D98-F5204AF18890}" srcOrd="0" destOrd="0" presId="urn:microsoft.com/office/officeart/2005/8/layout/pyramid2"/>
    <dgm:cxn modelId="{695F05ED-19BC-4903-873E-3535382AA3BC}" type="presOf" srcId="{1DB75B60-E6FF-F443-9EF8-CE35C693AF6B}" destId="{42C19DFF-2D9A-5643-AE58-D80A9A14D2EC}" srcOrd="0" destOrd="0" presId="urn:microsoft.com/office/officeart/2005/8/layout/pyramid2"/>
    <dgm:cxn modelId="{447F80ED-212E-4FE2-934D-6A4F493D67F6}" type="presOf" srcId="{B13DBECD-B83A-3B45-9C98-9AA575F7C240}" destId="{A378ED57-D1B6-DC40-800B-F48E0FAE9B34}" srcOrd="0" destOrd="0" presId="urn:microsoft.com/office/officeart/2005/8/layout/pyramid2"/>
    <dgm:cxn modelId="{B810E1DE-2F92-45D1-BB99-D923D8F7B3F7}" type="presParOf" srcId="{3E424F75-8C38-1448-BD00-1DEFFB6F2558}" destId="{1495163C-DFF8-3C49-A33A-D8EAE30AA542}" srcOrd="0" destOrd="0" presId="urn:microsoft.com/office/officeart/2005/8/layout/pyramid2"/>
    <dgm:cxn modelId="{DBB19CF6-F988-41A6-9FC9-61DCD7C1602F}" type="presParOf" srcId="{3E424F75-8C38-1448-BD00-1DEFFB6F2558}" destId="{A3662652-3A20-4844-B402-271765084CA0}" srcOrd="1" destOrd="0" presId="urn:microsoft.com/office/officeart/2005/8/layout/pyramid2"/>
    <dgm:cxn modelId="{3A185DA6-D2F7-4961-9235-11CA787D9BC3}" type="presParOf" srcId="{A3662652-3A20-4844-B402-271765084CA0}" destId="{8B71AC00-B6FC-1D4D-9D98-F5204AF18890}" srcOrd="0" destOrd="0" presId="urn:microsoft.com/office/officeart/2005/8/layout/pyramid2"/>
    <dgm:cxn modelId="{F9350F2C-3D13-4A09-925B-E429631231BC}" type="presParOf" srcId="{A3662652-3A20-4844-B402-271765084CA0}" destId="{7C401003-738D-7940-9CB7-7BF6D37C0299}" srcOrd="1" destOrd="0" presId="urn:microsoft.com/office/officeart/2005/8/layout/pyramid2"/>
    <dgm:cxn modelId="{531B1878-181D-4C98-AC39-DCCDC26C7B0A}" type="presParOf" srcId="{A3662652-3A20-4844-B402-271765084CA0}" destId="{15BE54F6-B140-184E-8234-33BEAACB49A5}" srcOrd="2" destOrd="0" presId="urn:microsoft.com/office/officeart/2005/8/layout/pyramid2"/>
    <dgm:cxn modelId="{521A7969-2560-4219-8FEE-EC042A24E8A3}" type="presParOf" srcId="{A3662652-3A20-4844-B402-271765084CA0}" destId="{543B393B-2D92-AC40-BC05-00C1EA03CA6D}" srcOrd="3" destOrd="0" presId="urn:microsoft.com/office/officeart/2005/8/layout/pyramid2"/>
    <dgm:cxn modelId="{50552058-D376-438D-8F2B-FFB05F57403A}" type="presParOf" srcId="{A3662652-3A20-4844-B402-271765084CA0}" destId="{42C19DFF-2D9A-5643-AE58-D80A9A14D2EC}" srcOrd="4" destOrd="0" presId="urn:microsoft.com/office/officeart/2005/8/layout/pyramid2"/>
    <dgm:cxn modelId="{FEC5A8D7-A08C-4559-8647-DAA13BBBB37C}" type="presParOf" srcId="{A3662652-3A20-4844-B402-271765084CA0}" destId="{28471C83-1A82-5D4A-9565-8F1B8DAD69CC}" srcOrd="5" destOrd="0" presId="urn:microsoft.com/office/officeart/2005/8/layout/pyramid2"/>
    <dgm:cxn modelId="{FF9CB943-0753-4046-B441-3AE3E542DB83}" type="presParOf" srcId="{A3662652-3A20-4844-B402-271765084CA0}" destId="{37174BD3-A389-C347-8926-861C96041F9D}" srcOrd="6" destOrd="0" presId="urn:microsoft.com/office/officeart/2005/8/layout/pyramid2"/>
    <dgm:cxn modelId="{937061DE-A35E-4BE3-AE9D-55D0BFB15BB9}" type="presParOf" srcId="{A3662652-3A20-4844-B402-271765084CA0}" destId="{E2635C50-016B-8346-A4FE-872774A3646E}" srcOrd="7" destOrd="0" presId="urn:microsoft.com/office/officeart/2005/8/layout/pyramid2"/>
    <dgm:cxn modelId="{FDA00185-AE16-45D9-ABE9-30044556B976}" type="presParOf" srcId="{A3662652-3A20-4844-B402-271765084CA0}" destId="{A378ED57-D1B6-DC40-800B-F48E0FAE9B34}" srcOrd="8" destOrd="0" presId="urn:microsoft.com/office/officeart/2005/8/layout/pyramid2"/>
    <dgm:cxn modelId="{9BE07549-1E6A-480D-BF1C-DEEF814629EC}" type="presParOf" srcId="{A3662652-3A20-4844-B402-271765084CA0}" destId="{A915E300-F0AC-6A4A-BBE1-BAE7ACF59C62}" srcOrd="9" destOrd="0" presId="urn:microsoft.com/office/officeart/2005/8/layout/pyramid2"/>
    <dgm:cxn modelId="{4950118D-0AF9-49F6-BFE3-0E80DDB82070}" type="presParOf" srcId="{A3662652-3A20-4844-B402-271765084CA0}" destId="{20ED39E7-6F07-7D4C-AF11-3983FAD7FBB0}" srcOrd="10" destOrd="0" presId="urn:microsoft.com/office/officeart/2005/8/layout/pyramid2"/>
    <dgm:cxn modelId="{11F0C061-0B28-4A16-833E-EBE2082E49C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2469306A-71FE-4351-8766-10DEB62A87DB}" type="presOf" srcId="{1DB75B60-E6FF-F443-9EF8-CE35C693AF6B}" destId="{42C19DFF-2D9A-5643-AE58-D80A9A14D2EC}" srcOrd="0" destOrd="0" presId="urn:microsoft.com/office/officeart/2005/8/layout/pyramid2"/>
    <dgm:cxn modelId="{3F37436D-D85F-4EF4-A5BF-EEC55B2FA040}" type="presOf" srcId="{C71FD838-BC21-C84F-ABB8-12AE4E3A6DA0}" destId="{8B71AC00-B6FC-1D4D-9D98-F5204AF18890}" srcOrd="0" destOrd="0" presId="urn:microsoft.com/office/officeart/2005/8/layout/pyramid2"/>
    <dgm:cxn modelId="{87027372-463D-4127-8276-6FC8CFDCAE87}" type="presOf" srcId="{B13DBECD-B83A-3B45-9C98-9AA575F7C240}" destId="{A378ED57-D1B6-DC40-800B-F48E0FAE9B34}" srcOrd="0" destOrd="0" presId="urn:microsoft.com/office/officeart/2005/8/layout/pyramid2"/>
    <dgm:cxn modelId="{5B510155-B963-4899-B484-9822BD5B2344}" type="presOf" srcId="{465BF1E9-415F-E841-8619-936DAE0296B5}" destId="{D6C73D77-FCED-8343-81C1-A17ACA67F260}"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FC23C07D-E0EA-485C-AD68-485BAC41E55D}" type="presOf" srcId="{0CFCF5B2-7F49-074A-A7B9-C19C233D5593}" destId="{20ED39E7-6F07-7D4C-AF11-3983FAD7FBB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C8DA2592-E4B6-428A-BB0D-F52151688E90}" type="presOf" srcId="{024A373D-023B-C748-861A-5A0718DA7175}" destId="{3E424F75-8C38-1448-BD00-1DEFFB6F2558}"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ECA24AE5-AD7C-4795-BEE1-BDD4042AA8E1}" type="presOf" srcId="{0D165663-183F-7E4E-AF6D-FC34E38BEF4A}" destId="{15BE54F6-B140-184E-8234-33BEAACB49A5}" srcOrd="0" destOrd="0" presId="urn:microsoft.com/office/officeart/2005/8/layout/pyramid2"/>
    <dgm:cxn modelId="{FDA19C31-D712-4EDC-8FB0-F1645198CFEC}" type="presParOf" srcId="{3E424F75-8C38-1448-BD00-1DEFFB6F2558}" destId="{1495163C-DFF8-3C49-A33A-D8EAE30AA542}" srcOrd="0" destOrd="0" presId="urn:microsoft.com/office/officeart/2005/8/layout/pyramid2"/>
    <dgm:cxn modelId="{1CD461D5-70EC-491C-84DA-2AC42CB50E2D}" type="presParOf" srcId="{3E424F75-8C38-1448-BD00-1DEFFB6F2558}" destId="{A3662652-3A20-4844-B402-271765084CA0}" srcOrd="1" destOrd="0" presId="urn:microsoft.com/office/officeart/2005/8/layout/pyramid2"/>
    <dgm:cxn modelId="{3DDCE562-EFB4-475E-A9AE-85BFD7671028}" type="presParOf" srcId="{A3662652-3A20-4844-B402-271765084CA0}" destId="{8B71AC00-B6FC-1D4D-9D98-F5204AF18890}" srcOrd="0" destOrd="0" presId="urn:microsoft.com/office/officeart/2005/8/layout/pyramid2"/>
    <dgm:cxn modelId="{EFA34E8F-84C1-41AA-90CD-BD0D7D4E42AA}" type="presParOf" srcId="{A3662652-3A20-4844-B402-271765084CA0}" destId="{7C401003-738D-7940-9CB7-7BF6D37C0299}" srcOrd="1" destOrd="0" presId="urn:microsoft.com/office/officeart/2005/8/layout/pyramid2"/>
    <dgm:cxn modelId="{B94BFB7A-29DF-4B95-B84C-2AA1A086471A}" type="presParOf" srcId="{A3662652-3A20-4844-B402-271765084CA0}" destId="{15BE54F6-B140-184E-8234-33BEAACB49A5}" srcOrd="2" destOrd="0" presId="urn:microsoft.com/office/officeart/2005/8/layout/pyramid2"/>
    <dgm:cxn modelId="{F5FEBB2B-C2A2-4D25-B7C4-FF22555E467C}" type="presParOf" srcId="{A3662652-3A20-4844-B402-271765084CA0}" destId="{543B393B-2D92-AC40-BC05-00C1EA03CA6D}" srcOrd="3" destOrd="0" presId="urn:microsoft.com/office/officeart/2005/8/layout/pyramid2"/>
    <dgm:cxn modelId="{184FE026-53F8-4BF4-AC07-31480C6F4695}" type="presParOf" srcId="{A3662652-3A20-4844-B402-271765084CA0}" destId="{42C19DFF-2D9A-5643-AE58-D80A9A14D2EC}" srcOrd="4" destOrd="0" presId="urn:microsoft.com/office/officeart/2005/8/layout/pyramid2"/>
    <dgm:cxn modelId="{A47B500B-5F6B-4941-A79C-16B13C720E2B}" type="presParOf" srcId="{A3662652-3A20-4844-B402-271765084CA0}" destId="{28471C83-1A82-5D4A-9565-8F1B8DAD69CC}" srcOrd="5" destOrd="0" presId="urn:microsoft.com/office/officeart/2005/8/layout/pyramid2"/>
    <dgm:cxn modelId="{0ED0DE8B-6297-48F9-BBC9-280A9FA59329}" type="presParOf" srcId="{A3662652-3A20-4844-B402-271765084CA0}" destId="{D6C73D77-FCED-8343-81C1-A17ACA67F260}" srcOrd="6" destOrd="0" presId="urn:microsoft.com/office/officeart/2005/8/layout/pyramid2"/>
    <dgm:cxn modelId="{FE9FAEE5-F82A-4B7B-B38F-3154A8EB25E9}" type="presParOf" srcId="{A3662652-3A20-4844-B402-271765084CA0}" destId="{540156E5-97C5-8141-9DBF-B56E45B57CF6}" srcOrd="7" destOrd="0" presId="urn:microsoft.com/office/officeart/2005/8/layout/pyramid2"/>
    <dgm:cxn modelId="{3B84824F-8A75-4AAA-892D-770F0B42D6DF}" type="presParOf" srcId="{A3662652-3A20-4844-B402-271765084CA0}" destId="{A378ED57-D1B6-DC40-800B-F48E0FAE9B34}" srcOrd="8" destOrd="0" presId="urn:microsoft.com/office/officeart/2005/8/layout/pyramid2"/>
    <dgm:cxn modelId="{8E91F60A-C3D6-4F93-96A2-7BE6F1447B60}" type="presParOf" srcId="{A3662652-3A20-4844-B402-271765084CA0}" destId="{A915E300-F0AC-6A4A-BBE1-BAE7ACF59C62}" srcOrd="9" destOrd="0" presId="urn:microsoft.com/office/officeart/2005/8/layout/pyramid2"/>
    <dgm:cxn modelId="{EF39506B-95E4-4507-A328-E3364F337DC0}" type="presParOf" srcId="{A3662652-3A20-4844-B402-271765084CA0}" destId="{20ED39E7-6F07-7D4C-AF11-3983FAD7FBB0}" srcOrd="10" destOrd="0" presId="urn:microsoft.com/office/officeart/2005/8/layout/pyramid2"/>
    <dgm:cxn modelId="{4162EB03-1D50-471F-8046-38CA368D1E54}"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F05F2-D5C8-46F1-9155-CF36174DA0BB}" type="doc">
      <dgm:prSet loTypeId="urn:microsoft.com/office/officeart/2005/8/layout/vList2" loCatId="Inbox" qsTypeId="urn:microsoft.com/office/officeart/2005/8/quickstyle/simple5" qsCatId="simple" csTypeId="urn:microsoft.com/office/officeart/2005/8/colors/accent1_3" csCatId="accent1"/>
      <dgm:spPr/>
      <dgm:t>
        <a:bodyPr/>
        <a:lstStyle/>
        <a:p>
          <a:endParaRPr lang="en-US"/>
        </a:p>
      </dgm:t>
    </dgm:pt>
    <dgm:pt modelId="{EB6AAE61-2450-47B5-A297-CC249BD4C321}">
      <dgm:prSet/>
      <dgm:spPr/>
      <dgm:t>
        <a:bodyPr/>
        <a:lstStyle/>
        <a:p>
          <a:r>
            <a:rPr lang="en-US"/>
            <a:t>Students will:</a:t>
          </a:r>
        </a:p>
      </dgm:t>
    </dgm:pt>
    <dgm:pt modelId="{914F2EDB-CFB8-4188-BBD2-32116828D07C}" type="parTrans" cxnId="{EB1AD3E2-9033-4369-9FD1-922F07AD6B5D}">
      <dgm:prSet/>
      <dgm:spPr/>
      <dgm:t>
        <a:bodyPr/>
        <a:lstStyle/>
        <a:p>
          <a:endParaRPr lang="en-US"/>
        </a:p>
      </dgm:t>
    </dgm:pt>
    <dgm:pt modelId="{96E4BC9C-F003-4895-B5A2-695EF1954979}" type="sibTrans" cxnId="{EB1AD3E2-9033-4369-9FD1-922F07AD6B5D}">
      <dgm:prSet/>
      <dgm:spPr/>
      <dgm:t>
        <a:bodyPr/>
        <a:lstStyle/>
        <a:p>
          <a:endParaRPr lang="en-US"/>
        </a:p>
      </dgm:t>
    </dgm:pt>
    <dgm:pt modelId="{D290D457-4269-46A3-9407-03CC6290B2AD}">
      <dgm:prSet/>
      <dgm:spPr/>
      <dgm:t>
        <a:bodyPr/>
        <a:lstStyle/>
        <a:p>
          <a:r>
            <a:rPr lang="en-US" dirty="0"/>
            <a:t>Grasp more information being exposed to more sources.</a:t>
          </a:r>
        </a:p>
      </dgm:t>
    </dgm:pt>
    <dgm:pt modelId="{350C05F8-30AF-49FF-953C-BDD27A145A9D}" type="parTrans" cxnId="{11EDB565-4281-48E3-87E7-685BBC54CE4C}">
      <dgm:prSet/>
      <dgm:spPr/>
      <dgm:t>
        <a:bodyPr/>
        <a:lstStyle/>
        <a:p>
          <a:endParaRPr lang="en-US"/>
        </a:p>
      </dgm:t>
    </dgm:pt>
    <dgm:pt modelId="{E8BA630E-A1A0-46FD-B398-69A514AAE7BF}" type="sibTrans" cxnId="{11EDB565-4281-48E3-87E7-685BBC54CE4C}">
      <dgm:prSet/>
      <dgm:spPr/>
      <dgm:t>
        <a:bodyPr/>
        <a:lstStyle/>
        <a:p>
          <a:endParaRPr lang="en-US"/>
        </a:p>
      </dgm:t>
    </dgm:pt>
    <dgm:pt modelId="{468F31CA-1AB1-450C-95DD-408AEB21F2C4}">
      <dgm:prSet/>
      <dgm:spPr/>
      <dgm:t>
        <a:bodyPr/>
        <a:lstStyle/>
        <a:p>
          <a:r>
            <a:rPr lang="en-US" dirty="0"/>
            <a:t>Think more critically.</a:t>
          </a:r>
        </a:p>
      </dgm:t>
    </dgm:pt>
    <dgm:pt modelId="{61A8E8B7-43E5-491C-B525-19DBE3F5FE47}" type="parTrans" cxnId="{EE783925-4C08-4014-BBD3-C4568F4876D1}">
      <dgm:prSet/>
      <dgm:spPr/>
      <dgm:t>
        <a:bodyPr/>
        <a:lstStyle/>
        <a:p>
          <a:endParaRPr lang="en-US"/>
        </a:p>
      </dgm:t>
    </dgm:pt>
    <dgm:pt modelId="{FEF3E3C3-73C2-4450-9E01-A1C6861DFD2D}" type="sibTrans" cxnId="{EE783925-4C08-4014-BBD3-C4568F4876D1}">
      <dgm:prSet/>
      <dgm:spPr/>
      <dgm:t>
        <a:bodyPr/>
        <a:lstStyle/>
        <a:p>
          <a:endParaRPr lang="en-US"/>
        </a:p>
      </dgm:t>
    </dgm:pt>
    <dgm:pt modelId="{01EC6009-CBFB-4897-98A8-922F4DD25D46}">
      <dgm:prSet/>
      <dgm:spPr/>
      <dgm:t>
        <a:bodyPr/>
        <a:lstStyle/>
        <a:p>
          <a:r>
            <a:rPr lang="en-US" dirty="0"/>
            <a:t>Learn to synthesize when they read many texts on one topic.</a:t>
          </a:r>
        </a:p>
      </dgm:t>
    </dgm:pt>
    <dgm:pt modelId="{5FAC9199-6DDB-4F74-8852-81BCA88BC35F}" type="parTrans" cxnId="{C6BBD813-8C9C-4BE7-841A-A1148627E114}">
      <dgm:prSet/>
      <dgm:spPr/>
      <dgm:t>
        <a:bodyPr/>
        <a:lstStyle/>
        <a:p>
          <a:endParaRPr lang="en-US"/>
        </a:p>
      </dgm:t>
    </dgm:pt>
    <dgm:pt modelId="{BB63E9B1-03DB-4B73-A654-8235CFE1A3FE}" type="sibTrans" cxnId="{C6BBD813-8C9C-4BE7-841A-A1148627E114}">
      <dgm:prSet/>
      <dgm:spPr/>
      <dgm:t>
        <a:bodyPr/>
        <a:lstStyle/>
        <a:p>
          <a:endParaRPr lang="en-US"/>
        </a:p>
      </dgm:t>
    </dgm:pt>
    <dgm:pt modelId="{E59D4EEB-48E6-4345-93AF-A1C4637EE55F}">
      <dgm:prSet/>
      <dgm:spPr/>
      <dgm:t>
        <a:bodyPr/>
        <a:lstStyle/>
        <a:p>
          <a:r>
            <a:rPr lang="en-US" dirty="0"/>
            <a:t>Contribute on a richer, deeper level in class discussions.</a:t>
          </a:r>
        </a:p>
      </dgm:t>
    </dgm:pt>
    <dgm:pt modelId="{FECC8016-9BFA-4A8D-8DAB-046E710F3FF3}" type="parTrans" cxnId="{D68A75DC-A44C-47AE-A8B3-D612D7695962}">
      <dgm:prSet/>
      <dgm:spPr/>
      <dgm:t>
        <a:bodyPr/>
        <a:lstStyle/>
        <a:p>
          <a:endParaRPr lang="en-US"/>
        </a:p>
      </dgm:t>
    </dgm:pt>
    <dgm:pt modelId="{9DDC5CB2-DBFE-4C08-AEF5-A675CD46B7C4}" type="sibTrans" cxnId="{D68A75DC-A44C-47AE-A8B3-D612D7695962}">
      <dgm:prSet/>
      <dgm:spPr/>
      <dgm:t>
        <a:bodyPr/>
        <a:lstStyle/>
        <a:p>
          <a:endParaRPr lang="en-US"/>
        </a:p>
      </dgm:t>
    </dgm:pt>
    <dgm:pt modelId="{BBEB3AB9-79F8-4AAD-8639-9140F08F3C65}" type="pres">
      <dgm:prSet presAssocID="{A77F05F2-D5C8-46F1-9155-CF36174DA0BB}" presName="linear" presStyleCnt="0">
        <dgm:presLayoutVars>
          <dgm:animLvl val="lvl"/>
          <dgm:resizeHandles val="exact"/>
        </dgm:presLayoutVars>
      </dgm:prSet>
      <dgm:spPr/>
    </dgm:pt>
    <dgm:pt modelId="{ECA46E61-7C5D-4AFC-855D-66A343372EDC}" type="pres">
      <dgm:prSet presAssocID="{EB6AAE61-2450-47B5-A297-CC249BD4C321}" presName="parentText" presStyleLbl="node1" presStyleIdx="0" presStyleCnt="1">
        <dgm:presLayoutVars>
          <dgm:chMax val="0"/>
          <dgm:bulletEnabled val="1"/>
        </dgm:presLayoutVars>
      </dgm:prSet>
      <dgm:spPr/>
    </dgm:pt>
    <dgm:pt modelId="{7DE1D147-2151-4476-80DA-3DD5C6C6286A}" type="pres">
      <dgm:prSet presAssocID="{EB6AAE61-2450-47B5-A297-CC249BD4C321}" presName="childText" presStyleLbl="revTx" presStyleIdx="0" presStyleCnt="1">
        <dgm:presLayoutVars>
          <dgm:bulletEnabled val="1"/>
        </dgm:presLayoutVars>
      </dgm:prSet>
      <dgm:spPr/>
    </dgm:pt>
  </dgm:ptLst>
  <dgm:cxnLst>
    <dgm:cxn modelId="{C6BBD813-8C9C-4BE7-841A-A1148627E114}" srcId="{EB6AAE61-2450-47B5-A297-CC249BD4C321}" destId="{01EC6009-CBFB-4897-98A8-922F4DD25D46}" srcOrd="2" destOrd="0" parTransId="{5FAC9199-6DDB-4F74-8852-81BCA88BC35F}" sibTransId="{BB63E9B1-03DB-4B73-A654-8235CFE1A3FE}"/>
    <dgm:cxn modelId="{EE783925-4C08-4014-BBD3-C4568F4876D1}" srcId="{EB6AAE61-2450-47B5-A297-CC249BD4C321}" destId="{468F31CA-1AB1-450C-95DD-408AEB21F2C4}" srcOrd="1" destOrd="0" parTransId="{61A8E8B7-43E5-491C-B525-19DBE3F5FE47}" sibTransId="{FEF3E3C3-73C2-4450-9E01-A1C6861DFD2D}"/>
    <dgm:cxn modelId="{11EDB565-4281-48E3-87E7-685BBC54CE4C}" srcId="{EB6AAE61-2450-47B5-A297-CC249BD4C321}" destId="{D290D457-4269-46A3-9407-03CC6290B2AD}" srcOrd="0" destOrd="0" parTransId="{350C05F8-30AF-49FF-953C-BDD27A145A9D}" sibTransId="{E8BA630E-A1A0-46FD-B398-69A514AAE7BF}"/>
    <dgm:cxn modelId="{204CEC55-7723-4899-BA5C-772940D0758D}" type="presOf" srcId="{D290D457-4269-46A3-9407-03CC6290B2AD}" destId="{7DE1D147-2151-4476-80DA-3DD5C6C6286A}" srcOrd="0" destOrd="0" presId="urn:microsoft.com/office/officeart/2005/8/layout/vList2"/>
    <dgm:cxn modelId="{B3891B8B-6AFA-48AF-9BDF-E9388C0ED928}" type="presOf" srcId="{A77F05F2-D5C8-46F1-9155-CF36174DA0BB}" destId="{BBEB3AB9-79F8-4AAD-8639-9140F08F3C65}" srcOrd="0" destOrd="0" presId="urn:microsoft.com/office/officeart/2005/8/layout/vList2"/>
    <dgm:cxn modelId="{7DD01BA1-CECC-4CBC-929F-8F894CDD07ED}" type="presOf" srcId="{EB6AAE61-2450-47B5-A297-CC249BD4C321}" destId="{ECA46E61-7C5D-4AFC-855D-66A343372EDC}" srcOrd="0" destOrd="0" presId="urn:microsoft.com/office/officeart/2005/8/layout/vList2"/>
    <dgm:cxn modelId="{EABE78AE-A0BF-43E6-9B8C-7C4729BD2B00}" type="presOf" srcId="{01EC6009-CBFB-4897-98A8-922F4DD25D46}" destId="{7DE1D147-2151-4476-80DA-3DD5C6C6286A}" srcOrd="0" destOrd="2" presId="urn:microsoft.com/office/officeart/2005/8/layout/vList2"/>
    <dgm:cxn modelId="{E0AE71B7-3682-42F8-AE3C-984B5BA1DCF4}" type="presOf" srcId="{E59D4EEB-48E6-4345-93AF-A1C4637EE55F}" destId="{7DE1D147-2151-4476-80DA-3DD5C6C6286A}" srcOrd="0" destOrd="3" presId="urn:microsoft.com/office/officeart/2005/8/layout/vList2"/>
    <dgm:cxn modelId="{D68A75DC-A44C-47AE-A8B3-D612D7695962}" srcId="{EB6AAE61-2450-47B5-A297-CC249BD4C321}" destId="{E59D4EEB-48E6-4345-93AF-A1C4637EE55F}" srcOrd="3" destOrd="0" parTransId="{FECC8016-9BFA-4A8D-8DAB-046E710F3FF3}" sibTransId="{9DDC5CB2-DBFE-4C08-AEF5-A675CD46B7C4}"/>
    <dgm:cxn modelId="{EB1AD3E2-9033-4369-9FD1-922F07AD6B5D}" srcId="{A77F05F2-D5C8-46F1-9155-CF36174DA0BB}" destId="{EB6AAE61-2450-47B5-A297-CC249BD4C321}" srcOrd="0" destOrd="0" parTransId="{914F2EDB-CFB8-4188-BBD2-32116828D07C}" sibTransId="{96E4BC9C-F003-4895-B5A2-695EF1954979}"/>
    <dgm:cxn modelId="{028ED2F7-D8A0-4CFA-B972-DC15B50121F1}" type="presOf" srcId="{468F31CA-1AB1-450C-95DD-408AEB21F2C4}" destId="{7DE1D147-2151-4476-80DA-3DD5C6C6286A}" srcOrd="0" destOrd="1" presId="urn:microsoft.com/office/officeart/2005/8/layout/vList2"/>
    <dgm:cxn modelId="{58E0D8DA-6C62-4BF5-A1A4-C5DD9ACF7B38}" type="presParOf" srcId="{BBEB3AB9-79F8-4AAD-8639-9140F08F3C65}" destId="{ECA46E61-7C5D-4AFC-855D-66A343372EDC}" srcOrd="0" destOrd="0" presId="urn:microsoft.com/office/officeart/2005/8/layout/vList2"/>
    <dgm:cxn modelId="{E4AA2A99-D49C-44DB-8934-DF42CDFA9294}" type="presParOf" srcId="{BBEB3AB9-79F8-4AAD-8639-9140F08F3C65}" destId="{7DE1D147-2151-4476-80DA-3DD5C6C628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8D0404-BFCD-4E08-99B7-32BB6FB4A92F}" type="doc">
      <dgm:prSet loTypeId="urn:microsoft.com/office/officeart/2005/8/layout/vList2" loCatId="Inbox" qsTypeId="urn:microsoft.com/office/officeart/2005/8/quickstyle/simple4" qsCatId="simple" csTypeId="urn:microsoft.com/office/officeart/2005/8/colors/accent0_3" csCatId="mainScheme" phldr="1"/>
      <dgm:spPr/>
      <dgm:t>
        <a:bodyPr/>
        <a:lstStyle/>
        <a:p>
          <a:endParaRPr lang="en-US"/>
        </a:p>
      </dgm:t>
    </dgm:pt>
    <dgm:pt modelId="{BF8A3D74-DF8D-4C11-9725-8A29AEFAF886}">
      <dgm:prSet/>
      <dgm:spPr/>
      <dgm:t>
        <a:bodyPr/>
        <a:lstStyle/>
        <a:p>
          <a:r>
            <a:rPr lang="en-US" dirty="0"/>
            <a:t>Source A group and Source C</a:t>
          </a:r>
        </a:p>
      </dgm:t>
    </dgm:pt>
    <dgm:pt modelId="{B4A94C99-1CBE-41B4-A7E6-B39FC9E3B284}" type="parTrans" cxnId="{56901B68-42D7-44A5-AB0D-90249D9E6BA3}">
      <dgm:prSet/>
      <dgm:spPr/>
      <dgm:t>
        <a:bodyPr/>
        <a:lstStyle/>
        <a:p>
          <a:endParaRPr lang="en-US"/>
        </a:p>
      </dgm:t>
    </dgm:pt>
    <dgm:pt modelId="{D1960CD9-4F5C-458C-BA0D-41AF27D7CD37}" type="sibTrans" cxnId="{56901B68-42D7-44A5-AB0D-90249D9E6BA3}">
      <dgm:prSet/>
      <dgm:spPr/>
      <dgm:t>
        <a:bodyPr/>
        <a:lstStyle/>
        <a:p>
          <a:endParaRPr lang="en-US"/>
        </a:p>
      </dgm:t>
    </dgm:pt>
    <dgm:pt modelId="{770DBBB6-36B9-4FAE-8467-E2E9781952DE}">
      <dgm:prSet/>
      <dgm:spPr/>
      <dgm:t>
        <a:bodyPr/>
        <a:lstStyle/>
        <a:p>
          <a:r>
            <a:rPr lang="en-US" dirty="0"/>
            <a:t>Source B with Source D, Source E</a:t>
          </a:r>
        </a:p>
      </dgm:t>
    </dgm:pt>
    <dgm:pt modelId="{3DA5CED9-129C-4CD9-9C8E-50B9EA05C228}" type="parTrans" cxnId="{BC9DC43E-42C4-4841-A31E-965317FC7C72}">
      <dgm:prSet/>
      <dgm:spPr/>
      <dgm:t>
        <a:bodyPr/>
        <a:lstStyle/>
        <a:p>
          <a:endParaRPr lang="en-US"/>
        </a:p>
      </dgm:t>
    </dgm:pt>
    <dgm:pt modelId="{7B6282E9-5CB5-434B-B6BE-4D5998EBA55B}" type="sibTrans" cxnId="{BC9DC43E-42C4-4841-A31E-965317FC7C72}">
      <dgm:prSet/>
      <dgm:spPr/>
      <dgm:t>
        <a:bodyPr/>
        <a:lstStyle/>
        <a:p>
          <a:endParaRPr lang="en-US"/>
        </a:p>
      </dgm:t>
    </dgm:pt>
    <dgm:pt modelId="{43765BB0-D42F-4A35-AFA1-19A9247E33D6}" type="pres">
      <dgm:prSet presAssocID="{508D0404-BFCD-4E08-99B7-32BB6FB4A92F}" presName="linear" presStyleCnt="0">
        <dgm:presLayoutVars>
          <dgm:animLvl val="lvl"/>
          <dgm:resizeHandles val="exact"/>
        </dgm:presLayoutVars>
      </dgm:prSet>
      <dgm:spPr/>
    </dgm:pt>
    <dgm:pt modelId="{CE31E4C3-612E-409F-84FC-A71F6AF85C44}" type="pres">
      <dgm:prSet presAssocID="{BF8A3D74-DF8D-4C11-9725-8A29AEFAF886}" presName="parentText" presStyleLbl="node1" presStyleIdx="0" presStyleCnt="2" custLinFactY="8809" custLinFactNeighborX="-23618" custLinFactNeighborY="100000">
        <dgm:presLayoutVars>
          <dgm:chMax val="0"/>
          <dgm:bulletEnabled val="1"/>
        </dgm:presLayoutVars>
      </dgm:prSet>
      <dgm:spPr/>
    </dgm:pt>
    <dgm:pt modelId="{3D14658A-A6CC-42E1-BB88-2CB587C5CFFE}" type="pres">
      <dgm:prSet presAssocID="{D1960CD9-4F5C-458C-BA0D-41AF27D7CD37}" presName="spacer" presStyleCnt="0"/>
      <dgm:spPr/>
    </dgm:pt>
    <dgm:pt modelId="{053498B6-9FE4-411B-AC40-A32EBA85CB71}" type="pres">
      <dgm:prSet presAssocID="{770DBBB6-36B9-4FAE-8467-E2E9781952DE}" presName="parentText" presStyleLbl="node1" presStyleIdx="1" presStyleCnt="2">
        <dgm:presLayoutVars>
          <dgm:chMax val="0"/>
          <dgm:bulletEnabled val="1"/>
        </dgm:presLayoutVars>
      </dgm:prSet>
      <dgm:spPr/>
    </dgm:pt>
  </dgm:ptLst>
  <dgm:cxnLst>
    <dgm:cxn modelId="{BC9DC43E-42C4-4841-A31E-965317FC7C72}" srcId="{508D0404-BFCD-4E08-99B7-32BB6FB4A92F}" destId="{770DBBB6-36B9-4FAE-8467-E2E9781952DE}" srcOrd="1" destOrd="0" parTransId="{3DA5CED9-129C-4CD9-9C8E-50B9EA05C228}" sibTransId="{7B6282E9-5CB5-434B-B6BE-4D5998EBA55B}"/>
    <dgm:cxn modelId="{56901B68-42D7-44A5-AB0D-90249D9E6BA3}" srcId="{508D0404-BFCD-4E08-99B7-32BB6FB4A92F}" destId="{BF8A3D74-DF8D-4C11-9725-8A29AEFAF886}" srcOrd="0" destOrd="0" parTransId="{B4A94C99-1CBE-41B4-A7E6-B39FC9E3B284}" sibTransId="{D1960CD9-4F5C-458C-BA0D-41AF27D7CD37}"/>
    <dgm:cxn modelId="{EFF4296D-AFC8-4EFD-99FC-BFCE50FCD27B}" type="presOf" srcId="{BF8A3D74-DF8D-4C11-9725-8A29AEFAF886}" destId="{CE31E4C3-612E-409F-84FC-A71F6AF85C44}" srcOrd="0" destOrd="0" presId="urn:microsoft.com/office/officeart/2005/8/layout/vList2"/>
    <dgm:cxn modelId="{3023F5D6-AFBC-4076-BEE4-578FB88ED841}" type="presOf" srcId="{770DBBB6-36B9-4FAE-8467-E2E9781952DE}" destId="{053498B6-9FE4-411B-AC40-A32EBA85CB71}" srcOrd="0" destOrd="0" presId="urn:microsoft.com/office/officeart/2005/8/layout/vList2"/>
    <dgm:cxn modelId="{00B4B2F5-65BF-4209-9BB6-B3B8856993A7}" type="presOf" srcId="{508D0404-BFCD-4E08-99B7-32BB6FB4A92F}" destId="{43765BB0-D42F-4A35-AFA1-19A9247E33D6}" srcOrd="0" destOrd="0" presId="urn:microsoft.com/office/officeart/2005/8/layout/vList2"/>
    <dgm:cxn modelId="{C75668BD-EC73-415A-859B-C037C7507B88}" type="presParOf" srcId="{43765BB0-D42F-4A35-AFA1-19A9247E33D6}" destId="{CE31E4C3-612E-409F-84FC-A71F6AF85C44}" srcOrd="0" destOrd="0" presId="urn:microsoft.com/office/officeart/2005/8/layout/vList2"/>
    <dgm:cxn modelId="{82D5182C-C83D-4E8E-8D65-524291CCF047}" type="presParOf" srcId="{43765BB0-D42F-4A35-AFA1-19A9247E33D6}" destId="{3D14658A-A6CC-42E1-BB88-2CB587C5CFFE}" srcOrd="1" destOrd="0" presId="urn:microsoft.com/office/officeart/2005/8/layout/vList2"/>
    <dgm:cxn modelId="{1CF6548B-D19A-4235-9C6E-21CC9856BE60}" type="presParOf" srcId="{43765BB0-D42F-4A35-AFA1-19A9247E33D6}" destId="{053498B6-9FE4-411B-AC40-A32EBA85CB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a:solidFill>
                <a:schemeClr val="tx1"/>
              </a:solidFill>
            </a:rPr>
            <a:t>Students are on-track or ready for college and careers </a:t>
          </a: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a:t>Students build and present knowledge through research and the integration, comparison, and synthesis of ideas.</a:t>
          </a:r>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chemeClr val="accent5">
            <a:lumMod val="75000"/>
            <a:alpha val="60000"/>
          </a:schemeClr>
        </a:solidFill>
      </dgm:spPr>
      <dgm:t>
        <a:bodyPr/>
        <a:lstStyle/>
        <a:p>
          <a:r>
            <a:rPr lang="en-US" sz="1500" b="1" dirty="0"/>
            <a:t>Reading Literature</a:t>
          </a:r>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a:t>Students read and comprehend a range of sufficiently complex texts independently</a:t>
          </a:r>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a:t>Students write effectively when using and/or analyzing sources. </a:t>
          </a:r>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a:t>Reading Informational Text</a:t>
          </a:r>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a:t>Vocabulary Interpretation and Use</a:t>
          </a:r>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a:t>Written Expression</a:t>
          </a:r>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a:t>Conventions and Knowledge of Language</a:t>
          </a:r>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pt>
    <dgm:pt modelId="{737DDBBE-A493-454C-9488-9088732724FA}" type="pres">
      <dgm:prSet presAssocID="{5C084ED3-FB46-404D-9066-B9F98F6C1326}" presName="horzTwo" presStyleCnt="0"/>
      <dgm:spPr/>
    </dgm:pt>
  </dgm:ptLst>
  <dgm:cxnLst>
    <dgm:cxn modelId="{48258F0A-F23A-4793-B23C-1B90362E37B5}" srcId="{0BFEC2C1-1AC3-4853-A757-FB681D550F7B}" destId="{5C084ED3-FB46-404D-9066-B9F98F6C1326}" srcOrd="2" destOrd="0" parTransId="{8B89319A-E72F-4B5B-8877-10543B20D14F}" sibTransId="{C1B0E0C3-7EF5-47D2-8D6B-277C08C811DE}"/>
    <dgm:cxn modelId="{D296C019-8129-48A7-AF86-B8B9EDFD8CEE}" type="presOf" srcId="{AEE5BAD3-80DB-42F1-8E1C-A05AE99083A6}" destId="{0DEAF55B-653B-4602-946E-CA2345D343F5}" srcOrd="0" destOrd="0" presId="urn:microsoft.com/office/officeart/2005/8/layout/hierarchy4"/>
    <dgm:cxn modelId="{BCF51E20-3ADD-43DE-8EEE-4BD3FD7E91B5}" srcId="{EF2DFE25-6C8F-45F2-9280-CD7B2402CB91}" destId="{E8C09872-BA41-4A3A-838C-B8951C39903C}" srcOrd="0" destOrd="0" parTransId="{7D81B2AE-214E-423A-8855-CD27C214A330}" sibTransId="{8302A2A9-545E-416B-A7E7-90417E54A573}"/>
    <dgm:cxn modelId="{593FC321-E6E9-4328-9DFA-65A36AA6FA9D}" type="presOf" srcId="{259E9C46-72BD-4F19-9391-7FD52A037C5F}" destId="{3ED2881F-2039-4EE4-9178-15D8EF6D3E97}" srcOrd="0" destOrd="0" presId="urn:microsoft.com/office/officeart/2005/8/layout/hierarchy4"/>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4812905F-046C-4A6F-824D-DD48E1FF9652}" type="presOf" srcId="{EF2DFE25-6C8F-45F2-9280-CD7B2402CB91}" destId="{BF0C99B6-0110-4FBF-8CAF-C1BEEA48DB32}"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BAD0BF6C-6A6D-4B28-885C-CEFD91A78913}" type="presOf" srcId="{3E961B85-882D-4308-A6CD-981DE00CD385}" destId="{76E68AFD-BEEA-4EB4-B301-66695741DAF4}" srcOrd="0" destOrd="0" presId="urn:microsoft.com/office/officeart/2005/8/layout/hierarchy4"/>
    <dgm:cxn modelId="{F24D9D51-3759-4754-93C5-2CA11B558C42}" type="presOf" srcId="{BA8CCB43-ABD9-406F-96FD-0F48B4C00FD3}" destId="{52048A83-900E-4722-983E-B23B7B5C934B}"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A8560A74-ACF1-4733-8229-408F38F143B3}" srcId="{0BFEC2C1-1AC3-4853-A757-FB681D550F7B}" destId="{EF2DFE25-6C8F-45F2-9280-CD7B2402CB91}" srcOrd="0" destOrd="0" parTransId="{3C2666D6-AC5E-4D74-9646-708737D079D5}" sibTransId="{C6F858C4-5CD0-493C-87D7-1004B6837688}"/>
    <dgm:cxn modelId="{453C09B9-FE0B-4FF1-B2FB-277E7BEEBAB7}" type="presOf" srcId="{0BFEC2C1-1AC3-4853-A757-FB681D550F7B}" destId="{CE2853C3-8D22-4EEB-99A1-326022E51770}" srcOrd="0" destOrd="0" presId="urn:microsoft.com/office/officeart/2005/8/layout/hierarchy4"/>
    <dgm:cxn modelId="{2BE5E8BC-7D40-4500-B503-FA4F2A8ADAC7}" type="presOf" srcId="{8C33E629-E528-4673-A8C4-9DC87EEC5630}" destId="{F3505574-33A9-468D-8CEF-4ADF71CB9495}" srcOrd="0" destOrd="0" presId="urn:microsoft.com/office/officeart/2005/8/layout/hierarchy4"/>
    <dgm:cxn modelId="{168D67C2-4705-472D-ABFD-DAFBD9AB229A}" type="presOf" srcId="{8C5281CD-6A8E-4EE7-AC26-E0BF2D0AC23A}" destId="{FAE6083A-E99C-4838-A2E4-4229C993C0F7}" srcOrd="0" destOrd="0" presId="urn:microsoft.com/office/officeart/2005/8/layout/hierarchy4"/>
    <dgm:cxn modelId="{5E1BCCC8-8B5B-4DF3-95FF-1F0E175166A9}" type="presOf" srcId="{5C084ED3-FB46-404D-9066-B9F98F6C1326}" destId="{62F4246D-493F-4A4B-9AC1-02082E8EB325}" srcOrd="0" destOrd="0" presId="urn:microsoft.com/office/officeart/2005/8/layout/hierarchy4"/>
    <dgm:cxn modelId="{4A204DF3-6B0C-4816-A15E-3E78F7B9F9E4}" type="presOf" srcId="{E8C09872-BA41-4A3A-838C-B8951C39903C}" destId="{F9EB82F5-6649-4365-8C16-35363D72439B}" srcOrd="0" destOrd="0" presId="urn:microsoft.com/office/officeart/2005/8/layout/hierarchy4"/>
    <dgm:cxn modelId="{B7B31FFA-4CF1-4F72-9ECD-5C9838651BAC}" srcId="{8C5281CD-6A8E-4EE7-AC26-E0BF2D0AC23A}" destId="{8C33E629-E528-4673-A8C4-9DC87EEC5630}" srcOrd="1" destOrd="0" parTransId="{557AB01A-F119-462F-9D11-EC9A9BBD95F6}" sibTransId="{39C7089A-F5DA-4EB6-8B85-BE055C66DC4C}"/>
    <dgm:cxn modelId="{EEBC79FD-B319-4A7C-AA2B-B28E293A99B3}" srcId="{259E9C46-72BD-4F19-9391-7FD52A037C5F}" destId="{0BFEC2C1-1AC3-4853-A757-FB681D550F7B}" srcOrd="0" destOrd="0" parTransId="{FD52AF77-3F3B-4ED9-8064-11AFF5803947}" sibTransId="{B72263C7-AB61-405C-9180-35815214FEB7}"/>
    <dgm:cxn modelId="{EBBE0772-5527-46EF-B052-DD2E285EBDDD}" type="presParOf" srcId="{3ED2881F-2039-4EE4-9178-15D8EF6D3E97}" destId="{BEA5EBA7-9E1E-4367-932B-F27EE8463C46}" srcOrd="0" destOrd="0" presId="urn:microsoft.com/office/officeart/2005/8/layout/hierarchy4"/>
    <dgm:cxn modelId="{48B949DA-614A-4971-860E-54536E2AC41E}" type="presParOf" srcId="{BEA5EBA7-9E1E-4367-932B-F27EE8463C46}" destId="{CE2853C3-8D22-4EEB-99A1-326022E51770}" srcOrd="0" destOrd="0" presId="urn:microsoft.com/office/officeart/2005/8/layout/hierarchy4"/>
    <dgm:cxn modelId="{0521A0D6-0FD9-4903-B8A4-8F0084C1A70A}" type="presParOf" srcId="{BEA5EBA7-9E1E-4367-932B-F27EE8463C46}" destId="{9B3D340B-F31D-4496-ABCE-BB4933FB22D5}" srcOrd="1" destOrd="0" presId="urn:microsoft.com/office/officeart/2005/8/layout/hierarchy4"/>
    <dgm:cxn modelId="{9CE61E02-EEDA-45C6-9A51-12E368E3C229}" type="presParOf" srcId="{BEA5EBA7-9E1E-4367-932B-F27EE8463C46}" destId="{61A830BD-FE61-44A1-830D-10A5288FF952}" srcOrd="2" destOrd="0" presId="urn:microsoft.com/office/officeart/2005/8/layout/hierarchy4"/>
    <dgm:cxn modelId="{0F785B8F-706F-4149-A359-ADC77CD61DEE}" type="presParOf" srcId="{61A830BD-FE61-44A1-830D-10A5288FF952}" destId="{63E4A7CB-52C2-4196-8FAD-73E7A223280C}" srcOrd="0" destOrd="0" presId="urn:microsoft.com/office/officeart/2005/8/layout/hierarchy4"/>
    <dgm:cxn modelId="{02B2CBB3-A511-4A3C-9DE9-8C87F9E83DFE}" type="presParOf" srcId="{63E4A7CB-52C2-4196-8FAD-73E7A223280C}" destId="{BF0C99B6-0110-4FBF-8CAF-C1BEEA48DB32}" srcOrd="0" destOrd="0" presId="urn:microsoft.com/office/officeart/2005/8/layout/hierarchy4"/>
    <dgm:cxn modelId="{D5992F5E-5718-4C24-A867-DDC46C4430F6}" type="presParOf" srcId="{63E4A7CB-52C2-4196-8FAD-73E7A223280C}" destId="{CA444F59-C012-4510-8651-F5394EA473AC}" srcOrd="1" destOrd="0" presId="urn:microsoft.com/office/officeart/2005/8/layout/hierarchy4"/>
    <dgm:cxn modelId="{A547C027-BB56-40EB-802B-76F5374B8C09}" type="presParOf" srcId="{63E4A7CB-52C2-4196-8FAD-73E7A223280C}" destId="{5266D4E9-E8F4-4CB5-88E5-D6CBD3A91A63}" srcOrd="2" destOrd="0" presId="urn:microsoft.com/office/officeart/2005/8/layout/hierarchy4"/>
    <dgm:cxn modelId="{EF6804D0-5D09-4776-A73F-34C06B64DF51}" type="presParOf" srcId="{5266D4E9-E8F4-4CB5-88E5-D6CBD3A91A63}" destId="{880CCE6D-0A6C-4D90-901D-2DC82CC80A44}" srcOrd="0" destOrd="0" presId="urn:microsoft.com/office/officeart/2005/8/layout/hierarchy4"/>
    <dgm:cxn modelId="{49737A1A-57AD-4E34-B281-3FE735F4FB40}" type="presParOf" srcId="{880CCE6D-0A6C-4D90-901D-2DC82CC80A44}" destId="{F9EB82F5-6649-4365-8C16-35363D72439B}" srcOrd="0" destOrd="0" presId="urn:microsoft.com/office/officeart/2005/8/layout/hierarchy4"/>
    <dgm:cxn modelId="{41AFED7C-8C15-4538-8832-8768D84D55B4}" type="presParOf" srcId="{880CCE6D-0A6C-4D90-901D-2DC82CC80A44}" destId="{3A3B78EE-615D-4C73-AE05-89DD646F8182}" srcOrd="1" destOrd="0" presId="urn:microsoft.com/office/officeart/2005/8/layout/hierarchy4"/>
    <dgm:cxn modelId="{7D571BB1-B258-4B47-A263-7FFA628865ED}" type="presParOf" srcId="{5266D4E9-E8F4-4CB5-88E5-D6CBD3A91A63}" destId="{838744B4-3F01-428E-9321-83BAE5B8FC2F}" srcOrd="1" destOrd="0" presId="urn:microsoft.com/office/officeart/2005/8/layout/hierarchy4"/>
    <dgm:cxn modelId="{259E51E7-AAF8-45AF-9124-65E3C0E8EF99}" type="presParOf" srcId="{5266D4E9-E8F4-4CB5-88E5-D6CBD3A91A63}" destId="{B72340EA-B2D9-4972-9420-CD819F219E99}" srcOrd="2" destOrd="0" presId="urn:microsoft.com/office/officeart/2005/8/layout/hierarchy4"/>
    <dgm:cxn modelId="{D11C6243-7A79-422A-B976-54AB0327BC26}" type="presParOf" srcId="{B72340EA-B2D9-4972-9420-CD819F219E99}" destId="{76E68AFD-BEEA-4EB4-B301-66695741DAF4}" srcOrd="0" destOrd="0" presId="urn:microsoft.com/office/officeart/2005/8/layout/hierarchy4"/>
    <dgm:cxn modelId="{47557E17-58EF-4BBF-9F97-DC4D39B6C019}" type="presParOf" srcId="{B72340EA-B2D9-4972-9420-CD819F219E99}" destId="{7B2D55AD-5CFE-485D-ABB0-AF30940DA1A0}" srcOrd="1" destOrd="0" presId="urn:microsoft.com/office/officeart/2005/8/layout/hierarchy4"/>
    <dgm:cxn modelId="{521C3AFC-10D4-4A5C-96DE-77ACA18D6E73}" type="presParOf" srcId="{5266D4E9-E8F4-4CB5-88E5-D6CBD3A91A63}" destId="{AE893B9D-27DD-4940-A04B-249B229735A9}" srcOrd="3" destOrd="0" presId="urn:microsoft.com/office/officeart/2005/8/layout/hierarchy4"/>
    <dgm:cxn modelId="{D04E3E27-7376-4D5E-AC72-F8DBA6B79492}" type="presParOf" srcId="{5266D4E9-E8F4-4CB5-88E5-D6CBD3A91A63}" destId="{EFCC8499-EC9B-4D60-B268-0488D55D8B0D}" srcOrd="4" destOrd="0" presId="urn:microsoft.com/office/officeart/2005/8/layout/hierarchy4"/>
    <dgm:cxn modelId="{033BC7D5-91C3-4F27-AFDA-9AD3CF6CA07A}" type="presParOf" srcId="{EFCC8499-EC9B-4D60-B268-0488D55D8B0D}" destId="{0DEAF55B-653B-4602-946E-CA2345D343F5}" srcOrd="0" destOrd="0" presId="urn:microsoft.com/office/officeart/2005/8/layout/hierarchy4"/>
    <dgm:cxn modelId="{403C19DB-3C31-4DD9-A4B8-2343C03CECDD}" type="presParOf" srcId="{EFCC8499-EC9B-4D60-B268-0488D55D8B0D}" destId="{654A765D-8071-4280-949D-3680CE910473}" srcOrd="1" destOrd="0" presId="urn:microsoft.com/office/officeart/2005/8/layout/hierarchy4"/>
    <dgm:cxn modelId="{1F9F4F07-5E1E-4133-A253-A308C09547D4}" type="presParOf" srcId="{61A830BD-FE61-44A1-830D-10A5288FF952}" destId="{878B232C-7E99-48BE-8736-1C2C471F8957}" srcOrd="1" destOrd="0" presId="urn:microsoft.com/office/officeart/2005/8/layout/hierarchy4"/>
    <dgm:cxn modelId="{D7B3E43F-E204-45A5-9E2A-D922200F1B5F}" type="presParOf" srcId="{61A830BD-FE61-44A1-830D-10A5288FF952}" destId="{0BACA4B8-6894-4B35-9126-5063244D19EE}" srcOrd="2" destOrd="0" presId="urn:microsoft.com/office/officeart/2005/8/layout/hierarchy4"/>
    <dgm:cxn modelId="{1A54FEA7-37C6-4054-9327-A7AEE369F056}" type="presParOf" srcId="{0BACA4B8-6894-4B35-9126-5063244D19EE}" destId="{FAE6083A-E99C-4838-A2E4-4229C993C0F7}" srcOrd="0" destOrd="0" presId="urn:microsoft.com/office/officeart/2005/8/layout/hierarchy4"/>
    <dgm:cxn modelId="{76775BD2-0CEC-448B-B557-0BAEF7115EE8}" type="presParOf" srcId="{0BACA4B8-6894-4B35-9126-5063244D19EE}" destId="{42D6AEA1-CE42-4C41-B25A-F50E985CD181}" srcOrd="1" destOrd="0" presId="urn:microsoft.com/office/officeart/2005/8/layout/hierarchy4"/>
    <dgm:cxn modelId="{D9ECF57F-8097-4AFD-8320-36F6268569BE}" type="presParOf" srcId="{0BACA4B8-6894-4B35-9126-5063244D19EE}" destId="{7B1A4462-0CAF-4BB3-8AB0-C7C3E279EA94}" srcOrd="2" destOrd="0" presId="urn:microsoft.com/office/officeart/2005/8/layout/hierarchy4"/>
    <dgm:cxn modelId="{0E949906-3F91-4361-99D6-29CA318F1786}" type="presParOf" srcId="{7B1A4462-0CAF-4BB3-8AB0-C7C3E279EA94}" destId="{E0C11B86-6100-4B22-8176-798277A44CB4}" srcOrd="0" destOrd="0" presId="urn:microsoft.com/office/officeart/2005/8/layout/hierarchy4"/>
    <dgm:cxn modelId="{E6B014D3-8F54-4141-9B1A-EF503A2E0978}" type="presParOf" srcId="{E0C11B86-6100-4B22-8176-798277A44CB4}" destId="{52048A83-900E-4722-983E-B23B7B5C934B}" srcOrd="0" destOrd="0" presId="urn:microsoft.com/office/officeart/2005/8/layout/hierarchy4"/>
    <dgm:cxn modelId="{80BD12F6-2FE1-4523-AA9A-05329A770F10}" type="presParOf" srcId="{E0C11B86-6100-4B22-8176-798277A44CB4}" destId="{B9E0764D-B762-4845-B268-28203CBA68A1}" srcOrd="1" destOrd="0" presId="urn:microsoft.com/office/officeart/2005/8/layout/hierarchy4"/>
    <dgm:cxn modelId="{AA9A1A5C-075E-4A3B-92A3-BA1EF5650264}" type="presParOf" srcId="{7B1A4462-0CAF-4BB3-8AB0-C7C3E279EA94}" destId="{584CF285-F9D3-4578-9344-A352AD80FA92}" srcOrd="1" destOrd="0" presId="urn:microsoft.com/office/officeart/2005/8/layout/hierarchy4"/>
    <dgm:cxn modelId="{07AB2F13-0291-4487-9BF3-7E8C2406030C}" type="presParOf" srcId="{7B1A4462-0CAF-4BB3-8AB0-C7C3E279EA94}" destId="{977836E2-9FAB-4143-BDC2-D2C90C76C1AE}" srcOrd="2" destOrd="0" presId="urn:microsoft.com/office/officeart/2005/8/layout/hierarchy4"/>
    <dgm:cxn modelId="{64EB8626-50A0-4DFB-A494-9171AEF3917B}" type="presParOf" srcId="{977836E2-9FAB-4143-BDC2-D2C90C76C1AE}" destId="{F3505574-33A9-468D-8CEF-4ADF71CB9495}" srcOrd="0" destOrd="0" presId="urn:microsoft.com/office/officeart/2005/8/layout/hierarchy4"/>
    <dgm:cxn modelId="{51280AC3-B6E2-413D-9146-910A547CF61B}" type="presParOf" srcId="{977836E2-9FAB-4143-BDC2-D2C90C76C1AE}" destId="{8289B21D-63E1-4522-A6E2-135B8C0E42D9}" srcOrd="1" destOrd="0" presId="urn:microsoft.com/office/officeart/2005/8/layout/hierarchy4"/>
    <dgm:cxn modelId="{7865559A-9C9E-4F6A-B56B-5A736B0F1B85}" type="presParOf" srcId="{61A830BD-FE61-44A1-830D-10A5288FF952}" destId="{AE36F022-AAC8-4907-9796-EB182EC960B4}" srcOrd="3" destOrd="0" presId="urn:microsoft.com/office/officeart/2005/8/layout/hierarchy4"/>
    <dgm:cxn modelId="{605E1B60-1EF4-4C7F-8E5C-64CFF4ABA616}" type="presParOf" srcId="{61A830BD-FE61-44A1-830D-10A5288FF952}" destId="{2FA0B3A4-091A-4591-87CA-BA79C0D17CF2}" srcOrd="4" destOrd="0" presId="urn:microsoft.com/office/officeart/2005/8/layout/hierarchy4"/>
    <dgm:cxn modelId="{3C68DDBB-F338-444E-B955-769E856473A5}" type="presParOf" srcId="{2FA0B3A4-091A-4591-87CA-BA79C0D17CF2}" destId="{62F4246D-493F-4A4B-9AC1-02082E8EB325}" srcOrd="0" destOrd="0" presId="urn:microsoft.com/office/officeart/2005/8/layout/hierarchy4"/>
    <dgm:cxn modelId="{DCAF637B-9E52-4AD0-AC2F-CFE6159FF3B3}"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Opinions/Arguments,</a:t>
          </a:r>
        </a:p>
        <a:p>
          <a:pPr marL="0" lvl="0" indent="0" algn="ctr" defTabSz="889000">
            <a:lnSpc>
              <a:spcPct val="90000"/>
            </a:lnSpc>
            <a:spcBef>
              <a:spcPct val="0"/>
            </a:spcBef>
            <a:spcAft>
              <a:spcPct val="35000"/>
            </a:spcAft>
            <a:buNone/>
          </a:pPr>
          <a:r>
            <a:rPr lang="en-US" sz="2000" b="1" kern="1200" dirty="0"/>
            <a:t> </a:t>
          </a:r>
          <a:r>
            <a:rPr lang="en-US" sz="2000" b="1" kern="1200" dirty="0" err="1"/>
            <a:t>Intertextual</a:t>
          </a:r>
          <a:r>
            <a:rPr lang="en-US" sz="2000" b="1"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Author’s Craft and Purpose</a:t>
          </a:r>
        </a:p>
      </dsp:txBody>
      <dsp:txXfrm>
        <a:off x="2781060" y="2037587"/>
        <a:ext cx="2892681" cy="454672"/>
      </dsp:txXfrm>
    </dsp:sp>
    <dsp:sp modelId="{37174BD3-A389-C347-8926-861C96041F9D}">
      <dsp:nvSpPr>
        <dsp:cNvPr id="0" name=""/>
        <dsp:cNvSpPr/>
      </dsp:nvSpPr>
      <dsp:spPr>
        <a:xfrm>
          <a:off x="2743372" y="2635029"/>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Vocab &amp; Text Structure</a:t>
          </a:r>
        </a:p>
      </dsp:txBody>
      <dsp:txXfrm>
        <a:off x="2767969" y="2659626"/>
        <a:ext cx="2892681" cy="454672"/>
      </dsp:txXfrm>
    </dsp:sp>
    <dsp:sp modelId="{A378ED57-D1B6-DC40-800B-F48E0FAE9B34}">
      <dsp:nvSpPr>
        <dsp:cNvPr id="0" name=""/>
        <dsp:cNvSpPr/>
      </dsp:nvSpPr>
      <dsp:spPr>
        <a:xfrm>
          <a:off x="2741695" y="325319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cap="none" spc="0" dirty="0">
              <a:ln w="1905"/>
              <a:solidFill>
                <a:schemeClr val="tx1"/>
              </a:solidFill>
              <a:effectLst>
                <a:innerShdw blurRad="69850" dist="43180" dir="5400000">
                  <a:srgbClr val="000000">
                    <a:alpha val="65000"/>
                  </a:srgbClr>
                </a:innerShdw>
              </a:effectLst>
            </a:rPr>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ctr" defTabSz="889000">
            <a:lnSpc>
              <a:spcPct val="90000"/>
            </a:lnSpc>
            <a:spcBef>
              <a:spcPct val="0"/>
            </a:spcBef>
            <a:spcAft>
              <a:spcPct val="35000"/>
            </a:spcAft>
            <a:buNone/>
          </a:pPr>
          <a:r>
            <a:rPr lang="en-US" sz="2000" b="1" kern="1200" cap="none" spc="0" dirty="0">
              <a:ln w="1905"/>
              <a:solidFill>
                <a:srgbClr val="000000"/>
              </a:solidFill>
              <a:effectLst>
                <a:innerShdw blurRad="69850" dist="43180" dir="5400000">
                  <a:srgbClr val="000000">
                    <a:alpha val="65000"/>
                  </a:srgbClr>
                </a:innerShdw>
              </a:effectLst>
            </a:rPr>
            <a:t>General Understandings</a:t>
          </a:r>
        </a:p>
      </dsp:txBody>
      <dsp:txXfrm>
        <a:off x="2781089" y="3930660"/>
        <a:ext cx="2892681" cy="454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General Understandings</a:t>
          </a:r>
        </a:p>
      </dsp:txBody>
      <dsp:txXfrm>
        <a:off x="2781089" y="3930660"/>
        <a:ext cx="2892681" cy="454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46E61-7C5D-4AFC-855D-66A343372EDC}">
      <dsp:nvSpPr>
        <dsp:cNvPr id="0" name=""/>
        <dsp:cNvSpPr/>
      </dsp:nvSpPr>
      <dsp:spPr>
        <a:xfrm>
          <a:off x="0" y="425868"/>
          <a:ext cx="4613672" cy="671580"/>
        </a:xfrm>
        <a:prstGeom prst="roundRect">
          <a:avLst/>
        </a:prstGeom>
        <a:solidFill>
          <a:schemeClr val="accent1">
            <a:shade val="80000"/>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shade val="80000"/>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Students will:</a:t>
          </a:r>
        </a:p>
      </dsp:txBody>
      <dsp:txXfrm>
        <a:off x="32784" y="458652"/>
        <a:ext cx="4548104" cy="606012"/>
      </dsp:txXfrm>
    </dsp:sp>
    <dsp:sp modelId="{7DE1D147-2151-4476-80DA-3DD5C6C6286A}">
      <dsp:nvSpPr>
        <dsp:cNvPr id="0" name=""/>
        <dsp:cNvSpPr/>
      </dsp:nvSpPr>
      <dsp:spPr>
        <a:xfrm>
          <a:off x="0" y="1097449"/>
          <a:ext cx="4613672"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48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Grasp more information being exposed to more sources.</a:t>
          </a:r>
        </a:p>
        <a:p>
          <a:pPr marL="228600" lvl="1" indent="-228600" algn="l" defTabSz="977900">
            <a:lnSpc>
              <a:spcPct val="90000"/>
            </a:lnSpc>
            <a:spcBef>
              <a:spcPct val="0"/>
            </a:spcBef>
            <a:spcAft>
              <a:spcPct val="20000"/>
            </a:spcAft>
            <a:buChar char="•"/>
          </a:pPr>
          <a:r>
            <a:rPr lang="en-US" sz="2200" kern="1200" dirty="0"/>
            <a:t>Think more critically.</a:t>
          </a:r>
        </a:p>
        <a:p>
          <a:pPr marL="228600" lvl="1" indent="-228600" algn="l" defTabSz="977900">
            <a:lnSpc>
              <a:spcPct val="90000"/>
            </a:lnSpc>
            <a:spcBef>
              <a:spcPct val="0"/>
            </a:spcBef>
            <a:spcAft>
              <a:spcPct val="20000"/>
            </a:spcAft>
            <a:buChar char="•"/>
          </a:pPr>
          <a:r>
            <a:rPr lang="en-US" sz="2200" kern="1200" dirty="0"/>
            <a:t>Learn to synthesize when they read many texts on one topic.</a:t>
          </a:r>
        </a:p>
        <a:p>
          <a:pPr marL="228600" lvl="1" indent="-228600" algn="l" defTabSz="977900">
            <a:lnSpc>
              <a:spcPct val="90000"/>
            </a:lnSpc>
            <a:spcBef>
              <a:spcPct val="0"/>
            </a:spcBef>
            <a:spcAft>
              <a:spcPct val="20000"/>
            </a:spcAft>
            <a:buChar char="•"/>
          </a:pPr>
          <a:r>
            <a:rPr lang="en-US" sz="2200" kern="1200" dirty="0"/>
            <a:t>Contribute on a richer, deeper level in class discussions.</a:t>
          </a:r>
        </a:p>
      </dsp:txBody>
      <dsp:txXfrm>
        <a:off x="0" y="1097449"/>
        <a:ext cx="4613672" cy="243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E4C3-612E-409F-84FC-A71F6AF85C44}">
      <dsp:nvSpPr>
        <dsp:cNvPr id="0" name=""/>
        <dsp:cNvSpPr/>
      </dsp:nvSpPr>
      <dsp:spPr>
        <a:xfrm>
          <a:off x="0" y="689895"/>
          <a:ext cx="4613672" cy="1471860"/>
        </a:xfrm>
        <a:prstGeom prst="roundRect">
          <a:avLst/>
        </a:prstGeom>
        <a:solidFill>
          <a:schemeClr val="dk2">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Source A group and Source C</a:t>
          </a:r>
        </a:p>
      </dsp:txBody>
      <dsp:txXfrm>
        <a:off x="71850" y="761745"/>
        <a:ext cx="4469972" cy="1328160"/>
      </dsp:txXfrm>
    </dsp:sp>
    <dsp:sp modelId="{053498B6-9FE4-411B-AC40-A32EBA85CB71}">
      <dsp:nvSpPr>
        <dsp:cNvPr id="0" name=""/>
        <dsp:cNvSpPr/>
      </dsp:nvSpPr>
      <dsp:spPr>
        <a:xfrm>
          <a:off x="0" y="2032099"/>
          <a:ext cx="4613672" cy="1471860"/>
        </a:xfrm>
        <a:prstGeom prst="roundRect">
          <a:avLst/>
        </a:prstGeom>
        <a:solidFill>
          <a:schemeClr val="dk2">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Source B with Source D, Source E</a:t>
          </a:r>
        </a:p>
      </dsp:txBody>
      <dsp:txXfrm>
        <a:off x="71850" y="2103949"/>
        <a:ext cx="4469972" cy="132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53C3-8D22-4EEB-99A1-326022E51770}">
      <dsp:nvSpPr>
        <dsp:cNvPr id="0" name=""/>
        <dsp:cNvSpPr/>
      </dsp:nvSpPr>
      <dsp:spPr>
        <a:xfrm>
          <a:off x="5271" y="44595"/>
          <a:ext cx="8712768" cy="1098218"/>
        </a:xfrm>
        <a:prstGeom prst="roundRect">
          <a:avLst>
            <a:gd name="adj" fmla="val 10000"/>
          </a:avLst>
        </a:prstGeom>
        <a:solidFill>
          <a:schemeClr val="lt1"/>
        </a:solidFill>
        <a:ln w="571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Students are on-track or ready for college and careers </a:t>
          </a:r>
        </a:p>
      </dsp:txBody>
      <dsp:txXfrm>
        <a:off x="37437" y="76761"/>
        <a:ext cx="8648436" cy="1033886"/>
      </dsp:txXfrm>
    </dsp:sp>
    <dsp:sp modelId="{BF0C99B6-0110-4FBF-8CAF-C1BEEA48DB32}">
      <dsp:nvSpPr>
        <dsp:cNvPr id="0" name=""/>
        <dsp:cNvSpPr/>
      </dsp:nvSpPr>
      <dsp:spPr>
        <a:xfrm>
          <a:off x="150917" y="1273095"/>
          <a:ext cx="3803062" cy="1828840"/>
        </a:xfrm>
        <a:prstGeom prst="roundRect">
          <a:avLst>
            <a:gd name="adj" fmla="val 10000"/>
          </a:avLst>
        </a:prstGeom>
        <a:solidFill>
          <a:srgbClr val="0091B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read and comprehend a range of sufficiently complex texts independently</a:t>
          </a:r>
        </a:p>
      </dsp:txBody>
      <dsp:txXfrm>
        <a:off x="204482" y="1326660"/>
        <a:ext cx="3695932" cy="1721710"/>
      </dsp:txXfrm>
    </dsp:sp>
    <dsp:sp modelId="{F9EB82F5-6649-4365-8C16-35363D72439B}">
      <dsp:nvSpPr>
        <dsp:cNvPr id="0" name=""/>
        <dsp:cNvSpPr/>
      </dsp:nvSpPr>
      <dsp:spPr>
        <a:xfrm>
          <a:off x="13775" y="3273198"/>
          <a:ext cx="1322096" cy="1828840"/>
        </a:xfrm>
        <a:prstGeom prst="roundRect">
          <a:avLst>
            <a:gd name="adj" fmla="val 10000"/>
          </a:avLst>
        </a:prstGeom>
        <a:solidFill>
          <a:schemeClr val="accent5">
            <a:lumMod val="75000"/>
            <a:alpha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Reading Literature</a:t>
          </a:r>
        </a:p>
      </dsp:txBody>
      <dsp:txXfrm>
        <a:off x="52498" y="3311921"/>
        <a:ext cx="1244650" cy="1751394"/>
      </dsp:txXfrm>
    </dsp:sp>
    <dsp:sp modelId="{76E68AFD-BEEA-4EB4-B301-66695741DAF4}">
      <dsp:nvSpPr>
        <dsp:cNvPr id="0" name=""/>
        <dsp:cNvSpPr/>
      </dsp:nvSpPr>
      <dsp:spPr>
        <a:xfrm>
          <a:off x="1391400" y="3273198"/>
          <a:ext cx="1322096" cy="1828840"/>
        </a:xfrm>
        <a:prstGeom prst="roundRect">
          <a:avLst>
            <a:gd name="adj" fmla="val 10000"/>
          </a:avLst>
        </a:prstGeom>
        <a:solidFill>
          <a:srgbClr val="0091B2">
            <a:alpha val="6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Reading Informational Text</a:t>
          </a:r>
        </a:p>
      </dsp:txBody>
      <dsp:txXfrm>
        <a:off x="1430123" y="3311921"/>
        <a:ext cx="1244650" cy="1751394"/>
      </dsp:txXfrm>
    </dsp:sp>
    <dsp:sp modelId="{0DEAF55B-653B-4602-946E-CA2345D343F5}">
      <dsp:nvSpPr>
        <dsp:cNvPr id="0" name=""/>
        <dsp:cNvSpPr/>
      </dsp:nvSpPr>
      <dsp:spPr>
        <a:xfrm>
          <a:off x="2769025" y="3273198"/>
          <a:ext cx="1322096" cy="1828840"/>
        </a:xfrm>
        <a:prstGeom prst="roundRect">
          <a:avLst>
            <a:gd name="adj" fmla="val 10000"/>
          </a:avLst>
        </a:prstGeom>
        <a:solidFill>
          <a:srgbClr val="0091B2">
            <a:alpha val="6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Vocabulary Interpretation and Use</a:t>
          </a:r>
        </a:p>
      </dsp:txBody>
      <dsp:txXfrm>
        <a:off x="2807748" y="3311921"/>
        <a:ext cx="1244650" cy="1751394"/>
      </dsp:txXfrm>
    </dsp:sp>
    <dsp:sp modelId="{FAE6083A-E99C-4838-A2E4-4229C993C0F7}">
      <dsp:nvSpPr>
        <dsp:cNvPr id="0" name=""/>
        <dsp:cNvSpPr/>
      </dsp:nvSpPr>
      <dsp:spPr>
        <a:xfrm>
          <a:off x="4210277" y="1270363"/>
          <a:ext cx="2603881" cy="1828840"/>
        </a:xfrm>
        <a:prstGeom prst="roundRect">
          <a:avLst>
            <a:gd name="adj" fmla="val 10000"/>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write effectively when using and/or analyzing sources. </a:t>
          </a:r>
        </a:p>
      </dsp:txBody>
      <dsp:txXfrm>
        <a:off x="4263842" y="1323928"/>
        <a:ext cx="2496751" cy="1721710"/>
      </dsp:txXfrm>
    </dsp:sp>
    <dsp:sp modelId="{52048A83-900E-4722-983E-B23B7B5C934B}">
      <dsp:nvSpPr>
        <dsp:cNvPr id="0" name=""/>
        <dsp:cNvSpPr/>
      </dsp:nvSpPr>
      <dsp:spPr>
        <a:xfrm>
          <a:off x="4202178" y="3273198"/>
          <a:ext cx="1322096" cy="1828840"/>
        </a:xfrm>
        <a:prstGeom prst="roundRect">
          <a:avLst>
            <a:gd name="adj" fmla="val 10000"/>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Written Expression</a:t>
          </a:r>
        </a:p>
      </dsp:txBody>
      <dsp:txXfrm>
        <a:off x="4240901" y="3311921"/>
        <a:ext cx="1244650" cy="1751394"/>
      </dsp:txXfrm>
    </dsp:sp>
    <dsp:sp modelId="{F3505574-33A9-468D-8CEF-4ADF71CB9495}">
      <dsp:nvSpPr>
        <dsp:cNvPr id="0" name=""/>
        <dsp:cNvSpPr/>
      </dsp:nvSpPr>
      <dsp:spPr>
        <a:xfrm>
          <a:off x="5579802" y="3273198"/>
          <a:ext cx="1322096" cy="1828840"/>
        </a:xfrm>
        <a:prstGeom prst="roundRect">
          <a:avLst>
            <a:gd name="adj" fmla="val 10000"/>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Conventions and Knowledge of Language</a:t>
          </a:r>
        </a:p>
      </dsp:txBody>
      <dsp:txXfrm>
        <a:off x="5618525" y="3311921"/>
        <a:ext cx="1244650" cy="1751394"/>
      </dsp:txXfrm>
    </dsp:sp>
    <dsp:sp modelId="{62F4246D-493F-4A4B-9AC1-02082E8EB325}">
      <dsp:nvSpPr>
        <dsp:cNvPr id="0" name=""/>
        <dsp:cNvSpPr/>
      </dsp:nvSpPr>
      <dsp:spPr>
        <a:xfrm>
          <a:off x="7012955" y="1270132"/>
          <a:ext cx="1696580" cy="3939815"/>
        </a:xfrm>
        <a:prstGeom prst="roundRect">
          <a:avLst>
            <a:gd name="adj" fmla="val 10000"/>
          </a:avLst>
        </a:prstGeom>
        <a:solidFill>
          <a:srgbClr val="78488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Students build and present knowledge through research and the integration, comparison, and synthesis of ideas.</a:t>
          </a:r>
        </a:p>
      </dsp:txBody>
      <dsp:txXfrm>
        <a:off x="7062646" y="1319823"/>
        <a:ext cx="1597198" cy="3840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357F56-35F1-734B-BD0F-CFF5ECD08C11}" type="datetimeFigureOut">
              <a:rPr lang="en-US" smtClean="0"/>
              <a:t>11/27/2017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141314-49FF-D747-9D6C-A6981C25F8B7}" type="slidenum">
              <a:rPr lang="en-US" smtClean="0"/>
              <a:t>‹#›</a:t>
            </a:fld>
            <a:endParaRPr lang="en-US"/>
          </a:p>
        </p:txBody>
      </p:sp>
    </p:spTree>
    <p:extLst>
      <p:ext uri="{BB962C8B-B14F-4D97-AF65-F5344CB8AC3E}">
        <p14:creationId xmlns:p14="http://schemas.microsoft.com/office/powerpoint/2010/main" val="228153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Sitting_Bull" TargetMode="External"/><Relationship Id="rId13" Type="http://schemas.openxmlformats.org/officeDocument/2006/relationships/hyperlink" Target="http://en.wikipedia.org/wiki/Montana" TargetMode="External"/><Relationship Id="rId3" Type="http://schemas.openxmlformats.org/officeDocument/2006/relationships/hyperlink" Target="http://en.wikipedia.org/wiki/Nez_Perce_War" TargetMode="External"/><Relationship Id="rId7" Type="http://schemas.openxmlformats.org/officeDocument/2006/relationships/hyperlink" Target="http://en.wikipedia.org/wiki/Sioux" TargetMode="External"/><Relationship Id="rId12" Type="http://schemas.openxmlformats.org/officeDocument/2006/relationships/hyperlink" Target="http://en.wikipedia.org/wiki/Wyoming"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en.wikipedia.org/wiki/Montana_Territory" TargetMode="External"/><Relationship Id="rId11" Type="http://schemas.openxmlformats.org/officeDocument/2006/relationships/hyperlink" Target="http://en.wikipedia.org/wiki/Idaho" TargetMode="External"/><Relationship Id="rId5" Type="http://schemas.openxmlformats.org/officeDocument/2006/relationships/hyperlink" Target="http://en.wikipedia.org/wiki/Crow_nation" TargetMode="External"/><Relationship Id="rId15" Type="http://schemas.openxmlformats.org/officeDocument/2006/relationships/hyperlink" Target="http://en.wikipedia.org/wiki/Bear_Paw_Mountains" TargetMode="External"/><Relationship Id="rId10" Type="http://schemas.openxmlformats.org/officeDocument/2006/relationships/hyperlink" Target="http://en.wikipedia.org/wiki/Washington_(U.S._state)" TargetMode="External"/><Relationship Id="rId4" Type="http://schemas.openxmlformats.org/officeDocument/2006/relationships/hyperlink" Target="http://en.wikipedia.org/wiki/Palouse" TargetMode="External"/><Relationship Id="rId9" Type="http://schemas.openxmlformats.org/officeDocument/2006/relationships/hyperlink" Target="http://en.wikipedia.org/wiki/Oregon" TargetMode="External"/><Relationship Id="rId14" Type="http://schemas.openxmlformats.org/officeDocument/2006/relationships/hyperlink" Target="http://en.wikipedia.org/wiki/Surrender_(militar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begin,</a:t>
            </a:r>
            <a:r>
              <a:rPr lang="en-US" b="1" baseline="0" dirty="0"/>
              <a:t> write down my website </a:t>
            </a:r>
            <a:r>
              <a:rPr lang="en-US" b="1" baseline="0" dirty="0" err="1"/>
              <a:t>url</a:t>
            </a:r>
            <a:r>
              <a:rPr lang="en-US" b="1" baseline="0" dirty="0"/>
              <a:t>.  All the resources I will use today, along with others not included in today’s presentation are available on this website</a:t>
            </a:r>
            <a:r>
              <a:rPr lang="en-US" b="1" baseline="0"/>
              <a:t>.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a:t>
            </a:fld>
            <a:endParaRPr lang="en-US"/>
          </a:p>
        </p:txBody>
      </p:sp>
    </p:spTree>
    <p:extLst>
      <p:ext uri="{BB962C8B-B14F-4D97-AF65-F5344CB8AC3E}">
        <p14:creationId xmlns:p14="http://schemas.microsoft.com/office/powerpoint/2010/main" val="404799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4" name="Placeholder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dirty="0"/>
              <a:t>The teacher MUST</a:t>
            </a:r>
            <a:r>
              <a:rPr lang="en-US" b="1" baseline="0" dirty="0"/>
              <a:t> carefully select text for use in a CR…  WHY?</a:t>
            </a:r>
          </a:p>
          <a:p>
            <a:pPr eaLnBrk="1" hangingPunct="1"/>
            <a:endParaRPr lang="en-US" b="1" baseline="0" dirty="0"/>
          </a:p>
          <a:p>
            <a:pPr eaLnBrk="1" hangingPunct="1"/>
            <a:r>
              <a:rPr lang="en-US" b="1" baseline="0" dirty="0"/>
              <a:t>From the article provided today:</a:t>
            </a:r>
          </a:p>
          <a:p>
            <a:pPr marL="640594" lvl="1" indent="-174708">
              <a:buFont typeface="Arial" panose="020B0604020202020204" pitchFamily="34" charset="0"/>
              <a:buChar char="•"/>
            </a:pPr>
            <a:r>
              <a:rPr lang="en-US" b="1" baseline="0" dirty="0"/>
              <a:t>Adler and Van Doren (1940/1972) explain in their seminal text How to Read a Book that readers should </a:t>
            </a:r>
            <a:r>
              <a:rPr lang="en-US" b="1" u="sng" baseline="0" dirty="0"/>
              <a:t>“x-ray the text ” in order to find “the skeleton hidden between its covers”(p. 75).</a:t>
            </a:r>
          </a:p>
          <a:p>
            <a:pPr marL="640594" lvl="1" indent="-174708">
              <a:buFont typeface="Arial" panose="020B0604020202020204" pitchFamily="34" charset="0"/>
              <a:buChar char="•"/>
            </a:pPr>
            <a:r>
              <a:rPr lang="en-US" b="1" baseline="0" dirty="0"/>
              <a:t>The intent in analytic reading is to identify these deep structures in order to plumb the explicit and implicit meanings of the text.</a:t>
            </a:r>
          </a:p>
          <a:p>
            <a:pPr eaLnBrk="1" hangingPunct="1"/>
            <a:endParaRPr lang="en-US" b="1" baseline="0" dirty="0"/>
          </a:p>
          <a:p>
            <a:pPr eaLnBrk="1" hangingPunct="1"/>
            <a:r>
              <a:rPr lang="en-US" b="1" baseline="0" dirty="0"/>
              <a:t>“Leveled Texts Lead to Leveled Lives” D. Fisher</a:t>
            </a:r>
            <a:endParaRPr lang="en-US" b="1" dirty="0"/>
          </a:p>
        </p:txBody>
      </p:sp>
    </p:spTree>
    <p:extLst>
      <p:ext uri="{BB962C8B-B14F-4D97-AF65-F5344CB8AC3E}">
        <p14:creationId xmlns:p14="http://schemas.microsoft.com/office/powerpoint/2010/main" val="173002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4" name="Placeholder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dirty="0"/>
              <a:t>ELA</a:t>
            </a:r>
            <a:r>
              <a:rPr lang="en-US" b="1" baseline="0" dirty="0"/>
              <a:t> Shift:  Regular practice with COMPLEX text”… </a:t>
            </a:r>
          </a:p>
          <a:p>
            <a:pPr eaLnBrk="1" hangingPunct="1"/>
            <a:endParaRPr lang="en-US" b="1" baseline="0" dirty="0"/>
          </a:p>
          <a:p>
            <a:pPr eaLnBrk="1" hangingPunct="1"/>
            <a:r>
              <a:rPr lang="en-US" b="1" baseline="0" dirty="0"/>
              <a:t>Teachers MUST read text in advance of a CR in order to KNOW what makes it complex and to ensure it is taught</a:t>
            </a:r>
          </a:p>
          <a:p>
            <a:pPr marL="640594" lvl="1" indent="-174708">
              <a:buFont typeface="Arial" panose="020B0604020202020204" pitchFamily="34" charset="0"/>
              <a:buChar char="•"/>
            </a:pPr>
            <a:r>
              <a:rPr lang="en-US" b="1" baseline="0" dirty="0"/>
              <a:t>Text Complexity “lives” inside the text</a:t>
            </a:r>
          </a:p>
          <a:p>
            <a:pPr marL="640594" lvl="1" indent="-174708">
              <a:buFont typeface="Arial" panose="020B0604020202020204" pitchFamily="34" charset="0"/>
              <a:buChar char="•"/>
            </a:pPr>
            <a:r>
              <a:rPr lang="en-US" b="1" baseline="0" dirty="0"/>
              <a:t>Teachers must scaffold the learning to lead students to rigorous texts </a:t>
            </a:r>
            <a:endParaRPr lang="en-US" b="1" dirty="0"/>
          </a:p>
        </p:txBody>
      </p:sp>
    </p:spTree>
    <p:extLst>
      <p:ext uri="{BB962C8B-B14F-4D97-AF65-F5344CB8AC3E}">
        <p14:creationId xmlns:p14="http://schemas.microsoft.com/office/powerpoint/2010/main" val="71545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12</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dirty="0"/>
              <a:t>Let’s discuss</a:t>
            </a:r>
            <a:r>
              <a:rPr lang="en-US" b="1" baseline="0" dirty="0"/>
              <a:t> the steps that Doug Fisher has identified to create a CR.</a:t>
            </a:r>
          </a:p>
          <a:p>
            <a:pPr eaLnBrk="1" hangingPunct="1"/>
            <a:endParaRPr lang="en-US" b="1" baseline="0" dirty="0"/>
          </a:p>
          <a:p>
            <a:pPr eaLnBrk="1" hangingPunct="1"/>
            <a:r>
              <a:rPr lang="en-US" b="1" baseline="0" dirty="0"/>
              <a:t>Be strategic about the text you choose:</a:t>
            </a:r>
          </a:p>
          <a:p>
            <a:pPr eaLnBrk="1" hangingPunct="1"/>
            <a:r>
              <a:rPr lang="en-US" b="1" baseline="0" dirty="0"/>
              <a:t>How short is short? There is no research on this, but D. Fisher utilizes this “rule of thumb” </a:t>
            </a:r>
            <a:r>
              <a:rPr lang="en-US" b="1" u="sng" baseline="0" dirty="0"/>
              <a:t>IF IT HAS TO BE STAPLED, IT’S TOO LONG! </a:t>
            </a:r>
            <a:r>
              <a:rPr lang="en-US" b="1" baseline="0" dirty="0"/>
              <a:t>The longest short passage is front/back of 1 page.</a:t>
            </a:r>
          </a:p>
          <a:p>
            <a:pPr marL="640594" lvl="1" indent="-174708">
              <a:buFont typeface="Arial" panose="020B0604020202020204" pitchFamily="34" charset="0"/>
              <a:buChar char="•"/>
            </a:pPr>
            <a:r>
              <a:rPr lang="en-US" b="1" baseline="0" dirty="0"/>
              <a:t>Excerpts from a longer text are great</a:t>
            </a:r>
          </a:p>
          <a:p>
            <a:pPr marL="640594" lvl="1" indent="-174708">
              <a:buFont typeface="Arial" panose="020B0604020202020204" pitchFamily="34" charset="0"/>
              <a:buChar char="•"/>
            </a:pPr>
            <a:r>
              <a:rPr lang="en-US" b="1" baseline="0" dirty="0"/>
              <a:t>Choose excerpts that contains information students “really need to get”.</a:t>
            </a:r>
          </a:p>
        </p:txBody>
      </p:sp>
    </p:spTree>
    <p:extLst>
      <p:ext uri="{BB962C8B-B14F-4D97-AF65-F5344CB8AC3E}">
        <p14:creationId xmlns:p14="http://schemas.microsoft.com/office/powerpoint/2010/main" val="21319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13</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93153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Different Readings Have Different Foci</a:t>
            </a:r>
            <a:r>
              <a:rPr lang="en-US" b="1" baseline="0" dirty="0"/>
              <a:t> so I’m going to stop here and clarify why we re-read…</a:t>
            </a:r>
          </a:p>
          <a:p>
            <a:endParaRPr lang="en-US" b="1" baseline="0" dirty="0"/>
          </a:p>
          <a:p>
            <a:pPr marL="174708" indent="-174708">
              <a:buFont typeface="Arial" panose="020B0604020202020204" pitchFamily="34" charset="0"/>
              <a:buChar char="•"/>
            </a:pPr>
            <a:r>
              <a:rPr lang="en-US" b="1" baseline="0" dirty="0"/>
              <a:t>Notes on slide</a:t>
            </a:r>
          </a:p>
          <a:p>
            <a:pPr marL="174708" indent="-174708">
              <a:buFont typeface="Arial" panose="020B0604020202020204" pitchFamily="34" charset="0"/>
              <a:buChar char="•"/>
            </a:pPr>
            <a:r>
              <a:rPr lang="en-US" b="1" baseline="0" dirty="0"/>
              <a:t>D. Fisher notes: </a:t>
            </a:r>
          </a:p>
          <a:p>
            <a:r>
              <a:rPr lang="en-US" b="1" baseline="0" dirty="0"/>
              <a:t>    Re-reading improves Comprehension and Fluency, but kids don’t appreciate the need to re-read </a:t>
            </a:r>
            <a:r>
              <a:rPr lang="en-US" b="1" u="sng" baseline="0" dirty="0"/>
              <a:t>so we must trick them into doing it</a:t>
            </a:r>
            <a:r>
              <a:rPr lang="en-US" b="1" baseline="0" dirty="0"/>
              <a:t>.</a:t>
            </a:r>
          </a:p>
          <a:p>
            <a:pPr marL="640594" lvl="1" indent="-174708">
              <a:buFont typeface="Arial" panose="020B0604020202020204" pitchFamily="34" charset="0"/>
              <a:buChar char="•"/>
            </a:pPr>
            <a:r>
              <a:rPr lang="en-US" b="1" baseline="0" dirty="0"/>
              <a:t>Ask worthy TDQs that force them back into the text</a:t>
            </a:r>
          </a:p>
          <a:p>
            <a:pPr marL="640594" lvl="1" indent="-174708">
              <a:buFont typeface="Arial" panose="020B0604020202020204" pitchFamily="34" charset="0"/>
              <a:buChar char="•"/>
            </a:pPr>
            <a:r>
              <a:rPr lang="en-US" b="1" baseline="0" dirty="0"/>
              <a:t>Change up the tasks</a:t>
            </a:r>
          </a:p>
          <a:p>
            <a:pPr marL="640594" lvl="1" indent="-174708">
              <a:buFont typeface="Arial" panose="020B0604020202020204" pitchFamily="34" charset="0"/>
              <a:buChar char="•"/>
            </a:pPr>
            <a:r>
              <a:rPr lang="en-US" b="1" baseline="0" dirty="0"/>
              <a:t>Press for evidence from the task</a:t>
            </a:r>
          </a:p>
          <a:p>
            <a:pPr marL="640594" lvl="1" indent="-174708">
              <a:buFont typeface="Arial" panose="020B0604020202020204" pitchFamily="34" charset="0"/>
              <a:buChar char="•"/>
            </a:pPr>
            <a:r>
              <a:rPr lang="en-US" b="1" baseline="0" dirty="0"/>
              <a:t>Remember, students DO NOT have to re-read the ENTIRE text</a:t>
            </a:r>
          </a:p>
          <a:p>
            <a:pPr marL="640594" lvl="1" indent="-174708">
              <a:buFont typeface="Arial" panose="020B0604020202020204" pitchFamily="34" charset="0"/>
              <a:buChar char="•"/>
            </a:pPr>
            <a:endParaRPr lang="en-US" b="1" baseline="0" dirty="0"/>
          </a:p>
          <a:p>
            <a:pPr marL="465887" lvl="1"/>
            <a:endParaRPr lang="en-US" b="1" baseline="0" dirty="0"/>
          </a:p>
          <a:p>
            <a:pPr marL="640594" lvl="1" indent="-174708">
              <a:buFont typeface="Arial" panose="020B0604020202020204" pitchFamily="34" charset="0"/>
              <a:buChar char="•"/>
            </a:pP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14</a:t>
            </a:fld>
            <a:endParaRPr lang="en-US"/>
          </a:p>
        </p:txBody>
      </p:sp>
    </p:spTree>
    <p:extLst>
      <p:ext uri="{BB962C8B-B14F-4D97-AF65-F5344CB8AC3E}">
        <p14:creationId xmlns:p14="http://schemas.microsoft.com/office/powerpoint/2010/main" val="279625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15</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221882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800" b="1" dirty="0">
                <a:solidFill>
                  <a:prstClr val="black"/>
                </a:solidFill>
              </a:rPr>
              <a:t>Reading with a pencil: Annotation</a:t>
            </a:r>
            <a:r>
              <a:rPr lang="en-US" b="1" dirty="0">
                <a:solidFill>
                  <a:prstClr val="black"/>
                </a:solidFill>
              </a:rPr>
              <a:t> is a </a:t>
            </a:r>
            <a:r>
              <a:rPr lang="en-US" sz="1800" b="1" dirty="0">
                <a:solidFill>
                  <a:prstClr val="black"/>
                </a:solidFill>
              </a:rPr>
              <a:t>note</a:t>
            </a:r>
            <a:r>
              <a:rPr lang="en-US" b="1" dirty="0">
                <a:solidFill>
                  <a:prstClr val="black"/>
                </a:solidFill>
              </a:rPr>
              <a:t> of any form made while </a:t>
            </a:r>
            <a:r>
              <a:rPr lang="en-US" sz="1800" b="1" dirty="0">
                <a:solidFill>
                  <a:prstClr val="black"/>
                </a:solidFill>
              </a:rPr>
              <a:t>reading</a:t>
            </a:r>
            <a:r>
              <a:rPr lang="en-US" b="1" dirty="0">
                <a:solidFill>
                  <a:prstClr val="black"/>
                </a:solidFill>
              </a:rPr>
              <a:t> text. Some of you already have established procedures you use with students (graphic organizers, etc.)</a:t>
            </a:r>
          </a:p>
          <a:p>
            <a:pPr defTabSz="465887">
              <a:defRPr/>
            </a:pPr>
            <a:endParaRPr lang="en-US" b="1" dirty="0">
              <a:solidFill>
                <a:prstClr val="black"/>
              </a:solidFill>
            </a:endParaRPr>
          </a:p>
          <a:p>
            <a:pPr defTabSz="465887">
              <a:defRPr/>
            </a:pPr>
            <a:r>
              <a:rPr lang="en-US" b="1" baseline="0" dirty="0"/>
              <a:t>When you annotate it means you are noticing the DIFFERENCE in DETAILS and the MAIN IDEA. It forces kids to monitor their understanding and is a great FORMATIVE assessment. Be sure to collect student annotations because it is EVIDENCE for their thinking while reading</a:t>
            </a:r>
          </a:p>
          <a:p>
            <a:pPr defTabSz="465887">
              <a:defRPr/>
            </a:pPr>
            <a:endParaRPr lang="en-US" b="1" baseline="0" dirty="0"/>
          </a:p>
          <a:p>
            <a:pPr defTabSz="465887">
              <a:defRPr/>
            </a:pPr>
            <a:r>
              <a:rPr lang="en-US" b="1" baseline="0" dirty="0"/>
              <a:t>The driver for annotation is TDQ (We will look at the progress of TDQ in a few minutes)</a:t>
            </a:r>
          </a:p>
          <a:p>
            <a:pPr defTabSz="465887">
              <a:defRPr/>
            </a:pPr>
            <a:endParaRPr lang="en-US" b="1" baseline="0" dirty="0"/>
          </a:p>
          <a:p>
            <a:pPr defTabSz="465887">
              <a:defRPr/>
            </a:pPr>
            <a:r>
              <a:rPr lang="en-US" b="1" baseline="0" dirty="0"/>
              <a:t>Be sure not to go into overkill with annotation.</a:t>
            </a:r>
            <a:endParaRPr lang="en-US" b="1" dirty="0"/>
          </a:p>
          <a:p>
            <a:pPr defTabSz="465887">
              <a:defRPr/>
            </a:pPr>
            <a:endParaRPr lang="en-US" b="1" dirty="0">
              <a:solidFill>
                <a:prstClr val="black"/>
              </a:solidFill>
            </a:endParaRPr>
          </a:p>
          <a:p>
            <a:pPr defTabSz="465887">
              <a:defRPr/>
            </a:pPr>
            <a:endParaRPr lang="en-US" b="1" dirty="0">
              <a:solidFill>
                <a:prstClr val="black"/>
              </a:solidFill>
              <a:latin typeface="+mn-lt"/>
            </a:endParaRPr>
          </a:p>
          <a:p>
            <a:pPr defTabSz="465887">
              <a:defRPr/>
            </a:pPr>
            <a:r>
              <a:rPr lang="en-US" b="1" dirty="0">
                <a:solidFill>
                  <a:prstClr val="black"/>
                </a:solidFill>
                <a:latin typeface="+mn-lt"/>
              </a:rPr>
              <a:t>Foundational Annotation Skills: (Mortimer Adler’s 1940 work on google, still pertinent today)</a:t>
            </a:r>
          </a:p>
          <a:p>
            <a:pPr marL="349415" indent="-349415">
              <a:buFont typeface="Arial"/>
              <a:buChar char="•"/>
            </a:pPr>
            <a:r>
              <a:rPr lang="en-US" b="1" i="1" u="sng" dirty="0">
                <a:solidFill>
                  <a:srgbClr val="1F497D"/>
                </a:solidFill>
                <a:latin typeface="Arial"/>
                <a:cs typeface="Arial"/>
              </a:rPr>
              <a:t>Underline</a:t>
            </a:r>
            <a:r>
              <a:rPr lang="en-US" b="1" dirty="0">
                <a:solidFill>
                  <a:srgbClr val="1F497D"/>
                </a:solidFill>
                <a:latin typeface="Arial"/>
                <a:cs typeface="Arial"/>
              </a:rPr>
              <a:t> </a:t>
            </a:r>
            <a:r>
              <a:rPr lang="en-US" b="1" dirty="0">
                <a:solidFill>
                  <a:prstClr val="black"/>
                </a:solidFill>
                <a:latin typeface="Arial"/>
                <a:cs typeface="Arial"/>
              </a:rPr>
              <a:t>the major points. </a:t>
            </a:r>
          </a:p>
          <a:p>
            <a:pPr marL="349415" indent="-349415">
              <a:buFont typeface="Arial"/>
              <a:buChar char="•"/>
            </a:pPr>
            <a:r>
              <a:rPr lang="en-US" b="1" i="1" dirty="0">
                <a:solidFill>
                  <a:srgbClr val="1F497D"/>
                </a:solidFill>
                <a:latin typeface="Arial"/>
                <a:cs typeface="Arial"/>
              </a:rPr>
              <a:t>Circle</a:t>
            </a:r>
            <a:r>
              <a:rPr lang="en-US" b="1" i="1" dirty="0">
                <a:solidFill>
                  <a:prstClr val="black"/>
                </a:solidFill>
                <a:latin typeface="Arial"/>
                <a:cs typeface="Arial"/>
              </a:rPr>
              <a:t> keywords or phrases </a:t>
            </a:r>
            <a:r>
              <a:rPr lang="en-US" b="1" dirty="0">
                <a:solidFill>
                  <a:prstClr val="black"/>
                </a:solidFill>
                <a:latin typeface="Arial"/>
                <a:cs typeface="Arial"/>
              </a:rPr>
              <a:t>that are confusing or unknown to you.</a:t>
            </a:r>
          </a:p>
          <a:p>
            <a:pPr marL="349415" indent="-349415">
              <a:buFont typeface="Arial"/>
              <a:buChar char="•"/>
            </a:pPr>
            <a:r>
              <a:rPr lang="en-US" b="1" dirty="0">
                <a:solidFill>
                  <a:prstClr val="black"/>
                </a:solidFill>
                <a:latin typeface="Arial"/>
                <a:cs typeface="Arial"/>
              </a:rPr>
              <a:t>Write</a:t>
            </a:r>
            <a:r>
              <a:rPr lang="en-US" b="1" i="1" dirty="0">
                <a:solidFill>
                  <a:prstClr val="black"/>
                </a:solidFill>
                <a:latin typeface="Arial"/>
                <a:cs typeface="Arial"/>
              </a:rPr>
              <a:t> </a:t>
            </a:r>
            <a:r>
              <a:rPr lang="en-US" b="1" i="1" dirty="0">
                <a:solidFill>
                  <a:srgbClr val="1F497D"/>
                </a:solidFill>
                <a:latin typeface="Arial"/>
                <a:cs typeface="Arial"/>
              </a:rPr>
              <a:t>margin notes</a:t>
            </a:r>
            <a:r>
              <a:rPr lang="en-US" b="1" dirty="0">
                <a:solidFill>
                  <a:srgbClr val="1F497D"/>
                </a:solidFill>
                <a:latin typeface="Arial"/>
                <a:cs typeface="Arial"/>
              </a:rPr>
              <a:t> </a:t>
            </a:r>
            <a:r>
              <a:rPr lang="en-US" b="1" dirty="0">
                <a:solidFill>
                  <a:prstClr val="black"/>
                </a:solidFill>
                <a:latin typeface="Arial"/>
                <a:cs typeface="Arial"/>
              </a:rPr>
              <a:t>restating the author’s ideas.</a:t>
            </a:r>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16</a:t>
            </a:fld>
            <a:endParaRPr lang="en-US"/>
          </a:p>
        </p:txBody>
      </p:sp>
    </p:spTree>
    <p:extLst>
      <p:ext uri="{BB962C8B-B14F-4D97-AF65-F5344CB8AC3E}">
        <p14:creationId xmlns:p14="http://schemas.microsoft.com/office/powerpoint/2010/main" val="38473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Intermediate</a:t>
            </a:r>
            <a:r>
              <a:rPr lang="en-US" b="1" baseline="0" dirty="0"/>
              <a:t>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17</a:t>
            </a:fld>
            <a:endParaRPr lang="en-US"/>
          </a:p>
        </p:txBody>
      </p:sp>
    </p:spTree>
    <p:extLst>
      <p:ext uri="{BB962C8B-B14F-4D97-AF65-F5344CB8AC3E}">
        <p14:creationId xmlns:p14="http://schemas.microsoft.com/office/powerpoint/2010/main" val="232895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18</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96097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19</a:t>
            </a:fld>
            <a:endParaRPr lang="en-US"/>
          </a:p>
        </p:txBody>
      </p:sp>
    </p:spTree>
    <p:extLst>
      <p:ext uri="{BB962C8B-B14F-4D97-AF65-F5344CB8AC3E}">
        <p14:creationId xmlns:p14="http://schemas.microsoft.com/office/powerpoint/2010/main" val="5964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1" dirty="0"/>
              <a:t>D. Fisher (among many others) states: Every lesson should have a CLEAR learning target.</a:t>
            </a:r>
            <a:r>
              <a:rPr lang="en-US" b="1" baseline="0" dirty="0"/>
              <a:t>  “We’ve known this for 70 years, but are still not using it as we should”</a:t>
            </a:r>
          </a:p>
          <a:p>
            <a:pPr marL="640594" lvl="1" indent="-174708" defTabSz="465887">
              <a:buFont typeface="Arial" panose="020B0604020202020204" pitchFamily="34" charset="0"/>
              <a:buChar char="•"/>
              <a:defRPr/>
            </a:pPr>
            <a:r>
              <a:rPr lang="en-US" b="1" baseline="0" dirty="0"/>
              <a:t>The “purpose” for learning today is…</a:t>
            </a:r>
          </a:p>
          <a:p>
            <a:pPr marL="640594" lvl="1" indent="-174708" defTabSz="465887">
              <a:buFont typeface="Arial" panose="020B0604020202020204" pitchFamily="34" charset="0"/>
              <a:buChar char="•"/>
              <a:defRPr/>
            </a:pPr>
            <a:r>
              <a:rPr lang="en-US" b="1" baseline="0" dirty="0"/>
              <a:t>Must have relevance</a:t>
            </a:r>
          </a:p>
          <a:p>
            <a:pPr defTabSz="465887">
              <a:defRPr/>
            </a:pPr>
            <a:endParaRPr lang="en-US" b="1" dirty="0"/>
          </a:p>
          <a:p>
            <a:r>
              <a:rPr lang="en-US" b="1" dirty="0"/>
              <a:t>So today, my</a:t>
            </a:r>
            <a:r>
              <a:rPr lang="en-US" b="1" baseline="0" dirty="0"/>
              <a:t> PURPOSE for this session is: </a:t>
            </a:r>
            <a:endParaRPr lang="en-US" b="1" dirty="0"/>
          </a:p>
          <a:p>
            <a:r>
              <a:rPr lang="en-US" b="1" dirty="0"/>
              <a:t>To</a:t>
            </a:r>
            <a:r>
              <a:rPr lang="en-US" b="1" baseline="0" dirty="0"/>
              <a:t> h</a:t>
            </a:r>
            <a:r>
              <a:rPr lang="en-US" b="1" dirty="0"/>
              <a:t>elp you identify the</a:t>
            </a:r>
            <a:r>
              <a:rPr lang="en-US" b="1" baseline="0" dirty="0"/>
              <a:t> essential components of Close Reading and the important connection to ELA/Literacy Standards while sharing some resources with you…</a:t>
            </a:r>
          </a:p>
          <a:p>
            <a:endParaRPr lang="en-US" b="1" baseline="0" dirty="0"/>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77501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K-5 Reading: Anchor Standards</a:t>
            </a:r>
            <a:r>
              <a:rPr lang="en-US" b="1" baseline="0" dirty="0"/>
              <a:t> (Page 10, CCSS)</a:t>
            </a:r>
          </a:p>
          <a:p>
            <a:endParaRPr lang="en-US" b="1" baseline="0" dirty="0"/>
          </a:p>
          <a:p>
            <a:r>
              <a:rPr lang="en-US" b="1" baseline="0" dirty="0"/>
              <a:t>Each type of TDQ in the Progression Process can be directly linked to a Reading Standard…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20</a:t>
            </a:fld>
            <a:endParaRPr lang="en-US"/>
          </a:p>
        </p:txBody>
      </p:sp>
    </p:spTree>
    <p:extLst>
      <p:ext uri="{BB962C8B-B14F-4D97-AF65-F5344CB8AC3E}">
        <p14:creationId xmlns:p14="http://schemas.microsoft.com/office/powerpoint/2010/main" val="339296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21</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dirty="0"/>
              <a:t>One important outcome that should come from a CR is to give students the chance to struggle</a:t>
            </a:r>
            <a:r>
              <a:rPr lang="en-US" b="1" baseline="0" dirty="0"/>
              <a:t> a bit!</a:t>
            </a:r>
          </a:p>
          <a:p>
            <a:pPr eaLnBrk="1" hangingPunct="1"/>
            <a:endParaRPr lang="en-US" b="1" baseline="0" dirty="0"/>
          </a:p>
          <a:p>
            <a:pPr eaLnBrk="1" hangingPunct="1"/>
            <a:r>
              <a:rPr lang="en-US" b="1" u="sng" baseline="0" dirty="0"/>
              <a:t>Four Steps for Introducing…Close Reading H/O</a:t>
            </a:r>
            <a:endParaRPr lang="en-US" b="1" u="sng" dirty="0"/>
          </a:p>
        </p:txBody>
      </p:sp>
    </p:spTree>
    <p:extLst>
      <p:ext uri="{BB962C8B-B14F-4D97-AF65-F5344CB8AC3E}">
        <p14:creationId xmlns:p14="http://schemas.microsoft.com/office/powerpoint/2010/main" val="3078881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ffectLst/>
              </a:rPr>
              <a:t>College- and career-ready standards, including the Common Core, expect students to use evidence from texts to present careful analyses, well-defended claims, and clear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ffectLst/>
              </a:rPr>
              <a:t>A key method to help students develop these skills is the use of text-dependent questions: questions that can only be answered by referring back to the text.</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Go</a:t>
            </a:r>
            <a:r>
              <a:rPr lang="en-US" b="1" baseline="0" dirty="0"/>
              <a:t> over slide Tell participants we will come back to Guide to Creating TDQ in a minute</a:t>
            </a:r>
            <a:endParaRPr lang="en-US" baseline="0" dirty="0">
              <a:latin typeface="Arial" pitchFamily="-109" charset="0"/>
              <a:ea typeface="ＭＳ Ｐゴシック" pitchFamily="-109" charset="-128"/>
              <a:cs typeface="ＭＳ Ｐゴシック" pitchFamily="-109" charset="-128"/>
            </a:endParaRPr>
          </a:p>
          <a:p>
            <a:endParaRPr lang="en-US" baseline="0"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3519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41314-49FF-D747-9D6C-A6981C25F8B7}" type="slidenum">
              <a:rPr lang="en-US" smtClean="0"/>
              <a:t>23</a:t>
            </a:fld>
            <a:endParaRPr lang="en-US"/>
          </a:p>
        </p:txBody>
      </p:sp>
    </p:spTree>
    <p:extLst>
      <p:ext uri="{BB962C8B-B14F-4D97-AF65-F5344CB8AC3E}">
        <p14:creationId xmlns:p14="http://schemas.microsoft.com/office/powerpoint/2010/main" val="157075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24</a:t>
            </a:fld>
            <a:endParaRPr lang="en-US"/>
          </a:p>
        </p:txBody>
      </p:sp>
    </p:spTree>
    <p:extLst>
      <p:ext uri="{BB962C8B-B14F-4D97-AF65-F5344CB8AC3E}">
        <p14:creationId xmlns:p14="http://schemas.microsoft.com/office/powerpoint/2010/main" val="656797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Now let’s transition</a:t>
            </a:r>
            <a:r>
              <a:rPr lang="en-US" b="1" baseline="0" dirty="0"/>
              <a:t> to a middle school lesson that will cause students to think critically in order to identify evidence to answer TDQs.  </a:t>
            </a:r>
            <a:r>
              <a:rPr lang="en-US" b="1" dirty="0"/>
              <a:t> </a:t>
            </a:r>
          </a:p>
          <a:p>
            <a:endParaRPr lang="en-US" b="1" dirty="0"/>
          </a:p>
          <a:p>
            <a:r>
              <a:rPr lang="en-US" b="1" dirty="0"/>
              <a:t>REMEMBER:</a:t>
            </a:r>
            <a:r>
              <a:rPr lang="en-US" b="1" baseline="0" dirty="0"/>
              <a:t> </a:t>
            </a:r>
            <a:r>
              <a:rPr lang="en-US" b="1" dirty="0"/>
              <a:t>As students progress</a:t>
            </a:r>
            <a:r>
              <a:rPr lang="en-US" b="1" baseline="0" dirty="0"/>
              <a:t> through this process the ultimate goal is to be able to do this: INDEPENDENTLY (the “A” word, assessment) </a:t>
            </a:r>
            <a:r>
              <a:rPr lang="en-US" b="1" dirty="0"/>
              <a:t> </a:t>
            </a:r>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86862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Doug Fisher: </a:t>
            </a:r>
            <a:r>
              <a:rPr lang="en-US" b="1" u="sng" dirty="0"/>
              <a:t>Close Reading Procedure H/Outs:</a:t>
            </a:r>
            <a:r>
              <a:rPr lang="en-US" b="1"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a:t>Middle </a:t>
            </a:r>
            <a:r>
              <a:rPr lang="en-US" b="1" dirty="0"/>
              <a:t>Grades U. S. History: Chief Joseph’s Surrender Speech (This is the last two</a:t>
            </a:r>
            <a:r>
              <a:rPr lang="en-US" b="1" baseline="0" dirty="0"/>
              <a:t> sentences)</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26</a:t>
            </a:fld>
            <a:endParaRPr lang="en-US"/>
          </a:p>
        </p:txBody>
      </p:sp>
    </p:spTree>
    <p:extLst>
      <p:ext uri="{BB962C8B-B14F-4D97-AF65-F5344CB8AC3E}">
        <p14:creationId xmlns:p14="http://schemas.microsoft.com/office/powerpoint/2010/main" val="253486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Close Reading Procedure H/O</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t>Quickly</a:t>
            </a:r>
            <a:r>
              <a:rPr lang="en-US" b="1" u="none" baseline="0" dirty="0"/>
              <a:t> review/introduce the handout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t>For the sake of time, we are g</a:t>
            </a:r>
            <a:r>
              <a:rPr lang="en-US" b="1" baseline="0" dirty="0"/>
              <a:t>oing to “pretend” that you have already completed the 1</a:t>
            </a:r>
            <a:r>
              <a:rPr lang="en-US" b="1" baseline="30000" dirty="0"/>
              <a:t>st</a:t>
            </a:r>
            <a:r>
              <a:rPr lang="en-US" b="1" baseline="0" dirty="0"/>
              <a:t>/2</a:t>
            </a:r>
            <a:r>
              <a:rPr lang="en-US" b="1" baseline="30000" dirty="0"/>
              <a:t>nd</a:t>
            </a:r>
            <a:r>
              <a:rPr lang="en-US" b="1" baseline="0" dirty="0"/>
              <a:t> discussions and the 2</a:t>
            </a:r>
            <a:r>
              <a:rPr lang="en-US" b="1" baseline="30000" dirty="0"/>
              <a:t>nd</a:t>
            </a:r>
            <a:r>
              <a:rPr lang="en-US" b="1" baseline="0" dirty="0"/>
              <a:t> readings and are now ready for TDQs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Formal</a:t>
            </a:r>
            <a:r>
              <a:rPr lang="en-US" b="1" u="sng" baseline="0" dirty="0"/>
              <a:t> Surrender of Chief Joseph H/O: Use this as a COLD READ!!</a:t>
            </a:r>
            <a:endParaRPr lang="en-US" b="1" u="sng" dirty="0"/>
          </a:p>
          <a:p>
            <a:pPr marL="171450" indent="-171450">
              <a:buFont typeface="Arial" panose="020B0604020202020204" pitchFamily="34" charset="0"/>
              <a:buChar char="•"/>
            </a:pPr>
            <a:r>
              <a:rPr lang="en-US" b="1" baseline="0" dirty="0"/>
              <a:t>An audio version will be available in my resources… (1:28 minutes long)</a:t>
            </a:r>
          </a:p>
          <a:p>
            <a:endParaRPr lang="en-US" b="1" baseline="0" dirty="0"/>
          </a:p>
          <a:p>
            <a:r>
              <a:rPr lang="en-US" b="1" u="sng" baseline="0" dirty="0"/>
              <a:t>BACKGROUND INFORMATION FOR TEACHERS, NOT STUDENTS</a:t>
            </a:r>
            <a:r>
              <a:rPr lang="en-US" b="1" baseline="0" dirty="0"/>
              <a:t>:</a:t>
            </a:r>
          </a:p>
          <a:p>
            <a:pPr marL="174708" indent="-174708">
              <a:buFont typeface="Arial" panose="020B0604020202020204" pitchFamily="34" charset="0"/>
              <a:buChar char="•"/>
            </a:pPr>
            <a:r>
              <a:rPr lang="en-US" b="1" dirty="0"/>
              <a:t>Canyon Creek Battlefield, Bear Paw Mountains,</a:t>
            </a:r>
            <a:r>
              <a:rPr lang="en-US" b="1" baseline="0" dirty="0"/>
              <a:t> Montana: site of Chief Joseph’s speech.</a:t>
            </a:r>
          </a:p>
          <a:p>
            <a:endParaRPr lang="en-US" baseline="0" dirty="0"/>
          </a:p>
          <a:p>
            <a:pPr marL="174708" indent="-174708">
              <a:buFont typeface="Arial" panose="020B0604020202020204" pitchFamily="34" charset="0"/>
              <a:buChar char="•"/>
            </a:pPr>
            <a:r>
              <a:rPr lang="en-US" b="1" dirty="0"/>
              <a:t>Background info: In 1863, some Nez Perce chiefs signed a treaty with the US agreeing to surrender their ancestral lands and be moved instead to a reservation in Idaho.  Chief Joseph the Elder (Chief Joseph’s father), Chief Looking Glass and Chief </a:t>
            </a:r>
            <a:r>
              <a:rPr lang="en-US" b="1" dirty="0" err="1"/>
              <a:t>Toohulhulsote</a:t>
            </a:r>
            <a:r>
              <a:rPr lang="en-US" b="1" dirty="0"/>
              <a:t>, as well as others, refused to do so.  This lead to an uneasy standoff for 14 years, during which time the non-treaty Nez Perce were allowed to remain.  In 1877, the US Army decided to take action to end the standoff. The </a:t>
            </a:r>
            <a:r>
              <a:rPr lang="en-US" b="1" u="sng" dirty="0">
                <a:hlinkClick r:id="rId3" tooltip="Nez Perce War"/>
              </a:rPr>
              <a:t>Nez Perce War</a:t>
            </a:r>
            <a:r>
              <a:rPr lang="en-US" b="1" dirty="0"/>
              <a:t> was the name given to the U.S. Army's pursuit of the over 800 Nez Perce and an allied band of the </a:t>
            </a:r>
            <a:r>
              <a:rPr lang="en-US" b="1" u="sng" dirty="0">
                <a:hlinkClick r:id="rId4" tooltip="Palouse"/>
              </a:rPr>
              <a:t>Palouse</a:t>
            </a:r>
            <a:r>
              <a:rPr lang="en-US" b="1" dirty="0"/>
              <a:t> tribe who had fled toward freedom. Initially they had hoped to take refuge with the </a:t>
            </a:r>
            <a:r>
              <a:rPr lang="en-US" b="1" u="sng" dirty="0">
                <a:hlinkClick r:id="rId5" tooltip="Crow nation"/>
              </a:rPr>
              <a:t>Crow nation</a:t>
            </a:r>
            <a:r>
              <a:rPr lang="en-US" b="1" dirty="0"/>
              <a:t> in the </a:t>
            </a:r>
            <a:r>
              <a:rPr lang="en-US" b="1" u="sng" dirty="0">
                <a:hlinkClick r:id="rId6" tooltip="Montana Territory"/>
              </a:rPr>
              <a:t>Montana Territory</a:t>
            </a:r>
            <a:r>
              <a:rPr lang="en-US" b="1" dirty="0"/>
              <a:t>, but when the Crow refused to grant them aid, the Nez Perce went north in an attempt to reach asylum with </a:t>
            </a:r>
            <a:r>
              <a:rPr lang="en-US" b="1" u="sng" dirty="0">
                <a:hlinkClick r:id="rId7" tooltip="Sioux"/>
              </a:rPr>
              <a:t>Sioux</a:t>
            </a:r>
            <a:r>
              <a:rPr lang="en-US" b="1" dirty="0"/>
              <a:t> </a:t>
            </a:r>
            <a:r>
              <a:rPr lang="en-US" b="1" u="sng" dirty="0">
                <a:hlinkClick r:id="rId8" tooltip="Sitting Bull"/>
              </a:rPr>
              <a:t>Chief Sitting Bull</a:t>
            </a:r>
            <a:r>
              <a:rPr lang="en-US" b="1" dirty="0"/>
              <a:t> and his followers who had fled to Canada in 1876.</a:t>
            </a:r>
          </a:p>
          <a:p>
            <a:r>
              <a:rPr lang="en-US" b="1" dirty="0"/>
              <a:t> </a:t>
            </a:r>
          </a:p>
          <a:p>
            <a:r>
              <a:rPr lang="en-US" b="1" dirty="0"/>
              <a:t>For over three months, the Nez Perce outmaneuvered and battled their pursuers traveling 1,170 miles across </a:t>
            </a:r>
            <a:r>
              <a:rPr lang="en-US" b="1" u="sng" dirty="0">
                <a:hlinkClick r:id="rId9" tooltip="Oregon"/>
              </a:rPr>
              <a:t>Oregon</a:t>
            </a:r>
            <a:r>
              <a:rPr lang="en-US" b="1" dirty="0"/>
              <a:t>, </a:t>
            </a:r>
            <a:r>
              <a:rPr lang="en-US" b="1" u="sng" dirty="0">
                <a:hlinkClick r:id="rId10" tooltip="Washington (U.S. state)"/>
              </a:rPr>
              <a:t>Washington</a:t>
            </a:r>
            <a:r>
              <a:rPr lang="en-US" b="1" dirty="0"/>
              <a:t>, </a:t>
            </a:r>
            <a:r>
              <a:rPr lang="en-US" b="1" u="sng" dirty="0">
                <a:hlinkClick r:id="rId11" tooltip="Idaho"/>
              </a:rPr>
              <a:t>Idaho</a:t>
            </a:r>
            <a:r>
              <a:rPr lang="en-US" b="1" dirty="0"/>
              <a:t>, </a:t>
            </a:r>
            <a:r>
              <a:rPr lang="en-US" b="1" u="sng" dirty="0">
                <a:hlinkClick r:id="rId12" tooltip="Wyoming"/>
              </a:rPr>
              <a:t>Wyoming</a:t>
            </a:r>
            <a:r>
              <a:rPr lang="en-US" b="1" dirty="0"/>
              <a:t>, and </a:t>
            </a:r>
            <a:r>
              <a:rPr lang="en-US" b="1" u="sng" dirty="0">
                <a:hlinkClick r:id="rId13" tooltip="Montana"/>
              </a:rPr>
              <a:t>Montana</a:t>
            </a:r>
            <a:r>
              <a:rPr lang="en-US" b="1" dirty="0"/>
              <a:t>.</a:t>
            </a:r>
          </a:p>
          <a:p>
            <a:r>
              <a:rPr lang="en-US" b="1" dirty="0"/>
              <a:t>General Howard, leading the opposing cavalry, was impressed with the skill with which the Nez Perce fought, using advance and rear guards, skirmish lines, and field fortifications. Finally, after a devastating five-day battle during freezing weather conditions with no food or blankets, with the major war leaders dead, Joseph formally </a:t>
            </a:r>
            <a:r>
              <a:rPr lang="en-US" b="1" u="sng" dirty="0">
                <a:hlinkClick r:id="rId14" tooltip="Surrender (military)"/>
              </a:rPr>
              <a:t>surrendered</a:t>
            </a:r>
            <a:r>
              <a:rPr lang="en-US" b="1" dirty="0"/>
              <a:t> to General on October 5, 1877 in the </a:t>
            </a:r>
            <a:r>
              <a:rPr lang="en-US" b="1" u="sng" dirty="0">
                <a:hlinkClick r:id="rId15" tooltip="Bear Paw Mountains"/>
              </a:rPr>
              <a:t>Bear Paw Mountains</a:t>
            </a:r>
            <a:r>
              <a:rPr lang="en-US" b="1" dirty="0"/>
              <a:t> of the </a:t>
            </a:r>
            <a:r>
              <a:rPr lang="en-US" b="1" u="sng" dirty="0">
                <a:hlinkClick r:id="rId6" tooltip="Montana Territory"/>
              </a:rPr>
              <a:t>Montana Territory</a:t>
            </a:r>
            <a:r>
              <a:rPr lang="en-US" b="1" dirty="0"/>
              <a:t>, less than 40 miles south of Canada. (Source: Wikipedia)</a:t>
            </a:r>
          </a:p>
          <a:p>
            <a:r>
              <a:rPr lang="en-US" b="1" dirty="0"/>
              <a:t> </a:t>
            </a:r>
          </a:p>
          <a:p>
            <a:r>
              <a:rPr lang="en-US" b="1" dirty="0"/>
              <a:t>The battle is remembered in popular history by the words attributed to Chief Joseph at the formal surrender. </a:t>
            </a:r>
          </a:p>
          <a:p>
            <a:endParaRPr lang="en-US" b="1" dirty="0"/>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27</a:t>
            </a:fld>
            <a:endParaRPr lang="en-US"/>
          </a:p>
        </p:txBody>
      </p:sp>
    </p:spTree>
    <p:extLst>
      <p:ext uri="{BB962C8B-B14F-4D97-AF65-F5344CB8AC3E}">
        <p14:creationId xmlns:p14="http://schemas.microsoft.com/office/powerpoint/2010/main" val="227953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b="1" dirty="0"/>
          </a:p>
          <a:p>
            <a:r>
              <a:rPr lang="en-US" b="1" baseline="0" dirty="0"/>
              <a:t>We are going to quickly go through the PROGRESSION OF TDQs that are aligned with the demands of KAS </a:t>
            </a:r>
            <a:endParaRPr lang="en-US" b="1"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r>
              <a:rPr lang="en-US" b="1" dirty="0"/>
              <a:t>Pronunciation: Too </a:t>
            </a:r>
            <a:r>
              <a:rPr lang="en-US" b="1" dirty="0" err="1"/>
              <a:t>hool</a:t>
            </a:r>
            <a:r>
              <a:rPr lang="en-US" b="1" dirty="0"/>
              <a:t> </a:t>
            </a:r>
            <a:r>
              <a:rPr lang="en-US" b="1" dirty="0" err="1"/>
              <a:t>hool</a:t>
            </a:r>
            <a:r>
              <a:rPr lang="en-US" b="1" dirty="0"/>
              <a:t> zo the</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begin with a quick look at what the Reading standards require… </a:t>
            </a:r>
          </a:p>
          <a:p>
            <a:endParaRPr lang="en-US" b="1" dirty="0"/>
          </a:p>
          <a:p>
            <a:r>
              <a:rPr lang="en-US" b="1" dirty="0"/>
              <a:t>Key ideas</a:t>
            </a:r>
            <a:r>
              <a:rPr lang="en-US" b="1" baseline="0" dirty="0"/>
              <a:t> and details: In other words, “What did the text say?” (Do same for each of the other sections…)</a:t>
            </a:r>
          </a:p>
          <a:p>
            <a:endParaRPr lang="en-US" b="1" baseline="0" dirty="0"/>
          </a:p>
          <a:p>
            <a:r>
              <a:rPr lang="en-US" b="1" baseline="0" dirty="0"/>
              <a:t>REMEMBER: Read grade level text independently by end of 2</a:t>
            </a:r>
            <a:r>
              <a:rPr lang="en-US" b="1" baseline="30000" dirty="0"/>
              <a:t>nd</a:t>
            </a:r>
            <a:r>
              <a:rPr lang="en-US" b="1" baseline="0" dirty="0"/>
              <a:t> grade</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3</a:t>
            </a:fld>
            <a:endParaRPr lang="en-US"/>
          </a:p>
        </p:txBody>
      </p:sp>
    </p:spTree>
    <p:extLst>
      <p:ext uri="{BB962C8B-B14F-4D97-AF65-F5344CB8AC3E}">
        <p14:creationId xmlns:p14="http://schemas.microsoft.com/office/powerpoint/2010/main" val="284026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36</a:t>
            </a:fld>
            <a:endParaRPr lang="en-US"/>
          </a:p>
        </p:txBody>
      </p:sp>
    </p:spTree>
    <p:extLst>
      <p:ext uri="{BB962C8B-B14F-4D97-AF65-F5344CB8AC3E}">
        <p14:creationId xmlns:p14="http://schemas.microsoft.com/office/powerpoint/2010/main" val="2699815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endParaRPr lang="en-US" b="1" dirty="0"/>
          </a:p>
          <a:p>
            <a:r>
              <a:rPr lang="en-US" b="1" dirty="0"/>
              <a:t>Chief Joseph’s father (2</a:t>
            </a:r>
            <a:r>
              <a:rPr lang="en-US" b="1" baseline="30000" dirty="0"/>
              <a:t>nd</a:t>
            </a:r>
            <a:r>
              <a:rPr lang="en-US" b="1" dirty="0"/>
              <a:t> Text) handout</a:t>
            </a:r>
          </a:p>
        </p:txBody>
      </p:sp>
      <p:sp>
        <p:nvSpPr>
          <p:cNvPr id="4" name="Slide Number Placeholder 3"/>
          <p:cNvSpPr>
            <a:spLocks noGrp="1"/>
          </p:cNvSpPr>
          <p:nvPr>
            <p:ph type="sldNum" sz="quarter" idx="10"/>
          </p:nvPr>
        </p:nvSpPr>
        <p:spPr/>
        <p:txBody>
          <a:bodyPr/>
          <a:lstStyle/>
          <a:p>
            <a:fld id="{4C141314-49FF-D747-9D6C-A6981C25F8B7}" type="slidenum">
              <a:rPr lang="en-US" smtClean="0"/>
              <a:t>37</a:t>
            </a:fld>
            <a:endParaRPr lang="en-US"/>
          </a:p>
        </p:txBody>
      </p:sp>
    </p:spTree>
    <p:extLst>
      <p:ext uri="{BB962C8B-B14F-4D97-AF65-F5344CB8AC3E}">
        <p14:creationId xmlns:p14="http://schemas.microsoft.com/office/powerpoint/2010/main" val="3461744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endParaRPr lang="en-US" b="1" dirty="0"/>
          </a:p>
          <a:p>
            <a:r>
              <a:rPr lang="en-US" b="1" dirty="0"/>
              <a:t>Chief Joseph’s father (2</a:t>
            </a:r>
            <a:r>
              <a:rPr lang="en-US" b="1" baseline="30000" dirty="0"/>
              <a:t>nd</a:t>
            </a:r>
            <a:r>
              <a:rPr lang="en-US" b="1" dirty="0"/>
              <a:t> Text) handout</a:t>
            </a:r>
          </a:p>
        </p:txBody>
      </p:sp>
      <p:sp>
        <p:nvSpPr>
          <p:cNvPr id="4" name="Slide Number Placeholder 3"/>
          <p:cNvSpPr>
            <a:spLocks noGrp="1"/>
          </p:cNvSpPr>
          <p:nvPr>
            <p:ph type="sldNum" sz="quarter" idx="10"/>
          </p:nvPr>
        </p:nvSpPr>
        <p:spPr/>
        <p:txBody>
          <a:bodyPr/>
          <a:lstStyle/>
          <a:p>
            <a:fld id="{4C141314-49FF-D747-9D6C-A6981C25F8B7}" type="slidenum">
              <a:rPr lang="en-US" smtClean="0"/>
              <a:t>38</a:t>
            </a:fld>
            <a:endParaRPr lang="en-US"/>
          </a:p>
        </p:txBody>
      </p:sp>
    </p:spTree>
    <p:extLst>
      <p:ext uri="{BB962C8B-B14F-4D97-AF65-F5344CB8AC3E}">
        <p14:creationId xmlns:p14="http://schemas.microsoft.com/office/powerpoint/2010/main" val="2812310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39</a:t>
            </a:fld>
            <a:endParaRPr lang="en-US"/>
          </a:p>
        </p:txBody>
      </p:sp>
    </p:spTree>
    <p:extLst>
      <p:ext uri="{BB962C8B-B14F-4D97-AF65-F5344CB8AC3E}">
        <p14:creationId xmlns:p14="http://schemas.microsoft.com/office/powerpoint/2010/main" val="70662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participants to Reading Anchor Standard #1</a:t>
            </a:r>
            <a:r>
              <a:rPr lang="en-US" b="1" baseline="0" dirty="0"/>
              <a:t> and 10 H/O</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4</a:t>
            </a:fld>
            <a:endParaRPr lang="en-US"/>
          </a:p>
        </p:txBody>
      </p:sp>
    </p:spTree>
    <p:extLst>
      <p:ext uri="{BB962C8B-B14F-4D97-AF65-F5344CB8AC3E}">
        <p14:creationId xmlns:p14="http://schemas.microsoft.com/office/powerpoint/2010/main" val="2278858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Lots</a:t>
            </a:r>
            <a:r>
              <a:rPr lang="en-US" b="1" baseline="0" dirty="0"/>
              <a:t> of options!  How about student choice?</a:t>
            </a:r>
          </a:p>
          <a:p>
            <a:endParaRPr lang="en-US" b="1" baseline="0" dirty="0"/>
          </a:p>
          <a:p>
            <a:r>
              <a:rPr lang="en-US" b="1" baseline="0" dirty="0"/>
              <a:t>Most students want to do research in order to learn more about Chief Joseph’s life</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40</a:t>
            </a:fld>
            <a:endParaRPr lang="en-US"/>
          </a:p>
        </p:txBody>
      </p:sp>
    </p:spTree>
    <p:extLst>
      <p:ext uri="{BB962C8B-B14F-4D97-AF65-F5344CB8AC3E}">
        <p14:creationId xmlns:p14="http://schemas.microsoft.com/office/powerpoint/2010/main" val="787812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Connection</a:t>
            </a:r>
            <a:r>
              <a:rPr lang="en-US" b="1" baseline="0" dirty="0"/>
              <a:t> to LDC Task…</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41</a:t>
            </a:fld>
            <a:endParaRPr lang="en-US"/>
          </a:p>
        </p:txBody>
      </p:sp>
    </p:spTree>
    <p:extLst>
      <p:ext uri="{BB962C8B-B14F-4D97-AF65-F5344CB8AC3E}">
        <p14:creationId xmlns:p14="http://schemas.microsoft.com/office/powerpoint/2010/main" val="2695175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r>
              <a:rPr lang="en-US" b="1" u="sng" dirty="0"/>
              <a:t>Examples of TDQs for Close Reading H/Out (Uncommon Impact)</a:t>
            </a:r>
          </a:p>
          <a:p>
            <a:endParaRPr lang="en-US" dirty="0"/>
          </a:p>
          <a:p>
            <a:r>
              <a:rPr lang="en-US" b="1" dirty="0"/>
              <a:t>If we ask students</a:t>
            </a:r>
            <a:r>
              <a:rPr lang="en-US" b="1" baseline="0" dirty="0"/>
              <a:t> a question that everyone can and wants to answer: “Have you ever felt scared before you face a challenge?” or “Does anyone have a pet?” or “What kind of advice would you give a friend in this situation?” Why not let them all answer?</a:t>
            </a:r>
          </a:p>
          <a:p>
            <a:endParaRPr lang="en-US" b="1" baseline="0" dirty="0"/>
          </a:p>
          <a:p>
            <a:r>
              <a:rPr lang="en-US" b="1" baseline="0" dirty="0"/>
              <a:t>WRITE is so important!!!</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t>42</a:t>
            </a:fld>
            <a:endParaRPr lang="en-US"/>
          </a:p>
        </p:txBody>
      </p:sp>
    </p:spTree>
    <p:extLst>
      <p:ext uri="{BB962C8B-B14F-4D97-AF65-F5344CB8AC3E}">
        <p14:creationId xmlns:p14="http://schemas.microsoft.com/office/powerpoint/2010/main" val="1996557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74D373-8DEC-4945-A6CC-22027407F81E}" type="slidenum">
              <a:rPr lang="en-US" sz="1200">
                <a:solidFill>
                  <a:prstClr val="black"/>
                </a:solidFill>
              </a:rPr>
              <a:pPr/>
              <a:t>43</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It’s not enough to have complex text in the room. Students</a:t>
            </a:r>
            <a:r>
              <a:rPr lang="en-US" sz="1200" b="1" baseline="0" dirty="0">
                <a:solidFill>
                  <a:prstClr val="black"/>
                </a:solidFill>
              </a:rPr>
              <a:t> </a:t>
            </a:r>
            <a:r>
              <a:rPr lang="en-US" sz="1200" b="1" dirty="0">
                <a:solidFill>
                  <a:prstClr val="black"/>
                </a:solidFill>
              </a:rPr>
              <a:t>need to </a:t>
            </a:r>
            <a:r>
              <a:rPr lang="en-US" sz="1600" b="1" dirty="0">
                <a:solidFill>
                  <a:prstClr val="black"/>
                </a:solidFill>
              </a:rPr>
              <a:t>read</a:t>
            </a:r>
            <a:r>
              <a:rPr lang="en-US" sz="1200" b="1" dirty="0">
                <a:solidFill>
                  <a:prstClr val="black"/>
                </a:solidFill>
              </a:rPr>
              <a:t> and </a:t>
            </a:r>
            <a:r>
              <a:rPr lang="en-US" sz="1600" b="1" dirty="0">
                <a:solidFill>
                  <a:prstClr val="black"/>
                </a:solidFill>
              </a:rPr>
              <a:t>discuss</a:t>
            </a:r>
            <a:r>
              <a:rPr lang="en-US" sz="1200" b="1" dirty="0">
                <a:solidFill>
                  <a:prstClr val="black"/>
                </a:solidFill>
              </a:rPr>
              <a:t> complex text.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Speaking/Listening Standard #1—Important part of Close Reading</a:t>
            </a:r>
          </a:p>
          <a:p>
            <a:pPr eaLnBrk="1" hangingPunct="1"/>
            <a:endParaRPr lang="en-US" b="1" dirty="0"/>
          </a:p>
        </p:txBody>
      </p:sp>
    </p:spTree>
    <p:extLst>
      <p:ext uri="{BB962C8B-B14F-4D97-AF65-F5344CB8AC3E}">
        <p14:creationId xmlns:p14="http://schemas.microsoft.com/office/powerpoint/2010/main" val="615985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5B973-514E-9A49-8500-1E9E60684D8E}" type="slidenum">
              <a:rPr lang="en-US">
                <a:solidFill>
                  <a:prstClr val="black"/>
                </a:solidFill>
              </a:rPr>
              <a:pPr/>
              <a:t>44</a:t>
            </a:fld>
            <a:endParaRPr lang="en-US">
              <a:solidFill>
                <a:prstClr val="black"/>
              </a:solidFill>
            </a:endParaRPr>
          </a:p>
        </p:txBody>
      </p:sp>
      <p:sp>
        <p:nvSpPr>
          <p:cNvPr id="3686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867"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7531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72460-259E-F44D-8816-33F619CFE96C}" type="slidenum">
              <a:rPr lang="en-US">
                <a:solidFill>
                  <a:prstClr val="black"/>
                </a:solidFill>
              </a:rPr>
              <a:pPr/>
              <a:t>45</a:t>
            </a:fld>
            <a:endParaRPr lang="en-US">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7" name="Rectangle 3"/>
          <p:cNvSpPr>
            <a:spLocks noGrp="1" noChangeArrowheads="1"/>
          </p:cNvSpPr>
          <p:nvPr>
            <p:ph type="body" idx="1"/>
          </p:nvPr>
        </p:nvSpPr>
        <p:spPr/>
        <p:txBody>
          <a:bodyPr/>
          <a:lstStyle/>
          <a:p>
            <a:r>
              <a:rPr lang="en-US" b="1" dirty="0"/>
              <a:t>Lapp, Flood, &amp; </a:t>
            </a:r>
            <a:r>
              <a:rPr lang="en-US" b="1" dirty="0" err="1"/>
              <a:t>Tinajero</a:t>
            </a:r>
            <a:r>
              <a:rPr lang="en-US" b="1" dirty="0"/>
              <a:t>, 1994</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Use Collaborative Learning to Foster Discussion and Production of Complex Texts</a:t>
            </a:r>
          </a:p>
          <a:p>
            <a:endParaRPr lang="en-US" dirty="0"/>
          </a:p>
        </p:txBody>
      </p:sp>
    </p:spTree>
    <p:extLst>
      <p:ext uri="{BB962C8B-B14F-4D97-AF65-F5344CB8AC3E}">
        <p14:creationId xmlns:p14="http://schemas.microsoft.com/office/powerpoint/2010/main" val="2482175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C141314-49FF-D747-9D6C-A6981C25F8B7}" type="slidenum">
              <a:rPr lang="en-US" smtClean="0"/>
              <a:t>48</a:t>
            </a:fld>
            <a:endParaRPr lang="en-US"/>
          </a:p>
        </p:txBody>
      </p:sp>
    </p:spTree>
    <p:extLst>
      <p:ext uri="{BB962C8B-B14F-4D97-AF65-F5344CB8AC3E}">
        <p14:creationId xmlns:p14="http://schemas.microsoft.com/office/powerpoint/2010/main" val="2848943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51</a:t>
            </a:fld>
            <a:endParaRPr lang="en-US"/>
          </a:p>
        </p:txBody>
      </p:sp>
    </p:spTree>
    <p:extLst>
      <p:ext uri="{BB962C8B-B14F-4D97-AF65-F5344CB8AC3E}">
        <p14:creationId xmlns:p14="http://schemas.microsoft.com/office/powerpoint/2010/main" val="3656729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7CE74-CF6F-9540-92D7-6A0010D512D3}" type="slidenum">
              <a:rPr lang="en-US">
                <a:solidFill>
                  <a:prstClr val="black"/>
                </a:solidFill>
              </a:rPr>
              <a:pPr/>
              <a:t>57</a:t>
            </a:fld>
            <a:endParaRPr lang="en-US">
              <a:solidFill>
                <a:prstClr val="black"/>
              </a:solidFill>
            </a:endParaRPr>
          </a:p>
        </p:txBody>
      </p:sp>
      <p:sp>
        <p:nvSpPr>
          <p:cNvPr id="67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p:txBody>
          <a:bodyPr/>
          <a:lstStyle/>
          <a:p>
            <a:pPr defTabSz="465887">
              <a:defRPr/>
            </a:pPr>
            <a:r>
              <a:rPr lang="en-US" b="1" dirty="0"/>
              <a:t>Carole</a:t>
            </a:r>
          </a:p>
          <a:p>
            <a:pPr marL="640594" lvl="1" indent="-174708">
              <a:buFont typeface="Arial" panose="020B0604020202020204" pitchFamily="34" charset="0"/>
              <a:buChar char="•"/>
            </a:pPr>
            <a:r>
              <a:rPr lang="en-US" b="1" dirty="0"/>
              <a:t>D.</a:t>
            </a:r>
            <a:r>
              <a:rPr lang="en-US" b="1" baseline="0" dirty="0"/>
              <a:t> Fisher suggests setting a goal that 50% of your instruction is STUDENT INTERACTION.  </a:t>
            </a:r>
          </a:p>
          <a:p>
            <a:pPr marL="640594" lvl="1" indent="-174708">
              <a:buFont typeface="Arial" panose="020B0604020202020204" pitchFamily="34" charset="0"/>
              <a:buChar char="•"/>
            </a:pPr>
            <a:r>
              <a:rPr lang="en-US" b="1" baseline="0" dirty="0"/>
              <a:t>He also states that there should be a 71% increase in the use of conversation and collaboration in reading.</a:t>
            </a:r>
          </a:p>
          <a:p>
            <a:endParaRPr lang="en-US" b="1" baseline="0" dirty="0"/>
          </a:p>
          <a:p>
            <a:r>
              <a:rPr lang="en-US" b="1" baseline="0" dirty="0"/>
              <a:t>The performance levels of the KY Framework for Teaching (TPGES) supports this suggestion!</a:t>
            </a:r>
            <a:endParaRPr lang="en-US" b="1" dirty="0"/>
          </a:p>
        </p:txBody>
      </p:sp>
    </p:spTree>
    <p:extLst>
      <p:ext uri="{BB962C8B-B14F-4D97-AF65-F5344CB8AC3E}">
        <p14:creationId xmlns:p14="http://schemas.microsoft.com/office/powerpoint/2010/main" val="967194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REMINDER: Text</a:t>
            </a:r>
            <a:r>
              <a:rPr lang="en-US" b="1" baseline="0" dirty="0"/>
              <a:t> Complexity, Close Reading using Text-Dependent Questions and a Written Response assist in teaching standards at the highest level!</a:t>
            </a:r>
            <a:endParaRPr lang="en-US" b="1" dirty="0"/>
          </a:p>
          <a:p>
            <a:endParaRPr lang="en-US" b="1" dirty="0"/>
          </a:p>
          <a:p>
            <a:r>
              <a:rPr lang="en-US" b="1" dirty="0"/>
              <a:t>Go over slide information again, if necessary… Intent of the Standards, therefore, these are</a:t>
            </a:r>
            <a:r>
              <a:rPr lang="en-US" b="1" baseline="0" dirty="0"/>
              <a:t> the areas that will be emphasized through  assessment.</a:t>
            </a:r>
            <a:endParaRPr lang="en-US" b="1"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58</a:t>
            </a:fld>
            <a:endParaRPr lang="en-US"/>
          </a:p>
        </p:txBody>
      </p:sp>
      <p:sp>
        <p:nvSpPr>
          <p:cNvPr id="5" name="Footer Placeholder 4"/>
          <p:cNvSpPr>
            <a:spLocks noGrp="1"/>
          </p:cNvSpPr>
          <p:nvPr>
            <p:ph type="ftr" sz="quarter" idx="11"/>
          </p:nvPr>
        </p:nvSpPr>
        <p:spPr/>
        <p:txBody>
          <a:bodyPr/>
          <a:lstStyle/>
          <a:p>
            <a:r>
              <a:rPr lang="en-US"/>
              <a:t>Confidential - Not for Distribution</a:t>
            </a:r>
          </a:p>
        </p:txBody>
      </p:sp>
    </p:spTree>
    <p:extLst>
      <p:ext uri="{BB962C8B-B14F-4D97-AF65-F5344CB8AC3E}">
        <p14:creationId xmlns:p14="http://schemas.microsoft.com/office/powerpoint/2010/main" val="290181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participants to Reading Anchor Standard #1</a:t>
            </a:r>
            <a:r>
              <a:rPr lang="en-US" b="1" baseline="0" dirty="0"/>
              <a:t> and 10 H/O</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a:t>
            </a:fld>
            <a:endParaRPr lang="en-US"/>
          </a:p>
        </p:txBody>
      </p:sp>
    </p:spTree>
    <p:extLst>
      <p:ext uri="{BB962C8B-B14F-4D97-AF65-F5344CB8AC3E}">
        <p14:creationId xmlns:p14="http://schemas.microsoft.com/office/powerpoint/2010/main" val="20097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Douglas Fisher</a:t>
            </a:r>
          </a:p>
          <a:p>
            <a:endParaRPr lang="en-US" b="1" dirty="0"/>
          </a:p>
          <a:p>
            <a:r>
              <a:rPr lang="en-US" b="1" dirty="0"/>
              <a:t>Close reading is the instructional practice of having students critically examine a text, especially through multiple readings.</a:t>
            </a:r>
          </a:p>
          <a:p>
            <a:endParaRPr lang="en-US" b="1" dirty="0"/>
          </a:p>
          <a:p>
            <a:r>
              <a:rPr lang="en-US" b="1" dirty="0"/>
              <a:t>It has been utilized most commonly at the secondary and college levels, usually within the context of rhetorical reading and writing courses.</a:t>
            </a:r>
          </a:p>
          <a:p>
            <a:endParaRPr lang="en-US" b="1" dirty="0"/>
          </a:p>
          <a:p>
            <a:r>
              <a:rPr lang="en-US" b="1" dirty="0"/>
              <a:t>2 Short Videos are available and are great PLCs or</a:t>
            </a:r>
            <a:r>
              <a:rPr lang="en-US" b="1" baseline="0" dirty="0"/>
              <a:t> Common Planning</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6</a:t>
            </a:fld>
            <a:endParaRPr lang="en-US"/>
          </a:p>
        </p:txBody>
      </p:sp>
    </p:spTree>
    <p:extLst>
      <p:ext uri="{BB962C8B-B14F-4D97-AF65-F5344CB8AC3E}">
        <p14:creationId xmlns:p14="http://schemas.microsoft.com/office/powerpoint/2010/main" val="202101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chemeClr val="tx1"/>
                </a:solidFill>
              </a:rPr>
              <a:t>Doug Fisher “quotes”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chemeClr val="tx1"/>
                </a:solidFill>
              </a:rPr>
              <a:t>Go</a:t>
            </a:r>
            <a:r>
              <a:rPr lang="en-US" b="1" baseline="0" dirty="0">
                <a:solidFill>
                  <a:schemeClr val="tx1"/>
                </a:solidFill>
              </a:rPr>
              <a:t> over slide information</a:t>
            </a:r>
            <a:endParaRPr lang="en-US" b="1" dirty="0">
              <a:solidFill>
                <a:schemeClr val="tx1"/>
              </a:solidFill>
            </a:endParaRPr>
          </a:p>
          <a:p>
            <a:endParaRPr lang="en-US" baseline="0" dirty="0">
              <a:latin typeface="Arial" pitchFamily="-109" charset="0"/>
              <a:ea typeface="ＭＳ Ｐゴシック" pitchFamily="-109" charset="-128"/>
              <a:cs typeface="ＭＳ Ｐゴシック" pitchFamily="-109" charset="-128"/>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7</a:t>
            </a:fld>
            <a:endParaRPr lang="en-US"/>
          </a:p>
        </p:txBody>
      </p:sp>
    </p:spTree>
    <p:extLst>
      <p:ext uri="{BB962C8B-B14F-4D97-AF65-F5344CB8AC3E}">
        <p14:creationId xmlns:p14="http://schemas.microsoft.com/office/powerpoint/2010/main" val="252227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address a skill we all were taught to use</a:t>
            </a:r>
            <a:r>
              <a:rPr lang="en-US" b="1" baseline="0" dirty="0"/>
              <a:t> with students: </a:t>
            </a:r>
            <a:r>
              <a:rPr lang="en-US" b="1" dirty="0"/>
              <a:t>the role of pre-reading in reference to the requirements of the CCSS…</a:t>
            </a:r>
          </a:p>
          <a:p>
            <a:endParaRPr lang="en-US" b="1" dirty="0"/>
          </a:p>
          <a:p>
            <a:r>
              <a:rPr lang="en-US" b="1" dirty="0"/>
              <a:t>PR</a:t>
            </a:r>
            <a:r>
              <a:rPr lang="en-US" b="1" baseline="0" dirty="0"/>
              <a:t> is still a part of the scaffolding process, but the intent is to move toward independence… “Cold reads”, assessment, etc…</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8</a:t>
            </a:fld>
            <a:endParaRPr lang="en-US"/>
          </a:p>
        </p:txBody>
      </p:sp>
    </p:spTree>
    <p:extLst>
      <p:ext uri="{BB962C8B-B14F-4D97-AF65-F5344CB8AC3E}">
        <p14:creationId xmlns:p14="http://schemas.microsoft.com/office/powerpoint/2010/main" val="185997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“COLD READ” model what happens during assessments…</a:t>
            </a:r>
          </a:p>
          <a:p>
            <a:endParaRPr lang="en-US" b="1" dirty="0"/>
          </a:p>
          <a:p>
            <a:r>
              <a:rPr lang="en-US" b="1" dirty="0"/>
              <a:t>This</a:t>
            </a:r>
            <a:r>
              <a:rPr lang="en-US" b="1" baseline="0" dirty="0"/>
              <a:t> is another reason why the CR instructional strategy is so important!  Regular practice with academic text at their grade level!!  </a:t>
            </a:r>
          </a:p>
          <a:p>
            <a:endParaRPr lang="en-US" b="1" baseline="0" dirty="0"/>
          </a:p>
          <a:p>
            <a:r>
              <a:rPr lang="en-US" b="1" baseline="0" dirty="0"/>
              <a:t>Prep for assessment!</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9</a:t>
            </a:fld>
            <a:endParaRPr lang="en-US"/>
          </a:p>
        </p:txBody>
      </p:sp>
    </p:spTree>
    <p:extLst>
      <p:ext uri="{BB962C8B-B14F-4D97-AF65-F5344CB8AC3E}">
        <p14:creationId xmlns:p14="http://schemas.microsoft.com/office/powerpoint/2010/main" val="332979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492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6411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3161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7911437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601105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11418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741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9904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40179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638262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52334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368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579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242039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74894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68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9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9960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588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6561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600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2803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4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11/27/2017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046817F-ECE8-FE44-84E3-C55BD5E256D1}" type="slidenum">
              <a:rPr lang="en-US"/>
              <a:pPr>
                <a:defRPr/>
              </a:pPr>
              <a:t>‹#›</a:t>
            </a:fld>
            <a:endParaRPr lang="en-US"/>
          </a:p>
        </p:txBody>
      </p:sp>
    </p:spTree>
    <p:extLst>
      <p:ext uri="{BB962C8B-B14F-4D97-AF65-F5344CB8AC3E}">
        <p14:creationId xmlns:p14="http://schemas.microsoft.com/office/powerpoint/2010/main" val="1107420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51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7817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6542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2447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895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5258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066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4743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923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6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288C2F-B9D7-C84D-A1B8-05DBFA54A02D}" type="datetimeFigureOut">
              <a:rPr lang="en-US"/>
              <a:pPr>
                <a:defRPr/>
              </a:pPr>
              <a:t>11/27/2017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121A23-5B64-FB4E-9039-CADFD057A982}" type="slidenum">
              <a:rPr lang="en-US"/>
              <a:pPr>
                <a:defRPr/>
              </a:pPr>
              <a:t>‹#›</a:t>
            </a:fld>
            <a:endParaRPr lang="en-US"/>
          </a:p>
        </p:txBody>
      </p:sp>
    </p:spTree>
    <p:extLst>
      <p:ext uri="{BB962C8B-B14F-4D97-AF65-F5344CB8AC3E}">
        <p14:creationId xmlns:p14="http://schemas.microsoft.com/office/powerpoint/2010/main" val="25183979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729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171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0085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350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613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114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9520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444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0970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03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11/27/2017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75448C-9050-5F41-8BA0-868FA59CBAD3}" type="slidenum">
              <a:rPr lang="en-US"/>
              <a:pPr>
                <a:defRPr/>
              </a:pPr>
              <a:t>‹#›</a:t>
            </a:fld>
            <a:endParaRPr lang="en-US"/>
          </a:p>
        </p:txBody>
      </p:sp>
    </p:spTree>
    <p:extLst>
      <p:ext uri="{BB962C8B-B14F-4D97-AF65-F5344CB8AC3E}">
        <p14:creationId xmlns:p14="http://schemas.microsoft.com/office/powerpoint/2010/main" val="23001171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67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06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9830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289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471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0452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215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203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7641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DC8128C-C82A-6E43-B9AB-006FD68D0869}" type="datetimeFigureOut">
              <a:rPr lang="en-US"/>
              <a:pPr>
                <a:defRPr/>
              </a:pPr>
              <a:t>11/27/2017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44B719D-A6D5-BE40-A710-95F973D8A3C2}" type="slidenum">
              <a:rPr lang="en-US"/>
              <a:pPr>
                <a:defRPr/>
              </a:pPr>
              <a:t>‹#›</a:t>
            </a:fld>
            <a:endParaRPr lang="en-US"/>
          </a:p>
        </p:txBody>
      </p:sp>
    </p:spTree>
    <p:extLst>
      <p:ext uri="{BB962C8B-B14F-4D97-AF65-F5344CB8AC3E}">
        <p14:creationId xmlns:p14="http://schemas.microsoft.com/office/powerpoint/2010/main" val="41573161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936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059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723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040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8943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1826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962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779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382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5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BFC74B5-048C-DB42-85BF-80CD2A4CED1A}" type="datetimeFigureOut">
              <a:rPr lang="en-US"/>
              <a:pPr>
                <a:defRPr/>
              </a:pPr>
              <a:t>11/27/2017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82E20A1-3C3B-7049-A949-0FD18DF05255}" type="slidenum">
              <a:rPr lang="en-US"/>
              <a:pPr>
                <a:defRPr/>
              </a:pPr>
              <a:t>‹#›</a:t>
            </a:fld>
            <a:endParaRPr lang="en-US"/>
          </a:p>
        </p:txBody>
      </p:sp>
    </p:spTree>
    <p:extLst>
      <p:ext uri="{BB962C8B-B14F-4D97-AF65-F5344CB8AC3E}">
        <p14:creationId xmlns:p14="http://schemas.microsoft.com/office/powerpoint/2010/main" val="1531127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532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1389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043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306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7724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437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819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415A13-8930-7F40-AD56-D956347317D6}"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346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1FFEB-1948-6249-B5B9-A11DFA10E4D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661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0C748-F887-2248-9A72-6737E34946DF}"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3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3348F52-D10B-B84C-A1FE-36ACFB06BB99}" type="datetimeFigureOut">
              <a:rPr lang="en-US"/>
              <a:pPr>
                <a:defRPr/>
              </a:pPr>
              <a:t>11/27/2017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910F64-CC4C-7647-9D47-E4080234B2EC}" type="slidenum">
              <a:rPr lang="en-US"/>
              <a:pPr>
                <a:defRPr/>
              </a:pPr>
              <a:t>‹#›</a:t>
            </a:fld>
            <a:endParaRPr lang="en-US"/>
          </a:p>
        </p:txBody>
      </p:sp>
    </p:spTree>
    <p:extLst>
      <p:ext uri="{BB962C8B-B14F-4D97-AF65-F5344CB8AC3E}">
        <p14:creationId xmlns:p14="http://schemas.microsoft.com/office/powerpoint/2010/main" val="13904314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13650-3ED1-1A41-B0F8-8E36A3E6F1CE}"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020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96AA0-E99B-C64C-992E-75BBC220910A}" type="datetime1">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8656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3CF3B-A4D9-CD4B-BA5E-BFBD40C234C9}" type="datetime1">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327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AD5-5E41-3E46-A225-385EEA9CBF0B}" type="datetime1">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163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B3709-D08B-0E4C-8F8E-22FBF6914F21}"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497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6AFBB-41C5-CB44-97D0-384CD4304B4C}" type="datetime1">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931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B949D-88B3-014F-B369-A7ECB94C0ACC}"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1782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4CBB0-0184-624B-BEB7-AE7862D8811A}"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3564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BD91957-71AA-5C4B-BC7A-686E99933204}" type="datetime1">
              <a:rPr lang="en-US" smtClean="0">
                <a:solidFill>
                  <a:prstClr val="black">
                    <a:tint val="75000"/>
                  </a:prstClr>
                </a:solidFill>
              </a:rPr>
              <a:pPr>
                <a:defRPr/>
              </a:pPr>
              <a:t>11/27/2017</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8D1E3F-285E-F04A-A351-566A342A7A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69087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10662B4-F6D2-1445-816E-E258F4288DC1}" type="datetime1">
              <a:rPr lang="en-US" smtClean="0">
                <a:solidFill>
                  <a:prstClr val="black">
                    <a:tint val="75000"/>
                  </a:prstClr>
                </a:solidFill>
              </a:rPr>
              <a:pPr>
                <a:defRPr/>
              </a:pPr>
              <a:t>11/27/2017</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0F3A1-9962-CB45-AED2-FE25ED846F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765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CD006A-D617-F54B-B7F0-9C2EB9746A09}" type="datetimeFigureOut">
              <a:rPr lang="en-US"/>
              <a:pPr>
                <a:defRPr/>
              </a:pPr>
              <a:t>11/27/2017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F52BB9-C585-954A-B294-4D7D7E1BCE6C}" type="slidenum">
              <a:rPr lang="en-US"/>
              <a:pPr>
                <a:defRPr/>
              </a:pPr>
              <a:t>‹#›</a:t>
            </a:fld>
            <a:endParaRPr lang="en-US"/>
          </a:p>
        </p:txBody>
      </p:sp>
    </p:spTree>
    <p:extLst>
      <p:ext uri="{BB962C8B-B14F-4D97-AF65-F5344CB8AC3E}">
        <p14:creationId xmlns:p14="http://schemas.microsoft.com/office/powerpoint/2010/main" val="4355161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759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588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4154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63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3093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5579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9565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2559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4611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9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60C9742-6F5F-404C-8EC7-0AA5F6E6535D}" type="datetimeFigureOut">
              <a:rPr lang="en-US"/>
              <a:pPr>
                <a:defRPr/>
              </a:pPr>
              <a:t>11/27/2017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B35788E-75E8-5948-80CF-7973F762BFF6}" type="slidenum">
              <a:rPr lang="en-US"/>
              <a:pPr>
                <a:defRPr/>
              </a:pPr>
              <a:t>‹#›</a:t>
            </a:fld>
            <a:endParaRPr lang="en-US"/>
          </a:p>
        </p:txBody>
      </p:sp>
    </p:spTree>
    <p:extLst>
      <p:ext uri="{BB962C8B-B14F-4D97-AF65-F5344CB8AC3E}">
        <p14:creationId xmlns:p14="http://schemas.microsoft.com/office/powerpoint/2010/main" val="11688693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855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0075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907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861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8237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464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5466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17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6526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88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012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9EC47E6-6059-0C41-A9E0-29379B6F9CCC}" type="datetimeFigureOut">
              <a:rPr lang="en-US"/>
              <a:pPr>
                <a:defRPr/>
              </a:pPr>
              <a:t>11/27/2017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9C47AA-0C9F-7046-8236-2343DD0247B8}" type="slidenum">
              <a:rPr lang="en-US"/>
              <a:pPr>
                <a:defRPr/>
              </a:pPr>
              <a:t>‹#›</a:t>
            </a:fld>
            <a:endParaRPr lang="en-US"/>
          </a:p>
        </p:txBody>
      </p:sp>
    </p:spTree>
    <p:extLst>
      <p:ext uri="{BB962C8B-B14F-4D97-AF65-F5344CB8AC3E}">
        <p14:creationId xmlns:p14="http://schemas.microsoft.com/office/powerpoint/2010/main" val="22294493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5735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231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2489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0714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071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85235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2402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875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4287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864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BF45CB-F98E-0142-BA5F-475A6B92CF46}" type="datetimeFigureOut">
              <a:rPr lang="en-US"/>
              <a:pPr>
                <a:defRPr/>
              </a:pPr>
              <a:t>11/27/2017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269197E-2257-8F4D-A002-2B805465D8B3}" type="slidenum">
              <a:rPr lang="en-US"/>
              <a:pPr>
                <a:defRPr/>
              </a:pPr>
              <a:t>‹#›</a:t>
            </a:fld>
            <a:endParaRPr lang="en-US"/>
          </a:p>
        </p:txBody>
      </p:sp>
    </p:spTree>
    <p:extLst>
      <p:ext uri="{BB962C8B-B14F-4D97-AF65-F5344CB8AC3E}">
        <p14:creationId xmlns:p14="http://schemas.microsoft.com/office/powerpoint/2010/main" val="14835914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4068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092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5128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235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8664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5879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472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2063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0827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0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C96C1DA-6ADF-1A4E-8571-0C5AC88D7E0C}" type="datetimeFigureOut">
              <a:rPr lang="en-US"/>
              <a:pPr>
                <a:defRPr/>
              </a:pPr>
              <a:t>11/27/2017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05EAC1D-AD2C-3645-BE7A-BD8243696832}" type="slidenum">
              <a:rPr lang="en-US"/>
              <a:pPr>
                <a:defRPr/>
              </a:pPr>
              <a:t>‹#›</a:t>
            </a:fld>
            <a:endParaRPr lang="en-US"/>
          </a:p>
        </p:txBody>
      </p:sp>
    </p:spTree>
    <p:extLst>
      <p:ext uri="{BB962C8B-B14F-4D97-AF65-F5344CB8AC3E}">
        <p14:creationId xmlns:p14="http://schemas.microsoft.com/office/powerpoint/2010/main" val="12799638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0249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98244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1445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7879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3680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0065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69822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4478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657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07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0451357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9983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8301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754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964936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31172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634CA6-1381-084B-8570-3BA67803CB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44463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20B92E-C67A-AC4F-8DB3-00E892F597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0298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C7E9D-44D1-844C-9CC6-CEC710F53E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80026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8F3F7A-26C7-BF4C-A58B-651B844681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3176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69957D-00E1-F649-805B-E96725888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5770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416538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9083EA9-B0AA-5F4A-85EF-2EC00C0243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5244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C06B9AA-28ED-4B44-A193-928B496CC6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28571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48530A-13EA-0F44-A099-E066CB807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709995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AE6504-40A1-394B-8993-BA434D57C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0779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8B8BD-BC34-6A40-9B3B-9CDCA9DD7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4115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C2526-35DA-6D42-9CF6-787BDBEF53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37386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F45757-2FAF-4348-BB8D-966ADFE38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14806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9610CF-06CD-274E-9F19-1C0AD853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54976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2D302F1-10E4-7142-B635-F0D4CC2ADA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1383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88040AD-6BBB-1144-BC7E-6A71FEE345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1833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44310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634CA6-1381-084B-8570-3BA67803CB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81076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20B92E-C67A-AC4F-8DB3-00E892F597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99829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C7E9D-44D1-844C-9CC6-CEC710F53E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150254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8F3F7A-26C7-BF4C-A58B-651B844681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0485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69957D-00E1-F649-805B-E96725888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512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9083EA9-B0AA-5F4A-85EF-2EC00C0243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19213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C06B9AA-28ED-4B44-A193-928B496CC6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71458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48530A-13EA-0F44-A099-E066CB807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175171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AE6504-40A1-394B-8993-BA434D57C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98567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8B8BD-BC34-6A40-9B3B-9CDCA9DD7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863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05775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C2526-35DA-6D42-9CF6-787BDBEF53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83368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F45757-2FAF-4348-BB8D-966ADFE38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4028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9610CF-06CD-274E-9F19-1C0AD853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89306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2D302F1-10E4-7142-B635-F0D4CC2ADA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271151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88040AD-6BBB-1144-BC7E-6A71FEE345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089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solidFill>
                <a:prstClr val="black">
                  <a:lumMod val="65000"/>
                  <a:lumOff val="35000"/>
                </a:prstClr>
              </a:solidFill>
            </a:endParaRPr>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2441385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8245620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954332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06188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84774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44606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1963748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80258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655170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4171626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4027438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327345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36957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632920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77566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570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24724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7240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17333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05449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9255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103503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218375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450718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83999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5753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5216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717729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488814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94774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20286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26393" indent="0" algn="l">
              <a:defRPr sz="2100"/>
            </a:lvl1pPr>
          </a:lstStyle>
          <a:p>
            <a:r>
              <a:rPr lang="en-US" dirty="0"/>
              <a:t>Click to edit Master title style</a:t>
            </a:r>
          </a:p>
        </p:txBody>
      </p:sp>
      <p:sp>
        <p:nvSpPr>
          <p:cNvPr id="12" name="Slide Number Placeholder 4"/>
          <p:cNvSpPr>
            <a:spLocks noGrp="1"/>
          </p:cNvSpPr>
          <p:nvPr>
            <p:ph type="sldNum" sz="quarter" idx="12"/>
          </p:nvPr>
        </p:nvSpPr>
        <p:spPr>
          <a:xfrm>
            <a:off x="2" y="6569080"/>
            <a:ext cx="609600" cy="288925"/>
          </a:xfrm>
          <a:prstGeom prst="rect">
            <a:avLst/>
          </a:prstGeom>
        </p:spPr>
        <p:txBody>
          <a:bodyPr wrap="square">
            <a:normAutofit/>
          </a:bodyPr>
          <a:lstStyle>
            <a:lvl1pPr algn="ctr">
              <a:defRPr sz="105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900" b="1" i="1"/>
            </a:lvl1pPr>
          </a:lstStyle>
          <a:p>
            <a:pPr lvl="0"/>
            <a:r>
              <a:rPr lang="en-US" dirty="0"/>
              <a:t>Source:</a:t>
            </a:r>
          </a:p>
        </p:txBody>
      </p:sp>
    </p:spTree>
    <p:extLst>
      <p:ext uri="{BB962C8B-B14F-4D97-AF65-F5344CB8AC3E}">
        <p14:creationId xmlns:p14="http://schemas.microsoft.com/office/powerpoint/2010/main" val="392449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581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8922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6342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086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2309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58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0985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005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6206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121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304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0193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708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941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457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9603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280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9167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2495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9164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3630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088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755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997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7688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2597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2938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8803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281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9585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50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8816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94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176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963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351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9735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856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8364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350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6188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7375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8054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204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786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13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3759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1049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1028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8583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766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8625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15631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948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194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8839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122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8217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155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0299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48139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7160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6670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99016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89051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10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70711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277359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95405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59028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64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31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58092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313193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538793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9288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8439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theme" Target="../theme/theme22.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6" Type="http://schemas.openxmlformats.org/officeDocument/2006/relationships/theme" Target="../theme/theme23.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4.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10" Type="http://schemas.openxmlformats.org/officeDocument/2006/relationships/slideLayout" Target="../slideLayouts/slideLayout285.xml"/><Relationship Id="rId19" Type="http://schemas.openxmlformats.org/officeDocument/2006/relationships/theme" Target="../theme/theme2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861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415780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98870"/>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80472"/>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54710"/>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E4C97-3F1E-6A48-AF76-2EBA78705886}"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7347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00955"/>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F87C-8235-A549-BE99-11DD04B20189}" type="datetime1">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3057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21F1-0BDB-1B48-8B1A-F6E723C62ECE}"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24030"/>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rPr>
              <a:pPr/>
              <a:t>11/27/2017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77438"/>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72722693"/>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6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86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A9019F4B-57B2-5947-9F2D-A163ED003F50}" type="datetimeFigureOut">
              <a:rPr lang="en-US"/>
              <a:pPr>
                <a:defRPr/>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EDABE9E1-502F-494B-A4ED-40EA6856CA7A}" type="slidenum">
              <a:rPr lang="en-US"/>
              <a:pPr>
                <a:defRPr/>
              </a:pPr>
              <a:t>‹#›</a:t>
            </a:fld>
            <a:endParaRPr lang="en-US"/>
          </a:p>
        </p:txBody>
      </p:sp>
    </p:spTree>
    <p:extLst>
      <p:ext uri="{BB962C8B-B14F-4D97-AF65-F5344CB8AC3E}">
        <p14:creationId xmlns:p14="http://schemas.microsoft.com/office/powerpoint/2010/main" val="17974230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45567708"/>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56691643"/>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9760FFB-BC8B-3C40-AA5F-3B3F3F2D6411}" type="slidenum">
              <a:rPr lang="en-US" smtClean="0">
                <a:solidFill>
                  <a:srgbClr val="000000"/>
                </a:solidFill>
              </a:rPr>
              <a:pPr defTabSz="91440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94148614"/>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9760FFB-BC8B-3C40-AA5F-3B3F3F2D6411}" type="slidenum">
              <a:rPr lang="en-US" smtClean="0">
                <a:solidFill>
                  <a:srgbClr val="000000"/>
                </a:solidFill>
              </a:rPr>
              <a:pPr defTabSz="91440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53183864"/>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2917728"/>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400B111-EEFB-364D-9EED-4BD4DF450FF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3394357"/>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09" r:id="rId13"/>
    <p:sldLayoutId id="2147484610" r:id="rId14"/>
    <p:sldLayoutId id="2147484611" r:id="rId15"/>
    <p:sldLayoutId id="2147484612" r:id="rId16"/>
    <p:sldLayoutId id="2147484613" r:id="rId17"/>
    <p:sldLayoutId id="2147484614"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625253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6714-D6F4-DE40-84DB-8DBF03700FF4}"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92585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F76A-0082-4342-AE02-30FDD8BD2710}"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413681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369646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2944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AC44B-6181-8D45-8C80-19AEAB9FFB18}" type="datetimeFigureOut">
              <a:rPr lang="en-US" smtClean="0">
                <a:solidFill>
                  <a:prstClr val="black">
                    <a:tint val="75000"/>
                  </a:prstClr>
                </a:solidFill>
                <a:latin typeface="Calibri"/>
              </a:rPr>
              <a:p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456724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7027446-E002-7643-9648-7651D959AB51}" type="datetimeFigureOut">
              <a:rPr lang="en-US" smtClean="0">
                <a:solidFill>
                  <a:prstClr val="black">
                    <a:lumMod val="65000"/>
                    <a:lumOff val="35000"/>
                  </a:prstClr>
                </a:solidFill>
              </a:rPr>
              <a:pPr/>
              <a:t>11/27/2017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375808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microsoft.com/office/2007/relationships/hdphoto"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51.xml"/><Relationship Id="rId4" Type="http://schemas.microsoft.com/office/2007/relationships/hdphoto"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8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8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86.xml"/><Relationship Id="rId6" Type="http://schemas.openxmlformats.org/officeDocument/2006/relationships/image" Target="../media/image21.emf"/><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6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microsoft.com/office/2007/relationships/hdphoto"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1.xml"/><Relationship Id="rId4" Type="http://schemas.microsoft.com/office/2007/relationships/hdphoto"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3" Type="http://schemas.openxmlformats.org/officeDocument/2006/relationships/hyperlink" Target="https://sheg.stanford.edu/sourcing-poster" TargetMode="External"/><Relationship Id="rId2" Type="http://schemas.openxmlformats.org/officeDocument/2006/relationships/notesSlide" Target="../notesSlides/notesSlide40.xml"/><Relationship Id="rId1" Type="http://schemas.openxmlformats.org/officeDocument/2006/relationships/slideLayout" Target="../slideLayouts/slideLayout5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181.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08.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250.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24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19.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30.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271.xml"/><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6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8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9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1.xml"/><Relationship Id="rId5" Type="http://schemas.openxmlformats.org/officeDocument/2006/relationships/hyperlink" Target="https://www.youtube.com/watch?v=JhGI5zdjpvc" TargetMode="External"/><Relationship Id="rId4" Type="http://schemas.openxmlformats.org/officeDocument/2006/relationships/hyperlink" Target="https://www.youtube.com/watch?v=5w9v6-zUg3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390719_10151787669726325_301743632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0483" y="1894121"/>
            <a:ext cx="4788308" cy="4963879"/>
          </a:xfrm>
          <a:prstGeom prst="rect">
            <a:avLst/>
          </a:prstGeom>
        </p:spPr>
      </p:pic>
      <p:sp>
        <p:nvSpPr>
          <p:cNvPr id="6" name="Text Box 1029"/>
          <p:cNvSpPr txBox="1">
            <a:spLocks noChangeArrowheads="1"/>
          </p:cNvSpPr>
          <p:nvPr/>
        </p:nvSpPr>
        <p:spPr bwMode="auto">
          <a:xfrm>
            <a:off x="403223" y="5710"/>
            <a:ext cx="8481469"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3600" b="1" dirty="0">
                <a:solidFill>
                  <a:prstClr val="white"/>
                </a:solidFill>
                <a:latin typeface="Optima" charset="0"/>
              </a:rPr>
              <a:t>Close Reading and Text-Dependent Questions</a:t>
            </a:r>
            <a:endParaRPr lang="en-US" sz="3600" b="1" i="1" dirty="0">
              <a:solidFill>
                <a:srgbClr val="FFFF66"/>
              </a:solidFill>
              <a:latin typeface="Optima" charset="0"/>
            </a:endParaRPr>
          </a:p>
        </p:txBody>
      </p:sp>
      <p:sp>
        <p:nvSpPr>
          <p:cNvPr id="7" name="Rectangle 6"/>
          <p:cNvSpPr/>
          <p:nvPr/>
        </p:nvSpPr>
        <p:spPr>
          <a:xfrm>
            <a:off x="104979" y="2348615"/>
            <a:ext cx="4275504" cy="1446550"/>
          </a:xfrm>
          <a:prstGeom prst="rect">
            <a:avLst/>
          </a:prstGeom>
        </p:spPr>
        <p:txBody>
          <a:bodyPr wrap="square">
            <a:spAutoFit/>
          </a:bodyPr>
          <a:lstStyle/>
          <a:p>
            <a:pPr algn="ctr"/>
            <a:endParaRPr lang="en-US" sz="2800" b="1" dirty="0">
              <a:solidFill>
                <a:schemeClr val="tx2">
                  <a:lumMod val="40000"/>
                  <a:lumOff val="60000"/>
                </a:schemeClr>
              </a:solidFill>
              <a:latin typeface="Calibri"/>
            </a:endParaRPr>
          </a:p>
          <a:p>
            <a:pPr algn="ctr"/>
            <a:endParaRPr lang="en-US" sz="2000" b="1" dirty="0">
              <a:solidFill>
                <a:srgbClr val="FFFFFF"/>
              </a:solidFill>
              <a:latin typeface="Calibri"/>
            </a:endParaRPr>
          </a:p>
          <a:p>
            <a:pPr algn="ctr"/>
            <a:endParaRPr lang="en-US" sz="2000" b="1" dirty="0">
              <a:solidFill>
                <a:srgbClr val="FFFFFF"/>
              </a:solidFill>
              <a:latin typeface="Calibri"/>
            </a:endParaRPr>
          </a:p>
          <a:p>
            <a:pPr algn="ctr"/>
            <a:endParaRPr lang="en-US" sz="2000" b="1" dirty="0">
              <a:solidFill>
                <a:srgbClr val="FFFFFF"/>
              </a:solidFill>
              <a:latin typeface="Calibri"/>
            </a:endParaRPr>
          </a:p>
        </p:txBody>
      </p:sp>
      <p:sp>
        <p:nvSpPr>
          <p:cNvPr id="3" name="Rectangle 2"/>
          <p:cNvSpPr/>
          <p:nvPr/>
        </p:nvSpPr>
        <p:spPr>
          <a:xfrm>
            <a:off x="104979" y="6037476"/>
            <a:ext cx="4458015" cy="523220"/>
          </a:xfrm>
          <a:prstGeom prst="rect">
            <a:avLst/>
          </a:prstGeom>
        </p:spPr>
        <p:txBody>
          <a:bodyPr wrap="none">
            <a:spAutoFit/>
          </a:bodyPr>
          <a:lstStyle/>
          <a:p>
            <a:pPr algn="ctr"/>
            <a:r>
              <a:rPr lang="en-US" sz="2800" b="1" dirty="0">
                <a:solidFill>
                  <a:srgbClr val="1F497D">
                    <a:lumMod val="40000"/>
                    <a:lumOff val="60000"/>
                  </a:srgbClr>
                </a:solidFill>
              </a:rPr>
              <a:t>www.kvecelatln.weebly.com</a:t>
            </a:r>
          </a:p>
        </p:txBody>
      </p:sp>
      <p:sp>
        <p:nvSpPr>
          <p:cNvPr id="2" name="Rectangle 1"/>
          <p:cNvSpPr/>
          <p:nvPr/>
        </p:nvSpPr>
        <p:spPr>
          <a:xfrm>
            <a:off x="0" y="2348615"/>
            <a:ext cx="4800600" cy="2246769"/>
          </a:xfrm>
          <a:prstGeom prst="rect">
            <a:avLst/>
          </a:prstGeom>
        </p:spPr>
        <p:txBody>
          <a:bodyPr wrap="square">
            <a:spAutoFit/>
          </a:bodyPr>
          <a:lstStyle/>
          <a:p>
            <a:pPr lvl="0" algn="ctr"/>
            <a:r>
              <a:rPr lang="en-US" sz="2000" b="1" dirty="0">
                <a:solidFill>
                  <a:srgbClr val="FFFF66"/>
                </a:solidFill>
              </a:rPr>
              <a:t>Carole Mullins, NBCT</a:t>
            </a:r>
          </a:p>
          <a:p>
            <a:pPr lvl="0" algn="ctr"/>
            <a:r>
              <a:rPr lang="en-US" sz="2000" b="1" dirty="0">
                <a:solidFill>
                  <a:srgbClr val="FFFF66"/>
                </a:solidFill>
              </a:rPr>
              <a:t>KVEC Literacy Instructional Specialist</a:t>
            </a:r>
          </a:p>
          <a:p>
            <a:pPr lvl="0" algn="ctr"/>
            <a:r>
              <a:rPr lang="en-US" sz="2000" b="1" u="sng" dirty="0">
                <a:solidFill>
                  <a:srgbClr val="FFFF66"/>
                </a:solidFill>
              </a:rPr>
              <a:t>carole.mullins@hazard.kyschools.us</a:t>
            </a:r>
          </a:p>
          <a:p>
            <a:pPr lvl="0" algn="ctr"/>
            <a:r>
              <a:rPr lang="en-US" sz="2000" b="1" dirty="0">
                <a:solidFill>
                  <a:srgbClr val="FFFF66"/>
                </a:solidFill>
              </a:rPr>
              <a:t> and </a:t>
            </a:r>
          </a:p>
          <a:p>
            <a:pPr lvl="0" algn="ctr"/>
            <a:r>
              <a:rPr lang="en-US" sz="2000" b="1" dirty="0">
                <a:solidFill>
                  <a:srgbClr val="FFFF66"/>
                </a:solidFill>
              </a:rPr>
              <a:t>Kimberly </a:t>
            </a:r>
            <a:r>
              <a:rPr lang="en-US" sz="2000" b="1" dirty="0" err="1">
                <a:solidFill>
                  <a:srgbClr val="FFFF66"/>
                </a:solidFill>
              </a:rPr>
              <a:t>Sergent</a:t>
            </a:r>
            <a:endParaRPr lang="en-US" sz="2000" b="1" dirty="0">
              <a:solidFill>
                <a:srgbClr val="FFFF66"/>
              </a:solidFill>
            </a:endParaRPr>
          </a:p>
          <a:p>
            <a:pPr lvl="0" algn="ctr"/>
            <a:r>
              <a:rPr lang="en-US" sz="2000" b="1" dirty="0">
                <a:solidFill>
                  <a:srgbClr val="FFFF66"/>
                </a:solidFill>
              </a:rPr>
              <a:t>KVEC Social Studies Instructional Specialist</a:t>
            </a:r>
          </a:p>
          <a:p>
            <a:pPr lvl="0" algn="ctr"/>
            <a:r>
              <a:rPr lang="en-US" sz="2000" b="1" u="sng" dirty="0">
                <a:solidFill>
                  <a:srgbClr val="FFFF66"/>
                </a:solidFill>
              </a:rPr>
              <a:t>kimberly.sergent@letcher.kyschools.us</a:t>
            </a:r>
          </a:p>
        </p:txBody>
      </p:sp>
    </p:spTree>
    <p:extLst>
      <p:ext uri="{BB962C8B-B14F-4D97-AF65-F5344CB8AC3E}">
        <p14:creationId xmlns:p14="http://schemas.microsoft.com/office/powerpoint/2010/main" val="380581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x ray"/>
          <p:cNvPicPr>
            <a:picLocks noChangeAspect="1" noChangeArrowheads="1"/>
          </p:cNvPicPr>
          <p:nvPr/>
        </p:nvPicPr>
        <p:blipFill>
          <a:blip r:embed="rId3"/>
          <a:srcRect/>
          <a:stretch>
            <a:fillRect/>
          </a:stretch>
        </p:blipFill>
        <p:spPr bwMode="auto">
          <a:xfrm>
            <a:off x="1143000" y="0"/>
            <a:ext cx="6858000" cy="6858000"/>
          </a:xfrm>
          <a:prstGeom prst="rect">
            <a:avLst/>
          </a:prstGeom>
          <a:noFill/>
          <a:ln w="9525">
            <a:noFill/>
            <a:miter lim="800000"/>
            <a:headEnd/>
            <a:tailEnd/>
          </a:ln>
        </p:spPr>
      </p:pic>
      <p:sp>
        <p:nvSpPr>
          <p:cNvPr id="87043" name="Text Box 3"/>
          <p:cNvSpPr txBox="1">
            <a:spLocks noChangeArrowheads="1"/>
          </p:cNvSpPr>
          <p:nvPr/>
        </p:nvSpPr>
        <p:spPr bwMode="auto">
          <a:xfrm>
            <a:off x="0" y="6156325"/>
            <a:ext cx="9144000" cy="701675"/>
          </a:xfrm>
          <a:prstGeom prst="rect">
            <a:avLst/>
          </a:prstGeom>
          <a:solidFill>
            <a:srgbClr val="FF1D28"/>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algn="ctr" eaLnBrk="0" hangingPunct="0">
              <a:defRPr/>
            </a:pPr>
            <a:r>
              <a:rPr lang="en-US" sz="4000" b="1">
                <a:solidFill>
                  <a:prstClr val="white"/>
                </a:solidFill>
                <a:latin typeface="Palatino Linotype"/>
              </a:rPr>
              <a:t>“X-ray the book”</a:t>
            </a:r>
          </a:p>
        </p:txBody>
      </p:sp>
    </p:spTree>
    <p:extLst>
      <p:ext uri="{BB962C8B-B14F-4D97-AF65-F5344CB8AC3E}">
        <p14:creationId xmlns:p14="http://schemas.microsoft.com/office/powerpoint/2010/main" val="395068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x ray"/>
          <p:cNvPicPr>
            <a:picLocks noChangeAspect="1" noChangeArrowheads="1"/>
          </p:cNvPicPr>
          <p:nvPr/>
        </p:nvPicPr>
        <p:blipFill>
          <a:blip r:embed="rId3"/>
          <a:srcRect/>
          <a:stretch>
            <a:fillRect/>
          </a:stretch>
        </p:blipFill>
        <p:spPr bwMode="auto">
          <a:xfrm>
            <a:off x="1143000" y="0"/>
            <a:ext cx="6858000" cy="6858000"/>
          </a:xfrm>
          <a:prstGeom prst="rect">
            <a:avLst/>
          </a:prstGeom>
          <a:noFill/>
          <a:ln w="9525">
            <a:noFill/>
            <a:miter lim="800000"/>
            <a:headEnd/>
            <a:tailEnd/>
          </a:ln>
        </p:spPr>
      </p:pic>
      <p:sp>
        <p:nvSpPr>
          <p:cNvPr id="87043" name="Text Box 3"/>
          <p:cNvSpPr txBox="1">
            <a:spLocks noChangeArrowheads="1"/>
          </p:cNvSpPr>
          <p:nvPr/>
        </p:nvSpPr>
        <p:spPr bwMode="auto">
          <a:xfrm>
            <a:off x="0" y="6156325"/>
            <a:ext cx="9144000" cy="701675"/>
          </a:xfrm>
          <a:prstGeom prst="rect">
            <a:avLst/>
          </a:prstGeom>
          <a:solidFill>
            <a:srgbClr val="FF1D28"/>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algn="ctr" eaLnBrk="0" hangingPunct="0">
              <a:defRPr/>
            </a:pPr>
            <a:r>
              <a:rPr lang="en-US" sz="4000" b="1">
                <a:solidFill>
                  <a:prstClr val="white"/>
                </a:solidFill>
                <a:latin typeface="Palatino Linotype"/>
              </a:rPr>
              <a:t>“X-ray the book”</a:t>
            </a:r>
          </a:p>
        </p:txBody>
      </p:sp>
      <p:sp>
        <p:nvSpPr>
          <p:cNvPr id="2" name="TextBox 1"/>
          <p:cNvSpPr txBox="1"/>
          <p:nvPr/>
        </p:nvSpPr>
        <p:spPr>
          <a:xfrm rot="19909532">
            <a:off x="-153121" y="2610673"/>
            <a:ext cx="9379516" cy="707886"/>
          </a:xfrm>
          <a:prstGeom prst="rect">
            <a:avLst/>
          </a:prstGeom>
          <a:solidFill>
            <a:schemeClr val="accent1"/>
          </a:solidFill>
        </p:spPr>
        <p:txBody>
          <a:bodyPr wrap="square" rtlCol="0">
            <a:spAutoFit/>
          </a:bodyPr>
          <a:lstStyle/>
          <a:p>
            <a:pPr algn="ctr"/>
            <a:r>
              <a:rPr lang="en-US" sz="4000" dirty="0">
                <a:solidFill>
                  <a:prstClr val="black"/>
                </a:solidFill>
                <a:latin typeface="Palatino Linotype"/>
              </a:rPr>
              <a:t>Not every reading is a close one!</a:t>
            </a:r>
          </a:p>
        </p:txBody>
      </p:sp>
    </p:spTree>
    <p:extLst>
      <p:ext uri="{BB962C8B-B14F-4D97-AF65-F5344CB8AC3E}">
        <p14:creationId xmlns:p14="http://schemas.microsoft.com/office/powerpoint/2010/main" val="298960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373008" y="581025"/>
            <a:ext cx="4287892"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45646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593726" y="581025"/>
            <a:ext cx="4198992"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599" y="1447800"/>
            <a:ext cx="2307021"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68771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 glass on book.jp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3942" y="0"/>
            <a:ext cx="9130058" cy="6904777"/>
          </a:xfrm>
          <a:prstGeom prst="rect">
            <a:avLst/>
          </a:prstGeom>
        </p:spPr>
      </p:pic>
      <p:sp>
        <p:nvSpPr>
          <p:cNvPr id="2" name="Title 1"/>
          <p:cNvSpPr>
            <a:spLocks noGrp="1"/>
          </p:cNvSpPr>
          <p:nvPr>
            <p:ph type="title"/>
          </p:nvPr>
        </p:nvSpPr>
        <p:spPr/>
        <p:txBody>
          <a:bodyPr>
            <a:normAutofit/>
          </a:bodyPr>
          <a:lstStyle/>
          <a:p>
            <a:r>
              <a:rPr lang="en-US" dirty="0"/>
              <a:t>Why We Re-Read A Text </a:t>
            </a:r>
          </a:p>
        </p:txBody>
      </p:sp>
      <p:sp>
        <p:nvSpPr>
          <p:cNvPr id="3" name="Content Placeholder 2"/>
          <p:cNvSpPr>
            <a:spLocks noGrp="1"/>
          </p:cNvSpPr>
          <p:nvPr>
            <p:ph idx="1"/>
          </p:nvPr>
        </p:nvSpPr>
        <p:spPr>
          <a:xfrm>
            <a:off x="1132764" y="2666876"/>
            <a:ext cx="6817239" cy="3542810"/>
          </a:xfrm>
          <a:solidFill>
            <a:schemeClr val="accent5">
              <a:lumMod val="20000"/>
              <a:lumOff val="80000"/>
            </a:schemeClr>
          </a:solidFill>
          <a:ln w="57150" cmpd="sng">
            <a:solidFill>
              <a:srgbClr val="4F81BD"/>
            </a:solidFill>
          </a:ln>
          <a:effectLst>
            <a:outerShdw blurRad="50800" dist="38100" dir="2700000" algn="tl" rotWithShape="0">
              <a:prstClr val="black">
                <a:alpha val="40000"/>
              </a:prstClr>
            </a:outerShdw>
          </a:effectLst>
        </p:spPr>
        <p:txBody>
          <a:bodyPr>
            <a:normAutofit fontScale="92500"/>
          </a:bodyPr>
          <a:lstStyle/>
          <a:p>
            <a:pPr marL="0" indent="0">
              <a:buNone/>
            </a:pPr>
            <a:r>
              <a:rPr lang="en-US" b="1" dirty="0"/>
              <a:t>Initial reads of the text</a:t>
            </a:r>
          </a:p>
          <a:p>
            <a:pPr marL="0" indent="0">
              <a:buNone/>
            </a:pPr>
            <a:r>
              <a:rPr lang="en-US" i="1" dirty="0"/>
              <a:t>	What does the text say?  </a:t>
            </a:r>
          </a:p>
          <a:p>
            <a:pPr marL="0" indent="0">
              <a:buNone/>
            </a:pPr>
            <a:r>
              <a:rPr lang="en-US" b="1" dirty="0"/>
              <a:t>After at least one reading</a:t>
            </a:r>
          </a:p>
          <a:p>
            <a:pPr marL="0" indent="0">
              <a:buNone/>
            </a:pPr>
            <a:r>
              <a:rPr lang="en-US" i="1" dirty="0"/>
              <a:t>	How does the text work? </a:t>
            </a:r>
          </a:p>
          <a:p>
            <a:pPr marL="0" indent="0">
              <a:buNone/>
            </a:pPr>
            <a:r>
              <a:rPr lang="en-US" b="1" dirty="0"/>
              <a:t>Later readings of the text or related texts</a:t>
            </a:r>
          </a:p>
          <a:p>
            <a:pPr marL="0" indent="0">
              <a:buNone/>
            </a:pPr>
            <a:r>
              <a:rPr lang="en-US" i="1" dirty="0"/>
              <a:t>	What does the text mean?</a:t>
            </a:r>
            <a:r>
              <a:rPr lang="en-US" dirty="0"/>
              <a:t> </a:t>
            </a:r>
          </a:p>
          <a:p>
            <a:endParaRPr lang="en-US" dirty="0"/>
          </a:p>
        </p:txBody>
      </p:sp>
    </p:spTree>
    <p:extLst>
      <p:ext uri="{BB962C8B-B14F-4D97-AF65-F5344CB8AC3E}">
        <p14:creationId xmlns:p14="http://schemas.microsoft.com/office/powerpoint/2010/main" val="148080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402369" y="581025"/>
            <a:ext cx="4339222"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41989" name="Text Box 5"/>
          <p:cNvSpPr txBox="1">
            <a:spLocks noChangeArrowheads="1"/>
          </p:cNvSpPr>
          <p:nvPr/>
        </p:nvSpPr>
        <p:spPr bwMode="auto">
          <a:xfrm>
            <a:off x="449346" y="1447800"/>
            <a:ext cx="2422358"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402368" y="2286000"/>
            <a:ext cx="4258531"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Tree>
    <p:extLst>
      <p:ext uri="{BB962C8B-B14F-4D97-AF65-F5344CB8AC3E}">
        <p14:creationId xmlns:p14="http://schemas.microsoft.com/office/powerpoint/2010/main" val="145965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24" y="803560"/>
            <a:ext cx="4536089" cy="4247317"/>
          </a:xfrm>
          <a:prstGeom prst="rect">
            <a:avLst/>
          </a:prstGeom>
          <a:noFill/>
        </p:spPr>
        <p:txBody>
          <a:bodyPr wrap="square" rtlCol="0">
            <a:spAutoFit/>
          </a:bodyPr>
          <a:lstStyle/>
          <a:p>
            <a:r>
              <a:rPr lang="en-US" sz="4000" dirty="0">
                <a:solidFill>
                  <a:prstClr val="black"/>
                </a:solidFill>
              </a:rPr>
              <a:t>Annotation </a:t>
            </a:r>
            <a:r>
              <a:rPr lang="en-US" sz="5400" dirty="0">
                <a:solidFill>
                  <a:prstClr val="black"/>
                </a:solidFill>
              </a:rPr>
              <a:t>slows down the reader </a:t>
            </a:r>
            <a:r>
              <a:rPr lang="en-US" sz="4000" dirty="0">
                <a:solidFill>
                  <a:prstClr val="black"/>
                </a:solidFill>
              </a:rPr>
              <a:t>in order to </a:t>
            </a:r>
            <a:r>
              <a:rPr lang="en-US" sz="5400" dirty="0">
                <a:solidFill>
                  <a:prstClr val="black"/>
                </a:solidFill>
              </a:rPr>
              <a:t>deepen understanding</a:t>
            </a:r>
            <a:r>
              <a:rPr lang="en-US" sz="4000" dirty="0">
                <a:solidFill>
                  <a:prstClr val="black"/>
                </a:solidFill>
              </a:rPr>
              <a:t>. </a:t>
            </a:r>
          </a:p>
        </p:txBody>
      </p:sp>
      <p:pic>
        <p:nvPicPr>
          <p:cNvPr id="7" name="Picture 6">
            <a:extLst>
              <a:ext uri="{FF2B5EF4-FFF2-40B4-BE49-F238E27FC236}">
                <a16:creationId xmlns:a16="http://schemas.microsoft.com/office/drawing/2014/main" id="{A67AD8AE-74C4-47C4-8ED6-A853877C2023}"/>
              </a:ext>
            </a:extLst>
          </p:cNvPr>
          <p:cNvPicPr>
            <a:picLocks noChangeAspect="1"/>
          </p:cNvPicPr>
          <p:nvPr/>
        </p:nvPicPr>
        <p:blipFill>
          <a:blip r:embed="rId3"/>
          <a:stretch>
            <a:fillRect/>
          </a:stretch>
        </p:blipFill>
        <p:spPr>
          <a:xfrm>
            <a:off x="4514850" y="803560"/>
            <a:ext cx="4629150" cy="3981450"/>
          </a:xfrm>
          <a:prstGeom prst="rect">
            <a:avLst/>
          </a:prstGeom>
        </p:spPr>
      </p:pic>
    </p:spTree>
    <p:extLst>
      <p:ext uri="{BB962C8B-B14F-4D97-AF65-F5344CB8AC3E}">
        <p14:creationId xmlns:p14="http://schemas.microsoft.com/office/powerpoint/2010/main" val="259427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Student annotation 6th.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5491" y="289696"/>
            <a:ext cx="4662995" cy="6217326"/>
          </a:xfrm>
          <a:prstGeom prst="rect">
            <a:avLst/>
          </a:prstGeom>
        </p:spPr>
      </p:pic>
      <p:sp>
        <p:nvSpPr>
          <p:cNvPr id="3" name="TextBox 2"/>
          <p:cNvSpPr txBox="1"/>
          <p:nvPr/>
        </p:nvSpPr>
        <p:spPr>
          <a:xfrm>
            <a:off x="5553590" y="1827314"/>
            <a:ext cx="3091850" cy="2123658"/>
          </a:xfrm>
          <a:prstGeom prst="rect">
            <a:avLst/>
          </a:prstGeom>
          <a:noFill/>
        </p:spPr>
        <p:txBody>
          <a:bodyPr wrap="square" rtlCol="0">
            <a:spAutoFit/>
          </a:bodyPr>
          <a:lstStyle/>
          <a:p>
            <a:r>
              <a:rPr lang="en-US" sz="4400" dirty="0">
                <a:solidFill>
                  <a:prstClr val="black"/>
                </a:solidFill>
              </a:rPr>
              <a:t>Student annotation in 6</a:t>
            </a:r>
            <a:r>
              <a:rPr lang="en-US" sz="4400" baseline="30000" dirty="0">
                <a:solidFill>
                  <a:prstClr val="black"/>
                </a:solidFill>
              </a:rPr>
              <a:t>th</a:t>
            </a:r>
            <a:r>
              <a:rPr lang="en-US" sz="4400" dirty="0">
                <a:solidFill>
                  <a:prstClr val="black"/>
                </a:solidFill>
              </a:rPr>
              <a:t> grade</a:t>
            </a:r>
          </a:p>
        </p:txBody>
      </p:sp>
      <p:sp>
        <p:nvSpPr>
          <p:cNvPr id="4" name="TextBox 3"/>
          <p:cNvSpPr txBox="1"/>
          <p:nvPr/>
        </p:nvSpPr>
        <p:spPr>
          <a:xfrm>
            <a:off x="5553589" y="5738255"/>
            <a:ext cx="3336953" cy="646331"/>
          </a:xfrm>
          <a:prstGeom prst="rect">
            <a:avLst/>
          </a:prstGeom>
          <a:noFill/>
        </p:spPr>
        <p:txBody>
          <a:bodyPr wrap="square" rtlCol="0">
            <a:spAutoFit/>
          </a:bodyPr>
          <a:lstStyle/>
          <a:p>
            <a:r>
              <a:rPr lang="en-US" dirty="0">
                <a:solidFill>
                  <a:prstClr val="black"/>
                </a:solidFill>
              </a:rPr>
              <a:t>Student sample from Leigh McEwen, AEA 9, Iowa</a:t>
            </a:r>
          </a:p>
        </p:txBody>
      </p:sp>
    </p:spTree>
    <p:extLst>
      <p:ext uri="{BB962C8B-B14F-4D97-AF65-F5344CB8AC3E}">
        <p14:creationId xmlns:p14="http://schemas.microsoft.com/office/powerpoint/2010/main" val="155659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dirty="0">
                <a:solidFill>
                  <a:prstClr val="white"/>
                </a:solidFill>
              </a:rPr>
              <a:t>Creating a Close Reading</a:t>
            </a:r>
            <a:endParaRPr lang="en-US" dirty="0">
              <a:solidFill>
                <a:prstClr val="black"/>
              </a:solidFill>
            </a:endParaRPr>
          </a:p>
        </p:txBody>
      </p:sp>
      <p:sp>
        <p:nvSpPr>
          <p:cNvPr id="41988" name="Text Box 4"/>
          <p:cNvSpPr txBox="1">
            <a:spLocks noChangeArrowheads="1"/>
          </p:cNvSpPr>
          <p:nvPr/>
        </p:nvSpPr>
        <p:spPr bwMode="auto">
          <a:xfrm>
            <a:off x="209244" y="454901"/>
            <a:ext cx="4325116"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41989" name="Text Box 5"/>
          <p:cNvSpPr txBox="1">
            <a:spLocks noChangeArrowheads="1"/>
          </p:cNvSpPr>
          <p:nvPr/>
        </p:nvSpPr>
        <p:spPr bwMode="auto">
          <a:xfrm>
            <a:off x="248974" y="1429407"/>
            <a:ext cx="2557288"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248974" y="2282249"/>
            <a:ext cx="4323026"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248974" y="3276600"/>
            <a:ext cx="5379316"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Tree>
    <p:extLst>
      <p:ext uri="{BB962C8B-B14F-4D97-AF65-F5344CB8AC3E}">
        <p14:creationId xmlns:p14="http://schemas.microsoft.com/office/powerpoint/2010/main" val="376261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65" y="401683"/>
            <a:ext cx="8229600" cy="954151"/>
          </a:xfrm>
        </p:spPr>
        <p:txBody>
          <a:bodyPr>
            <a:normAutofit fontScale="90000"/>
          </a:bodyPr>
          <a:lstStyle/>
          <a:p>
            <a:r>
              <a:rPr lang="en-US" sz="3200" b="1" dirty="0">
                <a:latin typeface="Century Gothic"/>
                <a:cs typeface="Century Gothic"/>
              </a:rPr>
              <a:t>Close Reading Requires a Good Progression of Text-Dependent Questions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0526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7065" y="4990385"/>
            <a:ext cx="1939783" cy="892552"/>
          </a:xfrm>
          <a:prstGeom prst="rect">
            <a:avLst/>
          </a:prstGeom>
          <a:solidFill>
            <a:schemeClr val="accent6">
              <a:lumMod val="20000"/>
              <a:lumOff val="80000"/>
            </a:schemeClr>
          </a:solidFill>
        </p:spPr>
        <p:txBody>
          <a:bodyPr wrap="square" rtlCol="0">
            <a:spAutoFit/>
          </a:bodyPr>
          <a:lstStyle/>
          <a:p>
            <a:pPr algn="ctr"/>
            <a:r>
              <a:rPr lang="en-US" sz="2600" b="1" dirty="0">
                <a:ln w="1905"/>
                <a:effectLst>
                  <a:innerShdw blurRad="69850" dist="43180" dir="5400000">
                    <a:srgbClr val="000000">
                      <a:alpha val="65000"/>
                    </a:srgbClr>
                  </a:innerShdw>
                </a:effectLst>
              </a:rPr>
              <a:t>What does the text say?</a:t>
            </a:r>
          </a:p>
        </p:txBody>
      </p:sp>
      <p:sp>
        <p:nvSpPr>
          <p:cNvPr id="9" name="TextBox 8"/>
          <p:cNvSpPr txBox="1"/>
          <p:nvPr/>
        </p:nvSpPr>
        <p:spPr>
          <a:xfrm>
            <a:off x="607065" y="2130214"/>
            <a:ext cx="1939783" cy="1292662"/>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rPr>
              <a:t>What does the text mean? </a:t>
            </a:r>
          </a:p>
        </p:txBody>
      </p:sp>
      <p:sp>
        <p:nvSpPr>
          <p:cNvPr id="10" name="TextBox 9"/>
          <p:cNvSpPr txBox="1"/>
          <p:nvPr/>
        </p:nvSpPr>
        <p:spPr>
          <a:xfrm>
            <a:off x="607065" y="3515209"/>
            <a:ext cx="1939783" cy="1384995"/>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rPr>
              <a:t>How does the text work? </a:t>
            </a:r>
          </a:p>
        </p:txBody>
      </p:sp>
      <p:sp>
        <p:nvSpPr>
          <p:cNvPr id="3" name="TextBox 2"/>
          <p:cNvSpPr txBox="1"/>
          <p:nvPr/>
        </p:nvSpPr>
        <p:spPr>
          <a:xfrm>
            <a:off x="6432938" y="2342683"/>
            <a:ext cx="2490672" cy="2677656"/>
          </a:xfrm>
          <a:prstGeom prst="rect">
            <a:avLst/>
          </a:prstGeom>
          <a:solidFill>
            <a:schemeClr val="accent4">
              <a:lumMod val="20000"/>
              <a:lumOff val="80000"/>
            </a:schemeClr>
          </a:solidFill>
        </p:spPr>
        <p:txBody>
          <a:bodyPr wrap="square" rtlCol="0">
            <a:spAutoFit/>
          </a:bodyPr>
          <a:lstStyle/>
          <a:p>
            <a:pPr algn="ctr"/>
            <a:r>
              <a:rPr lang="en-US" sz="2800" b="1" dirty="0">
                <a:solidFill>
                  <a:srgbClr val="FF0000"/>
                </a:solidFill>
                <a:latin typeface="Franklin Gothic Demi" panose="020B0703020102020204" pitchFamily="34" charset="0"/>
              </a:rPr>
              <a:t>TDQs are designed to cause students to return to the text.</a:t>
            </a:r>
          </a:p>
        </p:txBody>
      </p:sp>
    </p:spTree>
    <p:extLst>
      <p:ext uri="{BB962C8B-B14F-4D97-AF65-F5344CB8AC3E}">
        <p14:creationId xmlns:p14="http://schemas.microsoft.com/office/powerpoint/2010/main" val="258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657" y="875722"/>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6" name="Rectangle 5"/>
          <p:cNvSpPr/>
          <p:nvPr/>
        </p:nvSpPr>
        <p:spPr>
          <a:xfrm>
            <a:off x="804043" y="2175002"/>
            <a:ext cx="7835462" cy="4185762"/>
          </a:xfrm>
          <a:prstGeom prst="rect">
            <a:avLst/>
          </a:prstGeom>
        </p:spPr>
        <p:txBody>
          <a:bodyPr wrap="square">
            <a:spAutoFit/>
          </a:bodyPr>
          <a:lstStyle/>
          <a:p>
            <a:r>
              <a:rPr lang="en-US" sz="3000" dirty="0">
                <a:solidFill>
                  <a:schemeClr val="bg1"/>
                </a:solidFill>
                <a:latin typeface="Calibri"/>
              </a:rPr>
              <a:t>To identify the essential components of </a:t>
            </a:r>
            <a:r>
              <a:rPr lang="en-US" sz="4600" dirty="0">
                <a:solidFill>
                  <a:schemeClr val="bg1"/>
                </a:solidFill>
                <a:latin typeface="Calibri"/>
              </a:rPr>
              <a:t>close reading </a:t>
            </a:r>
            <a:r>
              <a:rPr lang="en-US" sz="3000" dirty="0">
                <a:solidFill>
                  <a:schemeClr val="bg1"/>
                </a:solidFill>
                <a:latin typeface="Calibri"/>
              </a:rPr>
              <a:t>(RL/RI 1) of </a:t>
            </a:r>
            <a:r>
              <a:rPr lang="en-US" sz="4600" dirty="0">
                <a:solidFill>
                  <a:schemeClr val="bg1"/>
                </a:solidFill>
                <a:latin typeface="Calibri"/>
              </a:rPr>
              <a:t>complex texts </a:t>
            </a:r>
          </a:p>
          <a:p>
            <a:r>
              <a:rPr lang="en-US" sz="3000" dirty="0">
                <a:solidFill>
                  <a:schemeClr val="bg1"/>
                </a:solidFill>
                <a:latin typeface="Calibri"/>
              </a:rPr>
              <a:t>(RL/RI 10) which includes </a:t>
            </a:r>
            <a:r>
              <a:rPr lang="en-US" sz="4600" dirty="0">
                <a:solidFill>
                  <a:schemeClr val="bg1"/>
                </a:solidFill>
                <a:latin typeface="Calibri"/>
              </a:rPr>
              <a:t>collaborative conversations </a:t>
            </a:r>
            <a:r>
              <a:rPr lang="en-US" sz="3000" dirty="0">
                <a:solidFill>
                  <a:schemeClr val="bg1"/>
                </a:solidFill>
                <a:latin typeface="Calibri"/>
              </a:rPr>
              <a:t>(S &amp; L 1) and </a:t>
            </a:r>
            <a:r>
              <a:rPr lang="en-US" sz="4600" dirty="0">
                <a:solidFill>
                  <a:schemeClr val="bg1"/>
                </a:solidFill>
                <a:latin typeface="Calibri"/>
              </a:rPr>
              <a:t>writing from sources </a:t>
            </a:r>
            <a:r>
              <a:rPr lang="en-US" sz="3000" dirty="0">
                <a:solidFill>
                  <a:schemeClr val="bg1"/>
                </a:solidFill>
                <a:latin typeface="Calibri"/>
              </a:rPr>
              <a:t>(W 1), fostering language development (L 6) and deeper thinking</a:t>
            </a:r>
            <a:r>
              <a:rPr lang="en-US" sz="3600" dirty="0">
                <a:solidFill>
                  <a:schemeClr val="bg1"/>
                </a:solidFill>
                <a:latin typeface="Calibri"/>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87" y="325891"/>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45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Text-dependent Questions and the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755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932918" y="2286379"/>
            <a:ext cx="915335" cy="461665"/>
          </a:xfrm>
          <a:prstGeom prst="rect">
            <a:avLst/>
          </a:prstGeom>
          <a:noFill/>
        </p:spPr>
        <p:txBody>
          <a:bodyPr wrap="none" rtlCol="0">
            <a:spAutoFit/>
          </a:bodyPr>
          <a:lstStyle/>
          <a:p>
            <a:r>
              <a:rPr lang="en-US" sz="2400" dirty="0">
                <a:solidFill>
                  <a:prstClr val="black"/>
                </a:solidFill>
              </a:rPr>
              <a:t> 8 &amp; 9</a:t>
            </a:r>
          </a:p>
        </p:txBody>
      </p:sp>
      <p:cxnSp>
        <p:nvCxnSpPr>
          <p:cNvPr id="17" name="Straight Arrow Connector 16"/>
          <p:cNvCxnSpPr/>
          <p:nvPr/>
        </p:nvCxnSpPr>
        <p:spPr>
          <a:xfrm>
            <a:off x="6142435"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42975"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142975"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142435"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96480"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785"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933458" y="2988769"/>
            <a:ext cx="1191661" cy="461665"/>
          </a:xfrm>
          <a:prstGeom prst="rect">
            <a:avLst/>
          </a:prstGeom>
          <a:noFill/>
        </p:spPr>
        <p:txBody>
          <a:bodyPr wrap="square" rtlCol="0">
            <a:spAutoFit/>
          </a:bodyPr>
          <a:lstStyle/>
          <a:p>
            <a:r>
              <a:rPr lang="en-US" sz="2400" dirty="0">
                <a:solidFill>
                  <a:prstClr val="black"/>
                </a:solidFill>
              </a:rPr>
              <a:t>3 &amp; 7</a:t>
            </a:r>
          </a:p>
        </p:txBody>
      </p:sp>
      <p:sp>
        <p:nvSpPr>
          <p:cNvPr id="27" name="TextBox 26"/>
          <p:cNvSpPr txBox="1"/>
          <p:nvPr/>
        </p:nvSpPr>
        <p:spPr>
          <a:xfrm>
            <a:off x="7186963" y="3550482"/>
            <a:ext cx="661290" cy="461665"/>
          </a:xfrm>
          <a:prstGeom prst="rect">
            <a:avLst/>
          </a:prstGeom>
          <a:noFill/>
        </p:spPr>
        <p:txBody>
          <a:bodyPr wrap="square" rtlCol="0">
            <a:spAutoFit/>
          </a:bodyPr>
          <a:lstStyle/>
          <a:p>
            <a:r>
              <a:rPr lang="en-US" sz="2400" dirty="0">
                <a:solidFill>
                  <a:prstClr val="black"/>
                </a:solidFill>
              </a:rPr>
              <a:t>6</a:t>
            </a:r>
          </a:p>
        </p:txBody>
      </p:sp>
      <p:sp>
        <p:nvSpPr>
          <p:cNvPr id="28" name="TextBox 27"/>
          <p:cNvSpPr txBox="1"/>
          <p:nvPr/>
        </p:nvSpPr>
        <p:spPr>
          <a:xfrm>
            <a:off x="7126391" y="4207707"/>
            <a:ext cx="845754" cy="461665"/>
          </a:xfrm>
          <a:prstGeom prst="rect">
            <a:avLst/>
          </a:prstGeom>
          <a:noFill/>
        </p:spPr>
        <p:txBody>
          <a:bodyPr wrap="none" rtlCol="0">
            <a:spAutoFit/>
          </a:bodyPr>
          <a:lstStyle/>
          <a:p>
            <a:r>
              <a:rPr lang="en-US" sz="2400" dirty="0">
                <a:solidFill>
                  <a:prstClr val="black"/>
                </a:solidFill>
              </a:rPr>
              <a:t>4 &amp; 5</a:t>
            </a:r>
          </a:p>
        </p:txBody>
      </p:sp>
      <p:sp>
        <p:nvSpPr>
          <p:cNvPr id="29" name="TextBox 28"/>
          <p:cNvSpPr txBox="1"/>
          <p:nvPr/>
        </p:nvSpPr>
        <p:spPr>
          <a:xfrm>
            <a:off x="7279365" y="4799804"/>
            <a:ext cx="744316" cy="461665"/>
          </a:xfrm>
          <a:prstGeom prst="rect">
            <a:avLst/>
          </a:prstGeom>
          <a:noFill/>
        </p:spPr>
        <p:txBody>
          <a:bodyPr wrap="square" rtlCol="0">
            <a:spAutoFit/>
          </a:bodyPr>
          <a:lstStyle/>
          <a:p>
            <a:r>
              <a:rPr lang="en-US" sz="2400" dirty="0">
                <a:solidFill>
                  <a:prstClr val="black"/>
                </a:solidFill>
              </a:rPr>
              <a:t>2</a:t>
            </a:r>
          </a:p>
        </p:txBody>
      </p:sp>
      <p:sp>
        <p:nvSpPr>
          <p:cNvPr id="30" name="TextBox 29"/>
          <p:cNvSpPr txBox="1"/>
          <p:nvPr/>
        </p:nvSpPr>
        <p:spPr>
          <a:xfrm flipH="1">
            <a:off x="7614783" y="5558317"/>
            <a:ext cx="645548" cy="461665"/>
          </a:xfrm>
          <a:prstGeom prst="rect">
            <a:avLst/>
          </a:prstGeom>
          <a:noFill/>
        </p:spPr>
        <p:txBody>
          <a:bodyPr wrap="square" rtlCol="0">
            <a:spAutoFit/>
          </a:bodyPr>
          <a:lstStyle/>
          <a:p>
            <a:r>
              <a:rPr lang="en-US" sz="2400" dirty="0">
                <a:solidFill>
                  <a:prstClr val="black"/>
                </a:solidFill>
              </a:rPr>
              <a:t>1</a:t>
            </a:r>
          </a:p>
        </p:txBody>
      </p:sp>
      <p:sp>
        <p:nvSpPr>
          <p:cNvPr id="33" name="TextBox 32"/>
          <p:cNvSpPr txBox="1"/>
          <p:nvPr/>
        </p:nvSpPr>
        <p:spPr>
          <a:xfrm>
            <a:off x="6766075" y="1764693"/>
            <a:ext cx="1468371" cy="461665"/>
          </a:xfrm>
          <a:prstGeom prst="rect">
            <a:avLst/>
          </a:prstGeom>
          <a:noFill/>
        </p:spPr>
        <p:txBody>
          <a:bodyPr wrap="none" rtlCol="0">
            <a:spAutoFit/>
          </a:bodyPr>
          <a:lstStyle/>
          <a:p>
            <a:r>
              <a:rPr lang="en-US" sz="2400" b="1" dirty="0">
                <a:solidFill>
                  <a:srgbClr val="F79646"/>
                </a:solidFill>
              </a:rPr>
              <a:t>Standards</a:t>
            </a:r>
          </a:p>
        </p:txBody>
      </p:sp>
      <p:sp>
        <p:nvSpPr>
          <p:cNvPr id="3" name="Oval 2"/>
          <p:cNvSpPr/>
          <p:nvPr/>
        </p:nvSpPr>
        <p:spPr>
          <a:xfrm>
            <a:off x="6396480" y="1295400"/>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5484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4426144" cy="579438"/>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618792"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4204996"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609600" y="3276600"/>
            <a:ext cx="5417976"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
        <p:nvSpPr>
          <p:cNvPr id="41993" name="Text Box 9"/>
          <p:cNvSpPr txBox="1">
            <a:spLocks noChangeArrowheads="1"/>
          </p:cNvSpPr>
          <p:nvPr/>
        </p:nvSpPr>
        <p:spPr bwMode="auto">
          <a:xfrm>
            <a:off x="533399" y="4114800"/>
            <a:ext cx="8386665" cy="584775"/>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Give students the chance to struggle a bit</a:t>
            </a:r>
            <a:endParaRPr lang="en-US" dirty="0">
              <a:solidFill>
                <a:prstClr val="black"/>
              </a:solidFill>
              <a:latin typeface="Optima" charset="0"/>
            </a:endParaRPr>
          </a:p>
        </p:txBody>
      </p:sp>
    </p:spTree>
    <p:extLst>
      <p:ext uri="{BB962C8B-B14F-4D97-AF65-F5344CB8AC3E}">
        <p14:creationId xmlns:p14="http://schemas.microsoft.com/office/powerpoint/2010/main" val="147158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951" y="92140"/>
            <a:ext cx="8770776" cy="1028700"/>
          </a:xfrm>
        </p:spPr>
        <p:txBody>
          <a:bodyPr rtlCol="0">
            <a:noAutofit/>
          </a:bodyPr>
          <a:lstStyle/>
          <a:p>
            <a:pPr lvl="0">
              <a:lnSpc>
                <a:spcPct val="90000"/>
              </a:lnSpc>
              <a:defRPr/>
            </a:pPr>
            <a:r>
              <a:rPr lang="en-US" sz="4000" b="1" dirty="0">
                <a:solidFill>
                  <a:srgbClr val="5B7172"/>
                </a:solidFill>
              </a:rPr>
              <a:t>What are </a:t>
            </a:r>
            <a:r>
              <a:rPr lang="en-US" sz="4000" b="1" dirty="0">
                <a:solidFill>
                  <a:srgbClr val="FF0000"/>
                </a:solidFill>
              </a:rPr>
              <a:t>Text-Dependent Questions</a:t>
            </a:r>
            <a:r>
              <a:rPr lang="en-US" sz="4000" b="1" dirty="0">
                <a:solidFill>
                  <a:schemeClr val="tx1">
                    <a:lumMod val="65000"/>
                    <a:lumOff val="35000"/>
                  </a:schemeClr>
                </a:solidFill>
              </a:rPr>
              <a:t>?</a:t>
            </a:r>
          </a:p>
        </p:txBody>
      </p:sp>
      <p:sp>
        <p:nvSpPr>
          <p:cNvPr id="5" name="Content Placeholder 2"/>
          <p:cNvSpPr txBox="1">
            <a:spLocks/>
          </p:cNvSpPr>
          <p:nvPr/>
        </p:nvSpPr>
        <p:spPr>
          <a:xfrm>
            <a:off x="167949" y="1504676"/>
            <a:ext cx="4385388" cy="413190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rPr>
              <a:t>Text-dependent</a:t>
            </a:r>
            <a:r>
              <a:rPr lang="en-US" b="1" dirty="0">
                <a:solidFill>
                  <a:schemeClr val="accent2">
                    <a:lumMod val="75000"/>
                    <a:lumOff val="25000"/>
                  </a:schemeClr>
                </a:solidFill>
              </a:rPr>
              <a:t> </a:t>
            </a:r>
            <a:r>
              <a:rPr lang="en-US" b="1" dirty="0">
                <a:solidFill>
                  <a:schemeClr val="tx1">
                    <a:lumMod val="65000"/>
                    <a:lumOff val="35000"/>
                  </a:schemeClr>
                </a:solidFill>
              </a:rPr>
              <a:t>questions</a:t>
            </a:r>
            <a:r>
              <a:rPr lang="en-US" b="1" dirty="0">
                <a:solidFill>
                  <a:srgbClr val="5B7172"/>
                </a:solidFill>
              </a:rPr>
              <a:t>:</a:t>
            </a:r>
          </a:p>
          <a:p>
            <a:pPr>
              <a:spcBef>
                <a:spcPts val="900"/>
              </a:spcBef>
            </a:pPr>
            <a:r>
              <a:rPr lang="en-US" b="1" dirty="0">
                <a:solidFill>
                  <a:schemeClr val="tx1">
                    <a:lumMod val="65000"/>
                    <a:lumOff val="35000"/>
                  </a:schemeClr>
                </a:solidFill>
              </a:rPr>
              <a:t>Draw the reader </a:t>
            </a:r>
            <a:r>
              <a:rPr lang="en-US" b="1" dirty="0">
                <a:solidFill>
                  <a:srgbClr val="FF0000"/>
                </a:solidFill>
              </a:rPr>
              <a:t>back to the text </a:t>
            </a:r>
            <a:r>
              <a:rPr lang="en-US" b="1" dirty="0">
                <a:solidFill>
                  <a:schemeClr val="tx1">
                    <a:lumMod val="65000"/>
                    <a:lumOff val="35000"/>
                  </a:schemeClr>
                </a:solidFill>
              </a:rPr>
              <a:t>to discover what it </a:t>
            </a:r>
            <a:r>
              <a:rPr lang="en-US" b="1" dirty="0">
                <a:solidFill>
                  <a:srgbClr val="FF0000"/>
                </a:solidFill>
              </a:rPr>
              <a:t>says</a:t>
            </a:r>
            <a:r>
              <a:rPr lang="en-US" b="1" dirty="0">
                <a:solidFill>
                  <a:schemeClr val="tx1">
                    <a:lumMod val="65000"/>
                    <a:lumOff val="35000"/>
                  </a:schemeClr>
                </a:solidFill>
              </a:rPr>
              <a:t>.</a:t>
            </a:r>
          </a:p>
          <a:p>
            <a:pPr>
              <a:spcBef>
                <a:spcPts val="900"/>
              </a:spcBef>
            </a:pPr>
            <a:r>
              <a:rPr lang="en-US" b="1" dirty="0">
                <a:solidFill>
                  <a:srgbClr val="5B7172"/>
                </a:solidFill>
              </a:rPr>
              <a:t>Have </a:t>
            </a:r>
            <a:r>
              <a:rPr lang="en-US" b="1" dirty="0">
                <a:solidFill>
                  <a:srgbClr val="FF0000"/>
                </a:solidFill>
              </a:rPr>
              <a:t>concrete and explicit answers</a:t>
            </a:r>
            <a:r>
              <a:rPr lang="en-US" b="1" dirty="0">
                <a:solidFill>
                  <a:schemeClr val="accent2">
                    <a:lumMod val="75000"/>
                    <a:lumOff val="25000"/>
                  </a:schemeClr>
                </a:solidFill>
              </a:rPr>
              <a:t> </a:t>
            </a:r>
            <a:r>
              <a:rPr lang="en-US" b="1" dirty="0">
                <a:solidFill>
                  <a:srgbClr val="5B7172"/>
                </a:solidFill>
              </a:rPr>
              <a:t>rooted in the text.</a:t>
            </a:r>
            <a:endParaRPr lang="en-US" b="1" dirty="0">
              <a:solidFill>
                <a:schemeClr val="accent2">
                  <a:lumMod val="75000"/>
                  <a:lumOff val="25000"/>
                </a:schemeClr>
              </a:solidFill>
            </a:endParaRPr>
          </a:p>
          <a:p>
            <a:pPr>
              <a:spcBef>
                <a:spcPts val="900"/>
              </a:spcBef>
            </a:pPr>
            <a:r>
              <a:rPr lang="en-US" b="1" dirty="0">
                <a:solidFill>
                  <a:schemeClr val="tx1">
                    <a:lumMod val="65000"/>
                    <a:lumOff val="35000"/>
                  </a:schemeClr>
                </a:solidFill>
              </a:rPr>
              <a:t>Frame inquiries in ways that </a:t>
            </a:r>
            <a:r>
              <a:rPr lang="en-US" b="1" dirty="0">
                <a:solidFill>
                  <a:srgbClr val="FF0000"/>
                </a:solidFill>
              </a:rPr>
              <a:t>do not rely </a:t>
            </a:r>
            <a:r>
              <a:rPr lang="en-US" b="1" dirty="0">
                <a:solidFill>
                  <a:schemeClr val="tx1">
                    <a:lumMod val="65000"/>
                    <a:lumOff val="35000"/>
                  </a:schemeClr>
                </a:solidFill>
              </a:rPr>
              <a:t>on a mix of </a:t>
            </a:r>
            <a:r>
              <a:rPr lang="en-US" b="1" dirty="0">
                <a:solidFill>
                  <a:srgbClr val="FF0000"/>
                </a:solidFill>
              </a:rPr>
              <a:t>personal opinion, background information, and imaginative speculation.</a:t>
            </a:r>
          </a:p>
        </p:txBody>
      </p:sp>
      <p:pic>
        <p:nvPicPr>
          <p:cNvPr id="3" name="Picture 2"/>
          <p:cNvPicPr>
            <a:picLocks noChangeAspect="1"/>
          </p:cNvPicPr>
          <p:nvPr/>
        </p:nvPicPr>
        <p:blipFill>
          <a:blip r:embed="rId6"/>
          <a:stretch>
            <a:fillRect/>
          </a:stretch>
        </p:blipFill>
        <p:spPr>
          <a:xfrm>
            <a:off x="5113175" y="1270823"/>
            <a:ext cx="3265714" cy="4599607"/>
          </a:xfrm>
          <a:prstGeom prst="rect">
            <a:avLst/>
          </a:prstGeom>
          <a:ln w="25400">
            <a:solidFill>
              <a:schemeClr val="accent6">
                <a:lumMod val="75000"/>
              </a:schemeClr>
            </a:solidFill>
          </a:ln>
        </p:spPr>
      </p:pic>
      <p:sp>
        <p:nvSpPr>
          <p:cNvPr id="4" name="TextBox 3"/>
          <p:cNvSpPr txBox="1"/>
          <p:nvPr/>
        </p:nvSpPr>
        <p:spPr>
          <a:xfrm>
            <a:off x="4575097" y="5854408"/>
            <a:ext cx="4363630" cy="646331"/>
          </a:xfrm>
          <a:prstGeom prst="rect">
            <a:avLst/>
          </a:prstGeom>
          <a:solidFill>
            <a:schemeClr val="bg1"/>
          </a:solidFill>
          <a:ln w="25400">
            <a:solidFill>
              <a:schemeClr val="accent6">
                <a:lumMod val="75000"/>
              </a:schemeClr>
            </a:solidFill>
          </a:ln>
        </p:spPr>
        <p:txBody>
          <a:bodyPr wrap="none" rtlCol="0">
            <a:spAutoFit/>
          </a:bodyPr>
          <a:lstStyle/>
          <a:p>
            <a:r>
              <a:rPr lang="en-US" dirty="0"/>
              <a:t>Guide to Creating Text Dependent Questions</a:t>
            </a:r>
          </a:p>
          <a:p>
            <a:pPr algn="ctr"/>
            <a:r>
              <a:rPr lang="en-US" dirty="0"/>
              <a:t>www.achievethecore.org</a:t>
            </a:r>
          </a:p>
        </p:txBody>
      </p:sp>
    </p:spTree>
    <p:extLst>
      <p:ext uri="{BB962C8B-B14F-4D97-AF65-F5344CB8AC3E}">
        <p14:creationId xmlns:p14="http://schemas.microsoft.com/office/powerpoint/2010/main" val="6129398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_mark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6"/>
            <a:ext cx="9149548" cy="6853844"/>
          </a:xfrm>
          <a:prstGeom prst="rect">
            <a:avLst/>
          </a:prstGeom>
        </p:spPr>
      </p:pic>
      <p:sp>
        <p:nvSpPr>
          <p:cNvPr id="3" name="TextBox 2"/>
          <p:cNvSpPr txBox="1"/>
          <p:nvPr/>
        </p:nvSpPr>
        <p:spPr>
          <a:xfrm>
            <a:off x="352643" y="394369"/>
            <a:ext cx="5579541" cy="1077218"/>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rPr>
              <a:t>Characteristics</a:t>
            </a:r>
            <a:r>
              <a:rPr lang="en-US" sz="3200" dirty="0">
                <a:solidFill>
                  <a:prstClr val="white"/>
                </a:solidFill>
                <a:latin typeface="Century Gothic"/>
              </a:rPr>
              <a:t> of Text-dependent questions</a:t>
            </a:r>
          </a:p>
        </p:txBody>
      </p:sp>
    </p:spTree>
    <p:extLst>
      <p:ext uri="{BB962C8B-B14F-4D97-AF65-F5344CB8AC3E}">
        <p14:creationId xmlns:p14="http://schemas.microsoft.com/office/powerpoint/2010/main" val="277597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_mark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6"/>
            <a:ext cx="9149548" cy="6853844"/>
          </a:xfrm>
          <a:prstGeom prst="rect">
            <a:avLst/>
          </a:prstGeom>
        </p:spPr>
      </p:pic>
      <p:sp>
        <p:nvSpPr>
          <p:cNvPr id="2" name="TextBox 1"/>
          <p:cNvSpPr txBox="1"/>
          <p:nvPr/>
        </p:nvSpPr>
        <p:spPr>
          <a:xfrm>
            <a:off x="960886" y="1671601"/>
            <a:ext cx="7240566" cy="4247317"/>
          </a:xfrm>
          <a:prstGeom prst="rect">
            <a:avLst/>
          </a:prstGeom>
          <a:solidFill>
            <a:schemeClr val="bg1"/>
          </a:solidFill>
          <a:ln w="76200" cmpd="sng">
            <a:solidFill>
              <a:schemeClr val="tx1"/>
            </a:solidFill>
            <a:prstDash val="sysDash"/>
          </a:ln>
        </p:spPr>
        <p:txBody>
          <a:bodyPr wrap="square" rtlCol="0">
            <a:spAutoFit/>
          </a:bodyPr>
          <a:lstStyle/>
          <a:p>
            <a:pPr marL="342900" indent="-342900">
              <a:buFont typeface="Arial"/>
              <a:buChar char="•"/>
            </a:pPr>
            <a:r>
              <a:rPr lang="en-US" sz="2800" dirty="0">
                <a:solidFill>
                  <a:prstClr val="black"/>
                </a:solidFill>
                <a:latin typeface="Century Gothic"/>
              </a:rPr>
              <a:t>Questions that can </a:t>
            </a:r>
            <a:r>
              <a:rPr lang="en-US" sz="2800" i="1" dirty="0">
                <a:solidFill>
                  <a:prstClr val="black"/>
                </a:solidFill>
                <a:latin typeface="Century Gothic"/>
              </a:rPr>
              <a:t>only </a:t>
            </a:r>
            <a:r>
              <a:rPr lang="en-US" sz="2800" dirty="0">
                <a:solidFill>
                  <a:prstClr val="black"/>
                </a:solidFill>
                <a:latin typeface="Century Gothic"/>
              </a:rPr>
              <a:t>be answered with evidence from the text</a:t>
            </a:r>
          </a:p>
          <a:p>
            <a:pPr marL="342900" indent="-342900">
              <a:buFont typeface="Arial"/>
              <a:buChar char="•"/>
            </a:pPr>
            <a:r>
              <a:rPr lang="en-US" sz="2800" dirty="0">
                <a:solidFill>
                  <a:prstClr val="black"/>
                </a:solidFill>
                <a:latin typeface="Century Gothic"/>
              </a:rPr>
              <a:t>Can be literal but can also involve analysis, synthesis, evaluation</a:t>
            </a:r>
          </a:p>
          <a:p>
            <a:pPr marL="342900" indent="-342900">
              <a:buFont typeface="Arial"/>
              <a:buChar char="•"/>
            </a:pPr>
            <a:r>
              <a:rPr lang="en-US" sz="2800" dirty="0">
                <a:solidFill>
                  <a:prstClr val="black"/>
                </a:solidFill>
                <a:latin typeface="Century Gothic"/>
              </a:rPr>
              <a:t>Focus on word, sentence and paragraph as well as larger ideas, themes or events</a:t>
            </a:r>
          </a:p>
          <a:p>
            <a:pPr marL="342900" indent="-342900">
              <a:buFont typeface="Arial"/>
              <a:buChar char="•"/>
            </a:pPr>
            <a:r>
              <a:rPr lang="en-US" sz="2800" dirty="0">
                <a:solidFill>
                  <a:prstClr val="black"/>
                </a:solidFill>
                <a:latin typeface="Century Gothic"/>
              </a:rPr>
              <a:t>Focus on difficult portions of text in order to enhance reading proficiency</a:t>
            </a:r>
          </a:p>
          <a:p>
            <a:endParaRPr lang="en-US" dirty="0">
              <a:solidFill>
                <a:prstClr val="black"/>
              </a:solidFill>
              <a:latin typeface="Palatino Linotype"/>
            </a:endParaRPr>
          </a:p>
        </p:txBody>
      </p:sp>
      <p:sp>
        <p:nvSpPr>
          <p:cNvPr id="3" name="TextBox 2"/>
          <p:cNvSpPr txBox="1"/>
          <p:nvPr/>
        </p:nvSpPr>
        <p:spPr>
          <a:xfrm>
            <a:off x="352643" y="394369"/>
            <a:ext cx="5579541" cy="1077218"/>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rPr>
              <a:t>Characteristics</a:t>
            </a:r>
            <a:r>
              <a:rPr lang="en-US" sz="3200" dirty="0">
                <a:solidFill>
                  <a:prstClr val="white"/>
                </a:solidFill>
                <a:latin typeface="Century Gothic"/>
              </a:rPr>
              <a:t> of Text-dependent questions</a:t>
            </a:r>
          </a:p>
        </p:txBody>
      </p:sp>
    </p:spTree>
    <p:extLst>
      <p:ext uri="{BB962C8B-B14F-4D97-AF65-F5344CB8AC3E}">
        <p14:creationId xmlns:p14="http://schemas.microsoft.com/office/powerpoint/2010/main" val="29321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253" y="152546"/>
            <a:ext cx="2615553" cy="5687059"/>
          </a:xfrm>
        </p:spPr>
        <p:txBody>
          <a:bodyPr/>
          <a:lstStyle/>
          <a:p>
            <a:r>
              <a:rPr lang="en-US" b="1" dirty="0"/>
              <a:t>Close reading should invite struggle</a:t>
            </a:r>
          </a:p>
        </p:txBody>
      </p:sp>
      <p:pic>
        <p:nvPicPr>
          <p:cNvPr id="6" name="Picture 5" descr="keep-calm-and-struggle-on-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6064" y="0"/>
            <a:ext cx="5878286" cy="6858000"/>
          </a:xfrm>
          <a:prstGeom prst="rect">
            <a:avLst/>
          </a:prstGeom>
        </p:spPr>
      </p:pic>
    </p:spTree>
    <p:extLst>
      <p:ext uri="{BB962C8B-B14F-4D97-AF65-F5344CB8AC3E}">
        <p14:creationId xmlns:p14="http://schemas.microsoft.com/office/powerpoint/2010/main" val="402650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tttttttttttttttttttttttttttttttttchiefjosephuu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138" y="1224221"/>
            <a:ext cx="4410862" cy="5633779"/>
          </a:xfrm>
          <a:prstGeom prst="rect">
            <a:avLst/>
          </a:prstGeom>
        </p:spPr>
      </p:pic>
      <p:pic>
        <p:nvPicPr>
          <p:cNvPr id="4" name="Picture 3" descr="Hear-me,-my-chiefs!-I-am-tired.-My-heart-is-sick-and-sad.-From-where-the-sun-now-stands,-I-will-fight-no-more-fore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35"/>
            <a:ext cx="5156427" cy="6875236"/>
          </a:xfrm>
          <a:prstGeom prst="rect">
            <a:avLst/>
          </a:prstGeom>
        </p:spPr>
      </p:pic>
      <p:sp>
        <p:nvSpPr>
          <p:cNvPr id="5" name="TextBox 4"/>
          <p:cNvSpPr txBox="1"/>
          <p:nvPr/>
        </p:nvSpPr>
        <p:spPr>
          <a:xfrm>
            <a:off x="6676419" y="169463"/>
            <a:ext cx="1016624" cy="584776"/>
          </a:xfrm>
          <a:prstGeom prst="rect">
            <a:avLst/>
          </a:prstGeom>
          <a:solidFill>
            <a:schemeClr val="bg1"/>
          </a:solidFill>
          <a:effectLst>
            <a:innerShdw blurRad="63500" dist="50800" dir="16200000">
              <a:prstClr val="black">
                <a:alpha val="50000"/>
              </a:prstClr>
            </a:innerShdw>
          </a:effectLst>
        </p:spPr>
        <p:txBody>
          <a:bodyPr wrap="none" rtlCol="0">
            <a:spAutoFit/>
          </a:bodyPr>
          <a:lstStyle/>
          <a:p>
            <a:r>
              <a:rPr lang="en-US" sz="3200" dirty="0">
                <a:solidFill>
                  <a:prstClr val="black"/>
                </a:solidFill>
                <a:latin typeface="Calibri"/>
              </a:rPr>
              <a:t>1877</a:t>
            </a:r>
          </a:p>
        </p:txBody>
      </p:sp>
    </p:spTree>
    <p:extLst>
      <p:ext uri="{BB962C8B-B14F-4D97-AF65-F5344CB8AC3E}">
        <p14:creationId xmlns:p14="http://schemas.microsoft.com/office/powerpoint/2010/main" val="30204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8846"/>
            <a:ext cx="4572000" cy="6740308"/>
          </a:xfrm>
          <a:prstGeom prst="rect">
            <a:avLst/>
          </a:prstGeom>
        </p:spPr>
        <p:txBody>
          <a:bodyPr>
            <a:spAutoFit/>
          </a:bodyPr>
          <a:lstStyle/>
          <a:p>
            <a:r>
              <a:rPr lang="en-US" dirty="0"/>
              <a:t>I WILL FIGHT NO MORE FOREVER</a:t>
            </a:r>
          </a:p>
          <a:p>
            <a:r>
              <a:rPr lang="en-US" dirty="0"/>
              <a:t>Chief Joseph of the Nez Perce, 1877</a:t>
            </a:r>
          </a:p>
          <a:p>
            <a:r>
              <a:rPr lang="en-US" dirty="0"/>
              <a:t> </a:t>
            </a:r>
          </a:p>
          <a:p>
            <a:r>
              <a:rPr lang="en-US" dirty="0"/>
              <a:t> </a:t>
            </a:r>
          </a:p>
          <a:p>
            <a:r>
              <a:rPr lang="en-US" dirty="0"/>
              <a:t>I am tired of fighting.</a:t>
            </a:r>
          </a:p>
          <a:p>
            <a:r>
              <a:rPr lang="en-US" dirty="0"/>
              <a:t>Our chiefs are killed.</a:t>
            </a:r>
          </a:p>
          <a:p>
            <a:r>
              <a:rPr lang="en-US" dirty="0"/>
              <a:t>Looking Glass is dead.</a:t>
            </a:r>
          </a:p>
          <a:p>
            <a:r>
              <a:rPr lang="en-US" dirty="0" err="1"/>
              <a:t>Toohulhulsote</a:t>
            </a:r>
            <a:r>
              <a:rPr lang="en-US" dirty="0"/>
              <a:t> is dead.</a:t>
            </a:r>
          </a:p>
          <a:p>
            <a:r>
              <a:rPr lang="en-US" dirty="0"/>
              <a:t>The old men are all dead.</a:t>
            </a:r>
          </a:p>
          <a:p>
            <a:r>
              <a:rPr lang="en-US" dirty="0"/>
              <a:t>It is the young men who say no and yes.</a:t>
            </a:r>
          </a:p>
          <a:p>
            <a:r>
              <a:rPr lang="en-US" dirty="0"/>
              <a:t>He who led the young men is dead.</a:t>
            </a:r>
          </a:p>
          <a:p>
            <a:r>
              <a:rPr lang="en-US" dirty="0"/>
              <a:t>It is cold and we have no blankets.</a:t>
            </a:r>
          </a:p>
          <a:p>
            <a:r>
              <a:rPr lang="en-US" dirty="0"/>
              <a:t>The little children are freezing to death.</a:t>
            </a:r>
          </a:p>
          <a:p>
            <a:r>
              <a:rPr lang="en-US" dirty="0"/>
              <a:t>My people, some of them, have run away to the hills and have no blankets, no food.</a:t>
            </a:r>
          </a:p>
          <a:p>
            <a:r>
              <a:rPr lang="en-US" dirty="0"/>
              <a:t>No one knows where they are.</a:t>
            </a:r>
          </a:p>
          <a:p>
            <a:r>
              <a:rPr lang="en-US" dirty="0"/>
              <a:t>Perhaps they are freezing to death.</a:t>
            </a:r>
          </a:p>
          <a:p>
            <a:r>
              <a:rPr lang="en-US" dirty="0"/>
              <a:t>I want to have time to look for my children and see how many of them I can find.</a:t>
            </a:r>
          </a:p>
          <a:p>
            <a:r>
              <a:rPr lang="en-US" dirty="0"/>
              <a:t>Maybe I shall find them among the dead.</a:t>
            </a:r>
          </a:p>
          <a:p>
            <a:r>
              <a:rPr lang="en-US" dirty="0"/>
              <a:t>Hear me, my chiefs, I am tired.</a:t>
            </a:r>
          </a:p>
          <a:p>
            <a:r>
              <a:rPr lang="en-US" dirty="0"/>
              <a:t>My heart is sad and sick.</a:t>
            </a:r>
          </a:p>
          <a:p>
            <a:r>
              <a:rPr lang="en-US" dirty="0"/>
              <a:t>From where the sun now stands,</a:t>
            </a:r>
          </a:p>
          <a:p>
            <a:r>
              <a:rPr lang="en-US" dirty="0"/>
              <a:t>I will fight no more forever.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7" y="1142671"/>
            <a:ext cx="17811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108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PAphoto9-BP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16" y="829552"/>
            <a:ext cx="7758546" cy="5713111"/>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General Understanding</a:t>
            </a:r>
          </a:p>
        </p:txBody>
      </p:sp>
      <p:sp>
        <p:nvSpPr>
          <p:cNvPr id="3" name="TextBox 2"/>
          <p:cNvSpPr txBox="1"/>
          <p:nvPr/>
        </p:nvSpPr>
        <p:spPr>
          <a:xfrm>
            <a:off x="1154545" y="2609273"/>
            <a:ext cx="6860321" cy="1200329"/>
          </a:xfrm>
          <a:prstGeom prst="rect">
            <a:avLst/>
          </a:prstGeom>
          <a:noFill/>
        </p:spPr>
        <p:txBody>
          <a:bodyPr wrap="non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Who is delivering the speech?</a:t>
            </a:r>
          </a:p>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What happened?</a:t>
            </a:r>
          </a:p>
        </p:txBody>
      </p:sp>
      <p:sp>
        <p:nvSpPr>
          <p:cNvPr id="5" name="TextBox 4">
            <a:extLst>
              <a:ext uri="{FF2B5EF4-FFF2-40B4-BE49-F238E27FC236}">
                <a16:creationId xmlns:a16="http://schemas.microsoft.com/office/drawing/2014/main" id="{9176FD2E-D794-434D-AC40-BA5DBE7B800E}"/>
              </a:ext>
            </a:extLst>
          </p:cNvPr>
          <p:cNvSpPr txBox="1"/>
          <p:nvPr/>
        </p:nvSpPr>
        <p:spPr>
          <a:xfrm>
            <a:off x="3193242" y="4462909"/>
            <a:ext cx="5036820" cy="1754326"/>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Who is the author?</a:t>
            </a:r>
          </a:p>
          <a:p>
            <a:r>
              <a:rPr lang="en-US" sz="3600" b="1" dirty="0">
                <a:solidFill>
                  <a:srgbClr val="FFFF66"/>
                </a:solidFill>
                <a:effectLst>
                  <a:outerShdw blurRad="38100" dist="38100" dir="2700000" algn="tl">
                    <a:srgbClr val="000000">
                      <a:alpha val="43137"/>
                    </a:srgbClr>
                  </a:outerShdw>
                </a:effectLst>
              </a:rPr>
              <a:t>Who is the audience?</a:t>
            </a:r>
          </a:p>
          <a:p>
            <a:r>
              <a:rPr lang="en-US" sz="3600" b="1" dirty="0">
                <a:solidFill>
                  <a:srgbClr val="FFFF66"/>
                </a:solidFill>
                <a:effectLst>
                  <a:outerShdw blurRad="38100" dist="38100" dir="2700000" algn="tl">
                    <a:srgbClr val="000000">
                      <a:alpha val="43137"/>
                    </a:srgbClr>
                  </a:outerShdw>
                </a:effectLst>
              </a:rPr>
              <a:t>(Sourcing)</a:t>
            </a:r>
          </a:p>
        </p:txBody>
      </p:sp>
    </p:spTree>
    <p:extLst>
      <p:ext uri="{BB962C8B-B14F-4D97-AF65-F5344CB8AC3E}">
        <p14:creationId xmlns:p14="http://schemas.microsoft.com/office/powerpoint/2010/main" val="17777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silouettes-bi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 y="479564"/>
            <a:ext cx="7620000" cy="5951716"/>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General Understanding</a:t>
            </a:r>
          </a:p>
        </p:txBody>
      </p:sp>
      <p:sp>
        <p:nvSpPr>
          <p:cNvPr id="3" name="TextBox 2"/>
          <p:cNvSpPr txBox="1"/>
          <p:nvPr/>
        </p:nvSpPr>
        <p:spPr>
          <a:xfrm>
            <a:off x="444500" y="1994440"/>
            <a:ext cx="8035730" cy="2185214"/>
          </a:xfrm>
          <a:prstGeom prst="rect">
            <a:avLst/>
          </a:prstGeom>
          <a:noFill/>
        </p:spPr>
        <p:txBody>
          <a:bodyPr wrap="square" rtlCol="0">
            <a:spAutoFit/>
          </a:bodyPr>
          <a:lstStyle/>
          <a:p>
            <a:pPr algn="ctr"/>
            <a:r>
              <a:rPr lang="en-US" sz="3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Without yet knowing who Looking Glass and </a:t>
            </a:r>
            <a:r>
              <a:rPr lang="en-US" sz="3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Toohulhulsote</a:t>
            </a:r>
            <a:r>
              <a:rPr lang="en-US" sz="3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 are, what can we say about their roles in this decision?</a:t>
            </a:r>
          </a:p>
        </p:txBody>
      </p:sp>
      <p:sp>
        <p:nvSpPr>
          <p:cNvPr id="4" name="TextBox 3">
            <a:extLst>
              <a:ext uri="{FF2B5EF4-FFF2-40B4-BE49-F238E27FC236}">
                <a16:creationId xmlns:a16="http://schemas.microsoft.com/office/drawing/2014/main" id="{B30D9D5B-03A7-46F8-8F65-7497EED72C8A}"/>
              </a:ext>
            </a:extLst>
          </p:cNvPr>
          <p:cNvSpPr txBox="1"/>
          <p:nvPr/>
        </p:nvSpPr>
        <p:spPr>
          <a:xfrm>
            <a:off x="444500" y="5387340"/>
            <a:ext cx="8348980" cy="1200329"/>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When was it written? Why was it written?</a:t>
            </a:r>
          </a:p>
          <a:p>
            <a:r>
              <a:rPr lang="en-US" sz="3600" b="1" dirty="0">
                <a:solidFill>
                  <a:srgbClr val="FFFF66"/>
                </a:solidFill>
                <a:effectLst>
                  <a:outerShdw blurRad="38100" dist="38100" dir="2700000" algn="tl">
                    <a:srgbClr val="000000">
                      <a:alpha val="43137"/>
                    </a:srgbClr>
                  </a:outerShdw>
                </a:effectLst>
              </a:rPr>
              <a:t>(Sourcing)</a:t>
            </a:r>
          </a:p>
        </p:txBody>
      </p:sp>
    </p:spTree>
    <p:extLst>
      <p:ext uri="{BB962C8B-B14F-4D97-AF65-F5344CB8AC3E}">
        <p14:creationId xmlns:p14="http://schemas.microsoft.com/office/powerpoint/2010/main" val="38682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20"/>
            <a:ext cx="8229600" cy="864638"/>
          </a:xfrm>
        </p:spPr>
        <p:txBody>
          <a:bodyPr/>
          <a:lstStyle/>
          <a:p>
            <a:r>
              <a:rPr lang="en-US" dirty="0"/>
              <a:t>Common Core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089952"/>
              </p:ext>
            </p:extLst>
          </p:nvPr>
        </p:nvGraphicFramePr>
        <p:xfrm>
          <a:off x="243209" y="1194901"/>
          <a:ext cx="8443591" cy="5400040"/>
        </p:xfrm>
        <a:graphic>
          <a:graphicData uri="http://schemas.openxmlformats.org/drawingml/2006/table">
            <a:tbl>
              <a:tblPr firstRow="1" bandRow="1">
                <a:tableStyleId>{284E427A-3D55-4303-BF80-6455036E1DE7}</a:tableStyleId>
              </a:tblPr>
              <a:tblGrid>
                <a:gridCol w="3329366">
                  <a:extLst>
                    <a:ext uri="{9D8B030D-6E8A-4147-A177-3AD203B41FA5}">
                      <a16:colId xmlns:a16="http://schemas.microsoft.com/office/drawing/2014/main" val="20000"/>
                    </a:ext>
                  </a:extLst>
                </a:gridCol>
                <a:gridCol w="5114225">
                  <a:extLst>
                    <a:ext uri="{9D8B030D-6E8A-4147-A177-3AD203B41FA5}">
                      <a16:colId xmlns:a16="http://schemas.microsoft.com/office/drawing/2014/main" val="20001"/>
                    </a:ext>
                  </a:extLst>
                </a:gridCol>
              </a:tblGrid>
              <a:tr h="370840">
                <a:tc>
                  <a:txBody>
                    <a:bodyPr/>
                    <a:lstStyle/>
                    <a:p>
                      <a:r>
                        <a:rPr lang="en-US" dirty="0"/>
                        <a:t>CC Themes</a:t>
                      </a:r>
                    </a:p>
                  </a:txBody>
                  <a:tcPr/>
                </a:tc>
                <a:tc>
                  <a:txBody>
                    <a:bodyPr/>
                    <a:lstStyle/>
                    <a:p>
                      <a:r>
                        <a:rPr lang="en-US" dirty="0"/>
                        <a:t>What students should</a:t>
                      </a:r>
                      <a:r>
                        <a:rPr lang="en-US" baseline="0" dirty="0"/>
                        <a:t> be able to do…</a:t>
                      </a:r>
                      <a:endParaRPr lang="en-US" dirty="0"/>
                    </a:p>
                  </a:txBody>
                  <a:tcPr/>
                </a:tc>
                <a:extLst>
                  <a:ext uri="{0D108BD9-81ED-4DB2-BD59-A6C34878D82A}">
                    <a16:rowId xmlns:a16="http://schemas.microsoft.com/office/drawing/2014/main" val="10000"/>
                  </a:ext>
                </a:extLst>
              </a:tr>
              <a:tr h="370840">
                <a:tc>
                  <a:txBody>
                    <a:bodyPr/>
                    <a:lstStyle/>
                    <a:p>
                      <a:r>
                        <a:rPr lang="en-US" dirty="0"/>
                        <a:t>Key ideas and details</a:t>
                      </a:r>
                    </a:p>
                    <a:p>
                      <a:endParaRPr lang="en-US" dirty="0"/>
                    </a:p>
                    <a:p>
                      <a:endParaRPr lang="en-US" dirty="0"/>
                    </a:p>
                    <a:p>
                      <a:r>
                        <a:rPr lang="en-US" b="1" dirty="0"/>
                        <a:t>“What did the text say?”</a:t>
                      </a:r>
                    </a:p>
                  </a:txBody>
                  <a:tcPr/>
                </a:tc>
                <a:tc>
                  <a:txBody>
                    <a:bodyPr/>
                    <a:lstStyle/>
                    <a:p>
                      <a:r>
                        <a:rPr lang="en-US" dirty="0"/>
                        <a:t>Students should</a:t>
                      </a:r>
                      <a:r>
                        <a:rPr lang="en-US" baseline="0" dirty="0"/>
                        <a:t> be able to determine what texts say explicitly and be able to summarize them (including central ideas/themes, how ideas and characters develop and interact), making logical inferences, and citing textual evidence.</a:t>
                      </a:r>
                      <a:endParaRPr lang="en-US" dirty="0"/>
                    </a:p>
                  </a:txBody>
                  <a:tcPr/>
                </a:tc>
                <a:extLst>
                  <a:ext uri="{0D108BD9-81ED-4DB2-BD59-A6C34878D82A}">
                    <a16:rowId xmlns:a16="http://schemas.microsoft.com/office/drawing/2014/main" val="10001"/>
                  </a:ext>
                </a:extLst>
              </a:tr>
              <a:tr h="370840">
                <a:tc>
                  <a:txBody>
                    <a:bodyPr/>
                    <a:lstStyle/>
                    <a:p>
                      <a:r>
                        <a:rPr lang="en-US" dirty="0"/>
                        <a:t>Craft and Structure</a:t>
                      </a:r>
                    </a:p>
                    <a:p>
                      <a:endParaRPr lang="en-US" dirty="0"/>
                    </a:p>
                    <a:p>
                      <a:r>
                        <a:rPr lang="en-US" b="1" dirty="0"/>
                        <a:t>“How did the text say it?”</a:t>
                      </a:r>
                    </a:p>
                  </a:txBody>
                  <a:tcPr/>
                </a:tc>
                <a:tc>
                  <a:txBody>
                    <a:bodyPr/>
                    <a:lstStyle/>
                    <a:p>
                      <a:r>
                        <a:rPr lang="en-US" dirty="0"/>
                        <a:t>Students should be able to interpret the meanings</a:t>
                      </a:r>
                      <a:r>
                        <a:rPr lang="en-US" baseline="0" dirty="0"/>
                        <a:t> of words and phrases and the structure of texts to determine how they affect meaning or tone, and how points of view and purpose shape content and style.</a:t>
                      </a:r>
                      <a:endParaRPr lang="en-US" dirty="0"/>
                    </a:p>
                  </a:txBody>
                  <a:tcPr/>
                </a:tc>
                <a:extLst>
                  <a:ext uri="{0D108BD9-81ED-4DB2-BD59-A6C34878D82A}">
                    <a16:rowId xmlns:a16="http://schemas.microsoft.com/office/drawing/2014/main" val="10002"/>
                  </a:ext>
                </a:extLst>
              </a:tr>
              <a:tr h="370840">
                <a:tc>
                  <a:txBody>
                    <a:bodyPr/>
                    <a:lstStyle/>
                    <a:p>
                      <a:r>
                        <a:rPr lang="en-US" dirty="0"/>
                        <a:t>Integration of knowledge and ideas</a:t>
                      </a:r>
                    </a:p>
                    <a:p>
                      <a:endParaRPr lang="en-US" dirty="0"/>
                    </a:p>
                    <a:p>
                      <a:r>
                        <a:rPr lang="en-US" b="1" dirty="0"/>
                        <a:t>“What does the text mean?  What is its</a:t>
                      </a:r>
                      <a:r>
                        <a:rPr lang="en-US" b="1" baseline="0" dirty="0"/>
                        <a:t> value?”</a:t>
                      </a:r>
                      <a:endParaRPr lang="en-US" b="1" dirty="0"/>
                    </a:p>
                  </a:txBody>
                  <a:tcPr/>
                </a:tc>
                <a:tc>
                  <a:txBody>
                    <a:bodyPr/>
                    <a:lstStyle/>
                    <a:p>
                      <a:r>
                        <a:rPr lang="en-US" dirty="0"/>
                        <a:t>Students should be able to synthesize and compare information from print and digital sources, and critically evaluate the reasoning and rhetoric</a:t>
                      </a:r>
                      <a:r>
                        <a:rPr lang="en-US" baseline="0" dirty="0"/>
                        <a:t> of a text.</a:t>
                      </a:r>
                      <a:endParaRPr lang="en-US" dirty="0"/>
                    </a:p>
                  </a:txBody>
                  <a:tcPr/>
                </a:tc>
                <a:extLst>
                  <a:ext uri="{0D108BD9-81ED-4DB2-BD59-A6C34878D82A}">
                    <a16:rowId xmlns:a16="http://schemas.microsoft.com/office/drawing/2014/main" val="10003"/>
                  </a:ext>
                </a:extLst>
              </a:tr>
              <a:tr h="370840">
                <a:tc>
                  <a:txBody>
                    <a:bodyPr/>
                    <a:lstStyle/>
                    <a:p>
                      <a:r>
                        <a:rPr lang="en-US" dirty="0"/>
                        <a:t>Range and level of text complexity</a:t>
                      </a:r>
                    </a:p>
                  </a:txBody>
                  <a:tcPr/>
                </a:tc>
                <a:tc>
                  <a:txBody>
                    <a:bodyPr/>
                    <a:lstStyle/>
                    <a:p>
                      <a:r>
                        <a:rPr lang="en-US" dirty="0"/>
                        <a:t>Students will be asked to read more challenging texts.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076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ring_hands____by_killerinstin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3" y="0"/>
            <a:ext cx="9286875" cy="6826509"/>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Key Details</a:t>
            </a:r>
          </a:p>
        </p:txBody>
      </p:sp>
      <p:sp>
        <p:nvSpPr>
          <p:cNvPr id="3" name="TextBox 2"/>
          <p:cNvSpPr txBox="1"/>
          <p:nvPr/>
        </p:nvSpPr>
        <p:spPr>
          <a:xfrm>
            <a:off x="561768" y="1994440"/>
            <a:ext cx="8035730" cy="2308324"/>
          </a:xfrm>
          <a:prstGeom prst="rect">
            <a:avLst/>
          </a:prstGeom>
          <a:noFill/>
        </p:spPr>
        <p:txBody>
          <a:bodyPr wrap="squar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What concerns does Chief Joseph have about the health and welfare of his people? How do you know?</a:t>
            </a:r>
          </a:p>
          <a:p>
            <a:endParaRPr lang="en-US" sz="3600" dirty="0">
              <a:solidFill>
                <a:prstClr val="white"/>
              </a:solidFill>
              <a:latin typeface="Century Gothic"/>
              <a:cs typeface="Century Gothic"/>
            </a:endParaRPr>
          </a:p>
        </p:txBody>
      </p:sp>
      <p:sp>
        <p:nvSpPr>
          <p:cNvPr id="6" name="TextBox 5">
            <a:extLst>
              <a:ext uri="{FF2B5EF4-FFF2-40B4-BE49-F238E27FC236}">
                <a16:creationId xmlns:a16="http://schemas.microsoft.com/office/drawing/2014/main" id="{AD0E3903-5883-489B-9E7A-DD10218F87E9}"/>
              </a:ext>
            </a:extLst>
          </p:cNvPr>
          <p:cNvSpPr txBox="1"/>
          <p:nvPr/>
        </p:nvSpPr>
        <p:spPr>
          <a:xfrm>
            <a:off x="3750109" y="4008120"/>
            <a:ext cx="5120640" cy="2554545"/>
          </a:xfrm>
          <a:prstGeom prst="rect">
            <a:avLst/>
          </a:prstGeom>
          <a:noFill/>
        </p:spPr>
        <p:txBody>
          <a:bodyPr wrap="square" rtlCol="0">
            <a:spAutoFit/>
          </a:bodyPr>
          <a:lstStyle/>
          <a:p>
            <a:r>
              <a:rPr lang="en-US" sz="4000" dirty="0">
                <a:solidFill>
                  <a:srgbClr val="FFFF66"/>
                </a:solidFill>
                <a:effectLst>
                  <a:outerShdw blurRad="38100" dist="38100" dir="2700000" algn="tl">
                    <a:srgbClr val="000000">
                      <a:alpha val="43137"/>
                    </a:srgbClr>
                  </a:outerShdw>
                </a:effectLst>
              </a:rPr>
              <a:t>Is Chief Joseph a reliable source? What evidence supports your answer?</a:t>
            </a:r>
          </a:p>
        </p:txBody>
      </p:sp>
    </p:spTree>
    <p:extLst>
      <p:ext uri="{BB962C8B-B14F-4D97-AF65-F5344CB8AC3E}">
        <p14:creationId xmlns:p14="http://schemas.microsoft.com/office/powerpoint/2010/main" val="27424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overn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1" y="1"/>
            <a:ext cx="9234132"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Vocabulary</a:t>
            </a:r>
          </a:p>
        </p:txBody>
      </p:sp>
      <p:sp>
        <p:nvSpPr>
          <p:cNvPr id="3" name="TextBox 2"/>
          <p:cNvSpPr txBox="1"/>
          <p:nvPr/>
        </p:nvSpPr>
        <p:spPr>
          <a:xfrm>
            <a:off x="561768" y="1613440"/>
            <a:ext cx="8035730" cy="1754327"/>
          </a:xfrm>
          <a:prstGeom prst="rect">
            <a:avLst/>
          </a:prstGeom>
          <a:noFill/>
        </p:spPr>
        <p:txBody>
          <a:bodyPr wrap="square" rtlCol="0">
            <a:spAutoFit/>
          </a:bodyPr>
          <a:lstStyle/>
          <a:p>
            <a:pPr algn="ct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What does Chief Joseph mean when he says, “From where the sun now stands?”</a:t>
            </a:r>
          </a:p>
          <a:p>
            <a:endParaRPr lang="en-US" sz="3600" dirty="0">
              <a:solidFill>
                <a:srgbClr val="FFFFFF"/>
              </a:solidFill>
              <a:latin typeface="Century Gothic"/>
              <a:cs typeface="Century Gothic"/>
            </a:endParaRPr>
          </a:p>
        </p:txBody>
      </p:sp>
      <p:sp>
        <p:nvSpPr>
          <p:cNvPr id="4" name="TextBox 3">
            <a:extLst>
              <a:ext uri="{FF2B5EF4-FFF2-40B4-BE49-F238E27FC236}">
                <a16:creationId xmlns:a16="http://schemas.microsoft.com/office/drawing/2014/main" id="{A78826C0-A4EE-4ADA-8C6C-C23843CE937F}"/>
              </a:ext>
            </a:extLst>
          </p:cNvPr>
          <p:cNvSpPr txBox="1"/>
          <p:nvPr/>
        </p:nvSpPr>
        <p:spPr>
          <a:xfrm>
            <a:off x="561768" y="4846320"/>
            <a:ext cx="8035730" cy="1200329"/>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How does the language Chief Joseph use indicate his perspective? (Close reading)</a:t>
            </a:r>
          </a:p>
        </p:txBody>
      </p:sp>
    </p:spTree>
    <p:extLst>
      <p:ext uri="{BB962C8B-B14F-4D97-AF65-F5344CB8AC3E}">
        <p14:creationId xmlns:p14="http://schemas.microsoft.com/office/powerpoint/2010/main" val="3222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tructure_of_the_Roof_of_Upper_Trading_Rows_by_Vladimir_Shukhov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Structure</a:t>
            </a:r>
          </a:p>
        </p:txBody>
      </p:sp>
      <p:sp>
        <p:nvSpPr>
          <p:cNvPr id="3" name="TextBox 2"/>
          <p:cNvSpPr txBox="1"/>
          <p:nvPr/>
        </p:nvSpPr>
        <p:spPr>
          <a:xfrm>
            <a:off x="0" y="2842204"/>
            <a:ext cx="9144000" cy="1200329"/>
          </a:xfrm>
          <a:prstGeom prst="rect">
            <a:avLst/>
          </a:prstGeom>
          <a:solidFill>
            <a:schemeClr val="tx1">
              <a:lumMod val="85000"/>
              <a:lumOff val="15000"/>
            </a:schemeClr>
          </a:solidFill>
        </p:spPr>
        <p:txBody>
          <a:bodyPr wrap="square" rtlCol="0">
            <a:spAutoFit/>
          </a:bodyPr>
          <a:lstStyle/>
          <a:p>
            <a:pPr algn="ctr"/>
            <a:r>
              <a:rPr lang="en-US" sz="3600" dirty="0">
                <a:solidFill>
                  <a:prstClr val="white"/>
                </a:solidFill>
                <a:latin typeface="Calibri"/>
              </a:rPr>
              <a:t>How does the text structure convey Chief Joseph’s mood? </a:t>
            </a:r>
            <a:endParaRPr lang="en-US" sz="3600" dirty="0">
              <a:solidFill>
                <a:prstClr val="white"/>
              </a:solidFill>
              <a:latin typeface="Century Gothic"/>
              <a:cs typeface="Century Gothic"/>
            </a:endParaRPr>
          </a:p>
        </p:txBody>
      </p:sp>
      <p:sp>
        <p:nvSpPr>
          <p:cNvPr id="4" name="TextBox 3">
            <a:extLst>
              <a:ext uri="{FF2B5EF4-FFF2-40B4-BE49-F238E27FC236}">
                <a16:creationId xmlns:a16="http://schemas.microsoft.com/office/drawing/2014/main" id="{C11C2E5C-0D1C-4B52-8F0F-9BCC3BA328C1}"/>
              </a:ext>
            </a:extLst>
          </p:cNvPr>
          <p:cNvSpPr txBox="1"/>
          <p:nvPr/>
        </p:nvSpPr>
        <p:spPr>
          <a:xfrm>
            <a:off x="754380" y="4518660"/>
            <a:ext cx="7741920" cy="1754326"/>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What language does Chief Joseph use to persuade his audience? (Close reading)</a:t>
            </a:r>
          </a:p>
        </p:txBody>
      </p:sp>
    </p:spTree>
    <p:extLst>
      <p:ext uri="{BB962C8B-B14F-4D97-AF65-F5344CB8AC3E}">
        <p14:creationId xmlns:p14="http://schemas.microsoft.com/office/powerpoint/2010/main" val="25655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Standing Chains Broken Freedom From Slavery (amysorrells.files.wordpress.com+2009+10+silhouette20standing20chains20broken20freedom20from20slavery.jpg).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3">
              <a:lumMod val="60000"/>
              <a:lumOff val="40000"/>
            </a:schemeClr>
          </a:solidFill>
        </p:spPr>
        <p:txBody>
          <a:bodyPr wrap="square" rtlCol="0">
            <a:spAutoFit/>
          </a:bodyPr>
          <a:lstStyle/>
          <a:p>
            <a:r>
              <a:rPr lang="en-US" sz="2900" dirty="0">
                <a:solidFill>
                  <a:prstClr val="black"/>
                </a:solidFill>
                <a:latin typeface="Century Gothic"/>
                <a:cs typeface="Century Gothic"/>
              </a:rPr>
              <a:t>What does the text mean? </a:t>
            </a:r>
            <a:r>
              <a:rPr lang="en-US" sz="2900" b="1" dirty="0">
                <a:solidFill>
                  <a:prstClr val="black"/>
                </a:solidFill>
                <a:latin typeface="Century Gothic"/>
                <a:cs typeface="Century Gothic"/>
              </a:rPr>
              <a:t>Inferences</a:t>
            </a:r>
          </a:p>
        </p:txBody>
      </p:sp>
      <p:sp>
        <p:nvSpPr>
          <p:cNvPr id="3" name="TextBox 2"/>
          <p:cNvSpPr txBox="1"/>
          <p:nvPr/>
        </p:nvSpPr>
        <p:spPr>
          <a:xfrm>
            <a:off x="952500" y="1121497"/>
            <a:ext cx="7683500" cy="2862322"/>
          </a:xfrm>
          <a:prstGeom prst="rect">
            <a:avLst/>
          </a:prstGeom>
          <a:noFill/>
        </p:spPr>
        <p:txBody>
          <a:bodyPr wrap="square" rtlCol="0">
            <a:spAutoFit/>
          </a:bodyPr>
          <a:lstStyle/>
          <a:p>
            <a:pPr algn="ct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Who is Chief Joseph referring to when he says, “I want to have time to look for </a:t>
            </a:r>
            <a:r>
              <a:rPr lang="en-US" sz="3600" b="1" i="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my children</a:t>
            </a: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 What other parts of the speech support your claim?</a:t>
            </a:r>
          </a:p>
          <a:p>
            <a:pPr algn="ctr"/>
            <a:endParaRPr lang="en-US" sz="3600" dirty="0">
              <a:solidFill>
                <a:prstClr val="white"/>
              </a:solidFill>
              <a:latin typeface="Century Gothic"/>
              <a:cs typeface="Century Gothic"/>
            </a:endParaRPr>
          </a:p>
        </p:txBody>
      </p:sp>
      <p:sp>
        <p:nvSpPr>
          <p:cNvPr id="4" name="TextBox 3">
            <a:extLst>
              <a:ext uri="{FF2B5EF4-FFF2-40B4-BE49-F238E27FC236}">
                <a16:creationId xmlns:a16="http://schemas.microsoft.com/office/drawing/2014/main" id="{7012AF68-4980-4BAB-8585-31B66A473E87}"/>
              </a:ext>
            </a:extLst>
          </p:cNvPr>
          <p:cNvSpPr txBox="1"/>
          <p:nvPr/>
        </p:nvSpPr>
        <p:spPr>
          <a:xfrm>
            <a:off x="426720" y="4671060"/>
            <a:ext cx="8209280" cy="1754326"/>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How might the circumstances in which this speech was written affect how Chief Joseph wrote this? (Contextualization)</a:t>
            </a:r>
          </a:p>
        </p:txBody>
      </p:sp>
    </p:spTree>
    <p:extLst>
      <p:ext uri="{BB962C8B-B14F-4D97-AF65-F5344CB8AC3E}">
        <p14:creationId xmlns:p14="http://schemas.microsoft.com/office/powerpoint/2010/main" val="6277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Writing.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Vocabulary</a:t>
            </a:r>
          </a:p>
        </p:txBody>
      </p:sp>
      <p:sp>
        <p:nvSpPr>
          <p:cNvPr id="3" name="TextBox 2"/>
          <p:cNvSpPr txBox="1"/>
          <p:nvPr/>
        </p:nvSpPr>
        <p:spPr>
          <a:xfrm>
            <a:off x="3190875" y="1613440"/>
            <a:ext cx="5739998" cy="2308324"/>
          </a:xfrm>
          <a:prstGeom prst="rect">
            <a:avLst/>
          </a:prstGeom>
          <a:noFill/>
        </p:spPr>
        <p:txBody>
          <a:bodyPr wrap="square" rtlCol="0">
            <a:spAutoFit/>
          </a:bodyPr>
          <a:lstStyle/>
          <a:p>
            <a:pPr algn="ctr"/>
            <a:r>
              <a:rPr lang="en-US" sz="3600" dirty="0">
                <a:solidFill>
                  <a:prstClr val="black"/>
                </a:solidFill>
                <a:latin typeface="Calibri"/>
              </a:rPr>
              <a:t>What is the tone of this speech? What words and phrases support your claim? </a:t>
            </a:r>
          </a:p>
          <a:p>
            <a:endParaRPr lang="en-US" sz="3600" dirty="0">
              <a:solidFill>
                <a:prstClr val="black"/>
              </a:solidFill>
              <a:latin typeface="Century Gothic"/>
              <a:cs typeface="Century Gothic"/>
            </a:endParaRPr>
          </a:p>
        </p:txBody>
      </p:sp>
    </p:spTree>
    <p:extLst>
      <p:ext uri="{BB962C8B-B14F-4D97-AF65-F5344CB8AC3E}">
        <p14:creationId xmlns:p14="http://schemas.microsoft.com/office/powerpoint/2010/main" val="16846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outworkingmemo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50" y="1809749"/>
            <a:ext cx="4800599" cy="35559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Structure</a:t>
            </a:r>
          </a:p>
        </p:txBody>
      </p:sp>
      <p:sp>
        <p:nvSpPr>
          <p:cNvPr id="3" name="TextBox 2"/>
          <p:cNvSpPr txBox="1"/>
          <p:nvPr/>
        </p:nvSpPr>
        <p:spPr>
          <a:xfrm>
            <a:off x="365125" y="1427343"/>
            <a:ext cx="3413125" cy="5078313"/>
          </a:xfrm>
          <a:prstGeom prst="rect">
            <a:avLst/>
          </a:prstGeom>
          <a:noFill/>
        </p:spPr>
        <p:txBody>
          <a:bodyPr wrap="square" rtlCol="0">
            <a:spAutoFit/>
          </a:bodyPr>
          <a:lstStyle/>
          <a:p>
            <a:pPr algn="ctr"/>
            <a:r>
              <a:rPr lang="en-US" sz="3200" dirty="0">
                <a:solidFill>
                  <a:prstClr val="black"/>
                </a:solidFill>
                <a:latin typeface="Calibri"/>
              </a:rPr>
              <a:t>What is it about the use of the word </a:t>
            </a:r>
            <a:r>
              <a:rPr lang="en-US" sz="3200" i="1" dirty="0">
                <a:solidFill>
                  <a:prstClr val="black"/>
                </a:solidFill>
                <a:latin typeface="Calibri"/>
              </a:rPr>
              <a:t>forever</a:t>
            </a:r>
            <a:r>
              <a:rPr lang="en-US" sz="3200" dirty="0">
                <a:solidFill>
                  <a:prstClr val="black"/>
                </a:solidFill>
                <a:latin typeface="Calibri"/>
              </a:rPr>
              <a:t> in the last line, “I will fight no more forever” that makes this statement so memorable?</a:t>
            </a:r>
          </a:p>
          <a:p>
            <a:pPr algn="ctr"/>
            <a:endParaRPr lang="en-US" sz="3600" dirty="0">
              <a:solidFill>
                <a:prstClr val="white"/>
              </a:solidFill>
              <a:latin typeface="Century Gothic"/>
              <a:cs typeface="Century Gothic"/>
            </a:endParaRPr>
          </a:p>
        </p:txBody>
      </p:sp>
    </p:spTree>
    <p:extLst>
      <p:ext uri="{BB962C8B-B14F-4D97-AF65-F5344CB8AC3E}">
        <p14:creationId xmlns:p14="http://schemas.microsoft.com/office/powerpoint/2010/main" val="15557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_Circle_II_by_rohtu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55625" y="1587501"/>
            <a:ext cx="8001000" cy="2585323"/>
          </a:xfrm>
          <a:prstGeom prst="rect">
            <a:avLst/>
          </a:prstGeom>
          <a:noFill/>
        </p:spPr>
        <p:txBody>
          <a:bodyPr wrap="squar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Chief Joseph succeeded his father as leader of the Wallowa band in 1871. Before his death, the father said to his son:</a:t>
            </a:r>
          </a:p>
          <a:p>
            <a:endParaRPr lang="en-US" dirty="0">
              <a:solidFill>
                <a:prstClr val="black"/>
              </a:solidFill>
              <a:latin typeface="Calibri"/>
            </a:endParaRPr>
          </a:p>
        </p:txBody>
      </p:sp>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a:solidFill>
                  <a:prstClr val="black"/>
                </a:solidFill>
                <a:latin typeface="Century Gothic"/>
                <a:cs typeface="Century Gothic"/>
              </a:rPr>
              <a:t>What does the text mean? </a:t>
            </a:r>
            <a:r>
              <a:rPr lang="en-US" sz="2800" b="1" dirty="0">
                <a:solidFill>
                  <a:prstClr val="black"/>
                </a:solidFill>
                <a:latin typeface="Century Gothic"/>
                <a:cs typeface="Century Gothic"/>
              </a:rPr>
              <a:t>Intertextual connections</a:t>
            </a:r>
          </a:p>
        </p:txBody>
      </p:sp>
    </p:spTree>
    <p:extLst>
      <p:ext uri="{BB962C8B-B14F-4D97-AF65-F5344CB8AC3E}">
        <p14:creationId xmlns:p14="http://schemas.microsoft.com/office/powerpoint/2010/main" val="3696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25" y="190501"/>
            <a:ext cx="8397876" cy="4832093"/>
          </a:xfrm>
          <a:prstGeom prst="rect">
            <a:avLst/>
          </a:prstGeom>
          <a:noFill/>
          <a:ln w="38100" cmpd="sng">
            <a:solidFill>
              <a:schemeClr val="tx1"/>
            </a:solidFill>
          </a:ln>
        </p:spPr>
        <p:txBody>
          <a:bodyPr wrap="square" rtlCol="0">
            <a:spAutoFit/>
          </a:bodyPr>
          <a:lstStyle/>
          <a:p>
            <a:r>
              <a:rPr lang="en-US" sz="2800" dirty="0">
                <a:solidFill>
                  <a:prstClr val="black"/>
                </a:solidFill>
                <a:latin typeface="Calibri"/>
              </a:rPr>
              <a:t>“My 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p>
        </p:txBody>
      </p:sp>
      <p:sp>
        <p:nvSpPr>
          <p:cNvPr id="4" name="Rectangle 3"/>
          <p:cNvSpPr/>
          <p:nvPr/>
        </p:nvSpPr>
        <p:spPr>
          <a:xfrm>
            <a:off x="365125" y="5191125"/>
            <a:ext cx="8397876" cy="1384995"/>
          </a:xfrm>
          <a:prstGeom prst="rect">
            <a:avLst/>
          </a:prstGeom>
          <a:solidFill>
            <a:schemeClr val="bg2"/>
          </a:solidFill>
          <a:ln w="28575" cmpd="sng">
            <a:solidFill>
              <a:schemeClr val="tx1"/>
            </a:solidFill>
          </a:ln>
        </p:spPr>
        <p:txBody>
          <a:bodyPr wrap="square">
            <a:spAutoFit/>
          </a:bodyPr>
          <a:lstStyle/>
          <a:p>
            <a:pPr algn="ctr"/>
            <a:r>
              <a:rPr lang="en-US" sz="2800" i="1" dirty="0">
                <a:solidFill>
                  <a:prstClr val="black"/>
                </a:solidFill>
                <a:latin typeface="Calibri"/>
              </a:rPr>
              <a:t>Joseph commented "I clasped my father's hand and promised to do as he asked. A man who would not defend his father's grave is worse than a wild beast."</a:t>
            </a:r>
          </a:p>
        </p:txBody>
      </p:sp>
    </p:spTree>
    <p:extLst>
      <p:ext uri="{BB962C8B-B14F-4D97-AF65-F5344CB8AC3E}">
        <p14:creationId xmlns:p14="http://schemas.microsoft.com/office/powerpoint/2010/main" val="40698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25" y="190501"/>
            <a:ext cx="8397876" cy="4832093"/>
          </a:xfrm>
          <a:prstGeom prst="rect">
            <a:avLst/>
          </a:prstGeom>
          <a:noFill/>
          <a:ln w="38100" cmpd="sng">
            <a:solidFill>
              <a:schemeClr val="tx1"/>
            </a:solidFill>
          </a:ln>
        </p:spPr>
        <p:txBody>
          <a:bodyPr wrap="square" rtlCol="0">
            <a:spAutoFit/>
          </a:bodyPr>
          <a:lstStyle/>
          <a:p>
            <a:r>
              <a:rPr lang="en-US" sz="2800" dirty="0">
                <a:solidFill>
                  <a:prstClr val="black"/>
                </a:solidFill>
                <a:latin typeface="Calibri"/>
              </a:rPr>
              <a:t>“My 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p>
        </p:txBody>
      </p:sp>
      <p:sp>
        <p:nvSpPr>
          <p:cNvPr id="4" name="Rectangle 3"/>
          <p:cNvSpPr/>
          <p:nvPr/>
        </p:nvSpPr>
        <p:spPr>
          <a:xfrm>
            <a:off x="365125" y="5191125"/>
            <a:ext cx="8397876" cy="1384995"/>
          </a:xfrm>
          <a:prstGeom prst="rect">
            <a:avLst/>
          </a:prstGeom>
          <a:solidFill>
            <a:schemeClr val="bg2"/>
          </a:solidFill>
          <a:ln w="28575" cmpd="sng">
            <a:solidFill>
              <a:schemeClr val="tx1"/>
            </a:solidFill>
          </a:ln>
        </p:spPr>
        <p:txBody>
          <a:bodyPr wrap="square">
            <a:spAutoFit/>
          </a:bodyPr>
          <a:lstStyle/>
          <a:p>
            <a:pPr algn="ctr"/>
            <a:r>
              <a:rPr lang="en-US" sz="2800" i="1" dirty="0">
                <a:solidFill>
                  <a:prstClr val="black"/>
                </a:solidFill>
                <a:latin typeface="Calibri"/>
              </a:rPr>
              <a:t>Joseph commented "I clasped my father's hand and promised to do as he asked. A man who would not defend his father's grave is worse than a wild beast."</a:t>
            </a:r>
          </a:p>
        </p:txBody>
      </p:sp>
      <p:sp>
        <p:nvSpPr>
          <p:cNvPr id="3" name="TextBox 2">
            <a:extLst>
              <a:ext uri="{FF2B5EF4-FFF2-40B4-BE49-F238E27FC236}">
                <a16:creationId xmlns:a16="http://schemas.microsoft.com/office/drawing/2014/main" id="{962B18DA-BFE1-4DBA-8B3E-EF0BE5F62281}"/>
              </a:ext>
            </a:extLst>
          </p:cNvPr>
          <p:cNvSpPr txBox="1"/>
          <p:nvPr/>
        </p:nvSpPr>
        <p:spPr>
          <a:xfrm>
            <a:off x="952500" y="1135380"/>
            <a:ext cx="6858000" cy="4401205"/>
          </a:xfrm>
          <a:prstGeom prst="rect">
            <a:avLst/>
          </a:prstGeom>
          <a:solidFill>
            <a:schemeClr val="accent1">
              <a:lumMod val="75000"/>
            </a:schemeClr>
          </a:solidFill>
        </p:spPr>
        <p:txBody>
          <a:bodyPr wrap="square" rtlCol="0">
            <a:spAutoFit/>
          </a:bodyPr>
          <a:lstStyle/>
          <a:p>
            <a:r>
              <a:rPr lang="en-US" sz="4000" b="1" dirty="0">
                <a:solidFill>
                  <a:srgbClr val="FFFF66"/>
                </a:solidFill>
                <a:effectLst>
                  <a:outerShdw blurRad="38100" dist="38100" dir="2700000" algn="tl">
                    <a:srgbClr val="000000">
                      <a:alpha val="43137"/>
                    </a:srgbClr>
                  </a:outerShdw>
                </a:effectLst>
              </a:rPr>
              <a:t>Is this source reliable? How might we confirm or deny that Chief Joseph responded to his father? How did the Nez Perce maintain historical records…or would they have done that? (</a:t>
            </a:r>
            <a:r>
              <a:rPr lang="en-US" sz="4000" b="1" dirty="0" err="1">
                <a:solidFill>
                  <a:srgbClr val="FFFF66"/>
                </a:solidFill>
                <a:effectLst>
                  <a:outerShdw blurRad="38100" dist="38100" dir="2700000" algn="tl">
                    <a:srgbClr val="000000">
                      <a:alpha val="43137"/>
                    </a:srgbClr>
                  </a:outerShdw>
                </a:effectLst>
              </a:rPr>
              <a:t>Corraboration</a:t>
            </a:r>
            <a:r>
              <a:rPr lang="en-US" sz="4000" b="1" dirty="0">
                <a:solidFill>
                  <a:srgbClr val="FFFF6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132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7" name="Picture 6" descr="Chief-Joseph-WC-9358227-1-4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414" y="1231484"/>
            <a:ext cx="3567284" cy="356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a:solidFill>
                  <a:prstClr val="black"/>
                </a:solidFill>
                <a:latin typeface="Century Gothic"/>
                <a:cs typeface="Century Gothic"/>
              </a:rPr>
              <a:t>What does the text mean? </a:t>
            </a:r>
            <a:r>
              <a:rPr lang="en-US" sz="2800" b="1" dirty="0" err="1">
                <a:solidFill>
                  <a:prstClr val="black"/>
                </a:solidFill>
                <a:latin typeface="Century Gothic"/>
                <a:cs typeface="Century Gothic"/>
              </a:rPr>
              <a:t>Intertextual</a:t>
            </a:r>
            <a:r>
              <a:rPr lang="en-US" sz="2800" b="1" dirty="0">
                <a:solidFill>
                  <a:prstClr val="black"/>
                </a:solidFill>
                <a:latin typeface="Century Gothic"/>
                <a:cs typeface="Century Gothic"/>
              </a:rPr>
              <a:t> connections</a:t>
            </a:r>
          </a:p>
        </p:txBody>
      </p:sp>
      <p:sp>
        <p:nvSpPr>
          <p:cNvPr id="6" name="Rectangle 5"/>
          <p:cNvSpPr/>
          <p:nvPr/>
        </p:nvSpPr>
        <p:spPr>
          <a:xfrm>
            <a:off x="227236" y="994538"/>
            <a:ext cx="5429706" cy="3108543"/>
          </a:xfrm>
          <a:prstGeom prst="rect">
            <a:avLst/>
          </a:prstGeom>
        </p:spPr>
        <p:txBody>
          <a:bodyPr wrap="square">
            <a:spAutoFit/>
          </a:bodyPr>
          <a:lstStyle/>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How does this second passage help you to understand the speech?  </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What inner conflict would Chief Joseph have experienced?</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Where do you see </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evidence of this conflict in the speech? </a:t>
            </a:r>
          </a:p>
        </p:txBody>
      </p:sp>
      <p:sp>
        <p:nvSpPr>
          <p:cNvPr id="2" name="TextBox 1">
            <a:extLst>
              <a:ext uri="{FF2B5EF4-FFF2-40B4-BE49-F238E27FC236}">
                <a16:creationId xmlns:a16="http://schemas.microsoft.com/office/drawing/2014/main" id="{E1891751-7322-4411-B7B7-9890EABFAA65}"/>
              </a:ext>
            </a:extLst>
          </p:cNvPr>
          <p:cNvSpPr txBox="1"/>
          <p:nvPr/>
        </p:nvSpPr>
        <p:spPr>
          <a:xfrm>
            <a:off x="121920" y="5101893"/>
            <a:ext cx="8043228" cy="1569660"/>
          </a:xfrm>
          <a:prstGeom prst="rect">
            <a:avLst/>
          </a:prstGeom>
          <a:noFill/>
        </p:spPr>
        <p:txBody>
          <a:bodyPr wrap="none" rtlCol="0">
            <a:spAutoFit/>
          </a:bodyPr>
          <a:lstStyle/>
          <a:p>
            <a:r>
              <a:rPr lang="en-US" sz="3200" b="1" dirty="0">
                <a:solidFill>
                  <a:srgbClr val="FFFF66"/>
                </a:solidFill>
                <a:effectLst>
                  <a:outerShdw blurRad="38100" dist="38100" dir="2700000" algn="tl">
                    <a:srgbClr val="000000">
                      <a:alpha val="43137"/>
                    </a:srgbClr>
                  </a:outerShdw>
                </a:effectLst>
              </a:rPr>
              <a:t>Does this document help to support or explain</a:t>
            </a:r>
          </a:p>
          <a:p>
            <a:r>
              <a:rPr lang="en-US" sz="3200" b="1" dirty="0">
                <a:solidFill>
                  <a:srgbClr val="FFFF66"/>
                </a:solidFill>
                <a:effectLst>
                  <a:outerShdw blurRad="38100" dist="38100" dir="2700000" algn="tl">
                    <a:srgbClr val="000000">
                      <a:alpha val="43137"/>
                    </a:srgbClr>
                  </a:outerShdw>
                </a:effectLst>
              </a:rPr>
              <a:t>Chief Joseph’s actions during the Indian Wars?</a:t>
            </a:r>
          </a:p>
          <a:p>
            <a:r>
              <a:rPr lang="en-US" sz="3200" b="1" dirty="0">
                <a:solidFill>
                  <a:srgbClr val="FFFF66"/>
                </a:solidFill>
                <a:effectLst>
                  <a:outerShdw blurRad="38100" dist="38100" dir="2700000" algn="tl">
                    <a:srgbClr val="000000">
                      <a:alpha val="43137"/>
                    </a:srgbClr>
                  </a:outerShdw>
                </a:effectLst>
              </a:rPr>
              <a:t>(Corroboration) </a:t>
            </a:r>
          </a:p>
        </p:txBody>
      </p:sp>
    </p:spTree>
    <p:extLst>
      <p:ext uri="{BB962C8B-B14F-4D97-AF65-F5344CB8AC3E}">
        <p14:creationId xmlns:p14="http://schemas.microsoft.com/office/powerpoint/2010/main" val="33823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578" y="796019"/>
            <a:ext cx="7639175" cy="34778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solidFill>
                  <a:prstClr val="black"/>
                </a:solidFill>
                <a:latin typeface="Calibri"/>
              </a:rPr>
              <a:t>1</a:t>
            </a:r>
            <a:r>
              <a:rPr lang="en-US" sz="3600" b="1" dirty="0">
                <a:solidFill>
                  <a:prstClr val="black"/>
                </a:solidFill>
                <a:latin typeface="Calibri"/>
              </a:rPr>
              <a:t>.</a:t>
            </a:r>
            <a:r>
              <a:rPr lang="en-US" sz="6000" dirty="0">
                <a:solidFill>
                  <a:prstClr val="black"/>
                </a:solidFill>
                <a:latin typeface="Calibri"/>
              </a:rPr>
              <a:t> </a:t>
            </a:r>
            <a:r>
              <a:rPr lang="en-US" sz="3600" dirty="0">
                <a:solidFill>
                  <a:prstClr val="black"/>
                </a:solidFill>
                <a:latin typeface="Calibri"/>
              </a:rPr>
              <a:t>Read closely </a:t>
            </a:r>
            <a:r>
              <a:rPr lang="en-US" sz="2800" dirty="0">
                <a:solidFill>
                  <a:prstClr val="black"/>
                </a:solidFill>
                <a:latin typeface="Calibri"/>
              </a:rPr>
              <a:t>to determine what the text says explicitly and to make logical inferences from it; </a:t>
            </a:r>
            <a:r>
              <a:rPr lang="en-US" sz="3600" dirty="0">
                <a:solidFill>
                  <a:prstClr val="black"/>
                </a:solidFill>
                <a:latin typeface="Calibri"/>
              </a:rPr>
              <a:t>cite specific </a:t>
            </a:r>
            <a:r>
              <a:rPr lang="en-US" sz="4000" dirty="0">
                <a:solidFill>
                  <a:prstClr val="black"/>
                </a:solidFill>
                <a:latin typeface="Calibri"/>
              </a:rPr>
              <a:t>textual</a:t>
            </a:r>
            <a:r>
              <a:rPr lang="en-US" sz="3600" dirty="0">
                <a:solidFill>
                  <a:prstClr val="black"/>
                </a:solidFill>
                <a:latin typeface="Calibri"/>
              </a:rPr>
              <a:t> evidence </a:t>
            </a:r>
            <a:r>
              <a:rPr lang="en-US" sz="2800" dirty="0">
                <a:solidFill>
                  <a:prstClr val="black"/>
                </a:solidFill>
                <a:latin typeface="Calibri"/>
              </a:rPr>
              <a:t>when writing or speaking to support conclusions drawn from the text.</a:t>
            </a:r>
          </a:p>
          <a:p>
            <a:pPr algn="ctr"/>
            <a:endParaRPr lang="en-US" sz="3600" dirty="0">
              <a:solidFill>
                <a:prstClr val="black"/>
              </a:solidFill>
              <a:latin typeface="Calibri"/>
            </a:endParaRPr>
          </a:p>
        </p:txBody>
      </p:sp>
      <p:pic>
        <p:nvPicPr>
          <p:cNvPr id="2" name="Picture 1" descr="magnifyingglass.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331" y="2983687"/>
            <a:ext cx="4100424" cy="4100424"/>
          </a:xfrm>
          <a:prstGeom prst="rect">
            <a:avLst/>
          </a:prstGeom>
        </p:spPr>
      </p:pic>
    </p:spTree>
    <p:extLst>
      <p:ext uri="{BB962C8B-B14F-4D97-AF65-F5344CB8AC3E}">
        <p14:creationId xmlns:p14="http://schemas.microsoft.com/office/powerpoint/2010/main" val="1077377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1640"/>
            <a:ext cx="9144000" cy="646331"/>
          </a:xfrm>
          <a:prstGeom prst="rect">
            <a:avLst/>
          </a:prstGeom>
          <a:solidFill>
            <a:schemeClr val="accent6">
              <a:lumMod val="40000"/>
              <a:lumOff val="60000"/>
            </a:schemeClr>
          </a:solidFill>
        </p:spPr>
        <p:txBody>
          <a:bodyPr wrap="square" rtlCol="0">
            <a:spAutoFit/>
          </a:bodyPr>
          <a:lstStyle/>
          <a:p>
            <a:r>
              <a:rPr lang="en-US" sz="3600" dirty="0">
                <a:solidFill>
                  <a:prstClr val="black"/>
                </a:solidFill>
                <a:latin typeface="Century Gothic"/>
                <a:cs typeface="Century Gothic"/>
              </a:rPr>
              <a:t>What does the text inspire you to do?</a:t>
            </a:r>
          </a:p>
        </p:txBody>
      </p:sp>
      <p:sp>
        <p:nvSpPr>
          <p:cNvPr id="3" name="TextBox 2"/>
          <p:cNvSpPr txBox="1"/>
          <p:nvPr/>
        </p:nvSpPr>
        <p:spPr>
          <a:xfrm>
            <a:off x="375211" y="2092393"/>
            <a:ext cx="5450403" cy="5201424"/>
          </a:xfrm>
          <a:prstGeom prst="rect">
            <a:avLst/>
          </a:prstGeom>
          <a:noFill/>
        </p:spPr>
        <p:txBody>
          <a:bodyPr wrap="none" rtlCol="0">
            <a:spAutoFit/>
          </a:bodyPr>
          <a:lstStyle/>
          <a:p>
            <a:pPr marL="285750" indent="-285750">
              <a:buFont typeface="Arial"/>
              <a:buChar char="•"/>
            </a:pPr>
            <a:r>
              <a:rPr lang="en-US" sz="3600" dirty="0">
                <a:solidFill>
                  <a:prstClr val="black"/>
                </a:solidFill>
                <a:latin typeface="Calibri"/>
              </a:rPr>
              <a:t>Presentation</a:t>
            </a:r>
          </a:p>
          <a:p>
            <a:pPr marL="285750" indent="-285750">
              <a:buFont typeface="Arial"/>
              <a:buChar char="•"/>
            </a:pPr>
            <a:r>
              <a:rPr lang="en-US" sz="3600" dirty="0">
                <a:solidFill>
                  <a:prstClr val="black"/>
                </a:solidFill>
                <a:latin typeface="Calibri"/>
              </a:rPr>
              <a:t>Debate</a:t>
            </a:r>
          </a:p>
          <a:p>
            <a:pPr marL="285750" indent="-285750">
              <a:buFont typeface="Arial"/>
              <a:buChar char="•"/>
            </a:pPr>
            <a:r>
              <a:rPr lang="en-US" sz="3600" dirty="0">
                <a:solidFill>
                  <a:prstClr val="black"/>
                </a:solidFill>
                <a:latin typeface="Calibri"/>
              </a:rPr>
              <a:t>Writing</a:t>
            </a:r>
          </a:p>
          <a:p>
            <a:pPr marL="285750" indent="-285750">
              <a:buFont typeface="Arial"/>
              <a:buChar char="•"/>
            </a:pPr>
            <a:r>
              <a:rPr lang="en-US" sz="3600" dirty="0">
                <a:solidFill>
                  <a:prstClr val="black"/>
                </a:solidFill>
                <a:latin typeface="Calibri"/>
              </a:rPr>
              <a:t>Socratic Seminar</a:t>
            </a:r>
          </a:p>
          <a:p>
            <a:pPr marL="285750" indent="-285750">
              <a:buFont typeface="Arial"/>
              <a:buChar char="•"/>
            </a:pPr>
            <a:r>
              <a:rPr lang="en-US" sz="3600" dirty="0">
                <a:solidFill>
                  <a:prstClr val="black"/>
                </a:solidFill>
                <a:latin typeface="Calibri"/>
              </a:rPr>
              <a:t>Investigation and research</a:t>
            </a:r>
          </a:p>
          <a:p>
            <a:pPr marL="285750" indent="-285750">
              <a:buFont typeface="Arial"/>
              <a:buChar char="•"/>
            </a:pPr>
            <a:r>
              <a:rPr lang="en-US" sz="3600" dirty="0">
                <a:solidFill>
                  <a:prstClr val="black"/>
                </a:solidFill>
                <a:latin typeface="Calibri"/>
              </a:rPr>
              <a:t>Test</a:t>
            </a:r>
          </a:p>
          <a:p>
            <a:pPr marL="285750" indent="-285750">
              <a:buFont typeface="Arial"/>
              <a:buChar char="•"/>
            </a:pPr>
            <a:endParaRPr lang="en-US" sz="2400" dirty="0">
              <a:solidFill>
                <a:prstClr val="black"/>
              </a:solidFill>
              <a:latin typeface="Calibri"/>
            </a:endParaRPr>
          </a:p>
          <a:p>
            <a:r>
              <a:rPr lang="en-US" sz="2400" dirty="0">
                <a:solidFill>
                  <a:prstClr val="black"/>
                </a:solidFill>
                <a:hlinkClick r:id="rId3"/>
              </a:rPr>
              <a:t>https://sheg.stanford.edu/sourcing-poster</a:t>
            </a:r>
            <a:endParaRPr lang="en-US" sz="2400" dirty="0">
              <a:solidFill>
                <a:prstClr val="black"/>
              </a:solidFill>
            </a:endParaRPr>
          </a:p>
          <a:p>
            <a:endParaRPr lang="en-US" sz="3600" dirty="0">
              <a:solidFill>
                <a:prstClr val="black"/>
              </a:solidFill>
              <a:latin typeface="Calibri"/>
            </a:endParaRPr>
          </a:p>
          <a:p>
            <a:endParaRPr lang="en-US" sz="3200" dirty="0">
              <a:solidFill>
                <a:prstClr val="black"/>
              </a:solidFill>
              <a:latin typeface="Calibri"/>
            </a:endParaRPr>
          </a:p>
        </p:txBody>
      </p:sp>
      <p:pic>
        <p:nvPicPr>
          <p:cNvPr id="9" name="Picture 8" descr="300px-incandescent_light_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430" y="1430740"/>
            <a:ext cx="2649334" cy="4397894"/>
          </a:xfrm>
          <a:prstGeom prst="rect">
            <a:avLst/>
          </a:prstGeom>
        </p:spPr>
      </p:pic>
    </p:spTree>
    <p:extLst>
      <p:ext uri="{BB962C8B-B14F-4D97-AF65-F5344CB8AC3E}">
        <p14:creationId xmlns:p14="http://schemas.microsoft.com/office/powerpoint/2010/main" val="4274909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20134" y="1433440"/>
            <a:ext cx="8655084" cy="3539430"/>
          </a:xfrm>
          <a:prstGeom prst="rect">
            <a:avLst/>
          </a:prstGeom>
          <a:noFill/>
        </p:spPr>
        <p:txBody>
          <a:bodyPr wrap="square" rtlCol="0">
            <a:spAutoFit/>
          </a:bodyPr>
          <a:lstStyle/>
          <a:p>
            <a:r>
              <a:rPr lang="en-US" sz="3200" b="1" dirty="0">
                <a:ln w="12700">
                  <a:solidFill>
                    <a:srgbClr val="1F497D">
                      <a:satMod val="155000"/>
                    </a:srgbClr>
                  </a:solidFill>
                  <a:prstDash val="solid"/>
                </a:ln>
                <a:solidFill>
                  <a:srgbClr val="EEECE1">
                    <a:tint val="85000"/>
                    <a:satMod val="155000"/>
                  </a:srgbClr>
                </a:solidFill>
                <a:latin typeface="Calibri"/>
              </a:rPr>
              <a:t>What is the role of courage in surrender? After reading and discussing Chief Joseph’s speech “I Will Fight No More Forever,” write an essay that defines courage and explains the courageousness of Chief Joseph’s decision.  Support your discussion with evidence from the texts. What conclusions can you draw? </a:t>
            </a:r>
          </a:p>
        </p:txBody>
      </p:sp>
      <p:sp>
        <p:nvSpPr>
          <p:cNvPr id="3" name="TextBox 2"/>
          <p:cNvSpPr txBox="1"/>
          <p:nvPr/>
        </p:nvSpPr>
        <p:spPr>
          <a:xfrm>
            <a:off x="3120804" y="5801714"/>
            <a:ext cx="5754414" cy="830997"/>
          </a:xfrm>
          <a:prstGeom prst="rect">
            <a:avLst/>
          </a:prstGeom>
          <a:solidFill>
            <a:schemeClr val="bg2">
              <a:lumMod val="90000"/>
            </a:schemeClr>
          </a:solidFill>
        </p:spPr>
        <p:txBody>
          <a:bodyPr wrap="square" rtlCol="0">
            <a:spAutoFit/>
          </a:bodyPr>
          <a:lstStyle/>
          <a:p>
            <a:r>
              <a:rPr lang="en-US" sz="2400" b="1" dirty="0">
                <a:solidFill>
                  <a:prstClr val="black"/>
                </a:solidFill>
                <a:latin typeface="Century Gothic" panose="020B0502020202020204" pitchFamily="34" charset="0"/>
              </a:rPr>
              <a:t>Constructed using Task Template 12: </a:t>
            </a:r>
            <a:r>
              <a:rPr lang="en-US" sz="2400" b="1" dirty="0" err="1">
                <a:solidFill>
                  <a:prstClr val="black"/>
                </a:solidFill>
                <a:latin typeface="Century Gothic" panose="020B0502020202020204" pitchFamily="34" charset="0"/>
              </a:rPr>
              <a:t>www.literacydesigncollaborative.org</a:t>
            </a:r>
            <a:endParaRPr lang="en-US" sz="2400" b="1" dirty="0">
              <a:solidFill>
                <a:prstClr val="black"/>
              </a:solidFill>
              <a:latin typeface="Century Gothic" panose="020B0502020202020204" pitchFamily="34" charset="0"/>
            </a:endParaRPr>
          </a:p>
        </p:txBody>
      </p:sp>
      <p:sp>
        <p:nvSpPr>
          <p:cNvPr id="5" name="TextBox 4"/>
          <p:cNvSpPr txBox="1"/>
          <p:nvPr/>
        </p:nvSpPr>
        <p:spPr>
          <a:xfrm>
            <a:off x="0" y="440267"/>
            <a:ext cx="9144000" cy="646331"/>
          </a:xfrm>
          <a:prstGeom prst="rect">
            <a:avLst/>
          </a:prstGeom>
          <a:solidFill>
            <a:schemeClr val="bg2">
              <a:lumMod val="75000"/>
            </a:schemeClr>
          </a:solidFill>
        </p:spPr>
        <p:txBody>
          <a:bodyPr wrap="square" rtlCol="0">
            <a:spAutoFit/>
          </a:bodyPr>
          <a:lstStyle/>
          <a:p>
            <a:r>
              <a:rPr lang="en-US" sz="3600" dirty="0">
                <a:solidFill>
                  <a:prstClr val="black"/>
                </a:solidFill>
                <a:latin typeface="Century Gothic"/>
                <a:cs typeface="Century Gothic"/>
              </a:rPr>
              <a:t>  Writing From Sources</a:t>
            </a:r>
          </a:p>
        </p:txBody>
      </p:sp>
    </p:spTree>
    <p:extLst>
      <p:ext uri="{BB962C8B-B14F-4D97-AF65-F5344CB8AC3E}">
        <p14:creationId xmlns:p14="http://schemas.microsoft.com/office/powerpoint/2010/main" val="105573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0" y="298117"/>
            <a:ext cx="5600700" cy="594122"/>
          </a:xfrm>
        </p:spPr>
        <p:txBody>
          <a:bodyPr>
            <a:normAutofit fontScale="90000"/>
          </a:bodyPr>
          <a:lstStyle/>
          <a:p>
            <a:r>
              <a:rPr lang="en-US" b="1" dirty="0"/>
              <a:t>Additionally…</a:t>
            </a:r>
          </a:p>
        </p:txBody>
      </p:sp>
      <p:sp>
        <p:nvSpPr>
          <p:cNvPr id="3" name="Content Placeholder 2"/>
          <p:cNvSpPr>
            <a:spLocks noGrp="1"/>
          </p:cNvSpPr>
          <p:nvPr>
            <p:ph sz="quarter" idx="1"/>
          </p:nvPr>
        </p:nvSpPr>
        <p:spPr>
          <a:xfrm>
            <a:off x="373224" y="1256133"/>
            <a:ext cx="8341568" cy="5163328"/>
          </a:xfrm>
          <a:noFill/>
          <a:ln w="38100">
            <a:solidFill>
              <a:srgbClr val="FF0000"/>
            </a:solidFill>
          </a:ln>
        </p:spPr>
        <p:txBody>
          <a:bodyPr>
            <a:normAutofit fontScale="92500" lnSpcReduction="20000"/>
          </a:bodyPr>
          <a:lstStyle/>
          <a:p>
            <a:r>
              <a:rPr lang="en-US" sz="3800" dirty="0"/>
              <a:t>Teachers often pose a question to the whole class but then calls on only a few hands…</a:t>
            </a:r>
          </a:p>
          <a:p>
            <a:r>
              <a:rPr lang="en-US" sz="3800" dirty="0"/>
              <a:t>Ask- is the question you are asking one that you want the </a:t>
            </a:r>
            <a:r>
              <a:rPr lang="en-US" sz="3800" b="1" i="1" dirty="0"/>
              <a:t>whole class </a:t>
            </a:r>
            <a:r>
              <a:rPr lang="en-US" sz="3800" dirty="0"/>
              <a:t>to consider?</a:t>
            </a:r>
          </a:p>
          <a:p>
            <a:r>
              <a:rPr lang="en-US" sz="3800" dirty="0"/>
              <a:t>Yes? Then why call on volunteers to answer?</a:t>
            </a:r>
          </a:p>
          <a:p>
            <a:r>
              <a:rPr lang="en-US" sz="3800" dirty="0"/>
              <a:t>Pose the question to the whole class and indicate how you want students to answer (Think, Write, Share; etc.)</a:t>
            </a:r>
          </a:p>
          <a:p>
            <a:pPr marL="457200" lvl="1" indent="0">
              <a:buNone/>
            </a:pPr>
            <a:endParaRPr lang="en-US" sz="3800" dirty="0"/>
          </a:p>
          <a:p>
            <a:pPr marL="308610" lvl="1" indent="0">
              <a:buNone/>
            </a:pPr>
            <a:endParaRPr lang="en-US" dirty="0"/>
          </a:p>
          <a:p>
            <a:pPr lvl="1"/>
            <a:endParaRPr lang="en-US" dirty="0"/>
          </a:p>
          <a:p>
            <a:pPr lvl="1"/>
            <a:endParaRPr lang="en-US" dirty="0"/>
          </a:p>
        </p:txBody>
      </p:sp>
      <p:pic>
        <p:nvPicPr>
          <p:cNvPr id="10" name="Picture 9">
            <a:extLst>
              <a:ext uri="{FF2B5EF4-FFF2-40B4-BE49-F238E27FC236}">
                <a16:creationId xmlns:a16="http://schemas.microsoft.com/office/drawing/2014/main" id="{20AC9722-3D5E-4EF5-A8F3-D081D8109216}"/>
              </a:ext>
            </a:extLst>
          </p:cNvPr>
          <p:cNvPicPr>
            <a:picLocks noChangeAspect="1"/>
          </p:cNvPicPr>
          <p:nvPr/>
        </p:nvPicPr>
        <p:blipFill>
          <a:blip r:embed="rId3"/>
          <a:stretch>
            <a:fillRect/>
          </a:stretch>
        </p:blipFill>
        <p:spPr>
          <a:xfrm>
            <a:off x="6119813" y="0"/>
            <a:ext cx="1557338" cy="1117707"/>
          </a:xfrm>
          <a:prstGeom prst="rect">
            <a:avLst/>
          </a:prstGeom>
        </p:spPr>
      </p:pic>
    </p:spTree>
    <p:extLst>
      <p:ext uri="{BB962C8B-B14F-4D97-AF65-F5344CB8AC3E}">
        <p14:creationId xmlns:p14="http://schemas.microsoft.com/office/powerpoint/2010/main" val="565741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316706" y="0"/>
            <a:ext cx="8510588" cy="7016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4000" b="1" dirty="0">
                <a:solidFill>
                  <a:srgbClr val="000000"/>
                </a:solidFill>
              </a:rPr>
              <a:t>Comprehension and Collaboration</a:t>
            </a:r>
          </a:p>
        </p:txBody>
      </p:sp>
      <p:sp>
        <p:nvSpPr>
          <p:cNvPr id="38916" name="Text Box 4"/>
          <p:cNvSpPr txBox="1">
            <a:spLocks noChangeArrowheads="1"/>
          </p:cNvSpPr>
          <p:nvPr/>
        </p:nvSpPr>
        <p:spPr bwMode="auto">
          <a:xfrm>
            <a:off x="841508" y="4404374"/>
            <a:ext cx="7563120" cy="1938992"/>
          </a:xfrm>
          <a:prstGeom prst="rect">
            <a:avLst/>
          </a:prstGeom>
          <a:solidFill>
            <a:srgbClr val="D0D0D0"/>
          </a:solidFill>
          <a:ln>
            <a:noFill/>
          </a:ln>
          <a:effectLst>
            <a:outerShdw blurRad="63500" dist="107763" dir="2700000" algn="ctr" rotWithShape="0">
              <a:srgbClr val="000000">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2400" dirty="0">
                <a:solidFill>
                  <a:srgbClr val="000000"/>
                </a:solidFill>
              </a:rPr>
              <a:t> 1. Prepare for and participate in collaborations with diverse partners, </a:t>
            </a:r>
            <a:r>
              <a:rPr lang="en-US" sz="3200" dirty="0">
                <a:solidFill>
                  <a:srgbClr val="000000"/>
                </a:solidFill>
              </a:rPr>
              <a:t>building on each others</a:t>
            </a:r>
            <a:r>
              <a:rPr lang="ja-JP" altLang="en-US" sz="3200" dirty="0">
                <a:solidFill>
                  <a:srgbClr val="000000"/>
                </a:solidFill>
              </a:rPr>
              <a:t>’</a:t>
            </a:r>
            <a:r>
              <a:rPr lang="en-US" sz="3200" dirty="0">
                <a:solidFill>
                  <a:srgbClr val="000000"/>
                </a:solidFill>
              </a:rPr>
              <a:t> ideas</a:t>
            </a:r>
            <a:r>
              <a:rPr lang="en-US" sz="2400" dirty="0">
                <a:solidFill>
                  <a:srgbClr val="000000"/>
                </a:solidFill>
              </a:rPr>
              <a:t> and </a:t>
            </a:r>
            <a:r>
              <a:rPr lang="en-US" sz="3200" dirty="0">
                <a:solidFill>
                  <a:srgbClr val="000000"/>
                </a:solidFill>
              </a:rPr>
              <a:t>expressing their own clearly and persuasively</a:t>
            </a:r>
            <a:r>
              <a:rPr lang="en-US" sz="2400" dirty="0">
                <a:solidFill>
                  <a:srgbClr val="000000"/>
                </a:solidFill>
              </a:rPr>
              <a:t>. </a:t>
            </a:r>
          </a:p>
        </p:txBody>
      </p:sp>
      <p:sp>
        <p:nvSpPr>
          <p:cNvPr id="2" name="Rectangle 1"/>
          <p:cNvSpPr/>
          <p:nvPr/>
        </p:nvSpPr>
        <p:spPr>
          <a:xfrm>
            <a:off x="5917756" y="5739653"/>
            <a:ext cx="1641796" cy="584775"/>
          </a:xfrm>
          <a:prstGeom prst="rect">
            <a:avLst/>
          </a:prstGeom>
        </p:spPr>
        <p:txBody>
          <a:bodyPr wrap="none">
            <a:spAutoFit/>
          </a:bodyPr>
          <a:lstStyle/>
          <a:p>
            <a:r>
              <a:rPr lang="en-US" sz="3200" b="1" dirty="0">
                <a:solidFill>
                  <a:srgbClr val="FF0000"/>
                </a:solidFill>
                <a:latin typeface="Candara" panose="020E0502030303020204" pitchFamily="34" charset="0"/>
                <a:ea typeface="Times New Roman" panose="02020603050405020304" pitchFamily="18" charset="0"/>
                <a:cs typeface="Helvetica" panose="020B0604020202020204" pitchFamily="34" charset="0"/>
              </a:rPr>
              <a:t>SL.CCR.1</a:t>
            </a:r>
            <a:endParaRPr lang="en-US" sz="3200" dirty="0">
              <a:solidFill>
                <a:srgbClr val="FF0000"/>
              </a:solidFill>
            </a:endParaRPr>
          </a:p>
        </p:txBody>
      </p:sp>
    </p:spTree>
    <p:extLst>
      <p:ext uri="{BB962C8B-B14F-4D97-AF65-F5344CB8AC3E}">
        <p14:creationId xmlns:p14="http://schemas.microsoft.com/office/powerpoint/2010/main" val="857907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6652" y="4591878"/>
            <a:ext cx="8001000" cy="1633331"/>
          </a:xfrm>
          <a:effectLst>
            <a:outerShdw blurRad="63500" dist="35921" dir="2700000" algn="ctr" rotWithShape="0">
              <a:schemeClr val="bg1">
                <a:alpha val="74998"/>
              </a:schemeClr>
            </a:outerShdw>
          </a:effectLst>
        </p:spPr>
        <p:txBody>
          <a:bodyPr/>
          <a:lstStyle/>
          <a:p>
            <a:r>
              <a:rPr lang="en-US" sz="9600" b="1" dirty="0">
                <a:solidFill>
                  <a:schemeClr val="tx1"/>
                </a:solidFill>
              </a:rPr>
              <a:t>Talk</a:t>
            </a:r>
            <a:r>
              <a:rPr lang="en-US" b="1" dirty="0">
                <a:solidFill>
                  <a:schemeClr val="tx1"/>
                </a:solidFill>
              </a:rPr>
              <a:t> </a:t>
            </a:r>
            <a:r>
              <a:rPr lang="en-US" sz="6600" b="1" dirty="0">
                <a:solidFill>
                  <a:schemeClr val="tx1"/>
                </a:solidFill>
              </a:rPr>
              <a:t>is essential</a:t>
            </a:r>
            <a:r>
              <a:rPr lang="en-US" b="1" dirty="0">
                <a:solidFill>
                  <a:schemeClr val="tx1"/>
                </a:solidFill>
              </a:rPr>
              <a:t> </a:t>
            </a:r>
            <a:br>
              <a:rPr lang="en-US" b="1" dirty="0">
                <a:solidFill>
                  <a:schemeClr val="tx1"/>
                </a:solidFill>
              </a:rPr>
            </a:br>
            <a:r>
              <a:rPr lang="en-US" sz="6600" b="1" dirty="0">
                <a:solidFill>
                  <a:schemeClr val="tx1"/>
                </a:solidFill>
              </a:rPr>
              <a:t>to</a:t>
            </a:r>
            <a:r>
              <a:rPr lang="en-US" b="1" dirty="0">
                <a:solidFill>
                  <a:schemeClr val="tx1"/>
                </a:solidFill>
              </a:rPr>
              <a:t> </a:t>
            </a:r>
            <a:r>
              <a:rPr lang="en-US" sz="9600" b="1" dirty="0">
                <a:solidFill>
                  <a:schemeClr val="tx1"/>
                </a:solidFill>
              </a:rPr>
              <a:t>writing</a:t>
            </a:r>
            <a:endParaRPr lang="en-US" dirty="0"/>
          </a:p>
        </p:txBody>
      </p:sp>
      <p:pic>
        <p:nvPicPr>
          <p:cNvPr id="3" name="Picture 2">
            <a:extLst>
              <a:ext uri="{FF2B5EF4-FFF2-40B4-BE49-F238E27FC236}">
                <a16:creationId xmlns:a16="http://schemas.microsoft.com/office/drawing/2014/main" id="{7FC7AA0A-FBE6-40D2-869D-3FAAE4E8A98A}"/>
              </a:ext>
            </a:extLst>
          </p:cNvPr>
          <p:cNvPicPr>
            <a:picLocks noChangeAspect="1"/>
          </p:cNvPicPr>
          <p:nvPr/>
        </p:nvPicPr>
        <p:blipFill>
          <a:blip r:embed="rId3"/>
          <a:stretch>
            <a:fillRect/>
          </a:stretch>
        </p:blipFill>
        <p:spPr>
          <a:xfrm>
            <a:off x="841709" y="139149"/>
            <a:ext cx="7553543" cy="4012820"/>
          </a:xfrm>
          <a:prstGeom prst="rect">
            <a:avLst/>
          </a:prstGeom>
        </p:spPr>
      </p:pic>
    </p:spTree>
    <p:extLst>
      <p:ext uri="{BB962C8B-B14F-4D97-AF65-F5344CB8AC3E}">
        <p14:creationId xmlns:p14="http://schemas.microsoft.com/office/powerpoint/2010/main" val="1377679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90600" y="0"/>
            <a:ext cx="6975475" cy="1311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defTabSz="914400" eaLnBrk="0" fontAlgn="base" hangingPunct="0">
              <a:spcBef>
                <a:spcPct val="0"/>
              </a:spcBef>
              <a:spcAft>
                <a:spcPct val="0"/>
              </a:spcAft>
            </a:pPr>
            <a:r>
              <a:rPr lang="en-US" sz="4000">
                <a:solidFill>
                  <a:srgbClr val="000000"/>
                </a:solidFill>
              </a:rPr>
              <a:t>Students compose orally </a:t>
            </a:r>
          </a:p>
          <a:p>
            <a:pPr algn="ctr" defTabSz="914400" eaLnBrk="0" fontAlgn="base" hangingPunct="0">
              <a:spcBef>
                <a:spcPct val="0"/>
              </a:spcBef>
              <a:spcAft>
                <a:spcPct val="0"/>
              </a:spcAft>
            </a:pPr>
            <a:r>
              <a:rPr lang="en-US" sz="4000">
                <a:solidFill>
                  <a:srgbClr val="000000"/>
                </a:solidFill>
              </a:rPr>
              <a:t>in the company of their peers.</a:t>
            </a:r>
            <a:r>
              <a:rPr lang="en-US" sz="2800">
                <a:solidFill>
                  <a:srgbClr val="000000"/>
                </a:solidFill>
              </a:rPr>
              <a:t> </a:t>
            </a:r>
          </a:p>
        </p:txBody>
      </p:sp>
      <p:sp>
        <p:nvSpPr>
          <p:cNvPr id="9221" name="AutoShape 5"/>
          <p:cNvSpPr>
            <a:spLocks noChangeArrowheads="1"/>
          </p:cNvSpPr>
          <p:nvPr/>
        </p:nvSpPr>
        <p:spPr bwMode="auto">
          <a:xfrm>
            <a:off x="5181600" y="1390650"/>
            <a:ext cx="3429000" cy="1066800"/>
          </a:xfrm>
          <a:prstGeom prst="wedgeEllipseCallout">
            <a:avLst>
              <a:gd name="adj1" fmla="val -34861"/>
              <a:gd name="adj2" fmla="val 79315"/>
            </a:avLst>
          </a:prstGeom>
          <a:solidFill>
            <a:srgbClr val="E6E6E6"/>
          </a:solidFill>
          <a:ln w="28575">
            <a:solidFill>
              <a:srgbClr val="FF0000"/>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endParaRPr>
          </a:p>
        </p:txBody>
      </p:sp>
      <p:sp>
        <p:nvSpPr>
          <p:cNvPr id="9222" name="Text Box 6"/>
          <p:cNvSpPr txBox="1">
            <a:spLocks noChangeArrowheads="1"/>
          </p:cNvSpPr>
          <p:nvPr/>
        </p:nvSpPr>
        <p:spPr bwMode="auto">
          <a:xfrm>
            <a:off x="5105400" y="1508551"/>
            <a:ext cx="35052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sz="2400" dirty="0">
                <a:solidFill>
                  <a:srgbClr val="000000"/>
                </a:solidFill>
              </a:rPr>
              <a:t>What forces can</a:t>
            </a:r>
          </a:p>
          <a:p>
            <a:pPr algn="ctr" defTabSz="914400" eaLnBrk="0" fontAlgn="base" hangingPunct="0">
              <a:spcBef>
                <a:spcPct val="0"/>
              </a:spcBef>
              <a:spcAft>
                <a:spcPct val="0"/>
              </a:spcAft>
            </a:pPr>
            <a:r>
              <a:rPr lang="en-US" sz="2400" dirty="0">
                <a:solidFill>
                  <a:srgbClr val="000000"/>
                </a:solidFill>
              </a:rPr>
              <a:t> change Earth?</a:t>
            </a:r>
          </a:p>
        </p:txBody>
      </p:sp>
      <p:pic>
        <p:nvPicPr>
          <p:cNvPr id="3" name="Picture 2">
            <a:extLst>
              <a:ext uri="{FF2B5EF4-FFF2-40B4-BE49-F238E27FC236}">
                <a16:creationId xmlns:a16="http://schemas.microsoft.com/office/drawing/2014/main" id="{282AADDA-5CB3-4865-8960-DCDB308A8F1E}"/>
              </a:ext>
            </a:extLst>
          </p:cNvPr>
          <p:cNvPicPr>
            <a:picLocks noChangeAspect="1"/>
          </p:cNvPicPr>
          <p:nvPr/>
        </p:nvPicPr>
        <p:blipFill>
          <a:blip r:embed="rId3"/>
          <a:stretch>
            <a:fillRect/>
          </a:stretch>
        </p:blipFill>
        <p:spPr>
          <a:xfrm>
            <a:off x="298450" y="2339548"/>
            <a:ext cx="5245100" cy="4048552"/>
          </a:xfrm>
          <a:prstGeom prst="rect">
            <a:avLst/>
          </a:prstGeom>
        </p:spPr>
      </p:pic>
    </p:spTree>
    <p:extLst>
      <p:ext uri="{BB962C8B-B14F-4D97-AF65-F5344CB8AC3E}">
        <p14:creationId xmlns:p14="http://schemas.microsoft.com/office/powerpoint/2010/main" val="4253954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1CDBA"/>
        </a:solidFill>
        <a:effectLst/>
      </p:bgPr>
    </p:bg>
    <p:spTree>
      <p:nvGrpSpPr>
        <p:cNvPr id="1" name=""/>
        <p:cNvGrpSpPr/>
        <p:nvPr/>
      </p:nvGrpSpPr>
      <p:grpSpPr>
        <a:xfrm>
          <a:off x="0" y="0"/>
          <a:ext cx="0" cy="0"/>
          <a:chOff x="0" y="0"/>
          <a:chExt cx="0" cy="0"/>
        </a:xfrm>
      </p:grpSpPr>
      <p:pic>
        <p:nvPicPr>
          <p:cNvPr id="7" name="Picture 6" descr="middle school tal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12117"/>
            <a:ext cx="3856581" cy="2345882"/>
          </a:xfrm>
          <a:prstGeom prst="rect">
            <a:avLst/>
          </a:prstGeom>
        </p:spPr>
      </p:pic>
      <p:sp>
        <p:nvSpPr>
          <p:cNvPr id="2" name="TextBox 1"/>
          <p:cNvSpPr txBox="1"/>
          <p:nvPr/>
        </p:nvSpPr>
        <p:spPr>
          <a:xfrm>
            <a:off x="0" y="267385"/>
            <a:ext cx="9143999" cy="2862322"/>
          </a:xfrm>
          <a:prstGeom prst="rect">
            <a:avLst/>
          </a:prstGeom>
          <a:solidFill>
            <a:schemeClr val="accent1">
              <a:lumMod val="50000"/>
            </a:schemeClr>
          </a:solidFill>
        </p:spPr>
        <p:txBody>
          <a:bodyPr wrap="square" rtlCol="0">
            <a:spAutoFit/>
          </a:bodyPr>
          <a:lstStyle/>
          <a:p>
            <a:r>
              <a:rPr lang="en-US" sz="4000" b="1" dirty="0">
                <a:solidFill>
                  <a:srgbClr val="000000"/>
                </a:solidFill>
              </a:rPr>
              <a:t>  </a:t>
            </a:r>
            <a:r>
              <a:rPr lang="en-US" sz="4000" b="1" dirty="0">
                <a:solidFill>
                  <a:schemeClr val="bg1"/>
                </a:solidFill>
              </a:rPr>
              <a:t>6-8 Features</a:t>
            </a:r>
          </a:p>
          <a:p>
            <a:pPr marL="571500" indent="-571500">
              <a:buFont typeface="Arial"/>
              <a:buChar char="•"/>
            </a:pPr>
            <a:r>
              <a:rPr lang="en-US" sz="2800" b="1" i="1" dirty="0">
                <a:solidFill>
                  <a:schemeClr val="bg1"/>
                </a:solidFill>
              </a:rPr>
              <a:t>Using evidence to probe and reflect</a:t>
            </a:r>
          </a:p>
          <a:p>
            <a:pPr marL="571500" indent="-571500">
              <a:buFont typeface="Arial"/>
              <a:buChar char="•"/>
            </a:pPr>
            <a:r>
              <a:rPr lang="en-US" sz="2800" b="1" i="1" dirty="0">
                <a:solidFill>
                  <a:schemeClr val="bg1"/>
                </a:solidFill>
              </a:rPr>
              <a:t>Collegial discussions include goals and deadlines</a:t>
            </a:r>
          </a:p>
          <a:p>
            <a:pPr marL="571500" indent="-571500">
              <a:buFont typeface="Arial"/>
              <a:buChar char="•"/>
            </a:pPr>
            <a:r>
              <a:rPr lang="en-US" sz="2800" b="1" i="1" dirty="0">
                <a:solidFill>
                  <a:schemeClr val="bg1"/>
                </a:solidFill>
              </a:rPr>
              <a:t>Questions connect ideas from several speakers</a:t>
            </a:r>
          </a:p>
          <a:p>
            <a:pPr marL="571500" indent="-571500">
              <a:buFont typeface="Arial"/>
              <a:buChar char="•"/>
            </a:pPr>
            <a:r>
              <a:rPr lang="en-US" sz="2800" b="1" i="1" dirty="0">
                <a:solidFill>
                  <a:schemeClr val="bg1"/>
                </a:solidFill>
              </a:rPr>
              <a:t>Acknowledge new information</a:t>
            </a:r>
          </a:p>
        </p:txBody>
      </p:sp>
      <p:pic>
        <p:nvPicPr>
          <p:cNvPr id="6" name="Picture 5" descr="Middle_school_discus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0" y="3276600"/>
            <a:ext cx="5397500" cy="3581400"/>
          </a:xfrm>
          <a:prstGeom prst="rect">
            <a:avLst/>
          </a:prstGeom>
        </p:spPr>
      </p:pic>
    </p:spTree>
    <p:extLst>
      <p:ext uri="{BB962C8B-B14F-4D97-AF65-F5344CB8AC3E}">
        <p14:creationId xmlns:p14="http://schemas.microsoft.com/office/powerpoint/2010/main" val="2889788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BA5"/>
        </a:solidFill>
        <a:effectLst/>
      </p:bgPr>
    </p:bg>
    <p:spTree>
      <p:nvGrpSpPr>
        <p:cNvPr id="1" name=""/>
        <p:cNvGrpSpPr/>
        <p:nvPr/>
      </p:nvGrpSpPr>
      <p:grpSpPr>
        <a:xfrm>
          <a:off x="0" y="0"/>
          <a:ext cx="0" cy="0"/>
          <a:chOff x="0" y="0"/>
          <a:chExt cx="0" cy="0"/>
        </a:xfrm>
      </p:grpSpPr>
      <p:sp>
        <p:nvSpPr>
          <p:cNvPr id="2" name="TextBox 1"/>
          <p:cNvSpPr txBox="1"/>
          <p:nvPr/>
        </p:nvSpPr>
        <p:spPr>
          <a:xfrm>
            <a:off x="144015" y="236200"/>
            <a:ext cx="8999985" cy="2862322"/>
          </a:xfrm>
          <a:prstGeom prst="rect">
            <a:avLst/>
          </a:prstGeom>
          <a:noFill/>
        </p:spPr>
        <p:txBody>
          <a:bodyPr wrap="square" rtlCol="0">
            <a:spAutoFit/>
          </a:bodyPr>
          <a:lstStyle/>
          <a:p>
            <a:r>
              <a:rPr lang="en-US" sz="4000" b="1" dirty="0">
                <a:solidFill>
                  <a:srgbClr val="000000"/>
                </a:solidFill>
              </a:rPr>
              <a:t>9-10 Features</a:t>
            </a:r>
          </a:p>
          <a:p>
            <a:pPr marL="571500" indent="-571500">
              <a:buFont typeface="Arial"/>
              <a:buChar char="•"/>
            </a:pPr>
            <a:r>
              <a:rPr lang="en-US" sz="2800" b="1" i="1" dirty="0">
                <a:solidFill>
                  <a:srgbClr val="000000"/>
                </a:solidFill>
              </a:rPr>
              <a:t>Use prepared research in discussion</a:t>
            </a:r>
          </a:p>
          <a:p>
            <a:pPr marL="571500" indent="-571500">
              <a:buFont typeface="Arial"/>
              <a:buChar char="•"/>
            </a:pPr>
            <a:r>
              <a:rPr lang="en-US" sz="2800" b="1" i="1" dirty="0">
                <a:solidFill>
                  <a:srgbClr val="000000"/>
                </a:solidFill>
              </a:rPr>
              <a:t>Voting, consensus, and decision making</a:t>
            </a:r>
          </a:p>
          <a:p>
            <a:pPr marL="571500" indent="-571500">
              <a:buFont typeface="Arial"/>
              <a:buChar char="•"/>
            </a:pPr>
            <a:r>
              <a:rPr lang="en-US" sz="2800" b="1" i="1" dirty="0">
                <a:solidFill>
                  <a:srgbClr val="000000"/>
                </a:solidFill>
              </a:rPr>
              <a:t>Ensure hearing full range of opinions or options</a:t>
            </a:r>
          </a:p>
          <a:p>
            <a:pPr marL="571500" indent="-571500">
              <a:buFont typeface="Arial"/>
              <a:buChar char="•"/>
            </a:pPr>
            <a:r>
              <a:rPr lang="en-US" sz="2800" b="1" i="1" dirty="0">
                <a:solidFill>
                  <a:srgbClr val="000000"/>
                </a:solidFill>
              </a:rPr>
              <a:t>Summarize and synthesize points of disagreement</a:t>
            </a:r>
          </a:p>
        </p:txBody>
      </p:sp>
      <p:pic>
        <p:nvPicPr>
          <p:cNvPr id="3" name="Picture 2" descr="high school discu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111" y="2934949"/>
            <a:ext cx="6043889" cy="3923051"/>
          </a:xfrm>
          <a:prstGeom prst="rect">
            <a:avLst/>
          </a:prstGeom>
          <a:ln>
            <a:noFill/>
          </a:ln>
          <a:effectLst>
            <a:outerShdw blurRad="292100" dist="139700" dir="2700000" algn="tl" rotWithShape="0">
              <a:srgbClr val="333333">
                <a:alpha val="65000"/>
              </a:srgbClr>
            </a:outerShdw>
          </a:effectLst>
        </p:spPr>
      </p:pic>
      <p:pic>
        <p:nvPicPr>
          <p:cNvPr id="4" name="Picture 3" descr="image4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5183"/>
            <a:ext cx="3100111" cy="2242817"/>
          </a:xfrm>
          <a:prstGeom prst="rect">
            <a:avLst/>
          </a:prstGeom>
        </p:spPr>
      </p:pic>
    </p:spTree>
    <p:extLst>
      <p:ext uri="{BB962C8B-B14F-4D97-AF65-F5344CB8AC3E}">
        <p14:creationId xmlns:p14="http://schemas.microsoft.com/office/powerpoint/2010/main" val="1581218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solidFill>
            <a:srgbClr val="CC6600"/>
          </a:solidFill>
        </p:spPr>
        <p:txBody>
          <a:bodyPr wrap="square" rtlCol="0">
            <a:spAutoFit/>
          </a:bodyPr>
          <a:lstStyle/>
          <a:p>
            <a:r>
              <a:rPr lang="en-US" sz="4000" b="1" dirty="0">
                <a:solidFill>
                  <a:schemeClr val="bg1"/>
                </a:solidFill>
              </a:rPr>
              <a:t>11-12 Features</a:t>
            </a:r>
          </a:p>
          <a:p>
            <a:pPr marL="457200" indent="-457200">
              <a:buFont typeface="Arial"/>
              <a:buChar char="•"/>
            </a:pPr>
            <a:r>
              <a:rPr lang="en-US" sz="3200" b="1" i="1" dirty="0">
                <a:solidFill>
                  <a:schemeClr val="bg1"/>
                </a:solidFill>
              </a:rPr>
              <a:t>Civil, democratic discussions</a:t>
            </a:r>
          </a:p>
          <a:p>
            <a:pPr marL="457200" indent="-457200">
              <a:buFont typeface="Arial"/>
              <a:buChar char="•"/>
            </a:pPr>
            <a:r>
              <a:rPr lang="en-US" sz="3200" b="1" i="1" dirty="0">
                <a:solidFill>
                  <a:schemeClr val="bg1"/>
                </a:solidFill>
              </a:rPr>
              <a:t>Questions probe reasoning and evidence</a:t>
            </a:r>
          </a:p>
          <a:p>
            <a:pPr marL="457200" indent="-457200">
              <a:buFont typeface="Arial"/>
              <a:buChar char="•"/>
            </a:pPr>
            <a:r>
              <a:rPr lang="en-US" sz="3200" b="1" i="1" dirty="0">
                <a:solidFill>
                  <a:schemeClr val="bg1"/>
                </a:solidFill>
              </a:rPr>
              <a:t>Resolving contradictions</a:t>
            </a:r>
          </a:p>
          <a:p>
            <a:pPr marL="457200" indent="-457200">
              <a:buFont typeface="Arial"/>
              <a:buChar char="•"/>
            </a:pPr>
            <a:r>
              <a:rPr lang="en-US" sz="3200" b="1" i="1" dirty="0">
                <a:solidFill>
                  <a:schemeClr val="bg1"/>
                </a:solidFill>
              </a:rPr>
              <a:t>Determine what additional info is needed</a:t>
            </a:r>
          </a:p>
        </p:txBody>
      </p:sp>
      <p:pic>
        <p:nvPicPr>
          <p:cNvPr id="3" name="Picture 2" descr="838557_t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 y="4378425"/>
            <a:ext cx="3719363" cy="2479575"/>
          </a:xfrm>
          <a:prstGeom prst="rect">
            <a:avLst/>
          </a:prstGeom>
        </p:spPr>
      </p:pic>
      <p:pic>
        <p:nvPicPr>
          <p:cNvPr id="4" name="Picture 3" descr="02-High-school-students-in-small-group-discuss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36" y="3209425"/>
            <a:ext cx="5484264" cy="3648575"/>
          </a:xfrm>
          <a:prstGeom prst="rect">
            <a:avLst/>
          </a:prstGeom>
        </p:spPr>
      </p:pic>
    </p:spTree>
    <p:extLst>
      <p:ext uri="{BB962C8B-B14F-4D97-AF65-F5344CB8AC3E}">
        <p14:creationId xmlns:p14="http://schemas.microsoft.com/office/powerpoint/2010/main" val="499619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1292-251C-4A73-A7EA-EB2E5B8EF84B}"/>
              </a:ext>
            </a:extLst>
          </p:cNvPr>
          <p:cNvSpPr>
            <a:spLocks noGrp="1"/>
          </p:cNvSpPr>
          <p:nvPr>
            <p:ph type="ctrTitle"/>
          </p:nvPr>
        </p:nvSpPr>
        <p:spPr/>
        <p:txBody>
          <a:bodyPr/>
          <a:lstStyle/>
          <a:p>
            <a:r>
              <a:rPr lang="en-US" dirty="0"/>
              <a:t>History circles</a:t>
            </a:r>
          </a:p>
        </p:txBody>
      </p:sp>
      <p:sp>
        <p:nvSpPr>
          <p:cNvPr id="3" name="Subtitle 2">
            <a:extLst>
              <a:ext uri="{FF2B5EF4-FFF2-40B4-BE49-F238E27FC236}">
                <a16:creationId xmlns:a16="http://schemas.microsoft.com/office/drawing/2014/main" id="{8516A337-C3E9-465B-8855-9522CA433151}"/>
              </a:ext>
            </a:extLst>
          </p:cNvPr>
          <p:cNvSpPr>
            <a:spLocks noGrp="1"/>
          </p:cNvSpPr>
          <p:nvPr>
            <p:ph type="subTitle" idx="1"/>
          </p:nvPr>
        </p:nvSpPr>
        <p:spPr/>
        <p:txBody>
          <a:bodyPr>
            <a:normAutofit/>
          </a:bodyPr>
          <a:lstStyle/>
          <a:p>
            <a:r>
              <a:rPr lang="en-US" sz="2100" dirty="0"/>
              <a:t>Engaging in multiple texts and multiple perspectives</a:t>
            </a:r>
          </a:p>
        </p:txBody>
      </p:sp>
    </p:spTree>
    <p:extLst>
      <p:ext uri="{BB962C8B-B14F-4D97-AF65-F5344CB8AC3E}">
        <p14:creationId xmlns:p14="http://schemas.microsoft.com/office/powerpoint/2010/main" val="33060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descr="children's book staircas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3667" y="0"/>
            <a:ext cx="4360333" cy="6760205"/>
          </a:xfrm>
          <a:prstGeom prst="rect">
            <a:avLst/>
          </a:prstGeom>
        </p:spPr>
      </p:pic>
      <p:sp>
        <p:nvSpPr>
          <p:cNvPr id="5" name="TextBox 4"/>
          <p:cNvSpPr txBox="1"/>
          <p:nvPr/>
        </p:nvSpPr>
        <p:spPr>
          <a:xfrm>
            <a:off x="338666" y="529168"/>
            <a:ext cx="4233333" cy="5632312"/>
          </a:xfrm>
          <a:prstGeom prst="rect">
            <a:avLst/>
          </a:prstGeom>
          <a:noFill/>
        </p:spPr>
        <p:txBody>
          <a:bodyPr wrap="square" rtlCol="0">
            <a:spAutoFit/>
          </a:bodyPr>
          <a:lstStyle/>
          <a:p>
            <a:r>
              <a:rPr lang="en-US" sz="3600" dirty="0">
                <a:solidFill>
                  <a:prstClr val="black"/>
                </a:solidFill>
                <a:latin typeface="Calibri"/>
              </a:rPr>
              <a:t>“Standard 10 defines a grade-by-grade</a:t>
            </a:r>
          </a:p>
          <a:p>
            <a:r>
              <a:rPr lang="en-US" sz="3600" dirty="0">
                <a:solidFill>
                  <a:prstClr val="black"/>
                </a:solidFill>
                <a:latin typeface="Calibri"/>
              </a:rPr>
              <a:t>‘staircase’ of increasing text complexity that rises from beginning reading</a:t>
            </a:r>
          </a:p>
          <a:p>
            <a:r>
              <a:rPr lang="en-US" sz="3600" dirty="0">
                <a:solidFill>
                  <a:prstClr val="black"/>
                </a:solidFill>
                <a:latin typeface="Calibri"/>
              </a:rPr>
              <a:t>to the college and career readiness level.” </a:t>
            </a:r>
            <a:r>
              <a:rPr lang="en-US" sz="2400" dirty="0">
                <a:solidFill>
                  <a:prstClr val="black"/>
                </a:solidFill>
                <a:latin typeface="Calibri"/>
              </a:rPr>
              <a:t>(CCSS, 2010, p. 80)</a:t>
            </a:r>
          </a:p>
        </p:txBody>
      </p:sp>
    </p:spTree>
    <p:extLst>
      <p:ext uri="{BB962C8B-B14F-4D97-AF65-F5344CB8AC3E}">
        <p14:creationId xmlns:p14="http://schemas.microsoft.com/office/powerpoint/2010/main" val="378352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32E1E5-00C5-4F9D-849B-8D2AFDF82A6C}"/>
              </a:ext>
            </a:extLst>
          </p:cNvPr>
          <p:cNvSpPr>
            <a:spLocks noGrp="1"/>
          </p:cNvSpPr>
          <p:nvPr>
            <p:ph type="title"/>
          </p:nvPr>
        </p:nvSpPr>
        <p:spPr/>
        <p:txBody>
          <a:bodyPr>
            <a:normAutofit/>
          </a:bodyPr>
          <a:lstStyle/>
          <a:p>
            <a:r>
              <a:rPr lang="en-US" sz="4800" dirty="0">
                <a:latin typeface="Bookman Old Style" panose="02050604050505020204" pitchFamily="18" charset="0"/>
              </a:rPr>
              <a:t>History circles</a:t>
            </a:r>
          </a:p>
        </p:txBody>
      </p:sp>
      <p:sp>
        <p:nvSpPr>
          <p:cNvPr id="5" name="Text Placeholder 4">
            <a:extLst>
              <a:ext uri="{FF2B5EF4-FFF2-40B4-BE49-F238E27FC236}">
                <a16:creationId xmlns:a16="http://schemas.microsoft.com/office/drawing/2014/main" id="{D8A319D0-FB81-4469-B75D-D81300D991F4}"/>
              </a:ext>
            </a:extLst>
          </p:cNvPr>
          <p:cNvSpPr>
            <a:spLocks noGrp="1"/>
          </p:cNvSpPr>
          <p:nvPr>
            <p:ph type="body" idx="1"/>
          </p:nvPr>
        </p:nvSpPr>
        <p:spPr/>
        <p:txBody>
          <a:bodyPr>
            <a:normAutofit/>
          </a:bodyPr>
          <a:lstStyle/>
          <a:p>
            <a:pPr algn="ctr"/>
            <a:r>
              <a:rPr lang="en-US" sz="3600" dirty="0">
                <a:latin typeface="Bookman Old Style" panose="02050604050505020204" pitchFamily="18" charset="0"/>
              </a:rPr>
              <a:t>Design</a:t>
            </a:r>
          </a:p>
        </p:txBody>
      </p:sp>
      <p:sp>
        <p:nvSpPr>
          <p:cNvPr id="6" name="Content Placeholder 5">
            <a:extLst>
              <a:ext uri="{FF2B5EF4-FFF2-40B4-BE49-F238E27FC236}">
                <a16:creationId xmlns:a16="http://schemas.microsoft.com/office/drawing/2014/main" id="{28A9A985-CE44-4F7C-8D2D-639FF6A619B2}"/>
              </a:ext>
            </a:extLst>
          </p:cNvPr>
          <p:cNvSpPr>
            <a:spLocks noGrp="1"/>
          </p:cNvSpPr>
          <p:nvPr>
            <p:ph sz="half" idx="2"/>
          </p:nvPr>
        </p:nvSpPr>
        <p:spPr/>
        <p:txBody>
          <a:bodyPr>
            <a:noAutofit/>
          </a:bodyPr>
          <a:lstStyle/>
          <a:p>
            <a:r>
              <a:rPr lang="en-US" sz="2800" dirty="0">
                <a:latin typeface="Bookman Old Style" panose="02050604050505020204" pitchFamily="18" charset="0"/>
              </a:rPr>
              <a:t>Inspired by Non-fiction Literature circle design by Harvey Daniels (2002)</a:t>
            </a:r>
          </a:p>
          <a:p>
            <a:r>
              <a:rPr lang="en-US" sz="2800" dirty="0">
                <a:latin typeface="Bookman Old Style" panose="02050604050505020204" pitchFamily="18" charset="0"/>
              </a:rPr>
              <a:t>Each team member has a role specific to literacy skills</a:t>
            </a:r>
          </a:p>
        </p:txBody>
      </p:sp>
      <p:sp>
        <p:nvSpPr>
          <p:cNvPr id="8" name="Text Placeholder 7">
            <a:extLst>
              <a:ext uri="{FF2B5EF4-FFF2-40B4-BE49-F238E27FC236}">
                <a16:creationId xmlns:a16="http://schemas.microsoft.com/office/drawing/2014/main" id="{6D2C3D54-0587-498D-B618-69D53CB9D475}"/>
              </a:ext>
            </a:extLst>
          </p:cNvPr>
          <p:cNvSpPr>
            <a:spLocks noGrp="1"/>
          </p:cNvSpPr>
          <p:nvPr>
            <p:ph type="body" sz="quarter" idx="13"/>
          </p:nvPr>
        </p:nvSpPr>
        <p:spPr/>
        <p:txBody>
          <a:bodyPr>
            <a:normAutofit/>
          </a:bodyPr>
          <a:lstStyle/>
          <a:p>
            <a:pPr algn="ctr"/>
            <a:r>
              <a:rPr lang="en-US" sz="4000" dirty="0">
                <a:latin typeface="Bookman Old Style" panose="02050604050505020204" pitchFamily="18" charset="0"/>
              </a:rPr>
              <a:t>Format</a:t>
            </a:r>
          </a:p>
        </p:txBody>
      </p:sp>
      <p:sp>
        <p:nvSpPr>
          <p:cNvPr id="7" name="Content Placeholder 6">
            <a:extLst>
              <a:ext uri="{FF2B5EF4-FFF2-40B4-BE49-F238E27FC236}">
                <a16:creationId xmlns:a16="http://schemas.microsoft.com/office/drawing/2014/main" id="{C3DDCE73-3077-40E7-AEC4-5F2847BD027F}"/>
              </a:ext>
            </a:extLst>
          </p:cNvPr>
          <p:cNvSpPr>
            <a:spLocks noGrp="1"/>
          </p:cNvSpPr>
          <p:nvPr>
            <p:ph sz="quarter" idx="4"/>
          </p:nvPr>
        </p:nvSpPr>
        <p:spPr/>
        <p:txBody>
          <a:bodyPr>
            <a:normAutofit lnSpcReduction="10000"/>
          </a:bodyPr>
          <a:lstStyle/>
          <a:p>
            <a:r>
              <a:rPr lang="en-US" sz="2800" dirty="0">
                <a:latin typeface="Bookman Old Style" panose="02050604050505020204" pitchFamily="18" charset="0"/>
              </a:rPr>
              <a:t>5 Rounds of play</a:t>
            </a:r>
          </a:p>
          <a:p>
            <a:r>
              <a:rPr lang="en-US" sz="2800" dirty="0">
                <a:latin typeface="Bookman Old Style" panose="02050604050505020204" pitchFamily="18" charset="0"/>
              </a:rPr>
              <a:t>Grades 6-12</a:t>
            </a:r>
          </a:p>
          <a:p>
            <a:r>
              <a:rPr lang="en-US" sz="2800" dirty="0">
                <a:latin typeface="Bookman Old Style" panose="02050604050505020204" pitchFamily="18" charset="0"/>
              </a:rPr>
              <a:t>Groups of 4 (Or 5)</a:t>
            </a:r>
          </a:p>
          <a:p>
            <a:r>
              <a:rPr lang="en-US" sz="2800" dirty="0">
                <a:latin typeface="Bookman Old Style" panose="02050604050505020204" pitchFamily="18" charset="0"/>
              </a:rPr>
              <a:t>Multiple text set</a:t>
            </a:r>
          </a:p>
          <a:p>
            <a:r>
              <a:rPr lang="en-US" sz="2800" dirty="0">
                <a:latin typeface="Bookman Old Style" panose="02050604050505020204" pitchFamily="18" charset="0"/>
              </a:rPr>
              <a:t>Multiple perspectives</a:t>
            </a:r>
          </a:p>
          <a:p>
            <a:endParaRPr lang="en-US" sz="1800" dirty="0">
              <a:latin typeface="Bookman Old Style" panose="02050604050505020204" pitchFamily="18" charset="0"/>
            </a:endParaRPr>
          </a:p>
        </p:txBody>
      </p:sp>
    </p:spTree>
    <p:extLst>
      <p:ext uri="{BB962C8B-B14F-4D97-AF65-F5344CB8AC3E}">
        <p14:creationId xmlns:p14="http://schemas.microsoft.com/office/powerpoint/2010/main" val="2228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down)">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down)">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down)">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9D80-456F-43E3-810F-25886388C6E5}"/>
              </a:ext>
            </a:extLst>
          </p:cNvPr>
          <p:cNvSpPr>
            <a:spLocks noGrp="1"/>
          </p:cNvSpPr>
          <p:nvPr>
            <p:ph type="title"/>
          </p:nvPr>
        </p:nvSpPr>
        <p:spPr>
          <a:xfrm>
            <a:off x="685800" y="284898"/>
            <a:ext cx="3657600" cy="1278391"/>
          </a:xfrm>
          <a:solidFill>
            <a:srgbClr val="FFFFFF"/>
          </a:solidFill>
          <a:ln>
            <a:solidFill>
              <a:srgbClr val="262626"/>
            </a:solidFill>
          </a:ln>
        </p:spPr>
        <p:txBody>
          <a:bodyPr>
            <a:normAutofit/>
          </a:bodyPr>
          <a:lstStyle/>
          <a:p>
            <a:r>
              <a:rPr lang="en-US" sz="3200" b="1" dirty="0">
                <a:latin typeface="Bookman Old Style" panose="02050604050505020204" pitchFamily="18" charset="0"/>
              </a:rPr>
              <a:t>Why use multiple texts?</a:t>
            </a:r>
            <a:endParaRPr lang="en-US" sz="3200" dirty="0"/>
          </a:p>
        </p:txBody>
      </p:sp>
      <p:graphicFrame>
        <p:nvGraphicFramePr>
          <p:cNvPr id="17" name="Content Placeholder 2"/>
          <p:cNvGraphicFramePr>
            <a:graphicFrameLocks noGrp="1"/>
          </p:cNvGraphicFramePr>
          <p:nvPr>
            <p:ph idx="1"/>
            <p:extLst>
              <p:ext uri="{D42A27DB-BD31-4B8C-83A1-F6EECF244321}">
                <p14:modId xmlns:p14="http://schemas.microsoft.com/office/powerpoint/2010/main" val="2580664017"/>
              </p:ext>
            </p:extLst>
          </p:nvPr>
        </p:nvGraphicFramePr>
        <p:xfrm>
          <a:off x="3385186" y="1563289"/>
          <a:ext cx="4613672" cy="395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7D18252-986A-4F78-B5C1-9AAF1549A7F8}"/>
              </a:ext>
            </a:extLst>
          </p:cNvPr>
          <p:cNvSpPr txBox="1"/>
          <p:nvPr/>
        </p:nvSpPr>
        <p:spPr>
          <a:xfrm>
            <a:off x="344978" y="4706043"/>
            <a:ext cx="2551176" cy="1131079"/>
          </a:xfrm>
          <a:prstGeom prst="rect">
            <a:avLst/>
          </a:prstGeom>
          <a:noFill/>
        </p:spPr>
        <p:txBody>
          <a:bodyPr wrap="square" rtlCol="0">
            <a:spAutoFit/>
          </a:bodyPr>
          <a:lstStyle/>
          <a:p>
            <a:r>
              <a:rPr lang="en-US" sz="1350" dirty="0">
                <a:latin typeface="Bookman Old Style" panose="02050604050505020204" pitchFamily="18" charset="0"/>
              </a:rPr>
              <a:t>Source: The Case for Multiple Texts by </a:t>
            </a:r>
            <a:r>
              <a:rPr lang="en-US" sz="1350" b="1" dirty="0">
                <a:latin typeface="Bookman Old Style" panose="02050604050505020204" pitchFamily="18" charset="0"/>
              </a:rPr>
              <a:t>Sunday Cummins</a:t>
            </a:r>
            <a:r>
              <a:rPr lang="en-US" sz="1350" dirty="0">
                <a:latin typeface="Bookman Old Style" panose="02050604050505020204" pitchFamily="18" charset="0"/>
              </a:rPr>
              <a:t>, ASCD Educational Leadership, Feb. 2017</a:t>
            </a:r>
          </a:p>
        </p:txBody>
      </p:sp>
    </p:spTree>
    <p:extLst>
      <p:ext uri="{BB962C8B-B14F-4D97-AF65-F5344CB8AC3E}">
        <p14:creationId xmlns:p14="http://schemas.microsoft.com/office/powerpoint/2010/main" val="16236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4D6025-01F1-4B29-8A44-EBAF49B20245}"/>
              </a:ext>
            </a:extLst>
          </p:cNvPr>
          <p:cNvSpPr>
            <a:spLocks noGrp="1"/>
          </p:cNvSpPr>
          <p:nvPr>
            <p:ph type="title"/>
          </p:nvPr>
        </p:nvSpPr>
        <p:spPr>
          <a:xfrm>
            <a:off x="622336" y="2567940"/>
            <a:ext cx="2774102" cy="1401209"/>
          </a:xfrm>
          <a:noFill/>
          <a:ln>
            <a:solidFill>
              <a:schemeClr val="tx1"/>
            </a:solidFill>
          </a:ln>
        </p:spPr>
        <p:txBody>
          <a:bodyPr>
            <a:noAutofit/>
          </a:bodyPr>
          <a:lstStyle/>
          <a:p>
            <a:r>
              <a:rPr lang="en-US" sz="4400" dirty="0">
                <a:solidFill>
                  <a:schemeClr val="tx1"/>
                </a:solidFill>
                <a:latin typeface="Bookman Old Style" panose="02050604050505020204" pitchFamily="18" charset="0"/>
              </a:rPr>
              <a:t>Rounds of play</a:t>
            </a:r>
          </a:p>
        </p:txBody>
      </p:sp>
      <p:sp>
        <p:nvSpPr>
          <p:cNvPr id="8" name="Content Placeholder 7">
            <a:extLst>
              <a:ext uri="{FF2B5EF4-FFF2-40B4-BE49-F238E27FC236}">
                <a16:creationId xmlns:a16="http://schemas.microsoft.com/office/drawing/2014/main" id="{D07717B4-6535-40DD-BD7B-4E3E3A63A8F7}"/>
              </a:ext>
            </a:extLst>
          </p:cNvPr>
          <p:cNvSpPr>
            <a:spLocks noGrp="1"/>
          </p:cNvSpPr>
          <p:nvPr>
            <p:ph idx="1"/>
          </p:nvPr>
        </p:nvSpPr>
        <p:spPr>
          <a:xfrm>
            <a:off x="3719303" y="1298773"/>
            <a:ext cx="4056522" cy="3939542"/>
          </a:xfrm>
        </p:spPr>
        <p:txBody>
          <a:bodyPr anchor="ctr">
            <a:noAutofit/>
          </a:bodyPr>
          <a:lstStyle/>
          <a:p>
            <a:r>
              <a:rPr lang="en-US" sz="2400" b="1" dirty="0">
                <a:latin typeface="Bookman Old Style" panose="02050604050505020204" pitchFamily="18" charset="0"/>
              </a:rPr>
              <a:t>Round One</a:t>
            </a:r>
            <a:r>
              <a:rPr lang="en-US" sz="2400" dirty="0">
                <a:latin typeface="Bookman Old Style" panose="02050604050505020204" pitchFamily="18" charset="0"/>
              </a:rPr>
              <a:t>: Reading the source (Sourcing leader or student of your choosing)</a:t>
            </a:r>
          </a:p>
          <a:p>
            <a:r>
              <a:rPr lang="en-US" sz="2400" b="1" dirty="0">
                <a:latin typeface="Bookman Old Style" panose="02050604050505020204" pitchFamily="18" charset="0"/>
              </a:rPr>
              <a:t>Round Two</a:t>
            </a:r>
            <a:r>
              <a:rPr lang="en-US" sz="2400" dirty="0">
                <a:latin typeface="Bookman Old Style" panose="02050604050505020204" pitchFamily="18" charset="0"/>
              </a:rPr>
              <a:t>: Entire team sources the document with “Sourcing” student leading the discussion</a:t>
            </a:r>
          </a:p>
          <a:p>
            <a:r>
              <a:rPr lang="en-US" sz="2400" b="1" dirty="0">
                <a:latin typeface="Bookman Old Style" panose="02050604050505020204" pitchFamily="18" charset="0"/>
              </a:rPr>
              <a:t>Round Three</a:t>
            </a:r>
            <a:r>
              <a:rPr lang="en-US" sz="2400" dirty="0">
                <a:latin typeface="Bookman Old Style" panose="02050604050505020204" pitchFamily="18" charset="0"/>
              </a:rPr>
              <a:t>: Work is specific to </a:t>
            </a:r>
            <a:r>
              <a:rPr lang="en-US" sz="2400" dirty="0" err="1">
                <a:latin typeface="Bookman Old Style" panose="02050604050505020204" pitchFamily="18" charset="0"/>
              </a:rPr>
              <a:t>to</a:t>
            </a:r>
            <a:r>
              <a:rPr lang="en-US" sz="2400" dirty="0">
                <a:latin typeface="Bookman Old Style" panose="02050604050505020204" pitchFamily="18" charset="0"/>
              </a:rPr>
              <a:t> role.</a:t>
            </a:r>
          </a:p>
          <a:p>
            <a:r>
              <a:rPr lang="en-US" sz="2400" b="1" dirty="0">
                <a:latin typeface="Bookman Old Style" panose="02050604050505020204" pitchFamily="18" charset="0"/>
              </a:rPr>
              <a:t>Round Four</a:t>
            </a:r>
            <a:r>
              <a:rPr lang="en-US" sz="2400" dirty="0">
                <a:latin typeface="Bookman Old Style" panose="02050604050505020204" pitchFamily="18" charset="0"/>
              </a:rPr>
              <a:t>: Share within the team</a:t>
            </a:r>
          </a:p>
          <a:p>
            <a:r>
              <a:rPr lang="en-US" sz="2400" b="1" dirty="0">
                <a:latin typeface="Bookman Old Style" panose="02050604050505020204" pitchFamily="18" charset="0"/>
              </a:rPr>
              <a:t>Round Five</a:t>
            </a:r>
            <a:r>
              <a:rPr lang="en-US" sz="2400" dirty="0">
                <a:latin typeface="Bookman Old Style" panose="02050604050505020204" pitchFamily="18" charset="0"/>
              </a:rPr>
              <a:t>: Share with larger group</a:t>
            </a:r>
          </a:p>
        </p:txBody>
      </p:sp>
    </p:spTree>
    <p:extLst>
      <p:ext uri="{BB962C8B-B14F-4D97-AF65-F5344CB8AC3E}">
        <p14:creationId xmlns:p14="http://schemas.microsoft.com/office/powerpoint/2010/main" val="3156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D5CE-649F-4FF0-9D55-2845CB1A67FF}"/>
              </a:ext>
            </a:extLst>
          </p:cNvPr>
          <p:cNvSpPr>
            <a:spLocks noGrp="1"/>
          </p:cNvSpPr>
          <p:nvPr>
            <p:ph type="title"/>
          </p:nvPr>
        </p:nvSpPr>
        <p:spPr>
          <a:ln w="12700">
            <a:solidFill>
              <a:schemeClr val="tx1"/>
            </a:solidFill>
          </a:ln>
        </p:spPr>
        <p:txBody>
          <a:bodyPr>
            <a:normAutofit/>
          </a:bodyPr>
          <a:lstStyle/>
          <a:p>
            <a:r>
              <a:rPr lang="en-US" dirty="0">
                <a:latin typeface="Bookman Old Style" panose="02050604050505020204" pitchFamily="18" charset="0"/>
              </a:rPr>
              <a:t>Here we go…</a:t>
            </a:r>
          </a:p>
        </p:txBody>
      </p:sp>
      <p:sp>
        <p:nvSpPr>
          <p:cNvPr id="4" name="Content Placeholder 3">
            <a:extLst>
              <a:ext uri="{FF2B5EF4-FFF2-40B4-BE49-F238E27FC236}">
                <a16:creationId xmlns:a16="http://schemas.microsoft.com/office/drawing/2014/main" id="{D08C7E08-C2E7-4BBF-B526-1E744CCC863B}"/>
              </a:ext>
            </a:extLst>
          </p:cNvPr>
          <p:cNvSpPr>
            <a:spLocks noGrp="1"/>
          </p:cNvSpPr>
          <p:nvPr>
            <p:ph sz="half" idx="1"/>
          </p:nvPr>
        </p:nvSpPr>
        <p:spPr/>
        <p:txBody>
          <a:bodyPr>
            <a:noAutofit/>
          </a:bodyPr>
          <a:lstStyle/>
          <a:p>
            <a:pPr marL="0" indent="0">
              <a:buNone/>
            </a:pPr>
            <a:r>
              <a:rPr lang="en-US" sz="3200" b="1" dirty="0">
                <a:latin typeface="Bookman Old Style" panose="02050604050505020204" pitchFamily="18" charset="0"/>
              </a:rPr>
              <a:t>Round One:</a:t>
            </a:r>
            <a:r>
              <a:rPr lang="en-US" sz="3200" dirty="0">
                <a:latin typeface="Bookman Old Style" panose="02050604050505020204" pitchFamily="18" charset="0"/>
              </a:rPr>
              <a:t> Reading the source</a:t>
            </a:r>
            <a:endParaRPr lang="en-US" sz="3200" b="1" dirty="0">
              <a:latin typeface="Bookman Old Style" panose="02050604050505020204" pitchFamily="18" charset="0"/>
            </a:endParaRPr>
          </a:p>
          <a:p>
            <a:pPr marL="0" indent="0">
              <a:buNone/>
            </a:pPr>
            <a:r>
              <a:rPr lang="en-US" sz="3200" b="1" dirty="0">
                <a:latin typeface="Bookman Old Style" panose="02050604050505020204" pitchFamily="18" charset="0"/>
              </a:rPr>
              <a:t>Round Two: </a:t>
            </a:r>
            <a:r>
              <a:rPr lang="en-US" sz="3200" dirty="0">
                <a:latin typeface="Bookman Old Style" panose="02050604050505020204" pitchFamily="18" charset="0"/>
              </a:rPr>
              <a:t>Source the document (Everyone annotates!)</a:t>
            </a:r>
            <a:endParaRPr lang="en-US" sz="3200" b="1" dirty="0">
              <a:latin typeface="Bookman Old Style" panose="02050604050505020204" pitchFamily="18" charset="0"/>
            </a:endParaRPr>
          </a:p>
        </p:txBody>
      </p:sp>
      <p:sp>
        <p:nvSpPr>
          <p:cNvPr id="5" name="Content Placeholder 4">
            <a:extLst>
              <a:ext uri="{FF2B5EF4-FFF2-40B4-BE49-F238E27FC236}">
                <a16:creationId xmlns:a16="http://schemas.microsoft.com/office/drawing/2014/main" id="{3979852C-51C4-4CFA-809A-C62D584EDBCA}"/>
              </a:ext>
            </a:extLst>
          </p:cNvPr>
          <p:cNvSpPr>
            <a:spLocks noGrp="1"/>
          </p:cNvSpPr>
          <p:nvPr>
            <p:ph sz="half" idx="2"/>
          </p:nvPr>
        </p:nvSpPr>
        <p:spPr/>
        <p:txBody>
          <a:bodyPr>
            <a:noAutofit/>
          </a:bodyPr>
          <a:lstStyle/>
          <a:p>
            <a:pPr marL="0" indent="0">
              <a:buNone/>
            </a:pPr>
            <a:r>
              <a:rPr lang="en-US" sz="3600" b="1" dirty="0">
                <a:latin typeface="Bookman Old Style" panose="02050604050505020204" pitchFamily="18" charset="0"/>
              </a:rPr>
              <a:t>Round Three:</a:t>
            </a:r>
            <a:r>
              <a:rPr lang="en-US" sz="3600" dirty="0">
                <a:latin typeface="Bookman Old Style" panose="02050604050505020204" pitchFamily="18" charset="0"/>
              </a:rPr>
              <a:t> Know your role!</a:t>
            </a:r>
          </a:p>
          <a:p>
            <a:pPr marL="0" indent="0">
              <a:buNone/>
            </a:pPr>
            <a:r>
              <a:rPr lang="en-US" sz="3600" b="1" dirty="0">
                <a:latin typeface="Bookman Old Style" panose="02050604050505020204" pitchFamily="18" charset="0"/>
              </a:rPr>
              <a:t>Round Four:</a:t>
            </a:r>
            <a:r>
              <a:rPr lang="en-US" sz="3600" dirty="0">
                <a:latin typeface="Bookman Old Style" panose="02050604050505020204" pitchFamily="18" charset="0"/>
              </a:rPr>
              <a:t> Share as a team with each other.</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250981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BFD5AD-132A-4923-AD4D-E16F4F27BEC2}"/>
              </a:ext>
            </a:extLst>
          </p:cNvPr>
          <p:cNvSpPr>
            <a:spLocks noGrp="1"/>
          </p:cNvSpPr>
          <p:nvPr>
            <p:ph type="title"/>
          </p:nvPr>
        </p:nvSpPr>
        <p:spPr>
          <a:xfrm>
            <a:off x="670560" y="559218"/>
            <a:ext cx="2918460" cy="1231481"/>
          </a:xfrm>
          <a:solidFill>
            <a:srgbClr val="FFFFFF"/>
          </a:solidFill>
          <a:ln>
            <a:solidFill>
              <a:srgbClr val="262626"/>
            </a:solidFill>
          </a:ln>
        </p:spPr>
        <p:txBody>
          <a:bodyPr>
            <a:normAutofit/>
          </a:bodyPr>
          <a:lstStyle/>
          <a:p>
            <a:r>
              <a:rPr lang="en-US" sz="4400" dirty="0">
                <a:latin typeface="Book Antiqua" panose="02040602050305030304" pitchFamily="18" charset="0"/>
              </a:rPr>
              <a:t>Let’s share!</a:t>
            </a:r>
          </a:p>
        </p:txBody>
      </p:sp>
      <p:graphicFrame>
        <p:nvGraphicFramePr>
          <p:cNvPr id="15" name="Content Placeholder 5"/>
          <p:cNvGraphicFramePr>
            <a:graphicFrameLocks noGrp="1"/>
          </p:cNvGraphicFramePr>
          <p:nvPr>
            <p:ph idx="1"/>
            <p:extLst>
              <p:ext uri="{D42A27DB-BD31-4B8C-83A1-F6EECF244321}">
                <p14:modId xmlns:p14="http://schemas.microsoft.com/office/powerpoint/2010/main" val="3625537731"/>
              </p:ext>
            </p:extLst>
          </p:nvPr>
        </p:nvGraphicFramePr>
        <p:xfrm>
          <a:off x="2813686" y="2030492"/>
          <a:ext cx="4613672" cy="395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59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8505-6EC9-456A-B368-815CA14C2CD1}"/>
              </a:ext>
            </a:extLst>
          </p:cNvPr>
          <p:cNvSpPr>
            <a:spLocks noGrp="1"/>
          </p:cNvSpPr>
          <p:nvPr>
            <p:ph type="title"/>
          </p:nvPr>
        </p:nvSpPr>
        <p:spPr>
          <a:ln w="28575">
            <a:solidFill>
              <a:schemeClr val="tx1"/>
            </a:solidFill>
          </a:ln>
        </p:spPr>
        <p:txBody>
          <a:bodyPr>
            <a:normAutofit fontScale="90000"/>
          </a:bodyPr>
          <a:lstStyle/>
          <a:p>
            <a:r>
              <a:rPr lang="en-US" sz="6000" dirty="0">
                <a:latin typeface="Bookman Old Style" panose="02050604050505020204" pitchFamily="18" charset="0"/>
              </a:rPr>
              <a:t>Round Five</a:t>
            </a:r>
          </a:p>
        </p:txBody>
      </p:sp>
      <p:sp>
        <p:nvSpPr>
          <p:cNvPr id="3" name="Content Placeholder 2">
            <a:extLst>
              <a:ext uri="{FF2B5EF4-FFF2-40B4-BE49-F238E27FC236}">
                <a16:creationId xmlns:a16="http://schemas.microsoft.com/office/drawing/2014/main" id="{116A568A-D54C-4FB4-978C-8A1BDB824C73}"/>
              </a:ext>
            </a:extLst>
          </p:cNvPr>
          <p:cNvSpPr>
            <a:spLocks noGrp="1"/>
          </p:cNvSpPr>
          <p:nvPr>
            <p:ph idx="1"/>
          </p:nvPr>
        </p:nvSpPr>
        <p:spPr>
          <a:xfrm>
            <a:off x="685346" y="1732450"/>
            <a:ext cx="7765322" cy="4904570"/>
          </a:xfrm>
        </p:spPr>
        <p:txBody>
          <a:bodyPr>
            <a:normAutofit fontScale="85000" lnSpcReduction="20000"/>
          </a:bodyPr>
          <a:lstStyle/>
          <a:p>
            <a:pPr marL="0" indent="0">
              <a:buNone/>
            </a:pPr>
            <a:r>
              <a:rPr lang="en-US" sz="3300" b="1" dirty="0">
                <a:latin typeface="Bookman Old Style" panose="02050604050505020204" pitchFamily="18" charset="0"/>
              </a:rPr>
              <a:t>Pair groups together by</a:t>
            </a:r>
            <a:r>
              <a:rPr lang="en-US" sz="3300" dirty="0">
                <a:latin typeface="Bookman Old Style" panose="02050604050505020204" pitchFamily="18" charset="0"/>
              </a:rPr>
              <a:t>:</a:t>
            </a:r>
          </a:p>
          <a:p>
            <a:pPr marL="0" indent="0">
              <a:buNone/>
            </a:pPr>
            <a:r>
              <a:rPr lang="en-US" sz="3300" dirty="0">
                <a:latin typeface="Bookman Old Style" panose="02050604050505020204" pitchFamily="18" charset="0"/>
              </a:rPr>
              <a:t> a. </a:t>
            </a:r>
            <a:r>
              <a:rPr lang="en-US" sz="3300" u="sng" dirty="0">
                <a:latin typeface="Bookman Old Style" panose="02050604050505020204" pitchFamily="18" charset="0"/>
              </a:rPr>
              <a:t>Opposing viewpoints </a:t>
            </a:r>
            <a:r>
              <a:rPr lang="en-US" sz="3300" dirty="0">
                <a:latin typeface="Bookman Old Style" panose="02050604050505020204" pitchFamily="18" charset="0"/>
              </a:rPr>
              <a:t>– this strategy prepares students to engage in argumentation.</a:t>
            </a:r>
          </a:p>
          <a:p>
            <a:pPr marL="0" indent="0">
              <a:buNone/>
            </a:pPr>
            <a:r>
              <a:rPr lang="en-US" sz="3300" dirty="0">
                <a:latin typeface="Bookman Old Style" panose="02050604050505020204" pitchFamily="18" charset="0"/>
              </a:rPr>
              <a:t> b. </a:t>
            </a:r>
            <a:r>
              <a:rPr lang="en-US" sz="3300" u="sng" dirty="0">
                <a:latin typeface="Bookman Old Style" panose="02050604050505020204" pitchFamily="18" charset="0"/>
              </a:rPr>
              <a:t>Shared viewpoints </a:t>
            </a:r>
            <a:r>
              <a:rPr lang="en-US" sz="3300" dirty="0">
                <a:latin typeface="Bookman Old Style" panose="02050604050505020204" pitchFamily="18" charset="0"/>
              </a:rPr>
              <a:t>– this format strengthens the team’s position before they go into argumentation.</a:t>
            </a:r>
          </a:p>
          <a:p>
            <a:pPr marL="0" indent="0">
              <a:buNone/>
            </a:pPr>
            <a:endParaRPr lang="en-US" sz="3300" dirty="0">
              <a:latin typeface="Bookman Old Style" panose="02050604050505020204" pitchFamily="18" charset="0"/>
            </a:endParaRPr>
          </a:p>
          <a:p>
            <a:pPr marL="0" indent="0">
              <a:buNone/>
            </a:pPr>
            <a:r>
              <a:rPr lang="en-US" sz="3300" dirty="0">
                <a:latin typeface="Bookman Old Style" panose="02050604050505020204" pitchFamily="18" charset="0"/>
              </a:rPr>
              <a:t>You can also do 2 quick share outs, using both formats, to better prepare students for the thinking/writing phase.</a:t>
            </a:r>
          </a:p>
          <a:p>
            <a:pPr marL="0" indent="0">
              <a:buNone/>
            </a:pPr>
            <a:r>
              <a:rPr lang="en-US" sz="2100" dirty="0">
                <a:latin typeface="Bookman Old Style" panose="02050604050505020204" pitchFamily="18" charset="0"/>
              </a:rPr>
              <a:t> </a:t>
            </a:r>
          </a:p>
        </p:txBody>
      </p:sp>
    </p:spTree>
    <p:extLst>
      <p:ext uri="{BB962C8B-B14F-4D97-AF65-F5344CB8AC3E}">
        <p14:creationId xmlns:p14="http://schemas.microsoft.com/office/powerpoint/2010/main" val="39786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06308F-912B-447B-BCD6-00442493FA28}"/>
              </a:ext>
            </a:extLst>
          </p:cNvPr>
          <p:cNvSpPr>
            <a:spLocks noGrp="1"/>
          </p:cNvSpPr>
          <p:nvPr>
            <p:ph type="title"/>
          </p:nvPr>
        </p:nvSpPr>
        <p:spPr>
          <a:ln w="28575">
            <a:solidFill>
              <a:schemeClr val="tx1"/>
            </a:solidFill>
          </a:ln>
        </p:spPr>
        <p:txBody>
          <a:bodyPr/>
          <a:lstStyle/>
          <a:p>
            <a:r>
              <a:rPr lang="en-US" dirty="0">
                <a:latin typeface="Bookman Old Style" panose="02050604050505020204" pitchFamily="18" charset="0"/>
              </a:rPr>
              <a:t>Reflecting on History Circles</a:t>
            </a:r>
          </a:p>
        </p:txBody>
      </p:sp>
      <p:sp>
        <p:nvSpPr>
          <p:cNvPr id="8" name="Content Placeholder 7">
            <a:extLst>
              <a:ext uri="{FF2B5EF4-FFF2-40B4-BE49-F238E27FC236}">
                <a16:creationId xmlns:a16="http://schemas.microsoft.com/office/drawing/2014/main" id="{680A4621-A130-4613-8EF0-BF428B9AE2C0}"/>
              </a:ext>
            </a:extLst>
          </p:cNvPr>
          <p:cNvSpPr>
            <a:spLocks noGrp="1"/>
          </p:cNvSpPr>
          <p:nvPr>
            <p:ph idx="1"/>
          </p:nvPr>
        </p:nvSpPr>
        <p:spPr/>
        <p:txBody>
          <a:bodyPr>
            <a:normAutofit lnSpcReduction="10000"/>
          </a:bodyPr>
          <a:lstStyle/>
          <a:p>
            <a:pPr marL="36900" indent="0">
              <a:buNone/>
            </a:pPr>
            <a:r>
              <a:rPr lang="en-US" sz="3600" dirty="0">
                <a:latin typeface="Bookman Old Style" panose="02050604050505020204" pitchFamily="18" charset="0"/>
              </a:rPr>
              <a:t>What do you understand differently about using disciplinary texts in the classroom?</a:t>
            </a:r>
          </a:p>
          <a:p>
            <a:pPr marL="36900" indent="0">
              <a:buNone/>
            </a:pPr>
            <a:r>
              <a:rPr lang="en-US" sz="3600" dirty="0">
                <a:latin typeface="Bookman Old Style" panose="02050604050505020204" pitchFamily="18" charset="0"/>
              </a:rPr>
              <a:t>How can you apply multiple texts, multiple perspectives approach to your classroom?</a:t>
            </a:r>
          </a:p>
        </p:txBody>
      </p:sp>
    </p:spTree>
    <p:extLst>
      <p:ext uri="{BB962C8B-B14F-4D97-AF65-F5344CB8AC3E}">
        <p14:creationId xmlns:p14="http://schemas.microsoft.com/office/powerpoint/2010/main" val="24373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cr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725">
            <a:off x="4495800" y="1524000"/>
            <a:ext cx="3886200" cy="35639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304800" y="990600"/>
            <a:ext cx="4054475" cy="5016758"/>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ja-JP" altLang="en-US" sz="4000" b="1" dirty="0">
                <a:solidFill>
                  <a:prstClr val="white"/>
                </a:solidFill>
                <a:cs typeface="Arial" pitchFamily="34" charset="0"/>
              </a:rPr>
              <a:t>“</a:t>
            </a:r>
            <a:r>
              <a:rPr lang="en-US" sz="4000" b="1" dirty="0">
                <a:solidFill>
                  <a:prstClr val="white"/>
                </a:solidFill>
                <a:cs typeface="Arial" pitchFamily="34" charset="0"/>
              </a:rPr>
              <a:t>Every </a:t>
            </a:r>
            <a:r>
              <a:rPr lang="en-US" sz="4000" b="1" dirty="0">
                <a:solidFill>
                  <a:srgbClr val="FF0000"/>
                </a:solidFill>
                <a:cs typeface="Arial" pitchFamily="34" charset="0"/>
              </a:rPr>
              <a:t>piece of text/</a:t>
            </a:r>
            <a:r>
              <a:rPr lang="en-US" sz="4000" b="1" dirty="0">
                <a:solidFill>
                  <a:prstClr val="white"/>
                </a:solidFill>
                <a:cs typeface="Arial" pitchFamily="34" charset="0"/>
              </a:rPr>
              <a:t>book has a skeleton hidden between its covers. Your job as an analytic reader is to find it.</a:t>
            </a:r>
            <a:r>
              <a:rPr lang="ja-JP" altLang="en-US" sz="4000" b="1" dirty="0">
                <a:solidFill>
                  <a:prstClr val="white"/>
                </a:solidFill>
                <a:cs typeface="Arial" pitchFamily="34" charset="0"/>
              </a:rPr>
              <a:t>”</a:t>
            </a:r>
            <a:endParaRPr lang="en-US" sz="4400" b="1" dirty="0">
              <a:solidFill>
                <a:prstClr val="black"/>
              </a:solidFill>
              <a:cs typeface="Arial" pitchFamily="34" charset="0"/>
            </a:endParaRPr>
          </a:p>
        </p:txBody>
      </p:sp>
      <p:sp>
        <p:nvSpPr>
          <p:cNvPr id="57348" name="Text Box 4"/>
          <p:cNvSpPr txBox="1">
            <a:spLocks noChangeArrowheads="1"/>
          </p:cNvSpPr>
          <p:nvPr/>
        </p:nvSpPr>
        <p:spPr bwMode="auto">
          <a:xfrm>
            <a:off x="365125" y="6143625"/>
            <a:ext cx="4640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prstClr val="white"/>
                </a:solidFill>
                <a:cs typeface="Arial" pitchFamily="34" charset="0"/>
              </a:rPr>
              <a:t>Adler and Van Doren, 1940/1972</a:t>
            </a:r>
            <a:endParaRPr lang="en-US">
              <a:solidFill>
                <a:prstClr val="black"/>
              </a:solidFill>
              <a:cs typeface="Arial" pitchFamily="34" charset="0"/>
            </a:endParaRPr>
          </a:p>
        </p:txBody>
      </p:sp>
    </p:spTree>
    <p:extLst>
      <p:ext uri="{BB962C8B-B14F-4D97-AF65-F5344CB8AC3E}">
        <p14:creationId xmlns:p14="http://schemas.microsoft.com/office/powerpoint/2010/main" val="954108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832" y="190188"/>
            <a:ext cx="8379502" cy="914400"/>
          </a:xfrm>
        </p:spPr>
        <p:txBody>
          <a:bodyPr>
            <a:noAutofit/>
          </a:bodyPr>
          <a:lstStyle/>
          <a:p>
            <a:pPr algn="ctr"/>
            <a:r>
              <a:rPr lang="en-US" sz="4000" dirty="0"/>
              <a:t>In Closing…</a:t>
            </a:r>
            <a:br>
              <a:rPr lang="en-US" sz="4000" dirty="0"/>
            </a:br>
            <a:r>
              <a:rPr lang="en-US" sz="4000" dirty="0"/>
              <a:t>Claims Driving Design: ELA/Literacy</a:t>
            </a:r>
          </a:p>
        </p:txBody>
      </p:sp>
      <p:graphicFrame>
        <p:nvGraphicFramePr>
          <p:cNvPr id="4" name="Picture Placeholder 3"/>
          <p:cNvGraphicFramePr>
            <a:graphicFrameLocks noGrp="1"/>
          </p:cNvGraphicFramePr>
          <p:nvPr>
            <p:ph type="pic" idx="4294967295"/>
            <p:extLst>
              <p:ext uri="{D42A27DB-BD31-4B8C-83A1-F6EECF244321}">
                <p14:modId xmlns:p14="http://schemas.microsoft.com/office/powerpoint/2010/main" val="2139579833"/>
              </p:ext>
            </p:extLst>
          </p:nvPr>
        </p:nvGraphicFramePr>
        <p:xfrm>
          <a:off x="420688" y="1514475"/>
          <a:ext cx="8723312" cy="521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24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close reading?</a:t>
            </a:r>
          </a:p>
        </p:txBody>
      </p:sp>
      <p:pic>
        <p:nvPicPr>
          <p:cNvPr id="5" name="Content Placeholder 4" descr="images.jpg"/>
          <p:cNvPicPr>
            <a:picLocks noGrp="1" noChangeAspect="1"/>
          </p:cNvPicPr>
          <p:nvPr>
            <p:ph idx="1"/>
          </p:nvPr>
        </p:nvPicPr>
        <p:blipFill>
          <a:blip r:embed="rId3">
            <a:extLst>
              <a:ext uri="{28A0092B-C50C-407E-A947-70E740481C1C}">
                <a14:useLocalDpi xmlns:a14="http://schemas.microsoft.com/office/drawing/2010/main" val="0"/>
              </a:ext>
            </a:extLst>
          </a:blip>
          <a:srcRect l="-36813" r="-36813"/>
          <a:stretch>
            <a:fillRect/>
          </a:stretch>
        </p:blipFill>
        <p:spPr>
          <a:xfrm>
            <a:off x="-171235" y="1730989"/>
            <a:ext cx="4868481" cy="3937547"/>
          </a:xfrm>
        </p:spPr>
      </p:pic>
      <p:sp>
        <p:nvSpPr>
          <p:cNvPr id="6" name="TextBox 5"/>
          <p:cNvSpPr txBox="1"/>
          <p:nvPr/>
        </p:nvSpPr>
        <p:spPr>
          <a:xfrm>
            <a:off x="4864189" y="1945436"/>
            <a:ext cx="3931886" cy="2031325"/>
          </a:xfrm>
          <a:prstGeom prst="rect">
            <a:avLst/>
          </a:prstGeom>
          <a:noFill/>
        </p:spPr>
        <p:txBody>
          <a:bodyPr wrap="square" rtlCol="0">
            <a:spAutoFit/>
          </a:bodyPr>
          <a:lstStyle/>
          <a:p>
            <a:r>
              <a:rPr lang="en-US" dirty="0">
                <a:solidFill>
                  <a:prstClr val="black"/>
                </a:solidFill>
              </a:rPr>
              <a:t>It involves:</a:t>
            </a:r>
          </a:p>
          <a:p>
            <a:r>
              <a:rPr lang="en-US" dirty="0">
                <a:solidFill>
                  <a:prstClr val="black"/>
                </a:solidFill>
              </a:rPr>
              <a:t>--analysis of a text </a:t>
            </a:r>
          </a:p>
          <a:p>
            <a:r>
              <a:rPr lang="en-US" dirty="0">
                <a:solidFill>
                  <a:prstClr val="black"/>
                </a:solidFill>
              </a:rPr>
              <a:t>	--at word, phrase level</a:t>
            </a:r>
          </a:p>
          <a:p>
            <a:r>
              <a:rPr lang="en-US" dirty="0">
                <a:solidFill>
                  <a:prstClr val="black"/>
                </a:solidFill>
              </a:rPr>
              <a:t>	--at sentence, paragraph level</a:t>
            </a:r>
          </a:p>
          <a:p>
            <a:r>
              <a:rPr lang="en-US" dirty="0">
                <a:solidFill>
                  <a:prstClr val="black"/>
                </a:solidFill>
              </a:rPr>
              <a:t>--identify author’s central idea</a:t>
            </a:r>
          </a:p>
          <a:p>
            <a:r>
              <a:rPr lang="en-US" dirty="0">
                <a:solidFill>
                  <a:prstClr val="black"/>
                </a:solidFill>
              </a:rPr>
              <a:t>--identify key details</a:t>
            </a:r>
          </a:p>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72037650"/>
              </p:ext>
            </p:extLst>
          </p:nvPr>
        </p:nvGraphicFramePr>
        <p:xfrm>
          <a:off x="4332459" y="1730989"/>
          <a:ext cx="4098829" cy="2467787"/>
        </p:xfrm>
        <a:graphic>
          <a:graphicData uri="http://schemas.openxmlformats.org/drawingml/2006/table">
            <a:tbl>
              <a:tblPr/>
              <a:tblGrid>
                <a:gridCol w="4098829">
                  <a:extLst>
                    <a:ext uri="{9D8B030D-6E8A-4147-A177-3AD203B41FA5}">
                      <a16:colId xmlns:a16="http://schemas.microsoft.com/office/drawing/2014/main" val="20000"/>
                    </a:ext>
                  </a:extLst>
                </a:gridCol>
              </a:tblGrid>
              <a:tr h="2467787">
                <a:tc>
                  <a:txBody>
                    <a:bodyPr/>
                    <a:lstStyle/>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
        <p:nvSpPr>
          <p:cNvPr id="3" name="Rectangle 2"/>
          <p:cNvSpPr/>
          <p:nvPr/>
        </p:nvSpPr>
        <p:spPr>
          <a:xfrm>
            <a:off x="3837045" y="4791373"/>
            <a:ext cx="5089659" cy="1754326"/>
          </a:xfrm>
          <a:prstGeom prst="rect">
            <a:avLst/>
          </a:prstGeom>
          <a:noFill/>
          <a:ln w="25400">
            <a:solidFill>
              <a:schemeClr val="accent6">
                <a:lumMod val="75000"/>
              </a:schemeClr>
            </a:solidFill>
          </a:ln>
        </p:spPr>
        <p:txBody>
          <a:bodyPr wrap="square">
            <a:spAutoFit/>
          </a:bodyPr>
          <a:lstStyle/>
          <a:p>
            <a:pPr algn="ctr"/>
            <a:r>
              <a:rPr lang="en-US" b="1" dirty="0">
                <a:latin typeface="Calibri" panose="020F0502020204030204" pitchFamily="34" charset="0"/>
              </a:rPr>
              <a:t>Doug Fisher: Close Reading Explanation Videos </a:t>
            </a:r>
          </a:p>
          <a:p>
            <a:endParaRPr lang="en-US" sz="900" b="1" dirty="0">
              <a:latin typeface="Calibri" panose="020F0502020204030204" pitchFamily="34" charset="0"/>
            </a:endParaRPr>
          </a:p>
          <a:p>
            <a:pPr algn="ctr"/>
            <a:r>
              <a:rPr lang="en-US" b="1" dirty="0">
                <a:latin typeface="Calibri" panose="020F0502020204030204" pitchFamily="34" charset="0"/>
              </a:rPr>
              <a:t>Part 1: 2:47 mins</a:t>
            </a:r>
          </a:p>
          <a:p>
            <a:r>
              <a:rPr lang="en-US" b="1" dirty="0">
                <a:latin typeface="Calibri" panose="020F0502020204030204" pitchFamily="34" charset="0"/>
                <a:hlinkClick r:id="rId4"/>
              </a:rPr>
              <a:t>https://www.youtube.com/watch?v=5w9v6-zUg3Y</a:t>
            </a:r>
            <a:endParaRPr lang="en-US" b="1" dirty="0">
              <a:latin typeface="Calibri" panose="020F0502020204030204" pitchFamily="34" charset="0"/>
            </a:endParaRPr>
          </a:p>
          <a:p>
            <a:endParaRPr lang="en-US" sz="900" b="1" dirty="0">
              <a:latin typeface="Calibri" panose="020F0502020204030204" pitchFamily="34" charset="0"/>
            </a:endParaRPr>
          </a:p>
          <a:p>
            <a:pPr algn="ctr"/>
            <a:r>
              <a:rPr lang="en-US" b="1" dirty="0">
                <a:latin typeface="Calibri" panose="020F0502020204030204" pitchFamily="34" charset="0"/>
              </a:rPr>
              <a:t>Part 2: 3:00 mins</a:t>
            </a:r>
          </a:p>
          <a:p>
            <a:r>
              <a:rPr lang="en-US" b="1" dirty="0">
                <a:latin typeface="Calibri" panose="020F0502020204030204" pitchFamily="34" charset="0"/>
                <a:hlinkClick r:id="rId5"/>
              </a:rPr>
              <a:t>https://www.youtube.com/watch?v=JhGI5zdjpvc</a:t>
            </a:r>
            <a:endParaRPr lang="en-US" b="1" dirty="0">
              <a:latin typeface="Calibri" panose="020F0502020204030204" pitchFamily="34" charset="0"/>
            </a:endParaRPr>
          </a:p>
        </p:txBody>
      </p:sp>
    </p:spTree>
    <p:extLst>
      <p:ext uri="{BB962C8B-B14F-4D97-AF65-F5344CB8AC3E}">
        <p14:creationId xmlns:p14="http://schemas.microsoft.com/office/powerpoint/2010/main" val="20521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36156"/>
            <a:ext cx="6858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700" b="1" dirty="0">
                <a:solidFill>
                  <a:srgbClr val="5B7172"/>
                </a:solidFill>
                <a:latin typeface="+mj-lt"/>
                <a:ea typeface="+mj-ea"/>
                <a:cs typeface="+mj-cs"/>
              </a:rPr>
              <a:t>Why </a:t>
            </a:r>
            <a:r>
              <a:rPr lang="en-US" sz="2700" b="1" dirty="0">
                <a:solidFill>
                  <a:srgbClr val="FF0000"/>
                </a:solidFill>
                <a:latin typeface="+mj-lt"/>
                <a:ea typeface="+mj-ea"/>
                <a:cs typeface="+mj-cs"/>
              </a:rPr>
              <a:t>Depth </a:t>
            </a:r>
            <a:r>
              <a:rPr lang="en-US" sz="2700" b="1" dirty="0">
                <a:solidFill>
                  <a:srgbClr val="5B7172"/>
                </a:solidFill>
                <a:latin typeface="+mj-lt"/>
                <a:ea typeface="+mj-ea"/>
                <a:cs typeface="+mj-cs"/>
              </a:rPr>
              <a:t>through </a:t>
            </a:r>
          </a:p>
          <a:p>
            <a:pPr algn="ctr">
              <a:lnSpc>
                <a:spcPct val="90000"/>
              </a:lnSpc>
              <a:spcBef>
                <a:spcPct val="0"/>
              </a:spcBef>
              <a:defRPr/>
            </a:pPr>
            <a:r>
              <a:rPr lang="en-US" sz="2700" b="1" dirty="0">
                <a:solidFill>
                  <a:srgbClr val="5B7172"/>
                </a:solidFill>
                <a:latin typeface="+mj-lt"/>
                <a:ea typeface="+mj-ea"/>
                <a:cs typeface="+mj-cs"/>
              </a:rPr>
              <a:t>“Close Reading”</a:t>
            </a:r>
            <a:r>
              <a:rPr lang="en-US" sz="2700" b="1" dirty="0">
                <a:solidFill>
                  <a:schemeClr val="accent2">
                    <a:lumMod val="75000"/>
                    <a:lumOff val="25000"/>
                  </a:schemeClr>
                </a:solidFill>
                <a:latin typeface="+mj-lt"/>
                <a:ea typeface="+mj-ea"/>
                <a:cs typeface="+mj-cs"/>
              </a:rPr>
              <a:t> </a:t>
            </a:r>
            <a:r>
              <a:rPr lang="en-US" sz="2700" b="1" dirty="0">
                <a:solidFill>
                  <a:srgbClr val="FF0000"/>
                </a:solidFill>
                <a:latin typeface="+mj-lt"/>
                <a:ea typeface="+mj-ea"/>
                <a:cs typeface="+mj-cs"/>
              </a:rPr>
              <a:t>Matters</a:t>
            </a:r>
          </a:p>
        </p:txBody>
      </p:sp>
      <p:sp>
        <p:nvSpPr>
          <p:cNvPr id="6" name="Content Placeholder 2"/>
          <p:cNvSpPr txBox="1">
            <a:spLocks/>
          </p:cNvSpPr>
          <p:nvPr/>
        </p:nvSpPr>
        <p:spPr>
          <a:xfrm>
            <a:off x="597159" y="1453401"/>
            <a:ext cx="7949681" cy="486287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FF0000"/>
                </a:solidFill>
                <a:latin typeface="Calibri" panose="020F0502020204030204" pitchFamily="34" charset="0"/>
              </a:rPr>
              <a:t>Close reading </a:t>
            </a:r>
            <a:r>
              <a:rPr lang="en-US" sz="2800" b="1" dirty="0">
                <a:solidFill>
                  <a:srgbClr val="5B7172"/>
                </a:solidFill>
                <a:latin typeface="Calibri" panose="020F0502020204030204" pitchFamily="34" charset="0"/>
              </a:rPr>
              <a:t>instruction:</a:t>
            </a:r>
          </a:p>
          <a:p>
            <a:pPr>
              <a:spcBef>
                <a:spcPts val="900"/>
              </a:spcBef>
            </a:pPr>
            <a:r>
              <a:rPr lang="en-US" sz="2800" b="1" dirty="0">
                <a:solidFill>
                  <a:srgbClr val="5B7172"/>
                </a:solidFill>
                <a:latin typeface="Calibri" panose="020F0502020204030204" pitchFamily="34" charset="0"/>
              </a:rPr>
              <a:t>Requires careful attention to </a:t>
            </a:r>
            <a:r>
              <a:rPr lang="en-US" sz="2800" b="1" dirty="0">
                <a:solidFill>
                  <a:srgbClr val="FF0000"/>
                </a:solidFill>
                <a:latin typeface="Calibri" panose="020F0502020204030204" pitchFamily="34" charset="0"/>
              </a:rPr>
              <a:t>how the text unfolds </a:t>
            </a:r>
            <a:r>
              <a:rPr lang="en-US" sz="2800" b="1" dirty="0">
                <a:solidFill>
                  <a:srgbClr val="5B7172"/>
                </a:solidFill>
                <a:latin typeface="Calibri" panose="020F0502020204030204" pitchFamily="34" charset="0"/>
              </a:rPr>
              <a:t>through asking </a:t>
            </a:r>
            <a:r>
              <a:rPr lang="en-US" sz="2800" b="1" dirty="0">
                <a:solidFill>
                  <a:srgbClr val="FF0000"/>
                </a:solidFill>
                <a:latin typeface="Calibri" panose="020F0502020204030204" pitchFamily="34" charset="0"/>
              </a:rPr>
              <a:t>text-dependent questions. </a:t>
            </a:r>
          </a:p>
          <a:p>
            <a:pPr>
              <a:spcBef>
                <a:spcPts val="900"/>
              </a:spcBef>
            </a:pPr>
            <a:r>
              <a:rPr lang="en-US" sz="2800" b="1" dirty="0">
                <a:solidFill>
                  <a:schemeClr val="tx1">
                    <a:lumMod val="65000"/>
                    <a:lumOff val="35000"/>
                  </a:schemeClr>
                </a:solidFill>
                <a:latin typeface="Calibri" panose="020F0502020204030204" pitchFamily="34" charset="0"/>
              </a:rPr>
              <a:t>Focuses on building knowledge through the </a:t>
            </a:r>
            <a:r>
              <a:rPr lang="en-US" sz="2800" b="1" dirty="0">
                <a:solidFill>
                  <a:srgbClr val="FF0000"/>
                </a:solidFill>
                <a:latin typeface="Calibri" panose="020F0502020204030204" pitchFamily="34" charset="0"/>
              </a:rPr>
              <a:t>strategic use </a:t>
            </a:r>
            <a:r>
              <a:rPr lang="en-US" sz="2800" b="1" dirty="0">
                <a:solidFill>
                  <a:schemeClr val="tx1">
                    <a:lumMod val="65000"/>
                    <a:lumOff val="35000"/>
                  </a:schemeClr>
                </a:solidFill>
                <a:latin typeface="Calibri" panose="020F0502020204030204" pitchFamily="34" charset="0"/>
              </a:rPr>
              <a:t>of text-dependent questions.</a:t>
            </a:r>
          </a:p>
          <a:p>
            <a:pPr>
              <a:spcBef>
                <a:spcPts val="900"/>
              </a:spcBef>
            </a:pPr>
            <a:r>
              <a:rPr lang="en-US" sz="2800" b="1" dirty="0">
                <a:solidFill>
                  <a:srgbClr val="5B7172"/>
                </a:solidFill>
                <a:latin typeface="Calibri" panose="020F0502020204030204" pitchFamily="34" charset="0"/>
              </a:rPr>
              <a:t>Can prepare students for </a:t>
            </a:r>
            <a:r>
              <a:rPr lang="en-US" sz="2800" b="1" dirty="0">
                <a:solidFill>
                  <a:srgbClr val="FF0000"/>
                </a:solidFill>
                <a:latin typeface="Calibri" panose="020F0502020204030204" pitchFamily="34" charset="0"/>
              </a:rPr>
              <a:t>the kinds of reading tasks </a:t>
            </a:r>
            <a:r>
              <a:rPr lang="en-US" sz="2800" b="1" dirty="0">
                <a:solidFill>
                  <a:srgbClr val="5B7172"/>
                </a:solidFill>
                <a:latin typeface="Calibri" panose="020F0502020204030204" pitchFamily="34" charset="0"/>
              </a:rPr>
              <a:t>they will encounter after graduation.</a:t>
            </a:r>
          </a:p>
          <a:p>
            <a:pPr>
              <a:spcBef>
                <a:spcPts val="900"/>
              </a:spcBef>
            </a:pPr>
            <a:r>
              <a:rPr lang="en-US" sz="2800" b="1" dirty="0">
                <a:solidFill>
                  <a:srgbClr val="5B7172"/>
                </a:solidFill>
                <a:latin typeface="Calibri" panose="020F0502020204030204" pitchFamily="34" charset="0"/>
              </a:rPr>
              <a:t>Despite its name, close reading has a lot </a:t>
            </a:r>
            <a:r>
              <a:rPr lang="en-US" sz="2800" b="1" dirty="0">
                <a:solidFill>
                  <a:srgbClr val="FF0000"/>
                </a:solidFill>
                <a:latin typeface="Calibri" panose="020F0502020204030204" pitchFamily="34" charset="0"/>
              </a:rPr>
              <a:t>more to do with writing </a:t>
            </a:r>
            <a:r>
              <a:rPr lang="en-US" sz="2800" b="1" dirty="0">
                <a:solidFill>
                  <a:srgbClr val="5B7172"/>
                </a:solidFill>
                <a:latin typeface="Calibri" panose="020F0502020204030204" pitchFamily="34" charset="0"/>
              </a:rPr>
              <a:t>than reading! </a:t>
            </a:r>
          </a:p>
        </p:txBody>
      </p:sp>
    </p:spTree>
    <p:extLst>
      <p:ext uri="{BB962C8B-B14F-4D97-AF65-F5344CB8AC3E}">
        <p14:creationId xmlns:p14="http://schemas.microsoft.com/office/powerpoint/2010/main" val="176604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ving the 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extBox 1"/>
          <p:cNvSpPr txBox="1"/>
          <p:nvPr/>
        </p:nvSpPr>
        <p:spPr>
          <a:xfrm>
            <a:off x="578217" y="5191395"/>
            <a:ext cx="7772693" cy="1323439"/>
          </a:xfrm>
          <a:prstGeom prst="rect">
            <a:avLst/>
          </a:prstGeom>
          <a:noFill/>
        </p:spPr>
        <p:txBody>
          <a:bodyPr wrap="square" rtlCol="0">
            <a:spAutoFit/>
          </a:bodyPr>
          <a:lstStyle/>
          <a:p>
            <a:pPr algn="ctr"/>
            <a:r>
              <a:rPr lang="en-US"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Multiple readings often make this unnecessary</a:t>
            </a:r>
          </a:p>
        </p:txBody>
      </p:sp>
      <p:sp>
        <p:nvSpPr>
          <p:cNvPr id="3" name="TextBox 2"/>
          <p:cNvSpPr txBox="1"/>
          <p:nvPr/>
        </p:nvSpPr>
        <p:spPr>
          <a:xfrm>
            <a:off x="578217" y="536279"/>
            <a:ext cx="6541099" cy="769441"/>
          </a:xfrm>
          <a:prstGeom prst="rect">
            <a:avLst/>
          </a:prstGeom>
          <a:noFill/>
        </p:spPr>
        <p:txBody>
          <a:bodyPr wrap="none" rtlCol="0">
            <a:spAutoFit/>
          </a:bodyPr>
          <a:lstStyle/>
          <a:p>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The Role of Pre-reading</a:t>
            </a:r>
          </a:p>
        </p:txBody>
      </p:sp>
    </p:spTree>
    <p:extLst>
      <p:ext uri="{BB962C8B-B14F-4D97-AF65-F5344CB8AC3E}">
        <p14:creationId xmlns:p14="http://schemas.microsoft.com/office/powerpoint/2010/main" val="392534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ving the 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a:ln w="76200" cmpd="sng">
            <a:solidFill>
              <a:schemeClr val="tx1"/>
            </a:solidFill>
          </a:ln>
        </p:spPr>
      </p:pic>
      <p:sp>
        <p:nvSpPr>
          <p:cNvPr id="2" name="TextBox 1"/>
          <p:cNvSpPr txBox="1"/>
          <p:nvPr/>
        </p:nvSpPr>
        <p:spPr>
          <a:xfrm>
            <a:off x="578217" y="5191395"/>
            <a:ext cx="7772693" cy="1323439"/>
          </a:xfrm>
          <a:prstGeom prst="rect">
            <a:avLst/>
          </a:prstGeom>
          <a:noFill/>
        </p:spPr>
        <p:txBody>
          <a:bodyPr wrap="square" rtlCol="0">
            <a:spAutoFit/>
          </a:bodyPr>
          <a:lstStyle/>
          <a:p>
            <a:pPr algn="ctr"/>
            <a:r>
              <a:rPr lang="en-US"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Multiple readings often make this unnecessary</a:t>
            </a:r>
          </a:p>
        </p:txBody>
      </p:sp>
      <p:sp>
        <p:nvSpPr>
          <p:cNvPr id="3" name="TextBox 2"/>
          <p:cNvSpPr txBox="1"/>
          <p:nvPr/>
        </p:nvSpPr>
        <p:spPr>
          <a:xfrm>
            <a:off x="578217" y="536279"/>
            <a:ext cx="6541099" cy="769441"/>
          </a:xfrm>
          <a:prstGeom prst="rect">
            <a:avLst/>
          </a:prstGeom>
          <a:noFill/>
        </p:spPr>
        <p:txBody>
          <a:bodyPr wrap="none" rtlCol="0">
            <a:spAutoFit/>
          </a:bodyPr>
          <a:lstStyle/>
          <a:p>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The Role of Pre-reading</a:t>
            </a:r>
          </a:p>
        </p:txBody>
      </p:sp>
      <p:sp>
        <p:nvSpPr>
          <p:cNvPr id="5" name="TextBox 4"/>
          <p:cNvSpPr txBox="1"/>
          <p:nvPr/>
        </p:nvSpPr>
        <p:spPr>
          <a:xfrm>
            <a:off x="197217" y="1405743"/>
            <a:ext cx="4429212" cy="3785652"/>
          </a:xfrm>
          <a:prstGeom prst="rect">
            <a:avLst/>
          </a:prstGeom>
          <a:solidFill>
            <a:schemeClr val="bg1">
              <a:lumMod val="50000"/>
            </a:schemeClr>
          </a:solidFill>
          <a:ln w="76200" cmpd="sng">
            <a:noFill/>
          </a:ln>
          <a:effectLst>
            <a:glow rad="101600">
              <a:srgbClr val="FF98C0">
                <a:alpha val="75000"/>
              </a:srgbClr>
            </a:glow>
          </a:effectLst>
        </p:spPr>
        <p:txBody>
          <a:bodyPr wrap="square" rtlCol="0">
            <a:spAutoFit/>
          </a:bodyPr>
          <a:lstStyle/>
          <a:p>
            <a:pPr marL="342900" indent="-342900">
              <a:buFont typeface="Arial"/>
              <a:buChar cha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Too often provides information students can glean from careful reading of the text</a:t>
            </a:r>
          </a:p>
          <a:p>
            <a:pPr marL="342900" indent="-342900">
              <a:buFont typeface="Arial"/>
              <a:buChar char="•"/>
            </a:pPr>
            <a:r>
              <a:rPr lang="en-US" sz="2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Hard to wean students from this</a:t>
            </a:r>
          </a:p>
          <a:p>
            <a:pPr marL="342900" indent="-342900">
              <a:buFont typeface="Arial"/>
              <a:buChar cha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Similarly challenging to move teachers away from providing this “smoothing of the road” </a:t>
            </a:r>
          </a:p>
        </p:txBody>
      </p:sp>
    </p:spTree>
    <p:extLst>
      <p:ext uri="{BB962C8B-B14F-4D97-AF65-F5344CB8AC3E}">
        <p14:creationId xmlns:p14="http://schemas.microsoft.com/office/powerpoint/2010/main" val="4039500431"/>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View">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5.xml><?xml version="1.0" encoding="utf-8"?>
<a:theme xmlns:a="http://schemas.openxmlformats.org/drawingml/2006/main" name="S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3955</Words>
  <Application>Microsoft Office PowerPoint</Application>
  <PresentationFormat>On-screen Show (4:3)</PresentationFormat>
  <Paragraphs>500</Paragraphs>
  <Slides>58</Slides>
  <Notes>49</Notes>
  <HiddenSlides>0</HiddenSlides>
  <MMClips>0</MMClips>
  <ScaleCrop>false</ScaleCrop>
  <HeadingPairs>
    <vt:vector size="6" baseType="variant">
      <vt:variant>
        <vt:lpstr>Fonts Used</vt:lpstr>
      </vt:variant>
      <vt:variant>
        <vt:i4>17</vt:i4>
      </vt:variant>
      <vt:variant>
        <vt:lpstr>Theme</vt:lpstr>
      </vt:variant>
      <vt:variant>
        <vt:i4>25</vt:i4>
      </vt:variant>
      <vt:variant>
        <vt:lpstr>Slide Titles</vt:lpstr>
      </vt:variant>
      <vt:variant>
        <vt:i4>58</vt:i4>
      </vt:variant>
    </vt:vector>
  </HeadingPairs>
  <TitlesOfParts>
    <vt:vector size="100" baseType="lpstr">
      <vt:lpstr>ＭＳ Ｐゴシック</vt:lpstr>
      <vt:lpstr>Arial</vt:lpstr>
      <vt:lpstr>Book Antiqua</vt:lpstr>
      <vt:lpstr>Bookman Old Style</vt:lpstr>
      <vt:lpstr>Calibri</vt:lpstr>
      <vt:lpstr>Calisto MT</vt:lpstr>
      <vt:lpstr>Candara</vt:lpstr>
      <vt:lpstr>Century Gothic</vt:lpstr>
      <vt:lpstr>Century Schoolbook</vt:lpstr>
      <vt:lpstr>Courier New</vt:lpstr>
      <vt:lpstr>Franklin Gothic Demi</vt:lpstr>
      <vt:lpstr>Helvetica</vt:lpstr>
      <vt:lpstr>Optima</vt:lpstr>
      <vt:lpstr>Palatino Linotype</vt:lpstr>
      <vt:lpstr>Times New Roman</vt:lpstr>
      <vt:lpstr>Trebuchet MS</vt:lpstr>
      <vt:lpstr>Wingdings 2</vt:lpstr>
      <vt:lpstr>1_Office Theme</vt:lpstr>
      <vt:lpstr>9_Office Theme</vt:lpstr>
      <vt:lpstr>8_Office Theme</vt:lpstr>
      <vt:lpstr>12_Office Theme</vt:lpstr>
      <vt:lpstr>13_Office Theme</vt:lpstr>
      <vt:lpstr>11_Office Theme</vt:lpstr>
      <vt:lpstr>14_Office Theme</vt:lpstr>
      <vt:lpstr>17_Office Theme</vt:lpstr>
      <vt:lpstr>Executive</vt:lpstr>
      <vt:lpstr>1_Executive</vt:lpstr>
      <vt:lpstr>15_Office Theme</vt:lpstr>
      <vt:lpstr>16_Office Theme</vt:lpstr>
      <vt:lpstr>18_Office Theme</vt:lpstr>
      <vt:lpstr>19_Office Theme</vt:lpstr>
      <vt:lpstr>20_Office Theme</vt:lpstr>
      <vt:lpstr>24_Office Theme</vt:lpstr>
      <vt:lpstr>21_Office Theme</vt:lpstr>
      <vt:lpstr>3_Office Theme</vt:lpstr>
      <vt:lpstr>3_Blank Presentation</vt:lpstr>
      <vt:lpstr>7_Blank Presentation</vt:lpstr>
      <vt:lpstr>8_Blank Presentation</vt:lpstr>
      <vt:lpstr>1_Blank Presentation</vt:lpstr>
      <vt:lpstr>2_Blank Presentation</vt:lpstr>
      <vt:lpstr>View</vt:lpstr>
      <vt:lpstr>Slate</vt:lpstr>
      <vt:lpstr>PowerPoint Presentation</vt:lpstr>
      <vt:lpstr>PowerPoint Presentation</vt:lpstr>
      <vt:lpstr>Common Core Standards</vt:lpstr>
      <vt:lpstr>PowerPoint Presentation</vt:lpstr>
      <vt:lpstr>PowerPoint Presentation</vt:lpstr>
      <vt:lpstr>What is close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We Re-Read A Text </vt:lpstr>
      <vt:lpstr>PowerPoint Presentation</vt:lpstr>
      <vt:lpstr>PowerPoint Presentation</vt:lpstr>
      <vt:lpstr>PowerPoint Presentation</vt:lpstr>
      <vt:lpstr>PowerPoint Presentation</vt:lpstr>
      <vt:lpstr>Close Reading Requires a Good Progression of Text-Dependent Questions</vt:lpstr>
      <vt:lpstr>Text-dependent Questions and the Standards</vt:lpstr>
      <vt:lpstr>PowerPoint Presentation</vt:lpstr>
      <vt:lpstr>What are Text-Dependent Questions?</vt:lpstr>
      <vt:lpstr>PowerPoint Presentation</vt:lpstr>
      <vt:lpstr>PowerPoint Presentation</vt:lpstr>
      <vt:lpstr>Close reading should invite struggle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Additionally…</vt:lpstr>
      <vt:lpstr>PowerPoint Presentation</vt:lpstr>
      <vt:lpstr>Talk is essential  to writing</vt:lpstr>
      <vt:lpstr>PowerPoint Presentation</vt:lpstr>
      <vt:lpstr>PowerPoint Presentation</vt:lpstr>
      <vt:lpstr>PowerPoint Presentation</vt:lpstr>
      <vt:lpstr>PowerPoint Presentation</vt:lpstr>
      <vt:lpstr>History circles</vt:lpstr>
      <vt:lpstr>History circles</vt:lpstr>
      <vt:lpstr>Why use multiple texts?</vt:lpstr>
      <vt:lpstr>Rounds of play</vt:lpstr>
      <vt:lpstr>Here we go…</vt:lpstr>
      <vt:lpstr>Let’s share!</vt:lpstr>
      <vt:lpstr>Round Five</vt:lpstr>
      <vt:lpstr>Reflecting on History Circles</vt:lpstr>
      <vt:lpstr>PowerPoint Presentation</vt:lpstr>
      <vt:lpstr>In Closing… Claims Driving Design: ELA/Literacy</vt:lpstr>
    </vt:vector>
  </TitlesOfParts>
  <Company>SDSU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Contingency Teaching During  Close Reading</dc:title>
  <dc:creator>Doug Fisher</dc:creator>
  <cp:lastModifiedBy>Kim</cp:lastModifiedBy>
  <cp:revision>353</cp:revision>
  <cp:lastPrinted>2015-07-28T13:01:09Z</cp:lastPrinted>
  <dcterms:created xsi:type="dcterms:W3CDTF">2014-02-07T04:05:43Z</dcterms:created>
  <dcterms:modified xsi:type="dcterms:W3CDTF">2017-11-27T14:03:20Z</dcterms:modified>
</cp:coreProperties>
</file>