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m4a" ContentType="audio/mp4"/>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theme/theme6.xml" ContentType="application/vnd.openxmlformats-officedocument.theme+xml"/>
  <Override PartName="/ppt/slideLayouts/slideLayout24.xml" ContentType="application/vnd.openxmlformats-officedocument.presentationml.slideLayout+xml"/>
  <Override PartName="/ppt/theme/theme7.xml" ContentType="application/vnd.openxmlformats-officedocument.theme+xml"/>
  <Override PartName="/ppt/slideLayouts/slideLayout25.xml" ContentType="application/vnd.openxmlformats-officedocument.presentationml.slideLayout+xml"/>
  <Override PartName="/ppt/theme/theme8.xml" ContentType="application/vnd.openxmlformats-officedocument.theme+xml"/>
  <Override PartName="/ppt/slideLayouts/slideLayout26.xml" ContentType="application/vnd.openxmlformats-officedocument.presentationml.slideLayout+xml"/>
  <Override PartName="/ppt/theme/theme9.xml" ContentType="application/vnd.openxmlformats-officedocument.theme+xml"/>
  <Override PartName="/ppt/slideLayouts/slideLayout27.xml" ContentType="application/vnd.openxmlformats-officedocument.presentationml.slideLayout+xml"/>
  <Override PartName="/ppt/theme/theme10.xml" ContentType="application/vnd.openxmlformats-officedocument.theme+xml"/>
  <Override PartName="/ppt/slideLayouts/slideLayout28.xml" ContentType="application/vnd.openxmlformats-officedocument.presentationml.slideLayout+xml"/>
  <Override PartName="/ppt/theme/theme11.xml" ContentType="application/vnd.openxmlformats-officedocument.theme+xml"/>
  <Override PartName="/ppt/slideLayouts/slideLayout29.xml" ContentType="application/vnd.openxmlformats-officedocument.presentationml.slideLayout+xml"/>
  <Override PartName="/ppt/theme/theme12.xml" ContentType="application/vnd.openxmlformats-officedocument.theme+xml"/>
  <Override PartName="/ppt/slideLayouts/slideLayout30.xml" ContentType="application/vnd.openxmlformats-officedocument.presentationml.slideLayout+xml"/>
  <Override PartName="/ppt/theme/theme13.xml" ContentType="application/vnd.openxmlformats-officedocument.theme+xml"/>
  <Override PartName="/ppt/slideLayouts/slideLayout31.xml" ContentType="application/vnd.openxmlformats-officedocument.presentationml.slideLayout+xml"/>
  <Override PartName="/ppt/theme/theme14.xml" ContentType="application/vnd.openxmlformats-officedocument.theme+xml"/>
  <Override PartName="/ppt/slideLayouts/slideLayout32.xml" ContentType="application/vnd.openxmlformats-officedocument.presentationml.slideLayout+xml"/>
  <Override PartName="/ppt/theme/theme15.xml" ContentType="application/vnd.openxmlformats-officedocument.theme+xml"/>
  <Override PartName="/ppt/slideLayouts/slideLayout33.xml" ContentType="application/vnd.openxmlformats-officedocument.presentationml.slideLayout+xml"/>
  <Override PartName="/ppt/theme/theme16.xml" ContentType="application/vnd.openxmlformats-officedocument.theme+xml"/>
  <Override PartName="/ppt/slideLayouts/slideLayout34.xml" ContentType="application/vnd.openxmlformats-officedocument.presentationml.slideLayout+xml"/>
  <Override PartName="/ppt/theme/theme17.xml" ContentType="application/vnd.openxmlformats-officedocument.theme+xml"/>
  <Override PartName="/ppt/slideLayouts/slideLayout35.xml" ContentType="application/vnd.openxmlformats-officedocument.presentationml.slideLayout+xml"/>
  <Override PartName="/ppt/theme/theme18.xml" ContentType="application/vnd.openxmlformats-officedocument.theme+xml"/>
  <Override PartName="/ppt/slideLayouts/slideLayout36.xml" ContentType="application/vnd.openxmlformats-officedocument.presentationml.slideLayout+xml"/>
  <Override PartName="/ppt/theme/theme19.xml" ContentType="application/vnd.openxmlformats-officedocument.theme+xml"/>
  <Override PartName="/ppt/slideLayouts/slideLayout37.xml" ContentType="application/vnd.openxmlformats-officedocument.presentationml.slideLayout+xml"/>
  <Override PartName="/ppt/theme/theme20.xml" ContentType="application/vnd.openxmlformats-officedocument.theme+xml"/>
  <Override PartName="/ppt/slideLayouts/slideLayout38.xml" ContentType="application/vnd.openxmlformats-officedocument.presentationml.slideLayout+xml"/>
  <Override PartName="/ppt/theme/theme21.xml" ContentType="application/vnd.openxmlformats-officedocument.theme+xml"/>
  <Override PartName="/ppt/slideLayouts/slideLayout39.xml" ContentType="application/vnd.openxmlformats-officedocument.presentationml.slideLayout+xml"/>
  <Override PartName="/ppt/theme/theme22.xml" ContentType="application/vnd.openxmlformats-officedocument.theme+xml"/>
  <Override PartName="/ppt/slideLayouts/slideLayout40.xml" ContentType="application/vnd.openxmlformats-officedocument.presentationml.slideLayout+xml"/>
  <Override PartName="/ppt/theme/theme23.xml" ContentType="application/vnd.openxmlformats-officedocument.theme+xml"/>
  <Override PartName="/ppt/slideLayouts/slideLayout41.xml" ContentType="application/vnd.openxmlformats-officedocument.presentationml.slideLayout+xml"/>
  <Override PartName="/ppt/theme/theme24.xml" ContentType="application/vnd.openxmlformats-officedocument.theme+xml"/>
  <Override PartName="/ppt/slideLayouts/slideLayout42.xml" ContentType="application/vnd.openxmlformats-officedocument.presentationml.slideLayout+xml"/>
  <Override PartName="/ppt/theme/theme25.xml" ContentType="application/vnd.openxmlformats-officedocument.theme+xml"/>
  <Override PartName="/ppt/slideLayouts/slideLayout43.xml" ContentType="application/vnd.openxmlformats-officedocument.presentationml.slideLayout+xml"/>
  <Override PartName="/ppt/theme/theme26.xml" ContentType="application/vnd.openxmlformats-officedocument.theme+xml"/>
  <Override PartName="/ppt/slideLayouts/slideLayout44.xml" ContentType="application/vnd.openxmlformats-officedocument.presentationml.slideLayout+xml"/>
  <Override PartName="/ppt/theme/theme27.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8.xml" ContentType="application/vnd.openxmlformats-officedocument.theme+xml"/>
  <Override PartName="/ppt/slideLayouts/slideLayout47.xml" ContentType="application/vnd.openxmlformats-officedocument.presentationml.slideLayout+xml"/>
  <Override PartName="/ppt/theme/theme29.xml" ContentType="application/vnd.openxmlformats-officedocument.theme+xml"/>
  <Override PartName="/ppt/slideLayouts/slideLayout48.xml" ContentType="application/vnd.openxmlformats-officedocument.presentationml.slideLayout+xml"/>
  <Override PartName="/ppt/theme/theme30.xml" ContentType="application/vnd.openxmlformats-officedocument.theme+xml"/>
  <Override PartName="/ppt/slideLayouts/slideLayout49.xml" ContentType="application/vnd.openxmlformats-officedocument.presentationml.slideLayout+xml"/>
  <Override PartName="/ppt/theme/theme31.xml" ContentType="application/vnd.openxmlformats-officedocument.theme+xml"/>
  <Override PartName="/ppt/slideLayouts/slideLayout50.xml" ContentType="application/vnd.openxmlformats-officedocument.presentationml.slideLayout+xml"/>
  <Override PartName="/ppt/theme/theme32.xml" ContentType="application/vnd.openxmlformats-officedocument.theme+xml"/>
  <Override PartName="/ppt/slideLayouts/slideLayout51.xml" ContentType="application/vnd.openxmlformats-officedocument.presentationml.slideLayout+xml"/>
  <Override PartName="/ppt/theme/theme33.xml" ContentType="application/vnd.openxmlformats-officedocument.theme+xml"/>
  <Override PartName="/ppt/theme/theme3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3" r:id="rId3"/>
    <p:sldMasterId id="2147483665" r:id="rId4"/>
    <p:sldMasterId id="2147483671" r:id="rId5"/>
    <p:sldMasterId id="2147483675" r:id="rId6"/>
    <p:sldMasterId id="2147483677" r:id="rId7"/>
    <p:sldMasterId id="2147483679" r:id="rId8"/>
    <p:sldMasterId id="2147483681" r:id="rId9"/>
    <p:sldMasterId id="2147483683" r:id="rId10"/>
    <p:sldMasterId id="2147483685" r:id="rId11"/>
    <p:sldMasterId id="2147483687" r:id="rId12"/>
    <p:sldMasterId id="2147483689" r:id="rId13"/>
    <p:sldMasterId id="2147483691" r:id="rId14"/>
    <p:sldMasterId id="2147483693" r:id="rId15"/>
    <p:sldMasterId id="2147483697" r:id="rId16"/>
    <p:sldMasterId id="2147483699" r:id="rId17"/>
    <p:sldMasterId id="2147483701" r:id="rId18"/>
    <p:sldMasterId id="2147483703" r:id="rId19"/>
    <p:sldMasterId id="2147483705" r:id="rId20"/>
    <p:sldMasterId id="2147483707" r:id="rId21"/>
    <p:sldMasterId id="2147483709" r:id="rId22"/>
    <p:sldMasterId id="2147483711" r:id="rId23"/>
    <p:sldMasterId id="2147483713" r:id="rId24"/>
    <p:sldMasterId id="2147483715" r:id="rId25"/>
    <p:sldMasterId id="2147483717" r:id="rId26"/>
    <p:sldMasterId id="2147483719" r:id="rId27"/>
    <p:sldMasterId id="2147483721" r:id="rId28"/>
    <p:sldMasterId id="2147483723" r:id="rId29"/>
    <p:sldMasterId id="2147483725" r:id="rId30"/>
    <p:sldMasterId id="2147483727" r:id="rId31"/>
    <p:sldMasterId id="2147483729" r:id="rId32"/>
    <p:sldMasterId id="2147483731" r:id="rId33"/>
  </p:sldMasterIdLst>
  <p:notesMasterIdLst>
    <p:notesMasterId r:id="rId121"/>
  </p:notesMasterIdLst>
  <p:sldIdLst>
    <p:sldId id="299" r:id="rId34"/>
    <p:sldId id="257" r:id="rId35"/>
    <p:sldId id="260" r:id="rId36"/>
    <p:sldId id="259" r:id="rId37"/>
    <p:sldId id="258" r:id="rId38"/>
    <p:sldId id="262" r:id="rId39"/>
    <p:sldId id="261" r:id="rId40"/>
    <p:sldId id="270" r:id="rId41"/>
    <p:sldId id="268" r:id="rId42"/>
    <p:sldId id="265" r:id="rId43"/>
    <p:sldId id="266" r:id="rId44"/>
    <p:sldId id="267" r:id="rId45"/>
    <p:sldId id="264" r:id="rId46"/>
    <p:sldId id="263" r:id="rId47"/>
    <p:sldId id="271" r:id="rId48"/>
    <p:sldId id="274" r:id="rId49"/>
    <p:sldId id="286" r:id="rId50"/>
    <p:sldId id="324" r:id="rId51"/>
    <p:sldId id="325" r:id="rId52"/>
    <p:sldId id="326" r:id="rId53"/>
    <p:sldId id="327" r:id="rId54"/>
    <p:sldId id="328" r:id="rId55"/>
    <p:sldId id="329" r:id="rId56"/>
    <p:sldId id="330" r:id="rId57"/>
    <p:sldId id="331" r:id="rId58"/>
    <p:sldId id="332" r:id="rId59"/>
    <p:sldId id="306" r:id="rId60"/>
    <p:sldId id="305" r:id="rId61"/>
    <p:sldId id="323" r:id="rId62"/>
    <p:sldId id="307" r:id="rId63"/>
    <p:sldId id="308" r:id="rId64"/>
    <p:sldId id="309" r:id="rId65"/>
    <p:sldId id="310" r:id="rId66"/>
    <p:sldId id="311" r:id="rId67"/>
    <p:sldId id="312" r:id="rId68"/>
    <p:sldId id="313" r:id="rId69"/>
    <p:sldId id="322" r:id="rId70"/>
    <p:sldId id="321" r:id="rId71"/>
    <p:sldId id="315" r:id="rId72"/>
    <p:sldId id="316" r:id="rId73"/>
    <p:sldId id="318" r:id="rId74"/>
    <p:sldId id="317" r:id="rId75"/>
    <p:sldId id="314" r:id="rId76"/>
    <p:sldId id="319" r:id="rId77"/>
    <p:sldId id="334" r:id="rId78"/>
    <p:sldId id="335" r:id="rId79"/>
    <p:sldId id="336" r:id="rId80"/>
    <p:sldId id="343" r:id="rId81"/>
    <p:sldId id="344" r:id="rId82"/>
    <p:sldId id="337" r:id="rId83"/>
    <p:sldId id="338" r:id="rId84"/>
    <p:sldId id="339" r:id="rId85"/>
    <p:sldId id="340" r:id="rId86"/>
    <p:sldId id="341" r:id="rId87"/>
    <p:sldId id="342" r:id="rId88"/>
    <p:sldId id="345" r:id="rId89"/>
    <p:sldId id="346" r:id="rId90"/>
    <p:sldId id="349" r:id="rId91"/>
    <p:sldId id="348" r:id="rId92"/>
    <p:sldId id="333" r:id="rId93"/>
    <p:sldId id="350" r:id="rId94"/>
    <p:sldId id="351" r:id="rId95"/>
    <p:sldId id="352" r:id="rId96"/>
    <p:sldId id="353" r:id="rId97"/>
    <p:sldId id="354" r:id="rId98"/>
    <p:sldId id="355" r:id="rId99"/>
    <p:sldId id="356" r:id="rId100"/>
    <p:sldId id="357" r:id="rId101"/>
    <p:sldId id="358" r:id="rId102"/>
    <p:sldId id="360" r:id="rId103"/>
    <p:sldId id="289" r:id="rId104"/>
    <p:sldId id="290" r:id="rId105"/>
    <p:sldId id="291" r:id="rId106"/>
    <p:sldId id="292" r:id="rId107"/>
    <p:sldId id="293" r:id="rId108"/>
    <p:sldId id="294" r:id="rId109"/>
    <p:sldId id="295" r:id="rId110"/>
    <p:sldId id="296" r:id="rId111"/>
    <p:sldId id="297" r:id="rId112"/>
    <p:sldId id="298" r:id="rId113"/>
    <p:sldId id="287" r:id="rId114"/>
    <p:sldId id="288" r:id="rId115"/>
    <p:sldId id="300" r:id="rId116"/>
    <p:sldId id="301" r:id="rId117"/>
    <p:sldId id="302" r:id="rId118"/>
    <p:sldId id="303" r:id="rId119"/>
    <p:sldId id="304" r:id="rId1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898E95"/>
    <a:srgbClr val="D2C2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0012" autoAdjust="0"/>
  </p:normalViewPr>
  <p:slideViewPr>
    <p:cSldViewPr snapToGrid="0">
      <p:cViewPr varScale="1">
        <p:scale>
          <a:sx n="64" d="100"/>
          <a:sy n="64" d="100"/>
        </p:scale>
        <p:origin x="15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84.xml"/><Relationship Id="rId21" Type="http://schemas.openxmlformats.org/officeDocument/2006/relationships/slideMaster" Target="slideMasters/slideMaster21.xml"/><Relationship Id="rId42" Type="http://schemas.openxmlformats.org/officeDocument/2006/relationships/slide" Target="slides/slide9.xml"/><Relationship Id="rId47" Type="http://schemas.openxmlformats.org/officeDocument/2006/relationships/slide" Target="slides/slide14.xml"/><Relationship Id="rId63" Type="http://schemas.openxmlformats.org/officeDocument/2006/relationships/slide" Target="slides/slide30.xml"/><Relationship Id="rId68" Type="http://schemas.openxmlformats.org/officeDocument/2006/relationships/slide" Target="slides/slide35.xml"/><Relationship Id="rId84" Type="http://schemas.openxmlformats.org/officeDocument/2006/relationships/slide" Target="slides/slide51.xml"/><Relationship Id="rId89" Type="http://schemas.openxmlformats.org/officeDocument/2006/relationships/slide" Target="slides/slide56.xml"/><Relationship Id="rId112" Type="http://schemas.openxmlformats.org/officeDocument/2006/relationships/slide" Target="slides/slide79.xml"/><Relationship Id="rId16" Type="http://schemas.openxmlformats.org/officeDocument/2006/relationships/slideMaster" Target="slideMasters/slideMaster16.xml"/><Relationship Id="rId107" Type="http://schemas.openxmlformats.org/officeDocument/2006/relationships/slide" Target="slides/slide74.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4.xml"/><Relationship Id="rId53" Type="http://schemas.openxmlformats.org/officeDocument/2006/relationships/slide" Target="slides/slide20.xml"/><Relationship Id="rId58" Type="http://schemas.openxmlformats.org/officeDocument/2006/relationships/slide" Target="slides/slide25.xml"/><Relationship Id="rId74" Type="http://schemas.openxmlformats.org/officeDocument/2006/relationships/slide" Target="slides/slide41.xml"/><Relationship Id="rId79" Type="http://schemas.openxmlformats.org/officeDocument/2006/relationships/slide" Target="slides/slide46.xml"/><Relationship Id="rId102" Type="http://schemas.openxmlformats.org/officeDocument/2006/relationships/slide" Target="slides/slide69.xml"/><Relationship Id="rId123"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28.xml"/><Relationship Id="rId82" Type="http://schemas.openxmlformats.org/officeDocument/2006/relationships/slide" Target="slides/slide49.xml"/><Relationship Id="rId90" Type="http://schemas.openxmlformats.org/officeDocument/2006/relationships/slide" Target="slides/slide57.xml"/><Relationship Id="rId95" Type="http://schemas.openxmlformats.org/officeDocument/2006/relationships/slide" Target="slides/slide6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2.xml"/><Relationship Id="rId43" Type="http://schemas.openxmlformats.org/officeDocument/2006/relationships/slide" Target="slides/slide10.xml"/><Relationship Id="rId48" Type="http://schemas.openxmlformats.org/officeDocument/2006/relationships/slide" Target="slides/slide15.xml"/><Relationship Id="rId56" Type="http://schemas.openxmlformats.org/officeDocument/2006/relationships/slide" Target="slides/slide23.xml"/><Relationship Id="rId64" Type="http://schemas.openxmlformats.org/officeDocument/2006/relationships/slide" Target="slides/slide31.xml"/><Relationship Id="rId69" Type="http://schemas.openxmlformats.org/officeDocument/2006/relationships/slide" Target="slides/slide36.xml"/><Relationship Id="rId77" Type="http://schemas.openxmlformats.org/officeDocument/2006/relationships/slide" Target="slides/slide44.xml"/><Relationship Id="rId100" Type="http://schemas.openxmlformats.org/officeDocument/2006/relationships/slide" Target="slides/slide67.xml"/><Relationship Id="rId105" Type="http://schemas.openxmlformats.org/officeDocument/2006/relationships/slide" Target="slides/slide72.xml"/><Relationship Id="rId113" Type="http://schemas.openxmlformats.org/officeDocument/2006/relationships/slide" Target="slides/slide80.xml"/><Relationship Id="rId118" Type="http://schemas.openxmlformats.org/officeDocument/2006/relationships/slide" Target="slides/slide85.xml"/><Relationship Id="rId8" Type="http://schemas.openxmlformats.org/officeDocument/2006/relationships/slideMaster" Target="slideMasters/slideMaster8.xml"/><Relationship Id="rId51" Type="http://schemas.openxmlformats.org/officeDocument/2006/relationships/slide" Target="slides/slide18.xml"/><Relationship Id="rId72" Type="http://schemas.openxmlformats.org/officeDocument/2006/relationships/slide" Target="slides/slide39.xml"/><Relationship Id="rId80" Type="http://schemas.openxmlformats.org/officeDocument/2006/relationships/slide" Target="slides/slide47.xml"/><Relationship Id="rId85" Type="http://schemas.openxmlformats.org/officeDocument/2006/relationships/slide" Target="slides/slide52.xml"/><Relationship Id="rId93" Type="http://schemas.openxmlformats.org/officeDocument/2006/relationships/slide" Target="slides/slide60.xml"/><Relationship Id="rId98" Type="http://schemas.openxmlformats.org/officeDocument/2006/relationships/slide" Target="slides/slide65.xml"/><Relationship Id="rId12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 Target="slides/slide5.xml"/><Relationship Id="rId46" Type="http://schemas.openxmlformats.org/officeDocument/2006/relationships/slide" Target="slides/slide13.xml"/><Relationship Id="rId59" Type="http://schemas.openxmlformats.org/officeDocument/2006/relationships/slide" Target="slides/slide26.xml"/><Relationship Id="rId67" Type="http://schemas.openxmlformats.org/officeDocument/2006/relationships/slide" Target="slides/slide34.xml"/><Relationship Id="rId103" Type="http://schemas.openxmlformats.org/officeDocument/2006/relationships/slide" Target="slides/slide70.xml"/><Relationship Id="rId108" Type="http://schemas.openxmlformats.org/officeDocument/2006/relationships/slide" Target="slides/slide75.xml"/><Relationship Id="rId116" Type="http://schemas.openxmlformats.org/officeDocument/2006/relationships/slide" Target="slides/slide83.xml"/><Relationship Id="rId124"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8.xml"/><Relationship Id="rId54" Type="http://schemas.openxmlformats.org/officeDocument/2006/relationships/slide" Target="slides/slide21.xml"/><Relationship Id="rId62" Type="http://schemas.openxmlformats.org/officeDocument/2006/relationships/slide" Target="slides/slide29.xml"/><Relationship Id="rId70" Type="http://schemas.openxmlformats.org/officeDocument/2006/relationships/slide" Target="slides/slide37.xml"/><Relationship Id="rId75" Type="http://schemas.openxmlformats.org/officeDocument/2006/relationships/slide" Target="slides/slide42.xml"/><Relationship Id="rId83" Type="http://schemas.openxmlformats.org/officeDocument/2006/relationships/slide" Target="slides/slide50.xml"/><Relationship Id="rId88" Type="http://schemas.openxmlformats.org/officeDocument/2006/relationships/slide" Target="slides/slide55.xml"/><Relationship Id="rId91" Type="http://schemas.openxmlformats.org/officeDocument/2006/relationships/slide" Target="slides/slide58.xml"/><Relationship Id="rId96" Type="http://schemas.openxmlformats.org/officeDocument/2006/relationships/slide" Target="slides/slide63.xml"/><Relationship Id="rId111" Type="http://schemas.openxmlformats.org/officeDocument/2006/relationships/slide" Target="slides/slide7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3.xml"/><Relationship Id="rId49" Type="http://schemas.openxmlformats.org/officeDocument/2006/relationships/slide" Target="slides/slide16.xml"/><Relationship Id="rId57" Type="http://schemas.openxmlformats.org/officeDocument/2006/relationships/slide" Target="slides/slide24.xml"/><Relationship Id="rId106" Type="http://schemas.openxmlformats.org/officeDocument/2006/relationships/slide" Target="slides/slide73.xml"/><Relationship Id="rId114" Type="http://schemas.openxmlformats.org/officeDocument/2006/relationships/slide" Target="slides/slide81.xml"/><Relationship Id="rId119" Type="http://schemas.openxmlformats.org/officeDocument/2006/relationships/slide" Target="slides/slide8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1.xml"/><Relationship Id="rId52" Type="http://schemas.openxmlformats.org/officeDocument/2006/relationships/slide" Target="slides/slide19.xml"/><Relationship Id="rId60" Type="http://schemas.openxmlformats.org/officeDocument/2006/relationships/slide" Target="slides/slide27.xml"/><Relationship Id="rId65" Type="http://schemas.openxmlformats.org/officeDocument/2006/relationships/slide" Target="slides/slide32.xml"/><Relationship Id="rId73" Type="http://schemas.openxmlformats.org/officeDocument/2006/relationships/slide" Target="slides/slide40.xml"/><Relationship Id="rId78" Type="http://schemas.openxmlformats.org/officeDocument/2006/relationships/slide" Target="slides/slide45.xml"/><Relationship Id="rId81" Type="http://schemas.openxmlformats.org/officeDocument/2006/relationships/slide" Target="slides/slide48.xml"/><Relationship Id="rId86" Type="http://schemas.openxmlformats.org/officeDocument/2006/relationships/slide" Target="slides/slide53.xml"/><Relationship Id="rId94" Type="http://schemas.openxmlformats.org/officeDocument/2006/relationships/slide" Target="slides/slide61.xml"/><Relationship Id="rId99" Type="http://schemas.openxmlformats.org/officeDocument/2006/relationships/slide" Target="slides/slide66.xml"/><Relationship Id="rId101" Type="http://schemas.openxmlformats.org/officeDocument/2006/relationships/slide" Target="slides/slide68.xml"/><Relationship Id="rId12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6.xml"/><Relationship Id="rId109" Type="http://schemas.openxmlformats.org/officeDocument/2006/relationships/slide" Target="slides/slide76.xml"/><Relationship Id="rId34" Type="http://schemas.openxmlformats.org/officeDocument/2006/relationships/slide" Target="slides/slide1.xml"/><Relationship Id="rId50" Type="http://schemas.openxmlformats.org/officeDocument/2006/relationships/slide" Target="slides/slide17.xml"/><Relationship Id="rId55" Type="http://schemas.openxmlformats.org/officeDocument/2006/relationships/slide" Target="slides/slide22.xml"/><Relationship Id="rId76" Type="http://schemas.openxmlformats.org/officeDocument/2006/relationships/slide" Target="slides/slide43.xml"/><Relationship Id="rId97" Type="http://schemas.openxmlformats.org/officeDocument/2006/relationships/slide" Target="slides/slide64.xml"/><Relationship Id="rId104" Type="http://schemas.openxmlformats.org/officeDocument/2006/relationships/slide" Target="slides/slide71.xml"/><Relationship Id="rId120" Type="http://schemas.openxmlformats.org/officeDocument/2006/relationships/slide" Target="slides/slide87.xml"/><Relationship Id="rId125"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38.xml"/><Relationship Id="rId92" Type="http://schemas.openxmlformats.org/officeDocument/2006/relationships/slide" Target="slides/slide5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7.xml"/><Relationship Id="rId45" Type="http://schemas.openxmlformats.org/officeDocument/2006/relationships/slide" Target="slides/slide12.xml"/><Relationship Id="rId66" Type="http://schemas.openxmlformats.org/officeDocument/2006/relationships/slide" Target="slides/slide33.xml"/><Relationship Id="rId87" Type="http://schemas.openxmlformats.org/officeDocument/2006/relationships/slide" Target="slides/slide54.xml"/><Relationship Id="rId110" Type="http://schemas.openxmlformats.org/officeDocument/2006/relationships/slide" Target="slides/slide77.xml"/><Relationship Id="rId115" Type="http://schemas.openxmlformats.org/officeDocument/2006/relationships/slide" Target="slides/slide8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69784176418023"/>
          <c:y val="1.6255330020317881E-2"/>
          <c:w val="0.75747220991794806"/>
          <c:h val="0.9284765479106013"/>
        </c:manualLayout>
      </c:layout>
      <c:pieChart>
        <c:varyColors val="1"/>
        <c:ser>
          <c:idx val="0"/>
          <c:order val="0"/>
          <c:tx>
            <c:strRef>
              <c:f>Sheet1!$B$1</c:f>
              <c:strCache>
                <c:ptCount val="1"/>
                <c:pt idx="0">
                  <c:v>Column1</c:v>
                </c:pt>
              </c:strCache>
            </c:strRef>
          </c:tx>
          <c:spPr>
            <a:scene3d>
              <a:camera prst="orthographicFront"/>
              <a:lightRig rig="threePt" dir="t"/>
            </a:scene3d>
            <a:sp3d>
              <a:bevelT w="158750"/>
              <a:bevelB w="158750"/>
            </a:sp3d>
          </c:spPr>
          <c:dPt>
            <c:idx val="0"/>
            <c:bubble3D val="0"/>
            <c:spPr>
              <a:solidFill>
                <a:schemeClr val="accent1"/>
              </a:solidFill>
              <a:ln w="19050">
                <a:solidFill>
                  <a:schemeClr val="lt1"/>
                </a:solidFill>
              </a:ln>
              <a:effectLst/>
              <a:scene3d>
                <a:camera prst="orthographicFront"/>
                <a:lightRig rig="threePt" dir="t"/>
              </a:scene3d>
              <a:sp3d>
                <a:bevelT w="158750"/>
                <a:bevelB w="158750"/>
              </a:sp3d>
            </c:spPr>
          </c:dPt>
          <c:dPt>
            <c:idx val="1"/>
            <c:bubble3D val="0"/>
            <c:spPr>
              <a:solidFill>
                <a:schemeClr val="accent2"/>
              </a:solidFill>
              <a:ln w="19050">
                <a:solidFill>
                  <a:schemeClr val="lt1"/>
                </a:solidFill>
              </a:ln>
              <a:effectLst/>
              <a:scene3d>
                <a:camera prst="orthographicFront"/>
                <a:lightRig rig="threePt" dir="t"/>
              </a:scene3d>
              <a:sp3d>
                <a:bevelT w="158750"/>
                <a:bevelB w="158750"/>
              </a:sp3d>
            </c:spPr>
          </c:dPt>
          <c:dPt>
            <c:idx val="2"/>
            <c:bubble3D val="0"/>
            <c:spPr>
              <a:solidFill>
                <a:schemeClr val="accent3"/>
              </a:solidFill>
              <a:ln w="19050">
                <a:solidFill>
                  <a:schemeClr val="lt1"/>
                </a:solidFill>
              </a:ln>
              <a:effectLst/>
              <a:scene3d>
                <a:camera prst="orthographicFront"/>
                <a:lightRig rig="threePt" dir="t"/>
              </a:scene3d>
              <a:sp3d>
                <a:bevelT w="158750"/>
                <a:bevelB w="158750"/>
              </a:sp3d>
            </c:spPr>
          </c:dPt>
          <c:dPt>
            <c:idx val="3"/>
            <c:bubble3D val="0"/>
            <c:spPr>
              <a:solidFill>
                <a:schemeClr val="accent4"/>
              </a:solidFill>
              <a:ln w="19050">
                <a:solidFill>
                  <a:schemeClr val="lt1"/>
                </a:solidFill>
              </a:ln>
              <a:effectLst/>
              <a:scene3d>
                <a:camera prst="orthographicFront"/>
                <a:lightRig rig="threePt" dir="t"/>
              </a:scene3d>
              <a:sp3d>
                <a:bevelT w="158750"/>
                <a:bevelB w="158750"/>
              </a:sp3d>
            </c:spPr>
          </c:dPt>
          <c:dPt>
            <c:idx val="4"/>
            <c:bubble3D val="0"/>
            <c:spPr>
              <a:solidFill>
                <a:schemeClr val="accent5"/>
              </a:solidFill>
              <a:ln w="19050">
                <a:solidFill>
                  <a:schemeClr val="lt1"/>
                </a:solidFill>
              </a:ln>
              <a:effectLst/>
              <a:scene3d>
                <a:camera prst="orthographicFront"/>
                <a:lightRig rig="threePt" dir="t"/>
              </a:scene3d>
              <a:sp3d>
                <a:bevelT w="158750"/>
                <a:bevelB w="158750"/>
              </a:sp3d>
            </c:spPr>
          </c:dPt>
          <c:cat>
            <c:numRef>
              <c:f>Sheet1!$A$2:$A$6</c:f>
              <c:numCache>
                <c:formatCode>General</c:formatCode>
                <c:ptCount val="5"/>
              </c:numCache>
            </c:numRef>
          </c:cat>
          <c:val>
            <c:numRef>
              <c:f>Sheet1!$B$2:$B$6</c:f>
              <c:numCache>
                <c:formatCode>General</c:formatCode>
                <c:ptCount val="5"/>
                <c:pt idx="0">
                  <c:v>1.5</c:v>
                </c:pt>
                <c:pt idx="1">
                  <c:v>1.5</c:v>
                </c:pt>
                <c:pt idx="2">
                  <c:v>1.5</c:v>
                </c:pt>
                <c:pt idx="3">
                  <c:v>1.5</c:v>
                </c:pt>
                <c:pt idx="4">
                  <c:v>1.5</c:v>
                </c:pt>
              </c:numCache>
            </c:numRef>
          </c:val>
        </c:ser>
        <c:dLbls>
          <c:showLegendKey val="0"/>
          <c:showVal val="0"/>
          <c:showCatName val="0"/>
          <c:showSerName val="0"/>
          <c:showPercent val="0"/>
          <c:showBubbleSize val="0"/>
          <c:showLeaderLines val="1"/>
        </c:dLbls>
        <c:firstSliceAng val="21"/>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cene3d>
              <a:camera prst="orthographicFront"/>
              <a:lightRig rig="threePt" dir="t"/>
            </a:scene3d>
            <a:sp3d>
              <a:bevelT w="158750"/>
              <a:bevelB w="158750"/>
            </a:sp3d>
          </c:spPr>
          <c:explosion val="28"/>
          <c:dPt>
            <c:idx val="0"/>
            <c:bubble3D val="0"/>
            <c:explosion val="0"/>
            <c:spPr>
              <a:solidFill>
                <a:schemeClr val="accent1"/>
              </a:solidFill>
              <a:ln w="19050">
                <a:solidFill>
                  <a:schemeClr val="lt1"/>
                </a:solidFill>
              </a:ln>
              <a:effectLst/>
              <a:scene3d>
                <a:camera prst="orthographicFront"/>
                <a:lightRig rig="threePt" dir="t"/>
              </a:scene3d>
              <a:sp3d>
                <a:bevelT w="158750"/>
                <a:bevelB w="158750"/>
              </a:sp3d>
            </c:spPr>
          </c:dPt>
          <c:dPt>
            <c:idx val="1"/>
            <c:bubble3D val="0"/>
            <c:explosion val="0"/>
            <c:spPr>
              <a:solidFill>
                <a:schemeClr val="accent2"/>
              </a:solidFill>
              <a:ln w="19050">
                <a:solidFill>
                  <a:schemeClr val="lt1"/>
                </a:solidFill>
              </a:ln>
              <a:effectLst/>
              <a:scene3d>
                <a:camera prst="orthographicFront"/>
                <a:lightRig rig="threePt" dir="t"/>
              </a:scene3d>
              <a:sp3d>
                <a:bevelT w="158750"/>
                <a:bevelB w="158750"/>
              </a:sp3d>
            </c:spPr>
          </c:dPt>
          <c:dPt>
            <c:idx val="2"/>
            <c:bubble3D val="0"/>
            <c:explosion val="1"/>
            <c:spPr>
              <a:solidFill>
                <a:schemeClr val="accent3"/>
              </a:solidFill>
              <a:ln w="19050">
                <a:solidFill>
                  <a:schemeClr val="lt1"/>
                </a:solidFill>
              </a:ln>
              <a:effectLst/>
              <a:scene3d>
                <a:camera prst="orthographicFront"/>
                <a:lightRig rig="threePt" dir="t"/>
              </a:scene3d>
              <a:sp3d>
                <a:bevelT w="158750"/>
                <a:bevelB w="158750"/>
              </a:sp3d>
            </c:spPr>
          </c:dPt>
          <c:dPt>
            <c:idx val="3"/>
            <c:bubble3D val="0"/>
            <c:explosion val="2"/>
            <c:spPr>
              <a:solidFill>
                <a:schemeClr val="accent4"/>
              </a:solidFill>
              <a:ln w="19050">
                <a:solidFill>
                  <a:schemeClr val="lt1"/>
                </a:solidFill>
              </a:ln>
              <a:effectLst/>
              <a:scene3d>
                <a:camera prst="orthographicFront"/>
                <a:lightRig rig="threePt" dir="t"/>
              </a:scene3d>
              <a:sp3d>
                <a:bevelT w="158750"/>
                <a:bevelB w="158750"/>
              </a:sp3d>
            </c:spPr>
          </c:dPt>
          <c:dPt>
            <c:idx val="4"/>
            <c:bubble3D val="0"/>
            <c:spPr>
              <a:solidFill>
                <a:schemeClr val="accent5"/>
              </a:solidFill>
              <a:ln w="19050">
                <a:solidFill>
                  <a:schemeClr val="lt1"/>
                </a:solidFill>
              </a:ln>
              <a:effectLst/>
              <a:scene3d>
                <a:camera prst="orthographicFront"/>
                <a:lightRig rig="threePt" dir="t"/>
              </a:scene3d>
              <a:sp3d>
                <a:bevelT w="158750"/>
                <a:bevelB w="158750"/>
              </a:sp3d>
            </c:spPr>
          </c:dPt>
          <c:cat>
            <c:numRef>
              <c:f>Sheet1!$A$2:$A$6</c:f>
              <c:numCache>
                <c:formatCode>General</c:formatCode>
                <c:ptCount val="5"/>
              </c:numCache>
            </c:numRef>
          </c:cat>
          <c:val>
            <c:numRef>
              <c:f>Sheet1!$B$2:$B$6</c:f>
              <c:numCache>
                <c:formatCode>General</c:formatCode>
                <c:ptCount val="5"/>
                <c:pt idx="0">
                  <c:v>1.5</c:v>
                </c:pt>
                <c:pt idx="1">
                  <c:v>1.5</c:v>
                </c:pt>
                <c:pt idx="2">
                  <c:v>1.5</c:v>
                </c:pt>
                <c:pt idx="3">
                  <c:v>1.5</c:v>
                </c:pt>
                <c:pt idx="4">
                  <c:v>1.5</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69784176418023"/>
          <c:y val="1.6255330020317881E-2"/>
          <c:w val="0.75747220991794806"/>
          <c:h val="0.9284765479106013"/>
        </c:manualLayout>
      </c:layout>
      <c:pieChart>
        <c:varyColors val="1"/>
        <c:ser>
          <c:idx val="0"/>
          <c:order val="0"/>
          <c:tx>
            <c:strRef>
              <c:f>Sheet1!$B$1</c:f>
              <c:strCache>
                <c:ptCount val="1"/>
                <c:pt idx="0">
                  <c:v>Column1</c:v>
                </c:pt>
              </c:strCache>
            </c:strRef>
          </c:tx>
          <c:spPr>
            <a:scene3d>
              <a:camera prst="orthographicFront"/>
              <a:lightRig rig="threePt" dir="t"/>
            </a:scene3d>
            <a:sp3d>
              <a:bevelT w="158750"/>
              <a:bevelB w="158750"/>
            </a:sp3d>
          </c:spPr>
          <c:explosion val="33"/>
          <c:dPt>
            <c:idx val="0"/>
            <c:bubble3D val="0"/>
            <c:explosion val="3"/>
            <c:spPr>
              <a:solidFill>
                <a:schemeClr val="accent1"/>
              </a:solidFill>
              <a:ln w="19050">
                <a:solidFill>
                  <a:schemeClr val="lt1"/>
                </a:solidFill>
              </a:ln>
              <a:effectLst/>
              <a:scene3d>
                <a:camera prst="orthographicFront"/>
                <a:lightRig rig="threePt" dir="t"/>
              </a:scene3d>
              <a:sp3d>
                <a:bevelT w="158750"/>
                <a:bevelB w="158750"/>
              </a:sp3d>
            </c:spPr>
          </c:dPt>
          <c:dPt>
            <c:idx val="1"/>
            <c:bubble3D val="0"/>
            <c:explosion val="1"/>
            <c:spPr>
              <a:solidFill>
                <a:schemeClr val="accent2"/>
              </a:solidFill>
              <a:ln w="19050">
                <a:solidFill>
                  <a:schemeClr val="lt1"/>
                </a:solidFill>
              </a:ln>
              <a:effectLst/>
              <a:scene3d>
                <a:camera prst="orthographicFront"/>
                <a:lightRig rig="threePt" dir="t"/>
              </a:scene3d>
              <a:sp3d>
                <a:bevelT w="158750"/>
                <a:bevelB w="158750"/>
              </a:sp3d>
            </c:spPr>
          </c:dPt>
          <c:dPt>
            <c:idx val="2"/>
            <c:bubble3D val="0"/>
            <c:explosion val="0"/>
            <c:spPr>
              <a:solidFill>
                <a:schemeClr val="accent3"/>
              </a:solidFill>
              <a:ln w="19050">
                <a:solidFill>
                  <a:schemeClr val="lt1"/>
                </a:solidFill>
              </a:ln>
              <a:effectLst/>
              <a:scene3d>
                <a:camera prst="orthographicFront"/>
                <a:lightRig rig="threePt" dir="t"/>
              </a:scene3d>
              <a:sp3d>
                <a:bevelT w="158750"/>
                <a:bevelB w="158750"/>
              </a:sp3d>
            </c:spPr>
          </c:dPt>
          <c:dPt>
            <c:idx val="3"/>
            <c:bubble3D val="0"/>
            <c:spPr>
              <a:solidFill>
                <a:schemeClr val="accent4"/>
              </a:solidFill>
              <a:ln w="19050">
                <a:solidFill>
                  <a:schemeClr val="lt1"/>
                </a:solidFill>
              </a:ln>
              <a:effectLst/>
              <a:scene3d>
                <a:camera prst="orthographicFront"/>
                <a:lightRig rig="threePt" dir="t"/>
              </a:scene3d>
              <a:sp3d>
                <a:bevelT w="158750"/>
                <a:bevelB w="158750"/>
              </a:sp3d>
            </c:spPr>
          </c:dPt>
          <c:dPt>
            <c:idx val="4"/>
            <c:bubble3D val="0"/>
            <c:explosion val="2"/>
            <c:spPr>
              <a:solidFill>
                <a:schemeClr val="accent5"/>
              </a:solidFill>
              <a:ln w="19050">
                <a:solidFill>
                  <a:schemeClr val="lt1"/>
                </a:solidFill>
              </a:ln>
              <a:effectLst/>
              <a:scene3d>
                <a:camera prst="orthographicFront"/>
                <a:lightRig rig="threePt" dir="t"/>
              </a:scene3d>
              <a:sp3d>
                <a:bevelT w="158750"/>
                <a:bevelB w="158750"/>
              </a:sp3d>
            </c:spPr>
          </c:dPt>
          <c:cat>
            <c:numRef>
              <c:f>Sheet1!$A$2:$A$6</c:f>
              <c:numCache>
                <c:formatCode>General</c:formatCode>
                <c:ptCount val="5"/>
              </c:numCache>
            </c:numRef>
          </c:cat>
          <c:val>
            <c:numRef>
              <c:f>Sheet1!$B$2:$B$6</c:f>
              <c:numCache>
                <c:formatCode>General</c:formatCode>
                <c:ptCount val="5"/>
                <c:pt idx="0">
                  <c:v>1.5</c:v>
                </c:pt>
                <c:pt idx="1">
                  <c:v>1.5</c:v>
                </c:pt>
                <c:pt idx="2">
                  <c:v>1.5</c:v>
                </c:pt>
                <c:pt idx="3">
                  <c:v>1.5</c:v>
                </c:pt>
                <c:pt idx="4">
                  <c:v>1.5</c:v>
                </c:pt>
              </c:numCache>
            </c:numRef>
          </c:val>
        </c:ser>
        <c:dLbls>
          <c:showLegendKey val="0"/>
          <c:showVal val="0"/>
          <c:showCatName val="0"/>
          <c:showSerName val="0"/>
          <c:showPercent val="0"/>
          <c:showBubbleSize val="0"/>
          <c:showLeaderLines val="1"/>
        </c:dLbls>
        <c:firstSliceAng val="21"/>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cene3d>
              <a:camera prst="orthographicFront"/>
              <a:lightRig rig="threePt" dir="t"/>
            </a:scene3d>
            <a:sp3d>
              <a:bevelT w="158750"/>
              <a:bevelB w="158750"/>
            </a:sp3d>
          </c:spPr>
          <c:explosion val="9"/>
          <c:dPt>
            <c:idx val="0"/>
            <c:bubble3D val="0"/>
            <c:explosion val="2"/>
            <c:spPr>
              <a:solidFill>
                <a:schemeClr val="accent1"/>
              </a:solidFill>
              <a:ln w="19050">
                <a:solidFill>
                  <a:schemeClr val="lt1"/>
                </a:solidFill>
              </a:ln>
              <a:effectLst/>
              <a:scene3d>
                <a:camera prst="orthographicFront"/>
                <a:lightRig rig="threePt" dir="t"/>
              </a:scene3d>
              <a:sp3d>
                <a:bevelT w="158750"/>
                <a:bevelB w="158750"/>
              </a:sp3d>
            </c:spPr>
          </c:dPt>
          <c:dPt>
            <c:idx val="1"/>
            <c:bubble3D val="0"/>
            <c:explosion val="0"/>
            <c:spPr>
              <a:solidFill>
                <a:schemeClr val="accent2"/>
              </a:solidFill>
              <a:ln w="19050">
                <a:solidFill>
                  <a:schemeClr val="lt1"/>
                </a:solidFill>
              </a:ln>
              <a:effectLst/>
              <a:scene3d>
                <a:camera prst="orthographicFront"/>
                <a:lightRig rig="threePt" dir="t"/>
              </a:scene3d>
              <a:sp3d>
                <a:bevelT w="158750"/>
                <a:bevelB w="158750"/>
              </a:sp3d>
            </c:spPr>
          </c:dPt>
          <c:dPt>
            <c:idx val="2"/>
            <c:bubble3D val="0"/>
            <c:explosion val="29"/>
            <c:spPr>
              <a:solidFill>
                <a:schemeClr val="accent3"/>
              </a:solidFill>
              <a:ln w="19050">
                <a:solidFill>
                  <a:schemeClr val="lt1"/>
                </a:solidFill>
              </a:ln>
              <a:effectLst/>
              <a:scene3d>
                <a:camera prst="orthographicFront"/>
                <a:lightRig rig="threePt" dir="t"/>
              </a:scene3d>
              <a:sp3d>
                <a:bevelT w="158750"/>
                <a:bevelB w="158750"/>
              </a:sp3d>
            </c:spPr>
          </c:dPt>
          <c:dPt>
            <c:idx val="3"/>
            <c:bubble3D val="0"/>
            <c:explosion val="0"/>
            <c:spPr>
              <a:solidFill>
                <a:schemeClr val="accent4"/>
              </a:solidFill>
              <a:ln w="19050">
                <a:solidFill>
                  <a:schemeClr val="lt1"/>
                </a:solidFill>
              </a:ln>
              <a:effectLst/>
              <a:scene3d>
                <a:camera prst="orthographicFront"/>
                <a:lightRig rig="threePt" dir="t"/>
              </a:scene3d>
              <a:sp3d>
                <a:bevelT w="158750"/>
                <a:bevelB w="158750"/>
              </a:sp3d>
            </c:spPr>
          </c:dPt>
          <c:dPt>
            <c:idx val="4"/>
            <c:bubble3D val="0"/>
            <c:explosion val="1"/>
            <c:spPr>
              <a:solidFill>
                <a:schemeClr val="accent5"/>
              </a:solidFill>
              <a:ln w="19050">
                <a:solidFill>
                  <a:schemeClr val="lt1"/>
                </a:solidFill>
              </a:ln>
              <a:effectLst/>
              <a:scene3d>
                <a:camera prst="orthographicFront"/>
                <a:lightRig rig="threePt" dir="t"/>
              </a:scene3d>
              <a:sp3d>
                <a:bevelT w="158750"/>
                <a:bevelB w="158750"/>
              </a:sp3d>
            </c:spPr>
          </c:dPt>
          <c:cat>
            <c:numRef>
              <c:f>Sheet1!$A$2:$A$6</c:f>
              <c:numCache>
                <c:formatCode>General</c:formatCode>
                <c:ptCount val="5"/>
              </c:numCache>
            </c:numRef>
          </c:cat>
          <c:val>
            <c:numRef>
              <c:f>Sheet1!$B$2:$B$6</c:f>
              <c:numCache>
                <c:formatCode>General</c:formatCode>
                <c:ptCount val="5"/>
                <c:pt idx="0">
                  <c:v>1.5</c:v>
                </c:pt>
                <c:pt idx="1">
                  <c:v>1.5</c:v>
                </c:pt>
                <c:pt idx="2">
                  <c:v>1.5</c:v>
                </c:pt>
                <c:pt idx="3">
                  <c:v>1.5</c:v>
                </c:pt>
                <c:pt idx="4">
                  <c:v>1.5</c:v>
                </c:pt>
              </c:numCache>
            </c:numRef>
          </c:val>
        </c:ser>
        <c:dLbls>
          <c:showLegendKey val="0"/>
          <c:showVal val="0"/>
          <c:showCatName val="0"/>
          <c:showSerName val="0"/>
          <c:showPercent val="0"/>
          <c:showBubbleSize val="0"/>
          <c:showLeaderLines val="1"/>
        </c:dLbls>
        <c:firstSliceAng val="2"/>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cene3d>
              <a:camera prst="orthographicFront"/>
              <a:lightRig rig="threePt" dir="t"/>
            </a:scene3d>
            <a:sp3d>
              <a:bevelT w="158750"/>
              <a:bevelB w="158750"/>
            </a:sp3d>
          </c:spPr>
          <c:dPt>
            <c:idx val="0"/>
            <c:bubble3D val="0"/>
            <c:spPr>
              <a:solidFill>
                <a:schemeClr val="accent1"/>
              </a:solidFill>
              <a:ln w="19050">
                <a:solidFill>
                  <a:schemeClr val="lt1"/>
                </a:solidFill>
              </a:ln>
              <a:effectLst/>
              <a:scene3d>
                <a:camera prst="orthographicFront"/>
                <a:lightRig rig="threePt" dir="t"/>
              </a:scene3d>
              <a:sp3d>
                <a:bevelT w="158750"/>
                <a:bevelB w="158750"/>
              </a:sp3d>
            </c:spPr>
          </c:dPt>
          <c:dPt>
            <c:idx val="1"/>
            <c:bubble3D val="0"/>
            <c:explosion val="26"/>
            <c:spPr>
              <a:solidFill>
                <a:schemeClr val="accent2"/>
              </a:solidFill>
              <a:ln w="19050">
                <a:solidFill>
                  <a:schemeClr val="lt1"/>
                </a:solidFill>
              </a:ln>
              <a:effectLst/>
              <a:scene3d>
                <a:camera prst="orthographicFront"/>
                <a:lightRig rig="threePt" dir="t"/>
              </a:scene3d>
              <a:sp3d>
                <a:bevelT w="158750"/>
                <a:bevelB w="158750"/>
              </a:sp3d>
            </c:spPr>
          </c:dPt>
          <c:dPt>
            <c:idx val="2"/>
            <c:bubble3D val="0"/>
            <c:spPr>
              <a:solidFill>
                <a:schemeClr val="accent3"/>
              </a:solidFill>
              <a:ln w="19050">
                <a:solidFill>
                  <a:schemeClr val="lt1"/>
                </a:solidFill>
              </a:ln>
              <a:effectLst/>
              <a:scene3d>
                <a:camera prst="orthographicFront"/>
                <a:lightRig rig="threePt" dir="t"/>
              </a:scene3d>
              <a:sp3d>
                <a:bevelT w="158750"/>
                <a:bevelB w="158750"/>
              </a:sp3d>
            </c:spPr>
          </c:dPt>
          <c:dPt>
            <c:idx val="3"/>
            <c:bubble3D val="0"/>
            <c:spPr>
              <a:solidFill>
                <a:schemeClr val="accent4"/>
              </a:solidFill>
              <a:ln w="19050">
                <a:solidFill>
                  <a:schemeClr val="lt1"/>
                </a:solidFill>
              </a:ln>
              <a:effectLst/>
              <a:scene3d>
                <a:camera prst="orthographicFront"/>
                <a:lightRig rig="threePt" dir="t"/>
              </a:scene3d>
              <a:sp3d>
                <a:bevelT w="158750"/>
                <a:bevelB w="158750"/>
              </a:sp3d>
            </c:spPr>
          </c:dPt>
          <c:dPt>
            <c:idx val="4"/>
            <c:bubble3D val="0"/>
            <c:spPr>
              <a:solidFill>
                <a:schemeClr val="accent5"/>
              </a:solidFill>
              <a:ln w="19050">
                <a:solidFill>
                  <a:schemeClr val="lt1"/>
                </a:solidFill>
              </a:ln>
              <a:effectLst/>
              <a:scene3d>
                <a:camera prst="orthographicFront"/>
                <a:lightRig rig="threePt" dir="t"/>
              </a:scene3d>
              <a:sp3d>
                <a:bevelT w="158750"/>
                <a:bevelB w="158750"/>
              </a:sp3d>
            </c:spPr>
          </c:dPt>
          <c:cat>
            <c:numRef>
              <c:f>Sheet1!$A$2:$A$6</c:f>
              <c:numCache>
                <c:formatCode>General</c:formatCode>
                <c:ptCount val="5"/>
              </c:numCache>
            </c:numRef>
          </c:cat>
          <c:val>
            <c:numRef>
              <c:f>Sheet1!$B$2:$B$6</c:f>
              <c:numCache>
                <c:formatCode>General</c:formatCode>
                <c:ptCount val="5"/>
                <c:pt idx="0">
                  <c:v>1.5</c:v>
                </c:pt>
                <c:pt idx="1">
                  <c:v>1.5</c:v>
                </c:pt>
                <c:pt idx="2">
                  <c:v>1.5</c:v>
                </c:pt>
                <c:pt idx="3">
                  <c:v>1.5</c:v>
                </c:pt>
                <c:pt idx="4">
                  <c:v>1.5</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068716621215956"/>
          <c:y val="6.8921387683052393E-2"/>
          <c:w val="0.60328255277551968"/>
          <c:h val="0.93107861231694755"/>
        </c:manualLayout>
      </c:layout>
      <c:pieChart>
        <c:varyColors val="1"/>
        <c:ser>
          <c:idx val="0"/>
          <c:order val="0"/>
          <c:tx>
            <c:strRef>
              <c:f>Sheet1!$B$1</c:f>
              <c:strCache>
                <c:ptCount val="1"/>
                <c:pt idx="0">
                  <c:v>Sales</c:v>
                </c:pt>
              </c:strCache>
            </c:strRef>
          </c:tx>
          <c:spPr>
            <a:scene3d>
              <a:camera prst="orthographicFront"/>
              <a:lightRig rig="threePt" dir="t"/>
            </a:scene3d>
            <a:sp3d>
              <a:bevelT w="158750"/>
              <a:bevelB w="158750"/>
            </a:sp3d>
          </c:spPr>
          <c:dPt>
            <c:idx val="0"/>
            <c:bubble3D val="0"/>
            <c:explosion val="29"/>
            <c:spPr>
              <a:solidFill>
                <a:schemeClr val="accent1"/>
              </a:solidFill>
              <a:ln w="19050">
                <a:solidFill>
                  <a:schemeClr val="lt1"/>
                </a:solidFill>
              </a:ln>
              <a:effectLst/>
              <a:scene3d>
                <a:camera prst="orthographicFront"/>
                <a:lightRig rig="threePt" dir="t"/>
              </a:scene3d>
              <a:sp3d>
                <a:bevelT w="158750"/>
                <a:bevelB w="158750"/>
              </a:sp3d>
            </c:spPr>
          </c:dPt>
          <c:dPt>
            <c:idx val="1"/>
            <c:bubble3D val="0"/>
            <c:spPr>
              <a:solidFill>
                <a:schemeClr val="accent2"/>
              </a:solidFill>
              <a:ln w="19050">
                <a:solidFill>
                  <a:schemeClr val="lt1"/>
                </a:solidFill>
              </a:ln>
              <a:effectLst/>
              <a:scene3d>
                <a:camera prst="orthographicFront"/>
                <a:lightRig rig="threePt" dir="t"/>
              </a:scene3d>
              <a:sp3d>
                <a:bevelT w="158750"/>
                <a:bevelB w="158750"/>
              </a:sp3d>
            </c:spPr>
          </c:dPt>
          <c:dPt>
            <c:idx val="2"/>
            <c:bubble3D val="0"/>
            <c:spPr>
              <a:solidFill>
                <a:schemeClr val="accent3"/>
              </a:solidFill>
              <a:ln w="19050">
                <a:solidFill>
                  <a:schemeClr val="lt1"/>
                </a:solidFill>
              </a:ln>
              <a:effectLst/>
              <a:scene3d>
                <a:camera prst="orthographicFront"/>
                <a:lightRig rig="threePt" dir="t"/>
              </a:scene3d>
              <a:sp3d>
                <a:bevelT w="158750"/>
                <a:bevelB w="158750"/>
              </a:sp3d>
            </c:spPr>
          </c:dPt>
          <c:dPt>
            <c:idx val="3"/>
            <c:bubble3D val="0"/>
            <c:spPr>
              <a:solidFill>
                <a:schemeClr val="accent4"/>
              </a:solidFill>
              <a:ln w="19050">
                <a:solidFill>
                  <a:schemeClr val="lt1"/>
                </a:solidFill>
              </a:ln>
              <a:effectLst/>
              <a:scene3d>
                <a:camera prst="orthographicFront"/>
                <a:lightRig rig="threePt" dir="t"/>
              </a:scene3d>
              <a:sp3d>
                <a:bevelT w="158750"/>
                <a:bevelB w="158750"/>
              </a:sp3d>
            </c:spPr>
          </c:dPt>
          <c:dPt>
            <c:idx val="4"/>
            <c:bubble3D val="0"/>
            <c:spPr>
              <a:solidFill>
                <a:schemeClr val="accent5"/>
              </a:solidFill>
              <a:ln w="19050">
                <a:solidFill>
                  <a:schemeClr val="lt1"/>
                </a:solidFill>
              </a:ln>
              <a:effectLst/>
              <a:scene3d>
                <a:camera prst="orthographicFront"/>
                <a:lightRig rig="threePt" dir="t"/>
              </a:scene3d>
              <a:sp3d>
                <a:bevelT w="158750"/>
                <a:bevelB w="158750"/>
              </a:sp3d>
            </c:spPr>
          </c:dPt>
          <c:cat>
            <c:numRef>
              <c:f>Sheet1!$A$2:$A$6</c:f>
              <c:numCache>
                <c:formatCode>General</c:formatCode>
                <c:ptCount val="5"/>
              </c:numCache>
            </c:numRef>
          </c:cat>
          <c:val>
            <c:numRef>
              <c:f>Sheet1!$B$2:$B$6</c:f>
              <c:numCache>
                <c:formatCode>General</c:formatCode>
                <c:ptCount val="5"/>
                <c:pt idx="0">
                  <c:v>1.5</c:v>
                </c:pt>
                <c:pt idx="1">
                  <c:v>1.5</c:v>
                </c:pt>
                <c:pt idx="2">
                  <c:v>1.5</c:v>
                </c:pt>
                <c:pt idx="3">
                  <c:v>1.5</c:v>
                </c:pt>
                <c:pt idx="4">
                  <c:v>1.5</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9D5DE9-799E-4408-B743-D5297C58CD21}" type="doc">
      <dgm:prSet loTypeId="urn:microsoft.com/office/officeart/2005/8/layout/pyramid1" loCatId="pyramid" qsTypeId="urn:microsoft.com/office/officeart/2005/8/quickstyle/3d7" qsCatId="3D" csTypeId="urn:microsoft.com/office/officeart/2005/8/colors/colorful2" csCatId="colorful" phldr="1"/>
      <dgm:spPr/>
    </dgm:pt>
    <dgm:pt modelId="{CF799C63-D58A-4435-81CE-F3B0DFCCAA03}">
      <dgm:prSet phldrT="[Text]" custT="1"/>
      <dgm:spPr/>
      <dgm:t>
        <a:bodyPr/>
        <a:lstStyle/>
        <a:p>
          <a:r>
            <a:rPr lang="en-US" sz="1600" b="0" dirty="0" smtClean="0">
              <a:solidFill>
                <a:srgbClr val="FF0000"/>
              </a:solidFill>
            </a:rPr>
            <a:t>Lecture 5 %</a:t>
          </a:r>
          <a:endParaRPr lang="en-US" sz="1600" b="0" dirty="0">
            <a:solidFill>
              <a:srgbClr val="FF0000"/>
            </a:solidFill>
          </a:endParaRPr>
        </a:p>
      </dgm:t>
    </dgm:pt>
    <dgm:pt modelId="{85D4E658-FF4C-49C8-8D19-E4EB57F5664F}" type="parTrans" cxnId="{00D39812-B847-447A-A65D-BA3906648BBA}">
      <dgm:prSet/>
      <dgm:spPr/>
      <dgm:t>
        <a:bodyPr/>
        <a:lstStyle/>
        <a:p>
          <a:endParaRPr lang="en-US"/>
        </a:p>
      </dgm:t>
    </dgm:pt>
    <dgm:pt modelId="{250ABC73-86B2-4766-9B81-05AA392AAF2E}" type="sibTrans" cxnId="{00D39812-B847-447A-A65D-BA3906648BBA}">
      <dgm:prSet/>
      <dgm:spPr/>
      <dgm:t>
        <a:bodyPr/>
        <a:lstStyle/>
        <a:p>
          <a:endParaRPr lang="en-US"/>
        </a:p>
      </dgm:t>
    </dgm:pt>
    <dgm:pt modelId="{BD2088E3-5719-4CFE-BDE3-B84F547D95B3}">
      <dgm:prSet phldrT="[Text]"/>
      <dgm:spPr/>
      <dgm:t>
        <a:bodyPr/>
        <a:lstStyle/>
        <a:p>
          <a:r>
            <a:rPr lang="en-US" dirty="0" smtClean="0">
              <a:solidFill>
                <a:srgbClr val="FF0000"/>
              </a:solidFill>
            </a:rPr>
            <a:t>Reading 10 %</a:t>
          </a:r>
          <a:endParaRPr lang="en-US" dirty="0">
            <a:solidFill>
              <a:srgbClr val="FF0000"/>
            </a:solidFill>
          </a:endParaRPr>
        </a:p>
      </dgm:t>
    </dgm:pt>
    <dgm:pt modelId="{96D369D6-644C-480C-9969-01ED86C2035B}" type="parTrans" cxnId="{3FA4DBCF-B569-4FC4-9525-995263DAAFE5}">
      <dgm:prSet/>
      <dgm:spPr/>
      <dgm:t>
        <a:bodyPr/>
        <a:lstStyle/>
        <a:p>
          <a:endParaRPr lang="en-US"/>
        </a:p>
      </dgm:t>
    </dgm:pt>
    <dgm:pt modelId="{1FB0C6DE-0F18-4C0A-811E-DC35C4941847}" type="sibTrans" cxnId="{3FA4DBCF-B569-4FC4-9525-995263DAAFE5}">
      <dgm:prSet/>
      <dgm:spPr/>
      <dgm:t>
        <a:bodyPr/>
        <a:lstStyle/>
        <a:p>
          <a:endParaRPr lang="en-US"/>
        </a:p>
      </dgm:t>
    </dgm:pt>
    <dgm:pt modelId="{8C36908E-976D-40D1-91BF-E02FC19AD1EE}">
      <dgm:prSet phldrT="[Text]"/>
      <dgm:spPr/>
      <dgm:t>
        <a:bodyPr/>
        <a:lstStyle/>
        <a:p>
          <a:r>
            <a:rPr lang="en-US" dirty="0" smtClean="0">
              <a:solidFill>
                <a:srgbClr val="FF0000"/>
              </a:solidFill>
            </a:rPr>
            <a:t>Audiovisual 20%</a:t>
          </a:r>
          <a:endParaRPr lang="en-US" dirty="0">
            <a:solidFill>
              <a:srgbClr val="FF0000"/>
            </a:solidFill>
          </a:endParaRPr>
        </a:p>
      </dgm:t>
    </dgm:pt>
    <dgm:pt modelId="{95156360-359F-44F9-A2AE-2A2D454D0563}" type="parTrans" cxnId="{C0650C10-CF17-495B-8F46-BF1D0E9CDD50}">
      <dgm:prSet/>
      <dgm:spPr/>
      <dgm:t>
        <a:bodyPr/>
        <a:lstStyle/>
        <a:p>
          <a:endParaRPr lang="en-US"/>
        </a:p>
      </dgm:t>
    </dgm:pt>
    <dgm:pt modelId="{77DF7CCF-9A9F-4727-8CA1-D8F548FEB1F2}" type="sibTrans" cxnId="{C0650C10-CF17-495B-8F46-BF1D0E9CDD50}">
      <dgm:prSet/>
      <dgm:spPr/>
      <dgm:t>
        <a:bodyPr/>
        <a:lstStyle/>
        <a:p>
          <a:endParaRPr lang="en-US"/>
        </a:p>
      </dgm:t>
    </dgm:pt>
    <dgm:pt modelId="{6CB5E777-9C30-4B26-9E51-BA6B3CF54BE5}">
      <dgm:prSet phldrT="[Text]"/>
      <dgm:spPr/>
      <dgm:t>
        <a:bodyPr/>
        <a:lstStyle/>
        <a:p>
          <a:r>
            <a:rPr lang="en-US" dirty="0" smtClean="0">
              <a:solidFill>
                <a:srgbClr val="FF0000"/>
              </a:solidFill>
            </a:rPr>
            <a:t>Demonstration 30%</a:t>
          </a:r>
          <a:endParaRPr lang="en-US" dirty="0">
            <a:solidFill>
              <a:srgbClr val="FF0000"/>
            </a:solidFill>
          </a:endParaRPr>
        </a:p>
      </dgm:t>
    </dgm:pt>
    <dgm:pt modelId="{23F03E95-1087-4C69-9DA4-7E3A364292CC}" type="parTrans" cxnId="{CF7DEECB-CB61-439E-A2E3-CE6027898488}">
      <dgm:prSet/>
      <dgm:spPr/>
      <dgm:t>
        <a:bodyPr/>
        <a:lstStyle/>
        <a:p>
          <a:endParaRPr lang="en-US"/>
        </a:p>
      </dgm:t>
    </dgm:pt>
    <dgm:pt modelId="{C90D327B-C799-4D5D-8D91-0C5343887A32}" type="sibTrans" cxnId="{CF7DEECB-CB61-439E-A2E3-CE6027898488}">
      <dgm:prSet/>
      <dgm:spPr/>
      <dgm:t>
        <a:bodyPr/>
        <a:lstStyle/>
        <a:p>
          <a:endParaRPr lang="en-US"/>
        </a:p>
      </dgm:t>
    </dgm:pt>
    <dgm:pt modelId="{95882781-6FA0-4701-8784-81388F3A0204}">
      <dgm:prSet phldrT="[Text]"/>
      <dgm:spPr/>
      <dgm:t>
        <a:bodyPr/>
        <a:lstStyle/>
        <a:p>
          <a:r>
            <a:rPr lang="en-US" dirty="0" smtClean="0">
              <a:solidFill>
                <a:srgbClr val="FF0000"/>
              </a:solidFill>
            </a:rPr>
            <a:t>Discussion Group  50%</a:t>
          </a:r>
          <a:endParaRPr lang="en-US" dirty="0">
            <a:solidFill>
              <a:srgbClr val="FF0000"/>
            </a:solidFill>
          </a:endParaRPr>
        </a:p>
      </dgm:t>
    </dgm:pt>
    <dgm:pt modelId="{5775D4D1-B15A-486B-8D1A-B262496EDA0F}" type="parTrans" cxnId="{FDCACBF5-5EC8-4D2D-8C68-266503A665B0}">
      <dgm:prSet/>
      <dgm:spPr/>
      <dgm:t>
        <a:bodyPr/>
        <a:lstStyle/>
        <a:p>
          <a:endParaRPr lang="en-US"/>
        </a:p>
      </dgm:t>
    </dgm:pt>
    <dgm:pt modelId="{35BF3237-242A-4E51-83F4-21C0D693DF74}" type="sibTrans" cxnId="{FDCACBF5-5EC8-4D2D-8C68-266503A665B0}">
      <dgm:prSet/>
      <dgm:spPr/>
      <dgm:t>
        <a:bodyPr/>
        <a:lstStyle/>
        <a:p>
          <a:endParaRPr lang="en-US"/>
        </a:p>
      </dgm:t>
    </dgm:pt>
    <dgm:pt modelId="{70A75C3E-25A1-4F50-919D-F159EF6F4144}">
      <dgm:prSet phldrT="[Text]"/>
      <dgm:spPr/>
      <dgm:t>
        <a:bodyPr/>
        <a:lstStyle/>
        <a:p>
          <a:r>
            <a:rPr lang="en-US" dirty="0" smtClean="0">
              <a:solidFill>
                <a:srgbClr val="FF0000"/>
              </a:solidFill>
            </a:rPr>
            <a:t>Practice By Doing                   75%</a:t>
          </a:r>
          <a:endParaRPr lang="en-US" dirty="0">
            <a:solidFill>
              <a:srgbClr val="FF0000"/>
            </a:solidFill>
          </a:endParaRPr>
        </a:p>
      </dgm:t>
    </dgm:pt>
    <dgm:pt modelId="{24E494FC-F3AD-4CF8-87FE-FBC7E786F896}" type="parTrans" cxnId="{AFA6DE8B-F773-4FC3-8118-CA34CA38284B}">
      <dgm:prSet/>
      <dgm:spPr/>
      <dgm:t>
        <a:bodyPr/>
        <a:lstStyle/>
        <a:p>
          <a:endParaRPr lang="en-US"/>
        </a:p>
      </dgm:t>
    </dgm:pt>
    <dgm:pt modelId="{777AB49F-D326-4988-95A4-D1997BBDC3C5}" type="sibTrans" cxnId="{AFA6DE8B-F773-4FC3-8118-CA34CA38284B}">
      <dgm:prSet/>
      <dgm:spPr/>
      <dgm:t>
        <a:bodyPr/>
        <a:lstStyle/>
        <a:p>
          <a:endParaRPr lang="en-US"/>
        </a:p>
      </dgm:t>
    </dgm:pt>
    <dgm:pt modelId="{D82131A0-9D97-4FB6-8204-AFC5015C3625}">
      <dgm:prSet phldrT="[Text]"/>
      <dgm:spPr/>
      <dgm:t>
        <a:bodyPr/>
        <a:lstStyle/>
        <a:p>
          <a:r>
            <a:rPr lang="en-US" dirty="0" smtClean="0">
              <a:solidFill>
                <a:srgbClr val="FF0000"/>
              </a:solidFill>
            </a:rPr>
            <a:t>Teaching Others/ Immediate Use of Learning                                                90%</a:t>
          </a:r>
          <a:endParaRPr lang="en-US" dirty="0">
            <a:solidFill>
              <a:srgbClr val="FF0000"/>
            </a:solidFill>
          </a:endParaRPr>
        </a:p>
      </dgm:t>
    </dgm:pt>
    <dgm:pt modelId="{C767C719-C50E-4766-9747-386943421114}" type="parTrans" cxnId="{FA87C7FD-5626-4BDE-8E89-2A3EE162498C}">
      <dgm:prSet/>
      <dgm:spPr/>
      <dgm:t>
        <a:bodyPr/>
        <a:lstStyle/>
        <a:p>
          <a:endParaRPr lang="en-US"/>
        </a:p>
      </dgm:t>
    </dgm:pt>
    <dgm:pt modelId="{371238A8-FE9A-4FBA-AA63-188A381B72A8}" type="sibTrans" cxnId="{FA87C7FD-5626-4BDE-8E89-2A3EE162498C}">
      <dgm:prSet/>
      <dgm:spPr/>
      <dgm:t>
        <a:bodyPr/>
        <a:lstStyle/>
        <a:p>
          <a:endParaRPr lang="en-US"/>
        </a:p>
      </dgm:t>
    </dgm:pt>
    <dgm:pt modelId="{2610FAFA-2933-47D8-91B2-07957A6AC3FD}" type="pres">
      <dgm:prSet presAssocID="{E19D5DE9-799E-4408-B743-D5297C58CD21}" presName="Name0" presStyleCnt="0">
        <dgm:presLayoutVars>
          <dgm:dir/>
          <dgm:animLvl val="lvl"/>
          <dgm:resizeHandles val="exact"/>
        </dgm:presLayoutVars>
      </dgm:prSet>
      <dgm:spPr/>
    </dgm:pt>
    <dgm:pt modelId="{87E03BCE-8B43-4022-9993-40E50229DCBF}" type="pres">
      <dgm:prSet presAssocID="{CF799C63-D58A-4435-81CE-F3B0DFCCAA03}" presName="Name8" presStyleCnt="0"/>
      <dgm:spPr/>
    </dgm:pt>
    <dgm:pt modelId="{B87C4D28-4538-44A3-A7A8-54E2165641FD}" type="pres">
      <dgm:prSet presAssocID="{CF799C63-D58A-4435-81CE-F3B0DFCCAA03}" presName="level" presStyleLbl="node1" presStyleIdx="0" presStyleCnt="7">
        <dgm:presLayoutVars>
          <dgm:chMax val="1"/>
          <dgm:bulletEnabled val="1"/>
        </dgm:presLayoutVars>
      </dgm:prSet>
      <dgm:spPr/>
      <dgm:t>
        <a:bodyPr/>
        <a:lstStyle/>
        <a:p>
          <a:endParaRPr lang="en-US"/>
        </a:p>
      </dgm:t>
    </dgm:pt>
    <dgm:pt modelId="{79BDFAEC-71C3-4635-B5EB-E385DBF647D5}" type="pres">
      <dgm:prSet presAssocID="{CF799C63-D58A-4435-81CE-F3B0DFCCAA03}" presName="levelTx" presStyleLbl="revTx" presStyleIdx="0" presStyleCnt="0">
        <dgm:presLayoutVars>
          <dgm:chMax val="1"/>
          <dgm:bulletEnabled val="1"/>
        </dgm:presLayoutVars>
      </dgm:prSet>
      <dgm:spPr/>
      <dgm:t>
        <a:bodyPr/>
        <a:lstStyle/>
        <a:p>
          <a:endParaRPr lang="en-US"/>
        </a:p>
      </dgm:t>
    </dgm:pt>
    <dgm:pt modelId="{F7622B3D-E393-4DF5-AAA0-F1DC67CC2F73}" type="pres">
      <dgm:prSet presAssocID="{BD2088E3-5719-4CFE-BDE3-B84F547D95B3}" presName="Name8" presStyleCnt="0"/>
      <dgm:spPr/>
    </dgm:pt>
    <dgm:pt modelId="{8D7496AB-9EB2-4C8B-91FE-907BEE4FFFD6}" type="pres">
      <dgm:prSet presAssocID="{BD2088E3-5719-4CFE-BDE3-B84F547D95B3}" presName="level" presStyleLbl="node1" presStyleIdx="1" presStyleCnt="7">
        <dgm:presLayoutVars>
          <dgm:chMax val="1"/>
          <dgm:bulletEnabled val="1"/>
        </dgm:presLayoutVars>
      </dgm:prSet>
      <dgm:spPr/>
      <dgm:t>
        <a:bodyPr/>
        <a:lstStyle/>
        <a:p>
          <a:endParaRPr lang="en-US"/>
        </a:p>
      </dgm:t>
    </dgm:pt>
    <dgm:pt modelId="{9593344F-E522-4717-9018-11819D3B6799}" type="pres">
      <dgm:prSet presAssocID="{BD2088E3-5719-4CFE-BDE3-B84F547D95B3}" presName="levelTx" presStyleLbl="revTx" presStyleIdx="0" presStyleCnt="0">
        <dgm:presLayoutVars>
          <dgm:chMax val="1"/>
          <dgm:bulletEnabled val="1"/>
        </dgm:presLayoutVars>
      </dgm:prSet>
      <dgm:spPr/>
      <dgm:t>
        <a:bodyPr/>
        <a:lstStyle/>
        <a:p>
          <a:endParaRPr lang="en-US"/>
        </a:p>
      </dgm:t>
    </dgm:pt>
    <dgm:pt modelId="{CC92632F-A1AE-4BBD-95FB-85E70013CF71}" type="pres">
      <dgm:prSet presAssocID="{8C36908E-976D-40D1-91BF-E02FC19AD1EE}" presName="Name8" presStyleCnt="0"/>
      <dgm:spPr/>
    </dgm:pt>
    <dgm:pt modelId="{B3186154-A39B-4606-BFD0-1590B25AC97B}" type="pres">
      <dgm:prSet presAssocID="{8C36908E-976D-40D1-91BF-E02FC19AD1EE}" presName="level" presStyleLbl="node1" presStyleIdx="2" presStyleCnt="7">
        <dgm:presLayoutVars>
          <dgm:chMax val="1"/>
          <dgm:bulletEnabled val="1"/>
        </dgm:presLayoutVars>
      </dgm:prSet>
      <dgm:spPr/>
      <dgm:t>
        <a:bodyPr/>
        <a:lstStyle/>
        <a:p>
          <a:endParaRPr lang="en-US"/>
        </a:p>
      </dgm:t>
    </dgm:pt>
    <dgm:pt modelId="{88403900-CBB9-4F69-9114-E47D1F48839D}" type="pres">
      <dgm:prSet presAssocID="{8C36908E-976D-40D1-91BF-E02FC19AD1EE}" presName="levelTx" presStyleLbl="revTx" presStyleIdx="0" presStyleCnt="0">
        <dgm:presLayoutVars>
          <dgm:chMax val="1"/>
          <dgm:bulletEnabled val="1"/>
        </dgm:presLayoutVars>
      </dgm:prSet>
      <dgm:spPr/>
      <dgm:t>
        <a:bodyPr/>
        <a:lstStyle/>
        <a:p>
          <a:endParaRPr lang="en-US"/>
        </a:p>
      </dgm:t>
    </dgm:pt>
    <dgm:pt modelId="{CF5D4322-7A74-428F-B5D1-5AE55C3823EC}" type="pres">
      <dgm:prSet presAssocID="{6CB5E777-9C30-4B26-9E51-BA6B3CF54BE5}" presName="Name8" presStyleCnt="0"/>
      <dgm:spPr/>
    </dgm:pt>
    <dgm:pt modelId="{79290C00-CC6A-41D8-BECC-7692E794A164}" type="pres">
      <dgm:prSet presAssocID="{6CB5E777-9C30-4B26-9E51-BA6B3CF54BE5}" presName="level" presStyleLbl="node1" presStyleIdx="3" presStyleCnt="7" custLinFactNeighborX="359" custLinFactNeighborY="1563">
        <dgm:presLayoutVars>
          <dgm:chMax val="1"/>
          <dgm:bulletEnabled val="1"/>
        </dgm:presLayoutVars>
      </dgm:prSet>
      <dgm:spPr/>
      <dgm:t>
        <a:bodyPr/>
        <a:lstStyle/>
        <a:p>
          <a:endParaRPr lang="en-US"/>
        </a:p>
      </dgm:t>
    </dgm:pt>
    <dgm:pt modelId="{6BDC5C12-DEBC-4B52-8F53-4BCC19D5DC25}" type="pres">
      <dgm:prSet presAssocID="{6CB5E777-9C30-4B26-9E51-BA6B3CF54BE5}" presName="levelTx" presStyleLbl="revTx" presStyleIdx="0" presStyleCnt="0">
        <dgm:presLayoutVars>
          <dgm:chMax val="1"/>
          <dgm:bulletEnabled val="1"/>
        </dgm:presLayoutVars>
      </dgm:prSet>
      <dgm:spPr/>
      <dgm:t>
        <a:bodyPr/>
        <a:lstStyle/>
        <a:p>
          <a:endParaRPr lang="en-US"/>
        </a:p>
      </dgm:t>
    </dgm:pt>
    <dgm:pt modelId="{90940444-67B4-4E21-87EC-C9A717F6F71F}" type="pres">
      <dgm:prSet presAssocID="{95882781-6FA0-4701-8784-81388F3A0204}" presName="Name8" presStyleCnt="0"/>
      <dgm:spPr/>
    </dgm:pt>
    <dgm:pt modelId="{CFDF55AB-5847-42CE-8C2D-DD54CA184A5F}" type="pres">
      <dgm:prSet presAssocID="{95882781-6FA0-4701-8784-81388F3A0204}" presName="level" presStyleLbl="node1" presStyleIdx="4" presStyleCnt="7">
        <dgm:presLayoutVars>
          <dgm:chMax val="1"/>
          <dgm:bulletEnabled val="1"/>
        </dgm:presLayoutVars>
      </dgm:prSet>
      <dgm:spPr/>
      <dgm:t>
        <a:bodyPr/>
        <a:lstStyle/>
        <a:p>
          <a:endParaRPr lang="en-US"/>
        </a:p>
      </dgm:t>
    </dgm:pt>
    <dgm:pt modelId="{B18581D7-F007-435B-8522-C1373A6BB82D}" type="pres">
      <dgm:prSet presAssocID="{95882781-6FA0-4701-8784-81388F3A0204}" presName="levelTx" presStyleLbl="revTx" presStyleIdx="0" presStyleCnt="0">
        <dgm:presLayoutVars>
          <dgm:chMax val="1"/>
          <dgm:bulletEnabled val="1"/>
        </dgm:presLayoutVars>
      </dgm:prSet>
      <dgm:spPr/>
      <dgm:t>
        <a:bodyPr/>
        <a:lstStyle/>
        <a:p>
          <a:endParaRPr lang="en-US"/>
        </a:p>
      </dgm:t>
    </dgm:pt>
    <dgm:pt modelId="{62FCA683-B2B2-4D90-A8A0-BB8C08B5FB20}" type="pres">
      <dgm:prSet presAssocID="{70A75C3E-25A1-4F50-919D-F159EF6F4144}" presName="Name8" presStyleCnt="0"/>
      <dgm:spPr/>
    </dgm:pt>
    <dgm:pt modelId="{3B21789A-BF13-4993-BB40-CFF30DDA453C}" type="pres">
      <dgm:prSet presAssocID="{70A75C3E-25A1-4F50-919D-F159EF6F4144}" presName="level" presStyleLbl="node1" presStyleIdx="5" presStyleCnt="7">
        <dgm:presLayoutVars>
          <dgm:chMax val="1"/>
          <dgm:bulletEnabled val="1"/>
        </dgm:presLayoutVars>
      </dgm:prSet>
      <dgm:spPr/>
      <dgm:t>
        <a:bodyPr/>
        <a:lstStyle/>
        <a:p>
          <a:endParaRPr lang="en-US"/>
        </a:p>
      </dgm:t>
    </dgm:pt>
    <dgm:pt modelId="{2B195A6B-9655-4D54-94CB-70A6E25B473E}" type="pres">
      <dgm:prSet presAssocID="{70A75C3E-25A1-4F50-919D-F159EF6F4144}" presName="levelTx" presStyleLbl="revTx" presStyleIdx="0" presStyleCnt="0">
        <dgm:presLayoutVars>
          <dgm:chMax val="1"/>
          <dgm:bulletEnabled val="1"/>
        </dgm:presLayoutVars>
      </dgm:prSet>
      <dgm:spPr/>
      <dgm:t>
        <a:bodyPr/>
        <a:lstStyle/>
        <a:p>
          <a:endParaRPr lang="en-US"/>
        </a:p>
      </dgm:t>
    </dgm:pt>
    <dgm:pt modelId="{BA1529F6-2ACA-4FCE-B2C8-E0527AF976ED}" type="pres">
      <dgm:prSet presAssocID="{D82131A0-9D97-4FB6-8204-AFC5015C3625}" presName="Name8" presStyleCnt="0"/>
      <dgm:spPr/>
    </dgm:pt>
    <dgm:pt modelId="{C0BA1FB8-B8AB-416C-876F-10316613DEB0}" type="pres">
      <dgm:prSet presAssocID="{D82131A0-9D97-4FB6-8204-AFC5015C3625}" presName="level" presStyleLbl="node1" presStyleIdx="6" presStyleCnt="7">
        <dgm:presLayoutVars>
          <dgm:chMax val="1"/>
          <dgm:bulletEnabled val="1"/>
        </dgm:presLayoutVars>
      </dgm:prSet>
      <dgm:spPr/>
      <dgm:t>
        <a:bodyPr/>
        <a:lstStyle/>
        <a:p>
          <a:endParaRPr lang="en-US"/>
        </a:p>
      </dgm:t>
    </dgm:pt>
    <dgm:pt modelId="{00ACE199-78A5-41CC-9C38-C6E5F0D6343B}" type="pres">
      <dgm:prSet presAssocID="{D82131A0-9D97-4FB6-8204-AFC5015C3625}" presName="levelTx" presStyleLbl="revTx" presStyleIdx="0" presStyleCnt="0">
        <dgm:presLayoutVars>
          <dgm:chMax val="1"/>
          <dgm:bulletEnabled val="1"/>
        </dgm:presLayoutVars>
      </dgm:prSet>
      <dgm:spPr/>
      <dgm:t>
        <a:bodyPr/>
        <a:lstStyle/>
        <a:p>
          <a:endParaRPr lang="en-US"/>
        </a:p>
      </dgm:t>
    </dgm:pt>
  </dgm:ptLst>
  <dgm:cxnLst>
    <dgm:cxn modelId="{F234BD2F-E77C-43C9-8C96-5EF0A5E66B82}" type="presOf" srcId="{CF799C63-D58A-4435-81CE-F3B0DFCCAA03}" destId="{B87C4D28-4538-44A3-A7A8-54E2165641FD}" srcOrd="0" destOrd="0" presId="urn:microsoft.com/office/officeart/2005/8/layout/pyramid1"/>
    <dgm:cxn modelId="{FA87C7FD-5626-4BDE-8E89-2A3EE162498C}" srcId="{E19D5DE9-799E-4408-B743-D5297C58CD21}" destId="{D82131A0-9D97-4FB6-8204-AFC5015C3625}" srcOrd="6" destOrd="0" parTransId="{C767C719-C50E-4766-9747-386943421114}" sibTransId="{371238A8-FE9A-4FBA-AA63-188A381B72A8}"/>
    <dgm:cxn modelId="{3EE9FF95-D3F5-4810-969E-16DCCF4BF679}" type="presOf" srcId="{BD2088E3-5719-4CFE-BDE3-B84F547D95B3}" destId="{8D7496AB-9EB2-4C8B-91FE-907BEE4FFFD6}" srcOrd="0" destOrd="0" presId="urn:microsoft.com/office/officeart/2005/8/layout/pyramid1"/>
    <dgm:cxn modelId="{166DE03C-AD30-4BE4-BAC1-0FA0C71CA754}" type="presOf" srcId="{D82131A0-9D97-4FB6-8204-AFC5015C3625}" destId="{C0BA1FB8-B8AB-416C-876F-10316613DEB0}" srcOrd="0" destOrd="0" presId="urn:microsoft.com/office/officeart/2005/8/layout/pyramid1"/>
    <dgm:cxn modelId="{70F86F40-B790-4343-9AA2-59F3D8585845}" type="presOf" srcId="{70A75C3E-25A1-4F50-919D-F159EF6F4144}" destId="{2B195A6B-9655-4D54-94CB-70A6E25B473E}" srcOrd="1" destOrd="0" presId="urn:microsoft.com/office/officeart/2005/8/layout/pyramid1"/>
    <dgm:cxn modelId="{C0F9142E-96E1-4D48-BD31-C366425F32A8}" type="presOf" srcId="{70A75C3E-25A1-4F50-919D-F159EF6F4144}" destId="{3B21789A-BF13-4993-BB40-CFF30DDA453C}" srcOrd="0" destOrd="0" presId="urn:microsoft.com/office/officeart/2005/8/layout/pyramid1"/>
    <dgm:cxn modelId="{A54060FB-3767-4015-A444-898E3D075FB5}" type="presOf" srcId="{CF799C63-D58A-4435-81CE-F3B0DFCCAA03}" destId="{79BDFAEC-71C3-4635-B5EB-E385DBF647D5}" srcOrd="1" destOrd="0" presId="urn:microsoft.com/office/officeart/2005/8/layout/pyramid1"/>
    <dgm:cxn modelId="{97D3E62C-C5D6-461A-82EA-1D1F2C59010D}" type="presOf" srcId="{95882781-6FA0-4701-8784-81388F3A0204}" destId="{B18581D7-F007-435B-8522-C1373A6BB82D}" srcOrd="1" destOrd="0" presId="urn:microsoft.com/office/officeart/2005/8/layout/pyramid1"/>
    <dgm:cxn modelId="{DC2285FA-4AA7-4330-B323-A518D2F7E49F}" type="presOf" srcId="{8C36908E-976D-40D1-91BF-E02FC19AD1EE}" destId="{88403900-CBB9-4F69-9114-E47D1F48839D}" srcOrd="1" destOrd="0" presId="urn:microsoft.com/office/officeart/2005/8/layout/pyramid1"/>
    <dgm:cxn modelId="{00D39812-B847-447A-A65D-BA3906648BBA}" srcId="{E19D5DE9-799E-4408-B743-D5297C58CD21}" destId="{CF799C63-D58A-4435-81CE-F3B0DFCCAA03}" srcOrd="0" destOrd="0" parTransId="{85D4E658-FF4C-49C8-8D19-E4EB57F5664F}" sibTransId="{250ABC73-86B2-4766-9B81-05AA392AAF2E}"/>
    <dgm:cxn modelId="{92846982-3A0B-4CFC-9973-284E251DED42}" type="presOf" srcId="{BD2088E3-5719-4CFE-BDE3-B84F547D95B3}" destId="{9593344F-E522-4717-9018-11819D3B6799}" srcOrd="1" destOrd="0" presId="urn:microsoft.com/office/officeart/2005/8/layout/pyramid1"/>
    <dgm:cxn modelId="{CF7DEECB-CB61-439E-A2E3-CE6027898488}" srcId="{E19D5DE9-799E-4408-B743-D5297C58CD21}" destId="{6CB5E777-9C30-4B26-9E51-BA6B3CF54BE5}" srcOrd="3" destOrd="0" parTransId="{23F03E95-1087-4C69-9DA4-7E3A364292CC}" sibTransId="{C90D327B-C799-4D5D-8D91-0C5343887A32}"/>
    <dgm:cxn modelId="{AFA6DE8B-F773-4FC3-8118-CA34CA38284B}" srcId="{E19D5DE9-799E-4408-B743-D5297C58CD21}" destId="{70A75C3E-25A1-4F50-919D-F159EF6F4144}" srcOrd="5" destOrd="0" parTransId="{24E494FC-F3AD-4CF8-87FE-FBC7E786F896}" sibTransId="{777AB49F-D326-4988-95A4-D1997BBDC3C5}"/>
    <dgm:cxn modelId="{F902A4BB-935E-42C7-87C7-F06423D98414}" type="presOf" srcId="{8C36908E-976D-40D1-91BF-E02FC19AD1EE}" destId="{B3186154-A39B-4606-BFD0-1590B25AC97B}" srcOrd="0" destOrd="0" presId="urn:microsoft.com/office/officeart/2005/8/layout/pyramid1"/>
    <dgm:cxn modelId="{3277325F-5442-4F6E-9FC9-8F3D51659D25}" type="presOf" srcId="{E19D5DE9-799E-4408-B743-D5297C58CD21}" destId="{2610FAFA-2933-47D8-91B2-07957A6AC3FD}" srcOrd="0" destOrd="0" presId="urn:microsoft.com/office/officeart/2005/8/layout/pyramid1"/>
    <dgm:cxn modelId="{C0650C10-CF17-495B-8F46-BF1D0E9CDD50}" srcId="{E19D5DE9-799E-4408-B743-D5297C58CD21}" destId="{8C36908E-976D-40D1-91BF-E02FC19AD1EE}" srcOrd="2" destOrd="0" parTransId="{95156360-359F-44F9-A2AE-2A2D454D0563}" sibTransId="{77DF7CCF-9A9F-4727-8CA1-D8F548FEB1F2}"/>
    <dgm:cxn modelId="{FDCACBF5-5EC8-4D2D-8C68-266503A665B0}" srcId="{E19D5DE9-799E-4408-B743-D5297C58CD21}" destId="{95882781-6FA0-4701-8784-81388F3A0204}" srcOrd="4" destOrd="0" parTransId="{5775D4D1-B15A-486B-8D1A-B262496EDA0F}" sibTransId="{35BF3237-242A-4E51-83F4-21C0D693DF74}"/>
    <dgm:cxn modelId="{EFE70B8D-BF1D-4403-AF30-8FC4A45FD6E8}" type="presOf" srcId="{D82131A0-9D97-4FB6-8204-AFC5015C3625}" destId="{00ACE199-78A5-41CC-9C38-C6E5F0D6343B}" srcOrd="1" destOrd="0" presId="urn:microsoft.com/office/officeart/2005/8/layout/pyramid1"/>
    <dgm:cxn modelId="{38E7F230-C192-48F3-A293-65AC15BFEC93}" type="presOf" srcId="{6CB5E777-9C30-4B26-9E51-BA6B3CF54BE5}" destId="{6BDC5C12-DEBC-4B52-8F53-4BCC19D5DC25}" srcOrd="1" destOrd="0" presId="urn:microsoft.com/office/officeart/2005/8/layout/pyramid1"/>
    <dgm:cxn modelId="{C2C26399-C981-4C8F-BAC3-73FD831043E8}" type="presOf" srcId="{95882781-6FA0-4701-8784-81388F3A0204}" destId="{CFDF55AB-5847-42CE-8C2D-DD54CA184A5F}" srcOrd="0" destOrd="0" presId="urn:microsoft.com/office/officeart/2005/8/layout/pyramid1"/>
    <dgm:cxn modelId="{06C2E5D9-A509-4000-A833-4983EAB6859E}" type="presOf" srcId="{6CB5E777-9C30-4B26-9E51-BA6B3CF54BE5}" destId="{79290C00-CC6A-41D8-BECC-7692E794A164}" srcOrd="0" destOrd="0" presId="urn:microsoft.com/office/officeart/2005/8/layout/pyramid1"/>
    <dgm:cxn modelId="{3FA4DBCF-B569-4FC4-9525-995263DAAFE5}" srcId="{E19D5DE9-799E-4408-B743-D5297C58CD21}" destId="{BD2088E3-5719-4CFE-BDE3-B84F547D95B3}" srcOrd="1" destOrd="0" parTransId="{96D369D6-644C-480C-9969-01ED86C2035B}" sibTransId="{1FB0C6DE-0F18-4C0A-811E-DC35C4941847}"/>
    <dgm:cxn modelId="{554900C5-FDC9-43F1-BC47-6B52E55AF362}" type="presParOf" srcId="{2610FAFA-2933-47D8-91B2-07957A6AC3FD}" destId="{87E03BCE-8B43-4022-9993-40E50229DCBF}" srcOrd="0" destOrd="0" presId="urn:microsoft.com/office/officeart/2005/8/layout/pyramid1"/>
    <dgm:cxn modelId="{81227B64-2905-45A7-9939-5244620E32C9}" type="presParOf" srcId="{87E03BCE-8B43-4022-9993-40E50229DCBF}" destId="{B87C4D28-4538-44A3-A7A8-54E2165641FD}" srcOrd="0" destOrd="0" presId="urn:microsoft.com/office/officeart/2005/8/layout/pyramid1"/>
    <dgm:cxn modelId="{6CDF885D-32DB-47ED-926B-60D009AF78A5}" type="presParOf" srcId="{87E03BCE-8B43-4022-9993-40E50229DCBF}" destId="{79BDFAEC-71C3-4635-B5EB-E385DBF647D5}" srcOrd="1" destOrd="0" presId="urn:microsoft.com/office/officeart/2005/8/layout/pyramid1"/>
    <dgm:cxn modelId="{F71E49FB-DDDE-44E9-B974-0BC8B96F7DFE}" type="presParOf" srcId="{2610FAFA-2933-47D8-91B2-07957A6AC3FD}" destId="{F7622B3D-E393-4DF5-AAA0-F1DC67CC2F73}" srcOrd="1" destOrd="0" presId="urn:microsoft.com/office/officeart/2005/8/layout/pyramid1"/>
    <dgm:cxn modelId="{E0D4567D-542D-49DD-BF3D-09AEF1F8C835}" type="presParOf" srcId="{F7622B3D-E393-4DF5-AAA0-F1DC67CC2F73}" destId="{8D7496AB-9EB2-4C8B-91FE-907BEE4FFFD6}" srcOrd="0" destOrd="0" presId="urn:microsoft.com/office/officeart/2005/8/layout/pyramid1"/>
    <dgm:cxn modelId="{D78E0E8F-2695-4116-B3EE-39D8676F20BC}" type="presParOf" srcId="{F7622B3D-E393-4DF5-AAA0-F1DC67CC2F73}" destId="{9593344F-E522-4717-9018-11819D3B6799}" srcOrd="1" destOrd="0" presId="urn:microsoft.com/office/officeart/2005/8/layout/pyramid1"/>
    <dgm:cxn modelId="{FCDE6008-A974-4D30-9A30-7BE3CD4EAF97}" type="presParOf" srcId="{2610FAFA-2933-47D8-91B2-07957A6AC3FD}" destId="{CC92632F-A1AE-4BBD-95FB-85E70013CF71}" srcOrd="2" destOrd="0" presId="urn:microsoft.com/office/officeart/2005/8/layout/pyramid1"/>
    <dgm:cxn modelId="{6EFC2A41-BE2E-4977-8814-1784649C0ACB}" type="presParOf" srcId="{CC92632F-A1AE-4BBD-95FB-85E70013CF71}" destId="{B3186154-A39B-4606-BFD0-1590B25AC97B}" srcOrd="0" destOrd="0" presId="urn:microsoft.com/office/officeart/2005/8/layout/pyramid1"/>
    <dgm:cxn modelId="{A0CD4D39-A5B0-4DF9-BA40-E1C21420C9DC}" type="presParOf" srcId="{CC92632F-A1AE-4BBD-95FB-85E70013CF71}" destId="{88403900-CBB9-4F69-9114-E47D1F48839D}" srcOrd="1" destOrd="0" presId="urn:microsoft.com/office/officeart/2005/8/layout/pyramid1"/>
    <dgm:cxn modelId="{A8738ECD-01D9-49E5-AD75-1C26447AA09B}" type="presParOf" srcId="{2610FAFA-2933-47D8-91B2-07957A6AC3FD}" destId="{CF5D4322-7A74-428F-B5D1-5AE55C3823EC}" srcOrd="3" destOrd="0" presId="urn:microsoft.com/office/officeart/2005/8/layout/pyramid1"/>
    <dgm:cxn modelId="{5D7E2BA3-B912-49F3-9912-0B5655792317}" type="presParOf" srcId="{CF5D4322-7A74-428F-B5D1-5AE55C3823EC}" destId="{79290C00-CC6A-41D8-BECC-7692E794A164}" srcOrd="0" destOrd="0" presId="urn:microsoft.com/office/officeart/2005/8/layout/pyramid1"/>
    <dgm:cxn modelId="{5AA94DC7-441C-4BFB-87CC-530353FF7A40}" type="presParOf" srcId="{CF5D4322-7A74-428F-B5D1-5AE55C3823EC}" destId="{6BDC5C12-DEBC-4B52-8F53-4BCC19D5DC25}" srcOrd="1" destOrd="0" presId="urn:microsoft.com/office/officeart/2005/8/layout/pyramid1"/>
    <dgm:cxn modelId="{ABC57FC9-A7B8-4BCD-AC36-7F8129946046}" type="presParOf" srcId="{2610FAFA-2933-47D8-91B2-07957A6AC3FD}" destId="{90940444-67B4-4E21-87EC-C9A717F6F71F}" srcOrd="4" destOrd="0" presId="urn:microsoft.com/office/officeart/2005/8/layout/pyramid1"/>
    <dgm:cxn modelId="{9CE0E29C-81A0-41AC-A81D-43A38102C8D0}" type="presParOf" srcId="{90940444-67B4-4E21-87EC-C9A717F6F71F}" destId="{CFDF55AB-5847-42CE-8C2D-DD54CA184A5F}" srcOrd="0" destOrd="0" presId="urn:microsoft.com/office/officeart/2005/8/layout/pyramid1"/>
    <dgm:cxn modelId="{AD8C6D8A-26C7-4F6D-A837-E93512777FDB}" type="presParOf" srcId="{90940444-67B4-4E21-87EC-C9A717F6F71F}" destId="{B18581D7-F007-435B-8522-C1373A6BB82D}" srcOrd="1" destOrd="0" presId="urn:microsoft.com/office/officeart/2005/8/layout/pyramid1"/>
    <dgm:cxn modelId="{11DFB227-FED7-4E9A-B9C0-E6508ED6D9BD}" type="presParOf" srcId="{2610FAFA-2933-47D8-91B2-07957A6AC3FD}" destId="{62FCA683-B2B2-4D90-A8A0-BB8C08B5FB20}" srcOrd="5" destOrd="0" presId="urn:microsoft.com/office/officeart/2005/8/layout/pyramid1"/>
    <dgm:cxn modelId="{9916F157-F8D1-42BB-B0C5-C8DE9B51724B}" type="presParOf" srcId="{62FCA683-B2B2-4D90-A8A0-BB8C08B5FB20}" destId="{3B21789A-BF13-4993-BB40-CFF30DDA453C}" srcOrd="0" destOrd="0" presId="urn:microsoft.com/office/officeart/2005/8/layout/pyramid1"/>
    <dgm:cxn modelId="{188E834D-A5B7-493C-A752-73DA69FAEEEC}" type="presParOf" srcId="{62FCA683-B2B2-4D90-A8A0-BB8C08B5FB20}" destId="{2B195A6B-9655-4D54-94CB-70A6E25B473E}" srcOrd="1" destOrd="0" presId="urn:microsoft.com/office/officeart/2005/8/layout/pyramid1"/>
    <dgm:cxn modelId="{F8B02844-7F01-4CC0-8DA6-7A8487393CB8}" type="presParOf" srcId="{2610FAFA-2933-47D8-91B2-07957A6AC3FD}" destId="{BA1529F6-2ACA-4FCE-B2C8-E0527AF976ED}" srcOrd="6" destOrd="0" presId="urn:microsoft.com/office/officeart/2005/8/layout/pyramid1"/>
    <dgm:cxn modelId="{F80DB8B3-2ED7-4935-8982-7BF75A97053C}" type="presParOf" srcId="{BA1529F6-2ACA-4FCE-B2C8-E0527AF976ED}" destId="{C0BA1FB8-B8AB-416C-876F-10316613DEB0}" srcOrd="0" destOrd="0" presId="urn:microsoft.com/office/officeart/2005/8/layout/pyramid1"/>
    <dgm:cxn modelId="{0227143A-B935-4759-A6F1-4A84776E528B}" type="presParOf" srcId="{BA1529F6-2ACA-4FCE-B2C8-E0527AF976ED}" destId="{00ACE199-78A5-41CC-9C38-C6E5F0D6343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9D5DE9-799E-4408-B743-D5297C58CD21}" type="doc">
      <dgm:prSet loTypeId="urn:microsoft.com/office/officeart/2005/8/layout/pyramid1" loCatId="pyramid" qsTypeId="urn:microsoft.com/office/officeart/2005/8/quickstyle/3d7" qsCatId="3D" csTypeId="urn:microsoft.com/office/officeart/2005/8/colors/colorful2" csCatId="colorful" phldr="1"/>
      <dgm:spPr/>
    </dgm:pt>
    <dgm:pt modelId="{CF799C63-D58A-4435-81CE-F3B0DFCCAA03}">
      <dgm:prSet phldrT="[Text]"/>
      <dgm:spPr/>
      <dgm:t>
        <a:bodyPr/>
        <a:lstStyle/>
        <a:p>
          <a:r>
            <a:rPr lang="en-US" dirty="0" smtClean="0"/>
            <a:t>Lecture 5 %</a:t>
          </a:r>
          <a:endParaRPr lang="en-US" dirty="0"/>
        </a:p>
      </dgm:t>
    </dgm:pt>
    <dgm:pt modelId="{85D4E658-FF4C-49C8-8D19-E4EB57F5664F}" type="parTrans" cxnId="{00D39812-B847-447A-A65D-BA3906648BBA}">
      <dgm:prSet/>
      <dgm:spPr/>
      <dgm:t>
        <a:bodyPr/>
        <a:lstStyle/>
        <a:p>
          <a:endParaRPr lang="en-US"/>
        </a:p>
      </dgm:t>
    </dgm:pt>
    <dgm:pt modelId="{250ABC73-86B2-4766-9B81-05AA392AAF2E}" type="sibTrans" cxnId="{00D39812-B847-447A-A65D-BA3906648BBA}">
      <dgm:prSet/>
      <dgm:spPr/>
      <dgm:t>
        <a:bodyPr/>
        <a:lstStyle/>
        <a:p>
          <a:endParaRPr lang="en-US"/>
        </a:p>
      </dgm:t>
    </dgm:pt>
    <dgm:pt modelId="{BD2088E3-5719-4CFE-BDE3-B84F547D95B3}">
      <dgm:prSet phldrT="[Text]"/>
      <dgm:spPr/>
      <dgm:t>
        <a:bodyPr/>
        <a:lstStyle/>
        <a:p>
          <a:r>
            <a:rPr lang="en-US" dirty="0" smtClean="0"/>
            <a:t>Reading 10 %</a:t>
          </a:r>
          <a:endParaRPr lang="en-US" dirty="0"/>
        </a:p>
      </dgm:t>
    </dgm:pt>
    <dgm:pt modelId="{96D369D6-644C-480C-9969-01ED86C2035B}" type="parTrans" cxnId="{3FA4DBCF-B569-4FC4-9525-995263DAAFE5}">
      <dgm:prSet/>
      <dgm:spPr/>
      <dgm:t>
        <a:bodyPr/>
        <a:lstStyle/>
        <a:p>
          <a:endParaRPr lang="en-US"/>
        </a:p>
      </dgm:t>
    </dgm:pt>
    <dgm:pt modelId="{1FB0C6DE-0F18-4C0A-811E-DC35C4941847}" type="sibTrans" cxnId="{3FA4DBCF-B569-4FC4-9525-995263DAAFE5}">
      <dgm:prSet/>
      <dgm:spPr/>
      <dgm:t>
        <a:bodyPr/>
        <a:lstStyle/>
        <a:p>
          <a:endParaRPr lang="en-US"/>
        </a:p>
      </dgm:t>
    </dgm:pt>
    <dgm:pt modelId="{8C36908E-976D-40D1-91BF-E02FC19AD1EE}">
      <dgm:prSet phldrT="[Text]"/>
      <dgm:spPr/>
      <dgm:t>
        <a:bodyPr/>
        <a:lstStyle/>
        <a:p>
          <a:r>
            <a:rPr lang="en-US" dirty="0" smtClean="0"/>
            <a:t>Audiovisual 20%</a:t>
          </a:r>
          <a:endParaRPr lang="en-US" dirty="0"/>
        </a:p>
      </dgm:t>
    </dgm:pt>
    <dgm:pt modelId="{95156360-359F-44F9-A2AE-2A2D454D0563}" type="parTrans" cxnId="{C0650C10-CF17-495B-8F46-BF1D0E9CDD50}">
      <dgm:prSet/>
      <dgm:spPr/>
      <dgm:t>
        <a:bodyPr/>
        <a:lstStyle/>
        <a:p>
          <a:endParaRPr lang="en-US"/>
        </a:p>
      </dgm:t>
    </dgm:pt>
    <dgm:pt modelId="{77DF7CCF-9A9F-4727-8CA1-D8F548FEB1F2}" type="sibTrans" cxnId="{C0650C10-CF17-495B-8F46-BF1D0E9CDD50}">
      <dgm:prSet/>
      <dgm:spPr/>
      <dgm:t>
        <a:bodyPr/>
        <a:lstStyle/>
        <a:p>
          <a:endParaRPr lang="en-US"/>
        </a:p>
      </dgm:t>
    </dgm:pt>
    <dgm:pt modelId="{6CB5E777-9C30-4B26-9E51-BA6B3CF54BE5}">
      <dgm:prSet phldrT="[Text]"/>
      <dgm:spPr/>
      <dgm:t>
        <a:bodyPr/>
        <a:lstStyle/>
        <a:p>
          <a:r>
            <a:rPr lang="en-US" dirty="0" smtClean="0"/>
            <a:t>Demonstration    30%</a:t>
          </a:r>
          <a:endParaRPr lang="en-US" dirty="0"/>
        </a:p>
      </dgm:t>
    </dgm:pt>
    <dgm:pt modelId="{23F03E95-1087-4C69-9DA4-7E3A364292CC}" type="parTrans" cxnId="{CF7DEECB-CB61-439E-A2E3-CE6027898488}">
      <dgm:prSet/>
      <dgm:spPr/>
      <dgm:t>
        <a:bodyPr/>
        <a:lstStyle/>
        <a:p>
          <a:endParaRPr lang="en-US"/>
        </a:p>
      </dgm:t>
    </dgm:pt>
    <dgm:pt modelId="{C90D327B-C799-4D5D-8D91-0C5343887A32}" type="sibTrans" cxnId="{CF7DEECB-CB61-439E-A2E3-CE6027898488}">
      <dgm:prSet/>
      <dgm:spPr/>
      <dgm:t>
        <a:bodyPr/>
        <a:lstStyle/>
        <a:p>
          <a:endParaRPr lang="en-US"/>
        </a:p>
      </dgm:t>
    </dgm:pt>
    <dgm:pt modelId="{95882781-6FA0-4701-8784-81388F3A0204}">
      <dgm:prSet phldrT="[Text]"/>
      <dgm:spPr/>
      <dgm:t>
        <a:bodyPr/>
        <a:lstStyle/>
        <a:p>
          <a:r>
            <a:rPr lang="en-US" dirty="0" smtClean="0"/>
            <a:t>Discussion Group         50%</a:t>
          </a:r>
          <a:endParaRPr lang="en-US" dirty="0"/>
        </a:p>
      </dgm:t>
    </dgm:pt>
    <dgm:pt modelId="{5775D4D1-B15A-486B-8D1A-B262496EDA0F}" type="parTrans" cxnId="{FDCACBF5-5EC8-4D2D-8C68-266503A665B0}">
      <dgm:prSet/>
      <dgm:spPr/>
      <dgm:t>
        <a:bodyPr/>
        <a:lstStyle/>
        <a:p>
          <a:endParaRPr lang="en-US"/>
        </a:p>
      </dgm:t>
    </dgm:pt>
    <dgm:pt modelId="{35BF3237-242A-4E51-83F4-21C0D693DF74}" type="sibTrans" cxnId="{FDCACBF5-5EC8-4D2D-8C68-266503A665B0}">
      <dgm:prSet/>
      <dgm:spPr/>
      <dgm:t>
        <a:bodyPr/>
        <a:lstStyle/>
        <a:p>
          <a:endParaRPr lang="en-US"/>
        </a:p>
      </dgm:t>
    </dgm:pt>
    <dgm:pt modelId="{70A75C3E-25A1-4F50-919D-F159EF6F4144}">
      <dgm:prSet phldrT="[Text]"/>
      <dgm:spPr/>
      <dgm:t>
        <a:bodyPr/>
        <a:lstStyle/>
        <a:p>
          <a:r>
            <a:rPr lang="en-US" dirty="0" smtClean="0"/>
            <a:t>Practice By Doing                   75%</a:t>
          </a:r>
          <a:endParaRPr lang="en-US" dirty="0"/>
        </a:p>
      </dgm:t>
    </dgm:pt>
    <dgm:pt modelId="{24E494FC-F3AD-4CF8-87FE-FBC7E786F896}" type="parTrans" cxnId="{AFA6DE8B-F773-4FC3-8118-CA34CA38284B}">
      <dgm:prSet/>
      <dgm:spPr/>
      <dgm:t>
        <a:bodyPr/>
        <a:lstStyle/>
        <a:p>
          <a:endParaRPr lang="en-US"/>
        </a:p>
      </dgm:t>
    </dgm:pt>
    <dgm:pt modelId="{777AB49F-D326-4988-95A4-D1997BBDC3C5}" type="sibTrans" cxnId="{AFA6DE8B-F773-4FC3-8118-CA34CA38284B}">
      <dgm:prSet/>
      <dgm:spPr/>
      <dgm:t>
        <a:bodyPr/>
        <a:lstStyle/>
        <a:p>
          <a:endParaRPr lang="en-US"/>
        </a:p>
      </dgm:t>
    </dgm:pt>
    <dgm:pt modelId="{D82131A0-9D97-4FB6-8204-AFC5015C3625}">
      <dgm:prSet phldrT="[Text]"/>
      <dgm:spPr/>
      <dgm:t>
        <a:bodyPr/>
        <a:lstStyle/>
        <a:p>
          <a:r>
            <a:rPr lang="en-US" dirty="0" smtClean="0"/>
            <a:t>Teaching Others/ Immediate Use of Learning                                                90%</a:t>
          </a:r>
          <a:endParaRPr lang="en-US" dirty="0"/>
        </a:p>
      </dgm:t>
    </dgm:pt>
    <dgm:pt modelId="{C767C719-C50E-4766-9747-386943421114}" type="parTrans" cxnId="{FA87C7FD-5626-4BDE-8E89-2A3EE162498C}">
      <dgm:prSet/>
      <dgm:spPr/>
      <dgm:t>
        <a:bodyPr/>
        <a:lstStyle/>
        <a:p>
          <a:endParaRPr lang="en-US"/>
        </a:p>
      </dgm:t>
    </dgm:pt>
    <dgm:pt modelId="{371238A8-FE9A-4FBA-AA63-188A381B72A8}" type="sibTrans" cxnId="{FA87C7FD-5626-4BDE-8E89-2A3EE162498C}">
      <dgm:prSet/>
      <dgm:spPr/>
      <dgm:t>
        <a:bodyPr/>
        <a:lstStyle/>
        <a:p>
          <a:endParaRPr lang="en-US"/>
        </a:p>
      </dgm:t>
    </dgm:pt>
    <dgm:pt modelId="{2610FAFA-2933-47D8-91B2-07957A6AC3FD}" type="pres">
      <dgm:prSet presAssocID="{E19D5DE9-799E-4408-B743-D5297C58CD21}" presName="Name0" presStyleCnt="0">
        <dgm:presLayoutVars>
          <dgm:dir/>
          <dgm:animLvl val="lvl"/>
          <dgm:resizeHandles val="exact"/>
        </dgm:presLayoutVars>
      </dgm:prSet>
      <dgm:spPr/>
    </dgm:pt>
    <dgm:pt modelId="{87E03BCE-8B43-4022-9993-40E50229DCBF}" type="pres">
      <dgm:prSet presAssocID="{CF799C63-D58A-4435-81CE-F3B0DFCCAA03}" presName="Name8" presStyleCnt="0"/>
      <dgm:spPr/>
    </dgm:pt>
    <dgm:pt modelId="{B87C4D28-4538-44A3-A7A8-54E2165641FD}" type="pres">
      <dgm:prSet presAssocID="{CF799C63-D58A-4435-81CE-F3B0DFCCAA03}" presName="level" presStyleLbl="node1" presStyleIdx="0" presStyleCnt="7">
        <dgm:presLayoutVars>
          <dgm:chMax val="1"/>
          <dgm:bulletEnabled val="1"/>
        </dgm:presLayoutVars>
      </dgm:prSet>
      <dgm:spPr/>
      <dgm:t>
        <a:bodyPr/>
        <a:lstStyle/>
        <a:p>
          <a:endParaRPr lang="en-US"/>
        </a:p>
      </dgm:t>
    </dgm:pt>
    <dgm:pt modelId="{79BDFAEC-71C3-4635-B5EB-E385DBF647D5}" type="pres">
      <dgm:prSet presAssocID="{CF799C63-D58A-4435-81CE-F3B0DFCCAA03}" presName="levelTx" presStyleLbl="revTx" presStyleIdx="0" presStyleCnt="0">
        <dgm:presLayoutVars>
          <dgm:chMax val="1"/>
          <dgm:bulletEnabled val="1"/>
        </dgm:presLayoutVars>
      </dgm:prSet>
      <dgm:spPr/>
      <dgm:t>
        <a:bodyPr/>
        <a:lstStyle/>
        <a:p>
          <a:endParaRPr lang="en-US"/>
        </a:p>
      </dgm:t>
    </dgm:pt>
    <dgm:pt modelId="{F7622B3D-E393-4DF5-AAA0-F1DC67CC2F73}" type="pres">
      <dgm:prSet presAssocID="{BD2088E3-5719-4CFE-BDE3-B84F547D95B3}" presName="Name8" presStyleCnt="0"/>
      <dgm:spPr/>
    </dgm:pt>
    <dgm:pt modelId="{8D7496AB-9EB2-4C8B-91FE-907BEE4FFFD6}" type="pres">
      <dgm:prSet presAssocID="{BD2088E3-5719-4CFE-BDE3-B84F547D95B3}" presName="level" presStyleLbl="node1" presStyleIdx="1" presStyleCnt="7">
        <dgm:presLayoutVars>
          <dgm:chMax val="1"/>
          <dgm:bulletEnabled val="1"/>
        </dgm:presLayoutVars>
      </dgm:prSet>
      <dgm:spPr/>
      <dgm:t>
        <a:bodyPr/>
        <a:lstStyle/>
        <a:p>
          <a:endParaRPr lang="en-US"/>
        </a:p>
      </dgm:t>
    </dgm:pt>
    <dgm:pt modelId="{9593344F-E522-4717-9018-11819D3B6799}" type="pres">
      <dgm:prSet presAssocID="{BD2088E3-5719-4CFE-BDE3-B84F547D95B3}" presName="levelTx" presStyleLbl="revTx" presStyleIdx="0" presStyleCnt="0">
        <dgm:presLayoutVars>
          <dgm:chMax val="1"/>
          <dgm:bulletEnabled val="1"/>
        </dgm:presLayoutVars>
      </dgm:prSet>
      <dgm:spPr/>
      <dgm:t>
        <a:bodyPr/>
        <a:lstStyle/>
        <a:p>
          <a:endParaRPr lang="en-US"/>
        </a:p>
      </dgm:t>
    </dgm:pt>
    <dgm:pt modelId="{CC92632F-A1AE-4BBD-95FB-85E70013CF71}" type="pres">
      <dgm:prSet presAssocID="{8C36908E-976D-40D1-91BF-E02FC19AD1EE}" presName="Name8" presStyleCnt="0"/>
      <dgm:spPr/>
    </dgm:pt>
    <dgm:pt modelId="{B3186154-A39B-4606-BFD0-1590B25AC97B}" type="pres">
      <dgm:prSet presAssocID="{8C36908E-976D-40D1-91BF-E02FC19AD1EE}" presName="level" presStyleLbl="node1" presStyleIdx="2" presStyleCnt="7">
        <dgm:presLayoutVars>
          <dgm:chMax val="1"/>
          <dgm:bulletEnabled val="1"/>
        </dgm:presLayoutVars>
      </dgm:prSet>
      <dgm:spPr/>
      <dgm:t>
        <a:bodyPr/>
        <a:lstStyle/>
        <a:p>
          <a:endParaRPr lang="en-US"/>
        </a:p>
      </dgm:t>
    </dgm:pt>
    <dgm:pt modelId="{88403900-CBB9-4F69-9114-E47D1F48839D}" type="pres">
      <dgm:prSet presAssocID="{8C36908E-976D-40D1-91BF-E02FC19AD1EE}" presName="levelTx" presStyleLbl="revTx" presStyleIdx="0" presStyleCnt="0">
        <dgm:presLayoutVars>
          <dgm:chMax val="1"/>
          <dgm:bulletEnabled val="1"/>
        </dgm:presLayoutVars>
      </dgm:prSet>
      <dgm:spPr/>
      <dgm:t>
        <a:bodyPr/>
        <a:lstStyle/>
        <a:p>
          <a:endParaRPr lang="en-US"/>
        </a:p>
      </dgm:t>
    </dgm:pt>
    <dgm:pt modelId="{CF5D4322-7A74-428F-B5D1-5AE55C3823EC}" type="pres">
      <dgm:prSet presAssocID="{6CB5E777-9C30-4B26-9E51-BA6B3CF54BE5}" presName="Name8" presStyleCnt="0"/>
      <dgm:spPr/>
    </dgm:pt>
    <dgm:pt modelId="{79290C00-CC6A-41D8-BECC-7692E794A164}" type="pres">
      <dgm:prSet presAssocID="{6CB5E777-9C30-4B26-9E51-BA6B3CF54BE5}" presName="level" presStyleLbl="node1" presStyleIdx="3" presStyleCnt="7" custLinFactNeighborX="359" custLinFactNeighborY="1563">
        <dgm:presLayoutVars>
          <dgm:chMax val="1"/>
          <dgm:bulletEnabled val="1"/>
        </dgm:presLayoutVars>
      </dgm:prSet>
      <dgm:spPr/>
      <dgm:t>
        <a:bodyPr/>
        <a:lstStyle/>
        <a:p>
          <a:endParaRPr lang="en-US"/>
        </a:p>
      </dgm:t>
    </dgm:pt>
    <dgm:pt modelId="{6BDC5C12-DEBC-4B52-8F53-4BCC19D5DC25}" type="pres">
      <dgm:prSet presAssocID="{6CB5E777-9C30-4B26-9E51-BA6B3CF54BE5}" presName="levelTx" presStyleLbl="revTx" presStyleIdx="0" presStyleCnt="0">
        <dgm:presLayoutVars>
          <dgm:chMax val="1"/>
          <dgm:bulletEnabled val="1"/>
        </dgm:presLayoutVars>
      </dgm:prSet>
      <dgm:spPr/>
      <dgm:t>
        <a:bodyPr/>
        <a:lstStyle/>
        <a:p>
          <a:endParaRPr lang="en-US"/>
        </a:p>
      </dgm:t>
    </dgm:pt>
    <dgm:pt modelId="{90940444-67B4-4E21-87EC-C9A717F6F71F}" type="pres">
      <dgm:prSet presAssocID="{95882781-6FA0-4701-8784-81388F3A0204}" presName="Name8" presStyleCnt="0"/>
      <dgm:spPr/>
    </dgm:pt>
    <dgm:pt modelId="{CFDF55AB-5847-42CE-8C2D-DD54CA184A5F}" type="pres">
      <dgm:prSet presAssocID="{95882781-6FA0-4701-8784-81388F3A0204}" presName="level" presStyleLbl="node1" presStyleIdx="4" presStyleCnt="7">
        <dgm:presLayoutVars>
          <dgm:chMax val="1"/>
          <dgm:bulletEnabled val="1"/>
        </dgm:presLayoutVars>
      </dgm:prSet>
      <dgm:spPr/>
      <dgm:t>
        <a:bodyPr/>
        <a:lstStyle/>
        <a:p>
          <a:endParaRPr lang="en-US"/>
        </a:p>
      </dgm:t>
    </dgm:pt>
    <dgm:pt modelId="{B18581D7-F007-435B-8522-C1373A6BB82D}" type="pres">
      <dgm:prSet presAssocID="{95882781-6FA0-4701-8784-81388F3A0204}" presName="levelTx" presStyleLbl="revTx" presStyleIdx="0" presStyleCnt="0">
        <dgm:presLayoutVars>
          <dgm:chMax val="1"/>
          <dgm:bulletEnabled val="1"/>
        </dgm:presLayoutVars>
      </dgm:prSet>
      <dgm:spPr/>
      <dgm:t>
        <a:bodyPr/>
        <a:lstStyle/>
        <a:p>
          <a:endParaRPr lang="en-US"/>
        </a:p>
      </dgm:t>
    </dgm:pt>
    <dgm:pt modelId="{62FCA683-B2B2-4D90-A8A0-BB8C08B5FB20}" type="pres">
      <dgm:prSet presAssocID="{70A75C3E-25A1-4F50-919D-F159EF6F4144}" presName="Name8" presStyleCnt="0"/>
      <dgm:spPr/>
    </dgm:pt>
    <dgm:pt modelId="{3B21789A-BF13-4993-BB40-CFF30DDA453C}" type="pres">
      <dgm:prSet presAssocID="{70A75C3E-25A1-4F50-919D-F159EF6F4144}" presName="level" presStyleLbl="node1" presStyleIdx="5" presStyleCnt="7">
        <dgm:presLayoutVars>
          <dgm:chMax val="1"/>
          <dgm:bulletEnabled val="1"/>
        </dgm:presLayoutVars>
      </dgm:prSet>
      <dgm:spPr/>
      <dgm:t>
        <a:bodyPr/>
        <a:lstStyle/>
        <a:p>
          <a:endParaRPr lang="en-US"/>
        </a:p>
      </dgm:t>
    </dgm:pt>
    <dgm:pt modelId="{2B195A6B-9655-4D54-94CB-70A6E25B473E}" type="pres">
      <dgm:prSet presAssocID="{70A75C3E-25A1-4F50-919D-F159EF6F4144}" presName="levelTx" presStyleLbl="revTx" presStyleIdx="0" presStyleCnt="0">
        <dgm:presLayoutVars>
          <dgm:chMax val="1"/>
          <dgm:bulletEnabled val="1"/>
        </dgm:presLayoutVars>
      </dgm:prSet>
      <dgm:spPr/>
      <dgm:t>
        <a:bodyPr/>
        <a:lstStyle/>
        <a:p>
          <a:endParaRPr lang="en-US"/>
        </a:p>
      </dgm:t>
    </dgm:pt>
    <dgm:pt modelId="{BA1529F6-2ACA-4FCE-B2C8-E0527AF976ED}" type="pres">
      <dgm:prSet presAssocID="{D82131A0-9D97-4FB6-8204-AFC5015C3625}" presName="Name8" presStyleCnt="0"/>
      <dgm:spPr/>
    </dgm:pt>
    <dgm:pt modelId="{C0BA1FB8-B8AB-416C-876F-10316613DEB0}" type="pres">
      <dgm:prSet presAssocID="{D82131A0-9D97-4FB6-8204-AFC5015C3625}" presName="level" presStyleLbl="node1" presStyleIdx="6" presStyleCnt="7">
        <dgm:presLayoutVars>
          <dgm:chMax val="1"/>
          <dgm:bulletEnabled val="1"/>
        </dgm:presLayoutVars>
      </dgm:prSet>
      <dgm:spPr/>
      <dgm:t>
        <a:bodyPr/>
        <a:lstStyle/>
        <a:p>
          <a:endParaRPr lang="en-US"/>
        </a:p>
      </dgm:t>
    </dgm:pt>
    <dgm:pt modelId="{00ACE199-78A5-41CC-9C38-C6E5F0D6343B}" type="pres">
      <dgm:prSet presAssocID="{D82131A0-9D97-4FB6-8204-AFC5015C3625}" presName="levelTx" presStyleLbl="revTx" presStyleIdx="0" presStyleCnt="0">
        <dgm:presLayoutVars>
          <dgm:chMax val="1"/>
          <dgm:bulletEnabled val="1"/>
        </dgm:presLayoutVars>
      </dgm:prSet>
      <dgm:spPr/>
      <dgm:t>
        <a:bodyPr/>
        <a:lstStyle/>
        <a:p>
          <a:endParaRPr lang="en-US"/>
        </a:p>
      </dgm:t>
    </dgm:pt>
  </dgm:ptLst>
  <dgm:cxnLst>
    <dgm:cxn modelId="{37C55A11-F6EB-4F92-B01E-5483ED290291}" type="presOf" srcId="{BD2088E3-5719-4CFE-BDE3-B84F547D95B3}" destId="{8D7496AB-9EB2-4C8B-91FE-907BEE4FFFD6}" srcOrd="0" destOrd="0" presId="urn:microsoft.com/office/officeart/2005/8/layout/pyramid1"/>
    <dgm:cxn modelId="{A417BB3A-AC06-4FDF-AB9F-8E1D7C128E3F}" type="presOf" srcId="{95882781-6FA0-4701-8784-81388F3A0204}" destId="{B18581D7-F007-435B-8522-C1373A6BB82D}" srcOrd="1" destOrd="0" presId="urn:microsoft.com/office/officeart/2005/8/layout/pyramid1"/>
    <dgm:cxn modelId="{98B001C7-C9A3-40EC-88BC-BE4E89F4C10C}" type="presOf" srcId="{CF799C63-D58A-4435-81CE-F3B0DFCCAA03}" destId="{79BDFAEC-71C3-4635-B5EB-E385DBF647D5}" srcOrd="1" destOrd="0" presId="urn:microsoft.com/office/officeart/2005/8/layout/pyramid1"/>
    <dgm:cxn modelId="{FA87C7FD-5626-4BDE-8E89-2A3EE162498C}" srcId="{E19D5DE9-799E-4408-B743-D5297C58CD21}" destId="{D82131A0-9D97-4FB6-8204-AFC5015C3625}" srcOrd="6" destOrd="0" parTransId="{C767C719-C50E-4766-9747-386943421114}" sibTransId="{371238A8-FE9A-4FBA-AA63-188A381B72A8}"/>
    <dgm:cxn modelId="{9FADD15F-0B8C-4A09-9A54-C3CBAACAB544}" type="presOf" srcId="{CF799C63-D58A-4435-81CE-F3B0DFCCAA03}" destId="{B87C4D28-4538-44A3-A7A8-54E2165641FD}" srcOrd="0" destOrd="0" presId="urn:microsoft.com/office/officeart/2005/8/layout/pyramid1"/>
    <dgm:cxn modelId="{13B0A632-E6C9-4D8D-9052-ED3A1C9E2175}" type="presOf" srcId="{95882781-6FA0-4701-8784-81388F3A0204}" destId="{CFDF55AB-5847-42CE-8C2D-DD54CA184A5F}" srcOrd="0" destOrd="0" presId="urn:microsoft.com/office/officeart/2005/8/layout/pyramid1"/>
    <dgm:cxn modelId="{B0E410DC-4CB8-491D-81B1-32198D017FB1}" type="presOf" srcId="{70A75C3E-25A1-4F50-919D-F159EF6F4144}" destId="{3B21789A-BF13-4993-BB40-CFF30DDA453C}" srcOrd="0" destOrd="0" presId="urn:microsoft.com/office/officeart/2005/8/layout/pyramid1"/>
    <dgm:cxn modelId="{00D39812-B847-447A-A65D-BA3906648BBA}" srcId="{E19D5DE9-799E-4408-B743-D5297C58CD21}" destId="{CF799C63-D58A-4435-81CE-F3B0DFCCAA03}" srcOrd="0" destOrd="0" parTransId="{85D4E658-FF4C-49C8-8D19-E4EB57F5664F}" sibTransId="{250ABC73-86B2-4766-9B81-05AA392AAF2E}"/>
    <dgm:cxn modelId="{BF6C4D91-6DFC-416D-BA0C-88D1D8D69AA8}" type="presOf" srcId="{70A75C3E-25A1-4F50-919D-F159EF6F4144}" destId="{2B195A6B-9655-4D54-94CB-70A6E25B473E}" srcOrd="1" destOrd="0" presId="urn:microsoft.com/office/officeart/2005/8/layout/pyramid1"/>
    <dgm:cxn modelId="{EABB857A-19CA-40C5-9FDB-9B6F5E6402E6}" type="presOf" srcId="{D82131A0-9D97-4FB6-8204-AFC5015C3625}" destId="{00ACE199-78A5-41CC-9C38-C6E5F0D6343B}" srcOrd="1" destOrd="0" presId="urn:microsoft.com/office/officeart/2005/8/layout/pyramid1"/>
    <dgm:cxn modelId="{52794E8E-B876-4D1A-9A8F-B747D4BFC638}" type="presOf" srcId="{E19D5DE9-799E-4408-B743-D5297C58CD21}" destId="{2610FAFA-2933-47D8-91B2-07957A6AC3FD}" srcOrd="0" destOrd="0" presId="urn:microsoft.com/office/officeart/2005/8/layout/pyramid1"/>
    <dgm:cxn modelId="{1C2C7272-6244-4216-956C-E93DD246A4FF}" type="presOf" srcId="{6CB5E777-9C30-4B26-9E51-BA6B3CF54BE5}" destId="{79290C00-CC6A-41D8-BECC-7692E794A164}" srcOrd="0" destOrd="0" presId="urn:microsoft.com/office/officeart/2005/8/layout/pyramid1"/>
    <dgm:cxn modelId="{AFA6DE8B-F773-4FC3-8118-CA34CA38284B}" srcId="{E19D5DE9-799E-4408-B743-D5297C58CD21}" destId="{70A75C3E-25A1-4F50-919D-F159EF6F4144}" srcOrd="5" destOrd="0" parTransId="{24E494FC-F3AD-4CF8-87FE-FBC7E786F896}" sibTransId="{777AB49F-D326-4988-95A4-D1997BBDC3C5}"/>
    <dgm:cxn modelId="{CF7DEECB-CB61-439E-A2E3-CE6027898488}" srcId="{E19D5DE9-799E-4408-B743-D5297C58CD21}" destId="{6CB5E777-9C30-4B26-9E51-BA6B3CF54BE5}" srcOrd="3" destOrd="0" parTransId="{23F03E95-1087-4C69-9DA4-7E3A364292CC}" sibTransId="{C90D327B-C799-4D5D-8D91-0C5343887A32}"/>
    <dgm:cxn modelId="{C0650C10-CF17-495B-8F46-BF1D0E9CDD50}" srcId="{E19D5DE9-799E-4408-B743-D5297C58CD21}" destId="{8C36908E-976D-40D1-91BF-E02FC19AD1EE}" srcOrd="2" destOrd="0" parTransId="{95156360-359F-44F9-A2AE-2A2D454D0563}" sibTransId="{77DF7CCF-9A9F-4727-8CA1-D8F548FEB1F2}"/>
    <dgm:cxn modelId="{FDCACBF5-5EC8-4D2D-8C68-266503A665B0}" srcId="{E19D5DE9-799E-4408-B743-D5297C58CD21}" destId="{95882781-6FA0-4701-8784-81388F3A0204}" srcOrd="4" destOrd="0" parTransId="{5775D4D1-B15A-486B-8D1A-B262496EDA0F}" sibTransId="{35BF3237-242A-4E51-83F4-21C0D693DF74}"/>
    <dgm:cxn modelId="{3880FB26-DD49-4974-BDDF-4FD8AF94D695}" type="presOf" srcId="{6CB5E777-9C30-4B26-9E51-BA6B3CF54BE5}" destId="{6BDC5C12-DEBC-4B52-8F53-4BCC19D5DC25}" srcOrd="1" destOrd="0" presId="urn:microsoft.com/office/officeart/2005/8/layout/pyramid1"/>
    <dgm:cxn modelId="{A99AB643-31D7-49A9-AF96-4CC94A11C425}" type="presOf" srcId="{D82131A0-9D97-4FB6-8204-AFC5015C3625}" destId="{C0BA1FB8-B8AB-416C-876F-10316613DEB0}" srcOrd="0" destOrd="0" presId="urn:microsoft.com/office/officeart/2005/8/layout/pyramid1"/>
    <dgm:cxn modelId="{91D4E695-E7F8-4A55-921C-E6B88552AB99}" type="presOf" srcId="{8C36908E-976D-40D1-91BF-E02FC19AD1EE}" destId="{B3186154-A39B-4606-BFD0-1590B25AC97B}" srcOrd="0" destOrd="0" presId="urn:microsoft.com/office/officeart/2005/8/layout/pyramid1"/>
    <dgm:cxn modelId="{2E23E433-FEFE-4BA2-99F1-E9700EECA3B9}" type="presOf" srcId="{8C36908E-976D-40D1-91BF-E02FC19AD1EE}" destId="{88403900-CBB9-4F69-9114-E47D1F48839D}" srcOrd="1" destOrd="0" presId="urn:microsoft.com/office/officeart/2005/8/layout/pyramid1"/>
    <dgm:cxn modelId="{3FA4DBCF-B569-4FC4-9525-995263DAAFE5}" srcId="{E19D5DE9-799E-4408-B743-D5297C58CD21}" destId="{BD2088E3-5719-4CFE-BDE3-B84F547D95B3}" srcOrd="1" destOrd="0" parTransId="{96D369D6-644C-480C-9969-01ED86C2035B}" sibTransId="{1FB0C6DE-0F18-4C0A-811E-DC35C4941847}"/>
    <dgm:cxn modelId="{9CC5CA3E-16CB-4556-BE7E-06539B72843A}" type="presOf" srcId="{BD2088E3-5719-4CFE-BDE3-B84F547D95B3}" destId="{9593344F-E522-4717-9018-11819D3B6799}" srcOrd="1" destOrd="0" presId="urn:microsoft.com/office/officeart/2005/8/layout/pyramid1"/>
    <dgm:cxn modelId="{855CFA5E-EDA9-4EB5-9305-CEB322F1772D}" type="presParOf" srcId="{2610FAFA-2933-47D8-91B2-07957A6AC3FD}" destId="{87E03BCE-8B43-4022-9993-40E50229DCBF}" srcOrd="0" destOrd="0" presId="urn:microsoft.com/office/officeart/2005/8/layout/pyramid1"/>
    <dgm:cxn modelId="{FEB317E8-E864-4DE4-9202-D7BDA7DB56FF}" type="presParOf" srcId="{87E03BCE-8B43-4022-9993-40E50229DCBF}" destId="{B87C4D28-4538-44A3-A7A8-54E2165641FD}" srcOrd="0" destOrd="0" presId="urn:microsoft.com/office/officeart/2005/8/layout/pyramid1"/>
    <dgm:cxn modelId="{94C55DBD-5449-4A6C-B8CD-974E9A14D0B4}" type="presParOf" srcId="{87E03BCE-8B43-4022-9993-40E50229DCBF}" destId="{79BDFAEC-71C3-4635-B5EB-E385DBF647D5}" srcOrd="1" destOrd="0" presId="urn:microsoft.com/office/officeart/2005/8/layout/pyramid1"/>
    <dgm:cxn modelId="{38CD9E93-5131-47A8-AB83-EE8E714AD47D}" type="presParOf" srcId="{2610FAFA-2933-47D8-91B2-07957A6AC3FD}" destId="{F7622B3D-E393-4DF5-AAA0-F1DC67CC2F73}" srcOrd="1" destOrd="0" presId="urn:microsoft.com/office/officeart/2005/8/layout/pyramid1"/>
    <dgm:cxn modelId="{B607469A-0A43-4428-AEC9-3602EF0DE753}" type="presParOf" srcId="{F7622B3D-E393-4DF5-AAA0-F1DC67CC2F73}" destId="{8D7496AB-9EB2-4C8B-91FE-907BEE4FFFD6}" srcOrd="0" destOrd="0" presId="urn:microsoft.com/office/officeart/2005/8/layout/pyramid1"/>
    <dgm:cxn modelId="{CE9E52FD-1445-46C1-B851-C8FCF4DBE72F}" type="presParOf" srcId="{F7622B3D-E393-4DF5-AAA0-F1DC67CC2F73}" destId="{9593344F-E522-4717-9018-11819D3B6799}" srcOrd="1" destOrd="0" presId="urn:microsoft.com/office/officeart/2005/8/layout/pyramid1"/>
    <dgm:cxn modelId="{8AFCEF17-1DFC-4646-A722-8D7338B5C0CA}" type="presParOf" srcId="{2610FAFA-2933-47D8-91B2-07957A6AC3FD}" destId="{CC92632F-A1AE-4BBD-95FB-85E70013CF71}" srcOrd="2" destOrd="0" presId="urn:microsoft.com/office/officeart/2005/8/layout/pyramid1"/>
    <dgm:cxn modelId="{BF795261-7607-4C24-BBB3-B3FADCF54A26}" type="presParOf" srcId="{CC92632F-A1AE-4BBD-95FB-85E70013CF71}" destId="{B3186154-A39B-4606-BFD0-1590B25AC97B}" srcOrd="0" destOrd="0" presId="urn:microsoft.com/office/officeart/2005/8/layout/pyramid1"/>
    <dgm:cxn modelId="{742F432E-A0F5-4203-A321-AAADAF0550E1}" type="presParOf" srcId="{CC92632F-A1AE-4BBD-95FB-85E70013CF71}" destId="{88403900-CBB9-4F69-9114-E47D1F48839D}" srcOrd="1" destOrd="0" presId="urn:microsoft.com/office/officeart/2005/8/layout/pyramid1"/>
    <dgm:cxn modelId="{8890E554-288F-4671-9F6B-98318A8AF9C4}" type="presParOf" srcId="{2610FAFA-2933-47D8-91B2-07957A6AC3FD}" destId="{CF5D4322-7A74-428F-B5D1-5AE55C3823EC}" srcOrd="3" destOrd="0" presId="urn:microsoft.com/office/officeart/2005/8/layout/pyramid1"/>
    <dgm:cxn modelId="{37FB8E38-55C0-4712-AB93-29A96AFFE885}" type="presParOf" srcId="{CF5D4322-7A74-428F-B5D1-5AE55C3823EC}" destId="{79290C00-CC6A-41D8-BECC-7692E794A164}" srcOrd="0" destOrd="0" presId="urn:microsoft.com/office/officeart/2005/8/layout/pyramid1"/>
    <dgm:cxn modelId="{91703838-44D0-42D0-85CC-26D19B0B89DF}" type="presParOf" srcId="{CF5D4322-7A74-428F-B5D1-5AE55C3823EC}" destId="{6BDC5C12-DEBC-4B52-8F53-4BCC19D5DC25}" srcOrd="1" destOrd="0" presId="urn:microsoft.com/office/officeart/2005/8/layout/pyramid1"/>
    <dgm:cxn modelId="{ADE15C72-3EB6-40BB-8D24-7997AA6EE7F1}" type="presParOf" srcId="{2610FAFA-2933-47D8-91B2-07957A6AC3FD}" destId="{90940444-67B4-4E21-87EC-C9A717F6F71F}" srcOrd="4" destOrd="0" presId="urn:microsoft.com/office/officeart/2005/8/layout/pyramid1"/>
    <dgm:cxn modelId="{B020FBC3-11CF-403A-8BC6-4A7F152DC9F4}" type="presParOf" srcId="{90940444-67B4-4E21-87EC-C9A717F6F71F}" destId="{CFDF55AB-5847-42CE-8C2D-DD54CA184A5F}" srcOrd="0" destOrd="0" presId="urn:microsoft.com/office/officeart/2005/8/layout/pyramid1"/>
    <dgm:cxn modelId="{72A9BE85-A31D-4C60-A30D-AF4A5F7A96E5}" type="presParOf" srcId="{90940444-67B4-4E21-87EC-C9A717F6F71F}" destId="{B18581D7-F007-435B-8522-C1373A6BB82D}" srcOrd="1" destOrd="0" presId="urn:microsoft.com/office/officeart/2005/8/layout/pyramid1"/>
    <dgm:cxn modelId="{24CC6B15-A6C4-4A2E-84C5-E713B74EB972}" type="presParOf" srcId="{2610FAFA-2933-47D8-91B2-07957A6AC3FD}" destId="{62FCA683-B2B2-4D90-A8A0-BB8C08B5FB20}" srcOrd="5" destOrd="0" presId="urn:microsoft.com/office/officeart/2005/8/layout/pyramid1"/>
    <dgm:cxn modelId="{8256A6A2-5604-4A32-AABF-488AD283478B}" type="presParOf" srcId="{62FCA683-B2B2-4D90-A8A0-BB8C08B5FB20}" destId="{3B21789A-BF13-4993-BB40-CFF30DDA453C}" srcOrd="0" destOrd="0" presId="urn:microsoft.com/office/officeart/2005/8/layout/pyramid1"/>
    <dgm:cxn modelId="{BBE94F30-2CD2-4E0C-A5BD-BD60A8FB8BC3}" type="presParOf" srcId="{62FCA683-B2B2-4D90-A8A0-BB8C08B5FB20}" destId="{2B195A6B-9655-4D54-94CB-70A6E25B473E}" srcOrd="1" destOrd="0" presId="urn:microsoft.com/office/officeart/2005/8/layout/pyramid1"/>
    <dgm:cxn modelId="{83CC0DCC-58A9-4AD3-941C-4B2F1FAB4C2F}" type="presParOf" srcId="{2610FAFA-2933-47D8-91B2-07957A6AC3FD}" destId="{BA1529F6-2ACA-4FCE-B2C8-E0527AF976ED}" srcOrd="6" destOrd="0" presId="urn:microsoft.com/office/officeart/2005/8/layout/pyramid1"/>
    <dgm:cxn modelId="{1FCA3971-CFF8-4DAF-9130-C3A6B7A3442C}" type="presParOf" srcId="{BA1529F6-2ACA-4FCE-B2C8-E0527AF976ED}" destId="{C0BA1FB8-B8AB-416C-876F-10316613DEB0}" srcOrd="0" destOrd="0" presId="urn:microsoft.com/office/officeart/2005/8/layout/pyramid1"/>
    <dgm:cxn modelId="{2680479F-DB84-4B0D-A6ED-06A946A56342}" type="presParOf" srcId="{BA1529F6-2ACA-4FCE-B2C8-E0527AF976ED}" destId="{00ACE199-78A5-41CC-9C38-C6E5F0D6343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FA3B09-4F6B-4093-B353-6E7B3B6DAF3B}" type="datetimeFigureOut">
              <a:rPr lang="en-US" smtClean="0"/>
              <a:t>5/17/2017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A83BF2-C48D-49FA-8EA4-F0044FBED0B8}" type="slidenum">
              <a:rPr lang="en-US" smtClean="0"/>
              <a:t>‹#›</a:t>
            </a:fld>
            <a:endParaRPr lang="en-US"/>
          </a:p>
        </p:txBody>
      </p:sp>
    </p:spTree>
    <p:extLst>
      <p:ext uri="{BB962C8B-B14F-4D97-AF65-F5344CB8AC3E}">
        <p14:creationId xmlns:p14="http://schemas.microsoft.com/office/powerpoint/2010/main" val="4124530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u="none" dirty="0" smtClean="0"/>
              <a:t>1 min. </a:t>
            </a:r>
            <a:r>
              <a:rPr lang="en-US" sz="1400" u="none" baseline="0" dirty="0" smtClean="0"/>
              <a:t> - </a:t>
            </a:r>
            <a:r>
              <a:rPr lang="en-US" sz="1400" baseline="0" dirty="0" smtClean="0"/>
              <a:t>Welcome participants.  Introduce yourself and others quickly.  Set purpose for today…overview, quick introduction, just enough time to plant seeds and have your thoughts focused on Novice Reduction.  </a:t>
            </a:r>
            <a:endParaRPr lang="en-US" dirty="0"/>
          </a:p>
        </p:txBody>
      </p:sp>
      <p:sp>
        <p:nvSpPr>
          <p:cNvPr id="4" name="Slide Number Placeholder 3"/>
          <p:cNvSpPr>
            <a:spLocks noGrp="1"/>
          </p:cNvSpPr>
          <p:nvPr>
            <p:ph type="sldNum" sz="quarter" idx="10"/>
          </p:nvPr>
        </p:nvSpPr>
        <p:spPr/>
        <p:txBody>
          <a:bodyPr/>
          <a:lstStyle/>
          <a:p>
            <a:fld id="{593609C6-9212-444D-8E9E-13EB16A55F02}"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089312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1 min. – In</a:t>
            </a:r>
            <a:r>
              <a:rPr lang="en-US" b="1" baseline="0" dirty="0" smtClean="0"/>
              <a:t> your packet on the back of the KCWP</a:t>
            </a:r>
            <a:endParaRPr lang="en-US" b="1" dirty="0" smtClean="0"/>
          </a:p>
          <a:p>
            <a:endParaRPr lang="en-US" b="0" dirty="0" smtClean="0"/>
          </a:p>
          <a:p>
            <a:r>
              <a:rPr lang="en-US" b="1" i="1" dirty="0" smtClean="0"/>
              <a:t>explain</a:t>
            </a:r>
            <a:r>
              <a:rPr lang="en-US" b="1" i="1" baseline="0" dirty="0" smtClean="0"/>
              <a:t> layout of document </a:t>
            </a:r>
            <a:r>
              <a:rPr lang="en-US" b="1" baseline="0" dirty="0" smtClean="0"/>
              <a:t>– We will use this document to reflect on and evaluate the current state of curriculum </a:t>
            </a:r>
            <a:r>
              <a:rPr lang="en-US" b="0" baseline="0" dirty="0" smtClean="0"/>
              <a:t>– questions should be used to guide your thinking and discussion. Transparency is key. You may choose to jot down specific evidence for each question, but this is for you, so don’t have to write anything down if you don’t want to– or maybe one person writes for the group– up to you because this is for you.</a:t>
            </a:r>
            <a:endParaRPr lang="en-US" b="1" dirty="0"/>
          </a:p>
        </p:txBody>
      </p:sp>
      <p:sp>
        <p:nvSpPr>
          <p:cNvPr id="4" name="Slide Number Placeholder 3"/>
          <p:cNvSpPr>
            <a:spLocks noGrp="1"/>
          </p:cNvSpPr>
          <p:nvPr>
            <p:ph type="sldNum" sz="quarter" idx="10"/>
          </p:nvPr>
        </p:nvSpPr>
        <p:spPr/>
        <p:txBody>
          <a:bodyPr/>
          <a:lstStyle/>
          <a:p>
            <a:fld id="{65A83BF2-C48D-49FA-8EA4-F0044FBED0B8}" type="slidenum">
              <a:rPr lang="en-US" smtClean="0"/>
              <a:t>10</a:t>
            </a:fld>
            <a:endParaRPr lang="en-US"/>
          </a:p>
        </p:txBody>
      </p:sp>
    </p:spTree>
    <p:extLst>
      <p:ext uri="{BB962C8B-B14F-4D97-AF65-F5344CB8AC3E}">
        <p14:creationId xmlns:p14="http://schemas.microsoft.com/office/powerpoint/2010/main" val="2223671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15 min.- As you note evidence and discuss the guiding questions, you will also use highlighting to help you really key in on your as-is state. Each question will be highlighted either green, yellow, or red (pink) </a:t>
            </a:r>
          </a:p>
          <a:p>
            <a:endParaRPr lang="en-US" baseline="0" dirty="0" smtClean="0"/>
          </a:p>
          <a:p>
            <a:r>
              <a:rPr lang="en-US" baseline="0" dirty="0" smtClean="0"/>
              <a:t>WHAT is highly effective at our schools and districts…what is working well, it is monitored and evaluated for effectiveness and we know this practice is impacting ALL students in EVERY classroom? (highlight this in GREEN).  </a:t>
            </a:r>
          </a:p>
          <a:p>
            <a:endParaRPr lang="en-US" baseline="0" dirty="0" smtClean="0"/>
          </a:p>
          <a:p>
            <a:r>
              <a:rPr lang="en-US" baseline="0" dirty="0" smtClean="0"/>
              <a:t>If there are practices that are not in place systematically through out the building, spotty, we are in conversation and implementation (highlight this yellow),</a:t>
            </a:r>
          </a:p>
          <a:p>
            <a:endParaRPr lang="en-US" baseline="0" dirty="0" smtClean="0"/>
          </a:p>
          <a:p>
            <a:r>
              <a:rPr lang="en-US" baseline="0" dirty="0" smtClean="0"/>
              <a:t>There are items that are NOT on the radar as of right now either because of will levels, skill levels, or not on the front burner, then highlight this red (pink)</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98AB856-0AC7-43FC-8A68-EB9FD6005D17}"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939005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smtClean="0"/>
              <a:t>3 min. –</a:t>
            </a:r>
            <a:r>
              <a:rPr lang="en-US" sz="1400" b="1" baseline="0" dirty="0" smtClean="0"/>
              <a:t> This is the </a:t>
            </a:r>
            <a:r>
              <a:rPr lang="en-US" sz="1400" b="1" dirty="0" smtClean="0"/>
              <a:t>next page in your packet</a:t>
            </a:r>
          </a:p>
          <a:p>
            <a:endParaRPr lang="en-US" sz="1400" b="1" dirty="0" smtClean="0"/>
          </a:p>
          <a:p>
            <a:r>
              <a:rPr lang="en-US" sz="1400" b="0" dirty="0" smtClean="0"/>
              <a:t>The</a:t>
            </a:r>
            <a:r>
              <a:rPr lang="en-US" sz="1400" b="0" baseline="0" dirty="0" smtClean="0"/>
              <a:t> next </a:t>
            </a:r>
            <a:r>
              <a:rPr lang="en-US" sz="1400" baseline="0" dirty="0" smtClean="0"/>
              <a:t>KCWP we will reflect on is Design and Deliver Instruction….</a:t>
            </a:r>
            <a:r>
              <a:rPr lang="en-US" sz="1400" dirty="0"/>
              <a:t>How does the design of instruction look in your buildings?  Is instruction congruent to the intention of the standard?  How do you currently monitor that work?  Do teachers understand how to grow instructionally through the use of the Framework for Teaching and Learning?  Do principals lead that work?  Are PLCs intentional with a protocol that allows teachers to reflect continuously on improvement of core instruction? </a:t>
            </a:r>
          </a:p>
          <a:p>
            <a:endParaRPr lang="en-US" sz="1400" dirty="0"/>
          </a:p>
          <a:p>
            <a:r>
              <a:rPr lang="en-US" sz="1400" dirty="0"/>
              <a:t>What interventions are taking place in your classrooms for Tier I</a:t>
            </a:r>
            <a:r>
              <a:rPr lang="en-US" sz="1400" b="1" dirty="0"/>
              <a:t> ?  Who monitors Tier I for success</a:t>
            </a:r>
            <a:r>
              <a:rPr lang="en-US" sz="1400" dirty="0"/>
              <a:t>?  How do you evaluate the success of the </a:t>
            </a:r>
            <a:r>
              <a:rPr lang="en-US" sz="1400" b="1" dirty="0"/>
              <a:t>instructional core</a:t>
            </a:r>
            <a:r>
              <a:rPr lang="en-US" sz="1400" dirty="0"/>
              <a:t>, is it sound?  Does every teacher know and does every student know?  Is all student learning intentional?</a:t>
            </a:r>
          </a:p>
          <a:p>
            <a:endParaRPr lang="en-US" sz="1400" dirty="0"/>
          </a:p>
          <a:p>
            <a:r>
              <a:rPr lang="en-US" sz="1400" dirty="0"/>
              <a:t>How do you </a:t>
            </a:r>
            <a:r>
              <a:rPr lang="en-US" sz="1400" b="1" dirty="0"/>
              <a:t>monitor the effectiveness </a:t>
            </a:r>
            <a:r>
              <a:rPr lang="en-US" sz="1400" dirty="0"/>
              <a:t>of teaching and learning?  How does </a:t>
            </a:r>
            <a:r>
              <a:rPr lang="en-US" sz="1400" b="1" dirty="0"/>
              <a:t>TPGES and CHETL </a:t>
            </a:r>
            <a:r>
              <a:rPr lang="en-US" sz="1400" dirty="0"/>
              <a:t>align in your work?</a:t>
            </a:r>
          </a:p>
        </p:txBody>
      </p:sp>
      <p:sp>
        <p:nvSpPr>
          <p:cNvPr id="4" name="Date Placeholder 3"/>
          <p:cNvSpPr>
            <a:spLocks noGrp="1"/>
          </p:cNvSpPr>
          <p:nvPr>
            <p:ph type="dt" idx="10"/>
          </p:nvPr>
        </p:nvSpPr>
        <p:spPr/>
        <p:txBody>
          <a:bodyPr/>
          <a:lstStyle/>
          <a:p>
            <a:pPr>
              <a:defRPr/>
            </a:pPr>
            <a:fld id="{02C58169-C7A7-481A-A1AD-BB7F98B5F3D7}" type="datetime1">
              <a:rPr lang="en-US" smtClean="0"/>
              <a:t>5/17/2017</a:t>
            </a:fld>
            <a:endParaRPr lang="en-US" dirty="0"/>
          </a:p>
        </p:txBody>
      </p:sp>
      <p:sp>
        <p:nvSpPr>
          <p:cNvPr id="5" name="Slide Number Placeholder 4"/>
          <p:cNvSpPr>
            <a:spLocks noGrp="1"/>
          </p:cNvSpPr>
          <p:nvPr>
            <p:ph type="sldNum" sz="quarter" idx="11"/>
          </p:nvPr>
        </p:nvSpPr>
        <p:spPr/>
        <p:txBody>
          <a:bodyPr/>
          <a:lstStyle/>
          <a:p>
            <a:pPr>
              <a:defRPr/>
            </a:pPr>
            <a:fld id="{9F3291CC-0C5C-49E1-A83A-8EA1A7AFB94B}" type="slidenum">
              <a:rPr lang="en-US" altLang="en-US" smtClean="0"/>
              <a:pPr>
                <a:defRPr/>
              </a:pPr>
              <a:t>12</a:t>
            </a:fld>
            <a:endParaRPr lang="en-US" altLang="en-US" dirty="0"/>
          </a:p>
        </p:txBody>
      </p:sp>
    </p:spTree>
    <p:extLst>
      <p:ext uri="{BB962C8B-B14F-4D97-AF65-F5344CB8AC3E}">
        <p14:creationId xmlns:p14="http://schemas.microsoft.com/office/powerpoint/2010/main" val="1558342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smtClean="0"/>
              <a:t>1</a:t>
            </a:r>
            <a:r>
              <a:rPr lang="en-US" sz="1400" b="1" baseline="0" dirty="0" smtClean="0"/>
              <a:t> min. – In your packet- on the back of the KCWP</a:t>
            </a:r>
          </a:p>
          <a:p>
            <a:endParaRPr lang="en-US" sz="1400" baseline="0" dirty="0" smtClean="0"/>
          </a:p>
          <a:p>
            <a:r>
              <a:rPr lang="en-US" sz="1400" baseline="0" dirty="0" smtClean="0"/>
              <a:t>We will use the same guiding question document to think about the current state of instruction in our schools</a:t>
            </a:r>
            <a:endParaRPr lang="en-US" sz="1400" dirty="0"/>
          </a:p>
        </p:txBody>
      </p:sp>
      <p:sp>
        <p:nvSpPr>
          <p:cNvPr id="4" name="Slide Number Placeholder 3"/>
          <p:cNvSpPr>
            <a:spLocks noGrp="1"/>
          </p:cNvSpPr>
          <p:nvPr>
            <p:ph type="sldNum" sz="quarter" idx="10"/>
          </p:nvPr>
        </p:nvSpPr>
        <p:spPr/>
        <p:txBody>
          <a:bodyPr/>
          <a:lstStyle/>
          <a:p>
            <a:fld id="{593609C6-9212-444D-8E9E-13EB16A55F02}"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73213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15 min.- Again, as you note evidence and discuss the guiding questions, you will also use highlighting to help you really key in on your as-is state.</a:t>
            </a:r>
          </a:p>
          <a:p>
            <a:endParaRPr lang="en-US" baseline="0" dirty="0" smtClean="0"/>
          </a:p>
          <a:p>
            <a:r>
              <a:rPr lang="en-US" baseline="0" dirty="0" smtClean="0"/>
              <a:t>WHAT is highly effective at our schools and districts…what is working well, it is monitored and evaluated for effectiveness and we know this practice is impacting ALL students in EVERY classroom (highlight this in GREEN).  </a:t>
            </a:r>
          </a:p>
          <a:p>
            <a:endParaRPr lang="en-US" baseline="0" dirty="0" smtClean="0"/>
          </a:p>
          <a:p>
            <a:r>
              <a:rPr lang="en-US" baseline="0" dirty="0" smtClean="0"/>
              <a:t>If there are practices that are not in place systematically through out the building, spotty, we are in conversation and implementation (highlight this yellow)</a:t>
            </a:r>
          </a:p>
          <a:p>
            <a:endParaRPr lang="en-US" baseline="0" dirty="0" smtClean="0"/>
          </a:p>
          <a:p>
            <a:r>
              <a:rPr lang="en-US" baseline="0" dirty="0" smtClean="0"/>
              <a:t>There are items that are NOT on the radar as of right now either because of will levels, skill levels, or not on the front burner, then highlight this red (pink)</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98AB856-0AC7-43FC-8A68-EB9FD6005D17}"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691189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1</a:t>
            </a:r>
            <a:r>
              <a:rPr lang="en-US" b="1" baseline="0" dirty="0" smtClean="0"/>
              <a:t> min. </a:t>
            </a:r>
            <a:r>
              <a:rPr lang="en-US" b="0" baseline="0" dirty="0" smtClean="0"/>
              <a:t>– Now that we have completed the first part of the learning target and reflected on current practices, we will move into investigating actual strategies that we can implement in the classroom that will positively impact novice performance</a:t>
            </a:r>
            <a:endParaRPr lang="en-US" b="1" dirty="0"/>
          </a:p>
        </p:txBody>
      </p:sp>
      <p:sp>
        <p:nvSpPr>
          <p:cNvPr id="4" name="Slide Number Placeholder 3"/>
          <p:cNvSpPr>
            <a:spLocks noGrp="1"/>
          </p:cNvSpPr>
          <p:nvPr>
            <p:ph type="sldNum" sz="quarter" idx="10"/>
          </p:nvPr>
        </p:nvSpPr>
        <p:spPr/>
        <p:txBody>
          <a:bodyPr/>
          <a:lstStyle/>
          <a:p>
            <a:fld id="{098AB856-0AC7-43FC-8A68-EB9FD6005D17}"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854879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smtClean="0"/>
              <a:t>5 min. </a:t>
            </a:r>
          </a:p>
          <a:p>
            <a:endParaRPr lang="en-US" sz="14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If you have attended any NR workshops</a:t>
            </a:r>
            <a:r>
              <a:rPr lang="en-US" sz="1400" baseline="0" dirty="0" smtClean="0"/>
              <a:t> in the past, you know that we </a:t>
            </a:r>
            <a:r>
              <a:rPr lang="en-US" sz="1400" dirty="0" smtClean="0"/>
              <a:t>embrace </a:t>
            </a:r>
            <a:r>
              <a:rPr lang="en-US" sz="1400" dirty="0"/>
              <a:t>the work of John </a:t>
            </a:r>
            <a:r>
              <a:rPr lang="en-US" sz="1400" dirty="0" smtClean="0"/>
              <a:t>Hattie--</a:t>
            </a:r>
            <a:r>
              <a:rPr lang="en-US" sz="1400" baseline="0" dirty="0" smtClean="0"/>
              <a:t> his </a:t>
            </a:r>
            <a:r>
              <a:rPr lang="en-US" sz="1400" baseline="0" dirty="0"/>
              <a:t>research on influences that impact NR the </a:t>
            </a:r>
            <a:r>
              <a:rPr lang="en-US" sz="1400" baseline="0" dirty="0" smtClean="0"/>
              <a:t>most is extensive and valuable. </a:t>
            </a:r>
            <a:r>
              <a:rPr lang="en-US" sz="1400" b="1" u="none" baseline="0" dirty="0" smtClean="0"/>
              <a:t>Hattie recently (2016) released an updated list of influences and effect sizes. So some of the numbers you may remember seeing in the past may have changed slightly. </a:t>
            </a:r>
            <a:endParaRPr lang="en-US" sz="1400" b="1" u="sng" baseline="0" dirty="0" smtClean="0"/>
          </a:p>
          <a:p>
            <a:endParaRPr lang="en-US" sz="1400" baseline="0" dirty="0" smtClean="0"/>
          </a:p>
          <a:p>
            <a:endParaRPr lang="en-US" sz="1400" b="1" baseline="0" dirty="0" smtClean="0"/>
          </a:p>
          <a:p>
            <a:r>
              <a:rPr lang="en-US" sz="1400" b="1" baseline="0" dirty="0" smtClean="0"/>
              <a:t>Here </a:t>
            </a:r>
            <a:r>
              <a:rPr lang="en-US" sz="1400" b="1" baseline="0" dirty="0"/>
              <a:t>is an illustration of the Hattie’s effect sizes and his barometer of influence.</a:t>
            </a:r>
            <a:r>
              <a:rPr lang="en-US" sz="1400" baseline="0" dirty="0"/>
              <a:t> (the measure of growth or decline that strategies have on the classroom and student learning) .  </a:t>
            </a:r>
            <a:r>
              <a:rPr lang="en-US" sz="1400" dirty="0"/>
              <a:t>There</a:t>
            </a:r>
            <a:r>
              <a:rPr lang="en-US" sz="1400" baseline="0" dirty="0"/>
              <a:t> are strategies that we know impact student learning at greater levels than other strategies….ALL strategies do not impact learning equally.  Hattie says ALMOST anything works, “all that is needed to enhance achievement is a pulse”- we need to identify a level of evidence that might be considered the minimum level for ensuring the “hinge point and strategies that are really working to increase student learning..  These strategies, in order to be most effective, will NOT only have to be implemented, but implemented with high levels of fidelity</a:t>
            </a:r>
            <a:r>
              <a:rPr lang="en-US" sz="1400" baseline="0" dirty="0" smtClean="0"/>
              <a:t>.</a:t>
            </a:r>
          </a:p>
          <a:p>
            <a:endParaRPr lang="en-US" sz="1400" baseline="0" dirty="0"/>
          </a:p>
          <a:p>
            <a:r>
              <a:rPr lang="en-US" sz="1400" b="1" u="sng" baseline="0" dirty="0" smtClean="0"/>
              <a:t>Orange</a:t>
            </a:r>
            <a:r>
              <a:rPr lang="en-US" sz="1400" b="1" u="sng" baseline="0" dirty="0"/>
              <a:t>: up to .40 </a:t>
            </a:r>
            <a:r>
              <a:rPr lang="en-US" sz="1400" baseline="0" dirty="0"/>
              <a:t>This illustrates the typical year of growth- The classroom is giving students the required minimum growth.  An effect size of .40 represents one year’s growth over the course of one school year.   Schools that use effect sizes to measure student progress can maximize their impact on student outcomes. </a:t>
            </a:r>
          </a:p>
          <a:p>
            <a:r>
              <a:rPr lang="en-US" sz="1400" b="1" u="sng" baseline="0" dirty="0"/>
              <a:t>Yellow</a:t>
            </a:r>
            <a:r>
              <a:rPr lang="en-US" sz="1400" b="1" u="sng" baseline="0" dirty="0" smtClean="0"/>
              <a:t>: zero -.15  </a:t>
            </a:r>
            <a:r>
              <a:rPr lang="en-US" sz="1400" b="0" u="none" baseline="0" dirty="0"/>
              <a:t>Progress that a student can make without proper strategy instruction, guidance…students learning on their own through natural inquisitiveness and strategies done ineffectively and inconsistently. </a:t>
            </a:r>
          </a:p>
          <a:p>
            <a:r>
              <a:rPr lang="en-US" sz="1400" b="1" u="sng" baseline="0" dirty="0"/>
              <a:t>Red</a:t>
            </a:r>
            <a:r>
              <a:rPr lang="en-US" sz="1400" b="1" u="sng" baseline="0" dirty="0" smtClean="0"/>
              <a:t>: below zero</a:t>
            </a:r>
            <a:r>
              <a:rPr lang="en-US" sz="1400" b="0" u="none" baseline="0" dirty="0" smtClean="0"/>
              <a:t> </a:t>
            </a:r>
            <a:r>
              <a:rPr lang="en-US" sz="1400" b="0" u="none" baseline="0" dirty="0"/>
              <a:t>There are strategies and actions that students may be exposed to that have reverse consequences on their learning. </a:t>
            </a:r>
          </a:p>
          <a:p>
            <a:r>
              <a:rPr lang="en-US" sz="1400" b="1" u="sng" baseline="0" dirty="0"/>
              <a:t>BLUE</a:t>
            </a:r>
            <a:r>
              <a:rPr lang="en-US" sz="1400" b="1" u="sng" baseline="0" dirty="0" smtClean="0"/>
              <a:t>: greater than .40  </a:t>
            </a:r>
            <a:r>
              <a:rPr lang="en-US" sz="1400" b="0" u="none" baseline="0" dirty="0"/>
              <a:t>The blue represents the zone of desired effects.  </a:t>
            </a:r>
            <a:r>
              <a:rPr lang="en-US" sz="1400" b="1" u="none" baseline="0" dirty="0"/>
              <a:t>An effect of .40 represents one year’s growth over the course of 1 school year. </a:t>
            </a:r>
            <a:r>
              <a:rPr lang="en-US" sz="1400" b="1" u="none" baseline="0" dirty="0" smtClean="0"/>
              <a:t>Hattie refers to this as the “hinge point”.  </a:t>
            </a:r>
            <a:r>
              <a:rPr lang="en-US" sz="1400" b="0" u="none" baseline="0" dirty="0"/>
              <a:t>Hattie’s work promotes every child deserves at LEAST one year’s progress over one year’s time.  His research shows that there are many influences  done with fidelity that will give students an opportunity to grow and have one, two and sometime three years of progress.  </a:t>
            </a:r>
          </a:p>
          <a:p>
            <a:endParaRPr lang="en-US" sz="1400" b="0" u="none" baseline="0" dirty="0"/>
          </a:p>
          <a:p>
            <a:r>
              <a:rPr lang="en-US" sz="1400" b="0" u="none" baseline="0" dirty="0"/>
              <a:t>Schools that use effect sizes to measure student progress can maximize their impact on student outcomes</a:t>
            </a:r>
            <a:r>
              <a:rPr lang="en-US" sz="1400" b="0" u="none" baseline="0" dirty="0" smtClean="0"/>
              <a:t>. </a:t>
            </a:r>
            <a:endParaRPr lang="en-US" sz="1400" b="1" u="sng" baseline="0" dirty="0"/>
          </a:p>
        </p:txBody>
      </p:sp>
      <p:sp>
        <p:nvSpPr>
          <p:cNvPr id="4" name="Slide Number Placeholder 3"/>
          <p:cNvSpPr>
            <a:spLocks noGrp="1"/>
          </p:cNvSpPr>
          <p:nvPr>
            <p:ph type="sldNum" sz="quarter" idx="10"/>
          </p:nvPr>
        </p:nvSpPr>
        <p:spPr/>
        <p:txBody>
          <a:bodyPr/>
          <a:lstStyle/>
          <a:p>
            <a:fld id="{593609C6-9212-444D-8E9E-13EB16A55F02}"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676087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7</a:t>
            </a:r>
            <a:r>
              <a:rPr lang="en-US" b="1" baseline="0" dirty="0" smtClean="0"/>
              <a:t> min. </a:t>
            </a:r>
          </a:p>
          <a:p>
            <a:endParaRPr lang="en-US" b="1" baseline="0" dirty="0" smtClean="0"/>
          </a:p>
          <a:p>
            <a:r>
              <a:rPr lang="en-US" baseline="0" dirty="0" smtClean="0"/>
              <a:t>Before we talk about specific instructional strategies, </a:t>
            </a:r>
            <a:r>
              <a:rPr lang="en-US" b="1" baseline="0" dirty="0" smtClean="0"/>
              <a:t>it is important to realize that in order for ANY instructional strategy to be highly effective and positive impact novice performance, it should not happen randomly or in isolation. </a:t>
            </a:r>
            <a:r>
              <a:rPr lang="en-US" baseline="0" dirty="0" smtClean="0"/>
              <a:t>Instructional strategies must be very intentionally planned as part of a quality instructional process. This chart illustrates the Gradual Release Model. Notice that there is a progression of learning, with a clear Before, During, and After.  Any high quality instructional framework will follow this general model. Two examples of quality instructional processes that you are probably familiar with, or that you maybe have used are the Direct Explicit Instruction Model and Workshop Model. </a:t>
            </a:r>
          </a:p>
          <a:p>
            <a:endParaRPr lang="en-US" baseline="0" dirty="0" smtClean="0"/>
          </a:p>
          <a:p>
            <a:r>
              <a:rPr lang="en-US" baseline="0" dirty="0" smtClean="0"/>
              <a:t>The </a:t>
            </a:r>
            <a:r>
              <a:rPr lang="en-US" b="1" baseline="0" dirty="0" smtClean="0"/>
              <a:t>Direct Explicit Instruction </a:t>
            </a:r>
            <a:r>
              <a:rPr lang="en-US" baseline="0" dirty="0" smtClean="0"/>
              <a:t>Framework for Instruction divides instructional time into phases– you can see how the phases are represented here-</a:t>
            </a:r>
          </a:p>
          <a:p>
            <a:r>
              <a:rPr lang="en-US" i="1" baseline="0" dirty="0" smtClean="0"/>
              <a:t>(click to bring in phase 1) </a:t>
            </a:r>
            <a:r>
              <a:rPr lang="en-US" i="0" baseline="0" dirty="0" smtClean="0"/>
              <a:t>Phase 1 happens Before Learning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smtClean="0"/>
              <a:t>(click to bring in phase 2) </a:t>
            </a:r>
            <a:r>
              <a:rPr lang="en-US" i="0" baseline="0" dirty="0" smtClean="0"/>
              <a:t>Phase 2 transition from Before to During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smtClean="0"/>
              <a:t>(click to bring in phase 3/4) </a:t>
            </a:r>
            <a:r>
              <a:rPr lang="en-US" b="0" i="0" baseline="0" dirty="0" smtClean="0"/>
              <a:t>Phases 3 and 4 occur During Learning, 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smtClean="0"/>
              <a:t>(click to bring in phase 5) </a:t>
            </a:r>
            <a:r>
              <a:rPr lang="en-US" i="0" baseline="0" dirty="0" smtClean="0"/>
              <a:t>Phase 5 represents the “After Learning</a:t>
            </a:r>
            <a:r>
              <a:rPr lang="en-US" i="1" baseline="0" dirty="0" smtClean="0"/>
              <a:t>” </a:t>
            </a:r>
          </a:p>
          <a:p>
            <a:endParaRPr lang="en-US" i="1" baseline="0" dirty="0" smtClean="0"/>
          </a:p>
          <a:p>
            <a:r>
              <a:rPr lang="en-US" baseline="0" dirty="0" smtClean="0"/>
              <a:t>The </a:t>
            </a:r>
            <a:r>
              <a:rPr lang="en-US" b="1" baseline="0" dirty="0" smtClean="0"/>
              <a:t>Workshop Model </a:t>
            </a:r>
            <a:r>
              <a:rPr lang="en-US" baseline="0" dirty="0" smtClean="0"/>
              <a:t>divides instruction into three distinct phases: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smtClean="0"/>
              <a:t>(click to bring in crafting)</a:t>
            </a:r>
            <a:r>
              <a:rPr lang="en-US" baseline="0" dirty="0" smtClean="0"/>
              <a:t> Crafting, in which the teacher introduces a mini-lesson – so BEFORE LEARNING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smtClean="0"/>
              <a:t>(click to bring in composing) </a:t>
            </a:r>
            <a:r>
              <a:rPr lang="en-US" baseline="0" dirty="0" smtClean="0"/>
              <a:t>Composing, in which the students work together to practice and apply the skills modeled in the mini-lesson in different contexts – this is the DURING LEARNING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smtClean="0"/>
              <a:t>(click to bring in reflection) </a:t>
            </a:r>
            <a:r>
              <a:rPr lang="en-US" i="0" baseline="0" dirty="0" smtClean="0"/>
              <a:t>Reflection, in which students reflect on their thinking and learning- AFTER 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0F66D826-ADAC-4938-BE25-D3E86A9A68AC}" type="slidenum">
              <a:rPr lang="en-US" smtClean="0"/>
              <a:t>17</a:t>
            </a:fld>
            <a:endParaRPr lang="en-US"/>
          </a:p>
        </p:txBody>
      </p:sp>
    </p:spTree>
    <p:extLst>
      <p:ext uri="{BB962C8B-B14F-4D97-AF65-F5344CB8AC3E}">
        <p14:creationId xmlns:p14="http://schemas.microsoft.com/office/powerpoint/2010/main" val="3335948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2 min.- </a:t>
            </a:r>
          </a:p>
          <a:p>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The first “strategy” we are going to send some time</a:t>
            </a:r>
            <a:r>
              <a:rPr lang="en-US" sz="1200" b="1" i="0" kern="1200" baseline="0" dirty="0" smtClean="0">
                <a:solidFill>
                  <a:schemeClr val="tx1"/>
                </a:solidFill>
                <a:effectLst/>
                <a:latin typeface="+mn-lt"/>
                <a:ea typeface="+mn-ea"/>
                <a:cs typeface="+mn-cs"/>
              </a:rPr>
              <a:t> investigating isn’t really a strategy, per say– it is more of an “influence” that can greatly impact learning. However, in order for the other strategies to work effectively in reaching novice learners, we MUST be aware of perceived mindsets in the classroom and intentionally foster a growth mindset in our students.</a:t>
            </a:r>
            <a:endParaRPr lang="en-US" sz="1200" b="1" i="0" kern="1200" dirty="0" smtClean="0">
              <a:solidFill>
                <a:schemeClr val="tx1"/>
              </a:solidFill>
              <a:effectLst/>
              <a:latin typeface="+mn-lt"/>
              <a:ea typeface="+mn-ea"/>
              <a:cs typeface="+mn-cs"/>
            </a:endParaRPr>
          </a:p>
          <a:p>
            <a:endParaRPr lang="en-US" sz="1200" b="1" i="0"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(click to bring in quote) </a:t>
            </a:r>
            <a:r>
              <a:rPr lang="en-US" sz="1200" b="0" i="0" kern="1200" dirty="0" smtClean="0">
                <a:solidFill>
                  <a:schemeClr val="tx1"/>
                </a:solidFill>
                <a:effectLst/>
                <a:latin typeface="+mn-lt"/>
                <a:ea typeface="+mn-ea"/>
                <a:cs typeface="+mn-cs"/>
              </a:rPr>
              <a:t>Over 30 years ago, Carol </a:t>
            </a:r>
            <a:r>
              <a:rPr lang="en-US" sz="1200" b="0" i="0" kern="1200" dirty="0" err="1" smtClean="0">
                <a:solidFill>
                  <a:schemeClr val="tx1"/>
                </a:solidFill>
                <a:effectLst/>
                <a:latin typeface="+mn-lt"/>
                <a:ea typeface="+mn-ea"/>
                <a:cs typeface="+mn-cs"/>
              </a:rPr>
              <a:t>Dweck</a:t>
            </a:r>
            <a:r>
              <a:rPr lang="en-US" sz="1200" b="0" i="0" kern="1200" dirty="0" smtClean="0">
                <a:solidFill>
                  <a:schemeClr val="tx1"/>
                </a:solidFill>
                <a:effectLst/>
                <a:latin typeface="+mn-lt"/>
                <a:ea typeface="+mn-ea"/>
                <a:cs typeface="+mn-cs"/>
              </a:rPr>
              <a:t> and her colleagues became interested in students' </a:t>
            </a:r>
            <a:r>
              <a:rPr lang="en-US" sz="1200" b="1" i="0" kern="1200" dirty="0" smtClean="0">
                <a:solidFill>
                  <a:schemeClr val="tx1"/>
                </a:solidFill>
                <a:effectLst/>
                <a:latin typeface="+mn-lt"/>
                <a:ea typeface="+mn-ea"/>
                <a:cs typeface="+mn-cs"/>
              </a:rPr>
              <a:t>attitudes</a:t>
            </a:r>
            <a:r>
              <a:rPr lang="en-US" sz="1200" b="0" i="0" kern="1200" dirty="0" smtClean="0">
                <a:solidFill>
                  <a:schemeClr val="tx1"/>
                </a:solidFill>
                <a:effectLst/>
                <a:latin typeface="+mn-lt"/>
                <a:ea typeface="+mn-ea"/>
                <a:cs typeface="+mn-cs"/>
              </a:rPr>
              <a:t> about failure. They noticed that some students rebounded while other students seemed devastated by even the smallest setbacks. After studying the behavior of thousands of children, Dr. </a:t>
            </a:r>
            <a:r>
              <a:rPr lang="en-US" sz="1200" b="0" i="0" kern="1200" dirty="0" err="1" smtClean="0">
                <a:solidFill>
                  <a:schemeClr val="tx1"/>
                </a:solidFill>
                <a:effectLst/>
                <a:latin typeface="+mn-lt"/>
                <a:ea typeface="+mn-ea"/>
                <a:cs typeface="+mn-cs"/>
              </a:rPr>
              <a:t>Dweck</a:t>
            </a:r>
            <a:r>
              <a:rPr lang="en-US" sz="1200" b="0" i="0" kern="1200" dirty="0" smtClean="0">
                <a:solidFill>
                  <a:schemeClr val="tx1"/>
                </a:solidFill>
                <a:effectLst/>
                <a:latin typeface="+mn-lt"/>
                <a:ea typeface="+mn-ea"/>
                <a:cs typeface="+mn-cs"/>
              </a:rPr>
              <a:t> coined the terms </a:t>
            </a:r>
            <a:r>
              <a:rPr lang="en-US" sz="1200" b="1" i="0" u="sng" kern="1200" dirty="0" smtClean="0">
                <a:solidFill>
                  <a:schemeClr val="tx1"/>
                </a:solidFill>
                <a:effectLst/>
                <a:latin typeface="+mn-lt"/>
                <a:ea typeface="+mn-ea"/>
                <a:cs typeface="+mn-cs"/>
              </a:rPr>
              <a:t>fixed mindset </a:t>
            </a:r>
            <a:r>
              <a:rPr lang="en-US" sz="1200" b="0" i="0" kern="1200" dirty="0" smtClean="0">
                <a:solidFill>
                  <a:schemeClr val="tx1"/>
                </a:solidFill>
                <a:effectLst/>
                <a:latin typeface="+mn-lt"/>
                <a:ea typeface="+mn-ea"/>
                <a:cs typeface="+mn-cs"/>
              </a:rPr>
              <a:t>and </a:t>
            </a:r>
            <a:r>
              <a:rPr lang="en-US" sz="1200" b="1" i="0" u="sng" kern="1200" dirty="0" smtClean="0">
                <a:solidFill>
                  <a:schemeClr val="tx1"/>
                </a:solidFill>
                <a:effectLst/>
                <a:latin typeface="+mn-lt"/>
                <a:ea typeface="+mn-ea"/>
                <a:cs typeface="+mn-cs"/>
              </a:rPr>
              <a:t>growth mindset</a:t>
            </a:r>
            <a:r>
              <a:rPr lang="en-US" sz="1200" b="0" i="0" kern="1200" dirty="0" smtClean="0">
                <a:solidFill>
                  <a:schemeClr val="tx1"/>
                </a:solidFill>
                <a:effectLst/>
                <a:latin typeface="+mn-lt"/>
                <a:ea typeface="+mn-ea"/>
                <a:cs typeface="+mn-cs"/>
              </a:rPr>
              <a:t> to describe the underlying beliefs that people have about learning and intelligence.</a:t>
            </a:r>
          </a:p>
          <a:p>
            <a:endParaRPr lang="en-US" sz="1200" b="0" i="0" kern="1200" dirty="0" smtClean="0">
              <a:solidFill>
                <a:schemeClr val="tx1"/>
              </a:solidFill>
              <a:effectLst/>
              <a:latin typeface="+mn-lt"/>
              <a:ea typeface="+mn-ea"/>
              <a:cs typeface="+mn-cs"/>
            </a:endParaRPr>
          </a:p>
          <a:p>
            <a:r>
              <a:rPr lang="en-US" sz="1200" b="1" i="0" kern="1200" baseline="0" dirty="0" smtClean="0">
                <a:solidFill>
                  <a:schemeClr val="tx1"/>
                </a:solidFill>
                <a:effectLst/>
                <a:latin typeface="+mn-lt"/>
                <a:ea typeface="+mn-ea"/>
                <a:cs typeface="+mn-cs"/>
              </a:rPr>
              <a:t>We can see here how </a:t>
            </a:r>
            <a:r>
              <a:rPr lang="en-US" sz="1200" b="1" i="0" kern="1200" baseline="0" dirty="0" err="1" smtClean="0">
                <a:solidFill>
                  <a:schemeClr val="tx1"/>
                </a:solidFill>
                <a:effectLst/>
                <a:latin typeface="+mn-lt"/>
                <a:ea typeface="+mn-ea"/>
                <a:cs typeface="+mn-cs"/>
              </a:rPr>
              <a:t>Dweck</a:t>
            </a:r>
            <a:r>
              <a:rPr lang="en-US" sz="1200" b="1" i="0" kern="1200" baseline="0" dirty="0" smtClean="0">
                <a:solidFill>
                  <a:schemeClr val="tx1"/>
                </a:solidFill>
                <a:effectLst/>
                <a:latin typeface="+mn-lt"/>
                <a:ea typeface="+mn-ea"/>
                <a:cs typeface="+mn-cs"/>
              </a:rPr>
              <a:t> defines GROWTH MINDSET– (Read the quote aloud)</a:t>
            </a:r>
            <a:endParaRPr lang="en-US" b="1" dirty="0"/>
          </a:p>
        </p:txBody>
      </p:sp>
      <p:sp>
        <p:nvSpPr>
          <p:cNvPr id="4" name="Slide Number Placeholder 3"/>
          <p:cNvSpPr>
            <a:spLocks noGrp="1"/>
          </p:cNvSpPr>
          <p:nvPr>
            <p:ph type="sldNum" sz="quarter" idx="10"/>
          </p:nvPr>
        </p:nvSpPr>
        <p:spPr/>
        <p:txBody>
          <a:bodyPr/>
          <a:lstStyle/>
          <a:p>
            <a:fld id="{96D1D4BD-CA57-4C5F-BB78-A894D513C74F}"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960751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10 min. –  </a:t>
            </a:r>
            <a:r>
              <a:rPr lang="en-US" b="0" dirty="0" smtClean="0"/>
              <a:t>Now,</a:t>
            </a:r>
            <a:r>
              <a:rPr lang="en-US" b="0" baseline="0" dirty="0" smtClean="0"/>
              <a:t> here is something that you might find interesting-- </a:t>
            </a:r>
            <a:r>
              <a:rPr lang="en-US" b="1" baseline="0" dirty="0" smtClean="0"/>
              <a:t>A</a:t>
            </a:r>
            <a:r>
              <a:rPr lang="en-US" b="1" dirty="0" smtClean="0"/>
              <a:t>ccording to Hattie, the</a:t>
            </a:r>
            <a:r>
              <a:rPr lang="en-US" b="1" baseline="0" dirty="0" smtClean="0"/>
              <a:t> influence of Growth vs. Fixed Mindset actually has a relatively low effect size of .19 </a:t>
            </a:r>
            <a:r>
              <a:rPr lang="en-US" b="1" i="1" baseline="0" dirty="0" smtClean="0"/>
              <a:t>– still in the orange on the barometer (yielding a typical years growth), but not as high as one may think. </a:t>
            </a:r>
            <a:r>
              <a:rPr lang="en-US" b="1" baseline="0" dirty="0" smtClean="0"/>
              <a:t>This may lead one to ask </a:t>
            </a:r>
            <a:r>
              <a:rPr lang="en-US" b="1" i="1" baseline="0" dirty="0" smtClean="0"/>
              <a:t>(click) </a:t>
            </a:r>
            <a:r>
              <a:rPr lang="en-US" b="1" baseline="0" dirty="0" smtClean="0"/>
              <a:t>“Does mindset really make a difference?”</a:t>
            </a:r>
            <a:endParaRPr lang="en-US" b="1" dirty="0" smtClean="0"/>
          </a:p>
          <a:p>
            <a:endParaRPr lang="en-US" i="0" dirty="0" smtClean="0"/>
          </a:p>
          <a:p>
            <a:r>
              <a:rPr lang="en-US" i="0" dirty="0" smtClean="0"/>
              <a:t>Peter </a:t>
            </a:r>
            <a:r>
              <a:rPr lang="en-US" i="0" dirty="0" err="1" smtClean="0"/>
              <a:t>DeWIitt</a:t>
            </a:r>
            <a:r>
              <a:rPr lang="en-US" i="0" baseline="0" dirty="0" smtClean="0"/>
              <a:t> is an educator who works with John Hattie as a Visible Learning Trainer. In a recent article titled “Why a Growth Mindset Won’t Work”, he poses the question “</a:t>
            </a:r>
            <a:r>
              <a:rPr lang="en-US" b="1" i="0" dirty="0" smtClean="0"/>
              <a:t>what if our actions in school contribute to the reason why a growth mindset has a low effect size?”  In</a:t>
            </a:r>
            <a:r>
              <a:rPr lang="en-US" b="1" i="0" baseline="0" dirty="0" smtClean="0"/>
              <a:t> the article, he concludes that </a:t>
            </a:r>
            <a:r>
              <a:rPr lang="en-US" b="1" dirty="0" smtClean="0">
                <a:effectLst/>
              </a:rPr>
              <a:t>the reason why growth vs. fixed mindset has a low effect size is due to the fact that </a:t>
            </a:r>
            <a:r>
              <a:rPr lang="en-US" b="1" u="sng" dirty="0" smtClean="0">
                <a:effectLst/>
              </a:rPr>
              <a:t>adults in schools</a:t>
            </a:r>
            <a:r>
              <a:rPr lang="en-US" b="1" dirty="0" smtClean="0">
                <a:effectLst/>
              </a:rPr>
              <a:t> have a fixed mindset, and they keep treating students accordingly</a:t>
            </a:r>
            <a:r>
              <a:rPr lang="en-US" dirty="0" smtClean="0">
                <a:effectLst/>
              </a:rPr>
              <a:t>, so right now the effect size is low, and will continue to stay low </a:t>
            </a:r>
            <a:r>
              <a:rPr lang="en-US" b="1" dirty="0" smtClean="0">
                <a:effectLst/>
              </a:rPr>
              <a:t>unless </a:t>
            </a:r>
            <a:r>
              <a:rPr lang="en-US" b="1" u="sng" dirty="0" smtClean="0">
                <a:effectLst/>
              </a:rPr>
              <a:t>we change our practices in the classroom. </a:t>
            </a:r>
            <a:r>
              <a:rPr lang="en-US" b="1" i="1" u="sng" dirty="0" smtClean="0"/>
              <a:t>Students are conditioned to have a fixed mindset, and it's due to us.</a:t>
            </a:r>
            <a:r>
              <a:rPr lang="en-US" b="1" i="0" u="sng" baseline="0" dirty="0" smtClean="0"/>
              <a:t> </a:t>
            </a:r>
            <a:r>
              <a:rPr lang="en-US" i="0" baseline="0" dirty="0" smtClean="0"/>
              <a:t>Thus, WE</a:t>
            </a:r>
            <a:r>
              <a:rPr lang="en-US" dirty="0" smtClean="0"/>
              <a:t> have to get away from having a fixed mindset because it has terrible implications for how WE treat students.</a:t>
            </a:r>
          </a:p>
          <a:p>
            <a:endParaRPr lang="en-US" i="0" dirty="0" smtClean="0"/>
          </a:p>
          <a:p>
            <a:r>
              <a:rPr lang="en-US" b="1" i="0" dirty="0" smtClean="0"/>
              <a:t>SO, </a:t>
            </a:r>
            <a:r>
              <a:rPr lang="en-US" b="1" i="1" dirty="0" smtClean="0"/>
              <a:t>(CLICK) </a:t>
            </a:r>
            <a:r>
              <a:rPr lang="en-US" b="1" i="0" dirty="0" smtClean="0"/>
              <a:t>DeWitt (and by extension Hattie) concludes</a:t>
            </a:r>
            <a:r>
              <a:rPr lang="en-US" b="1" i="0" baseline="0" dirty="0" smtClean="0"/>
              <a:t> that </a:t>
            </a:r>
            <a:r>
              <a:rPr lang="en-US" b="1" i="0" u="sng" dirty="0" smtClean="0"/>
              <a:t>teacher</a:t>
            </a:r>
            <a:r>
              <a:rPr lang="en-US" b="1" i="0" u="sng" baseline="0" dirty="0" smtClean="0"/>
              <a:t> </a:t>
            </a:r>
            <a:r>
              <a:rPr lang="en-US" b="1" i="0" u="sng" dirty="0" smtClean="0"/>
              <a:t>growth mindset</a:t>
            </a:r>
            <a:r>
              <a:rPr lang="en-US" b="1" i="0" u="sng" baseline="0" dirty="0" smtClean="0"/>
              <a:t> </a:t>
            </a:r>
            <a:r>
              <a:rPr lang="en-US" b="1" i="0" baseline="0" dirty="0" smtClean="0"/>
              <a:t>is critical to </a:t>
            </a:r>
            <a:r>
              <a:rPr lang="en-US" b="1" i="0" u="sng" baseline="0" dirty="0" smtClean="0"/>
              <a:t>students having a growth mindset</a:t>
            </a:r>
            <a:r>
              <a:rPr lang="en-US" b="1" i="0" baseline="0" dirty="0" smtClean="0"/>
              <a:t>!! </a:t>
            </a:r>
            <a:r>
              <a:rPr lang="en-US" i="0" dirty="0" smtClean="0"/>
              <a:t>When</a:t>
            </a:r>
            <a:r>
              <a:rPr lang="en-US" i="0" baseline="0" dirty="0" smtClean="0"/>
              <a:t> teachers actually do embrace the idea that they and their students are truly life-long learners, it contributes to </a:t>
            </a:r>
            <a:r>
              <a:rPr lang="en-US" b="1" i="0" baseline="0" dirty="0" smtClean="0"/>
              <a:t>teacher efficacy</a:t>
            </a:r>
            <a:r>
              <a:rPr lang="en-US" i="0" baseline="0" dirty="0" smtClean="0"/>
              <a:t> (click) and </a:t>
            </a:r>
            <a:r>
              <a:rPr lang="en-US" b="1" i="0" baseline="0" dirty="0" smtClean="0"/>
              <a:t>student self regulation </a:t>
            </a:r>
            <a:r>
              <a:rPr lang="en-US" i="0" baseline="0" dirty="0" smtClean="0"/>
              <a:t>(also referred to as self-reporting) (click), which </a:t>
            </a:r>
            <a:r>
              <a:rPr lang="en-US" b="1" i="0" baseline="0" dirty="0" smtClean="0"/>
              <a:t>both have massive effect sizes and in Hattie’s latest research are classified as “SUPER FACTORS”– within the top six influences on student achievement.</a:t>
            </a:r>
          </a:p>
          <a:p>
            <a:endParaRPr lang="en-US" b="1" i="0" baseline="0" dirty="0" smtClean="0"/>
          </a:p>
          <a:p>
            <a:r>
              <a:rPr lang="en-US" b="1" i="0" baseline="0" dirty="0" smtClean="0"/>
              <a:t>SO, although the effect size can be misleading, mindset really does matter and can hugely impact student achievement– especially with Novice learners and students in the gap– because these students especially often struggle with mindset and self-confidence </a:t>
            </a:r>
            <a:endParaRPr lang="en-US" b="1" i="0" dirty="0"/>
          </a:p>
        </p:txBody>
      </p:sp>
      <p:sp>
        <p:nvSpPr>
          <p:cNvPr id="4" name="Slide Number Placeholder 3"/>
          <p:cNvSpPr>
            <a:spLocks noGrp="1"/>
          </p:cNvSpPr>
          <p:nvPr>
            <p:ph type="sldNum" sz="quarter" idx="10"/>
          </p:nvPr>
        </p:nvSpPr>
        <p:spPr/>
        <p:txBody>
          <a:bodyPr/>
          <a:lstStyle/>
          <a:p>
            <a:fld id="{96D1D4BD-CA57-4C5F-BB78-A894D513C74F}"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4078264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dirty="0" smtClean="0">
                <a:latin typeface="Tahoma" panose="020B0604030504040204" pitchFamily="34" charset="0"/>
                <a:ea typeface="Tahoma" panose="020B0604030504040204" pitchFamily="34" charset="0"/>
                <a:cs typeface="Tahoma" panose="020B0604030504040204" pitchFamily="34" charset="0"/>
              </a:rPr>
              <a:t>2 min.-  </a:t>
            </a:r>
            <a:r>
              <a:rPr lang="en-US" sz="1200" b="1" i="1" u="sng" dirty="0" smtClean="0">
                <a:latin typeface="Tahoma" panose="020B0604030504040204" pitchFamily="34" charset="0"/>
                <a:ea typeface="Tahoma" panose="020B0604030504040204" pitchFamily="34" charset="0"/>
                <a:cs typeface="Tahoma" panose="020B0604030504040204" pitchFamily="34" charset="0"/>
              </a:rPr>
              <a:t>Reading</a:t>
            </a:r>
            <a:r>
              <a:rPr lang="en-US" sz="1200" b="1" i="1" u="sng" baseline="0" dirty="0" smtClean="0">
                <a:latin typeface="Tahoma" panose="020B0604030504040204" pitchFamily="34" charset="0"/>
                <a:ea typeface="Tahoma" panose="020B0604030504040204" pitchFamily="34" charset="0"/>
                <a:cs typeface="Tahoma" panose="020B0604030504040204" pitchFamily="34" charset="0"/>
              </a:rPr>
              <a:t> is up about 800 students and Math is down 3000 Novice!!!  </a:t>
            </a:r>
            <a:r>
              <a:rPr lang="en-US" sz="1200" b="0" i="1" u="none" baseline="0" dirty="0" smtClean="0">
                <a:latin typeface="Tahoma" panose="020B0604030504040204" pitchFamily="34" charset="0"/>
                <a:ea typeface="Tahoma" panose="020B0604030504040204" pitchFamily="34" charset="0"/>
                <a:cs typeface="Tahoma" panose="020B0604030504040204" pitchFamily="34" charset="0"/>
              </a:rPr>
              <a:t>Total number of students are for Reading 153,836 (</a:t>
            </a:r>
            <a:r>
              <a:rPr lang="en-US" sz="1200" b="0" i="1" u="none" baseline="0" dirty="0" err="1" smtClean="0">
                <a:latin typeface="Tahoma" panose="020B0604030504040204" pitchFamily="34" charset="0"/>
                <a:ea typeface="Tahoma" panose="020B0604030504040204" pitchFamily="34" charset="0"/>
                <a:cs typeface="Tahoma" panose="020B0604030504040204" pitchFamily="34" charset="0"/>
              </a:rPr>
              <a:t>elem</a:t>
            </a:r>
            <a:r>
              <a:rPr lang="en-US" sz="1200" b="0" i="1" u="none" baseline="0" dirty="0" smtClean="0">
                <a:latin typeface="Tahoma" panose="020B0604030504040204" pitchFamily="34" charset="0"/>
                <a:ea typeface="Tahoma" panose="020B0604030504040204" pitchFamily="34" charset="0"/>
                <a:cs typeface="Tahoma" panose="020B0604030504040204" pitchFamily="34" charset="0"/>
              </a:rPr>
              <a:t>), 149,164 (middle) and 50,187 (high).  For mathematics total number of students-</a:t>
            </a:r>
            <a:r>
              <a:rPr lang="en-US" sz="1200" b="0" i="1" u="none" baseline="0" dirty="0" err="1" smtClean="0">
                <a:latin typeface="Tahoma" panose="020B0604030504040204" pitchFamily="34" charset="0"/>
                <a:ea typeface="Tahoma" panose="020B0604030504040204" pitchFamily="34" charset="0"/>
                <a:cs typeface="Tahoma" panose="020B0604030504040204" pitchFamily="34" charset="0"/>
              </a:rPr>
              <a:t>elem</a:t>
            </a:r>
            <a:r>
              <a:rPr lang="en-US" sz="1200" b="0" i="1" u="none" baseline="0" dirty="0" smtClean="0">
                <a:latin typeface="Tahoma" panose="020B0604030504040204" pitchFamily="34" charset="0"/>
                <a:ea typeface="Tahoma" panose="020B0604030504040204" pitchFamily="34" charset="0"/>
                <a:cs typeface="Tahoma" panose="020B0604030504040204" pitchFamily="34" charset="0"/>
              </a:rPr>
              <a:t> and middle same as above, but for high school the total number was 46,627. </a:t>
            </a:r>
          </a:p>
          <a:p>
            <a:r>
              <a:rPr lang="en-US" sz="1200" b="0" u="none" dirty="0" smtClean="0">
                <a:latin typeface="Tahoma" panose="020B0604030504040204" pitchFamily="34" charset="0"/>
                <a:ea typeface="Tahoma" panose="020B0604030504040204" pitchFamily="34" charset="0"/>
                <a:cs typeface="Tahoma" panose="020B0604030504040204" pitchFamily="34" charset="0"/>
              </a:rPr>
              <a:t>Regardless </a:t>
            </a:r>
            <a:r>
              <a:rPr lang="en-US" sz="1200" dirty="0">
                <a:latin typeface="Tahoma" panose="020B0604030504040204" pitchFamily="34" charset="0"/>
                <a:ea typeface="Tahoma" panose="020B0604030504040204" pitchFamily="34" charset="0"/>
                <a:cs typeface="Tahoma" panose="020B0604030504040204" pitchFamily="34" charset="0"/>
              </a:rPr>
              <a:t>of what YOUR definition is of NOVICE, or how many students you currently have as “novice” performers, that fact that to have under performing students is an ethical and morale imperative.  This data is the most recent data for all students in KY. After looking at the chart together and seeing the </a:t>
            </a:r>
            <a:r>
              <a:rPr lang="en-US" sz="1200" b="1" dirty="0">
                <a:latin typeface="Tahoma" panose="020B0604030504040204" pitchFamily="34" charset="0"/>
                <a:ea typeface="Tahoma" panose="020B0604030504040204" pitchFamily="34" charset="0"/>
                <a:cs typeface="Tahoma" panose="020B0604030504040204" pitchFamily="34" charset="0"/>
              </a:rPr>
              <a:t>shear numbers of novice students…</a:t>
            </a:r>
            <a:r>
              <a:rPr lang="en-US" sz="1200" dirty="0">
                <a:latin typeface="Tahoma" panose="020B0604030504040204" pitchFamily="34" charset="0"/>
                <a:ea typeface="Tahoma" panose="020B0604030504040204" pitchFamily="34" charset="0"/>
                <a:cs typeface="Tahoma" panose="020B0604030504040204" pitchFamily="34" charset="0"/>
              </a:rPr>
              <a:t>the</a:t>
            </a:r>
            <a:r>
              <a:rPr lang="en-US" sz="1200" b="1" dirty="0">
                <a:latin typeface="Tahoma" panose="020B0604030504040204" pitchFamily="34" charset="0"/>
                <a:ea typeface="Tahoma" panose="020B0604030504040204" pitchFamily="34" charset="0"/>
                <a:cs typeface="Tahoma" panose="020B0604030504040204" pitchFamily="34" charset="0"/>
              </a:rPr>
              <a:t> </a:t>
            </a:r>
            <a:r>
              <a:rPr lang="en-US" sz="1200" dirty="0">
                <a:latin typeface="Tahoma" panose="020B0604030504040204" pitchFamily="34" charset="0"/>
                <a:ea typeface="Tahoma" panose="020B0604030504040204" pitchFamily="34" charset="0"/>
                <a:cs typeface="Tahoma" panose="020B0604030504040204" pitchFamily="34" charset="0"/>
              </a:rPr>
              <a:t>description of “Novice” and being a </a:t>
            </a:r>
            <a:r>
              <a:rPr lang="en-US" sz="1200" b="1" u="sng" dirty="0">
                <a:latin typeface="Tahoma" panose="020B0604030504040204" pitchFamily="34" charset="0"/>
                <a:ea typeface="Tahoma" panose="020B0604030504040204" pitchFamily="34" charset="0"/>
                <a:cs typeface="Tahoma" panose="020B0604030504040204" pitchFamily="34" charset="0"/>
              </a:rPr>
              <a:t>“novice” learner, is representative </a:t>
            </a:r>
            <a:r>
              <a:rPr lang="en-US" sz="1200" u="sng" dirty="0">
                <a:latin typeface="Tahoma" panose="020B0604030504040204" pitchFamily="34" charset="0"/>
                <a:ea typeface="Tahoma" panose="020B0604030504040204" pitchFamily="34" charset="0"/>
                <a:cs typeface="Tahoma" panose="020B0604030504040204" pitchFamily="34" charset="0"/>
              </a:rPr>
              <a:t>of very low performance that is several levels below college and career readiness benchmarks</a:t>
            </a:r>
            <a:r>
              <a:rPr lang="en-US" sz="1200" dirty="0">
                <a:latin typeface="Tahoma" panose="020B0604030504040204" pitchFamily="34" charset="0"/>
                <a:ea typeface="Tahoma" panose="020B0604030504040204" pitchFamily="34" charset="0"/>
                <a:cs typeface="Tahoma" panose="020B0604030504040204" pitchFamily="34" charset="0"/>
              </a:rPr>
              <a:t>.  When understanding the description of novice performance, it is not where we would want our students, our neighbors, or community members to be.   </a:t>
            </a:r>
          </a:p>
          <a:p>
            <a:r>
              <a:rPr lang="en-US" sz="1200" dirty="0">
                <a:latin typeface="Tahoma" panose="020B0604030504040204" pitchFamily="34" charset="0"/>
                <a:ea typeface="Tahoma" panose="020B0604030504040204" pitchFamily="34" charset="0"/>
                <a:cs typeface="Tahoma" panose="020B0604030504040204" pitchFamily="34" charset="0"/>
              </a:rPr>
              <a:t>these students are the students who will struggle to finish HS, who will not likely reach CCR, who have a higher likelihood of incarceration, who will also be more apt to need social services and support.  Our state must not ignore this and set a plan in place to provide interventions before it is too late for these students.  </a:t>
            </a:r>
          </a:p>
          <a:p>
            <a:endParaRPr lang="en-US" sz="1200" dirty="0">
              <a:latin typeface="Tahoma" panose="020B0604030504040204" pitchFamily="34" charset="0"/>
              <a:ea typeface="Tahoma" panose="020B0604030504040204" pitchFamily="34" charset="0"/>
              <a:cs typeface="Tahoma" panose="020B0604030504040204" pitchFamily="34" charset="0"/>
            </a:endParaRPr>
          </a:p>
          <a:p>
            <a:r>
              <a:rPr lang="en-US" sz="1200" dirty="0">
                <a:latin typeface="Tahoma" panose="020B0604030504040204" pitchFamily="34" charset="0"/>
                <a:ea typeface="Tahoma" panose="020B0604030504040204" pitchFamily="34" charset="0"/>
                <a:cs typeface="Tahoma" panose="020B0604030504040204" pitchFamily="34" charset="0"/>
              </a:rPr>
              <a:t>Schools and districts MUST not ignore the students who are represented here- schools and districts must know WHO these students are, their faces, what they are thinking and feeling- we as educators must provide them a stream of support; support that is founded on results so that we leave these young humans, better than we found them.</a:t>
            </a:r>
          </a:p>
          <a:p>
            <a:endParaRPr lang="en-US" sz="1400" b="1" dirty="0">
              <a:latin typeface="Tahoma" panose="020B0604030504040204" pitchFamily="34" charset="0"/>
              <a:ea typeface="Tahoma" panose="020B0604030504040204" pitchFamily="34" charset="0"/>
              <a:cs typeface="Tahoma" panose="020B0604030504040204" pitchFamily="34" charset="0"/>
            </a:endParaRPr>
          </a:p>
        </p:txBody>
      </p:sp>
      <p:sp>
        <p:nvSpPr>
          <p:cNvPr id="4" name="Date Placeholder 3"/>
          <p:cNvSpPr>
            <a:spLocks noGrp="1"/>
          </p:cNvSpPr>
          <p:nvPr>
            <p:ph type="dt" idx="10"/>
          </p:nvPr>
        </p:nvSpPr>
        <p:spPr/>
        <p:txBody>
          <a:bodyPr/>
          <a:lstStyle/>
          <a:p>
            <a:pPr>
              <a:defRPr/>
            </a:pPr>
            <a:fld id="{6C872291-3F4F-4B42-A158-D8697DB8B001}" type="datetime1">
              <a:rPr lang="en-US" smtClean="0">
                <a:solidFill>
                  <a:prstClr val="black"/>
                </a:solidFill>
              </a:rPr>
              <a:pPr>
                <a:defRPr/>
              </a:pPr>
              <a:t>5/17/2017</a:t>
            </a:fld>
            <a:endParaRPr lang="en-US" dirty="0">
              <a:solidFill>
                <a:prstClr val="black"/>
              </a:solidFill>
            </a:endParaRPr>
          </a:p>
        </p:txBody>
      </p:sp>
      <p:sp>
        <p:nvSpPr>
          <p:cNvPr id="5" name="Slide Number Placeholder 4"/>
          <p:cNvSpPr>
            <a:spLocks noGrp="1"/>
          </p:cNvSpPr>
          <p:nvPr>
            <p:ph type="sldNum" sz="quarter" idx="11"/>
          </p:nvPr>
        </p:nvSpPr>
        <p:spPr/>
        <p:txBody>
          <a:bodyPr/>
          <a:lstStyle/>
          <a:p>
            <a:pPr>
              <a:defRPr/>
            </a:pPr>
            <a:fld id="{9F3291CC-0C5C-49E1-A83A-8EA1A7AFB94B}" type="slidenum">
              <a:rPr lang="en-US" altLang="en-US" smtClean="0">
                <a:solidFill>
                  <a:prstClr val="black"/>
                </a:solidFill>
              </a:rPr>
              <a:pPr>
                <a:defRPr/>
              </a:pPr>
              <a:t>2</a:t>
            </a:fld>
            <a:endParaRPr lang="en-US" altLang="en-US" dirty="0">
              <a:solidFill>
                <a:prstClr val="black"/>
              </a:solidFill>
            </a:endParaRPr>
          </a:p>
        </p:txBody>
      </p:sp>
    </p:spTree>
    <p:extLst>
      <p:ext uri="{BB962C8B-B14F-4D97-AF65-F5344CB8AC3E}">
        <p14:creationId xmlns:p14="http://schemas.microsoft.com/office/powerpoint/2010/main" val="32778157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10 min.-</a:t>
            </a:r>
            <a:r>
              <a:rPr lang="en-US" b="1" baseline="0" dirty="0" smtClean="0"/>
              <a:t> </a:t>
            </a:r>
            <a:r>
              <a:rPr lang="en-US" baseline="0" dirty="0" smtClean="0"/>
              <a:t>We have just discovered the importance of teachers having a growth mindset, and </a:t>
            </a:r>
            <a:r>
              <a:rPr lang="en-US" b="1" baseline="0" dirty="0" smtClean="0"/>
              <a:t>truly believing </a:t>
            </a:r>
            <a:r>
              <a:rPr lang="en-US" baseline="0" dirty="0" smtClean="0"/>
              <a:t>that not only can all students learn at high levels, but also see themselves as lifelong learners. So, lets take a few minutes and check ourselves. </a:t>
            </a:r>
          </a:p>
          <a:p>
            <a:endParaRPr lang="en-US" b="1" i="1" baseline="0" dirty="0" smtClean="0"/>
          </a:p>
          <a:p>
            <a:r>
              <a:rPr lang="en-US" b="0" i="1" baseline="0" dirty="0" smtClean="0"/>
              <a:t>(click) </a:t>
            </a:r>
            <a:r>
              <a:rPr lang="en-US" b="1" baseline="0" dirty="0" smtClean="0"/>
              <a:t>Do we REALLY have a growth mindset?</a:t>
            </a:r>
          </a:p>
          <a:p>
            <a:endParaRPr lang="en-US" baseline="0" dirty="0" smtClean="0"/>
          </a:p>
          <a:p>
            <a:r>
              <a:rPr lang="en-US" baseline="0" dirty="0" smtClean="0"/>
              <a:t>If you will flip to the next page in your packet, you will find the Mindset check-up  –  These questions can help determine the state of your mindset. This is an independent activity- be transparent- You won’t be required too share this info with anyone if you choose not to.</a:t>
            </a:r>
          </a:p>
          <a:p>
            <a:endParaRPr lang="en-US" baseline="0" dirty="0" smtClean="0"/>
          </a:p>
          <a:p>
            <a:r>
              <a:rPr lang="en-US" baseline="0" dirty="0" smtClean="0"/>
              <a:t>Answer the questions on the front, then you will total your score and flip too the back to see what your score says about your mindset.</a:t>
            </a:r>
            <a:endParaRPr lang="en-US" dirty="0"/>
          </a:p>
        </p:txBody>
      </p:sp>
      <p:sp>
        <p:nvSpPr>
          <p:cNvPr id="4" name="Slide Number Placeholder 3"/>
          <p:cNvSpPr>
            <a:spLocks noGrp="1"/>
          </p:cNvSpPr>
          <p:nvPr>
            <p:ph type="sldNum" sz="quarter" idx="10"/>
          </p:nvPr>
        </p:nvSpPr>
        <p:spPr/>
        <p:txBody>
          <a:bodyPr/>
          <a:lstStyle/>
          <a:p>
            <a:fld id="{96D1D4BD-CA57-4C5F-BB78-A894D513C74F}"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823885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5 min </a:t>
            </a:r>
            <a:r>
              <a:rPr lang="en-US" dirty="0" smtClean="0"/>
              <a:t>– Hopefully,</a:t>
            </a:r>
            <a:r>
              <a:rPr lang="en-US" baseline="0" dirty="0" smtClean="0"/>
              <a:t> you learned a little something about yourself and your mindset from the check-up</a:t>
            </a:r>
          </a:p>
          <a:p>
            <a:endParaRPr lang="en-US" dirty="0" smtClean="0"/>
          </a:p>
          <a:p>
            <a:r>
              <a:rPr lang="en-US" dirty="0" smtClean="0"/>
              <a:t>Let’s quickly review the difference between the two mindsets, so that we are all on the</a:t>
            </a:r>
            <a:r>
              <a:rPr lang="en-US" baseline="0" dirty="0" smtClean="0"/>
              <a:t> same page-</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smtClean="0">
                <a:solidFill>
                  <a:schemeClr val="tx1"/>
                </a:solidFill>
                <a:effectLst/>
                <a:latin typeface="+mn-lt"/>
                <a:ea typeface="+mn-ea"/>
                <a:cs typeface="+mn-cs"/>
              </a:rPr>
              <a:t>(click)  </a:t>
            </a:r>
            <a:r>
              <a:rPr lang="en-US" sz="1200" b="0" i="0" kern="1200" dirty="0" smtClean="0">
                <a:solidFill>
                  <a:schemeClr val="tx1"/>
                </a:solidFill>
                <a:effectLst/>
                <a:latin typeface="+mn-lt"/>
                <a:ea typeface="+mn-ea"/>
                <a:cs typeface="+mn-cs"/>
              </a:rPr>
              <a:t>A </a:t>
            </a:r>
            <a:r>
              <a:rPr lang="en-US" sz="1200" b="1" i="0" kern="1200" dirty="0" smtClean="0">
                <a:solidFill>
                  <a:schemeClr val="tx1"/>
                </a:solidFill>
                <a:effectLst/>
                <a:latin typeface="+mn-lt"/>
                <a:ea typeface="+mn-ea"/>
                <a:cs typeface="+mn-cs"/>
              </a:rPr>
              <a:t>“fixed mindset” </a:t>
            </a:r>
            <a:r>
              <a:rPr lang="en-US" sz="1200" b="0" i="0" kern="1200" dirty="0" smtClean="0">
                <a:solidFill>
                  <a:schemeClr val="tx1"/>
                </a:solidFill>
                <a:effectLst/>
                <a:latin typeface="+mn-lt"/>
                <a:ea typeface="+mn-ea"/>
                <a:cs typeface="+mn-cs"/>
              </a:rPr>
              <a:t>assumes that our character, intelligence, and creative ability are </a:t>
            </a:r>
            <a:r>
              <a:rPr lang="en-US" sz="1200" b="1" i="0" kern="1200" dirty="0" smtClean="0">
                <a:solidFill>
                  <a:schemeClr val="tx1"/>
                </a:solidFill>
                <a:effectLst/>
                <a:latin typeface="+mn-lt"/>
                <a:ea typeface="+mn-ea"/>
                <a:cs typeface="+mn-cs"/>
              </a:rPr>
              <a:t>static givens </a:t>
            </a:r>
            <a:r>
              <a:rPr lang="en-US" sz="1200" b="0" i="0" kern="1200" dirty="0" smtClean="0">
                <a:solidFill>
                  <a:schemeClr val="tx1"/>
                </a:solidFill>
                <a:effectLst/>
                <a:latin typeface="+mn-lt"/>
                <a:ea typeface="+mn-ea"/>
                <a:cs typeface="+mn-cs"/>
              </a:rPr>
              <a:t>which we can’t change in any meaningful way, and </a:t>
            </a:r>
            <a:r>
              <a:rPr lang="en-US" sz="1200" b="1" i="0" kern="1200" dirty="0" smtClean="0">
                <a:solidFill>
                  <a:schemeClr val="tx1"/>
                </a:solidFill>
                <a:effectLst/>
                <a:latin typeface="+mn-lt"/>
                <a:ea typeface="+mn-ea"/>
                <a:cs typeface="+mn-cs"/>
              </a:rPr>
              <a:t>success is the affirmation of that inherent intelligence</a:t>
            </a:r>
            <a:r>
              <a:rPr lang="en-US" sz="1200" b="0" i="0" kern="1200" dirty="0" smtClean="0">
                <a:solidFill>
                  <a:schemeClr val="tx1"/>
                </a:solidFill>
                <a:effectLst/>
                <a:latin typeface="+mn-lt"/>
                <a:ea typeface="+mn-ea"/>
                <a:cs typeface="+mn-cs"/>
              </a:rPr>
              <a:t>, an assessment of how those givens measure up against an equally fixed standard; </a:t>
            </a:r>
            <a:r>
              <a:rPr lang="en-US" sz="1200" b="1" i="0" kern="1200" dirty="0" smtClean="0">
                <a:solidFill>
                  <a:schemeClr val="tx1"/>
                </a:solidFill>
                <a:effectLst/>
                <a:latin typeface="+mn-lt"/>
                <a:ea typeface="+mn-ea"/>
                <a:cs typeface="+mn-cs"/>
              </a:rPr>
              <a:t>striving for success and avoiding failure at all costs become a way of maintaining the sense of being smar</a:t>
            </a:r>
            <a:r>
              <a:rPr lang="en-US" sz="1200" b="0" i="0" kern="1200" dirty="0" smtClean="0">
                <a:solidFill>
                  <a:schemeClr val="tx1"/>
                </a:solidFill>
                <a:effectLst/>
                <a:latin typeface="+mn-lt"/>
                <a:ea typeface="+mn-ea"/>
                <a:cs typeface="+mn-cs"/>
              </a:rPr>
              <a:t>t or skilled. You see on this image some of the thoughts a student with a </a:t>
            </a:r>
            <a:r>
              <a:rPr lang="en-US" sz="1200" b="0" i="0" u="sng" kern="1200" dirty="0" smtClean="0">
                <a:solidFill>
                  <a:schemeClr val="tx1"/>
                </a:solidFill>
                <a:effectLst/>
                <a:latin typeface="+mn-lt"/>
                <a:ea typeface="+mn-ea"/>
                <a:cs typeface="+mn-cs"/>
              </a:rPr>
              <a:t>fixed mindset</a:t>
            </a:r>
            <a:r>
              <a:rPr lang="en-US" sz="1200" b="0" i="0" kern="1200" dirty="0" smtClean="0">
                <a:solidFill>
                  <a:schemeClr val="tx1"/>
                </a:solidFill>
                <a:effectLst/>
                <a:latin typeface="+mn-lt"/>
                <a:ea typeface="+mn-ea"/>
                <a:cs typeface="+mn-cs"/>
              </a:rPr>
              <a:t> might tell themselves (read a</a:t>
            </a:r>
            <a:r>
              <a:rPr lang="en-US" sz="1200" b="0" i="0" kern="1200" baseline="0" dirty="0" smtClean="0">
                <a:solidFill>
                  <a:schemeClr val="tx1"/>
                </a:solidFill>
                <a:effectLst/>
                <a:latin typeface="+mn-lt"/>
                <a:ea typeface="+mn-ea"/>
                <a:cs typeface="+mn-cs"/>
              </a:rPr>
              <a:t> few</a:t>
            </a:r>
            <a:r>
              <a:rPr lang="en-US" sz="1200" b="0" i="0" kern="1200" dirty="0" smtClean="0">
                <a:solidFill>
                  <a:schemeClr val="tx1"/>
                </a:solidFill>
                <a:effectLst/>
                <a:latin typeface="+mn-lt"/>
                <a:ea typeface="+mn-ea"/>
                <a:cs typeface="+mn-cs"/>
              </a:rPr>
              <a:t> aloud)</a:t>
            </a:r>
          </a:p>
          <a:p>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smtClean="0">
                <a:solidFill>
                  <a:schemeClr val="tx1"/>
                </a:solidFill>
                <a:effectLst/>
                <a:latin typeface="+mn-lt"/>
                <a:ea typeface="+mn-ea"/>
                <a:cs typeface="+mn-cs"/>
              </a:rPr>
              <a:t>(click)  </a:t>
            </a:r>
            <a:r>
              <a:rPr lang="en-US" sz="1200" b="0" i="0" kern="1200" dirty="0" smtClean="0">
                <a:solidFill>
                  <a:schemeClr val="tx1"/>
                </a:solidFill>
                <a:effectLst/>
                <a:latin typeface="+mn-lt"/>
                <a:ea typeface="+mn-ea"/>
                <a:cs typeface="+mn-cs"/>
              </a:rPr>
              <a:t>A </a:t>
            </a:r>
            <a:r>
              <a:rPr lang="en-US" sz="1200" b="1" i="0" kern="1200" dirty="0" smtClean="0">
                <a:solidFill>
                  <a:schemeClr val="tx1"/>
                </a:solidFill>
                <a:effectLst/>
                <a:latin typeface="+mn-lt"/>
                <a:ea typeface="+mn-ea"/>
                <a:cs typeface="+mn-cs"/>
              </a:rPr>
              <a:t>“growth mindset,” </a:t>
            </a:r>
            <a:r>
              <a:rPr lang="en-US" sz="1200" b="0" i="0" kern="1200" dirty="0" smtClean="0">
                <a:solidFill>
                  <a:schemeClr val="tx1"/>
                </a:solidFill>
                <a:effectLst/>
                <a:latin typeface="+mn-lt"/>
                <a:ea typeface="+mn-ea"/>
                <a:cs typeface="+mn-cs"/>
              </a:rPr>
              <a:t>on the other hand, </a:t>
            </a:r>
            <a:r>
              <a:rPr lang="en-US" sz="1200" b="1" i="0" kern="1200" dirty="0" smtClean="0">
                <a:solidFill>
                  <a:schemeClr val="tx1"/>
                </a:solidFill>
                <a:effectLst/>
                <a:latin typeface="+mn-lt"/>
                <a:ea typeface="+mn-ea"/>
                <a:cs typeface="+mn-cs"/>
              </a:rPr>
              <a:t>thrives on challenge </a:t>
            </a:r>
            <a:r>
              <a:rPr lang="en-US" sz="1200" b="0" i="0" kern="1200" dirty="0" smtClean="0">
                <a:solidFill>
                  <a:schemeClr val="tx1"/>
                </a:solidFill>
                <a:effectLst/>
                <a:latin typeface="+mn-lt"/>
                <a:ea typeface="+mn-ea"/>
                <a:cs typeface="+mn-cs"/>
              </a:rPr>
              <a:t>and </a:t>
            </a:r>
            <a:r>
              <a:rPr lang="en-US" sz="1200" b="1" i="0" kern="1200" dirty="0" smtClean="0">
                <a:solidFill>
                  <a:schemeClr val="tx1"/>
                </a:solidFill>
                <a:effectLst/>
                <a:latin typeface="+mn-lt"/>
                <a:ea typeface="+mn-ea"/>
                <a:cs typeface="+mn-cs"/>
              </a:rPr>
              <a:t>sees failure not as evidence of unintelligence </a:t>
            </a:r>
            <a:r>
              <a:rPr lang="en-US" sz="1200" b="0" i="0" kern="1200" dirty="0" smtClean="0">
                <a:solidFill>
                  <a:schemeClr val="tx1"/>
                </a:solidFill>
                <a:effectLst/>
                <a:latin typeface="+mn-lt"/>
                <a:ea typeface="+mn-ea"/>
                <a:cs typeface="+mn-cs"/>
              </a:rPr>
              <a:t>but as a</a:t>
            </a:r>
            <a:r>
              <a:rPr lang="en-US" sz="1200" b="0" i="0" kern="1200" baseline="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springboard for growth and for stretching our existing abilities</a:t>
            </a:r>
            <a:r>
              <a:rPr lang="en-US" sz="1200" b="0" i="0" kern="1200" dirty="0" smtClean="0">
                <a:solidFill>
                  <a:schemeClr val="tx1"/>
                </a:solidFill>
                <a:effectLst/>
                <a:latin typeface="+mn-lt"/>
                <a:ea typeface="+mn-ea"/>
                <a:cs typeface="+mn-cs"/>
              </a:rPr>
              <a:t>. You see on this image some of the thoughts a student with a </a:t>
            </a:r>
            <a:r>
              <a:rPr lang="en-US" sz="1200" b="0" i="0" u="sng" kern="1200" dirty="0" smtClean="0">
                <a:solidFill>
                  <a:schemeClr val="tx1"/>
                </a:solidFill>
                <a:effectLst/>
                <a:latin typeface="+mn-lt"/>
                <a:ea typeface="+mn-ea"/>
                <a:cs typeface="+mn-cs"/>
              </a:rPr>
              <a:t>growth mindset</a:t>
            </a:r>
            <a:r>
              <a:rPr lang="en-US" sz="1200" b="0" i="0" u="none"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might tell themselves (read a</a:t>
            </a:r>
            <a:r>
              <a:rPr lang="en-US" sz="1200" b="0" i="0" kern="1200" baseline="0" dirty="0" smtClean="0">
                <a:solidFill>
                  <a:schemeClr val="tx1"/>
                </a:solidFill>
                <a:effectLst/>
                <a:latin typeface="+mn-lt"/>
                <a:ea typeface="+mn-ea"/>
                <a:cs typeface="+mn-cs"/>
              </a:rPr>
              <a:t> few</a:t>
            </a:r>
            <a:r>
              <a:rPr lang="en-US" sz="1200" b="0" i="0" kern="1200" dirty="0" smtClean="0">
                <a:solidFill>
                  <a:schemeClr val="tx1"/>
                </a:solidFill>
                <a:effectLst/>
                <a:latin typeface="+mn-lt"/>
                <a:ea typeface="+mn-ea"/>
                <a:cs typeface="+mn-cs"/>
              </a:rPr>
              <a:t> aloud)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6D1D4BD-CA57-4C5F-BB78-A894D513C74F}"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1691595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5 min. </a:t>
            </a:r>
            <a:r>
              <a:rPr lang="en-US" dirty="0" smtClean="0"/>
              <a:t>–  Sometimes,</a:t>
            </a:r>
            <a:r>
              <a:rPr lang="en-US" baseline="0" dirty="0" smtClean="0"/>
              <a:t> as parents, as teachers, just as people, </a:t>
            </a:r>
            <a:r>
              <a:rPr lang="en-US" b="1" baseline="0" dirty="0" smtClean="0"/>
              <a:t>we say lots of things that we “believe”, but our actions don’t always support our words</a:t>
            </a:r>
            <a:r>
              <a:rPr lang="en-US" baseline="0" dirty="0" smtClean="0"/>
              <a:t>. It is easy to SAY that we have a growth mindset, and that our students should, too. But do our actions really support that belief? </a:t>
            </a:r>
            <a:r>
              <a:rPr lang="en-US" b="1" baseline="0" dirty="0" smtClean="0"/>
              <a:t>Are we intentionally fostering this belief within our learning environments?</a:t>
            </a:r>
            <a:endParaRPr lang="en-US" b="1" dirty="0" smtClean="0"/>
          </a:p>
          <a:p>
            <a:endParaRPr lang="en-US" dirty="0" smtClean="0"/>
          </a:p>
          <a:p>
            <a:r>
              <a:rPr lang="en-US" dirty="0" smtClean="0"/>
              <a:t>There are some very intentional ways that we, as teachers can make sure that we are promoting a growth mindset in our</a:t>
            </a:r>
            <a:r>
              <a:rPr lang="en-US" baseline="0" dirty="0" smtClean="0"/>
              <a:t> </a:t>
            </a:r>
            <a:r>
              <a:rPr lang="en-US" dirty="0" smtClean="0"/>
              <a:t>classrooms. As</a:t>
            </a:r>
            <a:r>
              <a:rPr lang="en-US" baseline="0" dirty="0" smtClean="0"/>
              <a:t> each one</a:t>
            </a:r>
            <a:r>
              <a:rPr lang="en-US" dirty="0" smtClean="0"/>
              <a:t> of these indicators come in,</a:t>
            </a:r>
            <a:r>
              <a:rPr lang="en-US" baseline="0" dirty="0" smtClean="0"/>
              <a:t> think about whether or not you are fostering growth mindset in your classroom. </a:t>
            </a:r>
            <a:r>
              <a:rPr lang="en-US" b="1" i="1" dirty="0" smtClean="0"/>
              <a:t>(click to bring in each bullet- read each one as they come in)</a:t>
            </a:r>
          </a:p>
          <a:p>
            <a:endParaRPr lang="en-US" b="1" i="1" dirty="0" smtClean="0"/>
          </a:p>
          <a:p>
            <a:r>
              <a:rPr lang="en-US" b="1" i="1" dirty="0" smtClean="0"/>
              <a:t>*Feel free to say anything else you want about each</a:t>
            </a:r>
            <a:r>
              <a:rPr lang="en-US" b="1" i="1" baseline="0" dirty="0" smtClean="0"/>
              <a:t> indicator</a:t>
            </a:r>
            <a:endParaRPr lang="en-US" b="1" i="1" dirty="0" smtClean="0"/>
          </a:p>
          <a:p>
            <a:endParaRPr lang="en-US" dirty="0" smtClean="0"/>
          </a:p>
        </p:txBody>
      </p:sp>
      <p:sp>
        <p:nvSpPr>
          <p:cNvPr id="4" name="Slide Number Placeholder 3"/>
          <p:cNvSpPr>
            <a:spLocks noGrp="1"/>
          </p:cNvSpPr>
          <p:nvPr>
            <p:ph type="sldNum" sz="quarter" idx="10"/>
          </p:nvPr>
        </p:nvSpPr>
        <p:spPr/>
        <p:txBody>
          <a:bodyPr/>
          <a:lstStyle/>
          <a:p>
            <a:fld id="{96D1D4BD-CA57-4C5F-BB78-A894D513C74F}"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7113547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2 min. </a:t>
            </a:r>
            <a:r>
              <a:rPr lang="en-US" b="0" dirty="0" smtClean="0"/>
              <a:t>– </a:t>
            </a:r>
            <a:r>
              <a:rPr lang="en-US" b="0" i="1" dirty="0" smtClean="0"/>
              <a:t>(click</a:t>
            </a:r>
            <a:r>
              <a:rPr lang="en-US" b="0" i="1" baseline="0" dirty="0" smtClean="0"/>
              <a:t> to bring in quote) </a:t>
            </a:r>
            <a:r>
              <a:rPr lang="en-US" b="0" baseline="0" dirty="0" smtClean="0"/>
              <a:t>In order to promote growth mindset, </a:t>
            </a:r>
            <a:r>
              <a:rPr lang="en-US" b="1" baseline="0" dirty="0" smtClean="0"/>
              <a:t>it is important for students to view struggle and failure as necessary steps on the road to success</a:t>
            </a:r>
            <a:r>
              <a:rPr lang="en-US" b="0" baseline="0" dirty="0" smtClean="0"/>
              <a:t>. This is great activity that you can have students do to help them see that even the most successful people didn’t get there without struggling and failing along the way. They had to have a growth mindset, persevere, and keep pushing forward.</a:t>
            </a:r>
          </a:p>
          <a:p>
            <a:endParaRPr lang="en-US" b="0" baseline="0" dirty="0" smtClean="0"/>
          </a:p>
          <a:p>
            <a:r>
              <a:rPr lang="en-US" b="0" i="1" baseline="0" dirty="0" smtClean="0"/>
              <a:t>(click to bring in directions and explain activity)</a:t>
            </a:r>
          </a:p>
          <a:p>
            <a:endParaRPr lang="en-US" b="0" i="1" baseline="0" dirty="0" smtClean="0"/>
          </a:p>
          <a:p>
            <a:r>
              <a:rPr lang="en-US" b="1" i="0" baseline="0" dirty="0" smtClean="0"/>
              <a:t>You will have about 5 minutes to match your cards. GO! - 5 min</a:t>
            </a:r>
            <a:endParaRPr lang="en-US" b="1" i="0" dirty="0"/>
          </a:p>
        </p:txBody>
      </p:sp>
      <p:sp>
        <p:nvSpPr>
          <p:cNvPr id="4" name="Slide Number Placeholder 3"/>
          <p:cNvSpPr>
            <a:spLocks noGrp="1"/>
          </p:cNvSpPr>
          <p:nvPr>
            <p:ph type="sldNum" sz="quarter" idx="10"/>
          </p:nvPr>
        </p:nvSpPr>
        <p:spPr/>
        <p:txBody>
          <a:bodyPr/>
          <a:lstStyle/>
          <a:p>
            <a:fld id="{96D1D4BD-CA57-4C5F-BB78-A894D513C74F}"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3334389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 5 min. </a:t>
            </a:r>
            <a:r>
              <a:rPr lang="en-US" b="0" i="1" dirty="0" smtClean="0"/>
              <a:t>(click) </a:t>
            </a:r>
            <a:r>
              <a:rPr lang="en-US" b="0" i="0" dirty="0" smtClean="0"/>
              <a:t>Time to check your answers! You will notice that there are numbers in the bottom right corner of each</a:t>
            </a:r>
            <a:r>
              <a:rPr lang="en-US" b="0" i="0" baseline="0" dirty="0" smtClean="0"/>
              <a:t> scenario card. </a:t>
            </a:r>
            <a:endParaRPr lang="en-US" b="0" i="0" dirty="0" smtClean="0"/>
          </a:p>
          <a:p>
            <a:endParaRPr lang="en-US" b="1" dirty="0" smtClean="0"/>
          </a:p>
          <a:p>
            <a:r>
              <a:rPr lang="en-US" i="1" dirty="0" smtClean="0"/>
              <a:t>(click to bring in answers)</a:t>
            </a:r>
          </a:p>
          <a:p>
            <a:endParaRPr lang="en-US" dirty="0" smtClean="0"/>
          </a:p>
        </p:txBody>
      </p:sp>
      <p:sp>
        <p:nvSpPr>
          <p:cNvPr id="4" name="Slide Number Placeholder 3"/>
          <p:cNvSpPr>
            <a:spLocks noGrp="1"/>
          </p:cNvSpPr>
          <p:nvPr>
            <p:ph type="sldNum" sz="quarter" idx="10"/>
          </p:nvPr>
        </p:nvSpPr>
        <p:spPr/>
        <p:txBody>
          <a:bodyPr/>
          <a:lstStyle/>
          <a:p>
            <a:fld id="{96D1D4BD-CA57-4C5F-BB78-A894D513C74F}"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4574456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4 min. – </a:t>
            </a:r>
            <a:r>
              <a:rPr lang="en-US" b="0" dirty="0" smtClean="0"/>
              <a:t>In this video (which can be found on our NR website),</a:t>
            </a:r>
            <a:r>
              <a:rPr lang="en-US" b="0" baseline="0" dirty="0" smtClean="0"/>
              <a:t> KY Teacher of the Year Joanna Stevens talks about how growth mindset has benefitted her students.</a:t>
            </a:r>
          </a:p>
          <a:p>
            <a:endParaRPr lang="en-US" b="0" baseline="0" dirty="0" smtClean="0"/>
          </a:p>
          <a:p>
            <a:r>
              <a:rPr lang="en-US" b="1" i="1" baseline="0" dirty="0" smtClean="0"/>
              <a:t>SHOW VIDEO</a:t>
            </a:r>
            <a:endParaRPr lang="en-US" b="1" i="1" dirty="0"/>
          </a:p>
        </p:txBody>
      </p:sp>
      <p:sp>
        <p:nvSpPr>
          <p:cNvPr id="4" name="Slide Number Placeholder 3"/>
          <p:cNvSpPr>
            <a:spLocks noGrp="1"/>
          </p:cNvSpPr>
          <p:nvPr>
            <p:ph type="sldNum" sz="quarter" idx="10"/>
          </p:nvPr>
        </p:nvSpPr>
        <p:spPr/>
        <p:txBody>
          <a:bodyPr/>
          <a:lstStyle/>
          <a:p>
            <a:fld id="{96D1D4BD-CA57-4C5F-BB78-A894D513C74F}"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3087997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3 min. </a:t>
            </a:r>
            <a:r>
              <a:rPr lang="en-US" b="0" dirty="0" smtClean="0"/>
              <a:t>–</a:t>
            </a:r>
            <a:r>
              <a:rPr lang="en-US" b="0" baseline="0" dirty="0" smtClean="0"/>
              <a:t>  So What… Now What? – We have looked closely at what the research has to say about growth mindset– so what are your takeaways? Now what are you going to do with this information? Take a couple of minutes and think about growth mindset and what your current state is in this area. What may be an implication or next step?</a:t>
            </a:r>
            <a:endParaRPr lang="en-US" b="1" dirty="0" smtClean="0"/>
          </a:p>
          <a:p>
            <a:endParaRPr lang="en-US" b="0" baseline="0" dirty="0" smtClean="0"/>
          </a:p>
          <a:p>
            <a:r>
              <a:rPr lang="en-US" b="1" i="1" baseline="0" dirty="0" smtClean="0"/>
              <a:t>Throughout the day, we will be using sticky notes for reflection. Designate a spot on your table to serve as the “parking lot” for all of your sticky notes. You will use them at the end of the day as you determine next steps. </a:t>
            </a:r>
          </a:p>
          <a:p>
            <a:endParaRPr lang="en-US" b="0" baseline="0" dirty="0" smtClean="0"/>
          </a:p>
        </p:txBody>
      </p:sp>
      <p:sp>
        <p:nvSpPr>
          <p:cNvPr id="4" name="Slide Number Placeholder 3"/>
          <p:cNvSpPr>
            <a:spLocks noGrp="1"/>
          </p:cNvSpPr>
          <p:nvPr>
            <p:ph type="sldNum" sz="quarter" idx="10"/>
          </p:nvPr>
        </p:nvSpPr>
        <p:spPr/>
        <p:txBody>
          <a:bodyPr/>
          <a:lstStyle/>
          <a:p>
            <a:fld id="{96D1D4BD-CA57-4C5F-BB78-A894D513C74F}"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1387578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2 min – The</a:t>
            </a:r>
            <a:r>
              <a:rPr lang="en-US" b="1" baseline="0" dirty="0" smtClean="0"/>
              <a:t> next strategy we are going to spend some time investigating is actually a group of strategies – Metacognitive Strategies., to be exact! </a:t>
            </a:r>
            <a:r>
              <a:rPr lang="en-US" b="0" baseline="0" dirty="0" smtClean="0"/>
              <a:t>If you attended aby of our workshops last fall, you may recall that we spent a good amount of time talking about metacognition. </a:t>
            </a:r>
            <a:r>
              <a:rPr lang="en-US" b="1" baseline="0" dirty="0" smtClean="0"/>
              <a:t>But today, we are going to examine Metacognitive strategies specifically through the lens of instruction– how we can intentionally TEACH our students how to be metacognitive and use metacognitive strategies to regulate themselves as learners. </a:t>
            </a:r>
          </a:p>
          <a:p>
            <a:endParaRPr lang="en-US" b="1" baseline="0" dirty="0" smtClean="0"/>
          </a:p>
          <a:p>
            <a:r>
              <a:rPr lang="en-US" b="0" i="1" baseline="0" dirty="0" smtClean="0"/>
              <a:t>(click twice) </a:t>
            </a:r>
            <a:r>
              <a:rPr lang="en-US" b="0" i="0" baseline="0" dirty="0" smtClean="0"/>
              <a:t>Hattie assigns the use of </a:t>
            </a:r>
            <a:r>
              <a:rPr lang="en-US" b="1" i="0" baseline="0" dirty="0" smtClean="0"/>
              <a:t>Metacognitive Strategies an effect size of .53 – so it is above the hinge point of .40 </a:t>
            </a:r>
            <a:r>
              <a:rPr lang="en-US" b="0" i="0" baseline="0" dirty="0" smtClean="0"/>
              <a:t>in that blue area of the barometer- proven to have a strong impact on learning</a:t>
            </a:r>
            <a:endParaRPr lang="en-US" b="0" i="0" dirty="0"/>
          </a:p>
        </p:txBody>
      </p:sp>
      <p:sp>
        <p:nvSpPr>
          <p:cNvPr id="4" name="Slide Number Placeholder 3"/>
          <p:cNvSpPr>
            <a:spLocks noGrp="1"/>
          </p:cNvSpPr>
          <p:nvPr>
            <p:ph type="sldNum" sz="quarter" idx="10"/>
          </p:nvPr>
        </p:nvSpPr>
        <p:spPr/>
        <p:txBody>
          <a:bodyPr/>
          <a:lstStyle/>
          <a:p>
            <a:fld id="{75CC799F-FFD3-4788-AC58-F52FCDCC98D0}"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42494467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2 min- </a:t>
            </a:r>
            <a:r>
              <a:rPr lang="en-US" dirty="0" smtClean="0"/>
              <a:t>Before we start talking about metacognitive strategies, let’s review what the word “metacognition” really means– it is more than just “thinking about thinking”. </a:t>
            </a:r>
            <a:r>
              <a:rPr lang="en-US" i="1" dirty="0" smtClean="0"/>
              <a:t>(click)</a:t>
            </a:r>
            <a:endParaRPr lang="en-US" i="1" baseline="0" dirty="0" smtClean="0"/>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“Metacognition is one’s ability to use </a:t>
            </a:r>
            <a:r>
              <a:rPr lang="en-US" sz="1200" b="1" u="sng" dirty="0" smtClean="0">
                <a:solidFill>
                  <a:srgbClr val="FF0000"/>
                </a:solidFill>
              </a:rPr>
              <a:t>prior knowledge </a:t>
            </a:r>
            <a:r>
              <a:rPr lang="en-US" sz="1200" dirty="0" smtClean="0"/>
              <a:t>to plan a </a:t>
            </a:r>
            <a:r>
              <a:rPr lang="en-US" sz="1200" b="1" u="sng" dirty="0" smtClean="0">
                <a:solidFill>
                  <a:srgbClr val="FF0000"/>
                </a:solidFill>
              </a:rPr>
              <a:t>strategy</a:t>
            </a:r>
            <a:r>
              <a:rPr lang="en-US" sz="1200" dirty="0" smtClean="0"/>
              <a:t> </a:t>
            </a:r>
            <a:r>
              <a:rPr lang="en-US" sz="1200" i="1" dirty="0" smtClean="0"/>
              <a:t>(click)</a:t>
            </a:r>
            <a:r>
              <a:rPr lang="en-US" sz="1200" dirty="0" smtClean="0"/>
              <a:t> for approaching a learning task, take necessary steps to </a:t>
            </a:r>
            <a:r>
              <a:rPr lang="en-US" sz="1200" b="1" u="sng" dirty="0" smtClean="0">
                <a:solidFill>
                  <a:srgbClr val="FF0000"/>
                </a:solidFill>
              </a:rPr>
              <a:t>problem solve</a:t>
            </a:r>
            <a:r>
              <a:rPr lang="en-US" sz="1200" dirty="0" smtClean="0"/>
              <a:t>, </a:t>
            </a:r>
            <a:r>
              <a:rPr lang="en-US" sz="1200" i="1" dirty="0" smtClean="0"/>
              <a:t>(click) </a:t>
            </a:r>
            <a:r>
              <a:rPr lang="en-US" sz="1200" b="1" u="sng" dirty="0" smtClean="0">
                <a:solidFill>
                  <a:srgbClr val="FF0000"/>
                </a:solidFill>
              </a:rPr>
              <a:t>reflect</a:t>
            </a:r>
            <a:r>
              <a:rPr lang="en-US" sz="1200" dirty="0" smtClean="0"/>
              <a:t> on and </a:t>
            </a:r>
            <a:r>
              <a:rPr lang="en-US" sz="1200" b="1" u="sng" dirty="0" smtClean="0">
                <a:solidFill>
                  <a:srgbClr val="FF0000"/>
                </a:solidFill>
              </a:rPr>
              <a:t>evaluate</a:t>
            </a:r>
            <a:r>
              <a:rPr lang="en-US" sz="1200" dirty="0" smtClean="0"/>
              <a:t> results, and </a:t>
            </a:r>
            <a:r>
              <a:rPr lang="en-US" sz="1200" b="1" u="sng" dirty="0" smtClean="0">
                <a:solidFill>
                  <a:srgbClr val="FF0000"/>
                </a:solidFill>
              </a:rPr>
              <a:t>modify</a:t>
            </a:r>
            <a:r>
              <a:rPr lang="en-US" sz="1200" dirty="0" smtClean="0"/>
              <a:t> one’s approach as  needed.”</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SO, </a:t>
            </a:r>
            <a:r>
              <a:rPr lang="en-US" b="1" baseline="0" dirty="0" smtClean="0"/>
              <a:t>when students are being metacognitive, they are truly regulating their own thinking and learning. Remember, self-regulation has a very high effect size– 1.33</a:t>
            </a:r>
          </a:p>
          <a:p>
            <a:endParaRPr lang="en-US" dirty="0"/>
          </a:p>
        </p:txBody>
      </p:sp>
      <p:sp>
        <p:nvSpPr>
          <p:cNvPr id="4" name="Slide Number Placeholder 3"/>
          <p:cNvSpPr>
            <a:spLocks noGrp="1"/>
          </p:cNvSpPr>
          <p:nvPr>
            <p:ph type="sldNum" sz="quarter" idx="10"/>
          </p:nvPr>
        </p:nvSpPr>
        <p:spPr/>
        <p:txBody>
          <a:bodyPr/>
          <a:lstStyle/>
          <a:p>
            <a:fld id="{75CC799F-FFD3-4788-AC58-F52FCDCC98D0}"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9100886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2 min – </a:t>
            </a:r>
            <a:r>
              <a:rPr lang="en-US" b="1" baseline="0" dirty="0" smtClean="0"/>
              <a:t> So, why is it so important that we intentionally teach students to be metacognitive?</a:t>
            </a:r>
            <a:endParaRPr lang="en-US" b="1" dirty="0" smtClean="0"/>
          </a:p>
          <a:p>
            <a:endParaRPr lang="en-US" dirty="0" smtClean="0"/>
          </a:p>
          <a:p>
            <a:r>
              <a:rPr lang="en-US" baseline="0" dirty="0" smtClean="0"/>
              <a:t>Well, first of all, as we just said- </a:t>
            </a:r>
            <a:r>
              <a:rPr lang="en-US" b="1" baseline="0" dirty="0" smtClean="0"/>
              <a:t>metacognition </a:t>
            </a:r>
            <a:r>
              <a:rPr lang="en-US" i="1" baseline="0" dirty="0" smtClean="0"/>
              <a:t>(click) </a:t>
            </a:r>
            <a:r>
              <a:rPr lang="en-US" b="1" baseline="0" dirty="0" smtClean="0"/>
              <a:t>enhances a learners self-regulation</a:t>
            </a:r>
            <a:r>
              <a:rPr lang="en-US" baseline="0" dirty="0" smtClean="0"/>
              <a:t>. If learners are able to reflect on their learning strategies, they can determine which strategies were most helpful, or plan to change strategies on future tasks and/or assignments if needed</a:t>
            </a:r>
          </a:p>
          <a:p>
            <a:endParaRPr lang="en-US" baseline="0" dirty="0" smtClean="0"/>
          </a:p>
          <a:p>
            <a:r>
              <a:rPr lang="en-US" baseline="0" dirty="0" smtClean="0"/>
              <a:t>Additionally, </a:t>
            </a:r>
            <a:r>
              <a:rPr lang="en-US" b="1" baseline="0" dirty="0" smtClean="0"/>
              <a:t>metacognition </a:t>
            </a:r>
            <a:r>
              <a:rPr lang="en-US" i="1" baseline="0" dirty="0" smtClean="0"/>
              <a:t>(click) </a:t>
            </a:r>
            <a:r>
              <a:rPr lang="en-US" b="1" baseline="0" dirty="0" smtClean="0"/>
              <a:t>develops over time. </a:t>
            </a:r>
            <a:r>
              <a:rPr lang="en-US" baseline="0" dirty="0" smtClean="0"/>
              <a:t>For example, most teenagers have better metacognitive skills than children.  As children grow, metacognition develops and becomes more complex. Humans are able to think more strategically as they develop and mature</a:t>
            </a:r>
          </a:p>
          <a:p>
            <a:endParaRPr lang="en-US" baseline="0" dirty="0" smtClean="0"/>
          </a:p>
          <a:p>
            <a:r>
              <a:rPr lang="en-US" b="1" baseline="0" dirty="0" smtClean="0"/>
              <a:t>Metacognition</a:t>
            </a:r>
            <a:r>
              <a:rPr lang="en-US" baseline="0" dirty="0" smtClean="0"/>
              <a:t> </a:t>
            </a:r>
            <a:r>
              <a:rPr lang="en-US" i="1" baseline="0" dirty="0" smtClean="0"/>
              <a:t>(click) </a:t>
            </a:r>
            <a:r>
              <a:rPr lang="en-US" b="1" baseline="0" dirty="0" smtClean="0"/>
              <a:t>impacts learners in all domains </a:t>
            </a:r>
            <a:r>
              <a:rPr lang="en-US" baseline="0" dirty="0" smtClean="0"/>
              <a:t>and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Most importantly, METACOGNITION </a:t>
            </a:r>
            <a:r>
              <a:rPr lang="en-US" b="0" i="1" baseline="0" dirty="0" smtClean="0"/>
              <a:t>(click)</a:t>
            </a:r>
            <a:r>
              <a:rPr lang="en-US" b="1" baseline="0" dirty="0" smtClean="0"/>
              <a:t> CAN BE LEARNE!</a:t>
            </a:r>
            <a:r>
              <a:rPr lang="en-US" baseline="0" dirty="0" smtClean="0"/>
              <a:t> It can be taught, mastered, and applied by all learners. It can be developed and practiced by anyone and most educational psychologists believe it should be taught from a very young 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Metacognition is a vital part of being a successful student!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5CC799F-FFD3-4788-AC58-F52FCDCC98D0}"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698932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u="none" dirty="0"/>
              <a:t>2 min.</a:t>
            </a:r>
            <a:r>
              <a:rPr lang="en-US" sz="1400" b="1" u="none" baseline="0" dirty="0"/>
              <a:t>  </a:t>
            </a:r>
            <a:r>
              <a:rPr lang="en-US" sz="1400" b="0" u="none" baseline="0" dirty="0"/>
              <a:t>-</a:t>
            </a:r>
            <a:r>
              <a:rPr lang="en-US" sz="1400" b="0" u="none" baseline="0" dirty="0" smtClean="0"/>
              <a:t> </a:t>
            </a:r>
            <a:r>
              <a:rPr lang="en-US" sz="1400" b="0" u="none" baseline="0" dirty="0"/>
              <a:t>For many </a:t>
            </a:r>
            <a:r>
              <a:rPr lang="en-US" sz="1400" b="0" u="none" baseline="0" dirty="0" smtClean="0"/>
              <a:t>folks, this document </a:t>
            </a:r>
            <a:r>
              <a:rPr lang="en-US" sz="1400" b="0" u="none" baseline="0" dirty="0"/>
              <a:t>creates urgency.  </a:t>
            </a:r>
            <a:r>
              <a:rPr lang="en-US" sz="1400" dirty="0"/>
              <a:t>WE believe that schools and district must be keenly aware</a:t>
            </a:r>
            <a:r>
              <a:rPr lang="en-US" sz="1400" baseline="0" dirty="0"/>
              <a:t> of their current conditions (As-IS- State) and this is one avenue to look at a current condition.   </a:t>
            </a:r>
          </a:p>
          <a:p>
            <a:r>
              <a:rPr lang="en-US" sz="1400" baseline="0" dirty="0"/>
              <a:t>How do schools determine their current conditions?  Often schools and district review KPREP data or other end of the year data and determine the path of the improvement efforts for their school and district.  Although student performance data is a piece of the story- it is only a piece…what is the root causes of these particular data points?  WE don’t want to underplay the importance of this data, but there are many other pieces of work and information that must be considered before a diagnosis for improvement can be made. </a:t>
            </a:r>
          </a:p>
          <a:p>
            <a:endParaRPr lang="en-US" dirty="0"/>
          </a:p>
          <a:p>
            <a:r>
              <a:rPr lang="en-US" dirty="0"/>
              <a:t>The</a:t>
            </a:r>
            <a:r>
              <a:rPr lang="en-US" baseline="0" dirty="0"/>
              <a:t> SRC does NOT contain prescribed next steps as we already know.  We need to dive deeper into the processes that are embedded within our schools and dictate our practices in our schools and districts. </a:t>
            </a:r>
            <a:endParaRPr lang="en-US" dirty="0"/>
          </a:p>
        </p:txBody>
      </p:sp>
      <p:sp>
        <p:nvSpPr>
          <p:cNvPr id="4" name="Slide Number Placeholder 3"/>
          <p:cNvSpPr>
            <a:spLocks noGrp="1"/>
          </p:cNvSpPr>
          <p:nvPr>
            <p:ph type="sldNum" sz="quarter" idx="10"/>
          </p:nvPr>
        </p:nvSpPr>
        <p:spPr/>
        <p:txBody>
          <a:bodyPr/>
          <a:lstStyle/>
          <a:p>
            <a:fld id="{593609C6-9212-444D-8E9E-13EB16A55F02}"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7354027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3 min – </a:t>
            </a:r>
            <a:r>
              <a:rPr lang="en-US" b="1" i="1" dirty="0" smtClean="0"/>
              <a:t>(click twice) </a:t>
            </a:r>
            <a:r>
              <a:rPr lang="en-US" dirty="0" smtClean="0"/>
              <a:t>There are seven “Comprehension Strategies”</a:t>
            </a:r>
            <a:r>
              <a:rPr lang="en-US" baseline="0" dirty="0" smtClean="0"/>
              <a:t> that lead to deeper understanding and help students to be more metacognitive</a:t>
            </a:r>
            <a:r>
              <a:rPr lang="en-US" b="1" baseline="0" dirty="0" smtClean="0"/>
              <a:t>.  We are going to call them “Thinking Strategies” since comprehension implies that these thinking processes only happen when we are reading, when actually, Thinking Strategies can be applied in a variety of contexts.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baseline="0" dirty="0" smtClean="0"/>
              <a:t>(click to bring in each strategy and read the strategy)</a:t>
            </a:r>
            <a:endParaRPr lang="en-US" b="1" i="1" dirty="0" smtClean="0"/>
          </a:p>
          <a:p>
            <a:endParaRPr lang="en-US" b="1" dirty="0" smtClean="0"/>
          </a:p>
          <a:p>
            <a:r>
              <a:rPr lang="en-US" b="1" dirty="0" smtClean="0"/>
              <a:t>In your packets,</a:t>
            </a:r>
            <a:r>
              <a:rPr lang="en-US" b="1" baseline="0" dirty="0" smtClean="0"/>
              <a:t> you will find these strategies, along with t</a:t>
            </a:r>
            <a:r>
              <a:rPr lang="en-US" b="1" dirty="0" smtClean="0"/>
              <a:t>hinking stems</a:t>
            </a:r>
            <a:r>
              <a:rPr lang="en-US" b="1" baseline="0" dirty="0" smtClean="0"/>
              <a:t> for each one</a:t>
            </a:r>
            <a:r>
              <a:rPr lang="en-US" b="1" dirty="0" smtClean="0"/>
              <a:t>– these stems provide</a:t>
            </a:r>
            <a:r>
              <a:rPr lang="en-US" b="1" baseline="0" dirty="0" smtClean="0"/>
              <a:t> scaffolds for students to use when talking or writing about their thinking.</a:t>
            </a:r>
          </a:p>
          <a:p>
            <a:endParaRPr lang="en-US" b="1" baseline="0" dirty="0" smtClean="0"/>
          </a:p>
          <a:p>
            <a:r>
              <a:rPr lang="en-US" b="0" baseline="0" dirty="0" smtClean="0"/>
              <a:t>Let’s talk a little bit about each of these.</a:t>
            </a:r>
            <a:endParaRPr lang="en-US" b="0" dirty="0"/>
          </a:p>
        </p:txBody>
      </p:sp>
      <p:sp>
        <p:nvSpPr>
          <p:cNvPr id="4" name="Slide Number Placeholder 3"/>
          <p:cNvSpPr>
            <a:spLocks noGrp="1"/>
          </p:cNvSpPr>
          <p:nvPr>
            <p:ph type="sldNum" sz="quarter" idx="10"/>
          </p:nvPr>
        </p:nvSpPr>
        <p:spPr/>
        <p:txBody>
          <a:bodyPr/>
          <a:lstStyle/>
          <a:p>
            <a:fld id="{75CC799F-FFD3-4788-AC58-F52FCDCC98D0}"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225510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5 min</a:t>
            </a:r>
          </a:p>
          <a:p>
            <a:r>
              <a:rPr lang="en-US" dirty="0" smtClean="0"/>
              <a:t>It’s important</a:t>
            </a:r>
            <a:r>
              <a:rPr lang="en-US" baseline="0" dirty="0" smtClean="0"/>
              <a:t> for students to be able to monitor their own understanding.  </a:t>
            </a:r>
            <a:r>
              <a:rPr lang="en-US" b="1" baseline="0" dirty="0" smtClean="0"/>
              <a:t>Monitoring for meaning </a:t>
            </a:r>
            <a:r>
              <a:rPr lang="en-US" baseline="0" dirty="0" smtClean="0"/>
              <a:t>involves the learner’s ability to:</a:t>
            </a:r>
          </a:p>
          <a:p>
            <a:r>
              <a:rPr lang="en-US" i="1" baseline="0" dirty="0" smtClean="0"/>
              <a:t>(click</a:t>
            </a:r>
            <a:r>
              <a:rPr lang="en-US" baseline="0" dirty="0" smtClean="0"/>
              <a:t>) -know when they fully understand</a:t>
            </a:r>
          </a:p>
          <a:p>
            <a:r>
              <a:rPr lang="en-US" i="1" baseline="0" dirty="0" smtClean="0"/>
              <a:t>(click</a:t>
            </a:r>
            <a:r>
              <a:rPr lang="en-US" baseline="0" dirty="0" smtClean="0"/>
              <a:t>) –know when they do not fully understand</a:t>
            </a:r>
          </a:p>
          <a:p>
            <a:r>
              <a:rPr lang="en-US" i="1" baseline="0" dirty="0" smtClean="0"/>
              <a:t>(click) </a:t>
            </a:r>
            <a:r>
              <a:rPr lang="en-US" baseline="0" dirty="0" smtClean="0"/>
              <a:t>–know how to help themselves understand and </a:t>
            </a:r>
          </a:p>
          <a:p>
            <a:r>
              <a:rPr lang="en-US" i="1" baseline="0" dirty="0" smtClean="0"/>
              <a:t>(click) </a:t>
            </a:r>
            <a:r>
              <a:rPr lang="en-US" baseline="0" dirty="0" smtClean="0"/>
              <a:t>–know how and when to use a wide range of “fix up” strategies</a:t>
            </a:r>
          </a:p>
          <a:p>
            <a:endParaRPr lang="en-US" baseline="0" dirty="0" smtClean="0"/>
          </a:p>
          <a:p>
            <a:r>
              <a:rPr lang="en-US" baseline="0" dirty="0" smtClean="0"/>
              <a:t>You can see that </a:t>
            </a:r>
            <a:r>
              <a:rPr lang="en-US" b="1" baseline="0" dirty="0" smtClean="0"/>
              <a:t>the picture represents that monitoring for meaning is an ongoing process</a:t>
            </a:r>
            <a:r>
              <a:rPr lang="en-US" baseline="0" dirty="0" smtClean="0"/>
              <a:t>– the learner is constantly asking themselves, “Am I understanding” </a:t>
            </a:r>
            <a:endParaRPr lang="en-US" dirty="0" smtClean="0"/>
          </a:p>
          <a:p>
            <a:endParaRPr lang="en-US" b="1" dirty="0"/>
          </a:p>
        </p:txBody>
      </p:sp>
      <p:sp>
        <p:nvSpPr>
          <p:cNvPr id="4" name="Slide Number Placeholder 3"/>
          <p:cNvSpPr>
            <a:spLocks noGrp="1"/>
          </p:cNvSpPr>
          <p:nvPr>
            <p:ph type="sldNum" sz="quarter" idx="10"/>
          </p:nvPr>
        </p:nvSpPr>
        <p:spPr/>
        <p:txBody>
          <a:bodyPr/>
          <a:lstStyle/>
          <a:p>
            <a:fld id="{65A83BF2-C48D-49FA-8EA4-F0044FBED0B8}" type="slidenum">
              <a:rPr lang="en-US" smtClean="0"/>
              <a:t>31</a:t>
            </a:fld>
            <a:endParaRPr lang="en-US"/>
          </a:p>
        </p:txBody>
      </p:sp>
    </p:spTree>
    <p:extLst>
      <p:ext uri="{BB962C8B-B14F-4D97-AF65-F5344CB8AC3E}">
        <p14:creationId xmlns:p14="http://schemas.microsoft.com/office/powerpoint/2010/main" val="14138861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5 min</a:t>
            </a:r>
          </a:p>
          <a:p>
            <a:endParaRPr lang="en-US" b="1" dirty="0" smtClean="0"/>
          </a:p>
          <a:p>
            <a:r>
              <a:rPr lang="en-US" b="1" dirty="0" smtClean="0"/>
              <a:t>Notice first the picture-- Think about a lint brush– everything it touches changes</a:t>
            </a:r>
            <a:r>
              <a:rPr lang="en-US" b="1" baseline="0" dirty="0" smtClean="0"/>
              <a:t> it in some way--</a:t>
            </a:r>
            <a:r>
              <a:rPr lang="en-US" b="1" dirty="0" smtClean="0"/>
              <a:t> something sticks to</a:t>
            </a:r>
            <a:r>
              <a:rPr lang="en-US" b="1" baseline="0" dirty="0" smtClean="0"/>
              <a:t> it! We are much the same as learners- every experience we have adds our knowledge, and shapes our understanding and perceptions.</a:t>
            </a:r>
            <a:endParaRPr lang="en-US" b="1" dirty="0" smtClean="0"/>
          </a:p>
          <a:p>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word </a:t>
            </a:r>
            <a:r>
              <a:rPr lang="en-US" b="1" baseline="0" dirty="0" smtClean="0"/>
              <a:t>schema </a:t>
            </a:r>
            <a:r>
              <a:rPr lang="en-US" baseline="0" dirty="0" smtClean="0"/>
              <a:t>refers to all of our past experiences, combined with our current and prior knowledge. Thus, the t</a:t>
            </a:r>
            <a:r>
              <a:rPr lang="en-US" dirty="0" smtClean="0"/>
              <a:t>hinking</a:t>
            </a:r>
            <a:r>
              <a:rPr lang="en-US" baseline="0" dirty="0" smtClean="0"/>
              <a:t> strategy of </a:t>
            </a:r>
            <a:r>
              <a:rPr lang="en-US" b="1" baseline="0" dirty="0" smtClean="0"/>
              <a:t>using schema requires students to use all that they know and have experienced to help them understand and create meaning.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smtClean="0"/>
              <a:t>(click) </a:t>
            </a:r>
            <a:r>
              <a:rPr lang="en-US" baseline="0" dirty="0" smtClean="0"/>
              <a:t>Students can often relate new information to known information, which helps them to understand new 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smtClean="0"/>
              <a:t>(click) </a:t>
            </a:r>
            <a:r>
              <a:rPr lang="en-US" i="0" baseline="0" dirty="0" smtClean="0"/>
              <a:t>When students are m</a:t>
            </a:r>
            <a:r>
              <a:rPr lang="en-US" baseline="0" dirty="0" smtClean="0"/>
              <a:t>aking connections to self, to text, or to the world, they are activating their schema!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Finally, </a:t>
            </a:r>
            <a:r>
              <a:rPr lang="en-US" i="1" baseline="0" dirty="0" smtClean="0"/>
              <a:t>(click) </a:t>
            </a:r>
            <a:r>
              <a:rPr lang="en-US" baseline="0" dirty="0" smtClean="0"/>
              <a:t>it is important to remember that schema is </a:t>
            </a:r>
            <a:r>
              <a:rPr lang="en-US" b="1" baseline="0" dirty="0" smtClean="0"/>
              <a:t>always evolving</a:t>
            </a:r>
            <a:r>
              <a:rPr lang="en-US" baseline="0" dirty="0" smtClean="0"/>
              <a:t>, (remember the lint brush? – we learn new things and have new experiences every day) so this creation of new schema is essential to understanding new information.</a:t>
            </a:r>
            <a:endParaRPr lang="en-US" dirty="0" smtClean="0"/>
          </a:p>
          <a:p>
            <a:endParaRPr lang="en-US" b="1" dirty="0"/>
          </a:p>
        </p:txBody>
      </p:sp>
      <p:sp>
        <p:nvSpPr>
          <p:cNvPr id="4" name="Slide Number Placeholder 3"/>
          <p:cNvSpPr>
            <a:spLocks noGrp="1"/>
          </p:cNvSpPr>
          <p:nvPr>
            <p:ph type="sldNum" sz="quarter" idx="10"/>
          </p:nvPr>
        </p:nvSpPr>
        <p:spPr/>
        <p:txBody>
          <a:bodyPr/>
          <a:lstStyle/>
          <a:p>
            <a:fld id="{75CC799F-FFD3-4788-AC58-F52FCDCC98D0}"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5262761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5 min</a:t>
            </a:r>
          </a:p>
          <a:p>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When we think of </a:t>
            </a:r>
            <a:r>
              <a:rPr lang="en-US" b="1" dirty="0" smtClean="0"/>
              <a:t>making</a:t>
            </a:r>
            <a:r>
              <a:rPr lang="en-US" b="1" baseline="0" dirty="0" smtClean="0"/>
              <a:t> an inference</a:t>
            </a:r>
            <a:r>
              <a:rPr lang="en-US" baseline="0" dirty="0" smtClean="0"/>
              <a:t>, we usually think of </a:t>
            </a:r>
            <a:r>
              <a:rPr lang="en-US" i="1" baseline="0" dirty="0" smtClean="0"/>
              <a:t>(click) </a:t>
            </a:r>
            <a:r>
              <a:rPr lang="en-US" baseline="0" dirty="0" smtClean="0"/>
              <a:t>making predictions,  or </a:t>
            </a:r>
            <a:r>
              <a:rPr lang="en-US" i="1" baseline="0" dirty="0" smtClean="0"/>
              <a:t>(click) </a:t>
            </a:r>
            <a:r>
              <a:rPr lang="en-US" baseline="0" dirty="0" smtClean="0"/>
              <a:t>forming an opinion based on evidence.  </a:t>
            </a:r>
            <a:r>
              <a:rPr lang="en-US" b="1" baseline="0" dirty="0" smtClean="0"/>
              <a:t>Yes, both of these are examples of inferring</a:t>
            </a:r>
            <a:r>
              <a:rPr lang="en-US" baseline="0" dirty="0" smtClean="0"/>
              <a:t>. But inferring may also be characterized as </a:t>
            </a:r>
            <a:r>
              <a:rPr lang="en-US" i="1" baseline="0" dirty="0" smtClean="0"/>
              <a:t>(click) </a:t>
            </a:r>
            <a:r>
              <a:rPr lang="en-US" baseline="0" dirty="0" smtClean="0"/>
              <a:t>drawing conclusions, </a:t>
            </a:r>
            <a:r>
              <a:rPr lang="en-US" i="1" baseline="0" dirty="0" smtClean="0"/>
              <a:t>(click) </a:t>
            </a:r>
            <a:r>
              <a:rPr lang="en-US" baseline="0" dirty="0" smtClean="0"/>
              <a:t>creating meaning in order to fill gaps, </a:t>
            </a:r>
            <a:r>
              <a:rPr lang="en-US" i="1" baseline="0" dirty="0" smtClean="0"/>
              <a:t>(click) </a:t>
            </a:r>
            <a:r>
              <a:rPr lang="en-US" baseline="0" dirty="0" smtClean="0"/>
              <a:t>developing interpretations, and </a:t>
            </a:r>
            <a:r>
              <a:rPr lang="en-US" i="1" baseline="0" dirty="0" smtClean="0"/>
              <a:t>(click) </a:t>
            </a:r>
            <a:r>
              <a:rPr lang="en-US" baseline="0" dirty="0" smtClean="0"/>
              <a:t>making decisions about inexplicit meanings.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Inferring is a critical thinking skill. Learners have to be able to “read between the lines” and create meaning, based on clues or evidence. So, you can see this process represented in the picture EVIDENCE + KNOWLEDGE = INFERRING</a:t>
            </a:r>
            <a:endParaRPr lang="en-US" b="1" dirty="0"/>
          </a:p>
        </p:txBody>
      </p:sp>
      <p:sp>
        <p:nvSpPr>
          <p:cNvPr id="4" name="Slide Number Placeholder 3"/>
          <p:cNvSpPr>
            <a:spLocks noGrp="1"/>
          </p:cNvSpPr>
          <p:nvPr>
            <p:ph type="sldNum" sz="quarter" idx="10"/>
          </p:nvPr>
        </p:nvSpPr>
        <p:spPr/>
        <p:txBody>
          <a:bodyPr/>
          <a:lstStyle/>
          <a:p>
            <a:fld id="{75CC799F-FFD3-4788-AC58-F52FCDCC98D0}"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5221682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5 min</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Asking Questions is the t</a:t>
            </a:r>
            <a:r>
              <a:rPr lang="en-US" b="1" baseline="0" dirty="0" smtClean="0"/>
              <a:t>hinking strategy that often comes most easily to students. As learners, we are naturally inquisitive and tend to “WONDER” about everything.  </a:t>
            </a:r>
            <a:r>
              <a:rPr lang="en-US" baseline="0" dirty="0" smtClean="0"/>
              <a:t>Even so, it is still important for teachers to intentionally teach questioning techniques.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smtClean="0"/>
              <a:t>(click) </a:t>
            </a:r>
            <a:r>
              <a:rPr lang="en-US" baseline="0" dirty="0" smtClean="0"/>
              <a:t>Students should be generating questions throughout the learning process- before, during, and after.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smtClean="0"/>
              <a:t>(click) </a:t>
            </a:r>
            <a:r>
              <a:rPr lang="en-US" baseline="0" dirty="0" smtClean="0"/>
              <a:t>Students may use questions to focus on various aspect of understanding, to delve more deeply into meaning, or to extrapolate insights and inferences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There are many </a:t>
            </a:r>
            <a:r>
              <a:rPr lang="en-US" b="1" baseline="0" dirty="0" err="1" smtClean="0"/>
              <a:t>MANY</a:t>
            </a:r>
            <a:r>
              <a:rPr lang="en-US" b="1" baseline="0" dirty="0" smtClean="0"/>
              <a:t> different types of questions that students use in order to develop understanding, as represented by the various colors in the picture </a:t>
            </a:r>
            <a:endParaRPr lang="en-US" b="1" dirty="0" smtClean="0"/>
          </a:p>
          <a:p>
            <a:endParaRPr lang="en-US" dirty="0"/>
          </a:p>
        </p:txBody>
      </p:sp>
      <p:sp>
        <p:nvSpPr>
          <p:cNvPr id="4" name="Slide Number Placeholder 3"/>
          <p:cNvSpPr>
            <a:spLocks noGrp="1"/>
          </p:cNvSpPr>
          <p:nvPr>
            <p:ph type="sldNum" sz="quarter" idx="10"/>
          </p:nvPr>
        </p:nvSpPr>
        <p:spPr/>
        <p:txBody>
          <a:bodyPr/>
          <a:lstStyle/>
          <a:p>
            <a:fld id="{65A83BF2-C48D-49FA-8EA4-F0044FBED0B8}" type="slidenum">
              <a:rPr lang="en-US" smtClean="0"/>
              <a:t>34</a:t>
            </a:fld>
            <a:endParaRPr lang="en-US"/>
          </a:p>
        </p:txBody>
      </p:sp>
    </p:spTree>
    <p:extLst>
      <p:ext uri="{BB962C8B-B14F-4D97-AF65-F5344CB8AC3E}">
        <p14:creationId xmlns:p14="http://schemas.microsoft.com/office/powerpoint/2010/main" val="6841448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5 min</a:t>
            </a:r>
          </a:p>
          <a:p>
            <a:endParaRPr lang="en-US" b="1" dirty="0" smtClean="0"/>
          </a:p>
          <a:p>
            <a:r>
              <a:rPr lang="en-US" dirty="0" smtClean="0"/>
              <a:t>Being able to </a:t>
            </a:r>
            <a:r>
              <a:rPr lang="en-US" b="1" dirty="0" smtClean="0"/>
              <a:t>create</a:t>
            </a:r>
            <a:r>
              <a:rPr lang="en-US" b="1" baseline="0" dirty="0" smtClean="0"/>
              <a:t> </a:t>
            </a:r>
            <a:r>
              <a:rPr lang="en-US" b="1" dirty="0" smtClean="0"/>
              <a:t>mental images </a:t>
            </a:r>
            <a:r>
              <a:rPr lang="en-US" dirty="0" smtClean="0"/>
              <a:t>is critical for students.</a:t>
            </a:r>
            <a:r>
              <a:rPr lang="en-US" baseline="0" dirty="0" smtClean="0"/>
              <a:t> Sometimes, when we talk to students about this thinking strategy, they make the mistake of thinking that it is only about “visualizing” or “getting pictures in their heads” BUT </a:t>
            </a:r>
            <a:r>
              <a:rPr lang="en-US" i="1" baseline="0" dirty="0" smtClean="0"/>
              <a:t>(click)</a:t>
            </a:r>
            <a:endParaRPr lang="en-US" i="1" dirty="0" smtClean="0"/>
          </a:p>
          <a:p>
            <a:endParaRPr lang="en-US" dirty="0" smtClean="0"/>
          </a:p>
          <a:p>
            <a:r>
              <a:rPr lang="en-US" dirty="0" smtClean="0"/>
              <a:t>It’s important to help students learn to </a:t>
            </a:r>
            <a:r>
              <a:rPr lang="en-US" sz="1200" b="1" dirty="0" smtClean="0">
                <a:solidFill>
                  <a:prstClr val="black"/>
                </a:solidFill>
              </a:rPr>
              <a:t>use images that emanate from </a:t>
            </a:r>
            <a:r>
              <a:rPr lang="en-US" sz="1200" b="1" i="1" u="sng" dirty="0" smtClean="0">
                <a:solidFill>
                  <a:prstClr val="black"/>
                </a:solidFill>
              </a:rPr>
              <a:t>all five senses </a:t>
            </a:r>
            <a:r>
              <a:rPr lang="en-US" sz="1200" b="1" dirty="0" smtClean="0">
                <a:solidFill>
                  <a:prstClr val="black"/>
                </a:solidFill>
              </a:rPr>
              <a:t>to understand more vividly and deeply,</a:t>
            </a:r>
            <a:r>
              <a:rPr lang="en-US" sz="1200" b="1" baseline="0" dirty="0" smtClean="0">
                <a:solidFill>
                  <a:prstClr val="black"/>
                </a:solidFill>
              </a:rPr>
              <a:t> </a:t>
            </a:r>
            <a:r>
              <a:rPr lang="en-US" sz="1200" b="0" i="1" baseline="0" dirty="0" smtClean="0">
                <a:solidFill>
                  <a:prstClr val="black"/>
                </a:solidFill>
              </a:rPr>
              <a:t>(click)</a:t>
            </a:r>
            <a:r>
              <a:rPr lang="en-US" sz="1200" b="0" i="1" dirty="0" smtClean="0">
                <a:solidFill>
                  <a:prstClr val="black"/>
                </a:solidFill>
              </a:rPr>
              <a:t> </a:t>
            </a:r>
            <a:r>
              <a:rPr lang="en-US" sz="1200" b="1" dirty="0" smtClean="0">
                <a:solidFill>
                  <a:prstClr val="black"/>
                </a:solidFill>
              </a:rPr>
              <a:t>as well as using images that emanate from </a:t>
            </a:r>
            <a:r>
              <a:rPr lang="en-US" sz="1200" b="1" i="1" u="sng" dirty="0" smtClean="0">
                <a:solidFill>
                  <a:prstClr val="black"/>
                </a:solidFill>
              </a:rPr>
              <a:t>emotions</a:t>
            </a:r>
            <a:r>
              <a:rPr lang="en-US" sz="1200" b="1" i="1" dirty="0" smtClean="0">
                <a:solidFill>
                  <a:prstClr val="black"/>
                </a:solidFill>
              </a:rPr>
              <a:t> </a:t>
            </a:r>
            <a:r>
              <a:rPr lang="en-US" sz="1200" b="1" dirty="0" smtClean="0">
                <a:solidFill>
                  <a:prstClr val="black"/>
                </a:solidFill>
              </a:rPr>
              <a:t>to understand more vividly and deeply</a:t>
            </a:r>
          </a:p>
          <a:p>
            <a:endParaRPr lang="en-US" dirty="0" smtClean="0"/>
          </a:p>
          <a:p>
            <a:r>
              <a:rPr lang="en-US" b="0" dirty="0" smtClean="0"/>
              <a:t>Students</a:t>
            </a:r>
            <a:r>
              <a:rPr lang="en-US" b="0" baseline="0" dirty="0" smtClean="0"/>
              <a:t> should be able to talk about not only what they imagine seeing, hearing, smelling, </a:t>
            </a:r>
            <a:r>
              <a:rPr lang="en-US" b="0" baseline="0" dirty="0" err="1" smtClean="0"/>
              <a:t>etc</a:t>
            </a:r>
            <a:r>
              <a:rPr lang="en-US" b="0" baseline="0" dirty="0" smtClean="0"/>
              <a:t>, but also what emotions and feelings are evoked that help them understand. You will notice that all of these are represented in the picture.</a:t>
            </a:r>
            <a:endParaRPr lang="en-US" b="0" dirty="0"/>
          </a:p>
        </p:txBody>
      </p:sp>
      <p:sp>
        <p:nvSpPr>
          <p:cNvPr id="4" name="Slide Number Placeholder 3"/>
          <p:cNvSpPr>
            <a:spLocks noGrp="1"/>
          </p:cNvSpPr>
          <p:nvPr>
            <p:ph type="sldNum" sz="quarter" idx="10"/>
          </p:nvPr>
        </p:nvSpPr>
        <p:spPr/>
        <p:txBody>
          <a:bodyPr/>
          <a:lstStyle/>
          <a:p>
            <a:fld id="{65A83BF2-C48D-49FA-8EA4-F0044FBED0B8}" type="slidenum">
              <a:rPr lang="en-US" smtClean="0"/>
              <a:t>35</a:t>
            </a:fld>
            <a:endParaRPr lang="en-US"/>
          </a:p>
        </p:txBody>
      </p:sp>
    </p:spTree>
    <p:extLst>
      <p:ext uri="{BB962C8B-B14F-4D97-AF65-F5344CB8AC3E}">
        <p14:creationId xmlns:p14="http://schemas.microsoft.com/office/powerpoint/2010/main" val="17518774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5 min –  The next thinking strategy</a:t>
            </a:r>
            <a:r>
              <a:rPr lang="en-US" b="1" baseline="0" dirty="0" smtClean="0"/>
              <a:t> is Determining Importance. Throughout the course of a day, students may encounter a lot of new information. </a:t>
            </a:r>
            <a:r>
              <a:rPr lang="en-US" b="1" dirty="0" smtClean="0"/>
              <a:t>Take</a:t>
            </a:r>
            <a:r>
              <a:rPr lang="en-US" b="1" baseline="0" dirty="0" smtClean="0"/>
              <a:t> a look at the picture -- It is important for students to filter new information and decide what the KEY take-</a:t>
            </a:r>
            <a:r>
              <a:rPr lang="en-US" b="1" baseline="0" dirty="0" err="1" smtClean="0"/>
              <a:t>aways</a:t>
            </a:r>
            <a:r>
              <a:rPr lang="en-US" b="1" baseline="0" dirty="0" smtClean="0"/>
              <a:t> are.</a:t>
            </a:r>
            <a:endParaRPr lang="en-US" b="1" dirty="0" smtClean="0"/>
          </a:p>
          <a:p>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order to effectively determine</a:t>
            </a:r>
            <a:r>
              <a:rPr lang="en-US" baseline="0" dirty="0" smtClean="0"/>
              <a:t> importance, students need to be able 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smtClean="0"/>
              <a:t>(click) </a:t>
            </a:r>
            <a:r>
              <a:rPr lang="en-US" baseline="0" dirty="0" smtClean="0"/>
              <a:t>decide which information is most important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smtClean="0"/>
              <a:t>(click) </a:t>
            </a:r>
            <a:r>
              <a:rPr lang="en-US" baseline="0" dirty="0" smtClean="0"/>
              <a:t>justify why information is relevant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smtClean="0"/>
              <a:t>(click) </a:t>
            </a:r>
            <a:r>
              <a:rPr lang="en-US" baseline="0" dirty="0" smtClean="0"/>
              <a:t>articulate what influenced their opinions 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smtClean="0"/>
              <a:t>(click) </a:t>
            </a:r>
            <a:r>
              <a:rPr lang="en-US" baseline="0" dirty="0" smtClean="0"/>
              <a:t>identify key themes and big ideas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 The ability to determine importance is key to metacognition!</a:t>
            </a:r>
            <a:endParaRPr lang="en-US" dirty="0" smtClean="0"/>
          </a:p>
          <a:p>
            <a:endParaRPr lang="en-US" b="1" dirty="0"/>
          </a:p>
        </p:txBody>
      </p:sp>
      <p:sp>
        <p:nvSpPr>
          <p:cNvPr id="4" name="Slide Number Placeholder 3"/>
          <p:cNvSpPr>
            <a:spLocks noGrp="1"/>
          </p:cNvSpPr>
          <p:nvPr>
            <p:ph type="sldNum" sz="quarter" idx="10"/>
          </p:nvPr>
        </p:nvSpPr>
        <p:spPr/>
        <p:txBody>
          <a:bodyPr/>
          <a:lstStyle/>
          <a:p>
            <a:fld id="{65A83BF2-C48D-49FA-8EA4-F0044FBED0B8}" type="slidenum">
              <a:rPr lang="en-US" smtClean="0"/>
              <a:t>36</a:t>
            </a:fld>
            <a:endParaRPr lang="en-US"/>
          </a:p>
        </p:txBody>
      </p:sp>
    </p:spTree>
    <p:extLst>
      <p:ext uri="{BB962C8B-B14F-4D97-AF65-F5344CB8AC3E}">
        <p14:creationId xmlns:p14="http://schemas.microsoft.com/office/powerpoint/2010/main" val="36620232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5 min – The last</a:t>
            </a:r>
            <a:r>
              <a:rPr lang="en-US" b="1" baseline="0" dirty="0" smtClean="0"/>
              <a:t> thinking strategy is synthesizing. The word “synthesize” means to form a whole by combining parts or elements. As learners and thinkers, our thinking is constantly evolving. When we learn more about a topic, our knowledge of that topic changes and grows. And so we can relate the picture of the nesting dolls to synthesis – with each doll representing thinking growing and changing.</a:t>
            </a:r>
            <a:endParaRPr lang="en-US" b="1" dirty="0" smtClean="0"/>
          </a:p>
          <a:p>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When</a:t>
            </a:r>
            <a:r>
              <a:rPr lang="en-US" baseline="0" dirty="0" smtClean="0"/>
              <a:t> students </a:t>
            </a:r>
            <a:r>
              <a:rPr lang="en-US" dirty="0" smtClean="0"/>
              <a:t>synthesize, they are able 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(click) </a:t>
            </a:r>
            <a:r>
              <a:rPr lang="en-US" dirty="0" smtClean="0"/>
              <a:t>combine multiple strategies to create meaning</a:t>
            </a:r>
            <a:r>
              <a:rPr lang="en-US" baseline="0" dirty="0" smtClean="0"/>
              <a:t> and understanding,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as well as </a:t>
            </a:r>
            <a:r>
              <a:rPr lang="en-US" i="1" baseline="0" dirty="0" smtClean="0"/>
              <a:t>(click) </a:t>
            </a:r>
            <a:r>
              <a:rPr lang="en-US" baseline="0" dirty="0" smtClean="0"/>
              <a:t>change their thinking and evolve their understanding based on new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order to be metacognitive, it is critical</a:t>
            </a:r>
            <a:r>
              <a:rPr lang="en-US" baseline="0" dirty="0" smtClean="0"/>
              <a:t> that students are aware of and can describe how their thinking and understanding is changing and evolving. That is synthesizing!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baseline="0" dirty="0" smtClean="0"/>
              <a:t>*You may want to point out that another good picture that could represent synthesizing is a target, with each new ring representing a new level of understanding.*</a:t>
            </a:r>
            <a:endParaRPr lang="en-US" b="1" i="1" dirty="0" smtClean="0"/>
          </a:p>
          <a:p>
            <a:endParaRPr lang="en-US" b="1" dirty="0" smtClean="0"/>
          </a:p>
        </p:txBody>
      </p:sp>
      <p:sp>
        <p:nvSpPr>
          <p:cNvPr id="4" name="Slide Number Placeholder 3"/>
          <p:cNvSpPr>
            <a:spLocks noGrp="1"/>
          </p:cNvSpPr>
          <p:nvPr>
            <p:ph type="sldNum" sz="quarter" idx="10"/>
          </p:nvPr>
        </p:nvSpPr>
        <p:spPr/>
        <p:txBody>
          <a:bodyPr/>
          <a:lstStyle/>
          <a:p>
            <a:fld id="{65A83BF2-C48D-49FA-8EA4-F0044FBED0B8}" type="slidenum">
              <a:rPr lang="en-US" smtClean="0"/>
              <a:t>37</a:t>
            </a:fld>
            <a:endParaRPr lang="en-US"/>
          </a:p>
        </p:txBody>
      </p:sp>
    </p:spTree>
    <p:extLst>
      <p:ext uri="{BB962C8B-B14F-4D97-AF65-F5344CB8AC3E}">
        <p14:creationId xmlns:p14="http://schemas.microsoft.com/office/powerpoint/2010/main" val="28690717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3 min. – Now you are going to get a chance to practice using metacognitive strategies! </a:t>
            </a:r>
            <a:r>
              <a:rPr lang="en-US" b="0" baseline="0" dirty="0" smtClean="0"/>
              <a:t>We are going to do an activity called “</a:t>
            </a:r>
            <a:r>
              <a:rPr lang="en-US" dirty="0" smtClean="0"/>
              <a:t>Mix Freeze Pair”  Here is how it works--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First, </a:t>
            </a:r>
            <a:r>
              <a:rPr lang="en-US" i="1" baseline="0" dirty="0" smtClean="0"/>
              <a:t>(click) </a:t>
            </a:r>
            <a:r>
              <a:rPr lang="en-US" i="0" baseline="0" dirty="0" smtClean="0"/>
              <a:t>you will MIX yourselves up by walking </a:t>
            </a:r>
            <a:r>
              <a:rPr lang="en-US" baseline="0" dirty="0" smtClean="0"/>
              <a:t>around the room for 15 seconds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Then, </a:t>
            </a:r>
            <a:r>
              <a:rPr lang="en-US" i="1" baseline="0" dirty="0" smtClean="0"/>
              <a:t>(click) </a:t>
            </a:r>
            <a:r>
              <a:rPr lang="en-US" i="0" baseline="0" dirty="0" smtClean="0"/>
              <a:t>we will give you a signal to stop by saying the word “FREEZE;</a:t>
            </a:r>
            <a:r>
              <a:rPr lang="en-US"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Finally, </a:t>
            </a:r>
            <a:r>
              <a:rPr lang="en-US" i="1" baseline="0" dirty="0" smtClean="0"/>
              <a:t>(click) </a:t>
            </a:r>
            <a:r>
              <a:rPr lang="en-US" baseline="0" dirty="0" smtClean="0"/>
              <a:t>you will PAIR up with someone nearby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We will give you specific directions for which metacognitive strategy you will practice with your partner. </a:t>
            </a:r>
            <a:r>
              <a:rPr lang="en-US" b="1" baseline="0" dirty="0" smtClean="0"/>
              <a:t>As you talk to each other, be intentional about using the stems provided in your packet to talk about your thinking. For example, if you are practicing synthesizing, you might say, “At first, I thought ___, but now, I think __”.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5A83BF2-C48D-49FA-8EA4-F0044FBED0B8}" type="slidenum">
              <a:rPr lang="en-US" smtClean="0"/>
              <a:t>38</a:t>
            </a:fld>
            <a:endParaRPr lang="en-US"/>
          </a:p>
        </p:txBody>
      </p:sp>
    </p:spTree>
    <p:extLst>
      <p:ext uri="{BB962C8B-B14F-4D97-AF65-F5344CB8AC3E}">
        <p14:creationId xmlns:p14="http://schemas.microsoft.com/office/powerpoint/2010/main" val="31916337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5 min. -show words only until they pair</a:t>
            </a:r>
            <a:r>
              <a:rPr lang="en-US" b="1" baseline="0" dirty="0" smtClean="0"/>
              <a:t>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After you say freeze, and they pair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The first thinking strategy we will practice is QUESTIONING –  locate the questioning stems in your packet- try to use these in your discussion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A picture is going to come up on the screen. Take a few minutes to </a:t>
            </a:r>
            <a:r>
              <a:rPr lang="en-US" b="1" baseline="0" dirty="0" smtClean="0"/>
              <a:t>generate questions– what do you wonder about the picture?? </a:t>
            </a:r>
            <a:r>
              <a:rPr lang="en-US" b="0" baseline="0" dirty="0" smtClean="0"/>
              <a:t>Share your questions with your partner!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baseline="0" dirty="0" smtClean="0"/>
              <a:t>(click to bring in picture) </a:t>
            </a:r>
            <a:r>
              <a:rPr lang="en-US" b="1" i="0" baseline="0" dirty="0" smtClean="0"/>
              <a:t>– GO! </a:t>
            </a:r>
            <a:r>
              <a:rPr lang="en-US" b="1" i="1" baseline="0" dirty="0" smtClean="0"/>
              <a:t>(allow 2-3 min)</a:t>
            </a:r>
            <a:endParaRPr lang="en-US" b="1" i="1" dirty="0" smtClean="0"/>
          </a:p>
          <a:p>
            <a:endParaRPr lang="en-US" b="0" i="1"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2330661-3BE5-43E1-84CE-509017F6473B}" type="slidenum">
              <a:rPr lang="en-US" smtClean="0"/>
              <a:t>39</a:t>
            </a:fld>
            <a:endParaRPr lang="en-US"/>
          </a:p>
        </p:txBody>
      </p:sp>
    </p:spTree>
    <p:extLst>
      <p:ext uri="{BB962C8B-B14F-4D97-AF65-F5344CB8AC3E}">
        <p14:creationId xmlns:p14="http://schemas.microsoft.com/office/powerpoint/2010/main" val="472404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aseline="0" dirty="0"/>
          </a:p>
          <a:p>
            <a:r>
              <a:rPr lang="en-US" sz="1400" b="1" u="none" baseline="0" dirty="0"/>
              <a:t>3 min. </a:t>
            </a:r>
            <a:r>
              <a:rPr lang="en-US" sz="1400" b="1" u="none" baseline="0" dirty="0" smtClean="0"/>
              <a:t>- </a:t>
            </a:r>
            <a:r>
              <a:rPr lang="en-US" sz="1400" baseline="0" dirty="0" smtClean="0"/>
              <a:t>Novice </a:t>
            </a:r>
            <a:r>
              <a:rPr lang="en-US" sz="1400" baseline="0" dirty="0"/>
              <a:t>Reduction suggest that the practice of only reviewing or even analyzing SRC data is NOT enough for NR and sound school improvements, this is NOT a full picture of your AS-Is-State and that the analysis goes much deeper than this.  There must be a </a:t>
            </a:r>
            <a:r>
              <a:rPr lang="en-US" sz="1400" b="1" u="sng" baseline="0" dirty="0"/>
              <a:t>balanced</a:t>
            </a:r>
            <a:r>
              <a:rPr lang="en-US" sz="1400" baseline="0" dirty="0"/>
              <a:t> approach with data results and the evaluation of Key Work Processes. </a:t>
            </a:r>
            <a:r>
              <a:rPr lang="en-US" sz="1400" b="1" baseline="0" dirty="0"/>
              <a:t>Work Processes are the work of the school and district that impact student learning the most.  </a:t>
            </a:r>
            <a:r>
              <a:rPr lang="en-US" sz="1400" baseline="0" dirty="0"/>
              <a:t>These are nothing new.  These are the processes that are already in place, but varying from school to school in quality and level of efficacy.  These KCWP and the strategies that support these processes also need to be weighed out in determination of the AS-IS-State of the current KCWP. </a:t>
            </a:r>
          </a:p>
          <a:p>
            <a:endParaRPr lang="en-US" sz="1400" baseline="0" dirty="0"/>
          </a:p>
          <a:p>
            <a:r>
              <a:rPr lang="en-US" sz="1400" baseline="0" dirty="0"/>
              <a:t>The data is the measure of the success of the KCWP and the strategies/interventions that support them.  The As-IS-State must consist of the evaluation of the work systems.  Not only the data collected upon them.  </a:t>
            </a:r>
          </a:p>
          <a:p>
            <a:endParaRPr lang="en-US" sz="1400" baseline="0" dirty="0"/>
          </a:p>
          <a:p>
            <a:r>
              <a:rPr lang="en-US" sz="1400" baseline="0" dirty="0"/>
              <a:t>There is much more to examine and analyze in order to put the right plan in place than looking at antiquated student data or even the most recent, we know we must be data into the context of the work where we are.  </a:t>
            </a:r>
            <a:endParaRPr lang="en-US" dirty="0"/>
          </a:p>
        </p:txBody>
      </p:sp>
      <p:sp>
        <p:nvSpPr>
          <p:cNvPr id="4" name="Slide Number Placeholder 3"/>
          <p:cNvSpPr>
            <a:spLocks noGrp="1"/>
          </p:cNvSpPr>
          <p:nvPr>
            <p:ph type="sldNum" sz="quarter" idx="10"/>
          </p:nvPr>
        </p:nvSpPr>
        <p:spPr/>
        <p:txBody>
          <a:bodyPr/>
          <a:lstStyle/>
          <a:p>
            <a:fld id="{593609C6-9212-444D-8E9E-13EB16A55F02}"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1365349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5 min. -show words only until they pair</a:t>
            </a:r>
            <a:r>
              <a:rPr lang="en-US" b="1" baseline="0" dirty="0" smtClean="0"/>
              <a:t>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After you say freeze, and they pair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This time, the thinking strategy we will practice is INFERRING –  locate the inferring stems in your packet- try to use these in your discussion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A group of pictures is going to come up on the screen. Imagine that all of these items were taken from the same house. Based on these pieces of evidence, </a:t>
            </a:r>
            <a:r>
              <a:rPr lang="en-US" b="1" baseline="0" dirty="0" smtClean="0"/>
              <a:t>what might you infer about the family? What conclusions might you draw? Share your inferences with your partner! Be sure to tell WHY your inferences are valid– what evidence did you 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baseline="0" dirty="0" smtClean="0"/>
              <a:t>(click to bring in picture) </a:t>
            </a:r>
            <a:r>
              <a:rPr lang="en-US" b="1" i="0" baseline="0" dirty="0" smtClean="0"/>
              <a:t>– GO! </a:t>
            </a:r>
            <a:r>
              <a:rPr lang="en-US" b="1" i="1" baseline="0" dirty="0" smtClean="0"/>
              <a:t>(allow 2-3 min)</a:t>
            </a:r>
            <a:endParaRPr lang="en-US" b="1" i="1" dirty="0" smtClean="0"/>
          </a:p>
          <a:p>
            <a:endParaRPr lang="en-US" b="0" i="1" dirty="0" smtClean="0"/>
          </a:p>
          <a:p>
            <a:endParaRPr lang="en-US" dirty="0"/>
          </a:p>
        </p:txBody>
      </p:sp>
      <p:sp>
        <p:nvSpPr>
          <p:cNvPr id="4" name="Slide Number Placeholder 3"/>
          <p:cNvSpPr>
            <a:spLocks noGrp="1"/>
          </p:cNvSpPr>
          <p:nvPr>
            <p:ph type="sldNum" sz="quarter" idx="10"/>
          </p:nvPr>
        </p:nvSpPr>
        <p:spPr/>
        <p:txBody>
          <a:bodyPr/>
          <a:lstStyle/>
          <a:p>
            <a:fld id="{D2330661-3BE5-43E1-84CE-509017F6473B}" type="slidenum">
              <a:rPr lang="en-US" smtClean="0"/>
              <a:t>40</a:t>
            </a:fld>
            <a:endParaRPr lang="en-US"/>
          </a:p>
        </p:txBody>
      </p:sp>
    </p:spTree>
    <p:extLst>
      <p:ext uri="{BB962C8B-B14F-4D97-AF65-F5344CB8AC3E}">
        <p14:creationId xmlns:p14="http://schemas.microsoft.com/office/powerpoint/2010/main" val="1147369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5 min. -show words only until they pair</a:t>
            </a:r>
            <a:r>
              <a:rPr lang="en-US" b="1" baseline="0" dirty="0" smtClean="0"/>
              <a:t>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After you say freeze, and they pair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This time, the thinking strategy we will practice is USING SCHEMA –  locate the using schema stems in your packet- try to use these in your discussion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This time, when the picture comes up on the screen, we want you to </a:t>
            </a:r>
            <a:r>
              <a:rPr lang="en-US" b="1" baseline="0" dirty="0" smtClean="0"/>
              <a:t>connect to your schema</a:t>
            </a:r>
            <a:r>
              <a:rPr lang="en-US" b="0" baseline="0" dirty="0" smtClean="0"/>
              <a:t>. </a:t>
            </a:r>
            <a:r>
              <a:rPr lang="en-US" b="1" baseline="0" dirty="0" smtClean="0"/>
              <a:t>What does this picture remind you of? What prior knowledge or past experiences come to mind that help you draw meaning</a:t>
            </a:r>
            <a:r>
              <a:rPr lang="en-US" b="0" baseline="0" dirty="0" smtClean="0"/>
              <a:t> from this picture? Share with your partner!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baseline="0" dirty="0" smtClean="0"/>
              <a:t>(click to bring in picture) </a:t>
            </a:r>
            <a:r>
              <a:rPr lang="en-US" b="1" i="0" baseline="0" dirty="0" smtClean="0"/>
              <a:t>– GO! </a:t>
            </a:r>
            <a:r>
              <a:rPr lang="en-US" b="1" i="1" baseline="0" dirty="0" smtClean="0"/>
              <a:t>(allow 2-3 min)</a:t>
            </a:r>
            <a:endParaRPr lang="en-US" b="1" i="1" dirty="0" smtClean="0"/>
          </a:p>
        </p:txBody>
      </p:sp>
      <p:sp>
        <p:nvSpPr>
          <p:cNvPr id="4" name="Slide Number Placeholder 3"/>
          <p:cNvSpPr>
            <a:spLocks noGrp="1"/>
          </p:cNvSpPr>
          <p:nvPr>
            <p:ph type="sldNum" sz="quarter" idx="10"/>
          </p:nvPr>
        </p:nvSpPr>
        <p:spPr/>
        <p:txBody>
          <a:bodyPr/>
          <a:lstStyle/>
          <a:p>
            <a:fld id="{D2330661-3BE5-43E1-84CE-509017F6473B}" type="slidenum">
              <a:rPr lang="en-US" smtClean="0"/>
              <a:t>41</a:t>
            </a:fld>
            <a:endParaRPr lang="en-US"/>
          </a:p>
        </p:txBody>
      </p:sp>
    </p:spTree>
    <p:extLst>
      <p:ext uri="{BB962C8B-B14F-4D97-AF65-F5344CB8AC3E}">
        <p14:creationId xmlns:p14="http://schemas.microsoft.com/office/powerpoint/2010/main" val="10004295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5 min. -show words only until they pair</a:t>
            </a:r>
            <a:r>
              <a:rPr lang="en-US" b="1" baseline="0" dirty="0" smtClean="0"/>
              <a:t>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After you say freeze, and they pair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This is the last one, and it is a little bit different. This time, the thinking strategy we will practice is CREATING MENTAL IMAGES–  locate the creating mental images stems in your packet- try to use these in your discussion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We are going to play some music for you. (About a minute long clip)  </a:t>
            </a:r>
            <a:r>
              <a:rPr lang="en-US" b="1" baseline="0" dirty="0" smtClean="0"/>
              <a:t>As you listen, we would like for you to close your eyes and create mental images. What types of images and/or emotions does the music evoke? What do you imagine seeing, hearing, smelling, tasting or touching? How does it make you feel?  </a:t>
            </a:r>
            <a:r>
              <a:rPr lang="en-US" b="0" baseline="0" dirty="0" smtClean="0"/>
              <a:t>When the music stops, you can open your eyes and talk with your partner about the mental images you created!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baseline="0" dirty="0" smtClean="0"/>
              <a:t>(click to play music) </a:t>
            </a:r>
            <a:r>
              <a:rPr lang="en-US" b="1" i="0" baseline="0" dirty="0" smtClean="0"/>
              <a:t>– </a:t>
            </a:r>
            <a:r>
              <a:rPr lang="en-US" b="1" i="1" baseline="0" dirty="0" smtClean="0"/>
              <a:t>when music stops, allow 2-3 min for partners to share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baseline="0" dirty="0" smtClean="0"/>
              <a:t>When sharing is over, have participants return to their seats. </a:t>
            </a:r>
            <a:endParaRPr lang="en-US" b="1" i="1" dirty="0" smtClean="0"/>
          </a:p>
          <a:p>
            <a:endParaRPr lang="en-US" dirty="0"/>
          </a:p>
        </p:txBody>
      </p:sp>
      <p:sp>
        <p:nvSpPr>
          <p:cNvPr id="4" name="Slide Number Placeholder 3"/>
          <p:cNvSpPr>
            <a:spLocks noGrp="1"/>
          </p:cNvSpPr>
          <p:nvPr>
            <p:ph type="sldNum" sz="quarter" idx="10"/>
          </p:nvPr>
        </p:nvSpPr>
        <p:spPr/>
        <p:txBody>
          <a:bodyPr/>
          <a:lstStyle/>
          <a:p>
            <a:fld id="{D2330661-3BE5-43E1-84CE-509017F6473B}" type="slidenum">
              <a:rPr lang="en-US" smtClean="0"/>
              <a:t>42</a:t>
            </a:fld>
            <a:endParaRPr lang="en-US"/>
          </a:p>
        </p:txBody>
      </p:sp>
    </p:spTree>
    <p:extLst>
      <p:ext uri="{BB962C8B-B14F-4D97-AF65-F5344CB8AC3E}">
        <p14:creationId xmlns:p14="http://schemas.microsoft.com/office/powerpoint/2010/main" val="2143894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2 min.- </a:t>
            </a:r>
            <a:r>
              <a:rPr lang="en-US" b="0" baseline="0" dirty="0" smtClean="0"/>
              <a:t>So, to wrap up our time learning about metacognition, we want to share this quote–</a:t>
            </a:r>
            <a:r>
              <a:rPr lang="en-US" b="1" baseline="0" dirty="0" smtClean="0"/>
              <a:t> (read quote)</a:t>
            </a:r>
          </a:p>
          <a:p>
            <a:endParaRPr lang="en-US" b="1" baseline="0" dirty="0" smtClean="0"/>
          </a:p>
          <a:p>
            <a:r>
              <a:rPr lang="en-US" b="0" baseline="0" dirty="0" smtClean="0"/>
              <a:t>We love this, because so often, teachers think that to impact student achievement, they have to have the latest and greatest technology, or expensive resources and programs, but that simply is not the case. </a:t>
            </a:r>
            <a:r>
              <a:rPr lang="en-US" b="1" baseline="0" dirty="0" smtClean="0"/>
              <a:t>Metacognition can make a huge difference for all learners, especially novice learners and students “in the gap”– and it requires exactly ZERO TECHNOLOGY, and costs exactly ZERO DOLLARS.</a:t>
            </a:r>
            <a:endParaRPr lang="en-US" b="1" dirty="0"/>
          </a:p>
        </p:txBody>
      </p:sp>
      <p:sp>
        <p:nvSpPr>
          <p:cNvPr id="4" name="Slide Number Placeholder 3"/>
          <p:cNvSpPr>
            <a:spLocks noGrp="1"/>
          </p:cNvSpPr>
          <p:nvPr>
            <p:ph type="sldNum" sz="quarter" idx="10"/>
          </p:nvPr>
        </p:nvSpPr>
        <p:spPr/>
        <p:txBody>
          <a:bodyPr/>
          <a:lstStyle/>
          <a:p>
            <a:fld id="{65A83BF2-C48D-49FA-8EA4-F0044FBED0B8}" type="slidenum">
              <a:rPr lang="en-US" smtClean="0"/>
              <a:t>43</a:t>
            </a:fld>
            <a:endParaRPr lang="en-US"/>
          </a:p>
        </p:txBody>
      </p:sp>
    </p:spTree>
    <p:extLst>
      <p:ext uri="{BB962C8B-B14F-4D97-AF65-F5344CB8AC3E}">
        <p14:creationId xmlns:p14="http://schemas.microsoft.com/office/powerpoint/2010/main" val="13002844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3 min. </a:t>
            </a:r>
            <a:r>
              <a:rPr lang="en-US" b="0" dirty="0" smtClean="0"/>
              <a:t>–</a:t>
            </a:r>
            <a:r>
              <a:rPr lang="en-US" b="0" baseline="0" dirty="0" smtClean="0"/>
              <a:t>  So What… Now What? – We have looked closely at what the research has to say about teaching students to be metacognitive– so what are your takeaways? Now what are you going to do with this information? Take a couple of minutes and think about </a:t>
            </a:r>
            <a:r>
              <a:rPr lang="en-US" b="1" baseline="0" dirty="0" smtClean="0"/>
              <a:t>intentional instruction in the area of metacognition </a:t>
            </a:r>
            <a:r>
              <a:rPr lang="en-US" b="0" baseline="0" dirty="0" smtClean="0"/>
              <a:t>and what your current state is in this area. What may be an implication or next step?</a:t>
            </a:r>
            <a:endParaRPr lang="en-US" b="1" dirty="0" smtClean="0"/>
          </a:p>
          <a:p>
            <a:endParaRPr lang="en-US" b="0" baseline="0" dirty="0" smtClean="0"/>
          </a:p>
          <a:p>
            <a:r>
              <a:rPr lang="en-US" b="1" i="1" baseline="0" dirty="0" smtClean="0"/>
              <a:t>Don’t forget to put all of your sticky notes in the “parking lot”... You will use them at the end of the day as you determine next steps. </a:t>
            </a:r>
          </a:p>
        </p:txBody>
      </p:sp>
      <p:sp>
        <p:nvSpPr>
          <p:cNvPr id="4" name="Slide Number Placeholder 3"/>
          <p:cNvSpPr>
            <a:spLocks noGrp="1"/>
          </p:cNvSpPr>
          <p:nvPr>
            <p:ph type="sldNum" sz="quarter" idx="10"/>
          </p:nvPr>
        </p:nvSpPr>
        <p:spPr/>
        <p:txBody>
          <a:bodyPr/>
          <a:lstStyle/>
          <a:p>
            <a:fld id="{06E40942-72D6-49AF-9C35-6E23C01EDD9E}" type="slidenum">
              <a:rPr lang="en-US" smtClean="0"/>
              <a:t>44</a:t>
            </a:fld>
            <a:endParaRPr lang="en-US"/>
          </a:p>
        </p:txBody>
      </p:sp>
    </p:spTree>
    <p:extLst>
      <p:ext uri="{BB962C8B-B14F-4D97-AF65-F5344CB8AC3E}">
        <p14:creationId xmlns:p14="http://schemas.microsoft.com/office/powerpoint/2010/main" val="34275598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2 min. - </a:t>
            </a:r>
            <a:r>
              <a:rPr lang="en-US" sz="1200" b="1" kern="1200" dirty="0" smtClean="0">
                <a:solidFill>
                  <a:schemeClr val="tx1"/>
                </a:solidFill>
                <a:effectLst/>
                <a:latin typeface="+mn-lt"/>
                <a:ea typeface="+mn-ea"/>
                <a:cs typeface="+mn-cs"/>
              </a:rPr>
              <a:t>Cooperative learning</a:t>
            </a:r>
            <a:r>
              <a:rPr lang="en-US" sz="1200" b="0" kern="1200" dirty="0" smtClean="0">
                <a:solidFill>
                  <a:schemeClr val="tx1"/>
                </a:solidFill>
                <a:effectLst/>
                <a:latin typeface="+mn-lt"/>
                <a:ea typeface="+mn-ea"/>
                <a:cs typeface="+mn-cs"/>
              </a:rPr>
              <a:t> is a highly successful  and POPULAR instructional strategy in which small teams, </a:t>
            </a:r>
            <a:r>
              <a:rPr lang="en-US" sz="1200" b="1" kern="1200" dirty="0" smtClean="0">
                <a:solidFill>
                  <a:schemeClr val="tx1"/>
                </a:solidFill>
                <a:effectLst/>
                <a:latin typeface="+mn-lt"/>
                <a:ea typeface="+mn-ea"/>
                <a:cs typeface="+mn-cs"/>
              </a:rPr>
              <a:t>each with students of different levels of ability</a:t>
            </a:r>
            <a:r>
              <a:rPr lang="en-US" sz="1200" b="0" kern="1200" dirty="0" smtClean="0">
                <a:solidFill>
                  <a:schemeClr val="tx1"/>
                </a:solidFill>
                <a:effectLst/>
                <a:latin typeface="+mn-lt"/>
                <a:ea typeface="+mn-ea"/>
                <a:cs typeface="+mn-cs"/>
              </a:rPr>
              <a:t>, use a </a:t>
            </a:r>
            <a:r>
              <a:rPr lang="en-US" sz="1200" b="1" kern="1200" dirty="0" smtClean="0">
                <a:solidFill>
                  <a:schemeClr val="tx1"/>
                </a:solidFill>
                <a:effectLst/>
                <a:latin typeface="+mn-lt"/>
                <a:ea typeface="+mn-ea"/>
                <a:cs typeface="+mn-cs"/>
              </a:rPr>
              <a:t>variety of learning activities </a:t>
            </a:r>
            <a:r>
              <a:rPr lang="en-US" sz="1200" b="0" kern="1200" dirty="0" smtClean="0">
                <a:solidFill>
                  <a:schemeClr val="tx1"/>
                </a:solidFill>
                <a:effectLst/>
                <a:latin typeface="+mn-lt"/>
                <a:ea typeface="+mn-ea"/>
                <a:cs typeface="+mn-cs"/>
              </a:rPr>
              <a:t>to improve their understanding of a subject. </a:t>
            </a:r>
          </a:p>
          <a:p>
            <a:endParaRPr lang="en-US" sz="1200" b="0"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(click) </a:t>
            </a:r>
            <a:r>
              <a:rPr lang="en-US" sz="1200" b="0" kern="1200" dirty="0" smtClean="0">
                <a:solidFill>
                  <a:schemeClr val="tx1"/>
                </a:solidFill>
                <a:effectLst/>
                <a:latin typeface="+mn-lt"/>
                <a:ea typeface="+mn-ea"/>
                <a:cs typeface="+mn-cs"/>
              </a:rPr>
              <a:t>Hattie assign cooperative learning with an effect size of .55 – which falls into the zone of desired effects and is above the hinge point</a:t>
            </a:r>
            <a:r>
              <a:rPr lang="en-US" sz="1200" b="0" kern="1200" baseline="0" dirty="0" smtClean="0">
                <a:solidFill>
                  <a:schemeClr val="tx1"/>
                </a:solidFill>
                <a:effectLst/>
                <a:latin typeface="+mn-lt"/>
                <a:ea typeface="+mn-ea"/>
                <a:cs typeface="+mn-cs"/>
              </a:rPr>
              <a:t> of .40</a:t>
            </a:r>
            <a:endParaRPr lang="en-US" b="1" dirty="0"/>
          </a:p>
        </p:txBody>
      </p:sp>
      <p:sp>
        <p:nvSpPr>
          <p:cNvPr id="4" name="Slide Number Placeholder 3"/>
          <p:cNvSpPr>
            <a:spLocks noGrp="1"/>
          </p:cNvSpPr>
          <p:nvPr>
            <p:ph type="sldNum" sz="quarter" idx="10"/>
          </p:nvPr>
        </p:nvSpPr>
        <p:spPr/>
        <p:txBody>
          <a:bodyPr/>
          <a:lstStyle/>
          <a:p>
            <a:fld id="{65A83BF2-C48D-49FA-8EA4-F0044FBED0B8}" type="slidenum">
              <a:rPr lang="en-US" smtClean="0"/>
              <a:t>45</a:t>
            </a:fld>
            <a:endParaRPr lang="en-US"/>
          </a:p>
        </p:txBody>
      </p:sp>
    </p:spTree>
    <p:extLst>
      <p:ext uri="{BB962C8B-B14F-4D97-AF65-F5344CB8AC3E}">
        <p14:creationId xmlns:p14="http://schemas.microsoft.com/office/powerpoint/2010/main" val="38004301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2 min – </a:t>
            </a:r>
            <a:r>
              <a:rPr lang="en-US" b="0" dirty="0" smtClean="0"/>
              <a:t>There are MANY</a:t>
            </a:r>
            <a:r>
              <a:rPr lang="en-US" b="0" baseline="0" dirty="0" smtClean="0"/>
              <a:t> benefits of cooperative learning, but some of the BIGGEST benefits are: </a:t>
            </a:r>
          </a:p>
          <a:p>
            <a:endParaRPr lang="en-US" b="0" baseline="0" dirty="0" smtClean="0"/>
          </a:p>
          <a:p>
            <a:pPr marL="0" indent="0" defTabSz="457200">
              <a:buFont typeface="Arial" panose="020B0604020202020204" pitchFamily="34" charset="0"/>
              <a:buNone/>
            </a:pPr>
            <a:r>
              <a:rPr lang="en-US" sz="1200" i="1" dirty="0" smtClean="0">
                <a:solidFill>
                  <a:prstClr val="white"/>
                </a:solidFill>
              </a:rPr>
              <a:t>(click to bring in each bullet– read each bullet as it comes in)</a:t>
            </a:r>
          </a:p>
          <a:p>
            <a:pPr defTabSz="457200"/>
            <a:endParaRPr lang="en-US" dirty="0" smtClean="0">
              <a:solidFill>
                <a:prstClr val="white"/>
              </a:solidFill>
            </a:endParaRPr>
          </a:p>
          <a:p>
            <a:endParaRPr lang="en-US" b="1" dirty="0"/>
          </a:p>
        </p:txBody>
      </p:sp>
      <p:sp>
        <p:nvSpPr>
          <p:cNvPr id="4" name="Slide Number Placeholder 3"/>
          <p:cNvSpPr>
            <a:spLocks noGrp="1"/>
          </p:cNvSpPr>
          <p:nvPr>
            <p:ph type="sldNum" sz="quarter" idx="10"/>
          </p:nvPr>
        </p:nvSpPr>
        <p:spPr/>
        <p:txBody>
          <a:bodyPr/>
          <a:lstStyle/>
          <a:p>
            <a:fld id="{65A83BF2-C48D-49FA-8EA4-F0044FBED0B8}" type="slidenum">
              <a:rPr lang="en-US" smtClean="0"/>
              <a:t>46</a:t>
            </a:fld>
            <a:endParaRPr lang="en-US"/>
          </a:p>
        </p:txBody>
      </p:sp>
    </p:spTree>
    <p:extLst>
      <p:ext uri="{BB962C8B-B14F-4D97-AF65-F5344CB8AC3E}">
        <p14:creationId xmlns:p14="http://schemas.microsoft.com/office/powerpoint/2010/main" val="33252668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3</a:t>
            </a:r>
            <a:r>
              <a:rPr lang="en-US" b="1" baseline="0" dirty="0" smtClean="0"/>
              <a:t> min – </a:t>
            </a:r>
            <a:r>
              <a:rPr lang="en-US" b="0" baseline="0" dirty="0" smtClean="0"/>
              <a:t>How many people have seen this proverb before? (read it off the screen) – </a:t>
            </a:r>
            <a:r>
              <a:rPr lang="en-US" b="1" baseline="0" dirty="0" smtClean="0"/>
              <a:t>We all know that when students are actively engaged in learning, they will retain information better.</a:t>
            </a:r>
          </a:p>
          <a:p>
            <a:r>
              <a:rPr lang="en-US" b="1" baseline="0" dirty="0" smtClean="0"/>
              <a:t> But statistically, does active engagement REALLY matter?</a:t>
            </a:r>
          </a:p>
          <a:p>
            <a:endParaRPr lang="en-US" b="0" baseline="0" dirty="0" smtClean="0"/>
          </a:p>
          <a:p>
            <a:r>
              <a:rPr lang="en-US" b="0" i="1" baseline="0" dirty="0" smtClean="0"/>
              <a:t>(click once)</a:t>
            </a:r>
            <a:r>
              <a:rPr lang="en-US" b="0" baseline="0" dirty="0" smtClean="0"/>
              <a:t> Lets take a look at a graphic representation of the average percent of material retained by learners after 24 hours</a:t>
            </a:r>
          </a:p>
          <a:p>
            <a:endParaRPr lang="en-US" b="0" baseline="0" dirty="0" smtClean="0"/>
          </a:p>
          <a:p>
            <a:r>
              <a:rPr lang="en-US" b="0" i="1" baseline="0" dirty="0" smtClean="0"/>
              <a:t>(click to bring in the parts of the triangle– read each part as it comes in)</a:t>
            </a:r>
          </a:p>
          <a:p>
            <a:endParaRPr lang="en-US" b="0" baseline="0" dirty="0" smtClean="0"/>
          </a:p>
          <a:p>
            <a:r>
              <a:rPr lang="en-US" b="1" baseline="0" dirty="0" smtClean="0"/>
              <a:t>So, we can see that research solidly supports the idea that active engagement through cooperative learning activities really does make a difference!</a:t>
            </a:r>
            <a:endParaRPr lang="en-US" b="1" dirty="0"/>
          </a:p>
        </p:txBody>
      </p:sp>
      <p:sp>
        <p:nvSpPr>
          <p:cNvPr id="4" name="Slide Number Placeholder 3"/>
          <p:cNvSpPr>
            <a:spLocks noGrp="1"/>
          </p:cNvSpPr>
          <p:nvPr>
            <p:ph type="sldNum" sz="quarter" idx="10"/>
          </p:nvPr>
        </p:nvSpPr>
        <p:spPr/>
        <p:txBody>
          <a:bodyPr/>
          <a:lstStyle/>
          <a:p>
            <a:fld id="{B728DA85-09BF-EA4E-A78E-ABEDFFC59D5B}"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8285802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2 min</a:t>
            </a:r>
            <a:r>
              <a:rPr lang="en-US" b="0" dirty="0" smtClean="0"/>
              <a:t> – </a:t>
            </a:r>
            <a:r>
              <a:rPr lang="en-US" b="1" dirty="0" smtClean="0"/>
              <a:t>There are a multitude</a:t>
            </a:r>
            <a:r>
              <a:rPr lang="en-US" b="1" baseline="0" dirty="0" smtClean="0"/>
              <a:t> of cooperative learning activities and structures out there. </a:t>
            </a:r>
            <a:r>
              <a:rPr lang="en-US" sz="1200" b="1" kern="1200" dirty="0" smtClean="0">
                <a:solidFill>
                  <a:schemeClr val="tx1"/>
                </a:solidFill>
                <a:effectLst/>
                <a:latin typeface="+mn-lt"/>
                <a:ea typeface="+mn-ea"/>
                <a:cs typeface="+mn-cs"/>
              </a:rPr>
              <a:t>Dr. </a:t>
            </a:r>
            <a:r>
              <a:rPr lang="en-US" sz="1200" b="1" i="0" kern="1200" dirty="0" smtClean="0">
                <a:solidFill>
                  <a:schemeClr val="tx1"/>
                </a:solidFill>
                <a:effectLst/>
                <a:latin typeface="+mn-lt"/>
                <a:ea typeface="+mn-ea"/>
                <a:cs typeface="+mn-cs"/>
              </a:rPr>
              <a:t>Spencer Kagan </a:t>
            </a:r>
            <a:r>
              <a:rPr lang="en-US" sz="1200" b="0" kern="1200" dirty="0" smtClean="0">
                <a:solidFill>
                  <a:schemeClr val="tx1"/>
                </a:solidFill>
                <a:effectLst/>
                <a:latin typeface="+mn-lt"/>
                <a:ea typeface="+mn-ea"/>
                <a:cs typeface="+mn-cs"/>
              </a:rPr>
              <a:t>is a world renowned author and keynote speaker in the field of education. He is </a:t>
            </a:r>
            <a:r>
              <a:rPr lang="en-US" sz="1200" b="1" kern="1200" dirty="0" smtClean="0">
                <a:solidFill>
                  <a:schemeClr val="tx1"/>
                </a:solidFill>
                <a:effectLst/>
                <a:latin typeface="+mn-lt"/>
                <a:ea typeface="+mn-ea"/>
                <a:cs typeface="+mn-cs"/>
              </a:rPr>
              <a:t>very well known for his work surrounding</a:t>
            </a:r>
            <a:r>
              <a:rPr lang="en-US" sz="1200" b="1" kern="1200" baseline="0" dirty="0" smtClean="0">
                <a:solidFill>
                  <a:schemeClr val="tx1"/>
                </a:solidFill>
                <a:effectLst/>
                <a:latin typeface="+mn-lt"/>
                <a:ea typeface="+mn-ea"/>
                <a:cs typeface="+mn-cs"/>
              </a:rPr>
              <a:t> cooperative learning structures</a:t>
            </a:r>
            <a:r>
              <a:rPr lang="en-US" sz="1200" b="0" kern="1200" baseline="0" dirty="0" smtClean="0">
                <a:solidFill>
                  <a:schemeClr val="tx1"/>
                </a:solidFill>
                <a:effectLst/>
                <a:latin typeface="+mn-lt"/>
                <a:ea typeface="+mn-ea"/>
                <a:cs typeface="+mn-cs"/>
              </a:rPr>
              <a:t>. In this video, two Kentucky teachers discuss how they use Kagan structures to reach all of their students.</a:t>
            </a:r>
            <a:endParaRPr lang="en-US" b="1" dirty="0" smtClean="0"/>
          </a:p>
          <a:p>
            <a:r>
              <a:rPr lang="en-US" b="1" dirty="0" smtClean="0"/>
              <a:t> </a:t>
            </a:r>
          </a:p>
          <a:p>
            <a:endParaRPr lang="en-US" b="1" dirty="0" smtClean="0"/>
          </a:p>
          <a:p>
            <a:r>
              <a:rPr lang="en-US" b="1" dirty="0" smtClean="0"/>
              <a:t>**show</a:t>
            </a:r>
            <a:r>
              <a:rPr lang="en-US" b="1" baseline="0" dirty="0" smtClean="0"/>
              <a:t> video- </a:t>
            </a:r>
            <a:r>
              <a:rPr lang="en-US" b="1" dirty="0" smtClean="0"/>
              <a:t>3 min  </a:t>
            </a:r>
          </a:p>
          <a:p>
            <a:endParaRPr lang="en-US" b="1" dirty="0" smtClean="0"/>
          </a:p>
          <a:p>
            <a:r>
              <a:rPr lang="en-US" b="0" dirty="0" smtClean="0"/>
              <a:t>To</a:t>
            </a:r>
            <a:r>
              <a:rPr lang="en-US" b="0" baseline="0" dirty="0" smtClean="0"/>
              <a:t> see the full video, visit our website!</a:t>
            </a:r>
            <a:endParaRPr lang="en-US" b="0" dirty="0"/>
          </a:p>
        </p:txBody>
      </p:sp>
      <p:sp>
        <p:nvSpPr>
          <p:cNvPr id="4" name="Slide Number Placeholder 3"/>
          <p:cNvSpPr>
            <a:spLocks noGrp="1"/>
          </p:cNvSpPr>
          <p:nvPr>
            <p:ph type="sldNum" sz="quarter" idx="10"/>
          </p:nvPr>
        </p:nvSpPr>
        <p:spPr/>
        <p:txBody>
          <a:bodyPr/>
          <a:lstStyle/>
          <a:p>
            <a:fld id="{65A83BF2-C48D-49FA-8EA4-F0044FBED0B8}" type="slidenum">
              <a:rPr lang="en-US" smtClean="0"/>
              <a:t>48</a:t>
            </a:fld>
            <a:endParaRPr lang="en-US"/>
          </a:p>
        </p:txBody>
      </p:sp>
    </p:spTree>
    <p:extLst>
      <p:ext uri="{BB962C8B-B14F-4D97-AF65-F5344CB8AC3E}">
        <p14:creationId xmlns:p14="http://schemas.microsoft.com/office/powerpoint/2010/main" val="14732716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2 min – As we said</a:t>
            </a:r>
            <a:r>
              <a:rPr lang="en-US" b="1" baseline="0" dirty="0" smtClean="0"/>
              <a:t> before the video, in addition to Kagan structures, there are a multitude of cooperative learning structures and activities out there. </a:t>
            </a:r>
            <a:r>
              <a:rPr lang="en-US" b="0" baseline="0" dirty="0" smtClean="0"/>
              <a:t>Here a few examples that you may be familiar with. </a:t>
            </a:r>
          </a:p>
          <a:p>
            <a:endParaRPr lang="en-US" b="0" baseline="0" dirty="0" smtClean="0"/>
          </a:p>
          <a:p>
            <a:r>
              <a:rPr lang="en-US" b="0" i="1" baseline="0" dirty="0" smtClean="0"/>
              <a:t>(click to bring in examples and read them)</a:t>
            </a:r>
            <a:endParaRPr lang="en-US" b="0" i="1" dirty="0" smtClean="0"/>
          </a:p>
          <a:p>
            <a:endParaRPr lang="en-US" dirty="0" smtClean="0"/>
          </a:p>
          <a:p>
            <a:r>
              <a:rPr lang="en-US" dirty="0" smtClean="0"/>
              <a:t>In</a:t>
            </a:r>
            <a:r>
              <a:rPr lang="en-US" baseline="0" dirty="0" smtClean="0"/>
              <a:t> your p</a:t>
            </a:r>
            <a:r>
              <a:rPr lang="en-US" dirty="0" smtClean="0"/>
              <a:t>acket, you will find a list of </a:t>
            </a:r>
            <a:r>
              <a:rPr lang="en-US" b="1" dirty="0" smtClean="0"/>
              <a:t>ten additional </a:t>
            </a:r>
            <a:r>
              <a:rPr lang="en-US" b="1" baseline="0" dirty="0" smtClean="0"/>
              <a:t>cooperative learning activities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5A83BF2-C48D-49FA-8EA4-F0044FBED0B8}" type="slidenum">
              <a:rPr lang="en-US" smtClean="0"/>
              <a:t>49</a:t>
            </a:fld>
            <a:endParaRPr lang="en-US"/>
          </a:p>
        </p:txBody>
      </p:sp>
    </p:spTree>
    <p:extLst>
      <p:ext uri="{BB962C8B-B14F-4D97-AF65-F5344CB8AC3E}">
        <p14:creationId xmlns:p14="http://schemas.microsoft.com/office/powerpoint/2010/main" val="3326493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baseline="0" dirty="0" smtClean="0"/>
              <a:t>2 min. - </a:t>
            </a:r>
            <a:r>
              <a:rPr lang="en-US" sz="1200" b="1" u="none" baseline="0" dirty="0" smtClean="0"/>
              <a:t>The </a:t>
            </a:r>
            <a:r>
              <a:rPr lang="en-US" sz="1200" b="1" u="none" baseline="0" dirty="0"/>
              <a:t>message of NR is that schools must determine what are we doing very well (known as a leverage) and what do we NOT do well at all (known as a concern).  The important thing- is to be keenly aware and create a plan. </a:t>
            </a:r>
          </a:p>
          <a:p>
            <a:endParaRPr lang="en-US" sz="1200" baseline="0" dirty="0"/>
          </a:p>
          <a:p>
            <a:r>
              <a:rPr lang="en-US" sz="1200" dirty="0"/>
              <a:t>There are </a:t>
            </a:r>
            <a:r>
              <a:rPr lang="en-US" sz="1200" b="1" u="sng" dirty="0"/>
              <a:t>6 KCWP </a:t>
            </a:r>
            <a:r>
              <a:rPr lang="en-US" sz="1200" dirty="0"/>
              <a:t>that </a:t>
            </a:r>
            <a:r>
              <a:rPr lang="en-US" sz="1200" dirty="0" smtClean="0"/>
              <a:t>we have schools and districts </a:t>
            </a:r>
            <a:r>
              <a:rPr lang="en-US" sz="1200" dirty="0"/>
              <a:t>to evaluate, which become a piece of their </a:t>
            </a:r>
            <a:r>
              <a:rPr lang="en-US" sz="1200" b="1" u="sng" dirty="0"/>
              <a:t>needs assessment </a:t>
            </a:r>
            <a:r>
              <a:rPr lang="en-US" sz="1200" dirty="0"/>
              <a:t>to determine needed next steps for reducing novice in their schools and districts.  The approach differs from school to </a:t>
            </a:r>
            <a:r>
              <a:rPr lang="en-US" sz="1200" dirty="0" smtClean="0"/>
              <a:t>school </a:t>
            </a:r>
            <a:r>
              <a:rPr lang="en-US" sz="1200" dirty="0"/>
              <a:t>and district to district.  </a:t>
            </a:r>
            <a:endParaRPr lang="en-US" baseline="0" dirty="0"/>
          </a:p>
          <a:p>
            <a:endParaRPr lang="en-US" dirty="0"/>
          </a:p>
        </p:txBody>
      </p:sp>
      <p:sp>
        <p:nvSpPr>
          <p:cNvPr id="4" name="Slide Number Placeholder 3"/>
          <p:cNvSpPr>
            <a:spLocks noGrp="1"/>
          </p:cNvSpPr>
          <p:nvPr>
            <p:ph type="sldNum" sz="quarter" idx="10"/>
          </p:nvPr>
        </p:nvSpPr>
        <p:spPr/>
        <p:txBody>
          <a:bodyPr/>
          <a:lstStyle/>
          <a:p>
            <a:fld id="{593609C6-9212-444D-8E9E-13EB16A55F02}"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8979482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2 min – </a:t>
            </a:r>
            <a:r>
              <a:rPr lang="en-US" b="0" dirty="0" smtClean="0"/>
              <a:t>In the video, we heard Ms. Copley and Ms. Adams talking about how </a:t>
            </a:r>
            <a:r>
              <a:rPr lang="en-US" b="1" dirty="0" smtClean="0"/>
              <a:t>a</a:t>
            </a:r>
            <a:r>
              <a:rPr lang="en-US" b="1" baseline="0" dirty="0" smtClean="0"/>
              <a:t> common misconception is that ALL group work is “cooperative learning”. </a:t>
            </a:r>
            <a:r>
              <a:rPr lang="en-US" b="0" baseline="0" dirty="0" smtClean="0"/>
              <a:t>This simply is not true.(</a:t>
            </a:r>
            <a:r>
              <a:rPr lang="en-US" b="0" i="1" baseline="0" dirty="0" smtClean="0"/>
              <a:t>click to bring in words and pie chart– read words on screen) </a:t>
            </a:r>
            <a:r>
              <a:rPr lang="en-US" b="0" baseline="0" dirty="0" smtClean="0"/>
              <a:t>- Lets take a closer look at each of these elements</a:t>
            </a:r>
            <a:endParaRPr lang="en-US" b="0" dirty="0"/>
          </a:p>
        </p:txBody>
      </p:sp>
      <p:sp>
        <p:nvSpPr>
          <p:cNvPr id="4" name="Slide Number Placeholder 3"/>
          <p:cNvSpPr>
            <a:spLocks noGrp="1"/>
          </p:cNvSpPr>
          <p:nvPr>
            <p:ph type="sldNum" sz="quarter" idx="10"/>
          </p:nvPr>
        </p:nvSpPr>
        <p:spPr/>
        <p:txBody>
          <a:bodyPr/>
          <a:lstStyle/>
          <a:p>
            <a:fld id="{65A83BF2-C48D-49FA-8EA4-F0044FBED0B8}" type="slidenum">
              <a:rPr lang="en-US" smtClean="0"/>
              <a:t>50</a:t>
            </a:fld>
            <a:endParaRPr lang="en-US"/>
          </a:p>
        </p:txBody>
      </p:sp>
    </p:spTree>
    <p:extLst>
      <p:ext uri="{BB962C8B-B14F-4D97-AF65-F5344CB8AC3E}">
        <p14:creationId xmlns:p14="http://schemas.microsoft.com/office/powerpoint/2010/main" val="11537730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2 min </a:t>
            </a:r>
            <a:r>
              <a:rPr lang="en-US" dirty="0" smtClean="0"/>
              <a:t>– The first element is </a:t>
            </a:r>
            <a:r>
              <a:rPr lang="en-US" b="1" dirty="0" smtClean="0"/>
              <a:t>POSITIVE INTERDEPENDENCE– </a:t>
            </a:r>
            <a:r>
              <a:rPr lang="en-US" b="0" dirty="0" smtClean="0"/>
              <a:t>(click in number)</a:t>
            </a:r>
          </a:p>
          <a:p>
            <a:endParaRPr lang="en-US" b="1" dirty="0" smtClean="0"/>
          </a:p>
          <a:p>
            <a:r>
              <a:rPr lang="en-US" b="0" i="1" dirty="0" smtClean="0"/>
              <a:t>(click) </a:t>
            </a:r>
            <a:r>
              <a:rPr lang="en-US" b="0" dirty="0" smtClean="0"/>
              <a:t>The group has mutual goals</a:t>
            </a:r>
          </a:p>
          <a:p>
            <a:r>
              <a:rPr lang="en-US" b="0" i="1" dirty="0" smtClean="0"/>
              <a:t>(click) </a:t>
            </a:r>
            <a:r>
              <a:rPr lang="en-US" b="0" dirty="0" smtClean="0"/>
              <a:t>There is division</a:t>
            </a:r>
            <a:r>
              <a:rPr lang="en-US" b="0" baseline="0" dirty="0" smtClean="0"/>
              <a:t> of the work– sometimes through the assignment of roles</a:t>
            </a:r>
          </a:p>
          <a:p>
            <a:r>
              <a:rPr lang="en-US" b="0" i="1" dirty="0" smtClean="0"/>
              <a:t>(click) </a:t>
            </a:r>
            <a:r>
              <a:rPr lang="en-US" b="0" baseline="0" dirty="0" smtClean="0"/>
              <a:t>Material are shared</a:t>
            </a:r>
          </a:p>
          <a:p>
            <a:r>
              <a:rPr lang="en-US" b="0" i="1" dirty="0" smtClean="0"/>
              <a:t>(click) </a:t>
            </a:r>
            <a:r>
              <a:rPr lang="en-US" b="0" baseline="0" dirty="0" smtClean="0"/>
              <a:t>Each student’s grade is dependent on the performance of the group</a:t>
            </a:r>
            <a:r>
              <a:rPr lang="en-US" b="0" baseline="0" dirty="0"/>
              <a:t> </a:t>
            </a:r>
            <a:r>
              <a:rPr lang="en-US" b="0" baseline="0" dirty="0" smtClean="0"/>
              <a:t>AND</a:t>
            </a:r>
          </a:p>
          <a:p>
            <a:r>
              <a:rPr lang="en-US" b="0" i="1" dirty="0" smtClean="0"/>
              <a:t>(click) </a:t>
            </a:r>
            <a:r>
              <a:rPr lang="en-US" b="0" baseline="0" dirty="0" smtClean="0"/>
              <a:t>There is a belief among the group members that each person’s efforts will benefit all</a:t>
            </a:r>
          </a:p>
        </p:txBody>
      </p:sp>
      <p:sp>
        <p:nvSpPr>
          <p:cNvPr id="4" name="Slide Number Placeholder 3"/>
          <p:cNvSpPr>
            <a:spLocks noGrp="1"/>
          </p:cNvSpPr>
          <p:nvPr>
            <p:ph type="sldNum" sz="quarter" idx="10"/>
          </p:nvPr>
        </p:nvSpPr>
        <p:spPr/>
        <p:txBody>
          <a:bodyPr/>
          <a:lstStyle/>
          <a:p>
            <a:fld id="{65A83BF2-C48D-49FA-8EA4-F0044FBED0B8}" type="slidenum">
              <a:rPr lang="en-US" smtClean="0"/>
              <a:t>51</a:t>
            </a:fld>
            <a:endParaRPr lang="en-US"/>
          </a:p>
        </p:txBody>
      </p:sp>
    </p:spTree>
    <p:extLst>
      <p:ext uri="{BB962C8B-B14F-4D97-AF65-F5344CB8AC3E}">
        <p14:creationId xmlns:p14="http://schemas.microsoft.com/office/powerpoint/2010/main" val="26867474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2 min </a:t>
            </a:r>
            <a:r>
              <a:rPr lang="en-US" dirty="0" smtClean="0"/>
              <a:t>– The second element is </a:t>
            </a:r>
            <a:r>
              <a:rPr lang="en-US" b="1" dirty="0" smtClean="0"/>
              <a:t>INDIVIDUAL ACCOUNTABILITY– </a:t>
            </a:r>
            <a:r>
              <a:rPr lang="en-US" b="0" dirty="0" smtClean="0"/>
              <a:t>(click in number)</a:t>
            </a:r>
          </a:p>
          <a:p>
            <a:endParaRPr lang="en-US" b="1" dirty="0" smtClean="0"/>
          </a:p>
          <a:p>
            <a:r>
              <a:rPr lang="en-US" b="0" i="1" dirty="0" smtClean="0"/>
              <a:t>(click) </a:t>
            </a:r>
            <a:r>
              <a:rPr lang="en-US" b="0" dirty="0" smtClean="0"/>
              <a:t>Students</a:t>
            </a:r>
            <a:r>
              <a:rPr lang="en-US" b="0" baseline="0" dirty="0" smtClean="0"/>
              <a:t> are learning together, but each student is responsible for individual contributions</a:t>
            </a:r>
            <a:endParaRPr lang="en-US" b="0" dirty="0" smtClean="0"/>
          </a:p>
          <a:p>
            <a:r>
              <a:rPr lang="en-US" b="0" baseline="0" dirty="0" smtClean="0"/>
              <a:t>AND</a:t>
            </a:r>
          </a:p>
          <a:p>
            <a:pPr marL="0" indent="0" defTabSz="457200">
              <a:buFont typeface="Arial" panose="020B0604020202020204" pitchFamily="34" charset="0"/>
              <a:buNone/>
            </a:pPr>
            <a:r>
              <a:rPr lang="en-US" b="0" i="1" dirty="0" smtClean="0"/>
              <a:t>(click) </a:t>
            </a:r>
            <a:r>
              <a:rPr lang="en-US" sz="1200" dirty="0" smtClean="0">
                <a:solidFill>
                  <a:prstClr val="white"/>
                </a:solidFill>
              </a:rPr>
              <a:t>Measures are established for both </a:t>
            </a:r>
            <a:r>
              <a:rPr lang="en-US" sz="1200" b="0" u="sng" dirty="0" smtClean="0">
                <a:solidFill>
                  <a:prstClr val="white"/>
                </a:solidFill>
              </a:rPr>
              <a:t>group</a:t>
            </a:r>
            <a:r>
              <a:rPr lang="en-US" sz="1200" b="0" dirty="0" smtClean="0">
                <a:solidFill>
                  <a:prstClr val="white"/>
                </a:solidFill>
              </a:rPr>
              <a:t> success and </a:t>
            </a:r>
            <a:r>
              <a:rPr lang="en-US" sz="1200" b="0" u="sng" dirty="0" smtClean="0">
                <a:solidFill>
                  <a:prstClr val="white"/>
                </a:solidFill>
              </a:rPr>
              <a:t>individual</a:t>
            </a:r>
            <a:r>
              <a:rPr lang="en-US" sz="1200" b="0" dirty="0" smtClean="0">
                <a:solidFill>
                  <a:prstClr val="white"/>
                </a:solidFill>
              </a:rPr>
              <a:t> success </a:t>
            </a:r>
            <a:r>
              <a:rPr lang="en-US" sz="1200" dirty="0" smtClean="0">
                <a:solidFill>
                  <a:prstClr val="white"/>
                </a:solidFill>
              </a:rPr>
              <a:t>toward goals</a:t>
            </a:r>
            <a:endParaRPr lang="en-US" sz="1200" dirty="0">
              <a:solidFill>
                <a:prstClr val="white"/>
              </a:solidFill>
            </a:endParaRPr>
          </a:p>
        </p:txBody>
      </p:sp>
      <p:sp>
        <p:nvSpPr>
          <p:cNvPr id="4" name="Slide Number Placeholder 3"/>
          <p:cNvSpPr>
            <a:spLocks noGrp="1"/>
          </p:cNvSpPr>
          <p:nvPr>
            <p:ph type="sldNum" sz="quarter" idx="10"/>
          </p:nvPr>
        </p:nvSpPr>
        <p:spPr/>
        <p:txBody>
          <a:bodyPr/>
          <a:lstStyle/>
          <a:p>
            <a:fld id="{65A83BF2-C48D-49FA-8EA4-F0044FBED0B8}" type="slidenum">
              <a:rPr lang="en-US" smtClean="0"/>
              <a:t>52</a:t>
            </a:fld>
            <a:endParaRPr lang="en-US"/>
          </a:p>
        </p:txBody>
      </p:sp>
    </p:spTree>
    <p:extLst>
      <p:ext uri="{BB962C8B-B14F-4D97-AF65-F5344CB8AC3E}">
        <p14:creationId xmlns:p14="http://schemas.microsoft.com/office/powerpoint/2010/main" val="28767137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2 min </a:t>
            </a:r>
            <a:r>
              <a:rPr lang="en-US" dirty="0" smtClean="0"/>
              <a:t>– The third element is </a:t>
            </a:r>
            <a:r>
              <a:rPr lang="en-US" b="1" dirty="0" smtClean="0"/>
              <a:t>FACE-TO-FACE INTERACTION– </a:t>
            </a:r>
            <a:r>
              <a:rPr lang="en-US" b="0" dirty="0" smtClean="0"/>
              <a:t>(click in number)</a:t>
            </a:r>
          </a:p>
          <a:p>
            <a:endParaRPr lang="en-US" b="1" dirty="0" smtClean="0"/>
          </a:p>
          <a:p>
            <a:r>
              <a:rPr lang="en-US" b="0" dirty="0" smtClean="0"/>
              <a:t>Students are required to </a:t>
            </a:r>
            <a:endParaRPr lang="en-US" b="1" dirty="0" smtClean="0"/>
          </a:p>
          <a:p>
            <a:r>
              <a:rPr lang="en-US" b="0" i="1" dirty="0" smtClean="0"/>
              <a:t>(click) E</a:t>
            </a:r>
            <a:r>
              <a:rPr lang="en-US" b="0" dirty="0" smtClean="0"/>
              <a:t>xplain problem solving through discourse, </a:t>
            </a:r>
          </a:p>
          <a:p>
            <a:r>
              <a:rPr lang="en-US" b="0" i="1" dirty="0" smtClean="0"/>
              <a:t>(click) </a:t>
            </a:r>
            <a:r>
              <a:rPr lang="en-US" b="0" i="0" dirty="0" smtClean="0"/>
              <a:t>D</a:t>
            </a:r>
            <a:r>
              <a:rPr lang="en-US" b="0" dirty="0" smtClean="0"/>
              <a:t>iscuss the nature of concepts being learned</a:t>
            </a:r>
            <a:endParaRPr lang="en-US" b="0" baseline="0" dirty="0" smtClean="0"/>
          </a:p>
          <a:p>
            <a:r>
              <a:rPr lang="en-US" b="0" i="1" dirty="0" smtClean="0"/>
              <a:t>(click) </a:t>
            </a:r>
            <a:r>
              <a:rPr lang="en-US" b="0" baseline="0" dirty="0" smtClean="0"/>
              <a:t>Connect present learning with past knowledge </a:t>
            </a:r>
          </a:p>
          <a:p>
            <a:r>
              <a:rPr lang="en-US" b="0" baseline="0" dirty="0" smtClean="0"/>
              <a:t>AND through this face-to-face interaction, </a:t>
            </a:r>
          </a:p>
          <a:p>
            <a:r>
              <a:rPr lang="en-US" b="0" i="1" dirty="0" smtClean="0"/>
              <a:t>(click) </a:t>
            </a:r>
            <a:r>
              <a:rPr lang="en-US" b="0" i="0" baseline="0" dirty="0" smtClean="0"/>
              <a:t>Group m</a:t>
            </a:r>
            <a:r>
              <a:rPr lang="en-US" b="0" baseline="0" dirty="0" smtClean="0"/>
              <a:t>embers become personally committed to each other</a:t>
            </a:r>
          </a:p>
        </p:txBody>
      </p:sp>
      <p:sp>
        <p:nvSpPr>
          <p:cNvPr id="4" name="Slide Number Placeholder 3"/>
          <p:cNvSpPr>
            <a:spLocks noGrp="1"/>
          </p:cNvSpPr>
          <p:nvPr>
            <p:ph type="sldNum" sz="quarter" idx="10"/>
          </p:nvPr>
        </p:nvSpPr>
        <p:spPr/>
        <p:txBody>
          <a:bodyPr/>
          <a:lstStyle/>
          <a:p>
            <a:fld id="{65A83BF2-C48D-49FA-8EA4-F0044FBED0B8}" type="slidenum">
              <a:rPr lang="en-US" smtClean="0"/>
              <a:t>53</a:t>
            </a:fld>
            <a:endParaRPr lang="en-US"/>
          </a:p>
        </p:txBody>
      </p:sp>
    </p:spTree>
    <p:extLst>
      <p:ext uri="{BB962C8B-B14F-4D97-AF65-F5344CB8AC3E}">
        <p14:creationId xmlns:p14="http://schemas.microsoft.com/office/powerpoint/2010/main" val="16198677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2 min </a:t>
            </a:r>
            <a:r>
              <a:rPr lang="en-US" dirty="0" smtClean="0"/>
              <a:t>– The fourth element is </a:t>
            </a:r>
            <a:r>
              <a:rPr lang="en-US" b="1" dirty="0" smtClean="0"/>
              <a:t>INTERPERSONAL AND SMALL</a:t>
            </a:r>
            <a:r>
              <a:rPr lang="en-US" b="1" baseline="0" dirty="0" smtClean="0"/>
              <a:t> GROUP SOCIAL SKILLS</a:t>
            </a:r>
            <a:r>
              <a:rPr lang="en-US" b="1" dirty="0" smtClean="0"/>
              <a:t>– </a:t>
            </a:r>
            <a:r>
              <a:rPr lang="en-US" b="0" dirty="0" smtClean="0"/>
              <a:t>(click in number)</a:t>
            </a:r>
          </a:p>
          <a:p>
            <a:endParaRPr lang="en-US" b="1" dirty="0" smtClean="0"/>
          </a:p>
          <a:p>
            <a:r>
              <a:rPr lang="en-US" b="0" dirty="0" smtClean="0"/>
              <a:t>TRUE</a:t>
            </a:r>
            <a:r>
              <a:rPr lang="en-US" b="0" baseline="0" dirty="0" smtClean="0"/>
              <a:t> professional learning builds important interpersonal and social skills like:</a:t>
            </a:r>
            <a:endParaRPr lang="en-US" b="1" dirty="0" smtClean="0"/>
          </a:p>
          <a:p>
            <a:pPr marL="0" indent="0" defTabSz="457200">
              <a:buFont typeface="Arial" panose="020B0604020202020204" pitchFamily="34" charset="0"/>
              <a:buNone/>
            </a:pPr>
            <a:r>
              <a:rPr lang="en-US" b="0" i="1" dirty="0" smtClean="0"/>
              <a:t>(click) </a:t>
            </a:r>
            <a:r>
              <a:rPr lang="en-US" sz="1200" dirty="0" smtClean="0">
                <a:solidFill>
                  <a:prstClr val="white"/>
                </a:solidFill>
              </a:rPr>
              <a:t>Effective leadership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smtClean="0"/>
              <a:t>(click) </a:t>
            </a:r>
            <a:r>
              <a:rPr lang="en-US" sz="1200" dirty="0" smtClean="0">
                <a:solidFill>
                  <a:prstClr val="white"/>
                </a:solidFill>
              </a:rPr>
              <a:t>Decision-making</a:t>
            </a:r>
            <a:endParaRPr lang="en-US" b="0" baseline="0" dirty="0" smtClean="0"/>
          </a:p>
          <a:p>
            <a:pPr marL="0" indent="0" defTabSz="457200">
              <a:buFont typeface="Arial" panose="020B0604020202020204" pitchFamily="34" charset="0"/>
              <a:buNone/>
            </a:pPr>
            <a:r>
              <a:rPr lang="en-US" b="0" i="1" dirty="0" smtClean="0"/>
              <a:t>(click) </a:t>
            </a:r>
            <a:r>
              <a:rPr lang="en-US" sz="1200" dirty="0" smtClean="0">
                <a:solidFill>
                  <a:prstClr val="white"/>
                </a:solidFill>
              </a:rPr>
              <a:t>Trust-building</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1" dirty="0" smtClean="0"/>
              <a:t>(click) </a:t>
            </a:r>
            <a:r>
              <a:rPr lang="en-US" sz="1200" dirty="0" smtClean="0">
                <a:solidFill>
                  <a:prstClr val="white"/>
                </a:solidFill>
              </a:rPr>
              <a:t>Communication</a:t>
            </a:r>
            <a:endParaRPr lang="en-US" b="0" baseline="0" dirty="0" smtClean="0"/>
          </a:p>
          <a:p>
            <a:r>
              <a:rPr lang="en-US" b="0" baseline="0" dirty="0" smtClean="0"/>
              <a:t>AND </a:t>
            </a:r>
            <a:r>
              <a:rPr lang="en-US" b="0" i="1" dirty="0" smtClean="0"/>
              <a:t>(click) </a:t>
            </a:r>
            <a:r>
              <a:rPr lang="en-US" sz="1200" dirty="0" smtClean="0">
                <a:solidFill>
                  <a:prstClr val="white"/>
                </a:solidFill>
              </a:rPr>
              <a:t>Conflict management </a:t>
            </a:r>
          </a:p>
          <a:p>
            <a:endParaRPr lang="en-US" b="0" baseline="0" dirty="0" smtClean="0"/>
          </a:p>
          <a:p>
            <a:r>
              <a:rPr lang="en-US" b="1" baseline="0" dirty="0" smtClean="0"/>
              <a:t>These skills are especially critical for novice learners and students in some gap groups, as interpersonal and social skills are often barriers to learning for them.</a:t>
            </a:r>
          </a:p>
        </p:txBody>
      </p:sp>
      <p:sp>
        <p:nvSpPr>
          <p:cNvPr id="4" name="Slide Number Placeholder 3"/>
          <p:cNvSpPr>
            <a:spLocks noGrp="1"/>
          </p:cNvSpPr>
          <p:nvPr>
            <p:ph type="sldNum" sz="quarter" idx="10"/>
          </p:nvPr>
        </p:nvSpPr>
        <p:spPr/>
        <p:txBody>
          <a:bodyPr/>
          <a:lstStyle/>
          <a:p>
            <a:fld id="{65A83BF2-C48D-49FA-8EA4-F0044FBED0B8}" type="slidenum">
              <a:rPr lang="en-US" smtClean="0"/>
              <a:t>54</a:t>
            </a:fld>
            <a:endParaRPr lang="en-US"/>
          </a:p>
        </p:txBody>
      </p:sp>
    </p:spTree>
    <p:extLst>
      <p:ext uri="{BB962C8B-B14F-4D97-AF65-F5344CB8AC3E}">
        <p14:creationId xmlns:p14="http://schemas.microsoft.com/office/powerpoint/2010/main" val="12884981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2 min </a:t>
            </a:r>
            <a:r>
              <a:rPr lang="en-US" dirty="0" smtClean="0"/>
              <a:t>– The fifth element is </a:t>
            </a:r>
            <a:r>
              <a:rPr lang="en-US" b="1" dirty="0" smtClean="0"/>
              <a:t>GROUP PROCESSING– </a:t>
            </a:r>
            <a:r>
              <a:rPr lang="en-US" b="0" dirty="0" smtClean="0"/>
              <a:t>(click in number)</a:t>
            </a:r>
          </a:p>
          <a:p>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smtClean="0"/>
              <a:t>(click) </a:t>
            </a:r>
            <a:r>
              <a:rPr lang="en-US" sz="1200" dirty="0" smtClean="0">
                <a:solidFill>
                  <a:prstClr val="white"/>
                </a:solidFill>
              </a:rPr>
              <a:t>Students are given time and procedures for analyzing success of learning groups</a:t>
            </a:r>
          </a:p>
          <a:p>
            <a:r>
              <a:rPr lang="en-US" b="0" i="1" baseline="0" dirty="0" smtClean="0"/>
              <a:t>(click) </a:t>
            </a:r>
            <a:r>
              <a:rPr lang="en-US" b="0" i="0" baseline="0" dirty="0" smtClean="0"/>
              <a:t>Activities involve both task work and teamwork</a:t>
            </a:r>
            <a:endParaRPr lang="en-US" b="0" i="0" dirty="0" smtClean="0"/>
          </a:p>
          <a:p>
            <a:r>
              <a:rPr lang="en-US" b="0" baseline="0" dirty="0" smtClean="0"/>
              <a:t>AND</a:t>
            </a:r>
          </a:p>
          <a:p>
            <a:pPr marL="0" indent="0" defTabSz="457200">
              <a:buFont typeface="Arial" panose="020B0604020202020204" pitchFamily="34" charset="0"/>
              <a:buNone/>
            </a:pPr>
            <a:r>
              <a:rPr lang="en-US" b="0" i="1" dirty="0" smtClean="0"/>
              <a:t>(click)</a:t>
            </a:r>
            <a:r>
              <a:rPr lang="en-US" b="0" i="1" baseline="0" dirty="0" smtClean="0"/>
              <a:t> </a:t>
            </a:r>
            <a:r>
              <a:rPr lang="en-US" b="0" i="0" baseline="0" dirty="0" smtClean="0"/>
              <a:t>Time is provided for intentional reflection on how to improve as a group</a:t>
            </a:r>
            <a:endParaRPr lang="en-US" sz="1200" i="0" dirty="0">
              <a:solidFill>
                <a:prstClr val="white"/>
              </a:solidFill>
            </a:endParaRPr>
          </a:p>
        </p:txBody>
      </p:sp>
      <p:sp>
        <p:nvSpPr>
          <p:cNvPr id="4" name="Slide Number Placeholder 3"/>
          <p:cNvSpPr>
            <a:spLocks noGrp="1"/>
          </p:cNvSpPr>
          <p:nvPr>
            <p:ph type="sldNum" sz="quarter" idx="10"/>
          </p:nvPr>
        </p:nvSpPr>
        <p:spPr/>
        <p:txBody>
          <a:bodyPr/>
          <a:lstStyle/>
          <a:p>
            <a:fld id="{65A83BF2-C48D-49FA-8EA4-F0044FBED0B8}" type="slidenum">
              <a:rPr lang="en-US" smtClean="0"/>
              <a:t>55</a:t>
            </a:fld>
            <a:endParaRPr lang="en-US"/>
          </a:p>
        </p:txBody>
      </p:sp>
    </p:spTree>
    <p:extLst>
      <p:ext uri="{BB962C8B-B14F-4D97-AF65-F5344CB8AC3E}">
        <p14:creationId xmlns:p14="http://schemas.microsoft.com/office/powerpoint/2010/main" val="25361729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2 min- </a:t>
            </a:r>
            <a:r>
              <a:rPr lang="en-US" dirty="0" smtClean="0"/>
              <a:t>We</a:t>
            </a:r>
            <a:r>
              <a:rPr lang="en-US" baseline="0" dirty="0" smtClean="0"/>
              <a:t> are going to practice cooperative learning by engaging in an activity called “Knotty Problems” </a:t>
            </a:r>
            <a:r>
              <a:rPr lang="en-US" i="1" baseline="0" dirty="0" smtClean="0"/>
              <a:t>(click to bring in picture)</a:t>
            </a:r>
            <a:endParaRPr lang="en-US" i="1" dirty="0" smtClean="0"/>
          </a:p>
          <a:p>
            <a:endParaRPr lang="en-US" dirty="0" smtClean="0"/>
          </a:p>
          <a:p>
            <a:r>
              <a:rPr lang="en-US" sz="1200" b="0" i="0" kern="1200" dirty="0" smtClean="0">
                <a:solidFill>
                  <a:schemeClr val="tx1"/>
                </a:solidFill>
                <a:effectLst/>
                <a:latin typeface="+mn-lt"/>
                <a:ea typeface="+mn-ea"/>
                <a:cs typeface="+mn-cs"/>
              </a:rPr>
              <a:t>Whether it's wood or </a:t>
            </a:r>
            <a:r>
              <a:rPr lang="en-US" sz="1200" b="1" i="0" kern="1200" dirty="0" smtClean="0">
                <a:solidFill>
                  <a:schemeClr val="tx1"/>
                </a:solidFill>
                <a:effectLst/>
                <a:latin typeface="+mn-lt"/>
                <a:ea typeface="+mn-ea"/>
                <a:cs typeface="+mn-cs"/>
              </a:rPr>
              <a:t>problems</a:t>
            </a:r>
            <a:r>
              <a:rPr lang="en-US" sz="1200" b="0" i="0" kern="1200" dirty="0" smtClean="0">
                <a:solidFill>
                  <a:schemeClr val="tx1"/>
                </a:solidFill>
                <a:effectLst/>
                <a:latin typeface="+mn-lt"/>
                <a:ea typeface="+mn-ea"/>
                <a:cs typeface="+mn-cs"/>
              </a:rPr>
              <a:t>, sometimes the word </a:t>
            </a:r>
            <a:r>
              <a:rPr lang="en-US" sz="1200" b="1" i="0" kern="1200" dirty="0" smtClean="0">
                <a:solidFill>
                  <a:schemeClr val="tx1"/>
                </a:solidFill>
                <a:effectLst/>
                <a:latin typeface="+mn-lt"/>
                <a:ea typeface="+mn-ea"/>
                <a:cs typeface="+mn-cs"/>
              </a:rPr>
              <a:t>knotty</a:t>
            </a:r>
            <a:r>
              <a:rPr lang="en-US" sz="1200" b="0" i="0" kern="1200" dirty="0" smtClean="0">
                <a:solidFill>
                  <a:schemeClr val="tx1"/>
                </a:solidFill>
                <a:effectLst/>
                <a:latin typeface="+mn-lt"/>
                <a:ea typeface="+mn-ea"/>
                <a:cs typeface="+mn-cs"/>
              </a:rPr>
              <a:t> can apply to both. ... The word can be used figuratively to describe something that is </a:t>
            </a:r>
            <a:r>
              <a:rPr lang="en-US" sz="1200" b="1" i="0" kern="1200" dirty="0" smtClean="0">
                <a:solidFill>
                  <a:schemeClr val="tx1"/>
                </a:solidFill>
                <a:effectLst/>
                <a:latin typeface="+mn-lt"/>
                <a:ea typeface="+mn-ea"/>
                <a:cs typeface="+mn-cs"/>
              </a:rPr>
              <a:t>intricate and difficult to solve. But just because</a:t>
            </a:r>
            <a:r>
              <a:rPr lang="en-US" sz="1200" b="1" i="0" kern="1200" baseline="0" dirty="0" smtClean="0">
                <a:solidFill>
                  <a:schemeClr val="tx1"/>
                </a:solidFill>
                <a:effectLst/>
                <a:latin typeface="+mn-lt"/>
                <a:ea typeface="+mn-ea"/>
                <a:cs typeface="+mn-cs"/>
              </a:rPr>
              <a:t> a problem seems insurmountable, does not mean it is not solvable. </a:t>
            </a:r>
            <a:r>
              <a:rPr lang="en-US" sz="1200" b="0" i="0" kern="1200" baseline="0" dirty="0" smtClean="0">
                <a:solidFill>
                  <a:schemeClr val="tx1"/>
                </a:solidFill>
                <a:effectLst/>
                <a:latin typeface="+mn-lt"/>
                <a:ea typeface="+mn-ea"/>
                <a:cs typeface="+mn-cs"/>
              </a:rPr>
              <a:t>Sometimes, it just takes a diverse group of learners working together to overcome the challenge!</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So, that is where the name of the activity comes from- and here are the basics of “Knotty Problems”</a:t>
            </a:r>
          </a:p>
          <a:p>
            <a:endParaRPr lang="en-US" sz="1200" b="0" i="0" kern="1200" baseline="0" dirty="0" smtClean="0">
              <a:solidFill>
                <a:schemeClr val="tx1"/>
              </a:solidFill>
              <a:effectLst/>
              <a:latin typeface="+mn-lt"/>
              <a:ea typeface="+mn-ea"/>
              <a:cs typeface="+mn-cs"/>
            </a:endParaRPr>
          </a:p>
          <a:p>
            <a:r>
              <a:rPr lang="en-US" sz="1200" b="0" i="1" kern="1200" baseline="0" dirty="0" smtClean="0">
                <a:solidFill>
                  <a:schemeClr val="tx1"/>
                </a:solidFill>
                <a:effectLst/>
                <a:latin typeface="+mn-lt"/>
                <a:ea typeface="+mn-ea"/>
                <a:cs typeface="+mn-cs"/>
              </a:rPr>
              <a:t>(click to bring in information and read info from slide as it comes in)</a:t>
            </a:r>
            <a:endParaRPr lang="en-US" i="1" dirty="0" smtClean="0"/>
          </a:p>
        </p:txBody>
      </p:sp>
      <p:sp>
        <p:nvSpPr>
          <p:cNvPr id="4" name="Slide Number Placeholder 3"/>
          <p:cNvSpPr>
            <a:spLocks noGrp="1"/>
          </p:cNvSpPr>
          <p:nvPr>
            <p:ph type="sldNum" sz="quarter" idx="10"/>
          </p:nvPr>
        </p:nvSpPr>
        <p:spPr/>
        <p:txBody>
          <a:bodyPr/>
          <a:lstStyle/>
          <a:p>
            <a:fld id="{65A83BF2-C48D-49FA-8EA4-F0044FBED0B8}" type="slidenum">
              <a:rPr lang="en-US" smtClean="0"/>
              <a:t>56</a:t>
            </a:fld>
            <a:endParaRPr lang="en-US"/>
          </a:p>
        </p:txBody>
      </p:sp>
    </p:spTree>
    <p:extLst>
      <p:ext uri="{BB962C8B-B14F-4D97-AF65-F5344CB8AC3E}">
        <p14:creationId xmlns:p14="http://schemas.microsoft.com/office/powerpoint/2010/main" val="34011010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3 min – </a:t>
            </a:r>
            <a:r>
              <a:rPr lang="en-US" b="0" dirty="0" smtClean="0"/>
              <a:t>Let’s take</a:t>
            </a:r>
            <a:r>
              <a:rPr lang="en-US" b="0" baseline="0" dirty="0" smtClean="0"/>
              <a:t> a look at </a:t>
            </a:r>
            <a:r>
              <a:rPr lang="en-US" b="1" baseline="0" dirty="0" smtClean="0"/>
              <a:t>the procedure for Knotty Problems</a:t>
            </a:r>
            <a:r>
              <a:rPr lang="en-US" b="0" baseline="0" dirty="0" smtClean="0"/>
              <a:t>:</a:t>
            </a:r>
          </a:p>
          <a:p>
            <a:endParaRPr lang="en-US" b="0" baseline="0" dirty="0" smtClean="0"/>
          </a:p>
          <a:p>
            <a:r>
              <a:rPr lang="en-US" b="0" i="1" baseline="0" dirty="0" smtClean="0"/>
              <a:t>(click) </a:t>
            </a:r>
            <a:r>
              <a:rPr lang="en-US" b="0" baseline="0" dirty="0" smtClean="0"/>
              <a:t>In just a moment, we will ask you to arrange yourself into small groups. This may be your table group, or you may choose to do triads or groups of four, but don’t let your group get too large.</a:t>
            </a:r>
          </a:p>
          <a:p>
            <a:endParaRPr lang="en-US" b="0" baseline="0" dirty="0" smtClean="0"/>
          </a:p>
          <a:p>
            <a:r>
              <a:rPr lang="en-US" b="0" i="1" baseline="0" dirty="0" smtClean="0"/>
              <a:t>(click) </a:t>
            </a:r>
            <a:r>
              <a:rPr lang="en-US" b="0" baseline="0" dirty="0" smtClean="0"/>
              <a:t>Once you have established your groups, choose one person to share a “knotty problem” -we will help you out with this in a few minutes by giving you scenario to frame your thinking– so don’t be shy about volunteering! </a:t>
            </a:r>
            <a:r>
              <a:rPr lang="en-US" b="0" baseline="0" dirty="0" smtClean="0">
                <a:sym typeface="Wingdings" panose="05000000000000000000" pitchFamily="2" charset="2"/>
              </a:rPr>
              <a:t></a:t>
            </a:r>
            <a:r>
              <a:rPr lang="en-US" b="0" baseline="0" dirty="0" smtClean="0"/>
              <a:t> You will have two minutes to share.</a:t>
            </a:r>
          </a:p>
          <a:p>
            <a:endParaRPr lang="en-US" b="0" baseline="0" dirty="0" smtClean="0"/>
          </a:p>
          <a:p>
            <a:r>
              <a:rPr lang="en-US" b="0" i="1" baseline="0" dirty="0" smtClean="0"/>
              <a:t>(click) </a:t>
            </a:r>
            <a:r>
              <a:rPr lang="en-US" b="0" baseline="0" dirty="0" smtClean="0"/>
              <a:t>While their peer is sharing, the other group members remain silent and demonstrate active listening… NO INTERUPTING! (Students could jot their thinking down on paper during this time, especially if they have an idea and are worried that they will forget it)</a:t>
            </a:r>
          </a:p>
          <a:p>
            <a:endParaRPr lang="en-US" b="0" baseline="0" dirty="0" smtClean="0"/>
          </a:p>
          <a:p>
            <a:r>
              <a:rPr lang="en-US" b="0" i="1" baseline="0" dirty="0" smtClean="0"/>
              <a:t>(click) </a:t>
            </a:r>
            <a:r>
              <a:rPr lang="en-US" b="0" baseline="0" dirty="0" smtClean="0"/>
              <a:t>Finally, once the two minute share tie is up, each group member will take turns sharing ideas about possible solutions</a:t>
            </a:r>
          </a:p>
          <a:p>
            <a:endParaRPr lang="en-US" b="0" baseline="0" dirty="0" smtClean="0"/>
          </a:p>
          <a:p>
            <a:r>
              <a:rPr lang="en-US" b="1" baseline="0" dirty="0" smtClean="0"/>
              <a:t>OK- go ahead and find your group now– you may want to also go ahead and determine which group member will share (or if you want to wait until after you see the scenario to decide, that is ok, too)</a:t>
            </a:r>
            <a:endParaRPr lang="en-US" b="1" dirty="0"/>
          </a:p>
        </p:txBody>
      </p:sp>
      <p:sp>
        <p:nvSpPr>
          <p:cNvPr id="4" name="Slide Number Placeholder 3"/>
          <p:cNvSpPr>
            <a:spLocks noGrp="1"/>
          </p:cNvSpPr>
          <p:nvPr>
            <p:ph type="sldNum" sz="quarter" idx="10"/>
          </p:nvPr>
        </p:nvSpPr>
        <p:spPr/>
        <p:txBody>
          <a:bodyPr/>
          <a:lstStyle/>
          <a:p>
            <a:fld id="{65A83BF2-C48D-49FA-8EA4-F0044FBED0B8}" type="slidenum">
              <a:rPr lang="en-US" smtClean="0"/>
              <a:t>57</a:t>
            </a:fld>
            <a:endParaRPr lang="en-US"/>
          </a:p>
        </p:txBody>
      </p:sp>
    </p:spTree>
    <p:extLst>
      <p:ext uri="{BB962C8B-B14F-4D97-AF65-F5344CB8AC3E}">
        <p14:creationId xmlns:p14="http://schemas.microsoft.com/office/powerpoint/2010/main" val="21987889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1 min – </a:t>
            </a:r>
            <a:r>
              <a:rPr lang="en-US" b="0" dirty="0" smtClean="0"/>
              <a:t>Here is the scenario (click and read scenario) </a:t>
            </a:r>
            <a:r>
              <a:rPr lang="en-US" b="1" dirty="0" smtClean="0"/>
              <a:t>now we realize</a:t>
            </a:r>
            <a:r>
              <a:rPr lang="en-US" b="1" baseline="0" dirty="0" smtClean="0"/>
              <a:t> that any situation you think of has most likely already been resolved – but for the purposes of practicing the activity, let’s pretend that your situation has not been resolved yet, and that you are currently in the midst of it </a:t>
            </a:r>
          </a:p>
          <a:p>
            <a:endParaRPr lang="en-US" b="1" baseline="0" dirty="0" smtClean="0"/>
          </a:p>
          <a:p>
            <a:r>
              <a:rPr lang="en-US" b="1" dirty="0" smtClean="0"/>
              <a:t>Take a minute of for</a:t>
            </a:r>
            <a:r>
              <a:rPr lang="en-US" b="1" baseline="0" dirty="0" smtClean="0"/>
              <a:t> think time if you need to</a:t>
            </a:r>
            <a:r>
              <a:rPr lang="en-US" b="0" baseline="0" dirty="0" smtClean="0"/>
              <a:t> then make the final determination of who will share (if you have not already done so)</a:t>
            </a:r>
          </a:p>
          <a:p>
            <a:endParaRPr lang="en-US" b="0" baseline="0" dirty="0" smtClean="0"/>
          </a:p>
          <a:p>
            <a:r>
              <a:rPr lang="en-US" b="0" baseline="0" dirty="0" smtClean="0"/>
              <a:t>OK- remember that you will have </a:t>
            </a:r>
            <a:r>
              <a:rPr lang="en-US" b="1" baseline="0" dirty="0" smtClean="0"/>
              <a:t>2 minutes uninterrupted </a:t>
            </a:r>
            <a:r>
              <a:rPr lang="en-US" b="0" baseline="0" dirty="0" smtClean="0"/>
              <a:t>to share with your peers everything they need to know about you knotty problem – fully describe the situation, the challenges, and the obstacles that you are facing.</a:t>
            </a:r>
            <a:endParaRPr lang="en-US" b="1" dirty="0" smtClean="0"/>
          </a:p>
          <a:p>
            <a:endParaRPr lang="en-US" b="1" baseline="0" dirty="0" smtClean="0"/>
          </a:p>
          <a:p>
            <a:r>
              <a:rPr lang="en-US" b="1" baseline="0" dirty="0" smtClean="0"/>
              <a:t>GO! </a:t>
            </a:r>
            <a:r>
              <a:rPr lang="en-US" b="1" i="1" baseline="0" dirty="0" smtClean="0"/>
              <a:t>(let them know when </a:t>
            </a:r>
            <a:r>
              <a:rPr lang="en-US" b="1" i="1" u="sng" baseline="0" dirty="0" smtClean="0"/>
              <a:t>2 minutes </a:t>
            </a:r>
            <a:r>
              <a:rPr lang="en-US" b="1" i="1" baseline="0" dirty="0" smtClean="0"/>
              <a:t>is up – then give them about </a:t>
            </a:r>
            <a:r>
              <a:rPr lang="en-US" b="1" i="1" u="sng" baseline="0" dirty="0" smtClean="0"/>
              <a:t>5 minutes </a:t>
            </a:r>
            <a:r>
              <a:rPr lang="en-US" b="1" i="1" baseline="0" dirty="0" smtClean="0"/>
              <a:t>for group members to discuss their thinking about possible solutions)</a:t>
            </a:r>
          </a:p>
          <a:p>
            <a:endParaRPr lang="en-US" b="1" i="1" baseline="0" dirty="0" smtClean="0"/>
          </a:p>
          <a:p>
            <a:r>
              <a:rPr lang="en-US" b="1" i="1" baseline="0" dirty="0" smtClean="0"/>
              <a:t>After 5 minutes, wrap up the activity by having the group member who shared thank the other group members for their input. Have them return to their seats if needed.</a:t>
            </a:r>
          </a:p>
          <a:p>
            <a:endParaRPr lang="en-US" b="1" baseline="0" dirty="0" smtClean="0"/>
          </a:p>
          <a:p>
            <a:r>
              <a:rPr lang="en-US" b="0" dirty="0" smtClean="0"/>
              <a:t>SO, </a:t>
            </a:r>
            <a:r>
              <a:rPr lang="en-US" b="1" dirty="0" smtClean="0"/>
              <a:t>that was Knotty Problems!  There</a:t>
            </a:r>
            <a:r>
              <a:rPr lang="en-US" b="1" baseline="0" dirty="0" smtClean="0"/>
              <a:t> are many ways that teacher could use this activity in the classroom. </a:t>
            </a:r>
            <a:r>
              <a:rPr lang="en-US" b="0" baseline="0" dirty="0" smtClean="0"/>
              <a:t>We hope you enjoyed getting to practice with it! </a:t>
            </a:r>
            <a:r>
              <a:rPr lang="en-US" b="0" dirty="0" smtClean="0"/>
              <a:t>                                                                                                                                        </a:t>
            </a:r>
            <a:endParaRPr lang="en-US" b="0" dirty="0"/>
          </a:p>
        </p:txBody>
      </p:sp>
      <p:sp>
        <p:nvSpPr>
          <p:cNvPr id="4" name="Slide Number Placeholder 3"/>
          <p:cNvSpPr>
            <a:spLocks noGrp="1"/>
          </p:cNvSpPr>
          <p:nvPr>
            <p:ph type="sldNum" sz="quarter" idx="10"/>
          </p:nvPr>
        </p:nvSpPr>
        <p:spPr/>
        <p:txBody>
          <a:bodyPr/>
          <a:lstStyle/>
          <a:p>
            <a:fld id="{65A83BF2-C48D-49FA-8EA4-F0044FBED0B8}" type="slidenum">
              <a:rPr lang="en-US" smtClean="0"/>
              <a:t>58</a:t>
            </a:fld>
            <a:endParaRPr lang="en-US"/>
          </a:p>
        </p:txBody>
      </p:sp>
    </p:spTree>
    <p:extLst>
      <p:ext uri="{BB962C8B-B14F-4D97-AF65-F5344CB8AC3E}">
        <p14:creationId xmlns:p14="http://schemas.microsoft.com/office/powerpoint/2010/main" val="34991795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3 min. </a:t>
            </a:r>
            <a:r>
              <a:rPr lang="en-US" b="0" dirty="0" smtClean="0"/>
              <a:t>–</a:t>
            </a:r>
            <a:r>
              <a:rPr lang="en-US" b="0" baseline="0" dirty="0" smtClean="0"/>
              <a:t>  So What… Now What? – We have spent some time focusing on </a:t>
            </a:r>
            <a:r>
              <a:rPr lang="en-US" b="1" baseline="0" dirty="0" smtClean="0"/>
              <a:t>cooperative learning </a:t>
            </a:r>
            <a:r>
              <a:rPr lang="en-US" b="0" baseline="0" dirty="0" smtClean="0"/>
              <a:t>and how it positively impacts student achievement– so what are your takeaways? Now what are you going to do with this information? Take a couple of minutes and think about </a:t>
            </a:r>
            <a:r>
              <a:rPr lang="en-US" b="1" baseline="0" dirty="0" smtClean="0"/>
              <a:t>cooperative learning </a:t>
            </a:r>
            <a:r>
              <a:rPr lang="en-US" b="0" baseline="0" dirty="0" smtClean="0"/>
              <a:t>and what your current state is in this area. What may be an implication or next step?</a:t>
            </a:r>
            <a:endParaRPr lang="en-US" b="1" dirty="0" smtClean="0"/>
          </a:p>
          <a:p>
            <a:endParaRPr lang="en-US" b="0" baseline="0" dirty="0" smtClean="0"/>
          </a:p>
          <a:p>
            <a:r>
              <a:rPr lang="en-US" b="1" i="1" baseline="0" dirty="0" smtClean="0"/>
              <a:t>Don’t forget to put all of your sticky notes in the “parking lot”... You will use them at the end of the day as you determine next steps. </a:t>
            </a:r>
          </a:p>
        </p:txBody>
      </p:sp>
      <p:sp>
        <p:nvSpPr>
          <p:cNvPr id="4" name="Slide Number Placeholder 3"/>
          <p:cNvSpPr>
            <a:spLocks noGrp="1"/>
          </p:cNvSpPr>
          <p:nvPr>
            <p:ph type="sldNum" sz="quarter" idx="10"/>
          </p:nvPr>
        </p:nvSpPr>
        <p:spPr/>
        <p:txBody>
          <a:bodyPr/>
          <a:lstStyle/>
          <a:p>
            <a:fld id="{96D1D4BD-CA57-4C5F-BB78-A894D513C74F}" type="slidenum">
              <a:rPr lang="en-US" smtClean="0"/>
              <a:t>59</a:t>
            </a:fld>
            <a:endParaRPr lang="en-US"/>
          </a:p>
        </p:txBody>
      </p:sp>
    </p:spTree>
    <p:extLst>
      <p:ext uri="{BB962C8B-B14F-4D97-AF65-F5344CB8AC3E}">
        <p14:creationId xmlns:p14="http://schemas.microsoft.com/office/powerpoint/2010/main" val="1138757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1 min</a:t>
            </a:r>
            <a:r>
              <a:rPr lang="en-US" baseline="0" dirty="0" smtClean="0"/>
              <a:t>. – Our work today will focus around </a:t>
            </a:r>
            <a:r>
              <a:rPr lang="en-US" b="1" u="sng" baseline="0" dirty="0" smtClean="0"/>
              <a:t>two</a:t>
            </a:r>
            <a:r>
              <a:rPr lang="en-US" baseline="0" dirty="0" smtClean="0"/>
              <a:t> of the six KCWPs –</a:t>
            </a:r>
            <a:r>
              <a:rPr lang="en-US" b="1" baseline="0" dirty="0" smtClean="0"/>
              <a:t>Standards and Instruction</a:t>
            </a:r>
            <a:endParaRPr lang="en-US" b="1"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593609C6-9212-444D-8E9E-13EB16A55F02}"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2204784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 FOR LUNCH!</a:t>
            </a:r>
          </a:p>
          <a:p>
            <a:endParaRPr lang="en-US" dirty="0" smtClean="0"/>
          </a:p>
          <a:p>
            <a:r>
              <a:rPr lang="en-US" dirty="0" smtClean="0"/>
              <a:t>Lunch break– we will start back</a:t>
            </a:r>
            <a:r>
              <a:rPr lang="en-US" baseline="0" dirty="0" smtClean="0"/>
              <a:t> promptly at 12:30</a:t>
            </a:r>
            <a:endParaRPr lang="en-US" dirty="0"/>
          </a:p>
        </p:txBody>
      </p:sp>
      <p:sp>
        <p:nvSpPr>
          <p:cNvPr id="4" name="Slide Number Placeholder 3"/>
          <p:cNvSpPr>
            <a:spLocks noGrp="1"/>
          </p:cNvSpPr>
          <p:nvPr>
            <p:ph type="sldNum" sz="quarter" idx="10"/>
          </p:nvPr>
        </p:nvSpPr>
        <p:spPr/>
        <p:txBody>
          <a:bodyPr/>
          <a:lstStyle/>
          <a:p>
            <a:fld id="{65A83BF2-C48D-49FA-8EA4-F0044FBED0B8}" type="slidenum">
              <a:rPr lang="en-US" smtClean="0"/>
              <a:t>60</a:t>
            </a:fld>
            <a:endParaRPr lang="en-US"/>
          </a:p>
        </p:txBody>
      </p:sp>
    </p:spTree>
    <p:extLst>
      <p:ext uri="{BB962C8B-B14F-4D97-AF65-F5344CB8AC3E}">
        <p14:creationId xmlns:p14="http://schemas.microsoft.com/office/powerpoint/2010/main" val="14680738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2 min</a:t>
            </a:r>
            <a:r>
              <a:rPr lang="en-US" b="1" baseline="0" dirty="0" smtClean="0"/>
              <a:t> –</a:t>
            </a:r>
            <a:r>
              <a:rPr lang="en-US" baseline="0" dirty="0" smtClean="0"/>
              <a:t> The next strategy we are going to spend some time talking about is </a:t>
            </a:r>
            <a:r>
              <a:rPr lang="en-US" b="1" baseline="0" dirty="0" smtClean="0"/>
              <a:t>classroom discussion</a:t>
            </a:r>
            <a:r>
              <a:rPr lang="en-US" baseline="0" dirty="0" smtClean="0"/>
              <a:t>. </a:t>
            </a:r>
            <a:r>
              <a:rPr lang="en-US" i="1" baseline="0" dirty="0" smtClean="0"/>
              <a:t>(click) </a:t>
            </a:r>
            <a:r>
              <a:rPr lang="en-US" baseline="0" dirty="0" smtClean="0"/>
              <a:t>Classroom Discussion had a </a:t>
            </a:r>
            <a:r>
              <a:rPr lang="en-US" b="1" u="sng" baseline="0" dirty="0" smtClean="0"/>
              <a:t>very high effect size</a:t>
            </a:r>
            <a:r>
              <a:rPr lang="en-US" b="1" u="none" baseline="0" dirty="0" smtClean="0"/>
              <a:t>-  .82-- </a:t>
            </a:r>
            <a:r>
              <a:rPr lang="en-US" b="1" baseline="0" dirty="0" smtClean="0"/>
              <a:t>more than double the average hinge point of .40 – but we must be careful to not have a misconception here. When we talk about effective classroom discussion that will yield an effect size of .82, we are talking about just allowing your students to engage in random, unstructured conversations. HIGHLY EFFECTIVE classroom discussion must be </a:t>
            </a:r>
            <a:r>
              <a:rPr lang="en-US" b="1" u="sng" baseline="0" dirty="0" smtClean="0"/>
              <a:t>intentionally taught </a:t>
            </a:r>
            <a:r>
              <a:rPr lang="en-US" b="1" baseline="0" dirty="0" smtClean="0"/>
              <a:t>with </a:t>
            </a:r>
            <a:r>
              <a:rPr lang="en-US" b="1" u="sng" baseline="0" dirty="0" smtClean="0"/>
              <a:t>clear expectations and procedures </a:t>
            </a:r>
            <a:r>
              <a:rPr lang="en-US" b="1" baseline="0" dirty="0" smtClean="0"/>
              <a:t>in place – it must be </a:t>
            </a:r>
            <a:r>
              <a:rPr lang="en-US" b="1" u="sng" baseline="0" dirty="0" smtClean="0"/>
              <a:t>monitored closely </a:t>
            </a:r>
            <a:r>
              <a:rPr lang="en-US" b="1" baseline="0" dirty="0" smtClean="0"/>
              <a:t>and </a:t>
            </a:r>
            <a:r>
              <a:rPr lang="en-US" b="1" u="sng" baseline="0" dirty="0" smtClean="0"/>
              <a:t>students must be held accountable at all times </a:t>
            </a:r>
            <a:endParaRPr lang="en-US" b="1" u="sng" dirty="0"/>
          </a:p>
        </p:txBody>
      </p:sp>
      <p:sp>
        <p:nvSpPr>
          <p:cNvPr id="4" name="Slide Number Placeholder 3"/>
          <p:cNvSpPr>
            <a:spLocks noGrp="1"/>
          </p:cNvSpPr>
          <p:nvPr>
            <p:ph type="sldNum" sz="quarter" idx="10"/>
          </p:nvPr>
        </p:nvSpPr>
        <p:spPr/>
        <p:txBody>
          <a:bodyPr/>
          <a:lstStyle/>
          <a:p>
            <a:fld id="{ACD4B685-E8B5-4EA8-A4B9-DEC096CA0AC6}"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32226381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5 min </a:t>
            </a:r>
            <a:r>
              <a:rPr lang="en-US" b="0" dirty="0" smtClean="0"/>
              <a:t>– We have already had some practice</a:t>
            </a:r>
            <a:r>
              <a:rPr lang="en-US" b="0" baseline="0" dirty="0" smtClean="0"/>
              <a:t> using classroom discussion today. Do you recognize this triangle? This is the same graphic we looked at a little while ago when we talked about cooperative learning. Notice on the triangle </a:t>
            </a:r>
            <a:r>
              <a:rPr lang="en-US" b="0" i="1" baseline="0" dirty="0" smtClean="0"/>
              <a:t>(click) </a:t>
            </a:r>
            <a:r>
              <a:rPr lang="en-US" b="0" baseline="0" dirty="0" smtClean="0"/>
              <a:t>that “</a:t>
            </a:r>
            <a:r>
              <a:rPr lang="en-US" b="1" baseline="0" dirty="0" smtClean="0"/>
              <a:t>discussion groups” yield a 50% retention rate</a:t>
            </a:r>
            <a:r>
              <a:rPr lang="en-US" b="0" baseline="0" dirty="0" smtClean="0"/>
              <a:t> and </a:t>
            </a:r>
            <a:r>
              <a:rPr lang="en-US" b="0" i="1" baseline="0" dirty="0" smtClean="0"/>
              <a:t>(click) </a:t>
            </a:r>
            <a:r>
              <a:rPr lang="en-US" b="1" baseline="0" dirty="0" smtClean="0"/>
              <a:t>“Teaching Others” yields a 90% retention rate</a:t>
            </a:r>
            <a:r>
              <a:rPr lang="en-US" b="0" baseline="0" dirty="0" smtClean="0"/>
              <a:t>. </a:t>
            </a:r>
          </a:p>
          <a:p>
            <a:endParaRPr lang="en-US" b="0" baseline="0" dirty="0" smtClean="0"/>
          </a:p>
          <a:p>
            <a:r>
              <a:rPr lang="en-US" b="0" baseline="0" dirty="0" smtClean="0"/>
              <a:t>So, </a:t>
            </a:r>
            <a:r>
              <a:rPr lang="en-US" b="0" i="1" baseline="0" dirty="0" smtClean="0"/>
              <a:t>(click) </a:t>
            </a:r>
            <a:r>
              <a:rPr lang="en-US" b="0" baseline="0" dirty="0" smtClean="0"/>
              <a:t>we can clearly see that </a:t>
            </a:r>
            <a:r>
              <a:rPr lang="en-US" b="1" baseline="0" dirty="0" smtClean="0"/>
              <a:t>effective oral communication– or kids’ ability to talk to one another effectively definitely enhances cooperative learning experiences in the classroom</a:t>
            </a:r>
            <a:r>
              <a:rPr lang="en-US" b="0" baseline="0" dirty="0" smtClean="0"/>
              <a:t>.</a:t>
            </a:r>
          </a:p>
          <a:p>
            <a:endParaRPr lang="en-US" b="0" baseline="0" dirty="0" smtClean="0"/>
          </a:p>
          <a:p>
            <a:r>
              <a:rPr lang="en-US" b="0" baseline="0" dirty="0" smtClean="0"/>
              <a:t>In addition, </a:t>
            </a:r>
            <a:r>
              <a:rPr lang="en-US" b="1" baseline="0" dirty="0" smtClean="0"/>
              <a:t>effective oral communication is an important part of 21</a:t>
            </a:r>
            <a:r>
              <a:rPr lang="en-US" b="1" baseline="30000" dirty="0" smtClean="0"/>
              <a:t>st</a:t>
            </a:r>
            <a:r>
              <a:rPr lang="en-US" b="1" baseline="0" dirty="0" smtClean="0"/>
              <a:t> century learning – it is critical to success in the real world</a:t>
            </a:r>
            <a:r>
              <a:rPr lang="en-US" b="0" baseline="0" dirty="0" smtClean="0"/>
              <a:t>. As a matter of fact, one of the most important workforce skills sought out by employers is effective communication skills.</a:t>
            </a:r>
          </a:p>
          <a:p>
            <a:endParaRPr lang="en-US" b="0" baseline="0" dirty="0" smtClean="0"/>
          </a:p>
          <a:p>
            <a:r>
              <a:rPr lang="en-US" b="0" baseline="0" dirty="0" smtClean="0"/>
              <a:t>Here’s the BEST NEWS! </a:t>
            </a:r>
            <a:r>
              <a:rPr lang="en-US" b="1" dirty="0" smtClean="0">
                <a:solidFill>
                  <a:prstClr val="black"/>
                </a:solidFill>
              </a:rPr>
              <a:t>Effective </a:t>
            </a:r>
            <a:r>
              <a:rPr lang="en-US" b="1" dirty="0" err="1" smtClean="0">
                <a:solidFill>
                  <a:prstClr val="black"/>
                </a:solidFill>
              </a:rPr>
              <a:t>Oracy</a:t>
            </a:r>
            <a:r>
              <a:rPr lang="en-US" b="1" dirty="0" smtClean="0">
                <a:solidFill>
                  <a:prstClr val="black"/>
                </a:solidFill>
              </a:rPr>
              <a:t> and Student Discourse can</a:t>
            </a:r>
            <a:r>
              <a:rPr lang="en-US" b="1" baseline="0" dirty="0" smtClean="0">
                <a:solidFill>
                  <a:prstClr val="black"/>
                </a:solidFill>
              </a:rPr>
              <a:t> be learned and developed!!! So, we MUST intentionally teach kids how to talk to each other</a:t>
            </a:r>
            <a:r>
              <a:rPr lang="en-US" baseline="0" dirty="0" smtClean="0">
                <a:solidFill>
                  <a:prstClr val="black"/>
                </a:solidFill>
              </a:rPr>
              <a:t>! </a:t>
            </a:r>
            <a:endParaRPr lang="en-US" b="0" dirty="0"/>
          </a:p>
        </p:txBody>
      </p:sp>
      <p:sp>
        <p:nvSpPr>
          <p:cNvPr id="4" name="Slide Number Placeholder 3"/>
          <p:cNvSpPr>
            <a:spLocks noGrp="1"/>
          </p:cNvSpPr>
          <p:nvPr>
            <p:ph type="sldNum" sz="quarter" idx="10"/>
          </p:nvPr>
        </p:nvSpPr>
        <p:spPr/>
        <p:txBody>
          <a:bodyPr/>
          <a:lstStyle/>
          <a:p>
            <a:fld id="{ACD4B685-E8B5-4EA8-A4B9-DEC096CA0AC6}"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17005277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1 min</a:t>
            </a:r>
            <a:r>
              <a:rPr lang="en-US" dirty="0" smtClean="0"/>
              <a:t>-There are many </a:t>
            </a:r>
            <a:r>
              <a:rPr lang="en-US" b="1" dirty="0" smtClean="0"/>
              <a:t>reasons that we speak up in discussion</a:t>
            </a:r>
            <a:r>
              <a:rPr lang="en-US" b="1" baseline="0" dirty="0" smtClean="0"/>
              <a:t> groups. </a:t>
            </a:r>
            <a:r>
              <a:rPr lang="en-US" i="1" baseline="0" dirty="0" smtClean="0"/>
              <a:t>(click to bring in each bullet) </a:t>
            </a:r>
            <a:r>
              <a:rPr lang="en-US" baseline="0" dirty="0" smtClean="0"/>
              <a:t>These are just a few. </a:t>
            </a:r>
            <a:r>
              <a:rPr lang="en-US" b="1" baseline="0" dirty="0" smtClean="0"/>
              <a:t>Teaching students to be aware of the PURPOSES of discourse in the classroom helps them to be more effective in classroom communication. It brings intentionality to classroom discussions.</a:t>
            </a:r>
            <a:endParaRPr lang="en-US" b="1" dirty="0"/>
          </a:p>
        </p:txBody>
      </p:sp>
      <p:sp>
        <p:nvSpPr>
          <p:cNvPr id="4" name="Slide Number Placeholder 3"/>
          <p:cNvSpPr>
            <a:spLocks noGrp="1"/>
          </p:cNvSpPr>
          <p:nvPr>
            <p:ph type="sldNum" sz="quarter" idx="10"/>
          </p:nvPr>
        </p:nvSpPr>
        <p:spPr/>
        <p:txBody>
          <a:bodyPr/>
          <a:lstStyle/>
          <a:p>
            <a:fld id="{ACD4B685-E8B5-4EA8-A4B9-DEC096CA0AC6}"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24864840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5 min. – </a:t>
            </a:r>
          </a:p>
          <a:p>
            <a:r>
              <a:rPr lang="en-US" b="1" baseline="0" dirty="0" smtClean="0"/>
              <a:t>One very intentional way to teach students to be effective oral communicators is through the use of talking stems.</a:t>
            </a:r>
            <a:r>
              <a:rPr lang="en-US" b="0" baseline="0" dirty="0" smtClean="0"/>
              <a:t> (</a:t>
            </a:r>
            <a:r>
              <a:rPr lang="en-US" b="0" i="1" baseline="0" dirty="0" smtClean="0"/>
              <a:t>click to bring in all talking stems)</a:t>
            </a:r>
            <a:r>
              <a:rPr lang="en-US" b="0" baseline="0" dirty="0" smtClean="0"/>
              <a:t> These </a:t>
            </a:r>
            <a:r>
              <a:rPr lang="en-US" b="1" baseline="0" dirty="0" smtClean="0"/>
              <a:t>stems provide scaffolding</a:t>
            </a:r>
            <a:r>
              <a:rPr lang="en-US" b="0" baseline="0" dirty="0" smtClean="0"/>
              <a:t> for students as they speak for various purposes. </a:t>
            </a:r>
          </a:p>
          <a:p>
            <a:endParaRPr lang="en-US" b="0" baseline="0" dirty="0" smtClean="0"/>
          </a:p>
          <a:p>
            <a:r>
              <a:rPr lang="en-US" b="0" baseline="0" dirty="0" smtClean="0"/>
              <a:t>Having </a:t>
            </a:r>
            <a:r>
              <a:rPr lang="en-US" b="1" baseline="0" dirty="0" smtClean="0"/>
              <a:t>anchor charts posted </a:t>
            </a:r>
            <a:r>
              <a:rPr lang="en-US" b="0" baseline="0" dirty="0" smtClean="0"/>
              <a:t>where students can see the talking stems at all times- making them </a:t>
            </a:r>
            <a:r>
              <a:rPr lang="en-US" b="1" baseline="0" dirty="0" smtClean="0"/>
              <a:t>very visible and easily accessible- </a:t>
            </a:r>
            <a:r>
              <a:rPr lang="en-US" b="0" baseline="0" dirty="0" smtClean="0"/>
              <a:t>makes it very easy to hold students accountable for using appropriate talking stems. So, for example, if you are having a classroom discussion, and a student wants to add on to the thinking of another student, he can quickly reference the “building on” stems.  </a:t>
            </a:r>
          </a:p>
          <a:p>
            <a:endParaRPr lang="en-US" b="0" baseline="0" dirty="0" smtClean="0"/>
          </a:p>
          <a:p>
            <a:r>
              <a:rPr lang="en-US" b="1" baseline="0" dirty="0" smtClean="0"/>
              <a:t>YOU MAY HAVE ALREADY NOTICED, BUT THESE TALKING STEMS ARE IN YOUR PACKET. This is just a small sampling of talking stems that you may use to get started, but these lists can definitely be added to throughout the school year as your students come up with others. The more they use talking stems, the more they will recognize new purposes for speaking and new stems that could be added to the charts. Additionally, using stems will become more and more natural for them, and they will rely on the charts less and less! </a:t>
            </a:r>
            <a:r>
              <a:rPr lang="en-US" b="1" baseline="0" dirty="0" smtClean="0">
                <a:sym typeface="Wingdings" panose="05000000000000000000" pitchFamily="2" charset="2"/>
              </a:rPr>
              <a:t></a:t>
            </a:r>
            <a:endParaRPr lang="en-US" b="1" dirty="0" smtClean="0"/>
          </a:p>
        </p:txBody>
      </p:sp>
      <p:sp>
        <p:nvSpPr>
          <p:cNvPr id="4" name="Slide Number Placeholder 3"/>
          <p:cNvSpPr>
            <a:spLocks noGrp="1"/>
          </p:cNvSpPr>
          <p:nvPr>
            <p:ph type="sldNum" sz="quarter" idx="10"/>
          </p:nvPr>
        </p:nvSpPr>
        <p:spPr/>
        <p:txBody>
          <a:bodyPr/>
          <a:lstStyle/>
          <a:p>
            <a:fld id="{ACD4B685-E8B5-4EA8-A4B9-DEC096CA0AC6}"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31664863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3 min</a:t>
            </a:r>
            <a:r>
              <a:rPr lang="en-US" dirty="0" smtClean="0"/>
              <a:t>- Just like with</a:t>
            </a:r>
            <a:r>
              <a:rPr lang="en-US" baseline="0" dirty="0" smtClean="0"/>
              <a:t> anything we want our students to learn, i</a:t>
            </a:r>
            <a:r>
              <a:rPr lang="en-US" dirty="0" smtClean="0"/>
              <a:t>f we are to be very intentional about</a:t>
            </a:r>
            <a:r>
              <a:rPr lang="en-US" baseline="0" dirty="0" smtClean="0"/>
              <a:t> </a:t>
            </a:r>
            <a:r>
              <a:rPr lang="en-US" b="1" baseline="0" dirty="0" smtClean="0"/>
              <a:t>holding our students accountable for effective discourse</a:t>
            </a:r>
            <a:r>
              <a:rPr lang="en-US" baseline="0" dirty="0" smtClean="0"/>
              <a:t>, it is critical that we have </a:t>
            </a:r>
            <a:r>
              <a:rPr lang="en-US" b="1" baseline="0" dirty="0" smtClean="0"/>
              <a:t>clear procedures and expectations in place. They need to know the “do’s and don’ts”.</a:t>
            </a:r>
            <a:endParaRPr lang="en-US" b="1" dirty="0" smtClean="0"/>
          </a:p>
          <a:p>
            <a:endParaRPr lang="en-US" dirty="0" smtClean="0"/>
          </a:p>
          <a:p>
            <a:r>
              <a:rPr lang="en-US" dirty="0" smtClean="0"/>
              <a:t>We are all familiar with the research</a:t>
            </a:r>
            <a:r>
              <a:rPr lang="en-US" baseline="0" dirty="0" smtClean="0"/>
              <a:t> of </a:t>
            </a:r>
            <a:r>
              <a:rPr lang="en-US" b="1" baseline="0" dirty="0" smtClean="0"/>
              <a:t>Marzano</a:t>
            </a:r>
            <a:r>
              <a:rPr lang="en-US" baseline="0" dirty="0" smtClean="0"/>
              <a:t> (click to bring in the Marzano box and bullets) and </a:t>
            </a:r>
            <a:r>
              <a:rPr lang="en-US" b="1" baseline="0" dirty="0" smtClean="0"/>
              <a:t>Wong</a:t>
            </a:r>
            <a:r>
              <a:rPr lang="en-US" baseline="0" dirty="0" smtClean="0"/>
              <a:t> (click to bring in Wong box)-- both highly </a:t>
            </a:r>
            <a:r>
              <a:rPr lang="en-US" baseline="0" dirty="0" err="1" smtClean="0"/>
              <a:t>highly</a:t>
            </a:r>
            <a:r>
              <a:rPr lang="en-US" baseline="0" dirty="0" smtClean="0"/>
              <a:t> respected in the world of education! </a:t>
            </a:r>
          </a:p>
          <a:p>
            <a:endParaRPr lang="en-US" baseline="0" dirty="0" smtClean="0"/>
          </a:p>
          <a:p>
            <a:r>
              <a:rPr lang="en-US" u="none" baseline="0" dirty="0" smtClean="0"/>
              <a:t>In his books, </a:t>
            </a:r>
            <a:r>
              <a:rPr lang="en-US" u="sng" baseline="0" dirty="0" smtClean="0"/>
              <a:t>Classroom Management that Works </a:t>
            </a:r>
            <a:r>
              <a:rPr lang="en-US" baseline="0" dirty="0" smtClean="0"/>
              <a:t>and </a:t>
            </a:r>
            <a:r>
              <a:rPr lang="en-US" u="sng" baseline="0" dirty="0" smtClean="0"/>
              <a:t>The Highly Engaged Classroom</a:t>
            </a:r>
            <a:r>
              <a:rPr lang="en-US" u="none" baseline="0" dirty="0" smtClean="0"/>
              <a:t>, Marzano </a:t>
            </a:r>
            <a:r>
              <a:rPr lang="en-US" b="1" u="none" baseline="0" dirty="0" smtClean="0"/>
              <a:t>not only discusses the importance of setting procedures and expectations for classroom discussion, but also the importance of involving students in the process. This brings authenticity and ownership to the process</a:t>
            </a:r>
            <a:r>
              <a:rPr lang="en-US" u="none" baseline="0" dirty="0" smtClean="0"/>
              <a:t>.</a:t>
            </a:r>
          </a:p>
          <a:p>
            <a:endParaRPr lang="en-US" u="non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baseline="0" dirty="0" smtClean="0"/>
              <a:t>And I am sure we are all familiar with Harry Wong’s very famous book, </a:t>
            </a:r>
            <a:r>
              <a:rPr lang="en-US" u="sng" baseline="0" dirty="0" smtClean="0"/>
              <a:t>The First Days of School</a:t>
            </a:r>
            <a:r>
              <a:rPr lang="en-US" u="none" baseline="0" dirty="0" smtClean="0"/>
              <a:t>, where he </a:t>
            </a:r>
            <a:r>
              <a:rPr lang="en-US" b="1" u="none" baseline="0" dirty="0" smtClean="0"/>
              <a:t>reminds us that </a:t>
            </a:r>
            <a:r>
              <a:rPr lang="en-US" sz="1200" b="1" dirty="0" smtClean="0"/>
              <a:t>“The most successful classes are those where the teacher has a clear idea of what is expected from the students and the students clearly understand what the teacher expects from them.”</a:t>
            </a:r>
          </a:p>
          <a:p>
            <a:endParaRPr lang="en-US" u="sng" dirty="0"/>
          </a:p>
        </p:txBody>
      </p:sp>
      <p:sp>
        <p:nvSpPr>
          <p:cNvPr id="4" name="Slide Number Placeholder 3"/>
          <p:cNvSpPr>
            <a:spLocks noGrp="1"/>
          </p:cNvSpPr>
          <p:nvPr>
            <p:ph type="sldNum" sz="quarter" idx="10"/>
          </p:nvPr>
        </p:nvSpPr>
        <p:spPr/>
        <p:txBody>
          <a:bodyPr/>
          <a:lstStyle/>
          <a:p>
            <a:fld id="{ACD4B685-E8B5-4EA8-A4B9-DEC096CA0AC6}"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33735893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3 min</a:t>
            </a:r>
            <a:r>
              <a:rPr lang="en-US" dirty="0" smtClean="0"/>
              <a:t>- </a:t>
            </a:r>
            <a:r>
              <a:rPr lang="en-US" b="1" dirty="0" smtClean="0"/>
              <a:t>Let’s look at a couple of</a:t>
            </a:r>
            <a:r>
              <a:rPr lang="en-US" b="1" baseline="0" dirty="0" smtClean="0"/>
              <a:t> </a:t>
            </a:r>
            <a:r>
              <a:rPr lang="en-US" b="1" dirty="0" smtClean="0"/>
              <a:t>examples from</a:t>
            </a:r>
            <a:r>
              <a:rPr lang="en-US" b="1" baseline="0" dirty="0" smtClean="0"/>
              <a:t> real classrooms</a:t>
            </a:r>
            <a:r>
              <a:rPr lang="en-US" baseline="0" dirty="0" smtClean="0"/>
              <a:t>. </a:t>
            </a:r>
            <a:r>
              <a:rPr lang="en-US" i="1" baseline="0" dirty="0" smtClean="0"/>
              <a:t>(click to bring in both examples) </a:t>
            </a:r>
            <a:r>
              <a:rPr lang="en-US" i="0" baseline="0" dirty="0" smtClean="0"/>
              <a:t>The first example is from a math classroom, as you see reflected in the questions at the bottom. The anchor chart on the right is from an elementary classroom, Notice that the bullet at the bottom “connecting ideas” was added later as kids discovered something new they wanted to add to their chart. </a:t>
            </a:r>
          </a:p>
          <a:p>
            <a:endParaRPr lang="en-US" i="0" baseline="0" dirty="0" smtClean="0"/>
          </a:p>
          <a:p>
            <a:r>
              <a:rPr lang="en-US" b="1" i="0" baseline="0" dirty="0" smtClean="0"/>
              <a:t>Providing guidelines, procedures, and/or expectations helps students learn the “do’s and don’ts” of effective communication!</a:t>
            </a:r>
          </a:p>
        </p:txBody>
      </p:sp>
      <p:sp>
        <p:nvSpPr>
          <p:cNvPr id="4" name="Slide Number Placeholder 3"/>
          <p:cNvSpPr>
            <a:spLocks noGrp="1"/>
          </p:cNvSpPr>
          <p:nvPr>
            <p:ph type="sldNum" sz="quarter" idx="10"/>
          </p:nvPr>
        </p:nvSpPr>
        <p:spPr/>
        <p:txBody>
          <a:bodyPr/>
          <a:lstStyle/>
          <a:p>
            <a:fld id="{ACD4B685-E8B5-4EA8-A4B9-DEC096CA0AC6}"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7492470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5</a:t>
            </a:r>
            <a:r>
              <a:rPr lang="en-US" b="1" baseline="0" dirty="0" smtClean="0"/>
              <a:t> min.-  Another benefit of intentional classroom discussion is that classroom discussion can provide teachers with another way to assess students.</a:t>
            </a:r>
            <a:r>
              <a:rPr lang="en-US" b="0" baseline="0" dirty="0" smtClean="0"/>
              <a:t> </a:t>
            </a:r>
            <a:r>
              <a:rPr lang="en-US" b="0" i="1" baseline="0" dirty="0" smtClean="0"/>
              <a:t>(click to bring in article title)</a:t>
            </a:r>
            <a:r>
              <a:rPr lang="en-US" b="0" baseline="0" dirty="0" smtClean="0"/>
              <a:t> You may be familiar with </a:t>
            </a:r>
            <a:r>
              <a:rPr lang="en-US" b="1" dirty="0" smtClean="0"/>
              <a:t>Brookhart’s research</a:t>
            </a:r>
            <a:r>
              <a:rPr lang="en-US" b="1" baseline="0" dirty="0" smtClean="0"/>
              <a:t> and work surrounding learning targets and formative assessment</a:t>
            </a:r>
            <a:r>
              <a:rPr lang="en-US" baseline="0" dirty="0" smtClean="0"/>
              <a:t>. In a recent article, titled </a:t>
            </a:r>
            <a:r>
              <a:rPr lang="en-US" sz="1200" i="1" dirty="0" smtClean="0"/>
              <a:t>“Getting Students Thinking at Higher Levels”, </a:t>
            </a:r>
            <a:r>
              <a:rPr lang="en-US" sz="1200" b="1" i="0" dirty="0" smtClean="0"/>
              <a:t>Brookhart discusses how classroom discussion can be used to assess student</a:t>
            </a:r>
            <a:r>
              <a:rPr lang="en-US" sz="1200" b="1" i="0" baseline="0" dirty="0" smtClean="0"/>
              <a:t> learning. Some ways that teachers can use discussion for assessment 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baseline="0" dirty="0" smtClean="0"/>
              <a:t>(click) </a:t>
            </a:r>
            <a:r>
              <a:rPr lang="en-US" sz="1200" i="0" baseline="0" dirty="0" smtClean="0"/>
              <a:t>Using open-ended questions that require students to explain their thinking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baseline="0" dirty="0" smtClean="0"/>
              <a:t>(click) </a:t>
            </a:r>
            <a:r>
              <a:rPr lang="en-US" sz="1200" i="0" baseline="0" dirty="0" smtClean="0"/>
              <a:t>Listening </a:t>
            </a:r>
            <a:r>
              <a:rPr lang="en-US" sz="1200" b="1" i="0" baseline="0" dirty="0" smtClean="0"/>
              <a:t>and taking anecdotal notes </a:t>
            </a:r>
            <a:r>
              <a:rPr lang="en-US" sz="1200" i="0" baseline="0" dirty="0" smtClean="0"/>
              <a:t>as students respond to one another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baseline="0" dirty="0" smtClean="0"/>
              <a:t>(click) </a:t>
            </a:r>
            <a:r>
              <a:rPr lang="en-US" sz="1200" i="0" baseline="0" dirty="0" smtClean="0"/>
              <a:t>Providing </a:t>
            </a:r>
            <a:r>
              <a:rPr lang="en-US" sz="1200" dirty="0" smtClean="0"/>
              <a:t>tasks that require metacognitive conversations… </a:t>
            </a:r>
            <a:r>
              <a:rPr lang="en-US" sz="1200" b="1" dirty="0" smtClean="0"/>
              <a:t>askin</a:t>
            </a:r>
            <a:r>
              <a:rPr lang="en-US" sz="1200" b="1" baseline="0" dirty="0" smtClean="0"/>
              <a:t>g questions, inferring, synthesizing, etc. </a:t>
            </a:r>
            <a:r>
              <a:rPr lang="en-US" sz="1200" baseline="0" dirty="0" smtClean="0"/>
              <a:t>– rather than</a:t>
            </a:r>
            <a:r>
              <a:rPr lang="en-US" sz="1200" dirty="0" smtClean="0"/>
              <a:t> just recalling facts or re-telling stories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smtClean="0"/>
              <a:t>(click)</a:t>
            </a:r>
            <a:r>
              <a:rPr lang="en-US" sz="1200" i="1" baseline="0" dirty="0" smtClean="0"/>
              <a:t> </a:t>
            </a:r>
            <a:r>
              <a:rPr lang="en-US" sz="1200" baseline="0" dirty="0" smtClean="0"/>
              <a:t>Having students </a:t>
            </a:r>
            <a:r>
              <a:rPr lang="en-US" sz="1200" b="1" baseline="0" dirty="0" smtClean="0"/>
              <a:t>assess their own progress toward learning goals by explaining where they are in their own progression of learning. This is an important part of self-regulation, and remember that self-regulation is one of Hattie’s super factors, with an effect size of 1.33!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t>So you can see that classroom discussion can</a:t>
            </a:r>
            <a:r>
              <a:rPr lang="en-US" sz="1200" b="1" baseline="0" dirty="0" smtClean="0"/>
              <a:t> be a great way to assess student learning!</a:t>
            </a:r>
            <a:endParaRPr lang="en-US" sz="12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smtClean="0"/>
          </a:p>
          <a:p>
            <a:endParaRPr lang="en-US" dirty="0"/>
          </a:p>
        </p:txBody>
      </p:sp>
      <p:sp>
        <p:nvSpPr>
          <p:cNvPr id="4" name="Slide Number Placeholder 3"/>
          <p:cNvSpPr>
            <a:spLocks noGrp="1"/>
          </p:cNvSpPr>
          <p:nvPr>
            <p:ph type="sldNum" sz="quarter" idx="10"/>
          </p:nvPr>
        </p:nvSpPr>
        <p:spPr/>
        <p:txBody>
          <a:bodyPr/>
          <a:lstStyle/>
          <a:p>
            <a:fld id="{ACD4B685-E8B5-4EA8-A4B9-DEC096CA0AC6}"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40717533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2 min- BEFORE VIDEO</a:t>
            </a:r>
            <a:r>
              <a:rPr lang="en-US" dirty="0" smtClean="0"/>
              <a:t>– We are going to watch a video titled “Effective Talk in the Classroom”. </a:t>
            </a:r>
            <a:r>
              <a:rPr lang="en-US" baseline="0" dirty="0" smtClean="0"/>
              <a:t>The school featured in the video is </a:t>
            </a:r>
            <a:r>
              <a:rPr lang="en-US" b="1" baseline="0" dirty="0" smtClean="0"/>
              <a:t>actually in England</a:t>
            </a:r>
            <a:r>
              <a:rPr lang="en-US" baseline="0" dirty="0" smtClean="0"/>
              <a:t>, but we know that </a:t>
            </a:r>
            <a:r>
              <a:rPr lang="en-US" b="1" baseline="0" dirty="0" smtClean="0"/>
              <a:t>kids are kids, no matter where they live, and solid instructional strategies are universal! </a:t>
            </a:r>
          </a:p>
          <a:p>
            <a:endParaRPr lang="en-US" baseline="0" dirty="0" smtClean="0"/>
          </a:p>
          <a:p>
            <a:r>
              <a:rPr lang="en-US" dirty="0" smtClean="0"/>
              <a:t>In</a:t>
            </a:r>
            <a:r>
              <a:rPr lang="en-US" baseline="0" dirty="0" smtClean="0"/>
              <a:t> your packet, you will find a note-taking sheet that you can use to </a:t>
            </a:r>
            <a:r>
              <a:rPr lang="en-US" b="1" baseline="0" dirty="0" smtClean="0"/>
              <a:t>capture your thinking as you watch</a:t>
            </a:r>
            <a:r>
              <a:rPr lang="en-US" baseline="0" dirty="0" smtClean="0"/>
              <a:t>. The “three column notes” template provides a place for you to jot down notes about  </a:t>
            </a:r>
            <a:r>
              <a:rPr lang="en-US" b="1" baseline="0" dirty="0" smtClean="0"/>
              <a:t>things you notice </a:t>
            </a:r>
            <a:r>
              <a:rPr lang="en-US" baseline="0" dirty="0" smtClean="0"/>
              <a:t>(general thinking), </a:t>
            </a:r>
            <a:r>
              <a:rPr lang="en-US" b="1" baseline="0" dirty="0" smtClean="0"/>
              <a:t>things you wonder </a:t>
            </a:r>
            <a:r>
              <a:rPr lang="en-US" baseline="0" dirty="0" smtClean="0"/>
              <a:t>about (questions), and </a:t>
            </a:r>
            <a:r>
              <a:rPr lang="en-US" b="1" baseline="0" dirty="0" smtClean="0"/>
              <a:t>connections you make </a:t>
            </a:r>
            <a:r>
              <a:rPr lang="en-US" baseline="0" dirty="0" smtClean="0"/>
              <a:t>as you watch. After the video, you will use the notes you take to engage in discussion with your peers.</a:t>
            </a:r>
          </a:p>
          <a:p>
            <a:endParaRPr lang="en-US" baseline="0" dirty="0" smtClean="0"/>
          </a:p>
          <a:p>
            <a:r>
              <a:rPr lang="en-US" b="1" baseline="0" dirty="0" smtClean="0"/>
              <a:t>VIDEO– 6 min.</a:t>
            </a:r>
            <a:endParaRPr lang="en-US" b="1" dirty="0"/>
          </a:p>
        </p:txBody>
      </p:sp>
      <p:sp>
        <p:nvSpPr>
          <p:cNvPr id="4" name="Slide Number Placeholder 3"/>
          <p:cNvSpPr>
            <a:spLocks noGrp="1"/>
          </p:cNvSpPr>
          <p:nvPr>
            <p:ph type="sldNum" sz="quarter" idx="10"/>
          </p:nvPr>
        </p:nvSpPr>
        <p:spPr/>
        <p:txBody>
          <a:bodyPr/>
          <a:lstStyle/>
          <a:p>
            <a:fld id="{ACD4B685-E8B5-4EA8-A4B9-DEC096CA0AC6}"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9761512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3 min.- We</a:t>
            </a:r>
            <a:r>
              <a:rPr lang="en-US" b="1" baseline="0" dirty="0" smtClean="0"/>
              <a:t> are now going to give you some time to engage in an effective classroom discussion. </a:t>
            </a:r>
            <a:r>
              <a:rPr lang="en-US" dirty="0" smtClean="0"/>
              <a:t>At your table</a:t>
            </a:r>
            <a:r>
              <a:rPr lang="en-US" baseline="0" dirty="0" smtClean="0"/>
              <a:t> you will </a:t>
            </a:r>
            <a:r>
              <a:rPr lang="en-US" b="1" baseline="0" dirty="0" smtClean="0"/>
              <a:t>discuss</a:t>
            </a:r>
            <a:r>
              <a:rPr lang="en-US" b="1" dirty="0" smtClean="0"/>
              <a:t> your</a:t>
            </a:r>
            <a:r>
              <a:rPr lang="en-US" b="1" baseline="0" dirty="0" smtClean="0"/>
              <a:t> take-</a:t>
            </a:r>
            <a:r>
              <a:rPr lang="en-US" b="1" baseline="0" dirty="0" err="1" smtClean="0"/>
              <a:t>aways</a:t>
            </a:r>
            <a:r>
              <a:rPr lang="en-US" b="1" baseline="0" dirty="0" smtClean="0"/>
              <a:t> from the video</a:t>
            </a:r>
            <a:r>
              <a:rPr lang="en-US" baseline="0" dirty="0" smtClean="0"/>
              <a:t> – What was your thinking? What did you notice? What questions did you have? What were you wondering? What did you connect 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For our discussion, </a:t>
            </a:r>
            <a:r>
              <a:rPr lang="en-US" b="1" baseline="0" dirty="0" smtClean="0"/>
              <a:t>we will use a structure called “Popcorn Share”. </a:t>
            </a:r>
            <a:r>
              <a:rPr lang="en-US" baseline="0" dirty="0" smtClean="0"/>
              <a:t>Here is the procedure: </a:t>
            </a:r>
            <a:r>
              <a:rPr lang="en-US" i="1" baseline="0" dirty="0" smtClean="0"/>
              <a:t>(click to bring in bullets and reads each one – clarify if needed)</a:t>
            </a:r>
            <a:endParaRPr lang="en-US" i="1" dirty="0" smtClean="0"/>
          </a:p>
          <a:p>
            <a:endParaRPr lang="en-US" dirty="0" smtClean="0"/>
          </a:p>
          <a:p>
            <a:r>
              <a:rPr lang="en-US" b="1" baseline="0" dirty="0" smtClean="0"/>
              <a:t>Remember to use your talking stems– they are in your packet.</a:t>
            </a:r>
          </a:p>
          <a:p>
            <a:endParaRPr lang="en-US" baseline="0" dirty="0" smtClean="0"/>
          </a:p>
          <a:p>
            <a:r>
              <a:rPr lang="en-US" baseline="0" dirty="0" smtClean="0"/>
              <a:t>You have 10 minutes to discuss your take-</a:t>
            </a:r>
            <a:r>
              <a:rPr lang="en-US" baseline="0" dirty="0" err="1" smtClean="0"/>
              <a:t>aways</a:t>
            </a:r>
            <a:r>
              <a:rPr lang="en-US" baseline="0" dirty="0" smtClean="0"/>
              <a:t> from the video! GO!</a:t>
            </a:r>
          </a:p>
          <a:p>
            <a:endParaRPr lang="en-US" baseline="0" dirty="0" smtClean="0"/>
          </a:p>
          <a:p>
            <a:r>
              <a:rPr lang="en-US" b="1" baseline="0" dirty="0" smtClean="0"/>
              <a:t>Allow 10 min for discussion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ACD4B685-E8B5-4EA8-A4B9-DEC096CA0AC6}"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2284160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3 min</a:t>
            </a:r>
          </a:p>
          <a:p>
            <a:endParaRPr lang="en-US" dirty="0" smtClean="0"/>
          </a:p>
          <a:p>
            <a:r>
              <a:rPr lang="en-US" dirty="0" smtClean="0"/>
              <a:t>(Disclaimer about time–</a:t>
            </a:r>
            <a:r>
              <a:rPr lang="en-US" baseline="0" dirty="0" smtClean="0"/>
              <a:t> an actual plan on paper WILL NOT happen right here today, but you will have information that can become part of your plan for next year.)</a:t>
            </a:r>
          </a:p>
          <a:p>
            <a:endParaRPr lang="en-US" baseline="0" dirty="0" smtClean="0"/>
          </a:p>
          <a:p>
            <a:r>
              <a:rPr lang="en-US" baseline="0" dirty="0" smtClean="0"/>
              <a:t>We will give you time throughout the day to reflect and that is an important part of planning. </a:t>
            </a:r>
            <a:r>
              <a:rPr lang="en-US" b="1" baseline="0" dirty="0" smtClean="0"/>
              <a:t>You will be planning throughout the day– when we are asking you to reflect, those are pieces of your planning. THIS IS THE BEGINNING OF THE PLANNING PROCESS! When we are asking you to do these reflective activities, they become pieces of the plan.</a:t>
            </a:r>
          </a:p>
          <a:p>
            <a:endParaRPr lang="en-US" b="1" baseline="0" dirty="0" smtClean="0"/>
          </a:p>
          <a:p>
            <a:r>
              <a:rPr lang="en-US" b="1" baseline="0" dirty="0" smtClean="0"/>
              <a:t>May cite research– Effective teams spend 80% of the time planning, and 20% of the time is spent on action</a:t>
            </a:r>
            <a:endParaRPr lang="en-US" b="1" dirty="0"/>
          </a:p>
        </p:txBody>
      </p:sp>
      <p:sp>
        <p:nvSpPr>
          <p:cNvPr id="4" name="Slide Number Placeholder 3"/>
          <p:cNvSpPr>
            <a:spLocks noGrp="1"/>
          </p:cNvSpPr>
          <p:nvPr>
            <p:ph type="sldNum" sz="quarter" idx="10"/>
          </p:nvPr>
        </p:nvSpPr>
        <p:spPr/>
        <p:txBody>
          <a:bodyPr/>
          <a:lstStyle/>
          <a:p>
            <a:fld id="{098AB856-0AC7-43FC-8A68-EB9FD6005D17}"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8640378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3 min. </a:t>
            </a:r>
            <a:r>
              <a:rPr lang="en-US" b="0" dirty="0" smtClean="0"/>
              <a:t>–</a:t>
            </a:r>
            <a:r>
              <a:rPr lang="en-US" b="0" baseline="0" dirty="0" smtClean="0"/>
              <a:t>  So What… Now What? – We have discovered that there is tremendous power </a:t>
            </a:r>
            <a:r>
              <a:rPr lang="en-US" b="1" baseline="0" dirty="0" smtClean="0"/>
              <a:t>in teaching our students how to engage in meaningful classroom discussion</a:t>
            </a:r>
            <a:r>
              <a:rPr lang="en-US" b="0" baseline="0" dirty="0" smtClean="0"/>
              <a:t>– remember, </a:t>
            </a:r>
            <a:r>
              <a:rPr lang="en-US" b="1" baseline="0" dirty="0" smtClean="0"/>
              <a:t>.82 effect size– HUGE!-- </a:t>
            </a:r>
            <a:r>
              <a:rPr lang="en-US" b="0" baseline="0" dirty="0" smtClean="0"/>
              <a:t>so what are your takeaways? Now what are you going to do with this information? Take a couple of minutes and think about </a:t>
            </a:r>
            <a:r>
              <a:rPr lang="en-US" b="1" baseline="0" dirty="0" smtClean="0"/>
              <a:t>classroom discussion </a:t>
            </a:r>
            <a:r>
              <a:rPr lang="en-US" b="0" baseline="0" dirty="0" smtClean="0"/>
              <a:t>and what your current state is in this area. What may be an implication or next step?</a:t>
            </a:r>
            <a:endParaRPr lang="en-US" b="1" dirty="0" smtClean="0"/>
          </a:p>
          <a:p>
            <a:endParaRPr lang="en-US" b="0" baseline="0" dirty="0" smtClean="0"/>
          </a:p>
          <a:p>
            <a:r>
              <a:rPr lang="en-US" b="1" i="1" baseline="0" dirty="0" smtClean="0"/>
              <a:t>Don’t forget to put all of your sticky notes in the “parking lot”... You will use them at the end of the day as you determine next steps. </a:t>
            </a:r>
          </a:p>
        </p:txBody>
      </p:sp>
      <p:sp>
        <p:nvSpPr>
          <p:cNvPr id="4" name="Slide Number Placeholder 3"/>
          <p:cNvSpPr>
            <a:spLocks noGrp="1"/>
          </p:cNvSpPr>
          <p:nvPr>
            <p:ph type="sldNum" sz="quarter" idx="10"/>
          </p:nvPr>
        </p:nvSpPr>
        <p:spPr/>
        <p:txBody>
          <a:bodyPr/>
          <a:lstStyle/>
          <a:p>
            <a:fld id="{96D1D4BD-CA57-4C5F-BB78-A894D513C74F}"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11387578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2 min. –  </a:t>
            </a:r>
            <a:r>
              <a:rPr lang="en-US" b="0" dirty="0" smtClean="0"/>
              <a:t>The last strategy that we are going to learn about today</a:t>
            </a:r>
            <a:r>
              <a:rPr lang="en-US" b="0" baseline="0" dirty="0" smtClean="0"/>
              <a:t> is </a:t>
            </a:r>
            <a:r>
              <a:rPr lang="en-US" b="1" baseline="0" dirty="0" smtClean="0"/>
              <a:t>Reciprocal Teaching. </a:t>
            </a:r>
            <a:r>
              <a:rPr lang="en-US" b="1" dirty="0" smtClean="0"/>
              <a:t>The word “reciprocal” means</a:t>
            </a:r>
            <a:r>
              <a:rPr lang="en-US" b="1" baseline="0" dirty="0" smtClean="0"/>
              <a:t> “bilateral commitment” or “done in return” , so as the name implies, “reciprocal teaching” is a high impact instructional strategy that requires students to teach each other. </a:t>
            </a:r>
            <a:r>
              <a:rPr lang="en-US" b="0" baseline="0" dirty="0" smtClean="0"/>
              <a:t>It is most often used as a type of guided reading, but can also be modified for use in math as students work together to interpret word problems.</a:t>
            </a:r>
            <a:endParaRPr lang="en-US" b="1" dirty="0" smtClean="0"/>
          </a:p>
          <a:p>
            <a:endParaRPr lang="en-US" b="1" dirty="0" smtClean="0"/>
          </a:p>
          <a:p>
            <a:r>
              <a:rPr lang="en-US" b="0" i="1" dirty="0" smtClean="0"/>
              <a:t>(click) </a:t>
            </a:r>
            <a:r>
              <a:rPr lang="en-US" dirty="0" smtClean="0"/>
              <a:t>Reciprocal teaching is an innovative and powerful strategy that engages</a:t>
            </a:r>
            <a:r>
              <a:rPr lang="en-US" baseline="0" dirty="0" smtClean="0"/>
              <a:t> students and promotes enhanced comprehension and interactive learning. </a:t>
            </a:r>
          </a:p>
          <a:p>
            <a:endParaRPr lang="en-US" b="1" baseline="0" dirty="0" smtClean="0"/>
          </a:p>
          <a:p>
            <a:r>
              <a:rPr lang="en-US" b="0" baseline="0" dirty="0" smtClean="0"/>
              <a:t>And it has </a:t>
            </a:r>
            <a:r>
              <a:rPr lang="en-US" b="1" baseline="0" dirty="0" smtClean="0"/>
              <a:t>a very high effect size </a:t>
            </a:r>
            <a:r>
              <a:rPr lang="en-US" b="0" i="1" baseline="0" dirty="0" smtClean="0"/>
              <a:t>(click) </a:t>
            </a:r>
            <a:r>
              <a:rPr lang="en-US" b="1" baseline="0" dirty="0" smtClean="0"/>
              <a:t>of .74 - </a:t>
            </a:r>
            <a:r>
              <a:rPr lang="en-US" baseline="0" dirty="0" smtClean="0"/>
              <a:t>which is well into that blue zone of desired effects on the barometer</a:t>
            </a:r>
            <a:endParaRPr lang="en-US" b="1" dirty="0" smtClean="0"/>
          </a:p>
          <a:p>
            <a:endParaRPr lang="en-US" b="1" dirty="0"/>
          </a:p>
        </p:txBody>
      </p:sp>
      <p:sp>
        <p:nvSpPr>
          <p:cNvPr id="4" name="Slide Number Placeholder 3"/>
          <p:cNvSpPr>
            <a:spLocks noGrp="1"/>
          </p:cNvSpPr>
          <p:nvPr>
            <p:ph type="sldNum" sz="quarter" idx="10"/>
          </p:nvPr>
        </p:nvSpPr>
        <p:spPr/>
        <p:txBody>
          <a:bodyPr/>
          <a:lstStyle/>
          <a:p>
            <a:fld id="{BD99C1A4-24D5-4D71-ABCC-0BDE3050F1D7}"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26857469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2 min. – </a:t>
            </a:r>
            <a:r>
              <a:rPr lang="en-US" b="0" dirty="0" smtClean="0"/>
              <a:t>Research</a:t>
            </a:r>
            <a:r>
              <a:rPr lang="en-US" b="0" baseline="0" dirty="0" smtClean="0"/>
              <a:t> supports the </a:t>
            </a:r>
            <a:r>
              <a:rPr lang="en-US" b="1" dirty="0" smtClean="0"/>
              <a:t>MANY benefits associated with Reciprocal Teaching</a:t>
            </a:r>
            <a:r>
              <a:rPr lang="en-US" b="0" dirty="0" smtClean="0"/>
              <a:t>,</a:t>
            </a:r>
            <a:r>
              <a:rPr lang="en-US" b="0" baseline="0" dirty="0" smtClean="0"/>
              <a:t> some of which include</a:t>
            </a:r>
            <a:r>
              <a:rPr lang="en-US" b="1" baseline="0" dirty="0" smtClean="0"/>
              <a:t>:</a:t>
            </a:r>
          </a:p>
          <a:p>
            <a:endParaRPr lang="en-US" b="1" baseline="0" dirty="0" smtClean="0"/>
          </a:p>
          <a:p>
            <a:r>
              <a:rPr lang="en-US" b="0" i="1" baseline="0" dirty="0" smtClean="0"/>
              <a:t>(click) </a:t>
            </a:r>
            <a:r>
              <a:rPr lang="en-US" b="0" i="0" baseline="0" dirty="0" smtClean="0"/>
              <a:t>E</a:t>
            </a:r>
            <a:r>
              <a:rPr lang="en-US" dirty="0" smtClean="0"/>
              <a:t>nabling</a:t>
            </a:r>
            <a:r>
              <a:rPr lang="en-US" baseline="0" dirty="0" smtClean="0"/>
              <a:t> students to take a more active role in discussing text </a:t>
            </a:r>
            <a:r>
              <a:rPr lang="en-US" b="1" i="0" baseline="0" dirty="0" smtClean="0"/>
              <a:t>AND</a:t>
            </a:r>
            <a:r>
              <a:rPr lang="en-US" b="0" i="0" baseline="0" dirty="0" smtClean="0"/>
              <a:t> </a:t>
            </a:r>
            <a:r>
              <a:rPr lang="en-US" b="0" i="1" baseline="0" dirty="0" smtClean="0"/>
              <a:t>(click) </a:t>
            </a:r>
            <a:r>
              <a:rPr lang="en-US" b="0" i="0" baseline="0" dirty="0" smtClean="0"/>
              <a:t>i</a:t>
            </a:r>
            <a:r>
              <a:rPr lang="en-US" baseline="0" dirty="0" smtClean="0"/>
              <a:t>mproving both comprehension and in-class interaction.</a:t>
            </a:r>
            <a:endParaRPr lang="en-US" b="0" i="1" baseline="0" dirty="0" smtClean="0"/>
          </a:p>
          <a:p>
            <a:r>
              <a:rPr lang="en-US" b="1" i="0" baseline="0" dirty="0" smtClean="0"/>
              <a:t>In addition</a:t>
            </a:r>
            <a:r>
              <a:rPr lang="en-US" b="0" i="0" baseline="0" dirty="0" smtClean="0"/>
              <a:t>, </a:t>
            </a:r>
            <a:r>
              <a:rPr lang="en-US" b="0" i="1" baseline="0" dirty="0" smtClean="0"/>
              <a:t>(click) </a:t>
            </a:r>
            <a:r>
              <a:rPr lang="en-US" b="0" i="0" baseline="0" dirty="0" smtClean="0"/>
              <a:t>Reciprocal Teaching </a:t>
            </a:r>
            <a:r>
              <a:rPr lang="en-US" baseline="0" dirty="0" smtClean="0"/>
              <a:t>incorporates elements of self-regulation, cooperative learning, metacognition and classroom discussion., </a:t>
            </a:r>
            <a:r>
              <a:rPr lang="en-US" b="1" baseline="0" dirty="0" smtClean="0"/>
              <a:t>all of which we have mentioned at other times today, and all of which have high effect sizes themselves.</a:t>
            </a:r>
          </a:p>
          <a:p>
            <a:endParaRPr lang="en-US" b="0" i="1" baseline="0" dirty="0" smtClean="0"/>
          </a:p>
          <a:p>
            <a:r>
              <a:rPr lang="en-US" b="1" i="0" baseline="0" dirty="0" smtClean="0"/>
              <a:t>So, Reciprocal Teaching is one strategy that can give you a huge “bang for your buck”!</a:t>
            </a:r>
            <a:endParaRPr lang="en-US" b="1" i="0" dirty="0"/>
          </a:p>
        </p:txBody>
      </p:sp>
      <p:sp>
        <p:nvSpPr>
          <p:cNvPr id="4" name="Slide Number Placeholder 3"/>
          <p:cNvSpPr>
            <a:spLocks noGrp="1"/>
          </p:cNvSpPr>
          <p:nvPr>
            <p:ph type="sldNum" sz="quarter" idx="10"/>
          </p:nvPr>
        </p:nvSpPr>
        <p:spPr/>
        <p:txBody>
          <a:bodyPr/>
          <a:lstStyle/>
          <a:p>
            <a:fld id="{BD99C1A4-24D5-4D71-ABCC-0BDE3050F1D7}"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81553208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1 min.- </a:t>
            </a:r>
            <a:r>
              <a:rPr lang="en-US" b="0" dirty="0" smtClean="0"/>
              <a:t>We are going to</a:t>
            </a:r>
            <a:r>
              <a:rPr lang="en-US" b="0" baseline="0" dirty="0" smtClean="0"/>
              <a:t> watch a short </a:t>
            </a:r>
            <a:r>
              <a:rPr lang="en-US" dirty="0" smtClean="0"/>
              <a:t>video that gives </a:t>
            </a:r>
            <a:r>
              <a:rPr lang="en-US" b="1" dirty="0" smtClean="0"/>
              <a:t>an overview</a:t>
            </a:r>
            <a:r>
              <a:rPr lang="en-US" b="1" baseline="0" dirty="0" smtClean="0"/>
              <a:t> of the processes involved in reciprocal teaching</a:t>
            </a:r>
            <a:r>
              <a:rPr lang="en-US" baseline="0" dirty="0" smtClean="0"/>
              <a:t>- including the roles that students assume. </a:t>
            </a:r>
            <a:r>
              <a:rPr lang="en-US" b="1" baseline="0" dirty="0" smtClean="0"/>
              <a:t>You will also find these roles in your packet.</a:t>
            </a:r>
            <a:endParaRPr lang="en-US" b="1" dirty="0" smtClean="0"/>
          </a:p>
        </p:txBody>
      </p:sp>
      <p:sp>
        <p:nvSpPr>
          <p:cNvPr id="4" name="Slide Number Placeholder 3"/>
          <p:cNvSpPr>
            <a:spLocks noGrp="1"/>
          </p:cNvSpPr>
          <p:nvPr>
            <p:ph type="sldNum" sz="quarter" idx="10"/>
          </p:nvPr>
        </p:nvSpPr>
        <p:spPr/>
        <p:txBody>
          <a:bodyPr/>
          <a:lstStyle/>
          <a:p>
            <a:fld id="{BD99C1A4-24D5-4D71-ABCC-0BDE3050F1D7}"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366278740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2 min. </a:t>
            </a:r>
            <a:r>
              <a:rPr lang="en-US" b="0" dirty="0" smtClean="0"/>
              <a:t>– Let’s take a few minutes to </a:t>
            </a:r>
            <a:r>
              <a:rPr lang="en-US" b="1" dirty="0" smtClean="0"/>
              <a:t>review the four responsibilities of students</a:t>
            </a:r>
            <a:r>
              <a:rPr lang="en-US" b="1" baseline="0" dirty="0" smtClean="0"/>
              <a:t> </a:t>
            </a:r>
            <a:r>
              <a:rPr lang="en-US" b="0" baseline="0" dirty="0" smtClean="0"/>
              <a:t>when they are engaged in Reciprocal Teaching. The first is </a:t>
            </a:r>
            <a:r>
              <a:rPr lang="en-US" b="1" baseline="0" dirty="0" smtClean="0"/>
              <a:t>summarizing</a:t>
            </a:r>
            <a:r>
              <a:rPr lang="en-US" b="0" baseline="0" dirty="0" smtClean="0"/>
              <a:t>.</a:t>
            </a:r>
          </a:p>
          <a:p>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Summarizing is an important part of the process because it </a:t>
            </a:r>
            <a:r>
              <a:rPr lang="en-US" b="0" i="1" baseline="0" dirty="0" smtClean="0"/>
              <a:t>(click) </a:t>
            </a:r>
            <a:r>
              <a:rPr lang="en-US" sz="1200" b="1" i="0" baseline="0" dirty="0" smtClean="0">
                <a:solidFill>
                  <a:prstClr val="white"/>
                </a:solidFill>
              </a:rPr>
              <a:t>h</a:t>
            </a:r>
            <a:r>
              <a:rPr lang="en-US" sz="1200" b="1" dirty="0" smtClean="0">
                <a:solidFill>
                  <a:prstClr val="white"/>
                </a:solidFill>
              </a:rPr>
              <a:t>elps students connect to what they read</a:t>
            </a:r>
            <a:r>
              <a:rPr lang="en-US" sz="1200" b="1" baseline="0" dirty="0" smtClean="0">
                <a:solidFill>
                  <a:prstClr val="white"/>
                </a:solidFill>
              </a:rPr>
              <a:t> </a:t>
            </a:r>
            <a:r>
              <a:rPr lang="en-US" sz="1200" b="0" baseline="0" dirty="0" smtClean="0">
                <a:solidFill>
                  <a:prstClr val="white"/>
                </a:solidFill>
              </a:rPr>
              <a:t>and </a:t>
            </a:r>
            <a:r>
              <a:rPr lang="en-US" sz="1200" b="0" i="1" baseline="0" dirty="0" smtClean="0">
                <a:solidFill>
                  <a:prstClr val="white"/>
                </a:solidFill>
              </a:rPr>
              <a:t>(click)</a:t>
            </a:r>
            <a:r>
              <a:rPr lang="en-US" sz="1200" b="1" i="1" baseline="0" dirty="0" smtClean="0">
                <a:solidFill>
                  <a:prstClr val="white"/>
                </a:solidFill>
              </a:rPr>
              <a:t> </a:t>
            </a:r>
            <a:r>
              <a:rPr lang="en-US" sz="1200" b="1" baseline="0" dirty="0" smtClean="0">
                <a:solidFill>
                  <a:prstClr val="white"/>
                </a:solidFill>
              </a:rPr>
              <a:t>a</a:t>
            </a:r>
            <a:r>
              <a:rPr lang="en-US" sz="1200" b="1" dirty="0" smtClean="0">
                <a:solidFill>
                  <a:prstClr val="white"/>
                </a:solidFill>
              </a:rPr>
              <a:t>llows students to develop and display their understanding of the material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smtClean="0">
              <a:solidFill>
                <a:prstClr val="whit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prstClr val="white"/>
                </a:solidFill>
              </a:rPr>
              <a:t>Students</a:t>
            </a:r>
            <a:r>
              <a:rPr lang="en-US" sz="1200" b="1" baseline="0" dirty="0" smtClean="0">
                <a:solidFill>
                  <a:prstClr val="white"/>
                </a:solidFill>
              </a:rPr>
              <a:t> </a:t>
            </a:r>
            <a:r>
              <a:rPr lang="en-US" sz="1200" b="1" dirty="0" smtClean="0">
                <a:solidFill>
                  <a:prstClr val="white"/>
                </a:solidFill>
              </a:rPr>
              <a:t>who assume the role of “Summarizer” </a:t>
            </a:r>
            <a:r>
              <a:rPr lang="en-US" sz="1200" b="0" i="1" dirty="0" smtClean="0">
                <a:solidFill>
                  <a:prstClr val="white"/>
                </a:solidFill>
              </a:rPr>
              <a:t>(click) </a:t>
            </a:r>
            <a:r>
              <a:rPr lang="en-US" sz="1200" b="1" i="0" dirty="0" smtClean="0">
                <a:solidFill>
                  <a:prstClr val="white"/>
                </a:solidFill>
              </a:rPr>
              <a:t>are </a:t>
            </a:r>
            <a:r>
              <a:rPr lang="en-US" sz="1200" b="1" dirty="0" smtClean="0">
                <a:solidFill>
                  <a:prstClr val="white"/>
                </a:solidFill>
              </a:rPr>
              <a:t>required to determine importance </a:t>
            </a:r>
            <a:r>
              <a:rPr lang="en-US" sz="1200" b="0" dirty="0" smtClean="0">
                <a:solidFill>
                  <a:prstClr val="white"/>
                </a:solidFill>
              </a:rPr>
              <a:t>AND </a:t>
            </a:r>
            <a:r>
              <a:rPr lang="en-US" sz="1200" b="0" i="1" dirty="0" smtClean="0">
                <a:solidFill>
                  <a:prstClr val="white"/>
                </a:solidFill>
              </a:rPr>
              <a:t>(click) </a:t>
            </a:r>
            <a:r>
              <a:rPr lang="en-US" sz="1200" b="1" dirty="0" smtClean="0">
                <a:solidFill>
                  <a:prstClr val="white"/>
                </a:solidFill>
              </a:rPr>
              <a:t>explain key ideas in their own words</a:t>
            </a:r>
            <a:endParaRPr lang="en-US" sz="1200" b="0" i="1" dirty="0" smtClean="0">
              <a:solidFill>
                <a:prstClr val="whit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smtClean="0">
              <a:solidFill>
                <a:prstClr val="white"/>
              </a:solidFill>
            </a:endParaRPr>
          </a:p>
          <a:p>
            <a:endParaRPr lang="en-US" b="0" dirty="0"/>
          </a:p>
        </p:txBody>
      </p:sp>
      <p:sp>
        <p:nvSpPr>
          <p:cNvPr id="4" name="Slide Number Placeholder 3"/>
          <p:cNvSpPr>
            <a:spLocks noGrp="1"/>
          </p:cNvSpPr>
          <p:nvPr>
            <p:ph type="sldNum" sz="quarter" idx="10"/>
          </p:nvPr>
        </p:nvSpPr>
        <p:spPr/>
        <p:txBody>
          <a:bodyPr/>
          <a:lstStyle/>
          <a:p>
            <a:fld id="{BD99C1A4-24D5-4D71-ABCC-0BDE3050F1D7}"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121718973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2 min. - </a:t>
            </a:r>
            <a:r>
              <a:rPr lang="en-US" b="0" baseline="0" dirty="0" smtClean="0"/>
              <a:t>The next responsibility in the Reciprocal Teaching process is </a:t>
            </a:r>
            <a:r>
              <a:rPr lang="en-US" b="1" baseline="0" dirty="0" smtClean="0"/>
              <a:t>questioning</a:t>
            </a:r>
            <a:r>
              <a:rPr lang="en-US" b="0" baseline="0" dirty="0" smtClean="0"/>
              <a:t>.</a:t>
            </a:r>
          </a:p>
          <a:p>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Questioning is an important part of the process because it </a:t>
            </a:r>
            <a:r>
              <a:rPr lang="en-US" b="0" i="1" baseline="0" dirty="0" smtClean="0"/>
              <a:t>(click) </a:t>
            </a:r>
            <a:r>
              <a:rPr lang="en-US" sz="1200" b="1" i="0" baseline="0" dirty="0" smtClean="0">
                <a:solidFill>
                  <a:prstClr val="white"/>
                </a:solidFill>
              </a:rPr>
              <a:t>a</a:t>
            </a:r>
            <a:r>
              <a:rPr lang="en-US" sz="1200" b="1" dirty="0" smtClean="0">
                <a:solidFill>
                  <a:prstClr val="white"/>
                </a:solidFill>
              </a:rPr>
              <a:t>llows students to identify portions of text that are thought provoking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baseline="0" dirty="0" smtClean="0">
                <a:solidFill>
                  <a:prstClr val="white"/>
                </a:solidFill>
              </a:rPr>
              <a:t>(click) </a:t>
            </a:r>
            <a:r>
              <a:rPr lang="en-US" sz="1200" b="1" dirty="0" smtClean="0">
                <a:solidFill>
                  <a:prstClr val="white"/>
                </a:solidFill>
              </a:rPr>
              <a:t>share their need for clarification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smtClean="0">
                <a:solidFill>
                  <a:prstClr val="white"/>
                </a:solidFill>
              </a:rPr>
              <a:t>AND</a:t>
            </a:r>
            <a:r>
              <a:rPr lang="en-US" sz="1200" b="0" i="1" dirty="0" smtClean="0">
                <a:solidFill>
                  <a:prstClr val="white"/>
                </a:solidFill>
              </a:rPr>
              <a:t> (click) </a:t>
            </a:r>
            <a:r>
              <a:rPr lang="en-US" sz="1200" b="1" dirty="0" smtClean="0">
                <a:solidFill>
                  <a:prstClr val="white"/>
                </a:solidFill>
              </a:rPr>
              <a:t>make inferences or draw conclusions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dirty="0" smtClean="0">
                <a:solidFill>
                  <a:prstClr val="white"/>
                </a:solidFill>
              </a:rPr>
              <a:t>(click) </a:t>
            </a:r>
            <a:r>
              <a:rPr lang="en-US" sz="1200" b="1" dirty="0" smtClean="0">
                <a:solidFill>
                  <a:prstClr val="white"/>
                </a:solidFill>
              </a:rPr>
              <a:t>Questioning enables students to think critically!</a:t>
            </a:r>
          </a:p>
          <a:p>
            <a:endParaRPr lang="en-US" b="1" dirty="0"/>
          </a:p>
        </p:txBody>
      </p:sp>
      <p:sp>
        <p:nvSpPr>
          <p:cNvPr id="4" name="Slide Number Placeholder 3"/>
          <p:cNvSpPr>
            <a:spLocks noGrp="1"/>
          </p:cNvSpPr>
          <p:nvPr>
            <p:ph type="sldNum" sz="quarter" idx="10"/>
          </p:nvPr>
        </p:nvSpPr>
        <p:spPr/>
        <p:txBody>
          <a:bodyPr/>
          <a:lstStyle/>
          <a:p>
            <a:fld id="{BD99C1A4-24D5-4D71-ABCC-0BDE3050F1D7}"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9362458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2 min. - </a:t>
            </a:r>
            <a:r>
              <a:rPr lang="en-US" b="0" baseline="0" dirty="0" smtClean="0"/>
              <a:t>The third responsibility in the Reciprocal Teaching process is </a:t>
            </a:r>
            <a:r>
              <a:rPr lang="en-US" b="1" baseline="0" dirty="0" smtClean="0"/>
              <a:t>clarifying</a:t>
            </a:r>
            <a:r>
              <a:rPr lang="en-US" b="0" baseline="0" dirty="0" smtClean="0"/>
              <a:t>.</a:t>
            </a:r>
          </a:p>
          <a:p>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Clarifying is an important part of the process because it </a:t>
            </a:r>
            <a:r>
              <a:rPr lang="en-US" b="0" i="1" baseline="0" dirty="0" smtClean="0"/>
              <a:t>(click) </a:t>
            </a:r>
            <a:r>
              <a:rPr lang="en-US" sz="1200" b="1" i="0" baseline="0" dirty="0" smtClean="0">
                <a:solidFill>
                  <a:prstClr val="white"/>
                </a:solidFill>
              </a:rPr>
              <a:t>a</a:t>
            </a:r>
            <a:r>
              <a:rPr lang="en-US" sz="1200" b="1" dirty="0" smtClean="0">
                <a:solidFill>
                  <a:prstClr val="white"/>
                </a:solidFill>
              </a:rPr>
              <a:t>llows students to answer posed questions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smtClean="0">
                <a:solidFill>
                  <a:prstClr val="white"/>
                </a:solidFill>
              </a:rPr>
              <a:t>AND</a:t>
            </a:r>
            <a:r>
              <a:rPr lang="en-US" sz="1200" b="0" i="1" dirty="0" smtClean="0">
                <a:solidFill>
                  <a:prstClr val="white"/>
                </a:solidFill>
              </a:rPr>
              <a:t> (click) </a:t>
            </a:r>
            <a:r>
              <a:rPr lang="en-US" sz="1200" b="1" dirty="0" smtClean="0">
                <a:solidFill>
                  <a:prstClr val="white"/>
                </a:solidFill>
              </a:rPr>
              <a:t>point out areas the group may see as confusing and provide insight </a:t>
            </a:r>
          </a:p>
          <a:p>
            <a:pPr marL="0" indent="0" defTabSz="457200">
              <a:buFont typeface="Arial" panose="020B0604020202020204" pitchFamily="34" charset="0"/>
              <a:buNone/>
            </a:pPr>
            <a:endParaRPr lang="en-US" sz="1200" b="1" i="0" dirty="0" smtClean="0">
              <a:solidFill>
                <a:prstClr val="white"/>
              </a:solidFill>
            </a:endParaRPr>
          </a:p>
          <a:p>
            <a:pPr marL="0" indent="0" defTabSz="457200">
              <a:buFont typeface="Arial" panose="020B0604020202020204" pitchFamily="34" charset="0"/>
              <a:buNone/>
            </a:pPr>
            <a:r>
              <a:rPr lang="en-US" sz="1200" b="1" i="0" dirty="0" smtClean="0">
                <a:solidFill>
                  <a:prstClr val="white"/>
                </a:solidFill>
              </a:rPr>
              <a:t>Students playing the role of “Clarifier” are also able to </a:t>
            </a:r>
            <a:r>
              <a:rPr lang="en-US" sz="1200" b="0" i="1" dirty="0" smtClean="0">
                <a:solidFill>
                  <a:prstClr val="white"/>
                </a:solidFill>
              </a:rPr>
              <a:t>(click) </a:t>
            </a:r>
            <a:r>
              <a:rPr lang="en-US" sz="1200" b="1" dirty="0" smtClean="0">
                <a:solidFill>
                  <a:prstClr val="white"/>
                </a:solidFill>
              </a:rPr>
              <a:t>provide an explanation of their own thought processes</a:t>
            </a:r>
            <a:endParaRPr lang="en-US" sz="1200" b="1" dirty="0">
              <a:solidFill>
                <a:prstClr val="white"/>
              </a:solidFill>
            </a:endParaRPr>
          </a:p>
        </p:txBody>
      </p:sp>
      <p:sp>
        <p:nvSpPr>
          <p:cNvPr id="4" name="Slide Number Placeholder 3"/>
          <p:cNvSpPr>
            <a:spLocks noGrp="1"/>
          </p:cNvSpPr>
          <p:nvPr>
            <p:ph type="sldNum" sz="quarter" idx="10"/>
          </p:nvPr>
        </p:nvSpPr>
        <p:spPr/>
        <p:txBody>
          <a:bodyPr/>
          <a:lstStyle/>
          <a:p>
            <a:fld id="{BD99C1A4-24D5-4D71-ABCC-0BDE3050F1D7}"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35769788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2 min. - </a:t>
            </a:r>
            <a:r>
              <a:rPr lang="en-US" b="0" baseline="0" dirty="0" smtClean="0"/>
              <a:t>The final responsibility in the Reciprocal Teaching process is </a:t>
            </a:r>
            <a:r>
              <a:rPr lang="en-US" b="1" baseline="0" dirty="0" smtClean="0"/>
              <a:t>predicting</a:t>
            </a:r>
            <a:endParaRPr lang="en-US" b="0" baseline="0" dirty="0" smtClean="0"/>
          </a:p>
          <a:p>
            <a:endParaRPr lang="en-US" b="0" baseline="0" dirty="0" smtClean="0"/>
          </a:p>
          <a:p>
            <a:pPr marL="0" indent="0" defTabSz="457200">
              <a:buFont typeface="Arial" panose="020B0604020202020204" pitchFamily="34" charset="0"/>
              <a:buNone/>
            </a:pPr>
            <a:r>
              <a:rPr lang="en-US" b="0" baseline="0" dirty="0" smtClean="0"/>
              <a:t>Predicting is an important part of the process because it </a:t>
            </a:r>
            <a:r>
              <a:rPr lang="en-US" sz="1200" b="1" i="0" baseline="0" dirty="0" smtClean="0">
                <a:solidFill>
                  <a:prstClr val="white"/>
                </a:solidFill>
              </a:rPr>
              <a:t>a</a:t>
            </a:r>
            <a:r>
              <a:rPr lang="en-US" sz="1200" b="1" dirty="0" smtClean="0">
                <a:solidFill>
                  <a:prstClr val="white"/>
                </a:solidFill>
              </a:rPr>
              <a:t>llows students to </a:t>
            </a:r>
            <a:r>
              <a:rPr lang="en-US" b="0" i="1" baseline="0" dirty="0" smtClean="0"/>
              <a:t>(click) </a:t>
            </a:r>
            <a:r>
              <a:rPr lang="en-US" sz="1200" b="1" dirty="0" smtClean="0">
                <a:solidFill>
                  <a:prstClr val="white"/>
                </a:solidFill>
              </a:rPr>
              <a:t>generate ideas about upcoming text </a:t>
            </a:r>
          </a:p>
          <a:p>
            <a:pPr marL="0" indent="0" defTabSz="457200">
              <a:buFont typeface="Arial" panose="020B0604020202020204" pitchFamily="34" charset="0"/>
              <a:buNone/>
            </a:pPr>
            <a:r>
              <a:rPr lang="en-US" sz="1200" b="1" i="0" dirty="0" smtClean="0">
                <a:solidFill>
                  <a:prstClr val="white"/>
                </a:solidFill>
              </a:rPr>
              <a:t>Students</a:t>
            </a:r>
            <a:r>
              <a:rPr lang="en-US" sz="1200" b="1" i="0" baseline="0" dirty="0" smtClean="0">
                <a:solidFill>
                  <a:prstClr val="white"/>
                </a:solidFill>
              </a:rPr>
              <a:t> in this role also</a:t>
            </a:r>
            <a:r>
              <a:rPr lang="en-US" sz="1200" b="1" i="0" dirty="0" smtClean="0">
                <a:solidFill>
                  <a:prstClr val="white"/>
                </a:solidFill>
              </a:rPr>
              <a:t> </a:t>
            </a:r>
            <a:r>
              <a:rPr lang="en-US" sz="1200" b="0" i="1" dirty="0" smtClean="0">
                <a:solidFill>
                  <a:prstClr val="white"/>
                </a:solidFill>
              </a:rPr>
              <a:t>(click) </a:t>
            </a:r>
            <a:r>
              <a:rPr lang="en-US" sz="1200" b="1" dirty="0" smtClean="0">
                <a:solidFill>
                  <a:prstClr val="white"/>
                </a:solidFill>
              </a:rPr>
              <a:t>consider what has already taken place and use their imagination to think ahead</a:t>
            </a:r>
          </a:p>
          <a:p>
            <a:pPr marL="0" indent="0" defTabSz="457200">
              <a:buFont typeface="Arial" panose="020B0604020202020204" pitchFamily="34" charset="0"/>
              <a:buNone/>
            </a:pPr>
            <a:endParaRPr lang="en-US" sz="1200" b="1" i="0" dirty="0" smtClean="0">
              <a:solidFill>
                <a:prstClr val="white"/>
              </a:solidFill>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1" dirty="0" smtClean="0">
                <a:solidFill>
                  <a:prstClr val="white"/>
                </a:solidFill>
              </a:rPr>
              <a:t>(click) </a:t>
            </a:r>
            <a:r>
              <a:rPr lang="en-US" sz="1200" b="1" dirty="0" smtClean="0">
                <a:solidFill>
                  <a:prstClr val="white"/>
                </a:solidFill>
              </a:rPr>
              <a:t>Prediction connects students with the thinking and intentions of the author</a:t>
            </a:r>
            <a:r>
              <a:rPr lang="en-US" sz="1200" b="0" dirty="0" smtClean="0">
                <a:solidFill>
                  <a:prstClr val="white"/>
                </a:solidFill>
              </a:rPr>
              <a:t>, so it is vitally important!</a:t>
            </a:r>
            <a:endParaRPr lang="en-US" sz="1200" b="1" dirty="0" smtClean="0">
              <a:solidFill>
                <a:prstClr val="white"/>
              </a:solidFill>
            </a:endParaRPr>
          </a:p>
          <a:p>
            <a:pPr marL="0" indent="0" defTabSz="457200">
              <a:buFont typeface="Arial" panose="020B0604020202020204" pitchFamily="34" charset="0"/>
              <a:buNone/>
            </a:pPr>
            <a:endParaRPr lang="en-US" sz="1200" b="1" dirty="0">
              <a:solidFill>
                <a:prstClr val="white"/>
              </a:solidFill>
            </a:endParaRPr>
          </a:p>
        </p:txBody>
      </p:sp>
      <p:sp>
        <p:nvSpPr>
          <p:cNvPr id="4" name="Slide Number Placeholder 3"/>
          <p:cNvSpPr>
            <a:spLocks noGrp="1"/>
          </p:cNvSpPr>
          <p:nvPr>
            <p:ph type="sldNum" sz="quarter" idx="10"/>
          </p:nvPr>
        </p:nvSpPr>
        <p:spPr/>
        <p:txBody>
          <a:bodyPr/>
          <a:lstStyle/>
          <a:p>
            <a:fld id="{BD99C1A4-24D5-4D71-ABCC-0BDE3050F1D7}" type="slidenum">
              <a:rPr lang="en-US" smtClean="0">
                <a:solidFill>
                  <a:prstClr val="black"/>
                </a:solidFill>
              </a:rPr>
              <a:pPr/>
              <a:t>77</a:t>
            </a:fld>
            <a:endParaRPr lang="en-US">
              <a:solidFill>
                <a:prstClr val="black"/>
              </a:solidFill>
            </a:endParaRPr>
          </a:p>
        </p:txBody>
      </p:sp>
    </p:spTree>
    <p:extLst>
      <p:ext uri="{BB962C8B-B14F-4D97-AF65-F5344CB8AC3E}">
        <p14:creationId xmlns:p14="http://schemas.microsoft.com/office/powerpoint/2010/main" val="55685385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smtClean="0"/>
              <a:t>2</a:t>
            </a:r>
            <a:r>
              <a:rPr lang="en-US" b="1" i="1" baseline="0" dirty="0" smtClean="0"/>
              <a:t> min.- (explaining the activity) – </a:t>
            </a:r>
            <a:r>
              <a:rPr lang="en-US" baseline="0" dirty="0" smtClean="0"/>
              <a:t>Now that we have reviewed the roles and the process, you are going to get to practice!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smtClean="0"/>
              <a:t>(click) </a:t>
            </a:r>
            <a:r>
              <a:rPr lang="en-US" baseline="0" dirty="0" smtClean="0"/>
              <a:t>Assign roles at your table- </a:t>
            </a:r>
            <a:r>
              <a:rPr lang="en-US" b="1" baseline="0" dirty="0" smtClean="0"/>
              <a:t>Decide who will be The Summarizer, The Questioner, The Clarifier, and The Predictor</a:t>
            </a:r>
            <a:r>
              <a:rPr lang="en-US" baseline="0" dirty="0" smtClean="0"/>
              <a:t>.  (Just a side note-- When you do this with students, it is fun to let them choose their own names, like “Sam the Summarizer”, “Quincy the Questioner”, etc.) </a:t>
            </a:r>
            <a:r>
              <a:rPr lang="en-US" b="1" baseline="0" dirty="0" smtClean="0"/>
              <a:t>Each of you will need a Role Card. Each card contains your assigned role, questions to guide your thinking as you read, and sentence starters that you can use when sharing your thinking with the group.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smtClean="0"/>
              <a:t>(click) </a:t>
            </a:r>
            <a:r>
              <a:rPr lang="en-US" i="0" baseline="0" dirty="0" smtClean="0"/>
              <a:t>In your packet, please </a:t>
            </a:r>
            <a:r>
              <a:rPr lang="en-US" baseline="0" dirty="0" smtClean="0"/>
              <a:t>locate the article titled “Culturally Responsive Teaching”. </a:t>
            </a:r>
            <a:r>
              <a:rPr lang="en-US" b="1" baseline="0" dirty="0" smtClean="0"/>
              <a:t>We are going to ask you to divide the article into two sections, by drawing a line after the fourth paragraphs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As you read, it is important to keep your role in mind– REMEMBER THAT YOUR ROLE SETS YOUR PURPOSE FOR READING- to determine important parts that would be included in a summary, to ask meaningful questions, to identify unknown words or parts of the text that may be unclear an need clarification, or to look for clues hat may help you predict what the next section may be about.  </a:t>
            </a:r>
            <a:r>
              <a:rPr lang="en-US" baseline="0" dirty="0" smtClean="0"/>
              <a:t>Keeping this in mind, </a:t>
            </a:r>
            <a:r>
              <a:rPr lang="en-US" i="1" baseline="0" dirty="0" smtClean="0"/>
              <a:t>(click) </a:t>
            </a:r>
            <a:r>
              <a:rPr lang="en-US" baseline="0" dirty="0" smtClean="0"/>
              <a:t>you will probably want to annotate or highlight the article as you read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smtClean="0"/>
              <a:t>(click) </a:t>
            </a:r>
            <a:r>
              <a:rPr lang="en-US" baseline="0" dirty="0" smtClean="0"/>
              <a:t>After reading the first section </a:t>
            </a:r>
            <a:r>
              <a:rPr lang="en-US" b="1" baseline="0" dirty="0" smtClean="0"/>
              <a:t>(at the end of paragraph four- where you drew the line), </a:t>
            </a:r>
            <a:r>
              <a:rPr lang="en-US" b="0" baseline="0" dirty="0" smtClean="0"/>
              <a:t>STOP, and </a:t>
            </a:r>
            <a:r>
              <a:rPr lang="en-US" b="1" baseline="0" dirty="0" smtClean="0"/>
              <a:t>have a discussion about your understanding of the text thus far. Start with the Summarizer, then the Questioner, the Clarifier, and finally, the Predictor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We will take about 10 minutes for this activity– You may only get through the first section, but if time permits, you may choose to switch roles before moving on to the next section.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baseline="0" dirty="0" smtClean="0"/>
              <a:t>GIVE 10 minutes for activity</a:t>
            </a:r>
          </a:p>
          <a:p>
            <a:endParaRPr lang="en-US" b="1" dirty="0"/>
          </a:p>
        </p:txBody>
      </p:sp>
      <p:sp>
        <p:nvSpPr>
          <p:cNvPr id="4" name="Slide Number Placeholder 3"/>
          <p:cNvSpPr>
            <a:spLocks noGrp="1"/>
          </p:cNvSpPr>
          <p:nvPr>
            <p:ph type="sldNum" sz="quarter" idx="10"/>
          </p:nvPr>
        </p:nvSpPr>
        <p:spPr/>
        <p:txBody>
          <a:bodyPr/>
          <a:lstStyle/>
          <a:p>
            <a:fld id="{BD99C1A4-24D5-4D71-ABCC-0BDE3050F1D7}" type="slidenum">
              <a:rPr lang="en-US" smtClean="0">
                <a:solidFill>
                  <a:prstClr val="black"/>
                </a:solidFill>
              </a:rPr>
              <a:pPr/>
              <a:t>78</a:t>
            </a:fld>
            <a:endParaRPr lang="en-US">
              <a:solidFill>
                <a:prstClr val="black"/>
              </a:solidFill>
            </a:endParaRPr>
          </a:p>
        </p:txBody>
      </p:sp>
    </p:spTree>
    <p:extLst>
      <p:ext uri="{BB962C8B-B14F-4D97-AF65-F5344CB8AC3E}">
        <p14:creationId xmlns:p14="http://schemas.microsoft.com/office/powerpoint/2010/main" val="270585050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3 min. – </a:t>
            </a:r>
            <a:r>
              <a:rPr lang="en-US" b="0" baseline="0" dirty="0" smtClean="0"/>
              <a:t>Now that we have practiced Reciprocal Teaching, </a:t>
            </a:r>
            <a:r>
              <a:rPr lang="en-US" b="1" baseline="0" dirty="0" smtClean="0"/>
              <a:t>you can see how it lends itself to being used most often as a type of guided reading, in an ELA setting, but it can really be used in any content area that involves reading and interpreting texts</a:t>
            </a:r>
            <a:r>
              <a:rPr lang="en-US" b="0" baseline="0" dirty="0" smtClean="0"/>
              <a:t>– scientific texts, historical texts, etc. </a:t>
            </a:r>
            <a:r>
              <a:rPr lang="en-US" b="1" baseline="0" dirty="0" smtClean="0"/>
              <a:t>Also, because it is a cyclical process, you don’t always have to start with summarizing</a:t>
            </a:r>
            <a:r>
              <a:rPr lang="en-US" b="0" baseline="0" dirty="0" smtClean="0"/>
              <a:t>. </a:t>
            </a:r>
          </a:p>
          <a:p>
            <a:endParaRPr lang="en-US" b="0" baseline="0" dirty="0" smtClean="0"/>
          </a:p>
          <a:p>
            <a:r>
              <a:rPr lang="en-US" b="0" baseline="0" dirty="0" smtClean="0"/>
              <a:t>We mentioned earlier that Reciprocal Teaching can also be </a:t>
            </a:r>
            <a:r>
              <a:rPr lang="en-US" b="1" baseline="0" dirty="0" smtClean="0"/>
              <a:t>modified for use in math as students work together to interpret word problems</a:t>
            </a:r>
            <a:r>
              <a:rPr lang="en-US" b="0" baseline="0" dirty="0" smtClean="0"/>
              <a:t>. Here are three approached to Reciprocal teaching in MATH that have been developed:</a:t>
            </a:r>
          </a:p>
          <a:p>
            <a:endParaRPr lang="en-US" b="0" baseline="0" dirty="0" smtClean="0"/>
          </a:p>
          <a:p>
            <a:r>
              <a:rPr lang="en-US" b="0" i="1" baseline="0" dirty="0" smtClean="0"/>
              <a:t>(click to bring in first box) </a:t>
            </a:r>
            <a:r>
              <a:rPr lang="en-US" b="0" i="0" baseline="0" dirty="0" smtClean="0"/>
              <a:t>You will see that </a:t>
            </a:r>
            <a:r>
              <a:rPr lang="en-US" b="1" i="0" baseline="0" dirty="0" smtClean="0"/>
              <a:t>in Van Garderen’s 4 strategy approach, the order of the processes is slightly different, and instead of predicting, students must construct a plan for problem-solving</a:t>
            </a:r>
          </a:p>
          <a:p>
            <a:endParaRPr lang="en-US" b="0" i="0" baseline="0" dirty="0" smtClean="0"/>
          </a:p>
          <a:p>
            <a:r>
              <a:rPr lang="en-US" b="0" i="1" baseline="0" dirty="0" smtClean="0"/>
              <a:t>(click to bring in next box) </a:t>
            </a:r>
            <a:r>
              <a:rPr lang="en-US" b="1" i="0" baseline="0" dirty="0" smtClean="0"/>
              <a:t>Reilly’s Modified 4 Strategy Approach involves predicting what the problem will require you to do, clarifying math vocabulary and concepts, solving the problem, then summarizing the process.</a:t>
            </a:r>
          </a:p>
          <a:p>
            <a:endParaRPr lang="en-US" b="0" i="0" baseline="0" dirty="0" smtClean="0"/>
          </a:p>
          <a:p>
            <a:r>
              <a:rPr lang="en-US" b="0" i="1" baseline="0" dirty="0" smtClean="0"/>
              <a:t>(click to bring in last box) </a:t>
            </a:r>
            <a:r>
              <a:rPr lang="en-US" b="1" i="0" baseline="0" dirty="0" smtClean="0"/>
              <a:t>Meyer’s approach actually has 8 steps – including visualizing, which requires students to create a picture, diagram, or visual representation of the problem</a:t>
            </a:r>
            <a:r>
              <a:rPr lang="en-US" b="0" i="0" baseline="0" dirty="0" smtClean="0"/>
              <a:t>.</a:t>
            </a:r>
          </a:p>
          <a:p>
            <a:endParaRPr lang="en-US" b="0" i="0" baseline="0" dirty="0" smtClean="0"/>
          </a:p>
          <a:p>
            <a:r>
              <a:rPr lang="en-US" b="1" i="0" baseline="0" dirty="0" smtClean="0"/>
              <a:t>So you see that Reciprocal Teaching can be modified and used in a variety of ways and in all content areas.</a:t>
            </a:r>
            <a:endParaRPr lang="en-US" b="1" i="0" dirty="0"/>
          </a:p>
        </p:txBody>
      </p:sp>
      <p:sp>
        <p:nvSpPr>
          <p:cNvPr id="4" name="Slide Number Placeholder 3"/>
          <p:cNvSpPr>
            <a:spLocks noGrp="1"/>
          </p:cNvSpPr>
          <p:nvPr>
            <p:ph type="sldNum" sz="quarter" idx="10"/>
          </p:nvPr>
        </p:nvSpPr>
        <p:spPr/>
        <p:txBody>
          <a:bodyPr/>
          <a:lstStyle/>
          <a:p>
            <a:fld id="{BD99C1A4-24D5-4D71-ABCC-0BDE3050F1D7}" type="slidenum">
              <a:rPr lang="en-US" smtClean="0">
                <a:solidFill>
                  <a:prstClr val="black"/>
                </a:solidFill>
              </a:rPr>
              <a:pPr/>
              <a:t>79</a:t>
            </a:fld>
            <a:endParaRPr lang="en-US">
              <a:solidFill>
                <a:prstClr val="black"/>
              </a:solidFill>
            </a:endParaRPr>
          </a:p>
        </p:txBody>
      </p:sp>
    </p:spTree>
    <p:extLst>
      <p:ext uri="{BB962C8B-B14F-4D97-AF65-F5344CB8AC3E}">
        <p14:creationId xmlns:p14="http://schemas.microsoft.com/office/powerpoint/2010/main" val="457384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1</a:t>
            </a:r>
            <a:r>
              <a:rPr lang="en-US" b="1" baseline="0" dirty="0" smtClean="0"/>
              <a:t> min. – </a:t>
            </a:r>
            <a:r>
              <a:rPr lang="en-US" b="0" baseline="0" dirty="0" smtClean="0"/>
              <a:t>we will start with the first part of the learning target– the part now highlighted in red– reflection on our current practices in the classroom</a:t>
            </a:r>
            <a:endParaRPr lang="en-US" b="1" dirty="0"/>
          </a:p>
        </p:txBody>
      </p:sp>
      <p:sp>
        <p:nvSpPr>
          <p:cNvPr id="4" name="Slide Number Placeholder 3"/>
          <p:cNvSpPr>
            <a:spLocks noGrp="1"/>
          </p:cNvSpPr>
          <p:nvPr>
            <p:ph type="sldNum" sz="quarter" idx="10"/>
          </p:nvPr>
        </p:nvSpPr>
        <p:spPr/>
        <p:txBody>
          <a:bodyPr/>
          <a:lstStyle/>
          <a:p>
            <a:fld id="{098AB856-0AC7-43FC-8A68-EB9FD6005D17}"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32404233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3 min. </a:t>
            </a:r>
            <a:r>
              <a:rPr lang="en-US" b="0" dirty="0" smtClean="0"/>
              <a:t>–</a:t>
            </a:r>
            <a:r>
              <a:rPr lang="en-US" b="0" baseline="0" dirty="0" smtClean="0"/>
              <a:t>  So What… Now What? – We have spent some time focusing on </a:t>
            </a:r>
            <a:r>
              <a:rPr lang="en-US" b="1" baseline="0" dirty="0" smtClean="0"/>
              <a:t>reciprocal teaching </a:t>
            </a:r>
            <a:r>
              <a:rPr lang="en-US" b="0" baseline="0" dirty="0" smtClean="0"/>
              <a:t>and how it positively impacts student achievement– so what are your takeaways? Now what are you going to do with this information? Take a couple of minutes and think about </a:t>
            </a:r>
            <a:r>
              <a:rPr lang="en-US" b="1" baseline="0" dirty="0" smtClean="0"/>
              <a:t>reciprocal teaching </a:t>
            </a:r>
            <a:r>
              <a:rPr lang="en-US" b="0" baseline="0" dirty="0" smtClean="0"/>
              <a:t>and what your current state is in this area. What may be an implication or next step?</a:t>
            </a:r>
            <a:endParaRPr lang="en-US" b="1" dirty="0" smtClean="0"/>
          </a:p>
          <a:p>
            <a:endParaRPr lang="en-US" b="0" baseline="0" dirty="0" smtClean="0"/>
          </a:p>
          <a:p>
            <a:r>
              <a:rPr lang="en-US" b="1" i="1" baseline="0" dirty="0" smtClean="0"/>
              <a:t>Don’t forget to put all of your sticky notes in the “parking lot”... You will use them in a few minutes as you determine next steps. </a:t>
            </a:r>
          </a:p>
        </p:txBody>
      </p:sp>
      <p:sp>
        <p:nvSpPr>
          <p:cNvPr id="4" name="Slide Number Placeholder 3"/>
          <p:cNvSpPr>
            <a:spLocks noGrp="1"/>
          </p:cNvSpPr>
          <p:nvPr>
            <p:ph type="sldNum" sz="quarter" idx="10"/>
          </p:nvPr>
        </p:nvSpPr>
        <p:spPr/>
        <p:txBody>
          <a:bodyPr/>
          <a:lstStyle/>
          <a:p>
            <a:fld id="{06E40942-72D6-49AF-9C35-6E23C01EDD9E}"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342755980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2 min</a:t>
            </a:r>
            <a:r>
              <a:rPr lang="en-US" b="1" baseline="0" dirty="0" smtClean="0"/>
              <a:t> </a:t>
            </a:r>
            <a:r>
              <a:rPr lang="en-US" baseline="0" dirty="0" smtClean="0"/>
              <a:t>– Alright, we are getting ready to wrap up our time talking to you and move you into your time to talk as a team </a:t>
            </a:r>
            <a:r>
              <a:rPr lang="en-US" b="1" baseline="0" dirty="0" smtClean="0"/>
              <a:t>- Let’s review our learning target for the day</a:t>
            </a:r>
            <a:r>
              <a:rPr lang="en-US" baseline="0" dirty="0" smtClean="0"/>
              <a:t>!</a:t>
            </a:r>
          </a:p>
          <a:p>
            <a:endParaRPr lang="en-US" baseline="0" dirty="0" smtClean="0"/>
          </a:p>
          <a:p>
            <a:r>
              <a:rPr lang="en-US" b="1" i="1" baseline="0" dirty="0" smtClean="0"/>
              <a:t>(READ SLIDE)</a:t>
            </a:r>
            <a:endParaRPr lang="en-US" b="1" i="1" dirty="0" smtClean="0"/>
          </a:p>
        </p:txBody>
      </p:sp>
      <p:sp>
        <p:nvSpPr>
          <p:cNvPr id="4" name="Slide Number Placeholder 3"/>
          <p:cNvSpPr>
            <a:spLocks noGrp="1"/>
          </p:cNvSpPr>
          <p:nvPr>
            <p:ph type="sldNum" sz="quarter" idx="10"/>
          </p:nvPr>
        </p:nvSpPr>
        <p:spPr/>
        <p:txBody>
          <a:bodyPr/>
          <a:lstStyle/>
          <a:p>
            <a:fld id="{098AB856-0AC7-43FC-8A68-EB9FD6005D17}" type="slidenum">
              <a:rPr lang="en-US" smtClean="0">
                <a:solidFill>
                  <a:prstClr val="black"/>
                </a:solidFill>
              </a:rPr>
              <a:pPr/>
              <a:t>81</a:t>
            </a:fld>
            <a:endParaRPr lang="en-US">
              <a:solidFill>
                <a:prstClr val="black"/>
              </a:solidFill>
            </a:endParaRPr>
          </a:p>
        </p:txBody>
      </p:sp>
    </p:spTree>
    <p:extLst>
      <p:ext uri="{BB962C8B-B14F-4D97-AF65-F5344CB8AC3E}">
        <p14:creationId xmlns:p14="http://schemas.microsoft.com/office/powerpoint/2010/main" val="321907505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2 min</a:t>
            </a:r>
            <a:r>
              <a:rPr lang="en-US" b="1" baseline="0" dirty="0" smtClean="0"/>
              <a:t> </a:t>
            </a:r>
            <a:r>
              <a:rPr lang="en-US" baseline="0" dirty="0" smtClean="0"/>
              <a:t>– We have </a:t>
            </a:r>
            <a:r>
              <a:rPr lang="en-US" b="1" baseline="0" dirty="0" smtClean="0"/>
              <a:t>reflected on current practices</a:t>
            </a:r>
            <a:r>
              <a:rPr lang="en-US" baseline="0" dirty="0" smtClean="0"/>
              <a:t>, we have </a:t>
            </a:r>
            <a:r>
              <a:rPr lang="en-US" b="1" baseline="0" dirty="0" smtClean="0"/>
              <a:t>investigated strategies that positively impact novice performance</a:t>
            </a:r>
            <a:r>
              <a:rPr lang="en-US" baseline="0" dirty="0" smtClean="0"/>
              <a:t>. Hopefully, you feel confident that you can </a:t>
            </a:r>
            <a:r>
              <a:rPr lang="en-US" b="1" baseline="0" dirty="0" smtClean="0"/>
              <a:t>move from skill to implementation, and monitor these strategies for effectiveness</a:t>
            </a:r>
            <a:r>
              <a:rPr lang="en-US" baseline="0" dirty="0" smtClean="0"/>
              <a:t>. So, </a:t>
            </a:r>
            <a:r>
              <a:rPr lang="en-US" b="1" baseline="0" dirty="0" smtClean="0"/>
              <a:t>YOU as a team will spend the rest of our time together planning very intentional next steps based on the reflection and thinking you have done today.</a:t>
            </a:r>
            <a:endParaRPr lang="en-US" b="1" dirty="0" smtClean="0"/>
          </a:p>
        </p:txBody>
      </p:sp>
      <p:sp>
        <p:nvSpPr>
          <p:cNvPr id="4" name="Slide Number Placeholder 3"/>
          <p:cNvSpPr>
            <a:spLocks noGrp="1"/>
          </p:cNvSpPr>
          <p:nvPr>
            <p:ph type="sldNum" sz="quarter" idx="10"/>
          </p:nvPr>
        </p:nvSpPr>
        <p:spPr/>
        <p:txBody>
          <a:bodyPr/>
          <a:lstStyle/>
          <a:p>
            <a:fld id="{098AB856-0AC7-43FC-8A68-EB9FD6005D17}" type="slidenum">
              <a:rPr lang="en-US" smtClean="0">
                <a:solidFill>
                  <a:prstClr val="black"/>
                </a:solidFill>
              </a:rPr>
              <a:pPr/>
              <a:t>82</a:t>
            </a:fld>
            <a:endParaRPr lang="en-US">
              <a:solidFill>
                <a:prstClr val="black"/>
              </a:solidFill>
            </a:endParaRPr>
          </a:p>
        </p:txBody>
      </p:sp>
    </p:spTree>
    <p:extLst>
      <p:ext uri="{BB962C8B-B14F-4D97-AF65-F5344CB8AC3E}">
        <p14:creationId xmlns:p14="http://schemas.microsoft.com/office/powerpoint/2010/main" val="406122962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5 min</a:t>
            </a:r>
            <a:r>
              <a:rPr lang="en-US" b="1" baseline="0" dirty="0" smtClean="0"/>
              <a:t> – </a:t>
            </a:r>
            <a:r>
              <a:rPr lang="en-US" b="1" i="1" baseline="0" dirty="0" smtClean="0"/>
              <a:t>(explain directions- read from slide)</a:t>
            </a:r>
            <a:endParaRPr lang="en-US" b="1" i="1" dirty="0" smtClean="0"/>
          </a:p>
        </p:txBody>
      </p:sp>
      <p:sp>
        <p:nvSpPr>
          <p:cNvPr id="4" name="Slide Number Placeholder 3"/>
          <p:cNvSpPr>
            <a:spLocks noGrp="1"/>
          </p:cNvSpPr>
          <p:nvPr>
            <p:ph type="sldNum" sz="quarter" idx="10"/>
          </p:nvPr>
        </p:nvSpPr>
        <p:spPr/>
        <p:txBody>
          <a:bodyPr/>
          <a:lstStyle/>
          <a:p>
            <a:fld id="{098AB856-0AC7-43FC-8A68-EB9FD6005D17}" type="slidenum">
              <a:rPr lang="en-US" smtClean="0">
                <a:solidFill>
                  <a:prstClr val="black"/>
                </a:solidFill>
              </a:rPr>
              <a:pPr/>
              <a:t>83</a:t>
            </a:fld>
            <a:endParaRPr lang="en-US">
              <a:solidFill>
                <a:prstClr val="black"/>
              </a:solidFill>
            </a:endParaRPr>
          </a:p>
        </p:txBody>
      </p:sp>
    </p:spTree>
    <p:extLst>
      <p:ext uri="{BB962C8B-B14F-4D97-AF65-F5344CB8AC3E}">
        <p14:creationId xmlns:p14="http://schemas.microsoft.com/office/powerpoint/2010/main" val="338643829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10 min. </a:t>
            </a:r>
            <a:r>
              <a:rPr lang="en-US" dirty="0" smtClean="0"/>
              <a:t>– (</a:t>
            </a:r>
            <a:r>
              <a:rPr lang="en-US" b="1" i="1" dirty="0" smtClean="0"/>
              <a:t>Explain sorting--</a:t>
            </a:r>
            <a:r>
              <a:rPr lang="en-US" b="1" i="1" baseline="0" dirty="0" smtClean="0"/>
              <a:t> </a:t>
            </a:r>
            <a:r>
              <a:rPr lang="en-US" b="1" i="1" dirty="0" smtClean="0"/>
              <a:t>read directions from slide)</a:t>
            </a:r>
          </a:p>
          <a:p>
            <a:endParaRPr lang="en-US" dirty="0" smtClean="0"/>
          </a:p>
          <a:p>
            <a:r>
              <a:rPr lang="en-US" b="1" i="1" dirty="0" smtClean="0"/>
              <a:t>(Groups</a:t>
            </a:r>
            <a:r>
              <a:rPr lang="en-US" b="1" i="1" baseline="0" dirty="0" smtClean="0"/>
              <a:t> may sort on the table or wall)</a:t>
            </a:r>
            <a:endParaRPr lang="en-US" b="1" i="1" dirty="0"/>
          </a:p>
        </p:txBody>
      </p:sp>
      <p:sp>
        <p:nvSpPr>
          <p:cNvPr id="4" name="Slide Number Placeholder 3"/>
          <p:cNvSpPr>
            <a:spLocks noGrp="1"/>
          </p:cNvSpPr>
          <p:nvPr>
            <p:ph type="sldNum" sz="quarter" idx="10"/>
          </p:nvPr>
        </p:nvSpPr>
        <p:spPr/>
        <p:txBody>
          <a:bodyPr/>
          <a:lstStyle/>
          <a:p>
            <a:fld id="{65A83BF2-C48D-49FA-8EA4-F0044FBED0B8}" type="slidenum">
              <a:rPr lang="en-US" smtClean="0"/>
              <a:t>84</a:t>
            </a:fld>
            <a:endParaRPr lang="en-US"/>
          </a:p>
        </p:txBody>
      </p:sp>
    </p:spTree>
    <p:extLst>
      <p:ext uri="{BB962C8B-B14F-4D97-AF65-F5344CB8AC3E}">
        <p14:creationId xmlns:p14="http://schemas.microsoft.com/office/powerpoint/2010/main" val="295384659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10 min. </a:t>
            </a:r>
            <a:r>
              <a:rPr lang="en-US" dirty="0" smtClean="0"/>
              <a:t>– </a:t>
            </a:r>
            <a:r>
              <a:rPr lang="en-US" b="1" dirty="0" smtClean="0"/>
              <a:t>(R</a:t>
            </a:r>
            <a:r>
              <a:rPr lang="en-US" b="1" i="1" dirty="0" smtClean="0"/>
              <a:t>ead directions from slide)</a:t>
            </a:r>
          </a:p>
          <a:p>
            <a:endParaRPr lang="en-US" b="1" dirty="0" smtClean="0"/>
          </a:p>
          <a:p>
            <a:r>
              <a:rPr lang="en-US" b="1" dirty="0" smtClean="0"/>
              <a:t>The</a:t>
            </a:r>
            <a:r>
              <a:rPr lang="en-US" b="1" baseline="0" dirty="0" smtClean="0"/>
              <a:t> p</a:t>
            </a:r>
            <a:r>
              <a:rPr lang="en-US" b="1" dirty="0" smtClean="0"/>
              <a:t>rincipal has</a:t>
            </a:r>
            <a:r>
              <a:rPr lang="en-US" b="1" baseline="0" dirty="0" smtClean="0"/>
              <a:t> the big picture of how everything works together for whole school improvement– he/she is the one that is ultimately responsible for carrying out the school improvement plan, and may know of something that teachers don’t that needs to cause movement of sticky notes. This is why the principal can choose to move any sticky notes.</a:t>
            </a:r>
            <a:endParaRPr lang="en-US" b="1" dirty="0"/>
          </a:p>
        </p:txBody>
      </p:sp>
      <p:sp>
        <p:nvSpPr>
          <p:cNvPr id="4" name="Slide Number Placeholder 3"/>
          <p:cNvSpPr>
            <a:spLocks noGrp="1"/>
          </p:cNvSpPr>
          <p:nvPr>
            <p:ph type="sldNum" sz="quarter" idx="10"/>
          </p:nvPr>
        </p:nvSpPr>
        <p:spPr/>
        <p:txBody>
          <a:bodyPr/>
          <a:lstStyle/>
          <a:p>
            <a:fld id="{65A83BF2-C48D-49FA-8EA4-F0044FBED0B8}" type="slidenum">
              <a:rPr lang="en-US" smtClean="0"/>
              <a:t>85</a:t>
            </a:fld>
            <a:endParaRPr lang="en-US"/>
          </a:p>
        </p:txBody>
      </p:sp>
    </p:spTree>
    <p:extLst>
      <p:ext uri="{BB962C8B-B14F-4D97-AF65-F5344CB8AC3E}">
        <p14:creationId xmlns:p14="http://schemas.microsoft.com/office/powerpoint/2010/main" val="58483543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5 min. </a:t>
            </a:r>
            <a:r>
              <a:rPr lang="en-US" dirty="0" smtClean="0"/>
              <a:t>– </a:t>
            </a:r>
            <a:r>
              <a:rPr lang="en-US" b="1" dirty="0" smtClean="0"/>
              <a:t>(read slide)- Make sure someone records your</a:t>
            </a:r>
            <a:r>
              <a:rPr lang="en-US" b="1" baseline="0" dirty="0" smtClean="0"/>
              <a:t> next steps.</a:t>
            </a:r>
            <a:r>
              <a:rPr lang="en-US" b="1" dirty="0" smtClean="0"/>
              <a:t> Feel free to take all of your sticky notes with</a:t>
            </a:r>
            <a:r>
              <a:rPr lang="en-US" b="1" baseline="0" dirty="0" smtClean="0"/>
              <a:t> you today when you leave.</a:t>
            </a:r>
            <a:endParaRPr lang="en-US" b="1" dirty="0" smtClean="0"/>
          </a:p>
        </p:txBody>
      </p:sp>
      <p:sp>
        <p:nvSpPr>
          <p:cNvPr id="4" name="Slide Number Placeholder 3"/>
          <p:cNvSpPr>
            <a:spLocks noGrp="1"/>
          </p:cNvSpPr>
          <p:nvPr>
            <p:ph type="sldNum" sz="quarter" idx="10"/>
          </p:nvPr>
        </p:nvSpPr>
        <p:spPr/>
        <p:txBody>
          <a:bodyPr/>
          <a:lstStyle/>
          <a:p>
            <a:fld id="{098AB856-0AC7-43FC-8A68-EB9FD6005D17}" type="slidenum">
              <a:rPr lang="en-US" smtClean="0">
                <a:solidFill>
                  <a:prstClr val="black"/>
                </a:solidFill>
              </a:rPr>
              <a:pPr/>
              <a:t>86</a:t>
            </a:fld>
            <a:endParaRPr lang="en-US">
              <a:solidFill>
                <a:prstClr val="black"/>
              </a:solidFill>
            </a:endParaRPr>
          </a:p>
        </p:txBody>
      </p:sp>
    </p:spTree>
    <p:extLst>
      <p:ext uri="{BB962C8B-B14F-4D97-AF65-F5344CB8AC3E}">
        <p14:creationId xmlns:p14="http://schemas.microsoft.com/office/powerpoint/2010/main" val="161227729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2 min. </a:t>
            </a:r>
            <a:r>
              <a:rPr lang="en-US" dirty="0" smtClean="0"/>
              <a:t>– </a:t>
            </a:r>
            <a:r>
              <a:rPr lang="en-US" b="1" i="1" dirty="0" smtClean="0"/>
              <a:t>share additional</a:t>
            </a:r>
            <a:r>
              <a:rPr lang="en-US" b="1" i="1" baseline="0" dirty="0" smtClean="0"/>
              <a:t> resources and support</a:t>
            </a:r>
            <a:endParaRPr lang="en-US" b="1" i="1" dirty="0" smtClean="0"/>
          </a:p>
          <a:p>
            <a:endParaRPr lang="en-US" dirty="0" smtClean="0"/>
          </a:p>
          <a:p>
            <a:r>
              <a:rPr lang="en-US" b="1" i="1" dirty="0" smtClean="0"/>
              <a:t>May choose to show webpages</a:t>
            </a:r>
            <a:r>
              <a:rPr lang="en-US" b="1" i="1" baseline="0" dirty="0" smtClean="0"/>
              <a:t> if time permits and interest is there</a:t>
            </a:r>
          </a:p>
          <a:p>
            <a:endParaRPr lang="en-US" b="1" i="1" baseline="0" dirty="0" smtClean="0"/>
          </a:p>
          <a:p>
            <a:r>
              <a:rPr lang="en-US" b="1" i="1" baseline="0" smtClean="0"/>
              <a:t>**PLUS/DELTA**</a:t>
            </a:r>
            <a:endParaRPr lang="en-US" b="1" i="1" dirty="0"/>
          </a:p>
        </p:txBody>
      </p:sp>
      <p:sp>
        <p:nvSpPr>
          <p:cNvPr id="4" name="Slide Number Placeholder 3"/>
          <p:cNvSpPr>
            <a:spLocks noGrp="1"/>
          </p:cNvSpPr>
          <p:nvPr>
            <p:ph type="sldNum" sz="quarter" idx="10"/>
          </p:nvPr>
        </p:nvSpPr>
        <p:spPr/>
        <p:txBody>
          <a:bodyPr/>
          <a:lstStyle/>
          <a:p>
            <a:fld id="{593609C6-9212-444D-8E9E-13EB16A55F02}" type="slidenum">
              <a:rPr lang="en-US" smtClean="0">
                <a:solidFill>
                  <a:prstClr val="black"/>
                </a:solidFill>
              </a:rPr>
              <a:pPr/>
              <a:t>87</a:t>
            </a:fld>
            <a:endParaRPr lang="en-US">
              <a:solidFill>
                <a:prstClr val="black"/>
              </a:solidFill>
            </a:endParaRPr>
          </a:p>
        </p:txBody>
      </p:sp>
    </p:spTree>
    <p:extLst>
      <p:ext uri="{BB962C8B-B14F-4D97-AF65-F5344CB8AC3E}">
        <p14:creationId xmlns:p14="http://schemas.microsoft.com/office/powerpoint/2010/main" val="1174275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smtClean="0"/>
              <a:t>3 min. </a:t>
            </a:r>
            <a:r>
              <a:rPr lang="en-US" sz="1400" b="1" baseline="0" dirty="0" smtClean="0"/>
              <a:t>- </a:t>
            </a:r>
            <a:r>
              <a:rPr lang="en-US" sz="1400" b="1" i="0" baseline="0" dirty="0" smtClean="0"/>
              <a:t>This is in your packet</a:t>
            </a:r>
          </a:p>
          <a:p>
            <a:endParaRPr lang="en-US" sz="1400" baseline="0" dirty="0" smtClean="0"/>
          </a:p>
          <a:p>
            <a:r>
              <a:rPr lang="en-US" sz="1400" dirty="0" smtClean="0"/>
              <a:t>The reflection</a:t>
            </a:r>
            <a:r>
              <a:rPr lang="en-US" sz="1400" baseline="0" dirty="0" smtClean="0"/>
              <a:t> on current practices</a:t>
            </a:r>
            <a:r>
              <a:rPr lang="en-US" sz="1400" dirty="0" smtClean="0"/>
              <a:t> begins with reflecting on what your </a:t>
            </a:r>
            <a:r>
              <a:rPr lang="en-US" sz="1400" b="1" dirty="0" smtClean="0"/>
              <a:t>AS-IS-State is within</a:t>
            </a:r>
            <a:r>
              <a:rPr lang="en-US" sz="1400" b="1" baseline="0" dirty="0" smtClean="0"/>
              <a:t> the key core work </a:t>
            </a:r>
            <a:r>
              <a:rPr lang="en-US" sz="1400" b="1" dirty="0" smtClean="0"/>
              <a:t>processes.</a:t>
            </a:r>
            <a:r>
              <a:rPr lang="en-US" sz="1400" dirty="0" smtClean="0"/>
              <a:t> The</a:t>
            </a:r>
            <a:r>
              <a:rPr lang="en-US" sz="1400" baseline="0" dirty="0" smtClean="0"/>
              <a:t> first KCWP you </a:t>
            </a:r>
            <a:r>
              <a:rPr lang="en-US" sz="1400" baseline="0" dirty="0"/>
              <a:t>will examine is Design and Deploy </a:t>
            </a:r>
            <a:r>
              <a:rPr lang="en-US" sz="1400" baseline="0" dirty="0" smtClean="0"/>
              <a:t>Standards. </a:t>
            </a:r>
            <a:r>
              <a:rPr lang="en-US" sz="1400" dirty="0" smtClean="0"/>
              <a:t>The </a:t>
            </a:r>
            <a:r>
              <a:rPr lang="en-US" sz="1400" b="1" u="sng" dirty="0"/>
              <a:t>corner stone of any and all school success is a valid curriculum </a:t>
            </a:r>
            <a:r>
              <a:rPr lang="en-US" sz="1400" dirty="0"/>
              <a:t>derived and congruent with standards.  The question is, is that </a:t>
            </a:r>
            <a:r>
              <a:rPr lang="en-US" sz="1400" b="1" u="sng" dirty="0"/>
              <a:t>valid curriculum begin taught in your classrooms with a high level of fidelity</a:t>
            </a:r>
            <a:r>
              <a:rPr lang="en-US" sz="1400" dirty="0"/>
              <a:t>?   Remember the CCSS standards for ELA and math are performance standards, is the intention of that standard being reached and then appropriately assessed?  </a:t>
            </a:r>
          </a:p>
          <a:p>
            <a:endParaRPr lang="en-US" sz="1400" dirty="0"/>
          </a:p>
          <a:p>
            <a:r>
              <a:rPr lang="en-US" sz="1400" b="1" dirty="0"/>
              <a:t>Valid Curriculum   WHO MONITORS and EVALUATES THIS?  HOW? WHO NEEDS THIS INFORMATION?</a:t>
            </a:r>
          </a:p>
          <a:p>
            <a:r>
              <a:rPr lang="en-US" sz="1400" b="1" dirty="0"/>
              <a:t>Taught with Fidelity</a:t>
            </a:r>
          </a:p>
          <a:p>
            <a:r>
              <a:rPr lang="en-US" sz="1400" b="1" dirty="0"/>
              <a:t>Measured appropriately – based on performance standards</a:t>
            </a:r>
          </a:p>
        </p:txBody>
      </p:sp>
      <p:sp>
        <p:nvSpPr>
          <p:cNvPr id="4" name="Date Placeholder 3"/>
          <p:cNvSpPr>
            <a:spLocks noGrp="1"/>
          </p:cNvSpPr>
          <p:nvPr>
            <p:ph type="dt" idx="10"/>
          </p:nvPr>
        </p:nvSpPr>
        <p:spPr/>
        <p:txBody>
          <a:bodyPr/>
          <a:lstStyle/>
          <a:p>
            <a:pPr>
              <a:defRPr/>
            </a:pPr>
            <a:fld id="{02C58169-C7A7-481A-A1AD-BB7F98B5F3D7}" type="datetime1">
              <a:rPr lang="en-US" smtClean="0">
                <a:solidFill>
                  <a:srgbClr val="000000"/>
                </a:solidFill>
              </a:rPr>
              <a:pPr>
                <a:defRPr/>
              </a:pPr>
              <a:t>5/17/2017</a:t>
            </a:fld>
            <a:endParaRPr lang="en-US" dirty="0">
              <a:solidFill>
                <a:srgbClr val="000000"/>
              </a:solidFill>
            </a:endParaRPr>
          </a:p>
        </p:txBody>
      </p:sp>
      <p:sp>
        <p:nvSpPr>
          <p:cNvPr id="5" name="Slide Number Placeholder 4"/>
          <p:cNvSpPr>
            <a:spLocks noGrp="1"/>
          </p:cNvSpPr>
          <p:nvPr>
            <p:ph type="sldNum" sz="quarter" idx="11"/>
          </p:nvPr>
        </p:nvSpPr>
        <p:spPr/>
        <p:txBody>
          <a:bodyPr/>
          <a:lstStyle/>
          <a:p>
            <a:pPr>
              <a:defRPr/>
            </a:pPr>
            <a:fld id="{9F3291CC-0C5C-49E1-A83A-8EA1A7AFB94B}" type="slidenum">
              <a:rPr lang="en-US" altLang="en-US">
                <a:solidFill>
                  <a:srgbClr val="000000"/>
                </a:solidFill>
              </a:rPr>
              <a:pPr>
                <a:defRPr/>
              </a:pPr>
              <a:t>9</a:t>
            </a:fld>
            <a:endParaRPr lang="en-US" altLang="en-US" dirty="0">
              <a:solidFill>
                <a:srgbClr val="000000"/>
              </a:solidFill>
            </a:endParaRPr>
          </a:p>
        </p:txBody>
      </p:sp>
    </p:spTree>
    <p:extLst>
      <p:ext uri="{BB962C8B-B14F-4D97-AF65-F5344CB8AC3E}">
        <p14:creationId xmlns:p14="http://schemas.microsoft.com/office/powerpoint/2010/main" val="1568005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7.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8.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8.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9.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0.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22085F-C7C3-4A2E-AA7E-4B75CD72586B}" type="datetimeFigureOut">
              <a:rPr lang="en-US" smtClean="0"/>
              <a:t>5/17/2017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1BB653-0587-4140-BA5E-891A813A8CF1}" type="slidenum">
              <a:rPr lang="en-US" smtClean="0"/>
              <a:t>‹#›</a:t>
            </a:fld>
            <a:endParaRPr lang="en-US"/>
          </a:p>
        </p:txBody>
      </p:sp>
    </p:spTree>
    <p:extLst>
      <p:ext uri="{BB962C8B-B14F-4D97-AF65-F5344CB8AC3E}">
        <p14:creationId xmlns:p14="http://schemas.microsoft.com/office/powerpoint/2010/main" val="1261394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22085F-C7C3-4A2E-AA7E-4B75CD72586B}" type="datetimeFigureOut">
              <a:rPr lang="en-US" smtClean="0"/>
              <a:t>5/17/2017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1BB653-0587-4140-BA5E-891A813A8CF1}" type="slidenum">
              <a:rPr lang="en-US" smtClean="0"/>
              <a:t>‹#›</a:t>
            </a:fld>
            <a:endParaRPr lang="en-US"/>
          </a:p>
        </p:txBody>
      </p:sp>
    </p:spTree>
    <p:extLst>
      <p:ext uri="{BB962C8B-B14F-4D97-AF65-F5344CB8AC3E}">
        <p14:creationId xmlns:p14="http://schemas.microsoft.com/office/powerpoint/2010/main" val="299399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22085F-C7C3-4A2E-AA7E-4B75CD72586B}" type="datetimeFigureOut">
              <a:rPr lang="en-US" smtClean="0"/>
              <a:t>5/17/2017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1BB653-0587-4140-BA5E-891A813A8CF1}" type="slidenum">
              <a:rPr lang="en-US" smtClean="0"/>
              <a:t>‹#›</a:t>
            </a:fld>
            <a:endParaRPr lang="en-US"/>
          </a:p>
        </p:txBody>
      </p:sp>
    </p:spTree>
    <p:extLst>
      <p:ext uri="{BB962C8B-B14F-4D97-AF65-F5344CB8AC3E}">
        <p14:creationId xmlns:p14="http://schemas.microsoft.com/office/powerpoint/2010/main" val="20656216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5/17/2017</a:t>
            </a:fld>
            <a:endParaRPr lang="en-US" dirty="0">
              <a:solidFill>
                <a:srgbClr val="000000">
                  <a:lumMod val="50000"/>
                  <a:lumOff val="50000"/>
                </a:srgbClr>
              </a:solidFill>
            </a:endParaRPr>
          </a:p>
        </p:txBody>
      </p:sp>
      <p:sp>
        <p:nvSpPr>
          <p:cNvPr id="5" name="Footer Placeholder 4"/>
          <p:cNvSpPr>
            <a:spLocks noGrp="1"/>
          </p:cNvSpPr>
          <p:nvPr>
            <p:ph type="ftr" sz="quarter" idx="11"/>
          </p:nvPr>
        </p:nvSpPr>
        <p:spPr/>
        <p:txBody>
          <a:bodyPr/>
          <a:lstStyle/>
          <a:p>
            <a:endParaRPr lang="en-US"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156414810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5/17/2017</a:t>
            </a:fld>
            <a:endParaRPr lang="en-US" dirty="0">
              <a:solidFill>
                <a:srgbClr val="000000">
                  <a:lumMod val="50000"/>
                  <a:lumOff val="50000"/>
                </a:srgbClr>
              </a:solidFill>
            </a:endParaRPr>
          </a:p>
        </p:txBody>
      </p:sp>
      <p:sp>
        <p:nvSpPr>
          <p:cNvPr id="9" name="Footer Placeholder 8"/>
          <p:cNvSpPr>
            <a:spLocks noGrp="1"/>
          </p:cNvSpPr>
          <p:nvPr>
            <p:ph type="ftr" sz="quarter" idx="11"/>
          </p:nvPr>
        </p:nvSpPr>
        <p:spPr/>
        <p:txBody>
          <a:bodyPr/>
          <a:lstStyle/>
          <a:p>
            <a:endParaRPr lang="en-US" dirty="0">
              <a:solidFill>
                <a:srgbClr val="000000">
                  <a:lumMod val="50000"/>
                  <a:lumOff val="50000"/>
                </a:srgb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170024783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0825C0A-E2C1-4AA2-89F2-84A552AD4068}" type="datetime1">
              <a:rPr lang="en-US" smtClean="0">
                <a:solidFill>
                  <a:prstClr val="black">
                    <a:tint val="75000"/>
                  </a:prstClr>
                </a:solidFill>
              </a:rPr>
              <a:pPr/>
              <a:t>5/17/2017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6EAF418-50D5-4744-9020-2E72D576B9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7557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5/17/2017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21516853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91A9530-946A-4A26-9E79-E5AC5D4BEE7A}" type="datetime1">
              <a:rPr lang="en-US" smtClean="0">
                <a:solidFill>
                  <a:prstClr val="black">
                    <a:tint val="75000"/>
                  </a:prstClr>
                </a:solidFill>
              </a:rPr>
              <a:pPr>
                <a:defRPr/>
              </a:pPr>
              <a:t>5/17/2017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6D5C7C9-9A46-4EB7-955B-454A9E5F70B1}" type="slidenum">
              <a:rPr lang="en-US" altLang="en-US" smtClean="0">
                <a:solidFill>
                  <a:prstClr val="black">
                    <a:tint val="75000"/>
                  </a:prstClr>
                </a:solidFill>
              </a:rPr>
              <a:pPr>
                <a:def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60864391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451F891-0F4F-4E2E-B65B-260D5EFD873D}" type="datetimeFigureOut">
              <a:rPr lang="en-US" smtClean="0">
                <a:solidFill>
                  <a:prstClr val="black">
                    <a:tint val="75000"/>
                  </a:prstClr>
                </a:solidFill>
              </a:rPr>
              <a:pPr/>
              <a:t>5/17/2017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482B08-A2C1-44B4-A922-C0942F67E7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3748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0825C0A-E2C1-4AA2-89F2-84A552AD4068}" type="datetime1">
              <a:rPr lang="en-US" smtClean="0">
                <a:solidFill>
                  <a:prstClr val="black">
                    <a:tint val="75000"/>
                  </a:prstClr>
                </a:solidFill>
              </a:rPr>
              <a:pPr/>
              <a:t>5/17/2017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6EAF418-50D5-4744-9020-2E72D576B9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14586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51F891-0F4F-4E2E-B65B-260D5EFD873D}" type="datetimeFigureOut">
              <a:rPr lang="en-US" smtClean="0"/>
              <a:t>5/17/2017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482B08-A2C1-44B4-A922-C0942F67E763}" type="slidenum">
              <a:rPr lang="en-US" smtClean="0"/>
              <a:t>‹#›</a:t>
            </a:fld>
            <a:endParaRPr lang="en-US"/>
          </a:p>
        </p:txBody>
      </p:sp>
    </p:spTree>
    <p:extLst>
      <p:ext uri="{BB962C8B-B14F-4D97-AF65-F5344CB8AC3E}">
        <p14:creationId xmlns:p14="http://schemas.microsoft.com/office/powerpoint/2010/main" val="3236460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22085F-C7C3-4A2E-AA7E-4B75CD72586B}" type="datetimeFigureOut">
              <a:rPr lang="en-US" smtClean="0"/>
              <a:t>5/17/2017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1BB653-0587-4140-BA5E-891A813A8CF1}" type="slidenum">
              <a:rPr lang="en-US" smtClean="0"/>
              <a:t>‹#›</a:t>
            </a:fld>
            <a:endParaRPr lang="en-US"/>
          </a:p>
        </p:txBody>
      </p:sp>
    </p:spTree>
    <p:extLst>
      <p:ext uri="{BB962C8B-B14F-4D97-AF65-F5344CB8AC3E}">
        <p14:creationId xmlns:p14="http://schemas.microsoft.com/office/powerpoint/2010/main" val="1718771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51F891-0F4F-4E2E-B65B-260D5EFD873D}" type="datetimeFigureOut">
              <a:rPr lang="en-US" smtClean="0">
                <a:solidFill>
                  <a:prstClr val="black">
                    <a:tint val="75000"/>
                  </a:prstClr>
                </a:solidFill>
              </a:rPr>
              <a:pPr/>
              <a:t>5/17/2017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482B08-A2C1-44B4-A922-C0942F67E7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13545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451F891-0F4F-4E2E-B65B-260D5EFD873D}" type="datetimeFigureOut">
              <a:rPr lang="en-US" smtClean="0">
                <a:solidFill>
                  <a:prstClr val="black">
                    <a:tint val="75000"/>
                  </a:prstClr>
                </a:solidFill>
              </a:rPr>
              <a:pPr/>
              <a:t>5/17/2017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482B08-A2C1-44B4-A922-C0942F67E7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78337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5/17/2017</a:t>
            </a:fld>
            <a:endParaRPr lang="en-US" dirty="0">
              <a:solidFill>
                <a:srgbClr val="000000">
                  <a:lumMod val="50000"/>
                  <a:lumOff val="50000"/>
                </a:srgbClr>
              </a:solidFill>
            </a:endParaRPr>
          </a:p>
        </p:txBody>
      </p:sp>
      <p:sp>
        <p:nvSpPr>
          <p:cNvPr id="6" name="Footer Placeholder 5"/>
          <p:cNvSpPr>
            <a:spLocks noGrp="1"/>
          </p:cNvSpPr>
          <p:nvPr>
            <p:ph type="ftr" sz="quarter" idx="11"/>
          </p:nvPr>
        </p:nvSpPr>
        <p:spPr/>
        <p:txBody>
          <a:bodyPr/>
          <a:lstStyle/>
          <a:p>
            <a:endParaRPr lang="en-US" dirty="0">
              <a:solidFill>
                <a:srgbClr val="000000">
                  <a:lumMod val="50000"/>
                  <a:lumOff val="50000"/>
                </a:srgb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238308213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146194">
                    <a:lumMod val="50000"/>
                  </a:srgbClr>
                </a:solidFill>
              </a:rPr>
              <a:pPr/>
              <a:t>5/17/2017</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40942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146194">
                    <a:lumMod val="50000"/>
                  </a:srgbClr>
                </a:solidFill>
              </a:rPr>
              <a:pPr/>
              <a:t>5/17/2017</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7234538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srgbClr val="146194">
                    <a:lumMod val="50000"/>
                  </a:srgbClr>
                </a:solidFill>
              </a:rPr>
              <a:pPr/>
              <a:t>5/17/2017</a:t>
            </a:fld>
            <a:endParaRPr lang="en-US" dirty="0">
              <a:solidFill>
                <a:srgbClr val="146194">
                  <a:lumMod val="50000"/>
                </a:srgbClr>
              </a:solidFill>
            </a:endParaRPr>
          </a:p>
        </p:txBody>
      </p:sp>
      <p:sp>
        <p:nvSpPr>
          <p:cNvPr id="3" name="Footer Placeholder 2"/>
          <p:cNvSpPr>
            <a:spLocks noGrp="1"/>
          </p:cNvSpPr>
          <p:nvPr>
            <p:ph type="ftr" sz="quarter" idx="11"/>
          </p:nvPr>
        </p:nvSpPr>
        <p:spPr/>
        <p:txBody>
          <a:bodyPr/>
          <a:lstStyle/>
          <a:p>
            <a:endParaRPr lang="en-US" dirty="0">
              <a:solidFill>
                <a:srgbClr val="146194">
                  <a:lumMod val="50000"/>
                </a:srgb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9079188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srgbClr val="146194">
                    <a:lumMod val="50000"/>
                  </a:srgbClr>
                </a:solidFill>
              </a:rPr>
              <a:pPr/>
              <a:t>5/17/2017</a:t>
            </a:fld>
            <a:endParaRPr lang="en-US" dirty="0">
              <a:solidFill>
                <a:srgbClr val="146194">
                  <a:lumMod val="50000"/>
                </a:srgbClr>
              </a:solidFill>
            </a:endParaRPr>
          </a:p>
        </p:txBody>
      </p:sp>
      <p:sp>
        <p:nvSpPr>
          <p:cNvPr id="3" name="Footer Placeholder 2"/>
          <p:cNvSpPr>
            <a:spLocks noGrp="1"/>
          </p:cNvSpPr>
          <p:nvPr>
            <p:ph type="ftr" sz="quarter" idx="11"/>
          </p:nvPr>
        </p:nvSpPr>
        <p:spPr/>
        <p:txBody>
          <a:bodyPr/>
          <a:lstStyle/>
          <a:p>
            <a:endParaRPr lang="en-US" dirty="0">
              <a:solidFill>
                <a:srgbClr val="146194">
                  <a:lumMod val="50000"/>
                </a:srgb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0745957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srgbClr val="146194">
                    <a:lumMod val="50000"/>
                  </a:srgbClr>
                </a:solidFill>
              </a:rPr>
              <a:pPr/>
              <a:t>5/17/2017</a:t>
            </a:fld>
            <a:endParaRPr lang="en-US" dirty="0">
              <a:solidFill>
                <a:srgbClr val="146194">
                  <a:lumMod val="50000"/>
                </a:srgbClr>
              </a:solidFill>
            </a:endParaRPr>
          </a:p>
        </p:txBody>
      </p:sp>
      <p:sp>
        <p:nvSpPr>
          <p:cNvPr id="3" name="Footer Placeholder 2"/>
          <p:cNvSpPr>
            <a:spLocks noGrp="1"/>
          </p:cNvSpPr>
          <p:nvPr>
            <p:ph type="ftr" sz="quarter" idx="11"/>
          </p:nvPr>
        </p:nvSpPr>
        <p:spPr/>
        <p:txBody>
          <a:bodyPr/>
          <a:lstStyle/>
          <a:p>
            <a:endParaRPr lang="en-US" dirty="0">
              <a:solidFill>
                <a:srgbClr val="146194">
                  <a:lumMod val="50000"/>
                </a:srgb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40993677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srgbClr val="146194">
                    <a:lumMod val="50000"/>
                  </a:srgbClr>
                </a:solidFill>
              </a:rPr>
              <a:pPr/>
              <a:t>5/17/2017</a:t>
            </a:fld>
            <a:endParaRPr lang="en-US" dirty="0">
              <a:solidFill>
                <a:srgbClr val="146194">
                  <a:lumMod val="50000"/>
                </a:srgbClr>
              </a:solidFill>
            </a:endParaRPr>
          </a:p>
        </p:txBody>
      </p:sp>
      <p:sp>
        <p:nvSpPr>
          <p:cNvPr id="3" name="Footer Placeholder 2"/>
          <p:cNvSpPr>
            <a:spLocks noGrp="1"/>
          </p:cNvSpPr>
          <p:nvPr>
            <p:ph type="ftr" sz="quarter" idx="11"/>
          </p:nvPr>
        </p:nvSpPr>
        <p:spPr/>
        <p:txBody>
          <a:bodyPr/>
          <a:lstStyle/>
          <a:p>
            <a:endParaRPr lang="en-US" dirty="0">
              <a:solidFill>
                <a:srgbClr val="146194">
                  <a:lumMod val="50000"/>
                </a:srgb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4638853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srgbClr val="146194">
                    <a:lumMod val="50000"/>
                  </a:srgbClr>
                </a:solidFill>
              </a:rPr>
              <a:pPr/>
              <a:t>5/17/2017</a:t>
            </a:fld>
            <a:endParaRPr lang="en-US" dirty="0">
              <a:solidFill>
                <a:srgbClr val="146194">
                  <a:lumMod val="50000"/>
                </a:srgbClr>
              </a:solidFill>
            </a:endParaRPr>
          </a:p>
        </p:txBody>
      </p:sp>
      <p:sp>
        <p:nvSpPr>
          <p:cNvPr id="3" name="Footer Placeholder 2"/>
          <p:cNvSpPr>
            <a:spLocks noGrp="1"/>
          </p:cNvSpPr>
          <p:nvPr>
            <p:ph type="ftr" sz="quarter" idx="11"/>
          </p:nvPr>
        </p:nvSpPr>
        <p:spPr/>
        <p:txBody>
          <a:bodyPr/>
          <a:lstStyle/>
          <a:p>
            <a:endParaRPr lang="en-US" dirty="0">
              <a:solidFill>
                <a:srgbClr val="146194">
                  <a:lumMod val="50000"/>
                </a:srgb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4074944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22085F-C7C3-4A2E-AA7E-4B75CD72586B}" type="datetimeFigureOut">
              <a:rPr lang="en-US" smtClean="0"/>
              <a:t>5/17/2017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1BB653-0587-4140-BA5E-891A813A8CF1}" type="slidenum">
              <a:rPr lang="en-US" smtClean="0"/>
              <a:t>‹#›</a:t>
            </a:fld>
            <a:endParaRPr lang="en-US"/>
          </a:p>
        </p:txBody>
      </p:sp>
    </p:spTree>
    <p:extLst>
      <p:ext uri="{BB962C8B-B14F-4D97-AF65-F5344CB8AC3E}">
        <p14:creationId xmlns:p14="http://schemas.microsoft.com/office/powerpoint/2010/main" val="34709588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srgbClr val="146194">
                    <a:lumMod val="50000"/>
                  </a:srgbClr>
                </a:solidFill>
              </a:rPr>
              <a:pPr/>
              <a:t>5/17/2017</a:t>
            </a:fld>
            <a:endParaRPr lang="en-US" dirty="0">
              <a:solidFill>
                <a:srgbClr val="146194">
                  <a:lumMod val="50000"/>
                </a:srgbClr>
              </a:solidFill>
            </a:endParaRPr>
          </a:p>
        </p:txBody>
      </p:sp>
      <p:sp>
        <p:nvSpPr>
          <p:cNvPr id="3" name="Footer Placeholder 2"/>
          <p:cNvSpPr>
            <a:spLocks noGrp="1"/>
          </p:cNvSpPr>
          <p:nvPr>
            <p:ph type="ftr" sz="quarter" idx="11"/>
          </p:nvPr>
        </p:nvSpPr>
        <p:spPr/>
        <p:txBody>
          <a:bodyPr/>
          <a:lstStyle/>
          <a:p>
            <a:endParaRPr lang="en-US" dirty="0">
              <a:solidFill>
                <a:srgbClr val="146194">
                  <a:lumMod val="50000"/>
                </a:srgb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877237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srgbClr val="146194">
                    <a:lumMod val="50000"/>
                  </a:srgbClr>
                </a:solidFill>
              </a:rPr>
              <a:pPr/>
              <a:t>5/17/2017</a:t>
            </a:fld>
            <a:endParaRPr lang="en-US" dirty="0">
              <a:solidFill>
                <a:srgbClr val="146194">
                  <a:lumMod val="50000"/>
                </a:srgbClr>
              </a:solidFill>
            </a:endParaRPr>
          </a:p>
        </p:txBody>
      </p:sp>
      <p:sp>
        <p:nvSpPr>
          <p:cNvPr id="8" name="Footer Placeholder 7"/>
          <p:cNvSpPr>
            <a:spLocks noGrp="1"/>
          </p:cNvSpPr>
          <p:nvPr>
            <p:ph type="ftr" sz="quarter" idx="11"/>
          </p:nvPr>
        </p:nvSpPr>
        <p:spPr/>
        <p:txBody>
          <a:bodyPr/>
          <a:lstStyle/>
          <a:p>
            <a:endParaRPr lang="en-US" dirty="0">
              <a:solidFill>
                <a:srgbClr val="146194">
                  <a:lumMod val="50000"/>
                </a:srgb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2206851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146194">
                    <a:lumMod val="50000"/>
                  </a:srgbClr>
                </a:solidFill>
              </a:rPr>
              <a:pPr/>
              <a:t>5/17/2017</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37559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solidFill>
                  <a:prstClr val="white"/>
                </a:solidFill>
              </a:rPr>
              <a:pPr/>
              <a:t>5/17/2017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15780442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smtClean="0"/>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solidFill>
                  <a:prstClr val="white"/>
                </a:solidFill>
              </a:rPr>
              <a:pPr/>
              <a:t>5/17/2017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36276778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solidFill>
                  <a:prstClr val="white"/>
                </a:solidFill>
              </a:rPr>
              <a:pPr/>
              <a:t>5/17/2017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31001880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solidFill>
                  <a:prstClr val="white"/>
                </a:solidFill>
              </a:rPr>
              <a:pPr/>
              <a:t>5/17/2017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8585460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solidFill>
                  <a:prstClr val="white"/>
                </a:solidFill>
              </a:rPr>
              <a:pPr/>
              <a:t>5/17/2017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2366002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solidFill>
                  <a:prstClr val="white"/>
                </a:solidFill>
              </a:rPr>
              <a:pPr/>
              <a:t>5/17/2017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3360335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solidFill>
                  <a:prstClr val="white"/>
                </a:solidFill>
              </a:rPr>
              <a:pPr/>
              <a:t>5/17/2017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3376055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F22085F-C7C3-4A2E-AA7E-4B75CD72586B}" type="datetimeFigureOut">
              <a:rPr lang="en-US" smtClean="0"/>
              <a:t>5/17/2017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1BB653-0587-4140-BA5E-891A813A8CF1}" type="slidenum">
              <a:rPr lang="en-US" smtClean="0"/>
              <a:t>‹#›</a:t>
            </a:fld>
            <a:endParaRPr lang="en-US"/>
          </a:p>
        </p:txBody>
      </p:sp>
    </p:spTree>
    <p:extLst>
      <p:ext uri="{BB962C8B-B14F-4D97-AF65-F5344CB8AC3E}">
        <p14:creationId xmlns:p14="http://schemas.microsoft.com/office/powerpoint/2010/main" val="18842447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solidFill>
                  <a:prstClr val="white"/>
                </a:solidFill>
              </a:rPr>
              <a:pPr/>
              <a:t>5/17/2017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1310288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solidFill>
                  <a:prstClr val="white"/>
                </a:solidFill>
              </a:rPr>
              <a:pPr/>
              <a:t>5/17/2017</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17528592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97E0307-B85C-446A-8EF0-0407D435D787}" type="datetimeFigureOut">
              <a:rPr lang="en-US" dirty="0">
                <a:solidFill>
                  <a:prstClr val="white">
                    <a:tint val="75000"/>
                  </a:prstClr>
                </a:solidFill>
              </a:rPr>
              <a:pPr/>
              <a:t>5/17/2017</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1311186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91A5F7F-3E81-4C65-A4D1-CB62D5B9DB91}" type="datetimeFigureOut">
              <a:rPr lang="en-US" dirty="0">
                <a:solidFill>
                  <a:prstClr val="white">
                    <a:tint val="75000"/>
                  </a:prstClr>
                </a:solidFill>
              </a:rPr>
              <a:pPr/>
              <a:t>5/17/2017</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6017254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49C95DE-FD64-4606-AE61-EC1136867CC6}" type="datetimeFigureOut">
              <a:rPr lang="en-US" dirty="0">
                <a:solidFill>
                  <a:prstClr val="white">
                    <a:tint val="75000"/>
                  </a:prstClr>
                </a:solidFill>
              </a:rPr>
              <a:pPr/>
              <a:t>5/17/2017</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3241174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91A5F7F-3E81-4C65-A4D1-CB62D5B9DB91}" type="datetimeFigureOut">
              <a:rPr lang="en-US" dirty="0">
                <a:solidFill>
                  <a:prstClr val="white">
                    <a:tint val="75000"/>
                  </a:prstClr>
                </a:solidFill>
              </a:rPr>
              <a:pPr/>
              <a:t>5/17/2017</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0048854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77ECC86-1672-4627-AEFE-EC5485C73905}" type="datetimeFigureOut">
              <a:rPr lang="en-US" dirty="0"/>
              <a:t>5/17/2017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3184234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77ECC86-1672-4627-AEFE-EC5485C73905}" type="datetimeFigureOut">
              <a:rPr lang="en-US" dirty="0">
                <a:solidFill>
                  <a:prstClr val="white">
                    <a:tint val="75000"/>
                  </a:prstClr>
                </a:solidFill>
              </a:rPr>
              <a:pPr/>
              <a:t>5/17/2017</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8105472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77ECC86-1672-4627-AEFE-EC5485C73905}" type="datetimeFigureOut">
              <a:rPr lang="en-US" dirty="0">
                <a:solidFill>
                  <a:prstClr val="white">
                    <a:tint val="75000"/>
                  </a:prstClr>
                </a:solidFill>
              </a:rPr>
              <a:pPr/>
              <a:t>5/17/2017</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1849927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77ECC86-1672-4627-AEFE-EC5485C73905}" type="datetimeFigureOut">
              <a:rPr lang="en-US" dirty="0">
                <a:solidFill>
                  <a:prstClr val="white">
                    <a:tint val="75000"/>
                  </a:prstClr>
                </a:solidFill>
              </a:rPr>
              <a:pPr/>
              <a:t>5/17/2017</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557400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F22085F-C7C3-4A2E-AA7E-4B75CD72586B}" type="datetimeFigureOut">
              <a:rPr lang="en-US" smtClean="0"/>
              <a:t>5/17/2017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1BB653-0587-4140-BA5E-891A813A8CF1}" type="slidenum">
              <a:rPr lang="en-US" smtClean="0"/>
              <a:t>‹#›</a:t>
            </a:fld>
            <a:endParaRPr lang="en-US"/>
          </a:p>
        </p:txBody>
      </p:sp>
    </p:spTree>
    <p:extLst>
      <p:ext uri="{BB962C8B-B14F-4D97-AF65-F5344CB8AC3E}">
        <p14:creationId xmlns:p14="http://schemas.microsoft.com/office/powerpoint/2010/main" val="39558122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77ECC86-1672-4627-AEFE-EC5485C73905}" type="datetimeFigureOut">
              <a:rPr lang="en-US" dirty="0">
                <a:solidFill>
                  <a:prstClr val="white">
                    <a:tint val="75000"/>
                  </a:prstClr>
                </a:solidFill>
              </a:rPr>
              <a:pPr/>
              <a:t>5/17/2017</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928515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77ECC86-1672-4627-AEFE-EC5485C73905}" type="datetimeFigureOut">
              <a:rPr lang="en-US" dirty="0">
                <a:solidFill>
                  <a:prstClr val="white">
                    <a:tint val="75000"/>
                  </a:prstClr>
                </a:solidFill>
              </a:rPr>
              <a:pPr/>
              <a:t>5/17/2017</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691301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F22085F-C7C3-4A2E-AA7E-4B75CD72586B}" type="datetimeFigureOut">
              <a:rPr lang="en-US" smtClean="0"/>
              <a:t>5/17/2017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1BB653-0587-4140-BA5E-891A813A8CF1}" type="slidenum">
              <a:rPr lang="en-US" smtClean="0"/>
              <a:t>‹#›</a:t>
            </a:fld>
            <a:endParaRPr lang="en-US"/>
          </a:p>
        </p:txBody>
      </p:sp>
    </p:spTree>
    <p:extLst>
      <p:ext uri="{BB962C8B-B14F-4D97-AF65-F5344CB8AC3E}">
        <p14:creationId xmlns:p14="http://schemas.microsoft.com/office/powerpoint/2010/main" val="303012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22085F-C7C3-4A2E-AA7E-4B75CD72586B}" type="datetimeFigureOut">
              <a:rPr lang="en-US" smtClean="0"/>
              <a:t>5/17/2017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1BB653-0587-4140-BA5E-891A813A8CF1}" type="slidenum">
              <a:rPr lang="en-US" smtClean="0"/>
              <a:t>‹#›</a:t>
            </a:fld>
            <a:endParaRPr lang="en-US"/>
          </a:p>
        </p:txBody>
      </p:sp>
    </p:spTree>
    <p:extLst>
      <p:ext uri="{BB962C8B-B14F-4D97-AF65-F5344CB8AC3E}">
        <p14:creationId xmlns:p14="http://schemas.microsoft.com/office/powerpoint/2010/main" val="1688287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22085F-C7C3-4A2E-AA7E-4B75CD72586B}" type="datetimeFigureOut">
              <a:rPr lang="en-US" smtClean="0"/>
              <a:t>5/17/2017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1BB653-0587-4140-BA5E-891A813A8CF1}" type="slidenum">
              <a:rPr lang="en-US" smtClean="0"/>
              <a:t>‹#›</a:t>
            </a:fld>
            <a:endParaRPr lang="en-US"/>
          </a:p>
        </p:txBody>
      </p:sp>
    </p:spTree>
    <p:extLst>
      <p:ext uri="{BB962C8B-B14F-4D97-AF65-F5344CB8AC3E}">
        <p14:creationId xmlns:p14="http://schemas.microsoft.com/office/powerpoint/2010/main" val="491450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22085F-C7C3-4A2E-AA7E-4B75CD72586B}" type="datetimeFigureOut">
              <a:rPr lang="en-US" smtClean="0"/>
              <a:t>5/17/2017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1BB653-0587-4140-BA5E-891A813A8CF1}" type="slidenum">
              <a:rPr lang="en-US" smtClean="0"/>
              <a:t>‹#›</a:t>
            </a:fld>
            <a:endParaRPr lang="en-US"/>
          </a:p>
        </p:txBody>
      </p:sp>
    </p:spTree>
    <p:extLst>
      <p:ext uri="{BB962C8B-B14F-4D97-AF65-F5344CB8AC3E}">
        <p14:creationId xmlns:p14="http://schemas.microsoft.com/office/powerpoint/2010/main" val="1515747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7.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8.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9.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30.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31.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32.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33.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34.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35.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36.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37.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38.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39.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40.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41.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5.xml"/><Relationship Id="rId1" Type="http://schemas.openxmlformats.org/officeDocument/2006/relationships/slideLayout" Target="../slideLayouts/slideLayout42.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6.xml"/><Relationship Id="rId1" Type="http://schemas.openxmlformats.org/officeDocument/2006/relationships/slideLayout" Target="../slideLayouts/slideLayout43.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7.xml"/><Relationship Id="rId1" Type="http://schemas.openxmlformats.org/officeDocument/2006/relationships/slideLayout" Target="../slideLayouts/slideLayout44.xml"/></Relationships>
</file>

<file path=ppt/slideMasters/_rels/slideMaster28.xml.rels><?xml version="1.0" encoding="UTF-8" standalone="yes"?>
<Relationships xmlns="http://schemas.openxmlformats.org/package/2006/relationships"><Relationship Id="rId3" Type="http://schemas.openxmlformats.org/officeDocument/2006/relationships/theme" Target="../theme/theme28.xml"/><Relationship Id="rId2" Type="http://schemas.openxmlformats.org/officeDocument/2006/relationships/slideLayout" Target="../slideLayouts/slideLayout46.xml"/><Relationship Id="rId1" Type="http://schemas.openxmlformats.org/officeDocument/2006/relationships/slideLayout" Target="../slideLayouts/slideLayout45.xml"/><Relationship Id="rId4" Type="http://schemas.openxmlformats.org/officeDocument/2006/relationships/image" Target="../media/image2.png"/></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9.xml"/><Relationship Id="rId1"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0.xml"/><Relationship Id="rId1" Type="http://schemas.openxmlformats.org/officeDocument/2006/relationships/slideLayout" Target="../slideLayouts/slideLayout48.xml"/></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1.xml"/><Relationship Id="rId1" Type="http://schemas.openxmlformats.org/officeDocument/2006/relationships/slideLayout" Target="../slideLayouts/slideLayout49.xml"/></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2.xml"/><Relationship Id="rId1" Type="http://schemas.openxmlformats.org/officeDocument/2006/relationships/slideLayout" Target="../slideLayouts/slideLayout50.xml"/></Relationships>
</file>

<file path=ppt/slideMasters/_rels/slideMaster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3.xml"/><Relationship Id="rId1"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4.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3.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4.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5.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2085F-C7C3-4A2E-AA7E-4B75CD72586B}" type="datetimeFigureOut">
              <a:rPr lang="en-US" smtClean="0"/>
              <a:t>5/17/2017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1BB653-0587-4140-BA5E-891A813A8CF1}" type="slidenum">
              <a:rPr lang="en-US" smtClean="0"/>
              <a:t>‹#›</a:t>
            </a:fld>
            <a:endParaRPr lang="en-US"/>
          </a:p>
        </p:txBody>
      </p:sp>
    </p:spTree>
    <p:extLst>
      <p:ext uri="{BB962C8B-B14F-4D97-AF65-F5344CB8AC3E}">
        <p14:creationId xmlns:p14="http://schemas.microsoft.com/office/powerpoint/2010/main" val="2807582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defTabSz="457200"/>
            <a:fld id="{B61BEF0D-F0BB-DE4B-95CE-6DB70DBA9567}" type="datetimeFigureOut">
              <a:rPr lang="en-US" dirty="0">
                <a:solidFill>
                  <a:srgbClr val="146194">
                    <a:lumMod val="50000"/>
                  </a:srgbClr>
                </a:solidFill>
              </a:rPr>
              <a:pPr defTabSz="457200"/>
              <a:t>5/17/2017</a:t>
            </a:fld>
            <a:endParaRPr lang="en-US" dirty="0">
              <a:solidFill>
                <a:srgbClr val="146194">
                  <a:lumMod val="50000"/>
                </a:srgbClr>
              </a:solidFill>
            </a:endParaRP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defTabSz="457200"/>
            <a:endParaRPr lang="en-US" dirty="0">
              <a:solidFill>
                <a:srgbClr val="146194">
                  <a:lumMod val="50000"/>
                </a:srgbClr>
              </a:solidFill>
            </a:endParaRP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defTabSz="457200"/>
            <a:fld id="{D57F1E4F-1CFF-5643-939E-217C01CDF565}" type="slidenum">
              <a:rPr lang="en-US" dirty="0">
                <a:solidFill>
                  <a:srgbClr val="146194">
                    <a:lumMod val="50000"/>
                  </a:srgbClr>
                </a:solidFill>
              </a:rPr>
              <a:pPr defTabSz="457200"/>
              <a:t>‹#›</a:t>
            </a:fld>
            <a:endParaRPr lang="en-US" dirty="0">
              <a:solidFill>
                <a:srgbClr val="146194">
                  <a:lumMod val="50000"/>
                </a:srgbClr>
              </a:solidFill>
            </a:endParaRPr>
          </a:p>
        </p:txBody>
      </p:sp>
    </p:spTree>
    <p:extLst>
      <p:ext uri="{BB962C8B-B14F-4D97-AF65-F5344CB8AC3E}">
        <p14:creationId xmlns:p14="http://schemas.microsoft.com/office/powerpoint/2010/main" val="2896246100"/>
      </p:ext>
    </p:extLst>
  </p:cSld>
  <p:clrMap bg1="dk1" tx1="lt1" bg2="dk2" tx2="lt2" accent1="accent1" accent2="accent2" accent3="accent3" accent4="accent4" accent5="accent5" accent6="accent6" hlink="hlink" folHlink="folHlink"/>
  <p:sldLayoutIdLst>
    <p:sldLayoutId id="2147483684"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defTabSz="457200"/>
            <a:fld id="{B61BEF0D-F0BB-DE4B-95CE-6DB70DBA9567}" type="datetimeFigureOut">
              <a:rPr lang="en-US" dirty="0">
                <a:solidFill>
                  <a:srgbClr val="146194">
                    <a:lumMod val="50000"/>
                  </a:srgbClr>
                </a:solidFill>
              </a:rPr>
              <a:pPr defTabSz="457200"/>
              <a:t>5/17/2017</a:t>
            </a:fld>
            <a:endParaRPr lang="en-US" dirty="0">
              <a:solidFill>
                <a:srgbClr val="146194">
                  <a:lumMod val="50000"/>
                </a:srgbClr>
              </a:solidFill>
            </a:endParaRP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defTabSz="457200"/>
            <a:endParaRPr lang="en-US" dirty="0">
              <a:solidFill>
                <a:srgbClr val="146194">
                  <a:lumMod val="50000"/>
                </a:srgbClr>
              </a:solidFill>
            </a:endParaRP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defTabSz="457200"/>
            <a:fld id="{D57F1E4F-1CFF-5643-939E-217C01CDF565}" type="slidenum">
              <a:rPr lang="en-US" dirty="0">
                <a:solidFill>
                  <a:srgbClr val="146194">
                    <a:lumMod val="50000"/>
                  </a:srgbClr>
                </a:solidFill>
              </a:rPr>
              <a:pPr defTabSz="457200"/>
              <a:t>‹#›</a:t>
            </a:fld>
            <a:endParaRPr lang="en-US" dirty="0">
              <a:solidFill>
                <a:srgbClr val="146194">
                  <a:lumMod val="50000"/>
                </a:srgbClr>
              </a:solidFill>
            </a:endParaRPr>
          </a:p>
        </p:txBody>
      </p:sp>
    </p:spTree>
    <p:extLst>
      <p:ext uri="{BB962C8B-B14F-4D97-AF65-F5344CB8AC3E}">
        <p14:creationId xmlns:p14="http://schemas.microsoft.com/office/powerpoint/2010/main" val="997731648"/>
      </p:ext>
    </p:extLst>
  </p:cSld>
  <p:clrMap bg1="dk1" tx1="lt1" bg2="dk2" tx2="lt2" accent1="accent1" accent2="accent2" accent3="accent3" accent4="accent4" accent5="accent5" accent6="accent6" hlink="hlink" folHlink="folHlink"/>
  <p:sldLayoutIdLst>
    <p:sldLayoutId id="2147483686"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defTabSz="457200"/>
            <a:fld id="{B61BEF0D-F0BB-DE4B-95CE-6DB70DBA9567}" type="datetimeFigureOut">
              <a:rPr lang="en-US" dirty="0">
                <a:solidFill>
                  <a:srgbClr val="146194">
                    <a:lumMod val="50000"/>
                  </a:srgbClr>
                </a:solidFill>
              </a:rPr>
              <a:pPr defTabSz="457200"/>
              <a:t>5/17/2017</a:t>
            </a:fld>
            <a:endParaRPr lang="en-US" dirty="0">
              <a:solidFill>
                <a:srgbClr val="146194">
                  <a:lumMod val="50000"/>
                </a:srgbClr>
              </a:solidFill>
            </a:endParaRP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defTabSz="457200"/>
            <a:endParaRPr lang="en-US" dirty="0">
              <a:solidFill>
                <a:srgbClr val="146194">
                  <a:lumMod val="50000"/>
                </a:srgbClr>
              </a:solidFill>
            </a:endParaRP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defTabSz="457200"/>
            <a:fld id="{D57F1E4F-1CFF-5643-939E-217C01CDF565}" type="slidenum">
              <a:rPr lang="en-US" dirty="0">
                <a:solidFill>
                  <a:srgbClr val="146194">
                    <a:lumMod val="50000"/>
                  </a:srgbClr>
                </a:solidFill>
              </a:rPr>
              <a:pPr defTabSz="457200"/>
              <a:t>‹#›</a:t>
            </a:fld>
            <a:endParaRPr lang="en-US" dirty="0">
              <a:solidFill>
                <a:srgbClr val="146194">
                  <a:lumMod val="50000"/>
                </a:srgbClr>
              </a:solidFill>
            </a:endParaRPr>
          </a:p>
        </p:txBody>
      </p:sp>
    </p:spTree>
    <p:extLst>
      <p:ext uri="{BB962C8B-B14F-4D97-AF65-F5344CB8AC3E}">
        <p14:creationId xmlns:p14="http://schemas.microsoft.com/office/powerpoint/2010/main" val="2222483848"/>
      </p:ext>
    </p:extLst>
  </p:cSld>
  <p:clrMap bg1="dk1" tx1="lt1" bg2="dk2" tx2="lt2" accent1="accent1" accent2="accent2" accent3="accent3" accent4="accent4" accent5="accent5" accent6="accent6" hlink="hlink" folHlink="folHlink"/>
  <p:sldLayoutIdLst>
    <p:sldLayoutId id="2147483688"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defTabSz="457200"/>
            <a:fld id="{B61BEF0D-F0BB-DE4B-95CE-6DB70DBA9567}" type="datetimeFigureOut">
              <a:rPr lang="en-US" dirty="0">
                <a:solidFill>
                  <a:srgbClr val="146194">
                    <a:lumMod val="50000"/>
                  </a:srgbClr>
                </a:solidFill>
              </a:rPr>
              <a:pPr defTabSz="457200"/>
              <a:t>5/17/2017</a:t>
            </a:fld>
            <a:endParaRPr lang="en-US" dirty="0">
              <a:solidFill>
                <a:srgbClr val="146194">
                  <a:lumMod val="50000"/>
                </a:srgbClr>
              </a:solidFill>
            </a:endParaRP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defTabSz="457200"/>
            <a:endParaRPr lang="en-US" dirty="0">
              <a:solidFill>
                <a:srgbClr val="146194">
                  <a:lumMod val="50000"/>
                </a:srgbClr>
              </a:solidFill>
            </a:endParaRP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defTabSz="457200"/>
            <a:fld id="{D57F1E4F-1CFF-5643-939E-217C01CDF565}" type="slidenum">
              <a:rPr lang="en-US" dirty="0">
                <a:solidFill>
                  <a:srgbClr val="146194">
                    <a:lumMod val="50000"/>
                  </a:srgbClr>
                </a:solidFill>
              </a:rPr>
              <a:pPr defTabSz="457200"/>
              <a:t>‹#›</a:t>
            </a:fld>
            <a:endParaRPr lang="en-US" dirty="0">
              <a:solidFill>
                <a:srgbClr val="146194">
                  <a:lumMod val="50000"/>
                </a:srgbClr>
              </a:solidFill>
            </a:endParaRPr>
          </a:p>
        </p:txBody>
      </p:sp>
    </p:spTree>
    <p:extLst>
      <p:ext uri="{BB962C8B-B14F-4D97-AF65-F5344CB8AC3E}">
        <p14:creationId xmlns:p14="http://schemas.microsoft.com/office/powerpoint/2010/main" val="4038156627"/>
      </p:ext>
    </p:extLst>
  </p:cSld>
  <p:clrMap bg1="dk1" tx1="lt1" bg2="dk2" tx2="lt2" accent1="accent1" accent2="accent2" accent3="accent3" accent4="accent4" accent5="accent5" accent6="accent6" hlink="hlink" folHlink="folHlink"/>
  <p:sldLayoutIdLst>
    <p:sldLayoutId id="2147483690"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defTabSz="457200"/>
            <a:fld id="{B61BEF0D-F0BB-DE4B-95CE-6DB70DBA9567}" type="datetimeFigureOut">
              <a:rPr lang="en-US" dirty="0">
                <a:solidFill>
                  <a:srgbClr val="146194">
                    <a:lumMod val="50000"/>
                  </a:srgbClr>
                </a:solidFill>
              </a:rPr>
              <a:pPr defTabSz="457200"/>
              <a:t>5/17/2017</a:t>
            </a:fld>
            <a:endParaRPr lang="en-US" dirty="0">
              <a:solidFill>
                <a:srgbClr val="146194">
                  <a:lumMod val="50000"/>
                </a:srgbClr>
              </a:solidFill>
            </a:endParaRP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defTabSz="457200"/>
            <a:endParaRPr lang="en-US" dirty="0">
              <a:solidFill>
                <a:srgbClr val="146194">
                  <a:lumMod val="50000"/>
                </a:srgbClr>
              </a:solidFill>
            </a:endParaRP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defTabSz="457200"/>
            <a:fld id="{D57F1E4F-1CFF-5643-939E-217C01CDF565}" type="slidenum">
              <a:rPr lang="en-US" dirty="0">
                <a:solidFill>
                  <a:srgbClr val="146194">
                    <a:lumMod val="50000"/>
                  </a:srgbClr>
                </a:solidFill>
              </a:rPr>
              <a:pPr defTabSz="457200"/>
              <a:t>‹#›</a:t>
            </a:fld>
            <a:endParaRPr lang="en-US" dirty="0">
              <a:solidFill>
                <a:srgbClr val="146194">
                  <a:lumMod val="50000"/>
                </a:srgbClr>
              </a:solidFill>
            </a:endParaRPr>
          </a:p>
        </p:txBody>
      </p:sp>
    </p:spTree>
    <p:extLst>
      <p:ext uri="{BB962C8B-B14F-4D97-AF65-F5344CB8AC3E}">
        <p14:creationId xmlns:p14="http://schemas.microsoft.com/office/powerpoint/2010/main" val="1622813224"/>
      </p:ext>
    </p:extLst>
  </p:cSld>
  <p:clrMap bg1="dk1" tx1="lt1" bg2="dk2" tx2="lt2" accent1="accent1" accent2="accent2" accent3="accent3" accent4="accent4" accent5="accent5" accent6="accent6" hlink="hlink" folHlink="folHlink"/>
  <p:sldLayoutIdLst>
    <p:sldLayoutId id="2147483692"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defTabSz="457200"/>
            <a:fld id="{B61BEF0D-F0BB-DE4B-95CE-6DB70DBA9567}" type="datetimeFigureOut">
              <a:rPr lang="en-US" dirty="0">
                <a:solidFill>
                  <a:srgbClr val="146194">
                    <a:lumMod val="50000"/>
                  </a:srgbClr>
                </a:solidFill>
              </a:rPr>
              <a:pPr defTabSz="457200"/>
              <a:t>5/17/2017</a:t>
            </a:fld>
            <a:endParaRPr lang="en-US" dirty="0">
              <a:solidFill>
                <a:srgbClr val="146194">
                  <a:lumMod val="50000"/>
                </a:srgbClr>
              </a:solidFill>
            </a:endParaRP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defTabSz="457200"/>
            <a:endParaRPr lang="en-US" dirty="0">
              <a:solidFill>
                <a:srgbClr val="146194">
                  <a:lumMod val="50000"/>
                </a:srgbClr>
              </a:solidFill>
            </a:endParaRP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defTabSz="457200"/>
            <a:fld id="{D57F1E4F-1CFF-5643-939E-217C01CDF565}" type="slidenum">
              <a:rPr lang="en-US" dirty="0">
                <a:solidFill>
                  <a:srgbClr val="146194">
                    <a:lumMod val="50000"/>
                  </a:srgbClr>
                </a:solidFill>
              </a:rPr>
              <a:pPr defTabSz="457200"/>
              <a:t>‹#›</a:t>
            </a:fld>
            <a:endParaRPr lang="en-US" dirty="0">
              <a:solidFill>
                <a:srgbClr val="146194">
                  <a:lumMod val="50000"/>
                </a:srgbClr>
              </a:solidFill>
            </a:endParaRPr>
          </a:p>
        </p:txBody>
      </p:sp>
    </p:spTree>
    <p:extLst>
      <p:ext uri="{BB962C8B-B14F-4D97-AF65-F5344CB8AC3E}">
        <p14:creationId xmlns:p14="http://schemas.microsoft.com/office/powerpoint/2010/main" val="3371992842"/>
      </p:ext>
    </p:extLst>
  </p:cSld>
  <p:clrMap bg1="dk1" tx1="lt1" bg2="dk2" tx2="lt2" accent1="accent1" accent2="accent2" accent3="accent3" accent4="accent4" accent5="accent5" accent6="accent6" hlink="hlink" folHlink="folHlink"/>
  <p:sldLayoutIdLst>
    <p:sldLayoutId id="2147483694"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pPr defTabSz="457200"/>
            <a:endParaRPr lang="en-US" dirty="0">
              <a:solidFill>
                <a:prstClr val="white"/>
              </a:solidFill>
            </a:endParaRPr>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pPr defTabSz="457200"/>
            <a:fld id="{09B482E8-6E0E-1B4F-B1FD-C69DB9E858D9}" type="datetimeFigureOut">
              <a:rPr lang="en-US" dirty="0">
                <a:solidFill>
                  <a:prstClr val="white"/>
                </a:solidFill>
              </a:rPr>
              <a:pPr defTabSz="457200"/>
              <a:t>5/17/2017</a:t>
            </a:fld>
            <a:endParaRPr lang="en-US" dirty="0">
              <a:solidFill>
                <a:prstClr val="white"/>
              </a:solidFill>
            </a:endParaRPr>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pPr defTabSz="457200"/>
            <a:fld id="{D57F1E4F-1CFF-5643-939E-217C01CDF565}" type="slidenum">
              <a:rPr lang="en-US" dirty="0">
                <a:solidFill>
                  <a:srgbClr val="00C6BB"/>
                </a:solidFill>
              </a:rPr>
              <a:pPr defTabSz="457200"/>
              <a:t>‹#›</a:t>
            </a:fld>
            <a:endParaRPr lang="en-US" dirty="0">
              <a:solidFill>
                <a:srgbClr val="00C6BB"/>
              </a:solidFill>
            </a:endParaRPr>
          </a:p>
        </p:txBody>
      </p:sp>
    </p:spTree>
    <p:extLst>
      <p:ext uri="{BB962C8B-B14F-4D97-AF65-F5344CB8AC3E}">
        <p14:creationId xmlns:p14="http://schemas.microsoft.com/office/powerpoint/2010/main" val="1797513824"/>
      </p:ext>
    </p:extLst>
  </p:cSld>
  <p:clrMap bg1="dk1" tx1="lt1" bg2="dk2" tx2="lt2" accent1="accent1" accent2="accent2" accent3="accent3" accent4="accent4" accent5="accent5" accent6="accent6" hlink="hlink" folHlink="folHlink"/>
  <p:sldLayoutIdLst>
    <p:sldLayoutId id="2147483698" r:id="rId1"/>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pPr defTabSz="457200"/>
            <a:endParaRPr lang="en-US" dirty="0">
              <a:solidFill>
                <a:prstClr val="white"/>
              </a:solidFill>
            </a:endParaRPr>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pPr defTabSz="457200"/>
            <a:fld id="{09B482E8-6E0E-1B4F-B1FD-C69DB9E858D9}" type="datetimeFigureOut">
              <a:rPr lang="en-US" dirty="0">
                <a:solidFill>
                  <a:prstClr val="white"/>
                </a:solidFill>
              </a:rPr>
              <a:pPr defTabSz="457200"/>
              <a:t>5/17/2017</a:t>
            </a:fld>
            <a:endParaRPr lang="en-US" dirty="0">
              <a:solidFill>
                <a:prstClr val="white"/>
              </a:solidFill>
            </a:endParaRPr>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pPr defTabSz="457200"/>
            <a:fld id="{D57F1E4F-1CFF-5643-939E-217C01CDF565}" type="slidenum">
              <a:rPr lang="en-US" dirty="0">
                <a:solidFill>
                  <a:srgbClr val="00C6BB"/>
                </a:solidFill>
              </a:rPr>
              <a:pPr defTabSz="457200"/>
              <a:t>‹#›</a:t>
            </a:fld>
            <a:endParaRPr lang="en-US" dirty="0">
              <a:solidFill>
                <a:srgbClr val="00C6BB"/>
              </a:solidFill>
            </a:endParaRPr>
          </a:p>
        </p:txBody>
      </p:sp>
    </p:spTree>
    <p:extLst>
      <p:ext uri="{BB962C8B-B14F-4D97-AF65-F5344CB8AC3E}">
        <p14:creationId xmlns:p14="http://schemas.microsoft.com/office/powerpoint/2010/main" val="2655651648"/>
      </p:ext>
    </p:extLst>
  </p:cSld>
  <p:clrMap bg1="dk1" tx1="lt1" bg2="dk2" tx2="lt2" accent1="accent1" accent2="accent2" accent3="accent3" accent4="accent4" accent5="accent5" accent6="accent6" hlink="hlink" folHlink="folHlink"/>
  <p:sldLayoutIdLst>
    <p:sldLayoutId id="2147483700" r:id="rId1"/>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pPr defTabSz="457200"/>
            <a:endParaRPr lang="en-US" dirty="0">
              <a:solidFill>
                <a:prstClr val="white"/>
              </a:solidFill>
            </a:endParaRPr>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pPr defTabSz="457200"/>
            <a:fld id="{09B482E8-6E0E-1B4F-B1FD-C69DB9E858D9}" type="datetimeFigureOut">
              <a:rPr lang="en-US" dirty="0">
                <a:solidFill>
                  <a:prstClr val="white"/>
                </a:solidFill>
              </a:rPr>
              <a:pPr defTabSz="457200"/>
              <a:t>5/17/2017</a:t>
            </a:fld>
            <a:endParaRPr lang="en-US" dirty="0">
              <a:solidFill>
                <a:prstClr val="white"/>
              </a:solidFill>
            </a:endParaRPr>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pPr defTabSz="457200"/>
            <a:fld id="{D57F1E4F-1CFF-5643-939E-217C01CDF565}" type="slidenum">
              <a:rPr lang="en-US" dirty="0">
                <a:solidFill>
                  <a:srgbClr val="00C6BB"/>
                </a:solidFill>
              </a:rPr>
              <a:pPr defTabSz="457200"/>
              <a:t>‹#›</a:t>
            </a:fld>
            <a:endParaRPr lang="en-US" dirty="0">
              <a:solidFill>
                <a:srgbClr val="00C6BB"/>
              </a:solidFill>
            </a:endParaRPr>
          </a:p>
        </p:txBody>
      </p:sp>
    </p:spTree>
    <p:extLst>
      <p:ext uri="{BB962C8B-B14F-4D97-AF65-F5344CB8AC3E}">
        <p14:creationId xmlns:p14="http://schemas.microsoft.com/office/powerpoint/2010/main" val="3335465180"/>
      </p:ext>
    </p:extLst>
  </p:cSld>
  <p:clrMap bg1="dk1" tx1="lt1" bg2="dk2" tx2="lt2" accent1="accent1" accent2="accent2" accent3="accent3" accent4="accent4" accent5="accent5" accent6="accent6" hlink="hlink" folHlink="folHlink"/>
  <p:sldLayoutIdLst>
    <p:sldLayoutId id="2147483702" r:id="rId1"/>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pPr defTabSz="457200"/>
            <a:endParaRPr lang="en-US" dirty="0">
              <a:solidFill>
                <a:prstClr val="white"/>
              </a:solidFill>
            </a:endParaRPr>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pPr defTabSz="457200"/>
            <a:fld id="{09B482E8-6E0E-1B4F-B1FD-C69DB9E858D9}" type="datetimeFigureOut">
              <a:rPr lang="en-US" dirty="0">
                <a:solidFill>
                  <a:prstClr val="white"/>
                </a:solidFill>
              </a:rPr>
              <a:pPr defTabSz="457200"/>
              <a:t>5/17/2017</a:t>
            </a:fld>
            <a:endParaRPr lang="en-US" dirty="0">
              <a:solidFill>
                <a:prstClr val="white"/>
              </a:solidFill>
            </a:endParaRPr>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pPr defTabSz="457200"/>
            <a:fld id="{D57F1E4F-1CFF-5643-939E-217C01CDF565}" type="slidenum">
              <a:rPr lang="en-US" dirty="0">
                <a:solidFill>
                  <a:srgbClr val="00C6BB"/>
                </a:solidFill>
              </a:rPr>
              <a:pPr defTabSz="457200"/>
              <a:t>‹#›</a:t>
            </a:fld>
            <a:endParaRPr lang="en-US" dirty="0">
              <a:solidFill>
                <a:srgbClr val="00C6BB"/>
              </a:solidFill>
            </a:endParaRPr>
          </a:p>
        </p:txBody>
      </p:sp>
    </p:spTree>
    <p:extLst>
      <p:ext uri="{BB962C8B-B14F-4D97-AF65-F5344CB8AC3E}">
        <p14:creationId xmlns:p14="http://schemas.microsoft.com/office/powerpoint/2010/main" val="325605161"/>
      </p:ext>
    </p:extLst>
  </p:cSld>
  <p:clrMap bg1="dk1" tx1="lt1" bg2="dk2" tx2="lt2" accent1="accent1" accent2="accent2" accent3="accent3" accent4="accent4" accent5="accent5" accent6="accent6" hlink="hlink" folHlink="folHlink"/>
  <p:sldLayoutIdLst>
    <p:sldLayoutId id="2147483704" r:id="rId1"/>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defTabSz="457200"/>
            <a:fld id="{5586B75A-687E-405C-8A0B-8D00578BA2C3}" type="datetimeFigureOut">
              <a:rPr lang="en-US" dirty="0">
                <a:solidFill>
                  <a:srgbClr val="000000">
                    <a:lumMod val="50000"/>
                    <a:lumOff val="50000"/>
                  </a:srgbClr>
                </a:solidFill>
              </a:rPr>
              <a:pPr defTabSz="457200"/>
              <a:t>5/17/2017</a:t>
            </a:fld>
            <a:endParaRPr lang="en-US" dirty="0">
              <a:solidFill>
                <a:srgbClr val="000000">
                  <a:lumMod val="50000"/>
                  <a:lumOff val="50000"/>
                </a:srgbClr>
              </a:solidFill>
            </a:endParaRPr>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defTabSz="457200"/>
            <a:endParaRPr lang="en-US" dirty="0">
              <a:solidFill>
                <a:srgbClr val="000000">
                  <a:lumMod val="50000"/>
                  <a:lumOff val="50000"/>
                </a:srgbClr>
              </a:solidFill>
            </a:endParaRPr>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pPr defTabSz="457200"/>
            <a:fld id="{4FAB73BC-B049-4115-A692-8D63A059BFB8}" type="slidenum">
              <a:rPr lang="en-US" dirty="0">
                <a:solidFill>
                  <a:srgbClr val="40BAD2"/>
                </a:solidFill>
              </a:rPr>
              <a:pPr defTabSz="457200"/>
              <a:t>‹#›</a:t>
            </a:fld>
            <a:endParaRPr lang="en-US" dirty="0">
              <a:solidFill>
                <a:srgbClr val="40BAD2"/>
              </a:solidFill>
            </a:endParaRPr>
          </a:p>
        </p:txBody>
      </p:sp>
    </p:spTree>
    <p:extLst>
      <p:ext uri="{BB962C8B-B14F-4D97-AF65-F5344CB8AC3E}">
        <p14:creationId xmlns:p14="http://schemas.microsoft.com/office/powerpoint/2010/main" val="3619547695"/>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p:fade/>
  </p:transition>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pPr defTabSz="457200"/>
            <a:endParaRPr lang="en-US" dirty="0">
              <a:solidFill>
                <a:prstClr val="white"/>
              </a:solidFill>
            </a:endParaRPr>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pPr defTabSz="457200"/>
            <a:fld id="{09B482E8-6E0E-1B4F-B1FD-C69DB9E858D9}" type="datetimeFigureOut">
              <a:rPr lang="en-US" dirty="0">
                <a:solidFill>
                  <a:prstClr val="white"/>
                </a:solidFill>
              </a:rPr>
              <a:pPr defTabSz="457200"/>
              <a:t>5/17/2017</a:t>
            </a:fld>
            <a:endParaRPr lang="en-US" dirty="0">
              <a:solidFill>
                <a:prstClr val="white"/>
              </a:solidFill>
            </a:endParaRPr>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pPr defTabSz="457200"/>
            <a:fld id="{D57F1E4F-1CFF-5643-939E-217C01CDF565}" type="slidenum">
              <a:rPr lang="en-US" dirty="0">
                <a:solidFill>
                  <a:srgbClr val="00C6BB"/>
                </a:solidFill>
              </a:rPr>
              <a:pPr defTabSz="457200"/>
              <a:t>‹#›</a:t>
            </a:fld>
            <a:endParaRPr lang="en-US" dirty="0">
              <a:solidFill>
                <a:srgbClr val="00C6BB"/>
              </a:solidFill>
            </a:endParaRPr>
          </a:p>
        </p:txBody>
      </p:sp>
    </p:spTree>
    <p:extLst>
      <p:ext uri="{BB962C8B-B14F-4D97-AF65-F5344CB8AC3E}">
        <p14:creationId xmlns:p14="http://schemas.microsoft.com/office/powerpoint/2010/main" val="985685854"/>
      </p:ext>
    </p:extLst>
  </p:cSld>
  <p:clrMap bg1="dk1" tx1="lt1" bg2="dk2" tx2="lt2" accent1="accent1" accent2="accent2" accent3="accent3" accent4="accent4" accent5="accent5" accent6="accent6" hlink="hlink" folHlink="folHlink"/>
  <p:sldLayoutIdLst>
    <p:sldLayoutId id="2147483706" r:id="rId1"/>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pPr defTabSz="457200"/>
            <a:endParaRPr lang="en-US" dirty="0">
              <a:solidFill>
                <a:prstClr val="white"/>
              </a:solidFill>
            </a:endParaRPr>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pPr defTabSz="457200"/>
            <a:fld id="{09B482E8-6E0E-1B4F-B1FD-C69DB9E858D9}" type="datetimeFigureOut">
              <a:rPr lang="en-US" dirty="0">
                <a:solidFill>
                  <a:prstClr val="white"/>
                </a:solidFill>
              </a:rPr>
              <a:pPr defTabSz="457200"/>
              <a:t>5/17/2017</a:t>
            </a:fld>
            <a:endParaRPr lang="en-US" dirty="0">
              <a:solidFill>
                <a:prstClr val="white"/>
              </a:solidFill>
            </a:endParaRPr>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pPr defTabSz="457200"/>
            <a:fld id="{D57F1E4F-1CFF-5643-939E-217C01CDF565}" type="slidenum">
              <a:rPr lang="en-US" dirty="0">
                <a:solidFill>
                  <a:srgbClr val="00C6BB"/>
                </a:solidFill>
              </a:rPr>
              <a:pPr defTabSz="457200"/>
              <a:t>‹#›</a:t>
            </a:fld>
            <a:endParaRPr lang="en-US" dirty="0">
              <a:solidFill>
                <a:srgbClr val="00C6BB"/>
              </a:solidFill>
            </a:endParaRPr>
          </a:p>
        </p:txBody>
      </p:sp>
    </p:spTree>
    <p:extLst>
      <p:ext uri="{BB962C8B-B14F-4D97-AF65-F5344CB8AC3E}">
        <p14:creationId xmlns:p14="http://schemas.microsoft.com/office/powerpoint/2010/main" val="622199133"/>
      </p:ext>
    </p:extLst>
  </p:cSld>
  <p:clrMap bg1="dk1" tx1="lt1" bg2="dk2" tx2="lt2" accent1="accent1" accent2="accent2" accent3="accent3" accent4="accent4" accent5="accent5" accent6="accent6" hlink="hlink" folHlink="folHlink"/>
  <p:sldLayoutIdLst>
    <p:sldLayoutId id="2147483708" r:id="rId1"/>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pPr defTabSz="457200"/>
            <a:endParaRPr lang="en-US" dirty="0">
              <a:solidFill>
                <a:prstClr val="white"/>
              </a:solidFill>
            </a:endParaRPr>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pPr defTabSz="457200"/>
            <a:fld id="{09B482E8-6E0E-1B4F-B1FD-C69DB9E858D9}" type="datetimeFigureOut">
              <a:rPr lang="en-US" dirty="0">
                <a:solidFill>
                  <a:prstClr val="white"/>
                </a:solidFill>
              </a:rPr>
              <a:pPr defTabSz="457200"/>
              <a:t>5/17/2017</a:t>
            </a:fld>
            <a:endParaRPr lang="en-US" dirty="0">
              <a:solidFill>
                <a:prstClr val="white"/>
              </a:solidFill>
            </a:endParaRPr>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pPr defTabSz="457200"/>
            <a:fld id="{D57F1E4F-1CFF-5643-939E-217C01CDF565}" type="slidenum">
              <a:rPr lang="en-US" dirty="0">
                <a:solidFill>
                  <a:srgbClr val="00C6BB"/>
                </a:solidFill>
              </a:rPr>
              <a:pPr defTabSz="457200"/>
              <a:t>‹#›</a:t>
            </a:fld>
            <a:endParaRPr lang="en-US" dirty="0">
              <a:solidFill>
                <a:srgbClr val="00C6BB"/>
              </a:solidFill>
            </a:endParaRPr>
          </a:p>
        </p:txBody>
      </p:sp>
    </p:spTree>
    <p:extLst>
      <p:ext uri="{BB962C8B-B14F-4D97-AF65-F5344CB8AC3E}">
        <p14:creationId xmlns:p14="http://schemas.microsoft.com/office/powerpoint/2010/main" val="2919564195"/>
      </p:ext>
    </p:extLst>
  </p:cSld>
  <p:clrMap bg1="dk1" tx1="lt1" bg2="dk2" tx2="lt2" accent1="accent1" accent2="accent2" accent3="accent3" accent4="accent4" accent5="accent5" accent6="accent6" hlink="hlink" folHlink="folHlink"/>
  <p:sldLayoutIdLst>
    <p:sldLayoutId id="2147483710" r:id="rId1"/>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pPr defTabSz="457200"/>
            <a:endParaRPr lang="en-US" dirty="0">
              <a:solidFill>
                <a:prstClr val="white"/>
              </a:solidFill>
            </a:endParaRPr>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pPr defTabSz="457200"/>
            <a:fld id="{09B482E8-6E0E-1B4F-B1FD-C69DB9E858D9}" type="datetimeFigureOut">
              <a:rPr lang="en-US" dirty="0">
                <a:solidFill>
                  <a:prstClr val="white"/>
                </a:solidFill>
              </a:rPr>
              <a:pPr defTabSz="457200"/>
              <a:t>5/17/2017</a:t>
            </a:fld>
            <a:endParaRPr lang="en-US" dirty="0">
              <a:solidFill>
                <a:prstClr val="white"/>
              </a:solidFill>
            </a:endParaRPr>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pPr defTabSz="457200"/>
            <a:fld id="{D57F1E4F-1CFF-5643-939E-217C01CDF565}" type="slidenum">
              <a:rPr lang="en-US" dirty="0">
                <a:solidFill>
                  <a:srgbClr val="00C6BB"/>
                </a:solidFill>
              </a:rPr>
              <a:pPr defTabSz="457200"/>
              <a:t>‹#›</a:t>
            </a:fld>
            <a:endParaRPr lang="en-US" dirty="0">
              <a:solidFill>
                <a:srgbClr val="00C6BB"/>
              </a:solidFill>
            </a:endParaRPr>
          </a:p>
        </p:txBody>
      </p:sp>
    </p:spTree>
    <p:extLst>
      <p:ext uri="{BB962C8B-B14F-4D97-AF65-F5344CB8AC3E}">
        <p14:creationId xmlns:p14="http://schemas.microsoft.com/office/powerpoint/2010/main" val="703695199"/>
      </p:ext>
    </p:extLst>
  </p:cSld>
  <p:clrMap bg1="dk1" tx1="lt1" bg2="dk2" tx2="lt2" accent1="accent1" accent2="accent2" accent3="accent3" accent4="accent4" accent5="accent5" accent6="accent6" hlink="hlink" folHlink="folHlink"/>
  <p:sldLayoutIdLst>
    <p:sldLayoutId id="2147483712" r:id="rId1"/>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pPr defTabSz="457200"/>
            <a:endParaRPr lang="en-US" dirty="0">
              <a:solidFill>
                <a:prstClr val="white"/>
              </a:solidFill>
            </a:endParaRPr>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pPr defTabSz="457200"/>
            <a:fld id="{09B482E8-6E0E-1B4F-B1FD-C69DB9E858D9}" type="datetimeFigureOut">
              <a:rPr lang="en-US" dirty="0">
                <a:solidFill>
                  <a:prstClr val="white"/>
                </a:solidFill>
              </a:rPr>
              <a:pPr defTabSz="457200"/>
              <a:t>5/17/2017</a:t>
            </a:fld>
            <a:endParaRPr lang="en-US" dirty="0">
              <a:solidFill>
                <a:prstClr val="white"/>
              </a:solidFill>
            </a:endParaRPr>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pPr defTabSz="457200"/>
            <a:fld id="{D57F1E4F-1CFF-5643-939E-217C01CDF565}" type="slidenum">
              <a:rPr lang="en-US" dirty="0">
                <a:solidFill>
                  <a:srgbClr val="00C6BB"/>
                </a:solidFill>
              </a:rPr>
              <a:pPr defTabSz="457200"/>
              <a:t>‹#›</a:t>
            </a:fld>
            <a:endParaRPr lang="en-US" dirty="0">
              <a:solidFill>
                <a:srgbClr val="00C6BB"/>
              </a:solidFill>
            </a:endParaRPr>
          </a:p>
        </p:txBody>
      </p:sp>
    </p:spTree>
    <p:extLst>
      <p:ext uri="{BB962C8B-B14F-4D97-AF65-F5344CB8AC3E}">
        <p14:creationId xmlns:p14="http://schemas.microsoft.com/office/powerpoint/2010/main" val="3211516280"/>
      </p:ext>
    </p:extLst>
  </p:cSld>
  <p:clrMap bg1="dk1" tx1="lt1" bg2="dk2" tx2="lt2" accent1="accent1" accent2="accent2" accent3="accent3" accent4="accent4" accent5="accent5" accent6="accent6" hlink="hlink" folHlink="folHlink"/>
  <p:sldLayoutIdLst>
    <p:sldLayoutId id="2147483714" r:id="rId1"/>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a:fld id="{30EF52CC-F3D9-41D4-BCE4-C208E61A3F31}" type="datetimeFigureOut">
              <a:rPr lang="en-US" dirty="0">
                <a:solidFill>
                  <a:prstClr val="white">
                    <a:tint val="75000"/>
                  </a:prstClr>
                </a:solidFill>
              </a:rPr>
              <a:pPr defTabSz="457200"/>
              <a:t>5/17/2017</a:t>
            </a:fld>
            <a:endParaRPr lang="en-US" dirty="0">
              <a:solidFill>
                <a:prstClr val="white">
                  <a:tint val="75000"/>
                </a:prstClr>
              </a:solidFill>
            </a:endParaRPr>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defTabSz="457200"/>
            <a:endParaRPr lang="en-US" dirty="0">
              <a:solidFill>
                <a:prstClr val="white">
                  <a:tint val="75000"/>
                </a:prstClr>
              </a:solidFill>
            </a:endParaRPr>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pPr defTabSz="457200"/>
            <a:fld id="{6D22F896-40B5-4ADD-8801-0D06FADFA095}" type="slidenum">
              <a:rPr lang="en-US" dirty="0">
                <a:solidFill>
                  <a:prstClr val="white">
                    <a:tint val="75000"/>
                  </a:prstClr>
                </a:solidFill>
              </a:rPr>
              <a:pPr defTabSz="457200"/>
              <a:t>‹#›</a:t>
            </a:fld>
            <a:endParaRPr lang="en-US" dirty="0">
              <a:solidFill>
                <a:prstClr val="white">
                  <a:tint val="75000"/>
                </a:prstClr>
              </a:solidFill>
            </a:endParaRPr>
          </a:p>
        </p:txBody>
      </p:sp>
    </p:spTree>
    <p:extLst>
      <p:ext uri="{BB962C8B-B14F-4D97-AF65-F5344CB8AC3E}">
        <p14:creationId xmlns:p14="http://schemas.microsoft.com/office/powerpoint/2010/main" val="555123962"/>
      </p:ext>
    </p:extLst>
  </p:cSld>
  <p:clrMap bg1="dk1" tx1="lt1" bg2="dk2" tx2="lt2" accent1="accent1" accent2="accent2" accent3="accent3" accent4="accent4" accent5="accent5" accent6="accent6" hlink="hlink" folHlink="folHlink"/>
  <p:sldLayoutIdLst>
    <p:sldLayoutId id="2147483716" r:id="rId1"/>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a:fld id="{30EF52CC-F3D9-41D4-BCE4-C208E61A3F31}" type="datetimeFigureOut">
              <a:rPr lang="en-US" dirty="0">
                <a:solidFill>
                  <a:prstClr val="white">
                    <a:tint val="75000"/>
                  </a:prstClr>
                </a:solidFill>
              </a:rPr>
              <a:pPr defTabSz="457200"/>
              <a:t>5/17/2017</a:t>
            </a:fld>
            <a:endParaRPr lang="en-US" dirty="0">
              <a:solidFill>
                <a:prstClr val="white">
                  <a:tint val="75000"/>
                </a:prstClr>
              </a:solidFill>
            </a:endParaRPr>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defTabSz="457200"/>
            <a:endParaRPr lang="en-US" dirty="0">
              <a:solidFill>
                <a:prstClr val="white">
                  <a:tint val="75000"/>
                </a:prstClr>
              </a:solidFill>
            </a:endParaRPr>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pPr defTabSz="457200"/>
            <a:fld id="{6D22F896-40B5-4ADD-8801-0D06FADFA095}" type="slidenum">
              <a:rPr lang="en-US" dirty="0">
                <a:solidFill>
                  <a:prstClr val="white">
                    <a:tint val="75000"/>
                  </a:prstClr>
                </a:solidFill>
              </a:rPr>
              <a:pPr defTabSz="457200"/>
              <a:t>‹#›</a:t>
            </a:fld>
            <a:endParaRPr lang="en-US" dirty="0">
              <a:solidFill>
                <a:prstClr val="white">
                  <a:tint val="75000"/>
                </a:prstClr>
              </a:solidFill>
            </a:endParaRPr>
          </a:p>
        </p:txBody>
      </p:sp>
    </p:spTree>
    <p:extLst>
      <p:ext uri="{BB962C8B-B14F-4D97-AF65-F5344CB8AC3E}">
        <p14:creationId xmlns:p14="http://schemas.microsoft.com/office/powerpoint/2010/main" val="3929671188"/>
      </p:ext>
    </p:extLst>
  </p:cSld>
  <p:clrMap bg1="dk1" tx1="lt1" bg2="dk2" tx2="lt2" accent1="accent1" accent2="accent2" accent3="accent3" accent4="accent4" accent5="accent5" accent6="accent6" hlink="hlink" folHlink="folHlink"/>
  <p:sldLayoutIdLst>
    <p:sldLayoutId id="2147483718" r:id="rId1"/>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a:fld id="{30EF52CC-F3D9-41D4-BCE4-C208E61A3F31}" type="datetimeFigureOut">
              <a:rPr lang="en-US" dirty="0">
                <a:solidFill>
                  <a:prstClr val="white">
                    <a:tint val="75000"/>
                  </a:prstClr>
                </a:solidFill>
              </a:rPr>
              <a:pPr defTabSz="457200"/>
              <a:t>5/17/2017</a:t>
            </a:fld>
            <a:endParaRPr lang="en-US" dirty="0">
              <a:solidFill>
                <a:prstClr val="white">
                  <a:tint val="75000"/>
                </a:prstClr>
              </a:solidFill>
            </a:endParaRPr>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defTabSz="457200"/>
            <a:endParaRPr lang="en-US" dirty="0">
              <a:solidFill>
                <a:prstClr val="white">
                  <a:tint val="75000"/>
                </a:prstClr>
              </a:solidFill>
            </a:endParaRPr>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pPr defTabSz="457200"/>
            <a:fld id="{6D22F896-40B5-4ADD-8801-0D06FADFA095}" type="slidenum">
              <a:rPr lang="en-US" dirty="0">
                <a:solidFill>
                  <a:prstClr val="white">
                    <a:tint val="75000"/>
                  </a:prstClr>
                </a:solidFill>
              </a:rPr>
              <a:pPr defTabSz="457200"/>
              <a:t>‹#›</a:t>
            </a:fld>
            <a:endParaRPr lang="en-US" dirty="0">
              <a:solidFill>
                <a:prstClr val="white">
                  <a:tint val="75000"/>
                </a:prstClr>
              </a:solidFill>
            </a:endParaRPr>
          </a:p>
        </p:txBody>
      </p:sp>
    </p:spTree>
    <p:extLst>
      <p:ext uri="{BB962C8B-B14F-4D97-AF65-F5344CB8AC3E}">
        <p14:creationId xmlns:p14="http://schemas.microsoft.com/office/powerpoint/2010/main" val="786799008"/>
      </p:ext>
    </p:extLst>
  </p:cSld>
  <p:clrMap bg1="dk1" tx1="lt1" bg2="dk2" tx2="lt2" accent1="accent1" accent2="accent2" accent3="accent3" accent4="accent4" accent5="accent5" accent6="accent6" hlink="hlink" folHlink="folHlink"/>
  <p:sldLayoutIdLst>
    <p:sldLayoutId id="2147483720" r:id="rId1"/>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4">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a:fld id="{30EF52CC-F3D9-41D4-BCE4-C208E61A3F31}" type="datetimeFigureOut">
              <a:rPr lang="en-US" dirty="0">
                <a:solidFill>
                  <a:prstClr val="white">
                    <a:tint val="75000"/>
                  </a:prstClr>
                </a:solidFill>
              </a:rPr>
              <a:pPr defTabSz="457200"/>
              <a:t>5/17/2017</a:t>
            </a:fld>
            <a:endParaRPr lang="en-US" dirty="0">
              <a:solidFill>
                <a:prstClr val="white">
                  <a:tint val="75000"/>
                </a:prstClr>
              </a:solidFill>
            </a:endParaRPr>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defTabSz="457200"/>
            <a:endParaRPr lang="en-US" dirty="0">
              <a:solidFill>
                <a:prstClr val="white">
                  <a:tint val="75000"/>
                </a:prstClr>
              </a:solidFill>
            </a:endParaRPr>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pPr defTabSz="457200"/>
            <a:fld id="{6D22F896-40B5-4ADD-8801-0D06FADFA095}" type="slidenum">
              <a:rPr lang="en-US" dirty="0">
                <a:solidFill>
                  <a:prstClr val="white">
                    <a:tint val="75000"/>
                  </a:prstClr>
                </a:solidFill>
              </a:rPr>
              <a:pPr defTabSz="457200"/>
              <a:t>‹#›</a:t>
            </a:fld>
            <a:endParaRPr lang="en-US" dirty="0">
              <a:solidFill>
                <a:prstClr val="white">
                  <a:tint val="75000"/>
                </a:prstClr>
              </a:solidFill>
            </a:endParaRPr>
          </a:p>
        </p:txBody>
      </p:sp>
    </p:spTree>
    <p:extLst>
      <p:ext uri="{BB962C8B-B14F-4D97-AF65-F5344CB8AC3E}">
        <p14:creationId xmlns:p14="http://schemas.microsoft.com/office/powerpoint/2010/main" val="2985398097"/>
      </p:ext>
    </p:extLst>
  </p:cSld>
  <p:clrMap bg1="dk1" tx1="lt1" bg2="dk2" tx2="lt2" accent1="accent1" accent2="accent2" accent3="accent3" accent4="accent4" accent5="accent5" accent6="accent6" hlink="hlink" folHlink="folHlink"/>
  <p:sldLayoutIdLst>
    <p:sldLayoutId id="2147483722" r:id="rId1"/>
    <p:sldLayoutId id="2147483733" r:id="rId2"/>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a:fld id="{30EF52CC-F3D9-41D4-BCE4-C208E61A3F31}" type="datetimeFigureOut">
              <a:rPr lang="en-US" dirty="0">
                <a:solidFill>
                  <a:prstClr val="white">
                    <a:tint val="75000"/>
                  </a:prstClr>
                </a:solidFill>
              </a:rPr>
              <a:pPr defTabSz="457200"/>
              <a:t>5/17/2017</a:t>
            </a:fld>
            <a:endParaRPr lang="en-US" dirty="0">
              <a:solidFill>
                <a:prstClr val="white">
                  <a:tint val="75000"/>
                </a:prstClr>
              </a:solidFill>
            </a:endParaRPr>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defTabSz="457200"/>
            <a:endParaRPr lang="en-US" dirty="0">
              <a:solidFill>
                <a:prstClr val="white">
                  <a:tint val="75000"/>
                </a:prstClr>
              </a:solidFill>
            </a:endParaRPr>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pPr defTabSz="457200"/>
            <a:fld id="{6D22F896-40B5-4ADD-8801-0D06FADFA095}" type="slidenum">
              <a:rPr lang="en-US" dirty="0">
                <a:solidFill>
                  <a:prstClr val="white">
                    <a:tint val="75000"/>
                  </a:prstClr>
                </a:solidFill>
              </a:rPr>
              <a:pPr defTabSz="457200"/>
              <a:t>‹#›</a:t>
            </a:fld>
            <a:endParaRPr lang="en-US" dirty="0">
              <a:solidFill>
                <a:prstClr val="white">
                  <a:tint val="75000"/>
                </a:prstClr>
              </a:solidFill>
            </a:endParaRPr>
          </a:p>
        </p:txBody>
      </p:sp>
    </p:spTree>
    <p:extLst>
      <p:ext uri="{BB962C8B-B14F-4D97-AF65-F5344CB8AC3E}">
        <p14:creationId xmlns:p14="http://schemas.microsoft.com/office/powerpoint/2010/main" val="4011154890"/>
      </p:ext>
    </p:extLst>
  </p:cSld>
  <p:clrMap bg1="dk1" tx1="lt1" bg2="dk2" tx2="lt2" accent1="accent1" accent2="accent2" accent3="accent3" accent4="accent4" accent5="accent5" accent6="accent6" hlink="hlink" folHlink="folHlink"/>
  <p:sldLayoutIdLst>
    <p:sldLayoutId id="2147483724" r:id="rId1"/>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6CB455-610B-4E68-ACD6-D845A212FAD2}" type="datetime1">
              <a:rPr lang="en-US" smtClean="0">
                <a:solidFill>
                  <a:prstClr val="black">
                    <a:tint val="75000"/>
                  </a:prstClr>
                </a:solidFill>
              </a:rPr>
              <a:pPr/>
              <a:t>5/17/2017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EAF418-50D5-4744-9020-2E72D576B9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1335822"/>
      </p:ext>
    </p:extLst>
  </p:cSld>
  <p:clrMap bg1="lt1" tx1="dk1" bg2="lt2" tx2="dk2" accent1="accent1" accent2="accent2" accent3="accent3" accent4="accent4" accent5="accent5" accent6="accent6" hlink="hlink" folHlink="folHlink"/>
  <p:sldLayoutIdLst>
    <p:sldLayoutId id="2147483664" r:id="rId1"/>
    <p:sldLayoutId id="2147483667" r:id="rId2"/>
    <p:sldLayoutId id="2147483668" r:id="rId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a:fld id="{30EF52CC-F3D9-41D4-BCE4-C208E61A3F31}" type="datetimeFigureOut">
              <a:rPr lang="en-US" dirty="0">
                <a:solidFill>
                  <a:prstClr val="white">
                    <a:tint val="75000"/>
                  </a:prstClr>
                </a:solidFill>
              </a:rPr>
              <a:pPr defTabSz="457200"/>
              <a:t>5/17/2017</a:t>
            </a:fld>
            <a:endParaRPr lang="en-US" dirty="0">
              <a:solidFill>
                <a:prstClr val="white">
                  <a:tint val="75000"/>
                </a:prstClr>
              </a:solidFill>
            </a:endParaRPr>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defTabSz="457200"/>
            <a:endParaRPr lang="en-US" dirty="0">
              <a:solidFill>
                <a:prstClr val="white">
                  <a:tint val="75000"/>
                </a:prstClr>
              </a:solidFill>
            </a:endParaRPr>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pPr defTabSz="457200"/>
            <a:fld id="{6D22F896-40B5-4ADD-8801-0D06FADFA095}" type="slidenum">
              <a:rPr lang="en-US" dirty="0">
                <a:solidFill>
                  <a:prstClr val="white">
                    <a:tint val="75000"/>
                  </a:prstClr>
                </a:solidFill>
              </a:rPr>
              <a:pPr defTabSz="457200"/>
              <a:t>‹#›</a:t>
            </a:fld>
            <a:endParaRPr lang="en-US" dirty="0">
              <a:solidFill>
                <a:prstClr val="white">
                  <a:tint val="75000"/>
                </a:prstClr>
              </a:solidFill>
            </a:endParaRPr>
          </a:p>
        </p:txBody>
      </p:sp>
    </p:spTree>
    <p:extLst>
      <p:ext uri="{BB962C8B-B14F-4D97-AF65-F5344CB8AC3E}">
        <p14:creationId xmlns:p14="http://schemas.microsoft.com/office/powerpoint/2010/main" val="383736102"/>
      </p:ext>
    </p:extLst>
  </p:cSld>
  <p:clrMap bg1="dk1" tx1="lt1" bg2="dk2" tx2="lt2" accent1="accent1" accent2="accent2" accent3="accent3" accent4="accent4" accent5="accent5" accent6="accent6" hlink="hlink" folHlink="folHlink"/>
  <p:sldLayoutIdLst>
    <p:sldLayoutId id="2147483726" r:id="rId1"/>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a:fld id="{30EF52CC-F3D9-41D4-BCE4-C208E61A3F31}" type="datetimeFigureOut">
              <a:rPr lang="en-US" dirty="0">
                <a:solidFill>
                  <a:prstClr val="white">
                    <a:tint val="75000"/>
                  </a:prstClr>
                </a:solidFill>
              </a:rPr>
              <a:pPr defTabSz="457200"/>
              <a:t>5/17/2017</a:t>
            </a:fld>
            <a:endParaRPr lang="en-US" dirty="0">
              <a:solidFill>
                <a:prstClr val="white">
                  <a:tint val="75000"/>
                </a:prstClr>
              </a:solidFill>
            </a:endParaRPr>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defTabSz="457200"/>
            <a:endParaRPr lang="en-US" dirty="0">
              <a:solidFill>
                <a:prstClr val="white">
                  <a:tint val="75000"/>
                </a:prstClr>
              </a:solidFill>
            </a:endParaRPr>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pPr defTabSz="457200"/>
            <a:fld id="{6D22F896-40B5-4ADD-8801-0D06FADFA095}" type="slidenum">
              <a:rPr lang="en-US" dirty="0">
                <a:solidFill>
                  <a:prstClr val="white">
                    <a:tint val="75000"/>
                  </a:prstClr>
                </a:solidFill>
              </a:rPr>
              <a:pPr defTabSz="457200"/>
              <a:t>‹#›</a:t>
            </a:fld>
            <a:endParaRPr lang="en-US" dirty="0">
              <a:solidFill>
                <a:prstClr val="white">
                  <a:tint val="75000"/>
                </a:prstClr>
              </a:solidFill>
            </a:endParaRPr>
          </a:p>
        </p:txBody>
      </p:sp>
    </p:spTree>
    <p:extLst>
      <p:ext uri="{BB962C8B-B14F-4D97-AF65-F5344CB8AC3E}">
        <p14:creationId xmlns:p14="http://schemas.microsoft.com/office/powerpoint/2010/main" val="3952016982"/>
      </p:ext>
    </p:extLst>
  </p:cSld>
  <p:clrMap bg1="dk1" tx1="lt1" bg2="dk2" tx2="lt2" accent1="accent1" accent2="accent2" accent3="accent3" accent4="accent4" accent5="accent5" accent6="accent6" hlink="hlink" folHlink="folHlink"/>
  <p:sldLayoutIdLst>
    <p:sldLayoutId id="2147483728" r:id="rId1"/>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a:fld id="{30EF52CC-F3D9-41D4-BCE4-C208E61A3F31}" type="datetimeFigureOut">
              <a:rPr lang="en-US" dirty="0">
                <a:solidFill>
                  <a:prstClr val="white">
                    <a:tint val="75000"/>
                  </a:prstClr>
                </a:solidFill>
              </a:rPr>
              <a:pPr defTabSz="457200"/>
              <a:t>5/17/2017</a:t>
            </a:fld>
            <a:endParaRPr lang="en-US" dirty="0">
              <a:solidFill>
                <a:prstClr val="white">
                  <a:tint val="75000"/>
                </a:prstClr>
              </a:solidFill>
            </a:endParaRPr>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defTabSz="457200"/>
            <a:endParaRPr lang="en-US" dirty="0">
              <a:solidFill>
                <a:prstClr val="white">
                  <a:tint val="75000"/>
                </a:prstClr>
              </a:solidFill>
            </a:endParaRPr>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pPr defTabSz="457200"/>
            <a:fld id="{6D22F896-40B5-4ADD-8801-0D06FADFA095}" type="slidenum">
              <a:rPr lang="en-US" dirty="0">
                <a:solidFill>
                  <a:prstClr val="white">
                    <a:tint val="75000"/>
                  </a:prstClr>
                </a:solidFill>
              </a:rPr>
              <a:pPr defTabSz="457200"/>
              <a:t>‹#›</a:t>
            </a:fld>
            <a:endParaRPr lang="en-US" dirty="0">
              <a:solidFill>
                <a:prstClr val="white">
                  <a:tint val="75000"/>
                </a:prstClr>
              </a:solidFill>
            </a:endParaRPr>
          </a:p>
        </p:txBody>
      </p:sp>
    </p:spTree>
    <p:extLst>
      <p:ext uri="{BB962C8B-B14F-4D97-AF65-F5344CB8AC3E}">
        <p14:creationId xmlns:p14="http://schemas.microsoft.com/office/powerpoint/2010/main" val="120723325"/>
      </p:ext>
    </p:extLst>
  </p:cSld>
  <p:clrMap bg1="dk1" tx1="lt1" bg2="dk2" tx2="lt2" accent1="accent1" accent2="accent2" accent3="accent3" accent4="accent4" accent5="accent5" accent6="accent6" hlink="hlink" folHlink="folHlink"/>
  <p:sldLayoutIdLst>
    <p:sldLayoutId id="2147483730" r:id="rId1"/>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a:fld id="{30EF52CC-F3D9-41D4-BCE4-C208E61A3F31}" type="datetimeFigureOut">
              <a:rPr lang="en-US" dirty="0">
                <a:solidFill>
                  <a:prstClr val="white">
                    <a:tint val="75000"/>
                  </a:prstClr>
                </a:solidFill>
              </a:rPr>
              <a:pPr defTabSz="457200"/>
              <a:t>5/17/2017</a:t>
            </a:fld>
            <a:endParaRPr lang="en-US" dirty="0">
              <a:solidFill>
                <a:prstClr val="white">
                  <a:tint val="75000"/>
                </a:prstClr>
              </a:solidFill>
            </a:endParaRPr>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defTabSz="457200"/>
            <a:endParaRPr lang="en-US" dirty="0">
              <a:solidFill>
                <a:prstClr val="white">
                  <a:tint val="75000"/>
                </a:prstClr>
              </a:solidFill>
            </a:endParaRPr>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pPr defTabSz="457200"/>
            <a:fld id="{6D22F896-40B5-4ADD-8801-0D06FADFA095}" type="slidenum">
              <a:rPr lang="en-US" dirty="0">
                <a:solidFill>
                  <a:prstClr val="white">
                    <a:tint val="75000"/>
                  </a:prstClr>
                </a:solidFill>
              </a:rPr>
              <a:pPr defTabSz="457200"/>
              <a:t>‹#›</a:t>
            </a:fld>
            <a:endParaRPr lang="en-US" dirty="0">
              <a:solidFill>
                <a:prstClr val="white">
                  <a:tint val="75000"/>
                </a:prstClr>
              </a:solidFill>
            </a:endParaRPr>
          </a:p>
        </p:txBody>
      </p:sp>
    </p:spTree>
    <p:extLst>
      <p:ext uri="{BB962C8B-B14F-4D97-AF65-F5344CB8AC3E}">
        <p14:creationId xmlns:p14="http://schemas.microsoft.com/office/powerpoint/2010/main" val="2235773023"/>
      </p:ext>
    </p:extLst>
  </p:cSld>
  <p:clrMap bg1="dk1" tx1="lt1" bg2="dk2" tx2="lt2" accent1="accent1" accent2="accent2" accent3="accent3" accent4="accent4" accent5="accent5" accent6="accent6" hlink="hlink" folHlink="folHlink"/>
  <p:sldLayoutIdLst>
    <p:sldLayoutId id="2147483732" r:id="rId1"/>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51F891-0F4F-4E2E-B65B-260D5EFD873D}" type="datetimeFigureOut">
              <a:rPr lang="en-US" smtClean="0">
                <a:solidFill>
                  <a:prstClr val="black">
                    <a:tint val="75000"/>
                  </a:prstClr>
                </a:solidFill>
              </a:rPr>
              <a:pPr/>
              <a:t>5/17/2017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482B08-A2C1-44B4-A922-C0942F67E7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6570150"/>
      </p:ext>
    </p:extLst>
  </p:cSld>
  <p:clrMap bg1="lt1" tx1="dk1" bg2="lt2" tx2="dk2" accent1="accent1" accent2="accent2" accent3="accent3" accent4="accent4" accent5="accent5" accent6="accent6" hlink="hlink" folHlink="folHlink"/>
  <p:sldLayoutIdLst>
    <p:sldLayoutId id="2147483666" r:id="rId1"/>
    <p:sldLayoutId id="2147483670" r:id="rId2"/>
    <p:sldLayoutId id="2147483674" r:id="rId3"/>
    <p:sldLayoutId id="2147483695" r:id="rId4"/>
    <p:sldLayoutId id="214748369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defTabSz="457200"/>
            <a:fld id="{5586B75A-687E-405C-8A0B-8D00578BA2C3}" type="datetimeFigureOut">
              <a:rPr lang="en-US" dirty="0">
                <a:solidFill>
                  <a:srgbClr val="000000">
                    <a:lumMod val="50000"/>
                    <a:lumOff val="50000"/>
                  </a:srgbClr>
                </a:solidFill>
              </a:rPr>
              <a:pPr defTabSz="457200"/>
              <a:t>5/17/2017</a:t>
            </a:fld>
            <a:endParaRPr lang="en-US" dirty="0">
              <a:solidFill>
                <a:srgbClr val="000000">
                  <a:lumMod val="50000"/>
                  <a:lumOff val="50000"/>
                </a:srgbClr>
              </a:solidFill>
            </a:endParaRPr>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defTabSz="457200"/>
            <a:endParaRPr lang="en-US" dirty="0">
              <a:solidFill>
                <a:srgbClr val="000000">
                  <a:lumMod val="50000"/>
                  <a:lumOff val="50000"/>
                </a:srgbClr>
              </a:solidFill>
            </a:endParaRPr>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pPr defTabSz="457200"/>
            <a:fld id="{4FAB73BC-B049-4115-A692-8D63A059BFB8}" type="slidenum">
              <a:rPr lang="en-US" dirty="0">
                <a:solidFill>
                  <a:srgbClr val="40BAD2"/>
                </a:solidFill>
              </a:rPr>
              <a:pPr defTabSz="457200"/>
              <a:t>‹#›</a:t>
            </a:fld>
            <a:endParaRPr lang="en-US" dirty="0">
              <a:solidFill>
                <a:srgbClr val="40BAD2"/>
              </a:solidFill>
            </a:endParaRPr>
          </a:p>
        </p:txBody>
      </p:sp>
    </p:spTree>
    <p:extLst>
      <p:ext uri="{BB962C8B-B14F-4D97-AF65-F5344CB8AC3E}">
        <p14:creationId xmlns:p14="http://schemas.microsoft.com/office/powerpoint/2010/main" val="1921894255"/>
      </p:ext>
    </p:extLst>
  </p:cSld>
  <p:clrMap bg1="lt1" tx1="dk1" bg2="lt2" tx2="dk2" accent1="accent1" accent2="accent2" accent3="accent3" accent4="accent4" accent5="accent5" accent6="accent6" hlink="hlink" folHlink="folHlink"/>
  <p:sldLayoutIdLst>
    <p:sldLayoutId id="2147483672" r:id="rId1"/>
  </p:sldLayoutIdLst>
  <p:transition>
    <p:fade/>
  </p:transition>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defTabSz="457200"/>
            <a:fld id="{B61BEF0D-F0BB-DE4B-95CE-6DB70DBA9567}" type="datetimeFigureOut">
              <a:rPr lang="en-US" dirty="0">
                <a:solidFill>
                  <a:srgbClr val="146194">
                    <a:lumMod val="50000"/>
                  </a:srgbClr>
                </a:solidFill>
              </a:rPr>
              <a:pPr defTabSz="457200"/>
              <a:t>5/17/2017</a:t>
            </a:fld>
            <a:endParaRPr lang="en-US" dirty="0">
              <a:solidFill>
                <a:srgbClr val="146194">
                  <a:lumMod val="50000"/>
                </a:srgbClr>
              </a:solidFill>
            </a:endParaRP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defTabSz="457200"/>
            <a:endParaRPr lang="en-US" dirty="0">
              <a:solidFill>
                <a:srgbClr val="146194">
                  <a:lumMod val="50000"/>
                </a:srgbClr>
              </a:solidFill>
            </a:endParaRP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defTabSz="457200"/>
            <a:fld id="{D57F1E4F-1CFF-5643-939E-217C01CDF565}" type="slidenum">
              <a:rPr lang="en-US" dirty="0">
                <a:solidFill>
                  <a:srgbClr val="146194">
                    <a:lumMod val="50000"/>
                  </a:srgbClr>
                </a:solidFill>
              </a:rPr>
              <a:pPr defTabSz="457200"/>
              <a:t>‹#›</a:t>
            </a:fld>
            <a:endParaRPr lang="en-US" dirty="0">
              <a:solidFill>
                <a:srgbClr val="146194">
                  <a:lumMod val="50000"/>
                </a:srgbClr>
              </a:solidFill>
            </a:endParaRPr>
          </a:p>
        </p:txBody>
      </p:sp>
    </p:spTree>
    <p:extLst>
      <p:ext uri="{BB962C8B-B14F-4D97-AF65-F5344CB8AC3E}">
        <p14:creationId xmlns:p14="http://schemas.microsoft.com/office/powerpoint/2010/main" val="1046379459"/>
      </p:ext>
    </p:extLst>
  </p:cSld>
  <p:clrMap bg1="dk1" tx1="lt1" bg2="dk2" tx2="lt2" accent1="accent1" accent2="accent2" accent3="accent3" accent4="accent4" accent5="accent5" accent6="accent6" hlink="hlink" folHlink="folHlink"/>
  <p:sldLayoutIdLst>
    <p:sldLayoutId id="2147483676"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defTabSz="457200"/>
            <a:fld id="{B61BEF0D-F0BB-DE4B-95CE-6DB70DBA9567}" type="datetimeFigureOut">
              <a:rPr lang="en-US" dirty="0">
                <a:solidFill>
                  <a:srgbClr val="146194">
                    <a:lumMod val="50000"/>
                  </a:srgbClr>
                </a:solidFill>
              </a:rPr>
              <a:pPr defTabSz="457200"/>
              <a:t>5/17/2017</a:t>
            </a:fld>
            <a:endParaRPr lang="en-US" dirty="0">
              <a:solidFill>
                <a:srgbClr val="146194">
                  <a:lumMod val="50000"/>
                </a:srgbClr>
              </a:solidFill>
            </a:endParaRP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defTabSz="457200"/>
            <a:endParaRPr lang="en-US" dirty="0">
              <a:solidFill>
                <a:srgbClr val="146194">
                  <a:lumMod val="50000"/>
                </a:srgbClr>
              </a:solidFill>
            </a:endParaRP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defTabSz="457200"/>
            <a:fld id="{D57F1E4F-1CFF-5643-939E-217C01CDF565}" type="slidenum">
              <a:rPr lang="en-US" dirty="0">
                <a:solidFill>
                  <a:srgbClr val="146194">
                    <a:lumMod val="50000"/>
                  </a:srgbClr>
                </a:solidFill>
              </a:rPr>
              <a:pPr defTabSz="457200"/>
              <a:t>‹#›</a:t>
            </a:fld>
            <a:endParaRPr lang="en-US" dirty="0">
              <a:solidFill>
                <a:srgbClr val="146194">
                  <a:lumMod val="50000"/>
                </a:srgbClr>
              </a:solidFill>
            </a:endParaRPr>
          </a:p>
        </p:txBody>
      </p:sp>
    </p:spTree>
    <p:extLst>
      <p:ext uri="{BB962C8B-B14F-4D97-AF65-F5344CB8AC3E}">
        <p14:creationId xmlns:p14="http://schemas.microsoft.com/office/powerpoint/2010/main" val="4203026891"/>
      </p:ext>
    </p:extLst>
  </p:cSld>
  <p:clrMap bg1="dk1" tx1="lt1" bg2="dk2" tx2="lt2" accent1="accent1" accent2="accent2" accent3="accent3" accent4="accent4" accent5="accent5" accent6="accent6" hlink="hlink" folHlink="folHlink"/>
  <p:sldLayoutIdLst>
    <p:sldLayoutId id="2147483678"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defTabSz="457200"/>
            <a:fld id="{B61BEF0D-F0BB-DE4B-95CE-6DB70DBA9567}" type="datetimeFigureOut">
              <a:rPr lang="en-US" dirty="0">
                <a:solidFill>
                  <a:srgbClr val="146194">
                    <a:lumMod val="50000"/>
                  </a:srgbClr>
                </a:solidFill>
              </a:rPr>
              <a:pPr defTabSz="457200"/>
              <a:t>5/17/2017</a:t>
            </a:fld>
            <a:endParaRPr lang="en-US" dirty="0">
              <a:solidFill>
                <a:srgbClr val="146194">
                  <a:lumMod val="50000"/>
                </a:srgbClr>
              </a:solidFill>
            </a:endParaRP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defTabSz="457200"/>
            <a:endParaRPr lang="en-US" dirty="0">
              <a:solidFill>
                <a:srgbClr val="146194">
                  <a:lumMod val="50000"/>
                </a:srgbClr>
              </a:solidFill>
            </a:endParaRP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defTabSz="457200"/>
            <a:fld id="{D57F1E4F-1CFF-5643-939E-217C01CDF565}" type="slidenum">
              <a:rPr lang="en-US" dirty="0">
                <a:solidFill>
                  <a:srgbClr val="146194">
                    <a:lumMod val="50000"/>
                  </a:srgbClr>
                </a:solidFill>
              </a:rPr>
              <a:pPr defTabSz="457200"/>
              <a:t>‹#›</a:t>
            </a:fld>
            <a:endParaRPr lang="en-US" dirty="0">
              <a:solidFill>
                <a:srgbClr val="146194">
                  <a:lumMod val="50000"/>
                </a:srgbClr>
              </a:solidFill>
            </a:endParaRPr>
          </a:p>
        </p:txBody>
      </p:sp>
    </p:spTree>
    <p:extLst>
      <p:ext uri="{BB962C8B-B14F-4D97-AF65-F5344CB8AC3E}">
        <p14:creationId xmlns:p14="http://schemas.microsoft.com/office/powerpoint/2010/main" val="788801025"/>
      </p:ext>
    </p:extLst>
  </p:cSld>
  <p:clrMap bg1="dk1" tx1="lt1" bg2="dk2" tx2="lt2" accent1="accent1" accent2="accent2" accent3="accent3" accent4="accent4" accent5="accent5" accent6="accent6" hlink="hlink" folHlink="folHlink"/>
  <p:sldLayoutIdLst>
    <p:sldLayoutId id="2147483680"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defTabSz="457200"/>
            <a:fld id="{B61BEF0D-F0BB-DE4B-95CE-6DB70DBA9567}" type="datetimeFigureOut">
              <a:rPr lang="en-US" dirty="0">
                <a:solidFill>
                  <a:srgbClr val="146194">
                    <a:lumMod val="50000"/>
                  </a:srgbClr>
                </a:solidFill>
              </a:rPr>
              <a:pPr defTabSz="457200"/>
              <a:t>5/17/2017</a:t>
            </a:fld>
            <a:endParaRPr lang="en-US" dirty="0">
              <a:solidFill>
                <a:srgbClr val="146194">
                  <a:lumMod val="50000"/>
                </a:srgbClr>
              </a:solidFill>
            </a:endParaRP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defTabSz="457200"/>
            <a:endParaRPr lang="en-US" dirty="0">
              <a:solidFill>
                <a:srgbClr val="146194">
                  <a:lumMod val="50000"/>
                </a:srgbClr>
              </a:solidFill>
            </a:endParaRP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defTabSz="457200"/>
            <a:fld id="{D57F1E4F-1CFF-5643-939E-217C01CDF565}" type="slidenum">
              <a:rPr lang="en-US" dirty="0">
                <a:solidFill>
                  <a:srgbClr val="146194">
                    <a:lumMod val="50000"/>
                  </a:srgbClr>
                </a:solidFill>
              </a:rPr>
              <a:pPr defTabSz="457200"/>
              <a:t>‹#›</a:t>
            </a:fld>
            <a:endParaRPr lang="en-US" dirty="0">
              <a:solidFill>
                <a:srgbClr val="146194">
                  <a:lumMod val="50000"/>
                </a:srgbClr>
              </a:solidFill>
            </a:endParaRPr>
          </a:p>
        </p:txBody>
      </p:sp>
    </p:spTree>
    <p:extLst>
      <p:ext uri="{BB962C8B-B14F-4D97-AF65-F5344CB8AC3E}">
        <p14:creationId xmlns:p14="http://schemas.microsoft.com/office/powerpoint/2010/main" val="465654428"/>
      </p:ext>
    </p:extLst>
  </p:cSld>
  <p:clrMap bg1="dk1" tx1="lt1" bg2="dk2" tx2="lt2" accent1="accent1" accent2="accent2" accent3="accent3" accent4="accent4" accent5="accent5" accent6="accent6" hlink="hlink" folHlink="folHlink"/>
  <p:sldLayoutIdLst>
    <p:sldLayoutId id="2147483682"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9.xml"/><Relationship Id="rId1" Type="http://schemas.openxmlformats.org/officeDocument/2006/relationships/vmlDrawing" Target="../drawings/vmlDrawing1.vml"/><Relationship Id="rId6" Type="http://schemas.openxmlformats.org/officeDocument/2006/relationships/image" Target="../media/image13.emf"/><Relationship Id="rId5" Type="http://schemas.openxmlformats.org/officeDocument/2006/relationships/package" Target="../embeddings/Microsoft_Word_Document1.docx"/><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36.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20.xml"/><Relationship Id="rId5" Type="http://schemas.openxmlformats.org/officeDocument/2006/relationships/image" Target="../media/image21.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0.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18.xml"/><Relationship Id="rId4" Type="http://schemas.openxmlformats.org/officeDocument/2006/relationships/image" Target="../media/image18.jp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43.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7.xml"/><Relationship Id="rId1" Type="http://schemas.openxmlformats.org/officeDocument/2006/relationships/slideLayout" Target="../slideLayouts/slideLayout4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3.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0.xml"/><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1.xml"/><Relationship Id="rId1" Type="http://schemas.openxmlformats.org/officeDocument/2006/relationships/slideLayout" Target="../slideLayouts/slideLayout47.xml"/></Relationships>
</file>

<file path=ppt/slides/_rels/slide5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2.xml"/><Relationship Id="rId1" Type="http://schemas.openxmlformats.org/officeDocument/2006/relationships/slideLayout" Target="../slideLayouts/slideLayout48.xml"/></Relationships>
</file>

<file path=ppt/slides/_rels/slide5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3.xml"/><Relationship Id="rId1" Type="http://schemas.openxmlformats.org/officeDocument/2006/relationships/slideLayout" Target="../slideLayouts/slideLayout49.xml"/></Relationships>
</file>

<file path=ppt/slides/_rels/slide5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4.xml"/><Relationship Id="rId1" Type="http://schemas.openxmlformats.org/officeDocument/2006/relationships/slideLayout" Target="../slideLayouts/slideLayout50.xml"/></Relationships>
</file>

<file path=ppt/slides/_rels/slide55.xml.rels><?xml version="1.0" encoding="UTF-8" standalone="yes"?>
<Relationships xmlns="http://schemas.openxmlformats.org/package/2006/relationships"><Relationship Id="rId3" Type="http://schemas.openxmlformats.org/officeDocument/2006/relationships/hyperlink" Target="http://serc.carleton.edu/introgeo/cooperative/group-processing.html" TargetMode="External"/><Relationship Id="rId2" Type="http://schemas.openxmlformats.org/officeDocument/2006/relationships/notesSlide" Target="../notesSlides/notesSlide55.xml"/><Relationship Id="rId1" Type="http://schemas.openxmlformats.org/officeDocument/2006/relationships/slideLayout" Target="../slideLayouts/slideLayout51.xml"/><Relationship Id="rId4" Type="http://schemas.openxmlformats.org/officeDocument/2006/relationships/chart" Target="../charts/chart6.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6.xml"/><Relationship Id="rId1" Type="http://schemas.openxmlformats.org/officeDocument/2006/relationships/slideLayout" Target="../slideLayouts/slideLayout45.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7.xml"/><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8.xml"/><Relationship Id="rId1" Type="http://schemas.openxmlformats.org/officeDocument/2006/relationships/slideLayout" Target="../slideLayouts/slideLayout4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video" Target="https://www.youtube.com/embed/2ADAY9AQm54" TargetMode="External"/><Relationship Id="rId4" Type="http://schemas.openxmlformats.org/officeDocument/2006/relationships/image" Target="../media/image52.jpeg"/></Relationships>
</file>

<file path=ppt/slides/_rels/slide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1.xml"/><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2.xml"/><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5.xml"/><Relationship Id="rId1" Type="http://schemas.openxmlformats.org/officeDocument/2006/relationships/video" Target="https://www.youtube.com/embed/vsfzZKMickI" TargetMode="External"/><Relationship Id="rId4" Type="http://schemas.openxmlformats.org/officeDocument/2006/relationships/image" Target="../media/image56.jpeg"/></Relationships>
</file>

<file path=ppt/slides/_rels/slide7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4.xml"/><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5.xml"/><Relationship Id="rId1" Type="http://schemas.openxmlformats.org/officeDocument/2006/relationships/slideLayout" Target="../slideLayouts/slideLayout27.xml"/></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6.xml"/><Relationship Id="rId1" Type="http://schemas.openxmlformats.org/officeDocument/2006/relationships/slideLayout" Target="../slideLayouts/slideLayout28.xml"/></Relationships>
</file>

<file path=ppt/slides/_rels/slide7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7.xml"/><Relationship Id="rId1" Type="http://schemas.openxmlformats.org/officeDocument/2006/relationships/slideLayout" Target="../slideLayouts/slideLayout29.xml"/></Relationships>
</file>

<file path=ppt/slides/_rels/slide7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8.xml"/><Relationship Id="rId1" Type="http://schemas.openxmlformats.org/officeDocument/2006/relationships/slideLayout" Target="../slideLayouts/slideLayout30.xml"/></Relationships>
</file>

<file path=ppt/slides/_rels/slide7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9.xml"/><Relationship Id="rId1" Type="http://schemas.openxmlformats.org/officeDocument/2006/relationships/slideLayout" Target="../slideLayouts/slideLayout3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3.xml"/><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4.xml"/><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5.xml"/><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8" Type="http://schemas.openxmlformats.org/officeDocument/2006/relationships/hyperlink" Target="mailto:kelli.prater@education.ky.gov" TargetMode="External"/><Relationship Id="rId3" Type="http://schemas.openxmlformats.org/officeDocument/2006/relationships/image" Target="../media/image5.png"/><Relationship Id="rId7" Type="http://schemas.openxmlformats.org/officeDocument/2006/relationships/hyperlink" Target="mailto:wanetta.morrow@education.ky.gov" TargetMode="External"/><Relationship Id="rId2" Type="http://schemas.openxmlformats.org/officeDocument/2006/relationships/notesSlide" Target="../notesSlides/notesSlide87.xml"/><Relationship Id="rId1" Type="http://schemas.openxmlformats.org/officeDocument/2006/relationships/slideLayout" Target="../slideLayouts/slideLayout17.xml"/><Relationship Id="rId6" Type="http://schemas.openxmlformats.org/officeDocument/2006/relationships/hyperlink" Target="mailto:jnora.anderson@education.ky.gov" TargetMode="External"/><Relationship Id="rId5" Type="http://schemas.openxmlformats.org/officeDocument/2006/relationships/hyperlink" Target="mailto:susan.greer@education.ky.gov" TargetMode="External"/><Relationship Id="rId10" Type="http://schemas.openxmlformats.org/officeDocument/2006/relationships/hyperlink" Target="mailto:juett.wells@education.ky.gov" TargetMode="External"/><Relationship Id="rId4" Type="http://schemas.openxmlformats.org/officeDocument/2006/relationships/hyperlink" Target="http://www.education.ky.gov/" TargetMode="External"/><Relationship Id="rId9" Type="http://schemas.openxmlformats.org/officeDocument/2006/relationships/hyperlink" Target="mailto:jennifer.steidel-jones@education.ky.gov"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solidFill>
                  <a:schemeClr val="tx1"/>
                </a:solidFill>
              </a:rPr>
              <a:t/>
            </a:r>
            <a:br>
              <a:rPr lang="en-US" dirty="0" smtClean="0">
                <a:solidFill>
                  <a:schemeClr val="tx1"/>
                </a:solidFill>
              </a:rPr>
            </a:br>
            <a:r>
              <a:rPr lang="en-US" dirty="0">
                <a:solidFill>
                  <a:schemeClr val="tx1"/>
                </a:solidFill>
              </a:rPr>
              <a:t/>
            </a:r>
            <a:br>
              <a:rPr lang="en-US" dirty="0">
                <a:solidFill>
                  <a:schemeClr val="tx1"/>
                </a:solidFill>
              </a:rPr>
            </a:br>
            <a:r>
              <a:rPr lang="en-US" dirty="0" smtClean="0">
                <a:solidFill>
                  <a:schemeClr val="tx1"/>
                </a:solidFill>
              </a:rPr>
              <a:t/>
            </a:r>
            <a:br>
              <a:rPr lang="en-US" dirty="0" smtClean="0">
                <a:solidFill>
                  <a:schemeClr val="tx1"/>
                </a:solidFill>
              </a:rPr>
            </a:br>
            <a:endParaRPr lang="en-US" dirty="0">
              <a:solidFill>
                <a:schemeClr val="tx1"/>
              </a:solidFill>
            </a:endParaRPr>
          </a:p>
        </p:txBody>
      </p:sp>
      <p:sp>
        <p:nvSpPr>
          <p:cNvPr id="3" name="Subtitle 2"/>
          <p:cNvSpPr>
            <a:spLocks noGrp="1"/>
          </p:cNvSpPr>
          <p:nvPr>
            <p:ph type="subTitle" idx="1"/>
          </p:nvPr>
        </p:nvSpPr>
        <p:spPr>
          <a:xfrm>
            <a:off x="3631474" y="4139883"/>
            <a:ext cx="7367452" cy="1976436"/>
          </a:xfrm>
        </p:spPr>
        <p:txBody>
          <a:bodyPr>
            <a:noAutofit/>
          </a:bodyPr>
          <a:lstStyle/>
          <a:p>
            <a:pPr algn="ctr"/>
            <a:r>
              <a:rPr lang="en-US" sz="4400" b="1" spc="-100" dirty="0">
                <a:solidFill>
                  <a:srgbClr val="000099"/>
                </a:solidFill>
                <a:ea typeface="+mj-ea"/>
                <a:cs typeface="+mj-cs"/>
              </a:rPr>
              <a:t>Novice Reduction </a:t>
            </a:r>
            <a:r>
              <a:rPr lang="en-US" sz="4400" b="1" spc="-100" dirty="0" smtClean="0">
                <a:solidFill>
                  <a:srgbClr val="000099"/>
                </a:solidFill>
                <a:ea typeface="+mj-ea"/>
                <a:cs typeface="+mj-cs"/>
              </a:rPr>
              <a:t>for Gap Closure</a:t>
            </a:r>
          </a:p>
          <a:p>
            <a:pPr algn="ctr"/>
            <a:r>
              <a:rPr lang="en-US" sz="4400" b="1" spc="-100" dirty="0" smtClean="0">
                <a:solidFill>
                  <a:schemeClr val="accent4">
                    <a:lumMod val="75000"/>
                  </a:schemeClr>
                </a:solidFill>
                <a:ea typeface="+mj-ea"/>
                <a:cs typeface="+mj-cs"/>
              </a:rPr>
              <a:t> 2017 </a:t>
            </a:r>
            <a:endParaRPr lang="en-US" sz="4400" b="1" dirty="0">
              <a:solidFill>
                <a:schemeClr val="accent4">
                  <a:lumMod val="75000"/>
                </a:schemeClr>
              </a:solidFill>
              <a:latin typeface="Baskerville Old Face" panose="02020602080505020303" pitchFamily="18" charset="0"/>
            </a:endParaRPr>
          </a:p>
        </p:txBody>
      </p:sp>
      <p:pic>
        <p:nvPicPr>
          <p:cNvPr id="5" name="Picture 4" descr="C:\Users\vbratton\AppData\Local\Microsoft\Windows\Temporary Internet Files\Content.Outlook\41MA0NZA\KDE-Logo-CMYK-Print.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038" y="3886199"/>
            <a:ext cx="3197134" cy="2723606"/>
          </a:xfrm>
          <a:prstGeom prst="rect">
            <a:avLst/>
          </a:prstGeom>
          <a:noFill/>
          <a:ln>
            <a:noFill/>
          </a:ln>
        </p:spPr>
      </p:pic>
      <p:sp>
        <p:nvSpPr>
          <p:cNvPr id="4" name="TextBox 3"/>
          <p:cNvSpPr txBox="1"/>
          <p:nvPr/>
        </p:nvSpPr>
        <p:spPr>
          <a:xfrm>
            <a:off x="472440" y="234748"/>
            <a:ext cx="11247120" cy="3416320"/>
          </a:xfrm>
          <a:prstGeom prst="rect">
            <a:avLst/>
          </a:prstGeom>
          <a:solidFill>
            <a:srgbClr val="00B0F0"/>
          </a:solidFill>
          <a:ln w="38100">
            <a:solidFill>
              <a:srgbClr val="000099"/>
            </a:solidFill>
          </a:ln>
        </p:spPr>
        <p:txBody>
          <a:bodyPr wrap="square" rtlCol="0">
            <a:spAutoFit/>
          </a:bodyPr>
          <a:lstStyle/>
          <a:p>
            <a:pPr algn="ctr"/>
            <a:r>
              <a:rPr lang="en-US" sz="7200" b="1" dirty="0" smtClean="0">
                <a:solidFill>
                  <a:schemeClr val="bg1"/>
                </a:solidFill>
              </a:rPr>
              <a:t>Novice Reduction Strategies That Impact Student Learning</a:t>
            </a:r>
            <a:endParaRPr lang="en-US" sz="7200" b="1" dirty="0">
              <a:solidFill>
                <a:schemeClr val="bg1"/>
              </a:solidFill>
            </a:endParaRPr>
          </a:p>
        </p:txBody>
      </p:sp>
    </p:spTree>
    <p:extLst>
      <p:ext uri="{BB962C8B-B14F-4D97-AF65-F5344CB8AC3E}">
        <p14:creationId xmlns:p14="http://schemas.microsoft.com/office/powerpoint/2010/main" val="41906089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47687" y="250098"/>
            <a:ext cx="11067591" cy="6438085"/>
          </a:xfrm>
          <a:prstGeom prst="rect">
            <a:avLst/>
          </a:prstGeom>
        </p:spPr>
      </p:pic>
    </p:spTree>
    <p:extLst>
      <p:ext uri="{BB962C8B-B14F-4D97-AF65-F5344CB8AC3E}">
        <p14:creationId xmlns:p14="http://schemas.microsoft.com/office/powerpoint/2010/main" val="1464892844"/>
      </p:ext>
    </p:extLst>
  </p:cSld>
  <p:clrMapOvr>
    <a:masterClrMapping/>
  </p:clrMapOvr>
  <p:transition spd="slow">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06605" y="410001"/>
            <a:ext cx="10515600" cy="759581"/>
          </a:xfrm>
          <a:prstGeom prst="rect">
            <a:avLst/>
          </a:prstGeom>
          <a:solidFill>
            <a:srgbClr val="00B0F0"/>
          </a:solidFill>
          <a:ln w="28575">
            <a:solidFill>
              <a:schemeClr val="tx1"/>
            </a:solid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smtClean="0">
                <a:solidFill>
                  <a:prstClr val="black"/>
                </a:solidFill>
                <a:latin typeface="Arial" panose="020B0604020202020204" pitchFamily="34" charset="0"/>
                <a:cs typeface="Arial" panose="020B0604020202020204" pitchFamily="34" charset="0"/>
              </a:rPr>
              <a:t>Determining the AS-IS STATE </a:t>
            </a:r>
            <a:endParaRPr lang="en-US" sz="4000" b="1"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806605" y="1490294"/>
            <a:ext cx="10868722" cy="2308324"/>
          </a:xfrm>
          <a:prstGeom prst="rect">
            <a:avLst/>
          </a:prstGeom>
          <a:noFill/>
        </p:spPr>
        <p:txBody>
          <a:bodyPr wrap="square" rtlCol="0">
            <a:spAutoFit/>
          </a:bodyPr>
          <a:lstStyle/>
          <a:p>
            <a:pPr marL="285750" indent="-285750">
              <a:buFont typeface="Arial" panose="020B0604020202020204" pitchFamily="34" charset="0"/>
              <a:buChar char="•"/>
            </a:pPr>
            <a:r>
              <a:rPr lang="en-US" sz="2400" b="1" u="sng" dirty="0">
                <a:solidFill>
                  <a:srgbClr val="00B050"/>
                </a:solidFill>
                <a:latin typeface="Arial" panose="020B0604020202020204" pitchFamily="34" charset="0"/>
                <a:cs typeface="Arial" panose="020B0604020202020204" pitchFamily="34" charset="0"/>
              </a:rPr>
              <a:t>Green</a:t>
            </a:r>
            <a:r>
              <a:rPr lang="en-US" sz="2400" b="1" dirty="0">
                <a:solidFill>
                  <a:prstClr val="black"/>
                </a:solidFill>
                <a:latin typeface="Arial" panose="020B0604020202020204" pitchFamily="34" charset="0"/>
                <a:cs typeface="Arial" panose="020B0604020202020204" pitchFamily="34" charset="0"/>
              </a:rPr>
              <a:t>- working well, monitored and evaluated for effectiveness, impacting ALL students in EVERY classroom</a:t>
            </a:r>
          </a:p>
          <a:p>
            <a:pPr marL="285750" indent="-285750">
              <a:buFont typeface="Arial" panose="020B0604020202020204" pitchFamily="34" charset="0"/>
              <a:buChar char="•"/>
            </a:pPr>
            <a:r>
              <a:rPr lang="en-US" sz="2400" b="1" u="sng" dirty="0">
                <a:solidFill>
                  <a:srgbClr val="FFC000"/>
                </a:solidFill>
                <a:latin typeface="Arial" panose="020B0604020202020204" pitchFamily="34" charset="0"/>
                <a:cs typeface="Arial" panose="020B0604020202020204" pitchFamily="34" charset="0"/>
              </a:rPr>
              <a:t>Yellow</a:t>
            </a:r>
            <a:r>
              <a:rPr lang="en-US" sz="2400" b="1" dirty="0">
                <a:solidFill>
                  <a:prstClr val="black"/>
                </a:solidFill>
                <a:latin typeface="Arial" panose="020B0604020202020204" pitchFamily="34" charset="0"/>
                <a:cs typeface="Arial" panose="020B0604020202020204" pitchFamily="34" charset="0"/>
              </a:rPr>
              <a:t>- not in place systematically throughout, implementation is spotty,  more conversations needed</a:t>
            </a:r>
          </a:p>
          <a:p>
            <a:pPr marL="285750" indent="-285750">
              <a:buFont typeface="Arial" panose="020B0604020202020204" pitchFamily="34" charset="0"/>
              <a:buChar char="•"/>
            </a:pPr>
            <a:r>
              <a:rPr lang="en-US" sz="2400" b="1" u="sng" dirty="0">
                <a:solidFill>
                  <a:srgbClr val="FF0000"/>
                </a:solidFill>
                <a:latin typeface="Arial" panose="020B0604020202020204" pitchFamily="34" charset="0"/>
                <a:cs typeface="Arial" panose="020B0604020202020204" pitchFamily="34" charset="0"/>
              </a:rPr>
              <a:t>Red</a:t>
            </a:r>
            <a:r>
              <a:rPr lang="en-US" sz="2400" b="1" dirty="0">
                <a:solidFill>
                  <a:prstClr val="black"/>
                </a:solidFill>
                <a:latin typeface="Arial" panose="020B0604020202020204" pitchFamily="34" charset="0"/>
                <a:cs typeface="Arial" panose="020B0604020202020204" pitchFamily="34" charset="0"/>
              </a:rPr>
              <a:t>-  not on the radar as of right now due to will levels, skill levels, or not a priority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86" y="3921610"/>
            <a:ext cx="9862457" cy="2752607"/>
          </a:xfrm>
          <a:prstGeom prst="rect">
            <a:avLst/>
          </a:prstGeom>
        </p:spPr>
      </p:pic>
    </p:spTree>
    <p:extLst>
      <p:ext uri="{BB962C8B-B14F-4D97-AF65-F5344CB8AC3E}">
        <p14:creationId xmlns:p14="http://schemas.microsoft.com/office/powerpoint/2010/main" val="38742782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28575">
            <a:solidFill>
              <a:srgbClr val="FF0000"/>
            </a:solidFill>
          </a:ln>
        </p:spPr>
        <p:txBody>
          <a:bodyPr>
            <a:normAutofit/>
          </a:bodyPr>
          <a:lstStyle/>
          <a:p>
            <a:pPr algn="ctr"/>
            <a:r>
              <a:rPr lang="en-US" sz="6400" b="1" dirty="0">
                <a:solidFill>
                  <a:srgbClr val="FF0000"/>
                </a:solidFill>
              </a:rPr>
              <a:t>Design and Deliver Instruction</a:t>
            </a:r>
          </a:p>
        </p:txBody>
      </p:sp>
      <p:sp>
        <p:nvSpPr>
          <p:cNvPr id="3" name="Content Placeholder 2"/>
          <p:cNvSpPr>
            <a:spLocks noGrp="1"/>
          </p:cNvSpPr>
          <p:nvPr>
            <p:ph sz="half" idx="1"/>
          </p:nvPr>
        </p:nvSpPr>
        <p:spPr>
          <a:xfrm>
            <a:off x="838201" y="1825624"/>
            <a:ext cx="5181600" cy="4441064"/>
          </a:xfrm>
          <a:ln w="28575">
            <a:solidFill>
              <a:srgbClr val="FF0000"/>
            </a:solidFill>
          </a:ln>
        </p:spPr>
        <p:txBody>
          <a:bodyPr>
            <a:normAutofit fontScale="25000" lnSpcReduction="20000"/>
          </a:bodyPr>
          <a:lstStyle/>
          <a:p>
            <a:pPr marL="0" indent="0">
              <a:buNone/>
            </a:pPr>
            <a:r>
              <a:rPr lang="en-US" sz="96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Instruction is congruent to the intent of the standard and is measured for student success.  Teachers ensure high yield strategies are appropriately used in the instructional process.</a:t>
            </a:r>
            <a:endParaRPr lang="en-US" sz="144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en-US" sz="14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Quality Practice and Evidence:</a:t>
            </a:r>
            <a:endParaRPr lang="en-US" sz="144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r>
              <a:rPr lang="en-US" sz="9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Systems are in place to ensure Tier I Instruction</a:t>
            </a:r>
          </a:p>
          <a:p>
            <a:r>
              <a:rPr lang="en-US" sz="9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All learning is intentional and measured daily for success by students and teachers</a:t>
            </a:r>
          </a:p>
          <a:p>
            <a:r>
              <a:rPr lang="en-US" sz="9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Teachers are reflective of practices aligned with TPGES and CHETL</a:t>
            </a:r>
            <a:endParaRPr lang="en-US" sz="9600" b="1" dirty="0"/>
          </a:p>
        </p:txBody>
      </p:sp>
      <p:sp>
        <p:nvSpPr>
          <p:cNvPr id="4" name="Content Placeholder 3"/>
          <p:cNvSpPr>
            <a:spLocks noGrp="1"/>
          </p:cNvSpPr>
          <p:nvPr>
            <p:ph sz="half" idx="2"/>
          </p:nvPr>
        </p:nvSpPr>
        <p:spPr>
          <a:xfrm>
            <a:off x="6172200" y="1825624"/>
            <a:ext cx="5181600" cy="4441064"/>
          </a:xfrm>
          <a:ln w="28575">
            <a:solidFill>
              <a:srgbClr val="FF0000"/>
            </a:solidFill>
          </a:ln>
        </p:spPr>
        <p:txBody>
          <a:bodyPr>
            <a:noAutofit/>
          </a:bodyPr>
          <a:lstStyle/>
          <a:p>
            <a:pPr marL="0" indent="0">
              <a:buNone/>
            </a:pPr>
            <a:r>
              <a:rPr lang="en-US" sz="3400" dirty="0"/>
              <a:t>Schools and districts are to ensure their instructional program is intentional and of the utmost quality.  Tier I is the highly effective, evidence-based core provided to ALL students in the classroom.</a:t>
            </a:r>
          </a:p>
        </p:txBody>
      </p:sp>
    </p:spTree>
    <p:extLst>
      <p:ext uri="{BB962C8B-B14F-4D97-AF65-F5344CB8AC3E}">
        <p14:creationId xmlns:p14="http://schemas.microsoft.com/office/powerpoint/2010/main" val="29573600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fade">
                                      <p:cBhvr>
                                        <p:cTn id="11" dur="1000"/>
                                        <p:tgtEl>
                                          <p:spTgt spid="3">
                                            <p:bg/>
                                          </p:spTgt>
                                        </p:tgtEl>
                                      </p:cBhvr>
                                    </p:animEffect>
                                    <p:anim calcmode="lin" valueType="num">
                                      <p:cBhvr>
                                        <p:cTn id="12" dur="1000" fill="hold"/>
                                        <p:tgtEl>
                                          <p:spTgt spid="3">
                                            <p:bg/>
                                          </p:spTgt>
                                        </p:tgtEl>
                                        <p:attrNameLst>
                                          <p:attrName>ppt_x</p:attrName>
                                        </p:attrNameLst>
                                      </p:cBhvr>
                                      <p:tavLst>
                                        <p:tav tm="0">
                                          <p:val>
                                            <p:strVal val="#ppt_x"/>
                                          </p:val>
                                        </p:tav>
                                        <p:tav tm="100000">
                                          <p:val>
                                            <p:strVal val="#ppt_x"/>
                                          </p:val>
                                        </p:tav>
                                      </p:tavLst>
                                    </p:anim>
                                    <p:anim calcmode="lin" valueType="num">
                                      <p:cBhvr>
                                        <p:cTn id="13"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bg/>
                                          </p:spTgt>
                                        </p:tgtEl>
                                        <p:attrNameLst>
                                          <p:attrName>style.visibility</p:attrName>
                                        </p:attrNameLst>
                                      </p:cBhvr>
                                      <p:to>
                                        <p:strVal val="visible"/>
                                      </p:to>
                                    </p:set>
                                    <p:anim calcmode="lin" valueType="num">
                                      <p:cBhvr additive="base">
                                        <p:cTn id="35" dur="500" fill="hold"/>
                                        <p:tgtEl>
                                          <p:spTgt spid="4">
                                            <p:bg/>
                                          </p:spTgt>
                                        </p:tgtEl>
                                        <p:attrNameLst>
                                          <p:attrName>ppt_x</p:attrName>
                                        </p:attrNameLst>
                                      </p:cBhvr>
                                      <p:tavLst>
                                        <p:tav tm="0">
                                          <p:val>
                                            <p:strVal val="#ppt_x"/>
                                          </p:val>
                                        </p:tav>
                                        <p:tav tm="100000">
                                          <p:val>
                                            <p:strVal val="#ppt_x"/>
                                          </p:val>
                                        </p:tav>
                                      </p:tavLst>
                                    </p:anim>
                                    <p:anim calcmode="lin" valueType="num">
                                      <p:cBhvr additive="base">
                                        <p:cTn id="36"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xEl>
                                              <p:pRg st="0" end="0"/>
                                            </p:txEl>
                                          </p:spTgt>
                                        </p:tgtEl>
                                        <p:attrNameLst>
                                          <p:attrName>style.visibility</p:attrName>
                                        </p:attrNameLst>
                                      </p:cBhvr>
                                      <p:to>
                                        <p:strVal val="visible"/>
                                      </p:to>
                                    </p:set>
                                    <p:anim calcmode="lin" valueType="num">
                                      <p:cBhvr additive="base">
                                        <p:cTn id="4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4"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71574" y="32584"/>
            <a:ext cx="10068367" cy="6825416"/>
          </a:xfrm>
          <a:prstGeom prst="rect">
            <a:avLst/>
          </a:prstGeom>
        </p:spPr>
      </p:pic>
    </p:spTree>
    <p:extLst>
      <p:ext uri="{BB962C8B-B14F-4D97-AF65-F5344CB8AC3E}">
        <p14:creationId xmlns:p14="http://schemas.microsoft.com/office/powerpoint/2010/main" val="3807061013"/>
      </p:ext>
    </p:extLst>
  </p:cSld>
  <p:clrMapOvr>
    <a:masterClrMapping/>
  </p:clrMapOvr>
  <p:transition spd="slow">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06605" y="410001"/>
            <a:ext cx="10515600" cy="759581"/>
          </a:xfrm>
          <a:prstGeom prst="rect">
            <a:avLst/>
          </a:prstGeom>
          <a:solidFill>
            <a:srgbClr val="00B0F0"/>
          </a:solidFill>
          <a:ln w="28575">
            <a:solidFill>
              <a:schemeClr val="tx1"/>
            </a:solid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smtClean="0">
                <a:solidFill>
                  <a:prstClr val="black"/>
                </a:solidFill>
                <a:latin typeface="Arial" panose="020B0604020202020204" pitchFamily="34" charset="0"/>
                <a:cs typeface="Arial" panose="020B0604020202020204" pitchFamily="34" charset="0"/>
              </a:rPr>
              <a:t>Determining the AS-IS STATE </a:t>
            </a:r>
            <a:endParaRPr lang="en-US" sz="4000" b="1"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806605" y="1490294"/>
            <a:ext cx="10868722" cy="2308324"/>
          </a:xfrm>
          <a:prstGeom prst="rect">
            <a:avLst/>
          </a:prstGeom>
          <a:noFill/>
        </p:spPr>
        <p:txBody>
          <a:bodyPr wrap="square" rtlCol="0">
            <a:spAutoFit/>
          </a:bodyPr>
          <a:lstStyle/>
          <a:p>
            <a:pPr marL="285750" indent="-285750">
              <a:buFont typeface="Arial" panose="020B0604020202020204" pitchFamily="34" charset="0"/>
              <a:buChar char="•"/>
            </a:pPr>
            <a:r>
              <a:rPr lang="en-US" sz="2400" b="1" u="sng" dirty="0">
                <a:solidFill>
                  <a:srgbClr val="00B050"/>
                </a:solidFill>
                <a:latin typeface="Arial" panose="020B0604020202020204" pitchFamily="34" charset="0"/>
                <a:cs typeface="Arial" panose="020B0604020202020204" pitchFamily="34" charset="0"/>
              </a:rPr>
              <a:t>Green</a:t>
            </a:r>
            <a:r>
              <a:rPr lang="en-US" sz="2400" b="1" dirty="0">
                <a:solidFill>
                  <a:prstClr val="black"/>
                </a:solidFill>
                <a:latin typeface="Arial" panose="020B0604020202020204" pitchFamily="34" charset="0"/>
                <a:cs typeface="Arial" panose="020B0604020202020204" pitchFamily="34" charset="0"/>
              </a:rPr>
              <a:t>- working well, monitored and evaluated for effectiveness, impacting ALL students in EVERY classroom</a:t>
            </a:r>
          </a:p>
          <a:p>
            <a:pPr marL="285750" indent="-285750">
              <a:buFont typeface="Arial" panose="020B0604020202020204" pitchFamily="34" charset="0"/>
              <a:buChar char="•"/>
            </a:pPr>
            <a:r>
              <a:rPr lang="en-US" sz="2400" b="1" u="sng" dirty="0">
                <a:solidFill>
                  <a:srgbClr val="FFC000"/>
                </a:solidFill>
                <a:latin typeface="Arial" panose="020B0604020202020204" pitchFamily="34" charset="0"/>
                <a:cs typeface="Arial" panose="020B0604020202020204" pitchFamily="34" charset="0"/>
              </a:rPr>
              <a:t>Yellow</a:t>
            </a:r>
            <a:r>
              <a:rPr lang="en-US" sz="2400" b="1" dirty="0">
                <a:solidFill>
                  <a:prstClr val="black"/>
                </a:solidFill>
                <a:latin typeface="Arial" panose="020B0604020202020204" pitchFamily="34" charset="0"/>
                <a:cs typeface="Arial" panose="020B0604020202020204" pitchFamily="34" charset="0"/>
              </a:rPr>
              <a:t>- not in place systematically throughout, implementation is spotty,  more conversations needed</a:t>
            </a:r>
          </a:p>
          <a:p>
            <a:pPr marL="285750" indent="-285750">
              <a:buFont typeface="Arial" panose="020B0604020202020204" pitchFamily="34" charset="0"/>
              <a:buChar char="•"/>
            </a:pPr>
            <a:r>
              <a:rPr lang="en-US" sz="2400" b="1" u="sng" dirty="0">
                <a:solidFill>
                  <a:srgbClr val="FF0000"/>
                </a:solidFill>
                <a:latin typeface="Arial" panose="020B0604020202020204" pitchFamily="34" charset="0"/>
                <a:cs typeface="Arial" panose="020B0604020202020204" pitchFamily="34" charset="0"/>
              </a:rPr>
              <a:t>Red</a:t>
            </a:r>
            <a:r>
              <a:rPr lang="en-US" sz="2400" b="1" dirty="0">
                <a:solidFill>
                  <a:prstClr val="black"/>
                </a:solidFill>
                <a:latin typeface="Arial" panose="020B0604020202020204" pitchFamily="34" charset="0"/>
                <a:cs typeface="Arial" panose="020B0604020202020204" pitchFamily="34" charset="0"/>
              </a:rPr>
              <a:t>-  not on the radar as of right now due to will levels, skill levels, or not a priority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86" y="3921610"/>
            <a:ext cx="9862457" cy="2752607"/>
          </a:xfrm>
          <a:prstGeom prst="rect">
            <a:avLst/>
          </a:prstGeom>
        </p:spPr>
      </p:pic>
    </p:spTree>
    <p:extLst>
      <p:ext uri="{BB962C8B-B14F-4D97-AF65-F5344CB8AC3E}">
        <p14:creationId xmlns:p14="http://schemas.microsoft.com/office/powerpoint/2010/main" val="9752453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882" y="164405"/>
            <a:ext cx="11241742" cy="1499534"/>
          </a:xfrm>
          <a:solidFill>
            <a:srgbClr val="00B0F0"/>
          </a:solidFill>
          <a:ln>
            <a:solidFill>
              <a:schemeClr val="tx1"/>
            </a:solidFill>
          </a:ln>
        </p:spPr>
        <p:txBody>
          <a:bodyPr>
            <a:normAutofit/>
          </a:bodyPr>
          <a:lstStyle/>
          <a:p>
            <a:r>
              <a:rPr lang="en-US" b="1" dirty="0" smtClean="0">
                <a:latin typeface="Arial" panose="020B0604020202020204" pitchFamily="34" charset="0"/>
                <a:cs typeface="Arial" panose="020B0604020202020204" pitchFamily="34" charset="0"/>
              </a:rPr>
              <a:t>Learning Target and Measure of Success:</a:t>
            </a:r>
            <a:endParaRPr lang="en-US" b="1" dirty="0">
              <a:latin typeface="Arial" panose="020B0604020202020204" pitchFamily="34" charset="0"/>
              <a:cs typeface="Arial" panose="020B0604020202020204" pitchFamily="34" charset="0"/>
            </a:endParaRPr>
          </a:p>
        </p:txBody>
      </p:sp>
      <p:sp>
        <p:nvSpPr>
          <p:cNvPr id="4" name="TextBox 3"/>
          <p:cNvSpPr txBox="1"/>
          <p:nvPr/>
        </p:nvSpPr>
        <p:spPr>
          <a:xfrm>
            <a:off x="537882" y="1688648"/>
            <a:ext cx="11241742" cy="4524315"/>
          </a:xfrm>
          <a:prstGeom prst="rect">
            <a:avLst/>
          </a:prstGeom>
          <a:noFill/>
          <a:ln w="28575">
            <a:solidFill>
              <a:schemeClr val="tx1"/>
            </a:solidFill>
          </a:ln>
        </p:spPr>
        <p:txBody>
          <a:bodyPr wrap="square" rtlCol="0">
            <a:spAutoFit/>
          </a:bodyPr>
          <a:lstStyle/>
          <a:p>
            <a:r>
              <a:rPr lang="en-US" sz="3200" b="1" dirty="0">
                <a:solidFill>
                  <a:prstClr val="black"/>
                </a:solidFill>
                <a:latin typeface="Arial" panose="020B0604020202020204" pitchFamily="34" charset="0"/>
                <a:cs typeface="Arial" panose="020B0604020202020204" pitchFamily="34" charset="0"/>
              </a:rPr>
              <a:t>Today, we will </a:t>
            </a:r>
            <a:r>
              <a:rPr lang="en-US" sz="3200" dirty="0" smtClean="0">
                <a:solidFill>
                  <a:prstClr val="black"/>
                </a:solidFill>
                <a:latin typeface="Arial" panose="020B0604020202020204" pitchFamily="34" charset="0"/>
                <a:cs typeface="Arial" panose="020B0604020202020204" pitchFamily="34" charset="0"/>
              </a:rPr>
              <a:t>reflect on current practices in the classroom and </a:t>
            </a:r>
            <a:r>
              <a:rPr lang="en-US" sz="3200" dirty="0" smtClean="0">
                <a:solidFill>
                  <a:srgbClr val="FF0000"/>
                </a:solidFill>
                <a:latin typeface="Arial" panose="020B0604020202020204" pitchFamily="34" charset="0"/>
                <a:cs typeface="Arial" panose="020B0604020202020204" pitchFamily="34" charset="0"/>
              </a:rPr>
              <a:t>investigate strategies that positively impact novice performance</a:t>
            </a:r>
            <a:endParaRPr lang="en-US" sz="3200" dirty="0">
              <a:solidFill>
                <a:srgbClr val="FF0000"/>
              </a:solidFill>
              <a:latin typeface="Arial" panose="020B0604020202020204" pitchFamily="34" charset="0"/>
              <a:cs typeface="Arial" panose="020B0604020202020204" pitchFamily="34" charset="0"/>
            </a:endParaRPr>
          </a:p>
          <a:p>
            <a:endParaRPr lang="en-US" sz="3200" dirty="0">
              <a:solidFill>
                <a:prstClr val="black"/>
              </a:solidFill>
              <a:latin typeface="Arial" panose="020B0604020202020204" pitchFamily="34" charset="0"/>
              <a:cs typeface="Arial" panose="020B0604020202020204" pitchFamily="34" charset="0"/>
            </a:endParaRPr>
          </a:p>
          <a:p>
            <a:r>
              <a:rPr lang="en-US" sz="3200" b="1" dirty="0">
                <a:solidFill>
                  <a:prstClr val="black"/>
                </a:solidFill>
                <a:latin typeface="Arial" panose="020B0604020202020204" pitchFamily="34" charset="0"/>
                <a:cs typeface="Arial" panose="020B0604020202020204" pitchFamily="34" charset="0"/>
              </a:rPr>
              <a:t>So that we can </a:t>
            </a:r>
            <a:r>
              <a:rPr lang="en-US" sz="3200" dirty="0" smtClean="0">
                <a:solidFill>
                  <a:prstClr val="black"/>
                </a:solidFill>
                <a:latin typeface="Arial" panose="020B0604020202020204" pitchFamily="34" charset="0"/>
                <a:cs typeface="Arial" panose="020B0604020202020204" pitchFamily="34" charset="0"/>
              </a:rPr>
              <a:t>move from skill to implementation and continuously monitor for effectiveness</a:t>
            </a:r>
            <a:endParaRPr lang="en-US" sz="3200" dirty="0">
              <a:solidFill>
                <a:prstClr val="black"/>
              </a:solidFill>
              <a:latin typeface="Arial" panose="020B0604020202020204" pitchFamily="34" charset="0"/>
              <a:cs typeface="Arial" panose="020B0604020202020204" pitchFamily="34" charset="0"/>
            </a:endParaRPr>
          </a:p>
          <a:p>
            <a:endParaRPr lang="en-US" sz="3200" b="1" dirty="0">
              <a:solidFill>
                <a:prstClr val="black"/>
              </a:solidFill>
              <a:latin typeface="Arial" panose="020B0604020202020204" pitchFamily="34" charset="0"/>
              <a:cs typeface="Arial" panose="020B0604020202020204" pitchFamily="34" charset="0"/>
            </a:endParaRPr>
          </a:p>
          <a:p>
            <a:r>
              <a:rPr lang="en-US" sz="3200" b="1" dirty="0">
                <a:solidFill>
                  <a:prstClr val="black"/>
                </a:solidFill>
                <a:latin typeface="Arial" panose="020B0604020202020204" pitchFamily="34" charset="0"/>
                <a:cs typeface="Arial" panose="020B0604020202020204" pitchFamily="34" charset="0"/>
              </a:rPr>
              <a:t>We will know we are successful when </a:t>
            </a:r>
            <a:r>
              <a:rPr lang="en-US" sz="3200" dirty="0">
                <a:solidFill>
                  <a:prstClr val="black"/>
                </a:solidFill>
                <a:latin typeface="Arial" panose="020B0604020202020204" pitchFamily="34" charset="0"/>
                <a:cs typeface="Arial" panose="020B0604020202020204" pitchFamily="34" charset="0"/>
              </a:rPr>
              <a:t>we have identified and planned next steps for our own improvement</a:t>
            </a:r>
          </a:p>
        </p:txBody>
      </p:sp>
    </p:spTree>
    <p:extLst>
      <p:ext uri="{BB962C8B-B14F-4D97-AF65-F5344CB8AC3E}">
        <p14:creationId xmlns:p14="http://schemas.microsoft.com/office/powerpoint/2010/main" val="5802170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0848" y="426720"/>
            <a:ext cx="9229343" cy="6010656"/>
          </a:xfrm>
          <a:prstGeom prst="rect">
            <a:avLst/>
          </a:prstGeom>
        </p:spPr>
      </p:pic>
    </p:spTree>
    <p:extLst>
      <p:ext uri="{BB962C8B-B14F-4D97-AF65-F5344CB8AC3E}">
        <p14:creationId xmlns:p14="http://schemas.microsoft.com/office/powerpoint/2010/main" val="2396483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192761440"/>
              </p:ext>
            </p:extLst>
          </p:nvPr>
        </p:nvGraphicFramePr>
        <p:xfrm>
          <a:off x="1857830" y="117475"/>
          <a:ext cx="8679542" cy="6560457"/>
        </p:xfrm>
        <a:graphic>
          <a:graphicData uri="http://schemas.openxmlformats.org/presentationml/2006/ole">
            <mc:AlternateContent xmlns:mc="http://schemas.openxmlformats.org/markup-compatibility/2006">
              <mc:Choice xmlns:v="urn:schemas-microsoft-com:vml" Requires="v">
                <p:oleObj spid="_x0000_s3229" name="Document" r:id="rId5" imgW="5971967" imgH="6794973" progId="Word.Document.12">
                  <p:embed/>
                </p:oleObj>
              </mc:Choice>
              <mc:Fallback>
                <p:oleObj name="Document" r:id="rId5" imgW="5971967" imgH="6794973" progId="Word.Document.12">
                  <p:embed/>
                  <p:pic>
                    <p:nvPicPr>
                      <p:cNvPr id="0" name=""/>
                      <p:cNvPicPr/>
                      <p:nvPr/>
                    </p:nvPicPr>
                    <p:blipFill>
                      <a:blip r:embed="rId6"/>
                      <a:stretch>
                        <a:fillRect/>
                      </a:stretch>
                    </p:blipFill>
                    <p:spPr>
                      <a:xfrm>
                        <a:off x="1857830" y="117475"/>
                        <a:ext cx="8679542" cy="6560457"/>
                      </a:xfrm>
                      <a:prstGeom prst="rect">
                        <a:avLst/>
                      </a:prstGeom>
                    </p:spPr>
                  </p:pic>
                </p:oleObj>
              </mc:Fallback>
            </mc:AlternateContent>
          </a:graphicData>
        </a:graphic>
      </p:graphicFrame>
      <p:sp>
        <p:nvSpPr>
          <p:cNvPr id="4" name="TextBox 3"/>
          <p:cNvSpPr txBox="1"/>
          <p:nvPr/>
        </p:nvSpPr>
        <p:spPr>
          <a:xfrm>
            <a:off x="1924505" y="1212955"/>
            <a:ext cx="1543959" cy="369332"/>
          </a:xfrm>
          <a:prstGeom prst="rect">
            <a:avLst/>
          </a:prstGeom>
          <a:solidFill>
            <a:srgbClr val="FF99CC"/>
          </a:solidFill>
          <a:ln w="76200">
            <a:solidFill>
              <a:schemeClr val="tx1"/>
            </a:solidFill>
          </a:ln>
        </p:spPr>
        <p:txBody>
          <a:bodyPr wrap="square" rtlCol="0">
            <a:spAutoFit/>
          </a:bodyPr>
          <a:lstStyle/>
          <a:p>
            <a:pPr algn="ctr"/>
            <a:r>
              <a:rPr lang="en-US" b="1" dirty="0" smtClean="0">
                <a:latin typeface="Arial" panose="020B0604020202020204" pitchFamily="34" charset="0"/>
                <a:cs typeface="Arial" panose="020B0604020202020204" pitchFamily="34" charset="0"/>
              </a:rPr>
              <a:t>Phase 1</a:t>
            </a:r>
            <a:endParaRPr lang="en-US" b="1" dirty="0">
              <a:latin typeface="Arial" panose="020B0604020202020204" pitchFamily="34" charset="0"/>
              <a:cs typeface="Arial" panose="020B0604020202020204" pitchFamily="34" charset="0"/>
            </a:endParaRPr>
          </a:p>
        </p:txBody>
      </p:sp>
      <p:sp>
        <p:nvSpPr>
          <p:cNvPr id="8" name="TextBox 7"/>
          <p:cNvSpPr txBox="1"/>
          <p:nvPr/>
        </p:nvSpPr>
        <p:spPr>
          <a:xfrm>
            <a:off x="3535139" y="2684854"/>
            <a:ext cx="1723570" cy="369332"/>
          </a:xfrm>
          <a:prstGeom prst="rect">
            <a:avLst/>
          </a:prstGeom>
          <a:solidFill>
            <a:srgbClr val="FF99CC"/>
          </a:solidFill>
          <a:ln w="76200">
            <a:solidFill>
              <a:schemeClr val="tx1"/>
            </a:solidFill>
          </a:ln>
        </p:spPr>
        <p:txBody>
          <a:bodyPr wrap="square" rtlCol="0">
            <a:spAutoFit/>
          </a:bodyPr>
          <a:lstStyle/>
          <a:p>
            <a:pPr algn="ctr"/>
            <a:r>
              <a:rPr lang="en-US" b="1" dirty="0" smtClean="0">
                <a:latin typeface="Arial" panose="020B0604020202020204" pitchFamily="34" charset="0"/>
                <a:cs typeface="Arial" panose="020B0604020202020204" pitchFamily="34" charset="0"/>
              </a:rPr>
              <a:t>Phase 2</a:t>
            </a:r>
            <a:endParaRPr lang="en-US" b="1" dirty="0">
              <a:latin typeface="Arial" panose="020B0604020202020204" pitchFamily="34" charset="0"/>
              <a:cs typeface="Arial" panose="020B0604020202020204" pitchFamily="34" charset="0"/>
            </a:endParaRPr>
          </a:p>
        </p:txBody>
      </p:sp>
      <p:sp>
        <p:nvSpPr>
          <p:cNvPr id="9" name="TextBox 8"/>
          <p:cNvSpPr txBox="1"/>
          <p:nvPr/>
        </p:nvSpPr>
        <p:spPr>
          <a:xfrm>
            <a:off x="6320163" y="4508310"/>
            <a:ext cx="1701799" cy="369332"/>
          </a:xfrm>
          <a:prstGeom prst="rect">
            <a:avLst/>
          </a:prstGeom>
          <a:solidFill>
            <a:srgbClr val="FF99CC"/>
          </a:solidFill>
          <a:ln w="76200">
            <a:solidFill>
              <a:schemeClr val="tx1"/>
            </a:solidFill>
          </a:ln>
        </p:spPr>
        <p:txBody>
          <a:bodyPr wrap="square" rtlCol="0">
            <a:spAutoFit/>
          </a:bodyPr>
          <a:lstStyle/>
          <a:p>
            <a:pPr algn="ctr"/>
            <a:r>
              <a:rPr lang="en-US" b="1" dirty="0" smtClean="0">
                <a:latin typeface="Arial" panose="020B0604020202020204" pitchFamily="34" charset="0"/>
                <a:cs typeface="Arial" panose="020B0604020202020204" pitchFamily="34" charset="0"/>
              </a:rPr>
              <a:t>Phase 3/4</a:t>
            </a:r>
            <a:endParaRPr lang="en-US" b="1" dirty="0">
              <a:latin typeface="Arial" panose="020B0604020202020204" pitchFamily="34" charset="0"/>
              <a:cs typeface="Arial" panose="020B0604020202020204" pitchFamily="34" charset="0"/>
            </a:endParaRPr>
          </a:p>
        </p:txBody>
      </p:sp>
      <p:sp>
        <p:nvSpPr>
          <p:cNvPr id="10" name="TextBox 9"/>
          <p:cNvSpPr txBox="1"/>
          <p:nvPr/>
        </p:nvSpPr>
        <p:spPr>
          <a:xfrm>
            <a:off x="8542298" y="3367335"/>
            <a:ext cx="1701799" cy="369332"/>
          </a:xfrm>
          <a:prstGeom prst="rect">
            <a:avLst/>
          </a:prstGeom>
          <a:solidFill>
            <a:srgbClr val="FF99CC"/>
          </a:solidFill>
          <a:ln w="76200">
            <a:solidFill>
              <a:schemeClr val="tx1"/>
            </a:solidFill>
          </a:ln>
        </p:spPr>
        <p:txBody>
          <a:bodyPr wrap="square" rtlCol="0">
            <a:spAutoFit/>
          </a:bodyPr>
          <a:lstStyle/>
          <a:p>
            <a:pPr algn="ctr"/>
            <a:r>
              <a:rPr lang="en-US" b="1" dirty="0" smtClean="0">
                <a:latin typeface="Arial" panose="020B0604020202020204" pitchFamily="34" charset="0"/>
                <a:cs typeface="Arial" panose="020B0604020202020204" pitchFamily="34" charset="0"/>
              </a:rPr>
              <a:t>Phase 5</a:t>
            </a:r>
            <a:endParaRPr lang="en-US" b="1" dirty="0">
              <a:latin typeface="Arial" panose="020B0604020202020204" pitchFamily="34" charset="0"/>
              <a:cs typeface="Arial" panose="020B0604020202020204" pitchFamily="34" charset="0"/>
            </a:endParaRPr>
          </a:p>
        </p:txBody>
      </p:sp>
      <p:sp>
        <p:nvSpPr>
          <p:cNvPr id="5" name="TextBox 4"/>
          <p:cNvSpPr txBox="1"/>
          <p:nvPr/>
        </p:nvSpPr>
        <p:spPr>
          <a:xfrm>
            <a:off x="2343645" y="5200882"/>
            <a:ext cx="1543959" cy="523220"/>
          </a:xfrm>
          <a:prstGeom prst="rect">
            <a:avLst/>
          </a:prstGeom>
          <a:solidFill>
            <a:schemeClr val="accent4">
              <a:lumMod val="60000"/>
              <a:lumOff val="40000"/>
            </a:schemeClr>
          </a:solidFill>
          <a:ln w="38100">
            <a:solidFill>
              <a:schemeClr val="tx1"/>
            </a:solidFill>
          </a:ln>
        </p:spPr>
        <p:txBody>
          <a:bodyPr wrap="square" rtlCol="0">
            <a:spAutoFit/>
          </a:bodyPr>
          <a:lstStyle/>
          <a:p>
            <a:pPr algn="ctr"/>
            <a:r>
              <a:rPr lang="en-US" sz="2800" b="1" i="1" dirty="0" smtClean="0"/>
              <a:t>Crafting</a:t>
            </a:r>
            <a:endParaRPr lang="en-US" sz="2800" b="1" i="1" dirty="0"/>
          </a:p>
        </p:txBody>
      </p:sp>
      <p:sp>
        <p:nvSpPr>
          <p:cNvPr id="11" name="TextBox 10"/>
          <p:cNvSpPr txBox="1"/>
          <p:nvPr/>
        </p:nvSpPr>
        <p:spPr>
          <a:xfrm>
            <a:off x="5230139" y="5200882"/>
            <a:ext cx="1940923" cy="523220"/>
          </a:xfrm>
          <a:prstGeom prst="rect">
            <a:avLst/>
          </a:prstGeom>
          <a:solidFill>
            <a:schemeClr val="accent4">
              <a:lumMod val="60000"/>
              <a:lumOff val="40000"/>
            </a:schemeClr>
          </a:solidFill>
          <a:ln w="38100">
            <a:solidFill>
              <a:schemeClr val="tx1"/>
            </a:solidFill>
          </a:ln>
        </p:spPr>
        <p:txBody>
          <a:bodyPr wrap="square" rtlCol="0">
            <a:spAutoFit/>
          </a:bodyPr>
          <a:lstStyle/>
          <a:p>
            <a:pPr algn="ctr"/>
            <a:r>
              <a:rPr lang="en-US" sz="2800" b="1" i="1" dirty="0" smtClean="0"/>
              <a:t>Composing</a:t>
            </a:r>
            <a:endParaRPr lang="en-US" sz="2800" b="1" i="1" dirty="0"/>
          </a:p>
        </p:txBody>
      </p:sp>
      <p:sp>
        <p:nvSpPr>
          <p:cNvPr id="12" name="TextBox 11"/>
          <p:cNvSpPr txBox="1"/>
          <p:nvPr/>
        </p:nvSpPr>
        <p:spPr>
          <a:xfrm>
            <a:off x="8297255" y="5200882"/>
            <a:ext cx="1940923" cy="523220"/>
          </a:xfrm>
          <a:prstGeom prst="rect">
            <a:avLst/>
          </a:prstGeom>
          <a:solidFill>
            <a:schemeClr val="accent4">
              <a:lumMod val="60000"/>
              <a:lumOff val="40000"/>
            </a:schemeClr>
          </a:solidFill>
          <a:ln w="38100">
            <a:solidFill>
              <a:schemeClr val="tx1"/>
            </a:solidFill>
          </a:ln>
        </p:spPr>
        <p:txBody>
          <a:bodyPr wrap="square" rtlCol="0">
            <a:spAutoFit/>
          </a:bodyPr>
          <a:lstStyle/>
          <a:p>
            <a:pPr algn="ctr"/>
            <a:r>
              <a:rPr lang="en-US" sz="2800" b="1" i="1" dirty="0" smtClean="0"/>
              <a:t>Reflection</a:t>
            </a:r>
            <a:endParaRPr lang="en-US" sz="2800" b="1" i="1" dirty="0"/>
          </a:p>
        </p:txBody>
      </p:sp>
    </p:spTree>
    <p:extLst>
      <p:ext uri="{BB962C8B-B14F-4D97-AF65-F5344CB8AC3E}">
        <p14:creationId xmlns:p14="http://schemas.microsoft.com/office/powerpoint/2010/main" val="30370733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up)">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up)">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up)">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5"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9322" y="380108"/>
            <a:ext cx="11356209" cy="4363888"/>
          </a:xfrm>
        </p:spPr>
        <p:txBody>
          <a:bodyPr/>
          <a:lstStyle/>
          <a:p>
            <a:r>
              <a:rPr lang="en-US" sz="4000" b="0" i="1" dirty="0"/>
              <a:t>“In a </a:t>
            </a:r>
            <a:r>
              <a:rPr lang="en-US" sz="4000" i="1" dirty="0"/>
              <a:t>growth mindset</a:t>
            </a:r>
            <a:r>
              <a:rPr lang="en-US" sz="4000" b="0" i="1" dirty="0"/>
              <a:t>, people believe that their most basic abilities can be developed through dedication and hard work—brains and talent are just the starting point. This view creates a love of learning and a resilience that is essential for great </a:t>
            </a:r>
            <a:r>
              <a:rPr lang="en-US" sz="4000" b="0" i="1" dirty="0" smtClean="0"/>
              <a:t>accomplishment.”</a:t>
            </a:r>
            <a:br>
              <a:rPr lang="en-US" sz="4000" b="0" i="1" dirty="0" smtClean="0"/>
            </a:br>
            <a:r>
              <a:rPr lang="en-US" sz="4000" b="0" i="1" dirty="0" smtClean="0"/>
              <a:t>                                 ~ Carol </a:t>
            </a:r>
            <a:r>
              <a:rPr lang="en-US" sz="4000" b="0" i="1" dirty="0" err="1" smtClean="0"/>
              <a:t>Dweck</a:t>
            </a:r>
            <a:endParaRPr lang="en-US" sz="4000" i="1" dirty="0"/>
          </a:p>
        </p:txBody>
      </p:sp>
      <p:sp>
        <p:nvSpPr>
          <p:cNvPr id="3" name="Subtitle 2"/>
          <p:cNvSpPr>
            <a:spLocks noGrp="1"/>
          </p:cNvSpPr>
          <p:nvPr>
            <p:ph type="subTitle" idx="1"/>
          </p:nvPr>
        </p:nvSpPr>
        <p:spPr>
          <a:xfrm>
            <a:off x="86101" y="5318946"/>
            <a:ext cx="10962899" cy="1335613"/>
          </a:xfrm>
        </p:spPr>
        <p:txBody>
          <a:bodyPr>
            <a:noAutofit/>
          </a:bodyPr>
          <a:lstStyle/>
          <a:p>
            <a:r>
              <a:rPr lang="en-US" sz="8000" b="1" dirty="0"/>
              <a:t>GROWTH MINDSET</a:t>
            </a:r>
          </a:p>
        </p:txBody>
      </p:sp>
      <p:pic>
        <p:nvPicPr>
          <p:cNvPr id="4" name="Picture 3"/>
          <p:cNvPicPr>
            <a:picLocks noChangeAspect="1"/>
          </p:cNvPicPr>
          <p:nvPr/>
        </p:nvPicPr>
        <p:blipFill>
          <a:blip r:embed="rId3"/>
          <a:stretch>
            <a:fillRect/>
          </a:stretch>
        </p:blipFill>
        <p:spPr>
          <a:xfrm>
            <a:off x="9105899" y="4430339"/>
            <a:ext cx="3013776" cy="2290895"/>
          </a:xfrm>
          <a:prstGeom prst="rect">
            <a:avLst/>
          </a:prstGeom>
        </p:spPr>
      </p:pic>
    </p:spTree>
    <p:extLst>
      <p:ext uri="{BB962C8B-B14F-4D97-AF65-F5344CB8AC3E}">
        <p14:creationId xmlns:p14="http://schemas.microsoft.com/office/powerpoint/2010/main" val="13555560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625" y="790827"/>
            <a:ext cx="7054765" cy="2645912"/>
          </a:xfrm>
        </p:spPr>
        <p:txBody>
          <a:bodyPr/>
          <a:lstStyle/>
          <a:p>
            <a:pPr algn="ctr"/>
            <a:r>
              <a:rPr lang="en-US" sz="4100" dirty="0" smtClean="0"/>
              <a:t>Growth vs. Fixed Mindset</a:t>
            </a:r>
            <a:br>
              <a:rPr lang="en-US" sz="4100" dirty="0" smtClean="0"/>
            </a:br>
            <a:r>
              <a:rPr lang="en-US" sz="4100" dirty="0"/>
              <a:t/>
            </a:r>
            <a:br>
              <a:rPr lang="en-US" sz="4100" dirty="0"/>
            </a:br>
            <a:r>
              <a:rPr lang="en-US" sz="4100" dirty="0" smtClean="0"/>
              <a:t>Effect Size - .19</a:t>
            </a:r>
            <a:endParaRPr lang="en-US" sz="4100" dirty="0"/>
          </a:p>
        </p:txBody>
      </p:sp>
      <p:sp>
        <p:nvSpPr>
          <p:cNvPr id="3" name="Text Placeholder 2"/>
          <p:cNvSpPr>
            <a:spLocks noGrp="1"/>
          </p:cNvSpPr>
          <p:nvPr>
            <p:ph type="body" idx="1"/>
          </p:nvPr>
        </p:nvSpPr>
        <p:spPr>
          <a:xfrm>
            <a:off x="938914" y="4526023"/>
            <a:ext cx="6138161" cy="1261795"/>
          </a:xfrm>
          <a:ln w="57150">
            <a:solidFill>
              <a:schemeClr val="accent1"/>
            </a:solidFill>
          </a:ln>
        </p:spPr>
        <p:txBody>
          <a:bodyPr/>
          <a:lstStyle/>
          <a:p>
            <a:r>
              <a:rPr lang="en-US" sz="3200" b="1" i="1" dirty="0" smtClean="0"/>
              <a:t>Does mindset REALLY make a difference?</a:t>
            </a:r>
            <a:endParaRPr lang="en-US" sz="3200" b="1" i="1" dirty="0"/>
          </a:p>
        </p:txBody>
      </p:sp>
      <p:sp>
        <p:nvSpPr>
          <p:cNvPr id="4" name="Text Placeholder 3"/>
          <p:cNvSpPr>
            <a:spLocks noGrp="1"/>
          </p:cNvSpPr>
          <p:nvPr>
            <p:ph type="body" sz="quarter" idx="16"/>
          </p:nvPr>
        </p:nvSpPr>
        <p:spPr>
          <a:xfrm>
            <a:off x="7326390" y="339519"/>
            <a:ext cx="4494136" cy="5581649"/>
          </a:xfrm>
          <a:ln w="38100">
            <a:solidFill>
              <a:schemeClr val="accent1"/>
            </a:solidFill>
          </a:ln>
        </p:spPr>
        <p:txBody>
          <a:bodyPr>
            <a:noAutofit/>
          </a:bodyPr>
          <a:lstStyle/>
          <a:p>
            <a:pPr marL="285750" indent="-285750">
              <a:buFont typeface="Arial" panose="020B0604020202020204" pitchFamily="34" charset="0"/>
              <a:buChar char="•"/>
            </a:pPr>
            <a:r>
              <a:rPr lang="en-US" sz="2800" u="sng" dirty="0" smtClean="0"/>
              <a:t>Teacher</a:t>
            </a:r>
            <a:r>
              <a:rPr lang="en-US" sz="2800" dirty="0" smtClean="0"/>
              <a:t> Growth Mindset is </a:t>
            </a:r>
            <a:r>
              <a:rPr lang="en-US" sz="2800" b="1" i="1" dirty="0" smtClean="0"/>
              <a:t>critical </a:t>
            </a:r>
            <a:r>
              <a:rPr lang="en-US" sz="2800" dirty="0" smtClean="0"/>
              <a:t>for </a:t>
            </a:r>
            <a:r>
              <a:rPr lang="en-US" sz="2800" u="sng" dirty="0" smtClean="0"/>
              <a:t>Student</a:t>
            </a:r>
            <a:r>
              <a:rPr lang="en-US" sz="2800" dirty="0" smtClean="0"/>
              <a:t> Growth Mindset</a:t>
            </a:r>
          </a:p>
          <a:p>
            <a:endParaRPr lang="en-US" sz="2800" dirty="0"/>
          </a:p>
          <a:p>
            <a:pPr marL="285750" indent="-285750">
              <a:buFont typeface="Arial" panose="020B0604020202020204" pitchFamily="34" charset="0"/>
              <a:buChar char="•"/>
            </a:pPr>
            <a:r>
              <a:rPr lang="en-US" sz="2800" b="1" dirty="0" smtClean="0"/>
              <a:t>Collective Teacher Efficacy </a:t>
            </a:r>
            <a:r>
              <a:rPr lang="en-US" sz="2800" dirty="0" smtClean="0"/>
              <a:t>(Effect Size – 1.57)</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b="1" dirty="0" smtClean="0"/>
              <a:t>Student Self-Regulation </a:t>
            </a:r>
            <a:r>
              <a:rPr lang="en-US" sz="2800" dirty="0" smtClean="0"/>
              <a:t>(Effect Size – 1.33)</a:t>
            </a:r>
            <a:endParaRPr lang="en-US" sz="2800" dirty="0"/>
          </a:p>
        </p:txBody>
      </p:sp>
    </p:spTree>
    <p:extLst>
      <p:ext uri="{BB962C8B-B14F-4D97-AF65-F5344CB8AC3E}">
        <p14:creationId xmlns:p14="http://schemas.microsoft.com/office/powerpoint/2010/main" val="108313471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4">
                                            <p:bg/>
                                          </p:spTgt>
                                        </p:tgtEl>
                                        <p:attrNameLst>
                                          <p:attrName>style.visibility</p:attrName>
                                        </p:attrNameLst>
                                      </p:cBhvr>
                                      <p:to>
                                        <p:strVal val="visible"/>
                                      </p:to>
                                    </p:set>
                                    <p:animEffect transition="in" filter="wipe(up)">
                                      <p:cBhvr>
                                        <p:cTn id="21" dur="500"/>
                                        <p:tgtEl>
                                          <p:spTgt spid="4">
                                            <p:bg/>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wipe(up)">
                                      <p:cBhvr>
                                        <p:cTn id="26" dur="5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Effect transition="in" filter="wipe(up)">
                                      <p:cBhvr>
                                        <p:cTn id="31" dur="500"/>
                                        <p:tgtEl>
                                          <p:spTgt spid="4">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wipe(up)">
                                      <p:cBhvr>
                                        <p:cTn id="36"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029" y="1359243"/>
            <a:ext cx="3263641" cy="3842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4" name="Title 1"/>
          <p:cNvSpPr>
            <a:spLocks noGrp="1"/>
          </p:cNvSpPr>
          <p:nvPr>
            <p:ph type="title"/>
          </p:nvPr>
        </p:nvSpPr>
        <p:spPr>
          <a:xfrm>
            <a:off x="3505200" y="304800"/>
            <a:ext cx="8229600" cy="1143000"/>
          </a:xfrm>
        </p:spPr>
        <p:txBody>
          <a:bodyPr>
            <a:normAutofit/>
          </a:bodyPr>
          <a:lstStyle/>
          <a:p>
            <a:pPr algn="ctr">
              <a:defRPr/>
            </a:pPr>
            <a:r>
              <a:rPr lang="en-US" altLang="en-US" sz="4267" b="1" dirty="0">
                <a:solidFill>
                  <a:srgbClr val="002060"/>
                </a:solidFill>
                <a:effectLst>
                  <a:outerShdw blurRad="38100" dist="38100" dir="2700000" algn="tl">
                    <a:srgbClr val="000000">
                      <a:alpha val="43137"/>
                    </a:srgbClr>
                  </a:outerShdw>
                </a:effectLst>
                <a:latin typeface="+mn-lt"/>
              </a:rPr>
              <a:t>Ethical Imperative</a:t>
            </a:r>
          </a:p>
        </p:txBody>
      </p:sp>
      <p:graphicFrame>
        <p:nvGraphicFramePr>
          <p:cNvPr id="4" name="Table 3"/>
          <p:cNvGraphicFramePr>
            <a:graphicFrameLocks noGrp="1"/>
          </p:cNvGraphicFramePr>
          <p:nvPr>
            <p:extLst/>
          </p:nvPr>
        </p:nvGraphicFramePr>
        <p:xfrm>
          <a:off x="4338781" y="1181101"/>
          <a:ext cx="6096000" cy="2367486"/>
        </p:xfrm>
        <a:graphic>
          <a:graphicData uri="http://schemas.openxmlformats.org/drawingml/2006/table">
            <a:tbl>
              <a:tblPr firstRow="1" bandRow="1">
                <a:tableStyleId>{5C22544A-7EE6-4342-B048-85BDC9FD1C3A}</a:tableStyleId>
              </a:tblPr>
              <a:tblGrid>
                <a:gridCol w="3048000">
                  <a:extLst>
                    <a:ext uri="{9D8B030D-6E8A-4147-A177-3AD203B41FA5}">
                      <a16:colId xmlns="" xmlns:a16="http://schemas.microsoft.com/office/drawing/2014/main" val="20000"/>
                    </a:ext>
                  </a:extLst>
                </a:gridCol>
                <a:gridCol w="3048000">
                  <a:extLst>
                    <a:ext uri="{9D8B030D-6E8A-4147-A177-3AD203B41FA5}">
                      <a16:colId xmlns="" xmlns:a16="http://schemas.microsoft.com/office/drawing/2014/main" val="20001"/>
                    </a:ext>
                  </a:extLst>
                </a:gridCol>
              </a:tblGrid>
              <a:tr h="394581">
                <a:tc gridSpan="2">
                  <a:txBody>
                    <a:bodyPr/>
                    <a:lstStyle/>
                    <a:p>
                      <a:r>
                        <a:rPr lang="en-US" sz="1900" dirty="0" smtClean="0"/>
                        <a:t>Reading  2015-16</a:t>
                      </a:r>
                      <a:endParaRPr lang="en-US" sz="1900" dirty="0"/>
                    </a:p>
                  </a:txBody>
                  <a:tcPr marT="45733" marB="45733"/>
                </a:tc>
                <a:tc hMerge="1">
                  <a:txBody>
                    <a:bodyPr/>
                    <a:lstStyle/>
                    <a:p>
                      <a:endParaRPr lang="en-US" dirty="0"/>
                    </a:p>
                  </a:txBody>
                  <a:tcPr/>
                </a:tc>
                <a:extLst>
                  <a:ext uri="{0D108BD9-81ED-4DB2-BD59-A6C34878D82A}">
                    <a16:rowId xmlns="" xmlns:a16="http://schemas.microsoft.com/office/drawing/2014/main" val="10000"/>
                  </a:ext>
                </a:extLst>
              </a:tr>
              <a:tr h="394581">
                <a:tc>
                  <a:txBody>
                    <a:bodyPr/>
                    <a:lstStyle/>
                    <a:p>
                      <a:r>
                        <a:rPr lang="en-US" sz="1900" b="1" dirty="0">
                          <a:latin typeface="Arial Narrow" panose="020B0606020202030204" pitchFamily="34" charset="0"/>
                        </a:rPr>
                        <a:t>Grade Levels</a:t>
                      </a:r>
                    </a:p>
                  </a:txBody>
                  <a:tcPr marT="45733" marB="45733">
                    <a:solidFill>
                      <a:schemeClr val="accent1">
                        <a:lumMod val="40000"/>
                        <a:lumOff val="60000"/>
                      </a:schemeClr>
                    </a:solidFill>
                  </a:tcPr>
                </a:tc>
                <a:tc>
                  <a:txBody>
                    <a:bodyPr/>
                    <a:lstStyle/>
                    <a:p>
                      <a:r>
                        <a:rPr lang="en-US" sz="1900" b="1" dirty="0">
                          <a:latin typeface="Arial Narrow" panose="020B0606020202030204" pitchFamily="34" charset="0"/>
                        </a:rPr>
                        <a:t>Number</a:t>
                      </a:r>
                      <a:r>
                        <a:rPr lang="en-US" sz="1900" b="1" baseline="0" dirty="0">
                          <a:latin typeface="Arial Narrow" panose="020B0606020202030204" pitchFamily="34" charset="0"/>
                        </a:rPr>
                        <a:t> of Novice Students</a:t>
                      </a:r>
                      <a:endParaRPr lang="en-US" sz="1900" b="1" dirty="0">
                        <a:latin typeface="Arial Narrow" panose="020B0606020202030204" pitchFamily="34" charset="0"/>
                      </a:endParaRPr>
                    </a:p>
                  </a:txBody>
                  <a:tcPr marT="45733" marB="45733">
                    <a:solidFill>
                      <a:schemeClr val="accent1">
                        <a:lumMod val="40000"/>
                        <a:lumOff val="60000"/>
                      </a:schemeClr>
                    </a:solidFill>
                  </a:tcPr>
                </a:tc>
                <a:extLst>
                  <a:ext uri="{0D108BD9-81ED-4DB2-BD59-A6C34878D82A}">
                    <a16:rowId xmlns="" xmlns:a16="http://schemas.microsoft.com/office/drawing/2014/main" val="10001"/>
                  </a:ext>
                </a:extLst>
              </a:tr>
              <a:tr h="394581">
                <a:tc>
                  <a:txBody>
                    <a:bodyPr/>
                    <a:lstStyle/>
                    <a:p>
                      <a:r>
                        <a:rPr lang="en-US" sz="1900" dirty="0"/>
                        <a:t>Elementary School (3</a:t>
                      </a:r>
                      <a:r>
                        <a:rPr lang="en-US" sz="1900" baseline="30000" dirty="0"/>
                        <a:t>rd</a:t>
                      </a:r>
                      <a:r>
                        <a:rPr lang="en-US" sz="1900" dirty="0"/>
                        <a:t>-5</a:t>
                      </a:r>
                      <a:r>
                        <a:rPr lang="en-US" sz="1900" baseline="30000" dirty="0"/>
                        <a:t>th</a:t>
                      </a:r>
                      <a:r>
                        <a:rPr lang="en-US" sz="1900" dirty="0"/>
                        <a:t>)</a:t>
                      </a:r>
                    </a:p>
                  </a:txBody>
                  <a:tcPr marT="45733" marB="45733"/>
                </a:tc>
                <a:tc>
                  <a:txBody>
                    <a:bodyPr/>
                    <a:lstStyle/>
                    <a:p>
                      <a:r>
                        <a:rPr lang="en-US" sz="1900" b="1" dirty="0" smtClean="0">
                          <a:latin typeface="Arial" panose="020B0604020202020204" pitchFamily="34" charset="0"/>
                          <a:cs typeface="Arial" panose="020B0604020202020204" pitchFamily="34" charset="0"/>
                        </a:rPr>
                        <a:t>31,690</a:t>
                      </a:r>
                      <a:endParaRPr lang="en-US" sz="1900" b="1" dirty="0">
                        <a:latin typeface="Arial" panose="020B0604020202020204" pitchFamily="34" charset="0"/>
                        <a:cs typeface="Arial" panose="020B0604020202020204" pitchFamily="34" charset="0"/>
                      </a:endParaRPr>
                    </a:p>
                  </a:txBody>
                  <a:tcPr marT="45733" marB="45733"/>
                </a:tc>
                <a:extLst>
                  <a:ext uri="{0D108BD9-81ED-4DB2-BD59-A6C34878D82A}">
                    <a16:rowId xmlns="" xmlns:a16="http://schemas.microsoft.com/office/drawing/2014/main" val="10002"/>
                  </a:ext>
                </a:extLst>
              </a:tr>
              <a:tr h="394581">
                <a:tc>
                  <a:txBody>
                    <a:bodyPr/>
                    <a:lstStyle/>
                    <a:p>
                      <a:r>
                        <a:rPr lang="en-US" sz="1900" dirty="0"/>
                        <a:t>Middle School (6</a:t>
                      </a:r>
                      <a:r>
                        <a:rPr lang="en-US" sz="1900" baseline="30000" dirty="0"/>
                        <a:t>th</a:t>
                      </a:r>
                      <a:r>
                        <a:rPr lang="en-US" sz="1900" dirty="0"/>
                        <a:t>-8</a:t>
                      </a:r>
                      <a:r>
                        <a:rPr lang="en-US" sz="1900" baseline="30000" dirty="0"/>
                        <a:t>th</a:t>
                      </a:r>
                      <a:r>
                        <a:rPr lang="en-US" sz="1900" dirty="0"/>
                        <a:t>)</a:t>
                      </a:r>
                    </a:p>
                  </a:txBody>
                  <a:tcPr marT="45733" marB="45733"/>
                </a:tc>
                <a:tc>
                  <a:txBody>
                    <a:bodyPr/>
                    <a:lstStyle/>
                    <a:p>
                      <a:r>
                        <a:rPr lang="en-US" sz="1900" b="1" dirty="0" smtClean="0">
                          <a:latin typeface="Arial" panose="020B0604020202020204" pitchFamily="34" charset="0"/>
                          <a:cs typeface="Arial" panose="020B0604020202020204" pitchFamily="34" charset="0"/>
                        </a:rPr>
                        <a:t>31,</a:t>
                      </a:r>
                      <a:r>
                        <a:rPr lang="en-US" sz="1900" b="1" baseline="0" dirty="0" smtClean="0">
                          <a:latin typeface="Arial" panose="020B0604020202020204" pitchFamily="34" charset="0"/>
                          <a:cs typeface="Arial" panose="020B0604020202020204" pitchFamily="34" charset="0"/>
                        </a:rPr>
                        <a:t>473</a:t>
                      </a:r>
                      <a:endParaRPr lang="en-US" sz="1900" b="1" dirty="0">
                        <a:latin typeface="Arial" panose="020B0604020202020204" pitchFamily="34" charset="0"/>
                        <a:cs typeface="Arial" panose="020B0604020202020204" pitchFamily="34" charset="0"/>
                      </a:endParaRPr>
                    </a:p>
                  </a:txBody>
                  <a:tcPr marT="45733" marB="45733"/>
                </a:tc>
                <a:extLst>
                  <a:ext uri="{0D108BD9-81ED-4DB2-BD59-A6C34878D82A}">
                    <a16:rowId xmlns="" xmlns:a16="http://schemas.microsoft.com/office/drawing/2014/main" val="10003"/>
                  </a:ext>
                </a:extLst>
              </a:tr>
              <a:tr h="394581">
                <a:tc>
                  <a:txBody>
                    <a:bodyPr/>
                    <a:lstStyle/>
                    <a:p>
                      <a:r>
                        <a:rPr lang="en-US" sz="1900" dirty="0"/>
                        <a:t>High School  (English</a:t>
                      </a:r>
                      <a:r>
                        <a:rPr lang="en-US" sz="1900" baseline="0" dirty="0"/>
                        <a:t> II EOC</a:t>
                      </a:r>
                      <a:r>
                        <a:rPr lang="en-US" sz="1900" dirty="0"/>
                        <a:t>)</a:t>
                      </a:r>
                    </a:p>
                  </a:txBody>
                  <a:tcPr marT="45733" marB="45733"/>
                </a:tc>
                <a:tc>
                  <a:txBody>
                    <a:bodyPr/>
                    <a:lstStyle/>
                    <a:p>
                      <a:r>
                        <a:rPr lang="en-US" sz="1900" b="1" dirty="0" smtClean="0">
                          <a:latin typeface="Arial" panose="020B0604020202020204" pitchFamily="34" charset="0"/>
                          <a:cs typeface="Arial" panose="020B0604020202020204" pitchFamily="34" charset="0"/>
                        </a:rPr>
                        <a:t>16,863</a:t>
                      </a:r>
                      <a:endParaRPr lang="en-US" sz="1900" b="1" dirty="0">
                        <a:latin typeface="Arial" panose="020B0604020202020204" pitchFamily="34" charset="0"/>
                        <a:cs typeface="Arial" panose="020B0604020202020204" pitchFamily="34" charset="0"/>
                      </a:endParaRPr>
                    </a:p>
                  </a:txBody>
                  <a:tcPr marT="45733" marB="45733"/>
                </a:tc>
                <a:extLst>
                  <a:ext uri="{0D108BD9-81ED-4DB2-BD59-A6C34878D82A}">
                    <a16:rowId xmlns="" xmlns:a16="http://schemas.microsoft.com/office/drawing/2014/main" val="10004"/>
                  </a:ext>
                </a:extLst>
              </a:tr>
              <a:tr h="394581">
                <a:tc>
                  <a:txBody>
                    <a:bodyPr/>
                    <a:lstStyle/>
                    <a:p>
                      <a:r>
                        <a:rPr lang="en-US" sz="1900" dirty="0"/>
                        <a:t>Total </a:t>
                      </a:r>
                    </a:p>
                  </a:txBody>
                  <a:tcPr marT="45733" marB="45733"/>
                </a:tc>
                <a:tc>
                  <a:txBody>
                    <a:bodyPr/>
                    <a:lstStyle/>
                    <a:p>
                      <a:r>
                        <a:rPr lang="en-US" sz="1900" b="1" dirty="0" smtClean="0">
                          <a:latin typeface="Arial" panose="020B0604020202020204" pitchFamily="34" charset="0"/>
                          <a:cs typeface="Arial" panose="020B0604020202020204" pitchFamily="34" charset="0"/>
                        </a:rPr>
                        <a:t>80,026</a:t>
                      </a:r>
                      <a:endParaRPr lang="en-US" sz="1900" b="1" dirty="0">
                        <a:latin typeface="Arial" panose="020B0604020202020204" pitchFamily="34" charset="0"/>
                        <a:cs typeface="Arial" panose="020B0604020202020204" pitchFamily="34" charset="0"/>
                      </a:endParaRPr>
                    </a:p>
                  </a:txBody>
                  <a:tcPr marT="45733" marB="45733"/>
                </a:tc>
                <a:extLst>
                  <a:ext uri="{0D108BD9-81ED-4DB2-BD59-A6C34878D82A}">
                    <a16:rowId xmlns="" xmlns:a16="http://schemas.microsoft.com/office/drawing/2014/main" val="10005"/>
                  </a:ext>
                </a:extLst>
              </a:tr>
            </a:tbl>
          </a:graphicData>
        </a:graphic>
      </p:graphicFrame>
      <p:graphicFrame>
        <p:nvGraphicFramePr>
          <p:cNvPr id="5" name="Table 4"/>
          <p:cNvGraphicFramePr>
            <a:graphicFrameLocks noGrp="1"/>
          </p:cNvGraphicFramePr>
          <p:nvPr>
            <p:extLst/>
          </p:nvPr>
        </p:nvGraphicFramePr>
        <p:xfrm>
          <a:off x="4299527" y="3692043"/>
          <a:ext cx="6172200" cy="2491413"/>
        </p:xfrm>
        <a:graphic>
          <a:graphicData uri="http://schemas.openxmlformats.org/drawingml/2006/table">
            <a:tbl>
              <a:tblPr firstRow="1" bandRow="1">
                <a:tableStyleId>{5C22544A-7EE6-4342-B048-85BDC9FD1C3A}</a:tableStyleId>
              </a:tblPr>
              <a:tblGrid>
                <a:gridCol w="3086100">
                  <a:extLst>
                    <a:ext uri="{9D8B030D-6E8A-4147-A177-3AD203B41FA5}">
                      <a16:colId xmlns="" xmlns:a16="http://schemas.microsoft.com/office/drawing/2014/main" val="20000"/>
                    </a:ext>
                  </a:extLst>
                </a:gridCol>
                <a:gridCol w="3086100">
                  <a:extLst>
                    <a:ext uri="{9D8B030D-6E8A-4147-A177-3AD203B41FA5}">
                      <a16:colId xmlns="" xmlns:a16="http://schemas.microsoft.com/office/drawing/2014/main" val="20001"/>
                    </a:ext>
                  </a:extLst>
                </a:gridCol>
              </a:tblGrid>
              <a:tr h="375949">
                <a:tc gridSpan="2">
                  <a:txBody>
                    <a:bodyPr/>
                    <a:lstStyle/>
                    <a:p>
                      <a:r>
                        <a:rPr lang="en-US" sz="1900" dirty="0" smtClean="0"/>
                        <a:t>Math 2015-16</a:t>
                      </a:r>
                      <a:endParaRPr lang="en-US" sz="1900" dirty="0"/>
                    </a:p>
                  </a:txBody>
                  <a:tcPr marT="45735" marB="45735"/>
                </a:tc>
                <a:tc hMerge="1">
                  <a:txBody>
                    <a:bodyPr/>
                    <a:lstStyle/>
                    <a:p>
                      <a:endParaRPr lang="en-US" dirty="0"/>
                    </a:p>
                  </a:txBody>
                  <a:tcPr/>
                </a:tc>
                <a:extLst>
                  <a:ext uri="{0D108BD9-81ED-4DB2-BD59-A6C34878D82A}">
                    <a16:rowId xmlns="" xmlns:a16="http://schemas.microsoft.com/office/drawing/2014/main" val="10000"/>
                  </a:ext>
                </a:extLst>
              </a:tr>
              <a:tr h="449441">
                <a:tc>
                  <a:txBody>
                    <a:bodyPr/>
                    <a:lstStyle/>
                    <a:p>
                      <a:r>
                        <a:rPr lang="en-US" sz="1900" b="1" dirty="0">
                          <a:latin typeface="Arial Narrow" panose="020B0606020202030204" pitchFamily="34" charset="0"/>
                        </a:rPr>
                        <a:t>Grade Levels</a:t>
                      </a:r>
                    </a:p>
                  </a:txBody>
                  <a:tcPr marT="45735" marB="45735">
                    <a:solidFill>
                      <a:schemeClr val="accent1">
                        <a:lumMod val="40000"/>
                        <a:lumOff val="60000"/>
                      </a:schemeClr>
                    </a:solidFill>
                  </a:tcPr>
                </a:tc>
                <a:tc>
                  <a:txBody>
                    <a:bodyPr/>
                    <a:lstStyle/>
                    <a:p>
                      <a:r>
                        <a:rPr lang="en-US" sz="1900" b="1" dirty="0">
                          <a:latin typeface="Arial Narrow" panose="020B0606020202030204" pitchFamily="34" charset="0"/>
                        </a:rPr>
                        <a:t>Number</a:t>
                      </a:r>
                      <a:r>
                        <a:rPr lang="en-US" sz="1900" b="1" baseline="0" dirty="0">
                          <a:latin typeface="Arial Narrow" panose="020B0606020202030204" pitchFamily="34" charset="0"/>
                        </a:rPr>
                        <a:t> of Novice Students</a:t>
                      </a:r>
                      <a:endParaRPr lang="en-US" sz="1900" b="1" dirty="0">
                        <a:latin typeface="Arial Narrow" panose="020B0606020202030204" pitchFamily="34" charset="0"/>
                      </a:endParaRPr>
                    </a:p>
                  </a:txBody>
                  <a:tcPr marT="45735" marB="45735">
                    <a:solidFill>
                      <a:schemeClr val="accent1">
                        <a:lumMod val="40000"/>
                        <a:lumOff val="60000"/>
                      </a:schemeClr>
                    </a:solidFill>
                  </a:tcPr>
                </a:tc>
                <a:extLst>
                  <a:ext uri="{0D108BD9-81ED-4DB2-BD59-A6C34878D82A}">
                    <a16:rowId xmlns="" xmlns:a16="http://schemas.microsoft.com/office/drawing/2014/main" val="10001"/>
                  </a:ext>
                </a:extLst>
              </a:tr>
              <a:tr h="449441">
                <a:tc>
                  <a:txBody>
                    <a:bodyPr/>
                    <a:lstStyle/>
                    <a:p>
                      <a:r>
                        <a:rPr lang="en-US" sz="1900" dirty="0"/>
                        <a:t>Elementary School (3</a:t>
                      </a:r>
                      <a:r>
                        <a:rPr lang="en-US" sz="1900" baseline="30000" dirty="0"/>
                        <a:t>rd</a:t>
                      </a:r>
                      <a:r>
                        <a:rPr lang="en-US" sz="1900" dirty="0"/>
                        <a:t>-5</a:t>
                      </a:r>
                      <a:r>
                        <a:rPr lang="en-US" sz="1900" baseline="30000" dirty="0"/>
                        <a:t>th</a:t>
                      </a:r>
                      <a:r>
                        <a:rPr lang="en-US" sz="1900" dirty="0"/>
                        <a:t>)</a:t>
                      </a:r>
                    </a:p>
                  </a:txBody>
                  <a:tcPr marT="45735" marB="45735"/>
                </a:tc>
                <a:tc>
                  <a:txBody>
                    <a:bodyPr/>
                    <a:lstStyle/>
                    <a:p>
                      <a:r>
                        <a:rPr lang="en-US" sz="1900" b="1" dirty="0" smtClean="0">
                          <a:latin typeface="Arial" panose="020B0604020202020204" pitchFamily="34" charset="0"/>
                          <a:cs typeface="Arial" panose="020B0604020202020204" pitchFamily="34" charset="0"/>
                        </a:rPr>
                        <a:t>25,229</a:t>
                      </a:r>
                      <a:endParaRPr lang="en-US" sz="1900" b="1" dirty="0">
                        <a:latin typeface="Arial" panose="020B0604020202020204" pitchFamily="34" charset="0"/>
                        <a:cs typeface="Arial" panose="020B0604020202020204" pitchFamily="34" charset="0"/>
                      </a:endParaRPr>
                    </a:p>
                  </a:txBody>
                  <a:tcPr marT="45735" marB="45735"/>
                </a:tc>
                <a:extLst>
                  <a:ext uri="{0D108BD9-81ED-4DB2-BD59-A6C34878D82A}">
                    <a16:rowId xmlns="" xmlns:a16="http://schemas.microsoft.com/office/drawing/2014/main" val="10002"/>
                  </a:ext>
                </a:extLst>
              </a:tr>
              <a:tr h="375949">
                <a:tc>
                  <a:txBody>
                    <a:bodyPr/>
                    <a:lstStyle/>
                    <a:p>
                      <a:r>
                        <a:rPr lang="en-US" sz="1900" dirty="0"/>
                        <a:t>Middle School (6</a:t>
                      </a:r>
                      <a:r>
                        <a:rPr lang="en-US" sz="1900" baseline="30000" dirty="0"/>
                        <a:t>th</a:t>
                      </a:r>
                      <a:r>
                        <a:rPr lang="en-US" sz="1900" dirty="0"/>
                        <a:t>-8</a:t>
                      </a:r>
                      <a:r>
                        <a:rPr lang="en-US" sz="1900" baseline="30000" dirty="0"/>
                        <a:t>th</a:t>
                      </a:r>
                      <a:r>
                        <a:rPr lang="en-US" sz="1900" dirty="0"/>
                        <a:t>)</a:t>
                      </a:r>
                    </a:p>
                  </a:txBody>
                  <a:tcPr marT="45735" marB="45735"/>
                </a:tc>
                <a:tc>
                  <a:txBody>
                    <a:bodyPr/>
                    <a:lstStyle/>
                    <a:p>
                      <a:r>
                        <a:rPr lang="en-US" sz="1900" b="1" dirty="0" smtClean="0">
                          <a:latin typeface="Arial" panose="020B0604020202020204" pitchFamily="34" charset="0"/>
                          <a:cs typeface="Arial" panose="020B0604020202020204" pitchFamily="34" charset="0"/>
                        </a:rPr>
                        <a:t>24,462</a:t>
                      </a:r>
                      <a:endParaRPr lang="en-US" sz="1900" b="1" dirty="0">
                        <a:latin typeface="Arial" panose="020B0604020202020204" pitchFamily="34" charset="0"/>
                        <a:cs typeface="Arial" panose="020B0604020202020204" pitchFamily="34" charset="0"/>
                      </a:endParaRPr>
                    </a:p>
                  </a:txBody>
                  <a:tcPr marT="45735" marB="45735"/>
                </a:tc>
                <a:extLst>
                  <a:ext uri="{0D108BD9-81ED-4DB2-BD59-A6C34878D82A}">
                    <a16:rowId xmlns="" xmlns:a16="http://schemas.microsoft.com/office/drawing/2014/main" val="10003"/>
                  </a:ext>
                </a:extLst>
              </a:tr>
              <a:tr h="449441">
                <a:tc>
                  <a:txBody>
                    <a:bodyPr/>
                    <a:lstStyle/>
                    <a:p>
                      <a:r>
                        <a:rPr lang="en-US" sz="1900" dirty="0"/>
                        <a:t>High School  (Alg</a:t>
                      </a:r>
                      <a:r>
                        <a:rPr lang="en-US" sz="1900" baseline="0" dirty="0"/>
                        <a:t>ebra 2 EOC</a:t>
                      </a:r>
                      <a:r>
                        <a:rPr lang="en-US" sz="1900" dirty="0"/>
                        <a:t>)</a:t>
                      </a:r>
                    </a:p>
                  </a:txBody>
                  <a:tcPr marT="45735" marB="45735"/>
                </a:tc>
                <a:tc>
                  <a:txBody>
                    <a:bodyPr/>
                    <a:lstStyle/>
                    <a:p>
                      <a:r>
                        <a:rPr lang="en-US" sz="1900" b="1" dirty="0" smtClean="0">
                          <a:latin typeface="Arial" panose="020B0604020202020204" pitchFamily="34" charset="0"/>
                          <a:cs typeface="Arial" panose="020B0604020202020204" pitchFamily="34" charset="0"/>
                        </a:rPr>
                        <a:t>9,838</a:t>
                      </a:r>
                      <a:endParaRPr lang="en-US" sz="1900" b="1" dirty="0">
                        <a:latin typeface="Arial" panose="020B0604020202020204" pitchFamily="34" charset="0"/>
                        <a:cs typeface="Arial" panose="020B0604020202020204" pitchFamily="34" charset="0"/>
                      </a:endParaRPr>
                    </a:p>
                  </a:txBody>
                  <a:tcPr marT="45735" marB="45735"/>
                </a:tc>
                <a:extLst>
                  <a:ext uri="{0D108BD9-81ED-4DB2-BD59-A6C34878D82A}">
                    <a16:rowId xmlns="" xmlns:a16="http://schemas.microsoft.com/office/drawing/2014/main" val="10004"/>
                  </a:ext>
                </a:extLst>
              </a:tr>
              <a:tr h="375949">
                <a:tc>
                  <a:txBody>
                    <a:bodyPr/>
                    <a:lstStyle/>
                    <a:p>
                      <a:r>
                        <a:rPr lang="en-US" sz="1900" dirty="0"/>
                        <a:t>Total </a:t>
                      </a:r>
                    </a:p>
                  </a:txBody>
                  <a:tcPr marT="45735" marB="45735"/>
                </a:tc>
                <a:tc>
                  <a:txBody>
                    <a:bodyPr/>
                    <a:lstStyle/>
                    <a:p>
                      <a:r>
                        <a:rPr lang="en-US" sz="1900" b="1" dirty="0" smtClean="0">
                          <a:latin typeface="Arial" panose="020B0604020202020204" pitchFamily="34" charset="0"/>
                          <a:cs typeface="Arial" panose="020B0604020202020204" pitchFamily="34" charset="0"/>
                        </a:rPr>
                        <a:t>59,529</a:t>
                      </a:r>
                      <a:endParaRPr lang="en-US" sz="1900" b="1" dirty="0">
                        <a:latin typeface="Arial" panose="020B0604020202020204" pitchFamily="34" charset="0"/>
                        <a:cs typeface="Arial" panose="020B0604020202020204" pitchFamily="34" charset="0"/>
                      </a:endParaRPr>
                    </a:p>
                  </a:txBody>
                  <a:tcPr marT="45735" marB="45735"/>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191318300"/>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575" y="409088"/>
            <a:ext cx="11534400" cy="970450"/>
          </a:xfrm>
        </p:spPr>
        <p:txBody>
          <a:bodyPr/>
          <a:lstStyle/>
          <a:p>
            <a:r>
              <a:rPr lang="en-US" sz="5400" dirty="0" smtClean="0"/>
              <a:t>ACTIVITY: </a:t>
            </a:r>
            <a:r>
              <a:rPr lang="en-US" sz="5400" i="1" dirty="0" smtClean="0"/>
              <a:t>Mindset Check-Up</a:t>
            </a:r>
            <a:endParaRPr lang="en-US" sz="5400" i="1" dirty="0"/>
          </a:p>
        </p:txBody>
      </p:sp>
      <p:sp>
        <p:nvSpPr>
          <p:cNvPr id="3" name="Content Placeholder 2"/>
          <p:cNvSpPr>
            <a:spLocks noGrp="1"/>
          </p:cNvSpPr>
          <p:nvPr>
            <p:ph idx="1"/>
          </p:nvPr>
        </p:nvSpPr>
        <p:spPr>
          <a:xfrm>
            <a:off x="571063" y="1812712"/>
            <a:ext cx="5105838" cy="4721438"/>
          </a:xfrm>
        </p:spPr>
        <p:txBody>
          <a:bodyPr>
            <a:normAutofit/>
          </a:bodyPr>
          <a:lstStyle/>
          <a:p>
            <a:pPr marL="0" indent="0" algn="ctr">
              <a:buNone/>
            </a:pPr>
            <a:r>
              <a:rPr lang="en-US" sz="6000" b="1" dirty="0" smtClean="0"/>
              <a:t>Do you have a growth mindset?</a:t>
            </a:r>
            <a:endParaRPr lang="en-US" sz="6000" b="1" dirty="0"/>
          </a:p>
        </p:txBody>
      </p:sp>
      <p:pic>
        <p:nvPicPr>
          <p:cNvPr id="4" name="Picture 3"/>
          <p:cNvPicPr>
            <a:picLocks noChangeAspect="1"/>
          </p:cNvPicPr>
          <p:nvPr/>
        </p:nvPicPr>
        <p:blipFill>
          <a:blip r:embed="rId3"/>
          <a:stretch>
            <a:fillRect/>
          </a:stretch>
        </p:blipFill>
        <p:spPr>
          <a:xfrm>
            <a:off x="6724650" y="2812081"/>
            <a:ext cx="4090100" cy="3109053"/>
          </a:xfrm>
          <a:prstGeom prst="rect">
            <a:avLst/>
          </a:prstGeom>
        </p:spPr>
      </p:pic>
    </p:spTree>
    <p:extLst>
      <p:ext uri="{BB962C8B-B14F-4D97-AF65-F5344CB8AC3E}">
        <p14:creationId xmlns:p14="http://schemas.microsoft.com/office/powerpoint/2010/main" val="273116012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out)">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2450" y="447188"/>
            <a:ext cx="10571998" cy="970450"/>
          </a:xfrm>
        </p:spPr>
        <p:txBody>
          <a:bodyPr/>
          <a:lstStyle/>
          <a:p>
            <a:r>
              <a:rPr lang="en-US" sz="6600" dirty="0" smtClean="0"/>
              <a:t>Mindset Comparison</a:t>
            </a:r>
            <a:endParaRPr lang="en-US" sz="6600" dirty="0"/>
          </a:p>
        </p:txBody>
      </p:sp>
      <p:pic>
        <p:nvPicPr>
          <p:cNvPr id="6" name="Picture 5"/>
          <p:cNvPicPr>
            <a:picLocks noChangeAspect="1"/>
          </p:cNvPicPr>
          <p:nvPr/>
        </p:nvPicPr>
        <p:blipFill>
          <a:blip r:embed="rId3"/>
          <a:stretch>
            <a:fillRect/>
          </a:stretch>
        </p:blipFill>
        <p:spPr>
          <a:xfrm>
            <a:off x="1276350" y="2228850"/>
            <a:ext cx="4686300" cy="4629150"/>
          </a:xfrm>
          <a:prstGeom prst="rect">
            <a:avLst/>
          </a:prstGeom>
        </p:spPr>
      </p:pic>
      <p:pic>
        <p:nvPicPr>
          <p:cNvPr id="7" name="Picture 6"/>
          <p:cNvPicPr>
            <a:picLocks noChangeAspect="1"/>
          </p:cNvPicPr>
          <p:nvPr/>
        </p:nvPicPr>
        <p:blipFill>
          <a:blip r:embed="rId4"/>
          <a:stretch>
            <a:fillRect/>
          </a:stretch>
        </p:blipFill>
        <p:spPr>
          <a:xfrm>
            <a:off x="6486524" y="2257425"/>
            <a:ext cx="4591050" cy="4600575"/>
          </a:xfrm>
          <a:prstGeom prst="rect">
            <a:avLst/>
          </a:prstGeom>
        </p:spPr>
      </p:pic>
    </p:spTree>
    <p:extLst>
      <p:ext uri="{BB962C8B-B14F-4D97-AF65-F5344CB8AC3E}">
        <p14:creationId xmlns:p14="http://schemas.microsoft.com/office/powerpoint/2010/main" val="11828095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125" y="276225"/>
            <a:ext cx="10571998" cy="1255713"/>
          </a:xfrm>
        </p:spPr>
        <p:txBody>
          <a:bodyPr/>
          <a:lstStyle/>
          <a:p>
            <a:pPr algn="ctr"/>
            <a:r>
              <a:rPr lang="en-US" dirty="0" smtClean="0"/>
              <a:t>Does your learning environment foster a GROWTH MINDSET?</a:t>
            </a:r>
            <a:endParaRPr lang="en-US" dirty="0"/>
          </a:p>
        </p:txBody>
      </p:sp>
      <p:sp>
        <p:nvSpPr>
          <p:cNvPr id="3" name="Content Placeholder 2"/>
          <p:cNvSpPr>
            <a:spLocks noGrp="1"/>
          </p:cNvSpPr>
          <p:nvPr>
            <p:ph idx="1"/>
          </p:nvPr>
        </p:nvSpPr>
        <p:spPr>
          <a:xfrm>
            <a:off x="209550" y="2234773"/>
            <a:ext cx="5667375" cy="4254713"/>
          </a:xfrm>
        </p:spPr>
        <p:txBody>
          <a:bodyPr>
            <a:noAutofit/>
          </a:bodyPr>
          <a:lstStyle/>
          <a:p>
            <a:r>
              <a:rPr lang="en-US" sz="2200" dirty="0" smtClean="0"/>
              <a:t>Use </a:t>
            </a:r>
            <a:r>
              <a:rPr lang="en-US" sz="2200" dirty="0"/>
              <a:t>mixed ability </a:t>
            </a:r>
            <a:r>
              <a:rPr lang="en-US" sz="2200" dirty="0" smtClean="0"/>
              <a:t>grouping</a:t>
            </a:r>
          </a:p>
          <a:p>
            <a:r>
              <a:rPr lang="en-US" sz="2200" dirty="0"/>
              <a:t>Emphasize high expectations for </a:t>
            </a:r>
            <a:r>
              <a:rPr lang="en-US" sz="2200" b="1" i="1" dirty="0" smtClean="0"/>
              <a:t>ALL</a:t>
            </a:r>
            <a:r>
              <a:rPr lang="en-US" sz="2200" dirty="0" smtClean="0"/>
              <a:t> students</a:t>
            </a:r>
          </a:p>
          <a:p>
            <a:r>
              <a:rPr lang="en-US" sz="2200" dirty="0"/>
              <a:t>Avoid use of “person labels” such as “smart,” or being a “math person</a:t>
            </a:r>
            <a:r>
              <a:rPr lang="en-US" sz="2200" dirty="0" smtClean="0"/>
              <a:t>”</a:t>
            </a:r>
          </a:p>
          <a:p>
            <a:r>
              <a:rPr lang="en-US" sz="2200" dirty="0"/>
              <a:t>Teach students that our brains </a:t>
            </a:r>
            <a:r>
              <a:rPr lang="en-US" sz="2200" dirty="0" smtClean="0"/>
              <a:t>get stronger </a:t>
            </a:r>
            <a:r>
              <a:rPr lang="en-US" sz="2200" dirty="0"/>
              <a:t>when we’re </a:t>
            </a:r>
            <a:r>
              <a:rPr lang="en-US" sz="2200" dirty="0" smtClean="0"/>
              <a:t>challenged</a:t>
            </a:r>
          </a:p>
          <a:p>
            <a:r>
              <a:rPr lang="en-US" sz="2200" dirty="0" smtClean="0"/>
              <a:t>Emphasize the goals of </a:t>
            </a:r>
            <a:r>
              <a:rPr lang="en-US" sz="2200" b="1" i="1" dirty="0" smtClean="0"/>
              <a:t>learning</a:t>
            </a:r>
            <a:r>
              <a:rPr lang="en-US" sz="2200" dirty="0" smtClean="0"/>
              <a:t> and </a:t>
            </a:r>
            <a:r>
              <a:rPr lang="en-US" sz="2200" b="1" i="1" dirty="0" smtClean="0"/>
              <a:t>problem-solving</a:t>
            </a:r>
            <a:endParaRPr lang="en-US" sz="2200" b="1" i="1" dirty="0"/>
          </a:p>
        </p:txBody>
      </p:sp>
      <p:sp>
        <p:nvSpPr>
          <p:cNvPr id="4" name="Content Placeholder 2"/>
          <p:cNvSpPr txBox="1">
            <a:spLocks/>
          </p:cNvSpPr>
          <p:nvPr/>
        </p:nvSpPr>
        <p:spPr>
          <a:xfrm>
            <a:off x="5876487" y="2234773"/>
            <a:ext cx="6315513" cy="4254713"/>
          </a:xfrm>
          <a:prstGeom prst="rect">
            <a:avLst/>
          </a:prstGeom>
          <a:effectLst>
            <a:outerShdw blurRad="50800" dir="14400000">
              <a:srgbClr val="000000">
                <a:alpha val="40000"/>
              </a:srgbClr>
            </a:outerShdw>
          </a:effectLst>
        </p:spPr>
        <p:txBody>
          <a:bodyPr vert="horz" lIns="91440" tIns="45720" rIns="91440" bIns="45720" rtlCol="0" anchor="ctr">
            <a:no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buClr>
                <a:srgbClr val="00C6BB"/>
              </a:buClr>
            </a:pPr>
            <a:r>
              <a:rPr lang="en-US" sz="2200" dirty="0">
                <a:solidFill>
                  <a:prstClr val="white"/>
                </a:solidFill>
              </a:rPr>
              <a:t>Create environments where intellectual struggle is </a:t>
            </a:r>
            <a:r>
              <a:rPr lang="en-US" sz="2200" dirty="0" smtClean="0">
                <a:solidFill>
                  <a:prstClr val="white"/>
                </a:solidFill>
              </a:rPr>
              <a:t>embraced</a:t>
            </a:r>
          </a:p>
          <a:p>
            <a:pPr>
              <a:buClr>
                <a:srgbClr val="00C6BB"/>
              </a:buClr>
            </a:pPr>
            <a:r>
              <a:rPr lang="en-US" sz="2200" dirty="0">
                <a:solidFill>
                  <a:prstClr val="white"/>
                </a:solidFill>
              </a:rPr>
              <a:t>Create opportunities to celebrate and publicly </a:t>
            </a:r>
            <a:r>
              <a:rPr lang="en-US" sz="2200" dirty="0" smtClean="0">
                <a:solidFill>
                  <a:prstClr val="white"/>
                </a:solidFill>
              </a:rPr>
              <a:t>discuss mistakes</a:t>
            </a:r>
          </a:p>
          <a:p>
            <a:pPr>
              <a:buClr>
                <a:srgbClr val="00C6BB"/>
              </a:buClr>
            </a:pPr>
            <a:r>
              <a:rPr lang="en-US" sz="2200" dirty="0">
                <a:solidFill>
                  <a:prstClr val="white"/>
                </a:solidFill>
              </a:rPr>
              <a:t>Provide praise that focuses on the </a:t>
            </a:r>
            <a:r>
              <a:rPr lang="en-US" sz="2200" b="1" dirty="0" smtClean="0">
                <a:solidFill>
                  <a:prstClr val="white"/>
                </a:solidFill>
              </a:rPr>
              <a:t>process</a:t>
            </a:r>
          </a:p>
          <a:p>
            <a:pPr>
              <a:buClr>
                <a:srgbClr val="00C6BB"/>
              </a:buClr>
            </a:pPr>
            <a:r>
              <a:rPr lang="en-US" sz="2200" dirty="0">
                <a:solidFill>
                  <a:prstClr val="white"/>
                </a:solidFill>
              </a:rPr>
              <a:t>When students are struggling, affirm high standards and provide reassurance that </a:t>
            </a:r>
            <a:r>
              <a:rPr lang="en-US" sz="2200" dirty="0" smtClean="0">
                <a:solidFill>
                  <a:prstClr val="white"/>
                </a:solidFill>
              </a:rPr>
              <a:t>you believe </a:t>
            </a:r>
            <a:r>
              <a:rPr lang="en-US" sz="2200" dirty="0">
                <a:solidFill>
                  <a:prstClr val="white"/>
                </a:solidFill>
              </a:rPr>
              <a:t>in their ability to </a:t>
            </a:r>
            <a:r>
              <a:rPr lang="en-US" sz="2200" dirty="0" smtClean="0">
                <a:solidFill>
                  <a:prstClr val="white"/>
                </a:solidFill>
              </a:rPr>
              <a:t>succeed</a:t>
            </a:r>
          </a:p>
          <a:p>
            <a:pPr>
              <a:buClr>
                <a:srgbClr val="00C6BB"/>
              </a:buClr>
            </a:pPr>
            <a:r>
              <a:rPr lang="en-US" sz="2200" dirty="0">
                <a:solidFill>
                  <a:prstClr val="white"/>
                </a:solidFill>
              </a:rPr>
              <a:t>Encourage help-seeking and collaboration</a:t>
            </a:r>
          </a:p>
        </p:txBody>
      </p:sp>
    </p:spTree>
    <p:extLst>
      <p:ext uri="{BB962C8B-B14F-4D97-AF65-F5344CB8AC3E}">
        <p14:creationId xmlns:p14="http://schemas.microsoft.com/office/powerpoint/2010/main" val="38715827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575" y="409088"/>
            <a:ext cx="11534400" cy="970450"/>
          </a:xfrm>
        </p:spPr>
        <p:txBody>
          <a:bodyPr/>
          <a:lstStyle/>
          <a:p>
            <a:r>
              <a:rPr lang="en-US" sz="5400" dirty="0" smtClean="0"/>
              <a:t>ACTIVITY: </a:t>
            </a:r>
            <a:r>
              <a:rPr lang="en-US" sz="5400" b="0" dirty="0" smtClean="0"/>
              <a:t>Matching Game</a:t>
            </a:r>
            <a:r>
              <a:rPr lang="en-US" sz="5400" i="1" dirty="0" smtClean="0"/>
              <a:t> </a:t>
            </a:r>
            <a:endParaRPr lang="en-US" sz="5400" i="1" dirty="0"/>
          </a:p>
        </p:txBody>
      </p:sp>
      <p:pic>
        <p:nvPicPr>
          <p:cNvPr id="4" name="Picture 3"/>
          <p:cNvPicPr>
            <a:picLocks noChangeAspect="1"/>
          </p:cNvPicPr>
          <p:nvPr/>
        </p:nvPicPr>
        <p:blipFill>
          <a:blip r:embed="rId3"/>
          <a:stretch>
            <a:fillRect/>
          </a:stretch>
        </p:blipFill>
        <p:spPr>
          <a:xfrm>
            <a:off x="9216325" y="3602067"/>
            <a:ext cx="2702375" cy="2054186"/>
          </a:xfrm>
          <a:prstGeom prst="rect">
            <a:avLst/>
          </a:prstGeom>
        </p:spPr>
      </p:pic>
      <p:sp>
        <p:nvSpPr>
          <p:cNvPr id="5" name="TextBox 4"/>
          <p:cNvSpPr txBox="1"/>
          <p:nvPr/>
        </p:nvSpPr>
        <p:spPr>
          <a:xfrm>
            <a:off x="504825" y="2217072"/>
            <a:ext cx="11182350" cy="1384995"/>
          </a:xfrm>
          <a:prstGeom prst="rect">
            <a:avLst/>
          </a:prstGeom>
          <a:noFill/>
        </p:spPr>
        <p:txBody>
          <a:bodyPr wrap="square" rtlCol="0">
            <a:spAutoFit/>
          </a:bodyPr>
          <a:lstStyle/>
          <a:p>
            <a:pPr defTabSz="457200"/>
            <a:r>
              <a:rPr lang="en-US" sz="2800" dirty="0" smtClean="0">
                <a:solidFill>
                  <a:prstClr val="white"/>
                </a:solidFill>
              </a:rPr>
              <a:t>Struggle and failure are an important part of success. We learn from every mistake we make. Many highly successful individuals did not gain success easily. </a:t>
            </a:r>
            <a:endParaRPr lang="en-US" sz="2800" dirty="0">
              <a:solidFill>
                <a:prstClr val="white"/>
              </a:solidFill>
            </a:endParaRPr>
          </a:p>
        </p:txBody>
      </p:sp>
      <p:sp>
        <p:nvSpPr>
          <p:cNvPr id="7" name="TextBox 6"/>
          <p:cNvSpPr txBox="1"/>
          <p:nvPr/>
        </p:nvSpPr>
        <p:spPr>
          <a:xfrm>
            <a:off x="790574" y="3688888"/>
            <a:ext cx="8610600" cy="2954655"/>
          </a:xfrm>
          <a:prstGeom prst="rect">
            <a:avLst/>
          </a:prstGeom>
          <a:noFill/>
        </p:spPr>
        <p:txBody>
          <a:bodyPr wrap="square" rtlCol="0">
            <a:spAutoFit/>
          </a:bodyPr>
          <a:lstStyle/>
          <a:p>
            <a:pPr marL="457200" indent="-457200" defTabSz="457200">
              <a:buFont typeface="Wingdings" panose="05000000000000000000" pitchFamily="2" charset="2"/>
              <a:buChar char="ü"/>
            </a:pPr>
            <a:r>
              <a:rPr lang="en-US" sz="2400" b="1" dirty="0" smtClean="0">
                <a:solidFill>
                  <a:prstClr val="white"/>
                </a:solidFill>
              </a:rPr>
              <a:t>Locate the “Matching Game” cards</a:t>
            </a:r>
          </a:p>
          <a:p>
            <a:pPr marL="457200" indent="-457200" defTabSz="457200">
              <a:buFont typeface="Wingdings" panose="05000000000000000000" pitchFamily="2" charset="2"/>
              <a:buChar char="ü"/>
            </a:pPr>
            <a:endParaRPr lang="en-US" sz="2400" b="1" dirty="0" smtClean="0">
              <a:solidFill>
                <a:prstClr val="white"/>
              </a:solidFill>
            </a:endParaRPr>
          </a:p>
          <a:p>
            <a:pPr marL="457200" indent="-457200" defTabSz="457200">
              <a:buFont typeface="Wingdings" panose="05000000000000000000" pitchFamily="2" charset="2"/>
              <a:buChar char="ü"/>
            </a:pPr>
            <a:r>
              <a:rPr lang="en-US" sz="2400" b="1" dirty="0">
                <a:solidFill>
                  <a:prstClr val="white"/>
                </a:solidFill>
              </a:rPr>
              <a:t>R</a:t>
            </a:r>
            <a:r>
              <a:rPr lang="en-US" sz="2400" b="1" dirty="0" smtClean="0">
                <a:solidFill>
                  <a:prstClr val="white"/>
                </a:solidFill>
              </a:rPr>
              <a:t>ead each scenario</a:t>
            </a:r>
          </a:p>
          <a:p>
            <a:pPr marL="457200" indent="-457200" defTabSz="457200">
              <a:buFont typeface="Wingdings" panose="05000000000000000000" pitchFamily="2" charset="2"/>
              <a:buChar char="ü"/>
            </a:pPr>
            <a:endParaRPr lang="en-US" sz="2400" b="1" dirty="0" smtClean="0">
              <a:solidFill>
                <a:prstClr val="white"/>
              </a:solidFill>
            </a:endParaRPr>
          </a:p>
          <a:p>
            <a:pPr marL="457200" indent="-457200" defTabSz="457200">
              <a:buFont typeface="Wingdings" panose="05000000000000000000" pitchFamily="2" charset="2"/>
              <a:buChar char="ü"/>
            </a:pPr>
            <a:r>
              <a:rPr lang="en-US" sz="2400" b="1" dirty="0" smtClean="0">
                <a:solidFill>
                  <a:prstClr val="white"/>
                </a:solidFill>
              </a:rPr>
              <a:t>As a group, work together to match the scenarios to the highly successful individuals that each scenario describes</a:t>
            </a:r>
          </a:p>
          <a:p>
            <a:pPr marL="285750" indent="-285750" defTabSz="457200">
              <a:buFont typeface="Wingdings" panose="05000000000000000000" pitchFamily="2" charset="2"/>
              <a:buChar char="ü"/>
            </a:pPr>
            <a:endParaRPr lang="en-US" dirty="0">
              <a:solidFill>
                <a:prstClr val="white"/>
              </a:solidFill>
            </a:endParaRPr>
          </a:p>
        </p:txBody>
      </p:sp>
    </p:spTree>
    <p:extLst>
      <p:ext uri="{BB962C8B-B14F-4D97-AF65-F5344CB8AC3E}">
        <p14:creationId xmlns:p14="http://schemas.microsoft.com/office/powerpoint/2010/main" val="26641236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left)">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wipe(left)">
                                      <p:cBhvr>
                                        <p:cTn id="24" dur="500"/>
                                        <p:tgtEl>
                                          <p:spTgt spid="7">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Effect transition="in" filter="wipe(left)">
                                      <p:cBhvr>
                                        <p:cTn id="29"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575" y="409088"/>
            <a:ext cx="11534400" cy="970450"/>
          </a:xfrm>
        </p:spPr>
        <p:txBody>
          <a:bodyPr/>
          <a:lstStyle/>
          <a:p>
            <a:r>
              <a:rPr lang="en-US" sz="5400" dirty="0" smtClean="0"/>
              <a:t>ACTIVITY: </a:t>
            </a:r>
            <a:r>
              <a:rPr lang="en-US" sz="5400" b="0" dirty="0" smtClean="0"/>
              <a:t>Matching Game</a:t>
            </a:r>
            <a:r>
              <a:rPr lang="en-US" sz="5400" i="1" dirty="0" smtClean="0"/>
              <a:t> </a:t>
            </a:r>
            <a:endParaRPr lang="en-US" sz="5400" i="1" dirty="0"/>
          </a:p>
        </p:txBody>
      </p:sp>
      <p:sp>
        <p:nvSpPr>
          <p:cNvPr id="5" name="TextBox 4"/>
          <p:cNvSpPr txBox="1"/>
          <p:nvPr/>
        </p:nvSpPr>
        <p:spPr>
          <a:xfrm>
            <a:off x="3299083" y="1950100"/>
            <a:ext cx="4505325" cy="707886"/>
          </a:xfrm>
          <a:prstGeom prst="rect">
            <a:avLst/>
          </a:prstGeom>
          <a:noFill/>
        </p:spPr>
        <p:txBody>
          <a:bodyPr wrap="square" rtlCol="0">
            <a:spAutoFit/>
          </a:bodyPr>
          <a:lstStyle/>
          <a:p>
            <a:pPr defTabSz="457200"/>
            <a:r>
              <a:rPr lang="en-US" sz="4000" dirty="0" smtClean="0">
                <a:solidFill>
                  <a:prstClr val="white"/>
                </a:solidFill>
              </a:rPr>
              <a:t>Check Yourself!</a:t>
            </a:r>
            <a:endParaRPr lang="en-US" sz="4000" dirty="0">
              <a:solidFill>
                <a:prstClr val="white"/>
              </a:solidFill>
            </a:endParaRPr>
          </a:p>
        </p:txBody>
      </p:sp>
      <p:sp>
        <p:nvSpPr>
          <p:cNvPr id="3" name="TextBox 2"/>
          <p:cNvSpPr txBox="1"/>
          <p:nvPr/>
        </p:nvSpPr>
        <p:spPr>
          <a:xfrm>
            <a:off x="339635" y="2801676"/>
            <a:ext cx="5172892" cy="31700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4000" dirty="0" smtClean="0"/>
              <a:t>1. JK </a:t>
            </a:r>
            <a:r>
              <a:rPr lang="en-US" sz="4000" dirty="0"/>
              <a:t>Rowling</a:t>
            </a:r>
          </a:p>
          <a:p>
            <a:r>
              <a:rPr lang="en-US" sz="4000" dirty="0" smtClean="0"/>
              <a:t>2. Abraham </a:t>
            </a:r>
            <a:r>
              <a:rPr lang="en-US" sz="4000" dirty="0"/>
              <a:t>Lincoln</a:t>
            </a:r>
          </a:p>
          <a:p>
            <a:r>
              <a:rPr lang="en-US" sz="4000" dirty="0" smtClean="0"/>
              <a:t>3. Steve </a:t>
            </a:r>
            <a:r>
              <a:rPr lang="en-US" sz="4000" dirty="0"/>
              <a:t>Jobs</a:t>
            </a:r>
          </a:p>
          <a:p>
            <a:r>
              <a:rPr lang="en-US" sz="4000" dirty="0" smtClean="0"/>
              <a:t>4. Walt </a:t>
            </a:r>
            <a:r>
              <a:rPr lang="en-US" sz="4000" dirty="0"/>
              <a:t>Disney</a:t>
            </a:r>
          </a:p>
          <a:p>
            <a:r>
              <a:rPr lang="en-US" sz="4000" dirty="0" smtClean="0"/>
              <a:t>5. Albert </a:t>
            </a:r>
            <a:r>
              <a:rPr lang="en-US" sz="4000" dirty="0"/>
              <a:t>Einstein</a:t>
            </a:r>
          </a:p>
        </p:txBody>
      </p:sp>
      <p:sp>
        <p:nvSpPr>
          <p:cNvPr id="6" name="TextBox 5"/>
          <p:cNvSpPr txBox="1"/>
          <p:nvPr/>
        </p:nvSpPr>
        <p:spPr>
          <a:xfrm>
            <a:off x="6466775" y="2801676"/>
            <a:ext cx="5172892" cy="31700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4000" dirty="0" smtClean="0"/>
              <a:t>6. Oprah </a:t>
            </a:r>
            <a:r>
              <a:rPr lang="en-US" sz="4000" dirty="0"/>
              <a:t>W</a:t>
            </a:r>
            <a:r>
              <a:rPr lang="en-US" sz="4000" dirty="0" smtClean="0"/>
              <a:t>infrey</a:t>
            </a:r>
            <a:endParaRPr lang="en-US" sz="4000" dirty="0"/>
          </a:p>
          <a:p>
            <a:r>
              <a:rPr lang="en-US" sz="4000" dirty="0" smtClean="0"/>
              <a:t>7. Michael Jordan</a:t>
            </a:r>
            <a:endParaRPr lang="en-US" sz="4000" dirty="0"/>
          </a:p>
          <a:p>
            <a:r>
              <a:rPr lang="en-US" sz="4000" dirty="0" smtClean="0"/>
              <a:t>8. The Beatles</a:t>
            </a:r>
            <a:endParaRPr lang="en-US" sz="4000" dirty="0"/>
          </a:p>
          <a:p>
            <a:r>
              <a:rPr lang="en-US" sz="4000" dirty="0" smtClean="0"/>
              <a:t>9. Henry Ford</a:t>
            </a:r>
            <a:endParaRPr lang="en-US" sz="4000" dirty="0"/>
          </a:p>
          <a:p>
            <a:r>
              <a:rPr lang="en-US" sz="4000" dirty="0" smtClean="0"/>
              <a:t>10. Thomas Edison </a:t>
            </a:r>
            <a:endParaRPr lang="en-US" sz="4000" dirty="0"/>
          </a:p>
        </p:txBody>
      </p:sp>
    </p:spTree>
    <p:extLst>
      <p:ext uri="{BB962C8B-B14F-4D97-AF65-F5344CB8AC3E}">
        <p14:creationId xmlns:p14="http://schemas.microsoft.com/office/powerpoint/2010/main" val="3820317761"/>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left)">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left)">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left)">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wipe(left)">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6">
                                            <p:txEl>
                                              <p:pRg st="0" end="0"/>
                                            </p:txEl>
                                          </p:spTgt>
                                        </p:tgtEl>
                                        <p:attrNameLst>
                                          <p:attrName>style.visibility</p:attrName>
                                        </p:attrNameLst>
                                      </p:cBhvr>
                                      <p:to>
                                        <p:strVal val="visible"/>
                                      </p:to>
                                    </p:set>
                                    <p:animEffect transition="in" filter="wipe(left)">
                                      <p:cBhvr>
                                        <p:cTn id="44" dur="500"/>
                                        <p:tgtEl>
                                          <p:spTgt spid="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6">
                                            <p:txEl>
                                              <p:pRg st="1" end="1"/>
                                            </p:txEl>
                                          </p:spTgt>
                                        </p:tgtEl>
                                        <p:attrNameLst>
                                          <p:attrName>style.visibility</p:attrName>
                                        </p:attrNameLst>
                                      </p:cBhvr>
                                      <p:to>
                                        <p:strVal val="visible"/>
                                      </p:to>
                                    </p:set>
                                    <p:animEffect transition="in" filter="wipe(left)">
                                      <p:cBhvr>
                                        <p:cTn id="49" dur="500"/>
                                        <p:tgtEl>
                                          <p:spTgt spid="6">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6">
                                            <p:txEl>
                                              <p:pRg st="2" end="2"/>
                                            </p:txEl>
                                          </p:spTgt>
                                        </p:tgtEl>
                                        <p:attrNameLst>
                                          <p:attrName>style.visibility</p:attrName>
                                        </p:attrNameLst>
                                      </p:cBhvr>
                                      <p:to>
                                        <p:strVal val="visible"/>
                                      </p:to>
                                    </p:set>
                                    <p:animEffect transition="in" filter="wipe(left)">
                                      <p:cBhvr>
                                        <p:cTn id="54" dur="500"/>
                                        <p:tgtEl>
                                          <p:spTgt spid="6">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6">
                                            <p:txEl>
                                              <p:pRg st="3" end="3"/>
                                            </p:txEl>
                                          </p:spTgt>
                                        </p:tgtEl>
                                        <p:attrNameLst>
                                          <p:attrName>style.visibility</p:attrName>
                                        </p:attrNameLst>
                                      </p:cBhvr>
                                      <p:to>
                                        <p:strVal val="visible"/>
                                      </p:to>
                                    </p:set>
                                    <p:animEffect transition="in" filter="wipe(left)">
                                      <p:cBhvr>
                                        <p:cTn id="59" dur="500"/>
                                        <p:tgtEl>
                                          <p:spTgt spid="6">
                                            <p:txEl>
                                              <p:pRg st="3" end="3"/>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6">
                                            <p:txEl>
                                              <p:pRg st="4" end="4"/>
                                            </p:txEl>
                                          </p:spTgt>
                                        </p:tgtEl>
                                        <p:attrNameLst>
                                          <p:attrName>style.visibility</p:attrName>
                                        </p:attrNameLst>
                                      </p:cBhvr>
                                      <p:to>
                                        <p:strVal val="visible"/>
                                      </p:to>
                                    </p:set>
                                    <p:animEffect transition="in" filter="wipe(left)">
                                      <p:cBhvr>
                                        <p:cTn id="64"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10000" y="127822"/>
            <a:ext cx="10981949" cy="662753"/>
          </a:xfrm>
          <a:solidFill>
            <a:schemeClr val="bg1"/>
          </a:solidFill>
          <a:ln w="38100">
            <a:solidFill>
              <a:schemeClr val="tx1"/>
            </a:solidFill>
          </a:ln>
        </p:spPr>
        <p:txBody>
          <a:bodyPr>
            <a:noAutofit/>
          </a:bodyPr>
          <a:lstStyle/>
          <a:p>
            <a:pPr algn="ctr"/>
            <a:r>
              <a:rPr lang="en-US" sz="3200" dirty="0" smtClean="0"/>
              <a:t>Testimonial from Kentucky Teacher of the Year</a:t>
            </a:r>
            <a:endParaRPr lang="en-US" sz="3200" dirty="0"/>
          </a:p>
        </p:txBody>
      </p:sp>
      <p:pic>
        <p:nvPicPr>
          <p:cNvPr id="4" name="Joanna Growth Mindse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31974" y="952499"/>
            <a:ext cx="9642125" cy="5419725"/>
          </a:xfrm>
          <a:prstGeom prst="rect">
            <a:avLst/>
          </a:prstGeom>
        </p:spPr>
      </p:pic>
    </p:spTree>
    <p:extLst>
      <p:ext uri="{BB962C8B-B14F-4D97-AF65-F5344CB8AC3E}">
        <p14:creationId xmlns:p14="http://schemas.microsoft.com/office/powerpoint/2010/main" val="949893027"/>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cs typeface="Arial" panose="020B0604020202020204" pitchFamily="34" charset="0"/>
              </a:rPr>
              <a:t>So What? Now What?</a:t>
            </a:r>
            <a:endParaRPr lang="en-US" sz="5400" dirty="0"/>
          </a:p>
        </p:txBody>
      </p:sp>
      <p:sp>
        <p:nvSpPr>
          <p:cNvPr id="4" name="Subtitle 3"/>
          <p:cNvSpPr txBox="1">
            <a:spLocks/>
          </p:cNvSpPr>
          <p:nvPr/>
        </p:nvSpPr>
        <p:spPr>
          <a:xfrm>
            <a:off x="1371598" y="2441816"/>
            <a:ext cx="9401177" cy="4028534"/>
          </a:xfrm>
          <a:prstGeom prst="rect">
            <a:avLst/>
          </a:prstGeom>
          <a:solidFill>
            <a:schemeClr val="bg2"/>
          </a:solidFill>
          <a:ln w="76200">
            <a:solidFill>
              <a:schemeClr val="tx1"/>
            </a:solidFill>
          </a:ln>
        </p:spPr>
        <p:txBody>
          <a:bodyPr>
            <a:normAutofit fontScale="92500" lnSpcReduction="10000"/>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buClr>
                <a:srgbClr val="00C6BB"/>
              </a:buClr>
              <a:buFont typeface="Arial" panose="020B0604020202020204" pitchFamily="34" charset="0"/>
              <a:buChar char="•"/>
            </a:pPr>
            <a:r>
              <a:rPr lang="en-US" sz="4000" dirty="0" smtClean="0">
                <a:solidFill>
                  <a:prstClr val="white"/>
                </a:solidFill>
                <a:cs typeface="Arial" panose="020B0604020202020204" pitchFamily="34" charset="0"/>
              </a:rPr>
              <a:t>Independently</a:t>
            </a:r>
          </a:p>
          <a:p>
            <a:pPr>
              <a:buClr>
                <a:srgbClr val="00C6BB"/>
              </a:buClr>
              <a:buFont typeface="Arial" panose="020B0604020202020204" pitchFamily="34" charset="0"/>
              <a:buChar char="•"/>
            </a:pPr>
            <a:r>
              <a:rPr lang="en-US" sz="4000" smtClean="0">
                <a:solidFill>
                  <a:prstClr val="white"/>
                </a:solidFill>
                <a:cs typeface="Arial" panose="020B0604020202020204" pitchFamily="34" charset="0"/>
              </a:rPr>
              <a:t>Use a sticky note</a:t>
            </a:r>
            <a:endParaRPr lang="en-US" sz="4000" dirty="0" smtClean="0">
              <a:solidFill>
                <a:prstClr val="white"/>
              </a:solidFill>
              <a:cs typeface="Arial" panose="020B0604020202020204" pitchFamily="34" charset="0"/>
            </a:endParaRPr>
          </a:p>
          <a:p>
            <a:pPr>
              <a:buClr>
                <a:srgbClr val="00C6BB"/>
              </a:buClr>
              <a:buFont typeface="Arial" panose="020B0604020202020204" pitchFamily="34" charset="0"/>
              <a:buChar char="•"/>
            </a:pPr>
            <a:r>
              <a:rPr lang="en-US" sz="4000" dirty="0" smtClean="0">
                <a:solidFill>
                  <a:prstClr val="white"/>
                </a:solidFill>
                <a:cs typeface="Arial" panose="020B0604020202020204" pitchFamily="34" charset="0"/>
              </a:rPr>
              <a:t>Considering what we’ve learned </a:t>
            </a:r>
          </a:p>
          <a:p>
            <a:pPr marL="0" indent="0">
              <a:buClr>
                <a:srgbClr val="00C6BB"/>
              </a:buClr>
              <a:buFont typeface="Wingdings 2" charset="2"/>
              <a:buNone/>
            </a:pPr>
            <a:r>
              <a:rPr lang="en-US" sz="4000" dirty="0" smtClean="0">
                <a:solidFill>
                  <a:prstClr val="white"/>
                </a:solidFill>
                <a:cs typeface="Arial" panose="020B0604020202020204" pitchFamily="34" charset="0"/>
              </a:rPr>
              <a:t>   about</a:t>
            </a:r>
            <a:r>
              <a:rPr lang="en-US" sz="4000" b="1" dirty="0" smtClean="0">
                <a:solidFill>
                  <a:prstClr val="white"/>
                </a:solidFill>
                <a:cs typeface="Arial" panose="020B0604020202020204" pitchFamily="34" charset="0"/>
              </a:rPr>
              <a:t> </a:t>
            </a:r>
            <a:r>
              <a:rPr lang="en-US" sz="4000" b="1" i="1" dirty="0" smtClean="0">
                <a:solidFill>
                  <a:prstClr val="white"/>
                </a:solidFill>
                <a:cs typeface="Arial" panose="020B0604020202020204" pitchFamily="34" charset="0"/>
              </a:rPr>
              <a:t>Growth Mindset…</a:t>
            </a:r>
          </a:p>
          <a:p>
            <a:pPr>
              <a:buClr>
                <a:srgbClr val="00C6BB"/>
              </a:buClr>
              <a:buFont typeface="Arial" panose="020B0604020202020204" pitchFamily="34" charset="0"/>
              <a:buChar char="•"/>
            </a:pPr>
            <a:r>
              <a:rPr lang="en-US" sz="4000" dirty="0" smtClean="0">
                <a:solidFill>
                  <a:prstClr val="white"/>
                </a:solidFill>
                <a:cs typeface="Arial" panose="020B0604020202020204" pitchFamily="34" charset="0"/>
              </a:rPr>
              <a:t>What could be the “NOW WHAT” for your school/team?</a:t>
            </a:r>
          </a:p>
          <a:p>
            <a:pPr>
              <a:buClr>
                <a:srgbClr val="00C6BB"/>
              </a:buClr>
            </a:pPr>
            <a:endParaRPr lang="en-US" sz="4000" dirty="0">
              <a:solidFill>
                <a:prstClr val="white"/>
              </a:solidFill>
            </a:endParaRPr>
          </a:p>
        </p:txBody>
      </p:sp>
    </p:spTree>
    <p:extLst>
      <p:ext uri="{BB962C8B-B14F-4D97-AF65-F5344CB8AC3E}">
        <p14:creationId xmlns:p14="http://schemas.microsoft.com/office/powerpoint/2010/main" val="996143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0F0"/>
          </a:solidFill>
          <a:ln w="76200">
            <a:solidFill>
              <a:schemeClr val="tx1"/>
            </a:solidFill>
          </a:ln>
        </p:spPr>
        <p:txBody>
          <a:bodyPr>
            <a:normAutofit/>
          </a:bodyPr>
          <a:lstStyle/>
          <a:p>
            <a:pPr algn="ctr"/>
            <a:r>
              <a:rPr lang="en-US" sz="5400" b="1" dirty="0" smtClean="0">
                <a:latin typeface="Arial" panose="020B0604020202020204" pitchFamily="34" charset="0"/>
                <a:cs typeface="Arial" panose="020B0604020202020204" pitchFamily="34" charset="0"/>
              </a:rPr>
              <a:t> Metacognitive Strategies</a:t>
            </a:r>
            <a:endParaRPr lang="en-US" sz="54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50372" y="1266298"/>
            <a:ext cx="10515600" cy="4351338"/>
          </a:xfrm>
        </p:spPr>
        <p:txBody>
          <a:bodyPr>
            <a:noAutofit/>
          </a:bodyPr>
          <a:lstStyle/>
          <a:p>
            <a:pPr marL="0" indent="0" algn="ctr">
              <a:buNone/>
            </a:pPr>
            <a:endParaRPr lang="en-US" sz="8000" dirty="0" smtClean="0"/>
          </a:p>
          <a:p>
            <a:pPr marL="0" indent="0" algn="ctr">
              <a:buNone/>
            </a:pPr>
            <a:r>
              <a:rPr lang="en-US" sz="8000" b="1" i="1" dirty="0" smtClean="0"/>
              <a:t>Effect Size</a:t>
            </a:r>
          </a:p>
          <a:p>
            <a:pPr marL="0" indent="0" algn="ctr">
              <a:buNone/>
            </a:pPr>
            <a:r>
              <a:rPr lang="en-US" sz="8000" b="1" dirty="0" smtClean="0"/>
              <a:t>.53</a:t>
            </a:r>
            <a:endParaRPr lang="en-US" sz="8000"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9760" y="2592805"/>
            <a:ext cx="4352240" cy="4265195"/>
          </a:xfrm>
          <a:prstGeom prst="rect">
            <a:avLst/>
          </a:prstGeom>
        </p:spPr>
      </p:pic>
    </p:spTree>
    <p:extLst>
      <p:ext uri="{BB962C8B-B14F-4D97-AF65-F5344CB8AC3E}">
        <p14:creationId xmlns:p14="http://schemas.microsoft.com/office/powerpoint/2010/main" val="10864689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solidFill>
            <a:srgbClr val="66CCFF"/>
          </a:solidFill>
        </p:spPr>
        <p:txBody>
          <a:bodyPr>
            <a:normAutofit/>
          </a:bodyPr>
          <a:lstStyle/>
          <a:p>
            <a:pPr algn="ctr"/>
            <a:r>
              <a:rPr lang="en-US" sz="5400" b="1" u="sng" dirty="0" smtClean="0">
                <a:latin typeface="Arial" panose="020B0604020202020204" pitchFamily="34" charset="0"/>
                <a:cs typeface="Arial" panose="020B0604020202020204" pitchFamily="34" charset="0"/>
              </a:rPr>
              <a:t>What is Metacognition?</a:t>
            </a:r>
            <a:endParaRPr lang="en-US" sz="5400" b="1" u="sng"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07570" y="1815079"/>
            <a:ext cx="10646229" cy="2298331"/>
          </a:xfrm>
        </p:spPr>
        <p:txBody>
          <a:bodyPr>
            <a:normAutofit/>
          </a:bodyPr>
          <a:lstStyle/>
          <a:p>
            <a:pPr marL="0" indent="0">
              <a:buNone/>
            </a:pPr>
            <a:r>
              <a:rPr lang="en-US" sz="3200" dirty="0" smtClean="0"/>
              <a:t>“Metacognition is one’s ability to use </a:t>
            </a:r>
            <a:r>
              <a:rPr lang="en-US" sz="3200" b="1" u="sng" dirty="0" smtClean="0">
                <a:solidFill>
                  <a:srgbClr val="FF0000"/>
                </a:solidFill>
              </a:rPr>
              <a:t>prior knowledge </a:t>
            </a:r>
            <a:r>
              <a:rPr lang="en-US" sz="3200" dirty="0" smtClean="0"/>
              <a:t>to plan a </a:t>
            </a:r>
            <a:r>
              <a:rPr lang="en-US" sz="3200" b="1" u="sng" dirty="0" smtClean="0">
                <a:solidFill>
                  <a:srgbClr val="FF0000"/>
                </a:solidFill>
              </a:rPr>
              <a:t>strategy</a:t>
            </a:r>
            <a:r>
              <a:rPr lang="en-US" sz="3200" dirty="0" smtClean="0"/>
              <a:t> for approaching a learning task, take necessary steps to </a:t>
            </a:r>
            <a:r>
              <a:rPr lang="en-US" sz="3200" b="1" u="sng" dirty="0" smtClean="0">
                <a:solidFill>
                  <a:srgbClr val="FF0000"/>
                </a:solidFill>
              </a:rPr>
              <a:t>problem solve</a:t>
            </a:r>
            <a:r>
              <a:rPr lang="en-US" sz="3200" dirty="0" smtClean="0"/>
              <a:t>, </a:t>
            </a:r>
            <a:r>
              <a:rPr lang="en-US" sz="3200" b="1" u="sng" dirty="0" smtClean="0">
                <a:solidFill>
                  <a:srgbClr val="FF0000"/>
                </a:solidFill>
              </a:rPr>
              <a:t>reflect</a:t>
            </a:r>
            <a:r>
              <a:rPr lang="en-US" sz="3200" dirty="0" smtClean="0"/>
              <a:t> on and </a:t>
            </a:r>
            <a:r>
              <a:rPr lang="en-US" sz="3200" b="1" u="sng" dirty="0" smtClean="0">
                <a:solidFill>
                  <a:srgbClr val="FF0000"/>
                </a:solidFill>
              </a:rPr>
              <a:t>evaluate</a:t>
            </a:r>
            <a:r>
              <a:rPr lang="en-US" sz="3200" dirty="0" smtClean="0"/>
              <a:t> results, and </a:t>
            </a:r>
            <a:r>
              <a:rPr lang="en-US" sz="3200" b="1" u="sng" dirty="0" smtClean="0">
                <a:solidFill>
                  <a:srgbClr val="FF0000"/>
                </a:solidFill>
              </a:rPr>
              <a:t>modify</a:t>
            </a:r>
            <a:r>
              <a:rPr lang="en-US" sz="3200" dirty="0" smtClean="0"/>
              <a:t> one’s approach as needed.”</a:t>
            </a:r>
          </a:p>
          <a:p>
            <a:pPr marL="0" indent="0">
              <a:buNone/>
            </a:pPr>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E119DAC7-B326-4A69-BA28-CA9C48A81E18}" type="slidenum">
              <a:rPr lang="en-US" smtClean="0">
                <a:solidFill>
                  <a:prstClr val="black">
                    <a:tint val="75000"/>
                  </a:prstClr>
                </a:solidFill>
              </a:rPr>
              <a:pPr/>
              <a:t>28</a:t>
            </a:fld>
            <a:endParaRPr lang="en-US">
              <a:solidFill>
                <a:prstClr val="black">
                  <a:tint val="75000"/>
                </a:prstClr>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298" y="3997961"/>
            <a:ext cx="2214830" cy="2214379"/>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2461" y="3897972"/>
            <a:ext cx="2426296" cy="2414356"/>
          </a:xfrm>
          <a:prstGeom prst="rect">
            <a:avLst/>
          </a:prstGeom>
        </p:spPr>
      </p:pic>
      <p:pic>
        <p:nvPicPr>
          <p:cNvPr id="7" name="Picture 6"/>
          <p:cNvPicPr>
            <a:picLocks noChangeAspect="1"/>
          </p:cNvPicPr>
          <p:nvPr/>
        </p:nvPicPr>
        <p:blipFill>
          <a:blip r:embed="rId5"/>
          <a:stretch>
            <a:fillRect/>
          </a:stretch>
        </p:blipFill>
        <p:spPr>
          <a:xfrm>
            <a:off x="4596386" y="4000561"/>
            <a:ext cx="2653499" cy="2355789"/>
          </a:xfrm>
          <a:prstGeom prst="rect">
            <a:avLst/>
          </a:prstGeom>
        </p:spPr>
      </p:pic>
    </p:spTree>
    <p:extLst>
      <p:ext uri="{BB962C8B-B14F-4D97-AF65-F5344CB8AC3E}">
        <p14:creationId xmlns:p14="http://schemas.microsoft.com/office/powerpoint/2010/main" val="3039052174"/>
      </p:ext>
    </p:extLst>
  </p:cSld>
  <p:clrMapOvr>
    <a:masterClrMapping/>
  </p:clrMapOvr>
  <p:transition spd="slow">
    <p:cover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0F0"/>
          </a:solidFill>
          <a:ln w="76200">
            <a:solidFill>
              <a:schemeClr val="tx1"/>
            </a:solidFill>
          </a:ln>
        </p:spPr>
        <p:txBody>
          <a:bodyPr>
            <a:normAutofit/>
          </a:bodyPr>
          <a:lstStyle/>
          <a:p>
            <a:pPr algn="ctr"/>
            <a:r>
              <a:rPr lang="en-US" sz="5400" b="1" dirty="0" smtClean="0">
                <a:latin typeface="Arial" panose="020B0604020202020204" pitchFamily="34" charset="0"/>
                <a:cs typeface="Arial" panose="020B0604020202020204" pitchFamily="34" charset="0"/>
              </a:rPr>
              <a:t> Metacognition…</a:t>
            </a:r>
            <a:endParaRPr lang="en-US" sz="54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1971692"/>
            <a:ext cx="10515600" cy="4351338"/>
          </a:xfrm>
        </p:spPr>
        <p:txBody>
          <a:bodyPr>
            <a:noAutofit/>
          </a:bodyPr>
          <a:lstStyle/>
          <a:p>
            <a:r>
              <a:rPr lang="en-US" sz="4000" b="1" dirty="0" smtClean="0"/>
              <a:t>Enhances a learner’s self-regulation</a:t>
            </a:r>
          </a:p>
          <a:p>
            <a:pPr marL="0" indent="0">
              <a:buNone/>
            </a:pPr>
            <a:endParaRPr lang="en-US" b="1" dirty="0"/>
          </a:p>
          <a:p>
            <a:r>
              <a:rPr lang="en-US" sz="4000" b="1" dirty="0" smtClean="0"/>
              <a:t>Develops over time</a:t>
            </a:r>
          </a:p>
          <a:p>
            <a:pPr marL="0" indent="0">
              <a:buNone/>
            </a:pPr>
            <a:endParaRPr lang="en-US" b="1" dirty="0"/>
          </a:p>
          <a:p>
            <a:r>
              <a:rPr lang="en-US" sz="4000" b="1" dirty="0"/>
              <a:t>I</a:t>
            </a:r>
            <a:r>
              <a:rPr lang="en-US" sz="4000" b="1" dirty="0" smtClean="0"/>
              <a:t>mpacts learning in all domains</a:t>
            </a:r>
          </a:p>
          <a:p>
            <a:pPr marL="0" indent="0">
              <a:buNone/>
            </a:pPr>
            <a:endParaRPr lang="en-US" b="1" dirty="0" smtClean="0"/>
          </a:p>
          <a:p>
            <a:r>
              <a:rPr lang="en-US" sz="5400" b="1" dirty="0" smtClean="0"/>
              <a:t>CAN BE LEARNED!</a:t>
            </a:r>
            <a:endParaRPr lang="en-US" sz="5400"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9760" y="2592805"/>
            <a:ext cx="4352240" cy="4265195"/>
          </a:xfrm>
          <a:prstGeom prst="rect">
            <a:avLst/>
          </a:prstGeom>
        </p:spPr>
      </p:pic>
    </p:spTree>
    <p:extLst>
      <p:ext uri="{BB962C8B-B14F-4D97-AF65-F5344CB8AC3E}">
        <p14:creationId xmlns:p14="http://schemas.microsoft.com/office/powerpoint/2010/main" val="37665342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814647"/>
            <a:ext cx="3138674" cy="5220393"/>
          </a:xfrm>
        </p:spPr>
        <p:txBody>
          <a:bodyPr/>
          <a:lstStyle/>
          <a:p>
            <a:r>
              <a:rPr lang="en-US" sz="4800" b="1" dirty="0"/>
              <a:t>Conditions of the </a:t>
            </a:r>
            <a:br>
              <a:rPr lang="en-US" sz="4800" b="1" dirty="0"/>
            </a:br>
            <a:r>
              <a:rPr lang="en-US" sz="4800" b="1" dirty="0"/>
              <a:t>AS-IS-STATE</a:t>
            </a:r>
            <a:br>
              <a:rPr lang="en-US" sz="4800" b="1" dirty="0"/>
            </a:br>
            <a:r>
              <a:rPr lang="en-US" dirty="0"/>
              <a:t/>
            </a:r>
            <a:br>
              <a:rPr lang="en-US" dirty="0"/>
            </a:br>
            <a:r>
              <a:rPr lang="en-US" sz="4400" b="1" dirty="0">
                <a:solidFill>
                  <a:schemeClr val="tx1"/>
                </a:solidFill>
              </a:rPr>
              <a:t>What is your current state?</a:t>
            </a:r>
          </a:p>
        </p:txBody>
      </p:sp>
      <p:pic>
        <p:nvPicPr>
          <p:cNvPr id="12" name="Content Placeholder 11"/>
          <p:cNvPicPr>
            <a:picLocks noGrp="1" noChangeAspect="1"/>
          </p:cNvPicPr>
          <p:nvPr>
            <p:ph idx="1"/>
          </p:nvPr>
        </p:nvPicPr>
        <p:blipFill>
          <a:blip r:embed="rId3"/>
          <a:stretch>
            <a:fillRect/>
          </a:stretch>
        </p:blipFill>
        <p:spPr>
          <a:xfrm>
            <a:off x="3868738" y="814646"/>
            <a:ext cx="7315200" cy="5220393"/>
          </a:xfrm>
          <a:prstGeom prst="rect">
            <a:avLst/>
          </a:prstGeom>
        </p:spPr>
      </p:pic>
    </p:spTree>
    <p:extLst>
      <p:ext uri="{BB962C8B-B14F-4D97-AF65-F5344CB8AC3E}">
        <p14:creationId xmlns:p14="http://schemas.microsoft.com/office/powerpoint/2010/main" val="611505711"/>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61" y="379605"/>
            <a:ext cx="10883537" cy="926681"/>
          </a:xfrm>
          <a:solidFill>
            <a:srgbClr val="00B0F0"/>
          </a:solidFill>
        </p:spPr>
        <p:txBody>
          <a:bodyPr>
            <a:noAutofit/>
          </a:bodyPr>
          <a:lstStyle/>
          <a:p>
            <a:pPr algn="ctr"/>
            <a:r>
              <a:rPr lang="en-US" sz="5400" b="1" dirty="0" smtClean="0">
                <a:latin typeface="+mn-lt"/>
              </a:rPr>
              <a:t>Comprehension (Thinking) Strategies</a:t>
            </a:r>
            <a:endParaRPr lang="en-US" sz="5400" b="1" dirty="0">
              <a:latin typeface="+mn-lt"/>
            </a:endParaRPr>
          </a:p>
        </p:txBody>
      </p:sp>
      <p:sp>
        <p:nvSpPr>
          <p:cNvPr id="5" name="TextBox 4"/>
          <p:cNvSpPr txBox="1"/>
          <p:nvPr/>
        </p:nvSpPr>
        <p:spPr>
          <a:xfrm>
            <a:off x="594361" y="1281261"/>
            <a:ext cx="11353800" cy="584775"/>
          </a:xfrm>
          <a:prstGeom prst="rect">
            <a:avLst/>
          </a:prstGeom>
          <a:noFill/>
        </p:spPr>
        <p:txBody>
          <a:bodyPr wrap="square" rtlCol="0">
            <a:spAutoFit/>
          </a:bodyPr>
          <a:lstStyle/>
          <a:p>
            <a:pPr algn="ctr"/>
            <a:r>
              <a:rPr lang="en-US" sz="3200" dirty="0" smtClean="0">
                <a:solidFill>
                  <a:prstClr val="black"/>
                </a:solidFill>
              </a:rPr>
              <a:t>“Thinking Strategies” lead to </a:t>
            </a:r>
            <a:r>
              <a:rPr lang="en-US" sz="3200" b="1" dirty="0" smtClean="0">
                <a:solidFill>
                  <a:prstClr val="black"/>
                </a:solidFill>
              </a:rPr>
              <a:t>deeper understanding</a:t>
            </a:r>
            <a:r>
              <a:rPr lang="en-US" sz="3200" dirty="0" smtClean="0">
                <a:solidFill>
                  <a:prstClr val="black"/>
                </a:solidFill>
              </a:rPr>
              <a:t>!</a:t>
            </a:r>
            <a:endParaRPr lang="en-US" sz="3200" dirty="0">
              <a:solidFill>
                <a:prstClr val="black"/>
              </a:solidFill>
            </a:endParaRPr>
          </a:p>
        </p:txBody>
      </p:sp>
      <p:pic>
        <p:nvPicPr>
          <p:cNvPr id="3" name="Picture 2"/>
          <p:cNvPicPr>
            <a:picLocks noChangeAspect="1"/>
          </p:cNvPicPr>
          <p:nvPr/>
        </p:nvPicPr>
        <p:blipFill>
          <a:blip r:embed="rId3"/>
          <a:stretch>
            <a:fillRect/>
          </a:stretch>
        </p:blipFill>
        <p:spPr>
          <a:xfrm>
            <a:off x="418008" y="2113395"/>
            <a:ext cx="3822213" cy="1608676"/>
          </a:xfrm>
          <a:prstGeom prst="rect">
            <a:avLst/>
          </a:prstGeom>
        </p:spPr>
      </p:pic>
      <p:pic>
        <p:nvPicPr>
          <p:cNvPr id="4" name="Picture 3"/>
          <p:cNvPicPr>
            <a:picLocks noChangeAspect="1"/>
          </p:cNvPicPr>
          <p:nvPr/>
        </p:nvPicPr>
        <p:blipFill>
          <a:blip r:embed="rId4"/>
          <a:stretch>
            <a:fillRect/>
          </a:stretch>
        </p:blipFill>
        <p:spPr>
          <a:xfrm>
            <a:off x="1042100" y="3605181"/>
            <a:ext cx="3644025" cy="1307096"/>
          </a:xfrm>
          <a:prstGeom prst="rect">
            <a:avLst/>
          </a:prstGeom>
        </p:spPr>
      </p:pic>
      <p:pic>
        <p:nvPicPr>
          <p:cNvPr id="7" name="Picture 6"/>
          <p:cNvPicPr>
            <a:picLocks noChangeAspect="1"/>
          </p:cNvPicPr>
          <p:nvPr/>
        </p:nvPicPr>
        <p:blipFill>
          <a:blip r:embed="rId5"/>
          <a:stretch>
            <a:fillRect/>
          </a:stretch>
        </p:blipFill>
        <p:spPr>
          <a:xfrm>
            <a:off x="594361" y="4845679"/>
            <a:ext cx="3277399" cy="1576470"/>
          </a:xfrm>
          <a:prstGeom prst="rect">
            <a:avLst/>
          </a:prstGeom>
        </p:spPr>
      </p:pic>
      <p:pic>
        <p:nvPicPr>
          <p:cNvPr id="22" name="Picture 21"/>
          <p:cNvPicPr>
            <a:picLocks noChangeAspect="1"/>
          </p:cNvPicPr>
          <p:nvPr/>
        </p:nvPicPr>
        <p:blipFill>
          <a:blip r:embed="rId6"/>
          <a:stretch>
            <a:fillRect/>
          </a:stretch>
        </p:blipFill>
        <p:spPr>
          <a:xfrm>
            <a:off x="4588582" y="2291649"/>
            <a:ext cx="3242895" cy="1754111"/>
          </a:xfrm>
          <a:prstGeom prst="rect">
            <a:avLst/>
          </a:prstGeom>
        </p:spPr>
      </p:pic>
      <p:pic>
        <p:nvPicPr>
          <p:cNvPr id="23" name="Picture 22"/>
          <p:cNvPicPr>
            <a:picLocks noChangeAspect="1"/>
          </p:cNvPicPr>
          <p:nvPr/>
        </p:nvPicPr>
        <p:blipFill>
          <a:blip r:embed="rId7"/>
          <a:stretch>
            <a:fillRect/>
          </a:stretch>
        </p:blipFill>
        <p:spPr>
          <a:xfrm>
            <a:off x="4686125" y="4416226"/>
            <a:ext cx="3068518" cy="2050328"/>
          </a:xfrm>
          <a:prstGeom prst="rect">
            <a:avLst/>
          </a:prstGeom>
        </p:spPr>
      </p:pic>
      <p:pic>
        <p:nvPicPr>
          <p:cNvPr id="24" name="Picture 23"/>
          <p:cNvPicPr>
            <a:picLocks noChangeAspect="1"/>
          </p:cNvPicPr>
          <p:nvPr/>
        </p:nvPicPr>
        <p:blipFill>
          <a:blip r:embed="rId8"/>
          <a:stretch>
            <a:fillRect/>
          </a:stretch>
        </p:blipFill>
        <p:spPr>
          <a:xfrm>
            <a:off x="8498600" y="4285597"/>
            <a:ext cx="2976565" cy="1758250"/>
          </a:xfrm>
          <a:prstGeom prst="rect">
            <a:avLst/>
          </a:prstGeom>
        </p:spPr>
      </p:pic>
      <p:pic>
        <p:nvPicPr>
          <p:cNvPr id="25" name="Picture 24"/>
          <p:cNvPicPr>
            <a:picLocks noChangeAspect="1"/>
          </p:cNvPicPr>
          <p:nvPr/>
        </p:nvPicPr>
        <p:blipFill>
          <a:blip r:embed="rId9"/>
          <a:stretch>
            <a:fillRect/>
          </a:stretch>
        </p:blipFill>
        <p:spPr>
          <a:xfrm>
            <a:off x="8021834" y="2193245"/>
            <a:ext cx="3643689" cy="1607891"/>
          </a:xfrm>
          <a:prstGeom prst="rect">
            <a:avLst/>
          </a:prstGeom>
        </p:spPr>
      </p:pic>
    </p:spTree>
    <p:extLst>
      <p:ext uri="{BB962C8B-B14F-4D97-AF65-F5344CB8AC3E}">
        <p14:creationId xmlns:p14="http://schemas.microsoft.com/office/powerpoint/2010/main" val="27652382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1+#ppt_w/2"/>
                                          </p:val>
                                        </p:tav>
                                        <p:tav tm="100000">
                                          <p:val>
                                            <p:strVal val="#ppt_x"/>
                                          </p:val>
                                        </p:tav>
                                      </p:tavLst>
                                    </p:anim>
                                    <p:anim calcmode="lin" valueType="num">
                                      <p:cBhvr additive="base">
                                        <p:cTn id="44"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1+#ppt_w/2"/>
                                          </p:val>
                                        </p:tav>
                                        <p:tav tm="100000">
                                          <p:val>
                                            <p:strVal val="#ppt_x"/>
                                          </p:val>
                                        </p:tav>
                                      </p:tavLst>
                                    </p:anim>
                                    <p:anim calcmode="lin" valueType="num">
                                      <p:cBhvr additive="base">
                                        <p:cTn id="50"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6475"/>
          </a:xfrm>
          <a:solidFill>
            <a:srgbClr val="00B0F0"/>
          </a:solidFill>
          <a:ln w="28575">
            <a:solidFill>
              <a:schemeClr val="tx1"/>
            </a:solidFill>
          </a:ln>
        </p:spPr>
        <p:txBody>
          <a:bodyPr>
            <a:normAutofit/>
          </a:bodyPr>
          <a:lstStyle/>
          <a:p>
            <a:pPr algn="ctr"/>
            <a:r>
              <a:rPr lang="en-US" sz="5400" b="1" dirty="0" smtClean="0">
                <a:latin typeface="+mn-lt"/>
              </a:rPr>
              <a:t>Monitoring for Meaning </a:t>
            </a:r>
            <a:endParaRPr lang="en-US" sz="5400" b="1" dirty="0">
              <a:latin typeface="+mn-lt"/>
            </a:endParaRPr>
          </a:p>
        </p:txBody>
      </p:sp>
      <p:sp>
        <p:nvSpPr>
          <p:cNvPr id="3" name="TextBox 2"/>
          <p:cNvSpPr txBox="1"/>
          <p:nvPr/>
        </p:nvSpPr>
        <p:spPr>
          <a:xfrm>
            <a:off x="838200" y="1585395"/>
            <a:ext cx="10515600" cy="3447098"/>
          </a:xfrm>
          <a:prstGeom prst="rect">
            <a:avLst/>
          </a:prstGeom>
          <a:noFill/>
        </p:spPr>
        <p:txBody>
          <a:bodyPr wrap="square" rtlCol="0">
            <a:spAutoFit/>
          </a:bodyPr>
          <a:lstStyle/>
          <a:p>
            <a:pPr marL="285750" indent="-285750">
              <a:buFont typeface="Arial" panose="020B0604020202020204" pitchFamily="34" charset="0"/>
              <a:buChar char="•"/>
            </a:pPr>
            <a:r>
              <a:rPr lang="en-US" sz="4000" b="1" dirty="0" smtClean="0">
                <a:solidFill>
                  <a:prstClr val="black"/>
                </a:solidFill>
              </a:rPr>
              <a:t>Knowing when you fully understand</a:t>
            </a:r>
          </a:p>
          <a:p>
            <a:pPr marL="285750" indent="-285750">
              <a:buFont typeface="Arial" panose="020B0604020202020204" pitchFamily="34" charset="0"/>
              <a:buChar char="•"/>
            </a:pPr>
            <a:r>
              <a:rPr lang="en-US" sz="4000" b="1" dirty="0" smtClean="0">
                <a:solidFill>
                  <a:prstClr val="black"/>
                </a:solidFill>
              </a:rPr>
              <a:t>Knowing when you don’t understand</a:t>
            </a:r>
          </a:p>
          <a:p>
            <a:pPr marL="285750" indent="-285750">
              <a:buFont typeface="Arial" panose="020B0604020202020204" pitchFamily="34" charset="0"/>
              <a:buChar char="•"/>
            </a:pPr>
            <a:r>
              <a:rPr lang="en-US" sz="4000" b="1" dirty="0" smtClean="0">
                <a:solidFill>
                  <a:prstClr val="black"/>
                </a:solidFill>
              </a:rPr>
              <a:t>Knowing how to help yourself understand</a:t>
            </a:r>
          </a:p>
          <a:p>
            <a:pPr marL="285750" indent="-285750">
              <a:buFont typeface="Arial" panose="020B0604020202020204" pitchFamily="34" charset="0"/>
              <a:buChar char="•"/>
            </a:pPr>
            <a:r>
              <a:rPr lang="en-US" sz="4000" b="1" dirty="0" smtClean="0">
                <a:solidFill>
                  <a:prstClr val="black"/>
                </a:solidFill>
              </a:rPr>
              <a:t>Knowing how to use a wide range of “fix-up” strategies</a:t>
            </a:r>
          </a:p>
          <a:p>
            <a:pPr marL="285750" indent="-285750">
              <a:buFont typeface="Arial" panose="020B0604020202020204" pitchFamily="34" charset="0"/>
              <a:buChar char="•"/>
            </a:pPr>
            <a:endParaRPr lang="en-US" dirty="0">
              <a:solidFill>
                <a:prstClr val="black"/>
              </a:solidFill>
            </a:endParaRPr>
          </a:p>
        </p:txBody>
      </p:sp>
      <p:pic>
        <p:nvPicPr>
          <p:cNvPr id="4" name="Picture 3"/>
          <p:cNvPicPr>
            <a:picLocks noChangeAspect="1"/>
          </p:cNvPicPr>
          <p:nvPr/>
        </p:nvPicPr>
        <p:blipFill>
          <a:blip r:embed="rId3"/>
          <a:stretch>
            <a:fillRect/>
          </a:stretch>
        </p:blipFill>
        <p:spPr>
          <a:xfrm>
            <a:off x="3960223" y="4567113"/>
            <a:ext cx="4271553" cy="1757947"/>
          </a:xfrm>
          <a:prstGeom prst="rect">
            <a:avLst/>
          </a:prstGeom>
        </p:spPr>
      </p:pic>
    </p:spTree>
    <p:extLst>
      <p:ext uri="{BB962C8B-B14F-4D97-AF65-F5344CB8AC3E}">
        <p14:creationId xmlns:p14="http://schemas.microsoft.com/office/powerpoint/2010/main" val="307750286"/>
      </p:ext>
    </p:extLst>
  </p:cSld>
  <p:clrMapOvr>
    <a:masterClrMapping/>
  </p:clrMapOvr>
  <p:transition spd="med">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80349"/>
          </a:xfrm>
          <a:solidFill>
            <a:srgbClr val="00B0F0"/>
          </a:solidFill>
          <a:ln w="28575">
            <a:solidFill>
              <a:schemeClr val="tx1"/>
            </a:solidFill>
          </a:ln>
        </p:spPr>
        <p:txBody>
          <a:bodyPr>
            <a:normAutofit/>
          </a:bodyPr>
          <a:lstStyle/>
          <a:p>
            <a:pPr algn="ctr"/>
            <a:r>
              <a:rPr lang="en-US" sz="5400" b="1" dirty="0" smtClean="0">
                <a:latin typeface="+mn-lt"/>
              </a:rPr>
              <a:t>Using Schema (Prior Knowledge)</a:t>
            </a:r>
            <a:endParaRPr lang="en-US" sz="5400" b="1" dirty="0">
              <a:latin typeface="+mn-lt"/>
            </a:endParaRPr>
          </a:p>
        </p:txBody>
      </p:sp>
      <p:sp>
        <p:nvSpPr>
          <p:cNvPr id="3" name="TextBox 2"/>
          <p:cNvSpPr txBox="1"/>
          <p:nvPr/>
        </p:nvSpPr>
        <p:spPr>
          <a:xfrm>
            <a:off x="732391" y="1623278"/>
            <a:ext cx="9299883" cy="4401205"/>
          </a:xfrm>
          <a:prstGeom prst="rect">
            <a:avLst/>
          </a:prstGeom>
          <a:noFill/>
        </p:spPr>
        <p:txBody>
          <a:bodyPr wrap="square" rtlCol="0">
            <a:spAutoFit/>
          </a:bodyPr>
          <a:lstStyle/>
          <a:p>
            <a:pPr marL="285750" indent="-285750">
              <a:buFont typeface="Arial" panose="020B0604020202020204" pitchFamily="34" charset="0"/>
              <a:buChar char="•"/>
            </a:pPr>
            <a:r>
              <a:rPr lang="en-US" sz="4000" b="1" dirty="0" smtClean="0">
                <a:solidFill>
                  <a:prstClr val="black"/>
                </a:solidFill>
              </a:rPr>
              <a:t>Relating </a:t>
            </a:r>
            <a:r>
              <a:rPr lang="en-US" sz="4000" b="1" i="1" dirty="0" smtClean="0">
                <a:solidFill>
                  <a:prstClr val="black"/>
                </a:solidFill>
              </a:rPr>
              <a:t>new</a:t>
            </a:r>
            <a:r>
              <a:rPr lang="en-US" sz="4000" b="1" dirty="0" smtClean="0">
                <a:solidFill>
                  <a:prstClr val="black"/>
                </a:solidFill>
              </a:rPr>
              <a:t> to </a:t>
            </a:r>
            <a:r>
              <a:rPr lang="en-US" sz="4000" b="1" i="1" dirty="0" smtClean="0">
                <a:solidFill>
                  <a:prstClr val="black"/>
                </a:solidFill>
              </a:rPr>
              <a:t>known</a:t>
            </a:r>
            <a:r>
              <a:rPr lang="en-US" sz="4000" b="1" dirty="0" smtClean="0">
                <a:solidFill>
                  <a:prstClr val="black"/>
                </a:solidFill>
              </a:rPr>
              <a:t> </a:t>
            </a:r>
            <a:r>
              <a:rPr lang="en-US" sz="4000" b="1" dirty="0">
                <a:solidFill>
                  <a:prstClr val="black"/>
                </a:solidFill>
              </a:rPr>
              <a:t>(</a:t>
            </a:r>
            <a:r>
              <a:rPr lang="en-US" sz="4000" b="1" dirty="0" smtClean="0">
                <a:solidFill>
                  <a:prstClr val="black"/>
                </a:solidFill>
              </a:rPr>
              <a:t>activating prior knowledge to help understand new information)</a:t>
            </a:r>
          </a:p>
          <a:p>
            <a:pPr marL="285750" indent="-285750">
              <a:buFont typeface="Arial" panose="020B0604020202020204" pitchFamily="34" charset="0"/>
              <a:buChar char="•"/>
            </a:pPr>
            <a:r>
              <a:rPr lang="en-US" sz="4000" b="1" dirty="0" smtClean="0">
                <a:solidFill>
                  <a:prstClr val="black"/>
                </a:solidFill>
              </a:rPr>
              <a:t>Making connections to self, text, and world</a:t>
            </a:r>
          </a:p>
          <a:p>
            <a:pPr marL="285750" indent="-285750">
              <a:buFont typeface="Arial" panose="020B0604020202020204" pitchFamily="34" charset="0"/>
              <a:buChar char="•"/>
            </a:pPr>
            <a:r>
              <a:rPr lang="en-US" sz="4000" b="1" dirty="0" smtClean="0">
                <a:solidFill>
                  <a:prstClr val="black"/>
                </a:solidFill>
              </a:rPr>
              <a:t>Creating new schema in order to understand new information</a:t>
            </a:r>
            <a:endParaRPr lang="en-US" sz="4000" b="1" dirty="0">
              <a:solidFill>
                <a:prstClr val="black"/>
              </a:solidFill>
            </a:endParaRPr>
          </a:p>
        </p:txBody>
      </p:sp>
      <p:pic>
        <p:nvPicPr>
          <p:cNvPr id="4" name="Picture 3"/>
          <p:cNvPicPr>
            <a:picLocks noChangeAspect="1"/>
          </p:cNvPicPr>
          <p:nvPr/>
        </p:nvPicPr>
        <p:blipFill>
          <a:blip r:embed="rId3"/>
          <a:stretch>
            <a:fillRect/>
          </a:stretch>
        </p:blipFill>
        <p:spPr>
          <a:xfrm>
            <a:off x="8971597" y="2249535"/>
            <a:ext cx="3429408" cy="4130040"/>
          </a:xfrm>
          <a:prstGeom prst="rect">
            <a:avLst/>
          </a:prstGeom>
        </p:spPr>
      </p:pic>
    </p:spTree>
    <p:extLst>
      <p:ext uri="{BB962C8B-B14F-4D97-AF65-F5344CB8AC3E}">
        <p14:creationId xmlns:p14="http://schemas.microsoft.com/office/powerpoint/2010/main" val="2629762541"/>
      </p:ext>
    </p:extLst>
  </p:cSld>
  <p:clrMapOvr>
    <a:masterClrMapping/>
  </p:clrMapOvr>
  <p:transition spd="med">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80349"/>
          </a:xfrm>
          <a:solidFill>
            <a:srgbClr val="00B0F0"/>
          </a:solidFill>
          <a:ln w="28575">
            <a:solidFill>
              <a:schemeClr val="tx1"/>
            </a:solidFill>
          </a:ln>
        </p:spPr>
        <p:txBody>
          <a:bodyPr>
            <a:normAutofit/>
          </a:bodyPr>
          <a:lstStyle/>
          <a:p>
            <a:pPr algn="ctr"/>
            <a:r>
              <a:rPr lang="en-US" sz="5400" b="1" dirty="0" smtClean="0">
                <a:latin typeface="+mn-lt"/>
              </a:rPr>
              <a:t>Inferring</a:t>
            </a:r>
            <a:endParaRPr lang="en-US" sz="5400" b="1" dirty="0">
              <a:latin typeface="+mn-lt"/>
            </a:endParaRPr>
          </a:p>
        </p:txBody>
      </p:sp>
      <p:sp>
        <p:nvSpPr>
          <p:cNvPr id="3" name="TextBox 2"/>
          <p:cNvSpPr txBox="1"/>
          <p:nvPr/>
        </p:nvSpPr>
        <p:spPr>
          <a:xfrm>
            <a:off x="724553" y="1573122"/>
            <a:ext cx="8928898" cy="4401205"/>
          </a:xfrm>
          <a:prstGeom prst="rect">
            <a:avLst/>
          </a:prstGeom>
          <a:noFill/>
        </p:spPr>
        <p:txBody>
          <a:bodyPr wrap="square" rtlCol="0">
            <a:spAutoFit/>
          </a:bodyPr>
          <a:lstStyle/>
          <a:p>
            <a:pPr marL="285750" indent="-285750">
              <a:buFont typeface="Arial" panose="020B0604020202020204" pitchFamily="34" charset="0"/>
              <a:buChar char="•"/>
            </a:pPr>
            <a:r>
              <a:rPr lang="en-US" sz="4000" b="1" dirty="0" smtClean="0">
                <a:solidFill>
                  <a:prstClr val="black"/>
                </a:solidFill>
              </a:rPr>
              <a:t>Making predictions</a:t>
            </a:r>
          </a:p>
          <a:p>
            <a:pPr marL="285750" indent="-285750">
              <a:buFont typeface="Arial" panose="020B0604020202020204" pitchFamily="34" charset="0"/>
              <a:buChar char="•"/>
            </a:pPr>
            <a:r>
              <a:rPr lang="en-US" sz="4000" b="1" dirty="0" smtClean="0">
                <a:solidFill>
                  <a:prstClr val="black"/>
                </a:solidFill>
              </a:rPr>
              <a:t>Forming opinions based on evidence</a:t>
            </a:r>
          </a:p>
          <a:p>
            <a:pPr marL="285750" indent="-285750">
              <a:buFont typeface="Arial" panose="020B0604020202020204" pitchFamily="34" charset="0"/>
              <a:buChar char="•"/>
            </a:pPr>
            <a:r>
              <a:rPr lang="en-US" sz="4000" b="1" dirty="0" smtClean="0">
                <a:solidFill>
                  <a:prstClr val="black"/>
                </a:solidFill>
              </a:rPr>
              <a:t>Drawing conclusions based </a:t>
            </a:r>
            <a:r>
              <a:rPr lang="en-US" sz="4000" b="1" dirty="0">
                <a:solidFill>
                  <a:prstClr val="black"/>
                </a:solidFill>
              </a:rPr>
              <a:t>on evidence</a:t>
            </a:r>
          </a:p>
          <a:p>
            <a:pPr marL="285750" indent="-285750">
              <a:buFont typeface="Arial" panose="020B0604020202020204" pitchFamily="34" charset="0"/>
              <a:buChar char="•"/>
            </a:pPr>
            <a:r>
              <a:rPr lang="en-US" sz="4000" b="1" dirty="0">
                <a:solidFill>
                  <a:prstClr val="black"/>
                </a:solidFill>
              </a:rPr>
              <a:t>Creating meaning to fill in gaps</a:t>
            </a:r>
          </a:p>
          <a:p>
            <a:pPr marL="285750" indent="-285750">
              <a:buFont typeface="Arial" panose="020B0604020202020204" pitchFamily="34" charset="0"/>
              <a:buChar char="•"/>
            </a:pPr>
            <a:r>
              <a:rPr lang="en-US" sz="4000" b="1" dirty="0">
                <a:solidFill>
                  <a:prstClr val="black"/>
                </a:solidFill>
              </a:rPr>
              <a:t>Developing </a:t>
            </a:r>
            <a:r>
              <a:rPr lang="en-US" sz="4000" b="1" dirty="0" smtClean="0">
                <a:solidFill>
                  <a:prstClr val="black"/>
                </a:solidFill>
              </a:rPr>
              <a:t>interpretations</a:t>
            </a:r>
          </a:p>
          <a:p>
            <a:pPr marL="285750" indent="-285750">
              <a:buFont typeface="Arial" panose="020B0604020202020204" pitchFamily="34" charset="0"/>
              <a:buChar char="•"/>
            </a:pPr>
            <a:r>
              <a:rPr lang="en-US" sz="4000" b="1" dirty="0" smtClean="0">
                <a:solidFill>
                  <a:prstClr val="black"/>
                </a:solidFill>
              </a:rPr>
              <a:t>Making </a:t>
            </a:r>
            <a:r>
              <a:rPr lang="en-US" sz="4000" b="1" dirty="0">
                <a:solidFill>
                  <a:prstClr val="black"/>
                </a:solidFill>
              </a:rPr>
              <a:t>decisions about inexplicit meanings based on </a:t>
            </a:r>
            <a:r>
              <a:rPr lang="en-US" sz="4000" b="1" dirty="0" smtClean="0">
                <a:solidFill>
                  <a:prstClr val="black"/>
                </a:solidFill>
              </a:rPr>
              <a:t>evidence</a:t>
            </a:r>
            <a:endParaRPr lang="en-US" sz="4000" b="1" dirty="0">
              <a:solidFill>
                <a:prstClr val="black"/>
              </a:solidFill>
            </a:endParaRPr>
          </a:p>
        </p:txBody>
      </p:sp>
      <p:pic>
        <p:nvPicPr>
          <p:cNvPr id="8" name="Picture 7"/>
          <p:cNvPicPr>
            <a:picLocks noChangeAspect="1"/>
          </p:cNvPicPr>
          <p:nvPr/>
        </p:nvPicPr>
        <p:blipFill>
          <a:blip r:embed="rId3"/>
          <a:stretch>
            <a:fillRect/>
          </a:stretch>
        </p:blipFill>
        <p:spPr>
          <a:xfrm>
            <a:off x="8338593" y="3546076"/>
            <a:ext cx="3233269" cy="2428251"/>
          </a:xfrm>
          <a:prstGeom prst="rect">
            <a:avLst/>
          </a:prstGeom>
        </p:spPr>
      </p:pic>
    </p:spTree>
    <p:extLst>
      <p:ext uri="{BB962C8B-B14F-4D97-AF65-F5344CB8AC3E}">
        <p14:creationId xmlns:p14="http://schemas.microsoft.com/office/powerpoint/2010/main" val="1696313796"/>
      </p:ext>
    </p:extLst>
  </p:cSld>
  <p:clrMapOvr>
    <a:masterClrMapping/>
  </p:clrMapOvr>
  <p:transition spd="med">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84852"/>
          </a:xfrm>
          <a:solidFill>
            <a:srgbClr val="00B0F0"/>
          </a:solidFill>
          <a:ln w="28575">
            <a:solidFill>
              <a:schemeClr val="tx1"/>
            </a:solidFill>
          </a:ln>
        </p:spPr>
        <p:txBody>
          <a:bodyPr>
            <a:normAutofit/>
          </a:bodyPr>
          <a:lstStyle/>
          <a:p>
            <a:pPr algn="ctr"/>
            <a:r>
              <a:rPr lang="en-US" sz="5400" b="1" dirty="0" smtClean="0">
                <a:latin typeface="+mn-lt"/>
              </a:rPr>
              <a:t>Asking Questions</a:t>
            </a:r>
            <a:endParaRPr lang="en-US" sz="5400" b="1" dirty="0">
              <a:latin typeface="+mn-lt"/>
            </a:endParaRPr>
          </a:p>
        </p:txBody>
      </p:sp>
      <p:sp>
        <p:nvSpPr>
          <p:cNvPr id="3" name="TextBox 2"/>
          <p:cNvSpPr txBox="1"/>
          <p:nvPr/>
        </p:nvSpPr>
        <p:spPr>
          <a:xfrm>
            <a:off x="731520" y="1685108"/>
            <a:ext cx="10622280" cy="3447098"/>
          </a:xfrm>
          <a:prstGeom prst="rect">
            <a:avLst/>
          </a:prstGeom>
          <a:noFill/>
        </p:spPr>
        <p:txBody>
          <a:bodyPr wrap="square" rtlCol="0">
            <a:spAutoFit/>
          </a:bodyPr>
          <a:lstStyle/>
          <a:p>
            <a:pPr marL="285750" indent="-285750">
              <a:buFont typeface="Arial" panose="020B0604020202020204" pitchFamily="34" charset="0"/>
              <a:buChar char="•"/>
            </a:pPr>
            <a:r>
              <a:rPr lang="en-US" sz="4000" b="1" dirty="0" smtClean="0">
                <a:solidFill>
                  <a:prstClr val="black"/>
                </a:solidFill>
              </a:rPr>
              <a:t>Generating questions before, during, and after</a:t>
            </a:r>
          </a:p>
          <a:p>
            <a:pPr marL="285750" indent="-285750">
              <a:buFont typeface="Arial" panose="020B0604020202020204" pitchFamily="34" charset="0"/>
              <a:buChar char="•"/>
            </a:pPr>
            <a:r>
              <a:rPr lang="en-US" sz="4000" b="1" dirty="0" smtClean="0">
                <a:solidFill>
                  <a:prstClr val="black"/>
                </a:solidFill>
              </a:rPr>
              <a:t>Using questions to:</a:t>
            </a:r>
          </a:p>
          <a:p>
            <a:r>
              <a:rPr lang="en-US" sz="4000" b="1" dirty="0">
                <a:solidFill>
                  <a:prstClr val="black"/>
                </a:solidFill>
              </a:rPr>
              <a:t>	</a:t>
            </a:r>
            <a:r>
              <a:rPr lang="en-US" sz="4000" b="1" dirty="0" smtClean="0">
                <a:solidFill>
                  <a:prstClr val="black"/>
                </a:solidFill>
              </a:rPr>
              <a:t>-focus on various aspects understanding</a:t>
            </a:r>
          </a:p>
          <a:p>
            <a:r>
              <a:rPr lang="en-US" sz="4000" b="1" dirty="0">
                <a:solidFill>
                  <a:prstClr val="black"/>
                </a:solidFill>
              </a:rPr>
              <a:t>	</a:t>
            </a:r>
            <a:r>
              <a:rPr lang="en-US" sz="4000" b="1" dirty="0" smtClean="0">
                <a:solidFill>
                  <a:prstClr val="black"/>
                </a:solidFill>
              </a:rPr>
              <a:t>-delve more deeply into meaning</a:t>
            </a:r>
          </a:p>
          <a:p>
            <a:r>
              <a:rPr lang="en-US" sz="4000" b="1" dirty="0">
                <a:solidFill>
                  <a:prstClr val="black"/>
                </a:solidFill>
              </a:rPr>
              <a:t>	</a:t>
            </a:r>
            <a:r>
              <a:rPr lang="en-US" sz="4000" b="1" dirty="0" smtClean="0">
                <a:solidFill>
                  <a:prstClr val="black"/>
                </a:solidFill>
              </a:rPr>
              <a:t>-extrapolate insights and inferences</a:t>
            </a:r>
          </a:p>
          <a:p>
            <a:pPr marL="285750" indent="-285750">
              <a:buFont typeface="Arial" panose="020B0604020202020204" pitchFamily="34" charset="0"/>
              <a:buChar char="•"/>
            </a:pPr>
            <a:endParaRPr lang="en-US" dirty="0">
              <a:solidFill>
                <a:prstClr val="black"/>
              </a:solidFill>
            </a:endParaRPr>
          </a:p>
        </p:txBody>
      </p:sp>
      <p:pic>
        <p:nvPicPr>
          <p:cNvPr id="4" name="Picture 3"/>
          <p:cNvPicPr>
            <a:picLocks noChangeAspect="1"/>
          </p:cNvPicPr>
          <p:nvPr/>
        </p:nvPicPr>
        <p:blipFill>
          <a:blip r:embed="rId3"/>
          <a:stretch>
            <a:fillRect/>
          </a:stretch>
        </p:blipFill>
        <p:spPr>
          <a:xfrm>
            <a:off x="3204434" y="4884012"/>
            <a:ext cx="5783132" cy="1973988"/>
          </a:xfrm>
          <a:prstGeom prst="rect">
            <a:avLst/>
          </a:prstGeom>
        </p:spPr>
      </p:pic>
    </p:spTree>
    <p:extLst>
      <p:ext uri="{BB962C8B-B14F-4D97-AF65-F5344CB8AC3E}">
        <p14:creationId xmlns:p14="http://schemas.microsoft.com/office/powerpoint/2010/main" val="3547039904"/>
      </p:ext>
    </p:extLst>
  </p:cSld>
  <p:clrMapOvr>
    <a:masterClrMapping/>
  </p:clrMapOvr>
  <p:transition spd="med">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80349"/>
          </a:xfrm>
          <a:solidFill>
            <a:srgbClr val="00B0F0"/>
          </a:solidFill>
          <a:ln w="28575">
            <a:solidFill>
              <a:schemeClr val="tx1"/>
            </a:solidFill>
          </a:ln>
        </p:spPr>
        <p:txBody>
          <a:bodyPr>
            <a:normAutofit/>
          </a:bodyPr>
          <a:lstStyle/>
          <a:p>
            <a:pPr algn="ctr"/>
            <a:r>
              <a:rPr lang="en-US" sz="5400" b="1" dirty="0" smtClean="0">
                <a:latin typeface="+mn-lt"/>
              </a:rPr>
              <a:t>Creating Mental Images</a:t>
            </a:r>
            <a:endParaRPr lang="en-US" sz="5400" b="1" dirty="0">
              <a:latin typeface="+mn-lt"/>
            </a:endParaRPr>
          </a:p>
        </p:txBody>
      </p:sp>
      <p:sp>
        <p:nvSpPr>
          <p:cNvPr id="3" name="TextBox 2"/>
          <p:cNvSpPr txBox="1"/>
          <p:nvPr/>
        </p:nvSpPr>
        <p:spPr>
          <a:xfrm>
            <a:off x="838200" y="1564935"/>
            <a:ext cx="10212977" cy="2554545"/>
          </a:xfrm>
          <a:prstGeom prst="rect">
            <a:avLst/>
          </a:prstGeom>
          <a:noFill/>
        </p:spPr>
        <p:txBody>
          <a:bodyPr wrap="square" rtlCol="0">
            <a:spAutoFit/>
          </a:bodyPr>
          <a:lstStyle/>
          <a:p>
            <a:pPr marL="285750" indent="-285750">
              <a:buFont typeface="Arial" panose="020B0604020202020204" pitchFamily="34" charset="0"/>
              <a:buChar char="•"/>
            </a:pPr>
            <a:r>
              <a:rPr lang="en-US" sz="4000" b="1" dirty="0" smtClean="0">
                <a:solidFill>
                  <a:prstClr val="black"/>
                </a:solidFill>
              </a:rPr>
              <a:t>Using images that emanate from </a:t>
            </a:r>
            <a:r>
              <a:rPr lang="en-US" sz="4000" b="1" i="1" dirty="0" smtClean="0">
                <a:solidFill>
                  <a:prstClr val="black"/>
                </a:solidFill>
              </a:rPr>
              <a:t>all five senses </a:t>
            </a:r>
            <a:r>
              <a:rPr lang="en-US" sz="4000" b="1" dirty="0" smtClean="0">
                <a:solidFill>
                  <a:prstClr val="black"/>
                </a:solidFill>
              </a:rPr>
              <a:t>to understand more vividly and deeply</a:t>
            </a:r>
          </a:p>
          <a:p>
            <a:pPr marL="285750" indent="-285750">
              <a:buFont typeface="Arial" panose="020B0604020202020204" pitchFamily="34" charset="0"/>
              <a:buChar char="•"/>
            </a:pPr>
            <a:r>
              <a:rPr lang="en-US" sz="4000" b="1" dirty="0" smtClean="0">
                <a:solidFill>
                  <a:prstClr val="black"/>
                </a:solidFill>
              </a:rPr>
              <a:t>Using images that emanate from </a:t>
            </a:r>
            <a:r>
              <a:rPr lang="en-US" sz="4000" b="1" i="1" dirty="0" smtClean="0">
                <a:solidFill>
                  <a:prstClr val="black"/>
                </a:solidFill>
              </a:rPr>
              <a:t>emotions </a:t>
            </a:r>
            <a:r>
              <a:rPr lang="en-US" sz="4000" b="1" dirty="0" smtClean="0">
                <a:solidFill>
                  <a:prstClr val="black"/>
                </a:solidFill>
              </a:rPr>
              <a:t>to understand more vividly and deeply</a:t>
            </a:r>
            <a:endParaRPr lang="en-US" sz="4000" b="1" dirty="0">
              <a:solidFill>
                <a:prstClr val="black"/>
              </a:solidFill>
            </a:endParaRPr>
          </a:p>
        </p:txBody>
      </p:sp>
      <p:sp>
        <p:nvSpPr>
          <p:cNvPr id="5" name="Heart 4"/>
          <p:cNvSpPr/>
          <p:nvPr/>
        </p:nvSpPr>
        <p:spPr>
          <a:xfrm rot="20225457">
            <a:off x="4600524" y="5506710"/>
            <a:ext cx="591769" cy="53890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2606807" y="4150286"/>
            <a:ext cx="6978385" cy="2341533"/>
          </a:xfrm>
          <a:prstGeom prst="rect">
            <a:avLst/>
          </a:prstGeom>
        </p:spPr>
      </p:pic>
    </p:spTree>
    <p:extLst>
      <p:ext uri="{BB962C8B-B14F-4D97-AF65-F5344CB8AC3E}">
        <p14:creationId xmlns:p14="http://schemas.microsoft.com/office/powerpoint/2010/main" val="3684016981"/>
      </p:ext>
    </p:extLst>
  </p:cSld>
  <p:clrMapOvr>
    <a:masterClrMapping/>
  </p:clrMapOvr>
  <p:transition spd="med">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15035"/>
          </a:xfrm>
          <a:solidFill>
            <a:srgbClr val="00B0F0"/>
          </a:solidFill>
          <a:ln w="28575">
            <a:solidFill>
              <a:schemeClr val="tx1"/>
            </a:solidFill>
          </a:ln>
        </p:spPr>
        <p:txBody>
          <a:bodyPr>
            <a:normAutofit/>
          </a:bodyPr>
          <a:lstStyle/>
          <a:p>
            <a:pPr algn="ctr"/>
            <a:r>
              <a:rPr lang="en-US" sz="5400" b="1" dirty="0" smtClean="0">
                <a:latin typeface="+mn-lt"/>
              </a:rPr>
              <a:t>Determining Importance </a:t>
            </a:r>
            <a:endParaRPr lang="en-US" sz="5400" b="1" dirty="0">
              <a:latin typeface="+mn-lt"/>
            </a:endParaRPr>
          </a:p>
        </p:txBody>
      </p:sp>
      <p:sp>
        <p:nvSpPr>
          <p:cNvPr id="3" name="TextBox 2"/>
          <p:cNvSpPr txBox="1"/>
          <p:nvPr/>
        </p:nvSpPr>
        <p:spPr>
          <a:xfrm>
            <a:off x="716933" y="1280160"/>
            <a:ext cx="8348690" cy="5016758"/>
          </a:xfrm>
          <a:prstGeom prst="rect">
            <a:avLst/>
          </a:prstGeom>
          <a:noFill/>
        </p:spPr>
        <p:txBody>
          <a:bodyPr wrap="square" rtlCol="0">
            <a:spAutoFit/>
          </a:bodyPr>
          <a:lstStyle/>
          <a:p>
            <a:pPr marL="285750" indent="-285750">
              <a:buFont typeface="Arial" panose="020B0604020202020204" pitchFamily="34" charset="0"/>
              <a:buChar char="•"/>
            </a:pPr>
            <a:r>
              <a:rPr lang="en-US" sz="4000" b="1" dirty="0" smtClean="0">
                <a:solidFill>
                  <a:prstClr val="black"/>
                </a:solidFill>
              </a:rPr>
              <a:t>Deciding which information is most important</a:t>
            </a:r>
          </a:p>
          <a:p>
            <a:pPr marL="285750" indent="-285750">
              <a:buFont typeface="Arial" panose="020B0604020202020204" pitchFamily="34" charset="0"/>
              <a:buChar char="•"/>
            </a:pPr>
            <a:r>
              <a:rPr lang="en-US" sz="4000" b="1" dirty="0" smtClean="0">
                <a:solidFill>
                  <a:prstClr val="black"/>
                </a:solidFill>
              </a:rPr>
              <a:t>Justifying why information is relevant</a:t>
            </a:r>
          </a:p>
          <a:p>
            <a:pPr marL="285750" indent="-285750">
              <a:buFont typeface="Arial" panose="020B0604020202020204" pitchFamily="34" charset="0"/>
              <a:buChar char="•"/>
            </a:pPr>
            <a:r>
              <a:rPr lang="en-US" sz="4000" b="1" dirty="0" smtClean="0">
                <a:solidFill>
                  <a:prstClr val="black"/>
                </a:solidFill>
              </a:rPr>
              <a:t>Articulating what influenced your opinion regarding importance of information</a:t>
            </a:r>
          </a:p>
          <a:p>
            <a:pPr marL="285750" indent="-285750">
              <a:buFont typeface="Arial" panose="020B0604020202020204" pitchFamily="34" charset="0"/>
              <a:buChar char="•"/>
            </a:pPr>
            <a:r>
              <a:rPr lang="en-US" sz="4000" b="1" dirty="0" smtClean="0">
                <a:solidFill>
                  <a:prstClr val="black"/>
                </a:solidFill>
              </a:rPr>
              <a:t>Identifying key themes and big ideas </a:t>
            </a:r>
            <a:endParaRPr lang="en-US" sz="4000" b="1" dirty="0">
              <a:solidFill>
                <a:prstClr val="black"/>
              </a:solidFill>
            </a:endParaRPr>
          </a:p>
        </p:txBody>
      </p:sp>
      <p:pic>
        <p:nvPicPr>
          <p:cNvPr id="4" name="Picture 3"/>
          <p:cNvPicPr>
            <a:picLocks noChangeAspect="1"/>
          </p:cNvPicPr>
          <p:nvPr/>
        </p:nvPicPr>
        <p:blipFill>
          <a:blip r:embed="rId3"/>
          <a:stretch>
            <a:fillRect/>
          </a:stretch>
        </p:blipFill>
        <p:spPr>
          <a:xfrm>
            <a:off x="8198304" y="2078353"/>
            <a:ext cx="3741476" cy="3277417"/>
          </a:xfrm>
          <a:prstGeom prst="rect">
            <a:avLst/>
          </a:prstGeom>
        </p:spPr>
      </p:pic>
    </p:spTree>
    <p:extLst>
      <p:ext uri="{BB962C8B-B14F-4D97-AF65-F5344CB8AC3E}">
        <p14:creationId xmlns:p14="http://schemas.microsoft.com/office/powerpoint/2010/main" val="1353292463"/>
      </p:ext>
    </p:extLst>
  </p:cSld>
  <p:clrMapOvr>
    <a:masterClrMapping/>
  </p:clrMapOvr>
  <p:transition spd="med">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0F0"/>
          </a:solidFill>
        </p:spPr>
        <p:txBody>
          <a:bodyPr>
            <a:normAutofit/>
          </a:bodyPr>
          <a:lstStyle/>
          <a:p>
            <a:pPr algn="ctr"/>
            <a:r>
              <a:rPr lang="en-US" sz="5400" b="1" dirty="0" smtClean="0">
                <a:latin typeface="+mn-lt"/>
              </a:rPr>
              <a:t>Synthesizing</a:t>
            </a:r>
            <a:endParaRPr lang="en-US" sz="5400" b="1" dirty="0">
              <a:latin typeface="+mn-lt"/>
            </a:endParaRPr>
          </a:p>
        </p:txBody>
      </p:sp>
      <p:sp>
        <p:nvSpPr>
          <p:cNvPr id="3" name="TextBox 2"/>
          <p:cNvSpPr txBox="1"/>
          <p:nvPr/>
        </p:nvSpPr>
        <p:spPr>
          <a:xfrm>
            <a:off x="729996" y="1852313"/>
            <a:ext cx="10732008" cy="2308324"/>
          </a:xfrm>
          <a:prstGeom prst="rect">
            <a:avLst/>
          </a:prstGeom>
          <a:noFill/>
        </p:spPr>
        <p:txBody>
          <a:bodyPr wrap="square" rtlCol="0">
            <a:spAutoFit/>
          </a:bodyPr>
          <a:lstStyle/>
          <a:p>
            <a:pPr marL="285750" indent="-285750">
              <a:buFont typeface="Arial" panose="020B0604020202020204" pitchFamily="34" charset="0"/>
              <a:buChar char="•"/>
            </a:pPr>
            <a:r>
              <a:rPr lang="en-US" sz="3600" b="1" dirty="0" smtClean="0">
                <a:solidFill>
                  <a:prstClr val="black"/>
                </a:solidFill>
              </a:rPr>
              <a:t>Creating meaning and understanding by combining multiple strategies</a:t>
            </a:r>
          </a:p>
          <a:p>
            <a:pPr marL="285750" indent="-285750">
              <a:buFont typeface="Arial" panose="020B0604020202020204" pitchFamily="34" charset="0"/>
              <a:buChar char="•"/>
            </a:pPr>
            <a:r>
              <a:rPr lang="en-US" sz="3600" b="1" dirty="0" smtClean="0">
                <a:solidFill>
                  <a:prstClr val="black"/>
                </a:solidFill>
              </a:rPr>
              <a:t>Changing thinking and evolving understanding based on new information</a:t>
            </a:r>
          </a:p>
        </p:txBody>
      </p:sp>
      <p:pic>
        <p:nvPicPr>
          <p:cNvPr id="6" name="Picture 5"/>
          <p:cNvPicPr>
            <a:picLocks noChangeAspect="1"/>
          </p:cNvPicPr>
          <p:nvPr/>
        </p:nvPicPr>
        <p:blipFill>
          <a:blip r:embed="rId3"/>
          <a:stretch>
            <a:fillRect/>
          </a:stretch>
        </p:blipFill>
        <p:spPr>
          <a:xfrm>
            <a:off x="2091578" y="4034879"/>
            <a:ext cx="6852386" cy="2209167"/>
          </a:xfrm>
          <a:prstGeom prst="rect">
            <a:avLst/>
          </a:prstGeom>
        </p:spPr>
      </p:pic>
    </p:spTree>
    <p:extLst>
      <p:ext uri="{BB962C8B-B14F-4D97-AF65-F5344CB8AC3E}">
        <p14:creationId xmlns:p14="http://schemas.microsoft.com/office/powerpoint/2010/main" val="4154943925"/>
      </p:ext>
    </p:extLst>
  </p:cSld>
  <p:clrMapOvr>
    <a:masterClrMapping/>
  </p:clrMapOvr>
  <p:transition spd="med">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487717" y="1280160"/>
            <a:ext cx="3347232" cy="3065534"/>
          </a:xfrm>
          <a:prstGeom prst="rect">
            <a:avLst/>
          </a:prstGeom>
        </p:spPr>
      </p:pic>
      <p:sp>
        <p:nvSpPr>
          <p:cNvPr id="3" name="Title 1"/>
          <p:cNvSpPr txBox="1">
            <a:spLocks/>
          </p:cNvSpPr>
          <p:nvPr/>
        </p:nvSpPr>
        <p:spPr>
          <a:xfrm>
            <a:off x="431074" y="369737"/>
            <a:ext cx="11403875" cy="910423"/>
          </a:xfrm>
          <a:prstGeom prst="rect">
            <a:avLst/>
          </a:prstGeom>
          <a:solidFill>
            <a:srgbClr val="FFFF00"/>
          </a:solidFill>
          <a:ln w="28575">
            <a:solidFill>
              <a:schemeClr val="tx1"/>
            </a:solidFill>
          </a:ln>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smtClean="0">
                <a:latin typeface="+mn-lt"/>
              </a:rPr>
              <a:t>Mix – Freeze – Pair</a:t>
            </a:r>
            <a:endParaRPr lang="en-US" sz="5400" b="1" dirty="0">
              <a:latin typeface="+mn-lt"/>
            </a:endParaRPr>
          </a:p>
        </p:txBody>
      </p:sp>
      <p:sp>
        <p:nvSpPr>
          <p:cNvPr id="4" name="TextBox 3"/>
          <p:cNvSpPr txBox="1"/>
          <p:nvPr/>
        </p:nvSpPr>
        <p:spPr>
          <a:xfrm>
            <a:off x="604069" y="1793753"/>
            <a:ext cx="10802983" cy="3785652"/>
          </a:xfrm>
          <a:prstGeom prst="rect">
            <a:avLst/>
          </a:prstGeom>
          <a:noFill/>
        </p:spPr>
        <p:txBody>
          <a:bodyPr wrap="square" rtlCol="0">
            <a:spAutoFit/>
          </a:bodyPr>
          <a:lstStyle/>
          <a:p>
            <a:r>
              <a:rPr lang="en-US" sz="4000" b="1" dirty="0" smtClean="0">
                <a:solidFill>
                  <a:srgbClr val="00B050"/>
                </a:solidFill>
              </a:rPr>
              <a:t>MIX</a:t>
            </a:r>
            <a:r>
              <a:rPr lang="en-US" sz="4000" b="1" dirty="0" smtClean="0"/>
              <a:t> – Walk around the room </a:t>
            </a:r>
          </a:p>
          <a:p>
            <a:endParaRPr lang="en-US" sz="4000" b="1" dirty="0"/>
          </a:p>
          <a:p>
            <a:r>
              <a:rPr lang="en-US" sz="4000" b="1" dirty="0" smtClean="0">
                <a:solidFill>
                  <a:srgbClr val="FF0000"/>
                </a:solidFill>
              </a:rPr>
              <a:t>FREEZE</a:t>
            </a:r>
            <a:r>
              <a:rPr lang="en-US" sz="4000" b="1" dirty="0" smtClean="0"/>
              <a:t> – At the signal, stop walking</a:t>
            </a:r>
          </a:p>
          <a:p>
            <a:endParaRPr lang="en-US" sz="4000" b="1" dirty="0"/>
          </a:p>
          <a:p>
            <a:r>
              <a:rPr lang="en-US" sz="4000" b="1" dirty="0" smtClean="0">
                <a:solidFill>
                  <a:srgbClr val="7030A0"/>
                </a:solidFill>
              </a:rPr>
              <a:t>PAIR </a:t>
            </a:r>
            <a:r>
              <a:rPr lang="en-US" sz="4000" b="1" dirty="0" smtClean="0"/>
              <a:t>– “Pair up” with someone standing nearby (This will be your discussion partner)</a:t>
            </a:r>
            <a:endParaRPr lang="en-US" sz="4000" b="1" dirty="0"/>
          </a:p>
        </p:txBody>
      </p:sp>
    </p:spTree>
    <p:extLst>
      <p:ext uri="{BB962C8B-B14F-4D97-AF65-F5344CB8AC3E}">
        <p14:creationId xmlns:p14="http://schemas.microsoft.com/office/powerpoint/2010/main" val="40291291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wipe(left)">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3188" y="134606"/>
            <a:ext cx="9144000" cy="727543"/>
          </a:xfrm>
          <a:solidFill>
            <a:srgbClr val="FFFF00"/>
          </a:solidFill>
          <a:ln w="28575">
            <a:solidFill>
              <a:schemeClr val="tx1"/>
            </a:solidFill>
          </a:ln>
        </p:spPr>
        <p:txBody>
          <a:bodyPr>
            <a:normAutofit fontScale="90000"/>
          </a:bodyPr>
          <a:lstStyle/>
          <a:p>
            <a:r>
              <a:rPr lang="en-US" sz="5400" b="1" dirty="0" smtClean="0">
                <a:latin typeface="+mn-lt"/>
              </a:rPr>
              <a:t>Mix – Freeze – Pair</a:t>
            </a:r>
            <a:endParaRPr lang="en-US" sz="5400" b="1" dirty="0">
              <a:latin typeface="+mn-l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3188" y="990432"/>
            <a:ext cx="9144000" cy="5818165"/>
          </a:xfrm>
          <a:prstGeom prst="rect">
            <a:avLst/>
          </a:prstGeom>
        </p:spPr>
      </p:pic>
    </p:spTree>
    <p:extLst>
      <p:ext uri="{BB962C8B-B14F-4D97-AF65-F5344CB8AC3E}">
        <p14:creationId xmlns:p14="http://schemas.microsoft.com/office/powerpoint/2010/main" val="24253233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777" y="1276813"/>
            <a:ext cx="3171925" cy="4601183"/>
          </a:xfrm>
        </p:spPr>
        <p:txBody>
          <a:bodyPr>
            <a:normAutofit/>
          </a:bodyPr>
          <a:lstStyle/>
          <a:p>
            <a:pPr algn="ctr"/>
            <a:r>
              <a:rPr lang="en-US" b="1" dirty="0">
                <a:solidFill>
                  <a:schemeClr val="tx1"/>
                </a:solidFill>
                <a:latin typeface="Arial" panose="020B0604020202020204" pitchFamily="34" charset="0"/>
                <a:cs typeface="Arial" panose="020B0604020202020204" pitchFamily="34" charset="0"/>
              </a:rPr>
              <a:t>Key Core Work Processes</a:t>
            </a:r>
            <a:br>
              <a:rPr lang="en-US" b="1" dirty="0">
                <a:solidFill>
                  <a:schemeClr val="tx1"/>
                </a:solidFill>
                <a:latin typeface="Arial" panose="020B0604020202020204" pitchFamily="34" charset="0"/>
                <a:cs typeface="Arial" panose="020B0604020202020204" pitchFamily="34" charset="0"/>
              </a:rPr>
            </a:br>
            <a:r>
              <a:rPr lang="en-US" b="1" dirty="0">
                <a:solidFill>
                  <a:schemeClr val="tx1"/>
                </a:solidFill>
                <a:latin typeface="Arial" panose="020B0604020202020204" pitchFamily="34" charset="0"/>
                <a:cs typeface="Arial" panose="020B0604020202020204" pitchFamily="34" charset="0"/>
              </a:rPr>
              <a:t/>
            </a:r>
            <a:br>
              <a:rPr lang="en-US" b="1" dirty="0">
                <a:solidFill>
                  <a:schemeClr val="tx1"/>
                </a:solidFill>
                <a:latin typeface="Arial" panose="020B0604020202020204" pitchFamily="34" charset="0"/>
                <a:cs typeface="Arial" panose="020B0604020202020204" pitchFamily="34" charset="0"/>
              </a:rPr>
            </a:br>
            <a:endParaRPr lang="en-US" b="1" dirty="0">
              <a:solidFill>
                <a:schemeClr val="tx1"/>
              </a:solidFill>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707476" y="1429790"/>
            <a:ext cx="3790603" cy="4295230"/>
          </a:xfrm>
        </p:spPr>
      </p:pic>
      <p:sp>
        <p:nvSpPr>
          <p:cNvPr id="7" name="Content Placeholder 6"/>
          <p:cNvSpPr>
            <a:spLocks noGrp="1"/>
          </p:cNvSpPr>
          <p:nvPr>
            <p:ph sz="half" idx="2"/>
          </p:nvPr>
        </p:nvSpPr>
        <p:spPr>
          <a:xfrm>
            <a:off x="7647709" y="698269"/>
            <a:ext cx="3645131" cy="5469775"/>
          </a:xfrm>
          <a:solidFill>
            <a:schemeClr val="accent1">
              <a:lumMod val="60000"/>
              <a:lumOff val="40000"/>
            </a:schemeClr>
          </a:solidFill>
        </p:spPr>
        <p:txBody>
          <a:bodyPr>
            <a:normAutofit fontScale="92500" lnSpcReduction="10000"/>
          </a:bodyPr>
          <a:lstStyle/>
          <a:p>
            <a:pPr marL="0" indent="0" algn="ctr">
              <a:buNone/>
            </a:pPr>
            <a:r>
              <a:rPr lang="en-US" sz="4100" b="1" u="sng" dirty="0">
                <a:solidFill>
                  <a:schemeClr val="tx1"/>
                </a:solidFill>
                <a:latin typeface="Arial" panose="020B0604020202020204" pitchFamily="34" charset="0"/>
                <a:cs typeface="Arial" panose="020B0604020202020204" pitchFamily="34" charset="0"/>
              </a:rPr>
              <a:t>Varied Data Points</a:t>
            </a:r>
          </a:p>
          <a:p>
            <a:pPr algn="ctr">
              <a:buClrTx/>
              <a:buFont typeface="Arial" panose="020B0604020202020204" pitchFamily="34" charset="0"/>
              <a:buChar char="•"/>
            </a:pPr>
            <a:r>
              <a:rPr lang="en-US" sz="3100" b="1" dirty="0">
                <a:solidFill>
                  <a:schemeClr val="tx1"/>
                </a:solidFill>
                <a:latin typeface="Arial" panose="020B0604020202020204" pitchFamily="34" charset="0"/>
                <a:cs typeface="Arial" panose="020B0604020202020204" pitchFamily="34" charset="0"/>
              </a:rPr>
              <a:t>K-Prep Data</a:t>
            </a:r>
          </a:p>
          <a:p>
            <a:pPr algn="ctr">
              <a:buClrTx/>
              <a:buFont typeface="Arial" panose="020B0604020202020204" pitchFamily="34" charset="0"/>
              <a:buChar char="•"/>
            </a:pPr>
            <a:r>
              <a:rPr lang="en-US" sz="3100" b="1" dirty="0">
                <a:solidFill>
                  <a:schemeClr val="tx1"/>
                </a:solidFill>
                <a:latin typeface="Arial" panose="020B0604020202020204" pitchFamily="34" charset="0"/>
                <a:cs typeface="Arial" panose="020B0604020202020204" pitchFamily="34" charset="0"/>
              </a:rPr>
              <a:t>Screeners</a:t>
            </a:r>
          </a:p>
          <a:p>
            <a:pPr algn="ctr">
              <a:buClrTx/>
              <a:buFont typeface="Arial" panose="020B0604020202020204" pitchFamily="34" charset="0"/>
              <a:buChar char="•"/>
            </a:pPr>
            <a:r>
              <a:rPr lang="en-US" sz="3100" b="1" dirty="0">
                <a:solidFill>
                  <a:schemeClr val="tx1"/>
                </a:solidFill>
                <a:latin typeface="Arial" panose="020B0604020202020204" pitchFamily="34" charset="0"/>
                <a:cs typeface="Arial" panose="020B0604020202020204" pitchFamily="34" charset="0"/>
              </a:rPr>
              <a:t>Common Assessments</a:t>
            </a:r>
          </a:p>
          <a:p>
            <a:pPr algn="ctr">
              <a:buClrTx/>
              <a:buFont typeface="Arial" panose="020B0604020202020204" pitchFamily="34" charset="0"/>
              <a:buChar char="•"/>
            </a:pPr>
            <a:r>
              <a:rPr lang="en-US" sz="3100" b="1" dirty="0">
                <a:solidFill>
                  <a:schemeClr val="tx1"/>
                </a:solidFill>
                <a:latin typeface="Arial" panose="020B0604020202020204" pitchFamily="34" charset="0"/>
                <a:cs typeface="Arial" panose="020B0604020202020204" pitchFamily="34" charset="0"/>
              </a:rPr>
              <a:t>Classroom Data</a:t>
            </a:r>
          </a:p>
          <a:p>
            <a:pPr algn="ctr">
              <a:buClrTx/>
              <a:buFont typeface="Arial" panose="020B0604020202020204" pitchFamily="34" charset="0"/>
              <a:buChar char="•"/>
            </a:pPr>
            <a:r>
              <a:rPr lang="en-US" sz="3100" b="1" dirty="0">
                <a:solidFill>
                  <a:schemeClr val="tx1"/>
                </a:solidFill>
                <a:latin typeface="Arial" panose="020B0604020202020204" pitchFamily="34" charset="0"/>
                <a:cs typeface="Arial" panose="020B0604020202020204" pitchFamily="34" charset="0"/>
              </a:rPr>
              <a:t>CCR Data</a:t>
            </a:r>
          </a:p>
          <a:p>
            <a:pPr algn="ctr">
              <a:buClrTx/>
              <a:buFont typeface="Arial" panose="020B0604020202020204" pitchFamily="34" charset="0"/>
              <a:buChar char="•"/>
            </a:pPr>
            <a:r>
              <a:rPr lang="en-US" sz="3100" b="1" dirty="0">
                <a:solidFill>
                  <a:schemeClr val="tx1"/>
                </a:solidFill>
                <a:latin typeface="Arial" panose="020B0604020202020204" pitchFamily="34" charset="0"/>
                <a:cs typeface="Arial" panose="020B0604020202020204" pitchFamily="34" charset="0"/>
              </a:rPr>
              <a:t>Brigance </a:t>
            </a:r>
          </a:p>
          <a:p>
            <a:pPr algn="ctr">
              <a:buClrTx/>
              <a:buFont typeface="Arial" panose="020B0604020202020204" pitchFamily="34" charset="0"/>
              <a:buChar char="•"/>
            </a:pPr>
            <a:r>
              <a:rPr lang="en-US" sz="3100" b="1" dirty="0">
                <a:solidFill>
                  <a:schemeClr val="tx1"/>
                </a:solidFill>
                <a:latin typeface="Arial" panose="020B0604020202020204" pitchFamily="34" charset="0"/>
                <a:cs typeface="Arial" panose="020B0604020202020204" pitchFamily="34" charset="0"/>
              </a:rPr>
              <a:t>Non-academic Data</a:t>
            </a:r>
          </a:p>
        </p:txBody>
      </p:sp>
    </p:spTree>
    <p:extLst>
      <p:ext uri="{BB962C8B-B14F-4D97-AF65-F5344CB8AC3E}">
        <p14:creationId xmlns:p14="http://schemas.microsoft.com/office/powerpoint/2010/main" val="16320110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fade">
                                      <p:cBhvr>
                                        <p:cTn id="42" dur="500"/>
                                        <p:tgtEl>
                                          <p:spTgt spid="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ctrTitle"/>
          </p:nvPr>
        </p:nvSpPr>
        <p:spPr>
          <a:xfrm>
            <a:off x="1563188" y="134606"/>
            <a:ext cx="9144000" cy="727543"/>
          </a:xfrm>
          <a:solidFill>
            <a:srgbClr val="FFFF00"/>
          </a:solidFill>
          <a:ln w="28575">
            <a:solidFill>
              <a:schemeClr val="tx1"/>
            </a:solidFill>
          </a:ln>
        </p:spPr>
        <p:txBody>
          <a:bodyPr>
            <a:normAutofit fontScale="90000"/>
          </a:bodyPr>
          <a:lstStyle/>
          <a:p>
            <a:r>
              <a:rPr lang="en-US" sz="5400" b="1" dirty="0" smtClean="0">
                <a:latin typeface="+mn-lt"/>
              </a:rPr>
              <a:t>Mix – Freeze – Pair</a:t>
            </a:r>
            <a:endParaRPr lang="en-US" sz="5400" b="1" dirty="0">
              <a:latin typeface="+mn-lt"/>
            </a:endParaRPr>
          </a:p>
        </p:txBody>
      </p:sp>
      <p:pic>
        <p:nvPicPr>
          <p:cNvPr id="2" name="Picture 1"/>
          <p:cNvPicPr>
            <a:picLocks noChangeAspect="1"/>
          </p:cNvPicPr>
          <p:nvPr/>
        </p:nvPicPr>
        <p:blipFill>
          <a:blip r:embed="rId3"/>
          <a:stretch>
            <a:fillRect/>
          </a:stretch>
        </p:blipFill>
        <p:spPr>
          <a:xfrm>
            <a:off x="824079" y="1130404"/>
            <a:ext cx="10622218" cy="5492464"/>
          </a:xfrm>
          <a:prstGeom prst="rect">
            <a:avLst/>
          </a:prstGeom>
        </p:spPr>
      </p:pic>
    </p:spTree>
    <p:extLst>
      <p:ext uri="{BB962C8B-B14F-4D97-AF65-F5344CB8AC3E}">
        <p14:creationId xmlns:p14="http://schemas.microsoft.com/office/powerpoint/2010/main" val="35992956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930" y="992777"/>
            <a:ext cx="10862043" cy="5460274"/>
          </a:xfrm>
          <a:prstGeom prst="rect">
            <a:avLst/>
          </a:prstGeom>
        </p:spPr>
      </p:pic>
      <p:sp>
        <p:nvSpPr>
          <p:cNvPr id="6" name="Title 1"/>
          <p:cNvSpPr>
            <a:spLocks noGrp="1"/>
          </p:cNvSpPr>
          <p:nvPr>
            <p:ph type="ctrTitle"/>
          </p:nvPr>
        </p:nvSpPr>
        <p:spPr>
          <a:xfrm>
            <a:off x="688929" y="134606"/>
            <a:ext cx="10862043" cy="727543"/>
          </a:xfrm>
          <a:solidFill>
            <a:srgbClr val="FFFF00"/>
          </a:solidFill>
          <a:ln w="28575">
            <a:solidFill>
              <a:schemeClr val="tx1"/>
            </a:solidFill>
          </a:ln>
        </p:spPr>
        <p:txBody>
          <a:bodyPr>
            <a:normAutofit fontScale="90000"/>
          </a:bodyPr>
          <a:lstStyle/>
          <a:p>
            <a:r>
              <a:rPr lang="en-US" sz="5400" b="1" dirty="0" smtClean="0">
                <a:latin typeface="+mn-lt"/>
              </a:rPr>
              <a:t>Mix – Freeze – Pair</a:t>
            </a:r>
            <a:endParaRPr lang="en-US" sz="5400" b="1" dirty="0">
              <a:latin typeface="+mn-lt"/>
            </a:endParaRPr>
          </a:p>
        </p:txBody>
      </p:sp>
    </p:spTree>
    <p:extLst>
      <p:ext uri="{BB962C8B-B14F-4D97-AF65-F5344CB8AC3E}">
        <p14:creationId xmlns:p14="http://schemas.microsoft.com/office/powerpoint/2010/main" val="12018411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563188" y="134606"/>
            <a:ext cx="9144000" cy="727543"/>
          </a:xfrm>
          <a:solidFill>
            <a:srgbClr val="FFFF00"/>
          </a:solidFill>
          <a:ln w="28575">
            <a:solidFill>
              <a:schemeClr val="tx1"/>
            </a:solidFill>
          </a:ln>
        </p:spPr>
        <p:txBody>
          <a:bodyPr>
            <a:normAutofit fontScale="90000"/>
          </a:bodyPr>
          <a:lstStyle/>
          <a:p>
            <a:r>
              <a:rPr lang="en-US" sz="5400" b="1" dirty="0" smtClean="0">
                <a:latin typeface="+mn-lt"/>
              </a:rPr>
              <a:t>Mix – Freeze – Pair</a:t>
            </a:r>
            <a:endParaRPr lang="en-US" sz="5400" b="1" dirty="0">
              <a:latin typeface="+mn-lt"/>
            </a:endParaRPr>
          </a:p>
        </p:txBody>
      </p:sp>
      <p:pic>
        <p:nvPicPr>
          <p:cNvPr id="2" name="Metacognition Musi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44767" y="2087881"/>
            <a:ext cx="2380842" cy="2380842"/>
          </a:xfrm>
          <a:prstGeom prst="rect">
            <a:avLst/>
          </a:prstGeom>
        </p:spPr>
      </p:pic>
    </p:spTree>
    <p:extLst>
      <p:ext uri="{BB962C8B-B14F-4D97-AF65-F5344CB8AC3E}">
        <p14:creationId xmlns:p14="http://schemas.microsoft.com/office/powerpoint/2010/main" val="18244576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51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989811" y="0"/>
            <a:ext cx="9202189"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003" y="1874349"/>
            <a:ext cx="3525814" cy="3455298"/>
          </a:xfrm>
          <a:prstGeom prst="rect">
            <a:avLst/>
          </a:prstGeom>
        </p:spPr>
      </p:pic>
    </p:spTree>
    <p:extLst>
      <p:ext uri="{BB962C8B-B14F-4D97-AF65-F5344CB8AC3E}">
        <p14:creationId xmlns:p14="http://schemas.microsoft.com/office/powerpoint/2010/main" val="9760517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162595" y="429267"/>
            <a:ext cx="9827458" cy="1229715"/>
          </a:xfrm>
          <a:solidFill>
            <a:srgbClr val="00B0F0"/>
          </a:solidFill>
        </p:spPr>
        <p:txBody>
          <a:bodyPr/>
          <a:lstStyle/>
          <a:p>
            <a:r>
              <a:rPr lang="en-US" b="1" dirty="0">
                <a:latin typeface="Arial" panose="020B0604020202020204" pitchFamily="34" charset="0"/>
                <a:cs typeface="Arial" panose="020B0604020202020204" pitchFamily="34" charset="0"/>
              </a:rPr>
              <a:t>So What? </a:t>
            </a:r>
            <a:r>
              <a:rPr lang="en-US" b="1" dirty="0" smtClean="0">
                <a:latin typeface="Arial" panose="020B0604020202020204" pitchFamily="34" charset="0"/>
                <a:cs typeface="Arial" panose="020B0604020202020204" pitchFamily="34" charset="0"/>
              </a:rPr>
              <a:t>Now What</a:t>
            </a:r>
            <a:r>
              <a:rPr lang="en-US" b="1" dirty="0">
                <a:latin typeface="Arial" panose="020B0604020202020204" pitchFamily="34" charset="0"/>
                <a:cs typeface="Arial" panose="020B0604020202020204" pitchFamily="34" charset="0"/>
              </a:rPr>
              <a:t>?</a:t>
            </a:r>
            <a:endParaRPr lang="en-US" dirty="0"/>
          </a:p>
        </p:txBody>
      </p:sp>
      <p:sp>
        <p:nvSpPr>
          <p:cNvPr id="4" name="Subtitle 3"/>
          <p:cNvSpPr>
            <a:spLocks noGrp="1"/>
          </p:cNvSpPr>
          <p:nvPr>
            <p:ph type="subTitle" idx="1"/>
          </p:nvPr>
        </p:nvSpPr>
        <p:spPr>
          <a:xfrm>
            <a:off x="1162595" y="1841863"/>
            <a:ext cx="9827458" cy="4484796"/>
          </a:xfrm>
          <a:solidFill>
            <a:srgbClr val="FFFF00"/>
          </a:solidFill>
          <a:ln w="76200">
            <a:solidFill>
              <a:schemeClr val="tx1"/>
            </a:solidFill>
          </a:ln>
        </p:spPr>
        <p:txBody>
          <a:bodyPr>
            <a:normAutofit/>
          </a:bodyPr>
          <a:lstStyle/>
          <a:p>
            <a:pPr marL="342900" indent="-342900" algn="l">
              <a:buFont typeface="Arial" panose="020B0604020202020204" pitchFamily="34" charset="0"/>
              <a:buChar char="•"/>
            </a:pPr>
            <a:r>
              <a:rPr lang="en-US" sz="4800" dirty="0" smtClean="0"/>
              <a:t>Independently</a:t>
            </a:r>
          </a:p>
          <a:p>
            <a:pPr marL="342900" indent="-342900" algn="l">
              <a:buFont typeface="Arial" panose="020B0604020202020204" pitchFamily="34" charset="0"/>
              <a:buChar char="•"/>
            </a:pPr>
            <a:r>
              <a:rPr lang="en-US" sz="4800" dirty="0" smtClean="0"/>
              <a:t>Use a sticky note</a:t>
            </a:r>
          </a:p>
          <a:p>
            <a:pPr marL="342900" indent="-342900" algn="l">
              <a:buFont typeface="Arial" panose="020B0604020202020204" pitchFamily="34" charset="0"/>
              <a:buChar char="•"/>
            </a:pPr>
            <a:r>
              <a:rPr lang="en-US" sz="4800" dirty="0" smtClean="0"/>
              <a:t>Considering </a:t>
            </a:r>
            <a:r>
              <a:rPr lang="en-US" sz="4800" b="1" i="1" dirty="0" smtClean="0"/>
              <a:t>Metacognitive Strategies…</a:t>
            </a:r>
          </a:p>
          <a:p>
            <a:pPr marL="342900" indent="-342900" algn="l">
              <a:buFont typeface="Arial" panose="020B0604020202020204" pitchFamily="34" charset="0"/>
              <a:buChar char="•"/>
            </a:pPr>
            <a:r>
              <a:rPr lang="en-US" sz="4800" dirty="0" smtClean="0"/>
              <a:t>What could be the “NOW WHAT” for your school/team?</a:t>
            </a:r>
          </a:p>
          <a:p>
            <a:endParaRPr lang="en-US" sz="4000" dirty="0"/>
          </a:p>
        </p:txBody>
      </p:sp>
    </p:spTree>
    <p:extLst>
      <p:ext uri="{BB962C8B-B14F-4D97-AF65-F5344CB8AC3E}">
        <p14:creationId xmlns:p14="http://schemas.microsoft.com/office/powerpoint/2010/main" val="43165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0322" y="2550829"/>
            <a:ext cx="8144134" cy="1373070"/>
          </a:xfrm>
        </p:spPr>
        <p:txBody>
          <a:bodyPr/>
          <a:lstStyle/>
          <a:p>
            <a:pPr algn="ctr"/>
            <a:r>
              <a:rPr lang="en-US" sz="6000" dirty="0" smtClean="0"/>
              <a:t>Cooperative Learning</a:t>
            </a:r>
            <a:endParaRPr lang="en-US" sz="6000" dirty="0"/>
          </a:p>
        </p:txBody>
      </p:sp>
      <p:sp>
        <p:nvSpPr>
          <p:cNvPr id="4" name="TextBox 3"/>
          <p:cNvSpPr txBox="1"/>
          <p:nvPr/>
        </p:nvSpPr>
        <p:spPr>
          <a:xfrm>
            <a:off x="2043485" y="4715123"/>
            <a:ext cx="5947576" cy="923330"/>
          </a:xfrm>
          <a:prstGeom prst="rect">
            <a:avLst/>
          </a:prstGeom>
          <a:noFill/>
        </p:spPr>
        <p:txBody>
          <a:bodyPr wrap="square" rtlCol="0">
            <a:spAutoFit/>
          </a:bodyPr>
          <a:lstStyle/>
          <a:p>
            <a:pPr defTabSz="457200"/>
            <a:r>
              <a:rPr lang="en-US" sz="5400" dirty="0" smtClean="0">
                <a:solidFill>
                  <a:prstClr val="white"/>
                </a:solidFill>
              </a:rPr>
              <a:t>Effect Size .55</a:t>
            </a:r>
            <a:endParaRPr lang="en-US" sz="5400" dirty="0">
              <a:solidFill>
                <a:prstClr val="white"/>
              </a:solidFill>
            </a:endParaRPr>
          </a:p>
        </p:txBody>
      </p:sp>
    </p:spTree>
    <p:extLst>
      <p:ext uri="{BB962C8B-B14F-4D97-AF65-F5344CB8AC3E}">
        <p14:creationId xmlns:p14="http://schemas.microsoft.com/office/powerpoint/2010/main" val="286595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smtClean="0"/>
              <a:t>Why Cooperative Learning?</a:t>
            </a:r>
            <a:endParaRPr lang="en-US" sz="5400" dirty="0"/>
          </a:p>
        </p:txBody>
      </p:sp>
      <p:sp>
        <p:nvSpPr>
          <p:cNvPr id="3" name="TextBox 2"/>
          <p:cNvSpPr txBox="1"/>
          <p:nvPr/>
        </p:nvSpPr>
        <p:spPr>
          <a:xfrm>
            <a:off x="162433" y="1933575"/>
            <a:ext cx="11925064" cy="4924425"/>
          </a:xfrm>
          <a:prstGeom prst="rect">
            <a:avLst/>
          </a:prstGeom>
          <a:noFill/>
        </p:spPr>
        <p:txBody>
          <a:bodyPr wrap="square" rtlCol="0">
            <a:spAutoFit/>
          </a:bodyPr>
          <a:lstStyle/>
          <a:p>
            <a:pPr marL="285750" indent="-285750" defTabSz="457200">
              <a:buFont typeface="Arial" panose="020B0604020202020204" pitchFamily="34" charset="0"/>
              <a:buChar char="•"/>
            </a:pPr>
            <a:r>
              <a:rPr lang="en-US" sz="3200" dirty="0" smtClean="0">
                <a:solidFill>
                  <a:prstClr val="white"/>
                </a:solidFill>
              </a:rPr>
              <a:t>Improves Academic </a:t>
            </a:r>
            <a:r>
              <a:rPr lang="en-US" sz="3200" dirty="0">
                <a:solidFill>
                  <a:prstClr val="white"/>
                </a:solidFill>
              </a:rPr>
              <a:t>Achievement (an average 28 percentile gain in cooperative </a:t>
            </a:r>
            <a:r>
              <a:rPr lang="en-US" sz="3200" dirty="0" smtClean="0">
                <a:solidFill>
                  <a:prstClr val="white"/>
                </a:solidFill>
              </a:rPr>
              <a:t>learning </a:t>
            </a:r>
            <a:r>
              <a:rPr lang="en-US" sz="3200" dirty="0">
                <a:solidFill>
                  <a:prstClr val="white"/>
                </a:solidFill>
              </a:rPr>
              <a:t>classrooms</a:t>
            </a:r>
            <a:r>
              <a:rPr lang="en-US" sz="3200" dirty="0" smtClean="0">
                <a:solidFill>
                  <a:prstClr val="white"/>
                </a:solidFill>
              </a:rPr>
              <a:t>)</a:t>
            </a:r>
          </a:p>
          <a:p>
            <a:pPr defTabSz="457200"/>
            <a:endParaRPr lang="en-US" dirty="0">
              <a:solidFill>
                <a:prstClr val="white"/>
              </a:solidFill>
            </a:endParaRPr>
          </a:p>
          <a:p>
            <a:pPr marL="285750" indent="-285750" defTabSz="457200">
              <a:buFont typeface="Arial" panose="020B0604020202020204" pitchFamily="34" charset="0"/>
              <a:buChar char="•"/>
            </a:pPr>
            <a:r>
              <a:rPr lang="en-US" sz="3200" dirty="0" smtClean="0">
                <a:solidFill>
                  <a:prstClr val="white"/>
                </a:solidFill>
              </a:rPr>
              <a:t>Helps to build interpersonal skills</a:t>
            </a:r>
          </a:p>
          <a:p>
            <a:pPr defTabSz="457200"/>
            <a:endParaRPr lang="en-US" dirty="0">
              <a:solidFill>
                <a:prstClr val="white"/>
              </a:solidFill>
            </a:endParaRPr>
          </a:p>
          <a:p>
            <a:pPr marL="285750" indent="-285750" defTabSz="457200">
              <a:buFont typeface="Arial" panose="020B0604020202020204" pitchFamily="34" charset="0"/>
              <a:buChar char="•"/>
            </a:pPr>
            <a:r>
              <a:rPr lang="en-US" sz="3200" dirty="0" smtClean="0">
                <a:solidFill>
                  <a:prstClr val="white"/>
                </a:solidFill>
              </a:rPr>
              <a:t>Highly engaging for students</a:t>
            </a:r>
          </a:p>
          <a:p>
            <a:pPr defTabSz="457200"/>
            <a:endParaRPr lang="en-US" dirty="0">
              <a:solidFill>
                <a:prstClr val="white"/>
              </a:solidFill>
            </a:endParaRPr>
          </a:p>
          <a:p>
            <a:pPr marL="285750" indent="-285750" defTabSz="457200">
              <a:buFont typeface="Arial" panose="020B0604020202020204" pitchFamily="34" charset="0"/>
              <a:buChar char="•"/>
            </a:pPr>
            <a:r>
              <a:rPr lang="en-US" sz="3200" dirty="0" smtClean="0">
                <a:solidFill>
                  <a:prstClr val="white"/>
                </a:solidFill>
              </a:rPr>
              <a:t>Provides </a:t>
            </a:r>
            <a:r>
              <a:rPr lang="en-US" sz="3200" dirty="0">
                <a:solidFill>
                  <a:prstClr val="white"/>
                </a:solidFill>
              </a:rPr>
              <a:t>opportunity to support students within the Achievement </a:t>
            </a:r>
            <a:r>
              <a:rPr lang="en-US" sz="3200" dirty="0" smtClean="0">
                <a:solidFill>
                  <a:prstClr val="white"/>
                </a:solidFill>
              </a:rPr>
              <a:t>Gap</a:t>
            </a:r>
          </a:p>
          <a:p>
            <a:pPr marL="285750" indent="-285750" defTabSz="457200">
              <a:buFont typeface="Arial" panose="020B0604020202020204" pitchFamily="34" charset="0"/>
              <a:buChar char="•"/>
            </a:pPr>
            <a:endParaRPr lang="en-US" dirty="0">
              <a:solidFill>
                <a:prstClr val="white"/>
              </a:solidFill>
            </a:endParaRPr>
          </a:p>
          <a:p>
            <a:pPr marL="285750" indent="-285750" defTabSz="457200">
              <a:buFont typeface="Arial" panose="020B0604020202020204" pitchFamily="34" charset="0"/>
              <a:buChar char="•"/>
            </a:pPr>
            <a:r>
              <a:rPr lang="en-US" sz="3200" dirty="0" smtClean="0">
                <a:solidFill>
                  <a:prstClr val="white"/>
                </a:solidFill>
              </a:rPr>
              <a:t>Allows novice learners to interact with proficient peer models </a:t>
            </a:r>
            <a:endParaRPr lang="en-US" sz="3200" dirty="0">
              <a:solidFill>
                <a:prstClr val="white"/>
              </a:solidFill>
            </a:endParaRPr>
          </a:p>
          <a:p>
            <a:pPr defTabSz="457200"/>
            <a:endParaRPr lang="en-US" dirty="0">
              <a:solidFill>
                <a:prstClr val="white"/>
              </a:solidFill>
            </a:endParaRPr>
          </a:p>
        </p:txBody>
      </p:sp>
      <p:pic>
        <p:nvPicPr>
          <p:cNvPr id="4" name="Picture 3"/>
          <p:cNvPicPr>
            <a:picLocks noChangeAspect="1"/>
          </p:cNvPicPr>
          <p:nvPr/>
        </p:nvPicPr>
        <p:blipFill>
          <a:blip r:embed="rId3"/>
          <a:stretch>
            <a:fillRect/>
          </a:stretch>
        </p:blipFill>
        <p:spPr>
          <a:xfrm>
            <a:off x="8264705" y="2571478"/>
            <a:ext cx="2786471" cy="2100570"/>
          </a:xfrm>
          <a:prstGeom prst="rect">
            <a:avLst/>
          </a:prstGeom>
        </p:spPr>
      </p:pic>
    </p:spTree>
    <p:extLst>
      <p:ext uri="{BB962C8B-B14F-4D97-AF65-F5344CB8AC3E}">
        <p14:creationId xmlns:p14="http://schemas.microsoft.com/office/powerpoint/2010/main" val="301264282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left)">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left)">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wipe(left)">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886" y="579679"/>
            <a:ext cx="6426925" cy="1730829"/>
          </a:xfrm>
        </p:spPr>
        <p:txBody>
          <a:bodyPr>
            <a:normAutofit/>
          </a:bodyPr>
          <a:lstStyle/>
          <a:p>
            <a:pPr algn="ctr"/>
            <a:r>
              <a:rPr lang="en-US" sz="5400" dirty="0" smtClean="0"/>
              <a:t>We’ve Known This…</a:t>
            </a:r>
            <a:endParaRPr lang="en-US" sz="5400" dirty="0"/>
          </a:p>
        </p:txBody>
      </p:sp>
      <p:sp>
        <p:nvSpPr>
          <p:cNvPr id="3" name="Content Placeholder 2"/>
          <p:cNvSpPr>
            <a:spLocks noGrp="1"/>
          </p:cNvSpPr>
          <p:nvPr>
            <p:ph sz="half" idx="1"/>
          </p:nvPr>
        </p:nvSpPr>
        <p:spPr>
          <a:xfrm>
            <a:off x="215323" y="1931544"/>
            <a:ext cx="5813397" cy="3293599"/>
          </a:xfrm>
        </p:spPr>
        <p:txBody>
          <a:bodyPr>
            <a:normAutofit/>
          </a:bodyPr>
          <a:lstStyle/>
          <a:p>
            <a:pPr algn="ctr">
              <a:buNone/>
            </a:pPr>
            <a:endParaRPr lang="en-US" dirty="0" smtClean="0"/>
          </a:p>
          <a:p>
            <a:pPr algn="ctr">
              <a:buNone/>
            </a:pPr>
            <a:r>
              <a:rPr lang="en-US" sz="4000" i="1" dirty="0"/>
              <a:t>“I hear, and I </a:t>
            </a:r>
            <a:r>
              <a:rPr lang="en-US" sz="4000" i="1" dirty="0" smtClean="0"/>
              <a:t>forget.</a:t>
            </a:r>
            <a:endParaRPr lang="en-US" sz="4000" i="1" dirty="0"/>
          </a:p>
          <a:p>
            <a:pPr algn="ctr">
              <a:buNone/>
            </a:pPr>
            <a:r>
              <a:rPr lang="en-US" sz="4000" i="1" dirty="0"/>
              <a:t>I see, and I </a:t>
            </a:r>
            <a:r>
              <a:rPr lang="en-US" sz="4000" i="1" dirty="0" smtClean="0"/>
              <a:t>remember.</a:t>
            </a:r>
            <a:endParaRPr lang="en-US" sz="4000" i="1" dirty="0"/>
          </a:p>
          <a:p>
            <a:pPr algn="ctr">
              <a:buNone/>
            </a:pPr>
            <a:r>
              <a:rPr lang="en-US" sz="4000" i="1" dirty="0"/>
              <a:t>I do, and I </a:t>
            </a:r>
            <a:r>
              <a:rPr lang="en-US" sz="4000" i="1" dirty="0" smtClean="0"/>
              <a:t>understand.”  </a:t>
            </a:r>
            <a:endParaRPr lang="en-US" sz="4000" i="1" dirty="0"/>
          </a:p>
          <a:p>
            <a:pPr algn="ctr">
              <a:buNone/>
            </a:pPr>
            <a:r>
              <a:rPr lang="en-US" sz="3200" dirty="0"/>
              <a:t>- Chinese Proverb</a:t>
            </a:r>
          </a:p>
        </p:txBody>
      </p:sp>
      <p:graphicFrame>
        <p:nvGraphicFramePr>
          <p:cNvPr id="10" name="Content Placeholder 9"/>
          <p:cNvGraphicFramePr>
            <a:graphicFrameLocks noGrp="1"/>
          </p:cNvGraphicFramePr>
          <p:nvPr>
            <p:ph sz="half" idx="2"/>
            <p:extLst>
              <p:ext uri="{D42A27DB-BD31-4B8C-83A1-F6EECF244321}">
                <p14:modId xmlns:p14="http://schemas.microsoft.com/office/powerpoint/2010/main" val="3998023355"/>
              </p:ext>
            </p:extLst>
          </p:nvPr>
        </p:nvGraphicFramePr>
        <p:xfrm>
          <a:off x="4805610" y="827315"/>
          <a:ext cx="5312230" cy="58674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Cloud 12"/>
          <p:cNvSpPr/>
          <p:nvPr/>
        </p:nvSpPr>
        <p:spPr>
          <a:xfrm>
            <a:off x="7946571" y="1023258"/>
            <a:ext cx="2449286" cy="146957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a:solidFill>
                  <a:prstClr val="white"/>
                </a:solidFill>
              </a:rPr>
              <a:t>Verbal Processing</a:t>
            </a:r>
          </a:p>
        </p:txBody>
      </p:sp>
      <p:sp>
        <p:nvSpPr>
          <p:cNvPr id="14" name="Cloud 13"/>
          <p:cNvSpPr/>
          <p:nvPr/>
        </p:nvSpPr>
        <p:spPr>
          <a:xfrm>
            <a:off x="8284030" y="2492830"/>
            <a:ext cx="2253343" cy="234358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a:solidFill>
                  <a:prstClr val="white"/>
                </a:solidFill>
              </a:rPr>
              <a:t>Verbal &amp; Visual Processing</a:t>
            </a:r>
          </a:p>
        </p:txBody>
      </p:sp>
      <p:sp>
        <p:nvSpPr>
          <p:cNvPr id="15" name="Cloud 14"/>
          <p:cNvSpPr/>
          <p:nvPr/>
        </p:nvSpPr>
        <p:spPr>
          <a:xfrm>
            <a:off x="9063221" y="4994451"/>
            <a:ext cx="1474151" cy="141343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a:solidFill>
                  <a:prstClr val="white"/>
                </a:solidFill>
              </a:rPr>
              <a:t>Doing</a:t>
            </a:r>
          </a:p>
        </p:txBody>
      </p:sp>
      <p:sp>
        <p:nvSpPr>
          <p:cNvPr id="8" name="TextBox 7"/>
          <p:cNvSpPr txBox="1"/>
          <p:nvPr/>
        </p:nvSpPr>
        <p:spPr>
          <a:xfrm>
            <a:off x="3122022" y="6414980"/>
            <a:ext cx="5627914" cy="369332"/>
          </a:xfrm>
          <a:prstGeom prst="rect">
            <a:avLst/>
          </a:prstGeom>
          <a:noFill/>
        </p:spPr>
        <p:txBody>
          <a:bodyPr wrap="square" rtlCol="0">
            <a:spAutoFit/>
          </a:bodyPr>
          <a:lstStyle/>
          <a:p>
            <a:pPr algn="ctr" defTabSz="457200"/>
            <a:r>
              <a:rPr lang="en-US" dirty="0"/>
              <a:t>Average % of material retained after 24 hours</a:t>
            </a:r>
          </a:p>
        </p:txBody>
      </p:sp>
    </p:spTree>
    <p:extLst>
      <p:ext uri="{BB962C8B-B14F-4D97-AF65-F5344CB8AC3E}">
        <p14:creationId xmlns:p14="http://schemas.microsoft.com/office/powerpoint/2010/main" val="26702865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500"/>
                                  </p:stCondLst>
                                  <p:childTnLst>
                                    <p:set>
                                      <p:cBhvr>
                                        <p:cTn id="10" dur="1" fill="hold">
                                          <p:stCondLst>
                                            <p:cond delay="0"/>
                                          </p:stCondLst>
                                        </p:cTn>
                                        <p:tgtEl>
                                          <p:spTgt spid="10">
                                            <p:graphicEl>
                                              <a:dgm id="{B87C4D28-4538-44A3-A7A8-54E2165641FD}"/>
                                            </p:graphicEl>
                                          </p:spTgt>
                                        </p:tgtEl>
                                        <p:attrNameLst>
                                          <p:attrName>style.visibility</p:attrName>
                                        </p:attrNameLst>
                                      </p:cBhvr>
                                      <p:to>
                                        <p:strVal val="visible"/>
                                      </p:to>
                                    </p:set>
                                    <p:anim calcmode="lin" valueType="num">
                                      <p:cBhvr additive="base">
                                        <p:cTn id="11" dur="500" fill="hold"/>
                                        <p:tgtEl>
                                          <p:spTgt spid="10">
                                            <p:graphicEl>
                                              <a:dgm id="{B87C4D28-4538-44A3-A7A8-54E2165641FD}"/>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graphicEl>
                                              <a:dgm id="{B87C4D28-4538-44A3-A7A8-54E2165641FD}"/>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500"/>
                                  </p:stCondLst>
                                  <p:childTnLst>
                                    <p:set>
                                      <p:cBhvr>
                                        <p:cTn id="16" dur="1" fill="hold">
                                          <p:stCondLst>
                                            <p:cond delay="0"/>
                                          </p:stCondLst>
                                        </p:cTn>
                                        <p:tgtEl>
                                          <p:spTgt spid="10">
                                            <p:graphicEl>
                                              <a:dgm id="{8D7496AB-9EB2-4C8B-91FE-907BEE4FFFD6}"/>
                                            </p:graphicEl>
                                          </p:spTgt>
                                        </p:tgtEl>
                                        <p:attrNameLst>
                                          <p:attrName>style.visibility</p:attrName>
                                        </p:attrNameLst>
                                      </p:cBhvr>
                                      <p:to>
                                        <p:strVal val="visible"/>
                                      </p:to>
                                    </p:set>
                                    <p:anim calcmode="lin" valueType="num">
                                      <p:cBhvr additive="base">
                                        <p:cTn id="17" dur="500" fill="hold"/>
                                        <p:tgtEl>
                                          <p:spTgt spid="10">
                                            <p:graphicEl>
                                              <a:dgm id="{8D7496AB-9EB2-4C8B-91FE-907BEE4FFFD6}"/>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graphicEl>
                                              <a:dgm id="{8D7496AB-9EB2-4C8B-91FE-907BEE4FFFD6}"/>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500"/>
                                  </p:stCondLst>
                                  <p:childTnLst>
                                    <p:set>
                                      <p:cBhvr>
                                        <p:cTn id="28" dur="1" fill="hold">
                                          <p:stCondLst>
                                            <p:cond delay="0"/>
                                          </p:stCondLst>
                                        </p:cTn>
                                        <p:tgtEl>
                                          <p:spTgt spid="10">
                                            <p:graphicEl>
                                              <a:dgm id="{B3186154-A39B-4606-BFD0-1590B25AC97B}"/>
                                            </p:graphicEl>
                                          </p:spTgt>
                                        </p:tgtEl>
                                        <p:attrNameLst>
                                          <p:attrName>style.visibility</p:attrName>
                                        </p:attrNameLst>
                                      </p:cBhvr>
                                      <p:to>
                                        <p:strVal val="visible"/>
                                      </p:to>
                                    </p:set>
                                    <p:anim calcmode="lin" valueType="num">
                                      <p:cBhvr additive="base">
                                        <p:cTn id="29" dur="500" fill="hold"/>
                                        <p:tgtEl>
                                          <p:spTgt spid="10">
                                            <p:graphicEl>
                                              <a:dgm id="{B3186154-A39B-4606-BFD0-1590B25AC97B}"/>
                                            </p:graphic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graphicEl>
                                              <a:dgm id="{B3186154-A39B-4606-BFD0-1590B25AC97B}"/>
                                            </p:graphic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500"/>
                                  </p:stCondLst>
                                  <p:childTnLst>
                                    <p:set>
                                      <p:cBhvr>
                                        <p:cTn id="34" dur="1" fill="hold">
                                          <p:stCondLst>
                                            <p:cond delay="0"/>
                                          </p:stCondLst>
                                        </p:cTn>
                                        <p:tgtEl>
                                          <p:spTgt spid="10">
                                            <p:graphicEl>
                                              <a:dgm id="{79290C00-CC6A-41D8-BECC-7692E794A164}"/>
                                            </p:graphicEl>
                                          </p:spTgt>
                                        </p:tgtEl>
                                        <p:attrNameLst>
                                          <p:attrName>style.visibility</p:attrName>
                                        </p:attrNameLst>
                                      </p:cBhvr>
                                      <p:to>
                                        <p:strVal val="visible"/>
                                      </p:to>
                                    </p:set>
                                    <p:anim calcmode="lin" valueType="num">
                                      <p:cBhvr additive="base">
                                        <p:cTn id="35" dur="500" fill="hold"/>
                                        <p:tgtEl>
                                          <p:spTgt spid="10">
                                            <p:graphicEl>
                                              <a:dgm id="{79290C00-CC6A-41D8-BECC-7692E794A164}"/>
                                            </p:graphicEl>
                                          </p:spTgt>
                                        </p:tgtEl>
                                        <p:attrNameLst>
                                          <p:attrName>ppt_x</p:attrName>
                                        </p:attrNameLst>
                                      </p:cBhvr>
                                      <p:tavLst>
                                        <p:tav tm="0">
                                          <p:val>
                                            <p:strVal val="#ppt_x"/>
                                          </p:val>
                                        </p:tav>
                                        <p:tav tm="100000">
                                          <p:val>
                                            <p:strVal val="#ppt_x"/>
                                          </p:val>
                                        </p:tav>
                                      </p:tavLst>
                                    </p:anim>
                                    <p:anim calcmode="lin" valueType="num">
                                      <p:cBhvr additive="base">
                                        <p:cTn id="36" dur="500" fill="hold"/>
                                        <p:tgtEl>
                                          <p:spTgt spid="10">
                                            <p:graphicEl>
                                              <a:dgm id="{79290C00-CC6A-41D8-BECC-7692E794A164}"/>
                                            </p:graphic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500"/>
                                  </p:stCondLst>
                                  <p:childTnLst>
                                    <p:set>
                                      <p:cBhvr>
                                        <p:cTn id="40" dur="1" fill="hold">
                                          <p:stCondLst>
                                            <p:cond delay="0"/>
                                          </p:stCondLst>
                                        </p:cTn>
                                        <p:tgtEl>
                                          <p:spTgt spid="10">
                                            <p:graphicEl>
                                              <a:dgm id="{CFDF55AB-5847-42CE-8C2D-DD54CA184A5F}"/>
                                            </p:graphicEl>
                                          </p:spTgt>
                                        </p:tgtEl>
                                        <p:attrNameLst>
                                          <p:attrName>style.visibility</p:attrName>
                                        </p:attrNameLst>
                                      </p:cBhvr>
                                      <p:to>
                                        <p:strVal val="visible"/>
                                      </p:to>
                                    </p:set>
                                    <p:anim calcmode="lin" valueType="num">
                                      <p:cBhvr additive="base">
                                        <p:cTn id="41" dur="500" fill="hold"/>
                                        <p:tgtEl>
                                          <p:spTgt spid="10">
                                            <p:graphicEl>
                                              <a:dgm id="{CFDF55AB-5847-42CE-8C2D-DD54CA184A5F}"/>
                                            </p:graphicEl>
                                          </p:spTgt>
                                        </p:tgtEl>
                                        <p:attrNameLst>
                                          <p:attrName>ppt_x</p:attrName>
                                        </p:attrNameLst>
                                      </p:cBhvr>
                                      <p:tavLst>
                                        <p:tav tm="0">
                                          <p:val>
                                            <p:strVal val="#ppt_x"/>
                                          </p:val>
                                        </p:tav>
                                        <p:tav tm="100000">
                                          <p:val>
                                            <p:strVal val="#ppt_x"/>
                                          </p:val>
                                        </p:tav>
                                      </p:tavLst>
                                    </p:anim>
                                    <p:anim calcmode="lin" valueType="num">
                                      <p:cBhvr additive="base">
                                        <p:cTn id="42" dur="500" fill="hold"/>
                                        <p:tgtEl>
                                          <p:spTgt spid="10">
                                            <p:graphicEl>
                                              <a:dgm id="{CFDF55AB-5847-42CE-8C2D-DD54CA184A5F}"/>
                                            </p:graphic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500"/>
                                  </p:stCondLst>
                                  <p:childTnLst>
                                    <p:set>
                                      <p:cBhvr>
                                        <p:cTn id="52" dur="1" fill="hold">
                                          <p:stCondLst>
                                            <p:cond delay="0"/>
                                          </p:stCondLst>
                                        </p:cTn>
                                        <p:tgtEl>
                                          <p:spTgt spid="10">
                                            <p:graphicEl>
                                              <a:dgm id="{3B21789A-BF13-4993-BB40-CFF30DDA453C}"/>
                                            </p:graphicEl>
                                          </p:spTgt>
                                        </p:tgtEl>
                                        <p:attrNameLst>
                                          <p:attrName>style.visibility</p:attrName>
                                        </p:attrNameLst>
                                      </p:cBhvr>
                                      <p:to>
                                        <p:strVal val="visible"/>
                                      </p:to>
                                    </p:set>
                                    <p:anim calcmode="lin" valueType="num">
                                      <p:cBhvr additive="base">
                                        <p:cTn id="53" dur="500" fill="hold"/>
                                        <p:tgtEl>
                                          <p:spTgt spid="10">
                                            <p:graphicEl>
                                              <a:dgm id="{3B21789A-BF13-4993-BB40-CFF30DDA453C}"/>
                                            </p:graphicEl>
                                          </p:spTgt>
                                        </p:tgtEl>
                                        <p:attrNameLst>
                                          <p:attrName>ppt_x</p:attrName>
                                        </p:attrNameLst>
                                      </p:cBhvr>
                                      <p:tavLst>
                                        <p:tav tm="0">
                                          <p:val>
                                            <p:strVal val="#ppt_x"/>
                                          </p:val>
                                        </p:tav>
                                        <p:tav tm="100000">
                                          <p:val>
                                            <p:strVal val="#ppt_x"/>
                                          </p:val>
                                        </p:tav>
                                      </p:tavLst>
                                    </p:anim>
                                    <p:anim calcmode="lin" valueType="num">
                                      <p:cBhvr additive="base">
                                        <p:cTn id="54" dur="500" fill="hold"/>
                                        <p:tgtEl>
                                          <p:spTgt spid="10">
                                            <p:graphicEl>
                                              <a:dgm id="{3B21789A-BF13-4993-BB40-CFF30DDA453C}"/>
                                            </p:graphic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500"/>
                                  </p:stCondLst>
                                  <p:childTnLst>
                                    <p:set>
                                      <p:cBhvr>
                                        <p:cTn id="58" dur="1" fill="hold">
                                          <p:stCondLst>
                                            <p:cond delay="0"/>
                                          </p:stCondLst>
                                        </p:cTn>
                                        <p:tgtEl>
                                          <p:spTgt spid="10">
                                            <p:graphicEl>
                                              <a:dgm id="{C0BA1FB8-B8AB-416C-876F-10316613DEB0}"/>
                                            </p:graphicEl>
                                          </p:spTgt>
                                        </p:tgtEl>
                                        <p:attrNameLst>
                                          <p:attrName>style.visibility</p:attrName>
                                        </p:attrNameLst>
                                      </p:cBhvr>
                                      <p:to>
                                        <p:strVal val="visible"/>
                                      </p:to>
                                    </p:set>
                                    <p:anim calcmode="lin" valueType="num">
                                      <p:cBhvr additive="base">
                                        <p:cTn id="59" dur="500" fill="hold"/>
                                        <p:tgtEl>
                                          <p:spTgt spid="10">
                                            <p:graphicEl>
                                              <a:dgm id="{C0BA1FB8-B8AB-416C-876F-10316613DEB0}"/>
                                            </p:graphicEl>
                                          </p:spTgt>
                                        </p:tgtEl>
                                        <p:attrNameLst>
                                          <p:attrName>ppt_x</p:attrName>
                                        </p:attrNameLst>
                                      </p:cBhvr>
                                      <p:tavLst>
                                        <p:tav tm="0">
                                          <p:val>
                                            <p:strVal val="#ppt_x"/>
                                          </p:val>
                                        </p:tav>
                                        <p:tav tm="100000">
                                          <p:val>
                                            <p:strVal val="#ppt_x"/>
                                          </p:val>
                                        </p:tav>
                                      </p:tavLst>
                                    </p:anim>
                                    <p:anim calcmode="lin" valueType="num">
                                      <p:cBhvr additive="base">
                                        <p:cTn id="60" dur="500" fill="hold"/>
                                        <p:tgtEl>
                                          <p:spTgt spid="10">
                                            <p:graphicEl>
                                              <a:dgm id="{C0BA1FB8-B8AB-416C-876F-10316613DEB0}"/>
                                            </p:graphic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additive="base">
                                        <p:cTn id="65" dur="500" fill="hold"/>
                                        <p:tgtEl>
                                          <p:spTgt spid="15"/>
                                        </p:tgtEl>
                                        <p:attrNameLst>
                                          <p:attrName>ppt_x</p:attrName>
                                        </p:attrNameLst>
                                      </p:cBhvr>
                                      <p:tavLst>
                                        <p:tav tm="0">
                                          <p:val>
                                            <p:strVal val="#ppt_x"/>
                                          </p:val>
                                        </p:tav>
                                        <p:tav tm="100000">
                                          <p:val>
                                            <p:strVal val="#ppt_x"/>
                                          </p:val>
                                        </p:tav>
                                      </p:tavLst>
                                    </p:anim>
                                    <p:anim calcmode="lin" valueType="num">
                                      <p:cBhvr additive="base">
                                        <p:cTn id="6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lvlOne"/>
        </p:bldSub>
      </p:bldGraphic>
      <p:bldP spid="13" grpId="0" animBg="1"/>
      <p:bldP spid="14" grpId="0" animBg="1"/>
      <p:bldP spid="15" grpId="0" animBg="1"/>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operative learn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89326" y="437605"/>
            <a:ext cx="10227166" cy="5761220"/>
          </a:xfrm>
          <a:prstGeom prst="rect">
            <a:avLst/>
          </a:prstGeom>
        </p:spPr>
      </p:pic>
    </p:spTree>
    <p:extLst>
      <p:ext uri="{BB962C8B-B14F-4D97-AF65-F5344CB8AC3E}">
        <p14:creationId xmlns:p14="http://schemas.microsoft.com/office/powerpoint/2010/main" val="4794160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7509" y="2015547"/>
            <a:ext cx="6753006" cy="4708981"/>
          </a:xfrm>
          <a:prstGeom prst="rect">
            <a:avLst/>
          </a:prstGeom>
          <a:noFill/>
        </p:spPr>
        <p:txBody>
          <a:bodyPr wrap="square" rtlCol="0">
            <a:spAutoFit/>
          </a:bodyPr>
          <a:lstStyle/>
          <a:p>
            <a:pPr marL="285750" indent="-285750">
              <a:buFont typeface="Arial" panose="020B0604020202020204" pitchFamily="34" charset="0"/>
              <a:buChar char="•"/>
            </a:pPr>
            <a:r>
              <a:rPr lang="en-US" sz="4400" dirty="0" smtClean="0"/>
              <a:t>3-Step Interview</a:t>
            </a:r>
          </a:p>
          <a:p>
            <a:pPr marL="285750" indent="-285750">
              <a:buFont typeface="Arial" panose="020B0604020202020204" pitchFamily="34" charset="0"/>
              <a:buChar char="•"/>
            </a:pPr>
            <a:r>
              <a:rPr lang="en-US" sz="4400" dirty="0" smtClean="0"/>
              <a:t>Round Table</a:t>
            </a:r>
          </a:p>
          <a:p>
            <a:pPr marL="285750" indent="-285750">
              <a:buFont typeface="Arial" panose="020B0604020202020204" pitchFamily="34" charset="0"/>
              <a:buChar char="•"/>
            </a:pPr>
            <a:r>
              <a:rPr lang="en-US" sz="4400" dirty="0" smtClean="0"/>
              <a:t>Think-Pair-Share</a:t>
            </a:r>
          </a:p>
          <a:p>
            <a:pPr marL="285750" indent="-285750">
              <a:buFont typeface="Arial" panose="020B0604020202020204" pitchFamily="34" charset="0"/>
              <a:buChar char="•"/>
            </a:pPr>
            <a:r>
              <a:rPr lang="en-US" sz="4400" dirty="0" smtClean="0"/>
              <a:t>Expert Groups</a:t>
            </a:r>
          </a:p>
          <a:p>
            <a:pPr marL="285750" indent="-285750">
              <a:buFont typeface="Arial" panose="020B0604020202020204" pitchFamily="34" charset="0"/>
              <a:buChar char="•"/>
            </a:pPr>
            <a:r>
              <a:rPr lang="en-US" sz="4400" dirty="0" smtClean="0"/>
              <a:t>Jigsaw</a:t>
            </a:r>
          </a:p>
          <a:p>
            <a:pPr marL="285750" indent="-285750">
              <a:buFont typeface="Arial" panose="020B0604020202020204" pitchFamily="34" charset="0"/>
              <a:buChar char="•"/>
            </a:pPr>
            <a:r>
              <a:rPr lang="en-US" sz="4400" dirty="0" smtClean="0"/>
              <a:t>Three Stay, One Stray</a:t>
            </a:r>
          </a:p>
          <a:p>
            <a:pPr marL="285750" indent="-285750" algn="ctr">
              <a:buFont typeface="Arial" panose="020B0604020202020204" pitchFamily="34" charset="0"/>
              <a:buChar char="•"/>
            </a:pPr>
            <a:endParaRPr lang="en-US" dirty="0" smtClean="0"/>
          </a:p>
          <a:p>
            <a:pPr marL="285750" indent="-285750" algn="ctr">
              <a:buFont typeface="Arial" panose="020B0604020202020204" pitchFamily="34" charset="0"/>
              <a:buChar char="•"/>
            </a:pPr>
            <a:endParaRPr lang="en-US" dirty="0"/>
          </a:p>
        </p:txBody>
      </p:sp>
      <p:sp>
        <p:nvSpPr>
          <p:cNvPr id="3" name="TextBox 2"/>
          <p:cNvSpPr txBox="1"/>
          <p:nvPr/>
        </p:nvSpPr>
        <p:spPr>
          <a:xfrm>
            <a:off x="103800" y="709328"/>
            <a:ext cx="10411799" cy="1200329"/>
          </a:xfrm>
          <a:prstGeom prst="rect">
            <a:avLst/>
          </a:prstGeom>
          <a:solidFill>
            <a:schemeClr val="bg1"/>
          </a:solidFill>
        </p:spPr>
        <p:txBody>
          <a:bodyPr wrap="square" rtlCol="0">
            <a:spAutoFit/>
          </a:bodyPr>
          <a:lstStyle/>
          <a:p>
            <a:pPr algn="ctr"/>
            <a:r>
              <a:rPr lang="en-US" sz="5400" dirty="0" smtClean="0"/>
              <a:t>Cooperative Learning Examples</a:t>
            </a:r>
          </a:p>
          <a:p>
            <a:pPr algn="ctr"/>
            <a:endParaRPr lang="en-US" dirty="0">
              <a:solidFill>
                <a:schemeClr val="bg1"/>
              </a:solidFill>
            </a:endParaRPr>
          </a:p>
        </p:txBody>
      </p:sp>
      <p:pic>
        <p:nvPicPr>
          <p:cNvPr id="4" name="Picture 3"/>
          <p:cNvPicPr>
            <a:picLocks noChangeAspect="1"/>
          </p:cNvPicPr>
          <p:nvPr/>
        </p:nvPicPr>
        <p:blipFill>
          <a:blip r:embed="rId3"/>
          <a:stretch>
            <a:fillRect/>
          </a:stretch>
        </p:blipFill>
        <p:spPr>
          <a:xfrm>
            <a:off x="6739798" y="2181497"/>
            <a:ext cx="4803141" cy="3620829"/>
          </a:xfrm>
          <a:prstGeom prst="rect">
            <a:avLst/>
          </a:prstGeom>
        </p:spPr>
      </p:pic>
    </p:spTree>
    <p:extLst>
      <p:ext uri="{BB962C8B-B14F-4D97-AF65-F5344CB8AC3E}">
        <p14:creationId xmlns:p14="http://schemas.microsoft.com/office/powerpoint/2010/main" val="230290108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solidFill>
                  <a:schemeClr val="tx1"/>
                </a:solidFill>
              </a:rPr>
              <a:t>Evaluation of the </a:t>
            </a:r>
            <a:r>
              <a:rPr lang="en-US" sz="4800" b="1" dirty="0">
                <a:solidFill>
                  <a:schemeClr val="tx1"/>
                </a:solidFill>
              </a:rPr>
              <a:t>Key Core Work Processes</a:t>
            </a:r>
          </a:p>
        </p:txBody>
      </p:sp>
      <p:sp>
        <p:nvSpPr>
          <p:cNvPr id="3" name="Content Placeholder 2"/>
          <p:cNvSpPr>
            <a:spLocks noGrp="1"/>
          </p:cNvSpPr>
          <p:nvPr>
            <p:ph idx="1"/>
          </p:nvPr>
        </p:nvSpPr>
        <p:spPr>
          <a:xfrm>
            <a:off x="3640668" y="395478"/>
            <a:ext cx="8551332" cy="6057899"/>
          </a:xfrm>
          <a:ln>
            <a:noFill/>
          </a:ln>
        </p:spPr>
        <p:txBody>
          <a:bodyPr>
            <a:noAutofit/>
          </a:bodyPr>
          <a:lstStyle/>
          <a:p>
            <a:pPr>
              <a:buFont typeface="Wingdings" panose="05000000000000000000" pitchFamily="2" charset="2"/>
              <a:buChar char="v"/>
            </a:pPr>
            <a:r>
              <a:rPr lang="en-US" sz="3800" b="1" dirty="0"/>
              <a:t>Design and Deploy Standards </a:t>
            </a:r>
            <a:endParaRPr lang="en-US" sz="3800" b="1" dirty="0" smtClean="0"/>
          </a:p>
          <a:p>
            <a:pPr>
              <a:buFont typeface="Wingdings" panose="05000000000000000000" pitchFamily="2" charset="2"/>
              <a:buChar char="v"/>
            </a:pPr>
            <a:r>
              <a:rPr lang="en-US" sz="3800" b="1" dirty="0"/>
              <a:t>Design </a:t>
            </a:r>
            <a:r>
              <a:rPr lang="en-US" sz="3800" b="1" dirty="0" smtClean="0"/>
              <a:t>and Deliver Instruction</a:t>
            </a:r>
            <a:endParaRPr lang="en-US" sz="3800" b="1" dirty="0"/>
          </a:p>
          <a:p>
            <a:pPr>
              <a:buFont typeface="Wingdings" panose="05000000000000000000" pitchFamily="2" charset="2"/>
              <a:buChar char="v"/>
            </a:pPr>
            <a:r>
              <a:rPr lang="en-US" sz="3800" b="1" dirty="0"/>
              <a:t>Design and Align Support Processes</a:t>
            </a:r>
          </a:p>
          <a:p>
            <a:pPr>
              <a:buFont typeface="Wingdings" panose="05000000000000000000" pitchFamily="2" charset="2"/>
              <a:buChar char="v"/>
            </a:pPr>
            <a:r>
              <a:rPr lang="en-US" sz="3800" b="1" dirty="0"/>
              <a:t>Establish Learning Culture and Environment</a:t>
            </a:r>
          </a:p>
          <a:p>
            <a:pPr>
              <a:buFont typeface="Wingdings" panose="05000000000000000000" pitchFamily="2" charset="2"/>
              <a:buChar char="v"/>
            </a:pPr>
            <a:r>
              <a:rPr lang="en-US" sz="3800" b="1" dirty="0"/>
              <a:t>Design and Deliver Assessment Literacy</a:t>
            </a:r>
          </a:p>
          <a:p>
            <a:pPr>
              <a:buFont typeface="Wingdings" panose="05000000000000000000" pitchFamily="2" charset="2"/>
              <a:buChar char="v"/>
            </a:pPr>
            <a:r>
              <a:rPr lang="en-US" sz="3800" b="1" dirty="0"/>
              <a:t>Review, Analyze, and Apply Data Results</a:t>
            </a:r>
          </a:p>
        </p:txBody>
      </p:sp>
      <p:sp>
        <p:nvSpPr>
          <p:cNvPr id="4" name="Rectangle 3"/>
          <p:cNvSpPr/>
          <p:nvPr/>
        </p:nvSpPr>
        <p:spPr>
          <a:xfrm>
            <a:off x="3517575" y="522966"/>
            <a:ext cx="8228947" cy="6057899"/>
          </a:xfrm>
          <a:prstGeom prst="rect">
            <a:avLst/>
          </a:prstGeom>
          <a:noFill/>
          <a:ln w="57150">
            <a:solidFill>
              <a:srgbClr val="009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endParaRPr>
          </a:p>
        </p:txBody>
      </p:sp>
    </p:spTree>
    <p:extLst>
      <p:ext uri="{BB962C8B-B14F-4D97-AF65-F5344CB8AC3E}">
        <p14:creationId xmlns:p14="http://schemas.microsoft.com/office/powerpoint/2010/main" val="3806195624"/>
      </p:ext>
    </p:extLst>
  </p:cSld>
  <p:clrMapOvr>
    <a:masterClrMapping/>
  </p:clrMapOvr>
  <p:transition spd="med">
    <p:pull/>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253" y="727102"/>
            <a:ext cx="9613861" cy="1080938"/>
          </a:xfrm>
        </p:spPr>
        <p:txBody>
          <a:bodyPr>
            <a:normAutofit/>
          </a:bodyPr>
          <a:lstStyle/>
          <a:p>
            <a:pPr algn="ctr"/>
            <a:r>
              <a:rPr lang="en-US" dirty="0" smtClean="0"/>
              <a:t>Cooperative Learning is More </a:t>
            </a:r>
            <a:br>
              <a:rPr lang="en-US" dirty="0" smtClean="0"/>
            </a:br>
            <a:r>
              <a:rPr lang="en-US" dirty="0" smtClean="0"/>
              <a:t>Than Working in Groups!</a:t>
            </a:r>
            <a:endParaRPr lang="en-US" dirty="0"/>
          </a:p>
        </p:txBody>
      </p:sp>
      <p:sp>
        <p:nvSpPr>
          <p:cNvPr id="3" name="TextBox 2"/>
          <p:cNvSpPr txBox="1"/>
          <p:nvPr/>
        </p:nvSpPr>
        <p:spPr>
          <a:xfrm>
            <a:off x="809329" y="2290544"/>
            <a:ext cx="6231551" cy="3785652"/>
          </a:xfrm>
          <a:prstGeom prst="rect">
            <a:avLst/>
          </a:prstGeom>
          <a:noFill/>
        </p:spPr>
        <p:txBody>
          <a:bodyPr wrap="square" rtlCol="0">
            <a:spAutoFit/>
          </a:bodyPr>
          <a:lstStyle/>
          <a:p>
            <a:pPr algn="ctr" defTabSz="457200"/>
            <a:r>
              <a:rPr lang="en-US" sz="4000" dirty="0" smtClean="0">
                <a:solidFill>
                  <a:prstClr val="white"/>
                </a:solidFill>
              </a:rPr>
              <a:t>There are </a:t>
            </a:r>
            <a:r>
              <a:rPr lang="en-US" sz="4000" b="1" u="sng" dirty="0" smtClean="0">
                <a:solidFill>
                  <a:prstClr val="white"/>
                </a:solidFill>
              </a:rPr>
              <a:t>five</a:t>
            </a:r>
            <a:r>
              <a:rPr lang="en-US" sz="4000" dirty="0" smtClean="0">
                <a:solidFill>
                  <a:prstClr val="white"/>
                </a:solidFill>
              </a:rPr>
              <a:t> </a:t>
            </a:r>
            <a:r>
              <a:rPr lang="en-US" sz="4000" dirty="0">
                <a:solidFill>
                  <a:prstClr val="white"/>
                </a:solidFill>
              </a:rPr>
              <a:t>key elements </a:t>
            </a:r>
            <a:r>
              <a:rPr lang="en-US" sz="4000" dirty="0" smtClean="0">
                <a:solidFill>
                  <a:prstClr val="white"/>
                </a:solidFill>
              </a:rPr>
              <a:t>that differentiate </a:t>
            </a:r>
            <a:r>
              <a:rPr lang="en-US" sz="4000" dirty="0">
                <a:solidFill>
                  <a:prstClr val="white"/>
                </a:solidFill>
              </a:rPr>
              <a:t>cooperative learning from simply putting students into groups to learn </a:t>
            </a:r>
            <a:endParaRPr lang="en-US" sz="4000" dirty="0" smtClean="0">
              <a:solidFill>
                <a:prstClr val="white"/>
              </a:solidFill>
            </a:endParaRPr>
          </a:p>
        </p:txBody>
      </p:sp>
      <p:graphicFrame>
        <p:nvGraphicFramePr>
          <p:cNvPr id="5" name="Chart 4"/>
          <p:cNvGraphicFramePr/>
          <p:nvPr>
            <p:extLst>
              <p:ext uri="{D42A27DB-BD31-4B8C-83A1-F6EECF244321}">
                <p14:modId xmlns:p14="http://schemas.microsoft.com/office/powerpoint/2010/main" val="862879613"/>
              </p:ext>
            </p:extLst>
          </p:nvPr>
        </p:nvGraphicFramePr>
        <p:xfrm>
          <a:off x="6635932" y="1985554"/>
          <a:ext cx="5133702" cy="466344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8559436" y="2493891"/>
            <a:ext cx="535577" cy="1015663"/>
          </a:xfrm>
          <a:prstGeom prst="rect">
            <a:avLst/>
          </a:prstGeom>
          <a:noFill/>
        </p:spPr>
        <p:txBody>
          <a:bodyPr wrap="square" rtlCol="0">
            <a:spAutoFit/>
          </a:bodyPr>
          <a:lstStyle/>
          <a:p>
            <a:r>
              <a:rPr lang="en-US" sz="6000" b="1" dirty="0" smtClean="0"/>
              <a:t>1</a:t>
            </a:r>
            <a:endParaRPr lang="en-US" sz="6000" b="1" dirty="0"/>
          </a:p>
        </p:txBody>
      </p:sp>
      <p:sp>
        <p:nvSpPr>
          <p:cNvPr id="7" name="TextBox 6"/>
          <p:cNvSpPr txBox="1"/>
          <p:nvPr/>
        </p:nvSpPr>
        <p:spPr>
          <a:xfrm>
            <a:off x="7574825" y="3509554"/>
            <a:ext cx="535577" cy="1015663"/>
          </a:xfrm>
          <a:prstGeom prst="rect">
            <a:avLst/>
          </a:prstGeom>
          <a:noFill/>
        </p:spPr>
        <p:txBody>
          <a:bodyPr wrap="square" rtlCol="0">
            <a:spAutoFit/>
          </a:bodyPr>
          <a:lstStyle/>
          <a:p>
            <a:r>
              <a:rPr lang="en-US" sz="6000" b="1" dirty="0" smtClean="0"/>
              <a:t>2</a:t>
            </a:r>
            <a:endParaRPr lang="en-US" sz="6000" b="1" dirty="0"/>
          </a:p>
        </p:txBody>
      </p:sp>
      <p:sp>
        <p:nvSpPr>
          <p:cNvPr id="8" name="TextBox 7"/>
          <p:cNvSpPr txBox="1"/>
          <p:nvPr/>
        </p:nvSpPr>
        <p:spPr>
          <a:xfrm>
            <a:off x="8448402" y="4728857"/>
            <a:ext cx="535577" cy="1015663"/>
          </a:xfrm>
          <a:prstGeom prst="rect">
            <a:avLst/>
          </a:prstGeom>
          <a:noFill/>
        </p:spPr>
        <p:txBody>
          <a:bodyPr wrap="square" rtlCol="0">
            <a:spAutoFit/>
          </a:bodyPr>
          <a:lstStyle/>
          <a:p>
            <a:r>
              <a:rPr lang="en-US" sz="6000" b="1" dirty="0" smtClean="0"/>
              <a:t>3</a:t>
            </a:r>
            <a:endParaRPr lang="en-US" sz="6000" b="1" dirty="0"/>
          </a:p>
        </p:txBody>
      </p:sp>
      <p:sp>
        <p:nvSpPr>
          <p:cNvPr id="9" name="TextBox 8"/>
          <p:cNvSpPr txBox="1"/>
          <p:nvPr/>
        </p:nvSpPr>
        <p:spPr>
          <a:xfrm>
            <a:off x="9665697" y="4428309"/>
            <a:ext cx="535577" cy="1015663"/>
          </a:xfrm>
          <a:prstGeom prst="rect">
            <a:avLst/>
          </a:prstGeom>
          <a:noFill/>
        </p:spPr>
        <p:txBody>
          <a:bodyPr wrap="square" rtlCol="0">
            <a:spAutoFit/>
          </a:bodyPr>
          <a:lstStyle/>
          <a:p>
            <a:r>
              <a:rPr lang="en-US" sz="6000" b="1" dirty="0" smtClean="0"/>
              <a:t>4</a:t>
            </a:r>
            <a:endParaRPr lang="en-US" sz="6000" b="1" dirty="0"/>
          </a:p>
        </p:txBody>
      </p:sp>
      <p:sp>
        <p:nvSpPr>
          <p:cNvPr id="10" name="TextBox 9"/>
          <p:cNvSpPr txBox="1"/>
          <p:nvPr/>
        </p:nvSpPr>
        <p:spPr>
          <a:xfrm>
            <a:off x="9804325" y="3001722"/>
            <a:ext cx="535577" cy="1015663"/>
          </a:xfrm>
          <a:prstGeom prst="rect">
            <a:avLst/>
          </a:prstGeom>
          <a:noFill/>
        </p:spPr>
        <p:txBody>
          <a:bodyPr wrap="square" rtlCol="0">
            <a:spAutoFit/>
          </a:bodyPr>
          <a:lstStyle/>
          <a:p>
            <a:r>
              <a:rPr lang="en-US" sz="6000" b="1" dirty="0" smtClean="0"/>
              <a:t>5</a:t>
            </a:r>
            <a:endParaRPr lang="en-US" sz="6000" b="1" dirty="0"/>
          </a:p>
        </p:txBody>
      </p:sp>
    </p:spTree>
    <p:extLst>
      <p:ext uri="{BB962C8B-B14F-4D97-AF65-F5344CB8AC3E}">
        <p14:creationId xmlns:p14="http://schemas.microsoft.com/office/powerpoint/2010/main" val="37718263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5" grpId="0">
        <p:bldAsOne/>
      </p:bldGraphic>
      <p:bldP spid="6" grpId="0"/>
      <p:bldP spid="7" grpId="0"/>
      <p:bldP spid="8" grpId="0"/>
      <p:bldP spid="9" grpId="0"/>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9128" y="1558051"/>
            <a:ext cx="10712678" cy="5078313"/>
          </a:xfrm>
          <a:prstGeom prst="rect">
            <a:avLst/>
          </a:prstGeom>
        </p:spPr>
        <p:txBody>
          <a:bodyPr wrap="square">
            <a:spAutoFit/>
          </a:bodyPr>
          <a:lstStyle/>
          <a:p>
            <a:pPr marL="342900" indent="-342900" defTabSz="457200">
              <a:buFont typeface="Arial" panose="020B0604020202020204" pitchFamily="34" charset="0"/>
              <a:buChar char="•"/>
            </a:pPr>
            <a:r>
              <a:rPr lang="en-US" sz="3600" dirty="0" smtClean="0">
                <a:solidFill>
                  <a:prstClr val="white"/>
                </a:solidFill>
              </a:rPr>
              <a:t>Mutual goals </a:t>
            </a:r>
          </a:p>
          <a:p>
            <a:pPr defTabSz="457200"/>
            <a:endParaRPr lang="en-US" dirty="0" smtClean="0">
              <a:solidFill>
                <a:prstClr val="white"/>
              </a:solidFill>
            </a:endParaRPr>
          </a:p>
          <a:p>
            <a:pPr marL="342900" indent="-342900" defTabSz="457200">
              <a:buFont typeface="Arial" panose="020B0604020202020204" pitchFamily="34" charset="0"/>
              <a:buChar char="•"/>
            </a:pPr>
            <a:r>
              <a:rPr lang="en-US" sz="3600" dirty="0" smtClean="0">
                <a:solidFill>
                  <a:prstClr val="white"/>
                </a:solidFill>
              </a:rPr>
              <a:t>Division </a:t>
            </a:r>
            <a:r>
              <a:rPr lang="en-US" sz="3600" dirty="0">
                <a:solidFill>
                  <a:prstClr val="white"/>
                </a:solidFill>
              </a:rPr>
              <a:t>of </a:t>
            </a:r>
            <a:r>
              <a:rPr lang="en-US" sz="3600" dirty="0" smtClean="0">
                <a:solidFill>
                  <a:prstClr val="white"/>
                </a:solidFill>
              </a:rPr>
              <a:t>labor (roles)</a:t>
            </a:r>
          </a:p>
          <a:p>
            <a:pPr defTabSz="457200"/>
            <a:endParaRPr lang="en-US" dirty="0" smtClean="0">
              <a:solidFill>
                <a:prstClr val="white"/>
              </a:solidFill>
            </a:endParaRPr>
          </a:p>
          <a:p>
            <a:pPr marL="342900" indent="-342900" defTabSz="457200">
              <a:buFont typeface="Arial" panose="020B0604020202020204" pitchFamily="34" charset="0"/>
              <a:buChar char="•"/>
            </a:pPr>
            <a:r>
              <a:rPr lang="en-US" sz="3600" dirty="0" smtClean="0">
                <a:solidFill>
                  <a:prstClr val="white"/>
                </a:solidFill>
              </a:rPr>
              <a:t>Sharing of materials  </a:t>
            </a:r>
          </a:p>
          <a:p>
            <a:pPr defTabSz="457200"/>
            <a:endParaRPr lang="en-US" dirty="0" smtClean="0">
              <a:solidFill>
                <a:prstClr val="white"/>
              </a:solidFill>
            </a:endParaRPr>
          </a:p>
          <a:p>
            <a:pPr marL="342900" indent="-342900" defTabSz="457200">
              <a:buFont typeface="Arial" panose="020B0604020202020204" pitchFamily="34" charset="0"/>
              <a:buChar char="•"/>
            </a:pPr>
            <a:r>
              <a:rPr lang="en-US" sz="3600" dirty="0">
                <a:solidFill>
                  <a:prstClr val="white"/>
                </a:solidFill>
              </a:rPr>
              <a:t>E</a:t>
            </a:r>
            <a:r>
              <a:rPr lang="en-US" sz="3600" dirty="0" smtClean="0">
                <a:solidFill>
                  <a:prstClr val="white"/>
                </a:solidFill>
              </a:rPr>
              <a:t>ach </a:t>
            </a:r>
            <a:r>
              <a:rPr lang="en-US" sz="3600" dirty="0">
                <a:solidFill>
                  <a:prstClr val="white"/>
                </a:solidFill>
              </a:rPr>
              <a:t>student's grade </a:t>
            </a:r>
            <a:r>
              <a:rPr lang="en-US" sz="3600" dirty="0" smtClean="0">
                <a:solidFill>
                  <a:prstClr val="white"/>
                </a:solidFill>
              </a:rPr>
              <a:t>is dependent </a:t>
            </a:r>
            <a:r>
              <a:rPr lang="en-US" sz="3600" dirty="0">
                <a:solidFill>
                  <a:prstClr val="white"/>
                </a:solidFill>
              </a:rPr>
              <a:t>on the performance of the </a:t>
            </a:r>
            <a:r>
              <a:rPr lang="en-US" sz="3600" dirty="0" smtClean="0">
                <a:solidFill>
                  <a:prstClr val="white"/>
                </a:solidFill>
              </a:rPr>
              <a:t>group </a:t>
            </a:r>
          </a:p>
          <a:p>
            <a:pPr defTabSz="457200"/>
            <a:endParaRPr lang="en-US" dirty="0">
              <a:solidFill>
                <a:prstClr val="white"/>
              </a:solidFill>
            </a:endParaRPr>
          </a:p>
          <a:p>
            <a:pPr marL="342900" indent="-342900" defTabSz="457200">
              <a:buFont typeface="Arial" panose="020B0604020202020204" pitchFamily="34" charset="0"/>
              <a:buChar char="•"/>
            </a:pPr>
            <a:r>
              <a:rPr lang="en-US" sz="3600" dirty="0" smtClean="0">
                <a:solidFill>
                  <a:prstClr val="white"/>
                </a:solidFill>
              </a:rPr>
              <a:t>Group </a:t>
            </a:r>
            <a:r>
              <a:rPr lang="en-US" sz="3600" dirty="0">
                <a:solidFill>
                  <a:prstClr val="white"/>
                </a:solidFill>
              </a:rPr>
              <a:t>members </a:t>
            </a:r>
            <a:r>
              <a:rPr lang="en-US" sz="3600" dirty="0" smtClean="0">
                <a:solidFill>
                  <a:prstClr val="white"/>
                </a:solidFill>
              </a:rPr>
              <a:t>believe </a:t>
            </a:r>
            <a:r>
              <a:rPr lang="en-US" sz="3600" dirty="0">
                <a:solidFill>
                  <a:prstClr val="white"/>
                </a:solidFill>
              </a:rPr>
              <a:t>that each person's efforts </a:t>
            </a:r>
            <a:r>
              <a:rPr lang="en-US" sz="3600" dirty="0" smtClean="0">
                <a:solidFill>
                  <a:prstClr val="white"/>
                </a:solidFill>
              </a:rPr>
              <a:t>benefit all</a:t>
            </a:r>
            <a:endParaRPr lang="en-US" sz="3600" dirty="0">
              <a:solidFill>
                <a:prstClr val="white"/>
              </a:solidFill>
            </a:endParaRPr>
          </a:p>
        </p:txBody>
      </p:sp>
      <p:sp>
        <p:nvSpPr>
          <p:cNvPr id="4" name="Isosceles Triangle 3"/>
          <p:cNvSpPr/>
          <p:nvPr/>
        </p:nvSpPr>
        <p:spPr>
          <a:xfrm>
            <a:off x="7529885" y="87464"/>
            <a:ext cx="45719" cy="4571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aphicFrame>
        <p:nvGraphicFramePr>
          <p:cNvPr id="20" name="Chart 19"/>
          <p:cNvGraphicFramePr/>
          <p:nvPr>
            <p:extLst>
              <p:ext uri="{D42A27DB-BD31-4B8C-83A1-F6EECF244321}">
                <p14:modId xmlns:p14="http://schemas.microsoft.com/office/powerpoint/2010/main" val="4014132085"/>
              </p:ext>
            </p:extLst>
          </p:nvPr>
        </p:nvGraphicFramePr>
        <p:xfrm>
          <a:off x="8659551" y="1871900"/>
          <a:ext cx="4191818" cy="373272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121161" y="634721"/>
            <a:ext cx="10373042" cy="923330"/>
          </a:xfrm>
          <a:prstGeom prst="rect">
            <a:avLst/>
          </a:prstGeom>
          <a:solidFill>
            <a:schemeClr val="bg1"/>
          </a:solidFill>
        </p:spPr>
        <p:txBody>
          <a:bodyPr wrap="square" rtlCol="0">
            <a:spAutoFit/>
          </a:bodyPr>
          <a:lstStyle/>
          <a:p>
            <a:r>
              <a:rPr lang="en-US" sz="5400" b="1" dirty="0">
                <a:solidFill>
                  <a:prstClr val="white"/>
                </a:solidFill>
              </a:rPr>
              <a:t> </a:t>
            </a:r>
            <a:r>
              <a:rPr lang="en-US" sz="5400" b="1" dirty="0" smtClean="0">
                <a:solidFill>
                  <a:prstClr val="white"/>
                </a:solidFill>
              </a:rPr>
              <a:t>1. Positive Interdependence</a:t>
            </a:r>
          </a:p>
        </p:txBody>
      </p:sp>
      <p:sp>
        <p:nvSpPr>
          <p:cNvPr id="7" name="TextBox 6"/>
          <p:cNvSpPr txBox="1"/>
          <p:nvPr/>
        </p:nvSpPr>
        <p:spPr>
          <a:xfrm>
            <a:off x="9708967" y="2193446"/>
            <a:ext cx="535577" cy="1015663"/>
          </a:xfrm>
          <a:prstGeom prst="rect">
            <a:avLst/>
          </a:prstGeom>
          <a:noFill/>
        </p:spPr>
        <p:txBody>
          <a:bodyPr wrap="square" rtlCol="0">
            <a:spAutoFit/>
          </a:bodyPr>
          <a:lstStyle/>
          <a:p>
            <a:r>
              <a:rPr lang="en-US" sz="6000" b="1" dirty="0" smtClean="0"/>
              <a:t>1</a:t>
            </a:r>
            <a:endParaRPr lang="en-US" sz="6000" b="1" dirty="0"/>
          </a:p>
        </p:txBody>
      </p:sp>
    </p:spTree>
    <p:extLst>
      <p:ext uri="{BB962C8B-B14F-4D97-AF65-F5344CB8AC3E}">
        <p14:creationId xmlns:p14="http://schemas.microsoft.com/office/powerpoint/2010/main" val="25682454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7583" y="1911156"/>
            <a:ext cx="7533194" cy="3693319"/>
          </a:xfrm>
          <a:prstGeom prst="rect">
            <a:avLst/>
          </a:prstGeom>
        </p:spPr>
        <p:txBody>
          <a:bodyPr wrap="square">
            <a:spAutoFit/>
          </a:bodyPr>
          <a:lstStyle/>
          <a:p>
            <a:pPr marL="285750" indent="-285750" defTabSz="457200">
              <a:buFont typeface="Arial" panose="020B0604020202020204" pitchFamily="34" charset="0"/>
              <a:buChar char="•"/>
            </a:pPr>
            <a:r>
              <a:rPr lang="en-US" sz="3600" dirty="0" smtClean="0">
                <a:solidFill>
                  <a:prstClr val="white"/>
                </a:solidFill>
              </a:rPr>
              <a:t>Students </a:t>
            </a:r>
            <a:r>
              <a:rPr lang="en-US" sz="3600" dirty="0">
                <a:solidFill>
                  <a:prstClr val="white"/>
                </a:solidFill>
              </a:rPr>
              <a:t>learn together, but </a:t>
            </a:r>
            <a:r>
              <a:rPr lang="en-US" sz="3600" dirty="0" smtClean="0">
                <a:solidFill>
                  <a:prstClr val="white"/>
                </a:solidFill>
              </a:rPr>
              <a:t>are responsible for individual contributions</a:t>
            </a:r>
          </a:p>
          <a:p>
            <a:pPr defTabSz="457200"/>
            <a:endParaRPr lang="en-US" dirty="0">
              <a:solidFill>
                <a:prstClr val="white"/>
              </a:solidFill>
            </a:endParaRPr>
          </a:p>
          <a:p>
            <a:pPr marL="285750" indent="-285750" defTabSz="457200">
              <a:buFont typeface="Arial" panose="020B0604020202020204" pitchFamily="34" charset="0"/>
              <a:buChar char="•"/>
            </a:pPr>
            <a:r>
              <a:rPr lang="en-US" sz="3600" dirty="0" smtClean="0">
                <a:solidFill>
                  <a:prstClr val="white"/>
                </a:solidFill>
              </a:rPr>
              <a:t>Measures are established for both </a:t>
            </a:r>
            <a:r>
              <a:rPr lang="en-US" sz="3600" b="1" u="sng" dirty="0">
                <a:solidFill>
                  <a:prstClr val="white"/>
                </a:solidFill>
              </a:rPr>
              <a:t>group</a:t>
            </a:r>
            <a:r>
              <a:rPr lang="en-US" sz="3600" dirty="0">
                <a:solidFill>
                  <a:prstClr val="white"/>
                </a:solidFill>
              </a:rPr>
              <a:t> </a:t>
            </a:r>
            <a:r>
              <a:rPr lang="en-US" sz="3600" dirty="0" smtClean="0">
                <a:solidFill>
                  <a:prstClr val="white"/>
                </a:solidFill>
              </a:rPr>
              <a:t>success and </a:t>
            </a:r>
            <a:r>
              <a:rPr lang="en-US" sz="3600" b="1" u="sng" dirty="0" smtClean="0">
                <a:solidFill>
                  <a:prstClr val="white"/>
                </a:solidFill>
              </a:rPr>
              <a:t>individual</a:t>
            </a:r>
            <a:r>
              <a:rPr lang="en-US" sz="3600" dirty="0" smtClean="0">
                <a:solidFill>
                  <a:prstClr val="white"/>
                </a:solidFill>
              </a:rPr>
              <a:t> success toward goals</a:t>
            </a:r>
            <a:endParaRPr lang="en-US" sz="3600" dirty="0">
              <a:solidFill>
                <a:prstClr val="white"/>
              </a:solidFill>
            </a:endParaRPr>
          </a:p>
        </p:txBody>
      </p:sp>
      <p:graphicFrame>
        <p:nvGraphicFramePr>
          <p:cNvPr id="10" name="Chart 9"/>
          <p:cNvGraphicFramePr/>
          <p:nvPr>
            <p:extLst>
              <p:ext uri="{D42A27DB-BD31-4B8C-83A1-F6EECF244321}">
                <p14:modId xmlns:p14="http://schemas.microsoft.com/office/powerpoint/2010/main" val="617701299"/>
              </p:ext>
            </p:extLst>
          </p:nvPr>
        </p:nvGraphicFramePr>
        <p:xfrm>
          <a:off x="7302138" y="1737359"/>
          <a:ext cx="5068387" cy="461118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121161" y="634721"/>
            <a:ext cx="10373042" cy="923330"/>
          </a:xfrm>
          <a:prstGeom prst="rect">
            <a:avLst/>
          </a:prstGeom>
          <a:solidFill>
            <a:schemeClr val="bg1"/>
          </a:solidFill>
        </p:spPr>
        <p:txBody>
          <a:bodyPr wrap="square" rtlCol="0">
            <a:spAutoFit/>
          </a:bodyPr>
          <a:lstStyle/>
          <a:p>
            <a:r>
              <a:rPr lang="en-US" sz="5400" b="1" dirty="0">
                <a:solidFill>
                  <a:prstClr val="white"/>
                </a:solidFill>
              </a:rPr>
              <a:t> </a:t>
            </a:r>
            <a:r>
              <a:rPr lang="en-US" sz="5400" b="1" dirty="0" smtClean="0">
                <a:solidFill>
                  <a:prstClr val="white"/>
                </a:solidFill>
              </a:rPr>
              <a:t>2. Individual Accountability</a:t>
            </a:r>
          </a:p>
        </p:txBody>
      </p:sp>
      <p:sp>
        <p:nvSpPr>
          <p:cNvPr id="5" name="TextBox 4"/>
          <p:cNvSpPr txBox="1"/>
          <p:nvPr/>
        </p:nvSpPr>
        <p:spPr>
          <a:xfrm>
            <a:off x="7945481" y="3277663"/>
            <a:ext cx="535577" cy="1015663"/>
          </a:xfrm>
          <a:prstGeom prst="rect">
            <a:avLst/>
          </a:prstGeom>
          <a:noFill/>
        </p:spPr>
        <p:txBody>
          <a:bodyPr wrap="square" rtlCol="0">
            <a:spAutoFit/>
          </a:bodyPr>
          <a:lstStyle/>
          <a:p>
            <a:r>
              <a:rPr lang="en-US" sz="6000" b="1" dirty="0" smtClean="0"/>
              <a:t>2</a:t>
            </a:r>
            <a:endParaRPr lang="en-US" sz="6000" b="1" dirty="0"/>
          </a:p>
        </p:txBody>
      </p:sp>
    </p:spTree>
    <p:extLst>
      <p:ext uri="{BB962C8B-B14F-4D97-AF65-F5344CB8AC3E}">
        <p14:creationId xmlns:p14="http://schemas.microsoft.com/office/powerpoint/2010/main" val="6501005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894" y="1581375"/>
            <a:ext cx="8976852" cy="5909310"/>
          </a:xfrm>
          <a:prstGeom prst="rect">
            <a:avLst/>
          </a:prstGeom>
        </p:spPr>
        <p:txBody>
          <a:bodyPr wrap="square">
            <a:spAutoFit/>
          </a:bodyPr>
          <a:lstStyle/>
          <a:p>
            <a:pPr marL="571500" indent="-571500" defTabSz="457200">
              <a:buFont typeface="Arial" panose="020B0604020202020204" pitchFamily="34" charset="0"/>
              <a:buChar char="•"/>
            </a:pPr>
            <a:r>
              <a:rPr lang="en-US" sz="3600" dirty="0" smtClean="0">
                <a:solidFill>
                  <a:prstClr val="white"/>
                </a:solidFill>
              </a:rPr>
              <a:t>Oral </a:t>
            </a:r>
            <a:r>
              <a:rPr lang="en-US" sz="3600" dirty="0">
                <a:solidFill>
                  <a:prstClr val="white"/>
                </a:solidFill>
              </a:rPr>
              <a:t>explanations of how to solve </a:t>
            </a:r>
            <a:r>
              <a:rPr lang="en-US" sz="3600" dirty="0" smtClean="0">
                <a:solidFill>
                  <a:prstClr val="white"/>
                </a:solidFill>
              </a:rPr>
              <a:t>problems</a:t>
            </a:r>
          </a:p>
          <a:p>
            <a:pPr defTabSz="457200"/>
            <a:endParaRPr lang="en-US" dirty="0">
              <a:solidFill>
                <a:prstClr val="white"/>
              </a:solidFill>
            </a:endParaRPr>
          </a:p>
          <a:p>
            <a:pPr marL="571500" indent="-571500" defTabSz="457200">
              <a:buFont typeface="Arial" panose="020B0604020202020204" pitchFamily="34" charset="0"/>
              <a:buChar char="•"/>
            </a:pPr>
            <a:r>
              <a:rPr lang="en-US" sz="3600" dirty="0" smtClean="0">
                <a:solidFill>
                  <a:prstClr val="white"/>
                </a:solidFill>
              </a:rPr>
              <a:t>Discussing </a:t>
            </a:r>
            <a:r>
              <a:rPr lang="en-US" sz="3600" dirty="0">
                <a:solidFill>
                  <a:prstClr val="white"/>
                </a:solidFill>
              </a:rPr>
              <a:t>the nature of the concepts being </a:t>
            </a:r>
            <a:r>
              <a:rPr lang="en-US" sz="3600" dirty="0" smtClean="0">
                <a:solidFill>
                  <a:prstClr val="white"/>
                </a:solidFill>
              </a:rPr>
              <a:t>learned</a:t>
            </a:r>
          </a:p>
          <a:p>
            <a:pPr defTabSz="457200"/>
            <a:endParaRPr lang="en-US" dirty="0">
              <a:solidFill>
                <a:prstClr val="white"/>
              </a:solidFill>
            </a:endParaRPr>
          </a:p>
          <a:p>
            <a:pPr marL="571500" indent="-571500" defTabSz="457200">
              <a:buFont typeface="Arial" panose="020B0604020202020204" pitchFamily="34" charset="0"/>
              <a:buChar char="•"/>
            </a:pPr>
            <a:r>
              <a:rPr lang="en-US" sz="3600" dirty="0">
                <a:solidFill>
                  <a:prstClr val="white"/>
                </a:solidFill>
              </a:rPr>
              <a:t>C</a:t>
            </a:r>
            <a:r>
              <a:rPr lang="en-US" sz="3600" dirty="0" smtClean="0">
                <a:solidFill>
                  <a:prstClr val="white"/>
                </a:solidFill>
              </a:rPr>
              <a:t>onnecting </a:t>
            </a:r>
            <a:r>
              <a:rPr lang="en-US" sz="3600" dirty="0">
                <a:solidFill>
                  <a:prstClr val="white"/>
                </a:solidFill>
              </a:rPr>
              <a:t>present learning with past </a:t>
            </a:r>
            <a:r>
              <a:rPr lang="en-US" sz="3600" dirty="0" smtClean="0">
                <a:solidFill>
                  <a:prstClr val="white"/>
                </a:solidFill>
              </a:rPr>
              <a:t>knowledge </a:t>
            </a:r>
          </a:p>
          <a:p>
            <a:pPr defTabSz="457200"/>
            <a:endParaRPr lang="en-US" dirty="0" smtClean="0">
              <a:solidFill>
                <a:prstClr val="white"/>
              </a:solidFill>
            </a:endParaRPr>
          </a:p>
          <a:p>
            <a:pPr marL="571500" indent="-571500" defTabSz="457200">
              <a:buFont typeface="Arial" panose="020B0604020202020204" pitchFamily="34" charset="0"/>
              <a:buChar char="•"/>
            </a:pPr>
            <a:r>
              <a:rPr lang="en-US" sz="3600" dirty="0" smtClean="0">
                <a:solidFill>
                  <a:prstClr val="white"/>
                </a:solidFill>
              </a:rPr>
              <a:t>Members </a:t>
            </a:r>
            <a:r>
              <a:rPr lang="en-US" sz="3600" dirty="0">
                <a:solidFill>
                  <a:prstClr val="white"/>
                </a:solidFill>
              </a:rPr>
              <a:t>become personally committed to each other </a:t>
            </a:r>
            <a:endParaRPr lang="en-US" sz="3600" dirty="0" smtClean="0">
              <a:solidFill>
                <a:prstClr val="white"/>
              </a:solidFill>
            </a:endParaRPr>
          </a:p>
          <a:p>
            <a:pPr defTabSz="457200"/>
            <a:r>
              <a:rPr lang="en-US" sz="3600" dirty="0" smtClean="0">
                <a:solidFill>
                  <a:prstClr val="white"/>
                </a:solidFill>
              </a:rPr>
              <a:t>as </a:t>
            </a:r>
            <a:r>
              <a:rPr lang="en-US" sz="3600" dirty="0">
                <a:solidFill>
                  <a:prstClr val="white"/>
                </a:solidFill>
              </a:rPr>
              <a:t>well as to their mutual goals.</a:t>
            </a:r>
          </a:p>
        </p:txBody>
      </p:sp>
      <p:graphicFrame>
        <p:nvGraphicFramePr>
          <p:cNvPr id="6" name="Chart 5"/>
          <p:cNvGraphicFramePr/>
          <p:nvPr>
            <p:extLst>
              <p:ext uri="{D42A27DB-BD31-4B8C-83A1-F6EECF244321}">
                <p14:modId xmlns:p14="http://schemas.microsoft.com/office/powerpoint/2010/main" val="300386775"/>
              </p:ext>
            </p:extLst>
          </p:nvPr>
        </p:nvGraphicFramePr>
        <p:xfrm>
          <a:off x="8399418" y="1750423"/>
          <a:ext cx="3636734" cy="4075611"/>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121160" y="571101"/>
            <a:ext cx="10373042" cy="923330"/>
          </a:xfrm>
          <a:prstGeom prst="rect">
            <a:avLst/>
          </a:prstGeom>
          <a:solidFill>
            <a:schemeClr val="bg1"/>
          </a:solidFill>
        </p:spPr>
        <p:txBody>
          <a:bodyPr wrap="square" rtlCol="0">
            <a:spAutoFit/>
          </a:bodyPr>
          <a:lstStyle/>
          <a:p>
            <a:r>
              <a:rPr lang="en-US" sz="5400" b="1" dirty="0">
                <a:solidFill>
                  <a:prstClr val="white"/>
                </a:solidFill>
              </a:rPr>
              <a:t> 3</a:t>
            </a:r>
            <a:r>
              <a:rPr lang="en-US" sz="5400" b="1" dirty="0" smtClean="0">
                <a:solidFill>
                  <a:prstClr val="white"/>
                </a:solidFill>
              </a:rPr>
              <a:t>. Face-to-Face Interaction</a:t>
            </a:r>
          </a:p>
        </p:txBody>
      </p:sp>
      <p:sp>
        <p:nvSpPr>
          <p:cNvPr id="5" name="TextBox 4"/>
          <p:cNvSpPr txBox="1"/>
          <p:nvPr/>
        </p:nvSpPr>
        <p:spPr>
          <a:xfrm>
            <a:off x="9874751" y="4654317"/>
            <a:ext cx="535577" cy="1015663"/>
          </a:xfrm>
          <a:prstGeom prst="rect">
            <a:avLst/>
          </a:prstGeom>
          <a:noFill/>
        </p:spPr>
        <p:txBody>
          <a:bodyPr wrap="square" rtlCol="0">
            <a:spAutoFit/>
          </a:bodyPr>
          <a:lstStyle/>
          <a:p>
            <a:r>
              <a:rPr lang="en-US" sz="6000" b="1" dirty="0" smtClean="0"/>
              <a:t>3</a:t>
            </a:r>
            <a:endParaRPr lang="en-US" sz="6000" b="1" dirty="0"/>
          </a:p>
        </p:txBody>
      </p:sp>
    </p:spTree>
    <p:extLst>
      <p:ext uri="{BB962C8B-B14F-4D97-AF65-F5344CB8AC3E}">
        <p14:creationId xmlns:p14="http://schemas.microsoft.com/office/powerpoint/2010/main" val="2828752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6488" y="2333685"/>
            <a:ext cx="5570957" cy="4524315"/>
          </a:xfrm>
          <a:prstGeom prst="rect">
            <a:avLst/>
          </a:prstGeom>
        </p:spPr>
        <p:txBody>
          <a:bodyPr wrap="square">
            <a:spAutoFit/>
          </a:bodyPr>
          <a:lstStyle/>
          <a:p>
            <a:pPr marL="285750" indent="-285750" defTabSz="457200">
              <a:buFont typeface="Arial" panose="020B0604020202020204" pitchFamily="34" charset="0"/>
              <a:buChar char="•"/>
            </a:pPr>
            <a:r>
              <a:rPr lang="en-US" sz="3600" dirty="0">
                <a:solidFill>
                  <a:prstClr val="white"/>
                </a:solidFill>
              </a:rPr>
              <a:t>E</a:t>
            </a:r>
            <a:r>
              <a:rPr lang="en-US" sz="3600" dirty="0" smtClean="0">
                <a:solidFill>
                  <a:prstClr val="white"/>
                </a:solidFill>
              </a:rPr>
              <a:t>ffective leadership</a:t>
            </a:r>
          </a:p>
          <a:p>
            <a:pPr defTabSz="457200"/>
            <a:endParaRPr lang="en-US" dirty="0">
              <a:solidFill>
                <a:prstClr val="white"/>
              </a:solidFill>
            </a:endParaRPr>
          </a:p>
          <a:p>
            <a:pPr marL="285750" indent="-285750" defTabSz="457200">
              <a:buFont typeface="Arial" panose="020B0604020202020204" pitchFamily="34" charset="0"/>
              <a:buChar char="•"/>
            </a:pPr>
            <a:r>
              <a:rPr lang="en-US" sz="3600" dirty="0" smtClean="0">
                <a:solidFill>
                  <a:prstClr val="white"/>
                </a:solidFill>
              </a:rPr>
              <a:t>Decision-making</a:t>
            </a:r>
          </a:p>
          <a:p>
            <a:pPr defTabSz="457200"/>
            <a:endParaRPr lang="en-US" dirty="0" smtClean="0">
              <a:solidFill>
                <a:prstClr val="white"/>
              </a:solidFill>
            </a:endParaRPr>
          </a:p>
          <a:p>
            <a:pPr marL="285750" indent="-285750" defTabSz="457200">
              <a:buFont typeface="Arial" panose="020B0604020202020204" pitchFamily="34" charset="0"/>
              <a:buChar char="•"/>
            </a:pPr>
            <a:r>
              <a:rPr lang="en-US" sz="3600" dirty="0" smtClean="0">
                <a:solidFill>
                  <a:prstClr val="white"/>
                </a:solidFill>
              </a:rPr>
              <a:t>Trust-building</a:t>
            </a:r>
          </a:p>
          <a:p>
            <a:pPr defTabSz="457200"/>
            <a:endParaRPr lang="en-US" dirty="0" smtClean="0">
              <a:solidFill>
                <a:prstClr val="white"/>
              </a:solidFill>
            </a:endParaRPr>
          </a:p>
          <a:p>
            <a:pPr marL="285750" indent="-285750" defTabSz="457200">
              <a:buFont typeface="Arial" panose="020B0604020202020204" pitchFamily="34" charset="0"/>
              <a:buChar char="•"/>
            </a:pPr>
            <a:r>
              <a:rPr lang="en-US" sz="3600" dirty="0" smtClean="0">
                <a:solidFill>
                  <a:prstClr val="white"/>
                </a:solidFill>
              </a:rPr>
              <a:t>Communication</a:t>
            </a:r>
          </a:p>
          <a:p>
            <a:pPr defTabSz="457200"/>
            <a:endParaRPr lang="en-US" dirty="0" smtClean="0">
              <a:solidFill>
                <a:prstClr val="white"/>
              </a:solidFill>
            </a:endParaRPr>
          </a:p>
          <a:p>
            <a:pPr marL="285750" indent="-285750" defTabSz="457200">
              <a:buFont typeface="Arial" panose="020B0604020202020204" pitchFamily="34" charset="0"/>
              <a:buChar char="•"/>
            </a:pPr>
            <a:r>
              <a:rPr lang="en-US" sz="3600" dirty="0" smtClean="0">
                <a:solidFill>
                  <a:prstClr val="white"/>
                </a:solidFill>
              </a:rPr>
              <a:t>Conflict management </a:t>
            </a:r>
          </a:p>
          <a:p>
            <a:pPr marL="285750" indent="-285750" defTabSz="457200">
              <a:buFont typeface="Arial" panose="020B0604020202020204" pitchFamily="34" charset="0"/>
              <a:buChar char="•"/>
            </a:pPr>
            <a:endParaRPr lang="en-US" dirty="0">
              <a:solidFill>
                <a:prstClr val="white"/>
              </a:solidFill>
            </a:endParaRPr>
          </a:p>
          <a:p>
            <a:pPr marL="285750" indent="-285750" defTabSz="457200">
              <a:buFont typeface="Arial" panose="020B0604020202020204" pitchFamily="34" charset="0"/>
              <a:buChar char="•"/>
            </a:pPr>
            <a:endParaRPr lang="en-US" dirty="0" smtClean="0">
              <a:solidFill>
                <a:prstClr val="white"/>
              </a:solidFill>
            </a:endParaRPr>
          </a:p>
        </p:txBody>
      </p:sp>
      <p:graphicFrame>
        <p:nvGraphicFramePr>
          <p:cNvPr id="6" name="Chart 5"/>
          <p:cNvGraphicFramePr/>
          <p:nvPr>
            <p:extLst>
              <p:ext uri="{D42A27DB-BD31-4B8C-83A1-F6EECF244321}">
                <p14:modId xmlns:p14="http://schemas.microsoft.com/office/powerpoint/2010/main" val="3901984522"/>
              </p:ext>
            </p:extLst>
          </p:nvPr>
        </p:nvGraphicFramePr>
        <p:xfrm>
          <a:off x="5982788" y="2333685"/>
          <a:ext cx="4991698" cy="3738278"/>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428909" y="536551"/>
            <a:ext cx="10028681" cy="1569660"/>
          </a:xfrm>
          <a:prstGeom prst="rect">
            <a:avLst/>
          </a:prstGeom>
          <a:solidFill>
            <a:schemeClr val="bg1"/>
          </a:solidFill>
        </p:spPr>
        <p:txBody>
          <a:bodyPr wrap="square" rtlCol="0">
            <a:spAutoFit/>
          </a:bodyPr>
          <a:lstStyle/>
          <a:p>
            <a:r>
              <a:rPr lang="en-US" sz="4800" b="1" dirty="0">
                <a:solidFill>
                  <a:prstClr val="white"/>
                </a:solidFill>
              </a:rPr>
              <a:t> </a:t>
            </a:r>
            <a:r>
              <a:rPr lang="en-US" sz="4800" b="1" dirty="0" smtClean="0">
                <a:solidFill>
                  <a:prstClr val="white"/>
                </a:solidFill>
              </a:rPr>
              <a:t>4. Interpersonal and Small  </a:t>
            </a:r>
          </a:p>
          <a:p>
            <a:r>
              <a:rPr lang="en-US" sz="4800" b="1" dirty="0">
                <a:solidFill>
                  <a:prstClr val="white"/>
                </a:solidFill>
              </a:rPr>
              <a:t> </a:t>
            </a:r>
            <a:r>
              <a:rPr lang="en-US" sz="4800" b="1" dirty="0" smtClean="0">
                <a:solidFill>
                  <a:prstClr val="white"/>
                </a:solidFill>
              </a:rPr>
              <a:t>    Group Social Skills</a:t>
            </a:r>
          </a:p>
        </p:txBody>
      </p:sp>
      <p:sp>
        <p:nvSpPr>
          <p:cNvPr id="5" name="TextBox 4"/>
          <p:cNvSpPr txBox="1"/>
          <p:nvPr/>
        </p:nvSpPr>
        <p:spPr>
          <a:xfrm>
            <a:off x="9639619" y="4161352"/>
            <a:ext cx="535577" cy="1015663"/>
          </a:xfrm>
          <a:prstGeom prst="rect">
            <a:avLst/>
          </a:prstGeom>
          <a:noFill/>
        </p:spPr>
        <p:txBody>
          <a:bodyPr wrap="square" rtlCol="0">
            <a:spAutoFit/>
          </a:bodyPr>
          <a:lstStyle/>
          <a:p>
            <a:r>
              <a:rPr lang="en-US" sz="6000" b="1" dirty="0" smtClean="0"/>
              <a:t>4</a:t>
            </a:r>
            <a:endParaRPr lang="en-US" sz="6000" b="1" dirty="0"/>
          </a:p>
        </p:txBody>
      </p:sp>
    </p:spTree>
    <p:extLst>
      <p:ext uri="{BB962C8B-B14F-4D97-AF65-F5344CB8AC3E}">
        <p14:creationId xmlns:p14="http://schemas.microsoft.com/office/powerpoint/2010/main" val="31337623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7954" y="1808551"/>
            <a:ext cx="8628338" cy="4518108"/>
          </a:xfrm>
          <a:prstGeom prst="rect">
            <a:avLst/>
          </a:prstGeom>
        </p:spPr>
        <p:txBody>
          <a:bodyPr wrap="square">
            <a:spAutoFit/>
          </a:bodyPr>
          <a:lstStyle/>
          <a:p>
            <a:pPr marL="342900" indent="-342900" defTabSz="457200">
              <a:buFont typeface="Arial" panose="020B0604020202020204" pitchFamily="34" charset="0"/>
              <a:buChar char="•"/>
            </a:pPr>
            <a:r>
              <a:rPr lang="en-US" sz="3600" dirty="0" smtClean="0">
                <a:solidFill>
                  <a:prstClr val="white"/>
                </a:solidFill>
              </a:rPr>
              <a:t>Students are given </a:t>
            </a:r>
            <a:r>
              <a:rPr lang="en-US" sz="3600" dirty="0">
                <a:solidFill>
                  <a:prstClr val="white"/>
                </a:solidFill>
              </a:rPr>
              <a:t>time and procedures for </a:t>
            </a:r>
            <a:r>
              <a:rPr lang="en-US" sz="3600" dirty="0" smtClean="0">
                <a:solidFill>
                  <a:prstClr val="white"/>
                </a:solidFill>
              </a:rPr>
              <a:t>analyzing success of </a:t>
            </a:r>
            <a:r>
              <a:rPr lang="en-US" sz="3600" dirty="0">
                <a:solidFill>
                  <a:prstClr val="white"/>
                </a:solidFill>
              </a:rPr>
              <a:t>learning </a:t>
            </a:r>
            <a:r>
              <a:rPr lang="en-US" sz="3600" dirty="0" smtClean="0">
                <a:solidFill>
                  <a:prstClr val="white"/>
                </a:solidFill>
              </a:rPr>
              <a:t>groups</a:t>
            </a:r>
          </a:p>
          <a:p>
            <a:pPr marL="342900" indent="-342900" defTabSz="457200">
              <a:buFont typeface="Arial" panose="020B0604020202020204" pitchFamily="34" charset="0"/>
              <a:buChar char="•"/>
            </a:pPr>
            <a:endParaRPr lang="en-US" sz="3600" dirty="0">
              <a:solidFill>
                <a:prstClr val="white"/>
              </a:solidFill>
              <a:hlinkClick r:id="rId3"/>
            </a:endParaRPr>
          </a:p>
          <a:p>
            <a:pPr marL="342900" indent="-342900" defTabSz="457200">
              <a:buFont typeface="Arial" panose="020B0604020202020204" pitchFamily="34" charset="0"/>
              <a:buChar char="•"/>
            </a:pPr>
            <a:r>
              <a:rPr lang="en-US" sz="3600" dirty="0" smtClean="0">
                <a:solidFill>
                  <a:prstClr val="white"/>
                </a:solidFill>
              </a:rPr>
              <a:t>Involves </a:t>
            </a:r>
            <a:r>
              <a:rPr lang="en-US" sz="3600" dirty="0">
                <a:solidFill>
                  <a:prstClr val="white"/>
                </a:solidFill>
              </a:rPr>
              <a:t>both </a:t>
            </a:r>
            <a:r>
              <a:rPr lang="en-US" sz="3600" dirty="0" smtClean="0">
                <a:solidFill>
                  <a:prstClr val="white"/>
                </a:solidFill>
              </a:rPr>
              <a:t>task work </a:t>
            </a:r>
            <a:r>
              <a:rPr lang="en-US" sz="3600" dirty="0">
                <a:solidFill>
                  <a:prstClr val="white"/>
                </a:solidFill>
              </a:rPr>
              <a:t>and </a:t>
            </a:r>
            <a:r>
              <a:rPr lang="en-US" sz="3600" dirty="0" smtClean="0">
                <a:solidFill>
                  <a:prstClr val="white"/>
                </a:solidFill>
              </a:rPr>
              <a:t>teamwork</a:t>
            </a:r>
          </a:p>
          <a:p>
            <a:pPr marL="342900" indent="-342900" defTabSz="457200">
              <a:buFont typeface="Arial" panose="020B0604020202020204" pitchFamily="34" charset="0"/>
              <a:buChar char="•"/>
            </a:pPr>
            <a:endParaRPr lang="en-US" sz="3600" dirty="0">
              <a:solidFill>
                <a:prstClr val="white"/>
              </a:solidFill>
            </a:endParaRPr>
          </a:p>
          <a:p>
            <a:pPr marL="342900" indent="-342900" defTabSz="457200">
              <a:buFont typeface="Arial" panose="020B0604020202020204" pitchFamily="34" charset="0"/>
              <a:buChar char="•"/>
            </a:pPr>
            <a:r>
              <a:rPr lang="en-US" sz="3600" dirty="0" smtClean="0">
                <a:solidFill>
                  <a:prstClr val="white"/>
                </a:solidFill>
              </a:rPr>
              <a:t>Reflection on how to improve as a group</a:t>
            </a:r>
            <a:endParaRPr lang="en-US" sz="3600" dirty="0">
              <a:solidFill>
                <a:prstClr val="white"/>
              </a:solidFill>
            </a:endParaRPr>
          </a:p>
        </p:txBody>
      </p:sp>
      <p:graphicFrame>
        <p:nvGraphicFramePr>
          <p:cNvPr id="6" name="Chart 5"/>
          <p:cNvGraphicFramePr/>
          <p:nvPr>
            <p:extLst>
              <p:ext uri="{D42A27DB-BD31-4B8C-83A1-F6EECF244321}">
                <p14:modId xmlns:p14="http://schemas.microsoft.com/office/powerpoint/2010/main" val="2255725988"/>
              </p:ext>
            </p:extLst>
          </p:nvPr>
        </p:nvGraphicFramePr>
        <p:xfrm>
          <a:off x="7898623" y="2067807"/>
          <a:ext cx="4729981" cy="3999595"/>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157316" y="656994"/>
            <a:ext cx="10373042" cy="923330"/>
          </a:xfrm>
          <a:prstGeom prst="rect">
            <a:avLst/>
          </a:prstGeom>
          <a:solidFill>
            <a:schemeClr val="bg1"/>
          </a:solidFill>
        </p:spPr>
        <p:txBody>
          <a:bodyPr wrap="square" rtlCol="0">
            <a:spAutoFit/>
          </a:bodyPr>
          <a:lstStyle/>
          <a:p>
            <a:r>
              <a:rPr lang="en-US" sz="5400" b="1" dirty="0">
                <a:solidFill>
                  <a:prstClr val="white"/>
                </a:solidFill>
              </a:rPr>
              <a:t> </a:t>
            </a:r>
            <a:r>
              <a:rPr lang="en-US" sz="5400" b="1" dirty="0" smtClean="0">
                <a:solidFill>
                  <a:prstClr val="white"/>
                </a:solidFill>
              </a:rPr>
              <a:t>5. Group Processing</a:t>
            </a:r>
          </a:p>
        </p:txBody>
      </p:sp>
      <p:sp>
        <p:nvSpPr>
          <p:cNvPr id="5" name="TextBox 4"/>
          <p:cNvSpPr txBox="1"/>
          <p:nvPr/>
        </p:nvSpPr>
        <p:spPr>
          <a:xfrm>
            <a:off x="10746201" y="2587539"/>
            <a:ext cx="535576" cy="101565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6000" b="1" dirty="0" smtClean="0"/>
              <a:t>5</a:t>
            </a:r>
            <a:endParaRPr lang="en-US" sz="6000" b="1" dirty="0"/>
          </a:p>
        </p:txBody>
      </p:sp>
    </p:spTree>
    <p:extLst>
      <p:ext uri="{BB962C8B-B14F-4D97-AF65-F5344CB8AC3E}">
        <p14:creationId xmlns:p14="http://schemas.microsoft.com/office/powerpoint/2010/main" val="6225558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dirty="0" smtClean="0"/>
              <a:t>KNOTTY PROBLEMS</a:t>
            </a:r>
            <a:endParaRPr lang="en-US" sz="4800" b="1" dirty="0"/>
          </a:p>
        </p:txBody>
      </p:sp>
      <p:sp>
        <p:nvSpPr>
          <p:cNvPr id="3" name="TextBox 2"/>
          <p:cNvSpPr txBox="1"/>
          <p:nvPr/>
        </p:nvSpPr>
        <p:spPr>
          <a:xfrm>
            <a:off x="420130" y="2191081"/>
            <a:ext cx="6264875" cy="3785652"/>
          </a:xfrm>
          <a:prstGeom prst="rect">
            <a:avLst/>
          </a:prstGeom>
          <a:noFill/>
        </p:spPr>
        <p:txBody>
          <a:bodyPr wrap="square" rtlCol="0">
            <a:spAutoFit/>
          </a:bodyPr>
          <a:lstStyle/>
          <a:p>
            <a:r>
              <a:rPr lang="en-US" sz="2400" b="1" u="sng" dirty="0" smtClean="0"/>
              <a:t>What is it?</a:t>
            </a:r>
          </a:p>
          <a:p>
            <a:r>
              <a:rPr lang="en-US" sz="2400" b="1" dirty="0" smtClean="0"/>
              <a:t>Individual students get feedback from peers on resolving obstacles to complex problems</a:t>
            </a:r>
          </a:p>
          <a:p>
            <a:endParaRPr lang="en-US" sz="2400" b="1" dirty="0" smtClean="0"/>
          </a:p>
          <a:p>
            <a:r>
              <a:rPr lang="en-US" sz="2400" b="1" u="sng" dirty="0" smtClean="0"/>
              <a:t>Good for:</a:t>
            </a:r>
          </a:p>
          <a:p>
            <a:r>
              <a:rPr lang="en-US" sz="2400" b="1" dirty="0" smtClean="0"/>
              <a:t>Identifying obstacles or roadblocks to solving complex problems or assignments; giving students opportunities to learn from one another </a:t>
            </a:r>
            <a:endParaRPr lang="en-US" sz="2400" b="1" dirty="0"/>
          </a:p>
        </p:txBody>
      </p:sp>
      <p:pic>
        <p:nvPicPr>
          <p:cNvPr id="4" name="Picture 3"/>
          <p:cNvPicPr>
            <a:picLocks noChangeAspect="1"/>
          </p:cNvPicPr>
          <p:nvPr/>
        </p:nvPicPr>
        <p:blipFill>
          <a:blip r:embed="rId3"/>
          <a:stretch>
            <a:fillRect/>
          </a:stretch>
        </p:blipFill>
        <p:spPr>
          <a:xfrm>
            <a:off x="6685005" y="2532683"/>
            <a:ext cx="5333569" cy="3102447"/>
          </a:xfrm>
          <a:prstGeom prst="rect">
            <a:avLst/>
          </a:prstGeom>
        </p:spPr>
      </p:pic>
    </p:spTree>
    <p:extLst>
      <p:ext uri="{BB962C8B-B14F-4D97-AF65-F5344CB8AC3E}">
        <p14:creationId xmlns:p14="http://schemas.microsoft.com/office/powerpoint/2010/main" val="29590131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dirty="0" smtClean="0"/>
              <a:t>KNOTTY PROBLEMS</a:t>
            </a:r>
            <a:endParaRPr lang="en-US" sz="4800" b="1" dirty="0"/>
          </a:p>
        </p:txBody>
      </p:sp>
      <p:sp>
        <p:nvSpPr>
          <p:cNvPr id="3" name="TextBox 2"/>
          <p:cNvSpPr txBox="1"/>
          <p:nvPr/>
        </p:nvSpPr>
        <p:spPr>
          <a:xfrm>
            <a:off x="320644" y="1999087"/>
            <a:ext cx="8909220" cy="5416868"/>
          </a:xfrm>
          <a:prstGeom prst="rect">
            <a:avLst/>
          </a:prstGeom>
          <a:noFill/>
        </p:spPr>
        <p:txBody>
          <a:bodyPr wrap="square" rtlCol="0">
            <a:spAutoFit/>
          </a:bodyPr>
          <a:lstStyle/>
          <a:p>
            <a:pPr marL="342900" indent="-342900">
              <a:buAutoNum type="arabicPeriod"/>
            </a:pPr>
            <a:r>
              <a:rPr lang="en-US" sz="3200" dirty="0" smtClean="0"/>
              <a:t> Divide into small groups</a:t>
            </a:r>
          </a:p>
          <a:p>
            <a:pPr marL="342900" indent="-342900">
              <a:buAutoNum type="arabicPeriod"/>
            </a:pPr>
            <a:endParaRPr lang="en-US" dirty="0"/>
          </a:p>
          <a:p>
            <a:pPr marL="342900" indent="-342900">
              <a:buAutoNum type="arabicPeriod"/>
            </a:pPr>
            <a:r>
              <a:rPr lang="en-US" sz="3200" dirty="0" smtClean="0"/>
              <a:t> One group member has two minutes to explain the problem or obstacle that he/she has encountered</a:t>
            </a:r>
          </a:p>
          <a:p>
            <a:pPr marL="342900" indent="-342900">
              <a:buAutoNum type="arabicPeriod"/>
            </a:pPr>
            <a:endParaRPr lang="en-US" dirty="0"/>
          </a:p>
          <a:p>
            <a:pPr marL="342900" indent="-342900">
              <a:buAutoNum type="arabicPeriod"/>
            </a:pPr>
            <a:r>
              <a:rPr lang="en-US" sz="3200" dirty="0" smtClean="0"/>
              <a:t> Other group members actively listen without interruption </a:t>
            </a:r>
          </a:p>
          <a:p>
            <a:pPr marL="342900" indent="-342900">
              <a:buAutoNum type="arabicPeriod"/>
            </a:pPr>
            <a:endParaRPr lang="en-US" dirty="0"/>
          </a:p>
          <a:p>
            <a:pPr marL="342900" indent="-342900">
              <a:buAutoNum type="arabicPeriod"/>
            </a:pPr>
            <a:r>
              <a:rPr lang="en-US" sz="3200" dirty="0"/>
              <a:t> </a:t>
            </a:r>
            <a:r>
              <a:rPr lang="en-US" sz="3200" dirty="0" smtClean="0"/>
              <a:t>Each group member takes turns sharing   ideas about possible solutions</a:t>
            </a:r>
          </a:p>
          <a:p>
            <a:pPr marL="342900" indent="-342900">
              <a:buAutoNum type="arabicPeriod"/>
            </a:pPr>
            <a:endParaRPr lang="en-US" dirty="0"/>
          </a:p>
          <a:p>
            <a:pPr marL="342900" indent="-342900">
              <a:buAutoNum type="arabicPeriod"/>
            </a:pPr>
            <a:endParaRPr lang="en-US" dirty="0"/>
          </a:p>
        </p:txBody>
      </p:sp>
      <p:pic>
        <p:nvPicPr>
          <p:cNvPr id="6" name="Picture 5"/>
          <p:cNvPicPr>
            <a:picLocks noChangeAspect="1"/>
          </p:cNvPicPr>
          <p:nvPr/>
        </p:nvPicPr>
        <p:blipFill>
          <a:blip r:embed="rId3"/>
          <a:stretch>
            <a:fillRect/>
          </a:stretch>
        </p:blipFill>
        <p:spPr>
          <a:xfrm rot="5400000">
            <a:off x="8396204" y="3167735"/>
            <a:ext cx="4536286" cy="2399409"/>
          </a:xfrm>
          <a:prstGeom prst="rect">
            <a:avLst/>
          </a:prstGeom>
        </p:spPr>
      </p:pic>
    </p:spTree>
    <p:extLst>
      <p:ext uri="{BB962C8B-B14F-4D97-AF65-F5344CB8AC3E}">
        <p14:creationId xmlns:p14="http://schemas.microsoft.com/office/powerpoint/2010/main" val="270845500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dirty="0" smtClean="0"/>
              <a:t>KNOTTY PROBLEMS</a:t>
            </a:r>
            <a:endParaRPr lang="en-US" sz="4800" b="1" dirty="0"/>
          </a:p>
        </p:txBody>
      </p:sp>
      <p:sp>
        <p:nvSpPr>
          <p:cNvPr id="3" name="TextBox 2"/>
          <p:cNvSpPr txBox="1"/>
          <p:nvPr/>
        </p:nvSpPr>
        <p:spPr>
          <a:xfrm>
            <a:off x="437136" y="2099295"/>
            <a:ext cx="8496799" cy="4216539"/>
          </a:xfrm>
          <a:prstGeom prst="rect">
            <a:avLst/>
          </a:prstGeom>
          <a:noFill/>
        </p:spPr>
        <p:txBody>
          <a:bodyPr wrap="square" rtlCol="0">
            <a:spAutoFit/>
          </a:bodyPr>
          <a:lstStyle/>
          <a:p>
            <a:r>
              <a:rPr lang="en-US" sz="3600" u="sng" dirty="0" smtClean="0"/>
              <a:t>SCENARIO</a:t>
            </a:r>
            <a:r>
              <a:rPr lang="en-US" sz="3600" dirty="0" smtClean="0"/>
              <a:t>:</a:t>
            </a:r>
          </a:p>
          <a:p>
            <a:endParaRPr lang="en-US" sz="1600" dirty="0"/>
          </a:p>
          <a:p>
            <a:r>
              <a:rPr lang="en-US" sz="3600" dirty="0" smtClean="0"/>
              <a:t>Think of a time when you experienced challenges with a student, parent/guardian, or colleague that seemed insurmountable. Describe the situation and explain the obstacles you faced.</a:t>
            </a:r>
            <a:endParaRPr lang="en-US" sz="3600" dirty="0"/>
          </a:p>
        </p:txBody>
      </p:sp>
      <p:pic>
        <p:nvPicPr>
          <p:cNvPr id="5" name="Picture 4"/>
          <p:cNvPicPr>
            <a:picLocks noChangeAspect="1"/>
          </p:cNvPicPr>
          <p:nvPr/>
        </p:nvPicPr>
        <p:blipFill>
          <a:blip r:embed="rId3"/>
          <a:stretch>
            <a:fillRect/>
          </a:stretch>
        </p:blipFill>
        <p:spPr>
          <a:xfrm rot="5400000">
            <a:off x="8297350" y="3167734"/>
            <a:ext cx="4536286" cy="2399409"/>
          </a:xfrm>
          <a:prstGeom prst="rect">
            <a:avLst/>
          </a:prstGeom>
        </p:spPr>
      </p:pic>
    </p:spTree>
    <p:extLst>
      <p:ext uri="{BB962C8B-B14F-4D97-AF65-F5344CB8AC3E}">
        <p14:creationId xmlns:p14="http://schemas.microsoft.com/office/powerpoint/2010/main" val="24587630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cs typeface="Arial" panose="020B0604020202020204" pitchFamily="34" charset="0"/>
              </a:rPr>
              <a:t>So What? Now What?</a:t>
            </a:r>
            <a:endParaRPr lang="en-US" sz="5400" dirty="0"/>
          </a:p>
        </p:txBody>
      </p:sp>
      <p:sp>
        <p:nvSpPr>
          <p:cNvPr id="4" name="Subtitle 3"/>
          <p:cNvSpPr txBox="1">
            <a:spLocks/>
          </p:cNvSpPr>
          <p:nvPr/>
        </p:nvSpPr>
        <p:spPr>
          <a:xfrm>
            <a:off x="352697" y="2168434"/>
            <a:ext cx="11273246" cy="4323806"/>
          </a:xfrm>
          <a:prstGeom prst="rect">
            <a:avLst/>
          </a:prstGeom>
          <a:solidFill>
            <a:schemeClr val="bg2"/>
          </a:solidFill>
          <a:ln w="76200">
            <a:solidFill>
              <a:schemeClr val="tx1"/>
            </a:solidFill>
          </a:ln>
        </p:spPr>
        <p:txBody>
          <a:bodyPr>
            <a:normAutofit lnSpcReduction="10000"/>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buFont typeface="Arial" panose="020B0604020202020204" pitchFamily="34" charset="0"/>
              <a:buChar char="•"/>
            </a:pPr>
            <a:r>
              <a:rPr lang="en-US" sz="4000" dirty="0" smtClean="0">
                <a:cs typeface="Arial" panose="020B0604020202020204" pitchFamily="34" charset="0"/>
              </a:rPr>
              <a:t>Independently</a:t>
            </a:r>
          </a:p>
          <a:p>
            <a:pPr>
              <a:buFont typeface="Arial" panose="020B0604020202020204" pitchFamily="34" charset="0"/>
              <a:buChar char="•"/>
            </a:pPr>
            <a:r>
              <a:rPr lang="en-US" sz="4000" dirty="0" smtClean="0">
                <a:cs typeface="Arial" panose="020B0604020202020204" pitchFamily="34" charset="0"/>
              </a:rPr>
              <a:t>Use sticky notes</a:t>
            </a:r>
          </a:p>
          <a:p>
            <a:pPr>
              <a:buFont typeface="Arial" panose="020B0604020202020204" pitchFamily="34" charset="0"/>
              <a:buChar char="•"/>
            </a:pPr>
            <a:r>
              <a:rPr lang="en-US" sz="4000" dirty="0" smtClean="0">
                <a:cs typeface="Arial" panose="020B0604020202020204" pitchFamily="34" charset="0"/>
              </a:rPr>
              <a:t>Considering what we’ve learned </a:t>
            </a:r>
          </a:p>
          <a:p>
            <a:pPr marL="0" indent="0">
              <a:buNone/>
            </a:pPr>
            <a:r>
              <a:rPr lang="en-US" sz="4000" dirty="0" smtClean="0">
                <a:cs typeface="Arial" panose="020B0604020202020204" pitchFamily="34" charset="0"/>
              </a:rPr>
              <a:t>   about</a:t>
            </a:r>
            <a:r>
              <a:rPr lang="en-US" sz="4000" b="1" dirty="0" smtClean="0">
                <a:cs typeface="Arial" panose="020B0604020202020204" pitchFamily="34" charset="0"/>
              </a:rPr>
              <a:t> </a:t>
            </a:r>
            <a:r>
              <a:rPr lang="en-US" sz="4000" b="1" i="1" dirty="0" smtClean="0">
                <a:cs typeface="Arial" panose="020B0604020202020204" pitchFamily="34" charset="0"/>
              </a:rPr>
              <a:t>Cooperative Learning…</a:t>
            </a:r>
          </a:p>
          <a:p>
            <a:pPr>
              <a:buFont typeface="Arial" panose="020B0604020202020204" pitchFamily="34" charset="0"/>
              <a:buChar char="•"/>
            </a:pPr>
            <a:r>
              <a:rPr lang="en-US" sz="4000" dirty="0" smtClean="0">
                <a:cs typeface="Arial" panose="020B0604020202020204" pitchFamily="34" charset="0"/>
              </a:rPr>
              <a:t>What could be the “NOW WHAT” for your school/team?</a:t>
            </a:r>
          </a:p>
          <a:p>
            <a:endParaRPr lang="en-US" sz="4000" dirty="0"/>
          </a:p>
        </p:txBody>
      </p:sp>
    </p:spTree>
    <p:extLst>
      <p:ext uri="{BB962C8B-B14F-4D97-AF65-F5344CB8AC3E}">
        <p14:creationId xmlns:p14="http://schemas.microsoft.com/office/powerpoint/2010/main" val="996143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solidFill>
                  <a:schemeClr val="tx1"/>
                </a:solidFill>
              </a:rPr>
              <a:t>Evaluation of the </a:t>
            </a:r>
            <a:r>
              <a:rPr lang="en-US" sz="4800" b="1" dirty="0">
                <a:solidFill>
                  <a:schemeClr val="tx1"/>
                </a:solidFill>
              </a:rPr>
              <a:t>Key Core Work Processes</a:t>
            </a:r>
          </a:p>
        </p:txBody>
      </p:sp>
      <p:sp>
        <p:nvSpPr>
          <p:cNvPr id="3" name="Content Placeholder 2"/>
          <p:cNvSpPr>
            <a:spLocks noGrp="1"/>
          </p:cNvSpPr>
          <p:nvPr>
            <p:ph idx="1"/>
          </p:nvPr>
        </p:nvSpPr>
        <p:spPr>
          <a:xfrm>
            <a:off x="3640668" y="395478"/>
            <a:ext cx="8551332" cy="6057899"/>
          </a:xfrm>
          <a:ln>
            <a:noFill/>
          </a:ln>
        </p:spPr>
        <p:txBody>
          <a:bodyPr>
            <a:noAutofit/>
          </a:bodyPr>
          <a:lstStyle/>
          <a:p>
            <a:pPr>
              <a:buFont typeface="Wingdings" panose="05000000000000000000" pitchFamily="2" charset="2"/>
              <a:buChar char="v"/>
            </a:pPr>
            <a:r>
              <a:rPr lang="en-US" sz="3800" b="1" dirty="0">
                <a:solidFill>
                  <a:srgbClr val="FF0000"/>
                </a:solidFill>
              </a:rPr>
              <a:t>Design and Deploy </a:t>
            </a:r>
            <a:r>
              <a:rPr lang="en-US" sz="3800" b="1" dirty="0" smtClean="0">
                <a:solidFill>
                  <a:srgbClr val="FF0000"/>
                </a:solidFill>
              </a:rPr>
              <a:t>Standards</a:t>
            </a:r>
            <a:endParaRPr lang="en-US" sz="3800" b="1" dirty="0">
              <a:solidFill>
                <a:srgbClr val="FF0000"/>
              </a:solidFill>
            </a:endParaRPr>
          </a:p>
          <a:p>
            <a:pPr>
              <a:buFont typeface="Wingdings" panose="05000000000000000000" pitchFamily="2" charset="2"/>
              <a:buChar char="v"/>
            </a:pPr>
            <a:r>
              <a:rPr lang="en-US" sz="3800" b="1" dirty="0">
                <a:solidFill>
                  <a:srgbClr val="FF0000"/>
                </a:solidFill>
              </a:rPr>
              <a:t>Design and Deliver Instruction </a:t>
            </a:r>
            <a:endParaRPr lang="en-US" sz="3800" b="1" dirty="0" smtClean="0">
              <a:solidFill>
                <a:srgbClr val="FF0000"/>
              </a:solidFill>
            </a:endParaRPr>
          </a:p>
          <a:p>
            <a:pPr>
              <a:buFont typeface="Wingdings" panose="05000000000000000000" pitchFamily="2" charset="2"/>
              <a:buChar char="v"/>
            </a:pPr>
            <a:r>
              <a:rPr lang="en-US" sz="3800" b="1" dirty="0" smtClean="0"/>
              <a:t>Design </a:t>
            </a:r>
            <a:r>
              <a:rPr lang="en-US" sz="3800" b="1" dirty="0"/>
              <a:t>and Align Support Processes</a:t>
            </a:r>
          </a:p>
          <a:p>
            <a:pPr>
              <a:buFont typeface="Wingdings" panose="05000000000000000000" pitchFamily="2" charset="2"/>
              <a:buChar char="v"/>
            </a:pPr>
            <a:r>
              <a:rPr lang="en-US" sz="3800" b="1" dirty="0"/>
              <a:t>Establish Learning Culture and Environment</a:t>
            </a:r>
          </a:p>
          <a:p>
            <a:pPr>
              <a:buFont typeface="Wingdings" panose="05000000000000000000" pitchFamily="2" charset="2"/>
              <a:buChar char="v"/>
            </a:pPr>
            <a:r>
              <a:rPr lang="en-US" sz="3800" b="1" dirty="0"/>
              <a:t>Design and Deliver Assessment Literacy</a:t>
            </a:r>
          </a:p>
          <a:p>
            <a:pPr>
              <a:buFont typeface="Wingdings" panose="05000000000000000000" pitchFamily="2" charset="2"/>
              <a:buChar char="v"/>
            </a:pPr>
            <a:r>
              <a:rPr lang="en-US" sz="3800" b="1" dirty="0"/>
              <a:t>Review, Analyze, and Apply Data Results</a:t>
            </a:r>
          </a:p>
        </p:txBody>
      </p:sp>
      <p:sp>
        <p:nvSpPr>
          <p:cNvPr id="4" name="Rectangle 3"/>
          <p:cNvSpPr/>
          <p:nvPr/>
        </p:nvSpPr>
        <p:spPr>
          <a:xfrm>
            <a:off x="3517575" y="522966"/>
            <a:ext cx="8228947" cy="6057899"/>
          </a:xfrm>
          <a:prstGeom prst="rect">
            <a:avLst/>
          </a:prstGeom>
          <a:noFill/>
          <a:ln w="57150">
            <a:solidFill>
              <a:srgbClr val="009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endParaRPr>
          </a:p>
        </p:txBody>
      </p:sp>
    </p:spTree>
    <p:extLst>
      <p:ext uri="{BB962C8B-B14F-4D97-AF65-F5344CB8AC3E}">
        <p14:creationId xmlns:p14="http://schemas.microsoft.com/office/powerpoint/2010/main" val="14470961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980" y="0"/>
            <a:ext cx="10058400" cy="6660896"/>
          </a:xfrm>
          <a:prstGeom prst="rect">
            <a:avLst/>
          </a:prstGeom>
        </p:spPr>
      </p:pic>
    </p:spTree>
    <p:extLst>
      <p:ext uri="{BB962C8B-B14F-4D97-AF65-F5344CB8AC3E}">
        <p14:creationId xmlns:p14="http://schemas.microsoft.com/office/powerpoint/2010/main" val="1617609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8162" y="214235"/>
            <a:ext cx="10889411" cy="1180831"/>
          </a:xfrm>
          <a:solidFill>
            <a:srgbClr val="00B0F0"/>
          </a:solidFill>
          <a:ln w="38100">
            <a:solidFill>
              <a:schemeClr val="tx1"/>
            </a:solidFill>
          </a:ln>
        </p:spPr>
        <p:txBody>
          <a:bodyPr>
            <a:noAutofit/>
          </a:bodyPr>
          <a:lstStyle/>
          <a:p>
            <a:r>
              <a:rPr lang="en-US" sz="8000" b="1" dirty="0" smtClean="0"/>
              <a:t>CLASSROOM DISCUSSION</a:t>
            </a:r>
            <a:endParaRPr lang="en-US" sz="8000" b="1" dirty="0"/>
          </a:p>
        </p:txBody>
      </p:sp>
      <p:sp>
        <p:nvSpPr>
          <p:cNvPr id="3" name="Subtitle 2"/>
          <p:cNvSpPr>
            <a:spLocks noGrp="1"/>
          </p:cNvSpPr>
          <p:nvPr>
            <p:ph type="subTitle" idx="1"/>
          </p:nvPr>
        </p:nvSpPr>
        <p:spPr>
          <a:xfrm>
            <a:off x="1331012" y="1491473"/>
            <a:ext cx="9144000" cy="788807"/>
          </a:xfrm>
        </p:spPr>
        <p:txBody>
          <a:bodyPr>
            <a:normAutofit lnSpcReduction="10000"/>
          </a:bodyPr>
          <a:lstStyle/>
          <a:p>
            <a:r>
              <a:rPr lang="en-US" sz="5400" b="1" dirty="0" smtClean="0"/>
              <a:t>EFFECT SIZE .82</a:t>
            </a:r>
            <a:endParaRPr lang="en-US" sz="54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8393" y="2376687"/>
            <a:ext cx="4734105" cy="4481313"/>
          </a:xfrm>
          <a:prstGeom prst="rect">
            <a:avLst/>
          </a:prstGeom>
        </p:spPr>
      </p:pic>
    </p:spTree>
    <p:extLst>
      <p:ext uri="{BB962C8B-B14F-4D97-AF65-F5344CB8AC3E}">
        <p14:creationId xmlns:p14="http://schemas.microsoft.com/office/powerpoint/2010/main" val="4247619064"/>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211" y="118688"/>
            <a:ext cx="11378242" cy="1207698"/>
          </a:xfrm>
          <a:solidFill>
            <a:srgbClr val="00B0F0"/>
          </a:solidFill>
          <a:ln w="28575">
            <a:solidFill>
              <a:schemeClr val="tx1"/>
            </a:solidFill>
          </a:ln>
        </p:spPr>
        <p:txBody>
          <a:bodyPr>
            <a:noAutofit/>
          </a:bodyPr>
          <a:lstStyle/>
          <a:p>
            <a:pPr algn="ctr"/>
            <a:r>
              <a:rPr lang="en-US" sz="5400" b="1" dirty="0" smtClean="0"/>
              <a:t>Connection to Cooperative Learning</a:t>
            </a:r>
            <a:endParaRPr lang="en-US" sz="5400" b="1" dirty="0"/>
          </a:p>
        </p:txBody>
      </p:sp>
      <p:sp>
        <p:nvSpPr>
          <p:cNvPr id="4" name="Content Placeholder 2"/>
          <p:cNvSpPr txBox="1">
            <a:spLocks/>
          </p:cNvSpPr>
          <p:nvPr/>
        </p:nvSpPr>
        <p:spPr>
          <a:xfrm>
            <a:off x="6445449" y="1617538"/>
            <a:ext cx="5296619" cy="4897228"/>
          </a:xfrm>
          <a:prstGeom prst="rect">
            <a:avLst/>
          </a:prstGeom>
          <a:ln w="28575">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US" sz="3600" dirty="0" smtClean="0">
                <a:solidFill>
                  <a:prstClr val="black"/>
                </a:solidFill>
              </a:rPr>
              <a:t> </a:t>
            </a:r>
            <a:r>
              <a:rPr lang="en-US" dirty="0" smtClean="0">
                <a:solidFill>
                  <a:prstClr val="black"/>
                </a:solidFill>
              </a:rPr>
              <a:t>Effective oral communication enhances cooperative learning experiences in the classroom</a:t>
            </a:r>
          </a:p>
          <a:p>
            <a:pPr marL="0" indent="0">
              <a:buFont typeface="Arial" panose="020B0604020202020204" pitchFamily="34" charset="0"/>
              <a:buNone/>
            </a:pPr>
            <a:endParaRPr lang="en-US" sz="1200" dirty="0" smtClean="0">
              <a:solidFill>
                <a:prstClr val="black"/>
              </a:solidFill>
            </a:endParaRPr>
          </a:p>
          <a:p>
            <a:pPr>
              <a:buFont typeface="Wingdings" panose="05000000000000000000" pitchFamily="2" charset="2"/>
              <a:buChar char="Ø"/>
            </a:pPr>
            <a:r>
              <a:rPr lang="en-US" dirty="0" smtClean="0">
                <a:solidFill>
                  <a:prstClr val="black"/>
                </a:solidFill>
              </a:rPr>
              <a:t>Effective oral communication is an important part of 21</a:t>
            </a:r>
            <a:r>
              <a:rPr lang="en-US" baseline="30000" dirty="0" smtClean="0">
                <a:solidFill>
                  <a:prstClr val="black"/>
                </a:solidFill>
              </a:rPr>
              <a:t>st</a:t>
            </a:r>
            <a:r>
              <a:rPr lang="en-US" dirty="0" smtClean="0">
                <a:solidFill>
                  <a:prstClr val="black"/>
                </a:solidFill>
              </a:rPr>
              <a:t> Century Learning - critical to success in the “real world”</a:t>
            </a:r>
          </a:p>
          <a:p>
            <a:pPr>
              <a:buFont typeface="Wingdings" panose="05000000000000000000" pitchFamily="2" charset="2"/>
              <a:buChar char="Ø"/>
            </a:pPr>
            <a:endParaRPr lang="en-US" sz="1200" dirty="0">
              <a:solidFill>
                <a:prstClr val="black"/>
              </a:solidFill>
            </a:endParaRPr>
          </a:p>
          <a:p>
            <a:pPr>
              <a:buFont typeface="Wingdings" panose="05000000000000000000" pitchFamily="2" charset="2"/>
              <a:buChar char="Ø"/>
            </a:pPr>
            <a:r>
              <a:rPr lang="en-US" dirty="0" smtClean="0">
                <a:solidFill>
                  <a:prstClr val="black"/>
                </a:solidFill>
              </a:rPr>
              <a:t>Effective </a:t>
            </a:r>
            <a:r>
              <a:rPr lang="en-US" dirty="0" err="1" smtClean="0">
                <a:solidFill>
                  <a:prstClr val="black"/>
                </a:solidFill>
              </a:rPr>
              <a:t>Oracy</a:t>
            </a:r>
            <a:r>
              <a:rPr lang="en-US" dirty="0" smtClean="0">
                <a:solidFill>
                  <a:prstClr val="black"/>
                </a:solidFill>
              </a:rPr>
              <a:t> and Student Discourse is a learned behavior that must be intentionally taught</a:t>
            </a:r>
          </a:p>
        </p:txBody>
      </p:sp>
      <p:graphicFrame>
        <p:nvGraphicFramePr>
          <p:cNvPr id="5" name="Content Placeholder 9"/>
          <p:cNvGraphicFramePr>
            <a:graphicFrameLocks noGrp="1"/>
          </p:cNvGraphicFramePr>
          <p:nvPr>
            <p:ph sz="half" idx="1"/>
            <p:extLst>
              <p:ext uri="{D42A27DB-BD31-4B8C-83A1-F6EECF244321}">
                <p14:modId xmlns:p14="http://schemas.microsoft.com/office/powerpoint/2010/main" val="4166470591"/>
              </p:ext>
            </p:extLst>
          </p:nvPr>
        </p:nvGraphicFramePr>
        <p:xfrm>
          <a:off x="0" y="1213391"/>
          <a:ext cx="4813161" cy="51844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Down Arrow 5"/>
          <p:cNvSpPr/>
          <p:nvPr/>
        </p:nvSpPr>
        <p:spPr>
          <a:xfrm rot="3679584">
            <a:off x="4310743" y="3297453"/>
            <a:ext cx="472273" cy="15373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Down Arrow 6"/>
          <p:cNvSpPr/>
          <p:nvPr/>
        </p:nvSpPr>
        <p:spPr>
          <a:xfrm rot="3679584">
            <a:off x="5062510" y="4824602"/>
            <a:ext cx="472273" cy="15373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293300" y="6314436"/>
            <a:ext cx="5627914" cy="369332"/>
          </a:xfrm>
          <a:prstGeom prst="rect">
            <a:avLst/>
          </a:prstGeom>
          <a:noFill/>
        </p:spPr>
        <p:txBody>
          <a:bodyPr wrap="square" rtlCol="0">
            <a:spAutoFit/>
          </a:bodyPr>
          <a:lstStyle/>
          <a:p>
            <a:pPr algn="ctr" defTabSz="457200"/>
            <a:r>
              <a:rPr lang="en-US" dirty="0">
                <a:solidFill>
                  <a:prstClr val="black"/>
                </a:solidFill>
              </a:rPr>
              <a:t>Average % of material retained after 24 hours</a:t>
            </a:r>
          </a:p>
        </p:txBody>
      </p:sp>
    </p:spTree>
    <p:extLst>
      <p:ext uri="{BB962C8B-B14F-4D97-AF65-F5344CB8AC3E}">
        <p14:creationId xmlns:p14="http://schemas.microsoft.com/office/powerpoint/2010/main" val="2955687231"/>
      </p:ext>
    </p:extLst>
  </p:cSld>
  <p:clrMapOvr>
    <a:masterClrMapping/>
  </p:clrMapOvr>
  <mc:AlternateContent xmlns:mc="http://schemas.openxmlformats.org/markup-compatibility/2006" xmlns:p14="http://schemas.microsoft.com/office/powerpoint/2010/main">
    <mc:Choice Requires="p14">
      <p:transition spd="slow" p14:dur="1500">
        <p:split dir="in"/>
      </p:transition>
    </mc:Choice>
    <mc:Fallback xmlns="">
      <p:transition spd="slow">
        <p:spli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60774"/>
          </a:xfrm>
          <a:solidFill>
            <a:srgbClr val="00B0F0"/>
          </a:solidFill>
          <a:ln w="28575">
            <a:solidFill>
              <a:schemeClr val="tx1"/>
            </a:solidFill>
          </a:ln>
        </p:spPr>
        <p:txBody>
          <a:bodyPr>
            <a:normAutofit/>
          </a:bodyPr>
          <a:lstStyle/>
          <a:p>
            <a:pPr algn="ctr"/>
            <a:r>
              <a:rPr lang="en-US" sz="4800" b="1" dirty="0" smtClean="0"/>
              <a:t>Purposes of Discourse</a:t>
            </a:r>
            <a:endParaRPr lang="en-US" sz="4800" b="1" dirty="0"/>
          </a:p>
        </p:txBody>
      </p:sp>
      <p:sp>
        <p:nvSpPr>
          <p:cNvPr id="5" name="TextBox 4"/>
          <p:cNvSpPr txBox="1"/>
          <p:nvPr/>
        </p:nvSpPr>
        <p:spPr>
          <a:xfrm>
            <a:off x="1285778" y="1419237"/>
            <a:ext cx="6227618" cy="4832092"/>
          </a:xfrm>
          <a:prstGeom prst="rect">
            <a:avLst/>
          </a:prstGeom>
          <a:noFill/>
        </p:spPr>
        <p:txBody>
          <a:bodyPr wrap="square" rtlCol="0">
            <a:spAutoFit/>
          </a:bodyPr>
          <a:lstStyle/>
          <a:p>
            <a:pPr marL="571500" indent="-571500">
              <a:buFont typeface="Wingdings" panose="05000000000000000000" pitchFamily="2" charset="2"/>
              <a:buChar char="Ø"/>
            </a:pPr>
            <a:r>
              <a:rPr lang="en-US" sz="4400" dirty="0"/>
              <a:t>Sharing </a:t>
            </a:r>
            <a:r>
              <a:rPr lang="en-US" sz="4400" dirty="0" smtClean="0"/>
              <a:t>Thinking</a:t>
            </a:r>
          </a:p>
          <a:p>
            <a:pPr marL="571500" indent="-571500">
              <a:buFont typeface="Wingdings" panose="05000000000000000000" pitchFamily="2" charset="2"/>
              <a:buChar char="Ø"/>
            </a:pPr>
            <a:endParaRPr lang="en-US" sz="4400" dirty="0"/>
          </a:p>
          <a:p>
            <a:pPr marL="571500" indent="-571500">
              <a:buFont typeface="Wingdings" panose="05000000000000000000" pitchFamily="2" charset="2"/>
              <a:buChar char="Ø"/>
            </a:pPr>
            <a:r>
              <a:rPr lang="en-US" sz="4400" dirty="0" smtClean="0"/>
              <a:t>Building On</a:t>
            </a:r>
          </a:p>
          <a:p>
            <a:pPr marL="571500" indent="-571500">
              <a:buFont typeface="Wingdings" panose="05000000000000000000" pitchFamily="2" charset="2"/>
              <a:buChar char="Ø"/>
            </a:pPr>
            <a:endParaRPr lang="en-US" sz="4400" dirty="0"/>
          </a:p>
          <a:p>
            <a:pPr marL="571500" indent="-571500">
              <a:buFont typeface="Wingdings" panose="05000000000000000000" pitchFamily="2" charset="2"/>
              <a:buChar char="Ø"/>
            </a:pPr>
            <a:r>
              <a:rPr lang="en-US" sz="4400" dirty="0" smtClean="0"/>
              <a:t>Agreeing/Disagreeing</a:t>
            </a:r>
          </a:p>
          <a:p>
            <a:pPr marL="571500" indent="-571500">
              <a:buFont typeface="Wingdings" panose="05000000000000000000" pitchFamily="2" charset="2"/>
              <a:buChar char="Ø"/>
            </a:pPr>
            <a:endParaRPr lang="en-US" sz="4400" dirty="0"/>
          </a:p>
          <a:p>
            <a:pPr marL="571500" indent="-571500">
              <a:buFont typeface="Wingdings" panose="05000000000000000000" pitchFamily="2" charset="2"/>
              <a:buChar char="Ø"/>
            </a:pPr>
            <a:r>
              <a:rPr lang="en-US" sz="4400" dirty="0" smtClean="0"/>
              <a:t>Clarifying</a:t>
            </a:r>
            <a:endParaRPr lang="en-US" sz="44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3396" y="1745673"/>
            <a:ext cx="3652466" cy="3457431"/>
          </a:xfrm>
          <a:prstGeom prst="rect">
            <a:avLst/>
          </a:prstGeom>
        </p:spPr>
      </p:pic>
    </p:spTree>
    <p:extLst>
      <p:ext uri="{BB962C8B-B14F-4D97-AF65-F5344CB8AC3E}">
        <p14:creationId xmlns:p14="http://schemas.microsoft.com/office/powerpoint/2010/main" val="9165964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wipe(left)">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wipe(left)">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737" y="365126"/>
            <a:ext cx="11378044" cy="860774"/>
          </a:xfrm>
          <a:solidFill>
            <a:srgbClr val="00B0F0"/>
          </a:solidFill>
          <a:ln w="28575">
            <a:solidFill>
              <a:schemeClr val="tx1"/>
            </a:solidFill>
          </a:ln>
        </p:spPr>
        <p:txBody>
          <a:bodyPr/>
          <a:lstStyle/>
          <a:p>
            <a:pPr algn="ctr"/>
            <a:r>
              <a:rPr lang="en-US" b="1" dirty="0" smtClean="0"/>
              <a:t>Talking Stems</a:t>
            </a:r>
            <a:endParaRPr lang="en-US" b="1" dirty="0"/>
          </a:p>
        </p:txBody>
      </p:sp>
      <p:sp>
        <p:nvSpPr>
          <p:cNvPr id="7" name="TextBox 6"/>
          <p:cNvSpPr txBox="1"/>
          <p:nvPr/>
        </p:nvSpPr>
        <p:spPr>
          <a:xfrm>
            <a:off x="676159" y="1306379"/>
            <a:ext cx="4887190" cy="2215991"/>
          </a:xfrm>
          <a:prstGeom prst="rect">
            <a:avLst/>
          </a:prstGeom>
          <a:noFill/>
        </p:spPr>
        <p:txBody>
          <a:bodyPr wrap="square" rtlCol="0">
            <a:spAutoFit/>
          </a:bodyPr>
          <a:lstStyle/>
          <a:p>
            <a:r>
              <a:rPr lang="en-US" sz="2400" b="1" u="sng" dirty="0"/>
              <a:t>Sharing Thinking</a:t>
            </a:r>
            <a:endParaRPr lang="en-US" sz="2400" dirty="0"/>
          </a:p>
          <a:p>
            <a:pPr marL="285750" indent="-285750">
              <a:buFont typeface="Arial" panose="020B0604020202020204" pitchFamily="34" charset="0"/>
              <a:buChar char="•"/>
            </a:pPr>
            <a:r>
              <a:rPr lang="en-US" sz="2400" dirty="0" smtClean="0"/>
              <a:t>I </a:t>
            </a:r>
            <a:r>
              <a:rPr lang="en-US" sz="2400" dirty="0"/>
              <a:t>believe ____ because _____</a:t>
            </a:r>
          </a:p>
          <a:p>
            <a:pPr marL="285750" indent="-285750">
              <a:buFont typeface="Arial" panose="020B0604020202020204" pitchFamily="34" charset="0"/>
              <a:buChar char="•"/>
            </a:pPr>
            <a:r>
              <a:rPr lang="en-US" sz="2400" dirty="0" smtClean="0"/>
              <a:t>It </a:t>
            </a:r>
            <a:r>
              <a:rPr lang="en-US" sz="2400" dirty="0"/>
              <a:t>says _______, so I think _______</a:t>
            </a:r>
          </a:p>
          <a:p>
            <a:pPr marL="285750" indent="-285750">
              <a:buFont typeface="Arial" panose="020B0604020202020204" pitchFamily="34" charset="0"/>
              <a:buChar char="•"/>
            </a:pPr>
            <a:r>
              <a:rPr lang="en-US" sz="2400" dirty="0" smtClean="0"/>
              <a:t>I </a:t>
            </a:r>
            <a:r>
              <a:rPr lang="en-US" sz="2400" dirty="0"/>
              <a:t>noticed that ______</a:t>
            </a:r>
          </a:p>
          <a:p>
            <a:pPr marL="285750" indent="-285750">
              <a:buFont typeface="Arial" panose="020B0604020202020204" pitchFamily="34" charset="0"/>
              <a:buChar char="•"/>
            </a:pPr>
            <a:r>
              <a:rPr lang="en-US" sz="2400" dirty="0" smtClean="0"/>
              <a:t>I </a:t>
            </a:r>
            <a:r>
              <a:rPr lang="en-US" sz="2400" dirty="0"/>
              <a:t>am wondering ______</a:t>
            </a:r>
          </a:p>
          <a:p>
            <a:pPr marL="285750" indent="-285750">
              <a:buFont typeface="Arial" panose="020B0604020202020204" pitchFamily="34" charset="0"/>
              <a:buChar char="•"/>
            </a:pPr>
            <a:endParaRPr lang="en-US" dirty="0"/>
          </a:p>
        </p:txBody>
      </p:sp>
      <p:sp>
        <p:nvSpPr>
          <p:cNvPr id="8" name="TextBox 7"/>
          <p:cNvSpPr txBox="1"/>
          <p:nvPr/>
        </p:nvSpPr>
        <p:spPr>
          <a:xfrm>
            <a:off x="5861315" y="1306379"/>
            <a:ext cx="6106390" cy="1938992"/>
          </a:xfrm>
          <a:prstGeom prst="rect">
            <a:avLst/>
          </a:prstGeom>
          <a:noFill/>
        </p:spPr>
        <p:txBody>
          <a:bodyPr wrap="square" rtlCol="0">
            <a:spAutoFit/>
          </a:bodyPr>
          <a:lstStyle/>
          <a:p>
            <a:r>
              <a:rPr lang="en-US" sz="2400" b="1" u="sng" dirty="0"/>
              <a:t>Building on</a:t>
            </a:r>
            <a:endParaRPr lang="en-US" sz="2400" dirty="0"/>
          </a:p>
          <a:p>
            <a:pPr marL="342900" indent="-342900">
              <a:buFont typeface="Arial" panose="020B0604020202020204" pitchFamily="34" charset="0"/>
              <a:buChar char="•"/>
            </a:pPr>
            <a:r>
              <a:rPr lang="en-US" sz="2400" dirty="0" smtClean="0"/>
              <a:t>Let </a:t>
            </a:r>
            <a:r>
              <a:rPr lang="en-US" sz="2400" dirty="0"/>
              <a:t>me add to what we have been discussing</a:t>
            </a:r>
          </a:p>
          <a:p>
            <a:pPr marL="342900" indent="-342900">
              <a:buFont typeface="Arial" panose="020B0604020202020204" pitchFamily="34" charset="0"/>
              <a:buChar char="•"/>
            </a:pPr>
            <a:r>
              <a:rPr lang="en-US" sz="2400" dirty="0" smtClean="0"/>
              <a:t>To </a:t>
            </a:r>
            <a:r>
              <a:rPr lang="en-US" sz="2400" dirty="0"/>
              <a:t>add to what ______ said, I think </a:t>
            </a:r>
            <a:r>
              <a:rPr lang="en-US" sz="2400" dirty="0" smtClean="0"/>
              <a:t>______</a:t>
            </a:r>
          </a:p>
          <a:p>
            <a:pPr marL="342900" indent="-342900">
              <a:buFont typeface="Arial" panose="020B0604020202020204" pitchFamily="34" charset="0"/>
              <a:buChar char="•"/>
            </a:pPr>
            <a:r>
              <a:rPr lang="en-US" sz="2400" dirty="0" smtClean="0"/>
              <a:t>Building </a:t>
            </a:r>
            <a:r>
              <a:rPr lang="en-US" sz="2400" dirty="0"/>
              <a:t>on that, _______</a:t>
            </a:r>
          </a:p>
          <a:p>
            <a:pPr marL="342900" indent="-342900">
              <a:buFont typeface="Arial" panose="020B0604020202020204" pitchFamily="34" charset="0"/>
              <a:buChar char="•"/>
            </a:pPr>
            <a:r>
              <a:rPr lang="en-US" sz="2400" dirty="0" smtClean="0"/>
              <a:t>In </a:t>
            </a:r>
            <a:r>
              <a:rPr lang="en-US" sz="2400" dirty="0"/>
              <a:t>response to _______, I think ______</a:t>
            </a:r>
            <a:endParaRPr lang="en-US" dirty="0"/>
          </a:p>
        </p:txBody>
      </p:sp>
      <p:sp>
        <p:nvSpPr>
          <p:cNvPr id="10" name="TextBox 9"/>
          <p:cNvSpPr txBox="1"/>
          <p:nvPr/>
        </p:nvSpPr>
        <p:spPr>
          <a:xfrm>
            <a:off x="354883" y="3471976"/>
            <a:ext cx="5895108" cy="3046988"/>
          </a:xfrm>
          <a:prstGeom prst="rect">
            <a:avLst/>
          </a:prstGeom>
          <a:noFill/>
        </p:spPr>
        <p:txBody>
          <a:bodyPr wrap="square" rtlCol="0">
            <a:spAutoFit/>
          </a:bodyPr>
          <a:lstStyle/>
          <a:p>
            <a:r>
              <a:rPr lang="en-US" sz="2400" b="1" u="sng" dirty="0"/>
              <a:t>Agreeing/Disagreeing</a:t>
            </a:r>
            <a:endParaRPr lang="en-US" sz="2400" dirty="0"/>
          </a:p>
          <a:p>
            <a:pPr marL="342900" indent="-342900">
              <a:buFont typeface="Arial" panose="020B0604020202020204" pitchFamily="34" charset="0"/>
              <a:buChar char="•"/>
            </a:pPr>
            <a:r>
              <a:rPr lang="en-US" sz="2400" dirty="0" smtClean="0"/>
              <a:t>I </a:t>
            </a:r>
            <a:r>
              <a:rPr lang="en-US" sz="2400" dirty="0"/>
              <a:t>agree with ______ because ______</a:t>
            </a:r>
          </a:p>
          <a:p>
            <a:pPr marL="342900" indent="-342900">
              <a:buFont typeface="Arial" panose="020B0604020202020204" pitchFamily="34" charset="0"/>
              <a:buChar char="•"/>
            </a:pPr>
            <a:r>
              <a:rPr lang="en-US" sz="2400" dirty="0" smtClean="0"/>
              <a:t>I </a:t>
            </a:r>
            <a:r>
              <a:rPr lang="en-US" sz="2400" dirty="0"/>
              <a:t>respectfully disagree with ______ because _______</a:t>
            </a:r>
          </a:p>
          <a:p>
            <a:pPr marL="342900" indent="-342900">
              <a:buFont typeface="Arial" panose="020B0604020202020204" pitchFamily="34" charset="0"/>
              <a:buChar char="•"/>
            </a:pPr>
            <a:r>
              <a:rPr lang="en-US" sz="2400" dirty="0" smtClean="0"/>
              <a:t>I </a:t>
            </a:r>
            <a:r>
              <a:rPr lang="en-US" sz="2400" dirty="0"/>
              <a:t>can see that ______; however, _______</a:t>
            </a:r>
          </a:p>
          <a:p>
            <a:pPr marL="342900" indent="-342900">
              <a:buFont typeface="Arial" panose="020B0604020202020204" pitchFamily="34" charset="0"/>
              <a:buChar char="•"/>
            </a:pPr>
            <a:r>
              <a:rPr lang="en-US" sz="2400" dirty="0" smtClean="0"/>
              <a:t>I </a:t>
            </a:r>
            <a:r>
              <a:rPr lang="en-US" sz="2400" dirty="0"/>
              <a:t>like what _____ said because _____</a:t>
            </a:r>
          </a:p>
          <a:p>
            <a:pPr marL="342900" indent="-342900">
              <a:buFont typeface="Arial" panose="020B0604020202020204" pitchFamily="34" charset="0"/>
              <a:buChar char="•"/>
            </a:pPr>
            <a:r>
              <a:rPr lang="en-US" sz="2400" dirty="0" smtClean="0"/>
              <a:t>I’m </a:t>
            </a:r>
            <a:r>
              <a:rPr lang="en-US" sz="2400" dirty="0"/>
              <a:t>not sure I agree with what _____ said because _______</a:t>
            </a:r>
            <a:endParaRPr lang="en-US" dirty="0"/>
          </a:p>
        </p:txBody>
      </p:sp>
      <p:sp>
        <p:nvSpPr>
          <p:cNvPr id="11" name="TextBox 10"/>
          <p:cNvSpPr txBox="1"/>
          <p:nvPr/>
        </p:nvSpPr>
        <p:spPr>
          <a:xfrm>
            <a:off x="6249991" y="3461502"/>
            <a:ext cx="5422323" cy="3323987"/>
          </a:xfrm>
          <a:prstGeom prst="rect">
            <a:avLst/>
          </a:prstGeom>
          <a:noFill/>
        </p:spPr>
        <p:txBody>
          <a:bodyPr wrap="square" rtlCol="0">
            <a:spAutoFit/>
          </a:bodyPr>
          <a:lstStyle/>
          <a:p>
            <a:r>
              <a:rPr lang="en-US" sz="2400" b="1" u="sng" dirty="0"/>
              <a:t>Clarifying</a:t>
            </a:r>
            <a:endParaRPr lang="en-US" sz="2400" dirty="0"/>
          </a:p>
          <a:p>
            <a:pPr marL="342900" indent="-342900">
              <a:buFont typeface="Arial" panose="020B0604020202020204" pitchFamily="34" charset="0"/>
              <a:buChar char="•"/>
            </a:pPr>
            <a:r>
              <a:rPr lang="en-US" sz="2400" dirty="0" smtClean="0"/>
              <a:t>Could </a:t>
            </a:r>
            <a:r>
              <a:rPr lang="en-US" sz="2400" dirty="0"/>
              <a:t>you please clarify what you mean by ____?</a:t>
            </a:r>
          </a:p>
          <a:p>
            <a:pPr marL="342900" indent="-342900">
              <a:buFont typeface="Arial" panose="020B0604020202020204" pitchFamily="34" charset="0"/>
              <a:buChar char="•"/>
            </a:pPr>
            <a:r>
              <a:rPr lang="en-US" sz="2400" dirty="0" smtClean="0"/>
              <a:t>I </a:t>
            </a:r>
            <a:r>
              <a:rPr lang="en-US" sz="2400" dirty="0"/>
              <a:t>understood that you said _____. Is that correct?</a:t>
            </a:r>
          </a:p>
          <a:p>
            <a:pPr marL="342900" indent="-342900">
              <a:buFont typeface="Arial" panose="020B0604020202020204" pitchFamily="34" charset="0"/>
              <a:buChar char="•"/>
            </a:pPr>
            <a:r>
              <a:rPr lang="en-US" sz="2400" dirty="0" smtClean="0"/>
              <a:t>Could </a:t>
            </a:r>
            <a:r>
              <a:rPr lang="en-US" sz="2400" dirty="0"/>
              <a:t>you please repeat that for me?</a:t>
            </a:r>
          </a:p>
          <a:p>
            <a:pPr marL="342900" indent="-342900">
              <a:buFont typeface="Arial" panose="020B0604020202020204" pitchFamily="34" charset="0"/>
              <a:buChar char="•"/>
            </a:pPr>
            <a:r>
              <a:rPr lang="en-US" sz="2400" dirty="0" smtClean="0"/>
              <a:t>So</a:t>
            </a:r>
            <a:r>
              <a:rPr lang="en-US" sz="2400" dirty="0"/>
              <a:t>, what I hear you saying is ______</a:t>
            </a:r>
          </a:p>
          <a:p>
            <a:pPr marL="342900" indent="-342900">
              <a:buFont typeface="Arial" panose="020B0604020202020204" pitchFamily="34" charset="0"/>
              <a:buChar char="•"/>
            </a:pPr>
            <a:r>
              <a:rPr lang="en-US" sz="2400" dirty="0" smtClean="0"/>
              <a:t>I </a:t>
            </a:r>
            <a:r>
              <a:rPr lang="en-US" sz="2400" dirty="0"/>
              <a:t>am confused about _____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461059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995" y="365126"/>
            <a:ext cx="11837773" cy="860774"/>
          </a:xfrm>
          <a:solidFill>
            <a:srgbClr val="00B0F0"/>
          </a:solidFill>
          <a:ln w="28575">
            <a:solidFill>
              <a:schemeClr val="tx1"/>
            </a:solidFill>
          </a:ln>
        </p:spPr>
        <p:txBody>
          <a:bodyPr/>
          <a:lstStyle/>
          <a:p>
            <a:pPr algn="ctr"/>
            <a:r>
              <a:rPr lang="en-US" b="1" dirty="0" smtClean="0"/>
              <a:t>Procedures and Expectations</a:t>
            </a:r>
            <a:endParaRPr lang="en-US" b="1" dirty="0"/>
          </a:p>
        </p:txBody>
      </p:sp>
      <p:sp>
        <p:nvSpPr>
          <p:cNvPr id="3" name="Content Placeholder 2"/>
          <p:cNvSpPr>
            <a:spLocks noGrp="1"/>
          </p:cNvSpPr>
          <p:nvPr>
            <p:ph idx="1"/>
          </p:nvPr>
        </p:nvSpPr>
        <p:spPr>
          <a:xfrm>
            <a:off x="284206" y="1365868"/>
            <a:ext cx="6128951" cy="2897214"/>
          </a:xfrm>
          <a:ln w="28575">
            <a:solidFill>
              <a:schemeClr val="tx1"/>
            </a:solidFill>
          </a:ln>
        </p:spPr>
        <p:txBody>
          <a:bodyPr>
            <a:normAutofit/>
          </a:bodyPr>
          <a:lstStyle/>
          <a:p>
            <a:pPr marL="0" indent="0">
              <a:lnSpc>
                <a:spcPct val="100000"/>
              </a:lnSpc>
              <a:buNone/>
            </a:pPr>
            <a:r>
              <a:rPr lang="en-US" sz="3200" b="1" i="1" dirty="0" smtClean="0"/>
              <a:t>Robert Marzano </a:t>
            </a:r>
            <a:r>
              <a:rPr lang="en-US" sz="3200" i="1" dirty="0" smtClean="0"/>
              <a:t>says…</a:t>
            </a:r>
          </a:p>
          <a:p>
            <a:pPr>
              <a:lnSpc>
                <a:spcPct val="100000"/>
              </a:lnSpc>
            </a:pPr>
            <a:r>
              <a:rPr lang="en-US" sz="3200" dirty="0" smtClean="0"/>
              <a:t>Set procedures and expectations for classroom discussion</a:t>
            </a:r>
          </a:p>
          <a:p>
            <a:pPr>
              <a:lnSpc>
                <a:spcPct val="100000"/>
              </a:lnSpc>
            </a:pPr>
            <a:r>
              <a:rPr lang="en-US" sz="3200" dirty="0" smtClean="0"/>
              <a:t>Involve students in development of </a:t>
            </a:r>
            <a:r>
              <a:rPr lang="en-US" sz="3200" dirty="0"/>
              <a:t>procedures and expectations </a:t>
            </a:r>
          </a:p>
        </p:txBody>
      </p:sp>
      <p:sp>
        <p:nvSpPr>
          <p:cNvPr id="4" name="TextBox 3"/>
          <p:cNvSpPr txBox="1"/>
          <p:nvPr/>
        </p:nvSpPr>
        <p:spPr>
          <a:xfrm>
            <a:off x="6660292" y="1365867"/>
            <a:ext cx="5251622" cy="5201424"/>
          </a:xfrm>
          <a:prstGeom prst="rect">
            <a:avLst/>
          </a:prstGeom>
          <a:noFill/>
          <a:ln w="28575">
            <a:solidFill>
              <a:schemeClr val="tx1"/>
            </a:solidFill>
          </a:ln>
        </p:spPr>
        <p:txBody>
          <a:bodyPr wrap="square" rtlCol="0">
            <a:spAutoFit/>
          </a:bodyPr>
          <a:lstStyle/>
          <a:p>
            <a:r>
              <a:rPr lang="en-US" sz="3200" b="1" i="1" dirty="0" smtClean="0"/>
              <a:t>Harry Wong </a:t>
            </a:r>
            <a:r>
              <a:rPr lang="en-US" sz="3200" i="1" dirty="0" smtClean="0"/>
              <a:t>says…</a:t>
            </a:r>
          </a:p>
          <a:p>
            <a:endParaRPr lang="en-US" sz="1200" i="1" dirty="0" smtClean="0"/>
          </a:p>
          <a:p>
            <a:pPr algn="ctr"/>
            <a:r>
              <a:rPr lang="en-US" sz="3200" dirty="0" smtClean="0"/>
              <a:t>“The </a:t>
            </a:r>
            <a:r>
              <a:rPr lang="en-US" sz="3200" dirty="0"/>
              <a:t>most successful classes are those where the teacher has a clear idea of what is expected from the students and the students </a:t>
            </a:r>
            <a:r>
              <a:rPr lang="en-US" sz="3200" dirty="0" smtClean="0"/>
              <a:t>clearly understand what </a:t>
            </a:r>
            <a:r>
              <a:rPr lang="en-US" sz="3200" dirty="0"/>
              <a:t>the teacher expects from them</a:t>
            </a:r>
            <a:r>
              <a:rPr lang="en-US" sz="3200" dirty="0" smtClean="0"/>
              <a:t>.”</a:t>
            </a:r>
          </a:p>
          <a:p>
            <a:pPr algn="ctr"/>
            <a:endParaRPr lang="en-US" sz="3200" i="1" dirty="0"/>
          </a:p>
          <a:p>
            <a:pPr algn="ctr"/>
            <a:endParaRPr lang="en-US" sz="3200" i="1" dirty="0"/>
          </a:p>
        </p:txBody>
      </p:sp>
      <p:pic>
        <p:nvPicPr>
          <p:cNvPr id="7" name="Picture 6"/>
          <p:cNvPicPr>
            <a:picLocks noChangeAspect="1"/>
          </p:cNvPicPr>
          <p:nvPr/>
        </p:nvPicPr>
        <p:blipFill>
          <a:blip r:embed="rId3"/>
          <a:stretch>
            <a:fillRect/>
          </a:stretch>
        </p:blipFill>
        <p:spPr>
          <a:xfrm>
            <a:off x="926757" y="4434940"/>
            <a:ext cx="4596713" cy="2132351"/>
          </a:xfrm>
          <a:prstGeom prst="rect">
            <a:avLst/>
          </a:prstGeom>
        </p:spPr>
      </p:pic>
    </p:spTree>
    <p:extLst>
      <p:ext uri="{BB962C8B-B14F-4D97-AF65-F5344CB8AC3E}">
        <p14:creationId xmlns:p14="http://schemas.microsoft.com/office/powerpoint/2010/main" val="39113486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randombar(horizont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randombar(horizont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60774"/>
          </a:xfrm>
          <a:solidFill>
            <a:srgbClr val="00B0F0"/>
          </a:solidFill>
          <a:ln w="28575">
            <a:solidFill>
              <a:schemeClr val="tx1"/>
            </a:solidFill>
          </a:ln>
        </p:spPr>
        <p:txBody>
          <a:bodyPr/>
          <a:lstStyle/>
          <a:p>
            <a:pPr algn="ctr"/>
            <a:r>
              <a:rPr lang="en-US" b="1" dirty="0" smtClean="0"/>
              <a:t>Procedures and Expectations- Examples</a:t>
            </a:r>
            <a:endParaRPr lang="en-US" b="1" dirty="0"/>
          </a:p>
        </p:txBody>
      </p:sp>
      <p:pic>
        <p:nvPicPr>
          <p:cNvPr id="4" name="Content Placeholder 3"/>
          <p:cNvPicPr>
            <a:picLocks noGrp="1" noChangeAspect="1"/>
          </p:cNvPicPr>
          <p:nvPr>
            <p:ph idx="1"/>
          </p:nvPr>
        </p:nvPicPr>
        <p:blipFill>
          <a:blip r:embed="rId3"/>
          <a:stretch>
            <a:fillRect/>
          </a:stretch>
        </p:blipFill>
        <p:spPr>
          <a:xfrm>
            <a:off x="976184" y="1349467"/>
            <a:ext cx="4917989" cy="5162543"/>
          </a:xfrm>
          <a:prstGeom prst="rect">
            <a:avLst/>
          </a:prstGeom>
        </p:spPr>
      </p:pic>
      <p:pic>
        <p:nvPicPr>
          <p:cNvPr id="5" name="Picture 4"/>
          <p:cNvPicPr>
            <a:picLocks noChangeAspect="1"/>
          </p:cNvPicPr>
          <p:nvPr/>
        </p:nvPicPr>
        <p:blipFill>
          <a:blip r:embed="rId4"/>
          <a:stretch>
            <a:fillRect/>
          </a:stretch>
        </p:blipFill>
        <p:spPr>
          <a:xfrm>
            <a:off x="6752484" y="1349467"/>
            <a:ext cx="4158532" cy="5187257"/>
          </a:xfrm>
          <a:prstGeom prst="rect">
            <a:avLst/>
          </a:prstGeom>
        </p:spPr>
      </p:pic>
    </p:spTree>
    <p:extLst>
      <p:ext uri="{BB962C8B-B14F-4D97-AF65-F5344CB8AC3E}">
        <p14:creationId xmlns:p14="http://schemas.microsoft.com/office/powerpoint/2010/main" val="543677659"/>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60774"/>
          </a:xfrm>
          <a:solidFill>
            <a:srgbClr val="00B0F0"/>
          </a:solidFill>
          <a:ln w="28575">
            <a:solidFill>
              <a:schemeClr val="tx1"/>
            </a:solidFill>
          </a:ln>
        </p:spPr>
        <p:txBody>
          <a:bodyPr/>
          <a:lstStyle/>
          <a:p>
            <a:pPr algn="ctr"/>
            <a:r>
              <a:rPr lang="en-US" b="1" dirty="0" smtClean="0"/>
              <a:t>Using Discussion for Assessment</a:t>
            </a:r>
            <a:endParaRPr lang="en-US" b="1" dirty="0"/>
          </a:p>
        </p:txBody>
      </p:sp>
      <p:sp>
        <p:nvSpPr>
          <p:cNvPr id="3" name="Content Placeholder 2"/>
          <p:cNvSpPr>
            <a:spLocks noGrp="1"/>
          </p:cNvSpPr>
          <p:nvPr>
            <p:ph idx="1"/>
          </p:nvPr>
        </p:nvSpPr>
        <p:spPr>
          <a:xfrm>
            <a:off x="1283043" y="1331899"/>
            <a:ext cx="9220200" cy="1015885"/>
          </a:xfrm>
        </p:spPr>
        <p:txBody>
          <a:bodyPr>
            <a:normAutofit/>
          </a:bodyPr>
          <a:lstStyle/>
          <a:p>
            <a:pPr marL="0" indent="0" algn="ctr">
              <a:lnSpc>
                <a:spcPct val="100000"/>
              </a:lnSpc>
              <a:buNone/>
            </a:pPr>
            <a:r>
              <a:rPr lang="en-US" sz="3200" i="1" dirty="0" smtClean="0"/>
              <a:t>“Getting Students Thinking at Highe</a:t>
            </a:r>
            <a:r>
              <a:rPr lang="en-US" sz="3200" i="1" dirty="0"/>
              <a:t>r</a:t>
            </a:r>
            <a:r>
              <a:rPr lang="en-US" sz="3200" i="1" dirty="0" smtClean="0"/>
              <a:t> Levels”</a:t>
            </a:r>
          </a:p>
          <a:p>
            <a:pPr marL="0" indent="0" algn="ctr">
              <a:lnSpc>
                <a:spcPct val="100000"/>
              </a:lnSpc>
              <a:buNone/>
            </a:pPr>
            <a:r>
              <a:rPr lang="en-US" sz="2000" dirty="0" smtClean="0"/>
              <a:t>Susan M. Brookhart</a:t>
            </a:r>
            <a:endParaRPr lang="en-US" sz="2000" dirty="0"/>
          </a:p>
        </p:txBody>
      </p:sp>
      <p:pic>
        <p:nvPicPr>
          <p:cNvPr id="4" name="Picture 3"/>
          <p:cNvPicPr>
            <a:picLocks noChangeAspect="1"/>
          </p:cNvPicPr>
          <p:nvPr/>
        </p:nvPicPr>
        <p:blipFill>
          <a:blip r:embed="rId3"/>
          <a:stretch>
            <a:fillRect/>
          </a:stretch>
        </p:blipFill>
        <p:spPr>
          <a:xfrm>
            <a:off x="8491699" y="2552637"/>
            <a:ext cx="3700301" cy="2988705"/>
          </a:xfrm>
          <a:prstGeom prst="rect">
            <a:avLst/>
          </a:prstGeom>
        </p:spPr>
      </p:pic>
      <p:sp>
        <p:nvSpPr>
          <p:cNvPr id="5" name="TextBox 4"/>
          <p:cNvSpPr txBox="1"/>
          <p:nvPr/>
        </p:nvSpPr>
        <p:spPr>
          <a:xfrm>
            <a:off x="986481" y="2347784"/>
            <a:ext cx="8664146" cy="4154984"/>
          </a:xfrm>
          <a:prstGeom prst="rect">
            <a:avLst/>
          </a:prstGeom>
          <a:noFill/>
        </p:spPr>
        <p:txBody>
          <a:bodyPr wrap="square" rtlCol="0">
            <a:spAutoFit/>
          </a:bodyPr>
          <a:lstStyle/>
          <a:p>
            <a:pPr marL="285750" indent="-285750">
              <a:buFont typeface="Wingdings" panose="05000000000000000000" pitchFamily="2" charset="2"/>
              <a:buChar char="ü"/>
            </a:pPr>
            <a:r>
              <a:rPr lang="en-US" sz="2400" dirty="0" smtClean="0"/>
              <a:t>Use open-ended questions that require students to explain their thinking</a:t>
            </a:r>
          </a:p>
          <a:p>
            <a:pPr marL="285750" indent="-285750">
              <a:buFont typeface="Wingdings" panose="05000000000000000000" pitchFamily="2" charset="2"/>
              <a:buChar char="ü"/>
            </a:pPr>
            <a:endParaRPr lang="en-US" sz="2400" dirty="0"/>
          </a:p>
          <a:p>
            <a:pPr marL="285750" indent="-285750">
              <a:buFont typeface="Wingdings" panose="05000000000000000000" pitchFamily="2" charset="2"/>
              <a:buChar char="ü"/>
            </a:pPr>
            <a:r>
              <a:rPr lang="en-US" sz="2400" dirty="0" smtClean="0"/>
              <a:t>Listen as students respond to one another</a:t>
            </a:r>
          </a:p>
          <a:p>
            <a:pPr marL="285750" indent="-285750">
              <a:buFont typeface="Wingdings" panose="05000000000000000000" pitchFamily="2" charset="2"/>
              <a:buChar char="ü"/>
            </a:pPr>
            <a:endParaRPr lang="en-US" sz="2400" dirty="0"/>
          </a:p>
          <a:p>
            <a:pPr marL="285750" indent="-285750">
              <a:buFont typeface="Wingdings" panose="05000000000000000000" pitchFamily="2" charset="2"/>
              <a:buChar char="ü"/>
            </a:pPr>
            <a:r>
              <a:rPr lang="en-US" sz="2400" dirty="0" smtClean="0"/>
              <a:t>Provide tasks that require metacognitive conversations, not just recalling facts or re-telling stories</a:t>
            </a:r>
          </a:p>
          <a:p>
            <a:pPr marL="285750" indent="-285750">
              <a:buFont typeface="Wingdings" panose="05000000000000000000" pitchFamily="2" charset="2"/>
              <a:buChar char="ü"/>
            </a:pPr>
            <a:endParaRPr lang="en-US" sz="2400" dirty="0"/>
          </a:p>
          <a:p>
            <a:pPr marL="285750" indent="-285750">
              <a:buFont typeface="Wingdings" panose="05000000000000000000" pitchFamily="2" charset="2"/>
              <a:buChar char="ü"/>
            </a:pPr>
            <a:r>
              <a:rPr lang="en-US" sz="2400" dirty="0" smtClean="0"/>
              <a:t>Have students self-assess verbally by describing their current progress toward learning goals (i.e. Where I am, Why I think so, What I plan to do next)</a:t>
            </a:r>
            <a:endParaRPr lang="en-US" sz="2400" dirty="0"/>
          </a:p>
        </p:txBody>
      </p:sp>
    </p:spTree>
    <p:extLst>
      <p:ext uri="{BB962C8B-B14F-4D97-AF65-F5344CB8AC3E}">
        <p14:creationId xmlns:p14="http://schemas.microsoft.com/office/powerpoint/2010/main" val="3529489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 calcmode="lin" valueType="num">
                                      <p:cBhvr additive="base">
                                        <p:cTn id="2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 calcmode="lin" valueType="num">
                                      <p:cBhvr additive="base">
                                        <p:cTn id="2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 calcmode="lin" valueType="num">
                                      <p:cBhvr additive="base">
                                        <p:cTn id="3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483" y="151077"/>
            <a:ext cx="11799498" cy="790725"/>
          </a:xfrm>
          <a:solidFill>
            <a:srgbClr val="00B0F0"/>
          </a:solidFill>
          <a:ln w="28575">
            <a:solidFill>
              <a:schemeClr val="tx1"/>
            </a:solidFill>
          </a:ln>
        </p:spPr>
        <p:txBody>
          <a:bodyPr>
            <a:normAutofit/>
          </a:bodyPr>
          <a:lstStyle/>
          <a:p>
            <a:pPr algn="ctr"/>
            <a:r>
              <a:rPr lang="en-US" b="1" dirty="0"/>
              <a:t>E</a:t>
            </a:r>
            <a:r>
              <a:rPr lang="en-US" b="1" dirty="0" smtClean="0"/>
              <a:t>ffective Talk in the Classroom</a:t>
            </a:r>
            <a:endParaRPr lang="en-US" b="1" dirty="0"/>
          </a:p>
        </p:txBody>
      </p:sp>
      <p:pic>
        <p:nvPicPr>
          <p:cNvPr id="4" name="2ADAY9AQm54"/>
          <p:cNvPicPr>
            <a:picLocks noGrp="1" noRot="1" noChangeAspect="1"/>
          </p:cNvPicPr>
          <p:nvPr>
            <p:ph idx="1"/>
            <a:videoFile r:link="rId1"/>
          </p:nvPr>
        </p:nvPicPr>
        <p:blipFill>
          <a:blip r:embed="rId4"/>
          <a:stretch>
            <a:fillRect/>
          </a:stretch>
        </p:blipFill>
        <p:spPr>
          <a:xfrm>
            <a:off x="1146994" y="1052334"/>
            <a:ext cx="10060476" cy="5659018"/>
          </a:xfrm>
          <a:prstGeom prst="rect">
            <a:avLst/>
          </a:prstGeom>
        </p:spPr>
      </p:pic>
    </p:spTree>
    <p:extLst>
      <p:ext uri="{BB962C8B-B14F-4D97-AF65-F5344CB8AC3E}">
        <p14:creationId xmlns:p14="http://schemas.microsoft.com/office/powerpoint/2010/main" val="1730530105"/>
      </p:ext>
    </p:extLst>
  </p:cSld>
  <p:clrMapOvr>
    <a:masterClrMapping/>
  </p:clrMapOvr>
  <p:transition spd="slow">
    <p:randomBar dir="ver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60774"/>
          </a:xfrm>
          <a:solidFill>
            <a:srgbClr val="00B0F0"/>
          </a:solidFill>
          <a:ln w="28575">
            <a:solidFill>
              <a:schemeClr val="tx1"/>
            </a:solidFill>
          </a:ln>
        </p:spPr>
        <p:txBody>
          <a:bodyPr/>
          <a:lstStyle/>
          <a:p>
            <a:pPr algn="ctr"/>
            <a:r>
              <a:rPr lang="en-US" b="1" dirty="0" smtClean="0"/>
              <a:t>“Popcorn Share”</a:t>
            </a:r>
            <a:endParaRPr lang="en-US" b="1" dirty="0"/>
          </a:p>
        </p:txBody>
      </p:sp>
      <p:pic>
        <p:nvPicPr>
          <p:cNvPr id="10" name="Picture 9"/>
          <p:cNvPicPr>
            <a:picLocks noChangeAspect="1"/>
          </p:cNvPicPr>
          <p:nvPr/>
        </p:nvPicPr>
        <p:blipFill>
          <a:blip r:embed="rId3"/>
          <a:stretch>
            <a:fillRect/>
          </a:stretch>
        </p:blipFill>
        <p:spPr>
          <a:xfrm>
            <a:off x="8172450" y="1754369"/>
            <a:ext cx="3181350" cy="3295650"/>
          </a:xfrm>
          <a:prstGeom prst="rect">
            <a:avLst/>
          </a:prstGeom>
        </p:spPr>
      </p:pic>
      <p:sp>
        <p:nvSpPr>
          <p:cNvPr id="3" name="TextBox 2"/>
          <p:cNvSpPr txBox="1"/>
          <p:nvPr/>
        </p:nvSpPr>
        <p:spPr>
          <a:xfrm>
            <a:off x="1633527" y="1521135"/>
            <a:ext cx="6981567" cy="954107"/>
          </a:xfrm>
          <a:prstGeom prst="rect">
            <a:avLst/>
          </a:prstGeom>
          <a:noFill/>
        </p:spPr>
        <p:txBody>
          <a:bodyPr wrap="square" rtlCol="0">
            <a:spAutoFit/>
          </a:bodyPr>
          <a:lstStyle/>
          <a:p>
            <a:r>
              <a:rPr lang="en-US" sz="2800" dirty="0" smtClean="0"/>
              <a:t>Choose one person in your table group to start the discussion – this person should stand up</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189" y="1467880"/>
            <a:ext cx="985155" cy="92823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748" y="2883467"/>
            <a:ext cx="985155" cy="92823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748" y="4857750"/>
            <a:ext cx="985155" cy="928235"/>
          </a:xfrm>
          <a:prstGeom prst="rect">
            <a:avLst/>
          </a:prstGeom>
        </p:spPr>
      </p:pic>
      <p:sp>
        <p:nvSpPr>
          <p:cNvPr id="6" name="TextBox 5"/>
          <p:cNvSpPr txBox="1"/>
          <p:nvPr/>
        </p:nvSpPr>
        <p:spPr>
          <a:xfrm>
            <a:off x="8591668" y="2256528"/>
            <a:ext cx="1171457" cy="707886"/>
          </a:xfrm>
          <a:prstGeom prst="rect">
            <a:avLst/>
          </a:prstGeom>
          <a:noFill/>
        </p:spPr>
        <p:txBody>
          <a:bodyPr wrap="square" rtlCol="0">
            <a:spAutoFit/>
          </a:bodyPr>
          <a:lstStyle/>
          <a:p>
            <a:pPr algn="ctr"/>
            <a:r>
              <a:rPr lang="en-US" sz="2000" b="1" dirty="0" smtClean="0"/>
              <a:t>10 minutes</a:t>
            </a:r>
            <a:endParaRPr lang="en-US" sz="2000" b="1" dirty="0"/>
          </a:p>
        </p:txBody>
      </p:sp>
      <p:sp>
        <p:nvSpPr>
          <p:cNvPr id="9" name="TextBox 8"/>
          <p:cNvSpPr txBox="1"/>
          <p:nvPr/>
        </p:nvSpPr>
        <p:spPr>
          <a:xfrm>
            <a:off x="8615094" y="5061168"/>
            <a:ext cx="3179173" cy="830997"/>
          </a:xfrm>
          <a:prstGeom prst="rect">
            <a:avLst/>
          </a:prstGeom>
          <a:noFill/>
        </p:spPr>
        <p:txBody>
          <a:bodyPr wrap="square" rtlCol="0">
            <a:spAutoFit/>
          </a:bodyPr>
          <a:lstStyle/>
          <a:p>
            <a:pPr algn="ctr"/>
            <a:r>
              <a:rPr lang="en-US" sz="2400" i="1" dirty="0" smtClean="0"/>
              <a:t>Don’t forget to use your TALKING STEMS!</a:t>
            </a:r>
            <a:r>
              <a:rPr lang="en-US" sz="2400" dirty="0" smtClean="0"/>
              <a:t> </a:t>
            </a:r>
            <a:endParaRPr lang="en-US" sz="2400" i="1" dirty="0"/>
          </a:p>
        </p:txBody>
      </p:sp>
      <p:sp>
        <p:nvSpPr>
          <p:cNvPr id="11" name="TextBox 10"/>
          <p:cNvSpPr txBox="1"/>
          <p:nvPr/>
        </p:nvSpPr>
        <p:spPr>
          <a:xfrm>
            <a:off x="1633527" y="2791998"/>
            <a:ext cx="6981567" cy="1815882"/>
          </a:xfrm>
          <a:prstGeom prst="rect">
            <a:avLst/>
          </a:prstGeom>
          <a:noFill/>
        </p:spPr>
        <p:txBody>
          <a:bodyPr wrap="square" rtlCol="0">
            <a:spAutoFit/>
          </a:bodyPr>
          <a:lstStyle/>
          <a:p>
            <a:r>
              <a:rPr lang="en-US" sz="2800" dirty="0" smtClean="0"/>
              <a:t>When this person finishes sharing and sits, others quickly </a:t>
            </a:r>
            <a:r>
              <a:rPr lang="en-US" sz="2800" dirty="0"/>
              <a:t>and voluntarily </a:t>
            </a:r>
            <a:r>
              <a:rPr lang="en-US" sz="2800" dirty="0" smtClean="0"/>
              <a:t>“pop up” </a:t>
            </a:r>
            <a:r>
              <a:rPr lang="en-US" sz="2800" dirty="0"/>
              <a:t>from their chairs </a:t>
            </a:r>
            <a:r>
              <a:rPr lang="en-US" sz="2800" dirty="0" smtClean="0"/>
              <a:t>(one </a:t>
            </a:r>
            <a:r>
              <a:rPr lang="en-US" sz="2800" dirty="0"/>
              <a:t>at a </a:t>
            </a:r>
            <a:r>
              <a:rPr lang="en-US" sz="2800" dirty="0" smtClean="0"/>
              <a:t>time) to add to the discussion</a:t>
            </a:r>
          </a:p>
        </p:txBody>
      </p:sp>
      <p:sp>
        <p:nvSpPr>
          <p:cNvPr id="12" name="TextBox 11"/>
          <p:cNvSpPr txBox="1"/>
          <p:nvPr/>
        </p:nvSpPr>
        <p:spPr>
          <a:xfrm>
            <a:off x="1633527" y="4784168"/>
            <a:ext cx="6981567" cy="1384995"/>
          </a:xfrm>
          <a:prstGeom prst="rect">
            <a:avLst/>
          </a:prstGeom>
          <a:noFill/>
        </p:spPr>
        <p:txBody>
          <a:bodyPr wrap="square" rtlCol="0">
            <a:spAutoFit/>
          </a:bodyPr>
          <a:lstStyle/>
          <a:p>
            <a:r>
              <a:rPr lang="en-US" sz="2800" dirty="0" smtClean="0"/>
              <a:t>Seated group members may choose to write </a:t>
            </a:r>
            <a:r>
              <a:rPr lang="en-US" sz="2800" dirty="0"/>
              <a:t>responses </a:t>
            </a:r>
            <a:r>
              <a:rPr lang="en-US" sz="2800" dirty="0" smtClean="0"/>
              <a:t>or add to their notes as new thinking is shared</a:t>
            </a:r>
            <a:endParaRPr lang="en-US" sz="2800" dirty="0"/>
          </a:p>
        </p:txBody>
      </p:sp>
    </p:spTree>
    <p:extLst>
      <p:ext uri="{BB962C8B-B14F-4D97-AF65-F5344CB8AC3E}">
        <p14:creationId xmlns:p14="http://schemas.microsoft.com/office/powerpoint/2010/main" val="22243935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horizontal)">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882" y="164405"/>
            <a:ext cx="11241742" cy="1499534"/>
          </a:xfrm>
          <a:solidFill>
            <a:srgbClr val="00B0F0"/>
          </a:solidFill>
          <a:ln>
            <a:solidFill>
              <a:schemeClr val="tx1"/>
            </a:solidFill>
          </a:ln>
        </p:spPr>
        <p:txBody>
          <a:bodyPr>
            <a:normAutofit/>
          </a:bodyPr>
          <a:lstStyle/>
          <a:p>
            <a:r>
              <a:rPr lang="en-US" b="1" dirty="0" smtClean="0">
                <a:latin typeface="Arial" panose="020B0604020202020204" pitchFamily="34" charset="0"/>
                <a:cs typeface="Arial" panose="020B0604020202020204" pitchFamily="34" charset="0"/>
              </a:rPr>
              <a:t>Learning Target and Measure of Success:</a:t>
            </a:r>
            <a:endParaRPr lang="en-US" b="1" dirty="0">
              <a:latin typeface="Arial" panose="020B0604020202020204" pitchFamily="34" charset="0"/>
              <a:cs typeface="Arial" panose="020B0604020202020204" pitchFamily="34" charset="0"/>
            </a:endParaRPr>
          </a:p>
        </p:txBody>
      </p:sp>
      <p:sp>
        <p:nvSpPr>
          <p:cNvPr id="4" name="TextBox 3"/>
          <p:cNvSpPr txBox="1"/>
          <p:nvPr/>
        </p:nvSpPr>
        <p:spPr>
          <a:xfrm>
            <a:off x="537882" y="1688648"/>
            <a:ext cx="11241742" cy="4524315"/>
          </a:xfrm>
          <a:prstGeom prst="rect">
            <a:avLst/>
          </a:prstGeom>
          <a:noFill/>
          <a:ln w="28575">
            <a:solidFill>
              <a:schemeClr val="tx1"/>
            </a:solidFill>
          </a:ln>
        </p:spPr>
        <p:txBody>
          <a:bodyPr wrap="square" rtlCol="0">
            <a:spAutoFit/>
          </a:bodyPr>
          <a:lstStyle/>
          <a:p>
            <a:r>
              <a:rPr lang="en-US" sz="3200" b="1" dirty="0">
                <a:solidFill>
                  <a:prstClr val="black"/>
                </a:solidFill>
                <a:latin typeface="Arial" panose="020B0604020202020204" pitchFamily="34" charset="0"/>
                <a:cs typeface="Arial" panose="020B0604020202020204" pitchFamily="34" charset="0"/>
              </a:rPr>
              <a:t>Today, we will </a:t>
            </a:r>
            <a:r>
              <a:rPr lang="en-US" sz="3200" dirty="0" smtClean="0">
                <a:solidFill>
                  <a:prstClr val="black"/>
                </a:solidFill>
                <a:latin typeface="Arial" panose="020B0604020202020204" pitchFamily="34" charset="0"/>
                <a:cs typeface="Arial" panose="020B0604020202020204" pitchFamily="34" charset="0"/>
              </a:rPr>
              <a:t>reflect on current practices in the classroom and investigate strategies that positively impact novice performance</a:t>
            </a:r>
            <a:endParaRPr lang="en-US" sz="3200" dirty="0">
              <a:solidFill>
                <a:prstClr val="black"/>
              </a:solidFill>
              <a:latin typeface="Arial" panose="020B0604020202020204" pitchFamily="34" charset="0"/>
              <a:cs typeface="Arial" panose="020B0604020202020204" pitchFamily="34" charset="0"/>
            </a:endParaRPr>
          </a:p>
          <a:p>
            <a:endParaRPr lang="en-US" sz="3200" dirty="0">
              <a:solidFill>
                <a:prstClr val="black"/>
              </a:solidFill>
              <a:latin typeface="Arial" panose="020B0604020202020204" pitchFamily="34" charset="0"/>
              <a:cs typeface="Arial" panose="020B0604020202020204" pitchFamily="34" charset="0"/>
            </a:endParaRPr>
          </a:p>
          <a:p>
            <a:r>
              <a:rPr lang="en-US" sz="3200" b="1" dirty="0">
                <a:solidFill>
                  <a:prstClr val="black"/>
                </a:solidFill>
                <a:latin typeface="Arial" panose="020B0604020202020204" pitchFamily="34" charset="0"/>
                <a:cs typeface="Arial" panose="020B0604020202020204" pitchFamily="34" charset="0"/>
              </a:rPr>
              <a:t>So that we can </a:t>
            </a:r>
            <a:r>
              <a:rPr lang="en-US" sz="3200" dirty="0" smtClean="0">
                <a:solidFill>
                  <a:prstClr val="black"/>
                </a:solidFill>
                <a:latin typeface="Arial" panose="020B0604020202020204" pitchFamily="34" charset="0"/>
                <a:cs typeface="Arial" panose="020B0604020202020204" pitchFamily="34" charset="0"/>
              </a:rPr>
              <a:t>move from skill to implementation and continuously monitor for effectiveness</a:t>
            </a:r>
            <a:endParaRPr lang="en-US" sz="3200" dirty="0">
              <a:solidFill>
                <a:prstClr val="black"/>
              </a:solidFill>
              <a:latin typeface="Arial" panose="020B0604020202020204" pitchFamily="34" charset="0"/>
              <a:cs typeface="Arial" panose="020B0604020202020204" pitchFamily="34" charset="0"/>
            </a:endParaRPr>
          </a:p>
          <a:p>
            <a:endParaRPr lang="en-US" sz="3200" b="1" dirty="0">
              <a:solidFill>
                <a:prstClr val="black"/>
              </a:solidFill>
              <a:latin typeface="Arial" panose="020B0604020202020204" pitchFamily="34" charset="0"/>
              <a:cs typeface="Arial" panose="020B0604020202020204" pitchFamily="34" charset="0"/>
            </a:endParaRPr>
          </a:p>
          <a:p>
            <a:r>
              <a:rPr lang="en-US" sz="3200" b="1" dirty="0">
                <a:solidFill>
                  <a:prstClr val="black"/>
                </a:solidFill>
                <a:latin typeface="Arial" panose="020B0604020202020204" pitchFamily="34" charset="0"/>
                <a:cs typeface="Arial" panose="020B0604020202020204" pitchFamily="34" charset="0"/>
              </a:rPr>
              <a:t>We will know we are successful when </a:t>
            </a:r>
            <a:r>
              <a:rPr lang="en-US" sz="3200" dirty="0">
                <a:solidFill>
                  <a:prstClr val="black"/>
                </a:solidFill>
                <a:latin typeface="Arial" panose="020B0604020202020204" pitchFamily="34" charset="0"/>
                <a:cs typeface="Arial" panose="020B0604020202020204" pitchFamily="34" charset="0"/>
              </a:rPr>
              <a:t>we have identified and planned next steps for our own improvement</a:t>
            </a:r>
          </a:p>
        </p:txBody>
      </p:sp>
    </p:spTree>
    <p:extLst>
      <p:ext uri="{BB962C8B-B14F-4D97-AF65-F5344CB8AC3E}">
        <p14:creationId xmlns:p14="http://schemas.microsoft.com/office/powerpoint/2010/main" val="35448026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2787" y="284739"/>
            <a:ext cx="10933445" cy="991402"/>
          </a:xfrm>
          <a:solidFill>
            <a:srgbClr val="00B0F0"/>
          </a:solidFill>
          <a:ln w="38100">
            <a:solidFill>
              <a:schemeClr val="tx1"/>
            </a:solidFill>
          </a:ln>
        </p:spPr>
        <p:txBody>
          <a:bodyPr>
            <a:normAutofit/>
          </a:bodyPr>
          <a:lstStyle/>
          <a:p>
            <a:pPr algn="ctr"/>
            <a:r>
              <a:rPr lang="en-US" sz="6000" b="1" dirty="0">
                <a:cs typeface="Arial" panose="020B0604020202020204" pitchFamily="34" charset="0"/>
              </a:rPr>
              <a:t>So What? Now What?</a:t>
            </a:r>
            <a:endParaRPr lang="en-US" sz="6000" b="1" dirty="0"/>
          </a:p>
        </p:txBody>
      </p:sp>
      <p:sp>
        <p:nvSpPr>
          <p:cNvPr id="4" name="Subtitle 3"/>
          <p:cNvSpPr txBox="1">
            <a:spLocks/>
          </p:cNvSpPr>
          <p:nvPr/>
        </p:nvSpPr>
        <p:spPr>
          <a:xfrm>
            <a:off x="752787" y="1610300"/>
            <a:ext cx="10933446" cy="4740257"/>
          </a:xfrm>
          <a:prstGeom prst="rect">
            <a:avLst/>
          </a:prstGeom>
          <a:solidFill>
            <a:schemeClr val="bg2"/>
          </a:solidFill>
          <a:ln w="76200">
            <a:solidFill>
              <a:schemeClr val="tx1"/>
            </a:solidFill>
          </a:ln>
        </p:spPr>
        <p:txBody>
          <a:bodyP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buClr>
                <a:srgbClr val="5B9BD5"/>
              </a:buClr>
              <a:buFont typeface="Arial" panose="020B0604020202020204" pitchFamily="34" charset="0"/>
              <a:buChar char="•"/>
            </a:pPr>
            <a:r>
              <a:rPr lang="en-US" sz="4000" dirty="0" smtClean="0">
                <a:solidFill>
                  <a:prstClr val="black"/>
                </a:solidFill>
                <a:cs typeface="Arial" panose="020B0604020202020204" pitchFamily="34" charset="0"/>
              </a:rPr>
              <a:t>Independently</a:t>
            </a:r>
          </a:p>
          <a:p>
            <a:pPr>
              <a:buClr>
                <a:srgbClr val="5B9BD5"/>
              </a:buClr>
              <a:buFont typeface="Arial" panose="020B0604020202020204" pitchFamily="34" charset="0"/>
              <a:buChar char="•"/>
            </a:pPr>
            <a:r>
              <a:rPr lang="en-US" sz="4000" dirty="0" smtClean="0">
                <a:solidFill>
                  <a:prstClr val="black"/>
                </a:solidFill>
                <a:cs typeface="Arial" panose="020B0604020202020204" pitchFamily="34" charset="0"/>
              </a:rPr>
              <a:t>Use sticky notes</a:t>
            </a:r>
          </a:p>
          <a:p>
            <a:pPr>
              <a:buClr>
                <a:srgbClr val="5B9BD5"/>
              </a:buClr>
              <a:buFont typeface="Arial" panose="020B0604020202020204" pitchFamily="34" charset="0"/>
              <a:buChar char="•"/>
            </a:pPr>
            <a:r>
              <a:rPr lang="en-US" sz="4000" dirty="0" smtClean="0">
                <a:solidFill>
                  <a:prstClr val="black"/>
                </a:solidFill>
                <a:cs typeface="Arial" panose="020B0604020202020204" pitchFamily="34" charset="0"/>
              </a:rPr>
              <a:t>Considering what we’ve learned about</a:t>
            </a:r>
            <a:r>
              <a:rPr lang="en-US" sz="4000" b="1" dirty="0" smtClean="0">
                <a:solidFill>
                  <a:prstClr val="black"/>
                </a:solidFill>
                <a:cs typeface="Arial" panose="020B0604020202020204" pitchFamily="34" charset="0"/>
              </a:rPr>
              <a:t> </a:t>
            </a:r>
            <a:r>
              <a:rPr lang="en-US" sz="4000" b="1" i="1" dirty="0" smtClean="0">
                <a:solidFill>
                  <a:prstClr val="black"/>
                </a:solidFill>
                <a:cs typeface="Arial" panose="020B0604020202020204" pitchFamily="34" charset="0"/>
              </a:rPr>
              <a:t>Classroom Discussion…</a:t>
            </a:r>
          </a:p>
          <a:p>
            <a:pPr>
              <a:buClr>
                <a:srgbClr val="5B9BD5"/>
              </a:buClr>
              <a:buFont typeface="Arial" panose="020B0604020202020204" pitchFamily="34" charset="0"/>
              <a:buChar char="•"/>
            </a:pPr>
            <a:r>
              <a:rPr lang="en-US" sz="4000" dirty="0" smtClean="0">
                <a:solidFill>
                  <a:prstClr val="black"/>
                </a:solidFill>
                <a:cs typeface="Arial" panose="020B0604020202020204" pitchFamily="34" charset="0"/>
              </a:rPr>
              <a:t>What could be the “NOW WHAT” for your school/team?</a:t>
            </a:r>
          </a:p>
          <a:p>
            <a:pPr>
              <a:buClr>
                <a:srgbClr val="5B9BD5"/>
              </a:buClr>
            </a:pPr>
            <a:endParaRPr lang="en-US" sz="4000" dirty="0">
              <a:solidFill>
                <a:prstClr val="black"/>
              </a:solidFill>
            </a:endParaRPr>
          </a:p>
        </p:txBody>
      </p:sp>
    </p:spTree>
    <p:extLst>
      <p:ext uri="{BB962C8B-B14F-4D97-AF65-F5344CB8AC3E}">
        <p14:creationId xmlns:p14="http://schemas.microsoft.com/office/powerpoint/2010/main" val="996143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8758" y="462690"/>
            <a:ext cx="11144367" cy="1017917"/>
          </a:xfrm>
        </p:spPr>
        <p:txBody>
          <a:bodyPr>
            <a:noAutofit/>
          </a:bodyPr>
          <a:lstStyle/>
          <a:p>
            <a:r>
              <a:rPr lang="en-US" sz="7200" b="1" dirty="0" smtClean="0"/>
              <a:t>Reciprocal TEACHING</a:t>
            </a:r>
            <a:endParaRPr lang="en-US" sz="7200" b="1" dirty="0"/>
          </a:p>
        </p:txBody>
      </p:sp>
      <p:sp>
        <p:nvSpPr>
          <p:cNvPr id="3" name="Subtitle 2"/>
          <p:cNvSpPr>
            <a:spLocks noGrp="1"/>
          </p:cNvSpPr>
          <p:nvPr>
            <p:ph type="subTitle" idx="1"/>
          </p:nvPr>
        </p:nvSpPr>
        <p:spPr>
          <a:xfrm>
            <a:off x="2061497" y="1480607"/>
            <a:ext cx="4318520" cy="966144"/>
          </a:xfrm>
        </p:spPr>
        <p:txBody>
          <a:bodyPr>
            <a:normAutofit/>
          </a:bodyPr>
          <a:lstStyle/>
          <a:p>
            <a:r>
              <a:rPr lang="en-US" sz="4800" b="1" dirty="0" smtClean="0"/>
              <a:t>Effect Size .74</a:t>
            </a:r>
            <a:endParaRPr lang="en-US" sz="4800" b="1" dirty="0"/>
          </a:p>
        </p:txBody>
      </p:sp>
      <p:sp>
        <p:nvSpPr>
          <p:cNvPr id="4" name="TextBox 3"/>
          <p:cNvSpPr txBox="1"/>
          <p:nvPr/>
        </p:nvSpPr>
        <p:spPr>
          <a:xfrm>
            <a:off x="524621" y="2498524"/>
            <a:ext cx="6728233" cy="2581831"/>
          </a:xfrm>
          <a:prstGeom prst="rect">
            <a:avLst/>
          </a:prstGeom>
          <a:noFill/>
        </p:spPr>
        <p:txBody>
          <a:bodyPr wrap="square" rtlCol="0">
            <a:spAutoFit/>
          </a:bodyPr>
          <a:lstStyle/>
          <a:p>
            <a:pPr algn="ctr" defTabSz="457200"/>
            <a:r>
              <a:rPr lang="en-US" sz="3200" b="1" i="1" dirty="0">
                <a:solidFill>
                  <a:prstClr val="white"/>
                </a:solidFill>
              </a:rPr>
              <a:t>A</a:t>
            </a:r>
            <a:r>
              <a:rPr lang="en-US" sz="3200" b="1" i="1" dirty="0" smtClean="0">
                <a:solidFill>
                  <a:prstClr val="white"/>
                </a:solidFill>
              </a:rPr>
              <a:t>n </a:t>
            </a:r>
            <a:r>
              <a:rPr lang="en-US" sz="3200" b="1" i="1" dirty="0">
                <a:solidFill>
                  <a:prstClr val="white"/>
                </a:solidFill>
              </a:rPr>
              <a:t>innovative and powerful </a:t>
            </a:r>
            <a:r>
              <a:rPr lang="en-US" sz="3200" b="1" i="1" dirty="0" smtClean="0">
                <a:solidFill>
                  <a:prstClr val="white"/>
                </a:solidFill>
              </a:rPr>
              <a:t>strategy </a:t>
            </a:r>
            <a:r>
              <a:rPr lang="en-US" sz="3200" b="1" i="1" dirty="0">
                <a:solidFill>
                  <a:prstClr val="white"/>
                </a:solidFill>
              </a:rPr>
              <a:t>that engages students and promotes enhanced comprehension and interactive </a:t>
            </a:r>
            <a:r>
              <a:rPr lang="en-US" sz="3200" b="1" i="1" dirty="0" smtClean="0">
                <a:solidFill>
                  <a:prstClr val="white"/>
                </a:solidFill>
              </a:rPr>
              <a:t>learning</a:t>
            </a:r>
            <a:endParaRPr lang="en-US" sz="3200" b="1" i="1" dirty="0">
              <a:solidFill>
                <a:prstClr val="white"/>
              </a:solidFill>
            </a:endParaRPr>
          </a:p>
        </p:txBody>
      </p:sp>
      <p:pic>
        <p:nvPicPr>
          <p:cNvPr id="7" name="Picture 6"/>
          <p:cNvPicPr>
            <a:picLocks noChangeAspect="1"/>
          </p:cNvPicPr>
          <p:nvPr/>
        </p:nvPicPr>
        <p:blipFill>
          <a:blip r:embed="rId3"/>
          <a:stretch>
            <a:fillRect/>
          </a:stretch>
        </p:blipFill>
        <p:spPr>
          <a:xfrm>
            <a:off x="9321511" y="3969328"/>
            <a:ext cx="2295525" cy="2201640"/>
          </a:xfrm>
          <a:prstGeom prst="rect">
            <a:avLst/>
          </a:prstGeom>
        </p:spPr>
      </p:pic>
    </p:spTree>
    <p:extLst>
      <p:ext uri="{BB962C8B-B14F-4D97-AF65-F5344CB8AC3E}">
        <p14:creationId xmlns:p14="http://schemas.microsoft.com/office/powerpoint/2010/main" val="110618531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out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066" y="197426"/>
            <a:ext cx="10517189" cy="838419"/>
          </a:xfrm>
        </p:spPr>
        <p:txBody>
          <a:bodyPr>
            <a:normAutofit/>
          </a:bodyPr>
          <a:lstStyle/>
          <a:p>
            <a:r>
              <a:rPr lang="en-US" sz="4000" b="1" dirty="0" smtClean="0"/>
              <a:t>Benefits of Reciprocal Teaching</a:t>
            </a:r>
            <a:endParaRPr lang="en-US" sz="4000" b="1" dirty="0"/>
          </a:p>
        </p:txBody>
      </p:sp>
      <p:sp>
        <p:nvSpPr>
          <p:cNvPr id="3" name="Text Placeholder 2"/>
          <p:cNvSpPr>
            <a:spLocks noGrp="1"/>
          </p:cNvSpPr>
          <p:nvPr>
            <p:ph type="body" idx="1"/>
          </p:nvPr>
        </p:nvSpPr>
        <p:spPr>
          <a:xfrm>
            <a:off x="586239" y="1236022"/>
            <a:ext cx="10735397" cy="5105401"/>
          </a:xfrm>
        </p:spPr>
        <p:txBody>
          <a:bodyPr>
            <a:normAutofit/>
          </a:bodyPr>
          <a:lstStyle/>
          <a:p>
            <a:pPr marL="457200" indent="-457200">
              <a:buFont typeface="Wingdings" panose="05000000000000000000" pitchFamily="2" charset="2"/>
              <a:buChar char="v"/>
            </a:pPr>
            <a:r>
              <a:rPr lang="en-US" sz="3200" b="1" dirty="0" smtClean="0"/>
              <a:t>Enables students to take on a more active role in discussing text</a:t>
            </a:r>
          </a:p>
          <a:p>
            <a:pPr marL="457200" indent="-457200">
              <a:buFont typeface="Wingdings" panose="05000000000000000000" pitchFamily="2" charset="2"/>
              <a:buChar char="v"/>
            </a:pPr>
            <a:r>
              <a:rPr lang="en-US" sz="3200" b="1" dirty="0" smtClean="0"/>
              <a:t>Improves both comprehension and in-class interaction</a:t>
            </a:r>
          </a:p>
          <a:p>
            <a:pPr marL="457200" indent="-457200">
              <a:buFont typeface="Wingdings" panose="05000000000000000000" pitchFamily="2" charset="2"/>
              <a:buChar char="v"/>
            </a:pPr>
            <a:r>
              <a:rPr lang="en-US" sz="3200" b="1" dirty="0" smtClean="0"/>
              <a:t>Incorporates elements of: student self-regulation (1.33), cooperative learning (.55), metacognition (.53), and classroom discussion (.82)</a:t>
            </a:r>
            <a:endParaRPr lang="en-US" sz="3200" b="1" dirty="0"/>
          </a:p>
        </p:txBody>
      </p:sp>
      <p:pic>
        <p:nvPicPr>
          <p:cNvPr id="4" name="Picture 3"/>
          <p:cNvPicPr>
            <a:picLocks noChangeAspect="1"/>
          </p:cNvPicPr>
          <p:nvPr/>
        </p:nvPicPr>
        <p:blipFill>
          <a:blip r:embed="rId3"/>
          <a:stretch>
            <a:fillRect/>
          </a:stretch>
        </p:blipFill>
        <p:spPr>
          <a:xfrm>
            <a:off x="9653155" y="4749048"/>
            <a:ext cx="1818409" cy="1744038"/>
          </a:xfrm>
          <a:prstGeom prst="rect">
            <a:avLst/>
          </a:prstGeom>
        </p:spPr>
      </p:pic>
    </p:spTree>
    <p:extLst>
      <p:ext uri="{BB962C8B-B14F-4D97-AF65-F5344CB8AC3E}">
        <p14:creationId xmlns:p14="http://schemas.microsoft.com/office/powerpoint/2010/main" val="12493120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sfzZKMickI"/>
          <p:cNvPicPr>
            <a:picLocks noRot="1" noChangeAspect="1"/>
          </p:cNvPicPr>
          <p:nvPr>
            <a:videoFile r:link="rId1"/>
          </p:nvPr>
        </p:nvPicPr>
        <p:blipFill>
          <a:blip r:embed="rId4"/>
          <a:stretch>
            <a:fillRect/>
          </a:stretch>
        </p:blipFill>
        <p:spPr>
          <a:xfrm>
            <a:off x="1007918" y="412389"/>
            <a:ext cx="10390909" cy="5844887"/>
          </a:xfrm>
          <a:prstGeom prst="rect">
            <a:avLst/>
          </a:prstGeom>
        </p:spPr>
      </p:pic>
    </p:spTree>
    <p:extLst>
      <p:ext uri="{BB962C8B-B14F-4D97-AF65-F5344CB8AC3E}">
        <p14:creationId xmlns:p14="http://schemas.microsoft.com/office/powerpoint/2010/main" val="379231218"/>
      </p:ext>
    </p:extLst>
  </p:cSld>
  <p:clrMapOvr>
    <a:masterClrMapping/>
  </p:clrMapOvr>
  <p:transition spd="slow">
    <p:randomBar dir="vert"/>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1872" y="1619482"/>
            <a:ext cx="9885871" cy="4524315"/>
          </a:xfrm>
          <a:prstGeom prst="rect">
            <a:avLst/>
          </a:prstGeom>
          <a:noFill/>
        </p:spPr>
        <p:txBody>
          <a:bodyPr wrap="square" rtlCol="0">
            <a:spAutoFit/>
          </a:bodyPr>
          <a:lstStyle/>
          <a:p>
            <a:pPr marL="285750" indent="-285750" defTabSz="457200">
              <a:buFont typeface="Arial" panose="020B0604020202020204" pitchFamily="34" charset="0"/>
              <a:buChar char="•"/>
            </a:pPr>
            <a:r>
              <a:rPr lang="en-US" sz="3200" b="1" dirty="0" smtClean="0">
                <a:solidFill>
                  <a:prstClr val="white"/>
                </a:solidFill>
              </a:rPr>
              <a:t>Helps </a:t>
            </a:r>
            <a:r>
              <a:rPr lang="en-US" sz="3200" b="1" dirty="0">
                <a:solidFill>
                  <a:prstClr val="white"/>
                </a:solidFill>
              </a:rPr>
              <a:t>students </a:t>
            </a:r>
            <a:r>
              <a:rPr lang="en-US" sz="3200" b="1" dirty="0" smtClean="0">
                <a:solidFill>
                  <a:prstClr val="white"/>
                </a:solidFill>
              </a:rPr>
              <a:t>connect to what they read </a:t>
            </a:r>
          </a:p>
          <a:p>
            <a:pPr defTabSz="457200"/>
            <a:endParaRPr lang="en-US" sz="3200" b="1" dirty="0" smtClean="0">
              <a:solidFill>
                <a:prstClr val="white"/>
              </a:solidFill>
            </a:endParaRPr>
          </a:p>
          <a:p>
            <a:pPr marL="285750" indent="-285750" defTabSz="457200">
              <a:buFont typeface="Arial" panose="020B0604020202020204" pitchFamily="34" charset="0"/>
              <a:buChar char="•"/>
            </a:pPr>
            <a:r>
              <a:rPr lang="en-US" sz="3200" b="1" dirty="0">
                <a:solidFill>
                  <a:prstClr val="white"/>
                </a:solidFill>
              </a:rPr>
              <a:t>Allows students to develop and display their understanding of the </a:t>
            </a:r>
            <a:r>
              <a:rPr lang="en-US" sz="3200" b="1" dirty="0" smtClean="0">
                <a:solidFill>
                  <a:prstClr val="white"/>
                </a:solidFill>
              </a:rPr>
              <a:t>material</a:t>
            </a:r>
          </a:p>
          <a:p>
            <a:pPr defTabSz="457200"/>
            <a:endParaRPr lang="en-US" sz="3200" b="1" dirty="0">
              <a:solidFill>
                <a:prstClr val="white"/>
              </a:solidFill>
            </a:endParaRPr>
          </a:p>
          <a:p>
            <a:pPr marL="285750" indent="-285750" defTabSz="457200">
              <a:buFont typeface="Arial" panose="020B0604020202020204" pitchFamily="34" charset="0"/>
              <a:buChar char="•"/>
            </a:pPr>
            <a:r>
              <a:rPr lang="en-US" sz="3200" b="1" dirty="0" smtClean="0">
                <a:solidFill>
                  <a:prstClr val="white"/>
                </a:solidFill>
              </a:rPr>
              <a:t>Students are required to determine importance </a:t>
            </a:r>
          </a:p>
          <a:p>
            <a:pPr defTabSz="457200"/>
            <a:endParaRPr lang="en-US" sz="3200" b="1" dirty="0" smtClean="0">
              <a:solidFill>
                <a:prstClr val="white"/>
              </a:solidFill>
            </a:endParaRPr>
          </a:p>
          <a:p>
            <a:pPr marL="285750" indent="-285750" defTabSz="457200">
              <a:buFont typeface="Arial" panose="020B0604020202020204" pitchFamily="34" charset="0"/>
              <a:buChar char="•"/>
            </a:pPr>
            <a:r>
              <a:rPr lang="en-US" sz="3200" b="1" dirty="0" smtClean="0">
                <a:solidFill>
                  <a:prstClr val="white"/>
                </a:solidFill>
              </a:rPr>
              <a:t>Students explain key ideas </a:t>
            </a:r>
            <a:r>
              <a:rPr lang="en-US" sz="3200" b="1" dirty="0">
                <a:solidFill>
                  <a:prstClr val="white"/>
                </a:solidFill>
              </a:rPr>
              <a:t>in their own </a:t>
            </a:r>
            <a:r>
              <a:rPr lang="en-US" sz="3200" b="1" dirty="0" smtClean="0">
                <a:solidFill>
                  <a:prstClr val="white"/>
                </a:solidFill>
              </a:rPr>
              <a:t>words</a:t>
            </a:r>
          </a:p>
          <a:p>
            <a:pPr defTabSz="457200"/>
            <a:endParaRPr lang="en-US" sz="3200" b="1" dirty="0" smtClean="0">
              <a:solidFill>
                <a:prstClr val="white"/>
              </a:solidFill>
            </a:endParaRPr>
          </a:p>
        </p:txBody>
      </p:sp>
      <p:sp>
        <p:nvSpPr>
          <p:cNvPr id="3" name="TextBox 2"/>
          <p:cNvSpPr txBox="1"/>
          <p:nvPr/>
        </p:nvSpPr>
        <p:spPr>
          <a:xfrm>
            <a:off x="1423359" y="477784"/>
            <a:ext cx="8522898" cy="1015663"/>
          </a:xfrm>
          <a:prstGeom prst="rect">
            <a:avLst/>
          </a:prstGeom>
          <a:noFill/>
        </p:spPr>
        <p:txBody>
          <a:bodyPr wrap="square" rtlCol="0">
            <a:spAutoFit/>
          </a:bodyPr>
          <a:lstStyle/>
          <a:p>
            <a:pPr algn="ctr" defTabSz="457200"/>
            <a:r>
              <a:rPr lang="en-US" sz="6000" b="1" dirty="0" smtClean="0">
                <a:solidFill>
                  <a:prstClr val="white"/>
                </a:solidFill>
              </a:rPr>
              <a:t>SUMMARIZING</a:t>
            </a:r>
            <a:endParaRPr lang="en-US" sz="6000" b="1" dirty="0">
              <a:solidFill>
                <a:prstClr val="white"/>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7399" y="4939383"/>
            <a:ext cx="1836579" cy="1745131"/>
          </a:xfrm>
          <a:prstGeom prst="rect">
            <a:avLst/>
          </a:prstGeom>
        </p:spPr>
      </p:pic>
    </p:spTree>
    <p:extLst>
      <p:ext uri="{BB962C8B-B14F-4D97-AF65-F5344CB8AC3E}">
        <p14:creationId xmlns:p14="http://schemas.microsoft.com/office/powerpoint/2010/main" val="32312741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9918" y="1379148"/>
            <a:ext cx="10220536" cy="5016758"/>
          </a:xfrm>
          <a:prstGeom prst="rect">
            <a:avLst/>
          </a:prstGeom>
          <a:noFill/>
        </p:spPr>
        <p:txBody>
          <a:bodyPr wrap="square" rtlCol="0">
            <a:spAutoFit/>
          </a:bodyPr>
          <a:lstStyle/>
          <a:p>
            <a:pPr marL="285750" indent="-285750" defTabSz="457200">
              <a:buFont typeface="Arial" panose="020B0604020202020204" pitchFamily="34" charset="0"/>
              <a:buChar char="•"/>
            </a:pPr>
            <a:r>
              <a:rPr lang="en-US" sz="3200" b="1" dirty="0" smtClean="0">
                <a:solidFill>
                  <a:prstClr val="white"/>
                </a:solidFill>
              </a:rPr>
              <a:t>Allows </a:t>
            </a:r>
            <a:r>
              <a:rPr lang="en-US" sz="3200" b="1" dirty="0">
                <a:solidFill>
                  <a:prstClr val="white"/>
                </a:solidFill>
              </a:rPr>
              <a:t>students to identify </a:t>
            </a:r>
            <a:r>
              <a:rPr lang="en-US" sz="3200" b="1" dirty="0" smtClean="0">
                <a:solidFill>
                  <a:prstClr val="white"/>
                </a:solidFill>
              </a:rPr>
              <a:t>portions of text that </a:t>
            </a:r>
            <a:r>
              <a:rPr lang="en-US" sz="3200" b="1" dirty="0">
                <a:solidFill>
                  <a:prstClr val="white"/>
                </a:solidFill>
              </a:rPr>
              <a:t>are </a:t>
            </a:r>
            <a:r>
              <a:rPr lang="en-US" sz="3200" b="1" dirty="0" smtClean="0">
                <a:solidFill>
                  <a:prstClr val="white"/>
                </a:solidFill>
              </a:rPr>
              <a:t>thought provoking</a:t>
            </a:r>
          </a:p>
          <a:p>
            <a:pPr defTabSz="457200"/>
            <a:endParaRPr lang="en-US" sz="3200" b="1" dirty="0" smtClean="0">
              <a:solidFill>
                <a:prstClr val="white"/>
              </a:solidFill>
            </a:endParaRPr>
          </a:p>
          <a:p>
            <a:pPr marL="285750" indent="-285750" defTabSz="457200">
              <a:buFont typeface="Arial" panose="020B0604020202020204" pitchFamily="34" charset="0"/>
              <a:buChar char="•"/>
            </a:pPr>
            <a:r>
              <a:rPr lang="en-US" sz="3200" b="1" dirty="0" smtClean="0">
                <a:solidFill>
                  <a:prstClr val="white"/>
                </a:solidFill>
              </a:rPr>
              <a:t>Allows students to share </a:t>
            </a:r>
            <a:r>
              <a:rPr lang="en-US" sz="3200" b="1" dirty="0">
                <a:solidFill>
                  <a:prstClr val="white"/>
                </a:solidFill>
              </a:rPr>
              <a:t>their </a:t>
            </a:r>
            <a:r>
              <a:rPr lang="en-US" sz="3200" b="1" dirty="0" smtClean="0">
                <a:solidFill>
                  <a:prstClr val="white"/>
                </a:solidFill>
              </a:rPr>
              <a:t>need </a:t>
            </a:r>
            <a:r>
              <a:rPr lang="en-US" sz="3200" b="1" dirty="0">
                <a:solidFill>
                  <a:prstClr val="white"/>
                </a:solidFill>
              </a:rPr>
              <a:t>for </a:t>
            </a:r>
            <a:r>
              <a:rPr lang="en-US" sz="3200" b="1" dirty="0" smtClean="0">
                <a:solidFill>
                  <a:prstClr val="white"/>
                </a:solidFill>
              </a:rPr>
              <a:t>clarification</a:t>
            </a:r>
          </a:p>
          <a:p>
            <a:pPr defTabSz="457200"/>
            <a:endParaRPr lang="en-US" sz="3200" b="1" dirty="0" smtClean="0">
              <a:solidFill>
                <a:prstClr val="white"/>
              </a:solidFill>
            </a:endParaRPr>
          </a:p>
          <a:p>
            <a:pPr marL="285750" indent="-285750" defTabSz="457200">
              <a:buFont typeface="Arial" panose="020B0604020202020204" pitchFamily="34" charset="0"/>
              <a:buChar char="•"/>
            </a:pPr>
            <a:r>
              <a:rPr lang="en-US" sz="3200" b="1" dirty="0" smtClean="0">
                <a:solidFill>
                  <a:prstClr val="white"/>
                </a:solidFill>
              </a:rPr>
              <a:t>Leads students to make inferences or draw conclusions</a:t>
            </a:r>
          </a:p>
          <a:p>
            <a:pPr defTabSz="457200"/>
            <a:endParaRPr lang="en-US" sz="3200" b="1" dirty="0" smtClean="0">
              <a:solidFill>
                <a:prstClr val="white"/>
              </a:solidFill>
            </a:endParaRPr>
          </a:p>
          <a:p>
            <a:pPr marL="285750" indent="-285750" defTabSz="457200">
              <a:buFont typeface="Arial" panose="020B0604020202020204" pitchFamily="34" charset="0"/>
              <a:buChar char="•"/>
            </a:pPr>
            <a:r>
              <a:rPr lang="en-US" sz="3200" b="1" dirty="0" smtClean="0">
                <a:solidFill>
                  <a:prstClr val="white"/>
                </a:solidFill>
              </a:rPr>
              <a:t>Enables students </a:t>
            </a:r>
            <a:r>
              <a:rPr lang="en-US" sz="3200" b="1" dirty="0">
                <a:solidFill>
                  <a:prstClr val="white"/>
                </a:solidFill>
              </a:rPr>
              <a:t>to think critically </a:t>
            </a:r>
          </a:p>
        </p:txBody>
      </p:sp>
      <p:sp>
        <p:nvSpPr>
          <p:cNvPr id="3" name="TextBox 2"/>
          <p:cNvSpPr txBox="1"/>
          <p:nvPr/>
        </p:nvSpPr>
        <p:spPr>
          <a:xfrm>
            <a:off x="1423359" y="290749"/>
            <a:ext cx="8522898" cy="1015663"/>
          </a:xfrm>
          <a:prstGeom prst="rect">
            <a:avLst/>
          </a:prstGeom>
          <a:noFill/>
        </p:spPr>
        <p:txBody>
          <a:bodyPr wrap="square" rtlCol="0">
            <a:spAutoFit/>
          </a:bodyPr>
          <a:lstStyle/>
          <a:p>
            <a:pPr algn="ctr" defTabSz="457200"/>
            <a:r>
              <a:rPr lang="en-US" sz="6000" b="1" dirty="0" smtClean="0">
                <a:solidFill>
                  <a:prstClr val="white"/>
                </a:solidFill>
              </a:rPr>
              <a:t>QUESTIONING</a:t>
            </a:r>
            <a:endParaRPr lang="en-US" sz="6000" b="1" dirty="0">
              <a:solidFill>
                <a:prstClr val="white"/>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9786" y="4893176"/>
            <a:ext cx="1836579" cy="1745131"/>
          </a:xfrm>
          <a:prstGeom prst="rect">
            <a:avLst/>
          </a:prstGeom>
        </p:spPr>
      </p:pic>
    </p:spTree>
    <p:extLst>
      <p:ext uri="{BB962C8B-B14F-4D97-AF65-F5344CB8AC3E}">
        <p14:creationId xmlns:p14="http://schemas.microsoft.com/office/powerpoint/2010/main" val="215497900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8909" y="1701267"/>
            <a:ext cx="9885871" cy="3539430"/>
          </a:xfrm>
          <a:prstGeom prst="rect">
            <a:avLst/>
          </a:prstGeom>
          <a:noFill/>
        </p:spPr>
        <p:txBody>
          <a:bodyPr wrap="square" rtlCol="0">
            <a:spAutoFit/>
          </a:bodyPr>
          <a:lstStyle/>
          <a:p>
            <a:pPr marL="285750" indent="-285750" defTabSz="457200">
              <a:buFont typeface="Arial" panose="020B0604020202020204" pitchFamily="34" charset="0"/>
              <a:buChar char="•"/>
            </a:pPr>
            <a:r>
              <a:rPr lang="en-US" sz="3200" b="1" dirty="0" smtClean="0">
                <a:solidFill>
                  <a:prstClr val="white"/>
                </a:solidFill>
              </a:rPr>
              <a:t>Allows students to answer posed questions</a:t>
            </a:r>
          </a:p>
          <a:p>
            <a:pPr marL="285750" indent="-285750" defTabSz="457200">
              <a:buFont typeface="Arial" panose="020B0604020202020204" pitchFamily="34" charset="0"/>
              <a:buChar char="•"/>
            </a:pPr>
            <a:endParaRPr lang="en-US" sz="3200" b="1" dirty="0">
              <a:solidFill>
                <a:prstClr val="white"/>
              </a:solidFill>
            </a:endParaRPr>
          </a:p>
          <a:p>
            <a:pPr marL="285750" indent="-285750" defTabSz="457200">
              <a:buFont typeface="Arial" panose="020B0604020202020204" pitchFamily="34" charset="0"/>
              <a:buChar char="•"/>
            </a:pPr>
            <a:r>
              <a:rPr lang="en-US" sz="3200" b="1" dirty="0" smtClean="0">
                <a:solidFill>
                  <a:prstClr val="white"/>
                </a:solidFill>
              </a:rPr>
              <a:t>Students point </a:t>
            </a:r>
            <a:r>
              <a:rPr lang="en-US" sz="3200" b="1" dirty="0">
                <a:solidFill>
                  <a:prstClr val="white"/>
                </a:solidFill>
              </a:rPr>
              <a:t>out areas the </a:t>
            </a:r>
            <a:r>
              <a:rPr lang="en-US" sz="3200" b="1" dirty="0" smtClean="0">
                <a:solidFill>
                  <a:prstClr val="white"/>
                </a:solidFill>
              </a:rPr>
              <a:t>group </a:t>
            </a:r>
            <a:r>
              <a:rPr lang="en-US" sz="3200" b="1" dirty="0">
                <a:solidFill>
                  <a:prstClr val="white"/>
                </a:solidFill>
              </a:rPr>
              <a:t>may see as confusing </a:t>
            </a:r>
            <a:r>
              <a:rPr lang="en-US" sz="3200" b="1" dirty="0" smtClean="0">
                <a:solidFill>
                  <a:prstClr val="white"/>
                </a:solidFill>
              </a:rPr>
              <a:t>and provides insight </a:t>
            </a:r>
          </a:p>
          <a:p>
            <a:pPr marL="285750" indent="-285750" defTabSz="457200">
              <a:buFont typeface="Arial" panose="020B0604020202020204" pitchFamily="34" charset="0"/>
              <a:buChar char="•"/>
            </a:pPr>
            <a:endParaRPr lang="en-US" sz="3200" b="1" dirty="0">
              <a:solidFill>
                <a:prstClr val="white"/>
              </a:solidFill>
            </a:endParaRPr>
          </a:p>
          <a:p>
            <a:pPr marL="285750" indent="-285750" defTabSz="457200">
              <a:buFont typeface="Arial" panose="020B0604020202020204" pitchFamily="34" charset="0"/>
              <a:buChar char="•"/>
            </a:pPr>
            <a:r>
              <a:rPr lang="en-US" sz="3200" b="1" dirty="0" smtClean="0">
                <a:solidFill>
                  <a:prstClr val="white"/>
                </a:solidFill>
              </a:rPr>
              <a:t>Students provide an explanation of their own thought processes (think aloud)</a:t>
            </a:r>
            <a:endParaRPr lang="en-US" sz="3200" b="1" dirty="0">
              <a:solidFill>
                <a:prstClr val="white"/>
              </a:solidFill>
            </a:endParaRPr>
          </a:p>
        </p:txBody>
      </p:sp>
      <p:sp>
        <p:nvSpPr>
          <p:cNvPr id="3" name="TextBox 2"/>
          <p:cNvSpPr txBox="1"/>
          <p:nvPr/>
        </p:nvSpPr>
        <p:spPr>
          <a:xfrm>
            <a:off x="1610395" y="425831"/>
            <a:ext cx="8522898" cy="1015663"/>
          </a:xfrm>
          <a:prstGeom prst="rect">
            <a:avLst/>
          </a:prstGeom>
          <a:noFill/>
        </p:spPr>
        <p:txBody>
          <a:bodyPr wrap="square" rtlCol="0">
            <a:spAutoFit/>
          </a:bodyPr>
          <a:lstStyle/>
          <a:p>
            <a:pPr algn="ctr" defTabSz="457200"/>
            <a:r>
              <a:rPr lang="en-US" sz="6000" b="1" dirty="0" smtClean="0">
                <a:solidFill>
                  <a:prstClr val="white"/>
                </a:solidFill>
              </a:rPr>
              <a:t>CLARIFYING</a:t>
            </a:r>
            <a:endParaRPr lang="en-US" sz="6000" b="1" dirty="0">
              <a:solidFill>
                <a:prstClr val="white"/>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6910" y="4911446"/>
            <a:ext cx="1836579" cy="1745131"/>
          </a:xfrm>
          <a:prstGeom prst="rect">
            <a:avLst/>
          </a:prstGeom>
        </p:spPr>
      </p:pic>
    </p:spTree>
    <p:extLst>
      <p:ext uri="{BB962C8B-B14F-4D97-AF65-F5344CB8AC3E}">
        <p14:creationId xmlns:p14="http://schemas.microsoft.com/office/powerpoint/2010/main" val="381468388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4836" y="1670094"/>
            <a:ext cx="10345227" cy="3539430"/>
          </a:xfrm>
          <a:prstGeom prst="rect">
            <a:avLst/>
          </a:prstGeom>
          <a:noFill/>
        </p:spPr>
        <p:txBody>
          <a:bodyPr wrap="square" rtlCol="0">
            <a:spAutoFit/>
          </a:bodyPr>
          <a:lstStyle/>
          <a:p>
            <a:pPr marL="285750" indent="-285750" defTabSz="457200">
              <a:buFont typeface="Arial" panose="020B0604020202020204" pitchFamily="34" charset="0"/>
              <a:buChar char="•"/>
            </a:pPr>
            <a:r>
              <a:rPr lang="en-US" sz="3200" b="1" dirty="0" smtClean="0">
                <a:solidFill>
                  <a:prstClr val="white"/>
                </a:solidFill>
              </a:rPr>
              <a:t>Students generate ideas about upcoming text </a:t>
            </a:r>
          </a:p>
          <a:p>
            <a:pPr marL="285750" indent="-285750" defTabSz="457200">
              <a:buFont typeface="Arial" panose="020B0604020202020204" pitchFamily="34" charset="0"/>
              <a:buChar char="•"/>
            </a:pPr>
            <a:endParaRPr lang="en-US" sz="3200" b="1" dirty="0">
              <a:solidFill>
                <a:prstClr val="white"/>
              </a:solidFill>
            </a:endParaRPr>
          </a:p>
          <a:p>
            <a:pPr marL="285750" indent="-285750" defTabSz="457200">
              <a:buFont typeface="Arial" panose="020B0604020202020204" pitchFamily="34" charset="0"/>
              <a:buChar char="•"/>
            </a:pPr>
            <a:r>
              <a:rPr lang="en-US" sz="3200" b="1" dirty="0" smtClean="0">
                <a:solidFill>
                  <a:prstClr val="white"/>
                </a:solidFill>
              </a:rPr>
              <a:t>Students consider </a:t>
            </a:r>
            <a:r>
              <a:rPr lang="en-US" sz="3200" b="1" dirty="0">
                <a:solidFill>
                  <a:prstClr val="white"/>
                </a:solidFill>
              </a:rPr>
              <a:t>what has already taken place and use their imagination to think </a:t>
            </a:r>
            <a:r>
              <a:rPr lang="en-US" sz="3200" b="1" dirty="0" smtClean="0">
                <a:solidFill>
                  <a:prstClr val="white"/>
                </a:solidFill>
              </a:rPr>
              <a:t>ahead</a:t>
            </a:r>
          </a:p>
          <a:p>
            <a:pPr marL="285750" indent="-285750" defTabSz="457200">
              <a:buFont typeface="Arial" panose="020B0604020202020204" pitchFamily="34" charset="0"/>
              <a:buChar char="•"/>
            </a:pPr>
            <a:endParaRPr lang="en-US" sz="3200" b="1" dirty="0">
              <a:solidFill>
                <a:prstClr val="white"/>
              </a:solidFill>
            </a:endParaRPr>
          </a:p>
          <a:p>
            <a:pPr marL="285750" indent="-285750" defTabSz="457200">
              <a:buFont typeface="Arial" panose="020B0604020202020204" pitchFamily="34" charset="0"/>
              <a:buChar char="•"/>
            </a:pPr>
            <a:r>
              <a:rPr lang="en-US" sz="3200" b="1" dirty="0" smtClean="0">
                <a:solidFill>
                  <a:prstClr val="white"/>
                </a:solidFill>
              </a:rPr>
              <a:t>Prediction connects students </a:t>
            </a:r>
            <a:r>
              <a:rPr lang="en-US" sz="3200" b="1" dirty="0">
                <a:solidFill>
                  <a:prstClr val="white"/>
                </a:solidFill>
              </a:rPr>
              <a:t>with the thinking and intentions of the </a:t>
            </a:r>
            <a:r>
              <a:rPr lang="en-US" sz="3200" b="1" dirty="0" smtClean="0">
                <a:solidFill>
                  <a:prstClr val="white"/>
                </a:solidFill>
              </a:rPr>
              <a:t>author</a:t>
            </a:r>
            <a:endParaRPr lang="en-US" sz="3200" b="1" dirty="0">
              <a:solidFill>
                <a:prstClr val="white"/>
              </a:solidFill>
            </a:endParaRPr>
          </a:p>
        </p:txBody>
      </p:sp>
      <p:sp>
        <p:nvSpPr>
          <p:cNvPr id="3" name="TextBox 2"/>
          <p:cNvSpPr txBox="1"/>
          <p:nvPr/>
        </p:nvSpPr>
        <p:spPr>
          <a:xfrm>
            <a:off x="1649506" y="405049"/>
            <a:ext cx="8522898" cy="1015663"/>
          </a:xfrm>
          <a:prstGeom prst="rect">
            <a:avLst/>
          </a:prstGeom>
          <a:noFill/>
        </p:spPr>
        <p:txBody>
          <a:bodyPr wrap="square" rtlCol="0">
            <a:spAutoFit/>
          </a:bodyPr>
          <a:lstStyle/>
          <a:p>
            <a:pPr algn="ctr" defTabSz="457200"/>
            <a:r>
              <a:rPr lang="en-US" sz="6000" b="1" dirty="0" smtClean="0">
                <a:solidFill>
                  <a:prstClr val="white"/>
                </a:solidFill>
              </a:rPr>
              <a:t>PREDICTING</a:t>
            </a:r>
            <a:endParaRPr lang="en-US" sz="6000" b="1" dirty="0">
              <a:solidFill>
                <a:prstClr val="white"/>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2404" y="4928698"/>
            <a:ext cx="1836579" cy="1745131"/>
          </a:xfrm>
          <a:prstGeom prst="rect">
            <a:avLst/>
          </a:prstGeom>
        </p:spPr>
      </p:pic>
    </p:spTree>
    <p:extLst>
      <p:ext uri="{BB962C8B-B14F-4D97-AF65-F5344CB8AC3E}">
        <p14:creationId xmlns:p14="http://schemas.microsoft.com/office/powerpoint/2010/main" val="17998805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7713" y="4762443"/>
            <a:ext cx="1836579" cy="1745131"/>
          </a:xfrm>
          <a:prstGeom prst="rect">
            <a:avLst/>
          </a:prstGeom>
        </p:spPr>
      </p:pic>
      <p:sp>
        <p:nvSpPr>
          <p:cNvPr id="3" name="TextBox 2"/>
          <p:cNvSpPr txBox="1"/>
          <p:nvPr/>
        </p:nvSpPr>
        <p:spPr>
          <a:xfrm>
            <a:off x="3616037" y="145472"/>
            <a:ext cx="6172200" cy="769441"/>
          </a:xfrm>
          <a:prstGeom prst="rect">
            <a:avLst/>
          </a:prstGeom>
          <a:noFill/>
        </p:spPr>
        <p:txBody>
          <a:bodyPr wrap="square" rtlCol="0">
            <a:spAutoFit/>
          </a:bodyPr>
          <a:lstStyle/>
          <a:p>
            <a:pPr defTabSz="457200"/>
            <a:r>
              <a:rPr lang="en-US" sz="4400" b="1" dirty="0" smtClean="0">
                <a:solidFill>
                  <a:prstClr val="white"/>
                </a:solidFill>
              </a:rPr>
              <a:t>LET’S PRACTICE!</a:t>
            </a:r>
            <a:endParaRPr lang="en-US" sz="4400" b="1" dirty="0">
              <a:solidFill>
                <a:prstClr val="white"/>
              </a:solidFill>
            </a:endParaRPr>
          </a:p>
        </p:txBody>
      </p:sp>
      <p:sp>
        <p:nvSpPr>
          <p:cNvPr id="5" name="TextBox 4"/>
          <p:cNvSpPr txBox="1"/>
          <p:nvPr/>
        </p:nvSpPr>
        <p:spPr>
          <a:xfrm>
            <a:off x="550717" y="1101950"/>
            <a:ext cx="11333575" cy="4693593"/>
          </a:xfrm>
          <a:prstGeom prst="rect">
            <a:avLst/>
          </a:prstGeom>
          <a:noFill/>
        </p:spPr>
        <p:txBody>
          <a:bodyPr wrap="square" rtlCol="0">
            <a:spAutoFit/>
          </a:bodyPr>
          <a:lstStyle/>
          <a:p>
            <a:pPr marL="342900" indent="-342900" defTabSz="457200">
              <a:buFont typeface="Wingdings" panose="05000000000000000000" pitchFamily="2" charset="2"/>
              <a:buChar char="Ø"/>
            </a:pPr>
            <a:r>
              <a:rPr lang="en-US" sz="2300" b="1" dirty="0" smtClean="0">
                <a:solidFill>
                  <a:prstClr val="white"/>
                </a:solidFill>
              </a:rPr>
              <a:t>Assign roles: </a:t>
            </a:r>
            <a:r>
              <a:rPr lang="en-US" sz="2300" b="1" i="1" dirty="0" smtClean="0">
                <a:solidFill>
                  <a:prstClr val="white"/>
                </a:solidFill>
              </a:rPr>
              <a:t>Summarizer</a:t>
            </a:r>
            <a:r>
              <a:rPr lang="en-US" sz="2300" b="1" dirty="0" smtClean="0">
                <a:solidFill>
                  <a:prstClr val="white"/>
                </a:solidFill>
              </a:rPr>
              <a:t>, </a:t>
            </a:r>
            <a:r>
              <a:rPr lang="en-US" sz="2300" b="1" i="1" dirty="0" smtClean="0">
                <a:solidFill>
                  <a:prstClr val="white"/>
                </a:solidFill>
              </a:rPr>
              <a:t>Questioner</a:t>
            </a:r>
            <a:r>
              <a:rPr lang="en-US" sz="2300" b="1" dirty="0" smtClean="0">
                <a:solidFill>
                  <a:prstClr val="white"/>
                </a:solidFill>
              </a:rPr>
              <a:t>, </a:t>
            </a:r>
            <a:r>
              <a:rPr lang="en-US" sz="2300" b="1" i="1" dirty="0" smtClean="0">
                <a:solidFill>
                  <a:prstClr val="white"/>
                </a:solidFill>
              </a:rPr>
              <a:t>Clarifier</a:t>
            </a:r>
            <a:r>
              <a:rPr lang="en-US" sz="2300" b="1" dirty="0" smtClean="0">
                <a:solidFill>
                  <a:prstClr val="white"/>
                </a:solidFill>
              </a:rPr>
              <a:t>, </a:t>
            </a:r>
            <a:r>
              <a:rPr lang="en-US" sz="2300" b="1" i="1" dirty="0" smtClean="0">
                <a:solidFill>
                  <a:prstClr val="white"/>
                </a:solidFill>
              </a:rPr>
              <a:t>Predictor</a:t>
            </a:r>
            <a:r>
              <a:rPr lang="en-US" sz="2300" b="1" dirty="0" smtClean="0">
                <a:solidFill>
                  <a:prstClr val="white"/>
                </a:solidFill>
              </a:rPr>
              <a:t> (Distribute role cards)</a:t>
            </a:r>
          </a:p>
          <a:p>
            <a:pPr marL="342900" indent="-342900" defTabSz="457200">
              <a:buFont typeface="Wingdings" panose="05000000000000000000" pitchFamily="2" charset="2"/>
              <a:buChar char="Ø"/>
            </a:pPr>
            <a:endParaRPr lang="en-US" sz="2300" b="1" dirty="0" smtClean="0">
              <a:solidFill>
                <a:prstClr val="white"/>
              </a:solidFill>
            </a:endParaRPr>
          </a:p>
          <a:p>
            <a:pPr marL="342900" indent="-342900" defTabSz="457200">
              <a:buFont typeface="Wingdings" panose="05000000000000000000" pitchFamily="2" charset="2"/>
              <a:buChar char="Ø"/>
            </a:pPr>
            <a:r>
              <a:rPr lang="en-US" sz="2300" b="1" dirty="0" smtClean="0">
                <a:solidFill>
                  <a:prstClr val="white"/>
                </a:solidFill>
              </a:rPr>
              <a:t>Locate the article “Culturally Responsive Teaching” (in your packet)</a:t>
            </a:r>
          </a:p>
          <a:p>
            <a:pPr marL="342900" indent="-342900" defTabSz="457200">
              <a:buFont typeface="Wingdings" panose="05000000000000000000" pitchFamily="2" charset="2"/>
              <a:buChar char="Ø"/>
            </a:pPr>
            <a:endParaRPr lang="en-US" sz="2300" b="1" dirty="0" smtClean="0">
              <a:solidFill>
                <a:prstClr val="white"/>
              </a:solidFill>
            </a:endParaRPr>
          </a:p>
          <a:p>
            <a:pPr marL="342900" indent="-342900" defTabSz="457200">
              <a:buFont typeface="Wingdings" panose="05000000000000000000" pitchFamily="2" charset="2"/>
              <a:buChar char="Ø"/>
            </a:pPr>
            <a:r>
              <a:rPr lang="en-US" sz="2300" b="1" dirty="0" smtClean="0">
                <a:solidFill>
                  <a:prstClr val="white"/>
                </a:solidFill>
              </a:rPr>
              <a:t>Read and annotate/highlight the article, keeping your role in mind as you read</a:t>
            </a:r>
          </a:p>
          <a:p>
            <a:pPr marL="342900" indent="-342900" defTabSz="457200">
              <a:buFont typeface="Wingdings" panose="05000000000000000000" pitchFamily="2" charset="2"/>
              <a:buChar char="Ø"/>
            </a:pPr>
            <a:endParaRPr lang="en-US" sz="2300" b="1" dirty="0" smtClean="0">
              <a:solidFill>
                <a:prstClr val="white"/>
              </a:solidFill>
            </a:endParaRPr>
          </a:p>
          <a:p>
            <a:pPr marL="342900" indent="-342900" defTabSz="457200">
              <a:buFont typeface="Wingdings" panose="05000000000000000000" pitchFamily="2" charset="2"/>
              <a:buChar char="Ø"/>
            </a:pPr>
            <a:r>
              <a:rPr lang="en-US" sz="2300" b="1" dirty="0" smtClean="0">
                <a:solidFill>
                  <a:prstClr val="white"/>
                </a:solidFill>
              </a:rPr>
              <a:t>STOP after the first section:</a:t>
            </a:r>
          </a:p>
          <a:p>
            <a:pPr defTabSz="457200"/>
            <a:r>
              <a:rPr lang="en-US" sz="2300" b="1" dirty="0">
                <a:solidFill>
                  <a:prstClr val="white"/>
                </a:solidFill>
              </a:rPr>
              <a:t>	</a:t>
            </a:r>
            <a:r>
              <a:rPr lang="en-US" sz="2300" b="1" dirty="0" smtClean="0">
                <a:solidFill>
                  <a:prstClr val="white"/>
                </a:solidFill>
              </a:rPr>
              <a:t>- </a:t>
            </a:r>
            <a:r>
              <a:rPr lang="en-US" sz="2300" b="1" i="1" dirty="0" smtClean="0">
                <a:solidFill>
                  <a:prstClr val="white"/>
                </a:solidFill>
              </a:rPr>
              <a:t>Summarizer</a:t>
            </a:r>
            <a:r>
              <a:rPr lang="en-US" sz="2300" b="1" dirty="0" smtClean="0">
                <a:solidFill>
                  <a:prstClr val="white"/>
                </a:solidFill>
              </a:rPr>
              <a:t>- Summarize the section read</a:t>
            </a:r>
          </a:p>
          <a:p>
            <a:pPr defTabSz="457200"/>
            <a:r>
              <a:rPr lang="en-US" sz="2300" b="1" dirty="0">
                <a:solidFill>
                  <a:prstClr val="white"/>
                </a:solidFill>
              </a:rPr>
              <a:t>	</a:t>
            </a:r>
            <a:r>
              <a:rPr lang="en-US" sz="2300" b="1" dirty="0" smtClean="0">
                <a:solidFill>
                  <a:prstClr val="white"/>
                </a:solidFill>
              </a:rPr>
              <a:t>- </a:t>
            </a:r>
            <a:r>
              <a:rPr lang="en-US" sz="2300" b="1" i="1" dirty="0" smtClean="0">
                <a:solidFill>
                  <a:prstClr val="white"/>
                </a:solidFill>
              </a:rPr>
              <a:t>Questioner</a:t>
            </a:r>
            <a:r>
              <a:rPr lang="en-US" sz="2300" b="1" dirty="0" smtClean="0">
                <a:solidFill>
                  <a:prstClr val="white"/>
                </a:solidFill>
              </a:rPr>
              <a:t>- Share </a:t>
            </a:r>
            <a:r>
              <a:rPr lang="en-US" sz="2300" b="1" smtClean="0">
                <a:solidFill>
                  <a:prstClr val="white"/>
                </a:solidFill>
              </a:rPr>
              <a:t>questions generated </a:t>
            </a:r>
            <a:r>
              <a:rPr lang="en-US" sz="2300" b="1" dirty="0" smtClean="0">
                <a:solidFill>
                  <a:prstClr val="white"/>
                </a:solidFill>
              </a:rPr>
              <a:t>from the section</a:t>
            </a:r>
          </a:p>
          <a:p>
            <a:pPr defTabSz="457200"/>
            <a:r>
              <a:rPr lang="en-US" sz="2300" b="1" dirty="0">
                <a:solidFill>
                  <a:prstClr val="white"/>
                </a:solidFill>
              </a:rPr>
              <a:t>	</a:t>
            </a:r>
            <a:r>
              <a:rPr lang="en-US" sz="2300" b="1" dirty="0" smtClean="0">
                <a:solidFill>
                  <a:prstClr val="white"/>
                </a:solidFill>
              </a:rPr>
              <a:t>- </a:t>
            </a:r>
            <a:r>
              <a:rPr lang="en-US" sz="2300" b="1" i="1" dirty="0" smtClean="0">
                <a:solidFill>
                  <a:prstClr val="white"/>
                </a:solidFill>
              </a:rPr>
              <a:t>Clarifier</a:t>
            </a:r>
            <a:r>
              <a:rPr lang="en-US" sz="2300" b="1" dirty="0" smtClean="0">
                <a:solidFill>
                  <a:prstClr val="white"/>
                </a:solidFill>
              </a:rPr>
              <a:t>- Clarify confusing parts and/or words</a:t>
            </a:r>
          </a:p>
          <a:p>
            <a:pPr defTabSz="457200"/>
            <a:r>
              <a:rPr lang="en-US" sz="2300" b="1" dirty="0">
                <a:solidFill>
                  <a:prstClr val="white"/>
                </a:solidFill>
              </a:rPr>
              <a:t>	</a:t>
            </a:r>
            <a:r>
              <a:rPr lang="en-US" sz="2300" b="1" dirty="0" smtClean="0">
                <a:solidFill>
                  <a:prstClr val="white"/>
                </a:solidFill>
              </a:rPr>
              <a:t>- </a:t>
            </a:r>
            <a:r>
              <a:rPr lang="en-US" sz="2300" b="1" i="1" dirty="0" smtClean="0">
                <a:solidFill>
                  <a:prstClr val="white"/>
                </a:solidFill>
              </a:rPr>
              <a:t>Predictor</a:t>
            </a:r>
            <a:r>
              <a:rPr lang="en-US" sz="2300" b="1" dirty="0" smtClean="0">
                <a:solidFill>
                  <a:prstClr val="white"/>
                </a:solidFill>
              </a:rPr>
              <a:t>- Predict what the next section will be about</a:t>
            </a:r>
            <a:endParaRPr lang="en-US" sz="2300" b="1" dirty="0">
              <a:solidFill>
                <a:prstClr val="white"/>
              </a:solidFill>
            </a:endParaRPr>
          </a:p>
        </p:txBody>
      </p:sp>
    </p:spTree>
    <p:extLst>
      <p:ext uri="{BB962C8B-B14F-4D97-AF65-F5344CB8AC3E}">
        <p14:creationId xmlns:p14="http://schemas.microsoft.com/office/powerpoint/2010/main" val="7085844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 calcmode="lin" valueType="num">
                                      <p:cBhvr additive="base">
                                        <p:cTn id="2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anim calcmode="lin" valueType="num">
                                      <p:cBhvr additive="base">
                                        <p:cTn id="2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7" end="7"/>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anim calcmode="lin" valueType="num">
                                      <p:cBhvr additive="base">
                                        <p:cTn id="33"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8" end="8"/>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xEl>
                                              <p:pRg st="9" end="9"/>
                                            </p:txEl>
                                          </p:spTgt>
                                        </p:tgtEl>
                                        <p:attrNameLst>
                                          <p:attrName>style.visibility</p:attrName>
                                        </p:attrNameLst>
                                      </p:cBhvr>
                                      <p:to>
                                        <p:strVal val="visible"/>
                                      </p:to>
                                    </p:set>
                                    <p:anim calcmode="lin" valueType="num">
                                      <p:cBhvr additive="base">
                                        <p:cTn id="37"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9" end="9"/>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
                                            <p:txEl>
                                              <p:pRg st="10" end="10"/>
                                            </p:txEl>
                                          </p:spTgt>
                                        </p:tgtEl>
                                        <p:attrNameLst>
                                          <p:attrName>style.visibility</p:attrName>
                                        </p:attrNameLst>
                                      </p:cBhvr>
                                      <p:to>
                                        <p:strVal val="visible"/>
                                      </p:to>
                                    </p:set>
                                    <p:anim calcmode="lin" valueType="num">
                                      <p:cBhvr additive="base">
                                        <p:cTn id="41"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8006321" y="898192"/>
            <a:ext cx="3525807" cy="5405179"/>
          </a:xfrm>
          <a:prstGeom prst="rect">
            <a:avLst/>
          </a:prstGeom>
        </p:spPr>
      </p:pic>
      <p:sp>
        <p:nvSpPr>
          <p:cNvPr id="8" name="TextBox 7"/>
          <p:cNvSpPr txBox="1"/>
          <p:nvPr/>
        </p:nvSpPr>
        <p:spPr>
          <a:xfrm>
            <a:off x="1504917" y="128751"/>
            <a:ext cx="9382991" cy="769441"/>
          </a:xfrm>
          <a:prstGeom prst="rect">
            <a:avLst/>
          </a:prstGeom>
          <a:noFill/>
        </p:spPr>
        <p:txBody>
          <a:bodyPr wrap="square" rtlCol="0">
            <a:spAutoFit/>
          </a:bodyPr>
          <a:lstStyle/>
          <a:p>
            <a:pPr defTabSz="457200"/>
            <a:r>
              <a:rPr lang="en-US" sz="4400" b="1" dirty="0" smtClean="0">
                <a:solidFill>
                  <a:prstClr val="white"/>
                </a:solidFill>
              </a:rPr>
              <a:t>RECIPROCAL TEACHING IN MATH</a:t>
            </a:r>
            <a:endParaRPr lang="en-US" sz="4400" b="1" dirty="0">
              <a:solidFill>
                <a:prstClr val="white"/>
              </a:solidFill>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9131" y="4388371"/>
            <a:ext cx="2234342" cy="2123088"/>
          </a:xfrm>
          <a:prstGeom prst="rect">
            <a:avLst/>
          </a:prstGeom>
        </p:spPr>
      </p:pic>
      <p:pic>
        <p:nvPicPr>
          <p:cNvPr id="3" name="Picture 2"/>
          <p:cNvPicPr>
            <a:picLocks noChangeAspect="1"/>
          </p:cNvPicPr>
          <p:nvPr/>
        </p:nvPicPr>
        <p:blipFill>
          <a:blip r:embed="rId5"/>
          <a:stretch>
            <a:fillRect/>
          </a:stretch>
        </p:blipFill>
        <p:spPr>
          <a:xfrm>
            <a:off x="349909" y="1475510"/>
            <a:ext cx="3676650" cy="3629025"/>
          </a:xfrm>
          <a:prstGeom prst="rect">
            <a:avLst/>
          </a:prstGeom>
        </p:spPr>
      </p:pic>
      <p:pic>
        <p:nvPicPr>
          <p:cNvPr id="6" name="Picture 5"/>
          <p:cNvPicPr>
            <a:picLocks noChangeAspect="1"/>
          </p:cNvPicPr>
          <p:nvPr/>
        </p:nvPicPr>
        <p:blipFill>
          <a:blip r:embed="rId6"/>
          <a:stretch>
            <a:fillRect/>
          </a:stretch>
        </p:blipFill>
        <p:spPr>
          <a:xfrm>
            <a:off x="4116284" y="838862"/>
            <a:ext cx="3705225" cy="3667125"/>
          </a:xfrm>
          <a:prstGeom prst="rect">
            <a:avLst/>
          </a:prstGeom>
        </p:spPr>
      </p:pic>
    </p:spTree>
    <p:extLst>
      <p:ext uri="{BB962C8B-B14F-4D97-AF65-F5344CB8AC3E}">
        <p14:creationId xmlns:p14="http://schemas.microsoft.com/office/powerpoint/2010/main" val="9998298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882" y="164405"/>
            <a:ext cx="11241742" cy="1499534"/>
          </a:xfrm>
          <a:solidFill>
            <a:srgbClr val="00B0F0"/>
          </a:solidFill>
          <a:ln>
            <a:solidFill>
              <a:schemeClr val="tx1"/>
            </a:solidFill>
          </a:ln>
        </p:spPr>
        <p:txBody>
          <a:bodyPr>
            <a:normAutofit/>
          </a:bodyPr>
          <a:lstStyle/>
          <a:p>
            <a:r>
              <a:rPr lang="en-US" b="1" dirty="0" smtClean="0">
                <a:latin typeface="Arial" panose="020B0604020202020204" pitchFamily="34" charset="0"/>
                <a:cs typeface="Arial" panose="020B0604020202020204" pitchFamily="34" charset="0"/>
              </a:rPr>
              <a:t>Learning Target and Measure of Success:</a:t>
            </a:r>
            <a:endParaRPr lang="en-US" b="1" dirty="0">
              <a:latin typeface="Arial" panose="020B0604020202020204" pitchFamily="34" charset="0"/>
              <a:cs typeface="Arial" panose="020B0604020202020204" pitchFamily="34" charset="0"/>
            </a:endParaRPr>
          </a:p>
        </p:txBody>
      </p:sp>
      <p:sp>
        <p:nvSpPr>
          <p:cNvPr id="4" name="TextBox 3"/>
          <p:cNvSpPr txBox="1"/>
          <p:nvPr/>
        </p:nvSpPr>
        <p:spPr>
          <a:xfrm>
            <a:off x="537882" y="1688648"/>
            <a:ext cx="11241742" cy="4524315"/>
          </a:xfrm>
          <a:prstGeom prst="rect">
            <a:avLst/>
          </a:prstGeom>
          <a:noFill/>
          <a:ln w="28575">
            <a:solidFill>
              <a:schemeClr val="tx1"/>
            </a:solidFill>
          </a:ln>
        </p:spPr>
        <p:txBody>
          <a:bodyPr wrap="square" rtlCol="0">
            <a:spAutoFit/>
          </a:bodyPr>
          <a:lstStyle/>
          <a:p>
            <a:r>
              <a:rPr lang="en-US" sz="3200" b="1" dirty="0">
                <a:solidFill>
                  <a:prstClr val="black"/>
                </a:solidFill>
                <a:latin typeface="Arial" panose="020B0604020202020204" pitchFamily="34" charset="0"/>
                <a:cs typeface="Arial" panose="020B0604020202020204" pitchFamily="34" charset="0"/>
              </a:rPr>
              <a:t>Today, we will </a:t>
            </a:r>
            <a:r>
              <a:rPr lang="en-US" sz="3200" dirty="0" smtClean="0">
                <a:solidFill>
                  <a:srgbClr val="FF0000"/>
                </a:solidFill>
                <a:latin typeface="Arial" panose="020B0604020202020204" pitchFamily="34" charset="0"/>
                <a:cs typeface="Arial" panose="020B0604020202020204" pitchFamily="34" charset="0"/>
              </a:rPr>
              <a:t>reflect on current practices in the classroom </a:t>
            </a:r>
            <a:r>
              <a:rPr lang="en-US" sz="3200" dirty="0" smtClean="0">
                <a:solidFill>
                  <a:prstClr val="black"/>
                </a:solidFill>
                <a:latin typeface="Arial" panose="020B0604020202020204" pitchFamily="34" charset="0"/>
                <a:cs typeface="Arial" panose="020B0604020202020204" pitchFamily="34" charset="0"/>
              </a:rPr>
              <a:t>and investigate strategies that positively impact novice performance</a:t>
            </a:r>
            <a:endParaRPr lang="en-US" sz="3200" dirty="0">
              <a:solidFill>
                <a:prstClr val="black"/>
              </a:solidFill>
              <a:latin typeface="Arial" panose="020B0604020202020204" pitchFamily="34" charset="0"/>
              <a:cs typeface="Arial" panose="020B0604020202020204" pitchFamily="34" charset="0"/>
            </a:endParaRPr>
          </a:p>
          <a:p>
            <a:endParaRPr lang="en-US" sz="3200" dirty="0">
              <a:solidFill>
                <a:prstClr val="black"/>
              </a:solidFill>
              <a:latin typeface="Arial" panose="020B0604020202020204" pitchFamily="34" charset="0"/>
              <a:cs typeface="Arial" panose="020B0604020202020204" pitchFamily="34" charset="0"/>
            </a:endParaRPr>
          </a:p>
          <a:p>
            <a:r>
              <a:rPr lang="en-US" sz="3200" b="1" dirty="0">
                <a:solidFill>
                  <a:prstClr val="black"/>
                </a:solidFill>
                <a:latin typeface="Arial" panose="020B0604020202020204" pitchFamily="34" charset="0"/>
                <a:cs typeface="Arial" panose="020B0604020202020204" pitchFamily="34" charset="0"/>
              </a:rPr>
              <a:t>So that we can </a:t>
            </a:r>
            <a:r>
              <a:rPr lang="en-US" sz="3200" dirty="0" smtClean="0">
                <a:solidFill>
                  <a:prstClr val="black"/>
                </a:solidFill>
                <a:latin typeface="Arial" panose="020B0604020202020204" pitchFamily="34" charset="0"/>
                <a:cs typeface="Arial" panose="020B0604020202020204" pitchFamily="34" charset="0"/>
              </a:rPr>
              <a:t>move from skill to implementation and continuously monitor for effectiveness</a:t>
            </a:r>
            <a:endParaRPr lang="en-US" sz="3200" dirty="0">
              <a:solidFill>
                <a:prstClr val="black"/>
              </a:solidFill>
              <a:latin typeface="Arial" panose="020B0604020202020204" pitchFamily="34" charset="0"/>
              <a:cs typeface="Arial" panose="020B0604020202020204" pitchFamily="34" charset="0"/>
            </a:endParaRPr>
          </a:p>
          <a:p>
            <a:endParaRPr lang="en-US" sz="3200" b="1" dirty="0">
              <a:solidFill>
                <a:prstClr val="black"/>
              </a:solidFill>
              <a:latin typeface="Arial" panose="020B0604020202020204" pitchFamily="34" charset="0"/>
              <a:cs typeface="Arial" panose="020B0604020202020204" pitchFamily="34" charset="0"/>
            </a:endParaRPr>
          </a:p>
          <a:p>
            <a:r>
              <a:rPr lang="en-US" sz="3200" b="1" dirty="0">
                <a:solidFill>
                  <a:prstClr val="black"/>
                </a:solidFill>
                <a:latin typeface="Arial" panose="020B0604020202020204" pitchFamily="34" charset="0"/>
                <a:cs typeface="Arial" panose="020B0604020202020204" pitchFamily="34" charset="0"/>
              </a:rPr>
              <a:t>We will know we are successful when </a:t>
            </a:r>
            <a:r>
              <a:rPr lang="en-US" sz="3200" dirty="0">
                <a:solidFill>
                  <a:prstClr val="black"/>
                </a:solidFill>
                <a:latin typeface="Arial" panose="020B0604020202020204" pitchFamily="34" charset="0"/>
                <a:cs typeface="Arial" panose="020B0604020202020204" pitchFamily="34" charset="0"/>
              </a:rPr>
              <a:t>we have identified and planned next steps for our own improvement</a:t>
            </a:r>
          </a:p>
        </p:txBody>
      </p:sp>
    </p:spTree>
    <p:extLst>
      <p:ext uri="{BB962C8B-B14F-4D97-AF65-F5344CB8AC3E}">
        <p14:creationId xmlns:p14="http://schemas.microsoft.com/office/powerpoint/2010/main" val="91788603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121443" y="190278"/>
            <a:ext cx="9144000" cy="1121434"/>
          </a:xfrm>
        </p:spPr>
        <p:txBody>
          <a:bodyPr/>
          <a:lstStyle/>
          <a:p>
            <a:r>
              <a:rPr lang="en-US" b="1" dirty="0">
                <a:latin typeface="+mn-lt"/>
                <a:cs typeface="Arial" panose="020B0604020202020204" pitchFamily="34" charset="0"/>
              </a:rPr>
              <a:t>So What? </a:t>
            </a:r>
            <a:r>
              <a:rPr lang="en-US" b="1" dirty="0" smtClean="0">
                <a:latin typeface="+mn-lt"/>
                <a:cs typeface="Arial" panose="020B0604020202020204" pitchFamily="34" charset="0"/>
              </a:rPr>
              <a:t>Now What</a:t>
            </a:r>
            <a:r>
              <a:rPr lang="en-US" b="1" dirty="0">
                <a:latin typeface="+mn-lt"/>
                <a:cs typeface="Arial" panose="020B0604020202020204" pitchFamily="34" charset="0"/>
              </a:rPr>
              <a:t>?</a:t>
            </a:r>
            <a:endParaRPr lang="en-US" dirty="0">
              <a:latin typeface="+mn-lt"/>
            </a:endParaRPr>
          </a:p>
        </p:txBody>
      </p:sp>
      <p:sp>
        <p:nvSpPr>
          <p:cNvPr id="4" name="Subtitle 3"/>
          <p:cNvSpPr>
            <a:spLocks noGrp="1"/>
          </p:cNvSpPr>
          <p:nvPr>
            <p:ph type="subTitle" idx="1"/>
          </p:nvPr>
        </p:nvSpPr>
        <p:spPr>
          <a:xfrm>
            <a:off x="1097971" y="1580606"/>
            <a:ext cx="9731054" cy="4206240"/>
          </a:xfrm>
          <a:solidFill>
            <a:schemeClr val="tx2">
              <a:lumMod val="60000"/>
              <a:lumOff val="40000"/>
            </a:schemeClr>
          </a:solidFill>
          <a:ln w="76200">
            <a:solidFill>
              <a:schemeClr val="tx1"/>
            </a:solidFill>
          </a:ln>
        </p:spPr>
        <p:txBody>
          <a:bodyPr>
            <a:normAutofit/>
          </a:bodyPr>
          <a:lstStyle/>
          <a:p>
            <a:pPr marL="342900" indent="-342900">
              <a:buFont typeface="Arial" panose="020B0604020202020204" pitchFamily="34" charset="0"/>
              <a:buChar char="•"/>
            </a:pPr>
            <a:r>
              <a:rPr lang="en-US" sz="4000" dirty="0" smtClean="0"/>
              <a:t>Independently</a:t>
            </a:r>
          </a:p>
          <a:p>
            <a:pPr marL="342900" indent="-342900">
              <a:buFont typeface="Arial" panose="020B0604020202020204" pitchFamily="34" charset="0"/>
              <a:buChar char="•"/>
            </a:pPr>
            <a:r>
              <a:rPr lang="en-US" sz="4000" dirty="0" smtClean="0"/>
              <a:t>Use a sticky note</a:t>
            </a:r>
          </a:p>
          <a:p>
            <a:pPr marL="342900" indent="-342900">
              <a:buFont typeface="Arial" panose="020B0604020202020204" pitchFamily="34" charset="0"/>
              <a:buChar char="•"/>
            </a:pPr>
            <a:r>
              <a:rPr lang="en-US" sz="4000" dirty="0" smtClean="0"/>
              <a:t>Considering </a:t>
            </a:r>
            <a:r>
              <a:rPr lang="en-US" sz="4000" b="1" i="1" dirty="0" smtClean="0"/>
              <a:t>Reciprocal Teaching</a:t>
            </a:r>
            <a:r>
              <a:rPr lang="en-US" sz="4000" i="1" dirty="0" smtClean="0"/>
              <a:t>…</a:t>
            </a:r>
          </a:p>
          <a:p>
            <a:pPr marL="342900" indent="-342900">
              <a:buFont typeface="Arial" panose="020B0604020202020204" pitchFamily="34" charset="0"/>
              <a:buChar char="•"/>
            </a:pPr>
            <a:r>
              <a:rPr lang="en-US" sz="4000" dirty="0" smtClean="0"/>
              <a:t>What could be the “NOW WHAT” for your school/team</a:t>
            </a:r>
          </a:p>
        </p:txBody>
      </p:sp>
    </p:spTree>
    <p:extLst>
      <p:ext uri="{BB962C8B-B14F-4D97-AF65-F5344CB8AC3E}">
        <p14:creationId xmlns:p14="http://schemas.microsoft.com/office/powerpoint/2010/main" val="43165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882" y="164405"/>
            <a:ext cx="11241742" cy="1499534"/>
          </a:xfrm>
          <a:solidFill>
            <a:srgbClr val="00B0F0"/>
          </a:solidFill>
          <a:ln>
            <a:solidFill>
              <a:schemeClr val="tx1"/>
            </a:solidFill>
          </a:ln>
        </p:spPr>
        <p:txBody>
          <a:bodyPr>
            <a:normAutofit/>
          </a:bodyPr>
          <a:lstStyle/>
          <a:p>
            <a:r>
              <a:rPr lang="en-US" b="1" dirty="0" smtClean="0">
                <a:latin typeface="Arial" panose="020B0604020202020204" pitchFamily="34" charset="0"/>
                <a:cs typeface="Arial" panose="020B0604020202020204" pitchFamily="34" charset="0"/>
              </a:rPr>
              <a:t>Learning Target and Measure of Success:</a:t>
            </a:r>
            <a:endParaRPr lang="en-US" b="1" dirty="0">
              <a:latin typeface="Arial" panose="020B0604020202020204" pitchFamily="34" charset="0"/>
              <a:cs typeface="Arial" panose="020B0604020202020204" pitchFamily="34" charset="0"/>
            </a:endParaRPr>
          </a:p>
        </p:txBody>
      </p:sp>
      <p:sp>
        <p:nvSpPr>
          <p:cNvPr id="4" name="TextBox 3"/>
          <p:cNvSpPr txBox="1"/>
          <p:nvPr/>
        </p:nvSpPr>
        <p:spPr>
          <a:xfrm>
            <a:off x="537882" y="1688648"/>
            <a:ext cx="11241742" cy="4524315"/>
          </a:xfrm>
          <a:prstGeom prst="rect">
            <a:avLst/>
          </a:prstGeom>
          <a:noFill/>
          <a:ln w="28575">
            <a:solidFill>
              <a:schemeClr val="tx1"/>
            </a:solidFill>
          </a:ln>
        </p:spPr>
        <p:txBody>
          <a:bodyPr wrap="square" rtlCol="0">
            <a:spAutoFit/>
          </a:bodyPr>
          <a:lstStyle/>
          <a:p>
            <a:r>
              <a:rPr lang="en-US" sz="3200" b="1" dirty="0">
                <a:solidFill>
                  <a:prstClr val="black"/>
                </a:solidFill>
                <a:latin typeface="Arial" panose="020B0604020202020204" pitchFamily="34" charset="0"/>
                <a:cs typeface="Arial" panose="020B0604020202020204" pitchFamily="34" charset="0"/>
              </a:rPr>
              <a:t>Today, we will </a:t>
            </a:r>
            <a:r>
              <a:rPr lang="en-US" sz="3200" dirty="0" smtClean="0">
                <a:solidFill>
                  <a:prstClr val="black"/>
                </a:solidFill>
                <a:latin typeface="Arial" panose="020B0604020202020204" pitchFamily="34" charset="0"/>
                <a:cs typeface="Arial" panose="020B0604020202020204" pitchFamily="34" charset="0"/>
              </a:rPr>
              <a:t>reflect on current practices in the classroom and investigate strategies that positively impact novice performance</a:t>
            </a:r>
            <a:endParaRPr lang="en-US" sz="3200" dirty="0">
              <a:solidFill>
                <a:prstClr val="black"/>
              </a:solidFill>
              <a:latin typeface="Arial" panose="020B0604020202020204" pitchFamily="34" charset="0"/>
              <a:cs typeface="Arial" panose="020B0604020202020204" pitchFamily="34" charset="0"/>
            </a:endParaRPr>
          </a:p>
          <a:p>
            <a:endParaRPr lang="en-US" sz="3200" dirty="0">
              <a:solidFill>
                <a:prstClr val="black"/>
              </a:solidFill>
              <a:latin typeface="Arial" panose="020B0604020202020204" pitchFamily="34" charset="0"/>
              <a:cs typeface="Arial" panose="020B0604020202020204" pitchFamily="34" charset="0"/>
            </a:endParaRPr>
          </a:p>
          <a:p>
            <a:r>
              <a:rPr lang="en-US" sz="3200" b="1" dirty="0">
                <a:solidFill>
                  <a:prstClr val="black"/>
                </a:solidFill>
                <a:latin typeface="Arial" panose="020B0604020202020204" pitchFamily="34" charset="0"/>
                <a:cs typeface="Arial" panose="020B0604020202020204" pitchFamily="34" charset="0"/>
              </a:rPr>
              <a:t>So that we can </a:t>
            </a:r>
            <a:r>
              <a:rPr lang="en-US" sz="3200" dirty="0" smtClean="0">
                <a:solidFill>
                  <a:prstClr val="black"/>
                </a:solidFill>
                <a:latin typeface="Arial" panose="020B0604020202020204" pitchFamily="34" charset="0"/>
                <a:cs typeface="Arial" panose="020B0604020202020204" pitchFamily="34" charset="0"/>
              </a:rPr>
              <a:t>move from skill to implementation and continuously monitor for effectiveness</a:t>
            </a:r>
            <a:endParaRPr lang="en-US" sz="3200" dirty="0">
              <a:solidFill>
                <a:prstClr val="black"/>
              </a:solidFill>
              <a:latin typeface="Arial" panose="020B0604020202020204" pitchFamily="34" charset="0"/>
              <a:cs typeface="Arial" panose="020B0604020202020204" pitchFamily="34" charset="0"/>
            </a:endParaRPr>
          </a:p>
          <a:p>
            <a:endParaRPr lang="en-US" sz="3200" b="1" dirty="0">
              <a:solidFill>
                <a:prstClr val="black"/>
              </a:solidFill>
              <a:latin typeface="Arial" panose="020B0604020202020204" pitchFamily="34" charset="0"/>
              <a:cs typeface="Arial" panose="020B0604020202020204" pitchFamily="34" charset="0"/>
            </a:endParaRPr>
          </a:p>
          <a:p>
            <a:r>
              <a:rPr lang="en-US" sz="3200" b="1" dirty="0">
                <a:solidFill>
                  <a:prstClr val="black"/>
                </a:solidFill>
                <a:latin typeface="Arial" panose="020B0604020202020204" pitchFamily="34" charset="0"/>
                <a:cs typeface="Arial" panose="020B0604020202020204" pitchFamily="34" charset="0"/>
              </a:rPr>
              <a:t>We will know we are successful when </a:t>
            </a:r>
            <a:r>
              <a:rPr lang="en-US" sz="3200" dirty="0">
                <a:solidFill>
                  <a:prstClr val="black"/>
                </a:solidFill>
                <a:latin typeface="Arial" panose="020B0604020202020204" pitchFamily="34" charset="0"/>
                <a:cs typeface="Arial" panose="020B0604020202020204" pitchFamily="34" charset="0"/>
              </a:rPr>
              <a:t>we have identified and planned next steps for our own improvement</a:t>
            </a:r>
          </a:p>
        </p:txBody>
      </p:sp>
    </p:spTree>
    <p:extLst>
      <p:ext uri="{BB962C8B-B14F-4D97-AF65-F5344CB8AC3E}">
        <p14:creationId xmlns:p14="http://schemas.microsoft.com/office/powerpoint/2010/main" val="27178122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882" y="164405"/>
            <a:ext cx="11241742" cy="1499534"/>
          </a:xfrm>
          <a:solidFill>
            <a:srgbClr val="00B0F0"/>
          </a:solidFill>
          <a:ln>
            <a:solidFill>
              <a:schemeClr val="tx1"/>
            </a:solidFill>
          </a:ln>
        </p:spPr>
        <p:txBody>
          <a:bodyPr>
            <a:normAutofit/>
          </a:bodyPr>
          <a:lstStyle/>
          <a:p>
            <a:r>
              <a:rPr lang="en-US" b="1" dirty="0" smtClean="0">
                <a:latin typeface="Arial" panose="020B0604020202020204" pitchFamily="34" charset="0"/>
                <a:cs typeface="Arial" panose="020B0604020202020204" pitchFamily="34" charset="0"/>
              </a:rPr>
              <a:t>Learning Target and Measure of Success:</a:t>
            </a:r>
            <a:endParaRPr lang="en-US" b="1" dirty="0">
              <a:latin typeface="Arial" panose="020B0604020202020204" pitchFamily="34" charset="0"/>
              <a:cs typeface="Arial" panose="020B0604020202020204" pitchFamily="34" charset="0"/>
            </a:endParaRPr>
          </a:p>
        </p:txBody>
      </p:sp>
      <p:sp>
        <p:nvSpPr>
          <p:cNvPr id="4" name="TextBox 3"/>
          <p:cNvSpPr txBox="1"/>
          <p:nvPr/>
        </p:nvSpPr>
        <p:spPr>
          <a:xfrm>
            <a:off x="537882" y="1688648"/>
            <a:ext cx="11241742" cy="4524315"/>
          </a:xfrm>
          <a:prstGeom prst="rect">
            <a:avLst/>
          </a:prstGeom>
          <a:noFill/>
          <a:ln w="28575">
            <a:solidFill>
              <a:schemeClr val="tx1"/>
            </a:solidFill>
          </a:ln>
        </p:spPr>
        <p:txBody>
          <a:bodyPr wrap="square" rtlCol="0">
            <a:spAutoFit/>
          </a:bodyPr>
          <a:lstStyle/>
          <a:p>
            <a:r>
              <a:rPr lang="en-US" sz="3200" b="1" dirty="0">
                <a:solidFill>
                  <a:prstClr val="black"/>
                </a:solidFill>
                <a:latin typeface="Arial" panose="020B0604020202020204" pitchFamily="34" charset="0"/>
                <a:cs typeface="Arial" panose="020B0604020202020204" pitchFamily="34" charset="0"/>
              </a:rPr>
              <a:t>Today, we will </a:t>
            </a:r>
            <a:r>
              <a:rPr lang="en-US" sz="3200" dirty="0" smtClean="0">
                <a:solidFill>
                  <a:prstClr val="black"/>
                </a:solidFill>
                <a:latin typeface="Arial" panose="020B0604020202020204" pitchFamily="34" charset="0"/>
                <a:cs typeface="Arial" panose="020B0604020202020204" pitchFamily="34" charset="0"/>
              </a:rPr>
              <a:t>reflect on current practices in the classroom and investigate strategies that positively impact novice performance</a:t>
            </a:r>
            <a:endParaRPr lang="en-US" sz="3200" dirty="0">
              <a:solidFill>
                <a:prstClr val="black"/>
              </a:solidFill>
              <a:latin typeface="Arial" panose="020B0604020202020204" pitchFamily="34" charset="0"/>
              <a:cs typeface="Arial" panose="020B0604020202020204" pitchFamily="34" charset="0"/>
            </a:endParaRPr>
          </a:p>
          <a:p>
            <a:endParaRPr lang="en-US" sz="3200" dirty="0">
              <a:solidFill>
                <a:prstClr val="black"/>
              </a:solidFill>
              <a:latin typeface="Arial" panose="020B0604020202020204" pitchFamily="34" charset="0"/>
              <a:cs typeface="Arial" panose="020B0604020202020204" pitchFamily="34" charset="0"/>
            </a:endParaRPr>
          </a:p>
          <a:p>
            <a:r>
              <a:rPr lang="en-US" sz="3200" b="1" dirty="0">
                <a:solidFill>
                  <a:prstClr val="black"/>
                </a:solidFill>
                <a:latin typeface="Arial" panose="020B0604020202020204" pitchFamily="34" charset="0"/>
                <a:cs typeface="Arial" panose="020B0604020202020204" pitchFamily="34" charset="0"/>
              </a:rPr>
              <a:t>So that we can </a:t>
            </a:r>
            <a:r>
              <a:rPr lang="en-US" sz="3200" dirty="0" smtClean="0">
                <a:solidFill>
                  <a:prstClr val="black"/>
                </a:solidFill>
                <a:latin typeface="Arial" panose="020B0604020202020204" pitchFamily="34" charset="0"/>
                <a:cs typeface="Arial" panose="020B0604020202020204" pitchFamily="34" charset="0"/>
              </a:rPr>
              <a:t>move from skill to implementation and continuously monitor for effectiveness</a:t>
            </a:r>
            <a:endParaRPr lang="en-US" sz="3200" dirty="0">
              <a:solidFill>
                <a:prstClr val="black"/>
              </a:solidFill>
              <a:latin typeface="Arial" panose="020B0604020202020204" pitchFamily="34" charset="0"/>
              <a:cs typeface="Arial" panose="020B0604020202020204" pitchFamily="34" charset="0"/>
            </a:endParaRPr>
          </a:p>
          <a:p>
            <a:endParaRPr lang="en-US" sz="3200" b="1" dirty="0">
              <a:solidFill>
                <a:prstClr val="black"/>
              </a:solidFill>
              <a:latin typeface="Arial" panose="020B0604020202020204" pitchFamily="34" charset="0"/>
              <a:cs typeface="Arial" panose="020B0604020202020204" pitchFamily="34" charset="0"/>
            </a:endParaRPr>
          </a:p>
          <a:p>
            <a:r>
              <a:rPr lang="en-US" sz="3200" b="1" dirty="0">
                <a:solidFill>
                  <a:prstClr val="black"/>
                </a:solidFill>
                <a:latin typeface="Arial" panose="020B0604020202020204" pitchFamily="34" charset="0"/>
                <a:cs typeface="Arial" panose="020B0604020202020204" pitchFamily="34" charset="0"/>
              </a:rPr>
              <a:t>We will know we are successful when </a:t>
            </a:r>
            <a:r>
              <a:rPr lang="en-US" sz="3200" dirty="0">
                <a:solidFill>
                  <a:prstClr val="black"/>
                </a:solidFill>
                <a:latin typeface="Arial" panose="020B0604020202020204" pitchFamily="34" charset="0"/>
                <a:cs typeface="Arial" panose="020B0604020202020204" pitchFamily="34" charset="0"/>
              </a:rPr>
              <a:t>we have </a:t>
            </a:r>
            <a:r>
              <a:rPr lang="en-US" sz="3200" dirty="0">
                <a:solidFill>
                  <a:srgbClr val="FF0000"/>
                </a:solidFill>
                <a:latin typeface="Arial" panose="020B0604020202020204" pitchFamily="34" charset="0"/>
                <a:cs typeface="Arial" panose="020B0604020202020204" pitchFamily="34" charset="0"/>
              </a:rPr>
              <a:t>identified and planned next steps for our own improvement</a:t>
            </a:r>
          </a:p>
        </p:txBody>
      </p:sp>
    </p:spTree>
    <p:extLst>
      <p:ext uri="{BB962C8B-B14F-4D97-AF65-F5344CB8AC3E}">
        <p14:creationId xmlns:p14="http://schemas.microsoft.com/office/powerpoint/2010/main" val="90067579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882" y="181007"/>
            <a:ext cx="11241742" cy="1499534"/>
          </a:xfrm>
          <a:solidFill>
            <a:srgbClr val="00B0F0"/>
          </a:solidFill>
          <a:ln>
            <a:solidFill>
              <a:schemeClr val="tx1"/>
            </a:solidFill>
          </a:ln>
        </p:spPr>
        <p:txBody>
          <a:bodyPr>
            <a:normAutofit/>
          </a:bodyPr>
          <a:lstStyle/>
          <a:p>
            <a:pPr algn="ctr"/>
            <a:r>
              <a:rPr lang="en-US" b="1" dirty="0" smtClean="0">
                <a:latin typeface="Arial" panose="020B0604020202020204" pitchFamily="34" charset="0"/>
                <a:cs typeface="Arial" panose="020B0604020202020204" pitchFamily="34" charset="0"/>
              </a:rPr>
              <a:t>Planning: Next Steps for Improvement</a:t>
            </a:r>
            <a:endParaRPr lang="en-US" b="1" dirty="0">
              <a:latin typeface="Arial" panose="020B0604020202020204" pitchFamily="34" charset="0"/>
              <a:cs typeface="Arial" panose="020B0604020202020204" pitchFamily="34" charset="0"/>
            </a:endParaRPr>
          </a:p>
        </p:txBody>
      </p:sp>
      <p:sp>
        <p:nvSpPr>
          <p:cNvPr id="4" name="TextBox 3"/>
          <p:cNvSpPr txBox="1"/>
          <p:nvPr/>
        </p:nvSpPr>
        <p:spPr>
          <a:xfrm>
            <a:off x="537882" y="1928735"/>
            <a:ext cx="11241742" cy="4216539"/>
          </a:xfrm>
          <a:prstGeom prst="rect">
            <a:avLst/>
          </a:prstGeom>
          <a:noFill/>
          <a:ln w="28575">
            <a:solidFill>
              <a:schemeClr val="tx1"/>
            </a:solidFill>
          </a:ln>
        </p:spPr>
        <p:txBody>
          <a:bodyPr wrap="square" rtlCol="0">
            <a:spAutoFit/>
          </a:bodyPr>
          <a:lstStyle/>
          <a:p>
            <a:pPr marL="457200" indent="-457200">
              <a:buFont typeface="Wingdings" panose="05000000000000000000" pitchFamily="2" charset="2"/>
              <a:buChar char="Ø"/>
            </a:pPr>
            <a:r>
              <a:rPr lang="en-US" sz="4000" dirty="0" smtClean="0">
                <a:solidFill>
                  <a:prstClr val="black"/>
                </a:solidFill>
                <a:latin typeface="Arial" panose="020B0604020202020204" pitchFamily="34" charset="0"/>
                <a:cs typeface="Arial" panose="020B0604020202020204" pitchFamily="34" charset="0"/>
              </a:rPr>
              <a:t>Locate your highlighted guiding questions</a:t>
            </a:r>
          </a:p>
          <a:p>
            <a:endParaRPr lang="en-US" sz="2400" dirty="0" smtClean="0">
              <a:solidFill>
                <a:prstClr val="black"/>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Ø"/>
            </a:pPr>
            <a:r>
              <a:rPr lang="en-US" sz="4000" u="sng" dirty="0" smtClean="0">
                <a:solidFill>
                  <a:prstClr val="black"/>
                </a:solidFill>
                <a:latin typeface="Arial" panose="020B0604020202020204" pitchFamily="34" charset="0"/>
                <a:cs typeface="Arial" panose="020B0604020202020204" pitchFamily="34" charset="0"/>
              </a:rPr>
              <a:t>Transfer to sticky notes</a:t>
            </a:r>
            <a:r>
              <a:rPr lang="en-US" sz="4000" dirty="0" smtClean="0">
                <a:solidFill>
                  <a:prstClr val="black"/>
                </a:solidFill>
                <a:latin typeface="Arial" panose="020B0604020202020204" pitchFamily="34" charset="0"/>
                <a:cs typeface="Arial" panose="020B0604020202020204" pitchFamily="34" charset="0"/>
              </a:rPr>
              <a:t> anything that is highlighted in red or yellow (paraphrase if needed)</a:t>
            </a:r>
          </a:p>
          <a:p>
            <a:endParaRPr lang="en-US" sz="2400" dirty="0" smtClean="0">
              <a:solidFill>
                <a:prstClr val="black"/>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Ø"/>
            </a:pPr>
            <a:r>
              <a:rPr lang="en-US" sz="4000" dirty="0" smtClean="0">
                <a:solidFill>
                  <a:prstClr val="black"/>
                </a:solidFill>
                <a:latin typeface="Arial" panose="020B0604020202020204" pitchFamily="34" charset="0"/>
                <a:cs typeface="Arial" panose="020B0604020202020204" pitchFamily="34" charset="0"/>
              </a:rPr>
              <a:t>Compile ALL sticky notes</a:t>
            </a:r>
          </a:p>
          <a:p>
            <a:endParaRPr lang="en-US" sz="2000" dirty="0">
              <a:solidFill>
                <a:prstClr val="black"/>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7740150" y="4257947"/>
            <a:ext cx="2276475" cy="1790700"/>
          </a:xfrm>
          <a:prstGeom prst="rect">
            <a:avLst/>
          </a:prstGeom>
        </p:spPr>
      </p:pic>
    </p:spTree>
    <p:extLst>
      <p:ext uri="{BB962C8B-B14F-4D97-AF65-F5344CB8AC3E}">
        <p14:creationId xmlns:p14="http://schemas.microsoft.com/office/powerpoint/2010/main" val="3447148387"/>
      </p:ext>
    </p:extLst>
  </p:cSld>
  <p:clrMapOvr>
    <a:masterClrMapping/>
  </p:clrMapOvr>
  <p:transition spd="med">
    <p:pull dir="u"/>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21748" y="4237571"/>
            <a:ext cx="1856966" cy="1816421"/>
          </a:xfrm>
          <a:prstGeom prst="rect">
            <a:avLst/>
          </a:prstGeom>
        </p:spPr>
      </p:pic>
      <p:pic>
        <p:nvPicPr>
          <p:cNvPr id="3" name="Picture 2"/>
          <p:cNvPicPr>
            <a:picLocks noChangeAspect="1"/>
          </p:cNvPicPr>
          <p:nvPr/>
        </p:nvPicPr>
        <p:blipFill>
          <a:blip r:embed="rId3"/>
          <a:stretch>
            <a:fillRect/>
          </a:stretch>
        </p:blipFill>
        <p:spPr>
          <a:xfrm>
            <a:off x="5125898" y="4237571"/>
            <a:ext cx="1994126" cy="1950586"/>
          </a:xfrm>
          <a:prstGeom prst="rect">
            <a:avLst/>
          </a:prstGeom>
        </p:spPr>
      </p:pic>
      <p:pic>
        <p:nvPicPr>
          <p:cNvPr id="4" name="Picture 3"/>
          <p:cNvPicPr>
            <a:picLocks noChangeAspect="1"/>
          </p:cNvPicPr>
          <p:nvPr/>
        </p:nvPicPr>
        <p:blipFill>
          <a:blip r:embed="rId3"/>
          <a:stretch>
            <a:fillRect/>
          </a:stretch>
        </p:blipFill>
        <p:spPr>
          <a:xfrm>
            <a:off x="8725990" y="4237571"/>
            <a:ext cx="2124755" cy="2078363"/>
          </a:xfrm>
          <a:prstGeom prst="rect">
            <a:avLst/>
          </a:prstGeom>
        </p:spPr>
      </p:pic>
      <p:sp>
        <p:nvSpPr>
          <p:cNvPr id="5" name="Title 1"/>
          <p:cNvSpPr txBox="1">
            <a:spLocks/>
          </p:cNvSpPr>
          <p:nvPr/>
        </p:nvSpPr>
        <p:spPr>
          <a:xfrm>
            <a:off x="537882" y="46839"/>
            <a:ext cx="11241742" cy="841435"/>
          </a:xfrm>
          <a:prstGeom prst="rect">
            <a:avLst/>
          </a:prstGeom>
          <a:solidFill>
            <a:srgbClr val="00B0F0"/>
          </a:solidFill>
          <a:ln>
            <a:solidFill>
              <a:schemeClr val="tx1"/>
            </a:solidFill>
          </a:ln>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smtClean="0">
                <a:latin typeface="Arial" panose="020B0604020202020204" pitchFamily="34" charset="0"/>
                <a:cs typeface="Arial" panose="020B0604020202020204" pitchFamily="34" charset="0"/>
              </a:rPr>
              <a:t>Planning: Next Steps for Improvement</a:t>
            </a:r>
            <a:endParaRPr lang="en-US" b="1" dirty="0">
              <a:latin typeface="Arial" panose="020B0604020202020204" pitchFamily="34" charset="0"/>
              <a:cs typeface="Arial" panose="020B0604020202020204" pitchFamily="34" charset="0"/>
            </a:endParaRPr>
          </a:p>
        </p:txBody>
      </p:sp>
      <p:sp>
        <p:nvSpPr>
          <p:cNvPr id="6" name="TextBox 5"/>
          <p:cNvSpPr txBox="1"/>
          <p:nvPr/>
        </p:nvSpPr>
        <p:spPr>
          <a:xfrm>
            <a:off x="537882" y="1045028"/>
            <a:ext cx="11241742" cy="2554545"/>
          </a:xfrm>
          <a:prstGeom prst="rect">
            <a:avLst/>
          </a:prstGeom>
          <a:noFill/>
        </p:spPr>
        <p:txBody>
          <a:bodyPr wrap="square" rtlCol="0">
            <a:spAutoFit/>
          </a:bodyPr>
          <a:lstStyle/>
          <a:p>
            <a:pPr algn="ctr"/>
            <a:r>
              <a:rPr lang="en-US" sz="3200" b="1" dirty="0" smtClean="0"/>
              <a:t>**THE PRINCIPAL WILL BE A SILENT OBSERVER AT THIS TIME**</a:t>
            </a:r>
          </a:p>
          <a:p>
            <a:endParaRPr lang="en-US" sz="3200" b="1" dirty="0" smtClean="0"/>
          </a:p>
          <a:p>
            <a:r>
              <a:rPr lang="en-US" sz="3200" b="1" dirty="0" smtClean="0"/>
              <a:t>Each sticky note represents a possible next step for improvement. Work together as a team (excluding the principal) to sort your group’s sticky notes into THREE categories:</a:t>
            </a:r>
            <a:endParaRPr lang="en-US" sz="3200" b="1" dirty="0"/>
          </a:p>
        </p:txBody>
      </p:sp>
      <p:sp>
        <p:nvSpPr>
          <p:cNvPr id="7" name="TextBox 6"/>
          <p:cNvSpPr txBox="1"/>
          <p:nvPr/>
        </p:nvSpPr>
        <p:spPr>
          <a:xfrm>
            <a:off x="1160349" y="3775906"/>
            <a:ext cx="2847703" cy="461665"/>
          </a:xfrm>
          <a:prstGeom prst="rect">
            <a:avLst/>
          </a:prstGeom>
          <a:noFill/>
        </p:spPr>
        <p:txBody>
          <a:bodyPr wrap="square" rtlCol="0">
            <a:spAutoFit/>
          </a:bodyPr>
          <a:lstStyle/>
          <a:p>
            <a:pPr algn="ctr"/>
            <a:r>
              <a:rPr lang="en-US" sz="2400" b="1" u="sng" dirty="0" smtClean="0"/>
              <a:t>Category 1</a:t>
            </a:r>
            <a:endParaRPr lang="en-US" sz="2400" b="1" u="sng" dirty="0"/>
          </a:p>
        </p:txBody>
      </p:sp>
      <p:sp>
        <p:nvSpPr>
          <p:cNvPr id="8" name="TextBox 7"/>
          <p:cNvSpPr txBox="1"/>
          <p:nvPr/>
        </p:nvSpPr>
        <p:spPr>
          <a:xfrm>
            <a:off x="4977920" y="3778894"/>
            <a:ext cx="2183537" cy="461665"/>
          </a:xfrm>
          <a:prstGeom prst="rect">
            <a:avLst/>
          </a:prstGeom>
          <a:noFill/>
        </p:spPr>
        <p:txBody>
          <a:bodyPr wrap="square" rtlCol="0">
            <a:spAutoFit/>
          </a:bodyPr>
          <a:lstStyle/>
          <a:p>
            <a:pPr algn="ctr"/>
            <a:r>
              <a:rPr lang="en-US" sz="2400" b="1" u="sng" dirty="0" smtClean="0"/>
              <a:t>Category 2</a:t>
            </a:r>
            <a:endParaRPr lang="en-US" sz="2400" b="1" u="sng" dirty="0"/>
          </a:p>
        </p:txBody>
      </p:sp>
      <p:sp>
        <p:nvSpPr>
          <p:cNvPr id="9" name="TextBox 8"/>
          <p:cNvSpPr txBox="1"/>
          <p:nvPr/>
        </p:nvSpPr>
        <p:spPr>
          <a:xfrm>
            <a:off x="8667208" y="3778778"/>
            <a:ext cx="2183537" cy="461665"/>
          </a:xfrm>
          <a:prstGeom prst="rect">
            <a:avLst/>
          </a:prstGeom>
          <a:noFill/>
        </p:spPr>
        <p:txBody>
          <a:bodyPr wrap="square" rtlCol="0">
            <a:spAutoFit/>
          </a:bodyPr>
          <a:lstStyle/>
          <a:p>
            <a:pPr algn="ctr"/>
            <a:r>
              <a:rPr lang="en-US" sz="2400" b="1" u="sng" dirty="0" smtClean="0"/>
              <a:t>Category 3</a:t>
            </a:r>
            <a:endParaRPr lang="en-US" sz="2400" b="1" u="sng" dirty="0"/>
          </a:p>
        </p:txBody>
      </p:sp>
      <p:sp>
        <p:nvSpPr>
          <p:cNvPr id="10" name="TextBox 9"/>
          <p:cNvSpPr txBox="1"/>
          <p:nvPr/>
        </p:nvSpPr>
        <p:spPr>
          <a:xfrm>
            <a:off x="1396196" y="6131268"/>
            <a:ext cx="2508069" cy="369332"/>
          </a:xfrm>
          <a:prstGeom prst="rect">
            <a:avLst/>
          </a:prstGeom>
          <a:noFill/>
        </p:spPr>
        <p:txBody>
          <a:bodyPr wrap="square" rtlCol="0">
            <a:spAutoFit/>
          </a:bodyPr>
          <a:lstStyle/>
          <a:p>
            <a:r>
              <a:rPr lang="en-US" b="1" dirty="0" smtClean="0"/>
              <a:t>**HIGHEST PRIORITY**</a:t>
            </a:r>
            <a:endParaRPr lang="en-US" b="1" dirty="0"/>
          </a:p>
        </p:txBody>
      </p:sp>
    </p:spTree>
    <p:extLst>
      <p:ext uri="{BB962C8B-B14F-4D97-AF65-F5344CB8AC3E}">
        <p14:creationId xmlns:p14="http://schemas.microsoft.com/office/powerpoint/2010/main" val="29091783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21748" y="4237571"/>
            <a:ext cx="1856966" cy="1816421"/>
          </a:xfrm>
          <a:prstGeom prst="rect">
            <a:avLst/>
          </a:prstGeom>
        </p:spPr>
      </p:pic>
      <p:pic>
        <p:nvPicPr>
          <p:cNvPr id="3" name="Picture 2"/>
          <p:cNvPicPr>
            <a:picLocks noChangeAspect="1"/>
          </p:cNvPicPr>
          <p:nvPr/>
        </p:nvPicPr>
        <p:blipFill>
          <a:blip r:embed="rId3"/>
          <a:stretch>
            <a:fillRect/>
          </a:stretch>
        </p:blipFill>
        <p:spPr>
          <a:xfrm>
            <a:off x="5125898" y="4237571"/>
            <a:ext cx="1994126" cy="1950586"/>
          </a:xfrm>
          <a:prstGeom prst="rect">
            <a:avLst/>
          </a:prstGeom>
        </p:spPr>
      </p:pic>
      <p:pic>
        <p:nvPicPr>
          <p:cNvPr id="4" name="Picture 3"/>
          <p:cNvPicPr>
            <a:picLocks noChangeAspect="1"/>
          </p:cNvPicPr>
          <p:nvPr/>
        </p:nvPicPr>
        <p:blipFill>
          <a:blip r:embed="rId3"/>
          <a:stretch>
            <a:fillRect/>
          </a:stretch>
        </p:blipFill>
        <p:spPr>
          <a:xfrm>
            <a:off x="8725990" y="4237571"/>
            <a:ext cx="2124755" cy="2078363"/>
          </a:xfrm>
          <a:prstGeom prst="rect">
            <a:avLst/>
          </a:prstGeom>
        </p:spPr>
      </p:pic>
      <p:sp>
        <p:nvSpPr>
          <p:cNvPr id="5" name="Title 1"/>
          <p:cNvSpPr txBox="1">
            <a:spLocks/>
          </p:cNvSpPr>
          <p:nvPr/>
        </p:nvSpPr>
        <p:spPr>
          <a:xfrm>
            <a:off x="537882" y="46839"/>
            <a:ext cx="11241742" cy="841435"/>
          </a:xfrm>
          <a:prstGeom prst="rect">
            <a:avLst/>
          </a:prstGeom>
          <a:solidFill>
            <a:srgbClr val="00B0F0"/>
          </a:solidFill>
          <a:ln>
            <a:solidFill>
              <a:schemeClr val="tx1"/>
            </a:solidFill>
          </a:ln>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smtClean="0">
                <a:latin typeface="Arial" panose="020B0604020202020204" pitchFamily="34" charset="0"/>
                <a:cs typeface="Arial" panose="020B0604020202020204" pitchFamily="34" charset="0"/>
              </a:rPr>
              <a:t>Planning: Next Steps for Improvement</a:t>
            </a:r>
            <a:endParaRPr lang="en-US" b="1" dirty="0">
              <a:latin typeface="Arial" panose="020B0604020202020204" pitchFamily="34" charset="0"/>
              <a:cs typeface="Arial" panose="020B0604020202020204" pitchFamily="34" charset="0"/>
            </a:endParaRPr>
          </a:p>
        </p:txBody>
      </p:sp>
      <p:sp>
        <p:nvSpPr>
          <p:cNvPr id="6" name="TextBox 5"/>
          <p:cNvSpPr txBox="1"/>
          <p:nvPr/>
        </p:nvSpPr>
        <p:spPr>
          <a:xfrm>
            <a:off x="537882" y="1048857"/>
            <a:ext cx="11241742" cy="2554545"/>
          </a:xfrm>
          <a:prstGeom prst="rect">
            <a:avLst/>
          </a:prstGeom>
          <a:noFill/>
        </p:spPr>
        <p:txBody>
          <a:bodyPr wrap="square" rtlCol="0">
            <a:spAutoFit/>
          </a:bodyPr>
          <a:lstStyle/>
          <a:p>
            <a:pPr marL="457200" indent="-457200">
              <a:buFont typeface="Wingdings" panose="05000000000000000000" pitchFamily="2" charset="2"/>
              <a:buChar char="ü"/>
            </a:pPr>
            <a:r>
              <a:rPr lang="en-US" sz="3200" b="1" dirty="0" smtClean="0"/>
              <a:t>Once the team has sorted the sticky notes, explain and justify the categories to the principal </a:t>
            </a:r>
          </a:p>
          <a:p>
            <a:endParaRPr lang="en-US" sz="3200" b="1" dirty="0" smtClean="0"/>
          </a:p>
          <a:p>
            <a:pPr marL="457200" indent="-457200">
              <a:buFont typeface="Wingdings" panose="05000000000000000000" pitchFamily="2" charset="2"/>
              <a:buChar char="ü"/>
            </a:pPr>
            <a:r>
              <a:rPr lang="en-US" sz="3200" b="1" dirty="0" smtClean="0"/>
              <a:t>If principal disagrees with any sticky note’s placement, he/she may re-sort as needed</a:t>
            </a:r>
            <a:endParaRPr lang="en-US" sz="3200" b="1" dirty="0"/>
          </a:p>
        </p:txBody>
      </p:sp>
      <p:sp>
        <p:nvSpPr>
          <p:cNvPr id="7" name="TextBox 6"/>
          <p:cNvSpPr txBox="1"/>
          <p:nvPr/>
        </p:nvSpPr>
        <p:spPr>
          <a:xfrm>
            <a:off x="1160349" y="3775906"/>
            <a:ext cx="2847703" cy="461665"/>
          </a:xfrm>
          <a:prstGeom prst="rect">
            <a:avLst/>
          </a:prstGeom>
          <a:noFill/>
        </p:spPr>
        <p:txBody>
          <a:bodyPr wrap="square" rtlCol="0">
            <a:spAutoFit/>
          </a:bodyPr>
          <a:lstStyle/>
          <a:p>
            <a:pPr algn="ctr"/>
            <a:r>
              <a:rPr lang="en-US" sz="2400" b="1" u="sng" dirty="0" smtClean="0"/>
              <a:t>Category 1</a:t>
            </a:r>
            <a:endParaRPr lang="en-US" sz="2400" b="1" u="sng" dirty="0"/>
          </a:p>
        </p:txBody>
      </p:sp>
      <p:sp>
        <p:nvSpPr>
          <p:cNvPr id="8" name="TextBox 7"/>
          <p:cNvSpPr txBox="1"/>
          <p:nvPr/>
        </p:nvSpPr>
        <p:spPr>
          <a:xfrm>
            <a:off x="4977920" y="3778894"/>
            <a:ext cx="2183537" cy="461665"/>
          </a:xfrm>
          <a:prstGeom prst="rect">
            <a:avLst/>
          </a:prstGeom>
          <a:noFill/>
        </p:spPr>
        <p:txBody>
          <a:bodyPr wrap="square" rtlCol="0">
            <a:spAutoFit/>
          </a:bodyPr>
          <a:lstStyle/>
          <a:p>
            <a:pPr algn="ctr"/>
            <a:r>
              <a:rPr lang="en-US" sz="2400" b="1" u="sng" dirty="0" smtClean="0"/>
              <a:t>Category 2</a:t>
            </a:r>
            <a:endParaRPr lang="en-US" sz="2400" b="1" u="sng" dirty="0"/>
          </a:p>
        </p:txBody>
      </p:sp>
      <p:sp>
        <p:nvSpPr>
          <p:cNvPr id="9" name="TextBox 8"/>
          <p:cNvSpPr txBox="1"/>
          <p:nvPr/>
        </p:nvSpPr>
        <p:spPr>
          <a:xfrm>
            <a:off x="8667208" y="3778778"/>
            <a:ext cx="2183537" cy="461665"/>
          </a:xfrm>
          <a:prstGeom prst="rect">
            <a:avLst/>
          </a:prstGeom>
          <a:noFill/>
        </p:spPr>
        <p:txBody>
          <a:bodyPr wrap="square" rtlCol="0">
            <a:spAutoFit/>
          </a:bodyPr>
          <a:lstStyle/>
          <a:p>
            <a:pPr algn="ctr"/>
            <a:r>
              <a:rPr lang="en-US" sz="2400" b="1" u="sng" dirty="0" smtClean="0"/>
              <a:t>Category 3</a:t>
            </a:r>
            <a:endParaRPr lang="en-US" sz="2400" b="1" u="sng" dirty="0"/>
          </a:p>
        </p:txBody>
      </p:sp>
      <p:sp>
        <p:nvSpPr>
          <p:cNvPr id="10" name="TextBox 9"/>
          <p:cNvSpPr txBox="1"/>
          <p:nvPr/>
        </p:nvSpPr>
        <p:spPr>
          <a:xfrm>
            <a:off x="1396196" y="6131268"/>
            <a:ext cx="2508069" cy="369332"/>
          </a:xfrm>
          <a:prstGeom prst="rect">
            <a:avLst/>
          </a:prstGeom>
          <a:noFill/>
        </p:spPr>
        <p:txBody>
          <a:bodyPr wrap="square" rtlCol="0">
            <a:spAutoFit/>
          </a:bodyPr>
          <a:lstStyle/>
          <a:p>
            <a:r>
              <a:rPr lang="en-US" b="1" dirty="0" smtClean="0"/>
              <a:t>**HIGHEST PRIORITY**</a:t>
            </a:r>
            <a:endParaRPr lang="en-US" b="1" dirty="0"/>
          </a:p>
        </p:txBody>
      </p:sp>
    </p:spTree>
    <p:extLst>
      <p:ext uri="{BB962C8B-B14F-4D97-AF65-F5344CB8AC3E}">
        <p14:creationId xmlns:p14="http://schemas.microsoft.com/office/powerpoint/2010/main" val="2818721458"/>
      </p:ext>
    </p:extLst>
  </p:cSld>
  <p:clrMapOvr>
    <a:masterClrMapping/>
  </p:clrMapOvr>
  <p:transition spd="slow">
    <p:push dir="u"/>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882" y="46839"/>
            <a:ext cx="11241742" cy="1499534"/>
          </a:xfrm>
          <a:solidFill>
            <a:srgbClr val="00B0F0"/>
          </a:solidFill>
          <a:ln>
            <a:solidFill>
              <a:schemeClr val="tx1"/>
            </a:solidFill>
          </a:ln>
        </p:spPr>
        <p:txBody>
          <a:bodyPr>
            <a:normAutofit/>
          </a:bodyPr>
          <a:lstStyle/>
          <a:p>
            <a:pPr algn="ctr"/>
            <a:r>
              <a:rPr lang="en-US" b="1" dirty="0" smtClean="0">
                <a:latin typeface="Arial" panose="020B0604020202020204" pitchFamily="34" charset="0"/>
                <a:cs typeface="Arial" panose="020B0604020202020204" pitchFamily="34" charset="0"/>
              </a:rPr>
              <a:t>Planning: Next Steps for Improvement</a:t>
            </a:r>
            <a:endParaRPr lang="en-US" b="1" dirty="0">
              <a:latin typeface="Arial" panose="020B0604020202020204" pitchFamily="34" charset="0"/>
              <a:cs typeface="Arial" panose="020B0604020202020204" pitchFamily="34" charset="0"/>
            </a:endParaRPr>
          </a:p>
        </p:txBody>
      </p:sp>
      <p:sp>
        <p:nvSpPr>
          <p:cNvPr id="4" name="TextBox 3"/>
          <p:cNvSpPr txBox="1"/>
          <p:nvPr/>
        </p:nvSpPr>
        <p:spPr>
          <a:xfrm>
            <a:off x="537882" y="1589101"/>
            <a:ext cx="11241742" cy="5016758"/>
          </a:xfrm>
          <a:prstGeom prst="rect">
            <a:avLst/>
          </a:prstGeom>
          <a:noFill/>
          <a:ln w="28575">
            <a:solidFill>
              <a:schemeClr val="tx1"/>
            </a:solidFill>
          </a:ln>
        </p:spPr>
        <p:txBody>
          <a:bodyPr wrap="square" rtlCol="0">
            <a:spAutoFit/>
          </a:bodyPr>
          <a:lstStyle/>
          <a:p>
            <a:pPr marL="571500" indent="-571500">
              <a:buFont typeface="Wingdings" panose="05000000000000000000" pitchFamily="2" charset="2"/>
              <a:buChar char="v"/>
            </a:pPr>
            <a:r>
              <a:rPr lang="en-US" sz="4000" dirty="0" smtClean="0">
                <a:solidFill>
                  <a:prstClr val="black"/>
                </a:solidFill>
                <a:latin typeface="Arial" panose="020B0604020202020204" pitchFamily="34" charset="0"/>
                <a:cs typeface="Arial" panose="020B0604020202020204" pitchFamily="34" charset="0"/>
              </a:rPr>
              <a:t>As a team, come to consensus on final categories</a:t>
            </a:r>
          </a:p>
          <a:p>
            <a:endParaRPr lang="en-US" sz="4000" dirty="0">
              <a:solidFill>
                <a:prstClr val="black"/>
              </a:solidFill>
              <a:latin typeface="Arial" panose="020B0604020202020204" pitchFamily="34" charset="0"/>
              <a:cs typeface="Arial" panose="020B0604020202020204" pitchFamily="34" charset="0"/>
            </a:endParaRPr>
          </a:p>
          <a:p>
            <a:pPr marL="571500" indent="-571500">
              <a:buFont typeface="Wingdings" panose="05000000000000000000" pitchFamily="2" charset="2"/>
              <a:buChar char="v"/>
            </a:pPr>
            <a:r>
              <a:rPr lang="en-US" sz="4000" dirty="0" smtClean="0">
                <a:solidFill>
                  <a:prstClr val="black"/>
                </a:solidFill>
                <a:latin typeface="Arial" panose="020B0604020202020204" pitchFamily="34" charset="0"/>
                <a:cs typeface="Arial" panose="020B0604020202020204" pitchFamily="34" charset="0"/>
              </a:rPr>
              <a:t>Work together to identify </a:t>
            </a:r>
            <a:r>
              <a:rPr lang="en-US" sz="4000" b="1" u="sng" dirty="0" smtClean="0">
                <a:solidFill>
                  <a:prstClr val="black"/>
                </a:solidFill>
                <a:latin typeface="Arial" panose="020B0604020202020204" pitchFamily="34" charset="0"/>
                <a:cs typeface="Arial" panose="020B0604020202020204" pitchFamily="34" charset="0"/>
              </a:rPr>
              <a:t>3-5 next steps</a:t>
            </a:r>
            <a:r>
              <a:rPr lang="en-US" sz="4000" b="1" dirty="0" smtClean="0">
                <a:solidFill>
                  <a:prstClr val="black"/>
                </a:solidFill>
                <a:latin typeface="Arial" panose="020B0604020202020204" pitchFamily="34" charset="0"/>
                <a:cs typeface="Arial" panose="020B0604020202020204" pitchFamily="34" charset="0"/>
              </a:rPr>
              <a:t> </a:t>
            </a:r>
            <a:r>
              <a:rPr lang="en-US" sz="4000" dirty="0" smtClean="0">
                <a:solidFill>
                  <a:prstClr val="black"/>
                </a:solidFill>
                <a:latin typeface="Arial" panose="020B0604020202020204" pitchFamily="34" charset="0"/>
                <a:cs typeface="Arial" panose="020B0604020202020204" pitchFamily="34" charset="0"/>
              </a:rPr>
              <a:t>for improvement that will become a part of your improvement planning process (i.e. 30-60-90 Day plans, CSIP, PLC work, etc.) for the upcoming school year </a:t>
            </a:r>
            <a:endParaRPr lang="en-US" sz="4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62851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solidFill>
                  <a:schemeClr val="tx1"/>
                </a:solidFill>
              </a:rPr>
              <a:t/>
            </a:r>
            <a:br>
              <a:rPr lang="en-US" dirty="0" smtClean="0">
                <a:solidFill>
                  <a:schemeClr val="tx1"/>
                </a:solidFill>
              </a:rPr>
            </a:br>
            <a:r>
              <a:rPr lang="en-US" dirty="0">
                <a:solidFill>
                  <a:schemeClr val="tx1"/>
                </a:solidFill>
              </a:rPr>
              <a:t/>
            </a:r>
            <a:br>
              <a:rPr lang="en-US" dirty="0">
                <a:solidFill>
                  <a:schemeClr val="tx1"/>
                </a:solidFill>
              </a:rPr>
            </a:br>
            <a:r>
              <a:rPr lang="en-US" dirty="0" smtClean="0">
                <a:solidFill>
                  <a:schemeClr val="tx1"/>
                </a:solidFill>
              </a:rPr>
              <a:t/>
            </a:r>
            <a:br>
              <a:rPr lang="en-US" dirty="0" smtClean="0">
                <a:solidFill>
                  <a:schemeClr val="tx1"/>
                </a:solidFill>
              </a:rPr>
            </a:br>
            <a:endParaRPr lang="en-US" dirty="0">
              <a:solidFill>
                <a:schemeClr val="tx1"/>
              </a:solidFill>
            </a:endParaRPr>
          </a:p>
        </p:txBody>
      </p:sp>
      <p:sp>
        <p:nvSpPr>
          <p:cNvPr id="3" name="Subtitle 2"/>
          <p:cNvSpPr>
            <a:spLocks noGrp="1"/>
          </p:cNvSpPr>
          <p:nvPr>
            <p:ph type="subTitle" idx="1"/>
          </p:nvPr>
        </p:nvSpPr>
        <p:spPr>
          <a:xfrm>
            <a:off x="1922417" y="6109388"/>
            <a:ext cx="7968342" cy="551907"/>
          </a:xfrm>
        </p:spPr>
        <p:txBody>
          <a:bodyPr>
            <a:noAutofit/>
          </a:bodyPr>
          <a:lstStyle/>
          <a:p>
            <a:pPr algn="ctr"/>
            <a:r>
              <a:rPr lang="en-US" sz="3200" b="1" spc="-100" dirty="0">
                <a:solidFill>
                  <a:srgbClr val="000099"/>
                </a:solidFill>
                <a:ea typeface="+mj-ea"/>
                <a:cs typeface="+mj-cs"/>
              </a:rPr>
              <a:t>Novice Reduction </a:t>
            </a:r>
            <a:r>
              <a:rPr lang="en-US" sz="3200" b="1" spc="-100" dirty="0" smtClean="0">
                <a:solidFill>
                  <a:srgbClr val="000099"/>
                </a:solidFill>
                <a:ea typeface="+mj-ea"/>
                <a:cs typeface="+mj-cs"/>
              </a:rPr>
              <a:t>for Gap Closure    </a:t>
            </a:r>
            <a:r>
              <a:rPr lang="en-US" sz="3200" b="1" spc="-100" dirty="0" smtClean="0">
                <a:solidFill>
                  <a:schemeClr val="accent4">
                    <a:lumMod val="75000"/>
                  </a:schemeClr>
                </a:solidFill>
                <a:ea typeface="+mj-ea"/>
                <a:cs typeface="+mj-cs"/>
              </a:rPr>
              <a:t> 2017 </a:t>
            </a:r>
            <a:endParaRPr lang="en-US" sz="3200" b="1" dirty="0">
              <a:solidFill>
                <a:schemeClr val="accent4">
                  <a:lumMod val="75000"/>
                </a:schemeClr>
              </a:solidFill>
              <a:latin typeface="Baskerville Old Face" panose="02020602080505020303" pitchFamily="18" charset="0"/>
            </a:endParaRPr>
          </a:p>
        </p:txBody>
      </p:sp>
      <p:pic>
        <p:nvPicPr>
          <p:cNvPr id="5" name="Picture 4" descr="C:\Users\vbratton\AppData\Local\Microsoft\Windows\Temporary Internet Files\Content.Outlook\41MA0NZA\KDE-Logo-CMYK-Print.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6176" y="1563206"/>
            <a:ext cx="2561409" cy="2293090"/>
          </a:xfrm>
          <a:prstGeom prst="rect">
            <a:avLst/>
          </a:prstGeom>
          <a:noFill/>
          <a:ln>
            <a:noFill/>
          </a:ln>
        </p:spPr>
      </p:pic>
      <p:sp>
        <p:nvSpPr>
          <p:cNvPr id="4" name="TextBox 3"/>
          <p:cNvSpPr txBox="1"/>
          <p:nvPr/>
        </p:nvSpPr>
        <p:spPr>
          <a:xfrm>
            <a:off x="472440" y="234748"/>
            <a:ext cx="11247120" cy="584775"/>
          </a:xfrm>
          <a:prstGeom prst="rect">
            <a:avLst/>
          </a:prstGeom>
          <a:solidFill>
            <a:srgbClr val="00B0F0"/>
          </a:solidFill>
          <a:ln w="38100">
            <a:solidFill>
              <a:srgbClr val="000099"/>
            </a:solidFill>
          </a:ln>
        </p:spPr>
        <p:txBody>
          <a:bodyPr wrap="square" rtlCol="0">
            <a:spAutoFit/>
          </a:bodyPr>
          <a:lstStyle/>
          <a:p>
            <a:pPr algn="ctr"/>
            <a:r>
              <a:rPr lang="en-US" sz="3200" b="1" dirty="0" smtClean="0">
                <a:solidFill>
                  <a:schemeClr val="bg1"/>
                </a:solidFill>
              </a:rPr>
              <a:t>Novice Reduction Strategies That Impact Student Learning</a:t>
            </a:r>
            <a:endParaRPr lang="en-US" sz="3200" b="1" dirty="0">
              <a:solidFill>
                <a:schemeClr val="bg1"/>
              </a:solidFill>
            </a:endParaRPr>
          </a:p>
        </p:txBody>
      </p:sp>
      <p:sp>
        <p:nvSpPr>
          <p:cNvPr id="6" name="TextBox 5"/>
          <p:cNvSpPr txBox="1"/>
          <p:nvPr/>
        </p:nvSpPr>
        <p:spPr>
          <a:xfrm>
            <a:off x="472440" y="878473"/>
            <a:ext cx="10541726" cy="5078313"/>
          </a:xfrm>
          <a:prstGeom prst="rect">
            <a:avLst/>
          </a:prstGeom>
          <a:noFill/>
        </p:spPr>
        <p:txBody>
          <a:bodyPr wrap="square" rtlCol="0">
            <a:spAutoFit/>
          </a:bodyPr>
          <a:lstStyle/>
          <a:p>
            <a:r>
              <a:rPr lang="en-US" sz="2600" b="1" u="sng" dirty="0" smtClean="0"/>
              <a:t>For Additional </a:t>
            </a:r>
            <a:r>
              <a:rPr lang="en-US" sz="2600" b="1" u="sng" dirty="0"/>
              <a:t>R</a:t>
            </a:r>
            <a:r>
              <a:rPr lang="en-US" sz="2600" b="1" u="sng" dirty="0" smtClean="0"/>
              <a:t>esources and Support</a:t>
            </a:r>
            <a:r>
              <a:rPr lang="en-US" sz="2600" b="1" dirty="0" smtClean="0"/>
              <a:t>:</a:t>
            </a:r>
          </a:p>
          <a:p>
            <a:endParaRPr lang="en-US" sz="2600" b="1" dirty="0"/>
          </a:p>
          <a:p>
            <a:pPr marL="285750" indent="-285750">
              <a:buFont typeface="Wingdings" panose="05000000000000000000" pitchFamily="2" charset="2"/>
              <a:buChar char="ü"/>
            </a:pPr>
            <a:r>
              <a:rPr lang="en-US" sz="2600" b="1" dirty="0" smtClean="0"/>
              <a:t>Visit the Novice Reduction for Gap Closure webpages at </a:t>
            </a:r>
            <a:r>
              <a:rPr lang="en-US" sz="2600" b="1" dirty="0" smtClean="0">
                <a:hlinkClick r:id="rId4"/>
              </a:rPr>
              <a:t>www.education.ky.gov</a:t>
            </a:r>
            <a:r>
              <a:rPr lang="en-US" sz="2600" b="1" dirty="0" smtClean="0"/>
              <a:t> </a:t>
            </a:r>
          </a:p>
          <a:p>
            <a:endParaRPr lang="en-US" sz="2600" b="1" dirty="0"/>
          </a:p>
          <a:p>
            <a:pPr marL="285750" indent="-285750">
              <a:buFont typeface="Wingdings" panose="05000000000000000000" pitchFamily="2" charset="2"/>
              <a:buChar char="ü"/>
            </a:pPr>
            <a:r>
              <a:rPr lang="en-US" sz="2600" b="1" dirty="0" smtClean="0"/>
              <a:t>Contact Novice Reduction Team for follow-up:</a:t>
            </a:r>
            <a:endParaRPr lang="en-US" sz="1200" b="1" dirty="0" smtClean="0"/>
          </a:p>
          <a:p>
            <a:r>
              <a:rPr lang="en-US" sz="1200" b="1" dirty="0"/>
              <a:t>	</a:t>
            </a:r>
            <a:endParaRPr lang="en-US" sz="1200" b="1" dirty="0" smtClean="0"/>
          </a:p>
          <a:p>
            <a:r>
              <a:rPr lang="en-US" sz="2600" b="1" dirty="0" smtClean="0"/>
              <a:t>	Susan Greer, Coordinator – </a:t>
            </a:r>
            <a:r>
              <a:rPr lang="en-US" sz="2600" b="1" dirty="0" smtClean="0">
                <a:hlinkClick r:id="rId5"/>
              </a:rPr>
              <a:t>susan.greer@education.ky.gov</a:t>
            </a:r>
            <a:r>
              <a:rPr lang="en-US" sz="2600" b="1" dirty="0" smtClean="0"/>
              <a:t> </a:t>
            </a:r>
          </a:p>
          <a:p>
            <a:r>
              <a:rPr lang="en-US" sz="2600" b="1" dirty="0"/>
              <a:t>	</a:t>
            </a:r>
            <a:r>
              <a:rPr lang="en-US" sz="2600" b="1" dirty="0" smtClean="0"/>
              <a:t>J’Nora </a:t>
            </a:r>
            <a:r>
              <a:rPr lang="en-US" sz="2600" b="1" dirty="0"/>
              <a:t>Anderson – </a:t>
            </a:r>
            <a:r>
              <a:rPr lang="en-US" sz="2600" b="1" dirty="0">
                <a:hlinkClick r:id="rId6"/>
              </a:rPr>
              <a:t>jnora.anderson@education.ky.gov </a:t>
            </a:r>
            <a:r>
              <a:rPr lang="en-US" sz="2600" b="1" dirty="0"/>
              <a:t>	</a:t>
            </a:r>
            <a:endParaRPr lang="en-US" sz="2600" b="1" dirty="0" smtClean="0"/>
          </a:p>
          <a:p>
            <a:r>
              <a:rPr lang="en-US" sz="2600" b="1" dirty="0" smtClean="0"/>
              <a:t>	Wanetta Morrow – </a:t>
            </a:r>
            <a:r>
              <a:rPr lang="en-US" sz="2600" b="1" dirty="0" smtClean="0">
                <a:hlinkClick r:id="rId7"/>
              </a:rPr>
              <a:t>wanetta.morrow@education.ky.gov</a:t>
            </a:r>
            <a:endParaRPr lang="en-US" sz="2600" b="1" dirty="0" smtClean="0"/>
          </a:p>
          <a:p>
            <a:r>
              <a:rPr lang="en-US" sz="2600" b="1" dirty="0" smtClean="0"/>
              <a:t>	Kelli </a:t>
            </a:r>
            <a:r>
              <a:rPr lang="en-US" sz="2600" b="1" dirty="0"/>
              <a:t>Prater – </a:t>
            </a:r>
            <a:r>
              <a:rPr lang="en-US" sz="2600" b="1" dirty="0">
                <a:hlinkClick r:id="rId8"/>
              </a:rPr>
              <a:t>kelli.prater@education.ky.gov </a:t>
            </a:r>
            <a:endParaRPr lang="en-US" sz="2600" b="1" dirty="0" smtClean="0"/>
          </a:p>
          <a:p>
            <a:r>
              <a:rPr lang="en-US" sz="2600" b="1" dirty="0"/>
              <a:t>	</a:t>
            </a:r>
            <a:r>
              <a:rPr lang="en-US" sz="2600" b="1" dirty="0" smtClean="0"/>
              <a:t>Jennifer Steidel-Jones – </a:t>
            </a:r>
            <a:r>
              <a:rPr lang="en-US" sz="2600" b="1" dirty="0" smtClean="0">
                <a:hlinkClick r:id="rId9"/>
              </a:rPr>
              <a:t>jennifer.steidel-jones@education.ky.gov</a:t>
            </a:r>
            <a:endParaRPr lang="en-US" sz="2600" b="1" dirty="0" smtClean="0"/>
          </a:p>
          <a:p>
            <a:r>
              <a:rPr lang="en-US" sz="2600" b="1" dirty="0" smtClean="0"/>
              <a:t>	</a:t>
            </a:r>
            <a:r>
              <a:rPr lang="en-US" sz="2600" b="1" dirty="0"/>
              <a:t>Juett Wells – </a:t>
            </a:r>
            <a:r>
              <a:rPr lang="en-US" sz="2600" b="1" dirty="0" smtClean="0">
                <a:hlinkClick r:id="rId10"/>
              </a:rPr>
              <a:t>juett.wells@education.ky.gov</a:t>
            </a:r>
            <a:endParaRPr lang="en-US" sz="2600" b="1" dirty="0" smtClean="0"/>
          </a:p>
        </p:txBody>
      </p:sp>
    </p:spTree>
    <p:extLst>
      <p:ext uri="{BB962C8B-B14F-4D97-AF65-F5344CB8AC3E}">
        <p14:creationId xmlns:p14="http://schemas.microsoft.com/office/powerpoint/2010/main" val="4267546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28575">
            <a:solidFill>
              <a:srgbClr val="FF0000"/>
            </a:solidFill>
          </a:ln>
        </p:spPr>
        <p:txBody>
          <a:bodyPr>
            <a:normAutofit/>
          </a:bodyPr>
          <a:lstStyle/>
          <a:p>
            <a:pPr algn="ctr"/>
            <a:r>
              <a:rPr lang="en-US" sz="6400" b="1" dirty="0">
                <a:solidFill>
                  <a:srgbClr val="FF0000"/>
                </a:solidFill>
              </a:rPr>
              <a:t>Design and Deploy Standards</a:t>
            </a:r>
          </a:p>
        </p:txBody>
      </p:sp>
      <p:sp>
        <p:nvSpPr>
          <p:cNvPr id="3" name="Content Placeholder 2"/>
          <p:cNvSpPr>
            <a:spLocks noGrp="1"/>
          </p:cNvSpPr>
          <p:nvPr>
            <p:ph sz="half" idx="1"/>
          </p:nvPr>
        </p:nvSpPr>
        <p:spPr>
          <a:ln w="28575">
            <a:solidFill>
              <a:srgbClr val="FF0000"/>
            </a:solidFill>
          </a:ln>
        </p:spPr>
        <p:txBody>
          <a:bodyPr>
            <a:normAutofit fontScale="70000" lnSpcReduction="20000"/>
          </a:bodyPr>
          <a:lstStyle/>
          <a:p>
            <a:pPr marL="0" indent="0">
              <a:lnSpc>
                <a:spcPct val="100000"/>
              </a:lnSpc>
              <a:spcBef>
                <a:spcPts val="0"/>
              </a:spcBef>
              <a:buNone/>
            </a:pPr>
            <a:r>
              <a:rPr lang="en-US" sz="3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Kentucky Academic Standards and Career Technical Education curriculum are being implemented with efficacy.</a:t>
            </a:r>
          </a:p>
          <a:p>
            <a:pPr marL="0" indent="0">
              <a:lnSpc>
                <a:spcPct val="100000"/>
              </a:lnSpc>
              <a:spcBef>
                <a:spcPts val="0"/>
              </a:spcBef>
              <a:buNone/>
            </a:pPr>
            <a:endParaRPr lang="en-US" sz="32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100000"/>
              </a:lnSpc>
              <a:spcBef>
                <a:spcPts val="0"/>
              </a:spcBef>
              <a:buNone/>
            </a:pPr>
            <a:r>
              <a:rPr lang="en-US" sz="51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Quality Practice and Evidence</a:t>
            </a:r>
            <a:r>
              <a:rPr lang="en-US" sz="3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p>
          <a:p>
            <a:pPr marL="0" indent="0">
              <a:lnSpc>
                <a:spcPct val="100000"/>
              </a:lnSpc>
              <a:spcBef>
                <a:spcPts val="0"/>
              </a:spcBef>
              <a:buNone/>
            </a:pPr>
            <a:endParaRPr lang="en-US" sz="14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r>
              <a:rPr lang="en-US" sz="4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Valid Curriculum</a:t>
            </a:r>
          </a:p>
          <a:p>
            <a:pPr>
              <a:lnSpc>
                <a:spcPct val="100000"/>
              </a:lnSpc>
              <a:spcBef>
                <a:spcPts val="0"/>
              </a:spcBef>
            </a:pPr>
            <a:r>
              <a:rPr lang="en-US" sz="4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Taught with high level of fidelity   </a:t>
            </a:r>
          </a:p>
          <a:p>
            <a:pPr>
              <a:lnSpc>
                <a:spcPct val="100000"/>
              </a:lnSpc>
              <a:spcBef>
                <a:spcPts val="0"/>
              </a:spcBef>
            </a:pPr>
            <a:r>
              <a:rPr lang="en-US" sz="4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System(s) in place for continuous improvement</a:t>
            </a:r>
            <a:endParaRPr lang="en-US" sz="40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endParaRPr lang="en-US" sz="4267" dirty="0"/>
          </a:p>
        </p:txBody>
      </p:sp>
      <p:sp>
        <p:nvSpPr>
          <p:cNvPr id="4" name="Content Placeholder 3"/>
          <p:cNvSpPr>
            <a:spLocks noGrp="1"/>
          </p:cNvSpPr>
          <p:nvPr>
            <p:ph sz="half" idx="2"/>
          </p:nvPr>
        </p:nvSpPr>
        <p:spPr>
          <a:ln w="28575">
            <a:solidFill>
              <a:srgbClr val="FF0000"/>
            </a:solidFill>
          </a:ln>
        </p:spPr>
        <p:txBody>
          <a:bodyPr>
            <a:normAutofit fontScale="70000" lnSpcReduction="20000"/>
          </a:bodyPr>
          <a:lstStyle/>
          <a:p>
            <a:pPr marL="0" indent="0">
              <a:buNone/>
            </a:pPr>
            <a:r>
              <a:rPr lang="en-US" sz="4800" dirty="0"/>
              <a:t>KAS ensures that all districts and schools have access to the same outline of expectations.  It is imperative that schools continually assess, review and revise school curricula to support the assurance that all students have the knowledge, skills and dispositions for success. </a:t>
            </a:r>
          </a:p>
        </p:txBody>
      </p:sp>
    </p:spTree>
    <p:extLst>
      <p:ext uri="{BB962C8B-B14F-4D97-AF65-F5344CB8AC3E}">
        <p14:creationId xmlns:p14="http://schemas.microsoft.com/office/powerpoint/2010/main" val="27755729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anim calcmode="lin" valueType="num">
                                      <p:cBhvr additive="base">
                                        <p:cTn id="11"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2"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4">
                                            <p:bg/>
                                          </p:spTgt>
                                        </p:tgtEl>
                                        <p:attrNameLst>
                                          <p:attrName>style.visibility</p:attrName>
                                        </p:attrNameLst>
                                      </p:cBhvr>
                                      <p:to>
                                        <p:strVal val="visible"/>
                                      </p:to>
                                    </p:set>
                                    <p:animEffect transition="in" filter="fade">
                                      <p:cBhvr>
                                        <p:cTn id="47" dur="1000"/>
                                        <p:tgtEl>
                                          <p:spTgt spid="4">
                                            <p:bg/>
                                          </p:spTgt>
                                        </p:tgtEl>
                                      </p:cBhvr>
                                    </p:animEffect>
                                    <p:anim calcmode="lin" valueType="num">
                                      <p:cBhvr>
                                        <p:cTn id="48" dur="1000" fill="hold"/>
                                        <p:tgtEl>
                                          <p:spTgt spid="4">
                                            <p:bg/>
                                          </p:spTgt>
                                        </p:tgtEl>
                                        <p:attrNameLst>
                                          <p:attrName>ppt_x</p:attrName>
                                        </p:attrNameLst>
                                      </p:cBhvr>
                                      <p:tavLst>
                                        <p:tav tm="0">
                                          <p:val>
                                            <p:strVal val="#ppt_x"/>
                                          </p:val>
                                        </p:tav>
                                        <p:tav tm="100000">
                                          <p:val>
                                            <p:strVal val="#ppt_x"/>
                                          </p:val>
                                        </p:tav>
                                      </p:tavLst>
                                    </p:anim>
                                    <p:anim calcmode="lin" valueType="num">
                                      <p:cBhvr>
                                        <p:cTn id="49" dur="1000" fill="hold"/>
                                        <p:tgtEl>
                                          <p:spTgt spid="4">
                                            <p:bg/>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4">
                                            <p:txEl>
                                              <p:pRg st="0" end="0"/>
                                            </p:txEl>
                                          </p:spTgt>
                                        </p:tgtEl>
                                        <p:attrNameLst>
                                          <p:attrName>style.visibility</p:attrName>
                                        </p:attrNameLst>
                                      </p:cBhvr>
                                      <p:to>
                                        <p:strVal val="visible"/>
                                      </p:to>
                                    </p:set>
                                    <p:animEffect transition="in" filter="fade">
                                      <p:cBhvr>
                                        <p:cTn id="54" dur="1000"/>
                                        <p:tgtEl>
                                          <p:spTgt spid="4">
                                            <p:txEl>
                                              <p:pRg st="0" end="0"/>
                                            </p:txEl>
                                          </p:spTgt>
                                        </p:tgtEl>
                                      </p:cBhvr>
                                    </p:animEffect>
                                    <p:anim calcmode="lin" valueType="num">
                                      <p:cBhvr>
                                        <p:cTn id="5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5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4" grpId="0" build="p" animBg="1"/>
    </p:bldLst>
  </p:timing>
</p:sld>
</file>

<file path=ppt/theme/_rels/theme16.xml.rels><?xml version="1.0" encoding="UTF-8" standalone="yes"?>
<Relationships xmlns="http://schemas.openxmlformats.org/package/2006/relationships"><Relationship Id="rId1" Type="http://schemas.openxmlformats.org/officeDocument/2006/relationships/image" Target="../media/image1.jpeg"/></Relationships>
</file>

<file path=ppt/theme/_rels/theme17.xml.rels><?xml version="1.0" encoding="UTF-8" standalone="yes"?>
<Relationships xmlns="http://schemas.openxmlformats.org/package/2006/relationships"><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1" Type="http://schemas.openxmlformats.org/officeDocument/2006/relationships/image" Target="../media/image1.jpeg"/></Relationships>
</file>

<file path=ppt/theme/_rels/theme20.xml.rels><?xml version="1.0" encoding="UTF-8" standalone="yes"?>
<Relationships xmlns="http://schemas.openxmlformats.org/package/2006/relationships"><Relationship Id="rId1" Type="http://schemas.openxmlformats.org/officeDocument/2006/relationships/image" Target="../media/image1.jpeg"/></Relationships>
</file>

<file path=ppt/theme/_rels/theme21.xml.rels><?xml version="1.0" encoding="UTF-8" standalone="yes"?>
<Relationships xmlns="http://schemas.openxmlformats.org/package/2006/relationships"><Relationship Id="rId1" Type="http://schemas.openxmlformats.org/officeDocument/2006/relationships/image" Target="../media/image1.jpeg"/></Relationships>
</file>

<file path=ppt/theme/_rels/theme22.xml.rels><?xml version="1.0" encoding="UTF-8" standalone="yes"?>
<Relationships xmlns="http://schemas.openxmlformats.org/package/2006/relationships"><Relationship Id="rId1" Type="http://schemas.openxmlformats.org/officeDocument/2006/relationships/image" Target="../media/image1.jpeg"/></Relationships>
</file>

<file path=ppt/theme/_rels/theme23.xml.rels><?xml version="1.0" encoding="UTF-8" standalone="yes"?>
<Relationships xmlns="http://schemas.openxmlformats.org/package/2006/relationships"><Relationship Id="rId1" Type="http://schemas.openxmlformats.org/officeDocument/2006/relationships/image" Target="../media/image1.jpeg"/></Relationships>
</file>

<file path=ppt/theme/_rels/theme2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11.xml><?xml version="1.0" encoding="utf-8"?>
<a:theme xmlns:a="http://schemas.openxmlformats.org/drawingml/2006/main" name="5_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12.xml><?xml version="1.0" encoding="utf-8"?>
<a:theme xmlns:a="http://schemas.openxmlformats.org/drawingml/2006/main" name="6_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13.xml><?xml version="1.0" encoding="utf-8"?>
<a:theme xmlns:a="http://schemas.openxmlformats.org/drawingml/2006/main" name="7_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14.xml><?xml version="1.0" encoding="utf-8"?>
<a:theme xmlns:a="http://schemas.openxmlformats.org/drawingml/2006/main" name="8_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15.xml><?xml version="1.0" encoding="utf-8"?>
<a:theme xmlns:a="http://schemas.openxmlformats.org/drawingml/2006/main" name="9_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16.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17.xml><?xml version="1.0" encoding="utf-8"?>
<a:theme xmlns:a="http://schemas.openxmlformats.org/drawingml/2006/main" name="1_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18.xml><?xml version="1.0" encoding="utf-8"?>
<a:theme xmlns:a="http://schemas.openxmlformats.org/drawingml/2006/main" name="2_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19.xml><?xml version="1.0" encoding="utf-8"?>
<a:theme xmlns:a="http://schemas.openxmlformats.org/drawingml/2006/main" name="3_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0.xml><?xml version="1.0" encoding="utf-8"?>
<a:theme xmlns:a="http://schemas.openxmlformats.org/drawingml/2006/main" name="4_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1.xml><?xml version="1.0" encoding="utf-8"?>
<a:theme xmlns:a="http://schemas.openxmlformats.org/drawingml/2006/main" name="5_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2.xml><?xml version="1.0" encoding="utf-8"?>
<a:theme xmlns:a="http://schemas.openxmlformats.org/drawingml/2006/main" name="6_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3.xml><?xml version="1.0" encoding="utf-8"?>
<a:theme xmlns:a="http://schemas.openxmlformats.org/drawingml/2006/main" name="7_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4.xml><?xml version="1.0" encoding="utf-8"?>
<a:theme xmlns:a="http://schemas.openxmlformats.org/drawingml/2006/main" name="8_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5.xml><?xml version="1.0" encoding="utf-8"?>
<a:theme xmlns:a="http://schemas.openxmlformats.org/drawingml/2006/main" name="Berlin">
  <a:themeElements>
    <a:clrScheme name="Berli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26.xml><?xml version="1.0" encoding="utf-8"?>
<a:theme xmlns:a="http://schemas.openxmlformats.org/drawingml/2006/main" name="1_Berlin">
  <a:themeElements>
    <a:clrScheme name="Berli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27.xml><?xml version="1.0" encoding="utf-8"?>
<a:theme xmlns:a="http://schemas.openxmlformats.org/drawingml/2006/main" name="2_Berlin">
  <a:themeElements>
    <a:clrScheme name="Berli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28.xml><?xml version="1.0" encoding="utf-8"?>
<a:theme xmlns:a="http://schemas.openxmlformats.org/drawingml/2006/main" name="3_Berlin">
  <a:themeElements>
    <a:clrScheme name="Berli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29.xml><?xml version="1.0" encoding="utf-8"?>
<a:theme xmlns:a="http://schemas.openxmlformats.org/drawingml/2006/main" name="4_Berlin">
  <a:themeElements>
    <a:clrScheme name="Berli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5_Berlin">
  <a:themeElements>
    <a:clrScheme name="Berli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31.xml><?xml version="1.0" encoding="utf-8"?>
<a:theme xmlns:a="http://schemas.openxmlformats.org/drawingml/2006/main" name="6_Berlin">
  <a:themeElements>
    <a:clrScheme name="Berli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32.xml><?xml version="1.0" encoding="utf-8"?>
<a:theme xmlns:a="http://schemas.openxmlformats.org/drawingml/2006/main" name="7_Berlin">
  <a:themeElements>
    <a:clrScheme name="Berli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33.xml><?xml version="1.0" encoding="utf-8"?>
<a:theme xmlns:a="http://schemas.openxmlformats.org/drawingml/2006/main" name="8_Berlin">
  <a:themeElements>
    <a:clrScheme name="Berli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3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6.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7.xml><?xml version="1.0" encoding="utf-8"?>
<a:theme xmlns:a="http://schemas.openxmlformats.org/drawingml/2006/main" name="1_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8.xml><?xml version="1.0" encoding="utf-8"?>
<a:theme xmlns:a="http://schemas.openxmlformats.org/drawingml/2006/main" name="2_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9.xml><?xml version="1.0" encoding="utf-8"?>
<a:theme xmlns:a="http://schemas.openxmlformats.org/drawingml/2006/main" name="3_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otalTime>4595</TotalTime>
  <Words>13248</Words>
  <Application>Microsoft Office PowerPoint</Application>
  <PresentationFormat>Widescreen</PresentationFormat>
  <Paragraphs>1105</Paragraphs>
  <Slides>87</Slides>
  <Notes>87</Notes>
  <HiddenSlides>0</HiddenSlides>
  <MMClips>5</MMClips>
  <ScaleCrop>false</ScaleCrop>
  <HeadingPairs>
    <vt:vector size="8" baseType="variant">
      <vt:variant>
        <vt:lpstr>Fonts Used</vt:lpstr>
      </vt:variant>
      <vt:variant>
        <vt:i4>13</vt:i4>
      </vt:variant>
      <vt:variant>
        <vt:lpstr>Theme</vt:lpstr>
      </vt:variant>
      <vt:variant>
        <vt:i4>33</vt:i4>
      </vt:variant>
      <vt:variant>
        <vt:lpstr>Embedded OLE Servers</vt:lpstr>
      </vt:variant>
      <vt:variant>
        <vt:i4>1</vt:i4>
      </vt:variant>
      <vt:variant>
        <vt:lpstr>Slide Titles</vt:lpstr>
      </vt:variant>
      <vt:variant>
        <vt:i4>87</vt:i4>
      </vt:variant>
    </vt:vector>
  </HeadingPairs>
  <TitlesOfParts>
    <vt:vector size="134" baseType="lpstr">
      <vt:lpstr>Arial</vt:lpstr>
      <vt:lpstr>Arial Narrow</vt:lpstr>
      <vt:lpstr>Baskerville Old Face</vt:lpstr>
      <vt:lpstr>Calibri</vt:lpstr>
      <vt:lpstr>Calibri Light</vt:lpstr>
      <vt:lpstr>Century Gothic</vt:lpstr>
      <vt:lpstr>Corbel</vt:lpstr>
      <vt:lpstr>Tahoma</vt:lpstr>
      <vt:lpstr>Times New Roman</vt:lpstr>
      <vt:lpstr>Trebuchet MS</vt:lpstr>
      <vt:lpstr>Wingdings</vt:lpstr>
      <vt:lpstr>Wingdings 2</vt:lpstr>
      <vt:lpstr>Wingdings 3</vt:lpstr>
      <vt:lpstr>Office Theme</vt:lpstr>
      <vt:lpstr>Frame</vt:lpstr>
      <vt:lpstr>1_Office Theme</vt:lpstr>
      <vt:lpstr>2_Office Theme</vt:lpstr>
      <vt:lpstr>1_Frame</vt:lpstr>
      <vt:lpstr>Slice</vt:lpstr>
      <vt:lpstr>1_Slice</vt:lpstr>
      <vt:lpstr>2_Slice</vt:lpstr>
      <vt:lpstr>3_Slice</vt:lpstr>
      <vt:lpstr>4_Slice</vt:lpstr>
      <vt:lpstr>5_Slice</vt:lpstr>
      <vt:lpstr>6_Slice</vt:lpstr>
      <vt:lpstr>7_Slice</vt:lpstr>
      <vt:lpstr>8_Slice</vt:lpstr>
      <vt:lpstr>9_Slice</vt:lpstr>
      <vt:lpstr>Quotable</vt:lpstr>
      <vt:lpstr>1_Quotable</vt:lpstr>
      <vt:lpstr>2_Quotable</vt:lpstr>
      <vt:lpstr>3_Quotable</vt:lpstr>
      <vt:lpstr>4_Quotable</vt:lpstr>
      <vt:lpstr>5_Quotable</vt:lpstr>
      <vt:lpstr>6_Quotable</vt:lpstr>
      <vt:lpstr>7_Quotable</vt:lpstr>
      <vt:lpstr>8_Quotable</vt:lpstr>
      <vt:lpstr>Berlin</vt:lpstr>
      <vt:lpstr>1_Berlin</vt:lpstr>
      <vt:lpstr>2_Berlin</vt:lpstr>
      <vt:lpstr>3_Berlin</vt:lpstr>
      <vt:lpstr>4_Berlin</vt:lpstr>
      <vt:lpstr>5_Berlin</vt:lpstr>
      <vt:lpstr>6_Berlin</vt:lpstr>
      <vt:lpstr>7_Berlin</vt:lpstr>
      <vt:lpstr>8_Berlin</vt:lpstr>
      <vt:lpstr>Document</vt:lpstr>
      <vt:lpstr>   </vt:lpstr>
      <vt:lpstr>Ethical Imperative</vt:lpstr>
      <vt:lpstr>Conditions of the  AS-IS-STATE  What is your current state?</vt:lpstr>
      <vt:lpstr>Key Core Work Processes  </vt:lpstr>
      <vt:lpstr>Evaluation of the Key Core Work Processes</vt:lpstr>
      <vt:lpstr>Evaluation of the Key Core Work Processes</vt:lpstr>
      <vt:lpstr>Learning Target and Measure of Success:</vt:lpstr>
      <vt:lpstr>Learning Target and Measure of Success:</vt:lpstr>
      <vt:lpstr>Design and Deploy Standards</vt:lpstr>
      <vt:lpstr>PowerPoint Presentation</vt:lpstr>
      <vt:lpstr>PowerPoint Presentation</vt:lpstr>
      <vt:lpstr>Design and Deliver Instruction</vt:lpstr>
      <vt:lpstr>PowerPoint Presentation</vt:lpstr>
      <vt:lpstr>PowerPoint Presentation</vt:lpstr>
      <vt:lpstr>Learning Target and Measure of Success:</vt:lpstr>
      <vt:lpstr>PowerPoint Presentation</vt:lpstr>
      <vt:lpstr>PowerPoint Presentation</vt:lpstr>
      <vt:lpstr>“In a growth mindset, people believe that their most basic abilities can be developed through dedication and hard work—brains and talent are just the starting point. This view creates a love of learning and a resilience that is essential for great accomplishment.”                                  ~ Carol Dweck</vt:lpstr>
      <vt:lpstr>Growth vs. Fixed Mindset  Effect Size - .19</vt:lpstr>
      <vt:lpstr>ACTIVITY: Mindset Check-Up</vt:lpstr>
      <vt:lpstr>Mindset Comparison</vt:lpstr>
      <vt:lpstr>Does your learning environment foster a GROWTH MINDSET?</vt:lpstr>
      <vt:lpstr>ACTIVITY: Matching Game </vt:lpstr>
      <vt:lpstr>ACTIVITY: Matching Game </vt:lpstr>
      <vt:lpstr>PowerPoint Presentation</vt:lpstr>
      <vt:lpstr>So What? Now What?</vt:lpstr>
      <vt:lpstr> Metacognitive Strategies</vt:lpstr>
      <vt:lpstr>What is Metacognition?</vt:lpstr>
      <vt:lpstr> Metacognition…</vt:lpstr>
      <vt:lpstr>Comprehension (Thinking) Strategies</vt:lpstr>
      <vt:lpstr>Monitoring for Meaning </vt:lpstr>
      <vt:lpstr>Using Schema (Prior Knowledge)</vt:lpstr>
      <vt:lpstr>Inferring</vt:lpstr>
      <vt:lpstr>Asking Questions</vt:lpstr>
      <vt:lpstr>Creating Mental Images</vt:lpstr>
      <vt:lpstr>Determining Importance </vt:lpstr>
      <vt:lpstr>Synthesizing</vt:lpstr>
      <vt:lpstr>PowerPoint Presentation</vt:lpstr>
      <vt:lpstr>Mix – Freeze – Pair</vt:lpstr>
      <vt:lpstr>Mix – Freeze – Pair</vt:lpstr>
      <vt:lpstr>Mix – Freeze – Pair</vt:lpstr>
      <vt:lpstr>Mix – Freeze – Pair</vt:lpstr>
      <vt:lpstr>PowerPoint Presentation</vt:lpstr>
      <vt:lpstr>So What? Now What?</vt:lpstr>
      <vt:lpstr>Cooperative Learning</vt:lpstr>
      <vt:lpstr>Why Cooperative Learning?</vt:lpstr>
      <vt:lpstr>We’ve Known This…</vt:lpstr>
      <vt:lpstr>PowerPoint Presentation</vt:lpstr>
      <vt:lpstr>PowerPoint Presentation</vt:lpstr>
      <vt:lpstr>Cooperative Learning is More  Than Working in Groups!</vt:lpstr>
      <vt:lpstr>PowerPoint Presentation</vt:lpstr>
      <vt:lpstr>PowerPoint Presentation</vt:lpstr>
      <vt:lpstr>PowerPoint Presentation</vt:lpstr>
      <vt:lpstr>PowerPoint Presentation</vt:lpstr>
      <vt:lpstr>PowerPoint Presentation</vt:lpstr>
      <vt:lpstr>KNOTTY PROBLEMS</vt:lpstr>
      <vt:lpstr>KNOTTY PROBLEMS</vt:lpstr>
      <vt:lpstr>KNOTTY PROBLEMS</vt:lpstr>
      <vt:lpstr>So What? Now What?</vt:lpstr>
      <vt:lpstr>PowerPoint Presentation</vt:lpstr>
      <vt:lpstr>CLASSROOM DISCUSSION</vt:lpstr>
      <vt:lpstr>Connection to Cooperative Learning</vt:lpstr>
      <vt:lpstr>Purposes of Discourse</vt:lpstr>
      <vt:lpstr>Talking Stems</vt:lpstr>
      <vt:lpstr>Procedures and Expectations</vt:lpstr>
      <vt:lpstr>Procedures and Expectations- Examples</vt:lpstr>
      <vt:lpstr>Using Discussion for Assessment</vt:lpstr>
      <vt:lpstr>Effective Talk in the Classroom</vt:lpstr>
      <vt:lpstr>“Popcorn Share”</vt:lpstr>
      <vt:lpstr>So What? Now What?</vt:lpstr>
      <vt:lpstr>Reciprocal TEACHING</vt:lpstr>
      <vt:lpstr>Benefits of Reciprocal Teaching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What? Now What?</vt:lpstr>
      <vt:lpstr>Learning Target and Measure of Success:</vt:lpstr>
      <vt:lpstr>Learning Target and Measure of Success:</vt:lpstr>
      <vt:lpstr>Planning: Next Steps for Improvement</vt:lpstr>
      <vt:lpstr>PowerPoint Presentation</vt:lpstr>
      <vt:lpstr>PowerPoint Presentation</vt:lpstr>
      <vt:lpstr>Planning: Next Steps for Improvement</vt:lpstr>
      <vt:lpstr>   </vt:lpstr>
    </vt:vector>
  </TitlesOfParts>
  <Company>Kentucky Department of Education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Wells, Juett - Office of Next Generation Schools and Districts</dc:creator>
  <cp:lastModifiedBy>Carole Mullins</cp:lastModifiedBy>
  <cp:revision>1142</cp:revision>
  <dcterms:created xsi:type="dcterms:W3CDTF">2017-04-06T14:18:25Z</dcterms:created>
  <dcterms:modified xsi:type="dcterms:W3CDTF">2017-05-17T12:41:59Z</dcterms:modified>
</cp:coreProperties>
</file>