
<file path=[Content_Types].xml><?xml version="1.0" encoding="utf-8"?>
<Types xmlns="http://schemas.openxmlformats.org/package/2006/content-types">
  <Default Extension="png" ContentType="image/png"/>
  <Default Extension="mp3" ContentType="audio/mpeg"/>
  <Default Extension="wmf" ContentType="image/x-wmf"/>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51"/>
  </p:notesMasterIdLst>
  <p:sldIdLst>
    <p:sldId id="256" r:id="rId2"/>
    <p:sldId id="257" r:id="rId3"/>
    <p:sldId id="388" r:id="rId4"/>
    <p:sldId id="403" r:id="rId5"/>
    <p:sldId id="259" r:id="rId6"/>
    <p:sldId id="279" r:id="rId7"/>
    <p:sldId id="404" r:id="rId8"/>
    <p:sldId id="264" r:id="rId9"/>
    <p:sldId id="382" r:id="rId10"/>
    <p:sldId id="269" r:id="rId11"/>
    <p:sldId id="408" r:id="rId12"/>
    <p:sldId id="405" r:id="rId13"/>
    <p:sldId id="275" r:id="rId14"/>
    <p:sldId id="406" r:id="rId15"/>
    <p:sldId id="401" r:id="rId16"/>
    <p:sldId id="402" r:id="rId17"/>
    <p:sldId id="390" r:id="rId18"/>
    <p:sldId id="317" r:id="rId19"/>
    <p:sldId id="283" r:id="rId20"/>
    <p:sldId id="282" r:id="rId21"/>
    <p:sldId id="280" r:id="rId22"/>
    <p:sldId id="284" r:id="rId23"/>
    <p:sldId id="285" r:id="rId24"/>
    <p:sldId id="288" r:id="rId25"/>
    <p:sldId id="289" r:id="rId26"/>
    <p:sldId id="290" r:id="rId27"/>
    <p:sldId id="291" r:id="rId28"/>
    <p:sldId id="297" r:id="rId29"/>
    <p:sldId id="298" r:id="rId30"/>
    <p:sldId id="299" r:id="rId31"/>
    <p:sldId id="304" r:id="rId32"/>
    <p:sldId id="305" r:id="rId33"/>
    <p:sldId id="306" r:id="rId34"/>
    <p:sldId id="407" r:id="rId35"/>
    <p:sldId id="316" r:id="rId36"/>
    <p:sldId id="321" r:id="rId37"/>
    <p:sldId id="409" r:id="rId38"/>
    <p:sldId id="410" r:id="rId39"/>
    <p:sldId id="411" r:id="rId40"/>
    <p:sldId id="412" r:id="rId41"/>
    <p:sldId id="413" r:id="rId42"/>
    <p:sldId id="414" r:id="rId43"/>
    <p:sldId id="415" r:id="rId44"/>
    <p:sldId id="416" r:id="rId45"/>
    <p:sldId id="417" r:id="rId46"/>
    <p:sldId id="418" r:id="rId47"/>
    <p:sldId id="419" r:id="rId48"/>
    <p:sldId id="420" r:id="rId49"/>
    <p:sldId id="421" r:id="rId5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67634" autoAdjust="0"/>
  </p:normalViewPr>
  <p:slideViewPr>
    <p:cSldViewPr snapToGrid="0" snapToObjects="1">
      <p:cViewPr varScale="1">
        <p:scale>
          <a:sx n="62" d="100"/>
          <a:sy n="62" d="100"/>
        </p:scale>
        <p:origin x="2214" y="72"/>
      </p:cViewPr>
      <p:guideLst>
        <p:guide orient="horz" pos="2160"/>
        <p:guide pos="2880"/>
      </p:guideLst>
    </p:cSldViewPr>
  </p:slideViewPr>
  <p:outlineViewPr>
    <p:cViewPr>
      <p:scale>
        <a:sx n="33" d="100"/>
        <a:sy n="33" d="100"/>
      </p:scale>
      <p:origin x="0" y="-2892"/>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39F71E-F703-4352-A40B-C2CC239E2507}"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E4B1B739-E260-4ACC-AA23-93733ACB469E}">
      <dgm:prSet phldrT="[Text]"/>
      <dgm:spPr/>
      <dgm:t>
        <a:bodyPr/>
        <a:lstStyle/>
        <a:p>
          <a:endParaRPr lang="en-US" dirty="0"/>
        </a:p>
      </dgm:t>
    </dgm:pt>
    <dgm:pt modelId="{2944ADCE-2C2C-406F-B557-FF1F1C6D8D9E}" type="parTrans" cxnId="{26732C3C-659B-4031-BA12-A25BAAED09BB}">
      <dgm:prSet/>
      <dgm:spPr/>
      <dgm:t>
        <a:bodyPr/>
        <a:lstStyle/>
        <a:p>
          <a:endParaRPr lang="en-US"/>
        </a:p>
      </dgm:t>
    </dgm:pt>
    <dgm:pt modelId="{464CFE7E-401F-410A-8C6C-500BE809720C}" type="sibTrans" cxnId="{26732C3C-659B-4031-BA12-A25BAAED09BB}">
      <dgm:prSet/>
      <dgm:spPr/>
      <dgm:t>
        <a:bodyPr/>
        <a:lstStyle/>
        <a:p>
          <a:endParaRPr lang="en-US"/>
        </a:p>
      </dgm:t>
    </dgm:pt>
    <dgm:pt modelId="{3EF39327-94BE-4A24-8ED2-FFBA8D08D7BF}">
      <dgm:prSet phldrT="[Text]"/>
      <dgm:spPr/>
      <dgm:t>
        <a:bodyPr/>
        <a:lstStyle/>
        <a:p>
          <a:r>
            <a:rPr lang="en-US" b="1" dirty="0" smtClean="0"/>
            <a:t>Teachers ask</a:t>
          </a:r>
          <a:endParaRPr lang="en-US" b="1" dirty="0"/>
        </a:p>
      </dgm:t>
    </dgm:pt>
    <dgm:pt modelId="{7E788656-3F6B-411E-A65C-E4FF918D06E8}" type="parTrans" cxnId="{9A4032D2-8EAB-4351-88E3-18600F6BAA21}">
      <dgm:prSet/>
      <dgm:spPr/>
      <dgm:t>
        <a:bodyPr/>
        <a:lstStyle/>
        <a:p>
          <a:endParaRPr lang="en-US"/>
        </a:p>
      </dgm:t>
    </dgm:pt>
    <dgm:pt modelId="{8639F29C-F42A-4E22-A8B8-5C9168EE3637}" type="sibTrans" cxnId="{9A4032D2-8EAB-4351-88E3-18600F6BAA21}">
      <dgm:prSet/>
      <dgm:spPr/>
      <dgm:t>
        <a:bodyPr/>
        <a:lstStyle/>
        <a:p>
          <a:endParaRPr lang="en-US"/>
        </a:p>
      </dgm:t>
    </dgm:pt>
    <dgm:pt modelId="{D25394D4-7AF2-4475-85EE-713AD66D5A1E}">
      <dgm:prSet phldrT="[Text]"/>
      <dgm:spPr/>
      <dgm:t>
        <a:bodyPr/>
        <a:lstStyle/>
        <a:p>
          <a:r>
            <a:rPr lang="en-US" b="1" dirty="0" smtClean="0"/>
            <a:t>Students answer</a:t>
          </a:r>
          <a:endParaRPr lang="en-US" b="1" dirty="0"/>
        </a:p>
      </dgm:t>
    </dgm:pt>
    <dgm:pt modelId="{C91AA3B9-D721-464C-840F-FBD4FC42F8CA}" type="parTrans" cxnId="{531B9B84-EAC2-402A-9EF2-74F3400C1213}">
      <dgm:prSet/>
      <dgm:spPr/>
      <dgm:t>
        <a:bodyPr/>
        <a:lstStyle/>
        <a:p>
          <a:endParaRPr lang="en-US"/>
        </a:p>
      </dgm:t>
    </dgm:pt>
    <dgm:pt modelId="{507C8E73-98BF-404A-89EF-4FA6D044452B}" type="sibTrans" cxnId="{531B9B84-EAC2-402A-9EF2-74F3400C1213}">
      <dgm:prSet/>
      <dgm:spPr/>
      <dgm:t>
        <a:bodyPr/>
        <a:lstStyle/>
        <a:p>
          <a:endParaRPr lang="en-US"/>
        </a:p>
      </dgm:t>
    </dgm:pt>
    <dgm:pt modelId="{79951E51-90A6-4C90-A0AE-D30D45396086}">
      <dgm:prSet phldrT="[Text]"/>
      <dgm:spPr/>
      <dgm:t>
        <a:bodyPr/>
        <a:lstStyle/>
        <a:p>
          <a:endParaRPr lang="en-US" dirty="0"/>
        </a:p>
      </dgm:t>
    </dgm:pt>
    <dgm:pt modelId="{3F9F8994-404F-4B19-80B9-8BD5616E8F65}" type="parTrans" cxnId="{B0E6493D-D710-46D2-9D02-E60BC5EA471C}">
      <dgm:prSet/>
      <dgm:spPr/>
      <dgm:t>
        <a:bodyPr/>
        <a:lstStyle/>
        <a:p>
          <a:endParaRPr lang="en-US"/>
        </a:p>
      </dgm:t>
    </dgm:pt>
    <dgm:pt modelId="{B52E7C39-F751-4D6C-B16A-688100026669}" type="sibTrans" cxnId="{B0E6493D-D710-46D2-9D02-E60BC5EA471C}">
      <dgm:prSet/>
      <dgm:spPr/>
      <dgm:t>
        <a:bodyPr/>
        <a:lstStyle/>
        <a:p>
          <a:endParaRPr lang="en-US"/>
        </a:p>
      </dgm:t>
    </dgm:pt>
    <dgm:pt modelId="{80591832-5AC9-463A-B90E-964C8DE390F9}">
      <dgm:prSet phldrT="[Text]"/>
      <dgm:spPr/>
      <dgm:t>
        <a:bodyPr/>
        <a:lstStyle/>
        <a:p>
          <a:r>
            <a:rPr lang="en-US" b="1" dirty="0" smtClean="0"/>
            <a:t>Teachers explain</a:t>
          </a:r>
          <a:endParaRPr lang="en-US" b="1" dirty="0"/>
        </a:p>
      </dgm:t>
    </dgm:pt>
    <dgm:pt modelId="{EB89F56B-33E5-4145-9309-7347B3780DD0}" type="parTrans" cxnId="{BD64200F-7F7A-4A29-8DCC-FD6630A6E81F}">
      <dgm:prSet/>
      <dgm:spPr/>
      <dgm:t>
        <a:bodyPr/>
        <a:lstStyle/>
        <a:p>
          <a:endParaRPr lang="en-US"/>
        </a:p>
      </dgm:t>
    </dgm:pt>
    <dgm:pt modelId="{4EF81EEB-D259-45C8-9ECD-848A24CFC698}" type="sibTrans" cxnId="{BD64200F-7F7A-4A29-8DCC-FD6630A6E81F}">
      <dgm:prSet/>
      <dgm:spPr/>
      <dgm:t>
        <a:bodyPr/>
        <a:lstStyle/>
        <a:p>
          <a:endParaRPr lang="en-US"/>
        </a:p>
      </dgm:t>
    </dgm:pt>
    <dgm:pt modelId="{190A7359-B09C-4E86-816E-BA06009D4107}">
      <dgm:prSet phldrT="[Text]"/>
      <dgm:spPr/>
      <dgm:t>
        <a:bodyPr/>
        <a:lstStyle/>
        <a:p>
          <a:r>
            <a:rPr lang="en-US" b="1" dirty="0" smtClean="0"/>
            <a:t>Students take notes</a:t>
          </a:r>
          <a:endParaRPr lang="en-US" b="1" dirty="0"/>
        </a:p>
      </dgm:t>
    </dgm:pt>
    <dgm:pt modelId="{811569B4-DAB8-499D-9702-1956CE7BCB47}" type="parTrans" cxnId="{23C14452-7AE9-45FF-A23F-7F19F6502DA1}">
      <dgm:prSet/>
      <dgm:spPr/>
      <dgm:t>
        <a:bodyPr/>
        <a:lstStyle/>
        <a:p>
          <a:endParaRPr lang="en-US"/>
        </a:p>
      </dgm:t>
    </dgm:pt>
    <dgm:pt modelId="{85E78A32-522C-4EF5-B7CC-F3BE9E647356}" type="sibTrans" cxnId="{23C14452-7AE9-45FF-A23F-7F19F6502DA1}">
      <dgm:prSet/>
      <dgm:spPr/>
      <dgm:t>
        <a:bodyPr/>
        <a:lstStyle/>
        <a:p>
          <a:endParaRPr lang="en-US"/>
        </a:p>
      </dgm:t>
    </dgm:pt>
    <dgm:pt modelId="{44CE7FA3-B0A4-48E1-ACBE-FF5A55ACE499}">
      <dgm:prSet phldrT="[Text]"/>
      <dgm:spPr/>
      <dgm:t>
        <a:bodyPr/>
        <a:lstStyle/>
        <a:p>
          <a:endParaRPr lang="en-US" dirty="0"/>
        </a:p>
      </dgm:t>
    </dgm:pt>
    <dgm:pt modelId="{65E50646-C291-4BC4-884F-8C5A2887CEB6}" type="parTrans" cxnId="{11E07D64-A636-49D3-AE1B-3A5FC1A9AA6F}">
      <dgm:prSet/>
      <dgm:spPr/>
      <dgm:t>
        <a:bodyPr/>
        <a:lstStyle/>
        <a:p>
          <a:endParaRPr lang="en-US"/>
        </a:p>
      </dgm:t>
    </dgm:pt>
    <dgm:pt modelId="{C8FC93DC-1963-4903-A202-F150FE3A0DAB}" type="sibTrans" cxnId="{11E07D64-A636-49D3-AE1B-3A5FC1A9AA6F}">
      <dgm:prSet/>
      <dgm:spPr/>
      <dgm:t>
        <a:bodyPr/>
        <a:lstStyle/>
        <a:p>
          <a:endParaRPr lang="en-US"/>
        </a:p>
      </dgm:t>
    </dgm:pt>
    <dgm:pt modelId="{0C30E8B1-054A-487F-9EB3-46FE96C00277}">
      <dgm:prSet phldrT="[Text]"/>
      <dgm:spPr/>
      <dgm:t>
        <a:bodyPr/>
        <a:lstStyle/>
        <a:p>
          <a:r>
            <a:rPr lang="en-US" b="1" dirty="0" smtClean="0"/>
            <a:t>Teachers create</a:t>
          </a:r>
          <a:endParaRPr lang="en-US" b="1" dirty="0"/>
        </a:p>
      </dgm:t>
    </dgm:pt>
    <dgm:pt modelId="{7C63858A-228E-46E9-A4DA-062D69E33C59}" type="parTrans" cxnId="{22423DC0-23CA-49CD-8E89-898DE1FC6B7C}">
      <dgm:prSet/>
      <dgm:spPr/>
      <dgm:t>
        <a:bodyPr/>
        <a:lstStyle/>
        <a:p>
          <a:endParaRPr lang="en-US"/>
        </a:p>
      </dgm:t>
    </dgm:pt>
    <dgm:pt modelId="{6D38F113-F5EE-47DC-90E6-04FF8067A248}" type="sibTrans" cxnId="{22423DC0-23CA-49CD-8E89-898DE1FC6B7C}">
      <dgm:prSet/>
      <dgm:spPr/>
      <dgm:t>
        <a:bodyPr/>
        <a:lstStyle/>
        <a:p>
          <a:endParaRPr lang="en-US"/>
        </a:p>
      </dgm:t>
    </dgm:pt>
    <dgm:pt modelId="{5F9D1D81-7C1E-47E8-8A26-7D74DDDEB118}">
      <dgm:prSet phldrT="[Text]"/>
      <dgm:spPr/>
      <dgm:t>
        <a:bodyPr/>
        <a:lstStyle/>
        <a:p>
          <a:r>
            <a:rPr lang="en-US" b="1" dirty="0" smtClean="0"/>
            <a:t>Students complete</a:t>
          </a:r>
          <a:endParaRPr lang="en-US" b="1" dirty="0"/>
        </a:p>
      </dgm:t>
    </dgm:pt>
    <dgm:pt modelId="{FC43A1CE-DA0F-42E3-A28E-5BBDB22CD021}" type="parTrans" cxnId="{31DC691B-2A0B-4F02-9E31-F82CC8EFDE3A}">
      <dgm:prSet/>
      <dgm:spPr/>
      <dgm:t>
        <a:bodyPr/>
        <a:lstStyle/>
        <a:p>
          <a:endParaRPr lang="en-US"/>
        </a:p>
      </dgm:t>
    </dgm:pt>
    <dgm:pt modelId="{6DD49B39-CDFE-4BC3-8492-B10609F8AE93}" type="sibTrans" cxnId="{31DC691B-2A0B-4F02-9E31-F82CC8EFDE3A}">
      <dgm:prSet/>
      <dgm:spPr/>
      <dgm:t>
        <a:bodyPr/>
        <a:lstStyle/>
        <a:p>
          <a:endParaRPr lang="en-US"/>
        </a:p>
      </dgm:t>
    </dgm:pt>
    <dgm:pt modelId="{87F24EF5-5FA8-4D7B-A9D1-BAEDFA67B329}" type="pres">
      <dgm:prSet presAssocID="{6E39F71E-F703-4352-A40B-C2CC239E2507}" presName="linearFlow" presStyleCnt="0">
        <dgm:presLayoutVars>
          <dgm:dir/>
          <dgm:animLvl val="lvl"/>
          <dgm:resizeHandles val="exact"/>
        </dgm:presLayoutVars>
      </dgm:prSet>
      <dgm:spPr/>
      <dgm:t>
        <a:bodyPr/>
        <a:lstStyle/>
        <a:p>
          <a:endParaRPr lang="en-US"/>
        </a:p>
      </dgm:t>
    </dgm:pt>
    <dgm:pt modelId="{4E7D95C8-9ED1-4809-8526-0DB7820C78D9}" type="pres">
      <dgm:prSet presAssocID="{E4B1B739-E260-4ACC-AA23-93733ACB469E}" presName="composite" presStyleCnt="0"/>
      <dgm:spPr/>
    </dgm:pt>
    <dgm:pt modelId="{EAF852A8-F3F0-4D8D-999F-7202C7422AFB}" type="pres">
      <dgm:prSet presAssocID="{E4B1B739-E260-4ACC-AA23-93733ACB469E}" presName="parentText" presStyleLbl="alignNode1" presStyleIdx="0" presStyleCnt="3">
        <dgm:presLayoutVars>
          <dgm:chMax val="1"/>
          <dgm:bulletEnabled val="1"/>
        </dgm:presLayoutVars>
      </dgm:prSet>
      <dgm:spPr/>
      <dgm:t>
        <a:bodyPr/>
        <a:lstStyle/>
        <a:p>
          <a:endParaRPr lang="en-US"/>
        </a:p>
      </dgm:t>
    </dgm:pt>
    <dgm:pt modelId="{876C5331-72DE-40CB-BC6D-7BB30E360692}" type="pres">
      <dgm:prSet presAssocID="{E4B1B739-E260-4ACC-AA23-93733ACB469E}" presName="descendantText" presStyleLbl="alignAcc1" presStyleIdx="0" presStyleCnt="3">
        <dgm:presLayoutVars>
          <dgm:bulletEnabled val="1"/>
        </dgm:presLayoutVars>
      </dgm:prSet>
      <dgm:spPr/>
      <dgm:t>
        <a:bodyPr/>
        <a:lstStyle/>
        <a:p>
          <a:endParaRPr lang="en-US"/>
        </a:p>
      </dgm:t>
    </dgm:pt>
    <dgm:pt modelId="{59E7C615-1C74-417E-9911-71F1306D388C}" type="pres">
      <dgm:prSet presAssocID="{464CFE7E-401F-410A-8C6C-500BE809720C}" presName="sp" presStyleCnt="0"/>
      <dgm:spPr/>
    </dgm:pt>
    <dgm:pt modelId="{1B899A3C-1787-4451-AD5B-0B9E15B43645}" type="pres">
      <dgm:prSet presAssocID="{79951E51-90A6-4C90-A0AE-D30D45396086}" presName="composite" presStyleCnt="0"/>
      <dgm:spPr/>
    </dgm:pt>
    <dgm:pt modelId="{BFBE8B55-AACA-4FE8-A64B-6CA3013C7240}" type="pres">
      <dgm:prSet presAssocID="{79951E51-90A6-4C90-A0AE-D30D45396086}" presName="parentText" presStyleLbl="alignNode1" presStyleIdx="1" presStyleCnt="3">
        <dgm:presLayoutVars>
          <dgm:chMax val="1"/>
          <dgm:bulletEnabled val="1"/>
        </dgm:presLayoutVars>
      </dgm:prSet>
      <dgm:spPr/>
      <dgm:t>
        <a:bodyPr/>
        <a:lstStyle/>
        <a:p>
          <a:endParaRPr lang="en-US"/>
        </a:p>
      </dgm:t>
    </dgm:pt>
    <dgm:pt modelId="{8FC6D8F9-4E54-4514-A89D-BE3C44B02BC8}" type="pres">
      <dgm:prSet presAssocID="{79951E51-90A6-4C90-A0AE-D30D45396086}" presName="descendantText" presStyleLbl="alignAcc1" presStyleIdx="1" presStyleCnt="3">
        <dgm:presLayoutVars>
          <dgm:bulletEnabled val="1"/>
        </dgm:presLayoutVars>
      </dgm:prSet>
      <dgm:spPr/>
      <dgm:t>
        <a:bodyPr/>
        <a:lstStyle/>
        <a:p>
          <a:endParaRPr lang="en-US"/>
        </a:p>
      </dgm:t>
    </dgm:pt>
    <dgm:pt modelId="{B81781A6-9C20-497F-99D9-7B7F1B651599}" type="pres">
      <dgm:prSet presAssocID="{B52E7C39-F751-4D6C-B16A-688100026669}" presName="sp" presStyleCnt="0"/>
      <dgm:spPr/>
    </dgm:pt>
    <dgm:pt modelId="{5E114477-A439-487D-AB05-F40475BAB68D}" type="pres">
      <dgm:prSet presAssocID="{44CE7FA3-B0A4-48E1-ACBE-FF5A55ACE499}" presName="composite" presStyleCnt="0"/>
      <dgm:spPr/>
    </dgm:pt>
    <dgm:pt modelId="{C396A556-C276-48D0-9355-B1B6E17E0C66}" type="pres">
      <dgm:prSet presAssocID="{44CE7FA3-B0A4-48E1-ACBE-FF5A55ACE499}" presName="parentText" presStyleLbl="alignNode1" presStyleIdx="2" presStyleCnt="3">
        <dgm:presLayoutVars>
          <dgm:chMax val="1"/>
          <dgm:bulletEnabled val="1"/>
        </dgm:presLayoutVars>
      </dgm:prSet>
      <dgm:spPr/>
      <dgm:t>
        <a:bodyPr/>
        <a:lstStyle/>
        <a:p>
          <a:endParaRPr lang="en-US"/>
        </a:p>
      </dgm:t>
    </dgm:pt>
    <dgm:pt modelId="{A073D20D-7381-408B-8230-B747B4558872}" type="pres">
      <dgm:prSet presAssocID="{44CE7FA3-B0A4-48E1-ACBE-FF5A55ACE499}" presName="descendantText" presStyleLbl="alignAcc1" presStyleIdx="2" presStyleCnt="3">
        <dgm:presLayoutVars>
          <dgm:bulletEnabled val="1"/>
        </dgm:presLayoutVars>
      </dgm:prSet>
      <dgm:spPr/>
      <dgm:t>
        <a:bodyPr/>
        <a:lstStyle/>
        <a:p>
          <a:endParaRPr lang="en-US"/>
        </a:p>
      </dgm:t>
    </dgm:pt>
  </dgm:ptLst>
  <dgm:cxnLst>
    <dgm:cxn modelId="{BD64200F-7F7A-4A29-8DCC-FD6630A6E81F}" srcId="{79951E51-90A6-4C90-A0AE-D30D45396086}" destId="{80591832-5AC9-463A-B90E-964C8DE390F9}" srcOrd="0" destOrd="0" parTransId="{EB89F56B-33E5-4145-9309-7347B3780DD0}" sibTransId="{4EF81EEB-D259-45C8-9ECD-848A24CFC698}"/>
    <dgm:cxn modelId="{B81A519A-0906-4EFA-9D6D-9DEC4FEDDD51}" type="presOf" srcId="{0C30E8B1-054A-487F-9EB3-46FE96C00277}" destId="{A073D20D-7381-408B-8230-B747B4558872}" srcOrd="0" destOrd="0" presId="urn:microsoft.com/office/officeart/2005/8/layout/chevron2"/>
    <dgm:cxn modelId="{31DC691B-2A0B-4F02-9E31-F82CC8EFDE3A}" srcId="{44CE7FA3-B0A4-48E1-ACBE-FF5A55ACE499}" destId="{5F9D1D81-7C1E-47E8-8A26-7D74DDDEB118}" srcOrd="1" destOrd="0" parTransId="{FC43A1CE-DA0F-42E3-A28E-5BBDB22CD021}" sibTransId="{6DD49B39-CDFE-4BC3-8492-B10609F8AE93}"/>
    <dgm:cxn modelId="{A6E9B043-538D-480F-98AC-F723FEEC9129}" type="presOf" srcId="{80591832-5AC9-463A-B90E-964C8DE390F9}" destId="{8FC6D8F9-4E54-4514-A89D-BE3C44B02BC8}" srcOrd="0" destOrd="0" presId="urn:microsoft.com/office/officeart/2005/8/layout/chevron2"/>
    <dgm:cxn modelId="{23C14452-7AE9-45FF-A23F-7F19F6502DA1}" srcId="{79951E51-90A6-4C90-A0AE-D30D45396086}" destId="{190A7359-B09C-4E86-816E-BA06009D4107}" srcOrd="1" destOrd="0" parTransId="{811569B4-DAB8-499D-9702-1956CE7BCB47}" sibTransId="{85E78A32-522C-4EF5-B7CC-F3BE9E647356}"/>
    <dgm:cxn modelId="{11E07D64-A636-49D3-AE1B-3A5FC1A9AA6F}" srcId="{6E39F71E-F703-4352-A40B-C2CC239E2507}" destId="{44CE7FA3-B0A4-48E1-ACBE-FF5A55ACE499}" srcOrd="2" destOrd="0" parTransId="{65E50646-C291-4BC4-884F-8C5A2887CEB6}" sibTransId="{C8FC93DC-1963-4903-A202-F150FE3A0DAB}"/>
    <dgm:cxn modelId="{EB7F0F4F-FC37-4581-9AE9-AF8F77E1B4B9}" type="presOf" srcId="{190A7359-B09C-4E86-816E-BA06009D4107}" destId="{8FC6D8F9-4E54-4514-A89D-BE3C44B02BC8}" srcOrd="0" destOrd="1" presId="urn:microsoft.com/office/officeart/2005/8/layout/chevron2"/>
    <dgm:cxn modelId="{1C047396-1BC2-4127-8EBF-77FA3FA8D849}" type="presOf" srcId="{3EF39327-94BE-4A24-8ED2-FFBA8D08D7BF}" destId="{876C5331-72DE-40CB-BC6D-7BB30E360692}" srcOrd="0" destOrd="0" presId="urn:microsoft.com/office/officeart/2005/8/layout/chevron2"/>
    <dgm:cxn modelId="{5BB547CC-8357-45D7-A1EB-B8418DF247A1}" type="presOf" srcId="{E4B1B739-E260-4ACC-AA23-93733ACB469E}" destId="{EAF852A8-F3F0-4D8D-999F-7202C7422AFB}" srcOrd="0" destOrd="0" presId="urn:microsoft.com/office/officeart/2005/8/layout/chevron2"/>
    <dgm:cxn modelId="{22423DC0-23CA-49CD-8E89-898DE1FC6B7C}" srcId="{44CE7FA3-B0A4-48E1-ACBE-FF5A55ACE499}" destId="{0C30E8B1-054A-487F-9EB3-46FE96C00277}" srcOrd="0" destOrd="0" parTransId="{7C63858A-228E-46E9-A4DA-062D69E33C59}" sibTransId="{6D38F113-F5EE-47DC-90E6-04FF8067A248}"/>
    <dgm:cxn modelId="{6BB29375-9ADF-4D06-9BA6-15F6AFA8F7FE}" type="presOf" srcId="{5F9D1D81-7C1E-47E8-8A26-7D74DDDEB118}" destId="{A073D20D-7381-408B-8230-B747B4558872}" srcOrd="0" destOrd="1" presId="urn:microsoft.com/office/officeart/2005/8/layout/chevron2"/>
    <dgm:cxn modelId="{06F08CD2-C0F6-4B2E-A81C-F550578A0896}" type="presOf" srcId="{79951E51-90A6-4C90-A0AE-D30D45396086}" destId="{BFBE8B55-AACA-4FE8-A64B-6CA3013C7240}" srcOrd="0" destOrd="0" presId="urn:microsoft.com/office/officeart/2005/8/layout/chevron2"/>
    <dgm:cxn modelId="{B0E6493D-D710-46D2-9D02-E60BC5EA471C}" srcId="{6E39F71E-F703-4352-A40B-C2CC239E2507}" destId="{79951E51-90A6-4C90-A0AE-D30D45396086}" srcOrd="1" destOrd="0" parTransId="{3F9F8994-404F-4B19-80B9-8BD5616E8F65}" sibTransId="{B52E7C39-F751-4D6C-B16A-688100026669}"/>
    <dgm:cxn modelId="{93BCB601-A45C-4220-9B09-64D65511D4DF}" type="presOf" srcId="{D25394D4-7AF2-4475-85EE-713AD66D5A1E}" destId="{876C5331-72DE-40CB-BC6D-7BB30E360692}" srcOrd="0" destOrd="1" presId="urn:microsoft.com/office/officeart/2005/8/layout/chevron2"/>
    <dgm:cxn modelId="{283EEF46-CD7C-493E-B77A-2376C47BA6D3}" type="presOf" srcId="{6E39F71E-F703-4352-A40B-C2CC239E2507}" destId="{87F24EF5-5FA8-4D7B-A9D1-BAEDFA67B329}" srcOrd="0" destOrd="0" presId="urn:microsoft.com/office/officeart/2005/8/layout/chevron2"/>
    <dgm:cxn modelId="{9A4032D2-8EAB-4351-88E3-18600F6BAA21}" srcId="{E4B1B739-E260-4ACC-AA23-93733ACB469E}" destId="{3EF39327-94BE-4A24-8ED2-FFBA8D08D7BF}" srcOrd="0" destOrd="0" parTransId="{7E788656-3F6B-411E-A65C-E4FF918D06E8}" sibTransId="{8639F29C-F42A-4E22-A8B8-5C9168EE3637}"/>
    <dgm:cxn modelId="{531B9B84-EAC2-402A-9EF2-74F3400C1213}" srcId="{E4B1B739-E260-4ACC-AA23-93733ACB469E}" destId="{D25394D4-7AF2-4475-85EE-713AD66D5A1E}" srcOrd="1" destOrd="0" parTransId="{C91AA3B9-D721-464C-840F-FBD4FC42F8CA}" sibTransId="{507C8E73-98BF-404A-89EF-4FA6D044452B}"/>
    <dgm:cxn modelId="{AEAF39F4-770D-4BA5-82BD-D3EB8D813062}" type="presOf" srcId="{44CE7FA3-B0A4-48E1-ACBE-FF5A55ACE499}" destId="{C396A556-C276-48D0-9355-B1B6E17E0C66}" srcOrd="0" destOrd="0" presId="urn:microsoft.com/office/officeart/2005/8/layout/chevron2"/>
    <dgm:cxn modelId="{26732C3C-659B-4031-BA12-A25BAAED09BB}" srcId="{6E39F71E-F703-4352-A40B-C2CC239E2507}" destId="{E4B1B739-E260-4ACC-AA23-93733ACB469E}" srcOrd="0" destOrd="0" parTransId="{2944ADCE-2C2C-406F-B557-FF1F1C6D8D9E}" sibTransId="{464CFE7E-401F-410A-8C6C-500BE809720C}"/>
    <dgm:cxn modelId="{50307478-F1D7-48F3-8760-82A256AA4FDA}" type="presParOf" srcId="{87F24EF5-5FA8-4D7B-A9D1-BAEDFA67B329}" destId="{4E7D95C8-9ED1-4809-8526-0DB7820C78D9}" srcOrd="0" destOrd="0" presId="urn:microsoft.com/office/officeart/2005/8/layout/chevron2"/>
    <dgm:cxn modelId="{24C6514A-42D1-4B15-A47C-D25892903831}" type="presParOf" srcId="{4E7D95C8-9ED1-4809-8526-0DB7820C78D9}" destId="{EAF852A8-F3F0-4D8D-999F-7202C7422AFB}" srcOrd="0" destOrd="0" presId="urn:microsoft.com/office/officeart/2005/8/layout/chevron2"/>
    <dgm:cxn modelId="{C6AF8BCD-633D-4BC8-BCD7-9CD3AB52135E}" type="presParOf" srcId="{4E7D95C8-9ED1-4809-8526-0DB7820C78D9}" destId="{876C5331-72DE-40CB-BC6D-7BB30E360692}" srcOrd="1" destOrd="0" presId="urn:microsoft.com/office/officeart/2005/8/layout/chevron2"/>
    <dgm:cxn modelId="{2E5E331E-E748-490C-A240-4AED9E61CDEA}" type="presParOf" srcId="{87F24EF5-5FA8-4D7B-A9D1-BAEDFA67B329}" destId="{59E7C615-1C74-417E-9911-71F1306D388C}" srcOrd="1" destOrd="0" presId="urn:microsoft.com/office/officeart/2005/8/layout/chevron2"/>
    <dgm:cxn modelId="{B5B109B5-0DA6-434E-8529-FA4034418EF2}" type="presParOf" srcId="{87F24EF5-5FA8-4D7B-A9D1-BAEDFA67B329}" destId="{1B899A3C-1787-4451-AD5B-0B9E15B43645}" srcOrd="2" destOrd="0" presId="urn:microsoft.com/office/officeart/2005/8/layout/chevron2"/>
    <dgm:cxn modelId="{121158F4-ABAE-46BA-A298-99BB2FE45997}" type="presParOf" srcId="{1B899A3C-1787-4451-AD5B-0B9E15B43645}" destId="{BFBE8B55-AACA-4FE8-A64B-6CA3013C7240}" srcOrd="0" destOrd="0" presId="urn:microsoft.com/office/officeart/2005/8/layout/chevron2"/>
    <dgm:cxn modelId="{3778CB07-DF7C-4397-A83C-9A8AD621D1CF}" type="presParOf" srcId="{1B899A3C-1787-4451-AD5B-0B9E15B43645}" destId="{8FC6D8F9-4E54-4514-A89D-BE3C44B02BC8}" srcOrd="1" destOrd="0" presId="urn:microsoft.com/office/officeart/2005/8/layout/chevron2"/>
    <dgm:cxn modelId="{21520DAF-A16A-44F9-9C03-D2B1041266EA}" type="presParOf" srcId="{87F24EF5-5FA8-4D7B-A9D1-BAEDFA67B329}" destId="{B81781A6-9C20-497F-99D9-7B7F1B651599}" srcOrd="3" destOrd="0" presId="urn:microsoft.com/office/officeart/2005/8/layout/chevron2"/>
    <dgm:cxn modelId="{067CC3B1-6053-4582-A804-9872C76DF9EB}" type="presParOf" srcId="{87F24EF5-5FA8-4D7B-A9D1-BAEDFA67B329}" destId="{5E114477-A439-487D-AB05-F40475BAB68D}" srcOrd="4" destOrd="0" presId="urn:microsoft.com/office/officeart/2005/8/layout/chevron2"/>
    <dgm:cxn modelId="{94DB1C4F-2D96-4897-813E-C48EC1326807}" type="presParOf" srcId="{5E114477-A439-487D-AB05-F40475BAB68D}" destId="{C396A556-C276-48D0-9355-B1B6E17E0C66}" srcOrd="0" destOrd="0" presId="urn:microsoft.com/office/officeart/2005/8/layout/chevron2"/>
    <dgm:cxn modelId="{5FA5C9C5-857E-4A18-A165-99575CF68DF9}" type="presParOf" srcId="{5E114477-A439-487D-AB05-F40475BAB68D}" destId="{A073D20D-7381-408B-8230-B747B4558872}"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E1273C-D4F8-DD46-857A-151590AB5F21}" type="doc">
      <dgm:prSet loTypeId="urn:microsoft.com/office/officeart/2005/8/layout/hProcess4" loCatId="process" qsTypeId="urn:microsoft.com/office/officeart/2005/8/quickstyle/simple4" qsCatId="simple" csTypeId="urn:microsoft.com/office/officeart/2005/8/colors/accent1_2" csCatId="accent1" phldr="1"/>
      <dgm:spPr/>
      <dgm:t>
        <a:bodyPr/>
        <a:lstStyle/>
        <a:p>
          <a:endParaRPr lang="en-US"/>
        </a:p>
      </dgm:t>
    </dgm:pt>
    <dgm:pt modelId="{91624AB7-AB55-1C48-90A0-336E351E3813}">
      <dgm:prSet custT="1"/>
      <dgm:spPr>
        <a:solidFill>
          <a:srgbClr val="9C9EC7"/>
        </a:solidFill>
        <a:ln>
          <a:solidFill>
            <a:srgbClr val="000090"/>
          </a:solidFill>
        </a:ln>
      </dgm:spPr>
      <dgm:t>
        <a:bodyPr/>
        <a:lstStyle/>
        <a:p>
          <a:pPr rtl="0"/>
          <a:r>
            <a:rPr lang="en-US" sz="3000" dirty="0" smtClean="0">
              <a:solidFill>
                <a:srgbClr val="000000"/>
              </a:solidFill>
              <a:latin typeface="Gill Sans"/>
              <a:cs typeface="Gill Sans"/>
            </a:rPr>
            <a:t>CLOSED-ENDED</a:t>
          </a:r>
          <a:endParaRPr lang="en-US" sz="3000" dirty="0">
            <a:solidFill>
              <a:srgbClr val="000000"/>
            </a:solidFill>
            <a:latin typeface="Gill Sans"/>
            <a:cs typeface="Gill Sans"/>
          </a:endParaRPr>
        </a:p>
      </dgm:t>
    </dgm:pt>
    <dgm:pt modelId="{49B2DA66-5E2D-934E-96D6-71A34B8E4807}" type="parTrans" cxnId="{16BA67F0-037C-A54B-8FFE-93FC3A708D15}">
      <dgm:prSet/>
      <dgm:spPr/>
      <dgm:t>
        <a:bodyPr/>
        <a:lstStyle/>
        <a:p>
          <a:endParaRPr lang="en-US"/>
        </a:p>
      </dgm:t>
    </dgm:pt>
    <dgm:pt modelId="{7F65D4FA-7C5C-0348-9CC6-7FA30BDF8422}" type="sibTrans" cxnId="{16BA67F0-037C-A54B-8FFE-93FC3A708D15}">
      <dgm:prSet/>
      <dgm:spPr>
        <a:gradFill flip="none" rotWithShape="1">
          <a:gsLst>
            <a:gs pos="12000">
              <a:schemeClr val="accent1">
                <a:lumMod val="60000"/>
                <a:lumOff val="40000"/>
              </a:schemeClr>
            </a:gs>
            <a:gs pos="90000">
              <a:srgbClr val="CABBE2"/>
            </a:gs>
          </a:gsLst>
          <a:path path="circle">
            <a:fillToRect l="100000" t="100000"/>
          </a:path>
          <a:tileRect r="-100000" b="-100000"/>
        </a:gradFill>
        <a:ln>
          <a:solidFill>
            <a:srgbClr val="0000FF"/>
          </a:solidFill>
        </a:ln>
      </dgm:spPr>
      <dgm:t>
        <a:bodyPr/>
        <a:lstStyle/>
        <a:p>
          <a:endParaRPr lang="en-US" dirty="0"/>
        </a:p>
      </dgm:t>
    </dgm:pt>
    <dgm:pt modelId="{2F9D2C6C-12E3-3C4A-B881-AC4CBF10B9CB}">
      <dgm:prSet custT="1"/>
      <dgm:spPr>
        <a:solidFill>
          <a:srgbClr val="6386FF"/>
        </a:solidFill>
        <a:ln>
          <a:solidFill>
            <a:srgbClr val="000090"/>
          </a:solidFill>
        </a:ln>
      </dgm:spPr>
      <dgm:t>
        <a:bodyPr/>
        <a:lstStyle/>
        <a:p>
          <a:pPr rtl="0"/>
          <a:r>
            <a:rPr lang="en-US" sz="3000" dirty="0" smtClean="0">
              <a:solidFill>
                <a:srgbClr val="000000"/>
              </a:solidFill>
              <a:latin typeface="Gill Sans"/>
              <a:cs typeface="Gill Sans"/>
            </a:rPr>
            <a:t>OPEN-ENDED</a:t>
          </a:r>
          <a:endParaRPr lang="en-US" sz="3000" dirty="0">
            <a:solidFill>
              <a:srgbClr val="000000"/>
            </a:solidFill>
            <a:latin typeface="Gill Sans"/>
            <a:cs typeface="Gill Sans"/>
          </a:endParaRPr>
        </a:p>
      </dgm:t>
    </dgm:pt>
    <dgm:pt modelId="{97F4DE7B-F6A0-AD49-900B-FC8DFA198B8C}" type="parTrans" cxnId="{5A2565BB-F4EF-3A4B-ABB9-652EB6D952C6}">
      <dgm:prSet/>
      <dgm:spPr/>
      <dgm:t>
        <a:bodyPr/>
        <a:lstStyle/>
        <a:p>
          <a:endParaRPr lang="en-US"/>
        </a:p>
      </dgm:t>
    </dgm:pt>
    <dgm:pt modelId="{A44FDE7D-09D2-954D-A4B1-10F2E9163283}" type="sibTrans" cxnId="{5A2565BB-F4EF-3A4B-ABB9-652EB6D952C6}">
      <dgm:prSet/>
      <dgm:spPr/>
      <dgm:t>
        <a:bodyPr/>
        <a:lstStyle/>
        <a:p>
          <a:endParaRPr lang="en-US"/>
        </a:p>
      </dgm:t>
    </dgm:pt>
    <dgm:pt modelId="{8474C352-5CA2-7246-886C-ADC024E1617A}" type="pres">
      <dgm:prSet presAssocID="{B5E1273C-D4F8-DD46-857A-151590AB5F21}" presName="Name0" presStyleCnt="0">
        <dgm:presLayoutVars>
          <dgm:dir/>
          <dgm:animLvl val="lvl"/>
          <dgm:resizeHandles val="exact"/>
        </dgm:presLayoutVars>
      </dgm:prSet>
      <dgm:spPr/>
      <dgm:t>
        <a:bodyPr/>
        <a:lstStyle/>
        <a:p>
          <a:endParaRPr lang="en-US"/>
        </a:p>
      </dgm:t>
    </dgm:pt>
    <dgm:pt modelId="{96852BD3-5141-3347-B42A-7CDB6458CB25}" type="pres">
      <dgm:prSet presAssocID="{B5E1273C-D4F8-DD46-857A-151590AB5F21}" presName="tSp" presStyleCnt="0"/>
      <dgm:spPr/>
    </dgm:pt>
    <dgm:pt modelId="{DB5A13AA-04FB-014A-9306-D27D4635E0E9}" type="pres">
      <dgm:prSet presAssocID="{B5E1273C-D4F8-DD46-857A-151590AB5F21}" presName="bSp" presStyleCnt="0"/>
      <dgm:spPr/>
    </dgm:pt>
    <dgm:pt modelId="{0526B9D4-FA5A-2F41-A0EB-05386E9D4957}" type="pres">
      <dgm:prSet presAssocID="{B5E1273C-D4F8-DD46-857A-151590AB5F21}" presName="process" presStyleCnt="0"/>
      <dgm:spPr/>
    </dgm:pt>
    <dgm:pt modelId="{DE356631-82B0-0C40-8D76-E0B28D527334}" type="pres">
      <dgm:prSet presAssocID="{91624AB7-AB55-1C48-90A0-336E351E3813}" presName="composite1" presStyleCnt="0"/>
      <dgm:spPr/>
    </dgm:pt>
    <dgm:pt modelId="{0AEC5978-F591-6A47-A0C8-0B064A806082}" type="pres">
      <dgm:prSet presAssocID="{91624AB7-AB55-1C48-90A0-336E351E3813}" presName="dummyNode1" presStyleLbl="node1" presStyleIdx="0" presStyleCnt="2"/>
      <dgm:spPr/>
    </dgm:pt>
    <dgm:pt modelId="{FD44C375-F3D3-C64D-9200-174962736545}" type="pres">
      <dgm:prSet presAssocID="{91624AB7-AB55-1C48-90A0-336E351E3813}" presName="childNode1" presStyleLbl="bgAcc1" presStyleIdx="0" presStyleCnt="2" custFlipVert="1" custFlipHor="0" custScaleX="2190" custScaleY="3788" custLinFactNeighborX="13099" custLinFactNeighborY="-25348">
        <dgm:presLayoutVars>
          <dgm:bulletEnabled val="1"/>
        </dgm:presLayoutVars>
      </dgm:prSet>
      <dgm:spPr/>
      <dgm:t>
        <a:bodyPr/>
        <a:lstStyle/>
        <a:p>
          <a:endParaRPr lang="en-US"/>
        </a:p>
      </dgm:t>
    </dgm:pt>
    <dgm:pt modelId="{7CFBC54F-D195-1E49-AB6B-591F6BA74238}" type="pres">
      <dgm:prSet presAssocID="{91624AB7-AB55-1C48-90A0-336E351E3813}" presName="childNode1tx" presStyleLbl="bgAcc1" presStyleIdx="0" presStyleCnt="2">
        <dgm:presLayoutVars>
          <dgm:bulletEnabled val="1"/>
        </dgm:presLayoutVars>
      </dgm:prSet>
      <dgm:spPr/>
      <dgm:t>
        <a:bodyPr/>
        <a:lstStyle/>
        <a:p>
          <a:endParaRPr lang="en-US"/>
        </a:p>
      </dgm:t>
    </dgm:pt>
    <dgm:pt modelId="{EAB3EAB4-3801-0343-B97F-5CBAF899D292}" type="pres">
      <dgm:prSet presAssocID="{91624AB7-AB55-1C48-90A0-336E351E3813}" presName="parentNode1" presStyleLbl="node1" presStyleIdx="0" presStyleCnt="2" custScaleX="107606" custScaleY="119128" custLinFactY="-23052" custLinFactNeighborX="-64221" custLinFactNeighborY="-100000">
        <dgm:presLayoutVars>
          <dgm:chMax val="1"/>
          <dgm:bulletEnabled val="1"/>
        </dgm:presLayoutVars>
      </dgm:prSet>
      <dgm:spPr/>
      <dgm:t>
        <a:bodyPr/>
        <a:lstStyle/>
        <a:p>
          <a:endParaRPr lang="en-US"/>
        </a:p>
      </dgm:t>
    </dgm:pt>
    <dgm:pt modelId="{A7507198-ABEA-EB4D-9E51-4F6746490883}" type="pres">
      <dgm:prSet presAssocID="{91624AB7-AB55-1C48-90A0-336E351E3813}" presName="connSite1" presStyleCnt="0"/>
      <dgm:spPr/>
    </dgm:pt>
    <dgm:pt modelId="{84980528-5C2E-A54A-A17C-35A8B415BC95}" type="pres">
      <dgm:prSet presAssocID="{7F65D4FA-7C5C-0348-9CC6-7FA30BDF8422}" presName="Name9" presStyleLbl="sibTrans2D1" presStyleIdx="0" presStyleCnt="1" custLinFactNeighborX="-21982" custLinFactNeighborY="-16904"/>
      <dgm:spPr/>
      <dgm:t>
        <a:bodyPr/>
        <a:lstStyle/>
        <a:p>
          <a:endParaRPr lang="en-US"/>
        </a:p>
      </dgm:t>
    </dgm:pt>
    <dgm:pt modelId="{0F4258B8-B4FD-DA4A-A2F5-AFBA9BBE6D6D}" type="pres">
      <dgm:prSet presAssocID="{2F9D2C6C-12E3-3C4A-B881-AC4CBF10B9CB}" presName="composite2" presStyleCnt="0"/>
      <dgm:spPr/>
    </dgm:pt>
    <dgm:pt modelId="{014E4EE4-CC59-8F40-962F-58852CEEBD83}" type="pres">
      <dgm:prSet presAssocID="{2F9D2C6C-12E3-3C4A-B881-AC4CBF10B9CB}" presName="dummyNode2" presStyleLbl="node1" presStyleIdx="0" presStyleCnt="2"/>
      <dgm:spPr/>
    </dgm:pt>
    <dgm:pt modelId="{4E56107D-4DB1-7E4F-B0C4-A99A789F6277}" type="pres">
      <dgm:prSet presAssocID="{2F9D2C6C-12E3-3C4A-B881-AC4CBF10B9CB}" presName="childNode2" presStyleLbl="bgAcc1" presStyleIdx="1" presStyleCnt="2" custScaleX="82552" custScaleY="29958" custLinFactNeighborX="5372" custLinFactNeighborY="9896">
        <dgm:presLayoutVars>
          <dgm:bulletEnabled val="1"/>
        </dgm:presLayoutVars>
      </dgm:prSet>
      <dgm:spPr>
        <a:noFill/>
        <a:ln>
          <a:noFill/>
        </a:ln>
      </dgm:spPr>
      <dgm:t>
        <a:bodyPr/>
        <a:lstStyle/>
        <a:p>
          <a:endParaRPr lang="en-US"/>
        </a:p>
      </dgm:t>
    </dgm:pt>
    <dgm:pt modelId="{B61B300F-CB8A-1645-8C33-48C4698BF56F}" type="pres">
      <dgm:prSet presAssocID="{2F9D2C6C-12E3-3C4A-B881-AC4CBF10B9CB}" presName="childNode2tx" presStyleLbl="bgAcc1" presStyleIdx="1" presStyleCnt="2">
        <dgm:presLayoutVars>
          <dgm:bulletEnabled val="1"/>
        </dgm:presLayoutVars>
      </dgm:prSet>
      <dgm:spPr/>
      <dgm:t>
        <a:bodyPr/>
        <a:lstStyle/>
        <a:p>
          <a:endParaRPr lang="en-US"/>
        </a:p>
      </dgm:t>
    </dgm:pt>
    <dgm:pt modelId="{F4B741E0-877D-7246-B11A-4C94B78685F9}" type="pres">
      <dgm:prSet presAssocID="{2F9D2C6C-12E3-3C4A-B881-AC4CBF10B9CB}" presName="parentNode2" presStyleLbl="node1" presStyleIdx="1" presStyleCnt="2" custScaleX="107527" custScaleY="113168" custLinFactY="61391" custLinFactNeighborX="-28197" custLinFactNeighborY="100000">
        <dgm:presLayoutVars>
          <dgm:chMax val="0"/>
          <dgm:bulletEnabled val="1"/>
        </dgm:presLayoutVars>
      </dgm:prSet>
      <dgm:spPr/>
      <dgm:t>
        <a:bodyPr/>
        <a:lstStyle/>
        <a:p>
          <a:endParaRPr lang="en-US"/>
        </a:p>
      </dgm:t>
    </dgm:pt>
    <dgm:pt modelId="{B1810F7E-30E9-0849-88B4-889D67BCA1B0}" type="pres">
      <dgm:prSet presAssocID="{2F9D2C6C-12E3-3C4A-B881-AC4CBF10B9CB}" presName="connSite2" presStyleCnt="0"/>
      <dgm:spPr/>
    </dgm:pt>
  </dgm:ptLst>
  <dgm:cxnLst>
    <dgm:cxn modelId="{16BA67F0-037C-A54B-8FFE-93FC3A708D15}" srcId="{B5E1273C-D4F8-DD46-857A-151590AB5F21}" destId="{91624AB7-AB55-1C48-90A0-336E351E3813}" srcOrd="0" destOrd="0" parTransId="{49B2DA66-5E2D-934E-96D6-71A34B8E4807}" sibTransId="{7F65D4FA-7C5C-0348-9CC6-7FA30BDF8422}"/>
    <dgm:cxn modelId="{94A9B89F-F9BB-5A44-A872-350F1DA057C1}" type="presOf" srcId="{91624AB7-AB55-1C48-90A0-336E351E3813}" destId="{EAB3EAB4-3801-0343-B97F-5CBAF899D292}" srcOrd="0" destOrd="0" presId="urn:microsoft.com/office/officeart/2005/8/layout/hProcess4"/>
    <dgm:cxn modelId="{5A2565BB-F4EF-3A4B-ABB9-652EB6D952C6}" srcId="{B5E1273C-D4F8-DD46-857A-151590AB5F21}" destId="{2F9D2C6C-12E3-3C4A-B881-AC4CBF10B9CB}" srcOrd="1" destOrd="0" parTransId="{97F4DE7B-F6A0-AD49-900B-FC8DFA198B8C}" sibTransId="{A44FDE7D-09D2-954D-A4B1-10F2E9163283}"/>
    <dgm:cxn modelId="{1D166B56-8215-6549-AA5A-7778AD0A528D}" type="presOf" srcId="{B5E1273C-D4F8-DD46-857A-151590AB5F21}" destId="{8474C352-5CA2-7246-886C-ADC024E1617A}" srcOrd="0" destOrd="0" presId="urn:microsoft.com/office/officeart/2005/8/layout/hProcess4"/>
    <dgm:cxn modelId="{94199A5F-3BCE-B64C-9A90-F7673199A1E5}" type="presOf" srcId="{2F9D2C6C-12E3-3C4A-B881-AC4CBF10B9CB}" destId="{F4B741E0-877D-7246-B11A-4C94B78685F9}" srcOrd="0" destOrd="0" presId="urn:microsoft.com/office/officeart/2005/8/layout/hProcess4"/>
    <dgm:cxn modelId="{206A8BED-1058-F34C-9ED4-5F1D97CAF741}" type="presOf" srcId="{7F65D4FA-7C5C-0348-9CC6-7FA30BDF8422}" destId="{84980528-5C2E-A54A-A17C-35A8B415BC95}" srcOrd="0" destOrd="0" presId="urn:microsoft.com/office/officeart/2005/8/layout/hProcess4"/>
    <dgm:cxn modelId="{492A059A-97F5-194D-9DD8-EB80C5694F8C}" type="presParOf" srcId="{8474C352-5CA2-7246-886C-ADC024E1617A}" destId="{96852BD3-5141-3347-B42A-7CDB6458CB25}" srcOrd="0" destOrd="0" presId="urn:microsoft.com/office/officeart/2005/8/layout/hProcess4"/>
    <dgm:cxn modelId="{D1384EEE-1BA8-8846-8720-5BDC0C23B692}" type="presParOf" srcId="{8474C352-5CA2-7246-886C-ADC024E1617A}" destId="{DB5A13AA-04FB-014A-9306-D27D4635E0E9}" srcOrd="1" destOrd="0" presId="urn:microsoft.com/office/officeart/2005/8/layout/hProcess4"/>
    <dgm:cxn modelId="{8FDF51F7-2072-9249-B893-4CD5C58227AB}" type="presParOf" srcId="{8474C352-5CA2-7246-886C-ADC024E1617A}" destId="{0526B9D4-FA5A-2F41-A0EB-05386E9D4957}" srcOrd="2" destOrd="0" presId="urn:microsoft.com/office/officeart/2005/8/layout/hProcess4"/>
    <dgm:cxn modelId="{21BB9297-DDAD-A94A-84D2-25F766350CE2}" type="presParOf" srcId="{0526B9D4-FA5A-2F41-A0EB-05386E9D4957}" destId="{DE356631-82B0-0C40-8D76-E0B28D527334}" srcOrd="0" destOrd="0" presId="urn:microsoft.com/office/officeart/2005/8/layout/hProcess4"/>
    <dgm:cxn modelId="{509A9682-90C8-D941-8613-3918B8F5D7E2}" type="presParOf" srcId="{DE356631-82B0-0C40-8D76-E0B28D527334}" destId="{0AEC5978-F591-6A47-A0C8-0B064A806082}" srcOrd="0" destOrd="0" presId="urn:microsoft.com/office/officeart/2005/8/layout/hProcess4"/>
    <dgm:cxn modelId="{AAB21E97-1D6D-5A41-961F-705F4A1EFF43}" type="presParOf" srcId="{DE356631-82B0-0C40-8D76-E0B28D527334}" destId="{FD44C375-F3D3-C64D-9200-174962736545}" srcOrd="1" destOrd="0" presId="urn:microsoft.com/office/officeart/2005/8/layout/hProcess4"/>
    <dgm:cxn modelId="{A6963B2A-B0C7-1D44-8D88-17175112CF95}" type="presParOf" srcId="{DE356631-82B0-0C40-8D76-E0B28D527334}" destId="{7CFBC54F-D195-1E49-AB6B-591F6BA74238}" srcOrd="2" destOrd="0" presId="urn:microsoft.com/office/officeart/2005/8/layout/hProcess4"/>
    <dgm:cxn modelId="{39D94A8B-423F-F149-8522-DD8102C725C0}" type="presParOf" srcId="{DE356631-82B0-0C40-8D76-E0B28D527334}" destId="{EAB3EAB4-3801-0343-B97F-5CBAF899D292}" srcOrd="3" destOrd="0" presId="urn:microsoft.com/office/officeart/2005/8/layout/hProcess4"/>
    <dgm:cxn modelId="{338EEB75-3FF4-0E47-BADD-3057D99FD794}" type="presParOf" srcId="{DE356631-82B0-0C40-8D76-E0B28D527334}" destId="{A7507198-ABEA-EB4D-9E51-4F6746490883}" srcOrd="4" destOrd="0" presId="urn:microsoft.com/office/officeart/2005/8/layout/hProcess4"/>
    <dgm:cxn modelId="{FF23BCF4-159C-4843-90F5-EBB07A0A4AC7}" type="presParOf" srcId="{0526B9D4-FA5A-2F41-A0EB-05386E9D4957}" destId="{84980528-5C2E-A54A-A17C-35A8B415BC95}" srcOrd="1" destOrd="0" presId="urn:microsoft.com/office/officeart/2005/8/layout/hProcess4"/>
    <dgm:cxn modelId="{A0068C7A-28AD-7D4D-BC83-E7C4FE38DCDB}" type="presParOf" srcId="{0526B9D4-FA5A-2F41-A0EB-05386E9D4957}" destId="{0F4258B8-B4FD-DA4A-A2F5-AFBA9BBE6D6D}" srcOrd="2" destOrd="0" presId="urn:microsoft.com/office/officeart/2005/8/layout/hProcess4"/>
    <dgm:cxn modelId="{4F0B8384-4203-234F-8173-A32AB0FA3083}" type="presParOf" srcId="{0F4258B8-B4FD-DA4A-A2F5-AFBA9BBE6D6D}" destId="{014E4EE4-CC59-8F40-962F-58852CEEBD83}" srcOrd="0" destOrd="0" presId="urn:microsoft.com/office/officeart/2005/8/layout/hProcess4"/>
    <dgm:cxn modelId="{4DCFF989-4985-BD4E-8FFB-D0B2F1000475}" type="presParOf" srcId="{0F4258B8-B4FD-DA4A-A2F5-AFBA9BBE6D6D}" destId="{4E56107D-4DB1-7E4F-B0C4-A99A789F6277}" srcOrd="1" destOrd="0" presId="urn:microsoft.com/office/officeart/2005/8/layout/hProcess4"/>
    <dgm:cxn modelId="{280232FC-5ACA-724C-B2B6-6827F441556F}" type="presParOf" srcId="{0F4258B8-B4FD-DA4A-A2F5-AFBA9BBE6D6D}" destId="{B61B300F-CB8A-1645-8C33-48C4698BF56F}" srcOrd="2" destOrd="0" presId="urn:microsoft.com/office/officeart/2005/8/layout/hProcess4"/>
    <dgm:cxn modelId="{483A17E0-D953-B049-AB26-2DA5B071CD60}" type="presParOf" srcId="{0F4258B8-B4FD-DA4A-A2F5-AFBA9BBE6D6D}" destId="{F4B741E0-877D-7246-B11A-4C94B78685F9}" srcOrd="3" destOrd="0" presId="urn:microsoft.com/office/officeart/2005/8/layout/hProcess4"/>
    <dgm:cxn modelId="{FD928D3B-D294-4147-A81D-BC2A5CB3D61C}" type="presParOf" srcId="{0F4258B8-B4FD-DA4A-A2F5-AFBA9BBE6D6D}" destId="{B1810F7E-30E9-0849-88B4-889D67BCA1B0}"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5E1273C-D4F8-DD46-857A-151590AB5F21}" type="doc">
      <dgm:prSet loTypeId="urn:microsoft.com/office/officeart/2005/8/layout/hProcess4" loCatId="process" qsTypeId="urn:microsoft.com/office/officeart/2005/8/quickstyle/simple4" qsCatId="simple" csTypeId="urn:microsoft.com/office/officeart/2005/8/colors/accent1_2" csCatId="accent1" phldr="1"/>
      <dgm:spPr/>
      <dgm:t>
        <a:bodyPr/>
        <a:lstStyle/>
        <a:p>
          <a:endParaRPr lang="en-US"/>
        </a:p>
      </dgm:t>
    </dgm:pt>
    <dgm:pt modelId="{91624AB7-AB55-1C48-90A0-336E351E3813}">
      <dgm:prSet custT="1"/>
      <dgm:spPr>
        <a:solidFill>
          <a:srgbClr val="6B90FF"/>
        </a:solidFill>
        <a:ln w="15875">
          <a:solidFill>
            <a:srgbClr val="000090"/>
          </a:solidFill>
        </a:ln>
      </dgm:spPr>
      <dgm:t>
        <a:bodyPr/>
        <a:lstStyle/>
        <a:p>
          <a:pPr rtl="0"/>
          <a:r>
            <a:rPr lang="en-US" sz="3000" dirty="0" smtClean="0">
              <a:solidFill>
                <a:srgbClr val="000000"/>
              </a:solidFill>
              <a:latin typeface="Gill Sans"/>
              <a:cs typeface="Gill Sans"/>
            </a:rPr>
            <a:t>OPEN-ENDED</a:t>
          </a:r>
          <a:endParaRPr lang="en-US" sz="3000" dirty="0">
            <a:solidFill>
              <a:srgbClr val="000000"/>
            </a:solidFill>
            <a:latin typeface="Gill Sans"/>
            <a:cs typeface="Gill Sans"/>
          </a:endParaRPr>
        </a:p>
      </dgm:t>
    </dgm:pt>
    <dgm:pt modelId="{49B2DA66-5E2D-934E-96D6-71A34B8E4807}" type="parTrans" cxnId="{16BA67F0-037C-A54B-8FFE-93FC3A708D15}">
      <dgm:prSet/>
      <dgm:spPr/>
      <dgm:t>
        <a:bodyPr/>
        <a:lstStyle/>
        <a:p>
          <a:endParaRPr lang="en-US"/>
        </a:p>
      </dgm:t>
    </dgm:pt>
    <dgm:pt modelId="{7F65D4FA-7C5C-0348-9CC6-7FA30BDF8422}" type="sibTrans" cxnId="{16BA67F0-037C-A54B-8FFE-93FC3A708D15}">
      <dgm:prSet/>
      <dgm:spPr>
        <a:gradFill flip="none" rotWithShape="1">
          <a:gsLst>
            <a:gs pos="4000">
              <a:srgbClr val="CABBE2"/>
            </a:gs>
            <a:gs pos="100000">
              <a:srgbClr val="6B90FF"/>
            </a:gs>
          </a:gsLst>
          <a:path path="circle">
            <a:fillToRect l="100000" t="100000"/>
          </a:path>
          <a:tileRect r="-100000" b="-100000"/>
        </a:gradFill>
        <a:ln>
          <a:solidFill>
            <a:srgbClr val="0000FF"/>
          </a:solidFill>
        </a:ln>
      </dgm:spPr>
      <dgm:t>
        <a:bodyPr/>
        <a:lstStyle/>
        <a:p>
          <a:endParaRPr lang="en-US" dirty="0"/>
        </a:p>
      </dgm:t>
    </dgm:pt>
    <dgm:pt modelId="{2F9D2C6C-12E3-3C4A-B881-AC4CBF10B9CB}">
      <dgm:prSet custT="1"/>
      <dgm:spPr>
        <a:solidFill>
          <a:srgbClr val="CABBE2"/>
        </a:solidFill>
        <a:ln>
          <a:solidFill>
            <a:srgbClr val="6B90FF"/>
          </a:solidFill>
        </a:ln>
      </dgm:spPr>
      <dgm:t>
        <a:bodyPr/>
        <a:lstStyle/>
        <a:p>
          <a:pPr rtl="0"/>
          <a:r>
            <a:rPr lang="en-US" sz="3000" dirty="0" smtClean="0">
              <a:solidFill>
                <a:srgbClr val="000000"/>
              </a:solidFill>
              <a:latin typeface="Gill Sans"/>
              <a:cs typeface="Gill Sans"/>
            </a:rPr>
            <a:t>CLOSED-ENDED</a:t>
          </a:r>
          <a:endParaRPr lang="en-US" sz="3000" dirty="0">
            <a:solidFill>
              <a:srgbClr val="000000"/>
            </a:solidFill>
            <a:latin typeface="Gill Sans"/>
            <a:cs typeface="Gill Sans"/>
          </a:endParaRPr>
        </a:p>
      </dgm:t>
    </dgm:pt>
    <dgm:pt modelId="{A44FDE7D-09D2-954D-A4B1-10F2E9163283}" type="sibTrans" cxnId="{5A2565BB-F4EF-3A4B-ABB9-652EB6D952C6}">
      <dgm:prSet/>
      <dgm:spPr/>
      <dgm:t>
        <a:bodyPr/>
        <a:lstStyle/>
        <a:p>
          <a:endParaRPr lang="en-US"/>
        </a:p>
      </dgm:t>
    </dgm:pt>
    <dgm:pt modelId="{97F4DE7B-F6A0-AD49-900B-FC8DFA198B8C}" type="parTrans" cxnId="{5A2565BB-F4EF-3A4B-ABB9-652EB6D952C6}">
      <dgm:prSet/>
      <dgm:spPr/>
      <dgm:t>
        <a:bodyPr/>
        <a:lstStyle/>
        <a:p>
          <a:endParaRPr lang="en-US"/>
        </a:p>
      </dgm:t>
    </dgm:pt>
    <dgm:pt modelId="{8474C352-5CA2-7246-886C-ADC024E1617A}" type="pres">
      <dgm:prSet presAssocID="{B5E1273C-D4F8-DD46-857A-151590AB5F21}" presName="Name0" presStyleCnt="0">
        <dgm:presLayoutVars>
          <dgm:dir/>
          <dgm:animLvl val="lvl"/>
          <dgm:resizeHandles val="exact"/>
        </dgm:presLayoutVars>
      </dgm:prSet>
      <dgm:spPr/>
      <dgm:t>
        <a:bodyPr/>
        <a:lstStyle/>
        <a:p>
          <a:endParaRPr lang="en-US"/>
        </a:p>
      </dgm:t>
    </dgm:pt>
    <dgm:pt modelId="{96852BD3-5141-3347-B42A-7CDB6458CB25}" type="pres">
      <dgm:prSet presAssocID="{B5E1273C-D4F8-DD46-857A-151590AB5F21}" presName="tSp" presStyleCnt="0"/>
      <dgm:spPr/>
    </dgm:pt>
    <dgm:pt modelId="{DB5A13AA-04FB-014A-9306-D27D4635E0E9}" type="pres">
      <dgm:prSet presAssocID="{B5E1273C-D4F8-DD46-857A-151590AB5F21}" presName="bSp" presStyleCnt="0"/>
      <dgm:spPr/>
    </dgm:pt>
    <dgm:pt modelId="{0526B9D4-FA5A-2F41-A0EB-05386E9D4957}" type="pres">
      <dgm:prSet presAssocID="{B5E1273C-D4F8-DD46-857A-151590AB5F21}" presName="process" presStyleCnt="0"/>
      <dgm:spPr/>
    </dgm:pt>
    <dgm:pt modelId="{DE356631-82B0-0C40-8D76-E0B28D527334}" type="pres">
      <dgm:prSet presAssocID="{91624AB7-AB55-1C48-90A0-336E351E3813}" presName="composite1" presStyleCnt="0"/>
      <dgm:spPr/>
    </dgm:pt>
    <dgm:pt modelId="{0AEC5978-F591-6A47-A0C8-0B064A806082}" type="pres">
      <dgm:prSet presAssocID="{91624AB7-AB55-1C48-90A0-336E351E3813}" presName="dummyNode1" presStyleLbl="node1" presStyleIdx="0" presStyleCnt="2"/>
      <dgm:spPr/>
    </dgm:pt>
    <dgm:pt modelId="{FD44C375-F3D3-C64D-9200-174962736545}" type="pres">
      <dgm:prSet presAssocID="{91624AB7-AB55-1C48-90A0-336E351E3813}" presName="childNode1" presStyleLbl="bgAcc1" presStyleIdx="0" presStyleCnt="2" custFlipVert="1" custFlipHor="1" custScaleX="2788" custScaleY="4484" custLinFactNeighborX="9688" custLinFactNeighborY="-33420">
        <dgm:presLayoutVars>
          <dgm:bulletEnabled val="1"/>
        </dgm:presLayoutVars>
      </dgm:prSet>
      <dgm:spPr/>
      <dgm:t>
        <a:bodyPr/>
        <a:lstStyle/>
        <a:p>
          <a:endParaRPr lang="en-US"/>
        </a:p>
      </dgm:t>
    </dgm:pt>
    <dgm:pt modelId="{7CFBC54F-D195-1E49-AB6B-591F6BA74238}" type="pres">
      <dgm:prSet presAssocID="{91624AB7-AB55-1C48-90A0-336E351E3813}" presName="childNode1tx" presStyleLbl="bgAcc1" presStyleIdx="0" presStyleCnt="2">
        <dgm:presLayoutVars>
          <dgm:bulletEnabled val="1"/>
        </dgm:presLayoutVars>
      </dgm:prSet>
      <dgm:spPr/>
      <dgm:t>
        <a:bodyPr/>
        <a:lstStyle/>
        <a:p>
          <a:endParaRPr lang="en-US"/>
        </a:p>
      </dgm:t>
    </dgm:pt>
    <dgm:pt modelId="{EAB3EAB4-3801-0343-B97F-5CBAF899D292}" type="pres">
      <dgm:prSet presAssocID="{91624AB7-AB55-1C48-90A0-336E351E3813}" presName="parentNode1" presStyleLbl="node1" presStyleIdx="0" presStyleCnt="2" custScaleX="107606" custScaleY="119128" custLinFactY="-23052" custLinFactNeighborX="-64221" custLinFactNeighborY="-100000">
        <dgm:presLayoutVars>
          <dgm:chMax val="1"/>
          <dgm:bulletEnabled val="1"/>
        </dgm:presLayoutVars>
      </dgm:prSet>
      <dgm:spPr/>
      <dgm:t>
        <a:bodyPr/>
        <a:lstStyle/>
        <a:p>
          <a:endParaRPr lang="en-US"/>
        </a:p>
      </dgm:t>
    </dgm:pt>
    <dgm:pt modelId="{A7507198-ABEA-EB4D-9E51-4F6746490883}" type="pres">
      <dgm:prSet presAssocID="{91624AB7-AB55-1C48-90A0-336E351E3813}" presName="connSite1" presStyleCnt="0"/>
      <dgm:spPr/>
    </dgm:pt>
    <dgm:pt modelId="{84980528-5C2E-A54A-A17C-35A8B415BC95}" type="pres">
      <dgm:prSet presAssocID="{7F65D4FA-7C5C-0348-9CC6-7FA30BDF8422}" presName="Name9" presStyleLbl="sibTrans2D1" presStyleIdx="0" presStyleCnt="1" custLinFactNeighborX="-21982" custLinFactNeighborY="-16904"/>
      <dgm:spPr/>
      <dgm:t>
        <a:bodyPr/>
        <a:lstStyle/>
        <a:p>
          <a:endParaRPr lang="en-US"/>
        </a:p>
      </dgm:t>
    </dgm:pt>
    <dgm:pt modelId="{0F4258B8-B4FD-DA4A-A2F5-AFBA9BBE6D6D}" type="pres">
      <dgm:prSet presAssocID="{2F9D2C6C-12E3-3C4A-B881-AC4CBF10B9CB}" presName="composite2" presStyleCnt="0"/>
      <dgm:spPr/>
    </dgm:pt>
    <dgm:pt modelId="{014E4EE4-CC59-8F40-962F-58852CEEBD83}" type="pres">
      <dgm:prSet presAssocID="{2F9D2C6C-12E3-3C4A-B881-AC4CBF10B9CB}" presName="dummyNode2" presStyleLbl="node1" presStyleIdx="0" presStyleCnt="2"/>
      <dgm:spPr/>
    </dgm:pt>
    <dgm:pt modelId="{4E56107D-4DB1-7E4F-B0C4-A99A789F6277}" type="pres">
      <dgm:prSet presAssocID="{2F9D2C6C-12E3-3C4A-B881-AC4CBF10B9CB}" presName="childNode2" presStyleLbl="bgAcc1" presStyleIdx="1" presStyleCnt="2" custScaleX="82552" custScaleY="29958" custLinFactNeighborX="5372" custLinFactNeighborY="9896">
        <dgm:presLayoutVars>
          <dgm:bulletEnabled val="1"/>
        </dgm:presLayoutVars>
      </dgm:prSet>
      <dgm:spPr>
        <a:noFill/>
        <a:ln>
          <a:noFill/>
        </a:ln>
      </dgm:spPr>
      <dgm:t>
        <a:bodyPr/>
        <a:lstStyle/>
        <a:p>
          <a:endParaRPr lang="en-US"/>
        </a:p>
      </dgm:t>
    </dgm:pt>
    <dgm:pt modelId="{B61B300F-CB8A-1645-8C33-48C4698BF56F}" type="pres">
      <dgm:prSet presAssocID="{2F9D2C6C-12E3-3C4A-B881-AC4CBF10B9CB}" presName="childNode2tx" presStyleLbl="bgAcc1" presStyleIdx="1" presStyleCnt="2">
        <dgm:presLayoutVars>
          <dgm:bulletEnabled val="1"/>
        </dgm:presLayoutVars>
      </dgm:prSet>
      <dgm:spPr/>
      <dgm:t>
        <a:bodyPr/>
        <a:lstStyle/>
        <a:p>
          <a:endParaRPr lang="en-US"/>
        </a:p>
      </dgm:t>
    </dgm:pt>
    <dgm:pt modelId="{F4B741E0-877D-7246-B11A-4C94B78685F9}" type="pres">
      <dgm:prSet presAssocID="{2F9D2C6C-12E3-3C4A-B881-AC4CBF10B9CB}" presName="parentNode2" presStyleLbl="node1" presStyleIdx="1" presStyleCnt="2" custScaleX="107527" custScaleY="113168" custLinFactY="53864" custLinFactNeighborX="-35623" custLinFactNeighborY="100000">
        <dgm:presLayoutVars>
          <dgm:chMax val="0"/>
          <dgm:bulletEnabled val="1"/>
        </dgm:presLayoutVars>
      </dgm:prSet>
      <dgm:spPr/>
      <dgm:t>
        <a:bodyPr/>
        <a:lstStyle/>
        <a:p>
          <a:endParaRPr lang="en-US"/>
        </a:p>
      </dgm:t>
    </dgm:pt>
    <dgm:pt modelId="{B1810F7E-30E9-0849-88B4-889D67BCA1B0}" type="pres">
      <dgm:prSet presAssocID="{2F9D2C6C-12E3-3C4A-B881-AC4CBF10B9CB}" presName="connSite2" presStyleCnt="0"/>
      <dgm:spPr/>
    </dgm:pt>
  </dgm:ptLst>
  <dgm:cxnLst>
    <dgm:cxn modelId="{16BA67F0-037C-A54B-8FFE-93FC3A708D15}" srcId="{B5E1273C-D4F8-DD46-857A-151590AB5F21}" destId="{91624AB7-AB55-1C48-90A0-336E351E3813}" srcOrd="0" destOrd="0" parTransId="{49B2DA66-5E2D-934E-96D6-71A34B8E4807}" sibTransId="{7F65D4FA-7C5C-0348-9CC6-7FA30BDF8422}"/>
    <dgm:cxn modelId="{4E80FBE7-6CFA-FB4C-AD55-9283EF0BE07F}" type="presOf" srcId="{91624AB7-AB55-1C48-90A0-336E351E3813}" destId="{EAB3EAB4-3801-0343-B97F-5CBAF899D292}" srcOrd="0" destOrd="0" presId="urn:microsoft.com/office/officeart/2005/8/layout/hProcess4"/>
    <dgm:cxn modelId="{5A2565BB-F4EF-3A4B-ABB9-652EB6D952C6}" srcId="{B5E1273C-D4F8-DD46-857A-151590AB5F21}" destId="{2F9D2C6C-12E3-3C4A-B881-AC4CBF10B9CB}" srcOrd="1" destOrd="0" parTransId="{97F4DE7B-F6A0-AD49-900B-FC8DFA198B8C}" sibTransId="{A44FDE7D-09D2-954D-A4B1-10F2E9163283}"/>
    <dgm:cxn modelId="{42048875-C3A9-0E46-82D8-97BAC2061827}" type="presOf" srcId="{2F9D2C6C-12E3-3C4A-B881-AC4CBF10B9CB}" destId="{F4B741E0-877D-7246-B11A-4C94B78685F9}" srcOrd="0" destOrd="0" presId="urn:microsoft.com/office/officeart/2005/8/layout/hProcess4"/>
    <dgm:cxn modelId="{C284C00A-8E3D-7446-ADD2-75F86008E3C0}" type="presOf" srcId="{7F65D4FA-7C5C-0348-9CC6-7FA30BDF8422}" destId="{84980528-5C2E-A54A-A17C-35A8B415BC95}" srcOrd="0" destOrd="0" presId="urn:microsoft.com/office/officeart/2005/8/layout/hProcess4"/>
    <dgm:cxn modelId="{F664F4BB-E5AC-7741-84C7-586E8E69C9F0}" type="presOf" srcId="{B5E1273C-D4F8-DD46-857A-151590AB5F21}" destId="{8474C352-5CA2-7246-886C-ADC024E1617A}" srcOrd="0" destOrd="0" presId="urn:microsoft.com/office/officeart/2005/8/layout/hProcess4"/>
    <dgm:cxn modelId="{6825A899-E852-9B4D-8BF0-1414851AB71D}" type="presParOf" srcId="{8474C352-5CA2-7246-886C-ADC024E1617A}" destId="{96852BD3-5141-3347-B42A-7CDB6458CB25}" srcOrd="0" destOrd="0" presId="urn:microsoft.com/office/officeart/2005/8/layout/hProcess4"/>
    <dgm:cxn modelId="{50C67A64-6D47-EA4A-9CF5-EAAEA2D32CA6}" type="presParOf" srcId="{8474C352-5CA2-7246-886C-ADC024E1617A}" destId="{DB5A13AA-04FB-014A-9306-D27D4635E0E9}" srcOrd="1" destOrd="0" presId="urn:microsoft.com/office/officeart/2005/8/layout/hProcess4"/>
    <dgm:cxn modelId="{00B65321-9EB0-2746-AB1C-CDFF4C1B40E0}" type="presParOf" srcId="{8474C352-5CA2-7246-886C-ADC024E1617A}" destId="{0526B9D4-FA5A-2F41-A0EB-05386E9D4957}" srcOrd="2" destOrd="0" presId="urn:microsoft.com/office/officeart/2005/8/layout/hProcess4"/>
    <dgm:cxn modelId="{A3EDCDC0-D682-7A4D-B72A-CC82F1735054}" type="presParOf" srcId="{0526B9D4-FA5A-2F41-A0EB-05386E9D4957}" destId="{DE356631-82B0-0C40-8D76-E0B28D527334}" srcOrd="0" destOrd="0" presId="urn:microsoft.com/office/officeart/2005/8/layout/hProcess4"/>
    <dgm:cxn modelId="{44585B7C-FD68-9A4A-B28A-0E6CDA177CF0}" type="presParOf" srcId="{DE356631-82B0-0C40-8D76-E0B28D527334}" destId="{0AEC5978-F591-6A47-A0C8-0B064A806082}" srcOrd="0" destOrd="0" presId="urn:microsoft.com/office/officeart/2005/8/layout/hProcess4"/>
    <dgm:cxn modelId="{C9AB6749-A8DC-C54A-8C72-DB8967349095}" type="presParOf" srcId="{DE356631-82B0-0C40-8D76-E0B28D527334}" destId="{FD44C375-F3D3-C64D-9200-174962736545}" srcOrd="1" destOrd="0" presId="urn:microsoft.com/office/officeart/2005/8/layout/hProcess4"/>
    <dgm:cxn modelId="{C14C4416-070B-854D-BA6A-524FDF9A0346}" type="presParOf" srcId="{DE356631-82B0-0C40-8D76-E0B28D527334}" destId="{7CFBC54F-D195-1E49-AB6B-591F6BA74238}" srcOrd="2" destOrd="0" presId="urn:microsoft.com/office/officeart/2005/8/layout/hProcess4"/>
    <dgm:cxn modelId="{67258834-8744-664A-A27A-3BC2ED572EFC}" type="presParOf" srcId="{DE356631-82B0-0C40-8D76-E0B28D527334}" destId="{EAB3EAB4-3801-0343-B97F-5CBAF899D292}" srcOrd="3" destOrd="0" presId="urn:microsoft.com/office/officeart/2005/8/layout/hProcess4"/>
    <dgm:cxn modelId="{6836EA13-CBBC-1C4F-8F0D-DE776A9CDD9B}" type="presParOf" srcId="{DE356631-82B0-0C40-8D76-E0B28D527334}" destId="{A7507198-ABEA-EB4D-9E51-4F6746490883}" srcOrd="4" destOrd="0" presId="urn:microsoft.com/office/officeart/2005/8/layout/hProcess4"/>
    <dgm:cxn modelId="{C46D69E1-3754-BA46-8201-A0CCF06F0031}" type="presParOf" srcId="{0526B9D4-FA5A-2F41-A0EB-05386E9D4957}" destId="{84980528-5C2E-A54A-A17C-35A8B415BC95}" srcOrd="1" destOrd="0" presId="urn:microsoft.com/office/officeart/2005/8/layout/hProcess4"/>
    <dgm:cxn modelId="{936769F7-A18F-944D-8B04-70588BC675C5}" type="presParOf" srcId="{0526B9D4-FA5A-2F41-A0EB-05386E9D4957}" destId="{0F4258B8-B4FD-DA4A-A2F5-AFBA9BBE6D6D}" srcOrd="2" destOrd="0" presId="urn:microsoft.com/office/officeart/2005/8/layout/hProcess4"/>
    <dgm:cxn modelId="{85F8B6AE-702D-F344-BC76-7B6507D25055}" type="presParOf" srcId="{0F4258B8-B4FD-DA4A-A2F5-AFBA9BBE6D6D}" destId="{014E4EE4-CC59-8F40-962F-58852CEEBD83}" srcOrd="0" destOrd="0" presId="urn:microsoft.com/office/officeart/2005/8/layout/hProcess4"/>
    <dgm:cxn modelId="{E5819A6E-4F71-B749-852A-4DB8DF72C6E4}" type="presParOf" srcId="{0F4258B8-B4FD-DA4A-A2F5-AFBA9BBE6D6D}" destId="{4E56107D-4DB1-7E4F-B0C4-A99A789F6277}" srcOrd="1" destOrd="0" presId="urn:microsoft.com/office/officeart/2005/8/layout/hProcess4"/>
    <dgm:cxn modelId="{ECE98393-9F88-A34B-B850-18A0D3BA54F5}" type="presParOf" srcId="{0F4258B8-B4FD-DA4A-A2F5-AFBA9BBE6D6D}" destId="{B61B300F-CB8A-1645-8C33-48C4698BF56F}" srcOrd="2" destOrd="0" presId="urn:microsoft.com/office/officeart/2005/8/layout/hProcess4"/>
    <dgm:cxn modelId="{323504A5-0CFB-9147-AD2C-65C76DAAD219}" type="presParOf" srcId="{0F4258B8-B4FD-DA4A-A2F5-AFBA9BBE6D6D}" destId="{F4B741E0-877D-7246-B11A-4C94B78685F9}" srcOrd="3" destOrd="0" presId="urn:microsoft.com/office/officeart/2005/8/layout/hProcess4"/>
    <dgm:cxn modelId="{6A9D6E69-972A-FC47-8C8D-F034F28E271B}" type="presParOf" srcId="{0F4258B8-B4FD-DA4A-A2F5-AFBA9BBE6D6D}" destId="{B1810F7E-30E9-0849-88B4-889D67BCA1B0}"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F852A8-F3F0-4D8D-999F-7202C7422AFB}">
      <dsp:nvSpPr>
        <dsp:cNvPr id="0" name=""/>
        <dsp:cNvSpPr/>
      </dsp:nvSpPr>
      <dsp:spPr>
        <a:xfrm rot="5400000">
          <a:off x="-222646" y="223826"/>
          <a:ext cx="1484312" cy="103901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endParaRPr lang="en-US" sz="2900" kern="1200" dirty="0"/>
        </a:p>
      </dsp:txBody>
      <dsp:txXfrm rot="-5400000">
        <a:off x="1" y="520688"/>
        <a:ext cx="1039018" cy="445294"/>
      </dsp:txXfrm>
    </dsp:sp>
    <dsp:sp modelId="{876C5331-72DE-40CB-BC6D-7BB30E360692}">
      <dsp:nvSpPr>
        <dsp:cNvPr id="0" name=""/>
        <dsp:cNvSpPr/>
      </dsp:nvSpPr>
      <dsp:spPr>
        <a:xfrm rot="5400000">
          <a:off x="2831107" y="-1790909"/>
          <a:ext cx="964803" cy="454898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2024" tIns="17145" rIns="17145" bIns="17145" numCol="1" spcCol="1270" anchor="ctr" anchorCtr="0">
          <a:noAutofit/>
        </a:bodyPr>
        <a:lstStyle/>
        <a:p>
          <a:pPr marL="228600" lvl="1" indent="-228600" algn="l" defTabSz="1200150">
            <a:lnSpc>
              <a:spcPct val="90000"/>
            </a:lnSpc>
            <a:spcBef>
              <a:spcPct val="0"/>
            </a:spcBef>
            <a:spcAft>
              <a:spcPct val="15000"/>
            </a:spcAft>
            <a:buChar char="••"/>
          </a:pPr>
          <a:r>
            <a:rPr lang="en-US" sz="2700" b="1" kern="1200" dirty="0" smtClean="0"/>
            <a:t>Teachers ask</a:t>
          </a:r>
          <a:endParaRPr lang="en-US" sz="2700" b="1" kern="1200" dirty="0"/>
        </a:p>
        <a:p>
          <a:pPr marL="228600" lvl="1" indent="-228600" algn="l" defTabSz="1200150">
            <a:lnSpc>
              <a:spcPct val="90000"/>
            </a:lnSpc>
            <a:spcBef>
              <a:spcPct val="0"/>
            </a:spcBef>
            <a:spcAft>
              <a:spcPct val="15000"/>
            </a:spcAft>
            <a:buChar char="••"/>
          </a:pPr>
          <a:r>
            <a:rPr lang="en-US" sz="2700" b="1" kern="1200" dirty="0" smtClean="0"/>
            <a:t>Students answer</a:t>
          </a:r>
          <a:endParaRPr lang="en-US" sz="2700" b="1" kern="1200" dirty="0"/>
        </a:p>
      </dsp:txBody>
      <dsp:txXfrm rot="-5400000">
        <a:off x="1039018" y="48278"/>
        <a:ext cx="4501883" cy="870607"/>
      </dsp:txXfrm>
    </dsp:sp>
    <dsp:sp modelId="{BFBE8B55-AACA-4FE8-A64B-6CA3013C7240}">
      <dsp:nvSpPr>
        <dsp:cNvPr id="0" name=""/>
        <dsp:cNvSpPr/>
      </dsp:nvSpPr>
      <dsp:spPr>
        <a:xfrm rot="5400000">
          <a:off x="-222646" y="1512490"/>
          <a:ext cx="1484312" cy="103901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endParaRPr lang="en-US" sz="2900" kern="1200" dirty="0"/>
        </a:p>
      </dsp:txBody>
      <dsp:txXfrm rot="-5400000">
        <a:off x="1" y="1809352"/>
        <a:ext cx="1039018" cy="445294"/>
      </dsp:txXfrm>
    </dsp:sp>
    <dsp:sp modelId="{8FC6D8F9-4E54-4514-A89D-BE3C44B02BC8}">
      <dsp:nvSpPr>
        <dsp:cNvPr id="0" name=""/>
        <dsp:cNvSpPr/>
      </dsp:nvSpPr>
      <dsp:spPr>
        <a:xfrm rot="5400000">
          <a:off x="2831107" y="-502245"/>
          <a:ext cx="964803" cy="454898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2024" tIns="17145" rIns="17145" bIns="17145" numCol="1" spcCol="1270" anchor="ctr" anchorCtr="0">
          <a:noAutofit/>
        </a:bodyPr>
        <a:lstStyle/>
        <a:p>
          <a:pPr marL="228600" lvl="1" indent="-228600" algn="l" defTabSz="1200150">
            <a:lnSpc>
              <a:spcPct val="90000"/>
            </a:lnSpc>
            <a:spcBef>
              <a:spcPct val="0"/>
            </a:spcBef>
            <a:spcAft>
              <a:spcPct val="15000"/>
            </a:spcAft>
            <a:buChar char="••"/>
          </a:pPr>
          <a:r>
            <a:rPr lang="en-US" sz="2700" b="1" kern="1200" dirty="0" smtClean="0"/>
            <a:t>Teachers explain</a:t>
          </a:r>
          <a:endParaRPr lang="en-US" sz="2700" b="1" kern="1200" dirty="0"/>
        </a:p>
        <a:p>
          <a:pPr marL="228600" lvl="1" indent="-228600" algn="l" defTabSz="1200150">
            <a:lnSpc>
              <a:spcPct val="90000"/>
            </a:lnSpc>
            <a:spcBef>
              <a:spcPct val="0"/>
            </a:spcBef>
            <a:spcAft>
              <a:spcPct val="15000"/>
            </a:spcAft>
            <a:buChar char="••"/>
          </a:pPr>
          <a:r>
            <a:rPr lang="en-US" sz="2700" b="1" kern="1200" dirty="0" smtClean="0"/>
            <a:t>Students take notes</a:t>
          </a:r>
          <a:endParaRPr lang="en-US" sz="2700" b="1" kern="1200" dirty="0"/>
        </a:p>
      </dsp:txBody>
      <dsp:txXfrm rot="-5400000">
        <a:off x="1039018" y="1336942"/>
        <a:ext cx="4501883" cy="870607"/>
      </dsp:txXfrm>
    </dsp:sp>
    <dsp:sp modelId="{C396A556-C276-48D0-9355-B1B6E17E0C66}">
      <dsp:nvSpPr>
        <dsp:cNvPr id="0" name=""/>
        <dsp:cNvSpPr/>
      </dsp:nvSpPr>
      <dsp:spPr>
        <a:xfrm rot="5400000">
          <a:off x="-222646" y="2801154"/>
          <a:ext cx="1484312" cy="103901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endParaRPr lang="en-US" sz="2900" kern="1200" dirty="0"/>
        </a:p>
      </dsp:txBody>
      <dsp:txXfrm rot="-5400000">
        <a:off x="1" y="3098016"/>
        <a:ext cx="1039018" cy="445294"/>
      </dsp:txXfrm>
    </dsp:sp>
    <dsp:sp modelId="{A073D20D-7381-408B-8230-B747B4558872}">
      <dsp:nvSpPr>
        <dsp:cNvPr id="0" name=""/>
        <dsp:cNvSpPr/>
      </dsp:nvSpPr>
      <dsp:spPr>
        <a:xfrm rot="5400000">
          <a:off x="2831107" y="786418"/>
          <a:ext cx="964803" cy="454898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2024" tIns="17145" rIns="17145" bIns="17145" numCol="1" spcCol="1270" anchor="ctr" anchorCtr="0">
          <a:noAutofit/>
        </a:bodyPr>
        <a:lstStyle/>
        <a:p>
          <a:pPr marL="228600" lvl="1" indent="-228600" algn="l" defTabSz="1200150">
            <a:lnSpc>
              <a:spcPct val="90000"/>
            </a:lnSpc>
            <a:spcBef>
              <a:spcPct val="0"/>
            </a:spcBef>
            <a:spcAft>
              <a:spcPct val="15000"/>
            </a:spcAft>
            <a:buChar char="••"/>
          </a:pPr>
          <a:r>
            <a:rPr lang="en-US" sz="2700" b="1" kern="1200" dirty="0" smtClean="0"/>
            <a:t>Teachers create</a:t>
          </a:r>
          <a:endParaRPr lang="en-US" sz="2700" b="1" kern="1200" dirty="0"/>
        </a:p>
        <a:p>
          <a:pPr marL="228600" lvl="1" indent="-228600" algn="l" defTabSz="1200150">
            <a:lnSpc>
              <a:spcPct val="90000"/>
            </a:lnSpc>
            <a:spcBef>
              <a:spcPct val="0"/>
            </a:spcBef>
            <a:spcAft>
              <a:spcPct val="15000"/>
            </a:spcAft>
            <a:buChar char="••"/>
          </a:pPr>
          <a:r>
            <a:rPr lang="en-US" sz="2700" b="1" kern="1200" dirty="0" smtClean="0"/>
            <a:t>Students complete</a:t>
          </a:r>
          <a:endParaRPr lang="en-US" sz="2700" b="1" kern="1200" dirty="0"/>
        </a:p>
      </dsp:txBody>
      <dsp:txXfrm rot="-5400000">
        <a:off x="1039018" y="2625605"/>
        <a:ext cx="4501883" cy="8706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4C375-F3D3-C64D-9200-174962736545}">
      <dsp:nvSpPr>
        <dsp:cNvPr id="0" name=""/>
        <dsp:cNvSpPr/>
      </dsp:nvSpPr>
      <dsp:spPr>
        <a:xfrm flipV="1">
          <a:off x="1610447" y="1252838"/>
          <a:ext cx="45726" cy="652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4980528-5C2E-A54A-A17C-35A8B415BC95}">
      <dsp:nvSpPr>
        <dsp:cNvPr id="0" name=""/>
        <dsp:cNvSpPr/>
      </dsp:nvSpPr>
      <dsp:spPr>
        <a:xfrm>
          <a:off x="156134" y="-437234"/>
          <a:ext cx="3461040" cy="3461040"/>
        </a:xfrm>
        <a:prstGeom prst="leftCircularArrow">
          <a:avLst>
            <a:gd name="adj1" fmla="val 1728"/>
            <a:gd name="adj2" fmla="val 205783"/>
            <a:gd name="adj3" fmla="val 3267829"/>
            <a:gd name="adj4" fmla="val 10311024"/>
            <a:gd name="adj5" fmla="val 2016"/>
          </a:avLst>
        </a:prstGeom>
        <a:gradFill flip="none" rotWithShape="1">
          <a:gsLst>
            <a:gs pos="12000">
              <a:schemeClr val="accent1">
                <a:lumMod val="60000"/>
                <a:lumOff val="40000"/>
              </a:schemeClr>
            </a:gs>
            <a:gs pos="90000">
              <a:srgbClr val="CABBE2"/>
            </a:gs>
          </a:gsLst>
          <a:path path="circle">
            <a:fillToRect l="100000" t="100000"/>
          </a:path>
          <a:tileRect r="-100000" b="-100000"/>
        </a:gradFill>
        <a:ln>
          <a:solidFill>
            <a:srgbClr val="0000FF"/>
          </a:solid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sp>
    <dsp:sp modelId="{EAB3EAB4-3801-0343-B97F-5CBAF899D292}">
      <dsp:nvSpPr>
        <dsp:cNvPr id="0" name=""/>
        <dsp:cNvSpPr/>
      </dsp:nvSpPr>
      <dsp:spPr>
        <a:xfrm>
          <a:off x="0" y="1235238"/>
          <a:ext cx="1997127" cy="879230"/>
        </a:xfrm>
        <a:prstGeom prst="roundRect">
          <a:avLst>
            <a:gd name="adj" fmla="val 10000"/>
          </a:avLst>
        </a:prstGeom>
        <a:solidFill>
          <a:srgbClr val="9C9EC7"/>
        </a:solidFill>
        <a:ln>
          <a:solidFill>
            <a:srgbClr val="000090"/>
          </a:solid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57150" tIns="38100" rIns="57150" bIns="38100" numCol="1" spcCol="1270" anchor="ctr" anchorCtr="0">
          <a:noAutofit/>
        </a:bodyPr>
        <a:lstStyle/>
        <a:p>
          <a:pPr lvl="0" algn="ctr" defTabSz="1333500" rtl="0">
            <a:lnSpc>
              <a:spcPct val="90000"/>
            </a:lnSpc>
            <a:spcBef>
              <a:spcPct val="0"/>
            </a:spcBef>
            <a:spcAft>
              <a:spcPct val="35000"/>
            </a:spcAft>
          </a:pPr>
          <a:r>
            <a:rPr lang="en-US" sz="3000" kern="1200" dirty="0" smtClean="0">
              <a:solidFill>
                <a:srgbClr val="000000"/>
              </a:solidFill>
              <a:latin typeface="Gill Sans"/>
              <a:cs typeface="Gill Sans"/>
            </a:rPr>
            <a:t>CLOSED-ENDED</a:t>
          </a:r>
          <a:endParaRPr lang="en-US" sz="3000" kern="1200" dirty="0">
            <a:solidFill>
              <a:srgbClr val="000000"/>
            </a:solidFill>
            <a:latin typeface="Gill Sans"/>
            <a:cs typeface="Gill Sans"/>
          </a:endParaRPr>
        </a:p>
      </dsp:txBody>
      <dsp:txXfrm>
        <a:off x="25752" y="1260990"/>
        <a:ext cx="1945623" cy="827726"/>
      </dsp:txXfrm>
    </dsp:sp>
    <dsp:sp modelId="{4E56107D-4DB1-7E4F-B0C4-A99A789F6277}">
      <dsp:nvSpPr>
        <dsp:cNvPr id="0" name=""/>
        <dsp:cNvSpPr/>
      </dsp:nvSpPr>
      <dsp:spPr>
        <a:xfrm>
          <a:off x="3285526" y="1694035"/>
          <a:ext cx="1723651" cy="515915"/>
        </a:xfrm>
        <a:prstGeom prst="roundRect">
          <a:avLst>
            <a:gd name="adj" fmla="val 10000"/>
          </a:avLst>
        </a:prstGeom>
        <a:noFill/>
        <a:ln w="12700" cap="flat" cmpd="sng" algn="ctr">
          <a:noFill/>
          <a:prstDash val="solid"/>
        </a:ln>
        <a:effectLst/>
      </dsp:spPr>
      <dsp:style>
        <a:lnRef idx="1">
          <a:scrgbClr r="0" g="0" b="0"/>
        </a:lnRef>
        <a:fillRef idx="1">
          <a:scrgbClr r="0" g="0" b="0"/>
        </a:fillRef>
        <a:effectRef idx="0">
          <a:scrgbClr r="0" g="0" b="0"/>
        </a:effectRef>
        <a:fontRef idx="minor"/>
      </dsp:style>
    </dsp:sp>
    <dsp:sp modelId="{F4B741E0-877D-7246-B11A-4C94B78685F9}">
      <dsp:nvSpPr>
        <dsp:cNvPr id="0" name=""/>
        <dsp:cNvSpPr/>
      </dsp:nvSpPr>
      <dsp:spPr>
        <a:xfrm>
          <a:off x="2862023" y="1694040"/>
          <a:ext cx="1995661" cy="835242"/>
        </a:xfrm>
        <a:prstGeom prst="roundRect">
          <a:avLst>
            <a:gd name="adj" fmla="val 10000"/>
          </a:avLst>
        </a:prstGeom>
        <a:solidFill>
          <a:srgbClr val="6386FF"/>
        </a:solidFill>
        <a:ln>
          <a:solidFill>
            <a:srgbClr val="000090"/>
          </a:solid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57150" tIns="38100" rIns="57150" bIns="38100" numCol="1" spcCol="1270" anchor="ctr" anchorCtr="0">
          <a:noAutofit/>
        </a:bodyPr>
        <a:lstStyle/>
        <a:p>
          <a:pPr lvl="0" algn="ctr" defTabSz="1333500" rtl="0">
            <a:lnSpc>
              <a:spcPct val="90000"/>
            </a:lnSpc>
            <a:spcBef>
              <a:spcPct val="0"/>
            </a:spcBef>
            <a:spcAft>
              <a:spcPct val="35000"/>
            </a:spcAft>
          </a:pPr>
          <a:r>
            <a:rPr lang="en-US" sz="3000" kern="1200" dirty="0" smtClean="0">
              <a:solidFill>
                <a:srgbClr val="000000"/>
              </a:solidFill>
              <a:latin typeface="Gill Sans"/>
              <a:cs typeface="Gill Sans"/>
            </a:rPr>
            <a:t>OPEN-ENDED</a:t>
          </a:r>
          <a:endParaRPr lang="en-US" sz="3000" kern="1200" dirty="0">
            <a:solidFill>
              <a:srgbClr val="000000"/>
            </a:solidFill>
            <a:latin typeface="Gill Sans"/>
            <a:cs typeface="Gill Sans"/>
          </a:endParaRPr>
        </a:p>
      </dsp:txBody>
      <dsp:txXfrm>
        <a:off x="2886486" y="1718503"/>
        <a:ext cx="1946735" cy="7863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4C375-F3D3-C64D-9200-174962736545}">
      <dsp:nvSpPr>
        <dsp:cNvPr id="0" name=""/>
        <dsp:cNvSpPr/>
      </dsp:nvSpPr>
      <dsp:spPr>
        <a:xfrm flipH="1" flipV="1">
          <a:off x="1979971" y="1107835"/>
          <a:ext cx="58212" cy="772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4980528-5C2E-A54A-A17C-35A8B415BC95}">
      <dsp:nvSpPr>
        <dsp:cNvPr id="0" name=""/>
        <dsp:cNvSpPr/>
      </dsp:nvSpPr>
      <dsp:spPr>
        <a:xfrm>
          <a:off x="3068" y="-949376"/>
          <a:ext cx="4016853" cy="4016853"/>
        </a:xfrm>
        <a:prstGeom prst="leftCircularArrow">
          <a:avLst>
            <a:gd name="adj1" fmla="val 1735"/>
            <a:gd name="adj2" fmla="val 206629"/>
            <a:gd name="adj3" fmla="val 3083893"/>
            <a:gd name="adj4" fmla="val 10126242"/>
            <a:gd name="adj5" fmla="val 2024"/>
          </a:avLst>
        </a:prstGeom>
        <a:gradFill flip="none" rotWithShape="1">
          <a:gsLst>
            <a:gs pos="4000">
              <a:srgbClr val="CABBE2"/>
            </a:gs>
            <a:gs pos="100000">
              <a:srgbClr val="6B90FF"/>
            </a:gs>
          </a:gsLst>
          <a:path path="circle">
            <a:fillToRect l="100000" t="100000"/>
          </a:path>
          <a:tileRect r="-100000" b="-100000"/>
        </a:gradFill>
        <a:ln>
          <a:solidFill>
            <a:srgbClr val="0000FF"/>
          </a:solid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sp>
    <dsp:sp modelId="{EAB3EAB4-3801-0343-B97F-5CBAF899D292}">
      <dsp:nvSpPr>
        <dsp:cNvPr id="0" name=""/>
        <dsp:cNvSpPr/>
      </dsp:nvSpPr>
      <dsp:spPr>
        <a:xfrm>
          <a:off x="0" y="1235238"/>
          <a:ext cx="1997127" cy="879230"/>
        </a:xfrm>
        <a:prstGeom prst="roundRect">
          <a:avLst>
            <a:gd name="adj" fmla="val 10000"/>
          </a:avLst>
        </a:prstGeom>
        <a:solidFill>
          <a:srgbClr val="6B90FF"/>
        </a:solidFill>
        <a:ln w="15875">
          <a:solidFill>
            <a:srgbClr val="000090"/>
          </a:solid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57150" tIns="38100" rIns="57150" bIns="38100" numCol="1" spcCol="1270" anchor="ctr" anchorCtr="0">
          <a:noAutofit/>
        </a:bodyPr>
        <a:lstStyle/>
        <a:p>
          <a:pPr lvl="0" algn="ctr" defTabSz="1333500" rtl="0">
            <a:lnSpc>
              <a:spcPct val="90000"/>
            </a:lnSpc>
            <a:spcBef>
              <a:spcPct val="0"/>
            </a:spcBef>
            <a:spcAft>
              <a:spcPct val="35000"/>
            </a:spcAft>
          </a:pPr>
          <a:r>
            <a:rPr lang="en-US" sz="3000" kern="1200" dirty="0" smtClean="0">
              <a:solidFill>
                <a:srgbClr val="000000"/>
              </a:solidFill>
              <a:latin typeface="Gill Sans"/>
              <a:cs typeface="Gill Sans"/>
            </a:rPr>
            <a:t>OPEN-ENDED</a:t>
          </a:r>
          <a:endParaRPr lang="en-US" sz="3000" kern="1200" dirty="0">
            <a:solidFill>
              <a:srgbClr val="000000"/>
            </a:solidFill>
            <a:latin typeface="Gill Sans"/>
            <a:cs typeface="Gill Sans"/>
          </a:endParaRPr>
        </a:p>
      </dsp:txBody>
      <dsp:txXfrm>
        <a:off x="25752" y="1260990"/>
        <a:ext cx="1945623" cy="827726"/>
      </dsp:txXfrm>
    </dsp:sp>
    <dsp:sp modelId="{4E56107D-4DB1-7E4F-B0C4-A99A789F6277}">
      <dsp:nvSpPr>
        <dsp:cNvPr id="0" name=""/>
        <dsp:cNvSpPr/>
      </dsp:nvSpPr>
      <dsp:spPr>
        <a:xfrm>
          <a:off x="3779565" y="1694035"/>
          <a:ext cx="1723651" cy="515915"/>
        </a:xfrm>
        <a:prstGeom prst="roundRect">
          <a:avLst>
            <a:gd name="adj" fmla="val 10000"/>
          </a:avLst>
        </a:prstGeom>
        <a:noFill/>
        <a:ln w="12700" cap="flat" cmpd="sng" algn="ctr">
          <a:noFill/>
          <a:prstDash val="solid"/>
        </a:ln>
        <a:effectLst/>
      </dsp:spPr>
      <dsp:style>
        <a:lnRef idx="1">
          <a:scrgbClr r="0" g="0" b="0"/>
        </a:lnRef>
        <a:fillRef idx="1">
          <a:scrgbClr r="0" g="0" b="0"/>
        </a:fillRef>
        <a:effectRef idx="0">
          <a:scrgbClr r="0" g="0" b="0"/>
        </a:effectRef>
        <a:fontRef idx="minor"/>
      </dsp:style>
    </dsp:sp>
    <dsp:sp modelId="{F4B741E0-877D-7246-B11A-4C94B78685F9}">
      <dsp:nvSpPr>
        <dsp:cNvPr id="0" name=""/>
        <dsp:cNvSpPr/>
      </dsp:nvSpPr>
      <dsp:spPr>
        <a:xfrm>
          <a:off x="3218238" y="1638486"/>
          <a:ext cx="1995661" cy="835242"/>
        </a:xfrm>
        <a:prstGeom prst="roundRect">
          <a:avLst>
            <a:gd name="adj" fmla="val 10000"/>
          </a:avLst>
        </a:prstGeom>
        <a:solidFill>
          <a:srgbClr val="CABBE2"/>
        </a:solidFill>
        <a:ln>
          <a:solidFill>
            <a:srgbClr val="6B90FF"/>
          </a:solid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57150" tIns="38100" rIns="57150" bIns="38100" numCol="1" spcCol="1270" anchor="ctr" anchorCtr="0">
          <a:noAutofit/>
        </a:bodyPr>
        <a:lstStyle/>
        <a:p>
          <a:pPr lvl="0" algn="ctr" defTabSz="1333500" rtl="0">
            <a:lnSpc>
              <a:spcPct val="90000"/>
            </a:lnSpc>
            <a:spcBef>
              <a:spcPct val="0"/>
            </a:spcBef>
            <a:spcAft>
              <a:spcPct val="35000"/>
            </a:spcAft>
          </a:pPr>
          <a:r>
            <a:rPr lang="en-US" sz="3000" kern="1200" dirty="0" smtClean="0">
              <a:solidFill>
                <a:srgbClr val="000000"/>
              </a:solidFill>
              <a:latin typeface="Gill Sans"/>
              <a:cs typeface="Gill Sans"/>
            </a:rPr>
            <a:t>CLOSED-ENDED</a:t>
          </a:r>
          <a:endParaRPr lang="en-US" sz="3000" kern="1200" dirty="0">
            <a:solidFill>
              <a:srgbClr val="000000"/>
            </a:solidFill>
            <a:latin typeface="Gill Sans"/>
            <a:cs typeface="Gill Sans"/>
          </a:endParaRPr>
        </a:p>
      </dsp:txBody>
      <dsp:txXfrm>
        <a:off x="3242701" y="1662949"/>
        <a:ext cx="1946735" cy="786316"/>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36DC7EE-4538-014F-9928-B787FCB404E7}" type="datetimeFigureOut">
              <a:rPr lang="en-US" smtClean="0"/>
              <a:t>7/28/2015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8A92FB4-6023-9248-8723-2F8590492864}" type="slidenum">
              <a:rPr lang="en-US" smtClean="0"/>
              <a:t>‹#›</a:t>
            </a:fld>
            <a:endParaRPr lang="en-US"/>
          </a:p>
        </p:txBody>
      </p:sp>
    </p:spTree>
    <p:extLst>
      <p:ext uri="{BB962C8B-B14F-4D97-AF65-F5344CB8AC3E}">
        <p14:creationId xmlns:p14="http://schemas.microsoft.com/office/powerpoint/2010/main" val="347822077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defRPr/>
            </a:pPr>
            <a:r>
              <a:rPr lang="en-US" b="1" dirty="0" smtClean="0"/>
              <a:t>9:00 –Carole</a:t>
            </a:r>
          </a:p>
          <a:p>
            <a:pPr>
              <a:buFont typeface="Arial" panose="020B0604020202020204" pitchFamily="34" charset="0"/>
              <a:buNone/>
              <a:defRPr/>
            </a:pPr>
            <a:r>
              <a:rPr lang="en-US" b="1" dirty="0" smtClean="0"/>
              <a:t>WELCOME</a:t>
            </a:r>
          </a:p>
          <a:p>
            <a:pPr marL="174708" indent="-174708">
              <a:buFont typeface="Arial" panose="020B0604020202020204" pitchFamily="34" charset="0"/>
              <a:buChar char="•"/>
              <a:defRPr/>
            </a:pPr>
            <a:endParaRPr lang="en-US" b="1" dirty="0" smtClean="0"/>
          </a:p>
          <a:p>
            <a:endParaRPr lang="en-US" dirty="0"/>
          </a:p>
        </p:txBody>
      </p:sp>
      <p:sp>
        <p:nvSpPr>
          <p:cNvPr id="4" name="Slide Number Placeholder 3"/>
          <p:cNvSpPr>
            <a:spLocks noGrp="1"/>
          </p:cNvSpPr>
          <p:nvPr>
            <p:ph type="sldNum" sz="quarter" idx="10"/>
          </p:nvPr>
        </p:nvSpPr>
        <p:spPr/>
        <p:txBody>
          <a:bodyPr/>
          <a:lstStyle/>
          <a:p>
            <a:fld id="{88A92FB4-6023-9248-8723-2F8590492864}" type="slidenum">
              <a:rPr lang="en-US" smtClean="0"/>
              <a:t>1</a:t>
            </a:fld>
            <a:endParaRPr lang="en-US" dirty="0"/>
          </a:p>
        </p:txBody>
      </p:sp>
    </p:spTree>
    <p:extLst>
      <p:ext uri="{BB962C8B-B14F-4D97-AF65-F5344CB8AC3E}">
        <p14:creationId xmlns:p14="http://schemas.microsoft.com/office/powerpoint/2010/main" val="2934285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Carole</a:t>
            </a:r>
          </a:p>
          <a:p>
            <a:r>
              <a:rPr lang="en-US" b="1" dirty="0" smtClean="0"/>
              <a:t>Ask participants to guess how often</a:t>
            </a:r>
            <a:r>
              <a:rPr lang="en-US" b="1" baseline="0" dirty="0" smtClean="0"/>
              <a:t> students ask questions. </a:t>
            </a:r>
            <a:endParaRPr lang="en-US" b="1" dirty="0"/>
          </a:p>
        </p:txBody>
      </p:sp>
      <p:sp>
        <p:nvSpPr>
          <p:cNvPr id="4" name="Slide Number Placeholder 3"/>
          <p:cNvSpPr>
            <a:spLocks noGrp="1"/>
          </p:cNvSpPr>
          <p:nvPr>
            <p:ph type="sldNum" sz="quarter" idx="10"/>
          </p:nvPr>
        </p:nvSpPr>
        <p:spPr/>
        <p:txBody>
          <a:bodyPr/>
          <a:lstStyle/>
          <a:p>
            <a:fld id="{CBE980C2-40E1-4F50-88B7-25F33EEF69E9}" type="slidenum">
              <a:rPr lang="en-US" smtClean="0">
                <a:solidFill>
                  <a:prstClr val="black"/>
                </a:solidFill>
                <a:latin typeface="Calibri"/>
              </a:rPr>
              <a:pPr/>
              <a:t>10</a:t>
            </a:fld>
            <a:endParaRPr lang="en-US">
              <a:solidFill>
                <a:prstClr val="black"/>
              </a:solidFill>
              <a:latin typeface="Calibri"/>
            </a:endParaRPr>
          </a:p>
        </p:txBody>
      </p:sp>
    </p:spTree>
    <p:extLst>
      <p:ext uri="{BB962C8B-B14F-4D97-AF65-F5344CB8AC3E}">
        <p14:creationId xmlns:p14="http://schemas.microsoft.com/office/powerpoint/2010/main" val="3997199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Carole</a:t>
            </a:r>
          </a:p>
          <a:p>
            <a:r>
              <a:rPr lang="en-US" sz="1200" b="1" dirty="0" smtClean="0"/>
              <a:t>Being college and career ready is being able to ask good questions</a:t>
            </a:r>
            <a:br>
              <a:rPr lang="en-US" sz="1200" b="1" dirty="0" smtClean="0"/>
            </a:br>
            <a:endParaRPr lang="en-US" b="1" dirty="0"/>
          </a:p>
        </p:txBody>
      </p:sp>
      <p:sp>
        <p:nvSpPr>
          <p:cNvPr id="4" name="Slide Number Placeholder 3"/>
          <p:cNvSpPr>
            <a:spLocks noGrp="1"/>
          </p:cNvSpPr>
          <p:nvPr>
            <p:ph type="sldNum" sz="quarter" idx="10"/>
          </p:nvPr>
        </p:nvSpPr>
        <p:spPr/>
        <p:txBody>
          <a:bodyPr/>
          <a:lstStyle/>
          <a:p>
            <a:fld id="{88A92FB4-6023-9248-8723-2F8590492864}" type="slidenum">
              <a:rPr lang="en-US" smtClean="0"/>
              <a:t>11</a:t>
            </a:fld>
            <a:endParaRPr lang="en-US"/>
          </a:p>
        </p:txBody>
      </p:sp>
    </p:spTree>
    <p:extLst>
      <p:ext uri="{BB962C8B-B14F-4D97-AF65-F5344CB8AC3E}">
        <p14:creationId xmlns:p14="http://schemas.microsoft.com/office/powerpoint/2010/main" val="2945594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Carole</a:t>
            </a:r>
          </a:p>
          <a:p>
            <a:endParaRPr lang="en-US" b="1" dirty="0" smtClean="0"/>
          </a:p>
          <a:p>
            <a:r>
              <a:rPr lang="en-US" b="1" dirty="0" smtClean="0"/>
              <a:t>In preparation for your introduction to</a:t>
            </a:r>
            <a:r>
              <a:rPr lang="en-US" b="1" baseline="0" dirty="0" smtClean="0"/>
              <a:t> QFT and build some background knowledge read the teacher written article until the section that begins “Rule 1”</a:t>
            </a:r>
            <a:endParaRPr lang="en-US" b="1" dirty="0"/>
          </a:p>
        </p:txBody>
      </p:sp>
      <p:sp>
        <p:nvSpPr>
          <p:cNvPr id="4" name="Slide Number Placeholder 3"/>
          <p:cNvSpPr>
            <a:spLocks noGrp="1"/>
          </p:cNvSpPr>
          <p:nvPr>
            <p:ph type="sldNum" sz="quarter" idx="10"/>
          </p:nvPr>
        </p:nvSpPr>
        <p:spPr/>
        <p:txBody>
          <a:bodyPr/>
          <a:lstStyle/>
          <a:p>
            <a:fld id="{88A92FB4-6023-9248-8723-2F8590492864}" type="slidenum">
              <a:rPr lang="en-US" smtClean="0"/>
              <a:t>12</a:t>
            </a:fld>
            <a:endParaRPr lang="en-US"/>
          </a:p>
        </p:txBody>
      </p:sp>
    </p:spTree>
    <p:extLst>
      <p:ext uri="{BB962C8B-B14F-4D97-AF65-F5344CB8AC3E}">
        <p14:creationId xmlns:p14="http://schemas.microsoft.com/office/powerpoint/2010/main" val="4153435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latin typeface="Calibri" charset="0"/>
              </a:rPr>
              <a:t>Carole</a:t>
            </a:r>
          </a:p>
          <a:p>
            <a:r>
              <a:rPr lang="en-US" b="1" dirty="0" smtClean="0">
                <a:latin typeface="Calibri" charset="0"/>
              </a:rPr>
              <a:t>Introduction</a:t>
            </a:r>
            <a:r>
              <a:rPr lang="en-US" b="1" baseline="0" dirty="0" smtClean="0">
                <a:latin typeface="Calibri" charset="0"/>
              </a:rPr>
              <a:t> to Make Just One Change book and the Right Question </a:t>
            </a:r>
            <a:r>
              <a:rPr lang="en-US" b="1" dirty="0" smtClean="0">
                <a:latin typeface="Calibri" charset="0"/>
              </a:rPr>
              <a:t>Institute </a:t>
            </a:r>
          </a:p>
          <a:p>
            <a:endParaRPr lang="en-US" b="1" dirty="0" smtClean="0">
              <a:latin typeface="Calibri" charset="0"/>
            </a:endParaRPr>
          </a:p>
          <a:p>
            <a:r>
              <a:rPr lang="en-US" b="1" baseline="0" dirty="0" smtClean="0">
                <a:latin typeface="Calibri" charset="0"/>
              </a:rPr>
              <a:t>Intended for all grade levels and all content areas!!</a:t>
            </a:r>
            <a:endParaRPr lang="en-US" b="1" dirty="0">
              <a:latin typeface="Calibri" charset="0"/>
            </a:endParaRPr>
          </a:p>
        </p:txBody>
      </p:sp>
      <p:sp>
        <p:nvSpPr>
          <p:cNvPr id="4" name="Slide Number Placeholder 3"/>
          <p:cNvSpPr>
            <a:spLocks noGrp="1"/>
          </p:cNvSpPr>
          <p:nvPr>
            <p:ph type="sldNum" sz="quarter" idx="5"/>
          </p:nvPr>
        </p:nvSpPr>
        <p:spPr/>
        <p:txBody>
          <a:bodyPr/>
          <a:lstStyle/>
          <a:p>
            <a:pPr>
              <a:defRPr/>
            </a:pPr>
            <a:fld id="{95D7C8B8-1F50-F14D-9CB3-1D2993B2011E}" type="slidenum">
              <a:rPr lang="en-US" smtClean="0"/>
              <a:pPr>
                <a:defRPr/>
              </a:pPr>
              <a:t>13</a:t>
            </a:fld>
            <a:endParaRPr lang="en-US" dirty="0"/>
          </a:p>
        </p:txBody>
      </p:sp>
    </p:spTree>
    <p:extLst>
      <p:ext uri="{BB962C8B-B14F-4D97-AF65-F5344CB8AC3E}">
        <p14:creationId xmlns:p14="http://schemas.microsoft.com/office/powerpoint/2010/main" val="1644411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Carole</a:t>
            </a:r>
          </a:p>
          <a:p>
            <a:r>
              <a:rPr lang="en-US" b="1" dirty="0" smtClean="0"/>
              <a:t>What makes this “big</a:t>
            </a:r>
            <a:r>
              <a:rPr lang="en-US" b="1" baseline="0" dirty="0" smtClean="0"/>
              <a:t> idea” so relevant to you as a KY teacher?</a:t>
            </a:r>
          </a:p>
          <a:p>
            <a:endParaRPr lang="en-US" b="1" baseline="0" dirty="0" smtClean="0"/>
          </a:p>
          <a:p>
            <a:pPr defTabSz="465887">
              <a:defRPr/>
            </a:pPr>
            <a:r>
              <a:rPr lang="en-US" altLang="en-US" b="1" dirty="0" smtClean="0"/>
              <a:t>Relevant to new requirements and 21s century/global skills</a:t>
            </a:r>
          </a:p>
          <a:p>
            <a:endParaRPr lang="en-US" b="1" dirty="0" smtClean="0"/>
          </a:p>
          <a:p>
            <a:r>
              <a:rPr lang="en-US" altLang="en-US" b="1" dirty="0" smtClean="0"/>
              <a:t>Process of learning</a:t>
            </a:r>
          </a:p>
          <a:p>
            <a:endParaRPr lang="en-US" b="1" dirty="0"/>
          </a:p>
        </p:txBody>
      </p:sp>
      <p:sp>
        <p:nvSpPr>
          <p:cNvPr id="4" name="Slide Number Placeholder 3"/>
          <p:cNvSpPr>
            <a:spLocks noGrp="1"/>
          </p:cNvSpPr>
          <p:nvPr>
            <p:ph type="sldNum" sz="quarter" idx="10"/>
          </p:nvPr>
        </p:nvSpPr>
        <p:spPr/>
        <p:txBody>
          <a:bodyPr/>
          <a:lstStyle/>
          <a:p>
            <a:fld id="{88A92FB4-6023-9248-8723-2F8590492864}" type="slidenum">
              <a:rPr lang="en-US" smtClean="0"/>
              <a:t>14</a:t>
            </a:fld>
            <a:endParaRPr lang="en-US"/>
          </a:p>
        </p:txBody>
      </p:sp>
    </p:spTree>
    <p:extLst>
      <p:ext uri="{BB962C8B-B14F-4D97-AF65-F5344CB8AC3E}">
        <p14:creationId xmlns:p14="http://schemas.microsoft.com/office/powerpoint/2010/main" val="647100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Carole</a:t>
            </a:r>
            <a:r>
              <a:rPr lang="en-US" b="1" baseline="0" dirty="0" smtClean="0"/>
              <a:t> </a:t>
            </a:r>
            <a:r>
              <a:rPr lang="en-US" b="1" dirty="0" smtClean="0"/>
              <a:t>3</a:t>
            </a:r>
            <a:r>
              <a:rPr lang="en-US" b="1" baseline="0" dirty="0" smtClean="0"/>
              <a:t> Important Changes from using QFT:</a:t>
            </a:r>
          </a:p>
          <a:p>
            <a:pPr marL="228600" indent="-228600">
              <a:buAutoNum type="arabicPeriod"/>
            </a:pPr>
            <a:r>
              <a:rPr lang="en-US" b="1" baseline="0" dirty="0" smtClean="0"/>
              <a:t>Increases student participation in group and peer learning processes.</a:t>
            </a:r>
          </a:p>
          <a:p>
            <a:pPr marL="228600" indent="-228600">
              <a:buAutoNum type="arabicPeriod"/>
            </a:pPr>
            <a:endParaRPr lang="en-US" b="1" baseline="0" dirty="0" smtClean="0"/>
          </a:p>
          <a:p>
            <a:pPr marL="228600" indent="-228600">
              <a:buAutoNum type="arabicPeriod"/>
            </a:pPr>
            <a:r>
              <a:rPr lang="en-US" b="1" baseline="0" dirty="0" smtClean="0"/>
              <a:t>Improves classroom management</a:t>
            </a:r>
          </a:p>
          <a:p>
            <a:pPr marL="228600" indent="-228600">
              <a:buAutoNum type="arabicPeriod"/>
            </a:pPr>
            <a:endParaRPr lang="en-US" b="1" baseline="0" dirty="0" smtClean="0"/>
          </a:p>
          <a:p>
            <a:pPr marL="228600" indent="-228600">
              <a:buAutoNum type="arabicPeriod"/>
            </a:pPr>
            <a:r>
              <a:rPr lang="en-US" b="1" baseline="0" dirty="0" smtClean="0"/>
              <a:t>Enhances their efforts to address inequities in education</a:t>
            </a:r>
            <a:endParaRPr lang="en-US" b="1" dirty="0"/>
          </a:p>
        </p:txBody>
      </p:sp>
      <p:sp>
        <p:nvSpPr>
          <p:cNvPr id="4" name="Slide Number Placeholder 3"/>
          <p:cNvSpPr>
            <a:spLocks noGrp="1"/>
          </p:cNvSpPr>
          <p:nvPr>
            <p:ph type="sldNum" sz="quarter" idx="10"/>
          </p:nvPr>
        </p:nvSpPr>
        <p:spPr/>
        <p:txBody>
          <a:bodyPr/>
          <a:lstStyle/>
          <a:p>
            <a:fld id="{88A92FB4-6023-9248-8723-2F8590492864}" type="slidenum">
              <a:rPr lang="en-US" smtClean="0"/>
              <a:t>15</a:t>
            </a:fld>
            <a:endParaRPr lang="en-US"/>
          </a:p>
        </p:txBody>
      </p:sp>
    </p:spTree>
    <p:extLst>
      <p:ext uri="{BB962C8B-B14F-4D97-AF65-F5344CB8AC3E}">
        <p14:creationId xmlns:p14="http://schemas.microsoft.com/office/powerpoint/2010/main" val="272370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Carole </a:t>
            </a:r>
          </a:p>
          <a:p>
            <a:endParaRPr lang="en-US" b="1" dirty="0" smtClean="0"/>
          </a:p>
          <a:p>
            <a:r>
              <a:rPr lang="en-US" b="1" dirty="0" err="1" smtClean="0"/>
              <a:t>KYfT</a:t>
            </a:r>
            <a:r>
              <a:rPr lang="en-US" b="1" dirty="0" smtClean="0"/>
              <a:t> 3c</a:t>
            </a:r>
            <a:r>
              <a:rPr lang="en-US" b="1" baseline="0" dirty="0" smtClean="0"/>
              <a:t> Engaging Students in Learning</a:t>
            </a:r>
            <a:endParaRPr lang="en-US" b="1" dirty="0"/>
          </a:p>
        </p:txBody>
      </p:sp>
      <p:sp>
        <p:nvSpPr>
          <p:cNvPr id="4" name="Slide Number Placeholder 3"/>
          <p:cNvSpPr>
            <a:spLocks noGrp="1"/>
          </p:cNvSpPr>
          <p:nvPr>
            <p:ph type="sldNum" sz="quarter" idx="10"/>
          </p:nvPr>
        </p:nvSpPr>
        <p:spPr/>
        <p:txBody>
          <a:bodyPr/>
          <a:lstStyle/>
          <a:p>
            <a:fld id="{88A92FB4-6023-9248-8723-2F8590492864}" type="slidenum">
              <a:rPr lang="en-US" smtClean="0"/>
              <a:t>16</a:t>
            </a:fld>
            <a:endParaRPr lang="en-US"/>
          </a:p>
        </p:txBody>
      </p:sp>
    </p:spTree>
    <p:extLst>
      <p:ext uri="{BB962C8B-B14F-4D97-AF65-F5344CB8AC3E}">
        <p14:creationId xmlns:p14="http://schemas.microsoft.com/office/powerpoint/2010/main" val="3010266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Carole</a:t>
            </a:r>
          </a:p>
          <a:p>
            <a:endParaRPr lang="en-US" b="1" dirty="0" smtClean="0"/>
          </a:p>
          <a:p>
            <a:r>
              <a:rPr lang="en-US" b="1" dirty="0" smtClean="0"/>
              <a:t>QFT 101 Handout</a:t>
            </a:r>
            <a:endParaRPr lang="en-US" b="1" dirty="0"/>
          </a:p>
        </p:txBody>
      </p:sp>
      <p:sp>
        <p:nvSpPr>
          <p:cNvPr id="4" name="Slide Number Placeholder 3"/>
          <p:cNvSpPr>
            <a:spLocks noGrp="1"/>
          </p:cNvSpPr>
          <p:nvPr>
            <p:ph type="sldNum" sz="quarter" idx="10"/>
          </p:nvPr>
        </p:nvSpPr>
        <p:spPr/>
        <p:txBody>
          <a:bodyPr/>
          <a:lstStyle/>
          <a:p>
            <a:fld id="{88A92FB4-6023-9248-8723-2F8590492864}" type="slidenum">
              <a:rPr lang="en-US" smtClean="0"/>
              <a:t>17</a:t>
            </a:fld>
            <a:endParaRPr lang="en-US"/>
          </a:p>
        </p:txBody>
      </p:sp>
    </p:spTree>
    <p:extLst>
      <p:ext uri="{BB962C8B-B14F-4D97-AF65-F5344CB8AC3E}">
        <p14:creationId xmlns:p14="http://schemas.microsoft.com/office/powerpoint/2010/main" val="22334045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Carole</a:t>
            </a:r>
          </a:p>
          <a:p>
            <a:endParaRPr lang="en-US" b="1" dirty="0" smtClean="0"/>
          </a:p>
          <a:p>
            <a:r>
              <a:rPr lang="en-US" b="1" dirty="0" smtClean="0"/>
              <a:t>Handout on website to guide you through process of developing a Q-Focus</a:t>
            </a:r>
          </a:p>
          <a:p>
            <a:endParaRPr lang="en-US" b="1" dirty="0" smtClean="0"/>
          </a:p>
          <a:p>
            <a:r>
              <a:rPr lang="en-US" sz="1200" b="1" kern="1200" dirty="0" smtClean="0">
                <a:solidFill>
                  <a:schemeClr val="tx1"/>
                </a:solidFill>
                <a:effectLst/>
                <a:latin typeface="+mn-lt"/>
                <a:ea typeface="+mn-ea"/>
                <a:cs typeface="+mn-cs"/>
              </a:rPr>
              <a:t>The Question Focus (</a:t>
            </a:r>
            <a:r>
              <a:rPr lang="en-US" sz="1200" b="1" kern="1200" dirty="0" err="1" smtClean="0">
                <a:solidFill>
                  <a:schemeClr val="tx1"/>
                </a:solidFill>
                <a:effectLst/>
                <a:latin typeface="+mn-lt"/>
                <a:ea typeface="+mn-ea"/>
                <a:cs typeface="+mn-cs"/>
              </a:rPr>
              <a:t>QFocus</a:t>
            </a:r>
            <a:r>
              <a:rPr lang="en-US" sz="1200" b="1" kern="1200" dirty="0" smtClean="0">
                <a:solidFill>
                  <a:schemeClr val="tx1"/>
                </a:solidFill>
                <a:effectLst/>
                <a:latin typeface="+mn-lt"/>
                <a:ea typeface="+mn-ea"/>
                <a:cs typeface="+mn-cs"/>
              </a:rPr>
              <a:t>) is a prompt presented in the form of a statement, visual/audio aid, short text, etc. The </a:t>
            </a:r>
            <a:r>
              <a:rPr lang="en-US" sz="1200" b="1" kern="1200" dirty="0" err="1" smtClean="0">
                <a:solidFill>
                  <a:schemeClr val="tx1"/>
                </a:solidFill>
                <a:effectLst/>
                <a:latin typeface="+mn-lt"/>
                <a:ea typeface="+mn-ea"/>
                <a:cs typeface="+mn-cs"/>
              </a:rPr>
              <a:t>QFocus</a:t>
            </a:r>
            <a:r>
              <a:rPr lang="en-US" sz="1200" b="1" kern="1200" dirty="0" smtClean="0">
                <a:solidFill>
                  <a:schemeClr val="tx1"/>
                </a:solidFill>
                <a:effectLst/>
                <a:latin typeface="+mn-lt"/>
                <a:ea typeface="+mn-ea"/>
                <a:cs typeface="+mn-cs"/>
              </a:rPr>
              <a:t> attracts students’ attention and stimulates the formation of questions.</a:t>
            </a:r>
            <a:endParaRPr lang="en-US" b="1" dirty="0"/>
          </a:p>
        </p:txBody>
      </p:sp>
      <p:sp>
        <p:nvSpPr>
          <p:cNvPr id="4" name="Slide Number Placeholder 3"/>
          <p:cNvSpPr>
            <a:spLocks noGrp="1"/>
          </p:cNvSpPr>
          <p:nvPr>
            <p:ph type="sldNum" sz="quarter" idx="10"/>
          </p:nvPr>
        </p:nvSpPr>
        <p:spPr/>
        <p:txBody>
          <a:bodyPr/>
          <a:lstStyle/>
          <a:p>
            <a:fld id="{88A92FB4-6023-9248-8723-2F8590492864}" type="slidenum">
              <a:rPr lang="en-US" smtClean="0"/>
              <a:t>18</a:t>
            </a:fld>
            <a:endParaRPr lang="en-US"/>
          </a:p>
        </p:txBody>
      </p:sp>
    </p:spTree>
    <p:extLst>
      <p:ext uri="{BB962C8B-B14F-4D97-AF65-F5344CB8AC3E}">
        <p14:creationId xmlns:p14="http://schemas.microsoft.com/office/powerpoint/2010/main" val="1808214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b="1" dirty="0" smtClean="0">
                <a:latin typeface="Calibri" charset="0"/>
              </a:rPr>
              <a:t>Carole </a:t>
            </a:r>
            <a:endParaRPr lang="en-US" b="1" dirty="0">
              <a:latin typeface="Calibri" charset="0"/>
            </a:endParaRPr>
          </a:p>
        </p:txBody>
      </p:sp>
      <p:sp>
        <p:nvSpPr>
          <p:cNvPr id="4" name="Slide Number Placeholder 3"/>
          <p:cNvSpPr>
            <a:spLocks noGrp="1"/>
          </p:cNvSpPr>
          <p:nvPr>
            <p:ph type="sldNum" sz="quarter" idx="5"/>
          </p:nvPr>
        </p:nvSpPr>
        <p:spPr/>
        <p:txBody>
          <a:bodyPr/>
          <a:lstStyle/>
          <a:p>
            <a:pPr>
              <a:defRPr/>
            </a:pPr>
            <a:fld id="{7EBC8C6C-1F65-8C41-95CA-17AE304A3FD7}" type="slidenum">
              <a:rPr lang="en-US" smtClean="0"/>
              <a:pPr>
                <a:defRPr/>
              </a:pPr>
              <a:t>19</a:t>
            </a:fld>
            <a:endParaRPr lang="en-US" dirty="0"/>
          </a:p>
        </p:txBody>
      </p:sp>
    </p:spTree>
    <p:extLst>
      <p:ext uri="{BB962C8B-B14F-4D97-AF65-F5344CB8AC3E}">
        <p14:creationId xmlns:p14="http://schemas.microsoft.com/office/powerpoint/2010/main" val="3644582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Carole</a:t>
            </a:r>
            <a:r>
              <a:rPr lang="en-US" b="1" baseline="0" dirty="0" smtClean="0"/>
              <a:t> - Introductions</a:t>
            </a:r>
            <a:endParaRPr lang="en-US" b="1" dirty="0"/>
          </a:p>
        </p:txBody>
      </p:sp>
      <p:sp>
        <p:nvSpPr>
          <p:cNvPr id="4" name="Slide Number Placeholder 3"/>
          <p:cNvSpPr>
            <a:spLocks noGrp="1"/>
          </p:cNvSpPr>
          <p:nvPr>
            <p:ph type="sldNum" sz="quarter" idx="10"/>
          </p:nvPr>
        </p:nvSpPr>
        <p:spPr/>
        <p:txBody>
          <a:bodyPr/>
          <a:lstStyle/>
          <a:p>
            <a:fld id="{88A92FB4-6023-9248-8723-2F8590492864}" type="slidenum">
              <a:rPr lang="en-US" smtClean="0"/>
              <a:t>2</a:t>
            </a:fld>
            <a:endParaRPr lang="en-US" dirty="0"/>
          </a:p>
        </p:txBody>
      </p:sp>
    </p:spTree>
    <p:extLst>
      <p:ext uri="{BB962C8B-B14F-4D97-AF65-F5344CB8AC3E}">
        <p14:creationId xmlns:p14="http://schemas.microsoft.com/office/powerpoint/2010/main" val="7291027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Carole </a:t>
            </a:r>
          </a:p>
          <a:p>
            <a:endParaRPr lang="en-US" b="1" dirty="0" smtClean="0"/>
          </a:p>
          <a:p>
            <a:pPr defTabSz="465887">
              <a:defRPr/>
            </a:pPr>
            <a:r>
              <a:rPr lang="en-US" b="1" dirty="0">
                <a:latin typeface="Rockwell" charset="0"/>
              </a:rPr>
              <a:t>Reference </a:t>
            </a:r>
            <a:r>
              <a:rPr lang="en-US" b="1" dirty="0" smtClean="0">
                <a:latin typeface="Rockwell" charset="0"/>
              </a:rPr>
              <a:t>the</a:t>
            </a:r>
            <a:r>
              <a:rPr lang="en-US" b="1" baseline="0" dirty="0" smtClean="0">
                <a:latin typeface="Rockwell" charset="0"/>
              </a:rPr>
              <a:t> QFT 101 Handout </a:t>
            </a:r>
            <a:endParaRPr lang="en-US" b="1" dirty="0">
              <a:latin typeface="Rockwell" charset="0"/>
            </a:endParaRPr>
          </a:p>
          <a:p>
            <a:endParaRPr lang="en-US" b="1" dirty="0"/>
          </a:p>
        </p:txBody>
      </p:sp>
      <p:sp>
        <p:nvSpPr>
          <p:cNvPr id="4" name="Slide Number Placeholder 3"/>
          <p:cNvSpPr>
            <a:spLocks noGrp="1"/>
          </p:cNvSpPr>
          <p:nvPr>
            <p:ph type="sldNum" sz="quarter" idx="10"/>
          </p:nvPr>
        </p:nvSpPr>
        <p:spPr/>
        <p:txBody>
          <a:bodyPr/>
          <a:lstStyle/>
          <a:p>
            <a:fld id="{88A92FB4-6023-9248-8723-2F8590492864}" type="slidenum">
              <a:rPr lang="en-US" smtClean="0"/>
              <a:t>20</a:t>
            </a:fld>
            <a:endParaRPr lang="en-US"/>
          </a:p>
        </p:txBody>
      </p:sp>
    </p:spTree>
    <p:extLst>
      <p:ext uri="{BB962C8B-B14F-4D97-AF65-F5344CB8AC3E}">
        <p14:creationId xmlns:p14="http://schemas.microsoft.com/office/powerpoint/2010/main" val="9107875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Carole</a:t>
            </a:r>
            <a:endParaRPr lang="en-US" b="1" dirty="0"/>
          </a:p>
        </p:txBody>
      </p:sp>
      <p:sp>
        <p:nvSpPr>
          <p:cNvPr id="4" name="Slide Number Placeholder 3"/>
          <p:cNvSpPr>
            <a:spLocks noGrp="1"/>
          </p:cNvSpPr>
          <p:nvPr>
            <p:ph type="sldNum" sz="quarter" idx="10"/>
          </p:nvPr>
        </p:nvSpPr>
        <p:spPr/>
        <p:txBody>
          <a:bodyPr/>
          <a:lstStyle/>
          <a:p>
            <a:fld id="{88A92FB4-6023-9248-8723-2F8590492864}" type="slidenum">
              <a:rPr lang="en-US" smtClean="0"/>
              <a:t>21</a:t>
            </a:fld>
            <a:endParaRPr lang="en-US"/>
          </a:p>
        </p:txBody>
      </p:sp>
    </p:spTree>
    <p:extLst>
      <p:ext uri="{BB962C8B-B14F-4D97-AF65-F5344CB8AC3E}">
        <p14:creationId xmlns:p14="http://schemas.microsoft.com/office/powerpoint/2010/main" val="33179443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b="1" dirty="0" smtClean="0">
                <a:latin typeface="Calibri" charset="0"/>
              </a:rPr>
              <a:t>Carole</a:t>
            </a:r>
          </a:p>
          <a:p>
            <a:pPr marL="232943" indent="-232943">
              <a:buAutoNum type="arabicPeriod"/>
            </a:pPr>
            <a:r>
              <a:rPr lang="en-US" b="1" baseline="0" dirty="0" smtClean="0">
                <a:latin typeface="Calibri" charset="0"/>
              </a:rPr>
              <a:t>Participants will write take turns </a:t>
            </a:r>
            <a:r>
              <a:rPr lang="en-US" b="1" dirty="0" smtClean="0">
                <a:latin typeface="Calibri" charset="0"/>
              </a:rPr>
              <a:t>asking questions independently or the whole group on chart paper</a:t>
            </a:r>
            <a:r>
              <a:rPr lang="en-US" b="1" baseline="0" dirty="0" smtClean="0">
                <a:latin typeface="Calibri" charset="0"/>
              </a:rPr>
              <a:t> (Produce Your Questions section of QFT handout)</a:t>
            </a:r>
          </a:p>
          <a:p>
            <a:endParaRPr lang="en-US" b="1" baseline="0" dirty="0" smtClean="0">
              <a:latin typeface="Calibri" charset="0"/>
            </a:endParaRPr>
          </a:p>
          <a:p>
            <a:pPr marL="232943" indent="-232943">
              <a:buFont typeface="Arial" panose="020B0604020202020204" pitchFamily="34" charset="0"/>
              <a:buAutoNum type="arabicPeriod" startAt="2"/>
            </a:pPr>
            <a:r>
              <a:rPr lang="en-US" b="1" baseline="0" dirty="0" smtClean="0">
                <a:latin typeface="Calibri" charset="0"/>
              </a:rPr>
              <a:t>No discussion about questions and write them down exactly as stated</a:t>
            </a:r>
          </a:p>
          <a:p>
            <a:pPr marL="232943" indent="-232943">
              <a:buFont typeface="Arial" panose="020B0604020202020204" pitchFamily="34" charset="0"/>
              <a:buAutoNum type="arabicPeriod" startAt="2"/>
            </a:pPr>
            <a:endParaRPr lang="en-US" b="1" baseline="0" dirty="0" smtClean="0">
              <a:latin typeface="Calibri" charset="0"/>
            </a:endParaRPr>
          </a:p>
          <a:p>
            <a:pPr marL="232943" indent="-232943">
              <a:buFont typeface="Arial" panose="020B0604020202020204" pitchFamily="34" charset="0"/>
              <a:buAutoNum type="arabicPeriod" startAt="2"/>
            </a:pPr>
            <a:r>
              <a:rPr lang="en-US" b="1" baseline="0" dirty="0" smtClean="0">
                <a:latin typeface="Calibri" charset="0"/>
              </a:rPr>
              <a:t>Go through questions and change any statement into a question</a:t>
            </a:r>
          </a:p>
          <a:p>
            <a:pPr marL="232943" indent="-232943">
              <a:buFont typeface="Arial" panose="020B0604020202020204" pitchFamily="34" charset="0"/>
              <a:buAutoNum type="arabicPeriod" startAt="2"/>
            </a:pPr>
            <a:endParaRPr lang="en-US" b="1" baseline="0" dirty="0" smtClean="0">
              <a:latin typeface="Calibri" charset="0"/>
            </a:endParaRPr>
          </a:p>
          <a:p>
            <a:pPr marL="232943" indent="-232943">
              <a:buFont typeface="Arial" panose="020B0604020202020204" pitchFamily="34" charset="0"/>
              <a:buAutoNum type="arabicPeriod" startAt="2"/>
            </a:pPr>
            <a:r>
              <a:rPr lang="en-US" b="1" baseline="0" dirty="0" smtClean="0">
                <a:latin typeface="Calibri" charset="0"/>
              </a:rPr>
              <a:t>Number the questions  </a:t>
            </a:r>
            <a:endParaRPr lang="en-US" b="1" dirty="0" smtClean="0">
              <a:latin typeface="Calibri" charset="0"/>
            </a:endParaRPr>
          </a:p>
          <a:p>
            <a:pPr defTabSz="465887">
              <a:defRPr/>
            </a:pPr>
            <a:endParaRPr lang="en-US" b="1" dirty="0" smtClean="0">
              <a:latin typeface="Calibri" charset="0"/>
            </a:endParaRPr>
          </a:p>
          <a:p>
            <a:pPr defTabSz="465887">
              <a:defRPr/>
            </a:pPr>
            <a:r>
              <a:rPr lang="en-US" b="1" dirty="0" smtClean="0">
                <a:latin typeface="Calibri" charset="0"/>
              </a:rPr>
              <a:t>Sample Questions:</a:t>
            </a:r>
          </a:p>
          <a:p>
            <a:pPr marL="232943" indent="-232943">
              <a:buFont typeface="Calibri" pitchFamily="34" charset="0"/>
              <a:buAutoNum type="arabicPeriod"/>
            </a:pPr>
            <a:r>
              <a:rPr lang="en-US" altLang="en-US" dirty="0" smtClean="0"/>
              <a:t>How are the students who are not asking questions performing in your class</a:t>
            </a:r>
          </a:p>
          <a:p>
            <a:pPr marL="232943" indent="-232943">
              <a:buFont typeface="Calibri" pitchFamily="34" charset="0"/>
              <a:buAutoNum type="arabicPeriod"/>
            </a:pPr>
            <a:r>
              <a:rPr lang="en-US" altLang="en-US" dirty="0" smtClean="0"/>
              <a:t>What kind of questions do I want students </a:t>
            </a:r>
          </a:p>
          <a:p>
            <a:pPr marL="232943" indent="-232943">
              <a:buFont typeface="Calibri" pitchFamily="34" charset="0"/>
              <a:buAutoNum type="arabicPeriod"/>
            </a:pPr>
            <a:r>
              <a:rPr lang="en-US" altLang="en-US" dirty="0" smtClean="0"/>
              <a:t>Have I created an environment conducive to student questions</a:t>
            </a:r>
          </a:p>
          <a:p>
            <a:pPr marL="232943" indent="-232943">
              <a:buFont typeface="Calibri" pitchFamily="34" charset="0"/>
              <a:buAutoNum type="arabicPeriod"/>
            </a:pPr>
            <a:r>
              <a:rPr lang="en-US" altLang="en-US" dirty="0" smtClean="0"/>
              <a:t>Why are they not asking questions</a:t>
            </a:r>
          </a:p>
          <a:p>
            <a:pPr marL="232943" indent="-232943">
              <a:buFont typeface="Calibri" pitchFamily="34" charset="0"/>
              <a:buAutoNum type="arabicPeriod"/>
            </a:pPr>
            <a:r>
              <a:rPr lang="en-US" altLang="en-US" dirty="0" smtClean="0"/>
              <a:t>How can I model High Level questions for students</a:t>
            </a:r>
          </a:p>
          <a:p>
            <a:pPr marL="232943" indent="-232943">
              <a:buFont typeface="Calibri" pitchFamily="34" charset="0"/>
              <a:buAutoNum type="arabicPeriod"/>
            </a:pPr>
            <a:r>
              <a:rPr lang="en-US" altLang="en-US" dirty="0" smtClean="0"/>
              <a:t>Does the classroom environment create a </a:t>
            </a:r>
            <a:r>
              <a:rPr lang="en-US" altLang="en-US" dirty="0" err="1" smtClean="0"/>
              <a:t>clrm</a:t>
            </a:r>
            <a:r>
              <a:rPr lang="en-US" altLang="en-US" dirty="0" smtClean="0"/>
              <a:t> of trust.</a:t>
            </a:r>
          </a:p>
          <a:p>
            <a:pPr marL="232943" indent="-232943">
              <a:buFont typeface="Calibri" pitchFamily="34" charset="0"/>
              <a:buAutoNum type="arabicPeriod"/>
            </a:pPr>
            <a:r>
              <a:rPr lang="en-US" altLang="en-US" dirty="0" smtClean="0"/>
              <a:t>Do students feel comfortable asking questions</a:t>
            </a:r>
          </a:p>
          <a:p>
            <a:pPr marL="232943" indent="-232943">
              <a:buFont typeface="Calibri" pitchFamily="34" charset="0"/>
              <a:buAutoNum type="arabicPeriod"/>
            </a:pPr>
            <a:r>
              <a:rPr lang="en-US" altLang="en-US" dirty="0" smtClean="0"/>
              <a:t>Do the students that are not asking questions know how to ask them</a:t>
            </a:r>
          </a:p>
          <a:p>
            <a:pPr marL="232943" indent="-232943">
              <a:buFont typeface="Calibri" pitchFamily="34" charset="0"/>
              <a:buAutoNum type="arabicPeriod"/>
            </a:pPr>
            <a:r>
              <a:rPr lang="en-US" altLang="en-US" dirty="0" smtClean="0"/>
              <a:t>How can I teach students to ask effective questions</a:t>
            </a:r>
          </a:p>
          <a:p>
            <a:endParaRPr lang="en-US" b="1" dirty="0" smtClean="0">
              <a:latin typeface="Calibri" charset="0"/>
            </a:endParaRPr>
          </a:p>
        </p:txBody>
      </p:sp>
      <p:sp>
        <p:nvSpPr>
          <p:cNvPr id="4" name="Slide Number Placeholder 3"/>
          <p:cNvSpPr>
            <a:spLocks noGrp="1"/>
          </p:cNvSpPr>
          <p:nvPr>
            <p:ph type="sldNum" sz="quarter" idx="5"/>
          </p:nvPr>
        </p:nvSpPr>
        <p:spPr/>
        <p:txBody>
          <a:bodyPr/>
          <a:lstStyle/>
          <a:p>
            <a:pPr>
              <a:defRPr/>
            </a:pPr>
            <a:fld id="{07B98F50-7D59-6E40-9303-72DD7D029143}" type="slidenum">
              <a:rPr lang="en-US" smtClean="0"/>
              <a:pPr>
                <a:defRPr/>
              </a:pPr>
              <a:t>22</a:t>
            </a:fld>
            <a:endParaRPr lang="en-US" dirty="0"/>
          </a:p>
        </p:txBody>
      </p:sp>
    </p:spTree>
    <p:extLst>
      <p:ext uri="{BB962C8B-B14F-4D97-AF65-F5344CB8AC3E}">
        <p14:creationId xmlns:p14="http://schemas.microsoft.com/office/powerpoint/2010/main" val="8767032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Carole</a:t>
            </a:r>
          </a:p>
          <a:p>
            <a:endParaRPr lang="en-US" b="1" dirty="0" smtClean="0"/>
          </a:p>
          <a:p>
            <a:r>
              <a:rPr lang="en-US" b="1" dirty="0" smtClean="0"/>
              <a:t>Follow directions on slide and “Improve Your</a:t>
            </a:r>
            <a:r>
              <a:rPr lang="en-US" b="1" baseline="0" dirty="0" smtClean="0"/>
              <a:t> Questions” on QFT handout</a:t>
            </a:r>
            <a:endParaRPr lang="en-US" b="1" dirty="0" smtClean="0"/>
          </a:p>
          <a:p>
            <a:endParaRPr lang="en-US" b="1" dirty="0"/>
          </a:p>
        </p:txBody>
      </p:sp>
      <p:sp>
        <p:nvSpPr>
          <p:cNvPr id="4" name="Slide Number Placeholder 3"/>
          <p:cNvSpPr>
            <a:spLocks noGrp="1"/>
          </p:cNvSpPr>
          <p:nvPr>
            <p:ph type="sldNum" sz="quarter" idx="10"/>
          </p:nvPr>
        </p:nvSpPr>
        <p:spPr/>
        <p:txBody>
          <a:bodyPr/>
          <a:lstStyle/>
          <a:p>
            <a:fld id="{88A92FB4-6023-9248-8723-2F8590492864}" type="slidenum">
              <a:rPr lang="en-US" smtClean="0"/>
              <a:t>23</a:t>
            </a:fld>
            <a:endParaRPr lang="en-US"/>
          </a:p>
        </p:txBody>
      </p:sp>
    </p:spTree>
    <p:extLst>
      <p:ext uri="{BB962C8B-B14F-4D97-AF65-F5344CB8AC3E}">
        <p14:creationId xmlns:p14="http://schemas.microsoft.com/office/powerpoint/2010/main" val="29748408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Carole</a:t>
            </a:r>
          </a:p>
          <a:p>
            <a:endParaRPr lang="en-US" b="1" dirty="0" smtClean="0"/>
          </a:p>
          <a:p>
            <a:pPr defTabSz="465887">
              <a:defRPr/>
            </a:pPr>
            <a:r>
              <a:rPr lang="en-US" b="1" dirty="0" smtClean="0"/>
              <a:t>Follow directions on slide and “Improve Your</a:t>
            </a:r>
            <a:r>
              <a:rPr lang="en-US" b="1" baseline="0" dirty="0" smtClean="0"/>
              <a:t> Questions” on QFT handout</a:t>
            </a:r>
            <a:endParaRPr lang="en-US" b="1" dirty="0" smtClean="0"/>
          </a:p>
          <a:p>
            <a:endParaRPr lang="en-US" b="1" dirty="0"/>
          </a:p>
        </p:txBody>
      </p:sp>
      <p:sp>
        <p:nvSpPr>
          <p:cNvPr id="4" name="Slide Number Placeholder 3"/>
          <p:cNvSpPr>
            <a:spLocks noGrp="1"/>
          </p:cNvSpPr>
          <p:nvPr>
            <p:ph type="sldNum" sz="quarter" idx="10"/>
          </p:nvPr>
        </p:nvSpPr>
        <p:spPr/>
        <p:txBody>
          <a:bodyPr/>
          <a:lstStyle/>
          <a:p>
            <a:fld id="{88A92FB4-6023-9248-8723-2F8590492864}" type="slidenum">
              <a:rPr lang="en-US" smtClean="0"/>
              <a:t>24</a:t>
            </a:fld>
            <a:endParaRPr lang="en-US"/>
          </a:p>
        </p:txBody>
      </p:sp>
    </p:spTree>
    <p:extLst>
      <p:ext uri="{BB962C8B-B14F-4D97-AF65-F5344CB8AC3E}">
        <p14:creationId xmlns:p14="http://schemas.microsoft.com/office/powerpoint/2010/main" val="25383341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Carole</a:t>
            </a:r>
          </a:p>
          <a:p>
            <a:endParaRPr lang="en-US" b="1" dirty="0" smtClean="0"/>
          </a:p>
          <a:p>
            <a:pPr defTabSz="465887">
              <a:defRPr/>
            </a:pPr>
            <a:r>
              <a:rPr lang="en-US" b="1" dirty="0" smtClean="0"/>
              <a:t>Follow directions on slide and “Improve Your</a:t>
            </a:r>
            <a:r>
              <a:rPr lang="en-US" b="1" baseline="0" dirty="0" smtClean="0"/>
              <a:t> Questions” on QFT handout</a:t>
            </a:r>
            <a:endParaRPr lang="en-US" b="1" dirty="0" smtClean="0"/>
          </a:p>
          <a:p>
            <a:endParaRPr lang="en-US" b="1" dirty="0" smtClean="0"/>
          </a:p>
          <a:p>
            <a:endParaRPr lang="en-US" dirty="0"/>
          </a:p>
        </p:txBody>
      </p:sp>
      <p:sp>
        <p:nvSpPr>
          <p:cNvPr id="4" name="Slide Number Placeholder 3"/>
          <p:cNvSpPr>
            <a:spLocks noGrp="1"/>
          </p:cNvSpPr>
          <p:nvPr>
            <p:ph type="sldNum" sz="quarter" idx="10"/>
          </p:nvPr>
        </p:nvSpPr>
        <p:spPr/>
        <p:txBody>
          <a:bodyPr/>
          <a:lstStyle/>
          <a:p>
            <a:fld id="{88A92FB4-6023-9248-8723-2F8590492864}" type="slidenum">
              <a:rPr lang="en-US" smtClean="0"/>
              <a:t>25</a:t>
            </a:fld>
            <a:endParaRPr lang="en-US"/>
          </a:p>
        </p:txBody>
      </p:sp>
    </p:spTree>
    <p:extLst>
      <p:ext uri="{BB962C8B-B14F-4D97-AF65-F5344CB8AC3E}">
        <p14:creationId xmlns:p14="http://schemas.microsoft.com/office/powerpoint/2010/main" val="21407356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Carole</a:t>
            </a:r>
          </a:p>
          <a:p>
            <a:endParaRPr lang="en-US" b="1" dirty="0" smtClean="0"/>
          </a:p>
          <a:p>
            <a:pPr defTabSz="465887">
              <a:defRPr/>
            </a:pPr>
            <a:r>
              <a:rPr lang="en-US" b="1" dirty="0" smtClean="0"/>
              <a:t>Follow directions on slide and “Prioritize Your</a:t>
            </a:r>
            <a:r>
              <a:rPr lang="en-US" b="1" baseline="0" dirty="0" smtClean="0"/>
              <a:t> Questions” on QFT handout</a:t>
            </a:r>
            <a:endParaRPr lang="en-US" b="1" dirty="0" smtClean="0"/>
          </a:p>
          <a:p>
            <a:endParaRPr lang="en-US" b="1" dirty="0" smtClean="0"/>
          </a:p>
          <a:p>
            <a:endParaRPr lang="en-US" dirty="0"/>
          </a:p>
        </p:txBody>
      </p:sp>
      <p:sp>
        <p:nvSpPr>
          <p:cNvPr id="4" name="Slide Number Placeholder 3"/>
          <p:cNvSpPr>
            <a:spLocks noGrp="1"/>
          </p:cNvSpPr>
          <p:nvPr>
            <p:ph type="sldNum" sz="quarter" idx="10"/>
          </p:nvPr>
        </p:nvSpPr>
        <p:spPr/>
        <p:txBody>
          <a:bodyPr/>
          <a:lstStyle/>
          <a:p>
            <a:fld id="{88A92FB4-6023-9248-8723-2F8590492864}" type="slidenum">
              <a:rPr lang="en-US" smtClean="0"/>
              <a:t>26</a:t>
            </a:fld>
            <a:endParaRPr lang="en-US"/>
          </a:p>
        </p:txBody>
      </p:sp>
    </p:spTree>
    <p:extLst>
      <p:ext uri="{BB962C8B-B14F-4D97-AF65-F5344CB8AC3E}">
        <p14:creationId xmlns:p14="http://schemas.microsoft.com/office/powerpoint/2010/main" val="39220512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Carole</a:t>
            </a:r>
          </a:p>
          <a:p>
            <a:endParaRPr lang="en-US" b="1" dirty="0" smtClean="0"/>
          </a:p>
          <a:p>
            <a:pPr defTabSz="465887">
              <a:defRPr/>
            </a:pPr>
            <a:r>
              <a:rPr lang="en-US" b="1" dirty="0" smtClean="0"/>
              <a:t>Follow directions on slide and “Prioritize Your</a:t>
            </a:r>
            <a:r>
              <a:rPr lang="en-US" b="1" baseline="0" dirty="0" smtClean="0"/>
              <a:t> Questions” on QFT 101 handout</a:t>
            </a:r>
          </a:p>
          <a:p>
            <a:pPr defTabSz="465887">
              <a:defRPr/>
            </a:pPr>
            <a:endParaRPr lang="en-US" b="1" baseline="0" dirty="0" smtClean="0"/>
          </a:p>
          <a:p>
            <a:pPr defTabSz="465887">
              <a:defRPr/>
            </a:pPr>
            <a:r>
              <a:rPr lang="en-US" b="1" baseline="0" dirty="0" smtClean="0"/>
              <a:t>Kim will share how she used QFT with her students and how student generated questions were organized and implemented</a:t>
            </a:r>
            <a:endParaRPr lang="en-US" b="1" dirty="0" smtClean="0"/>
          </a:p>
          <a:p>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solidFill>
                  <a:schemeClr val="tx1"/>
                </a:solidFill>
                <a:effectLst/>
              </a:rPr>
              <a:t>Reflections can be focused on what the students learned, how the students felt about the process, or how the students' behavior might change as a result of this process.</a:t>
            </a:r>
            <a:endParaRPr lang="en-US" b="1" dirty="0" smtClean="0">
              <a:solidFill>
                <a:schemeClr val="tx1"/>
              </a:solidFill>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88A92FB4-6023-9248-8723-2F8590492864}" type="slidenum">
              <a:rPr lang="en-US" smtClean="0"/>
              <a:t>27</a:t>
            </a:fld>
            <a:endParaRPr lang="en-US"/>
          </a:p>
        </p:txBody>
      </p:sp>
    </p:spTree>
    <p:extLst>
      <p:ext uri="{BB962C8B-B14F-4D97-AF65-F5344CB8AC3E}">
        <p14:creationId xmlns:p14="http://schemas.microsoft.com/office/powerpoint/2010/main" val="12742754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dirty="0" smtClean="0"/>
              <a:t>Carole</a:t>
            </a:r>
          </a:p>
          <a:p>
            <a:endParaRPr lang="en-US" dirty="0"/>
          </a:p>
        </p:txBody>
      </p:sp>
      <p:sp>
        <p:nvSpPr>
          <p:cNvPr id="4" name="Slide Number Placeholder 3"/>
          <p:cNvSpPr>
            <a:spLocks noGrp="1"/>
          </p:cNvSpPr>
          <p:nvPr>
            <p:ph type="sldNum" sz="quarter" idx="10"/>
          </p:nvPr>
        </p:nvSpPr>
        <p:spPr/>
        <p:txBody>
          <a:bodyPr/>
          <a:lstStyle/>
          <a:p>
            <a:fld id="{88A92FB4-6023-9248-8723-2F8590492864}" type="slidenum">
              <a:rPr lang="en-US" smtClean="0"/>
              <a:t>28</a:t>
            </a:fld>
            <a:endParaRPr lang="en-US"/>
          </a:p>
        </p:txBody>
      </p:sp>
    </p:spTree>
    <p:extLst>
      <p:ext uri="{BB962C8B-B14F-4D97-AF65-F5344CB8AC3E}">
        <p14:creationId xmlns:p14="http://schemas.microsoft.com/office/powerpoint/2010/main" val="8662608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Carole</a:t>
            </a:r>
          </a:p>
          <a:p>
            <a:endParaRPr lang="en-US" b="1" dirty="0" smtClean="0"/>
          </a:p>
          <a:p>
            <a:r>
              <a:rPr lang="en-US" b="1" dirty="0" smtClean="0"/>
              <a:t>Using a visual</a:t>
            </a:r>
            <a:r>
              <a:rPr lang="en-US" b="1" baseline="0" dirty="0" smtClean="0"/>
              <a:t> only </a:t>
            </a:r>
            <a:endParaRPr lang="en-US" b="1" dirty="0" smtClean="0"/>
          </a:p>
        </p:txBody>
      </p:sp>
      <p:sp>
        <p:nvSpPr>
          <p:cNvPr id="4" name="Slide Number Placeholder 3"/>
          <p:cNvSpPr>
            <a:spLocks noGrp="1"/>
          </p:cNvSpPr>
          <p:nvPr>
            <p:ph type="sldNum" sz="quarter" idx="10"/>
          </p:nvPr>
        </p:nvSpPr>
        <p:spPr/>
        <p:txBody>
          <a:bodyPr/>
          <a:lstStyle/>
          <a:p>
            <a:fld id="{88A92FB4-6023-9248-8723-2F8590492864}" type="slidenum">
              <a:rPr lang="en-US" smtClean="0"/>
              <a:t>29</a:t>
            </a:fld>
            <a:endParaRPr lang="en-US"/>
          </a:p>
        </p:txBody>
      </p:sp>
    </p:spTree>
    <p:extLst>
      <p:ext uri="{BB962C8B-B14F-4D97-AF65-F5344CB8AC3E}">
        <p14:creationId xmlns:p14="http://schemas.microsoft.com/office/powerpoint/2010/main" val="1641269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Carole</a:t>
            </a:r>
            <a:endParaRPr lang="en-US" b="1" dirty="0"/>
          </a:p>
        </p:txBody>
      </p:sp>
      <p:sp>
        <p:nvSpPr>
          <p:cNvPr id="4" name="Slide Number Placeholder 3"/>
          <p:cNvSpPr>
            <a:spLocks noGrp="1"/>
          </p:cNvSpPr>
          <p:nvPr>
            <p:ph type="sldNum" sz="quarter" idx="10"/>
          </p:nvPr>
        </p:nvSpPr>
        <p:spPr/>
        <p:txBody>
          <a:bodyPr/>
          <a:lstStyle/>
          <a:p>
            <a:fld id="{88A92FB4-6023-9248-8723-2F8590492864}" type="slidenum">
              <a:rPr lang="en-US" smtClean="0"/>
              <a:t>3</a:t>
            </a:fld>
            <a:endParaRPr lang="en-US" dirty="0"/>
          </a:p>
        </p:txBody>
      </p:sp>
    </p:spTree>
    <p:extLst>
      <p:ext uri="{BB962C8B-B14F-4D97-AF65-F5344CB8AC3E}">
        <p14:creationId xmlns:p14="http://schemas.microsoft.com/office/powerpoint/2010/main" val="13771264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dirty="0" smtClean="0"/>
              <a:t>Carole</a:t>
            </a:r>
          </a:p>
          <a:p>
            <a:endParaRPr lang="en-US" dirty="0"/>
          </a:p>
        </p:txBody>
      </p:sp>
      <p:sp>
        <p:nvSpPr>
          <p:cNvPr id="4" name="Slide Number Placeholder 3"/>
          <p:cNvSpPr>
            <a:spLocks noGrp="1"/>
          </p:cNvSpPr>
          <p:nvPr>
            <p:ph type="sldNum" sz="quarter" idx="10"/>
          </p:nvPr>
        </p:nvSpPr>
        <p:spPr/>
        <p:txBody>
          <a:bodyPr/>
          <a:lstStyle/>
          <a:p>
            <a:fld id="{88A92FB4-6023-9248-8723-2F8590492864}" type="slidenum">
              <a:rPr lang="en-US" smtClean="0"/>
              <a:t>30</a:t>
            </a:fld>
            <a:endParaRPr lang="en-US"/>
          </a:p>
        </p:txBody>
      </p:sp>
    </p:spTree>
    <p:extLst>
      <p:ext uri="{BB962C8B-B14F-4D97-AF65-F5344CB8AC3E}">
        <p14:creationId xmlns:p14="http://schemas.microsoft.com/office/powerpoint/2010/main" val="41634213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dirty="0" smtClean="0"/>
              <a:t>Carole</a:t>
            </a:r>
          </a:p>
          <a:p>
            <a:endParaRPr lang="en-US" dirty="0"/>
          </a:p>
        </p:txBody>
      </p:sp>
      <p:sp>
        <p:nvSpPr>
          <p:cNvPr id="4" name="Slide Number Placeholder 3"/>
          <p:cNvSpPr>
            <a:spLocks noGrp="1"/>
          </p:cNvSpPr>
          <p:nvPr>
            <p:ph type="sldNum" sz="quarter" idx="10"/>
          </p:nvPr>
        </p:nvSpPr>
        <p:spPr/>
        <p:txBody>
          <a:bodyPr/>
          <a:lstStyle/>
          <a:p>
            <a:fld id="{88A92FB4-6023-9248-8723-2F8590492864}" type="slidenum">
              <a:rPr lang="en-US" smtClean="0"/>
              <a:t>31</a:t>
            </a:fld>
            <a:endParaRPr lang="en-US"/>
          </a:p>
        </p:txBody>
      </p:sp>
    </p:spTree>
    <p:extLst>
      <p:ext uri="{BB962C8B-B14F-4D97-AF65-F5344CB8AC3E}">
        <p14:creationId xmlns:p14="http://schemas.microsoft.com/office/powerpoint/2010/main" val="24134863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37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b="1" dirty="0" smtClean="0"/>
              <a:t>Carole</a:t>
            </a:r>
          </a:p>
        </p:txBody>
      </p:sp>
      <p:sp>
        <p:nvSpPr>
          <p:cNvPr id="4" name="Slide Number Placeholder 3"/>
          <p:cNvSpPr>
            <a:spLocks noGrp="1"/>
          </p:cNvSpPr>
          <p:nvPr>
            <p:ph type="sldNum" sz="quarter" idx="5"/>
          </p:nvPr>
        </p:nvSpPr>
        <p:spPr/>
        <p:txBody>
          <a:bodyPr/>
          <a:lstStyle/>
          <a:p>
            <a:pPr>
              <a:defRPr/>
            </a:pPr>
            <a:fld id="{260D9733-0020-384A-80BA-8ECCBCE6157F}" type="slidenum">
              <a:rPr lang="en-US" smtClean="0"/>
              <a:pPr>
                <a:defRPr/>
              </a:pPr>
              <a:t>32</a:t>
            </a:fld>
            <a:endParaRPr lang="en-US" dirty="0"/>
          </a:p>
        </p:txBody>
      </p:sp>
    </p:spTree>
    <p:extLst>
      <p:ext uri="{BB962C8B-B14F-4D97-AF65-F5344CB8AC3E}">
        <p14:creationId xmlns:p14="http://schemas.microsoft.com/office/powerpoint/2010/main" val="31046204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dirty="0" smtClean="0"/>
              <a:t>Carole</a:t>
            </a:r>
          </a:p>
          <a:p>
            <a:endParaRPr lang="en-US" dirty="0"/>
          </a:p>
        </p:txBody>
      </p:sp>
      <p:sp>
        <p:nvSpPr>
          <p:cNvPr id="4" name="Slide Number Placeholder 3"/>
          <p:cNvSpPr>
            <a:spLocks noGrp="1"/>
          </p:cNvSpPr>
          <p:nvPr>
            <p:ph type="sldNum" sz="quarter" idx="10"/>
          </p:nvPr>
        </p:nvSpPr>
        <p:spPr/>
        <p:txBody>
          <a:bodyPr/>
          <a:lstStyle/>
          <a:p>
            <a:fld id="{88A92FB4-6023-9248-8723-2F8590492864}" type="slidenum">
              <a:rPr lang="en-US" smtClean="0"/>
              <a:t>33</a:t>
            </a:fld>
            <a:endParaRPr lang="en-US"/>
          </a:p>
        </p:txBody>
      </p:sp>
    </p:spTree>
    <p:extLst>
      <p:ext uri="{BB962C8B-B14F-4D97-AF65-F5344CB8AC3E}">
        <p14:creationId xmlns:p14="http://schemas.microsoft.com/office/powerpoint/2010/main" val="39971338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dirty="0" smtClean="0"/>
              <a:t>Carole</a:t>
            </a:r>
          </a:p>
          <a:p>
            <a:endParaRPr lang="en-US" dirty="0"/>
          </a:p>
        </p:txBody>
      </p:sp>
      <p:sp>
        <p:nvSpPr>
          <p:cNvPr id="4" name="Slide Number Placeholder 3"/>
          <p:cNvSpPr>
            <a:spLocks noGrp="1"/>
          </p:cNvSpPr>
          <p:nvPr>
            <p:ph type="sldNum" sz="quarter" idx="10"/>
          </p:nvPr>
        </p:nvSpPr>
        <p:spPr/>
        <p:txBody>
          <a:bodyPr/>
          <a:lstStyle/>
          <a:p>
            <a:fld id="{88A92FB4-6023-9248-8723-2F8590492864}" type="slidenum">
              <a:rPr lang="en-US" smtClean="0"/>
              <a:t>34</a:t>
            </a:fld>
            <a:endParaRPr lang="en-US"/>
          </a:p>
        </p:txBody>
      </p:sp>
    </p:spTree>
    <p:extLst>
      <p:ext uri="{BB962C8B-B14F-4D97-AF65-F5344CB8AC3E}">
        <p14:creationId xmlns:p14="http://schemas.microsoft.com/office/powerpoint/2010/main" val="4577610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Carole   HANDOUT: Recommendations</a:t>
            </a:r>
            <a:r>
              <a:rPr lang="en-US" b="1" baseline="0" dirty="0" smtClean="0"/>
              <a:t> on facilitating the QFT in your classroom</a:t>
            </a:r>
            <a:endParaRPr lang="en-US" b="1" dirty="0"/>
          </a:p>
        </p:txBody>
      </p:sp>
      <p:sp>
        <p:nvSpPr>
          <p:cNvPr id="4" name="Slide Number Placeholder 3"/>
          <p:cNvSpPr>
            <a:spLocks noGrp="1"/>
          </p:cNvSpPr>
          <p:nvPr>
            <p:ph type="sldNum" sz="quarter" idx="10"/>
          </p:nvPr>
        </p:nvSpPr>
        <p:spPr/>
        <p:txBody>
          <a:bodyPr/>
          <a:lstStyle/>
          <a:p>
            <a:fld id="{88A92FB4-6023-9248-8723-2F8590492864}" type="slidenum">
              <a:rPr lang="en-US" smtClean="0"/>
              <a:t>35</a:t>
            </a:fld>
            <a:endParaRPr lang="en-US"/>
          </a:p>
        </p:txBody>
      </p:sp>
    </p:spTree>
    <p:extLst>
      <p:ext uri="{BB962C8B-B14F-4D97-AF65-F5344CB8AC3E}">
        <p14:creationId xmlns:p14="http://schemas.microsoft.com/office/powerpoint/2010/main" val="25352168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Kim</a:t>
            </a:r>
            <a:endParaRPr lang="en-US" b="1" dirty="0"/>
          </a:p>
        </p:txBody>
      </p:sp>
      <p:sp>
        <p:nvSpPr>
          <p:cNvPr id="4" name="Slide Number Placeholder 3"/>
          <p:cNvSpPr>
            <a:spLocks noGrp="1"/>
          </p:cNvSpPr>
          <p:nvPr>
            <p:ph type="sldNum" sz="quarter" idx="10"/>
          </p:nvPr>
        </p:nvSpPr>
        <p:spPr/>
        <p:txBody>
          <a:bodyPr/>
          <a:lstStyle/>
          <a:p>
            <a:fld id="{88A92FB4-6023-9248-8723-2F8590492864}" type="slidenum">
              <a:rPr lang="en-US" smtClean="0"/>
              <a:t>36</a:t>
            </a:fld>
            <a:endParaRPr lang="en-US"/>
          </a:p>
        </p:txBody>
      </p:sp>
    </p:spTree>
    <p:extLst>
      <p:ext uri="{BB962C8B-B14F-4D97-AF65-F5344CB8AC3E}">
        <p14:creationId xmlns:p14="http://schemas.microsoft.com/office/powerpoint/2010/main" val="19628913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Kim</a:t>
            </a:r>
          </a:p>
          <a:p>
            <a:endParaRPr lang="en-US" dirty="0"/>
          </a:p>
        </p:txBody>
      </p:sp>
      <p:sp>
        <p:nvSpPr>
          <p:cNvPr id="4" name="Slide Number Placeholder 3"/>
          <p:cNvSpPr>
            <a:spLocks noGrp="1"/>
          </p:cNvSpPr>
          <p:nvPr>
            <p:ph type="sldNum" sz="quarter" idx="10"/>
          </p:nvPr>
        </p:nvSpPr>
        <p:spPr/>
        <p:txBody>
          <a:bodyPr/>
          <a:lstStyle/>
          <a:p>
            <a:fld id="{88A92FB4-6023-9248-8723-2F8590492864}" type="slidenum">
              <a:rPr lang="en-US" smtClean="0"/>
              <a:t>37</a:t>
            </a:fld>
            <a:endParaRPr lang="en-US"/>
          </a:p>
        </p:txBody>
      </p:sp>
    </p:spTree>
    <p:extLst>
      <p:ext uri="{BB962C8B-B14F-4D97-AF65-F5344CB8AC3E}">
        <p14:creationId xmlns:p14="http://schemas.microsoft.com/office/powerpoint/2010/main" val="40275035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Kim</a:t>
            </a:r>
          </a:p>
          <a:p>
            <a:endParaRPr lang="en-US" dirty="0"/>
          </a:p>
        </p:txBody>
      </p:sp>
      <p:sp>
        <p:nvSpPr>
          <p:cNvPr id="4" name="Slide Number Placeholder 3"/>
          <p:cNvSpPr>
            <a:spLocks noGrp="1"/>
          </p:cNvSpPr>
          <p:nvPr>
            <p:ph type="sldNum" sz="quarter" idx="10"/>
          </p:nvPr>
        </p:nvSpPr>
        <p:spPr/>
        <p:txBody>
          <a:bodyPr/>
          <a:lstStyle/>
          <a:p>
            <a:fld id="{88A92FB4-6023-9248-8723-2F8590492864}" type="slidenum">
              <a:rPr lang="en-US" smtClean="0"/>
              <a:t>38</a:t>
            </a:fld>
            <a:endParaRPr lang="en-US"/>
          </a:p>
        </p:txBody>
      </p:sp>
    </p:spTree>
    <p:extLst>
      <p:ext uri="{BB962C8B-B14F-4D97-AF65-F5344CB8AC3E}">
        <p14:creationId xmlns:p14="http://schemas.microsoft.com/office/powerpoint/2010/main" val="26830257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Kim</a:t>
            </a:r>
          </a:p>
          <a:p>
            <a:endParaRPr lang="en-US" dirty="0"/>
          </a:p>
        </p:txBody>
      </p:sp>
      <p:sp>
        <p:nvSpPr>
          <p:cNvPr id="4" name="Slide Number Placeholder 3"/>
          <p:cNvSpPr>
            <a:spLocks noGrp="1"/>
          </p:cNvSpPr>
          <p:nvPr>
            <p:ph type="sldNum" sz="quarter" idx="10"/>
          </p:nvPr>
        </p:nvSpPr>
        <p:spPr/>
        <p:txBody>
          <a:bodyPr/>
          <a:lstStyle/>
          <a:p>
            <a:fld id="{88A92FB4-6023-9248-8723-2F8590492864}" type="slidenum">
              <a:rPr lang="en-US" smtClean="0"/>
              <a:t>39</a:t>
            </a:fld>
            <a:endParaRPr lang="en-US"/>
          </a:p>
        </p:txBody>
      </p:sp>
    </p:spTree>
    <p:extLst>
      <p:ext uri="{BB962C8B-B14F-4D97-AF65-F5344CB8AC3E}">
        <p14:creationId xmlns:p14="http://schemas.microsoft.com/office/powerpoint/2010/main" val="1136568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sz="1200" b="1" dirty="0" smtClean="0"/>
              <a:t>Carole</a:t>
            </a:r>
          </a:p>
          <a:p>
            <a:pPr marL="0" indent="0" algn="l">
              <a:buNone/>
            </a:pPr>
            <a:r>
              <a:rPr lang="en-US" sz="1200" b="1" dirty="0" smtClean="0"/>
              <a:t>In a traditional classroom, the teacher is the center of attention, the owner of knowledge and information. Teachers often ask questions of their students to gauge comprehension, but it’s a passive model that relies on students to absorb information they need to reproduce on tests.</a:t>
            </a:r>
          </a:p>
          <a:p>
            <a:pPr marL="0" indent="0" algn="l">
              <a:buNone/>
            </a:pPr>
            <a:endParaRPr lang="en-US" sz="1200" b="1" dirty="0" smtClean="0"/>
          </a:p>
          <a:p>
            <a:pPr marL="0" indent="0" algn="l">
              <a:buNone/>
            </a:pPr>
            <a:r>
              <a:rPr lang="en-US" sz="1200" b="1" dirty="0" smtClean="0"/>
              <a:t>What do you think?  Is the basic flow of education? Discuss with</a:t>
            </a:r>
            <a:r>
              <a:rPr lang="en-US" sz="1200" b="1" baseline="0" dirty="0" smtClean="0"/>
              <a:t> a partner…</a:t>
            </a:r>
          </a:p>
          <a:p>
            <a:pPr marL="0" indent="0" algn="l">
              <a:buNone/>
            </a:pPr>
            <a:endParaRPr lang="en-US" sz="1200" b="1" baseline="0" dirty="0" smtClean="0"/>
          </a:p>
          <a:p>
            <a:pPr marL="0" indent="0" algn="l">
              <a:buNone/>
            </a:pPr>
            <a:r>
              <a:rPr lang="en-US" sz="1200" b="1" kern="1200" dirty="0" smtClean="0">
                <a:solidFill>
                  <a:schemeClr val="tx1"/>
                </a:solidFill>
                <a:effectLst/>
                <a:latin typeface="+mn-lt"/>
                <a:ea typeface="+mn-ea"/>
                <a:cs typeface="+mn-cs"/>
              </a:rPr>
              <a:t>We need to strive for a more balanced questioning diet, one that welcomes more questions from students</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sz="1200" b="1" dirty="0"/>
          </a:p>
        </p:txBody>
      </p:sp>
      <p:sp>
        <p:nvSpPr>
          <p:cNvPr id="4" name="Slide Number Placeholder 3"/>
          <p:cNvSpPr>
            <a:spLocks noGrp="1"/>
          </p:cNvSpPr>
          <p:nvPr>
            <p:ph type="sldNum" sz="quarter" idx="10"/>
          </p:nvPr>
        </p:nvSpPr>
        <p:spPr/>
        <p:txBody>
          <a:bodyPr/>
          <a:lstStyle/>
          <a:p>
            <a:fld id="{88A92FB4-6023-9248-8723-2F8590492864}" type="slidenum">
              <a:rPr lang="en-US" smtClean="0"/>
              <a:t>4</a:t>
            </a:fld>
            <a:endParaRPr lang="en-US" dirty="0"/>
          </a:p>
        </p:txBody>
      </p:sp>
    </p:spTree>
    <p:extLst>
      <p:ext uri="{BB962C8B-B14F-4D97-AF65-F5344CB8AC3E}">
        <p14:creationId xmlns:p14="http://schemas.microsoft.com/office/powerpoint/2010/main" val="30977269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Kim</a:t>
            </a:r>
          </a:p>
          <a:p>
            <a:endParaRPr lang="en-US" dirty="0"/>
          </a:p>
        </p:txBody>
      </p:sp>
      <p:sp>
        <p:nvSpPr>
          <p:cNvPr id="4" name="Slide Number Placeholder 3"/>
          <p:cNvSpPr>
            <a:spLocks noGrp="1"/>
          </p:cNvSpPr>
          <p:nvPr>
            <p:ph type="sldNum" sz="quarter" idx="10"/>
          </p:nvPr>
        </p:nvSpPr>
        <p:spPr/>
        <p:txBody>
          <a:bodyPr/>
          <a:lstStyle/>
          <a:p>
            <a:fld id="{88A92FB4-6023-9248-8723-2F8590492864}" type="slidenum">
              <a:rPr lang="en-US" smtClean="0"/>
              <a:t>40</a:t>
            </a:fld>
            <a:endParaRPr lang="en-US"/>
          </a:p>
        </p:txBody>
      </p:sp>
    </p:spTree>
    <p:extLst>
      <p:ext uri="{BB962C8B-B14F-4D97-AF65-F5344CB8AC3E}">
        <p14:creationId xmlns:p14="http://schemas.microsoft.com/office/powerpoint/2010/main" val="35807962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Kim</a:t>
            </a:r>
          </a:p>
          <a:p>
            <a:endParaRPr lang="en-US" dirty="0"/>
          </a:p>
        </p:txBody>
      </p:sp>
      <p:sp>
        <p:nvSpPr>
          <p:cNvPr id="4" name="Slide Number Placeholder 3"/>
          <p:cNvSpPr>
            <a:spLocks noGrp="1"/>
          </p:cNvSpPr>
          <p:nvPr>
            <p:ph type="sldNum" sz="quarter" idx="10"/>
          </p:nvPr>
        </p:nvSpPr>
        <p:spPr/>
        <p:txBody>
          <a:bodyPr/>
          <a:lstStyle/>
          <a:p>
            <a:fld id="{88A92FB4-6023-9248-8723-2F8590492864}" type="slidenum">
              <a:rPr lang="en-US" smtClean="0"/>
              <a:t>41</a:t>
            </a:fld>
            <a:endParaRPr lang="en-US"/>
          </a:p>
        </p:txBody>
      </p:sp>
    </p:spTree>
    <p:extLst>
      <p:ext uri="{BB962C8B-B14F-4D97-AF65-F5344CB8AC3E}">
        <p14:creationId xmlns:p14="http://schemas.microsoft.com/office/powerpoint/2010/main" val="26127792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Kim</a:t>
            </a:r>
          </a:p>
          <a:p>
            <a:endParaRPr lang="en-US" dirty="0"/>
          </a:p>
        </p:txBody>
      </p:sp>
      <p:sp>
        <p:nvSpPr>
          <p:cNvPr id="4" name="Slide Number Placeholder 3"/>
          <p:cNvSpPr>
            <a:spLocks noGrp="1"/>
          </p:cNvSpPr>
          <p:nvPr>
            <p:ph type="sldNum" sz="quarter" idx="10"/>
          </p:nvPr>
        </p:nvSpPr>
        <p:spPr/>
        <p:txBody>
          <a:bodyPr/>
          <a:lstStyle/>
          <a:p>
            <a:fld id="{88A92FB4-6023-9248-8723-2F8590492864}" type="slidenum">
              <a:rPr lang="en-US" smtClean="0"/>
              <a:t>42</a:t>
            </a:fld>
            <a:endParaRPr lang="en-US"/>
          </a:p>
        </p:txBody>
      </p:sp>
    </p:spTree>
    <p:extLst>
      <p:ext uri="{BB962C8B-B14F-4D97-AF65-F5344CB8AC3E}">
        <p14:creationId xmlns:p14="http://schemas.microsoft.com/office/powerpoint/2010/main" val="40747017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Kim</a:t>
            </a:r>
          </a:p>
          <a:p>
            <a:endParaRPr lang="en-US" dirty="0"/>
          </a:p>
        </p:txBody>
      </p:sp>
      <p:sp>
        <p:nvSpPr>
          <p:cNvPr id="4" name="Slide Number Placeholder 3"/>
          <p:cNvSpPr>
            <a:spLocks noGrp="1"/>
          </p:cNvSpPr>
          <p:nvPr>
            <p:ph type="sldNum" sz="quarter" idx="10"/>
          </p:nvPr>
        </p:nvSpPr>
        <p:spPr/>
        <p:txBody>
          <a:bodyPr/>
          <a:lstStyle/>
          <a:p>
            <a:fld id="{88A92FB4-6023-9248-8723-2F8590492864}" type="slidenum">
              <a:rPr lang="en-US" smtClean="0"/>
              <a:t>43</a:t>
            </a:fld>
            <a:endParaRPr lang="en-US"/>
          </a:p>
        </p:txBody>
      </p:sp>
    </p:spTree>
    <p:extLst>
      <p:ext uri="{BB962C8B-B14F-4D97-AF65-F5344CB8AC3E}">
        <p14:creationId xmlns:p14="http://schemas.microsoft.com/office/powerpoint/2010/main" val="42370714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Kim</a:t>
            </a:r>
          </a:p>
          <a:p>
            <a:endParaRPr lang="en-US" dirty="0"/>
          </a:p>
        </p:txBody>
      </p:sp>
      <p:sp>
        <p:nvSpPr>
          <p:cNvPr id="4" name="Slide Number Placeholder 3"/>
          <p:cNvSpPr>
            <a:spLocks noGrp="1"/>
          </p:cNvSpPr>
          <p:nvPr>
            <p:ph type="sldNum" sz="quarter" idx="10"/>
          </p:nvPr>
        </p:nvSpPr>
        <p:spPr/>
        <p:txBody>
          <a:bodyPr/>
          <a:lstStyle/>
          <a:p>
            <a:fld id="{88A92FB4-6023-9248-8723-2F8590492864}" type="slidenum">
              <a:rPr lang="en-US" smtClean="0"/>
              <a:t>44</a:t>
            </a:fld>
            <a:endParaRPr lang="en-US"/>
          </a:p>
        </p:txBody>
      </p:sp>
    </p:spTree>
    <p:extLst>
      <p:ext uri="{BB962C8B-B14F-4D97-AF65-F5344CB8AC3E}">
        <p14:creationId xmlns:p14="http://schemas.microsoft.com/office/powerpoint/2010/main" val="21978378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Kim</a:t>
            </a:r>
            <a:endParaRPr lang="en-US" b="1" dirty="0"/>
          </a:p>
        </p:txBody>
      </p:sp>
      <p:sp>
        <p:nvSpPr>
          <p:cNvPr id="4" name="Slide Number Placeholder 3"/>
          <p:cNvSpPr>
            <a:spLocks noGrp="1"/>
          </p:cNvSpPr>
          <p:nvPr>
            <p:ph type="sldNum" sz="quarter" idx="10"/>
          </p:nvPr>
        </p:nvSpPr>
        <p:spPr/>
        <p:txBody>
          <a:bodyPr/>
          <a:lstStyle/>
          <a:p>
            <a:fld id="{88A92FB4-6023-9248-8723-2F8590492864}" type="slidenum">
              <a:rPr lang="en-US" smtClean="0"/>
              <a:t>45</a:t>
            </a:fld>
            <a:endParaRPr lang="en-US"/>
          </a:p>
        </p:txBody>
      </p:sp>
    </p:spTree>
    <p:extLst>
      <p:ext uri="{BB962C8B-B14F-4D97-AF65-F5344CB8AC3E}">
        <p14:creationId xmlns:p14="http://schemas.microsoft.com/office/powerpoint/2010/main" val="34504873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Kim</a:t>
            </a:r>
          </a:p>
          <a:p>
            <a:endParaRPr lang="en-US" dirty="0"/>
          </a:p>
        </p:txBody>
      </p:sp>
      <p:sp>
        <p:nvSpPr>
          <p:cNvPr id="4" name="Slide Number Placeholder 3"/>
          <p:cNvSpPr>
            <a:spLocks noGrp="1"/>
          </p:cNvSpPr>
          <p:nvPr>
            <p:ph type="sldNum" sz="quarter" idx="10"/>
          </p:nvPr>
        </p:nvSpPr>
        <p:spPr/>
        <p:txBody>
          <a:bodyPr/>
          <a:lstStyle/>
          <a:p>
            <a:fld id="{88A92FB4-6023-9248-8723-2F8590492864}" type="slidenum">
              <a:rPr lang="en-US" smtClean="0"/>
              <a:t>46</a:t>
            </a:fld>
            <a:endParaRPr lang="en-US"/>
          </a:p>
        </p:txBody>
      </p:sp>
    </p:spTree>
    <p:extLst>
      <p:ext uri="{BB962C8B-B14F-4D97-AF65-F5344CB8AC3E}">
        <p14:creationId xmlns:p14="http://schemas.microsoft.com/office/powerpoint/2010/main" val="35755081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Kim</a:t>
            </a:r>
          </a:p>
          <a:p>
            <a:endParaRPr lang="en-US" b="1" dirty="0" smtClean="0"/>
          </a:p>
          <a:p>
            <a:r>
              <a:rPr lang="en-US" b="1" dirty="0" smtClean="0"/>
              <a:t>At this point students and teachers can work together to determine how to use the questions they selected.</a:t>
            </a:r>
            <a:endParaRPr lang="en-US" b="1" dirty="0"/>
          </a:p>
        </p:txBody>
      </p:sp>
      <p:sp>
        <p:nvSpPr>
          <p:cNvPr id="4" name="Slide Number Placeholder 3"/>
          <p:cNvSpPr>
            <a:spLocks noGrp="1"/>
          </p:cNvSpPr>
          <p:nvPr>
            <p:ph type="sldNum" sz="quarter" idx="10"/>
          </p:nvPr>
        </p:nvSpPr>
        <p:spPr/>
        <p:txBody>
          <a:bodyPr/>
          <a:lstStyle/>
          <a:p>
            <a:fld id="{88A92FB4-6023-9248-8723-2F8590492864}" type="slidenum">
              <a:rPr lang="en-US" smtClean="0"/>
              <a:t>47</a:t>
            </a:fld>
            <a:endParaRPr lang="en-US"/>
          </a:p>
        </p:txBody>
      </p:sp>
    </p:spTree>
    <p:extLst>
      <p:ext uri="{BB962C8B-B14F-4D97-AF65-F5344CB8AC3E}">
        <p14:creationId xmlns:p14="http://schemas.microsoft.com/office/powerpoint/2010/main" val="35302862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Kim</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solidFill>
                  <a:schemeClr val="tx1"/>
                </a:solidFill>
                <a:effectLst/>
              </a:rPr>
              <a:t/>
            </a:r>
            <a:br>
              <a:rPr lang="en-US" b="1" dirty="0" smtClean="0">
                <a:solidFill>
                  <a:schemeClr val="tx1"/>
                </a:solidFill>
                <a:effectLst/>
              </a:rPr>
            </a:br>
            <a:endParaRPr lang="en-US" dirty="0"/>
          </a:p>
        </p:txBody>
      </p:sp>
      <p:sp>
        <p:nvSpPr>
          <p:cNvPr id="4" name="Slide Number Placeholder 3"/>
          <p:cNvSpPr>
            <a:spLocks noGrp="1"/>
          </p:cNvSpPr>
          <p:nvPr>
            <p:ph type="sldNum" sz="quarter" idx="10"/>
          </p:nvPr>
        </p:nvSpPr>
        <p:spPr/>
        <p:txBody>
          <a:bodyPr/>
          <a:lstStyle/>
          <a:p>
            <a:fld id="{88A92FB4-6023-9248-8723-2F8590492864}" type="slidenum">
              <a:rPr lang="en-US" smtClean="0"/>
              <a:t>48</a:t>
            </a:fld>
            <a:endParaRPr lang="en-US"/>
          </a:p>
        </p:txBody>
      </p:sp>
    </p:spTree>
    <p:extLst>
      <p:ext uri="{BB962C8B-B14F-4D97-AF65-F5344CB8AC3E}">
        <p14:creationId xmlns:p14="http://schemas.microsoft.com/office/powerpoint/2010/main" val="33144297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chemeClr val="tx1"/>
                </a:solidFill>
              </a:rPr>
              <a:t>Carole</a:t>
            </a:r>
            <a:endParaRPr lang="en-US" b="1" dirty="0">
              <a:solidFill>
                <a:schemeClr val="tx1"/>
              </a:solidFill>
            </a:endParaRPr>
          </a:p>
        </p:txBody>
      </p:sp>
      <p:sp>
        <p:nvSpPr>
          <p:cNvPr id="4" name="Slide Number Placeholder 3"/>
          <p:cNvSpPr>
            <a:spLocks noGrp="1"/>
          </p:cNvSpPr>
          <p:nvPr>
            <p:ph type="sldNum" sz="quarter" idx="10"/>
          </p:nvPr>
        </p:nvSpPr>
        <p:spPr/>
        <p:txBody>
          <a:bodyPr/>
          <a:lstStyle/>
          <a:p>
            <a:fld id="{88A92FB4-6023-9248-8723-2F8590492864}" type="slidenum">
              <a:rPr lang="en-US" smtClean="0"/>
              <a:t>49</a:t>
            </a:fld>
            <a:endParaRPr lang="en-US"/>
          </a:p>
        </p:txBody>
      </p:sp>
    </p:spTree>
    <p:extLst>
      <p:ext uri="{BB962C8B-B14F-4D97-AF65-F5344CB8AC3E}">
        <p14:creationId xmlns:p14="http://schemas.microsoft.com/office/powerpoint/2010/main" val="1578142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Carole  Chart(s) posted for participants to write their responses on walls</a:t>
            </a:r>
          </a:p>
          <a:p>
            <a:endParaRPr lang="en-US" b="1" baseline="0" dirty="0" smtClean="0"/>
          </a:p>
          <a:p>
            <a:r>
              <a:rPr lang="en-US" b="1" baseline="0" dirty="0" smtClean="0"/>
              <a:t>Chalk Talk Process:</a:t>
            </a:r>
          </a:p>
          <a:p>
            <a:r>
              <a:rPr lang="en-US" b="1" baseline="0" dirty="0" smtClean="0"/>
              <a:t>The facilitator explains VERY BRIEFLY that chalk talk is a silent activity. </a:t>
            </a:r>
          </a:p>
          <a:p>
            <a:pPr marL="628650" lvl="1" indent="-171450">
              <a:buFont typeface="Arial" panose="020B0604020202020204" pitchFamily="34" charset="0"/>
              <a:buChar char="•"/>
            </a:pPr>
            <a:r>
              <a:rPr lang="en-US" b="1" baseline="0" dirty="0" smtClean="0"/>
              <a:t>No one may talk at all and anyone may add to the chalk talk as they please. You can comment on other people’s ideas simply by drawing a connecting line to the comment. </a:t>
            </a:r>
          </a:p>
          <a:p>
            <a:pPr marL="628650" lvl="1" indent="-171450">
              <a:buFont typeface="Arial" panose="020B0604020202020204" pitchFamily="34" charset="0"/>
              <a:buChar char="•"/>
            </a:pPr>
            <a:r>
              <a:rPr lang="en-US" b="1" baseline="0" dirty="0" smtClean="0"/>
              <a:t>It can also be very effective to say nothing at all except to put finger to lips in a gesture of silence and simply begin with #2.</a:t>
            </a:r>
          </a:p>
          <a:p>
            <a:endParaRPr lang="en-US" b="1" baseline="0" dirty="0" smtClean="0"/>
          </a:p>
          <a:p>
            <a:r>
              <a:rPr lang="en-US" b="1" baseline="0" dirty="0" smtClean="0"/>
              <a:t>Actively interacting invites participants to do the same kinds of expansions. A Chalk Talk can be an uncomplicated silent reflection or a spirited, but silent, exchange of ideas. It has been known to solve vexing problems, surprise everyone with how much is collectively known about something, get an</a:t>
            </a:r>
          </a:p>
          <a:p>
            <a:r>
              <a:rPr lang="en-US" b="1" baseline="0" dirty="0" smtClean="0"/>
              <a:t>entire project planned, or give a committee everything it needs to know without any verbal sparring.</a:t>
            </a:r>
          </a:p>
          <a:p>
            <a:endParaRPr lang="en-US" b="1" baseline="0" dirty="0" smtClean="0"/>
          </a:p>
        </p:txBody>
      </p:sp>
      <p:sp>
        <p:nvSpPr>
          <p:cNvPr id="4" name="Slide Number Placeholder 3"/>
          <p:cNvSpPr>
            <a:spLocks noGrp="1"/>
          </p:cNvSpPr>
          <p:nvPr>
            <p:ph type="sldNum" sz="quarter" idx="10"/>
          </p:nvPr>
        </p:nvSpPr>
        <p:spPr/>
        <p:txBody>
          <a:bodyPr/>
          <a:lstStyle/>
          <a:p>
            <a:fld id="{88A92FB4-6023-9248-8723-2F8590492864}" type="slidenum">
              <a:rPr lang="en-US" smtClean="0"/>
              <a:t>5</a:t>
            </a:fld>
            <a:endParaRPr lang="en-US" dirty="0"/>
          </a:p>
        </p:txBody>
      </p:sp>
    </p:spTree>
    <p:extLst>
      <p:ext uri="{BB962C8B-B14F-4D97-AF65-F5344CB8AC3E}">
        <p14:creationId xmlns:p14="http://schemas.microsoft.com/office/powerpoint/2010/main" val="1717939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Carole</a:t>
            </a:r>
          </a:p>
          <a:p>
            <a:r>
              <a:rPr lang="en-US" b="1" dirty="0" smtClean="0"/>
              <a:t>Let’s think about student questioning</a:t>
            </a:r>
            <a:r>
              <a:rPr lang="en-US" b="1" baseline="0" dirty="0" smtClean="0"/>
              <a:t> in terms of…   Standards and TPGES</a:t>
            </a:r>
            <a:endParaRPr lang="en-US" b="1" dirty="0" smtClean="0"/>
          </a:p>
        </p:txBody>
      </p:sp>
      <p:sp>
        <p:nvSpPr>
          <p:cNvPr id="4" name="Slide Number Placeholder 3"/>
          <p:cNvSpPr>
            <a:spLocks noGrp="1"/>
          </p:cNvSpPr>
          <p:nvPr>
            <p:ph type="sldNum" sz="quarter" idx="10"/>
          </p:nvPr>
        </p:nvSpPr>
        <p:spPr/>
        <p:txBody>
          <a:bodyPr/>
          <a:lstStyle/>
          <a:p>
            <a:fld id="{88A92FB4-6023-9248-8723-2F8590492864}" type="slidenum">
              <a:rPr lang="en-US" smtClean="0"/>
              <a:t>6</a:t>
            </a:fld>
            <a:endParaRPr lang="en-US" dirty="0"/>
          </a:p>
        </p:txBody>
      </p:sp>
    </p:spTree>
    <p:extLst>
      <p:ext uri="{BB962C8B-B14F-4D97-AF65-F5344CB8AC3E}">
        <p14:creationId xmlns:p14="http://schemas.microsoft.com/office/powerpoint/2010/main" val="33464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Carole:</a:t>
            </a:r>
            <a:r>
              <a:rPr lang="en-US" b="1" baseline="0" dirty="0" smtClean="0"/>
              <a:t> </a:t>
            </a:r>
            <a:r>
              <a:rPr lang="en-US" b="1" dirty="0" smtClean="0"/>
              <a:t>Framework 3b: (Page 32</a:t>
            </a:r>
            <a:r>
              <a:rPr lang="en-US" b="1" baseline="0" dirty="0" smtClean="0"/>
              <a:t> in the 8.5 format and Page 27 in the 8.5 by 14 format)</a:t>
            </a:r>
          </a:p>
          <a:p>
            <a:endParaRPr lang="en-US" b="1" baseline="0" dirty="0" smtClean="0"/>
          </a:p>
          <a:p>
            <a:r>
              <a:rPr lang="en-US" b="1" baseline="0" dirty="0" smtClean="0"/>
              <a:t>Instruct participants to find this handout. We are going to talk specifically about </a:t>
            </a:r>
            <a:r>
              <a:rPr lang="en-US" b="1" baseline="0" dirty="0" err="1" smtClean="0"/>
              <a:t>KfT</a:t>
            </a:r>
            <a:r>
              <a:rPr lang="en-US" b="1" baseline="0" dirty="0" smtClean="0"/>
              <a:t> 3b…</a:t>
            </a:r>
          </a:p>
          <a:p>
            <a:endParaRPr lang="en-US" b="1" baseline="0" dirty="0" smtClean="0"/>
          </a:p>
          <a:p>
            <a:r>
              <a:rPr lang="en-US" b="1" baseline="0" dirty="0" smtClean="0"/>
              <a:t>Instructions for Activity on next slide</a:t>
            </a:r>
            <a:endParaRPr lang="en-US" b="1" dirty="0" smtClean="0"/>
          </a:p>
          <a:p>
            <a:endParaRPr lang="en-US" b="1" dirty="0" smtClean="0"/>
          </a:p>
          <a:p>
            <a:endParaRPr lang="en-US" b="1" dirty="0"/>
          </a:p>
        </p:txBody>
      </p:sp>
      <p:sp>
        <p:nvSpPr>
          <p:cNvPr id="4" name="Slide Number Placeholder 3"/>
          <p:cNvSpPr>
            <a:spLocks noGrp="1"/>
          </p:cNvSpPr>
          <p:nvPr>
            <p:ph type="sldNum" sz="quarter" idx="10"/>
          </p:nvPr>
        </p:nvSpPr>
        <p:spPr/>
        <p:txBody>
          <a:bodyPr/>
          <a:lstStyle/>
          <a:p>
            <a:fld id="{CBE980C2-40E1-4F50-88B7-25F33EEF69E9}"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671720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Carole</a:t>
            </a:r>
          </a:p>
          <a:p>
            <a:endParaRPr lang="en-US" b="1" dirty="0" smtClean="0"/>
          </a:p>
          <a:p>
            <a:r>
              <a:rPr lang="en-US" b="1" dirty="0" smtClean="0"/>
              <a:t>Look</a:t>
            </a:r>
            <a:r>
              <a:rPr lang="en-US" b="1" baseline="0" dirty="0" smtClean="0"/>
              <a:t> at the critical attributes below that. See the distinguishing characteristics among the 4 categories. </a:t>
            </a:r>
            <a:endParaRPr lang="en-US" b="1" dirty="0"/>
          </a:p>
        </p:txBody>
      </p:sp>
      <p:sp>
        <p:nvSpPr>
          <p:cNvPr id="4" name="Slide Number Placeholder 3"/>
          <p:cNvSpPr>
            <a:spLocks noGrp="1"/>
          </p:cNvSpPr>
          <p:nvPr>
            <p:ph type="sldNum" sz="quarter" idx="10"/>
          </p:nvPr>
        </p:nvSpPr>
        <p:spPr/>
        <p:txBody>
          <a:bodyPr/>
          <a:lstStyle/>
          <a:p>
            <a:fld id="{CBE980C2-40E1-4F50-88B7-25F33EEF69E9}" type="slidenum">
              <a:rPr lang="en-US" smtClean="0">
                <a:solidFill>
                  <a:prstClr val="black"/>
                </a:solidFill>
                <a:latin typeface="Calibri"/>
              </a:rPr>
              <a:pPr/>
              <a:t>8</a:t>
            </a:fld>
            <a:endParaRPr lang="en-US">
              <a:solidFill>
                <a:prstClr val="black"/>
              </a:solidFill>
              <a:latin typeface="Calibri"/>
            </a:endParaRPr>
          </a:p>
        </p:txBody>
      </p:sp>
    </p:spTree>
    <p:extLst>
      <p:ext uri="{BB962C8B-B14F-4D97-AF65-F5344CB8AC3E}">
        <p14:creationId xmlns:p14="http://schemas.microsoft.com/office/powerpoint/2010/main" val="2253825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Carole</a:t>
            </a:r>
            <a:endParaRPr lang="en-US" b="1" dirty="0"/>
          </a:p>
          <a:p>
            <a:endParaRPr lang="en-US" b="1" dirty="0"/>
          </a:p>
          <a:p>
            <a:r>
              <a:rPr lang="en-US" b="1" dirty="0"/>
              <a:t>Clearly critical attributes of best practice have students initiating and leading the classroom. </a:t>
            </a:r>
          </a:p>
          <a:p>
            <a:endParaRPr lang="en-US" b="1" dirty="0"/>
          </a:p>
          <a:p>
            <a:r>
              <a:rPr lang="en-US" b="1" dirty="0"/>
              <a:t>High-quality questions encourage students to make connections among concepts or events previously believed to be unrelated, and arrive at new understandings of complex material. Effective teachers also pose questions for which they do not know the answers. Even when a question has limited number of correct responses, the question, being non-formulaic, is likely to promote thinking by students. Class discussions are animated, engaging all students in important issues and in using their own language to deepen and extend their understanding. These discussions may be based on questions formulated by the students themselves. </a:t>
            </a:r>
          </a:p>
          <a:p>
            <a:endParaRPr lang="en-US" b="1" dirty="0"/>
          </a:p>
          <a:p>
            <a:r>
              <a:rPr lang="en-US" b="1" dirty="0"/>
              <a:t>Not all questions must be at high cognitive level in order for a teacher’s performance to be rated at a high level; that is, when exploring a topic, a teacher might begin with a series of questions of low cognitive challenge to provide a review, or to ensure that everyone in the class is “on board.” Furthermore, if the questions are at a high level, but only a few students participate in the discussion, the teacher’s performance on the component cannot be judged to be at a high level. In addition, in lessons involving student in small-group work, the quality of the student’s questions and discussion in their small groups may be considered part of this component.</a:t>
            </a:r>
          </a:p>
          <a:p>
            <a:r>
              <a:rPr lang="en-US" b="1" dirty="0"/>
              <a:t>In order for students to formulate high-level questions, they must have learned how to do so. Therefore, high-level questions from students, either in the full class, or in small group discussions, provide evidence that these skills have been taught.</a:t>
            </a:r>
          </a:p>
        </p:txBody>
      </p:sp>
      <p:sp>
        <p:nvSpPr>
          <p:cNvPr id="4" name="Slide Number Placeholder 3"/>
          <p:cNvSpPr>
            <a:spLocks noGrp="1"/>
          </p:cNvSpPr>
          <p:nvPr>
            <p:ph type="sldNum" sz="quarter" idx="10"/>
          </p:nvPr>
        </p:nvSpPr>
        <p:spPr/>
        <p:txBody>
          <a:bodyPr/>
          <a:lstStyle/>
          <a:p>
            <a:fld id="{CBE980C2-40E1-4F50-88B7-25F33EEF69E9}" type="slidenum">
              <a:rPr lang="en-US" smtClean="0">
                <a:solidFill>
                  <a:prstClr val="black"/>
                </a:solidFill>
                <a:latin typeface="Calibri"/>
              </a:rPr>
              <a:pPr/>
              <a:t>9</a:t>
            </a:fld>
            <a:endParaRPr lang="en-US">
              <a:solidFill>
                <a:prstClr val="black"/>
              </a:solidFill>
              <a:latin typeface="Calibri"/>
            </a:endParaRPr>
          </a:p>
        </p:txBody>
      </p:sp>
    </p:spTree>
    <p:extLst>
      <p:ext uri="{BB962C8B-B14F-4D97-AF65-F5344CB8AC3E}">
        <p14:creationId xmlns:p14="http://schemas.microsoft.com/office/powerpoint/2010/main" val="2846114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smtClean="0"/>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769E892C-EFAC-E447-8525-2E30B29C0083}" type="datetimeFigureOut">
              <a:rPr lang="en-US" smtClean="0"/>
              <a:t>7/28/2015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A6568-BAB7-584B-A6E0-86040BDDAC1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69E892C-EFAC-E447-8525-2E30B29C0083}" type="datetimeFigureOut">
              <a:rPr lang="en-US" smtClean="0"/>
              <a:t>7/28/2015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FA6568-BAB7-584B-A6E0-86040BDDAC1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769E892C-EFAC-E447-8525-2E30B29C0083}" type="datetimeFigureOut">
              <a:rPr lang="en-US" smtClean="0"/>
              <a:t>7/28/2015</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769E892C-EFAC-E447-8525-2E30B29C0083}" type="datetimeFigureOut">
              <a:rPr lang="en-US" smtClean="0"/>
              <a:t>7/28/2015</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769E892C-EFAC-E447-8525-2E30B29C0083}" type="datetimeFigureOut">
              <a:rPr lang="en-US" smtClean="0"/>
              <a:t>7/28/2015</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smtClean="0"/>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69E892C-EFAC-E447-8525-2E30B29C0083}" type="datetimeFigureOut">
              <a:rPr lang="en-US" smtClean="0"/>
              <a:t>7/28/2015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A6568-BAB7-584B-A6E0-86040BDDAC1A}"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smtClean="0"/>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69E892C-EFAC-E447-8525-2E30B29C0083}" type="datetimeFigureOut">
              <a:rPr lang="en-US" smtClean="0"/>
              <a:t>7/28/2015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A6568-BAB7-584B-A6E0-86040BDDAC1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69E892C-EFAC-E447-8525-2E30B29C0083}" type="datetimeFigureOut">
              <a:rPr lang="en-US" smtClean="0"/>
              <a:t>7/28/2015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A6568-BAB7-584B-A6E0-86040BDDAC1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smtClean="0"/>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769E892C-EFAC-E447-8525-2E30B29C0083}" type="datetimeFigureOut">
              <a:rPr lang="en-US" smtClean="0"/>
              <a:t>7/28/2015</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9E892C-EFAC-E447-8525-2E30B29C0083}" type="datetimeFigureOut">
              <a:rPr lang="en-US" smtClean="0"/>
              <a:t>7/28/2015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A6568-BAB7-584B-A6E0-86040BDDAC1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769E892C-EFAC-E447-8525-2E30B29C0083}" type="datetimeFigureOut">
              <a:rPr lang="en-US" smtClean="0"/>
              <a:t>7/28/2015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FA6568-BAB7-584B-A6E0-86040BDDAC1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769E892C-EFAC-E447-8525-2E30B29C0083}" type="datetimeFigureOut">
              <a:rPr lang="en-US" smtClean="0"/>
              <a:t>7/28/2015</a:t>
            </a:fld>
            <a:endParaRPr lang="en-US"/>
          </a:p>
        </p:txBody>
      </p:sp>
      <p:sp>
        <p:nvSpPr>
          <p:cNvPr id="8" name="Footer Placeholder 7"/>
          <p:cNvSpPr>
            <a:spLocks noGrp="1"/>
          </p:cNvSpPr>
          <p:nvPr>
            <p:ph type="ftr" sz="quarter" idx="11"/>
          </p:nvPr>
        </p:nvSpPr>
        <p:spPr>
          <a:xfrm>
            <a:off x="1120588" y="188259"/>
            <a:ext cx="2895600" cy="365125"/>
          </a:xfrm>
        </p:spPr>
        <p:txBody>
          <a:bodyPr/>
          <a:lstStyle/>
          <a:p>
            <a:endParaRPr lang="en-US"/>
          </a:p>
        </p:txBody>
      </p:sp>
      <p:sp>
        <p:nvSpPr>
          <p:cNvPr id="9" name="Slide Number Placeholder 8"/>
          <p:cNvSpPr>
            <a:spLocks noGrp="1"/>
          </p:cNvSpPr>
          <p:nvPr>
            <p:ph type="sldNum" sz="quarter" idx="12"/>
          </p:nvPr>
        </p:nvSpPr>
        <p:spPr/>
        <p:txBody>
          <a:bodyPr/>
          <a:lstStyle/>
          <a:p>
            <a:fld id="{DEFA6568-BAB7-584B-A6E0-86040BDDAC1A}" type="slidenum">
              <a:rPr lang="en-US" smtClean="0"/>
              <a:t>‹#›</a:t>
            </a:fld>
            <a:endParaRPr lang="en-US"/>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769E892C-EFAC-E447-8525-2E30B29C0083}" type="datetimeFigureOut">
              <a:rPr lang="en-US" smtClean="0"/>
              <a:t>7/28/2015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FA6568-BAB7-584B-A6E0-86040BDDAC1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9E892C-EFAC-E447-8525-2E30B29C0083}" type="datetimeFigureOut">
              <a:rPr lang="en-US" smtClean="0"/>
              <a:t>7/28/2015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FA6568-BAB7-584B-A6E0-86040BDDAC1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69E892C-EFAC-E447-8525-2E30B29C0083}" type="datetimeFigureOut">
              <a:rPr lang="en-US" smtClean="0"/>
              <a:t>7/28/2015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FA6568-BAB7-584B-A6E0-86040BDDAC1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769E892C-EFAC-E447-8525-2E30B29C0083}" type="datetimeFigureOut">
              <a:rPr lang="en-US" smtClean="0"/>
              <a:t>7/28/2015</a:t>
            </a:fld>
            <a:endParaRPr lang="en-US"/>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DEFA6568-BAB7-584B-A6E0-86040BDDAC1A}" type="slidenum">
              <a:rPr lang="en-US" smtClean="0"/>
              <a:t>‹#›</a:t>
            </a:fld>
            <a:endParaRPr lang="en-US"/>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hyperlink" Target="http://ww2.kqed.org/mindshift/2012/10/26/for-students-why-the-question-is-more-important-than-the-answer/"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carole.mullins@hazard.kyschools.u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hyperlink" Target="mailto:kimberly.sergent@education.ky.gov"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72214"/>
            <a:ext cx="9144000" cy="1162929"/>
          </a:xfrm>
        </p:spPr>
        <p:txBody>
          <a:bodyPr>
            <a:normAutofit fontScale="90000"/>
          </a:bodyPr>
          <a:lstStyle/>
          <a:p>
            <a:r>
              <a:rPr lang="en-US" b="1" dirty="0" smtClean="0"/>
              <a:t>                Summer Institute</a:t>
            </a:r>
            <a:br>
              <a:rPr lang="en-US" b="1" dirty="0" smtClean="0"/>
            </a:br>
            <a:r>
              <a:rPr lang="en-US" b="1" i="1" dirty="0" smtClean="0"/>
              <a:t>“Staking Our Claim on Innovation” </a:t>
            </a:r>
            <a:endParaRPr lang="en-US" b="1" i="1" dirty="0"/>
          </a:p>
        </p:txBody>
      </p:sp>
      <p:sp>
        <p:nvSpPr>
          <p:cNvPr id="3" name="Subtitle 2"/>
          <p:cNvSpPr>
            <a:spLocks noGrp="1"/>
          </p:cNvSpPr>
          <p:nvPr>
            <p:ph type="subTitle" idx="1"/>
          </p:nvPr>
        </p:nvSpPr>
        <p:spPr>
          <a:xfrm>
            <a:off x="338667" y="3034553"/>
            <a:ext cx="8576733" cy="3823447"/>
          </a:xfrm>
        </p:spPr>
        <p:txBody>
          <a:bodyPr>
            <a:normAutofit fontScale="70000" lnSpcReduction="20000"/>
          </a:bodyPr>
          <a:lstStyle/>
          <a:p>
            <a:pPr algn="ctr"/>
            <a:endParaRPr lang="en-US" sz="3200" b="1" dirty="0" smtClean="0"/>
          </a:p>
          <a:p>
            <a:pPr algn="ctr"/>
            <a:r>
              <a:rPr lang="en-US" sz="7000" b="1" dirty="0">
                <a:solidFill>
                  <a:schemeClr val="accent1">
                    <a:lumMod val="75000"/>
                  </a:schemeClr>
                </a:solidFill>
                <a:latin typeface="Aharoni" panose="02010803020104030203" pitchFamily="2" charset="-79"/>
                <a:cs typeface="Aharoni" panose="02010803020104030203" pitchFamily="2" charset="-79"/>
              </a:rPr>
              <a:t>Teaching Students to Ask Their Own Questions</a:t>
            </a:r>
          </a:p>
          <a:p>
            <a:pPr algn="ctr"/>
            <a:r>
              <a:rPr lang="en-US" sz="4400" b="1" i="1" dirty="0">
                <a:effectLst>
                  <a:outerShdw blurRad="38100" dist="38100" dir="2700000" algn="tl">
                    <a:srgbClr val="000000">
                      <a:alpha val="43137"/>
                    </a:srgbClr>
                  </a:outerShdw>
                </a:effectLst>
              </a:rPr>
              <a:t>One small change can yield big </a:t>
            </a:r>
            <a:r>
              <a:rPr lang="en-US" sz="4400" b="1" i="1" dirty="0" smtClean="0">
                <a:effectLst>
                  <a:outerShdw blurRad="38100" dist="38100" dir="2700000" algn="tl">
                    <a:srgbClr val="000000">
                      <a:alpha val="43137"/>
                    </a:srgbClr>
                  </a:outerShdw>
                </a:effectLst>
              </a:rPr>
              <a:t>results!</a:t>
            </a:r>
            <a:endParaRPr lang="en-US" sz="3200" b="1" dirty="0"/>
          </a:p>
          <a:p>
            <a:pPr algn="ctr">
              <a:spcBef>
                <a:spcPts val="0"/>
              </a:spcBef>
            </a:pPr>
            <a:endParaRPr lang="en-US" sz="2400" b="1" dirty="0" smtClean="0"/>
          </a:p>
          <a:p>
            <a:pPr algn="ctr">
              <a:spcBef>
                <a:spcPts val="0"/>
              </a:spcBef>
            </a:pPr>
            <a:endParaRPr lang="en-US" sz="2400" b="1" dirty="0"/>
          </a:p>
          <a:p>
            <a:pPr algn="ctr">
              <a:spcBef>
                <a:spcPts val="0"/>
              </a:spcBef>
            </a:pPr>
            <a:r>
              <a:rPr lang="en-US" sz="3400" b="1" dirty="0" smtClean="0">
                <a:solidFill>
                  <a:schemeClr val="tx1"/>
                </a:solidFill>
              </a:rPr>
              <a:t>July 29, 2015</a:t>
            </a:r>
          </a:p>
          <a:p>
            <a:pPr algn="ctr">
              <a:spcBef>
                <a:spcPts val="0"/>
              </a:spcBef>
            </a:pPr>
            <a:r>
              <a:rPr lang="en-US" sz="3400" b="1" u="sng" dirty="0" smtClean="0">
                <a:solidFill>
                  <a:schemeClr val="tx1"/>
                </a:solidFill>
              </a:rPr>
              <a:t>www.kvecelatln.weebly.com</a:t>
            </a:r>
          </a:p>
          <a:p>
            <a:pPr algn="ct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5029" y="113031"/>
            <a:ext cx="2333942" cy="1717193"/>
          </a:xfrm>
          <a:prstGeom prst="rect">
            <a:avLst/>
          </a:prstGeom>
          <a:ln w="50800">
            <a:solidFill>
              <a:schemeClr val="accent1"/>
            </a:solidFill>
          </a:ln>
        </p:spPr>
      </p:pic>
    </p:spTree>
    <p:extLst>
      <p:ext uri="{BB962C8B-B14F-4D97-AF65-F5344CB8AC3E}">
        <p14:creationId xmlns:p14="http://schemas.microsoft.com/office/powerpoint/2010/main" val="9641941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                       1</a:t>
            </a:r>
            <a:endParaRPr lang="en-US" sz="4000" b="1" dirty="0"/>
          </a:p>
        </p:txBody>
      </p:sp>
      <p:sp>
        <p:nvSpPr>
          <p:cNvPr id="3" name="Content Placeholder 2"/>
          <p:cNvSpPr>
            <a:spLocks noGrp="1"/>
          </p:cNvSpPr>
          <p:nvPr>
            <p:ph idx="1"/>
          </p:nvPr>
        </p:nvSpPr>
        <p:spPr>
          <a:xfrm>
            <a:off x="436210" y="2595562"/>
            <a:ext cx="8371525" cy="3670767"/>
          </a:xfrm>
        </p:spPr>
        <p:txBody>
          <a:bodyPr>
            <a:normAutofit/>
          </a:bodyPr>
          <a:lstStyle/>
          <a:p>
            <a:r>
              <a:rPr lang="en-US" sz="2800" dirty="0">
                <a:solidFill>
                  <a:schemeClr val="tx1"/>
                </a:solidFill>
              </a:rPr>
              <a:t>The teacher is usually the person who asks the questions during a discussion. In a longitudinal study of elementary and secondary school classes, Dillon (1990) found that each student asks only one </a:t>
            </a:r>
            <a:r>
              <a:rPr lang="en-US" sz="2800" dirty="0" smtClean="0">
                <a:solidFill>
                  <a:schemeClr val="tx1"/>
                </a:solidFill>
              </a:rPr>
              <a:t>question(s) </a:t>
            </a:r>
            <a:r>
              <a:rPr lang="en-US" sz="2800" dirty="0">
                <a:solidFill>
                  <a:schemeClr val="tx1"/>
                </a:solidFill>
              </a:rPr>
              <a:t>per month on average. Teachers must take deliberate steps to get their students to ask questions.</a:t>
            </a:r>
          </a:p>
          <a:p>
            <a:endParaRPr lang="en-US" dirty="0"/>
          </a:p>
        </p:txBody>
      </p:sp>
      <p:sp>
        <p:nvSpPr>
          <p:cNvPr id="4" name="Rectangle 3"/>
          <p:cNvSpPr/>
          <p:nvPr/>
        </p:nvSpPr>
        <p:spPr>
          <a:xfrm>
            <a:off x="5717847" y="4387752"/>
            <a:ext cx="615085"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endParaRPr lang="en-US">
              <a:solidFill>
                <a:prstClr val="white"/>
              </a:solidFill>
              <a:latin typeface="Century Gothic"/>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6154" y="304286"/>
            <a:ext cx="4085038" cy="2168059"/>
          </a:xfrm>
          <a:prstGeom prst="rect">
            <a:avLst/>
          </a:prstGeom>
          <a:ln w="50800">
            <a:solidFill>
              <a:schemeClr val="accent1">
                <a:lumMod val="75000"/>
              </a:schemeClr>
            </a:solidFill>
          </a:ln>
        </p:spPr>
      </p:pic>
    </p:spTree>
    <p:extLst>
      <p:ext uri="{BB962C8B-B14F-4D97-AF65-F5344CB8AC3E}">
        <p14:creationId xmlns:p14="http://schemas.microsoft.com/office/powerpoint/2010/main" val="1933385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0088"/>
            <a:ext cx="8913813" cy="914400"/>
          </a:xfrm>
        </p:spPr>
        <p:txBody>
          <a:bodyPr>
            <a:noAutofit/>
          </a:bodyPr>
          <a:lstStyle/>
          <a:p>
            <a:r>
              <a:rPr lang="en-US" sz="2800" b="1" dirty="0"/>
              <a:t>Why is it worth the time and effort to encourage more student questioning?</a:t>
            </a:r>
            <a:endParaRPr lang="en-US" sz="2800" dirty="0"/>
          </a:p>
        </p:txBody>
      </p:sp>
      <p:sp>
        <p:nvSpPr>
          <p:cNvPr id="3" name="Content Placeholder 2"/>
          <p:cNvSpPr>
            <a:spLocks noGrp="1"/>
          </p:cNvSpPr>
          <p:nvPr>
            <p:ph idx="1"/>
          </p:nvPr>
        </p:nvSpPr>
        <p:spPr>
          <a:xfrm>
            <a:off x="208547" y="1556084"/>
            <a:ext cx="8705266" cy="5021179"/>
          </a:xfrm>
        </p:spPr>
        <p:txBody>
          <a:bodyPr>
            <a:normAutofit fontScale="92500" lnSpcReduction="20000"/>
          </a:bodyPr>
          <a:lstStyle/>
          <a:p>
            <a:r>
              <a:rPr lang="en-US" sz="2600" dirty="0" smtClean="0"/>
              <a:t>The </a:t>
            </a:r>
            <a:r>
              <a:rPr lang="en-US" sz="2600" dirty="0"/>
              <a:t>average preschool child asks 100 questions per </a:t>
            </a:r>
            <a:r>
              <a:rPr lang="en-US" sz="2600" dirty="0" smtClean="0"/>
              <a:t>day,</a:t>
            </a:r>
            <a:r>
              <a:rPr lang="en-US" sz="2600" dirty="0"/>
              <a:t> </a:t>
            </a:r>
            <a:r>
              <a:rPr lang="en-US" sz="2600" dirty="0" smtClean="0"/>
              <a:t>but </a:t>
            </a:r>
            <a:r>
              <a:rPr lang="en-US" sz="2600" dirty="0"/>
              <a:t>that number declines sharply when kids enter grade </a:t>
            </a:r>
            <a:r>
              <a:rPr lang="en-US" sz="2600" dirty="0" smtClean="0"/>
              <a:t>school.</a:t>
            </a:r>
          </a:p>
          <a:p>
            <a:r>
              <a:rPr lang="en-US" sz="2600" dirty="0"/>
              <a:t>B</a:t>
            </a:r>
            <a:r>
              <a:rPr lang="en-US" sz="2600" dirty="0" smtClean="0"/>
              <a:t>y </a:t>
            </a:r>
            <a:r>
              <a:rPr lang="en-US" sz="2600" dirty="0"/>
              <a:t>middle school, the number of questions the average child asks in a day approaches </a:t>
            </a:r>
            <a:r>
              <a:rPr lang="en-US" sz="2600" dirty="0" smtClean="0"/>
              <a:t>zero.</a:t>
            </a:r>
          </a:p>
          <a:p>
            <a:pPr marL="0" indent="0">
              <a:buNone/>
            </a:pPr>
            <a:r>
              <a:rPr lang="en-US" sz="2600" b="1" dirty="0" smtClean="0"/>
              <a:t>Why </a:t>
            </a:r>
            <a:r>
              <a:rPr lang="en-US" sz="2600" b="1" dirty="0"/>
              <a:t>is there such a drastic decrease in the frequency of a behavior that seems to come naturally to most kids when they are very young</a:t>
            </a:r>
            <a:r>
              <a:rPr lang="en-US" sz="2600" b="1" dirty="0" smtClean="0"/>
              <a:t>?</a:t>
            </a:r>
          </a:p>
          <a:p>
            <a:r>
              <a:rPr lang="en-US" sz="2600" dirty="0" smtClean="0"/>
              <a:t>Because </a:t>
            </a:r>
            <a:r>
              <a:rPr lang="en-US" sz="2600" dirty="0"/>
              <a:t>like most adults, kids will do </a:t>
            </a:r>
            <a:r>
              <a:rPr lang="en-US" sz="2600" dirty="0" smtClean="0"/>
              <a:t>what                                                          they </a:t>
            </a:r>
            <a:r>
              <a:rPr lang="en-US" sz="2600" dirty="0"/>
              <a:t>are rewarded for doing, and in school </a:t>
            </a:r>
            <a:r>
              <a:rPr lang="en-US" sz="2600" dirty="0" smtClean="0"/>
              <a:t>you are rewarded for having correct answers, not asking good questions.</a:t>
            </a:r>
            <a:r>
              <a:rPr lang="en-US" sz="2600" dirty="0"/>
              <a:t/>
            </a:r>
            <a:br>
              <a:rPr lang="en-US" sz="2600" dirty="0"/>
            </a:br>
            <a:endParaRPr lang="en-US" sz="2600" dirty="0" smtClean="0"/>
          </a:p>
        </p:txBody>
      </p:sp>
    </p:spTree>
    <p:extLst>
      <p:ext uri="{BB962C8B-B14F-4D97-AF65-F5344CB8AC3E}">
        <p14:creationId xmlns:p14="http://schemas.microsoft.com/office/powerpoint/2010/main" val="383220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1793"/>
            <a:ext cx="9144000" cy="914400"/>
          </a:xfrm>
        </p:spPr>
        <p:txBody>
          <a:bodyPr/>
          <a:lstStyle/>
          <a:p>
            <a:r>
              <a:rPr lang="en-US" dirty="0" smtClean="0"/>
              <a:t>                                                                                                                                                                                                               </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94279" y="450843"/>
            <a:ext cx="6591300" cy="895350"/>
          </a:xfrm>
        </p:spPr>
      </p:pic>
      <p:sp>
        <p:nvSpPr>
          <p:cNvPr id="4" name="Rectangle 3"/>
          <p:cNvSpPr/>
          <p:nvPr/>
        </p:nvSpPr>
        <p:spPr>
          <a:xfrm>
            <a:off x="101600" y="1461453"/>
            <a:ext cx="8737600" cy="1415772"/>
          </a:xfrm>
          <a:prstGeom prst="rect">
            <a:avLst/>
          </a:prstGeom>
        </p:spPr>
        <p:txBody>
          <a:bodyPr wrap="square">
            <a:spAutoFit/>
          </a:bodyPr>
          <a:lstStyle/>
          <a:p>
            <a:pPr algn="ctr"/>
            <a:r>
              <a:rPr lang="en-US" sz="2800" b="1" dirty="0"/>
              <a:t>For Students, Why the Question is More </a:t>
            </a:r>
            <a:endParaRPr lang="en-US" sz="2800" b="1" dirty="0" smtClean="0"/>
          </a:p>
          <a:p>
            <a:pPr algn="ctr"/>
            <a:r>
              <a:rPr lang="en-US" sz="2800" b="1" dirty="0" smtClean="0"/>
              <a:t>Important </a:t>
            </a:r>
            <a:r>
              <a:rPr lang="en-US" sz="2800" b="1" dirty="0"/>
              <a:t>Than the </a:t>
            </a:r>
            <a:r>
              <a:rPr lang="en-US" sz="2800" b="1" dirty="0" smtClean="0"/>
              <a:t>Answer</a:t>
            </a:r>
          </a:p>
          <a:p>
            <a:pPr algn="ctr"/>
            <a:endParaRPr lang="en-US" sz="1200" b="1" dirty="0" smtClean="0"/>
          </a:p>
          <a:p>
            <a:pPr algn="ctr"/>
            <a:r>
              <a:rPr lang="en-US" dirty="0" smtClean="0"/>
              <a:t>By Katrina Schwartz October 26, 2012</a:t>
            </a:r>
            <a:endParaRPr lang="en-US" dirty="0"/>
          </a:p>
        </p:txBody>
      </p:sp>
      <p:sp>
        <p:nvSpPr>
          <p:cNvPr id="6" name="Rectangle 5"/>
          <p:cNvSpPr/>
          <p:nvPr/>
        </p:nvSpPr>
        <p:spPr>
          <a:xfrm>
            <a:off x="584200" y="5933533"/>
            <a:ext cx="7975600" cy="923330"/>
          </a:xfrm>
          <a:prstGeom prst="rect">
            <a:avLst/>
          </a:prstGeom>
        </p:spPr>
        <p:txBody>
          <a:bodyPr wrap="square">
            <a:spAutoFit/>
          </a:bodyPr>
          <a:lstStyle/>
          <a:p>
            <a:pPr algn="ctr"/>
            <a:r>
              <a:rPr lang="en-US" b="1" dirty="0">
                <a:hlinkClick r:id="rId4"/>
              </a:rPr>
              <a:t>http://ww2.kqed.org/mindshift/2012/10/26/for-students-why-the-question-is-more-important-than-the-answer</a:t>
            </a:r>
            <a:r>
              <a:rPr lang="en-US" b="1" dirty="0" smtClean="0">
                <a:hlinkClick r:id="rId4"/>
              </a:rPr>
              <a:t>/</a:t>
            </a:r>
            <a:endParaRPr lang="en-US" b="1" dirty="0" smtClean="0"/>
          </a:p>
          <a:p>
            <a:pPr algn="ctr"/>
            <a:endParaRPr lang="en-US" b="1"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8866" y="2979753"/>
            <a:ext cx="4826000" cy="2739923"/>
          </a:xfrm>
          <a:prstGeom prst="rect">
            <a:avLst/>
          </a:prstGeom>
        </p:spPr>
      </p:pic>
    </p:spTree>
    <p:extLst>
      <p:ext uri="{BB962C8B-B14F-4D97-AF65-F5344CB8AC3E}">
        <p14:creationId xmlns:p14="http://schemas.microsoft.com/office/powerpoint/2010/main" val="15260373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809" y="308707"/>
            <a:ext cx="9005554" cy="2306567"/>
          </a:xfrm>
        </p:spPr>
        <p:txBody>
          <a:bodyPr rtlCol="0">
            <a:noAutofit/>
          </a:bodyPr>
          <a:lstStyle/>
          <a:p>
            <a:pPr algn="ctr">
              <a:spcBef>
                <a:spcPts val="2400"/>
              </a:spcBef>
              <a:spcAft>
                <a:spcPts val="2400"/>
              </a:spcAft>
              <a:defRPr/>
            </a:pPr>
            <a:r>
              <a:rPr lang="en-US" sz="3350" dirty="0" smtClean="0">
                <a:solidFill>
                  <a:schemeClr val="bg1"/>
                </a:solidFill>
                <a:ea typeface="+mj-ea"/>
                <a:cs typeface="+mj-cs"/>
              </a:rPr>
              <a:t/>
            </a:r>
            <a:br>
              <a:rPr lang="en-US" sz="3350" dirty="0" smtClean="0">
                <a:solidFill>
                  <a:schemeClr val="bg1"/>
                </a:solidFill>
                <a:ea typeface="+mj-ea"/>
                <a:cs typeface="+mj-cs"/>
              </a:rPr>
            </a:br>
            <a:r>
              <a:rPr lang="en-US" sz="3350" b="1" dirty="0" smtClean="0">
                <a:solidFill>
                  <a:schemeClr val="bg1"/>
                </a:solidFill>
                <a:ea typeface="+mj-ea"/>
                <a:cs typeface="+mj-cs"/>
              </a:rPr>
              <a:t>Students</a:t>
            </a:r>
            <a:r>
              <a:rPr lang="en-US" sz="3350" b="1" dirty="0">
                <a:solidFill>
                  <a:schemeClr val="bg1"/>
                </a:solidFill>
                <a:ea typeface="+mj-ea"/>
                <a:cs typeface="+mj-cs"/>
              </a:rPr>
              <a:t>' Questions as a Catalyst for:</a:t>
            </a:r>
            <a:br>
              <a:rPr lang="en-US" sz="3350" b="1" dirty="0">
                <a:solidFill>
                  <a:schemeClr val="bg1"/>
                </a:solidFill>
                <a:ea typeface="+mj-ea"/>
                <a:cs typeface="+mj-cs"/>
              </a:rPr>
            </a:br>
            <a:r>
              <a:rPr lang="en-US" sz="3350" dirty="0">
                <a:solidFill>
                  <a:schemeClr val="bg1"/>
                </a:solidFill>
                <a:ea typeface="+mj-ea"/>
                <a:cs typeface="+mj-cs"/>
              </a:rPr>
              <a:t> Deeper Learning, Joy in Teaching and a Healthier </a:t>
            </a:r>
            <a:r>
              <a:rPr lang="en-US" sz="3350" dirty="0" smtClean="0">
                <a:solidFill>
                  <a:schemeClr val="bg1"/>
                </a:solidFill>
                <a:ea typeface="+mj-ea"/>
                <a:cs typeface="+mj-cs"/>
              </a:rPr>
              <a:t>Democracy</a:t>
            </a:r>
            <a:endParaRPr lang="en-US" sz="3350" dirty="0">
              <a:solidFill>
                <a:schemeClr val="bg1"/>
              </a:solidFill>
              <a:ea typeface="+mj-ea"/>
              <a:cs typeface="+mj-cs"/>
            </a:endParaRPr>
          </a:p>
        </p:txBody>
      </p:sp>
      <p:sp>
        <p:nvSpPr>
          <p:cNvPr id="3" name="Subtitle 2"/>
          <p:cNvSpPr>
            <a:spLocks noGrp="1"/>
          </p:cNvSpPr>
          <p:nvPr>
            <p:ph type="subTitle" idx="1"/>
          </p:nvPr>
        </p:nvSpPr>
        <p:spPr>
          <a:xfrm>
            <a:off x="4403180" y="3358054"/>
            <a:ext cx="4430466" cy="2538249"/>
          </a:xfrm>
          <a:ln>
            <a:solidFill>
              <a:srgbClr val="000000"/>
            </a:solidFill>
          </a:ln>
        </p:spPr>
        <p:txBody>
          <a:bodyPr rtlCol="0">
            <a:noAutofit/>
          </a:bodyPr>
          <a:lstStyle/>
          <a:p>
            <a:pPr algn="ctr" eaLnBrk="1" fontAlgn="auto" hangingPunct="1">
              <a:lnSpc>
                <a:spcPct val="80000"/>
              </a:lnSpc>
              <a:spcAft>
                <a:spcPts val="0"/>
              </a:spcAft>
              <a:buFont typeface="Wingdings" pitchFamily="2" charset="2"/>
              <a:buNone/>
              <a:defRPr/>
            </a:pPr>
            <a:r>
              <a:rPr lang="en-US" sz="2200" dirty="0" smtClean="0">
                <a:solidFill>
                  <a:schemeClr val="tx1">
                    <a:lumMod val="75000"/>
                    <a:lumOff val="25000"/>
                  </a:schemeClr>
                </a:solidFill>
                <a:ea typeface="+mn-ea"/>
                <a:cs typeface="+mn-cs"/>
              </a:rPr>
              <a:t> </a:t>
            </a:r>
          </a:p>
          <a:p>
            <a:pPr algn="ctr" eaLnBrk="1" fontAlgn="auto" hangingPunct="1">
              <a:lnSpc>
                <a:spcPct val="80000"/>
              </a:lnSpc>
              <a:spcAft>
                <a:spcPts val="0"/>
              </a:spcAft>
              <a:buFont typeface="Wingdings" pitchFamily="2" charset="2"/>
              <a:buNone/>
              <a:defRPr/>
            </a:pPr>
            <a:r>
              <a:rPr lang="en-US" sz="3600" b="1" dirty="0" smtClean="0">
                <a:solidFill>
                  <a:schemeClr val="tx1"/>
                </a:solidFill>
              </a:rPr>
              <a:t>The Right Question Institute</a:t>
            </a:r>
          </a:p>
          <a:p>
            <a:pPr algn="ctr" eaLnBrk="1" fontAlgn="auto" hangingPunct="1">
              <a:lnSpc>
                <a:spcPct val="80000"/>
              </a:lnSpc>
              <a:spcAft>
                <a:spcPts val="0"/>
              </a:spcAft>
              <a:buFont typeface="Wingdings" pitchFamily="2" charset="2"/>
              <a:buNone/>
              <a:defRPr/>
            </a:pPr>
            <a:r>
              <a:rPr lang="en-US" sz="2200" b="1" dirty="0" smtClean="0">
                <a:solidFill>
                  <a:schemeClr val="tx1"/>
                </a:solidFill>
              </a:rPr>
              <a:t>     </a:t>
            </a:r>
            <a:r>
              <a:rPr lang="en-US" sz="2200" b="1" u="sng" dirty="0" smtClean="0">
                <a:solidFill>
                  <a:schemeClr val="tx1"/>
                </a:solidFill>
              </a:rPr>
              <a:t>www.rightquestion.org</a:t>
            </a:r>
            <a:r>
              <a:rPr lang="en-US" sz="2200" b="1" dirty="0" smtClean="0">
                <a:solidFill>
                  <a:schemeClr val="tx1"/>
                </a:solidFill>
              </a:rPr>
              <a:t>	</a:t>
            </a:r>
          </a:p>
        </p:txBody>
      </p:sp>
      <p:pic>
        <p:nvPicPr>
          <p:cNvPr id="5" name="Picture 4" descr="Screen Shot 2014-10-19 at 9.33.2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005" y="3015025"/>
            <a:ext cx="2832951" cy="3549932"/>
          </a:xfrm>
          <a:prstGeom prst="rect">
            <a:avLst/>
          </a:prstGeom>
          <a:ln>
            <a:solidFill>
              <a:srgbClr val="000000"/>
            </a:solid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707"/>
            <a:ext cx="9144001" cy="4944533"/>
          </a:xfrm>
          <a:prstGeom prst="rect">
            <a:avLst/>
          </a:prstGeom>
        </p:spPr>
      </p:pic>
      <p:sp>
        <p:nvSpPr>
          <p:cNvPr id="3" name="TextBox 2"/>
          <p:cNvSpPr txBox="1"/>
          <p:nvPr/>
        </p:nvSpPr>
        <p:spPr>
          <a:xfrm rot="21385583">
            <a:off x="5808132" y="367574"/>
            <a:ext cx="3031067" cy="1938992"/>
          </a:xfrm>
          <a:prstGeom prst="rect">
            <a:avLst/>
          </a:prstGeom>
          <a:solidFill>
            <a:schemeClr val="accent1"/>
          </a:solidFill>
        </p:spPr>
        <p:txBody>
          <a:bodyPr wrap="square" rtlCol="0">
            <a:spAutoFit/>
          </a:bodyPr>
          <a:lstStyle/>
          <a:p>
            <a:pPr algn="ctr"/>
            <a:r>
              <a:rPr lang="en-US" sz="2400" b="1" dirty="0" smtClean="0"/>
              <a:t>Students are more successful when they learn to ask their own questions. </a:t>
            </a:r>
            <a:endParaRPr lang="en-US" sz="2400" b="1" dirty="0"/>
          </a:p>
        </p:txBody>
      </p:sp>
    </p:spTree>
    <p:extLst>
      <p:ext uri="{BB962C8B-B14F-4D97-AF65-F5344CB8AC3E}">
        <p14:creationId xmlns:p14="http://schemas.microsoft.com/office/powerpoint/2010/main" val="9120169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0933" y="1981200"/>
            <a:ext cx="8500534" cy="4285129"/>
          </a:xfrm>
        </p:spPr>
        <p:txBody>
          <a:bodyPr/>
          <a:lstStyle/>
          <a:p>
            <a:pPr marL="0" indent="0" algn="ctr">
              <a:buNone/>
            </a:pPr>
            <a:r>
              <a:rPr lang="en-US" sz="3200" b="1" dirty="0">
                <a:solidFill>
                  <a:schemeClr val="accent1">
                    <a:lumMod val="75000"/>
                  </a:schemeClr>
                </a:solidFill>
              </a:rPr>
              <a:t> </a:t>
            </a:r>
            <a:r>
              <a:rPr lang="en-US" sz="3200" b="1" dirty="0" smtClean="0">
                <a:solidFill>
                  <a:schemeClr val="accent1">
                    <a:lumMod val="75000"/>
                  </a:schemeClr>
                </a:solidFill>
              </a:rPr>
              <a:t>From </a:t>
            </a:r>
            <a:r>
              <a:rPr lang="en-US" sz="3200" b="1" dirty="0">
                <a:solidFill>
                  <a:schemeClr val="accent1">
                    <a:lumMod val="75000"/>
                  </a:schemeClr>
                </a:solidFill>
              </a:rPr>
              <a:t>a Big Idea to a </a:t>
            </a:r>
            <a:r>
              <a:rPr lang="en-US" sz="3200" b="1" dirty="0" smtClean="0">
                <a:solidFill>
                  <a:schemeClr val="accent1">
                    <a:lumMod val="75000"/>
                  </a:schemeClr>
                </a:solidFill>
              </a:rPr>
              <a:t>Practical Resource</a:t>
            </a:r>
            <a:endParaRPr lang="en-US" dirty="0"/>
          </a:p>
          <a:p>
            <a:r>
              <a:rPr lang="en-US" sz="2800" b="1" dirty="0" smtClean="0"/>
              <a:t>Designed </a:t>
            </a:r>
            <a:r>
              <a:rPr lang="en-US" sz="2800" b="1" dirty="0"/>
              <a:t>to address the burdens on </a:t>
            </a:r>
            <a:r>
              <a:rPr lang="en-US" sz="2800" b="1" dirty="0" smtClean="0"/>
              <a:t>you to </a:t>
            </a:r>
            <a:r>
              <a:rPr lang="en-US" sz="2800" b="1" dirty="0"/>
              <a:t>ensure that your students can get </a:t>
            </a:r>
            <a:r>
              <a:rPr lang="en-US" sz="2800" b="1" dirty="0" smtClean="0"/>
              <a:t>to more </a:t>
            </a:r>
            <a:r>
              <a:rPr lang="en-US" sz="2800" b="1" dirty="0"/>
              <a:t>of the right </a:t>
            </a:r>
            <a:r>
              <a:rPr lang="en-US" sz="2800" b="1" dirty="0" smtClean="0"/>
              <a:t>answers.</a:t>
            </a:r>
            <a:endParaRPr lang="en-US" sz="2800" b="1" dirty="0"/>
          </a:p>
          <a:p>
            <a:r>
              <a:rPr lang="en-US" sz="2800" b="1" dirty="0"/>
              <a:t> This resource leads to changes in </a:t>
            </a:r>
            <a:r>
              <a:rPr lang="en-US" sz="2800" b="1" dirty="0" smtClean="0"/>
              <a:t>your classroom </a:t>
            </a:r>
            <a:r>
              <a:rPr lang="en-US" sz="2800" b="1" dirty="0"/>
              <a:t>when students ‘own’ </a:t>
            </a:r>
            <a:r>
              <a:rPr lang="en-US" sz="2800" b="1" dirty="0" smtClean="0"/>
              <a:t>the questions </a:t>
            </a:r>
            <a:r>
              <a:rPr lang="en-US" sz="2800" b="1" dirty="0"/>
              <a:t>and the learning </a:t>
            </a:r>
            <a:r>
              <a:rPr lang="en-US" sz="2800" b="1" dirty="0" smtClean="0"/>
              <a:t>agenda.</a:t>
            </a:r>
            <a:endParaRPr lang="en-US" sz="2800" b="1" dirty="0"/>
          </a:p>
          <a:p>
            <a:pPr marL="0" indent="0">
              <a:buNone/>
            </a:pPr>
            <a:endParaRPr lang="en-US" dirty="0"/>
          </a:p>
          <a:p>
            <a:pPr marL="0" indent="0">
              <a:buNone/>
            </a:pPr>
            <a:endParaRPr lang="en-US" dirty="0"/>
          </a:p>
        </p:txBody>
      </p:sp>
      <p:sp>
        <p:nvSpPr>
          <p:cNvPr id="4" name="Title 3"/>
          <p:cNvSpPr>
            <a:spLocks noGrp="1"/>
          </p:cNvSpPr>
          <p:nvPr>
            <p:ph type="title"/>
          </p:nvPr>
        </p:nvSpPr>
        <p:spPr>
          <a:xfrm>
            <a:off x="162454" y="482741"/>
            <a:ext cx="8761413" cy="1077218"/>
          </a:xfrm>
          <a:prstGeom prst="rect">
            <a:avLst/>
          </a:prstGeom>
        </p:spPr>
        <p:txBody>
          <a:bodyPr wrap="square">
            <a:spAutoFit/>
          </a:bodyPr>
          <a:lstStyle/>
          <a:p>
            <a:r>
              <a:rPr lang="en-US" sz="3200" b="1" dirty="0" smtClean="0"/>
              <a:t>Question Formulation Technique</a:t>
            </a:r>
            <a:br>
              <a:rPr lang="en-US" sz="3200" b="1" dirty="0" smtClean="0"/>
            </a:br>
            <a:r>
              <a:rPr lang="en-US" sz="3200" b="1" dirty="0"/>
              <a:t> </a:t>
            </a:r>
            <a:r>
              <a:rPr lang="en-US" sz="3200" b="1" dirty="0" smtClean="0"/>
              <a:t>        as a FOUNDATIONAL SKILL</a:t>
            </a:r>
            <a:endParaRPr lang="en-US" sz="3200"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5961529"/>
            <a:ext cx="3429000" cy="609600"/>
          </a:xfrm>
          <a:prstGeom prst="rect">
            <a:avLst/>
          </a:prstGeom>
        </p:spPr>
      </p:pic>
    </p:spTree>
    <p:extLst>
      <p:ext uri="{BB962C8B-B14F-4D97-AF65-F5344CB8AC3E}">
        <p14:creationId xmlns:p14="http://schemas.microsoft.com/office/powerpoint/2010/main" val="19038745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333" y="666656"/>
            <a:ext cx="8490480" cy="914400"/>
          </a:xfrm>
        </p:spPr>
        <p:txBody>
          <a:bodyPr>
            <a:noAutofit/>
          </a:bodyPr>
          <a:lstStyle/>
          <a:p>
            <a:r>
              <a:rPr lang="en-US" sz="4400" b="1" dirty="0" smtClean="0"/>
              <a:t/>
            </a:r>
            <a:br>
              <a:rPr lang="en-US" sz="4400" b="1" dirty="0" smtClean="0"/>
            </a:br>
            <a:r>
              <a:rPr lang="en-US" sz="4000" b="1" dirty="0" smtClean="0"/>
              <a:t>Engagement</a:t>
            </a:r>
            <a:r>
              <a:rPr lang="en-US" sz="4400" b="1" dirty="0"/>
              <a:t>!</a:t>
            </a:r>
            <a:br>
              <a:rPr lang="en-US" sz="4400" b="1" dirty="0"/>
            </a:br>
            <a:endParaRPr lang="en-US" sz="4400" b="1" dirty="0"/>
          </a:p>
        </p:txBody>
      </p:sp>
      <p:sp>
        <p:nvSpPr>
          <p:cNvPr id="3" name="Content Placeholder 2"/>
          <p:cNvSpPr>
            <a:spLocks noGrp="1"/>
          </p:cNvSpPr>
          <p:nvPr>
            <p:ph idx="1"/>
          </p:nvPr>
        </p:nvSpPr>
        <p:spPr>
          <a:xfrm>
            <a:off x="423333" y="1901294"/>
            <a:ext cx="8297334" cy="4601105"/>
          </a:xfrm>
        </p:spPr>
        <p:txBody>
          <a:bodyPr>
            <a:normAutofit/>
          </a:bodyPr>
          <a:lstStyle/>
          <a:p>
            <a:pPr marL="0" indent="0">
              <a:buNone/>
            </a:pPr>
            <a:r>
              <a:rPr lang="en-US" sz="3200" b="1" dirty="0" smtClean="0"/>
              <a:t>The QFT:</a:t>
            </a:r>
          </a:p>
          <a:p>
            <a:r>
              <a:rPr lang="en-US" sz="2800" b="1" dirty="0" smtClean="0"/>
              <a:t>A </a:t>
            </a:r>
            <a:r>
              <a:rPr lang="en-US" sz="2800" b="1" dirty="0"/>
              <a:t>rigorous step-by-step process that </a:t>
            </a:r>
            <a:r>
              <a:rPr lang="en-US" sz="2800" b="1" dirty="0" smtClean="0"/>
              <a:t>helps   students </a:t>
            </a:r>
            <a:r>
              <a:rPr lang="en-US" sz="2800" b="1" dirty="0"/>
              <a:t>(across grades, subject areas and levels </a:t>
            </a:r>
            <a:r>
              <a:rPr lang="en-US" sz="2800" b="1" dirty="0" smtClean="0"/>
              <a:t>of academic </a:t>
            </a:r>
            <a:r>
              <a:rPr lang="en-US" sz="2800" b="1" dirty="0"/>
              <a:t>readiness) to consistently</a:t>
            </a:r>
            <a:r>
              <a:rPr lang="en-US" sz="2800" b="1" dirty="0" smtClean="0"/>
              <a:t>:</a:t>
            </a:r>
            <a:endParaRPr lang="en-US" sz="2800" b="1" dirty="0"/>
          </a:p>
          <a:p>
            <a:pPr lvl="2">
              <a:buClr>
                <a:schemeClr val="accent1">
                  <a:lumMod val="75000"/>
                </a:schemeClr>
              </a:buClr>
            </a:pPr>
            <a:r>
              <a:rPr lang="en-US" sz="2400" dirty="0"/>
              <a:t> </a:t>
            </a:r>
            <a:r>
              <a:rPr lang="en-US" sz="2400" b="1" dirty="0"/>
              <a:t>Produce their own </a:t>
            </a:r>
            <a:r>
              <a:rPr lang="en-US" sz="2400" b="1" dirty="0" smtClean="0"/>
              <a:t>questions</a:t>
            </a:r>
            <a:endParaRPr lang="en-US" sz="2400" b="1" dirty="0"/>
          </a:p>
          <a:p>
            <a:pPr lvl="2">
              <a:buClr>
                <a:schemeClr val="accent1">
                  <a:lumMod val="75000"/>
                </a:schemeClr>
              </a:buClr>
            </a:pPr>
            <a:r>
              <a:rPr lang="en-US" sz="2400" b="1" dirty="0"/>
              <a:t> Improve their </a:t>
            </a:r>
            <a:r>
              <a:rPr lang="en-US" sz="2400" b="1" dirty="0" smtClean="0"/>
              <a:t>questions</a:t>
            </a:r>
            <a:endParaRPr lang="en-US" sz="2400" b="1" dirty="0"/>
          </a:p>
          <a:p>
            <a:pPr lvl="2">
              <a:buClr>
                <a:schemeClr val="accent1">
                  <a:lumMod val="75000"/>
                </a:schemeClr>
              </a:buClr>
            </a:pPr>
            <a:r>
              <a:rPr lang="en-US" sz="2400" b="1" dirty="0"/>
              <a:t> Strategize on how to use their questions</a:t>
            </a:r>
          </a:p>
          <a:p>
            <a:pPr lvl="1"/>
            <a:endParaRPr lang="en-US"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5932499"/>
            <a:ext cx="3429000" cy="609600"/>
          </a:xfrm>
          <a:prstGeom prst="rect">
            <a:avLst/>
          </a:prstGeom>
        </p:spPr>
      </p:pic>
    </p:spTree>
    <p:extLst>
      <p:ext uri="{BB962C8B-B14F-4D97-AF65-F5344CB8AC3E}">
        <p14:creationId xmlns:p14="http://schemas.microsoft.com/office/powerpoint/2010/main" val="35748343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260" y="756745"/>
            <a:ext cx="8913813" cy="1281511"/>
          </a:xfrm>
        </p:spPr>
        <p:txBody>
          <a:bodyPr>
            <a:normAutofit fontScale="90000"/>
          </a:bodyPr>
          <a:lstStyle/>
          <a:p>
            <a:r>
              <a:rPr lang="en-US" dirty="0" smtClean="0">
                <a:latin typeface="Rockwell" charset="0"/>
              </a:rPr>
              <a:t/>
            </a:r>
            <a:br>
              <a:rPr lang="en-US" dirty="0" smtClean="0">
                <a:latin typeface="Rockwell" charset="0"/>
              </a:rPr>
            </a:br>
            <a:r>
              <a:rPr lang="en-US" dirty="0" smtClean="0">
                <a:latin typeface="Rockwell" charset="0"/>
              </a:rPr>
              <a:t>           </a:t>
            </a:r>
            <a:r>
              <a:rPr lang="en-US" b="1" dirty="0" smtClean="0">
                <a:latin typeface="Rockwell" charset="0"/>
              </a:rPr>
              <a:t>Components of the </a:t>
            </a:r>
            <a:br>
              <a:rPr lang="en-US" b="1" dirty="0" smtClean="0">
                <a:latin typeface="Rockwell" charset="0"/>
              </a:rPr>
            </a:br>
            <a:r>
              <a:rPr lang="en-US" b="1" dirty="0" smtClean="0">
                <a:latin typeface="Rockwell" charset="0"/>
              </a:rPr>
              <a:t>Question Formulation </a:t>
            </a:r>
            <a:r>
              <a:rPr lang="en-US" b="1" dirty="0" err="1" smtClean="0">
                <a:latin typeface="Rockwell" charset="0"/>
              </a:rPr>
              <a:t>Technique</a:t>
            </a:r>
            <a:r>
              <a:rPr lang="en-US" b="1" baseline="30000" dirty="0" err="1" smtClean="0">
                <a:latin typeface="Rockwell" charset="0"/>
              </a:rPr>
              <a:t>TM</a:t>
            </a:r>
            <a:r>
              <a:rPr lang="en-US" b="1" baseline="30000" dirty="0" smtClean="0">
                <a:latin typeface="Rockwell" charset="0"/>
              </a:rPr>
              <a:t/>
            </a:r>
            <a:br>
              <a:rPr lang="en-US" b="1" baseline="30000" dirty="0" smtClean="0">
                <a:latin typeface="Rockwell" charset="0"/>
              </a:rPr>
            </a:br>
            <a:endParaRPr lang="en-US" b="1" dirty="0"/>
          </a:p>
        </p:txBody>
      </p:sp>
      <p:sp>
        <p:nvSpPr>
          <p:cNvPr id="3" name="Content Placeholder 2"/>
          <p:cNvSpPr>
            <a:spLocks noGrp="1"/>
          </p:cNvSpPr>
          <p:nvPr>
            <p:ph idx="1"/>
          </p:nvPr>
        </p:nvSpPr>
        <p:spPr>
          <a:xfrm>
            <a:off x="441434" y="2333298"/>
            <a:ext cx="8283466" cy="3933032"/>
          </a:xfrm>
        </p:spPr>
        <p:txBody>
          <a:bodyPr>
            <a:normAutofit lnSpcReduction="10000"/>
          </a:bodyPr>
          <a:lstStyle/>
          <a:p>
            <a:pPr>
              <a:spcBef>
                <a:spcPts val="638"/>
              </a:spcBef>
              <a:spcAft>
                <a:spcPts val="1425"/>
              </a:spcAft>
              <a:buClr>
                <a:schemeClr val="accent2"/>
              </a:buClr>
              <a:buFont typeface="Wingdings"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sz="2800" b="1" dirty="0" smtClean="0">
                <a:solidFill>
                  <a:schemeClr val="tx1"/>
                </a:solidFill>
                <a:ea typeface="Arial" charset="0"/>
                <a:cs typeface="Arial" charset="0"/>
              </a:rPr>
              <a:t>Question </a:t>
            </a:r>
            <a:r>
              <a:rPr lang="en-US" sz="2800" b="1" dirty="0">
                <a:solidFill>
                  <a:schemeClr val="tx1"/>
                </a:solidFill>
                <a:ea typeface="Arial" charset="0"/>
                <a:cs typeface="Arial" charset="0"/>
              </a:rPr>
              <a:t>Focus (Q-Focus</a:t>
            </a:r>
            <a:r>
              <a:rPr lang="en-US" sz="2800" b="1" dirty="0" smtClean="0">
                <a:solidFill>
                  <a:schemeClr val="tx1"/>
                </a:solidFill>
                <a:ea typeface="Arial" charset="0"/>
                <a:cs typeface="Arial" charset="0"/>
              </a:rPr>
              <a:t>)</a:t>
            </a:r>
          </a:p>
          <a:p>
            <a:pPr>
              <a:spcBef>
                <a:spcPts val="638"/>
              </a:spcBef>
              <a:spcAft>
                <a:spcPts val="1425"/>
              </a:spcAft>
              <a:buClr>
                <a:schemeClr val="accent2"/>
              </a:buClr>
              <a:buFont typeface="Wingdings"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sz="2800" b="1" dirty="0" smtClean="0">
                <a:solidFill>
                  <a:schemeClr val="tx1"/>
                </a:solidFill>
                <a:ea typeface="Arial" charset="0"/>
                <a:cs typeface="Arial" charset="0"/>
              </a:rPr>
              <a:t>Produce Your Questions</a:t>
            </a:r>
          </a:p>
          <a:p>
            <a:pPr>
              <a:spcBef>
                <a:spcPts val="638"/>
              </a:spcBef>
              <a:spcAft>
                <a:spcPts val="1425"/>
              </a:spcAft>
              <a:buClr>
                <a:schemeClr val="accent2"/>
              </a:buClr>
              <a:buFont typeface="Wingdings"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sz="2800" b="1" dirty="0" smtClean="0">
                <a:solidFill>
                  <a:schemeClr val="tx1"/>
                </a:solidFill>
                <a:ea typeface="Arial" charset="0"/>
                <a:cs typeface="Arial" charset="0"/>
              </a:rPr>
              <a:t>Improve Your Questions</a:t>
            </a:r>
          </a:p>
          <a:p>
            <a:pPr>
              <a:spcBef>
                <a:spcPts val="638"/>
              </a:spcBef>
              <a:spcAft>
                <a:spcPts val="1425"/>
              </a:spcAft>
              <a:buClr>
                <a:schemeClr val="accent2"/>
              </a:buClr>
              <a:buFont typeface="Wingdings"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sz="2800" b="1" dirty="0" smtClean="0">
                <a:solidFill>
                  <a:schemeClr val="tx1"/>
                </a:solidFill>
                <a:ea typeface="Arial" charset="0"/>
                <a:cs typeface="Arial" charset="0"/>
              </a:rPr>
              <a:t>Prioritize Your Questions</a:t>
            </a:r>
          </a:p>
          <a:p>
            <a:pPr>
              <a:spcBef>
                <a:spcPts val="638"/>
              </a:spcBef>
              <a:spcAft>
                <a:spcPts val="1425"/>
              </a:spcAft>
              <a:buClr>
                <a:schemeClr val="accent2"/>
              </a:buClr>
              <a:buFont typeface="Wingdings"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sz="2800" b="1" dirty="0" smtClean="0">
                <a:solidFill>
                  <a:schemeClr val="tx1"/>
                </a:solidFill>
                <a:ea typeface="Arial" charset="0"/>
                <a:cs typeface="Arial" charset="0"/>
              </a:rPr>
              <a:t>Discuss Next </a:t>
            </a:r>
            <a:r>
              <a:rPr lang="en-US" sz="2800" b="1" dirty="0">
                <a:solidFill>
                  <a:schemeClr val="tx1"/>
                </a:solidFill>
                <a:ea typeface="Arial" charset="0"/>
                <a:cs typeface="Arial" charset="0"/>
              </a:rPr>
              <a:t>Steps</a:t>
            </a:r>
          </a:p>
          <a:p>
            <a:pPr>
              <a:spcBef>
                <a:spcPts val="638"/>
              </a:spcBef>
              <a:spcAft>
                <a:spcPts val="1425"/>
              </a:spcAft>
              <a:buClr>
                <a:schemeClr val="accent2"/>
              </a:buClr>
              <a:buFont typeface="Wingdings"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sz="2800" b="1" dirty="0" smtClean="0">
                <a:solidFill>
                  <a:schemeClr val="tx1"/>
                </a:solidFill>
                <a:ea typeface="Arial" charset="0"/>
                <a:cs typeface="Arial" charset="0"/>
              </a:rPr>
              <a:t>Reflect</a:t>
            </a:r>
            <a:endParaRPr lang="en-US" sz="2800" b="1" dirty="0">
              <a:solidFill>
                <a:schemeClr val="tx1"/>
              </a:solidFill>
              <a:ea typeface="Arial" charset="0"/>
              <a:cs typeface="Arial" charset="0"/>
            </a:endParaRP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5783515"/>
            <a:ext cx="3429000" cy="609600"/>
          </a:xfrm>
          <a:prstGeom prst="rect">
            <a:avLst/>
          </a:prstGeom>
        </p:spPr>
      </p:pic>
    </p:spTree>
    <p:extLst>
      <p:ext uri="{BB962C8B-B14F-4D97-AF65-F5344CB8AC3E}">
        <p14:creationId xmlns:p14="http://schemas.microsoft.com/office/powerpoint/2010/main" val="14958226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Question Focus (Q-Focus)</a:t>
            </a:r>
            <a:endParaRPr lang="en-US" sz="4000" b="1" dirty="0"/>
          </a:p>
        </p:txBody>
      </p:sp>
      <p:sp>
        <p:nvSpPr>
          <p:cNvPr id="3" name="Content Placeholder 2"/>
          <p:cNvSpPr>
            <a:spLocks noGrp="1"/>
          </p:cNvSpPr>
          <p:nvPr>
            <p:ph idx="1"/>
          </p:nvPr>
        </p:nvSpPr>
        <p:spPr>
          <a:xfrm>
            <a:off x="385655" y="2185822"/>
            <a:ext cx="8371524" cy="3670767"/>
          </a:xfrm>
        </p:spPr>
        <p:txBody>
          <a:bodyPr>
            <a:noAutofit/>
          </a:bodyPr>
          <a:lstStyle/>
          <a:p>
            <a:r>
              <a:rPr lang="en-US" sz="2800" dirty="0" smtClean="0"/>
              <a:t> </a:t>
            </a:r>
            <a:r>
              <a:rPr lang="en-US" sz="2800" b="1" dirty="0" smtClean="0">
                <a:solidFill>
                  <a:schemeClr val="tx1"/>
                </a:solidFill>
              </a:rPr>
              <a:t>A Question Focus IS a simple </a:t>
            </a:r>
            <a:r>
              <a:rPr lang="en-US" sz="2800" b="1" dirty="0" smtClean="0">
                <a:solidFill>
                  <a:schemeClr val="accent1"/>
                </a:solidFill>
              </a:rPr>
              <a:t>statement</a:t>
            </a:r>
            <a:r>
              <a:rPr lang="en-US" sz="2800" dirty="0" smtClean="0"/>
              <a:t>, </a:t>
            </a:r>
            <a:r>
              <a:rPr lang="en-US" sz="2800" b="1" dirty="0" smtClean="0">
                <a:solidFill>
                  <a:schemeClr val="tx1"/>
                </a:solidFill>
              </a:rPr>
              <a:t>a</a:t>
            </a:r>
            <a:r>
              <a:rPr lang="en-US" sz="2800" dirty="0" smtClean="0"/>
              <a:t>   </a:t>
            </a:r>
            <a:r>
              <a:rPr lang="en-US" sz="2800" b="1" dirty="0" smtClean="0">
                <a:solidFill>
                  <a:srgbClr val="A2C816"/>
                </a:solidFill>
              </a:rPr>
              <a:t>visual</a:t>
            </a:r>
            <a:r>
              <a:rPr lang="en-US" sz="2800" dirty="0" smtClean="0">
                <a:solidFill>
                  <a:srgbClr val="A2C816"/>
                </a:solidFill>
              </a:rPr>
              <a:t> </a:t>
            </a:r>
            <a:r>
              <a:rPr lang="en-US" sz="2800" b="1" dirty="0" smtClean="0">
                <a:solidFill>
                  <a:schemeClr val="tx1"/>
                </a:solidFill>
              </a:rPr>
              <a:t>or</a:t>
            </a:r>
            <a:r>
              <a:rPr lang="en-US" sz="2800" dirty="0" smtClean="0"/>
              <a:t> </a:t>
            </a:r>
            <a:r>
              <a:rPr lang="en-US" sz="2800" b="1" dirty="0" smtClean="0">
                <a:solidFill>
                  <a:srgbClr val="A2C816"/>
                </a:solidFill>
              </a:rPr>
              <a:t>aural aid </a:t>
            </a:r>
            <a:r>
              <a:rPr lang="en-US" sz="2800" b="1" dirty="0" smtClean="0">
                <a:solidFill>
                  <a:schemeClr val="tx1"/>
                </a:solidFill>
              </a:rPr>
              <a:t>to help students generate questions</a:t>
            </a:r>
          </a:p>
          <a:p>
            <a:pPr lvl="1">
              <a:buFont typeface="Courier New" panose="02070309020205020404" pitchFamily="49" charset="0"/>
              <a:buChar char="o"/>
            </a:pPr>
            <a:r>
              <a:rPr lang="en-US" sz="2800" b="1" dirty="0" smtClean="0">
                <a:solidFill>
                  <a:schemeClr val="tx1"/>
                </a:solidFill>
              </a:rPr>
              <a:t>Created from curriculum content</a:t>
            </a:r>
          </a:p>
          <a:p>
            <a:pPr lvl="1">
              <a:buFont typeface="Courier New" panose="02070309020205020404" pitchFamily="49" charset="0"/>
              <a:buChar char="o"/>
            </a:pPr>
            <a:r>
              <a:rPr lang="en-US" sz="2800" b="1" dirty="0" smtClean="0">
                <a:solidFill>
                  <a:schemeClr val="tx1"/>
                </a:solidFill>
              </a:rPr>
              <a:t>Brief</a:t>
            </a:r>
          </a:p>
          <a:p>
            <a:pPr lvl="1">
              <a:buFont typeface="Courier New" panose="02070309020205020404" pitchFamily="49" charset="0"/>
              <a:buChar char="o"/>
            </a:pPr>
            <a:r>
              <a:rPr lang="en-US" sz="2800" b="1" dirty="0" smtClean="0">
                <a:solidFill>
                  <a:schemeClr val="tx1"/>
                </a:solidFill>
              </a:rPr>
              <a:t>Stimulates a new line of thinking</a:t>
            </a:r>
          </a:p>
          <a:p>
            <a:r>
              <a:rPr lang="en-US" sz="2800" b="1" dirty="0" smtClean="0">
                <a:solidFill>
                  <a:schemeClr val="tx1"/>
                </a:solidFill>
              </a:rPr>
              <a:t>A Q-Focus is NOT </a:t>
            </a:r>
          </a:p>
          <a:p>
            <a:pPr lvl="1">
              <a:buFont typeface="Courier New" panose="02070309020205020404" pitchFamily="49" charset="0"/>
              <a:buChar char="o"/>
            </a:pPr>
            <a:r>
              <a:rPr lang="en-US" sz="2800" b="1" dirty="0" smtClean="0">
                <a:solidFill>
                  <a:schemeClr val="tx1"/>
                </a:solidFill>
              </a:rPr>
              <a:t>A question</a:t>
            </a:r>
            <a:endParaRPr lang="en-US" sz="2800" b="1" dirty="0">
              <a:solidFill>
                <a:schemeClr val="tx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5856589"/>
            <a:ext cx="3429000" cy="609600"/>
          </a:xfrm>
          <a:prstGeom prst="rect">
            <a:avLst/>
          </a:prstGeom>
        </p:spPr>
      </p:pic>
      <p:sp>
        <p:nvSpPr>
          <p:cNvPr id="7" name="Content Placeholder 2"/>
          <p:cNvSpPr txBox="1">
            <a:spLocks/>
          </p:cNvSpPr>
          <p:nvPr/>
        </p:nvSpPr>
        <p:spPr>
          <a:xfrm>
            <a:off x="372208" y="2185822"/>
            <a:ext cx="8371524" cy="3670767"/>
          </a:xfrm>
          <a:prstGeom prst="rect">
            <a:avLst/>
          </a:prstGeom>
        </p:spPr>
        <p:txBody>
          <a:bodyPr vert="horz" lIns="91440" tIns="45720" rIns="91440" bIns="45720" rtlCol="0">
            <a:noAutofit/>
          </a:bodyPr>
          <a:lst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sz="2800" smtClean="0"/>
              <a:t> </a:t>
            </a:r>
            <a:r>
              <a:rPr lang="en-US" sz="2800" b="1" smtClean="0">
                <a:solidFill>
                  <a:schemeClr val="tx1"/>
                </a:solidFill>
              </a:rPr>
              <a:t>A Question Focus IS a simple </a:t>
            </a:r>
            <a:r>
              <a:rPr lang="en-US" sz="2800" b="1" smtClean="0">
                <a:solidFill>
                  <a:schemeClr val="accent1"/>
                </a:solidFill>
              </a:rPr>
              <a:t>statement</a:t>
            </a:r>
            <a:r>
              <a:rPr lang="en-US" sz="2800" smtClean="0"/>
              <a:t>, </a:t>
            </a:r>
            <a:r>
              <a:rPr lang="en-US" sz="2800" b="1" smtClean="0">
                <a:solidFill>
                  <a:schemeClr val="tx1"/>
                </a:solidFill>
              </a:rPr>
              <a:t>a</a:t>
            </a:r>
            <a:r>
              <a:rPr lang="en-US" sz="2800" smtClean="0"/>
              <a:t>   </a:t>
            </a:r>
            <a:r>
              <a:rPr lang="en-US" sz="2800" b="1" smtClean="0">
                <a:solidFill>
                  <a:srgbClr val="A2C816"/>
                </a:solidFill>
              </a:rPr>
              <a:t>visual</a:t>
            </a:r>
            <a:r>
              <a:rPr lang="en-US" sz="2800" smtClean="0">
                <a:solidFill>
                  <a:srgbClr val="A2C816"/>
                </a:solidFill>
              </a:rPr>
              <a:t> </a:t>
            </a:r>
            <a:r>
              <a:rPr lang="en-US" sz="2800" b="1" smtClean="0">
                <a:solidFill>
                  <a:schemeClr val="tx1"/>
                </a:solidFill>
              </a:rPr>
              <a:t>or</a:t>
            </a:r>
            <a:r>
              <a:rPr lang="en-US" sz="2800" smtClean="0"/>
              <a:t> </a:t>
            </a:r>
            <a:r>
              <a:rPr lang="en-US" sz="2800" b="1" smtClean="0">
                <a:solidFill>
                  <a:srgbClr val="A2C816"/>
                </a:solidFill>
              </a:rPr>
              <a:t>aural aid </a:t>
            </a:r>
            <a:r>
              <a:rPr lang="en-US" sz="2800" b="1" smtClean="0">
                <a:solidFill>
                  <a:schemeClr val="tx1"/>
                </a:solidFill>
              </a:rPr>
              <a:t>to help students generate questions</a:t>
            </a:r>
          </a:p>
          <a:p>
            <a:pPr lvl="1">
              <a:buFont typeface="Courier New" panose="02070309020205020404" pitchFamily="49" charset="0"/>
              <a:buChar char="o"/>
            </a:pPr>
            <a:r>
              <a:rPr lang="en-US" sz="2800" b="1" smtClean="0">
                <a:solidFill>
                  <a:schemeClr val="tx1"/>
                </a:solidFill>
              </a:rPr>
              <a:t>Created from curriculum content</a:t>
            </a:r>
          </a:p>
          <a:p>
            <a:pPr lvl="1">
              <a:buFont typeface="Courier New" panose="02070309020205020404" pitchFamily="49" charset="0"/>
              <a:buChar char="o"/>
            </a:pPr>
            <a:r>
              <a:rPr lang="en-US" sz="2800" b="1" smtClean="0">
                <a:solidFill>
                  <a:schemeClr val="tx1"/>
                </a:solidFill>
              </a:rPr>
              <a:t>Brief</a:t>
            </a:r>
          </a:p>
          <a:p>
            <a:pPr lvl="1">
              <a:buFont typeface="Courier New" panose="02070309020205020404" pitchFamily="49" charset="0"/>
              <a:buChar char="o"/>
            </a:pPr>
            <a:r>
              <a:rPr lang="en-US" sz="2800" b="1" smtClean="0">
                <a:solidFill>
                  <a:schemeClr val="tx1"/>
                </a:solidFill>
              </a:rPr>
              <a:t>Stimulates a new line of thinking</a:t>
            </a:r>
          </a:p>
          <a:p>
            <a:r>
              <a:rPr lang="en-US" sz="2800" b="1" smtClean="0">
                <a:solidFill>
                  <a:schemeClr val="tx1"/>
                </a:solidFill>
              </a:rPr>
              <a:t>A Q-Focus is NOT </a:t>
            </a:r>
          </a:p>
          <a:p>
            <a:pPr lvl="1">
              <a:buFont typeface="Courier New" panose="02070309020205020404" pitchFamily="49" charset="0"/>
              <a:buChar char="o"/>
            </a:pPr>
            <a:r>
              <a:rPr lang="en-US" sz="2800" b="1" smtClean="0">
                <a:solidFill>
                  <a:schemeClr val="tx1"/>
                </a:solidFill>
              </a:rPr>
              <a:t>A question</a:t>
            </a:r>
            <a:endParaRPr lang="en-US" sz="2800" b="1" dirty="0">
              <a:solidFill>
                <a:schemeClr val="tx1"/>
              </a:solidFill>
            </a:endParaRPr>
          </a:p>
        </p:txBody>
      </p:sp>
    </p:spTree>
    <p:extLst>
      <p:ext uri="{BB962C8B-B14F-4D97-AF65-F5344CB8AC3E}">
        <p14:creationId xmlns:p14="http://schemas.microsoft.com/office/powerpoint/2010/main" val="29823526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p:txBody>
          <a:bodyPr/>
          <a:lstStyle/>
          <a:p>
            <a:pPr eaLnBrk="1" hangingPunct="1"/>
            <a:r>
              <a:rPr lang="en-US" sz="4400" b="1" dirty="0">
                <a:latin typeface="Rockwell" charset="0"/>
              </a:rPr>
              <a:t>Question </a:t>
            </a:r>
            <a:r>
              <a:rPr lang="en-US" sz="4400" b="1" dirty="0" smtClean="0">
                <a:latin typeface="Rockwell" charset="0"/>
              </a:rPr>
              <a:t>Focus Example</a:t>
            </a:r>
            <a:endParaRPr lang="en-US" sz="4400" b="1" dirty="0">
              <a:latin typeface="Rockwell" charset="0"/>
            </a:endParaRPr>
          </a:p>
        </p:txBody>
      </p:sp>
      <p:sp>
        <p:nvSpPr>
          <p:cNvPr id="5" name="Content Placeholder 2"/>
          <p:cNvSpPr txBox="1">
            <a:spLocks/>
          </p:cNvSpPr>
          <p:nvPr/>
        </p:nvSpPr>
        <p:spPr bwMode="auto">
          <a:xfrm>
            <a:off x="292100" y="2717870"/>
            <a:ext cx="8545513" cy="2558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ormAutofit fontScale="92500" lnSpcReduction="20000"/>
          </a:bodyPr>
          <a:lstStyle>
            <a:lvl1pPr marL="228600" indent="-228600" algn="l" rtl="0" eaLnBrk="0" fontAlgn="base" hangingPunct="0">
              <a:spcBef>
                <a:spcPts val="2000"/>
              </a:spcBef>
              <a:spcAft>
                <a:spcPct val="0"/>
              </a:spcAft>
              <a:buClr>
                <a:schemeClr val="accent1"/>
              </a:buClr>
              <a:buSzPct val="75000"/>
              <a:buFont typeface="Wingdings" charset="0"/>
              <a:buChar char="n"/>
              <a:defRPr sz="2000" kern="1200">
                <a:solidFill>
                  <a:srgbClr val="595959"/>
                </a:solidFill>
                <a:latin typeface="+mn-lt"/>
                <a:ea typeface="ＭＳ Ｐゴシック" charset="0"/>
                <a:cs typeface="ＭＳ Ｐゴシック" charset="0"/>
              </a:defRPr>
            </a:lvl1pPr>
            <a:lvl2pPr marL="457200" indent="-228600" algn="l" rtl="0" eaLnBrk="0" fontAlgn="base" hangingPunct="0">
              <a:spcBef>
                <a:spcPts val="600"/>
              </a:spcBef>
              <a:spcAft>
                <a:spcPct val="0"/>
              </a:spcAft>
              <a:buClr>
                <a:srgbClr val="ADDCF5"/>
              </a:buClr>
              <a:buSzPct val="75000"/>
              <a:buFont typeface="Wingdings" charset="0"/>
              <a:buChar char="n"/>
              <a:defRPr kern="1200">
                <a:solidFill>
                  <a:srgbClr val="595959"/>
                </a:solidFill>
                <a:latin typeface="+mn-lt"/>
                <a:ea typeface="ＭＳ Ｐゴシック" charset="0"/>
                <a:cs typeface="+mn-cs"/>
              </a:defRPr>
            </a:lvl2pPr>
            <a:lvl3pPr marL="685800" indent="-228600" algn="l" rtl="0" eaLnBrk="0" fontAlgn="base" hangingPunct="0">
              <a:spcBef>
                <a:spcPts val="600"/>
              </a:spcBef>
              <a:spcAft>
                <a:spcPct val="0"/>
              </a:spcAft>
              <a:buClr>
                <a:schemeClr val="accent1"/>
              </a:buClr>
              <a:buSzPct val="75000"/>
              <a:buFont typeface="Wingdings" charset="0"/>
              <a:buChar char="n"/>
              <a:defRPr kern="1200">
                <a:solidFill>
                  <a:srgbClr val="595959"/>
                </a:solidFill>
                <a:latin typeface="+mn-lt"/>
                <a:ea typeface="ＭＳ Ｐゴシック" charset="0"/>
                <a:cs typeface="+mn-cs"/>
              </a:defRPr>
            </a:lvl3pPr>
            <a:lvl4pPr marL="914400" indent="-228600" algn="l" rtl="0" eaLnBrk="0" fontAlgn="base" hangingPunct="0">
              <a:spcBef>
                <a:spcPts val="600"/>
              </a:spcBef>
              <a:spcAft>
                <a:spcPct val="0"/>
              </a:spcAft>
              <a:buClr>
                <a:srgbClr val="ADDCF5"/>
              </a:buClr>
              <a:buSzPct val="75000"/>
              <a:buFont typeface="Wingdings" charset="0"/>
              <a:buChar char="n"/>
              <a:defRPr kern="1200">
                <a:solidFill>
                  <a:srgbClr val="595959"/>
                </a:solidFill>
                <a:latin typeface="+mn-lt"/>
                <a:ea typeface="ＭＳ Ｐゴシック" charset="0"/>
                <a:cs typeface="+mn-cs"/>
              </a:defRPr>
            </a:lvl4pPr>
            <a:lvl5pPr marL="1143000" indent="-228600" algn="l" rtl="0" eaLnBrk="0" fontAlgn="base" hangingPunct="0">
              <a:spcBef>
                <a:spcPts val="600"/>
              </a:spcBef>
              <a:spcAft>
                <a:spcPct val="0"/>
              </a:spcAft>
              <a:buClr>
                <a:schemeClr val="accent1"/>
              </a:buClr>
              <a:buSzPct val="75000"/>
              <a:buFont typeface="Wingdings" charset="0"/>
              <a:buChar char="n"/>
              <a:defRPr kern="1200">
                <a:solidFill>
                  <a:srgbClr val="595959"/>
                </a:solidFill>
                <a:latin typeface="+mn-lt"/>
                <a:ea typeface="ＭＳ Ｐゴシック" charset="0"/>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lgn="ctr" eaLnBrk="1" fontAlgn="auto" hangingPunct="1">
              <a:lnSpc>
                <a:spcPct val="150000"/>
              </a:lnSpc>
              <a:spcBef>
                <a:spcPts val="0"/>
              </a:spcBef>
              <a:spcAft>
                <a:spcPts val="0"/>
              </a:spcAft>
              <a:buFont typeface="Wingdings" pitchFamily="2" charset="2"/>
              <a:buNone/>
              <a:defRPr/>
            </a:pPr>
            <a:r>
              <a:rPr lang="en-US" sz="4400" b="1" i="1" dirty="0" smtClean="0">
                <a:solidFill>
                  <a:schemeClr val="tx1"/>
                </a:solidFill>
                <a:ea typeface="+mn-ea"/>
                <a:cs typeface="+mn-cs"/>
              </a:rPr>
              <a:t>Some students are not </a:t>
            </a:r>
          </a:p>
          <a:p>
            <a:pPr marL="0" indent="0" algn="ctr" eaLnBrk="1" fontAlgn="auto" hangingPunct="1">
              <a:lnSpc>
                <a:spcPct val="150000"/>
              </a:lnSpc>
              <a:spcBef>
                <a:spcPts val="0"/>
              </a:spcBef>
              <a:spcAft>
                <a:spcPts val="0"/>
              </a:spcAft>
              <a:buFont typeface="Wingdings" pitchFamily="2" charset="2"/>
              <a:buNone/>
              <a:defRPr/>
            </a:pPr>
            <a:r>
              <a:rPr lang="en-US" sz="4400" b="1" i="1" dirty="0" smtClean="0">
                <a:solidFill>
                  <a:schemeClr val="tx1"/>
                </a:solidFill>
                <a:ea typeface="+mn-ea"/>
                <a:cs typeface="+mn-cs"/>
              </a:rPr>
              <a:t>asking questions in my classroom.</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5656729"/>
            <a:ext cx="3429000" cy="6096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09456"/>
            <a:ext cx="9144000" cy="914400"/>
          </a:xfrm>
        </p:spPr>
        <p:txBody>
          <a:bodyPr>
            <a:normAutofit/>
          </a:bodyPr>
          <a:lstStyle/>
          <a:p>
            <a:endParaRPr lang="en-US" sz="4000" b="1" dirty="0"/>
          </a:p>
        </p:txBody>
      </p:sp>
      <p:sp>
        <p:nvSpPr>
          <p:cNvPr id="3" name="Content Placeholder 2"/>
          <p:cNvSpPr>
            <a:spLocks noGrp="1"/>
          </p:cNvSpPr>
          <p:nvPr>
            <p:ph idx="1"/>
          </p:nvPr>
        </p:nvSpPr>
        <p:spPr>
          <a:xfrm>
            <a:off x="282817" y="1493304"/>
            <a:ext cx="8578368" cy="4638010"/>
          </a:xfrm>
          <a:ln w="50800">
            <a:solidFill>
              <a:schemeClr val="accent1"/>
            </a:solidFill>
          </a:ln>
        </p:spPr>
        <p:txBody>
          <a:bodyPr>
            <a:noAutofit/>
          </a:bodyPr>
          <a:lstStyle/>
          <a:p>
            <a:pPr>
              <a:spcBef>
                <a:spcPts val="0"/>
              </a:spcBef>
            </a:pPr>
            <a:r>
              <a:rPr lang="en-US" sz="3200" b="1" dirty="0" smtClean="0">
                <a:solidFill>
                  <a:schemeClr val="tx1"/>
                </a:solidFill>
              </a:rPr>
              <a:t>  Carole Mullins, NBCT</a:t>
            </a:r>
          </a:p>
          <a:p>
            <a:pPr marL="0" indent="0">
              <a:spcBef>
                <a:spcPts val="0"/>
              </a:spcBef>
              <a:buNone/>
            </a:pPr>
            <a:r>
              <a:rPr lang="en-US" sz="3200" b="1" dirty="0">
                <a:solidFill>
                  <a:schemeClr val="tx1"/>
                </a:solidFill>
              </a:rPr>
              <a:t> </a:t>
            </a:r>
            <a:r>
              <a:rPr lang="en-US" sz="3200" b="1" dirty="0" smtClean="0">
                <a:solidFill>
                  <a:schemeClr val="tx1"/>
                </a:solidFill>
              </a:rPr>
              <a:t>    KVEC Literacy Instructional Specialist</a:t>
            </a:r>
            <a:endParaRPr lang="en-US" sz="3200" b="1" dirty="0">
              <a:solidFill>
                <a:schemeClr val="tx1"/>
              </a:solidFill>
            </a:endParaRPr>
          </a:p>
          <a:p>
            <a:pPr marL="0" indent="0">
              <a:spcBef>
                <a:spcPts val="0"/>
              </a:spcBef>
              <a:buNone/>
            </a:pPr>
            <a:r>
              <a:rPr lang="en-US" sz="3200" b="1" dirty="0">
                <a:solidFill>
                  <a:schemeClr val="tx1"/>
                </a:solidFill>
              </a:rPr>
              <a:t> </a:t>
            </a:r>
            <a:r>
              <a:rPr lang="en-US" sz="3200" b="1" dirty="0" smtClean="0">
                <a:solidFill>
                  <a:schemeClr val="tx1"/>
                </a:solidFill>
              </a:rPr>
              <a:t>    </a:t>
            </a:r>
            <a:r>
              <a:rPr lang="en-US" sz="3200" b="1" dirty="0" smtClean="0">
                <a:solidFill>
                  <a:schemeClr val="tx1"/>
                </a:solidFill>
                <a:hlinkClick r:id="rId3"/>
              </a:rPr>
              <a:t>carole.mullins@hazard.kyschools.us</a:t>
            </a:r>
            <a:endParaRPr lang="en-US" sz="3200" b="1" dirty="0" smtClean="0">
              <a:solidFill>
                <a:schemeClr val="tx1"/>
              </a:solidFill>
            </a:endParaRPr>
          </a:p>
          <a:p>
            <a:pPr marL="0" indent="0">
              <a:spcBef>
                <a:spcPts val="0"/>
              </a:spcBef>
              <a:buNone/>
            </a:pPr>
            <a:endParaRPr lang="en-US" sz="3200" b="1" dirty="0">
              <a:solidFill>
                <a:schemeClr val="tx1"/>
              </a:solidFill>
            </a:endParaRPr>
          </a:p>
          <a:p>
            <a:pPr>
              <a:spcBef>
                <a:spcPts val="0"/>
              </a:spcBef>
            </a:pPr>
            <a:r>
              <a:rPr lang="en-US" sz="3200" b="1" dirty="0" smtClean="0">
                <a:solidFill>
                  <a:schemeClr val="tx1"/>
                </a:solidFill>
              </a:rPr>
              <a:t>  Kimberly Sergent</a:t>
            </a:r>
          </a:p>
          <a:p>
            <a:pPr marL="0" indent="0">
              <a:spcBef>
                <a:spcPts val="0"/>
              </a:spcBef>
              <a:buNone/>
            </a:pPr>
            <a:r>
              <a:rPr lang="en-US" sz="3200" b="1" dirty="0" smtClean="0">
                <a:solidFill>
                  <a:schemeClr val="tx1"/>
                </a:solidFill>
              </a:rPr>
              <a:t>     KDE Social Studies Instructional</a:t>
            </a:r>
          </a:p>
          <a:p>
            <a:pPr marL="0" indent="0">
              <a:spcBef>
                <a:spcPts val="0"/>
              </a:spcBef>
              <a:buNone/>
            </a:pPr>
            <a:r>
              <a:rPr lang="en-US" sz="3200" b="1" dirty="0">
                <a:solidFill>
                  <a:schemeClr val="tx1"/>
                </a:solidFill>
              </a:rPr>
              <a:t> </a:t>
            </a:r>
            <a:r>
              <a:rPr lang="en-US" sz="3200" b="1" dirty="0" smtClean="0">
                <a:solidFill>
                  <a:schemeClr val="tx1"/>
                </a:solidFill>
              </a:rPr>
              <a:t>    Specialist</a:t>
            </a:r>
          </a:p>
          <a:p>
            <a:pPr marL="0" indent="0">
              <a:spcBef>
                <a:spcPts val="0"/>
              </a:spcBef>
              <a:buNone/>
            </a:pPr>
            <a:r>
              <a:rPr lang="en-US" sz="3200" b="1" dirty="0" smtClean="0">
                <a:solidFill>
                  <a:schemeClr val="tx1"/>
                </a:solidFill>
              </a:rPr>
              <a:t>     </a:t>
            </a:r>
            <a:r>
              <a:rPr lang="en-US" sz="3200" b="1" dirty="0" smtClean="0">
                <a:solidFill>
                  <a:schemeClr val="tx1"/>
                </a:solidFill>
                <a:hlinkClick r:id="rId4"/>
              </a:rPr>
              <a:t>kimberly.sergent@education.ky.gov</a:t>
            </a:r>
            <a:endParaRPr lang="en-US" sz="3200" b="1" dirty="0" smtClean="0">
              <a:solidFill>
                <a:schemeClr val="tx1"/>
              </a:solidFill>
            </a:endParaRPr>
          </a:p>
          <a:p>
            <a:pPr marL="0" indent="0">
              <a:spcBef>
                <a:spcPts val="0"/>
              </a:spcBef>
              <a:buNone/>
            </a:pPr>
            <a:endParaRPr lang="en-US" sz="3200" b="1" dirty="0" smtClean="0">
              <a:solidFill>
                <a:schemeClr val="tx1"/>
              </a:solidFill>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594" y="215724"/>
            <a:ext cx="4468921" cy="1277580"/>
          </a:xfrm>
          <a:prstGeom prst="rect">
            <a:avLst/>
          </a:prstGeom>
        </p:spPr>
      </p:pic>
    </p:spTree>
    <p:extLst>
      <p:ext uri="{BB962C8B-B14F-4D97-AF65-F5344CB8AC3E}">
        <p14:creationId xmlns:p14="http://schemas.microsoft.com/office/powerpoint/2010/main" val="40896064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a:xfrm>
            <a:off x="0" y="340604"/>
            <a:ext cx="8913813" cy="1005840"/>
          </a:xfrm>
        </p:spPr>
        <p:txBody>
          <a:bodyPr>
            <a:normAutofit fontScale="90000"/>
          </a:bodyPr>
          <a:lstStyle/>
          <a:p>
            <a:pPr eaLnBrk="1" hangingPunct="1"/>
            <a:r>
              <a:rPr lang="en-US" sz="4000" b="1" dirty="0" smtClean="0">
                <a:latin typeface="Rockwell" charset="0"/>
              </a:rPr>
              <a:t>              Four Rules </a:t>
            </a:r>
            <a:r>
              <a:rPr lang="en-US" sz="4000" b="1" dirty="0">
                <a:latin typeface="Rockwell" charset="0"/>
              </a:rPr>
              <a:t>for </a:t>
            </a:r>
            <a:r>
              <a:rPr lang="en-US" sz="4000" b="1" dirty="0" smtClean="0">
                <a:latin typeface="Rockwell" charset="0"/>
              </a:rPr>
              <a:t/>
            </a:r>
            <a:br>
              <a:rPr lang="en-US" sz="4000" b="1" dirty="0" smtClean="0">
                <a:latin typeface="Rockwell" charset="0"/>
              </a:rPr>
            </a:br>
            <a:r>
              <a:rPr lang="en-US" sz="4000" b="1" dirty="0" smtClean="0">
                <a:latin typeface="Rockwell" charset="0"/>
              </a:rPr>
              <a:t>        Producing </a:t>
            </a:r>
            <a:r>
              <a:rPr lang="en-US" sz="4000" b="1" dirty="0">
                <a:latin typeface="Rockwell" charset="0"/>
              </a:rPr>
              <a:t>Questions</a:t>
            </a:r>
          </a:p>
        </p:txBody>
      </p:sp>
      <p:sp>
        <p:nvSpPr>
          <p:cNvPr id="41986" name="Content Placeholder 2"/>
          <p:cNvSpPr>
            <a:spLocks noGrp="1"/>
          </p:cNvSpPr>
          <p:nvPr>
            <p:ph idx="1"/>
          </p:nvPr>
        </p:nvSpPr>
        <p:spPr>
          <a:xfrm>
            <a:off x="467595" y="1619284"/>
            <a:ext cx="8371524" cy="4885791"/>
          </a:xfrm>
        </p:spPr>
        <p:txBody>
          <a:bodyPr>
            <a:normAutofit/>
          </a:bodyPr>
          <a:lstStyle/>
          <a:p>
            <a:pPr eaLnBrk="1" hangingPunct="1"/>
            <a:r>
              <a:rPr lang="en-US" sz="3000" dirty="0">
                <a:latin typeface="Rockwell" charset="0"/>
              </a:rPr>
              <a:t> </a:t>
            </a:r>
            <a:r>
              <a:rPr lang="en-US" sz="3000" b="1" dirty="0">
                <a:solidFill>
                  <a:schemeClr val="tx1"/>
                </a:solidFill>
                <a:latin typeface="Rockwell" charset="0"/>
              </a:rPr>
              <a:t>Ask as many questions as you can.</a:t>
            </a:r>
          </a:p>
          <a:p>
            <a:pPr eaLnBrk="1" hangingPunct="1"/>
            <a:r>
              <a:rPr lang="en-US" sz="3000" b="1" dirty="0">
                <a:solidFill>
                  <a:schemeClr val="tx1"/>
                </a:solidFill>
                <a:latin typeface="Rockwell" charset="0"/>
              </a:rPr>
              <a:t> Do not stop to answer, judge, or discuss</a:t>
            </a:r>
            <a:r>
              <a:rPr lang="en-US" sz="3000" b="1" dirty="0" smtClean="0">
                <a:solidFill>
                  <a:schemeClr val="tx1"/>
                </a:solidFill>
                <a:latin typeface="Rockwell" charset="0"/>
              </a:rPr>
              <a:t>. (silence)</a:t>
            </a:r>
            <a:endParaRPr lang="en-US" sz="3000" b="1" dirty="0">
              <a:solidFill>
                <a:schemeClr val="tx1"/>
              </a:solidFill>
              <a:latin typeface="Rockwell" charset="0"/>
            </a:endParaRPr>
          </a:p>
          <a:p>
            <a:pPr eaLnBrk="1" hangingPunct="1"/>
            <a:r>
              <a:rPr lang="en-US" sz="3000" b="1" dirty="0">
                <a:solidFill>
                  <a:schemeClr val="tx1"/>
                </a:solidFill>
                <a:latin typeface="Rockwell" charset="0"/>
              </a:rPr>
              <a:t> Write down every question exactly as it was stated.</a:t>
            </a:r>
          </a:p>
          <a:p>
            <a:pPr eaLnBrk="1" hangingPunct="1"/>
            <a:r>
              <a:rPr lang="en-US" sz="3000" b="1" dirty="0">
                <a:solidFill>
                  <a:schemeClr val="tx1"/>
                </a:solidFill>
                <a:latin typeface="Rockwell" charset="0"/>
              </a:rPr>
              <a:t> Change any statements into questions</a:t>
            </a:r>
            <a:r>
              <a:rPr lang="en-US" sz="3000" b="1" dirty="0" smtClean="0">
                <a:solidFill>
                  <a:schemeClr val="tx1"/>
                </a:solidFill>
                <a:latin typeface="Rockwell" charset="0"/>
              </a:rPr>
              <a:t>.</a:t>
            </a:r>
          </a:p>
          <a:p>
            <a:pPr marL="0" indent="0" eaLnBrk="1" hangingPunct="1">
              <a:buNone/>
            </a:pPr>
            <a:endParaRPr lang="en-US" sz="3000" b="1" dirty="0">
              <a:solidFill>
                <a:schemeClr val="tx1"/>
              </a:solidFill>
              <a:latin typeface="Rockwell" charset="0"/>
            </a:endParaRPr>
          </a:p>
          <a:p>
            <a:pPr eaLnBrk="1" hangingPunct="1"/>
            <a:endParaRPr lang="en-US" sz="3000" dirty="0">
              <a:latin typeface="Rockwell" charset="0"/>
            </a:endParaRPr>
          </a:p>
          <a:p>
            <a:pPr eaLnBrk="1" hangingPunct="1"/>
            <a:endParaRPr lang="en-US" sz="3000" dirty="0">
              <a:latin typeface="Rockwell"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5895475"/>
            <a:ext cx="3429000" cy="6096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0" y="386324"/>
            <a:ext cx="9144000" cy="1106726"/>
          </a:xfrm>
        </p:spPr>
        <p:txBody>
          <a:bodyPr>
            <a:normAutofit fontScale="90000"/>
          </a:bodyPr>
          <a:lstStyle/>
          <a:p>
            <a:pPr eaLnBrk="1" hangingPunct="1"/>
            <a:r>
              <a:rPr lang="en-US" sz="4000" b="1" dirty="0" smtClean="0">
                <a:latin typeface="Rockwell" charset="0"/>
              </a:rPr>
              <a:t>  Experiencing </a:t>
            </a:r>
            <a:r>
              <a:rPr lang="en-US" sz="4000" b="1" dirty="0">
                <a:latin typeface="Rockwell" charset="0"/>
              </a:rPr>
              <a:t>the </a:t>
            </a:r>
            <a:r>
              <a:rPr lang="en-US" sz="4000" b="1" dirty="0" smtClean="0">
                <a:latin typeface="Rockwell" charset="0"/>
              </a:rPr>
              <a:t>Question    Formulation </a:t>
            </a:r>
            <a:r>
              <a:rPr lang="en-US" sz="4000" b="1" dirty="0" err="1" smtClean="0">
                <a:latin typeface="Rockwell" charset="0"/>
              </a:rPr>
              <a:t>Technique</a:t>
            </a:r>
            <a:r>
              <a:rPr lang="en-US" sz="4000" b="1" baseline="30000" dirty="0" err="1" smtClean="0">
                <a:latin typeface="Rockwell" charset="0"/>
              </a:rPr>
              <a:t>TM</a:t>
            </a:r>
            <a:r>
              <a:rPr lang="en-US" sz="4000" b="1" baseline="30000" dirty="0" smtClean="0">
                <a:latin typeface="Rockwell" charset="0"/>
              </a:rPr>
              <a:t>  (QFT)</a:t>
            </a:r>
            <a:endParaRPr lang="en-US" sz="4000" b="1" baseline="30000" dirty="0">
              <a:latin typeface="Rockwell" charset="0"/>
            </a:endParaRPr>
          </a:p>
        </p:txBody>
      </p:sp>
      <p:pic>
        <p:nvPicPr>
          <p:cNvPr id="5" name="Content Placeholder 3" descr="dsc_0035-version-2-1.jpg"/>
          <p:cNvPicPr>
            <a:picLocks noGrp="1" noChangeAspect="1"/>
          </p:cNvPicPr>
          <p:nvPr>
            <p:ph idx="1"/>
          </p:nvPr>
        </p:nvPicPr>
        <p:blipFill>
          <a:blip r:embed="rId3">
            <a:extLst>
              <a:ext uri="{28A0092B-C50C-407E-A947-70E740481C1C}">
                <a14:useLocalDpi xmlns:a14="http://schemas.microsoft.com/office/drawing/2010/main" val="0"/>
              </a:ext>
            </a:extLst>
          </a:blip>
          <a:srcRect t="8601" b="8601"/>
          <a:stretch>
            <a:fillRect/>
          </a:stretch>
        </p:blipFill>
        <p:spPr>
          <a:xfrm>
            <a:off x="973989" y="2155371"/>
            <a:ext cx="7196021" cy="3947282"/>
          </a:xfrm>
          <a:ln>
            <a:solidFill>
              <a:schemeClr val="tx1"/>
            </a:solid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0" y="365837"/>
            <a:ext cx="8913813" cy="914400"/>
          </a:xfrm>
        </p:spPr>
        <p:txBody>
          <a:bodyPr>
            <a:normAutofit/>
          </a:bodyPr>
          <a:lstStyle/>
          <a:p>
            <a:pPr eaLnBrk="1" hangingPunct="1"/>
            <a:r>
              <a:rPr lang="en-US" sz="4400" dirty="0">
                <a:latin typeface="Rockwell" charset="0"/>
              </a:rPr>
              <a:t>Producing </a:t>
            </a:r>
            <a:r>
              <a:rPr lang="en-US" sz="4400" dirty="0" smtClean="0">
                <a:latin typeface="Rockwell" charset="0"/>
              </a:rPr>
              <a:t>Questions – </a:t>
            </a:r>
            <a:r>
              <a:rPr lang="en-US" sz="4400" dirty="0">
                <a:latin typeface="Rockwell" charset="0"/>
              </a:rPr>
              <a:t>5</a:t>
            </a:r>
            <a:r>
              <a:rPr lang="en-US" sz="4400" dirty="0" smtClean="0">
                <a:latin typeface="Rockwell" charset="0"/>
              </a:rPr>
              <a:t> min.</a:t>
            </a:r>
            <a:endParaRPr lang="en-US" sz="4400" dirty="0">
              <a:latin typeface="Rockwell" charset="0"/>
            </a:endParaRPr>
          </a:p>
        </p:txBody>
      </p:sp>
      <p:sp>
        <p:nvSpPr>
          <p:cNvPr id="3" name="Content Placeholder 2"/>
          <p:cNvSpPr>
            <a:spLocks noGrp="1"/>
          </p:cNvSpPr>
          <p:nvPr>
            <p:ph idx="1"/>
          </p:nvPr>
        </p:nvSpPr>
        <p:spPr>
          <a:xfrm>
            <a:off x="292100" y="1472138"/>
            <a:ext cx="8545513" cy="4533265"/>
          </a:xfrm>
        </p:spPr>
        <p:txBody>
          <a:bodyPr rtlCol="0">
            <a:normAutofit/>
          </a:bodyPr>
          <a:lstStyle/>
          <a:p>
            <a:pPr marL="0" indent="0" algn="ctr" eaLnBrk="1" fontAlgn="auto" hangingPunct="1">
              <a:spcBef>
                <a:spcPts val="0"/>
              </a:spcBef>
              <a:spcAft>
                <a:spcPts val="0"/>
              </a:spcAft>
              <a:buFont typeface="Wingdings" pitchFamily="2" charset="2"/>
              <a:buNone/>
              <a:defRPr/>
            </a:pPr>
            <a:r>
              <a:rPr lang="en-US" sz="4000" b="1" i="1" dirty="0" smtClean="0">
                <a:solidFill>
                  <a:schemeClr val="tx1"/>
                </a:solidFill>
                <a:ea typeface="+mn-ea"/>
                <a:cs typeface="+mn-cs"/>
              </a:rPr>
              <a:t>Some students are not asking questions in my classroom.</a:t>
            </a:r>
          </a:p>
          <a:p>
            <a:pPr marL="0" indent="0" algn="ctr" eaLnBrk="1" fontAlgn="auto" hangingPunct="1">
              <a:spcBef>
                <a:spcPts val="0"/>
              </a:spcBef>
              <a:spcAft>
                <a:spcPts val="0"/>
              </a:spcAft>
              <a:buFont typeface="Wingdings" pitchFamily="2" charset="2"/>
              <a:buNone/>
              <a:defRPr/>
            </a:pPr>
            <a:endParaRPr lang="en-US" sz="4000" b="1" i="1" dirty="0" smtClean="0">
              <a:solidFill>
                <a:schemeClr val="tx1"/>
              </a:solidFill>
              <a:ea typeface="+mn-ea"/>
              <a:cs typeface="+mn-cs"/>
            </a:endParaRPr>
          </a:p>
          <a:p>
            <a:pPr marL="514350" indent="-514350" algn="ctr" eaLnBrk="1" fontAlgn="auto" hangingPunct="1">
              <a:spcAft>
                <a:spcPts val="0"/>
              </a:spcAft>
              <a:buFont typeface="Wingdings" pitchFamily="2" charset="2"/>
              <a:buAutoNum type="arabicPeriod"/>
              <a:defRPr/>
            </a:pPr>
            <a:r>
              <a:rPr lang="en-US" sz="3000" b="1" dirty="0" smtClean="0">
                <a:solidFill>
                  <a:schemeClr val="tx1"/>
                </a:solidFill>
                <a:ea typeface="+mn-ea"/>
                <a:cs typeface="+mn-cs"/>
              </a:rPr>
              <a:t>Ask Questions</a:t>
            </a:r>
          </a:p>
          <a:p>
            <a:pPr marL="514350" indent="-514350" algn="ctr" eaLnBrk="1" fontAlgn="auto" hangingPunct="1">
              <a:spcAft>
                <a:spcPts val="0"/>
              </a:spcAft>
              <a:buFont typeface="Wingdings" pitchFamily="2" charset="2"/>
              <a:buAutoNum type="arabicPeriod"/>
              <a:defRPr/>
            </a:pPr>
            <a:r>
              <a:rPr lang="en-US" sz="3000" b="1" dirty="0" smtClean="0">
                <a:solidFill>
                  <a:schemeClr val="tx1"/>
                </a:solidFill>
                <a:ea typeface="+mn-ea"/>
                <a:cs typeface="+mn-cs"/>
              </a:rPr>
              <a:t>Follow the 4 Rules</a:t>
            </a:r>
          </a:p>
          <a:p>
            <a:pPr marL="514350" indent="-514350" algn="ctr" eaLnBrk="1" fontAlgn="auto" hangingPunct="1">
              <a:spcAft>
                <a:spcPts val="0"/>
              </a:spcAft>
              <a:buFont typeface="Wingdings" pitchFamily="2" charset="2"/>
              <a:buAutoNum type="arabicPeriod"/>
              <a:defRPr/>
            </a:pPr>
            <a:r>
              <a:rPr lang="en-US" sz="3000" b="1" dirty="0" smtClean="0">
                <a:solidFill>
                  <a:schemeClr val="tx1"/>
                </a:solidFill>
                <a:ea typeface="+mn-ea"/>
                <a:cs typeface="+mn-cs"/>
              </a:rPr>
              <a:t>Number the Questions</a:t>
            </a:r>
          </a:p>
          <a:p>
            <a:pPr marL="514350" indent="-514350" algn="ctr" eaLnBrk="1" fontAlgn="auto" hangingPunct="1">
              <a:spcAft>
                <a:spcPts val="0"/>
              </a:spcAft>
              <a:buFont typeface="Wingdings" pitchFamily="2" charset="2"/>
              <a:buAutoNum type="arabicPeriod"/>
              <a:defRPr/>
            </a:pPr>
            <a:endParaRPr lang="en-US" sz="3000" dirty="0">
              <a:solidFill>
                <a:schemeClr val="tx1">
                  <a:lumMod val="65000"/>
                  <a:lumOff val="35000"/>
                </a:schemeClr>
              </a:solidFill>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6005403"/>
            <a:ext cx="34290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1000"/>
                                        <p:tgtEl>
                                          <p:spTgt spid="3">
                                            <p:txEl>
                                              <p:pRg st="3" end="3"/>
                                            </p:txEl>
                                          </p:spTgt>
                                        </p:tgtEl>
                                      </p:cBhvr>
                                    </p:animEffect>
                                    <p:anim calcmode="lin" valueType="num">
                                      <p:cBhvr>
                                        <p:cTn id="1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1000"/>
                                        <p:tgtEl>
                                          <p:spTgt spid="3">
                                            <p:txEl>
                                              <p:pRg st="4" end="4"/>
                                            </p:txEl>
                                          </p:spTgt>
                                        </p:tgtEl>
                                      </p:cBhvr>
                                    </p:animEffect>
                                    <p:anim calcmode="lin" valueType="num">
                                      <p:cBhvr>
                                        <p:cTn id="2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0" y="400816"/>
            <a:ext cx="8913813" cy="1005840"/>
          </a:xfrm>
        </p:spPr>
        <p:txBody>
          <a:bodyPr>
            <a:normAutofit fontScale="90000"/>
          </a:bodyPr>
          <a:lstStyle/>
          <a:p>
            <a:pPr algn="ctr" eaLnBrk="1" hangingPunct="1"/>
            <a:r>
              <a:rPr lang="en-US" sz="4000" b="1" dirty="0">
                <a:latin typeface="Rockwell" charset="0"/>
              </a:rPr>
              <a:t>Categorizing Questions</a:t>
            </a:r>
            <a:r>
              <a:rPr lang="en-US" sz="4000" b="1" dirty="0" smtClean="0">
                <a:latin typeface="Rockwell" charset="0"/>
              </a:rPr>
              <a:t>:</a:t>
            </a:r>
            <a:br>
              <a:rPr lang="en-US" sz="4000" b="1" dirty="0" smtClean="0">
                <a:latin typeface="Rockwell" charset="0"/>
              </a:rPr>
            </a:br>
            <a:r>
              <a:rPr lang="en-US" sz="4000" b="1" dirty="0" smtClean="0">
                <a:latin typeface="Rockwell" charset="0"/>
              </a:rPr>
              <a:t> Closed</a:t>
            </a:r>
            <a:r>
              <a:rPr lang="en-US" sz="4000" b="1" dirty="0">
                <a:latin typeface="Rockwell" charset="0"/>
              </a:rPr>
              <a:t>/Open</a:t>
            </a:r>
          </a:p>
        </p:txBody>
      </p:sp>
      <p:sp>
        <p:nvSpPr>
          <p:cNvPr id="46082" name="Content Placeholder 2"/>
          <p:cNvSpPr>
            <a:spLocks noGrp="1"/>
          </p:cNvSpPr>
          <p:nvPr>
            <p:ph idx="1"/>
          </p:nvPr>
        </p:nvSpPr>
        <p:spPr>
          <a:xfrm>
            <a:off x="252248" y="1981200"/>
            <a:ext cx="8661565" cy="4144963"/>
          </a:xfrm>
        </p:spPr>
        <p:txBody>
          <a:bodyPr>
            <a:normAutofit lnSpcReduction="10000"/>
          </a:bodyPr>
          <a:lstStyle/>
          <a:p>
            <a:pPr marL="0" indent="0" eaLnBrk="1" hangingPunct="1">
              <a:buFont typeface="Wingdings" charset="0"/>
              <a:buNone/>
              <a:defRPr/>
            </a:pPr>
            <a:r>
              <a:rPr lang="en-US" sz="3000" b="1" u="sng" dirty="0" smtClean="0">
                <a:solidFill>
                  <a:schemeClr val="tx1"/>
                </a:solidFill>
                <a:latin typeface="Rockwell" charset="0"/>
              </a:rPr>
              <a:t>Definitions</a:t>
            </a:r>
            <a:r>
              <a:rPr lang="en-US" sz="3000" b="1" dirty="0" smtClean="0">
                <a:solidFill>
                  <a:schemeClr val="tx1"/>
                </a:solidFill>
                <a:latin typeface="Rockwell" charset="0"/>
              </a:rPr>
              <a:t>: </a:t>
            </a:r>
          </a:p>
          <a:p>
            <a:pPr lvl="1" eaLnBrk="1" hangingPunct="1">
              <a:defRPr/>
            </a:pPr>
            <a:r>
              <a:rPr lang="en-US" sz="2800" b="1" dirty="0" smtClean="0">
                <a:solidFill>
                  <a:schemeClr val="tx1"/>
                </a:solidFill>
                <a:latin typeface="Rockwell" charset="0"/>
              </a:rPr>
              <a:t>Closed</a:t>
            </a:r>
            <a:r>
              <a:rPr lang="en-US" sz="2800" b="1" dirty="0">
                <a:solidFill>
                  <a:schemeClr val="tx1"/>
                </a:solidFill>
                <a:latin typeface="Rockwell" charset="0"/>
              </a:rPr>
              <a:t>-ended </a:t>
            </a:r>
            <a:r>
              <a:rPr lang="en-US" sz="2800" dirty="0">
                <a:solidFill>
                  <a:schemeClr val="tx1"/>
                </a:solidFill>
                <a:latin typeface="Rockwell" charset="0"/>
              </a:rPr>
              <a:t>questions can be answered with a “yes” or  “no” or with a </a:t>
            </a:r>
            <a:r>
              <a:rPr lang="en-US" sz="2800" b="1" dirty="0">
                <a:solidFill>
                  <a:schemeClr val="tx1"/>
                </a:solidFill>
                <a:latin typeface="Rockwell" charset="0"/>
              </a:rPr>
              <a:t>one-word </a:t>
            </a:r>
            <a:r>
              <a:rPr lang="en-US" sz="2800" dirty="0">
                <a:solidFill>
                  <a:schemeClr val="tx1"/>
                </a:solidFill>
                <a:latin typeface="Rockwell" charset="0"/>
              </a:rPr>
              <a:t>answer.</a:t>
            </a:r>
          </a:p>
          <a:p>
            <a:pPr lvl="1" eaLnBrk="1" hangingPunct="1">
              <a:spcBef>
                <a:spcPts val="1800"/>
              </a:spcBef>
              <a:spcAft>
                <a:spcPts val="0"/>
              </a:spcAft>
              <a:defRPr/>
            </a:pPr>
            <a:r>
              <a:rPr lang="en-US" sz="2800" b="1" dirty="0" smtClean="0">
                <a:solidFill>
                  <a:schemeClr val="tx1"/>
                </a:solidFill>
                <a:latin typeface="Rockwell" charset="0"/>
              </a:rPr>
              <a:t>Open</a:t>
            </a:r>
            <a:r>
              <a:rPr lang="en-US" sz="2800" b="1" dirty="0">
                <a:solidFill>
                  <a:schemeClr val="tx1"/>
                </a:solidFill>
                <a:latin typeface="Rockwell" charset="0"/>
              </a:rPr>
              <a:t>-ended</a:t>
            </a:r>
            <a:r>
              <a:rPr lang="en-US" sz="2800" dirty="0">
                <a:solidFill>
                  <a:schemeClr val="tx1"/>
                </a:solidFill>
                <a:latin typeface="Rockwell" charset="0"/>
              </a:rPr>
              <a:t> questions require </a:t>
            </a:r>
            <a:endParaRPr lang="en-US" sz="2800" dirty="0" smtClean="0">
              <a:solidFill>
                <a:schemeClr val="tx1"/>
              </a:solidFill>
              <a:latin typeface="Rockwell" charset="0"/>
            </a:endParaRPr>
          </a:p>
          <a:p>
            <a:pPr marL="228600" lvl="1" indent="0" eaLnBrk="1" hangingPunct="1">
              <a:spcBef>
                <a:spcPts val="0"/>
              </a:spcBef>
              <a:spcAft>
                <a:spcPts val="1800"/>
              </a:spcAft>
              <a:buFont typeface="Wingdings" charset="0"/>
              <a:buNone/>
              <a:defRPr/>
            </a:pPr>
            <a:r>
              <a:rPr lang="en-US" sz="2800" dirty="0" smtClean="0">
                <a:solidFill>
                  <a:schemeClr val="tx1"/>
                </a:solidFill>
                <a:latin typeface="Rockwell" charset="0"/>
              </a:rPr>
              <a:t>     more </a:t>
            </a:r>
            <a:r>
              <a:rPr lang="en-US" sz="2800" b="1" dirty="0" smtClean="0">
                <a:solidFill>
                  <a:schemeClr val="tx1"/>
                </a:solidFill>
                <a:latin typeface="Rockwell" charset="0"/>
              </a:rPr>
              <a:t>explanation</a:t>
            </a:r>
            <a:r>
              <a:rPr lang="en-US" sz="2800" dirty="0" smtClean="0">
                <a:solidFill>
                  <a:schemeClr val="tx1"/>
                </a:solidFill>
                <a:latin typeface="Rockwell" charset="0"/>
              </a:rPr>
              <a:t>. </a:t>
            </a:r>
          </a:p>
          <a:p>
            <a:pPr marL="0" indent="0" eaLnBrk="1" hangingPunct="1">
              <a:spcBef>
                <a:spcPts val="0"/>
              </a:spcBef>
              <a:buFont typeface="Wingdings" charset="0"/>
              <a:buNone/>
              <a:defRPr/>
            </a:pPr>
            <a:r>
              <a:rPr lang="en-US" sz="3000" u="sng" dirty="0" smtClean="0">
                <a:solidFill>
                  <a:schemeClr val="tx1"/>
                </a:solidFill>
                <a:latin typeface="Rockwell" charset="0"/>
              </a:rPr>
              <a:t>Directions</a:t>
            </a:r>
            <a:r>
              <a:rPr lang="en-US" sz="3000" dirty="0" smtClean="0">
                <a:solidFill>
                  <a:schemeClr val="tx1"/>
                </a:solidFill>
                <a:latin typeface="Rockwell" charset="0"/>
              </a:rPr>
              <a:t>: Identify </a:t>
            </a:r>
            <a:r>
              <a:rPr lang="en-US" sz="3000" dirty="0">
                <a:solidFill>
                  <a:schemeClr val="tx1"/>
                </a:solidFill>
                <a:latin typeface="Rockwell" charset="0"/>
              </a:rPr>
              <a:t>your questions as </a:t>
            </a:r>
            <a:r>
              <a:rPr lang="en-US" sz="3000" dirty="0" smtClean="0">
                <a:solidFill>
                  <a:schemeClr val="tx1"/>
                </a:solidFill>
                <a:latin typeface="Rockwell" charset="0"/>
              </a:rPr>
              <a:t>closed</a:t>
            </a:r>
            <a:r>
              <a:rPr lang="en-US" sz="3000" dirty="0">
                <a:solidFill>
                  <a:schemeClr val="tx1"/>
                </a:solidFill>
                <a:latin typeface="Rockwell" charset="0"/>
              </a:rPr>
              <a:t>-ended or open-ended by </a:t>
            </a:r>
            <a:r>
              <a:rPr lang="en-US" sz="3000" b="1" dirty="0" smtClean="0">
                <a:solidFill>
                  <a:schemeClr val="tx1"/>
                </a:solidFill>
                <a:latin typeface="Rockwell" charset="0"/>
              </a:rPr>
              <a:t>marking </a:t>
            </a:r>
            <a:r>
              <a:rPr lang="en-US" sz="3000" b="1" dirty="0">
                <a:solidFill>
                  <a:schemeClr val="tx1"/>
                </a:solidFill>
                <a:latin typeface="Rockwell" charset="0"/>
              </a:rPr>
              <a:t>them </a:t>
            </a:r>
            <a:r>
              <a:rPr lang="en-US" sz="3000" dirty="0">
                <a:solidFill>
                  <a:schemeClr val="tx1"/>
                </a:solidFill>
                <a:latin typeface="Rockwell" charset="0"/>
              </a:rPr>
              <a:t>with a </a:t>
            </a:r>
            <a:r>
              <a:rPr lang="en-US" sz="3000" b="1" dirty="0">
                <a:solidFill>
                  <a:schemeClr val="tx1"/>
                </a:solidFill>
                <a:latin typeface="Rockwell" charset="0"/>
              </a:rPr>
              <a:t>“C”</a:t>
            </a:r>
            <a:r>
              <a:rPr lang="en-US" sz="3000" dirty="0">
                <a:solidFill>
                  <a:schemeClr val="tx1"/>
                </a:solidFill>
                <a:latin typeface="Rockwell" charset="0"/>
              </a:rPr>
              <a:t> or an </a:t>
            </a:r>
            <a:r>
              <a:rPr lang="en-US" sz="3000" b="1" dirty="0">
                <a:solidFill>
                  <a:schemeClr val="tx1"/>
                </a:solidFill>
                <a:latin typeface="Rockwell" charset="0"/>
              </a:rPr>
              <a:t>“O”</a:t>
            </a:r>
            <a:r>
              <a:rPr lang="en-US" sz="3000" dirty="0">
                <a:solidFill>
                  <a:schemeClr val="tx1"/>
                </a:solidFill>
                <a:latin typeface="Rockwell" charset="0"/>
              </a:rPr>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5892505"/>
            <a:ext cx="34290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6082">
                                            <p:txEl>
                                              <p:pRg st="1" end="1"/>
                                            </p:txEl>
                                          </p:spTgt>
                                        </p:tgtEl>
                                        <p:attrNameLst>
                                          <p:attrName>style.visibility</p:attrName>
                                        </p:attrNameLst>
                                      </p:cBhvr>
                                      <p:to>
                                        <p:strVal val="visible"/>
                                      </p:to>
                                    </p:set>
                                    <p:animEffect transition="in" filter="fade">
                                      <p:cBhvr>
                                        <p:cTn id="7" dur="500"/>
                                        <p:tgtEl>
                                          <p:spTgt spid="46082">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6082">
                                            <p:txEl>
                                              <p:pRg st="2" end="2"/>
                                            </p:txEl>
                                          </p:spTgt>
                                        </p:tgtEl>
                                        <p:attrNameLst>
                                          <p:attrName>style.visibility</p:attrName>
                                        </p:attrNameLst>
                                      </p:cBhvr>
                                      <p:to>
                                        <p:strVal val="visible"/>
                                      </p:to>
                                    </p:set>
                                    <p:animEffect transition="in" filter="fade">
                                      <p:cBhvr>
                                        <p:cTn id="12" dur="500"/>
                                        <p:tgtEl>
                                          <p:spTgt spid="46082">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6082">
                                            <p:txEl>
                                              <p:pRg st="3" end="3"/>
                                            </p:txEl>
                                          </p:spTgt>
                                        </p:tgtEl>
                                        <p:attrNameLst>
                                          <p:attrName>style.visibility</p:attrName>
                                        </p:attrNameLst>
                                      </p:cBhvr>
                                      <p:to>
                                        <p:strVal val="visible"/>
                                      </p:to>
                                    </p:set>
                                    <p:animEffect transition="in" filter="fade">
                                      <p:cBhvr>
                                        <p:cTn id="15" dur="500"/>
                                        <p:tgtEl>
                                          <p:spTgt spid="46082">
                                            <p:txEl>
                                              <p:pRg st="3" end="3"/>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46082">
                                            <p:txEl>
                                              <p:pRg st="4" end="4"/>
                                            </p:txEl>
                                          </p:spTgt>
                                        </p:tgtEl>
                                        <p:attrNameLst>
                                          <p:attrName>style.visibility</p:attrName>
                                        </p:attrNameLst>
                                      </p:cBhvr>
                                      <p:to>
                                        <p:strVal val="visible"/>
                                      </p:to>
                                    </p:set>
                                    <p:animEffect transition="in" filter="fade">
                                      <p:cBhvr>
                                        <p:cTn id="20" dur="500"/>
                                        <p:tgtEl>
                                          <p:spTgt spid="4608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a:xfrm>
            <a:off x="0" y="1078136"/>
            <a:ext cx="9144000" cy="1005840"/>
          </a:xfrm>
        </p:spPr>
        <p:txBody>
          <a:bodyPr>
            <a:normAutofit fontScale="90000"/>
          </a:bodyPr>
          <a:lstStyle/>
          <a:p>
            <a:pPr algn="ctr" eaLnBrk="1" hangingPunct="1"/>
            <a:r>
              <a:rPr lang="en-US" sz="4000" dirty="0">
                <a:latin typeface="Rockwell" charset="0"/>
              </a:rPr>
              <a:t>Change </a:t>
            </a:r>
            <a:r>
              <a:rPr lang="en-US" sz="4000" b="1" dirty="0">
                <a:latin typeface="Rockwell" charset="0"/>
              </a:rPr>
              <a:t>Closed</a:t>
            </a:r>
            <a:r>
              <a:rPr lang="en-US" sz="4000" dirty="0">
                <a:latin typeface="Rockwell" charset="0"/>
              </a:rPr>
              <a:t> to </a:t>
            </a:r>
            <a:r>
              <a:rPr lang="en-US" sz="4000" b="1" dirty="0">
                <a:latin typeface="Rockwell" charset="0"/>
              </a:rPr>
              <a:t>Open </a:t>
            </a:r>
            <a:r>
              <a:rPr lang="en-US" sz="4000" dirty="0">
                <a:latin typeface="Rockwell" charset="0"/>
              </a:rPr>
              <a:t>-Ended </a:t>
            </a:r>
            <a:r>
              <a:rPr lang="en-US" sz="4000" dirty="0" smtClean="0">
                <a:latin typeface="Rockwell" charset="0"/>
              </a:rPr>
              <a:t>Questions (Divergent Thinking)</a:t>
            </a:r>
            <a:endParaRPr lang="en-US" sz="4000" dirty="0">
              <a:latin typeface="Rockwell" charset="0"/>
            </a:endParaRPr>
          </a:p>
        </p:txBody>
      </p:sp>
      <p:sp>
        <p:nvSpPr>
          <p:cNvPr id="50178" name="Content Placeholder 2"/>
          <p:cNvSpPr>
            <a:spLocks noGrp="1"/>
          </p:cNvSpPr>
          <p:nvPr>
            <p:ph idx="1"/>
          </p:nvPr>
        </p:nvSpPr>
        <p:spPr/>
        <p:txBody>
          <a:bodyPr/>
          <a:lstStyle/>
          <a:p>
            <a:pPr marL="0" indent="0" eaLnBrk="1" hangingPunct="1">
              <a:buFont typeface="Wingdings" charset="0"/>
              <a:buNone/>
            </a:pPr>
            <a:r>
              <a:rPr lang="en-US" sz="3000" b="1" u="sng" dirty="0">
                <a:solidFill>
                  <a:schemeClr val="tx1"/>
                </a:solidFill>
                <a:latin typeface="Rockwell" charset="0"/>
              </a:rPr>
              <a:t>Directions</a:t>
            </a:r>
            <a:r>
              <a:rPr lang="en-US" sz="3000" b="1" dirty="0">
                <a:solidFill>
                  <a:schemeClr val="tx1"/>
                </a:solidFill>
                <a:latin typeface="Rockwell" charset="0"/>
              </a:rPr>
              <a:t>: Take one closed-ended question and change it into an open-ended question</a:t>
            </a:r>
          </a:p>
        </p:txBody>
      </p:sp>
      <p:graphicFrame>
        <p:nvGraphicFramePr>
          <p:cNvPr id="4" name="Content Placeholder 6"/>
          <p:cNvGraphicFramePr>
            <a:graphicFrameLocks/>
          </p:cNvGraphicFramePr>
          <p:nvPr>
            <p:extLst>
              <p:ext uri="{D42A27DB-BD31-4B8C-83A1-F6EECF244321}">
                <p14:modId xmlns:p14="http://schemas.microsoft.com/office/powerpoint/2010/main" val="616078726"/>
              </p:ext>
            </p:extLst>
          </p:nvPr>
        </p:nvGraphicFramePr>
        <p:xfrm>
          <a:off x="2099927" y="3014531"/>
          <a:ext cx="5696840" cy="35145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5000" y="5961529"/>
            <a:ext cx="34290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0" y="1078136"/>
            <a:ext cx="9144000" cy="1005840"/>
          </a:xfrm>
        </p:spPr>
        <p:txBody>
          <a:bodyPr>
            <a:normAutofit fontScale="90000"/>
          </a:bodyPr>
          <a:lstStyle/>
          <a:p>
            <a:pPr algn="ctr" eaLnBrk="1" hangingPunct="1"/>
            <a:r>
              <a:rPr lang="en-US" sz="4000" dirty="0">
                <a:latin typeface="Rockwell" charset="0"/>
              </a:rPr>
              <a:t>Change </a:t>
            </a:r>
            <a:r>
              <a:rPr lang="en-US" sz="4000" b="1" dirty="0">
                <a:latin typeface="Rockwell" charset="0"/>
              </a:rPr>
              <a:t>Open</a:t>
            </a:r>
            <a:r>
              <a:rPr lang="en-US" sz="4000" dirty="0">
                <a:latin typeface="Rockwell" charset="0"/>
              </a:rPr>
              <a:t> to </a:t>
            </a:r>
            <a:r>
              <a:rPr lang="en-US" sz="4000" b="1" dirty="0">
                <a:latin typeface="Rockwell" charset="0"/>
              </a:rPr>
              <a:t>Closed </a:t>
            </a:r>
            <a:r>
              <a:rPr lang="en-US" sz="4000" dirty="0">
                <a:latin typeface="Rockwell" charset="0"/>
              </a:rPr>
              <a:t>-Ended </a:t>
            </a:r>
            <a:r>
              <a:rPr lang="en-US" sz="4000" dirty="0" smtClean="0">
                <a:latin typeface="Rockwell" charset="0"/>
              </a:rPr>
              <a:t>Questions (Convergent Thinking)</a:t>
            </a:r>
            <a:endParaRPr lang="en-US" sz="4000" dirty="0">
              <a:latin typeface="Rockwell" charset="0"/>
            </a:endParaRPr>
          </a:p>
        </p:txBody>
      </p:sp>
      <p:sp>
        <p:nvSpPr>
          <p:cNvPr id="51202" name="Content Placeholder 2"/>
          <p:cNvSpPr>
            <a:spLocks noGrp="1"/>
          </p:cNvSpPr>
          <p:nvPr>
            <p:ph idx="1"/>
          </p:nvPr>
        </p:nvSpPr>
        <p:spPr/>
        <p:txBody>
          <a:bodyPr/>
          <a:lstStyle/>
          <a:p>
            <a:pPr marL="0" indent="0" eaLnBrk="1" hangingPunct="1">
              <a:buFont typeface="Wingdings" charset="0"/>
              <a:buNone/>
            </a:pPr>
            <a:r>
              <a:rPr lang="en-US" sz="3000" b="1" u="sng" dirty="0">
                <a:solidFill>
                  <a:schemeClr val="tx1"/>
                </a:solidFill>
                <a:latin typeface="Rockwell" charset="0"/>
              </a:rPr>
              <a:t>Directions</a:t>
            </a:r>
            <a:r>
              <a:rPr lang="en-US" sz="3000" b="1" dirty="0">
                <a:solidFill>
                  <a:schemeClr val="tx1"/>
                </a:solidFill>
                <a:latin typeface="Rockwell" charset="0"/>
              </a:rPr>
              <a:t>: Take one open-ended question and change it into an closed-ended question</a:t>
            </a:r>
          </a:p>
        </p:txBody>
      </p:sp>
      <p:graphicFrame>
        <p:nvGraphicFramePr>
          <p:cNvPr id="6" name="Content Placeholder 6"/>
          <p:cNvGraphicFramePr>
            <a:graphicFrameLocks/>
          </p:cNvGraphicFramePr>
          <p:nvPr>
            <p:extLst>
              <p:ext uri="{D42A27DB-BD31-4B8C-83A1-F6EECF244321}">
                <p14:modId xmlns:p14="http://schemas.microsoft.com/office/powerpoint/2010/main" val="3677435389"/>
              </p:ext>
            </p:extLst>
          </p:nvPr>
        </p:nvGraphicFramePr>
        <p:xfrm>
          <a:off x="1534431" y="3066205"/>
          <a:ext cx="6637867" cy="35145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5000" y="5863515"/>
            <a:ext cx="34290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a:xfrm>
            <a:off x="97687" y="666656"/>
            <a:ext cx="8913813" cy="914400"/>
          </a:xfrm>
        </p:spPr>
        <p:txBody>
          <a:bodyPr/>
          <a:lstStyle/>
          <a:p>
            <a:pPr eaLnBrk="1" hangingPunct="1"/>
            <a:r>
              <a:rPr lang="en-US" sz="4000" dirty="0">
                <a:latin typeface="Rockwell" charset="0"/>
              </a:rPr>
              <a:t>Prioritizing Questions </a:t>
            </a:r>
          </a:p>
        </p:txBody>
      </p:sp>
      <p:sp>
        <p:nvSpPr>
          <p:cNvPr id="3" name="Content Placeholder 2"/>
          <p:cNvSpPr>
            <a:spLocks noGrp="1"/>
          </p:cNvSpPr>
          <p:nvPr>
            <p:ph idx="1"/>
          </p:nvPr>
        </p:nvSpPr>
        <p:spPr>
          <a:xfrm>
            <a:off x="195374" y="1876177"/>
            <a:ext cx="8718437" cy="4144963"/>
          </a:xfrm>
        </p:spPr>
        <p:txBody>
          <a:bodyPr rtlCol="0">
            <a:normAutofit/>
          </a:bodyPr>
          <a:lstStyle/>
          <a:p>
            <a:pPr eaLnBrk="1" fontAlgn="auto" hangingPunct="1">
              <a:spcAft>
                <a:spcPts val="0"/>
              </a:spcAft>
              <a:buFont typeface="Wingdings" pitchFamily="2" charset="2"/>
              <a:buChar char="n"/>
              <a:defRPr/>
            </a:pPr>
            <a:r>
              <a:rPr lang="en-US" sz="3000" b="1" dirty="0" smtClean="0">
                <a:solidFill>
                  <a:schemeClr val="tx1"/>
                </a:solidFill>
                <a:ea typeface="+mn-ea"/>
                <a:cs typeface="+mn-cs"/>
              </a:rPr>
              <a:t>Review your list of questions </a:t>
            </a:r>
          </a:p>
          <a:p>
            <a:pPr eaLnBrk="1" fontAlgn="auto" hangingPunct="1">
              <a:spcAft>
                <a:spcPts val="0"/>
              </a:spcAft>
              <a:buFont typeface="Wingdings" pitchFamily="2" charset="2"/>
              <a:buChar char="n"/>
              <a:defRPr/>
            </a:pPr>
            <a:r>
              <a:rPr lang="en-US" sz="3000" b="1" dirty="0">
                <a:solidFill>
                  <a:schemeClr val="tx1"/>
                </a:solidFill>
                <a:ea typeface="+mn-ea"/>
                <a:cs typeface="+mn-cs"/>
              </a:rPr>
              <a:t>C</a:t>
            </a:r>
            <a:r>
              <a:rPr lang="en-US" sz="3000" b="1" dirty="0" smtClean="0">
                <a:solidFill>
                  <a:schemeClr val="tx1"/>
                </a:solidFill>
                <a:ea typeface="+mn-ea"/>
                <a:cs typeface="+mn-cs"/>
              </a:rPr>
              <a:t>hoose the three questions you consider most important </a:t>
            </a:r>
          </a:p>
          <a:p>
            <a:pPr eaLnBrk="1" fontAlgn="auto" hangingPunct="1">
              <a:spcAft>
                <a:spcPts val="0"/>
              </a:spcAft>
              <a:buFont typeface="Wingdings" pitchFamily="2" charset="2"/>
              <a:buChar char="n"/>
              <a:defRPr/>
            </a:pPr>
            <a:r>
              <a:rPr lang="en-US" sz="3000" b="1" dirty="0" smtClean="0">
                <a:solidFill>
                  <a:schemeClr val="tx1"/>
                </a:solidFill>
                <a:ea typeface="+mn-ea"/>
                <a:cs typeface="+mn-cs"/>
              </a:rPr>
              <a:t>While </a:t>
            </a:r>
            <a:r>
              <a:rPr lang="en-US" sz="3000" b="1" dirty="0">
                <a:solidFill>
                  <a:schemeClr val="tx1"/>
                </a:solidFill>
                <a:ea typeface="+mn-ea"/>
                <a:cs typeface="+mn-cs"/>
              </a:rPr>
              <a:t>prioritizing, think about your </a:t>
            </a:r>
            <a:r>
              <a:rPr lang="en-US" sz="3000" b="1" dirty="0" smtClean="0">
                <a:solidFill>
                  <a:schemeClr val="tx1"/>
                </a:solidFill>
                <a:ea typeface="+mn-ea"/>
                <a:cs typeface="+mn-cs"/>
              </a:rPr>
              <a:t>Q-Focus</a:t>
            </a:r>
            <a:r>
              <a:rPr lang="en-US" sz="3000" b="1" dirty="0">
                <a:solidFill>
                  <a:schemeClr val="tx1"/>
                </a:solidFill>
                <a:ea typeface="+mn-ea"/>
                <a:cs typeface="+mn-cs"/>
              </a:rPr>
              <a:t>: </a:t>
            </a:r>
            <a:endParaRPr lang="en-US" sz="3000" b="1" dirty="0" smtClean="0">
              <a:solidFill>
                <a:schemeClr val="tx1"/>
              </a:solidFill>
              <a:ea typeface="+mn-ea"/>
              <a:cs typeface="+mn-cs"/>
            </a:endParaRPr>
          </a:p>
          <a:p>
            <a:pPr marL="0" indent="0" algn="ctr" eaLnBrk="1" fontAlgn="auto" hangingPunct="1">
              <a:lnSpc>
                <a:spcPct val="50000"/>
              </a:lnSpc>
              <a:spcAft>
                <a:spcPts val="0"/>
              </a:spcAft>
              <a:buFont typeface="Wingdings" pitchFamily="2" charset="2"/>
              <a:buNone/>
              <a:defRPr/>
            </a:pPr>
            <a:endParaRPr lang="en-US" sz="1200" b="1" dirty="0" smtClean="0">
              <a:solidFill>
                <a:schemeClr val="tx1"/>
              </a:solidFill>
              <a:ea typeface="+mn-ea"/>
              <a:cs typeface="+mn-cs"/>
            </a:endParaRPr>
          </a:p>
          <a:p>
            <a:pPr marL="0" indent="0" algn="ctr" eaLnBrk="1" fontAlgn="auto" hangingPunct="1">
              <a:lnSpc>
                <a:spcPct val="50000"/>
              </a:lnSpc>
              <a:spcAft>
                <a:spcPts val="0"/>
              </a:spcAft>
              <a:buFont typeface="Wingdings" pitchFamily="2" charset="2"/>
              <a:buNone/>
              <a:defRPr/>
            </a:pPr>
            <a:r>
              <a:rPr lang="en-US" sz="3500" b="1" i="1" dirty="0" smtClean="0">
                <a:solidFill>
                  <a:schemeClr val="tx1"/>
                </a:solidFill>
                <a:ea typeface="+mn-ea"/>
                <a:cs typeface="+mn-cs"/>
              </a:rPr>
              <a:t>Some students are not asking</a:t>
            </a:r>
          </a:p>
          <a:p>
            <a:pPr marL="0" indent="0" algn="ctr" eaLnBrk="1" fontAlgn="auto" hangingPunct="1">
              <a:lnSpc>
                <a:spcPct val="50000"/>
              </a:lnSpc>
              <a:spcAft>
                <a:spcPts val="0"/>
              </a:spcAft>
              <a:buFont typeface="Wingdings" pitchFamily="2" charset="2"/>
              <a:buNone/>
              <a:defRPr/>
            </a:pPr>
            <a:r>
              <a:rPr lang="en-US" sz="3500" b="1" i="1" dirty="0">
                <a:solidFill>
                  <a:schemeClr val="tx1"/>
                </a:solidFill>
                <a:ea typeface="+mn-ea"/>
                <a:cs typeface="+mn-cs"/>
              </a:rPr>
              <a:t>q</a:t>
            </a:r>
            <a:r>
              <a:rPr lang="en-US" sz="3500" b="1" i="1" dirty="0" smtClean="0">
                <a:solidFill>
                  <a:schemeClr val="tx1"/>
                </a:solidFill>
                <a:ea typeface="+mn-ea"/>
                <a:cs typeface="+mn-cs"/>
              </a:rPr>
              <a:t>uestions in my classroom.</a:t>
            </a:r>
            <a:endParaRPr lang="en-US" sz="3500" b="1" i="1" dirty="0">
              <a:solidFill>
                <a:schemeClr val="tx1"/>
              </a:solidFill>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5892505"/>
            <a:ext cx="3429000" cy="6096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pPr eaLnBrk="1" hangingPunct="1"/>
            <a:r>
              <a:rPr lang="en-US" sz="4000" b="1" dirty="0" smtClean="0">
                <a:latin typeface="Rockwell" charset="0"/>
              </a:rPr>
              <a:t>REFLECTION </a:t>
            </a:r>
            <a:endParaRPr lang="en-US" sz="4000" b="1" dirty="0">
              <a:latin typeface="Rockwell" charset="0"/>
            </a:endParaRPr>
          </a:p>
        </p:txBody>
      </p:sp>
      <p:sp>
        <p:nvSpPr>
          <p:cNvPr id="53250" name="Content Placeholder 2"/>
          <p:cNvSpPr>
            <a:spLocks noGrp="1"/>
          </p:cNvSpPr>
          <p:nvPr>
            <p:ph idx="1"/>
          </p:nvPr>
        </p:nvSpPr>
        <p:spPr>
          <a:xfrm>
            <a:off x="211657" y="2221146"/>
            <a:ext cx="8702156" cy="4144963"/>
          </a:xfrm>
        </p:spPr>
        <p:txBody>
          <a:bodyPr>
            <a:normAutofit/>
          </a:bodyPr>
          <a:lstStyle/>
          <a:p>
            <a:pPr eaLnBrk="1" hangingPunct="1"/>
            <a:r>
              <a:rPr lang="en-US" sz="3600" b="1" dirty="0">
                <a:solidFill>
                  <a:schemeClr val="tx1"/>
                </a:solidFill>
              </a:rPr>
              <a:t>Why did you choose those three questions as the most important?</a:t>
            </a:r>
          </a:p>
          <a:p>
            <a:pPr eaLnBrk="1" hangingPunct="1"/>
            <a:r>
              <a:rPr lang="en-US" sz="3600" b="1" dirty="0">
                <a:solidFill>
                  <a:schemeClr val="tx1"/>
                </a:solidFill>
              </a:rPr>
              <a:t>Where are your priority questions in the sequence of your entire list of questions</a:t>
            </a:r>
            <a:r>
              <a:rPr lang="en-US" sz="3600" b="1" dirty="0" smtClean="0">
                <a:solidFill>
                  <a:schemeClr val="tx1"/>
                </a:solidFill>
              </a:rPr>
              <a:t>?</a:t>
            </a:r>
          </a:p>
          <a:p>
            <a:pPr marL="0" indent="0">
              <a:buNone/>
            </a:pPr>
            <a:endParaRPr lang="en-US" sz="3600" b="1" dirty="0" smtClean="0">
              <a:solidFill>
                <a:schemeClr val="tx1"/>
              </a:solidFill>
            </a:endParaRPr>
          </a:p>
          <a:p>
            <a:pPr marL="0" indent="0" eaLnBrk="1" hangingPunct="1">
              <a:buNone/>
            </a:pPr>
            <a:endParaRPr lang="en-US" sz="3000" b="1" dirty="0">
              <a:solidFill>
                <a:schemeClr val="tx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5892505"/>
            <a:ext cx="3429000" cy="6096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a:xfrm>
            <a:off x="498475" y="484188"/>
            <a:ext cx="8213810" cy="1325562"/>
          </a:xfrm>
        </p:spPr>
        <p:txBody>
          <a:bodyPr/>
          <a:lstStyle/>
          <a:p>
            <a:pPr algn="r" eaLnBrk="1" hangingPunct="1"/>
            <a:r>
              <a:rPr lang="en-US" sz="4000" b="1" dirty="0" smtClean="0">
                <a:latin typeface="Rockwell" charset="0"/>
              </a:rPr>
              <a:t>Classroom Example:</a:t>
            </a:r>
            <a:br>
              <a:rPr lang="en-US" sz="4000" b="1" dirty="0" smtClean="0">
                <a:latin typeface="Rockwell" charset="0"/>
              </a:rPr>
            </a:br>
            <a:r>
              <a:rPr lang="en-US" sz="4000" b="1" dirty="0" smtClean="0">
                <a:latin typeface="Rockwell" charset="0"/>
              </a:rPr>
              <a:t>Middle School</a:t>
            </a:r>
            <a:endParaRPr lang="en-US" sz="4000" b="1" dirty="0">
              <a:latin typeface="Rockwell" charset="0"/>
            </a:endParaRPr>
          </a:p>
        </p:txBody>
      </p:sp>
      <p:sp>
        <p:nvSpPr>
          <p:cNvPr id="61442" name="Content Placeholder 2"/>
          <p:cNvSpPr>
            <a:spLocks noGrp="1"/>
          </p:cNvSpPr>
          <p:nvPr>
            <p:ph idx="1"/>
          </p:nvPr>
        </p:nvSpPr>
        <p:spPr>
          <a:xfrm>
            <a:off x="707391" y="2344670"/>
            <a:ext cx="8004894" cy="4182254"/>
          </a:xfrm>
        </p:spPr>
        <p:txBody>
          <a:bodyPr/>
          <a:lstStyle/>
          <a:p>
            <a:pPr eaLnBrk="1" hangingPunct="1"/>
            <a:r>
              <a:rPr lang="en-US" sz="3000" b="1" u="sng" dirty="0">
                <a:latin typeface="Rockwell" charset="0"/>
              </a:rPr>
              <a:t>Teacher:</a:t>
            </a:r>
            <a:r>
              <a:rPr lang="en-US" sz="3000" b="1" dirty="0">
                <a:latin typeface="Rockwell" charset="0"/>
              </a:rPr>
              <a:t> Megan </a:t>
            </a:r>
            <a:r>
              <a:rPr lang="en-US" sz="3000" b="1" dirty="0" err="1">
                <a:latin typeface="Rockwell" charset="0"/>
              </a:rPr>
              <a:t>Harvell</a:t>
            </a:r>
            <a:r>
              <a:rPr lang="en-US" sz="3000" b="1" dirty="0">
                <a:latin typeface="Rockwell" charset="0"/>
              </a:rPr>
              <a:t>, Boston, MA</a:t>
            </a:r>
          </a:p>
          <a:p>
            <a:pPr eaLnBrk="1" hangingPunct="1"/>
            <a:r>
              <a:rPr lang="en-US" sz="3000" b="1" u="sng" dirty="0">
                <a:latin typeface="Rockwell" charset="0"/>
              </a:rPr>
              <a:t>Topic:</a:t>
            </a:r>
            <a:r>
              <a:rPr lang="en-US" sz="3000" b="1" dirty="0">
                <a:latin typeface="Rockwell" charset="0"/>
              </a:rPr>
              <a:t> American History –The Civil War</a:t>
            </a:r>
          </a:p>
          <a:p>
            <a:pPr eaLnBrk="1" hangingPunct="1"/>
            <a:r>
              <a:rPr lang="en-US" sz="3000" b="1" u="sng" dirty="0">
                <a:latin typeface="Rockwell" charset="0"/>
              </a:rPr>
              <a:t>Purpose:</a:t>
            </a:r>
            <a:r>
              <a:rPr lang="en-US" sz="3000" b="1" dirty="0">
                <a:latin typeface="Rockwell" charset="0"/>
              </a:rPr>
              <a:t> Pre-reading activity to engage students</a:t>
            </a:r>
          </a:p>
          <a:p>
            <a:pPr marL="0" indent="0" eaLnBrk="1" hangingPunct="1">
              <a:buNone/>
            </a:pPr>
            <a:endParaRPr lang="en-US" sz="3000" dirty="0">
              <a:latin typeface="Rockwell"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5822686"/>
            <a:ext cx="3429000" cy="6096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475" y="484188"/>
            <a:ext cx="2761587" cy="1325562"/>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a:xfrm>
            <a:off x="0" y="219096"/>
            <a:ext cx="8913813" cy="914400"/>
          </a:xfrm>
        </p:spPr>
        <p:txBody>
          <a:bodyPr/>
          <a:lstStyle/>
          <a:p>
            <a:r>
              <a:rPr lang="en-US" sz="4400" b="1" dirty="0">
                <a:latin typeface="Rockwell" charset="0"/>
              </a:rPr>
              <a:t>Question Focus</a:t>
            </a:r>
          </a:p>
        </p:txBody>
      </p:sp>
      <p:pic>
        <p:nvPicPr>
          <p:cNvPr id="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6874" y="1133496"/>
            <a:ext cx="7852162" cy="5724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2287" y="317514"/>
            <a:ext cx="6134885" cy="1107996"/>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5400" b="1" dirty="0">
                <a:ln/>
                <a:latin typeface="Arial" panose="020B0604020202020204" pitchFamily="34" charset="0"/>
                <a:cs typeface="Arial" panose="020B0604020202020204" pitchFamily="34" charset="0"/>
              </a:rPr>
              <a:t>Our </a:t>
            </a:r>
            <a:r>
              <a:rPr lang="en-US" sz="5400" b="1" dirty="0" smtClean="0">
                <a:ln/>
                <a:latin typeface="Arial" panose="020B0604020202020204" pitchFamily="34" charset="0"/>
                <a:cs typeface="Arial" panose="020B0604020202020204" pitchFamily="34" charset="0"/>
              </a:rPr>
              <a:t>Target Focus:</a:t>
            </a:r>
          </a:p>
          <a:p>
            <a:pPr algn="ctr" fontAlgn="auto">
              <a:spcBef>
                <a:spcPts val="0"/>
              </a:spcBef>
              <a:spcAft>
                <a:spcPts val="0"/>
              </a:spcAft>
              <a:defRPr/>
            </a:pPr>
            <a:endParaRPr lang="en-US" sz="1200" b="1" dirty="0">
              <a:ln/>
              <a:latin typeface="MV Boli" panose="02000500030200090000" pitchFamily="2" charset="0"/>
              <a:cs typeface="MV Boli" panose="02000500030200090000" pitchFamily="2" charset="0"/>
            </a:endParaRPr>
          </a:p>
        </p:txBody>
      </p:sp>
      <p:sp>
        <p:nvSpPr>
          <p:cNvPr id="3" name="Rectangle 2"/>
          <p:cNvSpPr/>
          <p:nvPr/>
        </p:nvSpPr>
        <p:spPr>
          <a:xfrm>
            <a:off x="1236500" y="1298736"/>
            <a:ext cx="6840334" cy="646331"/>
          </a:xfrm>
          <a:prstGeom prst="rect">
            <a:avLst/>
          </a:prstGeom>
          <a:noFill/>
        </p:spPr>
        <p:txBody>
          <a:bodyPr wrap="non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Exploring</a:t>
            </a: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Student</a:t>
            </a: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Questioning</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ndParaRPr>
          </a:p>
        </p:txBody>
      </p:sp>
      <p:sp>
        <p:nvSpPr>
          <p:cNvPr id="2" name="TextBox 1"/>
          <p:cNvSpPr txBox="1"/>
          <p:nvPr/>
        </p:nvSpPr>
        <p:spPr>
          <a:xfrm>
            <a:off x="389468" y="2006622"/>
            <a:ext cx="8534400" cy="4401205"/>
          </a:xfrm>
          <a:prstGeom prst="rect">
            <a:avLst/>
          </a:prstGeom>
          <a:solidFill>
            <a:schemeClr val="accent1">
              <a:lumMod val="60000"/>
              <a:lumOff val="40000"/>
            </a:schemeClr>
          </a:solidFill>
        </p:spPr>
        <p:txBody>
          <a:bodyPr wrap="square" rtlCol="0">
            <a:spAutoFit/>
          </a:bodyPr>
          <a:lstStyle/>
          <a:p>
            <a:pPr marL="457200" indent="-457200">
              <a:buFont typeface="+mj-lt"/>
              <a:buAutoNum type="arabicPeriod"/>
            </a:pPr>
            <a:r>
              <a:rPr lang="en-US" sz="2800" b="1" dirty="0" smtClean="0"/>
              <a:t>Recognize the importance of teaching students to ask their own questions.</a:t>
            </a:r>
          </a:p>
          <a:p>
            <a:pPr marL="457200" indent="-457200">
              <a:buFont typeface="+mj-lt"/>
              <a:buAutoNum type="arabicPeriod"/>
            </a:pPr>
            <a:endParaRPr lang="en-US" sz="2800" b="1" dirty="0"/>
          </a:p>
          <a:p>
            <a:pPr marL="457200" indent="-457200">
              <a:buFont typeface="+mj-lt"/>
              <a:buAutoNum type="arabicPeriod"/>
            </a:pPr>
            <a:r>
              <a:rPr lang="en-US" sz="2800" b="1" dirty="0" smtClean="0"/>
              <a:t>Explore the relevance between students asking their own questions and increasing inquiry and rigor in the classroom. (Kentucky Academic Standards and TPGES).</a:t>
            </a:r>
          </a:p>
          <a:p>
            <a:pPr marL="457200" indent="-457200">
              <a:buFont typeface="+mj-lt"/>
              <a:buAutoNum type="arabicPeriod"/>
            </a:pPr>
            <a:endParaRPr lang="en-US" sz="2800" b="1" dirty="0"/>
          </a:p>
          <a:p>
            <a:pPr marL="457200" indent="-457200">
              <a:buFont typeface="+mj-lt"/>
              <a:buAutoNum type="arabicPeriod"/>
            </a:pPr>
            <a:r>
              <a:rPr lang="en-US" sz="2800" b="1" dirty="0" smtClean="0"/>
              <a:t>Introduction to the Right Question Institute and the Question Formulation Technique.</a:t>
            </a:r>
            <a:endParaRPr lang="en-US" sz="28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5141" y="49874"/>
            <a:ext cx="1340460" cy="1248862"/>
          </a:xfrm>
          <a:prstGeom prst="rect">
            <a:avLst/>
          </a:prstGeom>
        </p:spPr>
      </p:pic>
    </p:spTree>
    <p:extLst>
      <p:ext uri="{BB962C8B-B14F-4D97-AF65-F5344CB8AC3E}">
        <p14:creationId xmlns:p14="http://schemas.microsoft.com/office/powerpoint/2010/main" val="187647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a:xfrm>
            <a:off x="0" y="342410"/>
            <a:ext cx="8913813" cy="914400"/>
          </a:xfrm>
        </p:spPr>
        <p:txBody>
          <a:bodyPr/>
          <a:lstStyle/>
          <a:p>
            <a:r>
              <a:rPr lang="en-US" sz="4400" b="1" dirty="0">
                <a:latin typeface="Rockwell" charset="0"/>
              </a:rPr>
              <a:t>Student Questions</a:t>
            </a:r>
          </a:p>
        </p:txBody>
      </p:sp>
      <p:sp>
        <p:nvSpPr>
          <p:cNvPr id="3" name="Content Placeholder 2"/>
          <p:cNvSpPr>
            <a:spLocks noGrp="1"/>
          </p:cNvSpPr>
          <p:nvPr>
            <p:ph idx="1"/>
          </p:nvPr>
        </p:nvSpPr>
        <p:spPr>
          <a:xfrm>
            <a:off x="235165" y="1444971"/>
            <a:ext cx="4305085" cy="5213840"/>
          </a:xfrm>
        </p:spPr>
        <p:txBody>
          <a:bodyPr>
            <a:normAutofit/>
          </a:bodyPr>
          <a:lstStyle/>
          <a:p>
            <a:pPr marL="341313" indent="-341313">
              <a:lnSpc>
                <a:spcPct val="110000"/>
              </a:lnSpc>
              <a:spcBef>
                <a:spcPts val="0"/>
              </a:spcBef>
              <a:buFont typeface="Calibri" charset="0"/>
              <a:buAutoNum type="arabicPeriod"/>
              <a:defRPr/>
            </a:pPr>
            <a:r>
              <a:rPr lang="en-US" sz="1800" b="1" dirty="0" smtClean="0">
                <a:solidFill>
                  <a:schemeClr val="tx1">
                    <a:lumMod val="65000"/>
                    <a:lumOff val="35000"/>
                  </a:schemeClr>
                </a:solidFill>
                <a:cs typeface="Gill Sans" charset="0"/>
              </a:rPr>
              <a:t>Why are they fighting? 	</a:t>
            </a:r>
            <a:endParaRPr lang="en-US" sz="1800" b="1" dirty="0">
              <a:solidFill>
                <a:schemeClr val="tx1">
                  <a:lumMod val="65000"/>
                  <a:lumOff val="35000"/>
                </a:schemeClr>
              </a:solidFill>
              <a:cs typeface="Gill Sans" charset="0"/>
            </a:endParaRPr>
          </a:p>
          <a:p>
            <a:pPr marL="341313" indent="-341313">
              <a:lnSpc>
                <a:spcPct val="110000"/>
              </a:lnSpc>
              <a:spcBef>
                <a:spcPts val="0"/>
              </a:spcBef>
              <a:buFont typeface="Calibri" charset="0"/>
              <a:buAutoNum type="arabicPeriod"/>
              <a:defRPr/>
            </a:pPr>
            <a:r>
              <a:rPr lang="en-US" sz="1800" b="1" dirty="0" smtClean="0">
                <a:solidFill>
                  <a:schemeClr val="tx1">
                    <a:lumMod val="65000"/>
                    <a:lumOff val="35000"/>
                  </a:schemeClr>
                </a:solidFill>
                <a:cs typeface="Gill Sans" charset="0"/>
              </a:rPr>
              <a:t>Are they fighting? </a:t>
            </a:r>
          </a:p>
          <a:p>
            <a:pPr marL="341313" indent="-341313">
              <a:lnSpc>
                <a:spcPct val="110000"/>
              </a:lnSpc>
              <a:spcBef>
                <a:spcPts val="0"/>
              </a:spcBef>
              <a:buFont typeface="Calibri" charset="0"/>
              <a:buAutoNum type="arabicPeriod"/>
              <a:defRPr/>
            </a:pPr>
            <a:r>
              <a:rPr lang="en-US" sz="1800" b="1" dirty="0" smtClean="0">
                <a:solidFill>
                  <a:schemeClr val="tx1">
                    <a:lumMod val="65000"/>
                    <a:lumOff val="35000"/>
                  </a:schemeClr>
                </a:solidFill>
                <a:cs typeface="Gill Sans" charset="0"/>
              </a:rPr>
              <a:t>Are they part of the government?</a:t>
            </a:r>
          </a:p>
          <a:p>
            <a:pPr marL="341313" indent="-341313">
              <a:lnSpc>
                <a:spcPct val="110000"/>
              </a:lnSpc>
              <a:spcBef>
                <a:spcPts val="0"/>
              </a:spcBef>
              <a:buFont typeface="Calibri" charset="0"/>
              <a:buAutoNum type="arabicPeriod"/>
              <a:defRPr/>
            </a:pPr>
            <a:r>
              <a:rPr lang="en-US" sz="1800" b="1" dirty="0" smtClean="0">
                <a:solidFill>
                  <a:schemeClr val="tx1">
                    <a:lumMod val="65000"/>
                    <a:lumOff val="35000"/>
                  </a:schemeClr>
                </a:solidFill>
                <a:cs typeface="Gill Sans" charset="0"/>
              </a:rPr>
              <a:t>Where were they?</a:t>
            </a:r>
          </a:p>
          <a:p>
            <a:pPr marL="341313" indent="-341313">
              <a:lnSpc>
                <a:spcPct val="110000"/>
              </a:lnSpc>
              <a:spcBef>
                <a:spcPts val="0"/>
              </a:spcBef>
              <a:buFont typeface="Calibri" charset="0"/>
              <a:buAutoNum type="arabicPeriod"/>
              <a:defRPr/>
            </a:pPr>
            <a:r>
              <a:rPr lang="en-US" sz="1800" b="1" dirty="0" smtClean="0">
                <a:solidFill>
                  <a:schemeClr val="tx1">
                    <a:lumMod val="65000"/>
                    <a:lumOff val="35000"/>
                  </a:schemeClr>
                </a:solidFill>
                <a:cs typeface="Gill Sans" charset="0"/>
              </a:rPr>
              <a:t>Who are they?</a:t>
            </a:r>
          </a:p>
          <a:p>
            <a:pPr marL="341313" indent="-341313">
              <a:lnSpc>
                <a:spcPct val="110000"/>
              </a:lnSpc>
              <a:spcBef>
                <a:spcPts val="0"/>
              </a:spcBef>
              <a:buFont typeface="Calibri" charset="0"/>
              <a:buAutoNum type="arabicPeriod"/>
              <a:defRPr/>
            </a:pPr>
            <a:r>
              <a:rPr lang="en-US" sz="1800" b="1" dirty="0" smtClean="0">
                <a:solidFill>
                  <a:schemeClr val="tx1">
                    <a:lumMod val="65000"/>
                    <a:lumOff val="35000"/>
                  </a:schemeClr>
                </a:solidFill>
                <a:cs typeface="Gill Sans" charset="0"/>
              </a:rPr>
              <a:t>Were they signing anything?</a:t>
            </a:r>
          </a:p>
          <a:p>
            <a:pPr marL="341313" indent="-341313">
              <a:lnSpc>
                <a:spcPct val="110000"/>
              </a:lnSpc>
              <a:spcBef>
                <a:spcPts val="0"/>
              </a:spcBef>
              <a:buFont typeface="Calibri" charset="0"/>
              <a:buAutoNum type="arabicPeriod"/>
              <a:defRPr/>
            </a:pPr>
            <a:r>
              <a:rPr lang="en-US" sz="1800" b="1" dirty="0" smtClean="0">
                <a:solidFill>
                  <a:schemeClr val="tx1">
                    <a:lumMod val="65000"/>
                    <a:lumOff val="35000"/>
                  </a:schemeClr>
                </a:solidFill>
                <a:cs typeface="Gill Sans" charset="0"/>
              </a:rPr>
              <a:t>Who else was there?</a:t>
            </a:r>
          </a:p>
          <a:p>
            <a:pPr marL="341313" indent="-341313">
              <a:lnSpc>
                <a:spcPct val="110000"/>
              </a:lnSpc>
              <a:spcBef>
                <a:spcPts val="0"/>
              </a:spcBef>
              <a:buFont typeface="Calibri" charset="0"/>
              <a:buAutoNum type="arabicPeriod"/>
              <a:defRPr/>
            </a:pPr>
            <a:r>
              <a:rPr lang="en-US" sz="1800" b="1" dirty="0" smtClean="0">
                <a:solidFill>
                  <a:schemeClr val="tx1">
                    <a:lumMod val="65000"/>
                    <a:lumOff val="35000"/>
                  </a:schemeClr>
                </a:solidFill>
                <a:cs typeface="Gill Sans" charset="0"/>
              </a:rPr>
              <a:t>Why are you hitting him?</a:t>
            </a:r>
          </a:p>
          <a:p>
            <a:pPr marL="341313" indent="-341313">
              <a:lnSpc>
                <a:spcPct val="110000"/>
              </a:lnSpc>
              <a:spcBef>
                <a:spcPts val="0"/>
              </a:spcBef>
              <a:buFont typeface="Calibri" charset="0"/>
              <a:buAutoNum type="arabicPeriod"/>
              <a:defRPr/>
            </a:pPr>
            <a:r>
              <a:rPr lang="en-US" sz="1800" b="1" dirty="0" smtClean="0">
                <a:solidFill>
                  <a:schemeClr val="tx1">
                    <a:lumMod val="65000"/>
                    <a:lumOff val="35000"/>
                  </a:schemeClr>
                </a:solidFill>
                <a:cs typeface="Gill Sans" charset="0"/>
              </a:rPr>
              <a:t>Why didn’t they call 911?</a:t>
            </a:r>
            <a:endParaRPr lang="en-US" sz="1800" b="1" dirty="0" smtClean="0">
              <a:solidFill>
                <a:schemeClr val="tx1">
                  <a:lumMod val="65000"/>
                  <a:lumOff val="35000"/>
                </a:schemeClr>
              </a:solidFill>
            </a:endParaRPr>
          </a:p>
          <a:p>
            <a:pPr marL="341313" indent="-341313">
              <a:lnSpc>
                <a:spcPct val="110000"/>
              </a:lnSpc>
              <a:spcBef>
                <a:spcPts val="0"/>
              </a:spcBef>
              <a:buFont typeface="Calibri" charset="0"/>
              <a:buAutoNum type="arabicPeriod"/>
              <a:defRPr/>
            </a:pPr>
            <a:r>
              <a:rPr lang="en-US" sz="1800" b="1" dirty="0" smtClean="0">
                <a:solidFill>
                  <a:schemeClr val="tx1">
                    <a:lumMod val="65000"/>
                    <a:lumOff val="35000"/>
                  </a:schemeClr>
                </a:solidFill>
                <a:cs typeface="Gill Sans" charset="0"/>
              </a:rPr>
              <a:t>Was this related to slavery?</a:t>
            </a:r>
          </a:p>
          <a:p>
            <a:pPr marL="341313" indent="-341313">
              <a:lnSpc>
                <a:spcPct val="110000"/>
              </a:lnSpc>
              <a:spcBef>
                <a:spcPts val="0"/>
              </a:spcBef>
              <a:buFont typeface="Calibri" charset="0"/>
              <a:buAutoNum type="arabicPeriod"/>
              <a:defRPr/>
            </a:pPr>
            <a:r>
              <a:rPr lang="en-US" sz="1800" b="1" dirty="0" smtClean="0">
                <a:solidFill>
                  <a:schemeClr val="tx1">
                    <a:lumMod val="65000"/>
                    <a:lumOff val="35000"/>
                  </a:schemeClr>
                </a:solidFill>
                <a:cs typeface="Gill Sans" charset="0"/>
              </a:rPr>
              <a:t>Why is he hitting him with a bat?</a:t>
            </a:r>
          </a:p>
          <a:p>
            <a:pPr marL="341313" indent="-341313">
              <a:lnSpc>
                <a:spcPct val="110000"/>
              </a:lnSpc>
              <a:spcBef>
                <a:spcPts val="0"/>
              </a:spcBef>
              <a:buFont typeface="Calibri" charset="0"/>
              <a:buAutoNum type="arabicPeriod"/>
              <a:defRPr/>
            </a:pPr>
            <a:r>
              <a:rPr lang="en-US" sz="1400" b="1" dirty="0" smtClean="0">
                <a:solidFill>
                  <a:srgbClr val="629DD1"/>
                </a:solidFill>
                <a:cs typeface="Gill Sans" charset="0"/>
              </a:rPr>
              <a:t> </a:t>
            </a:r>
            <a:r>
              <a:rPr lang="en-US" sz="1800" b="1" dirty="0">
                <a:solidFill>
                  <a:srgbClr val="595959"/>
                </a:solidFill>
                <a:cs typeface="Gill Sans" charset="0"/>
              </a:rPr>
              <a:t>Why are you taking a pen? </a:t>
            </a:r>
            <a:endParaRPr lang="en-US" sz="1800" b="1" dirty="0" smtClean="0">
              <a:solidFill>
                <a:srgbClr val="595959"/>
              </a:solidFill>
              <a:cs typeface="Gill Sans" charset="0"/>
            </a:endParaRPr>
          </a:p>
          <a:p>
            <a:pPr marL="341313" indent="-341313">
              <a:lnSpc>
                <a:spcPct val="110000"/>
              </a:lnSpc>
              <a:spcBef>
                <a:spcPts val="0"/>
              </a:spcBef>
              <a:buFont typeface="Calibri" charset="0"/>
              <a:buAutoNum type="arabicPeriod"/>
              <a:defRPr/>
            </a:pPr>
            <a:r>
              <a:rPr lang="en-US" sz="1400" b="1" dirty="0" smtClean="0">
                <a:solidFill>
                  <a:srgbClr val="595959"/>
                </a:solidFill>
                <a:cs typeface="Gill Sans" charset="0"/>
              </a:rPr>
              <a:t> </a:t>
            </a:r>
            <a:r>
              <a:rPr lang="en-US" sz="1800" b="1" dirty="0">
                <a:solidFill>
                  <a:srgbClr val="595959"/>
                </a:solidFill>
                <a:cs typeface="Gill Sans" charset="0"/>
              </a:rPr>
              <a:t>Why are they in court? </a:t>
            </a:r>
            <a:endParaRPr lang="en-US" sz="1800" b="1" dirty="0" smtClean="0">
              <a:solidFill>
                <a:srgbClr val="595959"/>
              </a:solidFill>
              <a:cs typeface="Gill Sans" charset="0"/>
            </a:endParaRPr>
          </a:p>
          <a:p>
            <a:pPr marL="341313" indent="-341313">
              <a:lnSpc>
                <a:spcPct val="110000"/>
              </a:lnSpc>
              <a:spcBef>
                <a:spcPts val="0"/>
              </a:spcBef>
              <a:buFont typeface="Calibri" charset="0"/>
              <a:buAutoNum type="arabicPeriod"/>
              <a:defRPr/>
            </a:pPr>
            <a:r>
              <a:rPr lang="en-US" sz="1400" b="1" dirty="0" smtClean="0">
                <a:solidFill>
                  <a:schemeClr val="accent1"/>
                </a:solidFill>
                <a:cs typeface="Gill Sans" charset="0"/>
              </a:rPr>
              <a:t> </a:t>
            </a:r>
            <a:r>
              <a:rPr lang="en-US" sz="1800" b="1" dirty="0">
                <a:solidFill>
                  <a:srgbClr val="595959"/>
                </a:solidFill>
                <a:cs typeface="Gill Sans" charset="0"/>
              </a:rPr>
              <a:t>Who hit who first</a:t>
            </a:r>
            <a:r>
              <a:rPr lang="en-US" sz="1800" b="1" dirty="0" smtClean="0">
                <a:solidFill>
                  <a:srgbClr val="595959"/>
                </a:solidFill>
                <a:cs typeface="Gill Sans" charset="0"/>
              </a:rPr>
              <a:t>?</a:t>
            </a:r>
          </a:p>
          <a:p>
            <a:pPr marL="341313" indent="-341313">
              <a:lnSpc>
                <a:spcPct val="110000"/>
              </a:lnSpc>
              <a:spcBef>
                <a:spcPts val="0"/>
              </a:spcBef>
              <a:buFont typeface="Calibri" charset="0"/>
              <a:buAutoNum type="arabicPeriod"/>
              <a:defRPr/>
            </a:pPr>
            <a:r>
              <a:rPr lang="en-US" sz="1800" b="1" dirty="0" smtClean="0">
                <a:solidFill>
                  <a:srgbClr val="595959"/>
                </a:solidFill>
                <a:cs typeface="Gill Sans" charset="0"/>
              </a:rPr>
              <a:t>Who </a:t>
            </a:r>
            <a:r>
              <a:rPr lang="en-US" sz="1800" b="1" dirty="0">
                <a:solidFill>
                  <a:srgbClr val="595959"/>
                </a:solidFill>
                <a:cs typeface="Gill Sans" charset="0"/>
              </a:rPr>
              <a:t>died</a:t>
            </a:r>
            <a:r>
              <a:rPr lang="en-US" sz="1800" b="1" dirty="0" smtClean="0">
                <a:solidFill>
                  <a:srgbClr val="595959"/>
                </a:solidFill>
                <a:cs typeface="Gill Sans" charset="0"/>
              </a:rPr>
              <a:t>?</a:t>
            </a:r>
          </a:p>
          <a:p>
            <a:pPr marL="341313" indent="-341313">
              <a:lnSpc>
                <a:spcPct val="110000"/>
              </a:lnSpc>
              <a:spcBef>
                <a:spcPts val="0"/>
              </a:spcBef>
              <a:buFont typeface="Calibri" charset="0"/>
              <a:buAutoNum type="arabicPeriod"/>
              <a:defRPr/>
            </a:pPr>
            <a:r>
              <a:rPr lang="en-US" sz="1800" b="1" dirty="0" smtClean="0">
                <a:solidFill>
                  <a:srgbClr val="595959"/>
                </a:solidFill>
                <a:cs typeface="Gill Sans" charset="0"/>
              </a:rPr>
              <a:t>Why </a:t>
            </a:r>
            <a:r>
              <a:rPr lang="en-US" sz="1800" b="1" dirty="0">
                <a:solidFill>
                  <a:srgbClr val="595959"/>
                </a:solidFill>
                <a:cs typeface="Gill Sans" charset="0"/>
              </a:rPr>
              <a:t>are they smiling?</a:t>
            </a:r>
          </a:p>
          <a:p>
            <a:pPr eaLnBrk="0" hangingPunct="0">
              <a:buClr>
                <a:srgbClr val="629DD1"/>
              </a:buClr>
              <a:buSzPct val="75000"/>
              <a:buFontTx/>
              <a:buAutoNum type="arabicPeriod" startAt="15"/>
              <a:defRPr/>
            </a:pPr>
            <a:endParaRPr lang="en-US" sz="1800" dirty="0">
              <a:solidFill>
                <a:srgbClr val="595959"/>
              </a:solidFill>
              <a:cs typeface="Gill Sans" charset="0"/>
            </a:endParaRPr>
          </a:p>
          <a:p>
            <a:pPr marL="341313" indent="-341313">
              <a:lnSpc>
                <a:spcPct val="110000"/>
              </a:lnSpc>
              <a:spcBef>
                <a:spcPts val="0"/>
              </a:spcBef>
              <a:buFont typeface="Calibri" charset="0"/>
              <a:buAutoNum type="arabicPeriod"/>
              <a:defRPr/>
            </a:pPr>
            <a:endParaRPr lang="en-US" sz="1800" dirty="0" smtClean="0">
              <a:solidFill>
                <a:schemeClr val="tx1">
                  <a:lumMod val="65000"/>
                  <a:lumOff val="35000"/>
                </a:schemeClr>
              </a:solidFill>
              <a:cs typeface="Gill Sans" charset="0"/>
            </a:endParaRPr>
          </a:p>
        </p:txBody>
      </p:sp>
      <p:pic>
        <p:nvPicPr>
          <p:cNvPr id="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799" y="1671434"/>
            <a:ext cx="4418013" cy="4415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a:xfrm>
            <a:off x="-1899" y="346838"/>
            <a:ext cx="9143365" cy="1582801"/>
          </a:xfrm>
        </p:spPr>
        <p:txBody>
          <a:bodyPr>
            <a:normAutofit fontScale="90000"/>
          </a:bodyPr>
          <a:lstStyle/>
          <a:p>
            <a:pPr algn="ctr" eaLnBrk="1" hangingPunct="1"/>
            <a:r>
              <a:rPr lang="en-US" sz="4400" b="1" dirty="0" smtClean="0">
                <a:latin typeface="Rockwell" charset="0"/>
              </a:rPr>
              <a:t/>
            </a:r>
            <a:br>
              <a:rPr lang="en-US" sz="4400" b="1" dirty="0" smtClean="0">
                <a:latin typeface="Rockwell" charset="0"/>
              </a:rPr>
            </a:br>
            <a:r>
              <a:rPr lang="en-US" sz="4400" b="1" dirty="0" smtClean="0">
                <a:latin typeface="Rockwell" charset="0"/>
              </a:rPr>
              <a:t>Rigor in the </a:t>
            </a:r>
            <a:r>
              <a:rPr lang="en-US" sz="4400" b="1" u="sng" dirty="0" smtClean="0">
                <a:latin typeface="Rockwell" charset="0"/>
              </a:rPr>
              <a:t>Q</a:t>
            </a:r>
            <a:r>
              <a:rPr lang="en-US" sz="4400" b="1" dirty="0" smtClean="0">
                <a:latin typeface="Rockwell" charset="0"/>
              </a:rPr>
              <a:t>uestion </a:t>
            </a:r>
            <a:r>
              <a:rPr lang="en-US" sz="4400" b="1" u="sng" dirty="0" smtClean="0">
                <a:latin typeface="Rockwell" charset="0"/>
              </a:rPr>
              <a:t>F</a:t>
            </a:r>
            <a:r>
              <a:rPr lang="en-US" sz="4400" b="1" dirty="0" smtClean="0">
                <a:latin typeface="Rockwell" charset="0"/>
              </a:rPr>
              <a:t>ormulation </a:t>
            </a:r>
            <a:r>
              <a:rPr lang="en-US" sz="4400" b="1" u="sng" dirty="0" smtClean="0">
                <a:latin typeface="Rockwell" charset="0"/>
              </a:rPr>
              <a:t>T</a:t>
            </a:r>
            <a:r>
              <a:rPr lang="en-US" sz="4400" b="1" dirty="0" smtClean="0">
                <a:latin typeface="Rockwell" charset="0"/>
              </a:rPr>
              <a:t>echnique</a:t>
            </a:r>
            <a:r>
              <a:rPr lang="en-US" sz="4400" b="1" dirty="0" smtClean="0">
                <a:latin typeface="Rockwell" charset="0"/>
              </a:rPr>
              <a:t/>
            </a:r>
            <a:br>
              <a:rPr lang="en-US" sz="4400" b="1" dirty="0" smtClean="0">
                <a:latin typeface="Rockwell" charset="0"/>
              </a:rPr>
            </a:br>
            <a:endParaRPr lang="en-US" sz="4400" b="1" dirty="0">
              <a:latin typeface="Rockwell" charset="0"/>
            </a:endParaRPr>
          </a:p>
        </p:txBody>
      </p:sp>
      <p:sp>
        <p:nvSpPr>
          <p:cNvPr id="3" name="Content Placeholder 2"/>
          <p:cNvSpPr>
            <a:spLocks noGrp="1"/>
          </p:cNvSpPr>
          <p:nvPr>
            <p:ph idx="1"/>
          </p:nvPr>
        </p:nvSpPr>
        <p:spPr>
          <a:xfrm>
            <a:off x="261254" y="2316290"/>
            <a:ext cx="8617058" cy="3602037"/>
          </a:xfrm>
        </p:spPr>
        <p:txBody>
          <a:bodyPr>
            <a:normAutofit fontScale="85000" lnSpcReduction="20000"/>
          </a:bodyPr>
          <a:lstStyle/>
          <a:p>
            <a:pPr marL="349250" lvl="1" indent="0" algn="ctr">
              <a:buNone/>
            </a:pPr>
            <a:r>
              <a:rPr lang="en-US" sz="5400" b="1" dirty="0">
                <a:latin typeface="Rockwell" charset="0"/>
              </a:rPr>
              <a:t>Three Thinking Abilities </a:t>
            </a:r>
            <a:endParaRPr lang="en-US" sz="5400" b="1" dirty="0" smtClean="0">
              <a:latin typeface="Rockwell" charset="0"/>
            </a:endParaRPr>
          </a:p>
          <a:p>
            <a:pPr marL="349250" lvl="1" indent="0" algn="ctr">
              <a:buNone/>
            </a:pPr>
            <a:r>
              <a:rPr lang="en-US" sz="5400" b="1" dirty="0" smtClean="0">
                <a:latin typeface="Rockwell" charset="0"/>
              </a:rPr>
              <a:t>in </a:t>
            </a:r>
            <a:r>
              <a:rPr lang="en-US" sz="5400" b="1" dirty="0">
                <a:latin typeface="Rockwell" charset="0"/>
              </a:rPr>
              <a:t>One </a:t>
            </a:r>
            <a:r>
              <a:rPr lang="en-US" sz="5400" b="1" dirty="0" smtClean="0">
                <a:latin typeface="Rockwell" charset="0"/>
              </a:rPr>
              <a:t>Process</a:t>
            </a:r>
          </a:p>
          <a:p>
            <a:pPr marL="349250" lvl="1" indent="0">
              <a:buNone/>
            </a:pPr>
            <a:endParaRPr lang="en-US" sz="2300" dirty="0" smtClean="0">
              <a:solidFill>
                <a:schemeClr val="tx1"/>
              </a:solidFill>
              <a:latin typeface="Rockwell" charset="0"/>
            </a:endParaRPr>
          </a:p>
          <a:p>
            <a:pPr lvl="1" eaLnBrk="1" hangingPunct="1"/>
            <a:r>
              <a:rPr lang="en-US" sz="5400" dirty="0" smtClean="0">
                <a:solidFill>
                  <a:schemeClr val="tx1"/>
                </a:solidFill>
                <a:latin typeface="Rockwell" charset="0"/>
              </a:rPr>
              <a:t>Divergent</a:t>
            </a:r>
            <a:endParaRPr lang="en-US" sz="5400" dirty="0">
              <a:solidFill>
                <a:schemeClr val="tx1"/>
              </a:solidFill>
              <a:latin typeface="Rockwell" charset="0"/>
            </a:endParaRPr>
          </a:p>
          <a:p>
            <a:pPr lvl="1" eaLnBrk="1" hangingPunct="1"/>
            <a:r>
              <a:rPr lang="en-US" sz="5400" dirty="0">
                <a:solidFill>
                  <a:schemeClr val="tx1"/>
                </a:solidFill>
                <a:latin typeface="Rockwell" charset="0"/>
              </a:rPr>
              <a:t>Convergent</a:t>
            </a:r>
          </a:p>
          <a:p>
            <a:pPr lvl="1" eaLnBrk="1" hangingPunct="1"/>
            <a:r>
              <a:rPr lang="en-US" sz="5400" dirty="0">
                <a:solidFill>
                  <a:schemeClr val="tx1"/>
                </a:solidFill>
                <a:latin typeface="Rockwell" charset="0"/>
              </a:rPr>
              <a:t>Metacognitive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2466" y="5868307"/>
            <a:ext cx="3429000" cy="60960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1" name="Group 2"/>
          <p:cNvGrpSpPr>
            <a:grpSpLocks/>
          </p:cNvGrpSpPr>
          <p:nvPr/>
        </p:nvGrpSpPr>
        <p:grpSpPr bwMode="auto">
          <a:xfrm>
            <a:off x="1919288" y="2371318"/>
            <a:ext cx="5445125" cy="4111625"/>
            <a:chOff x="1936645" y="1376010"/>
            <a:chExt cx="5445378" cy="4112260"/>
          </a:xfrm>
        </p:grpSpPr>
        <p:grpSp>
          <p:nvGrpSpPr>
            <p:cNvPr id="72707" name="Group 1"/>
            <p:cNvGrpSpPr>
              <a:grpSpLocks/>
            </p:cNvGrpSpPr>
            <p:nvPr/>
          </p:nvGrpSpPr>
          <p:grpSpPr bwMode="auto">
            <a:xfrm>
              <a:off x="1936645" y="1376010"/>
              <a:ext cx="5445378" cy="4112260"/>
              <a:chOff x="1936645" y="1376010"/>
              <a:chExt cx="5445378" cy="4112260"/>
            </a:xfrm>
          </p:grpSpPr>
          <p:sp>
            <p:nvSpPr>
              <p:cNvPr id="72709" name="AutoShape 4"/>
              <p:cNvSpPr>
                <a:spLocks/>
              </p:cNvSpPr>
              <p:nvPr/>
            </p:nvSpPr>
            <p:spPr bwMode="auto">
              <a:xfrm rot="-8700000">
                <a:off x="1952965" y="3183303"/>
                <a:ext cx="5429058" cy="469900"/>
              </a:xfrm>
              <a:prstGeom prst="leftRightArrow">
                <a:avLst>
                  <a:gd name="adj1" fmla="val 50000"/>
                  <a:gd name="adj2" fmla="val 101790"/>
                </a:avLst>
              </a:prstGeom>
              <a:solidFill>
                <a:srgbClr val="2C7C9F">
                  <a:alpha val="80783"/>
                </a:srgbClr>
              </a:solidFill>
              <a:ln w="25400">
                <a:solidFill>
                  <a:srgbClr val="3A93FF">
                    <a:alpha val="34117"/>
                  </a:srgbClr>
                </a:solidFill>
                <a:round/>
                <a:headEnd/>
                <a:tailEnd/>
              </a:ln>
            </p:spPr>
            <p:txBody>
              <a:bodyPr lIns="0" tIns="0" rIns="0" bIns="0"/>
              <a:lstStyle/>
              <a:p>
                <a:pPr algn="ctr"/>
                <a:endParaRPr lang="es-ES_tradnl">
                  <a:ea typeface="ヒラギノ角ゴ ProN W3" charset="0"/>
                  <a:cs typeface="ヒラギノ角ゴ ProN W3" charset="0"/>
                </a:endParaRPr>
              </a:p>
            </p:txBody>
          </p:sp>
          <p:sp>
            <p:nvSpPr>
              <p:cNvPr id="72710" name="AutoShape 4"/>
              <p:cNvSpPr>
                <a:spLocks/>
              </p:cNvSpPr>
              <p:nvPr/>
            </p:nvSpPr>
            <p:spPr bwMode="auto">
              <a:xfrm rot="-5400000">
                <a:off x="2535407" y="3197190"/>
                <a:ext cx="4112260" cy="469900"/>
              </a:xfrm>
              <a:prstGeom prst="leftRightArrow">
                <a:avLst>
                  <a:gd name="adj1" fmla="val 50000"/>
                  <a:gd name="adj2" fmla="val 101775"/>
                </a:avLst>
              </a:prstGeom>
              <a:solidFill>
                <a:srgbClr val="2C7C9F">
                  <a:alpha val="80783"/>
                </a:srgbClr>
              </a:solidFill>
              <a:ln w="25400">
                <a:solidFill>
                  <a:srgbClr val="3A93FF">
                    <a:alpha val="34117"/>
                  </a:srgbClr>
                </a:solidFill>
                <a:round/>
                <a:headEnd/>
                <a:tailEnd/>
              </a:ln>
            </p:spPr>
            <p:txBody>
              <a:bodyPr lIns="0" tIns="0" rIns="0" bIns="0"/>
              <a:lstStyle/>
              <a:p>
                <a:pPr algn="ctr"/>
                <a:endParaRPr lang="es-ES_tradnl">
                  <a:ea typeface="ヒラギノ角ゴ ProN W3" charset="0"/>
                  <a:cs typeface="ヒラギノ角ゴ ProN W3" charset="0"/>
                </a:endParaRPr>
              </a:p>
            </p:txBody>
          </p:sp>
          <p:sp>
            <p:nvSpPr>
              <p:cNvPr id="72711" name="AutoShape 4"/>
              <p:cNvSpPr>
                <a:spLocks/>
              </p:cNvSpPr>
              <p:nvPr/>
            </p:nvSpPr>
            <p:spPr bwMode="auto">
              <a:xfrm rot="8486795">
                <a:off x="1936645" y="3219112"/>
                <a:ext cx="5229549" cy="469900"/>
              </a:xfrm>
              <a:prstGeom prst="leftRightArrow">
                <a:avLst>
                  <a:gd name="adj1" fmla="val 50000"/>
                  <a:gd name="adj2" fmla="val 101759"/>
                </a:avLst>
              </a:prstGeom>
              <a:solidFill>
                <a:srgbClr val="2C7C9F">
                  <a:alpha val="80783"/>
                </a:srgbClr>
              </a:solidFill>
              <a:ln w="25400">
                <a:solidFill>
                  <a:srgbClr val="3A93FF">
                    <a:alpha val="34117"/>
                  </a:srgbClr>
                </a:solidFill>
                <a:round/>
                <a:headEnd/>
                <a:tailEnd/>
              </a:ln>
            </p:spPr>
            <p:txBody>
              <a:bodyPr lIns="0" tIns="0" rIns="0" bIns="0"/>
              <a:lstStyle/>
              <a:p>
                <a:pPr algn="ctr"/>
                <a:endParaRPr lang="es-ES_tradnl">
                  <a:ea typeface="ヒラギノ角ゴ ProN W3" charset="0"/>
                  <a:cs typeface="ヒラギノ角ゴ ProN W3" charset="0"/>
                </a:endParaRPr>
              </a:p>
            </p:txBody>
          </p:sp>
          <p:sp>
            <p:nvSpPr>
              <p:cNvPr id="72712" name="AutoShape 4"/>
              <p:cNvSpPr>
                <a:spLocks/>
              </p:cNvSpPr>
              <p:nvPr/>
            </p:nvSpPr>
            <p:spPr bwMode="auto">
              <a:xfrm>
                <a:off x="2309120" y="3226103"/>
                <a:ext cx="4433557" cy="469900"/>
              </a:xfrm>
              <a:prstGeom prst="leftRightArrow">
                <a:avLst>
                  <a:gd name="adj1" fmla="val 50000"/>
                  <a:gd name="adj2" fmla="val 101777"/>
                </a:avLst>
              </a:prstGeom>
              <a:solidFill>
                <a:srgbClr val="2C7C9F">
                  <a:alpha val="80783"/>
                </a:srgbClr>
              </a:solidFill>
              <a:ln w="25400">
                <a:solidFill>
                  <a:srgbClr val="3A93FF">
                    <a:alpha val="34117"/>
                  </a:srgbClr>
                </a:solidFill>
                <a:round/>
                <a:headEnd/>
                <a:tailEnd/>
              </a:ln>
            </p:spPr>
            <p:txBody>
              <a:bodyPr lIns="0" tIns="0" rIns="0" bIns="0"/>
              <a:lstStyle/>
              <a:p>
                <a:pPr algn="ctr"/>
                <a:endParaRPr lang="es-ES_tradnl">
                  <a:ea typeface="ヒラギノ角ゴ ProN W3" charset="0"/>
                  <a:cs typeface="ヒラギノ角ゴ ProN W3" charset="0"/>
                </a:endParaRPr>
              </a:p>
            </p:txBody>
          </p:sp>
        </p:grpSp>
        <p:sp>
          <p:nvSpPr>
            <p:cNvPr id="8" name="Rectangle 1"/>
            <p:cNvSpPr txBox="1">
              <a:spLocks noChangeArrowheads="1"/>
            </p:cNvSpPr>
            <p:nvPr/>
          </p:nvSpPr>
          <p:spPr>
            <a:xfrm>
              <a:off x="2414504" y="2609687"/>
              <a:ext cx="4381704" cy="1371812"/>
            </a:xfrm>
            <a:prstGeom prst="rect">
              <a:avLst/>
            </a:prstGeom>
          </p:spPr>
          <p:txBody>
            <a:bodyPr anchor="b">
              <a:normAutofit/>
            </a:bodyPr>
            <a:lstStyle/>
            <a:p>
              <a:pPr algn="ctr" fontAlgn="auto">
                <a:spcAft>
                  <a:spcPts val="0"/>
                </a:spcAft>
                <a:defRPr/>
              </a:pPr>
              <a:r>
                <a:rPr lang="en-US" sz="3300" b="1" dirty="0">
                  <a:solidFill>
                    <a:schemeClr val="tx1">
                      <a:lumMod val="65000"/>
                      <a:lumOff val="35000"/>
                    </a:schemeClr>
                  </a:solidFill>
                  <a:latin typeface="+mj-lt"/>
                  <a:ea typeface="+mj-ea"/>
                  <a:cs typeface="+mj-cs"/>
                  <a:sym typeface="Gill Sans" charset="0"/>
                </a:rPr>
                <a:t>DIVERGENT</a:t>
              </a:r>
              <a:r>
                <a:rPr lang="en-US" sz="3300" b="1" dirty="0">
                  <a:solidFill>
                    <a:schemeClr val="tx1">
                      <a:lumMod val="65000"/>
                      <a:lumOff val="35000"/>
                    </a:schemeClr>
                  </a:solidFill>
                  <a:latin typeface="+mj-lt"/>
                  <a:ea typeface="ヒラギノ角ゴ ProN W6" charset="-128"/>
                  <a:cs typeface="ヒラギノ角ゴ ProN W6" charset="-128"/>
                  <a:sym typeface="Gill Sans" charset="0"/>
                </a:rPr>
                <a:t/>
              </a:r>
              <a:br>
                <a:rPr lang="en-US" sz="3300" b="1" dirty="0">
                  <a:solidFill>
                    <a:schemeClr val="tx1">
                      <a:lumMod val="65000"/>
                      <a:lumOff val="35000"/>
                    </a:schemeClr>
                  </a:solidFill>
                  <a:latin typeface="+mj-lt"/>
                  <a:ea typeface="ヒラギノ角ゴ ProN W6" charset="-128"/>
                  <a:cs typeface="ヒラギノ角ゴ ProN W6" charset="-128"/>
                  <a:sym typeface="Gill Sans" charset="0"/>
                </a:rPr>
              </a:br>
              <a:r>
                <a:rPr lang="en-US" sz="3300" b="1" dirty="0">
                  <a:solidFill>
                    <a:schemeClr val="tx1">
                      <a:lumMod val="65000"/>
                      <a:lumOff val="35000"/>
                    </a:schemeClr>
                  </a:solidFill>
                  <a:latin typeface="+mj-lt"/>
                  <a:ea typeface="+mj-ea"/>
                  <a:cs typeface="+mj-cs"/>
                  <a:sym typeface="Gill Sans" charset="0"/>
                </a:rPr>
                <a:t>THINKING</a:t>
              </a:r>
              <a:endParaRPr lang="en-US" sz="3300" b="1" dirty="0">
                <a:solidFill>
                  <a:schemeClr val="tx1">
                    <a:lumMod val="65000"/>
                    <a:lumOff val="35000"/>
                  </a:schemeClr>
                </a:solidFill>
                <a:latin typeface="+mj-lt"/>
                <a:ea typeface="ヒラギノ角ゴ ProN W6" charset="-128"/>
                <a:cs typeface="ヒラギノ角ゴ ProN W6" charset="-128"/>
                <a:sym typeface="Gill Sans" charset="0"/>
              </a:endParaRPr>
            </a:p>
          </p:txBody>
        </p:sp>
      </p:grpSp>
      <p:sp>
        <p:nvSpPr>
          <p:cNvPr id="72706" name="Title 1"/>
          <p:cNvSpPr>
            <a:spLocks noGrp="1"/>
          </p:cNvSpPr>
          <p:nvPr>
            <p:ph type="title"/>
          </p:nvPr>
        </p:nvSpPr>
        <p:spPr>
          <a:xfrm>
            <a:off x="0" y="222843"/>
            <a:ext cx="9144000" cy="1827315"/>
          </a:xfrm>
        </p:spPr>
        <p:txBody>
          <a:bodyPr>
            <a:normAutofit fontScale="90000"/>
          </a:bodyPr>
          <a:lstStyle/>
          <a:p>
            <a:pPr algn="ctr" eaLnBrk="1" hangingPunct="1"/>
            <a:r>
              <a:rPr lang="en-US" sz="4000" dirty="0">
                <a:latin typeface="Rockwell" charset="0"/>
              </a:rPr>
              <a:t>Thinking in many different </a:t>
            </a:r>
            <a:r>
              <a:rPr lang="en-US" sz="4000" dirty="0" smtClean="0">
                <a:latin typeface="Rockwell" charset="0"/>
              </a:rPr>
              <a:t>directions: Moving from CLOSED to OPEN QUESTIONS</a:t>
            </a:r>
            <a:endParaRPr lang="en-US" sz="4000" dirty="0">
              <a:latin typeface="Rockwell" charset="0"/>
            </a:endParaRPr>
          </a:p>
        </p:txBody>
      </p:sp>
    </p:spTree>
  </p:cSld>
  <p:clrMapOvr>
    <a:masterClrMapping/>
  </p:clrMapOvr>
  <p:transition advClick="0" advTm="107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nodeType="withEffect">
                                  <p:stCondLst>
                                    <p:cond delay="0"/>
                                  </p:stCondLst>
                                  <p:childTnLst>
                                    <p:set>
                                      <p:cBhvr>
                                        <p:cTn id="6" dur="1" fill="hold">
                                          <p:stCondLst>
                                            <p:cond delay="0"/>
                                          </p:stCondLst>
                                        </p:cTn>
                                        <p:tgtEl>
                                          <p:spTgt spid="81921"/>
                                        </p:tgtEl>
                                        <p:attrNameLst>
                                          <p:attrName>style.visibility</p:attrName>
                                        </p:attrNameLst>
                                      </p:cBhvr>
                                      <p:to>
                                        <p:strVal val="visible"/>
                                      </p:to>
                                    </p:set>
                                    <p:animEffect transition="in" filter="circle(out)">
                                      <p:cBhvr>
                                        <p:cTn id="7" dur="2000"/>
                                        <p:tgtEl>
                                          <p:spTgt spid="819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p:nvPr>
        </p:nvSpPr>
        <p:spPr>
          <a:xfrm>
            <a:off x="1" y="300947"/>
            <a:ext cx="9144000" cy="1355648"/>
          </a:xfrm>
        </p:spPr>
        <p:txBody>
          <a:bodyPr>
            <a:normAutofit/>
          </a:bodyPr>
          <a:lstStyle/>
          <a:p>
            <a:pPr eaLnBrk="1" hangingPunct="1"/>
            <a:r>
              <a:rPr lang="en-US" sz="4000" dirty="0">
                <a:latin typeface="Rockwell" charset="0"/>
              </a:rPr>
              <a:t>Narrowing Down, </a:t>
            </a:r>
            <a:r>
              <a:rPr lang="en-US" sz="4000" dirty="0" smtClean="0">
                <a:latin typeface="Rockwell" charset="0"/>
              </a:rPr>
              <a:t>Focusing</a:t>
            </a:r>
            <a:br>
              <a:rPr lang="en-US" sz="4000" dirty="0" smtClean="0">
                <a:latin typeface="Rockwell" charset="0"/>
              </a:rPr>
            </a:br>
            <a:r>
              <a:rPr lang="en-US" sz="4000" dirty="0" smtClean="0">
                <a:latin typeface="Rockwell" charset="0"/>
              </a:rPr>
              <a:t>Moving from OPEN to CLOSED </a:t>
            </a:r>
            <a:endParaRPr lang="en-US" sz="4000" dirty="0">
              <a:latin typeface="Rockwell" charset="0"/>
            </a:endParaRPr>
          </a:p>
        </p:txBody>
      </p:sp>
      <p:grpSp>
        <p:nvGrpSpPr>
          <p:cNvPr id="83970" name="Group 2"/>
          <p:cNvGrpSpPr>
            <a:grpSpLocks/>
          </p:cNvGrpSpPr>
          <p:nvPr/>
        </p:nvGrpSpPr>
        <p:grpSpPr bwMode="auto">
          <a:xfrm>
            <a:off x="1157288" y="1552575"/>
            <a:ext cx="6897687" cy="5113338"/>
            <a:chOff x="1157326" y="1744708"/>
            <a:chExt cx="6897461" cy="5113292"/>
          </a:xfrm>
        </p:grpSpPr>
        <p:sp>
          <p:nvSpPr>
            <p:cNvPr id="36872" name="AutoShape 7"/>
            <p:cNvSpPr>
              <a:spLocks/>
            </p:cNvSpPr>
            <p:nvPr/>
          </p:nvSpPr>
          <p:spPr bwMode="auto">
            <a:xfrm rot="13727190">
              <a:off x="1611310" y="2536873"/>
              <a:ext cx="2225655"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a:defRPr/>
              </a:pPr>
              <a:endParaRPr lang="en-US" dirty="0">
                <a:ea typeface="ヒラギノ角ゴ ProN W3" charset="-128"/>
                <a:cs typeface="ヒラギノ角ゴ ProN W3" charset="-128"/>
              </a:endParaRPr>
            </a:p>
          </p:txBody>
        </p:sp>
        <p:sp>
          <p:nvSpPr>
            <p:cNvPr id="12" name="AutoShape 7"/>
            <p:cNvSpPr>
              <a:spLocks/>
            </p:cNvSpPr>
            <p:nvPr/>
          </p:nvSpPr>
          <p:spPr bwMode="auto">
            <a:xfrm rot="10800000">
              <a:off x="1157326" y="3933851"/>
              <a:ext cx="2033520" cy="792155"/>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a:defRPr/>
              </a:pPr>
              <a:endParaRPr lang="en-US" dirty="0">
                <a:ea typeface="ヒラギノ角ゴ ProN W3" charset="-128"/>
                <a:cs typeface="ヒラギノ角ゴ ProN W3" charset="-128"/>
              </a:endParaRPr>
            </a:p>
          </p:txBody>
        </p:sp>
        <p:sp>
          <p:nvSpPr>
            <p:cNvPr id="13" name="AutoShape 7"/>
            <p:cNvSpPr>
              <a:spLocks/>
            </p:cNvSpPr>
            <p:nvPr/>
          </p:nvSpPr>
          <p:spPr bwMode="auto">
            <a:xfrm>
              <a:off x="6021267" y="3933851"/>
              <a:ext cx="2033520" cy="792155"/>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a:defRPr/>
              </a:pPr>
              <a:endParaRPr lang="en-US" dirty="0">
                <a:ea typeface="ヒラギノ角ゴ ProN W3" charset="-128"/>
                <a:cs typeface="ヒラギノ角ゴ ProN W3" charset="-128"/>
              </a:endParaRPr>
            </a:p>
          </p:txBody>
        </p:sp>
        <p:sp>
          <p:nvSpPr>
            <p:cNvPr id="14" name="AutoShape 7"/>
            <p:cNvSpPr>
              <a:spLocks/>
            </p:cNvSpPr>
            <p:nvPr/>
          </p:nvSpPr>
          <p:spPr bwMode="auto">
            <a:xfrm rot="16200000">
              <a:off x="3651976" y="2366218"/>
              <a:ext cx="2033570"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a:defRPr/>
              </a:pPr>
              <a:endParaRPr lang="en-US" dirty="0">
                <a:ea typeface="ヒラギノ角ゴ ProN W3" charset="-128"/>
                <a:cs typeface="ヒラギノ角ゴ ProN W3" charset="-128"/>
              </a:endParaRPr>
            </a:p>
          </p:txBody>
        </p:sp>
        <p:sp>
          <p:nvSpPr>
            <p:cNvPr id="15" name="AutoShape 7"/>
            <p:cNvSpPr>
              <a:spLocks/>
            </p:cNvSpPr>
            <p:nvPr/>
          </p:nvSpPr>
          <p:spPr bwMode="auto">
            <a:xfrm rot="18794076">
              <a:off x="5668828" y="2528935"/>
              <a:ext cx="2139931"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a:defRPr/>
              </a:pPr>
              <a:endParaRPr lang="en-US" dirty="0">
                <a:ea typeface="ヒラギノ角ゴ ProN W3" charset="-128"/>
                <a:cs typeface="ヒラギノ角ゴ ProN W3" charset="-128"/>
              </a:endParaRPr>
            </a:p>
          </p:txBody>
        </p:sp>
        <p:sp>
          <p:nvSpPr>
            <p:cNvPr id="16" name="AutoShape 7"/>
            <p:cNvSpPr>
              <a:spLocks/>
            </p:cNvSpPr>
            <p:nvPr/>
          </p:nvSpPr>
          <p:spPr bwMode="auto">
            <a:xfrm rot="7922097">
              <a:off x="1839110" y="5179242"/>
              <a:ext cx="2033570"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a:defRPr/>
              </a:pPr>
              <a:endParaRPr lang="en-US" dirty="0">
                <a:ea typeface="ヒラギノ角ゴ ProN W3" charset="-128"/>
                <a:cs typeface="ヒラギノ角ゴ ProN W3" charset="-128"/>
              </a:endParaRPr>
            </a:p>
          </p:txBody>
        </p:sp>
        <p:sp>
          <p:nvSpPr>
            <p:cNvPr id="17" name="AutoShape 7"/>
            <p:cNvSpPr>
              <a:spLocks/>
            </p:cNvSpPr>
            <p:nvPr/>
          </p:nvSpPr>
          <p:spPr bwMode="auto">
            <a:xfrm rot="5400000">
              <a:off x="3651976" y="5445940"/>
              <a:ext cx="2033570"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a:defRPr/>
              </a:pPr>
              <a:endParaRPr lang="en-US" dirty="0">
                <a:ea typeface="ヒラギノ角ゴ ProN W3" charset="-128"/>
                <a:cs typeface="ヒラギノ角ゴ ProN W3" charset="-128"/>
              </a:endParaRPr>
            </a:p>
          </p:txBody>
        </p:sp>
        <p:sp>
          <p:nvSpPr>
            <p:cNvPr id="18" name="AutoShape 7"/>
            <p:cNvSpPr>
              <a:spLocks/>
            </p:cNvSpPr>
            <p:nvPr/>
          </p:nvSpPr>
          <p:spPr bwMode="auto">
            <a:xfrm rot="2678492">
              <a:off x="5435498" y="5202252"/>
              <a:ext cx="2033521" cy="792156"/>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a:defRPr/>
              </a:pPr>
              <a:endParaRPr lang="en-US" dirty="0">
                <a:ea typeface="ヒラギノ角ゴ ProN W3" charset="-128"/>
                <a:cs typeface="ヒラギノ角ゴ ProN W3" charset="-128"/>
              </a:endParaRPr>
            </a:p>
          </p:txBody>
        </p:sp>
        <p:sp>
          <p:nvSpPr>
            <p:cNvPr id="20" name="Rectangle 1"/>
            <p:cNvSpPr txBox="1">
              <a:spLocks noChangeArrowheads="1"/>
            </p:cNvSpPr>
            <p:nvPr/>
          </p:nvSpPr>
          <p:spPr>
            <a:xfrm>
              <a:off x="2868595" y="3565555"/>
              <a:ext cx="3584458" cy="1258876"/>
            </a:xfrm>
            <a:prstGeom prst="rect">
              <a:avLst/>
            </a:prstGeom>
          </p:spPr>
          <p:txBody>
            <a:bodyPr anchor="b">
              <a:normAutofit/>
            </a:bodyPr>
            <a:lstStyle/>
            <a:p>
              <a:pPr algn="ctr" fontAlgn="auto">
                <a:spcAft>
                  <a:spcPts val="0"/>
                </a:spcAft>
                <a:defRPr/>
              </a:pPr>
              <a:r>
                <a:rPr lang="en-US" sz="3300" b="1" dirty="0">
                  <a:solidFill>
                    <a:srgbClr val="595959"/>
                  </a:solidFill>
                  <a:latin typeface="+mj-lt"/>
                  <a:ea typeface="+mj-ea"/>
                  <a:cs typeface="+mj-cs"/>
                  <a:sym typeface="Gill Sans" charset="0"/>
                </a:rPr>
                <a:t>CONVERGENT</a:t>
              </a:r>
            </a:p>
            <a:p>
              <a:pPr algn="ctr" fontAlgn="auto">
                <a:spcAft>
                  <a:spcPts val="0"/>
                </a:spcAft>
                <a:defRPr/>
              </a:pPr>
              <a:r>
                <a:rPr lang="en-US" sz="3300" b="1" dirty="0">
                  <a:solidFill>
                    <a:srgbClr val="595959"/>
                  </a:solidFill>
                  <a:latin typeface="+mj-lt"/>
                  <a:ea typeface="+mj-ea"/>
                  <a:cs typeface="+mj-cs"/>
                  <a:sym typeface="Gill Sans" charset="0"/>
                </a:rPr>
                <a:t>THINKING</a:t>
              </a:r>
              <a:endParaRPr lang="en-US" sz="3300" b="1" dirty="0">
                <a:solidFill>
                  <a:srgbClr val="595959"/>
                </a:solidFill>
                <a:latin typeface="+mj-lt"/>
                <a:ea typeface="ヒラギノ角ゴ ProN W6" charset="-128"/>
                <a:cs typeface="ヒラギノ角ゴ ProN W6" charset="-128"/>
                <a:sym typeface="Gill Sans" charset="0"/>
              </a:endParaRPr>
            </a:p>
          </p:txBody>
        </p:sp>
      </p:grpSp>
    </p:spTree>
  </p:cSld>
  <p:clrMapOvr>
    <a:masterClrMapping/>
  </p:clrMapOvr>
  <p:transition advClick="0" advTm="109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83970"/>
                                        </p:tgtEl>
                                        <p:attrNameLst>
                                          <p:attrName>style.visibility</p:attrName>
                                        </p:attrNameLst>
                                      </p:cBhvr>
                                      <p:to>
                                        <p:strVal val="visible"/>
                                      </p:to>
                                    </p:set>
                                    <p:animEffect transition="in" filter="circle(in)">
                                      <p:cBhvr>
                                        <p:cTn id="7" dur="2000"/>
                                        <p:tgtEl>
                                          <p:spTgt spid="83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3" name="Group 1"/>
          <p:cNvGrpSpPr>
            <a:grpSpLocks/>
          </p:cNvGrpSpPr>
          <p:nvPr/>
        </p:nvGrpSpPr>
        <p:grpSpPr bwMode="auto">
          <a:xfrm>
            <a:off x="731838" y="1852613"/>
            <a:ext cx="3157537" cy="4343400"/>
            <a:chOff x="2187328" y="1886871"/>
            <a:chExt cx="3157513" cy="4343709"/>
          </a:xfrm>
        </p:grpSpPr>
        <p:pic>
          <p:nvPicPr>
            <p:cNvPr id="7578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7328" y="1886871"/>
              <a:ext cx="3157513" cy="4343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578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6445" y="2056053"/>
              <a:ext cx="2204155" cy="159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
        <p:nvSpPr>
          <p:cNvPr id="99334" name="TextBox 5"/>
          <p:cNvSpPr txBox="1">
            <a:spLocks noChangeArrowheads="1"/>
          </p:cNvSpPr>
          <p:nvPr/>
        </p:nvSpPr>
        <p:spPr bwMode="auto">
          <a:xfrm>
            <a:off x="4017553" y="2003549"/>
            <a:ext cx="4693914" cy="4401205"/>
          </a:xfrm>
          <a:prstGeom prst="rect">
            <a:avLst/>
          </a:prstGeom>
          <a:solidFill>
            <a:schemeClr val="accent1">
              <a:lumMod val="60000"/>
              <a:lumOff val="40000"/>
            </a:schemeClr>
          </a:solidFill>
          <a:ln w="9525">
            <a:noFill/>
            <a:miter lim="800000"/>
            <a:headEnd/>
            <a:tailEnd/>
          </a:ln>
        </p:spPr>
        <p:txBody>
          <a:bodyPr wrap="none">
            <a:spAutoFit/>
          </a:bodyPr>
          <a:lstStyle/>
          <a:p>
            <a:pPr algn="ctr">
              <a:defRPr/>
            </a:pPr>
            <a:r>
              <a:rPr lang="en-US" sz="4000" b="1" dirty="0">
                <a:latin typeface="+mj-lt"/>
              </a:rPr>
              <a:t>METACOGNITIVE </a:t>
            </a:r>
          </a:p>
          <a:p>
            <a:pPr algn="ctr">
              <a:defRPr/>
            </a:pPr>
            <a:r>
              <a:rPr lang="en-US" sz="4000" b="1" dirty="0" smtClean="0">
                <a:latin typeface="+mj-lt"/>
              </a:rPr>
              <a:t>THINKING: </a:t>
            </a:r>
          </a:p>
          <a:p>
            <a:pPr algn="ctr">
              <a:defRPr/>
            </a:pPr>
            <a:r>
              <a:rPr lang="en-US" sz="4000" b="1" dirty="0" smtClean="0">
                <a:latin typeface="+mj-lt"/>
              </a:rPr>
              <a:t> </a:t>
            </a:r>
          </a:p>
          <a:p>
            <a:pPr algn="ctr">
              <a:defRPr/>
            </a:pPr>
            <a:r>
              <a:rPr lang="en-US" sz="4000" b="1" dirty="0" smtClean="0">
                <a:latin typeface="+mj-lt"/>
              </a:rPr>
              <a:t>“Why did </a:t>
            </a:r>
          </a:p>
          <a:p>
            <a:pPr algn="ctr">
              <a:defRPr/>
            </a:pPr>
            <a:r>
              <a:rPr lang="en-US" sz="4000" b="1" dirty="0">
                <a:latin typeface="+mj-lt"/>
              </a:rPr>
              <a:t>y</a:t>
            </a:r>
            <a:r>
              <a:rPr lang="en-US" sz="4000" b="1" dirty="0" smtClean="0">
                <a:latin typeface="+mj-lt"/>
              </a:rPr>
              <a:t>ou pick those as </a:t>
            </a:r>
          </a:p>
          <a:p>
            <a:pPr algn="ctr">
              <a:defRPr/>
            </a:pPr>
            <a:r>
              <a:rPr lang="en-US" sz="4000" b="1" dirty="0" smtClean="0">
                <a:latin typeface="+mj-lt"/>
              </a:rPr>
              <a:t>your priority </a:t>
            </a:r>
          </a:p>
          <a:p>
            <a:pPr algn="ctr">
              <a:defRPr/>
            </a:pPr>
            <a:r>
              <a:rPr lang="en-US" sz="4000" b="1" dirty="0" smtClean="0">
                <a:latin typeface="+mj-lt"/>
              </a:rPr>
              <a:t>questions?”</a:t>
            </a:r>
          </a:p>
        </p:txBody>
      </p:sp>
      <p:sp>
        <p:nvSpPr>
          <p:cNvPr id="75780" name="Title 1"/>
          <p:cNvSpPr>
            <a:spLocks noGrp="1"/>
          </p:cNvSpPr>
          <p:nvPr>
            <p:ph type="title"/>
          </p:nvPr>
        </p:nvSpPr>
        <p:spPr>
          <a:xfrm>
            <a:off x="0" y="651736"/>
            <a:ext cx="8913813" cy="914400"/>
          </a:xfrm>
        </p:spPr>
        <p:txBody>
          <a:bodyPr/>
          <a:lstStyle/>
          <a:p>
            <a:pPr eaLnBrk="1" hangingPunct="1"/>
            <a:r>
              <a:rPr lang="en-US" sz="4400">
                <a:latin typeface="Rockwell" charset="0"/>
              </a:rPr>
              <a:t>Thinking about Thinking</a:t>
            </a:r>
          </a:p>
        </p:txBody>
      </p:sp>
    </p:spTree>
    <p:extLst>
      <p:ext uri="{BB962C8B-B14F-4D97-AF65-F5344CB8AC3E}">
        <p14:creationId xmlns:p14="http://schemas.microsoft.com/office/powerpoint/2010/main" val="306896760"/>
      </p:ext>
    </p:extLst>
  </p:cSld>
  <p:clrMapOvr>
    <a:masterClrMapping/>
  </p:clrMapOvr>
  <p:transition advClick="0" advTm="11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84993"/>
                                        </p:tgtEl>
                                        <p:attrNameLst>
                                          <p:attrName>style.visibility</p:attrName>
                                        </p:attrNameLst>
                                      </p:cBhvr>
                                      <p:to>
                                        <p:strVal val="visible"/>
                                      </p:to>
                                    </p:set>
                                    <p:animEffect transition="in" filter="fade">
                                      <p:cBhvr>
                                        <p:cTn id="7" dur="1000"/>
                                        <p:tgtEl>
                                          <p:spTgt spid="84993"/>
                                        </p:tgtEl>
                                      </p:cBhvr>
                                    </p:animEffect>
                                    <p:anim calcmode="lin" valueType="num">
                                      <p:cBhvr>
                                        <p:cTn id="8" dur="1000" fill="hold"/>
                                        <p:tgtEl>
                                          <p:spTgt spid="84993"/>
                                        </p:tgtEl>
                                        <p:attrNameLst>
                                          <p:attrName>ppt_x</p:attrName>
                                        </p:attrNameLst>
                                      </p:cBhvr>
                                      <p:tavLst>
                                        <p:tav tm="0">
                                          <p:val>
                                            <p:strVal val="#ppt_x"/>
                                          </p:val>
                                        </p:tav>
                                        <p:tav tm="100000">
                                          <p:val>
                                            <p:strVal val="#ppt_x"/>
                                          </p:val>
                                        </p:tav>
                                      </p:tavLst>
                                    </p:anim>
                                    <p:anim calcmode="lin" valueType="num">
                                      <p:cBhvr>
                                        <p:cTn id="9" dur="1000" fill="hold"/>
                                        <p:tgtEl>
                                          <p:spTgt spid="8499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9334"/>
                                        </p:tgtEl>
                                        <p:attrNameLst>
                                          <p:attrName>style.visibility</p:attrName>
                                        </p:attrNameLst>
                                      </p:cBhvr>
                                      <p:to>
                                        <p:strVal val="visible"/>
                                      </p:to>
                                    </p:set>
                                    <p:animEffect transition="in" filter="fade">
                                      <p:cBhvr>
                                        <p:cTn id="12" dur="1000"/>
                                        <p:tgtEl>
                                          <p:spTgt spid="99334"/>
                                        </p:tgtEl>
                                      </p:cBhvr>
                                    </p:animEffect>
                                    <p:anim calcmode="lin" valueType="num">
                                      <p:cBhvr>
                                        <p:cTn id="13" dur="1000" fill="hold"/>
                                        <p:tgtEl>
                                          <p:spTgt spid="99334"/>
                                        </p:tgtEl>
                                        <p:attrNameLst>
                                          <p:attrName>ppt_x</p:attrName>
                                        </p:attrNameLst>
                                      </p:cBhvr>
                                      <p:tavLst>
                                        <p:tav tm="0">
                                          <p:val>
                                            <p:strVal val="#ppt_x"/>
                                          </p:val>
                                        </p:tav>
                                        <p:tav tm="100000">
                                          <p:val>
                                            <p:strVal val="#ppt_x"/>
                                          </p:val>
                                        </p:tav>
                                      </p:tavLst>
                                    </p:anim>
                                    <p:anim calcmode="lin" valueType="num">
                                      <p:cBhvr>
                                        <p:cTn id="14" dur="1000" fill="hold"/>
                                        <p:tgtEl>
                                          <p:spTgt spid="993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p:cNvSpPr>
          <p:nvPr>
            <p:ph type="title"/>
          </p:nvPr>
        </p:nvSpPr>
        <p:spPr/>
        <p:txBody>
          <a:bodyPr>
            <a:normAutofit fontScale="90000"/>
          </a:bodyPr>
          <a:lstStyle/>
          <a:p>
            <a:pPr algn="ctr"/>
            <a:r>
              <a:rPr lang="en-US" b="1" dirty="0">
                <a:latin typeface="Rockwell" charset="0"/>
              </a:rPr>
              <a:t>The Research Confirms the Importance of Student Questioning</a:t>
            </a:r>
          </a:p>
        </p:txBody>
      </p:sp>
      <p:sp>
        <p:nvSpPr>
          <p:cNvPr id="3" name="Content Placeholder 2"/>
          <p:cNvSpPr>
            <a:spLocks noGrp="1"/>
          </p:cNvSpPr>
          <p:nvPr>
            <p:ph idx="1"/>
          </p:nvPr>
        </p:nvSpPr>
        <p:spPr>
          <a:xfrm>
            <a:off x="195375" y="2419099"/>
            <a:ext cx="8523061" cy="3994424"/>
          </a:xfrm>
        </p:spPr>
        <p:txBody>
          <a:bodyPr>
            <a:normAutofit/>
          </a:bodyPr>
          <a:lstStyle/>
          <a:p>
            <a:pPr marL="0" indent="0">
              <a:buFont typeface="Wingdings" charset="0"/>
              <a:buNone/>
              <a:defRPr/>
            </a:pPr>
            <a:r>
              <a:rPr lang="en-US" sz="2800" b="1" dirty="0">
                <a:solidFill>
                  <a:schemeClr val="tx1"/>
                </a:solidFill>
              </a:rPr>
              <a:t>Self-Questioning (</a:t>
            </a:r>
            <a:r>
              <a:rPr lang="en-US" sz="2800" b="1" dirty="0" smtClean="0">
                <a:solidFill>
                  <a:schemeClr val="tx1"/>
                </a:solidFill>
              </a:rPr>
              <a:t>metacognitive </a:t>
            </a:r>
            <a:r>
              <a:rPr lang="en-US" sz="2800" b="1" dirty="0">
                <a:solidFill>
                  <a:schemeClr val="tx1"/>
                </a:solidFill>
              </a:rPr>
              <a:t>strategy):</a:t>
            </a:r>
          </a:p>
          <a:p>
            <a:pPr>
              <a:defRPr/>
            </a:pPr>
            <a:r>
              <a:rPr lang="en-US" sz="2400" b="1" dirty="0">
                <a:solidFill>
                  <a:schemeClr val="tx1"/>
                </a:solidFill>
              </a:rPr>
              <a:t>Students formulating their own questions proved to be one of the most effective </a:t>
            </a:r>
            <a:r>
              <a:rPr lang="en-US" sz="2400" b="1" dirty="0" smtClean="0">
                <a:solidFill>
                  <a:schemeClr val="tx1"/>
                </a:solidFill>
              </a:rPr>
              <a:t>metacognitive </a:t>
            </a:r>
            <a:r>
              <a:rPr lang="en-US" sz="2400" b="1" dirty="0">
                <a:solidFill>
                  <a:schemeClr val="tx1"/>
                </a:solidFill>
              </a:rPr>
              <a:t>strategies </a:t>
            </a:r>
          </a:p>
          <a:p>
            <a:pPr>
              <a:defRPr/>
            </a:pPr>
            <a:r>
              <a:rPr lang="en-US" sz="2400" b="1" dirty="0">
                <a:solidFill>
                  <a:schemeClr val="tx1"/>
                </a:solidFill>
              </a:rPr>
              <a:t>Engaging in pre-lesson self-questioning improved students rate of learning by nearly 50% (Hattie, p.193</a:t>
            </a:r>
            <a:r>
              <a:rPr lang="en-US" sz="2400" b="1" dirty="0" smtClean="0">
                <a:solidFill>
                  <a:schemeClr val="tx1"/>
                </a:solidFill>
              </a:rPr>
              <a:t>)</a:t>
            </a:r>
            <a:endParaRPr lang="en-US" sz="2400" b="1" i="1" dirty="0" smtClean="0">
              <a:solidFill>
                <a:schemeClr val="tx1"/>
              </a:solidFill>
            </a:endParaRPr>
          </a:p>
          <a:p>
            <a:pPr marL="0" indent="0" algn="r">
              <a:buFont typeface="Wingdings" charset="0"/>
              <a:buNone/>
              <a:defRPr/>
            </a:pPr>
            <a:r>
              <a:rPr lang="en-US" sz="1800" b="1" i="1" dirty="0" smtClean="0">
                <a:solidFill>
                  <a:schemeClr val="tx1"/>
                </a:solidFill>
              </a:rPr>
              <a:t>Visible </a:t>
            </a:r>
            <a:r>
              <a:rPr lang="en-US" sz="1800" b="1" i="1" dirty="0">
                <a:solidFill>
                  <a:schemeClr val="tx1"/>
                </a:solidFill>
              </a:rPr>
              <a:t>Learning: A Synthesis of Over 800 meta-Analyses Relating to Achievement </a:t>
            </a:r>
            <a:r>
              <a:rPr lang="en-US" sz="1800" b="1" dirty="0">
                <a:solidFill>
                  <a:schemeClr val="tx1"/>
                </a:solidFill>
              </a:rPr>
              <a:t>by John Hattie. 1</a:t>
            </a:r>
            <a:r>
              <a:rPr lang="en-US" sz="1800" b="1" baseline="30000" dirty="0">
                <a:solidFill>
                  <a:schemeClr val="tx1"/>
                </a:solidFill>
              </a:rPr>
              <a:t>st</a:t>
            </a:r>
            <a:r>
              <a:rPr lang="en-US" sz="1800" b="1" dirty="0">
                <a:solidFill>
                  <a:schemeClr val="tx1"/>
                </a:solidFill>
              </a:rPr>
              <a:t> Edition, December</a:t>
            </a:r>
            <a:r>
              <a:rPr lang="en-US" sz="1800" b="1" i="1" dirty="0">
                <a:solidFill>
                  <a:schemeClr val="tx1"/>
                </a:solidFill>
              </a:rPr>
              <a:t> </a:t>
            </a:r>
            <a:r>
              <a:rPr lang="en-US" sz="1800" b="1" dirty="0">
                <a:solidFill>
                  <a:schemeClr val="tx1"/>
                </a:solidFill>
              </a:rPr>
              <a:t>26, 2008</a:t>
            </a:r>
            <a:r>
              <a:rPr lang="en-US" sz="1800" b="1" dirty="0" smtClean="0">
                <a:solidFill>
                  <a:schemeClr val="tx1"/>
                </a:solidFill>
              </a:rPr>
              <a:t>.</a:t>
            </a:r>
            <a:endParaRPr lang="en-US" sz="2400" b="1" dirty="0">
              <a:solidFill>
                <a:schemeClr val="tx1"/>
              </a:solidFill>
            </a:endParaRPr>
          </a:p>
          <a:p>
            <a:pPr>
              <a:defRPr/>
            </a:pPr>
            <a:endParaRPr lang="en-US" sz="2400" b="1" dirty="0">
              <a:solidFill>
                <a:schemeClr val="tx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94148"/>
            <a:ext cx="1363851" cy="13638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Rockwell" charset="0"/>
              </a:rPr>
              <a:t>Experience a Social Studies Lesson Using </a:t>
            </a:r>
            <a:r>
              <a:rPr lang="en-US" dirty="0">
                <a:latin typeface="Rockwell" charset="0"/>
              </a:rPr>
              <a:t>the Question Formulation </a:t>
            </a:r>
            <a:r>
              <a:rPr lang="en-US" dirty="0" err="1">
                <a:latin typeface="Rockwell" charset="0"/>
              </a:rPr>
              <a:t>Technique</a:t>
            </a:r>
            <a:r>
              <a:rPr lang="en-US" baseline="30000" dirty="0" err="1">
                <a:latin typeface="Rockwell" charset="0"/>
              </a:rPr>
              <a:t>TM</a:t>
            </a:r>
            <a:r>
              <a:rPr lang="en-US" baseline="30000" dirty="0">
                <a:latin typeface="Rockwell" charset="0"/>
              </a:rPr>
              <a:t>  </a:t>
            </a:r>
            <a:r>
              <a:rPr lang="en-US" baseline="30000" dirty="0" smtClean="0">
                <a:latin typeface="Rockwell" charset="0"/>
              </a:rPr>
              <a:t>(QFT)</a:t>
            </a:r>
            <a:br>
              <a:rPr lang="en-US" baseline="30000" dirty="0" smtClean="0">
                <a:latin typeface="Rockwell" charset="0"/>
              </a:rPr>
            </a:b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1814" y="770212"/>
            <a:ext cx="6603894" cy="1511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04904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0025" t="5850" r="13202" b="10549"/>
          <a:stretch/>
        </p:blipFill>
        <p:spPr bwMode="auto">
          <a:xfrm>
            <a:off x="0" y="0"/>
            <a:ext cx="9144000" cy="6852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685800" y="152400"/>
            <a:ext cx="7772400" cy="1470025"/>
          </a:xfrm>
        </p:spPr>
        <p:txBody>
          <a:bodyPr>
            <a:normAutofit fontScale="90000"/>
          </a:bodyPr>
          <a:lstStyle/>
          <a:p>
            <a:r>
              <a:rPr lang="en-US" sz="4800" dirty="0" smtClean="0"/>
              <a:t>Remembering Pearl Harbor</a:t>
            </a:r>
            <a:endParaRPr lang="en-US" sz="4800" dirty="0"/>
          </a:p>
        </p:txBody>
      </p:sp>
      <p:sp>
        <p:nvSpPr>
          <p:cNvPr id="3" name="Subtitle 2"/>
          <p:cNvSpPr>
            <a:spLocks noGrp="1"/>
          </p:cNvSpPr>
          <p:nvPr>
            <p:ph type="subTitle" idx="1"/>
          </p:nvPr>
        </p:nvSpPr>
        <p:spPr>
          <a:xfrm>
            <a:off x="2743200" y="6553200"/>
            <a:ext cx="6172200" cy="284026"/>
          </a:xfrm>
        </p:spPr>
        <p:txBody>
          <a:bodyPr>
            <a:normAutofit fontScale="55000" lnSpcReduction="20000"/>
          </a:bodyPr>
          <a:lstStyle/>
          <a:p>
            <a:pPr algn="r"/>
            <a:r>
              <a:rPr lang="en-US" sz="1400" b="1" dirty="0"/>
              <a:t>(Franklin D. Roosevelt Library, NLR-PHOCO-A-8150(29))</a:t>
            </a:r>
            <a:endParaRPr lang="en-US" sz="1400" dirty="0"/>
          </a:p>
        </p:txBody>
      </p:sp>
      <p:pic>
        <p:nvPicPr>
          <p:cNvPr id="4" name="Sad war s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8600" y="6248400"/>
            <a:ext cx="487363" cy="487363"/>
          </a:xfrm>
          <a:prstGeom prst="rect">
            <a:avLst/>
          </a:prstGeom>
        </p:spPr>
      </p:pic>
    </p:spTree>
    <p:extLst>
      <p:ext uri="{BB962C8B-B14F-4D97-AF65-F5344CB8AC3E}">
        <p14:creationId xmlns:p14="http://schemas.microsoft.com/office/powerpoint/2010/main" val="4557413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316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46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15605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
            <a:ext cx="9266238" cy="684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24325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9590"/>
            <a:ext cx="8913813" cy="914400"/>
          </a:xfrm>
        </p:spPr>
        <p:txBody>
          <a:bodyPr/>
          <a:lstStyle/>
          <a:p>
            <a:r>
              <a:rPr lang="en-US" b="1" dirty="0" smtClean="0"/>
              <a:t>Traditional Classroom </a:t>
            </a:r>
            <a:endParaRPr lang="en-US" b="1" dirty="0"/>
          </a:p>
        </p:txBody>
      </p:sp>
      <p:sp>
        <p:nvSpPr>
          <p:cNvPr id="3" name="Content Placeholder 2"/>
          <p:cNvSpPr>
            <a:spLocks noGrp="1"/>
          </p:cNvSpPr>
          <p:nvPr>
            <p:ph idx="1"/>
          </p:nvPr>
        </p:nvSpPr>
        <p:spPr>
          <a:xfrm>
            <a:off x="6095999" y="2276318"/>
            <a:ext cx="2817813" cy="3125415"/>
          </a:xfrm>
          <a:solidFill>
            <a:schemeClr val="accent1">
              <a:lumMod val="60000"/>
              <a:lumOff val="40000"/>
            </a:schemeClr>
          </a:solidFill>
        </p:spPr>
        <p:txBody>
          <a:bodyPr>
            <a:normAutofit/>
          </a:bodyPr>
          <a:lstStyle/>
          <a:p>
            <a:pPr marL="0" indent="0" algn="ctr">
              <a:buNone/>
            </a:pPr>
            <a:r>
              <a:rPr lang="en-US" dirty="0"/>
              <a:t/>
            </a:r>
            <a:br>
              <a:rPr lang="en-US" dirty="0"/>
            </a:br>
            <a:r>
              <a:rPr lang="en-US" sz="2400" b="1" dirty="0">
                <a:solidFill>
                  <a:schemeClr val="tx1"/>
                </a:solidFill>
              </a:rPr>
              <a:t>Instruction and inquiry flow almost entirely in one </a:t>
            </a:r>
            <a:r>
              <a:rPr lang="en-US" sz="2400" b="1" dirty="0" smtClean="0">
                <a:solidFill>
                  <a:schemeClr val="tx1"/>
                </a:solidFill>
              </a:rPr>
              <a:t>direction…</a:t>
            </a:r>
            <a:r>
              <a:rPr lang="en-US" sz="2400" b="1" dirty="0">
                <a:solidFill>
                  <a:schemeClr val="tx1"/>
                </a:solidFill>
              </a:rPr>
              <a:t/>
            </a:r>
            <a:br>
              <a:rPr lang="en-US" sz="2400" b="1" dirty="0">
                <a:solidFill>
                  <a:schemeClr val="tx1"/>
                </a:solidFill>
              </a:rPr>
            </a:br>
            <a:r>
              <a:rPr lang="en-US" sz="2400" b="1" dirty="0">
                <a:solidFill>
                  <a:schemeClr val="tx1"/>
                </a:solidFill>
              </a:rPr>
              <a:t>From the teacher to the student</a:t>
            </a:r>
            <a:r>
              <a:rPr lang="en-US" b="1" dirty="0">
                <a:solidFill>
                  <a:schemeClr val="tx1"/>
                </a:solidFill>
              </a:rPr>
              <a:t/>
            </a:r>
            <a:br>
              <a:rPr lang="en-US" b="1" dirty="0">
                <a:solidFill>
                  <a:schemeClr val="tx1"/>
                </a:solidFill>
              </a:rPr>
            </a:br>
            <a:endParaRPr lang="en-US" b="1" dirty="0">
              <a:solidFill>
                <a:schemeClr val="tx1"/>
              </a:solidFill>
            </a:endParaRPr>
          </a:p>
        </p:txBody>
      </p:sp>
      <p:graphicFrame>
        <p:nvGraphicFramePr>
          <p:cNvPr id="5" name="Diagram 4"/>
          <p:cNvGraphicFramePr/>
          <p:nvPr>
            <p:extLst>
              <p:ext uri="{D42A27DB-BD31-4B8C-83A1-F6EECF244321}">
                <p14:modId xmlns:p14="http://schemas.microsoft.com/office/powerpoint/2010/main" val="171715599"/>
              </p:ext>
            </p:extLst>
          </p:nvPr>
        </p:nvGraphicFramePr>
        <p:xfrm>
          <a:off x="270933" y="2056185"/>
          <a:ext cx="5588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784684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61643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3833"/>
          <a:stretch/>
        </p:blipFill>
        <p:spPr bwMode="auto">
          <a:xfrm>
            <a:off x="0" y="0"/>
            <a:ext cx="9144000" cy="6853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36418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47527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8846"/>
            <a:ext cx="9144000" cy="6839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60270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4066"/>
            <a:ext cx="9144000" cy="6843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77711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42677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712" y="0"/>
            <a:ext cx="914771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18366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04" y="457429"/>
            <a:ext cx="8913813" cy="914400"/>
          </a:xfrm>
        </p:spPr>
        <p:txBody>
          <a:bodyPr>
            <a:normAutofit fontScale="90000"/>
          </a:bodyPr>
          <a:lstStyle/>
          <a:p>
            <a:pPr algn="ctr"/>
            <a:r>
              <a:rPr lang="en-US" b="1" dirty="0" smtClean="0"/>
              <a:t>QFT can be used effectively before, during and after instruction.</a:t>
            </a:r>
            <a:endParaRPr lang="en-US" b="1" dirty="0"/>
          </a:p>
        </p:txBody>
      </p:sp>
      <p:sp>
        <p:nvSpPr>
          <p:cNvPr id="12" name="Content Placeholder 11"/>
          <p:cNvSpPr>
            <a:spLocks noGrp="1"/>
          </p:cNvSpPr>
          <p:nvPr>
            <p:ph sz="half" idx="1"/>
          </p:nvPr>
        </p:nvSpPr>
        <p:spPr>
          <a:xfrm>
            <a:off x="173820" y="1980933"/>
            <a:ext cx="2784737" cy="4637004"/>
          </a:xfrm>
          <a:ln>
            <a:solidFill>
              <a:schemeClr val="tx1"/>
            </a:solidFill>
          </a:ln>
        </p:spPr>
        <p:txBody>
          <a:bodyPr>
            <a:normAutofit/>
          </a:bodyPr>
          <a:lstStyle/>
          <a:p>
            <a:r>
              <a:rPr lang="en-US" sz="2000" b="1" dirty="0" smtClean="0"/>
              <a:t>Students </a:t>
            </a:r>
            <a:r>
              <a:rPr lang="en-US" sz="2000" b="1" dirty="0"/>
              <a:t>ask questions about previous instruction to guide a class discussion or Socratic </a:t>
            </a:r>
            <a:r>
              <a:rPr lang="en-US" sz="2000" b="1" dirty="0" smtClean="0"/>
              <a:t>Seminar</a:t>
            </a:r>
          </a:p>
          <a:p>
            <a:r>
              <a:rPr lang="en-US" sz="2000" b="1" dirty="0"/>
              <a:t>Teacher uses student questions as an assessment to guide future instruction</a:t>
            </a:r>
          </a:p>
        </p:txBody>
      </p:sp>
      <p:sp>
        <p:nvSpPr>
          <p:cNvPr id="13" name="Content Placeholder 12"/>
          <p:cNvSpPr>
            <a:spLocks noGrp="1"/>
          </p:cNvSpPr>
          <p:nvPr>
            <p:ph sz="half" idx="2"/>
          </p:nvPr>
        </p:nvSpPr>
        <p:spPr>
          <a:xfrm>
            <a:off x="3188509" y="1980933"/>
            <a:ext cx="2725604" cy="4637004"/>
          </a:xfrm>
          <a:ln>
            <a:solidFill>
              <a:schemeClr val="tx1"/>
            </a:solidFill>
          </a:ln>
        </p:spPr>
        <p:txBody>
          <a:bodyPr/>
          <a:lstStyle/>
          <a:p>
            <a:r>
              <a:rPr lang="en-US" b="1" dirty="0" smtClean="0"/>
              <a:t>The </a:t>
            </a:r>
            <a:r>
              <a:rPr lang="en-US" b="1" dirty="0"/>
              <a:t>teacher references student questions from the beginning of a unit to see how questions are being </a:t>
            </a:r>
            <a:r>
              <a:rPr lang="en-US" b="1" dirty="0" smtClean="0"/>
              <a:t>answered</a:t>
            </a:r>
          </a:p>
          <a:p>
            <a:r>
              <a:rPr lang="en-US" b="1" dirty="0" smtClean="0"/>
              <a:t>Students </a:t>
            </a:r>
            <a:r>
              <a:rPr lang="en-US" b="1" dirty="0"/>
              <a:t>use questions to design final projects</a:t>
            </a:r>
          </a:p>
        </p:txBody>
      </p:sp>
      <p:pic>
        <p:nvPicPr>
          <p:cNvPr id="14" name="Picture 13"/>
          <p:cNvPicPr>
            <a:picLocks noChangeAspect="1"/>
          </p:cNvPicPr>
          <p:nvPr/>
        </p:nvPicPr>
        <p:blipFill>
          <a:blip r:embed="rId3"/>
          <a:stretch>
            <a:fillRect/>
          </a:stretch>
        </p:blipFill>
        <p:spPr>
          <a:xfrm>
            <a:off x="6188941" y="1980933"/>
            <a:ext cx="2724872" cy="4660739"/>
          </a:xfrm>
          <a:prstGeom prst="rect">
            <a:avLst/>
          </a:prstGeom>
          <a:ln>
            <a:solidFill>
              <a:schemeClr val="tx1"/>
            </a:solidFill>
          </a:ln>
        </p:spPr>
      </p:pic>
      <p:sp>
        <p:nvSpPr>
          <p:cNvPr id="15" name="TextBox 14"/>
          <p:cNvSpPr txBox="1"/>
          <p:nvPr/>
        </p:nvSpPr>
        <p:spPr>
          <a:xfrm>
            <a:off x="173820" y="1611601"/>
            <a:ext cx="2784737" cy="369332"/>
          </a:xfrm>
          <a:prstGeom prst="rect">
            <a:avLst/>
          </a:prstGeom>
          <a:solidFill>
            <a:schemeClr val="accent3">
              <a:lumMod val="60000"/>
              <a:lumOff val="40000"/>
            </a:schemeClr>
          </a:solidFill>
          <a:ln w="25400">
            <a:solidFill>
              <a:schemeClr val="tx1"/>
            </a:solidFill>
          </a:ln>
        </p:spPr>
        <p:txBody>
          <a:bodyPr wrap="none" rtlCol="0">
            <a:spAutoFit/>
          </a:bodyPr>
          <a:lstStyle/>
          <a:p>
            <a:pPr algn="ctr"/>
            <a:r>
              <a:rPr lang="en-US" b="1" dirty="0" smtClean="0"/>
              <a:t>Beginning of Instruction</a:t>
            </a:r>
            <a:endParaRPr lang="en-US" b="1" dirty="0"/>
          </a:p>
        </p:txBody>
      </p:sp>
      <p:sp>
        <p:nvSpPr>
          <p:cNvPr id="16" name="TextBox 15"/>
          <p:cNvSpPr txBox="1"/>
          <p:nvPr/>
        </p:nvSpPr>
        <p:spPr>
          <a:xfrm>
            <a:off x="3188509" y="1600179"/>
            <a:ext cx="2725604" cy="380754"/>
          </a:xfrm>
          <a:prstGeom prst="rect">
            <a:avLst/>
          </a:prstGeom>
          <a:solidFill>
            <a:schemeClr val="accent2">
              <a:lumMod val="60000"/>
              <a:lumOff val="40000"/>
            </a:schemeClr>
          </a:solidFill>
          <a:ln w="25400">
            <a:solidFill>
              <a:schemeClr val="tx1"/>
            </a:solidFill>
          </a:ln>
        </p:spPr>
        <p:txBody>
          <a:bodyPr wrap="square" rtlCol="0">
            <a:spAutoFit/>
          </a:bodyPr>
          <a:lstStyle/>
          <a:p>
            <a:pPr algn="ctr"/>
            <a:r>
              <a:rPr lang="en-US" b="1" dirty="0" smtClean="0"/>
              <a:t>Middle of Instruction</a:t>
            </a:r>
            <a:endParaRPr lang="en-US" b="1" dirty="0"/>
          </a:p>
        </p:txBody>
      </p:sp>
      <p:sp>
        <p:nvSpPr>
          <p:cNvPr id="17" name="TextBox 16"/>
          <p:cNvSpPr txBox="1"/>
          <p:nvPr/>
        </p:nvSpPr>
        <p:spPr>
          <a:xfrm>
            <a:off x="6188941" y="1600179"/>
            <a:ext cx="2711661" cy="369332"/>
          </a:xfrm>
          <a:prstGeom prst="rect">
            <a:avLst/>
          </a:prstGeom>
          <a:solidFill>
            <a:schemeClr val="accent1">
              <a:lumMod val="60000"/>
              <a:lumOff val="40000"/>
            </a:schemeClr>
          </a:solidFill>
          <a:ln w="38100">
            <a:solidFill>
              <a:schemeClr val="tx1"/>
            </a:solidFill>
          </a:ln>
        </p:spPr>
        <p:txBody>
          <a:bodyPr wrap="square" rtlCol="0">
            <a:spAutoFit/>
          </a:bodyPr>
          <a:lstStyle/>
          <a:p>
            <a:pPr algn="ctr"/>
            <a:r>
              <a:rPr lang="en-US" b="1" dirty="0" smtClean="0"/>
              <a:t>End of Instruction</a:t>
            </a:r>
            <a:endParaRPr lang="en-US" b="1" dirty="0"/>
          </a:p>
        </p:txBody>
      </p:sp>
      <p:sp>
        <p:nvSpPr>
          <p:cNvPr id="19" name="Rectangle 18"/>
          <p:cNvSpPr/>
          <p:nvPr/>
        </p:nvSpPr>
        <p:spPr>
          <a:xfrm>
            <a:off x="6144065" y="2013194"/>
            <a:ext cx="2756537" cy="2564805"/>
          </a:xfrm>
          <a:prstGeom prst="rect">
            <a:avLst/>
          </a:prstGeom>
        </p:spPr>
        <p:txBody>
          <a:bodyPr wrap="square">
            <a:spAutoFit/>
          </a:bodyPr>
          <a:lstStyle/>
          <a:p>
            <a:pPr marL="342900" lvl="0" indent="-342900" defTabSz="914400">
              <a:spcBef>
                <a:spcPts val="2000"/>
              </a:spcBef>
              <a:buClr>
                <a:srgbClr val="A2C816"/>
              </a:buClr>
              <a:buFont typeface="Wingdings 2" pitchFamily="18" charset="2"/>
              <a:buChar char=""/>
            </a:pPr>
            <a:r>
              <a:rPr lang="en-US" b="1" dirty="0" smtClean="0">
                <a:solidFill>
                  <a:prstClr val="black">
                    <a:lumMod val="65000"/>
                    <a:lumOff val="35000"/>
                  </a:prstClr>
                </a:solidFill>
              </a:rPr>
              <a:t>Students use questions to design final products</a:t>
            </a:r>
          </a:p>
          <a:p>
            <a:pPr marL="342900" lvl="0" indent="-342900" defTabSz="914400">
              <a:spcBef>
                <a:spcPts val="2000"/>
              </a:spcBef>
              <a:buClr>
                <a:srgbClr val="A2C816"/>
              </a:buClr>
              <a:buFont typeface="Wingdings 2" pitchFamily="18" charset="2"/>
              <a:buChar char=""/>
            </a:pPr>
            <a:r>
              <a:rPr lang="en-US" b="1" dirty="0" smtClean="0">
                <a:solidFill>
                  <a:prstClr val="black">
                    <a:lumMod val="65000"/>
                    <a:lumOff val="35000"/>
                  </a:prstClr>
                </a:solidFill>
              </a:rPr>
              <a:t>The </a:t>
            </a:r>
            <a:r>
              <a:rPr lang="en-US" b="1" dirty="0" smtClean="0">
                <a:solidFill>
                  <a:prstClr val="black">
                    <a:lumMod val="65000"/>
                    <a:lumOff val="35000"/>
                  </a:prstClr>
                </a:solidFill>
              </a:rPr>
              <a:t>teacher uses </a:t>
            </a:r>
            <a:r>
              <a:rPr lang="en-US" b="1" dirty="0" smtClean="0">
                <a:solidFill>
                  <a:prstClr val="black">
                    <a:lumMod val="65000"/>
                    <a:lumOff val="35000"/>
                  </a:prstClr>
                </a:solidFill>
              </a:rPr>
              <a:t>the QFT to review learning that occurred during a unit</a:t>
            </a:r>
            <a:endParaRPr lang="en-US" b="1" dirty="0">
              <a:solidFill>
                <a:prstClr val="black">
                  <a:lumMod val="65000"/>
                  <a:lumOff val="35000"/>
                </a:prstClr>
              </a:solidFill>
            </a:endParaRPr>
          </a:p>
        </p:txBody>
      </p:sp>
      <p:pic>
        <p:nvPicPr>
          <p:cNvPr id="7" name="Picture 6"/>
          <p:cNvPicPr>
            <a:picLocks noChangeAspect="1"/>
          </p:cNvPicPr>
          <p:nvPr/>
        </p:nvPicPr>
        <p:blipFill>
          <a:blip r:embed="rId4"/>
          <a:stretch>
            <a:fillRect/>
          </a:stretch>
        </p:blipFill>
        <p:spPr>
          <a:xfrm>
            <a:off x="6868019" y="4476477"/>
            <a:ext cx="1705883" cy="1831662"/>
          </a:xfrm>
          <a:prstGeom prst="rect">
            <a:avLst/>
          </a:prstGeom>
        </p:spPr>
      </p:pic>
    </p:spTree>
    <p:extLst>
      <p:ext uri="{BB962C8B-B14F-4D97-AF65-F5344CB8AC3E}">
        <p14:creationId xmlns:p14="http://schemas.microsoft.com/office/powerpoint/2010/main" val="50420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1450"/>
            <a:ext cx="8913813" cy="914400"/>
          </a:xfrm>
        </p:spPr>
        <p:txBody>
          <a:bodyPr>
            <a:normAutofit fontScale="90000"/>
          </a:bodyPr>
          <a:lstStyle/>
          <a:p>
            <a:r>
              <a:rPr lang="en-US" b="1" dirty="0" smtClean="0"/>
              <a:t>Applications Across the Disciplines</a:t>
            </a:r>
            <a:endParaRPr lang="en-US" b="1" dirty="0"/>
          </a:p>
        </p:txBody>
      </p:sp>
      <p:sp>
        <p:nvSpPr>
          <p:cNvPr id="5" name="Content Placeholder 4"/>
          <p:cNvSpPr>
            <a:spLocks noGrp="1"/>
          </p:cNvSpPr>
          <p:nvPr>
            <p:ph idx="1"/>
          </p:nvPr>
        </p:nvSpPr>
        <p:spPr>
          <a:xfrm>
            <a:off x="232475" y="1355698"/>
            <a:ext cx="8681337" cy="5293075"/>
          </a:xfrm>
          <a:solidFill>
            <a:schemeClr val="accent4">
              <a:lumMod val="60000"/>
              <a:lumOff val="40000"/>
            </a:schemeClr>
          </a:solidFill>
        </p:spPr>
        <p:txBody>
          <a:bodyPr>
            <a:noAutofit/>
          </a:bodyPr>
          <a:lstStyle/>
          <a:p>
            <a:r>
              <a:rPr lang="en-US" sz="2400" b="1" dirty="0" smtClean="0">
                <a:solidFill>
                  <a:schemeClr val="tx1"/>
                </a:solidFill>
              </a:rPr>
              <a:t>Develop science </a:t>
            </a:r>
            <a:r>
              <a:rPr lang="en-US" sz="2400" b="1" dirty="0">
                <a:solidFill>
                  <a:schemeClr val="tx1"/>
                </a:solidFill>
              </a:rPr>
              <a:t>e</a:t>
            </a:r>
            <a:r>
              <a:rPr lang="en-US" sz="2400" b="1" dirty="0" smtClean="0">
                <a:solidFill>
                  <a:schemeClr val="tx1"/>
                </a:solidFill>
              </a:rPr>
              <a:t>xperiences</a:t>
            </a:r>
          </a:p>
          <a:p>
            <a:r>
              <a:rPr lang="en-US" sz="2400" b="1" dirty="0" smtClean="0">
                <a:solidFill>
                  <a:schemeClr val="tx1"/>
                </a:solidFill>
              </a:rPr>
              <a:t>Create their own research projects (NHD)</a:t>
            </a:r>
          </a:p>
          <a:p>
            <a:r>
              <a:rPr lang="en-US" sz="2400" b="1" dirty="0" smtClean="0">
                <a:solidFill>
                  <a:schemeClr val="tx1"/>
                </a:solidFill>
              </a:rPr>
              <a:t>Begin research on teacher-assigned topic</a:t>
            </a:r>
          </a:p>
          <a:p>
            <a:r>
              <a:rPr lang="en-US" sz="2400" b="1" dirty="0" smtClean="0">
                <a:solidFill>
                  <a:schemeClr val="tx1"/>
                </a:solidFill>
              </a:rPr>
              <a:t>Prepare to write an essay</a:t>
            </a:r>
          </a:p>
          <a:p>
            <a:r>
              <a:rPr lang="en-US" sz="2400" b="1" dirty="0" smtClean="0">
                <a:solidFill>
                  <a:schemeClr val="tx1"/>
                </a:solidFill>
              </a:rPr>
              <a:t>Analyze a word problem</a:t>
            </a:r>
          </a:p>
          <a:p>
            <a:r>
              <a:rPr lang="en-US" sz="2400" b="1" dirty="0" smtClean="0">
                <a:solidFill>
                  <a:schemeClr val="tx1"/>
                </a:solidFill>
              </a:rPr>
              <a:t>Think more deeply about a challenging reading assignment</a:t>
            </a:r>
          </a:p>
          <a:p>
            <a:r>
              <a:rPr lang="en-US" sz="2400" b="1" dirty="0" smtClean="0">
                <a:solidFill>
                  <a:schemeClr val="tx1"/>
                </a:solidFill>
              </a:rPr>
              <a:t>Prepare an interview</a:t>
            </a:r>
          </a:p>
          <a:p>
            <a:r>
              <a:rPr lang="en-US" sz="2400" b="1" dirty="0" smtClean="0">
                <a:solidFill>
                  <a:schemeClr val="tx1"/>
                </a:solidFill>
              </a:rPr>
              <a:t>Get “unstuck” in a topic</a:t>
            </a:r>
            <a:endParaRPr lang="en-US" sz="2400" b="1" dirty="0">
              <a:solidFill>
                <a:schemeClr val="tx1"/>
              </a:solidFill>
            </a:endParaRPr>
          </a:p>
        </p:txBody>
      </p:sp>
      <p:pic>
        <p:nvPicPr>
          <p:cNvPr id="3" name="Picture 2"/>
          <p:cNvPicPr>
            <a:picLocks noChangeAspect="1"/>
          </p:cNvPicPr>
          <p:nvPr/>
        </p:nvPicPr>
        <p:blipFill>
          <a:blip r:embed="rId3"/>
          <a:stretch>
            <a:fillRect/>
          </a:stretch>
        </p:blipFill>
        <p:spPr>
          <a:xfrm>
            <a:off x="5759558" y="5068914"/>
            <a:ext cx="2888497" cy="1444249"/>
          </a:xfrm>
          <a:prstGeom prst="rect">
            <a:avLst/>
          </a:prstGeom>
        </p:spPr>
      </p:pic>
    </p:spTree>
    <p:extLst>
      <p:ext uri="{BB962C8B-B14F-4D97-AF65-F5344CB8AC3E}">
        <p14:creationId xmlns:p14="http://schemas.microsoft.com/office/powerpoint/2010/main" val="427272369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0187" y="263929"/>
            <a:ext cx="8913813" cy="914400"/>
          </a:xfrm>
        </p:spPr>
        <p:txBody>
          <a:bodyPr/>
          <a:lstStyle/>
          <a:p>
            <a:r>
              <a:rPr lang="en-US" b="1" dirty="0" smtClean="0"/>
              <a:t>Remember…</a:t>
            </a:r>
            <a:endParaRPr lang="en-US"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2684" y="1223307"/>
            <a:ext cx="3200723" cy="4462025"/>
          </a:xfrm>
          <a:prstGeom prst="rect">
            <a:avLst/>
          </a:prstGeom>
        </p:spPr>
      </p:pic>
      <p:sp>
        <p:nvSpPr>
          <p:cNvPr id="7" name="Rectangle 6"/>
          <p:cNvSpPr/>
          <p:nvPr/>
        </p:nvSpPr>
        <p:spPr>
          <a:xfrm>
            <a:off x="-72047" y="5730310"/>
            <a:ext cx="9110187" cy="923330"/>
          </a:xfrm>
          <a:prstGeom prst="rect">
            <a:avLst/>
          </a:prstGeom>
          <a:noFill/>
        </p:spPr>
        <p:txBody>
          <a:bodyPr wrap="none" lIns="91440" tIns="45720" rIns="91440" bIns="45720">
            <a:spAutoFit/>
          </a:bodyPr>
          <a:lstStyle/>
          <a:p>
            <a:pPr algn="ctr"/>
            <a:r>
              <a:rPr lang="en-US" sz="54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Have a Great School Year!</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4959000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04953" y="1404074"/>
            <a:ext cx="8710448" cy="5138615"/>
          </a:xfrm>
          <a:ln>
            <a:solidFill>
              <a:srgbClr val="000000"/>
            </a:solidFill>
          </a:ln>
        </p:spPr>
        <p:txBody>
          <a:bodyPr>
            <a:noAutofit/>
          </a:bodyPr>
          <a:lstStyle/>
          <a:p>
            <a:pPr algn="ctr">
              <a:lnSpc>
                <a:spcPct val="50000"/>
              </a:lnSpc>
            </a:pPr>
            <a:endParaRPr lang="en-US" sz="800" b="1" dirty="0"/>
          </a:p>
          <a:p>
            <a:endParaRPr lang="en-US" sz="2200" b="1" dirty="0"/>
          </a:p>
          <a:p>
            <a:pPr algn="ctr"/>
            <a:endParaRPr lang="en-US" sz="1600" b="1" dirty="0" smtClean="0"/>
          </a:p>
          <a:p>
            <a:pPr algn="ctr"/>
            <a:r>
              <a:rPr lang="en-US" sz="4400" b="1" dirty="0" smtClean="0"/>
              <a:t>What would happen if students asked their own questions in your classroom?</a:t>
            </a:r>
          </a:p>
          <a:p>
            <a:endParaRPr lang="en-US" sz="2200" b="1" dirty="0"/>
          </a:p>
          <a:p>
            <a:pPr marL="342900" indent="-342900">
              <a:buFont typeface="Wingdings" charset="2"/>
              <a:buChar char="²"/>
            </a:pPr>
            <a:endParaRPr lang="en-US" sz="2200" b="1" dirty="0"/>
          </a:p>
        </p:txBody>
      </p:sp>
      <p:pic>
        <p:nvPicPr>
          <p:cNvPr id="4" name="Picture 3"/>
          <p:cNvPicPr>
            <a:picLocks noChangeAspect="1"/>
          </p:cNvPicPr>
          <p:nvPr/>
        </p:nvPicPr>
        <p:blipFill>
          <a:blip r:embed="rId3"/>
          <a:stretch>
            <a:fillRect/>
          </a:stretch>
        </p:blipFill>
        <p:spPr>
          <a:xfrm>
            <a:off x="1625519" y="342881"/>
            <a:ext cx="6280295" cy="1855196"/>
          </a:xfrm>
          <a:prstGeom prst="rect">
            <a:avLst/>
          </a:prstGeom>
        </p:spPr>
      </p:pic>
    </p:spTree>
    <p:extLst>
      <p:ext uri="{BB962C8B-B14F-4D97-AF65-F5344CB8AC3E}">
        <p14:creationId xmlns:p14="http://schemas.microsoft.com/office/powerpoint/2010/main" val="16133196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Content Placeholder 2"/>
          <p:cNvSpPr txBox="1">
            <a:spLocks/>
          </p:cNvSpPr>
          <p:nvPr/>
        </p:nvSpPr>
        <p:spPr bwMode="auto">
          <a:xfrm>
            <a:off x="355600" y="2689389"/>
            <a:ext cx="8432800" cy="3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228600" indent="-22860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9144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ts val="2000"/>
              </a:spcBef>
              <a:buClr>
                <a:schemeClr val="accent1"/>
              </a:buClr>
              <a:buSzPct val="75000"/>
              <a:buFont typeface="Wingdings" charset="0"/>
              <a:buChar char="n"/>
            </a:pPr>
            <a:r>
              <a:rPr lang="en-US" sz="4000" dirty="0">
                <a:solidFill>
                  <a:srgbClr val="595959"/>
                </a:solidFill>
                <a:latin typeface="Rockwell" charset="0"/>
              </a:rPr>
              <a:t> </a:t>
            </a:r>
            <a:r>
              <a:rPr lang="en-US" sz="4000" b="1" dirty="0">
                <a:solidFill>
                  <a:srgbClr val="595959"/>
                </a:solidFill>
                <a:latin typeface="Rockwell" charset="0"/>
              </a:rPr>
              <a:t>Inquiry and Rigor</a:t>
            </a:r>
          </a:p>
          <a:p>
            <a:pPr lvl="3" eaLnBrk="1" hangingPunct="1">
              <a:spcBef>
                <a:spcPts val="600"/>
              </a:spcBef>
              <a:buClr>
                <a:srgbClr val="ADDCF5"/>
              </a:buClr>
              <a:buSzPct val="75000"/>
              <a:buFont typeface="Wingdings" charset="0"/>
              <a:buChar char="n"/>
            </a:pPr>
            <a:r>
              <a:rPr lang="en-US" sz="3200" b="1" dirty="0">
                <a:solidFill>
                  <a:srgbClr val="595959"/>
                </a:solidFill>
                <a:latin typeface="Rockwell" charset="0"/>
              </a:rPr>
              <a:t> </a:t>
            </a:r>
            <a:r>
              <a:rPr lang="en-US" sz="3200" b="1" dirty="0" smtClean="0">
                <a:solidFill>
                  <a:srgbClr val="595959"/>
                </a:solidFill>
                <a:latin typeface="Rockwell" charset="0"/>
              </a:rPr>
              <a:t>Kentucky Framework for Teaching </a:t>
            </a:r>
            <a:endParaRPr lang="en-US" sz="3200" b="1" dirty="0">
              <a:solidFill>
                <a:srgbClr val="595959"/>
              </a:solidFill>
              <a:latin typeface="Rockwell" charset="0"/>
            </a:endParaRPr>
          </a:p>
          <a:p>
            <a:pPr lvl="3" eaLnBrk="1" hangingPunct="1">
              <a:spcBef>
                <a:spcPts val="600"/>
              </a:spcBef>
              <a:buClr>
                <a:srgbClr val="ADDCF5"/>
              </a:buClr>
              <a:buSzPct val="75000"/>
              <a:buFont typeface="Wingdings" charset="0"/>
              <a:buChar char="n"/>
            </a:pPr>
            <a:r>
              <a:rPr lang="en-US" sz="3200" b="1" dirty="0">
                <a:solidFill>
                  <a:srgbClr val="595959"/>
                </a:solidFill>
                <a:latin typeface="Rockwell" charset="0"/>
              </a:rPr>
              <a:t> </a:t>
            </a:r>
            <a:r>
              <a:rPr lang="en-US" sz="3200" b="1" dirty="0" smtClean="0">
                <a:solidFill>
                  <a:srgbClr val="595959"/>
                </a:solidFill>
                <a:latin typeface="Rockwell" charset="0"/>
              </a:rPr>
              <a:t>Kentucky Academic Standards (KAS)</a:t>
            </a:r>
          </a:p>
          <a:p>
            <a:pPr marL="685800" lvl="3" indent="0" eaLnBrk="1" hangingPunct="1">
              <a:spcBef>
                <a:spcPts val="600"/>
              </a:spcBef>
              <a:buClr>
                <a:srgbClr val="ADDCF5"/>
              </a:buClr>
              <a:buSzPct val="75000"/>
            </a:pPr>
            <a:r>
              <a:rPr lang="en-US" sz="3200" b="1" dirty="0" smtClean="0">
                <a:solidFill>
                  <a:srgbClr val="595959"/>
                </a:solidFill>
                <a:latin typeface="Rockwell" charset="0"/>
              </a:rPr>
              <a:t>   in </a:t>
            </a:r>
            <a:r>
              <a:rPr lang="en-US" sz="3200" b="1" u="sng" dirty="0" smtClean="0">
                <a:solidFill>
                  <a:srgbClr val="FF0000"/>
                </a:solidFill>
                <a:latin typeface="Rockwell" charset="0"/>
              </a:rPr>
              <a:t>ALL</a:t>
            </a:r>
            <a:r>
              <a:rPr lang="en-US" sz="3200" b="1" dirty="0" smtClean="0">
                <a:solidFill>
                  <a:srgbClr val="595959"/>
                </a:solidFill>
                <a:latin typeface="Rockwell" charset="0"/>
              </a:rPr>
              <a:t> Content Areas</a:t>
            </a:r>
            <a:endParaRPr lang="en-US" sz="3200" b="1" dirty="0">
              <a:solidFill>
                <a:srgbClr val="595959"/>
              </a:solidFill>
              <a:latin typeface="Rockwell" charset="0"/>
            </a:endParaRPr>
          </a:p>
        </p:txBody>
      </p:sp>
      <p:sp>
        <p:nvSpPr>
          <p:cNvPr id="34818" name="Title 1"/>
          <p:cNvSpPr>
            <a:spLocks noGrp="1"/>
          </p:cNvSpPr>
          <p:nvPr>
            <p:ph type="title"/>
          </p:nvPr>
        </p:nvSpPr>
        <p:spPr/>
        <p:txBody>
          <a:bodyPr>
            <a:normAutofit/>
          </a:bodyPr>
          <a:lstStyle/>
          <a:p>
            <a:pPr eaLnBrk="1" hangingPunct="1"/>
            <a:r>
              <a:rPr lang="en-US" sz="4400" b="1" dirty="0">
                <a:latin typeface="Rockwell" charset="0"/>
              </a:rPr>
              <a:t>Relevance to New Demands</a:t>
            </a:r>
          </a:p>
        </p:txBody>
      </p:sp>
      <p:pic>
        <p:nvPicPr>
          <p:cNvPr id="4" name="Picture 6" descr="C:\Documents and Settings\cmullin\My Documents\ULlogoCCR4Afinal.e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5997" y="4539917"/>
            <a:ext cx="2772403" cy="1807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944" t="22574" r="15352" b="6781"/>
          <a:stretch/>
        </p:blipFill>
        <p:spPr bwMode="auto">
          <a:xfrm>
            <a:off x="5687" y="1494043"/>
            <a:ext cx="9138313" cy="5282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0" y="310334"/>
            <a:ext cx="8913813" cy="914400"/>
          </a:xfrm>
        </p:spPr>
        <p:txBody>
          <a:bodyPr>
            <a:normAutofit fontScale="90000"/>
          </a:bodyPr>
          <a:lstStyle/>
          <a:p>
            <a:r>
              <a:rPr lang="en-US" dirty="0" smtClean="0"/>
              <a:t>Domain 3: Instruction</a:t>
            </a:r>
            <a:br>
              <a:rPr lang="en-US" dirty="0" smtClean="0"/>
            </a:br>
            <a:r>
              <a:rPr lang="en-US" sz="2700" dirty="0" smtClean="0"/>
              <a:t>3b – Questioning &amp; Discussion </a:t>
            </a:r>
            <a:r>
              <a:rPr lang="en-US" sz="2700" dirty="0"/>
              <a:t>T</a:t>
            </a:r>
            <a:r>
              <a:rPr lang="en-US" sz="2700" dirty="0" smtClean="0"/>
              <a:t>echniques</a:t>
            </a:r>
            <a:endParaRPr lang="en-US" sz="2700" dirty="0"/>
          </a:p>
        </p:txBody>
      </p:sp>
      <p:sp>
        <p:nvSpPr>
          <p:cNvPr id="5" name="Rounded Rectangle 4"/>
          <p:cNvSpPr/>
          <p:nvPr/>
        </p:nvSpPr>
        <p:spPr>
          <a:xfrm>
            <a:off x="1143000" y="1838146"/>
            <a:ext cx="7772400" cy="1700921"/>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entury Gothic"/>
            </a:endParaRPr>
          </a:p>
        </p:txBody>
      </p:sp>
      <p:sp>
        <p:nvSpPr>
          <p:cNvPr id="6" name="Rounded Rectangle 5"/>
          <p:cNvSpPr/>
          <p:nvPr/>
        </p:nvSpPr>
        <p:spPr>
          <a:xfrm>
            <a:off x="4978400" y="3766851"/>
            <a:ext cx="3937000" cy="1363950"/>
          </a:xfrm>
          <a:prstGeom prst="round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entury Gothic"/>
            </a:endParaRPr>
          </a:p>
        </p:txBody>
      </p:sp>
    </p:spTree>
    <p:extLst>
      <p:ext uri="{BB962C8B-B14F-4D97-AF65-F5344CB8AC3E}">
        <p14:creationId xmlns:p14="http://schemas.microsoft.com/office/powerpoint/2010/main" val="407940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09856"/>
            <a:ext cx="8913813" cy="914400"/>
          </a:xfrm>
        </p:spPr>
        <p:txBody>
          <a:bodyPr>
            <a:normAutofit/>
          </a:bodyPr>
          <a:lstStyle/>
          <a:p>
            <a:r>
              <a:rPr lang="en-US" sz="4000" b="1" dirty="0" smtClean="0"/>
              <a:t>Making Comparisons</a:t>
            </a:r>
            <a:endParaRPr lang="en-US" sz="4000" b="1" dirty="0"/>
          </a:p>
        </p:txBody>
      </p:sp>
      <p:sp>
        <p:nvSpPr>
          <p:cNvPr id="8" name="Content Placeholder 7"/>
          <p:cNvSpPr>
            <a:spLocks noGrp="1"/>
          </p:cNvSpPr>
          <p:nvPr>
            <p:ph idx="1"/>
          </p:nvPr>
        </p:nvSpPr>
        <p:spPr>
          <a:xfrm>
            <a:off x="332288" y="1603055"/>
            <a:ext cx="8555624" cy="4526812"/>
          </a:xfrm>
          <a:ln w="53975">
            <a:solidFill>
              <a:schemeClr val="accent1"/>
            </a:solidFill>
          </a:ln>
        </p:spPr>
        <p:txBody>
          <a:bodyPr>
            <a:normAutofit fontScale="62500" lnSpcReduction="20000"/>
          </a:bodyPr>
          <a:lstStyle/>
          <a:p>
            <a:endParaRPr lang="en-US" sz="3800" b="1" dirty="0" smtClean="0">
              <a:solidFill>
                <a:schemeClr val="tx1"/>
              </a:solidFill>
            </a:endParaRPr>
          </a:p>
          <a:p>
            <a:r>
              <a:rPr lang="en-US" sz="3800" b="1" dirty="0" smtClean="0">
                <a:solidFill>
                  <a:schemeClr val="tx1"/>
                </a:solidFill>
              </a:rPr>
              <a:t>Read the 3b </a:t>
            </a:r>
            <a:r>
              <a:rPr lang="en-US" sz="3800" b="1" u="sng" dirty="0" smtClean="0">
                <a:solidFill>
                  <a:schemeClr val="tx1"/>
                </a:solidFill>
              </a:rPr>
              <a:t>summary</a:t>
            </a:r>
            <a:r>
              <a:rPr lang="en-US" sz="3800" b="1" dirty="0" smtClean="0">
                <a:solidFill>
                  <a:schemeClr val="tx1"/>
                </a:solidFill>
              </a:rPr>
              <a:t> AND the </a:t>
            </a:r>
            <a:r>
              <a:rPr lang="en-US" sz="3800" b="1" u="sng" dirty="0" smtClean="0">
                <a:solidFill>
                  <a:schemeClr val="tx1"/>
                </a:solidFill>
              </a:rPr>
              <a:t>descriptors</a:t>
            </a:r>
            <a:r>
              <a:rPr lang="en-US" sz="3800" b="1" dirty="0" smtClean="0">
                <a:solidFill>
                  <a:schemeClr val="tx1"/>
                </a:solidFill>
              </a:rPr>
              <a:t> for both the Accomplished and Exemplary category.</a:t>
            </a:r>
          </a:p>
          <a:p>
            <a:pPr marL="0" indent="0">
              <a:buNone/>
            </a:pPr>
            <a:endParaRPr lang="en-US" sz="1900" b="1" dirty="0" smtClean="0">
              <a:solidFill>
                <a:schemeClr val="tx1"/>
              </a:solidFill>
            </a:endParaRPr>
          </a:p>
          <a:p>
            <a:r>
              <a:rPr lang="en-US" sz="3800" b="1" dirty="0" smtClean="0">
                <a:solidFill>
                  <a:schemeClr val="tx1"/>
                </a:solidFill>
              </a:rPr>
              <a:t>Summarize the difference between them.</a:t>
            </a:r>
          </a:p>
          <a:p>
            <a:pPr marL="0" indent="0">
              <a:buNone/>
            </a:pPr>
            <a:endParaRPr lang="en-US" sz="1900" b="1" dirty="0" smtClean="0">
              <a:solidFill>
                <a:schemeClr val="tx1"/>
              </a:solidFill>
            </a:endParaRPr>
          </a:p>
          <a:p>
            <a:r>
              <a:rPr lang="en-US" sz="3800" b="1" dirty="0" smtClean="0">
                <a:solidFill>
                  <a:schemeClr val="tx1"/>
                </a:solidFill>
              </a:rPr>
              <a:t>With a discussion partner, share your summarizations.</a:t>
            </a:r>
          </a:p>
          <a:p>
            <a:pPr marL="0" indent="0">
              <a:buNone/>
            </a:pPr>
            <a:endParaRPr lang="en-US" sz="1900" b="1" dirty="0">
              <a:solidFill>
                <a:schemeClr val="tx1"/>
              </a:solidFill>
            </a:endParaRPr>
          </a:p>
          <a:p>
            <a:r>
              <a:rPr lang="en-US" sz="3800" b="1" dirty="0" smtClean="0">
                <a:solidFill>
                  <a:schemeClr val="tx1"/>
                </a:solidFill>
              </a:rPr>
              <a:t>With your partner, synthesize into a superior summarization and write it on the chart. </a:t>
            </a:r>
          </a:p>
          <a:p>
            <a:endParaRPr lang="en-US" dirty="0"/>
          </a:p>
        </p:txBody>
      </p:sp>
      <p:sp>
        <p:nvSpPr>
          <p:cNvPr id="9" name="TextBox 8"/>
          <p:cNvSpPr txBox="1"/>
          <p:nvPr/>
        </p:nvSpPr>
        <p:spPr>
          <a:xfrm>
            <a:off x="228600" y="6280666"/>
            <a:ext cx="8763000" cy="369332"/>
          </a:xfrm>
          <a:prstGeom prst="rect">
            <a:avLst/>
          </a:prstGeom>
          <a:noFill/>
        </p:spPr>
        <p:txBody>
          <a:bodyPr wrap="square" rtlCol="0">
            <a:spAutoFit/>
          </a:bodyPr>
          <a:lstStyle/>
          <a:p>
            <a:pPr algn="r" defTabSz="914400"/>
            <a:r>
              <a:rPr lang="en-US" b="1" i="1" dirty="0" smtClean="0">
                <a:latin typeface="Century Gothic"/>
              </a:rPr>
              <a:t>Instructional Strategy: FSLC (Formulate, Share, Listen, Create</a:t>
            </a:r>
            <a:r>
              <a:rPr lang="en-US" b="1" i="1" dirty="0" smtClean="0">
                <a:solidFill>
                  <a:prstClr val="black"/>
                </a:solidFill>
                <a:latin typeface="Century Gothic"/>
              </a:rPr>
              <a:t>)</a:t>
            </a:r>
            <a:endParaRPr lang="en-US" b="1" i="1" dirty="0">
              <a:solidFill>
                <a:prstClr val="black"/>
              </a:solidFill>
              <a:latin typeface="Century Gothic"/>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1717" y="128575"/>
            <a:ext cx="1346195" cy="1276962"/>
          </a:xfrm>
          <a:prstGeom prst="rect">
            <a:avLst/>
          </a:prstGeom>
          <a:solidFill>
            <a:schemeClr val="accent1">
              <a:lumMod val="75000"/>
            </a:schemeClr>
          </a:solidFill>
          <a:ln w="63500">
            <a:solidFill>
              <a:schemeClr val="accent1"/>
            </a:solidFill>
          </a:ln>
        </p:spPr>
      </p:pic>
    </p:spTree>
    <p:extLst>
      <p:ext uri="{BB962C8B-B14F-4D97-AF65-F5344CB8AC3E}">
        <p14:creationId xmlns:p14="http://schemas.microsoft.com/office/powerpoint/2010/main" val="1270908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83666"/>
            <a:ext cx="8913813" cy="1005840"/>
          </a:xfrm>
        </p:spPr>
        <p:txBody>
          <a:bodyPr>
            <a:normAutofit/>
          </a:bodyPr>
          <a:lstStyle/>
          <a:p>
            <a:r>
              <a:rPr lang="en-US" sz="4000" b="1" dirty="0" smtClean="0"/>
              <a:t>Critical Attributes</a:t>
            </a:r>
            <a:endParaRPr lang="en-US" sz="4000" b="1" dirty="0"/>
          </a:p>
        </p:txBody>
      </p:sp>
      <p:sp>
        <p:nvSpPr>
          <p:cNvPr id="3" name="Content Placeholder 2"/>
          <p:cNvSpPr>
            <a:spLocks noGrp="1"/>
          </p:cNvSpPr>
          <p:nvPr>
            <p:ph idx="1"/>
          </p:nvPr>
        </p:nvSpPr>
        <p:spPr>
          <a:xfrm>
            <a:off x="457201" y="1494656"/>
            <a:ext cx="8229601" cy="4373563"/>
          </a:xfrm>
        </p:spPr>
        <p:txBody>
          <a:bodyPr>
            <a:normAutofit/>
          </a:bodyPr>
          <a:lstStyle/>
          <a:p>
            <a:r>
              <a:rPr lang="en-US" sz="2400" b="1" dirty="0" smtClean="0">
                <a:solidFill>
                  <a:schemeClr val="tx1"/>
                </a:solidFill>
              </a:rPr>
              <a:t>In addition to the characteristics of accomplished:</a:t>
            </a:r>
          </a:p>
          <a:p>
            <a:pPr lvl="1"/>
            <a:r>
              <a:rPr lang="en-US" sz="2400" b="1" dirty="0" smtClean="0">
                <a:solidFill>
                  <a:schemeClr val="tx1"/>
                </a:solidFill>
              </a:rPr>
              <a:t>Students initiate higher-order questions.</a:t>
            </a:r>
          </a:p>
          <a:p>
            <a:pPr lvl="1"/>
            <a:r>
              <a:rPr lang="en-US" sz="2400" b="1" dirty="0" smtClean="0">
                <a:solidFill>
                  <a:schemeClr val="tx1"/>
                </a:solidFill>
              </a:rPr>
              <a:t>Students extend the discussion, enriching it.</a:t>
            </a:r>
          </a:p>
          <a:p>
            <a:pPr lvl="1"/>
            <a:r>
              <a:rPr lang="en-US" sz="2400" b="1" dirty="0" smtClean="0">
                <a:solidFill>
                  <a:schemeClr val="tx1"/>
                </a:solidFill>
              </a:rPr>
              <a:t>Students invite comments from their classmates during discussion.</a:t>
            </a:r>
            <a:endParaRPr lang="en-US" sz="2400" b="1"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2073" y="3519248"/>
            <a:ext cx="3962400" cy="2916936"/>
          </a:xfrm>
          <a:prstGeom prst="rect">
            <a:avLst/>
          </a:prstGeom>
          <a:ln w="63500">
            <a:solidFill>
              <a:schemeClr val="accent1">
                <a:lumMod val="75000"/>
              </a:schemeClr>
            </a:solidFill>
          </a:ln>
        </p:spPr>
      </p:pic>
    </p:spTree>
    <p:extLst>
      <p:ext uri="{BB962C8B-B14F-4D97-AF65-F5344CB8AC3E}">
        <p14:creationId xmlns:p14="http://schemas.microsoft.com/office/powerpoint/2010/main" val="4235896068"/>
      </p:ext>
    </p:extLst>
  </p:cSld>
  <p:clrMapOvr>
    <a:masterClrMapping/>
  </p:clrMapOvr>
  <p:timing>
    <p:tnLst>
      <p:par>
        <p:cTn id="1" dur="indefinite" restart="never" nodeType="tmRoot"/>
      </p:par>
    </p:tnLst>
  </p:timing>
</p:sld>
</file>

<file path=ppt/theme/theme1.xml><?xml version="1.0" encoding="utf-8"?>
<a:theme xmlns:a="http://schemas.openxmlformats.org/drawingml/2006/main" name="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Perception.thmx</Template>
  <TotalTime>7260935</TotalTime>
  <Words>2362</Words>
  <Application>Microsoft Office PowerPoint</Application>
  <PresentationFormat>On-screen Show (4:3)</PresentationFormat>
  <Paragraphs>405</Paragraphs>
  <Slides>49</Slides>
  <Notes>49</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49</vt:i4>
      </vt:variant>
    </vt:vector>
  </HeadingPairs>
  <TitlesOfParts>
    <vt:vector size="63" baseType="lpstr">
      <vt:lpstr>MS PGothic</vt:lpstr>
      <vt:lpstr>Aharoni</vt:lpstr>
      <vt:lpstr>Arial</vt:lpstr>
      <vt:lpstr>Calibri</vt:lpstr>
      <vt:lpstr>Century Gothic</vt:lpstr>
      <vt:lpstr>Courier New</vt:lpstr>
      <vt:lpstr>Gill Sans</vt:lpstr>
      <vt:lpstr>MV Boli</vt:lpstr>
      <vt:lpstr>Rockwell</vt:lpstr>
      <vt:lpstr>Wingdings</vt:lpstr>
      <vt:lpstr>Wingdings 2</vt:lpstr>
      <vt:lpstr>ヒラギノ角ゴ ProN W3</vt:lpstr>
      <vt:lpstr>ヒラギノ角ゴ ProN W6</vt:lpstr>
      <vt:lpstr>Perception</vt:lpstr>
      <vt:lpstr>                Summer Institute “Staking Our Claim on Innovation” </vt:lpstr>
      <vt:lpstr>PowerPoint Presentation</vt:lpstr>
      <vt:lpstr>PowerPoint Presentation</vt:lpstr>
      <vt:lpstr>Traditional Classroom </vt:lpstr>
      <vt:lpstr>PowerPoint Presentation</vt:lpstr>
      <vt:lpstr>Relevance to New Demands</vt:lpstr>
      <vt:lpstr>Domain 3: Instruction 3b – Questioning &amp; Discussion Techniques</vt:lpstr>
      <vt:lpstr>Making Comparisons</vt:lpstr>
      <vt:lpstr>Critical Attributes</vt:lpstr>
      <vt:lpstr>                       1</vt:lpstr>
      <vt:lpstr>Why is it worth the time and effort to encourage more student questioning?</vt:lpstr>
      <vt:lpstr>                                                                                                                                                                                                               </vt:lpstr>
      <vt:lpstr> Students' Questions as a Catalyst for:  Deeper Learning, Joy in Teaching and a Healthier Democracy</vt:lpstr>
      <vt:lpstr>PowerPoint Presentation</vt:lpstr>
      <vt:lpstr>Question Formulation Technique          as a FOUNDATIONAL SKILL</vt:lpstr>
      <vt:lpstr> Engagement! </vt:lpstr>
      <vt:lpstr>            Components of the  Question Formulation TechniqueTM </vt:lpstr>
      <vt:lpstr>Question Focus (Q-Focus)</vt:lpstr>
      <vt:lpstr>Question Focus Example</vt:lpstr>
      <vt:lpstr>              Four Rules for          Producing Questions</vt:lpstr>
      <vt:lpstr>  Experiencing the Question    Formulation TechniqueTM  (QFT)</vt:lpstr>
      <vt:lpstr>Producing Questions – 5 min.</vt:lpstr>
      <vt:lpstr>Categorizing Questions:  Closed/Open</vt:lpstr>
      <vt:lpstr>Change Closed to Open -Ended Questions (Divergent Thinking)</vt:lpstr>
      <vt:lpstr>Change Open to Closed -Ended Questions (Convergent Thinking)</vt:lpstr>
      <vt:lpstr>Prioritizing Questions </vt:lpstr>
      <vt:lpstr>REFLECTION </vt:lpstr>
      <vt:lpstr>Classroom Example: Middle School</vt:lpstr>
      <vt:lpstr>Question Focus</vt:lpstr>
      <vt:lpstr>Student Questions</vt:lpstr>
      <vt:lpstr> Rigor in the Question Formulation Technique </vt:lpstr>
      <vt:lpstr>Thinking in many different directions: Moving from CLOSED to OPEN QUESTIONS</vt:lpstr>
      <vt:lpstr>Narrowing Down, Focusing Moving from OPEN to CLOSED </vt:lpstr>
      <vt:lpstr>Thinking about Thinking</vt:lpstr>
      <vt:lpstr>The Research Confirms the Importance of Student Questioning</vt:lpstr>
      <vt:lpstr>Experience a Social Studies Lesson Using the Question Formulation TechniqueTM  (QFT) </vt:lpstr>
      <vt:lpstr>Remembering Pearl Harbor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QFT can be used effectively before, during and after instruction.</vt:lpstr>
      <vt:lpstr>Applications Across the Disciplines</vt:lpstr>
      <vt:lpstr>Remember…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Studies Content Leadership Network</dc:title>
  <dc:creator>Kadi Ralston</dc:creator>
  <cp:lastModifiedBy>Carole Mullins</cp:lastModifiedBy>
  <cp:revision>370</cp:revision>
  <cp:lastPrinted>2014-10-27T20:38:36Z</cp:lastPrinted>
  <dcterms:created xsi:type="dcterms:W3CDTF">2014-10-16T13:52:58Z</dcterms:created>
  <dcterms:modified xsi:type="dcterms:W3CDTF">2015-07-28T19:22:41Z</dcterms:modified>
</cp:coreProperties>
</file>