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81" r:id="rId2"/>
    <p:sldMasterId id="2147483817" r:id="rId3"/>
    <p:sldMasterId id="2147483949" r:id="rId4"/>
    <p:sldMasterId id="2147483973" r:id="rId5"/>
    <p:sldMasterId id="2147483985" r:id="rId6"/>
    <p:sldMasterId id="2147483997" r:id="rId7"/>
    <p:sldMasterId id="2147484009" r:id="rId8"/>
    <p:sldMasterId id="2147484021" r:id="rId9"/>
    <p:sldMasterId id="2147484033" r:id="rId10"/>
  </p:sldMasterIdLst>
  <p:notesMasterIdLst>
    <p:notesMasterId r:id="rId66"/>
  </p:notesMasterIdLst>
  <p:sldIdLst>
    <p:sldId id="266" r:id="rId11"/>
    <p:sldId id="257" r:id="rId12"/>
    <p:sldId id="417" r:id="rId13"/>
    <p:sldId id="433" r:id="rId14"/>
    <p:sldId id="456" r:id="rId15"/>
    <p:sldId id="457" r:id="rId16"/>
    <p:sldId id="434" r:id="rId17"/>
    <p:sldId id="436" r:id="rId18"/>
    <p:sldId id="437" r:id="rId19"/>
    <p:sldId id="435" r:id="rId20"/>
    <p:sldId id="438" r:id="rId21"/>
    <p:sldId id="455" r:id="rId22"/>
    <p:sldId id="422" r:id="rId23"/>
    <p:sldId id="346" r:id="rId24"/>
    <p:sldId id="439" r:id="rId25"/>
    <p:sldId id="440" r:id="rId26"/>
    <p:sldId id="458" r:id="rId27"/>
    <p:sldId id="441" r:id="rId28"/>
    <p:sldId id="443" r:id="rId29"/>
    <p:sldId id="444" r:id="rId30"/>
    <p:sldId id="446" r:id="rId31"/>
    <p:sldId id="447" r:id="rId32"/>
    <p:sldId id="448" r:id="rId33"/>
    <p:sldId id="449" r:id="rId34"/>
    <p:sldId id="450" r:id="rId35"/>
    <p:sldId id="451" r:id="rId36"/>
    <p:sldId id="452" r:id="rId37"/>
    <p:sldId id="344" r:id="rId38"/>
    <p:sldId id="351" r:id="rId39"/>
    <p:sldId id="352" r:id="rId40"/>
    <p:sldId id="347" r:id="rId41"/>
    <p:sldId id="427" r:id="rId42"/>
    <p:sldId id="341" r:id="rId43"/>
    <p:sldId id="348" r:id="rId44"/>
    <p:sldId id="353" r:id="rId45"/>
    <p:sldId id="390" r:id="rId46"/>
    <p:sldId id="322" r:id="rId47"/>
    <p:sldId id="464" r:id="rId48"/>
    <p:sldId id="421" r:id="rId49"/>
    <p:sldId id="465" r:id="rId50"/>
    <p:sldId id="354" r:id="rId51"/>
    <p:sldId id="327" r:id="rId52"/>
    <p:sldId id="316" r:id="rId53"/>
    <p:sldId id="466" r:id="rId54"/>
    <p:sldId id="388" r:id="rId55"/>
    <p:sldId id="467" r:id="rId56"/>
    <p:sldId id="363" r:id="rId57"/>
    <p:sldId id="392" r:id="rId58"/>
    <p:sldId id="459" r:id="rId59"/>
    <p:sldId id="460" r:id="rId60"/>
    <p:sldId id="462" r:id="rId61"/>
    <p:sldId id="463" r:id="rId62"/>
    <p:sldId id="461" r:id="rId63"/>
    <p:sldId id="453" r:id="rId64"/>
    <p:sldId id="372"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C66"/>
    <a:srgbClr val="CC9900"/>
    <a:srgbClr val="000066"/>
    <a:srgbClr val="CC0000"/>
    <a:srgbClr val="FFFF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69209" autoAdjust="0"/>
  </p:normalViewPr>
  <p:slideViewPr>
    <p:cSldViewPr>
      <p:cViewPr>
        <p:scale>
          <a:sx n="60" d="100"/>
          <a:sy n="60" d="100"/>
        </p:scale>
        <p:origin x="-1890"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64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smtClean="0"/>
            <a:t>Opinions, Arguments,</a:t>
          </a:r>
        </a:p>
        <a:p>
          <a:r>
            <a:rPr lang="en-US" sz="2000" dirty="0" smtClean="0"/>
            <a:t> </a:t>
          </a:r>
          <a:r>
            <a:rPr lang="en-US" sz="2000" dirty="0" err="1" smtClean="0"/>
            <a:t>Intertextual</a:t>
          </a:r>
          <a:r>
            <a:rPr lang="en-US" sz="2000" dirty="0" smtClean="0"/>
            <a:t> Connections</a:t>
          </a:r>
          <a:endParaRPr lang="en-US" sz="2000" dirty="0"/>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smtClean="0"/>
            <a:t>Inferences</a:t>
          </a:r>
          <a:endParaRPr lang="en-US" dirty="0"/>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smtClean="0"/>
            <a:t>Author’s Purpose</a:t>
          </a:r>
          <a:endParaRPr lang="en-US" dirty="0"/>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smtClean="0"/>
            <a:t>Vocab &amp; Text Structure</a:t>
          </a:r>
          <a:endParaRPr lang="en-US" dirty="0"/>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smtClean="0"/>
            <a:t>Key Details</a:t>
          </a:r>
          <a:endParaRPr lang="en-US" dirty="0"/>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smtClean="0"/>
            <a:t>General Understandings</a:t>
          </a:r>
          <a:endParaRPr lang="en-US" dirty="0"/>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t>
        <a:bodyPr/>
        <a:lstStyle/>
        <a:p>
          <a:endParaRPr lang="en-US"/>
        </a:p>
      </dgm:t>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t>
        <a:bodyPr/>
        <a:lstStyle/>
        <a:p>
          <a:endParaRPr lang="en-US"/>
        </a:p>
      </dgm:t>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t>
        <a:bodyPr/>
        <a:lstStyle/>
        <a:p>
          <a:endParaRPr lang="en-US"/>
        </a:p>
      </dgm:t>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t>
        <a:bodyPr/>
        <a:lstStyle/>
        <a:p>
          <a:endParaRPr lang="en-US"/>
        </a:p>
      </dgm:t>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t>
        <a:bodyPr/>
        <a:lstStyle/>
        <a:p>
          <a:endParaRPr lang="en-US"/>
        </a:p>
      </dgm:t>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t>
        <a:bodyPr/>
        <a:lstStyle/>
        <a:p>
          <a:endParaRPr lang="en-US"/>
        </a:p>
      </dgm:t>
    </dgm:pt>
    <dgm:pt modelId="{0D9D5C4E-8D89-284D-BFBD-47E21692A6C3}" type="pres">
      <dgm:prSet presAssocID="{0CFCF5B2-7F49-074A-A7B9-C19C233D5593}" presName="aSpace" presStyleCnt="0"/>
      <dgm:spPr/>
    </dgm:pt>
  </dgm:ptLst>
  <dgm:cxnLst>
    <dgm:cxn modelId="{0443D1A7-67C0-4270-8207-755EAF3AEEA7}" type="presOf" srcId="{024A373D-023B-C748-861A-5A0718DA7175}" destId="{3E424F75-8C38-1448-BD00-1DEFFB6F2558}" srcOrd="0" destOrd="0" presId="urn:microsoft.com/office/officeart/2005/8/layout/pyramid2"/>
    <dgm:cxn modelId="{0E36A11D-B61C-4878-A5BB-802048D4352A}" type="presOf" srcId="{465BF1E9-415F-E841-8619-936DAE0296B5}" destId="{D6C73D77-FCED-8343-81C1-A17ACA67F260}"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8E2F8900-2AE5-A549-AD1D-7BB80D6A7DE6}" srcId="{024A373D-023B-C748-861A-5A0718DA7175}" destId="{C71FD838-BC21-C84F-ABB8-12AE4E3A6DA0}" srcOrd="0" destOrd="0" parTransId="{58B10A5A-8B75-3D40-8675-B54C2CAB91F8}" sibTransId="{5B0D3FA5-B278-FC49-80DA-25E676A3AEF5}"/>
    <dgm:cxn modelId="{0AE4A6FB-4590-4E33-8791-FED858CFEEA0}" type="presOf" srcId="{1DB75B60-E6FF-F443-9EF8-CE35C693AF6B}" destId="{42C19DFF-2D9A-5643-AE58-D80A9A14D2EC}" srcOrd="0" destOrd="0" presId="urn:microsoft.com/office/officeart/2005/8/layout/pyramid2"/>
    <dgm:cxn modelId="{520AFC98-1ED7-4B73-9D23-D33DB6B0DD26}" type="presOf" srcId="{0CFCF5B2-7F49-074A-A7B9-C19C233D5593}" destId="{20ED39E7-6F07-7D4C-AF11-3983FAD7FBB0}" srcOrd="0" destOrd="0" presId="urn:microsoft.com/office/officeart/2005/8/layout/pyramid2"/>
    <dgm:cxn modelId="{BDB6F979-A8CF-0746-A701-1C6F3F42C72D}" srcId="{024A373D-023B-C748-861A-5A0718DA7175}" destId="{0D165663-183F-7E4E-AF6D-FC34E38BEF4A}" srcOrd="1" destOrd="0" parTransId="{8C1B99AB-79E8-8042-B821-AE47F1F1842B}" sibTransId="{E4C7C5E5-6D4B-0144-B2E4-6A3CC96CA4D4}"/>
    <dgm:cxn modelId="{E28C558C-02E0-4D76-9CCD-09A56E3BAF19}" type="presOf" srcId="{0D165663-183F-7E4E-AF6D-FC34E38BEF4A}" destId="{15BE54F6-B140-184E-8234-33BEAACB49A5}" srcOrd="0" destOrd="0" presId="urn:microsoft.com/office/officeart/2005/8/layout/pyramid2"/>
    <dgm:cxn modelId="{26F873CE-ADDF-FE4A-815C-3ABC8B4F8050}" srcId="{024A373D-023B-C748-861A-5A0718DA7175}" destId="{465BF1E9-415F-E841-8619-936DAE0296B5}" srcOrd="3" destOrd="0" parTransId="{46230196-5C6C-504D-BB7C-13CAE429ACCC}" sibTransId="{670322AC-6BBF-3640-B4CC-253CF59A2B82}"/>
    <dgm:cxn modelId="{1A5B908F-863B-4C49-8C18-937EDCE63F26}" srcId="{024A373D-023B-C748-861A-5A0718DA7175}" destId="{B13DBECD-B83A-3B45-9C98-9AA575F7C240}" srcOrd="4" destOrd="0" parTransId="{F1DB4D09-B087-A14F-93A8-895EF0404424}" sibTransId="{A5BE1344-0DC3-7748-80A3-F801E13A19DA}"/>
    <dgm:cxn modelId="{B6B7B258-B0E3-48FD-9531-9F10B45D066F}" type="presOf" srcId="{B13DBECD-B83A-3B45-9C98-9AA575F7C240}" destId="{A378ED57-D1B6-DC40-800B-F48E0FAE9B34}"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8F742174-B5EF-4E12-AE62-2FC344CBDA15}" type="presOf" srcId="{C71FD838-BC21-C84F-ABB8-12AE4E3A6DA0}" destId="{8B71AC00-B6FC-1D4D-9D98-F5204AF18890}" srcOrd="0" destOrd="0" presId="urn:microsoft.com/office/officeart/2005/8/layout/pyramid2"/>
    <dgm:cxn modelId="{720922F4-45FE-4FB2-92B4-6599DBD5EDF8}" type="presParOf" srcId="{3E424F75-8C38-1448-BD00-1DEFFB6F2558}" destId="{1495163C-DFF8-3C49-A33A-D8EAE30AA542}" srcOrd="0" destOrd="0" presId="urn:microsoft.com/office/officeart/2005/8/layout/pyramid2"/>
    <dgm:cxn modelId="{66846C4F-B8BE-48D6-9844-06F421589379}" type="presParOf" srcId="{3E424F75-8C38-1448-BD00-1DEFFB6F2558}" destId="{A3662652-3A20-4844-B402-271765084CA0}" srcOrd="1" destOrd="0" presId="urn:microsoft.com/office/officeart/2005/8/layout/pyramid2"/>
    <dgm:cxn modelId="{514FFB0A-6DFA-4A5D-AB86-988E73F9C871}" type="presParOf" srcId="{A3662652-3A20-4844-B402-271765084CA0}" destId="{8B71AC00-B6FC-1D4D-9D98-F5204AF18890}" srcOrd="0" destOrd="0" presId="urn:microsoft.com/office/officeart/2005/8/layout/pyramid2"/>
    <dgm:cxn modelId="{D45C8F81-CF7D-496C-9C0B-EFCD06B53904}" type="presParOf" srcId="{A3662652-3A20-4844-B402-271765084CA0}" destId="{7C401003-738D-7940-9CB7-7BF6D37C0299}" srcOrd="1" destOrd="0" presId="urn:microsoft.com/office/officeart/2005/8/layout/pyramid2"/>
    <dgm:cxn modelId="{44880C08-BD06-4E50-86E9-4E1A59616D69}" type="presParOf" srcId="{A3662652-3A20-4844-B402-271765084CA0}" destId="{15BE54F6-B140-184E-8234-33BEAACB49A5}" srcOrd="2" destOrd="0" presId="urn:microsoft.com/office/officeart/2005/8/layout/pyramid2"/>
    <dgm:cxn modelId="{7906BB90-F36E-4810-9196-C6C5C54C0FDD}" type="presParOf" srcId="{A3662652-3A20-4844-B402-271765084CA0}" destId="{543B393B-2D92-AC40-BC05-00C1EA03CA6D}" srcOrd="3" destOrd="0" presId="urn:microsoft.com/office/officeart/2005/8/layout/pyramid2"/>
    <dgm:cxn modelId="{80D3E52A-2C58-40E9-802A-3421AD40F62B}" type="presParOf" srcId="{A3662652-3A20-4844-B402-271765084CA0}" destId="{42C19DFF-2D9A-5643-AE58-D80A9A14D2EC}" srcOrd="4" destOrd="0" presId="urn:microsoft.com/office/officeart/2005/8/layout/pyramid2"/>
    <dgm:cxn modelId="{C2239E6F-DE6F-4BC2-851E-6609F06CC984}" type="presParOf" srcId="{A3662652-3A20-4844-B402-271765084CA0}" destId="{28471C83-1A82-5D4A-9565-8F1B8DAD69CC}" srcOrd="5" destOrd="0" presId="urn:microsoft.com/office/officeart/2005/8/layout/pyramid2"/>
    <dgm:cxn modelId="{7E3D23F5-77A9-4460-A45E-341714EB9906}" type="presParOf" srcId="{A3662652-3A20-4844-B402-271765084CA0}" destId="{D6C73D77-FCED-8343-81C1-A17ACA67F260}" srcOrd="6" destOrd="0" presId="urn:microsoft.com/office/officeart/2005/8/layout/pyramid2"/>
    <dgm:cxn modelId="{66382A47-3E1C-44B7-9CAD-D951A017309E}" type="presParOf" srcId="{A3662652-3A20-4844-B402-271765084CA0}" destId="{540156E5-97C5-8141-9DBF-B56E45B57CF6}" srcOrd="7" destOrd="0" presId="urn:microsoft.com/office/officeart/2005/8/layout/pyramid2"/>
    <dgm:cxn modelId="{E11AEA35-D7CB-4E00-BCCA-A57808FDF984}" type="presParOf" srcId="{A3662652-3A20-4844-B402-271765084CA0}" destId="{A378ED57-D1B6-DC40-800B-F48E0FAE9B34}" srcOrd="8" destOrd="0" presId="urn:microsoft.com/office/officeart/2005/8/layout/pyramid2"/>
    <dgm:cxn modelId="{1D226C56-C78C-4DC9-A116-C8BEC53F89A8}" type="presParOf" srcId="{A3662652-3A20-4844-B402-271765084CA0}" destId="{A915E300-F0AC-6A4A-BBE1-BAE7ACF59C62}" srcOrd="9" destOrd="0" presId="urn:microsoft.com/office/officeart/2005/8/layout/pyramid2"/>
    <dgm:cxn modelId="{34CCAF17-0391-4908-9EFA-C9482861C840}" type="presParOf" srcId="{A3662652-3A20-4844-B402-271765084CA0}" destId="{20ED39E7-6F07-7D4C-AF11-3983FAD7FBB0}" srcOrd="10" destOrd="0" presId="urn:microsoft.com/office/officeart/2005/8/layout/pyramid2"/>
    <dgm:cxn modelId="{53BD0A44-C827-4836-8DAB-FB6E12310F2D}"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BF996-0568-4FEF-A666-BC8F04A1BB0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4DCB91D-182A-4749-9D30-449089C821A5}">
      <dgm:prSet phldrT="[Text]"/>
      <dgm:spPr/>
      <dgm:t>
        <a:bodyPr/>
        <a:lstStyle/>
        <a:p>
          <a:r>
            <a:rPr lang="en-US" b="1" dirty="0" smtClean="0"/>
            <a:t>Close Reading</a:t>
          </a:r>
          <a:endParaRPr lang="en-US" b="1" dirty="0"/>
        </a:p>
      </dgm:t>
    </dgm:pt>
    <dgm:pt modelId="{707D2E7F-8381-451B-A8D7-C8CFAECD0722}" type="parTrans" cxnId="{753BB857-91A9-46B1-9B1E-40706F641421}">
      <dgm:prSet/>
      <dgm:spPr/>
      <dgm:t>
        <a:bodyPr/>
        <a:lstStyle/>
        <a:p>
          <a:endParaRPr lang="en-US"/>
        </a:p>
      </dgm:t>
    </dgm:pt>
    <dgm:pt modelId="{7C6E103C-7294-4A66-9900-D0319D7D8649}" type="sibTrans" cxnId="{753BB857-91A9-46B1-9B1E-40706F641421}">
      <dgm:prSet/>
      <dgm:spPr/>
      <dgm:t>
        <a:bodyPr/>
        <a:lstStyle/>
        <a:p>
          <a:endParaRPr lang="en-US"/>
        </a:p>
      </dgm:t>
    </dgm:pt>
    <dgm:pt modelId="{94AC8CAE-B61D-4E42-8738-31DE79B821E6}">
      <dgm:prSet phldrT="[Text]"/>
      <dgm:spPr/>
      <dgm:t>
        <a:bodyPr/>
        <a:lstStyle/>
        <a:p>
          <a:r>
            <a:rPr lang="en-US" b="1" dirty="0" smtClean="0"/>
            <a:t>Text Dependent Questions</a:t>
          </a:r>
          <a:endParaRPr lang="en-US" b="1" dirty="0"/>
        </a:p>
      </dgm:t>
    </dgm:pt>
    <dgm:pt modelId="{2F1142CF-2485-48AF-A70A-E78209E7C990}" type="parTrans" cxnId="{4CF088D0-AA8F-4B8E-8CFA-7847085B915B}">
      <dgm:prSet/>
      <dgm:spPr/>
      <dgm:t>
        <a:bodyPr/>
        <a:lstStyle/>
        <a:p>
          <a:endParaRPr lang="en-US"/>
        </a:p>
      </dgm:t>
    </dgm:pt>
    <dgm:pt modelId="{E141F493-489D-4620-9D78-E45E2527176A}" type="sibTrans" cxnId="{4CF088D0-AA8F-4B8E-8CFA-7847085B915B}">
      <dgm:prSet/>
      <dgm:spPr/>
      <dgm:t>
        <a:bodyPr/>
        <a:lstStyle/>
        <a:p>
          <a:endParaRPr lang="en-US"/>
        </a:p>
      </dgm:t>
    </dgm:pt>
    <dgm:pt modelId="{A1F60128-9818-4510-926F-3E1A999BAED8}">
      <dgm:prSet phldrT="[Text]"/>
      <dgm:spPr/>
      <dgm:t>
        <a:bodyPr/>
        <a:lstStyle/>
        <a:p>
          <a:r>
            <a:rPr lang="en-US" b="1" dirty="0" smtClean="0"/>
            <a:t>Congruent Assessments </a:t>
          </a:r>
          <a:endParaRPr lang="en-US" b="1" dirty="0"/>
        </a:p>
      </dgm:t>
    </dgm:pt>
    <dgm:pt modelId="{3E91C94B-363F-4517-B3EE-357D625A90B1}" type="parTrans" cxnId="{1690DC14-9509-4B25-BB4E-6772A744C71C}">
      <dgm:prSet/>
      <dgm:spPr/>
      <dgm:t>
        <a:bodyPr/>
        <a:lstStyle/>
        <a:p>
          <a:endParaRPr lang="en-US"/>
        </a:p>
      </dgm:t>
    </dgm:pt>
    <dgm:pt modelId="{768B2E98-71E7-4A10-9099-A75BA49BD4B4}" type="sibTrans" cxnId="{1690DC14-9509-4B25-BB4E-6772A744C71C}">
      <dgm:prSet/>
      <dgm:spPr/>
      <dgm:t>
        <a:bodyPr/>
        <a:lstStyle/>
        <a:p>
          <a:endParaRPr lang="en-US"/>
        </a:p>
      </dgm:t>
    </dgm:pt>
    <dgm:pt modelId="{23DA7996-FCC7-4F18-A7BF-9CBF95CBCA82}" type="pres">
      <dgm:prSet presAssocID="{9DABF996-0568-4FEF-A666-BC8F04A1BB0C}" presName="Name0" presStyleCnt="0">
        <dgm:presLayoutVars>
          <dgm:chMax val="7"/>
          <dgm:chPref val="7"/>
          <dgm:dir/>
          <dgm:animLvl val="lvl"/>
        </dgm:presLayoutVars>
      </dgm:prSet>
      <dgm:spPr/>
      <dgm:t>
        <a:bodyPr/>
        <a:lstStyle/>
        <a:p>
          <a:endParaRPr lang="en-US"/>
        </a:p>
      </dgm:t>
    </dgm:pt>
    <dgm:pt modelId="{256D312E-3B38-433F-8DD0-30F77B97E44B}" type="pres">
      <dgm:prSet presAssocID="{74DCB91D-182A-4749-9D30-449089C821A5}" presName="Accent1" presStyleCnt="0"/>
      <dgm:spPr/>
    </dgm:pt>
    <dgm:pt modelId="{FA2D068D-0D17-4D06-8257-385D7F3E0E2F}" type="pres">
      <dgm:prSet presAssocID="{74DCB91D-182A-4749-9D30-449089C821A5}" presName="Accent" presStyleLbl="node1" presStyleIdx="0" presStyleCnt="3"/>
      <dgm:spPr/>
    </dgm:pt>
    <dgm:pt modelId="{E7E3BA36-4E1E-45E0-83CF-ECDBA187F3D8}" type="pres">
      <dgm:prSet presAssocID="{74DCB91D-182A-4749-9D30-449089C821A5}" presName="Parent1" presStyleLbl="revTx" presStyleIdx="0" presStyleCnt="3">
        <dgm:presLayoutVars>
          <dgm:chMax val="1"/>
          <dgm:chPref val="1"/>
          <dgm:bulletEnabled val="1"/>
        </dgm:presLayoutVars>
      </dgm:prSet>
      <dgm:spPr/>
      <dgm:t>
        <a:bodyPr/>
        <a:lstStyle/>
        <a:p>
          <a:endParaRPr lang="en-US"/>
        </a:p>
      </dgm:t>
    </dgm:pt>
    <dgm:pt modelId="{F32E298C-EBDB-4C5B-9F7F-E94FAAFC90D1}" type="pres">
      <dgm:prSet presAssocID="{94AC8CAE-B61D-4E42-8738-31DE79B821E6}" presName="Accent2" presStyleCnt="0"/>
      <dgm:spPr/>
    </dgm:pt>
    <dgm:pt modelId="{31ACCE8F-1F66-4B52-AB9C-95A467076384}" type="pres">
      <dgm:prSet presAssocID="{94AC8CAE-B61D-4E42-8738-31DE79B821E6}" presName="Accent" presStyleLbl="node1" presStyleIdx="1" presStyleCnt="3"/>
      <dgm:spPr/>
    </dgm:pt>
    <dgm:pt modelId="{25A80D1B-6B78-425B-A9BD-E0A05ECC7569}" type="pres">
      <dgm:prSet presAssocID="{94AC8CAE-B61D-4E42-8738-31DE79B821E6}" presName="Parent2" presStyleLbl="revTx" presStyleIdx="1" presStyleCnt="3">
        <dgm:presLayoutVars>
          <dgm:chMax val="1"/>
          <dgm:chPref val="1"/>
          <dgm:bulletEnabled val="1"/>
        </dgm:presLayoutVars>
      </dgm:prSet>
      <dgm:spPr/>
      <dgm:t>
        <a:bodyPr/>
        <a:lstStyle/>
        <a:p>
          <a:endParaRPr lang="en-US"/>
        </a:p>
      </dgm:t>
    </dgm:pt>
    <dgm:pt modelId="{923450D0-74D2-4704-BF9E-465E8B7579FE}" type="pres">
      <dgm:prSet presAssocID="{A1F60128-9818-4510-926F-3E1A999BAED8}" presName="Accent3" presStyleCnt="0"/>
      <dgm:spPr/>
    </dgm:pt>
    <dgm:pt modelId="{9A7AA080-FCB1-44E0-A4C3-76F7B8D9A6BF}" type="pres">
      <dgm:prSet presAssocID="{A1F60128-9818-4510-926F-3E1A999BAED8}" presName="Accent" presStyleLbl="node1" presStyleIdx="2" presStyleCnt="3"/>
      <dgm:spPr/>
    </dgm:pt>
    <dgm:pt modelId="{1DD34778-5F9E-4A7E-B2D9-10940A65C2FC}" type="pres">
      <dgm:prSet presAssocID="{A1F60128-9818-4510-926F-3E1A999BAED8}" presName="Parent3" presStyleLbl="revTx" presStyleIdx="2" presStyleCnt="3">
        <dgm:presLayoutVars>
          <dgm:chMax val="1"/>
          <dgm:chPref val="1"/>
          <dgm:bulletEnabled val="1"/>
        </dgm:presLayoutVars>
      </dgm:prSet>
      <dgm:spPr/>
      <dgm:t>
        <a:bodyPr/>
        <a:lstStyle/>
        <a:p>
          <a:endParaRPr lang="en-US"/>
        </a:p>
      </dgm:t>
    </dgm:pt>
  </dgm:ptLst>
  <dgm:cxnLst>
    <dgm:cxn modelId="{753BB857-91A9-46B1-9B1E-40706F641421}" srcId="{9DABF996-0568-4FEF-A666-BC8F04A1BB0C}" destId="{74DCB91D-182A-4749-9D30-449089C821A5}" srcOrd="0" destOrd="0" parTransId="{707D2E7F-8381-451B-A8D7-C8CFAECD0722}" sibTransId="{7C6E103C-7294-4A66-9900-D0319D7D8649}"/>
    <dgm:cxn modelId="{1690DC14-9509-4B25-BB4E-6772A744C71C}" srcId="{9DABF996-0568-4FEF-A666-BC8F04A1BB0C}" destId="{A1F60128-9818-4510-926F-3E1A999BAED8}" srcOrd="2" destOrd="0" parTransId="{3E91C94B-363F-4517-B3EE-357D625A90B1}" sibTransId="{768B2E98-71E7-4A10-9099-A75BA49BD4B4}"/>
    <dgm:cxn modelId="{4576B4A3-97C3-4E1A-B2E1-36C864EFE1A5}" type="presOf" srcId="{74DCB91D-182A-4749-9D30-449089C821A5}" destId="{E7E3BA36-4E1E-45E0-83CF-ECDBA187F3D8}" srcOrd="0" destOrd="0" presId="urn:microsoft.com/office/officeart/2009/layout/CircleArrowProcess"/>
    <dgm:cxn modelId="{4CF088D0-AA8F-4B8E-8CFA-7847085B915B}" srcId="{9DABF996-0568-4FEF-A666-BC8F04A1BB0C}" destId="{94AC8CAE-B61D-4E42-8738-31DE79B821E6}" srcOrd="1" destOrd="0" parTransId="{2F1142CF-2485-48AF-A70A-E78209E7C990}" sibTransId="{E141F493-489D-4620-9D78-E45E2527176A}"/>
    <dgm:cxn modelId="{5D7F1B94-3124-4B05-AE90-4545E073D7F4}" type="presOf" srcId="{A1F60128-9818-4510-926F-3E1A999BAED8}" destId="{1DD34778-5F9E-4A7E-B2D9-10940A65C2FC}" srcOrd="0" destOrd="0" presId="urn:microsoft.com/office/officeart/2009/layout/CircleArrowProcess"/>
    <dgm:cxn modelId="{E2E08C13-D3DA-4D83-9F98-87E67BD1CA84}" type="presOf" srcId="{9DABF996-0568-4FEF-A666-BC8F04A1BB0C}" destId="{23DA7996-FCC7-4F18-A7BF-9CBF95CBCA82}" srcOrd="0" destOrd="0" presId="urn:microsoft.com/office/officeart/2009/layout/CircleArrowProcess"/>
    <dgm:cxn modelId="{B766E7E3-F2AD-4464-B730-3FE866E950A3}" type="presOf" srcId="{94AC8CAE-B61D-4E42-8738-31DE79B821E6}" destId="{25A80D1B-6B78-425B-A9BD-E0A05ECC7569}" srcOrd="0" destOrd="0" presId="urn:microsoft.com/office/officeart/2009/layout/CircleArrowProcess"/>
    <dgm:cxn modelId="{6357511E-E8B5-4D3B-9C8C-D599B9C452A4}" type="presParOf" srcId="{23DA7996-FCC7-4F18-A7BF-9CBF95CBCA82}" destId="{256D312E-3B38-433F-8DD0-30F77B97E44B}" srcOrd="0" destOrd="0" presId="urn:microsoft.com/office/officeart/2009/layout/CircleArrowProcess"/>
    <dgm:cxn modelId="{D3945567-A89E-4EA3-AF6E-4D36F6C602E9}" type="presParOf" srcId="{256D312E-3B38-433F-8DD0-30F77B97E44B}" destId="{FA2D068D-0D17-4D06-8257-385D7F3E0E2F}" srcOrd="0" destOrd="0" presId="urn:microsoft.com/office/officeart/2009/layout/CircleArrowProcess"/>
    <dgm:cxn modelId="{50314F01-FD97-4D00-B19D-9DD42B5112E5}" type="presParOf" srcId="{23DA7996-FCC7-4F18-A7BF-9CBF95CBCA82}" destId="{E7E3BA36-4E1E-45E0-83CF-ECDBA187F3D8}" srcOrd="1" destOrd="0" presId="urn:microsoft.com/office/officeart/2009/layout/CircleArrowProcess"/>
    <dgm:cxn modelId="{858B58FA-4CE4-4212-AC6C-5D2B76564B01}" type="presParOf" srcId="{23DA7996-FCC7-4F18-A7BF-9CBF95CBCA82}" destId="{F32E298C-EBDB-4C5B-9F7F-E94FAAFC90D1}" srcOrd="2" destOrd="0" presId="urn:microsoft.com/office/officeart/2009/layout/CircleArrowProcess"/>
    <dgm:cxn modelId="{1246F055-0517-4FE8-B1D7-ED6CBB08B441}" type="presParOf" srcId="{F32E298C-EBDB-4C5B-9F7F-E94FAAFC90D1}" destId="{31ACCE8F-1F66-4B52-AB9C-95A467076384}" srcOrd="0" destOrd="0" presId="urn:microsoft.com/office/officeart/2009/layout/CircleArrowProcess"/>
    <dgm:cxn modelId="{886342BE-23CD-44AF-B499-AC05C86B8501}" type="presParOf" srcId="{23DA7996-FCC7-4F18-A7BF-9CBF95CBCA82}" destId="{25A80D1B-6B78-425B-A9BD-E0A05ECC7569}" srcOrd="3" destOrd="0" presId="urn:microsoft.com/office/officeart/2009/layout/CircleArrowProcess"/>
    <dgm:cxn modelId="{8748211B-ADE5-404F-BBAD-53CEA68B2D8D}" type="presParOf" srcId="{23DA7996-FCC7-4F18-A7BF-9CBF95CBCA82}" destId="{923450D0-74D2-4704-BF9E-465E8B7579FE}" srcOrd="4" destOrd="0" presId="urn:microsoft.com/office/officeart/2009/layout/CircleArrowProcess"/>
    <dgm:cxn modelId="{7DD2C592-7364-4F7C-8C8E-D4E59918EBA1}" type="presParOf" srcId="{923450D0-74D2-4704-BF9E-465E8B7579FE}" destId="{9A7AA080-FCB1-44E0-A4C3-76F7B8D9A6BF}" srcOrd="0" destOrd="0" presId="urn:microsoft.com/office/officeart/2009/layout/CircleArrowProcess"/>
    <dgm:cxn modelId="{ED41B473-57FB-4653-B563-4287C870762E}" type="presParOf" srcId="{23DA7996-FCC7-4F18-A7BF-9CBF95CBCA82}" destId="{1DD34778-5F9E-4A7E-B2D9-10940A65C2F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D1A0442-F80F-42FD-B798-1BF93AD5DD0D}" type="datetimeFigureOut">
              <a:rPr lang="en-US"/>
              <a:pPr>
                <a:defRPr/>
              </a:pPr>
              <a:t>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1D0E4B25-83FA-47B1-8873-606403E7DFD1}" type="slidenum">
              <a:rPr lang="en-US"/>
              <a:pPr>
                <a:defRPr/>
              </a:pPr>
              <a:t>‹#›</a:t>
            </a:fld>
            <a:endParaRPr lang="en-US"/>
          </a:p>
        </p:txBody>
      </p:sp>
    </p:spTree>
    <p:extLst>
      <p:ext uri="{BB962C8B-B14F-4D97-AF65-F5344CB8AC3E}">
        <p14:creationId xmlns:p14="http://schemas.microsoft.com/office/powerpoint/2010/main" val="2847158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a:t>
            </a:fld>
            <a:endParaRPr lang="en-US" dirty="0"/>
          </a:p>
        </p:txBody>
      </p:sp>
    </p:spTree>
    <p:extLst>
      <p:ext uri="{BB962C8B-B14F-4D97-AF65-F5344CB8AC3E}">
        <p14:creationId xmlns:p14="http://schemas.microsoft.com/office/powerpoint/2010/main" val="115022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Text Complexity</a:t>
            </a:r>
            <a:r>
              <a:rPr lang="en-US" b="1" baseline="0" dirty="0" smtClean="0">
                <a:latin typeface="Arial" pitchFamily="34" charset="0"/>
                <a:cs typeface="Arial" pitchFamily="34" charset="0"/>
              </a:rPr>
              <a:t> Page 8 HANDOUT</a:t>
            </a:r>
          </a:p>
          <a:p>
            <a:endParaRPr lang="en-US" b="1" baseline="0" dirty="0" smtClean="0">
              <a:latin typeface="Arial" pitchFamily="34" charset="0"/>
              <a:cs typeface="Arial" pitchFamily="34" charset="0"/>
            </a:endParaRPr>
          </a:p>
          <a:p>
            <a:r>
              <a:rPr lang="en-US" b="1" baseline="0" dirty="0" smtClean="0">
                <a:latin typeface="Arial" pitchFamily="34" charset="0"/>
                <a:cs typeface="Arial" pitchFamily="34" charset="0"/>
              </a:rPr>
              <a:t>Read first two paragraphs then discuss your summarization of the information with an elbow partner </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54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85BEB9-0FC9-486B-B4E8-E9556E00F6B4}" type="slidenum">
              <a:rPr lang="en-US" altLang="zh-CN" smtClean="0"/>
              <a:pPr eaLnBrk="1" hangingPunct="1"/>
              <a:t>10</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2600" b="1" i="0" kern="1200" dirty="0" smtClean="0">
                <a:solidFill>
                  <a:srgbClr val="0070C0"/>
                </a:solidFill>
                <a:latin typeface="Cambria"/>
                <a:ea typeface="+mn-ea"/>
                <a:cs typeface="Cambria"/>
              </a:rPr>
              <a:t>Specifically, reading standard #10:</a:t>
            </a:r>
          </a:p>
          <a:p>
            <a:pPr eaLnBrk="1" hangingPunct="1">
              <a:spcBef>
                <a:spcPct val="0"/>
              </a:spcBef>
            </a:pPr>
            <a:endParaRPr lang="en-US" b="1" i="0" u="sng"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2600" b="1" i="0" kern="1200" dirty="0" smtClean="0">
                <a:solidFill>
                  <a:srgbClr val="0070C0"/>
                </a:solidFill>
                <a:latin typeface="Cambria"/>
                <a:ea typeface="+mn-ea"/>
                <a:cs typeface="Cambria"/>
              </a:rPr>
              <a:t>Specifically, reading standard #10:</a:t>
            </a:r>
          </a:p>
          <a:p>
            <a:pPr eaLnBrk="1" hangingPunct="1">
              <a:spcBef>
                <a:spcPct val="0"/>
              </a:spcBef>
            </a:pPr>
            <a:endParaRPr lang="en-US" b="1" u="sng"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ACTIVITY:</a:t>
            </a:r>
            <a:r>
              <a:rPr lang="en-US" sz="1200" b="1" kern="1200" baseline="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mn-lt"/>
                <a:ea typeface="+mn-ea"/>
                <a:cs typeface="+mn-cs"/>
              </a:rPr>
              <a:t>Number Off 1-5: Read Section and chart info to share with rest of groups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b="1" dirty="0" smtClean="0"/>
              <a:t>1. Vocabulary:</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Studies show that higher-order thinking in reading depends heavily on knowledge of word meanings… </a:t>
            </a:r>
            <a:r>
              <a:rPr lang="en-US" sz="1200" u="sng" kern="1200" dirty="0" smtClean="0">
                <a:solidFill>
                  <a:schemeClr val="tx1"/>
                </a:solidFill>
                <a:effectLst/>
                <a:latin typeface="+mn-lt"/>
                <a:ea typeface="+mn-ea"/>
                <a:cs typeface="+mn-cs"/>
              </a:rPr>
              <a:t>Students' ability to comprehend a piece of text depends on the number of unfamiliar domain-specific words and new general academic terms they encounter.</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u="sng"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u="none" kern="1200" dirty="0" smtClean="0">
                <a:solidFill>
                  <a:schemeClr val="tx1"/>
                </a:solidFill>
                <a:effectLst/>
                <a:latin typeface="+mn-lt"/>
                <a:ea typeface="+mn-ea"/>
                <a:cs typeface="+mn-cs"/>
              </a:rPr>
              <a:t>2. Sentence</a:t>
            </a:r>
            <a:r>
              <a:rPr lang="en-US" sz="1200" b="1" u="none" kern="1200" baseline="0" dirty="0" smtClean="0">
                <a:solidFill>
                  <a:schemeClr val="tx1"/>
                </a:solidFill>
                <a:effectLst/>
                <a:latin typeface="+mn-lt"/>
                <a:ea typeface="+mn-ea"/>
                <a:cs typeface="+mn-cs"/>
              </a:rPr>
              <a:t> Structure:</a:t>
            </a:r>
            <a:endParaRPr lang="en-US" sz="1200" u="sng" kern="1200" baseline="30000" dirty="0" smtClean="0">
              <a:solidFill>
                <a:schemeClr val="tx1"/>
              </a:solidFill>
              <a:effectLst/>
              <a:latin typeface="+mn-lt"/>
              <a:ea typeface="+mn-ea"/>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Words are not the whole picture. Sentence structure matters, too, because it determines how the words operate together. In some cases, complex sentence structures are necessary to communicate the complexity of the information itself—thus the long noun phrases common in science.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kern="1200" dirty="0" smtClean="0">
                <a:solidFill>
                  <a:schemeClr val="tx1"/>
                </a:solidFill>
                <a:effectLst/>
                <a:latin typeface="+mn-lt"/>
                <a:ea typeface="+mn-ea"/>
                <a:cs typeface="+mn-cs"/>
              </a:rPr>
              <a:t>3. Coherence:</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How particular words, ideas, and sentences in text connect with one another, a feature referred to as </a:t>
            </a:r>
            <a:r>
              <a:rPr lang="en-US" sz="1200" i="1" kern="1200" dirty="0" smtClean="0">
                <a:solidFill>
                  <a:schemeClr val="tx1"/>
                </a:solidFill>
                <a:effectLst/>
                <a:latin typeface="+mn-lt"/>
                <a:ea typeface="+mn-ea"/>
                <a:cs typeface="+mn-cs"/>
              </a:rPr>
              <a:t>coherence</a:t>
            </a:r>
            <a:r>
              <a:rPr lang="en-US" sz="1200" kern="120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kern="1200" dirty="0" smtClean="0">
                <a:solidFill>
                  <a:schemeClr val="tx1"/>
                </a:solidFill>
                <a:effectLst/>
                <a:latin typeface="+mn-lt"/>
                <a:ea typeface="+mn-ea"/>
                <a:cs typeface="+mn-cs"/>
              </a:rPr>
              <a:t>4. Organization:</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  The patterns authors use to communicate complex information…  Ideas can be arranged across text in many ways, some more straightforward than others. </a:t>
            </a:r>
          </a:p>
          <a:p>
            <a:pPr marL="0" indent="0">
              <a:buFont typeface="Arial" pitchFamily="34" charset="0"/>
              <a:buNone/>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dirty="0" smtClean="0"/>
              <a:t>5. Background: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u="sng" kern="1200" dirty="0" smtClean="0">
                <a:solidFill>
                  <a:schemeClr val="tx1"/>
                </a:solidFill>
                <a:effectLst/>
                <a:latin typeface="+mn-lt"/>
                <a:ea typeface="+mn-ea"/>
                <a:cs typeface="+mn-cs"/>
              </a:rPr>
              <a:t>Vocabulary, sentence structure, coherence, and organization can all be determined by closely analyzing the text itself</a:t>
            </a:r>
            <a:r>
              <a:rPr lang="en-US" sz="1200" kern="1200" dirty="0" smtClean="0">
                <a:solidFill>
                  <a:schemeClr val="tx1"/>
                </a:solidFill>
                <a:effectLst/>
                <a:latin typeface="+mn-lt"/>
                <a:ea typeface="+mn-ea"/>
                <a:cs typeface="+mn-cs"/>
              </a:rPr>
              <a:t>. A final determinant of text difficulty, however, depends on the reader's prior knowledge. Students' background knowledge, including developmental, experiential, and cognitive factors, influences their ability to understand the explicit and inferential qualities of a text.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indent="0">
              <a:buFont typeface="Arial" pitchFamily="34" charset="0"/>
              <a:buNone/>
            </a:pPr>
            <a:endParaRPr lang="en-US" b="1" dirty="0" smtClean="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13</a:t>
            </a:fld>
            <a:endParaRPr lang="en-US"/>
          </a:p>
        </p:txBody>
      </p:sp>
    </p:spTree>
    <p:extLst>
      <p:ext uri="{BB962C8B-B14F-4D97-AF65-F5344CB8AC3E}">
        <p14:creationId xmlns:p14="http://schemas.microsoft.com/office/powerpoint/2010/main" val="236354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Three Legs of the TC process </a:t>
            </a:r>
          </a:p>
          <a:p>
            <a:endParaRPr lang="en-US" b="1"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14</a:t>
            </a:fld>
            <a:endParaRPr lang="en-US"/>
          </a:p>
        </p:txBody>
      </p:sp>
    </p:spTree>
    <p:extLst>
      <p:ext uri="{BB962C8B-B14F-4D97-AF65-F5344CB8AC3E}">
        <p14:creationId xmlns:p14="http://schemas.microsoft.com/office/powerpoint/2010/main" val="309406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latin typeface="Arial" pitchFamily="34" charset="0"/>
                <a:cs typeface="Arial" pitchFamily="34" charset="0"/>
              </a:rPr>
              <a:t>Carole</a:t>
            </a:r>
          </a:p>
          <a:p>
            <a:pPr eaLnBrk="1" hangingPunct="1">
              <a:spcBef>
                <a:spcPct val="0"/>
              </a:spcBef>
            </a:pPr>
            <a:endParaRPr lang="en-US" b="1" smtClean="0">
              <a:latin typeface="Arial" pitchFamily="34" charset="0"/>
              <a:cs typeface="Arial" pitchFamily="34" charset="0"/>
            </a:endParaRPr>
          </a:p>
          <a:p>
            <a:pPr eaLnBrk="1" hangingPunct="1">
              <a:spcBef>
                <a:spcPct val="0"/>
              </a:spcBef>
            </a:pPr>
            <a:r>
              <a:rPr lang="en-US" b="1" smtClean="0">
                <a:latin typeface="Arial" pitchFamily="34" charset="0"/>
                <a:cs typeface="Arial" pitchFamily="34" charset="0"/>
              </a:rPr>
              <a:t>Follow directions on screen…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solidFill>
                  <a:srgbClr val="000000"/>
                </a:solidFill>
                <a:latin typeface="Arial" pitchFamily="34" charset="0"/>
                <a:cs typeface="Arial" pitchFamily="34" charset="0"/>
              </a:rPr>
              <a:t>Will Give Answer after we have worked through all three steps of the Text Complexity process using Ripe Figs</a:t>
            </a:r>
          </a:p>
          <a:p>
            <a:pPr eaLnBrk="1" hangingPunct="1">
              <a:spcBef>
                <a:spcPct val="0"/>
              </a:spcBef>
            </a:pPr>
            <a:endParaRPr lang="en-US" b="1" dirty="0" smtClean="0">
              <a:solidFill>
                <a:srgbClr val="000000"/>
              </a:solidFill>
              <a:latin typeface="Arial" pitchFamily="34" charset="0"/>
              <a:cs typeface="Arial" pitchFamily="34" charset="0"/>
            </a:endParaRPr>
          </a:p>
          <a:p>
            <a:pPr eaLnBrk="1" hangingPunct="1">
              <a:spcBef>
                <a:spcPct val="0"/>
              </a:spcBef>
            </a:pPr>
            <a:r>
              <a:rPr lang="en-US" b="1" dirty="0" smtClean="0">
                <a:solidFill>
                  <a:srgbClr val="000000"/>
                </a:solidFill>
                <a:latin typeface="Arial" pitchFamily="34" charset="0"/>
                <a:cs typeface="Arial" pitchFamily="34" charset="0"/>
              </a:rPr>
              <a:t> </a:t>
            </a:r>
          </a:p>
        </p:txBody>
      </p:sp>
      <p:sp>
        <p:nvSpPr>
          <p:cNvPr id="359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8F7E2B-0132-4688-9750-ACDAA64025AB}" type="slidenum">
              <a:rPr lang="en-US" altLang="zh-CN" smtClean="0"/>
              <a:pPr eaLnBrk="1" hangingPunct="1"/>
              <a:t>16</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latin typeface="Arial" pitchFamily="34" charset="0"/>
                <a:cs typeface="Arial" pitchFamily="34" charset="0"/>
              </a:rPr>
              <a:t>Overview of the Protocol</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b="1" dirty="0" smtClean="0">
                <a:latin typeface="Arial" pitchFamily="34" charset="0"/>
                <a:cs typeface="Arial" pitchFamily="34" charset="0"/>
              </a:rPr>
              <a:t>Measuring Text Complexity: Three Factors found in standards </a:t>
            </a:r>
          </a:p>
          <a:p>
            <a:pPr marL="628650" lvl="1" indent="-171450" eaLnBrk="1" hangingPunct="1">
              <a:spcBef>
                <a:spcPct val="0"/>
              </a:spcBef>
              <a:buFontTx/>
              <a:buChar char="•"/>
            </a:pPr>
            <a:r>
              <a:rPr lang="en-US" b="1" dirty="0" smtClean="0">
                <a:latin typeface="Arial" pitchFamily="34" charset="0"/>
                <a:cs typeface="Arial" pitchFamily="34" charset="0"/>
              </a:rPr>
              <a:t>Page 31 - Standard 10: Range, Quality, and Complexity of Student Reading K–5</a:t>
            </a:r>
          </a:p>
          <a:p>
            <a:pPr marL="628650" lvl="1" indent="-171450" eaLnBrk="1" hangingPunct="1">
              <a:spcBef>
                <a:spcPct val="0"/>
              </a:spcBef>
              <a:buFontTx/>
              <a:buChar char="•"/>
            </a:pPr>
            <a:endParaRPr lang="en-US" b="1" dirty="0" smtClean="0">
              <a:latin typeface="Arial" pitchFamily="34" charset="0"/>
              <a:cs typeface="Arial" pitchFamily="34" charset="0"/>
            </a:endParaRPr>
          </a:p>
          <a:p>
            <a:pPr marL="628650" lvl="1" indent="-171450" eaLnBrk="1" hangingPunct="1">
              <a:spcBef>
                <a:spcPct val="0"/>
              </a:spcBef>
              <a:buFontTx/>
              <a:buChar char="•"/>
            </a:pPr>
            <a:r>
              <a:rPr lang="en-US" b="1" dirty="0" smtClean="0">
                <a:latin typeface="Arial" pitchFamily="34" charset="0"/>
                <a:cs typeface="Arial" pitchFamily="34" charset="0"/>
              </a:rPr>
              <a:t>Page 57 - Standard 10: Range, Quality, and Complexity of Student Reading 6-12</a:t>
            </a:r>
          </a:p>
          <a:p>
            <a:pPr marL="628650" lvl="1" indent="-171450" eaLnBrk="1" hangingPunct="1">
              <a:spcBef>
                <a:spcPct val="0"/>
              </a:spcBef>
              <a:buFontTx/>
              <a:buChar char="•"/>
            </a:pPr>
            <a:endParaRPr lang="en-US" b="1" dirty="0" smtClean="0">
              <a:latin typeface="Arial" pitchFamily="34" charset="0"/>
              <a:cs typeface="Arial" pitchFamily="34" charset="0"/>
            </a:endParaRPr>
          </a:p>
          <a:p>
            <a:pPr marL="628650" lvl="1" indent="-171450" eaLnBrk="1" hangingPunct="1">
              <a:spcBef>
                <a:spcPct val="0"/>
              </a:spcBef>
              <a:buFontTx/>
              <a:buChar char="•"/>
            </a:pPr>
            <a:endParaRPr lang="en-US" dirty="0" smtClean="0">
              <a:latin typeface="Arial" pitchFamily="34" charset="0"/>
              <a:cs typeface="Arial" pitchFamily="34" charset="0"/>
            </a:endParaRPr>
          </a:p>
          <a:p>
            <a:pPr eaLnBrk="1" hangingPunct="1">
              <a:spcBef>
                <a:spcPct val="0"/>
              </a:spcBef>
            </a:pPr>
            <a:endParaRPr lang="en-US" b="1" dirty="0" smtClean="0">
              <a:latin typeface="Arial" pitchFamily="34" charset="0"/>
              <a:cs typeface="Arial" pitchFamily="34" charset="0"/>
            </a:endParaRPr>
          </a:p>
          <a:p>
            <a:pPr eaLnBrk="1" hangingPunct="1">
              <a:spcBef>
                <a:spcPct val="0"/>
              </a:spcBef>
            </a:pPr>
            <a:endParaRPr lang="en-US" b="1" dirty="0"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latin typeface="Arial" pitchFamily="34" charset="0"/>
                <a:cs typeface="Arial" pitchFamily="34" charset="0"/>
              </a:rPr>
              <a:t>Reminder From the standards…</a:t>
            </a:r>
          </a:p>
          <a:p>
            <a:pPr marL="628650" lvl="1" indent="-171450" eaLnBrk="1" hangingPunct="1">
              <a:spcBef>
                <a:spcPct val="0"/>
              </a:spcBef>
              <a:buFontTx/>
              <a:buChar char="•"/>
            </a:pPr>
            <a:r>
              <a:rPr lang="en-US" b="1" dirty="0" err="1" smtClean="0">
                <a:latin typeface="Arial" pitchFamily="34" charset="0"/>
                <a:cs typeface="Arial" pitchFamily="34" charset="0"/>
              </a:rPr>
              <a:t>Lexile</a:t>
            </a:r>
            <a:r>
              <a:rPr lang="en-US" b="1" dirty="0" smtClean="0">
                <a:latin typeface="Arial" pitchFamily="34" charset="0"/>
                <a:cs typeface="Arial" pitchFamily="34" charset="0"/>
              </a:rPr>
              <a:t> measures and the </a:t>
            </a:r>
            <a:r>
              <a:rPr lang="en-US" b="1" dirty="0" err="1" smtClean="0">
                <a:latin typeface="Arial" pitchFamily="34" charset="0"/>
                <a:cs typeface="Arial" pitchFamily="34" charset="0"/>
              </a:rPr>
              <a:t>Lexile</a:t>
            </a:r>
            <a:r>
              <a:rPr lang="en-US" b="1" dirty="0" smtClean="0">
                <a:latin typeface="Arial" pitchFamily="34" charset="0"/>
                <a:cs typeface="Arial" pitchFamily="34" charset="0"/>
              </a:rPr>
              <a:t> ranges above help to determine what text is appropriate for each grade band and what should be considered "stretch" text.</a:t>
            </a:r>
          </a:p>
          <a:p>
            <a:pPr eaLnBrk="1" hangingPunct="1">
              <a:spcBef>
                <a:spcPct val="0"/>
              </a:spcBef>
            </a:pPr>
            <a:endParaRPr lang="en-US" dirty="0" smtClean="0">
              <a:latin typeface="Arial" pitchFamily="34" charset="0"/>
              <a:cs typeface="Arial" pitchFamily="34" charset="0"/>
            </a:endParaRPr>
          </a:p>
          <a:p>
            <a:pPr marL="628650" lvl="1" indent="-171450" eaLnBrk="1" hangingPunct="1">
              <a:spcBef>
                <a:spcPct val="0"/>
              </a:spcBef>
              <a:buFontTx/>
              <a:buChar char="•"/>
            </a:pPr>
            <a:r>
              <a:rPr lang="en-US" b="1" dirty="0" smtClean="0">
                <a:latin typeface="Arial" pitchFamily="34" charset="0"/>
                <a:cs typeface="Arial" pitchFamily="34" charset="0"/>
              </a:rPr>
              <a:t>The Common Core Standards devote as much attention to the text complexity of what students are reading as it does to how students read. </a:t>
            </a:r>
          </a:p>
          <a:p>
            <a:pPr marL="628650" lvl="1" indent="-171450" eaLnBrk="1" hangingPunct="1">
              <a:spcBef>
                <a:spcPct val="0"/>
              </a:spcBef>
              <a:buFontTx/>
              <a:buChar char="•"/>
            </a:pPr>
            <a:endParaRPr lang="en-US" b="1" dirty="0" smtClean="0">
              <a:latin typeface="Arial" pitchFamily="34" charset="0"/>
              <a:cs typeface="Arial" pitchFamily="34" charset="0"/>
            </a:endParaRPr>
          </a:p>
          <a:p>
            <a:pPr marL="628650" lvl="1" indent="-171450" eaLnBrk="1" hangingPunct="1">
              <a:spcBef>
                <a:spcPct val="0"/>
              </a:spcBef>
              <a:buFontTx/>
              <a:buChar char="•"/>
            </a:pPr>
            <a:r>
              <a:rPr lang="en-US" b="1" dirty="0" smtClean="0">
                <a:latin typeface="Arial" pitchFamily="34" charset="0"/>
                <a:cs typeface="Arial" pitchFamily="34" charset="0"/>
              </a:rPr>
              <a:t>As students advance through the grades, they must both develop their comprehension skills and apply them to increasingly complex texts. The proportion of texts that students read each year should come from a particular text complexity grade band. </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360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4B60CC-9A8D-4A63-AF83-74D49BADC229}" type="slidenum">
              <a:rPr lang="en-US" smtClean="0">
                <a:latin typeface="Calibri" pitchFamily="34" charset="0"/>
              </a:rPr>
              <a:pPr eaLnBrk="1" hangingPunct="1"/>
              <a:t>18</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400"/>
              </a:spcAft>
            </a:pPr>
            <a:r>
              <a:rPr lang="en-US" b="1" dirty="0" smtClean="0">
                <a:latin typeface="Century Gothic" pitchFamily="34" charset="0"/>
                <a:ea typeface="MS PGothic" pitchFamily="34" charset="-128"/>
                <a:cs typeface="Century Gothic" pitchFamily="34" charset="0"/>
              </a:rPr>
              <a:t>(Share Ben/Benjamin story)</a:t>
            </a:r>
          </a:p>
          <a:p>
            <a:pPr>
              <a:spcAft>
                <a:spcPts val="1400"/>
              </a:spcAft>
            </a:pPr>
            <a:endParaRPr lang="en-US" b="1" dirty="0" smtClean="0">
              <a:latin typeface="Century Gothic" pitchFamily="34" charset="0"/>
              <a:ea typeface="MS PGothic" pitchFamily="34" charset="-128"/>
              <a:cs typeface="Century Gothic" pitchFamily="34" charset="0"/>
            </a:endParaRPr>
          </a:p>
          <a:p>
            <a:pPr>
              <a:spcAft>
                <a:spcPts val="1400"/>
              </a:spcAft>
            </a:pPr>
            <a:r>
              <a:rPr lang="en-US" b="1" dirty="0" smtClean="0">
                <a:latin typeface="Century Gothic" pitchFamily="34" charset="0"/>
                <a:ea typeface="MS PGothic" pitchFamily="34" charset="-128"/>
                <a:cs typeface="Century Gothic" pitchFamily="34" charset="0"/>
              </a:rPr>
              <a:t>Quantitative measures stand as proxies for semantic and syntactic complexity: </a:t>
            </a:r>
          </a:p>
          <a:p>
            <a:pPr lvl="1"/>
            <a:r>
              <a:rPr lang="en-US" b="1" dirty="0" smtClean="0">
                <a:latin typeface="Century Gothic" pitchFamily="34" charset="0"/>
                <a:ea typeface="MS PGothic" pitchFamily="34" charset="-128"/>
                <a:cs typeface="Century Gothic" pitchFamily="34" charset="0"/>
              </a:rPr>
              <a:t>Word difficulty (frequency, length)</a:t>
            </a:r>
          </a:p>
          <a:p>
            <a:pPr lvl="1"/>
            <a:r>
              <a:rPr lang="en-US" b="1" dirty="0" smtClean="0">
                <a:latin typeface="Century Gothic" pitchFamily="34" charset="0"/>
                <a:ea typeface="MS PGothic" pitchFamily="34" charset="-128"/>
                <a:cs typeface="Century Gothic" pitchFamily="34" charset="0"/>
              </a:rPr>
              <a:t>Sentence length and syntax</a:t>
            </a:r>
          </a:p>
          <a:p>
            <a:pPr lvl="1"/>
            <a:r>
              <a:rPr lang="en-US" b="1" dirty="0" smtClean="0">
                <a:latin typeface="Century Gothic" pitchFamily="34" charset="0"/>
                <a:ea typeface="MS PGothic" pitchFamily="34" charset="-128"/>
                <a:cs typeface="Century Gothic" pitchFamily="34" charset="0"/>
              </a:rPr>
              <a:t>Some newer measures also measure text cohesion and other features of vocabulary</a:t>
            </a:r>
          </a:p>
          <a:p>
            <a:pPr eaLnBrk="1" hangingPunct="1">
              <a:spcBef>
                <a:spcPct val="0"/>
              </a:spcBef>
            </a:pPr>
            <a:endParaRPr lang="en-US" b="1" dirty="0" smtClean="0">
              <a:latin typeface="Arial" pitchFamily="34" charset="0"/>
              <a:ea typeface="MS PGothic" pitchFamily="34" charset="-128"/>
              <a:cs typeface="Century Gothic"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Everything we do today focuses on ways</a:t>
            </a:r>
            <a:r>
              <a:rPr lang="en-US" b="0" baseline="0" dirty="0" smtClean="0"/>
              <a:t> to plan for effective instruction that meets the criteria of the ELA/Literacy KCAS</a:t>
            </a:r>
            <a:endParaRPr lang="en-US" b="0" dirty="0" smtClean="0"/>
          </a:p>
          <a:p>
            <a:endParaRPr lang="en-US" b="1"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a:t>
            </a:fld>
            <a:endParaRPr lang="en-US" dirty="0"/>
          </a:p>
        </p:txBody>
      </p:sp>
    </p:spTree>
    <p:extLst>
      <p:ext uri="{BB962C8B-B14F-4D97-AF65-F5344CB8AC3E}">
        <p14:creationId xmlns:p14="http://schemas.microsoft.com/office/powerpoint/2010/main" val="381080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b="1" dirty="0" smtClean="0">
              <a:solidFill>
                <a:schemeClr val="bg2">
                  <a:lumMod val="25000"/>
                </a:schemeClr>
              </a:solidFill>
              <a:latin typeface="Cambria" pitchFamily="18" charset="0"/>
              <a:ea typeface="Cambria" pitchFamily="18" charset="0"/>
              <a:cs typeface="Cambria" pitchFamily="18" charset="0"/>
            </a:endParaRPr>
          </a:p>
          <a:p>
            <a:pPr>
              <a:defRPr/>
            </a:pPr>
            <a:r>
              <a:rPr lang="en-US" b="1" dirty="0" smtClean="0">
                <a:solidFill>
                  <a:schemeClr val="bg2">
                    <a:lumMod val="25000"/>
                  </a:schemeClr>
                </a:solidFill>
                <a:latin typeface="Cambria" pitchFamily="18" charset="0"/>
                <a:ea typeface="Cambria" pitchFamily="18" charset="0"/>
                <a:cs typeface="Cambria" pitchFamily="18" charset="0"/>
              </a:rPr>
              <a:t>In past year CCSSO and Kansas have research other readability measures/analyzer tools other than </a:t>
            </a:r>
            <a:r>
              <a:rPr lang="en-US" b="1" dirty="0" err="1" smtClean="0">
                <a:solidFill>
                  <a:schemeClr val="bg2">
                    <a:lumMod val="25000"/>
                  </a:schemeClr>
                </a:solidFill>
                <a:latin typeface="Cambria" pitchFamily="18" charset="0"/>
                <a:ea typeface="Cambria" pitchFamily="18" charset="0"/>
                <a:cs typeface="Cambria" pitchFamily="18" charset="0"/>
              </a:rPr>
              <a:t>Lexile</a:t>
            </a:r>
            <a:endParaRPr lang="en-US" b="1" dirty="0" smtClean="0">
              <a:solidFill>
                <a:schemeClr val="bg2">
                  <a:lumMod val="25000"/>
                </a:schemeClr>
              </a:solidFill>
              <a:latin typeface="Cambria" pitchFamily="18" charset="0"/>
              <a:ea typeface="Cambria" pitchFamily="18" charset="0"/>
              <a:cs typeface="Cambria" pitchFamily="18" charset="0"/>
            </a:endParaRPr>
          </a:p>
          <a:p>
            <a:pPr>
              <a:defRPr/>
            </a:pPr>
            <a:endParaRPr lang="en-US" b="1" dirty="0" smtClean="0">
              <a:solidFill>
                <a:schemeClr val="bg2">
                  <a:lumMod val="25000"/>
                </a:schemeClr>
              </a:solidFill>
              <a:latin typeface="Cambria" pitchFamily="18" charset="0"/>
              <a:ea typeface="Cambria" pitchFamily="18" charset="0"/>
              <a:cs typeface="Cambria" pitchFamily="18" charset="0"/>
            </a:endParaRPr>
          </a:p>
          <a:p>
            <a:pPr>
              <a:defRPr/>
            </a:pPr>
            <a:r>
              <a:rPr lang="en-US" b="1" dirty="0" smtClean="0">
                <a:solidFill>
                  <a:schemeClr val="bg2">
                    <a:lumMod val="25000"/>
                  </a:schemeClr>
                </a:solidFill>
                <a:latin typeface="Cambria" pitchFamily="18" charset="0"/>
                <a:ea typeface="Cambria" pitchFamily="18" charset="0"/>
                <a:cs typeface="Cambria" pitchFamily="18" charset="0"/>
              </a:rPr>
              <a:t>Remember, however, that the quantitative measures aspect is only the first of three “legs” of the text complexity triangle.</a:t>
            </a:r>
          </a:p>
          <a:p>
            <a:pPr>
              <a:defRPr/>
            </a:pPr>
            <a:endParaRPr lang="en-US" dirty="0" smtClean="0"/>
          </a:p>
          <a:p>
            <a:pPr>
              <a:defRPr/>
            </a:pPr>
            <a:r>
              <a:rPr lang="en-US" dirty="0" smtClean="0">
                <a:solidFill>
                  <a:srgbClr val="660000"/>
                </a:solidFill>
                <a:latin typeface="Cambria" pitchFamily="18" charset="0"/>
              </a:rPr>
              <a:t>Our final recommendation may be validated, influenced, or even over-ruled by our examination of </a:t>
            </a:r>
            <a:r>
              <a:rPr lang="en-US" b="1" dirty="0" smtClean="0">
                <a:solidFill>
                  <a:srgbClr val="F4CE03"/>
                </a:solidFill>
                <a:latin typeface="Cambria" pitchFamily="18" charset="0"/>
              </a:rPr>
              <a:t>qualitative measures </a:t>
            </a:r>
            <a:r>
              <a:rPr lang="en-US" dirty="0" smtClean="0">
                <a:solidFill>
                  <a:srgbClr val="660000"/>
                </a:solidFill>
                <a:latin typeface="Cambria" pitchFamily="18" charset="0"/>
              </a:rPr>
              <a:t>and the </a:t>
            </a:r>
            <a:r>
              <a:rPr lang="en-US" b="1" dirty="0" smtClean="0">
                <a:solidFill>
                  <a:srgbClr val="2E7084"/>
                </a:solidFill>
                <a:latin typeface="Cambria" pitchFamily="18" charset="0"/>
              </a:rPr>
              <a:t>reader and task considerations</a:t>
            </a:r>
            <a:r>
              <a:rPr lang="en-US" dirty="0" smtClean="0">
                <a:solidFill>
                  <a:srgbClr val="660000"/>
                </a:solidFill>
                <a:latin typeface="Cambria" pitchFamily="18" charset="0"/>
              </a:rPr>
              <a:t>.</a:t>
            </a:r>
          </a:p>
          <a:p>
            <a:pPr>
              <a:defRPr/>
            </a:pPr>
            <a:endParaRPr lang="en-US" dirty="0"/>
          </a:p>
        </p:txBody>
      </p:sp>
      <p:sp>
        <p:nvSpPr>
          <p:cNvPr id="363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011624-8B7A-47B3-A83D-D20A999E441B}" type="slidenum">
              <a:rPr lang="en-US" altLang="zh-CN" smtClean="0"/>
              <a:pPr eaLnBrk="1" hangingPunct="1"/>
              <a:t>20</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endParaRPr lang="en-US" sz="2595" b="1" dirty="0" smtClean="0">
              <a:latin typeface="Century Gothic"/>
              <a:ea typeface="ＭＳ Ｐゴシック" pitchFamily="18" charset="-128"/>
              <a:cs typeface="Century Gothic"/>
            </a:endParaRPr>
          </a:p>
          <a:p>
            <a:pPr>
              <a:defRPr/>
            </a:pPr>
            <a:r>
              <a:rPr lang="en-US" sz="2900" b="1" dirty="0" smtClean="0">
                <a:latin typeface="Century Gothic" pitchFamily="34" charset="0"/>
              </a:rPr>
              <a:t>Qualitative measures are on a continuum (not grade/band specific) and most useful working in conjunction with quantitative measures.</a:t>
            </a:r>
          </a:p>
          <a:p>
            <a:pPr eaLnBrk="1" hangingPunct="1">
              <a:spcBef>
                <a:spcPct val="0"/>
              </a:spcBef>
              <a:defRPr/>
            </a:pPr>
            <a:endParaRPr lang="en-US"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Resources for determining QM</a:t>
            </a:r>
          </a:p>
          <a:p>
            <a:endParaRPr lang="en-US" b="1" dirty="0" smtClean="0">
              <a:latin typeface="Arial" pitchFamily="34" charset="0"/>
              <a:cs typeface="Arial" pitchFamily="34" charset="0"/>
            </a:endParaRPr>
          </a:p>
          <a:p>
            <a:r>
              <a:rPr lang="en-US" b="1" u="sng" dirty="0" smtClean="0">
                <a:latin typeface="Arial" pitchFamily="34" charset="0"/>
                <a:cs typeface="Arial" pitchFamily="34" charset="0"/>
              </a:rPr>
              <a:t>Handouts</a:t>
            </a:r>
            <a:r>
              <a:rPr lang="en-US" b="1" dirty="0" smtClean="0">
                <a:latin typeface="Arial" pitchFamily="34" charset="0"/>
                <a:cs typeface="Arial" pitchFamily="34" charset="0"/>
              </a:rPr>
              <a:t>: Literary and Informational Rubric for Qualitative measuring…</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Because the factors for literary texts are different from information texts, these two rubrics contain different content. However, the formatting of each document is exactly the same.</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Quickly Review the Rubric for Literary – Think about Ripe Figs </a:t>
            </a: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67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9F03F1-8353-4D48-87F2-9A3AB6BD62CB}" type="slidenum">
              <a:rPr lang="en-US" altLang="zh-CN" smtClean="0"/>
              <a:pPr eaLnBrk="1" hangingPunct="1"/>
              <a:t>22</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Another resource: 1 Page adapted from CCSS Appendix A by Robin Hebert. Also includes the </a:t>
            </a:r>
            <a:r>
              <a:rPr lang="en-US" b="1" dirty="0" err="1" smtClean="0">
                <a:latin typeface="Arial" pitchFamily="34" charset="0"/>
                <a:cs typeface="Arial" pitchFamily="34" charset="0"/>
              </a:rPr>
              <a:t>Lexiles</a:t>
            </a:r>
            <a:r>
              <a:rPr lang="en-US" b="1" dirty="0" smtClean="0">
                <a:latin typeface="Arial" pitchFamily="34" charset="0"/>
                <a:cs typeface="Arial" pitchFamily="34" charset="0"/>
              </a:rPr>
              <a:t>…</a:t>
            </a:r>
          </a:p>
          <a:p>
            <a:endParaRPr lang="en-US" b="1" dirty="0" smtClean="0">
              <a:latin typeface="Arial" pitchFamily="34" charset="0"/>
              <a:cs typeface="Arial" pitchFamily="34" charset="0"/>
            </a:endParaRPr>
          </a:p>
          <a:p>
            <a:r>
              <a:rPr lang="en-US" b="1" u="sng" dirty="0" smtClean="0">
                <a:latin typeface="Arial" pitchFamily="34" charset="0"/>
                <a:cs typeface="Arial" pitchFamily="34" charset="0"/>
              </a:rPr>
              <a:t>CHOOSE THE KANSAS OR APPENDIX A  OR BOTH TO DO THE QUALITATIVE MEASURE OF RIPE FIGS</a:t>
            </a:r>
          </a:p>
          <a:p>
            <a:endParaRPr lang="en-US" b="1" u="sng" dirty="0" smtClean="0">
              <a:latin typeface="Arial" pitchFamily="34" charset="0"/>
              <a:cs typeface="Arial" pitchFamily="34" charset="0"/>
            </a:endParaRPr>
          </a:p>
          <a:p>
            <a:r>
              <a:rPr lang="en-US" b="1" dirty="0" smtClean="0">
                <a:latin typeface="Arial" pitchFamily="34" charset="0"/>
                <a:cs typeface="Arial" pitchFamily="34" charset="0"/>
              </a:rPr>
              <a:t>Does having a specific resource to guide you help?  Are you still focused in the same grade band as the </a:t>
            </a:r>
            <a:r>
              <a:rPr lang="en-US" b="1" dirty="0" err="1" smtClean="0">
                <a:latin typeface="Arial" pitchFamily="34" charset="0"/>
                <a:cs typeface="Arial" pitchFamily="34" charset="0"/>
              </a:rPr>
              <a:t>Lexile</a:t>
            </a:r>
            <a:r>
              <a:rPr lang="en-US" b="1" dirty="0" smtClean="0">
                <a:latin typeface="Arial" pitchFamily="34" charset="0"/>
                <a:cs typeface="Arial" pitchFamily="34" charset="0"/>
              </a:rPr>
              <a:t> level? </a:t>
            </a: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68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42E1E4-6A1A-40E2-BB1A-8B87775B002D}" type="slidenum">
              <a:rPr lang="en-US" altLang="zh-CN" smtClean="0"/>
              <a:pPr eaLnBrk="1" hangingPunct="1"/>
              <a:t>23</a:t>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latin typeface="Arial" pitchFamily="34" charset="0"/>
                <a:cs typeface="Arial" pitchFamily="34" charset="0"/>
              </a:rPr>
              <a:t>HANDOUT</a:t>
            </a:r>
          </a:p>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u="sng" dirty="0" smtClean="0">
                <a:solidFill>
                  <a:srgbClr val="660000"/>
                </a:solidFill>
                <a:latin typeface="Cambria" pitchFamily="18" charset="0"/>
                <a:ea typeface="Geneva"/>
                <a:cs typeface="Cambria" pitchFamily="18" charset="0"/>
              </a:rPr>
              <a:t>Handouts</a:t>
            </a:r>
            <a:r>
              <a:rPr lang="en-US" b="1" dirty="0" smtClean="0">
                <a:solidFill>
                  <a:srgbClr val="660000"/>
                </a:solidFill>
                <a:latin typeface="Cambria" pitchFamily="18" charset="0"/>
                <a:ea typeface="Geneva"/>
                <a:cs typeface="Cambria" pitchFamily="18" charset="0"/>
              </a:rPr>
              <a:t>: Reader and Task Considerations</a:t>
            </a:r>
          </a:p>
          <a:p>
            <a:endParaRPr lang="en-US" b="1" dirty="0" smtClean="0">
              <a:solidFill>
                <a:srgbClr val="660000"/>
              </a:solidFill>
              <a:latin typeface="Cambria" pitchFamily="18" charset="0"/>
              <a:ea typeface="Geneva"/>
              <a:cs typeface="Cambria" pitchFamily="18" charset="0"/>
            </a:endParaRPr>
          </a:p>
          <a:p>
            <a:r>
              <a:rPr lang="en-US" b="1" dirty="0" smtClean="0">
                <a:solidFill>
                  <a:srgbClr val="660000"/>
                </a:solidFill>
                <a:latin typeface="Cambria" pitchFamily="18" charset="0"/>
                <a:ea typeface="Geneva"/>
                <a:cs typeface="Cambria" pitchFamily="18" charset="0"/>
              </a:rPr>
              <a:t>The questions included here are largely open-ended questions without single, correct answers, but </a:t>
            </a:r>
            <a:r>
              <a:rPr lang="en-US" b="1" u="sng" dirty="0" smtClean="0">
                <a:solidFill>
                  <a:srgbClr val="660000"/>
                </a:solidFill>
                <a:latin typeface="Cambria" pitchFamily="18" charset="0"/>
                <a:ea typeface="Geneva"/>
                <a:cs typeface="Cambria" pitchFamily="18" charset="0"/>
              </a:rPr>
              <a:t>help educators to think through the implications of using a particular text in the classroom.</a:t>
            </a:r>
          </a:p>
          <a:p>
            <a:endParaRPr lang="en-US" b="1" u="sng" dirty="0" smtClean="0">
              <a:solidFill>
                <a:srgbClr val="660000"/>
              </a:solidFill>
              <a:latin typeface="Cambria" pitchFamily="18" charset="0"/>
              <a:ea typeface="Geneva"/>
              <a:cs typeface="Cambria" pitchFamily="18" charset="0"/>
            </a:endParaRPr>
          </a:p>
          <a:p>
            <a:r>
              <a:rPr lang="en-US" b="1" dirty="0" smtClean="0">
                <a:solidFill>
                  <a:srgbClr val="660000"/>
                </a:solidFill>
                <a:latin typeface="Cambria" pitchFamily="18" charset="0"/>
                <a:ea typeface="Geneva"/>
                <a:cs typeface="Cambria" pitchFamily="18" charset="0"/>
              </a:rPr>
              <a:t>Take a few minutes and work though the step for Ripe Figs…</a:t>
            </a:r>
          </a:p>
          <a:p>
            <a:endParaRPr lang="en-US" dirty="0" smtClean="0">
              <a:latin typeface="Arial" pitchFamily="34" charset="0"/>
              <a:ea typeface="Geneva"/>
              <a:cs typeface="Cambria" pitchFamily="18" charset="0"/>
            </a:endParaRPr>
          </a:p>
        </p:txBody>
      </p:sp>
      <p:sp>
        <p:nvSpPr>
          <p:cNvPr id="370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20812F6-5370-4AA2-8226-98A01B5EA0DB}" type="slidenum">
              <a:rPr lang="en-US" altLang="zh-CN" smtClean="0"/>
              <a:pPr eaLnBrk="1" hangingPunct="1"/>
              <a:t>25</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1" dirty="0" smtClean="0">
              <a:solidFill>
                <a:srgbClr val="660000"/>
              </a:solidFill>
              <a:latin typeface="Cambria" pitchFamily="18" charset="0"/>
              <a:cs typeface="Arial" pitchFamily="34" charset="0"/>
            </a:endParaRPr>
          </a:p>
          <a:p>
            <a:pPr eaLnBrk="1" hangingPunct="1">
              <a:spcBef>
                <a:spcPct val="0"/>
              </a:spcBef>
            </a:pPr>
            <a:r>
              <a:rPr lang="en-US" b="1" dirty="0" smtClean="0">
                <a:solidFill>
                  <a:srgbClr val="660000"/>
                </a:solidFill>
                <a:latin typeface="Cambria" pitchFamily="18" charset="0"/>
                <a:cs typeface="Arial" pitchFamily="34" charset="0"/>
              </a:rPr>
              <a:t>RIPE FIGS: What’s your decision for recommended placement?</a:t>
            </a:r>
          </a:p>
          <a:p>
            <a:pPr eaLnBrk="1" hangingPunct="1">
              <a:spcBef>
                <a:spcPct val="0"/>
              </a:spcBef>
            </a:pPr>
            <a:endParaRPr lang="en-US" b="1" dirty="0" smtClean="0">
              <a:solidFill>
                <a:srgbClr val="660000"/>
              </a:solidFill>
              <a:latin typeface="Cambria" pitchFamily="18" charset="0"/>
              <a:cs typeface="Arial" pitchFamily="34" charset="0"/>
            </a:endParaRPr>
          </a:p>
          <a:p>
            <a:pPr eaLnBrk="1" hangingPunct="1">
              <a:spcBef>
                <a:spcPct val="0"/>
              </a:spcBef>
            </a:pPr>
            <a:r>
              <a:rPr lang="en-US" b="1" dirty="0" smtClean="0">
                <a:solidFill>
                  <a:srgbClr val="660000"/>
                </a:solidFill>
                <a:latin typeface="Cambria" pitchFamily="18" charset="0"/>
                <a:cs typeface="Arial" pitchFamily="34" charset="0"/>
              </a:rPr>
              <a:t>ANSWER: “Ripe Figs” – Kate Chopin – 286 words – </a:t>
            </a:r>
            <a:r>
              <a:rPr lang="en-US" b="1" dirty="0" err="1" smtClean="0">
                <a:solidFill>
                  <a:srgbClr val="660000"/>
                </a:solidFill>
                <a:latin typeface="Cambria" pitchFamily="18" charset="0"/>
                <a:cs typeface="Arial" pitchFamily="34" charset="0"/>
              </a:rPr>
              <a:t>Lexile</a:t>
            </a:r>
            <a:r>
              <a:rPr lang="en-US" b="1" dirty="0" smtClean="0">
                <a:solidFill>
                  <a:srgbClr val="660000"/>
                </a:solidFill>
                <a:latin typeface="Cambria" pitchFamily="18" charset="0"/>
                <a:cs typeface="Arial" pitchFamily="34" charset="0"/>
              </a:rPr>
              <a:t> 1030 – upper end of Grade 6-8 band</a:t>
            </a:r>
          </a:p>
          <a:p>
            <a:pPr eaLnBrk="1" hangingPunct="1">
              <a:spcBef>
                <a:spcPct val="0"/>
              </a:spcBef>
            </a:pPr>
            <a:endParaRPr lang="en-US" b="1" dirty="0" smtClean="0">
              <a:solidFill>
                <a:srgbClr val="660000"/>
              </a:solidFill>
              <a:latin typeface="Cambria" pitchFamily="18" charset="0"/>
              <a:cs typeface="Arial" pitchFamily="34" charset="0"/>
            </a:endParaRPr>
          </a:p>
          <a:p>
            <a:pPr eaLnBrk="1" hangingPunct="1">
              <a:spcBef>
                <a:spcPct val="0"/>
              </a:spcBef>
            </a:pPr>
            <a:endParaRPr lang="en-US" b="1" dirty="0" smtClean="0">
              <a:solidFill>
                <a:srgbClr val="660000"/>
              </a:solidFill>
              <a:latin typeface="Cambria" pitchFamily="18" charset="0"/>
              <a:cs typeface="Arial" pitchFamily="34" charset="0"/>
            </a:endParaRPr>
          </a:p>
        </p:txBody>
      </p:sp>
      <p:sp>
        <p:nvSpPr>
          <p:cNvPr id="371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BACF8B-45A4-40FC-B584-2FFCEB64A444}" type="slidenum">
              <a:rPr lang="en-US" altLang="zh-CN" smtClean="0"/>
              <a:pPr eaLnBrk="1" hangingPunct="1"/>
              <a:t>26</a:t>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Optional Step and a resource</a:t>
            </a:r>
          </a:p>
          <a:p>
            <a:r>
              <a:rPr lang="en-US" b="1" dirty="0" smtClean="0">
                <a:latin typeface="Arial" pitchFamily="34" charset="0"/>
                <a:cs typeface="Arial" pitchFamily="34" charset="0"/>
              </a:rPr>
              <a:t>Once the recommended placement has been decided upon, educators might also find it useful to document some the thinking that led them to their conclusion.</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Handouts: </a:t>
            </a:r>
            <a:r>
              <a:rPr lang="en-US" b="1" u="sng" dirty="0" smtClean="0">
                <a:latin typeface="Arial" pitchFamily="34" charset="0"/>
                <a:cs typeface="Arial" pitchFamily="34" charset="0"/>
              </a:rPr>
              <a:t>Share examples of placement at varying grade levels</a:t>
            </a:r>
            <a:r>
              <a:rPr lang="en-US" b="1" dirty="0" smtClean="0">
                <a:latin typeface="Arial" pitchFamily="34" charset="0"/>
                <a:cs typeface="Arial" pitchFamily="34" charset="0"/>
              </a:rPr>
              <a:t>:</a:t>
            </a:r>
          </a:p>
          <a:p>
            <a:r>
              <a:rPr lang="en-US" b="1" dirty="0" smtClean="0">
                <a:latin typeface="Arial" pitchFamily="34" charset="0"/>
                <a:cs typeface="Arial" pitchFamily="34" charset="0"/>
              </a:rPr>
              <a:t>K-1: Engaging in group activity example</a:t>
            </a:r>
          </a:p>
          <a:p>
            <a:r>
              <a:rPr lang="en-US" b="1" dirty="0" smtClean="0">
                <a:latin typeface="Arial" pitchFamily="34" charset="0"/>
                <a:cs typeface="Arial" pitchFamily="34" charset="0"/>
              </a:rPr>
              <a:t>2-3: Otis and the Tornado</a:t>
            </a:r>
          </a:p>
          <a:p>
            <a:r>
              <a:rPr lang="en-US" b="1" dirty="0" smtClean="0">
                <a:latin typeface="Arial" pitchFamily="34" charset="0"/>
                <a:cs typeface="Arial" pitchFamily="34" charset="0"/>
              </a:rPr>
              <a:t>4-5: Coral Reefs</a:t>
            </a:r>
          </a:p>
          <a:p>
            <a:r>
              <a:rPr lang="en-US" b="1" dirty="0" smtClean="0">
                <a:latin typeface="Arial" pitchFamily="34" charset="0"/>
                <a:cs typeface="Arial" pitchFamily="34" charset="0"/>
              </a:rPr>
              <a:t>6-8: Extraordinary Mark Twain </a:t>
            </a:r>
          </a:p>
          <a:p>
            <a:r>
              <a:rPr lang="en-US" b="1" dirty="0" smtClean="0">
                <a:latin typeface="Arial" pitchFamily="34" charset="0"/>
                <a:cs typeface="Arial" pitchFamily="34" charset="0"/>
              </a:rPr>
              <a:t>7-12: Hunger Games</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Refer to WEBSITE for ALL KINDS OF resources (also a blank template…)</a:t>
            </a:r>
          </a:p>
          <a:p>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372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826349-D706-4E43-9A4B-916AAE16AAC0}" type="slidenum">
              <a:rPr lang="en-US" smtClean="0">
                <a:solidFill>
                  <a:srgbClr val="000000"/>
                </a:solidFill>
                <a:ea typeface="MS PGothic" pitchFamily="34" charset="-128"/>
              </a:rPr>
              <a:pPr eaLnBrk="1" hangingPunct="1"/>
              <a:t>27</a:t>
            </a:fld>
            <a:endParaRPr lang="en-US" smtClean="0">
              <a:solidFill>
                <a:srgbClr val="000000"/>
              </a:solidFill>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28</a:t>
            </a:fld>
            <a:endParaRPr lang="en-US"/>
          </a:p>
        </p:txBody>
      </p:sp>
    </p:spTree>
    <p:extLst>
      <p:ext uri="{BB962C8B-B14F-4D97-AF65-F5344CB8AC3E}">
        <p14:creationId xmlns:p14="http://schemas.microsoft.com/office/powerpoint/2010/main" val="1583680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29</a:t>
            </a:fld>
            <a:endParaRPr lang="en-US"/>
          </a:p>
        </p:txBody>
      </p:sp>
    </p:spTree>
    <p:extLst>
      <p:ext uri="{BB962C8B-B14F-4D97-AF65-F5344CB8AC3E}">
        <p14:creationId xmlns:p14="http://schemas.microsoft.com/office/powerpoint/2010/main" val="358631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rgbClr val="000000"/>
              </a:buClr>
              <a:buSzPct val="153000"/>
              <a:buFontTx/>
              <a:buChar char="•"/>
            </a:pPr>
            <a:r>
              <a:rPr lang="en-US" dirty="0" smtClean="0"/>
              <a:t>The shifts are a </a:t>
            </a:r>
            <a:r>
              <a:rPr lang="en-US" b="1" dirty="0" smtClean="0"/>
              <a:t>high-level summary of the biggest changes </a:t>
            </a:r>
            <a:r>
              <a:rPr lang="en-US" dirty="0" smtClean="0"/>
              <a:t>signified by the adoption of the CCSS.  </a:t>
            </a:r>
          </a:p>
          <a:p>
            <a:pPr eaLnBrk="1" hangingPunct="1">
              <a:spcBef>
                <a:spcPct val="0"/>
              </a:spcBef>
              <a:buClr>
                <a:srgbClr val="000000"/>
              </a:buClr>
              <a:buSzPct val="153000"/>
              <a:buFontTx/>
              <a:buNone/>
            </a:pPr>
            <a:endParaRPr lang="en-US" dirty="0" smtClean="0"/>
          </a:p>
          <a:p>
            <a:pPr eaLnBrk="1" hangingPunct="1">
              <a:spcBef>
                <a:spcPct val="0"/>
              </a:spcBef>
              <a:buClr>
                <a:srgbClr val="000000"/>
              </a:buClr>
              <a:buSzPct val="153000"/>
              <a:buFontTx/>
              <a:buChar char="•"/>
            </a:pPr>
            <a:r>
              <a:rPr lang="en-US" dirty="0" smtClean="0"/>
              <a:t>They </a:t>
            </a:r>
            <a:r>
              <a:rPr lang="en-US" b="1" dirty="0" smtClean="0"/>
              <a:t>represent the most significant shifts for curriculum materials, instruction, student learning, and thinking about assessment</a:t>
            </a:r>
            <a:r>
              <a:rPr lang="en-US" dirty="0" smtClean="0"/>
              <a:t>. Taken all together, they should lead to desired student outcomes. </a:t>
            </a:r>
          </a:p>
          <a:p>
            <a:pPr eaLnBrk="1" hangingPunct="1">
              <a:spcBef>
                <a:spcPct val="0"/>
              </a:spcBef>
              <a:buClr>
                <a:srgbClr val="000000"/>
              </a:buClr>
              <a:buSzPct val="153000"/>
              <a:buFontTx/>
              <a:buNone/>
            </a:pPr>
            <a:endParaRPr lang="en-US" dirty="0" smtClean="0"/>
          </a:p>
          <a:p>
            <a:pPr eaLnBrk="1" hangingPunct="1">
              <a:spcBef>
                <a:spcPct val="0"/>
              </a:spcBef>
              <a:buClr>
                <a:srgbClr val="000000"/>
              </a:buClr>
              <a:buSzPct val="97000"/>
              <a:buFontTx/>
              <a:buChar char="•"/>
            </a:pPr>
            <a:r>
              <a:rPr lang="en-US" dirty="0" smtClean="0">
                <a:solidFill>
                  <a:srgbClr val="000000"/>
                </a:solidFill>
                <a:cs typeface="Arial" charset="0"/>
                <a:sym typeface="Arial" charset="0"/>
              </a:rPr>
              <a:t>They are meant to be succinct and easy to remember.</a:t>
            </a:r>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a:t>
            </a:fld>
            <a:endParaRPr lang="en-US"/>
          </a:p>
        </p:txBody>
      </p:sp>
    </p:spTree>
    <p:extLst>
      <p:ext uri="{BB962C8B-B14F-4D97-AF65-F5344CB8AC3E}">
        <p14:creationId xmlns:p14="http://schemas.microsoft.com/office/powerpoint/2010/main" val="1923220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Read</a:t>
            </a:r>
            <a:r>
              <a:rPr lang="en-US" b="1" baseline="0" dirty="0" smtClean="0"/>
              <a:t> first two paragraphs of article</a:t>
            </a:r>
          </a:p>
          <a:p>
            <a:endParaRPr lang="en-US" b="1" dirty="0" smtClean="0"/>
          </a:p>
          <a:p>
            <a:r>
              <a:rPr lang="en-US" b="0" dirty="0" smtClean="0"/>
              <a:t>Go</a:t>
            </a:r>
            <a:r>
              <a:rPr lang="en-US" b="0" baseline="0" dirty="0" smtClean="0"/>
              <a:t> over slide and refer TLs to the </a:t>
            </a:r>
            <a:r>
              <a:rPr lang="en-US" b="1" baseline="0" dirty="0" smtClean="0"/>
              <a:t>article</a:t>
            </a:r>
            <a:r>
              <a:rPr lang="en-US" b="0" baseline="0" dirty="0" smtClean="0"/>
              <a:t> posted on our website for additional information</a:t>
            </a:r>
            <a:r>
              <a:rPr lang="en-US" b="1" baseline="0" dirty="0" smtClean="0"/>
              <a:t>: Close Reading and the CCSS</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30</a:t>
            </a:fld>
            <a:endParaRPr lang="en-US"/>
          </a:p>
        </p:txBody>
      </p:sp>
    </p:spTree>
    <p:extLst>
      <p:ext uri="{BB962C8B-B14F-4D97-AF65-F5344CB8AC3E}">
        <p14:creationId xmlns:p14="http://schemas.microsoft.com/office/powerpoint/2010/main" val="710859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BB661-E4BC-6642-8D71-84ADB6A45994}" type="slidenum">
              <a:rPr lang="en-US">
                <a:solidFill>
                  <a:prstClr val="black"/>
                </a:solidFill>
              </a:rPr>
              <a:pPr/>
              <a:t>31</a:t>
            </a:fld>
            <a:endParaRPr lang="en-US">
              <a:solidFill>
                <a:prstClr val="black"/>
              </a:solidFill>
            </a:endParaRPr>
          </a:p>
        </p:txBody>
      </p:sp>
      <p:sp>
        <p:nvSpPr>
          <p:cNvPr id="66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p:txBody>
          <a:bodyPr/>
          <a:lstStyle/>
          <a:p>
            <a:endParaRPr lang="en-US" b="1" baseline="0" dirty="0" smtClean="0"/>
          </a:p>
          <a:p>
            <a:r>
              <a:rPr lang="en-US" dirty="0" smtClean="0"/>
              <a:t>2:30 min video and </a:t>
            </a:r>
            <a:r>
              <a:rPr lang="en-US" b="1" u="sng" dirty="0" smtClean="0"/>
              <a:t>VIDEO VIEWING GUIDE HANDOUT</a:t>
            </a:r>
            <a:r>
              <a:rPr lang="en-US" b="1" u="sng" baseline="0" dirty="0" smtClean="0"/>
              <a:t> LOCATED ON MY WEBSITE..</a:t>
            </a:r>
            <a:endParaRPr lang="en-US" b="1" u="sng" dirty="0" smtClean="0"/>
          </a:p>
          <a:p>
            <a:endParaRPr lang="en-US" b="1" u="sng" dirty="0" smtClean="0"/>
          </a:p>
          <a:p>
            <a:endParaRPr lang="en-US" dirty="0" smtClean="0"/>
          </a:p>
          <a:p>
            <a:r>
              <a:rPr lang="en-US" dirty="0" smtClean="0"/>
              <a:t>"Close reading is an instructional approach that requires readers to re-read a text several times and really develop a deep understanding of the content contained in the text. The purpose is to build the habits of readers as they engage with the complex texts and to build their stamina and skills for being able to do so independently. However, close reading doesn’t mean that you simply distribute a complex reading and then exhort them to read it again and again until they understand it.  As part of a close reading, students "read with a pencil" and learn to annotate as they go. In addition, they are asked text-dependent questions that require that they produce evidence from the text as part of their responses.</a:t>
            </a:r>
            <a:r>
              <a:rPr lang="en-US" baseline="0" dirty="0" smtClean="0"/>
              <a:t>  </a:t>
            </a:r>
            <a:r>
              <a:rPr lang="en-US" dirty="0" smtClean="0"/>
              <a:t>- Dr. Douglas Fisher</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BB661-E4BC-6642-8D71-84ADB6A45994}" type="slidenum">
              <a:rPr lang="en-US">
                <a:solidFill>
                  <a:prstClr val="black"/>
                </a:solidFill>
              </a:rPr>
              <a:pPr/>
              <a:t>32</a:t>
            </a:fld>
            <a:endParaRPr lang="en-US">
              <a:solidFill>
                <a:prstClr val="black"/>
              </a:solidFill>
            </a:endParaRPr>
          </a:p>
        </p:txBody>
      </p:sp>
      <p:sp>
        <p:nvSpPr>
          <p:cNvPr id="66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p:txBody>
          <a:bodyPr/>
          <a:lstStyle/>
          <a:p>
            <a:r>
              <a:rPr lang="en-US" b="1" dirty="0" smtClean="0"/>
              <a:t>Carole</a:t>
            </a:r>
            <a:r>
              <a:rPr lang="en-US" b="1" baseline="0" dirty="0" smtClean="0"/>
              <a:t> </a:t>
            </a:r>
          </a:p>
          <a:p>
            <a:endParaRPr lang="en-US" b="1" baseline="0" dirty="0" smtClean="0"/>
          </a:p>
          <a:p>
            <a:r>
              <a:rPr lang="en-US" dirty="0" smtClean="0"/>
              <a:t>2:37 min video </a:t>
            </a:r>
          </a:p>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17F06E-47F0-6C48-83B1-33FE22B26FB8}" type="slidenum">
              <a:rPr lang="en-US" sz="1200">
                <a:solidFill>
                  <a:prstClr val="black"/>
                </a:solidFill>
              </a:rPr>
              <a:pPr/>
              <a:t>33</a:t>
            </a:fld>
            <a:endParaRPr lang="en-US" sz="1200">
              <a:solidFill>
                <a:prstClr val="black"/>
              </a:solidFill>
            </a:endParaRPr>
          </a:p>
        </p:txBody>
      </p:sp>
      <p:sp>
        <p:nvSpPr>
          <p:cNvPr id="143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Follow-up to video</a:t>
            </a:r>
          </a:p>
          <a:p>
            <a:pPr eaLnBrk="1" hangingPunct="1"/>
            <a:endParaRPr lang="en-US" dirty="0" smtClean="0"/>
          </a:p>
          <a:p>
            <a:pPr eaLnBrk="1" hangingPunct="1"/>
            <a:r>
              <a:rPr lang="en-US" dirty="0" smtClean="0"/>
              <a:t>Suggested process</a:t>
            </a:r>
            <a:r>
              <a:rPr lang="en-US" baseline="0" dirty="0" smtClean="0"/>
              <a:t> from Fisher and Frey</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7CE74-CF6F-9540-92D7-6A0010D512D3}" type="slidenum">
              <a:rPr lang="en-US">
                <a:solidFill>
                  <a:prstClr val="black"/>
                </a:solidFill>
              </a:rPr>
              <a:pPr/>
              <a:t>34</a:t>
            </a:fld>
            <a:endParaRPr lang="en-US">
              <a:solidFill>
                <a:prstClr val="black"/>
              </a:solidFill>
            </a:endParaRPr>
          </a:p>
        </p:txBody>
      </p:sp>
      <p:sp>
        <p:nvSpPr>
          <p:cNvPr id="67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b="1" dirty="0" smtClean="0">
                <a:latin typeface="Arial" pitchFamily="-109" charset="0"/>
                <a:ea typeface="ＭＳ Ｐゴシック" pitchFamily="-109" charset="-128"/>
                <a:cs typeface="ＭＳ Ｐゴシック" pitchFamily="-109" charset="-128"/>
              </a:rPr>
              <a:t>Carole</a:t>
            </a:r>
          </a:p>
          <a:p>
            <a:endParaRPr lang="en-US" b="1" baseline="0" dirty="0" smtClean="0">
              <a:latin typeface="Arial" pitchFamily="-109" charset="0"/>
              <a:ea typeface="ＭＳ Ｐゴシック" pitchFamily="-109" charset="-128"/>
              <a:cs typeface="ＭＳ Ｐゴシック" pitchFamily="-109" charset="-128"/>
            </a:endParaRPr>
          </a:p>
          <a:p>
            <a:r>
              <a:rPr lang="en-US" b="1" baseline="0" dirty="0" smtClean="0">
                <a:latin typeface="Arial" pitchFamily="-109" charset="0"/>
                <a:ea typeface="ＭＳ Ｐゴシック" pitchFamily="-109" charset="-128"/>
                <a:cs typeface="ＭＳ Ｐゴシック" pitchFamily="-109" charset="-128"/>
              </a:rPr>
              <a:t>Read the AAIW excerpt using Close Reading strategies…</a:t>
            </a:r>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End at 11:00</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36</a:t>
            </a:fld>
            <a:endParaRPr lang="en-US"/>
          </a:p>
        </p:txBody>
      </p:sp>
    </p:spTree>
    <p:extLst>
      <p:ext uri="{BB962C8B-B14F-4D97-AF65-F5344CB8AC3E}">
        <p14:creationId xmlns:p14="http://schemas.microsoft.com/office/powerpoint/2010/main" val="3106422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9823B7-DC90-1444-AADD-0B9552CBF4D0}" type="slidenum">
              <a:rPr lang="en-US" sz="1200"/>
              <a:pPr/>
              <a:t>37</a:t>
            </a:fld>
            <a:endParaRPr lang="en-US" sz="1200"/>
          </a:p>
        </p:txBody>
      </p:sp>
      <p:sp>
        <p:nvSpPr>
          <p:cNvPr id="10240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b="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Connection to Writing!!!!!!!</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38</a:t>
            </a:fld>
            <a:endParaRPr lang="en-US"/>
          </a:p>
        </p:txBody>
      </p:sp>
    </p:spTree>
    <p:extLst>
      <p:ext uri="{BB962C8B-B14F-4D97-AF65-F5344CB8AC3E}">
        <p14:creationId xmlns:p14="http://schemas.microsoft.com/office/powerpoint/2010/main" val="1962126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12"/>
          <p:cNvSpPr>
            <a:spLocks noGrp="1" noRot="1" noChangeAspect="1" noTextEdit="1"/>
          </p:cNvSpPr>
          <p:nvPr>
            <p:ph type="sldImg" idx="2"/>
          </p:nvPr>
        </p:nvSpPr>
        <p:spPr>
          <a:noFill/>
          <a:ln>
            <a:headEnd/>
            <a:tailEnd/>
          </a:ln>
        </p:spPr>
      </p:sp>
      <p:sp>
        <p:nvSpPr>
          <p:cNvPr id="113" name="Shape 113"/>
          <p:cNvSpPr txBox="1">
            <a:spLocks noGrp="1"/>
          </p:cNvSpPr>
          <p:nvPr>
            <p:ph type="body" idx="1"/>
          </p:nvPr>
        </p:nvSpPr>
        <p:spPr>
          <a:xfrm>
            <a:off x="685800" y="4343400"/>
            <a:ext cx="5486400" cy="3785611"/>
          </a:xfrm>
          <a:ln/>
        </p:spPr>
        <p:txBody>
          <a:bodyPr tIns="45700" bIns="45700" anchor="t">
            <a:spAutoFit/>
          </a:bodyPr>
          <a:lstStyle/>
          <a:p>
            <a:pPr marL="0" indent="0" eaLnBrk="1" fontAlgn="auto" hangingPunct="1">
              <a:spcBef>
                <a:spcPts val="0"/>
              </a:spcBef>
              <a:spcAft>
                <a:spcPts val="0"/>
              </a:spcAft>
              <a:buClr>
                <a:srgbClr val="000000"/>
              </a:buClr>
              <a:buSzPct val="152777"/>
              <a:buFont typeface="Arial"/>
              <a:buNone/>
              <a:defRPr/>
            </a:pPr>
            <a:r>
              <a:rPr lang="en-US" sz="1200" b="1" dirty="0" smtClean="0"/>
              <a:t>Carole</a:t>
            </a:r>
            <a:endParaRPr lang="x-none" sz="1200" b="1"/>
          </a:p>
        </p:txBody>
      </p:sp>
      <p:sp>
        <p:nvSpPr>
          <p:cNvPr id="50180" name="Shape 114"/>
          <p:cNvSpPr>
            <a:spLocks noGrp="1"/>
          </p:cNvSpPr>
          <p:nvPr>
            <p:ph type="sldNum" sz="quarter" idx="12"/>
          </p:nvPr>
        </p:nvSpPr>
        <p:spPr>
          <a:xfrm>
            <a:off x="3884613" y="8865454"/>
            <a:ext cx="2971800" cy="276959"/>
          </a:xfrm>
          <a:noFill/>
        </p:spPr>
        <p:txBody>
          <a:bodyPr tIns="45700"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buFont typeface="Arial" charset="0"/>
              <a:buNone/>
            </a:pPr>
            <a:r>
              <a:rPr lang="en-US" sz="120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Talk with the person sitting next to you about this.</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a:t>
            </a:fld>
            <a:endParaRPr lang="en-US"/>
          </a:p>
        </p:txBody>
      </p:sp>
    </p:spTree>
    <p:extLst>
      <p:ext uri="{BB962C8B-B14F-4D97-AF65-F5344CB8AC3E}">
        <p14:creationId xmlns:p14="http://schemas.microsoft.com/office/powerpoint/2010/main" val="2736157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997251-6AA6-4D29-86AC-2F708B3B0401}" type="slidenum">
              <a:rPr lang="en-US">
                <a:solidFill>
                  <a:prstClr val="black"/>
                </a:solidFill>
              </a:rPr>
              <a:pPr eaLnBrk="1" hangingPunct="1"/>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Go</a:t>
            </a:r>
            <a:r>
              <a:rPr lang="en-US" b="0" baseline="0" dirty="0" smtClean="0"/>
              <a:t> over slide and refer TLs to the article posted on the website</a:t>
            </a:r>
            <a:endParaRPr lang="en-US" b="0" dirty="0" smtClean="0"/>
          </a:p>
          <a:p>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Fisher and Frey sum</a:t>
            </a:r>
            <a:r>
              <a:rPr lang="en-US" b="0" baseline="0" dirty="0" smtClean="0"/>
              <a:t> up TDQs this way…</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42</a:t>
            </a:fld>
            <a:endParaRPr lang="en-US"/>
          </a:p>
        </p:txBody>
      </p:sp>
    </p:spTree>
    <p:extLst>
      <p:ext uri="{BB962C8B-B14F-4D97-AF65-F5344CB8AC3E}">
        <p14:creationId xmlns:p14="http://schemas.microsoft.com/office/powerpoint/2010/main" val="755107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Carole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r>
              <a:rPr lang="en-US" dirty="0" smtClean="0"/>
              <a:t>Ask participants to guess how often</a:t>
            </a:r>
            <a:r>
              <a:rPr lang="en-US" baseline="0" dirty="0" smtClean="0"/>
              <a:t> students ask questions. </a:t>
            </a:r>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t>43</a:t>
            </a:fld>
            <a:endParaRPr lang="en-US"/>
          </a:p>
        </p:txBody>
      </p:sp>
    </p:spTree>
    <p:extLst>
      <p:ext uri="{BB962C8B-B14F-4D97-AF65-F5344CB8AC3E}">
        <p14:creationId xmlns:p14="http://schemas.microsoft.com/office/powerpoint/2010/main" val="3997199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If we ask students</a:t>
            </a:r>
            <a:r>
              <a:rPr lang="en-US" baseline="0" dirty="0" smtClean="0"/>
              <a:t> a question that everyone can and wants to answer: </a:t>
            </a:r>
          </a:p>
          <a:p>
            <a:r>
              <a:rPr lang="en-US" baseline="0" dirty="0" smtClean="0"/>
              <a:t>“Have you ever felt scared before you face a challenge?” or </a:t>
            </a:r>
          </a:p>
          <a:p>
            <a:r>
              <a:rPr lang="en-US" baseline="0" dirty="0" smtClean="0"/>
              <a:t>“Does anyone have a pet?” or </a:t>
            </a:r>
          </a:p>
          <a:p>
            <a:r>
              <a:rPr lang="en-US" baseline="0" dirty="0" smtClean="0"/>
              <a:t>“What kind of advice would you give a friend in this situation?” </a:t>
            </a:r>
          </a:p>
          <a:p>
            <a:endParaRPr lang="en-US" baseline="0" dirty="0" smtClean="0"/>
          </a:p>
          <a:p>
            <a:r>
              <a:rPr lang="en-US" b="1" baseline="0" dirty="0" smtClean="0"/>
              <a:t>Why not let them all answer?</a:t>
            </a:r>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t>44</a:t>
            </a:fld>
            <a:endParaRPr lang="en-US"/>
          </a:p>
        </p:txBody>
      </p:sp>
    </p:spTree>
    <p:extLst>
      <p:ext uri="{BB962C8B-B14F-4D97-AF65-F5344CB8AC3E}">
        <p14:creationId xmlns:p14="http://schemas.microsoft.com/office/powerpoint/2010/main" val="4206790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b="1" dirty="0" smtClean="0">
                <a:latin typeface="Arial" pitchFamily="-109" charset="0"/>
                <a:ea typeface="ＭＳ Ｐゴシック" pitchFamily="-109" charset="-128"/>
                <a:cs typeface="ＭＳ Ｐゴシック" pitchFamily="-109" charset="-128"/>
              </a:rPr>
              <a:t>Carole</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Let’s go back to</a:t>
            </a:r>
            <a:r>
              <a:rPr lang="en-US" baseline="0" dirty="0" smtClean="0">
                <a:latin typeface="Arial" pitchFamily="-109" charset="0"/>
                <a:ea typeface="ＭＳ Ｐゴシック" pitchFamily="-109" charset="-128"/>
                <a:cs typeface="ＭＳ Ｐゴシック" pitchFamily="-109" charset="-128"/>
              </a:rPr>
              <a:t> Alice…</a:t>
            </a:r>
            <a:endParaRPr lang="en-US" dirty="0" smtClean="0">
              <a:latin typeface="Arial" pitchFamily="-109" charset="0"/>
              <a:ea typeface="ＭＳ Ｐゴシック" pitchFamily="-109" charset="-128"/>
              <a:cs typeface="ＭＳ Ｐゴシック" pitchFamily="-109" charset="-128"/>
            </a:endParaRPr>
          </a:p>
          <a:p>
            <a:pPr marL="628650" lvl="1" indent="-171450">
              <a:buFont typeface="Arial" pitchFamily="34" charset="0"/>
              <a:buChar char="•"/>
            </a:pPr>
            <a:r>
              <a:rPr lang="en-US" dirty="0" smtClean="0">
                <a:latin typeface="Arial" pitchFamily="-109" charset="0"/>
                <a:ea typeface="ＭＳ Ｐゴシック" pitchFamily="-109" charset="-128"/>
                <a:cs typeface="ＭＳ Ｐゴシック" pitchFamily="-109" charset="-128"/>
              </a:rPr>
              <a:t>Selecting:</a:t>
            </a:r>
            <a:r>
              <a:rPr lang="en-US" baseline="0" dirty="0" smtClean="0">
                <a:latin typeface="Arial" pitchFamily="-109" charset="0"/>
                <a:ea typeface="ＭＳ Ｐゴシック" pitchFamily="-109" charset="-128"/>
                <a:cs typeface="ＭＳ Ｐゴシック" pitchFamily="-109" charset="-128"/>
              </a:rPr>
              <a:t> there’s work to be done beyond identifying </a:t>
            </a:r>
            <a:r>
              <a:rPr lang="en-US" baseline="0" dirty="0" err="1" smtClean="0">
                <a:latin typeface="Arial" pitchFamily="-109" charset="0"/>
                <a:ea typeface="ＭＳ Ｐゴシック" pitchFamily="-109" charset="-128"/>
                <a:cs typeface="ＭＳ Ｐゴシック" pitchFamily="-109" charset="-128"/>
              </a:rPr>
              <a:t>lexile</a:t>
            </a:r>
            <a:r>
              <a:rPr lang="en-US" baseline="0" dirty="0" smtClean="0">
                <a:latin typeface="Arial" pitchFamily="-109" charset="0"/>
                <a:ea typeface="ＭＳ Ｐゴシック" pitchFamily="-109" charset="-128"/>
                <a:cs typeface="ＭＳ Ｐゴシック" pitchFamily="-109" charset="-128"/>
              </a:rPr>
              <a:t> scores and grade bands </a:t>
            </a:r>
          </a:p>
          <a:p>
            <a:pPr marL="628650" lvl="1" indent="-171450">
              <a:buFont typeface="Arial" pitchFamily="34" charset="0"/>
              <a:buChar char="•"/>
            </a:pPr>
            <a:r>
              <a:rPr lang="en-US" baseline="0" dirty="0" smtClean="0">
                <a:latin typeface="Arial" pitchFamily="-109" charset="0"/>
                <a:ea typeface="ＭＳ Ｐゴシック" pitchFamily="-109" charset="-128"/>
                <a:cs typeface="ＭＳ Ｐゴシック" pitchFamily="-109" charset="-128"/>
              </a:rPr>
              <a:t>Sorting: almost all schools are way out of balance with respect to literary and informational text</a:t>
            </a:r>
          </a:p>
          <a:p>
            <a:pPr marL="628650" lvl="1" indent="-171450">
              <a:buFont typeface="Arial" pitchFamily="34" charset="0"/>
              <a:buChar char="•"/>
            </a:pPr>
            <a:r>
              <a:rPr lang="en-US" baseline="0" dirty="0" smtClean="0">
                <a:latin typeface="Arial" pitchFamily="-109" charset="0"/>
                <a:ea typeface="ＭＳ Ｐゴシック" pitchFamily="-109" charset="-128"/>
                <a:cs typeface="ＭＳ Ｐゴシック" pitchFamily="-109" charset="-128"/>
              </a:rPr>
              <a:t>Share: the equity issues for </a:t>
            </a:r>
            <a:r>
              <a:rPr lang="en-US" baseline="0" dirty="0" err="1" smtClean="0">
                <a:latin typeface="Arial" pitchFamily="-109" charset="0"/>
                <a:ea typeface="ＭＳ Ｐゴシック" pitchFamily="-109" charset="-128"/>
                <a:cs typeface="ＭＳ Ｐゴシック" pitchFamily="-109" charset="-128"/>
              </a:rPr>
              <a:t>Els</a:t>
            </a:r>
            <a:r>
              <a:rPr lang="en-US" baseline="0" dirty="0" smtClean="0">
                <a:latin typeface="Arial" pitchFamily="-109" charset="0"/>
                <a:ea typeface="ＭＳ Ｐゴシック" pitchFamily="-109" charset="-128"/>
                <a:cs typeface="ＭＳ Ｐゴシック" pitchFamily="-109" charset="-128"/>
              </a:rPr>
              <a:t> are complex </a:t>
            </a:r>
            <a:endParaRPr lang="en-US" baseline="0" dirty="0">
              <a:latin typeface="Arial" pitchFamily="-109" charset="0"/>
              <a:ea typeface="ＭＳ Ｐゴシック" pitchFamily="-109" charset="-128"/>
              <a:cs typeface="ＭＳ Ｐゴシック" pitchFamily="-109" charset="-128"/>
            </a:endParaRPr>
          </a:p>
          <a:p>
            <a:pPr marL="628650" lvl="1" indent="-171450">
              <a:buFont typeface="Arial" pitchFamily="34" charset="0"/>
              <a:buChar char="•"/>
            </a:pPr>
            <a:endParaRPr lang="en-US" baseline="0" dirty="0">
              <a:latin typeface="Arial" pitchFamily="-109" charset="0"/>
              <a:ea typeface="ＭＳ Ｐゴシック" pitchFamily="-109" charset="-128"/>
              <a:cs typeface="ＭＳ Ｐゴシック" pitchFamily="-109" charset="-128"/>
            </a:endParaRPr>
          </a:p>
          <a:p>
            <a:pPr marL="0" lvl="0" indent="0">
              <a:buFont typeface="Arial" pitchFamily="34" charset="0"/>
              <a:buNone/>
            </a:pPr>
            <a:r>
              <a:rPr lang="en-US" baseline="0" dirty="0" smtClean="0">
                <a:latin typeface="Arial" pitchFamily="-109" charset="0"/>
                <a:ea typeface="ＭＳ Ｐゴシック" pitchFamily="-109" charset="-128"/>
                <a:cs typeface="ＭＳ Ｐゴシック" pitchFamily="-109" charset="-128"/>
              </a:rPr>
              <a:t>AFTER REVIEWING QUESTIONS…</a:t>
            </a:r>
            <a:endParaRPr lang="en-US" baseline="0" dirty="0">
              <a:latin typeface="Arial" pitchFamily="-109" charset="0"/>
              <a:ea typeface="ＭＳ Ｐゴシック" pitchFamily="-109" charset="-128"/>
              <a:cs typeface="ＭＳ Ｐゴシック" pitchFamily="-109" charset="-12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1" baseline="0" dirty="0" smtClean="0">
              <a:latin typeface="Arial" pitchFamily="-109" charset="0"/>
              <a:ea typeface="ＭＳ Ｐゴシック" pitchFamily="-109" charset="-128"/>
              <a:cs typeface="ＭＳ Ｐゴシック" pitchFamily="-109" charset="-12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latin typeface="Arial" pitchFamily="-109" charset="0"/>
                <a:ea typeface="ＭＳ Ｐゴシック" pitchFamily="-109" charset="-128"/>
                <a:cs typeface="ＭＳ Ｐゴシック" pitchFamily="-109" charset="-128"/>
              </a:rPr>
              <a:t>Refer TLs to </a:t>
            </a:r>
            <a:r>
              <a:rPr lang="en-US" b="1" u="sng" baseline="0" dirty="0" smtClean="0">
                <a:latin typeface="Arial" pitchFamily="-109" charset="0"/>
                <a:ea typeface="ＭＳ Ｐゴシック" pitchFamily="-109" charset="-128"/>
                <a:cs typeface="ＭＳ Ｐゴシック" pitchFamily="-109" charset="-128"/>
              </a:rPr>
              <a:t>“</a:t>
            </a:r>
            <a:r>
              <a:rPr lang="en-US" sz="1200" b="1" u="sng" kern="1200" dirty="0" smtClean="0">
                <a:solidFill>
                  <a:schemeClr val="tx1"/>
                </a:solidFill>
                <a:effectLst/>
                <a:latin typeface="+mn-lt"/>
                <a:ea typeface="+mn-ea"/>
                <a:cs typeface="+mn-cs"/>
              </a:rPr>
              <a:t>A Guide to Creating Text Dependent Questions for Close Analytic Reading” HANDOUT</a:t>
            </a:r>
            <a:endParaRPr lang="en-US" sz="1200" u="sng" kern="1200" dirty="0" smtClean="0">
              <a:solidFill>
                <a:schemeClr val="tx1"/>
              </a:solidFill>
              <a:effectLst/>
              <a:latin typeface="+mn-lt"/>
              <a:ea typeface="+mn-ea"/>
              <a:cs typeface="+mn-cs"/>
            </a:endParaRPr>
          </a:p>
          <a:p>
            <a:pPr marL="0" lvl="0" indent="0">
              <a:buFont typeface="Arial" pitchFamily="34" charset="0"/>
              <a:buNone/>
            </a:pPr>
            <a:endParaRPr lang="en-US" b="1" baseline="0"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r>
              <a:rPr lang="en-US" b="1" dirty="0" smtClean="0"/>
              <a:t>BATS AT THE BEACH HANDOUT</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47</a:t>
            </a:fld>
            <a:endParaRPr lang="en-US"/>
          </a:p>
        </p:txBody>
      </p:sp>
    </p:spTree>
    <p:extLst>
      <p:ext uri="{BB962C8B-B14F-4D97-AF65-F5344CB8AC3E}">
        <p14:creationId xmlns:p14="http://schemas.microsoft.com/office/powerpoint/2010/main" val="2608314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0" dirty="0" smtClean="0"/>
              <a:t>After</a:t>
            </a:r>
            <a:r>
              <a:rPr lang="en-US" b="0" baseline="0" dirty="0" smtClean="0"/>
              <a:t> TLs have written their TDQs and shared out, distribute the </a:t>
            </a:r>
            <a:r>
              <a:rPr lang="en-US" b="1" u="sng" baseline="0" dirty="0" smtClean="0"/>
              <a:t>TDQ for BATB excerpt handout </a:t>
            </a:r>
            <a:r>
              <a:rPr lang="en-US" b="0" baseline="0" dirty="0" smtClean="0"/>
              <a:t>and have them evaluate their question based on the samples and discuss with your colleagues</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48</a:t>
            </a:fld>
            <a:endParaRPr lang="en-US"/>
          </a:p>
        </p:txBody>
      </p:sp>
    </p:spTree>
    <p:extLst>
      <p:ext uri="{BB962C8B-B14F-4D97-AF65-F5344CB8AC3E}">
        <p14:creationId xmlns:p14="http://schemas.microsoft.com/office/powerpoint/2010/main" val="28835158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u="none" strike="noStrike" kern="1200" baseline="0" dirty="0" smtClean="0">
                <a:solidFill>
                  <a:schemeClr val="tx1"/>
                </a:solidFill>
                <a:latin typeface="+mn-lt"/>
                <a:ea typeface="+mn-ea"/>
                <a:cs typeface="+mn-cs"/>
              </a:rPr>
              <a:t>IRA Publication: </a:t>
            </a:r>
            <a:r>
              <a:rPr lang="en-US" sz="1200" b="1" i="0" u="none" strike="noStrike" kern="1200" baseline="0" dirty="0" smtClean="0">
                <a:solidFill>
                  <a:schemeClr val="tx1"/>
                </a:solidFill>
                <a:latin typeface="+mn-lt"/>
                <a:ea typeface="+mn-ea"/>
                <a:cs typeface="+mn-cs"/>
              </a:rPr>
              <a:t>Text Dependent Questions Article </a:t>
            </a:r>
            <a:r>
              <a:rPr lang="en-US" sz="1200" b="1" i="0" u="sng" strike="noStrike" kern="1200" baseline="0" dirty="0" smtClean="0">
                <a:solidFill>
                  <a:schemeClr val="tx1"/>
                </a:solidFill>
                <a:latin typeface="+mn-lt"/>
                <a:ea typeface="+mn-ea"/>
                <a:cs typeface="+mn-cs"/>
              </a:rPr>
              <a:t>posted on the website</a:t>
            </a:r>
            <a:r>
              <a:rPr lang="en-US" sz="1200" b="1" i="0" u="none" strike="noStrike" kern="1200" baseline="0" dirty="0" smtClean="0">
                <a:solidFill>
                  <a:schemeClr val="tx1"/>
                </a:solidFill>
                <a:latin typeface="+mn-lt"/>
                <a:ea typeface="+mn-ea"/>
                <a:cs typeface="+mn-cs"/>
              </a:rPr>
              <a:t> that explains this graphic in detail. </a:t>
            </a:r>
            <a:r>
              <a:rPr lang="en-US" sz="1200" b="0" i="0" u="none" strike="noStrike" kern="1200" baseline="0" dirty="0" smtClean="0">
                <a:solidFill>
                  <a:schemeClr val="tx1"/>
                </a:solidFill>
                <a:latin typeface="+mn-lt"/>
                <a:ea typeface="+mn-ea"/>
                <a:cs typeface="+mn-cs"/>
              </a:rPr>
              <a:t>I will provide an overview of it today…</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Types of Text-Dependent Questions: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there are a number of different topics for which text-dependent questions can be developed. There are questions that focus on parts of texts, and there are questions that focus on whole texts.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Have one thing in common: They require that readers have read and understood the text. Some TDQs will require that they return to the text and reread to find evidence.</a:t>
            </a:r>
          </a:p>
          <a:p>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Figure 1 also suggests something about the frequency of types of text dependent questions.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For example, general understanding and key detail questions occur more frequently than inferences and opinions.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This should not be seen as a rigid hierarchy or that the questions must be asked in this order.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However, it is essential to understand that different types of knowledge are utilized when deeply understanding a text.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Fisher and Frey provide this graphic and explanation of each type of question so that teachers can plan lessons that include TDQs.</a:t>
            </a:r>
            <a:endParaRPr lang="en-US" b="1" dirty="0" smtClean="0"/>
          </a:p>
          <a:p>
            <a:endParaRPr lang="en-US" dirty="0" smtClean="0"/>
          </a:p>
          <a:p>
            <a:r>
              <a:rPr lang="en-US" sz="1200" b="1" i="0" u="none" strike="noStrike" kern="1200" baseline="0" dirty="0" smtClean="0">
                <a:solidFill>
                  <a:schemeClr val="tx1"/>
                </a:solidFill>
                <a:latin typeface="+mn-lt"/>
                <a:ea typeface="+mn-ea"/>
                <a:cs typeface="+mn-cs"/>
              </a:rPr>
              <a:t>General understandings</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Ensure that students grasp the overall view of the text. Often they are global questions, but questions that require that students demonstrate an understanding of what the author really said</a:t>
            </a:r>
            <a:endParaRPr lang="en-US" dirty="0" smtClean="0"/>
          </a:p>
          <a:p>
            <a:endParaRPr lang="en-US" dirty="0" smtClean="0"/>
          </a:p>
          <a:p>
            <a:r>
              <a:rPr lang="en-US" sz="1200" b="1" i="0" u="none" strike="noStrike" kern="1200" baseline="0" dirty="0" smtClean="0">
                <a:solidFill>
                  <a:schemeClr val="tx1"/>
                </a:solidFill>
                <a:latin typeface="+mn-lt"/>
                <a:ea typeface="+mn-ea"/>
                <a:cs typeface="+mn-cs"/>
              </a:rPr>
              <a:t>Key details</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These TDQs require that readers pay attention to the details.</a:t>
            </a:r>
          </a:p>
          <a:p>
            <a:endParaRPr lang="en-US" dirty="0" smtClean="0"/>
          </a:p>
          <a:p>
            <a:r>
              <a:rPr lang="en-US" sz="1200" b="1" i="0" u="none" strike="noStrike" kern="1200" baseline="0" dirty="0" smtClean="0">
                <a:solidFill>
                  <a:schemeClr val="tx1"/>
                </a:solidFill>
                <a:latin typeface="+mn-lt"/>
                <a:ea typeface="+mn-ea"/>
                <a:cs typeface="+mn-cs"/>
              </a:rPr>
              <a:t>Vocabulary and text structure</a:t>
            </a:r>
            <a:r>
              <a:rPr lang="en-US" sz="1200" b="0" i="0" u="none" strike="noStrike" kern="1200" baseline="0" dirty="0" smtClean="0">
                <a:solidFill>
                  <a:schemeClr val="tx1"/>
                </a:solidFill>
                <a:latin typeface="+mn-lt"/>
                <a:ea typeface="+mn-ea"/>
                <a:cs typeface="+mn-cs"/>
              </a:rPr>
              <a:t>.</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These TDQs focus on the specific words and phrases the author uses as well as the structure of the text. This requires that the reader bridge literal and inferential meanings,</a:t>
            </a:r>
          </a:p>
          <a:p>
            <a:endParaRPr lang="en-US" dirty="0" smtClean="0"/>
          </a:p>
          <a:p>
            <a:r>
              <a:rPr lang="en-US" sz="1200" b="1" i="0" u="none" strike="noStrike" kern="1200" baseline="0" dirty="0" smtClean="0">
                <a:solidFill>
                  <a:schemeClr val="tx1"/>
                </a:solidFill>
                <a:latin typeface="+mn-lt"/>
                <a:ea typeface="+mn-ea"/>
                <a:cs typeface="+mn-cs"/>
              </a:rPr>
              <a:t>Author’s purpose</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Although often not specifically stated, there is a purpose for each text.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Inferences</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Inferences are more than guesses or simply telling students to “read between the lines.” Readers should know how to probe each argument in persuasive text, each idea in informational text, each key detail in literary text, and observe how these build to a whole.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TDQs should allow students to consider the information that is provided and then make informed extrapolations from the information provided.</a:t>
            </a:r>
          </a:p>
          <a:p>
            <a:endParaRPr lang="en-US" sz="1200" b="0" i="0" u="none" strike="noStrike" kern="1200" baseline="0" dirty="0" smtClean="0">
              <a:solidFill>
                <a:schemeClr val="tx1"/>
              </a:solidFill>
              <a:latin typeface="+mn-lt"/>
              <a:ea typeface="+mn-ea"/>
              <a:cs typeface="+mn-cs"/>
            </a:endParaRPr>
          </a:p>
          <a:p>
            <a:pPr algn="l"/>
            <a:r>
              <a:rPr lang="en-US" sz="1200" b="1" i="0" u="none" strike="noStrike" baseline="0" dirty="0" smtClean="0">
                <a:latin typeface="FrutigerLTStd-Bold"/>
              </a:rPr>
              <a:t>Opinions, arguments, and </a:t>
            </a:r>
            <a:r>
              <a:rPr lang="en-US" sz="1200" b="1" i="0" u="none" strike="noStrike" baseline="0" dirty="0" err="1" smtClean="0">
                <a:latin typeface="FrutigerLTStd-Bold"/>
              </a:rPr>
              <a:t>intertextual</a:t>
            </a:r>
            <a:r>
              <a:rPr lang="en-US" sz="1200" b="1" i="0" u="none" strike="noStrike" baseline="0" dirty="0" smtClean="0">
                <a:latin typeface="FrutigerLTStd-Bold"/>
              </a:rPr>
              <a:t> connections. </a:t>
            </a:r>
          </a:p>
          <a:p>
            <a:pPr marL="628650" lvl="1" indent="-171450" algn="l">
              <a:buFont typeface="Arial" pitchFamily="34" charset="0"/>
              <a:buChar char="•"/>
            </a:pPr>
            <a:r>
              <a:rPr lang="en-US" sz="1200" b="0" i="0" u="none" strike="noStrike" baseline="0" dirty="0" smtClean="0">
                <a:latin typeface="FrutigerLTStd-Light"/>
              </a:rPr>
              <a:t>The final category of TDQs are often the questions that teachers like to ask because these questions tend to generate a lot of discussion and personal connections. </a:t>
            </a:r>
            <a:r>
              <a:rPr lang="en-US" sz="1200" b="1" i="0" u="sng" strike="noStrike" baseline="0" dirty="0" smtClean="0">
                <a:latin typeface="FrutigerLTStd-Light"/>
              </a:rPr>
              <a:t>When they follow a discussion built on text dependent questions, they work well for this purpose. </a:t>
            </a:r>
          </a:p>
          <a:p>
            <a:pPr marL="628650" lvl="1" indent="-171450" algn="l">
              <a:buFont typeface="Arial" pitchFamily="34" charset="0"/>
              <a:buChar char="•"/>
            </a:pPr>
            <a:r>
              <a:rPr lang="en-US" sz="1200" b="0" i="0" u="none" strike="noStrike" baseline="0" dirty="0" smtClean="0">
                <a:latin typeface="FrutigerLTStd-Light"/>
              </a:rPr>
              <a:t>If they are used in place of text-dependent questions, the risk is that students will answer and not need to read the text. </a:t>
            </a:r>
          </a:p>
          <a:p>
            <a:pPr marL="628650" lvl="1" indent="-171450" algn="l">
              <a:buFont typeface="Arial" pitchFamily="34" charset="0"/>
              <a:buChar char="•"/>
            </a:pPr>
            <a:r>
              <a:rPr lang="en-US" sz="1200" b="0" i="0" u="none" strike="noStrike" baseline="0" dirty="0" smtClean="0">
                <a:latin typeface="FrutigerLTStd-Light"/>
              </a:rPr>
              <a:t>As such, teachers can unintentionally telegraph a message to students suggesting that reading and understanding are not necessary. When these questions are used, they can analyze claims, evidence, and counterclaims. </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49</a:t>
            </a:fld>
            <a:endParaRPr lang="en-US"/>
          </a:p>
        </p:txBody>
      </p:sp>
    </p:spTree>
    <p:extLst>
      <p:ext uri="{BB962C8B-B14F-4D97-AF65-F5344CB8AC3E}">
        <p14:creationId xmlns:p14="http://schemas.microsoft.com/office/powerpoint/2010/main" val="16982608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1B96-1F4B-4A68-8833-D22035885A19}" type="slidenum">
              <a:rPr lang="en-US" smtClean="0"/>
              <a:t>51</a:t>
            </a:fld>
            <a:endParaRPr lang="en-US"/>
          </a:p>
        </p:txBody>
      </p:sp>
    </p:spTree>
    <p:extLst>
      <p:ext uri="{BB962C8B-B14F-4D97-AF65-F5344CB8AC3E}">
        <p14:creationId xmlns:p14="http://schemas.microsoft.com/office/powerpoint/2010/main" val="218211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12"/>
          <p:cNvSpPr>
            <a:spLocks noGrp="1" noRot="1" noChangeAspect="1" noTextEdit="1"/>
          </p:cNvSpPr>
          <p:nvPr>
            <p:ph type="sldImg" idx="2"/>
          </p:nvPr>
        </p:nvSpPr>
        <p:spPr>
          <a:noFill/>
          <a:ln>
            <a:headEnd/>
            <a:tailEnd/>
          </a:ln>
        </p:spPr>
      </p:sp>
      <p:sp>
        <p:nvSpPr>
          <p:cNvPr id="113" name="Shape 113"/>
          <p:cNvSpPr txBox="1">
            <a:spLocks noGrp="1"/>
          </p:cNvSpPr>
          <p:nvPr>
            <p:ph type="body" idx="1"/>
          </p:nvPr>
        </p:nvSpPr>
        <p:spPr>
          <a:xfrm>
            <a:off x="685800" y="4343400"/>
            <a:ext cx="5486400" cy="3785611"/>
          </a:xfrm>
          <a:ln/>
        </p:spPr>
        <p:txBody>
          <a:bodyPr tIns="45700" bIns="45700" anchor="t">
            <a:spAutoFit/>
          </a:bodyPr>
          <a:lstStyle/>
          <a:p>
            <a:pPr marL="0" indent="0" eaLnBrk="1" fontAlgn="auto" hangingPunct="1">
              <a:spcBef>
                <a:spcPts val="0"/>
              </a:spcBef>
              <a:spcAft>
                <a:spcPts val="0"/>
              </a:spcAft>
              <a:buClr>
                <a:srgbClr val="000000"/>
              </a:buClr>
              <a:buSzPct val="152777"/>
              <a:buFont typeface="Arial"/>
              <a:buNone/>
              <a:defRPr/>
            </a:pPr>
            <a:r>
              <a:rPr lang="en-US" sz="1200" dirty="0" smtClean="0"/>
              <a:t>4 Important Points!</a:t>
            </a:r>
          </a:p>
          <a:p>
            <a:pPr marL="0" indent="0" eaLnBrk="1" fontAlgn="auto" hangingPunct="1">
              <a:spcBef>
                <a:spcPts val="0"/>
              </a:spcBef>
              <a:spcAft>
                <a:spcPts val="0"/>
              </a:spcAft>
              <a:buClr>
                <a:srgbClr val="000000"/>
              </a:buClr>
              <a:buSzPct val="152777"/>
              <a:buFont typeface="Arial"/>
              <a:buNone/>
              <a:defRPr/>
            </a:pPr>
            <a:endParaRPr lang="en-US" sz="1200" dirty="0" smtClean="0"/>
          </a:p>
          <a:p>
            <a:pPr marL="0" indent="0" eaLnBrk="1" fontAlgn="auto" hangingPunct="1">
              <a:spcBef>
                <a:spcPts val="0"/>
              </a:spcBef>
              <a:spcAft>
                <a:spcPts val="0"/>
              </a:spcAft>
              <a:buClr>
                <a:srgbClr val="000000"/>
              </a:buClr>
              <a:buSzPct val="152777"/>
              <a:buFont typeface="Arial"/>
              <a:buNone/>
              <a:defRPr/>
            </a:pPr>
            <a:endParaRPr lang="en-US" sz="1200" dirty="0" smtClean="0"/>
          </a:p>
          <a:p>
            <a:pPr marL="171450" indent="-171450" eaLnBrk="1" fontAlgn="auto" hangingPunct="1">
              <a:spcBef>
                <a:spcPts val="0"/>
              </a:spcBef>
              <a:spcAft>
                <a:spcPts val="0"/>
              </a:spcAft>
              <a:buClr>
                <a:srgbClr val="000000"/>
              </a:buClr>
              <a:buSzPct val="152777"/>
              <a:buFont typeface="Arial"/>
              <a:buChar char="•"/>
              <a:defRPr/>
            </a:pPr>
            <a:r>
              <a:rPr lang="x-none" sz="1200" smtClean="0"/>
              <a:t>1</a:t>
            </a:r>
            <a:r>
              <a:rPr lang="x-none" sz="1200" baseline="30000" smtClean="0"/>
              <a:t>st</a:t>
            </a:r>
            <a:r>
              <a:rPr lang="x-none" sz="1200" smtClean="0"/>
              <a:t> </a:t>
            </a:r>
            <a:r>
              <a:rPr lang="x-none" sz="1200"/>
              <a:t>bullet – The shifts require experience within the text </a:t>
            </a:r>
            <a:r>
              <a:rPr lang="x-none" sz="1200" b="1"/>
              <a:t>– building knowledge primarily through reading, using evidence that can only be found in text, and exposure to academic vocabulary found in those very texts.</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2</a:t>
            </a:r>
            <a:r>
              <a:rPr lang="x-none" sz="1200" baseline="30000"/>
              <a:t>nd</a:t>
            </a:r>
            <a:r>
              <a:rPr lang="x-none" sz="1200"/>
              <a:t> bullet – For example, reading about tornadoes, then asking students to talk about a time when they were in a tornado only allows the students who have had this experience to engage. The expectations outlined by the CCSS are requirements for ALL students. </a:t>
            </a:r>
            <a:r>
              <a:rPr lang="x-none" sz="1200" b="1"/>
              <a:t>By grounding the discussion in the text itself, all students are given an equal opportunity to engage.  The </a:t>
            </a:r>
            <a:r>
              <a:rPr lang="x-none" sz="1200" b="1" i="1"/>
              <a:t>text</a:t>
            </a:r>
            <a:r>
              <a:rPr lang="x-none" sz="1200" b="1"/>
              <a:t> becomes a shared experience in learning about any topic. </a:t>
            </a:r>
          </a:p>
          <a:p>
            <a:pPr eaLnBrk="1" fontAlgn="auto" hangingPunct="1">
              <a:spcBef>
                <a:spcPts val="0"/>
              </a:spcBef>
              <a:spcAft>
                <a:spcPts val="0"/>
              </a:spcAft>
              <a:defRPr/>
            </a:pPr>
            <a:endParaRPr lang="x-none" sz="1200"/>
          </a:p>
        </p:txBody>
      </p:sp>
      <p:sp>
        <p:nvSpPr>
          <p:cNvPr id="50180" name="Shape 114"/>
          <p:cNvSpPr>
            <a:spLocks noGrp="1"/>
          </p:cNvSpPr>
          <p:nvPr>
            <p:ph type="sldNum" sz="quarter" idx="12"/>
          </p:nvPr>
        </p:nvSpPr>
        <p:spPr>
          <a:xfrm>
            <a:off x="3884613" y="8865454"/>
            <a:ext cx="2971800" cy="276959"/>
          </a:xfrm>
          <a:noFill/>
        </p:spPr>
        <p:txBody>
          <a:bodyPr tIns="45700"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buFont typeface="Arial" charset="0"/>
              <a:buNone/>
            </a:pPr>
            <a:r>
              <a:rPr lang="en-US" sz="1200" smtClean="0"/>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Modeling and Guided Practice </a:t>
            </a:r>
          </a:p>
          <a:p>
            <a:endParaRPr lang="en-US" b="1" dirty="0" smtClean="0"/>
          </a:p>
          <a:p>
            <a:r>
              <a:rPr lang="en-US" b="1" dirty="0" smtClean="0"/>
              <a:t>HANDOUTS:</a:t>
            </a:r>
          </a:p>
          <a:p>
            <a:r>
              <a:rPr lang="en-US" b="1" dirty="0" smtClean="0"/>
              <a:t>I</a:t>
            </a:r>
            <a:r>
              <a:rPr lang="en-US" b="1" baseline="0" dirty="0" smtClean="0"/>
              <a:t> Have A Dream Text</a:t>
            </a:r>
          </a:p>
          <a:p>
            <a:r>
              <a:rPr lang="en-US" b="1" baseline="0" dirty="0" smtClean="0"/>
              <a:t>Close Reading Graphic Organizer</a:t>
            </a:r>
          </a:p>
          <a:p>
            <a:endParaRPr lang="en-US" b="1" baseline="0" dirty="0" smtClean="0"/>
          </a:p>
          <a:p>
            <a:r>
              <a:rPr lang="en-US" b="1" baseline="0" dirty="0" smtClean="0"/>
              <a:t>Read the text and complete GO </a:t>
            </a:r>
          </a:p>
          <a:p>
            <a:endParaRPr lang="en-US" b="1" baseline="0" dirty="0" smtClean="0"/>
          </a:p>
          <a:p>
            <a:r>
              <a:rPr lang="en-US" b="1" baseline="0" dirty="0" smtClean="0"/>
              <a:t>Stress CR is NOT something you do with students every time they read!</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52</a:t>
            </a:fld>
            <a:endParaRPr lang="en-US"/>
          </a:p>
        </p:txBody>
      </p:sp>
    </p:spTree>
    <p:extLst>
      <p:ext uri="{BB962C8B-B14F-4D97-AF65-F5344CB8AC3E}">
        <p14:creationId xmlns:p14="http://schemas.microsoft.com/office/powerpoint/2010/main" val="2009231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814531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smtClean="0"/>
          </a:p>
          <a:p>
            <a:r>
              <a:rPr lang="en-US" dirty="0" smtClean="0"/>
              <a:t>When we return from break we are going to continue</a:t>
            </a:r>
            <a:r>
              <a:rPr lang="en-US" baseline="0" dirty="0" smtClean="0"/>
              <a:t> with the 3 Modes </a:t>
            </a:r>
            <a:r>
              <a:rPr lang="en-US" baseline="0" smtClean="0"/>
              <a:t>of Writing</a:t>
            </a:r>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55</a:t>
            </a:fld>
            <a:endParaRPr lang="en-US"/>
          </a:p>
        </p:txBody>
      </p:sp>
    </p:spTree>
    <p:extLst>
      <p:ext uri="{BB962C8B-B14F-4D97-AF65-F5344CB8AC3E}">
        <p14:creationId xmlns:p14="http://schemas.microsoft.com/office/powerpoint/2010/main" val="263480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12"/>
          <p:cNvSpPr>
            <a:spLocks noGrp="1" noRot="1" noChangeAspect="1" noTextEdit="1"/>
          </p:cNvSpPr>
          <p:nvPr>
            <p:ph type="sldImg" idx="2"/>
          </p:nvPr>
        </p:nvSpPr>
        <p:spPr>
          <a:noFill/>
          <a:ln>
            <a:headEnd/>
            <a:tailEnd/>
          </a:ln>
        </p:spPr>
      </p:sp>
      <p:sp>
        <p:nvSpPr>
          <p:cNvPr id="113" name="Shape 113"/>
          <p:cNvSpPr txBox="1">
            <a:spLocks noGrp="1"/>
          </p:cNvSpPr>
          <p:nvPr>
            <p:ph type="body" idx="1"/>
          </p:nvPr>
        </p:nvSpPr>
        <p:spPr>
          <a:xfrm>
            <a:off x="685800" y="4343400"/>
            <a:ext cx="5486400" cy="3785611"/>
          </a:xfrm>
          <a:ln/>
        </p:spPr>
        <p:txBody>
          <a:bodyPr tIns="45700" bIns="45700" anchor="t">
            <a:spAutoFit/>
          </a:bodyPr>
          <a:lstStyle/>
          <a:p>
            <a:pPr marL="0" indent="0" eaLnBrk="1" fontAlgn="auto" hangingPunct="1">
              <a:spcBef>
                <a:spcPts val="0"/>
              </a:spcBef>
              <a:spcAft>
                <a:spcPts val="0"/>
              </a:spcAft>
              <a:buClr>
                <a:srgbClr val="000000"/>
              </a:buClr>
              <a:buSzPct val="152777"/>
              <a:buFont typeface="Arial"/>
              <a:buNone/>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3</a:t>
            </a:r>
            <a:r>
              <a:rPr lang="x-none" sz="1200" baseline="30000"/>
              <a:t>rd</a:t>
            </a:r>
            <a:r>
              <a:rPr lang="x-none" sz="1200"/>
              <a:t> bullet – As texts and reading becomes challenging – it’s easier for students to disengage with the text and go to what they know (or think they know based on their experience.)  </a:t>
            </a:r>
            <a:r>
              <a:rPr lang="x-none" sz="1200" b="1"/>
              <a:t>Requiring students to persevere through difficult text builds critical reading muscles. </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4</a:t>
            </a:r>
            <a:r>
              <a:rPr lang="x-none" sz="1200" baseline="30000"/>
              <a:t>th</a:t>
            </a:r>
            <a:r>
              <a:rPr lang="x-none" sz="1200"/>
              <a:t> bullet – Those reading muscles are what students will need to be successful in college and career – </a:t>
            </a:r>
            <a:r>
              <a:rPr lang="x-none" sz="1200" b="1"/>
              <a:t>reading difficult subject matter or technical job related information without anybody to support them is the critical skill necessary for success. </a:t>
            </a:r>
          </a:p>
        </p:txBody>
      </p:sp>
      <p:sp>
        <p:nvSpPr>
          <p:cNvPr id="50180" name="Shape 114"/>
          <p:cNvSpPr>
            <a:spLocks noGrp="1"/>
          </p:cNvSpPr>
          <p:nvPr>
            <p:ph type="sldNum" sz="quarter" idx="12"/>
          </p:nvPr>
        </p:nvSpPr>
        <p:spPr>
          <a:xfrm>
            <a:off x="3884613" y="8865454"/>
            <a:ext cx="2971800" cy="276959"/>
          </a:xfrm>
          <a:noFill/>
        </p:spPr>
        <p:txBody>
          <a:bodyPr tIns="45700"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buFont typeface="Arial" charset="0"/>
              <a:buNone/>
            </a:pPr>
            <a:r>
              <a:rPr lang="en-US" sz="120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latin typeface="Arial" pitchFamily="34" charset="0"/>
              <a:cs typeface="Arial" pitchFamily="34" charset="0"/>
            </a:endParaRPr>
          </a:p>
        </p:txBody>
      </p:sp>
      <p:sp>
        <p:nvSpPr>
          <p:cNvPr id="353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FB0B59-9D0E-4B80-AB4F-67B5811484E0}" type="slidenum">
              <a:rPr lang="en-US" altLang="zh-CN" smtClean="0"/>
              <a:pPr eaLnBrk="1" hangingPunct="1"/>
              <a:t>7</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Handout: Page 8 from book…</a:t>
            </a:r>
          </a:p>
          <a:p>
            <a:pPr marL="628650" lvl="1" indent="-171450">
              <a:buFontTx/>
              <a:buChar char="•"/>
            </a:pPr>
            <a:r>
              <a:rPr lang="en-US" b="1" dirty="0" smtClean="0">
                <a:latin typeface="Arial" pitchFamily="34" charset="0"/>
                <a:cs typeface="Arial" pitchFamily="34" charset="0"/>
              </a:rPr>
              <a:t>TLs read and share one important point they learned with others at their table</a:t>
            </a: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a:p>
            <a:r>
              <a:rPr lang="en-US" b="1" dirty="0" smtClean="0">
                <a:latin typeface="Arial" pitchFamily="34" charset="0"/>
                <a:cs typeface="Arial" pitchFamily="34" charset="0"/>
              </a:rPr>
              <a:t>Too many students are reading at too low a level (Less than 50% of graduates can read sufficiently complex texts)  Look at an old McGuffey Reader… Text is more difficult than our text now.</a:t>
            </a:r>
          </a:p>
          <a:p>
            <a:endParaRPr lang="en-US" dirty="0" smtClean="0">
              <a:latin typeface="Arial" pitchFamily="34" charset="0"/>
              <a:cs typeface="Arial" pitchFamily="34" charset="0"/>
            </a:endParaRPr>
          </a:p>
        </p:txBody>
      </p:sp>
      <p:sp>
        <p:nvSpPr>
          <p:cNvPr id="356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85E830-DCF7-49CB-822A-DDC159B002DC}" type="slidenum">
              <a:rPr lang="en-US" altLang="zh-CN" smtClean="0"/>
              <a:pPr eaLnBrk="1" hangingPunct="1"/>
              <a:t>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DBC6EF5D-F75A-4221-8F00-D52EDD446E85}" type="datetimeFigureOut">
              <a:rPr lang="en-US"/>
              <a:pPr>
                <a:defRPr/>
              </a:pPr>
              <a:t>2/17/2013</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DFAAF089-40CE-4B51-B402-0F9ABD2FED9E}" type="slidenum">
              <a:rPr lang="en-US"/>
              <a:pPr>
                <a:defRPr/>
              </a:pPr>
              <a:t>‹#›</a:t>
            </a:fld>
            <a:endParaRPr lang="en-US"/>
          </a:p>
        </p:txBody>
      </p:sp>
    </p:spTree>
    <p:extLst>
      <p:ext uri="{BB962C8B-B14F-4D97-AF65-F5344CB8AC3E}">
        <p14:creationId xmlns:p14="http://schemas.microsoft.com/office/powerpoint/2010/main" val="38109738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9C6348-60D4-4BBD-8421-3B6A9C5BE1AB}" type="datetimeFigureOut">
              <a:rPr lang="en-US"/>
              <a:pPr>
                <a:defRPr/>
              </a:pPr>
              <a:t>2/17/2013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3C978D2-9AA1-4856-A2F0-8D44DE1AB5CC}" type="slidenum">
              <a:rPr lang="en-US"/>
              <a:pPr>
                <a:defRPr/>
              </a:pPr>
              <a:t>‹#›</a:t>
            </a:fld>
            <a:endParaRPr lang="en-US"/>
          </a:p>
        </p:txBody>
      </p:sp>
    </p:spTree>
    <p:extLst>
      <p:ext uri="{BB962C8B-B14F-4D97-AF65-F5344CB8AC3E}">
        <p14:creationId xmlns:p14="http://schemas.microsoft.com/office/powerpoint/2010/main" val="18937356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F97035-CCC5-4BAB-82C0-CB34C2A032E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2915662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673F29-97F0-4C65-8AD0-A11C3D5F0C48}"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0248792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F72E39-8947-4CFB-B94A-B860B2FF259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293197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7288FB-55A3-4F45-916C-7E45FC0E15B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5629955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33903B-85B1-4BD2-AB9E-797E4A455E37}"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6313662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3AD638-84C6-42A4-AD4D-055DCDC418C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1806026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CC3DFA-9855-4C67-A963-3920D6FF5384}"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268905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B827E2-A909-4802-BE29-01FA95CCD1E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4047799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71C2C5-1099-449D-91A6-7C35520C388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042168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A9F060-B20B-4AF6-94A6-BD9AC7E68E0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69847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E465F3D-3491-40DD-9F58-A4832D0D8BEA}" type="datetimeFigureOut">
              <a:rPr lang="en-US"/>
              <a:pPr>
                <a:defRPr/>
              </a:pPr>
              <a:t>2/17/2013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E90ECB-5CE3-4031-A2CB-5C88C30F5C04}" type="slidenum">
              <a:rPr lang="en-US"/>
              <a:pPr>
                <a:defRPr/>
              </a:pPr>
              <a:t>‹#›</a:t>
            </a:fld>
            <a:endParaRPr lang="en-US"/>
          </a:p>
        </p:txBody>
      </p:sp>
    </p:spTree>
    <p:extLst>
      <p:ext uri="{BB962C8B-B14F-4D97-AF65-F5344CB8AC3E}">
        <p14:creationId xmlns:p14="http://schemas.microsoft.com/office/powerpoint/2010/main" val="33931956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546AC4-8DBC-4441-BCDD-B5B1716CFE3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47916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98E8C95-C215-4B55-8A80-D2F49DC8CFFE}"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5825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54379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38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540595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84505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3658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4601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5788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B816CF-5E25-4D5C-9A36-C7BCD7365AA0}" type="datetimeFigureOut">
              <a:rPr lang="en-US"/>
              <a:pPr>
                <a:defRPr/>
              </a:pPr>
              <a:t>2/17/2013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3CA2A8-655D-4EAC-9803-DBD244ACE90F}" type="slidenum">
              <a:rPr lang="en-US"/>
              <a:pPr>
                <a:defRPr/>
              </a:pPr>
              <a:t>‹#›</a:t>
            </a:fld>
            <a:endParaRPr lang="en-US"/>
          </a:p>
        </p:txBody>
      </p:sp>
    </p:spTree>
    <p:extLst>
      <p:ext uri="{BB962C8B-B14F-4D97-AF65-F5344CB8AC3E}">
        <p14:creationId xmlns:p14="http://schemas.microsoft.com/office/powerpoint/2010/main" val="376328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7" name="Slide Number Placeholder 6"/>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04292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647500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806135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827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44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61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685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198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00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D1FAC3C-C7A0-4685-A72D-4380EB3E4BC4}" type="datetimeFigureOut">
              <a:rPr lang="en-US"/>
              <a:pPr>
                <a:defRPr/>
              </a:pPr>
              <a:t>2/17/2013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CB73413-8786-4AFD-9C98-69DA60D73E26}" type="slidenum">
              <a:rPr lang="en-US"/>
              <a:pPr>
                <a:defRPr/>
              </a:pPr>
              <a:t>‹#›</a:t>
            </a:fld>
            <a:endParaRPr lang="en-US"/>
          </a:p>
        </p:txBody>
      </p:sp>
    </p:spTree>
    <p:extLst>
      <p:ext uri="{BB962C8B-B14F-4D97-AF65-F5344CB8AC3E}">
        <p14:creationId xmlns:p14="http://schemas.microsoft.com/office/powerpoint/2010/main" val="72841489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349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50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370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577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51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608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920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29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613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93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48D6676-27F5-4046-AA35-40B1A650A548}" type="datetimeFigureOut">
              <a:rPr lang="en-US"/>
              <a:pPr>
                <a:defRPr/>
              </a:pPr>
              <a:t>2/17/2013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051DFC1-6A3F-4551-BBCD-B3FD4F11603E}" type="slidenum">
              <a:rPr lang="en-US"/>
              <a:pPr>
                <a:defRPr/>
              </a:pPr>
              <a:t>‹#›</a:t>
            </a:fld>
            <a:endParaRPr lang="en-US"/>
          </a:p>
        </p:txBody>
      </p:sp>
    </p:spTree>
    <p:extLst>
      <p:ext uri="{BB962C8B-B14F-4D97-AF65-F5344CB8AC3E}">
        <p14:creationId xmlns:p14="http://schemas.microsoft.com/office/powerpoint/2010/main" val="4069618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887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47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585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64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61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917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110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967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322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0E909A-6FDD-47FF-9EAA-26475E2C6097}" type="datetimeFigureOut">
              <a:rPr lang="en-US"/>
              <a:pPr>
                <a:defRPr/>
              </a:pPr>
              <a:t>2/17/2013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31E6B82-6832-41F4-A052-BA3D05CED037}" type="slidenum">
              <a:rPr lang="en-US"/>
              <a:pPr>
                <a:defRPr/>
              </a:pPr>
              <a:t>‹#›</a:t>
            </a:fld>
            <a:endParaRPr lang="en-US"/>
          </a:p>
        </p:txBody>
      </p:sp>
    </p:spTree>
    <p:extLst>
      <p:ext uri="{BB962C8B-B14F-4D97-AF65-F5344CB8AC3E}">
        <p14:creationId xmlns:p14="http://schemas.microsoft.com/office/powerpoint/2010/main" val="1366226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954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495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860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08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803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688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216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961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459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0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46F87DC-75DF-4BF5-82A3-BCE09A919075}" type="datetimeFigureOut">
              <a:rPr lang="en-US"/>
              <a:pPr>
                <a:defRPr/>
              </a:pPr>
              <a:t>2/17/2013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1D5AA86-C7F4-4218-AD44-489484949D28}" type="slidenum">
              <a:rPr lang="en-US"/>
              <a:pPr>
                <a:defRPr/>
              </a:pPr>
              <a:t>‹#›</a:t>
            </a:fld>
            <a:endParaRPr lang="en-US"/>
          </a:p>
        </p:txBody>
      </p:sp>
    </p:spTree>
    <p:extLst>
      <p:ext uri="{BB962C8B-B14F-4D97-AF65-F5344CB8AC3E}">
        <p14:creationId xmlns:p14="http://schemas.microsoft.com/office/powerpoint/2010/main" val="585260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075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49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260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8011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197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8786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565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674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124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34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EFA765B-28F1-4B95-AFED-F9718843D276}" type="datetimeFigureOut">
              <a:rPr lang="en-US"/>
              <a:pPr>
                <a:defRPr/>
              </a:pPr>
              <a:t>2/17/2013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0014672-C155-4660-80E5-00DA30C1DC22}" type="slidenum">
              <a:rPr lang="en-US"/>
              <a:pPr>
                <a:defRPr/>
              </a:pPr>
              <a:t>‹#›</a:t>
            </a:fld>
            <a:endParaRPr lang="en-US"/>
          </a:p>
        </p:txBody>
      </p:sp>
    </p:spTree>
    <p:extLst>
      <p:ext uri="{BB962C8B-B14F-4D97-AF65-F5344CB8AC3E}">
        <p14:creationId xmlns:p14="http://schemas.microsoft.com/office/powerpoint/2010/main" val="651141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38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2582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332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46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188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977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91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644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09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90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DCD5D76-6117-4BBA-8987-DDD6294B0A32}" type="datetimeFigureOut">
              <a:rPr lang="en-US"/>
              <a:pPr>
                <a:defRPr/>
              </a:pPr>
              <a:t>2/17/2013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B3BCE2F-2308-4E20-948D-255571761707}" type="slidenum">
              <a:rPr lang="en-US"/>
              <a:pPr>
                <a:defRPr/>
              </a:pPr>
              <a:t>‹#›</a:t>
            </a:fld>
            <a:endParaRPr lang="en-US"/>
          </a:p>
        </p:txBody>
      </p:sp>
    </p:spTree>
    <p:extLst>
      <p:ext uri="{BB962C8B-B14F-4D97-AF65-F5344CB8AC3E}">
        <p14:creationId xmlns:p14="http://schemas.microsoft.com/office/powerpoint/2010/main" val="3829564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8552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435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364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02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6103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667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3166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364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14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7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55839866-4EE0-4015-952A-BDD824E660BA}" type="datetimeFigureOut">
              <a:rPr lang="en-US"/>
              <a:pPr>
                <a:defRPr/>
              </a:pPr>
              <a:t>2/17/2013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B342ACC-A27C-40EF-A91F-F244116CB6FA}" type="slidenum">
              <a:rPr lang="en-US"/>
              <a:pPr>
                <a:defRPr/>
              </a:pPr>
              <a:t>‹#›</a:t>
            </a:fld>
            <a:endParaRPr lang="en-US"/>
          </a:p>
        </p:txBody>
      </p:sp>
    </p:spTree>
    <p:extLst>
      <p:ext uri="{BB962C8B-B14F-4D97-AF65-F5344CB8AC3E}">
        <p14:creationId xmlns:p14="http://schemas.microsoft.com/office/powerpoint/2010/main" val="1729553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622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218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66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7569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2215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145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2589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245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6124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77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cs typeface="Arial" charset="0"/>
              </a:defRPr>
            </a:lvl1pPr>
          </a:lstStyle>
          <a:p>
            <a:pPr>
              <a:defRPr/>
            </a:pPr>
            <a:fld id="{D34522A7-99D1-4A61-9340-0C92042D1016}" type="datetimeFigureOut">
              <a:rPr lang="en-US"/>
              <a:pPr>
                <a:defRPr/>
              </a:pPr>
              <a:t>2/17/2013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8FEBF70D-F051-4918-B7F3-D1C66B8535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57" r:id="rId2"/>
    <p:sldLayoutId id="2147483765" r:id="rId3"/>
    <p:sldLayoutId id="2147483758" r:id="rId4"/>
    <p:sldLayoutId id="2147483759" r:id="rId5"/>
    <p:sldLayoutId id="2147483760" r:id="rId6"/>
    <p:sldLayoutId id="2147483761" r:id="rId7"/>
    <p:sldLayoutId id="2147483766" r:id="rId8"/>
    <p:sldLayoutId id="2147483767" r:id="rId9"/>
    <p:sldLayoutId id="2147483762" r:id="rId10"/>
    <p:sldLayoutId id="214748376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2D049BCB-9A10-4EB6-948F-585F125BE24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024706505"/>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fontAlgn="auto">
              <a:spcBef>
                <a:spcPts val="0"/>
              </a:spcBef>
              <a:spcAft>
                <a:spcPts val="0"/>
              </a:spcAft>
            </a:pPr>
            <a:fld id="{A4B46C89-A555-46E4-BF08-A8A43858C4E1}" type="datetimeFigureOut">
              <a:rPr lang="en-US" smtClean="0">
                <a:solidFill>
                  <a:srgbClr val="564B3C"/>
                </a:solidFill>
                <a:latin typeface="Century Gothic"/>
                <a:cs typeface="+mn-cs"/>
              </a:rPr>
              <a:pPr fontAlgn="auto">
                <a:spcBef>
                  <a:spcPts val="0"/>
                </a:spcBef>
                <a:spcAft>
                  <a:spcPts val="0"/>
                </a:spcAft>
              </a:pPr>
              <a:t>2/17/2013</a:t>
            </a:fld>
            <a:endParaRPr lang="en-US">
              <a:solidFill>
                <a:srgbClr val="564B3C"/>
              </a:solidFill>
              <a:latin typeface="Century Gothic"/>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auto">
              <a:spcBef>
                <a:spcPts val="0"/>
              </a:spcBef>
              <a:spcAft>
                <a:spcPts val="0"/>
              </a:spcAft>
            </a:pPr>
            <a:endParaRPr lang="en-US">
              <a:solidFill>
                <a:srgbClr val="564B3C"/>
              </a:solidFill>
              <a:latin typeface="Century Gothic"/>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198E8C95-C215-4B55-8A80-D2F49DC8CFFE}" type="slidenum">
              <a:rPr lang="en-US" smtClean="0">
                <a:solidFill>
                  <a:srgbClr val="564B3C"/>
                </a:solidFill>
                <a:latin typeface="Century Gothic"/>
                <a:cs typeface="+mn-cs"/>
              </a:rPr>
              <a:pPr fontAlgn="auto">
                <a:spcBef>
                  <a:spcPts val="0"/>
                </a:spcBef>
                <a:spcAft>
                  <a:spcPts val="0"/>
                </a:spcAft>
              </a:pPr>
              <a:t>‹#›</a:t>
            </a:fld>
            <a:endParaRPr lang="en-US">
              <a:solidFill>
                <a:srgbClr val="564B3C"/>
              </a:solidFill>
              <a:latin typeface="Century Gothic"/>
              <a:cs typeface="+mn-cs"/>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680663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9104117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7311629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0561563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529747021"/>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46929201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1790011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609870606"/>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6.xml"/><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ksde.org/Default.aspx?tabid=477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6.xml"/><Relationship Id="rId5" Type="http://schemas.openxmlformats.org/officeDocument/2006/relationships/image" Target="../media/image30.png"/><Relationship Id="rId4" Type="http://schemas.openxmlformats.org/officeDocument/2006/relationships/hyperlink" Target="http://www.ksde.org/Default.aspx?tabid=477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5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84.xml"/><Relationship Id="rId4" Type="http://schemas.openxmlformats.org/officeDocument/2006/relationships/hyperlink" Target="http://www.youtube.com/watch?v=5w9v6-zUg3Y&amp;feature=relmf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95.xml"/><Relationship Id="rId4" Type="http://schemas.openxmlformats.org/officeDocument/2006/relationships/hyperlink" Target="http://www.youtube.com/watch?NR=1&amp;v=JhGI5zdjpvc&amp;feature=endscre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49.emf"/></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4.png"/><Relationship Id="rId4" Type="http://schemas.openxmlformats.org/officeDocument/2006/relationships/diagramLayout" Target="../diagrams/layout2.xml"/><Relationship Id="rId9"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4800" y="3187923"/>
            <a:ext cx="8538695" cy="2438400"/>
          </a:xfrm>
        </p:spPr>
        <p:txBody>
          <a:bodyPr/>
          <a:lstStyle/>
          <a:p>
            <a:pPr eaLnBrk="1" hangingPunct="1">
              <a:spcBef>
                <a:spcPts val="0"/>
              </a:spcBef>
              <a:buFont typeface="Arial" pitchFamily="34" charset="0"/>
              <a:buNone/>
            </a:pPr>
            <a:endParaRPr lang="en-US" dirty="0">
              <a:solidFill>
                <a:srgbClr val="000066"/>
              </a:solidFill>
            </a:endParaRPr>
          </a:p>
          <a:p>
            <a:pPr eaLnBrk="1" hangingPunct="1">
              <a:spcBef>
                <a:spcPts val="0"/>
              </a:spcBef>
              <a:buFont typeface="Arial" pitchFamily="34" charset="0"/>
              <a:buNone/>
            </a:pPr>
            <a:r>
              <a:rPr lang="en-US" b="1" dirty="0" smtClean="0">
                <a:solidFill>
                  <a:srgbClr val="0070C0"/>
                </a:solidFill>
              </a:rPr>
              <a:t>Carole Mullins, NBCT</a:t>
            </a:r>
          </a:p>
          <a:p>
            <a:pPr eaLnBrk="1" hangingPunct="1">
              <a:spcBef>
                <a:spcPts val="0"/>
              </a:spcBef>
              <a:buFont typeface="Arial" pitchFamily="34" charset="0"/>
              <a:buNone/>
            </a:pPr>
            <a:r>
              <a:rPr lang="en-US" b="1" dirty="0" smtClean="0">
                <a:solidFill>
                  <a:srgbClr val="0070C0"/>
                </a:solidFill>
              </a:rPr>
              <a:t>KDE </a:t>
            </a:r>
            <a:r>
              <a:rPr lang="en-US" b="1" dirty="0" err="1" smtClean="0">
                <a:solidFill>
                  <a:srgbClr val="0070C0"/>
                </a:solidFill>
              </a:rPr>
              <a:t>Eng</a:t>
            </a:r>
            <a:r>
              <a:rPr lang="en-US" b="1" dirty="0" smtClean="0">
                <a:solidFill>
                  <a:srgbClr val="0070C0"/>
                </a:solidFill>
              </a:rPr>
              <a:t>/LA Content Specialist</a:t>
            </a:r>
          </a:p>
          <a:p>
            <a:pPr eaLnBrk="1" hangingPunct="1">
              <a:spcBef>
                <a:spcPts val="0"/>
              </a:spcBef>
              <a:buFont typeface="Arial" pitchFamily="34" charset="0"/>
              <a:buNone/>
            </a:pPr>
            <a:r>
              <a:rPr lang="en-US" b="1" u="sng" dirty="0">
                <a:solidFill>
                  <a:srgbClr val="0070C0"/>
                </a:solidFill>
              </a:rPr>
              <a:t>c</a:t>
            </a:r>
            <a:r>
              <a:rPr lang="en-US" b="1" u="sng" dirty="0" smtClean="0">
                <a:solidFill>
                  <a:srgbClr val="0070C0"/>
                </a:solidFill>
              </a:rPr>
              <a:t>arole.mullins@education.ky.gov </a:t>
            </a:r>
          </a:p>
        </p:txBody>
      </p:sp>
      <p:sp>
        <p:nvSpPr>
          <p:cNvPr id="7171" name="Title 1"/>
          <p:cNvSpPr>
            <a:spLocks noGrp="1"/>
          </p:cNvSpPr>
          <p:nvPr>
            <p:ph type="ctrTitle"/>
          </p:nvPr>
        </p:nvSpPr>
        <p:spPr>
          <a:xfrm>
            <a:off x="0" y="1385268"/>
            <a:ext cx="9144000" cy="1738932"/>
          </a:xfrm>
          <a:solidFill>
            <a:srgbClr val="0070C0"/>
          </a:solidFill>
        </p:spPr>
        <p:txBody>
          <a:bodyPr/>
          <a:lstStyle/>
          <a:p>
            <a:pPr eaLnBrk="1" hangingPunct="1"/>
            <a:r>
              <a:rPr lang="en-US" sz="3600" b="1" dirty="0" smtClean="0">
                <a:solidFill>
                  <a:schemeClr val="bg1"/>
                </a:solidFill>
                <a:effectLst>
                  <a:outerShdw blurRad="38100" dist="38100" dir="2700000" algn="tl">
                    <a:srgbClr val="000000">
                      <a:alpha val="43137"/>
                    </a:srgbClr>
                  </a:outerShdw>
                </a:effectLst>
              </a:rPr>
              <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Text Complexity, Close </a:t>
            </a:r>
            <a:r>
              <a:rPr lang="en-US" sz="3600" b="1" dirty="0">
                <a:solidFill>
                  <a:schemeClr val="bg1"/>
                </a:solidFill>
                <a:effectLst>
                  <a:outerShdw blurRad="38100" dist="38100" dir="2700000" algn="tl">
                    <a:srgbClr val="000000">
                      <a:alpha val="43137"/>
                    </a:srgbClr>
                  </a:outerShdw>
                </a:effectLst>
                <a:latin typeface="Aharoni" pitchFamily="2" charset="-79"/>
                <a:cs typeface="Aharoni" pitchFamily="2" charset="-79"/>
              </a:rPr>
              <a:t>Reading </a:t>
            </a:r>
            <a:r>
              <a:rPr lang="en-US" sz="36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
            </a:r>
            <a:br>
              <a:rPr lang="en-US" sz="36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br>
            <a:r>
              <a:rPr lang="en-US" sz="36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and </a:t>
            </a:r>
            <a:r>
              <a:rPr lang="en-US" sz="3600" b="1" dirty="0">
                <a:solidFill>
                  <a:schemeClr val="bg1"/>
                </a:solidFill>
                <a:effectLst>
                  <a:outerShdw blurRad="38100" dist="38100" dir="2700000" algn="tl">
                    <a:srgbClr val="000000">
                      <a:alpha val="43137"/>
                    </a:srgbClr>
                  </a:outerShdw>
                </a:effectLst>
                <a:latin typeface="Aharoni" pitchFamily="2" charset="-79"/>
                <a:cs typeface="Aharoni" pitchFamily="2" charset="-79"/>
              </a:rPr>
              <a:t>Text Dependent Questions </a:t>
            </a:r>
            <a:r>
              <a:rPr lang="en-US" sz="3200" b="1" dirty="0">
                <a:solidFill>
                  <a:schemeClr val="bg1"/>
                </a:solidFill>
                <a:latin typeface="Aharoni" pitchFamily="2" charset="-79"/>
                <a:cs typeface="Aharoni" pitchFamily="2" charset="-79"/>
              </a:rPr>
              <a:t> </a:t>
            </a:r>
            <a:r>
              <a:rPr lang="en-US" sz="3200" b="1" dirty="0">
                <a:solidFill>
                  <a:schemeClr val="bg1"/>
                </a:solidFill>
              </a:rPr>
              <a:t/>
            </a:r>
            <a:br>
              <a:rPr lang="en-US" sz="3200" b="1" dirty="0">
                <a:solidFill>
                  <a:schemeClr val="bg1"/>
                </a:solidFill>
              </a:rPr>
            </a:br>
            <a:endParaRPr sz="3200" b="1" dirty="0" smtClean="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20710"/>
            <a:ext cx="1371600" cy="10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81834" y="6184112"/>
            <a:ext cx="4785284" cy="1569660"/>
          </a:xfrm>
          <a:prstGeom prst="rect">
            <a:avLst/>
          </a:prstGeom>
        </p:spPr>
        <p:txBody>
          <a:bodyPr wrap="none">
            <a:spAutoFit/>
          </a:bodyPr>
          <a:lstStyle/>
          <a:p>
            <a:r>
              <a:rPr lang="en-US" sz="2800" b="1" u="sng" dirty="0" smtClean="0">
                <a:solidFill>
                  <a:srgbClr val="0070C0"/>
                </a:solidFill>
                <a:latin typeface="Cambria" pitchFamily="18" charset="0"/>
              </a:rPr>
              <a:t>www.kvecelatln.weebly.com</a:t>
            </a:r>
          </a:p>
          <a:p>
            <a:endParaRPr lang="en-US" sz="2800" u="sng" dirty="0" smtClean="0">
              <a:solidFill>
                <a:srgbClr val="FF0000"/>
              </a:solidFill>
              <a:latin typeface="Cambria" pitchFamily="18" charset="0"/>
            </a:endParaRPr>
          </a:p>
          <a:p>
            <a:endParaRPr lang="en-US" sz="4000" dirty="0"/>
          </a:p>
        </p:txBody>
      </p:sp>
      <p:pic>
        <p:nvPicPr>
          <p:cNvPr id="28" name="Picture 6" descr="C:\Documents and Settings\cmullin\My Documents\ULlogoCCR4Afinal.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876" y="228600"/>
            <a:ext cx="1657035" cy="10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1"/>
          <p:cNvSpPr>
            <a:spLocks noGrp="1"/>
          </p:cNvSpPr>
          <p:nvPr>
            <p:ph type="title"/>
          </p:nvPr>
        </p:nvSpPr>
        <p:spPr>
          <a:solidFill>
            <a:srgbClr val="0070C0"/>
          </a:solidFill>
        </p:spPr>
        <p:txBody>
          <a:bodyPr/>
          <a:lstStyle/>
          <a:p>
            <a:r>
              <a:rPr lang="en-US" sz="4000" b="1" dirty="0" smtClean="0">
                <a:solidFill>
                  <a:schemeClr val="bg1"/>
                </a:solidFill>
                <a:latin typeface="Cambria" pitchFamily="18" charset="0"/>
              </a:rPr>
              <a:t>Shift in Instruction</a:t>
            </a:r>
          </a:p>
        </p:txBody>
      </p:sp>
      <p:sp>
        <p:nvSpPr>
          <p:cNvPr id="14339" name="Content Placeholder 2"/>
          <p:cNvSpPr>
            <a:spLocks noGrp="1"/>
          </p:cNvSpPr>
          <p:nvPr>
            <p:ph idx="1"/>
          </p:nvPr>
        </p:nvSpPr>
        <p:spPr>
          <a:xfrm>
            <a:off x="762000" y="1981200"/>
            <a:ext cx="7772400" cy="4114800"/>
          </a:xfrm>
        </p:spPr>
        <p:txBody>
          <a:bodyPr>
            <a:normAutofit lnSpcReduction="10000"/>
          </a:bodyPr>
          <a:lstStyle/>
          <a:p>
            <a:pPr>
              <a:buFontTx/>
              <a:buNone/>
              <a:defRPr/>
            </a:pPr>
            <a:r>
              <a:rPr lang="en-US" sz="2800" dirty="0" smtClean="0">
                <a:solidFill>
                  <a:srgbClr val="0070C0"/>
                </a:solidFill>
                <a:ea typeface="+mn-ea"/>
              </a:rPr>
              <a:t>“. . . it is important to recognize that scaffolding often is entirely appropriate. The expectation that scaffolding will occur with particularly challenging texts is built into the Standards’ grade-by-grade text complexity expectations, for example. The general movement, however, should be toward </a:t>
            </a:r>
            <a:r>
              <a:rPr lang="en-US" sz="2800" b="1" i="1" dirty="0" smtClean="0">
                <a:solidFill>
                  <a:srgbClr val="0070C0"/>
                </a:solidFill>
                <a:ea typeface="+mn-ea"/>
              </a:rPr>
              <a:t>decreasing scaffolding </a:t>
            </a:r>
            <a:r>
              <a:rPr lang="en-US" sz="2800" dirty="0" smtClean="0">
                <a:solidFill>
                  <a:srgbClr val="0070C0"/>
                </a:solidFill>
                <a:ea typeface="+mn-ea"/>
              </a:rPr>
              <a:t>and </a:t>
            </a:r>
            <a:r>
              <a:rPr lang="en-US" sz="2800" b="1" i="1" dirty="0" smtClean="0">
                <a:solidFill>
                  <a:srgbClr val="0070C0"/>
                </a:solidFill>
                <a:ea typeface="+mn-ea"/>
              </a:rPr>
              <a:t>increasing independence</a:t>
            </a:r>
            <a:r>
              <a:rPr lang="en-US" sz="2800" i="1" dirty="0" smtClean="0">
                <a:solidFill>
                  <a:srgbClr val="0070C0"/>
                </a:solidFill>
                <a:ea typeface="+mn-ea"/>
              </a:rPr>
              <a:t> </a:t>
            </a:r>
            <a:r>
              <a:rPr lang="en-US" sz="2800" dirty="0" smtClean="0">
                <a:solidFill>
                  <a:srgbClr val="0070C0"/>
                </a:solidFill>
                <a:ea typeface="+mn-ea"/>
              </a:rPr>
              <a:t>both within and across the text complexity bands defined in the standards.”</a:t>
            </a:r>
          </a:p>
          <a:p>
            <a:pPr algn="r">
              <a:buFontTx/>
              <a:buNone/>
              <a:defRPr/>
            </a:pPr>
            <a:r>
              <a:rPr lang="en-US" sz="2800" dirty="0" smtClean="0">
                <a:solidFill>
                  <a:srgbClr val="0070C0"/>
                </a:solidFill>
                <a:ea typeface="+mn-ea"/>
              </a:rPr>
              <a:t> 							CCSS </a:t>
            </a:r>
            <a:r>
              <a:rPr lang="en-US" sz="2800" i="1" dirty="0" smtClean="0">
                <a:solidFill>
                  <a:srgbClr val="0070C0"/>
                </a:solidFill>
                <a:ea typeface="+mn-ea"/>
              </a:rPr>
              <a:t>Appendix A</a:t>
            </a:r>
            <a:endParaRPr lang="en-US" sz="2800" dirty="0" smtClean="0">
              <a:solidFill>
                <a:srgbClr val="0070C0"/>
              </a:solidFill>
              <a:ea typeface="+mn-ea"/>
            </a:endParaRPr>
          </a:p>
        </p:txBody>
      </p:sp>
      <p:pic>
        <p:nvPicPr>
          <p:cNvPr id="1026" name="Picture 2" descr="C:\Users\cmullin\Desktop\imagesCAVAPX6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81600"/>
            <a:ext cx="1081924"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53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B4A5220-A973-4842-84FE-5448CBDAE94A}" type="slidenum">
              <a:rPr lang="en-US" smtClean="0">
                <a:solidFill>
                  <a:srgbClr val="898989"/>
                </a:solidFill>
              </a:rPr>
              <a:pPr eaLnBrk="1" hangingPunct="1">
                <a:defRPr/>
              </a:pPr>
              <a:t>11</a:t>
            </a:fld>
            <a:endParaRPr lang="en-US" smtClean="0">
              <a:solidFill>
                <a:srgbClr val="898989"/>
              </a:solidFill>
            </a:endParaRPr>
          </a:p>
        </p:txBody>
      </p:sp>
      <p:sp>
        <p:nvSpPr>
          <p:cNvPr id="18435" name="Rectangle 2"/>
          <p:cNvSpPr>
            <a:spLocks noGrp="1" noChangeArrowheads="1"/>
          </p:cNvSpPr>
          <p:nvPr>
            <p:ph type="title" idx="4294967295"/>
          </p:nvPr>
        </p:nvSpPr>
        <p:spPr>
          <a:xfrm>
            <a:off x="258763" y="304800"/>
            <a:ext cx="8597900" cy="1143000"/>
          </a:xfrm>
          <a:solidFill>
            <a:srgbClr val="0070C0"/>
          </a:solidFill>
          <a:ln w="38100">
            <a:solidFill>
              <a:schemeClr val="bg2"/>
            </a:solidFill>
            <a:miter lim="800000"/>
            <a:headEnd/>
            <a:tailEnd/>
          </a:ln>
        </p:spPr>
        <p:txBody>
          <a:bodyPr>
            <a:normAutofit fontScale="90000"/>
          </a:bodyPr>
          <a:lstStyle/>
          <a:p>
            <a:pPr eaLnBrk="1" fontAlgn="auto" hangingPunct="1">
              <a:spcAft>
                <a:spcPts val="0"/>
              </a:spcAft>
              <a:defRPr/>
            </a:pPr>
            <a:r>
              <a:rPr lang="en-US" sz="3600" b="1" dirty="0" smtClean="0">
                <a:solidFill>
                  <a:schemeClr val="bg1"/>
                </a:solidFill>
                <a:latin typeface="Cambria" pitchFamily="18" charset="0"/>
                <a:ea typeface="Cambria" pitchFamily="18" charset="0"/>
                <a:cs typeface="Cambria" pitchFamily="18" charset="0"/>
              </a:rPr>
              <a:t>Text Complexity: What does it mean to you?</a:t>
            </a:r>
          </a:p>
        </p:txBody>
      </p:sp>
      <p:sp>
        <p:nvSpPr>
          <p:cNvPr id="19459" name="Rectangle 3"/>
          <p:cNvSpPr>
            <a:spLocks noGrp="1" noChangeArrowheads="1"/>
          </p:cNvSpPr>
          <p:nvPr>
            <p:ph type="body" idx="4294967295"/>
          </p:nvPr>
        </p:nvSpPr>
        <p:spPr>
          <a:xfrm>
            <a:off x="382588" y="1649413"/>
            <a:ext cx="8120062" cy="4724400"/>
          </a:xfrm>
        </p:spPr>
        <p:txBody>
          <a:bodyPr>
            <a:normAutofit/>
          </a:bodyPr>
          <a:lstStyle/>
          <a:p>
            <a:pPr marL="0" indent="-274638" defTabSz="976313" eaLnBrk="1" fontAlgn="auto" hangingPunct="1">
              <a:spcBef>
                <a:spcPct val="0"/>
              </a:spcBef>
              <a:spcAft>
                <a:spcPts val="0"/>
              </a:spcAft>
              <a:buFont typeface="Arial" charset="0"/>
              <a:buNone/>
              <a:defRPr/>
            </a:pPr>
            <a:endParaRPr lang="en-US" sz="2800" b="1" dirty="0" smtClean="0">
              <a:solidFill>
                <a:srgbClr val="0070C0"/>
              </a:solidFill>
              <a:latin typeface="Cambria"/>
              <a:ea typeface="+mj-ea"/>
              <a:cs typeface="Cambria"/>
            </a:endParaRPr>
          </a:p>
          <a:p>
            <a:pPr marL="0" indent="-274638" defTabSz="976313" eaLnBrk="1" fontAlgn="auto" hangingPunct="1">
              <a:spcBef>
                <a:spcPct val="0"/>
              </a:spcBef>
              <a:spcAft>
                <a:spcPts val="0"/>
              </a:spcAft>
              <a:buFont typeface="Arial" charset="0"/>
              <a:buNone/>
              <a:defRPr/>
            </a:pPr>
            <a:endParaRPr lang="en-US" sz="2800" b="1" dirty="0" smtClean="0">
              <a:solidFill>
                <a:srgbClr val="0070C0"/>
              </a:solidFill>
              <a:latin typeface="Cambria"/>
              <a:ea typeface="+mj-ea"/>
              <a:cs typeface="Cambria"/>
            </a:endParaRPr>
          </a:p>
          <a:p>
            <a:pPr marL="0" indent="-274638" defTabSz="976313" eaLnBrk="1" fontAlgn="auto" hangingPunct="1">
              <a:spcBef>
                <a:spcPct val="0"/>
              </a:spcBef>
              <a:spcAft>
                <a:spcPts val="0"/>
              </a:spcAft>
              <a:buFont typeface="Arial" charset="0"/>
              <a:buNone/>
              <a:defRPr/>
            </a:pPr>
            <a:endParaRPr lang="en-US" sz="2800" b="1" dirty="0">
              <a:solidFill>
                <a:srgbClr val="0070C0"/>
              </a:solidFill>
              <a:latin typeface="Cambria"/>
              <a:ea typeface="+mj-ea"/>
              <a:cs typeface="Cambria"/>
            </a:endParaRPr>
          </a:p>
          <a:p>
            <a:pPr marL="0" indent="-274638" algn="ctr" defTabSz="976313" eaLnBrk="1" fontAlgn="auto" hangingPunct="1">
              <a:spcBef>
                <a:spcPct val="0"/>
              </a:spcBef>
              <a:spcAft>
                <a:spcPts val="0"/>
              </a:spcAft>
              <a:buFont typeface="Arial" charset="0"/>
              <a:buNone/>
              <a:defRPr/>
            </a:pPr>
            <a:r>
              <a:rPr lang="en-US" sz="2800" b="1" dirty="0" smtClean="0">
                <a:solidFill>
                  <a:srgbClr val="0070C0"/>
                </a:solidFill>
                <a:latin typeface="Cambria"/>
                <a:ea typeface="+mj-ea"/>
                <a:cs typeface="Cambria"/>
              </a:rPr>
              <a:t>Anchor Standard</a:t>
            </a:r>
            <a:endParaRPr lang="en-US" sz="2800" b="1" dirty="0">
              <a:solidFill>
                <a:srgbClr val="0070C0"/>
              </a:solidFill>
              <a:latin typeface="Cambria"/>
              <a:ea typeface="+mj-ea"/>
              <a:cs typeface="Cambria"/>
            </a:endParaRPr>
          </a:p>
          <a:p>
            <a:pPr marL="1425575" lvl="1" indent="-1425575" algn="ctr" defTabSz="976313" eaLnBrk="1" fontAlgn="auto" hangingPunct="1">
              <a:spcBef>
                <a:spcPct val="0"/>
              </a:spcBef>
              <a:spcAft>
                <a:spcPts val="0"/>
              </a:spcAft>
              <a:buFont typeface="Arial" charset="0"/>
              <a:buNone/>
              <a:defRPr/>
            </a:pPr>
            <a:r>
              <a:rPr lang="en-US" sz="2600" b="1" dirty="0">
                <a:solidFill>
                  <a:srgbClr val="0070C0"/>
                </a:solidFill>
                <a:latin typeface="Cambria"/>
                <a:ea typeface="+mj-ea"/>
                <a:cs typeface="Cambria"/>
              </a:rPr>
              <a:t>R.CCR.</a:t>
            </a:r>
            <a:r>
              <a:rPr lang="en-US" sz="2600" b="1" dirty="0" smtClean="0">
                <a:solidFill>
                  <a:srgbClr val="0070C0"/>
                </a:solidFill>
                <a:latin typeface="Cambria"/>
                <a:ea typeface="+mj-ea"/>
                <a:cs typeface="Cambria"/>
              </a:rPr>
              <a:t>10 </a:t>
            </a:r>
          </a:p>
          <a:p>
            <a:pPr marL="1425575" lvl="1" indent="-1425575" defTabSz="976313" eaLnBrk="1" fontAlgn="auto" hangingPunct="1">
              <a:spcBef>
                <a:spcPct val="0"/>
              </a:spcBef>
              <a:spcAft>
                <a:spcPts val="0"/>
              </a:spcAft>
              <a:buFont typeface="Arial" charset="0"/>
              <a:buNone/>
              <a:defRPr/>
            </a:pPr>
            <a:endParaRPr lang="en-US" sz="2600" dirty="0">
              <a:solidFill>
                <a:srgbClr val="0070C0"/>
              </a:solidFill>
              <a:latin typeface="Cambria"/>
              <a:ea typeface="+mj-ea"/>
              <a:cs typeface="Cambria"/>
            </a:endParaRPr>
          </a:p>
          <a:p>
            <a:pPr marL="1425575" lvl="1" indent="-1425575" algn="ctr" defTabSz="976313" eaLnBrk="1" fontAlgn="auto" hangingPunct="1">
              <a:spcBef>
                <a:spcPct val="0"/>
              </a:spcBef>
              <a:spcAft>
                <a:spcPts val="0"/>
              </a:spcAft>
              <a:buFont typeface="Arial" charset="0"/>
              <a:buNone/>
              <a:defRPr/>
            </a:pPr>
            <a:r>
              <a:rPr lang="en-US" sz="2600" b="1" dirty="0" smtClean="0">
                <a:solidFill>
                  <a:srgbClr val="0070C0"/>
                </a:solidFill>
                <a:latin typeface="Cambria"/>
                <a:ea typeface="+mj-ea"/>
                <a:cs typeface="Cambria"/>
              </a:rPr>
              <a:t>Read </a:t>
            </a:r>
            <a:r>
              <a:rPr lang="en-US" sz="2600" b="1" dirty="0">
                <a:solidFill>
                  <a:srgbClr val="0070C0"/>
                </a:solidFill>
                <a:latin typeface="Cambria"/>
                <a:ea typeface="+mj-ea"/>
                <a:cs typeface="Cambria"/>
              </a:rPr>
              <a:t>and comprehend complex </a:t>
            </a:r>
            <a:r>
              <a:rPr lang="en-US" sz="2600" b="1" dirty="0" smtClean="0">
                <a:solidFill>
                  <a:srgbClr val="0070C0"/>
                </a:solidFill>
                <a:latin typeface="Cambria"/>
                <a:ea typeface="+mj-ea"/>
                <a:cs typeface="Cambria"/>
              </a:rPr>
              <a:t>literary and</a:t>
            </a:r>
          </a:p>
          <a:p>
            <a:pPr marL="1425575" lvl="1" indent="-1425575" algn="ctr" defTabSz="976313" eaLnBrk="1" fontAlgn="auto" hangingPunct="1">
              <a:spcBef>
                <a:spcPct val="0"/>
              </a:spcBef>
              <a:spcAft>
                <a:spcPts val="0"/>
              </a:spcAft>
              <a:buFont typeface="Arial" charset="0"/>
              <a:buNone/>
              <a:defRPr/>
            </a:pPr>
            <a:r>
              <a:rPr lang="en-US" sz="2600" b="1" dirty="0" smtClean="0">
                <a:solidFill>
                  <a:srgbClr val="0070C0"/>
                </a:solidFill>
                <a:latin typeface="Cambria"/>
                <a:ea typeface="+mj-ea"/>
                <a:cs typeface="Cambria"/>
              </a:rPr>
              <a:t>informational texts independently </a:t>
            </a:r>
            <a:r>
              <a:rPr lang="en-US" sz="2600" b="1" dirty="0">
                <a:solidFill>
                  <a:srgbClr val="0070C0"/>
                </a:solidFill>
                <a:latin typeface="Cambria"/>
                <a:ea typeface="+mj-ea"/>
                <a:cs typeface="Cambria"/>
              </a:rPr>
              <a:t>and proficiently</a:t>
            </a:r>
            <a:r>
              <a:rPr lang="en-US" sz="2600" b="1" dirty="0" smtClean="0">
                <a:solidFill>
                  <a:srgbClr val="0070C0"/>
                </a:solidFill>
                <a:latin typeface="Cambria"/>
                <a:ea typeface="+mj-ea"/>
                <a:cs typeface="Cambria"/>
              </a:rPr>
              <a:t>.</a:t>
            </a:r>
          </a:p>
          <a:p>
            <a:pPr marL="1425575" lvl="1" indent="-1425575" algn="ctr" defTabSz="976313" eaLnBrk="1" fontAlgn="auto" hangingPunct="1">
              <a:spcBef>
                <a:spcPct val="0"/>
              </a:spcBef>
              <a:spcAft>
                <a:spcPts val="0"/>
              </a:spcAft>
              <a:buFont typeface="Arial" charset="0"/>
              <a:buNone/>
              <a:defRPr/>
            </a:pPr>
            <a:endParaRPr lang="en-US" sz="2600" b="1" dirty="0">
              <a:solidFill>
                <a:srgbClr val="0070C0"/>
              </a:solidFill>
              <a:latin typeface="Cambria"/>
              <a:ea typeface="+mj-ea"/>
              <a:cs typeface="Cambria"/>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27432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3366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B4A5220-A973-4842-84FE-5448CBDAE94A}" type="slidenum">
              <a:rPr lang="en-US" smtClean="0">
                <a:solidFill>
                  <a:srgbClr val="898989"/>
                </a:solidFill>
              </a:rPr>
              <a:pPr eaLnBrk="1" hangingPunct="1">
                <a:defRPr/>
              </a:pPr>
              <a:t>12</a:t>
            </a:fld>
            <a:endParaRPr lang="en-US" smtClean="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19352263"/>
              </p:ext>
            </p:extLst>
          </p:nvPr>
        </p:nvGraphicFramePr>
        <p:xfrm>
          <a:off x="152400" y="26276"/>
          <a:ext cx="8839200" cy="6831725"/>
        </p:xfrm>
        <a:graphic>
          <a:graphicData uri="http://schemas.openxmlformats.org/drawingml/2006/table">
            <a:tbl>
              <a:tblPr firstRow="1" firstCol="1" bandRow="1">
                <a:tableStyleId>{5C22544A-7EE6-4342-B048-85BDC9FD1C3A}</a:tableStyleId>
              </a:tblPr>
              <a:tblGrid>
                <a:gridCol w="937326"/>
                <a:gridCol w="7901874"/>
              </a:tblGrid>
              <a:tr h="975961">
                <a:tc>
                  <a:txBody>
                    <a:bodyPr/>
                    <a:lstStyle/>
                    <a:p>
                      <a:pPr marL="0" marR="0">
                        <a:lnSpc>
                          <a:spcPct val="115000"/>
                        </a:lnSpc>
                        <a:spcBef>
                          <a:spcPts val="0"/>
                        </a:spcBef>
                        <a:spcAft>
                          <a:spcPts val="0"/>
                        </a:spcAft>
                      </a:pPr>
                      <a:r>
                        <a:rPr lang="en-US" sz="1800" dirty="0">
                          <a:effectLst/>
                        </a:rPr>
                        <a:t>R.L.6.10</a:t>
                      </a:r>
                      <a:endParaRPr lang="en-US" sz="1800" dirty="0">
                        <a:effectLst/>
                        <a:latin typeface="Calibri"/>
                        <a:ea typeface="Calibri"/>
                        <a:cs typeface="Times New Roman"/>
                      </a:endParaRPr>
                    </a:p>
                  </a:txBody>
                  <a:tcPr marL="60885" marR="60885" marT="0" marB="0"/>
                </a:tc>
                <a:tc>
                  <a:txBody>
                    <a:bodyPr/>
                    <a:lstStyle/>
                    <a:p>
                      <a:pPr marL="0" marR="0">
                        <a:lnSpc>
                          <a:spcPct val="100000"/>
                        </a:lnSpc>
                        <a:spcBef>
                          <a:spcPts val="0"/>
                        </a:spcBef>
                        <a:spcAft>
                          <a:spcPts val="0"/>
                        </a:spcAft>
                      </a:pPr>
                      <a:r>
                        <a:rPr lang="en-US" sz="2000" dirty="0">
                          <a:effectLst/>
                        </a:rPr>
                        <a:t>By the end of the year, read and comprehend literature, including stories, dramas, and poems, </a:t>
                      </a:r>
                      <a:r>
                        <a:rPr lang="en-US" sz="2000" u="sng" dirty="0">
                          <a:effectLst/>
                        </a:rPr>
                        <a:t>in the grades 6–8 text complexity band proficiently, with scaffolding as needed at the high end of the range.</a:t>
                      </a:r>
                      <a:endParaRPr lang="en-US" sz="2000" u="sng" dirty="0">
                        <a:effectLst/>
                        <a:latin typeface="Calibri"/>
                        <a:ea typeface="Calibri"/>
                        <a:cs typeface="Times New Roman"/>
                      </a:endParaRPr>
                    </a:p>
                  </a:txBody>
                  <a:tcPr marL="60885" marR="60885" marT="0" marB="0"/>
                </a:tc>
              </a:tr>
              <a:tr h="975961">
                <a:tc>
                  <a:txBody>
                    <a:bodyPr/>
                    <a:lstStyle/>
                    <a:p>
                      <a:pPr marL="0" marR="0">
                        <a:lnSpc>
                          <a:spcPct val="115000"/>
                        </a:lnSpc>
                        <a:spcBef>
                          <a:spcPts val="0"/>
                        </a:spcBef>
                        <a:spcAft>
                          <a:spcPts val="0"/>
                        </a:spcAft>
                      </a:pPr>
                      <a:r>
                        <a:rPr lang="en-US" sz="1800" dirty="0">
                          <a:effectLst/>
                        </a:rPr>
                        <a:t>R.L.7.10</a:t>
                      </a:r>
                      <a:endParaRPr lang="en-US" sz="1800" dirty="0">
                        <a:effectLst/>
                        <a:latin typeface="Calibri"/>
                        <a:ea typeface="Calibri"/>
                        <a:cs typeface="Times New Roman"/>
                      </a:endParaRPr>
                    </a:p>
                  </a:txBody>
                  <a:tcPr marL="60885" marR="60885" marT="0" marB="0"/>
                </a:tc>
                <a:tc>
                  <a:txBody>
                    <a:bodyPr/>
                    <a:lstStyle/>
                    <a:p>
                      <a:pPr marL="0" marR="0">
                        <a:lnSpc>
                          <a:spcPct val="100000"/>
                        </a:lnSpc>
                        <a:spcBef>
                          <a:spcPts val="0"/>
                        </a:spcBef>
                        <a:spcAft>
                          <a:spcPts val="0"/>
                        </a:spcAft>
                      </a:pPr>
                      <a:r>
                        <a:rPr lang="en-US" sz="2000" b="1" dirty="0">
                          <a:solidFill>
                            <a:schemeClr val="bg1"/>
                          </a:solidFill>
                          <a:effectLst/>
                        </a:rPr>
                        <a:t>By the end of the year, read and comprehend literature, including stories, dramas, and poems, </a:t>
                      </a:r>
                      <a:r>
                        <a:rPr lang="en-US" sz="2000" b="1" u="sng" dirty="0">
                          <a:solidFill>
                            <a:schemeClr val="bg1"/>
                          </a:solidFill>
                          <a:effectLst/>
                        </a:rPr>
                        <a:t>in the grades 6–8 text complexity band proficiently, with scaffolding as needed at the high end of the range.</a:t>
                      </a:r>
                      <a:endParaRPr lang="en-US" sz="2000" b="1" u="sng" dirty="0">
                        <a:solidFill>
                          <a:schemeClr val="bg1"/>
                        </a:solidFill>
                        <a:effectLst/>
                        <a:latin typeface="Calibri"/>
                        <a:ea typeface="Calibri"/>
                        <a:cs typeface="Times New Roman"/>
                      </a:endParaRPr>
                    </a:p>
                  </a:txBody>
                  <a:tcPr marL="60885" marR="60885" marT="0" marB="0">
                    <a:solidFill>
                      <a:schemeClr val="accent1"/>
                    </a:solidFill>
                  </a:tcPr>
                </a:tc>
              </a:tr>
              <a:tr h="975961">
                <a:tc>
                  <a:txBody>
                    <a:bodyPr/>
                    <a:lstStyle/>
                    <a:p>
                      <a:pPr marL="0" marR="0">
                        <a:lnSpc>
                          <a:spcPct val="115000"/>
                        </a:lnSpc>
                        <a:spcBef>
                          <a:spcPts val="0"/>
                        </a:spcBef>
                        <a:spcAft>
                          <a:spcPts val="0"/>
                        </a:spcAft>
                      </a:pPr>
                      <a:r>
                        <a:rPr lang="en-US" sz="1800" dirty="0">
                          <a:effectLst/>
                        </a:rPr>
                        <a:t>R.L.8.10</a:t>
                      </a:r>
                      <a:endParaRPr lang="en-US" sz="1800" dirty="0">
                        <a:effectLst/>
                        <a:latin typeface="Calibri"/>
                        <a:ea typeface="Calibri"/>
                        <a:cs typeface="Times New Roman"/>
                      </a:endParaRPr>
                    </a:p>
                  </a:txBody>
                  <a:tcPr marL="60885" marR="60885" marT="0" marB="0"/>
                </a:tc>
                <a:tc>
                  <a:txBody>
                    <a:bodyPr/>
                    <a:lstStyle/>
                    <a:p>
                      <a:pPr marL="0" marR="0">
                        <a:lnSpc>
                          <a:spcPct val="100000"/>
                        </a:lnSpc>
                        <a:spcBef>
                          <a:spcPts val="0"/>
                        </a:spcBef>
                        <a:spcAft>
                          <a:spcPts val="0"/>
                        </a:spcAft>
                      </a:pPr>
                      <a:r>
                        <a:rPr lang="en-US" sz="2000" b="1" dirty="0">
                          <a:solidFill>
                            <a:schemeClr val="bg1"/>
                          </a:solidFill>
                          <a:effectLst/>
                        </a:rPr>
                        <a:t>By the end of the year, read and comprehend literature, including stories, dramas, and poems, </a:t>
                      </a:r>
                      <a:r>
                        <a:rPr lang="en-US" sz="2000" b="1" u="sng" dirty="0">
                          <a:solidFill>
                            <a:schemeClr val="bg1"/>
                          </a:solidFill>
                          <a:effectLst/>
                        </a:rPr>
                        <a:t>at the high end of grades 6–8 text complexity band independently and proficiently.</a:t>
                      </a:r>
                      <a:endParaRPr lang="en-US" sz="2000" b="1" u="sng" dirty="0">
                        <a:solidFill>
                          <a:schemeClr val="bg1"/>
                        </a:solidFill>
                        <a:effectLst/>
                        <a:latin typeface="Calibri"/>
                        <a:ea typeface="Calibri"/>
                        <a:cs typeface="Times New Roman"/>
                      </a:endParaRPr>
                    </a:p>
                  </a:txBody>
                  <a:tcPr marL="60885" marR="60885" marT="0" marB="0">
                    <a:solidFill>
                      <a:schemeClr val="accent1"/>
                    </a:solidFill>
                  </a:tcPr>
                </a:tc>
              </a:tr>
              <a:tr h="1951921">
                <a:tc>
                  <a:txBody>
                    <a:bodyPr/>
                    <a:lstStyle/>
                    <a:p>
                      <a:pPr marL="0" marR="0">
                        <a:lnSpc>
                          <a:spcPct val="115000"/>
                        </a:lnSpc>
                        <a:spcBef>
                          <a:spcPts val="0"/>
                        </a:spcBef>
                        <a:spcAft>
                          <a:spcPts val="0"/>
                        </a:spcAft>
                      </a:pPr>
                      <a:r>
                        <a:rPr lang="en-US" sz="1800" dirty="0">
                          <a:effectLst/>
                        </a:rPr>
                        <a:t>R.L.9-10.10</a:t>
                      </a:r>
                      <a:endParaRPr lang="en-US" sz="1800" dirty="0">
                        <a:effectLst/>
                        <a:latin typeface="Calibri"/>
                        <a:ea typeface="Calibri"/>
                        <a:cs typeface="Times New Roman"/>
                      </a:endParaRPr>
                    </a:p>
                  </a:txBody>
                  <a:tcPr marL="60885" marR="60885" marT="0" marB="0"/>
                </a:tc>
                <a:tc>
                  <a:txBody>
                    <a:bodyPr/>
                    <a:lstStyle/>
                    <a:p>
                      <a:pPr marL="0" marR="0">
                        <a:lnSpc>
                          <a:spcPct val="100000"/>
                        </a:lnSpc>
                        <a:spcBef>
                          <a:spcPts val="0"/>
                        </a:spcBef>
                        <a:spcAft>
                          <a:spcPts val="0"/>
                        </a:spcAft>
                      </a:pPr>
                      <a:r>
                        <a:rPr lang="en-US" sz="2000" b="1" dirty="0">
                          <a:solidFill>
                            <a:schemeClr val="bg1"/>
                          </a:solidFill>
                          <a:effectLst/>
                        </a:rPr>
                        <a:t>By the end of </a:t>
                      </a:r>
                      <a:r>
                        <a:rPr lang="en-US" sz="2000" b="1" u="sng" dirty="0">
                          <a:solidFill>
                            <a:schemeClr val="bg1"/>
                          </a:solidFill>
                          <a:effectLst/>
                        </a:rPr>
                        <a:t>grade 9</a:t>
                      </a:r>
                      <a:r>
                        <a:rPr lang="en-US" sz="2000" b="1" dirty="0">
                          <a:solidFill>
                            <a:schemeClr val="bg1"/>
                          </a:solidFill>
                          <a:effectLst/>
                        </a:rPr>
                        <a:t>, read and comprehend literature, including stories, dramas, and poems, </a:t>
                      </a:r>
                      <a:r>
                        <a:rPr lang="en-US" sz="2000" b="1" u="sng" dirty="0">
                          <a:solidFill>
                            <a:schemeClr val="bg1"/>
                          </a:solidFill>
                          <a:effectLst/>
                        </a:rPr>
                        <a:t>in the grades 9–10 text complexity band proficiently, with scaffolding as needed at the high end of the range</a:t>
                      </a:r>
                      <a:r>
                        <a:rPr lang="en-US" sz="2000" b="1" dirty="0">
                          <a:solidFill>
                            <a:schemeClr val="bg1"/>
                          </a:solidFill>
                          <a:effectLst/>
                        </a:rPr>
                        <a:t>.</a:t>
                      </a:r>
                    </a:p>
                    <a:p>
                      <a:pPr marL="0" marR="0">
                        <a:lnSpc>
                          <a:spcPct val="100000"/>
                        </a:lnSpc>
                        <a:spcBef>
                          <a:spcPts val="0"/>
                        </a:spcBef>
                        <a:spcAft>
                          <a:spcPts val="0"/>
                        </a:spcAft>
                      </a:pPr>
                      <a:r>
                        <a:rPr lang="en-US" sz="2000" b="1" dirty="0">
                          <a:solidFill>
                            <a:schemeClr val="bg1"/>
                          </a:solidFill>
                          <a:effectLst/>
                        </a:rPr>
                        <a:t>By the end of </a:t>
                      </a:r>
                      <a:r>
                        <a:rPr lang="en-US" sz="2000" b="1" u="sng" dirty="0">
                          <a:solidFill>
                            <a:schemeClr val="bg1"/>
                          </a:solidFill>
                          <a:effectLst/>
                        </a:rPr>
                        <a:t>grade 10</a:t>
                      </a:r>
                      <a:r>
                        <a:rPr lang="en-US" sz="2000" b="1" dirty="0">
                          <a:solidFill>
                            <a:schemeClr val="bg1"/>
                          </a:solidFill>
                          <a:effectLst/>
                        </a:rPr>
                        <a:t>, read and comprehend literature, including stories, dramas, and poems, </a:t>
                      </a:r>
                      <a:r>
                        <a:rPr lang="en-US" sz="2000" b="1" u="sng" dirty="0">
                          <a:solidFill>
                            <a:schemeClr val="bg1"/>
                          </a:solidFill>
                          <a:effectLst/>
                        </a:rPr>
                        <a:t>at the high end of the grades 9-10 text complexity band independently and proficiently.</a:t>
                      </a:r>
                      <a:endParaRPr lang="en-US" sz="2000" b="1" u="sng" dirty="0">
                        <a:solidFill>
                          <a:schemeClr val="bg1"/>
                        </a:solidFill>
                        <a:effectLst/>
                        <a:latin typeface="Calibri"/>
                        <a:ea typeface="Calibri"/>
                        <a:cs typeface="Times New Roman"/>
                      </a:endParaRPr>
                    </a:p>
                  </a:txBody>
                  <a:tcPr marL="60885" marR="60885" marT="0" marB="0">
                    <a:solidFill>
                      <a:schemeClr val="accent1"/>
                    </a:solidFill>
                  </a:tcPr>
                </a:tc>
              </a:tr>
              <a:tr h="1951921">
                <a:tc>
                  <a:txBody>
                    <a:bodyPr/>
                    <a:lstStyle/>
                    <a:p>
                      <a:pPr marL="0" marR="0">
                        <a:lnSpc>
                          <a:spcPct val="115000"/>
                        </a:lnSpc>
                        <a:spcBef>
                          <a:spcPts val="0"/>
                        </a:spcBef>
                        <a:spcAft>
                          <a:spcPts val="0"/>
                        </a:spcAft>
                      </a:pPr>
                      <a:r>
                        <a:rPr lang="en-US" sz="1800" dirty="0">
                          <a:effectLst/>
                        </a:rPr>
                        <a:t>R.L.11-12.10</a:t>
                      </a:r>
                      <a:endParaRPr lang="en-US" sz="1800" dirty="0">
                        <a:effectLst/>
                        <a:latin typeface="Calibri"/>
                        <a:ea typeface="Calibri"/>
                        <a:cs typeface="Times New Roman"/>
                      </a:endParaRPr>
                    </a:p>
                  </a:txBody>
                  <a:tcPr marL="60885" marR="60885" marT="0" marB="0"/>
                </a:tc>
                <a:tc>
                  <a:txBody>
                    <a:bodyPr/>
                    <a:lstStyle/>
                    <a:p>
                      <a:pPr marL="0" marR="0">
                        <a:lnSpc>
                          <a:spcPct val="100000"/>
                        </a:lnSpc>
                        <a:spcBef>
                          <a:spcPts val="0"/>
                        </a:spcBef>
                        <a:spcAft>
                          <a:spcPts val="0"/>
                        </a:spcAft>
                      </a:pPr>
                      <a:r>
                        <a:rPr lang="en-US" sz="2000" b="1" dirty="0">
                          <a:solidFill>
                            <a:schemeClr val="bg1"/>
                          </a:solidFill>
                          <a:effectLst/>
                        </a:rPr>
                        <a:t>By the end of </a:t>
                      </a:r>
                      <a:r>
                        <a:rPr lang="en-US" sz="2000" b="1" u="sng" dirty="0">
                          <a:solidFill>
                            <a:schemeClr val="bg1"/>
                          </a:solidFill>
                          <a:effectLst/>
                        </a:rPr>
                        <a:t>grade 11</a:t>
                      </a:r>
                      <a:r>
                        <a:rPr lang="en-US" sz="2000" b="1" dirty="0">
                          <a:solidFill>
                            <a:schemeClr val="bg1"/>
                          </a:solidFill>
                          <a:effectLst/>
                        </a:rPr>
                        <a:t>, read and comprehend literature, including stories, dramas, and poems, in the grades 11–CCR text complexity band proficiently, </a:t>
                      </a:r>
                      <a:r>
                        <a:rPr lang="en-US" sz="2000" b="1" u="sng" dirty="0">
                          <a:solidFill>
                            <a:schemeClr val="bg1"/>
                          </a:solidFill>
                          <a:effectLst/>
                        </a:rPr>
                        <a:t>with scaffolding as needed at the high end of the range</a:t>
                      </a:r>
                      <a:r>
                        <a:rPr lang="en-US" sz="2000" b="1" dirty="0">
                          <a:solidFill>
                            <a:schemeClr val="bg1"/>
                          </a:solidFill>
                          <a:effectLst/>
                        </a:rPr>
                        <a:t>.</a:t>
                      </a:r>
                    </a:p>
                    <a:p>
                      <a:pPr marL="0" marR="0">
                        <a:lnSpc>
                          <a:spcPct val="100000"/>
                        </a:lnSpc>
                        <a:spcBef>
                          <a:spcPts val="0"/>
                        </a:spcBef>
                        <a:spcAft>
                          <a:spcPts val="0"/>
                        </a:spcAft>
                      </a:pPr>
                      <a:r>
                        <a:rPr lang="en-US" sz="2000" b="1" dirty="0">
                          <a:solidFill>
                            <a:schemeClr val="bg1"/>
                          </a:solidFill>
                          <a:effectLst/>
                        </a:rPr>
                        <a:t>By the end of grade 12, read and comprehend literature, including stories, dramas, and poems</a:t>
                      </a:r>
                      <a:r>
                        <a:rPr lang="en-US" sz="2000" b="1" u="sng" dirty="0">
                          <a:solidFill>
                            <a:schemeClr val="bg1"/>
                          </a:solidFill>
                          <a:effectLst/>
                        </a:rPr>
                        <a:t>, at the high end of the grades 11–CCR text complexity band independently and proficiently.</a:t>
                      </a:r>
                      <a:endParaRPr lang="en-US" sz="2000" b="1" u="sng" dirty="0">
                        <a:solidFill>
                          <a:schemeClr val="bg1"/>
                        </a:solidFill>
                        <a:effectLst/>
                        <a:latin typeface="Calibri"/>
                        <a:ea typeface="Calibri"/>
                        <a:cs typeface="Times New Roman"/>
                      </a:endParaRPr>
                    </a:p>
                  </a:txBody>
                  <a:tcPr marL="60885" marR="60885" marT="0" marB="0">
                    <a:solidFill>
                      <a:schemeClr val="accent1"/>
                    </a:solidFill>
                  </a:tcPr>
                </a:tc>
              </a:tr>
            </a:tbl>
          </a:graphicData>
        </a:graphic>
      </p:graphicFrame>
    </p:spTree>
    <p:extLst>
      <p:ext uri="{BB962C8B-B14F-4D97-AF65-F5344CB8AC3E}">
        <p14:creationId xmlns:p14="http://schemas.microsoft.com/office/powerpoint/2010/main" val="16219590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pPr algn="l"/>
            <a:r>
              <a:rPr lang="en-US" sz="4000" b="1" dirty="0" smtClean="0">
                <a:latin typeface="Franklin Gothic Book" pitchFamily="34" charset="0"/>
              </a:rPr>
              <a:t>What Makes Text Complex?</a:t>
            </a:r>
            <a:endParaRPr lang="en-US" sz="4000" b="1" dirty="0">
              <a:latin typeface="Franklin Gothic Book" pitchFamily="34" charset="0"/>
            </a:endParaRPr>
          </a:p>
        </p:txBody>
      </p:sp>
      <p:sp>
        <p:nvSpPr>
          <p:cNvPr id="3" name="Content Placeholder 2"/>
          <p:cNvSpPr>
            <a:spLocks noGrp="1"/>
          </p:cNvSpPr>
          <p:nvPr>
            <p:ph idx="1"/>
          </p:nvPr>
        </p:nvSpPr>
        <p:spPr>
          <a:xfrm>
            <a:off x="152400" y="1597575"/>
            <a:ext cx="8854772" cy="5410200"/>
          </a:xfrm>
        </p:spPr>
        <p:txBody>
          <a:bodyPr>
            <a:normAutofit/>
          </a:bodyPr>
          <a:lstStyle/>
          <a:p>
            <a:r>
              <a:rPr lang="en-US" b="1" dirty="0" smtClean="0">
                <a:latin typeface="Franklin Gothic Book" pitchFamily="34" charset="0"/>
              </a:rPr>
              <a:t>Vocabulary: </a:t>
            </a:r>
            <a:r>
              <a:rPr lang="en-US" dirty="0" smtClean="0">
                <a:latin typeface="Franklin Gothic Book" pitchFamily="34" charset="0"/>
              </a:rPr>
              <a:t>Knowledge of word meaning</a:t>
            </a:r>
          </a:p>
          <a:p>
            <a:r>
              <a:rPr lang="en-US" b="1" dirty="0">
                <a:latin typeface="Franklin Gothic Book" pitchFamily="34" charset="0"/>
              </a:rPr>
              <a:t>Sentence </a:t>
            </a:r>
            <a:r>
              <a:rPr lang="en-US" b="1" dirty="0" smtClean="0">
                <a:latin typeface="Franklin Gothic Book" pitchFamily="34" charset="0"/>
              </a:rPr>
              <a:t>Structure: </a:t>
            </a:r>
            <a:r>
              <a:rPr lang="en-US" dirty="0" smtClean="0">
                <a:latin typeface="Franklin Gothic Book" pitchFamily="34" charset="0"/>
              </a:rPr>
              <a:t>How the words </a:t>
            </a:r>
            <a:r>
              <a:rPr lang="en-US" dirty="0">
                <a:latin typeface="Franklin Gothic Book" pitchFamily="34" charset="0"/>
              </a:rPr>
              <a:t>o</a:t>
            </a:r>
            <a:r>
              <a:rPr lang="en-US" dirty="0" smtClean="0">
                <a:latin typeface="Franklin Gothic Book" pitchFamily="34" charset="0"/>
              </a:rPr>
              <a:t>perate </a:t>
            </a:r>
            <a:r>
              <a:rPr lang="en-US" dirty="0">
                <a:latin typeface="Franklin Gothic Book" pitchFamily="34" charset="0"/>
              </a:rPr>
              <a:t>t</a:t>
            </a:r>
            <a:r>
              <a:rPr lang="en-US" dirty="0" smtClean="0">
                <a:latin typeface="Franklin Gothic Book" pitchFamily="34" charset="0"/>
              </a:rPr>
              <a:t>ogether</a:t>
            </a:r>
            <a:endParaRPr lang="en-US" dirty="0">
              <a:latin typeface="Franklin Gothic Book" pitchFamily="34" charset="0"/>
            </a:endParaRPr>
          </a:p>
          <a:p>
            <a:r>
              <a:rPr lang="en-US" b="1" dirty="0" smtClean="0">
                <a:latin typeface="Franklin Gothic Book" pitchFamily="34" charset="0"/>
              </a:rPr>
              <a:t>Coherence: </a:t>
            </a:r>
            <a:r>
              <a:rPr lang="en-US" dirty="0">
                <a:latin typeface="Franklin Gothic Book" pitchFamily="34" charset="0"/>
              </a:rPr>
              <a:t>How particular words, ideas, and sentences in text connect with one another</a:t>
            </a:r>
          </a:p>
          <a:p>
            <a:r>
              <a:rPr lang="en-US" b="1" dirty="0" smtClean="0">
                <a:latin typeface="Franklin Gothic Book" pitchFamily="34" charset="0"/>
              </a:rPr>
              <a:t>Organization: </a:t>
            </a:r>
            <a:r>
              <a:rPr lang="en-US" dirty="0">
                <a:latin typeface="Franklin Gothic Book" pitchFamily="34" charset="0"/>
              </a:rPr>
              <a:t>The patterns authors use to communicate complex information </a:t>
            </a:r>
          </a:p>
          <a:p>
            <a:r>
              <a:rPr lang="en-US" b="1" dirty="0" smtClean="0">
                <a:latin typeface="Franklin Gothic Book" pitchFamily="34" charset="0"/>
              </a:rPr>
              <a:t>Background Knowledge: </a:t>
            </a:r>
            <a:r>
              <a:rPr lang="en-US" dirty="0" smtClean="0">
                <a:latin typeface="Franklin Gothic Book" pitchFamily="34" charset="0"/>
              </a:rPr>
              <a:t>The reader’s prior knowledge </a:t>
            </a:r>
            <a:endParaRPr lang="en-US" dirty="0">
              <a:latin typeface="Franklin Gothic Book" pitchFamily="34" charset="0"/>
            </a:endParaRPr>
          </a:p>
          <a:p>
            <a:endParaRPr lang="en-US" dirty="0"/>
          </a:p>
          <a:p>
            <a:endParaRPr lang="en-US" dirty="0"/>
          </a:p>
        </p:txBody>
      </p:sp>
      <p:sp>
        <p:nvSpPr>
          <p:cNvPr id="4" name="TextBox 3"/>
          <p:cNvSpPr txBox="1"/>
          <p:nvPr/>
        </p:nvSpPr>
        <p:spPr>
          <a:xfrm>
            <a:off x="228600" y="766905"/>
            <a:ext cx="6781800" cy="954107"/>
          </a:xfrm>
          <a:prstGeom prst="rect">
            <a:avLst/>
          </a:prstGeom>
          <a:noFill/>
        </p:spPr>
        <p:txBody>
          <a:bodyPr wrap="square" rtlCol="0">
            <a:spAutoFit/>
          </a:bodyPr>
          <a:lstStyle/>
          <a:p>
            <a:r>
              <a:rPr lang="en-US" sz="1400" b="1" i="1" dirty="0" smtClean="0"/>
              <a:t>Educational Leadership</a:t>
            </a:r>
            <a:r>
              <a:rPr lang="en-US" sz="1400" i="1" dirty="0" smtClean="0"/>
              <a:t>, </a:t>
            </a:r>
            <a:r>
              <a:rPr lang="en-US" sz="1400" dirty="0" smtClean="0"/>
              <a:t>March </a:t>
            </a:r>
            <a:r>
              <a:rPr lang="en-US" sz="1400" dirty="0"/>
              <a:t>2012 </a:t>
            </a:r>
          </a:p>
          <a:p>
            <a:r>
              <a:rPr lang="en-US" sz="1400" b="1" dirty="0"/>
              <a:t>The Challenge of Challenging Text</a:t>
            </a:r>
            <a:endParaRPr lang="en-US" sz="1400" dirty="0"/>
          </a:p>
          <a:p>
            <a:r>
              <a:rPr lang="en-US" sz="1400" dirty="0" smtClean="0"/>
              <a:t>Timothy Shanahan, Douglas Fisher and Nancy Frey</a:t>
            </a:r>
          </a:p>
          <a:p>
            <a:endParaRPr lang="en-US" sz="1400" dirty="0"/>
          </a:p>
        </p:txBody>
      </p:sp>
      <p:pic>
        <p:nvPicPr>
          <p:cNvPr id="1026" name="Picture 2" descr="http://cdn6.fotosearch.com/bthumb/CSP/CSP713/k71316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299" y="56987"/>
            <a:ext cx="1378112" cy="148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2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measu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270" cy="5440362"/>
          </a:xfrm>
          <a:prstGeom prst="rect">
            <a:avLst/>
          </a:prstGeom>
        </p:spPr>
      </p:pic>
      <p:sp>
        <p:nvSpPr>
          <p:cNvPr id="2" name="Title 1"/>
          <p:cNvSpPr>
            <a:spLocks noGrp="1"/>
          </p:cNvSpPr>
          <p:nvPr>
            <p:ph type="title"/>
          </p:nvPr>
        </p:nvSpPr>
        <p:spPr>
          <a:xfrm>
            <a:off x="0" y="274638"/>
            <a:ext cx="8229600" cy="1143000"/>
          </a:xfrm>
        </p:spPr>
        <p:txBody>
          <a:bodyPr>
            <a:normAutofit/>
          </a:bodyPr>
          <a:lstStyle/>
          <a:p>
            <a:r>
              <a:rPr lang="en-US" sz="5400" b="1" dirty="0" smtClean="0"/>
              <a:t>Assessing Texts</a:t>
            </a:r>
            <a:endParaRPr lang="en-US" sz="5400" b="1" dirty="0"/>
          </a:p>
        </p:txBody>
      </p:sp>
      <p:sp>
        <p:nvSpPr>
          <p:cNvPr id="3" name="Content Placeholder 2"/>
          <p:cNvSpPr>
            <a:spLocks noGrp="1"/>
          </p:cNvSpPr>
          <p:nvPr>
            <p:ph idx="1"/>
          </p:nvPr>
        </p:nvSpPr>
        <p:spPr>
          <a:xfrm>
            <a:off x="418835" y="4648200"/>
            <a:ext cx="8229600" cy="2018018"/>
          </a:xfrm>
        </p:spPr>
        <p:txBody>
          <a:bodyPr/>
          <a:lstStyle/>
          <a:p>
            <a:pPr marL="0" indent="0" algn="ctr">
              <a:buNone/>
            </a:pPr>
            <a:r>
              <a:rPr lang="en-US" dirty="0" smtClean="0"/>
              <a:t>Quantitative measures</a:t>
            </a:r>
          </a:p>
          <a:p>
            <a:pPr marL="0" indent="0" algn="ctr">
              <a:buNone/>
            </a:pPr>
            <a:r>
              <a:rPr lang="en-US" dirty="0" smtClean="0"/>
              <a:t>Qualitative values</a:t>
            </a:r>
          </a:p>
          <a:p>
            <a:pPr marL="0" indent="0" algn="ctr">
              <a:buNone/>
            </a:pPr>
            <a:r>
              <a:rPr lang="en-US" dirty="0" smtClean="0"/>
              <a:t>Task and Reader considerations</a:t>
            </a:r>
          </a:p>
        </p:txBody>
      </p:sp>
      <p:sp>
        <p:nvSpPr>
          <p:cNvPr id="5" name="TextBox 4"/>
          <p:cNvSpPr txBox="1"/>
          <p:nvPr/>
        </p:nvSpPr>
        <p:spPr>
          <a:xfrm>
            <a:off x="3037969" y="2443462"/>
            <a:ext cx="2991332" cy="584775"/>
          </a:xfrm>
          <a:prstGeom prst="rect">
            <a:avLst/>
          </a:prstGeom>
          <a:noFill/>
        </p:spPr>
        <p:txBody>
          <a:bodyPr wrap="none" rtlCol="0">
            <a:spAutoFit/>
          </a:bodyPr>
          <a:lstStyle/>
          <a:p>
            <a:r>
              <a:rPr lang="en-US" sz="3200" b="1" dirty="0" smtClean="0">
                <a:solidFill>
                  <a:schemeClr val="bg1"/>
                </a:solidFill>
              </a:rPr>
              <a:t>Text Complexity </a:t>
            </a:r>
            <a:endParaRPr lang="en-US" sz="3200" b="1" dirty="0">
              <a:solidFill>
                <a:schemeClr val="bg1"/>
              </a:solidFill>
            </a:endParaRPr>
          </a:p>
        </p:txBody>
      </p:sp>
    </p:spTree>
    <p:extLst>
      <p:ext uri="{BB962C8B-B14F-4D97-AF65-F5344CB8AC3E}">
        <p14:creationId xmlns:p14="http://schemas.microsoft.com/office/powerpoint/2010/main" val="2503435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5874" name="Picture 6" descr="https://encrypted-tbn0.google.com/images?q=tbn:ANd9GcSFD2caxjZi81ZoHk2F6CABokl-Gole7-sSZGOmrqICUdLZXbaho3ML1g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75" name="Rectangle 2"/>
          <p:cNvSpPr>
            <a:spLocks noGrp="1" noChangeArrowheads="1"/>
          </p:cNvSpPr>
          <p:nvPr>
            <p:ph type="title" idx="4294967295"/>
          </p:nvPr>
        </p:nvSpPr>
        <p:spPr>
          <a:xfrm>
            <a:off x="327025" y="304800"/>
            <a:ext cx="8359775" cy="1143000"/>
          </a:xfrm>
          <a:solidFill>
            <a:srgbClr val="0070C0"/>
          </a:solidFill>
          <a:ln w="38100">
            <a:solidFill>
              <a:schemeClr val="bg2"/>
            </a:solidFill>
            <a:miter lim="800000"/>
            <a:headEnd/>
            <a:tailEnd/>
          </a:ln>
        </p:spPr>
        <p:txBody>
          <a:bodyPr/>
          <a:lstStyle/>
          <a:p>
            <a:pPr eaLnBrk="1" hangingPunct="1"/>
            <a:r>
              <a:rPr lang="en-US" b="1" dirty="0" smtClean="0">
                <a:solidFill>
                  <a:schemeClr val="bg1"/>
                </a:solidFill>
                <a:latin typeface="Cambria" pitchFamily="18" charset="0"/>
                <a:ea typeface="Cambria" pitchFamily="18" charset="0"/>
                <a:cs typeface="Cambria" pitchFamily="18" charset="0"/>
              </a:rPr>
              <a:t>Ripe Figs by Kate Chopin</a:t>
            </a:r>
          </a:p>
        </p:txBody>
      </p:sp>
      <p:sp>
        <p:nvSpPr>
          <p:cNvPr id="335876" name="Rectangle 3"/>
          <p:cNvSpPr>
            <a:spLocks noGrp="1" noChangeArrowheads="1"/>
          </p:cNvSpPr>
          <p:nvPr>
            <p:ph type="body" idx="4294967295"/>
          </p:nvPr>
        </p:nvSpPr>
        <p:spPr>
          <a:xfrm>
            <a:off x="304800" y="1905000"/>
            <a:ext cx="4114800" cy="4225925"/>
          </a:xfrm>
        </p:spPr>
        <p:txBody>
          <a:bodyPr/>
          <a:lstStyle/>
          <a:p>
            <a:pPr marL="3175" lvl="1" indent="0" defTabSz="912813" eaLnBrk="1" hangingPunct="1">
              <a:spcBef>
                <a:spcPts val="2400"/>
              </a:spcBef>
              <a:buFont typeface="Wingdings 2" pitchFamily="18" charset="2"/>
              <a:buNone/>
            </a:pPr>
            <a:r>
              <a:rPr lang="en-US" sz="3200" dirty="0" smtClean="0">
                <a:solidFill>
                  <a:srgbClr val="0070C0"/>
                </a:solidFill>
                <a:latin typeface="Cambria" pitchFamily="18" charset="0"/>
              </a:rPr>
              <a:t>As a small group, read “Ripe Figs” and answer the three questions provided….</a:t>
            </a:r>
          </a:p>
        </p:txBody>
      </p:sp>
      <p:pic>
        <p:nvPicPr>
          <p:cNvPr id="3358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12888"/>
            <a:ext cx="3657600" cy="50498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9870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57200" y="304800"/>
            <a:ext cx="8229600" cy="1143000"/>
          </a:xfrm>
          <a:solidFill>
            <a:srgbClr val="0070C0"/>
          </a:solidFill>
          <a:ln w="38100">
            <a:solidFill>
              <a:schemeClr val="bg2"/>
            </a:solidFill>
            <a:miter lim="800000"/>
            <a:headEnd/>
            <a:tailEnd/>
          </a:ln>
        </p:spPr>
        <p:txBody>
          <a:bodyPr/>
          <a:lstStyle/>
          <a:p>
            <a:pPr eaLnBrk="1" hangingPunct="1"/>
            <a:r>
              <a:rPr lang="en-US" b="1" smtClean="0">
                <a:solidFill>
                  <a:schemeClr val="bg1"/>
                </a:solidFill>
                <a:latin typeface="Cambria" pitchFamily="18" charset="0"/>
                <a:ea typeface="Cambria" pitchFamily="18" charset="0"/>
                <a:cs typeface="Cambria" pitchFamily="18" charset="0"/>
              </a:rPr>
              <a:t>Discussion</a:t>
            </a:r>
          </a:p>
        </p:txBody>
      </p:sp>
      <p:sp>
        <p:nvSpPr>
          <p:cNvPr id="3" name="Content Placeholder 2"/>
          <p:cNvSpPr>
            <a:spLocks noGrp="1"/>
          </p:cNvSpPr>
          <p:nvPr>
            <p:ph sz="quarter" idx="1"/>
          </p:nvPr>
        </p:nvSpPr>
        <p:spPr>
          <a:xfrm>
            <a:off x="457200" y="1676400"/>
            <a:ext cx="8229600" cy="4449763"/>
          </a:xfrm>
        </p:spPr>
        <p:txBody>
          <a:bodyPr/>
          <a:lstStyle/>
          <a:p>
            <a:pPr marL="436563" lvl="1" defTabSz="225425" eaLnBrk="1" hangingPunct="1">
              <a:defRPr/>
            </a:pPr>
            <a:r>
              <a:rPr lang="en-US" sz="3200" dirty="0" smtClean="0">
                <a:solidFill>
                  <a:srgbClr val="0070C0"/>
                </a:solidFill>
                <a:latin typeface="Cambria" pitchFamily="18" charset="0"/>
                <a:ea typeface="Cambria" pitchFamily="18" charset="0"/>
                <a:cs typeface="Cambria" pitchFamily="18" charset="0"/>
              </a:rPr>
              <a:t>On a scale of 1 to 10, how would you rate the overall complexity of this text?</a:t>
            </a:r>
          </a:p>
          <a:p>
            <a:pPr marL="207963" lvl="1" indent="0" defTabSz="225425" eaLnBrk="1" hangingPunct="1">
              <a:buFont typeface="Wingdings 2" pitchFamily="18" charset="2"/>
              <a:buNone/>
              <a:defRPr/>
            </a:pPr>
            <a:endParaRPr lang="en-US" sz="3200" dirty="0" smtClean="0">
              <a:solidFill>
                <a:srgbClr val="0070C0"/>
              </a:solidFill>
              <a:latin typeface="Cambria" pitchFamily="18" charset="0"/>
              <a:ea typeface="Cambria" pitchFamily="18" charset="0"/>
              <a:cs typeface="Cambria" pitchFamily="18" charset="0"/>
            </a:endParaRPr>
          </a:p>
          <a:p>
            <a:pPr marL="436563" lvl="1" defTabSz="225425" eaLnBrk="1" hangingPunct="1">
              <a:defRPr/>
            </a:pPr>
            <a:r>
              <a:rPr lang="en-US" sz="3200" dirty="0" smtClean="0">
                <a:solidFill>
                  <a:srgbClr val="0070C0"/>
                </a:solidFill>
                <a:latin typeface="Cambria" pitchFamily="18" charset="0"/>
                <a:ea typeface="Cambria" pitchFamily="18" charset="0"/>
                <a:cs typeface="Cambria" pitchFamily="18" charset="0"/>
              </a:rPr>
              <a:t>What features of this text support your rating of its complexity?</a:t>
            </a:r>
          </a:p>
          <a:p>
            <a:pPr marL="207963" lvl="1" indent="0" defTabSz="225425" eaLnBrk="1" hangingPunct="1">
              <a:buFont typeface="Wingdings 2" pitchFamily="18" charset="2"/>
              <a:buNone/>
              <a:defRPr/>
            </a:pPr>
            <a:endParaRPr lang="en-US" sz="3200" dirty="0" smtClean="0">
              <a:solidFill>
                <a:srgbClr val="0070C0"/>
              </a:solidFill>
              <a:latin typeface="Cambria" pitchFamily="18" charset="0"/>
              <a:ea typeface="Cambria" pitchFamily="18" charset="0"/>
              <a:cs typeface="Cambria" pitchFamily="18" charset="0"/>
            </a:endParaRPr>
          </a:p>
          <a:p>
            <a:pPr marL="436563" lvl="1" defTabSz="225425" eaLnBrk="1" hangingPunct="1">
              <a:defRPr/>
            </a:pPr>
            <a:r>
              <a:rPr lang="en-US" sz="3200" dirty="0" smtClean="0">
                <a:solidFill>
                  <a:srgbClr val="0070C0"/>
                </a:solidFill>
                <a:latin typeface="Cambria" pitchFamily="18" charset="0"/>
                <a:ea typeface="Cambria" pitchFamily="18" charset="0"/>
                <a:cs typeface="Cambria" pitchFamily="18" charset="0"/>
              </a:rPr>
              <a:t> At what grade level might this text be appropriate for instruction? Why?</a:t>
            </a:r>
          </a:p>
          <a:p>
            <a:pPr defTabSz="225425" eaLnBrk="1" hangingPunct="1">
              <a:defRPr/>
            </a:pPr>
            <a:endParaRPr lang="en-US" dirty="0" smtClean="0"/>
          </a:p>
        </p:txBody>
      </p:sp>
    </p:spTree>
    <p:extLst>
      <p:ext uri="{BB962C8B-B14F-4D97-AF65-F5344CB8AC3E}">
        <p14:creationId xmlns:p14="http://schemas.microsoft.com/office/powerpoint/2010/main" val="2789679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596589C-0765-4A97-9D20-81440E4AC2AB}" type="slidenum">
              <a:rPr lang="en-US" smtClean="0">
                <a:solidFill>
                  <a:srgbClr val="898989"/>
                </a:solidFill>
              </a:rPr>
              <a:pPr eaLnBrk="1" hangingPunct="1">
                <a:defRPr/>
              </a:pPr>
              <a:t>17</a:t>
            </a:fld>
            <a:endParaRPr lang="en-US" smtClean="0">
              <a:solidFill>
                <a:srgbClr val="898989"/>
              </a:solidFill>
            </a:endParaRPr>
          </a:p>
        </p:txBody>
      </p:sp>
      <p:sp>
        <p:nvSpPr>
          <p:cNvPr id="338947" name="Rectangle 2"/>
          <p:cNvSpPr>
            <a:spLocks noGrp="1" noChangeArrowheads="1"/>
          </p:cNvSpPr>
          <p:nvPr>
            <p:ph type="title" idx="4294967295"/>
          </p:nvPr>
        </p:nvSpPr>
        <p:spPr>
          <a:xfrm>
            <a:off x="381000" y="304800"/>
            <a:ext cx="7848600" cy="1143000"/>
          </a:xfrm>
          <a:solidFill>
            <a:srgbClr val="0070C0"/>
          </a:solidFill>
          <a:ln w="38100">
            <a:solidFill>
              <a:schemeClr val="bg2"/>
            </a:solidFill>
            <a:miter lim="800000"/>
            <a:headEnd/>
            <a:tailEnd/>
          </a:ln>
        </p:spPr>
        <p:txBody>
          <a:bodyPr/>
          <a:lstStyle/>
          <a:p>
            <a:pPr eaLnBrk="1" hangingPunct="1"/>
            <a:r>
              <a:rPr lang="en-US" b="1" dirty="0" smtClean="0">
                <a:solidFill>
                  <a:schemeClr val="bg1"/>
                </a:solidFill>
                <a:latin typeface="Cambria" pitchFamily="18" charset="0"/>
                <a:ea typeface="Cambria" pitchFamily="18" charset="0"/>
                <a:cs typeface="Cambria" pitchFamily="18" charset="0"/>
              </a:rPr>
              <a:t>Determining Text Complexity</a:t>
            </a:r>
          </a:p>
        </p:txBody>
      </p:sp>
      <p:sp>
        <p:nvSpPr>
          <p:cNvPr id="338948" name="Rectangle 3"/>
          <p:cNvSpPr>
            <a:spLocks noGrp="1" noChangeArrowheads="1"/>
          </p:cNvSpPr>
          <p:nvPr>
            <p:ph type="body" idx="4294967295"/>
          </p:nvPr>
        </p:nvSpPr>
        <p:spPr>
          <a:xfrm>
            <a:off x="223838" y="1744663"/>
            <a:ext cx="5943600" cy="4454525"/>
          </a:xfrm>
        </p:spPr>
        <p:txBody>
          <a:bodyPr/>
          <a:lstStyle/>
          <a:p>
            <a:pPr marL="3175" lvl="1" indent="0" defTabSz="912813" eaLnBrk="1" hangingPunct="1">
              <a:spcBef>
                <a:spcPts val="2400"/>
              </a:spcBef>
              <a:buFont typeface="Arial" pitchFamily="34" charset="0"/>
              <a:buNone/>
            </a:pPr>
            <a:endParaRPr lang="en-US" b="1" smtClean="0">
              <a:solidFill>
                <a:srgbClr val="6E0000"/>
              </a:solidFill>
              <a:latin typeface="Cambria" pitchFamily="18" charset="0"/>
            </a:endParaRPr>
          </a:p>
        </p:txBody>
      </p:sp>
      <p:grpSp>
        <p:nvGrpSpPr>
          <p:cNvPr id="338949" name="Group 8"/>
          <p:cNvGrpSpPr>
            <a:grpSpLocks/>
          </p:cNvGrpSpPr>
          <p:nvPr/>
        </p:nvGrpSpPr>
        <p:grpSpPr bwMode="auto">
          <a:xfrm>
            <a:off x="6092825" y="2408238"/>
            <a:ext cx="758825" cy="2741612"/>
            <a:chOff x="6502206" y="2419049"/>
            <a:chExt cx="759019" cy="2741913"/>
          </a:xfrm>
        </p:grpSpPr>
        <p:sp>
          <p:nvSpPr>
            <p:cNvPr id="38" name="Isosceles Triangle 22"/>
            <p:cNvSpPr>
              <a:spLocks noChangeArrowheads="1"/>
            </p:cNvSpPr>
            <p:nvPr/>
          </p:nvSpPr>
          <p:spPr bwMode="auto">
            <a:xfrm rot="7297754">
              <a:off x="5510760" y="3410495"/>
              <a:ext cx="2741913" cy="759019"/>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39" name="TextBox 18"/>
            <p:cNvSpPr txBox="1">
              <a:spLocks noChangeArrowheads="1"/>
            </p:cNvSpPr>
            <p:nvPr/>
          </p:nvSpPr>
          <p:spPr bwMode="auto">
            <a:xfrm rot="-3649141">
              <a:off x="6020388" y="3523249"/>
              <a:ext cx="1522579" cy="36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Qualitative</a:t>
              </a:r>
            </a:p>
          </p:txBody>
        </p:sp>
      </p:grpSp>
      <p:grpSp>
        <p:nvGrpSpPr>
          <p:cNvPr id="338950" name="Group 11"/>
          <p:cNvGrpSpPr>
            <a:grpSpLocks/>
          </p:cNvGrpSpPr>
          <p:nvPr/>
        </p:nvGrpSpPr>
        <p:grpSpPr bwMode="auto">
          <a:xfrm>
            <a:off x="6907213" y="2413000"/>
            <a:ext cx="758825" cy="2743200"/>
            <a:chOff x="7316234" y="2424113"/>
            <a:chExt cx="758945" cy="2743197"/>
          </a:xfrm>
        </p:grpSpPr>
        <p:sp>
          <p:nvSpPr>
            <p:cNvPr id="43" name="Isosceles Triangle 23"/>
            <p:cNvSpPr>
              <a:spLocks noChangeArrowheads="1"/>
            </p:cNvSpPr>
            <p:nvPr/>
          </p:nvSpPr>
          <p:spPr bwMode="auto">
            <a:xfrm rot="14352476" flipH="1">
              <a:off x="6324109" y="3416239"/>
              <a:ext cx="2743197" cy="758945"/>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44" name="TextBox 19"/>
            <p:cNvSpPr txBox="1">
              <a:spLocks noChangeArrowheads="1"/>
            </p:cNvSpPr>
            <p:nvPr/>
          </p:nvSpPr>
          <p:spPr bwMode="auto">
            <a:xfrm rot="3558274">
              <a:off x="7099627" y="3521838"/>
              <a:ext cx="1523998" cy="36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Quantitative</a:t>
              </a:r>
            </a:p>
          </p:txBody>
        </p:sp>
      </p:grpSp>
      <p:sp>
        <p:nvSpPr>
          <p:cNvPr id="42" name="TextBox 26"/>
          <p:cNvSpPr txBox="1">
            <a:spLocks noChangeArrowheads="1"/>
          </p:cNvSpPr>
          <p:nvPr/>
        </p:nvSpPr>
        <p:spPr bwMode="auto">
          <a:xfrm>
            <a:off x="76200" y="2209800"/>
            <a:ext cx="53435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803275" indent="-346075" eaLnBrk="1" fontAlgn="auto" hangingPunct="1">
              <a:spcBef>
                <a:spcPts val="600"/>
              </a:spcBef>
              <a:spcAft>
                <a:spcPts val="0"/>
              </a:spcAft>
              <a:buClr>
                <a:schemeClr val="accent6"/>
              </a:buClr>
              <a:buSzPct val="100000"/>
              <a:buFont typeface="Arial" pitchFamily="34" charset="0"/>
              <a:buAutoNum type="arabicPeriod"/>
              <a:defRPr/>
            </a:pPr>
            <a:r>
              <a:rPr lang="en-US" sz="2800" kern="0" dirty="0" smtClean="0">
                <a:solidFill>
                  <a:srgbClr val="660000"/>
                </a:solidFill>
                <a:latin typeface="Cambria"/>
                <a:cs typeface="Cambria"/>
              </a:rPr>
              <a:t>Determine </a:t>
            </a:r>
            <a:r>
              <a:rPr lang="en-US" sz="2800" kern="0" dirty="0">
                <a:solidFill>
                  <a:srgbClr val="660000"/>
                </a:solidFill>
                <a:latin typeface="Cambria"/>
                <a:cs typeface="Cambria"/>
              </a:rPr>
              <a:t>the </a:t>
            </a:r>
            <a:r>
              <a:rPr lang="en-US" sz="2800" u="sng" kern="0" dirty="0">
                <a:solidFill>
                  <a:srgbClr val="660000"/>
                </a:solidFill>
                <a:latin typeface="Cambria"/>
                <a:cs typeface="Cambria"/>
              </a:rPr>
              <a:t>quantitative measures</a:t>
            </a:r>
            <a:r>
              <a:rPr lang="en-US" sz="2800" kern="0" dirty="0">
                <a:solidFill>
                  <a:srgbClr val="660000"/>
                </a:solidFill>
                <a:latin typeface="Cambria"/>
                <a:cs typeface="Cambria"/>
              </a:rPr>
              <a:t> of the text</a:t>
            </a:r>
            <a:r>
              <a:rPr lang="en-US" sz="2800" kern="0" dirty="0" smtClean="0">
                <a:solidFill>
                  <a:srgbClr val="660000"/>
                </a:solidFill>
                <a:latin typeface="Cambria"/>
                <a:cs typeface="Cambria"/>
              </a:rPr>
              <a:t>.</a:t>
            </a:r>
          </a:p>
          <a:p>
            <a:pPr marL="803275" indent="-346075" eaLnBrk="1" fontAlgn="auto" hangingPunct="1">
              <a:spcBef>
                <a:spcPts val="600"/>
              </a:spcBef>
              <a:spcAft>
                <a:spcPts val="0"/>
              </a:spcAft>
              <a:buClr>
                <a:schemeClr val="accent6"/>
              </a:buClr>
              <a:buSzPct val="100000"/>
              <a:buFont typeface="Arial" pitchFamily="34" charset="0"/>
              <a:buAutoNum type="arabicPeriod"/>
              <a:defRPr/>
            </a:pPr>
            <a:r>
              <a:rPr lang="en-US" sz="2800" kern="0" dirty="0">
                <a:solidFill>
                  <a:srgbClr val="660000"/>
                </a:solidFill>
                <a:latin typeface="Cambria"/>
                <a:cs typeface="Cambria"/>
              </a:rPr>
              <a:t>Analyze the </a:t>
            </a:r>
            <a:r>
              <a:rPr lang="en-US" sz="2800" u="sng" kern="0" dirty="0">
                <a:solidFill>
                  <a:srgbClr val="660000"/>
                </a:solidFill>
                <a:latin typeface="Cambria"/>
                <a:cs typeface="Cambria"/>
              </a:rPr>
              <a:t>qualitative measures</a:t>
            </a:r>
            <a:r>
              <a:rPr lang="en-US" sz="2800" kern="0" dirty="0">
                <a:solidFill>
                  <a:srgbClr val="660000"/>
                </a:solidFill>
                <a:latin typeface="Cambria"/>
                <a:cs typeface="Cambria"/>
              </a:rPr>
              <a:t> of the text.</a:t>
            </a:r>
          </a:p>
          <a:p>
            <a:pPr marL="803275" indent="-346075" eaLnBrk="1" fontAlgn="auto" hangingPunct="1">
              <a:spcBef>
                <a:spcPts val="600"/>
              </a:spcBef>
              <a:spcAft>
                <a:spcPts val="0"/>
              </a:spcAft>
              <a:buClr>
                <a:schemeClr val="accent6"/>
              </a:buClr>
              <a:buSzPct val="100000"/>
              <a:buFont typeface="Arial" pitchFamily="34" charset="0"/>
              <a:buAutoNum type="arabicPeriod"/>
              <a:defRPr/>
            </a:pPr>
            <a:r>
              <a:rPr lang="en-US" sz="2800" kern="0" dirty="0">
                <a:solidFill>
                  <a:srgbClr val="660000"/>
                </a:solidFill>
                <a:latin typeface="Cambria"/>
                <a:cs typeface="Cambria"/>
              </a:rPr>
              <a:t>Reflect upon the </a:t>
            </a:r>
            <a:r>
              <a:rPr lang="en-US" sz="2800" u="sng" kern="0" dirty="0">
                <a:solidFill>
                  <a:srgbClr val="660000"/>
                </a:solidFill>
                <a:latin typeface="Cambria"/>
                <a:cs typeface="Cambria"/>
              </a:rPr>
              <a:t>reader and task considerations</a:t>
            </a:r>
            <a:r>
              <a:rPr lang="en-US" sz="2800" kern="0" dirty="0" smtClean="0">
                <a:solidFill>
                  <a:srgbClr val="660000"/>
                </a:solidFill>
                <a:latin typeface="Cambria"/>
                <a:cs typeface="Cambria"/>
              </a:rPr>
              <a:t>.</a:t>
            </a:r>
          </a:p>
          <a:p>
            <a:pPr marL="803275" indent="-346075" eaLnBrk="1" fontAlgn="auto" hangingPunct="1">
              <a:spcBef>
                <a:spcPts val="600"/>
              </a:spcBef>
              <a:spcAft>
                <a:spcPts val="0"/>
              </a:spcAft>
              <a:buClr>
                <a:schemeClr val="accent6"/>
              </a:buClr>
              <a:buSzPct val="100000"/>
              <a:buFont typeface="Arial" pitchFamily="34" charset="0"/>
              <a:buAutoNum type="arabicPeriod"/>
              <a:defRPr/>
            </a:pPr>
            <a:r>
              <a:rPr lang="en-US" sz="2800" kern="0" dirty="0">
                <a:solidFill>
                  <a:srgbClr val="660000"/>
                </a:solidFill>
                <a:latin typeface="Cambria"/>
                <a:cs typeface="Cambria"/>
              </a:rPr>
              <a:t>Recommend </a:t>
            </a:r>
            <a:r>
              <a:rPr lang="en-US" sz="2800" u="sng" kern="0" dirty="0">
                <a:solidFill>
                  <a:srgbClr val="660000"/>
                </a:solidFill>
                <a:latin typeface="Cambria"/>
                <a:cs typeface="Cambria"/>
              </a:rPr>
              <a:t>placement in the appropriate text complexity band</a:t>
            </a:r>
            <a:r>
              <a:rPr lang="en-US" sz="2800" u="sng" kern="0" dirty="0" smtClean="0">
                <a:solidFill>
                  <a:srgbClr val="660000"/>
                </a:solidFill>
                <a:latin typeface="Cambria"/>
                <a:cs typeface="Cambria"/>
              </a:rPr>
              <a:t>.</a:t>
            </a:r>
            <a:endParaRPr lang="en-US" sz="2800" u="sng" kern="0" dirty="0">
              <a:solidFill>
                <a:srgbClr val="660000"/>
              </a:solidFill>
              <a:latin typeface="Cambria"/>
              <a:cs typeface="Cambria"/>
            </a:endParaRPr>
          </a:p>
        </p:txBody>
      </p:sp>
      <p:grpSp>
        <p:nvGrpSpPr>
          <p:cNvPr id="338952" name="Group 14"/>
          <p:cNvGrpSpPr>
            <a:grpSpLocks/>
          </p:cNvGrpSpPr>
          <p:nvPr/>
        </p:nvGrpSpPr>
        <p:grpSpPr bwMode="auto">
          <a:xfrm>
            <a:off x="5448300" y="4079875"/>
            <a:ext cx="2857500" cy="758825"/>
            <a:chOff x="5878514" y="4143375"/>
            <a:chExt cx="2857499" cy="759226"/>
          </a:xfrm>
        </p:grpSpPr>
        <p:sp>
          <p:nvSpPr>
            <p:cNvPr id="48"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49" name="TextBox 20"/>
            <p:cNvSpPr txBox="1">
              <a:spLocks noChangeArrowheads="1"/>
            </p:cNvSpPr>
            <p:nvPr/>
          </p:nvSpPr>
          <p:spPr bwMode="auto">
            <a:xfrm>
              <a:off x="6259514" y="4494398"/>
              <a:ext cx="2133599" cy="3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Reader and Task</a:t>
              </a:r>
            </a:p>
          </p:txBody>
        </p:sp>
      </p:grpSp>
      <p:sp>
        <p:nvSpPr>
          <p:cNvPr id="15" name="TextBox 14"/>
          <p:cNvSpPr txBox="1"/>
          <p:nvPr/>
        </p:nvSpPr>
        <p:spPr>
          <a:xfrm rot="21303901">
            <a:off x="7334250" y="1749425"/>
            <a:ext cx="1704975" cy="1323975"/>
          </a:xfrm>
          <a:prstGeom prst="rect">
            <a:avLst/>
          </a:prstGeom>
          <a:noFill/>
        </p:spPr>
        <p:txBody>
          <a:bodyPr>
            <a:spAutoFit/>
          </a:bodyPr>
          <a:lstStyle/>
          <a:p>
            <a:pPr fontAlgn="auto">
              <a:spcBef>
                <a:spcPts val="0"/>
              </a:spcBef>
              <a:spcAft>
                <a:spcPts val="0"/>
              </a:spcAft>
              <a:defRPr/>
            </a:pPr>
            <a:r>
              <a:rPr lang="en-US" sz="2000" b="1" dirty="0">
                <a:solidFill>
                  <a:srgbClr val="0070C0"/>
                </a:solidFill>
                <a:latin typeface="+mn-lt"/>
                <a:cs typeface="+mn-cs"/>
              </a:rPr>
              <a:t>Page 31, Elementary</a:t>
            </a:r>
          </a:p>
          <a:p>
            <a:pPr fontAlgn="auto">
              <a:spcBef>
                <a:spcPts val="0"/>
              </a:spcBef>
              <a:spcAft>
                <a:spcPts val="0"/>
              </a:spcAft>
              <a:defRPr/>
            </a:pPr>
            <a:r>
              <a:rPr lang="en-US" sz="2000" b="1" dirty="0">
                <a:solidFill>
                  <a:srgbClr val="0070C0"/>
                </a:solidFill>
                <a:latin typeface="+mn-lt"/>
                <a:cs typeface="+mn-cs"/>
              </a:rPr>
              <a:t>Page 57, Secondary </a:t>
            </a:r>
          </a:p>
        </p:txBody>
      </p:sp>
    </p:spTree>
    <p:extLst>
      <p:ext uri="{BB962C8B-B14F-4D97-AF65-F5344CB8AC3E}">
        <p14:creationId xmlns:p14="http://schemas.microsoft.com/office/powerpoint/2010/main" val="17917486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21336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23" name="Title 1"/>
          <p:cNvSpPr>
            <a:spLocks noGrp="1"/>
          </p:cNvSpPr>
          <p:nvPr>
            <p:ph type="title" idx="4294967295"/>
          </p:nvPr>
        </p:nvSpPr>
        <p:spPr>
          <a:xfrm>
            <a:off x="2216150" y="304800"/>
            <a:ext cx="6791325" cy="2085975"/>
          </a:xfrm>
        </p:spPr>
        <p:txBody>
          <a:bodyPr>
            <a:normAutofit fontScale="90000"/>
          </a:bodyPr>
          <a:lstStyle/>
          <a:p>
            <a:pPr eaLnBrk="1" hangingPunct="1"/>
            <a:r>
              <a:rPr lang="en-US" sz="2700" b="1" smtClean="0">
                <a:solidFill>
                  <a:srgbClr val="000000"/>
                </a:solidFill>
              </a:rPr>
              <a:t>Quantitative Measures Ranges for </a:t>
            </a:r>
            <a:br>
              <a:rPr lang="en-US" sz="2700" b="1" smtClean="0">
                <a:solidFill>
                  <a:srgbClr val="000000"/>
                </a:solidFill>
              </a:rPr>
            </a:br>
            <a:r>
              <a:rPr lang="en-US" sz="2700" b="1" smtClean="0">
                <a:solidFill>
                  <a:srgbClr val="000000"/>
                </a:solidFill>
              </a:rPr>
              <a:t>Text Complexity Grade Bands</a:t>
            </a:r>
            <a:br>
              <a:rPr lang="en-US" sz="2700" b="1" smtClean="0">
                <a:solidFill>
                  <a:srgbClr val="000000"/>
                </a:solidFill>
              </a:rPr>
            </a:br>
            <a:r>
              <a:rPr lang="en-US" b="1" smtClean="0">
                <a:solidFill>
                  <a:srgbClr val="000000"/>
                </a:solidFill>
              </a:rPr>
              <a:t/>
            </a:r>
            <a:br>
              <a:rPr lang="en-US" b="1" smtClean="0">
                <a:solidFill>
                  <a:srgbClr val="000000"/>
                </a:solidFill>
              </a:rPr>
            </a:br>
            <a:endParaRPr lang="en-US" smtClean="0"/>
          </a:p>
        </p:txBody>
      </p:sp>
      <p:pic>
        <p:nvPicPr>
          <p:cNvPr id="337924" name="Picture 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20958" t="43774" r="20956" b="25922"/>
          <a:stretch>
            <a:fillRect/>
          </a:stretch>
        </p:blipFill>
        <p:spPr>
          <a:xfrm>
            <a:off x="-796925" y="2773363"/>
            <a:ext cx="10439400" cy="4084637"/>
          </a:xfrm>
        </p:spPr>
      </p:pic>
      <p:sp>
        <p:nvSpPr>
          <p:cNvPr id="337925" name="TextBox 2"/>
          <p:cNvSpPr txBox="1">
            <a:spLocks noChangeArrowheads="1"/>
          </p:cNvSpPr>
          <p:nvPr/>
        </p:nvSpPr>
        <p:spPr bwMode="auto">
          <a:xfrm>
            <a:off x="0" y="6324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Perpetua" pitchFamily="18" charset="0"/>
              </a:rPr>
              <a:t>Stretch Texts are needed</a:t>
            </a:r>
          </a:p>
        </p:txBody>
      </p:sp>
    </p:spTree>
    <p:extLst>
      <p:ext uri="{BB962C8B-B14F-4D97-AF65-F5344CB8AC3E}">
        <p14:creationId xmlns:p14="http://schemas.microsoft.com/office/powerpoint/2010/main" val="3296706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B1D1E85-FC07-4D92-BDF7-A626F4BECB60}" type="slidenum">
              <a:rPr lang="en-US" smtClean="0">
                <a:solidFill>
                  <a:srgbClr val="898989"/>
                </a:solidFill>
              </a:rPr>
              <a:pPr eaLnBrk="1" hangingPunct="1">
                <a:defRPr/>
              </a:pPr>
              <a:t>19</a:t>
            </a:fld>
            <a:endParaRPr lang="en-US" smtClean="0">
              <a:solidFill>
                <a:srgbClr val="898989"/>
              </a:solidFill>
            </a:endParaRPr>
          </a:p>
        </p:txBody>
      </p:sp>
      <p:sp>
        <p:nvSpPr>
          <p:cNvPr id="339971" name="Rectangle 2"/>
          <p:cNvSpPr>
            <a:spLocks noGrp="1" noChangeArrowheads="1"/>
          </p:cNvSpPr>
          <p:nvPr>
            <p:ph type="title" idx="4294967295"/>
          </p:nvPr>
        </p:nvSpPr>
        <p:spPr>
          <a:xfrm>
            <a:off x="381000" y="228600"/>
            <a:ext cx="7848600" cy="1219200"/>
          </a:xfrm>
          <a:solidFill>
            <a:srgbClr val="0070C0"/>
          </a:solidFill>
          <a:ln w="38100">
            <a:solidFill>
              <a:schemeClr val="bg2"/>
            </a:solidFill>
            <a:miter lim="800000"/>
            <a:headEnd/>
            <a:tailEnd/>
          </a:ln>
        </p:spPr>
        <p:txBody>
          <a:bodyPr/>
          <a:lstStyle/>
          <a:p>
            <a:pPr eaLnBrk="1" hangingPunct="1"/>
            <a:r>
              <a:rPr lang="en-US" b="1" dirty="0" smtClean="0">
                <a:solidFill>
                  <a:schemeClr val="bg1"/>
                </a:solidFill>
                <a:latin typeface="Cambria" pitchFamily="18" charset="0"/>
                <a:ea typeface="Cambria" pitchFamily="18" charset="0"/>
                <a:cs typeface="Cambria" pitchFamily="18" charset="0"/>
              </a:rPr>
              <a:t>Step 1: Quantitative Measures</a:t>
            </a:r>
          </a:p>
        </p:txBody>
      </p:sp>
      <p:sp>
        <p:nvSpPr>
          <p:cNvPr id="16387" name="Rectangle 3"/>
          <p:cNvSpPr>
            <a:spLocks noGrp="1" noChangeArrowheads="1"/>
          </p:cNvSpPr>
          <p:nvPr>
            <p:ph type="body" idx="4294967295"/>
          </p:nvPr>
        </p:nvSpPr>
        <p:spPr>
          <a:xfrm>
            <a:off x="4883150" y="1938338"/>
            <a:ext cx="3810000" cy="4343400"/>
          </a:xfrm>
        </p:spPr>
        <p:txBody>
          <a:bodyPr>
            <a:normAutofit/>
          </a:bodyPr>
          <a:lstStyle/>
          <a:p>
            <a:pPr marL="3175" lvl="1" indent="0" defTabSz="912813" eaLnBrk="1" fontAlgn="auto" hangingPunct="1">
              <a:spcBef>
                <a:spcPts val="0"/>
              </a:spcBef>
              <a:spcAft>
                <a:spcPts val="0"/>
              </a:spcAft>
              <a:buFont typeface="Arial" charset="0"/>
              <a:buNone/>
              <a:defRPr/>
            </a:pPr>
            <a:r>
              <a:rPr lang="en-US" b="1" dirty="0">
                <a:solidFill>
                  <a:srgbClr val="6E0000"/>
                </a:solidFill>
                <a:latin typeface="Cambria" charset="0"/>
              </a:rPr>
              <a:t>Measures such as:</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Word length</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Word frequency</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Word difficulty</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Sentence length</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Text length</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Text cohesion</a:t>
            </a:r>
          </a:p>
        </p:txBody>
      </p:sp>
      <p:grpSp>
        <p:nvGrpSpPr>
          <p:cNvPr id="339973" name="Group 1"/>
          <p:cNvGrpSpPr>
            <a:grpSpLocks/>
          </p:cNvGrpSpPr>
          <p:nvPr/>
        </p:nvGrpSpPr>
        <p:grpSpPr bwMode="auto">
          <a:xfrm>
            <a:off x="838200" y="2438400"/>
            <a:ext cx="2857500" cy="2747963"/>
            <a:chOff x="5448301" y="2408237"/>
            <a:chExt cx="2857499" cy="2747962"/>
          </a:xfrm>
        </p:grpSpPr>
        <p:sp>
          <p:nvSpPr>
            <p:cNvPr id="38" name="Isosceles Triangle 22"/>
            <p:cNvSpPr>
              <a:spLocks noChangeArrowheads="1"/>
            </p:cNvSpPr>
            <p:nvPr/>
          </p:nvSpPr>
          <p:spPr bwMode="auto">
            <a:xfrm rot="7297754">
              <a:off x="5101432" y="3399631"/>
              <a:ext cx="2741612" cy="758825"/>
            </a:xfrm>
            <a:prstGeom prst="triangle">
              <a:avLst>
                <a:gd name="adj" fmla="val 50000"/>
              </a:avLst>
            </a:prstGeom>
            <a:solidFill>
              <a:schemeClr val="accent3">
                <a:lumMod val="85000"/>
              </a:schemeClr>
            </a:solidFill>
            <a:ln>
              <a:noFill/>
            </a:ln>
            <a:extLst/>
          </p:spPr>
          <p:txBody>
            <a:bodyPr wrap="none" anchor="ctr"/>
            <a:lstStyle/>
            <a:p>
              <a:pPr algn="ctr" fontAlgn="auto">
                <a:spcBef>
                  <a:spcPts val="0"/>
                </a:spcBef>
                <a:spcAft>
                  <a:spcPts val="0"/>
                </a:spcAft>
                <a:defRPr/>
              </a:pPr>
              <a:endParaRPr lang="en-US" kern="0">
                <a:solidFill>
                  <a:srgbClr val="BFBFBF"/>
                </a:solidFill>
                <a:latin typeface="+mn-lt"/>
                <a:cs typeface="+mn-cs"/>
              </a:endParaRPr>
            </a:p>
          </p:txBody>
        </p:sp>
        <p:sp>
          <p:nvSpPr>
            <p:cNvPr id="39" name="TextBox 18"/>
            <p:cNvSpPr txBox="1">
              <a:spLocks noChangeArrowheads="1"/>
            </p:cNvSpPr>
            <p:nvPr/>
          </p:nvSpPr>
          <p:spPr bwMode="auto">
            <a:xfrm rot="17950859">
              <a:off x="5611019" y="3512344"/>
              <a:ext cx="1522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accent3">
                      <a:lumMod val="50000"/>
                    </a:schemeClr>
                  </a:solidFill>
                  <a:latin typeface="Cambria"/>
                  <a:cs typeface="Cambria"/>
                </a:rPr>
                <a:t>Qualitative</a:t>
              </a:r>
            </a:p>
          </p:txBody>
        </p:sp>
        <p:grpSp>
          <p:nvGrpSpPr>
            <p:cNvPr id="339976" name="Group 11"/>
            <p:cNvGrpSpPr>
              <a:grpSpLocks/>
            </p:cNvGrpSpPr>
            <p:nvPr/>
          </p:nvGrpSpPr>
          <p:grpSpPr bwMode="auto">
            <a:xfrm>
              <a:off x="6907082" y="2412768"/>
              <a:ext cx="758956" cy="2743431"/>
              <a:chOff x="7316234" y="2424113"/>
              <a:chExt cx="758945" cy="2743197"/>
            </a:xfrm>
          </p:grpSpPr>
          <p:sp>
            <p:nvSpPr>
              <p:cNvPr id="43" name="Isosceles Triangle 23"/>
              <p:cNvSpPr>
                <a:spLocks noChangeArrowheads="1"/>
              </p:cNvSpPr>
              <p:nvPr/>
            </p:nvSpPr>
            <p:spPr bwMode="auto">
              <a:xfrm rot="14352476" flipH="1">
                <a:off x="6324290" y="3416420"/>
                <a:ext cx="2742965" cy="758814"/>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44" name="TextBox 19"/>
              <p:cNvSpPr txBox="1">
                <a:spLocks noChangeArrowheads="1"/>
              </p:cNvSpPr>
              <p:nvPr/>
            </p:nvSpPr>
            <p:spPr bwMode="auto">
              <a:xfrm rot="3558274">
                <a:off x="7099728" y="3521994"/>
                <a:ext cx="1523869" cy="36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Quantitative</a:t>
                </a:r>
              </a:p>
            </p:txBody>
          </p:sp>
        </p:grpSp>
        <p:sp>
          <p:nvSpPr>
            <p:cNvPr id="48" name="Isosceles Triangle 21"/>
            <p:cNvSpPr>
              <a:spLocks noChangeArrowheads="1"/>
            </p:cNvSpPr>
            <p:nvPr/>
          </p:nvSpPr>
          <p:spPr bwMode="auto">
            <a:xfrm>
              <a:off x="5448301" y="4079874"/>
              <a:ext cx="2857499" cy="758825"/>
            </a:xfrm>
            <a:prstGeom prst="triangle">
              <a:avLst>
                <a:gd name="adj" fmla="val 50000"/>
              </a:avLst>
            </a:prstGeom>
            <a:solidFill>
              <a:schemeClr val="accent3">
                <a:lumMod val="85000"/>
              </a:schemeClr>
            </a:solidFill>
            <a:ln>
              <a:noFill/>
            </a:ln>
            <a:extLst/>
          </p:spPr>
          <p:txBody>
            <a:bodyPr wrap="none" anchor="ctr"/>
            <a:lstStyle/>
            <a:p>
              <a:pPr algn="ctr" fontAlgn="auto">
                <a:spcBef>
                  <a:spcPts val="0"/>
                </a:spcBef>
                <a:spcAft>
                  <a:spcPts val="0"/>
                </a:spcAft>
                <a:defRPr/>
              </a:pPr>
              <a:endParaRPr lang="en-US" kern="0">
                <a:solidFill>
                  <a:srgbClr val="BFBFBF"/>
                </a:solidFill>
                <a:latin typeface="+mn-lt"/>
                <a:cs typeface="+mn-cs"/>
              </a:endParaRPr>
            </a:p>
          </p:txBody>
        </p:sp>
        <p:sp>
          <p:nvSpPr>
            <p:cNvPr id="49" name="TextBox 20"/>
            <p:cNvSpPr txBox="1">
              <a:spLocks noChangeArrowheads="1"/>
            </p:cNvSpPr>
            <p:nvPr/>
          </p:nvSpPr>
          <p:spPr bwMode="auto">
            <a:xfrm>
              <a:off x="5829301" y="4430711"/>
              <a:ext cx="21335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accent3">
                      <a:lumMod val="50000"/>
                    </a:schemeClr>
                  </a:solidFill>
                  <a:latin typeface="Cambria"/>
                  <a:cs typeface="Cambria"/>
                </a:rPr>
                <a:t>Reader and Task</a:t>
              </a:r>
            </a:p>
          </p:txBody>
        </p:sp>
      </p:grpSp>
    </p:spTree>
    <p:extLst>
      <p:ext uri="{BB962C8B-B14F-4D97-AF65-F5344CB8AC3E}">
        <p14:creationId xmlns:p14="http://schemas.microsoft.com/office/powerpoint/2010/main" val="1709940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38400" y="884428"/>
            <a:ext cx="6477000" cy="1143000"/>
          </a:xfrm>
        </p:spPr>
        <p:txBody>
          <a:bodyPr/>
          <a:lstStyle/>
          <a:p>
            <a:pPr algn="ctr" eaLnBrk="1" hangingPunct="1"/>
            <a:r>
              <a:rPr lang="en-US" sz="4800" dirty="0" smtClean="0"/>
              <a:t>Today’s Targets</a:t>
            </a:r>
          </a:p>
        </p:txBody>
      </p:sp>
      <p:pic>
        <p:nvPicPr>
          <p:cNvPr id="1028" name="Picture 4" descr="http://t3.gstatic.com/images?q=tbn:ANd9GcRcAChmkRvLsaLKa-j60Q4KYva2qPm9tpRvqIPKTClJeJUYTqtY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454656" cy="245465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sz="quarter" idx="1"/>
          </p:nvPr>
        </p:nvSpPr>
        <p:spPr>
          <a:xfrm>
            <a:off x="838200" y="2682875"/>
            <a:ext cx="7924800" cy="3581400"/>
          </a:xfrm>
        </p:spPr>
        <p:txBody>
          <a:bodyPr/>
          <a:lstStyle/>
          <a:p>
            <a:pPr eaLnBrk="1" hangingPunct="1"/>
            <a:r>
              <a:rPr lang="en-US" sz="3600" dirty="0" smtClean="0">
                <a:latin typeface="+mj-lt"/>
              </a:rPr>
              <a:t>I can recognize important instructional shifts demanded by the KCAS </a:t>
            </a:r>
            <a:r>
              <a:rPr lang="en-US" sz="3600" dirty="0" err="1" smtClean="0">
                <a:latin typeface="+mj-lt"/>
              </a:rPr>
              <a:t>Eng</a:t>
            </a:r>
            <a:r>
              <a:rPr lang="en-US" sz="3600" dirty="0" smtClean="0">
                <a:latin typeface="+mj-lt"/>
              </a:rPr>
              <a:t>/LA and Literacy Standards.</a:t>
            </a:r>
          </a:p>
          <a:p>
            <a:pPr eaLnBrk="1" hangingPunct="1"/>
            <a:r>
              <a:rPr lang="en-US" sz="3600" dirty="0" smtClean="0">
                <a:latin typeface="+mj-lt"/>
              </a:rPr>
              <a:t>I can implement strategies that address instruction for comprehending and writing about complex text. </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304800" y="304800"/>
            <a:ext cx="8107363" cy="1143000"/>
          </a:xfrm>
          <a:prstGeom prst="rect">
            <a:avLst/>
          </a:prstGeom>
          <a:solidFill>
            <a:srgbClr val="0070C0"/>
          </a:solidFill>
          <a:ln w="38100">
            <a:solidFill>
              <a:schemeClr val="bg2"/>
            </a:solidFill>
          </a:ln>
          <a:extLst>
            <a:ext uri="{FAA26D3D-D897-4be2-8F04-BA451C77F1D7}"/>
          </a:extLst>
        </p:spPr>
        <p:txBody>
          <a:bodyPr anchor="b"/>
          <a:lst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defRPr/>
            </a:pPr>
            <a:r>
              <a:rPr lang="en-US" sz="4000" b="1" dirty="0" smtClean="0">
                <a:solidFill>
                  <a:schemeClr val="bg1"/>
                </a:solidFill>
                <a:latin typeface="Cambria"/>
                <a:ea typeface="+mj-ea"/>
                <a:cs typeface="Cambria"/>
              </a:rPr>
              <a:t>Step 1: Quantitative Measures</a:t>
            </a:r>
            <a:endParaRPr lang="en-US" sz="4000" b="1" dirty="0">
              <a:solidFill>
                <a:schemeClr val="bg1"/>
              </a:solidFill>
              <a:latin typeface="Cambria"/>
              <a:ea typeface="+mj-ea"/>
              <a:cs typeface="Cambria"/>
            </a:endParaRPr>
          </a:p>
        </p:txBody>
      </p:sp>
      <p:sp>
        <p:nvSpPr>
          <p:cNvPr id="36867" name="TextBox 2"/>
          <p:cNvSpPr txBox="1">
            <a:spLocks noChangeArrowheads="1"/>
          </p:cNvSpPr>
          <p:nvPr/>
        </p:nvSpPr>
        <p:spPr bwMode="auto">
          <a:xfrm>
            <a:off x="457200" y="1600200"/>
            <a:ext cx="3505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000" b="1" dirty="0" smtClean="0">
                <a:solidFill>
                  <a:schemeClr val="bg2">
                    <a:lumMod val="25000"/>
                  </a:schemeClr>
                </a:solidFill>
                <a:latin typeface="Cambria" pitchFamily="18" charset="0"/>
                <a:ea typeface="Geneva" charset="0"/>
                <a:cs typeface="Cambria" pitchFamily="18" charset="0"/>
              </a:rPr>
              <a:t>The Quantitative Measures Ranges for Text Complexity:</a:t>
            </a:r>
            <a:endParaRPr lang="en-US" sz="2000" dirty="0" smtClean="0">
              <a:solidFill>
                <a:schemeClr val="bg2">
                  <a:lumMod val="25000"/>
                </a:schemeClr>
              </a:solidFill>
              <a:latin typeface="Cambria" pitchFamily="18" charset="0"/>
              <a:ea typeface="Geneva" charset="0"/>
              <a:cs typeface="Cambria" pitchFamily="18" charset="0"/>
            </a:endParaRPr>
          </a:p>
          <a:p>
            <a:pPr eaLnBrk="1" fontAlgn="auto" hangingPunct="1">
              <a:spcBef>
                <a:spcPts val="0"/>
              </a:spcBef>
              <a:spcAft>
                <a:spcPts val="0"/>
              </a:spcAft>
              <a:defRPr/>
            </a:pPr>
            <a:r>
              <a:rPr lang="en-US" sz="2000" dirty="0" smtClean="0">
                <a:solidFill>
                  <a:schemeClr val="bg2">
                    <a:lumMod val="25000"/>
                  </a:schemeClr>
                </a:solidFill>
                <a:latin typeface="Cambria" pitchFamily="18" charset="0"/>
                <a:ea typeface="Geneva" charset="0"/>
                <a:cs typeface="Cambria" pitchFamily="18" charset="0"/>
              </a:rPr>
              <a:t>This document outlines the suggested ranges for each of the text complexity bands using:</a:t>
            </a:r>
          </a:p>
          <a:p>
            <a:pPr eaLnBrk="1" fontAlgn="auto" hangingPunct="1">
              <a:spcBef>
                <a:spcPts val="0"/>
              </a:spcBef>
              <a:spcAft>
                <a:spcPts val="0"/>
              </a:spcAft>
              <a:defRPr/>
            </a:pPr>
            <a:endParaRPr lang="en-US" dirty="0" smtClean="0">
              <a:solidFill>
                <a:schemeClr val="bg2"/>
              </a:solidFill>
              <a:ea typeface="Geneva" charset="0"/>
              <a:cs typeface="Geneva" charset="0"/>
            </a:endParaRPr>
          </a:p>
          <a:p>
            <a:pPr eaLnBrk="1" fontAlgn="auto" hangingPunct="1">
              <a:spcBef>
                <a:spcPts val="0"/>
              </a:spcBef>
              <a:spcAft>
                <a:spcPts val="0"/>
              </a:spcAft>
              <a:defRPr/>
            </a:pPr>
            <a:endParaRPr lang="en-US" dirty="0" smtClean="0">
              <a:cs typeface="Arial" charset="0"/>
            </a:endParaRPr>
          </a:p>
        </p:txBody>
      </p:sp>
      <p:pic>
        <p:nvPicPr>
          <p:cNvPr id="65540" name="Picture 4" descr="lex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746750"/>
            <a:ext cx="1039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04800" y="3725863"/>
            <a:ext cx="3657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Lexile Text Measures</a:t>
            </a:r>
          </a:p>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Accelerated Reader (ATOS Book Levels)</a:t>
            </a:r>
          </a:p>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Frye</a:t>
            </a:r>
          </a:p>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DRA </a:t>
            </a:r>
          </a:p>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Other readability measures </a:t>
            </a:r>
          </a:p>
        </p:txBody>
      </p:sp>
      <p:pic>
        <p:nvPicPr>
          <p:cNvPr id="65544" name="Picture 8" descr="Guide Essential Reading Practice with Accelerated Reader Enterpr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763" y="5791200"/>
            <a:ext cx="19256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99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087563"/>
            <a:ext cx="4386263" cy="3094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736881B-1E28-4A86-8385-A76C13F67D7B}" type="slidenum">
              <a:rPr lang="en-US" smtClean="0">
                <a:solidFill>
                  <a:srgbClr val="898989"/>
                </a:solidFill>
              </a:rPr>
              <a:pPr eaLnBrk="1" hangingPunct="1">
                <a:defRPr/>
              </a:pPr>
              <a:t>20</a:t>
            </a:fld>
            <a:endParaRPr lang="en-US" smtClean="0">
              <a:solidFill>
                <a:srgbClr val="898989"/>
              </a:solidFill>
            </a:endParaRPr>
          </a:p>
        </p:txBody>
      </p:sp>
    </p:spTree>
    <p:extLst>
      <p:ext uri="{BB962C8B-B14F-4D97-AF65-F5344CB8AC3E}">
        <p14:creationId xmlns:p14="http://schemas.microsoft.com/office/powerpoint/2010/main" val="325140170"/>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F1ECB7-55B0-4FEB-9BFB-7C0687C5468A}" type="slidenum">
              <a:rPr lang="en-US" smtClean="0">
                <a:solidFill>
                  <a:srgbClr val="898989"/>
                </a:solidFill>
                <a:ea typeface="MS PGothic" pitchFamily="34" charset="-128"/>
              </a:rPr>
              <a:pPr eaLnBrk="1" hangingPunct="1"/>
              <a:t>21</a:t>
            </a:fld>
            <a:endParaRPr lang="en-US" smtClean="0">
              <a:solidFill>
                <a:srgbClr val="898989"/>
              </a:solidFill>
              <a:ea typeface="MS PGothic" pitchFamily="34" charset="-128"/>
            </a:endParaRPr>
          </a:p>
        </p:txBody>
      </p:sp>
      <p:sp>
        <p:nvSpPr>
          <p:cNvPr id="344067" name="Rectangle 2"/>
          <p:cNvSpPr>
            <a:spLocks noGrp="1" noChangeArrowheads="1"/>
          </p:cNvSpPr>
          <p:nvPr>
            <p:ph type="title" idx="4294967295"/>
          </p:nvPr>
        </p:nvSpPr>
        <p:spPr>
          <a:xfrm>
            <a:off x="381000" y="304800"/>
            <a:ext cx="7848600" cy="1143000"/>
          </a:xfrm>
          <a:solidFill>
            <a:srgbClr val="0070C0"/>
          </a:solidFill>
          <a:ln w="38100">
            <a:solidFill>
              <a:schemeClr val="bg2"/>
            </a:solidFill>
            <a:miter lim="800000"/>
            <a:headEnd/>
            <a:tailEnd/>
          </a:ln>
        </p:spPr>
        <p:txBody>
          <a:bodyPr/>
          <a:lstStyle/>
          <a:p>
            <a:pPr eaLnBrk="1" hangingPunct="1"/>
            <a:r>
              <a:rPr lang="en-US" sz="4000" b="1" smtClean="0">
                <a:solidFill>
                  <a:schemeClr val="bg1"/>
                </a:solidFill>
                <a:latin typeface="Cambria" pitchFamily="18" charset="0"/>
              </a:rPr>
              <a:t>Step 2: Qualitative Measures</a:t>
            </a:r>
          </a:p>
        </p:txBody>
      </p:sp>
      <p:sp>
        <p:nvSpPr>
          <p:cNvPr id="16387" name="Rectangle 3"/>
          <p:cNvSpPr>
            <a:spLocks noGrp="1" noChangeArrowheads="1"/>
          </p:cNvSpPr>
          <p:nvPr>
            <p:ph type="body" idx="4294967295"/>
          </p:nvPr>
        </p:nvSpPr>
        <p:spPr>
          <a:xfrm>
            <a:off x="4910138" y="1938338"/>
            <a:ext cx="3810000" cy="4343400"/>
          </a:xfrm>
        </p:spPr>
        <p:txBody>
          <a:bodyPr>
            <a:normAutofit fontScale="92500" lnSpcReduction="20000"/>
          </a:bodyPr>
          <a:lstStyle/>
          <a:p>
            <a:pPr marL="3175" lvl="1" indent="0" defTabSz="912813" eaLnBrk="1" fontAlgn="auto" hangingPunct="1">
              <a:spcBef>
                <a:spcPts val="0"/>
              </a:spcBef>
              <a:spcAft>
                <a:spcPts val="0"/>
              </a:spcAft>
              <a:buFont typeface="Arial" charset="0"/>
              <a:buNone/>
              <a:defRPr/>
            </a:pPr>
            <a:r>
              <a:rPr lang="en-US" b="1" dirty="0">
                <a:solidFill>
                  <a:srgbClr val="6E0000"/>
                </a:solidFill>
                <a:latin typeface="Cambria" charset="0"/>
              </a:rPr>
              <a:t>Measures such as:</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Levels of meaning</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Levels of purpose</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Structure</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Organization</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Language conventionality</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Language clarity</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Prior knowledge demands</a:t>
            </a:r>
          </a:p>
        </p:txBody>
      </p:sp>
      <p:grpSp>
        <p:nvGrpSpPr>
          <p:cNvPr id="344069" name="Group 2"/>
          <p:cNvGrpSpPr>
            <a:grpSpLocks/>
          </p:cNvGrpSpPr>
          <p:nvPr/>
        </p:nvGrpSpPr>
        <p:grpSpPr bwMode="auto">
          <a:xfrm>
            <a:off x="838200" y="2438400"/>
            <a:ext cx="2857500" cy="2747963"/>
            <a:chOff x="838200" y="2438400"/>
            <a:chExt cx="2857499" cy="2747962"/>
          </a:xfrm>
        </p:grpSpPr>
        <p:sp>
          <p:nvSpPr>
            <p:cNvPr id="38" name="Isosceles Triangle 22"/>
            <p:cNvSpPr>
              <a:spLocks noChangeArrowheads="1"/>
            </p:cNvSpPr>
            <p:nvPr/>
          </p:nvSpPr>
          <p:spPr bwMode="auto">
            <a:xfrm rot="7297754">
              <a:off x="491331" y="3429794"/>
              <a:ext cx="2741612" cy="758825"/>
            </a:xfrm>
            <a:prstGeom prst="triangle">
              <a:avLst>
                <a:gd name="adj" fmla="val 50000"/>
              </a:avLst>
            </a:prstGeom>
            <a:solidFill>
              <a:srgbClr val="F4CE03"/>
            </a:solidFill>
            <a:ln>
              <a:noFill/>
            </a:ln>
            <a:extLst/>
          </p:spPr>
          <p:txBody>
            <a:bodyPr wrap="none" anchor="ctr"/>
            <a:lstStyle/>
            <a:p>
              <a:pPr algn="ctr" fontAlgn="auto">
                <a:spcBef>
                  <a:spcPts val="0"/>
                </a:spcBef>
                <a:spcAft>
                  <a:spcPts val="0"/>
                </a:spcAft>
                <a:defRPr/>
              </a:pPr>
              <a:endParaRPr lang="en-US" kern="0">
                <a:solidFill>
                  <a:srgbClr val="F4CE03"/>
                </a:solidFill>
                <a:latin typeface="+mn-lt"/>
                <a:cs typeface="+mn-cs"/>
              </a:endParaRPr>
            </a:p>
          </p:txBody>
        </p:sp>
        <p:sp>
          <p:nvSpPr>
            <p:cNvPr id="39" name="TextBox 18"/>
            <p:cNvSpPr txBox="1">
              <a:spLocks noChangeArrowheads="1"/>
            </p:cNvSpPr>
            <p:nvPr/>
          </p:nvSpPr>
          <p:spPr bwMode="auto">
            <a:xfrm rot="18093240">
              <a:off x="1000918" y="3542507"/>
              <a:ext cx="1522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latin typeface="Cambria"/>
                  <a:cs typeface="Cambria"/>
                </a:rPr>
                <a:t>Qualitative</a:t>
              </a:r>
            </a:p>
          </p:txBody>
        </p:sp>
        <p:sp>
          <p:nvSpPr>
            <p:cNvPr id="43" name="Isosceles Triangle 23"/>
            <p:cNvSpPr>
              <a:spLocks noChangeArrowheads="1"/>
            </p:cNvSpPr>
            <p:nvPr/>
          </p:nvSpPr>
          <p:spPr bwMode="auto">
            <a:xfrm rot="14352476" flipH="1">
              <a:off x="1304926" y="3435350"/>
              <a:ext cx="2743199" cy="758825"/>
            </a:xfrm>
            <a:prstGeom prst="triangle">
              <a:avLst>
                <a:gd name="adj" fmla="val 50000"/>
              </a:avLst>
            </a:prstGeom>
            <a:solidFill>
              <a:schemeClr val="bg1">
                <a:lumMod val="85000"/>
              </a:schemeClr>
            </a:solidFill>
            <a:ln>
              <a:noFill/>
            </a:ln>
            <a:extLst/>
          </p:spPr>
          <p:txBody>
            <a:bodyPr wrap="none" anchor="ctr"/>
            <a:lstStyle/>
            <a:p>
              <a:pPr algn="ctr" fontAlgn="auto">
                <a:spcBef>
                  <a:spcPts val="0"/>
                </a:spcBef>
                <a:spcAft>
                  <a:spcPts val="0"/>
                </a:spcAft>
                <a:defRPr/>
              </a:pPr>
              <a:endParaRPr lang="en-US" kern="0">
                <a:solidFill>
                  <a:schemeClr val="bg1">
                    <a:lumMod val="75000"/>
                  </a:schemeClr>
                </a:solidFill>
                <a:latin typeface="+mn-lt"/>
                <a:cs typeface="+mn-cs"/>
              </a:endParaRPr>
            </a:p>
          </p:txBody>
        </p:sp>
        <p:sp>
          <p:nvSpPr>
            <p:cNvPr id="44" name="TextBox 19"/>
            <p:cNvSpPr txBox="1">
              <a:spLocks noChangeArrowheads="1"/>
            </p:cNvSpPr>
            <p:nvPr/>
          </p:nvSpPr>
          <p:spPr bwMode="auto">
            <a:xfrm rot="3558274">
              <a:off x="2080419" y="3540919"/>
              <a:ext cx="15239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bg1">
                      <a:lumMod val="50000"/>
                    </a:schemeClr>
                  </a:solidFill>
                  <a:latin typeface="Cambria"/>
                  <a:cs typeface="Cambria"/>
                </a:rPr>
                <a:t>Quantitative</a:t>
              </a:r>
            </a:p>
          </p:txBody>
        </p:sp>
        <p:sp>
          <p:nvSpPr>
            <p:cNvPr id="48" name="Isosceles Triangle 21"/>
            <p:cNvSpPr>
              <a:spLocks noChangeArrowheads="1"/>
            </p:cNvSpPr>
            <p:nvPr/>
          </p:nvSpPr>
          <p:spPr bwMode="auto">
            <a:xfrm>
              <a:off x="838200" y="4110037"/>
              <a:ext cx="2857499" cy="758825"/>
            </a:xfrm>
            <a:prstGeom prst="triangle">
              <a:avLst>
                <a:gd name="adj" fmla="val 50000"/>
              </a:avLst>
            </a:prstGeom>
            <a:solidFill>
              <a:schemeClr val="accent3">
                <a:lumMod val="85000"/>
              </a:schemeClr>
            </a:solidFill>
            <a:ln>
              <a:noFill/>
            </a:ln>
            <a:extLst/>
          </p:spPr>
          <p:txBody>
            <a:bodyPr wrap="none" anchor="ctr"/>
            <a:lstStyle/>
            <a:p>
              <a:pPr algn="ctr" fontAlgn="auto">
                <a:spcBef>
                  <a:spcPts val="0"/>
                </a:spcBef>
                <a:spcAft>
                  <a:spcPts val="0"/>
                </a:spcAft>
                <a:defRPr/>
              </a:pPr>
              <a:endParaRPr lang="en-US" kern="0">
                <a:solidFill>
                  <a:srgbClr val="BFBFBF"/>
                </a:solidFill>
                <a:latin typeface="+mn-lt"/>
                <a:cs typeface="+mn-cs"/>
              </a:endParaRPr>
            </a:p>
          </p:txBody>
        </p:sp>
        <p:sp>
          <p:nvSpPr>
            <p:cNvPr id="49" name="TextBox 20"/>
            <p:cNvSpPr txBox="1">
              <a:spLocks noChangeArrowheads="1"/>
            </p:cNvSpPr>
            <p:nvPr/>
          </p:nvSpPr>
          <p:spPr bwMode="auto">
            <a:xfrm>
              <a:off x="1219200" y="4460874"/>
              <a:ext cx="21335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accent3">
                      <a:lumMod val="50000"/>
                    </a:schemeClr>
                  </a:solidFill>
                  <a:latin typeface="Cambria"/>
                  <a:cs typeface="Cambria"/>
                </a:rPr>
                <a:t>Reader and Task</a:t>
              </a:r>
            </a:p>
          </p:txBody>
        </p:sp>
      </p:grpSp>
    </p:spTree>
    <p:extLst>
      <p:ext uri="{BB962C8B-B14F-4D97-AF65-F5344CB8AC3E}">
        <p14:creationId xmlns:p14="http://schemas.microsoft.com/office/powerpoint/2010/main" val="171706754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80975"/>
            <a:ext cx="12192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1" name="TextBox 2"/>
          <p:cNvSpPr txBox="1">
            <a:spLocks noChangeArrowheads="1"/>
          </p:cNvSpPr>
          <p:nvPr/>
        </p:nvSpPr>
        <p:spPr bwMode="auto">
          <a:xfrm>
            <a:off x="541338" y="860425"/>
            <a:ext cx="814546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rgbClr val="0070C0"/>
                </a:solidFill>
                <a:ea typeface="Geneva"/>
                <a:cs typeface="Geneva"/>
              </a:rPr>
              <a:t>The Qualitative Measures Rubrics </a:t>
            </a:r>
          </a:p>
          <a:p>
            <a:pPr algn="ctr" eaLnBrk="1" hangingPunct="1"/>
            <a:r>
              <a:rPr lang="en-US" sz="2000" b="1" dirty="0">
                <a:solidFill>
                  <a:srgbClr val="0070C0"/>
                </a:solidFill>
                <a:ea typeface="Geneva"/>
                <a:cs typeface="Geneva"/>
              </a:rPr>
              <a:t>for Literary and Informational Text</a:t>
            </a:r>
            <a:r>
              <a:rPr lang="en-US" sz="2400" b="1" dirty="0">
                <a:solidFill>
                  <a:srgbClr val="0070C0"/>
                </a:solidFill>
                <a:ea typeface="Geneva"/>
                <a:cs typeface="Geneva"/>
              </a:rPr>
              <a:t>: </a:t>
            </a:r>
            <a:r>
              <a:rPr lang="en-US" sz="1200" dirty="0">
                <a:solidFill>
                  <a:srgbClr val="000000"/>
                </a:solidFill>
                <a:ea typeface="MS PGothic" pitchFamily="34" charset="-128"/>
                <a:hlinkClick r:id="rId4"/>
              </a:rPr>
              <a:t>http://www.ksde.org/Default.aspx?tabid=4778#TextRes</a:t>
            </a:r>
            <a:r>
              <a:rPr lang="en-US" sz="1200" dirty="0">
                <a:solidFill>
                  <a:srgbClr val="000000"/>
                </a:solidFill>
                <a:ea typeface="MS PGothic" pitchFamily="34" charset="-128"/>
              </a:rPr>
              <a:t> </a:t>
            </a:r>
          </a:p>
          <a:p>
            <a:pPr eaLnBrk="1" hangingPunct="1"/>
            <a:endParaRPr lang="en-US" sz="2000" dirty="0">
              <a:solidFill>
                <a:srgbClr val="000000"/>
              </a:solidFill>
              <a:ea typeface="Geneva"/>
              <a:cs typeface="Geneva"/>
            </a:endParaRPr>
          </a:p>
          <a:p>
            <a:pPr eaLnBrk="1" hangingPunct="1"/>
            <a:r>
              <a:rPr lang="en-US" sz="2400" dirty="0">
                <a:solidFill>
                  <a:srgbClr val="000000"/>
                </a:solidFill>
                <a:ea typeface="Geneva"/>
                <a:cs typeface="Geneva"/>
              </a:rPr>
              <a:t>The rubric for literary text and the rubric for informational text allow educators to evaluate the important elements of text that are often missed by computer software that tends to focus on more easily measured factors.</a:t>
            </a:r>
          </a:p>
          <a:p>
            <a:pPr eaLnBrk="1" hangingPunct="1"/>
            <a:endParaRPr lang="en-US" sz="2400" dirty="0">
              <a:solidFill>
                <a:srgbClr val="000000"/>
              </a:solidFill>
              <a:ea typeface="Geneva"/>
              <a:cs typeface="Geneva"/>
            </a:endParaRPr>
          </a:p>
          <a:p>
            <a:pPr eaLnBrk="1" hangingPunct="1"/>
            <a:endParaRPr lang="en-US" sz="2400" dirty="0">
              <a:solidFill>
                <a:srgbClr val="000000"/>
              </a:solidFill>
              <a:ea typeface="MS PGothic" pitchFamily="34" charset="-128"/>
            </a:endParaRPr>
          </a:p>
        </p:txBody>
      </p:sp>
      <p:pic>
        <p:nvPicPr>
          <p:cNvPr id="34509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38" y="3990975"/>
            <a:ext cx="3429000" cy="2306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509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6688" y="3902075"/>
            <a:ext cx="3440112" cy="239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5094" name="Title 3"/>
          <p:cNvSpPr txBox="1">
            <a:spLocks/>
          </p:cNvSpPr>
          <p:nvPr/>
        </p:nvSpPr>
        <p:spPr bwMode="auto">
          <a:xfrm>
            <a:off x="457200" y="274638"/>
            <a:ext cx="7239000" cy="571500"/>
          </a:xfrm>
          <a:prstGeom prst="rect">
            <a:avLst/>
          </a:prstGeom>
          <a:solidFill>
            <a:srgbClr val="0070C0"/>
          </a:solid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3200" b="1" dirty="0">
                <a:solidFill>
                  <a:schemeClr val="bg1"/>
                </a:solidFill>
                <a:latin typeface="Calibri" pitchFamily="34" charset="0"/>
                <a:ea typeface="MS PGothic" pitchFamily="34" charset="-128"/>
              </a:rPr>
              <a:t>Qualitative Measures Resources</a:t>
            </a:r>
          </a:p>
        </p:txBody>
      </p:sp>
    </p:spTree>
    <p:extLst>
      <p:ext uri="{BB962C8B-B14F-4D97-AF65-F5344CB8AC3E}">
        <p14:creationId xmlns:p14="http://schemas.microsoft.com/office/powerpoint/2010/main" val="144193986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0"/>
            <a:ext cx="59769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115" name="TextBox 3"/>
          <p:cNvSpPr txBox="1">
            <a:spLocks noChangeArrowheads="1"/>
          </p:cNvSpPr>
          <p:nvPr/>
        </p:nvSpPr>
        <p:spPr bwMode="auto">
          <a:xfrm>
            <a:off x="300038" y="2170113"/>
            <a:ext cx="2716212" cy="23082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a:solidFill>
                  <a:srgbClr val="0070C0"/>
                </a:solidFill>
              </a:rPr>
              <a:t>Another Qualitative Measures Resource </a:t>
            </a:r>
          </a:p>
        </p:txBody>
      </p:sp>
    </p:spTree>
    <p:extLst>
      <p:ext uri="{BB962C8B-B14F-4D97-AF65-F5344CB8AC3E}">
        <p14:creationId xmlns:p14="http://schemas.microsoft.com/office/powerpoint/2010/main" val="1951007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CC1CB4-FDE2-45BA-B08F-4F49C9EE6D9F}" type="slidenum">
              <a:rPr lang="en-US" smtClean="0">
                <a:solidFill>
                  <a:srgbClr val="898989"/>
                </a:solidFill>
                <a:ea typeface="MS PGothic" pitchFamily="34" charset="-128"/>
              </a:rPr>
              <a:pPr eaLnBrk="1" hangingPunct="1"/>
              <a:t>24</a:t>
            </a:fld>
            <a:endParaRPr lang="en-US" smtClean="0">
              <a:solidFill>
                <a:srgbClr val="898989"/>
              </a:solidFill>
              <a:ea typeface="MS PGothic" pitchFamily="34" charset="-128"/>
            </a:endParaRPr>
          </a:p>
        </p:txBody>
      </p:sp>
      <p:sp>
        <p:nvSpPr>
          <p:cNvPr id="347139" name="Rectangle 2"/>
          <p:cNvSpPr>
            <a:spLocks noGrp="1" noChangeArrowheads="1"/>
          </p:cNvSpPr>
          <p:nvPr>
            <p:ph type="title" idx="4294967295"/>
          </p:nvPr>
        </p:nvSpPr>
        <p:spPr>
          <a:xfrm>
            <a:off x="314325" y="269875"/>
            <a:ext cx="8583613" cy="1219200"/>
          </a:xfrm>
          <a:solidFill>
            <a:srgbClr val="0070C0"/>
          </a:solidFill>
          <a:ln w="38100">
            <a:solidFill>
              <a:schemeClr val="bg2"/>
            </a:solidFill>
            <a:miter lim="800000"/>
            <a:headEnd/>
            <a:tailEnd/>
          </a:ln>
        </p:spPr>
        <p:txBody>
          <a:bodyPr/>
          <a:lstStyle/>
          <a:p>
            <a:pPr eaLnBrk="1" hangingPunct="1"/>
            <a:r>
              <a:rPr lang="en-US" sz="3600" b="1" smtClean="0">
                <a:solidFill>
                  <a:schemeClr val="bg1"/>
                </a:solidFill>
                <a:latin typeface="Cambria" pitchFamily="18" charset="0"/>
              </a:rPr>
              <a:t>Step 3: Reader and Task Considerations</a:t>
            </a:r>
          </a:p>
        </p:txBody>
      </p:sp>
      <p:sp>
        <p:nvSpPr>
          <p:cNvPr id="16387" name="Rectangle 3"/>
          <p:cNvSpPr>
            <a:spLocks noGrp="1" noChangeArrowheads="1"/>
          </p:cNvSpPr>
          <p:nvPr>
            <p:ph type="body" idx="4294967295"/>
          </p:nvPr>
        </p:nvSpPr>
        <p:spPr>
          <a:xfrm>
            <a:off x="4695825" y="1938338"/>
            <a:ext cx="4038600" cy="4343400"/>
          </a:xfrm>
        </p:spPr>
        <p:txBody>
          <a:bodyPr>
            <a:normAutofit fontScale="92500"/>
          </a:bodyPr>
          <a:lstStyle/>
          <a:p>
            <a:pPr marL="3175" lvl="1" indent="0" defTabSz="912813" eaLnBrk="1" fontAlgn="auto" hangingPunct="1">
              <a:spcBef>
                <a:spcPts val="0"/>
              </a:spcBef>
              <a:spcAft>
                <a:spcPts val="0"/>
              </a:spcAft>
              <a:buFont typeface="Arial" charset="0"/>
              <a:buNone/>
              <a:defRPr/>
            </a:pPr>
            <a:r>
              <a:rPr lang="en-US" b="1" dirty="0" smtClean="0">
                <a:solidFill>
                  <a:srgbClr val="0070C0"/>
                </a:solidFill>
                <a:latin typeface="Cambria" charset="0"/>
              </a:rPr>
              <a:t>Considerations such </a:t>
            </a:r>
            <a:r>
              <a:rPr lang="en-US" b="1" dirty="0">
                <a:solidFill>
                  <a:srgbClr val="0070C0"/>
                </a:solidFill>
                <a:latin typeface="Cambria" charset="0"/>
              </a:rPr>
              <a:t>as:</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Motivation</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Knowledge and experience</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Purpose for reading</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Complexity of task assigned regarding text</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Complexity of questions asked regarding </a:t>
            </a:r>
            <a:r>
              <a:rPr lang="en-US" dirty="0" smtClean="0">
                <a:solidFill>
                  <a:srgbClr val="0070C0"/>
                </a:solidFill>
                <a:latin typeface="Cambria" charset="0"/>
              </a:rPr>
              <a:t>text</a:t>
            </a:r>
            <a:endParaRPr lang="en-US" dirty="0">
              <a:solidFill>
                <a:srgbClr val="0070C0"/>
              </a:solidFill>
              <a:latin typeface="Cambria" charset="0"/>
            </a:endParaRPr>
          </a:p>
        </p:txBody>
      </p:sp>
      <p:sp>
        <p:nvSpPr>
          <p:cNvPr id="38" name="Isosceles Triangle 22"/>
          <p:cNvSpPr>
            <a:spLocks noChangeArrowheads="1"/>
          </p:cNvSpPr>
          <p:nvPr/>
        </p:nvSpPr>
        <p:spPr bwMode="auto">
          <a:xfrm rot="7297754">
            <a:off x="491331" y="3429794"/>
            <a:ext cx="2741613" cy="758825"/>
          </a:xfrm>
          <a:prstGeom prst="triangle">
            <a:avLst>
              <a:gd name="adj" fmla="val 50000"/>
            </a:avLst>
          </a:prstGeom>
          <a:solidFill>
            <a:schemeClr val="bg1">
              <a:lumMod val="85000"/>
            </a:schemeClr>
          </a:solidFill>
          <a:ln>
            <a:noFill/>
          </a:ln>
          <a:extLst/>
        </p:spPr>
        <p:txBody>
          <a:bodyPr wrap="none" anchor="ctr"/>
          <a:lstStyle/>
          <a:p>
            <a:pPr algn="ctr" fontAlgn="auto">
              <a:spcBef>
                <a:spcPts val="0"/>
              </a:spcBef>
              <a:spcAft>
                <a:spcPts val="0"/>
              </a:spcAft>
              <a:defRPr/>
            </a:pPr>
            <a:endParaRPr lang="en-US" kern="0">
              <a:solidFill>
                <a:schemeClr val="bg1">
                  <a:lumMod val="85000"/>
                </a:schemeClr>
              </a:solidFill>
              <a:latin typeface="+mn-lt"/>
              <a:cs typeface="+mn-cs"/>
            </a:endParaRPr>
          </a:p>
        </p:txBody>
      </p:sp>
      <p:sp>
        <p:nvSpPr>
          <p:cNvPr id="39" name="TextBox 18"/>
          <p:cNvSpPr txBox="1">
            <a:spLocks noChangeArrowheads="1"/>
          </p:cNvSpPr>
          <p:nvPr/>
        </p:nvSpPr>
        <p:spPr bwMode="auto">
          <a:xfrm rot="18093240">
            <a:off x="1000918" y="3542507"/>
            <a:ext cx="1522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bg1">
                    <a:lumMod val="50000"/>
                  </a:schemeClr>
                </a:solidFill>
                <a:latin typeface="Cambria"/>
                <a:cs typeface="Cambria"/>
              </a:rPr>
              <a:t>Qualitative</a:t>
            </a:r>
          </a:p>
        </p:txBody>
      </p:sp>
      <p:sp>
        <p:nvSpPr>
          <p:cNvPr id="43" name="Isosceles Triangle 23"/>
          <p:cNvSpPr>
            <a:spLocks noChangeArrowheads="1"/>
          </p:cNvSpPr>
          <p:nvPr/>
        </p:nvSpPr>
        <p:spPr bwMode="auto">
          <a:xfrm rot="14352476" flipH="1">
            <a:off x="1304926" y="3435350"/>
            <a:ext cx="2743200" cy="758825"/>
          </a:xfrm>
          <a:prstGeom prst="triangle">
            <a:avLst>
              <a:gd name="adj" fmla="val 50000"/>
            </a:avLst>
          </a:prstGeom>
          <a:solidFill>
            <a:schemeClr val="bg1">
              <a:lumMod val="85000"/>
            </a:schemeClr>
          </a:solidFill>
          <a:ln>
            <a:noFill/>
          </a:ln>
          <a:extLst/>
        </p:spPr>
        <p:txBody>
          <a:bodyPr wrap="none" anchor="ctr"/>
          <a:lstStyle/>
          <a:p>
            <a:pPr algn="ctr" fontAlgn="auto">
              <a:spcBef>
                <a:spcPts val="0"/>
              </a:spcBef>
              <a:spcAft>
                <a:spcPts val="0"/>
              </a:spcAft>
              <a:defRPr/>
            </a:pPr>
            <a:endParaRPr lang="en-US" kern="0">
              <a:solidFill>
                <a:schemeClr val="bg1">
                  <a:lumMod val="75000"/>
                </a:schemeClr>
              </a:solidFill>
              <a:latin typeface="+mn-lt"/>
              <a:cs typeface="+mn-cs"/>
            </a:endParaRPr>
          </a:p>
        </p:txBody>
      </p:sp>
      <p:sp>
        <p:nvSpPr>
          <p:cNvPr id="44" name="TextBox 19"/>
          <p:cNvSpPr txBox="1">
            <a:spLocks noChangeArrowheads="1"/>
          </p:cNvSpPr>
          <p:nvPr/>
        </p:nvSpPr>
        <p:spPr bwMode="auto">
          <a:xfrm rot="3558274">
            <a:off x="2080419" y="3540919"/>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bg1">
                    <a:lumMod val="50000"/>
                  </a:schemeClr>
                </a:solidFill>
                <a:latin typeface="Cambria"/>
                <a:cs typeface="Cambria"/>
              </a:rPr>
              <a:t>Quantitative</a:t>
            </a:r>
          </a:p>
        </p:txBody>
      </p:sp>
      <p:sp>
        <p:nvSpPr>
          <p:cNvPr id="48" name="Isosceles Triangle 21"/>
          <p:cNvSpPr>
            <a:spLocks noChangeArrowheads="1"/>
          </p:cNvSpPr>
          <p:nvPr/>
        </p:nvSpPr>
        <p:spPr bwMode="auto">
          <a:xfrm>
            <a:off x="838200" y="4110038"/>
            <a:ext cx="2857500" cy="758825"/>
          </a:xfrm>
          <a:prstGeom prst="triangle">
            <a:avLst>
              <a:gd name="adj" fmla="val 50000"/>
            </a:avLst>
          </a:prstGeom>
          <a:solidFill>
            <a:srgbClr val="2E7084"/>
          </a:solidFill>
          <a:ln>
            <a:noFill/>
          </a:ln>
          <a:extLst/>
        </p:spPr>
        <p:txBody>
          <a:bodyPr wrap="none" anchor="ctr"/>
          <a:lstStyle/>
          <a:p>
            <a:pPr algn="ctr" fontAlgn="auto">
              <a:spcBef>
                <a:spcPts val="0"/>
              </a:spcBef>
              <a:spcAft>
                <a:spcPts val="0"/>
              </a:spcAft>
              <a:defRPr/>
            </a:pPr>
            <a:endParaRPr lang="en-US" kern="0">
              <a:solidFill>
                <a:srgbClr val="BFBFBF"/>
              </a:solidFill>
              <a:latin typeface="+mn-lt"/>
              <a:cs typeface="+mn-cs"/>
            </a:endParaRPr>
          </a:p>
        </p:txBody>
      </p:sp>
      <p:sp>
        <p:nvSpPr>
          <p:cNvPr id="49" name="TextBox 20"/>
          <p:cNvSpPr txBox="1">
            <a:spLocks noChangeArrowheads="1"/>
          </p:cNvSpPr>
          <p:nvPr/>
        </p:nvSpPr>
        <p:spPr bwMode="auto">
          <a:xfrm>
            <a:off x="1219200" y="4460875"/>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latin typeface="Cambria"/>
                <a:cs typeface="Cambria"/>
              </a:rPr>
              <a:t>Reader and Task</a:t>
            </a:r>
          </a:p>
        </p:txBody>
      </p:sp>
    </p:spTree>
    <p:extLst>
      <p:ext uri="{BB962C8B-B14F-4D97-AF65-F5344CB8AC3E}">
        <p14:creationId xmlns:p14="http://schemas.microsoft.com/office/powerpoint/2010/main" val="15072747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381000" y="1600200"/>
            <a:ext cx="43434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400" b="1" dirty="0" smtClean="0">
                <a:solidFill>
                  <a:srgbClr val="0070C0"/>
                </a:solidFill>
                <a:latin typeface="Cambria" pitchFamily="18" charset="0"/>
                <a:ea typeface="Geneva" charset="0"/>
                <a:cs typeface="Cambria" pitchFamily="18" charset="0"/>
              </a:rPr>
              <a:t>Questions for Professional Reflection on Reader and Task Considerations:</a:t>
            </a:r>
          </a:p>
          <a:p>
            <a:pPr eaLnBrk="1" fontAlgn="auto" hangingPunct="1">
              <a:spcBef>
                <a:spcPts val="0"/>
              </a:spcBef>
              <a:spcAft>
                <a:spcPts val="0"/>
              </a:spcAft>
              <a:defRPr/>
            </a:pPr>
            <a:endParaRPr lang="en-US" sz="2000" b="1" dirty="0" smtClean="0">
              <a:solidFill>
                <a:srgbClr val="0070C0"/>
              </a:solidFill>
              <a:latin typeface="Cambria" pitchFamily="18" charset="0"/>
              <a:ea typeface="Geneva" charset="0"/>
              <a:cs typeface="Cambria" pitchFamily="18" charset="0"/>
            </a:endParaRPr>
          </a:p>
          <a:p>
            <a:pPr eaLnBrk="1" fontAlgn="auto" hangingPunct="1">
              <a:spcBef>
                <a:spcPts val="0"/>
              </a:spcBef>
              <a:spcAft>
                <a:spcPts val="0"/>
              </a:spcAft>
              <a:defRPr/>
            </a:pPr>
            <a:r>
              <a:rPr lang="en-US" sz="2400" b="1" dirty="0" smtClean="0">
                <a:solidFill>
                  <a:srgbClr val="0070C0"/>
                </a:solidFill>
                <a:latin typeface="Cambria" pitchFamily="18" charset="0"/>
                <a:ea typeface="Geneva" charset="0"/>
                <a:cs typeface="Cambria" pitchFamily="18" charset="0"/>
              </a:rPr>
              <a:t>The questions provided in this resource are meant to spur teacher thought and reflection upon the text, students, and any tasks associated with the text. </a:t>
            </a:r>
          </a:p>
        </p:txBody>
      </p:sp>
      <p:pic>
        <p:nvPicPr>
          <p:cNvPr id="3481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581400" cy="4840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190500" y="0"/>
            <a:ext cx="8707438" cy="1143000"/>
          </a:xfrm>
          <a:prstGeom prst="rect">
            <a:avLst/>
          </a:prstGeom>
          <a:solidFill>
            <a:srgbClr val="0070C0"/>
          </a:solidFill>
          <a:ln w="38100">
            <a:solidFill>
              <a:schemeClr val="bg2"/>
            </a:solidFill>
          </a:ln>
          <a:extLst>
            <a:ext uri="{FAA26D3D-D897-4be2-8F04-BA451C77F1D7}"/>
          </a:extLst>
        </p:spPr>
        <p:txBody>
          <a:bodyPr anchor="b"/>
          <a:lst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defRPr/>
            </a:pPr>
            <a:r>
              <a:rPr lang="en-US" sz="3600" b="1" dirty="0">
                <a:solidFill>
                  <a:schemeClr val="bg1"/>
                </a:solidFill>
                <a:latin typeface="Cambria"/>
                <a:cs typeface="Cambria"/>
              </a:rPr>
              <a:t>Step 3: Reader </a:t>
            </a:r>
            <a:r>
              <a:rPr lang="en-US" sz="3600" b="1" dirty="0" smtClean="0">
                <a:solidFill>
                  <a:schemeClr val="bg1"/>
                </a:solidFill>
                <a:latin typeface="Cambria"/>
                <a:cs typeface="Cambria"/>
              </a:rPr>
              <a:t>and Task </a:t>
            </a:r>
            <a:r>
              <a:rPr lang="en-US" sz="3600" b="1" dirty="0">
                <a:solidFill>
                  <a:schemeClr val="bg1"/>
                </a:solidFill>
                <a:latin typeface="Cambria"/>
                <a:cs typeface="Cambria"/>
              </a:rPr>
              <a:t>Considerations</a:t>
            </a:r>
            <a:endParaRPr lang="en-US" sz="3600" b="1" dirty="0">
              <a:solidFill>
                <a:schemeClr val="bg1"/>
              </a:solidFill>
              <a:latin typeface="Cambria"/>
              <a:ea typeface="+mj-ea"/>
              <a:cs typeface="Cambria"/>
            </a:endParaRPr>
          </a:p>
        </p:txBody>
      </p:sp>
      <p:sp>
        <p:nvSpPr>
          <p:cNvPr id="34816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A2654E-3098-461D-BB8B-47ADDC368015}" type="slidenum">
              <a:rPr lang="en-US" smtClean="0">
                <a:solidFill>
                  <a:srgbClr val="898989"/>
                </a:solidFill>
                <a:ea typeface="MS PGothic" pitchFamily="34" charset="-128"/>
              </a:rPr>
              <a:pPr eaLnBrk="1" hangingPunct="1"/>
              <a:t>25</a:t>
            </a:fld>
            <a:endParaRPr lang="en-US" smtClean="0">
              <a:solidFill>
                <a:srgbClr val="898989"/>
              </a:solidFill>
              <a:ea typeface="MS PGothic" pitchFamily="34" charset="-128"/>
            </a:endParaRPr>
          </a:p>
        </p:txBody>
      </p:sp>
    </p:spTree>
    <p:extLst>
      <p:ext uri="{BB962C8B-B14F-4D97-AF65-F5344CB8AC3E}">
        <p14:creationId xmlns:p14="http://schemas.microsoft.com/office/powerpoint/2010/main" val="1662316762"/>
      </p:ext>
    </p:extLst>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txBox="1">
            <a:spLocks noChangeArrowheads="1"/>
          </p:cNvSpPr>
          <p:nvPr/>
        </p:nvSpPr>
        <p:spPr bwMode="auto">
          <a:xfrm>
            <a:off x="457200" y="214313"/>
            <a:ext cx="8229600" cy="1143000"/>
          </a:xfrm>
          <a:prstGeom prst="rect">
            <a:avLst/>
          </a:prstGeom>
          <a:solidFill>
            <a:srgbClr val="0070C0"/>
          </a:solidFill>
          <a:ln w="38100">
            <a:solidFill>
              <a:schemeClr val="bg2"/>
            </a:solidFill>
            <a:miter lim="800000"/>
            <a:headEnd/>
            <a:tailEnd/>
          </a:ln>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600" b="1">
                <a:solidFill>
                  <a:schemeClr val="bg1"/>
                </a:solidFill>
                <a:latin typeface="Cambria" pitchFamily="18" charset="0"/>
                <a:ea typeface="MS PGothic" pitchFamily="34" charset="-128"/>
                <a:cs typeface="Cambria" pitchFamily="18" charset="0"/>
              </a:rPr>
              <a:t>Step 4: Recommended Placement</a:t>
            </a:r>
          </a:p>
        </p:txBody>
      </p:sp>
      <p:sp>
        <p:nvSpPr>
          <p:cNvPr id="349187" name="TextBox 1"/>
          <p:cNvSpPr txBox="1">
            <a:spLocks noChangeArrowheads="1"/>
          </p:cNvSpPr>
          <p:nvPr/>
        </p:nvSpPr>
        <p:spPr bwMode="auto">
          <a:xfrm>
            <a:off x="4267200" y="2514600"/>
            <a:ext cx="441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solidFill>
                  <a:srgbClr val="0070C0"/>
                </a:solidFill>
                <a:latin typeface="Cambria" pitchFamily="18" charset="0"/>
              </a:rPr>
              <a:t>After reflecting upon all three legs of the text complexity model we can make a final recommendation of placement within a text and begin to document our thinking for future reference.</a:t>
            </a:r>
          </a:p>
        </p:txBody>
      </p:sp>
      <p:grpSp>
        <p:nvGrpSpPr>
          <p:cNvPr id="349188" name="Group 4"/>
          <p:cNvGrpSpPr>
            <a:grpSpLocks/>
          </p:cNvGrpSpPr>
          <p:nvPr/>
        </p:nvGrpSpPr>
        <p:grpSpPr bwMode="auto">
          <a:xfrm>
            <a:off x="876300" y="2667000"/>
            <a:ext cx="2857500" cy="2747963"/>
            <a:chOff x="5600701" y="2662238"/>
            <a:chExt cx="2857499" cy="2747962"/>
          </a:xfrm>
        </p:grpSpPr>
        <p:sp>
          <p:nvSpPr>
            <p:cNvPr id="40" name="Isosceles Triangle 21"/>
            <p:cNvSpPr>
              <a:spLocks noChangeArrowheads="1"/>
            </p:cNvSpPr>
            <p:nvPr/>
          </p:nvSpPr>
          <p:spPr bwMode="auto">
            <a:xfrm>
              <a:off x="5600701" y="4333875"/>
              <a:ext cx="2857499" cy="758825"/>
            </a:xfrm>
            <a:prstGeom prst="triangle">
              <a:avLst>
                <a:gd name="adj" fmla="val 50000"/>
              </a:avLst>
            </a:prstGeom>
            <a:solidFill>
              <a:srgbClr val="2E7084"/>
            </a:solidFill>
            <a:ln>
              <a:noFill/>
            </a:ln>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grpSp>
          <p:nvGrpSpPr>
            <p:cNvPr id="349191" name="Group 3"/>
            <p:cNvGrpSpPr>
              <a:grpSpLocks/>
            </p:cNvGrpSpPr>
            <p:nvPr/>
          </p:nvGrpSpPr>
          <p:grpSpPr bwMode="auto">
            <a:xfrm>
              <a:off x="5981703" y="2662238"/>
              <a:ext cx="2133600" cy="2747962"/>
              <a:chOff x="5981703" y="2662238"/>
              <a:chExt cx="2133600" cy="2747962"/>
            </a:xfrm>
          </p:grpSpPr>
          <p:grpSp>
            <p:nvGrpSpPr>
              <p:cNvPr id="349192" name="Group 8"/>
              <p:cNvGrpSpPr>
                <a:grpSpLocks/>
              </p:cNvGrpSpPr>
              <p:nvPr/>
            </p:nvGrpSpPr>
            <p:grpSpPr bwMode="auto">
              <a:xfrm>
                <a:off x="6245027" y="2662238"/>
                <a:ext cx="759021" cy="2741613"/>
                <a:chOff x="6502206" y="2419049"/>
                <a:chExt cx="759019" cy="2741913"/>
              </a:xfrm>
            </p:grpSpPr>
            <p:sp>
              <p:nvSpPr>
                <p:cNvPr id="35" name="Isosceles Triangle 22"/>
                <p:cNvSpPr>
                  <a:spLocks noChangeArrowheads="1"/>
                </p:cNvSpPr>
                <p:nvPr/>
              </p:nvSpPr>
              <p:spPr bwMode="auto">
                <a:xfrm rot="7297754">
                  <a:off x="5510860" y="3410593"/>
                  <a:ext cx="2741912" cy="758823"/>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36" name="TextBox 18"/>
                <p:cNvSpPr txBox="1">
                  <a:spLocks noChangeArrowheads="1"/>
                </p:cNvSpPr>
                <p:nvPr/>
              </p:nvSpPr>
              <p:spPr bwMode="auto">
                <a:xfrm rot="-3649141">
                  <a:off x="6020514" y="3523297"/>
                  <a:ext cx="1522579" cy="36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Qualitative</a:t>
                  </a:r>
                </a:p>
              </p:txBody>
            </p:sp>
          </p:grpSp>
          <p:grpSp>
            <p:nvGrpSpPr>
              <p:cNvPr id="349193" name="Group 11"/>
              <p:cNvGrpSpPr>
                <a:grpSpLocks/>
              </p:cNvGrpSpPr>
              <p:nvPr/>
            </p:nvGrpSpPr>
            <p:grpSpPr bwMode="auto">
              <a:xfrm>
                <a:off x="7059482" y="2666769"/>
                <a:ext cx="758956" cy="2743431"/>
                <a:chOff x="7316234" y="2424113"/>
                <a:chExt cx="758945" cy="2743197"/>
              </a:xfrm>
            </p:grpSpPr>
            <p:sp>
              <p:nvSpPr>
                <p:cNvPr id="38" name="Isosceles Triangle 23"/>
                <p:cNvSpPr>
                  <a:spLocks noChangeArrowheads="1"/>
                </p:cNvSpPr>
                <p:nvPr/>
              </p:nvSpPr>
              <p:spPr bwMode="auto">
                <a:xfrm rot="14352476" flipH="1">
                  <a:off x="6324290" y="3416420"/>
                  <a:ext cx="2742965" cy="758814"/>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39" name="TextBox 19"/>
                <p:cNvSpPr txBox="1">
                  <a:spLocks noChangeArrowheads="1"/>
                </p:cNvSpPr>
                <p:nvPr/>
              </p:nvSpPr>
              <p:spPr bwMode="auto">
                <a:xfrm rot="3558274">
                  <a:off x="7099728" y="3521994"/>
                  <a:ext cx="1523869" cy="36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Quantitative</a:t>
                  </a:r>
                </a:p>
              </p:txBody>
            </p:sp>
          </p:grpSp>
          <p:sp>
            <p:nvSpPr>
              <p:cNvPr id="41" name="TextBox 20"/>
              <p:cNvSpPr txBox="1">
                <a:spLocks noChangeArrowheads="1"/>
              </p:cNvSpPr>
              <p:nvPr/>
            </p:nvSpPr>
            <p:spPr bwMode="auto">
              <a:xfrm>
                <a:off x="5981701" y="4684712"/>
                <a:ext cx="21335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Reader and Task</a:t>
                </a:r>
              </a:p>
            </p:txBody>
          </p:sp>
        </p:grpSp>
      </p:grpSp>
      <p:sp>
        <p:nvSpPr>
          <p:cNvPr id="34918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797A0E-FFA7-4E39-92D4-8CE18958787A}" type="slidenum">
              <a:rPr lang="en-US" smtClean="0">
                <a:solidFill>
                  <a:srgbClr val="898989"/>
                </a:solidFill>
                <a:ea typeface="MS PGothic" pitchFamily="34" charset="-128"/>
              </a:rPr>
              <a:pPr eaLnBrk="1" hangingPunct="1"/>
              <a:t>26</a:t>
            </a:fld>
            <a:endParaRPr lang="en-US" smtClean="0">
              <a:solidFill>
                <a:srgbClr val="898989"/>
              </a:solidFill>
              <a:ea typeface="MS PGothic" pitchFamily="34" charset="-128"/>
            </a:endParaRPr>
          </a:p>
        </p:txBody>
      </p:sp>
    </p:spTree>
    <p:extLst>
      <p:ext uri="{BB962C8B-B14F-4D97-AF65-F5344CB8AC3E}">
        <p14:creationId xmlns:p14="http://schemas.microsoft.com/office/powerpoint/2010/main" val="3519542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9700" y="228600"/>
            <a:ext cx="1165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TextBox 2"/>
          <p:cNvSpPr txBox="1">
            <a:spLocks noChangeArrowheads="1"/>
          </p:cNvSpPr>
          <p:nvPr/>
        </p:nvSpPr>
        <p:spPr bwMode="auto">
          <a:xfrm>
            <a:off x="381000" y="1404938"/>
            <a:ext cx="4343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a:solidFill>
                  <a:srgbClr val="0070C0"/>
                </a:solidFill>
                <a:ea typeface="Geneva"/>
                <a:cs typeface="Geneva"/>
              </a:rPr>
              <a:t>Template for Text Complexity Analysis and Recommended Placement Form</a:t>
            </a:r>
            <a:r>
              <a:rPr lang="en-US" sz="2400" b="1">
                <a:solidFill>
                  <a:srgbClr val="0070C0"/>
                </a:solidFill>
                <a:ea typeface="Geneva"/>
                <a:cs typeface="Geneva"/>
              </a:rPr>
              <a:t>:</a:t>
            </a:r>
          </a:p>
          <a:p>
            <a:pPr algn="ctr"/>
            <a:r>
              <a:rPr lang="en-US" sz="2400" b="1">
                <a:solidFill>
                  <a:srgbClr val="0070C0"/>
                </a:solidFill>
                <a:ea typeface="Geneva"/>
                <a:cs typeface="Geneva"/>
              </a:rPr>
              <a:t> </a:t>
            </a:r>
            <a:r>
              <a:rPr lang="en-US" sz="1200">
                <a:solidFill>
                  <a:srgbClr val="000000"/>
                </a:solidFill>
                <a:ea typeface="MS PGothic" pitchFamily="34" charset="-128"/>
                <a:hlinkClick r:id="rId4"/>
              </a:rPr>
              <a:t>http://www.ksde.org/Default.aspx?tabid=4778#TextRes</a:t>
            </a:r>
            <a:r>
              <a:rPr lang="en-US" sz="1200">
                <a:solidFill>
                  <a:srgbClr val="000000"/>
                </a:solidFill>
                <a:ea typeface="MS PGothic" pitchFamily="34" charset="-128"/>
              </a:rPr>
              <a:t> </a:t>
            </a:r>
          </a:p>
          <a:p>
            <a:pPr eaLnBrk="1" hangingPunct="1"/>
            <a:endParaRPr lang="en-US" sz="1600">
              <a:solidFill>
                <a:srgbClr val="000000"/>
              </a:solidFill>
              <a:ea typeface="Geneva"/>
              <a:cs typeface="Geneva"/>
            </a:endParaRPr>
          </a:p>
          <a:p>
            <a:pPr eaLnBrk="1" hangingPunct="1"/>
            <a:r>
              <a:rPr lang="en-US">
                <a:solidFill>
                  <a:srgbClr val="000000"/>
                </a:solidFill>
                <a:ea typeface="Geneva"/>
                <a:cs typeface="Geneva"/>
              </a:rPr>
              <a:t>The one-page template provides an opportunity to record the thinking involved in recommending the placement of a specific text into a text complexity band.</a:t>
            </a:r>
          </a:p>
          <a:p>
            <a:pPr eaLnBrk="1" hangingPunct="1"/>
            <a:endParaRPr lang="en-US">
              <a:solidFill>
                <a:srgbClr val="000000"/>
              </a:solidFill>
              <a:ea typeface="MS PGothic" pitchFamily="34" charset="-128"/>
            </a:endParaRPr>
          </a:p>
          <a:p>
            <a:pPr eaLnBrk="1" hangingPunct="1"/>
            <a:r>
              <a:rPr lang="en-US">
                <a:solidFill>
                  <a:srgbClr val="000000"/>
                </a:solidFill>
                <a:ea typeface="MS PGothic" pitchFamily="34" charset="-128"/>
              </a:rPr>
              <a:t>Keeping a record of such analysis and thinking might be useful documentation in the case that any questions arise in the future.</a:t>
            </a:r>
          </a:p>
        </p:txBody>
      </p:sp>
      <p:pic>
        <p:nvPicPr>
          <p:cNvPr id="3502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6325" y="2057400"/>
            <a:ext cx="4038600" cy="3159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0213" name="Title 1"/>
          <p:cNvSpPr>
            <a:spLocks noGrp="1"/>
          </p:cNvSpPr>
          <p:nvPr>
            <p:ph type="title"/>
          </p:nvPr>
        </p:nvSpPr>
        <p:spPr/>
        <p:txBody>
          <a:bodyPr/>
          <a:lstStyle/>
          <a:p>
            <a:pPr algn="l"/>
            <a:r>
              <a:rPr lang="en-US" sz="3200" b="1" dirty="0" smtClean="0">
                <a:solidFill>
                  <a:srgbClr val="0070C0"/>
                </a:solidFill>
                <a:latin typeface="Calibri" pitchFamily="34" charset="0"/>
              </a:rPr>
              <a:t>Additional Resource:</a:t>
            </a:r>
            <a:br>
              <a:rPr lang="en-US" sz="3200" b="1" dirty="0" smtClean="0">
                <a:solidFill>
                  <a:srgbClr val="0070C0"/>
                </a:solidFill>
                <a:latin typeface="Calibri" pitchFamily="34" charset="0"/>
              </a:rPr>
            </a:br>
            <a:r>
              <a:rPr lang="en-US" sz="3200" b="1" dirty="0" smtClean="0">
                <a:solidFill>
                  <a:srgbClr val="0070C0"/>
                </a:solidFill>
                <a:latin typeface="Calibri" pitchFamily="34" charset="0"/>
              </a:rPr>
              <a:t>Recommended Placement Form</a:t>
            </a:r>
          </a:p>
        </p:txBody>
      </p:sp>
    </p:spTree>
    <p:extLst>
      <p:ext uri="{BB962C8B-B14F-4D97-AF65-F5344CB8AC3E}">
        <p14:creationId xmlns:p14="http://schemas.microsoft.com/office/powerpoint/2010/main" val="2397214583"/>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stai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593094" y="435476"/>
            <a:ext cx="5471726" cy="1470025"/>
          </a:xfrm>
        </p:spPr>
        <p:txBody>
          <a:bodyPr/>
          <a:lstStyle/>
          <a:p>
            <a:r>
              <a:rPr lang="en-US" b="1" dirty="0" smtClean="0"/>
              <a:t>Teaching with </a:t>
            </a:r>
            <a:br>
              <a:rPr lang="en-US" b="1" dirty="0" smtClean="0"/>
            </a:br>
            <a:r>
              <a:rPr lang="en-US" b="1" dirty="0" smtClean="0"/>
              <a:t>Complex Texts</a:t>
            </a:r>
            <a:endParaRPr lang="en-US" b="1" dirty="0"/>
          </a:p>
        </p:txBody>
      </p:sp>
    </p:spTree>
    <p:extLst>
      <p:ext uri="{BB962C8B-B14F-4D97-AF65-F5344CB8AC3E}">
        <p14:creationId xmlns:p14="http://schemas.microsoft.com/office/powerpoint/2010/main" val="2159057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371600"/>
            <a:ext cx="8382000" cy="5257800"/>
          </a:xfrm>
          <a:prstGeom prst="rect">
            <a:avLst/>
          </a:prstGeom>
        </p:spPr>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3600" b="1" i="1" dirty="0" smtClean="0">
                <a:solidFill>
                  <a:schemeClr val="tx1">
                    <a:lumMod val="65000"/>
                    <a:lumOff val="35000"/>
                  </a:schemeClr>
                </a:solidFill>
              </a:rPr>
              <a:t>“One </a:t>
            </a:r>
            <a:r>
              <a:rPr lang="en-US" sz="3600" b="1" i="1" dirty="0">
                <a:solidFill>
                  <a:schemeClr val="tx1">
                    <a:lumMod val="65000"/>
                    <a:lumOff val="35000"/>
                  </a:schemeClr>
                </a:solidFill>
              </a:rPr>
              <a:t>of the </a:t>
            </a:r>
            <a:r>
              <a:rPr lang="en-US" sz="3600" b="1" i="1" dirty="0">
                <a:solidFill>
                  <a:srgbClr val="FF0000"/>
                </a:solidFill>
              </a:rPr>
              <a:t>key requirements </a:t>
            </a:r>
            <a:r>
              <a:rPr lang="en-US" sz="3600" b="1" i="1" dirty="0">
                <a:solidFill>
                  <a:schemeClr val="tx1">
                    <a:lumMod val="65000"/>
                    <a:lumOff val="35000"/>
                  </a:schemeClr>
                </a:solidFill>
              </a:rPr>
              <a:t>of the Common Core </a:t>
            </a:r>
            <a:r>
              <a:rPr lang="en-US" sz="3600" b="1" i="1" dirty="0" smtClean="0">
                <a:solidFill>
                  <a:schemeClr val="tx1">
                    <a:lumMod val="65000"/>
                    <a:lumOff val="35000"/>
                  </a:schemeClr>
                </a:solidFill>
              </a:rPr>
              <a:t>State Standards </a:t>
            </a:r>
            <a:r>
              <a:rPr lang="en-US" sz="3600" b="1" i="1" dirty="0">
                <a:solidFill>
                  <a:schemeClr val="tx1">
                    <a:lumMod val="65000"/>
                    <a:lumOff val="35000"/>
                  </a:schemeClr>
                </a:solidFill>
              </a:rPr>
              <a:t>for Reading is that all </a:t>
            </a:r>
            <a:r>
              <a:rPr lang="en-US" sz="3600" b="1" i="1" dirty="0" smtClean="0">
                <a:solidFill>
                  <a:schemeClr val="tx1">
                    <a:lumMod val="65000"/>
                    <a:lumOff val="35000"/>
                  </a:schemeClr>
                </a:solidFill>
              </a:rPr>
              <a:t>students… must </a:t>
            </a:r>
            <a:r>
              <a:rPr lang="en-US" sz="3600" b="1" i="1" dirty="0">
                <a:solidFill>
                  <a:schemeClr val="tx1">
                    <a:lumMod val="65000"/>
                    <a:lumOff val="35000"/>
                  </a:schemeClr>
                </a:solidFill>
              </a:rPr>
              <a:t>be able to read and comprehend </a:t>
            </a:r>
            <a:r>
              <a:rPr lang="en-US" sz="3600" b="1" i="1" dirty="0">
                <a:solidFill>
                  <a:srgbClr val="FF0000"/>
                </a:solidFill>
              </a:rPr>
              <a:t>independently </a:t>
            </a:r>
            <a:r>
              <a:rPr lang="en-US" sz="3600" b="1" i="1" dirty="0">
                <a:solidFill>
                  <a:schemeClr val="tx1">
                    <a:lumMod val="65000"/>
                    <a:lumOff val="35000"/>
                  </a:schemeClr>
                </a:solidFill>
              </a:rPr>
              <a:t>and </a:t>
            </a:r>
            <a:r>
              <a:rPr lang="en-US" sz="3600" b="1" i="1" dirty="0">
                <a:solidFill>
                  <a:srgbClr val="FF0000"/>
                </a:solidFill>
              </a:rPr>
              <a:t>proficiently </a:t>
            </a:r>
            <a:r>
              <a:rPr lang="en-US" sz="3600" b="1" i="1" dirty="0">
                <a:solidFill>
                  <a:schemeClr val="tx1">
                    <a:lumMod val="65000"/>
                    <a:lumOff val="35000"/>
                  </a:schemeClr>
                </a:solidFill>
              </a:rPr>
              <a:t>the kinds of complex texts commonly found in college and careers</a:t>
            </a:r>
            <a:r>
              <a:rPr lang="en-US" sz="3600" b="1" i="1" dirty="0" smtClean="0">
                <a:solidFill>
                  <a:schemeClr val="tx1">
                    <a:lumMod val="65000"/>
                    <a:lumOff val="35000"/>
                  </a:schemeClr>
                </a:solidFill>
              </a:rPr>
              <a:t>.”</a:t>
            </a:r>
            <a:endParaRPr lang="en-US" sz="3600" b="1" i="1" dirty="0">
              <a:solidFill>
                <a:schemeClr val="tx1">
                  <a:lumMod val="65000"/>
                  <a:lumOff val="35000"/>
                </a:schemeClr>
              </a:solidFill>
            </a:endParaRPr>
          </a:p>
          <a:p>
            <a:pPr marL="0" indent="0">
              <a:spcBef>
                <a:spcPts val="0"/>
              </a:spcBef>
              <a:buNone/>
            </a:pPr>
            <a:r>
              <a:rPr lang="en-US" sz="2200" b="1" dirty="0" smtClean="0">
                <a:solidFill>
                  <a:schemeClr val="accent2">
                    <a:lumMod val="75000"/>
                    <a:lumOff val="25000"/>
                  </a:schemeClr>
                </a:solidFill>
              </a:rPr>
              <a:t>					</a:t>
            </a:r>
          </a:p>
          <a:p>
            <a:pPr marL="0" indent="0" algn="r">
              <a:spcBef>
                <a:spcPts val="0"/>
              </a:spcBef>
              <a:buNone/>
            </a:pPr>
            <a:r>
              <a:rPr lang="en-US" sz="2200" b="1" dirty="0" smtClean="0">
                <a:solidFill>
                  <a:srgbClr val="FF0000"/>
                </a:solidFill>
              </a:rPr>
              <a:t>--CCSS Appendix A, pg. 2</a:t>
            </a:r>
          </a:p>
          <a:p>
            <a:pPr marL="0" indent="0">
              <a:spcBef>
                <a:spcPts val="0"/>
              </a:spcBef>
              <a:buNone/>
            </a:pPr>
            <a:endParaRPr lang="en-US" sz="2200" b="1" dirty="0" smtClean="0">
              <a:solidFill>
                <a:schemeClr val="tx1">
                  <a:lumMod val="65000"/>
                  <a:lumOff val="35000"/>
                </a:schemeClr>
              </a:solidFill>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800601"/>
            <a:ext cx="2286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916231" y="280124"/>
            <a:ext cx="7170746" cy="113877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4000" b="1" dirty="0" smtClean="0">
                <a:latin typeface="Optima" charset="0"/>
              </a:rPr>
              <a:t>A Focus on “Close Reading”</a:t>
            </a:r>
          </a:p>
          <a:p>
            <a:pPr algn="ctr">
              <a:defRPr/>
            </a:pPr>
            <a:endParaRPr lang="en-US" sz="2800" dirty="0"/>
          </a:p>
        </p:txBody>
      </p:sp>
    </p:spTree>
    <p:extLst>
      <p:ext uri="{BB962C8B-B14F-4D97-AF65-F5344CB8AC3E}">
        <p14:creationId xmlns:p14="http://schemas.microsoft.com/office/powerpoint/2010/main" val="2615890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lstStyle/>
          <a:p>
            <a:pPr algn="ctr"/>
            <a:r>
              <a:rPr lang="en-US" b="1" dirty="0">
                <a:solidFill>
                  <a:srgbClr val="17375E"/>
                </a:solidFill>
                <a:sym typeface="Arial" charset="0"/>
              </a:rPr>
              <a:t>The CCSS Requires Three Shifts in </a:t>
            </a:r>
            <a:r>
              <a:rPr lang="en-US" b="1" dirty="0" smtClean="0">
                <a:solidFill>
                  <a:srgbClr val="17375E"/>
                </a:solidFill>
                <a:sym typeface="Arial" charset="0"/>
              </a:rPr>
              <a:t>ELA/Literacy</a:t>
            </a:r>
            <a:endParaRPr lang="en-US" b="1" dirty="0"/>
          </a:p>
        </p:txBody>
      </p:sp>
      <p:sp>
        <p:nvSpPr>
          <p:cNvPr id="4" name="Content Placeholder 3"/>
          <p:cNvSpPr>
            <a:spLocks noGrp="1"/>
          </p:cNvSpPr>
          <p:nvPr>
            <p:ph sz="quarter" idx="1"/>
          </p:nvPr>
        </p:nvSpPr>
        <p:spPr>
          <a:xfrm>
            <a:off x="762000" y="1905000"/>
            <a:ext cx="7772400" cy="4572000"/>
          </a:xfrm>
        </p:spPr>
        <p:txBody>
          <a:bodyPr/>
          <a:lstStyle/>
          <a:p>
            <a:pPr marL="450850" indent="-495300" eaLnBrk="1" fontAlgn="auto" hangingPunct="1">
              <a:lnSpc>
                <a:spcPct val="114000"/>
              </a:lnSpc>
              <a:spcBef>
                <a:spcPts val="1200"/>
              </a:spcBef>
              <a:spcAft>
                <a:spcPts val="0"/>
              </a:spcAft>
              <a:buClr>
                <a:schemeClr val="dk1"/>
              </a:buClr>
              <a:buSzPct val="118518"/>
              <a:buFont typeface="Arial"/>
              <a:buAutoNum type="arabicPeriod"/>
              <a:tabLst>
                <a:tab pos="465138" algn="l"/>
                <a:tab pos="623888" algn="l"/>
                <a:tab pos="682625" algn="l"/>
              </a:tabLst>
              <a:defRPr/>
            </a:pPr>
            <a:r>
              <a:rPr lang="en-US" dirty="0">
                <a:latin typeface="+mj-lt"/>
                <a:ea typeface="Arial"/>
                <a:cs typeface="Arial"/>
                <a:sym typeface="Arial"/>
                <a:rtl val="0"/>
              </a:rPr>
              <a:t> </a:t>
            </a:r>
            <a:r>
              <a:rPr lang="x-none" sz="3200" b="1">
                <a:latin typeface="+mj-lt"/>
                <a:ea typeface="Arial"/>
                <a:cs typeface="Arial"/>
                <a:sym typeface="Arial"/>
                <a:rtl val="0"/>
              </a:rPr>
              <a:t>Building knowledge </a:t>
            </a:r>
            <a:r>
              <a:rPr lang="x-none" sz="3200">
                <a:latin typeface="+mj-lt"/>
                <a:ea typeface="Arial"/>
                <a:cs typeface="Arial"/>
                <a:sym typeface="Arial"/>
                <a:rtl val="0"/>
              </a:rPr>
              <a:t>through </a:t>
            </a:r>
            <a:r>
              <a:rPr lang="x-none" sz="3200" b="1">
                <a:latin typeface="+mj-lt"/>
                <a:ea typeface="Arial"/>
                <a:cs typeface="Arial"/>
                <a:sym typeface="Arial"/>
                <a:rtl val="0"/>
              </a:rPr>
              <a:t>content-rich</a:t>
            </a:r>
            <a:r>
              <a:rPr lang="en-US" sz="3200" b="1" dirty="0">
                <a:latin typeface="+mj-lt"/>
                <a:ea typeface="Arial"/>
                <a:cs typeface="Arial"/>
                <a:sym typeface="Arial"/>
                <a:rtl val="0"/>
              </a:rPr>
              <a:t>   		</a:t>
            </a:r>
            <a:r>
              <a:rPr lang="x-none" sz="3200" b="1" smtClean="0">
                <a:latin typeface="+mj-lt"/>
                <a:ea typeface="Arial"/>
                <a:cs typeface="Arial"/>
                <a:sym typeface="Arial"/>
                <a:rtl val="0"/>
              </a:rPr>
              <a:t>nonfiction </a:t>
            </a:r>
            <a:endParaRPr lang="x-none" sz="3200" b="1">
              <a:latin typeface="+mj-lt"/>
              <a:ea typeface="Arial"/>
              <a:cs typeface="Arial"/>
              <a:sym typeface="Arial"/>
              <a:rtl val="0"/>
            </a:endParaRP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3200">
                <a:latin typeface="+mj-lt"/>
                <a:ea typeface="Arial"/>
                <a:cs typeface="Arial"/>
                <a:sym typeface="Arial"/>
                <a:rtl val="0"/>
              </a:rPr>
              <a:t>Reading</a:t>
            </a:r>
            <a:r>
              <a:rPr lang="en-US" sz="3200" dirty="0">
                <a:latin typeface="+mj-lt"/>
                <a:ea typeface="Arial"/>
                <a:cs typeface="Arial"/>
                <a:sym typeface="Arial"/>
                <a:rtl val="0"/>
              </a:rPr>
              <a:t>, </a:t>
            </a:r>
            <a:r>
              <a:rPr lang="x-none" sz="3200">
                <a:latin typeface="+mj-lt"/>
                <a:ea typeface="Arial"/>
                <a:cs typeface="Arial"/>
                <a:sym typeface="Arial"/>
                <a:rtl val="0"/>
              </a:rPr>
              <a:t>writing </a:t>
            </a:r>
            <a:r>
              <a:rPr lang="en-US" sz="3200" dirty="0">
                <a:latin typeface="+mj-lt"/>
                <a:ea typeface="Arial"/>
                <a:cs typeface="Arial"/>
                <a:sym typeface="Arial"/>
                <a:rtl val="0"/>
              </a:rPr>
              <a:t>and speaking </a:t>
            </a:r>
            <a:r>
              <a:rPr lang="x-none" sz="3200">
                <a:latin typeface="+mj-lt"/>
                <a:ea typeface="Arial"/>
                <a:cs typeface="Arial"/>
                <a:sym typeface="Arial"/>
                <a:rtl val="0"/>
              </a:rPr>
              <a:t>grounded in </a:t>
            </a:r>
            <a:r>
              <a:rPr lang="x-none" sz="3200" b="1">
                <a:latin typeface="+mj-lt"/>
                <a:ea typeface="Arial"/>
                <a:cs typeface="Arial"/>
                <a:sym typeface="Arial"/>
                <a:rtl val="0"/>
              </a:rPr>
              <a:t>evidence from text</a:t>
            </a:r>
            <a:r>
              <a:rPr lang="x-none" sz="3200">
                <a:latin typeface="+mj-lt"/>
                <a:ea typeface="Arial"/>
                <a:cs typeface="Arial"/>
                <a:sym typeface="Arial"/>
                <a:rtl val="0"/>
              </a:rPr>
              <a:t>, both literary and informational</a:t>
            </a: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3200">
                <a:latin typeface="+mj-lt"/>
                <a:ea typeface="Arial"/>
                <a:cs typeface="Arial"/>
                <a:sym typeface="Arial"/>
                <a:rtl val="0"/>
              </a:rPr>
              <a:t>Regular practice with </a:t>
            </a:r>
            <a:r>
              <a:rPr lang="x-none" sz="3200" b="1">
                <a:latin typeface="+mj-lt"/>
                <a:ea typeface="Arial"/>
                <a:cs typeface="Arial"/>
                <a:sym typeface="Arial"/>
                <a:rtl val="0"/>
              </a:rPr>
              <a:t>complex text </a:t>
            </a:r>
            <a:r>
              <a:rPr lang="x-none" sz="3200">
                <a:latin typeface="+mj-lt"/>
                <a:ea typeface="Arial"/>
                <a:cs typeface="Arial"/>
                <a:sym typeface="Arial"/>
                <a:rtl val="0"/>
              </a:rPr>
              <a:t>and its </a:t>
            </a:r>
            <a:r>
              <a:rPr lang="x-none" sz="3200" b="1">
                <a:latin typeface="+mj-lt"/>
                <a:ea typeface="Arial"/>
                <a:cs typeface="Arial"/>
                <a:sym typeface="Arial"/>
                <a:rtl val="0"/>
              </a:rPr>
              <a:t>academic language</a:t>
            </a:r>
          </a:p>
          <a:p>
            <a:pPr marL="0" indent="0">
              <a:buNone/>
            </a:pPr>
            <a:endParaRPr lang="en-US"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62600"/>
            <a:ext cx="1905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7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371600"/>
          </a:xfrm>
          <a:prstGeom prst="rect">
            <a:avLst/>
          </a:prstGeom>
        </p:spPr>
        <p:txBody>
          <a:bodyPr vert="horz" lIns="91440" tIns="45720" rIns="91440" bIns="45720" rtlCol="0" anchor="ctr">
            <a:noAutofit/>
          </a:bodyPr>
          <a:lstStyle/>
          <a:p>
            <a:pPr lvl="0" algn="ctr" defTabSz="914400">
              <a:lnSpc>
                <a:spcPct val="90000"/>
              </a:lnSpc>
              <a:spcBef>
                <a:spcPct val="0"/>
              </a:spcBef>
              <a:defRPr/>
            </a:pPr>
            <a:r>
              <a:rPr kumimoji="0" lang="en-US" sz="3600" b="1" i="0" u="none" strike="noStrike" kern="1200" cap="none" spc="0" normalizeH="0" baseline="0" noProof="0" dirty="0" smtClean="0">
                <a:ln>
                  <a:noFill/>
                </a:ln>
                <a:solidFill>
                  <a:srgbClr val="5B7172"/>
                </a:solidFill>
                <a:effectLst/>
                <a:uLnTx/>
                <a:uFillTx/>
                <a:latin typeface="+mj-lt"/>
                <a:ea typeface="+mj-ea"/>
                <a:cs typeface="+mj-cs"/>
              </a:rPr>
              <a:t>Why </a:t>
            </a:r>
            <a:r>
              <a:rPr kumimoji="0" lang="en-US" sz="3600" b="1" i="0" u="none" strike="noStrike" kern="1200" cap="none" spc="0" normalizeH="0" baseline="0" noProof="0" dirty="0" smtClean="0">
                <a:ln>
                  <a:noFill/>
                </a:ln>
                <a:solidFill>
                  <a:srgbClr val="FF0000"/>
                </a:solidFill>
                <a:effectLst/>
                <a:uLnTx/>
                <a:uFillTx/>
                <a:latin typeface="+mj-lt"/>
                <a:ea typeface="+mj-ea"/>
                <a:cs typeface="+mj-cs"/>
              </a:rPr>
              <a:t>Depth </a:t>
            </a:r>
            <a:r>
              <a:rPr kumimoji="0" lang="en-US" sz="3600" b="1" i="0" u="none" strike="noStrike" kern="1200" cap="none" spc="0" normalizeH="0" baseline="0" noProof="0" dirty="0" smtClean="0">
                <a:ln>
                  <a:noFill/>
                </a:ln>
                <a:solidFill>
                  <a:srgbClr val="5B7172"/>
                </a:solidFill>
                <a:effectLst/>
                <a:uLnTx/>
                <a:uFillTx/>
                <a:latin typeface="+mj-lt"/>
                <a:ea typeface="+mj-ea"/>
                <a:cs typeface="+mj-cs"/>
              </a:rPr>
              <a:t>through </a:t>
            </a:r>
          </a:p>
          <a:p>
            <a:pPr lvl="0" algn="ctr" defTabSz="914400">
              <a:lnSpc>
                <a:spcPct val="90000"/>
              </a:lnSpc>
              <a:spcBef>
                <a:spcPct val="0"/>
              </a:spcBef>
              <a:defRPr/>
            </a:pPr>
            <a:r>
              <a:rPr kumimoji="0" lang="en-US" sz="3600" b="1" i="0" u="none" strike="noStrike" kern="1200" cap="none" spc="0" normalizeH="0" baseline="0" noProof="0" dirty="0" smtClean="0">
                <a:ln>
                  <a:noFill/>
                </a:ln>
                <a:solidFill>
                  <a:srgbClr val="5B7172"/>
                </a:solidFill>
                <a:effectLst/>
                <a:uLnTx/>
                <a:uFillTx/>
                <a:latin typeface="+mj-lt"/>
                <a:ea typeface="+mj-ea"/>
                <a:cs typeface="+mj-cs"/>
              </a:rPr>
              <a:t>“Close </a:t>
            </a:r>
            <a:r>
              <a:rPr lang="en-US" sz="3600" b="1" dirty="0" smtClean="0">
                <a:solidFill>
                  <a:srgbClr val="5B7172"/>
                </a:solidFill>
                <a:latin typeface="+mj-lt"/>
                <a:ea typeface="+mj-ea"/>
                <a:cs typeface="+mj-cs"/>
              </a:rPr>
              <a:t>Reading”</a:t>
            </a:r>
            <a:r>
              <a:rPr lang="en-US" sz="3600" b="1" dirty="0" smtClean="0">
                <a:solidFill>
                  <a:schemeClr val="accent2">
                    <a:lumMod val="75000"/>
                    <a:lumOff val="25000"/>
                  </a:schemeClr>
                </a:solidFill>
                <a:latin typeface="+mj-lt"/>
                <a:ea typeface="+mj-ea"/>
                <a:cs typeface="+mj-cs"/>
              </a:rPr>
              <a:t> </a:t>
            </a:r>
            <a:r>
              <a:rPr lang="en-US" sz="3600" b="1" dirty="0" smtClean="0">
                <a:solidFill>
                  <a:srgbClr val="FF0000"/>
                </a:solidFill>
                <a:latin typeface="+mj-lt"/>
                <a:ea typeface="+mj-ea"/>
                <a:cs typeface="+mj-cs"/>
              </a:rPr>
              <a:t>Matters</a:t>
            </a:r>
            <a:endParaRPr kumimoji="0" lang="en-US" sz="36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2051" name="Picture 3"/>
          <p:cNvPicPr>
            <a:picLocks noChangeAspect="1" noChangeArrowheads="1"/>
          </p:cNvPicPr>
          <p:nvPr/>
        </p:nvPicPr>
        <p:blipFill>
          <a:blip r:embed="rId3"/>
          <a:srcRect/>
          <a:stretch>
            <a:fillRect/>
          </a:stretch>
        </p:blipFill>
        <p:spPr bwMode="auto">
          <a:xfrm>
            <a:off x="5029200" y="1340773"/>
            <a:ext cx="3810002" cy="5156051"/>
          </a:xfrm>
          <a:prstGeom prst="rect">
            <a:avLst/>
          </a:prstGeom>
          <a:noFill/>
          <a:ln w="9525">
            <a:solidFill>
              <a:srgbClr val="404040"/>
            </a:solidFill>
            <a:miter lim="800000"/>
            <a:headEnd/>
            <a:tailEnd/>
          </a:ln>
          <a:effectLst>
            <a:outerShdw blurRad="50800" dist="88900" dir="8100000" algn="tr" rotWithShape="0">
              <a:prstClr val="black">
                <a:alpha val="40000"/>
              </a:prstClr>
            </a:outerShdw>
          </a:effectLst>
        </p:spPr>
      </p:pic>
      <p:sp>
        <p:nvSpPr>
          <p:cNvPr id="6" name="Content Placeholder 2"/>
          <p:cNvSpPr txBox="1">
            <a:spLocks/>
          </p:cNvSpPr>
          <p:nvPr/>
        </p:nvSpPr>
        <p:spPr>
          <a:xfrm>
            <a:off x="228600" y="1659204"/>
            <a:ext cx="4648198" cy="5201424"/>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FF0000"/>
                </a:solidFill>
              </a:rPr>
              <a:t>Close reading </a:t>
            </a:r>
            <a:r>
              <a:rPr lang="en-US" sz="2800" b="1" dirty="0" smtClean="0">
                <a:solidFill>
                  <a:srgbClr val="5B7172"/>
                </a:solidFill>
              </a:rPr>
              <a:t>instruction:</a:t>
            </a:r>
          </a:p>
          <a:p>
            <a:pPr>
              <a:spcBef>
                <a:spcPts val="1200"/>
              </a:spcBef>
            </a:pPr>
            <a:r>
              <a:rPr lang="en-US" sz="2200" b="1" dirty="0" smtClean="0">
                <a:solidFill>
                  <a:srgbClr val="5B7172"/>
                </a:solidFill>
              </a:rPr>
              <a:t>Requires </a:t>
            </a:r>
            <a:r>
              <a:rPr lang="en-US" sz="2200" b="1" dirty="0">
                <a:solidFill>
                  <a:srgbClr val="5B7172"/>
                </a:solidFill>
              </a:rPr>
              <a:t>careful attention to </a:t>
            </a:r>
            <a:r>
              <a:rPr lang="en-US" sz="2200" b="1" dirty="0">
                <a:solidFill>
                  <a:srgbClr val="FF0000"/>
                </a:solidFill>
              </a:rPr>
              <a:t>how the text unfolds </a:t>
            </a:r>
            <a:r>
              <a:rPr lang="en-US" sz="2200" b="1" dirty="0">
                <a:solidFill>
                  <a:srgbClr val="5B7172"/>
                </a:solidFill>
              </a:rPr>
              <a:t>through asking </a:t>
            </a:r>
            <a:r>
              <a:rPr lang="en-US" sz="2200" b="1" dirty="0" smtClean="0">
                <a:solidFill>
                  <a:srgbClr val="FF0000"/>
                </a:solidFill>
              </a:rPr>
              <a:t>text-dependent questions.</a:t>
            </a:r>
            <a:r>
              <a:rPr lang="en-US" sz="2200" b="1" dirty="0">
                <a:solidFill>
                  <a:srgbClr val="FF0000"/>
                </a:solidFill>
              </a:rPr>
              <a:t> </a:t>
            </a:r>
            <a:endParaRPr lang="en-US" sz="2200" b="1" dirty="0" smtClean="0">
              <a:solidFill>
                <a:srgbClr val="FF0000"/>
              </a:solidFill>
            </a:endParaRPr>
          </a:p>
          <a:p>
            <a:pPr>
              <a:spcBef>
                <a:spcPts val="1200"/>
              </a:spcBef>
            </a:pPr>
            <a:r>
              <a:rPr lang="en-US" sz="2200" b="1" dirty="0" smtClean="0">
                <a:solidFill>
                  <a:schemeClr val="tx1">
                    <a:lumMod val="65000"/>
                    <a:lumOff val="35000"/>
                  </a:schemeClr>
                </a:solidFill>
              </a:rPr>
              <a:t>Focuses on building knowledge through the </a:t>
            </a:r>
            <a:r>
              <a:rPr lang="en-US" sz="2200" b="1" dirty="0" smtClean="0">
                <a:solidFill>
                  <a:srgbClr val="FF0000"/>
                </a:solidFill>
              </a:rPr>
              <a:t>strategic use </a:t>
            </a:r>
            <a:r>
              <a:rPr lang="en-US" sz="2200" b="1" dirty="0" smtClean="0">
                <a:solidFill>
                  <a:schemeClr val="tx1">
                    <a:lumMod val="65000"/>
                    <a:lumOff val="35000"/>
                  </a:schemeClr>
                </a:solidFill>
              </a:rPr>
              <a:t>of text-dependent questions.</a:t>
            </a:r>
          </a:p>
          <a:p>
            <a:pPr>
              <a:spcBef>
                <a:spcPts val="1200"/>
              </a:spcBef>
            </a:pPr>
            <a:r>
              <a:rPr lang="en-US" sz="2200" b="1" dirty="0" smtClean="0">
                <a:solidFill>
                  <a:srgbClr val="5B7172"/>
                </a:solidFill>
              </a:rPr>
              <a:t>Can prepare </a:t>
            </a:r>
            <a:r>
              <a:rPr lang="en-US" sz="2200" b="1" dirty="0">
                <a:solidFill>
                  <a:srgbClr val="5B7172"/>
                </a:solidFill>
              </a:rPr>
              <a:t>students for </a:t>
            </a:r>
            <a:r>
              <a:rPr lang="en-US" sz="2200" b="1" dirty="0">
                <a:solidFill>
                  <a:srgbClr val="FF0000"/>
                </a:solidFill>
              </a:rPr>
              <a:t>the kinds of reading tasks </a:t>
            </a:r>
            <a:r>
              <a:rPr lang="en-US" sz="2200" b="1" dirty="0">
                <a:solidFill>
                  <a:srgbClr val="5B7172"/>
                </a:solidFill>
              </a:rPr>
              <a:t>they will encounter after </a:t>
            </a:r>
            <a:r>
              <a:rPr lang="en-US" sz="2200" b="1" dirty="0" smtClean="0">
                <a:solidFill>
                  <a:srgbClr val="5B7172"/>
                </a:solidFill>
              </a:rPr>
              <a:t>graduation.</a:t>
            </a:r>
          </a:p>
          <a:p>
            <a:pPr>
              <a:spcBef>
                <a:spcPts val="1200"/>
              </a:spcBef>
            </a:pPr>
            <a:r>
              <a:rPr lang="en-US" sz="2200" b="1" dirty="0" smtClean="0">
                <a:solidFill>
                  <a:srgbClr val="5B7172"/>
                </a:solidFill>
              </a:rPr>
              <a:t>Despite its name, close reading has a lot </a:t>
            </a:r>
            <a:r>
              <a:rPr lang="en-US" sz="2200" b="1" dirty="0" smtClean="0">
                <a:solidFill>
                  <a:srgbClr val="FF0000"/>
                </a:solidFill>
              </a:rPr>
              <a:t>more to do with writing </a:t>
            </a:r>
            <a:r>
              <a:rPr lang="en-US" sz="2200" b="1" dirty="0" smtClean="0">
                <a:solidFill>
                  <a:srgbClr val="5B7172"/>
                </a:solidFill>
              </a:rPr>
              <a:t>than reading! </a:t>
            </a:r>
          </a:p>
        </p:txBody>
      </p:sp>
      <p:pic>
        <p:nvPicPr>
          <p:cNvPr id="2050" name="Picture 2" descr="http://t1.gstatic.com/images?q=tbn:ANd9GcRHq3P3-p6xYnd7pStlPxcDp1IXIxoqG2T4UH9uHuivuhV0A6_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84" y="51121"/>
            <a:ext cx="1663016" cy="166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126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rea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56322" name="Text Box 2"/>
          <p:cNvSpPr txBox="1">
            <a:spLocks noChangeArrowheads="1"/>
          </p:cNvSpPr>
          <p:nvPr/>
        </p:nvSpPr>
        <p:spPr bwMode="auto">
          <a:xfrm>
            <a:off x="228600" y="304800"/>
            <a:ext cx="8915400" cy="553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457200" fontAlgn="auto">
              <a:spcBef>
                <a:spcPts val="0"/>
              </a:spcBef>
              <a:spcAft>
                <a:spcPts val="0"/>
              </a:spcAft>
            </a:pPr>
            <a:r>
              <a:rPr lang="en-US" sz="5400" b="1" dirty="0">
                <a:solidFill>
                  <a:prstClr val="white"/>
                </a:solidFill>
                <a:latin typeface="Optima" charset="0"/>
                <a:cs typeface="+mn-cs"/>
              </a:rPr>
              <a:t>Close </a:t>
            </a:r>
            <a:r>
              <a:rPr lang="en-US" sz="5400" b="1" dirty="0" smtClean="0">
                <a:solidFill>
                  <a:prstClr val="white"/>
                </a:solidFill>
                <a:latin typeface="Optima" charset="0"/>
                <a:cs typeface="+mn-cs"/>
              </a:rPr>
              <a:t>Reading</a:t>
            </a:r>
          </a:p>
          <a:p>
            <a:pPr defTabSz="457200" fontAlgn="auto">
              <a:spcBef>
                <a:spcPts val="0"/>
              </a:spcBef>
              <a:spcAft>
                <a:spcPts val="0"/>
              </a:spcAft>
            </a:pPr>
            <a:endParaRPr lang="en-US" sz="2400" b="1" dirty="0" smtClean="0">
              <a:solidFill>
                <a:prstClr val="white"/>
              </a:solidFill>
              <a:latin typeface="Optima" charset="0"/>
              <a:cs typeface="+mn-cs"/>
            </a:endParaRPr>
          </a:p>
          <a:p>
            <a:pPr defTabSz="457200" fontAlgn="auto">
              <a:spcBef>
                <a:spcPts val="0"/>
              </a:spcBef>
              <a:spcAft>
                <a:spcPts val="0"/>
              </a:spcAft>
            </a:pPr>
            <a:endParaRPr lang="en-US" sz="2400" b="1" dirty="0">
              <a:solidFill>
                <a:prstClr val="white"/>
              </a:solidFill>
              <a:latin typeface="Optima" charset="0"/>
              <a:cs typeface="+mn-cs"/>
            </a:endParaRPr>
          </a:p>
          <a:p>
            <a:pPr algn="ctr" defTabSz="457200" fontAlgn="auto">
              <a:spcBef>
                <a:spcPts val="0"/>
              </a:spcBef>
              <a:spcAft>
                <a:spcPts val="0"/>
              </a:spcAft>
            </a:pPr>
            <a:r>
              <a:rPr lang="en-US" sz="3600" b="1" dirty="0" smtClean="0">
                <a:solidFill>
                  <a:prstClr val="white"/>
                </a:solidFill>
                <a:latin typeface="Optima" charset="0"/>
                <a:cs typeface="+mn-cs"/>
              </a:rPr>
              <a:t>Dr. Douglas Fisher</a:t>
            </a:r>
          </a:p>
          <a:p>
            <a:pPr algn="ctr" defTabSz="457200" fontAlgn="auto">
              <a:spcBef>
                <a:spcPts val="0"/>
              </a:spcBef>
              <a:spcAft>
                <a:spcPts val="0"/>
              </a:spcAft>
            </a:pPr>
            <a:r>
              <a:rPr lang="en-US" sz="3600" b="1" i="1" dirty="0" smtClean="0">
                <a:solidFill>
                  <a:prstClr val="white"/>
                </a:solidFill>
                <a:latin typeface="Optima" charset="0"/>
                <a:cs typeface="+mn-cs"/>
              </a:rPr>
              <a:t>Close </a:t>
            </a:r>
            <a:r>
              <a:rPr lang="en-US" sz="3600" b="1" i="1" dirty="0">
                <a:solidFill>
                  <a:prstClr val="white"/>
                </a:solidFill>
                <a:latin typeface="Optima" charset="0"/>
                <a:cs typeface="+mn-cs"/>
              </a:rPr>
              <a:t>Reading and </a:t>
            </a:r>
            <a:r>
              <a:rPr lang="en-US" sz="3600" b="1" i="1" dirty="0" smtClean="0">
                <a:solidFill>
                  <a:prstClr val="white"/>
                </a:solidFill>
                <a:latin typeface="Optima" charset="0"/>
                <a:cs typeface="+mn-cs"/>
              </a:rPr>
              <a:t>the </a:t>
            </a:r>
            <a:r>
              <a:rPr lang="en-US" sz="3600" b="1" i="1" dirty="0">
                <a:solidFill>
                  <a:prstClr val="white"/>
                </a:solidFill>
                <a:latin typeface="Optima" charset="0"/>
                <a:cs typeface="+mn-cs"/>
              </a:rPr>
              <a:t>CCSS, </a:t>
            </a:r>
            <a:r>
              <a:rPr lang="en-US" sz="3600" b="1" i="1" u="sng" dirty="0">
                <a:solidFill>
                  <a:prstClr val="white"/>
                </a:solidFill>
                <a:latin typeface="Optima" charset="0"/>
                <a:cs typeface="+mn-cs"/>
              </a:rPr>
              <a:t>Part 1</a:t>
            </a:r>
          </a:p>
          <a:p>
            <a:pPr algn="ctr" defTabSz="457200" fontAlgn="auto">
              <a:spcBef>
                <a:spcPts val="0"/>
              </a:spcBef>
              <a:spcAft>
                <a:spcPts val="0"/>
              </a:spcAft>
            </a:pPr>
            <a:endParaRPr lang="en-US" sz="2400" b="1" dirty="0" smtClean="0">
              <a:solidFill>
                <a:prstClr val="white"/>
              </a:solidFill>
              <a:latin typeface="Optima" charset="0"/>
              <a:cs typeface="+mn-cs"/>
            </a:endParaRPr>
          </a:p>
          <a:p>
            <a:pPr algn="ctr" defTabSz="457200" fontAlgn="auto">
              <a:spcBef>
                <a:spcPts val="0"/>
              </a:spcBef>
              <a:spcAft>
                <a:spcPts val="0"/>
              </a:spcAft>
            </a:pPr>
            <a:r>
              <a:rPr lang="en-US" sz="2800" b="1" dirty="0" smtClean="0">
                <a:solidFill>
                  <a:schemeClr val="bg1"/>
                </a:solidFill>
                <a:latin typeface="Optima" charset="0"/>
                <a:cs typeface="+mn-cs"/>
                <a:hlinkClick r:id="rId4"/>
              </a:rPr>
              <a:t>http</a:t>
            </a:r>
            <a:r>
              <a:rPr lang="en-US" sz="2800" b="1" dirty="0">
                <a:solidFill>
                  <a:schemeClr val="bg1"/>
                </a:solidFill>
                <a:latin typeface="Optima" charset="0"/>
                <a:cs typeface="+mn-cs"/>
                <a:hlinkClick r:id="rId4"/>
              </a:rPr>
              <a:t>://</a:t>
            </a:r>
            <a:r>
              <a:rPr lang="en-US" sz="2800" b="1" dirty="0" smtClean="0">
                <a:solidFill>
                  <a:schemeClr val="bg1"/>
                </a:solidFill>
                <a:latin typeface="Optima" charset="0"/>
                <a:cs typeface="+mn-cs"/>
                <a:hlinkClick r:id="rId4"/>
              </a:rPr>
              <a:t>www.youtube.com/watch?v=5w9v6-zUg3Y&amp;feature=relmfu</a:t>
            </a:r>
            <a:endParaRPr lang="en-US" sz="2800" b="1" dirty="0" smtClean="0">
              <a:solidFill>
                <a:schemeClr val="bg1"/>
              </a:solidFill>
              <a:latin typeface="Optima" charset="0"/>
              <a:cs typeface="+mn-cs"/>
            </a:endParaRPr>
          </a:p>
          <a:p>
            <a:pPr defTabSz="457200" fontAlgn="auto">
              <a:spcBef>
                <a:spcPts val="0"/>
              </a:spcBef>
              <a:spcAft>
                <a:spcPts val="0"/>
              </a:spcAft>
            </a:pPr>
            <a:endParaRPr lang="en-US" sz="2800" b="1" dirty="0">
              <a:solidFill>
                <a:schemeClr val="bg1"/>
              </a:solidFill>
              <a:latin typeface="Optima" charset="0"/>
              <a:cs typeface="+mn-cs"/>
            </a:endParaRPr>
          </a:p>
          <a:p>
            <a:pPr defTabSz="457200" fontAlgn="auto">
              <a:spcBef>
                <a:spcPts val="0"/>
              </a:spcBef>
              <a:spcAft>
                <a:spcPts val="0"/>
              </a:spcAft>
            </a:pPr>
            <a:endParaRPr lang="en-US" sz="5400" b="1" dirty="0" smtClean="0">
              <a:solidFill>
                <a:prstClr val="white"/>
              </a:solidFill>
              <a:latin typeface="Optima" charset="0"/>
              <a:cs typeface="+mn-cs"/>
            </a:endParaRPr>
          </a:p>
          <a:p>
            <a:pPr defTabSz="457200"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2431193053"/>
      </p:ext>
    </p:extLst>
  </p:cSld>
  <p:clrMapOvr>
    <a:masterClrMapping/>
  </p:clrMapOvr>
  <mc:AlternateContent xmlns:mc="http://schemas.openxmlformats.org/markup-compatibility/2006" xmlns:p14="http://schemas.microsoft.com/office/powerpoint/2010/main">
    <mc:Choice Requires="p14">
      <p:transition spd="slow" p14:dur="1300">
        <p:wheel spokes="1"/>
      </p:transition>
    </mc:Choice>
    <mc:Fallback xmlns="">
      <p:transition xmlns:p14="http://schemas.microsoft.com/office/powerpoint/2010/main" spd="slow">
        <p:wheel spokes="1"/>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rea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56322" name="Text Box 2"/>
          <p:cNvSpPr txBox="1">
            <a:spLocks noChangeArrowheads="1"/>
          </p:cNvSpPr>
          <p:nvPr/>
        </p:nvSpPr>
        <p:spPr bwMode="auto">
          <a:xfrm>
            <a:off x="228600" y="304800"/>
            <a:ext cx="8915400" cy="507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457200" fontAlgn="auto">
              <a:spcBef>
                <a:spcPts val="0"/>
              </a:spcBef>
              <a:spcAft>
                <a:spcPts val="0"/>
              </a:spcAft>
            </a:pPr>
            <a:r>
              <a:rPr lang="en-US" sz="5400" b="1" dirty="0">
                <a:solidFill>
                  <a:prstClr val="white"/>
                </a:solidFill>
                <a:latin typeface="Optima" charset="0"/>
                <a:cs typeface="+mn-cs"/>
              </a:rPr>
              <a:t>Close </a:t>
            </a:r>
            <a:r>
              <a:rPr lang="en-US" sz="5400" b="1" dirty="0" smtClean="0">
                <a:solidFill>
                  <a:prstClr val="white"/>
                </a:solidFill>
                <a:latin typeface="Optima" charset="0"/>
                <a:cs typeface="+mn-cs"/>
              </a:rPr>
              <a:t>Reading</a:t>
            </a:r>
          </a:p>
          <a:p>
            <a:pPr defTabSz="457200" fontAlgn="auto">
              <a:spcBef>
                <a:spcPts val="0"/>
              </a:spcBef>
              <a:spcAft>
                <a:spcPts val="0"/>
              </a:spcAft>
            </a:pPr>
            <a:endParaRPr lang="en-US" sz="2400" b="1" dirty="0" smtClean="0">
              <a:solidFill>
                <a:prstClr val="white"/>
              </a:solidFill>
              <a:latin typeface="Optima" charset="0"/>
              <a:cs typeface="+mn-cs"/>
            </a:endParaRPr>
          </a:p>
          <a:p>
            <a:pPr defTabSz="457200" fontAlgn="auto">
              <a:spcBef>
                <a:spcPts val="0"/>
              </a:spcBef>
              <a:spcAft>
                <a:spcPts val="0"/>
              </a:spcAft>
            </a:pPr>
            <a:endParaRPr lang="en-US" sz="2400" b="1" dirty="0">
              <a:solidFill>
                <a:prstClr val="white"/>
              </a:solidFill>
              <a:latin typeface="Optima" charset="0"/>
              <a:cs typeface="+mn-cs"/>
            </a:endParaRPr>
          </a:p>
          <a:p>
            <a:pPr algn="ctr" defTabSz="457200" fontAlgn="auto">
              <a:spcBef>
                <a:spcPts val="0"/>
              </a:spcBef>
              <a:spcAft>
                <a:spcPts val="0"/>
              </a:spcAft>
            </a:pPr>
            <a:r>
              <a:rPr lang="en-US" sz="3600" b="1" dirty="0" smtClean="0">
                <a:solidFill>
                  <a:prstClr val="white"/>
                </a:solidFill>
                <a:latin typeface="Optima" charset="0"/>
                <a:cs typeface="+mn-cs"/>
              </a:rPr>
              <a:t>Dr. Douglas Fisher</a:t>
            </a:r>
          </a:p>
          <a:p>
            <a:pPr algn="ctr" defTabSz="457200" fontAlgn="auto">
              <a:spcBef>
                <a:spcPts val="0"/>
              </a:spcBef>
              <a:spcAft>
                <a:spcPts val="0"/>
              </a:spcAft>
            </a:pPr>
            <a:r>
              <a:rPr lang="en-US" sz="3600" b="1" i="1" dirty="0" smtClean="0">
                <a:solidFill>
                  <a:prstClr val="white"/>
                </a:solidFill>
                <a:latin typeface="Optima" charset="0"/>
                <a:cs typeface="+mn-cs"/>
              </a:rPr>
              <a:t>Close </a:t>
            </a:r>
            <a:r>
              <a:rPr lang="en-US" sz="3600" b="1" i="1" dirty="0">
                <a:solidFill>
                  <a:prstClr val="white"/>
                </a:solidFill>
                <a:latin typeface="Optima" charset="0"/>
                <a:cs typeface="+mn-cs"/>
              </a:rPr>
              <a:t>Reading and </a:t>
            </a:r>
            <a:r>
              <a:rPr lang="en-US" sz="3600" b="1" i="1" dirty="0" smtClean="0">
                <a:solidFill>
                  <a:prstClr val="white"/>
                </a:solidFill>
                <a:latin typeface="Optima" charset="0"/>
                <a:cs typeface="+mn-cs"/>
              </a:rPr>
              <a:t>the </a:t>
            </a:r>
            <a:r>
              <a:rPr lang="en-US" sz="3600" b="1" i="1" dirty="0">
                <a:solidFill>
                  <a:prstClr val="white"/>
                </a:solidFill>
                <a:latin typeface="Optima" charset="0"/>
                <a:cs typeface="+mn-cs"/>
              </a:rPr>
              <a:t>CCSS, </a:t>
            </a:r>
            <a:r>
              <a:rPr lang="en-US" sz="3600" b="1" i="1" u="sng" dirty="0">
                <a:solidFill>
                  <a:prstClr val="white"/>
                </a:solidFill>
                <a:latin typeface="Optima" charset="0"/>
                <a:cs typeface="+mn-cs"/>
              </a:rPr>
              <a:t>Part </a:t>
            </a:r>
            <a:r>
              <a:rPr lang="en-US" sz="3600" b="1" i="1" u="sng" dirty="0" smtClean="0">
                <a:solidFill>
                  <a:prstClr val="white"/>
                </a:solidFill>
                <a:latin typeface="Optima" charset="0"/>
                <a:cs typeface="+mn-cs"/>
              </a:rPr>
              <a:t>2</a:t>
            </a:r>
            <a:endParaRPr lang="en-US" sz="3600" b="1" i="1" u="sng" dirty="0">
              <a:solidFill>
                <a:prstClr val="white"/>
              </a:solidFill>
              <a:latin typeface="Optima" charset="0"/>
              <a:cs typeface="+mn-cs"/>
            </a:endParaRPr>
          </a:p>
          <a:p>
            <a:pPr algn="ctr" defTabSz="457200" fontAlgn="auto">
              <a:spcBef>
                <a:spcPts val="0"/>
              </a:spcBef>
              <a:spcAft>
                <a:spcPts val="0"/>
              </a:spcAft>
            </a:pPr>
            <a:endParaRPr lang="en-US" sz="2400" b="1" dirty="0" smtClean="0">
              <a:solidFill>
                <a:prstClr val="white"/>
              </a:solidFill>
              <a:latin typeface="Optima" charset="0"/>
              <a:cs typeface="+mn-cs"/>
            </a:endParaRPr>
          </a:p>
          <a:p>
            <a:pPr algn="ctr" defTabSz="457200" fontAlgn="auto">
              <a:spcBef>
                <a:spcPts val="0"/>
              </a:spcBef>
              <a:spcAft>
                <a:spcPts val="0"/>
              </a:spcAft>
            </a:pPr>
            <a:endParaRPr lang="en-US" sz="2400" b="1" dirty="0" smtClean="0">
              <a:solidFill>
                <a:prstClr val="white"/>
              </a:solidFill>
              <a:latin typeface="Optima" charset="0"/>
              <a:cs typeface="+mn-cs"/>
            </a:endParaRPr>
          </a:p>
          <a:p>
            <a:pPr algn="ctr" defTabSz="457200" fontAlgn="auto">
              <a:spcBef>
                <a:spcPts val="0"/>
              </a:spcBef>
              <a:spcAft>
                <a:spcPts val="0"/>
              </a:spcAft>
            </a:pPr>
            <a:r>
              <a:rPr lang="en-US" sz="2800" b="1" dirty="0" smtClean="0">
                <a:solidFill>
                  <a:prstClr val="white"/>
                </a:solidFill>
                <a:latin typeface="Optima" charset="0"/>
                <a:cs typeface="+mn-cs"/>
                <a:hlinkClick r:id="rId4"/>
              </a:rPr>
              <a:t>http</a:t>
            </a:r>
            <a:r>
              <a:rPr lang="en-US" sz="2800" b="1" dirty="0">
                <a:solidFill>
                  <a:prstClr val="white"/>
                </a:solidFill>
                <a:latin typeface="Optima" charset="0"/>
                <a:cs typeface="+mn-cs"/>
                <a:hlinkClick r:id="rId4"/>
              </a:rPr>
              <a:t>://</a:t>
            </a:r>
            <a:r>
              <a:rPr lang="en-US" sz="2800" b="1" dirty="0" smtClean="0">
                <a:solidFill>
                  <a:prstClr val="white"/>
                </a:solidFill>
                <a:latin typeface="Optima" charset="0"/>
                <a:cs typeface="+mn-cs"/>
                <a:hlinkClick r:id="rId4"/>
              </a:rPr>
              <a:t>www.youtube.com/watch?NR=1&amp;v=JhGI5zdjpvc&amp;feature=endscreen</a:t>
            </a:r>
            <a:endParaRPr lang="en-US" sz="2800" b="1" dirty="0" smtClean="0">
              <a:solidFill>
                <a:prstClr val="white"/>
              </a:solidFill>
              <a:latin typeface="Optima" charset="0"/>
              <a:cs typeface="+mn-cs"/>
            </a:endParaRPr>
          </a:p>
          <a:p>
            <a:pPr algn="ctr" defTabSz="457200" fontAlgn="auto">
              <a:spcBef>
                <a:spcPts val="0"/>
              </a:spcBef>
              <a:spcAft>
                <a:spcPts val="0"/>
              </a:spcAft>
            </a:pPr>
            <a:endParaRPr lang="en-US" sz="2800" b="1" dirty="0" smtClean="0">
              <a:solidFill>
                <a:prstClr val="white"/>
              </a:solidFill>
              <a:latin typeface="Optima" charset="0"/>
              <a:cs typeface="+mn-cs"/>
            </a:endParaRPr>
          </a:p>
          <a:p>
            <a:pPr defTabSz="457200"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1101979377"/>
      </p:ext>
    </p:extLst>
  </p:cSld>
  <p:clrMapOvr>
    <a:masterClrMapping/>
  </p:clrMapOvr>
  <mc:AlternateContent xmlns:mc="http://schemas.openxmlformats.org/markup-compatibility/2006" xmlns:p14="http://schemas.microsoft.com/office/powerpoint/2010/main">
    <mc:Choice Requires="p14">
      <p:transition spd="slow" p14:dur="1300">
        <p:wheel spokes="1"/>
      </p:transition>
    </mc:Choice>
    <mc:Fallback xmlns="">
      <p:transition xmlns:p14="http://schemas.microsoft.com/office/powerpoint/2010/main" spd="slow">
        <p:wheel spokes="1"/>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81922"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fontAlgn="auto">
              <a:spcBef>
                <a:spcPts val="0"/>
              </a:spcBef>
              <a:spcAft>
                <a:spcPts val="0"/>
              </a:spcAft>
              <a:defRPr/>
            </a:pPr>
            <a:r>
              <a:rPr lang="en-US" sz="4000">
                <a:solidFill>
                  <a:prstClr val="white"/>
                </a:solidFill>
                <a:latin typeface="Calibri"/>
                <a:cs typeface="+mn-cs"/>
              </a:rPr>
              <a:t>Creating a Close Reading</a:t>
            </a:r>
            <a:endParaRPr lang="en-US">
              <a:solidFill>
                <a:prstClr val="black"/>
              </a:solidFill>
              <a:latin typeface="Calibri"/>
              <a:cs typeface="+mn-cs"/>
            </a:endParaRPr>
          </a:p>
        </p:txBody>
      </p:sp>
      <p:sp>
        <p:nvSpPr>
          <p:cNvPr id="81924" name="Text Box 4"/>
          <p:cNvSpPr txBox="1">
            <a:spLocks noChangeArrowheads="1"/>
          </p:cNvSpPr>
          <p:nvPr/>
        </p:nvSpPr>
        <p:spPr bwMode="auto">
          <a:xfrm>
            <a:off x="593725" y="581025"/>
            <a:ext cx="4283075"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Use a short passage</a:t>
            </a:r>
            <a:endParaRPr lang="en-US" sz="3200" dirty="0">
              <a:solidFill>
                <a:prstClr val="black"/>
              </a:solidFill>
              <a:latin typeface="Optima" charset="0"/>
            </a:endParaRPr>
          </a:p>
        </p:txBody>
      </p:sp>
      <p:sp>
        <p:nvSpPr>
          <p:cNvPr id="81925" name="Text Box 5"/>
          <p:cNvSpPr txBox="1">
            <a:spLocks noChangeArrowheads="1"/>
          </p:cNvSpPr>
          <p:nvPr/>
        </p:nvSpPr>
        <p:spPr bwMode="auto">
          <a:xfrm>
            <a:off x="609600" y="1447800"/>
            <a:ext cx="4572000"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ja-JP" altLang="en-US" sz="3200" b="1" dirty="0">
                <a:solidFill>
                  <a:prstClr val="white"/>
                </a:solidFill>
                <a:latin typeface="Optima" charset="0"/>
              </a:rPr>
              <a:t>“</a:t>
            </a:r>
            <a:r>
              <a:rPr lang="en-US" altLang="ja-JP" sz="3200" b="1" dirty="0">
                <a:solidFill>
                  <a:prstClr val="white"/>
                </a:solidFill>
                <a:latin typeface="Optima" charset="0"/>
              </a:rPr>
              <a:t>Read with a pencil</a:t>
            </a:r>
            <a:r>
              <a:rPr lang="ja-JP" altLang="en-US" sz="3200" b="1" dirty="0">
                <a:solidFill>
                  <a:prstClr val="white"/>
                </a:solidFill>
                <a:latin typeface="Optima" charset="0"/>
              </a:rPr>
              <a:t>”</a:t>
            </a:r>
            <a:endParaRPr lang="en-US" sz="3200" b="1" dirty="0">
              <a:solidFill>
                <a:prstClr val="black"/>
              </a:solidFill>
              <a:latin typeface="Optima" charset="0"/>
            </a:endParaRPr>
          </a:p>
        </p:txBody>
      </p:sp>
      <p:sp>
        <p:nvSpPr>
          <p:cNvPr id="81926"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endParaRPr lang="en-US">
              <a:solidFill>
                <a:prstClr val="black"/>
              </a:solidFill>
            </a:endParaRPr>
          </a:p>
        </p:txBody>
      </p:sp>
      <p:sp>
        <p:nvSpPr>
          <p:cNvPr id="81927" name="Text Box 7"/>
          <p:cNvSpPr txBox="1">
            <a:spLocks noChangeArrowheads="1"/>
          </p:cNvSpPr>
          <p:nvPr/>
        </p:nvSpPr>
        <p:spPr bwMode="auto">
          <a:xfrm>
            <a:off x="609600" y="2286000"/>
            <a:ext cx="5029200"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Note what</a:t>
            </a:r>
            <a:r>
              <a:rPr lang="ja-JP" altLang="en-US" sz="3200" b="1" dirty="0">
                <a:solidFill>
                  <a:prstClr val="white"/>
                </a:solidFill>
                <a:latin typeface="Optima" charset="0"/>
              </a:rPr>
              <a:t>’</a:t>
            </a:r>
            <a:r>
              <a:rPr lang="en-US" altLang="ja-JP" sz="3200" b="1" dirty="0">
                <a:solidFill>
                  <a:prstClr val="white"/>
                </a:solidFill>
                <a:latin typeface="Optima" charset="0"/>
              </a:rPr>
              <a:t>s confusing</a:t>
            </a:r>
            <a:endParaRPr lang="en-US" dirty="0">
              <a:solidFill>
                <a:prstClr val="black"/>
              </a:solidFill>
              <a:latin typeface="Optima" charset="0"/>
            </a:endParaRPr>
          </a:p>
        </p:txBody>
      </p:sp>
      <p:sp>
        <p:nvSpPr>
          <p:cNvPr id="81928" name="Text Box 8"/>
          <p:cNvSpPr txBox="1">
            <a:spLocks noChangeArrowheads="1"/>
          </p:cNvSpPr>
          <p:nvPr/>
        </p:nvSpPr>
        <p:spPr bwMode="auto">
          <a:xfrm>
            <a:off x="609600" y="3276600"/>
            <a:ext cx="5486400"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Pay attention to patterns</a:t>
            </a:r>
            <a:endParaRPr lang="en-US" dirty="0">
              <a:solidFill>
                <a:prstClr val="black"/>
              </a:solidFill>
            </a:endParaRPr>
          </a:p>
        </p:txBody>
      </p:sp>
      <p:sp>
        <p:nvSpPr>
          <p:cNvPr id="81929" name="Text Box 9"/>
          <p:cNvSpPr txBox="1">
            <a:spLocks noChangeArrowheads="1"/>
          </p:cNvSpPr>
          <p:nvPr/>
        </p:nvSpPr>
        <p:spPr bwMode="auto">
          <a:xfrm>
            <a:off x="593725" y="4250499"/>
            <a:ext cx="6797675" cy="107721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Give your students the chance to </a:t>
            </a:r>
            <a:endParaRPr lang="en-US" sz="3200" b="1" dirty="0" smtClean="0">
              <a:solidFill>
                <a:prstClr val="white"/>
              </a:solidFill>
              <a:latin typeface="Optima" charset="0"/>
            </a:endParaRPr>
          </a:p>
          <a:p>
            <a:pPr defTabSz="457200" fontAlgn="auto">
              <a:spcBef>
                <a:spcPts val="0"/>
              </a:spcBef>
              <a:spcAft>
                <a:spcPts val="0"/>
              </a:spcAft>
            </a:pPr>
            <a:r>
              <a:rPr lang="en-US" sz="3200" b="1" dirty="0" smtClean="0">
                <a:solidFill>
                  <a:prstClr val="white"/>
                </a:solidFill>
                <a:latin typeface="Optima" charset="0"/>
              </a:rPr>
              <a:t>struggle </a:t>
            </a:r>
            <a:r>
              <a:rPr lang="en-US" sz="3200" b="1" dirty="0">
                <a:solidFill>
                  <a:prstClr val="white"/>
                </a:solidFill>
                <a:latin typeface="Optima" charset="0"/>
              </a:rPr>
              <a:t>a bit</a:t>
            </a:r>
            <a:endParaRPr lang="en-US" dirty="0">
              <a:solidFill>
                <a:prstClr val="black"/>
              </a:solidFill>
              <a:latin typeface="Optima" charset="0"/>
            </a:endParaRPr>
          </a:p>
        </p:txBody>
      </p:sp>
    </p:spTree>
    <p:extLst>
      <p:ext uri="{BB962C8B-B14F-4D97-AF65-F5344CB8AC3E}">
        <p14:creationId xmlns:p14="http://schemas.microsoft.com/office/powerpoint/2010/main" val="37472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5" grpId="0" animBg="1"/>
      <p:bldP spid="81927" grpId="0" animBg="1"/>
      <p:bldP spid="81928" grpId="0" animBg="1"/>
      <p:bldP spid="819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7" name="Picture 3" descr="cre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6725">
            <a:off x="4495800" y="1524000"/>
            <a:ext cx="3886200" cy="3563938"/>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7346" name="Text Box 2"/>
          <p:cNvSpPr txBox="1">
            <a:spLocks noChangeArrowheads="1"/>
          </p:cNvSpPr>
          <p:nvPr/>
        </p:nvSpPr>
        <p:spPr bwMode="auto">
          <a:xfrm>
            <a:off x="304800" y="990600"/>
            <a:ext cx="4054475" cy="43592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457200" fontAlgn="auto">
              <a:spcBef>
                <a:spcPts val="0"/>
              </a:spcBef>
              <a:spcAft>
                <a:spcPts val="0"/>
              </a:spcAft>
            </a:pPr>
            <a:r>
              <a:rPr lang="ja-JP" altLang="en-US" sz="4000" b="1">
                <a:solidFill>
                  <a:prstClr val="white"/>
                </a:solidFill>
                <a:latin typeface="Calibri"/>
                <a:cs typeface="+mn-cs"/>
              </a:rPr>
              <a:t>“</a:t>
            </a:r>
            <a:r>
              <a:rPr lang="en-US" sz="4000" b="1">
                <a:solidFill>
                  <a:prstClr val="white"/>
                </a:solidFill>
                <a:latin typeface="Calibri"/>
                <a:cs typeface="+mn-cs"/>
              </a:rPr>
              <a:t>Every book has a skeleton hidden between its covers. Your job as an analytic reader is to find it.</a:t>
            </a:r>
            <a:r>
              <a:rPr lang="ja-JP" altLang="en-US" sz="4000" b="1">
                <a:solidFill>
                  <a:prstClr val="white"/>
                </a:solidFill>
                <a:latin typeface="Calibri"/>
                <a:cs typeface="+mn-cs"/>
              </a:rPr>
              <a:t>”</a:t>
            </a:r>
            <a:endParaRPr lang="en-US" sz="4400" b="1">
              <a:solidFill>
                <a:prstClr val="black"/>
              </a:solidFill>
              <a:latin typeface="Calibri"/>
              <a:cs typeface="+mn-cs"/>
            </a:endParaRPr>
          </a:p>
        </p:txBody>
      </p:sp>
      <p:sp>
        <p:nvSpPr>
          <p:cNvPr id="57348" name="Text Box 4"/>
          <p:cNvSpPr txBox="1">
            <a:spLocks noChangeArrowheads="1"/>
          </p:cNvSpPr>
          <p:nvPr/>
        </p:nvSpPr>
        <p:spPr bwMode="auto">
          <a:xfrm>
            <a:off x="365125" y="6143625"/>
            <a:ext cx="46402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fontAlgn="auto">
              <a:spcBef>
                <a:spcPts val="0"/>
              </a:spcBef>
              <a:spcAft>
                <a:spcPts val="0"/>
              </a:spcAft>
            </a:pPr>
            <a:r>
              <a:rPr lang="en-US">
                <a:solidFill>
                  <a:prstClr val="white"/>
                </a:solidFill>
                <a:latin typeface="Calibri"/>
                <a:cs typeface="+mn-cs"/>
              </a:rPr>
              <a:t>Adler and Van Doren, 1940/1972</a:t>
            </a:r>
            <a:endParaRPr lang="en-US">
              <a:solidFill>
                <a:prstClr val="black"/>
              </a:solidFill>
              <a:latin typeface="Calibri"/>
              <a:cs typeface="+mn-cs"/>
            </a:endParaRPr>
          </a:p>
        </p:txBody>
      </p:sp>
    </p:spTree>
    <p:extLst>
      <p:ext uri="{BB962C8B-B14F-4D97-AF65-F5344CB8AC3E}">
        <p14:creationId xmlns:p14="http://schemas.microsoft.com/office/powerpoint/2010/main" val="263122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p:spPr>
        <p:txBody>
          <a:bodyPr rtlCol="0">
            <a:noAutofit/>
          </a:bodyPr>
          <a:lstStyle/>
          <a:p>
            <a:pPr lvl="0">
              <a:lnSpc>
                <a:spcPct val="90000"/>
              </a:lnSpc>
              <a:defRPr/>
            </a:pPr>
            <a:r>
              <a:rPr lang="en-US" sz="3600" b="1" dirty="0" smtClean="0">
                <a:solidFill>
                  <a:schemeClr val="accent2">
                    <a:lumMod val="75000"/>
                    <a:lumOff val="25000"/>
                  </a:schemeClr>
                </a:solidFill>
              </a:rPr>
              <a:t>Close Reading </a:t>
            </a:r>
            <a:r>
              <a:rPr lang="en-US" sz="3600" b="1" dirty="0" smtClean="0">
                <a:solidFill>
                  <a:srgbClr val="5B7172"/>
                </a:solidFill>
              </a:rPr>
              <a:t>of a Sample Text</a:t>
            </a:r>
            <a:endParaRPr lang="en-US" sz="3600" b="1" i="1" dirty="0" smtClean="0">
              <a:solidFill>
                <a:schemeClr val="accent2">
                  <a:lumMod val="75000"/>
                  <a:lumOff val="2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1779723" y="1066800"/>
            <a:ext cx="5764077" cy="5313758"/>
          </a:xfrm>
          <a:prstGeom prst="rect">
            <a:avLst/>
          </a:prstGeom>
          <a:noFill/>
          <a:ln w="9525">
            <a:solidFill>
              <a:srgbClr val="5B7172"/>
            </a:solidFill>
            <a:miter lim="800000"/>
            <a:headEnd/>
            <a:tailEnd/>
          </a:ln>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297310184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143000"/>
          </a:xfrm>
        </p:spPr>
        <p:txBody>
          <a:bodyPr>
            <a:normAutofit fontScale="90000"/>
          </a:bodyPr>
          <a:lstStyle/>
          <a:p>
            <a:r>
              <a:rPr lang="en-US" dirty="0" smtClean="0"/>
              <a:t/>
            </a:r>
            <a:br>
              <a:rPr lang="en-US" dirty="0" smtClean="0"/>
            </a:br>
            <a:r>
              <a:rPr lang="en-US" dirty="0"/>
              <a:t/>
            </a:r>
            <a:br>
              <a:rPr lang="en-US" dirty="0"/>
            </a:br>
            <a:r>
              <a:rPr lang="en-US" dirty="0" smtClean="0"/>
              <a:t>What did you do as a “Close Reader” when you read the excerpt from</a:t>
            </a:r>
            <a:r>
              <a:rPr lang="en-US" dirty="0"/>
              <a:t/>
            </a:r>
            <a:br>
              <a:rPr lang="en-US" dirty="0"/>
            </a:br>
            <a:r>
              <a:rPr lang="en-US" dirty="0" smtClean="0"/>
              <a:t>                              </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a:xfrm>
            <a:off x="419100" y="3174600"/>
            <a:ext cx="8229600" cy="4144963"/>
          </a:xfrm>
        </p:spPr>
        <p:txBody>
          <a:bodyPr>
            <a:normAutofit/>
          </a:bodyPr>
          <a:lstStyle/>
          <a:p>
            <a:pPr marL="0" indent="0" algn="ctr">
              <a:buNone/>
            </a:pPr>
            <a:r>
              <a:rPr lang="en-US" sz="4000" dirty="0" smtClean="0">
                <a:effectLst>
                  <a:outerShdw blurRad="38100" dist="38100" dir="2700000" algn="tl">
                    <a:srgbClr val="000000">
                      <a:alpha val="43137"/>
                    </a:srgbClr>
                  </a:outerShdw>
                </a:effectLst>
              </a:rPr>
              <a:t>Reflect on this question then explain it to someone at another table how you could teach this skill to your students.</a:t>
            </a:r>
          </a:p>
          <a:p>
            <a:pPr marL="0" indent="0">
              <a:buNone/>
            </a:pPr>
            <a:endParaRPr lang="en-US" sz="4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84" y="1752600"/>
            <a:ext cx="561963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t0.gstatic.com/images?q=tbn:ANd9GcSOrAs1sOZo_BiLVbYEILeSeNNbOfyKMnrYaSJdA9XSYcCBdH1qM2AxwH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9" y="5029200"/>
            <a:ext cx="1143000" cy="155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3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45358" y="5715000"/>
            <a:ext cx="8498609" cy="83099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800" b="1" dirty="0">
                <a:latin typeface="Optima" charset="0"/>
              </a:rPr>
              <a:t>Text-dependent </a:t>
            </a:r>
            <a:r>
              <a:rPr lang="en-US" sz="4800" b="1" dirty="0" smtClean="0">
                <a:latin typeface="Optima" charset="0"/>
              </a:rPr>
              <a:t>Questioning</a:t>
            </a:r>
          </a:p>
        </p:txBody>
      </p:sp>
      <p:sp>
        <p:nvSpPr>
          <p:cNvPr id="98308" name="Text Box 4"/>
          <p:cNvSpPr txBox="1">
            <a:spLocks noChangeArrowheads="1"/>
          </p:cNvSpPr>
          <p:nvPr/>
        </p:nvSpPr>
        <p:spPr bwMode="auto">
          <a:xfrm>
            <a:off x="0" y="1936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pic>
        <p:nvPicPr>
          <p:cNvPr id="2" name="Picture 1" descr="studen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9327" cy="5447750"/>
          </a:xfrm>
          <a:prstGeom prst="rect">
            <a:avLst/>
          </a:prstGeom>
        </p:spPr>
      </p:pic>
      <p:sp>
        <p:nvSpPr>
          <p:cNvPr id="3" name="Rectangle 2"/>
          <p:cNvSpPr/>
          <p:nvPr/>
        </p:nvSpPr>
        <p:spPr>
          <a:xfrm>
            <a:off x="-31531" y="3705600"/>
            <a:ext cx="4708525" cy="1754326"/>
          </a:xfrm>
          <a:prstGeom prst="rect">
            <a:avLst/>
          </a:prstGeom>
          <a:solidFill>
            <a:schemeClr val="accent1"/>
          </a:solidFill>
        </p:spPr>
        <p:txBody>
          <a:bodyPr wrap="square">
            <a:spAutoFit/>
          </a:bodyPr>
          <a:lstStyle/>
          <a:p>
            <a:r>
              <a:rPr lang="en-US" sz="3600" dirty="0">
                <a:solidFill>
                  <a:schemeClr val="bg1"/>
                </a:solidFill>
                <a:latin typeface="Optima" charset="0"/>
              </a:rPr>
              <a:t>Requires students to return to the text to formulate </a:t>
            </a:r>
            <a:r>
              <a:rPr lang="en-US" sz="3600" dirty="0" smtClean="0">
                <a:solidFill>
                  <a:schemeClr val="bg1"/>
                </a:solidFill>
                <a:latin typeface="Optima" charset="0"/>
              </a:rPr>
              <a:t>responses</a:t>
            </a:r>
            <a:endParaRPr lang="en-US" sz="3600" dirty="0"/>
          </a:p>
        </p:txBody>
      </p:sp>
      <p:sp>
        <p:nvSpPr>
          <p:cNvPr id="4" name="Rectangle 3"/>
          <p:cNvSpPr/>
          <p:nvPr/>
        </p:nvSpPr>
        <p:spPr>
          <a:xfrm>
            <a:off x="5857991" y="9009"/>
            <a:ext cx="3286009" cy="1754327"/>
          </a:xfrm>
          <a:prstGeom prst="rect">
            <a:avLst/>
          </a:prstGeom>
          <a:solidFill>
            <a:schemeClr val="accent1"/>
          </a:solidFill>
        </p:spPr>
        <p:txBody>
          <a:bodyPr wrap="square">
            <a:spAutoFit/>
          </a:bodyPr>
          <a:lstStyle/>
          <a:p>
            <a:pPr algn="ctr"/>
            <a:r>
              <a:rPr lang="en-US" sz="3600" dirty="0">
                <a:solidFill>
                  <a:schemeClr val="bg1"/>
                </a:solidFill>
              </a:rPr>
              <a:t>Moves from literal to interpretive</a:t>
            </a:r>
            <a:endParaRPr lang="en-US" sz="3600" dirty="0"/>
          </a:p>
        </p:txBody>
      </p:sp>
    </p:spTree>
    <p:extLst>
      <p:ext uri="{BB962C8B-B14F-4D97-AF65-F5344CB8AC3E}">
        <p14:creationId xmlns:p14="http://schemas.microsoft.com/office/powerpoint/2010/main" val="1278145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r>
              <a:rPr lang="en-US" b="1" dirty="0">
                <a:latin typeface="Franklin Gothic Book" pitchFamily="34" charset="0"/>
              </a:rPr>
              <a:t>Why Ask Text Dependent </a:t>
            </a:r>
            <a:r>
              <a:rPr lang="en-US" b="1" dirty="0" smtClean="0">
                <a:latin typeface="Franklin Gothic Book" pitchFamily="34" charset="0"/>
              </a:rPr>
              <a:t>Questions</a:t>
            </a:r>
            <a:endParaRPr lang="en-US" b="1" dirty="0"/>
          </a:p>
        </p:txBody>
      </p:sp>
      <p:sp>
        <p:nvSpPr>
          <p:cNvPr id="3" name="Content Placeholder 2"/>
          <p:cNvSpPr>
            <a:spLocks noGrp="1"/>
          </p:cNvSpPr>
          <p:nvPr>
            <p:ph sz="quarter" idx="1"/>
          </p:nvPr>
        </p:nvSpPr>
        <p:spPr>
          <a:xfrm>
            <a:off x="186559" y="1153247"/>
            <a:ext cx="8686800" cy="5334000"/>
          </a:xfrm>
        </p:spPr>
        <p:txBody>
          <a:bodyPr/>
          <a:lstStyle/>
          <a:p>
            <a:pPr eaLnBrk="1" hangingPunct="1">
              <a:spcBef>
                <a:spcPct val="0"/>
              </a:spcBef>
              <a:buFont typeface="Wingdings" pitchFamily="2" charset="2"/>
              <a:buChar char="§"/>
            </a:pPr>
            <a:r>
              <a:rPr lang="en-US" sz="2400" b="1" dirty="0">
                <a:latin typeface="Franklin Gothic Book" pitchFamily="34" charset="0"/>
              </a:rPr>
              <a:t>80 to 90% </a:t>
            </a:r>
            <a:r>
              <a:rPr lang="en-US" sz="2400" dirty="0">
                <a:latin typeface="Franklin Gothic Book" pitchFamily="34" charset="0"/>
              </a:rPr>
              <a:t>of the ELA Reading Standards in each grade level require text dependent analysis</a:t>
            </a:r>
          </a:p>
          <a:p>
            <a:pPr eaLnBrk="1" hangingPunct="1">
              <a:spcBef>
                <a:spcPct val="0"/>
              </a:spcBef>
              <a:buFont typeface="Wingdings" pitchFamily="2" charset="2"/>
              <a:buChar char="§"/>
            </a:pPr>
            <a:endParaRPr lang="en-US" sz="1600" dirty="0">
              <a:latin typeface="Franklin Gothic Book" pitchFamily="34" charset="0"/>
            </a:endParaRPr>
          </a:p>
          <a:p>
            <a:pPr eaLnBrk="1" hangingPunct="1">
              <a:spcBef>
                <a:spcPct val="0"/>
              </a:spcBef>
              <a:buFont typeface="Wingdings" pitchFamily="2" charset="2"/>
              <a:buChar char="§"/>
            </a:pPr>
            <a:r>
              <a:rPr lang="en-US" sz="2400" dirty="0">
                <a:latin typeface="Franklin Gothic Book" pitchFamily="34" charset="0"/>
              </a:rPr>
              <a:t>One of the </a:t>
            </a:r>
            <a:r>
              <a:rPr lang="en-US" sz="2400" b="1" dirty="0">
                <a:latin typeface="Franklin Gothic Book" pitchFamily="34" charset="0"/>
              </a:rPr>
              <a:t>first and most important steps </a:t>
            </a:r>
            <a:r>
              <a:rPr lang="en-US" sz="2400" dirty="0">
                <a:latin typeface="Franklin Gothic Book" pitchFamily="34" charset="0"/>
              </a:rPr>
              <a:t>to implementing the ELA Common Core Standards is to </a:t>
            </a:r>
            <a:r>
              <a:rPr lang="en-US" sz="2400" u="sng" dirty="0">
                <a:latin typeface="Franklin Gothic Book" pitchFamily="34" charset="0"/>
              </a:rPr>
              <a:t>focus on identifying, evaluating, and creating text-dependent questions</a:t>
            </a:r>
          </a:p>
          <a:p>
            <a:pPr eaLnBrk="1" hangingPunct="1">
              <a:spcBef>
                <a:spcPct val="0"/>
              </a:spcBef>
              <a:buFont typeface="Wingdings" pitchFamily="2" charset="2"/>
              <a:buChar char="§"/>
            </a:pPr>
            <a:endParaRPr lang="en-US" sz="1600" dirty="0">
              <a:latin typeface="Franklin Gothic Book" pitchFamily="34" charset="0"/>
            </a:endParaRPr>
          </a:p>
          <a:p>
            <a:pPr eaLnBrk="1" hangingPunct="1">
              <a:spcBef>
                <a:spcPct val="0"/>
              </a:spcBef>
              <a:buFont typeface="Wingdings" pitchFamily="2" charset="2"/>
              <a:buChar char="§"/>
            </a:pPr>
            <a:r>
              <a:rPr lang="en-US" sz="2400" dirty="0" smtClean="0">
                <a:latin typeface="Franklin Gothic Book" pitchFamily="34" charset="0"/>
              </a:rPr>
              <a:t>Close/Deep </a:t>
            </a:r>
            <a:r>
              <a:rPr lang="en-US" sz="2400" dirty="0">
                <a:latin typeface="Franklin Gothic Book" pitchFamily="34" charset="0"/>
              </a:rPr>
              <a:t>Reading, the kind encouraged by the common core standards, asks students to </a:t>
            </a:r>
            <a:r>
              <a:rPr lang="en-US" sz="2400" b="1" i="1" dirty="0">
                <a:latin typeface="Franklin Gothic Book" pitchFamily="34" charset="0"/>
              </a:rPr>
              <a:t>“read like  a detective”, </a:t>
            </a:r>
            <a:r>
              <a:rPr lang="en-US" sz="2400" dirty="0">
                <a:latin typeface="Franklin Gothic Book" pitchFamily="34" charset="0"/>
              </a:rPr>
              <a:t>looking closely for </a:t>
            </a:r>
            <a:r>
              <a:rPr lang="en-US" sz="2400" dirty="0" smtClean="0">
                <a:latin typeface="Franklin Gothic Book" pitchFamily="34" charset="0"/>
              </a:rPr>
              <a:t>details to help students </a:t>
            </a:r>
            <a:r>
              <a:rPr lang="en-US" sz="2400" b="1" i="1" dirty="0" smtClean="0">
                <a:latin typeface="Franklin Gothic Book" pitchFamily="34" charset="0"/>
              </a:rPr>
              <a:t>“write like a reporter” </a:t>
            </a:r>
            <a:r>
              <a:rPr lang="en-US" sz="2400" dirty="0" smtClean="0">
                <a:latin typeface="Franklin Gothic Book" pitchFamily="34" charset="0"/>
              </a:rPr>
              <a:t>in one of the </a:t>
            </a:r>
            <a:r>
              <a:rPr lang="en-US" sz="2400" b="1" dirty="0" smtClean="0">
                <a:latin typeface="Franklin Gothic Book" pitchFamily="34" charset="0"/>
              </a:rPr>
              <a:t>Three Modes of Writing</a:t>
            </a:r>
            <a:r>
              <a:rPr lang="en-US" sz="2400" dirty="0" smtClean="0">
                <a:latin typeface="Franklin Gothic Book" pitchFamily="34" charset="0"/>
              </a:rPr>
              <a:t>.</a:t>
            </a:r>
            <a:endParaRPr lang="en-US" sz="2400" dirty="0">
              <a:latin typeface="Franklin Gothic Book" pitchFamily="34" charset="0"/>
            </a:endParaRPr>
          </a:p>
          <a:p>
            <a:pPr eaLnBrk="1" hangingPunct="1">
              <a:spcBef>
                <a:spcPct val="0"/>
              </a:spcBef>
              <a:buFont typeface="Wingdings" pitchFamily="2" charset="2"/>
              <a:buChar char="§"/>
            </a:pPr>
            <a:endParaRPr lang="en-US" sz="1600" dirty="0">
              <a:latin typeface="Franklin Gothic Book" pitchFamily="34" charset="0"/>
            </a:endParaRPr>
          </a:p>
          <a:p>
            <a:pPr eaLnBrk="1" hangingPunct="1">
              <a:spcBef>
                <a:spcPct val="0"/>
              </a:spcBef>
              <a:buFont typeface="Wingdings" pitchFamily="2" charset="2"/>
              <a:buChar char="§"/>
            </a:pPr>
            <a:r>
              <a:rPr lang="en-US" sz="2400" dirty="0">
                <a:latin typeface="Franklin Gothic Book" pitchFamily="34" charset="0"/>
              </a:rPr>
              <a:t>Rather than asking students questions about their prior knowledge or experiences, </a:t>
            </a:r>
            <a:r>
              <a:rPr lang="en-US" sz="2400" b="1" u="sng" dirty="0">
                <a:solidFill>
                  <a:srgbClr val="FF0000"/>
                </a:solidFill>
                <a:latin typeface="Franklin Gothic Book" pitchFamily="34" charset="0"/>
              </a:rPr>
              <a:t>the standards expect students to </a:t>
            </a:r>
            <a:r>
              <a:rPr lang="en-US" sz="2400" b="1" i="1" u="sng" dirty="0">
                <a:solidFill>
                  <a:srgbClr val="FF0000"/>
                </a:solidFill>
                <a:latin typeface="Franklin Gothic Book" pitchFamily="34" charset="0"/>
              </a:rPr>
              <a:t>struggle</a:t>
            </a:r>
            <a:r>
              <a:rPr lang="en-US" sz="2400" b="1" u="sng" dirty="0">
                <a:solidFill>
                  <a:srgbClr val="FF0000"/>
                </a:solidFill>
                <a:latin typeface="Franklin Gothic Book" pitchFamily="34" charset="0"/>
              </a:rPr>
              <a:t> with text-dependent </a:t>
            </a:r>
            <a:r>
              <a:rPr lang="en-US" sz="2400" b="1" u="sng" dirty="0" smtClean="0">
                <a:solidFill>
                  <a:srgbClr val="FF0000"/>
                </a:solidFill>
                <a:latin typeface="Franklin Gothic Book" pitchFamily="34" charset="0"/>
              </a:rPr>
              <a:t>questions</a:t>
            </a:r>
          </a:p>
          <a:p>
            <a:pPr marL="0" indent="0" eaLnBrk="1" hangingPunct="1">
              <a:spcBef>
                <a:spcPct val="0"/>
              </a:spcBef>
              <a:buNone/>
            </a:pPr>
            <a:endParaRPr lang="en-US" sz="1600" b="1" dirty="0"/>
          </a:p>
          <a:p>
            <a:pPr algn="r" eaLnBrk="1" hangingPunct="1">
              <a:spcBef>
                <a:spcPct val="0"/>
              </a:spcBef>
              <a:buFontTx/>
              <a:buNone/>
            </a:pPr>
            <a:r>
              <a:rPr lang="en-US" sz="1800" b="1" dirty="0" smtClean="0">
                <a:solidFill>
                  <a:schemeClr val="tx1">
                    <a:lumMod val="85000"/>
                    <a:lumOff val="15000"/>
                  </a:schemeClr>
                </a:solidFill>
              </a:rPr>
              <a:t>www.achievethecore.org/steal-these-tools/text-dependent-questions</a:t>
            </a:r>
            <a:endParaRPr lang="en-US" sz="1800" b="1" dirty="0">
              <a:solidFill>
                <a:schemeClr val="tx1">
                  <a:lumMod val="85000"/>
                  <a:lumOff val="15000"/>
                </a:schemeClr>
              </a:solidFill>
            </a:endParaRPr>
          </a:p>
          <a:p>
            <a:endParaRPr lang="en-US" dirty="0">
              <a:solidFill>
                <a:schemeClr val="tx1">
                  <a:lumMod val="85000"/>
                  <a:lumOff val="15000"/>
                </a:schemeClr>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1359" y="193127"/>
            <a:ext cx="762000" cy="96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32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03D4B377-B003-4C26-9A70-E139C4FDB43D}" type="slidenum">
              <a:rPr lang="en-US" smtClean="0">
                <a:solidFill>
                  <a:srgbClr val="FFFFFF"/>
                </a:solidFill>
              </a:rPr>
              <a:pPr eaLnBrk="1" hangingPunct="1"/>
              <a:t>39</a:t>
            </a:fld>
            <a:endParaRPr lang="en-US" smtClean="0">
              <a:solidFill>
                <a:srgbClr val="FFFFFF"/>
              </a:solidFill>
            </a:endParaRPr>
          </a:p>
        </p:txBody>
      </p:sp>
      <p:sp>
        <p:nvSpPr>
          <p:cNvPr id="6" name="Title 3"/>
          <p:cNvSpPr txBox="1">
            <a:spLocks/>
          </p:cNvSpPr>
          <p:nvPr/>
        </p:nvSpPr>
        <p:spPr>
          <a:xfrm>
            <a:off x="228600" y="2971800"/>
            <a:ext cx="8763000" cy="1143000"/>
          </a:xfrm>
          <a:prstGeom prst="rect">
            <a:avLst/>
          </a:prstGeom>
        </p:spPr>
        <p:txBody>
          <a:bodyPr>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fontAlgn="auto" hangingPunct="1">
              <a:spcAft>
                <a:spcPts val="0"/>
              </a:spcAft>
              <a:buNone/>
              <a:defRPr/>
            </a:pPr>
            <a:r>
              <a:rPr lang="en-US" sz="4400" b="1" dirty="0" smtClean="0">
                <a:latin typeface="+mj-lt"/>
              </a:rPr>
              <a:t>80-90% of (CCSS) reading standards require text-dependent analysis </a:t>
            </a:r>
            <a:r>
              <a:rPr lang="en-US" sz="4800" b="1" i="1" u="sng" dirty="0" smtClean="0">
                <a:latin typeface="+mj-lt"/>
              </a:rPr>
              <a:t>yet over 30% </a:t>
            </a:r>
            <a:r>
              <a:rPr lang="en-US" sz="4400" b="1" dirty="0" smtClean="0">
                <a:latin typeface="+mj-lt"/>
              </a:rPr>
              <a:t>of questions in major textbooks </a:t>
            </a:r>
            <a:r>
              <a:rPr lang="en-US" sz="4800" b="1" i="1" u="sng" dirty="0" smtClean="0">
                <a:latin typeface="+mj-lt"/>
              </a:rPr>
              <a:t>do not</a:t>
            </a:r>
            <a:r>
              <a:rPr lang="en-US" sz="4800" b="1" i="1" dirty="0" smtClean="0">
                <a:latin typeface="+mj-lt"/>
              </a:rPr>
              <a:t>.</a:t>
            </a:r>
            <a:endParaRPr lang="en-US" sz="4800" b="1" i="1" dirty="0">
              <a:latin typeface="+mj-lt"/>
            </a:endParaRPr>
          </a:p>
        </p:txBody>
      </p:sp>
      <p:sp>
        <p:nvSpPr>
          <p:cNvPr id="2" name="Rectangle 1"/>
          <p:cNvSpPr/>
          <p:nvPr/>
        </p:nvSpPr>
        <p:spPr>
          <a:xfrm>
            <a:off x="1676400" y="6019772"/>
            <a:ext cx="7315200" cy="646331"/>
          </a:xfrm>
          <a:prstGeom prst="rect">
            <a:avLst/>
          </a:prstGeom>
        </p:spPr>
        <p:txBody>
          <a:bodyPr wrap="square">
            <a:spAutoFit/>
          </a:bodyPr>
          <a:lstStyle/>
          <a:p>
            <a:r>
              <a:rPr lang="en-US" i="1" dirty="0" smtClean="0"/>
              <a:t>Sue </a:t>
            </a:r>
            <a:r>
              <a:rPr lang="en-US" i="1" dirty="0"/>
              <a:t>Pimentel, Lead Author of Common Core State Standards for ELA/Literacy</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
            <a:ext cx="44196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71433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371600"/>
            <a:ext cx="9144000" cy="1676400"/>
          </a:xfrm>
          <a:solidFill>
            <a:srgbClr val="0070C0"/>
          </a:solidFill>
        </p:spPr>
        <p:txBody>
          <a:bodyPr/>
          <a:lstStyle/>
          <a:p>
            <a:r>
              <a:rPr lang="en-US" b="1" dirty="0"/>
              <a:t>Do my students spend more class time </a:t>
            </a:r>
            <a:r>
              <a:rPr lang="en-US" b="1" dirty="0" smtClean="0"/>
              <a:t/>
            </a:r>
            <a:br>
              <a:rPr lang="en-US" b="1" dirty="0" smtClean="0"/>
            </a:br>
            <a:r>
              <a:rPr lang="en-US" b="1" dirty="0" smtClean="0"/>
              <a:t>in </a:t>
            </a:r>
            <a:r>
              <a:rPr lang="en-US" b="1" dirty="0"/>
              <a:t>text or out of text? </a:t>
            </a:r>
            <a:endParaRPr lang="en-US" b="1" dirty="0">
              <a:latin typeface="Arial" pitchFamily="34" charset="0"/>
              <a:cs typeface="Arial" pitchFamily="34" charset="0"/>
            </a:endParaRPr>
          </a:p>
        </p:txBody>
      </p:sp>
      <p:pic>
        <p:nvPicPr>
          <p:cNvPr id="1026" name="Picture 2" descr="http://4.bp.blogspot.com/-EBd3JzvL_GA/T-HrLr4WPOI/AAAAAAAAACw/rXWEBQClfWw/s1600/TalkTalk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52800"/>
            <a:ext cx="4572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44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4213" y="333375"/>
            <a:ext cx="8229600" cy="1143000"/>
          </a:xfrm>
        </p:spPr>
        <p:txBody>
          <a:bodyPr/>
          <a:lstStyle/>
          <a:p>
            <a:pPr eaLnBrk="1" hangingPunct="1"/>
            <a:r>
              <a:rPr lang="en-US" smtClean="0"/>
              <a:t>The Problem With </a:t>
            </a:r>
            <a:br>
              <a:rPr lang="en-US" smtClean="0"/>
            </a:br>
            <a:r>
              <a:rPr lang="en-US" smtClean="0"/>
              <a:t>Classroom Texts</a:t>
            </a:r>
          </a:p>
        </p:txBody>
      </p:sp>
      <p:sp>
        <p:nvSpPr>
          <p:cNvPr id="5123" name="Content Placeholder 2"/>
          <p:cNvSpPr>
            <a:spLocks noGrp="1"/>
          </p:cNvSpPr>
          <p:nvPr>
            <p:ph idx="1"/>
          </p:nvPr>
        </p:nvSpPr>
        <p:spPr>
          <a:xfrm>
            <a:off x="1258888" y="1989138"/>
            <a:ext cx="7715250" cy="4525962"/>
          </a:xfrm>
        </p:spPr>
        <p:txBody>
          <a:bodyPr/>
          <a:lstStyle/>
          <a:p>
            <a:pPr marL="0" indent="0" eaLnBrk="1" hangingPunct="1">
              <a:buFontTx/>
              <a:buNone/>
            </a:pPr>
            <a:r>
              <a:rPr lang="en-US" b="1" dirty="0" smtClean="0"/>
              <a:t>Existing questions </a:t>
            </a:r>
            <a:r>
              <a:rPr lang="en-US" dirty="0" smtClean="0"/>
              <a:t>in many reading programs were </a:t>
            </a:r>
            <a:r>
              <a:rPr lang="en-US" b="1" dirty="0" smtClean="0"/>
              <a:t>designed for a </a:t>
            </a:r>
            <a:r>
              <a:rPr lang="en-US" b="1" u="sng" dirty="0" smtClean="0"/>
              <a:t>different set of standards</a:t>
            </a:r>
            <a:r>
              <a:rPr lang="en-US" dirty="0" smtClean="0"/>
              <a:t>. </a:t>
            </a:r>
          </a:p>
          <a:p>
            <a:pPr marL="0" indent="0" eaLnBrk="1" hangingPunct="1">
              <a:buFontTx/>
              <a:buNone/>
            </a:pPr>
            <a:r>
              <a:rPr lang="en-US" dirty="0" smtClean="0"/>
              <a:t>Therefore, we must align our reading series with KCAS and create or modify existing questions when possible to text dependent questions.</a:t>
            </a:r>
          </a:p>
        </p:txBody>
      </p:sp>
      <p:sp>
        <p:nvSpPr>
          <p:cNvPr id="5124"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B83218D-AA47-406B-9382-C6DA351C716A}" type="slidenum">
              <a:rPr lang="en-US" smtClean="0">
                <a:solidFill>
                  <a:srgbClr val="000000"/>
                </a:solidFill>
              </a:rPr>
              <a:pPr eaLnBrk="1" hangingPunct="1"/>
              <a:t>40</a:t>
            </a:fld>
            <a:endParaRPr lang="en-US" smtClean="0">
              <a:solidFill>
                <a:srgbClr val="000000"/>
              </a:solidFill>
            </a:endParaRPr>
          </a:p>
        </p:txBody>
      </p:sp>
    </p:spTree>
    <p:extLst>
      <p:ext uri="{BB962C8B-B14F-4D97-AF65-F5344CB8AC3E}">
        <p14:creationId xmlns:p14="http://schemas.microsoft.com/office/powerpoint/2010/main" val="68398244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371600"/>
          </a:xfrm>
        </p:spPr>
        <p:txBody>
          <a:bodyPr rtlCol="0">
            <a:noAutofit/>
          </a:bodyPr>
          <a:lstStyle/>
          <a:p>
            <a:pPr lvl="0">
              <a:lnSpc>
                <a:spcPct val="90000"/>
              </a:lnSpc>
              <a:defRPr/>
            </a:pPr>
            <a:r>
              <a:rPr lang="en-US" sz="3600" b="1" dirty="0" smtClean="0">
                <a:solidFill>
                  <a:srgbClr val="5B7172"/>
                </a:solidFill>
              </a:rPr>
              <a:t>What are </a:t>
            </a:r>
            <a:r>
              <a:rPr lang="en-US" sz="3600" b="1" dirty="0" smtClean="0">
                <a:solidFill>
                  <a:srgbClr val="FF0000"/>
                </a:solidFill>
              </a:rPr>
              <a:t>Text-Dependent Questions</a:t>
            </a:r>
            <a:r>
              <a:rPr lang="en-US" sz="3600" b="1" dirty="0" smtClean="0">
                <a:solidFill>
                  <a:schemeClr val="tx1">
                    <a:lumMod val="65000"/>
                    <a:lumOff val="35000"/>
                  </a:schemeClr>
                </a:solidFill>
              </a:rPr>
              <a:t>?</a:t>
            </a:r>
          </a:p>
        </p:txBody>
      </p:sp>
      <p:pic>
        <p:nvPicPr>
          <p:cNvPr id="3075" name="Picture 3"/>
          <p:cNvPicPr>
            <a:picLocks noChangeAspect="1" noChangeArrowheads="1"/>
          </p:cNvPicPr>
          <p:nvPr/>
        </p:nvPicPr>
        <p:blipFill>
          <a:blip r:embed="rId3"/>
          <a:srcRect/>
          <a:stretch>
            <a:fillRect/>
          </a:stretch>
        </p:blipFill>
        <p:spPr bwMode="auto">
          <a:xfrm>
            <a:off x="4876800" y="1295400"/>
            <a:ext cx="3655306" cy="5093702"/>
          </a:xfrm>
          <a:prstGeom prst="rect">
            <a:avLst/>
          </a:prstGeom>
          <a:noFill/>
          <a:ln w="9525">
            <a:solidFill>
              <a:srgbClr val="404040"/>
            </a:solidFill>
            <a:miter lim="800000"/>
            <a:headEnd/>
            <a:tailEnd/>
          </a:ln>
          <a:effectLst>
            <a:outerShdw blurRad="50800" dist="88900" dir="8100000" algn="tr" rotWithShape="0">
              <a:prstClr val="black">
                <a:alpha val="40000"/>
              </a:prstClr>
            </a:outerShdw>
          </a:effectLst>
        </p:spPr>
      </p:pic>
      <p:sp>
        <p:nvSpPr>
          <p:cNvPr id="5" name="Content Placeholder 2"/>
          <p:cNvSpPr txBox="1">
            <a:spLocks/>
          </p:cNvSpPr>
          <p:nvPr/>
        </p:nvSpPr>
        <p:spPr>
          <a:xfrm>
            <a:off x="228600" y="1295400"/>
            <a:ext cx="4495800" cy="5386090"/>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FF0000"/>
                </a:solidFill>
              </a:rPr>
              <a:t>Text-dependent</a:t>
            </a:r>
            <a:r>
              <a:rPr lang="en-US" sz="2800" b="1" dirty="0" smtClean="0">
                <a:solidFill>
                  <a:schemeClr val="accent2">
                    <a:lumMod val="75000"/>
                    <a:lumOff val="25000"/>
                  </a:schemeClr>
                </a:solidFill>
              </a:rPr>
              <a:t> </a:t>
            </a:r>
            <a:r>
              <a:rPr lang="en-US" sz="2800" b="1" dirty="0" smtClean="0">
                <a:solidFill>
                  <a:schemeClr val="tx1">
                    <a:lumMod val="65000"/>
                    <a:lumOff val="35000"/>
                  </a:schemeClr>
                </a:solidFill>
              </a:rPr>
              <a:t>questions</a:t>
            </a:r>
            <a:r>
              <a:rPr lang="en-US" sz="2800" b="1" dirty="0" smtClean="0">
                <a:solidFill>
                  <a:srgbClr val="5B7172"/>
                </a:solidFill>
              </a:rPr>
              <a:t>:</a:t>
            </a:r>
          </a:p>
          <a:p>
            <a:pPr>
              <a:spcBef>
                <a:spcPts val="1200"/>
              </a:spcBef>
            </a:pPr>
            <a:r>
              <a:rPr lang="en-US" sz="2600" b="1" dirty="0" smtClean="0">
                <a:solidFill>
                  <a:schemeClr val="tx1">
                    <a:lumMod val="65000"/>
                    <a:lumOff val="35000"/>
                  </a:schemeClr>
                </a:solidFill>
              </a:rPr>
              <a:t>Draw the reader </a:t>
            </a:r>
            <a:r>
              <a:rPr lang="en-US" sz="2600" b="1" dirty="0" smtClean="0">
                <a:solidFill>
                  <a:srgbClr val="FF0000"/>
                </a:solidFill>
              </a:rPr>
              <a:t>back to the text </a:t>
            </a:r>
            <a:r>
              <a:rPr lang="en-US" sz="2600" b="1" dirty="0" smtClean="0">
                <a:solidFill>
                  <a:schemeClr val="tx1">
                    <a:lumMod val="65000"/>
                    <a:lumOff val="35000"/>
                  </a:schemeClr>
                </a:solidFill>
              </a:rPr>
              <a:t>to discover what it </a:t>
            </a:r>
            <a:r>
              <a:rPr lang="en-US" sz="2600" b="1" dirty="0" smtClean="0">
                <a:solidFill>
                  <a:srgbClr val="FF0000"/>
                </a:solidFill>
              </a:rPr>
              <a:t>says</a:t>
            </a:r>
            <a:r>
              <a:rPr lang="en-US" sz="2600" b="1" dirty="0" smtClean="0">
                <a:solidFill>
                  <a:schemeClr val="tx1">
                    <a:lumMod val="65000"/>
                    <a:lumOff val="35000"/>
                  </a:schemeClr>
                </a:solidFill>
              </a:rPr>
              <a:t>.</a:t>
            </a:r>
          </a:p>
          <a:p>
            <a:pPr>
              <a:spcBef>
                <a:spcPts val="1200"/>
              </a:spcBef>
            </a:pPr>
            <a:r>
              <a:rPr lang="en-US" sz="2600" b="1" dirty="0" smtClean="0">
                <a:solidFill>
                  <a:srgbClr val="5B7172"/>
                </a:solidFill>
              </a:rPr>
              <a:t>Have </a:t>
            </a:r>
            <a:r>
              <a:rPr lang="en-US" sz="2600" b="1" dirty="0" smtClean="0">
                <a:solidFill>
                  <a:srgbClr val="FF0000"/>
                </a:solidFill>
              </a:rPr>
              <a:t>concrete and explicit answers</a:t>
            </a:r>
            <a:r>
              <a:rPr lang="en-US" sz="2600" b="1" dirty="0" smtClean="0">
                <a:solidFill>
                  <a:schemeClr val="accent2">
                    <a:lumMod val="75000"/>
                    <a:lumOff val="25000"/>
                  </a:schemeClr>
                </a:solidFill>
              </a:rPr>
              <a:t> </a:t>
            </a:r>
            <a:r>
              <a:rPr lang="en-US" sz="2600" b="1" dirty="0" smtClean="0">
                <a:solidFill>
                  <a:srgbClr val="5B7172"/>
                </a:solidFill>
              </a:rPr>
              <a:t>rooted in the text.</a:t>
            </a:r>
            <a:endParaRPr lang="en-US" sz="2600" b="1" dirty="0" smtClean="0">
              <a:solidFill>
                <a:schemeClr val="accent2">
                  <a:lumMod val="75000"/>
                  <a:lumOff val="25000"/>
                </a:schemeClr>
              </a:solidFill>
            </a:endParaRPr>
          </a:p>
          <a:p>
            <a:pPr>
              <a:spcBef>
                <a:spcPts val="1200"/>
              </a:spcBef>
            </a:pPr>
            <a:r>
              <a:rPr lang="en-US" sz="2600" b="1" dirty="0" smtClean="0">
                <a:solidFill>
                  <a:schemeClr val="tx1">
                    <a:lumMod val="65000"/>
                    <a:lumOff val="35000"/>
                  </a:schemeClr>
                </a:solidFill>
              </a:rPr>
              <a:t>Frame inquiries in ways that </a:t>
            </a:r>
            <a:r>
              <a:rPr lang="en-US" sz="2600" b="1" dirty="0" smtClean="0">
                <a:solidFill>
                  <a:srgbClr val="FF0000"/>
                </a:solidFill>
              </a:rPr>
              <a:t>do not rely </a:t>
            </a:r>
            <a:r>
              <a:rPr lang="en-US" sz="2600" b="1" dirty="0" smtClean="0">
                <a:solidFill>
                  <a:schemeClr val="tx1">
                    <a:lumMod val="65000"/>
                    <a:lumOff val="35000"/>
                  </a:schemeClr>
                </a:solidFill>
              </a:rPr>
              <a:t>on a mix of </a:t>
            </a:r>
            <a:r>
              <a:rPr lang="en-US" sz="2600" b="1" dirty="0" smtClean="0">
                <a:solidFill>
                  <a:srgbClr val="FF0000"/>
                </a:solidFill>
              </a:rPr>
              <a:t>personal opinion, background information, and imaginative speculation.</a:t>
            </a:r>
          </a:p>
        </p:txBody>
      </p:sp>
    </p:spTree>
    <p:extLst>
      <p:ext uri="{BB962C8B-B14F-4D97-AF65-F5344CB8AC3E}">
        <p14:creationId xmlns:p14="http://schemas.microsoft.com/office/powerpoint/2010/main" val="334483758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_glass_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 y="1157461"/>
            <a:ext cx="9106293" cy="5700539"/>
          </a:xfrm>
          <a:prstGeom prst="rect">
            <a:avLst/>
          </a:prstGeom>
          <a:effectLst>
            <a:glow rad="139700">
              <a:schemeClr val="accent4">
                <a:satMod val="175000"/>
                <a:alpha val="40000"/>
              </a:schemeClr>
            </a:glow>
          </a:effectLst>
        </p:spPr>
      </p:pic>
      <p:sp>
        <p:nvSpPr>
          <p:cNvPr id="2" name="Title 1"/>
          <p:cNvSpPr>
            <a:spLocks noGrp="1"/>
          </p:cNvSpPr>
          <p:nvPr>
            <p:ph type="title"/>
          </p:nvPr>
        </p:nvSpPr>
        <p:spPr>
          <a:xfrm>
            <a:off x="457200" y="38039"/>
            <a:ext cx="8229600" cy="1143000"/>
          </a:xfrm>
        </p:spPr>
        <p:txBody>
          <a:bodyPr>
            <a:normAutofit/>
          </a:bodyPr>
          <a:lstStyle/>
          <a:p>
            <a:r>
              <a:rPr lang="en-US" sz="5400" dirty="0" smtClean="0">
                <a:effectLst>
                  <a:outerShdw blurRad="50800" dist="38100" dir="16200000" rotWithShape="0">
                    <a:prstClr val="black">
                      <a:alpha val="40000"/>
                    </a:prstClr>
                  </a:outerShdw>
                </a:effectLst>
              </a:rPr>
              <a:t>Inferences</a:t>
            </a:r>
            <a:endParaRPr lang="en-US" sz="5400" dirty="0">
              <a:effectLst>
                <a:outerShdw blurRad="50800" dist="38100" dir="16200000" rotWithShape="0">
                  <a:prstClr val="black">
                    <a:alpha val="40000"/>
                  </a:prstClr>
                </a:outerShdw>
              </a:effectLst>
            </a:endParaRPr>
          </a:p>
        </p:txBody>
      </p:sp>
      <p:sp>
        <p:nvSpPr>
          <p:cNvPr id="3" name="Content Placeholder 2"/>
          <p:cNvSpPr>
            <a:spLocks noGrp="1"/>
          </p:cNvSpPr>
          <p:nvPr>
            <p:ph idx="1"/>
          </p:nvPr>
        </p:nvSpPr>
        <p:spPr>
          <a:xfrm>
            <a:off x="713389" y="1984174"/>
            <a:ext cx="7973411" cy="3184709"/>
          </a:xfrm>
          <a:scene3d>
            <a:camera prst="orthographicFron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smtClean="0"/>
              <a:t>Probe </a:t>
            </a:r>
            <a:r>
              <a:rPr lang="en-US" dirty="0"/>
              <a:t>each </a:t>
            </a:r>
            <a:r>
              <a:rPr lang="en-US" sz="4400" dirty="0"/>
              <a:t>argument</a:t>
            </a:r>
            <a:r>
              <a:rPr lang="en-US" dirty="0"/>
              <a:t> in </a:t>
            </a:r>
            <a:r>
              <a:rPr lang="en-US" sz="4400" dirty="0"/>
              <a:t>persuasive text</a:t>
            </a:r>
            <a:r>
              <a:rPr lang="en-US" dirty="0"/>
              <a:t>, each </a:t>
            </a:r>
            <a:r>
              <a:rPr lang="en-US" sz="4400" dirty="0"/>
              <a:t>idea</a:t>
            </a:r>
            <a:r>
              <a:rPr lang="en-US" dirty="0"/>
              <a:t> in </a:t>
            </a:r>
            <a:r>
              <a:rPr lang="en-US" sz="4400" dirty="0"/>
              <a:t>informational text</a:t>
            </a:r>
            <a:r>
              <a:rPr lang="en-US" dirty="0"/>
              <a:t>, each </a:t>
            </a:r>
            <a:r>
              <a:rPr lang="en-US" sz="4400" dirty="0"/>
              <a:t>key detail </a:t>
            </a:r>
            <a:r>
              <a:rPr lang="en-US" dirty="0"/>
              <a:t>in </a:t>
            </a:r>
            <a:r>
              <a:rPr lang="en-US" sz="4400" dirty="0"/>
              <a:t>literary text</a:t>
            </a:r>
            <a:r>
              <a:rPr lang="en-US" dirty="0"/>
              <a:t>, and observe how these </a:t>
            </a:r>
            <a:r>
              <a:rPr lang="en-US" sz="4400" dirty="0"/>
              <a:t>build to a </a:t>
            </a:r>
            <a:r>
              <a:rPr lang="en-US" sz="4400" dirty="0" smtClean="0"/>
              <a:t>whole</a:t>
            </a:r>
            <a:r>
              <a:rPr lang="en-US" dirty="0" smtClean="0"/>
              <a:t>.</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234950"/>
            <a:ext cx="9820276" cy="733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029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 this…</a:t>
            </a:r>
            <a:endParaRPr lang="en-US" b="1" dirty="0"/>
          </a:p>
        </p:txBody>
      </p:sp>
      <p:sp>
        <p:nvSpPr>
          <p:cNvPr id="3" name="Content Placeholder 2"/>
          <p:cNvSpPr>
            <a:spLocks noGrp="1"/>
          </p:cNvSpPr>
          <p:nvPr>
            <p:ph idx="1"/>
          </p:nvPr>
        </p:nvSpPr>
        <p:spPr/>
        <p:txBody>
          <a:bodyPr/>
          <a:lstStyle/>
          <a:p>
            <a:r>
              <a:rPr lang="en-US" dirty="0"/>
              <a:t>The teacher is usually the person who asks the questions during a discussion. In a longitudinal study of elementary and secondary school classes, Dillon (1990) found that each student asks only one question per month on average. Teachers must take deliberate steps to get their students to ask questions.</a:t>
            </a:r>
          </a:p>
          <a:p>
            <a:endParaRPr lang="en-US" dirty="0"/>
          </a:p>
        </p:txBody>
      </p:sp>
      <p:sp>
        <p:nvSpPr>
          <p:cNvPr id="4" name="Rectangle 3"/>
          <p:cNvSpPr/>
          <p:nvPr/>
        </p:nvSpPr>
        <p:spPr>
          <a:xfrm>
            <a:off x="2819400" y="3276600"/>
            <a:ext cx="9906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672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60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t>Additionally…</a:t>
            </a:r>
            <a:endParaRPr lang="en-US" b="1" dirty="0"/>
          </a:p>
        </p:txBody>
      </p:sp>
      <p:sp>
        <p:nvSpPr>
          <p:cNvPr id="3" name="Content Placeholder 2"/>
          <p:cNvSpPr>
            <a:spLocks noGrp="1"/>
          </p:cNvSpPr>
          <p:nvPr>
            <p:ph sz="quarter" idx="1"/>
          </p:nvPr>
        </p:nvSpPr>
        <p:spPr>
          <a:xfrm>
            <a:off x="304800" y="1676400"/>
            <a:ext cx="8382000" cy="4873752"/>
          </a:xfrm>
        </p:spPr>
        <p:txBody>
          <a:bodyPr/>
          <a:lstStyle/>
          <a:p>
            <a:r>
              <a:rPr lang="en-US" dirty="0" smtClean="0"/>
              <a:t>Teachers often pose a question to the whole class but then call on only a few hands…</a:t>
            </a:r>
          </a:p>
          <a:p>
            <a:r>
              <a:rPr lang="en-US" dirty="0"/>
              <a:t>I</a:t>
            </a:r>
            <a:r>
              <a:rPr lang="en-US" dirty="0" smtClean="0"/>
              <a:t>s the question you are asking one that you want the </a:t>
            </a:r>
            <a:r>
              <a:rPr lang="en-US" b="1" i="1" dirty="0" smtClean="0"/>
              <a:t>whole class </a:t>
            </a:r>
            <a:r>
              <a:rPr lang="en-US" dirty="0" smtClean="0"/>
              <a:t>to consider?</a:t>
            </a:r>
          </a:p>
          <a:p>
            <a:r>
              <a:rPr lang="en-US" dirty="0" smtClean="0"/>
              <a:t>Yes? Then why call on volunteers to answer?</a:t>
            </a:r>
          </a:p>
          <a:p>
            <a:r>
              <a:rPr lang="en-US" dirty="0" smtClean="0"/>
              <a:t>Pose the question to the whole class and indicate how you want students to answer:</a:t>
            </a:r>
          </a:p>
          <a:p>
            <a:pPr lvl="1"/>
            <a:r>
              <a:rPr lang="en-US" dirty="0" smtClean="0"/>
              <a:t>Think, Pair, Share</a:t>
            </a:r>
          </a:p>
          <a:p>
            <a:pPr lvl="1"/>
            <a:r>
              <a:rPr lang="en-US" dirty="0" smtClean="0"/>
              <a:t>Think , Write, Share</a:t>
            </a:r>
          </a:p>
          <a:p>
            <a:pPr lvl="1"/>
            <a:r>
              <a:rPr lang="en-US" dirty="0" smtClean="0"/>
              <a:t>Think, Write, Show</a:t>
            </a:r>
          </a:p>
          <a:p>
            <a:pPr marL="411480" lvl="1" indent="0">
              <a:buNone/>
            </a:pPr>
            <a:endParaRPr lang="en-US" dirty="0" smtClean="0"/>
          </a:p>
          <a:p>
            <a:pPr lvl="1"/>
            <a:endParaRPr lang="en-US" dirty="0" smtClean="0"/>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6482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836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4294967295"/>
          </p:nvPr>
        </p:nvSpPr>
        <p:spPr>
          <a:xfrm>
            <a:off x="685801" y="1752600"/>
            <a:ext cx="7772399" cy="4216179"/>
          </a:xfrm>
        </p:spPr>
        <p:txBody>
          <a:bodyPr>
            <a:noAutofit/>
          </a:bodyPr>
          <a:lstStyle/>
          <a:p>
            <a:pPr>
              <a:lnSpc>
                <a:spcPct val="90000"/>
              </a:lnSpc>
              <a:buNone/>
            </a:pPr>
            <a:endParaRPr lang="en-US" b="1" dirty="0" smtClean="0">
              <a:solidFill>
                <a:schemeClr val="accent2">
                  <a:lumMod val="75000"/>
                  <a:lumOff val="25000"/>
                </a:schemeClr>
              </a:solidFill>
            </a:endParaRPr>
          </a:p>
          <a:p>
            <a:pPr>
              <a:lnSpc>
                <a:spcPct val="90000"/>
              </a:lnSpc>
              <a:buNone/>
            </a:pPr>
            <a:endParaRPr lang="en-US" b="1" dirty="0" smtClean="0">
              <a:solidFill>
                <a:schemeClr val="accent2">
                  <a:lumMod val="75000"/>
                  <a:lumOff val="25000"/>
                </a:schemeClr>
              </a:solidFill>
            </a:endParaRPr>
          </a:p>
        </p:txBody>
      </p:sp>
      <p:sp>
        <p:nvSpPr>
          <p:cNvPr id="7" name="Title 1"/>
          <p:cNvSpPr txBox="1">
            <a:spLocks/>
          </p:cNvSpPr>
          <p:nvPr/>
        </p:nvSpPr>
        <p:spPr>
          <a:xfrm>
            <a:off x="0" y="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smtClean="0">
                <a:solidFill>
                  <a:srgbClr val="5B7172"/>
                </a:solidFill>
                <a:latin typeface="+mj-lt"/>
                <a:ea typeface="+mj-ea"/>
                <a:cs typeface="+mj-cs"/>
              </a:rPr>
              <a:t>Differences in Depth:</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lumOff val="25000"/>
                  </a:schemeClr>
                </a:solidFill>
                <a:effectLst/>
                <a:uLnTx/>
                <a:uFillTx/>
                <a:latin typeface="+mj-lt"/>
                <a:ea typeface="+mj-ea"/>
                <a:cs typeface="+mj-cs"/>
              </a:rPr>
              <a:t>Text versus Non-Text-Dependent Questions</a:t>
            </a:r>
          </a:p>
        </p:txBody>
      </p:sp>
      <p:graphicFrame>
        <p:nvGraphicFramePr>
          <p:cNvPr id="4" name="Table 3"/>
          <p:cNvGraphicFramePr>
            <a:graphicFrameLocks noGrp="1"/>
          </p:cNvGraphicFramePr>
          <p:nvPr>
            <p:extLst>
              <p:ext uri="{D42A27DB-BD31-4B8C-83A1-F6EECF244321}">
                <p14:modId xmlns:p14="http://schemas.microsoft.com/office/powerpoint/2010/main" val="2020724364"/>
              </p:ext>
            </p:extLst>
          </p:nvPr>
        </p:nvGraphicFramePr>
        <p:xfrm>
          <a:off x="533400" y="1524000"/>
          <a:ext cx="8153400" cy="4626864"/>
        </p:xfrm>
        <a:graphic>
          <a:graphicData uri="http://schemas.openxmlformats.org/drawingml/2006/table">
            <a:tbl>
              <a:tblPr/>
              <a:tblGrid>
                <a:gridCol w="4076700"/>
                <a:gridCol w="4076700"/>
              </a:tblGrid>
              <a:tr h="533400">
                <a:tc>
                  <a:txBody>
                    <a:bodyPr/>
                    <a:lstStyle/>
                    <a:p>
                      <a:pPr marL="0" marR="0" algn="ctr">
                        <a:lnSpc>
                          <a:spcPct val="115000"/>
                        </a:lnSpc>
                        <a:spcBef>
                          <a:spcPts val="0"/>
                        </a:spcBef>
                        <a:spcAft>
                          <a:spcPts val="0"/>
                        </a:spcAft>
                      </a:pPr>
                      <a:r>
                        <a:rPr lang="en-US" sz="2400" b="1" dirty="0" smtClean="0">
                          <a:latin typeface="+mn-lt"/>
                          <a:ea typeface="Gotham-Book"/>
                          <a:cs typeface="Gotham-Book"/>
                        </a:rPr>
                        <a:t>Non-Text-Dependent </a:t>
                      </a:r>
                      <a:r>
                        <a:rPr lang="en-US" sz="2400" b="1" dirty="0">
                          <a:latin typeface="+mn-lt"/>
                          <a:ea typeface="Gotham-Book"/>
                          <a:cs typeface="Gotham-Book"/>
                        </a:rPr>
                        <a:t>Questions</a:t>
                      </a:r>
                      <a:endParaRPr lang="en-US" sz="2400" dirty="0">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l">
                        <a:lnSpc>
                          <a:spcPct val="115000"/>
                        </a:lnSpc>
                        <a:spcBef>
                          <a:spcPts val="0"/>
                        </a:spcBef>
                        <a:spcAft>
                          <a:spcPts val="0"/>
                        </a:spcAft>
                      </a:pPr>
                      <a:r>
                        <a:rPr lang="en-US" sz="2400" b="1" dirty="0" smtClean="0">
                          <a:latin typeface="+mn-lt"/>
                          <a:ea typeface="Gotham-Book"/>
                          <a:cs typeface="Gotham-Book"/>
                        </a:rPr>
                        <a:t>Text-Dependent </a:t>
                      </a:r>
                      <a:r>
                        <a:rPr lang="en-US" sz="2400" b="1" dirty="0">
                          <a:latin typeface="+mn-lt"/>
                          <a:ea typeface="Gotham-Book"/>
                          <a:cs typeface="Gotham-Book"/>
                        </a:rPr>
                        <a:t>Questions</a:t>
                      </a:r>
                      <a:endParaRPr lang="en-US" sz="2400" dirty="0">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r>
              <a:tr h="807091">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Are books without pictures or conversations useful?</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What kind of books </a:t>
                      </a:r>
                      <a:r>
                        <a:rPr lang="en-US" sz="2400" b="1" dirty="0">
                          <a:solidFill>
                            <a:srgbClr val="FF0000"/>
                          </a:solidFill>
                          <a:latin typeface="+mn-lt"/>
                          <a:ea typeface="Gotham-Book"/>
                          <a:cs typeface="Gotham-Book"/>
                        </a:rPr>
                        <a:t>does Alice </a:t>
                      </a:r>
                      <a:r>
                        <a:rPr lang="en-US" sz="2400" b="1" dirty="0">
                          <a:solidFill>
                            <a:schemeClr val="tx1">
                              <a:lumMod val="65000"/>
                              <a:lumOff val="35000"/>
                            </a:schemeClr>
                          </a:solidFill>
                          <a:latin typeface="+mn-lt"/>
                          <a:ea typeface="Gotham-Book"/>
                          <a:cs typeface="Gotham-Book"/>
                        </a:rPr>
                        <a:t>find useful?</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072">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How would you react if you </a:t>
                      </a:r>
                      <a:endParaRPr lang="en-US" sz="2400" b="1" dirty="0" smtClean="0">
                        <a:solidFill>
                          <a:schemeClr val="tx1">
                            <a:lumMod val="65000"/>
                            <a:lumOff val="35000"/>
                          </a:schemeClr>
                        </a:solidFill>
                        <a:latin typeface="+mn-lt"/>
                        <a:ea typeface="Gotham-Book"/>
                        <a:cs typeface="Gotham-Book"/>
                      </a:endParaRPr>
                    </a:p>
                    <a:p>
                      <a:pPr marL="0" marR="0">
                        <a:lnSpc>
                          <a:spcPct val="115000"/>
                        </a:lnSpc>
                        <a:spcBef>
                          <a:spcPts val="0"/>
                        </a:spcBef>
                        <a:spcAft>
                          <a:spcPts val="0"/>
                        </a:spcAft>
                      </a:pPr>
                      <a:r>
                        <a:rPr lang="en-US" sz="2400" b="1" dirty="0" smtClean="0">
                          <a:solidFill>
                            <a:schemeClr val="tx1">
                              <a:lumMod val="65000"/>
                              <a:lumOff val="35000"/>
                            </a:schemeClr>
                          </a:solidFill>
                          <a:latin typeface="+mn-lt"/>
                          <a:ea typeface="Gotham-Book"/>
                          <a:cs typeface="Gotham-Book"/>
                        </a:rPr>
                        <a:t>saw </a:t>
                      </a:r>
                      <a:r>
                        <a:rPr lang="en-US" sz="2400" b="1" dirty="0">
                          <a:solidFill>
                            <a:schemeClr val="tx1">
                              <a:lumMod val="65000"/>
                              <a:lumOff val="35000"/>
                            </a:schemeClr>
                          </a:solidFill>
                          <a:latin typeface="+mn-lt"/>
                          <a:ea typeface="Gotham-Book"/>
                          <a:cs typeface="Gotham-Book"/>
                        </a:rPr>
                        <a:t>a talking rabbit?</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How </a:t>
                      </a:r>
                      <a:r>
                        <a:rPr lang="en-US" sz="2400" b="1" dirty="0">
                          <a:solidFill>
                            <a:srgbClr val="FF0000"/>
                          </a:solidFill>
                          <a:latin typeface="+mn-lt"/>
                          <a:ea typeface="Gotham-Book"/>
                          <a:cs typeface="Gotham-Book"/>
                        </a:rPr>
                        <a:t>did Alice </a:t>
                      </a:r>
                      <a:r>
                        <a:rPr lang="en-US" sz="2400" b="1" dirty="0">
                          <a:solidFill>
                            <a:schemeClr val="tx1">
                              <a:lumMod val="65000"/>
                              <a:lumOff val="35000"/>
                            </a:schemeClr>
                          </a:solidFill>
                          <a:latin typeface="+mn-lt"/>
                          <a:ea typeface="Gotham-Book"/>
                          <a:cs typeface="Gotham-Book"/>
                        </a:rPr>
                        <a:t>react when she saw a talking rabbit?</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869">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Would Alice have followed the rabbit down the </a:t>
                      </a:r>
                      <a:r>
                        <a:rPr lang="en-US" sz="2400" b="1" dirty="0" smtClean="0">
                          <a:solidFill>
                            <a:schemeClr val="tx1">
                              <a:lumMod val="65000"/>
                              <a:lumOff val="35000"/>
                            </a:schemeClr>
                          </a:solidFill>
                          <a:latin typeface="+mn-lt"/>
                          <a:ea typeface="Gotham-Book"/>
                          <a:cs typeface="Gotham-Book"/>
                        </a:rPr>
                        <a:t>hole </a:t>
                      </a:r>
                      <a:r>
                        <a:rPr lang="en-US" sz="2400" b="1" dirty="0">
                          <a:solidFill>
                            <a:schemeClr val="tx1">
                              <a:lumMod val="65000"/>
                              <a:lumOff val="35000"/>
                            </a:schemeClr>
                          </a:solidFill>
                          <a:latin typeface="+mn-lt"/>
                          <a:ea typeface="Gotham-Book"/>
                          <a:cs typeface="Gotham-Book"/>
                        </a:rPr>
                        <a:t>had she not seen it look at a watch?</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rgbClr val="FF0000"/>
                          </a:solidFill>
                          <a:latin typeface="+mn-lt"/>
                          <a:ea typeface="Gotham-Book"/>
                          <a:cs typeface="Gotham-Book"/>
                        </a:rPr>
                        <a:t>Why did </a:t>
                      </a:r>
                      <a:r>
                        <a:rPr lang="en-US" sz="2400" b="1" dirty="0">
                          <a:solidFill>
                            <a:schemeClr val="tx1">
                              <a:lumMod val="65000"/>
                              <a:lumOff val="35000"/>
                            </a:schemeClr>
                          </a:solidFill>
                          <a:latin typeface="+mn-lt"/>
                          <a:ea typeface="Gotham-Book"/>
                          <a:cs typeface="Gotham-Book"/>
                        </a:rPr>
                        <a:t>Alice follow the rabbit down the rabbit-hole?</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439">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What do you know about </a:t>
                      </a:r>
                      <a:endParaRPr lang="en-US" sz="2400" b="1" dirty="0" smtClean="0">
                        <a:solidFill>
                          <a:schemeClr val="tx1">
                            <a:lumMod val="65000"/>
                            <a:lumOff val="35000"/>
                          </a:schemeClr>
                        </a:solidFill>
                        <a:latin typeface="+mn-lt"/>
                        <a:ea typeface="Gotham-Book"/>
                        <a:cs typeface="Gotham-Book"/>
                      </a:endParaRPr>
                    </a:p>
                    <a:p>
                      <a:pPr marL="0" marR="0">
                        <a:lnSpc>
                          <a:spcPct val="115000"/>
                        </a:lnSpc>
                        <a:spcBef>
                          <a:spcPts val="0"/>
                        </a:spcBef>
                        <a:spcAft>
                          <a:spcPts val="0"/>
                        </a:spcAft>
                      </a:pPr>
                      <a:r>
                        <a:rPr lang="en-US" sz="2400" b="1" dirty="0" smtClean="0">
                          <a:solidFill>
                            <a:schemeClr val="tx1">
                              <a:lumMod val="65000"/>
                              <a:lumOff val="35000"/>
                            </a:schemeClr>
                          </a:solidFill>
                          <a:latin typeface="+mn-lt"/>
                          <a:ea typeface="Gotham-Book"/>
                          <a:cs typeface="Gotham-Book"/>
                        </a:rPr>
                        <a:t>Lewis </a:t>
                      </a:r>
                      <a:r>
                        <a:rPr lang="en-US" sz="2400" b="1" dirty="0">
                          <a:solidFill>
                            <a:schemeClr val="tx1">
                              <a:lumMod val="65000"/>
                              <a:lumOff val="35000"/>
                            </a:schemeClr>
                          </a:solidFill>
                          <a:latin typeface="+mn-lt"/>
                          <a:ea typeface="Gotham-Book"/>
                          <a:cs typeface="Gotham-Book"/>
                        </a:rPr>
                        <a:t>Carroll?</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What does </a:t>
                      </a:r>
                      <a:r>
                        <a:rPr lang="en-US" sz="2400" b="1" dirty="0">
                          <a:solidFill>
                            <a:srgbClr val="FF0000"/>
                          </a:solidFill>
                          <a:latin typeface="+mn-lt"/>
                          <a:ea typeface="Gotham-Book"/>
                          <a:cs typeface="Gotham-Book"/>
                        </a:rPr>
                        <a:t>the reader </a:t>
                      </a:r>
                      <a:r>
                        <a:rPr lang="en-US" sz="2400" b="1" dirty="0">
                          <a:solidFill>
                            <a:schemeClr val="tx1">
                              <a:lumMod val="65000"/>
                              <a:lumOff val="35000"/>
                            </a:schemeClr>
                          </a:solidFill>
                          <a:latin typeface="+mn-lt"/>
                          <a:ea typeface="Gotham-Book"/>
                          <a:cs typeface="Gotham-Book"/>
                        </a:rPr>
                        <a:t>know about </a:t>
                      </a:r>
                      <a:r>
                        <a:rPr lang="en-US" sz="2400" b="1" dirty="0">
                          <a:solidFill>
                            <a:srgbClr val="FF0000"/>
                          </a:solidFill>
                          <a:latin typeface="+mn-lt"/>
                          <a:ea typeface="Gotham-Book"/>
                          <a:cs typeface="Gotham-Book"/>
                        </a:rPr>
                        <a:t>the rabbit</a:t>
                      </a:r>
                      <a:r>
                        <a:rPr lang="en-US" sz="2400" b="1" dirty="0">
                          <a:solidFill>
                            <a:schemeClr val="tx1">
                              <a:lumMod val="65000"/>
                              <a:lumOff val="35000"/>
                            </a:schemeClr>
                          </a:solidFill>
                          <a:latin typeface="+mn-lt"/>
                          <a:ea typeface="Gotham-Book"/>
                          <a:cs typeface="Gotham-Book"/>
                        </a:rPr>
                        <a:t>?</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85800" y="6367799"/>
            <a:ext cx="7977697" cy="400110"/>
          </a:xfrm>
          <a:prstGeom prst="rect">
            <a:avLst/>
          </a:prstGeom>
          <a:noFill/>
        </p:spPr>
        <p:txBody>
          <a:bodyPr wrap="none" rtlCol="0">
            <a:spAutoFit/>
          </a:bodyPr>
          <a:lstStyle/>
          <a:p>
            <a:r>
              <a:rPr lang="en-US" sz="2000" b="1" i="1" dirty="0" smtClean="0">
                <a:solidFill>
                  <a:srgbClr val="0000CC"/>
                </a:solidFill>
              </a:rPr>
              <a:t>A Guide to Creating Text-Dependent Questions for Close Analytic Reading</a:t>
            </a:r>
            <a:endParaRPr lang="en-US" sz="2000" b="1" i="1" dirty="0">
              <a:solidFill>
                <a:srgbClr val="0000CC"/>
              </a:solidFill>
            </a:endParaRPr>
          </a:p>
        </p:txBody>
      </p:sp>
    </p:spTree>
    <p:extLst>
      <p:ext uri="{BB962C8B-B14F-4D97-AF65-F5344CB8AC3E}">
        <p14:creationId xmlns:p14="http://schemas.microsoft.com/office/powerpoint/2010/main" val="815254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pic>
        <p:nvPicPr>
          <p:cNvPr id="14339" name="Content Placeholder 3" descr="5 text dependent questions and evidence-based answers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rcRect l="12883" t="31989" r="38309" b="19427"/>
          <a:stretch>
            <a:fillRect/>
          </a:stretch>
        </p:blipFill>
        <p:spPr>
          <a:xfrm>
            <a:off x="0" y="0"/>
            <a:ext cx="9144000" cy="6858000"/>
          </a:xfrm>
        </p:spPr>
      </p:pic>
    </p:spTree>
    <p:extLst>
      <p:ext uri="{BB962C8B-B14F-4D97-AF65-F5344CB8AC3E}">
        <p14:creationId xmlns:p14="http://schemas.microsoft.com/office/powerpoint/2010/main" val="3299756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lumOff val="25000"/>
                  </a:schemeClr>
                </a:solidFill>
                <a:effectLst/>
                <a:uLnTx/>
                <a:uFillTx/>
                <a:latin typeface="+mj-lt"/>
                <a:ea typeface="+mj-ea"/>
                <a:cs typeface="+mj-cs"/>
              </a:rPr>
              <a:t>“Close Reading” </a:t>
            </a:r>
            <a:r>
              <a:rPr kumimoji="0" lang="en-US" sz="3600" b="1" i="0" u="none" strike="noStrike" kern="1200" cap="none" spc="0" normalizeH="0" baseline="0" noProof="0" dirty="0" smtClean="0">
                <a:ln>
                  <a:noFill/>
                </a:ln>
                <a:solidFill>
                  <a:srgbClr val="5B7172"/>
                </a:solidFill>
                <a:effectLst/>
                <a:uLnTx/>
                <a:uFillTx/>
                <a:latin typeface="+mj-lt"/>
                <a:ea typeface="+mj-ea"/>
                <a:cs typeface="+mj-cs"/>
              </a:rPr>
              <a:t>of a Stand</a:t>
            </a:r>
            <a:r>
              <a:rPr lang="en-US" sz="3600" b="1" dirty="0">
                <a:solidFill>
                  <a:srgbClr val="5B7172"/>
                </a:solidFill>
                <a:latin typeface="+mj-lt"/>
                <a:ea typeface="+mj-ea"/>
                <a:cs typeface="+mj-cs"/>
              </a:rPr>
              <a:t>-</a:t>
            </a:r>
            <a:r>
              <a:rPr kumimoji="0" lang="en-US" sz="3600" b="1" i="0" u="none" strike="noStrike" kern="1200" cap="none" spc="0" normalizeH="0" noProof="0" dirty="0" smtClean="0">
                <a:ln>
                  <a:noFill/>
                </a:ln>
                <a:solidFill>
                  <a:srgbClr val="5B7172"/>
                </a:solidFill>
                <a:effectLst/>
                <a:uLnTx/>
                <a:uFillTx/>
                <a:latin typeface="+mj-lt"/>
                <a:ea typeface="+mj-ea"/>
                <a:cs typeface="+mj-cs"/>
              </a:rPr>
              <a:t>Alone </a:t>
            </a:r>
            <a:r>
              <a:rPr kumimoji="0" lang="en-US" sz="3600" b="1" i="0" u="none" strike="noStrike" kern="1200" cap="none" spc="0" normalizeH="0" baseline="0" noProof="0" dirty="0" smtClean="0">
                <a:ln>
                  <a:noFill/>
                </a:ln>
                <a:solidFill>
                  <a:srgbClr val="5B7172"/>
                </a:solidFill>
                <a:effectLst/>
                <a:uLnTx/>
                <a:uFillTx/>
                <a:latin typeface="+mj-lt"/>
                <a:ea typeface="+mj-ea"/>
                <a:cs typeface="+mj-cs"/>
              </a:rPr>
              <a:t>Text</a:t>
            </a:r>
            <a:br>
              <a:rPr kumimoji="0" lang="en-US" sz="3600" b="1" i="0" u="none" strike="noStrike" kern="1200" cap="none" spc="0" normalizeH="0" baseline="0" noProof="0" dirty="0" smtClean="0">
                <a:ln>
                  <a:noFill/>
                </a:ln>
                <a:solidFill>
                  <a:srgbClr val="5B7172"/>
                </a:solidFill>
                <a:effectLst/>
                <a:uLnTx/>
                <a:uFillTx/>
                <a:latin typeface="+mj-lt"/>
                <a:ea typeface="+mj-ea"/>
                <a:cs typeface="+mj-cs"/>
              </a:rPr>
            </a:br>
            <a:endParaRPr kumimoji="0" lang="en-US" sz="3600" b="1" i="1" u="none" strike="noStrike" kern="1200" cap="none" spc="0" normalizeH="0" baseline="0" noProof="0" dirty="0" smtClean="0">
              <a:ln>
                <a:noFill/>
              </a:ln>
              <a:solidFill>
                <a:schemeClr val="accent2">
                  <a:lumMod val="75000"/>
                  <a:lumOff val="25000"/>
                </a:schemeClr>
              </a:solidFill>
              <a:effectLst/>
              <a:uLnTx/>
              <a:uFillTx/>
              <a:latin typeface="+mj-lt"/>
              <a:ea typeface="+mj-ea"/>
              <a:cs typeface="+mj-cs"/>
            </a:endParaRPr>
          </a:p>
        </p:txBody>
      </p:sp>
      <p:pic>
        <p:nvPicPr>
          <p:cNvPr id="1026" name="Picture 2"/>
          <p:cNvPicPr>
            <a:picLocks noChangeAspect="1" noChangeArrowheads="1"/>
          </p:cNvPicPr>
          <p:nvPr/>
        </p:nvPicPr>
        <p:blipFill>
          <a:blip r:embed="rId3"/>
          <a:srcRect/>
          <a:stretch>
            <a:fillRect/>
          </a:stretch>
        </p:blipFill>
        <p:spPr bwMode="auto">
          <a:xfrm>
            <a:off x="1524000" y="914400"/>
            <a:ext cx="6136154" cy="5443537"/>
          </a:xfrm>
          <a:prstGeom prst="rect">
            <a:avLst/>
          </a:prstGeom>
          <a:noFill/>
          <a:ln w="9525">
            <a:solidFill>
              <a:srgbClr val="5B7172"/>
            </a:solidFill>
            <a:miter lim="800000"/>
            <a:headEnd/>
            <a:tailEnd/>
          </a:ln>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110723222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8142"/>
            <a:ext cx="8534400" cy="1143000"/>
          </a:xfrm>
        </p:spPr>
        <p:txBody>
          <a:bodyPr/>
          <a:lstStyle/>
          <a:p>
            <a:r>
              <a:rPr lang="en-US" dirty="0" smtClean="0">
                <a:effectLst>
                  <a:outerShdw blurRad="38100" dist="38100" dir="2700000" algn="tl">
                    <a:srgbClr val="000000">
                      <a:alpha val="43137"/>
                    </a:srgbClr>
                  </a:outerShdw>
                </a:effectLst>
                <a:latin typeface="Franklin Gothic Book" pitchFamily="34" charset="0"/>
              </a:rPr>
              <a:t>                </a:t>
            </a:r>
            <a:r>
              <a:rPr lang="en-US" sz="5400" dirty="0" smtClean="0">
                <a:effectLst>
                  <a:outerShdw blurRad="38100" dist="38100" dir="2700000" algn="tl">
                    <a:srgbClr val="000000">
                      <a:alpha val="43137"/>
                    </a:srgbClr>
                  </a:outerShdw>
                </a:effectLst>
                <a:latin typeface="Franklin Gothic Book" pitchFamily="34" charset="0"/>
              </a:rPr>
              <a:t>Activity</a:t>
            </a:r>
            <a:endParaRPr lang="en-US" sz="5400" dirty="0">
              <a:effectLst>
                <a:outerShdw blurRad="38100" dist="38100" dir="2700000" algn="tl">
                  <a:srgbClr val="000000">
                    <a:alpha val="43137"/>
                  </a:srgbClr>
                </a:outerShdw>
              </a:effectLst>
              <a:latin typeface="Franklin Gothic Book" pitchFamily="34" charset="0"/>
            </a:endParaRPr>
          </a:p>
        </p:txBody>
      </p:sp>
      <p:sp>
        <p:nvSpPr>
          <p:cNvPr id="3" name="Content Placeholder 2"/>
          <p:cNvSpPr>
            <a:spLocks noGrp="1"/>
          </p:cNvSpPr>
          <p:nvPr>
            <p:ph idx="1"/>
          </p:nvPr>
        </p:nvSpPr>
        <p:spPr>
          <a:xfrm>
            <a:off x="152400" y="2759250"/>
            <a:ext cx="8824020" cy="3992563"/>
          </a:xfrm>
        </p:spPr>
        <p:txBody>
          <a:bodyPr/>
          <a:lstStyle/>
          <a:p>
            <a:r>
              <a:rPr lang="en-US" dirty="0" smtClean="0"/>
              <a:t>Read the opening of Brian Lies’ </a:t>
            </a:r>
            <a:r>
              <a:rPr lang="en-US" i="1" dirty="0" smtClean="0"/>
              <a:t>Bats at the Beach</a:t>
            </a:r>
            <a:endParaRPr lang="en-US" dirty="0" smtClean="0"/>
          </a:p>
          <a:p>
            <a:r>
              <a:rPr lang="en-US" dirty="0" smtClean="0"/>
              <a:t>With a partner write one Text-Dependent Question</a:t>
            </a:r>
          </a:p>
          <a:p>
            <a:r>
              <a:rPr lang="en-US" dirty="0" smtClean="0"/>
              <a:t>Share your question with others at your table</a:t>
            </a:r>
          </a:p>
          <a:p>
            <a:pPr marL="0" indent="0">
              <a:buNone/>
            </a:pPr>
            <a:endParaRPr lang="en-US" dirty="0" smtClean="0"/>
          </a:p>
          <a:p>
            <a:pPr marL="0" indent="0" algn="ctr">
              <a:buNone/>
            </a:pPr>
            <a:r>
              <a:rPr lang="en-US" dirty="0" smtClean="0">
                <a:effectLst>
                  <a:outerShdw blurRad="38100" dist="38100" dir="2700000" algn="tl">
                    <a:srgbClr val="000000">
                      <a:alpha val="43137"/>
                    </a:srgbClr>
                  </a:outerShdw>
                </a:effectLst>
              </a:rPr>
              <a:t>Evaluate your TDQ based on the samples provided</a:t>
            </a:r>
            <a:endParaRPr lang="en-US"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9655">
            <a:off x="1279007" y="278639"/>
            <a:ext cx="2780380" cy="218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7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lumMod val="50000"/>
                  </a:schemeClr>
                </a:solidFill>
                <a:effectLst>
                  <a:outerShdw blurRad="38100" dist="38100" dir="2700000" algn="tl">
                    <a:srgbClr val="000000">
                      <a:alpha val="43137"/>
                    </a:srgbClr>
                  </a:outerShdw>
                </a:effectLst>
              </a:rPr>
              <a:t>Progression of </a:t>
            </a:r>
            <a:br>
              <a:rPr lang="en-US" b="1" dirty="0" smtClean="0">
                <a:solidFill>
                  <a:schemeClr val="bg1">
                    <a:lumMod val="50000"/>
                  </a:schemeClr>
                </a:solidFill>
                <a:effectLst>
                  <a:outerShdw blurRad="38100" dist="38100" dir="2700000" algn="tl">
                    <a:srgbClr val="000000">
                      <a:alpha val="43137"/>
                    </a:srgbClr>
                  </a:outerShdw>
                </a:effectLst>
              </a:rPr>
            </a:br>
            <a:r>
              <a:rPr lang="en-US" b="1" dirty="0" smtClean="0">
                <a:solidFill>
                  <a:schemeClr val="bg1">
                    <a:lumMod val="50000"/>
                  </a:schemeClr>
                </a:solidFill>
                <a:effectLst>
                  <a:outerShdw blurRad="38100" dist="38100" dir="2700000" algn="tl">
                    <a:srgbClr val="000000">
                      <a:alpha val="43137"/>
                    </a:srgbClr>
                  </a:outerShdw>
                </a:effectLst>
              </a:rPr>
              <a:t>Text-dependent Questions</a:t>
            </a:r>
            <a:endParaRPr lang="en-US" b="1" dirty="0">
              <a:solidFill>
                <a:schemeClr val="bg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0468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flipV="1">
            <a:off x="1890081" y="2392454"/>
            <a:ext cx="0" cy="3396696"/>
          </a:xfrm>
          <a:prstGeom prst="straightConnector1">
            <a:avLst/>
          </a:prstGeom>
          <a:ln w="76200"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14617" y="5789150"/>
            <a:ext cx="750927"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srgbClr val="F79646"/>
                </a:solidFill>
                <a:latin typeface="Calibri"/>
                <a:cs typeface="+mn-cs"/>
              </a:rPr>
              <a:t>Part</a:t>
            </a:r>
            <a:endParaRPr lang="en-US" sz="2400" b="1" dirty="0">
              <a:solidFill>
                <a:srgbClr val="F79646"/>
              </a:solidFill>
              <a:latin typeface="Calibri"/>
              <a:cs typeface="+mn-cs"/>
            </a:endParaRPr>
          </a:p>
        </p:txBody>
      </p:sp>
      <p:sp>
        <p:nvSpPr>
          <p:cNvPr id="9" name="TextBox 8"/>
          <p:cNvSpPr txBox="1"/>
          <p:nvPr/>
        </p:nvSpPr>
        <p:spPr>
          <a:xfrm>
            <a:off x="457200" y="4939912"/>
            <a:ext cx="1296470"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cs typeface="+mn-cs"/>
              </a:rPr>
              <a:t>Sentence</a:t>
            </a:r>
            <a:endParaRPr lang="en-US" i="1" dirty="0">
              <a:solidFill>
                <a:prstClr val="black"/>
              </a:solidFill>
              <a:latin typeface="Calibri"/>
              <a:cs typeface="+mn-cs"/>
            </a:endParaRPr>
          </a:p>
        </p:txBody>
      </p:sp>
      <p:sp>
        <p:nvSpPr>
          <p:cNvPr id="10" name="TextBox 9"/>
          <p:cNvSpPr txBox="1"/>
          <p:nvPr/>
        </p:nvSpPr>
        <p:spPr>
          <a:xfrm>
            <a:off x="368049" y="4430471"/>
            <a:ext cx="1424397"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cs typeface="+mn-cs"/>
              </a:rPr>
              <a:t>Paragraph</a:t>
            </a:r>
            <a:endParaRPr lang="en-US" i="1" dirty="0">
              <a:solidFill>
                <a:prstClr val="black"/>
              </a:solidFill>
              <a:latin typeface="Calibri"/>
              <a:cs typeface="+mn-cs"/>
            </a:endParaRPr>
          </a:p>
        </p:txBody>
      </p:sp>
      <p:sp>
        <p:nvSpPr>
          <p:cNvPr id="11" name="TextBox 10"/>
          <p:cNvSpPr txBox="1"/>
          <p:nvPr/>
        </p:nvSpPr>
        <p:spPr>
          <a:xfrm>
            <a:off x="457200" y="3337495"/>
            <a:ext cx="1432881" cy="369332"/>
          </a:xfrm>
          <a:prstGeom prst="rect">
            <a:avLst/>
          </a:prstGeom>
          <a:noFill/>
        </p:spPr>
        <p:txBody>
          <a:bodyPr wrap="square" rtlCol="0">
            <a:spAutoFit/>
          </a:bodyPr>
          <a:lstStyle/>
          <a:p>
            <a:pPr defTabSz="457200" fontAlgn="auto">
              <a:spcBef>
                <a:spcPts val="0"/>
              </a:spcBef>
              <a:spcAft>
                <a:spcPts val="0"/>
              </a:spcAft>
            </a:pPr>
            <a:r>
              <a:rPr lang="en-US" i="1" dirty="0" smtClean="0">
                <a:solidFill>
                  <a:prstClr val="black"/>
                </a:solidFill>
                <a:latin typeface="Calibri"/>
                <a:cs typeface="+mn-cs"/>
              </a:rPr>
              <a:t>Entire text</a:t>
            </a:r>
            <a:endParaRPr lang="en-US" i="1" dirty="0">
              <a:solidFill>
                <a:prstClr val="black"/>
              </a:solidFill>
              <a:latin typeface="Calibri"/>
              <a:cs typeface="+mn-cs"/>
            </a:endParaRPr>
          </a:p>
        </p:txBody>
      </p:sp>
      <p:sp>
        <p:nvSpPr>
          <p:cNvPr id="12" name="TextBox 11"/>
          <p:cNvSpPr txBox="1"/>
          <p:nvPr/>
        </p:nvSpPr>
        <p:spPr>
          <a:xfrm>
            <a:off x="457200" y="2850270"/>
            <a:ext cx="1296470" cy="369332"/>
          </a:xfrm>
          <a:prstGeom prst="rect">
            <a:avLst/>
          </a:prstGeom>
          <a:noFill/>
        </p:spPr>
        <p:txBody>
          <a:bodyPr wrap="square" rtlCol="0">
            <a:spAutoFit/>
          </a:bodyPr>
          <a:lstStyle/>
          <a:p>
            <a:pPr defTabSz="457200" fontAlgn="auto">
              <a:spcBef>
                <a:spcPts val="0"/>
              </a:spcBef>
              <a:spcAft>
                <a:spcPts val="0"/>
              </a:spcAft>
            </a:pPr>
            <a:r>
              <a:rPr lang="en-US" i="1" dirty="0" smtClean="0">
                <a:solidFill>
                  <a:prstClr val="black"/>
                </a:solidFill>
                <a:latin typeface="Calibri"/>
                <a:cs typeface="+mn-cs"/>
              </a:rPr>
              <a:t>Across</a:t>
            </a:r>
            <a:r>
              <a:rPr lang="en-US" dirty="0" smtClean="0">
                <a:solidFill>
                  <a:prstClr val="black"/>
                </a:solidFill>
                <a:latin typeface="Calibri"/>
                <a:cs typeface="+mn-cs"/>
              </a:rPr>
              <a:t> </a:t>
            </a:r>
            <a:r>
              <a:rPr lang="en-US" i="1" dirty="0" smtClean="0">
                <a:solidFill>
                  <a:prstClr val="black"/>
                </a:solidFill>
                <a:latin typeface="Calibri"/>
                <a:cs typeface="+mn-cs"/>
              </a:rPr>
              <a:t>texts</a:t>
            </a:r>
            <a:endParaRPr lang="en-US" i="1" dirty="0">
              <a:solidFill>
                <a:prstClr val="black"/>
              </a:solidFill>
              <a:latin typeface="Calibri"/>
              <a:cs typeface="+mn-cs"/>
            </a:endParaRPr>
          </a:p>
        </p:txBody>
      </p:sp>
      <p:sp>
        <p:nvSpPr>
          <p:cNvPr id="13" name="TextBox 12"/>
          <p:cNvSpPr txBox="1"/>
          <p:nvPr/>
        </p:nvSpPr>
        <p:spPr>
          <a:xfrm>
            <a:off x="691984" y="5323887"/>
            <a:ext cx="822633"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cs typeface="+mn-cs"/>
              </a:rPr>
              <a:t>Word</a:t>
            </a:r>
            <a:endParaRPr lang="en-US" i="1" dirty="0">
              <a:solidFill>
                <a:prstClr val="black"/>
              </a:solidFill>
              <a:latin typeface="Calibri"/>
              <a:cs typeface="+mn-cs"/>
            </a:endParaRPr>
          </a:p>
        </p:txBody>
      </p:sp>
      <p:sp>
        <p:nvSpPr>
          <p:cNvPr id="14" name="TextBox 13"/>
          <p:cNvSpPr txBox="1"/>
          <p:nvPr/>
        </p:nvSpPr>
        <p:spPr>
          <a:xfrm>
            <a:off x="1317252" y="1792289"/>
            <a:ext cx="1126981"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srgbClr val="F79646"/>
                </a:solidFill>
                <a:latin typeface="Calibri"/>
                <a:cs typeface="+mn-cs"/>
              </a:rPr>
              <a:t>Whole</a:t>
            </a:r>
            <a:endParaRPr lang="en-US" sz="2400" b="1" dirty="0">
              <a:solidFill>
                <a:srgbClr val="F79646"/>
              </a:solidFill>
              <a:latin typeface="Calibri"/>
              <a:cs typeface="+mn-cs"/>
            </a:endParaRPr>
          </a:p>
        </p:txBody>
      </p:sp>
      <p:sp>
        <p:nvSpPr>
          <p:cNvPr id="15" name="TextBox 14"/>
          <p:cNvSpPr txBox="1"/>
          <p:nvPr/>
        </p:nvSpPr>
        <p:spPr>
          <a:xfrm>
            <a:off x="457200" y="3832294"/>
            <a:ext cx="1608496" cy="369332"/>
          </a:xfrm>
          <a:prstGeom prst="rect">
            <a:avLst/>
          </a:prstGeom>
          <a:noFill/>
        </p:spPr>
        <p:txBody>
          <a:bodyPr wrap="square" rtlCol="0">
            <a:spAutoFit/>
          </a:bodyPr>
          <a:lstStyle/>
          <a:p>
            <a:pPr defTabSz="457200" fontAlgn="auto">
              <a:spcBef>
                <a:spcPts val="0"/>
              </a:spcBef>
              <a:spcAft>
                <a:spcPts val="0"/>
              </a:spcAft>
            </a:pPr>
            <a:r>
              <a:rPr lang="en-US" i="1" dirty="0" smtClean="0">
                <a:solidFill>
                  <a:prstClr val="black"/>
                </a:solidFill>
                <a:latin typeface="Calibri"/>
                <a:cs typeface="+mn-cs"/>
              </a:rPr>
              <a:t>Segments</a:t>
            </a:r>
            <a:endParaRPr lang="en-US" i="1" dirty="0">
              <a:solidFill>
                <a:prstClr val="black"/>
              </a:solidFill>
              <a:latin typeface="Calibri"/>
              <a:cs typeface="+mn-cs"/>
            </a:endParaRPr>
          </a:p>
        </p:txBody>
      </p:sp>
      <p:sp>
        <p:nvSpPr>
          <p:cNvPr id="3" name="TextBox 2"/>
          <p:cNvSpPr txBox="1"/>
          <p:nvPr/>
        </p:nvSpPr>
        <p:spPr>
          <a:xfrm>
            <a:off x="457200" y="1792287"/>
            <a:ext cx="1857190" cy="445852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20595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09"/>
          <p:cNvSpPr>
            <a:spLocks noGrp="1"/>
          </p:cNvSpPr>
          <p:nvPr>
            <p:ph type="title"/>
          </p:nvPr>
        </p:nvSpPr>
        <p:spPr>
          <a:xfrm>
            <a:off x="457200" y="346254"/>
            <a:ext cx="8229600" cy="707846"/>
          </a:xfrm>
        </p:spPr>
        <p:txBody>
          <a:bodyPr lIns="91425" tIns="45700" rIns="91425" bIns="45700">
            <a:spAutoFit/>
          </a:bodyPr>
          <a:lstStyle/>
          <a:p>
            <a:pPr algn="ctr" eaLnBrk="1" hangingPunct="1">
              <a:buClr>
                <a:srgbClr val="000000"/>
              </a:buClr>
              <a:buSzPct val="25000"/>
            </a:pPr>
            <a:r>
              <a:rPr lang="en-US" b="1" dirty="0" smtClean="0">
                <a:solidFill>
                  <a:srgbClr val="17375E"/>
                </a:solidFill>
                <a:sym typeface="Arial" charset="0"/>
              </a:rPr>
              <a:t>Time – In and Out of the Text</a:t>
            </a:r>
          </a:p>
        </p:txBody>
      </p:sp>
      <p:sp>
        <p:nvSpPr>
          <p:cNvPr id="28675" name="Shape 110"/>
          <p:cNvSpPr>
            <a:spLocks noGrp="1"/>
          </p:cNvSpPr>
          <p:nvPr>
            <p:ph idx="1"/>
          </p:nvPr>
        </p:nvSpPr>
        <p:spPr>
          <a:xfrm>
            <a:off x="220717" y="1600200"/>
            <a:ext cx="8686800" cy="6617156"/>
          </a:xfrm>
        </p:spPr>
        <p:txBody>
          <a:bodyPr wrap="square" lIns="91425" tIns="45700" rIns="91425" bIns="45700">
            <a:spAutoFit/>
          </a:bodyPr>
          <a:lstStyle/>
          <a:p>
            <a:pPr marL="514350" indent="-514350" eaLnBrk="1" fontAlgn="auto" hangingPunct="1">
              <a:spcBef>
                <a:spcPts val="0"/>
              </a:spcBef>
              <a:spcAft>
                <a:spcPts val="0"/>
              </a:spcAft>
              <a:buClr>
                <a:srgbClr val="000000"/>
              </a:buClr>
              <a:buSzPct val="152777"/>
              <a:buFont typeface="+mj-lt"/>
              <a:buAutoNum type="arabicPeriod"/>
              <a:defRPr/>
            </a:pPr>
            <a:r>
              <a:rPr lang="x-none" sz="3200" smtClean="0">
                <a:latin typeface="+mj-lt"/>
              </a:rPr>
              <a:t>The shifts require experience within the text </a:t>
            </a:r>
            <a:r>
              <a:rPr lang="x-none" sz="3200" b="1" smtClean="0">
                <a:latin typeface="+mj-lt"/>
              </a:rPr>
              <a:t>– </a:t>
            </a:r>
            <a:r>
              <a:rPr lang="x-none" sz="3200" b="1" i="1" smtClean="0">
                <a:latin typeface="+mj-lt"/>
              </a:rPr>
              <a:t>building knowledge primarily through reading, using evidence that can only be found in text, and exposure to academic vocabulary found in text.</a:t>
            </a:r>
            <a:endParaRPr lang="en-US" sz="3200" b="1" i="1" dirty="0" smtClean="0">
              <a:latin typeface="+mj-lt"/>
            </a:endParaRPr>
          </a:p>
          <a:p>
            <a:pPr marL="514350" indent="-514350" eaLnBrk="1" fontAlgn="auto" hangingPunct="1">
              <a:spcBef>
                <a:spcPts val="0"/>
              </a:spcBef>
              <a:spcAft>
                <a:spcPts val="0"/>
              </a:spcAft>
              <a:buClr>
                <a:srgbClr val="000000"/>
              </a:buClr>
              <a:buSzPct val="152777"/>
              <a:buFont typeface="+mj-lt"/>
              <a:buAutoNum type="arabicPeriod"/>
              <a:defRPr/>
            </a:pPr>
            <a:endParaRPr lang="en-US" sz="3200" b="1" u="sng" dirty="0" smtClean="0">
              <a:latin typeface="+mj-lt"/>
            </a:endParaRPr>
          </a:p>
          <a:p>
            <a:pPr marL="514350" indent="-514350" eaLnBrk="1" fontAlgn="auto" hangingPunct="1">
              <a:spcBef>
                <a:spcPts val="0"/>
              </a:spcBef>
              <a:spcAft>
                <a:spcPts val="0"/>
              </a:spcAft>
              <a:buClr>
                <a:srgbClr val="000000"/>
              </a:buClr>
              <a:buSzPct val="152777"/>
              <a:buFont typeface="+mj-lt"/>
              <a:buAutoNum type="arabicPeriod"/>
              <a:defRPr/>
            </a:pPr>
            <a:r>
              <a:rPr lang="x-none" sz="3200" smtClean="0">
                <a:latin typeface="+mj-lt"/>
              </a:rPr>
              <a:t>By grounding the discussion in the text itself, </a:t>
            </a:r>
            <a:r>
              <a:rPr lang="x-none" sz="3200" b="1" i="1" smtClean="0">
                <a:latin typeface="+mj-lt"/>
              </a:rPr>
              <a:t>all students are given an equal opportunity to engage.</a:t>
            </a:r>
            <a:r>
              <a:rPr lang="x-none" sz="3200" i="1" smtClean="0">
                <a:latin typeface="+mj-lt"/>
              </a:rPr>
              <a:t> </a:t>
            </a:r>
            <a:r>
              <a:rPr lang="x-none" sz="3200" smtClean="0">
                <a:latin typeface="+mj-lt"/>
              </a:rPr>
              <a:t> The </a:t>
            </a:r>
            <a:r>
              <a:rPr lang="x-none" sz="3200" i="1" smtClean="0">
                <a:latin typeface="+mj-lt"/>
              </a:rPr>
              <a:t>text</a:t>
            </a:r>
            <a:r>
              <a:rPr lang="x-none" sz="3200" smtClean="0">
                <a:latin typeface="+mj-lt"/>
              </a:rPr>
              <a:t> becomes a shared experience in learning about any topic. </a:t>
            </a:r>
            <a:endParaRPr lang="x-none" sz="3200" b="1" smtClean="0">
              <a:latin typeface="+mj-lt"/>
            </a:endParaRPr>
          </a:p>
          <a:p>
            <a:pPr marL="171450" indent="-171450" eaLnBrk="1" fontAlgn="auto" hangingPunct="1">
              <a:spcBef>
                <a:spcPts val="0"/>
              </a:spcBef>
              <a:spcAft>
                <a:spcPts val="0"/>
              </a:spcAft>
              <a:buClr>
                <a:srgbClr val="000000"/>
              </a:buClr>
              <a:buSzPct val="152777"/>
              <a:buFont typeface="Arial"/>
              <a:buChar char="•"/>
              <a:defRPr/>
            </a:pPr>
            <a:endParaRPr lang="en-US" sz="2400" b="1" dirty="0" smtClean="0">
              <a:latin typeface="+mj-lt"/>
            </a:endParaRPr>
          </a:p>
          <a:p>
            <a:pPr marL="171450" indent="-171450" eaLnBrk="1" fontAlgn="auto" hangingPunct="1">
              <a:spcBef>
                <a:spcPts val="0"/>
              </a:spcBef>
              <a:spcAft>
                <a:spcPts val="0"/>
              </a:spcAft>
              <a:buClr>
                <a:srgbClr val="000000"/>
              </a:buClr>
              <a:buSzPct val="152777"/>
              <a:buFont typeface="Arial"/>
              <a:buChar char="•"/>
              <a:defRPr/>
            </a:pPr>
            <a:endParaRPr lang="x-none" sz="2400" b="1" smtClean="0">
              <a:latin typeface="+mj-lt"/>
            </a:endParaRPr>
          </a:p>
          <a:p>
            <a:pPr eaLnBrk="1" fontAlgn="auto" hangingPunct="1">
              <a:spcBef>
                <a:spcPts val="0"/>
              </a:spcBef>
              <a:spcAft>
                <a:spcPts val="0"/>
              </a:spcAft>
              <a:defRPr/>
            </a:pPr>
            <a:endParaRPr lang="x-none" sz="2800"/>
          </a:p>
          <a:p>
            <a:pPr eaLnBrk="1" fontAlgn="auto" hangingPunct="1">
              <a:spcBef>
                <a:spcPts val="0"/>
              </a:spcBef>
              <a:spcAft>
                <a:spcPts val="0"/>
              </a:spcAft>
              <a:defRPr/>
            </a:pPr>
            <a:endParaRPr lang="x-none" sz="2800"/>
          </a:p>
        </p:txBody>
      </p:sp>
      <p:sp>
        <p:nvSpPr>
          <p:cNvPr id="2867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03D4B377-B003-4C26-9A70-E139C4FDB43D}" type="slidenum">
              <a:rPr lang="en-US" smtClean="0">
                <a:solidFill>
                  <a:srgbClr val="FFFFFF"/>
                </a:solidFill>
              </a:rPr>
              <a:pPr eaLnBrk="1" hangingPunct="1"/>
              <a:t>5</a:t>
            </a:fld>
            <a:endParaRPr lang="en-US" smtClean="0">
              <a:solidFill>
                <a:srgbClr val="FFFFFF"/>
              </a:solidFill>
            </a:endParaRPr>
          </a:p>
        </p:txBody>
      </p:sp>
      <p:pic>
        <p:nvPicPr>
          <p:cNvPr id="1028" name="Picture 4" descr="http://files.vector-images.com/clipart/book_prygov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134"/>
            <a:ext cx="1153291" cy="968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estclipartblog.com/clipart-pics/book-clip-art-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24134"/>
            <a:ext cx="1143000" cy="111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7078"/>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_glass_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 y="1157461"/>
            <a:ext cx="9106293" cy="5700539"/>
          </a:xfrm>
          <a:prstGeom prst="rect">
            <a:avLst/>
          </a:prstGeom>
          <a:effectLst>
            <a:glow rad="139700">
              <a:schemeClr val="accent4">
                <a:satMod val="175000"/>
                <a:alpha val="40000"/>
              </a:schemeClr>
            </a:glow>
          </a:effectLst>
        </p:spPr>
      </p:pic>
      <p:sp>
        <p:nvSpPr>
          <p:cNvPr id="2" name="Title 1"/>
          <p:cNvSpPr>
            <a:spLocks noGrp="1"/>
          </p:cNvSpPr>
          <p:nvPr>
            <p:ph type="title"/>
          </p:nvPr>
        </p:nvSpPr>
        <p:spPr>
          <a:xfrm>
            <a:off x="457200" y="38039"/>
            <a:ext cx="8229600" cy="1143000"/>
          </a:xfrm>
        </p:spPr>
        <p:txBody>
          <a:bodyPr>
            <a:normAutofit/>
          </a:bodyPr>
          <a:lstStyle/>
          <a:p>
            <a:r>
              <a:rPr lang="en-US" sz="5400" dirty="0" smtClean="0">
                <a:effectLst>
                  <a:outerShdw blurRad="50800" dist="38100" dir="16200000" rotWithShape="0">
                    <a:prstClr val="black">
                      <a:alpha val="40000"/>
                    </a:prstClr>
                  </a:outerShdw>
                </a:effectLst>
              </a:rPr>
              <a:t>Inferences</a:t>
            </a:r>
            <a:endParaRPr lang="en-US" sz="5400" dirty="0">
              <a:effectLst>
                <a:outerShdw blurRad="50800" dist="38100" dir="16200000" rotWithShape="0">
                  <a:prstClr val="black">
                    <a:alpha val="40000"/>
                  </a:prstClr>
                </a:outerShdw>
              </a:effectLst>
            </a:endParaRPr>
          </a:p>
        </p:txBody>
      </p:sp>
      <p:sp>
        <p:nvSpPr>
          <p:cNvPr id="3" name="Content Placeholder 2"/>
          <p:cNvSpPr>
            <a:spLocks noGrp="1"/>
          </p:cNvSpPr>
          <p:nvPr>
            <p:ph idx="1"/>
          </p:nvPr>
        </p:nvSpPr>
        <p:spPr>
          <a:xfrm>
            <a:off x="713389" y="1984174"/>
            <a:ext cx="7973411" cy="3184709"/>
          </a:xfrm>
          <a:scene3d>
            <a:camera prst="orthographicFron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smtClean="0"/>
              <a:t>Probe </a:t>
            </a:r>
            <a:r>
              <a:rPr lang="en-US" dirty="0"/>
              <a:t>each </a:t>
            </a:r>
            <a:r>
              <a:rPr lang="en-US" sz="4400" dirty="0"/>
              <a:t>argument</a:t>
            </a:r>
            <a:r>
              <a:rPr lang="en-US" dirty="0"/>
              <a:t> in </a:t>
            </a:r>
            <a:r>
              <a:rPr lang="en-US" sz="4400" dirty="0"/>
              <a:t>persuasive text</a:t>
            </a:r>
            <a:r>
              <a:rPr lang="en-US" dirty="0"/>
              <a:t>, each </a:t>
            </a:r>
            <a:r>
              <a:rPr lang="en-US" sz="4400" dirty="0"/>
              <a:t>idea</a:t>
            </a:r>
            <a:r>
              <a:rPr lang="en-US" dirty="0"/>
              <a:t> in </a:t>
            </a:r>
            <a:r>
              <a:rPr lang="en-US" sz="4400" dirty="0"/>
              <a:t>informational text</a:t>
            </a:r>
            <a:r>
              <a:rPr lang="en-US" dirty="0"/>
              <a:t>, each </a:t>
            </a:r>
            <a:r>
              <a:rPr lang="en-US" sz="4400" dirty="0"/>
              <a:t>key detail </a:t>
            </a:r>
            <a:r>
              <a:rPr lang="en-US" dirty="0"/>
              <a:t>in </a:t>
            </a:r>
            <a:r>
              <a:rPr lang="en-US" sz="4400" dirty="0"/>
              <a:t>literary text</a:t>
            </a:r>
            <a:r>
              <a:rPr lang="en-US" dirty="0"/>
              <a:t>, and observe how these </a:t>
            </a:r>
            <a:r>
              <a:rPr lang="en-US" sz="4400" dirty="0"/>
              <a:t>build to a </a:t>
            </a:r>
            <a:r>
              <a:rPr lang="en-US" sz="4400" dirty="0" smtClean="0"/>
              <a:t>whole</a:t>
            </a:r>
            <a:r>
              <a:rPr lang="en-US" dirty="0" smtClean="0"/>
              <a:t>.</a:t>
            </a:r>
            <a:endParaRPr lang="en-US" dirty="0"/>
          </a:p>
        </p:txBody>
      </p:sp>
    </p:spTree>
    <p:extLst>
      <p:ext uri="{BB962C8B-B14F-4D97-AF65-F5344CB8AC3E}">
        <p14:creationId xmlns:p14="http://schemas.microsoft.com/office/powerpoint/2010/main" val="2321285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077200" cy="4182533"/>
          </a:xfrm>
        </p:spPr>
        <p:txBody>
          <a:bodyPr>
            <a:normAutofit fontScale="70000" lnSpcReduction="20000"/>
          </a:bodyPr>
          <a:lstStyle/>
          <a:p>
            <a:pPr marL="0" indent="0">
              <a:buNone/>
            </a:pPr>
            <a:r>
              <a:rPr lang="en-US" sz="5100" dirty="0" smtClean="0"/>
              <a:t>Attributes of Close Reading lessons:</a:t>
            </a:r>
          </a:p>
          <a:p>
            <a:pPr marL="0" indent="0">
              <a:buNone/>
            </a:pPr>
            <a:endParaRPr lang="en-US" sz="2800" dirty="0" smtClean="0"/>
          </a:p>
          <a:p>
            <a:pPr marL="1211263" indent="-571500">
              <a:spcAft>
                <a:spcPts val="600"/>
              </a:spcAft>
              <a:buFont typeface="Wingdings" pitchFamily="2" charset="2"/>
              <a:buChar char="§"/>
            </a:pPr>
            <a:r>
              <a:rPr lang="en-US" sz="3600" dirty="0" smtClean="0"/>
              <a:t>Selection of a (brief), high quality, complex text</a:t>
            </a:r>
          </a:p>
          <a:p>
            <a:pPr marL="1211263" indent="-571500">
              <a:spcAft>
                <a:spcPts val="600"/>
              </a:spcAft>
              <a:buFont typeface="Wingdings" pitchFamily="2" charset="2"/>
              <a:buChar char="§"/>
            </a:pPr>
            <a:r>
              <a:rPr lang="en-US" sz="3600" dirty="0" smtClean="0"/>
              <a:t>Individual reading of the text</a:t>
            </a:r>
          </a:p>
          <a:p>
            <a:pPr marL="1211263" indent="-571500">
              <a:spcAft>
                <a:spcPts val="600"/>
              </a:spcAft>
              <a:buFont typeface="Wingdings" pitchFamily="2" charset="2"/>
              <a:buChar char="§"/>
            </a:pPr>
            <a:r>
              <a:rPr lang="en-US" sz="3600" dirty="0" smtClean="0"/>
              <a:t>Rereading the text</a:t>
            </a:r>
          </a:p>
          <a:p>
            <a:pPr marL="1211263" indent="-571500">
              <a:spcAft>
                <a:spcPts val="600"/>
              </a:spcAft>
              <a:buFont typeface="Wingdings" pitchFamily="2" charset="2"/>
              <a:buChar char="§"/>
            </a:pPr>
            <a:r>
              <a:rPr lang="en-US" sz="3600" dirty="0" smtClean="0"/>
              <a:t>Text-based questions and discussion that focus on discrete elements of the text</a:t>
            </a:r>
          </a:p>
          <a:p>
            <a:pPr marL="1211263" indent="-571500">
              <a:spcAft>
                <a:spcPts val="600"/>
              </a:spcAft>
              <a:buFont typeface="Wingdings" pitchFamily="2" charset="2"/>
              <a:buChar char="§"/>
            </a:pPr>
            <a:r>
              <a:rPr lang="en-US" sz="3600" dirty="0" smtClean="0"/>
              <a:t>Discussion among students</a:t>
            </a:r>
          </a:p>
          <a:p>
            <a:pPr marL="1211263" indent="-571500">
              <a:spcAft>
                <a:spcPts val="600"/>
              </a:spcAft>
              <a:buFont typeface="Wingdings" pitchFamily="2" charset="2"/>
              <a:buChar char="§"/>
            </a:pPr>
            <a:r>
              <a:rPr lang="en-US" sz="3600" dirty="0" smtClean="0"/>
              <a:t>Writing about the text</a:t>
            </a:r>
            <a:endParaRPr lang="en-US" dirty="0"/>
          </a:p>
          <a:p>
            <a:pPr marL="912813" indent="-273050">
              <a:buFont typeface="Wingdings" pitchFamily="2" charset="2"/>
              <a:buChar char="Ø"/>
            </a:pPr>
            <a:endParaRPr lang="en-US" sz="2800" dirty="0" smtClean="0"/>
          </a:p>
          <a:p>
            <a:pPr marL="0" indent="0">
              <a:buNone/>
            </a:pPr>
            <a:endParaRPr lang="en-US" dirty="0" smtClean="0"/>
          </a:p>
        </p:txBody>
      </p:sp>
      <p:sp>
        <p:nvSpPr>
          <p:cNvPr id="3" name="Title 2"/>
          <p:cNvSpPr>
            <a:spLocks noGrp="1"/>
          </p:cNvSpPr>
          <p:nvPr>
            <p:ph type="title"/>
          </p:nvPr>
        </p:nvSpPr>
        <p:spPr>
          <a:xfrm>
            <a:off x="457200" y="34159"/>
            <a:ext cx="8229600" cy="1719072"/>
          </a:xfrm>
        </p:spPr>
        <p:txBody>
          <a:bodyPr>
            <a:normAutofit fontScale="90000"/>
          </a:bodyPr>
          <a:lstStyle/>
          <a:p>
            <a:r>
              <a:rPr lang="en-US" b="1" dirty="0"/>
              <a:t>Focus on Instruction – Close Reading and Text</a:t>
            </a:r>
            <a:r>
              <a:rPr lang="en-US" b="1" dirty="0" smtClean="0"/>
              <a:t>-Dependent </a:t>
            </a:r>
            <a:r>
              <a:rPr lang="en-US" b="1" dirty="0"/>
              <a:t>Questions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482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4454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pPr marL="0" indent="0" algn="ctr">
              <a:buNone/>
            </a:pPr>
            <a:r>
              <a:rPr lang="en-US" b="1" dirty="0">
                <a:solidFill>
                  <a:srgbClr val="CC6600"/>
                </a:solidFill>
              </a:rPr>
              <a:t>Excerpt (1963)</a:t>
            </a:r>
          </a:p>
          <a:p>
            <a:pPr marL="0" indent="0" algn="ctr">
              <a:buNone/>
            </a:pPr>
            <a:r>
              <a:rPr lang="en-US" b="1" dirty="0">
                <a:solidFill>
                  <a:srgbClr val="CC6600"/>
                </a:solidFill>
              </a:rPr>
              <a:t>By Martin Luther King, Jr</a:t>
            </a:r>
            <a:r>
              <a:rPr lang="en-US" b="1" dirty="0" smtClean="0">
                <a:solidFill>
                  <a:srgbClr val="CC6600"/>
                </a:solidFill>
              </a:rPr>
              <a:t>.</a:t>
            </a:r>
          </a:p>
          <a:p>
            <a:pPr marL="0" indent="0" algn="ctr">
              <a:buNone/>
            </a:pPr>
            <a:endParaRPr lang="en-US" dirty="0"/>
          </a:p>
          <a:p>
            <a:pPr marL="0" indent="0" algn="ctr">
              <a:buNone/>
            </a:pPr>
            <a:endParaRPr lang="en-US" dirty="0" smtClean="0"/>
          </a:p>
          <a:p>
            <a:pPr marL="0" indent="0" algn="ctr">
              <a:buNone/>
            </a:pP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55"/>
            <a:ext cx="3996559" cy="201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579" y="3352800"/>
            <a:ext cx="1600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07580" y="5257800"/>
            <a:ext cx="652884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Close Reading Activity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0633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0562147"/>
              </p:ext>
            </p:extLst>
          </p:nvPr>
        </p:nvGraphicFramePr>
        <p:xfrm>
          <a:off x="4507283" y="381000"/>
          <a:ext cx="5257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8600" y="2209800"/>
            <a:ext cx="5105400" cy="1938992"/>
          </a:xfrm>
          <a:prstGeom prst="rect">
            <a:avLst/>
          </a:prstGeom>
          <a:ln w="25400">
            <a:solidFill>
              <a:srgbClr val="0070C0"/>
            </a:solidFill>
          </a:ln>
        </p:spPr>
        <p:txBody>
          <a:bodyPr wrap="square">
            <a:spAutoFit/>
          </a:bodyPr>
          <a:lstStyle/>
          <a:p>
            <a:pPr fontAlgn="auto">
              <a:spcBef>
                <a:spcPts val="0"/>
              </a:spcBef>
              <a:spcAft>
                <a:spcPts val="0"/>
              </a:spcAft>
            </a:pPr>
            <a:r>
              <a:rPr lang="en-US" sz="2000" b="1" dirty="0" smtClean="0">
                <a:latin typeface="Calibri"/>
                <a:cs typeface="+mn-cs"/>
              </a:rPr>
              <a:t>Close Reading:</a:t>
            </a:r>
          </a:p>
          <a:p>
            <a:pPr fontAlgn="auto">
              <a:spcBef>
                <a:spcPts val="0"/>
              </a:spcBef>
              <a:spcAft>
                <a:spcPts val="0"/>
              </a:spcAft>
            </a:pPr>
            <a:r>
              <a:rPr lang="en-US" sz="2000" b="1" dirty="0" smtClean="0">
                <a:solidFill>
                  <a:srgbClr val="FF0000"/>
                </a:solidFill>
                <a:latin typeface="Calibri"/>
                <a:cs typeface="+mn-cs"/>
              </a:rPr>
              <a:t>Despite </a:t>
            </a:r>
            <a:r>
              <a:rPr lang="en-US" sz="2000" b="1" dirty="0">
                <a:solidFill>
                  <a:srgbClr val="FF0000"/>
                </a:solidFill>
                <a:latin typeface="Calibri"/>
                <a:cs typeface="+mn-cs"/>
              </a:rPr>
              <a:t>its name, close reading has a lot more to do with writing than reading</a:t>
            </a:r>
            <a:r>
              <a:rPr lang="en-US" sz="2000" b="1" dirty="0" smtClean="0">
                <a:solidFill>
                  <a:srgbClr val="FF0000"/>
                </a:solidFill>
                <a:latin typeface="Calibri"/>
                <a:cs typeface="+mn-cs"/>
              </a:rPr>
              <a:t>!</a:t>
            </a:r>
          </a:p>
          <a:p>
            <a:pPr fontAlgn="auto">
              <a:spcBef>
                <a:spcPts val="0"/>
              </a:spcBef>
              <a:spcAft>
                <a:spcPts val="0"/>
              </a:spcAft>
            </a:pPr>
            <a:r>
              <a:rPr lang="en-US" sz="2000" b="1" dirty="0">
                <a:solidFill>
                  <a:prstClr val="black"/>
                </a:solidFill>
                <a:latin typeface="Calibri"/>
                <a:cs typeface="+mn-cs"/>
              </a:rPr>
              <a:t>Why is it important?</a:t>
            </a:r>
            <a:endParaRPr lang="en-US" sz="2000" dirty="0">
              <a:solidFill>
                <a:prstClr val="black"/>
              </a:solidFill>
              <a:latin typeface="Calibri"/>
              <a:cs typeface="+mn-cs"/>
            </a:endParaRPr>
          </a:p>
          <a:p>
            <a:pPr fontAlgn="auto">
              <a:spcBef>
                <a:spcPts val="0"/>
              </a:spcBef>
              <a:spcAft>
                <a:spcPts val="0"/>
              </a:spcAft>
            </a:pPr>
            <a:r>
              <a:rPr lang="en-US" sz="2000" b="1" dirty="0">
                <a:solidFill>
                  <a:srgbClr val="FF0000"/>
                </a:solidFill>
                <a:latin typeface="Calibri"/>
                <a:cs typeface="+mn-cs"/>
              </a:rPr>
              <a:t>“Close reading” is an essential college skill, regardless of a writer’s discipline.  </a:t>
            </a:r>
          </a:p>
        </p:txBody>
      </p:sp>
      <p:sp>
        <p:nvSpPr>
          <p:cNvPr id="8" name="Content Placeholder 2"/>
          <p:cNvSpPr txBox="1">
            <a:spLocks/>
          </p:cNvSpPr>
          <p:nvPr/>
        </p:nvSpPr>
        <p:spPr>
          <a:xfrm>
            <a:off x="228600" y="4343400"/>
            <a:ext cx="5105400" cy="2246769"/>
          </a:xfrm>
          <a:prstGeom prst="rect">
            <a:avLst/>
          </a:prstGeom>
          <a:ln w="25400">
            <a:solidFill>
              <a:srgbClr val="0070C0"/>
            </a:solidFill>
          </a:ln>
        </p:spPr>
        <p:txBody>
          <a:bodyPr wrap="square">
            <a:spAutoFit/>
          </a:bodyPr>
          <a:lstStyle>
            <a:lvl1pPr marL="463550" indent="-463550" algn="l" defTabSz="914400" rtl="0" eaLnBrk="1" latinLnBrk="0" hangingPunct="1">
              <a:spcBef>
                <a:spcPts val="2000"/>
              </a:spcBef>
              <a:buSzPct val="90000"/>
              <a:buFontTx/>
              <a:buBlip>
                <a:blip r:embed="rId8"/>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9"/>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10"/>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10"/>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10"/>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US" sz="2000" b="1" dirty="0" smtClean="0">
                <a:solidFill>
                  <a:prstClr val="black"/>
                </a:solidFill>
              </a:rPr>
              <a:t>Text-dependent questions:</a:t>
            </a:r>
          </a:p>
          <a:p>
            <a:pPr fontAlgn="auto">
              <a:spcBef>
                <a:spcPts val="0"/>
              </a:spcBef>
              <a:spcAft>
                <a:spcPts val="0"/>
              </a:spcAft>
            </a:pPr>
            <a:r>
              <a:rPr lang="en-US" sz="2000" b="1" dirty="0" smtClean="0">
                <a:solidFill>
                  <a:srgbClr val="FF0000"/>
                </a:solidFill>
              </a:rPr>
              <a:t>Draw the reader back to the text to discover what it says.</a:t>
            </a:r>
          </a:p>
          <a:p>
            <a:pPr fontAlgn="auto">
              <a:spcBef>
                <a:spcPts val="0"/>
              </a:spcBef>
              <a:spcAft>
                <a:spcPts val="0"/>
              </a:spcAft>
            </a:pPr>
            <a:r>
              <a:rPr lang="en-US" sz="2000" b="1" dirty="0" smtClean="0">
                <a:solidFill>
                  <a:srgbClr val="FF0000"/>
                </a:solidFill>
              </a:rPr>
              <a:t>Teachers frame questions in ways that do not rely on a mix of personal opinion, background information, and imaginative speculation.</a:t>
            </a:r>
          </a:p>
        </p:txBody>
      </p:sp>
      <p:sp>
        <p:nvSpPr>
          <p:cNvPr id="2" name="TextBox 1"/>
          <p:cNvSpPr txBox="1"/>
          <p:nvPr/>
        </p:nvSpPr>
        <p:spPr>
          <a:xfrm>
            <a:off x="457200" y="152400"/>
            <a:ext cx="8100166" cy="523220"/>
          </a:xfrm>
          <a:prstGeom prst="rect">
            <a:avLst/>
          </a:prstGeom>
          <a:noFill/>
        </p:spPr>
        <p:txBody>
          <a:bodyPr wrap="none" rtlCol="0">
            <a:spAutoFit/>
          </a:bodyPr>
          <a:lstStyle/>
          <a:p>
            <a:r>
              <a:rPr lang="en-US" sz="2800" b="1" dirty="0" smtClean="0"/>
              <a:t>Answering the Dilemma of Increasing Writing Scores!</a:t>
            </a:r>
            <a:endParaRPr lang="en-US" sz="2800" b="1" dirty="0"/>
          </a:p>
        </p:txBody>
      </p:sp>
      <p:sp>
        <p:nvSpPr>
          <p:cNvPr id="6" name="Rectangle 5"/>
          <p:cNvSpPr/>
          <p:nvPr/>
        </p:nvSpPr>
        <p:spPr>
          <a:xfrm>
            <a:off x="228600" y="990600"/>
            <a:ext cx="5105400" cy="1015663"/>
          </a:xfrm>
          <a:prstGeom prst="rect">
            <a:avLst/>
          </a:prstGeom>
          <a:ln w="25400">
            <a:solidFill>
              <a:srgbClr val="0070C0"/>
            </a:solidFill>
          </a:ln>
        </p:spPr>
        <p:txBody>
          <a:bodyPr wrap="square">
            <a:spAutoFit/>
          </a:bodyPr>
          <a:lstStyle/>
          <a:p>
            <a:pPr fontAlgn="auto">
              <a:spcBef>
                <a:spcPts val="0"/>
              </a:spcBef>
              <a:spcAft>
                <a:spcPts val="0"/>
              </a:spcAft>
            </a:pPr>
            <a:r>
              <a:rPr lang="en-US" sz="2000" b="1" dirty="0" smtClean="0">
                <a:ea typeface="Arial"/>
                <a:cs typeface="Arial"/>
                <a:sym typeface="Arial"/>
                <a:rtl val="0"/>
              </a:rPr>
              <a:t>Text Complexity:</a:t>
            </a:r>
          </a:p>
          <a:p>
            <a:pPr fontAlgn="auto">
              <a:spcBef>
                <a:spcPts val="0"/>
              </a:spcBef>
              <a:spcAft>
                <a:spcPts val="0"/>
              </a:spcAft>
            </a:pPr>
            <a:r>
              <a:rPr lang="x-none" sz="2000" b="1" smtClean="0">
                <a:solidFill>
                  <a:srgbClr val="FF0000"/>
                </a:solidFill>
                <a:ea typeface="Arial"/>
                <a:cs typeface="Arial"/>
                <a:sym typeface="Arial"/>
                <a:rtl val="0"/>
              </a:rPr>
              <a:t>Regular </a:t>
            </a:r>
            <a:r>
              <a:rPr lang="x-none" sz="2000" b="1">
                <a:solidFill>
                  <a:srgbClr val="FF0000"/>
                </a:solidFill>
                <a:ea typeface="Arial"/>
                <a:cs typeface="Arial"/>
                <a:sym typeface="Arial"/>
                <a:rtl val="0"/>
              </a:rPr>
              <a:t>practice with complex text and its academic </a:t>
            </a:r>
            <a:r>
              <a:rPr lang="x-none" sz="2000" b="1" smtClean="0">
                <a:solidFill>
                  <a:srgbClr val="FF0000"/>
                </a:solidFill>
                <a:ea typeface="Arial"/>
                <a:cs typeface="Arial"/>
                <a:sym typeface="Arial"/>
                <a:rtl val="0"/>
              </a:rPr>
              <a:t>language</a:t>
            </a:r>
            <a:r>
              <a:rPr lang="en-US" sz="2000" b="1" dirty="0" smtClean="0">
                <a:solidFill>
                  <a:srgbClr val="FF0000"/>
                </a:solidFill>
                <a:ea typeface="Arial"/>
                <a:cs typeface="Arial"/>
                <a:sym typeface="Arial"/>
                <a:rtl val="0"/>
              </a:rPr>
              <a:t>.</a:t>
            </a:r>
            <a:endParaRPr lang="x-none" sz="2000" b="1">
              <a:solidFill>
                <a:srgbClr val="FF0000"/>
              </a:solidFill>
              <a:ea typeface="Arial"/>
              <a:cs typeface="Arial"/>
              <a:sym typeface="Arial"/>
              <a:rtl val="0"/>
            </a:endParaRPr>
          </a:p>
        </p:txBody>
      </p:sp>
    </p:spTree>
    <p:extLst>
      <p:ext uri="{BB962C8B-B14F-4D97-AF65-F5344CB8AC3E}">
        <p14:creationId xmlns:p14="http://schemas.microsoft.com/office/powerpoint/2010/main" val="1348893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Text-Dependent Questions	</a:t>
            </a:r>
          </a:p>
        </p:txBody>
      </p:sp>
      <p:sp>
        <p:nvSpPr>
          <p:cNvPr id="3" name="Content Placeholder 2"/>
          <p:cNvSpPr>
            <a:spLocks noGrp="1"/>
          </p:cNvSpPr>
          <p:nvPr>
            <p:ph idx="1"/>
          </p:nvPr>
        </p:nvSpPr>
        <p:spPr>
          <a:xfrm>
            <a:off x="457200" y="3657600"/>
            <a:ext cx="8229600" cy="2773363"/>
          </a:xfrm>
        </p:spPr>
        <p:txBody>
          <a:bodyPr/>
          <a:lstStyle/>
          <a:p>
            <a:pPr marL="0" indent="0">
              <a:buFont typeface="Arial" pitchFamily="34" charset="0"/>
              <a:buNone/>
              <a:defRPr/>
            </a:pPr>
            <a:endParaRPr lang="en-US" sz="4000" dirty="0" smtClean="0">
              <a:latin typeface="Batang" pitchFamily="18" charset="-127"/>
              <a:ea typeface="Batang" pitchFamily="18" charset="-127"/>
            </a:endParaRPr>
          </a:p>
          <a:p>
            <a:pPr marL="0" indent="0" algn="ctr">
              <a:buFont typeface="Arial" pitchFamily="34" charset="0"/>
              <a:buNone/>
              <a:defRPr/>
            </a:pPr>
            <a:r>
              <a:rPr lang="en-US" sz="4000" b="1" i="1" dirty="0" smtClean="0">
                <a:effectLst>
                  <a:outerShdw blurRad="38100" dist="38100" dir="2700000" algn="tl">
                    <a:srgbClr val="000000">
                      <a:alpha val="43137"/>
                    </a:srgbClr>
                  </a:outerShdw>
                </a:effectLst>
                <a:latin typeface="+mj-lt"/>
                <a:ea typeface="Batang" pitchFamily="18" charset="-127"/>
              </a:rPr>
              <a:t>Write your own Text-Dependent Question for a familiar piece of text. </a:t>
            </a:r>
            <a:endParaRPr lang="en-US" sz="4000" b="1" i="1" dirty="0">
              <a:effectLst>
                <a:outerShdw blurRad="38100" dist="38100" dir="2700000" algn="tl">
                  <a:srgbClr val="000000">
                    <a:alpha val="43137"/>
                  </a:srgbClr>
                </a:outerShdw>
              </a:effectLst>
              <a:latin typeface="+mj-lt"/>
              <a:ea typeface="Batang" pitchFamily="18" charset="-127"/>
            </a:endParaRPr>
          </a:p>
        </p:txBody>
      </p:sp>
      <p:pic>
        <p:nvPicPr>
          <p:cNvPr id="28676" name="Picture 7" descr="http://www.dreamstime.com/pencil-question-mark-thumb235088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11288"/>
            <a:ext cx="25701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407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19200"/>
            <a:ext cx="4401207" cy="44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353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09"/>
          <p:cNvSpPr>
            <a:spLocks noGrp="1"/>
          </p:cNvSpPr>
          <p:nvPr>
            <p:ph type="title"/>
          </p:nvPr>
        </p:nvSpPr>
        <p:spPr>
          <a:xfrm>
            <a:off x="457200" y="150410"/>
            <a:ext cx="8229600" cy="1323399"/>
          </a:xfrm>
        </p:spPr>
        <p:txBody>
          <a:bodyPr lIns="91425" tIns="45700" rIns="91425" bIns="45700">
            <a:spAutoFit/>
          </a:bodyPr>
          <a:lstStyle/>
          <a:p>
            <a:pPr algn="ctr" eaLnBrk="1" hangingPunct="1">
              <a:buClr>
                <a:srgbClr val="000000"/>
              </a:buClr>
              <a:buSzPct val="25000"/>
            </a:pPr>
            <a:r>
              <a:rPr lang="en-US" b="1" dirty="0" smtClean="0">
                <a:solidFill>
                  <a:srgbClr val="17375E"/>
                </a:solidFill>
                <a:sym typeface="Arial" charset="0"/>
              </a:rPr>
              <a:t>Time – In and Out of the Text</a:t>
            </a:r>
            <a:br>
              <a:rPr lang="en-US" b="1" dirty="0" smtClean="0">
                <a:solidFill>
                  <a:srgbClr val="17375E"/>
                </a:solidFill>
                <a:sym typeface="Arial" charset="0"/>
              </a:rPr>
            </a:br>
            <a:r>
              <a:rPr lang="en-US" b="1" dirty="0" smtClean="0">
                <a:solidFill>
                  <a:srgbClr val="17375E"/>
                </a:solidFill>
                <a:sym typeface="Arial" charset="0"/>
              </a:rPr>
              <a:t>(</a:t>
            </a:r>
            <a:r>
              <a:rPr lang="en-US" b="1" dirty="0" err="1" smtClean="0">
                <a:solidFill>
                  <a:srgbClr val="17375E"/>
                </a:solidFill>
                <a:sym typeface="Arial" charset="0"/>
              </a:rPr>
              <a:t>con’t</a:t>
            </a:r>
            <a:r>
              <a:rPr lang="en-US" b="1" dirty="0" smtClean="0">
                <a:solidFill>
                  <a:srgbClr val="17375E"/>
                </a:solidFill>
                <a:sym typeface="Arial" charset="0"/>
              </a:rPr>
              <a:t>)</a:t>
            </a:r>
          </a:p>
        </p:txBody>
      </p:sp>
      <p:sp>
        <p:nvSpPr>
          <p:cNvPr id="28675" name="Shape 110"/>
          <p:cNvSpPr>
            <a:spLocks noGrp="1"/>
          </p:cNvSpPr>
          <p:nvPr>
            <p:ph idx="1"/>
          </p:nvPr>
        </p:nvSpPr>
        <p:spPr>
          <a:xfrm>
            <a:off x="228600" y="1828800"/>
            <a:ext cx="8686800" cy="6124713"/>
          </a:xfrm>
        </p:spPr>
        <p:txBody>
          <a:bodyPr wrap="square" lIns="91425" tIns="45700" rIns="91425" bIns="45700">
            <a:spAutoFit/>
          </a:bodyPr>
          <a:lstStyle/>
          <a:p>
            <a:pPr marL="514350" indent="-514350" eaLnBrk="1" fontAlgn="auto" hangingPunct="1">
              <a:spcBef>
                <a:spcPts val="0"/>
              </a:spcBef>
              <a:spcAft>
                <a:spcPts val="0"/>
              </a:spcAft>
              <a:buClr>
                <a:srgbClr val="000000"/>
              </a:buClr>
              <a:buSzPct val="152777"/>
              <a:buFont typeface="+mj-lt"/>
              <a:buAutoNum type="arabicPeriod" startAt="3"/>
              <a:defRPr/>
            </a:pPr>
            <a:r>
              <a:rPr lang="x-none" sz="3200" smtClean="0">
                <a:latin typeface="+mj-lt"/>
              </a:rPr>
              <a:t>Requiring students to persevere through difficult text </a:t>
            </a:r>
            <a:r>
              <a:rPr lang="x-none" sz="3200" b="1" i="1" smtClean="0">
                <a:latin typeface="+mj-lt"/>
              </a:rPr>
              <a:t>builds critical reading muscles. </a:t>
            </a:r>
            <a:endParaRPr lang="en-US" sz="3200" b="1" i="1" dirty="0" smtClean="0">
              <a:latin typeface="+mj-lt"/>
            </a:endParaRPr>
          </a:p>
          <a:p>
            <a:pPr marL="514350" indent="-514350" eaLnBrk="1" fontAlgn="auto" hangingPunct="1">
              <a:spcBef>
                <a:spcPts val="0"/>
              </a:spcBef>
              <a:spcAft>
                <a:spcPts val="0"/>
              </a:spcAft>
              <a:buClr>
                <a:srgbClr val="000000"/>
              </a:buClr>
              <a:buSzPct val="152777"/>
              <a:buFont typeface="+mj-lt"/>
              <a:buAutoNum type="arabicPeriod" startAt="3"/>
              <a:defRPr/>
            </a:pPr>
            <a:endParaRPr lang="en-US" sz="3200" b="1" dirty="0" smtClean="0">
              <a:latin typeface="+mj-lt"/>
            </a:endParaRPr>
          </a:p>
          <a:p>
            <a:pPr marL="514350" indent="-514350" eaLnBrk="1" fontAlgn="auto" hangingPunct="1">
              <a:spcBef>
                <a:spcPts val="0"/>
              </a:spcBef>
              <a:spcAft>
                <a:spcPts val="0"/>
              </a:spcAft>
              <a:buClr>
                <a:srgbClr val="000000"/>
              </a:buClr>
              <a:buSzPct val="152777"/>
              <a:buFont typeface="+mj-lt"/>
              <a:buAutoNum type="arabicPeriod" startAt="3"/>
              <a:defRPr/>
            </a:pPr>
            <a:r>
              <a:rPr lang="x-none" sz="3200">
                <a:latin typeface="+mj-lt"/>
              </a:rPr>
              <a:t>Those reading muscles are what students will need to be successful in </a:t>
            </a:r>
            <a:r>
              <a:rPr lang="x-none" sz="3200" u="sng">
                <a:latin typeface="+mj-lt"/>
              </a:rPr>
              <a:t>college and career </a:t>
            </a:r>
            <a:r>
              <a:rPr lang="x-none" sz="3200">
                <a:latin typeface="+mj-lt"/>
              </a:rPr>
              <a:t>– </a:t>
            </a:r>
            <a:r>
              <a:rPr lang="x-none" sz="3200" b="1" i="1">
                <a:latin typeface="+mj-lt"/>
              </a:rPr>
              <a:t>reading difficult subject matter or technical job related information without anybody to support them is the critical skill necessary for success. </a:t>
            </a:r>
          </a:p>
          <a:p>
            <a:pPr marL="171450" indent="-171450" eaLnBrk="1" fontAlgn="auto" hangingPunct="1">
              <a:spcBef>
                <a:spcPts val="0"/>
              </a:spcBef>
              <a:spcAft>
                <a:spcPts val="0"/>
              </a:spcAft>
              <a:buClr>
                <a:srgbClr val="000000"/>
              </a:buClr>
              <a:buSzPct val="152777"/>
              <a:buFont typeface="Arial"/>
              <a:buChar char="•"/>
              <a:defRPr/>
            </a:pPr>
            <a:endParaRPr lang="en-US" sz="2400" b="1" dirty="0" smtClean="0">
              <a:latin typeface="+mj-lt"/>
            </a:endParaRPr>
          </a:p>
          <a:p>
            <a:pPr marL="171450" indent="-171450" eaLnBrk="1" fontAlgn="auto" hangingPunct="1">
              <a:spcBef>
                <a:spcPts val="0"/>
              </a:spcBef>
              <a:spcAft>
                <a:spcPts val="0"/>
              </a:spcAft>
              <a:buClr>
                <a:srgbClr val="000000"/>
              </a:buClr>
              <a:buSzPct val="152777"/>
              <a:buFont typeface="Arial"/>
              <a:buChar char="•"/>
              <a:defRPr/>
            </a:pPr>
            <a:endParaRPr lang="x-none" sz="2400" b="1" smtClean="0">
              <a:latin typeface="+mj-lt"/>
            </a:endParaRPr>
          </a:p>
          <a:p>
            <a:pPr eaLnBrk="1" fontAlgn="auto" hangingPunct="1">
              <a:spcBef>
                <a:spcPts val="0"/>
              </a:spcBef>
              <a:spcAft>
                <a:spcPts val="0"/>
              </a:spcAft>
              <a:defRPr/>
            </a:pPr>
            <a:endParaRPr lang="x-none" sz="2800"/>
          </a:p>
          <a:p>
            <a:pPr eaLnBrk="1" fontAlgn="auto" hangingPunct="1">
              <a:spcBef>
                <a:spcPts val="0"/>
              </a:spcBef>
              <a:spcAft>
                <a:spcPts val="0"/>
              </a:spcAft>
              <a:defRPr/>
            </a:pPr>
            <a:endParaRPr lang="x-none" sz="2800"/>
          </a:p>
        </p:txBody>
      </p:sp>
      <p:sp>
        <p:nvSpPr>
          <p:cNvPr id="2867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03D4B377-B003-4C26-9A70-E139C4FDB43D}" type="slidenum">
              <a:rPr lang="en-US" smtClean="0">
                <a:solidFill>
                  <a:srgbClr val="FFFFFF"/>
                </a:solidFill>
              </a:rPr>
              <a:pPr eaLnBrk="1" hangingPunct="1"/>
              <a:t>6</a:t>
            </a:fld>
            <a:endParaRPr lang="en-US" smtClean="0">
              <a:solidFill>
                <a:srgbClr val="FFFFFF"/>
              </a:solidFill>
            </a:endParaRPr>
          </a:p>
        </p:txBody>
      </p:sp>
      <p:pic>
        <p:nvPicPr>
          <p:cNvPr id="1028" name="Picture 4" descr="http://files.vector-images.com/clipart/book_prygov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134"/>
            <a:ext cx="1153291" cy="968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estclipartblog.com/clipart-pics/book-clip-art-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24134"/>
            <a:ext cx="1143000" cy="111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1447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576715"/>
            <a:ext cx="8234855" cy="1295399"/>
          </a:xfrm>
          <a:solidFill>
            <a:srgbClr val="0070C0"/>
          </a:solidFill>
        </p:spPr>
        <p:txBody>
          <a:bodyPr>
            <a:normAutofit fontScale="90000"/>
          </a:bodyPr>
          <a:lstStyle/>
          <a:p>
            <a:pPr algn="l">
              <a:defRPr/>
            </a:pPr>
            <a:r>
              <a:rPr lang="en-US" sz="6000" b="1" dirty="0">
                <a:solidFill>
                  <a:schemeClr val="bg1"/>
                </a:solidFill>
                <a:effectLst>
                  <a:outerShdw blurRad="38100" dist="38100" dir="2700000" algn="tl">
                    <a:srgbClr val="FFFFFF"/>
                  </a:outerShdw>
                </a:effectLst>
                <a:latin typeface="Calibri" pitchFamily="34" charset="0"/>
                <a:ea typeface="ＭＳ Ｐゴシック" pitchFamily="18" charset="-128"/>
                <a:cs typeface="Calibri" pitchFamily="34" charset="0"/>
              </a:rPr>
              <a:t/>
            </a:r>
            <a:br>
              <a:rPr lang="en-US" sz="6000" b="1" dirty="0">
                <a:solidFill>
                  <a:schemeClr val="bg1"/>
                </a:solidFill>
                <a:effectLst>
                  <a:outerShdw blurRad="38100" dist="38100" dir="2700000" algn="tl">
                    <a:srgbClr val="FFFFFF"/>
                  </a:outerShdw>
                </a:effectLst>
                <a:latin typeface="Calibri" pitchFamily="34" charset="0"/>
                <a:ea typeface="ＭＳ Ｐゴシック" pitchFamily="18" charset="-128"/>
                <a:cs typeface="Calibri" pitchFamily="34" charset="0"/>
              </a:rPr>
            </a:br>
            <a:r>
              <a:rPr lang="en-US" sz="6000" b="1" dirty="0" smtClean="0">
                <a:solidFill>
                  <a:schemeClr val="bg1"/>
                </a:solidFill>
                <a:effectLst>
                  <a:outerShdw blurRad="38100" dist="38100" dir="2700000" algn="tl">
                    <a:srgbClr val="FFFFFF"/>
                  </a:outerShdw>
                </a:effectLst>
                <a:latin typeface="Calibri" pitchFamily="34" charset="0"/>
                <a:ea typeface="ＭＳ Ｐゴシック" pitchFamily="18" charset="-128"/>
                <a:cs typeface="Calibri" pitchFamily="34" charset="0"/>
              </a:rPr>
              <a:t>          Text Complexity</a:t>
            </a:r>
            <a:br>
              <a:rPr lang="en-US" sz="6000" b="1" dirty="0" smtClean="0">
                <a:solidFill>
                  <a:schemeClr val="bg1"/>
                </a:solidFill>
                <a:effectLst>
                  <a:outerShdw blurRad="38100" dist="38100" dir="2700000" algn="tl">
                    <a:srgbClr val="FFFFFF"/>
                  </a:outerShdw>
                </a:effectLst>
                <a:latin typeface="Calibri" pitchFamily="34" charset="0"/>
                <a:ea typeface="ＭＳ Ｐゴシック" pitchFamily="18" charset="-128"/>
                <a:cs typeface="Calibri" pitchFamily="34" charset="0"/>
              </a:rPr>
            </a:br>
            <a:endParaRPr lang="en-US" sz="6000" b="1" dirty="0">
              <a:solidFill>
                <a:schemeClr val="bg1"/>
              </a:solidFill>
              <a:latin typeface="Century Gothic"/>
              <a:ea typeface="ＭＳ Ｐゴシック" pitchFamily="18" charset="-128"/>
              <a:cs typeface="Century Gothic"/>
            </a:endParaRPr>
          </a:p>
        </p:txBody>
      </p:sp>
      <p:sp>
        <p:nvSpPr>
          <p:cNvPr id="330755" name="Subtitle 1"/>
          <p:cNvSpPr>
            <a:spLocks noGrp="1"/>
          </p:cNvSpPr>
          <p:nvPr>
            <p:ph type="subTitle" idx="1"/>
          </p:nvPr>
        </p:nvSpPr>
        <p:spPr>
          <a:xfrm>
            <a:off x="582613" y="2565400"/>
            <a:ext cx="7634287" cy="2552700"/>
          </a:xfrm>
        </p:spPr>
        <p:txBody>
          <a:bodyPr>
            <a:noAutofit/>
          </a:bodyPr>
          <a:lstStyle/>
          <a:p>
            <a:r>
              <a:rPr lang="en-US" sz="4400" b="1" dirty="0" smtClean="0">
                <a:solidFill>
                  <a:srgbClr val="0070C0"/>
                </a:solidFill>
              </a:rPr>
              <a:t>and The KY Core Academic Standards for ELA and Literacy in History/Social Studies, Science &amp; Technical Subjects</a:t>
            </a:r>
            <a:br>
              <a:rPr lang="en-US" sz="4400" b="1" dirty="0" smtClean="0">
                <a:solidFill>
                  <a:srgbClr val="0070C0"/>
                </a:solidFill>
              </a:rPr>
            </a:br>
            <a:endParaRPr lang="en-US" sz="4400" b="1" dirty="0" smtClean="0">
              <a:solidFill>
                <a:srgbClr val="0070C0"/>
              </a:solidFill>
            </a:endParaRPr>
          </a:p>
        </p:txBody>
      </p:sp>
      <p:pic>
        <p:nvPicPr>
          <p:cNvPr id="330756" name="Picture 11" descr="C:\Documents and Settings\ethompson\Local Settings\Temporary Internet Files\Content.IE5\3TIDA6WZ\MC90044173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7408">
            <a:off x="7024513" y="445981"/>
            <a:ext cx="1477862" cy="14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007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ubtitle 4"/>
          <p:cNvSpPr>
            <a:spLocks noGrp="1"/>
          </p:cNvSpPr>
          <p:nvPr>
            <p:ph type="subTitle" idx="1"/>
          </p:nvPr>
        </p:nvSpPr>
        <p:spPr>
          <a:xfrm>
            <a:off x="611188" y="1289050"/>
            <a:ext cx="7793037" cy="2663825"/>
          </a:xfrm>
        </p:spPr>
        <p:txBody>
          <a:bodyPr/>
          <a:lstStyle/>
          <a:p>
            <a:endParaRPr lang="en-US" sz="2800" b="1" dirty="0" smtClean="0"/>
          </a:p>
          <a:p>
            <a:r>
              <a:rPr lang="en-US" sz="2800" b="1" dirty="0" smtClean="0">
                <a:solidFill>
                  <a:srgbClr val="0070C0"/>
                </a:solidFill>
              </a:rPr>
              <a:t>By Douglas Fisher, Nancy Frey, Diane Lapp</a:t>
            </a:r>
          </a:p>
          <a:p>
            <a:endParaRPr lang="en-US" dirty="0" smtClean="0"/>
          </a:p>
          <a:p>
            <a:endParaRPr lang="en-US" dirty="0" smtClean="0"/>
          </a:p>
        </p:txBody>
      </p:sp>
      <p:sp>
        <p:nvSpPr>
          <p:cNvPr id="4" name="Title 3"/>
          <p:cNvSpPr>
            <a:spLocks noGrp="1"/>
          </p:cNvSpPr>
          <p:nvPr>
            <p:ph type="ctrTitle"/>
          </p:nvPr>
        </p:nvSpPr>
        <p:spPr>
          <a:xfrm>
            <a:off x="312738" y="223838"/>
            <a:ext cx="8389937" cy="1470025"/>
          </a:xfrm>
          <a:solidFill>
            <a:srgbClr val="0070C0"/>
          </a:solidFill>
        </p:spPr>
        <p:txBody>
          <a:bodyPr>
            <a:normAutofit fontScale="90000"/>
          </a:bodyPr>
          <a:lstStyle/>
          <a:p>
            <a:pPr>
              <a:defRPr/>
            </a:pPr>
            <a:r>
              <a:rPr lang="en-US" sz="5400" b="1" dirty="0" smtClean="0">
                <a:solidFill>
                  <a:schemeClr val="bg1"/>
                </a:solidFill>
                <a:effectLst>
                  <a:outerShdw blurRad="38100" dist="38100" dir="2700000" algn="tl">
                    <a:srgbClr val="000000">
                      <a:alpha val="43137"/>
                    </a:srgbClr>
                  </a:outerShdw>
                </a:effectLst>
                <a:latin typeface="Cambria" pitchFamily="18" charset="0"/>
              </a:rPr>
              <a:t>Text Complexity: </a:t>
            </a:r>
            <a:br>
              <a:rPr lang="en-US" sz="5400" b="1" dirty="0" smtClean="0">
                <a:solidFill>
                  <a:schemeClr val="bg1"/>
                </a:solidFill>
                <a:effectLst>
                  <a:outerShdw blurRad="38100" dist="38100" dir="2700000" algn="tl">
                    <a:srgbClr val="000000">
                      <a:alpha val="43137"/>
                    </a:srgbClr>
                  </a:outerShdw>
                </a:effectLst>
                <a:latin typeface="Cambria" pitchFamily="18" charset="0"/>
              </a:rPr>
            </a:br>
            <a:r>
              <a:rPr lang="en-US" sz="5400" b="1" dirty="0" smtClean="0">
                <a:solidFill>
                  <a:schemeClr val="bg1"/>
                </a:solidFill>
                <a:effectLst>
                  <a:outerShdw blurRad="38100" dist="38100" dir="2700000" algn="tl">
                    <a:srgbClr val="000000">
                      <a:alpha val="43137"/>
                    </a:srgbClr>
                  </a:outerShdw>
                </a:effectLst>
                <a:latin typeface="Cambria" pitchFamily="18" charset="0"/>
              </a:rPr>
              <a:t>Raising Rigor in Reading</a:t>
            </a:r>
            <a:endParaRPr lang="en-US" sz="5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32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2430463"/>
            <a:ext cx="28575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2805" name="Rectangle 6"/>
          <p:cNvSpPr>
            <a:spLocks noChangeArrowheads="1"/>
          </p:cNvSpPr>
          <p:nvPr/>
        </p:nvSpPr>
        <p:spPr bwMode="auto">
          <a:xfrm>
            <a:off x="3193433" y="6343463"/>
            <a:ext cx="2557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70C0"/>
                </a:solidFill>
              </a:rPr>
              <a:t>ISBN: 978-0-87207-478-1</a:t>
            </a:r>
          </a:p>
        </p:txBody>
      </p:sp>
    </p:spTree>
    <p:extLst>
      <p:ext uri="{BB962C8B-B14F-4D97-AF65-F5344CB8AC3E}">
        <p14:creationId xmlns:p14="http://schemas.microsoft.com/office/powerpoint/2010/main" val="3088799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p:nvPr>
        </p:nvSpPr>
        <p:spPr>
          <a:xfrm>
            <a:off x="457200" y="371475"/>
            <a:ext cx="8229600" cy="757238"/>
          </a:xfrm>
          <a:solidFill>
            <a:srgbClr val="0070C0"/>
          </a:solidFill>
        </p:spPr>
        <p:txBody>
          <a:bodyPr/>
          <a:lstStyle/>
          <a:p>
            <a:pPr algn="ctr"/>
            <a:r>
              <a:rPr lang="en-US" sz="4000" b="1" dirty="0" smtClean="0">
                <a:solidFill>
                  <a:schemeClr val="bg1"/>
                </a:solidFill>
                <a:latin typeface="Calibri" pitchFamily="34" charset="0"/>
              </a:rPr>
              <a:t>The Crisis of Text Complexity</a:t>
            </a:r>
          </a:p>
        </p:txBody>
      </p:sp>
      <p:sp>
        <p:nvSpPr>
          <p:cNvPr id="333827" name="Content Placeholder 2"/>
          <p:cNvSpPr>
            <a:spLocks noGrp="1"/>
          </p:cNvSpPr>
          <p:nvPr>
            <p:ph idx="1"/>
          </p:nvPr>
        </p:nvSpPr>
        <p:spPr>
          <a:xfrm>
            <a:off x="228600" y="1295400"/>
            <a:ext cx="8613775" cy="5436360"/>
          </a:xfrm>
        </p:spPr>
        <p:txBody>
          <a:bodyPr>
            <a:spAutoFit/>
          </a:bodyPr>
          <a:lstStyle/>
          <a:p>
            <a:pPr lvl="1">
              <a:spcAft>
                <a:spcPts val="1400"/>
              </a:spcAft>
            </a:pPr>
            <a:r>
              <a:rPr lang="en-US" b="1" dirty="0" smtClean="0">
                <a:solidFill>
                  <a:srgbClr val="0070C0"/>
                </a:solidFill>
                <a:latin typeface="Century Gothic" pitchFamily="34" charset="0"/>
              </a:rPr>
              <a:t>Complexity of texts students are expected to read is way below what is required to achieve college and career readiness:</a:t>
            </a:r>
          </a:p>
          <a:p>
            <a:pPr lvl="2">
              <a:spcAft>
                <a:spcPts val="400"/>
              </a:spcAft>
            </a:pPr>
            <a:r>
              <a:rPr lang="en-US" sz="2000" b="1" dirty="0" smtClean="0">
                <a:solidFill>
                  <a:srgbClr val="0070C0"/>
                </a:solidFill>
                <a:latin typeface="Century Gothic" pitchFamily="34" charset="0"/>
              </a:rPr>
              <a:t>High school textbooks have </a:t>
            </a:r>
            <a:r>
              <a:rPr lang="en-US" sz="2000" b="1" i="1" dirty="0" smtClean="0">
                <a:solidFill>
                  <a:srgbClr val="0070C0"/>
                </a:solidFill>
                <a:latin typeface="Century Gothic" pitchFamily="34" charset="0"/>
              </a:rPr>
              <a:t>declined</a:t>
            </a:r>
            <a:r>
              <a:rPr lang="en-US" sz="2000" b="1" dirty="0" smtClean="0">
                <a:solidFill>
                  <a:srgbClr val="0070C0"/>
                </a:solidFill>
                <a:latin typeface="Century Gothic" pitchFamily="34" charset="0"/>
              </a:rPr>
              <a:t> in all subject areas over several decades</a:t>
            </a:r>
          </a:p>
          <a:p>
            <a:pPr lvl="2">
              <a:spcAft>
                <a:spcPts val="400"/>
              </a:spcAft>
            </a:pPr>
            <a:r>
              <a:rPr lang="en-US" sz="2000" b="1" dirty="0" smtClean="0">
                <a:solidFill>
                  <a:srgbClr val="0070C0"/>
                </a:solidFill>
                <a:latin typeface="Century Gothic" pitchFamily="34" charset="0"/>
              </a:rPr>
              <a:t>Average length of sentences in K-8 textbooks has </a:t>
            </a:r>
            <a:r>
              <a:rPr lang="en-US" sz="2000" b="1" i="1" dirty="0" smtClean="0">
                <a:solidFill>
                  <a:srgbClr val="0070C0"/>
                </a:solidFill>
                <a:latin typeface="Century Gothic" pitchFamily="34" charset="0"/>
              </a:rPr>
              <a:t>declined</a:t>
            </a:r>
            <a:r>
              <a:rPr lang="en-US" sz="2000" b="1" dirty="0" smtClean="0">
                <a:solidFill>
                  <a:srgbClr val="0070C0"/>
                </a:solidFill>
                <a:latin typeface="Century Gothic" pitchFamily="34" charset="0"/>
              </a:rPr>
              <a:t> from 20 to 14 words</a:t>
            </a:r>
          </a:p>
          <a:p>
            <a:pPr lvl="2">
              <a:spcAft>
                <a:spcPts val="400"/>
              </a:spcAft>
            </a:pPr>
            <a:r>
              <a:rPr lang="en-US" sz="2000" b="1" dirty="0" smtClean="0">
                <a:solidFill>
                  <a:srgbClr val="0070C0"/>
                </a:solidFill>
                <a:latin typeface="Century Gothic" pitchFamily="34" charset="0"/>
              </a:rPr>
              <a:t>Vocabulary demands have </a:t>
            </a:r>
            <a:r>
              <a:rPr lang="en-US" sz="2000" b="1" i="1" dirty="0" smtClean="0">
                <a:solidFill>
                  <a:srgbClr val="0070C0"/>
                </a:solidFill>
                <a:latin typeface="Century Gothic" pitchFamily="34" charset="0"/>
              </a:rPr>
              <a:t>declined</a:t>
            </a:r>
            <a:r>
              <a:rPr lang="en-US" sz="2000" b="1" dirty="0" smtClean="0">
                <a:solidFill>
                  <a:srgbClr val="0070C0"/>
                </a:solidFill>
                <a:latin typeface="Century Gothic" pitchFamily="34" charset="0"/>
              </a:rPr>
              <a:t>, e.g., 8</a:t>
            </a:r>
            <a:r>
              <a:rPr lang="en-US" sz="2000" b="1" baseline="30000" dirty="0" smtClean="0">
                <a:solidFill>
                  <a:srgbClr val="0070C0"/>
                </a:solidFill>
                <a:latin typeface="Century Gothic" pitchFamily="34" charset="0"/>
              </a:rPr>
              <a:t>th</a:t>
            </a:r>
            <a:r>
              <a:rPr lang="en-US" sz="2000" b="1" dirty="0" smtClean="0">
                <a:solidFill>
                  <a:srgbClr val="0070C0"/>
                </a:solidFill>
                <a:latin typeface="Century Gothic" pitchFamily="34" charset="0"/>
              </a:rPr>
              <a:t> grade textbooks = former 5</a:t>
            </a:r>
            <a:r>
              <a:rPr lang="en-US" sz="2000" b="1" baseline="30000" dirty="0" smtClean="0">
                <a:solidFill>
                  <a:srgbClr val="0070C0"/>
                </a:solidFill>
                <a:latin typeface="Century Gothic" pitchFamily="34" charset="0"/>
              </a:rPr>
              <a:t>th</a:t>
            </a:r>
            <a:r>
              <a:rPr lang="en-US" sz="2000" b="1" dirty="0" smtClean="0">
                <a:solidFill>
                  <a:srgbClr val="0070C0"/>
                </a:solidFill>
                <a:latin typeface="Century Gothic" pitchFamily="34" charset="0"/>
              </a:rPr>
              <a:t> grade texts; 12</a:t>
            </a:r>
            <a:r>
              <a:rPr lang="en-US" sz="2000" b="1" baseline="30000" dirty="0" smtClean="0">
                <a:solidFill>
                  <a:srgbClr val="0070C0"/>
                </a:solidFill>
                <a:latin typeface="Century Gothic" pitchFamily="34" charset="0"/>
              </a:rPr>
              <a:t>th</a:t>
            </a:r>
            <a:r>
              <a:rPr lang="en-US" sz="2000" b="1" dirty="0" smtClean="0">
                <a:solidFill>
                  <a:srgbClr val="0070C0"/>
                </a:solidFill>
                <a:latin typeface="Century Gothic" pitchFamily="34" charset="0"/>
              </a:rPr>
              <a:t> grade anthologies = former 7</a:t>
            </a:r>
            <a:r>
              <a:rPr lang="en-US" sz="2000" b="1" baseline="30000" dirty="0" smtClean="0">
                <a:solidFill>
                  <a:srgbClr val="0070C0"/>
                </a:solidFill>
                <a:latin typeface="Century Gothic" pitchFamily="34" charset="0"/>
              </a:rPr>
              <a:t>th</a:t>
            </a:r>
            <a:r>
              <a:rPr lang="en-US" sz="2000" b="1" dirty="0" smtClean="0">
                <a:solidFill>
                  <a:srgbClr val="0070C0"/>
                </a:solidFill>
                <a:latin typeface="Century Gothic" pitchFamily="34" charset="0"/>
              </a:rPr>
              <a:t> grade texts</a:t>
            </a:r>
          </a:p>
          <a:p>
            <a:pPr lvl="1">
              <a:spcAft>
                <a:spcPts val="1400"/>
              </a:spcAft>
            </a:pPr>
            <a:r>
              <a:rPr lang="en-US" b="1" dirty="0" smtClean="0">
                <a:solidFill>
                  <a:srgbClr val="0070C0"/>
                </a:solidFill>
                <a:latin typeface="Century Gothic" pitchFamily="34" charset="0"/>
              </a:rPr>
              <a:t>Complexity of college and careers texts has remained steady or increased, resulting in a huge gap (350L)</a:t>
            </a:r>
          </a:p>
        </p:txBody>
      </p:sp>
    </p:spTree>
    <p:extLst>
      <p:ext uri="{BB962C8B-B14F-4D97-AF65-F5344CB8AC3E}">
        <p14:creationId xmlns:p14="http://schemas.microsoft.com/office/powerpoint/2010/main" val="186755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2133</TotalTime>
  <Words>4505</Words>
  <Application>Microsoft Office PowerPoint</Application>
  <PresentationFormat>On-screen Show (4:3)</PresentationFormat>
  <Paragraphs>572</Paragraphs>
  <Slides>55</Slides>
  <Notes>52</Notes>
  <HiddenSlides>0</HiddenSlides>
  <MMClips>0</MMClips>
  <ScaleCrop>false</ScaleCrop>
  <HeadingPairs>
    <vt:vector size="4" baseType="variant">
      <vt:variant>
        <vt:lpstr>Theme</vt:lpstr>
      </vt:variant>
      <vt:variant>
        <vt:i4>10</vt:i4>
      </vt:variant>
      <vt:variant>
        <vt:lpstr>Slide Titles</vt:lpstr>
      </vt:variant>
      <vt:variant>
        <vt:i4>55</vt:i4>
      </vt:variant>
    </vt:vector>
  </HeadingPairs>
  <TitlesOfParts>
    <vt:vector size="65" baseType="lpstr">
      <vt:lpstr>Equity</vt:lpstr>
      <vt:lpstr>1_Apothecary</vt:lpstr>
      <vt:lpstr>2_Office Theme</vt:lpstr>
      <vt:lpstr>13_Office Theme</vt:lpstr>
      <vt:lpstr>15_Office Theme</vt:lpstr>
      <vt:lpstr>16_Office Theme</vt:lpstr>
      <vt:lpstr>17_Office Theme</vt:lpstr>
      <vt:lpstr>18_Office Theme</vt:lpstr>
      <vt:lpstr>19_Office Theme</vt:lpstr>
      <vt:lpstr>Diseño predeterminado</vt:lpstr>
      <vt:lpstr> Text Complexity, Close Reading  and Text Dependent Questions   </vt:lpstr>
      <vt:lpstr>Today’s Targets</vt:lpstr>
      <vt:lpstr>The CCSS Requires Three Shifts in ELA/Literacy</vt:lpstr>
      <vt:lpstr>Do my students spend more class time  in text or out of text? </vt:lpstr>
      <vt:lpstr>Time – In and Out of the Text</vt:lpstr>
      <vt:lpstr>Time – In and Out of the Text (con’t)</vt:lpstr>
      <vt:lpstr>           Text Complexity </vt:lpstr>
      <vt:lpstr>Text Complexity:  Raising Rigor in Reading</vt:lpstr>
      <vt:lpstr>The Crisis of Text Complexity</vt:lpstr>
      <vt:lpstr>Shift in Instruction</vt:lpstr>
      <vt:lpstr>Text Complexity: What does it mean to you?</vt:lpstr>
      <vt:lpstr>PowerPoint Presentation</vt:lpstr>
      <vt:lpstr>What Makes Text Complex?</vt:lpstr>
      <vt:lpstr>Assessing Texts</vt:lpstr>
      <vt:lpstr>Ripe Figs by Kate Chopin</vt:lpstr>
      <vt:lpstr>Discussion</vt:lpstr>
      <vt:lpstr>Determining Text Complexity</vt:lpstr>
      <vt:lpstr>Quantitative Measures Ranges for  Text Complexity Grade Bands  </vt:lpstr>
      <vt:lpstr>Step 1: Quantitative Measures</vt:lpstr>
      <vt:lpstr>PowerPoint Presentation</vt:lpstr>
      <vt:lpstr>Step 2: Qualitative Measures</vt:lpstr>
      <vt:lpstr>PowerPoint Presentation</vt:lpstr>
      <vt:lpstr>PowerPoint Presentation</vt:lpstr>
      <vt:lpstr>Step 3: Reader and Task Considerations</vt:lpstr>
      <vt:lpstr>PowerPoint Presentation</vt:lpstr>
      <vt:lpstr>PowerPoint Presentation</vt:lpstr>
      <vt:lpstr>Additional Resource: Recommended Placement Form</vt:lpstr>
      <vt:lpstr>Teaching with  Complex Texts</vt:lpstr>
      <vt:lpstr>PowerPoint Presentation</vt:lpstr>
      <vt:lpstr>PowerPoint Presentation</vt:lpstr>
      <vt:lpstr>PowerPoint Presentation</vt:lpstr>
      <vt:lpstr>PowerPoint Presentation</vt:lpstr>
      <vt:lpstr>PowerPoint Presentation</vt:lpstr>
      <vt:lpstr>PowerPoint Presentation</vt:lpstr>
      <vt:lpstr>Close Reading of a Sample Text</vt:lpstr>
      <vt:lpstr>  What did you do as a “Close Reader” when you read the excerpt from                                                                                   ?</vt:lpstr>
      <vt:lpstr>PowerPoint Presentation</vt:lpstr>
      <vt:lpstr>Why Ask Text Dependent Questions</vt:lpstr>
      <vt:lpstr>PowerPoint Presentation</vt:lpstr>
      <vt:lpstr>The Problem With  Classroom Texts</vt:lpstr>
      <vt:lpstr>What are Text-Dependent Questions?</vt:lpstr>
      <vt:lpstr>Inferences</vt:lpstr>
      <vt:lpstr>Consider this…</vt:lpstr>
      <vt:lpstr>Additionally…</vt:lpstr>
      <vt:lpstr>PowerPoint Presentation</vt:lpstr>
      <vt:lpstr>PowerPoint Presentation</vt:lpstr>
      <vt:lpstr>PowerPoint Presentation</vt:lpstr>
      <vt:lpstr>                Activity</vt:lpstr>
      <vt:lpstr>Progression of  Text-dependent Questions</vt:lpstr>
      <vt:lpstr>Inferences</vt:lpstr>
      <vt:lpstr>Focus on Instruction – Close Reading and Text-Dependent Questions</vt:lpstr>
      <vt:lpstr>PowerPoint Presentation</vt:lpstr>
      <vt:lpstr>PowerPoint Presentation</vt:lpstr>
      <vt:lpstr>Text-Dependent Questions </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ELA Network</dc:title>
  <dc:creator>damos</dc:creator>
  <cp:lastModifiedBy>Mullins, Carole - Office of Next Generation Learners</cp:lastModifiedBy>
  <cp:revision>872</cp:revision>
  <cp:lastPrinted>2012-11-26T23:19:16Z</cp:lastPrinted>
  <dcterms:created xsi:type="dcterms:W3CDTF">2012-10-25T18:44:14Z</dcterms:created>
  <dcterms:modified xsi:type="dcterms:W3CDTF">2013-02-17T13:59:59Z</dcterms:modified>
</cp:coreProperties>
</file>