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6" r:id="rId2"/>
    <p:sldId id="258" r:id="rId3"/>
    <p:sldId id="257" r:id="rId4"/>
    <p:sldId id="259" r:id="rId5"/>
    <p:sldId id="266" r:id="rId6"/>
    <p:sldId id="267" r:id="rId7"/>
    <p:sldId id="262" r:id="rId8"/>
    <p:sldId id="261" r:id="rId9"/>
    <p:sldId id="263" r:id="rId10"/>
    <p:sldId id="268" r:id="rId11"/>
    <p:sldId id="269" r:id="rId12"/>
    <p:sldId id="264" r:id="rId13"/>
    <p:sldId id="265" r:id="rId14"/>
    <p:sldId id="260" r:id="rId1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209"/>
    <a:srgbClr val="27BADB"/>
    <a:srgbClr val="1C67BB"/>
    <a:srgbClr val="0304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80" d="100"/>
          <a:sy n="80" d="100"/>
        </p:scale>
        <p:origin x="-1074"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584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584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584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22EE7AB-8444-4DF5-9252-BEE407157B4F}" type="slidenum">
              <a:rPr lang="en-US"/>
              <a:pPr/>
              <a:t>‹#›</a:t>
            </a:fld>
            <a:endParaRPr lang="en-US"/>
          </a:p>
        </p:txBody>
      </p:sp>
    </p:spTree>
    <p:extLst>
      <p:ext uri="{BB962C8B-B14F-4D97-AF65-F5344CB8AC3E}">
        <p14:creationId xmlns:p14="http://schemas.microsoft.com/office/powerpoint/2010/main" val="333449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CAEE99-556A-4507-B9F8-20AC5A03D90D}" type="datetimeFigureOut">
              <a:rPr lang="en-US" smtClean="0"/>
              <a:t>3/26/2013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69FF8C-8718-423D-9DE7-24CC9982368F}" type="slidenum">
              <a:rPr lang="en-US" smtClean="0"/>
              <a:t>‹#›</a:t>
            </a:fld>
            <a:endParaRPr lang="en-US"/>
          </a:p>
        </p:txBody>
      </p:sp>
    </p:spTree>
    <p:extLst>
      <p:ext uri="{BB962C8B-B14F-4D97-AF65-F5344CB8AC3E}">
        <p14:creationId xmlns:p14="http://schemas.microsoft.com/office/powerpoint/2010/main" val="42636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past few sessions we have conducted</a:t>
            </a:r>
            <a:r>
              <a:rPr lang="en-US" baseline="0" dirty="0" smtClean="0"/>
              <a:t> mini sessions on TDQ.  We choose to do this so that you as TL’s would begin using them in your assessments.  Today we tie TDQ’s and the 2014- 2015 assessment.  The vendors are PARCC and/or SMARTER BALANCED.  </a:t>
            </a:r>
            <a:endParaRPr lang="en-US" dirty="0"/>
          </a:p>
        </p:txBody>
      </p:sp>
      <p:sp>
        <p:nvSpPr>
          <p:cNvPr id="4" name="Slide Number Placeholder 3"/>
          <p:cNvSpPr>
            <a:spLocks noGrp="1"/>
          </p:cNvSpPr>
          <p:nvPr>
            <p:ph type="sldNum" sz="quarter" idx="10"/>
          </p:nvPr>
        </p:nvSpPr>
        <p:spPr/>
        <p:txBody>
          <a:bodyPr/>
          <a:lstStyle/>
          <a:p>
            <a:fld id="{AC69FF8C-8718-423D-9DE7-24CC9982368F}" type="slidenum">
              <a:rPr lang="en-US" smtClean="0"/>
              <a:t>1</a:t>
            </a:fld>
            <a:endParaRPr lang="en-US"/>
          </a:p>
        </p:txBody>
      </p:sp>
    </p:spTree>
    <p:extLst>
      <p:ext uri="{BB962C8B-B14F-4D97-AF65-F5344CB8AC3E}">
        <p14:creationId xmlns:p14="http://schemas.microsoft.com/office/powerpoint/2010/main" val="2271842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TDQ’s start</a:t>
            </a:r>
            <a:r>
              <a:rPr lang="en-US" baseline="0" dirty="0" smtClean="0"/>
              <a:t> assessment at third grade level.</a:t>
            </a:r>
            <a:endParaRPr lang="en-US" dirty="0"/>
          </a:p>
        </p:txBody>
      </p:sp>
      <p:sp>
        <p:nvSpPr>
          <p:cNvPr id="4" name="Slide Number Placeholder 3"/>
          <p:cNvSpPr>
            <a:spLocks noGrp="1"/>
          </p:cNvSpPr>
          <p:nvPr>
            <p:ph type="sldNum" sz="quarter" idx="10"/>
          </p:nvPr>
        </p:nvSpPr>
        <p:spPr/>
        <p:txBody>
          <a:bodyPr/>
          <a:lstStyle/>
          <a:p>
            <a:fld id="{AC69FF8C-8718-423D-9DE7-24CC9982368F}" type="slidenum">
              <a:rPr lang="en-US" smtClean="0"/>
              <a:t>3</a:t>
            </a:fld>
            <a:endParaRPr lang="en-US"/>
          </a:p>
        </p:txBody>
      </p:sp>
    </p:spTree>
    <p:extLst>
      <p:ext uri="{BB962C8B-B14F-4D97-AF65-F5344CB8AC3E}">
        <p14:creationId xmlns:p14="http://schemas.microsoft.com/office/powerpoint/2010/main" val="2733316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a:t>
            </a:r>
            <a:r>
              <a:rPr lang="en-US" baseline="0" dirty="0" smtClean="0"/>
              <a:t> able to compare apples to apples. Interstate as well as intrastate scores for students.</a:t>
            </a:r>
            <a:endParaRPr lang="en-US" dirty="0"/>
          </a:p>
        </p:txBody>
      </p:sp>
      <p:sp>
        <p:nvSpPr>
          <p:cNvPr id="4" name="Slide Number Placeholder 3"/>
          <p:cNvSpPr>
            <a:spLocks noGrp="1"/>
          </p:cNvSpPr>
          <p:nvPr>
            <p:ph type="sldNum" sz="quarter" idx="10"/>
          </p:nvPr>
        </p:nvSpPr>
        <p:spPr/>
        <p:txBody>
          <a:bodyPr/>
          <a:lstStyle/>
          <a:p>
            <a:fld id="{AC69FF8C-8718-423D-9DE7-24CC9982368F}" type="slidenum">
              <a:rPr lang="en-US" smtClean="0"/>
              <a:t>7</a:t>
            </a:fld>
            <a:endParaRPr lang="en-US"/>
          </a:p>
        </p:txBody>
      </p:sp>
    </p:spTree>
    <p:extLst>
      <p:ext uri="{BB962C8B-B14F-4D97-AF65-F5344CB8AC3E}">
        <p14:creationId xmlns:p14="http://schemas.microsoft.com/office/powerpoint/2010/main" val="4111213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a:t>
            </a:r>
            <a:r>
              <a:rPr lang="en-US" baseline="0" dirty="0" smtClean="0"/>
              <a:t> at the components of PARCC  testing systems.  Be prepared to think, write, pair, share your impressions of the cycle.</a:t>
            </a:r>
            <a:endParaRPr lang="en-US" dirty="0"/>
          </a:p>
        </p:txBody>
      </p:sp>
      <p:sp>
        <p:nvSpPr>
          <p:cNvPr id="4" name="Slide Number Placeholder 3"/>
          <p:cNvSpPr>
            <a:spLocks noGrp="1"/>
          </p:cNvSpPr>
          <p:nvPr>
            <p:ph type="sldNum" sz="quarter" idx="10"/>
          </p:nvPr>
        </p:nvSpPr>
        <p:spPr/>
        <p:txBody>
          <a:bodyPr/>
          <a:lstStyle/>
          <a:p>
            <a:fld id="{AC69FF8C-8718-423D-9DE7-24CC9982368F}" type="slidenum">
              <a:rPr lang="en-US" smtClean="0"/>
              <a:t>8</a:t>
            </a:fld>
            <a:endParaRPr lang="en-US"/>
          </a:p>
        </p:txBody>
      </p:sp>
    </p:spTree>
    <p:extLst>
      <p:ext uri="{BB962C8B-B14F-4D97-AF65-F5344CB8AC3E}">
        <p14:creationId xmlns:p14="http://schemas.microsoft.com/office/powerpoint/2010/main" val="3462023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closely at SMARTER BALANCED Assessment system.</a:t>
            </a:r>
            <a:r>
              <a:rPr lang="en-US" baseline="0" dirty="0" smtClean="0"/>
              <a:t> Think, write, pair, share your impressions.</a:t>
            </a:r>
            <a:endParaRPr lang="en-US" dirty="0"/>
          </a:p>
        </p:txBody>
      </p:sp>
      <p:sp>
        <p:nvSpPr>
          <p:cNvPr id="4" name="Slide Number Placeholder 3"/>
          <p:cNvSpPr>
            <a:spLocks noGrp="1"/>
          </p:cNvSpPr>
          <p:nvPr>
            <p:ph type="sldNum" sz="quarter" idx="10"/>
          </p:nvPr>
        </p:nvSpPr>
        <p:spPr/>
        <p:txBody>
          <a:bodyPr/>
          <a:lstStyle/>
          <a:p>
            <a:fld id="{AC69FF8C-8718-423D-9DE7-24CC9982368F}" type="slidenum">
              <a:rPr lang="en-US" smtClean="0"/>
              <a:t>9</a:t>
            </a:fld>
            <a:endParaRPr lang="en-US"/>
          </a:p>
        </p:txBody>
      </p:sp>
    </p:spTree>
    <p:extLst>
      <p:ext uri="{BB962C8B-B14F-4D97-AF65-F5344CB8AC3E}">
        <p14:creationId xmlns:p14="http://schemas.microsoft.com/office/powerpoint/2010/main" val="3384225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a:t>
            </a:r>
            <a:r>
              <a:rPr lang="en-US" baseline="0" dirty="0" smtClean="0"/>
              <a:t> number off 1 and 2 </a:t>
            </a:r>
          </a:p>
          <a:p>
            <a:r>
              <a:rPr lang="en-US" baseline="0" dirty="0" smtClean="0"/>
              <a:t>1’s will did PARCC assessments</a:t>
            </a:r>
          </a:p>
          <a:p>
            <a:r>
              <a:rPr lang="en-US" baseline="0" dirty="0" smtClean="0"/>
              <a:t>2’s will do online SMARTERBALANCED assessment</a:t>
            </a:r>
          </a:p>
          <a:p>
            <a:r>
              <a:rPr lang="en-US" baseline="0" dirty="0" smtClean="0"/>
              <a:t>After 10-15 minutes switch.</a:t>
            </a:r>
            <a:endParaRPr lang="en-US" dirty="0"/>
          </a:p>
        </p:txBody>
      </p:sp>
      <p:sp>
        <p:nvSpPr>
          <p:cNvPr id="4" name="Slide Number Placeholder 3"/>
          <p:cNvSpPr>
            <a:spLocks noGrp="1"/>
          </p:cNvSpPr>
          <p:nvPr>
            <p:ph type="sldNum" sz="quarter" idx="10"/>
          </p:nvPr>
        </p:nvSpPr>
        <p:spPr/>
        <p:txBody>
          <a:bodyPr/>
          <a:lstStyle/>
          <a:p>
            <a:fld id="{AC69FF8C-8718-423D-9DE7-24CC9982368F}" type="slidenum">
              <a:rPr lang="en-US" smtClean="0"/>
              <a:t>10</a:t>
            </a:fld>
            <a:endParaRPr lang="en-US"/>
          </a:p>
        </p:txBody>
      </p:sp>
    </p:spTree>
    <p:extLst>
      <p:ext uri="{BB962C8B-B14F-4D97-AF65-F5344CB8AC3E}">
        <p14:creationId xmlns:p14="http://schemas.microsoft.com/office/powerpoint/2010/main" val="2100565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Place your ballot</a:t>
            </a:r>
            <a:r>
              <a:rPr lang="en-US" baseline="0" dirty="0" smtClean="0"/>
              <a:t> in the ballot box as you exit </a:t>
            </a:r>
            <a:r>
              <a:rPr lang="en-US" baseline="0" smtClean="0"/>
              <a:t>the session.  </a:t>
            </a:r>
            <a:endParaRPr lang="en-US"/>
          </a:p>
        </p:txBody>
      </p:sp>
      <p:sp>
        <p:nvSpPr>
          <p:cNvPr id="4" name="Slide Number Placeholder 3"/>
          <p:cNvSpPr>
            <a:spLocks noGrp="1"/>
          </p:cNvSpPr>
          <p:nvPr>
            <p:ph type="sldNum" sz="quarter" idx="10"/>
          </p:nvPr>
        </p:nvSpPr>
        <p:spPr/>
        <p:txBody>
          <a:bodyPr/>
          <a:lstStyle/>
          <a:p>
            <a:fld id="{AC69FF8C-8718-423D-9DE7-24CC9982368F}" type="slidenum">
              <a:rPr lang="en-US" smtClean="0"/>
              <a:t>14</a:t>
            </a:fld>
            <a:endParaRPr lang="en-US"/>
          </a:p>
        </p:txBody>
      </p:sp>
    </p:spTree>
    <p:extLst>
      <p:ext uri="{BB962C8B-B14F-4D97-AF65-F5344CB8AC3E}">
        <p14:creationId xmlns:p14="http://schemas.microsoft.com/office/powerpoint/2010/main" val="2162590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BD45B5-668C-4B44-B12C-EF3CBD930910}" type="slidenum">
              <a:rPr lang="en-US"/>
              <a:pPr/>
              <a:t>‹#›</a:t>
            </a:fld>
            <a:endParaRPr lang="en-US"/>
          </a:p>
        </p:txBody>
      </p:sp>
    </p:spTree>
    <p:extLst>
      <p:ext uri="{BB962C8B-B14F-4D97-AF65-F5344CB8AC3E}">
        <p14:creationId xmlns:p14="http://schemas.microsoft.com/office/powerpoint/2010/main" val="292394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0AD51C-9FD7-4289-8E4F-FF9130C5880F}" type="slidenum">
              <a:rPr lang="en-US"/>
              <a:pPr/>
              <a:t>‹#›</a:t>
            </a:fld>
            <a:endParaRPr lang="en-US"/>
          </a:p>
        </p:txBody>
      </p:sp>
    </p:spTree>
    <p:extLst>
      <p:ext uri="{BB962C8B-B14F-4D97-AF65-F5344CB8AC3E}">
        <p14:creationId xmlns:p14="http://schemas.microsoft.com/office/powerpoint/2010/main" val="321203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50875B-3E49-4E3D-839E-099DAFF93D42}" type="slidenum">
              <a:rPr lang="en-US"/>
              <a:pPr/>
              <a:t>‹#›</a:t>
            </a:fld>
            <a:endParaRPr lang="en-US"/>
          </a:p>
        </p:txBody>
      </p:sp>
    </p:spTree>
    <p:extLst>
      <p:ext uri="{BB962C8B-B14F-4D97-AF65-F5344CB8AC3E}">
        <p14:creationId xmlns:p14="http://schemas.microsoft.com/office/powerpoint/2010/main" val="3247363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F3339A-A37F-4BBD-8B70-504DD41A75FA}" type="slidenum">
              <a:rPr lang="en-US"/>
              <a:pPr/>
              <a:t>‹#›</a:t>
            </a:fld>
            <a:endParaRPr lang="en-US"/>
          </a:p>
        </p:txBody>
      </p:sp>
    </p:spTree>
    <p:extLst>
      <p:ext uri="{BB962C8B-B14F-4D97-AF65-F5344CB8AC3E}">
        <p14:creationId xmlns:p14="http://schemas.microsoft.com/office/powerpoint/2010/main" val="188339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D7B690-F18D-4E1F-92B4-E5F35836ECCA}" type="slidenum">
              <a:rPr lang="en-US"/>
              <a:pPr/>
              <a:t>‹#›</a:t>
            </a:fld>
            <a:endParaRPr lang="en-US"/>
          </a:p>
        </p:txBody>
      </p:sp>
    </p:spTree>
    <p:extLst>
      <p:ext uri="{BB962C8B-B14F-4D97-AF65-F5344CB8AC3E}">
        <p14:creationId xmlns:p14="http://schemas.microsoft.com/office/powerpoint/2010/main" val="17407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A1F4CD2-A2A0-44EE-AA7C-BD76D37C0595}" type="slidenum">
              <a:rPr lang="en-US"/>
              <a:pPr/>
              <a:t>‹#›</a:t>
            </a:fld>
            <a:endParaRPr lang="en-US"/>
          </a:p>
        </p:txBody>
      </p:sp>
    </p:spTree>
    <p:extLst>
      <p:ext uri="{BB962C8B-B14F-4D97-AF65-F5344CB8AC3E}">
        <p14:creationId xmlns:p14="http://schemas.microsoft.com/office/powerpoint/2010/main" val="1155860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13CF04F-B7AE-46A3-874B-B8A095456FB1}" type="slidenum">
              <a:rPr lang="en-US"/>
              <a:pPr/>
              <a:t>‹#›</a:t>
            </a:fld>
            <a:endParaRPr lang="en-US"/>
          </a:p>
        </p:txBody>
      </p:sp>
    </p:spTree>
    <p:extLst>
      <p:ext uri="{BB962C8B-B14F-4D97-AF65-F5344CB8AC3E}">
        <p14:creationId xmlns:p14="http://schemas.microsoft.com/office/powerpoint/2010/main" val="121600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9A28D31-B134-4488-9A1A-2E687AD11293}" type="slidenum">
              <a:rPr lang="en-US"/>
              <a:pPr/>
              <a:t>‹#›</a:t>
            </a:fld>
            <a:endParaRPr lang="en-US"/>
          </a:p>
        </p:txBody>
      </p:sp>
    </p:spTree>
    <p:extLst>
      <p:ext uri="{BB962C8B-B14F-4D97-AF65-F5344CB8AC3E}">
        <p14:creationId xmlns:p14="http://schemas.microsoft.com/office/powerpoint/2010/main" val="2873845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767C55-142F-4A02-9D3E-0F1E58778E4B}" type="slidenum">
              <a:rPr lang="en-US"/>
              <a:pPr/>
              <a:t>‹#›</a:t>
            </a:fld>
            <a:endParaRPr lang="en-US"/>
          </a:p>
        </p:txBody>
      </p:sp>
    </p:spTree>
    <p:extLst>
      <p:ext uri="{BB962C8B-B14F-4D97-AF65-F5344CB8AC3E}">
        <p14:creationId xmlns:p14="http://schemas.microsoft.com/office/powerpoint/2010/main" val="343072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7CEFA4-89A1-42FD-9A13-606DADB32FBA}" type="slidenum">
              <a:rPr lang="en-US"/>
              <a:pPr/>
              <a:t>‹#›</a:t>
            </a:fld>
            <a:endParaRPr lang="en-US"/>
          </a:p>
        </p:txBody>
      </p:sp>
    </p:spTree>
    <p:extLst>
      <p:ext uri="{BB962C8B-B14F-4D97-AF65-F5344CB8AC3E}">
        <p14:creationId xmlns:p14="http://schemas.microsoft.com/office/powerpoint/2010/main" val="2165656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3042B"/>
                </a:solidFill>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3042B"/>
                </a:solidFill>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3042B"/>
                </a:solidFill>
                <a:latin typeface="+mn-lt"/>
              </a:defRPr>
            </a:lvl1pPr>
          </a:lstStyle>
          <a:p>
            <a:fld id="{61639A4A-7083-4AEC-B96D-876C263B5A8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rgbClr val="03042B"/>
          </a:solidFill>
          <a:latin typeface="+mj-lt"/>
          <a:ea typeface="+mj-ea"/>
          <a:cs typeface="+mj-cs"/>
        </a:defRPr>
      </a:lvl1pPr>
      <a:lvl2pPr algn="ctr" rtl="0" eaLnBrk="1" fontAlgn="base" hangingPunct="1">
        <a:spcBef>
          <a:spcPct val="0"/>
        </a:spcBef>
        <a:spcAft>
          <a:spcPct val="0"/>
        </a:spcAft>
        <a:defRPr sz="4400">
          <a:solidFill>
            <a:srgbClr val="03042B"/>
          </a:solidFill>
          <a:latin typeface="Trebuchet MS" charset="0"/>
        </a:defRPr>
      </a:lvl2pPr>
      <a:lvl3pPr algn="ctr" rtl="0" eaLnBrk="1" fontAlgn="base" hangingPunct="1">
        <a:spcBef>
          <a:spcPct val="0"/>
        </a:spcBef>
        <a:spcAft>
          <a:spcPct val="0"/>
        </a:spcAft>
        <a:defRPr sz="4400">
          <a:solidFill>
            <a:srgbClr val="03042B"/>
          </a:solidFill>
          <a:latin typeface="Trebuchet MS" charset="0"/>
        </a:defRPr>
      </a:lvl3pPr>
      <a:lvl4pPr algn="ctr" rtl="0" eaLnBrk="1" fontAlgn="base" hangingPunct="1">
        <a:spcBef>
          <a:spcPct val="0"/>
        </a:spcBef>
        <a:spcAft>
          <a:spcPct val="0"/>
        </a:spcAft>
        <a:defRPr sz="4400">
          <a:solidFill>
            <a:srgbClr val="03042B"/>
          </a:solidFill>
          <a:latin typeface="Trebuchet MS" charset="0"/>
        </a:defRPr>
      </a:lvl4pPr>
      <a:lvl5pPr algn="ctr" rtl="0" eaLnBrk="1" fontAlgn="base" hangingPunct="1">
        <a:spcBef>
          <a:spcPct val="0"/>
        </a:spcBef>
        <a:spcAft>
          <a:spcPct val="0"/>
        </a:spcAft>
        <a:defRPr sz="4400">
          <a:solidFill>
            <a:srgbClr val="03042B"/>
          </a:solidFill>
          <a:latin typeface="Trebuchet MS" charset="0"/>
        </a:defRPr>
      </a:lvl5pPr>
      <a:lvl6pPr marL="457200" algn="ctr" rtl="0" eaLnBrk="1" fontAlgn="base" hangingPunct="1">
        <a:spcBef>
          <a:spcPct val="0"/>
        </a:spcBef>
        <a:spcAft>
          <a:spcPct val="0"/>
        </a:spcAft>
        <a:defRPr sz="4400">
          <a:solidFill>
            <a:srgbClr val="03042B"/>
          </a:solidFill>
          <a:latin typeface="Trebuchet MS" charset="0"/>
        </a:defRPr>
      </a:lvl6pPr>
      <a:lvl7pPr marL="914400" algn="ctr" rtl="0" eaLnBrk="1" fontAlgn="base" hangingPunct="1">
        <a:spcBef>
          <a:spcPct val="0"/>
        </a:spcBef>
        <a:spcAft>
          <a:spcPct val="0"/>
        </a:spcAft>
        <a:defRPr sz="4400">
          <a:solidFill>
            <a:srgbClr val="03042B"/>
          </a:solidFill>
          <a:latin typeface="Trebuchet MS" charset="0"/>
        </a:defRPr>
      </a:lvl7pPr>
      <a:lvl8pPr marL="1371600" algn="ctr" rtl="0" eaLnBrk="1" fontAlgn="base" hangingPunct="1">
        <a:spcBef>
          <a:spcPct val="0"/>
        </a:spcBef>
        <a:spcAft>
          <a:spcPct val="0"/>
        </a:spcAft>
        <a:defRPr sz="4400">
          <a:solidFill>
            <a:srgbClr val="03042B"/>
          </a:solidFill>
          <a:latin typeface="Trebuchet MS" charset="0"/>
        </a:defRPr>
      </a:lvl8pPr>
      <a:lvl9pPr marL="1828800" algn="ctr" rtl="0" eaLnBrk="1" fontAlgn="base" hangingPunct="1">
        <a:spcBef>
          <a:spcPct val="0"/>
        </a:spcBef>
        <a:spcAft>
          <a:spcPct val="0"/>
        </a:spcAft>
        <a:defRPr sz="4400">
          <a:solidFill>
            <a:srgbClr val="03042B"/>
          </a:solidFill>
          <a:latin typeface="Trebuchet MS" charset="0"/>
        </a:defRPr>
      </a:lvl9pPr>
    </p:titleStyle>
    <p:bodyStyle>
      <a:lvl1pPr marL="342900" indent="-342900" algn="l" rtl="0" eaLnBrk="1" fontAlgn="base" hangingPunct="1">
        <a:spcBef>
          <a:spcPct val="20000"/>
        </a:spcBef>
        <a:spcAft>
          <a:spcPct val="0"/>
        </a:spcAft>
        <a:buChar char="•"/>
        <a:defRPr sz="3200">
          <a:solidFill>
            <a:srgbClr val="03042B"/>
          </a:solidFill>
          <a:latin typeface="+mn-lt"/>
          <a:ea typeface="+mn-ea"/>
          <a:cs typeface="+mn-cs"/>
        </a:defRPr>
      </a:lvl1pPr>
      <a:lvl2pPr marL="742950" indent="-285750" algn="l" rtl="0" eaLnBrk="1" fontAlgn="base" hangingPunct="1">
        <a:spcBef>
          <a:spcPct val="20000"/>
        </a:spcBef>
        <a:spcAft>
          <a:spcPct val="0"/>
        </a:spcAft>
        <a:buChar char="–"/>
        <a:defRPr sz="2800">
          <a:solidFill>
            <a:srgbClr val="03042B"/>
          </a:solidFill>
          <a:latin typeface="+mn-lt"/>
        </a:defRPr>
      </a:lvl2pPr>
      <a:lvl3pPr marL="1143000" indent="-228600" algn="l" rtl="0" eaLnBrk="1" fontAlgn="base" hangingPunct="1">
        <a:spcBef>
          <a:spcPct val="20000"/>
        </a:spcBef>
        <a:spcAft>
          <a:spcPct val="0"/>
        </a:spcAft>
        <a:buChar char="•"/>
        <a:defRPr sz="2400">
          <a:solidFill>
            <a:srgbClr val="03042B"/>
          </a:solidFill>
          <a:latin typeface="+mn-lt"/>
        </a:defRPr>
      </a:lvl3pPr>
      <a:lvl4pPr marL="1600200" indent="-228600" algn="l" rtl="0" eaLnBrk="1" fontAlgn="base" hangingPunct="1">
        <a:spcBef>
          <a:spcPct val="20000"/>
        </a:spcBef>
        <a:spcAft>
          <a:spcPct val="0"/>
        </a:spcAft>
        <a:buChar char="–"/>
        <a:defRPr sz="2000">
          <a:solidFill>
            <a:srgbClr val="03042B"/>
          </a:solidFill>
          <a:latin typeface="+mn-lt"/>
        </a:defRPr>
      </a:lvl4pPr>
      <a:lvl5pPr marL="2057400" indent="-228600" algn="l" rtl="0" eaLnBrk="1" fontAlgn="base" hangingPunct="1">
        <a:spcBef>
          <a:spcPct val="20000"/>
        </a:spcBef>
        <a:spcAft>
          <a:spcPct val="0"/>
        </a:spcAft>
        <a:buChar char="»"/>
        <a:defRPr sz="2000">
          <a:solidFill>
            <a:srgbClr val="03042B"/>
          </a:solidFill>
          <a:latin typeface="+mn-lt"/>
        </a:defRPr>
      </a:lvl5pPr>
      <a:lvl6pPr marL="2514600" indent="-228600" algn="l" rtl="0" eaLnBrk="1" fontAlgn="base" hangingPunct="1">
        <a:spcBef>
          <a:spcPct val="20000"/>
        </a:spcBef>
        <a:spcAft>
          <a:spcPct val="0"/>
        </a:spcAft>
        <a:buChar char="»"/>
        <a:defRPr sz="2000">
          <a:solidFill>
            <a:srgbClr val="03042B"/>
          </a:solidFill>
          <a:latin typeface="+mn-lt"/>
        </a:defRPr>
      </a:lvl6pPr>
      <a:lvl7pPr marL="2971800" indent="-228600" algn="l" rtl="0" eaLnBrk="1" fontAlgn="base" hangingPunct="1">
        <a:spcBef>
          <a:spcPct val="20000"/>
        </a:spcBef>
        <a:spcAft>
          <a:spcPct val="0"/>
        </a:spcAft>
        <a:buChar char="»"/>
        <a:defRPr sz="2000">
          <a:solidFill>
            <a:srgbClr val="03042B"/>
          </a:solidFill>
          <a:latin typeface="+mn-lt"/>
        </a:defRPr>
      </a:lvl7pPr>
      <a:lvl8pPr marL="3429000" indent="-228600" algn="l" rtl="0" eaLnBrk="1" fontAlgn="base" hangingPunct="1">
        <a:spcBef>
          <a:spcPct val="20000"/>
        </a:spcBef>
        <a:spcAft>
          <a:spcPct val="0"/>
        </a:spcAft>
        <a:buChar char="»"/>
        <a:defRPr sz="2000">
          <a:solidFill>
            <a:srgbClr val="03042B"/>
          </a:solidFill>
          <a:latin typeface="+mn-lt"/>
        </a:defRPr>
      </a:lvl8pPr>
      <a:lvl9pPr marL="3886200" indent="-228600" algn="l" rtl="0" eaLnBrk="1" fontAlgn="base" hangingPunct="1">
        <a:spcBef>
          <a:spcPct val="20000"/>
        </a:spcBef>
        <a:spcAft>
          <a:spcPct val="0"/>
        </a:spcAft>
        <a:buChar char="»"/>
        <a:defRPr sz="2000">
          <a:solidFill>
            <a:srgbClr val="03042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smarterbalanced.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839200" cy="1143000"/>
          </a:xfrm>
        </p:spPr>
        <p:txBody>
          <a:bodyPr/>
          <a:lstStyle/>
          <a:p>
            <a:r>
              <a:rPr lang="en-US" dirty="0" smtClean="0"/>
              <a:t>WHY </a:t>
            </a:r>
            <a:r>
              <a:rPr lang="en-US" dirty="0" smtClean="0"/>
              <a:t>Text-Dependent Questions</a:t>
            </a:r>
            <a:r>
              <a:rPr lang="en-US" dirty="0" smtClean="0"/>
              <a:t>?</a:t>
            </a:r>
            <a:endParaRPr lang="en-US" dirty="0"/>
          </a:p>
        </p:txBody>
      </p:sp>
      <p:sp>
        <p:nvSpPr>
          <p:cNvPr id="3" name="Subtitle 2"/>
          <p:cNvSpPr>
            <a:spLocks noGrp="1"/>
          </p:cNvSpPr>
          <p:nvPr>
            <p:ph type="subTitle" idx="1"/>
          </p:nvPr>
        </p:nvSpPr>
        <p:spPr>
          <a:xfrm>
            <a:off x="1371600" y="1524000"/>
            <a:ext cx="6400800" cy="1752600"/>
          </a:xfrm>
        </p:spPr>
        <p:txBody>
          <a:bodyPr/>
          <a:lstStyle/>
          <a:p>
            <a:r>
              <a:rPr lang="en-US" dirty="0" smtClean="0"/>
              <a:t>Looking at PARCC and SMARTER BALANCED Assessments</a:t>
            </a:r>
            <a:endParaRPr lang="en-US" dirty="0"/>
          </a:p>
        </p:txBody>
      </p:sp>
      <p:sp>
        <p:nvSpPr>
          <p:cNvPr id="4" name="Rectangle 3"/>
          <p:cNvSpPr/>
          <p:nvPr/>
        </p:nvSpPr>
        <p:spPr>
          <a:xfrm>
            <a:off x="228600" y="4191000"/>
            <a:ext cx="4495800" cy="1877437"/>
          </a:xfrm>
          <a:prstGeom prst="rect">
            <a:avLst/>
          </a:prstGeom>
        </p:spPr>
        <p:txBody>
          <a:bodyPr wrap="square">
            <a:spAutoFit/>
          </a:bodyPr>
          <a:lstStyle/>
          <a:p>
            <a:pPr algn="ctr" fontAlgn="auto">
              <a:spcBef>
                <a:spcPts val="0"/>
              </a:spcBef>
              <a:spcAft>
                <a:spcPts val="0"/>
              </a:spcAft>
              <a:defRPr/>
            </a:pPr>
            <a:r>
              <a:rPr lang="en-US" sz="2000" b="1" kern="0" dirty="0">
                <a:solidFill>
                  <a:prstClr val="black"/>
                </a:solidFill>
                <a:latin typeface="Arial" pitchFamily="34" charset="0"/>
                <a:cs typeface="Arial" pitchFamily="34" charset="0"/>
              </a:rPr>
              <a:t>KVEC ELA Teacher Leader Network</a:t>
            </a:r>
          </a:p>
          <a:p>
            <a:pPr algn="ctr" fontAlgn="auto">
              <a:spcBef>
                <a:spcPts val="0"/>
              </a:spcBef>
              <a:spcAft>
                <a:spcPts val="0"/>
              </a:spcAft>
              <a:defRPr/>
            </a:pPr>
            <a:r>
              <a:rPr lang="en-US" sz="2000" b="1" kern="0" dirty="0">
                <a:solidFill>
                  <a:prstClr val="black"/>
                </a:solidFill>
                <a:latin typeface="Arial" pitchFamily="34" charset="0"/>
                <a:cs typeface="Arial" pitchFamily="34" charset="0"/>
              </a:rPr>
              <a:t>Breakout Session</a:t>
            </a:r>
          </a:p>
          <a:p>
            <a:pPr algn="ctr" fontAlgn="auto">
              <a:spcBef>
                <a:spcPts val="0"/>
              </a:spcBef>
              <a:spcAft>
                <a:spcPts val="0"/>
              </a:spcAft>
              <a:defRPr/>
            </a:pPr>
            <a:r>
              <a:rPr lang="en-US" sz="2000" b="1" kern="0" dirty="0" smtClean="0">
                <a:solidFill>
                  <a:prstClr val="black"/>
                </a:solidFill>
                <a:latin typeface="Arial" pitchFamily="34" charset="0"/>
                <a:cs typeface="Arial" pitchFamily="34" charset="0"/>
              </a:rPr>
              <a:t>March 28, 2013</a:t>
            </a:r>
            <a:endParaRPr lang="en-US" sz="2000" b="1" kern="0" dirty="0">
              <a:solidFill>
                <a:prstClr val="black"/>
              </a:solidFill>
              <a:latin typeface="Arial" pitchFamily="34" charset="0"/>
              <a:cs typeface="Arial" pitchFamily="34" charset="0"/>
            </a:endParaRPr>
          </a:p>
          <a:p>
            <a:pPr algn="ctr" fontAlgn="auto">
              <a:spcBef>
                <a:spcPts val="0"/>
              </a:spcBef>
              <a:spcAft>
                <a:spcPts val="0"/>
              </a:spcAft>
              <a:defRPr/>
            </a:pPr>
            <a:endParaRPr lang="en-US" sz="2000" b="1" kern="0" dirty="0">
              <a:solidFill>
                <a:prstClr val="black"/>
              </a:solidFill>
              <a:effectLst>
                <a:outerShdw blurRad="38100" dist="38100" dir="2700000" algn="tl">
                  <a:srgbClr val="000000">
                    <a:alpha val="43137"/>
                  </a:srgbClr>
                </a:outerShdw>
              </a:effectLst>
            </a:endParaRPr>
          </a:p>
          <a:p>
            <a:pPr algn="ctr" fontAlgn="auto">
              <a:spcBef>
                <a:spcPts val="0"/>
              </a:spcBef>
              <a:spcAft>
                <a:spcPts val="0"/>
              </a:spcAft>
              <a:defRPr/>
            </a:pPr>
            <a:r>
              <a:rPr lang="en-US" sz="1800" i="1" kern="0" dirty="0">
                <a:solidFill>
                  <a:prstClr val="black"/>
                </a:solidFill>
              </a:rPr>
              <a:t>Mary McCloud, KVEC Literacy Consultant</a:t>
            </a:r>
          </a:p>
          <a:p>
            <a:pPr algn="ctr" fontAlgn="auto">
              <a:spcBef>
                <a:spcPts val="0"/>
              </a:spcBef>
              <a:spcAft>
                <a:spcPts val="0"/>
              </a:spcAft>
              <a:defRPr/>
            </a:pPr>
            <a:r>
              <a:rPr lang="en-US" sz="1800" i="1" kern="0" dirty="0">
                <a:solidFill>
                  <a:prstClr val="black"/>
                </a:solidFill>
              </a:rPr>
              <a:t>Linda Holbrook, KDE Literacy Consultant</a:t>
            </a:r>
            <a:endParaRPr lang="en-US" sz="1800" i="1" kern="0" dirty="0">
              <a:solidFill>
                <a:prstClr val="black"/>
              </a:solidFill>
            </a:endParaRPr>
          </a:p>
        </p:txBody>
      </p:sp>
    </p:spTree>
    <p:extLst>
      <p:ext uri="{BB962C8B-B14F-4D97-AF65-F5344CB8AC3E}">
        <p14:creationId xmlns:p14="http://schemas.microsoft.com/office/powerpoint/2010/main" val="1445353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Assess Number 1’s</a:t>
            </a:r>
            <a:endParaRPr lang="en-US" dirty="0"/>
          </a:p>
        </p:txBody>
      </p:sp>
      <p:sp>
        <p:nvSpPr>
          <p:cNvPr id="3" name="Content Placeholder 2"/>
          <p:cNvSpPr>
            <a:spLocks noGrp="1"/>
          </p:cNvSpPr>
          <p:nvPr>
            <p:ph idx="1"/>
          </p:nvPr>
        </p:nvSpPr>
        <p:spPr/>
        <p:txBody>
          <a:bodyPr/>
          <a:lstStyle/>
          <a:p>
            <a:r>
              <a:rPr lang="en-US" dirty="0" smtClean="0"/>
              <a:t>In your folder you will see a PARCC assessment for your grade level.  </a:t>
            </a:r>
          </a:p>
          <a:p>
            <a:r>
              <a:rPr lang="en-US" dirty="0" smtClean="0"/>
              <a:t>Work in teams to answer the questions and note which type of text dependent questions asked as well as constructed response.</a:t>
            </a:r>
          </a:p>
          <a:p>
            <a:r>
              <a:rPr lang="en-US" dirty="0" smtClean="0"/>
              <a:t>Use the 3-2-1 organizer to do the analysis of PARCC.</a:t>
            </a:r>
            <a:endParaRPr lang="en-US" dirty="0"/>
          </a:p>
        </p:txBody>
      </p:sp>
    </p:spTree>
    <p:extLst>
      <p:ext uri="{BB962C8B-B14F-4D97-AF65-F5344CB8AC3E}">
        <p14:creationId xmlns:p14="http://schemas.microsoft.com/office/powerpoint/2010/main" val="4144876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Assess 2’s</a:t>
            </a:r>
            <a:endParaRPr lang="en-US" dirty="0"/>
          </a:p>
        </p:txBody>
      </p:sp>
      <p:sp>
        <p:nvSpPr>
          <p:cNvPr id="3" name="Content Placeholder 2"/>
          <p:cNvSpPr>
            <a:spLocks noGrp="1"/>
          </p:cNvSpPr>
          <p:nvPr>
            <p:ph idx="1"/>
          </p:nvPr>
        </p:nvSpPr>
        <p:spPr>
          <a:xfrm>
            <a:off x="0" y="1676400"/>
            <a:ext cx="9067800" cy="4419600"/>
          </a:xfrm>
        </p:spPr>
        <p:txBody>
          <a:bodyPr/>
          <a:lstStyle/>
          <a:p>
            <a:r>
              <a:rPr lang="en-US" dirty="0" smtClean="0"/>
              <a:t>Access smarter balanced website:</a:t>
            </a:r>
          </a:p>
          <a:p>
            <a:pPr marL="0" indent="0">
              <a:buNone/>
            </a:pPr>
            <a:r>
              <a:rPr lang="en-US" dirty="0"/>
              <a:t> </a:t>
            </a:r>
            <a:r>
              <a:rPr lang="en-US" dirty="0" smtClean="0"/>
              <a:t>  </a:t>
            </a:r>
            <a:r>
              <a:rPr lang="en-US" dirty="0" smtClean="0">
                <a:hlinkClick r:id="rId2"/>
              </a:rPr>
              <a:t>http://www.smarterbalanced.org/</a:t>
            </a:r>
            <a:endParaRPr lang="en-US" dirty="0" smtClean="0"/>
          </a:p>
          <a:p>
            <a:pPr>
              <a:buFont typeface="Arial" pitchFamily="34" charset="0"/>
              <a:buChar char="•"/>
            </a:pPr>
            <a:r>
              <a:rPr lang="en-US" dirty="0" smtClean="0"/>
              <a:t>Click on smarter balanced assessments </a:t>
            </a:r>
          </a:p>
          <a:p>
            <a:pPr marL="0" indent="0">
              <a:buNone/>
            </a:pPr>
            <a:r>
              <a:rPr lang="en-US" dirty="0"/>
              <a:t> </a:t>
            </a:r>
            <a:r>
              <a:rPr lang="en-US" dirty="0" smtClean="0"/>
              <a:t>   tab</a:t>
            </a:r>
          </a:p>
          <a:p>
            <a:r>
              <a:rPr lang="en-US" dirty="0" smtClean="0"/>
              <a:t>Click on sample items and performance task</a:t>
            </a:r>
          </a:p>
          <a:p>
            <a:r>
              <a:rPr lang="en-US" dirty="0" smtClean="0"/>
              <a:t>Click on English language arts/literacy </a:t>
            </a:r>
          </a:p>
          <a:p>
            <a:r>
              <a:rPr lang="en-US" dirty="0" smtClean="0"/>
              <a:t>Complete with team grade appropriate assessment. </a:t>
            </a:r>
          </a:p>
          <a:p>
            <a:r>
              <a:rPr lang="en-US" dirty="0" smtClean="0"/>
              <a:t>Use 3-2-1 organizer to </a:t>
            </a:r>
            <a:r>
              <a:rPr lang="en-US" smtClean="0"/>
              <a:t>debrief  </a:t>
            </a:r>
            <a:endParaRPr lang="en-US" dirty="0" smtClean="0"/>
          </a:p>
        </p:txBody>
      </p:sp>
    </p:spTree>
    <p:extLst>
      <p:ext uri="{BB962C8B-B14F-4D97-AF65-F5344CB8AC3E}">
        <p14:creationId xmlns:p14="http://schemas.microsoft.com/office/powerpoint/2010/main" val="148877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ming_Together_April_2012_Final.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14865" t="26158" r="10222"/>
          <a:stretch/>
        </p:blipFill>
        <p:spPr>
          <a:xfrm>
            <a:off x="0" y="228600"/>
            <a:ext cx="8991600" cy="6705600"/>
          </a:xfrm>
        </p:spPr>
      </p:pic>
    </p:spTree>
    <p:extLst>
      <p:ext uri="{BB962C8B-B14F-4D97-AF65-F5344CB8AC3E}">
        <p14:creationId xmlns:p14="http://schemas.microsoft.com/office/powerpoint/2010/main" val="2274994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ming_Together_April_2012_Final.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13610" t="11111" r="10975"/>
          <a:stretch/>
        </p:blipFill>
        <p:spPr>
          <a:xfrm>
            <a:off x="0" y="457200"/>
            <a:ext cx="9144000" cy="6172200"/>
          </a:xfrm>
        </p:spPr>
      </p:pic>
    </p:spTree>
    <p:extLst>
      <p:ext uri="{BB962C8B-B14F-4D97-AF65-F5344CB8AC3E}">
        <p14:creationId xmlns:p14="http://schemas.microsoft.com/office/powerpoint/2010/main" val="129874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676400"/>
          </a:xfrm>
        </p:spPr>
        <p:txBody>
          <a:bodyPr/>
          <a:lstStyle/>
          <a:p>
            <a:r>
              <a:rPr lang="en-US" dirty="0" smtClean="0"/>
              <a:t>Time to Vote</a:t>
            </a:r>
            <a:br>
              <a:rPr lang="en-US" dirty="0" smtClean="0"/>
            </a:br>
            <a:r>
              <a:rPr lang="en-US" dirty="0" smtClean="0"/>
              <a:t>Will it be PARCC or SMARTER BALANCED?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2014537"/>
            <a:ext cx="7162800" cy="4614863"/>
          </a:xfrm>
        </p:spPr>
      </p:pic>
    </p:spTree>
    <p:extLst>
      <p:ext uri="{BB962C8B-B14F-4D97-AF65-F5344CB8AC3E}">
        <p14:creationId xmlns:p14="http://schemas.microsoft.com/office/powerpoint/2010/main" val="2114702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Targets</a:t>
            </a:r>
            <a:endParaRPr lang="en-US" dirty="0"/>
          </a:p>
        </p:txBody>
      </p:sp>
      <p:sp>
        <p:nvSpPr>
          <p:cNvPr id="3" name="Content Placeholder 2"/>
          <p:cNvSpPr>
            <a:spLocks noGrp="1"/>
          </p:cNvSpPr>
          <p:nvPr>
            <p:ph idx="1"/>
          </p:nvPr>
        </p:nvSpPr>
        <p:spPr/>
        <p:txBody>
          <a:bodyPr/>
          <a:lstStyle/>
          <a:p>
            <a:r>
              <a:rPr lang="en-US" dirty="0" smtClean="0"/>
              <a:t>I can make connections between KCAS and TDQ’s.</a:t>
            </a:r>
          </a:p>
          <a:p>
            <a:r>
              <a:rPr lang="en-US" dirty="0" smtClean="0"/>
              <a:t>I can compare and contrast PARCC and SMARTER BALANCED assessments.</a:t>
            </a:r>
            <a:endParaRPr lang="en-US" dirty="0"/>
          </a:p>
        </p:txBody>
      </p:sp>
    </p:spTree>
    <p:extLst>
      <p:ext uri="{BB962C8B-B14F-4D97-AF65-F5344CB8AC3E}">
        <p14:creationId xmlns:p14="http://schemas.microsoft.com/office/powerpoint/2010/main" val="158038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Review the Standards</a:t>
            </a:r>
            <a:endParaRPr lang="en-US" dirty="0"/>
          </a:p>
        </p:txBody>
      </p:sp>
      <p:pic>
        <p:nvPicPr>
          <p:cNvPr id="4" name="Content Placeholder 3" descr="ELA Progressions Document [Compatibility Mode] - Microsoft Word"/>
          <p:cNvPicPr>
            <a:picLocks noGrp="1" noChangeAspect="1"/>
          </p:cNvPicPr>
          <p:nvPr>
            <p:ph idx="1"/>
          </p:nvPr>
        </p:nvPicPr>
        <p:blipFill rotWithShape="1">
          <a:blip r:embed="rId3">
            <a:extLst>
              <a:ext uri="{28A0092B-C50C-407E-A947-70E740481C1C}">
                <a14:useLocalDpi xmlns:a14="http://schemas.microsoft.com/office/drawing/2010/main" val="0"/>
              </a:ext>
            </a:extLst>
          </a:blip>
          <a:srcRect l="17093" t="56098" r="19454"/>
          <a:stretch/>
        </p:blipFill>
        <p:spPr>
          <a:xfrm>
            <a:off x="0" y="1676400"/>
            <a:ext cx="9144000" cy="5181600"/>
          </a:xfrm>
        </p:spPr>
      </p:pic>
      <p:sp>
        <p:nvSpPr>
          <p:cNvPr id="5" name="Right Arrow 4"/>
          <p:cNvSpPr/>
          <p:nvPr/>
        </p:nvSpPr>
        <p:spPr bwMode="auto">
          <a:xfrm rot="5400000">
            <a:off x="667512" y="2771013"/>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341517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Testing Consortium</a:t>
            </a:r>
            <a:endParaRPr lang="en-US" dirty="0"/>
          </a:p>
        </p:txBody>
      </p:sp>
      <p:sp>
        <p:nvSpPr>
          <p:cNvPr id="6" name="Content Placeholder 5"/>
          <p:cNvSpPr>
            <a:spLocks noGrp="1"/>
          </p:cNvSpPr>
          <p:nvPr>
            <p:ph idx="1"/>
          </p:nvPr>
        </p:nvSpPr>
        <p:spPr/>
        <p:txBody>
          <a:bodyPr/>
          <a:lstStyle/>
          <a:p>
            <a:pPr marL="0" indent="0">
              <a:buNone/>
            </a:pPr>
            <a:r>
              <a:rPr lang="en-US" dirty="0"/>
              <a:t>Beginning in the 2014-15 school year, member </a:t>
            </a:r>
            <a:r>
              <a:rPr lang="en-US" dirty="0" smtClean="0"/>
              <a:t>states commit </a:t>
            </a:r>
            <a:r>
              <a:rPr lang="en-US" dirty="0"/>
              <a:t>to implement the common assessments </a:t>
            </a:r>
            <a:r>
              <a:rPr lang="en-US" dirty="0" smtClean="0"/>
              <a:t>as their </a:t>
            </a:r>
            <a:r>
              <a:rPr lang="en-US" dirty="0"/>
              <a:t>federally required No Child Left Behind (NCLB)</a:t>
            </a:r>
          </a:p>
          <a:p>
            <a:pPr marL="0" indent="0">
              <a:buNone/>
            </a:pPr>
            <a:r>
              <a:rPr lang="en-US" dirty="0"/>
              <a:t>assessments for Grades 3-8 and high school </a:t>
            </a:r>
            <a:r>
              <a:rPr lang="en-US" dirty="0" smtClean="0"/>
              <a:t>in ELA </a:t>
            </a:r>
            <a:r>
              <a:rPr lang="en-US" dirty="0"/>
              <a:t>and mathematics.</a:t>
            </a:r>
          </a:p>
        </p:txBody>
      </p:sp>
    </p:spTree>
    <p:extLst>
      <p:ext uri="{BB962C8B-B14F-4D97-AF65-F5344CB8AC3E}">
        <p14:creationId xmlns:p14="http://schemas.microsoft.com/office/powerpoint/2010/main" val="675444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KENTUCKY?</a:t>
            </a:r>
            <a:endParaRPr lang="en-US" dirty="0"/>
          </a:p>
        </p:txBody>
      </p:sp>
      <p:sp>
        <p:nvSpPr>
          <p:cNvPr id="3" name="Content Placeholder 2"/>
          <p:cNvSpPr>
            <a:spLocks noGrp="1"/>
          </p:cNvSpPr>
          <p:nvPr>
            <p:ph idx="1"/>
          </p:nvPr>
        </p:nvSpPr>
        <p:spPr/>
        <p:txBody>
          <a:bodyPr/>
          <a:lstStyle/>
          <a:p>
            <a:pPr marL="0" indent="0">
              <a:buNone/>
            </a:pPr>
            <a:r>
              <a:rPr lang="en-US" dirty="0"/>
              <a:t>Alabama, Colorado, Kentucky, North Dakota, Pennsylvania and South Carolina are members of both consortiums, weighing their options before the assessments are officially introduced three school years from now. </a:t>
            </a:r>
          </a:p>
        </p:txBody>
      </p:sp>
    </p:spTree>
    <p:extLst>
      <p:ext uri="{BB962C8B-B14F-4D97-AF65-F5344CB8AC3E}">
        <p14:creationId xmlns:p14="http://schemas.microsoft.com/office/powerpoint/2010/main" val="205463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81200"/>
            <a:ext cx="8991600" cy="4114800"/>
          </a:xfrm>
        </p:spPr>
        <p:txBody>
          <a:bodyPr/>
          <a:lstStyle/>
          <a:p>
            <a:pPr marL="0" indent="0">
              <a:buNone/>
            </a:pPr>
            <a:r>
              <a:rPr lang="en-US" dirty="0" smtClean="0"/>
              <a:t>Kentucky, for example, "has opted to participate in both consortia as a means to learning the most about what each is likely to produce, and therefore make the best and most informed decision for our state when more information is available,” said Karen Kidwell, director of program standards at the Kentucky Department of Education.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28600"/>
            <a:ext cx="2057400" cy="1485900"/>
          </a:xfrm>
          <a:prstGeom prst="rect">
            <a:avLst/>
          </a:prstGeom>
        </p:spPr>
      </p:pic>
    </p:spTree>
    <p:extLst>
      <p:ext uri="{BB962C8B-B14F-4D97-AF65-F5344CB8AC3E}">
        <p14:creationId xmlns:p14="http://schemas.microsoft.com/office/powerpoint/2010/main" val="3743252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PARCC Consortium</a:t>
            </a:r>
            <a:endParaRPr lang="en-US" dirty="0"/>
          </a:p>
        </p:txBody>
      </p:sp>
      <p:sp>
        <p:nvSpPr>
          <p:cNvPr id="3" name="Content Placeholder 2"/>
          <p:cNvSpPr>
            <a:spLocks noGrp="1"/>
          </p:cNvSpPr>
          <p:nvPr>
            <p:ph idx="1"/>
          </p:nvPr>
        </p:nvSpPr>
        <p:spPr/>
        <p:txBody>
          <a:bodyPr/>
          <a:lstStyle/>
          <a:p>
            <a:pPr marL="0" indent="0">
              <a:buNone/>
            </a:pPr>
            <a:r>
              <a:rPr lang="en-US" i="1" dirty="0"/>
              <a:t>PARCC states will adopt a common</a:t>
            </a:r>
          </a:p>
          <a:p>
            <a:pPr marL="0" indent="0">
              <a:buNone/>
            </a:pPr>
            <a:r>
              <a:rPr lang="en-US" i="1" dirty="0"/>
              <a:t>set of performance </a:t>
            </a:r>
            <a:r>
              <a:rPr lang="en-US" i="1" dirty="0" smtClean="0"/>
              <a:t>standards</a:t>
            </a:r>
          </a:p>
          <a:p>
            <a:pPr marL="0" indent="0">
              <a:buNone/>
            </a:pPr>
            <a:r>
              <a:rPr lang="en-US" i="1" dirty="0" smtClean="0"/>
              <a:t>(benchmarks) and scoring </a:t>
            </a:r>
            <a:r>
              <a:rPr lang="en-US" i="1" dirty="0"/>
              <a:t>rubrics so results will </a:t>
            </a:r>
            <a:r>
              <a:rPr lang="en-US" i="1" dirty="0" smtClean="0"/>
              <a:t>be comparable </a:t>
            </a:r>
            <a:r>
              <a:rPr lang="en-US" i="1" dirty="0"/>
              <a:t>across states.</a:t>
            </a:r>
            <a:endParaRPr lang="en-US" dirty="0"/>
          </a:p>
        </p:txBody>
      </p:sp>
    </p:spTree>
    <p:extLst>
      <p:ext uri="{BB962C8B-B14F-4D97-AF65-F5344CB8AC3E}">
        <p14:creationId xmlns:p14="http://schemas.microsoft.com/office/powerpoint/2010/main" val="2039962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ming_Together_April_2012_Final.PDF - Adobe Reader"/>
          <p:cNvPicPr>
            <a:picLocks noGrp="1" noChangeAspect="1"/>
          </p:cNvPicPr>
          <p:nvPr>
            <p:ph idx="1"/>
          </p:nvPr>
        </p:nvPicPr>
        <p:blipFill rotWithShape="1">
          <a:blip r:embed="rId3">
            <a:extLst>
              <a:ext uri="{28A0092B-C50C-407E-A947-70E740481C1C}">
                <a14:useLocalDpi xmlns:a14="http://schemas.microsoft.com/office/drawing/2010/main" val="0"/>
              </a:ext>
            </a:extLst>
          </a:blip>
          <a:srcRect l="2820" t="9259" r="1815"/>
          <a:stretch/>
        </p:blipFill>
        <p:spPr>
          <a:xfrm>
            <a:off x="152400" y="609600"/>
            <a:ext cx="8686800" cy="6172200"/>
          </a:xfrm>
        </p:spPr>
      </p:pic>
      <p:sp>
        <p:nvSpPr>
          <p:cNvPr id="3" name="TextBox 2"/>
          <p:cNvSpPr txBox="1"/>
          <p:nvPr/>
        </p:nvSpPr>
        <p:spPr>
          <a:xfrm>
            <a:off x="4082469" y="807392"/>
            <a:ext cx="1243225" cy="461665"/>
          </a:xfrm>
          <a:prstGeom prst="rect">
            <a:avLst/>
          </a:prstGeom>
          <a:noFill/>
        </p:spPr>
        <p:txBody>
          <a:bodyPr wrap="none" rtlCol="0">
            <a:spAutoFit/>
          </a:bodyPr>
          <a:lstStyle/>
          <a:p>
            <a:r>
              <a:rPr lang="en-US" dirty="0" smtClean="0"/>
              <a:t>PARCC </a:t>
            </a:r>
            <a:endParaRPr lang="en-US" dirty="0"/>
          </a:p>
        </p:txBody>
      </p:sp>
    </p:spTree>
    <p:extLst>
      <p:ext uri="{BB962C8B-B14F-4D97-AF65-F5344CB8AC3E}">
        <p14:creationId xmlns:p14="http://schemas.microsoft.com/office/powerpoint/2010/main" val="3241867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ming_Together_April_2012_Final.PDF - Adobe Reader"/>
          <p:cNvPicPr>
            <a:picLocks noGrp="1" noChangeAspect="1"/>
          </p:cNvPicPr>
          <p:nvPr>
            <p:ph idx="1"/>
          </p:nvPr>
        </p:nvPicPr>
        <p:blipFill rotWithShape="1">
          <a:blip r:embed="rId3">
            <a:extLst>
              <a:ext uri="{28A0092B-C50C-407E-A947-70E740481C1C}">
                <a14:useLocalDpi xmlns:a14="http://schemas.microsoft.com/office/drawing/2010/main" val="0"/>
              </a:ext>
            </a:extLst>
          </a:blip>
          <a:srcRect l="2939" t="10820" r="1753"/>
          <a:stretch/>
        </p:blipFill>
        <p:spPr>
          <a:xfrm>
            <a:off x="152400" y="304800"/>
            <a:ext cx="8915399" cy="6553200"/>
          </a:xfrm>
        </p:spPr>
      </p:pic>
    </p:spTree>
    <p:extLst>
      <p:ext uri="{BB962C8B-B14F-4D97-AF65-F5344CB8AC3E}">
        <p14:creationId xmlns:p14="http://schemas.microsoft.com/office/powerpoint/2010/main" val="3945794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easter">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easter</Template>
  <TotalTime>150</TotalTime>
  <Words>485</Words>
  <Application>Microsoft Office PowerPoint</Application>
  <PresentationFormat>On-screen Show (4:3)</PresentationFormat>
  <Paragraphs>54</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easter</vt:lpstr>
      <vt:lpstr>WHY Text-Dependent Questions?</vt:lpstr>
      <vt:lpstr>Targets</vt:lpstr>
      <vt:lpstr>Let’s Review the Standards</vt:lpstr>
      <vt:lpstr>Testing Consortium</vt:lpstr>
      <vt:lpstr>WHICH IS KENTUCKY?</vt:lpstr>
      <vt:lpstr>PowerPoint Presentation</vt:lpstr>
      <vt:lpstr>PARCC Consortium</vt:lpstr>
      <vt:lpstr>PowerPoint Presentation</vt:lpstr>
      <vt:lpstr>PowerPoint Presentation</vt:lpstr>
      <vt:lpstr>Let’s Assess Number 1’s</vt:lpstr>
      <vt:lpstr>Let’s Assess 2’s</vt:lpstr>
      <vt:lpstr>PowerPoint Presentation</vt:lpstr>
      <vt:lpstr>PowerPoint Presentation</vt:lpstr>
      <vt:lpstr>Time to Vote Will it be PARCC or SMARTER BALANCED? </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TDQ’s</dc:title>
  <dc:creator>Mary McCloud</dc:creator>
  <cp:keywords>Easter</cp:keywords>
  <cp:lastModifiedBy>Mullins, Carole - Office of Next Generation Learners</cp:lastModifiedBy>
  <cp:revision>18</cp:revision>
  <dcterms:created xsi:type="dcterms:W3CDTF">2013-03-20T01:26:16Z</dcterms:created>
  <dcterms:modified xsi:type="dcterms:W3CDTF">2013-03-26T17:27:00Z</dcterms:modified>
  <cp:category>Easter</cp:category>
</cp:coreProperties>
</file>