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2"/>
  </p:notesMasterIdLst>
  <p:sldIdLst>
    <p:sldId id="310" r:id="rId3"/>
    <p:sldId id="293" r:id="rId4"/>
    <p:sldId id="292" r:id="rId5"/>
    <p:sldId id="294" r:id="rId6"/>
    <p:sldId id="296" r:id="rId7"/>
    <p:sldId id="295" r:id="rId8"/>
    <p:sldId id="284" r:id="rId9"/>
    <p:sldId id="297" r:id="rId10"/>
    <p:sldId id="298" r:id="rId11"/>
    <p:sldId id="300" r:id="rId12"/>
    <p:sldId id="283" r:id="rId13"/>
    <p:sldId id="264" r:id="rId14"/>
    <p:sldId id="306" r:id="rId15"/>
    <p:sldId id="338" r:id="rId16"/>
    <p:sldId id="337" r:id="rId17"/>
    <p:sldId id="307" r:id="rId18"/>
    <p:sldId id="266" r:id="rId19"/>
    <p:sldId id="311" r:id="rId20"/>
    <p:sldId id="312" r:id="rId21"/>
    <p:sldId id="313" r:id="rId22"/>
    <p:sldId id="314" r:id="rId23"/>
    <p:sldId id="315" r:id="rId24"/>
    <p:sldId id="316" r:id="rId25"/>
    <p:sldId id="317" r:id="rId26"/>
    <p:sldId id="318" r:id="rId27"/>
    <p:sldId id="319" r:id="rId28"/>
    <p:sldId id="320" r:id="rId29"/>
    <p:sldId id="321" r:id="rId30"/>
    <p:sldId id="322" r:id="rId31"/>
    <p:sldId id="323" r:id="rId32"/>
    <p:sldId id="324" r:id="rId33"/>
    <p:sldId id="325" r:id="rId34"/>
    <p:sldId id="326" r:id="rId35"/>
    <p:sldId id="334" r:id="rId36"/>
    <p:sldId id="328" r:id="rId37"/>
    <p:sldId id="329" r:id="rId38"/>
    <p:sldId id="330" r:id="rId39"/>
    <p:sldId id="331" r:id="rId40"/>
    <p:sldId id="270" r:id="rId41"/>
    <p:sldId id="271" r:id="rId42"/>
    <p:sldId id="276" r:id="rId43"/>
    <p:sldId id="277" r:id="rId44"/>
    <p:sldId id="278" r:id="rId45"/>
    <p:sldId id="279" r:id="rId46"/>
    <p:sldId id="280" r:id="rId47"/>
    <p:sldId id="281" r:id="rId48"/>
    <p:sldId id="335" r:id="rId49"/>
    <p:sldId id="336" r:id="rId50"/>
    <p:sldId id="305" r:id="rId51"/>
  </p:sldIdLst>
  <p:sldSz cx="9144000" cy="6858000" type="screen4x3"/>
  <p:notesSz cx="7102475" cy="93694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338" autoAdjust="0"/>
  </p:normalViewPr>
  <p:slideViewPr>
    <p:cSldViewPr>
      <p:cViewPr>
        <p:scale>
          <a:sx n="60" d="100"/>
          <a:sy n="60" d="100"/>
        </p:scale>
        <p:origin x="-1842" y="-51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8471"/>
          </a:xfrm>
          <a:prstGeom prst="rect">
            <a:avLst/>
          </a:prstGeom>
        </p:spPr>
        <p:txBody>
          <a:bodyPr vert="horz" lIns="94119" tIns="47060" rIns="94119" bIns="47060" rtlCol="0"/>
          <a:lstStyle>
            <a:lvl1pPr algn="l">
              <a:defRPr sz="1200"/>
            </a:lvl1pPr>
          </a:lstStyle>
          <a:p>
            <a:endParaRPr lang="en-US"/>
          </a:p>
        </p:txBody>
      </p:sp>
      <p:sp>
        <p:nvSpPr>
          <p:cNvPr id="3" name="Date Placeholder 2"/>
          <p:cNvSpPr>
            <a:spLocks noGrp="1"/>
          </p:cNvSpPr>
          <p:nvPr>
            <p:ph type="dt" idx="1"/>
          </p:nvPr>
        </p:nvSpPr>
        <p:spPr>
          <a:xfrm>
            <a:off x="4023092" y="0"/>
            <a:ext cx="3077739" cy="468471"/>
          </a:xfrm>
          <a:prstGeom prst="rect">
            <a:avLst/>
          </a:prstGeom>
        </p:spPr>
        <p:txBody>
          <a:bodyPr vert="horz" lIns="94119" tIns="47060" rIns="94119" bIns="47060" rtlCol="0"/>
          <a:lstStyle>
            <a:lvl1pPr algn="r">
              <a:defRPr sz="1200"/>
            </a:lvl1pPr>
          </a:lstStyle>
          <a:p>
            <a:fld id="{145B503B-344D-405F-8D20-23EA5AEE9F71}" type="datetimeFigureOut">
              <a:rPr lang="en-US" smtClean="0"/>
              <a:t>2/2/2013</a:t>
            </a:fld>
            <a:endParaRPr lang="en-US"/>
          </a:p>
        </p:txBody>
      </p:sp>
      <p:sp>
        <p:nvSpPr>
          <p:cNvPr id="4" name="Slide Image Placeholder 3"/>
          <p:cNvSpPr>
            <a:spLocks noGrp="1" noRot="1" noChangeAspect="1"/>
          </p:cNvSpPr>
          <p:nvPr>
            <p:ph type="sldImg" idx="2"/>
          </p:nvPr>
        </p:nvSpPr>
        <p:spPr>
          <a:xfrm>
            <a:off x="1209675" y="703263"/>
            <a:ext cx="4683125" cy="3513137"/>
          </a:xfrm>
          <a:prstGeom prst="rect">
            <a:avLst/>
          </a:prstGeom>
          <a:noFill/>
          <a:ln w="12700">
            <a:solidFill>
              <a:prstClr val="black"/>
            </a:solidFill>
          </a:ln>
        </p:spPr>
        <p:txBody>
          <a:bodyPr vert="horz" lIns="94119" tIns="47060" rIns="94119" bIns="47060" rtlCol="0" anchor="ctr"/>
          <a:lstStyle/>
          <a:p>
            <a:endParaRPr lang="en-US"/>
          </a:p>
        </p:txBody>
      </p:sp>
      <p:sp>
        <p:nvSpPr>
          <p:cNvPr id="5" name="Notes Placeholder 4"/>
          <p:cNvSpPr>
            <a:spLocks noGrp="1"/>
          </p:cNvSpPr>
          <p:nvPr>
            <p:ph type="body" sz="quarter" idx="3"/>
          </p:nvPr>
        </p:nvSpPr>
        <p:spPr>
          <a:xfrm>
            <a:off x="710248" y="4450477"/>
            <a:ext cx="5681980" cy="4216241"/>
          </a:xfrm>
          <a:prstGeom prst="rect">
            <a:avLst/>
          </a:prstGeom>
        </p:spPr>
        <p:txBody>
          <a:bodyPr vert="horz" lIns="94119" tIns="47060" rIns="94119" bIns="4706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9328"/>
            <a:ext cx="3077739" cy="468471"/>
          </a:xfrm>
          <a:prstGeom prst="rect">
            <a:avLst/>
          </a:prstGeom>
        </p:spPr>
        <p:txBody>
          <a:bodyPr vert="horz" lIns="94119" tIns="47060" rIns="94119" bIns="47060"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899328"/>
            <a:ext cx="3077739" cy="468471"/>
          </a:xfrm>
          <a:prstGeom prst="rect">
            <a:avLst/>
          </a:prstGeom>
        </p:spPr>
        <p:txBody>
          <a:bodyPr vert="horz" lIns="94119" tIns="47060" rIns="94119" bIns="47060" rtlCol="0" anchor="b"/>
          <a:lstStyle>
            <a:lvl1pPr algn="r">
              <a:defRPr sz="1200"/>
            </a:lvl1pPr>
          </a:lstStyle>
          <a:p>
            <a:fld id="{F90DC071-53E0-4FCD-A097-B37B8B96E00E}" type="slidenum">
              <a:rPr lang="en-US" smtClean="0"/>
              <a:t>‹#›</a:t>
            </a:fld>
            <a:endParaRPr lang="en-US"/>
          </a:p>
        </p:txBody>
      </p:sp>
    </p:spTree>
    <p:extLst>
      <p:ext uri="{BB962C8B-B14F-4D97-AF65-F5344CB8AC3E}">
        <p14:creationId xmlns:p14="http://schemas.microsoft.com/office/powerpoint/2010/main" val="4044607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bwMode="auto">
          <a:noFill/>
          <a:ln>
            <a:solidFill>
              <a:srgbClr val="000000"/>
            </a:solidFill>
            <a:miter lim="800000"/>
            <a:headEnd/>
            <a:tailEnd/>
          </a:ln>
        </p:spPr>
      </p:sp>
      <p:sp>
        <p:nvSpPr>
          <p:cNvPr id="1392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392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8678490-1A9E-4E70-819E-4F3CF4F31679}" type="slidenum">
              <a:rPr lang="en-US">
                <a:solidFill>
                  <a:prstClr val="black"/>
                </a:solidFill>
                <a:cs typeface="Arial" charset="0"/>
              </a:rPr>
              <a:pPr fontAlgn="base">
                <a:spcBef>
                  <a:spcPct val="0"/>
                </a:spcBef>
                <a:spcAft>
                  <a:spcPct val="0"/>
                </a:spcAft>
              </a:pPr>
              <a:t>1</a:t>
            </a:fld>
            <a:endParaRPr lang="en-US" dirty="0">
              <a:solidFill>
                <a:prstClr val="black"/>
              </a:solidFill>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watch, take notes on</a:t>
            </a:r>
            <a:r>
              <a:rPr lang="en-US" baseline="0" dirty="0" smtClean="0"/>
              <a:t> the qualities and characteristics of the framework discussed.  What is it?  Why use it?  </a:t>
            </a:r>
            <a:endParaRPr lang="en-US" dirty="0"/>
          </a:p>
        </p:txBody>
      </p:sp>
      <p:sp>
        <p:nvSpPr>
          <p:cNvPr id="4" name="Slide Number Placeholder 3"/>
          <p:cNvSpPr>
            <a:spLocks noGrp="1"/>
          </p:cNvSpPr>
          <p:nvPr>
            <p:ph type="sldNum" sz="quarter" idx="10"/>
          </p:nvPr>
        </p:nvSpPr>
        <p:spPr/>
        <p:txBody>
          <a:bodyPr/>
          <a:lstStyle/>
          <a:p>
            <a:fld id="{F90DC071-53E0-4FCD-A097-B37B8B96E00E}" type="slidenum">
              <a:rPr lang="en-US" smtClean="0"/>
              <a:t>14</a:t>
            </a:fld>
            <a:endParaRPr lang="en-US"/>
          </a:p>
        </p:txBody>
      </p:sp>
    </p:spTree>
    <p:extLst>
      <p:ext uri="{BB962C8B-B14F-4D97-AF65-F5344CB8AC3E}">
        <p14:creationId xmlns:p14="http://schemas.microsoft.com/office/powerpoint/2010/main" val="1704738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viewing the video, invite</a:t>
            </a:r>
            <a:r>
              <a:rPr lang="en-US" baseline="0" dirty="0" smtClean="0"/>
              <a:t> the participants to answer the question, “In this classroom, what did you see or hear (from the students as well as the teacher) that would cause you to think you were in the presence of an expert. First reflecting by themselves, writing one idea per post-it and then as a table group. Share out with whole </a:t>
            </a:r>
            <a:r>
              <a:rPr lang="en-US" baseline="0" dirty="0" err="1" smtClean="0"/>
              <a:t>gropu</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AB1A6C27-2209-46F7-86F6-29314764C838}" type="slidenum">
              <a:rPr lang="en-US" smtClean="0"/>
              <a:pPr>
                <a:defRPr/>
              </a:pPr>
              <a:t>15</a:t>
            </a:fld>
            <a:endParaRPr lang="en-US"/>
          </a:p>
        </p:txBody>
      </p:sp>
    </p:spTree>
    <p:extLst>
      <p:ext uri="{BB962C8B-B14F-4D97-AF65-F5344CB8AC3E}">
        <p14:creationId xmlns:p14="http://schemas.microsoft.com/office/powerpoint/2010/main" val="3150581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watch, take notes on</a:t>
            </a:r>
            <a:r>
              <a:rPr lang="en-US" baseline="0" dirty="0" smtClean="0"/>
              <a:t> the qualities and characteristics of the framework discussed.  What is it?  Why use it?  </a:t>
            </a:r>
            <a:endParaRPr lang="en-US" dirty="0"/>
          </a:p>
        </p:txBody>
      </p:sp>
      <p:sp>
        <p:nvSpPr>
          <p:cNvPr id="4" name="Slide Number Placeholder 3"/>
          <p:cNvSpPr>
            <a:spLocks noGrp="1"/>
          </p:cNvSpPr>
          <p:nvPr>
            <p:ph type="sldNum" sz="quarter" idx="10"/>
          </p:nvPr>
        </p:nvSpPr>
        <p:spPr/>
        <p:txBody>
          <a:bodyPr/>
          <a:lstStyle/>
          <a:p>
            <a:fld id="{F90DC071-53E0-4FCD-A097-B37B8B96E00E}" type="slidenum">
              <a:rPr lang="en-US" smtClean="0"/>
              <a:t>16</a:t>
            </a:fld>
            <a:endParaRPr lang="en-US"/>
          </a:p>
        </p:txBody>
      </p:sp>
    </p:spTree>
    <p:extLst>
      <p:ext uri="{BB962C8B-B14F-4D97-AF65-F5344CB8AC3E}">
        <p14:creationId xmlns:p14="http://schemas.microsoft.com/office/powerpoint/2010/main" val="1704738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participants to refer</a:t>
            </a:r>
            <a:r>
              <a:rPr lang="en-US" baseline="0" dirty="0" smtClean="0"/>
              <a:t> to page 29 of the Framework in your materials (or a copy of that page provided in their ISLN packet).  </a:t>
            </a:r>
            <a:r>
              <a:rPr lang="en-US" dirty="0" smtClean="0"/>
              <a:t>Student</a:t>
            </a:r>
            <a:r>
              <a:rPr lang="en-US" baseline="0" dirty="0" smtClean="0"/>
              <a:t> engagement in learning is the centerpiece for effective instruction. All other components contribute to it.</a:t>
            </a:r>
          </a:p>
          <a:p>
            <a:endParaRPr lang="en-US" baseline="0" dirty="0" smtClean="0"/>
          </a:p>
          <a:p>
            <a:r>
              <a:rPr lang="en-US" dirty="0" smtClean="0"/>
              <a:t>Component 3C -</a:t>
            </a:r>
            <a:r>
              <a:rPr lang="en-US" baseline="0" dirty="0" smtClean="0"/>
              <a:t> Engaging students in learning - </a:t>
            </a:r>
            <a:r>
              <a:rPr lang="en-US" dirty="0" smtClean="0"/>
              <a:t>is </a:t>
            </a:r>
            <a:r>
              <a:rPr lang="en-US" sz="1600" b="1" dirty="0">
                <a:solidFill>
                  <a:srgbClr val="FF0000"/>
                </a:solidFill>
              </a:rPr>
              <a:t>one</a:t>
            </a:r>
            <a:r>
              <a:rPr lang="en-US" dirty="0" smtClean="0">
                <a:solidFill>
                  <a:srgbClr val="FF0000"/>
                </a:solidFill>
              </a:rPr>
              <a:t> </a:t>
            </a:r>
            <a:r>
              <a:rPr lang="en-US" dirty="0" smtClean="0"/>
              <a:t>way to identify effective practice.</a:t>
            </a:r>
          </a:p>
          <a:p>
            <a:endParaRPr lang="en-US" dirty="0"/>
          </a:p>
        </p:txBody>
      </p:sp>
      <p:sp>
        <p:nvSpPr>
          <p:cNvPr id="4" name="Slide Number Placeholder 3"/>
          <p:cNvSpPr>
            <a:spLocks noGrp="1"/>
          </p:cNvSpPr>
          <p:nvPr>
            <p:ph type="sldNum" sz="quarter" idx="10"/>
          </p:nvPr>
        </p:nvSpPr>
        <p:spPr/>
        <p:txBody>
          <a:bodyPr/>
          <a:lstStyle/>
          <a:p>
            <a:fld id="{3FEF6EB3-8483-486D-9287-BB6B504589A7}" type="slidenum">
              <a:rPr lang="en-US" smtClean="0"/>
              <a:t>17</a:t>
            </a:fld>
            <a:endParaRPr lang="en-US"/>
          </a:p>
        </p:txBody>
      </p:sp>
    </p:spTree>
    <p:extLst>
      <p:ext uri="{BB962C8B-B14F-4D97-AF65-F5344CB8AC3E}">
        <p14:creationId xmlns:p14="http://schemas.microsoft.com/office/powerpoint/2010/main" val="902103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 engagement in learning is the centerpiece of the framework for teaching; all other components contribute to it. Improving s</a:t>
            </a:r>
            <a:r>
              <a:rPr lang="en-US" dirty="0" smtClean="0"/>
              <a:t>tudent engagement requires that teachers actively seek to create the conditions that foster student</a:t>
            </a:r>
            <a:r>
              <a:rPr lang="en-US" baseline="0" dirty="0" smtClean="0"/>
              <a:t> engagement  in the classroom.  Betsy Layne’s Staff has taken t</a:t>
            </a:r>
            <a:r>
              <a:rPr lang="en-US" dirty="0" smtClean="0"/>
              <a:t>he first step to whole-school improvement in the area of student engagement. Let’s take a few minutes to discuss in</a:t>
            </a:r>
            <a:r>
              <a:rPr lang="en-US" baseline="0" dirty="0" smtClean="0"/>
              <a:t> table groups</a:t>
            </a:r>
            <a:r>
              <a:rPr lang="en-US" dirty="0" smtClean="0"/>
              <a:t>.</a:t>
            </a:r>
            <a:r>
              <a:rPr lang="en-US" baseline="0" dirty="0" smtClean="0"/>
              <a:t> Please </a:t>
            </a:r>
            <a:r>
              <a:rPr lang="en-US" dirty="0" smtClean="0"/>
              <a:t>share your</a:t>
            </a:r>
            <a:r>
              <a:rPr lang="en-US" baseline="0" dirty="0" smtClean="0"/>
              <a:t> current</a:t>
            </a:r>
            <a:r>
              <a:rPr lang="en-US" dirty="0" smtClean="0"/>
              <a:t> definition of student engagement and discuss why you think</a:t>
            </a:r>
            <a:r>
              <a:rPr lang="en-US" baseline="0" dirty="0" smtClean="0"/>
              <a:t> student engagement is vital to the learning process.</a:t>
            </a:r>
            <a:endParaRPr lang="en-US" dirty="0"/>
          </a:p>
        </p:txBody>
      </p:sp>
      <p:sp>
        <p:nvSpPr>
          <p:cNvPr id="4" name="Slide Number Placeholder 3"/>
          <p:cNvSpPr>
            <a:spLocks noGrp="1"/>
          </p:cNvSpPr>
          <p:nvPr>
            <p:ph type="sldNum" sz="quarter" idx="10"/>
          </p:nvPr>
        </p:nvSpPr>
        <p:spPr/>
        <p:txBody>
          <a:bodyPr/>
          <a:lstStyle/>
          <a:p>
            <a:fld id="{EB75DACF-C0F1-4D66-94C2-FAA0B93093E5}"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785775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192">
              <a:defRPr/>
            </a:pPr>
            <a:r>
              <a:rPr lang="en-US" dirty="0" smtClean="0"/>
              <a:t>Not surprisingly, increasing student engagement has been an explicit goal of many school and district improvement efforts, especially at the secondary level (National Research Council and Institute of Medicine 2004). </a:t>
            </a:r>
            <a:endParaRPr lang="en-US" dirty="0"/>
          </a:p>
        </p:txBody>
      </p:sp>
      <p:sp>
        <p:nvSpPr>
          <p:cNvPr id="4" name="Slide Number Placeholder 3"/>
          <p:cNvSpPr>
            <a:spLocks noGrp="1"/>
          </p:cNvSpPr>
          <p:nvPr>
            <p:ph type="sldNum" sz="quarter" idx="10"/>
          </p:nvPr>
        </p:nvSpPr>
        <p:spPr/>
        <p:txBody>
          <a:bodyPr/>
          <a:lstStyle/>
          <a:p>
            <a:fld id="{EB75DACF-C0F1-4D66-94C2-FAA0B93093E5}"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21622976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75DACF-C0F1-4D66-94C2-FAA0B93093E5}"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564235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Share at your tables what this means in light of recent test release data.</a:t>
            </a:r>
            <a:endParaRPr lang="en-US" dirty="0"/>
          </a:p>
        </p:txBody>
      </p:sp>
      <p:sp>
        <p:nvSpPr>
          <p:cNvPr id="4" name="Slide Number Placeholder 3"/>
          <p:cNvSpPr>
            <a:spLocks noGrp="1"/>
          </p:cNvSpPr>
          <p:nvPr>
            <p:ph type="sldNum" sz="quarter" idx="10"/>
          </p:nvPr>
        </p:nvSpPr>
        <p:spPr/>
        <p:txBody>
          <a:bodyPr/>
          <a:lstStyle/>
          <a:p>
            <a:fld id="{EB75DACF-C0F1-4D66-94C2-FAA0B93093E5}"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403907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192">
              <a:defRPr/>
            </a:pPr>
            <a:r>
              <a:rPr lang="en-US" dirty="0" smtClean="0"/>
              <a:t>The critical distinction between a classroom in which students are compliant and busy and one in which they are engaged is that in the latter students are developing their understanding through what they do. Such activities don't typically consume an entire lesson, but they are essential components of engagement.</a:t>
            </a:r>
          </a:p>
          <a:p>
            <a:endParaRPr lang="en-US" dirty="0"/>
          </a:p>
        </p:txBody>
      </p:sp>
      <p:sp>
        <p:nvSpPr>
          <p:cNvPr id="4" name="Slide Number Placeholder 3"/>
          <p:cNvSpPr>
            <a:spLocks noGrp="1"/>
          </p:cNvSpPr>
          <p:nvPr>
            <p:ph type="sldNum" sz="quarter" idx="10"/>
          </p:nvPr>
        </p:nvSpPr>
        <p:spPr/>
        <p:txBody>
          <a:bodyPr/>
          <a:lstStyle/>
          <a:p>
            <a:fld id="{EB75DACF-C0F1-4D66-94C2-FAA0B93093E5}"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1584130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discovered</a:t>
            </a:r>
            <a:r>
              <a:rPr lang="en-US" baseline="0" dirty="0" smtClean="0"/>
              <a:t> from your table conversations, we don’t all have the same definition of student engagement. An important characteristic of the work of Charlotte Danielson is that components of teaching are broken down into elements. Student engagement is broken down into 4 elements. It is critical that teachers and supervisors know and understand how each element contributes to student engagement. </a:t>
            </a:r>
            <a:endParaRPr lang="en-US" dirty="0"/>
          </a:p>
        </p:txBody>
      </p:sp>
      <p:sp>
        <p:nvSpPr>
          <p:cNvPr id="4" name="Slide Number Placeholder 3"/>
          <p:cNvSpPr>
            <a:spLocks noGrp="1"/>
          </p:cNvSpPr>
          <p:nvPr>
            <p:ph type="sldNum" sz="quarter" idx="10"/>
          </p:nvPr>
        </p:nvSpPr>
        <p:spPr/>
        <p:txBody>
          <a:bodyPr/>
          <a:lstStyle/>
          <a:p>
            <a:fld id="{EB75DACF-C0F1-4D66-94C2-FAA0B93093E5}"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3524983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EF6EB3-8483-486D-9287-BB6B504589A7}" type="slidenum">
              <a:rPr lang="en-US" smtClean="0"/>
              <a:t>2</a:t>
            </a:fld>
            <a:endParaRPr lang="en-US"/>
          </a:p>
        </p:txBody>
      </p:sp>
    </p:spTree>
    <p:extLst>
      <p:ext uri="{BB962C8B-B14F-4D97-AF65-F5344CB8AC3E}">
        <p14:creationId xmlns:p14="http://schemas.microsoft.com/office/powerpoint/2010/main" val="2940534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192">
              <a:defRPr/>
            </a:pPr>
            <a:r>
              <a:rPr lang="en-US" dirty="0" smtClean="0"/>
              <a:t>The activities and assignments are the centerpiece of student engagement, since they determine what it is that students are asked to do. </a:t>
            </a:r>
          </a:p>
          <a:p>
            <a:endParaRPr lang="en-US" dirty="0"/>
          </a:p>
        </p:txBody>
      </p:sp>
      <p:sp>
        <p:nvSpPr>
          <p:cNvPr id="4" name="Slide Number Placeholder 3"/>
          <p:cNvSpPr>
            <a:spLocks noGrp="1"/>
          </p:cNvSpPr>
          <p:nvPr>
            <p:ph type="sldNum" sz="quarter" idx="10"/>
          </p:nvPr>
        </p:nvSpPr>
        <p:spPr/>
        <p:txBody>
          <a:bodyPr/>
          <a:lstStyle/>
          <a:p>
            <a:fld id="{EB75DACF-C0F1-4D66-94C2-FAA0B93093E5}"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26043350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students are grouped for instruction is one of the many decisions teachers make every day. There are many options; Whatever the arrangement, skilled teachers decide it purposefully.</a:t>
            </a:r>
            <a:br>
              <a:rPr lang="en-US" dirty="0" smtClean="0"/>
            </a:br>
            <a:endParaRPr lang="en-US" dirty="0"/>
          </a:p>
        </p:txBody>
      </p:sp>
      <p:sp>
        <p:nvSpPr>
          <p:cNvPr id="4" name="Slide Number Placeholder 3"/>
          <p:cNvSpPr>
            <a:spLocks noGrp="1"/>
          </p:cNvSpPr>
          <p:nvPr>
            <p:ph type="sldNum" sz="quarter" idx="10"/>
          </p:nvPr>
        </p:nvSpPr>
        <p:spPr/>
        <p:txBody>
          <a:bodyPr/>
          <a:lstStyle/>
          <a:p>
            <a:fld id="{23382040-9527-46CA-A911-BFD3C574D48B}"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1540404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instructional materials a teacher selects to use in the classroom can have an enormous impact on student experience. </a:t>
            </a:r>
            <a:endParaRPr lang="en-US" dirty="0"/>
          </a:p>
        </p:txBody>
      </p:sp>
      <p:sp>
        <p:nvSpPr>
          <p:cNvPr id="4" name="Slide Number Placeholder 3"/>
          <p:cNvSpPr>
            <a:spLocks noGrp="1"/>
          </p:cNvSpPr>
          <p:nvPr>
            <p:ph type="sldNum" sz="quarter" idx="10"/>
          </p:nvPr>
        </p:nvSpPr>
        <p:spPr/>
        <p:txBody>
          <a:bodyPr/>
          <a:lstStyle/>
          <a:p>
            <a:fld id="{23382040-9527-46CA-A911-BFD3C574D48B}"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7384105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Neither adults nor students like to be either bored or rushed in completing a task. </a:t>
            </a:r>
          </a:p>
        </p:txBody>
      </p:sp>
      <p:sp>
        <p:nvSpPr>
          <p:cNvPr id="4" name="Slide Number Placeholder 3"/>
          <p:cNvSpPr>
            <a:spLocks noGrp="1"/>
          </p:cNvSpPr>
          <p:nvPr>
            <p:ph type="sldNum" sz="quarter" idx="10"/>
          </p:nvPr>
        </p:nvSpPr>
        <p:spPr/>
        <p:txBody>
          <a:bodyPr/>
          <a:lstStyle/>
          <a:p>
            <a:fld id="{23382040-9527-46CA-A911-BFD3C574D48B}"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8445957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192">
              <a:defRPr/>
            </a:pPr>
            <a:r>
              <a:rPr lang="en-US" dirty="0"/>
              <a:t>You have now examined the 4 Elements of Student Engagement. Let’s take a  minute to translate how this might look in the in the classroom. The critical distinction between a classroom in which students are compliant and busy and one in which they are engaged is that the latter students are developing their understanding through what they do. That is, they are engaged in discussing, debating, answering “what if?” questions, discovering patterns, and the like. They may be selecting their work from a range of (teacher-arranged) choices and making important contributions to the intellectual life of the class. Such activities don’t typically consume the entire lesson, but they are essential components of engagement.</a:t>
            </a:r>
          </a:p>
          <a:p>
            <a:endParaRPr lang="en-US" dirty="0"/>
          </a:p>
        </p:txBody>
      </p:sp>
      <p:sp>
        <p:nvSpPr>
          <p:cNvPr id="4" name="Slide Number Placeholder 3"/>
          <p:cNvSpPr>
            <a:spLocks noGrp="1"/>
          </p:cNvSpPr>
          <p:nvPr>
            <p:ph type="sldNum" sz="quarter" idx="10"/>
          </p:nvPr>
        </p:nvSpPr>
        <p:spPr/>
        <p:txBody>
          <a:bodyPr/>
          <a:lstStyle/>
          <a:p>
            <a:fld id="{EB75DACF-C0F1-4D66-94C2-FAA0B93093E5}"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17371852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beginning the teacher organizes student tasks to provide cognitive challenge and then encourages students to reflect on what they have done and what they have learned.  Students engage</a:t>
            </a:r>
            <a:r>
              <a:rPr lang="en-US" baseline="0" dirty="0" smtClean="0"/>
              <a:t> in the activity or lesson and then </a:t>
            </a:r>
            <a:r>
              <a:rPr lang="en-US" dirty="0" smtClean="0"/>
              <a:t>lesson has closure, in which students derive the important learning from their own actions.  A critical question for an observer in determining the degree of student engagement is “What are the students being asked to do?” If the answer to that question is that they are filling in blanks on a worksheet or performing a rote procedure, they are unlikely to be cognitively engaged.</a:t>
            </a:r>
          </a:p>
          <a:p>
            <a:endParaRPr lang="en-US" dirty="0" smtClean="0"/>
          </a:p>
          <a:p>
            <a:r>
              <a:rPr lang="en-US" dirty="0" smtClean="0"/>
              <a:t>In observing a lesson it is essential no only to watch the teacher but also pay close attention to the students and what they are doing.  </a:t>
            </a:r>
          </a:p>
          <a:p>
            <a:endParaRPr lang="en-US" dirty="0"/>
          </a:p>
        </p:txBody>
      </p:sp>
      <p:sp>
        <p:nvSpPr>
          <p:cNvPr id="4" name="Slide Number Placeholder 3"/>
          <p:cNvSpPr>
            <a:spLocks noGrp="1"/>
          </p:cNvSpPr>
          <p:nvPr>
            <p:ph type="sldNum" sz="quarter" idx="10"/>
          </p:nvPr>
        </p:nvSpPr>
        <p:spPr/>
        <p:txBody>
          <a:bodyPr/>
          <a:lstStyle/>
          <a:p>
            <a:fld id="{EB75DACF-C0F1-4D66-94C2-FAA0B93093E5}"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33481685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75DACF-C0F1-4D66-94C2-FAA0B93093E5}"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21710948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75DACF-C0F1-4D66-94C2-FAA0B93093E5}"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13561143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192">
              <a:defRPr/>
            </a:pPr>
            <a:r>
              <a:rPr lang="en-US" dirty="0" smtClean="0"/>
              <a:t>Determining a level of performance for a component must be grounded in evidence found during an observation of a lesson. The indicators below may be used as a guide for looking for evidence of this component in a classroom. (We discuss specific examples of evidence when we talk about the levels of performance for this component.) </a:t>
            </a:r>
          </a:p>
          <a:p>
            <a:endParaRPr lang="en-US" dirty="0"/>
          </a:p>
        </p:txBody>
      </p:sp>
      <p:sp>
        <p:nvSpPr>
          <p:cNvPr id="4" name="Slide Number Placeholder 3"/>
          <p:cNvSpPr>
            <a:spLocks noGrp="1"/>
          </p:cNvSpPr>
          <p:nvPr>
            <p:ph type="sldNum" sz="quarter" idx="10"/>
          </p:nvPr>
        </p:nvSpPr>
        <p:spPr/>
        <p:txBody>
          <a:bodyPr/>
          <a:lstStyle/>
          <a:p>
            <a:fld id="{EB75DACF-C0F1-4D66-94C2-FAA0B93093E5}"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23943589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473" indent="-176473">
              <a:buFont typeface="Arial" pitchFamily="34" charset="0"/>
              <a:buChar char="•"/>
            </a:pPr>
            <a:r>
              <a:rPr lang="en-US" dirty="0" smtClean="0"/>
              <a:t>Possible Examples:</a:t>
            </a:r>
            <a:br>
              <a:rPr lang="en-US" dirty="0" smtClean="0"/>
            </a:br>
            <a:r>
              <a:rPr lang="en-US" dirty="0"/>
              <a:t>Students are asked to formulate a hypothesis about what might happen if the American voting system allowed for the direct election of presidents.</a:t>
            </a:r>
          </a:p>
          <a:p>
            <a:pPr marL="176473" indent="-176473">
              <a:buFont typeface="Arial" pitchFamily="34" charset="0"/>
              <a:buChar char="•"/>
            </a:pPr>
            <a:r>
              <a:rPr lang="en-US" dirty="0"/>
              <a:t>Students are given a task to do independently, then to discuss with a table group, and then to report out from each table.</a:t>
            </a:r>
          </a:p>
          <a:p>
            <a:pPr marL="176473" indent="-176473">
              <a:buFont typeface="Arial" pitchFamily="34" charset="0"/>
              <a:buChar char="•"/>
            </a:pPr>
            <a:r>
              <a:rPr lang="en-US" dirty="0"/>
              <a:t>There is a clear beginning, middle and end to the lesson.</a:t>
            </a:r>
          </a:p>
          <a:p>
            <a:pPr marL="176473" indent="-176473">
              <a:buFont typeface="Arial" pitchFamily="34" charset="0"/>
              <a:buChar char="•"/>
            </a:pPr>
            <a:r>
              <a:rPr lang="en-US" dirty="0"/>
              <a:t>The lesson neither rushes or drags.</a:t>
            </a:r>
          </a:p>
        </p:txBody>
      </p:sp>
      <p:sp>
        <p:nvSpPr>
          <p:cNvPr id="4" name="Slide Number Placeholder 3"/>
          <p:cNvSpPr>
            <a:spLocks noGrp="1"/>
          </p:cNvSpPr>
          <p:nvPr>
            <p:ph type="sldNum" sz="quarter" idx="10"/>
          </p:nvPr>
        </p:nvSpPr>
        <p:spPr/>
        <p:txBody>
          <a:bodyPr/>
          <a:lstStyle/>
          <a:p>
            <a:fld id="{EB75DACF-C0F1-4D66-94C2-FAA0B93093E5}"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2564954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2010, the commissioner outlined the KBE strategic plan for Kentucky schools.</a:t>
            </a:r>
          </a:p>
          <a:p>
            <a:r>
              <a:rPr lang="en-US" dirty="0"/>
              <a:t>The Strategic Plan is organized by Strategic Priorities, Objectives and Goals--goals are defined by a unique Delivery Plan, which will include various projects, or strategies. </a:t>
            </a:r>
            <a:endParaRPr lang="en-US" dirty="0" smtClean="0">
              <a:effectLst/>
            </a:endParaRPr>
          </a:p>
          <a:p>
            <a:r>
              <a:rPr lang="en-US" b="1" dirty="0"/>
              <a:t>The Five Strategic Priorities Are:</a:t>
            </a:r>
            <a:endParaRPr lang="en-US" dirty="0" smtClean="0">
              <a:effectLst/>
            </a:endParaRPr>
          </a:p>
          <a:p>
            <a:pPr lvl="0"/>
            <a:r>
              <a:rPr lang="en-US" dirty="0"/>
              <a:t>· Next-Generation Learners</a:t>
            </a:r>
            <a:endParaRPr lang="en-US" dirty="0" smtClean="0">
              <a:effectLst/>
            </a:endParaRPr>
          </a:p>
          <a:p>
            <a:pPr lvl="0"/>
            <a:r>
              <a:rPr lang="en-US" dirty="0"/>
              <a:t>· Next-Generation Professionals</a:t>
            </a:r>
            <a:endParaRPr lang="en-US" dirty="0" smtClean="0">
              <a:effectLst/>
            </a:endParaRPr>
          </a:p>
          <a:p>
            <a:pPr lvl="0"/>
            <a:r>
              <a:rPr lang="en-US" dirty="0"/>
              <a:t>· Next-Generation Schools and Districts</a:t>
            </a:r>
            <a:endParaRPr lang="en-US" dirty="0" smtClean="0">
              <a:effectLst/>
            </a:endParaRPr>
          </a:p>
          <a:p>
            <a:pPr lvl="0"/>
            <a:r>
              <a:rPr lang="en-US" dirty="0"/>
              <a:t>· Next-Generation Support Systems</a:t>
            </a:r>
          </a:p>
          <a:p>
            <a:pPr lvl="0"/>
            <a:endParaRPr lang="en-US" dirty="0"/>
          </a:p>
          <a:p>
            <a:pPr lvl="0"/>
            <a:r>
              <a:rPr lang="en-US" dirty="0"/>
              <a:t>We will briefly address each of these priorities.</a:t>
            </a:r>
            <a:endParaRPr lang="en-US" dirty="0" smtClean="0">
              <a:effectLst/>
            </a:endParaRPr>
          </a:p>
          <a:p>
            <a:pPr lvl="0"/>
            <a:endParaRPr lang="en-US" dirty="0"/>
          </a:p>
        </p:txBody>
      </p:sp>
      <p:sp>
        <p:nvSpPr>
          <p:cNvPr id="4" name="Slide Number Placeholder 3"/>
          <p:cNvSpPr>
            <a:spLocks noGrp="1"/>
          </p:cNvSpPr>
          <p:nvPr>
            <p:ph type="sldNum" sz="quarter" idx="10"/>
          </p:nvPr>
        </p:nvSpPr>
        <p:spPr/>
        <p:txBody>
          <a:bodyPr/>
          <a:lstStyle/>
          <a:p>
            <a:fld id="{3FEF6EB3-8483-486D-9287-BB6B504589A7}" type="slidenum">
              <a:rPr lang="en-US" smtClean="0"/>
              <a:t>4</a:t>
            </a:fld>
            <a:endParaRPr lang="en-US"/>
          </a:p>
        </p:txBody>
      </p:sp>
    </p:spTree>
    <p:extLst>
      <p:ext uri="{BB962C8B-B14F-4D97-AF65-F5344CB8AC3E}">
        <p14:creationId xmlns:p14="http://schemas.microsoft.com/office/powerpoint/2010/main" val="11259160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a:t>
            </a:r>
            <a:r>
              <a:rPr lang="en-US" baseline="0" dirty="0" smtClean="0"/>
              <a:t> at your Framework page for 3b. Read directions on the slide.</a:t>
            </a:r>
          </a:p>
          <a:p>
            <a:endParaRPr lang="en-US" baseline="0" dirty="0" smtClean="0"/>
          </a:p>
        </p:txBody>
      </p:sp>
      <p:sp>
        <p:nvSpPr>
          <p:cNvPr id="4" name="Slide Number Placeholder 3"/>
          <p:cNvSpPr>
            <a:spLocks noGrp="1"/>
          </p:cNvSpPr>
          <p:nvPr>
            <p:ph type="sldNum" sz="quarter" idx="10"/>
          </p:nvPr>
        </p:nvSpPr>
        <p:spPr/>
        <p:txBody>
          <a:bodyPr/>
          <a:lstStyle/>
          <a:p>
            <a:fld id="{00DC5930-69A9-485F-B005-A54FC3A887C7}" type="slidenum">
              <a:rPr lang="en-US" smtClean="0"/>
              <a:t>34</a:t>
            </a:fld>
            <a:endParaRPr lang="en-US" dirty="0"/>
          </a:p>
        </p:txBody>
      </p:sp>
    </p:spTree>
    <p:extLst>
      <p:ext uri="{BB962C8B-B14F-4D97-AF65-F5344CB8AC3E}">
        <p14:creationId xmlns:p14="http://schemas.microsoft.com/office/powerpoint/2010/main" val="39300854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a:t>
            </a:r>
            <a:r>
              <a:rPr lang="en-US" baseline="0" dirty="0" smtClean="0"/>
              <a:t> what has been highlighted in the slide (no right /Wrong answers.</a:t>
            </a:r>
            <a:endParaRPr lang="en-US" dirty="0"/>
          </a:p>
        </p:txBody>
      </p:sp>
      <p:sp>
        <p:nvSpPr>
          <p:cNvPr id="4" name="Slide Number Placeholder 3"/>
          <p:cNvSpPr>
            <a:spLocks noGrp="1"/>
          </p:cNvSpPr>
          <p:nvPr>
            <p:ph type="sldNum" sz="quarter" idx="10"/>
          </p:nvPr>
        </p:nvSpPr>
        <p:spPr/>
        <p:txBody>
          <a:bodyPr/>
          <a:lstStyle/>
          <a:p>
            <a:fld id="{EB75DACF-C0F1-4D66-94C2-FAA0B93093E5}"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5744828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75DACF-C0F1-4D66-94C2-FAA0B93093E5}"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33718205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75DACF-C0F1-4D66-94C2-FAA0B93093E5}"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34756695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75DACF-C0F1-4D66-94C2-FAA0B93093E5}"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17912544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 to page</a:t>
            </a:r>
            <a:r>
              <a:rPr lang="en-US" baseline="0" dirty="0" smtClean="0"/>
              <a:t> 29 of the Framework again.  </a:t>
            </a:r>
          </a:p>
          <a:p>
            <a:endParaRPr lang="en-US" baseline="0" dirty="0" smtClean="0"/>
          </a:p>
          <a:p>
            <a:r>
              <a:rPr lang="en-US" baseline="0" dirty="0" smtClean="0"/>
              <a:t>Look at the performance levels and indicators.  </a:t>
            </a:r>
          </a:p>
          <a:p>
            <a:r>
              <a:rPr lang="en-US" baseline="0" dirty="0" smtClean="0"/>
              <a:t>What did you highlight here the most critical language in each set of indicators. What are the “</a:t>
            </a:r>
            <a:r>
              <a:rPr lang="en-US" b="1" baseline="0" dirty="0" smtClean="0"/>
              <a:t>look </a:t>
            </a:r>
            <a:r>
              <a:rPr lang="en-US" b="1" baseline="0" dirty="0" err="1" smtClean="0"/>
              <a:t>fors</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3FEF6EB3-8483-486D-9287-BB6B504589A7}" type="slidenum">
              <a:rPr lang="en-US" smtClean="0"/>
              <a:t>39</a:t>
            </a:fld>
            <a:endParaRPr lang="en-US"/>
          </a:p>
        </p:txBody>
      </p:sp>
    </p:spTree>
    <p:extLst>
      <p:ext uri="{BB962C8B-B14F-4D97-AF65-F5344CB8AC3E}">
        <p14:creationId xmlns:p14="http://schemas.microsoft.com/office/powerpoint/2010/main" val="9021032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 what moves engagement to </a:t>
            </a:r>
            <a:r>
              <a:rPr lang="en-US" i="1" dirty="0" smtClean="0"/>
              <a:t>exemplary</a:t>
            </a:r>
            <a:r>
              <a:rPr lang="en-US" i="0" dirty="0" smtClean="0"/>
              <a:t> is the level</a:t>
            </a:r>
            <a:r>
              <a:rPr lang="en-US" i="0" baseline="0" dirty="0" smtClean="0"/>
              <a:t> of student ownership and student initiation. Teacher practice fosters this level of engagement that allows students to take responsibility for their own learning. </a:t>
            </a:r>
            <a:endParaRPr lang="en-US" dirty="0"/>
          </a:p>
        </p:txBody>
      </p:sp>
      <p:sp>
        <p:nvSpPr>
          <p:cNvPr id="4" name="Slide Number Placeholder 3"/>
          <p:cNvSpPr>
            <a:spLocks noGrp="1"/>
          </p:cNvSpPr>
          <p:nvPr>
            <p:ph type="sldNum" sz="quarter" idx="10"/>
          </p:nvPr>
        </p:nvSpPr>
        <p:spPr/>
        <p:txBody>
          <a:bodyPr/>
          <a:lstStyle/>
          <a:p>
            <a:fld id="{3FEF6EB3-8483-486D-9287-BB6B504589A7}" type="slidenum">
              <a:rPr lang="en-US" smtClean="0"/>
              <a:t>40</a:t>
            </a:fld>
            <a:endParaRPr lang="en-US"/>
          </a:p>
        </p:txBody>
      </p:sp>
    </p:spTree>
    <p:extLst>
      <p:ext uri="{BB962C8B-B14F-4D97-AF65-F5344CB8AC3E}">
        <p14:creationId xmlns:p14="http://schemas.microsoft.com/office/powerpoint/2010/main" val="18491416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the Field</a:t>
            </a:r>
            <a:r>
              <a:rPr lang="en-US" baseline="0" dirty="0" smtClean="0"/>
              <a:t> Test Districts and Integration Sites have had the opportunity to see the Framework in action, all of you will now have </a:t>
            </a:r>
            <a:r>
              <a:rPr lang="en-US" baseline="0" smtClean="0"/>
              <a:t>an opprot</a:t>
            </a:r>
            <a:endParaRPr lang="en-US" dirty="0"/>
          </a:p>
        </p:txBody>
      </p:sp>
      <p:sp>
        <p:nvSpPr>
          <p:cNvPr id="4" name="Slide Number Placeholder 3"/>
          <p:cNvSpPr>
            <a:spLocks noGrp="1"/>
          </p:cNvSpPr>
          <p:nvPr>
            <p:ph type="sldNum" sz="quarter" idx="10"/>
          </p:nvPr>
        </p:nvSpPr>
        <p:spPr/>
        <p:txBody>
          <a:bodyPr/>
          <a:lstStyle/>
          <a:p>
            <a:fld id="{3FEF6EB3-8483-486D-9287-BB6B504589A7}" type="slidenum">
              <a:rPr lang="en-US" smtClean="0"/>
              <a:t>41</a:t>
            </a:fld>
            <a:endParaRPr lang="en-US"/>
          </a:p>
        </p:txBody>
      </p:sp>
    </p:spTree>
    <p:extLst>
      <p:ext uri="{BB962C8B-B14F-4D97-AF65-F5344CB8AC3E}">
        <p14:creationId xmlns:p14="http://schemas.microsoft.com/office/powerpoint/2010/main" val="11834336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Orange-</a:t>
            </a:r>
            <a:r>
              <a:rPr lang="en-US" baseline="0" dirty="0" smtClean="0"/>
              <a:t>  level 1, ineffective</a:t>
            </a:r>
          </a:p>
          <a:p>
            <a:r>
              <a:rPr lang="en-US" baseline="0" dirty="0" smtClean="0"/>
              <a:t>Yellow-  level 2, developing</a:t>
            </a:r>
          </a:p>
          <a:p>
            <a:r>
              <a:rPr lang="en-US" baseline="0" dirty="0" smtClean="0"/>
              <a:t>Green-  level 3, accomplished</a:t>
            </a:r>
          </a:p>
          <a:p>
            <a:r>
              <a:rPr lang="en-US" baseline="0" dirty="0" smtClean="0"/>
              <a:t>Pink-  level 4, exemplary</a:t>
            </a:r>
            <a:endParaRPr lang="en-US" dirty="0"/>
          </a:p>
        </p:txBody>
      </p:sp>
      <p:sp>
        <p:nvSpPr>
          <p:cNvPr id="4" name="Slide Number Placeholder 3"/>
          <p:cNvSpPr>
            <a:spLocks noGrp="1"/>
          </p:cNvSpPr>
          <p:nvPr>
            <p:ph type="sldNum" sz="quarter" idx="10"/>
          </p:nvPr>
        </p:nvSpPr>
        <p:spPr/>
        <p:txBody>
          <a:bodyPr/>
          <a:lstStyle/>
          <a:p>
            <a:fld id="{3FEF6EB3-8483-486D-9287-BB6B504589A7}" type="slidenum">
              <a:rPr lang="en-US" smtClean="0"/>
              <a:t>42</a:t>
            </a:fld>
            <a:endParaRPr lang="en-US"/>
          </a:p>
        </p:txBody>
      </p:sp>
    </p:spTree>
    <p:extLst>
      <p:ext uri="{BB962C8B-B14F-4D97-AF65-F5344CB8AC3E}">
        <p14:creationId xmlns:p14="http://schemas.microsoft.com/office/powerpoint/2010/main" val="1712037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You may be familiar with this format for the accountability</a:t>
            </a:r>
            <a:r>
              <a:rPr lang="en-US" baseline="0" dirty="0" smtClean="0"/>
              <a:t> system.  Under each area, you see the components that make up that accountability area.</a:t>
            </a:r>
            <a:endParaRPr lang="en-US" dirty="0" smtClean="0"/>
          </a:p>
        </p:txBody>
      </p:sp>
      <p:sp>
        <p:nvSpPr>
          <p:cNvPr id="4" name="Slide Number Placeholder 3"/>
          <p:cNvSpPr>
            <a:spLocks noGrp="1"/>
          </p:cNvSpPr>
          <p:nvPr>
            <p:ph type="sldNum" sz="quarter" idx="5"/>
          </p:nvPr>
        </p:nvSpPr>
        <p:spPr/>
        <p:txBody>
          <a:bodyPr/>
          <a:lstStyle/>
          <a:p>
            <a:pPr>
              <a:defRPr/>
            </a:pPr>
            <a:fld id="{6474AC2D-F753-4497-9BC9-47EA7FBC245C}" type="slidenum">
              <a:rPr lang="en-US" smtClean="0"/>
              <a:pPr>
                <a:defRPr/>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Briefly share the objectives – read or paraphrase these.</a:t>
            </a:r>
            <a:endParaRPr lang="en-US" dirty="0"/>
          </a:p>
          <a:p>
            <a:endParaRPr lang="en-US" b="1" dirty="0"/>
          </a:p>
          <a:p>
            <a:r>
              <a:rPr lang="en-US" b="1" dirty="0"/>
              <a:t>This is KDE’s VISION for today’s teachers.</a:t>
            </a:r>
          </a:p>
        </p:txBody>
      </p:sp>
      <p:sp>
        <p:nvSpPr>
          <p:cNvPr id="4" name="Slide Number Placeholder 3"/>
          <p:cNvSpPr>
            <a:spLocks noGrp="1"/>
          </p:cNvSpPr>
          <p:nvPr>
            <p:ph type="sldNum" sz="quarter" idx="10"/>
          </p:nvPr>
        </p:nvSpPr>
        <p:spPr/>
        <p:txBody>
          <a:bodyPr/>
          <a:lstStyle/>
          <a:p>
            <a:fld id="{3FEF6EB3-8483-486D-9287-BB6B504589A7}" type="slidenum">
              <a:rPr lang="en-US" smtClean="0"/>
              <a:t>6</a:t>
            </a:fld>
            <a:endParaRPr lang="en-US"/>
          </a:p>
        </p:txBody>
      </p:sp>
    </p:spTree>
    <p:extLst>
      <p:ext uri="{BB962C8B-B14F-4D97-AF65-F5344CB8AC3E}">
        <p14:creationId xmlns:p14="http://schemas.microsoft.com/office/powerpoint/2010/main" val="2773571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watch the short video, think</a:t>
            </a:r>
            <a:r>
              <a:rPr lang="en-US" baseline="0" dirty="0" smtClean="0"/>
              <a:t> about what teachers need to be successful?  What do teachers need to support student success?  How do these attributes connect to the new TPGES?</a:t>
            </a:r>
            <a:endParaRPr lang="en-US" dirty="0"/>
          </a:p>
        </p:txBody>
      </p:sp>
      <p:sp>
        <p:nvSpPr>
          <p:cNvPr id="4" name="Slide Number Placeholder 3"/>
          <p:cNvSpPr>
            <a:spLocks noGrp="1"/>
          </p:cNvSpPr>
          <p:nvPr>
            <p:ph type="sldNum" sz="quarter" idx="10"/>
          </p:nvPr>
        </p:nvSpPr>
        <p:spPr/>
        <p:txBody>
          <a:bodyPr/>
          <a:lstStyle/>
          <a:p>
            <a:fld id="{F90DC071-53E0-4FCD-A097-B37B8B96E00E}" type="slidenum">
              <a:rPr lang="en-US" smtClean="0"/>
              <a:t>10</a:t>
            </a:fld>
            <a:endParaRPr lang="en-US"/>
          </a:p>
        </p:txBody>
      </p:sp>
    </p:spTree>
    <p:extLst>
      <p:ext uri="{BB962C8B-B14F-4D97-AF65-F5344CB8AC3E}">
        <p14:creationId xmlns:p14="http://schemas.microsoft.com/office/powerpoint/2010/main" val="623421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*Better</a:t>
            </a:r>
            <a:r>
              <a:rPr lang="en-US" baseline="0" dirty="0" smtClean="0"/>
              <a:t> Feedback:  Same language is used, common understanding of expectations, teachers and principals work collaboratively- teachers take the lead in the pre and post observation conference.</a:t>
            </a:r>
          </a:p>
          <a:p>
            <a:r>
              <a:rPr lang="en-US" baseline="0" dirty="0" smtClean="0"/>
              <a:t>*PD:  use of PD 360, PD Reflection Instrument allows teachers to analyze individually and collaboratively come up with a plan of professional learning.  Unique and specific.</a:t>
            </a:r>
          </a:p>
          <a:p>
            <a:r>
              <a:rPr lang="en-US" baseline="0" dirty="0" smtClean="0"/>
              <a:t>*PEER Observer role encourages teachers to take leadership roles in the school.  Professional </a:t>
            </a:r>
            <a:r>
              <a:rPr lang="en-US" baseline="0" dirty="0" err="1" smtClean="0"/>
              <a:t>repsonisbility</a:t>
            </a:r>
            <a:r>
              <a:rPr lang="en-US" baseline="0" dirty="0" smtClean="0"/>
              <a:t> portion of evaluation encourages leadership roles for teachers.  </a:t>
            </a:r>
          </a:p>
          <a:p>
            <a:r>
              <a:rPr lang="en-US" baseline="0" dirty="0" smtClean="0"/>
              <a:t>*Teacher Collaboration:   between peer observer, creation of assessments for student growth goals</a:t>
            </a:r>
          </a:p>
          <a:p>
            <a:r>
              <a:rPr lang="en-US" baseline="0" dirty="0" smtClean="0"/>
              <a:t>*Teacher Expert:  teacher is viewed as expert in knowing what he/she needs for improvement.  Collegial conversations and collaboration support teacher knowledge base of need. </a:t>
            </a:r>
            <a:endParaRPr lang="en-US" dirty="0"/>
          </a:p>
        </p:txBody>
      </p:sp>
      <p:sp>
        <p:nvSpPr>
          <p:cNvPr id="4" name="Slide Number Placeholder 3"/>
          <p:cNvSpPr>
            <a:spLocks noGrp="1"/>
          </p:cNvSpPr>
          <p:nvPr>
            <p:ph type="sldNum" sz="quarter" idx="10"/>
          </p:nvPr>
        </p:nvSpPr>
        <p:spPr/>
        <p:txBody>
          <a:bodyPr/>
          <a:lstStyle/>
          <a:p>
            <a:fld id="{F90DC071-53E0-4FCD-A097-B37B8B96E00E}" type="slidenum">
              <a:rPr lang="en-US" smtClean="0"/>
              <a:t>11</a:t>
            </a:fld>
            <a:endParaRPr lang="en-US"/>
          </a:p>
        </p:txBody>
      </p:sp>
    </p:spTree>
    <p:extLst>
      <p:ext uri="{BB962C8B-B14F-4D97-AF65-F5344CB8AC3E}">
        <p14:creationId xmlns:p14="http://schemas.microsoft.com/office/powerpoint/2010/main" val="323576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bwMode="auto">
          <a:noFill/>
          <a:ln>
            <a:solidFill>
              <a:srgbClr val="000000"/>
            </a:solidFill>
            <a:miter lim="800000"/>
            <a:headEnd/>
            <a:tailEnd/>
          </a:ln>
        </p:spPr>
      </p:sp>
      <p:sp>
        <p:nvSpPr>
          <p:cNvPr id="1392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Reminder that the circles represent the multiple measures of the PGES. The data from these multiple measures is amalgamated and filtered through the domains of the Kentucky Framework For Teaching (an adaptation of the original research-based work of Charlotte Danielson).  Those domains are: Planning &amp; Preparation, Classroom Environment, Instruction, Professional Responsibilities, and Student Growth. </a:t>
            </a:r>
          </a:p>
          <a:p>
            <a:pPr>
              <a:spcBef>
                <a:spcPct val="0"/>
              </a:spcBef>
            </a:pPr>
            <a:endParaRPr lang="en-US" dirty="0" smtClean="0"/>
          </a:p>
          <a:p>
            <a:pPr>
              <a:spcBef>
                <a:spcPct val="0"/>
              </a:spcBef>
            </a:pPr>
            <a:r>
              <a:rPr lang="en-US" dirty="0" smtClean="0"/>
              <a:t>The</a:t>
            </a:r>
            <a:r>
              <a:rPr lang="en-US" baseline="0" dirty="0" smtClean="0"/>
              <a:t> Framework provides common language for teachers and principals to use when working toward effective teaching.</a:t>
            </a:r>
          </a:p>
          <a:p>
            <a:pPr>
              <a:spcBef>
                <a:spcPct val="0"/>
              </a:spcBef>
            </a:pPr>
            <a:endParaRPr lang="en-US" baseline="0" dirty="0" smtClean="0"/>
          </a:p>
          <a:p>
            <a:pPr>
              <a:spcBef>
                <a:spcPct val="0"/>
              </a:spcBef>
            </a:pPr>
            <a:r>
              <a:rPr lang="en-US" baseline="0" dirty="0" smtClean="0"/>
              <a:t>The measures provide supports for effective teaching.</a:t>
            </a:r>
            <a:endParaRPr lang="en-US" dirty="0" smtClean="0"/>
          </a:p>
        </p:txBody>
      </p:sp>
      <p:sp>
        <p:nvSpPr>
          <p:cNvPr id="1392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8678490-1A9E-4E70-819E-4F3CF4F31679}" type="slidenum">
              <a:rPr lang="en-US">
                <a:cs typeface="Arial" charset="0"/>
              </a:rPr>
              <a:pPr fontAlgn="base">
                <a:spcBef>
                  <a:spcPct val="0"/>
                </a:spcBef>
                <a:spcAft>
                  <a:spcPct val="0"/>
                </a:spcAft>
              </a:pPr>
              <a:t>12</a:t>
            </a:fld>
            <a:endParaRPr lang="en-US" dirty="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192" eaLnBrk="0" fontAlgn="base" hangingPunct="0">
              <a:spcBef>
                <a:spcPct val="30000"/>
              </a:spcBef>
              <a:spcAft>
                <a:spcPct val="0"/>
              </a:spcAft>
              <a:defRPr/>
            </a:pPr>
            <a:r>
              <a:rPr lang="en-US" dirty="0"/>
              <a:t>So… what is good teaching?  Optionally, you can share Charlotte’s story: I’m reminded of the story of a young teacher who was doing a science unit on buoyancy and density. To have them engage in the learning she had the students push their desks together in groups of four. Each group had a pan of water in the middle of the table, and they were using clay to construct clay boats. Their goal was to construct the boat that could carry the most cargo (in the form of paper clips) before it would sink. So, the students were all up on the knees and leaning in and having conversations about the (what I call “butts up learning”) the principal comes to the door-looks in and says, “I’ll come back when you’re teaching.”  Clearly this principal and this teacher didn’t even agree on what teaching was let alone what good teaching was---and that teacher, by the way, was Charlotte Danielson, whose Framework for Teaching we are here to discuss today. </a:t>
            </a:r>
          </a:p>
          <a:p>
            <a:pPr defTabSz="941192" eaLnBrk="0" fontAlgn="base" hangingPunct="0">
              <a:spcBef>
                <a:spcPct val="30000"/>
              </a:spcBef>
              <a:spcAft>
                <a:spcPct val="0"/>
              </a:spcAft>
              <a:defRPr/>
            </a:pPr>
            <a:endParaRPr lang="en-US" dirty="0"/>
          </a:p>
          <a:p>
            <a:pPr defTabSz="941192" eaLnBrk="0" fontAlgn="base" hangingPunct="0">
              <a:spcBef>
                <a:spcPct val="30000"/>
              </a:spcBef>
              <a:spcAft>
                <a:spcPct val="0"/>
              </a:spcAft>
              <a:defRPr/>
            </a:pPr>
            <a:endParaRPr lang="en-US" dirty="0"/>
          </a:p>
        </p:txBody>
      </p:sp>
      <p:sp>
        <p:nvSpPr>
          <p:cNvPr id="4" name="Slide Number Placeholder 3"/>
          <p:cNvSpPr>
            <a:spLocks noGrp="1"/>
          </p:cNvSpPr>
          <p:nvPr>
            <p:ph type="sldNum" sz="quarter" idx="10"/>
          </p:nvPr>
        </p:nvSpPr>
        <p:spPr/>
        <p:txBody>
          <a:bodyPr/>
          <a:lstStyle/>
          <a:p>
            <a:pPr>
              <a:defRPr/>
            </a:pPr>
            <a:fld id="{AB1A6C27-2209-46F7-86F6-29314764C838}" type="slidenum">
              <a:rPr lang="en-US" smtClean="0"/>
              <a:pPr>
                <a:defRPr/>
              </a:pPr>
              <a:t>13</a:t>
            </a:fld>
            <a:endParaRPr lang="en-US"/>
          </a:p>
        </p:txBody>
      </p:sp>
    </p:spTree>
    <p:extLst>
      <p:ext uri="{BB962C8B-B14F-4D97-AF65-F5344CB8AC3E}">
        <p14:creationId xmlns:p14="http://schemas.microsoft.com/office/powerpoint/2010/main" val="1323053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1FC7569-357B-48A2-8E35-E4AAB2E8FA2B}" type="datetimeFigureOut">
              <a:rPr lang="en-US" smtClean="0"/>
              <a:t>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DFF95-2402-4D61-ABB0-8C3FB22409F8}" type="slidenum">
              <a:rPr lang="en-US" smtClean="0"/>
              <a:t>‹#›</a:t>
            </a:fld>
            <a:endParaRPr lang="en-US"/>
          </a:p>
        </p:txBody>
      </p:sp>
    </p:spTree>
    <p:extLst>
      <p:ext uri="{BB962C8B-B14F-4D97-AF65-F5344CB8AC3E}">
        <p14:creationId xmlns:p14="http://schemas.microsoft.com/office/powerpoint/2010/main" val="1852983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FC7569-357B-48A2-8E35-E4AAB2E8FA2B}" type="datetimeFigureOut">
              <a:rPr lang="en-US" smtClean="0"/>
              <a:t>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DFF95-2402-4D61-ABB0-8C3FB22409F8}" type="slidenum">
              <a:rPr lang="en-US" smtClean="0"/>
              <a:t>‹#›</a:t>
            </a:fld>
            <a:endParaRPr lang="en-US"/>
          </a:p>
        </p:txBody>
      </p:sp>
    </p:spTree>
    <p:extLst>
      <p:ext uri="{BB962C8B-B14F-4D97-AF65-F5344CB8AC3E}">
        <p14:creationId xmlns:p14="http://schemas.microsoft.com/office/powerpoint/2010/main" val="2430588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FC7569-357B-48A2-8E35-E4AAB2E8FA2B}" type="datetimeFigureOut">
              <a:rPr lang="en-US" smtClean="0"/>
              <a:t>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DFF95-2402-4D61-ABB0-8C3FB22409F8}" type="slidenum">
              <a:rPr lang="en-US" smtClean="0"/>
              <a:t>‹#›</a:t>
            </a:fld>
            <a:endParaRPr lang="en-US"/>
          </a:p>
        </p:txBody>
      </p:sp>
    </p:spTree>
    <p:extLst>
      <p:ext uri="{BB962C8B-B14F-4D97-AF65-F5344CB8AC3E}">
        <p14:creationId xmlns:p14="http://schemas.microsoft.com/office/powerpoint/2010/main" val="3756270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8C1936-7887-403C-B9BF-AE3CBFAB6D99}" type="datetimeFigureOut">
              <a:rPr lang="en-US" smtClean="0">
                <a:solidFill>
                  <a:srgbClr val="000000">
                    <a:tint val="75000"/>
                  </a:srgbClr>
                </a:solidFill>
              </a:rPr>
              <a:pPr/>
              <a:t>2/2/2013</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D365CEC2-FD72-49C0-A745-150EDB1BC9D8}"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3966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8C1936-7887-403C-B9BF-AE3CBFAB6D99}" type="datetimeFigureOut">
              <a:rPr lang="en-US" smtClean="0">
                <a:solidFill>
                  <a:srgbClr val="000000">
                    <a:tint val="75000"/>
                  </a:srgbClr>
                </a:solidFill>
              </a:rPr>
              <a:pPr/>
              <a:t>2/2/2013</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D365CEC2-FD72-49C0-A745-150EDB1BC9D8}"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565707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8C1936-7887-403C-B9BF-AE3CBFAB6D99}" type="datetimeFigureOut">
              <a:rPr lang="en-US" smtClean="0">
                <a:solidFill>
                  <a:srgbClr val="000000">
                    <a:tint val="75000"/>
                  </a:srgbClr>
                </a:solidFill>
              </a:rPr>
              <a:pPr/>
              <a:t>2/2/2013</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D365CEC2-FD72-49C0-A745-150EDB1BC9D8}"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4240829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8C1936-7887-403C-B9BF-AE3CBFAB6D99}" type="datetimeFigureOut">
              <a:rPr lang="en-US" smtClean="0">
                <a:solidFill>
                  <a:srgbClr val="000000">
                    <a:tint val="75000"/>
                  </a:srgbClr>
                </a:solidFill>
              </a:rPr>
              <a:pPr/>
              <a:t>2/2/2013</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D365CEC2-FD72-49C0-A745-150EDB1BC9D8}"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9366950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8C1936-7887-403C-B9BF-AE3CBFAB6D99}" type="datetimeFigureOut">
              <a:rPr lang="en-US" smtClean="0">
                <a:solidFill>
                  <a:srgbClr val="000000">
                    <a:tint val="75000"/>
                  </a:srgbClr>
                </a:solidFill>
              </a:rPr>
              <a:pPr/>
              <a:t>2/2/2013</a:t>
            </a:fld>
            <a:endParaRPr lang="en-US">
              <a:solidFill>
                <a:srgbClr val="000000">
                  <a:tint val="75000"/>
                </a:srgbClr>
              </a:solidFill>
            </a:endParaRPr>
          </a:p>
        </p:txBody>
      </p:sp>
      <p:sp>
        <p:nvSpPr>
          <p:cNvPr id="8" name="Footer Placeholder 7"/>
          <p:cNvSpPr>
            <a:spLocks noGrp="1"/>
          </p:cNvSpPr>
          <p:nvPr>
            <p:ph type="ftr" sz="quarter" idx="11"/>
          </p:nvPr>
        </p:nvSpPr>
        <p:spPr/>
        <p:txBody>
          <a:bodyPr/>
          <a:lstStyle/>
          <a:p>
            <a:endParaRPr lang="en-US">
              <a:solidFill>
                <a:srgbClr val="000000">
                  <a:tint val="75000"/>
                </a:srgbClr>
              </a:solidFill>
            </a:endParaRPr>
          </a:p>
        </p:txBody>
      </p:sp>
      <p:sp>
        <p:nvSpPr>
          <p:cNvPr id="9" name="Slide Number Placeholder 8"/>
          <p:cNvSpPr>
            <a:spLocks noGrp="1"/>
          </p:cNvSpPr>
          <p:nvPr>
            <p:ph type="sldNum" sz="quarter" idx="12"/>
          </p:nvPr>
        </p:nvSpPr>
        <p:spPr/>
        <p:txBody>
          <a:bodyPr/>
          <a:lstStyle/>
          <a:p>
            <a:fld id="{D365CEC2-FD72-49C0-A745-150EDB1BC9D8}"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8365976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8C1936-7887-403C-B9BF-AE3CBFAB6D99}" type="datetimeFigureOut">
              <a:rPr lang="en-US" smtClean="0">
                <a:solidFill>
                  <a:srgbClr val="000000">
                    <a:tint val="75000"/>
                  </a:srgbClr>
                </a:solidFill>
              </a:rPr>
              <a:pPr/>
              <a:t>2/2/2013</a:t>
            </a:fld>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fld id="{D365CEC2-FD72-49C0-A745-150EDB1BC9D8}"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6567744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8C1936-7887-403C-B9BF-AE3CBFAB6D99}" type="datetimeFigureOut">
              <a:rPr lang="en-US" smtClean="0">
                <a:solidFill>
                  <a:srgbClr val="000000">
                    <a:tint val="75000"/>
                  </a:srgbClr>
                </a:solidFill>
              </a:rPr>
              <a:pPr/>
              <a:t>2/2/2013</a:t>
            </a:fld>
            <a:endParaRPr lang="en-US">
              <a:solidFill>
                <a:srgbClr val="000000">
                  <a:tint val="75000"/>
                </a:srgbClr>
              </a:solidFill>
            </a:endParaRPr>
          </a:p>
        </p:txBody>
      </p:sp>
      <p:sp>
        <p:nvSpPr>
          <p:cNvPr id="3" name="Footer Placeholder 2"/>
          <p:cNvSpPr>
            <a:spLocks noGrp="1"/>
          </p:cNvSpPr>
          <p:nvPr>
            <p:ph type="ftr" sz="quarter" idx="11"/>
          </p:nvPr>
        </p:nvSpPr>
        <p:spPr/>
        <p:txBody>
          <a:bodyPr/>
          <a:lstStyle/>
          <a:p>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p>
            <a:fld id="{D365CEC2-FD72-49C0-A745-150EDB1BC9D8}"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3956272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8C1936-7887-403C-B9BF-AE3CBFAB6D99}" type="datetimeFigureOut">
              <a:rPr lang="en-US" smtClean="0">
                <a:solidFill>
                  <a:srgbClr val="000000">
                    <a:tint val="75000"/>
                  </a:srgbClr>
                </a:solidFill>
              </a:rPr>
              <a:pPr/>
              <a:t>2/2/2013</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D365CEC2-FD72-49C0-A745-150EDB1BC9D8}"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4087238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FC7569-357B-48A2-8E35-E4AAB2E8FA2B}" type="datetimeFigureOut">
              <a:rPr lang="en-US" smtClean="0"/>
              <a:t>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DFF95-2402-4D61-ABB0-8C3FB22409F8}" type="slidenum">
              <a:rPr lang="en-US" smtClean="0"/>
              <a:t>‹#›</a:t>
            </a:fld>
            <a:endParaRPr lang="en-US"/>
          </a:p>
        </p:txBody>
      </p:sp>
    </p:spTree>
    <p:extLst>
      <p:ext uri="{BB962C8B-B14F-4D97-AF65-F5344CB8AC3E}">
        <p14:creationId xmlns:p14="http://schemas.microsoft.com/office/powerpoint/2010/main" val="31596947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8C1936-7887-403C-B9BF-AE3CBFAB6D99}" type="datetimeFigureOut">
              <a:rPr lang="en-US" smtClean="0">
                <a:solidFill>
                  <a:srgbClr val="000000">
                    <a:tint val="75000"/>
                  </a:srgbClr>
                </a:solidFill>
              </a:rPr>
              <a:pPr/>
              <a:t>2/2/2013</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D365CEC2-FD72-49C0-A745-150EDB1BC9D8}"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2527282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8C1936-7887-403C-B9BF-AE3CBFAB6D99}" type="datetimeFigureOut">
              <a:rPr lang="en-US" smtClean="0">
                <a:solidFill>
                  <a:srgbClr val="000000">
                    <a:tint val="75000"/>
                  </a:srgbClr>
                </a:solidFill>
              </a:rPr>
              <a:pPr/>
              <a:t>2/2/2013</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D365CEC2-FD72-49C0-A745-150EDB1BC9D8}"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610253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8C1936-7887-403C-B9BF-AE3CBFAB6D99}" type="datetimeFigureOut">
              <a:rPr lang="en-US" smtClean="0">
                <a:solidFill>
                  <a:srgbClr val="000000">
                    <a:tint val="75000"/>
                  </a:srgbClr>
                </a:solidFill>
              </a:rPr>
              <a:pPr/>
              <a:t>2/2/2013</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D365CEC2-FD72-49C0-A745-150EDB1BC9D8}"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810745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FC7569-357B-48A2-8E35-E4AAB2E8FA2B}" type="datetimeFigureOut">
              <a:rPr lang="en-US" smtClean="0"/>
              <a:t>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DFF95-2402-4D61-ABB0-8C3FB22409F8}" type="slidenum">
              <a:rPr lang="en-US" smtClean="0"/>
              <a:t>‹#›</a:t>
            </a:fld>
            <a:endParaRPr lang="en-US"/>
          </a:p>
        </p:txBody>
      </p:sp>
    </p:spTree>
    <p:extLst>
      <p:ext uri="{BB962C8B-B14F-4D97-AF65-F5344CB8AC3E}">
        <p14:creationId xmlns:p14="http://schemas.microsoft.com/office/powerpoint/2010/main" val="3006247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FC7569-357B-48A2-8E35-E4AAB2E8FA2B}" type="datetimeFigureOut">
              <a:rPr lang="en-US" smtClean="0"/>
              <a:t>2/2/2013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1DFF95-2402-4D61-ABB0-8C3FB22409F8}" type="slidenum">
              <a:rPr lang="en-US" smtClean="0"/>
              <a:t>‹#›</a:t>
            </a:fld>
            <a:endParaRPr lang="en-US"/>
          </a:p>
        </p:txBody>
      </p:sp>
    </p:spTree>
    <p:extLst>
      <p:ext uri="{BB962C8B-B14F-4D97-AF65-F5344CB8AC3E}">
        <p14:creationId xmlns:p14="http://schemas.microsoft.com/office/powerpoint/2010/main" val="2800952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FC7569-357B-48A2-8E35-E4AAB2E8FA2B}" type="datetimeFigureOut">
              <a:rPr lang="en-US" smtClean="0"/>
              <a:t>2/2/2013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1DFF95-2402-4D61-ABB0-8C3FB22409F8}" type="slidenum">
              <a:rPr lang="en-US" smtClean="0"/>
              <a:t>‹#›</a:t>
            </a:fld>
            <a:endParaRPr lang="en-US"/>
          </a:p>
        </p:txBody>
      </p:sp>
    </p:spTree>
    <p:extLst>
      <p:ext uri="{BB962C8B-B14F-4D97-AF65-F5344CB8AC3E}">
        <p14:creationId xmlns:p14="http://schemas.microsoft.com/office/powerpoint/2010/main" val="4224360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FC7569-357B-48A2-8E35-E4AAB2E8FA2B}" type="datetimeFigureOut">
              <a:rPr lang="en-US" smtClean="0"/>
              <a:t>2/2/2013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1DFF95-2402-4D61-ABB0-8C3FB22409F8}" type="slidenum">
              <a:rPr lang="en-US" smtClean="0"/>
              <a:t>‹#›</a:t>
            </a:fld>
            <a:endParaRPr lang="en-US"/>
          </a:p>
        </p:txBody>
      </p:sp>
    </p:spTree>
    <p:extLst>
      <p:ext uri="{BB962C8B-B14F-4D97-AF65-F5344CB8AC3E}">
        <p14:creationId xmlns:p14="http://schemas.microsoft.com/office/powerpoint/2010/main" val="409508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FC7569-357B-48A2-8E35-E4AAB2E8FA2B}" type="datetimeFigureOut">
              <a:rPr lang="en-US" smtClean="0"/>
              <a:t>2/2/2013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1DFF95-2402-4D61-ABB0-8C3FB22409F8}" type="slidenum">
              <a:rPr lang="en-US" smtClean="0"/>
              <a:t>‹#›</a:t>
            </a:fld>
            <a:endParaRPr lang="en-US"/>
          </a:p>
        </p:txBody>
      </p:sp>
    </p:spTree>
    <p:extLst>
      <p:ext uri="{BB962C8B-B14F-4D97-AF65-F5344CB8AC3E}">
        <p14:creationId xmlns:p14="http://schemas.microsoft.com/office/powerpoint/2010/main" val="3819016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FC7569-357B-48A2-8E35-E4AAB2E8FA2B}" type="datetimeFigureOut">
              <a:rPr lang="en-US" smtClean="0"/>
              <a:t>2/2/2013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1DFF95-2402-4D61-ABB0-8C3FB22409F8}" type="slidenum">
              <a:rPr lang="en-US" smtClean="0"/>
              <a:t>‹#›</a:t>
            </a:fld>
            <a:endParaRPr lang="en-US"/>
          </a:p>
        </p:txBody>
      </p:sp>
    </p:spTree>
    <p:extLst>
      <p:ext uri="{BB962C8B-B14F-4D97-AF65-F5344CB8AC3E}">
        <p14:creationId xmlns:p14="http://schemas.microsoft.com/office/powerpoint/2010/main" val="170131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FC7569-357B-48A2-8E35-E4AAB2E8FA2B}" type="datetimeFigureOut">
              <a:rPr lang="en-US" smtClean="0"/>
              <a:t>2/2/2013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1DFF95-2402-4D61-ABB0-8C3FB22409F8}" type="slidenum">
              <a:rPr lang="en-US" smtClean="0"/>
              <a:t>‹#›</a:t>
            </a:fld>
            <a:endParaRPr lang="en-US"/>
          </a:p>
        </p:txBody>
      </p:sp>
    </p:spTree>
    <p:extLst>
      <p:ext uri="{BB962C8B-B14F-4D97-AF65-F5344CB8AC3E}">
        <p14:creationId xmlns:p14="http://schemas.microsoft.com/office/powerpoint/2010/main" val="4253439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FC7569-357B-48A2-8E35-E4AAB2E8FA2B}" type="datetimeFigureOut">
              <a:rPr lang="en-US" smtClean="0"/>
              <a:t>2/2/2013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1DFF95-2402-4D61-ABB0-8C3FB22409F8}" type="slidenum">
              <a:rPr lang="en-US" smtClean="0"/>
              <a:t>‹#›</a:t>
            </a:fld>
            <a:endParaRPr lang="en-US"/>
          </a:p>
        </p:txBody>
      </p:sp>
    </p:spTree>
    <p:extLst>
      <p:ext uri="{BB962C8B-B14F-4D97-AF65-F5344CB8AC3E}">
        <p14:creationId xmlns:p14="http://schemas.microsoft.com/office/powerpoint/2010/main" val="19886945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8C1936-7887-403C-B9BF-AE3CBFAB6D99}" type="datetimeFigureOut">
              <a:rPr lang="en-US" smtClean="0">
                <a:solidFill>
                  <a:srgbClr val="000000">
                    <a:tint val="75000"/>
                  </a:srgbClr>
                </a:solidFill>
              </a:rPr>
              <a:pPr/>
              <a:t>2/2/2013</a:t>
            </a:fld>
            <a:endParaRPr lang="en-US">
              <a:solidFill>
                <a:srgbClr val="000000">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00000">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65CEC2-FD72-49C0-A745-150EDB1BC9D8}"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7954441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mailto:abbie.combs@hazard.kyschools.us" TargetMode="External"/><Relationship Id="rId2" Type="http://schemas.openxmlformats.org/officeDocument/2006/relationships/hyperlink" Target="mailto:stacy.noah@education.ky.gov"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3"/>
          <a:srcRect/>
          <a:stretch>
            <a:fillRect/>
          </a:stretch>
        </p:blipFill>
        <p:spPr bwMode="auto">
          <a:xfrm>
            <a:off x="533400" y="228600"/>
            <a:ext cx="8304590" cy="4799012"/>
          </a:xfrm>
          <a:prstGeom prst="rect">
            <a:avLst/>
          </a:prstGeom>
          <a:noFill/>
          <a:ln w="9525">
            <a:noFill/>
            <a:miter lim="800000"/>
            <a:headEnd/>
            <a:tailEnd/>
          </a:ln>
        </p:spPr>
      </p:pic>
      <p:sp>
        <p:nvSpPr>
          <p:cNvPr id="138244" name="TextBox 2"/>
          <p:cNvSpPr txBox="1">
            <a:spLocks noChangeArrowheads="1"/>
          </p:cNvSpPr>
          <p:nvPr/>
        </p:nvSpPr>
        <p:spPr bwMode="auto">
          <a:xfrm>
            <a:off x="1371600" y="2895600"/>
            <a:ext cx="4953000" cy="1200329"/>
          </a:xfrm>
          <a:prstGeom prst="rect">
            <a:avLst/>
          </a:prstGeom>
          <a:noFill/>
          <a:ln w="9525">
            <a:noFill/>
            <a:miter lim="800000"/>
            <a:headEnd/>
            <a:tailEnd/>
          </a:ln>
        </p:spPr>
        <p:txBody>
          <a:bodyPr wrap="square">
            <a:spAutoFit/>
          </a:bodyPr>
          <a:lstStyle/>
          <a:p>
            <a:pPr algn="ctr"/>
            <a:r>
              <a:rPr lang="en-US" sz="2400" b="1" dirty="0" smtClean="0">
                <a:solidFill>
                  <a:prstClr val="black"/>
                </a:solidFill>
              </a:rPr>
              <a:t>Domain 3: Instruction</a:t>
            </a:r>
          </a:p>
          <a:p>
            <a:pPr algn="ctr"/>
            <a:r>
              <a:rPr lang="en-US" sz="2400" b="1" u="sng" dirty="0" smtClean="0">
                <a:solidFill>
                  <a:prstClr val="black"/>
                </a:solidFill>
              </a:rPr>
              <a:t>Component 3C</a:t>
            </a:r>
          </a:p>
          <a:p>
            <a:pPr algn="ctr"/>
            <a:r>
              <a:rPr lang="en-US" sz="2400" b="1" dirty="0" smtClean="0">
                <a:solidFill>
                  <a:prstClr val="black"/>
                </a:solidFill>
              </a:rPr>
              <a:t>Engaging Students in Learning</a:t>
            </a:r>
          </a:p>
        </p:txBody>
      </p:sp>
      <p:sp>
        <p:nvSpPr>
          <p:cNvPr id="2" name="TextBox 1"/>
          <p:cNvSpPr txBox="1"/>
          <p:nvPr/>
        </p:nvSpPr>
        <p:spPr>
          <a:xfrm>
            <a:off x="3306237" y="5399717"/>
            <a:ext cx="184731" cy="646331"/>
          </a:xfrm>
          <a:prstGeom prst="rect">
            <a:avLst/>
          </a:prstGeom>
          <a:noFill/>
        </p:spPr>
        <p:txBody>
          <a:bodyPr wrap="none" rtlCol="0">
            <a:spAutoFit/>
          </a:bodyPr>
          <a:lstStyle/>
          <a:p>
            <a:endParaRPr lang="en-US" dirty="0" smtClean="0"/>
          </a:p>
          <a:p>
            <a:endParaRPr lang="en-US" dirty="0"/>
          </a:p>
        </p:txBody>
      </p:sp>
      <p:sp>
        <p:nvSpPr>
          <p:cNvPr id="3" name="Rectangle 2"/>
          <p:cNvSpPr/>
          <p:nvPr/>
        </p:nvSpPr>
        <p:spPr>
          <a:xfrm>
            <a:off x="2399695" y="4799552"/>
            <a:ext cx="4572000" cy="1846659"/>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rPr>
              <a:t>KVEC ELA Teacher Leader Network</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rPr>
              <a:t>Breakout Session</a:t>
            </a:r>
          </a:p>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dirty="0" smtClean="0">
                <a:solidFill>
                  <a:prstClr val="black"/>
                </a:solidFill>
                <a:effectLst>
                  <a:outerShdw blurRad="38100" dist="38100" dir="2700000" algn="tl">
                    <a:srgbClr val="000000">
                      <a:alpha val="43137"/>
                    </a:srgbClr>
                  </a:outerShdw>
                </a:effectLst>
              </a:rPr>
              <a:t>March13</a:t>
            </a:r>
            <a:endParaRPr kumimoji="0" lang="en-US" sz="2000" b="1"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smtClean="0">
                <a:ln>
                  <a:noFill/>
                </a:ln>
                <a:solidFill>
                  <a:prstClr val="black"/>
                </a:solidFill>
                <a:effectLst/>
                <a:uLnTx/>
                <a:uFillTx/>
              </a:rPr>
              <a:t>Stacy</a:t>
            </a:r>
            <a:r>
              <a:rPr kumimoji="0" lang="en-US" sz="1800" b="0" i="1" u="none" strike="noStrike" kern="0" cap="none" spc="0" normalizeH="0" noProof="0" dirty="0" smtClean="0">
                <a:ln>
                  <a:noFill/>
                </a:ln>
                <a:solidFill>
                  <a:prstClr val="black"/>
                </a:solidFill>
                <a:effectLst/>
                <a:uLnTx/>
                <a:uFillTx/>
              </a:rPr>
              <a:t> Noah</a:t>
            </a:r>
            <a:r>
              <a:rPr kumimoji="0" lang="en-US" sz="1800" b="0" i="1" u="none" strike="noStrike" kern="0" cap="none" spc="0" normalizeH="0" baseline="0" noProof="0" dirty="0" smtClean="0">
                <a:ln>
                  <a:noFill/>
                </a:ln>
                <a:solidFill>
                  <a:prstClr val="black"/>
                </a:solidFill>
                <a:effectLst/>
                <a:uLnTx/>
                <a:uFillTx/>
              </a:rPr>
              <a:t>, Effectiveness</a:t>
            </a:r>
            <a:r>
              <a:rPr kumimoji="0" lang="en-US" sz="1800" b="0" i="1" u="none" strike="noStrike" kern="0" cap="none" spc="0" normalizeH="0" noProof="0" dirty="0" smtClean="0">
                <a:ln>
                  <a:noFill/>
                </a:ln>
                <a:solidFill>
                  <a:prstClr val="black"/>
                </a:solidFill>
                <a:effectLst/>
                <a:uLnTx/>
                <a:uFillTx/>
              </a:rPr>
              <a:t> Coach</a:t>
            </a:r>
            <a:endParaRPr kumimoji="0" lang="en-US" sz="1800" b="0" i="1" u="none" strike="noStrike" kern="0" cap="none" spc="0" normalizeH="0" baseline="0" noProof="0" dirty="0" smtClean="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i="1" kern="0" dirty="0" smtClean="0">
                <a:solidFill>
                  <a:prstClr val="black"/>
                </a:solidFill>
              </a:rPr>
              <a:t>Kentucky Department of Education</a:t>
            </a:r>
          </a:p>
          <a:p>
            <a:pPr marL="0" marR="0" lvl="0" indent="0" algn="ctr" defTabSz="914400" eaLnBrk="1" fontAlgn="auto" latinLnBrk="0" hangingPunct="1">
              <a:lnSpc>
                <a:spcPct val="100000"/>
              </a:lnSpc>
              <a:spcBef>
                <a:spcPts val="0"/>
              </a:spcBef>
              <a:spcAft>
                <a:spcPts val="0"/>
              </a:spcAft>
              <a:buClrTx/>
              <a:buSzTx/>
              <a:buFontTx/>
              <a:buNone/>
              <a:tabLst/>
              <a:defRPr/>
            </a:pPr>
            <a:r>
              <a:rPr lang="en-US" i="1" kern="0" dirty="0" smtClean="0">
                <a:solidFill>
                  <a:prstClr val="black"/>
                </a:solidFill>
              </a:rPr>
              <a:t>Abbie Combs, KVEC  </a:t>
            </a:r>
            <a:r>
              <a:rPr kumimoji="0" lang="en-US" sz="1800" b="0" i="1" u="none" strike="noStrike" kern="0" cap="none" spc="0" normalizeH="0" baseline="0" noProof="0" dirty="0" smtClean="0">
                <a:ln>
                  <a:noFill/>
                </a:ln>
                <a:solidFill>
                  <a:prstClr val="black"/>
                </a:solidFill>
                <a:effectLst/>
                <a:uLnTx/>
                <a:uFillTx/>
              </a:rPr>
              <a:t> Director of Innovations</a:t>
            </a:r>
            <a:r>
              <a:rPr kumimoji="0" lang="en-US" sz="1800" b="0" i="1" u="none" strike="noStrike" kern="0" cap="none" spc="0" normalizeH="0" noProof="0" dirty="0" smtClean="0">
                <a:ln>
                  <a:noFill/>
                </a:ln>
                <a:solidFill>
                  <a:prstClr val="black"/>
                </a:solidFill>
                <a:effectLst/>
                <a:uLnTx/>
                <a:uFillTx/>
              </a:rPr>
              <a:t> </a:t>
            </a:r>
            <a:endParaRPr kumimoji="0" lang="en-US" sz="1800" b="0" i="1" u="none" strike="noStrike" kern="0" cap="none" spc="0" normalizeH="0" baseline="0" noProof="0" dirty="0" smtClean="0">
              <a:ln>
                <a:noFill/>
              </a:ln>
              <a:solidFill>
                <a:prstClr val="black"/>
              </a:solidFill>
              <a:effectLst/>
              <a:uLnTx/>
              <a:uFillTx/>
            </a:endParaRPr>
          </a:p>
        </p:txBody>
      </p:sp>
    </p:spTree>
    <p:extLst>
      <p:ext uri="{BB962C8B-B14F-4D97-AF65-F5344CB8AC3E}">
        <p14:creationId xmlns:p14="http://schemas.microsoft.com/office/powerpoint/2010/main" val="6931250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Without Teachers,</a:t>
            </a:r>
            <a:br>
              <a:rPr lang="en-US" i="1" dirty="0" smtClean="0"/>
            </a:br>
            <a:r>
              <a:rPr lang="en-US" i="1" dirty="0" smtClean="0"/>
              <a:t> the Classroom is Just a Room</a:t>
            </a:r>
            <a:endParaRPr lang="en-US" i="1" dirty="0"/>
          </a:p>
        </p:txBody>
      </p:sp>
      <p:sp>
        <p:nvSpPr>
          <p:cNvPr id="3" name="Content Placeholder 2"/>
          <p:cNvSpPr>
            <a:spLocks noGrp="1"/>
          </p:cNvSpPr>
          <p:nvPr>
            <p:ph idx="1"/>
          </p:nvPr>
        </p:nvSpPr>
        <p:spPr/>
        <p:txBody>
          <a:bodyPr/>
          <a:lstStyle/>
          <a:p>
            <a:pPr marL="0" indent="0">
              <a:buNone/>
            </a:pPr>
            <a:endParaRPr lang="en-US" dirty="0"/>
          </a:p>
          <a:p>
            <a:endParaRPr lang="en-US" dirty="0" smtClean="0"/>
          </a:p>
          <a:p>
            <a:endParaRPr lang="en-US" dirty="0"/>
          </a:p>
          <a:p>
            <a:r>
              <a:rPr lang="en-US" sz="5400" dirty="0" smtClean="0"/>
              <a:t>What do teachers need?</a:t>
            </a:r>
          </a:p>
          <a:p>
            <a:r>
              <a:rPr lang="en-US" sz="5400" dirty="0" smtClean="0">
                <a:solidFill>
                  <a:srgbClr val="FF0000"/>
                </a:solidFill>
              </a:rPr>
              <a:t>Connections to TPGES? </a:t>
            </a:r>
          </a:p>
          <a:p>
            <a:endParaRPr lang="en-US" dirty="0"/>
          </a:p>
        </p:txBody>
      </p:sp>
    </p:spTree>
    <p:extLst>
      <p:ext uri="{BB962C8B-B14F-4D97-AF65-F5344CB8AC3E}">
        <p14:creationId xmlns:p14="http://schemas.microsoft.com/office/powerpoint/2010/main" val="37428108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Without Teachers, </a:t>
            </a:r>
            <a:br>
              <a:rPr lang="en-US" i="1" dirty="0" smtClean="0"/>
            </a:br>
            <a:r>
              <a:rPr lang="en-US" i="1" dirty="0" smtClean="0"/>
              <a:t>the Classroom is Just a Room </a:t>
            </a:r>
            <a:endParaRPr lang="en-US" i="1" dirty="0"/>
          </a:p>
        </p:txBody>
      </p:sp>
      <p:sp>
        <p:nvSpPr>
          <p:cNvPr id="3" name="Content Placeholder 2"/>
          <p:cNvSpPr>
            <a:spLocks noGrp="1"/>
          </p:cNvSpPr>
          <p:nvPr>
            <p:ph idx="1"/>
          </p:nvPr>
        </p:nvSpPr>
        <p:spPr>
          <a:xfrm>
            <a:off x="457200" y="2514600"/>
            <a:ext cx="8229600" cy="3611563"/>
          </a:xfrm>
        </p:spPr>
        <p:txBody>
          <a:bodyPr/>
          <a:lstStyle/>
          <a:p>
            <a:r>
              <a:rPr lang="en-US" dirty="0" smtClean="0"/>
              <a:t>Better Feedback on Performance</a:t>
            </a:r>
            <a:endParaRPr lang="en-US" b="1" dirty="0" smtClean="0"/>
          </a:p>
          <a:p>
            <a:r>
              <a:rPr lang="en-US" dirty="0" smtClean="0"/>
              <a:t>Tailored Professional Development</a:t>
            </a:r>
          </a:p>
          <a:p>
            <a:r>
              <a:rPr lang="en-US" dirty="0" smtClean="0"/>
              <a:t>Opportunities to become LEADERS</a:t>
            </a:r>
          </a:p>
          <a:p>
            <a:r>
              <a:rPr lang="en-US" dirty="0" smtClean="0"/>
              <a:t>Teacher Collaboration</a:t>
            </a:r>
          </a:p>
          <a:p>
            <a:r>
              <a:rPr lang="en-US" dirty="0" smtClean="0"/>
              <a:t>Teacher as Expert</a:t>
            </a:r>
          </a:p>
          <a:p>
            <a:endParaRPr lang="en-US" dirty="0"/>
          </a:p>
        </p:txBody>
      </p:sp>
    </p:spTree>
    <p:extLst>
      <p:ext uri="{BB962C8B-B14F-4D97-AF65-F5344CB8AC3E}">
        <p14:creationId xmlns:p14="http://schemas.microsoft.com/office/powerpoint/2010/main" val="2319497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3"/>
          <a:srcRect/>
          <a:stretch>
            <a:fillRect/>
          </a:stretch>
        </p:blipFill>
        <p:spPr bwMode="auto">
          <a:xfrm>
            <a:off x="839410" y="1839655"/>
            <a:ext cx="8304590" cy="4799012"/>
          </a:xfrm>
          <a:prstGeom prst="rect">
            <a:avLst/>
          </a:prstGeom>
          <a:noFill/>
          <a:ln w="9525">
            <a:noFill/>
            <a:miter lim="800000"/>
            <a:headEnd/>
            <a:tailEnd/>
          </a:ln>
        </p:spPr>
      </p:pic>
      <p:sp>
        <p:nvSpPr>
          <p:cNvPr id="138244" name="TextBox 2"/>
          <p:cNvSpPr txBox="1">
            <a:spLocks noChangeArrowheads="1"/>
          </p:cNvSpPr>
          <p:nvPr/>
        </p:nvSpPr>
        <p:spPr bwMode="auto">
          <a:xfrm>
            <a:off x="2971800" y="4239161"/>
            <a:ext cx="4267200" cy="1323439"/>
          </a:xfrm>
          <a:prstGeom prst="rect">
            <a:avLst/>
          </a:prstGeom>
          <a:noFill/>
          <a:ln w="9525">
            <a:noFill/>
            <a:miter lim="800000"/>
            <a:headEnd/>
            <a:tailEnd/>
          </a:ln>
        </p:spPr>
        <p:txBody>
          <a:bodyPr wrap="square">
            <a:spAutoFit/>
          </a:bodyPr>
          <a:lstStyle/>
          <a:p>
            <a:r>
              <a:rPr lang="en-US" sz="1600" b="1" dirty="0" smtClean="0"/>
              <a:t>Domain 1: Planning &amp; Preparation</a:t>
            </a:r>
          </a:p>
          <a:p>
            <a:r>
              <a:rPr lang="en-US" sz="1600" b="1" dirty="0" smtClean="0"/>
              <a:t>Domain </a:t>
            </a:r>
            <a:r>
              <a:rPr lang="en-US" sz="1600" b="1" dirty="0"/>
              <a:t>2: </a:t>
            </a:r>
            <a:r>
              <a:rPr lang="en-US" sz="1600" b="1" dirty="0" smtClean="0"/>
              <a:t>Classroom Environment</a:t>
            </a:r>
          </a:p>
          <a:p>
            <a:r>
              <a:rPr lang="en-US" sz="1600" b="1" dirty="0" smtClean="0"/>
              <a:t>Domain 3: Instruction</a:t>
            </a:r>
          </a:p>
          <a:p>
            <a:r>
              <a:rPr lang="en-US" sz="1600" b="1" dirty="0" smtClean="0"/>
              <a:t>Domain 4: Professional Responsibilities</a:t>
            </a:r>
          </a:p>
          <a:p>
            <a:r>
              <a:rPr lang="en-US" sz="1600" b="1" dirty="0" smtClean="0"/>
              <a:t>Domain 5: Student Growth</a:t>
            </a:r>
            <a:endParaRPr lang="en-US" sz="1600" b="1" dirty="0"/>
          </a:p>
        </p:txBody>
      </p:sp>
      <p:grpSp>
        <p:nvGrpSpPr>
          <p:cNvPr id="138241" name="Group 1"/>
          <p:cNvGrpSpPr>
            <a:grpSpLocks/>
          </p:cNvGrpSpPr>
          <p:nvPr/>
        </p:nvGrpSpPr>
        <p:grpSpPr bwMode="auto">
          <a:xfrm>
            <a:off x="-798034" y="-597136"/>
            <a:ext cx="6375841" cy="5425461"/>
            <a:chOff x="91841" y="-265767"/>
            <a:chExt cx="3345335" cy="2832115"/>
          </a:xfrm>
        </p:grpSpPr>
        <p:sp>
          <p:nvSpPr>
            <p:cNvPr id="7" name="Oval 6"/>
            <p:cNvSpPr/>
            <p:nvPr/>
          </p:nvSpPr>
          <p:spPr>
            <a:xfrm rot="19007130">
              <a:off x="268702" y="1437508"/>
              <a:ext cx="1089678" cy="112884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0" dirty="0" smtClean="0">
                  <a:solidFill>
                    <a:schemeClr val="bg1"/>
                  </a:solidFill>
                  <a:latin typeface="Times New Roman" pitchFamily="18" charset="0"/>
                  <a:cs typeface="Times New Roman" pitchFamily="18" charset="0"/>
                </a:rPr>
                <a:t>Observation</a:t>
              </a:r>
              <a:endParaRPr lang="en-US" sz="2000" b="0" dirty="0">
                <a:solidFill>
                  <a:schemeClr val="bg1"/>
                </a:solidFill>
                <a:latin typeface="Times New Roman" pitchFamily="18" charset="0"/>
                <a:cs typeface="Times New Roman" pitchFamily="18" charset="0"/>
              </a:endParaRPr>
            </a:p>
          </p:txBody>
        </p:sp>
        <p:sp>
          <p:nvSpPr>
            <p:cNvPr id="6" name="Oval 5"/>
            <p:cNvSpPr/>
            <p:nvPr/>
          </p:nvSpPr>
          <p:spPr>
            <a:xfrm rot="20314747">
              <a:off x="899134" y="751779"/>
              <a:ext cx="1091949" cy="1128841"/>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0" dirty="0" smtClean="0">
                  <a:solidFill>
                    <a:schemeClr val="bg1"/>
                  </a:solidFill>
                  <a:latin typeface="Times New Roman" pitchFamily="18" charset="0"/>
                  <a:cs typeface="Times New Roman" pitchFamily="18" charset="0"/>
                </a:rPr>
                <a:t>Reflective Practice</a:t>
              </a:r>
              <a:endParaRPr lang="en-US" sz="2400" b="0" dirty="0">
                <a:solidFill>
                  <a:schemeClr val="bg1"/>
                </a:solidFill>
                <a:latin typeface="Times New Roman" pitchFamily="18" charset="0"/>
                <a:cs typeface="Times New Roman" pitchFamily="18" charset="0"/>
              </a:endParaRPr>
            </a:p>
          </p:txBody>
        </p:sp>
        <p:sp>
          <p:nvSpPr>
            <p:cNvPr id="5" name="Oval 4"/>
            <p:cNvSpPr/>
            <p:nvPr/>
          </p:nvSpPr>
          <p:spPr>
            <a:xfrm rot="20359173">
              <a:off x="1749335" y="533273"/>
              <a:ext cx="1089678" cy="112884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0" dirty="0">
                  <a:solidFill>
                    <a:schemeClr val="bg1"/>
                  </a:solidFill>
                  <a:latin typeface="Times New Roman" pitchFamily="18" charset="0"/>
                  <a:cs typeface="Times New Roman" pitchFamily="18" charset="0"/>
                </a:rPr>
                <a:t>Student Growth</a:t>
              </a:r>
            </a:p>
          </p:txBody>
        </p:sp>
        <p:sp>
          <p:nvSpPr>
            <p:cNvPr id="4" name="Oval 3"/>
            <p:cNvSpPr/>
            <p:nvPr/>
          </p:nvSpPr>
          <p:spPr>
            <a:xfrm rot="19691860">
              <a:off x="2136316" y="-265767"/>
              <a:ext cx="1300860" cy="127430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0" dirty="0">
                  <a:solidFill>
                    <a:schemeClr val="bg1"/>
                  </a:solidFill>
                  <a:latin typeface="Times New Roman" pitchFamily="18" charset="0"/>
                  <a:cs typeface="Times New Roman" pitchFamily="18" charset="0"/>
                </a:rPr>
                <a:t>Professional Growth</a:t>
              </a:r>
            </a:p>
          </p:txBody>
        </p:sp>
        <p:sp>
          <p:nvSpPr>
            <p:cNvPr id="17" name="Oval 16"/>
            <p:cNvSpPr/>
            <p:nvPr/>
          </p:nvSpPr>
          <p:spPr>
            <a:xfrm rot="19344371">
              <a:off x="1096733" y="-186207"/>
              <a:ext cx="1091949" cy="112884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0" dirty="0">
                  <a:solidFill>
                    <a:schemeClr val="bg1"/>
                  </a:solidFill>
                  <a:latin typeface="Times New Roman" pitchFamily="18" charset="0"/>
                  <a:cs typeface="Times New Roman" pitchFamily="18" charset="0"/>
                </a:rPr>
                <a:t>Student Voice</a:t>
              </a:r>
            </a:p>
          </p:txBody>
        </p:sp>
        <p:sp>
          <p:nvSpPr>
            <p:cNvPr id="8" name="Oval 7"/>
            <p:cNvSpPr/>
            <p:nvPr/>
          </p:nvSpPr>
          <p:spPr>
            <a:xfrm rot="19436731">
              <a:off x="91841" y="43471"/>
              <a:ext cx="1317025" cy="1324361"/>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0" dirty="0">
                  <a:solidFill>
                    <a:schemeClr val="bg1"/>
                  </a:solidFill>
                  <a:latin typeface="Times New Roman" pitchFamily="18" charset="0"/>
                  <a:cs typeface="Times New Roman" pitchFamily="18" charset="0"/>
                </a:rPr>
                <a:t>Peer Observation</a:t>
              </a:r>
            </a:p>
          </p:txBody>
        </p:sp>
      </p:grpSp>
    </p:spTree>
    <p:extLst>
      <p:ext uri="{BB962C8B-B14F-4D97-AF65-F5344CB8AC3E}">
        <p14:creationId xmlns:p14="http://schemas.microsoft.com/office/powerpoint/2010/main" val="34979279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732843"/>
                </a:solidFill>
              </a:rPr>
              <a:t>What </a:t>
            </a:r>
            <a:r>
              <a:rPr lang="en-US" i="1" dirty="0">
                <a:solidFill>
                  <a:srgbClr val="732843"/>
                </a:solidFill>
              </a:rPr>
              <a:t>is</a:t>
            </a:r>
            <a:r>
              <a:rPr lang="en-US" dirty="0">
                <a:solidFill>
                  <a:srgbClr val="732843"/>
                </a:solidFill>
              </a:rPr>
              <a:t> good teaching?</a:t>
            </a:r>
            <a:endParaRPr lang="en-US" dirty="0"/>
          </a:p>
        </p:txBody>
      </p:sp>
      <p:pic>
        <p:nvPicPr>
          <p:cNvPr id="4" name="Content Placeholder 5" descr="Charlotte2.pdf"/>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96269" y="1600200"/>
            <a:ext cx="6751462" cy="4525963"/>
          </a:xfrm>
          <a:prstGeom prst="rect">
            <a:avLst/>
          </a:prstGeom>
        </p:spPr>
      </p:pic>
    </p:spTree>
    <p:extLst>
      <p:ext uri="{BB962C8B-B14F-4D97-AF65-F5344CB8AC3E}">
        <p14:creationId xmlns:p14="http://schemas.microsoft.com/office/powerpoint/2010/main" val="29349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Framework Video</a:t>
            </a:r>
            <a:endParaRPr lang="en-US" dirty="0"/>
          </a:p>
        </p:txBody>
      </p:sp>
      <p:sp>
        <p:nvSpPr>
          <p:cNvPr id="3" name="Content Placeholder 2"/>
          <p:cNvSpPr>
            <a:spLocks noGrp="1"/>
          </p:cNvSpPr>
          <p:nvPr>
            <p:ph sz="half" idx="1"/>
          </p:nvPr>
        </p:nvSpPr>
        <p:spPr/>
        <p:txBody>
          <a:bodyPr/>
          <a:lstStyle/>
          <a:p>
            <a:r>
              <a:rPr lang="en-US" dirty="0" smtClean="0"/>
              <a:t>Qualities &amp; Characteristics of The Framework: </a:t>
            </a:r>
            <a:endParaRPr lang="en-US" dirty="0"/>
          </a:p>
        </p:txBody>
      </p:sp>
      <p:sp>
        <p:nvSpPr>
          <p:cNvPr id="4" name="Content Placeholder 3"/>
          <p:cNvSpPr>
            <a:spLocks noGrp="1"/>
          </p:cNvSpPr>
          <p:nvPr>
            <p:ph sz="half" idx="2"/>
          </p:nvPr>
        </p:nvSpPr>
        <p:spPr/>
        <p:txBody>
          <a:bodyPr/>
          <a:lstStyle/>
          <a:p>
            <a:r>
              <a:rPr lang="en-US" dirty="0" smtClean="0"/>
              <a:t>How do you think it will help you improve your teaching practice to receive feedback that is tied to a framework?</a:t>
            </a:r>
          </a:p>
          <a:p>
            <a:endParaRPr lang="en-US" dirty="0"/>
          </a:p>
          <a:p>
            <a:endParaRPr lang="en-US" dirty="0"/>
          </a:p>
        </p:txBody>
      </p:sp>
      <p:sp>
        <p:nvSpPr>
          <p:cNvPr id="5" name="AutoShape 2" descr="data:image/jpeg;base64,/9j/4AAQSkZJRgABAQAAAQABAAD/2wCEAAkGBwgHBgkIBwgKCgkLDRYPDQwMDRsUFRAWIB0iIiAdHx8kKDQsJCYxJx8fLT0tMTU3Ojo6Iys/RD84QzQ5OjcBCgoKDQwNGg8PGjclHyU3Nzc3Nzc3Nzc3Nzc3Nzc3Nzc3Nzc3Nzc3Nzc3Nzc3Nzc3Nzc3Nzc3Nzc3Nzc3Nzc3N//AABEIAFUAfwMBIgACEQEDEQH/xAAcAAABBQEBAQAAAAAAAAAAAAADAAIEBQYBBwj/xAA7EAACAQMDAQQHBQUJAAAAAAABAgMABBEFEiExBhNBUQciMmFxgZEUQqGx0SNScoLBFVRic5Ky4vDx/8QAGQEAAwEBAQAAAAAAAAAAAAAAAAEFBAMC/8QAIxEAAgICAQMFAQAAAAAAAAAAAAECAxExIQQSMgUTQVGhIv/aAAwDAQACEQMRAD8A3C3MCkhmIP8ADUtJoSqESDDDjPjTUtos57sUVbaIBQF9npTPAwvG2MSIfnXTDEzjcqEnpxQ3sIyRkn309bKPvd/Oc5oAKsK9Qo5GM0x7KJ+WU/WuLZbN2yQgEYx5VFvry00uHff6jHBnpvfBPy6mkCWSUbZcqRkbelMNmw9mVh8KqE7QW0g3JebUX2ndSF9xzjFXm6aREeFlZGUHK4IPwoTT0Nxa2hghlGP2pODQzHchMd5ls8fCiM92GJ7tSoHlSMsoI/Zgg+PPFAgIa7yAwQr4kda67zgKTGD5inR3LEsHgKkDOfA02W7Rcgxv58UACSZjcbDEVHPrVIqMt5C4Jw6gDJJFL7XBj2mGOvq9KACSChEUnniIXEo56e+uoQ65UgjzoEWCDijDpVYZLtVQ92CecjFHWWfYGMfy54pjJZrqiodzPLF0jz5Yp8FyzxsxjIIPSkBUdrdYn0+JYLEKbqT2d3Qfr8K87bR5JtQa81O7N1cMctk55/IDwFT+1N/JddtQFDtDAQmF55xzTFluY769VokCu+RIzfd6Dw8hXGb+DbRDHJIvYFnsO4UdRhcDoau+xN7NaamdF2vLbNG0qPuyExj6A5qgnsb6SOPubwCIEEhF2g5OT4/jUrsuk57QowvijyQtFlAANwwfpx45rhHiaaZstj3UvKPTiKZiikUythFGFRmmsoPgKIa4aAyRWiTn1F+lDMEXPqLz14qQ1NxQMhvbRceoOOlcVAi4UYGc1JccUE0xMIL2NQpJ4ORnFHF3FtB3ceeKGI4GGCoxnNHWCLZtC+rTGMa5jA5YDnHNOW5h/fWk8Eb+0v41wWkRzwemOtIDxzXdVuIu0t9bacELSSE78Z69anQajHc21wrwsl1CwWYcHPHXz/8AKidptPn0TU7m6uIJGtCxdLiMZ2deD5eFUPZfWFuO0Mxc4FxEFBb723+uK4SrbzIoV2pJRN3aSBrPg5AHn1FM7PCaPtNYu4t1hdypVCc9DioVzAYVaS1mECnl1xlfj7qt+yFi+rx2eoteQvbFtyCKP1iQfvHwOfCuSi28o0TujGDUj0ZmUDrTCRmhNZhseueBimTWe/gSFec8VrIxIJFcJGOoqM9o5AxKeBimraSqhHfEnzJoAKxGetNJHnUWW1uPuTH61wwXAjI7z1vA0DJD9KCadCjpGRI25s5zXDQJnVsxjAc1Lt0aOFVbkiqpbx949eMj40cXnrcvHt/ipjLGoOvazaaBpFxqd8WEMC52r7Tk8BR7yaGt4TL7ce3d13V5p6cNUZ7PTLBWGx5XmYA9doAH+404rLwGDC9qu1uodp7xpLpu5tc5jtI2Oxfj+8fefwqkgkktp0mibbJGwZT7xQ1pxrYkkgPVInGq6RFKOIplDEA5x5g/OsLBqOsdmNQeLT7+4tWRtwVH9RgfEr0P08K3/oq0ifUdGuYLqyvolVt8UyxMqyo45AJGGwRn51WelXswNKW1vIY5Qzy9028ctkZH4gj51Opbrvdb0UL3G2lSW0eg+jvtwnaiyMN8qQ6nEdrqgO2UYyGHl48Z8K2PjXiXZ6G77Lx6TJaQfaJprtZLtlHsIQQR9DXpE/aGaacQWMPrYyWbw/oPn9K9SnHLwZ5dNJY/TSGuVQWV+bVWa/v1lkk+6DlUx/33fCrD7Y4Xlec460J5OMoOLJT9aYelAhujI5DjaPeaMWGOo+tM8jT0oLdaJuGOo+tBZhnqKBM857hYLkpLmRMZUg4z76dcpDtASNlORyWzUG5ntrGSJrKZZdLdtowcm1Y+A/wc/wAvw6TmuLeRwu5c88lhg14k+eGUqlGVeWuS01PQILXSRdRTSNIMHngYNeXdv1aLVreIuGAtlfjw3E/pXrH9q2s1hHDLNEQVAILivJu3Ia87T3T20LtCqoiFFJBwozj55p0T/vZmnGWMYM4tOFF+yXPT7NNn/LNOFld/3aX/AEGt3fD7Ry9uf0z6Q9Cd19p7DWYJ5i3R/RiK56SNPXUyiMARBiXBHjkfpWb9COu2OkaBc2usXcVmwnJjE7bdwIByPnmrLth2p06S8k+x3KTo9v6kkZyu7J4P4VO6myK0zV01c+7RTM6QqWYZ+HAB+fFQ572WU5QKhHB7uPefmTxmsn2h1bUm7x7WaIWy8BhGVbkc8HPvqt7O6pMbxre5klm74AJuYnDDyyfEflSpp71nJqt6j2324Zu7O3nvppgyTs8Sbt8jZP8ALjgVotD0a1u7IT3U1wGDYbEhFVvZlEtQ0wWXvCm0iRcfSrpLpI9JABRiS25c4IOeK0qnEVhk+6+U2yiTS3ne6MU8+2CRgSGPA8KhRWs0kQc3jgkHA3mtFp+pW1pBcRSHZv8AWAH3jjGKyepXka3DzQ4BVSkXHAPn+dc3xs7VQdnBa3OmSW+lvci+mMgAITccYqlhM8xfdfSR7emXPNXysHtYZGud/eRKGBXOSKj3lvbK4wAMjwFM5J4ymYiM5kjPuqQ4G3pSpVFlsvrQZFByMeVRtXuDZWrThQ5BAAJxSpUqknYkzzY3GttGZfW7x3yCi89AtWWlapJeStFLGu7ruH6UqVU7qoKttIm0X2OxJsuYDlP5qLJ7I+BrlKpL2WCFqIB0m4OOQR+VZFvZ5pUqt+neDI3qPmjS6X261bTraODZbzxpGFTvUJIx5kHJ44+laKP0iiW2DDRol56d9/xpUq2uKJo+27ePPKsKaVAhb7xct/QVQXG6WRu8dm2AsoPTqP1pUqxXeWCn0qSr7vkOPSVMioiaRbBUG0Auf0pTeky4kxjSLRfmaVKuhPez/9k="/>
          <p:cNvSpPr>
            <a:spLocks noChangeAspect="1" noChangeArrowheads="1"/>
          </p:cNvSpPr>
          <p:nvPr/>
        </p:nvSpPr>
        <p:spPr bwMode="auto">
          <a:xfrm>
            <a:off x="0" y="-388938"/>
            <a:ext cx="1209675" cy="8096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wgHBgkIBwgKCgkLDRYPDQwMDRsUFRAWIB0iIiAdHx8kKDQsJCYxJx8fLT0tMTU3Ojo6Iys/RD84QzQ5OjcBCgoKDQwNGg8PGjclHyU3Nzc3Nzc3Nzc3Nzc3Nzc3Nzc3Nzc3Nzc3Nzc3Nzc3Nzc3Nzc3Nzc3Nzc3Nzc3Nzc3N//AABEIAFUAfwMBIgACEQEDEQH/xAAcAAABBQEBAQAAAAAAAAAAAAADAAIEBQYBBwj/xAA7EAACAQMDAQQHBQUJAAAAAAABAgMABBEFEiExBhNBUQciMmFxgZEUQqGx0SNScoLBFVRic5Ky4vDx/8QAGQEAAwEBAQAAAAAAAAAAAAAAAAEFBAMC/8QAIxEAAgICAQMFAQAAAAAAAAAAAAECAxExIQQSMgUTQVGhIv/aAAwDAQACEQMRAD8A3C3MCkhmIP8ADUtJoSqESDDDjPjTUtos57sUVbaIBQF9npTPAwvG2MSIfnXTDEzjcqEnpxQ3sIyRkn309bKPvd/Oc5oAKsK9Qo5GM0x7KJ+WU/WuLZbN2yQgEYx5VFvry00uHff6jHBnpvfBPy6mkCWSUbZcqRkbelMNmw9mVh8KqE7QW0g3JebUX2ndSF9xzjFXm6aREeFlZGUHK4IPwoTT0Nxa2hghlGP2pODQzHchMd5ls8fCiM92GJ7tSoHlSMsoI/Zgg+PPFAgIa7yAwQr4kda67zgKTGD5inR3LEsHgKkDOfA02W7Rcgxv58UACSZjcbDEVHPrVIqMt5C4Jw6gDJJFL7XBj2mGOvq9KACSChEUnniIXEo56e+uoQ65UgjzoEWCDijDpVYZLtVQ92CecjFHWWfYGMfy54pjJZrqiodzPLF0jz5Yp8FyzxsxjIIPSkBUdrdYn0+JYLEKbqT2d3Qfr8K87bR5JtQa81O7N1cMctk55/IDwFT+1N/JddtQFDtDAQmF55xzTFluY769VokCu+RIzfd6Dw8hXGb+DbRDHJIvYFnsO4UdRhcDoau+xN7NaamdF2vLbNG0qPuyExj6A5qgnsb6SOPubwCIEEhF2g5OT4/jUrsuk57QowvijyQtFlAANwwfpx45rhHiaaZstj3UvKPTiKZiikUythFGFRmmsoPgKIa4aAyRWiTn1F+lDMEXPqLz14qQ1NxQMhvbRceoOOlcVAi4UYGc1JccUE0xMIL2NQpJ4ORnFHF3FtB3ceeKGI4GGCoxnNHWCLZtC+rTGMa5jA5YDnHNOW5h/fWk8Eb+0v41wWkRzwemOtIDxzXdVuIu0t9bacELSSE78Z69anQajHc21wrwsl1CwWYcHPHXz/8AKidptPn0TU7m6uIJGtCxdLiMZ2deD5eFUPZfWFuO0Mxc4FxEFBb723+uK4SrbzIoV2pJRN3aSBrPg5AHn1FM7PCaPtNYu4t1hdypVCc9DioVzAYVaS1mECnl1xlfj7qt+yFi+rx2eoteQvbFtyCKP1iQfvHwOfCuSi28o0TujGDUj0ZmUDrTCRmhNZhseueBimTWe/gSFec8VrIxIJFcJGOoqM9o5AxKeBimraSqhHfEnzJoAKxGetNJHnUWW1uPuTH61wwXAjI7z1vA0DJD9KCadCjpGRI25s5zXDQJnVsxjAc1Lt0aOFVbkiqpbx949eMj40cXnrcvHt/ipjLGoOvazaaBpFxqd8WEMC52r7Tk8BR7yaGt4TL7ce3d13V5p6cNUZ7PTLBWGx5XmYA9doAH+404rLwGDC9qu1uodp7xpLpu5tc5jtI2Oxfj+8fefwqkgkktp0mibbJGwZT7xQ1pxrYkkgPVInGq6RFKOIplDEA5x5g/OsLBqOsdmNQeLT7+4tWRtwVH9RgfEr0P08K3/oq0ifUdGuYLqyvolVt8UyxMqyo45AJGGwRn51WelXswNKW1vIY5Qzy9028ctkZH4gj51Opbrvdb0UL3G2lSW0eg+jvtwnaiyMN8qQ6nEdrqgO2UYyGHl48Z8K2PjXiXZ6G77Lx6TJaQfaJprtZLtlHsIQQR9DXpE/aGaacQWMPrYyWbw/oPn9K9SnHLwZ5dNJY/TSGuVQWV+bVWa/v1lkk+6DlUx/33fCrD7Y4Xlec460J5OMoOLJT9aYelAhujI5DjaPeaMWGOo+tM8jT0oLdaJuGOo+tBZhnqKBM857hYLkpLmRMZUg4z76dcpDtASNlORyWzUG5ntrGSJrKZZdLdtowcm1Y+A/wc/wAvw6TmuLeRwu5c88lhg14k+eGUqlGVeWuS01PQILXSRdRTSNIMHngYNeXdv1aLVreIuGAtlfjw3E/pXrH9q2s1hHDLNEQVAILivJu3Ia87T3T20LtCqoiFFJBwozj55p0T/vZmnGWMYM4tOFF+yXPT7NNn/LNOFld/3aX/AEGt3fD7Ry9uf0z6Q9Cd19p7DWYJ5i3R/RiK56SNPXUyiMARBiXBHjkfpWb9COu2OkaBc2usXcVmwnJjE7bdwIByPnmrLth2p06S8k+x3KTo9v6kkZyu7J4P4VO6myK0zV01c+7RTM6QqWYZ+HAB+fFQ572WU5QKhHB7uPefmTxmsn2h1bUm7x7WaIWy8BhGVbkc8HPvqt7O6pMbxre5klm74AJuYnDDyyfEflSpp71nJqt6j2324Zu7O3nvppgyTs8Sbt8jZP8ALjgVotD0a1u7IT3U1wGDYbEhFVvZlEtQ0wWXvCm0iRcfSrpLpI9JABRiS25c4IOeK0qnEVhk+6+U2yiTS3ne6MU8+2CRgSGPA8KhRWs0kQc3jgkHA3mtFp+pW1pBcRSHZv8AWAH3jjGKyepXka3DzQ4BVSkXHAPn+dc3xs7VQdnBa3OmSW+lvci+mMgAITccYqlhM8xfdfSR7emXPNXysHtYZGud/eRKGBXOSKj3lvbK4wAMjwFM5J4ymYiM5kjPuqQ4G3pSpVFlsvrQZFByMeVRtXuDZWrThQ5BAAJxSpUqknYkzzY3GttGZfW7x3yCi89AtWWlapJeStFLGu7ruH6UqVU7qoKttIm0X2OxJsuYDlP5qLJ7I+BrlKpL2WCFqIB0m4OOQR+VZFvZ5pUqt+neDI3qPmjS6X261bTraODZbzxpGFTvUJIx5kHJ44+laKP0iiW2DDRol56d9/xpUq2uKJo+27ePPKsKaVAhb7xct/QVQXG6WRu8dm2AsoPTqP1pUqxXeWCn0qSr7vkOPSVMioiaRbBUG0Auf0pTeky4kxjSLRfmaVKuhPez/9k="/>
          <p:cNvSpPr>
            <a:spLocks noChangeAspect="1" noChangeArrowheads="1"/>
          </p:cNvSpPr>
          <p:nvPr/>
        </p:nvSpPr>
        <p:spPr bwMode="auto">
          <a:xfrm>
            <a:off x="152400" y="-236538"/>
            <a:ext cx="1209675" cy="8096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6" name="Picture 6" descr="http://t2.gstatic.com/images?q=tbn:ANd9GcTZDUjSWUBdwKs-xVgv8EeovB_PybiJn1XHg8q70vY_G5NlZ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005" y="3505200"/>
            <a:ext cx="3538795"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7385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Charlotte Danielson Video</a:t>
            </a:r>
            <a:endParaRPr lang="en-US" dirty="0"/>
          </a:p>
        </p:txBody>
      </p:sp>
      <p:pic>
        <p:nvPicPr>
          <p:cNvPr id="5" name="FFTPS_TeacherOrientation_FrameworkForTeaching_WMV V8.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cstate="print"/>
          <a:stretch>
            <a:fillRect/>
          </a:stretch>
        </p:blipFill>
        <p:spPr>
          <a:xfrm>
            <a:off x="1554163" y="1600200"/>
            <a:ext cx="6034087" cy="4525963"/>
          </a:xfrm>
        </p:spPr>
      </p:pic>
    </p:spTree>
    <p:extLst>
      <p:ext uri="{BB962C8B-B14F-4D97-AF65-F5344CB8AC3E}">
        <p14:creationId xmlns:p14="http://schemas.microsoft.com/office/powerpoint/2010/main" val="3833260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Framework Video</a:t>
            </a:r>
            <a:endParaRPr lang="en-US" dirty="0"/>
          </a:p>
        </p:txBody>
      </p:sp>
      <p:sp>
        <p:nvSpPr>
          <p:cNvPr id="3" name="Content Placeholder 2"/>
          <p:cNvSpPr>
            <a:spLocks noGrp="1"/>
          </p:cNvSpPr>
          <p:nvPr>
            <p:ph sz="half" idx="1"/>
          </p:nvPr>
        </p:nvSpPr>
        <p:spPr/>
        <p:txBody>
          <a:bodyPr/>
          <a:lstStyle/>
          <a:p>
            <a:r>
              <a:rPr lang="en-US" dirty="0" smtClean="0"/>
              <a:t>Qualities &amp; Characteristics of The Framework: </a:t>
            </a:r>
            <a:endParaRPr lang="en-US" dirty="0"/>
          </a:p>
        </p:txBody>
      </p:sp>
      <p:sp>
        <p:nvSpPr>
          <p:cNvPr id="4" name="Content Placeholder 3"/>
          <p:cNvSpPr>
            <a:spLocks noGrp="1"/>
          </p:cNvSpPr>
          <p:nvPr>
            <p:ph sz="half" idx="2"/>
          </p:nvPr>
        </p:nvSpPr>
        <p:spPr/>
        <p:txBody>
          <a:bodyPr/>
          <a:lstStyle/>
          <a:p>
            <a:r>
              <a:rPr lang="en-US" dirty="0" smtClean="0"/>
              <a:t>How do you think it will help you improve your teaching practice to receive feedback that is tied to a framework?</a:t>
            </a:r>
          </a:p>
          <a:p>
            <a:endParaRPr lang="en-US" dirty="0"/>
          </a:p>
          <a:p>
            <a:endParaRPr lang="en-US" dirty="0"/>
          </a:p>
        </p:txBody>
      </p:sp>
      <p:sp>
        <p:nvSpPr>
          <p:cNvPr id="5" name="AutoShape 2" descr="data:image/jpeg;base64,/9j/4AAQSkZJRgABAQAAAQABAAD/2wCEAAkGBwgHBgkIBwgKCgkLDRYPDQwMDRsUFRAWIB0iIiAdHx8kKDQsJCYxJx8fLT0tMTU3Ojo6Iys/RD84QzQ5OjcBCgoKDQwNGg8PGjclHyU3Nzc3Nzc3Nzc3Nzc3Nzc3Nzc3Nzc3Nzc3Nzc3Nzc3Nzc3Nzc3Nzc3Nzc3Nzc3Nzc3N//AABEIAFUAfwMBIgACEQEDEQH/xAAcAAABBQEBAQAAAAAAAAAAAAADAAIEBQYBBwj/xAA7EAACAQMDAQQHBQUJAAAAAAABAgMABBEFEiExBhNBUQciMmFxgZEUQqGx0SNScoLBFVRic5Ky4vDx/8QAGQEAAwEBAQAAAAAAAAAAAAAAAAEFBAMC/8QAIxEAAgICAQMFAQAAAAAAAAAAAAECAxExIQQSMgUTQVGhIv/aAAwDAQACEQMRAD8A3C3MCkhmIP8ADUtJoSqESDDDjPjTUtos57sUVbaIBQF9npTPAwvG2MSIfnXTDEzjcqEnpxQ3sIyRkn309bKPvd/Oc5oAKsK9Qo5GM0x7KJ+WU/WuLZbN2yQgEYx5VFvry00uHff6jHBnpvfBPy6mkCWSUbZcqRkbelMNmw9mVh8KqE7QW0g3JebUX2ndSF9xzjFXm6aREeFlZGUHK4IPwoTT0Nxa2hghlGP2pODQzHchMd5ls8fCiM92GJ7tSoHlSMsoI/Zgg+PPFAgIa7yAwQr4kda67zgKTGD5inR3LEsHgKkDOfA02W7Rcgxv58UACSZjcbDEVHPrVIqMt5C4Jw6gDJJFL7XBj2mGOvq9KACSChEUnniIXEo56e+uoQ65UgjzoEWCDijDpVYZLtVQ92CecjFHWWfYGMfy54pjJZrqiodzPLF0jz5Yp8FyzxsxjIIPSkBUdrdYn0+JYLEKbqT2d3Qfr8K87bR5JtQa81O7N1cMctk55/IDwFT+1N/JddtQFDtDAQmF55xzTFluY769VokCu+RIzfd6Dw8hXGb+DbRDHJIvYFnsO4UdRhcDoau+xN7NaamdF2vLbNG0qPuyExj6A5qgnsb6SOPubwCIEEhF2g5OT4/jUrsuk57QowvijyQtFlAANwwfpx45rhHiaaZstj3UvKPTiKZiikUythFGFRmmsoPgKIa4aAyRWiTn1F+lDMEXPqLz14qQ1NxQMhvbRceoOOlcVAi4UYGc1JccUE0xMIL2NQpJ4ORnFHF3FtB3ceeKGI4GGCoxnNHWCLZtC+rTGMa5jA5YDnHNOW5h/fWk8Eb+0v41wWkRzwemOtIDxzXdVuIu0t9bacELSSE78Z69anQajHc21wrwsl1CwWYcHPHXz/8AKidptPn0TU7m6uIJGtCxdLiMZ2deD5eFUPZfWFuO0Mxc4FxEFBb723+uK4SrbzIoV2pJRN3aSBrPg5AHn1FM7PCaPtNYu4t1hdypVCc9DioVzAYVaS1mECnl1xlfj7qt+yFi+rx2eoteQvbFtyCKP1iQfvHwOfCuSi28o0TujGDUj0ZmUDrTCRmhNZhseueBimTWe/gSFec8VrIxIJFcJGOoqM9o5AxKeBimraSqhHfEnzJoAKxGetNJHnUWW1uPuTH61wwXAjI7z1vA0DJD9KCadCjpGRI25s5zXDQJnVsxjAc1Lt0aOFVbkiqpbx949eMj40cXnrcvHt/ipjLGoOvazaaBpFxqd8WEMC52r7Tk8BR7yaGt4TL7ce3d13V5p6cNUZ7PTLBWGx5XmYA9doAH+404rLwGDC9qu1uodp7xpLpu5tc5jtI2Oxfj+8fefwqkgkktp0mibbJGwZT7xQ1pxrYkkgPVInGq6RFKOIplDEA5x5g/OsLBqOsdmNQeLT7+4tWRtwVH9RgfEr0P08K3/oq0ifUdGuYLqyvolVt8UyxMqyo45AJGGwRn51WelXswNKW1vIY5Qzy9028ctkZH4gj51Opbrvdb0UL3G2lSW0eg+jvtwnaiyMN8qQ6nEdrqgO2UYyGHl48Z8K2PjXiXZ6G77Lx6TJaQfaJprtZLtlHsIQQR9DXpE/aGaacQWMPrYyWbw/oPn9K9SnHLwZ5dNJY/TSGuVQWV+bVWa/v1lkk+6DlUx/33fCrD7Y4Xlec460J5OMoOLJT9aYelAhujI5DjaPeaMWGOo+tM8jT0oLdaJuGOo+tBZhnqKBM857hYLkpLmRMZUg4z76dcpDtASNlORyWzUG5ntrGSJrKZZdLdtowcm1Y+A/wc/wAvw6TmuLeRwu5c88lhg14k+eGUqlGVeWuS01PQILXSRdRTSNIMHngYNeXdv1aLVreIuGAtlfjw3E/pXrH9q2s1hHDLNEQVAILivJu3Ia87T3T20LtCqoiFFJBwozj55p0T/vZmnGWMYM4tOFF+yXPT7NNn/LNOFld/3aX/AEGt3fD7Ry9uf0z6Q9Cd19p7DWYJ5i3R/RiK56SNPXUyiMARBiXBHjkfpWb9COu2OkaBc2usXcVmwnJjE7bdwIByPnmrLth2p06S8k+x3KTo9v6kkZyu7J4P4VO6myK0zV01c+7RTM6QqWYZ+HAB+fFQ572WU5QKhHB7uPefmTxmsn2h1bUm7x7WaIWy8BhGVbkc8HPvqt7O6pMbxre5klm74AJuYnDDyyfEflSpp71nJqt6j2324Zu7O3nvppgyTs8Sbt8jZP8ALjgVotD0a1u7IT3U1wGDYbEhFVvZlEtQ0wWXvCm0iRcfSrpLpI9JABRiS25c4IOeK0qnEVhk+6+U2yiTS3ne6MU8+2CRgSGPA8KhRWs0kQc3jgkHA3mtFp+pW1pBcRSHZv8AWAH3jjGKyepXka3DzQ4BVSkXHAPn+dc3xs7VQdnBa3OmSW+lvci+mMgAITccYqlhM8xfdfSR7emXPNXysHtYZGud/eRKGBXOSKj3lvbK4wAMjwFM5J4ymYiM5kjPuqQ4G3pSpVFlsvrQZFByMeVRtXuDZWrThQ5BAAJxSpUqknYkzzY3GttGZfW7x3yCi89AtWWlapJeStFLGu7ruH6UqVU7qoKttIm0X2OxJsuYDlP5qLJ7I+BrlKpL2WCFqIB0m4OOQR+VZFvZ5pUqt+neDI3qPmjS6X261bTraODZbzxpGFTvUJIx5kHJ44+laKP0iiW2DDRol56d9/xpUq2uKJo+27ePPKsKaVAhb7xct/QVQXG6WRu8dm2AsoPTqP1pUqxXeWCn0qSr7vkOPSVMioiaRbBUG0Auf0pTeky4kxjSLRfmaVKuhPez/9k="/>
          <p:cNvSpPr>
            <a:spLocks noChangeAspect="1" noChangeArrowheads="1"/>
          </p:cNvSpPr>
          <p:nvPr/>
        </p:nvSpPr>
        <p:spPr bwMode="auto">
          <a:xfrm>
            <a:off x="0" y="-388938"/>
            <a:ext cx="1209675" cy="8096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wgHBgkIBwgKCgkLDRYPDQwMDRsUFRAWIB0iIiAdHx8kKDQsJCYxJx8fLT0tMTU3Ojo6Iys/RD84QzQ5OjcBCgoKDQwNGg8PGjclHyU3Nzc3Nzc3Nzc3Nzc3Nzc3Nzc3Nzc3Nzc3Nzc3Nzc3Nzc3Nzc3Nzc3Nzc3Nzc3Nzc3N//AABEIAFUAfwMBIgACEQEDEQH/xAAcAAABBQEBAQAAAAAAAAAAAAADAAIEBQYBBwj/xAA7EAACAQMDAQQHBQUJAAAAAAABAgMABBEFEiExBhNBUQciMmFxgZEUQqGx0SNScoLBFVRic5Ky4vDx/8QAGQEAAwEBAQAAAAAAAAAAAAAAAAEFBAMC/8QAIxEAAgICAQMFAQAAAAAAAAAAAAECAxExIQQSMgUTQVGhIv/aAAwDAQACEQMRAD8A3C3MCkhmIP8ADUtJoSqESDDDjPjTUtos57sUVbaIBQF9npTPAwvG2MSIfnXTDEzjcqEnpxQ3sIyRkn309bKPvd/Oc5oAKsK9Qo5GM0x7KJ+WU/WuLZbN2yQgEYx5VFvry00uHff6jHBnpvfBPy6mkCWSUbZcqRkbelMNmw9mVh8KqE7QW0g3JebUX2ndSF9xzjFXm6aREeFlZGUHK4IPwoTT0Nxa2hghlGP2pODQzHchMd5ls8fCiM92GJ7tSoHlSMsoI/Zgg+PPFAgIa7yAwQr4kda67zgKTGD5inR3LEsHgKkDOfA02W7Rcgxv58UACSZjcbDEVHPrVIqMt5C4Jw6gDJJFL7XBj2mGOvq9KACSChEUnniIXEo56e+uoQ65UgjzoEWCDijDpVYZLtVQ92CecjFHWWfYGMfy54pjJZrqiodzPLF0jz5Yp8FyzxsxjIIPSkBUdrdYn0+JYLEKbqT2d3Qfr8K87bR5JtQa81O7N1cMctk55/IDwFT+1N/JddtQFDtDAQmF55xzTFluY769VokCu+RIzfd6Dw8hXGb+DbRDHJIvYFnsO4UdRhcDoau+xN7NaamdF2vLbNG0qPuyExj6A5qgnsb6SOPubwCIEEhF2g5OT4/jUrsuk57QowvijyQtFlAANwwfpx45rhHiaaZstj3UvKPTiKZiikUythFGFRmmsoPgKIa4aAyRWiTn1F+lDMEXPqLz14qQ1NxQMhvbRceoOOlcVAi4UYGc1JccUE0xMIL2NQpJ4ORnFHF3FtB3ceeKGI4GGCoxnNHWCLZtC+rTGMa5jA5YDnHNOW5h/fWk8Eb+0v41wWkRzwemOtIDxzXdVuIu0t9bacELSSE78Z69anQajHc21wrwsl1CwWYcHPHXz/8AKidptPn0TU7m6uIJGtCxdLiMZ2deD5eFUPZfWFuO0Mxc4FxEFBb723+uK4SrbzIoV2pJRN3aSBrPg5AHn1FM7PCaPtNYu4t1hdypVCc9DioVzAYVaS1mECnl1xlfj7qt+yFi+rx2eoteQvbFtyCKP1iQfvHwOfCuSi28o0TujGDUj0ZmUDrTCRmhNZhseueBimTWe/gSFec8VrIxIJFcJGOoqM9o5AxKeBimraSqhHfEnzJoAKxGetNJHnUWW1uPuTH61wwXAjI7z1vA0DJD9KCadCjpGRI25s5zXDQJnVsxjAc1Lt0aOFVbkiqpbx949eMj40cXnrcvHt/ipjLGoOvazaaBpFxqd8WEMC52r7Tk8BR7yaGt4TL7ce3d13V5p6cNUZ7PTLBWGx5XmYA9doAH+404rLwGDC9qu1uodp7xpLpu5tc5jtI2Oxfj+8fefwqkgkktp0mibbJGwZT7xQ1pxrYkkgPVInGq6RFKOIplDEA5x5g/OsLBqOsdmNQeLT7+4tWRtwVH9RgfEr0P08K3/oq0ifUdGuYLqyvolVt8UyxMqyo45AJGGwRn51WelXswNKW1vIY5Qzy9028ctkZH4gj51Opbrvdb0UL3G2lSW0eg+jvtwnaiyMN8qQ6nEdrqgO2UYyGHl48Z8K2PjXiXZ6G77Lx6TJaQfaJprtZLtlHsIQQR9DXpE/aGaacQWMPrYyWbw/oPn9K9SnHLwZ5dNJY/TSGuVQWV+bVWa/v1lkk+6DlUx/33fCrD7Y4Xlec460J5OMoOLJT9aYelAhujI5DjaPeaMWGOo+tM8jT0oLdaJuGOo+tBZhnqKBM857hYLkpLmRMZUg4z76dcpDtASNlORyWzUG5ntrGSJrKZZdLdtowcm1Y+A/wc/wAvw6TmuLeRwu5c88lhg14k+eGUqlGVeWuS01PQILXSRdRTSNIMHngYNeXdv1aLVreIuGAtlfjw3E/pXrH9q2s1hHDLNEQVAILivJu3Ia87T3T20LtCqoiFFJBwozj55p0T/vZmnGWMYM4tOFF+yXPT7NNn/LNOFld/3aX/AEGt3fD7Ry9uf0z6Q9Cd19p7DWYJ5i3R/RiK56SNPXUyiMARBiXBHjkfpWb9COu2OkaBc2usXcVmwnJjE7bdwIByPnmrLth2p06S8k+x3KTo9v6kkZyu7J4P4VO6myK0zV01c+7RTM6QqWYZ+HAB+fFQ572WU5QKhHB7uPefmTxmsn2h1bUm7x7WaIWy8BhGVbkc8HPvqt7O6pMbxre5klm74AJuYnDDyyfEflSpp71nJqt6j2324Zu7O3nvppgyTs8Sbt8jZP8ALjgVotD0a1u7IT3U1wGDYbEhFVvZlEtQ0wWXvCm0iRcfSrpLpI9JABRiS25c4IOeK0qnEVhk+6+U2yiTS3ne6MU8+2CRgSGPA8KhRWs0kQc3jgkHA3mtFp+pW1pBcRSHZv8AWAH3jjGKyepXka3DzQ4BVSkXHAPn+dc3xs7VQdnBa3OmSW+lvci+mMgAITccYqlhM8xfdfSR7emXPNXysHtYZGud/eRKGBXOSKj3lvbK4wAMjwFM5J4ymYiM5kjPuqQ4G3pSpVFlsvrQZFByMeVRtXuDZWrThQ5BAAJxSpUqknYkzzY3GttGZfW7x3yCi89AtWWlapJeStFLGu7ruH6UqVU7qoKttIm0X2OxJsuYDlP5qLJ7I+BrlKpL2WCFqIB0m4OOQR+VZFvZ5pUqt+neDI3qPmjS6X261bTraODZbzxpGFTvUJIx5kHJ44+laKP0iiW2DDRol56d9/xpUq2uKJo+27ePPKsKaVAhb7xct/QVQXG6WRu8dm2AsoPTqP1pUqxXeWCn0qSr7vkOPSVMioiaRbBUG0Auf0pTeky4kxjSLRfmaVKuhPez/9k="/>
          <p:cNvSpPr>
            <a:spLocks noChangeAspect="1" noChangeArrowheads="1"/>
          </p:cNvSpPr>
          <p:nvPr/>
        </p:nvSpPr>
        <p:spPr bwMode="auto">
          <a:xfrm>
            <a:off x="152400" y="-236538"/>
            <a:ext cx="1209675" cy="8096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6" name="Picture 6" descr="http://t2.gstatic.com/images?q=tbn:ANd9GcTZDUjSWUBdwKs-xVgv8EeovB_PybiJn1XHg8q70vY_G5NlZ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005" y="3505200"/>
            <a:ext cx="3538795"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9638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195" y="228600"/>
            <a:ext cx="8229600" cy="457200"/>
          </a:xfrm>
        </p:spPr>
        <p:txBody>
          <a:bodyPr>
            <a:normAutofit fontScale="90000"/>
          </a:bodyPr>
          <a:lstStyle/>
          <a:p>
            <a:r>
              <a:rPr lang="en-US" b="1" dirty="0" smtClean="0"/>
              <a:t>Zeroing in on 3C</a:t>
            </a:r>
            <a:endParaRPr lang="en-US" b="1" dirty="0"/>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791" t="31250" r="19253" b="8203"/>
          <a:stretch/>
        </p:blipFill>
        <p:spPr bwMode="auto">
          <a:xfrm>
            <a:off x="56782" y="838200"/>
            <a:ext cx="9087218"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rot="19765279">
            <a:off x="228600" y="1524000"/>
            <a:ext cx="8839200" cy="3048000"/>
          </a:xfrm>
          <a:prstGeom prst="ellipse">
            <a:avLst/>
          </a:prstGeom>
          <a:solidFill>
            <a:schemeClr val="accent1">
              <a:lumMod val="20000"/>
              <a:lumOff val="80000"/>
              <a:alpha val="34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dirty="0" smtClean="0">
                <a:solidFill>
                  <a:srgbClr val="FF0000"/>
                </a:solidFill>
              </a:rPr>
              <a:t>Page 29</a:t>
            </a:r>
            <a:endParaRPr lang="en-US" sz="13800" dirty="0">
              <a:solidFill>
                <a:srgbClr val="FF0000"/>
              </a:solidFill>
            </a:endParaRPr>
          </a:p>
        </p:txBody>
      </p:sp>
    </p:spTree>
    <p:extLst>
      <p:ext uri="{BB962C8B-B14F-4D97-AF65-F5344CB8AC3E}">
        <p14:creationId xmlns:p14="http://schemas.microsoft.com/office/powerpoint/2010/main" val="6120903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2135" y="2286000"/>
            <a:ext cx="7851648" cy="1447800"/>
          </a:xfrm>
        </p:spPr>
        <p:txBody>
          <a:bodyPr>
            <a:normAutofit/>
          </a:bodyPr>
          <a:lstStyle/>
          <a:p>
            <a:r>
              <a:rPr lang="en-US" dirty="0" smtClean="0"/>
              <a:t>Engaging Students in Learning</a:t>
            </a:r>
            <a:endParaRPr lang="en-US" dirty="0"/>
          </a:p>
        </p:txBody>
      </p:sp>
      <p:sp>
        <p:nvSpPr>
          <p:cNvPr id="3" name="Subtitle 2"/>
          <p:cNvSpPr>
            <a:spLocks noGrp="1"/>
          </p:cNvSpPr>
          <p:nvPr>
            <p:ph type="subTitle" idx="1"/>
          </p:nvPr>
        </p:nvSpPr>
        <p:spPr/>
        <p:txBody>
          <a:bodyPr>
            <a:normAutofit/>
          </a:bodyPr>
          <a:lstStyle/>
          <a:p>
            <a:r>
              <a:rPr lang="en-US" b="1" dirty="0" smtClean="0">
                <a:solidFill>
                  <a:schemeClr val="tx1"/>
                </a:solidFill>
              </a:rPr>
              <a:t>Domain Instruction</a:t>
            </a:r>
          </a:p>
          <a:p>
            <a:r>
              <a:rPr lang="en-US" b="1" dirty="0" smtClean="0">
                <a:solidFill>
                  <a:schemeClr val="tx1"/>
                </a:solidFill>
              </a:rPr>
              <a:t>Component:3C</a:t>
            </a:r>
          </a:p>
          <a:p>
            <a:endParaRPr lang="en-US" dirty="0"/>
          </a:p>
        </p:txBody>
      </p:sp>
      <p:pic>
        <p:nvPicPr>
          <p:cNvPr id="1026" name="Picture 2" descr="C:\Users\Abbie\AppData\Local\Microsoft\Windows\Temporary Internet Files\Content.IE5\6I7X4PSJ\MP90043939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399" y="0"/>
            <a:ext cx="4108935"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9615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8229600" cy="1143000"/>
          </a:xfrm>
        </p:spPr>
        <p:txBody>
          <a:bodyPr>
            <a:normAutofit/>
          </a:bodyPr>
          <a:lstStyle/>
          <a:p>
            <a:r>
              <a:rPr lang="en-US" b="1" dirty="0"/>
              <a:t>  </a:t>
            </a:r>
            <a:r>
              <a:rPr lang="en-US" b="1" dirty="0" smtClean="0"/>
              <a:t>What Does Research Say?</a:t>
            </a:r>
            <a:endParaRPr lang="en-US" b="1" dirty="0"/>
          </a:p>
        </p:txBody>
      </p:sp>
      <p:sp>
        <p:nvSpPr>
          <p:cNvPr id="3" name="Content Placeholder 2"/>
          <p:cNvSpPr>
            <a:spLocks noGrp="1"/>
          </p:cNvSpPr>
          <p:nvPr>
            <p:ph idx="1"/>
          </p:nvPr>
        </p:nvSpPr>
        <p:spPr/>
        <p:txBody>
          <a:bodyPr>
            <a:normAutofit fontScale="92500" lnSpcReduction="10000"/>
          </a:bodyPr>
          <a:lstStyle/>
          <a:p>
            <a:pPr marL="0" indent="0">
              <a:buNone/>
            </a:pPr>
            <a:r>
              <a:rPr lang="en-US" sz="4400" dirty="0"/>
              <a:t>Engagement has been shown to decline as students progress through the upper elementary grades and middle school, reaching its lowest levels in high school </a:t>
            </a:r>
            <a:endParaRPr lang="en-US" sz="4400" dirty="0" smtClean="0"/>
          </a:p>
          <a:p>
            <a:endParaRPr lang="en-US" sz="4400" dirty="0"/>
          </a:p>
          <a:p>
            <a:pPr marL="0" indent="0">
              <a:buNone/>
            </a:pPr>
            <a:r>
              <a:rPr lang="en-US" sz="2400" dirty="0" smtClean="0"/>
              <a:t>(</a:t>
            </a:r>
            <a:r>
              <a:rPr lang="en-US" sz="2200" i="1" dirty="0"/>
              <a:t>Marks 2000; National Research </a:t>
            </a:r>
            <a:r>
              <a:rPr lang="en-US" sz="2200" i="1" dirty="0" smtClean="0"/>
              <a:t>Council</a:t>
            </a:r>
          </a:p>
          <a:p>
            <a:pPr marL="0" indent="0">
              <a:buNone/>
            </a:pPr>
            <a:r>
              <a:rPr lang="en-US" sz="2200" i="1" dirty="0" smtClean="0"/>
              <a:t> and </a:t>
            </a:r>
            <a:r>
              <a:rPr lang="en-US" sz="2200" i="1" dirty="0"/>
              <a:t>Institute of Medicine 2004). </a:t>
            </a:r>
            <a:endParaRPr lang="en-US" sz="2200" i="1" dirty="0" smtClean="0"/>
          </a:p>
        </p:txBody>
      </p:sp>
      <p:pic>
        <p:nvPicPr>
          <p:cNvPr id="2051" name="Picture 3" descr="C:\Users\Abbie\AppData\Local\Microsoft\Windows\Temporary Internet Files\Content.IE5\6I7X4PSJ\MP90043948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1937" y="4491849"/>
            <a:ext cx="3163899" cy="2377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6226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lh6.ggpht.com/-C_xwqI1MR9w/ShVY093xKMI/AAAAAAAAHH8/y2aKKOtzvYg/s346/Fotolia_11720159_XS.jpg"/>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365998" y="-19050"/>
            <a:ext cx="1778001" cy="20002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3810000" cy="1143000"/>
          </a:xfrm>
        </p:spPr>
        <p:txBody>
          <a:bodyPr/>
          <a:lstStyle/>
          <a:p>
            <a:pPr algn="l"/>
            <a:r>
              <a:rPr lang="en-US" b="1" dirty="0" smtClean="0">
                <a:solidFill>
                  <a:schemeClr val="tx2"/>
                </a:solidFill>
              </a:rPr>
              <a:t>Today’s Targets </a:t>
            </a:r>
            <a:endParaRPr lang="en-US" b="1" dirty="0">
              <a:solidFill>
                <a:schemeClr val="tx2"/>
              </a:solidFill>
            </a:endParaRPr>
          </a:p>
        </p:txBody>
      </p:sp>
      <p:sp>
        <p:nvSpPr>
          <p:cNvPr id="3" name="Content Placeholder 2"/>
          <p:cNvSpPr>
            <a:spLocks noGrp="1"/>
          </p:cNvSpPr>
          <p:nvPr>
            <p:ph idx="1"/>
          </p:nvPr>
        </p:nvSpPr>
        <p:spPr>
          <a:xfrm>
            <a:off x="228600" y="1600200"/>
            <a:ext cx="8229600" cy="5029200"/>
          </a:xfrm>
        </p:spPr>
        <p:txBody>
          <a:bodyPr>
            <a:normAutofit/>
          </a:bodyPr>
          <a:lstStyle/>
          <a:p>
            <a:pPr>
              <a:buFont typeface="Wingdings" pitchFamily="2" charset="2"/>
              <a:buChar char="ü"/>
            </a:pPr>
            <a:r>
              <a:rPr lang="en-US" dirty="0" smtClean="0"/>
              <a:t>I can recognize aspects of the Teacher Professional Growth and Effectiveness System.  </a:t>
            </a:r>
          </a:p>
          <a:p>
            <a:pPr>
              <a:buFont typeface="Wingdings" pitchFamily="2" charset="2"/>
              <a:buChar char="ü"/>
            </a:pPr>
            <a:r>
              <a:rPr lang="en-US" dirty="0" smtClean="0"/>
              <a:t>I can apply the Framework for Teaching to identify and support effective teaching practices. (3C:  Student Engagement)</a:t>
            </a:r>
            <a:endParaRPr lang="en-US" dirty="0"/>
          </a:p>
        </p:txBody>
      </p:sp>
    </p:spTree>
    <p:extLst>
      <p:ext uri="{BB962C8B-B14F-4D97-AF65-F5344CB8AC3E}">
        <p14:creationId xmlns:p14="http://schemas.microsoft.com/office/powerpoint/2010/main" val="131004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  </a:t>
            </a:r>
          </a:p>
        </p:txBody>
      </p:sp>
      <p:sp>
        <p:nvSpPr>
          <p:cNvPr id="3" name="Content Placeholder 2"/>
          <p:cNvSpPr>
            <a:spLocks noGrp="1"/>
          </p:cNvSpPr>
          <p:nvPr>
            <p:ph idx="1"/>
          </p:nvPr>
        </p:nvSpPr>
        <p:spPr>
          <a:xfrm>
            <a:off x="152400" y="1828800"/>
            <a:ext cx="8229600" cy="4389120"/>
          </a:xfrm>
        </p:spPr>
        <p:txBody>
          <a:bodyPr>
            <a:normAutofit fontScale="47500" lnSpcReduction="20000"/>
          </a:bodyPr>
          <a:lstStyle/>
          <a:p>
            <a:pPr marL="0" indent="0">
              <a:buNone/>
            </a:pPr>
            <a:endParaRPr lang="en-US" sz="4800" dirty="0" smtClean="0"/>
          </a:p>
          <a:p>
            <a:pPr marL="0" indent="0">
              <a:buNone/>
            </a:pPr>
            <a:r>
              <a:rPr lang="en-US" sz="8600" dirty="0" smtClean="0"/>
              <a:t>This </a:t>
            </a:r>
            <a:r>
              <a:rPr lang="en-US" sz="8600" dirty="0"/>
              <a:t>decline can be even </a:t>
            </a:r>
            <a:endParaRPr lang="en-US" sz="8600" dirty="0" smtClean="0"/>
          </a:p>
          <a:p>
            <a:pPr marL="0" indent="0">
              <a:buNone/>
            </a:pPr>
            <a:r>
              <a:rPr lang="en-US" sz="8600" dirty="0" smtClean="0"/>
              <a:t>more </a:t>
            </a:r>
            <a:r>
              <a:rPr lang="en-US" sz="8600" dirty="0"/>
              <a:t>dramatic as students move through feeder patterns of low-performing, high-poverty schools </a:t>
            </a:r>
            <a:endParaRPr lang="en-US" sz="8600" dirty="0" smtClean="0"/>
          </a:p>
          <a:p>
            <a:endParaRPr lang="en-US" sz="4800" dirty="0"/>
          </a:p>
          <a:p>
            <a:endParaRPr lang="en-US" dirty="0" smtClean="0"/>
          </a:p>
          <a:p>
            <a:endParaRPr lang="en-US" dirty="0"/>
          </a:p>
          <a:p>
            <a:pPr marL="0" indent="0">
              <a:buNone/>
            </a:pPr>
            <a:r>
              <a:rPr lang="en-US" sz="5900" dirty="0" smtClean="0"/>
              <a:t>                                           (</a:t>
            </a:r>
            <a:r>
              <a:rPr lang="en-US" sz="5900" dirty="0"/>
              <a:t>Yazzie-Mintz 2007). </a:t>
            </a:r>
          </a:p>
        </p:txBody>
      </p:sp>
      <p:pic>
        <p:nvPicPr>
          <p:cNvPr id="3075" name="Picture 3" descr="C:\Users\Abbie\AppData\Local\Microsoft\Windows\Temporary Internet Files\Content.IE5\4MMCOLXS\MP90043955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5873" y="0"/>
            <a:ext cx="1666585" cy="2496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8989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a:t>
            </a:r>
            <a:r>
              <a:rPr lang="en-US" dirty="0" smtClean="0"/>
              <a:t>  </a:t>
            </a:r>
            <a:endParaRPr lang="en-US" dirty="0"/>
          </a:p>
        </p:txBody>
      </p:sp>
      <p:sp>
        <p:nvSpPr>
          <p:cNvPr id="3" name="Content Placeholder 2"/>
          <p:cNvSpPr>
            <a:spLocks noGrp="1"/>
          </p:cNvSpPr>
          <p:nvPr>
            <p:ph idx="1"/>
          </p:nvPr>
        </p:nvSpPr>
        <p:spPr>
          <a:xfrm>
            <a:off x="457200" y="2133600"/>
            <a:ext cx="8229600" cy="4297363"/>
          </a:xfrm>
        </p:spPr>
        <p:txBody>
          <a:bodyPr>
            <a:normAutofit lnSpcReduction="10000"/>
          </a:bodyPr>
          <a:lstStyle/>
          <a:p>
            <a:pPr marL="0" indent="0">
              <a:buNone/>
            </a:pPr>
            <a:endParaRPr lang="en-US" sz="5400" dirty="0" smtClean="0"/>
          </a:p>
          <a:p>
            <a:pPr marL="0" indent="0">
              <a:buNone/>
            </a:pPr>
            <a:r>
              <a:rPr lang="en-US" sz="5400" dirty="0" smtClean="0"/>
              <a:t>Some </a:t>
            </a:r>
            <a:r>
              <a:rPr lang="en-US" sz="5400" dirty="0"/>
              <a:t>studies estimate that by high school as many as 40–60 percent of youth are disengaged </a:t>
            </a:r>
            <a:r>
              <a:rPr lang="en-US" sz="3600" dirty="0"/>
              <a:t>(Marks 2000). </a:t>
            </a:r>
          </a:p>
          <a:p>
            <a:pPr marL="0" indent="0">
              <a:buNone/>
            </a:pPr>
            <a:endParaRPr lang="en-US" sz="5400" dirty="0"/>
          </a:p>
          <a:p>
            <a:pPr marL="0" indent="0">
              <a:buNone/>
            </a:pPr>
            <a:endParaRPr lang="en-US" dirty="0"/>
          </a:p>
        </p:txBody>
      </p:sp>
      <p:pic>
        <p:nvPicPr>
          <p:cNvPr id="4101" name="Picture 5" descr="C:\Users\Abbie\AppData\Local\Microsoft\Windows\Temporary Internet Files\Content.IE5\4MMCOLXS\MP90044325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1857" y="2"/>
            <a:ext cx="3452813" cy="3152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8468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is Student Engagement?</a:t>
            </a:r>
            <a:endParaRPr lang="en-US" dirty="0"/>
          </a:p>
        </p:txBody>
      </p:sp>
      <p:sp>
        <p:nvSpPr>
          <p:cNvPr id="3" name="Content Placeholder 2"/>
          <p:cNvSpPr>
            <a:spLocks noGrp="1"/>
          </p:cNvSpPr>
          <p:nvPr>
            <p:ph idx="1"/>
          </p:nvPr>
        </p:nvSpPr>
        <p:spPr>
          <a:xfrm>
            <a:off x="533400" y="1981200"/>
            <a:ext cx="8229600" cy="4389120"/>
          </a:xfrm>
        </p:spPr>
        <p:txBody>
          <a:bodyPr>
            <a:normAutofit fontScale="92500" lnSpcReduction="10000"/>
          </a:bodyPr>
          <a:lstStyle/>
          <a:p>
            <a:pPr marL="0" indent="0">
              <a:buNone/>
            </a:pPr>
            <a:r>
              <a:rPr lang="en-US" dirty="0" smtClean="0"/>
              <a:t>True student engagement is when students are intellectually </a:t>
            </a:r>
            <a:r>
              <a:rPr lang="en-US" dirty="0"/>
              <a:t>active in learning important and challenging content. </a:t>
            </a:r>
          </a:p>
          <a:p>
            <a:r>
              <a:rPr lang="en-US" dirty="0" smtClean="0"/>
              <a:t>Not Compliant</a:t>
            </a:r>
          </a:p>
          <a:p>
            <a:r>
              <a:rPr lang="en-US" dirty="0" smtClean="0"/>
              <a:t>Not simply busy</a:t>
            </a:r>
          </a:p>
          <a:p>
            <a:pPr marL="0" indent="0">
              <a:buNone/>
            </a:pPr>
            <a:endParaRPr lang="en-US" dirty="0" smtClean="0"/>
          </a:p>
          <a:p>
            <a:pPr marL="0" indent="0">
              <a:buNone/>
            </a:pPr>
            <a:endParaRPr lang="en-US" dirty="0"/>
          </a:p>
          <a:p>
            <a:pPr marL="0" indent="0">
              <a:buNone/>
            </a:pPr>
            <a:r>
              <a:rPr lang="en-US" dirty="0" smtClean="0"/>
              <a:t>Students are developing and understanding through what they do.</a:t>
            </a:r>
            <a:endParaRPr lang="en-US" dirty="0"/>
          </a:p>
        </p:txBody>
      </p:sp>
      <p:pic>
        <p:nvPicPr>
          <p:cNvPr id="5123" name="Picture 3" descr="C:\Users\Abbie\AppData\Local\Microsoft\Windows\Temporary Internet Files\Content.IE5\S9QY2DTL\MP90043937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2971800"/>
            <a:ext cx="3200400" cy="2130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005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Elements of Student Engagement</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a:t>Student engagement </a:t>
            </a:r>
            <a:r>
              <a:rPr lang="en-US" dirty="0" smtClean="0"/>
              <a:t>may </a:t>
            </a:r>
            <a:r>
              <a:rPr lang="en-US" dirty="0"/>
              <a:t>be broken down into four distinct and important elements. As </a:t>
            </a:r>
            <a:r>
              <a:rPr lang="en-US" dirty="0" smtClean="0"/>
              <a:t>we </a:t>
            </a:r>
            <a:r>
              <a:rPr lang="en-US" dirty="0"/>
              <a:t>review these elements, think about what they might look like in practice in the classroom</a:t>
            </a:r>
          </a:p>
          <a:p>
            <a:pPr marL="0" lvl="0" indent="0">
              <a:buNone/>
            </a:pPr>
            <a:endParaRPr lang="en-US" dirty="0"/>
          </a:p>
          <a:p>
            <a:pPr lvl="0"/>
            <a:r>
              <a:rPr lang="en-US" dirty="0" smtClean="0"/>
              <a:t>Activities and Assignments</a:t>
            </a:r>
          </a:p>
          <a:p>
            <a:pPr lvl="0"/>
            <a:r>
              <a:rPr lang="en-US" dirty="0" smtClean="0"/>
              <a:t>Grouping of Students</a:t>
            </a:r>
          </a:p>
          <a:p>
            <a:pPr lvl="0"/>
            <a:r>
              <a:rPr lang="en-US" dirty="0" smtClean="0"/>
              <a:t>Instructional Materials and Resources</a:t>
            </a:r>
          </a:p>
          <a:p>
            <a:pPr lvl="0"/>
            <a:r>
              <a:rPr lang="en-US" dirty="0" smtClean="0"/>
              <a:t>Structure and Pacing</a:t>
            </a:r>
          </a:p>
          <a:p>
            <a:pPr marL="0" indent="0">
              <a:buNone/>
            </a:pPr>
            <a:endParaRPr lang="en-US" dirty="0"/>
          </a:p>
        </p:txBody>
      </p:sp>
      <p:pic>
        <p:nvPicPr>
          <p:cNvPr id="6147" name="Picture 3" descr="C:\Users\Abbie\AppData\Local\Microsoft\Windows\Temporary Internet Files\Content.IE5\S9QY2DTL\MP90044400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2" y="3124202"/>
            <a:ext cx="2781833" cy="1851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54980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Activities and </a:t>
            </a:r>
            <a:r>
              <a:rPr lang="en-US" b="1" dirty="0" smtClean="0"/>
              <a:t>Assignments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Activities </a:t>
            </a:r>
            <a:r>
              <a:rPr lang="en-US" dirty="0"/>
              <a:t>and assignments that promote learning are those that require student thinking, that emphasize depth over breadth, and that may allow students to exercise some choice.</a:t>
            </a:r>
          </a:p>
        </p:txBody>
      </p:sp>
      <p:pic>
        <p:nvPicPr>
          <p:cNvPr id="7170" name="Picture 2" descr="C:\Users\Abbie\AppData\Local\Microsoft\Windows\Temporary Internet Files\Content.IE5\G9F3ULES\MP90043949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3474" y="4721352"/>
            <a:ext cx="3200400" cy="2136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2465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Grouping of </a:t>
            </a:r>
            <a:r>
              <a:rPr lang="en-US" b="1" dirty="0" smtClean="0"/>
              <a:t>Students</a:t>
            </a:r>
            <a:endParaRPr lang="en-US" dirty="0"/>
          </a:p>
        </p:txBody>
      </p:sp>
      <p:sp>
        <p:nvSpPr>
          <p:cNvPr id="3" name="Content Placeholder 2"/>
          <p:cNvSpPr>
            <a:spLocks noGrp="1"/>
          </p:cNvSpPr>
          <p:nvPr>
            <p:ph idx="1"/>
          </p:nvPr>
        </p:nvSpPr>
        <p:spPr/>
        <p:txBody>
          <a:bodyPr>
            <a:normAutofit/>
          </a:bodyPr>
          <a:lstStyle/>
          <a:p>
            <a:r>
              <a:rPr lang="en-US" dirty="0" smtClean="0"/>
              <a:t>students </a:t>
            </a:r>
            <a:r>
              <a:rPr lang="en-US" dirty="0"/>
              <a:t>of similar background and skill may be clustered </a:t>
            </a:r>
            <a:r>
              <a:rPr lang="en-US" dirty="0" smtClean="0"/>
              <a:t>together</a:t>
            </a:r>
          </a:p>
          <a:p>
            <a:r>
              <a:rPr lang="en-US" dirty="0" smtClean="0"/>
              <a:t>the </a:t>
            </a:r>
            <a:r>
              <a:rPr lang="en-US" dirty="0"/>
              <a:t>more advanced students may be spread around into the different groups</a:t>
            </a:r>
            <a:r>
              <a:rPr lang="en-US" dirty="0" smtClean="0"/>
              <a:t>.</a:t>
            </a:r>
          </a:p>
          <a:p>
            <a:r>
              <a:rPr lang="en-US" dirty="0" smtClean="0"/>
              <a:t>a </a:t>
            </a:r>
            <a:r>
              <a:rPr lang="en-US" dirty="0"/>
              <a:t>teacher might permit students to select their own groups, or </a:t>
            </a:r>
            <a:endParaRPr lang="en-US" dirty="0" smtClean="0"/>
          </a:p>
          <a:p>
            <a:r>
              <a:rPr lang="en-US" dirty="0" smtClean="0"/>
              <a:t>they </a:t>
            </a:r>
            <a:r>
              <a:rPr lang="en-US" dirty="0"/>
              <a:t>could be formed </a:t>
            </a:r>
            <a:r>
              <a:rPr lang="en-US" dirty="0" smtClean="0"/>
              <a:t>randomly</a:t>
            </a:r>
            <a:endParaRPr lang="en-US" dirty="0"/>
          </a:p>
        </p:txBody>
      </p:sp>
      <p:pic>
        <p:nvPicPr>
          <p:cNvPr id="8195" name="Picture 3" descr="C:\Users\Abbie\AppData\Local\Microsoft\Windows\Temporary Internet Files\Content.IE5\4MMCOLXS\MP90043948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3640" y="4343400"/>
            <a:ext cx="2880360" cy="1928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27692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a:t>Instructional </a:t>
            </a:r>
            <a:r>
              <a:rPr lang="en-US" b="1" dirty="0" smtClean="0"/>
              <a:t>Materials</a:t>
            </a:r>
            <a:br>
              <a:rPr lang="en-US" b="1" dirty="0" smtClean="0"/>
            </a:br>
            <a:r>
              <a:rPr lang="en-US" b="1" dirty="0" smtClean="0"/>
              <a:t> </a:t>
            </a:r>
            <a:r>
              <a:rPr lang="en-US" b="1" dirty="0"/>
              <a:t>and </a:t>
            </a:r>
            <a:r>
              <a:rPr lang="en-US" b="1" dirty="0" smtClean="0"/>
              <a:t>Resources</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a:t/>
            </a:r>
            <a:br>
              <a:rPr lang="en-US" dirty="0"/>
            </a:br>
            <a:endParaRPr lang="en-US" dirty="0" smtClean="0"/>
          </a:p>
          <a:p>
            <a:pPr marL="0" indent="0">
              <a:buNone/>
            </a:pPr>
            <a:r>
              <a:rPr lang="en-US" dirty="0" smtClean="0"/>
              <a:t>While </a:t>
            </a:r>
            <a:r>
              <a:rPr lang="en-US" dirty="0"/>
              <a:t>some teachers are obliged to use a school or district's officially sanctioned materials, many teachers use these selectively or supplement them with others of their choosing that are better suited to engaging students in deep learning; for example, the use of primary source materials in social studies.</a:t>
            </a:r>
          </a:p>
        </p:txBody>
      </p:sp>
      <p:pic>
        <p:nvPicPr>
          <p:cNvPr id="9218" name="Picture 2" descr="C:\Users\Abbie\AppData\Local\Microsoft\Windows\Temporary Internet Files\Content.IE5\G9F3ULES\MP90042258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06977" y="1771"/>
            <a:ext cx="3251200" cy="2166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1095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Structure and </a:t>
            </a:r>
            <a:r>
              <a:rPr lang="en-US" b="1" dirty="0" smtClean="0"/>
              <a:t>Pacing</a:t>
            </a:r>
            <a:endParaRPr lang="en-US" dirty="0"/>
          </a:p>
        </p:txBody>
      </p:sp>
      <p:sp>
        <p:nvSpPr>
          <p:cNvPr id="3" name="Content Placeholder 2"/>
          <p:cNvSpPr>
            <a:spLocks noGrp="1"/>
          </p:cNvSpPr>
          <p:nvPr>
            <p:ph idx="1"/>
          </p:nvPr>
        </p:nvSpPr>
        <p:spPr>
          <a:xfrm>
            <a:off x="381000" y="1905000"/>
            <a:ext cx="8229600" cy="4389120"/>
          </a:xfrm>
        </p:spPr>
        <p:txBody>
          <a:bodyPr>
            <a:normAutofit fontScale="62500" lnSpcReduction="20000"/>
          </a:bodyPr>
          <a:lstStyle/>
          <a:p>
            <a:pPr marL="0" indent="0">
              <a:buNone/>
            </a:pPr>
            <a:r>
              <a:rPr lang="en-US" dirty="0"/>
              <a:t/>
            </a:r>
            <a:br>
              <a:rPr lang="en-US" dirty="0"/>
            </a:br>
            <a:endParaRPr lang="en-US" dirty="0" smtClean="0"/>
          </a:p>
          <a:p>
            <a:pPr marL="0" indent="0">
              <a:buNone/>
            </a:pPr>
            <a:r>
              <a:rPr lang="en-US" sz="6000" dirty="0" smtClean="0"/>
              <a:t>Keeping </a:t>
            </a:r>
            <a:r>
              <a:rPr lang="en-US" sz="6000" dirty="0"/>
              <a:t>things moving, within a well-defined structure, is one of the marks of an experienced teacher. And since much of student learning results from their reflection on what they have done, a well-designed lesson includes time for reflection and closure.</a:t>
            </a:r>
          </a:p>
        </p:txBody>
      </p:sp>
      <p:pic>
        <p:nvPicPr>
          <p:cNvPr id="10243" name="Picture 3" descr="C:\Users\Abbie\AppData\Local\Microsoft\Windows\Temporary Internet Files\Content.IE5\6I7X4PSJ\MP90042765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5712" y="0"/>
            <a:ext cx="2174113" cy="2210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9846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90"/>
            <a:ext cx="8229600" cy="1017271"/>
          </a:xfrm>
        </p:spPr>
        <p:txBody>
          <a:bodyPr>
            <a:normAutofit/>
          </a:bodyPr>
          <a:lstStyle/>
          <a:p>
            <a:pPr algn="l"/>
            <a:r>
              <a:rPr lang="en-US" dirty="0" smtClean="0"/>
              <a:t>How Might it Look?</a:t>
            </a:r>
            <a:endParaRPr lang="en-US" dirty="0"/>
          </a:p>
        </p:txBody>
      </p:sp>
      <p:sp>
        <p:nvSpPr>
          <p:cNvPr id="3" name="Content Placeholder 2"/>
          <p:cNvSpPr>
            <a:spLocks noGrp="1"/>
          </p:cNvSpPr>
          <p:nvPr>
            <p:ph idx="1"/>
          </p:nvPr>
        </p:nvSpPr>
        <p:spPr>
          <a:xfrm>
            <a:off x="457200" y="2133600"/>
            <a:ext cx="8229600" cy="4084320"/>
          </a:xfrm>
        </p:spPr>
        <p:txBody>
          <a:bodyPr>
            <a:normAutofit/>
          </a:bodyPr>
          <a:lstStyle/>
          <a:p>
            <a:r>
              <a:rPr lang="en-US" sz="3200" dirty="0" smtClean="0"/>
              <a:t>Students engaged </a:t>
            </a:r>
            <a:r>
              <a:rPr lang="en-US" sz="3200" dirty="0"/>
              <a:t>in </a:t>
            </a:r>
            <a:r>
              <a:rPr lang="en-US" sz="3200" dirty="0" smtClean="0"/>
              <a:t>discussion or debate</a:t>
            </a:r>
          </a:p>
          <a:p>
            <a:r>
              <a:rPr lang="en-US" sz="3200" dirty="0" smtClean="0"/>
              <a:t>Students answering </a:t>
            </a:r>
            <a:r>
              <a:rPr lang="en-US" sz="3200" dirty="0"/>
              <a:t>"what if?" </a:t>
            </a:r>
            <a:r>
              <a:rPr lang="en-US" sz="3200" dirty="0" smtClean="0"/>
              <a:t>questions</a:t>
            </a:r>
          </a:p>
          <a:p>
            <a:r>
              <a:rPr lang="en-US" sz="3200" dirty="0" smtClean="0"/>
              <a:t>Student  </a:t>
            </a:r>
            <a:r>
              <a:rPr lang="en-US" sz="3200" dirty="0"/>
              <a:t>discovering patterns</a:t>
            </a:r>
            <a:r>
              <a:rPr lang="en-US" sz="3200" dirty="0" smtClean="0"/>
              <a:t>,</a:t>
            </a:r>
            <a:endParaRPr lang="en-US" sz="3200" dirty="0"/>
          </a:p>
          <a:p>
            <a:r>
              <a:rPr lang="en-US" sz="3200" dirty="0" smtClean="0"/>
              <a:t>Students </a:t>
            </a:r>
            <a:r>
              <a:rPr lang="en-US" sz="3200" dirty="0"/>
              <a:t>may be selecting their work from a range of (teacher arranged) choices, and making important contributions to the intellectual life of the </a:t>
            </a:r>
            <a:r>
              <a:rPr lang="en-US" sz="3200" dirty="0" smtClean="0"/>
              <a:t>class</a:t>
            </a:r>
            <a:endParaRPr lang="en-US" sz="3200" dirty="0"/>
          </a:p>
        </p:txBody>
      </p:sp>
      <p:pic>
        <p:nvPicPr>
          <p:cNvPr id="3075" name="Picture 3" descr="C:\Users\Abbie\AppData\Local\Microsoft\Windows\Temporary Internet Files\Content.IE5\S9QY2DTL\MP90043956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1576" y="0"/>
            <a:ext cx="3392424" cy="2264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5212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Does </a:t>
            </a:r>
            <a:r>
              <a:rPr lang="en-US" dirty="0"/>
              <a:t>t</a:t>
            </a:r>
            <a:r>
              <a:rPr lang="en-US" dirty="0" smtClean="0"/>
              <a:t>he Lesson Look Like?</a:t>
            </a:r>
            <a:endParaRPr lang="en-US" dirty="0"/>
          </a:p>
        </p:txBody>
      </p:sp>
      <p:sp>
        <p:nvSpPr>
          <p:cNvPr id="3" name="Content Placeholder 2"/>
          <p:cNvSpPr>
            <a:spLocks noGrp="1"/>
          </p:cNvSpPr>
          <p:nvPr>
            <p:ph idx="1"/>
          </p:nvPr>
        </p:nvSpPr>
        <p:spPr/>
        <p:txBody>
          <a:bodyPr>
            <a:normAutofit/>
          </a:bodyPr>
          <a:lstStyle/>
          <a:p>
            <a:pPr marL="0" indent="0">
              <a:buNone/>
            </a:pPr>
            <a:r>
              <a:rPr lang="en-US" sz="4000" dirty="0" smtClean="0"/>
              <a:t>A </a:t>
            </a:r>
            <a:r>
              <a:rPr lang="en-US" sz="4000" dirty="0"/>
              <a:t>lesson in which students are engaged usually has a discernible structure: a beginning, a middle, and an end, with scaffolding provided by the teacher or by the activities </a:t>
            </a:r>
            <a:r>
              <a:rPr lang="en-US" sz="4000" dirty="0" smtClean="0"/>
              <a:t>themselves</a:t>
            </a:r>
            <a:endParaRPr lang="en-US" sz="4000" dirty="0"/>
          </a:p>
        </p:txBody>
      </p:sp>
      <p:pic>
        <p:nvPicPr>
          <p:cNvPr id="4100" name="Picture 4" descr="C:\Users\Abbie\AppData\Local\Microsoft\Windows\Temporary Internet Files\Content.IE5\G9F3ULES\MP90044375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4885660"/>
            <a:ext cx="24384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7049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304800"/>
            <a:ext cx="8382000" cy="5293757"/>
          </a:xfrm>
          <a:prstGeom prst="rect">
            <a:avLst/>
          </a:prstGeom>
        </p:spPr>
        <p:txBody>
          <a:bodyPr wrap="square">
            <a:spAutoFit/>
          </a:bodyPr>
          <a:lstStyle/>
          <a:p>
            <a:r>
              <a:rPr lang="en-US" dirty="0"/>
              <a:t> </a:t>
            </a:r>
            <a:endParaRPr lang="en-US" sz="4000" dirty="0"/>
          </a:p>
          <a:p>
            <a:r>
              <a:rPr lang="en-US" sz="4000" dirty="0"/>
              <a:t> </a:t>
            </a:r>
            <a:endParaRPr lang="en-US" sz="4000" b="1" i="1" dirty="0"/>
          </a:p>
          <a:p>
            <a:r>
              <a:rPr lang="en-US" sz="4000" b="1" i="1" dirty="0"/>
              <a:t>“…teacher quality matters – and… it matters a great deal.  If we are committed to this premise, then we must be committed to populating our schools with the highest quality teachers possible.”</a:t>
            </a:r>
          </a:p>
          <a:p>
            <a:pPr lvl="0"/>
            <a:r>
              <a:rPr lang="en-US" sz="2800" dirty="0" err="1"/>
              <a:t>Stronge</a:t>
            </a:r>
            <a:r>
              <a:rPr lang="en-US" sz="2800" dirty="0"/>
              <a:t>, </a:t>
            </a:r>
            <a:r>
              <a:rPr lang="en-US" sz="2800" dirty="0" err="1"/>
              <a:t>Gareis</a:t>
            </a:r>
            <a:r>
              <a:rPr lang="en-US" sz="2800" dirty="0"/>
              <a:t>, &amp; Little (2006)</a:t>
            </a:r>
          </a:p>
        </p:txBody>
      </p:sp>
    </p:spTree>
    <p:extLst>
      <p:ext uri="{BB962C8B-B14F-4D97-AF65-F5344CB8AC3E}">
        <p14:creationId xmlns:p14="http://schemas.microsoft.com/office/powerpoint/2010/main" val="42935874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t>Are They Really Engaged?</a:t>
            </a:r>
            <a:endParaRPr lang="en-US" dirty="0"/>
          </a:p>
        </p:txBody>
      </p:sp>
      <p:sp>
        <p:nvSpPr>
          <p:cNvPr id="3" name="Content Placeholder 2"/>
          <p:cNvSpPr>
            <a:spLocks noGrp="1"/>
          </p:cNvSpPr>
          <p:nvPr>
            <p:ph idx="1"/>
          </p:nvPr>
        </p:nvSpPr>
        <p:spPr>
          <a:xfrm>
            <a:off x="457200" y="2590800"/>
            <a:ext cx="8229600" cy="3733800"/>
          </a:xfrm>
        </p:spPr>
        <p:txBody>
          <a:bodyPr>
            <a:normAutofit fontScale="92500" lnSpcReduction="10000"/>
          </a:bodyPr>
          <a:lstStyle/>
          <a:p>
            <a:pPr marL="0" indent="0">
              <a:buNone/>
            </a:pPr>
            <a:r>
              <a:rPr lang="en-US" dirty="0" smtClean="0"/>
              <a:t> </a:t>
            </a:r>
            <a:r>
              <a:rPr lang="en-US" sz="4400" dirty="0" smtClean="0"/>
              <a:t>When determining </a:t>
            </a:r>
          </a:p>
          <a:p>
            <a:pPr marL="0" indent="0">
              <a:buNone/>
            </a:pPr>
            <a:r>
              <a:rPr lang="en-US" sz="4400" dirty="0" smtClean="0"/>
              <a:t>the student engagement in a lesson it </a:t>
            </a:r>
            <a:r>
              <a:rPr lang="en-US" sz="4400" dirty="0"/>
              <a:t>is essential not only to watch the teacher, but also to pay close attention to the students and what they are </a:t>
            </a:r>
            <a:r>
              <a:rPr lang="en-US" sz="4400" dirty="0" smtClean="0"/>
              <a:t>doing</a:t>
            </a:r>
            <a:endParaRPr lang="en-US" sz="4400" dirty="0"/>
          </a:p>
        </p:txBody>
      </p:sp>
      <p:pic>
        <p:nvPicPr>
          <p:cNvPr id="5126" name="Picture 6" descr="C:\Users\Abbie\AppData\Local\Microsoft\Windows\Temporary Internet Files\Content.IE5\4MMCOLXS\MP90043950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6352" y="-54935"/>
            <a:ext cx="2517648"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8651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63141"/>
            <a:ext cx="8458200" cy="1583948"/>
          </a:xfrm>
        </p:spPr>
        <p:txBody>
          <a:bodyPr/>
          <a:lstStyle/>
          <a:p>
            <a:pPr algn="l"/>
            <a:r>
              <a:rPr lang="en-US" dirty="0" smtClean="0"/>
              <a:t>Student Engagement?</a:t>
            </a:r>
            <a:endParaRPr lang="en-US" dirty="0"/>
          </a:p>
        </p:txBody>
      </p:sp>
      <p:sp>
        <p:nvSpPr>
          <p:cNvPr id="3" name="Content Placeholder 2"/>
          <p:cNvSpPr>
            <a:spLocks noGrp="1"/>
          </p:cNvSpPr>
          <p:nvPr>
            <p:ph idx="1"/>
          </p:nvPr>
        </p:nvSpPr>
        <p:spPr>
          <a:xfrm>
            <a:off x="457200" y="2357056"/>
            <a:ext cx="8229600" cy="3967545"/>
          </a:xfrm>
        </p:spPr>
        <p:txBody>
          <a:bodyPr>
            <a:noAutofit/>
          </a:bodyPr>
          <a:lstStyle/>
          <a:p>
            <a:pPr marL="0" indent="0">
              <a:buNone/>
            </a:pPr>
            <a:r>
              <a:rPr lang="en-US" sz="4400" dirty="0"/>
              <a:t>The best evidence for student engagement is what students are saying and doing as a consequence of what the teacher does, or has done, or has planned.</a:t>
            </a:r>
          </a:p>
        </p:txBody>
      </p:sp>
      <p:pic>
        <p:nvPicPr>
          <p:cNvPr id="6148" name="Picture 4" descr="C:\Users\Abbie\AppData\Local\Microsoft\Windows\Temporary Internet Files\Content.IE5\6I7X4PSJ\MP90043954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7608" y="263141"/>
            <a:ext cx="3136392" cy="2093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8173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8229600" cy="1143000"/>
          </a:xfrm>
        </p:spPr>
        <p:txBody>
          <a:bodyPr>
            <a:normAutofit/>
          </a:bodyPr>
          <a:lstStyle/>
          <a:p>
            <a:r>
              <a:rPr lang="en-US" dirty="0" smtClean="0"/>
              <a:t>Indicators of Student Involvement</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Activities </a:t>
            </a:r>
            <a:r>
              <a:rPr lang="en-US" dirty="0"/>
              <a:t>aligned with the goals of the lesson</a:t>
            </a:r>
          </a:p>
          <a:p>
            <a:r>
              <a:rPr lang="en-US" dirty="0"/>
              <a:t>Student enthusiasm, interest, thinking, problem-solving, etc.</a:t>
            </a:r>
          </a:p>
          <a:p>
            <a:r>
              <a:rPr lang="en-US" dirty="0"/>
              <a:t>Learning tasks that require high-level student thinking and are aligned with lesson objectives</a:t>
            </a:r>
          </a:p>
          <a:p>
            <a:r>
              <a:rPr lang="en-US" dirty="0"/>
              <a:t>Students are highly motivated to work on all tasks and are persistent even when the tasks are challenging</a:t>
            </a:r>
          </a:p>
          <a:p>
            <a:r>
              <a:rPr lang="en-US" dirty="0"/>
              <a:t>Students actively "working," rather than watching while the teacher "works"</a:t>
            </a:r>
          </a:p>
          <a:p>
            <a:r>
              <a:rPr lang="en-US" dirty="0"/>
              <a:t>Suitable pacing of the lesson: neither dragging nor rushed, with time for closure and student reflection</a:t>
            </a:r>
          </a:p>
          <a:p>
            <a:pPr marL="0" indent="0">
              <a:buNone/>
            </a:pPr>
            <a:endParaRPr lang="en-US" dirty="0"/>
          </a:p>
        </p:txBody>
      </p:sp>
      <p:pic>
        <p:nvPicPr>
          <p:cNvPr id="7171" name="Picture 3" descr="C:\Users\Abbie\AppData\Local\Microsoft\Windows\Temporary Internet Files\Content.IE5\G9F3ULES\MC90014986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1002" y="-23036"/>
            <a:ext cx="1320297" cy="2714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124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534400" cy="1600200"/>
          </a:xfrm>
        </p:spPr>
        <p:txBody>
          <a:bodyPr/>
          <a:lstStyle/>
          <a:p>
            <a:pPr algn="l"/>
            <a:r>
              <a:rPr lang="en-US" dirty="0" smtClean="0"/>
              <a:t>Critical Attributes	</a:t>
            </a:r>
            <a:endParaRPr lang="en-US" dirty="0"/>
          </a:p>
        </p:txBody>
      </p:sp>
      <p:sp>
        <p:nvSpPr>
          <p:cNvPr id="3" name="Content Placeholder 2"/>
          <p:cNvSpPr>
            <a:spLocks noGrp="1"/>
          </p:cNvSpPr>
          <p:nvPr>
            <p:ph idx="1"/>
          </p:nvPr>
        </p:nvSpPr>
        <p:spPr/>
        <p:txBody>
          <a:bodyPr>
            <a:normAutofit fontScale="77500" lnSpcReduction="20000"/>
          </a:bodyPr>
          <a:lstStyle/>
          <a:p>
            <a:pPr lvl="0"/>
            <a:endParaRPr lang="en-US" dirty="0" smtClean="0"/>
          </a:p>
          <a:p>
            <a:pPr lvl="0"/>
            <a:r>
              <a:rPr lang="en-US" dirty="0" smtClean="0"/>
              <a:t>Most </a:t>
            </a:r>
            <a:r>
              <a:rPr lang="en-US" dirty="0"/>
              <a:t>students are intellectually engaged in the lesson.</a:t>
            </a:r>
          </a:p>
          <a:p>
            <a:pPr lvl="0"/>
            <a:r>
              <a:rPr lang="en-US" dirty="0"/>
              <a:t>Learning tasks have multiple correct responses or approaches and/or demand higher-order thinking.</a:t>
            </a:r>
          </a:p>
          <a:p>
            <a:pPr lvl="0"/>
            <a:r>
              <a:rPr lang="en-US" dirty="0"/>
              <a:t>Students have some choice in how they complete learning tasks.</a:t>
            </a:r>
          </a:p>
          <a:p>
            <a:pPr lvl="0"/>
            <a:r>
              <a:rPr lang="en-US" dirty="0"/>
              <a:t>There is a mix of different types of groupings, suitable to the lesson objectives.</a:t>
            </a:r>
          </a:p>
          <a:p>
            <a:pPr lvl="0"/>
            <a:r>
              <a:rPr lang="en-US" dirty="0"/>
              <a:t>Materials and resources support the learning goals and require intellectual engagement, as appropriate.</a:t>
            </a:r>
          </a:p>
          <a:p>
            <a:r>
              <a:rPr lang="en-US" dirty="0"/>
              <a:t>The pacing of the lesson provides students the time needed to be intellectually engaged.</a:t>
            </a:r>
          </a:p>
        </p:txBody>
      </p:sp>
      <p:pic>
        <p:nvPicPr>
          <p:cNvPr id="1026" name="Picture 2" descr="C:\Users\Abbie\AppData\Local\Microsoft\Windows\Temporary Internet Files\Content.IE5\6I7X4PSJ\MP90043950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5584" y="34076"/>
            <a:ext cx="3328416" cy="1659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7422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279400"/>
            <a:ext cx="7848600" cy="2036763"/>
          </a:xfrm>
        </p:spPr>
        <p:txBody>
          <a:bodyPr>
            <a:normAutofit/>
          </a:bodyPr>
          <a:lstStyle/>
          <a:p>
            <a:pPr algn="ctr"/>
            <a:r>
              <a:rPr lang="en-US" dirty="0" smtClean="0">
                <a:solidFill>
                  <a:schemeClr val="tx1">
                    <a:lumMod val="75000"/>
                    <a:lumOff val="25000"/>
                  </a:schemeClr>
                </a:solidFill>
              </a:rPr>
              <a:t>Engaging Students in Learning</a:t>
            </a:r>
            <a:br>
              <a:rPr lang="en-US" dirty="0" smtClean="0">
                <a:solidFill>
                  <a:schemeClr val="tx1">
                    <a:lumMod val="75000"/>
                    <a:lumOff val="25000"/>
                  </a:schemeClr>
                </a:solidFill>
              </a:rPr>
            </a:br>
            <a:r>
              <a:rPr lang="en-US" dirty="0" smtClean="0">
                <a:solidFill>
                  <a:schemeClr val="tx1">
                    <a:lumMod val="75000"/>
                    <a:lumOff val="25000"/>
                  </a:schemeClr>
                </a:solidFill>
              </a:rPr>
              <a:t>What is Accomplished?</a:t>
            </a:r>
            <a:endParaRPr lang="en-US" dirty="0">
              <a:solidFill>
                <a:schemeClr val="tx1">
                  <a:lumMod val="75000"/>
                  <a:lumOff val="25000"/>
                </a:schemeClr>
              </a:solidFill>
              <a:effectLst/>
            </a:endParaRPr>
          </a:p>
        </p:txBody>
      </p:sp>
      <p:sp>
        <p:nvSpPr>
          <p:cNvPr id="5" name="Content Placeholder 4"/>
          <p:cNvSpPr>
            <a:spLocks noGrp="1"/>
          </p:cNvSpPr>
          <p:nvPr>
            <p:ph idx="1"/>
          </p:nvPr>
        </p:nvSpPr>
        <p:spPr>
          <a:xfrm>
            <a:off x="1295400" y="1981200"/>
            <a:ext cx="7696200" cy="4064000"/>
          </a:xfrm>
        </p:spPr>
        <p:txBody>
          <a:bodyPr>
            <a:normAutofit/>
          </a:bodyPr>
          <a:lstStyle/>
          <a:p>
            <a:endParaRPr lang="en-US" dirty="0" smtClean="0"/>
          </a:p>
          <a:p>
            <a:pPr marL="0" indent="0">
              <a:buNone/>
            </a:pPr>
            <a:r>
              <a:rPr lang="en-US" sz="3800" b="1" dirty="0" smtClean="0"/>
              <a:t>1. Read the 3C component description and rubric. </a:t>
            </a:r>
          </a:p>
          <a:p>
            <a:pPr marL="0" indent="0">
              <a:buNone/>
            </a:pPr>
            <a:r>
              <a:rPr lang="en-US" sz="3800" b="1" dirty="0" smtClean="0"/>
              <a:t>2. Highlight the “look </a:t>
            </a:r>
            <a:r>
              <a:rPr lang="en-US" sz="3800" b="1" dirty="0" err="1" smtClean="0"/>
              <a:t>fors</a:t>
            </a:r>
            <a:r>
              <a:rPr lang="en-US" sz="3800" b="1" dirty="0" smtClean="0"/>
              <a:t>” for this component.  </a:t>
            </a:r>
          </a:p>
          <a:p>
            <a:pPr marL="0" indent="0">
              <a:buNone/>
            </a:pPr>
            <a:r>
              <a:rPr lang="en-US" sz="3800" b="1" dirty="0" smtClean="0"/>
              <a:t>3. Discuss with your table group.</a:t>
            </a:r>
          </a:p>
          <a:p>
            <a:endParaRPr lang="en-US" sz="4400" b="1"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10" y="381000"/>
            <a:ext cx="1600200" cy="2844800"/>
          </a:xfrm>
          <a:prstGeom prst="rect">
            <a:avLst/>
          </a:prstGeom>
        </p:spPr>
      </p:pic>
    </p:spTree>
    <p:extLst>
      <p:ext uri="{BB962C8B-B14F-4D97-AF65-F5344CB8AC3E}">
        <p14:creationId xmlns:p14="http://schemas.microsoft.com/office/powerpoint/2010/main" val="258636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u="sng" dirty="0" smtClean="0">
                <a:solidFill>
                  <a:srgbClr val="FF0000"/>
                </a:solidFill>
              </a:rPr>
              <a:t>Accomplished</a:t>
            </a:r>
            <a:endParaRPr lang="en-US" b="1" i="1" u="sng" dirty="0">
              <a:solidFill>
                <a:srgbClr val="FF0000"/>
              </a:solidFill>
            </a:endParaRPr>
          </a:p>
        </p:txBody>
      </p:sp>
      <p:sp>
        <p:nvSpPr>
          <p:cNvPr id="3" name="Content Placeholder 2"/>
          <p:cNvSpPr>
            <a:spLocks noGrp="1"/>
          </p:cNvSpPr>
          <p:nvPr>
            <p:ph idx="1"/>
          </p:nvPr>
        </p:nvSpPr>
        <p:spPr/>
        <p:txBody>
          <a:bodyPr>
            <a:normAutofit fontScale="92500" lnSpcReduction="10000"/>
          </a:bodyPr>
          <a:lstStyle/>
          <a:p>
            <a:r>
              <a:rPr lang="en-US" dirty="0"/>
              <a:t>The learning tasks and activities are </a:t>
            </a:r>
            <a:r>
              <a:rPr lang="en-US" b="1" i="1" u="sng" dirty="0">
                <a:solidFill>
                  <a:srgbClr val="C00000"/>
                </a:solidFill>
              </a:rPr>
              <a:t>aligned</a:t>
            </a:r>
            <a:r>
              <a:rPr lang="en-US" dirty="0">
                <a:solidFill>
                  <a:srgbClr val="C00000"/>
                </a:solidFill>
              </a:rPr>
              <a:t> </a:t>
            </a:r>
            <a:r>
              <a:rPr lang="en-US" dirty="0"/>
              <a:t>with the instructional outcomes and are</a:t>
            </a:r>
            <a:r>
              <a:rPr lang="en-US" dirty="0">
                <a:solidFill>
                  <a:srgbClr val="C00000"/>
                </a:solidFill>
              </a:rPr>
              <a:t> </a:t>
            </a:r>
            <a:r>
              <a:rPr lang="en-US" b="1" i="1" u="sng" dirty="0">
                <a:solidFill>
                  <a:srgbClr val="C00000"/>
                </a:solidFill>
              </a:rPr>
              <a:t>designed to challenge student thinking,</a:t>
            </a:r>
            <a:r>
              <a:rPr lang="en-US" b="1" i="1" u="sng" dirty="0">
                <a:solidFill>
                  <a:schemeClr val="accent2"/>
                </a:solidFill>
              </a:rPr>
              <a:t> </a:t>
            </a:r>
            <a:r>
              <a:rPr lang="en-US" dirty="0"/>
              <a:t>resulting in </a:t>
            </a:r>
            <a:r>
              <a:rPr lang="en-US" b="1" i="1" u="sng" dirty="0">
                <a:solidFill>
                  <a:srgbClr val="C00000"/>
                </a:solidFill>
              </a:rPr>
              <a:t>active intellectual engagement by most students </a:t>
            </a:r>
            <a:r>
              <a:rPr lang="en-US" dirty="0"/>
              <a:t>with important and challenging content, and with </a:t>
            </a:r>
            <a:r>
              <a:rPr lang="en-US" b="1" i="1" u="sng" dirty="0">
                <a:solidFill>
                  <a:srgbClr val="C00000"/>
                </a:solidFill>
              </a:rPr>
              <a:t>teacher scaffolding</a:t>
            </a:r>
            <a:r>
              <a:rPr lang="en-US" dirty="0">
                <a:solidFill>
                  <a:srgbClr val="C00000"/>
                </a:solidFill>
              </a:rPr>
              <a:t> </a:t>
            </a:r>
            <a:r>
              <a:rPr lang="en-US" dirty="0"/>
              <a:t>to support that engagement. The lesson has a </a:t>
            </a:r>
            <a:r>
              <a:rPr lang="en-US" b="1" i="1" u="sng" dirty="0">
                <a:solidFill>
                  <a:srgbClr val="C00000"/>
                </a:solidFill>
              </a:rPr>
              <a:t>clearly defined str</a:t>
            </a:r>
            <a:r>
              <a:rPr lang="en-US" b="1" i="1" u="sng" dirty="0">
                <a:solidFill>
                  <a:srgbClr val="FF0000"/>
                </a:solidFill>
              </a:rPr>
              <a:t>ucture </a:t>
            </a:r>
            <a:r>
              <a:rPr lang="en-US" dirty="0"/>
              <a:t>and the </a:t>
            </a:r>
            <a:r>
              <a:rPr lang="en-US" b="1" i="1" u="sng" dirty="0">
                <a:solidFill>
                  <a:srgbClr val="FF0000"/>
                </a:solidFill>
              </a:rPr>
              <a:t>pacing</a:t>
            </a:r>
            <a:r>
              <a:rPr lang="en-US" dirty="0"/>
              <a:t> of the lesson </a:t>
            </a:r>
            <a:r>
              <a:rPr lang="en-US" dirty="0">
                <a:solidFill>
                  <a:srgbClr val="C00000"/>
                </a:solidFill>
              </a:rPr>
              <a:t>is </a:t>
            </a:r>
            <a:r>
              <a:rPr lang="en-US" b="1" i="1" u="sng" dirty="0">
                <a:solidFill>
                  <a:srgbClr val="C00000"/>
                </a:solidFill>
              </a:rPr>
              <a:t>appropriate</a:t>
            </a:r>
            <a:r>
              <a:rPr lang="en-US" dirty="0"/>
              <a:t>, providing most students the time needed to be </a:t>
            </a:r>
            <a:r>
              <a:rPr lang="en-US" b="1" i="1" u="sng" dirty="0">
                <a:solidFill>
                  <a:srgbClr val="C00000"/>
                </a:solidFill>
              </a:rPr>
              <a:t>intellectually engaged</a:t>
            </a:r>
          </a:p>
        </p:txBody>
      </p:sp>
    </p:spTree>
    <p:extLst>
      <p:ext uri="{BB962C8B-B14F-4D97-AF65-F5344CB8AC3E}">
        <p14:creationId xmlns:p14="http://schemas.microsoft.com/office/powerpoint/2010/main" val="8536148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u="sng" dirty="0" smtClean="0">
                <a:solidFill>
                  <a:srgbClr val="FF0000"/>
                </a:solidFill>
              </a:rPr>
              <a:t>Exemplary</a:t>
            </a:r>
            <a:endParaRPr lang="en-US" b="1" i="1" u="sng" dirty="0">
              <a:solidFill>
                <a:srgbClr val="FF0000"/>
              </a:solidFill>
            </a:endParaRPr>
          </a:p>
        </p:txBody>
      </p:sp>
      <p:sp>
        <p:nvSpPr>
          <p:cNvPr id="3" name="Content Placeholder 2"/>
          <p:cNvSpPr>
            <a:spLocks noGrp="1"/>
          </p:cNvSpPr>
          <p:nvPr>
            <p:ph idx="1"/>
          </p:nvPr>
        </p:nvSpPr>
        <p:spPr/>
        <p:txBody>
          <a:bodyPr>
            <a:normAutofit fontScale="85000" lnSpcReduction="20000"/>
          </a:bodyPr>
          <a:lstStyle/>
          <a:p>
            <a:pPr marL="0" indent="0">
              <a:buNone/>
            </a:pPr>
            <a:r>
              <a:rPr lang="en-US" b="1" i="1" u="sng" dirty="0">
                <a:solidFill>
                  <a:srgbClr val="C00000"/>
                </a:solidFill>
              </a:rPr>
              <a:t>Virtually all students are intellectually engaged </a:t>
            </a:r>
            <a:r>
              <a:rPr lang="en-US" dirty="0"/>
              <a:t>in</a:t>
            </a:r>
            <a:r>
              <a:rPr lang="en-US" b="1" dirty="0"/>
              <a:t> </a:t>
            </a:r>
            <a:r>
              <a:rPr lang="en-US" dirty="0"/>
              <a:t>challenging content, through </a:t>
            </a:r>
            <a:r>
              <a:rPr lang="en-US" b="1" i="1" u="sng" dirty="0">
                <a:solidFill>
                  <a:srgbClr val="C00000"/>
                </a:solidFill>
              </a:rPr>
              <a:t>well-designed learning tasks and suitable scaffolding</a:t>
            </a:r>
            <a:r>
              <a:rPr lang="en-US" dirty="0">
                <a:solidFill>
                  <a:srgbClr val="C00000"/>
                </a:solidFill>
              </a:rPr>
              <a:t> </a:t>
            </a:r>
            <a:r>
              <a:rPr lang="en-US" dirty="0"/>
              <a:t>by the teacher. Learning tasks and activities are </a:t>
            </a:r>
            <a:r>
              <a:rPr lang="en-US" b="1" i="1" u="sng" dirty="0">
                <a:solidFill>
                  <a:srgbClr val="C00000"/>
                </a:solidFill>
              </a:rPr>
              <a:t>fully aligned </a:t>
            </a:r>
            <a:r>
              <a:rPr lang="en-US" dirty="0"/>
              <a:t>with the instructional outcomes. In addition, there is evidence of</a:t>
            </a:r>
            <a:r>
              <a:rPr lang="en-US" i="1" u="sng" dirty="0"/>
              <a:t> </a:t>
            </a:r>
            <a:r>
              <a:rPr lang="en-US" dirty="0"/>
              <a:t>some</a:t>
            </a:r>
            <a:r>
              <a:rPr lang="en-US" b="1" dirty="0">
                <a:solidFill>
                  <a:srgbClr val="C00000"/>
                </a:solidFill>
              </a:rPr>
              <a:t> </a:t>
            </a:r>
            <a:r>
              <a:rPr lang="en-US" b="1" i="1" u="sng" dirty="0">
                <a:solidFill>
                  <a:schemeClr val="accent2"/>
                </a:solidFill>
              </a:rPr>
              <a:t>s</a:t>
            </a:r>
            <a:r>
              <a:rPr lang="en-US" b="1" i="1" u="sng" dirty="0">
                <a:solidFill>
                  <a:srgbClr val="C00000"/>
                </a:solidFill>
              </a:rPr>
              <a:t>tuden</a:t>
            </a:r>
            <a:r>
              <a:rPr lang="en-US" b="1" i="1" u="sng" dirty="0">
                <a:solidFill>
                  <a:schemeClr val="accent2"/>
                </a:solidFill>
              </a:rPr>
              <a:t>t </a:t>
            </a:r>
            <a:r>
              <a:rPr lang="en-US" b="1" i="1" u="sng" dirty="0">
                <a:solidFill>
                  <a:srgbClr val="C00000"/>
                </a:solidFill>
              </a:rPr>
              <a:t>initiation of inquiry </a:t>
            </a:r>
            <a:r>
              <a:rPr lang="en-US" dirty="0"/>
              <a:t>and</a:t>
            </a:r>
            <a:r>
              <a:rPr lang="en-US" b="1" i="1" u="sng" dirty="0">
                <a:solidFill>
                  <a:schemeClr val="accent2"/>
                </a:solidFill>
              </a:rPr>
              <a:t> </a:t>
            </a:r>
            <a:r>
              <a:rPr lang="en-US" b="1" i="1" u="sng" dirty="0">
                <a:solidFill>
                  <a:srgbClr val="C00000"/>
                </a:solidFill>
              </a:rPr>
              <a:t>student contribut</a:t>
            </a:r>
            <a:r>
              <a:rPr lang="en-US" b="1" i="1" u="sng" dirty="0">
                <a:solidFill>
                  <a:schemeClr val="accent2"/>
                </a:solidFill>
              </a:rPr>
              <a:t>ions </a:t>
            </a:r>
            <a:r>
              <a:rPr lang="en-US" dirty="0"/>
              <a:t>to the exploration of important content. The lesson has a clearly defined structure, and the </a:t>
            </a:r>
            <a:r>
              <a:rPr lang="en-US" b="1" i="1" u="sng" dirty="0">
                <a:solidFill>
                  <a:srgbClr val="C00000"/>
                </a:solidFill>
              </a:rPr>
              <a:t>pacing</a:t>
            </a:r>
            <a:r>
              <a:rPr lang="en-US" dirty="0"/>
              <a:t> of the lesson provides students the time needed </a:t>
            </a:r>
            <a:r>
              <a:rPr lang="en-US" b="1" i="1" u="sng" dirty="0">
                <a:solidFill>
                  <a:srgbClr val="C00000"/>
                </a:solidFill>
              </a:rPr>
              <a:t>to intellectually engage </a:t>
            </a:r>
            <a:r>
              <a:rPr lang="en-US" dirty="0"/>
              <a:t>with and </a:t>
            </a:r>
            <a:r>
              <a:rPr lang="en-US" b="1" i="1" u="sng" dirty="0">
                <a:solidFill>
                  <a:srgbClr val="C00000"/>
                </a:solidFill>
              </a:rPr>
              <a:t>reflect upon their learning</a:t>
            </a:r>
            <a:r>
              <a:rPr lang="en-US" dirty="0"/>
              <a:t>, and to </a:t>
            </a:r>
            <a:r>
              <a:rPr lang="en-US" b="1" i="1" u="sng" dirty="0">
                <a:solidFill>
                  <a:srgbClr val="C00000"/>
                </a:solidFill>
              </a:rPr>
              <a:t>consolidate their understanding</a:t>
            </a:r>
            <a:r>
              <a:rPr lang="en-US" dirty="0"/>
              <a:t>. Students may have </a:t>
            </a:r>
            <a:r>
              <a:rPr lang="en-US" b="1" i="1" u="sng" dirty="0">
                <a:solidFill>
                  <a:srgbClr val="C00000"/>
                </a:solidFill>
              </a:rPr>
              <a:t>some choice </a:t>
            </a:r>
            <a:r>
              <a:rPr lang="en-US" dirty="0"/>
              <a:t>in how they complete tasks and may </a:t>
            </a:r>
            <a:r>
              <a:rPr lang="en-US" b="1" i="1" u="sng" dirty="0">
                <a:solidFill>
                  <a:srgbClr val="C00000"/>
                </a:solidFill>
              </a:rPr>
              <a:t>serve as resources </a:t>
            </a:r>
            <a:r>
              <a:rPr lang="en-US" dirty="0"/>
              <a:t>for one another.</a:t>
            </a:r>
          </a:p>
        </p:txBody>
      </p:sp>
    </p:spTree>
    <p:extLst>
      <p:ext uri="{BB962C8B-B14F-4D97-AF65-F5344CB8AC3E}">
        <p14:creationId xmlns:p14="http://schemas.microsoft.com/office/powerpoint/2010/main" val="10951564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u="sng" dirty="0" smtClean="0">
                <a:solidFill>
                  <a:srgbClr val="FF0000"/>
                </a:solidFill>
              </a:rPr>
              <a:t>Developing</a:t>
            </a:r>
            <a:endParaRPr lang="en-US" b="1" i="1" u="sng" dirty="0">
              <a:solidFill>
                <a:srgbClr val="FF0000"/>
              </a:solidFill>
            </a:endParaRPr>
          </a:p>
        </p:txBody>
      </p:sp>
      <p:sp>
        <p:nvSpPr>
          <p:cNvPr id="3" name="Content Placeholder 2"/>
          <p:cNvSpPr>
            <a:spLocks noGrp="1"/>
          </p:cNvSpPr>
          <p:nvPr>
            <p:ph idx="1"/>
          </p:nvPr>
        </p:nvSpPr>
        <p:spPr/>
        <p:txBody>
          <a:bodyPr>
            <a:normAutofit/>
          </a:bodyPr>
          <a:lstStyle/>
          <a:p>
            <a:r>
              <a:rPr lang="en-US" dirty="0"/>
              <a:t>The learning tasks and activities are </a:t>
            </a:r>
            <a:r>
              <a:rPr lang="en-US" b="1" i="1" u="sng" dirty="0">
                <a:solidFill>
                  <a:srgbClr val="C00000"/>
                </a:solidFill>
              </a:rPr>
              <a:t>partially aligned</a:t>
            </a:r>
            <a:r>
              <a:rPr lang="en-US" dirty="0"/>
              <a:t> with the instructional outcomes but require only </a:t>
            </a:r>
            <a:r>
              <a:rPr lang="en-US" b="1" i="1" u="sng" dirty="0">
                <a:solidFill>
                  <a:srgbClr val="C00000"/>
                </a:solidFill>
              </a:rPr>
              <a:t>minimal thinking by students</a:t>
            </a:r>
            <a:r>
              <a:rPr lang="en-US" dirty="0"/>
              <a:t>, allowing </a:t>
            </a:r>
            <a:r>
              <a:rPr lang="en-US" b="1" i="1" u="sng" dirty="0">
                <a:solidFill>
                  <a:srgbClr val="C00000"/>
                </a:solidFill>
              </a:rPr>
              <a:t>most students </a:t>
            </a:r>
            <a:r>
              <a:rPr lang="en-US" dirty="0"/>
              <a:t>to be </a:t>
            </a:r>
            <a:r>
              <a:rPr lang="en-US" b="1" i="1" u="sng" dirty="0">
                <a:solidFill>
                  <a:srgbClr val="C00000"/>
                </a:solidFill>
              </a:rPr>
              <a:t>passive</a:t>
            </a:r>
            <a:r>
              <a:rPr lang="en-US" dirty="0"/>
              <a:t> or merely </a:t>
            </a:r>
            <a:r>
              <a:rPr lang="en-US" b="1" i="1" u="sng" dirty="0">
                <a:solidFill>
                  <a:srgbClr val="C00000"/>
                </a:solidFill>
              </a:rPr>
              <a:t>compliant</a:t>
            </a:r>
            <a:r>
              <a:rPr lang="en-US" dirty="0"/>
              <a:t>. The lesson has a </a:t>
            </a:r>
            <a:r>
              <a:rPr lang="en-US" b="1" i="1" u="sng" dirty="0">
                <a:solidFill>
                  <a:srgbClr val="C00000"/>
                </a:solidFill>
              </a:rPr>
              <a:t>recognizable structure</a:t>
            </a:r>
            <a:r>
              <a:rPr lang="en-US" dirty="0"/>
              <a:t>; however, </a:t>
            </a:r>
            <a:r>
              <a:rPr lang="en-US" b="1" i="1" u="sng" dirty="0">
                <a:solidFill>
                  <a:srgbClr val="C00000"/>
                </a:solidFill>
              </a:rPr>
              <a:t>the pacing of the lesson may not provide students</a:t>
            </a:r>
            <a:r>
              <a:rPr lang="en-US" dirty="0"/>
              <a:t> the time needed to be </a:t>
            </a:r>
            <a:r>
              <a:rPr lang="en-US" b="1" i="1" u="sng" dirty="0">
                <a:solidFill>
                  <a:srgbClr val="C00000"/>
                </a:solidFill>
              </a:rPr>
              <a:t>intellectually engaged.</a:t>
            </a:r>
          </a:p>
        </p:txBody>
      </p:sp>
    </p:spTree>
    <p:extLst>
      <p:ext uri="{BB962C8B-B14F-4D97-AF65-F5344CB8AC3E}">
        <p14:creationId xmlns:p14="http://schemas.microsoft.com/office/powerpoint/2010/main" val="12613593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u="sng" dirty="0" smtClean="0">
                <a:solidFill>
                  <a:srgbClr val="FF0000"/>
                </a:solidFill>
              </a:rPr>
              <a:t>Ineffective</a:t>
            </a:r>
            <a:endParaRPr lang="en-US" b="1" i="1" u="sng" dirty="0">
              <a:solidFill>
                <a:srgbClr val="FF0000"/>
              </a:solidFill>
            </a:endParaRPr>
          </a:p>
        </p:txBody>
      </p:sp>
      <p:sp>
        <p:nvSpPr>
          <p:cNvPr id="3" name="Content Placeholder 2"/>
          <p:cNvSpPr>
            <a:spLocks noGrp="1"/>
          </p:cNvSpPr>
          <p:nvPr>
            <p:ph idx="1"/>
          </p:nvPr>
        </p:nvSpPr>
        <p:spPr/>
        <p:txBody>
          <a:bodyPr/>
          <a:lstStyle/>
          <a:p>
            <a:pPr marL="0" indent="0">
              <a:buNone/>
            </a:pPr>
            <a:r>
              <a:rPr lang="en-US" dirty="0"/>
              <a:t>The learning tasks and activities, materials, resources, instructional groups, and technology are </a:t>
            </a:r>
            <a:r>
              <a:rPr lang="en-US" b="1" i="1" u="sng" dirty="0">
                <a:solidFill>
                  <a:srgbClr val="C00000"/>
                </a:solidFill>
              </a:rPr>
              <a:t>poorly aligned</a:t>
            </a:r>
            <a:r>
              <a:rPr lang="en-US" dirty="0"/>
              <a:t> with the instructional outcomes, or require </a:t>
            </a:r>
            <a:r>
              <a:rPr lang="en-US" b="1" i="1" u="sng" dirty="0">
                <a:solidFill>
                  <a:srgbClr val="C00000"/>
                </a:solidFill>
              </a:rPr>
              <a:t>only rote responses</a:t>
            </a:r>
            <a:r>
              <a:rPr lang="en-US" dirty="0"/>
              <a:t>. The lesson has </a:t>
            </a:r>
            <a:r>
              <a:rPr lang="en-US" b="1" i="1" u="sng" dirty="0">
                <a:solidFill>
                  <a:srgbClr val="C00000"/>
                </a:solidFill>
              </a:rPr>
              <a:t>no clearly defined structure</a:t>
            </a:r>
            <a:r>
              <a:rPr lang="en-US" dirty="0"/>
              <a:t>, or the </a:t>
            </a:r>
            <a:r>
              <a:rPr lang="en-US" b="1" i="1" u="sng" dirty="0">
                <a:solidFill>
                  <a:srgbClr val="C00000"/>
                </a:solidFill>
              </a:rPr>
              <a:t>pace</a:t>
            </a:r>
            <a:r>
              <a:rPr lang="en-US" dirty="0"/>
              <a:t> of the lesson is </a:t>
            </a:r>
            <a:r>
              <a:rPr lang="en-US" b="1" i="1" u="sng" dirty="0">
                <a:solidFill>
                  <a:srgbClr val="C00000"/>
                </a:solidFill>
              </a:rPr>
              <a:t>too slow or rushed</a:t>
            </a:r>
            <a:r>
              <a:rPr lang="en-US" dirty="0"/>
              <a:t>. </a:t>
            </a:r>
            <a:r>
              <a:rPr lang="en-US" b="1" i="1" u="sng" dirty="0">
                <a:solidFill>
                  <a:srgbClr val="C00000"/>
                </a:solidFill>
              </a:rPr>
              <a:t>Few students are intellectually engaged</a:t>
            </a:r>
            <a:r>
              <a:rPr lang="en-US" dirty="0"/>
              <a:t> or interested.</a:t>
            </a:r>
          </a:p>
        </p:txBody>
      </p:sp>
    </p:spTree>
    <p:extLst>
      <p:ext uri="{BB962C8B-B14F-4D97-AF65-F5344CB8AC3E}">
        <p14:creationId xmlns:p14="http://schemas.microsoft.com/office/powerpoint/2010/main" val="3257125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b="1" dirty="0" smtClean="0"/>
              <a:t>Zeroing in on 3C</a:t>
            </a:r>
            <a:endParaRPr lang="en-US" b="1" dirty="0"/>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791" t="31250" r="19253" b="8203"/>
          <a:stretch/>
        </p:blipFill>
        <p:spPr bwMode="auto">
          <a:xfrm>
            <a:off x="25401" y="967401"/>
            <a:ext cx="8992092"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rot="19765279">
            <a:off x="4468120" y="1026205"/>
            <a:ext cx="4511829" cy="1380993"/>
          </a:xfrm>
          <a:prstGeom prst="ellipse">
            <a:avLst/>
          </a:prstGeom>
          <a:solidFill>
            <a:schemeClr val="accent1">
              <a:lumMod val="20000"/>
              <a:lumOff val="80000"/>
              <a:alpha val="34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smtClean="0">
                <a:solidFill>
                  <a:srgbClr val="FF0000"/>
                </a:solidFill>
              </a:rPr>
              <a:t>Page 29</a:t>
            </a:r>
            <a:endParaRPr lang="en-US" sz="6600" dirty="0">
              <a:solidFill>
                <a:srgbClr val="FF0000"/>
              </a:solidFill>
            </a:endParaRPr>
          </a:p>
        </p:txBody>
      </p:sp>
      <p:sp>
        <p:nvSpPr>
          <p:cNvPr id="6" name="Oval 5"/>
          <p:cNvSpPr/>
          <p:nvPr/>
        </p:nvSpPr>
        <p:spPr>
          <a:xfrm rot="1011950">
            <a:off x="-591934" y="3726949"/>
            <a:ext cx="6172691" cy="2980308"/>
          </a:xfrm>
          <a:prstGeom prst="ellipse">
            <a:avLst/>
          </a:prstGeom>
          <a:solidFill>
            <a:schemeClr val="accent1">
              <a:lumMod val="20000"/>
              <a:lumOff val="80000"/>
              <a:alpha val="69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rPr>
              <a:t>Performance </a:t>
            </a:r>
            <a:r>
              <a:rPr lang="en-US" sz="6000" b="1" dirty="0" smtClean="0">
                <a:solidFill>
                  <a:srgbClr val="FF0000"/>
                </a:solidFill>
              </a:rPr>
              <a:t>Level Indicators</a:t>
            </a:r>
            <a:endParaRPr lang="en-US" sz="6000" dirty="0">
              <a:solidFill>
                <a:srgbClr val="FF0000"/>
              </a:solidFill>
            </a:endParaRPr>
          </a:p>
        </p:txBody>
      </p:sp>
      <p:cxnSp>
        <p:nvCxnSpPr>
          <p:cNvPr id="9" name="Straight Arrow Connector 8"/>
          <p:cNvCxnSpPr/>
          <p:nvPr/>
        </p:nvCxnSpPr>
        <p:spPr>
          <a:xfrm flipV="1">
            <a:off x="5486400" y="4114800"/>
            <a:ext cx="1676400" cy="762000"/>
          </a:xfrm>
          <a:prstGeom prst="straightConnector1">
            <a:avLst/>
          </a:prstGeom>
          <a:ln w="98425">
            <a:solidFill>
              <a:srgbClr val="FF0000">
                <a:alpha val="65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496046" y="3797300"/>
            <a:ext cx="1270244" cy="698500"/>
          </a:xfrm>
          <a:prstGeom prst="straightConnector1">
            <a:avLst/>
          </a:prstGeom>
          <a:ln w="98425">
            <a:solidFill>
              <a:srgbClr val="FF0000">
                <a:alpha val="65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3646372" y="3168904"/>
            <a:ext cx="838200" cy="732197"/>
          </a:xfrm>
          <a:prstGeom prst="straightConnector1">
            <a:avLst/>
          </a:prstGeom>
          <a:ln w="98425">
            <a:solidFill>
              <a:srgbClr val="FF0000">
                <a:alpha val="65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1664366" y="3168904"/>
            <a:ext cx="838200" cy="381000"/>
          </a:xfrm>
          <a:prstGeom prst="straightConnector1">
            <a:avLst/>
          </a:prstGeom>
          <a:ln w="98425">
            <a:solidFill>
              <a:srgbClr val="FF0000">
                <a:alpha val="65000"/>
              </a:srgb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14780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96400" cy="7015683"/>
          </a:xfrm>
          <a:prstGeom prst="rect">
            <a:avLst/>
          </a:prstGeom>
        </p:spPr>
      </p:pic>
    </p:spTree>
    <p:extLst>
      <p:ext uri="{BB962C8B-B14F-4D97-AF65-F5344CB8AC3E}">
        <p14:creationId xmlns:p14="http://schemas.microsoft.com/office/powerpoint/2010/main" val="209278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883705847"/>
              </p:ext>
            </p:extLst>
          </p:nvPr>
        </p:nvGraphicFramePr>
        <p:xfrm>
          <a:off x="228600" y="228600"/>
          <a:ext cx="8763000" cy="6499224"/>
        </p:xfrm>
        <a:graphic>
          <a:graphicData uri="http://schemas.openxmlformats.org/drawingml/2006/table">
            <a:tbl>
              <a:tblPr firstRow="1" firstCol="1" bandRow="1">
                <a:tableStyleId>{5C22544A-7EE6-4342-B048-85BDC9FD1C3A}</a:tableStyleId>
              </a:tblPr>
              <a:tblGrid>
                <a:gridCol w="4380974"/>
                <a:gridCol w="4382026"/>
              </a:tblGrid>
              <a:tr h="468504">
                <a:tc>
                  <a:txBody>
                    <a:bodyPr/>
                    <a:lstStyle/>
                    <a:p>
                      <a:pPr marL="0" marR="0" algn="ctr">
                        <a:lnSpc>
                          <a:spcPct val="115000"/>
                        </a:lnSpc>
                        <a:spcBef>
                          <a:spcPts val="0"/>
                        </a:spcBef>
                        <a:spcAft>
                          <a:spcPts val="0"/>
                        </a:spcAft>
                      </a:pPr>
                      <a:r>
                        <a:rPr lang="en-US" sz="2800" dirty="0" smtClean="0">
                          <a:solidFill>
                            <a:schemeClr val="tx1"/>
                          </a:solidFill>
                          <a:effectLst/>
                        </a:rPr>
                        <a:t>Accomplished</a:t>
                      </a:r>
                      <a:endParaRPr lang="en-US" sz="2800" dirty="0">
                        <a:solidFill>
                          <a:schemeClr val="tx1"/>
                        </a:solidFill>
                        <a:effectLst/>
                        <a:latin typeface="Calibri"/>
                        <a:ea typeface="Calibri"/>
                        <a:cs typeface="Times New Roman"/>
                      </a:endParaRPr>
                    </a:p>
                  </a:txBody>
                  <a:tcPr marL="68580" marR="68580" marT="0" marB="0" anchor="ctr">
                    <a:noFill/>
                  </a:tcPr>
                </a:tc>
                <a:tc>
                  <a:txBody>
                    <a:bodyPr/>
                    <a:lstStyle/>
                    <a:p>
                      <a:pPr marL="0" marR="0" algn="ctr">
                        <a:lnSpc>
                          <a:spcPct val="115000"/>
                        </a:lnSpc>
                        <a:spcBef>
                          <a:spcPts val="0"/>
                        </a:spcBef>
                        <a:spcAft>
                          <a:spcPts val="0"/>
                        </a:spcAft>
                      </a:pPr>
                      <a:r>
                        <a:rPr lang="en-US" sz="2800" dirty="0">
                          <a:solidFill>
                            <a:schemeClr val="tx1"/>
                          </a:solidFill>
                          <a:effectLst/>
                        </a:rPr>
                        <a:t>Exemplary</a:t>
                      </a:r>
                      <a:endParaRPr lang="en-US" sz="2800" dirty="0">
                        <a:solidFill>
                          <a:schemeClr val="tx1"/>
                        </a:solidFill>
                        <a:effectLst/>
                        <a:latin typeface="Calibri"/>
                        <a:ea typeface="Calibri"/>
                        <a:cs typeface="Times New Roman"/>
                      </a:endParaRPr>
                    </a:p>
                  </a:txBody>
                  <a:tcPr marL="68580" marR="68580" marT="0" marB="0" anchor="ctr">
                    <a:noFill/>
                  </a:tcPr>
                </a:tc>
              </a:tr>
              <a:tr h="6008496">
                <a:tc>
                  <a:txBody>
                    <a:bodyPr/>
                    <a:lstStyle/>
                    <a:p>
                      <a:pPr marL="342900" marR="0" lvl="0" indent="-342900">
                        <a:lnSpc>
                          <a:spcPct val="115000"/>
                        </a:lnSpc>
                        <a:spcBef>
                          <a:spcPts val="0"/>
                        </a:spcBef>
                        <a:spcAft>
                          <a:spcPts val="0"/>
                        </a:spcAft>
                        <a:buFont typeface="Symbol"/>
                        <a:buChar char=""/>
                      </a:pPr>
                      <a:r>
                        <a:rPr lang="en-US" sz="1400" b="0" dirty="0">
                          <a:solidFill>
                            <a:schemeClr val="tx1"/>
                          </a:solidFill>
                          <a:effectLst/>
                        </a:rPr>
                        <a:t>The learning tasks and activities are aligned with instructional outcomes and designed to challenge student thinking, the result being that most </a:t>
                      </a:r>
                      <a:r>
                        <a:rPr lang="en-US" sz="2400" b="1" dirty="0">
                          <a:solidFill>
                            <a:srgbClr val="FF0000"/>
                          </a:solidFill>
                          <a:effectLst/>
                        </a:rPr>
                        <a:t>students display active intellectual engagement </a:t>
                      </a:r>
                      <a:r>
                        <a:rPr lang="en-US" sz="1400" b="0" dirty="0">
                          <a:solidFill>
                            <a:schemeClr val="tx1"/>
                          </a:solidFill>
                          <a:effectLst/>
                        </a:rPr>
                        <a:t>with important and challenging content and are</a:t>
                      </a:r>
                      <a:r>
                        <a:rPr lang="en-US" sz="1600" b="0" dirty="0">
                          <a:solidFill>
                            <a:schemeClr val="tx1"/>
                          </a:solidFill>
                          <a:effectLst/>
                        </a:rPr>
                        <a:t> </a:t>
                      </a:r>
                      <a:r>
                        <a:rPr lang="en-US" sz="2400" b="1" kern="1200" dirty="0">
                          <a:solidFill>
                            <a:srgbClr val="FF0000"/>
                          </a:solidFill>
                          <a:effectLst/>
                          <a:latin typeface="+mn-lt"/>
                          <a:ea typeface="+mn-ea"/>
                          <a:cs typeface="+mn-cs"/>
                        </a:rPr>
                        <a:t>supported in that engagement by teacher scaffolding.</a:t>
                      </a:r>
                      <a:endParaRPr lang="en-US" sz="2000" b="1" kern="1200" dirty="0">
                        <a:solidFill>
                          <a:srgbClr val="FF0000"/>
                        </a:solidFill>
                        <a:effectLst/>
                        <a:latin typeface="+mn-lt"/>
                        <a:ea typeface="+mn-ea"/>
                        <a:cs typeface="+mn-cs"/>
                      </a:endParaRPr>
                    </a:p>
                    <a:p>
                      <a:pPr marL="342900" marR="0" lvl="0" indent="-342900">
                        <a:lnSpc>
                          <a:spcPct val="115000"/>
                        </a:lnSpc>
                        <a:spcBef>
                          <a:spcPts val="0"/>
                        </a:spcBef>
                        <a:spcAft>
                          <a:spcPts val="0"/>
                        </a:spcAft>
                        <a:buFont typeface="Symbol"/>
                        <a:buChar char=""/>
                      </a:pPr>
                      <a:r>
                        <a:rPr lang="en-US" sz="1400" b="0" dirty="0">
                          <a:solidFill>
                            <a:schemeClr val="tx1"/>
                          </a:solidFill>
                          <a:effectLst/>
                        </a:rPr>
                        <a:t>The pacing of the lesson is appropriate, providing most students the time needed to be intellectually engaged.</a:t>
                      </a:r>
                      <a:endParaRPr lang="en-US" sz="1800" b="0" dirty="0">
                        <a:solidFill>
                          <a:schemeClr val="tx1"/>
                        </a:solidFill>
                        <a:effectLst/>
                        <a:latin typeface="Calibri"/>
                        <a:ea typeface="Calibri"/>
                        <a:cs typeface="Times New Roman"/>
                      </a:endParaRPr>
                    </a:p>
                  </a:txBody>
                  <a:tcPr marL="68580" marR="68580" marT="0" marB="0">
                    <a:noFill/>
                  </a:tcPr>
                </a:tc>
                <a:tc>
                  <a:txBody>
                    <a:bodyPr/>
                    <a:lstStyle/>
                    <a:p>
                      <a:pPr marL="342900" marR="0" lvl="0" indent="-342900">
                        <a:lnSpc>
                          <a:spcPct val="115000"/>
                        </a:lnSpc>
                        <a:spcBef>
                          <a:spcPts val="0"/>
                        </a:spcBef>
                        <a:spcAft>
                          <a:spcPts val="0"/>
                        </a:spcAft>
                        <a:buFont typeface="Symbol"/>
                        <a:buChar char=""/>
                      </a:pPr>
                      <a:r>
                        <a:rPr lang="en-US" sz="2400" b="1" kern="1200" dirty="0">
                          <a:solidFill>
                            <a:srgbClr val="FF0000"/>
                          </a:solidFill>
                          <a:effectLst/>
                          <a:latin typeface="+mn-lt"/>
                          <a:ea typeface="+mn-ea"/>
                          <a:cs typeface="+mn-cs"/>
                        </a:rPr>
                        <a:t>Virtually all </a:t>
                      </a:r>
                      <a:r>
                        <a:rPr lang="en-US" sz="1400" dirty="0">
                          <a:solidFill>
                            <a:schemeClr val="tx1"/>
                          </a:solidFill>
                          <a:effectLst/>
                        </a:rPr>
                        <a:t>students are intellectually engaged in challenging content through </a:t>
                      </a:r>
                      <a:r>
                        <a:rPr lang="en-US" sz="1400" kern="1200" dirty="0">
                          <a:solidFill>
                            <a:schemeClr val="tx1"/>
                          </a:solidFill>
                          <a:effectLst/>
                          <a:latin typeface="+mn-lt"/>
                          <a:ea typeface="+mn-ea"/>
                          <a:cs typeface="+mn-cs"/>
                        </a:rPr>
                        <a:t>well-designed learning tasks and suitable scaffolding </a:t>
                      </a:r>
                      <a:r>
                        <a:rPr lang="en-US" sz="1400" dirty="0">
                          <a:solidFill>
                            <a:schemeClr val="tx1"/>
                          </a:solidFill>
                          <a:effectLst/>
                        </a:rPr>
                        <a:t>by the teacher and fully aligned with the instructional outcomes.</a:t>
                      </a:r>
                      <a:endParaRPr lang="en-US" sz="1800" dirty="0">
                        <a:solidFill>
                          <a:schemeClr val="tx1"/>
                        </a:solidFill>
                        <a:effectLst/>
                      </a:endParaRPr>
                    </a:p>
                    <a:p>
                      <a:pPr marL="342900" marR="0" lvl="0" indent="-342900">
                        <a:lnSpc>
                          <a:spcPct val="115000"/>
                        </a:lnSpc>
                        <a:spcBef>
                          <a:spcPts val="0"/>
                        </a:spcBef>
                        <a:spcAft>
                          <a:spcPts val="0"/>
                        </a:spcAft>
                        <a:buFont typeface="Symbol"/>
                        <a:buChar char=""/>
                      </a:pPr>
                      <a:r>
                        <a:rPr lang="en-US" sz="1400" dirty="0">
                          <a:solidFill>
                            <a:schemeClr val="tx1"/>
                          </a:solidFill>
                          <a:effectLst/>
                        </a:rPr>
                        <a:t>In addition, there is evidence of </a:t>
                      </a:r>
                      <a:r>
                        <a:rPr lang="en-US" sz="1400" u="none" dirty="0">
                          <a:solidFill>
                            <a:schemeClr val="tx1"/>
                          </a:solidFill>
                          <a:effectLst/>
                        </a:rPr>
                        <a:t>some</a:t>
                      </a:r>
                      <a:r>
                        <a:rPr lang="en-US" sz="1400" u="sng" dirty="0">
                          <a:solidFill>
                            <a:schemeClr val="tx1"/>
                          </a:solidFill>
                          <a:effectLst/>
                        </a:rPr>
                        <a:t> </a:t>
                      </a:r>
                      <a:r>
                        <a:rPr lang="en-US" sz="2400" b="1" u="sng" kern="1200" dirty="0">
                          <a:solidFill>
                            <a:srgbClr val="FF0000"/>
                          </a:solidFill>
                          <a:effectLst/>
                          <a:latin typeface="+mn-lt"/>
                          <a:ea typeface="+mn-ea"/>
                          <a:cs typeface="+mn-cs"/>
                        </a:rPr>
                        <a:t>student initiation </a:t>
                      </a:r>
                      <a:r>
                        <a:rPr lang="en-US" sz="2400" b="1" kern="1200" dirty="0">
                          <a:solidFill>
                            <a:srgbClr val="FF0000"/>
                          </a:solidFill>
                          <a:effectLst/>
                          <a:latin typeface="+mn-lt"/>
                          <a:ea typeface="+mn-ea"/>
                          <a:cs typeface="+mn-cs"/>
                        </a:rPr>
                        <a:t>of inquiry and of </a:t>
                      </a:r>
                      <a:r>
                        <a:rPr lang="en-US" sz="2400" b="1" u="sng" kern="1200" dirty="0">
                          <a:solidFill>
                            <a:srgbClr val="FF0000"/>
                          </a:solidFill>
                          <a:effectLst/>
                          <a:latin typeface="+mn-lt"/>
                          <a:ea typeface="+mn-ea"/>
                          <a:cs typeface="+mn-cs"/>
                        </a:rPr>
                        <a:t>student contribution </a:t>
                      </a:r>
                      <a:r>
                        <a:rPr lang="en-US" sz="2400" b="1" u="none" kern="1200" dirty="0">
                          <a:solidFill>
                            <a:srgbClr val="FF0000"/>
                          </a:solidFill>
                          <a:effectLst/>
                          <a:latin typeface="+mn-lt"/>
                          <a:ea typeface="+mn-ea"/>
                          <a:cs typeface="+mn-cs"/>
                        </a:rPr>
                        <a:t>to the exploration of important content.</a:t>
                      </a:r>
                    </a:p>
                    <a:p>
                      <a:pPr marL="342900" marR="0" lvl="0" indent="-342900">
                        <a:lnSpc>
                          <a:spcPct val="115000"/>
                        </a:lnSpc>
                        <a:spcBef>
                          <a:spcPts val="0"/>
                        </a:spcBef>
                        <a:spcAft>
                          <a:spcPts val="0"/>
                        </a:spcAft>
                        <a:buFont typeface="Symbol"/>
                        <a:buChar char=""/>
                      </a:pPr>
                      <a:r>
                        <a:rPr lang="en-US" sz="1400" dirty="0">
                          <a:solidFill>
                            <a:schemeClr val="tx1"/>
                          </a:solidFill>
                          <a:effectLst/>
                        </a:rPr>
                        <a:t>The pacing of the lesson provides students the time needed to intellectually engage with and reflect upon their learning and to consolidate their understanding.</a:t>
                      </a:r>
                      <a:endParaRPr lang="en-US" sz="1800" dirty="0">
                        <a:solidFill>
                          <a:schemeClr val="tx1"/>
                        </a:solidFill>
                        <a:effectLst/>
                      </a:endParaRPr>
                    </a:p>
                    <a:p>
                      <a:pPr marL="342900" marR="0" lvl="0" indent="-342900">
                        <a:lnSpc>
                          <a:spcPct val="115000"/>
                        </a:lnSpc>
                        <a:spcBef>
                          <a:spcPts val="0"/>
                        </a:spcBef>
                        <a:spcAft>
                          <a:spcPts val="0"/>
                        </a:spcAft>
                        <a:buFont typeface="Symbol"/>
                        <a:buChar char=""/>
                      </a:pPr>
                      <a:r>
                        <a:rPr lang="en-US" sz="2400" b="1" u="sng" kern="1200" dirty="0">
                          <a:solidFill>
                            <a:srgbClr val="FF0000"/>
                          </a:solidFill>
                          <a:effectLst/>
                          <a:latin typeface="+mn-lt"/>
                          <a:ea typeface="+mn-ea"/>
                          <a:cs typeface="+mn-cs"/>
                        </a:rPr>
                        <a:t>Students</a:t>
                      </a:r>
                      <a:r>
                        <a:rPr lang="en-US" sz="2400" b="1" kern="1200" dirty="0">
                          <a:solidFill>
                            <a:srgbClr val="FF0000"/>
                          </a:solidFill>
                          <a:effectLst/>
                          <a:latin typeface="+mn-lt"/>
                          <a:ea typeface="+mn-ea"/>
                          <a:cs typeface="+mn-cs"/>
                        </a:rPr>
                        <a:t> may have some </a:t>
                      </a:r>
                      <a:r>
                        <a:rPr lang="en-US" sz="2400" b="1" u="sng" kern="1200" dirty="0">
                          <a:solidFill>
                            <a:srgbClr val="FF0000"/>
                          </a:solidFill>
                          <a:effectLst/>
                          <a:latin typeface="+mn-lt"/>
                          <a:ea typeface="+mn-ea"/>
                          <a:cs typeface="+mn-cs"/>
                        </a:rPr>
                        <a:t>choice </a:t>
                      </a:r>
                      <a:r>
                        <a:rPr lang="en-US" sz="2400" b="1" kern="1200" dirty="0">
                          <a:solidFill>
                            <a:srgbClr val="FF0000"/>
                          </a:solidFill>
                          <a:effectLst/>
                          <a:latin typeface="+mn-lt"/>
                          <a:ea typeface="+mn-ea"/>
                          <a:cs typeface="+mn-cs"/>
                        </a:rPr>
                        <a:t>in how they complete tasks and may </a:t>
                      </a:r>
                      <a:r>
                        <a:rPr lang="en-US" sz="2400" b="1" u="sng" kern="1200" dirty="0">
                          <a:solidFill>
                            <a:srgbClr val="FF0000"/>
                          </a:solidFill>
                          <a:effectLst/>
                          <a:latin typeface="+mn-lt"/>
                          <a:ea typeface="+mn-ea"/>
                          <a:cs typeface="+mn-cs"/>
                        </a:rPr>
                        <a:t>serve as resources for one another</a:t>
                      </a:r>
                      <a:r>
                        <a:rPr lang="en-US" sz="2400" b="1" kern="1200" dirty="0">
                          <a:solidFill>
                            <a:srgbClr val="FF0000"/>
                          </a:solidFill>
                          <a:effectLst/>
                          <a:latin typeface="+mn-lt"/>
                          <a:ea typeface="+mn-ea"/>
                          <a:cs typeface="+mn-cs"/>
                        </a:rPr>
                        <a:t>.</a:t>
                      </a:r>
                    </a:p>
                  </a:txBody>
                  <a:tcPr marL="68580" marR="68580" marT="0" marB="0">
                    <a:noFill/>
                  </a:tcPr>
                </a:tc>
              </a:tr>
            </a:tbl>
          </a:graphicData>
        </a:graphic>
      </p:graphicFrame>
    </p:spTree>
    <p:extLst>
      <p:ext uri="{BB962C8B-B14F-4D97-AF65-F5344CB8AC3E}">
        <p14:creationId xmlns:p14="http://schemas.microsoft.com/office/powerpoint/2010/main" val="8711194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57200"/>
            <a:ext cx="7772400" cy="1470025"/>
          </a:xfrm>
        </p:spPr>
        <p:txBody>
          <a:bodyPr/>
          <a:lstStyle/>
          <a:p>
            <a:r>
              <a:rPr lang="en-US" b="1" dirty="0" smtClean="0"/>
              <a:t>Framework for Teaching </a:t>
            </a:r>
            <a:endParaRPr lang="en-US" b="1" dirty="0"/>
          </a:p>
        </p:txBody>
      </p:sp>
      <p:sp>
        <p:nvSpPr>
          <p:cNvPr id="3" name="Subtitle 2"/>
          <p:cNvSpPr>
            <a:spLocks noGrp="1"/>
          </p:cNvSpPr>
          <p:nvPr>
            <p:ph type="subTitle" idx="1"/>
          </p:nvPr>
        </p:nvSpPr>
        <p:spPr>
          <a:xfrm>
            <a:off x="1376854" y="1828800"/>
            <a:ext cx="6400800" cy="1752600"/>
          </a:xfrm>
        </p:spPr>
        <p:txBody>
          <a:bodyPr/>
          <a:lstStyle/>
          <a:p>
            <a:r>
              <a:rPr lang="en-US" i="1" dirty="0" smtClean="0">
                <a:solidFill>
                  <a:schemeClr val="tx1"/>
                </a:solidFill>
              </a:rPr>
              <a:t>3C:  Engaging Students in Learning</a:t>
            </a:r>
          </a:p>
          <a:p>
            <a:r>
              <a:rPr lang="en-US" i="1" dirty="0" smtClean="0">
                <a:solidFill>
                  <a:schemeClr val="tx1"/>
                </a:solidFill>
              </a:rPr>
              <a:t>ACTIVITY</a:t>
            </a:r>
            <a:endParaRPr lang="en-US" i="1"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048000"/>
            <a:ext cx="3095625" cy="3095625"/>
          </a:xfrm>
          <a:prstGeom prst="rect">
            <a:avLst/>
          </a:prstGeom>
        </p:spPr>
      </p:pic>
    </p:spTree>
    <p:extLst>
      <p:ext uri="{BB962C8B-B14F-4D97-AF65-F5344CB8AC3E}">
        <p14:creationId xmlns:p14="http://schemas.microsoft.com/office/powerpoint/2010/main" val="9758896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533400"/>
            <a:ext cx="8305800" cy="7540526"/>
          </a:xfrm>
          <a:prstGeom prst="rect">
            <a:avLst/>
          </a:prstGeom>
          <a:noFill/>
        </p:spPr>
        <p:txBody>
          <a:bodyPr wrap="square" rtlCol="0">
            <a:spAutoFit/>
          </a:bodyPr>
          <a:lstStyle/>
          <a:p>
            <a:r>
              <a:rPr lang="en-US" sz="2400" b="1" dirty="0" smtClean="0"/>
              <a:t>DIRECTIONS:  At your table, determine the appropriate level for the four scenarios.  As a table, come to consensus with your answer and be prepared to share.</a:t>
            </a:r>
          </a:p>
          <a:p>
            <a:endParaRPr lang="en-US" sz="2800" b="1" i="1" dirty="0"/>
          </a:p>
          <a:p>
            <a:r>
              <a:rPr lang="en-US" sz="2400" b="1" i="1" dirty="0" smtClean="0"/>
              <a:t>Use the provided paper to share your answer.</a:t>
            </a:r>
          </a:p>
          <a:p>
            <a:endParaRPr lang="en-US" dirty="0" smtClean="0">
              <a:solidFill>
                <a:srgbClr val="FF3300"/>
              </a:solidFill>
            </a:endParaRPr>
          </a:p>
          <a:p>
            <a:r>
              <a:rPr lang="en-US" sz="3600" b="1" dirty="0" smtClean="0">
                <a:solidFill>
                  <a:schemeClr val="accent6"/>
                </a:solidFill>
              </a:rPr>
              <a:t>ORANGE:  Level 1:  Ineffective</a:t>
            </a:r>
          </a:p>
          <a:p>
            <a:endParaRPr lang="en-US" sz="3600" dirty="0"/>
          </a:p>
          <a:p>
            <a:r>
              <a:rPr lang="en-US" sz="3600" b="1" dirty="0" smtClean="0">
                <a:solidFill>
                  <a:srgbClr val="FFFF00"/>
                </a:solidFill>
              </a:rPr>
              <a:t>YELLOW:  Level 2:  Developing</a:t>
            </a:r>
          </a:p>
          <a:p>
            <a:endParaRPr lang="en-US" sz="3600" b="1" dirty="0">
              <a:solidFill>
                <a:srgbClr val="92D050"/>
              </a:solidFill>
            </a:endParaRPr>
          </a:p>
          <a:p>
            <a:r>
              <a:rPr lang="en-US" sz="3600" b="1" dirty="0" smtClean="0">
                <a:solidFill>
                  <a:srgbClr val="92D050"/>
                </a:solidFill>
              </a:rPr>
              <a:t>GREEN:  Level 3:  Accomplished</a:t>
            </a:r>
          </a:p>
          <a:p>
            <a:endParaRPr lang="en-US" sz="3600" b="1" dirty="0">
              <a:solidFill>
                <a:srgbClr val="FF0066"/>
              </a:solidFill>
            </a:endParaRPr>
          </a:p>
          <a:p>
            <a:r>
              <a:rPr lang="en-US" sz="3600" b="1" dirty="0" smtClean="0">
                <a:solidFill>
                  <a:srgbClr val="FF0066"/>
                </a:solidFill>
              </a:rPr>
              <a:t>PINK:  Level 4:  Exemplary</a:t>
            </a:r>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10763973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33400" y="509752"/>
            <a:ext cx="8077200" cy="579120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295400" y="990600"/>
            <a:ext cx="6629400" cy="4462760"/>
          </a:xfrm>
          <a:prstGeom prst="rect">
            <a:avLst/>
          </a:prstGeom>
          <a:noFill/>
        </p:spPr>
        <p:txBody>
          <a:bodyPr wrap="square" rtlCol="0">
            <a:spAutoFit/>
          </a:bodyPr>
          <a:lstStyle/>
          <a:p>
            <a:pPr marL="514350" indent="-514350">
              <a:buAutoNum type="arabicPeriod"/>
            </a:pPr>
            <a:r>
              <a:rPr lang="en-US" sz="3200" b="1" dirty="0" smtClean="0"/>
              <a:t>Level 3:  Accomplished</a:t>
            </a:r>
          </a:p>
          <a:p>
            <a:r>
              <a:rPr lang="en-US" b="1" dirty="0" smtClean="0"/>
              <a:t>Critical Attribute:  Learning tasks have multiple correct responses or approaches and/or demand higher-order thinking.  </a:t>
            </a:r>
            <a:r>
              <a:rPr lang="en-US" i="1" dirty="0" smtClean="0"/>
              <a:t>The lesson asks students to choose a character in Hamlet, and describe him or her in their own way.  Students are asked to share their answers out to the class, which reinforces the notion that there are multiple approaches to this learning task.  There is some choice in how students answer these questions, but there is no evidence that students initiated the inquiry, which would be required for a level of performance 4.  </a:t>
            </a:r>
          </a:p>
          <a:p>
            <a:r>
              <a:rPr lang="en-US" b="1" dirty="0" smtClean="0"/>
              <a:t>Critical Attribute:  The pacing of the lesson provides students the time needed to be intellectually engaged.  </a:t>
            </a:r>
            <a:r>
              <a:rPr lang="en-US" i="1" dirty="0" smtClean="0"/>
              <a:t>Students only have a limited amount of time to work alone on the task.  However, they have additional time to share their answers with one another before they are brought back together as a class.  This staggered pacing provides students the time needed to be intellectually engaged.  </a:t>
            </a:r>
            <a:endParaRPr lang="en-US" b="1" dirty="0"/>
          </a:p>
        </p:txBody>
      </p:sp>
    </p:spTree>
    <p:extLst>
      <p:ext uri="{BB962C8B-B14F-4D97-AF65-F5344CB8AC3E}">
        <p14:creationId xmlns:p14="http://schemas.microsoft.com/office/powerpoint/2010/main" val="4928055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33400" y="509752"/>
            <a:ext cx="8077200" cy="579120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295400" y="990600"/>
            <a:ext cx="6629400" cy="4462760"/>
          </a:xfrm>
          <a:prstGeom prst="rect">
            <a:avLst/>
          </a:prstGeom>
          <a:noFill/>
        </p:spPr>
        <p:txBody>
          <a:bodyPr wrap="square" rtlCol="0">
            <a:spAutoFit/>
          </a:bodyPr>
          <a:lstStyle/>
          <a:p>
            <a:r>
              <a:rPr lang="en-US" sz="3200" b="1" dirty="0" smtClean="0"/>
              <a:t>2.  Level 2:  Developing</a:t>
            </a:r>
          </a:p>
          <a:p>
            <a:r>
              <a:rPr lang="en-US" b="1" dirty="0" smtClean="0"/>
              <a:t>Critical Attribute:  Student engagement with the content is largely passive, learning primarily facts or procedures.  </a:t>
            </a:r>
            <a:r>
              <a:rPr lang="en-US" i="1" dirty="0" smtClean="0"/>
              <a:t>Students are asked merely to copy board problems into their notebooks and perform rote multiplication in order to solve them.  This activity does not intellectually engage most students in a rigorous way or demand higher-order thinking- all critical attributes of a level of performance 3.</a:t>
            </a:r>
          </a:p>
          <a:p>
            <a:r>
              <a:rPr lang="en-US" b="1" dirty="0" smtClean="0"/>
              <a:t>Critical Attribute:  The pacing of the lesson is uneven; it is suitable in parts, but rushed or dragging in others.  </a:t>
            </a:r>
            <a:r>
              <a:rPr lang="en-US" i="1" dirty="0" smtClean="0"/>
              <a:t>The pacing is suitable for most students during the first part of the lesson; however, the lesson builds in too much time to solve the assigned problems and there are no follow-up activities for students who finish early.  As a result, many students just sit around waiting.  The lesson is a level of performance 2 and not 1 because the lesson has a recognizable structure.  </a:t>
            </a:r>
            <a:endParaRPr lang="en-US" b="1" dirty="0"/>
          </a:p>
        </p:txBody>
      </p:sp>
    </p:spTree>
    <p:extLst>
      <p:ext uri="{BB962C8B-B14F-4D97-AF65-F5344CB8AC3E}">
        <p14:creationId xmlns:p14="http://schemas.microsoft.com/office/powerpoint/2010/main" val="90226924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33400" y="509752"/>
            <a:ext cx="8077200" cy="579120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295400" y="990600"/>
            <a:ext cx="6629400" cy="3908762"/>
          </a:xfrm>
          <a:prstGeom prst="rect">
            <a:avLst/>
          </a:prstGeom>
          <a:noFill/>
        </p:spPr>
        <p:txBody>
          <a:bodyPr wrap="square" rtlCol="0">
            <a:spAutoFit/>
          </a:bodyPr>
          <a:lstStyle/>
          <a:p>
            <a:r>
              <a:rPr lang="en-US" sz="3200" b="1" dirty="0" smtClean="0"/>
              <a:t>3.  Level 4:  Exemplary</a:t>
            </a:r>
          </a:p>
          <a:p>
            <a:r>
              <a:rPr lang="en-US" b="1" dirty="0" smtClean="0"/>
              <a:t>Critical Attribute:  Virtually all students are highly engaged in the lesson.  </a:t>
            </a:r>
            <a:r>
              <a:rPr lang="en-US" i="1" dirty="0" smtClean="0"/>
              <a:t>The observation notes indicate that all students are on task when completing their learning assignment.</a:t>
            </a:r>
          </a:p>
          <a:p>
            <a:r>
              <a:rPr lang="en-US" b="1" dirty="0" smtClean="0"/>
              <a:t>Critical Attribute:  Students have extensive choice in how they complete tasks.  </a:t>
            </a:r>
            <a:r>
              <a:rPr lang="en-US" i="1" dirty="0" smtClean="0"/>
              <a:t>Students have extensive choice in what tasks are completed and how; this is indicative of a level of performance 4 and not 3.  Through the ability to choose their task, students are more motivated to engage deeply with the material.</a:t>
            </a:r>
          </a:p>
          <a:p>
            <a:r>
              <a:rPr lang="en-US" b="1" dirty="0" smtClean="0"/>
              <a:t>Critical Attribute:  Students have an opportunity for reflection and closure on the lesson to consolidate their understanding.  </a:t>
            </a:r>
            <a:r>
              <a:rPr lang="en-US" i="1" dirty="0" smtClean="0"/>
              <a:t>Students are able to reflect on the lesson by hearing one student group present their findings to the whole class.  </a:t>
            </a:r>
            <a:endParaRPr lang="en-US" b="1" dirty="0"/>
          </a:p>
        </p:txBody>
      </p:sp>
    </p:spTree>
    <p:extLst>
      <p:ext uri="{BB962C8B-B14F-4D97-AF65-F5344CB8AC3E}">
        <p14:creationId xmlns:p14="http://schemas.microsoft.com/office/powerpoint/2010/main" val="29715648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33400" y="509752"/>
            <a:ext cx="8077200" cy="579120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295400" y="990600"/>
            <a:ext cx="6629400" cy="4739759"/>
          </a:xfrm>
          <a:prstGeom prst="rect">
            <a:avLst/>
          </a:prstGeom>
          <a:noFill/>
        </p:spPr>
        <p:txBody>
          <a:bodyPr wrap="square" rtlCol="0">
            <a:spAutoFit/>
          </a:bodyPr>
          <a:lstStyle/>
          <a:p>
            <a:r>
              <a:rPr lang="en-US" sz="3200" b="1" dirty="0" smtClean="0"/>
              <a:t>4.  Level 1:  Ineffective</a:t>
            </a:r>
          </a:p>
          <a:p>
            <a:r>
              <a:rPr lang="en-US" b="1" dirty="0" smtClean="0"/>
              <a:t>Critical Attribute:  Few students are intellectually engaged in the lesson.  </a:t>
            </a:r>
            <a:r>
              <a:rPr lang="en-US" i="1" dirty="0" smtClean="0"/>
              <a:t>These observation notes indicate a lack of engagement.  Most students do not understand why they are completing the assignment and cannot or do not want to contribute to a class discussion about the activity.</a:t>
            </a:r>
          </a:p>
          <a:p>
            <a:r>
              <a:rPr lang="en-US" b="1" dirty="0" smtClean="0"/>
              <a:t>Critical Attribute:  The materials used ask students only to perform rote tasks.  </a:t>
            </a:r>
            <a:r>
              <a:rPr lang="en-US" i="1" dirty="0" smtClean="0"/>
              <a:t>The lesson requires students to merely fill in a worksheet by looking at the overhead.  They are not asked to do anything with the material or use any higher-order thinking skills.  If the lesson incorporated a mix of learning tasks, it would have been indicative of a level of performance 2 and not 1.  </a:t>
            </a:r>
          </a:p>
          <a:p>
            <a:r>
              <a:rPr lang="en-US" b="1" dirty="0" smtClean="0"/>
              <a:t>Critical Attribute:  The lesson drags or is rushed.  </a:t>
            </a:r>
            <a:r>
              <a:rPr lang="en-US" i="1" dirty="0" smtClean="0"/>
              <a:t>Students seem to be given too much time to complete the rote task.  Most are able to finish it with time to spare and do not have an additional assignment to work on.  </a:t>
            </a:r>
            <a:endParaRPr lang="en-US" i="1" dirty="0"/>
          </a:p>
        </p:txBody>
      </p:sp>
    </p:spTree>
    <p:extLst>
      <p:ext uri="{BB962C8B-B14F-4D97-AF65-F5344CB8AC3E}">
        <p14:creationId xmlns:p14="http://schemas.microsoft.com/office/powerpoint/2010/main" val="40267546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Activity</a:t>
            </a:r>
            <a:endParaRPr lang="en-US" dirty="0"/>
          </a:p>
        </p:txBody>
      </p:sp>
      <p:sp>
        <p:nvSpPr>
          <p:cNvPr id="3" name="Content Placeholder 2"/>
          <p:cNvSpPr>
            <a:spLocks noGrp="1"/>
          </p:cNvSpPr>
          <p:nvPr>
            <p:ph idx="1"/>
          </p:nvPr>
        </p:nvSpPr>
        <p:spPr/>
        <p:txBody>
          <a:bodyPr/>
          <a:lstStyle/>
          <a:p>
            <a:r>
              <a:rPr lang="en-US" dirty="0" smtClean="0"/>
              <a:t>Refer to your rubric as we view two short videos that depict accomplished and ineffective strategies for engaging students in learning. </a:t>
            </a:r>
          </a:p>
          <a:p>
            <a:endParaRPr lang="en-US" dirty="0"/>
          </a:p>
          <a:p>
            <a:pPr marL="0" indent="0">
              <a:buNone/>
            </a:pPr>
            <a:r>
              <a:rPr lang="en-US" dirty="0" smtClean="0"/>
              <a:t> Be prepared to discuss the key descriptors from each Video. </a:t>
            </a:r>
            <a:endParaRPr lang="en-US" dirty="0"/>
          </a:p>
        </p:txBody>
      </p:sp>
      <p:pic>
        <p:nvPicPr>
          <p:cNvPr id="1028" name="Picture 4" descr="C:\Users\Abbie\AppData\Local\Microsoft\Windows\Temporary Internet Files\Content.IE5\4MMCOLXS\MC900237578[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3800" y="533400"/>
            <a:ext cx="1376127" cy="2694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4959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 Reflection</a:t>
            </a:r>
            <a:endParaRPr lang="en-US" dirty="0"/>
          </a:p>
        </p:txBody>
      </p:sp>
      <p:sp>
        <p:nvSpPr>
          <p:cNvPr id="3" name="Content Placeholder 2"/>
          <p:cNvSpPr>
            <a:spLocks noGrp="1"/>
          </p:cNvSpPr>
          <p:nvPr>
            <p:ph idx="1"/>
          </p:nvPr>
        </p:nvSpPr>
        <p:spPr/>
        <p:txBody>
          <a:bodyPr>
            <a:normAutofit fontScale="92500"/>
          </a:bodyPr>
          <a:lstStyle/>
          <a:p>
            <a:endParaRPr lang="en-US" dirty="0" smtClean="0"/>
          </a:p>
          <a:p>
            <a:r>
              <a:rPr lang="en-US" dirty="0" smtClean="0"/>
              <a:t>An insight I had as a result of today’s session is….</a:t>
            </a:r>
          </a:p>
          <a:p>
            <a:endParaRPr lang="en-US" dirty="0" smtClean="0"/>
          </a:p>
          <a:p>
            <a:r>
              <a:rPr lang="en-US" dirty="0" smtClean="0"/>
              <a:t>Concepts from this session that are most applicable to my teaching practice are…</a:t>
            </a:r>
          </a:p>
          <a:p>
            <a:endParaRPr lang="en-US" dirty="0" smtClean="0"/>
          </a:p>
          <a:p>
            <a:r>
              <a:rPr lang="en-US" dirty="0" smtClean="0"/>
              <a:t>A question I have related to today’s session is…</a:t>
            </a:r>
            <a:endParaRPr lang="en-US" dirty="0"/>
          </a:p>
        </p:txBody>
      </p:sp>
      <p:pic>
        <p:nvPicPr>
          <p:cNvPr id="4098" name="Picture 2" descr="http://t2.gstatic.com/images?q=tbn:ANd9GcQc-_6I6fivsRoe3rCUFp_LqaJYVq8r5OcLIaaFCKSpA8jtFLI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44450"/>
            <a:ext cx="1885950" cy="18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8754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&amp; Comments</a:t>
            </a:r>
            <a:endParaRPr lang="en-US" dirty="0"/>
          </a:p>
        </p:txBody>
      </p:sp>
      <p:sp>
        <p:nvSpPr>
          <p:cNvPr id="3" name="Content Placeholder 2"/>
          <p:cNvSpPr>
            <a:spLocks noGrp="1"/>
          </p:cNvSpPr>
          <p:nvPr>
            <p:ph idx="1"/>
          </p:nvPr>
        </p:nvSpPr>
        <p:spPr/>
        <p:txBody>
          <a:bodyPr/>
          <a:lstStyle/>
          <a:p>
            <a:r>
              <a:rPr lang="en-US" dirty="0" smtClean="0">
                <a:hlinkClick r:id="rId2"/>
              </a:rPr>
              <a:t>stacy.noah@education.ky.gov</a:t>
            </a:r>
            <a:endParaRPr lang="en-US" dirty="0" smtClean="0"/>
          </a:p>
          <a:p>
            <a:r>
              <a:rPr lang="en-US" dirty="0" smtClean="0">
                <a:hlinkClick r:id="rId3"/>
              </a:rPr>
              <a:t>abbie.combs@hazard.kyschools.us</a:t>
            </a:r>
            <a:endParaRPr lang="en-US" dirty="0" smtClean="0"/>
          </a:p>
          <a:p>
            <a:endParaRPr lang="en-US" dirty="0"/>
          </a:p>
        </p:txBody>
      </p:sp>
    </p:spTree>
    <p:extLst>
      <p:ext uri="{BB962C8B-B14F-4D97-AF65-F5344CB8AC3E}">
        <p14:creationId xmlns:p14="http://schemas.microsoft.com/office/powerpoint/2010/main" val="40421143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0074F00B-A0C3-4658-A142-74B1631532DF}" type="slidenum">
              <a:rPr lang="en-US"/>
              <a:pPr>
                <a:defRPr/>
              </a:pPr>
              <a:t>5</a:t>
            </a:fld>
            <a:endParaRPr lang="en-US" dirty="0"/>
          </a:p>
        </p:txBody>
      </p:sp>
      <p:pic>
        <p:nvPicPr>
          <p:cNvPr id="16387" name="Picture 2"/>
          <p:cNvPicPr>
            <a:picLocks noChangeAspect="1" noChangeArrowheads="1"/>
          </p:cNvPicPr>
          <p:nvPr/>
        </p:nvPicPr>
        <p:blipFill>
          <a:blip r:embed="rId3">
            <a:extLst>
              <a:ext uri="{28A0092B-C50C-407E-A947-70E740481C1C}">
                <a14:useLocalDpi xmlns:a14="http://schemas.microsoft.com/office/drawing/2010/main" val="0"/>
              </a:ext>
            </a:extLst>
          </a:blip>
          <a:srcRect l="9814" t="18967" r="12032" b="10344"/>
          <a:stretch>
            <a:fillRect/>
          </a:stretch>
        </p:blipFill>
        <p:spPr bwMode="auto">
          <a:xfrm>
            <a:off x="228600" y="1647825"/>
            <a:ext cx="8659813" cy="440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09600" y="269875"/>
            <a:ext cx="8077200" cy="584200"/>
          </a:xfrm>
          <a:prstGeom prst="rect">
            <a:avLst/>
          </a:prstGeom>
        </p:spPr>
        <p:txBody>
          <a:bodyPr>
            <a:spAutoFit/>
          </a:bodyPr>
          <a:lstStyle/>
          <a:p>
            <a:pPr algn="ctr">
              <a:defRPr/>
            </a:pPr>
            <a:r>
              <a:rPr lang="en-US" sz="3200" dirty="0">
                <a:solidFill>
                  <a:srgbClr val="0070C0"/>
                </a:solidFill>
                <a:latin typeface="+mn-lt"/>
                <a:cs typeface="Arial" charset="0"/>
              </a:rPr>
              <a:t>KY </a:t>
            </a:r>
            <a:r>
              <a:rPr lang="en-US" sz="3200" dirty="0" smtClean="0">
                <a:solidFill>
                  <a:srgbClr val="0070C0"/>
                </a:solidFill>
                <a:cs typeface="Arial" charset="0"/>
              </a:rPr>
              <a:t>Accountability System</a:t>
            </a:r>
            <a:endParaRPr lang="en-US" sz="3200" dirty="0">
              <a:solidFill>
                <a:srgbClr val="0070C0"/>
              </a:solidFill>
              <a:latin typeface="+mn-lt"/>
              <a:cs typeface="Arial" charset="0"/>
            </a:endParaRPr>
          </a:p>
        </p:txBody>
      </p:sp>
      <p:cxnSp>
        <p:nvCxnSpPr>
          <p:cNvPr id="7" name="Straight Arrow Connector 6"/>
          <p:cNvCxnSpPr/>
          <p:nvPr/>
        </p:nvCxnSpPr>
        <p:spPr>
          <a:xfrm>
            <a:off x="1905000" y="5102225"/>
            <a:ext cx="4876800" cy="0"/>
          </a:xfrm>
          <a:prstGeom prst="straightConnector1">
            <a:avLst/>
          </a:prstGeom>
          <a:ln>
            <a:solidFill>
              <a:schemeClr val="accent5">
                <a:lumMod val="50000"/>
              </a:schemeClr>
            </a:solidFill>
            <a:headEnd type="arrow"/>
            <a:tailEnd type="arrow"/>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498944587"/>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1" y="92274"/>
            <a:ext cx="8915399" cy="6689526"/>
          </a:xfrm>
          <a:prstGeom prst="rect">
            <a:avLst/>
          </a:prstGeom>
        </p:spPr>
      </p:pic>
    </p:spTree>
    <p:extLst>
      <p:ext uri="{BB962C8B-B14F-4D97-AF65-F5344CB8AC3E}">
        <p14:creationId xmlns:p14="http://schemas.microsoft.com/office/powerpoint/2010/main" val="9353866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Teacher Professional Growth &amp; Effectiveness System</a:t>
            </a:r>
            <a:endParaRPr lang="en-US" dirty="0"/>
          </a:p>
        </p:txBody>
      </p:sp>
      <p:sp>
        <p:nvSpPr>
          <p:cNvPr id="3" name="Subtitle 2"/>
          <p:cNvSpPr>
            <a:spLocks noGrp="1"/>
          </p:cNvSpPr>
          <p:nvPr>
            <p:ph type="subTitle" idx="1"/>
          </p:nvPr>
        </p:nvSpPr>
        <p:spPr/>
        <p:txBody>
          <a:bodyPr/>
          <a:lstStyle/>
          <a:p>
            <a:r>
              <a:rPr lang="en-US" dirty="0" smtClean="0"/>
              <a:t>TPGES</a:t>
            </a:r>
          </a:p>
          <a:p>
            <a:endParaRPr lang="en-US" dirty="0"/>
          </a:p>
        </p:txBody>
      </p:sp>
    </p:spTree>
    <p:extLst>
      <p:ext uri="{BB962C8B-B14F-4D97-AF65-F5344CB8AC3E}">
        <p14:creationId xmlns:p14="http://schemas.microsoft.com/office/powerpoint/2010/main" val="24725978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650" y="757238"/>
            <a:ext cx="7124700" cy="534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82986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650" y="757238"/>
            <a:ext cx="7124700" cy="534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932551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247</TotalTime>
  <Words>3708</Words>
  <Application>Microsoft Office PowerPoint</Application>
  <PresentationFormat>On-screen Show (4:3)</PresentationFormat>
  <Paragraphs>293</Paragraphs>
  <Slides>49</Slides>
  <Notes>38</Notes>
  <HiddenSlides>0</HiddenSlides>
  <MMClips>1</MMClips>
  <ScaleCrop>false</ScaleCrop>
  <HeadingPairs>
    <vt:vector size="4" baseType="variant">
      <vt:variant>
        <vt:lpstr>Theme</vt:lpstr>
      </vt:variant>
      <vt:variant>
        <vt:i4>2</vt:i4>
      </vt:variant>
      <vt:variant>
        <vt:lpstr>Slide Titles</vt:lpstr>
      </vt:variant>
      <vt:variant>
        <vt:i4>49</vt:i4>
      </vt:variant>
    </vt:vector>
  </HeadingPairs>
  <TitlesOfParts>
    <vt:vector size="51" baseType="lpstr">
      <vt:lpstr>Office Theme</vt:lpstr>
      <vt:lpstr>1_Office Theme</vt:lpstr>
      <vt:lpstr>PowerPoint Presentation</vt:lpstr>
      <vt:lpstr>Today’s Targets </vt:lpstr>
      <vt:lpstr>PowerPoint Presentation</vt:lpstr>
      <vt:lpstr>PowerPoint Presentation</vt:lpstr>
      <vt:lpstr>PowerPoint Presentation</vt:lpstr>
      <vt:lpstr>PowerPoint Presentation</vt:lpstr>
      <vt:lpstr>Teacher Professional Growth &amp; Effectiveness System</vt:lpstr>
      <vt:lpstr>PowerPoint Presentation</vt:lpstr>
      <vt:lpstr>PowerPoint Presentation</vt:lpstr>
      <vt:lpstr>Without Teachers,  the Classroom is Just a Room</vt:lpstr>
      <vt:lpstr>Without Teachers,  the Classroom is Just a Room </vt:lpstr>
      <vt:lpstr>PowerPoint Presentation</vt:lpstr>
      <vt:lpstr>What is good teaching?</vt:lpstr>
      <vt:lpstr>Framework Video</vt:lpstr>
      <vt:lpstr>Charlotte Danielson Video</vt:lpstr>
      <vt:lpstr>Framework Video</vt:lpstr>
      <vt:lpstr>Zeroing in on 3C</vt:lpstr>
      <vt:lpstr>Engaging Students in Learning</vt:lpstr>
      <vt:lpstr>  What Does Research Say?</vt:lpstr>
      <vt:lpstr>  </vt:lpstr>
      <vt:lpstr>   </vt:lpstr>
      <vt:lpstr>What is Student Engagement?</vt:lpstr>
      <vt:lpstr>Elements of Student Engagement</vt:lpstr>
      <vt:lpstr>Activities and Assignments</vt:lpstr>
      <vt:lpstr>Grouping of Students</vt:lpstr>
      <vt:lpstr>Instructional Materials  and Resources</vt:lpstr>
      <vt:lpstr>Structure and Pacing</vt:lpstr>
      <vt:lpstr>How Might it Look?</vt:lpstr>
      <vt:lpstr>What Does the Lesson Look Like?</vt:lpstr>
      <vt:lpstr>Are They Really Engaged?</vt:lpstr>
      <vt:lpstr>Student Engagement?</vt:lpstr>
      <vt:lpstr>Indicators of Student Involvement</vt:lpstr>
      <vt:lpstr>Critical Attributes </vt:lpstr>
      <vt:lpstr>Engaging Students in Learning What is Accomplished?</vt:lpstr>
      <vt:lpstr>Accomplished</vt:lpstr>
      <vt:lpstr>Exemplary</vt:lpstr>
      <vt:lpstr>Developing</vt:lpstr>
      <vt:lpstr>Ineffective</vt:lpstr>
      <vt:lpstr>Zeroing in on 3C</vt:lpstr>
      <vt:lpstr>PowerPoint Presentation</vt:lpstr>
      <vt:lpstr>Framework for Teaching </vt:lpstr>
      <vt:lpstr>PowerPoint Presentation</vt:lpstr>
      <vt:lpstr>PowerPoint Presentation</vt:lpstr>
      <vt:lpstr>PowerPoint Presentation</vt:lpstr>
      <vt:lpstr>PowerPoint Presentation</vt:lpstr>
      <vt:lpstr>PowerPoint Presentation</vt:lpstr>
      <vt:lpstr>Video Activity</vt:lpstr>
      <vt:lpstr>Session Reflection</vt:lpstr>
      <vt:lpstr>Questions &amp; Comments</vt:lpstr>
    </vt:vector>
  </TitlesOfParts>
  <Company>Kentucky Department of Education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Noah, Stacy L - Office of Next Generation Learners</dc:creator>
  <cp:lastModifiedBy>Mullins, Carole - Office of Next Generation Learners</cp:lastModifiedBy>
  <cp:revision>96</cp:revision>
  <cp:lastPrinted>2013-01-24T15:28:46Z</cp:lastPrinted>
  <dcterms:created xsi:type="dcterms:W3CDTF">2013-01-22T15:17:09Z</dcterms:created>
  <dcterms:modified xsi:type="dcterms:W3CDTF">2013-02-02T16:54:25Z</dcterms:modified>
</cp:coreProperties>
</file>