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75" r:id="rId4"/>
    <p:sldId id="278" r:id="rId5"/>
    <p:sldId id="263" r:id="rId6"/>
    <p:sldId id="276" r:id="rId7"/>
    <p:sldId id="266" r:id="rId8"/>
    <p:sldId id="267" r:id="rId9"/>
    <p:sldId id="274" r:id="rId10"/>
    <p:sldId id="277" r:id="rId11"/>
    <p:sldId id="269" r:id="rId1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5274" autoAdjust="0"/>
  </p:normalViewPr>
  <p:slideViewPr>
    <p:cSldViewPr>
      <p:cViewPr>
        <p:scale>
          <a:sx n="86" d="100"/>
          <a:sy n="86" d="100"/>
        </p:scale>
        <p:origin x="51" y="153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2748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2/9/2017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2/9/2017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06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2/9/2017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2/9/2017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2/9/2017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2/9/2017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2/9/2017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2/9/2017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2/9/2017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2/9/2017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2/9/2017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2/9/2017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en-US"/>
              <a:pPr/>
              <a:t>2/9/2017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Book Antiqua" panose="02040602050305030304" pitchFamily="18" charset="0"/>
              </a:rPr>
              <a:t>WORLD LANGUAGE/</a:t>
            </a:r>
            <a:br>
              <a:rPr lang="en-US" dirty="0">
                <a:latin typeface="Book Antiqua" panose="02040602050305030304" pitchFamily="18" charset="0"/>
              </a:rPr>
            </a:br>
            <a:r>
              <a:rPr lang="en-US" dirty="0">
                <a:latin typeface="Book Antiqua" panose="02040602050305030304" pitchFamily="18" charset="0"/>
              </a:rPr>
              <a:t>GLOBAL COMPETENCY QFT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Book Antiqua" panose="02040602050305030304" pitchFamily="18" charset="0"/>
              </a:rPr>
              <a:t>“Water, Water everywhere”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 Antiqua" panose="02040602050305030304" pitchFamily="18" charset="0"/>
              </a:rPr>
              <a:t>Individual reflection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en-US" sz="3200" dirty="0">
                <a:latin typeface="Book Antiqua" panose="02040602050305030304" pitchFamily="18" charset="0"/>
              </a:rPr>
              <a:t>What did you learn today?</a:t>
            </a:r>
          </a:p>
          <a:p>
            <a:pPr marL="45720" indent="0">
              <a:buNone/>
            </a:pPr>
            <a:r>
              <a:rPr lang="en-US" sz="3200" dirty="0">
                <a:latin typeface="Book Antiqua" panose="02040602050305030304" pitchFamily="18" charset="0"/>
              </a:rPr>
              <a:t>How did asking your own questions affect your learning?</a:t>
            </a:r>
          </a:p>
          <a:p>
            <a:pPr marL="45720" indent="0">
              <a:buNone/>
            </a:pPr>
            <a:r>
              <a:rPr lang="en-US" sz="3200" dirty="0">
                <a:latin typeface="Book Antiqua" panose="02040602050305030304" pitchFamily="18" charset="0"/>
              </a:rPr>
              <a:t>What do you understand differently about allowing your students to direct the learning in your classroom?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51612" y="2286000"/>
            <a:ext cx="4626429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93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 Antiqua" panose="02040602050305030304" pitchFamily="18" charset="0"/>
              </a:rPr>
              <a:t>Question formulation technique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600" dirty="0">
                <a:latin typeface="Book Antiqua" panose="02040602050305030304" pitchFamily="18" charset="0"/>
              </a:rPr>
              <a:t>Rules for QFT:</a:t>
            </a:r>
          </a:p>
          <a:p>
            <a:pPr marL="560070" indent="-514350">
              <a:buAutoNum type="arabicPeriod"/>
            </a:pPr>
            <a:r>
              <a:rPr lang="en-US" sz="3600" dirty="0">
                <a:latin typeface="Book Antiqua" panose="02040602050305030304" pitchFamily="18" charset="0"/>
              </a:rPr>
              <a:t>Ask as many questions as you possibly can.</a:t>
            </a:r>
          </a:p>
          <a:p>
            <a:pPr marL="560070" indent="-514350">
              <a:buAutoNum type="arabicPeriod"/>
            </a:pPr>
            <a:r>
              <a:rPr lang="en-US" sz="3600" dirty="0">
                <a:latin typeface="Book Antiqua" panose="02040602050305030304" pitchFamily="18" charset="0"/>
              </a:rPr>
              <a:t>Do NOT stop to judge, answer, or discuss a question.</a:t>
            </a:r>
          </a:p>
          <a:p>
            <a:pPr marL="560070" indent="-514350">
              <a:buAutoNum type="arabicPeriod"/>
            </a:pPr>
            <a:r>
              <a:rPr lang="en-US" sz="3600" dirty="0">
                <a:latin typeface="Book Antiqua" panose="02040602050305030304" pitchFamily="18" charset="0"/>
              </a:rPr>
              <a:t>Write it down exactly as it is stated.</a:t>
            </a:r>
          </a:p>
          <a:p>
            <a:pPr marL="560070" indent="-514350">
              <a:buAutoNum type="arabicPeriod"/>
            </a:pPr>
            <a:r>
              <a:rPr lang="en-US" sz="3600" dirty="0">
                <a:latin typeface="Book Antiqua" panose="02040602050305030304" pitchFamily="18" charset="0"/>
              </a:rPr>
              <a:t>Change any statements into questions.</a:t>
            </a:r>
          </a:p>
        </p:txBody>
      </p:sp>
    </p:spTree>
    <p:extLst>
      <p:ext uri="{BB962C8B-B14F-4D97-AF65-F5344CB8AC3E}">
        <p14:creationId xmlns:p14="http://schemas.microsoft.com/office/powerpoint/2010/main" val="64030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 Antiqua" panose="02040602050305030304" pitchFamily="18" charset="0"/>
              </a:rPr>
              <a:t>Reflecting on the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400" dirty="0">
                <a:latin typeface="Book Antiqua" panose="02040602050305030304" pitchFamily="18" charset="0"/>
              </a:rPr>
              <a:t>Which rule will be the hardest for you to follow?</a:t>
            </a:r>
          </a:p>
          <a:p>
            <a:pPr marL="45720" indent="0">
              <a:buNone/>
            </a:pPr>
            <a:r>
              <a:rPr lang="en-US" sz="4400" dirty="0">
                <a:latin typeface="Book Antiqua" panose="02040602050305030304" pitchFamily="18" charset="0"/>
              </a:rPr>
              <a:t>Why?</a:t>
            </a:r>
          </a:p>
          <a:p>
            <a:pPr marL="45720" indent="0">
              <a:buNone/>
            </a:pPr>
            <a:r>
              <a:rPr lang="en-US" sz="4400" dirty="0">
                <a:latin typeface="Book Antiqua" panose="02040602050305030304" pitchFamily="18" charset="0"/>
              </a:rPr>
              <a:t>How will you address this problem now, during the QFT?</a:t>
            </a:r>
          </a:p>
        </p:txBody>
      </p:sp>
    </p:spTree>
    <p:extLst>
      <p:ext uri="{BB962C8B-B14F-4D97-AF65-F5344CB8AC3E}">
        <p14:creationId xmlns:p14="http://schemas.microsoft.com/office/powerpoint/2010/main" val="4120723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8612" y="1447800"/>
            <a:ext cx="9224798" cy="470323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27490" y="579870"/>
            <a:ext cx="9209572" cy="8679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800" b="1" dirty="0">
                <a:latin typeface="Book Antiqua" panose="02040602050305030304" pitchFamily="18" charset="0"/>
              </a:rPr>
              <a:t>Worldwide, 1 out of every 5 deaths of children under 5 </a:t>
            </a:r>
          </a:p>
          <a:p>
            <a:pPr algn="ctr">
              <a:lnSpc>
                <a:spcPct val="90000"/>
              </a:lnSpc>
            </a:pPr>
            <a:r>
              <a:rPr lang="en-US" sz="2800" b="1" dirty="0">
                <a:latin typeface="Book Antiqua" panose="02040602050305030304" pitchFamily="18" charset="0"/>
              </a:rPr>
              <a:t>is due to a water-related disease.</a:t>
            </a:r>
          </a:p>
        </p:txBody>
      </p:sp>
    </p:spTree>
    <p:extLst>
      <p:ext uri="{BB962C8B-B14F-4D97-AF65-F5344CB8AC3E}">
        <p14:creationId xmlns:p14="http://schemas.microsoft.com/office/powerpoint/2010/main" val="353697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5612" y="2272503"/>
            <a:ext cx="7132405" cy="363643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570412" y="609600"/>
            <a:ext cx="6800050" cy="125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800" b="1" dirty="0">
                <a:latin typeface="Book Antiqua" panose="02040602050305030304" pitchFamily="18" charset="0"/>
              </a:rPr>
              <a:t>Worldwide, 1 out of every 5 deaths of children under 5 </a:t>
            </a:r>
          </a:p>
          <a:p>
            <a:pPr algn="ctr">
              <a:lnSpc>
                <a:spcPct val="90000"/>
              </a:lnSpc>
            </a:pPr>
            <a:r>
              <a:rPr lang="en-US" sz="2800" b="1" dirty="0">
                <a:latin typeface="Book Antiqua" panose="02040602050305030304" pitchFamily="18" charset="0"/>
              </a:rPr>
              <a:t>is due to a water-related disease.</a:t>
            </a:r>
          </a:p>
        </p:txBody>
      </p:sp>
      <p:sp>
        <p:nvSpPr>
          <p:cNvPr id="3" name="Rectangle 2"/>
          <p:cNvSpPr/>
          <p:nvPr/>
        </p:nvSpPr>
        <p:spPr>
          <a:xfrm>
            <a:off x="150812" y="762000"/>
            <a:ext cx="3810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cap="all" dirty="0">
                <a:solidFill>
                  <a:srgbClr val="545454">
                    <a:lumMod val="50000"/>
                  </a:srgbClr>
                </a:solidFill>
                <a:latin typeface="Book Antiqua" panose="02040602050305030304" pitchFamily="18" charset="0"/>
                <a:ea typeface="+mj-ea"/>
                <a:cs typeface="+mj-cs"/>
              </a:rPr>
              <a:t>Developing questions – 4 min.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0413" y="2743200"/>
            <a:ext cx="2667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>
              <a:lnSpc>
                <a:spcPct val="90000"/>
              </a:lnSpc>
              <a:buClr>
                <a:srgbClr val="545454"/>
              </a:buClr>
              <a:buSzPct val="80000"/>
            </a:pPr>
            <a:r>
              <a:rPr lang="en-US" sz="2400" dirty="0">
                <a:solidFill>
                  <a:srgbClr val="545454"/>
                </a:solidFill>
                <a:latin typeface="Book Antiqua" panose="02040602050305030304" pitchFamily="18" charset="0"/>
              </a:rPr>
              <a:t>With the </a:t>
            </a:r>
            <a:r>
              <a:rPr lang="en-US" sz="2400" dirty="0" err="1">
                <a:solidFill>
                  <a:srgbClr val="545454"/>
                </a:solidFill>
                <a:latin typeface="Book Antiqua" panose="02040602050305030304" pitchFamily="18" charset="0"/>
              </a:rPr>
              <a:t>Qfocus</a:t>
            </a:r>
            <a:r>
              <a:rPr lang="en-US" sz="2400" dirty="0">
                <a:solidFill>
                  <a:srgbClr val="545454"/>
                </a:solidFill>
                <a:latin typeface="Book Antiqua" panose="02040602050305030304" pitchFamily="18" charset="0"/>
              </a:rPr>
              <a:t> in mind – AND THE RULES FOR QFT –</a:t>
            </a:r>
          </a:p>
          <a:p>
            <a:pPr marL="45720" lvl="0">
              <a:lnSpc>
                <a:spcPct val="90000"/>
              </a:lnSpc>
              <a:buClr>
                <a:srgbClr val="545454"/>
              </a:buClr>
              <a:buSzPct val="80000"/>
            </a:pPr>
            <a:r>
              <a:rPr lang="en-US" sz="2400" dirty="0">
                <a:solidFill>
                  <a:srgbClr val="545454"/>
                </a:solidFill>
                <a:latin typeface="Book Antiqua" panose="02040602050305030304" pitchFamily="18" charset="0"/>
              </a:rPr>
              <a:t>Create questions as a group.</a:t>
            </a:r>
          </a:p>
          <a:p>
            <a:pPr marL="45720" lvl="0">
              <a:lnSpc>
                <a:spcPct val="90000"/>
              </a:lnSpc>
              <a:buClr>
                <a:srgbClr val="545454"/>
              </a:buClr>
              <a:buSzPct val="80000"/>
            </a:pPr>
            <a:r>
              <a:rPr lang="en-US" sz="2400" dirty="0">
                <a:solidFill>
                  <a:srgbClr val="545454"/>
                </a:solidFill>
                <a:latin typeface="Book Antiqua" panose="02040602050305030304" pitchFamily="18" charset="0"/>
              </a:rPr>
              <a:t>The Recorder will write the questions on your group’s sheet.</a:t>
            </a:r>
          </a:p>
        </p:txBody>
      </p:sp>
    </p:spTree>
    <p:extLst>
      <p:ext uri="{BB962C8B-B14F-4D97-AF65-F5344CB8AC3E}">
        <p14:creationId xmlns:p14="http://schemas.microsoft.com/office/powerpoint/2010/main" val="950145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 Antiqua" panose="02040602050305030304" pitchFamily="18" charset="0"/>
              </a:rPr>
              <a:t>categorizing your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sz="3000" u="sng" dirty="0">
                <a:latin typeface="Rockwell" charset="0"/>
              </a:rPr>
              <a:t>Definitions</a:t>
            </a:r>
            <a:r>
              <a:rPr lang="en-US" sz="3000" dirty="0">
                <a:latin typeface="Rockwell" charset="0"/>
              </a:rPr>
              <a:t>: </a:t>
            </a:r>
            <a:endParaRPr lang="en-US" sz="3000" b="1" dirty="0">
              <a:latin typeface="Rockwell" charset="0"/>
            </a:endParaRPr>
          </a:p>
          <a:p>
            <a:pPr lvl="1">
              <a:defRPr/>
            </a:pPr>
            <a:r>
              <a:rPr lang="en-US" sz="2800" b="1" dirty="0">
                <a:latin typeface="Rockwell" charset="0"/>
              </a:rPr>
              <a:t>Closed-ended </a:t>
            </a:r>
            <a:r>
              <a:rPr lang="en-US" sz="2800" dirty="0">
                <a:latin typeface="Rockwell" charset="0"/>
              </a:rPr>
              <a:t>questions can be answered with a “yes” or  “no” or with a </a:t>
            </a:r>
            <a:r>
              <a:rPr lang="en-US" sz="2800" b="1" dirty="0">
                <a:latin typeface="Rockwell" charset="0"/>
              </a:rPr>
              <a:t>one-word </a:t>
            </a:r>
            <a:r>
              <a:rPr lang="en-US" sz="2800" dirty="0">
                <a:latin typeface="Rockwell" charset="0"/>
              </a:rPr>
              <a:t>answer.</a:t>
            </a:r>
          </a:p>
          <a:p>
            <a:pPr lvl="1">
              <a:spcBef>
                <a:spcPts val="1800"/>
              </a:spcBef>
              <a:defRPr/>
            </a:pPr>
            <a:r>
              <a:rPr lang="en-US" sz="2800" b="1" dirty="0">
                <a:latin typeface="Rockwell" charset="0"/>
              </a:rPr>
              <a:t>Open-ended</a:t>
            </a:r>
            <a:r>
              <a:rPr lang="en-US" sz="2800" dirty="0">
                <a:latin typeface="Rockwell" charset="0"/>
              </a:rPr>
              <a:t> questions require more </a:t>
            </a:r>
            <a:r>
              <a:rPr lang="en-US" sz="2800" b="1" dirty="0">
                <a:latin typeface="Rockwell" charset="0"/>
              </a:rPr>
              <a:t>explanation</a:t>
            </a:r>
            <a:r>
              <a:rPr lang="en-US" sz="2800" dirty="0">
                <a:latin typeface="Rockwell" charset="0"/>
              </a:rPr>
              <a:t>. 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US" sz="3000" u="sng" dirty="0">
              <a:latin typeface="Rockwell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3000" u="sng" dirty="0">
                <a:latin typeface="Rockwell" charset="0"/>
              </a:rPr>
              <a:t>Directions</a:t>
            </a:r>
            <a:r>
              <a:rPr lang="en-US" sz="3000" dirty="0">
                <a:latin typeface="Rockwell" charset="0"/>
              </a:rPr>
              <a:t>: Identify your questions as closed-ended or open-ended by </a:t>
            </a:r>
            <a:r>
              <a:rPr lang="en-US" sz="3000" b="1" dirty="0">
                <a:latin typeface="Rockwell" charset="0"/>
              </a:rPr>
              <a:t>marking them </a:t>
            </a:r>
            <a:r>
              <a:rPr lang="en-US" sz="3000" dirty="0">
                <a:latin typeface="Rockwell" charset="0"/>
              </a:rPr>
              <a:t>with a </a:t>
            </a:r>
            <a:r>
              <a:rPr lang="en-US" sz="3000" b="1" dirty="0">
                <a:latin typeface="Rockwell" charset="0"/>
              </a:rPr>
              <a:t>“C”</a:t>
            </a:r>
            <a:r>
              <a:rPr lang="en-US" sz="3000" dirty="0">
                <a:latin typeface="Rockwell" charset="0"/>
              </a:rPr>
              <a:t> or an </a:t>
            </a:r>
            <a:r>
              <a:rPr lang="en-US" sz="3000" b="1" dirty="0">
                <a:latin typeface="Rockwell" charset="0"/>
              </a:rPr>
              <a:t>“O”</a:t>
            </a:r>
            <a:r>
              <a:rPr lang="en-US" sz="3000" dirty="0">
                <a:latin typeface="Rockwel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70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 Antiqua" panose="02040602050305030304" pitchFamily="18" charset="0"/>
              </a:rPr>
              <a:t>Improving your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905000"/>
            <a:ext cx="9753600" cy="4343400"/>
          </a:xfrm>
        </p:spPr>
        <p:txBody>
          <a:bodyPr/>
          <a:lstStyle/>
          <a:p>
            <a:pPr marL="228600" lvl="0">
              <a:lnSpc>
                <a:spcPct val="100000"/>
              </a:lnSpc>
              <a:spcBef>
                <a:spcPts val="2000"/>
              </a:spcBef>
              <a:buClr>
                <a:srgbClr val="629DD1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800" dirty="0">
                <a:solidFill>
                  <a:prstClr val="black"/>
                </a:solidFill>
                <a:latin typeface="Rockwell"/>
                <a:cs typeface="Gill Sans"/>
              </a:rPr>
              <a:t>Take one </a:t>
            </a:r>
            <a:r>
              <a:rPr lang="en-US" sz="2800" b="1" dirty="0">
                <a:solidFill>
                  <a:srgbClr val="7030A0"/>
                </a:solidFill>
                <a:latin typeface="Rockwell"/>
                <a:cs typeface="Gill Sans"/>
              </a:rPr>
              <a:t>closed-ended</a:t>
            </a:r>
            <a:r>
              <a:rPr lang="en-US" sz="2800" b="1" dirty="0">
                <a:solidFill>
                  <a:srgbClr val="9D90A0"/>
                </a:solidFill>
                <a:latin typeface="Rockwell"/>
                <a:cs typeface="Gill Sans"/>
              </a:rPr>
              <a:t> </a:t>
            </a:r>
            <a:r>
              <a:rPr lang="en-US" sz="2800" b="1" dirty="0">
                <a:solidFill>
                  <a:prstClr val="black"/>
                </a:solidFill>
                <a:latin typeface="Rockwell"/>
                <a:cs typeface="Gill Sans"/>
              </a:rPr>
              <a:t>question </a:t>
            </a:r>
            <a:r>
              <a:rPr lang="en-US" sz="2800" dirty="0">
                <a:solidFill>
                  <a:prstClr val="black"/>
                </a:solidFill>
                <a:latin typeface="Rockwell"/>
                <a:cs typeface="Gill Sans"/>
              </a:rPr>
              <a:t>and change it</a:t>
            </a:r>
            <a:r>
              <a:rPr lang="en-US" sz="2800" b="1" dirty="0">
                <a:solidFill>
                  <a:prstClr val="black"/>
                </a:solidFill>
                <a:latin typeface="Rockwell"/>
                <a:cs typeface="Gill Sans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Rockwell"/>
                <a:cs typeface="Gill Sans"/>
              </a:rPr>
              <a:t>into an</a:t>
            </a:r>
            <a:r>
              <a:rPr lang="en-US" sz="2800" dirty="0">
                <a:solidFill>
                  <a:srgbClr val="000000"/>
                </a:solidFill>
                <a:latin typeface="Rockwell"/>
                <a:cs typeface="Gill Sans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Rockwell"/>
                <a:cs typeface="Gill Sans"/>
              </a:rPr>
              <a:t>open-ended question</a:t>
            </a:r>
            <a:r>
              <a:rPr lang="en-US" sz="2800" dirty="0">
                <a:solidFill>
                  <a:srgbClr val="000000"/>
                </a:solidFill>
                <a:latin typeface="Rockwell"/>
                <a:cs typeface="Gill Sans"/>
              </a:rPr>
              <a:t>.</a:t>
            </a:r>
          </a:p>
          <a:p>
            <a:pPr marL="0" lvl="0" indent="0">
              <a:lnSpc>
                <a:spcPct val="100000"/>
              </a:lnSpc>
              <a:spcBef>
                <a:spcPts val="2000"/>
              </a:spcBef>
              <a:buClr>
                <a:srgbClr val="629DD1"/>
              </a:buClr>
              <a:buSzPct val="75000"/>
              <a:buNone/>
              <a:defRPr/>
            </a:pPr>
            <a:endParaRPr lang="en-US" sz="2000" dirty="0">
              <a:solidFill>
                <a:srgbClr val="000000"/>
              </a:solidFill>
              <a:latin typeface="Rockwell"/>
              <a:cs typeface="Gill Sans"/>
            </a:endParaRPr>
          </a:p>
          <a:p>
            <a:pPr marL="0" lvl="0" indent="0">
              <a:lnSpc>
                <a:spcPct val="100000"/>
              </a:lnSpc>
              <a:spcBef>
                <a:spcPts val="2000"/>
              </a:spcBef>
              <a:buClr>
                <a:srgbClr val="629DD1"/>
              </a:buClr>
              <a:buSzPct val="75000"/>
              <a:buNone/>
              <a:defRPr/>
            </a:pPr>
            <a:endParaRPr lang="en-US" sz="2000" dirty="0">
              <a:solidFill>
                <a:srgbClr val="000000"/>
              </a:solidFill>
              <a:latin typeface="Rockwell"/>
              <a:cs typeface="Gill Sans"/>
            </a:endParaRPr>
          </a:p>
          <a:p>
            <a:pPr marL="228600" lvl="0">
              <a:lnSpc>
                <a:spcPct val="100000"/>
              </a:lnSpc>
              <a:spcBef>
                <a:spcPts val="2000"/>
              </a:spcBef>
              <a:buClr>
                <a:srgbClr val="629DD1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800" dirty="0">
                <a:solidFill>
                  <a:prstClr val="black"/>
                </a:solidFill>
                <a:latin typeface="Rockwell"/>
                <a:cs typeface="Gill Sans"/>
              </a:rPr>
              <a:t>Take one </a:t>
            </a:r>
            <a:r>
              <a:rPr lang="en-US" sz="2800" b="1" dirty="0">
                <a:solidFill>
                  <a:srgbClr val="0070C0"/>
                </a:solidFill>
                <a:latin typeface="Rockwell"/>
                <a:cs typeface="Gill Sans"/>
              </a:rPr>
              <a:t>open-ended question </a:t>
            </a:r>
            <a:r>
              <a:rPr lang="en-US" sz="2800" dirty="0">
                <a:solidFill>
                  <a:prstClr val="black"/>
                </a:solidFill>
                <a:latin typeface="Rockwell"/>
                <a:cs typeface="Gill Sans"/>
              </a:rPr>
              <a:t>and change it</a:t>
            </a:r>
            <a:r>
              <a:rPr lang="en-US" sz="2800" b="1" dirty="0">
                <a:solidFill>
                  <a:prstClr val="black"/>
                </a:solidFill>
                <a:latin typeface="Rockwell"/>
                <a:cs typeface="Gill Sans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Rockwell"/>
                <a:cs typeface="Gill Sans"/>
              </a:rPr>
              <a:t>into a </a:t>
            </a:r>
            <a:r>
              <a:rPr lang="en-US" sz="2800" b="1" dirty="0">
                <a:solidFill>
                  <a:srgbClr val="7030A0"/>
                </a:solidFill>
                <a:latin typeface="Rockwell"/>
                <a:cs typeface="Gill Sans"/>
              </a:rPr>
              <a:t>closed-ended question</a:t>
            </a:r>
            <a:r>
              <a:rPr lang="en-US" sz="2800" dirty="0">
                <a:solidFill>
                  <a:srgbClr val="000000"/>
                </a:solidFill>
                <a:latin typeface="Rockwell"/>
                <a:cs typeface="Gill Sans"/>
              </a:rPr>
              <a:t>.</a:t>
            </a:r>
          </a:p>
          <a:p>
            <a:pPr marL="228600" lvl="0">
              <a:lnSpc>
                <a:spcPct val="100000"/>
              </a:lnSpc>
              <a:spcBef>
                <a:spcPts val="2000"/>
              </a:spcBef>
              <a:buClr>
                <a:srgbClr val="629DD1"/>
              </a:buClr>
              <a:buSzPct val="75000"/>
              <a:buFont typeface="Wingdings" pitchFamily="2" charset="2"/>
              <a:buChar char="n"/>
              <a:defRPr/>
            </a:pPr>
            <a:endParaRPr lang="en-US" sz="2000" dirty="0">
              <a:solidFill>
                <a:srgbClr val="000000"/>
              </a:solidFill>
              <a:latin typeface="Gill Sans"/>
              <a:cs typeface="Gill Sans"/>
            </a:endParaRPr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6812" y="3088520"/>
            <a:ext cx="2362200" cy="90457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3012" y="5034799"/>
            <a:ext cx="2438400" cy="93375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0612" y="2971800"/>
            <a:ext cx="2362200" cy="103083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4412" y="5119415"/>
            <a:ext cx="2133600" cy="9310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8" name="Arrow: Right 7"/>
          <p:cNvSpPr/>
          <p:nvPr/>
        </p:nvSpPr>
        <p:spPr>
          <a:xfrm>
            <a:off x="5025885" y="3240130"/>
            <a:ext cx="978408" cy="484632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Arrow: Right 8"/>
          <p:cNvSpPr/>
          <p:nvPr/>
        </p:nvSpPr>
        <p:spPr>
          <a:xfrm>
            <a:off x="4880444" y="5342637"/>
            <a:ext cx="1056335" cy="484632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69133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 Antiqua" panose="02040602050305030304" pitchFamily="18" charset="0"/>
              </a:rPr>
              <a:t>Prioritizing your questions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0000"/>
              </a:lnSpc>
              <a:spcBef>
                <a:spcPts val="2000"/>
              </a:spcBef>
              <a:buClr>
                <a:srgbClr val="629DD1"/>
              </a:buClr>
              <a:buSzPct val="75000"/>
              <a:buNone/>
              <a:defRPr/>
            </a:pPr>
            <a:r>
              <a:rPr lang="en-US" sz="3000" b="1" dirty="0">
                <a:solidFill>
                  <a:prstClr val="black"/>
                </a:solidFill>
                <a:latin typeface="Rockwell"/>
              </a:rPr>
              <a:t>Review your list of questions </a:t>
            </a:r>
          </a:p>
          <a:p>
            <a:pPr marL="228600" lvl="0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rgbClr val="629DD1"/>
              </a:buClr>
              <a:buSzPct val="75000"/>
              <a:buFont typeface="Wingdings" pitchFamily="2" charset="2"/>
              <a:buChar char="n"/>
              <a:defRPr/>
            </a:pPr>
            <a:r>
              <a:rPr lang="en-US" dirty="0">
                <a:solidFill>
                  <a:prstClr val="black"/>
                </a:solidFill>
                <a:latin typeface="Rockwell"/>
              </a:rPr>
              <a:t>Choose the three questions that need to be addressed in dealing with the World Water Crisis. </a:t>
            </a:r>
            <a:endParaRPr lang="en-US" sz="1050" dirty="0">
              <a:solidFill>
                <a:prstClr val="black"/>
              </a:solidFill>
              <a:latin typeface="Rockwell"/>
            </a:endParaRPr>
          </a:p>
          <a:p>
            <a:pPr marL="0" lvl="0" indent="0">
              <a:lnSpc>
                <a:spcPct val="100000"/>
              </a:lnSpc>
              <a:spcBef>
                <a:spcPts val="2000"/>
              </a:spcBef>
              <a:spcAft>
                <a:spcPts val="600"/>
              </a:spcAft>
              <a:buClr>
                <a:srgbClr val="629DD1"/>
              </a:buClr>
              <a:buSzPct val="75000"/>
              <a:buNone/>
              <a:defRPr/>
            </a:pPr>
            <a:r>
              <a:rPr lang="en-US" sz="3000" b="1" dirty="0">
                <a:solidFill>
                  <a:prstClr val="black"/>
                </a:solidFill>
                <a:latin typeface="Rockwell"/>
                <a:ea typeface="Gill Sans Light" charset="0"/>
                <a:cs typeface="Gill Sans Light" charset="0"/>
              </a:rPr>
              <a:t>After prioritizing, reflect on these questions:</a:t>
            </a:r>
            <a:endParaRPr lang="en-US" sz="3000" b="1" dirty="0">
              <a:solidFill>
                <a:prstClr val="black"/>
              </a:solidFill>
              <a:latin typeface="Rockwell"/>
            </a:endParaRPr>
          </a:p>
          <a:p>
            <a:pPr marL="228600" lvl="0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rgbClr val="629DD1"/>
              </a:buClr>
              <a:buSzPct val="75000"/>
              <a:buFont typeface="Wingdings" pitchFamily="2" charset="2"/>
              <a:buChar char="n"/>
              <a:defRPr/>
            </a:pPr>
            <a:r>
              <a:rPr lang="en-US" dirty="0">
                <a:solidFill>
                  <a:prstClr val="black"/>
                </a:solidFill>
                <a:latin typeface="Rockwell" charset="0"/>
              </a:rPr>
              <a:t>Why did you choose those three questions?</a:t>
            </a:r>
          </a:p>
          <a:p>
            <a:pPr marL="228600" lvl="0">
              <a:lnSpc>
                <a:spcPct val="100000"/>
              </a:lnSpc>
              <a:spcBef>
                <a:spcPts val="800"/>
              </a:spcBef>
              <a:spcAft>
                <a:spcPts val="1800"/>
              </a:spcAft>
              <a:buClr>
                <a:srgbClr val="629DD1"/>
              </a:buClr>
              <a:buSzPct val="75000"/>
              <a:buFont typeface="Wingdings" pitchFamily="2" charset="2"/>
              <a:buChar char="n"/>
              <a:defRPr/>
            </a:pPr>
            <a:r>
              <a:rPr lang="en-US" dirty="0">
                <a:solidFill>
                  <a:prstClr val="black"/>
                </a:solidFill>
                <a:latin typeface="Rockwell" charset="0"/>
              </a:rPr>
              <a:t>Where are your priority questions in the sequence of your entire list of questions?</a:t>
            </a:r>
          </a:p>
          <a:p>
            <a:pPr marL="45720" indent="0">
              <a:buNone/>
            </a:pPr>
            <a:endParaRPr lang="en-US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790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 Antiqua" panose="02040602050305030304" pitchFamily="18" charset="0"/>
              </a:rPr>
              <a:t>Sharing your questions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89012" y="1935159"/>
            <a:ext cx="4419600" cy="441960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018212" y="1935159"/>
            <a:ext cx="4708734" cy="4343400"/>
          </a:xfrm>
        </p:spPr>
        <p:txBody>
          <a:bodyPr/>
          <a:lstStyle/>
          <a:p>
            <a:pPr marL="45720" indent="0">
              <a:buNone/>
            </a:pPr>
            <a:r>
              <a:rPr lang="en-US" dirty="0">
                <a:latin typeface="Book Antiqua" panose="02040602050305030304" pitchFamily="18" charset="0"/>
              </a:rPr>
              <a:t>With another group, share:</a:t>
            </a:r>
          </a:p>
          <a:p>
            <a:pPr marL="502920" indent="-457200">
              <a:buAutoNum type="arabicPeriod"/>
            </a:pPr>
            <a:r>
              <a:rPr lang="en-US" dirty="0">
                <a:latin typeface="Book Antiqua" panose="02040602050305030304" pitchFamily="18" charset="0"/>
              </a:rPr>
              <a:t>Your priority questions</a:t>
            </a:r>
          </a:p>
          <a:p>
            <a:pPr marL="502920" indent="-457200">
              <a:buAutoNum type="arabicPeriod"/>
            </a:pPr>
            <a:r>
              <a:rPr lang="en-US" dirty="0">
                <a:latin typeface="Book Antiqua" panose="02040602050305030304" pitchFamily="18" charset="0"/>
              </a:rPr>
              <a:t>The two questions you changed/improved</a:t>
            </a:r>
          </a:p>
          <a:p>
            <a:pPr marL="502920" indent="-457200">
              <a:buAutoNum type="arabicPeriod"/>
            </a:pPr>
            <a:r>
              <a:rPr lang="en-US" dirty="0">
                <a:latin typeface="Book Antiqua" panose="02040602050305030304" pitchFamily="18" charset="0"/>
              </a:rPr>
              <a:t>Your group reflection</a:t>
            </a:r>
          </a:p>
          <a:p>
            <a:pPr marL="45720" indent="0">
              <a:buNone/>
            </a:pPr>
            <a:r>
              <a:rPr lang="en-US" dirty="0">
                <a:latin typeface="Book Antiqua" panose="02040602050305030304" pitchFamily="18" charset="0"/>
              </a:rPr>
              <a:t>Now, plan together:</a:t>
            </a:r>
          </a:p>
          <a:p>
            <a:pPr marL="45720" indent="0">
              <a:buNone/>
            </a:pPr>
            <a:r>
              <a:rPr lang="en-US" dirty="0">
                <a:latin typeface="Book Antiqua" panose="02040602050305030304" pitchFamily="18" charset="0"/>
              </a:rPr>
              <a:t>How could you use this </a:t>
            </a:r>
            <a:r>
              <a:rPr lang="en-US" dirty="0" err="1">
                <a:latin typeface="Book Antiqua" panose="02040602050305030304" pitchFamily="18" charset="0"/>
              </a:rPr>
              <a:t>Qfocus</a:t>
            </a:r>
            <a:r>
              <a:rPr lang="en-US" dirty="0">
                <a:latin typeface="Book Antiqua" panose="02040602050305030304" pitchFamily="18" charset="0"/>
              </a:rPr>
              <a:t> in your classroom?</a:t>
            </a:r>
          </a:p>
        </p:txBody>
      </p:sp>
    </p:spTree>
    <p:extLst>
      <p:ext uri="{BB962C8B-B14F-4D97-AF65-F5344CB8AC3E}">
        <p14:creationId xmlns:p14="http://schemas.microsoft.com/office/powerpoint/2010/main" val="282060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ntinental World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007AB78-8AA3-48FB-9A6F-F33600BC4B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World maps series, World  presentation (widescreen)</Template>
  <TotalTime>0</TotalTime>
  <Words>364</Words>
  <Application>Microsoft Office PowerPoint</Application>
  <PresentationFormat>Custom</PresentationFormat>
  <Paragraphs>49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Book Antiqua</vt:lpstr>
      <vt:lpstr>Century Gothic</vt:lpstr>
      <vt:lpstr>Gill Sans</vt:lpstr>
      <vt:lpstr>Gill Sans Light</vt:lpstr>
      <vt:lpstr>Rockwell</vt:lpstr>
      <vt:lpstr>Wingdings</vt:lpstr>
      <vt:lpstr>Continental World 16x9</vt:lpstr>
      <vt:lpstr>WORLD LANGUAGE/ GLOBAL COMPETENCY QFT</vt:lpstr>
      <vt:lpstr>Question formulation technique</vt:lpstr>
      <vt:lpstr>Reflecting on the rules</vt:lpstr>
      <vt:lpstr>PowerPoint Presentation</vt:lpstr>
      <vt:lpstr>PowerPoint Presentation</vt:lpstr>
      <vt:lpstr>categorizing your questions</vt:lpstr>
      <vt:lpstr>Improving your questions</vt:lpstr>
      <vt:lpstr>Prioritizing your questions</vt:lpstr>
      <vt:lpstr>Sharing your questions</vt:lpstr>
      <vt:lpstr>Individual reflection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2017-01-31T14:17:59Z</dcterms:created>
  <dcterms:modified xsi:type="dcterms:W3CDTF">2017-02-09T18:41:23Z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TC028048919991</vt:lpwstr>
  </property>
</Properties>
</file>