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7" r:id="rId3"/>
    <p:sldId id="265" r:id="rId4"/>
    <p:sldId id="266" r:id="rId5"/>
    <p:sldId id="258" r:id="rId6"/>
    <p:sldId id="274" r:id="rId7"/>
    <p:sldId id="268" r:id="rId8"/>
    <p:sldId id="267" r:id="rId9"/>
    <p:sldId id="270" r:id="rId10"/>
    <p:sldId id="273" r:id="rId11"/>
    <p:sldId id="276" r:id="rId12"/>
    <p:sldId id="275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691" autoAdjust="0"/>
    <p:restoredTop sz="94660"/>
  </p:normalViewPr>
  <p:slideViewPr>
    <p:cSldViewPr>
      <p:cViewPr varScale="1">
        <p:scale>
          <a:sx n="69" d="100"/>
          <a:sy n="69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7/24/2016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enee.Buchanan@pike.kyschools.u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adworks.org/lessons/skill-and-strategy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readworks.org/books/passages" TargetMode="External"/><Relationship Id="rId2" Type="http://schemas.openxmlformats.org/officeDocument/2006/relationships/hyperlink" Target="http://writinglesson.ning.com/?xg_source=msg_mes_networ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hyperlink" Target="http://www.readworks.org/take-tour" TargetMode="External"/><Relationship Id="rId5" Type="http://schemas.openxmlformats.org/officeDocument/2006/relationships/hyperlink" Target="http://corbettharrison.com/" TargetMode="External"/><Relationship Id="rId10" Type="http://schemas.openxmlformats.org/officeDocument/2006/relationships/hyperlink" Target="http://www.readworks.org/lessons/novel" TargetMode="External"/><Relationship Id="rId4" Type="http://schemas.openxmlformats.org/officeDocument/2006/relationships/hyperlink" Target="http://writing.pppst.com/" TargetMode="External"/><Relationship Id="rId9" Type="http://schemas.openxmlformats.org/officeDocument/2006/relationships/hyperlink" Target="http://www.readworks.org/lessons/comprehension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riting.pppst.com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hyperlink" Target="http://readingandwritingproject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ttms.org/" TargetMode="External"/><Relationship Id="rId5" Type="http://schemas.openxmlformats.org/officeDocument/2006/relationships/image" Target="../media/image9.gif"/><Relationship Id="rId4" Type="http://schemas.openxmlformats.org/officeDocument/2006/relationships/hyperlink" Target="https://owl.english.purdue.edu/" TargetMode="External"/><Relationship Id="rId9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oretools.ldc.org/login" TargetMode="External"/><Relationship Id="rId3" Type="http://schemas.openxmlformats.org/officeDocument/2006/relationships/hyperlink" Target="http://www.corestandards.org/assets/Appendix_A.pdf" TargetMode="External"/><Relationship Id="rId7" Type="http://schemas.openxmlformats.org/officeDocument/2006/relationships/hyperlink" Target="http://education.ky.gov/curriculum/conpro/engla/Documents/standard%204-facilitator%20guide.pdf" TargetMode="External"/><Relationship Id="rId2" Type="http://schemas.openxmlformats.org/officeDocument/2006/relationships/hyperlink" Target="http://education.ky.gov/AA/items/Pages/K-PREPItems.aspx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ducation.ky.gov/curriculum/conpro/engla/Documents/Literacy%20PERKS%20Planning%20Booklet.pdf" TargetMode="External"/><Relationship Id="rId5" Type="http://schemas.openxmlformats.org/officeDocument/2006/relationships/hyperlink" Target="http://www.corestandards.org/assets/Appendix_C.pdf" TargetMode="External"/><Relationship Id="rId4" Type="http://schemas.openxmlformats.org/officeDocument/2006/relationships/hyperlink" Target="http://www.corestandards.org/assets/Appendix_B.pdf" TargetMode="External"/><Relationship Id="rId9" Type="http://schemas.openxmlformats.org/officeDocument/2006/relationships/hyperlink" Target="http://achievethecore.org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vecelatln.weebly.com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latin typeface="Earwig Factory" panose="02000400000000000000" pitchFamily="2" charset="0"/>
              </a:rPr>
              <a:t>Just Write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389" y="2590800"/>
            <a:ext cx="7086600" cy="1600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2000" b="1" dirty="0"/>
              <a:t>Presenter</a:t>
            </a:r>
            <a:r>
              <a:rPr lang="en-US" dirty="0"/>
              <a:t>: 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                    </a:t>
            </a:r>
            <a:r>
              <a:rPr lang="en-US" sz="1800" dirty="0"/>
              <a:t>Renee’ Buchanan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                       Mullins School:  Pike County Schools 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                       </a:t>
            </a:r>
            <a:r>
              <a:rPr lang="en-US" sz="1800" dirty="0">
                <a:hlinkClick r:id="rId2"/>
              </a:rPr>
              <a:t>renee.buchanan@pike.kyschools.us</a:t>
            </a:r>
            <a:endParaRPr lang="en-US" sz="1800" dirty="0"/>
          </a:p>
          <a:p>
            <a:pPr>
              <a:lnSpc>
                <a:spcPct val="100000"/>
              </a:lnSpc>
            </a:pPr>
            <a:endParaRPr lang="en-US" sz="1800" dirty="0"/>
          </a:p>
          <a:p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10800000" flipV="1">
            <a:off x="762000" y="3613665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>
                <a:latin typeface="Aharoni" pitchFamily="2" charset="-79"/>
                <a:cs typeface="Aharoni" pitchFamily="2" charset="-79"/>
                <a:hlinkClick r:id="rId2"/>
              </a:rPr>
              <a:t>http://writinglesson.ning.com/?xg_source=msg_mes_network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5" descr="WritingFix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7100" y="3194565"/>
            <a:ext cx="1981200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6600" y="195966"/>
            <a:ext cx="52886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  <a:hlinkClick r:id="rId4"/>
              </a:rPr>
              <a:t>WRITING WEBSITES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3890343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b="1" dirty="0">
              <a:hlinkClick r:id="rId5"/>
            </a:endParaRPr>
          </a:p>
          <a:p>
            <a:pPr algn="ctr">
              <a:buNone/>
            </a:pPr>
            <a:endParaRPr lang="en-US" b="1" dirty="0">
              <a:hlinkClick r:id="rId5"/>
            </a:endParaRPr>
          </a:p>
          <a:p>
            <a:pPr algn="ctr">
              <a:buNone/>
            </a:pPr>
            <a:endParaRPr lang="en-US" b="1" dirty="0">
              <a:hlinkClick r:id="rId5"/>
            </a:endParaRPr>
          </a:p>
          <a:p>
            <a:pPr algn="ctr">
              <a:buNone/>
            </a:pPr>
            <a:r>
              <a:rPr lang="en-US" b="1" dirty="0">
                <a:hlinkClick r:id="rId5"/>
              </a:rPr>
              <a:t>http://corbettharrison.com/</a:t>
            </a:r>
            <a:endParaRPr lang="en-US" b="1" dirty="0"/>
          </a:p>
        </p:txBody>
      </p:sp>
      <p:pic>
        <p:nvPicPr>
          <p:cNvPr id="10" name="Picture 9" descr="Always Wri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86600" y="4325034"/>
            <a:ext cx="2209800" cy="9305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1600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http://www.readworks.org/books/passages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838200" y="1925598"/>
            <a:ext cx="8534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800" dirty="0" err="1"/>
              <a:t>ReadWorks</a:t>
            </a:r>
            <a:r>
              <a:rPr lang="en-US" sz="800" dirty="0"/>
              <a:t> is a leading national non-profit organization that provides FREE, research-based, and Common Core-aligned reading comprehension curriculum. The </a:t>
            </a:r>
            <a:r>
              <a:rPr lang="en-US" sz="800" dirty="0" err="1"/>
              <a:t>ReadWorks</a:t>
            </a:r>
            <a:r>
              <a:rPr lang="en-US" sz="800" dirty="0"/>
              <a:t> curriculum is based on the most highly regarded, proven research on reading instruction, and includes:</a:t>
            </a:r>
            <a:br>
              <a:rPr lang="en-US" sz="800" dirty="0"/>
            </a:br>
            <a:r>
              <a:rPr lang="en-US" sz="800" dirty="0"/>
              <a:t> </a:t>
            </a:r>
          </a:p>
          <a:p>
            <a:pPr fontAlgn="base"/>
            <a:r>
              <a:rPr lang="en-US" sz="800" dirty="0">
                <a:hlinkClick r:id="rId7"/>
              </a:rPr>
              <a:t>Informational and literary passages and question sets for grades K-12</a:t>
            </a:r>
            <a:endParaRPr lang="en-US" sz="800" dirty="0"/>
          </a:p>
          <a:p>
            <a:pPr fontAlgn="base"/>
            <a:r>
              <a:rPr lang="en-US" sz="800" dirty="0">
                <a:hlinkClick r:id="rId8"/>
              </a:rPr>
              <a:t>Skill and Strategy lesson units for grades K-4</a:t>
            </a:r>
            <a:endParaRPr lang="en-US" sz="800" dirty="0"/>
          </a:p>
          <a:p>
            <a:pPr fontAlgn="base"/>
            <a:r>
              <a:rPr lang="en-US" sz="800" dirty="0">
                <a:hlinkClick r:id="rId9"/>
              </a:rPr>
              <a:t>Comprehension units for grades K-5</a:t>
            </a:r>
            <a:endParaRPr lang="en-US" sz="800" dirty="0"/>
          </a:p>
          <a:p>
            <a:pPr fontAlgn="base"/>
            <a:r>
              <a:rPr lang="en-US" sz="800" dirty="0">
                <a:hlinkClick r:id="rId10"/>
              </a:rPr>
              <a:t>Novel study units for grades 5-6</a:t>
            </a:r>
            <a:endParaRPr lang="en-US" sz="800" dirty="0"/>
          </a:p>
          <a:p>
            <a:pPr fontAlgn="base"/>
            <a:br>
              <a:rPr lang="en-US" sz="800" dirty="0"/>
            </a:br>
            <a:r>
              <a:rPr lang="en-US" sz="800" dirty="0">
                <a:hlinkClick r:id="rId11"/>
              </a:rPr>
              <a:t>Please click here to take our two-minute site tour</a:t>
            </a:r>
            <a:r>
              <a:rPr lang="en-US" sz="800" dirty="0"/>
              <a:t> for a quick introduction to </a:t>
            </a:r>
            <a:r>
              <a:rPr lang="en-US" sz="800" dirty="0" err="1"/>
              <a:t>ReadWorks</a:t>
            </a:r>
            <a:r>
              <a:rPr lang="en-US" sz="8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8894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1" y="990600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b="1" dirty="0">
                <a:hlinkClick r:id="rId2"/>
              </a:rPr>
              <a:t>http://readingandwritingproject.org/</a:t>
            </a:r>
            <a:endParaRPr lang="en-US" b="1" dirty="0"/>
          </a:p>
        </p:txBody>
      </p:sp>
      <p:pic>
        <p:nvPicPr>
          <p:cNvPr id="4" name="Picture 3" descr="reading writing proje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533401"/>
            <a:ext cx="3200400" cy="1219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2800" y="2209800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4"/>
              </a:rPr>
              <a:t>https://owl.english.purdue.edu/</a:t>
            </a:r>
            <a:endParaRPr lang="en-US" b="1" dirty="0"/>
          </a:p>
          <a:p>
            <a:endParaRPr lang="en-US" dirty="0"/>
          </a:p>
        </p:txBody>
      </p:sp>
      <p:pic>
        <p:nvPicPr>
          <p:cNvPr id="6" name="Picture 5" descr="ow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6600" y="2187388"/>
            <a:ext cx="1752600" cy="6857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00400" y="3244334"/>
            <a:ext cx="4099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b="1" dirty="0">
                <a:hlinkClick r:id="rId6"/>
              </a:rPr>
              <a:t>http://www.ttms.org/</a:t>
            </a:r>
            <a:endParaRPr lang="en-US" b="1" dirty="0"/>
          </a:p>
        </p:txBody>
      </p:sp>
      <p:pic>
        <p:nvPicPr>
          <p:cNvPr id="8" name="Picture 6" descr="https://edshelf.com/wp-content/uploads/screenshot-ttms-1-365x32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21824" y="3402103"/>
            <a:ext cx="2317376" cy="106143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913944" y="6096000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8"/>
              </a:rPr>
              <a:t>http://writing.pppst.com/</a:t>
            </a:r>
            <a:endParaRPr lang="en-US" b="1" dirty="0"/>
          </a:p>
          <a:p>
            <a:endParaRPr lang="en-US" dirty="0"/>
          </a:p>
        </p:txBody>
      </p:sp>
      <p:pic>
        <p:nvPicPr>
          <p:cNvPr id="14" name="Picture 2" descr="Writing Illustrati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83465" y="5663078"/>
            <a:ext cx="2057400" cy="867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305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8458200" cy="3429000"/>
          </a:xfrm>
        </p:spPr>
        <p:txBody>
          <a:bodyPr>
            <a:noAutofit/>
          </a:bodyPr>
          <a:lstStyle/>
          <a:p>
            <a:r>
              <a:rPr lang="en-US" sz="2000" b="1" dirty="0"/>
              <a:t>Resources:  </a:t>
            </a:r>
            <a:br>
              <a:rPr lang="en-US" sz="2000" dirty="0"/>
            </a:br>
            <a:r>
              <a:rPr lang="en-US" sz="2000" b="1" dirty="0"/>
              <a:t>- </a:t>
            </a:r>
            <a:r>
              <a:rPr lang="en-US" sz="2000" dirty="0"/>
              <a:t>26 years of Personal Observation </a:t>
            </a:r>
            <a:br>
              <a:rPr lang="en-US" sz="2000" dirty="0"/>
            </a:br>
            <a:r>
              <a:rPr lang="en-US" sz="2000" dirty="0"/>
              <a:t>- Write Source: Great Source Education Group </a:t>
            </a:r>
            <a:br>
              <a:rPr lang="en-US" sz="2000" dirty="0"/>
            </a:br>
            <a:r>
              <a:rPr lang="en-US" sz="2000" dirty="0"/>
              <a:t>- 6 +1 Trait Writing Program: Ruth </a:t>
            </a:r>
            <a:r>
              <a:rPr lang="en-US" sz="2000" dirty="0" err="1"/>
              <a:t>Culham</a:t>
            </a:r>
            <a:r>
              <a:rPr lang="en-US" sz="2000" dirty="0"/>
              <a:t>- Scholastic </a:t>
            </a:r>
            <a:br>
              <a:rPr lang="en-US" sz="2000" dirty="0"/>
            </a:br>
            <a:r>
              <a:rPr lang="en-US" sz="2000" dirty="0"/>
              <a:t>- Jeff Anderson: </a:t>
            </a:r>
            <a:r>
              <a:rPr lang="en-US" sz="2000" i="1" dirty="0"/>
              <a:t>Mechanically Inclined</a:t>
            </a:r>
            <a:br>
              <a:rPr lang="en-US" sz="2000" dirty="0"/>
            </a:br>
            <a:r>
              <a:rPr lang="en-US" sz="2000" dirty="0"/>
              <a:t>- Katie Wood Ray:  </a:t>
            </a:r>
            <a:r>
              <a:rPr lang="en-US" sz="2000" i="1" dirty="0"/>
              <a:t>Wondrous Words</a:t>
            </a:r>
            <a:br>
              <a:rPr lang="en-US" sz="2000" dirty="0"/>
            </a:br>
            <a:r>
              <a:rPr lang="en-US" sz="2000" dirty="0"/>
              <a:t>- Jessica Ivey: </a:t>
            </a:r>
            <a:r>
              <a:rPr lang="en-US" sz="2000" i="1" dirty="0"/>
              <a:t>Mentor Sentences and Mentor Text</a:t>
            </a:r>
            <a:br>
              <a:rPr lang="en-US" sz="2800" i="1" dirty="0"/>
            </a:br>
            <a:br>
              <a:rPr lang="en-US" sz="2800" i="1" dirty="0"/>
            </a:br>
            <a:br>
              <a:rPr lang="en-US" sz="2800" i="1" dirty="0"/>
            </a:br>
            <a:endParaRPr lang="en-US" sz="2800" dirty="0">
              <a:latin typeface="Earwig Factory" panose="020004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1" y="3124200"/>
            <a:ext cx="7696200" cy="1066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endParaRPr lang="en-US" sz="1800" dirty="0"/>
          </a:p>
          <a:p>
            <a:endParaRPr lang="en-US" sz="1800" dirty="0"/>
          </a:p>
          <a:p>
            <a:pPr algn="ctr"/>
            <a:r>
              <a:rPr lang="en-US" sz="4300" b="1" dirty="0">
                <a:latin typeface="Comic Sans MS" panose="030F0702030302020204" pitchFamily="66" charset="0"/>
              </a:rPr>
              <a:t>THANK YOU for attending this session.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7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Intentional Focus of Session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9200" y="1905000"/>
            <a:ext cx="4800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session will involve teachers actively unpacking the KCAS /ELA Standards to support a comprehensive writing plan/curriculum within their school.  Intentional focus will be directed towards: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reading/writing connection Grades K-5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Writing skills that are appropriate in each grades K-1, 2-3, 4-5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Writing genres that need to be taught at each specific grade level K-1,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2-3, 4-5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Identifying and understanding the elements of writing genres to ensure exposure, development, and mastery of the writing standards K-5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Activities that develop writing proficiency in grades K-1, 2-3, 4-5</a:t>
            </a:r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66800" y="5315722"/>
            <a:ext cx="3566160" cy="109728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latin typeface="Berlin Sans FB Demi" panose="020E0802020502020306" pitchFamily="34" charset="0"/>
              </a:rPr>
              <a:t>Learning Objectives /</a:t>
            </a:r>
          </a:p>
          <a:p>
            <a:pPr algn="ctr"/>
            <a:r>
              <a:rPr lang="en-US" sz="2000" b="1" dirty="0">
                <a:latin typeface="Berlin Sans FB Demi" panose="020E0802020502020306" pitchFamily="34" charset="0"/>
              </a:rPr>
              <a:t>I Can Statements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>
                <a:latin typeface="Berlin Sans FB Demi" panose="020E0802020502020306" pitchFamily="34" charset="0"/>
              </a:rPr>
              <a:t>Intended Audience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6800" y="1066801"/>
            <a:ext cx="356616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can….</a:t>
            </a:r>
          </a:p>
          <a:p>
            <a:endParaRPr lang="en-US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grade appropriate KCAS writing skills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 grade appropriate writing genres based on KCAS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Differentiate between the elements of writing genres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 activities that meet their specific curriculum needs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66714" y="2209801"/>
            <a:ext cx="357728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Grades K-5: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Reading Teachers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 Teachers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Content Area Teachers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10287000" cy="3124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700" b="1" dirty="0"/>
              <a:t>The Question Formulation Technique™ (QFT™)</a:t>
            </a:r>
            <a:br>
              <a:rPr lang="fr-FR" sz="2700" b="1" dirty="0"/>
            </a:br>
            <a:r>
              <a:rPr lang="fr-FR" sz="2000" dirty="0"/>
              <a:t>				</a:t>
            </a:r>
            <a:r>
              <a:rPr lang="en-US" sz="2200" dirty="0"/>
              <a:t>Rules for Producing Questions</a:t>
            </a:r>
            <a:br>
              <a:rPr lang="en-US" dirty="0"/>
            </a:br>
            <a:r>
              <a:rPr lang="en-US" dirty="0"/>
              <a:t>			</a:t>
            </a:r>
            <a:r>
              <a:rPr lang="en-US" sz="2200" dirty="0"/>
              <a:t>-Ask as many questions as you can.</a:t>
            </a:r>
            <a:br>
              <a:rPr lang="en-US" sz="2200" dirty="0"/>
            </a:br>
            <a:r>
              <a:rPr lang="en-US" sz="2200" dirty="0"/>
              <a:t>			-Do not stop to discuss, judge, or answer any question.</a:t>
            </a:r>
            <a:br>
              <a:rPr lang="en-US" sz="2200" dirty="0"/>
            </a:br>
            <a:r>
              <a:rPr lang="en-US" sz="2200" dirty="0"/>
              <a:t>			-Write down every question EXACTLY as it is stated.</a:t>
            </a:r>
            <a:br>
              <a:rPr lang="en-US" sz="2200" dirty="0"/>
            </a:br>
            <a:r>
              <a:rPr lang="en-US" sz="2200" dirty="0"/>
              <a:t>			-Proof:  Change any statement into a question</a:t>
            </a:r>
            <a:br>
              <a:rPr lang="en-US" sz="1600" dirty="0"/>
            </a:br>
            <a:br>
              <a:rPr lang="fr-FR" sz="1600" dirty="0"/>
            </a:br>
            <a:r>
              <a:rPr lang="fr-FR" sz="2000" dirty="0"/>
              <a:t>				</a:t>
            </a:r>
            <a:r>
              <a:rPr lang="en-US" sz="1300" b="1" dirty="0"/>
              <a:t>©2001 The Right Question Institute www.rightquestion.org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04800"/>
            <a:ext cx="10972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QFT Statement:</a:t>
            </a:r>
          </a:p>
          <a:p>
            <a:endParaRPr lang="en-US" sz="4400" dirty="0"/>
          </a:p>
          <a:p>
            <a:r>
              <a:rPr lang="en-US" sz="4400" dirty="0"/>
              <a:t>Students should be creating appropriate writings in grades K-5.</a:t>
            </a:r>
          </a:p>
        </p:txBody>
      </p:sp>
    </p:spTree>
    <p:extLst>
      <p:ext uri="{BB962C8B-B14F-4D97-AF65-F5344CB8AC3E}">
        <p14:creationId xmlns:p14="http://schemas.microsoft.com/office/powerpoint/2010/main" val="394735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00" y="533400"/>
            <a:ext cx="2667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latin typeface="Wide Latin" panose="020A0A07050505020404" pitchFamily="18" charset="0"/>
            </a:endParaRPr>
          </a:p>
          <a:p>
            <a:pPr algn="ctr"/>
            <a:r>
              <a:rPr lang="en-US" sz="1600" b="1" dirty="0">
                <a:latin typeface="Wide Latin" panose="020A0A07050505020404" pitchFamily="18" charset="0"/>
              </a:rPr>
              <a:t>W   R   I   T   E </a:t>
            </a:r>
          </a:p>
          <a:p>
            <a:endParaRPr lang="en-US" dirty="0"/>
          </a:p>
          <a:p>
            <a:r>
              <a:rPr lang="en-US" dirty="0"/>
              <a:t>some letters and make a word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0600" y="25146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tencil" panose="040409050D0802020404" pitchFamily="82" charset="0"/>
              </a:rPr>
              <a:t>    </a:t>
            </a:r>
          </a:p>
          <a:p>
            <a:r>
              <a:rPr lang="en-US" b="1" dirty="0">
                <a:latin typeface="Wide Latin" panose="020A0A07050505020404" pitchFamily="18" charset="0"/>
              </a:rPr>
              <a:t>W   R   I   T   E </a:t>
            </a:r>
          </a:p>
          <a:p>
            <a:endParaRPr lang="en-US" dirty="0"/>
          </a:p>
          <a:p>
            <a:r>
              <a:rPr lang="en-US" dirty="0"/>
              <a:t>some words and make a sentence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66800" y="4800600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Wide Latin" panose="020A0A07050505020404" pitchFamily="18" charset="0"/>
            </a:endParaRPr>
          </a:p>
          <a:p>
            <a:r>
              <a:rPr lang="en-US" b="1" dirty="0">
                <a:latin typeface="Wide Latin" panose="020A0A07050505020404" pitchFamily="18" charset="0"/>
              </a:rPr>
              <a:t>W   R   I   T   E </a:t>
            </a:r>
          </a:p>
          <a:p>
            <a:endParaRPr lang="en-US" dirty="0"/>
          </a:p>
          <a:p>
            <a:r>
              <a:rPr lang="en-US" dirty="0"/>
              <a:t>some sentences and make a paragraph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3000" y="457200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latin typeface="Stencil" panose="040409050D0802020404" pitchFamily="82" charset="0"/>
            </a:endParaRPr>
          </a:p>
          <a:p>
            <a:pPr algn="ctr"/>
            <a:r>
              <a:rPr lang="en-US" sz="2000" b="1" dirty="0">
                <a:latin typeface="Wide Latin" panose="020A0A07050505020404" pitchFamily="18" charset="0"/>
              </a:rPr>
              <a:t>W   R  I   T   E </a:t>
            </a:r>
            <a:endParaRPr lang="en-US" sz="2000" dirty="0">
              <a:latin typeface="Wide Latin" panose="020A0A07050505020404" pitchFamily="18" charset="0"/>
            </a:endParaRPr>
          </a:p>
          <a:p>
            <a:endParaRPr lang="en-US" dirty="0"/>
          </a:p>
          <a:p>
            <a:r>
              <a:rPr lang="en-US" dirty="0"/>
              <a:t>some paragraphs and create a piece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48200" y="4267200"/>
            <a:ext cx="43613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Earwig Factory" panose="02000400000000000000" pitchFamily="2" charset="0"/>
              </a:rPr>
              <a:t>Just write</a:t>
            </a:r>
          </a:p>
        </p:txBody>
      </p:sp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1143000" y="5410200"/>
            <a:ext cx="8104082" cy="100647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Berlin Sans FB Demi" panose="020E0802020502020306" pitchFamily="34" charset="0"/>
              </a:rPr>
              <a:t>HOW ?????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1219200"/>
            <a:ext cx="472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Curriculum</a:t>
            </a:r>
            <a:r>
              <a:rPr lang="en-US" dirty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your Reading/Writing curriculum aligned to KCAS standards?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your school have a schoolwide Writing Plan aligned to the Reading series?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your school have “Touchstones”?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 all grade levels and teachers required to implement and produce writings?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there a system of accountability for writing at each grade?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00800" y="1066800"/>
            <a:ext cx="2590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Activities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Vocabulary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Sentence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Paragraph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Genre Development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545992" y="3124200"/>
            <a:ext cx="244560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Resources</a:t>
            </a:r>
            <a:r>
              <a:rPr lang="en-US" dirty="0"/>
              <a:t>: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KDE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Achieve the 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Websites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Vetted Publications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05200"/>
            <a:ext cx="9829800" cy="1905000"/>
          </a:xfrm>
        </p:spPr>
        <p:txBody>
          <a:bodyPr/>
          <a:lstStyle/>
          <a:p>
            <a:br>
              <a:rPr lang="en-US" sz="2000" dirty="0">
                <a:hlinkClick r:id="rId2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28600"/>
            <a:ext cx="89916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ernard MT Condensed" panose="02050806060905020404" pitchFamily="18" charset="0"/>
              </a:rPr>
              <a:t>KDE Resources:</a:t>
            </a:r>
          </a:p>
          <a:p>
            <a:endParaRPr lang="en-US" sz="1400" dirty="0"/>
          </a:p>
          <a:p>
            <a:r>
              <a:rPr lang="en-US" sz="1400" dirty="0">
                <a:hlinkClick r:id="rId2"/>
              </a:rPr>
              <a:t>http://education.ky.gov/AA/items/Pages/K-PREPItems.aspx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>
                <a:hlinkClick r:id="rId3"/>
              </a:rPr>
              <a:t>http://www.corestandards.org/assets/Appendix_A.pdf</a:t>
            </a:r>
            <a:endParaRPr lang="en-US" sz="1400" dirty="0"/>
          </a:p>
          <a:p>
            <a:r>
              <a:rPr lang="en-US" sz="1400" dirty="0"/>
              <a:t>Appendix A: Research Supporting Key Elements of the Standards Glossary of Key Terms</a:t>
            </a:r>
          </a:p>
          <a:p>
            <a:r>
              <a:rPr lang="en-US" sz="1400" dirty="0">
                <a:hlinkClick r:id="rId4"/>
              </a:rPr>
              <a:t>http://www.corestandards.org/assets/Appendix_B.pdf</a:t>
            </a:r>
            <a:endParaRPr lang="en-US" sz="1400" dirty="0"/>
          </a:p>
          <a:p>
            <a:r>
              <a:rPr lang="en-US" sz="1400" dirty="0"/>
              <a:t>Appendix B: Text Exemplars and Sample Performance Tasks</a:t>
            </a:r>
          </a:p>
          <a:p>
            <a:r>
              <a:rPr lang="en-US" sz="1400" dirty="0">
                <a:hlinkClick r:id="rId5"/>
              </a:rPr>
              <a:t>http://www.corestandards.org/assets/Appendix_C.pdf</a:t>
            </a:r>
            <a:endParaRPr lang="en-US" sz="1400" dirty="0"/>
          </a:p>
          <a:p>
            <a:r>
              <a:rPr lang="en-US" sz="1400" dirty="0"/>
              <a:t>Appendix C: Samples of Student Writing</a:t>
            </a:r>
          </a:p>
          <a:p>
            <a:endParaRPr lang="en-US" sz="1400" dirty="0"/>
          </a:p>
          <a:p>
            <a:r>
              <a:rPr lang="en-US" sz="1400" dirty="0">
                <a:hlinkClick r:id="rId6"/>
              </a:rPr>
              <a:t>http://education.ky.gov/curriculum/conpro/engla/Documents/Literacy%20PERKS%20Planning%20Booklet.pdf</a:t>
            </a:r>
            <a:endParaRPr lang="en-US" sz="1400" dirty="0"/>
          </a:p>
          <a:p>
            <a:r>
              <a:rPr lang="en-US" sz="1400" dirty="0">
                <a:hlinkClick r:id="rId7"/>
              </a:rPr>
              <a:t>Literacy PERKS Professional Development Modules</a:t>
            </a:r>
            <a:r>
              <a:rPr lang="en-US" sz="1400" i="1" dirty="0"/>
              <a:t>http://education.ky.gov/curriculum/conpro/engla/Documents/standard 4-facilitator </a:t>
            </a:r>
            <a:r>
              <a:rPr lang="en-US" sz="1400" i="1" dirty="0" err="1"/>
              <a:t>guide.pdf</a:t>
            </a:r>
            <a:r>
              <a:rPr lang="en-US" sz="1400" dirty="0" err="1"/>
              <a:t>Literacy</a:t>
            </a:r>
            <a:r>
              <a:rPr lang="en-US" sz="1400" dirty="0"/>
              <a:t> PERKS Professional Development Modules Literacy PERKS (Program Effectiveness Review for Kentucky Schools) was designed for use by school and district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>
                <a:hlinkClick r:id="rId8"/>
              </a:rPr>
              <a:t>https://coretools.ldc.org/login</a:t>
            </a:r>
            <a:endParaRPr lang="en-US" sz="1400" dirty="0"/>
          </a:p>
          <a:p>
            <a:r>
              <a:rPr lang="en-US" sz="1400" dirty="0"/>
              <a:t>Join a community of passionate educators.</a:t>
            </a:r>
          </a:p>
          <a:p>
            <a:r>
              <a:rPr lang="en-US" sz="1400" dirty="0"/>
              <a:t> Tens of thousands of K-12 teachers use the LDC framework.</a:t>
            </a:r>
          </a:p>
          <a:p>
            <a:r>
              <a:rPr lang="en-US" sz="1400" dirty="0"/>
              <a:t> Exemplary curricular items across all disciplines are added all the time.</a:t>
            </a:r>
          </a:p>
          <a:p>
            <a:r>
              <a:rPr lang="en-US" sz="1400" dirty="0"/>
              <a:t> LDC </a:t>
            </a:r>
            <a:r>
              <a:rPr lang="en-US" sz="1400" dirty="0" err="1"/>
              <a:t>CoreTools</a:t>
            </a:r>
            <a:r>
              <a:rPr lang="en-US" sz="1400" dirty="0"/>
              <a:t> improves your instruction and your students' literacy skills.</a:t>
            </a:r>
          </a:p>
          <a:p>
            <a:endParaRPr lang="en-US" sz="1400" dirty="0"/>
          </a:p>
          <a:p>
            <a:r>
              <a:rPr lang="en-US" sz="1400" dirty="0">
                <a:hlinkClick r:id="rId9"/>
              </a:rPr>
              <a:t>http://achievethecore.org/</a:t>
            </a:r>
            <a:endParaRPr lang="en-US" sz="1400" dirty="0"/>
          </a:p>
          <a:p>
            <a:r>
              <a:rPr lang="en-US" sz="1400" dirty="0"/>
              <a:t>An ELA/Literacy instructional module to help build understanding </a:t>
            </a:r>
          </a:p>
          <a:p>
            <a:r>
              <a:rPr lang="en-US" sz="1400" dirty="0"/>
              <a:t>and experience with standards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7924800" cy="3886200"/>
          </a:xfrm>
        </p:spPr>
        <p:txBody>
          <a:bodyPr>
            <a:normAutofit fontScale="90000"/>
          </a:bodyPr>
          <a:lstStyle/>
          <a:p>
            <a:br>
              <a:rPr lang="en-US" sz="2200" b="1" dirty="0">
                <a:latin typeface="Antique Olive CompactPS" panose="020B0904030504030204" pitchFamily="34" charset="0"/>
              </a:rPr>
            </a:br>
            <a:br>
              <a:rPr lang="en-US" sz="2200" b="1" dirty="0">
                <a:latin typeface="Antique Olive CompactPS" panose="020B0904030504030204" pitchFamily="34" charset="0"/>
              </a:rPr>
            </a:br>
            <a:r>
              <a:rPr lang="en-US" sz="2200" b="1" dirty="0">
                <a:latin typeface="Antique Olive CompactPS" panose="020B0904030504030204" pitchFamily="34" charset="0"/>
              </a:rPr>
              <a:t>KVEC Resources: </a:t>
            </a:r>
            <a:br>
              <a:rPr lang="en-US" sz="2200" b="1" dirty="0">
                <a:latin typeface="Antique Olive CompactPS" panose="020B0904030504030204" pitchFamily="34" charset="0"/>
              </a:rPr>
            </a:br>
            <a:br>
              <a:rPr lang="en-US" sz="1800" b="1" dirty="0"/>
            </a:br>
            <a:r>
              <a:rPr lang="en-US" sz="1800" b="1" dirty="0"/>
              <a:t>ENGLISH/LANGUAGE ARTS PROGRESSION DOCUMENT (Standards)</a:t>
            </a:r>
            <a:br>
              <a:rPr lang="en-US" sz="1800" dirty="0"/>
            </a:br>
            <a:r>
              <a:rPr lang="en-US" sz="1800" dirty="0">
                <a:hlinkClick r:id="rId2"/>
              </a:rPr>
              <a:t>www.kvecelatln.weebly.com</a:t>
            </a:r>
            <a:br>
              <a:rPr lang="en-US" sz="1800" dirty="0"/>
            </a:br>
            <a:r>
              <a:rPr lang="en-US" sz="1800" dirty="0"/>
              <a:t>Open the Kentucky Academic Standards for English/LA tab. It is the first document.</a:t>
            </a:r>
            <a:br>
              <a:rPr lang="en-US" sz="1800" dirty="0"/>
            </a:br>
            <a:br>
              <a:rPr lang="en-US" sz="1800" dirty="0"/>
            </a:br>
            <a:r>
              <a:rPr lang="en-US" sz="1800" b="1" dirty="0"/>
              <a:t>CONTENT LITERACY PROGRESSION DOCUMENT (Standards)</a:t>
            </a:r>
            <a:br>
              <a:rPr lang="en-US" sz="1800" dirty="0"/>
            </a:br>
            <a:r>
              <a:rPr lang="en-US" sz="1800" dirty="0">
                <a:hlinkClick r:id="rId2"/>
              </a:rPr>
              <a:t>www.kvecelatln.weebly.com</a:t>
            </a:r>
            <a:br>
              <a:rPr lang="en-US" sz="1800" dirty="0"/>
            </a:br>
            <a:r>
              <a:rPr lang="en-US" sz="1800" dirty="0"/>
              <a:t>Open the Kentucky Academic Standards for English/LA tab. It is the second document.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             http://kvecelatln.weebly.com/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             http://www.theholler.org/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1233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CDF1CE40-D12A-4BBA-8E29-FD301E3A737A}" vid="{E44D8D76-07A2-4151-9426-1A858C999D66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52213BA-6259-469B-8BD9-3C7F83E2B9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0</TotalTime>
  <Words>527</Words>
  <Application>Microsoft Office PowerPoint</Application>
  <PresentationFormat>Widescreen</PresentationFormat>
  <Paragraphs>130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Aharoni</vt:lpstr>
      <vt:lpstr>Antique Olive CompactPS</vt:lpstr>
      <vt:lpstr>Arial</vt:lpstr>
      <vt:lpstr>Arial Black</vt:lpstr>
      <vt:lpstr>Berlin Sans FB Demi</vt:lpstr>
      <vt:lpstr>Bernard MT Condensed</vt:lpstr>
      <vt:lpstr>Cambria</vt:lpstr>
      <vt:lpstr>Comic Sans MS</vt:lpstr>
      <vt:lpstr>Earwig Factory</vt:lpstr>
      <vt:lpstr>Stencil</vt:lpstr>
      <vt:lpstr>Symbol</vt:lpstr>
      <vt:lpstr>Times New Roman</vt:lpstr>
      <vt:lpstr>Wide Latin</vt:lpstr>
      <vt:lpstr>Children Friends 16x9</vt:lpstr>
      <vt:lpstr>Just Write</vt:lpstr>
      <vt:lpstr>Intentional Focus of Session </vt:lpstr>
      <vt:lpstr>PowerPoint Presentation</vt:lpstr>
      <vt:lpstr>The Question Formulation Technique™ (QFT™)     Rules for Producing Questions    -Ask as many questions as you can.    -Do not stop to discuss, judge, or answer any question.    -Write down every question EXACTLY as it is stated.    -Proof:  Change any statement into a question      ©2001 The Right Question Institute www.rightquestion.org</vt:lpstr>
      <vt:lpstr>PowerPoint Presentation</vt:lpstr>
      <vt:lpstr>PowerPoint Presentation</vt:lpstr>
      <vt:lpstr>PowerPoint Presentation</vt:lpstr>
      <vt:lpstr> </vt:lpstr>
      <vt:lpstr>  KVEC Resources:   ENGLISH/LANGUAGE ARTS PROGRESSION DOCUMENT (Standards) www.kvecelatln.weebly.com Open the Kentucky Academic Standards for English/LA tab. It is the first document.  CONTENT LITERACY PROGRESSION DOCUMENT (Standards) www.kvecelatln.weebly.com Open the Kentucky Academic Standards for English/LA tab. It is the second document.               http://kvecelatln.weebly.com/               http://www.theholler.org/    </vt:lpstr>
      <vt:lpstr>  </vt:lpstr>
      <vt:lpstr>PowerPoint Presentation</vt:lpstr>
      <vt:lpstr>Resources:   - 26 years of Personal Observation  - Write Source: Great Source Education Group  - 6 +1 Trait Writing Program: Ruth Culham- Scholastic  - Jeff Anderson: Mechanically Inclined - Katie Wood Ray:  Wondrous Words - Jessica Ivey: Mentor Sentences and Mentor Text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2016-07-20T16:05:12Z</dcterms:created>
  <dcterms:modified xsi:type="dcterms:W3CDTF">2016-07-25T01:21:45Z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</Properties>
</file>